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5" r:id="rId7"/>
    <p:sldId id="296" r:id="rId8"/>
    <p:sldId id="297" r:id="rId9"/>
    <p:sldId id="298" r:id="rId10"/>
    <p:sldId id="300" r:id="rId11"/>
    <p:sldId id="299" r:id="rId12"/>
    <p:sldId id="294" r:id="rId13"/>
    <p:sldId id="301" r:id="rId14"/>
    <p:sldId id="302" r:id="rId15"/>
    <p:sldId id="304" r:id="rId16"/>
    <p:sldId id="303" r:id="rId17"/>
    <p:sldId id="305" r:id="rId18"/>
    <p:sldId id="306"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3FF46-73C0-438D-85C9-954F380FC4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63BF892F-EDAE-4E60-B0C4-75F59D296A7C}" type="pres">
      <dgm:prSet presAssocID="{6BD3FF46-73C0-438D-85C9-954F380FC499}" presName="outerComposite" presStyleCnt="0">
        <dgm:presLayoutVars>
          <dgm:chMax val="5"/>
          <dgm:dir/>
          <dgm:resizeHandles val="exact"/>
        </dgm:presLayoutVars>
      </dgm:prSet>
      <dgm:spPr/>
    </dgm:pt>
    <dgm:pt modelId="{674F6EB9-D05F-4836-BB87-AEF6E6313C66}" type="pres">
      <dgm:prSet presAssocID="{6BD3FF46-73C0-438D-85C9-954F380FC499}" presName="dummyMaxCanvas" presStyleCnt="0">
        <dgm:presLayoutVars/>
      </dgm:prSet>
      <dgm:spPr/>
    </dgm:pt>
  </dgm:ptLst>
  <dgm:cxnLst>
    <dgm:cxn modelId="{72FB4CFB-111A-44BB-ACCC-B55610B2F06F}" type="presOf" srcId="{6BD3FF46-73C0-438D-85C9-954F380FC499}" destId="{63BF892F-EDAE-4E60-B0C4-75F59D296A7C}" srcOrd="0" destOrd="0" presId="urn:microsoft.com/office/officeart/2005/8/layout/vProcess5"/>
    <dgm:cxn modelId="{82651C80-A503-4617-A2B2-D9BA8D222760}" type="presParOf" srcId="{63BF892F-EDAE-4E60-B0C4-75F59D296A7C}" destId="{674F6EB9-D05F-4836-BB87-AEF6E6313C66}"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B55B2-E88A-4843-8DE6-5A9C9E6E5AD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27C8D2EE-BB21-4C7E-A5D9-671CB67B74CB}">
      <dgm:prSet phldrT="[Testo]"/>
      <dgm:spPr/>
      <dgm:t>
        <a:bodyPr/>
        <a:lstStyle/>
        <a:p>
          <a:r>
            <a:rPr lang="it-IT" dirty="0"/>
            <a:t>Plan!</a:t>
          </a:r>
        </a:p>
      </dgm:t>
    </dgm:pt>
    <dgm:pt modelId="{9009604F-0D18-4D39-93AA-B9311DD49F7D}" type="parTrans" cxnId="{7A0D7D59-5FC9-42AA-9054-17B50694AF18}">
      <dgm:prSet/>
      <dgm:spPr/>
      <dgm:t>
        <a:bodyPr/>
        <a:lstStyle/>
        <a:p>
          <a:endParaRPr lang="it-IT"/>
        </a:p>
      </dgm:t>
    </dgm:pt>
    <dgm:pt modelId="{C5999E01-C92A-4A49-A16E-7CE31428B6E8}" type="sibTrans" cxnId="{7A0D7D59-5FC9-42AA-9054-17B50694AF18}">
      <dgm:prSet/>
      <dgm:spPr/>
      <dgm:t>
        <a:bodyPr/>
        <a:lstStyle/>
        <a:p>
          <a:endParaRPr lang="it-IT"/>
        </a:p>
      </dgm:t>
    </dgm:pt>
    <dgm:pt modelId="{99BB6B67-1BB5-4CC6-8F37-BED0610E5805}">
      <dgm:prSet phldrT="[Testo]"/>
      <dgm:spPr/>
      <dgm:t>
        <a:bodyPr/>
        <a:lstStyle/>
        <a:p>
          <a:r>
            <a:rPr lang="it-IT" dirty="0" err="1"/>
            <a:t>Consider</a:t>
          </a:r>
          <a:r>
            <a:rPr lang="it-IT" dirty="0"/>
            <a:t> </a:t>
          </a:r>
          <a:r>
            <a:rPr lang="it-IT" dirty="0" err="1"/>
            <a:t>your</a:t>
          </a:r>
          <a:r>
            <a:rPr lang="it-IT" dirty="0"/>
            <a:t> </a:t>
          </a:r>
          <a:r>
            <a:rPr lang="it-IT" dirty="0" err="1"/>
            <a:t>Audienece</a:t>
          </a:r>
          <a:r>
            <a:rPr lang="it-IT" dirty="0"/>
            <a:t>!</a:t>
          </a:r>
        </a:p>
      </dgm:t>
    </dgm:pt>
    <dgm:pt modelId="{83DBC61B-464B-4336-9977-D8CA7E8F4E01}" type="parTrans" cxnId="{AA3F49C2-D07A-4C3E-B42F-F1FE49B19D7E}">
      <dgm:prSet/>
      <dgm:spPr/>
      <dgm:t>
        <a:bodyPr/>
        <a:lstStyle/>
        <a:p>
          <a:endParaRPr lang="it-IT"/>
        </a:p>
      </dgm:t>
    </dgm:pt>
    <dgm:pt modelId="{6FD4D5AC-AFB2-4F72-B657-66FE63EDADA6}" type="sibTrans" cxnId="{AA3F49C2-D07A-4C3E-B42F-F1FE49B19D7E}">
      <dgm:prSet/>
      <dgm:spPr/>
      <dgm:t>
        <a:bodyPr/>
        <a:lstStyle/>
        <a:p>
          <a:endParaRPr lang="it-IT"/>
        </a:p>
      </dgm:t>
    </dgm:pt>
    <dgm:pt modelId="{211037F4-831D-4985-95EC-FDD1EF1ACA73}">
      <dgm:prSet/>
      <dgm:spPr/>
      <dgm:t>
        <a:bodyPr/>
        <a:lstStyle/>
        <a:p>
          <a:r>
            <a:rPr lang="it-IT" b="1"/>
            <a:t>Remember that social media is </a:t>
          </a:r>
          <a:r>
            <a:rPr lang="it-IT" b="1" i="1"/>
            <a:t>social</a:t>
          </a:r>
          <a:r>
            <a:rPr lang="it-IT" b="1"/>
            <a:t>. </a:t>
          </a:r>
          <a:endParaRPr lang="it-IT"/>
        </a:p>
      </dgm:t>
    </dgm:pt>
    <dgm:pt modelId="{5A0B8503-756A-43B5-83CB-B96682B91A83}" type="parTrans" cxnId="{07A8D0F0-600F-4C84-9F74-BF3C9FBC3F98}">
      <dgm:prSet/>
      <dgm:spPr/>
      <dgm:t>
        <a:bodyPr/>
        <a:lstStyle/>
        <a:p>
          <a:endParaRPr lang="it-IT"/>
        </a:p>
      </dgm:t>
    </dgm:pt>
    <dgm:pt modelId="{8154B239-8E0D-432F-BCD2-CAD2805D9CC8}" type="sibTrans" cxnId="{07A8D0F0-600F-4C84-9F74-BF3C9FBC3F98}">
      <dgm:prSet/>
      <dgm:spPr/>
      <dgm:t>
        <a:bodyPr/>
        <a:lstStyle/>
        <a:p>
          <a:endParaRPr lang="it-IT"/>
        </a:p>
      </dgm:t>
    </dgm:pt>
    <dgm:pt modelId="{0C462E8B-8F57-40D2-B578-96F7E81776FB}">
      <dgm:prSet/>
      <dgm:spPr/>
      <dgm:t>
        <a:bodyPr/>
        <a:lstStyle/>
        <a:p>
          <a:r>
            <a:rPr lang="it-IT" b="1"/>
            <a:t>Dedicate time to social media</a:t>
          </a:r>
          <a:endParaRPr lang="it-IT"/>
        </a:p>
      </dgm:t>
    </dgm:pt>
    <dgm:pt modelId="{53F8FEC7-911F-4EA0-93D7-BEB07CED8E30}" type="parTrans" cxnId="{6C9F52D5-2441-41B1-9FBD-1FFF8404CF24}">
      <dgm:prSet/>
      <dgm:spPr/>
      <dgm:t>
        <a:bodyPr/>
        <a:lstStyle/>
        <a:p>
          <a:endParaRPr lang="it-IT"/>
        </a:p>
      </dgm:t>
    </dgm:pt>
    <dgm:pt modelId="{4674D5EE-FFC2-4098-AA44-8599A47021DE}" type="sibTrans" cxnId="{6C9F52D5-2441-41B1-9FBD-1FFF8404CF24}">
      <dgm:prSet/>
      <dgm:spPr/>
      <dgm:t>
        <a:bodyPr/>
        <a:lstStyle/>
        <a:p>
          <a:endParaRPr lang="it-IT"/>
        </a:p>
      </dgm:t>
    </dgm:pt>
    <dgm:pt modelId="{0241133E-9588-42A2-8053-D26A75EEAD87}">
      <dgm:prSet/>
      <dgm:spPr/>
      <dgm:t>
        <a:bodyPr/>
        <a:lstStyle/>
        <a:p>
          <a:r>
            <a:rPr lang="it-IT" b="1"/>
            <a:t>Experiment!</a:t>
          </a:r>
          <a:r>
            <a:rPr lang="it-IT"/>
            <a:t> </a:t>
          </a:r>
        </a:p>
      </dgm:t>
    </dgm:pt>
    <dgm:pt modelId="{C6B0DEDA-8324-4D9C-AED4-E5C4B9BA248B}" type="parTrans" cxnId="{1C101582-F74D-40C1-A150-37C3B2D16B62}">
      <dgm:prSet/>
      <dgm:spPr/>
      <dgm:t>
        <a:bodyPr/>
        <a:lstStyle/>
        <a:p>
          <a:endParaRPr lang="it-IT"/>
        </a:p>
      </dgm:t>
    </dgm:pt>
    <dgm:pt modelId="{413178C8-9477-41CF-9850-D4D39306DEEF}" type="sibTrans" cxnId="{1C101582-F74D-40C1-A150-37C3B2D16B62}">
      <dgm:prSet/>
      <dgm:spPr/>
      <dgm:t>
        <a:bodyPr/>
        <a:lstStyle/>
        <a:p>
          <a:endParaRPr lang="it-IT"/>
        </a:p>
      </dgm:t>
    </dgm:pt>
    <dgm:pt modelId="{CF17A33C-945C-4A16-96F3-C381862C0CBE}" type="pres">
      <dgm:prSet presAssocID="{681B55B2-E88A-4843-8DE6-5A9C9E6E5AD2}" presName="Name0" presStyleCnt="0">
        <dgm:presLayoutVars>
          <dgm:dir/>
          <dgm:resizeHandles val="exact"/>
        </dgm:presLayoutVars>
      </dgm:prSet>
      <dgm:spPr/>
    </dgm:pt>
    <dgm:pt modelId="{722EAE49-9733-4EED-B58D-0B997E799BFC}" type="pres">
      <dgm:prSet presAssocID="{681B55B2-E88A-4843-8DE6-5A9C9E6E5AD2}" presName="cycle" presStyleCnt="0"/>
      <dgm:spPr/>
    </dgm:pt>
    <dgm:pt modelId="{949EC734-FDB6-4662-AED5-B93A3FB9D2DC}" type="pres">
      <dgm:prSet presAssocID="{27C8D2EE-BB21-4C7E-A5D9-671CB67B74CB}" presName="nodeFirstNode" presStyleLbl="node1" presStyleIdx="0" presStyleCnt="5">
        <dgm:presLayoutVars>
          <dgm:bulletEnabled val="1"/>
        </dgm:presLayoutVars>
      </dgm:prSet>
      <dgm:spPr/>
    </dgm:pt>
    <dgm:pt modelId="{1EFE3A50-43FB-4DE2-8066-FD4074DF1F14}" type="pres">
      <dgm:prSet presAssocID="{C5999E01-C92A-4A49-A16E-7CE31428B6E8}" presName="sibTransFirstNode" presStyleLbl="bgShp" presStyleIdx="0" presStyleCnt="1"/>
      <dgm:spPr/>
    </dgm:pt>
    <dgm:pt modelId="{45DBFA5F-FEC2-4260-8611-757D327ED217}" type="pres">
      <dgm:prSet presAssocID="{99BB6B67-1BB5-4CC6-8F37-BED0610E5805}" presName="nodeFollowingNodes" presStyleLbl="node1" presStyleIdx="1" presStyleCnt="5">
        <dgm:presLayoutVars>
          <dgm:bulletEnabled val="1"/>
        </dgm:presLayoutVars>
      </dgm:prSet>
      <dgm:spPr/>
    </dgm:pt>
    <dgm:pt modelId="{8639DFE5-B7E9-4D5E-B07E-D417557E2527}" type="pres">
      <dgm:prSet presAssocID="{211037F4-831D-4985-95EC-FDD1EF1ACA73}" presName="nodeFollowingNodes" presStyleLbl="node1" presStyleIdx="2" presStyleCnt="5">
        <dgm:presLayoutVars>
          <dgm:bulletEnabled val="1"/>
        </dgm:presLayoutVars>
      </dgm:prSet>
      <dgm:spPr/>
    </dgm:pt>
    <dgm:pt modelId="{12674CE7-A8F7-4412-A016-FC913D7EEF74}" type="pres">
      <dgm:prSet presAssocID="{0C462E8B-8F57-40D2-B578-96F7E81776FB}" presName="nodeFollowingNodes" presStyleLbl="node1" presStyleIdx="3" presStyleCnt="5">
        <dgm:presLayoutVars>
          <dgm:bulletEnabled val="1"/>
        </dgm:presLayoutVars>
      </dgm:prSet>
      <dgm:spPr/>
    </dgm:pt>
    <dgm:pt modelId="{E6ADD612-3680-4BB7-BD02-B1674C13592A}" type="pres">
      <dgm:prSet presAssocID="{0241133E-9588-42A2-8053-D26A75EEAD87}" presName="nodeFollowingNodes" presStyleLbl="node1" presStyleIdx="4" presStyleCnt="5">
        <dgm:presLayoutVars>
          <dgm:bulletEnabled val="1"/>
        </dgm:presLayoutVars>
      </dgm:prSet>
      <dgm:spPr/>
    </dgm:pt>
  </dgm:ptLst>
  <dgm:cxnLst>
    <dgm:cxn modelId="{F293AB1B-0D45-4B63-90BA-79CA9FAEAFC3}" type="presOf" srcId="{0C462E8B-8F57-40D2-B578-96F7E81776FB}" destId="{12674CE7-A8F7-4412-A016-FC913D7EEF74}" srcOrd="0" destOrd="0" presId="urn:microsoft.com/office/officeart/2005/8/layout/cycle3"/>
    <dgm:cxn modelId="{E637FE44-CCED-4964-95EF-C0220DC58054}" type="presOf" srcId="{211037F4-831D-4985-95EC-FDD1EF1ACA73}" destId="{8639DFE5-B7E9-4D5E-B07E-D417557E2527}" srcOrd="0" destOrd="0" presId="urn:microsoft.com/office/officeart/2005/8/layout/cycle3"/>
    <dgm:cxn modelId="{4C2F8F66-5294-4788-82CB-18B2299BDCAE}" type="presOf" srcId="{27C8D2EE-BB21-4C7E-A5D9-671CB67B74CB}" destId="{949EC734-FDB6-4662-AED5-B93A3FB9D2DC}" srcOrd="0" destOrd="0" presId="urn:microsoft.com/office/officeart/2005/8/layout/cycle3"/>
    <dgm:cxn modelId="{A1152270-0FE8-42AD-A48A-0AB62E022477}" type="presOf" srcId="{99BB6B67-1BB5-4CC6-8F37-BED0610E5805}" destId="{45DBFA5F-FEC2-4260-8611-757D327ED217}" srcOrd="0" destOrd="0" presId="urn:microsoft.com/office/officeart/2005/8/layout/cycle3"/>
    <dgm:cxn modelId="{F5FB8872-E158-4E9B-9E52-0C8B8B1E9DBE}" type="presOf" srcId="{C5999E01-C92A-4A49-A16E-7CE31428B6E8}" destId="{1EFE3A50-43FB-4DE2-8066-FD4074DF1F14}" srcOrd="0" destOrd="0" presId="urn:microsoft.com/office/officeart/2005/8/layout/cycle3"/>
    <dgm:cxn modelId="{7A0D7D59-5FC9-42AA-9054-17B50694AF18}" srcId="{681B55B2-E88A-4843-8DE6-5A9C9E6E5AD2}" destId="{27C8D2EE-BB21-4C7E-A5D9-671CB67B74CB}" srcOrd="0" destOrd="0" parTransId="{9009604F-0D18-4D39-93AA-B9311DD49F7D}" sibTransId="{C5999E01-C92A-4A49-A16E-7CE31428B6E8}"/>
    <dgm:cxn modelId="{1C101582-F74D-40C1-A150-37C3B2D16B62}" srcId="{681B55B2-E88A-4843-8DE6-5A9C9E6E5AD2}" destId="{0241133E-9588-42A2-8053-D26A75EEAD87}" srcOrd="4" destOrd="0" parTransId="{C6B0DEDA-8324-4D9C-AED4-E5C4B9BA248B}" sibTransId="{413178C8-9477-41CF-9850-D4D39306DEEF}"/>
    <dgm:cxn modelId="{1CEF91A6-A449-499C-9290-979EAED60F55}" type="presOf" srcId="{0241133E-9588-42A2-8053-D26A75EEAD87}" destId="{E6ADD612-3680-4BB7-BD02-B1674C13592A}" srcOrd="0" destOrd="0" presId="urn:microsoft.com/office/officeart/2005/8/layout/cycle3"/>
    <dgm:cxn modelId="{A0A661B0-418D-46BB-8744-29D2C8FF5604}" type="presOf" srcId="{681B55B2-E88A-4843-8DE6-5A9C9E6E5AD2}" destId="{CF17A33C-945C-4A16-96F3-C381862C0CBE}" srcOrd="0" destOrd="0" presId="urn:microsoft.com/office/officeart/2005/8/layout/cycle3"/>
    <dgm:cxn modelId="{AA3F49C2-D07A-4C3E-B42F-F1FE49B19D7E}" srcId="{681B55B2-E88A-4843-8DE6-5A9C9E6E5AD2}" destId="{99BB6B67-1BB5-4CC6-8F37-BED0610E5805}" srcOrd="1" destOrd="0" parTransId="{83DBC61B-464B-4336-9977-D8CA7E8F4E01}" sibTransId="{6FD4D5AC-AFB2-4F72-B657-66FE63EDADA6}"/>
    <dgm:cxn modelId="{6C9F52D5-2441-41B1-9FBD-1FFF8404CF24}" srcId="{681B55B2-E88A-4843-8DE6-5A9C9E6E5AD2}" destId="{0C462E8B-8F57-40D2-B578-96F7E81776FB}" srcOrd="3" destOrd="0" parTransId="{53F8FEC7-911F-4EA0-93D7-BEB07CED8E30}" sibTransId="{4674D5EE-FFC2-4098-AA44-8599A47021DE}"/>
    <dgm:cxn modelId="{07A8D0F0-600F-4C84-9F74-BF3C9FBC3F98}" srcId="{681B55B2-E88A-4843-8DE6-5A9C9E6E5AD2}" destId="{211037F4-831D-4985-95EC-FDD1EF1ACA73}" srcOrd="2" destOrd="0" parTransId="{5A0B8503-756A-43B5-83CB-B96682B91A83}" sibTransId="{8154B239-8E0D-432F-BCD2-CAD2805D9CC8}"/>
    <dgm:cxn modelId="{A49F2044-69EA-4B8D-A9E1-A9B2B6C36147}" type="presParOf" srcId="{CF17A33C-945C-4A16-96F3-C381862C0CBE}" destId="{722EAE49-9733-4EED-B58D-0B997E799BFC}" srcOrd="0" destOrd="0" presId="urn:microsoft.com/office/officeart/2005/8/layout/cycle3"/>
    <dgm:cxn modelId="{F47FF3DD-1FF4-4257-9D83-5F21BB706AD1}" type="presParOf" srcId="{722EAE49-9733-4EED-B58D-0B997E799BFC}" destId="{949EC734-FDB6-4662-AED5-B93A3FB9D2DC}" srcOrd="0" destOrd="0" presId="urn:microsoft.com/office/officeart/2005/8/layout/cycle3"/>
    <dgm:cxn modelId="{6F85FEE9-1BC0-4891-97B9-B694F5785B04}" type="presParOf" srcId="{722EAE49-9733-4EED-B58D-0B997E799BFC}" destId="{1EFE3A50-43FB-4DE2-8066-FD4074DF1F14}" srcOrd="1" destOrd="0" presId="urn:microsoft.com/office/officeart/2005/8/layout/cycle3"/>
    <dgm:cxn modelId="{FEDFAADD-E3DA-4DAA-BAF7-15AB7832AB3D}" type="presParOf" srcId="{722EAE49-9733-4EED-B58D-0B997E799BFC}" destId="{45DBFA5F-FEC2-4260-8611-757D327ED217}" srcOrd="2" destOrd="0" presId="urn:microsoft.com/office/officeart/2005/8/layout/cycle3"/>
    <dgm:cxn modelId="{7D78CC9B-485E-4631-B8AA-94BD84164784}" type="presParOf" srcId="{722EAE49-9733-4EED-B58D-0B997E799BFC}" destId="{8639DFE5-B7E9-4D5E-B07E-D417557E2527}" srcOrd="3" destOrd="0" presId="urn:microsoft.com/office/officeart/2005/8/layout/cycle3"/>
    <dgm:cxn modelId="{1808B10C-B9D8-4CFB-9935-779D256F4450}" type="presParOf" srcId="{722EAE49-9733-4EED-B58D-0B997E799BFC}" destId="{12674CE7-A8F7-4412-A016-FC913D7EEF74}" srcOrd="4" destOrd="0" presId="urn:microsoft.com/office/officeart/2005/8/layout/cycle3"/>
    <dgm:cxn modelId="{88623C60-0EBA-4A81-BC7A-E3372C248CD1}" type="presParOf" srcId="{722EAE49-9733-4EED-B58D-0B997E799BFC}" destId="{E6ADD612-3680-4BB7-BD02-B1674C13592A}"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E3A50-43FB-4DE2-8066-FD4074DF1F14}">
      <dsp:nvSpPr>
        <dsp:cNvPr id="0" name=""/>
        <dsp:cNvSpPr/>
      </dsp:nvSpPr>
      <dsp:spPr>
        <a:xfrm>
          <a:off x="1079772" y="-22143"/>
          <a:ext cx="3937387" cy="3937387"/>
        </a:xfrm>
        <a:prstGeom prst="circularArrow">
          <a:avLst>
            <a:gd name="adj1" fmla="val 5544"/>
            <a:gd name="adj2" fmla="val 330680"/>
            <a:gd name="adj3" fmla="val 13814453"/>
            <a:gd name="adj4" fmla="val 173625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EC734-FDB6-4662-AED5-B93A3FB9D2DC}">
      <dsp:nvSpPr>
        <dsp:cNvPr id="0" name=""/>
        <dsp:cNvSpPr/>
      </dsp:nvSpPr>
      <dsp:spPr>
        <a:xfrm>
          <a:off x="2141964" y="8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Plan!</a:t>
          </a:r>
        </a:p>
      </dsp:txBody>
      <dsp:txXfrm>
        <a:off x="2186216" y="45058"/>
        <a:ext cx="1724499" cy="817997"/>
      </dsp:txXfrm>
    </dsp:sp>
    <dsp:sp modelId="{45DBFA5F-FEC2-4260-8611-757D327ED217}">
      <dsp:nvSpPr>
        <dsp:cNvPr id="0" name=""/>
        <dsp:cNvSpPr/>
      </dsp:nvSpPr>
      <dsp:spPr>
        <a:xfrm>
          <a:off x="3738841"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err="1"/>
            <a:t>Consider</a:t>
          </a:r>
          <a:r>
            <a:rPr lang="it-IT" sz="1700" kern="1200" dirty="0"/>
            <a:t> </a:t>
          </a:r>
          <a:r>
            <a:rPr lang="it-IT" sz="1700" kern="1200" dirty="0" err="1"/>
            <a:t>your</a:t>
          </a:r>
          <a:r>
            <a:rPr lang="it-IT" sz="1700" kern="1200" dirty="0"/>
            <a:t> </a:t>
          </a:r>
          <a:r>
            <a:rPr lang="it-IT" sz="1700" kern="1200" dirty="0" err="1"/>
            <a:t>Audienece</a:t>
          </a:r>
          <a:r>
            <a:rPr lang="it-IT" sz="1700" kern="1200" dirty="0"/>
            <a:t>!</a:t>
          </a:r>
        </a:p>
      </dsp:txBody>
      <dsp:txXfrm>
        <a:off x="3783093" y="1205258"/>
        <a:ext cx="1724499" cy="817997"/>
      </dsp:txXfrm>
    </dsp:sp>
    <dsp:sp modelId="{8639DFE5-B7E9-4D5E-B07E-D417557E2527}">
      <dsp:nvSpPr>
        <dsp:cNvPr id="0" name=""/>
        <dsp:cNvSpPr/>
      </dsp:nvSpPr>
      <dsp:spPr>
        <a:xfrm>
          <a:off x="3128888"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a:t>Remember that social media is </a:t>
          </a:r>
          <a:r>
            <a:rPr lang="it-IT" sz="1700" b="1" i="1" kern="1200"/>
            <a:t>social</a:t>
          </a:r>
          <a:r>
            <a:rPr lang="it-IT" sz="1700" b="1" kern="1200"/>
            <a:t>. </a:t>
          </a:r>
          <a:endParaRPr lang="it-IT" sz="1700" kern="1200"/>
        </a:p>
      </dsp:txBody>
      <dsp:txXfrm>
        <a:off x="3173140" y="3082500"/>
        <a:ext cx="1724499" cy="817997"/>
      </dsp:txXfrm>
    </dsp:sp>
    <dsp:sp modelId="{12674CE7-A8F7-4412-A016-FC913D7EEF74}">
      <dsp:nvSpPr>
        <dsp:cNvPr id="0" name=""/>
        <dsp:cNvSpPr/>
      </dsp:nvSpPr>
      <dsp:spPr>
        <a:xfrm>
          <a:off x="1155039"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a:t>Dedicate time to social media</a:t>
          </a:r>
          <a:endParaRPr lang="it-IT" sz="1700" kern="1200"/>
        </a:p>
      </dsp:txBody>
      <dsp:txXfrm>
        <a:off x="1199291" y="3082500"/>
        <a:ext cx="1724499" cy="817997"/>
      </dsp:txXfrm>
    </dsp:sp>
    <dsp:sp modelId="{E6ADD612-3680-4BB7-BD02-B1674C13592A}">
      <dsp:nvSpPr>
        <dsp:cNvPr id="0" name=""/>
        <dsp:cNvSpPr/>
      </dsp:nvSpPr>
      <dsp:spPr>
        <a:xfrm>
          <a:off x="545086"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a:t>Experiment!</a:t>
          </a:r>
          <a:r>
            <a:rPr lang="it-IT" sz="1700" kern="1200"/>
            <a:t> </a:t>
          </a:r>
        </a:p>
      </dsp:txBody>
      <dsp:txXfrm>
        <a:off x="589338" y="1205258"/>
        <a:ext cx="1724499" cy="8179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STAKEHOLDER MANAGEMENT </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IHF </a:t>
            </a:r>
            <a:r>
              <a:rPr lang="en-US" altLang="es-ES" sz="4000" dirty="0" err="1">
                <a:solidFill>
                  <a:schemeClr val="bg1"/>
                </a:solidFill>
                <a:cs typeface="Arial" pitchFamily="34" charset="0"/>
              </a:rPr>
              <a:t>asbl</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2755113"/>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Mobilizing Others in </a:t>
            </a:r>
            <a:r>
              <a:rPr lang="en-GB" altLang="es-ES" b="1" dirty="0" err="1">
                <a:latin typeface="Calibri" panose="020F0502020204030204" pitchFamily="34" charset="0"/>
                <a:cs typeface="Calibri" panose="020F0502020204030204" pitchFamily="34" charset="0"/>
              </a:rPr>
              <a:t>EntreComp</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lnSpc>
                <a:spcPct val="115000"/>
              </a:lnSpc>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Mobilizing Others</a:t>
            </a:r>
            <a:r>
              <a:rPr lang="en-GB" sz="1800" dirty="0">
                <a:effectLst/>
                <a:latin typeface="Calibri" panose="020F0502020204030204" pitchFamily="34" charset="0"/>
                <a:ea typeface="Calibri" panose="020F0502020204030204" pitchFamily="34" charset="0"/>
                <a:cs typeface="Calibri" panose="020F0502020204030204" pitchFamily="34" charset="0"/>
              </a:rPr>
              <a:t> is part of the </a:t>
            </a:r>
            <a:r>
              <a:rPr lang="en-GB" sz="1800" dirty="0" err="1">
                <a:effectLst/>
                <a:latin typeface="Calibri" panose="020F0502020204030204" pitchFamily="34" charset="0"/>
                <a:ea typeface="Calibri" panose="020F0502020204030204" pitchFamily="34" charset="0"/>
                <a:cs typeface="Calibri" panose="020F0502020204030204" pitchFamily="34" charset="0"/>
              </a:rPr>
              <a:t>EntreComp</a:t>
            </a:r>
            <a:r>
              <a:rPr lang="en-GB" sz="1800" dirty="0">
                <a:effectLst/>
                <a:latin typeface="Calibri" panose="020F0502020204030204" pitchFamily="34" charset="0"/>
                <a:ea typeface="Calibri" panose="020F0502020204030204" pitchFamily="34" charset="0"/>
                <a:cs typeface="Calibri" panose="020F0502020204030204" pitchFamily="34" charset="0"/>
              </a:rPr>
              <a:t> Framework.</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skill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do with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ability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inspire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motivate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relevant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stakeholders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support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needed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achieving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valuable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it-IT"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must make sure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demonstrate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communication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persuasion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negotiation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leadership.</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61389948-F3D4-4322-A568-B3620D2E01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3215" y="1352195"/>
            <a:ext cx="3624912" cy="3624912"/>
          </a:xfrm>
          <a:prstGeom prst="rect">
            <a:avLst/>
          </a:prstGeom>
        </p:spPr>
      </p:pic>
    </p:spTree>
    <p:extLst>
      <p:ext uri="{BB962C8B-B14F-4D97-AF65-F5344CB8AC3E}">
        <p14:creationId xmlns:p14="http://schemas.microsoft.com/office/powerpoint/2010/main" val="279002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2119322" y="2001616"/>
            <a:ext cx="7737742" cy="3164841"/>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Mobilizing</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Others?</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ctr">
              <a:lnSpc>
                <a:spcPct val="150000"/>
              </a:lnSpc>
            </a:pPr>
            <a:r>
              <a:rPr lang="it-IT" sz="2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INSPIRE AND GET INSPIRED!</a:t>
            </a:r>
            <a:endParaRPr lang="it-IT" sz="2800" i="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r>
              <a:rPr lang="it-IT" sz="2800" dirty="0">
                <a:latin typeface="Calibri" panose="020F0502020204030204" pitchFamily="34" charset="0"/>
                <a:ea typeface="Calibri" panose="020F0502020204030204" pitchFamily="34" charset="0"/>
                <a:cs typeface="Calibri" panose="020F0502020204030204" pitchFamily="34" charset="0"/>
              </a:rPr>
              <a:t>2.</a:t>
            </a:r>
            <a:r>
              <a:rPr lang="it-IT" sz="2800" dirty="0">
                <a:effectLst/>
                <a:latin typeface="Calibri" panose="020F0502020204030204" pitchFamily="34" charset="0"/>
                <a:ea typeface="Calibri" panose="020F0502020204030204" pitchFamily="34" charset="0"/>
                <a:cs typeface="Calibri" panose="020F0502020204030204" pitchFamily="34" charset="0"/>
              </a:rPr>
              <a:t> PERSUADE!</a:t>
            </a:r>
          </a:p>
          <a:p>
            <a:pPr algn="ctr">
              <a:lnSpc>
                <a:spcPct val="150000"/>
              </a:lnSpc>
            </a:pPr>
            <a:r>
              <a:rPr lang="it-IT" sz="2800" dirty="0">
                <a:effectLst/>
                <a:latin typeface="Calibri" panose="020F0502020204030204" pitchFamily="34" charset="0"/>
                <a:ea typeface="Calibri" panose="020F0502020204030204" pitchFamily="34" charset="0"/>
                <a:cs typeface="Calibri" panose="020F0502020204030204" pitchFamily="34" charset="0"/>
              </a:rPr>
              <a:t>3. COMMUNICATE EFFECTIVELY!</a:t>
            </a:r>
          </a:p>
          <a:p>
            <a:pPr algn="ctr">
              <a:lnSpc>
                <a:spcPct val="150000"/>
              </a:lnSpc>
            </a:pPr>
            <a:r>
              <a:rPr lang="it-IT" sz="2800" dirty="0">
                <a:effectLst/>
                <a:latin typeface="Calibri" panose="020F0502020204030204" pitchFamily="34" charset="0"/>
                <a:ea typeface="Calibri" panose="020F0502020204030204" pitchFamily="34" charset="0"/>
                <a:cs typeface="Calibri" panose="020F0502020204030204" pitchFamily="34" charset="0"/>
              </a:rPr>
              <a:t>4. USE MEDIA EFFECTIVELY!</a:t>
            </a:r>
            <a:endParaRPr lang="es-E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84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310" y="2091661"/>
            <a:ext cx="7737742" cy="1849865"/>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Inspire and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get</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Inspired</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nSpc>
                <a:spcPct val="150000"/>
              </a:lnSpc>
            </a:pPr>
            <a:r>
              <a:rPr lang="it-IT" sz="1800" dirty="0" err="1">
                <a:effectLst/>
                <a:latin typeface="Calibri" panose="020F0502020204030204" pitchFamily="34" charset="0"/>
                <a:ea typeface="Calibri" panose="020F0502020204030204" pitchFamily="34" charset="0"/>
                <a:cs typeface="Calibri" panose="020F0502020204030204" pitchFamily="34" charset="0"/>
              </a:rPr>
              <a:t>Inspiration</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key to business success. </a:t>
            </a:r>
          </a:p>
          <a:p>
            <a:pPr>
              <a:lnSpc>
                <a:spcPct val="150000"/>
              </a:lnSpc>
            </a:pPr>
            <a:r>
              <a:rPr lang="it-IT" sz="1800" dirty="0">
                <a:effectLst/>
                <a:latin typeface="Calibri" panose="020F0502020204030204" pitchFamily="34" charset="0"/>
                <a:ea typeface="Calibri" panose="020F0502020204030204" pitchFamily="34" charset="0"/>
                <a:cs typeface="Calibri" panose="020F0502020204030204" pitchFamily="34" charset="0"/>
              </a:rPr>
              <a:t>Show </a:t>
            </a:r>
            <a:r>
              <a:rPr lang="it-IT" sz="1800" dirty="0" err="1">
                <a:effectLst/>
                <a:latin typeface="Calibri" panose="020F0502020204030204" pitchFamily="34" charset="0"/>
                <a:ea typeface="Calibri" panose="020F0502020204030204" pitchFamily="34" charset="0"/>
                <a:cs typeface="Calibri" panose="020F0502020204030204" pitchFamily="34" charset="0"/>
              </a:rPr>
              <a:t>enthusiasm</a:t>
            </a:r>
            <a:r>
              <a:rPr lang="it-IT" sz="1800" dirty="0">
                <a:effectLst/>
                <a:latin typeface="Calibri" panose="020F0502020204030204" pitchFamily="34" charset="0"/>
                <a:ea typeface="Calibri" panose="020F0502020204030204" pitchFamily="34" charset="0"/>
                <a:cs typeface="Calibri" panose="020F0502020204030204" pitchFamily="34" charset="0"/>
              </a:rPr>
              <a:t> for challenges and be </a:t>
            </a:r>
            <a:r>
              <a:rPr lang="it-IT" sz="1800" dirty="0" err="1">
                <a:effectLst/>
                <a:latin typeface="Calibri" panose="020F0502020204030204" pitchFamily="34" charset="0"/>
                <a:ea typeface="Calibri" panose="020F0502020204030204" pitchFamily="34" charset="0"/>
                <a:cs typeface="Calibri" panose="020F0502020204030204" pitchFamily="34" charset="0"/>
              </a:rPr>
              <a:t>actively</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involved</a:t>
            </a:r>
            <a:r>
              <a:rPr lang="it-IT" sz="1800" dirty="0">
                <a:effectLst/>
                <a:latin typeface="Calibri" panose="020F0502020204030204" pitchFamily="34" charset="0"/>
                <a:ea typeface="Calibri" panose="020F0502020204030204" pitchFamily="34" charset="0"/>
                <a:cs typeface="Calibri" panose="020F0502020204030204" pitchFamily="34" charset="0"/>
              </a:rPr>
              <a:t> in </a:t>
            </a:r>
            <a:r>
              <a:rPr lang="it-IT" sz="1800" dirty="0" err="1">
                <a:effectLst/>
                <a:latin typeface="Calibri" panose="020F0502020204030204" pitchFamily="34" charset="0"/>
                <a:ea typeface="Calibri" panose="020F0502020204030204" pitchFamily="34" charset="0"/>
                <a:cs typeface="Calibri" panose="020F0502020204030204" pitchFamily="34" charset="0"/>
              </a:rPr>
              <a:t>creating</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value</a:t>
            </a:r>
            <a:r>
              <a:rPr lang="it-IT" sz="1800" dirty="0">
                <a:effectLst/>
                <a:latin typeface="Calibri" panose="020F0502020204030204" pitchFamily="34" charset="0"/>
                <a:ea typeface="Calibri" panose="020F0502020204030204" pitchFamily="34" charset="0"/>
                <a:cs typeface="Calibri" panose="020F0502020204030204" pitchFamily="34" charset="0"/>
              </a:rPr>
              <a:t> for </a:t>
            </a:r>
            <a:r>
              <a:rPr lang="it-IT" sz="1800" dirty="0" err="1">
                <a:effectLst/>
                <a:latin typeface="Calibri" panose="020F0502020204030204" pitchFamily="34" charset="0"/>
                <a:ea typeface="Calibri" panose="020F0502020204030204" pitchFamily="34" charset="0"/>
                <a:cs typeface="Calibri" panose="020F0502020204030204" pitchFamily="34" charset="0"/>
              </a:rPr>
              <a:t>others</a:t>
            </a:r>
            <a:r>
              <a:rPr lang="it-IT" sz="1800" dirty="0">
                <a:effectLst/>
                <a:latin typeface="Calibri" panose="020F0502020204030204" pitchFamily="34" charset="0"/>
                <a:ea typeface="Calibri" panose="020F0502020204030204" pitchFamily="34" charset="0"/>
                <a:cs typeface="Calibri" panose="020F0502020204030204" pitchFamily="34" charset="0"/>
              </a:rPr>
              <a:t>!</a:t>
            </a:r>
            <a:endParaRPr lang="es-ES" sz="2800" dirty="0">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C322374-C16C-4543-934D-FE9DDB6DFC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07096" y="713327"/>
            <a:ext cx="5884904" cy="4416227"/>
          </a:xfrm>
          <a:prstGeom prst="rect">
            <a:avLst/>
          </a:prstGeom>
        </p:spPr>
      </p:pic>
    </p:spTree>
    <p:extLst>
      <p:ext uri="{BB962C8B-B14F-4D97-AF65-F5344CB8AC3E}">
        <p14:creationId xmlns:p14="http://schemas.microsoft.com/office/powerpoint/2010/main" val="316109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924129" y="2695713"/>
            <a:ext cx="7737742" cy="646331"/>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Inspire and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get</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Inspired</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pic>
        <p:nvPicPr>
          <p:cNvPr id="15" name="Immagine 14">
            <a:extLst>
              <a:ext uri="{FF2B5EF4-FFF2-40B4-BE49-F238E27FC236}">
                <a16:creationId xmlns:a16="http://schemas.microsoft.com/office/drawing/2014/main" id="{F98D4087-0707-46C2-A328-06D1D1E799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9113" y="1699026"/>
            <a:ext cx="7438727" cy="3633861"/>
          </a:xfrm>
          <a:prstGeom prst="rect">
            <a:avLst/>
          </a:prstGeom>
        </p:spPr>
      </p:pic>
    </p:spTree>
    <p:extLst>
      <p:ext uri="{BB962C8B-B14F-4D97-AF65-F5344CB8AC3E}">
        <p14:creationId xmlns:p14="http://schemas.microsoft.com/office/powerpoint/2010/main" val="18292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Persuade!</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F81B983D-3858-4B43-B834-37F9CCC9F42B}"/>
              </a:ext>
            </a:extLst>
          </p:cNvPr>
          <p:cNvSpPr txBox="1"/>
          <p:nvPr/>
        </p:nvSpPr>
        <p:spPr>
          <a:xfrm>
            <a:off x="1613512" y="2505314"/>
            <a:ext cx="6220436" cy="2585323"/>
          </a:xfrm>
          <a:prstGeom prst="rect">
            <a:avLst/>
          </a:prstGeom>
          <a:noFill/>
        </p:spPr>
        <p:txBody>
          <a:bodyPr wrap="square">
            <a:spAutoFit/>
          </a:bodyPr>
          <a:lstStyle/>
          <a:p>
            <a:pPr algn="just"/>
            <a:r>
              <a:rPr lang="en-GB" sz="1800" dirty="0">
                <a:latin typeface="Calibri" panose="020F0502020204030204" pitchFamily="34" charset="0"/>
                <a:cs typeface="Calibri" panose="020F0502020204030204" pitchFamily="34" charset="0"/>
              </a:rPr>
              <a:t>Persuasion is a value creating activity</a:t>
            </a:r>
            <a:r>
              <a:rPr lang="it-IT"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For instance, in business it consist </a:t>
            </a:r>
            <a:r>
              <a:rPr lang="it-IT" sz="1800" dirty="0">
                <a:latin typeface="Calibri" panose="020F0502020204030204" pitchFamily="34" charset="0"/>
                <a:cs typeface="Calibri" panose="020F0502020204030204" pitchFamily="34" charset="0"/>
              </a:rPr>
              <a:t>in </a:t>
            </a:r>
            <a:r>
              <a:rPr lang="en-GR" sz="1800" dirty="0">
                <a:latin typeface="Calibri" panose="020F0502020204030204" pitchFamily="34" charset="0"/>
                <a:cs typeface="Calibri" panose="020F0502020204030204" pitchFamily="34" charset="0"/>
              </a:rPr>
              <a:t>selling or trading of a business product, in order to gain profit.</a:t>
            </a:r>
            <a:endParaRPr lang="it-IT" sz="1800" dirty="0">
              <a:latin typeface="Calibri" panose="020F0502020204030204" pitchFamily="34" charset="0"/>
              <a:cs typeface="Calibri" panose="020F0502020204030204" pitchFamily="34" charset="0"/>
            </a:endParaRPr>
          </a:p>
          <a:p>
            <a:pPr algn="just"/>
            <a:endParaRPr lang="it-IT" sz="1800" dirty="0">
              <a:latin typeface="Calibri" panose="020F0502020204030204" pitchFamily="34" charset="0"/>
              <a:cs typeface="Calibri" panose="020F0502020204030204" pitchFamily="34" charset="0"/>
            </a:endParaRPr>
          </a:p>
          <a:p>
            <a:pPr algn="just"/>
            <a:r>
              <a:rPr lang="en-GR" sz="1800" dirty="0">
                <a:latin typeface="Calibri" panose="020F0502020204030204" pitchFamily="34" charset="0"/>
                <a:cs typeface="Calibri" panose="020F0502020204030204" pitchFamily="34" charset="0"/>
              </a:rPr>
              <a:t>But, what does </a:t>
            </a:r>
            <a:r>
              <a:rPr lang="en-GB" sz="1800" dirty="0">
                <a:latin typeface="Calibri" panose="020F0502020204030204" pitchFamily="34" charset="0"/>
                <a:cs typeface="Calibri" panose="020F0502020204030204" pitchFamily="34" charset="0"/>
              </a:rPr>
              <a:t>it mean to persuade and to inspire </a:t>
            </a:r>
            <a:r>
              <a:rPr lang="en-GB" sz="1800" b="1" dirty="0">
                <a:latin typeface="Calibri" panose="020F0502020204030204" pitchFamily="34" charset="0"/>
                <a:cs typeface="Calibri" panose="020F0502020204030204" pitchFamily="34" charset="0"/>
              </a:rPr>
              <a:t>others </a:t>
            </a:r>
            <a:r>
              <a:rPr lang="en-GB" sz="1800" dirty="0">
                <a:latin typeface="Calibri" panose="020F0502020204030204" pitchFamily="34" charset="0"/>
                <a:cs typeface="Calibri" panose="020F0502020204030204" pitchFamily="34" charset="0"/>
              </a:rPr>
              <a:t>in your value-creating activities?</a:t>
            </a:r>
            <a:endParaRPr lang="en-GR" sz="1800" dirty="0">
              <a:latin typeface="Calibri" panose="020F0502020204030204" pitchFamily="34" charset="0"/>
              <a:cs typeface="Calibri" panose="020F0502020204030204" pitchFamily="34" charset="0"/>
            </a:endParaRPr>
          </a:p>
          <a:p>
            <a:pPr algn="just"/>
            <a:endParaRPr lang="it-IT"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It means to </a:t>
            </a:r>
            <a:r>
              <a:rPr lang="en-US" sz="1800" b="1" dirty="0">
                <a:latin typeface="Calibri" panose="020F0502020204030204" pitchFamily="34" charset="0"/>
                <a:cs typeface="Calibri" panose="020F0502020204030204" pitchFamily="34" charset="0"/>
              </a:rPr>
              <a:t>share your idea</a:t>
            </a:r>
            <a:r>
              <a:rPr lang="en-US" sz="1800" dirty="0">
                <a:latin typeface="Calibri" panose="020F0502020204030204" pitchFamily="34" charset="0"/>
                <a:cs typeface="Calibri" panose="020F0502020204030204" pitchFamily="34" charset="0"/>
              </a:rPr>
              <a:t>, in a passionate way, that will inspire others to believe and support your idea as well</a:t>
            </a:r>
            <a:endParaRPr lang="it-IT"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2184D2DB-7AFF-41CC-85E4-9F903D285D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3948" y="1518423"/>
            <a:ext cx="4209210" cy="2806140"/>
          </a:xfrm>
          <a:prstGeom prst="rect">
            <a:avLst/>
          </a:prstGeom>
        </p:spPr>
      </p:pic>
    </p:spTree>
    <p:extLst>
      <p:ext uri="{BB962C8B-B14F-4D97-AF65-F5344CB8AC3E}">
        <p14:creationId xmlns:p14="http://schemas.microsoft.com/office/powerpoint/2010/main" val="307350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Communicate</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b="1" dirty="0" err="1">
                <a:solidFill>
                  <a:srgbClr val="000000"/>
                </a:solidFill>
                <a:latin typeface="Calibri" panose="020F0502020204030204" pitchFamily="34" charset="0"/>
                <a:ea typeface="Calibri" panose="020F0502020204030204" pitchFamily="34" charset="0"/>
                <a:cs typeface="Calibri" panose="020F0502020204030204" pitchFamily="34" charset="0"/>
              </a:rPr>
              <a:t>effectively</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F81B983D-3858-4B43-B834-37F9CCC9F42B}"/>
              </a:ext>
            </a:extLst>
          </p:cNvPr>
          <p:cNvSpPr txBox="1"/>
          <p:nvPr/>
        </p:nvSpPr>
        <p:spPr>
          <a:xfrm>
            <a:off x="4424522" y="1375489"/>
            <a:ext cx="6220436" cy="3969548"/>
          </a:xfrm>
          <a:prstGeom prst="rect">
            <a:avLst/>
          </a:prstGeom>
          <a:noFill/>
        </p:spPr>
        <p:txBody>
          <a:bodyPr wrap="square">
            <a:spAutoFit/>
          </a:bodyPr>
          <a:lstStyle/>
          <a:p>
            <a:pPr algn="just">
              <a:spcAft>
                <a:spcPts val="1000"/>
              </a:spcAft>
            </a:pP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communication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about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more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just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exchanging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information.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about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intentions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behind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information.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able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clearly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convey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message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you</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also</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listen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 way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gains the full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what’s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said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makes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other</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feel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heard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understood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it-IT" sz="1800" dirty="0">
                <a:effectLst/>
                <a:latin typeface="Calibri" panose="020F0502020204030204" pitchFamily="34" charset="0"/>
                <a:ea typeface="Calibri" panose="020F0502020204030204" pitchFamily="34" charset="0"/>
                <a:cs typeface="Calibri" panose="020F0502020204030204" pitchFamily="34" charset="0"/>
              </a:rPr>
              <a:t>Here some </a:t>
            </a:r>
            <a:r>
              <a:rPr lang="it-IT" sz="1800" dirty="0" err="1">
                <a:effectLst/>
                <a:latin typeface="Calibri" panose="020F0502020204030204" pitchFamily="34" charset="0"/>
                <a:ea typeface="Calibri" panose="020F0502020204030204" pitchFamily="34" charset="0"/>
                <a:cs typeface="Calibri" panose="020F0502020204030204" pitchFamily="34" charset="0"/>
              </a:rPr>
              <a:t>tips</a:t>
            </a:r>
            <a:r>
              <a:rPr lang="it-IT" sz="1800" dirty="0">
                <a:effectLst/>
                <a:latin typeface="Calibri" panose="020F0502020204030204" pitchFamily="34" charset="0"/>
                <a:ea typeface="Calibri" panose="020F0502020204030204" pitchFamily="34" charset="0"/>
                <a:cs typeface="Calibri" panose="020F0502020204030204" pitchFamily="34" charset="0"/>
              </a:rPr>
              <a:t> for an </a:t>
            </a:r>
            <a:r>
              <a:rPr lang="it-IT" sz="1800" dirty="0" err="1">
                <a:effectLst/>
                <a:latin typeface="Calibri" panose="020F0502020204030204" pitchFamily="34" charset="0"/>
                <a:ea typeface="Calibri" panose="020F0502020204030204" pitchFamily="34" charset="0"/>
                <a:cs typeface="Calibri" panose="020F0502020204030204" pitchFamily="34" charset="0"/>
              </a:rPr>
              <a:t>effectively</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communication</a:t>
            </a:r>
            <a:r>
              <a:rPr lang="it-IT" sz="18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1000"/>
              </a:spcAft>
              <a:buFont typeface="Symbol" panose="05050102010706020507" pitchFamily="18" charset="2"/>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Become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engaged</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listener</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attention</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nonverbal</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signals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stress in check;</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Assert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yourself</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0484BFAF-6189-4526-A28E-9C82E6A8F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572" y="2369429"/>
            <a:ext cx="2147780" cy="2857093"/>
          </a:xfrm>
          <a:prstGeom prst="rect">
            <a:avLst/>
          </a:prstGeom>
        </p:spPr>
      </p:pic>
    </p:spTree>
    <p:extLst>
      <p:ext uri="{BB962C8B-B14F-4D97-AF65-F5344CB8AC3E}">
        <p14:creationId xmlns:p14="http://schemas.microsoft.com/office/powerpoint/2010/main" val="167055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281645" y="868459"/>
            <a:ext cx="51508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2 – Mobilizing Others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Use Media </a:t>
            </a:r>
            <a:r>
              <a:rPr lang="it-IT" b="1" dirty="0" err="1">
                <a:solidFill>
                  <a:srgbClr val="000000"/>
                </a:solidFill>
                <a:latin typeface="Calibri" panose="020F0502020204030204" pitchFamily="34" charset="0"/>
                <a:ea typeface="Calibri" panose="020F0502020204030204" pitchFamily="34" charset="0"/>
                <a:cs typeface="Calibri" panose="020F0502020204030204" pitchFamily="34" charset="0"/>
              </a:rPr>
              <a:t>Effectively</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graphicFrame>
        <p:nvGraphicFramePr>
          <p:cNvPr id="3" name="Diagramma 2">
            <a:extLst>
              <a:ext uri="{FF2B5EF4-FFF2-40B4-BE49-F238E27FC236}">
                <a16:creationId xmlns:a16="http://schemas.microsoft.com/office/drawing/2014/main" id="{FE292050-F498-4F33-B1D6-36EC528509D2}"/>
              </a:ext>
            </a:extLst>
          </p:cNvPr>
          <p:cNvGraphicFramePr/>
          <p:nvPr>
            <p:extLst>
              <p:ext uri="{D42A27DB-BD31-4B8C-83A1-F6EECF244321}">
                <p14:modId xmlns:p14="http://schemas.microsoft.com/office/powerpoint/2010/main" val="661725451"/>
              </p:ext>
            </p:extLst>
          </p:nvPr>
        </p:nvGraphicFramePr>
        <p:xfrm>
          <a:off x="2032000" y="719666"/>
          <a:ext cx="3823516" cy="3263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ma 4">
            <a:extLst>
              <a:ext uri="{FF2B5EF4-FFF2-40B4-BE49-F238E27FC236}">
                <a16:creationId xmlns:a16="http://schemas.microsoft.com/office/drawing/2014/main" id="{007D6A12-F65C-430A-86A6-B8565B6F98FC}"/>
              </a:ext>
            </a:extLst>
          </p:cNvPr>
          <p:cNvGraphicFramePr/>
          <p:nvPr>
            <p:extLst>
              <p:ext uri="{D42A27DB-BD31-4B8C-83A1-F6EECF244321}">
                <p14:modId xmlns:p14="http://schemas.microsoft.com/office/powerpoint/2010/main" val="164865361"/>
              </p:ext>
            </p:extLst>
          </p:nvPr>
        </p:nvGraphicFramePr>
        <p:xfrm>
          <a:off x="3114352" y="1453234"/>
          <a:ext cx="6096932" cy="39455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1470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0" y="2302343"/>
            <a:ext cx="7258901" cy="2265364"/>
          </a:xfrm>
          <a:prstGeom prst="rect">
            <a:avLst/>
          </a:prstGeom>
          <a:noFill/>
        </p:spPr>
        <p:txBody>
          <a:bodyPr wrap="square">
            <a:spAutoFit/>
          </a:bodyPr>
          <a:lstStyle/>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b="1" dirty="0">
              <a:latin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it-IT" sz="1800" dirty="0" err="1">
                <a:effectLst/>
                <a:latin typeface="Calibri" panose="020F0502020204030204" pitchFamily="34" charset="0"/>
                <a:ea typeface="Calibri" panose="020F0502020204030204" pitchFamily="34" charset="0"/>
                <a:cs typeface="Calibri" panose="020F0502020204030204" pitchFamily="34" charset="0"/>
              </a:rPr>
              <a:t>identify</a:t>
            </a:r>
            <a:r>
              <a:rPr lang="it-IT" sz="1800" dirty="0">
                <a:effectLst/>
                <a:latin typeface="Calibri" panose="020F0502020204030204" pitchFamily="34" charset="0"/>
                <a:ea typeface="Calibri" panose="020F0502020204030204" pitchFamily="34" charset="0"/>
                <a:cs typeface="Calibri" panose="020F0502020204030204" pitchFamily="34" charset="0"/>
              </a:rPr>
              <a:t> key stakeholders;</a:t>
            </a:r>
          </a:p>
          <a:p>
            <a:pPr marL="285750" indent="-285750" algn="just">
              <a:lnSpc>
                <a:spcPct val="150000"/>
              </a:lnSpc>
              <a:buFont typeface="Arial" panose="020B0604020202020204" pitchFamily="34" charset="0"/>
              <a:buChar char="•"/>
            </a:pPr>
            <a:r>
              <a:rPr lang="it-IT" sz="1800" dirty="0" err="1">
                <a:effectLst/>
                <a:latin typeface="Calibri" panose="020F0502020204030204" pitchFamily="34" charset="0"/>
                <a:ea typeface="Calibri" panose="020F0502020204030204" pitchFamily="34" charset="0"/>
                <a:cs typeface="Calibri" panose="020F0502020204030204" pitchFamily="34" charset="0"/>
              </a:rPr>
              <a:t>how</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assess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their</a:t>
            </a:r>
            <a:r>
              <a:rPr lang="it-IT" sz="1800" dirty="0">
                <a:effectLst/>
                <a:latin typeface="Calibri" panose="020F0502020204030204" pitchFamily="34" charset="0"/>
                <a:ea typeface="Calibri" panose="020F0502020204030204" pitchFamily="34" charset="0"/>
                <a:cs typeface="Calibri" panose="020F0502020204030204" pitchFamily="34" charset="0"/>
              </a:rPr>
              <a:t> power, </a:t>
            </a:r>
            <a:r>
              <a:rPr lang="it-IT" sz="1800" dirty="0" err="1">
                <a:effectLst/>
                <a:latin typeface="Calibri" panose="020F0502020204030204" pitchFamily="34" charset="0"/>
                <a:ea typeface="Calibri" panose="020F0502020204030204" pitchFamily="34" charset="0"/>
                <a:cs typeface="Calibri" panose="020F0502020204030204" pitchFamily="34" charset="0"/>
              </a:rPr>
              <a:t>influence</a:t>
            </a:r>
            <a:r>
              <a:rPr lang="it-IT" sz="1800" dirty="0">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effectLst/>
                <a:latin typeface="Calibri" panose="020F0502020204030204" pitchFamily="34" charset="0"/>
                <a:ea typeface="Calibri" panose="020F0502020204030204" pitchFamily="34" charset="0"/>
                <a:cs typeface="Calibri" panose="020F0502020204030204" pitchFamily="34" charset="0"/>
              </a:rPr>
              <a:t>interest</a:t>
            </a:r>
            <a:r>
              <a:rPr lang="it-IT"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h</a:t>
            </a:r>
            <a:r>
              <a:rPr lang="en-GB" sz="1800" dirty="0">
                <a:effectLst/>
                <a:latin typeface="Calibri" panose="020F0502020204030204" pitchFamily="34" charset="0"/>
                <a:ea typeface="Calibri" panose="020F0502020204030204" pitchFamily="34" charset="0"/>
                <a:cs typeface="Calibri" panose="020F0502020204030204" pitchFamily="34" charset="0"/>
              </a:rPr>
              <a:t>ow mobilize others with inspiration, persuasion, effective communication and an effective use of the media.</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51059" y="2133137"/>
            <a:ext cx="8486492" cy="3416320"/>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Stakeholder management, an introduction</a:t>
            </a:r>
          </a:p>
          <a:p>
            <a:pPr>
              <a:defRPr/>
            </a:pPr>
            <a:endParaRPr lang="en-GB" altLang="es-ES" dirty="0">
              <a:latin typeface="Calibri" panose="020F0502020204030204" pitchFamily="34" charset="0"/>
              <a:cs typeface="Calibri" panose="020F0502020204030204" pitchFamily="34" charset="0"/>
            </a:endParaRPr>
          </a:p>
          <a:p>
            <a:pPr algn="just" fontAlgn="base"/>
            <a:r>
              <a:rPr lang="en-US" b="0" i="0" dirty="0">
                <a:effectLst/>
                <a:latin typeface="Calibri" panose="020F0502020204030204" pitchFamily="34" charset="0"/>
                <a:cs typeface="Calibri" panose="020F0502020204030204" pitchFamily="34" charset="0"/>
              </a:rPr>
              <a:t>Stakeholder management is the process by which you organize, monitor and improve your relationships with your stakeholders.</a:t>
            </a:r>
          </a:p>
          <a:p>
            <a:pPr algn="just" fontAlgn="base"/>
            <a:endParaRPr lang="en-US" b="0" i="0" dirty="0">
              <a:effectLst/>
              <a:latin typeface="Calibri" panose="020F0502020204030204" pitchFamily="34" charset="0"/>
              <a:cs typeface="Calibri" panose="020F0502020204030204" pitchFamily="34" charset="0"/>
            </a:endParaRPr>
          </a:p>
          <a:p>
            <a:pPr algn="just" fontAlgn="base"/>
            <a:r>
              <a:rPr lang="en-US" b="0" i="0" dirty="0">
                <a:effectLst/>
                <a:latin typeface="Calibri" panose="020F0502020204030204" pitchFamily="34" charset="0"/>
                <a:cs typeface="Calibri" panose="020F0502020204030204" pitchFamily="34" charset="0"/>
              </a:rPr>
              <a:t>It involves systematically identifying stakeholders; analyzing their needs and expectations; and planning and implementing various tasks to engage with them. A good stakeholder management process will be the means through which you are able to coordinate your interactions and asses the status and quality of your relationship with various stakeholders</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19583" y="2001616"/>
            <a:ext cx="8679425" cy="3323987"/>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Stakeholders Identification</a:t>
            </a:r>
            <a:endParaRPr lang="en-GB" altLang="es-ES" dirty="0">
              <a:latin typeface="Calibri" panose="020F0502020204030204" pitchFamily="34" charset="0"/>
              <a:cs typeface="Calibri" panose="020F0502020204030204" pitchFamily="34" charset="0"/>
            </a:endParaRPr>
          </a:p>
          <a:p>
            <a:pPr algn="just" fontAlgn="base"/>
            <a:endParaRPr lang="en-US" b="0" i="0" dirty="0">
              <a:effectLst/>
              <a:latin typeface="Calibri" panose="020F0502020204030204" pitchFamily="34" charset="0"/>
              <a:cs typeface="Calibri" panose="020F0502020204030204" pitchFamily="34" charset="0"/>
            </a:endParaRPr>
          </a:p>
          <a:p>
            <a:pPr algn="just">
              <a:spcBef>
                <a:spcPts val="300"/>
              </a:spcBef>
              <a:spcAft>
                <a:spcPts val="300"/>
              </a:spcAft>
            </a:pPr>
            <a:r>
              <a:rPr lang="en-GB" sz="1800" dirty="0">
                <a:latin typeface="Calibri" panose="020F0502020204030204" pitchFamily="34" charset="0"/>
                <a:cs typeface="Calibri" panose="020F0502020204030204" pitchFamily="34" charset="0"/>
              </a:rPr>
              <a:t>The project Stakeholders are:</a:t>
            </a:r>
          </a:p>
          <a:p>
            <a:pPr algn="just">
              <a:spcBef>
                <a:spcPts val="300"/>
              </a:spcBef>
              <a:spcAft>
                <a:spcPts val="300"/>
              </a:spcAft>
            </a:pPr>
            <a:endParaRPr lang="en-GB" sz="1800" dirty="0">
              <a:latin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en-GB" sz="1800" dirty="0">
                <a:latin typeface="Calibri" panose="020F0502020204030204" pitchFamily="34" charset="0"/>
                <a:cs typeface="Calibri" panose="020F0502020204030204" pitchFamily="34" charset="0"/>
              </a:rPr>
              <a:t>Those who might </a:t>
            </a:r>
            <a:r>
              <a:rPr lang="en-GB" sz="1800" b="1" dirty="0">
                <a:latin typeface="Calibri" panose="020F0502020204030204" pitchFamily="34" charset="0"/>
                <a:cs typeface="Calibri" panose="020F0502020204030204" pitchFamily="34" charset="0"/>
              </a:rPr>
              <a:t>be</a:t>
            </a:r>
            <a:r>
              <a:rPr lang="en-GB" sz="1800" dirty="0">
                <a:latin typeface="Calibri" panose="020F0502020204030204" pitchFamily="34" charset="0"/>
                <a:cs typeface="Calibri" panose="020F0502020204030204" pitchFamily="34" charset="0"/>
              </a:rPr>
              <a:t> impacted by the activities of the project</a:t>
            </a:r>
          </a:p>
          <a:p>
            <a:pPr marL="457200" indent="-457200" algn="just">
              <a:spcBef>
                <a:spcPts val="300"/>
              </a:spcBef>
              <a:spcAft>
                <a:spcPts val="300"/>
              </a:spcAft>
              <a:buFont typeface="Arial" panose="020B0604020202020204" pitchFamily="34" charset="0"/>
              <a:buChar char="•"/>
            </a:pPr>
            <a:r>
              <a:rPr lang="en-GB" sz="1800" dirty="0">
                <a:latin typeface="Calibri" panose="020F0502020204030204" pitchFamily="34" charset="0"/>
                <a:cs typeface="Calibri" panose="020F0502020204030204" pitchFamily="34" charset="0"/>
              </a:rPr>
              <a:t>Those who might </a:t>
            </a:r>
            <a:r>
              <a:rPr lang="en-GB" sz="1800" b="1" dirty="0">
                <a:latin typeface="Calibri" panose="020F0502020204030204" pitchFamily="34" charset="0"/>
                <a:cs typeface="Calibri" panose="020F0502020204030204" pitchFamily="34" charset="0"/>
              </a:rPr>
              <a:t>have</a:t>
            </a:r>
            <a:r>
              <a:rPr lang="en-GB" sz="1800" dirty="0">
                <a:latin typeface="Calibri" panose="020F0502020204030204" pitchFamily="34" charset="0"/>
                <a:cs typeface="Calibri" panose="020F0502020204030204" pitchFamily="34" charset="0"/>
              </a:rPr>
              <a:t> an impact and/or an interest on the activities of the project</a:t>
            </a:r>
          </a:p>
          <a:p>
            <a:pPr marL="457200" indent="-457200" algn="just">
              <a:spcBef>
                <a:spcPts val="300"/>
              </a:spcBef>
              <a:spcAft>
                <a:spcPts val="300"/>
              </a:spcAf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algn="just">
              <a:spcBef>
                <a:spcPts val="300"/>
              </a:spcBef>
              <a:spcAft>
                <a:spcPts val="300"/>
              </a:spcAft>
            </a:pPr>
            <a:r>
              <a:rPr lang="en-GB" sz="1800" dirty="0">
                <a:latin typeface="Calibri" panose="020F0502020204030204" pitchFamily="34" charset="0"/>
                <a:cs typeface="Calibri" panose="020F0502020204030204" pitchFamily="34" charset="0"/>
              </a:rPr>
              <a:t>I.E.: groups of interest, third sector, public authorities, civil society, investors, academia, competitors and partners, etc.</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77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51059" y="2133137"/>
            <a:ext cx="8486492" cy="3585597"/>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Stakeholders Identification – example</a:t>
            </a:r>
          </a:p>
          <a:p>
            <a:pPr>
              <a:defRPr/>
            </a:pPr>
            <a:endParaRPr lang="en-US" altLang="es-ES" b="1" dirty="0">
              <a:latin typeface="Calibri" panose="020F0502020204030204" pitchFamily="34" charset="0"/>
              <a:cs typeface="Calibri" panose="020F0502020204030204" pitchFamily="34" charset="0"/>
            </a:endParaRPr>
          </a:p>
          <a:p>
            <a:pPr algn="ctr">
              <a:defRPr/>
            </a:pPr>
            <a:r>
              <a:rPr lang="en-US" altLang="es-ES" b="1" dirty="0">
                <a:latin typeface="Calibri" panose="020F0502020204030204" pitchFamily="34" charset="0"/>
                <a:cs typeface="Calibri" panose="020F0502020204030204" pitchFamily="34" charset="0"/>
              </a:rPr>
              <a:t>In Young Farmer project</a:t>
            </a:r>
            <a:endParaRPr lang="en-GB" altLang="es-ES"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n-GB" u="sng" dirty="0">
                <a:latin typeface="Calibri" panose="020F0502020204030204" pitchFamily="34" charset="0"/>
                <a:cs typeface="Calibri" panose="020F0502020204030204" pitchFamily="34" charset="0"/>
              </a:rPr>
              <a:t>Objective</a:t>
            </a:r>
            <a:r>
              <a:rPr lang="en-GB"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developing, test and promote innovative learning solutions  targeted to young farmers on digital integration and digital entrepreneurship in farming</a:t>
            </a:r>
            <a:endParaRPr lang="en-GB" dirty="0">
              <a:latin typeface="Calibri" panose="020F0502020204030204" pitchFamily="34" charset="0"/>
              <a:cs typeface="Calibri" panose="020F0502020204030204" pitchFamily="34" charset="0"/>
            </a:endParaRPr>
          </a:p>
          <a:p>
            <a:pPr algn="just">
              <a:lnSpc>
                <a:spcPct val="150000"/>
              </a:lnSpc>
              <a:spcBef>
                <a:spcPts val="300"/>
              </a:spcBef>
              <a:spcAft>
                <a:spcPts val="300"/>
              </a:spcAft>
            </a:pPr>
            <a:r>
              <a:rPr lang="en-GB" u="sng" dirty="0">
                <a:latin typeface="Calibri" panose="020F0502020204030204" pitchFamily="34" charset="0"/>
                <a:cs typeface="Calibri" panose="020F0502020204030204" pitchFamily="34" charset="0"/>
              </a:rPr>
              <a:t>Target Group</a:t>
            </a:r>
            <a:r>
              <a:rPr lang="en-GB" dirty="0">
                <a:latin typeface="Calibri" panose="020F0502020204030204" pitchFamily="34" charset="0"/>
                <a:cs typeface="Calibri" panose="020F0502020204030204" pitchFamily="34" charset="0"/>
              </a:rPr>
              <a:t>: university students, fresh graduates in agronomy or similar, </a:t>
            </a:r>
          </a:p>
          <a:p>
            <a:pPr algn="just">
              <a:lnSpc>
                <a:spcPct val="150000"/>
              </a:lnSpc>
              <a:spcBef>
                <a:spcPts val="300"/>
              </a:spcBef>
              <a:spcAft>
                <a:spcPts val="300"/>
              </a:spcAft>
            </a:pPr>
            <a:r>
              <a:rPr lang="en-GB" u="sng" dirty="0">
                <a:latin typeface="Calibri" panose="020F0502020204030204" pitchFamily="34" charset="0"/>
                <a:cs typeface="Calibri" panose="020F0502020204030204" pitchFamily="34" charset="0"/>
              </a:rPr>
              <a:t>Stakeholders</a:t>
            </a:r>
            <a:r>
              <a:rPr lang="en-GB" dirty="0">
                <a:latin typeface="Calibri" panose="020F0502020204030204" pitchFamily="34" charset="0"/>
                <a:cs typeface="Calibri" panose="020F0502020204030204" pitchFamily="34" charset="0"/>
              </a:rPr>
              <a:t>: those who are interested, affected and can influence</a:t>
            </a:r>
          </a:p>
          <a:p>
            <a:pPr algn="just">
              <a:lnSpc>
                <a:spcPct val="150000"/>
              </a:lnSpc>
              <a:spcBef>
                <a:spcPts val="300"/>
              </a:spcBef>
              <a:spcAft>
                <a:spcPts val="300"/>
              </a:spcAft>
            </a:pPr>
            <a:r>
              <a:rPr lang="en-GB" dirty="0">
                <a:effectLst/>
                <a:latin typeface="Calibri" panose="020F0502020204030204" pitchFamily="34" charset="0"/>
                <a:ea typeface="Calibri" panose="020F0502020204030204" pitchFamily="34" charset="0"/>
                <a:cs typeface="Calibri" panose="020F0502020204030204" pitchFamily="34" charset="0"/>
              </a:rPr>
              <a:t>Such as</a:t>
            </a:r>
            <a:r>
              <a:rPr lang="en-GB" dirty="0">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84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Stakeholders Identification Tool</a:t>
            </a:r>
          </a:p>
          <a:p>
            <a:pPr>
              <a:defRPr/>
            </a:pPr>
            <a:endParaRPr lang="en-US" altLang="es-ES" b="1" dirty="0">
              <a:latin typeface="Calibri" panose="020F0502020204030204" pitchFamily="34" charset="0"/>
              <a:cs typeface="Calibri" panose="020F0502020204030204" pitchFamily="34" charset="0"/>
            </a:endParaRPr>
          </a:p>
          <a:p>
            <a:pPr>
              <a:defRPr/>
            </a:pPr>
            <a:r>
              <a:rPr lang="en-GB" sz="1800" dirty="0">
                <a:latin typeface="Calibri" panose="020F0502020204030204" pitchFamily="34" charset="0"/>
                <a:cs typeface="Calibri" panose="020F0502020204030204" pitchFamily="34" charset="0"/>
              </a:rPr>
              <a:t>The Power/Interest Matrix (Johnson and Scholes, 1999) </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3C61C47F-1DA9-471B-B531-A08A062A0D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013" y="2350658"/>
            <a:ext cx="6824531" cy="2894636"/>
          </a:xfrm>
          <a:prstGeom prst="rect">
            <a:avLst/>
          </a:prstGeom>
        </p:spPr>
      </p:pic>
      <p:sp>
        <p:nvSpPr>
          <p:cNvPr id="12" name="CasellaDiTesto 11">
            <a:extLst>
              <a:ext uri="{FF2B5EF4-FFF2-40B4-BE49-F238E27FC236}">
                <a16:creationId xmlns:a16="http://schemas.microsoft.com/office/drawing/2014/main" id="{8A25329E-CB45-44C6-8404-AFD649A01249}"/>
              </a:ext>
            </a:extLst>
          </p:cNvPr>
          <p:cNvSpPr txBox="1"/>
          <p:nvPr/>
        </p:nvSpPr>
        <p:spPr>
          <a:xfrm>
            <a:off x="8034100" y="2662963"/>
            <a:ext cx="3554897" cy="1938992"/>
          </a:xfrm>
          <a:prstGeom prst="rect">
            <a:avLst/>
          </a:prstGeom>
          <a:noFill/>
        </p:spPr>
        <p:txBody>
          <a:bodyPr wrap="square" rtlCol="0">
            <a:spAutoFit/>
          </a:bodyPr>
          <a:lstStyle/>
          <a:p>
            <a:pPr algn="just"/>
            <a:r>
              <a:rPr lang="en-GB" sz="1200" dirty="0">
                <a:latin typeface="Calibri" panose="020F0502020204030204" pitchFamily="34" charset="0"/>
                <a:cs typeface="Calibri" panose="020F0502020204030204" pitchFamily="34" charset="0"/>
              </a:rPr>
              <a:t>Few other sources:</a:t>
            </a:r>
          </a:p>
          <a:p>
            <a:pPr marL="171450" indent="-171450" algn="just">
              <a:buFont typeface="Arial" panose="020B0604020202020204" pitchFamily="34" charset="0"/>
              <a:buChar char="•"/>
            </a:pPr>
            <a:r>
              <a:rPr lang="en-GB" sz="1200" dirty="0" err="1">
                <a:latin typeface="Calibri" panose="020F0502020204030204" pitchFamily="34" charset="0"/>
                <a:cs typeface="Calibri" panose="020F0502020204030204" pitchFamily="34" charset="0"/>
              </a:rPr>
              <a:t>Jeston</a:t>
            </a:r>
            <a:r>
              <a:rPr lang="en-GB" sz="1200" dirty="0">
                <a:latin typeface="Calibri" panose="020F0502020204030204" pitchFamily="34" charset="0"/>
                <a:cs typeface="Calibri" panose="020F0502020204030204" pitchFamily="34" charset="0"/>
              </a:rPr>
              <a:t>, J. and </a:t>
            </a:r>
            <a:r>
              <a:rPr lang="en-GB" sz="1200" dirty="0" err="1">
                <a:latin typeface="Calibri" panose="020F0502020204030204" pitchFamily="34" charset="0"/>
                <a:cs typeface="Calibri" panose="020F0502020204030204" pitchFamily="34" charset="0"/>
              </a:rPr>
              <a:t>Nelis</a:t>
            </a:r>
            <a:r>
              <a:rPr lang="en-GB" sz="1200" dirty="0">
                <a:latin typeface="Calibri" panose="020F0502020204030204" pitchFamily="34" charset="0"/>
                <a:cs typeface="Calibri" panose="020F0502020204030204" pitchFamily="34" charset="0"/>
              </a:rPr>
              <a:t>, J. (2008) Business Project Management, Butterworth-Heinemann. </a:t>
            </a:r>
            <a:r>
              <a:rPr lang="en-GB" sz="1200" dirty="0" err="1">
                <a:latin typeface="Calibri" panose="020F0502020204030204" pitchFamily="34" charset="0"/>
                <a:cs typeface="Calibri" panose="020F0502020204030204" pitchFamily="34" charset="0"/>
              </a:rPr>
              <a:t>pg</a:t>
            </a:r>
            <a:r>
              <a:rPr lang="en-GB" sz="1200" dirty="0">
                <a:latin typeface="Calibri" panose="020F0502020204030204" pitchFamily="34" charset="0"/>
                <a:cs typeface="Calibri" panose="020F0502020204030204" pitchFamily="34" charset="0"/>
              </a:rPr>
              <a:t>, 271 - 276. </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Dragan Z. Milosevic (2003) Project Management </a:t>
            </a:r>
            <a:r>
              <a:rPr lang="en-GB" sz="1200" dirty="0" err="1">
                <a:latin typeface="Calibri" panose="020F0502020204030204" pitchFamily="34" charset="0"/>
                <a:cs typeface="Calibri" panose="020F0502020204030204" pitchFamily="34" charset="0"/>
              </a:rPr>
              <a:t>ToolBox</a:t>
            </a:r>
            <a:r>
              <a:rPr lang="en-GB" sz="1200" dirty="0">
                <a:latin typeface="Calibri" panose="020F0502020204030204" pitchFamily="34" charset="0"/>
                <a:cs typeface="Calibri" panose="020F0502020204030204" pitchFamily="34" charset="0"/>
              </a:rPr>
              <a:t>: Tools and Techniques for the Practicing Project Manager , John Wiley &amp; Sons, pg. 77.</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OGC, Managing Successful Programmes, London: TSO, 2007, pg. 51. Latest edition Managing successful programmes</a:t>
            </a:r>
          </a:p>
        </p:txBody>
      </p:sp>
    </p:spTree>
    <p:extLst>
      <p:ext uri="{BB962C8B-B14F-4D97-AF65-F5344CB8AC3E}">
        <p14:creationId xmlns:p14="http://schemas.microsoft.com/office/powerpoint/2010/main" val="288674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754326"/>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Stakeholders Identification Tool</a:t>
            </a:r>
          </a:p>
          <a:p>
            <a:pPr>
              <a:defRPr/>
            </a:pPr>
            <a:endParaRPr lang="en-US" altLang="es-ES" b="1" dirty="0">
              <a:latin typeface="Calibri" panose="020F0502020204030204" pitchFamily="34" charset="0"/>
              <a:cs typeface="Calibri" panose="020F0502020204030204" pitchFamily="34" charset="0"/>
            </a:endParaRPr>
          </a:p>
          <a:p>
            <a:pPr>
              <a:defRPr/>
            </a:pPr>
            <a:r>
              <a:rPr lang="en-GB" sz="1800" dirty="0">
                <a:latin typeface="Calibri" panose="020F0502020204030204" pitchFamily="34" charset="0"/>
                <a:cs typeface="Calibri" panose="020F0502020204030204" pitchFamily="34" charset="0"/>
              </a:rPr>
              <a:t>This tool is both </a:t>
            </a:r>
            <a:r>
              <a:rPr lang="en-GB" sz="1800" b="1" dirty="0">
                <a:latin typeface="Calibri" panose="020F0502020204030204" pitchFamily="34" charset="0"/>
                <a:cs typeface="Calibri" panose="020F0502020204030204" pitchFamily="34" charset="0"/>
              </a:rPr>
              <a:t>fluid</a:t>
            </a:r>
            <a:r>
              <a:rPr lang="en-GB" sz="1800" dirty="0">
                <a:latin typeface="Calibri" panose="020F0502020204030204" pitchFamily="34" charset="0"/>
                <a:cs typeface="Calibri" panose="020F0502020204030204" pitchFamily="34" charset="0"/>
              </a:rPr>
              <a:t> and </a:t>
            </a:r>
            <a:r>
              <a:rPr lang="en-GB" sz="1800" b="1" dirty="0">
                <a:latin typeface="Calibri" panose="020F0502020204030204" pitchFamily="34" charset="0"/>
                <a:cs typeface="Calibri" panose="020F0502020204030204" pitchFamily="34" charset="0"/>
              </a:rPr>
              <a:t>dynamic</a:t>
            </a:r>
            <a:r>
              <a:rPr lang="en-GB" sz="1800" dirty="0">
                <a:latin typeface="Calibri" panose="020F0502020204030204" pitchFamily="34" charset="0"/>
                <a:cs typeface="Calibri" panose="020F0502020204030204" pitchFamily="34" charset="0"/>
              </a:rPr>
              <a:t>:</a:t>
            </a: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4F787834-3E86-4783-B519-8C2AAF4A5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728" y="2431049"/>
            <a:ext cx="7753673" cy="3079802"/>
          </a:xfrm>
          <a:prstGeom prst="rect">
            <a:avLst/>
          </a:prstGeom>
        </p:spPr>
      </p:pic>
    </p:spTree>
    <p:extLst>
      <p:ext uri="{BB962C8B-B14F-4D97-AF65-F5344CB8AC3E}">
        <p14:creationId xmlns:p14="http://schemas.microsoft.com/office/powerpoint/2010/main" val="410352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66709" y="1999614"/>
            <a:ext cx="9562141" cy="3814890"/>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Stakeholders Assessment Tool</a:t>
            </a:r>
          </a:p>
          <a:p>
            <a:pPr>
              <a:defRPr/>
            </a:pPr>
            <a:endParaRPr lang="en-US" b="1" dirty="0">
              <a:latin typeface="Calibri" panose="020F0502020204030204" pitchFamily="34" charset="0"/>
              <a:cs typeface="Calibri" panose="020F0502020204030204" pitchFamily="34" charset="0"/>
            </a:endParaRPr>
          </a:p>
          <a:p>
            <a:pPr algn="just">
              <a:lnSpc>
                <a:spcPct val="115000"/>
              </a:lnSpc>
              <a:spcAft>
                <a:spcPts val="1000"/>
              </a:spcAft>
            </a:pPr>
            <a:r>
              <a:rPr lang="it-IT" sz="1800" dirty="0">
                <a:effectLst/>
                <a:latin typeface="Calibri" panose="020F0502020204030204" pitchFamily="34" charset="0"/>
                <a:ea typeface="Calibri" panose="020F0502020204030204" pitchFamily="34" charset="0"/>
                <a:cs typeface="Calibri" panose="020F0502020204030204" pitchFamily="34" charset="0"/>
              </a:rPr>
              <a:t>After </a:t>
            </a:r>
            <a:r>
              <a:rPr lang="it-IT" sz="1800" dirty="0" err="1">
                <a:effectLst/>
                <a:latin typeface="Calibri" panose="020F0502020204030204" pitchFamily="34" charset="0"/>
                <a:ea typeface="Calibri" panose="020F0502020204030204" pitchFamily="34" charset="0"/>
                <a:cs typeface="Calibri" panose="020F0502020204030204" pitchFamily="34" charset="0"/>
              </a:rPr>
              <a:t>proper</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identification</a:t>
            </a:r>
            <a:r>
              <a:rPr lang="it-IT" sz="1800" dirty="0">
                <a:effectLst/>
                <a:latin typeface="Calibri" panose="020F0502020204030204" pitchFamily="34" charset="0"/>
                <a:ea typeface="Calibri" panose="020F0502020204030204" pitchFamily="34" charset="0"/>
                <a:cs typeface="Calibri" panose="020F0502020204030204" pitchFamily="34" charset="0"/>
              </a:rPr>
              <a:t> of the </a:t>
            </a:r>
            <a:r>
              <a:rPr lang="it-IT" sz="1800" dirty="0" err="1">
                <a:effectLst/>
                <a:latin typeface="Calibri" panose="020F0502020204030204" pitchFamily="34" charset="0"/>
                <a:ea typeface="Calibri" panose="020F0502020204030204" pitchFamily="34" charset="0"/>
                <a:cs typeface="Calibri" panose="020F0502020204030204" pitchFamily="34" charset="0"/>
              </a:rPr>
              <a:t>most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relevant</a:t>
            </a:r>
            <a:r>
              <a:rPr lang="it-IT" sz="1800" dirty="0">
                <a:effectLst/>
                <a:latin typeface="Calibri" panose="020F0502020204030204" pitchFamily="34" charset="0"/>
                <a:ea typeface="Calibri" panose="020F0502020204030204" pitchFamily="34" charset="0"/>
                <a:cs typeface="Calibri" panose="020F0502020204030204" pitchFamily="34" charset="0"/>
              </a:rPr>
              <a:t> stakeholders, the </a:t>
            </a:r>
            <a:r>
              <a:rPr lang="it-IT" sz="1800" dirty="0" err="1">
                <a:effectLst/>
                <a:latin typeface="Calibri" panose="020F0502020204030204" pitchFamily="34" charset="0"/>
                <a:ea typeface="Calibri" panose="020F0502020204030204" pitchFamily="34" charset="0"/>
                <a:cs typeface="Calibri" panose="020F0502020204030204" pitchFamily="34" charset="0"/>
              </a:rPr>
              <a:t>below</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matrix</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used</a:t>
            </a:r>
            <a:r>
              <a:rPr lang="it-IT" sz="1800" dirty="0">
                <a:effectLst/>
                <a:latin typeface="Calibri" panose="020F0502020204030204" pitchFamily="34" charset="0"/>
                <a:ea typeface="Calibri" panose="020F0502020204030204" pitchFamily="34" charset="0"/>
                <a:cs typeface="Calibri" panose="020F0502020204030204" pitchFamily="34" charset="0"/>
              </a:rPr>
              <a:t> to monitor, </a:t>
            </a:r>
            <a:r>
              <a:rPr lang="it-IT" sz="1800" dirty="0" err="1">
                <a:effectLst/>
                <a:latin typeface="Calibri" panose="020F0502020204030204" pitchFamily="34" charset="0"/>
                <a:ea typeface="Calibri" panose="020F0502020204030204" pitchFamily="34" charset="0"/>
                <a:cs typeface="Calibri" panose="020F0502020204030204" pitchFamily="34" charset="0"/>
              </a:rPr>
              <a:t>assess</a:t>
            </a:r>
            <a:r>
              <a:rPr lang="it-IT" sz="1800" dirty="0">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effectLst/>
                <a:latin typeface="Calibri" panose="020F0502020204030204" pitchFamily="34" charset="0"/>
                <a:ea typeface="Calibri" panose="020F0502020204030204" pitchFamily="34" charset="0"/>
                <a:cs typeface="Calibri" panose="020F0502020204030204" pitchFamily="34" charset="0"/>
              </a:rPr>
              <a:t>evaluate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their</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current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level</a:t>
            </a:r>
            <a:r>
              <a:rPr lang="it-IT" sz="1800" dirty="0">
                <a:effectLst/>
                <a:latin typeface="Calibri" panose="020F0502020204030204" pitchFamily="34" charset="0"/>
                <a:ea typeface="Calibri" panose="020F0502020204030204" pitchFamily="34" charset="0"/>
                <a:cs typeface="Calibri" panose="020F0502020204030204" pitchFamily="34" charset="0"/>
              </a:rPr>
              <a:t> of engagement </a:t>
            </a:r>
            <a:r>
              <a:rPr lang="it-IT" sz="1800" dirty="0" err="1">
                <a:effectLst/>
                <a:latin typeface="Calibri" panose="020F0502020204030204" pitchFamily="34" charset="0"/>
                <a:ea typeface="Calibri" panose="020F0502020204030204" pitchFamily="34" charset="0"/>
                <a:cs typeface="Calibri" panose="020F0502020204030204" pitchFamily="34" charset="0"/>
              </a:rPr>
              <a:t>compared</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desired</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level</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it-IT" sz="1800" dirty="0">
                <a:effectLst/>
                <a:latin typeface="Calibri" panose="020F0502020204030204" pitchFamily="34" charset="0"/>
                <a:ea typeface="Calibri" panose="020F0502020204030204" pitchFamily="34" charset="0"/>
                <a:cs typeface="Calibri" panose="020F0502020204030204" pitchFamily="34" charset="0"/>
              </a:rPr>
              <a:t>For high </a:t>
            </a:r>
            <a:r>
              <a:rPr lang="it-IT" sz="1800" dirty="0" err="1">
                <a:effectLst/>
                <a:latin typeface="Calibri" panose="020F0502020204030204" pitchFamily="34" charset="0"/>
                <a:ea typeface="Calibri" panose="020F0502020204030204" pitchFamily="34" charset="0"/>
                <a:cs typeface="Calibri" panose="020F0502020204030204" pitchFamily="34" charset="0"/>
              </a:rPr>
              <a:t>priority</a:t>
            </a:r>
            <a:r>
              <a:rPr lang="it-IT" sz="1800" dirty="0">
                <a:effectLst/>
                <a:latin typeface="Calibri" panose="020F0502020204030204" pitchFamily="34" charset="0"/>
                <a:ea typeface="Calibri" panose="020F0502020204030204" pitchFamily="34" charset="0"/>
                <a:cs typeface="Calibri" panose="020F0502020204030204" pitchFamily="34" charset="0"/>
              </a:rPr>
              <a:t> stakeholders (i.e. Supportive), a situation like in the case of STKH 1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much</a:t>
            </a:r>
            <a:r>
              <a:rPr lang="it-IT" sz="1800" dirty="0">
                <a:effectLst/>
                <a:latin typeface="Calibri" panose="020F0502020204030204" pitchFamily="34" charset="0"/>
                <a:ea typeface="Calibri" panose="020F0502020204030204" pitchFamily="34" charset="0"/>
                <a:cs typeface="Calibri" panose="020F0502020204030204" pitchFamily="34" charset="0"/>
              </a:rPr>
              <a:t> more </a:t>
            </a:r>
            <a:r>
              <a:rPr lang="it-IT" sz="1800" dirty="0" err="1">
                <a:effectLst/>
                <a:latin typeface="Calibri" panose="020F0502020204030204" pitchFamily="34" charset="0"/>
                <a:ea typeface="Calibri" panose="020F0502020204030204" pitchFamily="34" charset="0"/>
                <a:cs typeface="Calibri" panose="020F0502020204030204" pitchFamily="34" charset="0"/>
              </a:rPr>
              <a:t>alarming</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than</a:t>
            </a:r>
            <a:r>
              <a:rPr lang="it-IT" sz="1800" dirty="0">
                <a:effectLst/>
                <a:latin typeface="Calibri" panose="020F0502020204030204" pitchFamily="34" charset="0"/>
                <a:ea typeface="Calibri" panose="020F0502020204030204" pitchFamily="34" charset="0"/>
                <a:cs typeface="Calibri" panose="020F0502020204030204" pitchFamily="34" charset="0"/>
              </a:rPr>
              <a:t> the case of STKH 3 – </a:t>
            </a:r>
            <a:r>
              <a:rPr lang="it-IT" sz="1800" dirty="0" err="1">
                <a:effectLst/>
                <a:latin typeface="Calibri" panose="020F0502020204030204" pitchFamily="34" charset="0"/>
                <a:ea typeface="Calibri" panose="020F0502020204030204" pitchFamily="34" charset="0"/>
                <a:cs typeface="Calibri" panose="020F0502020204030204" pitchFamily="34" charset="0"/>
              </a:rPr>
              <a:t>being</a:t>
            </a:r>
            <a:r>
              <a:rPr lang="it-IT" sz="1800" dirty="0">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effectLst/>
                <a:latin typeface="Calibri" panose="020F0502020204030204" pitchFamily="34" charset="0"/>
                <a:ea typeface="Calibri" panose="020F0502020204030204" pitchFamily="34" charset="0"/>
                <a:cs typeface="Calibri" panose="020F0502020204030204" pitchFamily="34" charset="0"/>
              </a:rPr>
              <a:t>fact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that</a:t>
            </a:r>
            <a:r>
              <a:rPr lang="it-IT" sz="1800" dirty="0">
                <a:effectLst/>
                <a:latin typeface="Calibri" panose="020F0502020204030204" pitchFamily="34" charset="0"/>
                <a:ea typeface="Calibri" panose="020F0502020204030204" pitchFamily="34" charset="0"/>
                <a:cs typeface="Calibri" panose="020F0502020204030204" pitchFamily="34" charset="0"/>
              </a:rPr>
              <a:t> an overall </a:t>
            </a:r>
            <a:r>
              <a:rPr lang="it-IT" sz="1800" dirty="0" err="1">
                <a:effectLst/>
                <a:latin typeface="Calibri" panose="020F0502020204030204" pitchFamily="34" charset="0"/>
                <a:ea typeface="Calibri" panose="020F0502020204030204" pitchFamily="34" charset="0"/>
                <a:cs typeface="Calibri" panose="020F0502020204030204" pitchFamily="34" charset="0"/>
              </a:rPr>
              <a:t>resistance</a:t>
            </a:r>
            <a:r>
              <a:rPr lang="it-IT" sz="1800" dirty="0">
                <a:effectLst/>
                <a:latin typeface="Calibri" panose="020F0502020204030204" pitchFamily="34" charset="0"/>
                <a:ea typeface="Calibri" panose="020F0502020204030204" pitchFamily="34" charset="0"/>
                <a:cs typeface="Calibri" panose="020F0502020204030204" pitchFamily="34" charset="0"/>
              </a:rPr>
              <a:t> / </a:t>
            </a:r>
            <a:r>
              <a:rPr lang="it-IT" sz="1800" dirty="0" err="1">
                <a:effectLst/>
                <a:latin typeface="Calibri" panose="020F0502020204030204" pitchFamily="34" charset="0"/>
                <a:ea typeface="Calibri" panose="020F0502020204030204" pitchFamily="34" charset="0"/>
                <a:cs typeface="Calibri" panose="020F0502020204030204" pitchFamily="34" charset="0"/>
              </a:rPr>
              <a:t>disinterest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compromises</a:t>
            </a:r>
            <a:r>
              <a:rPr lang="it-IT" sz="1800" dirty="0">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effectLst/>
                <a:latin typeface="Calibri" panose="020F0502020204030204" pitchFamily="34" charset="0"/>
                <a:ea typeface="Calibri" panose="020F0502020204030204" pitchFamily="34" charset="0"/>
                <a:cs typeface="Calibri" panose="020F0502020204030204" pitchFamily="34" charset="0"/>
              </a:rPr>
              <a:t>efforts</a:t>
            </a:r>
            <a:r>
              <a:rPr lang="it-IT" sz="1800" dirty="0">
                <a:effectLst/>
                <a:latin typeface="Calibri" panose="020F0502020204030204" pitchFamily="34" charset="0"/>
                <a:ea typeface="Calibri" panose="020F0502020204030204" pitchFamily="34" charset="0"/>
                <a:cs typeface="Calibri" panose="020F0502020204030204" pitchFamily="34" charset="0"/>
              </a:rPr>
              <a:t> of the </a:t>
            </a:r>
            <a:r>
              <a:rPr lang="it-IT" sz="1800" dirty="0" err="1">
                <a:effectLst/>
                <a:latin typeface="Calibri" panose="020F0502020204030204" pitchFamily="34" charset="0"/>
                <a:ea typeface="Calibri" panose="020F0502020204030204" pitchFamily="34" charset="0"/>
                <a:cs typeface="Calibri" panose="020F0502020204030204" pitchFamily="34" charset="0"/>
              </a:rPr>
              <a:t>organisation</a:t>
            </a:r>
            <a:r>
              <a:rPr lang="it-IT" sz="1800" dirty="0">
                <a:effectLst/>
                <a:latin typeface="Calibri" panose="020F0502020204030204" pitchFamily="34" charset="0"/>
                <a:ea typeface="Calibri" panose="020F0502020204030204" pitchFamily="34" charset="0"/>
                <a:cs typeface="Calibri" panose="020F0502020204030204" pitchFamily="34" charset="0"/>
              </a:rPr>
              <a:t> more </a:t>
            </a:r>
            <a:r>
              <a:rPr lang="it-IT" sz="1800" dirty="0" err="1">
                <a:effectLst/>
                <a:latin typeface="Calibri" panose="020F0502020204030204" pitchFamily="34" charset="0"/>
                <a:ea typeface="Calibri" panose="020F0502020204030204" pitchFamily="34" charset="0"/>
                <a:cs typeface="Calibri" panose="020F0502020204030204" pitchFamily="34" charset="0"/>
              </a:rPr>
              <a:t>than</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what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could</a:t>
            </a:r>
            <a:r>
              <a:rPr lang="it-IT" sz="1800" dirty="0">
                <a:effectLst/>
                <a:latin typeface="Calibri" panose="020F0502020204030204" pitchFamily="34" charset="0"/>
                <a:ea typeface="Calibri" panose="020F0502020204030204" pitchFamily="34" charset="0"/>
                <a:cs typeface="Calibri" panose="020F0502020204030204" pitchFamily="34" charset="0"/>
              </a:rPr>
              <a:t> do a </a:t>
            </a:r>
            <a:r>
              <a:rPr lang="it-IT" sz="1800" dirty="0" err="1">
                <a:effectLst/>
                <a:latin typeface="Calibri" panose="020F0502020204030204" pitchFamily="34" charset="0"/>
                <a:ea typeface="Calibri" panose="020F0502020204030204" pitchFamily="34" charset="0"/>
                <a:cs typeface="Calibri" panose="020F0502020204030204" pitchFamily="34" charset="0"/>
              </a:rPr>
              <a:t>sense</a:t>
            </a:r>
            <a:r>
              <a:rPr lang="it-IT" sz="1800" dirty="0">
                <a:effectLst/>
                <a:latin typeface="Calibri" panose="020F0502020204030204" pitchFamily="34" charset="0"/>
                <a:ea typeface="Calibri" panose="020F0502020204030204" pitchFamily="34" charset="0"/>
                <a:cs typeface="Calibri" panose="020F0502020204030204" pitchFamily="34" charset="0"/>
              </a:rPr>
              <a:t> of </a:t>
            </a:r>
            <a:r>
              <a:rPr lang="it-IT" sz="1800" dirty="0" err="1">
                <a:effectLst/>
                <a:latin typeface="Calibri" panose="020F0502020204030204" pitchFamily="34" charset="0"/>
                <a:ea typeface="Calibri" panose="020F0502020204030204" pitchFamily="34" charset="0"/>
                <a:cs typeface="Calibri" panose="020F0502020204030204" pitchFamily="34" charset="0"/>
              </a:rPr>
              <a:t>unawareness</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it-IT" sz="1800" dirty="0" err="1">
                <a:effectLst/>
                <a:latin typeface="Calibri" panose="020F0502020204030204" pitchFamily="34" charset="0"/>
                <a:ea typeface="Calibri" panose="020F0502020204030204" pitchFamily="34" charset="0"/>
                <a:cs typeface="Calibri" panose="020F0502020204030204" pitchFamily="34" charset="0"/>
              </a:rPr>
              <a:t>Clearly</a:t>
            </a:r>
            <a:r>
              <a:rPr lang="it-IT" sz="1800" dirty="0">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effectLst/>
                <a:latin typeface="Calibri" panose="020F0502020204030204" pitchFamily="34" charset="0"/>
                <a:ea typeface="Calibri" panose="020F0502020204030204" pitchFamily="34" charset="0"/>
                <a:cs typeface="Calibri" panose="020F0502020204030204" pitchFamily="34" charset="0"/>
              </a:rPr>
              <a:t>favourable</a:t>
            </a:r>
            <a:r>
              <a:rPr lang="it-IT" sz="1800" dirty="0">
                <a:effectLst/>
                <a:latin typeface="Calibri" panose="020F0502020204030204" pitchFamily="34" charset="0"/>
                <a:ea typeface="Calibri" panose="020F0502020204030204" pitchFamily="34" charset="0"/>
                <a:cs typeface="Calibri" panose="020F0502020204030204" pitchFamily="34" charset="0"/>
              </a:rPr>
              <a:t> scenario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when</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i="1" dirty="0">
                <a:effectLst/>
                <a:latin typeface="Calibri" panose="020F0502020204030204" pitchFamily="34" charset="0"/>
                <a:ea typeface="Calibri" panose="020F0502020204030204" pitchFamily="34" charset="0"/>
                <a:cs typeface="Calibri" panose="020F0502020204030204" pitchFamily="34" charset="0"/>
              </a:rPr>
              <a:t>D </a:t>
            </a:r>
            <a:r>
              <a:rPr lang="it-IT" sz="1800" dirty="0">
                <a:effectLst/>
                <a:latin typeface="Calibri" panose="020F0502020204030204" pitchFamily="34" charset="0"/>
                <a:ea typeface="Calibri" panose="020F0502020204030204" pitchFamily="34" charset="0"/>
                <a:cs typeface="Calibri" panose="020F0502020204030204" pitchFamily="34" charset="0"/>
              </a:rPr>
              <a:t>and </a:t>
            </a:r>
            <a:r>
              <a:rPr lang="it-IT" sz="1800" i="1" dirty="0">
                <a:effectLst/>
                <a:latin typeface="Calibri" panose="020F0502020204030204" pitchFamily="34" charset="0"/>
                <a:ea typeface="Calibri" panose="020F0502020204030204" pitchFamily="34" charset="0"/>
                <a:cs typeface="Calibri" panose="020F0502020204030204" pitchFamily="34" charset="0"/>
              </a:rPr>
              <a:t>C </a:t>
            </a:r>
            <a:r>
              <a:rPr lang="it-IT" sz="1800" dirty="0">
                <a:effectLst/>
                <a:latin typeface="Calibri" panose="020F0502020204030204" pitchFamily="34" charset="0"/>
                <a:ea typeface="Calibri" panose="020F0502020204030204" pitchFamily="34" charset="0"/>
                <a:cs typeface="Calibri" panose="020F0502020204030204" pitchFamily="34" charset="0"/>
              </a:rPr>
              <a:t>match the </a:t>
            </a:r>
            <a:r>
              <a:rPr lang="it-IT" sz="1800" dirty="0" err="1">
                <a:effectLst/>
                <a:latin typeface="Calibri" panose="020F0502020204030204" pitchFamily="34" charset="0"/>
                <a:ea typeface="Calibri" panose="020F0502020204030204" pitchFamily="34" charset="0"/>
                <a:cs typeface="Calibri" panose="020F0502020204030204" pitchFamily="34" charset="0"/>
              </a:rPr>
              <a:t>same</a:t>
            </a:r>
            <a:r>
              <a:rPr lang="it-IT" sz="1800" dirty="0">
                <a:effectLst/>
                <a:latin typeface="Calibri" panose="020F0502020204030204" pitchFamily="34" charset="0"/>
                <a:ea typeface="Calibri" panose="020F0502020204030204" pitchFamily="34" charset="0"/>
                <a:cs typeface="Calibri" panose="020F0502020204030204" pitchFamily="34" charset="0"/>
              </a:rPr>
              <a:t> box – </a:t>
            </a:r>
            <a:r>
              <a:rPr lang="it-IT" sz="1800" dirty="0" err="1">
                <a:effectLst/>
                <a:latin typeface="Calibri" panose="020F0502020204030204" pitchFamily="34" charset="0"/>
                <a:ea typeface="Calibri" panose="020F0502020204030204" pitchFamily="34" charset="0"/>
                <a:cs typeface="Calibri" panose="020F0502020204030204" pitchFamily="34" charset="0"/>
              </a:rPr>
              <a:t>which</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means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that</a:t>
            </a:r>
            <a:r>
              <a:rPr lang="it-IT" sz="1800" dirty="0">
                <a:effectLst/>
                <a:latin typeface="Calibri" panose="020F0502020204030204" pitchFamily="34" charset="0"/>
                <a:ea typeface="Calibri" panose="020F0502020204030204" pitchFamily="34" charset="0"/>
                <a:cs typeface="Calibri" panose="020F0502020204030204" pitchFamily="34" charset="0"/>
              </a:rPr>
              <a:t> the engagement strategies are </a:t>
            </a:r>
            <a:r>
              <a:rPr lang="it-IT" sz="1800" dirty="0" err="1">
                <a:effectLst/>
                <a:latin typeface="Calibri" panose="020F0502020204030204" pitchFamily="34" charset="0"/>
                <a:ea typeface="Calibri" panose="020F0502020204030204" pitchFamily="34" charset="0"/>
                <a:cs typeface="Calibri" panose="020F0502020204030204" pitchFamily="34" charset="0"/>
              </a:rPr>
              <a:t>aligning</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expectations</a:t>
            </a:r>
            <a:r>
              <a:rPr lang="it-IT" sz="1800" dirty="0">
                <a:effectLst/>
                <a:latin typeface="Arial Rounded MT Bold" panose="020F0704030504030204" pitchFamily="34" charset="0"/>
                <a:ea typeface="Calibri" panose="020F0502020204030204" pitchFamily="34" charset="0"/>
                <a:cs typeface="Verdana" panose="020B0604030504040204" pitchFamily="34"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9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885370" y="756967"/>
            <a:ext cx="6361997"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Stakeholders Assessment Tool</a:t>
            </a:r>
          </a:p>
          <a:p>
            <a:pPr>
              <a:defRPr/>
            </a:pPr>
            <a:endParaRPr lang="en-US" altLang="es-ES" b="1" dirty="0">
              <a:latin typeface="Calibri" panose="020F0502020204030204" pitchFamily="34" charset="0"/>
              <a:cs typeface="Calibri" panose="020F0502020204030204" pitchFamily="34" charset="0"/>
            </a:endParaRP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aphicFrame>
        <p:nvGraphicFramePr>
          <p:cNvPr id="12" name="Tabella 7">
            <a:extLst>
              <a:ext uri="{FF2B5EF4-FFF2-40B4-BE49-F238E27FC236}">
                <a16:creationId xmlns:a16="http://schemas.microsoft.com/office/drawing/2014/main" id="{CACCF083-8595-4F3D-B6B1-4D649F502DC0}"/>
              </a:ext>
            </a:extLst>
          </p:cNvPr>
          <p:cNvGraphicFramePr>
            <a:graphicFrameLocks noGrp="1"/>
          </p:cNvGraphicFramePr>
          <p:nvPr>
            <p:extLst>
              <p:ext uri="{D42A27DB-BD31-4B8C-83A1-F6EECF244321}">
                <p14:modId xmlns:p14="http://schemas.microsoft.com/office/powerpoint/2010/main" val="1688897246"/>
              </p:ext>
            </p:extLst>
          </p:nvPr>
        </p:nvGraphicFramePr>
        <p:xfrm>
          <a:off x="1987915" y="2087765"/>
          <a:ext cx="6644082" cy="3308442"/>
        </p:xfrm>
        <a:graphic>
          <a:graphicData uri="http://schemas.openxmlformats.org/drawingml/2006/table">
            <a:tbl>
              <a:tblPr firstRow="1" bandRow="1">
                <a:tableStyleId>{5C22544A-7EE6-4342-B048-85BDC9FD1C3A}</a:tableStyleId>
              </a:tblPr>
              <a:tblGrid>
                <a:gridCol w="1107347">
                  <a:extLst>
                    <a:ext uri="{9D8B030D-6E8A-4147-A177-3AD203B41FA5}">
                      <a16:colId xmlns:a16="http://schemas.microsoft.com/office/drawing/2014/main" val="3948308400"/>
                    </a:ext>
                  </a:extLst>
                </a:gridCol>
                <a:gridCol w="1107347">
                  <a:extLst>
                    <a:ext uri="{9D8B030D-6E8A-4147-A177-3AD203B41FA5}">
                      <a16:colId xmlns:a16="http://schemas.microsoft.com/office/drawing/2014/main" val="2309254313"/>
                    </a:ext>
                  </a:extLst>
                </a:gridCol>
                <a:gridCol w="1107347">
                  <a:extLst>
                    <a:ext uri="{9D8B030D-6E8A-4147-A177-3AD203B41FA5}">
                      <a16:colId xmlns:a16="http://schemas.microsoft.com/office/drawing/2014/main" val="1922837168"/>
                    </a:ext>
                  </a:extLst>
                </a:gridCol>
                <a:gridCol w="1107347">
                  <a:extLst>
                    <a:ext uri="{9D8B030D-6E8A-4147-A177-3AD203B41FA5}">
                      <a16:colId xmlns:a16="http://schemas.microsoft.com/office/drawing/2014/main" val="2166969171"/>
                    </a:ext>
                  </a:extLst>
                </a:gridCol>
                <a:gridCol w="1258348">
                  <a:extLst>
                    <a:ext uri="{9D8B030D-6E8A-4147-A177-3AD203B41FA5}">
                      <a16:colId xmlns:a16="http://schemas.microsoft.com/office/drawing/2014/main" val="2658090444"/>
                    </a:ext>
                  </a:extLst>
                </a:gridCol>
                <a:gridCol w="956346">
                  <a:extLst>
                    <a:ext uri="{9D8B030D-6E8A-4147-A177-3AD203B41FA5}">
                      <a16:colId xmlns:a16="http://schemas.microsoft.com/office/drawing/2014/main" val="467006562"/>
                    </a:ext>
                  </a:extLst>
                </a:gridCol>
              </a:tblGrid>
              <a:tr h="568191">
                <a:tc>
                  <a:txBody>
                    <a:bodyPr/>
                    <a:lstStyle/>
                    <a:p>
                      <a:pPr algn="ctr">
                        <a:lnSpc>
                          <a:spcPct val="107000"/>
                        </a:lnSpc>
                        <a:spcAft>
                          <a:spcPts val="0"/>
                        </a:spcAft>
                      </a:pPr>
                      <a:r>
                        <a:rPr lang="en-GB" sz="25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Unaware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Resistant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Neutral</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Supportive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Leading</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7617199"/>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425344"/>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271897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 / 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553594"/>
                  </a:ext>
                </a:extLst>
              </a:tr>
              <a:tr h="333176">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095395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91089"/>
                  </a:ext>
                </a:extLst>
              </a:tr>
            </a:tbl>
          </a:graphicData>
        </a:graphic>
      </p:graphicFrame>
      <p:sp>
        <p:nvSpPr>
          <p:cNvPr id="14" name="TextBox 3">
            <a:extLst>
              <a:ext uri="{FF2B5EF4-FFF2-40B4-BE49-F238E27FC236}">
                <a16:creationId xmlns:a16="http://schemas.microsoft.com/office/drawing/2014/main" id="{B02852C3-4AD0-4F16-BAE9-FF65F769B4CF}"/>
              </a:ext>
            </a:extLst>
          </p:cNvPr>
          <p:cNvSpPr txBox="1"/>
          <p:nvPr/>
        </p:nvSpPr>
        <p:spPr>
          <a:xfrm>
            <a:off x="4850953" y="5029782"/>
            <a:ext cx="11334782" cy="307777"/>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Source: PMBOK</a:t>
            </a:r>
            <a:r>
              <a:rPr lang="en-GB" sz="1400" baseline="30000" dirty="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 Guide – Sixth Edition (2017)</a:t>
            </a:r>
          </a:p>
        </p:txBody>
      </p:sp>
      <p:sp>
        <p:nvSpPr>
          <p:cNvPr id="15" name="TextBox 3">
            <a:extLst>
              <a:ext uri="{FF2B5EF4-FFF2-40B4-BE49-F238E27FC236}">
                <a16:creationId xmlns:a16="http://schemas.microsoft.com/office/drawing/2014/main" id="{23B2DF05-15A5-4332-840A-36EE6D437ADC}"/>
              </a:ext>
            </a:extLst>
          </p:cNvPr>
          <p:cNvSpPr txBox="1"/>
          <p:nvPr/>
        </p:nvSpPr>
        <p:spPr>
          <a:xfrm>
            <a:off x="4478624" y="2318195"/>
            <a:ext cx="11835298" cy="661720"/>
          </a:xfrm>
          <a:prstGeom prst="rect">
            <a:avLst/>
          </a:prstGeom>
          <a:noFill/>
        </p:spPr>
        <p:txBody>
          <a:bodyPr wrap="square" rtlCol="0">
            <a:spAutoFit/>
          </a:bodyPr>
          <a:lstStyle/>
          <a:p>
            <a:pPr algn="ctr">
              <a:spcBef>
                <a:spcPts val="300"/>
              </a:spcBef>
              <a:spcAft>
                <a:spcPts val="300"/>
              </a:spcAft>
            </a:pPr>
            <a:r>
              <a:rPr lang="en-GB" sz="1600" dirty="0">
                <a:latin typeface="Calibri" panose="020F0502020204030204" pitchFamily="34" charset="0"/>
                <a:cs typeface="Calibri" panose="020F0502020204030204" pitchFamily="34" charset="0"/>
              </a:rPr>
              <a:t>The Stakeholders Engagement Matrix: </a:t>
            </a:r>
          </a:p>
          <a:p>
            <a:pPr algn="ctr">
              <a:spcBef>
                <a:spcPts val="300"/>
              </a:spcBef>
              <a:spcAft>
                <a:spcPts val="300"/>
              </a:spcAft>
            </a:pPr>
            <a:r>
              <a:rPr lang="en-GB" sz="1600" dirty="0">
                <a:latin typeface="Calibri" panose="020F0502020204030204" pitchFamily="34" charset="0"/>
                <a:cs typeface="Calibri" panose="020F0502020204030204" pitchFamily="34" charset="0"/>
              </a:rPr>
              <a:t>Desired (D)/Current (C) engagement</a:t>
            </a:r>
          </a:p>
        </p:txBody>
      </p:sp>
    </p:spTree>
    <p:extLst>
      <p:ext uri="{BB962C8B-B14F-4D97-AF65-F5344CB8AC3E}">
        <p14:creationId xmlns:p14="http://schemas.microsoft.com/office/powerpoint/2010/main" val="1989027623"/>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1716</Words>
  <Application>Microsoft Office PowerPoint</Application>
  <PresentationFormat>Panorámica</PresentationFormat>
  <Paragraphs>152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17</vt:i4>
      </vt:variant>
    </vt:vector>
  </HeadingPairs>
  <TitlesOfParts>
    <vt:vector size="24" baseType="lpstr">
      <vt:lpstr>Arial</vt:lpstr>
      <vt:lpstr>Arial Rounded MT Bold</vt:lpstr>
      <vt:lpstr>Calibri</vt:lpstr>
      <vt:lpstr>Symbol</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139</cp:revision>
  <dcterms:created xsi:type="dcterms:W3CDTF">2019-01-14T06:35:35Z</dcterms:created>
  <dcterms:modified xsi:type="dcterms:W3CDTF">2022-01-11T16:25:13Z</dcterms:modified>
</cp:coreProperties>
</file>