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4" r:id="rId7"/>
    <p:sldId id="295" r:id="rId8"/>
    <p:sldId id="297" r:id="rId9"/>
    <p:sldId id="296" r:id="rId10"/>
    <p:sldId id="298" r:id="rId11"/>
    <p:sldId id="299" r:id="rId12"/>
    <p:sldId id="300" r:id="rId13"/>
    <p:sldId id="301" r:id="rId14"/>
    <p:sldId id="302" r:id="rId15"/>
    <p:sldId id="303" r:id="rId16"/>
    <p:sldId id="304"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527519"/>
            <a:ext cx="11962532" cy="1938992"/>
          </a:xfrm>
          <a:prstGeom prst="rect">
            <a:avLst/>
          </a:prstGeom>
          <a:noFill/>
        </p:spPr>
        <p:txBody>
          <a:bodyPr wrap="square" rtlCol="0" anchor="ctr">
            <a:spAutoFit/>
          </a:bodyPr>
          <a:lstStyle/>
          <a:p>
            <a:pPr algn="ctr"/>
            <a:r>
              <a:rPr lang="es-ES" altLang="es-ES" sz="4000" dirty="0">
                <a:solidFill>
                  <a:schemeClr val="bg1"/>
                </a:solidFill>
                <a:cs typeface="Arial" pitchFamily="34" charset="0"/>
              </a:rPr>
              <a:t>Los incentivos de la UE</a:t>
            </a:r>
            <a:endParaRPr lang="bg-BG"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t>
            </a:r>
            <a:r>
              <a:rPr lang="en-US" altLang="es-ES" sz="4000" dirty="0" err="1">
                <a:solidFill>
                  <a:schemeClr val="bg1"/>
                </a:solidFill>
                <a:cs typeface="Arial" pitchFamily="34" charset="0"/>
              </a:rPr>
              <a:t>TfPD</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37954"/>
            <a:ext cx="8184290" cy="3631763"/>
          </a:xfrm>
          <a:prstGeom prst="rect">
            <a:avLst/>
          </a:prstGeom>
        </p:spPr>
        <p:txBody>
          <a:bodyPr wrap="square">
            <a:spAutoFit/>
          </a:bodyPr>
          <a:lstStyle/>
          <a:p>
            <a:r>
              <a:rPr lang="en-US" dirty="0"/>
              <a:t>                                                   </a:t>
            </a:r>
            <a:r>
              <a:rPr lang="en-US" sz="2000" dirty="0" err="1"/>
              <a:t>Estrategia</a:t>
            </a:r>
            <a:r>
              <a:rPr lang="en-US" sz="2000" dirty="0"/>
              <a:t> de la Granja a la mesa</a:t>
            </a:r>
            <a:endParaRPr lang="en-US" dirty="0"/>
          </a:p>
          <a:p>
            <a:endParaRPr lang="en-US" dirty="0"/>
          </a:p>
          <a:p>
            <a:r>
              <a:rPr lang="es-ES" sz="1600" dirty="0"/>
              <a:t>La estrategia "de la granja a la mesa" está en el centro del “Pacto Verde" europeo, cuyo objetivo es hacer que los sistemas alimentarios sean justos, saludables y respetuosos con el medio ambiente. La estrategia "de la granja a la mesa" pretende acelerar nuestra transición hacia un sistema alimentario sostenible que debe:</a:t>
            </a:r>
          </a:p>
          <a:p>
            <a:pPr marL="285750" indent="-285750">
              <a:buFontTx/>
              <a:buChar char="-"/>
            </a:pPr>
            <a:r>
              <a:rPr lang="es-ES" sz="1600" dirty="0"/>
              <a:t>tener un impacto medioambiental neutro o positivo</a:t>
            </a:r>
          </a:p>
          <a:p>
            <a:pPr marL="285750" indent="-285750">
              <a:buFontTx/>
              <a:buChar char="-"/>
            </a:pPr>
            <a:r>
              <a:rPr lang="es-ES" sz="1600" dirty="0"/>
              <a:t>ayudar a mitigar el cambio climático y adaptarse a sus efectos</a:t>
            </a:r>
          </a:p>
          <a:p>
            <a:pPr marL="285750" indent="-285750">
              <a:buFontTx/>
              <a:buChar char="-"/>
            </a:pPr>
            <a:r>
              <a:rPr lang="es-ES" sz="1600" dirty="0"/>
              <a:t>invertir la pérdida de biodiversidad</a:t>
            </a:r>
          </a:p>
          <a:p>
            <a:pPr marL="285750" indent="-285750">
              <a:buFontTx/>
              <a:buChar char="-"/>
            </a:pPr>
            <a:r>
              <a:rPr lang="es-ES" sz="1600" dirty="0"/>
              <a:t>garantizar la seguridad alimentaria, la nutrición y la salud pública, asegurándose de que todos tengan acceso a alimentos suficientes, seguros, nutritivos y sostenibles</a:t>
            </a:r>
          </a:p>
          <a:p>
            <a:pPr marL="285750" indent="-285750">
              <a:buFontTx/>
              <a:buChar char="-"/>
            </a:pPr>
            <a:r>
              <a:rPr lang="es-ES" sz="1600" dirty="0"/>
              <a:t>preservar la asequibilidad de los alimentos, generando al mismo tiempo una rentabilidad económica más justa, fomentando la competitividad del sector de la oferta de la UE y promoviendo el comercio justo</a:t>
            </a:r>
            <a:endParaRPr lang="en-US" sz="1600" dirty="0"/>
          </a:p>
        </p:txBody>
      </p:sp>
    </p:spTree>
    <p:extLst>
      <p:ext uri="{BB962C8B-B14F-4D97-AF65-F5344CB8AC3E}">
        <p14:creationId xmlns:p14="http://schemas.microsoft.com/office/powerpoint/2010/main" val="32921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1696"/>
            <a:ext cx="8003315" cy="3724096"/>
          </a:xfrm>
          <a:prstGeom prst="rect">
            <a:avLst/>
          </a:prstGeom>
        </p:spPr>
        <p:txBody>
          <a:bodyPr wrap="square">
            <a:spAutoFit/>
          </a:bodyPr>
          <a:lstStyle/>
          <a:p>
            <a:r>
              <a:rPr lang="en-US" dirty="0"/>
              <a:t>                                                 </a:t>
            </a:r>
            <a:r>
              <a:rPr lang="en-US" sz="2000" dirty="0"/>
              <a:t>Plan de </a:t>
            </a:r>
            <a:r>
              <a:rPr lang="en-US" sz="2000" dirty="0" err="1"/>
              <a:t>Acción</a:t>
            </a:r>
            <a:r>
              <a:rPr lang="en-US" sz="2000" dirty="0"/>
              <a:t> </a:t>
            </a:r>
            <a:r>
              <a:rPr lang="en-US" sz="2000" dirty="0" err="1"/>
              <a:t>Orgánico</a:t>
            </a:r>
            <a:endParaRPr lang="en-US" dirty="0"/>
          </a:p>
          <a:p>
            <a:endParaRPr lang="en-US" dirty="0"/>
          </a:p>
          <a:p>
            <a:r>
              <a:rPr lang="es-ES" dirty="0"/>
              <a:t>Al producir alimentos de alta calidad con bajo impacto ambiental, la agricultura ecológica desempeñará un papel esencial en el desarrollo de un sistema alimentario sostenible para la UE.</a:t>
            </a:r>
          </a:p>
          <a:p>
            <a:r>
              <a:rPr lang="es-ES" dirty="0"/>
              <a:t>Un sistema alimentario sostenible está en el centro del Pacto Verde europeo. En el marco de la estrategia "de la granja a la mesa" del "Green Deal", la Comisión Europea ha fijado el objetivo de "dedicar al menos el 25% de las tierras agrícolas de la UE a la agricultura ecológica y aumentar significativamente la acuicultura ecológica para 2030".</a:t>
            </a:r>
          </a:p>
          <a:p>
            <a:r>
              <a:rPr lang="es-ES" dirty="0"/>
              <a:t>Para lograr este objetivo y ayudar al sector ecológico a alcanzar todo su potencial, la Comisión está presentando un plan de acción para la producción ecológica en la UE.</a:t>
            </a:r>
            <a:endParaRPr lang="en-US" dirty="0"/>
          </a:p>
        </p:txBody>
      </p:sp>
    </p:spTree>
    <p:extLst>
      <p:ext uri="{BB962C8B-B14F-4D97-AF65-F5344CB8AC3E}">
        <p14:creationId xmlns:p14="http://schemas.microsoft.com/office/powerpoint/2010/main" val="3292195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5" y="1647558"/>
            <a:ext cx="8430513" cy="2031325"/>
          </a:xfrm>
          <a:prstGeom prst="rect">
            <a:avLst/>
          </a:prstGeom>
        </p:spPr>
        <p:txBody>
          <a:bodyPr wrap="none">
            <a:spAutoFit/>
          </a:bodyPr>
          <a:lstStyle/>
          <a:p>
            <a:r>
              <a:rPr lang="en-US" dirty="0"/>
              <a:t>                                        </a:t>
            </a:r>
            <a:r>
              <a:rPr lang="en-US" dirty="0" err="1"/>
              <a:t>Oportunidades</a:t>
            </a:r>
            <a:r>
              <a:rPr lang="en-US" dirty="0"/>
              <a:t> para </a:t>
            </a:r>
            <a:r>
              <a:rPr lang="en-US" dirty="0" err="1"/>
              <a:t>apoyar</a:t>
            </a:r>
            <a:r>
              <a:rPr lang="en-US" dirty="0"/>
              <a:t> las </a:t>
            </a:r>
            <a:r>
              <a:rPr lang="en-US" dirty="0" err="1"/>
              <a:t>actividades</a:t>
            </a:r>
            <a:r>
              <a:rPr lang="en-US" dirty="0"/>
              <a:t> </a:t>
            </a:r>
            <a:r>
              <a:rPr lang="en-US" dirty="0" err="1"/>
              <a:t>agrícolas</a:t>
            </a:r>
            <a:endParaRPr lang="en-US" dirty="0"/>
          </a:p>
          <a:p>
            <a:endParaRPr lang="en-US" dirty="0"/>
          </a:p>
          <a:p>
            <a:endParaRPr lang="en-US" dirty="0"/>
          </a:p>
          <a:p>
            <a:r>
              <a:rPr lang="es-ES" dirty="0"/>
              <a:t>Eje 1: estimular la demanda y garantizar la confianza del consumidor</a:t>
            </a:r>
          </a:p>
          <a:p>
            <a:r>
              <a:rPr lang="es-ES" dirty="0"/>
              <a:t>Eje 2: estimular la conversión y reforzar toda la cadena de valor</a:t>
            </a:r>
          </a:p>
          <a:p>
            <a:r>
              <a:rPr lang="es-ES" dirty="0"/>
              <a:t>Eje 3: los productos ecológicos lideran con el ejemplo: mejorar la contribución </a:t>
            </a:r>
          </a:p>
          <a:p>
            <a:r>
              <a:rPr lang="es-ES" dirty="0"/>
              <a:t>de la agricultura ecológica a la sostenibilidad</a:t>
            </a:r>
            <a:endParaRPr lang="en-US" dirty="0"/>
          </a:p>
        </p:txBody>
      </p:sp>
    </p:spTree>
    <p:extLst>
      <p:ext uri="{BB962C8B-B14F-4D97-AF65-F5344CB8AC3E}">
        <p14:creationId xmlns:p14="http://schemas.microsoft.com/office/powerpoint/2010/main" val="3292195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40684" y="1617763"/>
            <a:ext cx="9529584" cy="4047262"/>
          </a:xfrm>
          <a:prstGeom prst="rect">
            <a:avLst/>
          </a:prstGeom>
        </p:spPr>
        <p:txBody>
          <a:bodyPr wrap="square">
            <a:spAutoFit/>
          </a:bodyPr>
          <a:lstStyle/>
          <a:p>
            <a:r>
              <a:rPr lang="en-US" dirty="0"/>
              <a:t>                                         </a:t>
            </a:r>
            <a:r>
              <a:rPr lang="en-US" dirty="0" err="1"/>
              <a:t>Estrategia</a:t>
            </a:r>
            <a:r>
              <a:rPr lang="en-US" dirty="0"/>
              <a:t> </a:t>
            </a:r>
            <a:r>
              <a:rPr lang="en-US" dirty="0" err="1"/>
              <a:t>Biodiversidad</a:t>
            </a:r>
            <a:r>
              <a:rPr lang="en-US" dirty="0"/>
              <a:t> para 2030</a:t>
            </a:r>
          </a:p>
          <a:p>
            <a:endParaRPr lang="en-US" dirty="0"/>
          </a:p>
          <a:p>
            <a:r>
              <a:rPr lang="es-ES" sz="1700" dirty="0"/>
              <a:t>La estrategia de biodiversidad de la UE para 2030 es un plan global, ambicioso y a largo plazo para proteger la naturaleza e invertir la degradación de los ecosistemas. El objetivo de la estrategia es situar la biodiversidad europea en la senda de la recuperación para 2030, y contiene acciones y compromisos específicos.</a:t>
            </a:r>
          </a:p>
          <a:p>
            <a:r>
              <a:rPr lang="es-ES" sz="1700" dirty="0"/>
              <a:t>La estrategia de biodiversidad tiene como objetivo poner la biodiversidad de Europa en la senda de la recuperación para 2030 en beneficio de las personas, el clima y el planeta.</a:t>
            </a:r>
          </a:p>
          <a:p>
            <a:r>
              <a:rPr lang="es-ES" sz="1700" dirty="0"/>
              <a:t>En el contexto posterior a COVID-19, la estrategia tiene como objetivo aumentar la resiliencia de nuestras sociedades ante futuras amenazas como: </a:t>
            </a:r>
          </a:p>
          <a:p>
            <a:r>
              <a:rPr lang="es-ES" sz="1700" dirty="0"/>
              <a:t>1. los impactos del cambio climático</a:t>
            </a:r>
          </a:p>
          <a:p>
            <a:r>
              <a:rPr lang="es-ES" sz="1700" dirty="0"/>
              <a:t>2. los incendios forestales</a:t>
            </a:r>
          </a:p>
          <a:p>
            <a:r>
              <a:rPr lang="es-ES" sz="1700" dirty="0"/>
              <a:t>3. la inseguridad alimentaria</a:t>
            </a:r>
          </a:p>
          <a:p>
            <a:r>
              <a:rPr lang="es-ES" sz="1700" dirty="0"/>
              <a:t>4. los brotes de enfermedades, incluyendo la protección de la vida silvestre y la lucha contra el comercio ilegal de la misma</a:t>
            </a:r>
            <a:endParaRPr lang="en-US" sz="1700" dirty="0"/>
          </a:p>
        </p:txBody>
      </p:sp>
    </p:spTree>
    <p:extLst>
      <p:ext uri="{BB962C8B-B14F-4D97-AF65-F5344CB8AC3E}">
        <p14:creationId xmlns:p14="http://schemas.microsoft.com/office/powerpoint/2010/main" val="32921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092025" y="1559483"/>
            <a:ext cx="9136790" cy="3970318"/>
          </a:xfrm>
          <a:prstGeom prst="rect">
            <a:avLst/>
          </a:prstGeom>
        </p:spPr>
        <p:txBody>
          <a:bodyPr wrap="square">
            <a:spAutoFit/>
          </a:bodyPr>
          <a:lstStyle/>
          <a:p>
            <a:r>
              <a:rPr lang="en-US" dirty="0"/>
              <a:t>                                               </a:t>
            </a:r>
            <a:r>
              <a:rPr lang="en-US" dirty="0" err="1"/>
              <a:t>Oportunidades</a:t>
            </a:r>
            <a:r>
              <a:rPr lang="en-US" dirty="0"/>
              <a:t> para </a:t>
            </a:r>
            <a:r>
              <a:rPr lang="en-US" dirty="0" err="1"/>
              <a:t>apoyar</a:t>
            </a:r>
            <a:r>
              <a:rPr lang="en-US" dirty="0"/>
              <a:t> las </a:t>
            </a:r>
            <a:r>
              <a:rPr lang="en-US" dirty="0" err="1"/>
              <a:t>actividades</a:t>
            </a:r>
            <a:r>
              <a:rPr lang="en-US" dirty="0"/>
              <a:t> </a:t>
            </a:r>
            <a:r>
              <a:rPr lang="en-US" dirty="0" err="1"/>
              <a:t>agrícolas</a:t>
            </a:r>
            <a:endParaRPr lang="en-US" dirty="0"/>
          </a:p>
          <a:p>
            <a:endParaRPr lang="en-US" dirty="0"/>
          </a:p>
          <a:p>
            <a:endParaRPr lang="en-US" dirty="0"/>
          </a:p>
          <a:p>
            <a:r>
              <a:rPr lang="es-ES" dirty="0"/>
              <a:t>La estrategia contiene compromisos y acciones específicas que deben aplicarse de aquí a 2030.</a:t>
            </a:r>
          </a:p>
          <a:p>
            <a:r>
              <a:rPr lang="es-ES" dirty="0"/>
              <a:t>Establecimiento de una red más amplia de zonas protegidas en tierra y mar en toda la UE.</a:t>
            </a:r>
          </a:p>
          <a:p>
            <a:r>
              <a:rPr lang="es-ES" dirty="0"/>
              <a:t>La UE ampliará las zonas Natura 2000 existentes, con una protección estricta de las zonas de muy alto valor climático y de biodiversidad.</a:t>
            </a:r>
          </a:p>
          <a:p>
            <a:r>
              <a:rPr lang="es-ES" dirty="0"/>
              <a:t>Poner en marcha un plan de restauración de la naturaleza de la UE</a:t>
            </a:r>
          </a:p>
          <a:p>
            <a:r>
              <a:rPr lang="es-ES" dirty="0"/>
              <a:t>Introducción de medidas que permitan el cambio transformador necesario para</a:t>
            </a:r>
          </a:p>
          <a:p>
            <a:r>
              <a:rPr lang="es-ES" dirty="0"/>
              <a:t>- garantizar una mejor aplicación y seguir los avances</a:t>
            </a:r>
          </a:p>
          <a:p>
            <a:r>
              <a:rPr lang="es-ES" dirty="0"/>
              <a:t>- mejorar los conocimientos, la financiación y las inversiones</a:t>
            </a:r>
          </a:p>
          <a:p>
            <a:r>
              <a:rPr lang="es-ES" dirty="0"/>
              <a:t>- respetar mejor la naturaleza en la toma de decisiones públicas y empresariales</a:t>
            </a:r>
          </a:p>
        </p:txBody>
      </p:sp>
    </p:spTree>
    <p:extLst>
      <p:ext uri="{BB962C8B-B14F-4D97-AF65-F5344CB8AC3E}">
        <p14:creationId xmlns:p14="http://schemas.microsoft.com/office/powerpoint/2010/main" val="329219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a:solidFill>
                  <a:schemeClr val="tx1">
                    <a:lumMod val="85000"/>
                    <a:lumOff val="15000"/>
                  </a:schemeClr>
                </a:solidFill>
                <a:cs typeface="Arial" pitchFamily="34" charset="0"/>
              </a:rPr>
              <a:t>Gracias</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859056" cy="2031325"/>
          </a:xfrm>
          <a:prstGeom prst="rect">
            <a:avLst/>
          </a:prstGeom>
          <a:noFill/>
        </p:spPr>
        <p:txBody>
          <a:bodyPr wrap="square">
            <a:spAutoFit/>
          </a:bodyPr>
          <a:lstStyle/>
          <a:p>
            <a:pPr algn="just"/>
            <a:r>
              <a:rPr lang="es-ES" sz="1800" b="1" dirty="0">
                <a:effectLst/>
                <a:latin typeface="Arial" panose="020B0604020202020204" pitchFamily="34" charset="0"/>
                <a:ea typeface="Calibri" panose="020F0502020204030204" pitchFamily="34" charset="0"/>
                <a:cs typeface="Arial" panose="020B0604020202020204" pitchFamily="34" charset="0"/>
              </a:rPr>
              <a:t>Al final de este modulo serás capaz de:  </a:t>
            </a:r>
          </a:p>
          <a:p>
            <a:pPr algn="just"/>
            <a:endParaRPr lang="es-ES" b="1" dirty="0">
              <a:latin typeface="Arial" panose="020B0604020202020204" pitchFamily="34" charset="0"/>
              <a:cs typeface="Arial" panose="020B0604020202020204" pitchFamily="34" charset="0"/>
            </a:endParaRPr>
          </a:p>
          <a:p>
            <a:pPr marL="342900" indent="-342900" algn="just">
              <a:buAutoNum type="arabicParenR"/>
            </a:pPr>
            <a:r>
              <a:rPr lang="es-ES" b="1" dirty="0">
                <a:latin typeface="Arial" panose="020B0604020202020204" pitchFamily="34" charset="0"/>
                <a:cs typeface="Arial" panose="020B0604020202020204" pitchFamily="34" charset="0"/>
              </a:rPr>
              <a:t>Desarrollar una estrategia a largo plazo para el desarrollo de las actividades agrícolas. </a:t>
            </a:r>
          </a:p>
          <a:p>
            <a:pPr marL="342900" indent="-342900" algn="just">
              <a:buAutoNum type="arabicParenR"/>
            </a:pPr>
            <a:r>
              <a:rPr lang="es-ES" b="1" dirty="0">
                <a:latin typeface="Arial" panose="020B0604020202020204" pitchFamily="34" charset="0"/>
                <a:cs typeface="Arial" panose="020B0604020202020204" pitchFamily="34" charset="0"/>
              </a:rPr>
              <a:t>Desarrollar enfoques innovadores agrícolas para hacer negocios. </a:t>
            </a:r>
          </a:p>
          <a:p>
            <a:pPr marL="342900" indent="-342900" algn="just">
              <a:buAutoNum type="arabicParenR"/>
            </a:pPr>
            <a:r>
              <a:rPr lang="es-ES" b="1" dirty="0">
                <a:latin typeface="Arial" panose="020B0604020202020204" pitchFamily="34" charset="0"/>
                <a:cs typeface="Arial" panose="020B0604020202020204" pitchFamily="34" charset="0"/>
              </a:rPr>
              <a:t>Para proteger el medio ambiente.</a:t>
            </a:r>
          </a:p>
          <a:p>
            <a:pPr algn="just"/>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983325" y="2683484"/>
            <a:ext cx="5517857" cy="707886"/>
          </a:xfrm>
          <a:prstGeom prst="rect">
            <a:avLst/>
          </a:prstGeom>
        </p:spPr>
        <p:txBody>
          <a:bodyPr wrap="none">
            <a:spAutoFit/>
          </a:bodyPr>
          <a:lstStyle/>
          <a:p>
            <a:r>
              <a:rPr lang="es-ES" sz="4000" dirty="0"/>
              <a:t>Política agrícola común</a:t>
            </a:r>
          </a:p>
        </p:txBody>
      </p:sp>
    </p:spTree>
    <p:extLst>
      <p:ext uri="{BB962C8B-B14F-4D97-AF65-F5344CB8AC3E}">
        <p14:creationId xmlns:p14="http://schemas.microsoft.com/office/powerpoint/2010/main"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1140685" y="1542621"/>
            <a:ext cx="7737742" cy="4339650"/>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                                               INTRODUCCIÓN</a:t>
            </a:r>
          </a:p>
          <a:p>
            <a:endParaRPr lang="en-US"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 La Política </a:t>
            </a:r>
            <a:r>
              <a:rPr lang="en-GB" dirty="0" err="1">
                <a:latin typeface="Calibri" panose="020F0502020204030204" pitchFamily="34" charset="0"/>
                <a:cs typeface="Calibri" panose="020F0502020204030204" pitchFamily="34" charset="0"/>
              </a:rPr>
              <a:t>Agrícola</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Común</a:t>
            </a:r>
            <a:r>
              <a:rPr lang="en-GB" dirty="0">
                <a:latin typeface="Calibri" panose="020F0502020204030204" pitchFamily="34" charset="0"/>
                <a:cs typeface="Calibri" panose="020F0502020204030204" pitchFamily="34" charset="0"/>
              </a:rPr>
              <a:t> (PAC) ha </a:t>
            </a:r>
            <a:r>
              <a:rPr lang="en-GB" dirty="0" err="1">
                <a:latin typeface="Calibri" panose="020F0502020204030204" pitchFamily="34" charset="0"/>
                <a:cs typeface="Calibri" panose="020F0502020204030204" pitchFamily="34" charset="0"/>
              </a:rPr>
              <a:t>demostrado</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su</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importancia</a:t>
            </a:r>
            <a:r>
              <a:rPr lang="en-GB" dirty="0">
                <a:latin typeface="Calibri" panose="020F0502020204030204" pitchFamily="34" charset="0"/>
                <a:cs typeface="Calibri" panose="020F0502020204030204" pitchFamily="34" charset="0"/>
              </a:rPr>
              <a:t> a la hora de </a:t>
            </a:r>
            <a:r>
              <a:rPr lang="en-GB" dirty="0" err="1">
                <a:latin typeface="Calibri" panose="020F0502020204030204" pitchFamily="34" charset="0"/>
                <a:cs typeface="Calibri" panose="020F0502020204030204" pitchFamily="34" charset="0"/>
              </a:rPr>
              <a:t>configurar</a:t>
            </a:r>
            <a:r>
              <a:rPr lang="en-GB" dirty="0">
                <a:latin typeface="Calibri" panose="020F0502020204030204" pitchFamily="34" charset="0"/>
                <a:cs typeface="Calibri" panose="020F0502020204030204" pitchFamily="34" charset="0"/>
              </a:rPr>
              <a:t> </a:t>
            </a:r>
            <a:r>
              <a:rPr lang="en-GB" dirty="0" err="1">
                <a:latin typeface="Calibri" panose="020F0502020204030204" pitchFamily="34" charset="0"/>
                <a:cs typeface="Calibri" panose="020F0502020204030204" pitchFamily="34" charset="0"/>
              </a:rPr>
              <a:t>una</a:t>
            </a:r>
            <a:r>
              <a:rPr lang="en-GB" dirty="0">
                <a:latin typeface="Calibri" panose="020F0502020204030204" pitchFamily="34" charset="0"/>
                <a:cs typeface="Calibri" panose="020F0502020204030204" pitchFamily="34" charset="0"/>
              </a:rPr>
              <a:t> </a:t>
            </a:r>
            <a:r>
              <a:rPr lang="en-GB" dirty="0" err="1">
                <a:solidFill>
                  <a:srgbClr val="FF0000"/>
                </a:solidFill>
                <a:latin typeface="Calibri" panose="020F0502020204030204" pitchFamily="34" charset="0"/>
                <a:cs typeface="Calibri" panose="020F0502020204030204" pitchFamily="34" charset="0"/>
              </a:rPr>
              <a:t>agricultura</a:t>
            </a:r>
            <a:r>
              <a:rPr lang="en-GB" dirty="0">
                <a:solidFill>
                  <a:srgbClr val="FF0000"/>
                </a:solidFill>
                <a:latin typeface="Calibri" panose="020F0502020204030204" pitchFamily="34" charset="0"/>
                <a:cs typeface="Calibri" panose="020F0502020204030204" pitchFamily="34" charset="0"/>
              </a:rPr>
              <a:t> multifunctional que </a:t>
            </a:r>
            <a:r>
              <a:rPr lang="en-GB" dirty="0" err="1">
                <a:solidFill>
                  <a:srgbClr val="FF0000"/>
                </a:solidFill>
                <a:latin typeface="Calibri" panose="020F0502020204030204" pitchFamily="34" charset="0"/>
                <a:cs typeface="Calibri" panose="020F0502020204030204" pitchFamily="34" charset="0"/>
              </a:rPr>
              <a:t>responda</a:t>
            </a:r>
            <a:r>
              <a:rPr lang="en-GB" dirty="0">
                <a:solidFill>
                  <a:srgbClr val="FF0000"/>
                </a:solidFill>
                <a:latin typeface="Calibri" panose="020F0502020204030204" pitchFamily="34" charset="0"/>
                <a:cs typeface="Calibri" panose="020F0502020204030204" pitchFamily="34" charset="0"/>
              </a:rPr>
              <a:t> a las </a:t>
            </a:r>
            <a:r>
              <a:rPr lang="en-GB" dirty="0" err="1">
                <a:solidFill>
                  <a:srgbClr val="FF0000"/>
                </a:solidFill>
                <a:latin typeface="Calibri" panose="020F0502020204030204" pitchFamily="34" charset="0"/>
                <a:cs typeface="Calibri" panose="020F0502020204030204" pitchFamily="34" charset="0"/>
              </a:rPr>
              <a:t>necesidades</a:t>
            </a:r>
            <a:r>
              <a:rPr lang="en-GB" dirty="0">
                <a:solidFill>
                  <a:srgbClr val="FF0000"/>
                </a:solidFill>
                <a:latin typeface="Calibri" panose="020F0502020204030204" pitchFamily="34" charset="0"/>
                <a:cs typeface="Calibri" panose="020F0502020204030204" pitchFamily="34" charset="0"/>
              </a:rPr>
              <a:t> de la </a:t>
            </a:r>
            <a:r>
              <a:rPr lang="en-GB" dirty="0" err="1">
                <a:solidFill>
                  <a:srgbClr val="FF0000"/>
                </a:solidFill>
                <a:latin typeface="Calibri" panose="020F0502020204030204" pitchFamily="34" charset="0"/>
                <a:cs typeface="Calibri" panose="020F0502020204030204" pitchFamily="34" charset="0"/>
              </a:rPr>
              <a:t>sociedad</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contribuyendo</a:t>
            </a:r>
            <a:r>
              <a:rPr lang="en-US" dirty="0">
                <a:latin typeface="Calibri" panose="020F0502020204030204" pitchFamily="34" charset="0"/>
                <a:cs typeface="Calibri" panose="020F0502020204030204" pitchFamily="34" charset="0"/>
              </a:rPr>
              <a:t> a la </a:t>
            </a:r>
            <a:r>
              <a:rPr lang="en-US" dirty="0" err="1">
                <a:solidFill>
                  <a:srgbClr val="FF0000"/>
                </a:solidFill>
                <a:latin typeface="Calibri" panose="020F0502020204030204" pitchFamily="34" charset="0"/>
                <a:cs typeface="Calibri" panose="020F0502020204030204" pitchFamily="34" charset="0"/>
              </a:rPr>
              <a:t>protección</a:t>
            </a:r>
            <a:r>
              <a:rPr lang="en-US" dirty="0">
                <a:solidFill>
                  <a:srgbClr val="FF0000"/>
                </a:solidFill>
                <a:latin typeface="Calibri" panose="020F0502020204030204" pitchFamily="34" charset="0"/>
                <a:cs typeface="Calibri" panose="020F0502020204030204" pitchFamily="34" charset="0"/>
              </a:rPr>
              <a:t> del </a:t>
            </a:r>
            <a:r>
              <a:rPr lang="en-US" dirty="0" err="1">
                <a:solidFill>
                  <a:srgbClr val="FF0000"/>
                </a:solidFill>
                <a:latin typeface="Calibri" panose="020F0502020204030204" pitchFamily="34" charset="0"/>
                <a:cs typeface="Calibri" panose="020F0502020204030204" pitchFamily="34" charset="0"/>
              </a:rPr>
              <a:t>medioambiente</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y de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recursos</a:t>
            </a:r>
            <a:r>
              <a:rPr lang="en-US" dirty="0">
                <a:latin typeface="Calibri" panose="020F0502020204030204" pitchFamily="34" charset="0"/>
                <a:cs typeface="Calibri" panose="020F0502020204030204" pitchFamily="34" charset="0"/>
              </a:rPr>
              <a:t> naturales,  a la </a:t>
            </a:r>
            <a:r>
              <a:rPr lang="en-US" dirty="0" err="1">
                <a:latin typeface="Calibri" panose="020F0502020204030204" pitchFamily="34" charset="0"/>
                <a:cs typeface="Calibri" panose="020F0502020204030204" pitchFamily="34" charset="0"/>
              </a:rPr>
              <a:t>lucha</a:t>
            </a:r>
            <a:r>
              <a:rPr lang="en-US" dirty="0">
                <a:latin typeface="Calibri" panose="020F0502020204030204" pitchFamily="34" charset="0"/>
                <a:cs typeface="Calibri" panose="020F0502020204030204" pitchFamily="34" charset="0"/>
              </a:rPr>
              <a:t> contra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cambio</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climático</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y al </a:t>
            </a:r>
            <a:r>
              <a:rPr lang="en-US" dirty="0" err="1">
                <a:latin typeface="Calibri" panose="020F0502020204030204" pitchFamily="34" charset="0"/>
                <a:cs typeface="Calibri" panose="020F0502020204030204" pitchFamily="34" charset="0"/>
              </a:rPr>
              <a:t>desarrollo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rutal</a:t>
            </a:r>
            <a:r>
              <a:rPr lang="en-US" dirty="0">
                <a:latin typeface="Calibri" panose="020F0502020204030204" pitchFamily="34" charset="0"/>
                <a:cs typeface="Calibri" panose="020F0502020204030204" pitchFamily="34" charset="0"/>
              </a:rPr>
              <a:t>, al </a:t>
            </a:r>
            <a:r>
              <a:rPr lang="en-US" dirty="0" err="1">
                <a:latin typeface="Calibri" panose="020F0502020204030204" pitchFamily="34" charset="0"/>
                <a:cs typeface="Calibri" panose="020F0502020204030204" pitchFamily="34" charset="0"/>
              </a:rPr>
              <a:t>tiempo</a:t>
            </a:r>
            <a:r>
              <a:rPr lang="en-US" dirty="0">
                <a:latin typeface="Calibri" panose="020F0502020204030204" pitchFamily="34" charset="0"/>
                <a:cs typeface="Calibri" panose="020F0502020204030204" pitchFamily="34" charset="0"/>
              </a:rPr>
              <a:t> que </a:t>
            </a:r>
            <a:r>
              <a:rPr lang="en-US" dirty="0" err="1">
                <a:latin typeface="Calibri" panose="020F0502020204030204" pitchFamily="34" charset="0"/>
                <a:cs typeface="Calibri" panose="020F0502020204030204" pitchFamily="34" charset="0"/>
              </a:rPr>
              <a:t>permite</a:t>
            </a:r>
            <a:r>
              <a:rPr lang="en-US" dirty="0">
                <a:latin typeface="Calibri" panose="020F0502020204030204" pitchFamily="34" charset="0"/>
                <a:cs typeface="Calibri" panose="020F0502020204030204" pitchFamily="34" charset="0"/>
              </a:rPr>
              <a:t> a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productores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obtener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una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renta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suficiente</a:t>
            </a:r>
            <a:r>
              <a:rPr lang="en-US" dirty="0">
                <a:latin typeface="Calibri" panose="020F0502020204030204" pitchFamily="34" charset="0"/>
                <a:cs typeface="Calibri" panose="020F0502020204030204" pitchFamily="34" charset="0"/>
              </a:rPr>
              <a:t> de sus </a:t>
            </a:r>
            <a:r>
              <a:rPr lang="en-US" dirty="0" err="1">
                <a:latin typeface="Calibri" panose="020F0502020204030204" pitchFamily="34" charset="0"/>
                <a:cs typeface="Calibri" panose="020F0502020204030204" pitchFamily="34" charset="0"/>
              </a:rPr>
              <a:t>actividades</a:t>
            </a:r>
            <a:r>
              <a:rPr lang="en-US" dirty="0">
                <a:latin typeface="Calibri" panose="020F0502020204030204" pitchFamily="34" charset="0"/>
                <a:cs typeface="Calibri" panose="020F0502020204030204" pitchFamily="34" charset="0"/>
              </a:rPr>
              <a:t>. Los </a:t>
            </a:r>
            <a:r>
              <a:rPr lang="en-US" dirty="0" err="1">
                <a:latin typeface="Calibri" panose="020F0502020204030204" pitchFamily="34" charset="0"/>
                <a:cs typeface="Calibri" panose="020F0502020204030204" pitchFamily="34" charset="0"/>
              </a:rPr>
              <a:t>productos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agrícolas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deben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elaborarse</a:t>
            </a:r>
            <a:r>
              <a:rPr lang="en-US" dirty="0">
                <a:latin typeface="Calibri" panose="020F0502020204030204" pitchFamily="34" charset="0"/>
                <a:cs typeface="Calibri" panose="020F0502020204030204" pitchFamily="34" charset="0"/>
              </a:rPr>
              <a:t> de forma </a:t>
            </a:r>
            <a:r>
              <a:rPr lang="en-US" dirty="0" err="1">
                <a:latin typeface="Calibri" panose="020F0502020204030204" pitchFamily="34" charset="0"/>
                <a:cs typeface="Calibri" panose="020F0502020204030204" pitchFamily="34" charset="0"/>
              </a:rPr>
              <a:t>sostenible</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respetuosa</a:t>
            </a:r>
            <a:r>
              <a:rPr lang="en-US" dirty="0">
                <a:latin typeface="Calibri" panose="020F0502020204030204" pitchFamily="34" charset="0"/>
                <a:cs typeface="Calibri" panose="020F0502020204030204" pitchFamily="34" charset="0"/>
              </a:rPr>
              <a:t> con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medio </a:t>
            </a:r>
            <a:r>
              <a:rPr lang="en-US" dirty="0" err="1">
                <a:latin typeface="Calibri" panose="020F0502020204030204" pitchFamily="34" charset="0"/>
                <a:cs typeface="Calibri" panose="020F0502020204030204" pitchFamily="34" charset="0"/>
              </a:rPr>
              <a:t>ambiente</a:t>
            </a:r>
            <a:r>
              <a:rPr lang="en-US" dirty="0">
                <a:latin typeface="Calibri" panose="020F0502020204030204" pitchFamily="34" charset="0"/>
                <a:cs typeface="Calibri" panose="020F0502020204030204" pitchFamily="34" charset="0"/>
              </a:rPr>
              <a:t>. Para </a:t>
            </a:r>
            <a:r>
              <a:rPr lang="en-US" dirty="0" err="1">
                <a:latin typeface="Calibri" panose="020F0502020204030204" pitchFamily="34" charset="0"/>
                <a:cs typeface="Calibri" panose="020F0502020204030204" pitchFamily="34" charset="0"/>
              </a:rPr>
              <a:t>alcanzar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este</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objetivo</a:t>
            </a:r>
            <a:r>
              <a:rPr lang="en-US" dirty="0">
                <a:latin typeface="Calibri" panose="020F0502020204030204" pitchFamily="34" charset="0"/>
                <a:cs typeface="Calibri" panose="020F0502020204030204" pitchFamily="34" charset="0"/>
              </a:rPr>
              <a:t> es </a:t>
            </a:r>
            <a:r>
              <a:rPr lang="en-US" dirty="0" err="1">
                <a:latin typeface="Calibri" panose="020F0502020204030204" pitchFamily="34" charset="0"/>
                <a:cs typeface="Calibri" panose="020F0502020204030204" pitchFamily="34" charset="0"/>
              </a:rPr>
              <a:t>necesario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continuar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esfuerzos</a:t>
            </a:r>
            <a:r>
              <a:rPr lang="en-US" dirty="0">
                <a:latin typeface="Calibri" panose="020F0502020204030204" pitchFamily="34" charset="0"/>
                <a:cs typeface="Calibri" panose="020F0502020204030204" pitchFamily="34" charset="0"/>
              </a:rPr>
              <a:t> para </a:t>
            </a:r>
            <a:r>
              <a:rPr lang="en-US" dirty="0" err="1">
                <a:latin typeface="Calibri" panose="020F0502020204030204" pitchFamily="34" charset="0"/>
                <a:cs typeface="Calibri" panose="020F0502020204030204" pitchFamily="34" charset="0"/>
              </a:rPr>
              <a:t>promover</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modelar</a:t>
            </a:r>
            <a:r>
              <a:rPr lang="en-US" dirty="0">
                <a:latin typeface="Calibri" panose="020F0502020204030204" pitchFamily="34" charset="0"/>
                <a:cs typeface="Calibri" panose="020F0502020204030204" pitchFamily="34" charset="0"/>
              </a:rPr>
              <a:t> un </a:t>
            </a:r>
            <a:r>
              <a:rPr lang="en-US" dirty="0">
                <a:solidFill>
                  <a:srgbClr val="FF0000"/>
                </a:solidFill>
                <a:latin typeface="Calibri" panose="020F0502020204030204" pitchFamily="34" charset="0"/>
                <a:cs typeface="Calibri" panose="020F0502020204030204" pitchFamily="34" charset="0"/>
              </a:rPr>
              <a:t>sector </a:t>
            </a:r>
            <a:r>
              <a:rPr lang="en-US" dirty="0" err="1">
                <a:solidFill>
                  <a:srgbClr val="FF0000"/>
                </a:solidFill>
                <a:latin typeface="Calibri" panose="020F0502020204030204" pitchFamily="34" charset="0"/>
                <a:cs typeface="Calibri" panose="020F0502020204030204" pitchFamily="34" charset="0"/>
              </a:rPr>
              <a:t>agrícola</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competitivo</a:t>
            </a:r>
            <a:r>
              <a:rPr lang="en-US" dirty="0">
                <a:solidFill>
                  <a:srgbClr val="FF0000"/>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y </a:t>
            </a:r>
            <a:r>
              <a:rPr lang="en-US" dirty="0" err="1">
                <a:latin typeface="Calibri" panose="020F0502020204030204" pitchFamily="34" charset="0"/>
                <a:cs typeface="Calibri" panose="020F0502020204030204" pitchFamily="34" charset="0"/>
              </a:rPr>
              <a:t>resistente</a:t>
            </a:r>
            <a:r>
              <a:rPr lang="en-US" dirty="0">
                <a:latin typeface="Calibri" panose="020F0502020204030204" pitchFamily="34" charset="0"/>
                <a:cs typeface="Calibri" panose="020F0502020204030204" pitchFamily="34" charset="0"/>
              </a:rPr>
              <a:t> a la crisis y a </a:t>
            </a:r>
            <a:r>
              <a:rPr lang="en-US" dirty="0" err="1">
                <a:latin typeface="Calibri" panose="020F0502020204030204" pitchFamily="34" charset="0"/>
                <a:cs typeface="Calibri" panose="020F0502020204030204" pitchFamily="34" charset="0"/>
              </a:rPr>
              <a:t>los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riesgos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distinta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naturaleza</a:t>
            </a:r>
            <a:r>
              <a:rPr lang="en-US" dirty="0">
                <a:latin typeface="Calibri" panose="020F0502020204030204" pitchFamily="34" charset="0"/>
                <a:cs typeface="Calibri" panose="020F0502020204030204" pitchFamily="34" charset="0"/>
              </a:rPr>
              <a:t>. Hay que </a:t>
            </a:r>
            <a:r>
              <a:rPr lang="en-US" dirty="0" err="1">
                <a:latin typeface="Calibri" panose="020F0502020204030204" pitchFamily="34" charset="0"/>
                <a:cs typeface="Calibri" panose="020F0502020204030204" pitchFamily="34" charset="0"/>
              </a:rPr>
              <a:t>destacar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papel</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esta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política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en</a:t>
            </a:r>
            <a:r>
              <a:rPr lang="en-US" dirty="0">
                <a:latin typeface="Calibri" panose="020F0502020204030204" pitchFamily="34" charset="0"/>
                <a:cs typeface="Calibri" panose="020F0502020204030204" pitchFamily="34" charset="0"/>
              </a:rPr>
              <a:t> la </a:t>
            </a:r>
            <a:r>
              <a:rPr lang="en-US" dirty="0" err="1">
                <a:solidFill>
                  <a:srgbClr val="FF0000"/>
                </a:solidFill>
                <a:latin typeface="Calibri" panose="020F0502020204030204" pitchFamily="34" charset="0"/>
                <a:cs typeface="Calibri" panose="020F0502020204030204" pitchFamily="34" charset="0"/>
              </a:rPr>
              <a:t>protección</a:t>
            </a:r>
            <a:r>
              <a:rPr lang="en-US" dirty="0">
                <a:solidFill>
                  <a:srgbClr val="FF0000"/>
                </a:solidFill>
                <a:latin typeface="Calibri" panose="020F0502020204030204" pitchFamily="34" charset="0"/>
                <a:cs typeface="Calibri" panose="020F0502020204030204" pitchFamily="34" charset="0"/>
              </a:rPr>
              <a:t> de la </a:t>
            </a:r>
            <a:r>
              <a:rPr lang="en-US" dirty="0" err="1">
                <a:solidFill>
                  <a:srgbClr val="FF0000"/>
                </a:solidFill>
                <a:latin typeface="Calibri" panose="020F0502020204030204" pitchFamily="34" charset="0"/>
                <a:cs typeface="Calibri" panose="020F0502020204030204" pitchFamily="34" charset="0"/>
              </a:rPr>
              <a:t>salud</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humana</a:t>
            </a:r>
            <a:r>
              <a:rPr lang="en-US" dirty="0">
                <a:solidFill>
                  <a:srgbClr val="FF0000"/>
                </a:solidFill>
                <a:latin typeface="Calibri" panose="020F0502020204030204" pitchFamily="34" charset="0"/>
                <a:cs typeface="Calibri" panose="020F0502020204030204" pitchFamily="34" charset="0"/>
              </a:rPr>
              <a:t>, animal y vegetal y </a:t>
            </a:r>
            <a:r>
              <a:rPr lang="en-US" dirty="0" err="1">
                <a:solidFill>
                  <a:srgbClr val="FF0000"/>
                </a:solidFill>
                <a:latin typeface="Calibri" panose="020F0502020204030204" pitchFamily="34" charset="0"/>
                <a:cs typeface="Calibri" panose="020F0502020204030204" pitchFamily="34" charset="0"/>
              </a:rPr>
              <a:t>en</a:t>
            </a:r>
            <a:r>
              <a:rPr lang="en-US" dirty="0">
                <a:solidFill>
                  <a:srgbClr val="FF0000"/>
                </a:solidFill>
                <a:latin typeface="Calibri" panose="020F0502020204030204" pitchFamily="34" charset="0"/>
                <a:cs typeface="Calibri" panose="020F0502020204030204" pitchFamily="34" charset="0"/>
              </a:rPr>
              <a:t> la </a:t>
            </a:r>
            <a:r>
              <a:rPr lang="en-US" dirty="0" err="1">
                <a:solidFill>
                  <a:srgbClr val="FF0000"/>
                </a:solidFill>
                <a:latin typeface="Calibri" panose="020F0502020204030204" pitchFamily="34" charset="0"/>
                <a:cs typeface="Calibri" panose="020F0502020204030204" pitchFamily="34" charset="0"/>
              </a:rPr>
              <a:t>protección</a:t>
            </a:r>
            <a:r>
              <a:rPr lang="en-US" dirty="0">
                <a:solidFill>
                  <a:srgbClr val="FF0000"/>
                </a:solidFill>
                <a:latin typeface="Calibri" panose="020F0502020204030204" pitchFamily="34" charset="0"/>
                <a:cs typeface="Calibri" panose="020F0502020204030204" pitchFamily="34" charset="0"/>
              </a:rPr>
              <a:t> del medio </a:t>
            </a:r>
            <a:r>
              <a:rPr lang="en-US" dirty="0" err="1">
                <a:solidFill>
                  <a:srgbClr val="FF0000"/>
                </a:solidFill>
                <a:latin typeface="Calibri" panose="020F0502020204030204" pitchFamily="34" charset="0"/>
                <a:cs typeface="Calibri" panose="020F0502020204030204" pitchFamily="34" charset="0"/>
              </a:rPr>
              <a:t>ambiente</a:t>
            </a:r>
            <a:r>
              <a:rPr lang="en-US" dirty="0">
                <a:latin typeface="Calibri" panose="020F0502020204030204" pitchFamily="34" charset="0"/>
                <a:cs typeface="Calibri" panose="020F0502020204030204" pitchFamily="34" charset="0"/>
              </a:rPr>
              <a:t>.  La PAC </a:t>
            </a:r>
            <a:r>
              <a:rPr lang="en-US" dirty="0" err="1">
                <a:latin typeface="Calibri" panose="020F0502020204030204" pitchFamily="34" charset="0"/>
                <a:cs typeface="Calibri" panose="020F0502020204030204" pitchFamily="34" charset="0"/>
              </a:rPr>
              <a:t>está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financiada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Fondo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Europeo</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Garantía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Agrícola</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el</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Fondo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Europeo</a:t>
            </a:r>
            <a:r>
              <a:rPr lang="en-US" dirty="0">
                <a:latin typeface="Calibri" panose="020F0502020204030204" pitchFamily="34" charset="0"/>
                <a:cs typeface="Calibri" panose="020F0502020204030204" pitchFamily="34" charset="0"/>
              </a:rPr>
              <a:t> de Desarrollo Rural.</a:t>
            </a:r>
          </a:p>
          <a:p>
            <a:pPr marL="285750" indent="-285750">
              <a:buFont typeface="Arial" panose="020B0604020202020204" pitchFamily="34" charset="0"/>
              <a:buChar char="•"/>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40685" y="1621216"/>
            <a:ext cx="9060590" cy="2062103"/>
          </a:xfrm>
          <a:prstGeom prst="rect">
            <a:avLst/>
          </a:prstGeom>
        </p:spPr>
        <p:txBody>
          <a:bodyPr wrap="square">
            <a:spAutoFit/>
          </a:bodyPr>
          <a:lstStyle/>
          <a:p>
            <a:r>
              <a:rPr lang="bg-BG" dirty="0"/>
              <a:t>                                        </a:t>
            </a:r>
            <a:r>
              <a:rPr lang="en-US" sz="2000" dirty="0" err="1"/>
              <a:t>Oportunidades</a:t>
            </a:r>
            <a:r>
              <a:rPr lang="en-US" sz="2000" dirty="0"/>
              <a:t> para </a:t>
            </a:r>
            <a:r>
              <a:rPr lang="en-US" sz="2000" dirty="0" err="1"/>
              <a:t>apoyar</a:t>
            </a:r>
            <a:r>
              <a:rPr lang="en-US" sz="2000" dirty="0"/>
              <a:t> las </a:t>
            </a:r>
            <a:r>
              <a:rPr lang="en-US" sz="2000" dirty="0" err="1"/>
              <a:t>actividades</a:t>
            </a:r>
            <a:r>
              <a:rPr lang="en-US" sz="2000" dirty="0"/>
              <a:t> </a:t>
            </a:r>
            <a:r>
              <a:rPr lang="en-US" sz="2000" dirty="0" err="1"/>
              <a:t>agrícolas</a:t>
            </a:r>
            <a:r>
              <a:rPr lang="en-US" sz="2000" dirty="0"/>
              <a:t>. </a:t>
            </a:r>
            <a:endParaRPr lang="bg-BG" sz="2400" dirty="0"/>
          </a:p>
          <a:p>
            <a:endParaRPr lang="en-US" dirty="0"/>
          </a:p>
          <a:p>
            <a:endParaRPr lang="es-ES" dirty="0"/>
          </a:p>
          <a:p>
            <a:endParaRPr lang="bg-BG" dirty="0"/>
          </a:p>
          <a:p>
            <a:pPr marL="285750" indent="-285750">
              <a:buFont typeface="Arial" panose="020B0604020202020204" pitchFamily="34" charset="0"/>
              <a:buChar char="•"/>
            </a:pPr>
            <a:r>
              <a:rPr lang="es-ES" dirty="0"/>
              <a:t>Ayudas a la renta: pagos básicos y ayudas a los jóvenes agricultores</a:t>
            </a:r>
          </a:p>
          <a:p>
            <a:pPr marL="285750" indent="-285750">
              <a:buFont typeface="Arial" panose="020B0604020202020204" pitchFamily="34" charset="0"/>
              <a:buChar char="•"/>
            </a:pPr>
            <a:r>
              <a:rPr lang="es-ES" dirty="0"/>
              <a:t>Regímenes opcionales adicionales</a:t>
            </a:r>
          </a:p>
          <a:p>
            <a:pPr marL="285750" indent="-285750">
              <a:buFont typeface="Arial" panose="020B0604020202020204" pitchFamily="34" charset="0"/>
              <a:buChar char="•"/>
            </a:pPr>
            <a:r>
              <a:rPr lang="es-ES" dirty="0"/>
              <a:t>Uso sostenible de la tierra: medidas de mercado y desarrollo rural</a:t>
            </a:r>
            <a:endParaRPr lang="en-US" dirty="0"/>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005682" y="3075057"/>
            <a:ext cx="8020144" cy="584775"/>
          </a:xfrm>
          <a:prstGeom prst="rect">
            <a:avLst/>
          </a:prstGeom>
        </p:spPr>
        <p:txBody>
          <a:bodyPr wrap="none">
            <a:spAutoFit/>
          </a:bodyPr>
          <a:lstStyle/>
          <a:p>
            <a:r>
              <a:rPr lang="en-US" sz="3200" dirty="0" err="1"/>
              <a:t>Mecanismo</a:t>
            </a:r>
            <a:r>
              <a:rPr lang="en-US" sz="3200" dirty="0"/>
              <a:t> de </a:t>
            </a:r>
            <a:r>
              <a:rPr lang="en-US" sz="3200" dirty="0" err="1"/>
              <a:t>Recuperación</a:t>
            </a:r>
            <a:r>
              <a:rPr lang="en-US" sz="3200" dirty="0"/>
              <a:t> y </a:t>
            </a:r>
            <a:r>
              <a:rPr lang="en-US" sz="3200" dirty="0" err="1"/>
              <a:t>Resiliencia</a:t>
            </a:r>
            <a:r>
              <a:rPr lang="en-US" sz="3200" dirty="0"/>
              <a:t>.</a:t>
            </a:r>
          </a:p>
        </p:txBody>
      </p:sp>
    </p:spTree>
    <p:extLst>
      <p:ext uri="{BB962C8B-B14F-4D97-AF65-F5344CB8AC3E}">
        <p14:creationId xmlns:p14="http://schemas.microsoft.com/office/powerpoint/2010/main" val="3292195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035728" y="1435219"/>
            <a:ext cx="8820042" cy="3970318"/>
          </a:xfrm>
          <a:prstGeom prst="rect">
            <a:avLst/>
          </a:prstGeom>
          <a:noFill/>
        </p:spPr>
        <p:txBody>
          <a:bodyPr wrap="square" rtlCol="0">
            <a:spAutoFit/>
          </a:bodyPr>
          <a:lstStyle/>
          <a:p>
            <a:pPr algn="ctr"/>
            <a:r>
              <a:rPr lang="en-US" sz="2400" dirty="0" err="1"/>
              <a:t>Introducción</a:t>
            </a:r>
            <a:endParaRPr lang="en-US" sz="2400" dirty="0"/>
          </a:p>
          <a:p>
            <a:endParaRPr lang="en-US" sz="2400" dirty="0"/>
          </a:p>
          <a:p>
            <a:r>
              <a:rPr lang="en-US" sz="1700" dirty="0"/>
              <a:t>El </a:t>
            </a:r>
            <a:r>
              <a:rPr lang="en-US" sz="1700" dirty="0" err="1"/>
              <a:t>objetivo</a:t>
            </a:r>
            <a:r>
              <a:rPr lang="en-US" sz="1700" dirty="0"/>
              <a:t> es </a:t>
            </a:r>
            <a:r>
              <a:rPr lang="en-US" sz="1700" dirty="0" err="1"/>
              <a:t>mitigar</a:t>
            </a:r>
            <a:r>
              <a:rPr lang="en-US" sz="1700" dirty="0"/>
              <a:t> </a:t>
            </a:r>
            <a:r>
              <a:rPr lang="en-US" sz="1700" dirty="0" err="1"/>
              <a:t>el</a:t>
            </a:r>
            <a:r>
              <a:rPr lang="en-US" sz="1700" dirty="0"/>
              <a:t> </a:t>
            </a:r>
            <a:r>
              <a:rPr lang="en-US" sz="1700" dirty="0" err="1"/>
              <a:t>impacto</a:t>
            </a:r>
            <a:r>
              <a:rPr lang="en-US" sz="1700" dirty="0"/>
              <a:t> </a:t>
            </a:r>
            <a:r>
              <a:rPr lang="en-US" sz="1700" dirty="0" err="1"/>
              <a:t>económico</a:t>
            </a:r>
            <a:r>
              <a:rPr lang="en-US" sz="1700" dirty="0"/>
              <a:t> y social de la </a:t>
            </a:r>
            <a:r>
              <a:rPr lang="en-US" sz="1700" dirty="0" err="1"/>
              <a:t>pandemia</a:t>
            </a:r>
            <a:r>
              <a:rPr lang="en-US" sz="1700" dirty="0"/>
              <a:t> de coronavirus</a:t>
            </a:r>
          </a:p>
          <a:p>
            <a:r>
              <a:rPr lang="es-ES" sz="1700" dirty="0"/>
              <a:t>y hacer que las economías y sociedades europeas sean más sostenibles, resistentes y mejor preparadas para los retos y oportunidades de las transiciones verde y digital. </a:t>
            </a:r>
            <a:r>
              <a:rPr lang="en-US" sz="1700" dirty="0"/>
              <a:t> </a:t>
            </a:r>
            <a:r>
              <a:rPr lang="es-ES" sz="1700" dirty="0"/>
              <a:t>El Mecanismo es un instrumento de recuperación temporal. Permite a la Comisión recaudar fondos para ayudar a los Estados miembros a llevar a cabo reformas e inversiones que estén en consonancia con las prioridades de la UE y que abordan los retos identificados en las recomendaciones específicas de cada país en el marco del Semestre Europeo de coordinación de las políticas económicas y sociales. Pone a disposición 723.800 millones de euros (a precios corrientes) en préstamos. (385.800 millones de euros) y subvenciones (338.000 millones de euros) a tal efecto. El mecanismo está estructurado en torno a seis pilares: transición ecológica, transformación digital, cohesión económica, productividad y competitividad; cohesión social y territorial.  </a:t>
            </a:r>
            <a:endParaRPr lang="en-US" sz="1700" dirty="0"/>
          </a:p>
        </p:txBody>
      </p:sp>
    </p:spTree>
    <p:extLst>
      <p:ext uri="{BB962C8B-B14F-4D97-AF65-F5344CB8AC3E}">
        <p14:creationId xmlns:p14="http://schemas.microsoft.com/office/powerpoint/2010/main" val="329219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035728" y="1697415"/>
            <a:ext cx="8112808" cy="3416320"/>
          </a:xfrm>
          <a:prstGeom prst="rect">
            <a:avLst/>
          </a:prstGeom>
        </p:spPr>
        <p:txBody>
          <a:bodyPr wrap="square">
            <a:spAutoFit/>
          </a:bodyPr>
          <a:lstStyle/>
          <a:p>
            <a:r>
              <a:rPr lang="bg-BG" dirty="0"/>
              <a:t>                                      </a:t>
            </a:r>
            <a:r>
              <a:rPr lang="en-US" dirty="0" err="1"/>
              <a:t>Oportunidades</a:t>
            </a:r>
            <a:r>
              <a:rPr lang="en-US" dirty="0"/>
              <a:t> para </a:t>
            </a:r>
            <a:r>
              <a:rPr lang="en-US" dirty="0" err="1"/>
              <a:t>apoyar</a:t>
            </a:r>
            <a:r>
              <a:rPr lang="en-US" dirty="0"/>
              <a:t> las </a:t>
            </a:r>
            <a:r>
              <a:rPr lang="en-US" dirty="0" err="1"/>
              <a:t>actividades</a:t>
            </a:r>
            <a:r>
              <a:rPr lang="en-US" dirty="0"/>
              <a:t> </a:t>
            </a:r>
            <a:r>
              <a:rPr lang="en-US" dirty="0" err="1"/>
              <a:t>agrícolas</a:t>
            </a:r>
            <a:endParaRPr lang="en-US" dirty="0"/>
          </a:p>
          <a:p>
            <a:endParaRPr lang="bg-BG" dirty="0"/>
          </a:p>
          <a:p>
            <a:endParaRPr lang="en-US" dirty="0"/>
          </a:p>
          <a:p>
            <a:r>
              <a:rPr lang="en-US" dirty="0" err="1"/>
              <a:t>Cada</a:t>
            </a:r>
            <a:r>
              <a:rPr lang="en-US" dirty="0"/>
              <a:t> Estado </a:t>
            </a:r>
            <a:r>
              <a:rPr lang="en-US" dirty="0" err="1"/>
              <a:t>Miembro</a:t>
            </a:r>
            <a:r>
              <a:rPr lang="en-US" dirty="0"/>
              <a:t> </a:t>
            </a:r>
            <a:r>
              <a:rPr lang="en-US" dirty="0" err="1"/>
              <a:t>desarrolla</a:t>
            </a:r>
            <a:r>
              <a:rPr lang="en-US" dirty="0"/>
              <a:t> un Plan Individual de </a:t>
            </a:r>
            <a:r>
              <a:rPr lang="en-US" dirty="0" err="1"/>
              <a:t>Recuperación</a:t>
            </a:r>
            <a:r>
              <a:rPr lang="en-US" dirty="0"/>
              <a:t> y </a:t>
            </a:r>
            <a:r>
              <a:rPr lang="en-US" dirty="0" err="1"/>
              <a:t>Sostenibilidad</a:t>
            </a:r>
            <a:r>
              <a:rPr lang="en-US" dirty="0"/>
              <a:t> que </a:t>
            </a:r>
            <a:r>
              <a:rPr lang="en-US" dirty="0" err="1"/>
              <a:t>responde</a:t>
            </a:r>
            <a:r>
              <a:rPr lang="en-US" dirty="0"/>
              <a:t> a las </a:t>
            </a:r>
            <a:r>
              <a:rPr lang="en-US" dirty="0" err="1"/>
              <a:t>especificaciones</a:t>
            </a:r>
            <a:r>
              <a:rPr lang="en-US" dirty="0"/>
              <a:t> del </a:t>
            </a:r>
            <a:r>
              <a:rPr lang="en-US" dirty="0" err="1"/>
              <a:t>estado</a:t>
            </a:r>
            <a:r>
              <a:rPr lang="en-US" dirty="0"/>
              <a:t> y las </a:t>
            </a:r>
            <a:r>
              <a:rPr lang="en-US" dirty="0" err="1"/>
              <a:t>recomendaciones</a:t>
            </a:r>
            <a:r>
              <a:rPr lang="en-US" dirty="0"/>
              <a:t> </a:t>
            </a:r>
            <a:r>
              <a:rPr lang="en-US" dirty="0" err="1"/>
              <a:t>recibidas</a:t>
            </a:r>
            <a:r>
              <a:rPr lang="en-US" dirty="0"/>
              <a:t> </a:t>
            </a:r>
            <a:r>
              <a:rPr lang="en-US" dirty="0" err="1"/>
              <a:t>por</a:t>
            </a:r>
            <a:r>
              <a:rPr lang="en-US" dirty="0"/>
              <a:t> la UE </a:t>
            </a:r>
            <a:r>
              <a:rPr lang="en-US" dirty="0" err="1"/>
              <a:t>en</a:t>
            </a:r>
            <a:r>
              <a:rPr lang="en-US" dirty="0"/>
              <a:t> </a:t>
            </a:r>
            <a:r>
              <a:rPr lang="en-US" dirty="0" err="1"/>
              <a:t>el</a:t>
            </a:r>
            <a:r>
              <a:rPr lang="en-US" dirty="0"/>
              <a:t> </a:t>
            </a:r>
            <a:r>
              <a:rPr lang="en-US" dirty="0" err="1"/>
              <a:t>curso</a:t>
            </a:r>
            <a:r>
              <a:rPr lang="en-US" dirty="0"/>
              <a:t> de </a:t>
            </a:r>
            <a:r>
              <a:rPr lang="en-US" dirty="0" err="1"/>
              <a:t>su</a:t>
            </a:r>
            <a:r>
              <a:rPr lang="en-US" dirty="0"/>
              <a:t> Desarrollo. La idea es </a:t>
            </a:r>
            <a:r>
              <a:rPr lang="en-US" dirty="0" err="1"/>
              <a:t>entrelazar</a:t>
            </a:r>
            <a:r>
              <a:rPr lang="en-US" dirty="0"/>
              <a:t> y </a:t>
            </a:r>
            <a:r>
              <a:rPr lang="en-US" dirty="0" err="1"/>
              <a:t>desarrollar</a:t>
            </a:r>
            <a:r>
              <a:rPr lang="en-US" dirty="0"/>
              <a:t> </a:t>
            </a:r>
            <a:r>
              <a:rPr lang="en-US" dirty="0" err="1"/>
              <a:t>en</a:t>
            </a:r>
            <a:r>
              <a:rPr lang="en-US" dirty="0"/>
              <a:t> sector </a:t>
            </a:r>
            <a:r>
              <a:rPr lang="en-US" dirty="0" err="1"/>
              <a:t>agrícola</a:t>
            </a:r>
            <a:r>
              <a:rPr lang="en-US" dirty="0"/>
              <a:t> </a:t>
            </a:r>
            <a:r>
              <a:rPr lang="en-US" dirty="0" err="1"/>
              <a:t>en</a:t>
            </a:r>
            <a:r>
              <a:rPr lang="en-US" dirty="0"/>
              <a:t> </a:t>
            </a:r>
            <a:r>
              <a:rPr lang="en-US" dirty="0" err="1"/>
              <a:t>los</a:t>
            </a:r>
            <a:r>
              <a:rPr lang="en-US" dirty="0"/>
              <a:t> </a:t>
            </a:r>
            <a:r>
              <a:rPr lang="en-US" dirty="0" err="1"/>
              <a:t>objetivos</a:t>
            </a:r>
            <a:r>
              <a:rPr lang="en-US" dirty="0"/>
              <a:t> </a:t>
            </a:r>
            <a:r>
              <a:rPr lang="en-US" dirty="0" err="1"/>
              <a:t>fijados</a:t>
            </a:r>
            <a:r>
              <a:rPr lang="en-US" dirty="0"/>
              <a:t>, </a:t>
            </a:r>
            <a:r>
              <a:rPr lang="es-ES" dirty="0"/>
              <a:t>y además de los objetivos generales, los Planes de Recuperación y Sostenibilidad tendrán que reflejar los retos específicos de cada país y estar en consonancia con las prioridades de la UE. Cada uno de los planes desarrollados puede encontrarse en la sección de Planes Nacionales de Recuperación y Resiliencia.</a:t>
            </a:r>
            <a:endParaRPr lang="en-US" dirty="0"/>
          </a:p>
        </p:txBody>
      </p:sp>
    </p:spTree>
    <p:extLst>
      <p:ext uri="{BB962C8B-B14F-4D97-AF65-F5344CB8AC3E}">
        <p14:creationId xmlns:p14="http://schemas.microsoft.com/office/powerpoint/2010/main" val="329219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4" name="Rectangle 3"/>
          <p:cNvSpPr/>
          <p:nvPr/>
        </p:nvSpPr>
        <p:spPr>
          <a:xfrm>
            <a:off x="1193998" y="1712218"/>
            <a:ext cx="8231915" cy="3785652"/>
          </a:xfrm>
          <a:prstGeom prst="rect">
            <a:avLst/>
          </a:prstGeom>
        </p:spPr>
        <p:txBody>
          <a:bodyPr wrap="square">
            <a:spAutoFit/>
          </a:bodyPr>
          <a:lstStyle/>
          <a:p>
            <a:r>
              <a:rPr lang="bg-BG" dirty="0"/>
              <a:t>                                           </a:t>
            </a:r>
            <a:r>
              <a:rPr lang="en-US" sz="2400" dirty="0" err="1"/>
              <a:t>Pacto</a:t>
            </a:r>
            <a:r>
              <a:rPr lang="en-US" sz="2400" dirty="0"/>
              <a:t> Verde</a:t>
            </a:r>
            <a:endParaRPr lang="bg-BG" dirty="0"/>
          </a:p>
          <a:p>
            <a:endParaRPr lang="bg-BG" dirty="0"/>
          </a:p>
          <a:p>
            <a:r>
              <a:rPr lang="es-ES" dirty="0"/>
              <a:t>El cambio climático y la degradación del medio ambiente son una amenaza existencial para Europa y el mundo. Para superar estos retos, el Pacto Verde Europeo transformará a la UE en una economía moderna, eficiente en el uso de los recursos y competitiva, garantizando:</a:t>
            </a:r>
          </a:p>
          <a:p>
            <a:pPr marL="285750" indent="-285750">
              <a:buFontTx/>
              <a:buChar char="-"/>
            </a:pPr>
            <a:r>
              <a:rPr lang="es-ES" dirty="0"/>
              <a:t>ninguna emisión neta de gases de efecto invernadero para 2050</a:t>
            </a:r>
          </a:p>
          <a:p>
            <a:pPr marL="285750" indent="-285750">
              <a:buFontTx/>
              <a:buChar char="-"/>
            </a:pPr>
            <a:r>
              <a:rPr lang="es-ES" dirty="0"/>
              <a:t>un crecimiento económico desvinculado del uso de recursos</a:t>
            </a:r>
          </a:p>
          <a:p>
            <a:pPr marL="285750" indent="-285750">
              <a:buFontTx/>
              <a:buChar char="-"/>
            </a:pPr>
            <a:r>
              <a:rPr lang="es-ES" dirty="0"/>
              <a:t>que ninguna persona ni ningún lugar se queden </a:t>
            </a:r>
            <a:r>
              <a:rPr lang="es-ES" dirty="0" err="1"/>
              <a:t>atrásE</a:t>
            </a:r>
            <a:endParaRPr lang="es-ES" dirty="0"/>
          </a:p>
          <a:p>
            <a:pPr marL="285750" indent="-285750">
              <a:buFontTx/>
              <a:buChar char="-"/>
            </a:pPr>
            <a:r>
              <a:rPr lang="es-ES" dirty="0"/>
              <a:t>El Pacto verde europeo es también nuestro salvavidas para salir de la pandemia del COVID-19. Un tercio de las inversiones de 1,8 billones de euros del Plan de Recuperación de la UE de Nueva Generación y del presupuesto </a:t>
            </a:r>
            <a:r>
              <a:rPr lang="es-ES" dirty="0" err="1"/>
              <a:t>septenal</a:t>
            </a:r>
            <a:r>
              <a:rPr lang="es-ES" dirty="0"/>
              <a:t> de la UE financiará el Pacto Verde Europeo.</a:t>
            </a:r>
            <a:endParaRPr lang="en-US" dirty="0"/>
          </a:p>
        </p:txBody>
      </p:sp>
    </p:spTree>
    <p:extLst>
      <p:ext uri="{BB962C8B-B14F-4D97-AF65-F5344CB8AC3E}">
        <p14:creationId xmlns:p14="http://schemas.microsoft.com/office/powerpoint/2010/main" val="329219589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1996</Words>
  <Application>Microsoft Office PowerPoint</Application>
  <PresentationFormat>Panorámica</PresentationFormat>
  <Paragraphs>93</Paragraphs>
  <Slides>15</Slides>
  <Notes>0</Notes>
  <HiddenSlides>0</HiddenSlides>
  <MMClips>0</MMClips>
  <ScaleCrop>false</ScaleCrop>
  <HeadingPairs>
    <vt:vector size="6" baseType="variant">
      <vt:variant>
        <vt:lpstr>Fuentes usadas</vt:lpstr>
      </vt:variant>
      <vt:variant>
        <vt:i4>2</vt:i4>
      </vt:variant>
      <vt:variant>
        <vt:lpstr>Tema</vt:lpstr>
      </vt:variant>
      <vt:variant>
        <vt:i4>3</vt:i4>
      </vt:variant>
      <vt:variant>
        <vt:lpstr>Títulos de diapositiva</vt:lpstr>
      </vt:variant>
      <vt:variant>
        <vt:i4>15</vt:i4>
      </vt:variant>
    </vt:vector>
  </HeadingPairs>
  <TitlesOfParts>
    <vt:vector size="20" baseType="lpstr">
      <vt:lpstr>Arial</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140</cp:revision>
  <dcterms:created xsi:type="dcterms:W3CDTF">2019-01-14T06:35:35Z</dcterms:created>
  <dcterms:modified xsi:type="dcterms:W3CDTF">2022-05-12T08:40:06Z</dcterms:modified>
</cp:coreProperties>
</file>