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1" r:id="rId4"/>
    <p:sldId id="283" r:id="rId5"/>
    <p:sldId id="293" r:id="rId6"/>
    <p:sldId id="294" r:id="rId7"/>
    <p:sldId id="295" r:id="rId8"/>
    <p:sldId id="297" r:id="rId9"/>
    <p:sldId id="296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71"/>
    <a:srgbClr val="C2E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  <a:solidFill>
            <a:srgbClr val="00CE71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rgbClr val="00CE7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58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9F8985-DB9A-450F-AE50-A456FEFCC14B}"/>
              </a:ext>
            </a:extLst>
          </p:cNvPr>
          <p:cNvGrpSpPr/>
          <p:nvPr/>
        </p:nvGrpSpPr>
        <p:grpSpPr>
          <a:xfrm>
            <a:off x="0" y="2198080"/>
            <a:ext cx="12192000" cy="2597869"/>
            <a:chOff x="0" y="2092574"/>
            <a:chExt cx="12192000" cy="2597869"/>
          </a:xfrm>
          <a:solidFill>
            <a:srgbClr val="00CE7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DEAB6518-19CD-4637-B0D8-F1C81470B1F1}"/>
              </a:ext>
            </a:extLst>
          </p:cNvPr>
          <p:cNvSpPr txBox="1"/>
          <p:nvPr/>
        </p:nvSpPr>
        <p:spPr>
          <a:xfrm>
            <a:off x="10693" y="2527519"/>
            <a:ext cx="1196253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s-ES" sz="4000" dirty="0" err="1">
                <a:solidFill>
                  <a:schemeClr val="bg1"/>
                </a:solidFill>
                <a:cs typeface="Arial" pitchFamily="34" charset="0"/>
              </a:rPr>
              <a:t>Motywacje</a:t>
            </a:r>
            <a:r>
              <a:rPr lang="en-US" altLang="es-ES" sz="4000" dirty="0">
                <a:solidFill>
                  <a:schemeClr val="bg1"/>
                </a:solidFill>
                <a:cs typeface="Arial" pitchFamily="34" charset="0"/>
              </a:rPr>
              <a:t> UE
</a:t>
            </a:r>
          </a:p>
          <a:p>
            <a:pPr algn="ctr"/>
            <a:r>
              <a:rPr lang="en-US" altLang="es-ES" sz="4000" dirty="0">
                <a:solidFill>
                  <a:schemeClr val="bg1"/>
                </a:solidFill>
                <a:cs typeface="Arial" pitchFamily="34" charset="0"/>
              </a:rPr>
              <a:t>PARTNER: </a:t>
            </a:r>
            <a:r>
              <a:rPr lang="en-US" altLang="es-ES" sz="4000" dirty="0" err="1">
                <a:solidFill>
                  <a:schemeClr val="bg1"/>
                </a:solidFill>
                <a:cs typeface="Arial" pitchFamily="34" charset="0"/>
              </a:rPr>
              <a:t>TfPD</a:t>
            </a:r>
            <a:endParaRPr lang="en-US" altLang="es-ES" sz="4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9C1FC00-4F8D-4018-A8E2-0ECEFA737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80" y="217528"/>
            <a:ext cx="2896999" cy="193716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5" y="6248903"/>
            <a:ext cx="1811459" cy="450275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CC6AB8AB-D36E-4128-B139-0003C3793549}"/>
              </a:ext>
            </a:extLst>
          </p:cNvPr>
          <p:cNvSpPr txBox="1"/>
          <p:nvPr/>
        </p:nvSpPr>
        <p:spPr>
          <a:xfrm>
            <a:off x="1852681" y="6248903"/>
            <a:ext cx="10120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Przy wsparciu programu Erasmus+ Unii Europejskiej. Niniejszy dokument i jego zawartość odzwierciedlają wyłącznie poglądy autorów, a Komisja nie ponosi odpowiedzialności za jakiekolwiek wykorzystanie informacji w nim zawartych.
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Przy wsparciu programu Erasmus+ Unii Europejskiej. Niniejszy dokument i jego zawartość odzwierciedlają wyłącznie poglądy autorów, a Komisja nie ponosi odpowiedzialności za jakiekolwiek wykorzystanie informacji w nim zawartych.
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685" y="1637954"/>
            <a:ext cx="81842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                                          </a:t>
            </a:r>
            <a:r>
              <a:rPr lang="pl-PL" sz="2000" dirty="0"/>
              <a:t>Strategia od </a:t>
            </a:r>
            <a:r>
              <a:rPr lang="it-IT" sz="2000" dirty="0"/>
              <a:t>P</a:t>
            </a:r>
            <a:r>
              <a:rPr lang="pl-PL" sz="2000" dirty="0"/>
              <a:t>ola do </a:t>
            </a:r>
            <a:r>
              <a:rPr lang="it-IT" sz="2000" dirty="0"/>
              <a:t>S</a:t>
            </a:r>
            <a:r>
              <a:rPr lang="pl-PL" sz="2000" dirty="0"/>
              <a:t>tołu</a:t>
            </a:r>
            <a:endParaRPr lang="it-IT" sz="2000" dirty="0"/>
          </a:p>
          <a:p>
            <a:pPr algn="just"/>
            <a:r>
              <a:rPr lang="pl-PL" sz="1600" dirty="0"/>
              <a:t>Strategia "od pola do stołu" leży u podstaw Europejskiego Zielonego Ładu, którego celem jest uczynienie systemów żywnościowych sprawiedliwymi, zdrowymi i przyjaznymi dla środowiska.
Strategia "od pola do stołu" ma na celu przyspieszenie naszego przejścia na zrównoważony system żywnościowy, który powinien:
</a:t>
            </a:r>
            <a:r>
              <a:rPr lang="en-US" sz="1600" dirty="0"/>
              <a:t>•	</a:t>
            </a:r>
            <a:r>
              <a:rPr lang="pl-PL" sz="1600" dirty="0"/>
              <a:t>m</a:t>
            </a:r>
            <a:r>
              <a:rPr lang="it-IT" sz="1600" dirty="0" err="1"/>
              <a:t>iec</a:t>
            </a:r>
            <a:r>
              <a:rPr lang="pl-PL" sz="1600" dirty="0"/>
              <a:t> neutralny lub pozytywny wpływ na środowisko</a:t>
            </a:r>
            <a:endParaRPr lang="en-US" sz="1600" dirty="0"/>
          </a:p>
          <a:p>
            <a:pPr algn="just"/>
            <a:r>
              <a:rPr lang="en-US" sz="1600" dirty="0"/>
              <a:t>•	</a:t>
            </a:r>
            <a:r>
              <a:rPr lang="pl-PL" sz="1600" dirty="0"/>
              <a:t>pomoc w łagodzeniu zmian klimatu i dostosowywaniu się do ich skutków</a:t>
            </a:r>
            <a:endParaRPr lang="en-US" sz="1600" dirty="0"/>
          </a:p>
          <a:p>
            <a:pPr algn="just"/>
            <a:r>
              <a:rPr lang="en-US" sz="1600" dirty="0"/>
              <a:t>•	</a:t>
            </a:r>
            <a:r>
              <a:rPr lang="pl-PL" sz="1600" dirty="0"/>
              <a:t>odwróc</a:t>
            </a:r>
            <a:r>
              <a:rPr lang="it-IT" sz="1600" dirty="0" err="1"/>
              <a:t>ic</a:t>
            </a:r>
            <a:r>
              <a:rPr lang="pl-PL" sz="1600" dirty="0"/>
              <a:t> proces utraty różnorodności biologicznej</a:t>
            </a:r>
            <a:endParaRPr lang="en-US" sz="1600" dirty="0"/>
          </a:p>
          <a:p>
            <a:pPr algn="just"/>
            <a:r>
              <a:rPr lang="en-US" sz="1600" dirty="0"/>
              <a:t>•	</a:t>
            </a:r>
            <a:r>
              <a:rPr lang="pl-PL" sz="1600" dirty="0"/>
              <a:t>zapewnieni</a:t>
            </a:r>
            <a:r>
              <a:rPr lang="it-IT" sz="1600" dirty="0"/>
              <a:t>c</a:t>
            </a:r>
            <a:r>
              <a:rPr lang="pl-PL" sz="1600" dirty="0"/>
              <a:t> bezpieczeństw</a:t>
            </a:r>
            <a:r>
              <a:rPr lang="it-IT" sz="1600" dirty="0"/>
              <a:t>o</a:t>
            </a:r>
            <a:r>
              <a:rPr lang="pl-PL" sz="1600" dirty="0"/>
              <a:t> żywnościowe żywienia i zdrowia publicznego, zapewniając każdemu dostęp do wystarczającej, bezpiecznej, pożywnej i zrównoważonej żywności
• zachowanie przystępności cenowej żywności przy jednoczesnym generowaniu bardziej sprawiedliwych zysków gospodarczych, wspieraniu konkurencyjności unijnego sektora dostaw i promowaniu</a:t>
            </a:r>
            <a:r>
              <a:rPr lang="it-IT" sz="1600" dirty="0"/>
              <a:t> </a:t>
            </a:r>
            <a:r>
              <a:rPr lang="it-IT" sz="1600" dirty="0" err="1"/>
              <a:t>uczywiego</a:t>
            </a:r>
            <a:r>
              <a:rPr lang="pl-PL" sz="1600" dirty="0"/>
              <a:t> handl</a:t>
            </a:r>
            <a:r>
              <a:rPr lang="it-IT" sz="1600" dirty="0"/>
              <a:t>u. </a:t>
            </a:r>
            <a:r>
              <a:rPr lang="pl-PL" sz="1600" dirty="0"/>
              <a:t>
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Przy wsparciu programu Erasmus+ Unii Europejskiej. Niniejszy dokument i jego zawartość odzwierciedlają wyłącznie poglądy autorów, a Komisja nie ponosi odpowiedzialności za jakiekolwiek wykorzystanie informacji w nim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685" y="1641696"/>
            <a:ext cx="800331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                                        </a:t>
            </a:r>
            <a:r>
              <a:rPr lang="en-US" sz="2000" dirty="0" err="1"/>
              <a:t>Ekologiczny</a:t>
            </a:r>
            <a:r>
              <a:rPr lang="en-US" sz="2000" dirty="0"/>
              <a:t> plan </a:t>
            </a:r>
            <a:r>
              <a:rPr lang="en-US" sz="2000" dirty="0" err="1"/>
              <a:t>działania</a:t>
            </a:r>
            <a:endParaRPr lang="en-US" dirty="0"/>
          </a:p>
          <a:p>
            <a:endParaRPr lang="en-US" dirty="0"/>
          </a:p>
          <a:p>
            <a:pPr algn="just"/>
            <a:r>
              <a:rPr lang="pl-PL" dirty="0"/>
              <a:t>Produkując wysokiej jakości żywność </a:t>
            </a:r>
            <a:r>
              <a:rPr lang="it-IT" dirty="0" err="1"/>
              <a:t>przy</a:t>
            </a:r>
            <a:r>
              <a:rPr lang="pl-PL" dirty="0"/>
              <a:t> niewielkim wpływie na środowisko, rolnictwo ekologiczne odegra zasadniczą rolę w rozwoju zrównoważonego systemu żywnościowego UE.
Zrównoważony system żywnościowy leży u podstaw Europejskiego Zielonego Ładu. W ramach strategii Zielonego Ładu "od pola do stołu" Komisja Europejska wyznaczyła cel "co najmniej 25 proc. gruntów rolnych UE w rolnictwie ekologicznym oraz znaczny wzrost akwakultury ekologicznej do 2030 r.".
Aby osiągnąć ten cel i pomóc sektorowi produkcji ekologicznej w osiągnięciu pełnego potencjału, Komisja przedstawia plan działania na rzecz produkcji ekologicznej w UE.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Przy wsparciu programu Erasmus+ Unii Europejskiej. Niniejszy dokument i jego zawartość odzwierciedlają wyłącznie poglądy autorów, a Komisja nie ponosi odpowiedzialności za jakiekolwiek wykorzystanie informacji w nim zawartych.
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685" y="1647558"/>
            <a:ext cx="780213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                                       </a:t>
            </a:r>
            <a:r>
              <a:rPr lang="en-US" dirty="0" err="1"/>
              <a:t>Możliwości</a:t>
            </a:r>
            <a:r>
              <a:rPr lang="en-US" dirty="0"/>
              <a:t> </a:t>
            </a:r>
            <a:r>
              <a:rPr lang="en-US" dirty="0" err="1"/>
              <a:t>wspierania</a:t>
            </a:r>
            <a:r>
              <a:rPr lang="en-US" dirty="0"/>
              <a:t> </a:t>
            </a:r>
            <a:r>
              <a:rPr lang="en-US" dirty="0" err="1"/>
              <a:t>działalności</a:t>
            </a:r>
            <a:r>
              <a:rPr lang="en-US" dirty="0"/>
              <a:t> </a:t>
            </a:r>
            <a:r>
              <a:rPr lang="en-US" dirty="0" err="1"/>
              <a:t>rolniczej</a:t>
            </a:r>
            <a:r>
              <a:rPr lang="en-US" dirty="0"/>
              <a:t>
</a:t>
            </a:r>
          </a:p>
          <a:p>
            <a:endParaRPr lang="en-US" dirty="0"/>
          </a:p>
          <a:p>
            <a:r>
              <a:rPr lang="en-US" dirty="0"/>
              <a:t>Axis 1: </a:t>
            </a:r>
            <a:r>
              <a:rPr lang="pl-PL" dirty="0"/>
              <a:t>stymulowanie popytu i zapewnienie zaufania konsumentów</a:t>
            </a:r>
            <a:endParaRPr lang="en-US" dirty="0"/>
          </a:p>
          <a:p>
            <a:r>
              <a:rPr lang="en-US" dirty="0"/>
              <a:t>Axis 2: </a:t>
            </a:r>
            <a:r>
              <a:rPr lang="pl-PL" dirty="0"/>
              <a:t>stymulowanie konwersji i wzmacnianie całego łańcucha wartości</a:t>
            </a:r>
            <a:endParaRPr lang="en-US" dirty="0"/>
          </a:p>
          <a:p>
            <a:r>
              <a:rPr lang="en-US" dirty="0"/>
              <a:t>Axis 3: </a:t>
            </a:r>
            <a:r>
              <a:rPr lang="en-US" dirty="0" err="1"/>
              <a:t>przewodnictwo</a:t>
            </a:r>
            <a:r>
              <a:rPr lang="en-US" dirty="0"/>
              <a:t> </a:t>
            </a:r>
            <a:r>
              <a:rPr lang="en-US" dirty="0" err="1"/>
              <a:t>przez</a:t>
            </a:r>
            <a:r>
              <a:rPr lang="en-US" dirty="0"/>
              <a:t> </a:t>
            </a:r>
            <a:r>
              <a:rPr lang="pl-PL" dirty="0"/>
              <a:t>przykład: poprawa wkładu 
rolnictwa ekologicznego na rzecz zrównoważonego rozwoju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726224" y="5769596"/>
            <a:ext cx="7348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Przy wsparciu programu Erasmus+ Unii Europejskiej. Niniejszy dokument i jego zawartość odzwierciedlają wyłącznie poglądy autorów, a Komisja nie ponosi odpowiedzialności za jakiekolwiek wykorzystanie informacji w nim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684" y="1617763"/>
            <a:ext cx="952958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                                </a:t>
            </a:r>
            <a:r>
              <a:rPr lang="pl-PL" sz="2000" dirty="0"/>
              <a:t>Strategia ochrony różnorodności biologicznej na 2030 r.</a:t>
            </a:r>
            <a:endParaRPr lang="en-US" dirty="0"/>
          </a:p>
          <a:p>
            <a:endParaRPr lang="en-US" dirty="0"/>
          </a:p>
          <a:p>
            <a:pPr algn="just"/>
            <a:r>
              <a:rPr lang="pl-PL" sz="1600" dirty="0"/>
              <a:t>Unijna strategia ochrony różnorodności biologicznej na 2030 r. to kompleksowy, ambitny i długoterminowy plan ochrony przyrody i odwrócenia procesu degradacji ekosystemów. Strategia ma na celu skierowanie różnorodności biologicznej Europy na ścieżkę odbudowy do 2030 r. i zawiera konkretne działania i zobowiązania.
Strategia ochrony różnorodności biologicznej ma na celu skierowanie różnorodności biologicznej Europy na drogę do odbudowy do 2030 r. z korzyścią dla ludzi, klimatu i planety.
W kontekście post-COVID-19 strategia ma na celu budowanie odporności naszych społeczeństw na przyszłe zagrożenia, takie jak:
</a:t>
            </a:r>
            <a:r>
              <a:rPr lang="en-US" sz="1600" dirty="0"/>
              <a:t>1.	</a:t>
            </a:r>
            <a:r>
              <a:rPr lang="en-US" sz="1600" dirty="0" err="1"/>
              <a:t>skutki</a:t>
            </a:r>
            <a:r>
              <a:rPr lang="en-US" sz="1600" dirty="0"/>
              <a:t> </a:t>
            </a:r>
            <a:r>
              <a:rPr lang="en-US" sz="1600" dirty="0" err="1"/>
              <a:t>zmiany</a:t>
            </a:r>
            <a:r>
              <a:rPr lang="en-US" sz="1600" dirty="0"/>
              <a:t> </a:t>
            </a:r>
            <a:r>
              <a:rPr lang="en-US" sz="1600" dirty="0" err="1"/>
              <a:t>klimatu</a:t>
            </a:r>
            <a:endParaRPr lang="en-US" sz="1600" dirty="0"/>
          </a:p>
          <a:p>
            <a:pPr algn="just"/>
            <a:r>
              <a:rPr lang="en-US" sz="1600" dirty="0"/>
              <a:t>2.	</a:t>
            </a:r>
            <a:r>
              <a:rPr lang="en-US" sz="1600" dirty="0" err="1"/>
              <a:t>pożary</a:t>
            </a:r>
            <a:r>
              <a:rPr lang="en-US" sz="1600" dirty="0"/>
              <a:t> </a:t>
            </a:r>
            <a:r>
              <a:rPr lang="en-US" sz="1600" dirty="0" err="1"/>
              <a:t>lasów</a:t>
            </a:r>
            <a:endParaRPr lang="en-US" sz="1600" dirty="0"/>
          </a:p>
          <a:p>
            <a:pPr algn="just"/>
            <a:r>
              <a:rPr lang="en-US" sz="1600" dirty="0"/>
              <a:t>3.	</a:t>
            </a:r>
            <a:r>
              <a:rPr lang="en-US" sz="1600" dirty="0" err="1"/>
              <a:t>brak</a:t>
            </a:r>
            <a:r>
              <a:rPr lang="en-US" sz="1600" dirty="0"/>
              <a:t> </a:t>
            </a:r>
            <a:r>
              <a:rPr lang="en-US" sz="1600" dirty="0" err="1"/>
              <a:t>bezpieczeństwa</a:t>
            </a:r>
            <a:r>
              <a:rPr lang="en-US" sz="1600" dirty="0"/>
              <a:t> </a:t>
            </a:r>
            <a:r>
              <a:rPr lang="en-US" sz="1600" dirty="0" err="1"/>
              <a:t>żywnościowego</a:t>
            </a:r>
            <a:endParaRPr lang="en-US" sz="1600" dirty="0"/>
          </a:p>
          <a:p>
            <a:pPr algn="just"/>
            <a:r>
              <a:rPr lang="en-US" sz="1600" dirty="0"/>
              <a:t>4.	</a:t>
            </a:r>
            <a:r>
              <a:rPr lang="pl-PL" sz="1600" dirty="0"/>
              <a:t>ogniska choroby – w tym poprzez ochronę dzikiej fauny i flory oraz zwalczanie nielegalnego handlu dziką fauną i florą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Przy wsparciu programu Erasmus+ Unii Europejskiej. Niniejszy dokument i jego zawartość odzwierciedlają wyłącznie poglądy autorów, a Komisja nie ponosi odpowiedzialności za jakiekolwiek wykorzystanie informacji w nim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685" y="1706941"/>
            <a:ext cx="913679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                                      </a:t>
            </a:r>
            <a:r>
              <a:rPr lang="en-US" sz="2000" dirty="0" err="1"/>
              <a:t>Możliwości</a:t>
            </a:r>
            <a:r>
              <a:rPr lang="en-US" sz="2000" dirty="0"/>
              <a:t> </a:t>
            </a:r>
            <a:r>
              <a:rPr lang="en-US" sz="2000" dirty="0" err="1"/>
              <a:t>wspierania</a:t>
            </a:r>
            <a:r>
              <a:rPr lang="en-US" sz="2000" dirty="0"/>
              <a:t> </a:t>
            </a:r>
            <a:r>
              <a:rPr lang="en-US" sz="2000" dirty="0" err="1"/>
              <a:t>działalności</a:t>
            </a:r>
            <a:r>
              <a:rPr lang="en-US" sz="2000" dirty="0"/>
              <a:t> </a:t>
            </a:r>
            <a:r>
              <a:rPr lang="en-US" sz="2000" dirty="0" err="1"/>
              <a:t>rolniczej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algn="just"/>
            <a:r>
              <a:rPr lang="pl-PL" dirty="0"/>
              <a:t>Strategia zawiera konkretne zobowiązania i działania, które mają zostać wdrożone do 2030 r.
Utworzenie większej ogólno</a:t>
            </a:r>
            <a:r>
              <a:rPr lang="it-IT" dirty="0"/>
              <a:t>-</a:t>
            </a:r>
            <a:r>
              <a:rPr lang="pl-PL" dirty="0"/>
              <a:t>unijnej sieci obszarów chronionych na lądzie i na morzu
UE rozszerzy istniejące obszary Natura 2000, zapewniając ścisłą ochronę obszarów o bardzo wysokiej różnorodności biologicznej i wartości klimatycznej</a:t>
            </a:r>
            <a:r>
              <a:rPr lang="it-IT" dirty="0"/>
              <a:t>,u</a:t>
            </a:r>
            <a:r>
              <a:rPr lang="pl-PL" dirty="0"/>
              <a:t>ruchomienie unijnego planu odbudowy przyrody
Wprowadzenie środków umożliwia niezbędną zmianę transformacyjną w kierunku</a:t>
            </a:r>
            <a:endParaRPr lang="en-US" dirty="0"/>
          </a:p>
          <a:p>
            <a:pPr algn="just"/>
            <a:r>
              <a:rPr lang="en-US" dirty="0"/>
              <a:t>•	</a:t>
            </a:r>
            <a:r>
              <a:rPr lang="pl-PL" dirty="0"/>
              <a:t>zapewn</a:t>
            </a:r>
            <a:r>
              <a:rPr lang="it-IT" dirty="0"/>
              <a:t>en</a:t>
            </a:r>
            <a:r>
              <a:rPr lang="pl-PL" dirty="0"/>
              <a:t>i</a:t>
            </a:r>
            <a:r>
              <a:rPr lang="it-IT" dirty="0"/>
              <a:t>a</a:t>
            </a:r>
            <a:r>
              <a:rPr lang="pl-PL" dirty="0"/>
              <a:t> lepsze</a:t>
            </a:r>
            <a:r>
              <a:rPr lang="it-IT" dirty="0"/>
              <a:t>go</a:t>
            </a:r>
            <a:r>
              <a:rPr lang="pl-PL" dirty="0"/>
              <a:t> wdrażani</a:t>
            </a:r>
            <a:r>
              <a:rPr lang="it-IT" dirty="0"/>
              <a:t>a</a:t>
            </a:r>
            <a:r>
              <a:rPr lang="pl-PL" dirty="0"/>
              <a:t> i śledz</a:t>
            </a:r>
            <a:r>
              <a:rPr lang="it-IT" dirty="0" err="1"/>
              <a:t>enia</a:t>
            </a:r>
            <a:r>
              <a:rPr lang="pl-PL" dirty="0"/>
              <a:t> postęp</a:t>
            </a:r>
            <a:r>
              <a:rPr lang="it-IT" dirty="0" err="1"/>
              <a:t>ow</a:t>
            </a:r>
            <a:endParaRPr lang="en-US" dirty="0"/>
          </a:p>
          <a:p>
            <a:pPr algn="just"/>
            <a:r>
              <a:rPr lang="en-US" dirty="0"/>
              <a:t>•	</a:t>
            </a:r>
            <a:r>
              <a:rPr lang="pl-PL" dirty="0"/>
              <a:t>popraw</a:t>
            </a:r>
            <a:r>
              <a:rPr lang="it-IT" dirty="0"/>
              <a:t>y</a:t>
            </a:r>
            <a:r>
              <a:rPr lang="pl-PL" dirty="0"/>
              <a:t> wiedzy, finansowania i inwestycji</a:t>
            </a:r>
            <a:endParaRPr lang="en-US" dirty="0"/>
          </a:p>
          <a:p>
            <a:pPr algn="just"/>
            <a:r>
              <a:rPr lang="en-US" dirty="0"/>
              <a:t>•	</a:t>
            </a:r>
            <a:r>
              <a:rPr lang="it-IT" dirty="0" err="1"/>
              <a:t>efektywniejszego</a:t>
            </a:r>
            <a:r>
              <a:rPr lang="it-IT" dirty="0"/>
              <a:t> </a:t>
            </a:r>
            <a:r>
              <a:rPr lang="it-IT" dirty="0" err="1"/>
              <a:t>zakresu</a:t>
            </a:r>
            <a:r>
              <a:rPr lang="it-IT" dirty="0"/>
              <a:t> w </a:t>
            </a:r>
            <a:r>
              <a:rPr lang="it-IT" dirty="0" err="1"/>
              <a:t>podejmowani</a:t>
            </a:r>
            <a:r>
              <a:rPr lang="pl-PL" dirty="0"/>
              <a:t>u decyzji publicznych i biznesowych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:a16="http://schemas.microsoft.com/office/drawing/2014/main" id="{26ED24DD-4FE9-47F1-A9CB-60BC6231CFE2}"/>
              </a:ext>
            </a:extLst>
          </p:cNvPr>
          <p:cNvSpPr txBox="1"/>
          <p:nvPr/>
        </p:nvSpPr>
        <p:spPr>
          <a:xfrm>
            <a:off x="0" y="4167941"/>
            <a:ext cx="12192000" cy="1898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Dziękujemy</a:t>
            </a:r>
            <a:r>
              <a:rPr lang="en-US" altLang="ko-KR" sz="5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
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1023E50-40F3-4031-B7DC-5746EF7FA95D}"/>
              </a:ext>
            </a:extLst>
          </p:cNvPr>
          <p:cNvGrpSpPr/>
          <p:nvPr/>
        </p:nvGrpSpPr>
        <p:grpSpPr>
          <a:xfrm>
            <a:off x="4610374" y="2495353"/>
            <a:ext cx="2766646" cy="1189645"/>
            <a:chOff x="4546430" y="2364737"/>
            <a:chExt cx="2766646" cy="118964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FBAE1502-F0CE-4EF0-8A76-F367A69721D8}"/>
                </a:ext>
              </a:extLst>
            </p:cNvPr>
            <p:cNvSpPr txBox="1"/>
            <p:nvPr/>
          </p:nvSpPr>
          <p:spPr>
            <a:xfrm>
              <a:off x="4546430" y="2610944"/>
              <a:ext cx="2766646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Natural</a:t>
              </a:r>
              <a:endParaRPr lang="ko-KR" altLang="en-US" sz="4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77EF986-3ED5-41B8-BFF0-0833533153F9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EBC75480-C4D0-4219-8C93-F312A21FFAA4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4A1C076-67BD-444F-8617-945AD6E9FB86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4590BF6-7CB2-4D57-B257-2E134D878CE5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FB854EFF-5877-4760-9EB2-581329265610}"/>
              </a:ext>
            </a:extLst>
          </p:cNvPr>
          <p:cNvSpPr/>
          <p:nvPr/>
        </p:nvSpPr>
        <p:spPr>
          <a:xfrm flipH="1">
            <a:off x="6258955" y="1852249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bg1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B8FA6405-6F2E-41E4-BD1D-BAF6D9AA9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24" y="884925"/>
            <a:ext cx="4940259" cy="330344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23E9B858-12FD-426C-A24B-F48EB9AE45F4}"/>
              </a:ext>
            </a:extLst>
          </p:cNvPr>
          <p:cNvSpPr txBox="1"/>
          <p:nvPr/>
        </p:nvSpPr>
        <p:spPr>
          <a:xfrm>
            <a:off x="2065434" y="630415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Przy wsparciu programu Erasmus+ Unii Europejskiej. Niniejszy dokument i jego zawartość odzwierciedlają wyłącznie poglądy autorów, a Komisja nie ponosi odpowiedzialności za jakiekolwiek wykorzystanie informacji w nim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5" y="6304153"/>
            <a:ext cx="1811459" cy="4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3569676" y="943632"/>
            <a:ext cx="6659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Cele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i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zadania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
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Przy wsparciu programu Erasmus+ Unii Europejskiej. Niniejszy dokument i jego zawartość odzwierciedlają wyłącznie poglądy autorów, a Komisja nie ponosi odpowiedzialności za jakiekolwiek wykorzystanie informacji w nim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876247-5908-47C7-A4FB-043019B26126}"/>
              </a:ext>
            </a:extLst>
          </p:cNvPr>
          <p:cNvSpPr txBox="1"/>
          <p:nvPr/>
        </p:nvSpPr>
        <p:spPr>
          <a:xfrm>
            <a:off x="1331282" y="2317732"/>
            <a:ext cx="75782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</a:t>
            </a:r>
            <a:r>
              <a:rPr lang="en-GB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koniec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tego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modulu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będziesz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 </a:t>
            </a:r>
            <a:r>
              <a:rPr lang="en-GB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stanie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opracowanie długoterminowej strategii rozwoju działalności rolniczej. 
opracowanie innowacyjnych podejść rolniczych do prowadzenia działalności gospodarczej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określic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Przy wsparciu programu Erasmus+ Unii Europejskiej. Niniejszy dokument i jego zawartość odzwierciedlają wyłącznie poglądy autorów, a Komisja nie ponosi odpowiedzialności za jakiekolwiek wykorzystanie informacji w nim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2655" y="3382567"/>
            <a:ext cx="5346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/>
              <a:t>Wspólna</a:t>
            </a:r>
            <a:r>
              <a:rPr lang="en-US" sz="4000" dirty="0"/>
              <a:t> </a:t>
            </a:r>
            <a:r>
              <a:rPr lang="en-US" sz="4000" dirty="0" err="1"/>
              <a:t>polityka</a:t>
            </a:r>
            <a:r>
              <a:rPr lang="en-US" sz="4000" dirty="0"/>
              <a:t> </a:t>
            </a:r>
            <a:r>
              <a:rPr lang="en-US" sz="4000" dirty="0" err="1"/>
              <a:t>rolna</a:t>
            </a:r>
            <a:r>
              <a:rPr lang="en-US" sz="4000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3754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-179882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Przy wsparciu programu Erasmus+ Unii Europejskiej. Niniejszy dokument i jego zawartość odzwierciedlają wyłącznie poglądy autorów, a Komisja nie ponosi odpowiedzialności za jakiekolwiek wykorzystanie informacji w nim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140685" y="1627138"/>
            <a:ext cx="89237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WPROWADZENIE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Wspólna polityka rolna (WPR) dowiodła swojego znaczenia w kształtowaniu </a:t>
            </a:r>
            <a:r>
              <a:rPr lang="pl-PL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wielofunkcyjnego rolnictwa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które zaspokaja potrzeby społeczeństwa, przyczyniając się do ochrony środowiska i zasobów naturalnych,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walki ze zmianami klimatu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 rozwoju obszarów wiejskich, a jednocześnie umożliwiając producentom uzyskanie wystarczających dochodów z ich działalności. Produkty rolne muszą być wytwarzane w sposób zrównoważony i przyjazny dla środowiska. Aby osiągnąć ten cel, musimy kontynuować nasze wysiłki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rzecz promowania i modelowania konkurencyjnego sektora rolnego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odpornego na kryzysy i zagrożenia o innym charakterze. Należy zwrócić uwagę na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role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polityki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ochronie zdrowia ludzi, zwierząt i roślin oraz ochronie środowiska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 WPR jest finansowana z Europejskiego Funduszu Rolniczego Gwarancji i Europejskiego Funduszu Rolnego na rzecz Rozwoju Obszarów Wiejskich.
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5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Przy wsparciu programu Erasmus+ Unii Europejskiej. Niniejszy dokument i jego zawartość odzwierciedlają wyłącznie poglądy autorów, a Komisja nie ponosi odpowiedzialności za jakiekolwiek wykorzystanie informacji w nim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0685" y="1621216"/>
            <a:ext cx="90605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                                        </a:t>
            </a:r>
            <a:r>
              <a:rPr lang="en-US" sz="2400" dirty="0" err="1"/>
              <a:t>Możliwości</a:t>
            </a:r>
            <a:r>
              <a:rPr lang="en-US" sz="2400" dirty="0"/>
              <a:t> </a:t>
            </a:r>
            <a:r>
              <a:rPr lang="en-US" sz="2400" dirty="0" err="1"/>
              <a:t>wspierania</a:t>
            </a:r>
            <a:r>
              <a:rPr lang="en-US" sz="2400" dirty="0"/>
              <a:t> </a:t>
            </a:r>
            <a:r>
              <a:rPr lang="en-US" sz="2400" dirty="0" err="1"/>
              <a:t>działalności</a:t>
            </a:r>
            <a:r>
              <a:rPr lang="en-US" sz="2400" dirty="0"/>
              <a:t> </a:t>
            </a:r>
            <a:r>
              <a:rPr lang="en-US" sz="2400" dirty="0" err="1"/>
              <a:t>rolniczej</a:t>
            </a:r>
            <a:endParaRPr lang="bg-BG" sz="2400" dirty="0"/>
          </a:p>
          <a:p>
            <a:endParaRPr lang="en-US" dirty="0"/>
          </a:p>
          <a:p>
            <a:endParaRPr lang="bg-B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Wsparcie dochodu: płatności podstawowe i wsparcie dla młodych rolników
</a:t>
            </a:r>
            <a:r>
              <a:rPr lang="en-US" dirty="0" err="1"/>
              <a:t>Dodatkowe</a:t>
            </a:r>
            <a:r>
              <a:rPr lang="en-US" dirty="0"/>
              <a:t> </a:t>
            </a:r>
            <a:r>
              <a:rPr lang="en-US" dirty="0" err="1"/>
              <a:t>schematy</a:t>
            </a:r>
            <a:r>
              <a:rPr lang="en-US" dirty="0"/>
              <a:t> </a:t>
            </a:r>
            <a:r>
              <a:rPr lang="en-US" dirty="0" err="1"/>
              <a:t>fakultatywne</a:t>
            </a:r>
            <a:r>
              <a:rPr lang="en-US" dirty="0"/>
              <a:t>
</a:t>
            </a:r>
            <a:r>
              <a:rPr lang="pl-PL" dirty="0"/>
              <a:t>Zrównoważone użytkowanie gruntów: środki rynkowe i rozwój obszarów wiejskich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5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Przy wsparciu programu Erasmus+ Unii Europejskiej. Niniejszy dokument i jego zawartość odzwierciedlają wyłącznie poglądy autorów, a Komisja nie ponosi odpowiedzialności za jakiekolwiek wykorzystanie informacji w nim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5829" y="3162986"/>
            <a:ext cx="7730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Możliwości</a:t>
            </a:r>
            <a:r>
              <a:rPr lang="en-US" sz="2800" b="1" dirty="0"/>
              <a:t> </a:t>
            </a:r>
            <a:r>
              <a:rPr lang="en-US" sz="2800" b="1" dirty="0" err="1"/>
              <a:t>odbudowy</a:t>
            </a:r>
            <a:r>
              <a:rPr lang="en-US" sz="2800" b="1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en-US" sz="2800" b="1" dirty="0" err="1"/>
              <a:t>prężności</a:t>
            </a:r>
            <a:r>
              <a:rPr lang="en-US" sz="2800" b="1" dirty="0"/>
              <a:t> </a:t>
            </a:r>
            <a:r>
              <a:rPr lang="en-US" sz="2800" b="1" dirty="0" err="1"/>
              <a:t>rolnictwa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Przy wsparciu programu Erasmus+ Unii Europejskiej. Niniejszy dokument i jego zawartość odzwierciedlają wyłącznie poglądy autorów, a Komisja nie ponosi odpowiedzialności za jakiekolwiek wykorzystanie informacji w nim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5717" y="1340099"/>
            <a:ext cx="100655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Wprowadzenie</a:t>
            </a:r>
            <a:r>
              <a:rPr lang="en-US" sz="2400" dirty="0"/>
              <a:t>
</a:t>
            </a:r>
          </a:p>
          <a:p>
            <a:pPr algn="just"/>
            <a:r>
              <a:rPr lang="pl-PL" sz="1600" dirty="0"/>
              <a:t>Celem jest złagodzenie gospodarczych i społecznych skutków pandemii koronawirusa</a:t>
            </a:r>
            <a:r>
              <a:rPr lang="it-IT" sz="1600" dirty="0"/>
              <a:t> </a:t>
            </a:r>
            <a:r>
              <a:rPr lang="pl-PL" sz="1600" dirty="0"/>
              <a:t>oraz uczynić europejskie gospodarki i społeczeństwa bardziej zrównoważonymi i odpornymi, oraz lepiej przygotowan</a:t>
            </a:r>
            <a:r>
              <a:rPr lang="it-IT" sz="1600" dirty="0" err="1"/>
              <a:t>ymi</a:t>
            </a:r>
            <a:r>
              <a:rPr lang="pl-PL" sz="1600" dirty="0"/>
              <a:t> na wyzwania i możliwości związane z transformacją ekologiczną i cyfrową. 
</a:t>
            </a:r>
            <a:r>
              <a:rPr lang="it-IT" sz="1600" dirty="0" err="1"/>
              <a:t>Kazda,nowa</a:t>
            </a:r>
            <a:r>
              <a:rPr lang="it-IT" sz="1600" dirty="0"/>
              <a:t> </a:t>
            </a:r>
            <a:r>
              <a:rPr lang="it-IT" sz="1600" dirty="0" err="1"/>
              <a:t>mozliwosc</a:t>
            </a:r>
            <a:r>
              <a:rPr lang="pl-PL" sz="1600" dirty="0"/>
              <a:t> jest instrumentem </a:t>
            </a:r>
            <a:r>
              <a:rPr lang="it-IT" sz="1600" dirty="0" err="1"/>
              <a:t>na</a:t>
            </a:r>
            <a:r>
              <a:rPr lang="it-IT" sz="1600" dirty="0"/>
              <a:t> </a:t>
            </a:r>
            <a:r>
              <a:rPr lang="it-IT" sz="1600" dirty="0" err="1"/>
              <a:t>rzecz</a:t>
            </a:r>
            <a:r>
              <a:rPr lang="it-IT" sz="1600" dirty="0"/>
              <a:t> </a:t>
            </a:r>
            <a:r>
              <a:rPr lang="it-IT" sz="1600" dirty="0" err="1"/>
              <a:t>odbudowy</a:t>
            </a:r>
            <a:r>
              <a:rPr lang="pl-PL" sz="1600" dirty="0"/>
              <a:t>. Umożliwia komisji pozyskiwanie funduszy</a:t>
            </a:r>
            <a:r>
              <a:rPr lang="it-IT" sz="1600" dirty="0"/>
              <a:t> </a:t>
            </a:r>
            <a:r>
              <a:rPr lang="it-IT" sz="1600" dirty="0" err="1"/>
              <a:t>na</a:t>
            </a:r>
            <a:r>
              <a:rPr lang="it-IT" sz="1600" dirty="0"/>
              <a:t> </a:t>
            </a:r>
            <a:r>
              <a:rPr lang="pl-PL" sz="1600" dirty="0"/>
              <a:t>pomoc państwom członkowskim we wdrażaniu reform i inwestycji zgodnych z</a:t>
            </a:r>
            <a:r>
              <a:rPr lang="it-IT" sz="1600" dirty="0"/>
              <a:t> </a:t>
            </a:r>
            <a:r>
              <a:rPr lang="pl-PL" sz="1600" dirty="0"/>
              <a:t>priorytet</a:t>
            </a:r>
            <a:r>
              <a:rPr lang="it-IT" sz="1600" dirty="0"/>
              <a:t>ami</a:t>
            </a:r>
            <a:r>
              <a:rPr lang="pl-PL" sz="1600" dirty="0"/>
              <a:t> UE </a:t>
            </a:r>
            <a:r>
              <a:rPr lang="it-IT" sz="1600" dirty="0"/>
              <a:t>,</a:t>
            </a:r>
            <a:r>
              <a:rPr lang="pl-PL" sz="1600" dirty="0"/>
              <a:t>które odnoszą się do wyzwań zidentyfikowanych w poszczególnych krajach</a:t>
            </a:r>
            <a:r>
              <a:rPr lang="it-IT" sz="1600" dirty="0"/>
              <a:t> </a:t>
            </a:r>
            <a:r>
              <a:rPr lang="pl-PL" sz="1600" dirty="0"/>
              <a:t>w ramach europejskiego semestru w zakresie gospodarki i</a:t>
            </a:r>
            <a:r>
              <a:rPr lang="it-IT" sz="1600" dirty="0"/>
              <a:t> </a:t>
            </a:r>
            <a:r>
              <a:rPr lang="pl-PL" sz="1600" dirty="0"/>
              <a:t>koordynacj</a:t>
            </a:r>
            <a:r>
              <a:rPr lang="it-IT" sz="1600" dirty="0"/>
              <a:t>i</a:t>
            </a:r>
            <a:r>
              <a:rPr lang="pl-PL" sz="1600" dirty="0"/>
              <a:t> polityki społecznej. Udostępnia</a:t>
            </a:r>
            <a:r>
              <a:rPr lang="it-IT" sz="1600" dirty="0"/>
              <a:t> </a:t>
            </a:r>
            <a:r>
              <a:rPr lang="it-IT" sz="1600" dirty="0" err="1"/>
              <a:t>sie</a:t>
            </a:r>
            <a:r>
              <a:rPr lang="pl-PL" sz="1600" dirty="0"/>
              <a:t> 723,8 mld euro (w cenach bieżących) w pożyczkach (385,8 mld euro) i dota</a:t>
            </a:r>
            <a:r>
              <a:rPr lang="it-IT" sz="1600" dirty="0" err="1"/>
              <a:t>cjach</a:t>
            </a:r>
            <a:r>
              <a:rPr lang="pl-PL" sz="1600" dirty="0"/>
              <a:t> (338 mld euro) na ten cel.
</a:t>
            </a:r>
            <a:r>
              <a:rPr lang="it-IT" sz="1600" dirty="0" err="1"/>
              <a:t>Instrument</a:t>
            </a:r>
            <a:r>
              <a:rPr lang="it-IT" sz="1600" dirty="0"/>
              <a:t> </a:t>
            </a:r>
            <a:r>
              <a:rPr lang="it-IT" sz="1600" dirty="0" err="1"/>
              <a:t>pomocy</a:t>
            </a:r>
            <a:r>
              <a:rPr lang="pl-PL" sz="1600" dirty="0"/>
              <a:t> opiera się na sześciu filarach: zielonej transformacji; transformacj</a:t>
            </a:r>
            <a:r>
              <a:rPr lang="it-IT" sz="1600" dirty="0"/>
              <a:t>i</a:t>
            </a:r>
            <a:r>
              <a:rPr lang="pl-PL" sz="1600" dirty="0"/>
              <a:t> cyfrow</a:t>
            </a:r>
            <a:r>
              <a:rPr lang="it-IT" sz="1600" dirty="0" err="1"/>
              <a:t>ej</a:t>
            </a:r>
            <a:r>
              <a:rPr lang="pl-PL" sz="1600" dirty="0"/>
              <a:t>;</a:t>
            </a:r>
            <a:r>
              <a:rPr lang="it-IT" sz="1600" dirty="0"/>
              <a:t> </a:t>
            </a:r>
            <a:r>
              <a:rPr lang="pl-PL" sz="1600" dirty="0"/>
              <a:t>spójnoś</a:t>
            </a:r>
            <a:r>
              <a:rPr lang="it-IT" sz="1600" dirty="0"/>
              <a:t>ci</a:t>
            </a:r>
            <a:r>
              <a:rPr lang="pl-PL" sz="1600" dirty="0"/>
              <a:t> gospodarcz</a:t>
            </a:r>
            <a:r>
              <a:rPr lang="it-IT" sz="1600" dirty="0" err="1"/>
              <a:t>ej</a:t>
            </a:r>
            <a:r>
              <a:rPr lang="pl-PL" sz="1600" dirty="0"/>
              <a:t>, wydajnoś</a:t>
            </a:r>
            <a:r>
              <a:rPr lang="it-IT" sz="1600" dirty="0"/>
              <a:t>ci</a:t>
            </a:r>
            <a:r>
              <a:rPr lang="pl-PL" sz="1600" dirty="0"/>
              <a:t> i konkurencyjnoś</a:t>
            </a:r>
            <a:r>
              <a:rPr lang="it-IT" sz="1600" dirty="0"/>
              <a:t>ci</a:t>
            </a:r>
            <a:r>
              <a:rPr lang="pl-PL" sz="1600" dirty="0"/>
              <a:t>; spójnoś</a:t>
            </a:r>
            <a:r>
              <a:rPr lang="it-IT" sz="1600" dirty="0"/>
              <a:t>ci</a:t>
            </a:r>
            <a:r>
              <a:rPr lang="pl-PL" sz="1600" dirty="0"/>
              <a:t> społeczn</a:t>
            </a:r>
            <a:r>
              <a:rPr lang="it-IT" sz="1600" dirty="0" err="1"/>
              <a:t>ej</a:t>
            </a:r>
            <a:r>
              <a:rPr lang="pl-PL" sz="1600" dirty="0"/>
              <a:t> i terytorialn</a:t>
            </a:r>
            <a:r>
              <a:rPr lang="it-IT" sz="1600" dirty="0" err="1"/>
              <a:t>ej</a:t>
            </a:r>
            <a:r>
              <a:rPr lang="pl-PL" sz="1600" dirty="0"/>
              <a:t>;</a:t>
            </a:r>
            <a:r>
              <a:rPr lang="it-IT" sz="1600" dirty="0"/>
              <a:t> </a:t>
            </a:r>
            <a:r>
              <a:rPr lang="pl-PL" sz="1600" dirty="0"/>
              <a:t>odpornoś</a:t>
            </a:r>
            <a:r>
              <a:rPr lang="it-IT" sz="1600" dirty="0"/>
              <a:t>ci</a:t>
            </a:r>
            <a:r>
              <a:rPr lang="pl-PL" sz="1600" dirty="0"/>
              <a:t> zdrowotn</a:t>
            </a:r>
            <a:r>
              <a:rPr lang="it-IT" sz="1600" dirty="0" err="1"/>
              <a:t>ej</a:t>
            </a:r>
            <a:r>
              <a:rPr lang="pl-PL" sz="1600" dirty="0"/>
              <a:t>, gospodarcz</a:t>
            </a:r>
            <a:r>
              <a:rPr lang="it-IT" sz="1600" dirty="0" err="1"/>
              <a:t>ej</a:t>
            </a:r>
            <a:r>
              <a:rPr lang="pl-PL" sz="1600" dirty="0"/>
              <a:t>, społeczn</a:t>
            </a:r>
            <a:r>
              <a:rPr lang="it-IT" sz="1600" dirty="0" err="1"/>
              <a:t>ej</a:t>
            </a:r>
            <a:r>
              <a:rPr lang="pl-PL" sz="1600" dirty="0"/>
              <a:t> i instytucjonaln</a:t>
            </a:r>
            <a:r>
              <a:rPr lang="it-IT" sz="1600" dirty="0" err="1"/>
              <a:t>ej</a:t>
            </a:r>
            <a:r>
              <a:rPr lang="pl-PL" sz="1600" dirty="0"/>
              <a:t>; polityki dla następnego pokolenia.
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Przy wsparciu programu Erasmus+ Unii Europejskiej. Niniejszy dokument i jego zawartość odzwierciedlają wyłącznie poglądy autorów, a Komisja nie ponosi odpowiedzialności za jakiekolwiek wykorzystanie informacji w nim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5728" y="1697415"/>
            <a:ext cx="8744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/>
              <a:t>                                      </a:t>
            </a:r>
            <a:r>
              <a:rPr lang="en-US" dirty="0" err="1"/>
              <a:t>Możliwości</a:t>
            </a:r>
            <a:r>
              <a:rPr lang="en-US" dirty="0"/>
              <a:t> </a:t>
            </a:r>
            <a:r>
              <a:rPr lang="en-US" dirty="0" err="1"/>
              <a:t>wspierania</a:t>
            </a:r>
            <a:r>
              <a:rPr lang="en-US" dirty="0"/>
              <a:t> </a:t>
            </a:r>
            <a:r>
              <a:rPr lang="en-US" dirty="0" err="1"/>
              <a:t>działalności</a:t>
            </a:r>
            <a:r>
              <a:rPr lang="en-US" dirty="0"/>
              <a:t> </a:t>
            </a:r>
            <a:r>
              <a:rPr lang="en-US" dirty="0" err="1"/>
              <a:t>rolniczej</a:t>
            </a:r>
            <a:r>
              <a:rPr lang="en-US" dirty="0"/>
              <a:t>
</a:t>
            </a:r>
          </a:p>
          <a:p>
            <a:pPr algn="just"/>
            <a:r>
              <a:rPr lang="pl-PL" dirty="0"/>
              <a:t>Każde państwo członkowskie opracowuje indywidualny plan odbudowy i zrównoważonego rozwoju, który odpowiada specyfice danego państwa i zaleceniom otrzymanym przez UE w trakcie jego opracowywania. Chodzi o to, aby wpleść i rozwinąć sektor rolny w wyznaczone cele, a oprócz celów ogólnych plany odbudowy i zrównoważonego rozwoju będą musiały odzwierciedlać odpowiednie wyzwania specyficzne dla danego kraju i być dostosowane do priorytetów UE. Każdy z opracowanych planów można znaleźć w sekcji </a:t>
            </a:r>
            <a:r>
              <a:rPr lang="it-IT" dirty="0"/>
              <a:t>‘</a:t>
            </a:r>
            <a:r>
              <a:rPr lang="pl-PL" dirty="0"/>
              <a:t>Krajowe</a:t>
            </a:r>
            <a:r>
              <a:rPr lang="it-IT" dirty="0"/>
              <a:t> P</a:t>
            </a:r>
            <a:r>
              <a:rPr lang="pl-PL" dirty="0"/>
              <a:t>lany </a:t>
            </a:r>
            <a:r>
              <a:rPr lang="it-IT" dirty="0"/>
              <a:t>O</a:t>
            </a:r>
            <a:r>
              <a:rPr lang="pl-PL" dirty="0"/>
              <a:t>dbudowy i </a:t>
            </a:r>
            <a:r>
              <a:rPr lang="it-IT" dirty="0"/>
              <a:t>O</a:t>
            </a:r>
            <a:r>
              <a:rPr lang="pl-PL" dirty="0"/>
              <a:t>dporności</a:t>
            </a:r>
            <a:r>
              <a:rPr lang="it-IT" dirty="0"/>
              <a:t>’</a:t>
            </a:r>
            <a:r>
              <a:rPr lang="pl-PL" dirty="0"/>
              <a:t>.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Przy wsparciu programu Erasmus+ Unii Europejskiej. Niniejszy dokument i jego zawartość odzwierciedlają wyłącznie poglądy autorów, a Komisja nie ponosi odpowiedzialności za jakiekolwiek wykorzystanie informacji w nim zawartych.
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684" y="1677591"/>
            <a:ext cx="823191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                                           </a:t>
            </a:r>
            <a:r>
              <a:rPr lang="en-US" sz="2400" dirty="0" err="1"/>
              <a:t>Zielony</a:t>
            </a:r>
            <a:r>
              <a:rPr lang="en-US" sz="2400" dirty="0"/>
              <a:t> </a:t>
            </a:r>
            <a:r>
              <a:rPr lang="en-US" sz="2400" dirty="0" err="1"/>
              <a:t>Ład</a:t>
            </a:r>
            <a:endParaRPr lang="bg-BG" dirty="0"/>
          </a:p>
          <a:p>
            <a:endParaRPr lang="bg-BG" dirty="0"/>
          </a:p>
          <a:p>
            <a:pPr algn="just"/>
            <a:r>
              <a:rPr lang="pl-PL" dirty="0"/>
              <a:t>Zmiany klimatyczne i degradacja środowiska stanowią egzystencjalne zagrożenie dla Europy i świata. Aby sprostać tym wyzwaniom, Europejski Zielony Ład przekształci UE w nowoczesną, zasobooszczędną i konkurencyjną gospodarkę, zapewniając</a:t>
            </a:r>
            <a:r>
              <a:rPr lang="en-US" dirty="0"/>
              <a:t>:</a:t>
            </a:r>
          </a:p>
          <a:p>
            <a:pPr algn="just"/>
            <a:r>
              <a:rPr lang="en-US" dirty="0"/>
              <a:t>•	</a:t>
            </a:r>
            <a:r>
              <a:rPr lang="pl-PL" dirty="0"/>
              <a:t>brak emisji netto gazów cieplarnianych do 2050 r.</a:t>
            </a:r>
            <a:endParaRPr lang="en-US" dirty="0"/>
          </a:p>
          <a:p>
            <a:pPr algn="just"/>
            <a:r>
              <a:rPr lang="en-US" dirty="0"/>
              <a:t>•	</a:t>
            </a:r>
            <a:r>
              <a:rPr lang="pl-PL" dirty="0"/>
              <a:t>wzrost gospodarczy oddzielony od wykorzystania zasobów</a:t>
            </a:r>
            <a:endParaRPr lang="en-US" dirty="0"/>
          </a:p>
          <a:p>
            <a:pPr algn="just"/>
            <a:r>
              <a:rPr lang="en-US" dirty="0"/>
              <a:t>•	</a:t>
            </a:r>
            <a:r>
              <a:rPr lang="en-US" dirty="0" err="1"/>
              <a:t>gwarantowane</a:t>
            </a:r>
            <a:r>
              <a:rPr lang="en-US" dirty="0"/>
              <a:t> </a:t>
            </a:r>
            <a:r>
              <a:rPr lang="en-US" dirty="0" err="1"/>
              <a:t>miejsce</a:t>
            </a:r>
            <a:r>
              <a:rPr lang="en-US" dirty="0"/>
              <a:t> dla </a:t>
            </a:r>
            <a:r>
              <a:rPr lang="en-US" dirty="0" err="1"/>
              <a:t>każdego</a:t>
            </a:r>
            <a:r>
              <a:rPr lang="en-US" dirty="0"/>
              <a:t> </a:t>
            </a:r>
          </a:p>
          <a:p>
            <a:pPr algn="just"/>
            <a:r>
              <a:rPr lang="pl-PL" dirty="0"/>
              <a:t>Europejski Zielony Ład jest również naszą deską ratunku przed pandemią COVID-19. Jedna trzecia z 1,8 bln euro inwestycji z planu odbudowy Next Generation EU oraz siedmioletniego budżetu UE będzie finansować Europejski Zielony Ład.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22862</TotalTime>
  <Words>1569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Katarzyna Turzanska</cp:lastModifiedBy>
  <cp:revision>142</cp:revision>
  <dcterms:created xsi:type="dcterms:W3CDTF">2019-01-14T06:35:35Z</dcterms:created>
  <dcterms:modified xsi:type="dcterms:W3CDTF">2022-05-19T10:53:52Z</dcterms:modified>
</cp:coreProperties>
</file>