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307" r:id="rId7"/>
    <p:sldId id="308" r:id="rId8"/>
    <p:sldId id="309" r:id="rId9"/>
    <p:sldId id="310" r:id="rId10"/>
    <p:sldId id="321" r:id="rId11"/>
    <p:sldId id="312" r:id="rId12"/>
    <p:sldId id="323" r:id="rId13"/>
    <p:sldId id="322" r:id="rId14"/>
    <p:sldId id="317" r:id="rId15"/>
    <p:sldId id="318" r:id="rId16"/>
    <p:sldId id="324" r:id="rId17"/>
    <p:sldId id="32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it-IT" dirty="0"/>
            <a:t>   </a:t>
          </a:r>
        </a:p>
      </dgm:t>
    </dgm:pt>
    <dgm:pt modelId="{E198C0AD-DC5D-4057-A040-DC99A92ECAD4}" type="parTrans" cxnId="{EA5350F9-97B4-476A-8D35-D3FB61B535EC}">
      <dgm:prSet/>
      <dgm:spPr/>
      <dgm:t>
        <a:bodyPr/>
        <a:lstStyle/>
        <a:p>
          <a:endParaRPr lang="it-IT"/>
        </a:p>
      </dgm:t>
    </dgm:pt>
    <dgm:pt modelId="{0F208165-FA85-445F-AE0F-6ADB58BCB44E}" type="sibTrans" cxnId="{EA5350F9-97B4-476A-8D35-D3FB61B535EC}">
      <dgm:prSet/>
      <dgm:spPr/>
      <dgm:t>
        <a:bodyPr/>
        <a:lstStyle/>
        <a:p>
          <a:endParaRPr lang="it-IT"/>
        </a:p>
      </dgm:t>
    </dgm:pt>
    <dgm:pt modelId="{9674F556-9045-40E7-978C-B34A097FD92E}">
      <dgm:prSet phldrT="[Testo]" custT="1"/>
      <dgm:spPr/>
      <dgm:t>
        <a:bodyPr/>
        <a:lstStyle/>
        <a:p>
          <a:r>
            <a:rPr lang="en-GB" sz="1800" dirty="0" smtClean="0">
              <a:latin typeface="Calibri" panose="020F0502020204030204" pitchFamily="34" charset="0"/>
              <a:cs typeface="Calibri" panose="020F0502020204030204" pitchFamily="34" charset="0"/>
            </a:rPr>
            <a:t>Strengthens advertisement strategies</a:t>
          </a:r>
          <a:endParaRPr lang="it-IT" sz="1800" dirty="0">
            <a:latin typeface="Calibri" panose="020F0502020204030204" pitchFamily="34" charset="0"/>
            <a:cs typeface="Calibri" panose="020F0502020204030204" pitchFamily="34" charset="0"/>
          </a:endParaRPr>
        </a:p>
      </dgm:t>
    </dgm:pt>
    <dgm:pt modelId="{F3399A95-9690-4581-B44F-65C0F2BE6437}" type="parTrans" cxnId="{B10BDEE4-3B8B-485B-98AA-5A01C8F8A97B}">
      <dgm:prSet/>
      <dgm:spPr/>
      <dgm:t>
        <a:bodyPr/>
        <a:lstStyle/>
        <a:p>
          <a:endParaRPr lang="it-IT"/>
        </a:p>
      </dgm:t>
    </dgm:pt>
    <dgm:pt modelId="{B477D11B-4371-49AA-9AA6-034F55E96F52}" type="sibTrans" cxnId="{B10BDEE4-3B8B-485B-98AA-5A01C8F8A97B}">
      <dgm:prSet/>
      <dgm:spPr/>
      <dgm:t>
        <a:bodyPr/>
        <a:lstStyle/>
        <a:p>
          <a:endParaRPr lang="it-IT"/>
        </a:p>
      </dgm:t>
    </dgm:pt>
    <dgm:pt modelId="{3CA55413-610B-496D-9F76-EF393BCFE2D4}">
      <dgm:prSet phldrT="[Testo]" custT="1"/>
      <dgm:spPr/>
      <dgm:t>
        <a:bodyPr/>
        <a:lstStyle/>
        <a:p>
          <a:r>
            <a:rPr lang="en-GB" sz="1800" dirty="0" smtClean="0">
              <a:latin typeface="Calibri" panose="020F0502020204030204" pitchFamily="34" charset="0"/>
              <a:cs typeface="Calibri" panose="020F0502020204030204" pitchFamily="34" charset="0"/>
            </a:rPr>
            <a:t>Boosts customers’ fidelity</a:t>
          </a:r>
          <a:endParaRPr lang="it-IT" sz="1800" dirty="0">
            <a:latin typeface="Calibri" panose="020F0502020204030204" pitchFamily="34" charset="0"/>
            <a:cs typeface="Calibri" panose="020F0502020204030204" pitchFamily="34" charset="0"/>
          </a:endParaRPr>
        </a:p>
      </dgm:t>
    </dgm:pt>
    <dgm:pt modelId="{3151C782-1524-4B3C-A2E0-2B4AF990A4FE}" type="parTrans" cxnId="{BACD5785-E156-4B51-A396-C2FE52030A97}">
      <dgm:prSet/>
      <dgm:spPr/>
      <dgm:t>
        <a:bodyPr/>
        <a:lstStyle/>
        <a:p>
          <a:endParaRPr lang="it-IT"/>
        </a:p>
      </dgm:t>
    </dgm:pt>
    <dgm:pt modelId="{6BF68535-DEE8-4FBD-A520-7D83B4CFA005}" type="sibTrans" cxnId="{BACD5785-E156-4B51-A396-C2FE52030A97}">
      <dgm:prSet/>
      <dgm:spPr/>
      <dgm:t>
        <a:bodyPr/>
        <a:lstStyle/>
        <a:p>
          <a:endParaRPr lang="it-IT"/>
        </a:p>
      </dgm:t>
    </dgm:pt>
    <dgm:pt modelId="{901662D0-2385-486A-91ED-9CF272D65D5C}">
      <dgm:prSet phldrT="[Testo]" custT="1"/>
      <dgm:spPr/>
      <dgm:t>
        <a:bodyPr/>
        <a:lstStyle/>
        <a:p>
          <a:r>
            <a:rPr lang="en-US" sz="1800" noProof="0" dirty="0" smtClean="0">
              <a:latin typeface="Calibri" panose="020F0502020204030204" pitchFamily="34" charset="0"/>
              <a:cs typeface="Calibri" panose="020F0502020204030204" pitchFamily="34" charset="0"/>
            </a:rPr>
            <a:t>Increases margin profits </a:t>
          </a:r>
          <a:endParaRPr lang="en-US" sz="1800" noProof="0" dirty="0">
            <a:latin typeface="Calibri" panose="020F0502020204030204" pitchFamily="34" charset="0"/>
            <a:cs typeface="Calibri" panose="020F0502020204030204" pitchFamily="34" charset="0"/>
          </a:endParaRPr>
        </a:p>
      </dgm:t>
    </dgm:pt>
    <dgm:pt modelId="{1287D709-E6C5-4D95-91A0-82440285D0DB}" type="parTrans" cxnId="{E3D2658A-2EF5-4E28-8B98-873A87903CF6}">
      <dgm:prSet/>
      <dgm:spPr/>
      <dgm:t>
        <a:bodyPr/>
        <a:lstStyle/>
        <a:p>
          <a:endParaRPr lang="it-IT"/>
        </a:p>
      </dgm:t>
    </dgm:pt>
    <dgm:pt modelId="{5462D893-ED21-4B03-9C76-ABA023DCCEBA}" type="sibTrans" cxnId="{E3D2658A-2EF5-4E28-8B98-873A87903CF6}">
      <dgm:prSet/>
      <dgm:spPr/>
      <dgm:t>
        <a:bodyPr/>
        <a:lstStyle/>
        <a:p>
          <a:endParaRPr lang="it-IT"/>
        </a:p>
      </dgm:t>
    </dgm:pt>
    <dgm:pt modelId="{35CF8780-AF3C-4A4D-AA02-0F5908F158AB}">
      <dgm:prSet phldrT="[Testo]" custT="1"/>
      <dgm:spPr/>
      <dgm:t>
        <a:bodyPr/>
        <a:lstStyle/>
        <a:p>
          <a:r>
            <a:rPr lang="en-US" sz="1800" noProof="0" dirty="0" smtClean="0">
              <a:latin typeface="Calibri" panose="020F0502020204030204" pitchFamily="34" charset="0"/>
              <a:cs typeface="Calibri" panose="020F0502020204030204" pitchFamily="34" charset="0"/>
            </a:rPr>
            <a:t>Diversifies strategies and offer  </a:t>
          </a:r>
          <a:endParaRPr lang="en-US" sz="1800" noProof="0" dirty="0">
            <a:latin typeface="Calibri" panose="020F0502020204030204" pitchFamily="34" charset="0"/>
            <a:cs typeface="Calibri" panose="020F0502020204030204" pitchFamily="34" charset="0"/>
          </a:endParaRPr>
        </a:p>
      </dgm:t>
    </dgm:pt>
    <dgm:pt modelId="{F6A44135-5A55-49C8-8C95-FA640FF6AF9A}" type="parTrans" cxnId="{615CA735-745F-4DF1-B7DC-A42DB7F33E0F}">
      <dgm:prSet/>
      <dgm:spPr/>
      <dgm:t>
        <a:bodyPr/>
        <a:lstStyle/>
        <a:p>
          <a:endParaRPr lang="it-IT"/>
        </a:p>
      </dgm:t>
    </dgm:pt>
    <dgm:pt modelId="{2A69818C-4190-4765-B4A4-7C0BF338C199}" type="sibTrans" cxnId="{615CA735-745F-4DF1-B7DC-A42DB7F33E0F}">
      <dgm:prSet/>
      <dgm:spPr/>
      <dgm:t>
        <a:bodyPr/>
        <a:lstStyle/>
        <a:p>
          <a:endParaRPr lang="it-IT"/>
        </a:p>
      </dgm:t>
    </dgm:pt>
    <dgm:pt modelId="{2A3AECD2-6B9B-4C9D-888C-FBDCACFDF802}">
      <dgm:prSet phldrT="[Testo]" custT="1"/>
      <dgm:spPr/>
      <dgm:t>
        <a:bodyPr/>
        <a:lstStyle/>
        <a:p>
          <a:r>
            <a:rPr lang="en-US" sz="1800" noProof="0" dirty="0" smtClean="0">
              <a:latin typeface="Calibri" panose="020F0502020204030204" pitchFamily="34" charset="0"/>
              <a:cs typeface="Calibri" panose="020F0502020204030204" pitchFamily="34" charset="0"/>
            </a:rPr>
            <a:t>Increase negotiating power</a:t>
          </a:r>
          <a:endParaRPr lang="en-US" sz="1800" noProof="0" dirty="0">
            <a:latin typeface="Calibri" panose="020F0502020204030204" pitchFamily="34" charset="0"/>
            <a:cs typeface="Calibri" panose="020F0502020204030204" pitchFamily="34" charset="0"/>
          </a:endParaRPr>
        </a:p>
      </dgm:t>
    </dgm:pt>
    <dgm:pt modelId="{25B52102-B929-4582-B1FF-A1DA8F5BF55D}" type="parTrans" cxnId="{5C13A5AF-83FE-4573-8FAF-8B020D8A7B7F}">
      <dgm:prSet/>
      <dgm:spPr/>
      <dgm:t>
        <a:bodyPr/>
        <a:lstStyle/>
        <a:p>
          <a:endParaRPr lang="it-IT"/>
        </a:p>
      </dgm:t>
    </dgm:pt>
    <dgm:pt modelId="{DC9B07F5-3DCD-43BF-8143-E0A73AAE74E0}" type="sibTrans" cxnId="{5C13A5AF-83FE-4573-8FAF-8B020D8A7B7F}">
      <dgm:prSet/>
      <dgm:spPr/>
      <dgm:t>
        <a:bodyPr/>
        <a:lstStyle/>
        <a:p>
          <a:endParaRPr lang="it-IT"/>
        </a:p>
      </dgm:t>
    </dgm:pt>
    <dgm:pt modelId="{4FE06A61-7995-48CC-A4BA-45A1EEA82F6D}" type="pres">
      <dgm:prSet presAssocID="{698A3408-2883-40B0-984C-18D4EFC635B2}" presName="Name0" presStyleCnt="0">
        <dgm:presLayoutVars>
          <dgm:chMax/>
          <dgm:chPref/>
          <dgm:dir/>
        </dgm:presLayoutVars>
      </dgm:prSet>
      <dgm:spPr/>
      <dgm:t>
        <a:bodyPr/>
        <a:lstStyle/>
        <a:p>
          <a:endParaRPr lang="it-IT"/>
        </a:p>
      </dgm:t>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t>
        <a:bodyPr/>
        <a:lstStyle/>
        <a:p>
          <a:endParaRPr lang="it-IT"/>
        </a:p>
      </dgm:t>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t>
        <a:bodyPr/>
        <a:lstStyle/>
        <a:p>
          <a:endParaRPr lang="it-IT"/>
        </a:p>
      </dgm:t>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t>
        <a:bodyPr/>
        <a:lstStyle/>
        <a:p>
          <a:endParaRPr lang="it-IT"/>
        </a:p>
      </dgm:t>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t>
        <a:bodyPr/>
        <a:lstStyle/>
        <a:p>
          <a:endParaRPr lang="it-IT"/>
        </a:p>
      </dgm:t>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t>
        <a:bodyPr/>
        <a:lstStyle/>
        <a:p>
          <a:endParaRPr lang="it-IT"/>
        </a:p>
      </dgm:t>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t>
        <a:bodyPr/>
        <a:lstStyle/>
        <a:p>
          <a:endParaRPr lang="it-IT"/>
        </a:p>
      </dgm:t>
    </dgm:pt>
  </dgm:ptLst>
  <dgm:cxnLst>
    <dgm:cxn modelId="{615CA735-745F-4DF1-B7DC-A42DB7F33E0F}" srcId="{698A3408-2883-40B0-984C-18D4EFC635B2}" destId="{35CF8780-AF3C-4A4D-AA02-0F5908F158AB}" srcOrd="2" destOrd="0" parTransId="{F6A44135-5A55-49C8-8C95-FA640FF6AF9A}" sibTransId="{2A69818C-4190-4765-B4A4-7C0BF338C199}"/>
    <dgm:cxn modelId="{BACD5785-E156-4B51-A396-C2FE52030A97}" srcId="{698A3408-2883-40B0-984C-18D4EFC635B2}" destId="{3CA55413-610B-496D-9F76-EF393BCFE2D4}" srcOrd="1" destOrd="0" parTransId="{3151C782-1524-4B3C-A2E0-2B4AF990A4FE}" sibTransId="{6BF68535-DEE8-4FBD-A520-7D83B4CFA005}"/>
    <dgm:cxn modelId="{815E8E84-558F-4B10-94C6-6712DDF27C7D}" type="presOf" srcId="{3CA55413-610B-496D-9F76-EF393BCFE2D4}" destId="{7201BB58-5499-447C-BBD8-3619D0B06D0B}" srcOrd="0" destOrd="0" presId="urn:microsoft.com/office/officeart/2008/layout/VerticalAccentList"/>
    <dgm:cxn modelId="{542E57D4-6892-49C3-9CB4-A82D3358D14A}" type="presOf" srcId="{9674F556-9045-40E7-978C-B34A097FD92E}" destId="{440976EF-7C92-456E-9E6F-AD954708E2C5}"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E3D2658A-2EF5-4E28-8B98-873A87903CF6}" srcId="{3CA55413-610B-496D-9F76-EF393BCFE2D4}" destId="{901662D0-2385-486A-91ED-9CF272D65D5C}" srcOrd="0" destOrd="0" parTransId="{1287D709-E6C5-4D95-91A0-82440285D0DB}" sibTransId="{5462D893-ED21-4B03-9C76-ABA023DCCEBA}"/>
    <dgm:cxn modelId="{EA5350F9-97B4-476A-8D35-D3FB61B535EC}" srcId="{698A3408-2883-40B0-984C-18D4EFC635B2}" destId="{D73BC6F9-BFE5-4F34-BF65-0A21A68D2A4C}" srcOrd="0" destOrd="0" parTransId="{E198C0AD-DC5D-4057-A040-DC99A92ECAD4}" sibTransId="{0F208165-FA85-445F-AE0F-6ADB58BCB44E}"/>
    <dgm:cxn modelId="{E57A7FB5-009C-4813-A6BB-14383952BBE6}" type="presOf" srcId="{2A3AECD2-6B9B-4C9D-888C-FBDCACFDF802}" destId="{CA106893-77EE-4EE9-A3FA-19F91A49EBDC}"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4F44FCC2-DDD7-4EE9-A00B-6FBF0DFCC0CE}" type="presOf" srcId="{698A3408-2883-40B0-984C-18D4EFC635B2}" destId="{4FE06A61-7995-48CC-A4BA-45A1EEA82F6D}" srcOrd="0" destOrd="0" presId="urn:microsoft.com/office/officeart/2008/layout/VerticalAccentList"/>
    <dgm:cxn modelId="{2F5C9E81-3036-4097-95A1-ED6C5872C855}" type="presOf" srcId="{901662D0-2385-486A-91ED-9CF272D65D5C}" destId="{EEFE78D7-7A6D-4A96-B783-C1CFF72F3F83}" srcOrd="0" destOrd="0" presId="urn:microsoft.com/office/officeart/2008/layout/VerticalAccentList"/>
    <dgm:cxn modelId="{218CF760-9F55-4F1B-8786-0CA5C2097C9D}" type="presOf" srcId="{D73BC6F9-BFE5-4F34-BF65-0A21A68D2A4C}" destId="{2901BBAD-0C0B-4DF3-90EB-9B83FFF3CC5E}" srcOrd="0" destOrd="0" presId="urn:microsoft.com/office/officeart/2008/layout/VerticalAccentList"/>
    <dgm:cxn modelId="{D6C27094-19D5-4937-9AFA-6F6745D316D6}" type="presOf" srcId="{35CF8780-AF3C-4A4D-AA02-0F5908F158AB}" destId="{239C9848-97EE-4351-943B-208E2612FB91}" srcOrd="0" destOrd="0" presId="urn:microsoft.com/office/officeart/2008/layout/VerticalAccentList"/>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it-IT" dirty="0"/>
            <a:t>   </a:t>
          </a:r>
        </a:p>
      </dgm:t>
    </dgm:pt>
    <dgm:pt modelId="{E198C0AD-DC5D-4057-A040-DC99A92ECAD4}" type="parTrans" cxnId="{EA5350F9-97B4-476A-8D35-D3FB61B535EC}">
      <dgm:prSet/>
      <dgm:spPr/>
      <dgm:t>
        <a:bodyPr/>
        <a:lstStyle/>
        <a:p>
          <a:endParaRPr lang="it-IT"/>
        </a:p>
      </dgm:t>
    </dgm:pt>
    <dgm:pt modelId="{0F208165-FA85-445F-AE0F-6ADB58BCB44E}" type="sibTrans" cxnId="{EA5350F9-97B4-476A-8D35-D3FB61B535EC}">
      <dgm:prSet/>
      <dgm:spPr/>
      <dgm:t>
        <a:bodyPr/>
        <a:lstStyle/>
        <a:p>
          <a:endParaRPr lang="it-IT"/>
        </a:p>
      </dgm:t>
    </dgm:pt>
    <dgm:pt modelId="{9674F556-9045-40E7-978C-B34A097FD92E}">
      <dgm:prSet phldrT="[Testo]"/>
      <dgm:spPr/>
      <dgm:t>
        <a:bodyPr/>
        <a:lstStyle/>
        <a:p>
          <a:r>
            <a:rPr lang="en-US" noProof="0" dirty="0" smtClean="0">
              <a:latin typeface="Calibri" panose="020F0502020204030204" pitchFamily="34" charset="0"/>
              <a:cs typeface="Calibri" panose="020F0502020204030204" pitchFamily="34" charset="0"/>
            </a:rPr>
            <a:t>Strengthen the visibility of a product</a:t>
          </a:r>
          <a:endParaRPr lang="en-US" noProof="0" dirty="0">
            <a:latin typeface="Calibri" panose="020F0502020204030204" pitchFamily="34" charset="0"/>
            <a:cs typeface="Calibri" panose="020F0502020204030204" pitchFamily="34" charset="0"/>
          </a:endParaRPr>
        </a:p>
      </dgm:t>
    </dgm:pt>
    <dgm:pt modelId="{F3399A95-9690-4581-B44F-65C0F2BE6437}" type="parTrans" cxnId="{B10BDEE4-3B8B-485B-98AA-5A01C8F8A97B}">
      <dgm:prSet/>
      <dgm:spPr/>
      <dgm:t>
        <a:bodyPr/>
        <a:lstStyle/>
        <a:p>
          <a:endParaRPr lang="it-IT"/>
        </a:p>
      </dgm:t>
    </dgm:pt>
    <dgm:pt modelId="{B477D11B-4371-49AA-9AA6-034F55E96F52}" type="sibTrans" cxnId="{B10BDEE4-3B8B-485B-98AA-5A01C8F8A97B}">
      <dgm:prSet/>
      <dgm:spPr/>
      <dgm:t>
        <a:bodyPr/>
        <a:lstStyle/>
        <a:p>
          <a:endParaRPr lang="it-IT"/>
        </a:p>
      </dgm:t>
    </dgm:pt>
    <dgm:pt modelId="{3CA55413-610B-496D-9F76-EF393BCFE2D4}">
      <dgm:prSet phldrT="[Testo]"/>
      <dgm:spPr/>
      <dgm:t>
        <a:bodyPr/>
        <a:lstStyle/>
        <a:p>
          <a:r>
            <a:rPr lang="en-US" noProof="0" dirty="0" smtClean="0">
              <a:latin typeface="Calibri" panose="020F0502020204030204" pitchFamily="34" charset="0"/>
              <a:cs typeface="Calibri" panose="020F0502020204030204" pitchFamily="34" charset="0"/>
            </a:rPr>
            <a:t>Helps in increasing its perceived value </a:t>
          </a:r>
          <a:endParaRPr lang="en-US" noProof="0" dirty="0">
            <a:latin typeface="Calibri" panose="020F0502020204030204" pitchFamily="34" charset="0"/>
            <a:cs typeface="Calibri" panose="020F0502020204030204" pitchFamily="34" charset="0"/>
          </a:endParaRPr>
        </a:p>
      </dgm:t>
    </dgm:pt>
    <dgm:pt modelId="{3151C782-1524-4B3C-A2E0-2B4AF990A4FE}" type="parTrans" cxnId="{BACD5785-E156-4B51-A396-C2FE52030A97}">
      <dgm:prSet/>
      <dgm:spPr/>
      <dgm:t>
        <a:bodyPr/>
        <a:lstStyle/>
        <a:p>
          <a:endParaRPr lang="it-IT"/>
        </a:p>
      </dgm:t>
    </dgm:pt>
    <dgm:pt modelId="{6BF68535-DEE8-4FBD-A520-7D83B4CFA005}" type="sibTrans" cxnId="{BACD5785-E156-4B51-A396-C2FE52030A97}">
      <dgm:prSet/>
      <dgm:spPr/>
      <dgm:t>
        <a:bodyPr/>
        <a:lstStyle/>
        <a:p>
          <a:endParaRPr lang="it-IT"/>
        </a:p>
      </dgm:t>
    </dgm:pt>
    <dgm:pt modelId="{901662D0-2385-486A-91ED-9CF272D65D5C}">
      <dgm:prSet phldrT="[Testo]"/>
      <dgm:spPr/>
      <dgm:t>
        <a:bodyPr/>
        <a:lstStyle/>
        <a:p>
          <a:r>
            <a:rPr lang="en-US" noProof="0" dirty="0" smtClean="0">
              <a:latin typeface="Calibri" panose="020F0502020204030204" pitchFamily="34" charset="0"/>
              <a:cs typeface="Calibri" panose="020F0502020204030204" pitchFamily="34" charset="0"/>
            </a:rPr>
            <a:t>Helps in increasing its perceived quality</a:t>
          </a:r>
          <a:endParaRPr lang="en-US" noProof="0" dirty="0">
            <a:latin typeface="Calibri" panose="020F0502020204030204" pitchFamily="34" charset="0"/>
            <a:cs typeface="Calibri" panose="020F0502020204030204" pitchFamily="34" charset="0"/>
          </a:endParaRPr>
        </a:p>
      </dgm:t>
    </dgm:pt>
    <dgm:pt modelId="{1287D709-E6C5-4D95-91A0-82440285D0DB}" type="parTrans" cxnId="{E3D2658A-2EF5-4E28-8B98-873A87903CF6}">
      <dgm:prSet/>
      <dgm:spPr/>
      <dgm:t>
        <a:bodyPr/>
        <a:lstStyle/>
        <a:p>
          <a:endParaRPr lang="it-IT"/>
        </a:p>
      </dgm:t>
    </dgm:pt>
    <dgm:pt modelId="{5462D893-ED21-4B03-9C76-ABA023DCCEBA}" type="sibTrans" cxnId="{E3D2658A-2EF5-4E28-8B98-873A87903CF6}">
      <dgm:prSet/>
      <dgm:spPr/>
      <dgm:t>
        <a:bodyPr/>
        <a:lstStyle/>
        <a:p>
          <a:endParaRPr lang="it-IT"/>
        </a:p>
      </dgm:t>
    </dgm:pt>
    <dgm:pt modelId="{35CF8780-AF3C-4A4D-AA02-0F5908F158AB}">
      <dgm:prSet phldrT="[Testo]"/>
      <dgm:spPr/>
      <dgm:t>
        <a:bodyPr/>
        <a:lstStyle/>
        <a:p>
          <a:r>
            <a:rPr lang="en-US" noProof="0" dirty="0" smtClean="0">
              <a:latin typeface="Calibri" panose="020F0502020204030204" pitchFamily="34" charset="0"/>
              <a:cs typeface="Calibri" panose="020F0502020204030204" pitchFamily="34" charset="0"/>
            </a:rPr>
            <a:t>It is marketable on its own</a:t>
          </a:r>
          <a:endParaRPr lang="en-US" noProof="0" dirty="0">
            <a:latin typeface="Calibri" panose="020F0502020204030204" pitchFamily="34" charset="0"/>
            <a:cs typeface="Calibri" panose="020F0502020204030204" pitchFamily="34" charset="0"/>
          </a:endParaRPr>
        </a:p>
      </dgm:t>
    </dgm:pt>
    <dgm:pt modelId="{F6A44135-5A55-49C8-8C95-FA640FF6AF9A}" type="parTrans" cxnId="{615CA735-745F-4DF1-B7DC-A42DB7F33E0F}">
      <dgm:prSet/>
      <dgm:spPr/>
      <dgm:t>
        <a:bodyPr/>
        <a:lstStyle/>
        <a:p>
          <a:endParaRPr lang="it-IT"/>
        </a:p>
      </dgm:t>
    </dgm:pt>
    <dgm:pt modelId="{2A69818C-4190-4765-B4A4-7C0BF338C199}" type="sibTrans" cxnId="{615CA735-745F-4DF1-B7DC-A42DB7F33E0F}">
      <dgm:prSet/>
      <dgm:spPr/>
      <dgm:t>
        <a:bodyPr/>
        <a:lstStyle/>
        <a:p>
          <a:endParaRPr lang="it-IT"/>
        </a:p>
      </dgm:t>
    </dgm:pt>
    <dgm:pt modelId="{2A3AECD2-6B9B-4C9D-888C-FBDCACFDF802}">
      <dgm:prSet phldrT="[Testo]"/>
      <dgm:spPr/>
      <dgm:t>
        <a:bodyPr/>
        <a:lstStyle/>
        <a:p>
          <a:r>
            <a:rPr lang="en-US" noProof="0" dirty="0" smtClean="0">
              <a:latin typeface="Calibri" panose="020F0502020204030204" pitchFamily="34" charset="0"/>
              <a:cs typeface="Calibri" panose="020F0502020204030204" pitchFamily="34" charset="0"/>
            </a:rPr>
            <a:t>Supports the purchase behavior of customers</a:t>
          </a:r>
          <a:endParaRPr lang="en-US" noProof="0" dirty="0">
            <a:latin typeface="Calibri" panose="020F0502020204030204" pitchFamily="34" charset="0"/>
            <a:cs typeface="Calibri" panose="020F0502020204030204" pitchFamily="34" charset="0"/>
          </a:endParaRPr>
        </a:p>
      </dgm:t>
    </dgm:pt>
    <dgm:pt modelId="{25B52102-B929-4582-B1FF-A1DA8F5BF55D}" type="parTrans" cxnId="{5C13A5AF-83FE-4573-8FAF-8B020D8A7B7F}">
      <dgm:prSet/>
      <dgm:spPr/>
      <dgm:t>
        <a:bodyPr/>
        <a:lstStyle/>
        <a:p>
          <a:endParaRPr lang="it-IT"/>
        </a:p>
      </dgm:t>
    </dgm:pt>
    <dgm:pt modelId="{DC9B07F5-3DCD-43BF-8143-E0A73AAE74E0}" type="sibTrans" cxnId="{5C13A5AF-83FE-4573-8FAF-8B020D8A7B7F}">
      <dgm:prSet/>
      <dgm:spPr/>
      <dgm:t>
        <a:bodyPr/>
        <a:lstStyle/>
        <a:p>
          <a:endParaRPr lang="it-IT"/>
        </a:p>
      </dgm:t>
    </dgm:pt>
    <dgm:pt modelId="{4FE06A61-7995-48CC-A4BA-45A1EEA82F6D}" type="pres">
      <dgm:prSet presAssocID="{698A3408-2883-40B0-984C-18D4EFC635B2}" presName="Name0" presStyleCnt="0">
        <dgm:presLayoutVars>
          <dgm:chMax/>
          <dgm:chPref/>
          <dgm:dir/>
        </dgm:presLayoutVars>
      </dgm:prSet>
      <dgm:spPr/>
      <dgm:t>
        <a:bodyPr/>
        <a:lstStyle/>
        <a:p>
          <a:endParaRPr lang="it-IT"/>
        </a:p>
      </dgm:t>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t>
        <a:bodyPr/>
        <a:lstStyle/>
        <a:p>
          <a:endParaRPr lang="it-IT"/>
        </a:p>
      </dgm:t>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t>
        <a:bodyPr/>
        <a:lstStyle/>
        <a:p>
          <a:endParaRPr lang="it-IT"/>
        </a:p>
      </dgm:t>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t>
        <a:bodyPr/>
        <a:lstStyle/>
        <a:p>
          <a:endParaRPr lang="it-IT"/>
        </a:p>
      </dgm:t>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t>
        <a:bodyPr/>
        <a:lstStyle/>
        <a:p>
          <a:endParaRPr lang="it-IT"/>
        </a:p>
      </dgm:t>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t>
        <a:bodyPr/>
        <a:lstStyle/>
        <a:p>
          <a:endParaRPr lang="it-IT"/>
        </a:p>
      </dgm:t>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t>
        <a:bodyPr/>
        <a:lstStyle/>
        <a:p>
          <a:endParaRPr lang="it-IT"/>
        </a:p>
      </dgm:t>
    </dgm:pt>
  </dgm:ptLst>
  <dgm:cxnLst>
    <dgm:cxn modelId="{615CA735-745F-4DF1-B7DC-A42DB7F33E0F}" srcId="{698A3408-2883-40B0-984C-18D4EFC635B2}" destId="{35CF8780-AF3C-4A4D-AA02-0F5908F158AB}" srcOrd="2" destOrd="0" parTransId="{F6A44135-5A55-49C8-8C95-FA640FF6AF9A}" sibTransId="{2A69818C-4190-4765-B4A4-7C0BF338C199}"/>
    <dgm:cxn modelId="{BACD5785-E156-4B51-A396-C2FE52030A97}" srcId="{698A3408-2883-40B0-984C-18D4EFC635B2}" destId="{3CA55413-610B-496D-9F76-EF393BCFE2D4}" srcOrd="1" destOrd="0" parTransId="{3151C782-1524-4B3C-A2E0-2B4AF990A4FE}" sibTransId="{6BF68535-DEE8-4FBD-A520-7D83B4CFA005}"/>
    <dgm:cxn modelId="{815E8E84-558F-4B10-94C6-6712DDF27C7D}" type="presOf" srcId="{3CA55413-610B-496D-9F76-EF393BCFE2D4}" destId="{7201BB58-5499-447C-BBD8-3619D0B06D0B}" srcOrd="0" destOrd="0" presId="urn:microsoft.com/office/officeart/2008/layout/VerticalAccentList"/>
    <dgm:cxn modelId="{542E57D4-6892-49C3-9CB4-A82D3358D14A}" type="presOf" srcId="{9674F556-9045-40E7-978C-B34A097FD92E}" destId="{440976EF-7C92-456E-9E6F-AD954708E2C5}"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E3D2658A-2EF5-4E28-8B98-873A87903CF6}" srcId="{3CA55413-610B-496D-9F76-EF393BCFE2D4}" destId="{901662D0-2385-486A-91ED-9CF272D65D5C}" srcOrd="0" destOrd="0" parTransId="{1287D709-E6C5-4D95-91A0-82440285D0DB}" sibTransId="{5462D893-ED21-4B03-9C76-ABA023DCCEBA}"/>
    <dgm:cxn modelId="{EA5350F9-97B4-476A-8D35-D3FB61B535EC}" srcId="{698A3408-2883-40B0-984C-18D4EFC635B2}" destId="{D73BC6F9-BFE5-4F34-BF65-0A21A68D2A4C}" srcOrd="0" destOrd="0" parTransId="{E198C0AD-DC5D-4057-A040-DC99A92ECAD4}" sibTransId="{0F208165-FA85-445F-AE0F-6ADB58BCB44E}"/>
    <dgm:cxn modelId="{E57A7FB5-009C-4813-A6BB-14383952BBE6}" type="presOf" srcId="{2A3AECD2-6B9B-4C9D-888C-FBDCACFDF802}" destId="{CA106893-77EE-4EE9-A3FA-19F91A49EBDC}"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4F44FCC2-DDD7-4EE9-A00B-6FBF0DFCC0CE}" type="presOf" srcId="{698A3408-2883-40B0-984C-18D4EFC635B2}" destId="{4FE06A61-7995-48CC-A4BA-45A1EEA82F6D}" srcOrd="0" destOrd="0" presId="urn:microsoft.com/office/officeart/2008/layout/VerticalAccentList"/>
    <dgm:cxn modelId="{2F5C9E81-3036-4097-95A1-ED6C5872C855}" type="presOf" srcId="{901662D0-2385-486A-91ED-9CF272D65D5C}" destId="{EEFE78D7-7A6D-4A96-B783-C1CFF72F3F83}" srcOrd="0" destOrd="0" presId="urn:microsoft.com/office/officeart/2008/layout/VerticalAccentList"/>
    <dgm:cxn modelId="{218CF760-9F55-4F1B-8786-0CA5C2097C9D}" type="presOf" srcId="{D73BC6F9-BFE5-4F34-BF65-0A21A68D2A4C}" destId="{2901BBAD-0C0B-4DF3-90EB-9B83FFF3CC5E}" srcOrd="0" destOrd="0" presId="urn:microsoft.com/office/officeart/2008/layout/VerticalAccentList"/>
    <dgm:cxn modelId="{D6C27094-19D5-4937-9AFA-6F6745D316D6}" type="presOf" srcId="{35CF8780-AF3C-4A4D-AA02-0F5908F158AB}" destId="{239C9848-97EE-4351-943B-208E2612FB91}" srcOrd="0" destOrd="0" presId="urn:microsoft.com/office/officeart/2008/layout/VerticalAccentList"/>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BBAD-0C0B-4DF3-90EB-9B83FFF3CC5E}">
      <dsp:nvSpPr>
        <dsp:cNvPr id="0" name=""/>
        <dsp:cNvSpPr/>
      </dsp:nvSpPr>
      <dsp:spPr>
        <a:xfrm>
          <a:off x="221767" y="544"/>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it-IT" sz="1900" kern="1200" dirty="0"/>
            <a:t>   </a:t>
          </a:r>
        </a:p>
      </dsp:txBody>
      <dsp:txXfrm>
        <a:off x="221767" y="544"/>
        <a:ext cx="4375067" cy="397733"/>
      </dsp:txXfrm>
    </dsp:sp>
    <dsp:sp modelId="{5158F72F-061A-4B52-A1C6-97488DF7B755}">
      <dsp:nvSpPr>
        <dsp:cNvPr id="0" name=""/>
        <dsp:cNvSpPr/>
      </dsp:nvSpPr>
      <dsp:spPr>
        <a:xfrm>
          <a:off x="22176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AFEE1-C1F0-4447-B39A-AC5352BF4035}">
      <dsp:nvSpPr>
        <dsp:cNvPr id="0" name=""/>
        <dsp:cNvSpPr/>
      </dsp:nvSpPr>
      <dsp:spPr>
        <a:xfrm>
          <a:off x="83670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0ECEB-73CA-4ECE-B7BA-2A68340F481A}">
      <dsp:nvSpPr>
        <dsp:cNvPr id="0" name=""/>
        <dsp:cNvSpPr/>
      </dsp:nvSpPr>
      <dsp:spPr>
        <a:xfrm>
          <a:off x="145213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3D1D-F0DA-4F93-B9FF-D0158C1E25AD}">
      <dsp:nvSpPr>
        <dsp:cNvPr id="0" name=""/>
        <dsp:cNvSpPr/>
      </dsp:nvSpPr>
      <dsp:spPr>
        <a:xfrm>
          <a:off x="206707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84682-B4F4-4095-A6C1-043E10A17F05}">
      <dsp:nvSpPr>
        <dsp:cNvPr id="0" name=""/>
        <dsp:cNvSpPr/>
      </dsp:nvSpPr>
      <dsp:spPr>
        <a:xfrm>
          <a:off x="268249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6401A-D43B-4B92-8F52-A425D13F18EC}">
      <dsp:nvSpPr>
        <dsp:cNvPr id="0" name=""/>
        <dsp:cNvSpPr/>
      </dsp:nvSpPr>
      <dsp:spPr>
        <a:xfrm>
          <a:off x="329743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C124-4103-4B42-BDF1-418AFAE5D2F0}">
      <dsp:nvSpPr>
        <dsp:cNvPr id="0" name=""/>
        <dsp:cNvSpPr/>
      </dsp:nvSpPr>
      <dsp:spPr>
        <a:xfrm>
          <a:off x="3912866"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976EF-7C92-456E-9E6F-AD954708E2C5}">
      <dsp:nvSpPr>
        <dsp:cNvPr id="0" name=""/>
        <dsp:cNvSpPr/>
      </dsp:nvSpPr>
      <dsp:spPr>
        <a:xfrm>
          <a:off x="221767" y="479297"/>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latin typeface="Calibri" panose="020F0502020204030204" pitchFamily="34" charset="0"/>
              <a:cs typeface="Calibri" panose="020F0502020204030204" pitchFamily="34" charset="0"/>
            </a:rPr>
            <a:t>Strengthens advertisement strategies</a:t>
          </a:r>
          <a:endParaRPr lang="it-IT" sz="1800" kern="1200" dirty="0">
            <a:latin typeface="Calibri" panose="020F0502020204030204" pitchFamily="34" charset="0"/>
            <a:cs typeface="Calibri" panose="020F0502020204030204" pitchFamily="34" charset="0"/>
          </a:endParaRPr>
        </a:p>
      </dsp:txBody>
      <dsp:txXfrm>
        <a:off x="221767" y="479297"/>
        <a:ext cx="4431943" cy="648158"/>
      </dsp:txXfrm>
    </dsp:sp>
    <dsp:sp modelId="{7201BB58-5499-447C-BBD8-3619D0B06D0B}">
      <dsp:nvSpPr>
        <dsp:cNvPr id="0" name=""/>
        <dsp:cNvSpPr/>
      </dsp:nvSpPr>
      <dsp:spPr>
        <a:xfrm>
          <a:off x="221767" y="1279472"/>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GB" sz="1800" kern="1200" dirty="0" smtClean="0">
              <a:latin typeface="Calibri" panose="020F0502020204030204" pitchFamily="34" charset="0"/>
              <a:cs typeface="Calibri" panose="020F0502020204030204" pitchFamily="34" charset="0"/>
            </a:rPr>
            <a:t>Boosts customers’ fidelity</a:t>
          </a:r>
          <a:endParaRPr lang="it-IT" sz="1800" kern="1200" dirty="0">
            <a:latin typeface="Calibri" panose="020F0502020204030204" pitchFamily="34" charset="0"/>
            <a:cs typeface="Calibri" panose="020F0502020204030204" pitchFamily="34" charset="0"/>
          </a:endParaRPr>
        </a:p>
      </dsp:txBody>
      <dsp:txXfrm>
        <a:off x="221767" y="1279472"/>
        <a:ext cx="4375067" cy="397733"/>
      </dsp:txXfrm>
    </dsp:sp>
    <dsp:sp modelId="{7EABABCC-0546-4DD2-AE5E-77136CC26237}">
      <dsp:nvSpPr>
        <dsp:cNvPr id="0" name=""/>
        <dsp:cNvSpPr/>
      </dsp:nvSpPr>
      <dsp:spPr>
        <a:xfrm>
          <a:off x="22176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CB476-06DD-41A3-AB43-96FE4EEF9A2B}">
      <dsp:nvSpPr>
        <dsp:cNvPr id="0" name=""/>
        <dsp:cNvSpPr/>
      </dsp:nvSpPr>
      <dsp:spPr>
        <a:xfrm>
          <a:off x="83670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6DB10-222F-4D5B-9454-4739C1992E40}">
      <dsp:nvSpPr>
        <dsp:cNvPr id="0" name=""/>
        <dsp:cNvSpPr/>
      </dsp:nvSpPr>
      <dsp:spPr>
        <a:xfrm>
          <a:off x="145213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AA916-C36F-4285-8913-54ACE5BA23C9}">
      <dsp:nvSpPr>
        <dsp:cNvPr id="0" name=""/>
        <dsp:cNvSpPr/>
      </dsp:nvSpPr>
      <dsp:spPr>
        <a:xfrm>
          <a:off x="206707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7D1C6-9937-450E-9D55-7499F462878E}">
      <dsp:nvSpPr>
        <dsp:cNvPr id="0" name=""/>
        <dsp:cNvSpPr/>
      </dsp:nvSpPr>
      <dsp:spPr>
        <a:xfrm>
          <a:off x="268249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42A9F-C083-4BF1-8B3C-E0CB060A2D98}">
      <dsp:nvSpPr>
        <dsp:cNvPr id="0" name=""/>
        <dsp:cNvSpPr/>
      </dsp:nvSpPr>
      <dsp:spPr>
        <a:xfrm>
          <a:off x="329743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2126D-AA49-4092-9D25-D0E1CC479172}">
      <dsp:nvSpPr>
        <dsp:cNvPr id="0" name=""/>
        <dsp:cNvSpPr/>
      </dsp:nvSpPr>
      <dsp:spPr>
        <a:xfrm>
          <a:off x="3912866"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E78D7-7A6D-4A96-B783-C1CFF72F3F83}">
      <dsp:nvSpPr>
        <dsp:cNvPr id="0" name=""/>
        <dsp:cNvSpPr/>
      </dsp:nvSpPr>
      <dsp:spPr>
        <a:xfrm>
          <a:off x="221767" y="1758225"/>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Increases margin profits </a:t>
          </a:r>
          <a:endParaRPr lang="en-US" sz="1800" kern="1200" noProof="0" dirty="0">
            <a:latin typeface="Calibri" panose="020F0502020204030204" pitchFamily="34" charset="0"/>
            <a:cs typeface="Calibri" panose="020F0502020204030204" pitchFamily="34" charset="0"/>
          </a:endParaRPr>
        </a:p>
      </dsp:txBody>
      <dsp:txXfrm>
        <a:off x="221767" y="1758225"/>
        <a:ext cx="4431943" cy="648158"/>
      </dsp:txXfrm>
    </dsp:sp>
    <dsp:sp modelId="{239C9848-97EE-4351-943B-208E2612FB91}">
      <dsp:nvSpPr>
        <dsp:cNvPr id="0" name=""/>
        <dsp:cNvSpPr/>
      </dsp:nvSpPr>
      <dsp:spPr>
        <a:xfrm>
          <a:off x="221767" y="2558400"/>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Diversifies strategies and offer  </a:t>
          </a:r>
          <a:endParaRPr lang="en-US" sz="1800" kern="1200" noProof="0" dirty="0">
            <a:latin typeface="Calibri" panose="020F0502020204030204" pitchFamily="34" charset="0"/>
            <a:cs typeface="Calibri" panose="020F0502020204030204" pitchFamily="34" charset="0"/>
          </a:endParaRPr>
        </a:p>
      </dsp:txBody>
      <dsp:txXfrm>
        <a:off x="221767" y="2558400"/>
        <a:ext cx="4375067" cy="397733"/>
      </dsp:txXfrm>
    </dsp:sp>
    <dsp:sp modelId="{25AD4C27-665C-43F4-8EEE-4FD863CBAE4E}">
      <dsp:nvSpPr>
        <dsp:cNvPr id="0" name=""/>
        <dsp:cNvSpPr/>
      </dsp:nvSpPr>
      <dsp:spPr>
        <a:xfrm>
          <a:off x="22176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4B884-9574-4863-894C-5611126B39FC}">
      <dsp:nvSpPr>
        <dsp:cNvPr id="0" name=""/>
        <dsp:cNvSpPr/>
      </dsp:nvSpPr>
      <dsp:spPr>
        <a:xfrm>
          <a:off x="83670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F7B58-8E74-40F7-ADE1-DC5DF36DC761}">
      <dsp:nvSpPr>
        <dsp:cNvPr id="0" name=""/>
        <dsp:cNvSpPr/>
      </dsp:nvSpPr>
      <dsp:spPr>
        <a:xfrm>
          <a:off x="145213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1C00D-2603-40A1-9281-476B8152A2E5}">
      <dsp:nvSpPr>
        <dsp:cNvPr id="0" name=""/>
        <dsp:cNvSpPr/>
      </dsp:nvSpPr>
      <dsp:spPr>
        <a:xfrm>
          <a:off x="206707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31425-5889-405C-93D8-9979852D9DAD}">
      <dsp:nvSpPr>
        <dsp:cNvPr id="0" name=""/>
        <dsp:cNvSpPr/>
      </dsp:nvSpPr>
      <dsp:spPr>
        <a:xfrm>
          <a:off x="268249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8C71-4D2F-4D9D-8025-41548D25498D}">
      <dsp:nvSpPr>
        <dsp:cNvPr id="0" name=""/>
        <dsp:cNvSpPr/>
      </dsp:nvSpPr>
      <dsp:spPr>
        <a:xfrm>
          <a:off x="329743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4261E-ED0A-461B-8238-531FB42C2E85}">
      <dsp:nvSpPr>
        <dsp:cNvPr id="0" name=""/>
        <dsp:cNvSpPr/>
      </dsp:nvSpPr>
      <dsp:spPr>
        <a:xfrm>
          <a:off x="3912866"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06893-77EE-4EE9-A3FA-19F91A49EBDC}">
      <dsp:nvSpPr>
        <dsp:cNvPr id="0" name=""/>
        <dsp:cNvSpPr/>
      </dsp:nvSpPr>
      <dsp:spPr>
        <a:xfrm>
          <a:off x="221767" y="3037153"/>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Increase negotiating power</a:t>
          </a:r>
          <a:endParaRPr lang="en-US" sz="1800" kern="1200" noProof="0" dirty="0">
            <a:latin typeface="Calibri" panose="020F0502020204030204" pitchFamily="34" charset="0"/>
            <a:cs typeface="Calibri" panose="020F0502020204030204" pitchFamily="34" charset="0"/>
          </a:endParaRPr>
        </a:p>
      </dsp:txBody>
      <dsp:txXfrm>
        <a:off x="221767" y="3037153"/>
        <a:ext cx="4431943" cy="648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BBAD-0C0B-4DF3-90EB-9B83FFF3CC5E}">
      <dsp:nvSpPr>
        <dsp:cNvPr id="0" name=""/>
        <dsp:cNvSpPr/>
      </dsp:nvSpPr>
      <dsp:spPr>
        <a:xfrm>
          <a:off x="221767" y="544"/>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it-IT" sz="1800" kern="1200" dirty="0"/>
            <a:t>   </a:t>
          </a:r>
        </a:p>
      </dsp:txBody>
      <dsp:txXfrm>
        <a:off x="221767" y="544"/>
        <a:ext cx="4375067" cy="397733"/>
      </dsp:txXfrm>
    </dsp:sp>
    <dsp:sp modelId="{5158F72F-061A-4B52-A1C6-97488DF7B755}">
      <dsp:nvSpPr>
        <dsp:cNvPr id="0" name=""/>
        <dsp:cNvSpPr/>
      </dsp:nvSpPr>
      <dsp:spPr>
        <a:xfrm>
          <a:off x="22176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AFEE1-C1F0-4447-B39A-AC5352BF4035}">
      <dsp:nvSpPr>
        <dsp:cNvPr id="0" name=""/>
        <dsp:cNvSpPr/>
      </dsp:nvSpPr>
      <dsp:spPr>
        <a:xfrm>
          <a:off x="836707"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0ECEB-73CA-4ECE-B7BA-2A68340F481A}">
      <dsp:nvSpPr>
        <dsp:cNvPr id="0" name=""/>
        <dsp:cNvSpPr/>
      </dsp:nvSpPr>
      <dsp:spPr>
        <a:xfrm>
          <a:off x="145213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3D1D-F0DA-4F93-B9FF-D0158C1E25AD}">
      <dsp:nvSpPr>
        <dsp:cNvPr id="0" name=""/>
        <dsp:cNvSpPr/>
      </dsp:nvSpPr>
      <dsp:spPr>
        <a:xfrm>
          <a:off x="2067073"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84682-B4F4-4095-A6C1-043E10A17F05}">
      <dsp:nvSpPr>
        <dsp:cNvPr id="0" name=""/>
        <dsp:cNvSpPr/>
      </dsp:nvSpPr>
      <dsp:spPr>
        <a:xfrm>
          <a:off x="268249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6401A-D43B-4B92-8F52-A425D13F18EC}">
      <dsp:nvSpPr>
        <dsp:cNvPr id="0" name=""/>
        <dsp:cNvSpPr/>
      </dsp:nvSpPr>
      <dsp:spPr>
        <a:xfrm>
          <a:off x="3297439"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C124-4103-4B42-BDF1-418AFAE5D2F0}">
      <dsp:nvSpPr>
        <dsp:cNvPr id="0" name=""/>
        <dsp:cNvSpPr/>
      </dsp:nvSpPr>
      <dsp:spPr>
        <a:xfrm>
          <a:off x="3912866" y="398277"/>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976EF-7C92-456E-9E6F-AD954708E2C5}">
      <dsp:nvSpPr>
        <dsp:cNvPr id="0" name=""/>
        <dsp:cNvSpPr/>
      </dsp:nvSpPr>
      <dsp:spPr>
        <a:xfrm>
          <a:off x="221767" y="479297"/>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Strengthen the visibility of a product</a:t>
          </a:r>
          <a:endParaRPr lang="en-US" sz="1800" kern="1200" noProof="0" dirty="0">
            <a:latin typeface="Calibri" panose="020F0502020204030204" pitchFamily="34" charset="0"/>
            <a:cs typeface="Calibri" panose="020F0502020204030204" pitchFamily="34" charset="0"/>
          </a:endParaRPr>
        </a:p>
      </dsp:txBody>
      <dsp:txXfrm>
        <a:off x="221767" y="479297"/>
        <a:ext cx="4431943" cy="648158"/>
      </dsp:txXfrm>
    </dsp:sp>
    <dsp:sp modelId="{7201BB58-5499-447C-BBD8-3619D0B06D0B}">
      <dsp:nvSpPr>
        <dsp:cNvPr id="0" name=""/>
        <dsp:cNvSpPr/>
      </dsp:nvSpPr>
      <dsp:spPr>
        <a:xfrm>
          <a:off x="221767" y="1279472"/>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Helps in increasing its perceived value </a:t>
          </a:r>
          <a:endParaRPr lang="en-US" sz="1800" kern="1200" noProof="0" dirty="0">
            <a:latin typeface="Calibri" panose="020F0502020204030204" pitchFamily="34" charset="0"/>
            <a:cs typeface="Calibri" panose="020F0502020204030204" pitchFamily="34" charset="0"/>
          </a:endParaRPr>
        </a:p>
      </dsp:txBody>
      <dsp:txXfrm>
        <a:off x="221767" y="1279472"/>
        <a:ext cx="4375067" cy="397733"/>
      </dsp:txXfrm>
    </dsp:sp>
    <dsp:sp modelId="{7EABABCC-0546-4DD2-AE5E-77136CC26237}">
      <dsp:nvSpPr>
        <dsp:cNvPr id="0" name=""/>
        <dsp:cNvSpPr/>
      </dsp:nvSpPr>
      <dsp:spPr>
        <a:xfrm>
          <a:off x="22176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CB476-06DD-41A3-AB43-96FE4EEF9A2B}">
      <dsp:nvSpPr>
        <dsp:cNvPr id="0" name=""/>
        <dsp:cNvSpPr/>
      </dsp:nvSpPr>
      <dsp:spPr>
        <a:xfrm>
          <a:off x="836707"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6DB10-222F-4D5B-9454-4739C1992E40}">
      <dsp:nvSpPr>
        <dsp:cNvPr id="0" name=""/>
        <dsp:cNvSpPr/>
      </dsp:nvSpPr>
      <dsp:spPr>
        <a:xfrm>
          <a:off x="145213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AA916-C36F-4285-8913-54ACE5BA23C9}">
      <dsp:nvSpPr>
        <dsp:cNvPr id="0" name=""/>
        <dsp:cNvSpPr/>
      </dsp:nvSpPr>
      <dsp:spPr>
        <a:xfrm>
          <a:off x="2067073"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7D1C6-9937-450E-9D55-7499F462878E}">
      <dsp:nvSpPr>
        <dsp:cNvPr id="0" name=""/>
        <dsp:cNvSpPr/>
      </dsp:nvSpPr>
      <dsp:spPr>
        <a:xfrm>
          <a:off x="268249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42A9F-C083-4BF1-8B3C-E0CB060A2D98}">
      <dsp:nvSpPr>
        <dsp:cNvPr id="0" name=""/>
        <dsp:cNvSpPr/>
      </dsp:nvSpPr>
      <dsp:spPr>
        <a:xfrm>
          <a:off x="3297439"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2126D-AA49-4092-9D25-D0E1CC479172}">
      <dsp:nvSpPr>
        <dsp:cNvPr id="0" name=""/>
        <dsp:cNvSpPr/>
      </dsp:nvSpPr>
      <dsp:spPr>
        <a:xfrm>
          <a:off x="3912866" y="1677205"/>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E78D7-7A6D-4A96-B783-C1CFF72F3F83}">
      <dsp:nvSpPr>
        <dsp:cNvPr id="0" name=""/>
        <dsp:cNvSpPr/>
      </dsp:nvSpPr>
      <dsp:spPr>
        <a:xfrm>
          <a:off x="221767" y="1758225"/>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Helps in increasing its perceived quality</a:t>
          </a:r>
          <a:endParaRPr lang="en-US" sz="1800" kern="1200" noProof="0" dirty="0">
            <a:latin typeface="Calibri" panose="020F0502020204030204" pitchFamily="34" charset="0"/>
            <a:cs typeface="Calibri" panose="020F0502020204030204" pitchFamily="34" charset="0"/>
          </a:endParaRPr>
        </a:p>
      </dsp:txBody>
      <dsp:txXfrm>
        <a:off x="221767" y="1758225"/>
        <a:ext cx="4431943" cy="648158"/>
      </dsp:txXfrm>
    </dsp:sp>
    <dsp:sp modelId="{239C9848-97EE-4351-943B-208E2612FB91}">
      <dsp:nvSpPr>
        <dsp:cNvPr id="0" name=""/>
        <dsp:cNvSpPr/>
      </dsp:nvSpPr>
      <dsp:spPr>
        <a:xfrm>
          <a:off x="221767" y="2558400"/>
          <a:ext cx="4375067" cy="3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It is marketable on its own</a:t>
          </a:r>
          <a:endParaRPr lang="en-US" sz="1800" kern="1200" noProof="0" dirty="0">
            <a:latin typeface="Calibri" panose="020F0502020204030204" pitchFamily="34" charset="0"/>
            <a:cs typeface="Calibri" panose="020F0502020204030204" pitchFamily="34" charset="0"/>
          </a:endParaRPr>
        </a:p>
      </dsp:txBody>
      <dsp:txXfrm>
        <a:off x="221767" y="2558400"/>
        <a:ext cx="4375067" cy="397733"/>
      </dsp:txXfrm>
    </dsp:sp>
    <dsp:sp modelId="{25AD4C27-665C-43F4-8EEE-4FD863CBAE4E}">
      <dsp:nvSpPr>
        <dsp:cNvPr id="0" name=""/>
        <dsp:cNvSpPr/>
      </dsp:nvSpPr>
      <dsp:spPr>
        <a:xfrm>
          <a:off x="22176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24B884-9574-4863-894C-5611126B39FC}">
      <dsp:nvSpPr>
        <dsp:cNvPr id="0" name=""/>
        <dsp:cNvSpPr/>
      </dsp:nvSpPr>
      <dsp:spPr>
        <a:xfrm>
          <a:off x="836707"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F7B58-8E74-40F7-ADE1-DC5DF36DC761}">
      <dsp:nvSpPr>
        <dsp:cNvPr id="0" name=""/>
        <dsp:cNvSpPr/>
      </dsp:nvSpPr>
      <dsp:spPr>
        <a:xfrm>
          <a:off x="145213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1C00D-2603-40A1-9281-476B8152A2E5}">
      <dsp:nvSpPr>
        <dsp:cNvPr id="0" name=""/>
        <dsp:cNvSpPr/>
      </dsp:nvSpPr>
      <dsp:spPr>
        <a:xfrm>
          <a:off x="2067073"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31425-5889-405C-93D8-9979852D9DAD}">
      <dsp:nvSpPr>
        <dsp:cNvPr id="0" name=""/>
        <dsp:cNvSpPr/>
      </dsp:nvSpPr>
      <dsp:spPr>
        <a:xfrm>
          <a:off x="268249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E8C71-4D2F-4D9D-8025-41548D25498D}">
      <dsp:nvSpPr>
        <dsp:cNvPr id="0" name=""/>
        <dsp:cNvSpPr/>
      </dsp:nvSpPr>
      <dsp:spPr>
        <a:xfrm>
          <a:off x="3297439"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4261E-ED0A-461B-8238-531FB42C2E85}">
      <dsp:nvSpPr>
        <dsp:cNvPr id="0" name=""/>
        <dsp:cNvSpPr/>
      </dsp:nvSpPr>
      <dsp:spPr>
        <a:xfrm>
          <a:off x="3912866" y="2956133"/>
          <a:ext cx="1023765" cy="810197"/>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06893-77EE-4EE9-A3FA-19F91A49EBDC}">
      <dsp:nvSpPr>
        <dsp:cNvPr id="0" name=""/>
        <dsp:cNvSpPr/>
      </dsp:nvSpPr>
      <dsp:spPr>
        <a:xfrm>
          <a:off x="221767" y="3037153"/>
          <a:ext cx="4431943" cy="6481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US" sz="1800" kern="1200" noProof="0" dirty="0" smtClean="0">
              <a:latin typeface="Calibri" panose="020F0502020204030204" pitchFamily="34" charset="0"/>
              <a:cs typeface="Calibri" panose="020F0502020204030204" pitchFamily="34" charset="0"/>
            </a:rPr>
            <a:t>Supports the purchase behavior of customers</a:t>
          </a:r>
          <a:endParaRPr lang="en-US" sz="1800" kern="1200" noProof="0" dirty="0">
            <a:latin typeface="Calibri" panose="020F0502020204030204" pitchFamily="34" charset="0"/>
            <a:cs typeface="Calibri" panose="020F0502020204030204" pitchFamily="34" charset="0"/>
          </a:endParaRPr>
        </a:p>
      </dsp:txBody>
      <dsp:txXfrm>
        <a:off x="221767" y="3037153"/>
        <a:ext cx="4431943" cy="6481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M</a:t>
            </a:r>
            <a:r>
              <a:rPr lang="en-US" altLang="es-ES" sz="4000" dirty="0" smtClean="0">
                <a:solidFill>
                  <a:schemeClr val="bg1"/>
                </a:solidFill>
                <a:cs typeface="Arial" pitchFamily="34" charset="0"/>
              </a:rPr>
              <a:t>arketing </a:t>
            </a:r>
            <a:r>
              <a:rPr lang="en-US" altLang="es-ES" sz="4000" dirty="0">
                <a:solidFill>
                  <a:schemeClr val="bg1"/>
                </a:solidFill>
                <a:cs typeface="Arial" pitchFamily="34" charset="0"/>
              </a:rPr>
              <a:t>and Communication in Agriculture</a:t>
            </a: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CIRCLE</a:t>
            </a: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424888" cy="2942344"/>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Local Digital Marketing</a:t>
            </a: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importance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impact of social media, namely Facebook, does not go unnoticed: products will benefit of all the attention gained by the promotion held on this platform. </a:t>
            </a:r>
            <a:endPar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en-GB" dirty="0" smtClean="0">
                <a:solidFill>
                  <a:srgbClr val="000000"/>
                </a:solidFill>
                <a:latin typeface="Calibri" panose="020F0502020204030204" pitchFamily="34" charset="0"/>
                <a:cs typeface="Calibri" panose="020F0502020204030204" pitchFamily="34" charset="0"/>
              </a:rPr>
              <a:t>Find a niche </a:t>
            </a:r>
          </a:p>
          <a:p>
            <a:pPr marL="285750" indent="-285750" algn="just">
              <a:lnSpc>
                <a:spcPct val="115000"/>
              </a:lnSpc>
              <a:spcAft>
                <a:spcPts val="1000"/>
              </a:spcAft>
              <a:buFont typeface="Arial" panose="020B0604020202020204" pitchFamily="34" charset="0"/>
              <a:buChar char="•"/>
            </a:pPr>
            <a:r>
              <a:rPr lang="en-GB" dirty="0" smtClean="0">
                <a:solidFill>
                  <a:srgbClr val="000000"/>
                </a:solidFill>
                <a:latin typeface="Calibri" panose="020F0502020204030204" pitchFamily="34" charset="0"/>
                <a:cs typeface="Calibri" panose="020F0502020204030204" pitchFamily="34" charset="0"/>
              </a:rPr>
              <a:t>Cultivate an online community of people that might be interested in your offer</a:t>
            </a:r>
          </a:p>
          <a:p>
            <a:pPr marL="285750" indent="-285750" algn="just">
              <a:lnSpc>
                <a:spcPct val="115000"/>
              </a:lnSpc>
              <a:spcAft>
                <a:spcPts val="1000"/>
              </a:spcAft>
              <a:buFont typeface="Arial" panose="020B0604020202020204" pitchFamily="34" charset="0"/>
              <a:buChar char="•"/>
            </a:pPr>
            <a:r>
              <a:rPr lang="en-GB" dirty="0" smtClean="0">
                <a:solidFill>
                  <a:srgbClr val="000000"/>
                </a:solidFill>
                <a:latin typeface="Calibri" panose="020F0502020204030204" pitchFamily="34" charset="0"/>
                <a:cs typeface="Calibri" panose="020F0502020204030204" pitchFamily="34" charset="0"/>
              </a:rPr>
              <a:t>Identify keywords consistent with the public of interest, and the interest’s of the public</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54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424888" cy="3451201"/>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Commodity</a:t>
            </a:r>
            <a:endParaRPr lang="en-GB" altLang="es-ES" b="1" dirty="0">
              <a:latin typeface="Calibri" panose="020F0502020204030204" pitchFamily="34" charset="0"/>
              <a:cs typeface="Calibri" panose="020F0502020204030204" pitchFamily="34" charset="0"/>
            </a:endParaRP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xamples of catchy keywords are represented by: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cereals</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coffee beans, sugar, palm oil, eggs, milk, fruits, vegetables, beef, cotton and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rubber, etc…what we usually refer to as </a:t>
            </a: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commodity</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lgn="just">
              <a:lnSpc>
                <a:spcPct val="115000"/>
              </a:lnSpc>
              <a:spcAft>
                <a:spcPts val="1000"/>
              </a:spcAft>
            </a:pP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main discriminatory factor between commodities is the price, as it is relatively difficult to find any of the aforementioned good associated to well-known and established commercial brands. </a:t>
            </a:r>
          </a:p>
          <a:p>
            <a:pPr algn="just">
              <a:lnSpc>
                <a:spcPct val="115000"/>
              </a:lnSpc>
              <a:spcAft>
                <a:spcPts val="1000"/>
              </a:spcAft>
            </a:pP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…so how do you “brand” commodities so that customers and (potential) clients can orientate their purchase behaviour? (i.e. turning them into </a:t>
            </a:r>
            <a:r>
              <a:rPr lang="en-GB" i="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branded goods</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166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546109" y="756967"/>
            <a:ext cx="447650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Commodity Marketing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083142"/>
            <a:ext cx="7737742" cy="389915"/>
          </a:xfrm>
          <a:prstGeom prst="rect">
            <a:avLst/>
          </a:prstGeom>
          <a:noFill/>
        </p:spPr>
        <p:txBody>
          <a:bodyPr wrap="square">
            <a:spAutoFit/>
          </a:bodyPr>
          <a:lstStyle/>
          <a:p>
            <a:pPr algn="just">
              <a:lnSpc>
                <a:spcPct val="115000"/>
              </a:lnSpc>
              <a:spcAft>
                <a:spcPts val="1000"/>
              </a:spcAft>
            </a:pPr>
            <a:r>
              <a:rPr lang="it-IT" sz="1800" b="1" dirty="0">
                <a:effectLst/>
                <a:latin typeface="Calibri" panose="020F0502020204030204" pitchFamily="34" charset="0"/>
                <a:ea typeface="Calibri" panose="020F0502020204030204" pitchFamily="34" charset="0"/>
                <a:cs typeface="Calibri" panose="020F0502020204030204" pitchFamily="34" charset="0"/>
              </a:rPr>
              <a:t>Benefits of brand for seller:</a:t>
            </a:r>
          </a:p>
        </p:txBody>
      </p:sp>
      <p:sp>
        <p:nvSpPr>
          <p:cNvPr id="3" name="Rectangle 2">
            <a:extLst>
              <a:ext uri="{FF2B5EF4-FFF2-40B4-BE49-F238E27FC236}">
                <a16:creationId xmlns:a16="http://schemas.microsoft.com/office/drawing/2014/main"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id="{8C375B70-37B0-4C6A-95F9-D6E0FE999D2D}"/>
              </a:ext>
            </a:extLst>
          </p:cNvPr>
          <p:cNvGraphicFramePr/>
          <p:nvPr>
            <p:extLst>
              <p:ext uri="{D42A27DB-BD31-4B8C-83A1-F6EECF244321}">
                <p14:modId xmlns:p14="http://schemas.microsoft.com/office/powerpoint/2010/main" val="3229667346"/>
              </p:ext>
            </p:extLst>
          </p:nvPr>
        </p:nvGraphicFramePr>
        <p:xfrm>
          <a:off x="4148134" y="1341742"/>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463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546109" y="756967"/>
            <a:ext cx="447650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Commodity Marketing</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46460" y="2083142"/>
            <a:ext cx="7737742" cy="389915"/>
          </a:xfrm>
          <a:prstGeom prst="rect">
            <a:avLst/>
          </a:prstGeom>
          <a:noFill/>
        </p:spPr>
        <p:txBody>
          <a:bodyPr wrap="square">
            <a:spAutoFit/>
          </a:bodyPr>
          <a:lstStyle/>
          <a:p>
            <a:pPr algn="just">
              <a:lnSpc>
                <a:spcPct val="115000"/>
              </a:lnSpc>
              <a:spcAft>
                <a:spcPts val="1000"/>
              </a:spcAft>
            </a:pPr>
            <a:r>
              <a:rPr lang="it-IT" sz="1800" b="1" dirty="0">
                <a:effectLst/>
                <a:latin typeface="Calibri" panose="020F0502020204030204" pitchFamily="34" charset="0"/>
                <a:ea typeface="Calibri" panose="020F0502020204030204" pitchFamily="34" charset="0"/>
                <a:cs typeface="Calibri" panose="020F0502020204030204" pitchFamily="34" charset="0"/>
              </a:rPr>
              <a:t>Benefits of brand for </a:t>
            </a:r>
            <a:r>
              <a:rPr lang="it-IT" b="1" dirty="0">
                <a:latin typeface="Calibri" panose="020F0502020204030204" pitchFamily="34" charset="0"/>
                <a:ea typeface="Calibri" panose="020F0502020204030204" pitchFamily="34" charset="0"/>
                <a:cs typeface="Calibri" panose="020F0502020204030204" pitchFamily="34" charset="0"/>
              </a:rPr>
              <a:t>customer</a:t>
            </a:r>
            <a:r>
              <a:rPr lang="it-IT" sz="1800" b="1"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id="{8C375B70-37B0-4C6A-95F9-D6E0FE999D2D}"/>
              </a:ext>
            </a:extLst>
          </p:cNvPr>
          <p:cNvGraphicFramePr/>
          <p:nvPr>
            <p:extLst>
              <p:ext uri="{D42A27DB-BD31-4B8C-83A1-F6EECF244321}">
                <p14:modId xmlns:p14="http://schemas.microsoft.com/office/powerpoint/2010/main" val="1157843549"/>
              </p:ext>
            </p:extLst>
          </p:nvPr>
        </p:nvGraphicFramePr>
        <p:xfrm>
          <a:off x="4148134" y="1341742"/>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0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424888" cy="2862322"/>
          </a:xfrm>
          <a:prstGeom prst="rect">
            <a:avLst/>
          </a:prstGeom>
          <a:noFill/>
        </p:spPr>
        <p:txBody>
          <a:bodyPr wrap="square">
            <a:spAutoFit/>
          </a:bodyPr>
          <a:lstStyle/>
          <a:p>
            <a:pPr algn="just">
              <a:defRPr/>
            </a:pPr>
            <a:r>
              <a:rPr lang="en-GB" altLang="es-ES" dirty="0" smtClean="0">
                <a:latin typeface="Calibri" panose="020F0502020204030204" pitchFamily="34" charset="0"/>
                <a:cs typeface="Calibri" panose="020F0502020204030204" pitchFamily="34" charset="0"/>
              </a:rPr>
              <a:t>The measure in which brands generate values depends on how they interrelate three dimension:</a:t>
            </a:r>
          </a:p>
          <a:p>
            <a:pPr algn="just">
              <a:defRPr/>
            </a:pPr>
            <a:endParaRPr lang="en-GB" altLang="es-ES" b="1"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Meaningfulness: what this brands stands for,  what are the values that it portraits and stand by, why people should care…</a:t>
            </a: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Uniqueness: how it manages to stand out and diversify from competitors…</a:t>
            </a: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Reliability: why people should trust this brand, how it manages to reassure customers of its quality…</a:t>
            </a:r>
            <a:endParaRPr lang="en-GB"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68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424888" cy="2585323"/>
          </a:xfrm>
          <a:prstGeom prst="rect">
            <a:avLst/>
          </a:prstGeom>
          <a:noFill/>
        </p:spPr>
        <p:txBody>
          <a:bodyPr wrap="square">
            <a:spAutoFit/>
          </a:bodyPr>
          <a:lstStyle/>
          <a:p>
            <a:pPr algn="just">
              <a:defRPr/>
            </a:pPr>
            <a:r>
              <a:rPr lang="en-GB" altLang="es-ES" dirty="0" smtClean="0">
                <a:latin typeface="Calibri" panose="020F0502020204030204" pitchFamily="34" charset="0"/>
                <a:cs typeface="Calibri" panose="020F0502020204030204" pitchFamily="34" charset="0"/>
              </a:rPr>
              <a:t>Three simple steps to reignite your market competiveness: </a:t>
            </a:r>
            <a:endParaRPr lang="en-GB" altLang="es-ES" dirty="0">
              <a:latin typeface="Calibri" panose="020F0502020204030204" pitchFamily="34" charset="0"/>
              <a:cs typeface="Calibri" panose="020F0502020204030204" pitchFamily="34" charset="0"/>
            </a:endParaRPr>
          </a:p>
          <a:p>
            <a:pPr algn="just">
              <a:defRPr/>
            </a:pPr>
            <a:endParaRPr lang="en-GB" altLang="es-ES" b="1"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Study your revenue and cost structure, how can you be more efficient without penalising quality? </a:t>
            </a: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Exploit new opportunities from the seasonality of your commodity’s price</a:t>
            </a:r>
          </a:p>
          <a:p>
            <a:pPr marL="342900" indent="-342900" algn="just">
              <a:buFont typeface="+mj-lt"/>
              <a:buAutoNum type="arabicPeriod"/>
              <a:defRPr/>
            </a:pPr>
            <a:endParaRPr lang="en-GB" alt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altLang="es-ES" dirty="0" smtClean="0">
                <a:latin typeface="Calibri" panose="020F0502020204030204" pitchFamily="34" charset="0"/>
                <a:cs typeface="Calibri" panose="020F0502020204030204" pitchFamily="34" charset="0"/>
              </a:rPr>
              <a:t>Benchmark your offer to competitors’ moves on the market: plan your communication and visibility strategies accordingly.</a:t>
            </a:r>
            <a:endParaRPr lang="en-GB"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8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762240" cy="2862322"/>
          </a:xfrm>
          <a:prstGeom prst="rect">
            <a:avLst/>
          </a:prstGeom>
          <a:noFill/>
        </p:spPr>
        <p:txBody>
          <a:bodyPr wrap="square">
            <a:spAutoFit/>
          </a:bodyPr>
          <a:lstStyle/>
          <a:p>
            <a:pPr algn="just"/>
            <a:r>
              <a:rPr lang="en-GB" sz="1800" b="1" dirty="0">
                <a:effectLst/>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dirty="0" smtClean="0">
                <a:latin typeface="Calibri" panose="020F0502020204030204" pitchFamily="34" charset="0"/>
                <a:cs typeface="Times New Roman" panose="02020603050405020304" pitchFamily="18" charset="0"/>
              </a:rPr>
              <a:t>Get </a:t>
            </a:r>
            <a:r>
              <a:rPr lang="en-GB" dirty="0">
                <a:latin typeface="Calibri" panose="020F0502020204030204" pitchFamily="34" charset="0"/>
                <a:cs typeface="Times New Roman" panose="02020603050405020304" pitchFamily="18" charset="0"/>
              </a:rPr>
              <a:t>a deeper understanding of the agricultural and food sectors and their </a:t>
            </a:r>
            <a:r>
              <a:rPr lang="en-GB" dirty="0" smtClean="0">
                <a:latin typeface="Calibri" panose="020F0502020204030204" pitchFamily="34" charset="0"/>
                <a:cs typeface="Times New Roman" panose="02020603050405020304" pitchFamily="18" charset="0"/>
              </a:rPr>
              <a:t>marketing</a:t>
            </a:r>
          </a:p>
          <a:p>
            <a:pPr marL="285750" indent="-285750" algn="just">
              <a:buFont typeface="Arial" panose="020B0604020202020204" pitchFamily="34" charset="0"/>
              <a:buChar char="•"/>
            </a:pPr>
            <a:endParaRPr lang="en-GB" dirty="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dirty="0" smtClean="0">
                <a:latin typeface="Calibri" panose="020F0502020204030204" pitchFamily="34" charset="0"/>
                <a:cs typeface="Times New Roman" panose="02020603050405020304" pitchFamily="18" charset="0"/>
              </a:rPr>
              <a:t>Familiarise with new skills </a:t>
            </a:r>
            <a:r>
              <a:rPr lang="en-GB" dirty="0">
                <a:latin typeface="Calibri" panose="020F0502020204030204" pitchFamily="34" charset="0"/>
                <a:cs typeface="Times New Roman" panose="02020603050405020304" pitchFamily="18" charset="0"/>
              </a:rPr>
              <a:t>related to </a:t>
            </a:r>
            <a:r>
              <a:rPr lang="en-GB" dirty="0" smtClean="0">
                <a:latin typeface="Calibri" panose="020F0502020204030204" pitchFamily="34" charset="0"/>
                <a:cs typeface="Times New Roman" panose="02020603050405020304" pitchFamily="18" charset="0"/>
              </a:rPr>
              <a:t>agricultural </a:t>
            </a:r>
            <a:r>
              <a:rPr lang="en-GB" dirty="0">
                <a:latin typeface="Calibri" panose="020F0502020204030204" pitchFamily="34" charset="0"/>
                <a:cs typeface="Times New Roman" panose="02020603050405020304" pitchFamily="18" charset="0"/>
              </a:rPr>
              <a:t>marketing so as to </a:t>
            </a:r>
            <a:r>
              <a:rPr lang="en-GB" dirty="0" smtClean="0">
                <a:latin typeface="Calibri" panose="020F0502020204030204" pitchFamily="34" charset="0"/>
                <a:cs typeface="Times New Roman" panose="02020603050405020304" pitchFamily="18" charset="0"/>
              </a:rPr>
              <a:t>improve the online visibility and competitiveness of your business</a:t>
            </a:r>
          </a:p>
          <a:p>
            <a:pPr marL="285750" indent="-285750" algn="jus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GB"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Acquire new knowledge and </a:t>
            </a:r>
            <a:r>
              <a:rPr lang="it-IT" sz="18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practical</a:t>
            </a:r>
            <a:r>
              <a:rPr lang="it-IT"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competences in </a:t>
            </a:r>
            <a:r>
              <a:rPr lang="it-IT" sz="1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marketing</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328627" y="2243777"/>
            <a:ext cx="7737742" cy="2308324"/>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An Introduction</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By Marketing, we refer to the overall activities, processes and initiatives implemented by the organisation to engage customers’ market and strengthen the attractiveness of the offer. </a:t>
            </a:r>
          </a:p>
          <a:p>
            <a:pPr marL="285750" indent="-285750" algn="just">
              <a:buFont typeface="Arial" panose="020B0604020202020204" pitchFamily="34" charset="0"/>
              <a:buChar char="•"/>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Marketing is a very analytical activity that combines creative and critical thinking.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025098" cy="3139321"/>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Starting from Business plan</a:t>
            </a: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ea typeface="Calibri" panose="020F0502020204030204" pitchFamily="34" charset="0"/>
                <a:cs typeface="Calibri" panose="020F0502020204030204" pitchFamily="34" charset="0"/>
              </a:rPr>
              <a:t>A well-planned strategy </a:t>
            </a:r>
            <a:r>
              <a:rPr lang="en-GB" dirty="0" smtClean="0">
                <a:latin typeface="Calibri" panose="020F0502020204030204" pitchFamily="34" charset="0"/>
                <a:ea typeface="Calibri" panose="020F0502020204030204" pitchFamily="34" charset="0"/>
                <a:cs typeface="Calibri" panose="020F0502020204030204" pitchFamily="34" charset="0"/>
              </a:rPr>
              <a:t>represents the very core of marketing and business planning: </a:t>
            </a:r>
            <a:r>
              <a:rPr lang="en-GB" dirty="0">
                <a:latin typeface="Calibri" panose="020F0502020204030204" pitchFamily="34" charset="0"/>
                <a:ea typeface="Calibri" panose="020F0502020204030204" pitchFamily="34" charset="0"/>
                <a:cs typeface="Calibri" panose="020F0502020204030204" pitchFamily="34" charset="0"/>
              </a:rPr>
              <a:t>all the projections, finalities and motivations are showed in order to be executed properly. </a:t>
            </a:r>
            <a:r>
              <a:rPr lang="en-GB" dirty="0" smtClean="0">
                <a:latin typeface="Calibri" panose="020F0502020204030204" pitchFamily="34" charset="0"/>
                <a:ea typeface="Calibri" panose="020F0502020204030204" pitchFamily="34" charset="0"/>
                <a:cs typeface="Calibri" panose="020F0502020204030204" pitchFamily="34" charset="0"/>
              </a:rPr>
              <a:t>Staff </a:t>
            </a:r>
            <a:r>
              <a:rPr lang="en-GB" dirty="0">
                <a:latin typeface="Calibri" panose="020F0502020204030204" pitchFamily="34" charset="0"/>
                <a:ea typeface="Calibri" panose="020F0502020204030204" pitchFamily="34" charset="0"/>
                <a:cs typeface="Calibri" panose="020F0502020204030204" pitchFamily="34" charset="0"/>
              </a:rPr>
              <a:t>members are paramount to the successfulness of the plan itself and </a:t>
            </a:r>
            <a:r>
              <a:rPr lang="en-GB" dirty="0" smtClean="0">
                <a:latin typeface="Calibri" panose="020F0502020204030204" pitchFamily="34" charset="0"/>
                <a:ea typeface="Calibri" panose="020F0502020204030204" pitchFamily="34" charset="0"/>
                <a:cs typeface="Calibri" panose="020F0502020204030204" pitchFamily="34" charset="0"/>
              </a:rPr>
              <a:t>stand as an </a:t>
            </a:r>
            <a:r>
              <a:rPr lang="en-GB" dirty="0">
                <a:latin typeface="Calibri" panose="020F0502020204030204" pitchFamily="34" charset="0"/>
                <a:ea typeface="Calibri" panose="020F0502020204030204" pitchFamily="34" charset="0"/>
                <a:cs typeface="Calibri" panose="020F0502020204030204" pitchFamily="34" charset="0"/>
              </a:rPr>
              <a:t>integral part of it</a:t>
            </a:r>
            <a:r>
              <a:rPr lang="en-GB" dirty="0" smtClean="0">
                <a:latin typeface="Calibri" panose="020F0502020204030204" pitchFamily="34" charset="0"/>
                <a:ea typeface="Calibri" panose="020F0502020204030204" pitchFamily="34" charset="0"/>
                <a:cs typeface="Calibri" panose="020F0502020204030204" pitchFamily="34" charset="0"/>
              </a:rPr>
              <a:t>.</a:t>
            </a:r>
          </a:p>
          <a:p>
            <a:pPr algn="just">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ea typeface="Calibri" panose="020F0502020204030204" pitchFamily="34" charset="0"/>
                <a:cs typeface="Calibri" panose="020F0502020204030204" pitchFamily="34" charset="0"/>
              </a:rPr>
              <a:t>It can be said that are three essential layers when it comes to a business plan: </a:t>
            </a: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en-GB" dirty="0">
                <a:latin typeface="Calibri" panose="020F0502020204030204" pitchFamily="34" charset="0"/>
                <a:ea typeface="Calibri" panose="020F0502020204030204" pitchFamily="34" charset="0"/>
                <a:cs typeface="Calibri" panose="020F0502020204030204" pitchFamily="34" charset="0"/>
              </a:rPr>
              <a:t>A</a:t>
            </a:r>
            <a:r>
              <a:rPr lang="en-GB" dirty="0" smtClean="0">
                <a:latin typeface="Calibri" panose="020F0502020204030204" pitchFamily="34" charset="0"/>
                <a:ea typeface="Calibri" panose="020F0502020204030204" pitchFamily="34" charset="0"/>
                <a:cs typeface="Calibri" panose="020F0502020204030204" pitchFamily="34" charset="0"/>
              </a:rPr>
              <a:t>ctions </a:t>
            </a:r>
            <a:r>
              <a:rPr lang="en-GB" dirty="0">
                <a:latin typeface="Calibri" panose="020F0502020204030204" pitchFamily="34" charset="0"/>
                <a:ea typeface="Calibri" panose="020F0502020204030204" pitchFamily="34" charset="0"/>
                <a:cs typeface="Calibri" panose="020F0502020204030204" pitchFamily="34" charset="0"/>
              </a:rPr>
              <a:t>to </a:t>
            </a:r>
            <a:r>
              <a:rPr lang="en-GB" dirty="0" smtClean="0">
                <a:latin typeface="Calibri" panose="020F0502020204030204" pitchFamily="34" charset="0"/>
                <a:ea typeface="Calibri" panose="020F0502020204030204" pitchFamily="34" charset="0"/>
                <a:cs typeface="Calibri" panose="020F0502020204030204" pitchFamily="34" charset="0"/>
              </a:rPr>
              <a:t>take</a:t>
            </a:r>
          </a:p>
          <a:p>
            <a:pPr marL="342900" indent="-342900" algn="just">
              <a:buAutoNum type="arabicPeriod"/>
              <a:defRPr/>
            </a:pPr>
            <a:r>
              <a:rPr lang="en-GB" dirty="0" smtClean="0">
                <a:latin typeface="Calibri" panose="020F0502020204030204" pitchFamily="34" charset="0"/>
                <a:cs typeface="Calibri" panose="020F0502020204030204" pitchFamily="34" charset="0"/>
              </a:rPr>
              <a:t>How to implement them</a:t>
            </a:r>
          </a:p>
          <a:p>
            <a:pPr marL="342900" indent="-342900" algn="just">
              <a:buAutoNum type="arabicPeriod"/>
              <a:defRPr/>
            </a:pPr>
            <a:r>
              <a:rPr lang="en-GB" dirty="0" smtClean="0">
                <a:latin typeface="Calibri" panose="020F0502020204030204" pitchFamily="34" charset="0"/>
                <a:cs typeface="Calibri" panose="020F0502020204030204" pitchFamily="34" charset="0"/>
              </a:rPr>
              <a:t>Financial sustainability (the profitability of your business in the long-run)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6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4376627" y="2161971"/>
            <a:ext cx="8025098" cy="1477328"/>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Elements of a Business plan</a:t>
            </a:r>
          </a:p>
          <a:p>
            <a:pPr>
              <a:defRPr/>
            </a:pPr>
            <a:endParaRPr lang="en-GB" altLang="es-ES" dirty="0">
              <a:latin typeface="Calibri" panose="020F0502020204030204" pitchFamily="34" charset="0"/>
              <a:cs typeface="Calibri" panose="020F0502020204030204" pitchFamily="34" charset="0"/>
            </a:endParaRP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aphicFrame>
        <p:nvGraphicFramePr>
          <p:cNvPr id="3" name="Tabella 4">
            <a:extLst>
              <a:ext uri="{FF2B5EF4-FFF2-40B4-BE49-F238E27FC236}">
                <a16:creationId xmlns:a16="http://schemas.microsoft.com/office/drawing/2014/main" id="{7C4E2653-1978-4D09-86A2-64B8B4EEED8A}"/>
              </a:ext>
            </a:extLst>
          </p:cNvPr>
          <p:cNvGraphicFramePr>
            <a:graphicFrameLocks noGrp="1"/>
          </p:cNvGraphicFramePr>
          <p:nvPr>
            <p:extLst>
              <p:ext uri="{D42A27DB-BD31-4B8C-83A1-F6EECF244321}">
                <p14:modId xmlns:p14="http://schemas.microsoft.com/office/powerpoint/2010/main" val="3463237819"/>
              </p:ext>
            </p:extLst>
          </p:nvPr>
        </p:nvGraphicFramePr>
        <p:xfrm>
          <a:off x="1696440" y="2821845"/>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5961888"/>
                    </a:ext>
                  </a:extLst>
                </a:gridCol>
                <a:gridCol w="4064000">
                  <a:extLst>
                    <a:ext uri="{9D8B030D-6E8A-4147-A177-3AD203B41FA5}">
                      <a16:colId xmlns:a16="http://schemas.microsoft.com/office/drawing/2014/main" val="282113781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smtClean="0">
                          <a:solidFill>
                            <a:schemeClr val="tx1"/>
                          </a:solidFill>
                          <a:effectLst/>
                          <a:latin typeface="Calibri" panose="020F0502020204030204" pitchFamily="34" charset="0"/>
                          <a:ea typeface="+mn-ea"/>
                          <a:cs typeface="Calibri" panose="020F0502020204030204" pitchFamily="34" charset="0"/>
                        </a:rPr>
                        <a:t>Business Plan Subtitle</a:t>
                      </a:r>
                      <a:endParaRPr lang="en-US" sz="1800" b="0" kern="1200" noProof="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smtClean="0">
                          <a:solidFill>
                            <a:schemeClr val="tx1"/>
                          </a:solidFill>
                          <a:effectLst/>
                          <a:latin typeface="Calibri" panose="020F0502020204030204" pitchFamily="34" charset="0"/>
                          <a:ea typeface="+mn-ea"/>
                          <a:cs typeface="Calibri" panose="020F0502020204030204" pitchFamily="34" charset="0"/>
                        </a:rPr>
                        <a:t>Executive Summary</a:t>
                      </a:r>
                      <a:endParaRPr lang="en-US" sz="1800" b="0" kern="1200" noProof="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1">
                        <a:alpha val="52000"/>
                      </a:schemeClr>
                    </a:solidFill>
                  </a:tcPr>
                </a:tc>
                <a:extLst>
                  <a:ext uri="{0D108BD9-81ED-4DB2-BD59-A6C34878D82A}">
                    <a16:rowId xmlns:a16="http://schemas.microsoft.com/office/drawing/2014/main" val="26702477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Company Description</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The Business Opportunity</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6233748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Competitive Analysis</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Target Market</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7224525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Marketing Plan</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Financial Summary</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87207876"/>
                  </a:ext>
                </a:extLst>
              </a:tr>
              <a:tr h="370840">
                <a:tc>
                  <a:txBody>
                    <a:bodyPr/>
                    <a:lstStyle/>
                    <a:p>
                      <a:pPr algn="ctr"/>
                      <a:r>
                        <a:rPr lang="en-US" noProof="0" dirty="0" smtClean="0">
                          <a:latin typeface="Calibri" panose="020F0502020204030204" pitchFamily="34" charset="0"/>
                          <a:cs typeface="Calibri" panose="020F0502020204030204" pitchFamily="34" charset="0"/>
                        </a:rPr>
                        <a:t>Team</a:t>
                      </a:r>
                      <a:endParaRPr lang="en-US" noProof="0" dirty="0">
                        <a:latin typeface="Calibri" panose="020F0502020204030204" pitchFamily="34" charset="0"/>
                        <a:cs typeface="Calibri" panose="020F0502020204030204" pitchFamily="34" charset="0"/>
                      </a:endParaRPr>
                    </a:p>
                  </a:txBody>
                  <a:tcPr/>
                </a:tc>
                <a:tc>
                  <a:txBody>
                    <a:bodyPr/>
                    <a:lstStyle/>
                    <a:p>
                      <a:pPr algn="ctr"/>
                      <a:r>
                        <a:rPr lang="en-US" sz="1800" kern="1200" noProof="0" dirty="0" smtClean="0">
                          <a:solidFill>
                            <a:schemeClr val="dk1"/>
                          </a:solidFill>
                          <a:effectLst/>
                          <a:latin typeface="Calibri" panose="020F0502020204030204" pitchFamily="34" charset="0"/>
                          <a:ea typeface="+mn-ea"/>
                          <a:cs typeface="Calibri" panose="020F0502020204030204" pitchFamily="34" charset="0"/>
                        </a:rPr>
                        <a:t>Funding Requirements</a:t>
                      </a:r>
                      <a:endParaRPr lang="en-US"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2724493"/>
                  </a:ext>
                </a:extLst>
              </a:tr>
            </a:tbl>
          </a:graphicData>
        </a:graphic>
      </p:graphicFrame>
    </p:spTree>
    <p:extLst>
      <p:ext uri="{BB962C8B-B14F-4D97-AF65-F5344CB8AC3E}">
        <p14:creationId xmlns:p14="http://schemas.microsoft.com/office/powerpoint/2010/main" val="2666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025098" cy="1754326"/>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SWOT Analysis: </a:t>
            </a:r>
          </a:p>
          <a:p>
            <a:pPr>
              <a:defRPr/>
            </a:pPr>
            <a:endParaRPr lang="en-GB" altLang="es-ES" b="1" dirty="0">
              <a:latin typeface="Calibri" panose="020F0502020204030204" pitchFamily="34" charset="0"/>
              <a:cs typeface="Calibri" panose="020F0502020204030204" pitchFamily="34" charset="0"/>
            </a:endParaRPr>
          </a:p>
          <a:p>
            <a:pPr>
              <a:defRPr/>
            </a:pPr>
            <a:r>
              <a:rPr lang="en-GB" altLang="es-ES" dirty="0" smtClean="0">
                <a:latin typeface="Calibri" panose="020F0502020204030204" pitchFamily="34" charset="0"/>
                <a:cs typeface="Calibri" panose="020F0502020204030204" pitchFamily="34" charset="0"/>
              </a:rPr>
              <a:t>Meaning…</a:t>
            </a:r>
            <a:endParaRPr lang="en-GB" altLang="es-ES" dirty="0">
              <a:latin typeface="Calibri" panose="020F0502020204030204" pitchFamily="34" charset="0"/>
              <a:cs typeface="Calibri" panose="020F0502020204030204" pitchFamily="34" charset="0"/>
            </a:endParaRP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6980CC9B-F0AC-48B8-8792-6993485AAC9A}"/>
              </a:ext>
            </a:extLst>
          </p:cNvPr>
          <p:cNvSpPr txBox="1"/>
          <p:nvPr/>
        </p:nvSpPr>
        <p:spPr>
          <a:xfrm>
            <a:off x="3114646" y="2719680"/>
            <a:ext cx="6146800" cy="175432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1800" b="1" dirty="0">
                <a:solidFill>
                  <a:srgbClr val="00B050"/>
                </a:solidFill>
                <a:latin typeface="Calibri" panose="020F0502020204030204" pitchFamily="34" charset="0"/>
                <a:cs typeface="Calibri" panose="020F0502020204030204" pitchFamily="34" charset="0"/>
              </a:rPr>
              <a:t>Strengths</a:t>
            </a:r>
            <a:r>
              <a:rPr lang="en-US" sz="1800" dirty="0">
                <a:solidFill>
                  <a:srgbClr val="00B050"/>
                </a:solidFill>
                <a:latin typeface="Calibri" panose="020F0502020204030204" pitchFamily="34" charset="0"/>
                <a:cs typeface="Calibri" panose="020F0502020204030204" pitchFamily="34" charset="0"/>
              </a:rPr>
              <a:t>: </a:t>
            </a:r>
            <a:r>
              <a:rPr lang="en-US" sz="1800" i="1" dirty="0" smtClean="0">
                <a:latin typeface="Calibri" panose="020F0502020204030204" pitchFamily="34" charset="0"/>
                <a:cs typeface="Calibri" panose="020F0502020204030204" pitchFamily="34" charset="0"/>
              </a:rPr>
              <a:t>What </a:t>
            </a:r>
            <a:r>
              <a:rPr lang="en-US" i="1" dirty="0" smtClean="0">
                <a:latin typeface="Calibri" panose="020F0502020204030204" pitchFamily="34" charset="0"/>
                <a:cs typeface="Calibri" panose="020F0502020204030204" pitchFamily="34" charset="0"/>
              </a:rPr>
              <a:t>allow us to achieve our objectives</a:t>
            </a:r>
            <a:r>
              <a:rPr lang="it-IT" sz="1800" i="1" dirty="0" smtClean="0">
                <a:latin typeface="Calibri" panose="020F0502020204030204" pitchFamily="34" charset="0"/>
                <a:cs typeface="Calibri" panose="020F0502020204030204" pitchFamily="34" charset="0"/>
              </a:rPr>
              <a:t>?</a:t>
            </a:r>
            <a:endParaRPr lang="it-IT"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1800" b="1" dirty="0">
                <a:solidFill>
                  <a:srgbClr val="00B050"/>
                </a:solidFill>
                <a:latin typeface="Calibri" panose="020F0502020204030204" pitchFamily="34" charset="0"/>
                <a:cs typeface="Calibri" panose="020F0502020204030204" pitchFamily="34" charset="0"/>
              </a:rPr>
              <a:t>Weaknesses</a:t>
            </a:r>
            <a:r>
              <a:rPr lang="en-US" sz="1800" dirty="0">
                <a:solidFill>
                  <a:srgbClr val="00B050"/>
                </a:solidFill>
                <a:latin typeface="Calibri" panose="020F0502020204030204" pitchFamily="34" charset="0"/>
                <a:cs typeface="Calibri" panose="020F0502020204030204" pitchFamily="34" charset="0"/>
              </a:rPr>
              <a:t>: </a:t>
            </a:r>
            <a:r>
              <a:rPr lang="en-US" sz="1800" i="1" dirty="0" smtClean="0">
                <a:latin typeface="Calibri" panose="020F0502020204030204" pitchFamily="34" charset="0"/>
                <a:cs typeface="Calibri" panose="020F0502020204030204" pitchFamily="34" charset="0"/>
              </a:rPr>
              <a:t>What disrupts our efficiency?</a:t>
            </a:r>
            <a:endParaRPr lang="en-US"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1800" b="1" dirty="0">
                <a:solidFill>
                  <a:srgbClr val="00B050"/>
                </a:solidFill>
                <a:latin typeface="Calibri" panose="020F0502020204030204" pitchFamily="34" charset="0"/>
                <a:cs typeface="Calibri" panose="020F0502020204030204" pitchFamily="34" charset="0"/>
              </a:rPr>
              <a:t>Opportunities</a:t>
            </a:r>
            <a:r>
              <a:rPr lang="en-US" sz="1800" dirty="0">
                <a:solidFill>
                  <a:srgbClr val="00B050"/>
                </a:solidFill>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What </a:t>
            </a:r>
            <a:r>
              <a:rPr lang="en-US" i="1" dirty="0" smtClean="0">
                <a:latin typeface="Calibri" panose="020F0502020204030204" pitchFamily="34" charset="0"/>
                <a:cs typeface="Calibri" panose="020F0502020204030204" pitchFamily="34" charset="0"/>
              </a:rPr>
              <a:t>helps us in achieving our objectives</a:t>
            </a:r>
            <a:r>
              <a:rPr lang="en-US" sz="1800" i="1" dirty="0" smtClean="0">
                <a:latin typeface="Calibri" panose="020F0502020204030204" pitchFamily="34" charset="0"/>
                <a:cs typeface="Calibri" panose="020F0502020204030204" pitchFamily="34" charset="0"/>
              </a:rPr>
              <a:t>?</a:t>
            </a:r>
            <a:endParaRPr lang="en-US"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1800" b="1" dirty="0">
                <a:solidFill>
                  <a:srgbClr val="00B050"/>
                </a:solidFill>
                <a:latin typeface="Calibri" panose="020F0502020204030204" pitchFamily="34" charset="0"/>
                <a:cs typeface="Calibri" panose="020F0502020204030204" pitchFamily="34" charset="0"/>
              </a:rPr>
              <a:t>Threats</a:t>
            </a:r>
            <a:r>
              <a:rPr lang="en-US" sz="1800" dirty="0" smtClean="0">
                <a:solidFill>
                  <a:srgbClr val="00B050"/>
                </a:solidFill>
                <a:latin typeface="Calibri" panose="020F0502020204030204" pitchFamily="34" charset="0"/>
                <a:cs typeface="Calibri" panose="020F0502020204030204" pitchFamily="34" charset="0"/>
              </a:rPr>
              <a:t>: </a:t>
            </a:r>
            <a:r>
              <a:rPr lang="en-US" sz="1800" i="1" dirty="0" smtClean="0">
                <a:latin typeface="Calibri" panose="020F0502020204030204" pitchFamily="34" charset="0"/>
                <a:cs typeface="Calibri" panose="020F0502020204030204" pitchFamily="34" charset="0"/>
              </a:rPr>
              <a:t>What might destabilize our performance?</a:t>
            </a: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graphicFrame>
        <p:nvGraphicFramePr>
          <p:cNvPr id="3" name="Tabella 2">
            <a:extLst>
              <a:ext uri="{FF2B5EF4-FFF2-40B4-BE49-F238E27FC236}">
                <a16:creationId xmlns:a16="http://schemas.microsoft.com/office/drawing/2014/main" id="{C1634C99-C105-4906-A584-ABE683EED19E}"/>
              </a:ext>
            </a:extLst>
          </p:cNvPr>
          <p:cNvGraphicFramePr>
            <a:graphicFrameLocks noGrp="1"/>
          </p:cNvGraphicFramePr>
          <p:nvPr>
            <p:extLst>
              <p:ext uri="{D42A27DB-BD31-4B8C-83A1-F6EECF244321}">
                <p14:modId xmlns:p14="http://schemas.microsoft.com/office/powerpoint/2010/main" val="1396649366"/>
              </p:ext>
            </p:extLst>
          </p:nvPr>
        </p:nvGraphicFramePr>
        <p:xfrm>
          <a:off x="1341092" y="2422182"/>
          <a:ext cx="7643110" cy="2475746"/>
        </p:xfrm>
        <a:graphic>
          <a:graphicData uri="http://schemas.openxmlformats.org/drawingml/2006/table">
            <a:tbl>
              <a:tblPr firstRow="1" bandRow="1">
                <a:tableStyleId>{5C22544A-7EE6-4342-B048-85BDC9FD1C3A}</a:tableStyleId>
              </a:tblPr>
              <a:tblGrid>
                <a:gridCol w="2547703">
                  <a:extLst>
                    <a:ext uri="{9D8B030D-6E8A-4147-A177-3AD203B41FA5}">
                      <a16:colId xmlns:a16="http://schemas.microsoft.com/office/drawing/2014/main" val="414569317"/>
                    </a:ext>
                  </a:extLst>
                </a:gridCol>
                <a:gridCol w="2677412">
                  <a:extLst>
                    <a:ext uri="{9D8B030D-6E8A-4147-A177-3AD203B41FA5}">
                      <a16:colId xmlns:a16="http://schemas.microsoft.com/office/drawing/2014/main" val="2777245048"/>
                    </a:ext>
                  </a:extLst>
                </a:gridCol>
                <a:gridCol w="2417995">
                  <a:extLst>
                    <a:ext uri="{9D8B030D-6E8A-4147-A177-3AD203B41FA5}">
                      <a16:colId xmlns:a16="http://schemas.microsoft.com/office/drawing/2014/main" val="158280247"/>
                    </a:ext>
                  </a:extLst>
                </a:gridCol>
              </a:tblGrid>
              <a:tr h="877802">
                <a:tc>
                  <a:txBody>
                    <a:bodyPr/>
                    <a:lstStyle/>
                    <a:p>
                      <a:pPr algn="ctr"/>
                      <a:r>
                        <a:rPr lang="en-US" sz="2800" noProof="0" dirty="0" smtClean="0">
                          <a:solidFill>
                            <a:schemeClr val="tx1"/>
                          </a:solidFill>
                        </a:rPr>
                        <a:t>SWOT</a:t>
                      </a:r>
                      <a:endParaRPr lang="en-US" sz="28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smtClean="0">
                          <a:solidFill>
                            <a:schemeClr val="tx1"/>
                          </a:solidFill>
                          <a:latin typeface="+mj-lt"/>
                        </a:rPr>
                        <a:t>Positive Aspect</a:t>
                      </a:r>
                      <a:endParaRPr lang="en-US" sz="1800" b="1" noProof="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smtClean="0">
                          <a:solidFill>
                            <a:schemeClr val="tx1"/>
                          </a:solidFill>
                          <a:latin typeface="+mj-lt"/>
                        </a:rPr>
                        <a:t>Negative aspect</a:t>
                      </a:r>
                      <a:endParaRPr lang="en-US" sz="1800" b="1" noProof="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6775670"/>
                  </a:ext>
                </a:extLst>
              </a:tr>
              <a:tr h="798972">
                <a:tc>
                  <a:txBody>
                    <a:bodyPr/>
                    <a:lstStyle/>
                    <a:p>
                      <a:pPr algn="ctr"/>
                      <a:r>
                        <a:rPr lang="en-US" sz="1800" b="1" noProof="0" dirty="0" smtClean="0"/>
                        <a:t>Internal</a:t>
                      </a:r>
                      <a:r>
                        <a:rPr lang="en-US" sz="1800" b="1" baseline="0" noProof="0" dirty="0" smtClean="0"/>
                        <a:t> Factors</a:t>
                      </a:r>
                      <a:endParaRPr lang="en-US" sz="18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smtClean="0">
                          <a:solidFill>
                            <a:schemeClr val="accent6"/>
                          </a:solidFill>
                        </a:rPr>
                        <a:t>Strengths</a:t>
                      </a:r>
                      <a:endParaRPr lang="en-US"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smtClean="0">
                          <a:solidFill>
                            <a:srgbClr val="0070C0"/>
                          </a:solidFill>
                        </a:rPr>
                        <a:t>Weaknesses</a:t>
                      </a:r>
                      <a:endParaRPr lang="en-US" sz="1800" b="1" noProof="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312949"/>
                  </a:ext>
                </a:extLst>
              </a:tr>
              <a:tr h="798972">
                <a:tc>
                  <a:txBody>
                    <a:bodyPr/>
                    <a:lstStyle/>
                    <a:p>
                      <a:pPr algn="ctr"/>
                      <a:r>
                        <a:rPr lang="en-US" sz="1800" b="1" noProof="0" dirty="0" smtClean="0"/>
                        <a:t>External</a:t>
                      </a:r>
                      <a:r>
                        <a:rPr lang="en-US" sz="1800" b="1" baseline="0" noProof="0" dirty="0" smtClean="0"/>
                        <a:t> Factors</a:t>
                      </a:r>
                      <a:endParaRPr lang="en-US" sz="18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smtClean="0">
                          <a:solidFill>
                            <a:srgbClr val="FFC000"/>
                          </a:solidFill>
                        </a:rPr>
                        <a:t>Opportunities</a:t>
                      </a:r>
                      <a:endParaRPr lang="en-US" sz="1800" b="1" noProof="0" dirty="0">
                        <a:solidFill>
                          <a:srgbClr val="FFC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smtClean="0">
                          <a:solidFill>
                            <a:srgbClr val="FF0000"/>
                          </a:solidFill>
                        </a:rPr>
                        <a:t>Threats</a:t>
                      </a:r>
                      <a:endParaRPr lang="en-US" sz="1800" b="1" noProof="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04444"/>
                  </a:ext>
                </a:extLst>
              </a:tr>
            </a:tbl>
          </a:graphicData>
        </a:graphic>
      </p:graphicFrame>
    </p:spTree>
    <p:extLst>
      <p:ext uri="{BB962C8B-B14F-4D97-AF65-F5344CB8AC3E}">
        <p14:creationId xmlns:p14="http://schemas.microsoft.com/office/powerpoint/2010/main" val="20229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025098" cy="3416320"/>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Typical SWOT elements...</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Strengths: virtual reputation and identity, robust models of internal QA…</a:t>
            </a:r>
          </a:p>
          <a:p>
            <a:pPr marL="285750" indent="-285750" algn="just">
              <a:buFont typeface="Arial" panose="020B0604020202020204" pitchFamily="34" charset="0"/>
              <a:buChar char="•"/>
              <a:defRPr/>
            </a:pPr>
            <a:endParaRPr lang="en-GB"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Weaknesses: unskilled employees, poor communication and visibility efforts…</a:t>
            </a:r>
          </a:p>
          <a:p>
            <a:pPr marL="285750" indent="-285750" algn="just">
              <a:buFont typeface="Arial" panose="020B0604020202020204" pitchFamily="34" charset="0"/>
              <a:buChar char="•"/>
              <a:defRPr/>
            </a:pPr>
            <a:endParaRPr lang="en-GB"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Opportunities: </a:t>
            </a:r>
            <a:r>
              <a:rPr lang="en-GB" dirty="0" smtClean="0">
                <a:latin typeface="Calibri" panose="020F0502020204030204" pitchFamily="34" charset="0"/>
                <a:cs typeface="Calibri" panose="020F0502020204030204" pitchFamily="34" charset="0"/>
              </a:rPr>
              <a:t>high-growth market, new available technology…</a:t>
            </a:r>
          </a:p>
          <a:p>
            <a:pPr marL="285750" indent="-285750" algn="just">
              <a:buFont typeface="Arial" panose="020B0604020202020204" pitchFamily="34" charset="0"/>
              <a:buChar char="•"/>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smtClean="0">
                <a:latin typeface="Calibri" panose="020F0502020204030204" pitchFamily="34" charset="0"/>
                <a:cs typeface="Calibri" panose="020F0502020204030204" pitchFamily="34" charset="0"/>
              </a:rPr>
              <a:t>Threats: new entrants with robust competences, changes in customers’ preferences, barriers to new, markets…</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n-GB"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09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236348" y="2001616"/>
            <a:ext cx="8424888" cy="3029034"/>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Local Digital Marketing</a:t>
            </a: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several ways in which you can exploit digital markets in your favor. These are mainly represented by:</a:t>
            </a:r>
          </a:p>
          <a:p>
            <a:pPr marL="285750" indent="-285750" algn="just">
              <a:lnSpc>
                <a:spcPct val="115000"/>
              </a:lnSpc>
              <a:spcAft>
                <a:spcPts val="10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igital promotion – social media presence</a:t>
            </a:r>
          </a:p>
          <a:p>
            <a:pPr marL="285750" indent="-285750" algn="just">
              <a:lnSpc>
                <a:spcPct val="115000"/>
              </a:lnSpc>
              <a:spcAft>
                <a:spcPts val="1000"/>
              </a:spcAft>
              <a:buFont typeface="Arial" panose="020B0604020202020204" pitchFamily="34" charset="0"/>
              <a:buChar char="•"/>
            </a:pPr>
            <a:r>
              <a:rPr lang="en-US"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e-Commerce</a:t>
            </a:r>
          </a:p>
          <a:p>
            <a:pPr marL="285750" indent="-285750" algn="just">
              <a:lnSpc>
                <a:spcPct val="115000"/>
              </a:lnSpc>
              <a:spcAft>
                <a:spcPts val="1000"/>
              </a:spcAft>
              <a:buFont typeface="Arial" panose="020B0604020202020204" pitchFamily="34" charset="0"/>
              <a:buChar char="•"/>
            </a:pPr>
            <a:r>
              <a:rPr lang="en-US" dirty="0" smtClean="0">
                <a:effectLst/>
                <a:latin typeface="Calibri" panose="020F0502020204030204" pitchFamily="34" charset="0"/>
                <a:ea typeface="Calibri" panose="020F0502020204030204" pitchFamily="34" charset="0"/>
                <a:cs typeface="Calibri" panose="020F0502020204030204" pitchFamily="34" charset="0"/>
              </a:rPr>
              <a:t>Sponsored advertisement</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6966264"/>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1529</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16</vt:i4>
      </vt:variant>
    </vt:vector>
  </HeadingPairs>
  <TitlesOfParts>
    <vt:vector size="23" baseType="lpstr">
      <vt:lpstr>Arial</vt:lpstr>
      <vt:lpstr>Arial Unicode MS</vt:lpstr>
      <vt:lpstr>Calibri</vt:lpstr>
      <vt:lpstr>Times New Roman</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IHF Bruxelles</cp:lastModifiedBy>
  <cp:revision>177</cp:revision>
  <dcterms:created xsi:type="dcterms:W3CDTF">2019-01-14T06:35:35Z</dcterms:created>
  <dcterms:modified xsi:type="dcterms:W3CDTF">2021-12-01T09:39:11Z</dcterms:modified>
</cp:coreProperties>
</file>