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294" r:id="rId7"/>
    <p:sldId id="295" r:id="rId8"/>
    <p:sldId id="297" r:id="rId9"/>
    <p:sldId id="296" r:id="rId10"/>
    <p:sldId id="298" r:id="rId11"/>
    <p:sldId id="299" r:id="rId12"/>
    <p:sldId id="300" r:id="rId13"/>
    <p:sldId id="301" r:id="rId14"/>
    <p:sldId id="302" r:id="rId15"/>
    <p:sldId id="303" r:id="rId16"/>
    <p:sldId id="304"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CE71"/>
    <a:srgbClr val="C2E08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6" d="100"/>
          <a:sy n="66" d="100"/>
        </p:scale>
        <p:origin x="-900" y="-25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 xmlns:p14="http://schemas.microsoft.com/office/powerpoint/2010/main" val="1353494538"/>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E09F8985-DB9A-450F-AE50-A456FEFCC14B}"/>
              </a:ext>
            </a:extLst>
          </p:cNvPr>
          <p:cNvGrpSpPr/>
          <p:nvPr/>
        </p:nvGrpSpPr>
        <p:grpSpPr>
          <a:xfrm>
            <a:off x="0" y="2198080"/>
            <a:ext cx="12192000" cy="2597869"/>
            <a:chOff x="0" y="2092574"/>
            <a:chExt cx="12192000" cy="2597869"/>
          </a:xfrm>
          <a:solidFill>
            <a:srgbClr val="00CE71"/>
          </a:solidFill>
        </p:grpSpPr>
        <p:sp>
          <p:nvSpPr>
            <p:cNvPr id="2" name="Rectangle 1">
              <a:extLst>
                <a:ext uri="{FF2B5EF4-FFF2-40B4-BE49-F238E27FC236}">
                  <a16:creationId xmlns=""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 xmlns:a16="http://schemas.microsoft.com/office/drawing/2014/main" id="{DEAB6518-19CD-4637-B0D8-F1C81470B1F1}"/>
              </a:ext>
            </a:extLst>
          </p:cNvPr>
          <p:cNvSpPr txBox="1"/>
          <p:nvPr/>
        </p:nvSpPr>
        <p:spPr>
          <a:xfrm>
            <a:off x="10693" y="2527519"/>
            <a:ext cx="11962532" cy="1938992"/>
          </a:xfrm>
          <a:prstGeom prst="rect">
            <a:avLst/>
          </a:prstGeom>
          <a:noFill/>
        </p:spPr>
        <p:txBody>
          <a:bodyPr wrap="square" rtlCol="0" anchor="ctr">
            <a:spAutoFit/>
          </a:bodyPr>
          <a:lstStyle/>
          <a:p>
            <a:pPr algn="ctr"/>
            <a:r>
              <a:rPr lang="en-US" altLang="es-ES" sz="4000" dirty="0" err="1" smtClean="0">
                <a:solidFill>
                  <a:schemeClr val="bg1"/>
                </a:solidFill>
                <a:cs typeface="Arial" pitchFamily="34" charset="0"/>
              </a:rPr>
              <a:t>Incentivi</a:t>
            </a:r>
            <a:r>
              <a:rPr lang="en-US" altLang="es-ES" sz="4000" smtClean="0">
                <a:solidFill>
                  <a:schemeClr val="bg1"/>
                </a:solidFill>
                <a:cs typeface="Arial" pitchFamily="34" charset="0"/>
              </a:rPr>
              <a:t> </a:t>
            </a:r>
            <a:r>
              <a:rPr lang="en-US" altLang="es-ES" sz="4000" smtClean="0">
                <a:solidFill>
                  <a:schemeClr val="bg1"/>
                </a:solidFill>
                <a:cs typeface="Arial" pitchFamily="34" charset="0"/>
              </a:rPr>
              <a:t>EU</a:t>
            </a:r>
            <a:endParaRPr lang="bg-BG" altLang="es-ES" sz="4000" dirty="0" smtClean="0">
              <a:solidFill>
                <a:schemeClr val="bg1"/>
              </a:solidFill>
              <a:cs typeface="Arial" pitchFamily="34" charset="0"/>
            </a:endParaRPr>
          </a:p>
          <a:p>
            <a:pPr algn="ctr"/>
            <a:endParaRPr lang="en-US" altLang="es-ES" sz="4000" dirty="0">
              <a:solidFill>
                <a:schemeClr val="bg1"/>
              </a:solidFill>
              <a:cs typeface="Arial" pitchFamily="34" charset="0"/>
            </a:endParaRPr>
          </a:p>
          <a:p>
            <a:pPr algn="ctr"/>
            <a:r>
              <a:rPr lang="en-US" altLang="es-ES" sz="4000" dirty="0">
                <a:solidFill>
                  <a:schemeClr val="bg1"/>
                </a:solidFill>
                <a:cs typeface="Arial" pitchFamily="34" charset="0"/>
              </a:rPr>
              <a:t>PARTNER: </a:t>
            </a:r>
            <a:r>
              <a:rPr lang="en-US" altLang="es-ES" sz="4000" dirty="0" err="1" smtClean="0">
                <a:solidFill>
                  <a:schemeClr val="bg1"/>
                </a:solidFill>
                <a:cs typeface="Arial" pitchFamily="34" charset="0"/>
              </a:rPr>
              <a:t>TfPD</a:t>
            </a:r>
            <a:endParaRPr lang="en-US" altLang="es-ES" sz="4000" dirty="0">
              <a:solidFill>
                <a:schemeClr val="bg1"/>
              </a:solidFill>
              <a:cs typeface="Arial" pitchFamily="34" charset="0"/>
            </a:endParaRPr>
          </a:p>
        </p:txBody>
      </p:sp>
      <p:pic>
        <p:nvPicPr>
          <p:cNvPr id="7" name="Imagen 6">
            <a:extLst>
              <a:ext uri="{FF2B5EF4-FFF2-40B4-BE49-F238E27FC236}">
                <a16:creationId xmlns="" xmlns:a16="http://schemas.microsoft.com/office/drawing/2014/main" id="{99C1FC00-4F8D-4018-A8E2-0ECEFA73741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21080" y="217528"/>
            <a:ext cx="2896999" cy="1937160"/>
          </a:xfrm>
          <a:prstGeom prst="rect">
            <a:avLst/>
          </a:prstGeom>
        </p:spPr>
      </p:pic>
      <p:pic>
        <p:nvPicPr>
          <p:cNvPr id="69" name="Imagen 68">
            <a:extLst>
              <a:ext uri="{FF2B5EF4-FFF2-40B4-BE49-F238E27FC236}">
                <a16:creationId xmlns="" xmlns:a16="http://schemas.microsoft.com/office/drawing/2014/main" id="{ED323FE4-4882-45A4-99FE-7C10C324EA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943429" y="1509486"/>
            <a:ext cx="11248571" cy="4129563"/>
          </a:xfrm>
          <a:prstGeom prst="rect">
            <a:avLst/>
          </a:prstGeom>
        </p:spPr>
        <p:txBody>
          <a:bodyPr wrap="square">
            <a:spAutoFit/>
          </a:bodyPr>
          <a:lstStyle/>
          <a:p>
            <a:r>
              <a:rPr lang="en-US" dirty="0" smtClean="0"/>
              <a:t>                                                   </a:t>
            </a:r>
            <a:r>
              <a:rPr lang="en-US" sz="2000" dirty="0" err="1" smtClean="0"/>
              <a:t>Strategia</a:t>
            </a:r>
            <a:r>
              <a:rPr lang="en-US" sz="2000" dirty="0" smtClean="0"/>
              <a:t> “Farm to Fork”</a:t>
            </a:r>
            <a:endParaRPr lang="en-US" dirty="0" smtClean="0"/>
          </a:p>
          <a:p>
            <a:endParaRPr lang="en-US" dirty="0"/>
          </a:p>
          <a:p>
            <a:r>
              <a:rPr lang="it-IT" dirty="0" smtClean="0"/>
              <a:t>La strategia Farm </a:t>
            </a:r>
            <a:r>
              <a:rPr lang="it-IT" dirty="0" err="1" smtClean="0"/>
              <a:t>to</a:t>
            </a:r>
            <a:r>
              <a:rPr lang="it-IT" dirty="0" smtClean="0"/>
              <a:t> </a:t>
            </a:r>
            <a:r>
              <a:rPr lang="it-IT" dirty="0" err="1" smtClean="0"/>
              <a:t>Fork</a:t>
            </a:r>
            <a:r>
              <a:rPr lang="it-IT" dirty="0" smtClean="0"/>
              <a:t> è al centro del Green Deal europeo che mira a rendere i sistemi alimentari equi, sani e rispettosi dell'ambiente.</a:t>
            </a:r>
          </a:p>
          <a:p>
            <a:r>
              <a:rPr lang="it-IT" dirty="0" smtClean="0"/>
              <a:t>La strategia Farm </a:t>
            </a:r>
            <a:r>
              <a:rPr lang="it-IT" dirty="0" err="1" smtClean="0"/>
              <a:t>to</a:t>
            </a:r>
            <a:r>
              <a:rPr lang="it-IT" dirty="0" smtClean="0"/>
              <a:t> </a:t>
            </a:r>
            <a:r>
              <a:rPr lang="it-IT" dirty="0" err="1" smtClean="0"/>
              <a:t>Fork</a:t>
            </a:r>
            <a:r>
              <a:rPr lang="it-IT" dirty="0" smtClean="0"/>
              <a:t> mira ad accelerare la nostra transizione verso un sistema alimentare sostenibile che dovrebbe:</a:t>
            </a:r>
          </a:p>
          <a:p>
            <a:r>
              <a:rPr lang="en-US" dirty="0" smtClean="0"/>
              <a:t>•</a:t>
            </a:r>
            <a:r>
              <a:rPr lang="en-US" dirty="0"/>
              <a:t>	</a:t>
            </a:r>
            <a:r>
              <a:rPr lang="it-IT" dirty="0" smtClean="0"/>
              <a:t>avere un impatto ambientale neutro o positivo</a:t>
            </a:r>
            <a:endParaRPr lang="en-US" dirty="0"/>
          </a:p>
          <a:p>
            <a:r>
              <a:rPr lang="en-US" dirty="0"/>
              <a:t>•	</a:t>
            </a:r>
            <a:r>
              <a:rPr lang="it-IT" dirty="0" smtClean="0"/>
              <a:t>contribuire a mitigare i cambiamenti climatici e ad adattarsi ai loro impatti</a:t>
            </a:r>
            <a:endParaRPr lang="en-US" dirty="0"/>
          </a:p>
          <a:p>
            <a:r>
              <a:rPr lang="en-US" dirty="0"/>
              <a:t>•	</a:t>
            </a:r>
            <a:r>
              <a:rPr lang="it-IT" dirty="0" smtClean="0"/>
              <a:t>invertire la perdita di biodiversità</a:t>
            </a:r>
            <a:endParaRPr lang="en-US" dirty="0"/>
          </a:p>
          <a:p>
            <a:r>
              <a:rPr lang="en-US" dirty="0"/>
              <a:t>•	</a:t>
            </a:r>
            <a:r>
              <a:rPr lang="it-IT" dirty="0" smtClean="0"/>
              <a:t>garantire la sicurezza alimentare, la nutrizione e la salute pubblica, assicurando che  tutti abbiano accesso a cibo sufficiente, sicuro, nutriente e sostenibile</a:t>
            </a:r>
            <a:endParaRPr lang="en-US" dirty="0"/>
          </a:p>
          <a:p>
            <a:r>
              <a:rPr lang="en-US" dirty="0"/>
              <a:t>•	</a:t>
            </a:r>
            <a:r>
              <a:rPr lang="it-IT" dirty="0" smtClean="0"/>
              <a:t>preservare l'accessibilità economica degli alimenti, generando al contempo ritorni economici più equi, promuovendo la competitività del settore dell'approvvigionamento dell'UE e il commercio equo e solidale</a:t>
            </a:r>
            <a:endParaRPr lang="en-US" dirty="0"/>
          </a:p>
        </p:txBody>
      </p:sp>
    </p:spTree>
    <p:extLst>
      <p:ext uri="{BB962C8B-B14F-4D97-AF65-F5344CB8AC3E}">
        <p14:creationId xmlns="" xmlns:p14="http://schemas.microsoft.com/office/powerpoint/2010/main" val="3292195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140685" y="1641696"/>
            <a:ext cx="8003315" cy="3724096"/>
          </a:xfrm>
          <a:prstGeom prst="rect">
            <a:avLst/>
          </a:prstGeom>
        </p:spPr>
        <p:txBody>
          <a:bodyPr wrap="square">
            <a:spAutoFit/>
          </a:bodyPr>
          <a:lstStyle/>
          <a:p>
            <a:r>
              <a:rPr lang="en-US" dirty="0" smtClean="0"/>
              <a:t>                                                 </a:t>
            </a:r>
            <a:r>
              <a:rPr lang="en-US" sz="2000" dirty="0" smtClean="0"/>
              <a:t>Piano </a:t>
            </a:r>
            <a:r>
              <a:rPr lang="en-US" sz="2000" dirty="0" err="1" smtClean="0"/>
              <a:t>d'azione</a:t>
            </a:r>
            <a:r>
              <a:rPr lang="en-US" sz="2000" dirty="0" smtClean="0"/>
              <a:t> </a:t>
            </a:r>
            <a:r>
              <a:rPr lang="en-US" sz="2000" dirty="0" err="1" smtClean="0"/>
              <a:t>biologico</a:t>
            </a:r>
            <a:endParaRPr lang="en-US" dirty="0" smtClean="0"/>
          </a:p>
          <a:p>
            <a:endParaRPr lang="en-US" dirty="0"/>
          </a:p>
          <a:p>
            <a:r>
              <a:rPr lang="it-IT" dirty="0" smtClean="0"/>
              <a:t>Producendo alimenti di alta qualità a basso impatto ambientale, l'agricoltura biologica svolgerà un ruolo essenziale nello sviluppo di un sistema alimentare sostenibile per l'UE.</a:t>
            </a:r>
          </a:p>
          <a:p>
            <a:r>
              <a:rPr lang="it-IT" dirty="0" smtClean="0"/>
              <a:t>Un sistema alimentare sostenibile è al centro del Green Deal europeo. Nell'ambito della strategia Farm </a:t>
            </a:r>
            <a:r>
              <a:rPr lang="it-IT" dirty="0" err="1" smtClean="0"/>
              <a:t>to</a:t>
            </a:r>
            <a:r>
              <a:rPr lang="it-IT" dirty="0" smtClean="0"/>
              <a:t> </a:t>
            </a:r>
            <a:r>
              <a:rPr lang="it-IT" dirty="0" err="1" smtClean="0"/>
              <a:t>Fork</a:t>
            </a:r>
            <a:r>
              <a:rPr lang="it-IT" dirty="0" smtClean="0"/>
              <a:t> del Green Deal, la Commissione europea ha fissato l'obiettivo di "almeno il 25% della superficie agricola dell'UE destinata all'agricoltura biologica e un aumento significativo dell'acquacoltura biologica entro il 2030".</a:t>
            </a:r>
          </a:p>
          <a:p>
            <a:r>
              <a:rPr lang="it-IT" dirty="0" smtClean="0"/>
              <a:t>Per raggiungere questo obiettivo e aiutare il settore biologico a raggiungere il suo pieno potenziale, la Commissione sta presentando un piano d'azione per la produzione biologica nell'UE.</a:t>
            </a:r>
            <a:endParaRPr lang="en-US" dirty="0"/>
          </a:p>
        </p:txBody>
      </p:sp>
    </p:spTree>
    <p:extLst>
      <p:ext uri="{BB962C8B-B14F-4D97-AF65-F5344CB8AC3E}">
        <p14:creationId xmlns="" xmlns:p14="http://schemas.microsoft.com/office/powerpoint/2010/main" val="3292195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140685" y="1647558"/>
            <a:ext cx="10256334" cy="1754326"/>
          </a:xfrm>
          <a:prstGeom prst="rect">
            <a:avLst/>
          </a:prstGeom>
        </p:spPr>
        <p:txBody>
          <a:bodyPr wrap="none">
            <a:spAutoFit/>
          </a:bodyPr>
          <a:lstStyle/>
          <a:p>
            <a:r>
              <a:rPr lang="en-US" dirty="0"/>
              <a:t> </a:t>
            </a:r>
            <a:r>
              <a:rPr lang="en-US" dirty="0" smtClean="0"/>
              <a:t>                                       </a:t>
            </a:r>
            <a:r>
              <a:rPr lang="en-US" dirty="0" err="1" smtClean="0"/>
              <a:t>Opportunità</a:t>
            </a:r>
            <a:r>
              <a:rPr lang="en-US" dirty="0" smtClean="0"/>
              <a:t> </a:t>
            </a:r>
            <a:r>
              <a:rPr lang="en-US" dirty="0" err="1" smtClean="0"/>
              <a:t>di</a:t>
            </a:r>
            <a:r>
              <a:rPr lang="en-US" dirty="0" smtClean="0"/>
              <a:t> </a:t>
            </a:r>
            <a:r>
              <a:rPr lang="en-US" dirty="0" err="1" smtClean="0"/>
              <a:t>sostenere</a:t>
            </a:r>
            <a:r>
              <a:rPr lang="en-US" dirty="0" smtClean="0"/>
              <a:t> le </a:t>
            </a:r>
            <a:r>
              <a:rPr lang="en-US" dirty="0" err="1" smtClean="0"/>
              <a:t>attività</a:t>
            </a:r>
            <a:r>
              <a:rPr lang="en-US" dirty="0" smtClean="0"/>
              <a:t> </a:t>
            </a:r>
            <a:r>
              <a:rPr lang="en-US" dirty="0" err="1" smtClean="0"/>
              <a:t>agricole</a:t>
            </a:r>
            <a:endParaRPr lang="en-US" dirty="0" smtClean="0"/>
          </a:p>
          <a:p>
            <a:endParaRPr lang="en-US" dirty="0" smtClean="0"/>
          </a:p>
          <a:p>
            <a:endParaRPr lang="en-US" dirty="0"/>
          </a:p>
          <a:p>
            <a:r>
              <a:rPr lang="it-IT" dirty="0" smtClean="0"/>
              <a:t>Asse 1: stimolare la domanda e garantire la fiducia dei consumatori</a:t>
            </a:r>
          </a:p>
          <a:p>
            <a:r>
              <a:rPr lang="it-IT" dirty="0" smtClean="0"/>
              <a:t>Asse 2: stimolare la conversione e rafforzare l'intera catena di valore</a:t>
            </a:r>
          </a:p>
          <a:p>
            <a:r>
              <a:rPr lang="it-IT" dirty="0" smtClean="0"/>
              <a:t>Asse 3: il biologico come esempio: migliorare il contributo dell'agricoltura biologica alla sostenibilità</a:t>
            </a:r>
            <a:endParaRPr lang="en-US" dirty="0"/>
          </a:p>
        </p:txBody>
      </p:sp>
    </p:spTree>
    <p:extLst>
      <p:ext uri="{BB962C8B-B14F-4D97-AF65-F5344CB8AC3E}">
        <p14:creationId xmlns="" xmlns:p14="http://schemas.microsoft.com/office/powerpoint/2010/main" val="329219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140684" y="1617763"/>
            <a:ext cx="10659430" cy="4001095"/>
          </a:xfrm>
          <a:prstGeom prst="rect">
            <a:avLst/>
          </a:prstGeom>
        </p:spPr>
        <p:txBody>
          <a:bodyPr wrap="square">
            <a:spAutoFit/>
          </a:bodyPr>
          <a:lstStyle/>
          <a:p>
            <a:r>
              <a:rPr lang="en-US" dirty="0" smtClean="0"/>
              <a:t>                                         </a:t>
            </a:r>
            <a:r>
              <a:rPr lang="it-IT" sz="2000" dirty="0" smtClean="0"/>
              <a:t>Strategia per la biodiversità per il 2030</a:t>
            </a:r>
            <a:endParaRPr lang="en-US" dirty="0"/>
          </a:p>
          <a:p>
            <a:endParaRPr lang="en-US" dirty="0"/>
          </a:p>
          <a:p>
            <a:r>
              <a:rPr lang="it-IT" dirty="0" smtClean="0"/>
              <a:t>La strategia dell'UE per la biodiversità per il 2030 è un piano completo, ambizioso e a lungo termine per proteggere la natura e invertire il degrado degli ecosistemi. La strategia mira a portare la biodiversità europea sulla via del recupero entro il 2030 e contiene azioni e impegni specifici.</a:t>
            </a:r>
          </a:p>
          <a:p>
            <a:r>
              <a:rPr lang="it-IT" dirty="0" smtClean="0"/>
              <a:t>La strategia per la biodiversità mira a portare la biodiversità europea sulla via del recupero entro il 2030, a beneficio delle persone, del clima e del pianeta.</a:t>
            </a:r>
          </a:p>
          <a:p>
            <a:r>
              <a:rPr lang="it-IT" dirty="0" smtClean="0"/>
              <a:t>Nel contesto post-COVID-19, la strategia mira a costruire la resilienza delle nostre società alle minacce future quali</a:t>
            </a:r>
          </a:p>
          <a:p>
            <a:r>
              <a:rPr lang="en-US" dirty="0" smtClean="0"/>
              <a:t>1</a:t>
            </a:r>
            <a:r>
              <a:rPr lang="en-US" dirty="0"/>
              <a:t>.	</a:t>
            </a:r>
            <a:r>
              <a:rPr lang="it-IT" dirty="0" smtClean="0"/>
              <a:t>gli impatti dei cambiamenti climatici</a:t>
            </a:r>
            <a:endParaRPr lang="en-US" dirty="0"/>
          </a:p>
          <a:p>
            <a:r>
              <a:rPr lang="en-US" dirty="0"/>
              <a:t>2.	</a:t>
            </a:r>
            <a:r>
              <a:rPr lang="en-US" dirty="0" err="1" smtClean="0"/>
              <a:t>gli</a:t>
            </a:r>
            <a:r>
              <a:rPr lang="en-US" dirty="0" smtClean="0"/>
              <a:t> </a:t>
            </a:r>
            <a:r>
              <a:rPr lang="en-US" dirty="0" err="1" smtClean="0"/>
              <a:t>incendi</a:t>
            </a:r>
            <a:r>
              <a:rPr lang="en-US" dirty="0" smtClean="0"/>
              <a:t> </a:t>
            </a:r>
            <a:r>
              <a:rPr lang="en-US" dirty="0" err="1" smtClean="0"/>
              <a:t>boschivi</a:t>
            </a:r>
            <a:endParaRPr lang="en-US" dirty="0"/>
          </a:p>
          <a:p>
            <a:r>
              <a:rPr lang="en-US" dirty="0"/>
              <a:t>3.	</a:t>
            </a:r>
            <a:r>
              <a:rPr lang="en-US" dirty="0" err="1" smtClean="0"/>
              <a:t>l'insicurezza</a:t>
            </a:r>
            <a:r>
              <a:rPr lang="en-US" dirty="0" smtClean="0"/>
              <a:t> </a:t>
            </a:r>
            <a:r>
              <a:rPr lang="en-US" dirty="0" err="1" smtClean="0"/>
              <a:t>alimentare</a:t>
            </a:r>
            <a:endParaRPr lang="en-US" dirty="0"/>
          </a:p>
          <a:p>
            <a:r>
              <a:rPr lang="en-US" dirty="0"/>
              <a:t>4.	</a:t>
            </a:r>
            <a:r>
              <a:rPr lang="it-IT" dirty="0" smtClean="0"/>
              <a:t> l'insorgenza di malattie, anche attraverso la protezione della fauna selvatica e la lotta al commercio illegale della fauna selvatica.</a:t>
            </a:r>
            <a:endParaRPr lang="en-US" dirty="0"/>
          </a:p>
        </p:txBody>
      </p:sp>
    </p:spTree>
    <p:extLst>
      <p:ext uri="{BB962C8B-B14F-4D97-AF65-F5344CB8AC3E}">
        <p14:creationId xmlns="" xmlns:p14="http://schemas.microsoft.com/office/powerpoint/2010/main" val="329219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140684" y="1706941"/>
            <a:ext cx="9570859" cy="3447098"/>
          </a:xfrm>
          <a:prstGeom prst="rect">
            <a:avLst/>
          </a:prstGeom>
        </p:spPr>
        <p:txBody>
          <a:bodyPr wrap="square">
            <a:spAutoFit/>
          </a:bodyPr>
          <a:lstStyle/>
          <a:p>
            <a:r>
              <a:rPr lang="en-US" dirty="0"/>
              <a:t> </a:t>
            </a:r>
            <a:r>
              <a:rPr lang="en-US" dirty="0" smtClean="0"/>
              <a:t>                                              </a:t>
            </a:r>
            <a:r>
              <a:rPr lang="en-US" sz="2000" dirty="0" err="1" smtClean="0"/>
              <a:t>Opportunità</a:t>
            </a:r>
            <a:r>
              <a:rPr lang="en-US" sz="2000" dirty="0" smtClean="0"/>
              <a:t> </a:t>
            </a:r>
            <a:r>
              <a:rPr lang="en-US" sz="2000" dirty="0" err="1" smtClean="0"/>
              <a:t>di</a:t>
            </a:r>
            <a:r>
              <a:rPr lang="en-US" sz="2000" dirty="0" smtClean="0"/>
              <a:t> </a:t>
            </a:r>
            <a:r>
              <a:rPr lang="en-US" sz="2000" dirty="0" err="1" smtClean="0"/>
              <a:t>sostenere</a:t>
            </a:r>
            <a:r>
              <a:rPr lang="en-US" sz="2000" dirty="0" smtClean="0"/>
              <a:t> le </a:t>
            </a:r>
            <a:r>
              <a:rPr lang="en-US" sz="2000" dirty="0" err="1" smtClean="0"/>
              <a:t>attività</a:t>
            </a:r>
            <a:r>
              <a:rPr lang="en-US" sz="2000" dirty="0" smtClean="0"/>
              <a:t> </a:t>
            </a:r>
            <a:r>
              <a:rPr lang="en-US" sz="2000" dirty="0" err="1" smtClean="0"/>
              <a:t>agricole</a:t>
            </a:r>
            <a:endParaRPr lang="en-US" dirty="0" smtClean="0"/>
          </a:p>
          <a:p>
            <a:endParaRPr lang="en-US" dirty="0"/>
          </a:p>
          <a:p>
            <a:endParaRPr lang="en-US" dirty="0"/>
          </a:p>
          <a:p>
            <a:r>
              <a:rPr lang="it-IT" dirty="0" smtClean="0"/>
              <a:t>La strategia contiene impegni e azioni specifiche da attuare entro il 2030.</a:t>
            </a:r>
          </a:p>
          <a:p>
            <a:r>
              <a:rPr lang="it-IT" dirty="0" smtClean="0"/>
              <a:t>Creare una rete più ampia di aree protette terrestri e marine in tutta l'UE</a:t>
            </a:r>
          </a:p>
          <a:p>
            <a:r>
              <a:rPr lang="it-IT" dirty="0" smtClean="0"/>
              <a:t>L'UE amplierà le aree Natura 2000 esistenti, con una protezione rigorosa per le aree ad altissimo valore di biodiversità e di clima.</a:t>
            </a:r>
          </a:p>
          <a:p>
            <a:r>
              <a:rPr lang="it-IT" dirty="0" smtClean="0"/>
              <a:t>Avviare un piano di ripristino della natura nell'UE</a:t>
            </a:r>
          </a:p>
          <a:p>
            <a:r>
              <a:rPr lang="it-IT" dirty="0" smtClean="0"/>
              <a:t>Introdurre misure per consentire il necessario cambiamento trasformativo per</a:t>
            </a:r>
          </a:p>
          <a:p>
            <a:r>
              <a:rPr lang="en-US" dirty="0" smtClean="0"/>
              <a:t>•</a:t>
            </a:r>
            <a:r>
              <a:rPr lang="en-US" dirty="0"/>
              <a:t>	</a:t>
            </a:r>
            <a:r>
              <a:rPr lang="it-IT" dirty="0" smtClean="0"/>
              <a:t>garantire una migliore attuazione e monitorare i progressi</a:t>
            </a:r>
            <a:endParaRPr lang="en-US" dirty="0"/>
          </a:p>
          <a:p>
            <a:r>
              <a:rPr lang="en-US" dirty="0"/>
              <a:t>•	</a:t>
            </a:r>
            <a:r>
              <a:rPr lang="it-IT" dirty="0" smtClean="0"/>
              <a:t>migliorare le conoscenze, i finanziamenti e gli investimenti</a:t>
            </a:r>
            <a:endParaRPr lang="en-US" dirty="0"/>
          </a:p>
          <a:p>
            <a:r>
              <a:rPr lang="en-US" dirty="0"/>
              <a:t>•	</a:t>
            </a:r>
            <a:r>
              <a:rPr lang="it-IT" dirty="0" smtClean="0"/>
              <a:t>rispettare maggiormente la natura nel processo decisionale pubblico e aziendale</a:t>
            </a:r>
            <a:endParaRPr lang="en-US" dirty="0"/>
          </a:p>
        </p:txBody>
      </p:sp>
    </p:spTree>
    <p:extLst>
      <p:ext uri="{BB962C8B-B14F-4D97-AF65-F5344CB8AC3E}">
        <p14:creationId xmlns="" xmlns:p14="http://schemas.microsoft.com/office/powerpoint/2010/main" val="3292195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 xmlns:a16="http://schemas.microsoft.com/office/drawing/2014/main"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en-US" altLang="ko-KR" sz="5867" dirty="0" smtClean="0">
                <a:solidFill>
                  <a:schemeClr val="tx1">
                    <a:lumMod val="85000"/>
                    <a:lumOff val="15000"/>
                  </a:schemeClr>
                </a:solidFill>
                <a:cs typeface="Arial" pitchFamily="34" charset="0"/>
              </a:rPr>
              <a:t>Grazie</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 xmlns:a16="http://schemas.microsoft.com/office/drawing/2014/main" id="{B8FA6405-6F2E-41E4-BD1D-BAF6D9AA96C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 xmlns:a16="http://schemas.microsoft.com/office/drawing/2014/main" id="{ED323FE4-4882-45A4-99FE-7C10C324EA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3975" y="6304153"/>
            <a:ext cx="1811459" cy="450275"/>
          </a:xfrm>
          <a:prstGeom prst="rect">
            <a:avLst/>
          </a:prstGeom>
        </p:spPr>
      </p:pic>
    </p:spTree>
    <p:extLst>
      <p:ext uri="{BB962C8B-B14F-4D97-AF65-F5344CB8AC3E}">
        <p14:creationId xmlns="" xmlns:p14="http://schemas.microsoft.com/office/powerpoint/2010/main" val="127921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3569676" y="943632"/>
            <a:ext cx="6659139" cy="584775"/>
          </a:xfrm>
          <a:prstGeom prst="rect">
            <a:avLst/>
          </a:prstGeom>
          <a:noFill/>
        </p:spPr>
        <p:txBody>
          <a:bodyPr wrap="square" rtlCol="0">
            <a:spAutoFit/>
          </a:bodyPr>
          <a:lstStyle/>
          <a:p>
            <a:r>
              <a:rPr lang="en-US" altLang="ko-KR" sz="3200" dirty="0" err="1" smtClean="0">
                <a:solidFill>
                  <a:schemeClr val="accent2"/>
                </a:solidFill>
                <a:latin typeface="+mj-lt"/>
                <a:cs typeface="Arial" pitchFamily="34" charset="0"/>
              </a:rPr>
              <a:t>Obiettivi</a:t>
            </a:r>
            <a:r>
              <a:rPr lang="en-US" altLang="ko-KR" sz="3200" dirty="0" smtClean="0">
                <a:solidFill>
                  <a:schemeClr val="accent2"/>
                </a:solidFill>
                <a:latin typeface="+mj-lt"/>
                <a:cs typeface="Arial" pitchFamily="34" charset="0"/>
              </a:rPr>
              <a:t> e </a:t>
            </a:r>
            <a:r>
              <a:rPr lang="en-US" altLang="ko-KR" sz="3200" dirty="0" err="1" smtClean="0">
                <a:solidFill>
                  <a:schemeClr val="accent2"/>
                </a:solidFill>
                <a:latin typeface="+mj-lt"/>
                <a:cs typeface="Arial" pitchFamily="34" charset="0"/>
              </a:rPr>
              <a:t>Traguardi</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 xmlns:a16="http://schemas.microsoft.com/office/drawing/2014/main" id="{67876247-5908-47C7-A4FB-043019B26126}"/>
              </a:ext>
            </a:extLst>
          </p:cNvPr>
          <p:cNvSpPr txBox="1"/>
          <p:nvPr/>
        </p:nvSpPr>
        <p:spPr>
          <a:xfrm>
            <a:off x="1289480" y="2302343"/>
            <a:ext cx="7578295" cy="1754326"/>
          </a:xfrm>
          <a:prstGeom prst="rect">
            <a:avLst/>
          </a:prstGeom>
          <a:noFill/>
        </p:spPr>
        <p:txBody>
          <a:bodyPr wrap="square">
            <a:spAutoFit/>
          </a:bodyPr>
          <a:lstStyle/>
          <a:p>
            <a:pPr algn="just"/>
            <a:r>
              <a:rPr lang="it-IT" b="1" dirty="0" smtClean="0">
                <a:latin typeface="Arial" panose="020B0604020202020204" pitchFamily="34" charset="0"/>
                <a:ea typeface="Calibri" panose="020F0502020204030204" pitchFamily="34" charset="0"/>
                <a:cs typeface="Arial" panose="020B0604020202020204" pitchFamily="34" charset="0"/>
              </a:rPr>
              <a:t>Al termine di questo modulo sarete in grado di:</a:t>
            </a:r>
          </a:p>
          <a:p>
            <a:pPr algn="just"/>
            <a:endParaRPr lang="en-GB" b="1" dirty="0">
              <a:latin typeface="Arial" panose="020B0604020202020204" pitchFamily="34" charset="0"/>
              <a:cs typeface="Arial" panose="020B0604020202020204" pitchFamily="34" charset="0"/>
            </a:endParaRPr>
          </a:p>
          <a:p>
            <a:pPr marL="342900" indent="-342900" algn="just">
              <a:buAutoNum type="arabicParenR"/>
            </a:pPr>
            <a:r>
              <a:rPr lang="it-IT" b="1" dirty="0" smtClean="0">
                <a:latin typeface="Arial" panose="020B0604020202020204" pitchFamily="34" charset="0"/>
                <a:cs typeface="Arial" panose="020B0604020202020204" pitchFamily="34" charset="0"/>
              </a:rPr>
              <a:t>sviluppare una strategia a lungo termine per lo sviluppo delle attività agricole. </a:t>
            </a:r>
          </a:p>
          <a:p>
            <a:pPr marL="342900" indent="-342900" algn="just">
              <a:buAutoNum type="arabicParenR"/>
            </a:pPr>
            <a:r>
              <a:rPr lang="it-IT" b="1" dirty="0" smtClean="0">
                <a:latin typeface="Arial" panose="020B0604020202020204" pitchFamily="34" charset="0"/>
                <a:cs typeface="Arial" panose="020B0604020202020204" pitchFamily="34" charset="0"/>
              </a:rPr>
              <a:t>sviluppare approcci innovativi all'attività agricola. </a:t>
            </a:r>
          </a:p>
          <a:p>
            <a:pPr marL="342900" indent="-342900" algn="just">
              <a:buAutoNum type="arabicParenR"/>
            </a:pPr>
            <a:r>
              <a:rPr lang="en-US" b="1" dirty="0" err="1" smtClean="0">
                <a:latin typeface="Arial" panose="020B0604020202020204" pitchFamily="34" charset="0"/>
                <a:cs typeface="Arial" panose="020B0604020202020204" pitchFamily="34" charset="0"/>
              </a:rPr>
              <a:t>proteggere</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l'ambiente</a:t>
            </a:r>
            <a:r>
              <a:rPr lang="en-US" b="1" dirty="0" smtClean="0">
                <a:latin typeface="Arial" panose="020B0604020202020204" pitchFamily="34" charset="0"/>
                <a:cs typeface="Arial" panose="020B0604020202020204" pitchFamily="34" charset="0"/>
              </a:rPr>
              <a:t>.</a:t>
            </a:r>
            <a:endParaRPr lang="es-ES"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32938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2992655" y="3382567"/>
            <a:ext cx="5745484" cy="707886"/>
          </a:xfrm>
          <a:prstGeom prst="rect">
            <a:avLst/>
          </a:prstGeom>
        </p:spPr>
        <p:txBody>
          <a:bodyPr wrap="none">
            <a:spAutoFit/>
          </a:bodyPr>
          <a:lstStyle/>
          <a:p>
            <a:r>
              <a:rPr lang="en-US" sz="4000" dirty="0" err="1" smtClean="0"/>
              <a:t>Politica</a:t>
            </a:r>
            <a:r>
              <a:rPr lang="en-US" sz="4000" dirty="0" smtClean="0"/>
              <a:t> </a:t>
            </a:r>
            <a:r>
              <a:rPr lang="en-US" sz="4000" dirty="0" err="1" smtClean="0"/>
              <a:t>agricola</a:t>
            </a:r>
            <a:r>
              <a:rPr lang="en-US" sz="4000" dirty="0" smtClean="0"/>
              <a:t> </a:t>
            </a:r>
            <a:r>
              <a:rPr lang="en-US" sz="4000" dirty="0" err="1" smtClean="0"/>
              <a:t>comune</a:t>
            </a:r>
            <a:endParaRPr lang="en-US" sz="4000" dirty="0"/>
          </a:p>
        </p:txBody>
      </p:sp>
    </p:spTree>
    <p:extLst>
      <p:ext uri="{BB962C8B-B14F-4D97-AF65-F5344CB8AC3E}">
        <p14:creationId xmlns=""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12110" y="1529402"/>
            <a:ext cx="7737742" cy="4339650"/>
          </a:xfrm>
          <a:prstGeom prst="rect">
            <a:avLst/>
          </a:prstGeom>
          <a:noFill/>
        </p:spPr>
        <p:txBody>
          <a:bodyPr wrap="square">
            <a:spAutoFit/>
          </a:bodyPr>
          <a:lstStyle/>
          <a:p>
            <a:r>
              <a:rPr lang="en-US" sz="2400" dirty="0" smtClean="0">
                <a:latin typeface="Calibri" panose="020F0502020204030204" pitchFamily="34" charset="0"/>
                <a:cs typeface="Calibri" panose="020F0502020204030204" pitchFamily="34" charset="0"/>
              </a:rPr>
              <a:t>                                               INTRODUZIONE</a:t>
            </a:r>
          </a:p>
          <a:p>
            <a:endParaRPr lang="en-US" dirty="0" smtClean="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 </a:t>
            </a:r>
            <a:r>
              <a:rPr lang="it-IT" dirty="0" smtClean="0">
                <a:latin typeface="Calibri" panose="020F0502020204030204" pitchFamily="34" charset="0"/>
                <a:cs typeface="Calibri" panose="020F0502020204030204" pitchFamily="34" charset="0"/>
              </a:rPr>
              <a:t>La Politica Agricola Comune (PAC) ha dimostrato la sua importanza nel dare forma a un’</a:t>
            </a:r>
            <a:r>
              <a:rPr lang="it-IT" dirty="0" smtClean="0">
                <a:solidFill>
                  <a:srgbClr val="FF0000"/>
                </a:solidFill>
                <a:latin typeface="Calibri" panose="020F0502020204030204" pitchFamily="34" charset="0"/>
                <a:cs typeface="Calibri" panose="020F0502020204030204" pitchFamily="34" charset="0"/>
              </a:rPr>
              <a:t>agricoltura multifunzionale che soddisfi le esigenze della società</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contribuendo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alla</a:t>
            </a:r>
            <a:r>
              <a:rPr lang="en-US" dirty="0" smtClean="0">
                <a:latin typeface="Calibri" panose="020F0502020204030204" pitchFamily="34" charset="0"/>
                <a:cs typeface="Calibri" panose="020F0502020204030204" pitchFamily="34" charset="0"/>
              </a:rPr>
              <a:t> </a:t>
            </a:r>
            <a:r>
              <a:rPr lang="en-US" dirty="0" err="1" smtClean="0">
                <a:solidFill>
                  <a:srgbClr val="FF0000"/>
                </a:solidFill>
                <a:latin typeface="Calibri" panose="020F0502020204030204" pitchFamily="34" charset="0"/>
                <a:cs typeface="Calibri" panose="020F0502020204030204" pitchFamily="34" charset="0"/>
              </a:rPr>
              <a:t>protezione</a:t>
            </a:r>
            <a:r>
              <a:rPr lang="en-US" dirty="0" smtClean="0">
                <a:solidFill>
                  <a:srgbClr val="FF0000"/>
                </a:solidFill>
                <a:latin typeface="Calibri" panose="020F0502020204030204" pitchFamily="34" charset="0"/>
                <a:cs typeface="Calibri" panose="020F0502020204030204" pitchFamily="34" charset="0"/>
              </a:rPr>
              <a:t> </a:t>
            </a:r>
            <a:r>
              <a:rPr lang="en-US" dirty="0" err="1" smtClean="0">
                <a:solidFill>
                  <a:srgbClr val="FF0000"/>
                </a:solidFill>
                <a:latin typeface="Calibri" panose="020F0502020204030204" pitchFamily="34" charset="0"/>
                <a:cs typeface="Calibri" panose="020F0502020204030204" pitchFamily="34" charset="0"/>
              </a:rPr>
              <a:t>dell'ambiente</a:t>
            </a:r>
            <a:r>
              <a:rPr lang="en-US" dirty="0" smtClean="0">
                <a:solidFill>
                  <a:srgbClr val="FF0000"/>
                </a:solidFill>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e </a:t>
            </a:r>
            <a:r>
              <a:rPr lang="en-US" dirty="0" err="1" smtClean="0">
                <a:latin typeface="Calibri" panose="020F0502020204030204" pitchFamily="34" charset="0"/>
                <a:cs typeface="Calibri" panose="020F0502020204030204" pitchFamily="34" charset="0"/>
              </a:rPr>
              <a:t>delle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risorse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naturali</a:t>
            </a:r>
            <a:r>
              <a:rPr lang="en-US" dirty="0" smtClean="0">
                <a:latin typeface="Calibri" panose="020F0502020204030204" pitchFamily="34" charset="0"/>
                <a:cs typeface="Calibri" panose="020F0502020204030204" pitchFamily="34" charset="0"/>
              </a:rPr>
              <a:t>, la </a:t>
            </a:r>
            <a:r>
              <a:rPr lang="it-IT" dirty="0" smtClean="0">
                <a:solidFill>
                  <a:srgbClr val="FF0000"/>
                </a:solidFill>
                <a:latin typeface="Calibri" panose="020F0502020204030204" pitchFamily="34" charset="0"/>
                <a:cs typeface="Calibri" panose="020F0502020204030204" pitchFamily="34" charset="0"/>
              </a:rPr>
              <a:t>lotta contro il cambiamento climatico </a:t>
            </a:r>
            <a:r>
              <a:rPr lang="it-IT" dirty="0" smtClean="0">
                <a:latin typeface="Calibri" panose="020F0502020204030204" pitchFamily="34" charset="0"/>
                <a:cs typeface="Calibri" panose="020F0502020204030204" pitchFamily="34" charset="0"/>
              </a:rPr>
              <a:t>e allo sviluppo rurale, consentendo al contempo ai produttori di ottenere un reddito sufficiente dalle loro attività</a:t>
            </a:r>
            <a:r>
              <a:rPr lang="en-US" dirty="0" smtClean="0">
                <a:latin typeface="Calibri" panose="020F0502020204030204" pitchFamily="34" charset="0"/>
                <a:cs typeface="Calibri" panose="020F0502020204030204" pitchFamily="34" charset="0"/>
              </a:rPr>
              <a:t>. </a:t>
            </a:r>
            <a:r>
              <a:rPr lang="it-IT" dirty="0" smtClean="0">
                <a:latin typeface="Calibri" panose="020F0502020204030204" pitchFamily="34" charset="0"/>
                <a:cs typeface="Calibri" panose="020F0502020204030204" pitchFamily="34" charset="0"/>
              </a:rPr>
              <a:t>I prodotti agricoli devono essere prodotti in maniera sostenibile e rispettosa dell'ambiente</a:t>
            </a:r>
            <a:r>
              <a:rPr lang="en-US" dirty="0" smtClean="0">
                <a:latin typeface="Calibri" panose="020F0502020204030204" pitchFamily="34" charset="0"/>
                <a:cs typeface="Calibri" panose="020F0502020204030204" pitchFamily="34" charset="0"/>
              </a:rPr>
              <a:t>. </a:t>
            </a:r>
            <a:r>
              <a:rPr lang="it-IT" dirty="0" smtClean="0">
                <a:latin typeface="Calibri" panose="020F0502020204030204" pitchFamily="34" charset="0"/>
                <a:cs typeface="Calibri" panose="020F0502020204030204" pitchFamily="34" charset="0"/>
              </a:rPr>
              <a:t>Per raggiungere questo obiettivo, dobbiamo continuare a impegnarci per promuovere e modellare un </a:t>
            </a:r>
            <a:r>
              <a:rPr lang="en-US" dirty="0" err="1" smtClean="0">
                <a:solidFill>
                  <a:srgbClr val="FF0000"/>
                </a:solidFill>
                <a:latin typeface="Calibri" panose="020F0502020204030204" pitchFamily="34" charset="0"/>
                <a:cs typeface="Calibri" panose="020F0502020204030204" pitchFamily="34" charset="0"/>
              </a:rPr>
              <a:t>settore</a:t>
            </a:r>
            <a:r>
              <a:rPr lang="en-US" dirty="0" smtClean="0">
                <a:solidFill>
                  <a:srgbClr val="FF0000"/>
                </a:solidFill>
                <a:latin typeface="Calibri" panose="020F0502020204030204" pitchFamily="34" charset="0"/>
                <a:cs typeface="Calibri" panose="020F0502020204030204" pitchFamily="34" charset="0"/>
              </a:rPr>
              <a:t> </a:t>
            </a:r>
            <a:r>
              <a:rPr lang="en-US" dirty="0" err="1" smtClean="0">
                <a:solidFill>
                  <a:srgbClr val="FF0000"/>
                </a:solidFill>
                <a:latin typeface="Calibri" panose="020F0502020204030204" pitchFamily="34" charset="0"/>
                <a:cs typeface="Calibri" panose="020F0502020204030204" pitchFamily="34" charset="0"/>
              </a:rPr>
              <a:t>agricolo</a:t>
            </a:r>
            <a:r>
              <a:rPr lang="en-US" dirty="0" smtClean="0">
                <a:solidFill>
                  <a:srgbClr val="FF0000"/>
                </a:solidFill>
                <a:latin typeface="Calibri" panose="020F0502020204030204" pitchFamily="34" charset="0"/>
                <a:cs typeface="Calibri" panose="020F0502020204030204" pitchFamily="34" charset="0"/>
              </a:rPr>
              <a:t> </a:t>
            </a:r>
            <a:r>
              <a:rPr lang="en-US" dirty="0" err="1" smtClean="0">
                <a:solidFill>
                  <a:srgbClr val="FF0000"/>
                </a:solidFill>
                <a:latin typeface="Calibri" panose="020F0502020204030204" pitchFamily="34" charset="0"/>
                <a:cs typeface="Calibri" panose="020F0502020204030204" pitchFamily="34" charset="0"/>
              </a:rPr>
              <a:t>competitivo</a:t>
            </a:r>
            <a:r>
              <a:rPr lang="en-US" dirty="0" smtClean="0">
                <a:solidFill>
                  <a:srgbClr val="FF0000"/>
                </a:solidFill>
                <a:latin typeface="Calibri" panose="020F0502020204030204" pitchFamily="34" charset="0"/>
                <a:cs typeface="Calibri" panose="020F0502020204030204" pitchFamily="34" charset="0"/>
              </a:rPr>
              <a:t> </a:t>
            </a:r>
            <a:r>
              <a:rPr lang="it-IT" dirty="0" smtClean="0">
                <a:latin typeface="Calibri" panose="020F0502020204030204" pitchFamily="34" charset="0"/>
                <a:cs typeface="Calibri" panose="020F0502020204030204" pitchFamily="34" charset="0"/>
              </a:rPr>
              <a:t>e resistente a crisi e rischi di diversa natura</a:t>
            </a:r>
            <a:r>
              <a:rPr lang="en-US" dirty="0" smtClean="0">
                <a:latin typeface="Calibri" panose="020F0502020204030204" pitchFamily="34" charset="0"/>
                <a:cs typeface="Calibri" panose="020F0502020204030204" pitchFamily="34" charset="0"/>
              </a:rPr>
              <a:t>. </a:t>
            </a:r>
            <a:r>
              <a:rPr lang="it-IT" dirty="0" smtClean="0">
                <a:latin typeface="Calibri" panose="020F0502020204030204" pitchFamily="34" charset="0"/>
                <a:cs typeface="Calibri" panose="020F0502020204030204" pitchFamily="34" charset="0"/>
              </a:rPr>
              <a:t>Va sottolineato il ruolo di questa politica nella </a:t>
            </a:r>
            <a:r>
              <a:rPr lang="it-IT" dirty="0" smtClean="0">
                <a:solidFill>
                  <a:srgbClr val="FF0000"/>
                </a:solidFill>
                <a:latin typeface="Calibri" panose="020F0502020204030204" pitchFamily="34" charset="0"/>
                <a:cs typeface="Calibri" panose="020F0502020204030204" pitchFamily="34" charset="0"/>
              </a:rPr>
              <a:t>protezione della salute umana, animale e vegetale</a:t>
            </a:r>
            <a:r>
              <a:rPr lang="en-US" dirty="0" smtClean="0">
                <a:solidFill>
                  <a:srgbClr val="FF0000"/>
                </a:solidFill>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e </a:t>
            </a:r>
            <a:r>
              <a:rPr lang="en-US" dirty="0" err="1" smtClean="0">
                <a:latin typeface="Calibri" panose="020F0502020204030204" pitchFamily="34" charset="0"/>
                <a:cs typeface="Calibri" panose="020F0502020204030204" pitchFamily="34" charset="0"/>
              </a:rPr>
              <a:t>nella</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tutela</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dell'ambiente</a:t>
            </a:r>
            <a:r>
              <a:rPr lang="en-US" dirty="0" smtClean="0">
                <a:latin typeface="Calibri" panose="020F0502020204030204" pitchFamily="34" charset="0"/>
                <a:cs typeface="Calibri" panose="020F0502020204030204" pitchFamily="34" charset="0"/>
              </a:rPr>
              <a:t>. </a:t>
            </a:r>
            <a:r>
              <a:rPr lang="it-IT" dirty="0" smtClean="0">
                <a:latin typeface="Calibri" panose="020F0502020204030204" pitchFamily="34" charset="0"/>
                <a:cs typeface="Calibri" panose="020F0502020204030204" pitchFamily="34" charset="0"/>
              </a:rPr>
              <a:t>La PAC è finanziata dal Fondo Europeo Agricolo di Garanzia e dal Fondo Europeo Agricolo per lo Sviluppo Rurale.</a:t>
            </a: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60135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5" y="1621216"/>
            <a:ext cx="9060590" cy="1846659"/>
          </a:xfrm>
          <a:prstGeom prst="rect">
            <a:avLst/>
          </a:prstGeom>
        </p:spPr>
        <p:txBody>
          <a:bodyPr wrap="square">
            <a:spAutoFit/>
          </a:bodyPr>
          <a:lstStyle/>
          <a:p>
            <a:r>
              <a:rPr lang="bg-BG" dirty="0" smtClean="0"/>
              <a:t>                                        </a:t>
            </a:r>
            <a:r>
              <a:rPr lang="en-US" sz="2400" dirty="0" err="1" smtClean="0"/>
              <a:t>Opportunità</a:t>
            </a:r>
            <a:r>
              <a:rPr lang="en-US" sz="2400" dirty="0" smtClean="0"/>
              <a:t> </a:t>
            </a:r>
            <a:r>
              <a:rPr lang="en-US" sz="2400" dirty="0" err="1" smtClean="0"/>
              <a:t>di</a:t>
            </a:r>
            <a:r>
              <a:rPr lang="en-US" sz="2400" dirty="0" smtClean="0"/>
              <a:t> </a:t>
            </a:r>
            <a:r>
              <a:rPr lang="en-US" sz="2400" dirty="0" err="1" smtClean="0"/>
              <a:t>sostenere</a:t>
            </a:r>
            <a:r>
              <a:rPr lang="en-US" sz="2400" dirty="0" smtClean="0"/>
              <a:t> le </a:t>
            </a:r>
            <a:r>
              <a:rPr lang="en-US" sz="2400" dirty="0" err="1" smtClean="0"/>
              <a:t>attività</a:t>
            </a:r>
            <a:r>
              <a:rPr lang="en-US" sz="2400" dirty="0" smtClean="0"/>
              <a:t> </a:t>
            </a:r>
            <a:r>
              <a:rPr lang="en-US" sz="2400" dirty="0" err="1" smtClean="0"/>
              <a:t>agricole</a:t>
            </a:r>
            <a:endParaRPr lang="bg-BG" sz="2400" dirty="0" smtClean="0"/>
          </a:p>
          <a:p>
            <a:endParaRPr lang="en-US" dirty="0" smtClean="0"/>
          </a:p>
          <a:p>
            <a:endParaRPr lang="bg-BG" dirty="0"/>
          </a:p>
          <a:p>
            <a:pPr marL="285750" indent="-285750">
              <a:buFont typeface="Arial" panose="020B0604020202020204" pitchFamily="34" charset="0"/>
              <a:buChar char="•"/>
            </a:pPr>
            <a:r>
              <a:rPr lang="it-IT" dirty="0" smtClean="0"/>
              <a:t>Sostegno al reddito: indennità di base e sostegno ai giovani agricoltori</a:t>
            </a:r>
          </a:p>
          <a:p>
            <a:pPr marL="285750" indent="-285750">
              <a:buFont typeface="Arial" panose="020B0604020202020204" pitchFamily="34" charset="0"/>
              <a:buChar char="•"/>
            </a:pPr>
            <a:r>
              <a:rPr lang="it-IT" dirty="0" smtClean="0"/>
              <a:t>Regimi opzionali aggiuntivi</a:t>
            </a:r>
          </a:p>
          <a:p>
            <a:pPr marL="285750" indent="-285750">
              <a:buFont typeface="Arial" panose="020B0604020202020204" pitchFamily="34" charset="0"/>
              <a:buChar char="•"/>
            </a:pPr>
            <a:r>
              <a:rPr lang="it-IT" dirty="0" smtClean="0"/>
              <a:t>Uso sostenibile del suolo: misure di mercato e sviluppo rurale</a:t>
            </a:r>
            <a:endParaRPr lang="en-US" dirty="0"/>
          </a:p>
        </p:txBody>
      </p:sp>
    </p:spTree>
    <p:extLst>
      <p:ext uri="{BB962C8B-B14F-4D97-AF65-F5344CB8AC3E}">
        <p14:creationId xmlns="" xmlns:p14="http://schemas.microsoft.com/office/powerpoint/2010/main" val="160135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695829" y="3162986"/>
            <a:ext cx="8000908" cy="707886"/>
          </a:xfrm>
          <a:prstGeom prst="rect">
            <a:avLst/>
          </a:prstGeom>
        </p:spPr>
        <p:txBody>
          <a:bodyPr wrap="none">
            <a:spAutoFit/>
          </a:bodyPr>
          <a:lstStyle/>
          <a:p>
            <a:r>
              <a:rPr lang="it-IT" sz="4000" dirty="0" smtClean="0"/>
              <a:t>Strumento di recupero e resilienza</a:t>
            </a:r>
            <a:endParaRPr lang="it-IT" sz="4000" dirty="0"/>
          </a:p>
        </p:txBody>
      </p:sp>
    </p:spTree>
    <p:extLst>
      <p:ext uri="{BB962C8B-B14F-4D97-AF65-F5344CB8AC3E}">
        <p14:creationId xmlns="" xmlns:p14="http://schemas.microsoft.com/office/powerpoint/2010/main" val="329219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TextBox 2"/>
          <p:cNvSpPr txBox="1"/>
          <p:nvPr/>
        </p:nvSpPr>
        <p:spPr>
          <a:xfrm>
            <a:off x="1001486" y="1436916"/>
            <a:ext cx="10580915" cy="4154984"/>
          </a:xfrm>
          <a:prstGeom prst="rect">
            <a:avLst/>
          </a:prstGeom>
          <a:noFill/>
        </p:spPr>
        <p:txBody>
          <a:bodyPr wrap="square" rtlCol="0">
            <a:spAutoFit/>
          </a:bodyPr>
          <a:lstStyle/>
          <a:p>
            <a:pPr algn="ctr"/>
            <a:r>
              <a:rPr lang="en-US" sz="2400" dirty="0" err="1" smtClean="0"/>
              <a:t>Introduzione</a:t>
            </a:r>
            <a:endParaRPr lang="en-US" sz="2400" dirty="0" smtClean="0"/>
          </a:p>
          <a:p>
            <a:endParaRPr lang="en-US" sz="2400" dirty="0"/>
          </a:p>
          <a:p>
            <a:r>
              <a:rPr lang="it-IT" dirty="0" smtClean="0"/>
              <a:t>L'obiettivo è quello di mitigare l'impatto economico e sociale della pandemia di coronavirus</a:t>
            </a:r>
          </a:p>
          <a:p>
            <a:r>
              <a:rPr lang="it-IT" dirty="0" smtClean="0"/>
              <a:t> e rendere le economie e le società europee più sostenibili, resilienti e più preparate ad affrontare le sfide e le opportunità della transizione verde e digitale. </a:t>
            </a:r>
          </a:p>
          <a:p>
            <a:r>
              <a:rPr lang="it-IT" dirty="0" smtClean="0"/>
              <a:t>Lo strumento è uno strumento di recupero temporaneo. Consente alla Commissione di raccogliere fondi per aiutare gli Stati membri ad attuare riforme e investimenti in linea con le priorità dell'Unione europea e che affrontano le sfide individuate nelle raccomandazioni specifiche per Paese nell'ambito del quadro del Semestre europeo di coordinamento delle politiche economiche e sociali. Mette a disposizione 723,8 miliardi di euro (a prezzi correnti) in prestiti (385,8 miliardi di euro) e sovvenzioni (338 miliardi di euro) a tale scopo. </a:t>
            </a:r>
          </a:p>
          <a:p>
            <a:r>
              <a:rPr lang="it-IT" dirty="0" smtClean="0"/>
              <a:t>Lo strumento è strutturato attorno a sei pilastri: transizione verde; trasformazione digitale; </a:t>
            </a:r>
          </a:p>
          <a:p>
            <a:r>
              <a:rPr lang="it-IT" dirty="0" smtClean="0"/>
              <a:t>coesione economica, produttività e competitività; coesione sociale e territoriale; salute, resilienza economica, sociale e istituzionale; politiche per la prossima generazione</a:t>
            </a:r>
            <a:r>
              <a:rPr lang="en-US" dirty="0" smtClean="0"/>
              <a:t>.</a:t>
            </a:r>
            <a:endParaRPr lang="en-US" dirty="0"/>
          </a:p>
        </p:txBody>
      </p:sp>
    </p:spTree>
    <p:extLst>
      <p:ext uri="{BB962C8B-B14F-4D97-AF65-F5344CB8AC3E}">
        <p14:creationId xmlns="" xmlns:p14="http://schemas.microsoft.com/office/powerpoint/2010/main" val="329219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035728" y="1697415"/>
            <a:ext cx="8112808" cy="2862322"/>
          </a:xfrm>
          <a:prstGeom prst="rect">
            <a:avLst/>
          </a:prstGeom>
        </p:spPr>
        <p:txBody>
          <a:bodyPr wrap="square">
            <a:spAutoFit/>
          </a:bodyPr>
          <a:lstStyle/>
          <a:p>
            <a:r>
              <a:rPr lang="bg-BG" dirty="0" smtClean="0"/>
              <a:t>                                      </a:t>
            </a:r>
            <a:r>
              <a:rPr lang="en-US" dirty="0" err="1" smtClean="0"/>
              <a:t>Opportunità</a:t>
            </a:r>
            <a:r>
              <a:rPr lang="en-US" dirty="0" smtClean="0"/>
              <a:t> </a:t>
            </a:r>
            <a:r>
              <a:rPr lang="en-US" dirty="0" err="1" smtClean="0"/>
              <a:t>di</a:t>
            </a:r>
            <a:r>
              <a:rPr lang="en-US" dirty="0" smtClean="0"/>
              <a:t> </a:t>
            </a:r>
            <a:r>
              <a:rPr lang="en-US" dirty="0" err="1" smtClean="0"/>
              <a:t>sostenere</a:t>
            </a:r>
            <a:r>
              <a:rPr lang="en-US" dirty="0" smtClean="0"/>
              <a:t> le </a:t>
            </a:r>
            <a:r>
              <a:rPr lang="en-US" dirty="0" err="1" smtClean="0"/>
              <a:t>attività</a:t>
            </a:r>
            <a:r>
              <a:rPr lang="en-US" dirty="0" smtClean="0"/>
              <a:t> </a:t>
            </a:r>
            <a:r>
              <a:rPr lang="en-US" dirty="0" err="1" smtClean="0"/>
              <a:t>agricole</a:t>
            </a:r>
            <a:endParaRPr lang="bg-BG" dirty="0" smtClean="0"/>
          </a:p>
          <a:p>
            <a:endParaRPr lang="bg-BG" dirty="0" smtClean="0"/>
          </a:p>
          <a:p>
            <a:endParaRPr lang="en-US" dirty="0"/>
          </a:p>
          <a:p>
            <a:r>
              <a:rPr lang="it-IT" dirty="0" smtClean="0"/>
              <a:t>Ogni Stato membro sviluppa un piano di Recupero e Sostenibilità individuale che risponde alle specificità dello Stato e alle raccomandazioni ricevute dall'UE nel corso del suo sviluppo. L'idea è quella di integrare e sviluppare il settore agricolo negli obiettivi stabiliti e, oltre agli obiettivi generali, i Piani di ripresa e sostenibilità dovranno riflettere le sfide specifiche del Paese ed essere allineati alle priorità dell'UE. Ciascuno dei piani sviluppati può essere consultato nella sezione Piani nazionali di Ripresa e Resilienza.</a:t>
            </a:r>
            <a:endParaRPr lang="en-US" dirty="0"/>
          </a:p>
        </p:txBody>
      </p:sp>
    </p:spTree>
    <p:extLst>
      <p:ext uri="{BB962C8B-B14F-4D97-AF65-F5344CB8AC3E}">
        <p14:creationId xmlns="" xmlns:p14="http://schemas.microsoft.com/office/powerpoint/2010/main" val="329219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140684" y="1677591"/>
            <a:ext cx="8231915" cy="3785652"/>
          </a:xfrm>
          <a:prstGeom prst="rect">
            <a:avLst/>
          </a:prstGeom>
        </p:spPr>
        <p:txBody>
          <a:bodyPr wrap="square">
            <a:spAutoFit/>
          </a:bodyPr>
          <a:lstStyle/>
          <a:p>
            <a:r>
              <a:rPr lang="bg-BG" dirty="0" smtClean="0"/>
              <a:t>                                           </a:t>
            </a:r>
            <a:r>
              <a:rPr lang="en-US" sz="2400" dirty="0" smtClean="0"/>
              <a:t>Green Deal</a:t>
            </a:r>
            <a:endParaRPr lang="bg-BG" dirty="0" smtClean="0"/>
          </a:p>
          <a:p>
            <a:endParaRPr lang="bg-BG" dirty="0"/>
          </a:p>
          <a:p>
            <a:r>
              <a:rPr lang="it-IT" dirty="0" smtClean="0"/>
              <a:t>Il cambiamento climatico e il degrado ambientale sono una minaccia esistenziale per l'Europa e per il mondo. Per superare queste sfide, il Green Deal europeo trasformerà l'UE in un'economia moderna, efficiente sotto il profilo delle risorse e competitiva, garantendo:</a:t>
            </a:r>
            <a:r>
              <a:rPr lang="en-US" dirty="0" smtClean="0"/>
              <a:t>:</a:t>
            </a:r>
          </a:p>
          <a:p>
            <a:r>
              <a:rPr lang="en-US" dirty="0" smtClean="0"/>
              <a:t>•	</a:t>
            </a:r>
            <a:r>
              <a:rPr lang="it-IT" dirty="0" smtClean="0"/>
              <a:t>nessuna emissione netta di gas serra entro il 2050</a:t>
            </a:r>
            <a:endParaRPr lang="en-US" dirty="0" smtClean="0"/>
          </a:p>
          <a:p>
            <a:r>
              <a:rPr lang="en-US" dirty="0" smtClean="0"/>
              <a:t>•</a:t>
            </a:r>
            <a:r>
              <a:rPr lang="en-US" dirty="0"/>
              <a:t>	</a:t>
            </a:r>
            <a:r>
              <a:rPr lang="it-IT" dirty="0" smtClean="0"/>
              <a:t>crescita economica svincolata dall'uso delle risorse</a:t>
            </a:r>
            <a:endParaRPr lang="en-US" dirty="0"/>
          </a:p>
          <a:p>
            <a:r>
              <a:rPr lang="en-US" dirty="0"/>
              <a:t>•	</a:t>
            </a:r>
            <a:r>
              <a:rPr lang="it-IT" dirty="0" smtClean="0"/>
              <a:t>nessuna persona e nessun luogo lasciato indietro</a:t>
            </a:r>
            <a:endParaRPr lang="en-US" dirty="0"/>
          </a:p>
          <a:p>
            <a:r>
              <a:rPr lang="it-IT" dirty="0" smtClean="0"/>
              <a:t>Il Green Deal europeo è anche la nostra ancora di salvezza per uscire dalla pandemia COVID-19. Un terzo dei 1.800 miliardi di euro di investimenti del Piano di Ripresa </a:t>
            </a:r>
            <a:r>
              <a:rPr lang="it-IT" dirty="0" err="1" smtClean="0"/>
              <a:t>Next</a:t>
            </a:r>
            <a:r>
              <a:rPr lang="it-IT" dirty="0" smtClean="0"/>
              <a:t> Generation UE e del bilancio settennale dell'UE finanzierà il Green Deal europeo.</a:t>
            </a:r>
            <a:endParaRPr lang="en-US" dirty="0"/>
          </a:p>
        </p:txBody>
      </p:sp>
    </p:spTree>
    <p:extLst>
      <p:ext uri="{BB962C8B-B14F-4D97-AF65-F5344CB8AC3E}">
        <p14:creationId xmlns="" xmlns:p14="http://schemas.microsoft.com/office/powerpoint/2010/main" val="3292195892"/>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22087</TotalTime>
  <Words>1655</Words>
  <Application>Microsoft Office PowerPoint</Application>
  <PresentationFormat>Personalizzato</PresentationFormat>
  <Paragraphs>95</Paragraphs>
  <Slides>15</Slides>
  <Notes>0</Notes>
  <HiddenSlides>0</HiddenSlides>
  <MMClips>0</MMClips>
  <ScaleCrop>false</ScaleCrop>
  <HeadingPairs>
    <vt:vector size="4" baseType="variant">
      <vt:variant>
        <vt:lpstr>Tema</vt:lpstr>
      </vt:variant>
      <vt:variant>
        <vt:i4>3</vt:i4>
      </vt:variant>
      <vt:variant>
        <vt:lpstr>Titoli diapositive</vt:lpstr>
      </vt:variant>
      <vt:variant>
        <vt:i4>15</vt:i4>
      </vt:variant>
    </vt:vector>
  </HeadingPairs>
  <TitlesOfParts>
    <vt:vector size="18" baseType="lpstr">
      <vt:lpstr>Cover and End Slide Master</vt:lpstr>
      <vt:lpstr>Contents Slide Master</vt:lpstr>
      <vt:lpstr>Section Break Slide Master</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Chiara</cp:lastModifiedBy>
  <cp:revision>163</cp:revision>
  <dcterms:created xsi:type="dcterms:W3CDTF">2019-01-14T06:35:35Z</dcterms:created>
  <dcterms:modified xsi:type="dcterms:W3CDTF">2022-05-12T16:07:34Z</dcterms:modified>
</cp:coreProperties>
</file>