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2" r:id="rId18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Инициативи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на ЕС</a:t>
            </a:r>
            <a:endParaRPr lang="bg-BG" altLang="es-ES" sz="4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ПАРТНЬОР: </a:t>
            </a:r>
            <a:r>
              <a:rPr lang="bg" altLang="es-ES" sz="4000" dirty="0" err="1" smtClean="0">
                <a:solidFill>
                  <a:schemeClr val="bg1"/>
                </a:solidFill>
                <a:cs typeface="Arial" pitchFamily="34" charset="0"/>
              </a:rPr>
              <a:t>TfPD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4" y="1637954"/>
            <a:ext cx="104607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        </a:t>
            </a:r>
            <a:r>
              <a:rPr lang="bg" sz="2000" dirty="0" smtClean="0"/>
              <a:t>Стратегия от </a:t>
            </a:r>
            <a:r>
              <a:rPr lang="bg" sz="2000" dirty="0" smtClean="0"/>
              <a:t>ферма до вилица</a:t>
            </a:r>
            <a:endParaRPr lang="en-US" dirty="0" smtClean="0"/>
          </a:p>
          <a:p>
            <a:endParaRPr lang="en-US" dirty="0"/>
          </a:p>
          <a:p>
            <a:r>
              <a:rPr lang="bg" dirty="0" smtClean="0"/>
              <a:t>Стратегията от </a:t>
            </a:r>
            <a:r>
              <a:rPr lang="bg" dirty="0"/>
              <a:t>ферма до вилица е в основата на Европейския зелен договор, целящ да направи хранителните системи справедливи, здравословни и екологични.</a:t>
            </a:r>
          </a:p>
          <a:p>
            <a:r>
              <a:rPr lang="bg" dirty="0"/>
              <a:t>Стратегията от фермата до вилица има за цел да ускори нашия преход към устойчива хранителна система, която трябва:</a:t>
            </a:r>
          </a:p>
          <a:p>
            <a:r>
              <a:rPr lang="bg" dirty="0"/>
              <a:t>• имат неутрално или положително въздействие върху околната среда</a:t>
            </a:r>
          </a:p>
          <a:p>
            <a:r>
              <a:rPr lang="bg" dirty="0"/>
              <a:t>• помагат за смекчаване на изменението на климата и адаптиране към неговите въздействия</a:t>
            </a:r>
          </a:p>
          <a:p>
            <a:r>
              <a:rPr lang="bg" dirty="0"/>
              <a:t>• обръщане на загубата на биологично разнообразие</a:t>
            </a:r>
          </a:p>
          <a:p>
            <a:r>
              <a:rPr lang="bg" dirty="0"/>
              <a:t>• гарантират продоволствена сигурност, хранене и обществено здраве, като гарантират, че всеки има достъп до достатъчно, безопасна, питателна и устойчива храна</a:t>
            </a:r>
          </a:p>
          <a:p>
            <a:r>
              <a:rPr lang="bg" dirty="0"/>
              <a:t>• запазва достъпността на храните, като същевременно генерира по-справедлива икономическа възвръщаемост, насърчава конкурентоспособността на сектора на доставките на ЕС и насърчава справедливата търговия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641696"/>
            <a:ext cx="800331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      </a:t>
            </a:r>
            <a:r>
              <a:rPr lang="bg" sz="2000" dirty="0" smtClean="0"/>
              <a:t>Органичен план </a:t>
            </a:r>
            <a:endParaRPr lang="en-US" dirty="0" smtClean="0"/>
          </a:p>
          <a:p>
            <a:endParaRPr lang="en-US" dirty="0"/>
          </a:p>
          <a:p>
            <a:r>
              <a:rPr lang="bg" dirty="0" smtClean="0"/>
              <a:t>Чрез </a:t>
            </a:r>
            <a:r>
              <a:rPr lang="bg" dirty="0"/>
              <a:t>производството на висококачествена храна с ниско въздействие върху околната среда, биологичното земеделие ще играе съществена роля в развитието на устойчива хранителна система за ЕС.</a:t>
            </a:r>
          </a:p>
          <a:p>
            <a:r>
              <a:rPr lang="bg" dirty="0"/>
              <a:t>Устойчивата хранителна система е в основата на Европейския зелен договор. В рамките на стратегията от фермата до вилицата на Зелената сделка Европейската комисия си е поставила за цел „най-малко 25% от земеделската земя на ЕС </a:t>
            </a:r>
            <a:r>
              <a:rPr lang="bg" dirty="0" smtClean="0"/>
              <a:t>да е за </a:t>
            </a:r>
            <a:r>
              <a:rPr lang="bg" dirty="0"/>
              <a:t>биологично земеделие и значително увеличение на биологичната аквакултура до 2030 г.“.</a:t>
            </a:r>
          </a:p>
          <a:p>
            <a:r>
              <a:rPr lang="bg" dirty="0"/>
              <a:t>За да постигне тази цел и да помогне на сектора на биологичните продукти да достигне пълния си потенциал, Комисията предлага план за действие за биологично производство в ЕС.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257033"/>
            <a:ext cx="875675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dirty="0"/>
              <a:t> </a:t>
            </a:r>
            <a:r>
              <a:rPr lang="bg" dirty="0" smtClean="0"/>
              <a:t>                                             </a:t>
            </a:r>
            <a:r>
              <a:rPr lang="bg" sz="2400" dirty="0" smtClean="0"/>
              <a:t>Възможности </a:t>
            </a:r>
            <a:r>
              <a:rPr lang="bg" sz="2400" dirty="0"/>
              <a:t>за подпомагане </a:t>
            </a:r>
            <a:endParaRPr lang="bg" sz="2400" dirty="0" smtClean="0"/>
          </a:p>
          <a:p>
            <a:r>
              <a:rPr lang="bg" sz="2400" dirty="0" smtClean="0"/>
              <a:t>                                   на </a:t>
            </a:r>
            <a:r>
              <a:rPr lang="bg" sz="2400" dirty="0"/>
              <a:t>земеделските </a:t>
            </a:r>
            <a:r>
              <a:rPr lang="bg" sz="2400" dirty="0" smtClean="0"/>
              <a:t>дейности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bg" dirty="0"/>
              <a:t>Ос 1: стимулиране на търсенето и гарантиране на </a:t>
            </a:r>
            <a:r>
              <a:rPr lang="bg" dirty="0" smtClean="0"/>
              <a:t>доверието на потребителите</a:t>
            </a:r>
          </a:p>
          <a:p>
            <a:r>
              <a:rPr lang="bg" dirty="0"/>
              <a:t>Ос 2: стимулиране на конверсията и укрепване на цялата </a:t>
            </a:r>
            <a:r>
              <a:rPr lang="bg" dirty="0" smtClean="0"/>
              <a:t>верига на стойността</a:t>
            </a:r>
          </a:p>
          <a:p>
            <a:r>
              <a:rPr lang="bg" dirty="0"/>
              <a:t>Ос 3: органични продукти, водещи с пример: подобряване на приноса</a:t>
            </a:r>
            <a:endParaRPr lang="en-US" dirty="0" smtClean="0"/>
          </a:p>
          <a:p>
            <a:r>
              <a:rPr lang="bg" dirty="0" smtClean="0"/>
              <a:t>от </a:t>
            </a:r>
            <a:r>
              <a:rPr lang="bg" dirty="0"/>
              <a:t>биологичното земеделие към устойчивост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6" y="681868"/>
            <a:ext cx="1688240" cy="11288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128" y="1360755"/>
            <a:ext cx="112011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</a:t>
            </a:r>
            <a:r>
              <a:rPr lang="bg" sz="2000" dirty="0"/>
              <a:t>Стратегия за </a:t>
            </a:r>
            <a:r>
              <a:rPr lang="bg" sz="2000" dirty="0" smtClean="0"/>
              <a:t>биоразнообразие</a:t>
            </a:r>
            <a:endParaRPr lang="en-US" dirty="0"/>
          </a:p>
          <a:p>
            <a:endParaRPr lang="en-US" dirty="0"/>
          </a:p>
          <a:p>
            <a:r>
              <a:rPr lang="bg" dirty="0" smtClean="0"/>
              <a:t>Стратегията на </a:t>
            </a:r>
            <a:r>
              <a:rPr lang="bg" dirty="0"/>
              <a:t>ЕС за биологичното разнообразие за 2030 г. е всеобхватен, амбициозен и дългосрочен план за опазване на природата и обръщане на деградацията на екосистемите. Стратегията има за цел да постави биоразнообразието на Европа по пътя на възстановяване до 2030 г. и съдържа конкретни действия и ангажименти.</a:t>
            </a:r>
          </a:p>
          <a:p>
            <a:r>
              <a:rPr lang="bg" dirty="0"/>
              <a:t>Стратегията за биологично разнообразие има за цел да постави биоразнообразието на Европа по пътя на възстановяване до 2030 г. в полза на хората, климата и планетата.</a:t>
            </a:r>
          </a:p>
          <a:p>
            <a:r>
              <a:rPr lang="bg" dirty="0"/>
              <a:t>В контекста след COVID-19 стратегията има за цел да изгради устойчивостта на нашите общества към бъдещи заплахи като</a:t>
            </a:r>
          </a:p>
          <a:p>
            <a:r>
              <a:rPr lang="bg" dirty="0"/>
              <a:t>1. въздействието на изменението на климата</a:t>
            </a:r>
          </a:p>
          <a:p>
            <a:r>
              <a:rPr lang="bg" dirty="0"/>
              <a:t>2. горски пожари</a:t>
            </a:r>
          </a:p>
          <a:p>
            <a:r>
              <a:rPr lang="bg" dirty="0"/>
              <a:t>3. хранителна несигурност</a:t>
            </a:r>
          </a:p>
          <a:p>
            <a:r>
              <a:rPr lang="bg" dirty="0"/>
              <a:t>4. огнища на болести – включително чрез опазване на дивата природа и борба с незаконната търговия с диви животни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5728" y="1071284"/>
            <a:ext cx="10546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 </a:t>
            </a:r>
            <a:r>
              <a:rPr lang="bg" dirty="0" smtClean="0"/>
              <a:t>                                              </a:t>
            </a:r>
            <a:r>
              <a:rPr lang="bg" sz="2400" dirty="0" smtClean="0"/>
              <a:t>Възможности </a:t>
            </a:r>
            <a:r>
              <a:rPr lang="bg" sz="2400" dirty="0"/>
              <a:t>за подпомагане </a:t>
            </a:r>
            <a:endParaRPr lang="bg" sz="2400" dirty="0" smtClean="0"/>
          </a:p>
          <a:p>
            <a:r>
              <a:rPr lang="bg" sz="2400" dirty="0"/>
              <a:t> </a:t>
            </a:r>
            <a:r>
              <a:rPr lang="bg" sz="2400" dirty="0" smtClean="0"/>
              <a:t>                                   </a:t>
            </a:r>
            <a:r>
              <a:rPr lang="bg" sz="2400" dirty="0" smtClean="0"/>
              <a:t>на </a:t>
            </a:r>
            <a:r>
              <a:rPr lang="bg" sz="2400" dirty="0"/>
              <a:t>земеделските </a:t>
            </a:r>
            <a:r>
              <a:rPr lang="bg" sz="2400" dirty="0" smtClean="0"/>
              <a:t>дейности</a:t>
            </a:r>
            <a:endParaRPr lang="en-US" sz="2000" dirty="0" smtClean="0"/>
          </a:p>
          <a:p>
            <a:endParaRPr lang="en-US" dirty="0"/>
          </a:p>
          <a:p>
            <a:endParaRPr lang="en-US" dirty="0"/>
          </a:p>
          <a:p>
            <a:r>
              <a:rPr lang="bg" dirty="0"/>
              <a:t>Стратегията съдържа конкретни ангажименти и действия, които трябва да бъдат изпълнени до 2030 г.</a:t>
            </a:r>
          </a:p>
          <a:p>
            <a:r>
              <a:rPr lang="bg" dirty="0"/>
              <a:t>Създаване на по-голяма мрежа от защитени територии в целия ЕС на сушата и морето</a:t>
            </a:r>
          </a:p>
          <a:p>
            <a:r>
              <a:rPr lang="bg" dirty="0"/>
              <a:t>ЕС ще разшири съществуващите зони от Натура 2000 със строга защита за райони с много високо биоразнообразие и климатична стойност.</a:t>
            </a:r>
          </a:p>
          <a:p>
            <a:r>
              <a:rPr lang="bg" dirty="0"/>
              <a:t>Стартиране на план на ЕС за възстановяване на природата</a:t>
            </a:r>
          </a:p>
          <a:p>
            <a:r>
              <a:rPr lang="bg" dirty="0" smtClean="0"/>
              <a:t>Въвеждане </a:t>
            </a:r>
            <a:r>
              <a:rPr lang="bg" dirty="0"/>
              <a:t>на мерки, които да позволят необходимата трансформативна </a:t>
            </a:r>
            <a:r>
              <a:rPr lang="bg" dirty="0" smtClean="0"/>
              <a:t>промяна на</a:t>
            </a:r>
            <a:endParaRPr lang="en-US" dirty="0"/>
          </a:p>
          <a:p>
            <a:r>
              <a:rPr lang="bg" dirty="0"/>
              <a:t>• осигуряване на по-добро изпълнение и проследяване на напредъка</a:t>
            </a:r>
          </a:p>
          <a:p>
            <a:r>
              <a:rPr lang="bg" dirty="0"/>
              <a:t>• подобряване на знанията, финансирането и инвестициите</a:t>
            </a:r>
          </a:p>
          <a:p>
            <a:r>
              <a:rPr lang="bg" dirty="0"/>
              <a:t>• по-добро зачитане на природата при вземане на решения в обществото 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за Вашето внимание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7876247-5908-47C7-A4FB-043019B26126}"/>
              </a:ext>
            </a:extLst>
          </p:cNvPr>
          <p:cNvSpPr txBox="1"/>
          <p:nvPr/>
        </p:nvSpPr>
        <p:spPr>
          <a:xfrm>
            <a:off x="1289480" y="2302343"/>
            <a:ext cx="75782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края на този модул ще можете да: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разработвате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дългосрочна стратегия за развитие на селскостопанските </a:t>
            </a: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дейности.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разработвате земеделски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иновативни подходи за правене на бизнес.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опазвате околната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среда.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10" y="3582592"/>
            <a:ext cx="6373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/>
              <a:t>Обща селскостопанска политика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140685" y="1531685"/>
            <a:ext cx="961304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ВЪВЕДЕНИЕ</a:t>
            </a:r>
            <a:endParaRPr lang="bg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Общата селскостопанска политика (ОСП) доказа своето значение за оформянето на </a:t>
            </a:r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многофункционално селско стопанство, което отговаря на нуждите на обществото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, като допринася за </a:t>
            </a:r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опазването на околната среда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и природните ресурси, </a:t>
            </a:r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борбата срещу изменението 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климата и развитието на селските райони, като същевременно позволява на производителите да получават достатъчно доходи от дейността им. Селскостопанските продукти трябва да се произвеждат по устойчив и екологичен начин. За да постигнем тази цел, трябва да продължим усилията си за насърчаване и моделиране на </a:t>
            </a:r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конкурентоспособен селскостопански сектор,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устойчив на кризи и рискове от различно естество. Трябва да се отбележи ролята на тази политика за </a:t>
            </a:r>
            <a:r>
              <a:rPr lang="b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опазването на здравето на хората, животните и растенията и опазването на околната среда.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ОСП се финансира от Европейския фонд за гарантиране на земеделието и Европейския земеделски фонд за развитие на селските райони.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21216"/>
            <a:ext cx="90605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</a:t>
            </a:r>
            <a:r>
              <a:rPr lang="bg" sz="2400" dirty="0" smtClean="0"/>
              <a:t>Възможности </a:t>
            </a:r>
            <a:r>
              <a:rPr lang="bg" sz="2400" dirty="0"/>
              <a:t>за подпомагане на </a:t>
            </a:r>
            <a:r>
              <a:rPr lang="bg" sz="2400" dirty="0" smtClean="0"/>
              <a:t>    </a:t>
            </a:r>
          </a:p>
          <a:p>
            <a:r>
              <a:rPr lang="bg" sz="2400" dirty="0"/>
              <a:t> </a:t>
            </a:r>
            <a:r>
              <a:rPr lang="bg" sz="2400" dirty="0" smtClean="0"/>
              <a:t>            </a:t>
            </a:r>
            <a:r>
              <a:rPr lang="bg" sz="2400" dirty="0" smtClean="0"/>
              <a:t>                 земеделските </a:t>
            </a:r>
            <a:r>
              <a:rPr lang="bg" sz="2400" dirty="0"/>
              <a:t>дейности</a:t>
            </a:r>
            <a:endParaRPr lang="bg-BG" sz="2400" dirty="0" smtClean="0"/>
          </a:p>
          <a:p>
            <a:endParaRPr lang="en-US" dirty="0" smtClean="0"/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/>
              <a:t>Подкрепа за доходи: основни плащания и подкрепа за млади фермери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/>
              <a:t>Допълнителни опционални схеми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/>
              <a:t>Устойчиво използване на земята: пазарни мерки и развитие на селските райони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5829" y="3162986"/>
            <a:ext cx="7657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/>
              <a:t>Механизъм за възстановяване </a:t>
            </a:r>
            <a:endParaRPr lang="bg" sz="4000" dirty="0" smtClean="0"/>
          </a:p>
          <a:p>
            <a:r>
              <a:rPr lang="bg" sz="4000" dirty="0" smtClean="0"/>
              <a:t>и </a:t>
            </a:r>
            <a:r>
              <a:rPr lang="bg" sz="4000" dirty="0"/>
              <a:t>устойчивост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728" y="1597493"/>
            <a:ext cx="108134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" sz="2400" dirty="0" smtClean="0"/>
              <a:t>Въведение</a:t>
            </a:r>
          </a:p>
          <a:p>
            <a:endParaRPr lang="en-US" sz="2400" dirty="0"/>
          </a:p>
          <a:p>
            <a:r>
              <a:rPr lang="bg" sz="1600" dirty="0" smtClean="0"/>
              <a:t>Целта е </a:t>
            </a:r>
            <a:r>
              <a:rPr lang="bg" sz="1600" dirty="0"/>
              <a:t>да се смекчат икономическите и социалните последици от пандемията на коронавирус</a:t>
            </a:r>
            <a:endParaRPr lang="en-US" sz="1600" dirty="0" smtClean="0"/>
          </a:p>
          <a:p>
            <a:r>
              <a:rPr lang="bg" sz="1600" dirty="0" smtClean="0"/>
              <a:t>и </a:t>
            </a:r>
            <a:r>
              <a:rPr lang="bg" sz="1600" dirty="0"/>
              <a:t>да направим европейските икономики и общества по-устойчиви, устойчиви,</a:t>
            </a:r>
            <a:endParaRPr lang="en-US" sz="1600" dirty="0" smtClean="0"/>
          </a:p>
          <a:p>
            <a:r>
              <a:rPr lang="bg" sz="1600" dirty="0" smtClean="0"/>
              <a:t>и </a:t>
            </a:r>
            <a:r>
              <a:rPr lang="bg" sz="1600" dirty="0"/>
              <a:t>по-добре подготвени за предизвикателствата и възможностите на зеления и цифровия преход.</a:t>
            </a:r>
          </a:p>
          <a:p>
            <a:r>
              <a:rPr lang="bg" sz="1600" dirty="0"/>
              <a:t>Механизмът е временен инструмент за възстановяване. Това позволява на Комисията да набира средства</a:t>
            </a:r>
            <a:endParaRPr lang="en-US" sz="1600" dirty="0" smtClean="0"/>
          </a:p>
          <a:p>
            <a:r>
              <a:rPr lang="bg" sz="1600" dirty="0" smtClean="0"/>
              <a:t>да </a:t>
            </a:r>
            <a:r>
              <a:rPr lang="bg" sz="1600" dirty="0"/>
              <a:t>помогне на държавите-членки да приложат реформи и инвестиции, които са в съответствие с</a:t>
            </a:r>
            <a:endParaRPr lang="en-US" sz="1600" dirty="0" smtClean="0"/>
          </a:p>
          <a:p>
            <a:r>
              <a:rPr lang="bg" sz="1600" dirty="0" smtClean="0"/>
              <a:t>на </a:t>
            </a:r>
            <a:r>
              <a:rPr lang="bg" sz="1600" dirty="0"/>
              <a:t>ЕС и които се справят с предизвикателствата, идентифицирани в отделните държави</a:t>
            </a:r>
            <a:endParaRPr lang="en-US" sz="1600" dirty="0" smtClean="0"/>
          </a:p>
          <a:p>
            <a:r>
              <a:rPr lang="bg" sz="1600" dirty="0" smtClean="0"/>
              <a:t>препоръки </a:t>
            </a:r>
            <a:r>
              <a:rPr lang="bg" sz="1600" dirty="0"/>
              <a:t>по рамката на Европейския семестър по икономически </a:t>
            </a:r>
            <a:r>
              <a:rPr lang="bg" sz="1600" dirty="0" smtClean="0"/>
              <a:t>и координация </a:t>
            </a:r>
            <a:r>
              <a:rPr lang="bg" sz="1600" dirty="0"/>
              <a:t>на </a:t>
            </a:r>
            <a:r>
              <a:rPr lang="bg" sz="1600" dirty="0" smtClean="0"/>
              <a:t>социалната политика. </a:t>
            </a:r>
            <a:endParaRPr lang="bg" sz="1600" dirty="0" smtClean="0"/>
          </a:p>
          <a:p>
            <a:r>
              <a:rPr lang="bg" sz="1600" dirty="0" smtClean="0"/>
              <a:t>Той </a:t>
            </a:r>
            <a:r>
              <a:rPr lang="bg" sz="1600" dirty="0"/>
              <a:t>предоставя 723,8 милиарда евро (в текущи цени) под формата на заеми</a:t>
            </a:r>
            <a:endParaRPr lang="en-US" sz="1600" dirty="0" smtClean="0"/>
          </a:p>
          <a:p>
            <a:r>
              <a:rPr lang="bg" sz="1600" dirty="0" smtClean="0"/>
              <a:t>(385,8 </a:t>
            </a:r>
            <a:r>
              <a:rPr lang="bg" sz="1600" dirty="0"/>
              <a:t>милиарда евро) и безвъзмездни средства (338 милиарда евро) за тази цел.</a:t>
            </a:r>
          </a:p>
          <a:p>
            <a:r>
              <a:rPr lang="bg" sz="1600" dirty="0"/>
              <a:t>Механизмът е структуриран около шест стълба: </a:t>
            </a:r>
            <a:r>
              <a:rPr lang="bg" sz="1600" dirty="0"/>
              <a:t>з</a:t>
            </a:r>
            <a:r>
              <a:rPr lang="bg" sz="1600" dirty="0" smtClean="0"/>
              <a:t>елен </a:t>
            </a:r>
            <a:r>
              <a:rPr lang="bg" sz="1600" dirty="0"/>
              <a:t>преход; </a:t>
            </a:r>
            <a:r>
              <a:rPr lang="bg" sz="1600" dirty="0" smtClean="0"/>
              <a:t>дигитална </a:t>
            </a:r>
            <a:r>
              <a:rPr lang="bg" sz="1600" dirty="0"/>
              <a:t>трансформация;</a:t>
            </a:r>
            <a:endParaRPr lang="en-US" sz="1600" dirty="0" smtClean="0"/>
          </a:p>
          <a:p>
            <a:r>
              <a:rPr lang="bg" sz="1600" dirty="0" smtClean="0"/>
              <a:t>икономическо </a:t>
            </a:r>
            <a:r>
              <a:rPr lang="bg" sz="1600" dirty="0"/>
              <a:t>сближаване, производителност и конкурентоспособност; социално и териториално сближаване;</a:t>
            </a:r>
            <a:endParaRPr lang="en-US" sz="1600" dirty="0" smtClean="0"/>
          </a:p>
          <a:p>
            <a:r>
              <a:rPr lang="bg" sz="1600" dirty="0" smtClean="0"/>
              <a:t>здравна, </a:t>
            </a:r>
            <a:r>
              <a:rPr lang="bg" sz="1600" dirty="0"/>
              <a:t>икономическа, социална и институционална устойчивост; политики за следващото </a:t>
            </a:r>
            <a:r>
              <a:rPr lang="bg" sz="1600" dirty="0" smtClean="0"/>
              <a:t>поколение.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4" y="1170292"/>
            <a:ext cx="830811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</a:t>
            </a:r>
            <a:r>
              <a:rPr lang="bg" sz="2400" dirty="0" smtClean="0"/>
              <a:t>Възможности </a:t>
            </a:r>
            <a:r>
              <a:rPr lang="bg" sz="2400" dirty="0"/>
              <a:t>за подпомагане на </a:t>
            </a:r>
            <a:endParaRPr lang="bg" sz="2400" dirty="0" smtClean="0"/>
          </a:p>
          <a:p>
            <a:r>
              <a:rPr lang="bg" sz="2400" dirty="0"/>
              <a:t> </a:t>
            </a:r>
            <a:r>
              <a:rPr lang="bg" sz="2400" dirty="0" smtClean="0"/>
              <a:t>                            </a:t>
            </a:r>
            <a:r>
              <a:rPr lang="bg" sz="2400" dirty="0" smtClean="0"/>
              <a:t>земеделските </a:t>
            </a:r>
            <a:r>
              <a:rPr lang="bg" sz="2400" dirty="0" smtClean="0"/>
              <a:t>дейности</a:t>
            </a:r>
            <a:endParaRPr lang="bg-BG" sz="2400" dirty="0" smtClean="0"/>
          </a:p>
          <a:p>
            <a:endParaRPr lang="bg-BG" dirty="0" smtClean="0"/>
          </a:p>
          <a:p>
            <a:endParaRPr lang="en-US" dirty="0"/>
          </a:p>
          <a:p>
            <a:r>
              <a:rPr lang="bg" dirty="0"/>
              <a:t>Всяка държава-членка разработва индивидуален план за възстановяване и устойчивост, който отговаря на спецификите на държавата и препоръките, получени от ЕС в хода на нейното разработване. Идеята е селскостопанският сектор да се вплете и развие в поставените цели, като в допълнение към общите цели, плановете за възстановяване и устойчивост ще трябва да отразяват съответните специфични за страната предизвикателства и да бъдат приведени в съответствие с приоритетите на ЕС. Всеки от разработените планове може да бъде намерен в раздела Национални планове за възстановяване и </a:t>
            </a:r>
            <a:r>
              <a:rPr lang="bg" dirty="0" smtClean="0"/>
              <a:t>устойчивост</a:t>
            </a:r>
            <a:r>
              <a:rPr lang="b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3998" y="1582341"/>
            <a:ext cx="8231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</a:t>
            </a:r>
            <a:r>
              <a:rPr lang="bg" sz="2400" dirty="0" smtClean="0"/>
              <a:t>Зелена сделка</a:t>
            </a:r>
            <a:endParaRPr lang="bg-BG" dirty="0" smtClean="0"/>
          </a:p>
          <a:p>
            <a:endParaRPr lang="bg-BG" dirty="0"/>
          </a:p>
          <a:p>
            <a:r>
              <a:rPr lang="bg" dirty="0" smtClean="0"/>
              <a:t>Изменението </a:t>
            </a:r>
            <a:r>
              <a:rPr lang="bg" dirty="0"/>
              <a:t>на климата и влошаването на околната среда са екзистенциална заплаха за Европа и света. За преодоляване на тези предизвикателства Европейският зелен пакт ще превърне ЕС в модерна, ресурсно ефективна и конкурентоспособна икономика, като гарантира:</a:t>
            </a:r>
          </a:p>
          <a:p>
            <a:r>
              <a:rPr lang="bg" dirty="0"/>
              <a:t>• няма нетни емисии на парникови газове до 2050 г</a:t>
            </a:r>
          </a:p>
          <a:p>
            <a:r>
              <a:rPr lang="bg" dirty="0"/>
              <a:t>• икономически растеж, отделен от използването на ресурси</a:t>
            </a:r>
          </a:p>
          <a:p>
            <a:r>
              <a:rPr lang="bg" dirty="0"/>
              <a:t>• няма човек и място, оставено след себе си</a:t>
            </a:r>
          </a:p>
          <a:p>
            <a:r>
              <a:rPr lang="bg" dirty="0"/>
              <a:t>Европейският зелен договор също е нашият спасителен пояс от пандемията COVID-19. Една трета от инвестициите от 1,8 трилиона евро от Плана за възстановяване на ЕС от следващо поколение и седемгодишния бюджет на ЕС ще финансират Европейския зелен договор.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21828</TotalTime>
  <Words>1792</Words>
  <Application>Microsoft Office PowerPoint</Application>
  <PresentationFormat>Custom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135</cp:revision>
  <dcterms:created xsi:type="dcterms:W3CDTF">2019-01-14T06:35:35Z</dcterms:created>
  <dcterms:modified xsi:type="dcterms:W3CDTF">2022-05-20T10:59:52Z</dcterms:modified>
</cp:coreProperties>
</file>