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s-ES" sz="4000" dirty="0">
                <a:solidFill>
                  <a:schemeClr val="bg1"/>
                </a:solidFill>
                <a:latin typeface="Calibri" panose="020F0502020204030204" pitchFamily="34" charset="0"/>
                <a:ea typeface="Calibri" panose="020F0502020204030204" pitchFamily="34" charset="0"/>
                <a:cs typeface="Calibri" panose="020F0502020204030204" pitchFamily="34" charset="0"/>
              </a:rPr>
              <a:t>Gestión de exportaciones</a:t>
            </a:r>
          </a:p>
          <a:p>
            <a:pPr algn="ctr"/>
            <a:r>
              <a:rPr lang="es-E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AED </a:t>
            </a:r>
            <a:r>
              <a:rPr lang="en-US" altLang="es-ES" sz="4000" dirty="0" err="1">
                <a:solidFill>
                  <a:schemeClr val="bg1"/>
                </a:solidFill>
                <a:cs typeface="Arial" pitchFamily="34" charset="0"/>
              </a:rPr>
              <a:t>Kostinbrod</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4" y="2215366"/>
            <a:ext cx="9140352" cy="3327706"/>
          </a:xfrm>
          <a:prstGeom prst="rect">
            <a:avLst/>
          </a:prstGeom>
        </p:spPr>
        <p:txBody>
          <a:bodyPr wrap="square">
            <a:spAutoFit/>
          </a:bodyPr>
          <a:lstStyle/>
          <a:p>
            <a:pPr algn="just">
              <a:lnSpc>
                <a:spcPct val="115000"/>
              </a:lnSpc>
              <a:spcAft>
                <a:spcPts val="600"/>
              </a:spcAft>
            </a:pPr>
            <a:r>
              <a:rPr lang="es-ES" sz="1800" dirty="0">
                <a:solidFill>
                  <a:srgbClr val="000000"/>
                </a:solidFill>
                <a:effectLst/>
                <a:ea typeface="Times New Roman" panose="02020603050405020304" pitchFamily="18" charset="0"/>
                <a:cs typeface="Calibri" panose="020F0502020204030204" pitchFamily="34" charset="0"/>
              </a:rPr>
              <a:t>La UE ayuda a los profesionales del sector a financiar campañas de información y promoción. Al explicar a los consumidores e importadores los estándares y la calidad de los productos agroalimentarios de la UE, los programas de promoción europeos pueden ayudar a los productores europeos en un mundo cada vez más competitivo.</a:t>
            </a:r>
            <a:endParaRPr lang="es-ES" sz="1800" dirty="0">
              <a:effectLst/>
              <a:ea typeface="Calibri" panose="020F0502020204030204" pitchFamily="34" charset="0"/>
              <a:cs typeface="Calibri" panose="020F0502020204030204" pitchFamily="34" charset="0"/>
            </a:endParaRPr>
          </a:p>
          <a:p>
            <a:pPr algn="just">
              <a:lnSpc>
                <a:spcPct val="115000"/>
              </a:lnSpc>
              <a:spcAft>
                <a:spcPts val="600"/>
              </a:spcAft>
            </a:pPr>
            <a:r>
              <a:rPr lang="es-ES" sz="1800" dirty="0">
                <a:solidFill>
                  <a:srgbClr val="000000"/>
                </a:solidFill>
                <a:effectLst/>
                <a:ea typeface="Times New Roman" panose="02020603050405020304" pitchFamily="18" charset="0"/>
                <a:cs typeface="Calibri" panose="020F0502020204030204" pitchFamily="34" charset="0"/>
              </a:rPr>
              <a:t>Un programa de promoción es un conjunto coherente de operaciones que pueden incluir campañas publicitarias en prensa, televisión, radio o Internet; promociones en los puntos de venta; campañas de relaciones públicas; participación en exposiciones y ferias, y toda una serie de otras actividades. Puede ser una campaña B2B o B2C (empresa a empresa, o empresa a consumidor). Se aplicará durante un periodo mínimo de un año y máximo de tres.</a:t>
            </a:r>
            <a:endParaRPr lang="es-ES"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1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091483"/>
            <a:ext cx="8693780" cy="3404650"/>
          </a:xfrm>
          <a:prstGeom prst="rect">
            <a:avLst/>
          </a:prstGeom>
        </p:spPr>
        <p:txBody>
          <a:bodyPr wrap="square">
            <a:spAutoFit/>
          </a:bodyPr>
          <a:lstStyle/>
          <a:p>
            <a:pPr algn="just">
              <a:lnSpc>
                <a:spcPct val="115000"/>
              </a:lnSpc>
              <a:spcAft>
                <a:spcPts val="600"/>
              </a:spcAft>
            </a:pPr>
            <a:r>
              <a:rPr lang="es-ES" sz="1800" dirty="0">
                <a:solidFill>
                  <a:srgbClr val="000000"/>
                </a:solidFill>
                <a:effectLst/>
                <a:ea typeface="Times New Roman" panose="02020603050405020304" pitchFamily="18" charset="0"/>
                <a:cs typeface="Calibri" panose="020F0502020204030204" pitchFamily="34" charset="0"/>
              </a:rPr>
              <a:t>Un programa de promoción tendrá como objetivo:</a:t>
            </a:r>
            <a:endParaRPr lang="es-ES" sz="1800" dirty="0">
              <a:effectLst/>
              <a:ea typeface="Calibri" panose="020F0502020204030204" pitchFamily="34" charset="0"/>
              <a:cs typeface="Calibri" panose="020F0502020204030204" pitchFamily="34"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es-ES" sz="1800" dirty="0">
                <a:solidFill>
                  <a:srgbClr val="000000"/>
                </a:solidFill>
                <a:effectLst/>
                <a:ea typeface="Times New Roman" panose="02020603050405020304" pitchFamily="18" charset="0"/>
                <a:cs typeface="Calibri" panose="020F0502020204030204" pitchFamily="34" charset="0"/>
              </a:rPr>
              <a:t>Destacar las características específicas de los métodos de producción agrícola en  la Unión, particularmente en términos de seguridad alimentaria, trazabilidad, autenticidad, etiquetado, aspectos nutricionales y sanitarios, bienestar de los animales, respeto con el medio ambiente y sostenibilidad, así como las características de los productos agrícolas y alimentarios, particularmente en lo que se refiere a su calidad, sabor, diversidad o tradiciones;</a:t>
            </a:r>
            <a:endParaRPr lang="es-ES" sz="1800" dirty="0">
              <a:effectLst/>
              <a:ea typeface="Calibri" panose="020F0502020204030204" pitchFamily="34" charset="0"/>
              <a:cs typeface="Calibri" panose="020F0502020204030204" pitchFamily="34"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es-ES" sz="1800" dirty="0">
                <a:solidFill>
                  <a:srgbClr val="000000"/>
                </a:solidFill>
                <a:effectLst/>
                <a:ea typeface="Times New Roman" panose="02020603050405020304" pitchFamily="18" charset="0"/>
                <a:cs typeface="Calibri" panose="020F0502020204030204" pitchFamily="34" charset="0"/>
              </a:rPr>
              <a:t>Dar a conocer la autenticidad de las denominaciones de origen protegido europeas, las indicaciones geográficas protegidas y las especialidades tradicionales garantizadas.</a:t>
            </a:r>
            <a:endParaRPr lang="es-ES"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1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133137"/>
            <a:ext cx="9140352" cy="3171381"/>
          </a:xfrm>
          <a:prstGeom prst="rect">
            <a:avLst/>
          </a:prstGeom>
        </p:spPr>
        <p:txBody>
          <a:bodyPr wrap="square">
            <a:spAutoFit/>
          </a:bodyPr>
          <a:lstStyle/>
          <a:p>
            <a:pPr algn="just">
              <a:lnSpc>
                <a:spcPct val="115000"/>
              </a:lnSpc>
              <a:spcAft>
                <a:spcPts val="600"/>
              </a:spcAft>
            </a:pPr>
            <a:r>
              <a:rPr lang="es-ES" sz="1800" dirty="0">
                <a:solidFill>
                  <a:srgbClr val="000000"/>
                </a:solidFill>
                <a:effectLst/>
                <a:ea typeface="Times New Roman" panose="02020603050405020304" pitchFamily="18" charset="0"/>
                <a:cs typeface="Calibri" panose="020F0502020204030204" pitchFamily="34" charset="0"/>
              </a:rPr>
              <a:t>Las campañas de promoción de los productos agrícolas de la UE están diseñadas para abrir nuevas oportunidades de mercado para los agricultores de la UE y la industria alimentaria en general, así como para ayudarles a desarrollar su negocio actual.</a:t>
            </a:r>
            <a:endParaRPr lang="es-ES" sz="1800" dirty="0">
              <a:effectLst/>
              <a:ea typeface="Calibri" panose="020F0502020204030204" pitchFamily="34" charset="0"/>
              <a:cs typeface="Calibri" panose="020F0502020204030204" pitchFamily="34" charset="0"/>
            </a:endParaRPr>
          </a:p>
          <a:p>
            <a:pPr algn="just">
              <a:lnSpc>
                <a:spcPct val="115000"/>
              </a:lnSpc>
              <a:spcAft>
                <a:spcPts val="600"/>
              </a:spcAft>
            </a:pPr>
            <a:r>
              <a:rPr lang="es-ES" sz="1800" dirty="0">
                <a:solidFill>
                  <a:srgbClr val="000000"/>
                </a:solidFill>
                <a:effectLst/>
                <a:ea typeface="Times New Roman" panose="02020603050405020304" pitchFamily="18" charset="0"/>
                <a:cs typeface="Calibri" panose="020F0502020204030204" pitchFamily="34" charset="0"/>
              </a:rPr>
              <a:t>Hay dos tipos de acciones de promoción:</a:t>
            </a:r>
            <a:endParaRPr lang="es-ES" sz="1800" dirty="0">
              <a:effectLst/>
              <a:ea typeface="Calibri" panose="020F0502020204030204" pitchFamily="34" charset="0"/>
              <a:cs typeface="Calibri" panose="020F0502020204030204" pitchFamily="34" charset="0"/>
            </a:endParaRPr>
          </a:p>
          <a:p>
            <a:pPr marL="342900" lvl="0" indent="-342900" algn="just">
              <a:lnSpc>
                <a:spcPct val="115000"/>
              </a:lnSpc>
              <a:spcAft>
                <a:spcPts val="600"/>
              </a:spcAft>
              <a:buSzPts val="1000"/>
              <a:buFont typeface="+mj-lt"/>
              <a:buAutoNum type="arabicPeriod"/>
              <a:tabLst>
                <a:tab pos="457200" algn="l"/>
              </a:tabLst>
            </a:pPr>
            <a:r>
              <a:rPr lang="es-ES" sz="1800" dirty="0">
                <a:solidFill>
                  <a:srgbClr val="000000"/>
                </a:solidFill>
                <a:effectLst/>
                <a:ea typeface="Times New Roman" panose="02020603050405020304" pitchFamily="18" charset="0"/>
                <a:cs typeface="Calibri" panose="020F0502020204030204" pitchFamily="34" charset="0"/>
              </a:rPr>
              <a:t>Las dirigidas por asociaciones comerciales o </a:t>
            </a:r>
            <a:r>
              <a:rPr lang="es-ES" sz="1800" dirty="0" err="1">
                <a:solidFill>
                  <a:srgbClr val="000000"/>
                </a:solidFill>
                <a:effectLst/>
                <a:ea typeface="Times New Roman" panose="02020603050405020304" pitchFamily="18" charset="0"/>
                <a:cs typeface="Calibri" panose="020F0502020204030204" pitchFamily="34" charset="0"/>
              </a:rPr>
              <a:t>intercomerciales</a:t>
            </a:r>
            <a:r>
              <a:rPr lang="es-ES" sz="1800" dirty="0">
                <a:solidFill>
                  <a:srgbClr val="000000"/>
                </a:solidFill>
                <a:effectLst/>
                <a:ea typeface="Times New Roman" panose="02020603050405020304" pitchFamily="18" charset="0"/>
                <a:cs typeface="Calibri" panose="020F0502020204030204" pitchFamily="34" charset="0"/>
              </a:rPr>
              <a:t> europeas y cofinanciadas por la UE;</a:t>
            </a:r>
            <a:endParaRPr lang="es-ES" sz="1800" dirty="0">
              <a:effectLst/>
              <a:ea typeface="Calibri" panose="020F0502020204030204" pitchFamily="34" charset="0"/>
              <a:cs typeface="Calibri" panose="020F0502020204030204" pitchFamily="34" charset="0"/>
            </a:endParaRPr>
          </a:p>
          <a:p>
            <a:pPr marL="342900" lvl="0" indent="-342900" algn="just">
              <a:lnSpc>
                <a:spcPct val="115000"/>
              </a:lnSpc>
              <a:spcAft>
                <a:spcPts val="600"/>
              </a:spcAft>
              <a:buSzPts val="1000"/>
              <a:buFont typeface="+mj-lt"/>
              <a:buAutoNum type="arabicPeriod"/>
              <a:tabLst>
                <a:tab pos="457200" algn="l"/>
              </a:tabLst>
            </a:pPr>
            <a:r>
              <a:rPr lang="es-ES" sz="1800" dirty="0">
                <a:solidFill>
                  <a:srgbClr val="000000"/>
                </a:solidFill>
                <a:effectLst/>
                <a:ea typeface="Times New Roman" panose="02020603050405020304" pitchFamily="18" charset="0"/>
                <a:cs typeface="Calibri" panose="020F0502020204030204" pitchFamily="34" charset="0"/>
              </a:rPr>
              <a:t>Las gestionadas directamente por la propia UE, como las ofensivas diplomáticas de los Comisarios en países no comunitarios para desarrollar el comercio agroalimentario, o la participación en ferias y campañas de comunicación​.</a:t>
            </a:r>
            <a:endParaRPr lang="es-ES"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1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263819" y="2598622"/>
            <a:ext cx="8460971" cy="740011"/>
          </a:xfrm>
          <a:prstGeom prst="rect">
            <a:avLst/>
          </a:prstGeom>
        </p:spPr>
        <p:txBody>
          <a:bodyPr wrap="none">
            <a:spAutoFit/>
          </a:bodyPr>
          <a:lstStyle/>
          <a:p>
            <a:pPr lvl="1" algn="just">
              <a:lnSpc>
                <a:spcPct val="115000"/>
              </a:lnSpc>
              <a:spcBef>
                <a:spcPts val="1200"/>
              </a:spcBef>
              <a:spcAft>
                <a:spcPts val="300"/>
              </a:spcAft>
            </a:pPr>
            <a:r>
              <a:rPr lang="es-ES" sz="4000" dirty="0">
                <a:solidFill>
                  <a:srgbClr val="00CE71"/>
                </a:solidFill>
                <a:effectLst/>
                <a:latin typeface="+mj-lt"/>
                <a:ea typeface="Times New Roman" panose="02020603050405020304" pitchFamily="18" charset="0"/>
                <a:cs typeface="Calibri Light" panose="020F0302020204030204" pitchFamily="34" charset="0"/>
              </a:rPr>
              <a:t>Gestión de la relación con clientes</a:t>
            </a:r>
            <a:endParaRPr lang="es-ES" sz="4000" dirty="0">
              <a:solidFill>
                <a:srgbClr val="00CE7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1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133137"/>
            <a:ext cx="9734273" cy="3569310"/>
          </a:xfrm>
          <a:prstGeom prst="rect">
            <a:avLst/>
          </a:prstGeom>
        </p:spPr>
        <p:txBody>
          <a:bodyPr wrap="square">
            <a:spAutoFit/>
          </a:bodyPr>
          <a:lstStyle/>
          <a:p>
            <a:pPr marL="90170" algn="just">
              <a:lnSpc>
                <a:spcPct val="115000"/>
              </a:lnSpc>
              <a:spcAft>
                <a:spcPts val="600"/>
              </a:spcAft>
            </a:pPr>
            <a:r>
              <a:rPr lang="es-ES" sz="1800" dirty="0">
                <a:effectLst/>
                <a:ea typeface="Calibri" panose="020F0502020204030204" pitchFamily="34" charset="0"/>
                <a:cs typeface="Calibri" panose="020F0502020204030204" pitchFamily="34" charset="0"/>
              </a:rPr>
              <a:t>La gestión de la relación con el cliente (conocida en el mundo de los negocios con el nombre en inglés: </a:t>
            </a:r>
            <a:r>
              <a:rPr lang="es-ES" sz="1800" dirty="0" err="1">
                <a:effectLst/>
                <a:ea typeface="Calibri" panose="020F0502020204030204" pitchFamily="34" charset="0"/>
                <a:cs typeface="Calibri" panose="020F0502020204030204" pitchFamily="34" charset="0"/>
              </a:rPr>
              <a:t>Customer</a:t>
            </a:r>
            <a:r>
              <a:rPr lang="es-ES" sz="1800" dirty="0">
                <a:effectLst/>
                <a:ea typeface="Calibri" panose="020F0502020204030204" pitchFamily="34" charset="0"/>
                <a:cs typeface="Calibri" panose="020F0502020204030204" pitchFamily="34" charset="0"/>
              </a:rPr>
              <a:t> </a:t>
            </a:r>
            <a:r>
              <a:rPr lang="es-ES" sz="1800" dirty="0" err="1">
                <a:effectLst/>
                <a:ea typeface="Calibri" panose="020F0502020204030204" pitchFamily="34" charset="0"/>
                <a:cs typeface="Calibri" panose="020F0502020204030204" pitchFamily="34" charset="0"/>
              </a:rPr>
              <a:t>Relationship</a:t>
            </a:r>
            <a:r>
              <a:rPr lang="es-ES" sz="1800" dirty="0">
                <a:effectLst/>
                <a:ea typeface="Calibri" panose="020F0502020204030204" pitchFamily="34" charset="0"/>
                <a:cs typeface="Calibri" panose="020F0502020204030204" pitchFamily="34" charset="0"/>
              </a:rPr>
              <a:t> Management – CRM) es la combinación de prácticas, estrategias y tecnologías que las empresas utilizan para gestionar y analizar las interacciones y los datos de los clientes a lo largo de su ciclo de vida. El objetivo es mejorar las relaciones de servicio al cliente y ayudar a la retención de los mismo, impulsando el crecimiento de las ventas. Los sistemas CRM recopilan los datos de los clientes a través de diferentes canales, o puntos de contacto, entre el cliente y la empresa, que podrían incluir </a:t>
            </a:r>
            <a:r>
              <a:rPr lang="es-ES" sz="1800" dirty="0">
                <a:solidFill>
                  <a:srgbClr val="FF0000"/>
                </a:solidFill>
                <a:effectLst/>
                <a:ea typeface="Calibri" panose="020F0502020204030204" pitchFamily="34" charset="0"/>
                <a:cs typeface="Calibri" panose="020F0502020204030204" pitchFamily="34" charset="0"/>
              </a:rPr>
              <a:t>el sitio web de la empresa, el teléfono, el chat en vivo, el correo directo, los materiales de marketing y las redes sociales</a:t>
            </a:r>
            <a:r>
              <a:rPr lang="es-ES" sz="1800" dirty="0">
                <a:effectLst/>
                <a:ea typeface="Calibri" panose="020F0502020204030204" pitchFamily="34" charset="0"/>
                <a:cs typeface="Calibri" panose="020F0502020204030204" pitchFamily="34" charset="0"/>
              </a:rPr>
              <a:t>. Los sistemas CRM también pueden proporcionar al personal de atención al cliente información detallada sobre los datos personales de los clientes, su historial de compras, sus preferencias y sus preocupaciones.</a:t>
            </a:r>
          </a:p>
        </p:txBody>
      </p:sp>
    </p:spTree>
    <p:extLst>
      <p:ext uri="{BB962C8B-B14F-4D97-AF65-F5344CB8AC3E}">
        <p14:creationId xmlns:p14="http://schemas.microsoft.com/office/powerpoint/2010/main" val="329219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225105"/>
            <a:ext cx="10391952" cy="4218719"/>
          </a:xfrm>
          <a:prstGeom prst="rect">
            <a:avLst/>
          </a:prstGeom>
        </p:spPr>
        <p:txBody>
          <a:bodyPr wrap="square">
            <a:spAutoFit/>
          </a:bodyPr>
          <a:lstStyle/>
          <a:p>
            <a:pPr lvl="0" algn="ctr">
              <a:lnSpc>
                <a:spcPct val="115000"/>
              </a:lnSpc>
              <a:spcAft>
                <a:spcPts val="600"/>
              </a:spcAft>
            </a:pPr>
            <a:r>
              <a:rPr lang="es-ES" sz="2400" b="1" dirty="0">
                <a:effectLst/>
                <a:latin typeface="Calibri" panose="020F0502020204030204" pitchFamily="34" charset="0"/>
                <a:ea typeface="Calibri" panose="020F0502020204030204" pitchFamily="34" charset="0"/>
                <a:cs typeface="Calibri" panose="020F0502020204030204" pitchFamily="34" charset="0"/>
              </a:rPr>
              <a:t>Por qué el CRM beneficia a las empresas</a:t>
            </a:r>
          </a:p>
          <a:p>
            <a:endParaRPr lang="en-US" dirty="0"/>
          </a:p>
          <a:p>
            <a:endParaRPr lang="en-US" dirty="0"/>
          </a:p>
          <a:p>
            <a:pPr marL="90170" algn="just">
              <a:lnSpc>
                <a:spcPct val="115000"/>
              </a:lnSpc>
              <a:spcAft>
                <a:spcPts val="600"/>
              </a:spcAft>
            </a:pPr>
            <a:r>
              <a:rPr lang="es-ES" sz="1800" dirty="0">
                <a:effectLst/>
                <a:ea typeface="Calibri" panose="020F0502020204030204" pitchFamily="34" charset="0"/>
                <a:cs typeface="Times New Roman" panose="02020603050405020304" pitchFamily="18" charset="0"/>
              </a:rPr>
              <a:t>El uso de sistemas CRM puede beneficiar a organizaciones que van desde pequeñas hasta grandes empresas de la siguiente forma:</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Times New Roman" panose="02020603050405020304" pitchFamily="18" charset="0"/>
              </a:rPr>
              <a:t>Tener información fácilmente accesible del cliente como compras pasadas e historial de interacción puede ayudar a los representantes de atención al cliente a proporcionar un mejor servicio y más rápido.</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Times New Roman" panose="02020603050405020304" pitchFamily="18" charset="0"/>
              </a:rPr>
              <a:t>La recopilación y el acceso a los datos de los clientes pueden ayudar a las empresas a identificar tendencias y observaciones sobre los mismos a través de informes y funciones de visualización.</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Times New Roman" panose="02020603050405020304" pitchFamily="18" charset="0"/>
              </a:rPr>
              <a:t>Automatización de las tareas de venta y de atención al cliente, que son necesarias pero de poca importancia.</a:t>
            </a:r>
          </a:p>
        </p:txBody>
      </p:sp>
    </p:spTree>
    <p:extLst>
      <p:ext uri="{BB962C8B-B14F-4D97-AF65-F5344CB8AC3E}">
        <p14:creationId xmlns:p14="http://schemas.microsoft.com/office/powerpoint/2010/main" val="329219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3114352" y="1191231"/>
            <a:ext cx="4635110" cy="492122"/>
          </a:xfrm>
          <a:prstGeom prst="rect">
            <a:avLst/>
          </a:prstGeom>
        </p:spPr>
        <p:txBody>
          <a:bodyPr wrap="square">
            <a:spAutoFit/>
          </a:bodyPr>
          <a:lstStyle/>
          <a:p>
            <a:pPr lvl="3" algn="just">
              <a:lnSpc>
                <a:spcPct val="115000"/>
              </a:lnSpc>
              <a:spcAft>
                <a:spcPts val="600"/>
              </a:spcAft>
            </a:pPr>
            <a:r>
              <a:rPr lang="en-GB" sz="2400" b="1" dirty="0" err="1">
                <a:effectLst/>
                <a:latin typeface="Calibri" panose="020F0502020204030204" pitchFamily="34" charset="0"/>
                <a:ea typeface="Calibri" panose="020F0502020204030204" pitchFamily="34" charset="0"/>
                <a:cs typeface="Calibri" panose="020F0502020204030204" pitchFamily="34" charset="0"/>
              </a:rPr>
              <a:t>Componentes</a:t>
            </a:r>
            <a:r>
              <a:rPr lang="en-GB" sz="2400" b="1" dirty="0">
                <a:effectLst/>
                <a:latin typeface="Calibri" panose="020F0502020204030204" pitchFamily="34" charset="0"/>
                <a:ea typeface="Calibri" panose="020F0502020204030204" pitchFamily="34" charset="0"/>
                <a:cs typeface="Calibri" panose="020F0502020204030204" pitchFamily="34" charset="0"/>
              </a:rPr>
              <a:t> del CRM</a:t>
            </a:r>
            <a:endParaRPr lang="es-ES" sz="2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1140685" y="2192715"/>
            <a:ext cx="7202542" cy="3139321"/>
          </a:xfrm>
          <a:prstGeom prst="rect">
            <a:avLst/>
          </a:prstGeom>
        </p:spPr>
        <p:txBody>
          <a:bodyPr wrap="square">
            <a:spAutoFit/>
          </a:bodyPr>
          <a:lstStyle/>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Automatización del marketing.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Automatización de la fuerza de ventas.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Automatización del centro de atención al cliente</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Tecnología de geolocalización, o servicios de localización.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Automatización del flujo de trabajo</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Gestión de los clientes potenciales</a:t>
            </a:r>
            <a:r>
              <a:rPr lang="en-US" dirty="0">
                <a:cs typeface="Calibri" panose="020F0502020204030204" pitchFamily="34" charset="0"/>
              </a:rPr>
              <a:t>.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Gestión de recursos humanos (GRH).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Analíticas</a:t>
            </a:r>
            <a:r>
              <a:rPr lang="en-US" dirty="0">
                <a:cs typeface="Calibri" panose="020F0502020204030204" pitchFamily="34" charset="0"/>
              </a:rPr>
              <a:t>.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Inteligencia artificial (IA).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Gestión de proyectos</a:t>
            </a:r>
            <a:r>
              <a:rPr lang="en-US" dirty="0">
                <a:cs typeface="Calibri" panose="020F0502020204030204" pitchFamily="34" charset="0"/>
              </a:rPr>
              <a:t>. </a:t>
            </a:r>
          </a:p>
          <a:p>
            <a:pPr marL="285750" indent="-285750">
              <a:buFont typeface="Wingdings" panose="05000000000000000000" pitchFamily="2" charset="2"/>
              <a:buChar char="ü"/>
            </a:pPr>
            <a:r>
              <a:rPr lang="es-ES" dirty="0">
                <a:effectLst/>
                <a:ea typeface="Calibri" panose="020F0502020204030204" pitchFamily="34" charset="0"/>
                <a:cs typeface="Calibri" panose="020F0502020204030204" pitchFamily="34" charset="0"/>
              </a:rPr>
              <a:t>Integración con otro software</a:t>
            </a:r>
            <a:endParaRPr lang="en-US" dirty="0">
              <a:cs typeface="Calibri" panose="020F0502020204030204" pitchFamily="34" charset="0"/>
            </a:endParaRPr>
          </a:p>
        </p:txBody>
      </p:sp>
    </p:spTree>
    <p:extLst>
      <p:ext uri="{BB962C8B-B14F-4D97-AF65-F5344CB8AC3E}">
        <p14:creationId xmlns:p14="http://schemas.microsoft.com/office/powerpoint/2010/main" val="329219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47289"/>
            <a:ext cx="9088130" cy="3844129"/>
          </a:xfrm>
          <a:prstGeom prst="rect">
            <a:avLst/>
          </a:prstGeom>
        </p:spPr>
        <p:txBody>
          <a:bodyPr wrap="square">
            <a:spAutoFit/>
          </a:bodyPr>
          <a:lstStyle/>
          <a:p>
            <a:pPr lvl="6" algn="just">
              <a:lnSpc>
                <a:spcPct val="115000"/>
              </a:lnSpc>
              <a:spcAft>
                <a:spcPts val="600"/>
              </a:spcAft>
            </a:pPr>
            <a:r>
              <a:rPr lang="es-ES" sz="2400" b="1" dirty="0">
                <a:effectLst/>
                <a:ea typeface="Calibri" panose="020F0502020204030204" pitchFamily="34" charset="0"/>
                <a:cs typeface="Times New Roman" panose="02020603050405020304" pitchFamily="18" charset="0"/>
              </a:rPr>
              <a:t>Tipos de tecnología CRM</a:t>
            </a:r>
          </a:p>
          <a:p>
            <a:endParaRPr lang="es-ES" dirty="0"/>
          </a:p>
          <a:p>
            <a:pPr marL="90170" algn="just">
              <a:lnSpc>
                <a:spcPct val="115000"/>
              </a:lnSpc>
              <a:spcAft>
                <a:spcPts val="600"/>
              </a:spcAft>
            </a:pPr>
            <a:r>
              <a:rPr lang="es-ES" sz="1800" dirty="0">
                <a:effectLst/>
                <a:ea typeface="Calibri" panose="020F0502020204030204" pitchFamily="34" charset="0"/>
                <a:cs typeface="Times New Roman" panose="02020603050405020304" pitchFamily="18" charset="0"/>
              </a:rPr>
              <a:t>Los cuatro principales proveedores de sistemas CRM son Salesforce, Microsoft, SAP y Oracle. Otros proveedores son populares entre las pymes, pero estos cuatro tienden a ser la elección de las grandes empresas. Los tipos de tecnología CRM que ofrecen son los siguientes:</a:t>
            </a:r>
          </a:p>
          <a:p>
            <a:pPr marL="285750" indent="-285750">
              <a:buFont typeface="Wingdings" panose="05000000000000000000" pitchFamily="2" charset="2"/>
              <a:buChar char="v"/>
            </a:pPr>
            <a:endParaRPr lang="es-ES" dirty="0"/>
          </a:p>
          <a:p>
            <a:pPr marL="342900" lvl="0" indent="-342900" algn="just">
              <a:lnSpc>
                <a:spcPct val="115000"/>
              </a:lnSpc>
              <a:spcAft>
                <a:spcPts val="600"/>
              </a:spcAft>
              <a:buFont typeface="Wingdings" panose="05000000000000000000" pitchFamily="2" charset="2"/>
              <a:buChar char="v"/>
            </a:pPr>
            <a:r>
              <a:rPr lang="es-ES" dirty="0"/>
              <a:t>	</a:t>
            </a:r>
            <a:r>
              <a:rPr lang="es-ES" sz="1800" dirty="0">
                <a:effectLst/>
                <a:ea typeface="Calibri" panose="020F0502020204030204" pitchFamily="34" charset="0"/>
                <a:cs typeface="Times New Roman" panose="02020603050405020304" pitchFamily="18" charset="0"/>
              </a:rPr>
              <a:t>CRM en la nube</a:t>
            </a:r>
            <a:endParaRPr lang="es-ES" dirty="0"/>
          </a:p>
          <a:p>
            <a:pPr marL="342900" lvl="0" indent="-342900" algn="just">
              <a:lnSpc>
                <a:spcPct val="115000"/>
              </a:lnSpc>
              <a:spcAft>
                <a:spcPts val="600"/>
              </a:spcAft>
              <a:buFont typeface="Wingdings" panose="05000000000000000000" pitchFamily="2" charset="2"/>
              <a:buChar char="v"/>
            </a:pPr>
            <a:r>
              <a:rPr lang="es-ES" dirty="0"/>
              <a:t>	</a:t>
            </a:r>
            <a:r>
              <a:rPr lang="es-ES" sz="1800" dirty="0">
                <a:effectLst/>
                <a:ea typeface="Calibri" panose="020F0502020204030204" pitchFamily="34" charset="0"/>
                <a:cs typeface="Times New Roman" panose="02020603050405020304" pitchFamily="18" charset="0"/>
              </a:rPr>
              <a:t>CRM local</a:t>
            </a:r>
            <a:endParaRPr lang="es-ES" dirty="0"/>
          </a:p>
          <a:p>
            <a:pPr marL="285750" indent="-285750">
              <a:buFont typeface="Wingdings" panose="05000000000000000000" pitchFamily="2" charset="2"/>
              <a:buChar char="v"/>
            </a:pPr>
            <a:r>
              <a:rPr lang="es-ES" dirty="0"/>
              <a:t>	</a:t>
            </a:r>
            <a:r>
              <a:rPr lang="es-ES" sz="1800" dirty="0">
                <a:effectLst/>
                <a:ea typeface="Calibri" panose="020F0502020204030204" pitchFamily="34" charset="0"/>
                <a:cs typeface="Times New Roman" panose="02020603050405020304" pitchFamily="18" charset="0"/>
              </a:rPr>
              <a:t>CRM de código abierto</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29219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309790" y="1602425"/>
            <a:ext cx="8971247" cy="3071354"/>
          </a:xfrm>
          <a:prstGeom prst="rect">
            <a:avLst/>
          </a:prstGeom>
        </p:spPr>
        <p:txBody>
          <a:bodyPr wrap="square">
            <a:spAutoFit/>
          </a:bodyPr>
          <a:lstStyle/>
          <a:p>
            <a:pPr marL="90170" algn="ctr">
              <a:lnSpc>
                <a:spcPct val="115000"/>
              </a:lnSpc>
              <a:spcAft>
                <a:spcPts val="600"/>
              </a:spcAft>
            </a:pPr>
            <a:r>
              <a:rPr lang="es-ES" sz="2400" b="1" dirty="0">
                <a:effectLst/>
                <a:ea typeface="Calibri" panose="020F0502020204030204" pitchFamily="34" charset="0"/>
                <a:cs typeface="Times New Roman" panose="02020603050405020304" pitchFamily="18" charset="0"/>
              </a:rPr>
              <a:t>Ejemplos de CRM en la práctica</a:t>
            </a:r>
          </a:p>
          <a:p>
            <a:endParaRPr lang="es-ES" dirty="0"/>
          </a:p>
          <a:p>
            <a:pPr algn="just">
              <a:lnSpc>
                <a:spcPct val="115000"/>
              </a:lnSpc>
              <a:spcAft>
                <a:spcPts val="600"/>
              </a:spcAft>
            </a:pPr>
            <a:r>
              <a:rPr lang="es-ES" sz="1800" dirty="0">
                <a:effectLst/>
                <a:ea typeface="Calibri" panose="020F0502020204030204" pitchFamily="34" charset="0"/>
                <a:cs typeface="Times New Roman" panose="02020603050405020304" pitchFamily="18" charset="0"/>
              </a:rPr>
              <a:t>Los ejemplos de uso de CRM varían según el tipo y la finalidad del sistema CRM específico:</a:t>
            </a:r>
          </a:p>
          <a:p>
            <a:pPr marL="342900" lvl="0" indent="-342900" algn="just">
              <a:lnSpc>
                <a:spcPct val="115000"/>
              </a:lnSpc>
              <a:spcAft>
                <a:spcPts val="600"/>
              </a:spcAft>
              <a:buFont typeface="Symbol" panose="05050102010706020507" pitchFamily="18" charset="2"/>
              <a:buChar char=""/>
            </a:pPr>
            <a:r>
              <a:rPr lang="es-ES" sz="1800" dirty="0">
                <a:effectLst/>
                <a:ea typeface="Calibri" panose="020F0502020204030204" pitchFamily="34" charset="0"/>
                <a:cs typeface="Times New Roman" panose="02020603050405020304" pitchFamily="18" charset="0"/>
              </a:rPr>
              <a:t>Centros de atención</a:t>
            </a:r>
          </a:p>
          <a:p>
            <a:pPr marL="342900" lvl="0" indent="-342900" algn="just">
              <a:lnSpc>
                <a:spcPct val="115000"/>
              </a:lnSpc>
              <a:spcAft>
                <a:spcPts val="600"/>
              </a:spcAft>
              <a:buFont typeface="Symbol" panose="05050102010706020507" pitchFamily="18" charset="2"/>
              <a:buChar char=""/>
            </a:pPr>
            <a:r>
              <a:rPr lang="es-ES" sz="1800" dirty="0">
                <a:effectLst/>
                <a:ea typeface="Calibri" panose="020F0502020204030204" pitchFamily="34" charset="0"/>
                <a:cs typeface="Times New Roman" panose="02020603050405020304" pitchFamily="18" charset="0"/>
              </a:rPr>
              <a:t>CRM social</a:t>
            </a:r>
          </a:p>
          <a:p>
            <a:pPr marL="342900" lvl="0" indent="-342900" algn="just">
              <a:lnSpc>
                <a:spcPct val="115000"/>
              </a:lnSpc>
              <a:spcAft>
                <a:spcPts val="600"/>
              </a:spcAft>
              <a:buFont typeface="Symbol" panose="05050102010706020507" pitchFamily="18" charset="2"/>
              <a:buChar char=""/>
            </a:pPr>
            <a:r>
              <a:rPr lang="es-ES" sz="1800" dirty="0">
                <a:effectLst/>
                <a:ea typeface="Calibri" panose="020F0502020204030204" pitchFamily="34" charset="0"/>
                <a:cs typeface="Times New Roman" panose="02020603050405020304" pitchFamily="18" charset="0"/>
              </a:rPr>
              <a:t>CRM móvil</a:t>
            </a:r>
          </a:p>
          <a:p>
            <a:pPr marL="342900" lvl="0" indent="-342900" algn="just">
              <a:lnSpc>
                <a:spcPct val="115000"/>
              </a:lnSpc>
              <a:spcAft>
                <a:spcPts val="600"/>
              </a:spcAft>
              <a:buFont typeface="Symbol" panose="05050102010706020507" pitchFamily="18" charset="2"/>
              <a:buChar char=""/>
            </a:pPr>
            <a:r>
              <a:rPr lang="es-ES" sz="1800" dirty="0">
                <a:effectLst/>
                <a:ea typeface="Calibri" panose="020F0502020204030204" pitchFamily="34" charset="0"/>
                <a:cs typeface="Times New Roman" panose="02020603050405020304" pitchFamily="18" charset="0"/>
              </a:rPr>
              <a:t>Prácticas de empresa a empresa (Business-</a:t>
            </a:r>
            <a:r>
              <a:rPr lang="es-ES" sz="1800" dirty="0" err="1">
                <a:effectLst/>
                <a:ea typeface="Calibri" panose="020F0502020204030204" pitchFamily="34" charset="0"/>
                <a:cs typeface="Times New Roman" panose="02020603050405020304" pitchFamily="18" charset="0"/>
              </a:rPr>
              <a:t>to</a:t>
            </a:r>
            <a:r>
              <a:rPr lang="es-ES" sz="1800" dirty="0">
                <a:effectLst/>
                <a:ea typeface="Calibri" panose="020F0502020204030204" pitchFamily="34" charset="0"/>
                <a:cs typeface="Times New Roman" panose="02020603050405020304" pitchFamily="18" charset="0"/>
              </a:rPr>
              <a:t>-</a:t>
            </a:r>
            <a:r>
              <a:rPr lang="es-ES" sz="1800" dirty="0" err="1">
                <a:effectLst/>
                <a:ea typeface="Calibri" panose="020F0502020204030204" pitchFamily="34" charset="0"/>
                <a:cs typeface="Times New Roman" panose="02020603050405020304" pitchFamily="18" charset="0"/>
              </a:rPr>
              <a:t>business</a:t>
            </a:r>
            <a:r>
              <a:rPr lang="es-ES" sz="1800" dirty="0">
                <a:effectLst/>
                <a:ea typeface="Calibri" panose="020F0502020204030204" pitchFamily="34" charset="0"/>
                <a:cs typeface="Times New Roman" panose="02020603050405020304" pitchFamily="18" charset="0"/>
              </a:rPr>
              <a:t>, B2B) </a:t>
            </a:r>
          </a:p>
        </p:txBody>
      </p:sp>
    </p:spTree>
    <p:extLst>
      <p:ext uri="{BB962C8B-B14F-4D97-AF65-F5344CB8AC3E}">
        <p14:creationId xmlns:p14="http://schemas.microsoft.com/office/powerpoint/2010/main" val="153193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782285" y="2683484"/>
            <a:ext cx="7854138" cy="707886"/>
          </a:xfrm>
          <a:prstGeom prst="rect">
            <a:avLst/>
          </a:prstGeom>
        </p:spPr>
        <p:txBody>
          <a:bodyPr wrap="none">
            <a:spAutoFit/>
          </a:bodyPr>
          <a:lstStyle/>
          <a:p>
            <a:r>
              <a:rPr lang="es-ES" sz="4000" dirty="0">
                <a:solidFill>
                  <a:srgbClr val="00CE71"/>
                </a:solidFill>
                <a:effectLst/>
                <a:latin typeface="+mj-lt"/>
                <a:ea typeface="Calibri" panose="020F0502020204030204" pitchFamily="34" charset="0"/>
                <a:cs typeface="Calibri Light" panose="020F0302020204030204" pitchFamily="34" charset="0"/>
              </a:rPr>
              <a:t>GESTIÓN DE EXPORTACIONES</a:t>
            </a:r>
            <a:endParaRPr lang="en-US" sz="4000" dirty="0">
              <a:solidFill>
                <a:srgbClr val="00CE71"/>
              </a:solidFill>
              <a:latin typeface="+mj-lt"/>
            </a:endParaRPr>
          </a:p>
        </p:txBody>
      </p:sp>
    </p:spTree>
    <p:extLst>
      <p:ext uri="{BB962C8B-B14F-4D97-AF65-F5344CB8AC3E}">
        <p14:creationId xmlns:p14="http://schemas.microsoft.com/office/powerpoint/2010/main" val="153193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370329" y="1041675"/>
            <a:ext cx="3451341" cy="584775"/>
          </a:xfrm>
          <a:prstGeom prst="rect">
            <a:avLst/>
          </a:prstGeom>
          <a:noFill/>
        </p:spPr>
        <p:txBody>
          <a:bodyPr wrap="square" rtlCol="0">
            <a:spAutoFit/>
          </a:bodyPr>
          <a:lstStyle/>
          <a:p>
            <a:r>
              <a:rPr lang="en-US" altLang="ko-KR" sz="3200" dirty="0" err="1">
                <a:solidFill>
                  <a:schemeClr val="accent2"/>
                </a:solidFill>
                <a:latin typeface="+mj-lt"/>
                <a:cs typeface="Arial" pitchFamily="34" charset="0"/>
              </a:rPr>
              <a:t>Objetivos</a:t>
            </a:r>
            <a:r>
              <a:rPr lang="en-US" altLang="ko-KR" sz="3200" dirty="0">
                <a:solidFill>
                  <a:schemeClr val="accent2"/>
                </a:solidFill>
                <a:latin typeface="+mj-lt"/>
                <a:cs typeface="Arial" pitchFamily="34" charset="0"/>
              </a:rPr>
              <a:t> y </a:t>
            </a:r>
            <a:r>
              <a:rPr lang="en-US" altLang="ko-KR" sz="3200" dirty="0" err="1">
                <a:solidFill>
                  <a:schemeClr val="accent2"/>
                </a:solidFill>
                <a:latin typeface="+mj-lt"/>
                <a:cs typeface="Arial" pitchFamily="34" charset="0"/>
              </a:rPr>
              <a:t>metas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0" y="2302343"/>
            <a:ext cx="8162430" cy="1477328"/>
          </a:xfrm>
          <a:prstGeom prst="rect">
            <a:avLst/>
          </a:prstGeom>
          <a:noFill/>
        </p:spPr>
        <p:txBody>
          <a:bodyPr wrap="square">
            <a:spAutoFit/>
          </a:bodyPr>
          <a:lstStyle/>
          <a:p>
            <a:pPr algn="just"/>
            <a:r>
              <a:rPr lang="es-ES" sz="1800" b="1" dirty="0">
                <a:effectLst/>
                <a:latin typeface="Arial" panose="020B0604020202020204" pitchFamily="34" charset="0"/>
                <a:ea typeface="Calibri" panose="020F0502020204030204" pitchFamily="34" charset="0"/>
                <a:cs typeface="Arial" panose="020B0604020202020204" pitchFamily="34" charset="0"/>
              </a:rPr>
              <a:t>Al final de este modulo serás capaz de:</a:t>
            </a:r>
          </a:p>
          <a:p>
            <a:pPr algn="just"/>
            <a:endParaRPr lang="es-ES" dirty="0">
              <a:latin typeface="Arial" panose="020B0604020202020204" pitchFamily="34" charset="0"/>
              <a:cs typeface="Arial" panose="020B0604020202020204" pitchFamily="34" charset="0"/>
            </a:endParaRPr>
          </a:p>
          <a:p>
            <a:pPr marL="342900" indent="-342900" algn="just">
              <a:buAutoNum type="arabicParenR"/>
            </a:pPr>
            <a:r>
              <a:rPr lang="es-ES" dirty="0">
                <a:latin typeface="Arial" panose="020B0604020202020204" pitchFamily="34" charset="0"/>
                <a:cs typeface="Arial" panose="020B0604020202020204" pitchFamily="34" charset="0"/>
              </a:rPr>
              <a:t>Atraer clientes. </a:t>
            </a:r>
          </a:p>
          <a:p>
            <a:pPr marL="342900" indent="-342900" algn="just">
              <a:buAutoNum type="arabicParenR"/>
            </a:pPr>
            <a:r>
              <a:rPr lang="es-ES" dirty="0">
                <a:latin typeface="Arial" panose="020B0604020202020204" pitchFamily="34" charset="0"/>
                <a:cs typeface="Arial" panose="020B0604020202020204" pitchFamily="34" charset="0"/>
              </a:rPr>
              <a:t>Ofrecer un valor superior mediante el cumplimiento de sus expectativas. </a:t>
            </a:r>
          </a:p>
          <a:p>
            <a:pPr marL="342900" indent="-342900" algn="just">
              <a:buAutoNum type="arabicParenR"/>
            </a:pPr>
            <a:r>
              <a:rPr lang="es-ES" dirty="0">
                <a:latin typeface="Arial" panose="020B0604020202020204" pitchFamily="34" charset="0"/>
                <a:cs typeface="Arial" panose="020B0604020202020204" pitchFamily="34" charset="0"/>
              </a:rPr>
              <a:t>Reforzar tu posición de mercado. </a:t>
            </a:r>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5221" y="2148691"/>
            <a:ext cx="9411069" cy="3250762"/>
          </a:xfrm>
          <a:prstGeom prst="rect">
            <a:avLst/>
          </a:prstGeom>
        </p:spPr>
        <p:txBody>
          <a:bodyPr wrap="square">
            <a:spAutoFit/>
          </a:bodyPr>
          <a:lstStyle/>
          <a:p>
            <a:pPr marL="90170" algn="just">
              <a:lnSpc>
                <a:spcPct val="115000"/>
              </a:lnSpc>
              <a:spcAft>
                <a:spcPts val="600"/>
              </a:spcAft>
            </a:pPr>
            <a:r>
              <a:rPr lang="es-ES" sz="1800" dirty="0">
                <a:effectLst/>
                <a:ea typeface="Calibri" panose="020F0502020204030204" pitchFamily="34" charset="0"/>
                <a:cs typeface="Times New Roman" panose="02020603050405020304" pitchFamily="18" charset="0"/>
              </a:rPr>
              <a:t>La gestión de las exportaciones significa llevar a cabo la actividad exportadora de forma ordenada, eficiente y rentable. Las exportaciones proporcionan varios beneficios al exportador y a la nación. La exportación es esencial para la nación para: la obtención de divisas, el desarrollo de las relaciones internacionales, la balanza de pagos, la reputación, el empleo, la investigación y el desarrollo, el desarrollo regional, la utilización óptima de los recursos, el nivel de vida, el crecimiento económico, etc. La exportación también es esencial a nivel empresarial para: </a:t>
            </a:r>
            <a:r>
              <a:rPr lang="es-ES" sz="1800" dirty="0">
                <a:solidFill>
                  <a:srgbClr val="FF0000"/>
                </a:solidFill>
                <a:effectLst/>
                <a:ea typeface="Calibri" panose="020F0502020204030204" pitchFamily="34" charset="0"/>
                <a:cs typeface="Times New Roman" panose="02020603050405020304" pitchFamily="18" charset="0"/>
              </a:rPr>
              <a:t>aumentar la capacidad de producción, mejorar la eficiencia de la organización, aumentar los beneficios, la reputación y la buena voluntad, la producción y distribución a gran escala, la mejora técnica, la difusión de los riesgos de comercialización, la obtención de incentivos gubernamentales</a:t>
            </a:r>
            <a:r>
              <a:rPr lang="es-ES" sz="1800" dirty="0">
                <a:effectLst/>
                <a:ea typeface="Calibri" panose="020F0502020204030204" pitchFamily="34" charset="0"/>
                <a:cs typeface="Times New Roman" panose="02020603050405020304" pitchFamily="18" charset="0"/>
              </a:rPr>
              <a:t>, etc.</a:t>
            </a:r>
          </a:p>
        </p:txBody>
      </p:sp>
    </p:spTree>
    <p:extLst>
      <p:ext uri="{BB962C8B-B14F-4D97-AF65-F5344CB8AC3E}">
        <p14:creationId xmlns:p14="http://schemas.microsoft.com/office/powerpoint/2010/main" val="153193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133137"/>
            <a:ext cx="9878769" cy="3327706"/>
          </a:xfrm>
          <a:prstGeom prst="rect">
            <a:avLst/>
          </a:prstGeom>
        </p:spPr>
        <p:txBody>
          <a:bodyPr wrap="square">
            <a:spAutoFit/>
          </a:bodyPr>
          <a:lstStyle/>
          <a:p>
            <a:pPr marL="90170" algn="just">
              <a:lnSpc>
                <a:spcPct val="115000"/>
              </a:lnSpc>
              <a:spcAft>
                <a:spcPts val="600"/>
              </a:spcAft>
            </a:pPr>
            <a:r>
              <a:rPr lang="es-ES" sz="1800" dirty="0">
                <a:effectLst/>
                <a:ea typeface="Calibri" panose="020F0502020204030204" pitchFamily="34" charset="0"/>
                <a:cs typeface="Times New Roman" panose="02020603050405020304" pitchFamily="18" charset="0"/>
              </a:rPr>
              <a:t>Las principales características de la gestión de las exportaciones son: operaciones a gran escala, proceso sistemático, competencia tripartita, barreras comerciales, dominio de las multinacionales, dominio de los países desarrollados, regulación de las divisas, diversas formalidades de documentación, mezcla de marketing adecuada, investigación internacional, tecnología avanzada, globalizar o perecer, diversas costumbres y tradiciones, alto grado de sensibilidad al riesgo, carácter flexible, etc.</a:t>
            </a:r>
          </a:p>
          <a:p>
            <a:pPr marL="90170" algn="just">
              <a:lnSpc>
                <a:spcPct val="115000"/>
              </a:lnSpc>
              <a:spcAft>
                <a:spcPts val="600"/>
              </a:spcAft>
            </a:pPr>
            <a:r>
              <a:rPr lang="es-ES" sz="1800" dirty="0">
                <a:effectLst/>
                <a:ea typeface="Calibri" panose="020F0502020204030204" pitchFamily="34" charset="0"/>
                <a:cs typeface="Times New Roman" panose="02020603050405020304" pitchFamily="18" charset="0"/>
              </a:rPr>
              <a:t>Existen diferentes estructuras organizativas, como el departamento de exportación incorporado, la división de exportación independiente, las filiales de exportación en varios mercados, las filiales de exportación en el país del importador, la estructura geográfica de la organización de la exportación, la estructura de la organización del producto.</a:t>
            </a:r>
          </a:p>
        </p:txBody>
      </p:sp>
    </p:spTree>
    <p:extLst>
      <p:ext uri="{BB962C8B-B14F-4D97-AF65-F5344CB8AC3E}">
        <p14:creationId xmlns:p14="http://schemas.microsoft.com/office/powerpoint/2010/main" val="153193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3063191" y="2784159"/>
            <a:ext cx="4862228" cy="707886"/>
          </a:xfrm>
          <a:prstGeom prst="rect">
            <a:avLst/>
          </a:prstGeom>
        </p:spPr>
        <p:txBody>
          <a:bodyPr wrap="none">
            <a:spAutoFit/>
          </a:bodyPr>
          <a:lstStyle/>
          <a:p>
            <a:r>
              <a:rPr lang="es-ES" sz="4000" dirty="0">
                <a:solidFill>
                  <a:srgbClr val="00CE71"/>
                </a:solidFill>
                <a:effectLst/>
                <a:ea typeface="Calibri" panose="020F0502020204030204" pitchFamily="34" charset="0"/>
                <a:cs typeface="Calibri Light" panose="020F0302020204030204" pitchFamily="34" charset="0"/>
              </a:rPr>
              <a:t>Internacionalización</a:t>
            </a:r>
            <a:r>
              <a:rPr lang="en-US" sz="4000" dirty="0">
                <a:solidFill>
                  <a:srgbClr val="00CE71"/>
                </a:solidFill>
              </a:rPr>
              <a:t> </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19902"/>
            <a:ext cx="7737742" cy="3508653"/>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dirty="0">
                <a:cs typeface="Calibri" panose="020F0502020204030204" pitchFamily="34" charset="0"/>
              </a:rPr>
              <a:t> </a:t>
            </a:r>
            <a:r>
              <a:rPr lang="en-US" sz="2400" b="1" dirty="0">
                <a:cs typeface="Calibri" panose="020F0502020204030204" pitchFamily="34" charset="0"/>
              </a:rPr>
              <a:t>INTRODUCCIÓN</a:t>
            </a:r>
          </a:p>
          <a:p>
            <a:endParaRPr lang="es-ES" dirty="0">
              <a:cs typeface="Calibri" panose="020F0502020204030204" pitchFamily="34" charset="0"/>
            </a:endParaRPr>
          </a:p>
          <a:p>
            <a:r>
              <a:rPr lang="es-ES" dirty="0">
                <a:effectLst/>
                <a:ea typeface="Calibri" panose="020F0502020204030204" pitchFamily="34" charset="0"/>
                <a:cs typeface="Calibri Light" panose="020F0302020204030204" pitchFamily="34" charset="0"/>
              </a:rPr>
              <a:t>Promoción de productos agrícolas:</a:t>
            </a:r>
          </a:p>
          <a:p>
            <a:r>
              <a:rPr lang="es-ES" dirty="0">
                <a:cs typeface="Calibri" panose="020F0502020204030204" pitchFamily="34" charset="0"/>
              </a:rPr>
              <a:t> </a:t>
            </a:r>
          </a:p>
          <a:p>
            <a:pPr marL="285750" indent="-285750">
              <a:buFont typeface="Arial" panose="020B0604020202020204" pitchFamily="34" charset="0"/>
              <a:buChar char="•"/>
            </a:pPr>
            <a:r>
              <a:rPr lang="es-ES" dirty="0">
                <a:cs typeface="Calibri" panose="020F0502020204030204" pitchFamily="34" charset="0"/>
              </a:rPr>
              <a:t>Orientación al programa de trabajo. </a:t>
            </a:r>
          </a:p>
          <a:p>
            <a:pPr marL="285750" indent="-285750">
              <a:buFont typeface="Arial" panose="020B0604020202020204" pitchFamily="34" charset="0"/>
              <a:buChar char="•"/>
            </a:pPr>
            <a:r>
              <a:rPr lang="es-ES" dirty="0">
                <a:effectLst/>
                <a:ea typeface="Calibri" panose="020F0502020204030204" pitchFamily="34" charset="0"/>
                <a:cs typeface="Calibri" panose="020F0502020204030204" pitchFamily="34" charset="0"/>
              </a:rPr>
              <a:t>La Comisión Europea destinó 182,9 millones de € en 2021 para financiar actividades de promoción de los productos agroalimentarios de la UE en el país y en el extranjero. </a:t>
            </a:r>
          </a:p>
          <a:p>
            <a:pPr marL="285750" indent="-285750">
              <a:buFont typeface="Arial" panose="020B0604020202020204" pitchFamily="34" charset="0"/>
              <a:buChar char="•"/>
            </a:pPr>
            <a:r>
              <a:rPr lang="es-ES" dirty="0">
                <a:cs typeface="Calibri" panose="020F0502020204030204" pitchFamily="34" charset="0"/>
              </a:rPr>
              <a:t>Pacto verde europeo.</a:t>
            </a:r>
          </a:p>
          <a:p>
            <a:pPr marL="285750" indent="-285750">
              <a:buFont typeface="Arial" panose="020B0604020202020204" pitchFamily="34" charset="0"/>
              <a:buChar char="•"/>
            </a:pPr>
            <a:r>
              <a:rPr lang="es-ES" dirty="0">
                <a:cs typeface="Calibri" panose="020F0502020204030204" pitchFamily="34" charset="0"/>
              </a:rPr>
              <a:t>Agricultura sostenible. </a:t>
            </a:r>
          </a:p>
          <a:p>
            <a:pPr marL="285750" indent="-285750">
              <a:buFont typeface="Arial" panose="020B0604020202020204" pitchFamily="34" charset="0"/>
              <a:buChar char="•"/>
            </a:pPr>
            <a:r>
              <a:rPr lang="es-ES" dirty="0">
                <a:cs typeface="Calibri" panose="020F0502020204030204" pitchFamily="34" charset="0"/>
              </a:rPr>
              <a:t>Campañas dirigidas a países no pertenecientes la UE. </a:t>
            </a: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305019" y="1667869"/>
            <a:ext cx="8632083" cy="2400657"/>
          </a:xfrm>
          <a:prstGeom prst="rect">
            <a:avLst/>
          </a:prstGeom>
        </p:spPr>
        <p:txBody>
          <a:bodyPr wrap="square">
            <a:spAutoFit/>
          </a:bodyPr>
          <a:lstStyle/>
          <a:p>
            <a:pPr lvl="5"/>
            <a:r>
              <a:rPr lang="es-ES" sz="2400" b="1" dirty="0">
                <a:effectLst/>
                <a:ea typeface="Calibri" panose="020F0502020204030204" pitchFamily="34" charset="0"/>
                <a:cs typeface="Calibri" panose="020F0502020204030204" pitchFamily="34" charset="0"/>
              </a:rPr>
              <a:t>Apoyo a los exportadores</a:t>
            </a:r>
            <a:endParaRPr lang="bg-BG" sz="2400" b="1" dirty="0">
              <a:cs typeface="Calibri" panose="020F0502020204030204" pitchFamily="34" charset="0"/>
            </a:endParaRPr>
          </a:p>
          <a:p>
            <a:endParaRPr lang="bg-BG" dirty="0"/>
          </a:p>
          <a:p>
            <a:endParaRPr lang="en-US" dirty="0"/>
          </a:p>
          <a:p>
            <a:pPr algn="just"/>
            <a:r>
              <a:rPr lang="es-ES" sz="1800" dirty="0">
                <a:effectLst/>
                <a:ea typeface="Calibri" panose="020F0502020204030204" pitchFamily="34" charset="0"/>
                <a:cs typeface="Calibri" panose="020F0502020204030204" pitchFamily="34" charset="0"/>
              </a:rPr>
              <a:t>La UE fomenta la internacionalización de las empresas agrícolas con el fin de mejorar la competitividad de los agricultores, crear empleo y obtener ingresos estables en las zonas rurales. En este sentido, se han puesto en marcha mecanismos para ayudar al sector agrícola a aprovechar el creciente y cada vez más dinámico mercado mundial de alimentos agrícolas.</a:t>
            </a:r>
            <a:endParaRPr lang="en-US" dirty="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042509" y="1317781"/>
            <a:ext cx="10177870" cy="4276555"/>
          </a:xfrm>
          <a:prstGeom prst="rect">
            <a:avLst/>
          </a:prstGeom>
          <a:noFill/>
        </p:spPr>
        <p:txBody>
          <a:bodyPr wrap="square" rtlCol="0">
            <a:spAutoFit/>
          </a:bodyPr>
          <a:lstStyle/>
          <a:p>
            <a:pPr algn="ctr"/>
            <a:r>
              <a:rPr lang="es-ES" sz="2400" b="1" dirty="0">
                <a:effectLst/>
                <a:ea typeface="Calibri" panose="020F0502020204030204" pitchFamily="34" charset="0"/>
                <a:cs typeface="Calibri" panose="020F0502020204030204" pitchFamily="34" charset="0"/>
              </a:rPr>
              <a:t>Medidas de apoyo a los mercados agrícolas</a:t>
            </a:r>
          </a:p>
          <a:p>
            <a:pPr algn="just"/>
            <a:endParaRPr lang="bg-BG" sz="2400" b="1" dirty="0">
              <a:cs typeface="Calibri" panose="020F0502020204030204" pitchFamily="34" charset="0"/>
            </a:endParaRP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La Organización Mundial del Comercio (OMC) se creó en 1995, y es la piedra angular de un sistema comercial multilateral basado en normas. La OMC es una organización dirigida actualmente por 164 miembros. Las principales actividades de la OMC son:</a:t>
            </a: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 hacer negociaciones multilaterales para la liberalización gradual de los mercados;</a:t>
            </a: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 definir las normas jurídicas básicas del comercio en forma de acuerdos;</a:t>
            </a: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 resolver conflictos comerciales entre países;</a:t>
            </a: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 hacer seguimiento de las políticas comerciales de los miembros.</a:t>
            </a:r>
          </a:p>
          <a:p>
            <a:pPr algn="just">
              <a:lnSpc>
                <a:spcPct val="107000"/>
              </a:lnSpc>
              <a:spcAft>
                <a:spcPts val="800"/>
              </a:spcAft>
            </a:pPr>
            <a:r>
              <a:rPr lang="es-ES" sz="1800" dirty="0">
                <a:effectLst/>
                <a:ea typeface="Calibri" panose="020F0502020204030204" pitchFamily="34" charset="0"/>
                <a:cs typeface="Times New Roman" panose="02020603050405020304" pitchFamily="18" charset="0"/>
              </a:rPr>
              <a:t>La Unión Europea es miembro de la OMC y, dado que es el mayor bloque comercial del mundo, desempeña un papel fundamental en la organización. La Comisión Europea representa a la UE, que negocia en nombre de todos los Estados miembro.</a:t>
            </a:r>
          </a:p>
        </p:txBody>
      </p:sp>
    </p:spTree>
    <p:extLst>
      <p:ext uri="{BB962C8B-B14F-4D97-AF65-F5344CB8AC3E}">
        <p14:creationId xmlns:p14="http://schemas.microsoft.com/office/powerpoint/2010/main" val="329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29636"/>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020937" y="1833317"/>
            <a:ext cx="10030378" cy="3877087"/>
          </a:xfrm>
          <a:prstGeom prst="rect">
            <a:avLst/>
          </a:prstGeom>
        </p:spPr>
        <p:txBody>
          <a:bodyPr wrap="square">
            <a:spAutoFit/>
          </a:bodyPr>
          <a:lstStyle/>
          <a:p>
            <a:pPr marL="90170" algn="just">
              <a:lnSpc>
                <a:spcPct val="115000"/>
              </a:lnSpc>
              <a:spcAft>
                <a:spcPts val="600"/>
              </a:spcAft>
            </a:pPr>
            <a:r>
              <a:rPr lang="es-ES" sz="1800" dirty="0">
                <a:effectLst/>
                <a:ea typeface="Calibri" panose="020F0502020204030204" pitchFamily="34" charset="0"/>
                <a:cs typeface="Calibri" panose="020F0502020204030204" pitchFamily="34" charset="0"/>
              </a:rPr>
              <a:t>La UE apoya activamente el trabajo de la OMC en la elaboración de normas multilaterales y la liberalización del comercio, tratando de:</a:t>
            </a:r>
          </a:p>
          <a:p>
            <a:pPr marL="449580" algn="just">
              <a:lnSpc>
                <a:spcPct val="115000"/>
              </a:lnSpc>
              <a:spcAft>
                <a:spcPts val="600"/>
              </a:spcAft>
            </a:pPr>
            <a:r>
              <a:rPr lang="es-ES" sz="1800" dirty="0">
                <a:effectLst/>
                <a:ea typeface="Calibri" panose="020F0502020204030204" pitchFamily="34" charset="0"/>
                <a:cs typeface="Calibri" panose="020F0502020204030204" pitchFamily="34" charset="0"/>
              </a:rPr>
              <a:t>• mantener los mercados abiertos y ofrecer nuevos mercados a las empresas europeas;</a:t>
            </a:r>
          </a:p>
          <a:p>
            <a:pPr marL="449580" algn="just">
              <a:lnSpc>
                <a:spcPct val="115000"/>
              </a:lnSpc>
              <a:spcAft>
                <a:spcPts val="600"/>
              </a:spcAft>
            </a:pPr>
            <a:r>
              <a:rPr lang="es-ES" sz="1800" dirty="0">
                <a:effectLst/>
                <a:ea typeface="Calibri" panose="020F0502020204030204" pitchFamily="34" charset="0"/>
                <a:cs typeface="Calibri" panose="020F0502020204030204" pitchFamily="34" charset="0"/>
              </a:rPr>
              <a:t>• reforzar las normas multilaterales y garantizar el cumplimiento de otras;</a:t>
            </a:r>
          </a:p>
          <a:p>
            <a:pPr marL="449580" algn="just">
              <a:lnSpc>
                <a:spcPct val="115000"/>
              </a:lnSpc>
              <a:spcAft>
                <a:spcPts val="600"/>
              </a:spcAft>
            </a:pPr>
            <a:r>
              <a:rPr lang="es-ES" sz="1800" dirty="0">
                <a:effectLst/>
                <a:ea typeface="Calibri" panose="020F0502020204030204" pitchFamily="34" charset="0"/>
                <a:cs typeface="Calibri" panose="020F0502020204030204" pitchFamily="34" charset="0"/>
              </a:rPr>
              <a:t>• promover el desarrollo sostenible en el comercio.</a:t>
            </a:r>
          </a:p>
          <a:p>
            <a:pPr marL="90170" algn="just">
              <a:lnSpc>
                <a:spcPct val="115000"/>
              </a:lnSpc>
              <a:spcAft>
                <a:spcPts val="600"/>
              </a:spcAft>
            </a:pPr>
            <a:r>
              <a:rPr lang="es-ES" sz="1800" dirty="0">
                <a:effectLst/>
                <a:ea typeface="Calibri" panose="020F0502020204030204" pitchFamily="34" charset="0"/>
                <a:cs typeface="Calibri" panose="020F0502020204030204" pitchFamily="34" charset="0"/>
              </a:rPr>
              <a:t>El Acuerdo sobre la Agricultura de la OMC tiene como objetivo establecer un “sistema justo y orientado al mercado para el comercio de productos agrícolas”. Establece normas que se aplican a todos los miembros de la OMC y pretende crear las condiciones para una reducción sustancial y gradual de las ayudas y la protección a la agricultura. El acuerdo forma parte de los resultados obtenidos durante la Ronda de Uruguay y supuso un paso decisivo para reforzar la orientación al mercado en la agricultura mundial.</a:t>
            </a:r>
          </a:p>
        </p:txBody>
      </p:sp>
    </p:spTree>
    <p:extLst>
      <p:ext uri="{BB962C8B-B14F-4D97-AF65-F5344CB8AC3E}">
        <p14:creationId xmlns:p14="http://schemas.microsoft.com/office/powerpoint/2010/main" val="32921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242786" y="2256143"/>
            <a:ext cx="7905750" cy="3083665"/>
          </a:xfrm>
          <a:prstGeom prst="rect">
            <a:avLst/>
          </a:prstGeom>
        </p:spPr>
        <p:txBody>
          <a:bodyPr wrap="square">
            <a:spAutoFit/>
          </a:bodyPr>
          <a:lstStyle/>
          <a:p>
            <a:pPr marL="90170" algn="just">
              <a:lnSpc>
                <a:spcPct val="115000"/>
              </a:lnSpc>
              <a:spcAft>
                <a:spcPts val="600"/>
              </a:spcAft>
            </a:pPr>
            <a:r>
              <a:rPr lang="es-ES" sz="1800" dirty="0">
                <a:effectLst/>
                <a:ea typeface="Calibri" panose="020F0502020204030204" pitchFamily="34" charset="0"/>
                <a:cs typeface="Calibri" panose="020F0502020204030204" pitchFamily="34" charset="0"/>
              </a:rPr>
              <a:t>Los acuerdos bilaterales se agrupan en 6 secciones. Estas son:</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Países de África, del Caribe y del Pacífico (ACP).</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Américas.</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Asia y Australasia.</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Países de la ampliación.</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Oriente Medio – Países del Golfo.</a:t>
            </a:r>
          </a:p>
          <a:p>
            <a:pPr marL="342900" lvl="0" indent="-342900" algn="just">
              <a:lnSpc>
                <a:spcPct val="115000"/>
              </a:lnSpc>
              <a:spcAft>
                <a:spcPts val="600"/>
              </a:spcAft>
              <a:buFont typeface="Wingdings" panose="05000000000000000000" pitchFamily="2" charset="2"/>
              <a:buChar char=""/>
            </a:pPr>
            <a:r>
              <a:rPr lang="es-ES" sz="1800" dirty="0">
                <a:effectLst/>
                <a:ea typeface="Calibri" panose="020F0502020204030204" pitchFamily="34" charset="0"/>
                <a:cs typeface="Calibri" panose="020F0502020204030204" pitchFamily="34" charset="0"/>
              </a:rPr>
              <a:t>Asociación Europea de Libre Comercio y Política Europea de Vecindad (AELC y PEV).</a:t>
            </a:r>
          </a:p>
        </p:txBody>
      </p:sp>
    </p:spTree>
    <p:extLst>
      <p:ext uri="{BB962C8B-B14F-4D97-AF65-F5344CB8AC3E}">
        <p14:creationId xmlns:p14="http://schemas.microsoft.com/office/powerpoint/2010/main" val="32921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024227"/>
            <a:ext cx="10335968" cy="3577646"/>
          </a:xfrm>
          <a:prstGeom prst="rect">
            <a:avLst/>
          </a:prstGeom>
        </p:spPr>
        <p:txBody>
          <a:bodyPr wrap="square">
            <a:spAutoFit/>
          </a:bodyPr>
          <a:lstStyle/>
          <a:p>
            <a:pPr algn="just">
              <a:lnSpc>
                <a:spcPct val="115000"/>
              </a:lnSpc>
              <a:spcAft>
                <a:spcPts val="600"/>
              </a:spcAft>
            </a:pPr>
            <a:r>
              <a:rPr lang="es-ES" sz="1800" dirty="0">
                <a:solidFill>
                  <a:srgbClr val="000000"/>
                </a:solidFill>
                <a:effectLst/>
                <a:ea typeface="Calibri" panose="020F0502020204030204" pitchFamily="34" charset="0"/>
                <a:cs typeface="Calibri" panose="020F0502020204030204" pitchFamily="34" charset="0"/>
              </a:rPr>
              <a:t>La política de promoción tiene unas prioridades claras, que se establecen anualmente en un programa de trabajo. En el caso de los beneficiarios, se designan como tales las organizaciones productoras e </a:t>
            </a:r>
            <a:r>
              <a:rPr lang="es-ES" sz="1800" dirty="0" err="1">
                <a:solidFill>
                  <a:srgbClr val="000000"/>
                </a:solidFill>
                <a:effectLst/>
                <a:ea typeface="Calibri" panose="020F0502020204030204" pitchFamily="34" charset="0"/>
                <a:cs typeface="Calibri" panose="020F0502020204030204" pitchFamily="34" charset="0"/>
              </a:rPr>
              <a:t>intercomerciales</a:t>
            </a:r>
            <a:r>
              <a:rPr lang="es-ES" sz="1800" dirty="0">
                <a:solidFill>
                  <a:srgbClr val="000000"/>
                </a:solidFill>
                <a:effectLst/>
                <a:ea typeface="Calibri" panose="020F0502020204030204" pitchFamily="34" charset="0"/>
                <a:cs typeface="Calibri" panose="020F0502020204030204" pitchFamily="34" charset="0"/>
              </a:rPr>
              <a:t> de ámbito nacional y europeo, así como las organizaciones que prestan servicios públicos de promoción de productos agrícolas, como las Cámaras Agrarias, por ejemplo. La lista de productos subvencionables incluye todos los productos agrícolas (excluido el tabaco) y los productos transformados como la cerveza, la pasta, el maíz dulce, el algodón, etc. Bajo ciertos requisitos, pueden promocionarse el vino, las bebidas espirituosas con denominación geográfica protegida y el pescado y los productos de la pesca. Los sistemas de calidad europeos, incluidos los sistemas de calidad nacionales, los productos ecológicos y los productos procedentes de zonas remotas, son una máxima prioridad política. En la misma dirección, se reconoce la importancia estratégica de mostrar las marcas y el origen de los productos europeos.</a:t>
            </a:r>
            <a:endParaRPr lang="es-ES" sz="18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19589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21779</TotalTime>
  <Words>2844</Words>
  <Application>Microsoft Office PowerPoint</Application>
  <PresentationFormat>Panorámica</PresentationFormat>
  <Paragraphs>116</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22</vt:i4>
      </vt:variant>
    </vt:vector>
  </HeadingPairs>
  <TitlesOfParts>
    <vt:vector size="29" baseType="lpstr">
      <vt:lpstr>Arial</vt:lpstr>
      <vt:lpstr>Calibri</vt:lpstr>
      <vt:lpstr>Symbol</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135</cp:revision>
  <dcterms:created xsi:type="dcterms:W3CDTF">2019-01-14T06:35:35Z</dcterms:created>
  <dcterms:modified xsi:type="dcterms:W3CDTF">2022-03-04T09:57:09Z</dcterms:modified>
</cp:coreProperties>
</file>