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305"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6" r:id="rId19"/>
    <p:sldId id="307" r:id="rId20"/>
    <p:sldId id="308" r:id="rId21"/>
    <p:sldId id="312" r:id="rId22"/>
    <p:sldId id="313" r:id="rId23"/>
    <p:sldId id="314" r:id="rId24"/>
    <p:sldId id="315"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E71"/>
    <a:srgbClr val="C2E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6" d="100"/>
          <a:sy n="86" d="100"/>
        </p:scale>
        <p:origin x="562"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353494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a16="http://schemas.microsoft.com/office/drawing/2014/main"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09F8985-DB9A-450F-AE50-A456FEFCC14B}"/>
              </a:ext>
            </a:extLst>
          </p:cNvPr>
          <p:cNvGrpSpPr/>
          <p:nvPr/>
        </p:nvGrpSpPr>
        <p:grpSpPr>
          <a:xfrm>
            <a:off x="0" y="2198080"/>
            <a:ext cx="12192000" cy="2597869"/>
            <a:chOff x="0" y="2092574"/>
            <a:chExt cx="12192000" cy="2597869"/>
          </a:xfrm>
          <a:solidFill>
            <a:srgbClr val="00CE71"/>
          </a:solidFill>
        </p:grpSpPr>
        <p:sp>
          <p:nvSpPr>
            <p:cNvPr id="2" name="Rectangle 1">
              <a:extLst>
                <a:ext uri="{FF2B5EF4-FFF2-40B4-BE49-F238E27FC236}">
                  <a16:creationId xmlns:a16="http://schemas.microsoft.com/office/drawing/2014/main"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a16="http://schemas.microsoft.com/office/drawing/2014/main" id="{DEAB6518-19CD-4637-B0D8-F1C81470B1F1}"/>
              </a:ext>
            </a:extLst>
          </p:cNvPr>
          <p:cNvSpPr txBox="1"/>
          <p:nvPr/>
        </p:nvSpPr>
        <p:spPr>
          <a:xfrm>
            <a:off x="10693" y="2835295"/>
            <a:ext cx="11962532" cy="1323439"/>
          </a:xfrm>
          <a:prstGeom prst="rect">
            <a:avLst/>
          </a:prstGeom>
          <a:noFill/>
        </p:spPr>
        <p:txBody>
          <a:bodyPr wrap="square" rtlCol="0" anchor="ctr">
            <a:spAutoFit/>
          </a:bodyPr>
          <a:lstStyle/>
          <a:p>
            <a:pPr algn="ctr"/>
            <a:r>
              <a:rPr lang="en-GB" sz="4000" dirty="0" err="1">
                <a:solidFill>
                  <a:schemeClr val="bg1"/>
                </a:solidFill>
                <a:effectLst/>
                <a:ea typeface="Calibri" panose="020F0502020204030204" pitchFamily="34" charset="0"/>
                <a:cs typeface="Arial" panose="020B0604020202020204" pitchFamily="34" charset="0"/>
              </a:rPr>
              <a:t>Estrategias</a:t>
            </a:r>
            <a:r>
              <a:rPr lang="en-GB" sz="4000" dirty="0">
                <a:solidFill>
                  <a:schemeClr val="bg1"/>
                </a:solidFill>
                <a:effectLst/>
                <a:ea typeface="Calibri" panose="020F0502020204030204" pitchFamily="34" charset="0"/>
                <a:cs typeface="Arial" panose="020B0604020202020204" pitchFamily="34" charset="0"/>
              </a:rPr>
              <a:t> </a:t>
            </a:r>
            <a:r>
              <a:rPr lang="en-GB" sz="4000" dirty="0" err="1">
                <a:solidFill>
                  <a:schemeClr val="bg1"/>
                </a:solidFill>
                <a:effectLst/>
                <a:ea typeface="Calibri" panose="020F0502020204030204" pitchFamily="34" charset="0"/>
                <a:cs typeface="Arial" panose="020B0604020202020204" pitchFamily="34" charset="0"/>
              </a:rPr>
              <a:t>empresariales</a:t>
            </a:r>
            <a:r>
              <a:rPr lang="en-GB" sz="4000" dirty="0">
                <a:solidFill>
                  <a:schemeClr val="bg1"/>
                </a:solidFill>
                <a:effectLst/>
                <a:ea typeface="Calibri" panose="020F0502020204030204" pitchFamily="34" charset="0"/>
                <a:cs typeface="Arial" panose="020B0604020202020204" pitchFamily="34" charset="0"/>
              </a:rPr>
              <a:t> y </a:t>
            </a:r>
            <a:r>
              <a:rPr lang="en-GB" sz="4000" dirty="0" err="1">
                <a:solidFill>
                  <a:schemeClr val="bg1"/>
                </a:solidFill>
                <a:effectLst/>
                <a:ea typeface="Calibri" panose="020F0502020204030204" pitchFamily="34" charset="0"/>
                <a:cs typeface="Arial" panose="020B0604020202020204" pitchFamily="34" charset="0"/>
              </a:rPr>
              <a:t>competitivas</a:t>
            </a:r>
            <a:endParaRPr lang="en-US" altLang="es-ES" sz="4000" dirty="0">
              <a:solidFill>
                <a:schemeClr val="bg1"/>
              </a:solidFill>
              <a:cs typeface="Arial" pitchFamily="34" charset="0"/>
            </a:endParaRPr>
          </a:p>
          <a:p>
            <a:pPr algn="ctr"/>
            <a:r>
              <a:rPr lang="en-US" altLang="es-ES" sz="4000" dirty="0">
                <a:solidFill>
                  <a:schemeClr val="bg1"/>
                </a:solidFill>
                <a:cs typeface="Arial" pitchFamily="34" charset="0"/>
              </a:rPr>
              <a:t>PARTNER: AED </a:t>
            </a:r>
            <a:r>
              <a:rPr lang="en-US" altLang="es-ES" sz="4000" dirty="0" err="1">
                <a:solidFill>
                  <a:schemeClr val="bg1"/>
                </a:solidFill>
                <a:cs typeface="Arial" pitchFamily="34" charset="0"/>
              </a:rPr>
              <a:t>Kostinbrod</a:t>
            </a:r>
            <a:endParaRPr lang="en-US" altLang="es-ES" sz="4000" dirty="0">
              <a:solidFill>
                <a:schemeClr val="bg1"/>
              </a:solidFill>
              <a:cs typeface="Arial" pitchFamily="34" charset="0"/>
            </a:endParaRPr>
          </a:p>
        </p:txBody>
      </p:sp>
      <p:pic>
        <p:nvPicPr>
          <p:cNvPr id="7" name="Imagen 6">
            <a:extLst>
              <a:ext uri="{FF2B5EF4-FFF2-40B4-BE49-F238E27FC236}">
                <a16:creationId xmlns:a16="http://schemas.microsoft.com/office/drawing/2014/main" id="{99C1FC00-4F8D-4018-A8E2-0ECEFA7374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1080" y="217528"/>
            <a:ext cx="2896999" cy="1937160"/>
          </a:xfrm>
          <a:prstGeom prst="rect">
            <a:avLst/>
          </a:prstGeom>
        </p:spPr>
      </p:pic>
      <p:pic>
        <p:nvPicPr>
          <p:cNvPr id="69" name="Imagen 68">
            <a:extLst>
              <a:ext uri="{FF2B5EF4-FFF2-40B4-BE49-F238E27FC236}">
                <a16:creationId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a16="http://schemas.microsoft.com/office/drawing/2014/main"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552686"/>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TextBox 2"/>
          <p:cNvSpPr txBox="1"/>
          <p:nvPr/>
        </p:nvSpPr>
        <p:spPr>
          <a:xfrm>
            <a:off x="1035728" y="1063645"/>
            <a:ext cx="10409164" cy="4596451"/>
          </a:xfrm>
          <a:prstGeom prst="rect">
            <a:avLst/>
          </a:prstGeom>
          <a:noFill/>
        </p:spPr>
        <p:txBody>
          <a:bodyPr wrap="square" rtlCol="0">
            <a:spAutoFit/>
          </a:bodyPr>
          <a:lstStyle/>
          <a:p>
            <a:pPr lvl="2" algn="ctr"/>
            <a:r>
              <a:rPr lang="es-ES" sz="2400" b="1" dirty="0">
                <a:effectLst/>
                <a:latin typeface="Calibri" panose="020F0502020204030204" pitchFamily="34" charset="0"/>
                <a:ea typeface="Calibri" panose="020F0502020204030204" pitchFamily="34" charset="0"/>
                <a:cs typeface="Calibri" panose="020F0502020204030204" pitchFamily="34" charset="0"/>
              </a:rPr>
              <a:t>Tipos de Estrategias de Diferenciación</a:t>
            </a:r>
          </a:p>
          <a:p>
            <a:pPr lvl="2" algn="ctr"/>
            <a:endParaRPr lang="es-ES" sz="2400" b="1"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Hay dos tipos de estrategias de diferenciación. Estos son:</a:t>
            </a:r>
          </a:p>
          <a:p>
            <a:pPr marL="342900" lvl="0" indent="-342900" algn="just">
              <a:lnSpc>
                <a:spcPct val="107000"/>
              </a:lnSpc>
              <a:spcAft>
                <a:spcPts val="800"/>
              </a:spcAft>
              <a:buFont typeface="Arial Rounded MT Bold" panose="020F0704030504030204" pitchFamily="34" charset="0"/>
              <a:buChar char="•"/>
              <a:tabLst>
                <a:tab pos="457200" algn="l"/>
              </a:tabLst>
            </a:pPr>
            <a:r>
              <a:rPr lang="es-ES" sz="1600" dirty="0">
                <a:effectLst/>
                <a:latin typeface="Calibri" panose="020F0502020204030204" pitchFamily="34" charset="0"/>
                <a:ea typeface="Calibri" panose="020F0502020204030204" pitchFamily="34" charset="0"/>
                <a:cs typeface="Times New Roman" panose="02020603050405020304" pitchFamily="18" charset="0"/>
              </a:rPr>
              <a:t>Estrategia de Diferenciación Ampliada,</a:t>
            </a:r>
          </a:p>
          <a:p>
            <a:pPr marL="342900" lvl="0" indent="-342900" algn="just">
              <a:lnSpc>
                <a:spcPct val="107000"/>
              </a:lnSpc>
              <a:spcAft>
                <a:spcPts val="800"/>
              </a:spcAft>
              <a:buFont typeface="Arial Rounded MT Bold" panose="020F0704030504030204" pitchFamily="34" charset="0"/>
              <a:buChar char="•"/>
              <a:tabLst>
                <a:tab pos="457200" algn="l"/>
              </a:tabLst>
            </a:pPr>
            <a:r>
              <a:rPr lang="es-ES" sz="1600" dirty="0">
                <a:effectLst/>
                <a:latin typeface="Calibri" panose="020F0502020204030204" pitchFamily="34" charset="0"/>
                <a:ea typeface="Calibri" panose="020F0502020204030204" pitchFamily="34" charset="0"/>
                <a:cs typeface="Times New Roman" panose="02020603050405020304" pitchFamily="18" charset="0"/>
              </a:rPr>
              <a:t>Y Estrategia de Diferenciación Focalizada.</a:t>
            </a:r>
          </a:p>
          <a:p>
            <a:pPr algn="just">
              <a:lnSpc>
                <a:spcPct val="107000"/>
              </a:lnSpc>
              <a:spcAft>
                <a:spcPts val="80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Una “estrategia de diferenciación ampliada” es adoptada por una empresa para ser “única para un amplio abanico de clientes”. En este caso, el objetivo es “un gran número de clientes”, y esos clientes consideran que la diferenciación es valiosa para ellos.</a:t>
            </a:r>
          </a:p>
          <a:p>
            <a:pPr algn="just">
              <a:lnSpc>
                <a:spcPct val="107000"/>
              </a:lnSpc>
              <a:spcAft>
                <a:spcPts val="80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Por ejemplo, una empresa cementera ofrece su producto a un amplio mercado con la marca.</a:t>
            </a:r>
          </a:p>
          <a:p>
            <a:pPr algn="just">
              <a:lnSpc>
                <a:spcPct val="107000"/>
              </a:lnSpc>
              <a:spcAft>
                <a:spcPts val="80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Por otro lado, una estrategia de diferenciación se denomina estudio de diferenciación focalizado cuando la empresa divide su mercado en varios segmentos pequeños (nichos) y luego ofrece un diseño de producto para cada segundo segmento de mercado.</a:t>
            </a:r>
          </a:p>
          <a:p>
            <a:pPr algn="just">
              <a:lnSpc>
                <a:spcPct val="107000"/>
              </a:lnSpc>
              <a:spcAft>
                <a:spcPts val="800"/>
              </a:spcAft>
            </a:pPr>
            <a:r>
              <a:rPr lang="es-ES" sz="1600" dirty="0">
                <a:effectLst/>
                <a:latin typeface="Calibri" panose="020F0502020204030204" pitchFamily="34" charset="0"/>
                <a:ea typeface="Calibri" panose="020F0502020204030204" pitchFamily="34" charset="0"/>
                <a:cs typeface="Times New Roman" panose="02020603050405020304" pitchFamily="18" charset="0"/>
              </a:rPr>
              <a:t>Por ejemplo, seguir una estrategia de diferenciación focalizada en la que se ofrece refresco de cola normalmente embotellado, refresco de cola en lata y refresco de cola dietético para diferenciar los distintos segmentos.</a:t>
            </a:r>
          </a:p>
        </p:txBody>
      </p:sp>
    </p:spTree>
    <p:extLst>
      <p:ext uri="{BB962C8B-B14F-4D97-AF65-F5344CB8AC3E}">
        <p14:creationId xmlns:p14="http://schemas.microsoft.com/office/powerpoint/2010/main" val="1601356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635710" y="1142200"/>
            <a:ext cx="8740163" cy="4088555"/>
          </a:xfrm>
          <a:prstGeom prst="rect">
            <a:avLst/>
          </a:prstGeom>
        </p:spPr>
        <p:txBody>
          <a:bodyPr wrap="square">
            <a:spAutoFit/>
          </a:bodyPr>
          <a:lstStyle/>
          <a:p>
            <a:pPr lvl="1" algn="ctr"/>
            <a:r>
              <a:rPr lang="es-ES" sz="2400" b="1" dirty="0">
                <a:effectLst/>
                <a:latin typeface="Calibri" panose="020F0502020204030204" pitchFamily="34" charset="0"/>
                <a:ea typeface="Calibri" panose="020F0502020204030204" pitchFamily="34" charset="0"/>
                <a:cs typeface="Calibri" panose="020F0502020204030204" pitchFamily="34" charset="0"/>
              </a:rPr>
              <a:t>7 formas de diferenciar tu negocio de la competencia </a:t>
            </a:r>
          </a:p>
          <a:p>
            <a:endParaRPr lang="es-ES" sz="2400" b="1"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pPr marL="342900" lvl="0" indent="-342900">
              <a:lnSpc>
                <a:spcPct val="115000"/>
              </a:lnSpc>
              <a:spcAft>
                <a:spcPts val="1000"/>
              </a:spcAft>
              <a:buFont typeface="Arial Rounded MT Bold" panose="020F070403050403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Diferencias en calidad.</a:t>
            </a:r>
          </a:p>
          <a:p>
            <a:pPr marL="342900" lvl="0" indent="-342900">
              <a:lnSpc>
                <a:spcPct val="115000"/>
              </a:lnSpc>
              <a:spcAft>
                <a:spcPts val="1000"/>
              </a:spcAft>
              <a:buFont typeface="Arial Rounded MT Bold" panose="020F070403050403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Innovación.</a:t>
            </a:r>
          </a:p>
          <a:p>
            <a:pPr marL="342900" lvl="0" indent="-342900">
              <a:lnSpc>
                <a:spcPct val="115000"/>
              </a:lnSpc>
              <a:spcAft>
                <a:spcPts val="1000"/>
              </a:spcAft>
              <a:buFont typeface="Arial Rounded MT Bold" panose="020F070403050403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Capacidad de respuesta a los clientes.</a:t>
            </a:r>
          </a:p>
          <a:p>
            <a:pPr marL="342900" lvl="0" indent="-342900">
              <a:lnSpc>
                <a:spcPct val="115000"/>
              </a:lnSpc>
              <a:spcAft>
                <a:spcPts val="1000"/>
              </a:spcAft>
              <a:buFont typeface="Arial Rounded MT Bold" panose="020F070403050403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Responder a los deseos psicológicos de los clientes.</a:t>
            </a:r>
          </a:p>
          <a:p>
            <a:pPr marL="342900" lvl="0" indent="-342900">
              <a:lnSpc>
                <a:spcPct val="115000"/>
              </a:lnSpc>
              <a:spcAft>
                <a:spcPts val="1000"/>
              </a:spcAft>
              <a:buFont typeface="Arial Rounded MT Bold" panose="020F070403050403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Amplio abanico de clientes.</a:t>
            </a:r>
          </a:p>
          <a:p>
            <a:pPr marL="342900" lvl="0" indent="-342900">
              <a:lnSpc>
                <a:spcPct val="115000"/>
              </a:lnSpc>
              <a:spcAft>
                <a:spcPts val="1000"/>
              </a:spcAft>
              <a:buFont typeface="Arial Rounded MT Bold" panose="020F070403050403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Fiabilidad de los productos.</a:t>
            </a:r>
          </a:p>
          <a:p>
            <a:pPr marL="342900" lvl="0" indent="-342900">
              <a:lnSpc>
                <a:spcPct val="115000"/>
              </a:lnSpc>
              <a:spcAft>
                <a:spcPts val="1000"/>
              </a:spcAft>
              <a:buFont typeface="Arial Rounded MT Bold" panose="020F070403050403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Disponibilidad de piezas de repuesto/periféricos/accesorios.</a:t>
            </a:r>
          </a:p>
        </p:txBody>
      </p:sp>
    </p:spTree>
    <p:extLst>
      <p:ext uri="{BB962C8B-B14F-4D97-AF65-F5344CB8AC3E}">
        <p14:creationId xmlns:p14="http://schemas.microsoft.com/office/powerpoint/2010/main" val="1601356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238062" y="1530795"/>
            <a:ext cx="7746140" cy="3325590"/>
          </a:xfrm>
          <a:prstGeom prst="rect">
            <a:avLst/>
          </a:prstGeom>
        </p:spPr>
        <p:txBody>
          <a:bodyPr wrap="square">
            <a:spAutoFit/>
          </a:bodyPr>
          <a:lstStyle/>
          <a:p>
            <a:pPr lvl="2" algn="ctr">
              <a:lnSpc>
                <a:spcPct val="115000"/>
              </a:lnSpc>
              <a:spcAft>
                <a:spcPts val="1000"/>
              </a:spcAft>
            </a:pPr>
            <a:r>
              <a:rPr lang="es-ES" sz="2400" b="1" dirty="0">
                <a:effectLst/>
                <a:latin typeface="Calibri" panose="020F0502020204030204" pitchFamily="34" charset="0"/>
                <a:ea typeface="Calibri" panose="020F0502020204030204" pitchFamily="34" charset="0"/>
                <a:cs typeface="Calibri" panose="020F0502020204030204" pitchFamily="34" charset="0"/>
              </a:rPr>
              <a:t>Formas de diferenciación</a:t>
            </a:r>
          </a:p>
          <a:p>
            <a:endParaRPr lang="es-ES" dirty="0">
              <a:latin typeface="Calibri" panose="020F0502020204030204" pitchFamily="34" charset="0"/>
              <a:cs typeface="Calibri" panose="020F0502020204030204" pitchFamily="34" charset="0"/>
            </a:endParaRPr>
          </a:p>
          <a:p>
            <a:pPr marL="342900" lvl="0" indent="-342900">
              <a:lnSpc>
                <a:spcPct val="115000"/>
              </a:lnSpc>
              <a:spcAft>
                <a:spcPts val="1000"/>
              </a:spcAft>
              <a:buFont typeface="Arial Rounded MT Bold" panose="020F070403050403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Percepción del comprador</a:t>
            </a:r>
          </a:p>
          <a:p>
            <a:pPr marL="342900" lvl="0" indent="-342900">
              <a:lnSpc>
                <a:spcPct val="115000"/>
              </a:lnSpc>
              <a:spcAft>
                <a:spcPts val="1000"/>
              </a:spcAft>
              <a:buFont typeface="Arial Rounded MT Bold" panose="020F070403050403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Diversidad de necesidades</a:t>
            </a:r>
          </a:p>
          <a:p>
            <a:pPr marL="342900" lvl="0" indent="-342900">
              <a:lnSpc>
                <a:spcPct val="115000"/>
              </a:lnSpc>
              <a:spcAft>
                <a:spcPts val="1000"/>
              </a:spcAft>
              <a:buFont typeface="Arial Rounded MT Bold" panose="020F070403050403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Diferentes enfoques de diferenciación por parte de los distintos competidores</a:t>
            </a:r>
          </a:p>
          <a:p>
            <a:pPr marL="342900" lvl="0" indent="-342900">
              <a:lnSpc>
                <a:spcPct val="115000"/>
              </a:lnSpc>
              <a:spcAft>
                <a:spcPts val="1000"/>
              </a:spcAft>
              <a:buFont typeface="Arial Rounded MT Bold" panose="020F070403050403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Cambio tecnológico</a:t>
            </a:r>
          </a:p>
          <a:p>
            <a:pPr marL="342900" lvl="0" indent="-342900">
              <a:lnSpc>
                <a:spcPct val="115000"/>
              </a:lnSpc>
              <a:spcAft>
                <a:spcPts val="1000"/>
              </a:spcAft>
              <a:buFont typeface="Arial Rounded MT Bold" panose="020F0704030504030204" pitchFamily="34" charset="0"/>
              <a:buChar char="•"/>
            </a:pPr>
            <a:r>
              <a:rPr lang="es-ES" sz="1800" dirty="0">
                <a:effectLst/>
                <a:latin typeface="Calibri" panose="020F0502020204030204" pitchFamily="34" charset="0"/>
                <a:ea typeface="Calibri" panose="020F0502020204030204" pitchFamily="34" charset="0"/>
                <a:cs typeface="Calibri" panose="020F0502020204030204" pitchFamily="34" charset="0"/>
              </a:rPr>
              <a:t>Competencia en torno a la evolución de las características</a:t>
            </a:r>
          </a:p>
        </p:txBody>
      </p:sp>
    </p:spTree>
    <p:extLst>
      <p:ext uri="{BB962C8B-B14F-4D97-AF65-F5344CB8AC3E}">
        <p14:creationId xmlns:p14="http://schemas.microsoft.com/office/powerpoint/2010/main" val="1601356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263011" y="1255399"/>
            <a:ext cx="9736867" cy="3877280"/>
          </a:xfrm>
          <a:prstGeom prst="rect">
            <a:avLst/>
          </a:prstGeom>
        </p:spPr>
        <p:txBody>
          <a:bodyPr wrap="square">
            <a:spAutoFit/>
          </a:bodyPr>
          <a:lstStyle/>
          <a:p>
            <a:pPr lvl="3"/>
            <a:r>
              <a:rPr lang="es-ES" sz="2400" b="1" dirty="0">
                <a:effectLst/>
                <a:latin typeface="Calibri" panose="020F0502020204030204" pitchFamily="34" charset="0"/>
                <a:ea typeface="Calibri" panose="020F0502020204030204" pitchFamily="34" charset="0"/>
                <a:cs typeface="Calibri" panose="020F0502020204030204" pitchFamily="34" charset="0"/>
              </a:rPr>
              <a:t>Razones del fracaso de la estrategia de diferenciación</a:t>
            </a:r>
          </a:p>
          <a:p>
            <a:pPr lvl="3"/>
            <a:endParaRPr lang="es-ES" sz="2400" b="1" dirty="0">
              <a:latin typeface="Calibri" panose="020F0502020204030204" pitchFamily="34" charset="0"/>
              <a:ea typeface="Calibri" panose="020F0502020204030204" pitchFamily="34" charset="0"/>
              <a:cs typeface="Calibri" panose="020F0502020204030204" pitchFamily="34" charset="0"/>
            </a:endParaRPr>
          </a:p>
          <a:p>
            <a:pPr lvl="3"/>
            <a:endParaRPr lang="es-ES" sz="24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Las razones más comunes del fracaso de la estrategia de diferenciación son:</a:t>
            </a:r>
          </a:p>
          <a:p>
            <a:pPr marL="342900" lvl="0" indent="-342900">
              <a:lnSpc>
                <a:spcPct val="107000"/>
              </a:lnSpc>
              <a:spcAft>
                <a:spcPts val="800"/>
              </a:spcAft>
              <a:buFont typeface="Arial Rounded MT Bold" panose="020F0704030504030204" pitchFamily="34" charset="0"/>
              <a:buChar char="•"/>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Atributos con pequeño valor</a:t>
            </a:r>
          </a:p>
          <a:p>
            <a:pPr marL="342900" lvl="0" indent="-342900">
              <a:lnSpc>
                <a:spcPct val="107000"/>
              </a:lnSpc>
              <a:spcAft>
                <a:spcPts val="800"/>
              </a:spcAft>
              <a:buFont typeface="Arial Rounded MT Bold" panose="020F0704030504030204" pitchFamily="34" charset="0"/>
              <a:buChar char="•"/>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Fácil de copiar</a:t>
            </a:r>
          </a:p>
          <a:p>
            <a:pPr marL="342900" lvl="0" indent="-342900">
              <a:lnSpc>
                <a:spcPct val="107000"/>
              </a:lnSpc>
              <a:spcAft>
                <a:spcPts val="800"/>
              </a:spcAft>
              <a:buFont typeface="Arial Rounded MT Bold" panose="020F0704030504030204" pitchFamily="34" charset="0"/>
              <a:buChar char="•"/>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Imposibilidad de beneficiar a los compradores</a:t>
            </a:r>
          </a:p>
          <a:p>
            <a:pPr marL="342900" lvl="0" indent="-342900">
              <a:lnSpc>
                <a:spcPct val="107000"/>
              </a:lnSpc>
              <a:spcAft>
                <a:spcPts val="800"/>
              </a:spcAft>
              <a:buFont typeface="Arial Rounded MT Bold" panose="020F0704030504030204" pitchFamily="34" charset="0"/>
              <a:buChar char="•"/>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Exceso de diferenciación</a:t>
            </a:r>
          </a:p>
          <a:p>
            <a:pPr marL="342900" lvl="0" indent="-342900">
              <a:lnSpc>
                <a:spcPct val="107000"/>
              </a:lnSpc>
              <a:spcAft>
                <a:spcPts val="800"/>
              </a:spcAft>
              <a:buFont typeface="Arial Rounded MT Bold" panose="020F0704030504030204" pitchFamily="34" charset="0"/>
              <a:buChar char="•"/>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Falta de comprensión de los compradores</a:t>
            </a:r>
          </a:p>
          <a:p>
            <a:pPr marL="342900" lvl="0" indent="-342900">
              <a:lnSpc>
                <a:spcPct val="107000"/>
              </a:lnSpc>
              <a:spcAft>
                <a:spcPts val="800"/>
              </a:spcAft>
              <a:buFont typeface="Arial Rounded MT Bold" panose="020F0704030504030204" pitchFamily="34" charset="0"/>
              <a:buChar char="•"/>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Satisfacción de los compradores con el producto básico</a:t>
            </a:r>
          </a:p>
        </p:txBody>
      </p:sp>
    </p:spTree>
    <p:extLst>
      <p:ext uri="{BB962C8B-B14F-4D97-AF65-F5344CB8AC3E}">
        <p14:creationId xmlns:p14="http://schemas.microsoft.com/office/powerpoint/2010/main" val="1601356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2483165" y="2758767"/>
            <a:ext cx="6022279" cy="758669"/>
          </a:xfrm>
          <a:prstGeom prst="rect">
            <a:avLst/>
          </a:prstGeom>
        </p:spPr>
        <p:txBody>
          <a:bodyPr wrap="square">
            <a:spAutoFit/>
          </a:bodyPr>
          <a:lstStyle/>
          <a:p>
            <a:pPr lvl="1">
              <a:lnSpc>
                <a:spcPct val="115000"/>
              </a:lnSpc>
              <a:spcAft>
                <a:spcPts val="1000"/>
              </a:spcAft>
            </a:pPr>
            <a:r>
              <a:rPr lang="en-GB" sz="4000" dirty="0">
                <a:solidFill>
                  <a:srgbClr val="00CE71"/>
                </a:solidFill>
                <a:effectLst/>
                <a:latin typeface="Calibri" panose="020F0502020204030204" pitchFamily="34" charset="0"/>
                <a:ea typeface="Calibri" panose="020F0502020204030204" pitchFamily="34" charset="0"/>
                <a:cs typeface="Calibri" panose="020F0502020204030204" pitchFamily="34" charset="0"/>
              </a:rPr>
              <a:t>ESTRATEGIA DE ENFOQUE</a:t>
            </a:r>
            <a:endParaRPr lang="es-ES" sz="4000" dirty="0">
              <a:solidFill>
                <a:srgbClr val="00CE7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1356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842829" y="1341742"/>
            <a:ext cx="8934254" cy="3785652"/>
          </a:xfrm>
          <a:prstGeom prst="rect">
            <a:avLst/>
          </a:prstGeom>
        </p:spPr>
        <p:txBody>
          <a:bodyPr wrap="square">
            <a:spAutoFit/>
          </a:bodyPr>
          <a:lstStyle/>
          <a:p>
            <a:pPr lvl="2"/>
            <a:r>
              <a:rPr lang="es-ES" dirty="0">
                <a:latin typeface="Calibri" panose="020F0502020204030204" pitchFamily="34" charset="0"/>
                <a:cs typeface="Calibri" panose="020F0502020204030204" pitchFamily="34" charset="0"/>
              </a:rPr>
              <a:t>                                                      </a:t>
            </a:r>
            <a:r>
              <a:rPr lang="es-ES" sz="2400" b="1" dirty="0">
                <a:latin typeface="Calibri" panose="020F0502020204030204" pitchFamily="34" charset="0"/>
                <a:cs typeface="Calibri" panose="020F0502020204030204" pitchFamily="34" charset="0"/>
              </a:rPr>
              <a:t>Introducción</a:t>
            </a: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pPr marL="502920" algn="just">
              <a:lnSpc>
                <a:spcPct val="115000"/>
              </a:lnSpc>
              <a:spcAft>
                <a:spcPts val="1000"/>
              </a:spcAft>
            </a:pPr>
            <a:r>
              <a:rPr lang="es-ES" dirty="0">
                <a:effectLst/>
                <a:latin typeface="Calibri" panose="020F0502020204030204" pitchFamily="34" charset="0"/>
                <a:ea typeface="Calibri" panose="020F0502020204030204" pitchFamily="34" charset="0"/>
                <a:cs typeface="Calibri" panose="020F0502020204030204" pitchFamily="34" charset="0"/>
              </a:rPr>
              <a:t>La estrategia de enfoque consiste en identificar un nicho de mercado y lanzar un producto o servicio único en ese mercado. Un nicho de mercado es un segmento estrecho de un mercado total.</a:t>
            </a:r>
          </a:p>
          <a:p>
            <a:pPr marL="502920" algn="just">
              <a:lnSpc>
                <a:spcPct val="115000"/>
              </a:lnSpc>
              <a:spcAft>
                <a:spcPts val="1000"/>
              </a:spcAft>
            </a:pPr>
            <a:r>
              <a:rPr lang="es-ES" dirty="0">
                <a:effectLst/>
                <a:latin typeface="Calibri" panose="020F0502020204030204" pitchFamily="34" charset="0"/>
                <a:ea typeface="Calibri" panose="020F0502020204030204" pitchFamily="34" charset="0"/>
                <a:cs typeface="Calibri" panose="020F0502020204030204" pitchFamily="34" charset="0"/>
              </a:rPr>
              <a:t>Una estrategia de enfoque consiste en ofrecer a los clientes de nicho un producto adaptado a sus gustos y necesidades. Está orientada a atender las necesidades de un grupo limitado de consumidores.</a:t>
            </a:r>
          </a:p>
          <a:p>
            <a:pPr marL="502920" algn="just">
              <a:lnSpc>
                <a:spcPct val="115000"/>
              </a:lnSpc>
              <a:spcAft>
                <a:spcPts val="1000"/>
              </a:spcAft>
            </a:pPr>
            <a:r>
              <a:rPr lang="es-ES" dirty="0">
                <a:effectLst/>
                <a:latin typeface="Calibri" panose="020F0502020204030204" pitchFamily="34" charset="0"/>
                <a:ea typeface="Calibri" panose="020F0502020204030204" pitchFamily="34" charset="0"/>
                <a:cs typeface="Calibri" panose="020F0502020204030204" pitchFamily="34" charset="0"/>
              </a:rPr>
              <a:t>Una empresa puede seguir una estrategia de enfoque con un enfoque de bajo coste o con un enfoque de diferenciación.</a:t>
            </a:r>
          </a:p>
        </p:txBody>
      </p:sp>
    </p:spTree>
    <p:extLst>
      <p:ext uri="{BB962C8B-B14F-4D97-AF65-F5344CB8AC3E}">
        <p14:creationId xmlns:p14="http://schemas.microsoft.com/office/powerpoint/2010/main" val="1601356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5" name="Rectangle 4"/>
          <p:cNvSpPr/>
          <p:nvPr/>
        </p:nvSpPr>
        <p:spPr>
          <a:xfrm>
            <a:off x="396535" y="1186307"/>
            <a:ext cx="10070238" cy="4473789"/>
          </a:xfrm>
          <a:prstGeom prst="rect">
            <a:avLst/>
          </a:prstGeom>
        </p:spPr>
        <p:txBody>
          <a:bodyPr wrap="square">
            <a:spAutoFit/>
          </a:bodyPr>
          <a:lstStyle/>
          <a:p>
            <a:pPr lvl="5">
              <a:lnSpc>
                <a:spcPct val="115000"/>
              </a:lnSpc>
              <a:spcAft>
                <a:spcPts val="1000"/>
              </a:spcAft>
            </a:pPr>
            <a:r>
              <a:rPr lang="es-ES" sz="2400" b="1" dirty="0">
                <a:effectLst/>
                <a:latin typeface="Calibri" panose="020F0502020204030204" pitchFamily="34" charset="0"/>
                <a:ea typeface="Calibri" panose="020F0502020204030204" pitchFamily="34" charset="0"/>
                <a:cs typeface="Calibri" panose="020F0502020204030204" pitchFamily="34" charset="0"/>
              </a:rPr>
              <a:t>Estrategia de enfoque basada en el bajo coste</a:t>
            </a:r>
          </a:p>
          <a:p>
            <a:endParaRPr lang="bg-BG" dirty="0">
              <a:latin typeface="Calibri" panose="020F0502020204030204" pitchFamily="34" charset="0"/>
              <a:cs typeface="Calibri" panose="020F0502020204030204" pitchFamily="34" charset="0"/>
            </a:endParaRPr>
          </a:p>
          <a:p>
            <a:pPr marL="777240" algn="just">
              <a:lnSpc>
                <a:spcPct val="115000"/>
              </a:lnSpc>
              <a:spcAft>
                <a:spcPts val="1000"/>
              </a:spcAft>
            </a:pPr>
            <a:r>
              <a:rPr lang="es-ES" dirty="0">
                <a:effectLst/>
                <a:latin typeface="Calibri" panose="020F0502020204030204" pitchFamily="34" charset="0"/>
                <a:ea typeface="Calibri" panose="020F0502020204030204" pitchFamily="34" charset="0"/>
                <a:cs typeface="Calibri" panose="020F0502020204030204" pitchFamily="34" charset="0"/>
              </a:rPr>
              <a:t>La estrategia de enfoque basada en el bajo coste de entrar a un nicho de mercado de coste bajo con un único tipo de producto que tiene una necesidad especial entre los consumidores del nicho de mercado.</a:t>
            </a:r>
          </a:p>
          <a:p>
            <a:pPr marL="777240" algn="just">
              <a:lnSpc>
                <a:spcPct val="115000"/>
              </a:lnSpc>
              <a:spcAft>
                <a:spcPts val="1000"/>
              </a:spcAft>
            </a:pPr>
            <a:r>
              <a:rPr lang="es-ES" dirty="0">
                <a:effectLst/>
                <a:latin typeface="Calibri" panose="020F0502020204030204" pitchFamily="34" charset="0"/>
                <a:ea typeface="Calibri" panose="020F0502020204030204" pitchFamily="34" charset="0"/>
                <a:cs typeface="Calibri" panose="020F0502020204030204" pitchFamily="34" charset="0"/>
              </a:rPr>
              <a:t>Esta estrategia está dirigida a aquellos que desean tener productos únicos a bajo coste. La empresa que sigue esta estrategia compite contra el líder en costes en el nicho de mercado en el que tiene una ventaja de costes.</a:t>
            </a:r>
          </a:p>
          <a:p>
            <a:pPr marL="777240" algn="just">
              <a:lnSpc>
                <a:spcPct val="115000"/>
              </a:lnSpc>
              <a:spcAft>
                <a:spcPts val="1000"/>
              </a:spcAft>
            </a:pPr>
            <a:r>
              <a:rPr lang="es-ES" dirty="0">
                <a:effectLst/>
                <a:latin typeface="Calibri" panose="020F0502020204030204" pitchFamily="34" charset="0"/>
                <a:ea typeface="Calibri" panose="020F0502020204030204" pitchFamily="34" charset="0"/>
                <a:cs typeface="Calibri" panose="020F0502020204030204" pitchFamily="34" charset="0"/>
              </a:rPr>
              <a:t>Con esta estrategia, el acompañamiento se concentra en productos de pequeño volumen fabricados a medida para los que se tiene una ventaja de costes.</a:t>
            </a:r>
          </a:p>
          <a:p>
            <a:pPr marL="777240" algn="just">
              <a:lnSpc>
                <a:spcPct val="115000"/>
              </a:lnSpc>
              <a:spcAft>
                <a:spcPts val="1000"/>
              </a:spcAft>
            </a:pPr>
            <a:r>
              <a:rPr lang="es-ES" dirty="0">
                <a:effectLst/>
                <a:latin typeface="Calibri" panose="020F0502020204030204" pitchFamily="34" charset="0"/>
                <a:ea typeface="Calibri" panose="020F0502020204030204" pitchFamily="34" charset="0"/>
                <a:cs typeface="Calibri" panose="020F0502020204030204" pitchFamily="34" charset="0"/>
              </a:rPr>
              <a:t>La empresa puede adoptar esta estrategia para atender a un segmento de compradores cuyas necesidades pueden ser satisfechas con menos coste en comparación al resto del mercado.</a:t>
            </a:r>
          </a:p>
        </p:txBody>
      </p:sp>
    </p:spTree>
    <p:extLst>
      <p:ext uri="{BB962C8B-B14F-4D97-AF65-F5344CB8AC3E}">
        <p14:creationId xmlns:p14="http://schemas.microsoft.com/office/powerpoint/2010/main" val="2808952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5" name="Rectangle 4"/>
          <p:cNvSpPr/>
          <p:nvPr/>
        </p:nvSpPr>
        <p:spPr>
          <a:xfrm>
            <a:off x="283797" y="1187844"/>
            <a:ext cx="9892520" cy="4135235"/>
          </a:xfrm>
          <a:prstGeom prst="rect">
            <a:avLst/>
          </a:prstGeom>
        </p:spPr>
        <p:txBody>
          <a:bodyPr wrap="square">
            <a:spAutoFit/>
          </a:bodyPr>
          <a:lstStyle/>
          <a:p>
            <a:pPr lvl="4"/>
            <a:r>
              <a:rPr lang="bg-BG" sz="2400" b="1" dirty="0">
                <a:latin typeface="Calibri" panose="020F0502020204030204" pitchFamily="34" charset="0"/>
                <a:cs typeface="Calibri" panose="020F0502020204030204" pitchFamily="34" charset="0"/>
              </a:rPr>
              <a:t>             </a:t>
            </a:r>
            <a:r>
              <a:rPr lang="es-ES" sz="2400" b="1" dirty="0">
                <a:effectLst/>
                <a:latin typeface="Calibri" panose="020F0502020204030204" pitchFamily="34" charset="0"/>
                <a:ea typeface="Calibri" panose="020F0502020204030204" pitchFamily="34" charset="0"/>
                <a:cs typeface="Calibri" panose="020F0502020204030204" pitchFamily="34" charset="0"/>
              </a:rPr>
              <a:t>Estrategia de enfoque basada en la diferenciación</a:t>
            </a:r>
          </a:p>
          <a:p>
            <a:endParaRPr lang="bg-BG" sz="2400" b="1" dirty="0">
              <a:latin typeface="Calibri" panose="020F0502020204030204" pitchFamily="34" charset="0"/>
              <a:cs typeface="Calibri" panose="020F0502020204030204" pitchFamily="34" charset="0"/>
            </a:endParaRPr>
          </a:p>
          <a:p>
            <a:endParaRPr lang="bg-BG" sz="2400" b="1"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marL="777240"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La “estrategia enfocada en la diferenciación” es la estrategia de operar un negocio con un producto diferenciado en un nicho de mercado elegido. Cuando una empresa persigue una estrategia de enfoque basada en la diferenciación, se concentra en un segmento de compradores y ofrece atributos personalizados en productos mejores que los de la competencia.</a:t>
            </a:r>
          </a:p>
          <a:p>
            <a:pPr marL="777240"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En este caso, la empresa compite con sus competidores no en base al bajo coste, sino en base a la diferenciación del producto. Dado que la empresa focalizadora conoce las necesidades de los grupos de clientes nicho, puede diferenciar con éxito sus productos.</a:t>
            </a:r>
          </a:p>
        </p:txBody>
      </p:sp>
    </p:spTree>
    <p:extLst>
      <p:ext uri="{BB962C8B-B14F-4D97-AF65-F5344CB8AC3E}">
        <p14:creationId xmlns:p14="http://schemas.microsoft.com/office/powerpoint/2010/main" val="2808952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5" name="Rectangle 4"/>
          <p:cNvSpPr/>
          <p:nvPr/>
        </p:nvSpPr>
        <p:spPr>
          <a:xfrm>
            <a:off x="1149546" y="1061142"/>
            <a:ext cx="10118325" cy="5114990"/>
          </a:xfrm>
          <a:prstGeom prst="rect">
            <a:avLst/>
          </a:prstGeom>
        </p:spPr>
        <p:txBody>
          <a:bodyPr wrap="square">
            <a:spAutoFit/>
          </a:bodyPr>
          <a:lstStyle/>
          <a:p>
            <a:pPr lvl="3">
              <a:lnSpc>
                <a:spcPct val="115000"/>
              </a:lnSpc>
              <a:spcAft>
                <a:spcPts val="1000"/>
              </a:spcAft>
            </a:pPr>
            <a:r>
              <a:rPr lang="es-ES" sz="2400" b="1" dirty="0">
                <a:effectLst/>
                <a:latin typeface="Calibri" panose="020F0502020204030204" pitchFamily="34" charset="0"/>
                <a:ea typeface="Calibri" panose="020F0502020204030204" pitchFamily="34" charset="0"/>
                <a:cs typeface="Calibri" panose="020F0502020204030204" pitchFamily="34" charset="0"/>
              </a:rPr>
              <a:t>Situaciones de mercado favorables para la Estrategia de Enfoque</a:t>
            </a:r>
          </a:p>
          <a:p>
            <a:endParaRPr lang="es-ES" dirty="0">
              <a:latin typeface="Calibri" panose="020F0502020204030204" pitchFamily="34" charset="0"/>
              <a:cs typeface="Calibri" panose="020F0502020204030204" pitchFamily="34" charset="0"/>
            </a:endParaRPr>
          </a:p>
          <a:p>
            <a:pPr>
              <a:lnSpc>
                <a:spcPct val="107000"/>
              </a:lnSpc>
              <a:spcAft>
                <a:spcPts val="800"/>
              </a:spcAft>
            </a:pPr>
            <a:r>
              <a:rPr lang="es-ES" sz="1700" dirty="0">
                <a:effectLst/>
                <a:latin typeface="Calibri" panose="020F0502020204030204" pitchFamily="34" charset="0"/>
                <a:ea typeface="Calibri" panose="020F0502020204030204" pitchFamily="34" charset="0"/>
                <a:cs typeface="Times New Roman" panose="02020603050405020304" pitchFamily="18" charset="0"/>
              </a:rPr>
              <a:t>La estrategia de enfoque no funciona bien en todas las situaciones. Se convierte en una opción estratégica atractiva normalmente en las siguientes situaciones:</a:t>
            </a:r>
          </a:p>
          <a:p>
            <a:pPr marL="342900" lvl="0" indent="-342900">
              <a:lnSpc>
                <a:spcPct val="107000"/>
              </a:lnSpc>
              <a:spcAft>
                <a:spcPts val="800"/>
              </a:spcAft>
              <a:buFont typeface="Arial Rounded MT Bold" panose="020F0704030504030204" pitchFamily="34" charset="0"/>
              <a:buChar char="•"/>
              <a:tabLst>
                <a:tab pos="457200" algn="l"/>
              </a:tabLst>
            </a:pPr>
            <a:r>
              <a:rPr lang="es-ES" sz="1700" dirty="0">
                <a:effectLst/>
                <a:latin typeface="Calibri" panose="020F0502020204030204" pitchFamily="34" charset="0"/>
                <a:ea typeface="Calibri" panose="020F0502020204030204" pitchFamily="34" charset="0"/>
                <a:cs typeface="Times New Roman" panose="02020603050405020304" pitchFamily="18" charset="0"/>
              </a:rPr>
              <a:t>Preferencias distintivas de los consumidores</a:t>
            </a:r>
          </a:p>
          <a:p>
            <a:pPr marL="342900" lvl="0" indent="-342900">
              <a:lnSpc>
                <a:spcPct val="107000"/>
              </a:lnSpc>
              <a:spcAft>
                <a:spcPts val="800"/>
              </a:spcAft>
              <a:buFont typeface="Arial Rounded MT Bold" panose="020F0704030504030204" pitchFamily="34" charset="0"/>
              <a:buChar char="•"/>
              <a:tabLst>
                <a:tab pos="457200" algn="l"/>
              </a:tabLst>
            </a:pPr>
            <a:r>
              <a:rPr lang="es-ES" sz="1700" dirty="0">
                <a:effectLst/>
                <a:latin typeface="Calibri" panose="020F0502020204030204" pitchFamily="34" charset="0"/>
                <a:ea typeface="Calibri" panose="020F0502020204030204" pitchFamily="34" charset="0"/>
                <a:cs typeface="Times New Roman" panose="02020603050405020304" pitchFamily="18" charset="0"/>
              </a:rPr>
              <a:t>Apatía de los competidores</a:t>
            </a:r>
          </a:p>
          <a:p>
            <a:pPr marL="342900" lvl="0" indent="-342900">
              <a:lnSpc>
                <a:spcPct val="107000"/>
              </a:lnSpc>
              <a:spcAft>
                <a:spcPts val="800"/>
              </a:spcAft>
              <a:buFont typeface="Arial Rounded MT Bold" panose="020F0704030504030204" pitchFamily="34" charset="0"/>
              <a:buChar char="•"/>
              <a:tabLst>
                <a:tab pos="457200" algn="l"/>
              </a:tabLst>
            </a:pPr>
            <a:r>
              <a:rPr lang="es-ES" sz="1700" dirty="0">
                <a:effectLst/>
                <a:latin typeface="Calibri" panose="020F0502020204030204" pitchFamily="34" charset="0"/>
                <a:ea typeface="Calibri" panose="020F0502020204030204" pitchFamily="34" charset="0"/>
                <a:cs typeface="Times New Roman" panose="02020603050405020304" pitchFamily="18" charset="0"/>
              </a:rPr>
              <a:t>Nicho rentable</a:t>
            </a:r>
          </a:p>
          <a:p>
            <a:pPr marL="342900" lvl="0" indent="-342900">
              <a:lnSpc>
                <a:spcPct val="107000"/>
              </a:lnSpc>
              <a:spcAft>
                <a:spcPts val="800"/>
              </a:spcAft>
              <a:buFont typeface="Arial Rounded MT Bold" panose="020F0704030504030204" pitchFamily="34" charset="0"/>
              <a:buChar char="•"/>
              <a:tabLst>
                <a:tab pos="457200" algn="l"/>
              </a:tabLst>
            </a:pPr>
            <a:r>
              <a:rPr lang="es-ES" sz="1700" dirty="0">
                <a:effectLst/>
                <a:latin typeface="Calibri" panose="020F0502020204030204" pitchFamily="34" charset="0"/>
                <a:ea typeface="Calibri" panose="020F0502020204030204" pitchFamily="34" charset="0"/>
                <a:cs typeface="Times New Roman" panose="02020603050405020304" pitchFamily="18" charset="0"/>
              </a:rPr>
              <a:t>Alto potencial de crecimiento</a:t>
            </a:r>
          </a:p>
          <a:p>
            <a:pPr marL="342900" lvl="0" indent="-342900">
              <a:lnSpc>
                <a:spcPct val="107000"/>
              </a:lnSpc>
              <a:spcAft>
                <a:spcPts val="800"/>
              </a:spcAft>
              <a:buFont typeface="Arial Rounded MT Bold" panose="020F0704030504030204" pitchFamily="34" charset="0"/>
              <a:buChar char="•"/>
              <a:tabLst>
                <a:tab pos="457200" algn="l"/>
              </a:tabLst>
            </a:pPr>
            <a:r>
              <a:rPr lang="es-ES" sz="1700" dirty="0">
                <a:effectLst/>
                <a:latin typeface="Calibri" panose="020F0502020204030204" pitchFamily="34" charset="0"/>
                <a:ea typeface="Calibri" panose="020F0502020204030204" pitchFamily="34" charset="0"/>
                <a:cs typeface="Times New Roman" panose="02020603050405020304" pitchFamily="18" charset="0"/>
              </a:rPr>
              <a:t>Disponibilidad de diferentes nichos en el sector</a:t>
            </a:r>
          </a:p>
          <a:p>
            <a:pPr marL="342900" lvl="0" indent="-342900">
              <a:lnSpc>
                <a:spcPct val="107000"/>
              </a:lnSpc>
              <a:spcAft>
                <a:spcPts val="800"/>
              </a:spcAft>
              <a:buFont typeface="Arial Rounded MT Bold" panose="020F0704030504030204" pitchFamily="34" charset="0"/>
              <a:buChar char="•"/>
              <a:tabLst>
                <a:tab pos="457200" algn="l"/>
              </a:tabLst>
            </a:pPr>
            <a:r>
              <a:rPr lang="es-ES" sz="1700" dirty="0">
                <a:effectLst/>
                <a:latin typeface="Calibri" panose="020F0502020204030204" pitchFamily="34" charset="0"/>
                <a:ea typeface="Calibri" panose="020F0502020204030204" pitchFamily="34" charset="0"/>
                <a:cs typeface="Times New Roman" panose="02020603050405020304" pitchFamily="18" charset="0"/>
              </a:rPr>
              <a:t>Incapacidad o falta de voluntad de los competidores para atender un nicho de mercado</a:t>
            </a:r>
          </a:p>
          <a:p>
            <a:pPr marL="342900" lvl="0" indent="-342900">
              <a:lnSpc>
                <a:spcPct val="107000"/>
              </a:lnSpc>
              <a:spcAft>
                <a:spcPts val="800"/>
              </a:spcAft>
              <a:buFont typeface="Arial Rounded MT Bold" panose="020F0704030504030204" pitchFamily="34" charset="0"/>
              <a:buChar char="•"/>
              <a:tabLst>
                <a:tab pos="457200" algn="l"/>
              </a:tabLst>
            </a:pPr>
            <a:r>
              <a:rPr lang="es-ES" sz="1700" dirty="0">
                <a:effectLst/>
                <a:latin typeface="Calibri" panose="020F0502020204030204" pitchFamily="34" charset="0"/>
                <a:ea typeface="Calibri" panose="020F0502020204030204" pitchFamily="34" charset="0"/>
                <a:cs typeface="Times New Roman" panose="02020603050405020304" pitchFamily="18" charset="0"/>
              </a:rPr>
              <a:t>No hay riesgo de saturación en el segmento</a:t>
            </a:r>
          </a:p>
          <a:p>
            <a:pPr marL="342900" lvl="0" indent="-342900">
              <a:lnSpc>
                <a:spcPct val="107000"/>
              </a:lnSpc>
              <a:spcAft>
                <a:spcPts val="800"/>
              </a:spcAft>
              <a:buFont typeface="Arial Rounded MT Bold" panose="020F0704030504030204" pitchFamily="34" charset="0"/>
              <a:buChar char="•"/>
              <a:tabLst>
                <a:tab pos="457200" algn="l"/>
              </a:tabLst>
            </a:pPr>
            <a:r>
              <a:rPr lang="es-ES" sz="1700" dirty="0">
                <a:effectLst/>
                <a:latin typeface="Calibri" panose="020F0502020204030204" pitchFamily="34" charset="0"/>
                <a:ea typeface="Calibri" panose="020F0502020204030204" pitchFamily="34" charset="0"/>
                <a:cs typeface="Times New Roman" panose="02020603050405020304" pitchFamily="18" charset="0"/>
              </a:rPr>
              <a:t>Capacidad competitiva de la empresa focalizadora</a:t>
            </a:r>
          </a:p>
          <a:p>
            <a:pPr>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08952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2481781" y="2721114"/>
            <a:ext cx="6025047" cy="707886"/>
          </a:xfrm>
          <a:prstGeom prst="rect">
            <a:avLst/>
          </a:prstGeom>
        </p:spPr>
        <p:txBody>
          <a:bodyPr wrap="none">
            <a:spAutoFit/>
          </a:bodyPr>
          <a:lstStyle/>
          <a:p>
            <a:r>
              <a:rPr lang="en-US" sz="4000" dirty="0">
                <a:solidFill>
                  <a:srgbClr val="00B050"/>
                </a:solidFill>
                <a:latin typeface="Calibri" panose="020F0502020204030204" pitchFamily="34" charset="0"/>
                <a:cs typeface="Calibri" panose="020F0502020204030204" pitchFamily="34" charset="0"/>
              </a:rPr>
              <a:t>ESTRATEGIA DE BAJO COSTE</a:t>
            </a:r>
          </a:p>
        </p:txBody>
      </p:sp>
    </p:spTree>
    <p:extLst>
      <p:ext uri="{BB962C8B-B14F-4D97-AF65-F5344CB8AC3E}">
        <p14:creationId xmlns:p14="http://schemas.microsoft.com/office/powerpoint/2010/main" val="248931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id="{BD4A3AD9-DC89-4E64-B06C-7F0EFF53FD69}"/>
              </a:ext>
            </a:extLst>
          </p:cNvPr>
          <p:cNvSpPr txBox="1"/>
          <p:nvPr/>
        </p:nvSpPr>
        <p:spPr>
          <a:xfrm>
            <a:off x="4230273" y="1049354"/>
            <a:ext cx="3451341" cy="584775"/>
          </a:xfrm>
          <a:prstGeom prst="rect">
            <a:avLst/>
          </a:prstGeom>
          <a:noFill/>
        </p:spPr>
        <p:txBody>
          <a:bodyPr wrap="square" rtlCol="0">
            <a:spAutoFit/>
          </a:bodyPr>
          <a:lstStyle/>
          <a:p>
            <a:r>
              <a:rPr lang="es-ES" altLang="ko-KR" sz="3200" dirty="0">
                <a:solidFill>
                  <a:schemeClr val="accent2"/>
                </a:solidFill>
                <a:latin typeface="+mj-lt"/>
                <a:cs typeface="Arial" pitchFamily="34" charset="0"/>
              </a:rPr>
              <a:t>Objetivos y metas</a:t>
            </a:r>
            <a:endParaRPr lang="es-E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67876247-5908-47C7-A4FB-043019B26126}"/>
              </a:ext>
            </a:extLst>
          </p:cNvPr>
          <p:cNvSpPr txBox="1"/>
          <p:nvPr/>
        </p:nvSpPr>
        <p:spPr>
          <a:xfrm>
            <a:off x="1289481" y="2302343"/>
            <a:ext cx="7934418" cy="1754326"/>
          </a:xfrm>
          <a:prstGeom prst="rect">
            <a:avLst/>
          </a:prstGeom>
          <a:noFill/>
        </p:spPr>
        <p:txBody>
          <a:bodyPr wrap="square">
            <a:spAutoFit/>
          </a:bodyPr>
          <a:lstStyle/>
          <a:p>
            <a:pPr algn="just"/>
            <a:r>
              <a:rPr lang="es-ES" b="1" dirty="0">
                <a:effectLst/>
                <a:latin typeface="Calibri" panose="020F0502020204030204" pitchFamily="34" charset="0"/>
                <a:ea typeface="Calibri" panose="020F0502020204030204" pitchFamily="34" charset="0"/>
                <a:cs typeface="Times New Roman" panose="02020603050405020304" pitchFamily="18" charset="0"/>
              </a:rPr>
              <a:t>Al final </a:t>
            </a:r>
            <a:r>
              <a:rPr lang="es-ES" b="1" dirty="0">
                <a:latin typeface="Calibri" panose="020F0502020204030204" pitchFamily="34" charset="0"/>
                <a:ea typeface="Calibri" panose="020F0502020204030204" pitchFamily="34" charset="0"/>
                <a:cs typeface="Times New Roman" panose="02020603050405020304" pitchFamily="18" charset="0"/>
              </a:rPr>
              <a:t>de este modulo serás capaz de:</a:t>
            </a:r>
          </a:p>
          <a:p>
            <a:pPr algn="just"/>
            <a:endParaRPr lang="es-ES" b="1" dirty="0">
              <a:latin typeface="Calibri" panose="020F0502020204030204" pitchFamily="34" charset="0"/>
              <a:cs typeface="Times New Roman" panose="02020603050405020304" pitchFamily="18" charset="0"/>
            </a:endParaRPr>
          </a:p>
          <a:p>
            <a:pPr marL="342900" indent="-342900" algn="just">
              <a:buAutoNum type="arabicParenR"/>
            </a:pPr>
            <a:r>
              <a:rPr lang="es-ES" dirty="0">
                <a:latin typeface="Calibri" panose="020F0502020204030204" pitchFamily="34" charset="0"/>
                <a:cs typeface="Times New Roman" panose="02020603050405020304" pitchFamily="18" charset="0"/>
              </a:rPr>
              <a:t>Reconocer el valor de los enfoques utilizados para cumplir con las expectativas de tus clientes.</a:t>
            </a:r>
          </a:p>
          <a:p>
            <a:pPr marL="342900" indent="-342900" algn="just">
              <a:buAutoNum type="arabicParenR"/>
            </a:pPr>
            <a:r>
              <a:rPr lang="es-ES" dirty="0">
                <a:latin typeface="Calibri" panose="020F0502020204030204" pitchFamily="34" charset="0"/>
                <a:cs typeface="Times New Roman" panose="02020603050405020304" pitchFamily="18" charset="0"/>
              </a:rPr>
              <a:t>Ampliar el ciclo de vida de tu cliente. </a:t>
            </a:r>
          </a:p>
          <a:p>
            <a:pPr marL="342900" indent="-342900" algn="just">
              <a:buAutoNum type="arabicParenR"/>
            </a:pPr>
            <a:r>
              <a:rPr lang="es-ES" dirty="0">
                <a:latin typeface="Calibri" panose="020F0502020204030204" pitchFamily="34" charset="0"/>
                <a:cs typeface="Times New Roman" panose="02020603050405020304" pitchFamily="18" charset="0"/>
              </a:rPr>
              <a:t>Reforzar tu posición de mercado. </a:t>
            </a:r>
            <a:endParaRPr lang="es-ES" dirty="0"/>
          </a:p>
        </p:txBody>
      </p:sp>
    </p:spTree>
    <p:extLst>
      <p:ext uri="{BB962C8B-B14F-4D97-AF65-F5344CB8AC3E}">
        <p14:creationId xmlns:p14="http://schemas.microsoft.com/office/powerpoint/2010/main" val="2329384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745351" y="1501364"/>
            <a:ext cx="8875245" cy="3355021"/>
          </a:xfrm>
          <a:prstGeom prst="rect">
            <a:avLst/>
          </a:prstGeom>
        </p:spPr>
        <p:txBody>
          <a:bodyPr wrap="square">
            <a:spAutoFit/>
          </a:bodyPr>
          <a:lstStyle/>
          <a:p>
            <a:r>
              <a:rPr lang="es-ES" dirty="0"/>
              <a:t>                                                    </a:t>
            </a:r>
            <a:r>
              <a:rPr lang="es-ES" sz="2400" b="1" dirty="0">
                <a:latin typeface="Calibri" panose="020F0502020204030204" pitchFamily="34" charset="0"/>
                <a:cs typeface="Calibri" panose="020F0502020204030204" pitchFamily="34" charset="0"/>
              </a:rPr>
              <a:t>Introducción</a:t>
            </a: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pPr marL="502920"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La estrategia de una empresa de vender sus productos a un precio inferior al de sus competidores se conoce como estrategia de liderazgo en costes. Se hace hincapié en la producción de productos estandarizados a un bajo coste por unidad para clientes sensibles al precio. Cobrar un precio más bajo es posible cuando la empresa puede garantizar la </a:t>
            </a:r>
            <a:r>
              <a:rPr lang="es-ES" sz="1800" dirty="0" err="1">
                <a:effectLst/>
                <a:latin typeface="Calibri" panose="020F0502020204030204" pitchFamily="34" charset="0"/>
                <a:ea typeface="Calibri" panose="020F0502020204030204" pitchFamily="34" charset="0"/>
                <a:cs typeface="Calibri" panose="020F0502020204030204" pitchFamily="34" charset="0"/>
              </a:rPr>
              <a:t>post-reducción</a:t>
            </a:r>
            <a:r>
              <a:rPr lang="es-ES" sz="1800" dirty="0">
                <a:effectLst/>
                <a:latin typeface="Calibri" panose="020F0502020204030204" pitchFamily="34" charset="0"/>
                <a:ea typeface="Calibri" panose="020F0502020204030204" pitchFamily="34" charset="0"/>
                <a:cs typeface="Calibri" panose="020F0502020204030204" pitchFamily="34" charset="0"/>
              </a:rPr>
              <a:t> operando el negocio de una manera altamente rentable.</a:t>
            </a:r>
          </a:p>
          <a:p>
            <a:pPr marL="502920"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La empresa hace hincapié en la reducción de costes sin reducir la calidad. La empresa intenta ganar cuota de mercado subestimando los precios de los competidores.</a:t>
            </a:r>
          </a:p>
        </p:txBody>
      </p:sp>
    </p:spTree>
    <p:extLst>
      <p:ext uri="{BB962C8B-B14F-4D97-AF65-F5344CB8AC3E}">
        <p14:creationId xmlns:p14="http://schemas.microsoft.com/office/powerpoint/2010/main" val="2592328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195758" y="1285568"/>
            <a:ext cx="9855557" cy="4032899"/>
          </a:xfrm>
          <a:prstGeom prst="rect">
            <a:avLst/>
          </a:prstGeom>
        </p:spPr>
        <p:txBody>
          <a:bodyPr wrap="square">
            <a:spAutoFit/>
          </a:bodyPr>
          <a:lstStyle/>
          <a:p>
            <a:pPr lvl="2" algn="ctr">
              <a:lnSpc>
                <a:spcPct val="115000"/>
              </a:lnSpc>
              <a:spcAft>
                <a:spcPts val="1000"/>
              </a:spcAft>
            </a:pPr>
            <a:r>
              <a:rPr lang="es-ES" sz="1800" dirty="0">
                <a:effectLst/>
                <a:latin typeface="Arial Rounded MT Bold" panose="020F0704030504030204" pitchFamily="34" charset="0"/>
                <a:ea typeface="Calibri" panose="020F0502020204030204" pitchFamily="34" charset="0"/>
                <a:cs typeface="Arial" panose="020B0604020202020204" pitchFamily="34" charset="0"/>
              </a:rPr>
              <a:t>Situaciones de mercado favorables para la </a:t>
            </a:r>
          </a:p>
          <a:p>
            <a:pPr lvl="2" algn="ctr">
              <a:lnSpc>
                <a:spcPct val="115000"/>
              </a:lnSpc>
              <a:spcAft>
                <a:spcPts val="1000"/>
              </a:spcAft>
            </a:pPr>
            <a:r>
              <a:rPr lang="es-ES" sz="1800" dirty="0">
                <a:effectLst/>
                <a:latin typeface="Arial Rounded MT Bold" panose="020F0704030504030204" pitchFamily="34" charset="0"/>
                <a:ea typeface="Calibri" panose="020F0502020204030204" pitchFamily="34" charset="0"/>
                <a:cs typeface="Arial" panose="020B0604020202020204" pitchFamily="34" charset="0"/>
              </a:rPr>
              <a:t>Estrategia de Liderazgo en Costes</a:t>
            </a:r>
            <a:endParaRPr lang="en-US" sz="2400" b="1" dirty="0">
              <a:latin typeface="Calibri" panose="020F0502020204030204" pitchFamily="34" charset="0"/>
              <a:cs typeface="Calibri" panose="020F0502020204030204" pitchFamily="34" charset="0"/>
            </a:endParaRPr>
          </a:p>
          <a:p>
            <a:pPr algn="just"/>
            <a:r>
              <a:rPr lang="es-ES" dirty="0">
                <a:latin typeface="Calibri" panose="020F0502020204030204" pitchFamily="34" charset="0"/>
                <a:cs typeface="Calibri" panose="020F0502020204030204" pitchFamily="34" charset="0"/>
              </a:rPr>
              <a:t>• Cuando las diferencias de marca de una empresa a otra son menores y, al mismo tiempo, los productos son normalizados y de fácil acceso.</a:t>
            </a:r>
          </a:p>
          <a:p>
            <a:pPr algn="just"/>
            <a:r>
              <a:rPr lang="es-ES" dirty="0">
                <a:latin typeface="Calibri" panose="020F0502020204030204" pitchFamily="34" charset="0"/>
                <a:cs typeface="Calibri" panose="020F0502020204030204" pitchFamily="34" charset="0"/>
              </a:rPr>
              <a:t>• Cuando el mercado está compuesto por  una gran número de compradores sensibles al precio. </a:t>
            </a:r>
          </a:p>
          <a:p>
            <a:pPr algn="just"/>
            <a:r>
              <a:rPr lang="es-ES" dirty="0">
                <a:latin typeface="Calibri" panose="020F0502020204030204" pitchFamily="34" charset="0"/>
                <a:cs typeface="Calibri" panose="020F0502020204030204" pitchFamily="34" charset="0"/>
              </a:rPr>
              <a:t>• Cuando hay muchas maneras de conseguir la diferenciación de los productos. </a:t>
            </a:r>
          </a:p>
          <a:p>
            <a:pPr algn="just"/>
            <a:r>
              <a:rPr lang="es-ES" dirty="0">
                <a:latin typeface="Calibri" panose="020F0502020204030204" pitchFamily="34" charset="0"/>
                <a:cs typeface="Calibri" panose="020F0502020204030204" pitchFamily="34" charset="0"/>
              </a:rPr>
              <a:t>• Cuando los costes de traspaso de la marca de una empresa a las marcas de los competidores son bajos.</a:t>
            </a:r>
          </a:p>
          <a:p>
            <a:pPr algn="just"/>
            <a:r>
              <a:rPr lang="es-ES" dirty="0">
                <a:latin typeface="Calibri" panose="020F0502020204030204" pitchFamily="34" charset="0"/>
                <a:cs typeface="Calibri" panose="020F0502020204030204" pitchFamily="34" charset="0"/>
              </a:rPr>
              <a:t>• Cuando hay un gran número de compradores con un significativo poder de negociación, es decir, ellos tienen un poder significativo para negociar los términos y las condiciones relacionadas con el precio. </a:t>
            </a:r>
          </a:p>
          <a:p>
            <a:pPr algn="just"/>
            <a:r>
              <a:rPr lang="es-ES" dirty="0">
                <a:latin typeface="Calibri" panose="020F0502020204030204" pitchFamily="34" charset="0"/>
                <a:cs typeface="Calibri" panose="020F0502020204030204" pitchFamily="34" charset="0"/>
              </a:rPr>
              <a:t>• Cuando la competencia de precios entre vendedores/proveedores es muy difícil. </a:t>
            </a:r>
          </a:p>
          <a:p>
            <a:pPr algn="just"/>
            <a:r>
              <a:rPr lang="es-ES" dirty="0">
                <a:latin typeface="Calibri" panose="020F0502020204030204" pitchFamily="34" charset="0"/>
                <a:cs typeface="Calibri" panose="020F0502020204030204" pitchFamily="34" charset="0"/>
              </a:rPr>
              <a:t>• Cuando la empresa está en la posición de utilizar los costes más bajo para atraer los compradores sensibles al precio en número suficiente para influenciar los beneficios totales.</a:t>
            </a:r>
          </a:p>
        </p:txBody>
      </p:sp>
    </p:spTree>
    <p:extLst>
      <p:ext uri="{BB962C8B-B14F-4D97-AF65-F5344CB8AC3E}">
        <p14:creationId xmlns:p14="http://schemas.microsoft.com/office/powerpoint/2010/main" val="2592328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Rectangle 2"/>
          <p:cNvSpPr/>
          <p:nvPr/>
        </p:nvSpPr>
        <p:spPr>
          <a:xfrm>
            <a:off x="1035728" y="1183165"/>
            <a:ext cx="10408280" cy="4476931"/>
          </a:xfrm>
          <a:prstGeom prst="rect">
            <a:avLst/>
          </a:prstGeom>
        </p:spPr>
        <p:txBody>
          <a:bodyPr wrap="square">
            <a:spAutoFit/>
          </a:bodyPr>
          <a:lstStyle/>
          <a:p>
            <a:pPr lvl="4">
              <a:lnSpc>
                <a:spcPct val="115000"/>
              </a:lnSpc>
              <a:spcAft>
                <a:spcPts val="1000"/>
              </a:spcAft>
            </a:pPr>
            <a:r>
              <a:rPr lang="es-ES" sz="2400" b="1" dirty="0">
                <a:effectLst/>
                <a:latin typeface="Calibri" panose="020F0502020204030204" pitchFamily="34" charset="0"/>
                <a:ea typeface="Calibri" panose="020F0502020204030204" pitchFamily="34" charset="0"/>
                <a:cs typeface="Calibri" panose="020F0502020204030204" pitchFamily="34" charset="0"/>
              </a:rPr>
              <a:t>Razones del fracaso de la Estrategia del Liderazgo en Costes</a:t>
            </a:r>
          </a:p>
          <a:p>
            <a:endParaRPr lang="en-US" dirty="0">
              <a:latin typeface="Calibri" panose="020F0502020204030204" pitchFamily="34" charset="0"/>
              <a:cs typeface="Calibri" panose="020F0502020204030204" pitchFamily="34" charset="0"/>
            </a:endParaRPr>
          </a:p>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Puede invitar a los competidores a recortar los precios de forma agresiva. Puede dar lugar a una guerra de precios que puede llevar a una menor rentabilidad.</a:t>
            </a:r>
          </a:p>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Las ventajas de costes pueden no mantenerse si los competidores pueden imitar fácilmente la estrategia. Cuando los competidores puedan copiar las ventajas de costes, una estrategia de liderazgo en costes fracasará. Por lo tanto, las formas de conseguir una ventaja de costes tienen que ser difíciles de copiar por los demás.</a:t>
            </a:r>
          </a:p>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Si un producto de bajo coste no contiene suficientes atributos para resultar atractivo a los posibles compradores, la estrategia puede fracasar. Un precio bajo no siempre es atractivo para los compradores. El atractivo puede perderse si el producto tiene características pobres o es de baja calidad.</a:t>
            </a:r>
          </a:p>
          <a:p>
            <a:pPr algn="just">
              <a:lnSpc>
                <a:spcPct val="107000"/>
              </a:lnSpc>
              <a:spcAft>
                <a:spcPts val="80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 La estrategia de liderazgo en costes puede resultar ineficaz cuando se producen avances tecnológicos por parte de los competidores del sector.</a:t>
            </a:r>
          </a:p>
        </p:txBody>
      </p:sp>
    </p:spTree>
    <p:extLst>
      <p:ext uri="{BB962C8B-B14F-4D97-AF65-F5344CB8AC3E}">
        <p14:creationId xmlns:p14="http://schemas.microsoft.com/office/powerpoint/2010/main" val="2592328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en-US" altLang="ko-KR" sz="5867" dirty="0">
                <a:solidFill>
                  <a:schemeClr val="tx1">
                    <a:lumMod val="85000"/>
                    <a:lumOff val="15000"/>
                  </a:schemeClr>
                </a:solidFill>
                <a:latin typeface="Calibri" panose="020F0502020204030204" pitchFamily="34" charset="0"/>
                <a:cs typeface="Calibri" panose="020F0502020204030204" pitchFamily="34" charset="0"/>
              </a:rPr>
              <a:t>¡Gracias!</a:t>
            </a:r>
            <a:endParaRPr lang="ko-KR" altLang="en-US" sz="5867" dirty="0">
              <a:solidFill>
                <a:schemeClr val="tx1">
                  <a:lumMod val="85000"/>
                  <a:lumOff val="15000"/>
                </a:schemeClr>
              </a:solidFill>
              <a:latin typeface="Calibri" panose="020F0502020204030204" pitchFamily="34" charset="0"/>
              <a:cs typeface="Calibri" panose="020F0502020204030204" pitchFamily="34" charset="0"/>
            </a:endParaRPr>
          </a:p>
        </p:txBody>
      </p:sp>
      <p:grpSp>
        <p:nvGrpSpPr>
          <p:cNvPr id="178" name="Group 177">
            <a:extLst>
              <a:ext uri="{FF2B5EF4-FFF2-40B4-BE49-F238E27FC236}">
                <a16:creationId xmlns:a16="http://schemas.microsoft.com/office/drawing/2014/main"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a16="http://schemas.microsoft.com/office/drawing/2014/main"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a16="http://schemas.microsoft.com/office/drawing/2014/main"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a16="http://schemas.microsoft.com/office/drawing/2014/main"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a16="http://schemas.microsoft.com/office/drawing/2014/main"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a16="http://schemas.microsoft.com/office/drawing/2014/main"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a16="http://schemas.microsoft.com/office/drawing/2014/main"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a16="http://schemas.microsoft.com/office/drawing/2014/main" id="{B8FA6405-6F2E-41E4-BD1D-BAF6D9AA96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a16="http://schemas.microsoft.com/office/drawing/2014/main"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id="{ED323FE4-4882-45A4-99FE-7C10C324EA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975" y="6304153"/>
            <a:ext cx="1811459" cy="450275"/>
          </a:xfrm>
          <a:prstGeom prst="rect">
            <a:avLst/>
          </a:prstGeom>
        </p:spPr>
      </p:pic>
    </p:spTree>
    <p:extLst>
      <p:ext uri="{BB962C8B-B14F-4D97-AF65-F5344CB8AC3E}">
        <p14:creationId xmlns:p14="http://schemas.microsoft.com/office/powerpoint/2010/main" val="127921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TextBox 2"/>
          <p:cNvSpPr txBox="1"/>
          <p:nvPr/>
        </p:nvSpPr>
        <p:spPr>
          <a:xfrm>
            <a:off x="1941458" y="2758767"/>
            <a:ext cx="7843520" cy="758669"/>
          </a:xfrm>
          <a:prstGeom prst="rect">
            <a:avLst/>
          </a:prstGeom>
          <a:noFill/>
        </p:spPr>
        <p:txBody>
          <a:bodyPr wrap="square" rtlCol="0">
            <a:spAutoFit/>
          </a:bodyPr>
          <a:lstStyle/>
          <a:p>
            <a:pPr lvl="1">
              <a:lnSpc>
                <a:spcPct val="115000"/>
              </a:lnSpc>
              <a:spcAft>
                <a:spcPts val="1000"/>
              </a:spcAft>
            </a:pPr>
            <a:r>
              <a:rPr lang="es-ES" sz="4000" dirty="0">
                <a:solidFill>
                  <a:srgbClr val="00CE71"/>
                </a:solidFill>
                <a:effectLst/>
                <a:latin typeface="Calibri" panose="020F0502020204030204" pitchFamily="34" charset="0"/>
                <a:ea typeface="Calibri" panose="020F0502020204030204" pitchFamily="34" charset="0"/>
                <a:cs typeface="Calibri" panose="020F0502020204030204" pitchFamily="34" charset="0"/>
              </a:rPr>
              <a:t>ESTRATEGIA DE MEJOR COSTE</a:t>
            </a:r>
          </a:p>
        </p:txBody>
      </p:sp>
    </p:spTree>
    <p:extLst>
      <p:ext uri="{BB962C8B-B14F-4D97-AF65-F5344CB8AC3E}">
        <p14:creationId xmlns:p14="http://schemas.microsoft.com/office/powerpoint/2010/main" val="4293062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828760" y="1496804"/>
            <a:ext cx="8237609" cy="4097532"/>
          </a:xfrm>
          <a:prstGeom prst="rect">
            <a:avLst/>
          </a:prstGeom>
          <a:noFill/>
        </p:spPr>
        <p:txBody>
          <a:bodyPr wrap="square">
            <a:spAutoFit/>
          </a:bodyPr>
          <a:lstStyle/>
          <a:p>
            <a:pPr lvl="1">
              <a:defRPr/>
            </a:pPr>
            <a:r>
              <a:rPr lang="es-ES" altLang="es-ES" b="1" dirty="0">
                <a:latin typeface="Calibri" panose="020F0502020204030204" pitchFamily="34" charset="0"/>
                <a:cs typeface="Calibri" panose="020F0502020204030204" pitchFamily="34" charset="0"/>
              </a:rPr>
              <a:t>                                                           </a:t>
            </a:r>
            <a:r>
              <a:rPr lang="es-ES" altLang="es-ES" sz="2400" b="1" dirty="0">
                <a:latin typeface="Calibri" panose="020F0502020204030204" pitchFamily="34" charset="0"/>
                <a:cs typeface="Calibri" panose="020F0502020204030204" pitchFamily="34" charset="0"/>
              </a:rPr>
              <a:t>Introducción</a:t>
            </a:r>
          </a:p>
          <a:p>
            <a:pPr>
              <a:defRPr/>
            </a:pPr>
            <a:r>
              <a:rPr lang="es-ES" altLang="es-ES" dirty="0">
                <a:latin typeface="Calibri" panose="020F0502020204030204" pitchFamily="34" charset="0"/>
                <a:cs typeface="Calibri" panose="020F0502020204030204" pitchFamily="34" charset="0"/>
              </a:rPr>
              <a:t> </a:t>
            </a:r>
          </a:p>
          <a:p>
            <a:pPr>
              <a:defRPr/>
            </a:pPr>
            <a:endParaRPr lang="es-ES" altLang="es-ES" dirty="0">
              <a:latin typeface="Calibri" panose="020F0502020204030204" pitchFamily="34" charset="0"/>
              <a:cs typeface="Calibri" panose="020F0502020204030204" pitchFamily="34" charset="0"/>
            </a:endParaRPr>
          </a:p>
          <a:p>
            <a:pPr marL="777240" algn="just">
              <a:lnSpc>
                <a:spcPct val="115000"/>
              </a:lnSpc>
              <a:spcAft>
                <a:spcPts val="1000"/>
              </a:spcAft>
            </a:pPr>
            <a:r>
              <a:rPr lang="es-ES" dirty="0">
                <a:effectLst/>
                <a:latin typeface="Calibri" panose="020F0502020204030204" pitchFamily="34" charset="0"/>
                <a:ea typeface="Calibri" panose="020F0502020204030204" pitchFamily="34" charset="0"/>
                <a:cs typeface="Calibri" panose="020F0502020204030204" pitchFamily="34" charset="0"/>
              </a:rPr>
              <a:t>Como concepto, el mejor coste se refiere a calidad alta y precio bajo de un producto. Este término se utiliza para indicar una situación en la que la empresa intenta alcanzar el mejor (más bajo) coste en comparación con los competidores que ofrecen productos similares, y simultáneamente intenta mejorar la calidad.</a:t>
            </a:r>
          </a:p>
          <a:p>
            <a:pPr marL="777240" algn="just">
              <a:lnSpc>
                <a:spcPct val="115000"/>
              </a:lnSpc>
              <a:spcAft>
                <a:spcPts val="1000"/>
              </a:spcAft>
            </a:pPr>
            <a:r>
              <a:rPr lang="es-ES" dirty="0">
                <a:effectLst/>
                <a:latin typeface="Calibri" panose="020F0502020204030204" pitchFamily="34" charset="0"/>
                <a:ea typeface="Calibri" panose="020F0502020204030204" pitchFamily="34" charset="0"/>
                <a:cs typeface="Calibri" panose="020F0502020204030204" pitchFamily="34" charset="0"/>
              </a:rPr>
              <a:t>La estrategia de mejor coste es la estrategia de incrementar la calidad de los productos mientras se reducen los costes. Esta estrategia es aplicada para dar a los clientes “más valor por el dinero”.</a:t>
            </a: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548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433251" y="1334911"/>
            <a:ext cx="10725980" cy="4714111"/>
          </a:xfrm>
          <a:prstGeom prst="rect">
            <a:avLst/>
          </a:prstGeom>
          <a:noFill/>
        </p:spPr>
        <p:txBody>
          <a:bodyPr wrap="square">
            <a:spAutoFit/>
          </a:bodyPr>
          <a:lstStyle/>
          <a:p>
            <a:pPr lvl="4" algn="just">
              <a:defRPr/>
            </a:pPr>
            <a:r>
              <a:rPr lang="en-GB" altLang="es-ES" b="1" dirty="0">
                <a:latin typeface="Calibri" panose="020F0502020204030204" pitchFamily="34" charset="0"/>
                <a:cs typeface="Calibri" panose="020F0502020204030204" pitchFamily="34" charset="0"/>
              </a:rPr>
              <a:t>                                                    </a:t>
            </a:r>
            <a:r>
              <a:rPr lang="es-ES" altLang="es-ES" sz="2400" b="1" dirty="0">
                <a:latin typeface="Calibri" panose="020F0502020204030204" pitchFamily="34" charset="0"/>
                <a:cs typeface="Calibri" panose="020F0502020204030204" pitchFamily="34" charset="0"/>
              </a:rPr>
              <a:t>Resumen</a:t>
            </a:r>
          </a:p>
          <a:p>
            <a:pPr algn="just">
              <a:defRPr/>
            </a:pPr>
            <a:endParaRPr lang="es-ES" altLang="es-ES" dirty="0">
              <a:latin typeface="Calibri" panose="020F0502020204030204" pitchFamily="34" charset="0"/>
              <a:cs typeface="Calibri" panose="020F0502020204030204" pitchFamily="34" charset="0"/>
            </a:endParaRPr>
          </a:p>
          <a:p>
            <a:pPr marL="777240" algn="just">
              <a:lnSpc>
                <a:spcPct val="115000"/>
              </a:lnSpc>
              <a:spcAft>
                <a:spcPts val="1000"/>
              </a:spcAft>
            </a:pPr>
            <a:r>
              <a:rPr lang="es-ES" dirty="0">
                <a:effectLst/>
                <a:latin typeface="Calibri" panose="020F0502020204030204" pitchFamily="34" charset="0"/>
                <a:ea typeface="Calibri" panose="020F0502020204030204" pitchFamily="34" charset="0"/>
                <a:cs typeface="Calibri" panose="020F0502020204030204" pitchFamily="34" charset="0"/>
              </a:rPr>
              <a:t>Se consigue satisfaciendo las expectativas de los clientes sobre los atributos clave de los productos. Al mismo tiempo, los precios son más bajos que los de la competencia.</a:t>
            </a:r>
          </a:p>
          <a:p>
            <a:pPr marL="777240" algn="just">
              <a:lnSpc>
                <a:spcPct val="115000"/>
              </a:lnSpc>
              <a:spcAft>
                <a:spcPts val="1000"/>
              </a:spcAft>
            </a:pPr>
            <a:r>
              <a:rPr lang="es-ES" dirty="0">
                <a:effectLst/>
                <a:latin typeface="Calibri" panose="020F0502020204030204" pitchFamily="34" charset="0"/>
                <a:ea typeface="Calibri" panose="020F0502020204030204" pitchFamily="34" charset="0"/>
                <a:cs typeface="Calibri" panose="020F0502020204030204" pitchFamily="34" charset="0"/>
              </a:rPr>
              <a:t>Al seguir la estrategia de mejor coste, la empresa intenta atraer a los “compradores conscientes del valor” (aquellos compradores que quieren un producto superior a menor precio).</a:t>
            </a:r>
          </a:p>
          <a:p>
            <a:pPr marL="777240" algn="just">
              <a:lnSpc>
                <a:spcPct val="115000"/>
              </a:lnSpc>
              <a:spcAft>
                <a:spcPts val="1000"/>
              </a:spcAft>
            </a:pPr>
            <a:r>
              <a:rPr lang="es-ES" dirty="0">
                <a:effectLst/>
                <a:latin typeface="Calibri" panose="020F0502020204030204" pitchFamily="34" charset="0"/>
                <a:ea typeface="Calibri" panose="020F0502020204030204" pitchFamily="34" charset="0"/>
                <a:cs typeface="Calibri" panose="020F0502020204030204" pitchFamily="34" charset="0"/>
              </a:rPr>
              <a:t>Esta estrategia es un híbrido. Equilibra un énfasis estratégico en el bajo coste con un énfasis estratégico en la diferenciación que es comprensible.</a:t>
            </a:r>
          </a:p>
          <a:p>
            <a:pPr marL="777240" algn="just">
              <a:lnSpc>
                <a:spcPct val="115000"/>
              </a:lnSpc>
              <a:spcAft>
                <a:spcPts val="1000"/>
              </a:spcAft>
            </a:pPr>
            <a:r>
              <a:rPr lang="es-ES" dirty="0">
                <a:effectLst/>
                <a:latin typeface="Calibri" panose="020F0502020204030204" pitchFamily="34" charset="0"/>
                <a:ea typeface="Calibri" panose="020F0502020204030204" pitchFamily="34" charset="0"/>
                <a:cs typeface="Calibri" panose="020F0502020204030204" pitchFamily="34" charset="0"/>
              </a:rPr>
              <a:t>Es considerada como la estrategia competitiva más poderosa de todas. Supone “esforzarse incesantemente por convertirse en un proveedor cada vez más barato de un producto cada vez de mayor calidad”. La empresa japonesa Toyota ha seguido la estrategia del mejor coste para que sus coches Lexus superen a los de Mercedes-Benz y BMW.</a:t>
            </a:r>
          </a:p>
          <a:p>
            <a:pPr algn="just"/>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135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id="{E6E3074F-81E1-4486-9B8B-1BBC97507BF1}"/>
              </a:ext>
            </a:extLst>
          </p:cNvPr>
          <p:cNvSpPr txBox="1"/>
          <p:nvPr/>
        </p:nvSpPr>
        <p:spPr>
          <a:xfrm>
            <a:off x="250120" y="2059111"/>
            <a:ext cx="9814361" cy="2400657"/>
          </a:xfrm>
          <a:prstGeom prst="rect">
            <a:avLst/>
          </a:prstGeom>
          <a:noFill/>
        </p:spPr>
        <p:txBody>
          <a:bodyPr wrap="square">
            <a:spAutoFit/>
          </a:bodyPr>
          <a:lstStyle/>
          <a:p>
            <a:pPr lvl="4" algn="ctr">
              <a:defRPr/>
            </a:pPr>
            <a:r>
              <a:rPr lang="es-ES" sz="2400" b="1" dirty="0">
                <a:effectLst/>
                <a:latin typeface="Calibri" panose="020F0502020204030204" pitchFamily="34" charset="0"/>
                <a:ea typeface="Calibri" panose="020F0502020204030204" pitchFamily="34" charset="0"/>
                <a:cs typeface="Calibri" panose="020F0502020204030204" pitchFamily="34" charset="0"/>
              </a:rPr>
              <a:t>Ejemplos de Estrategia de Liderazgo en Costes</a:t>
            </a:r>
          </a:p>
          <a:p>
            <a:pPr lvl="2" algn="ctr">
              <a:defRPr/>
            </a:pPr>
            <a:endParaRPr lang="es-ES" b="1" dirty="0">
              <a:effectLst/>
              <a:latin typeface="Calibri" panose="020F0502020204030204" pitchFamily="34" charset="0"/>
              <a:ea typeface="Calibri" panose="020F0502020204030204" pitchFamily="34" charset="0"/>
              <a:cs typeface="Calibri" panose="020F0502020204030204" pitchFamily="34" charset="0"/>
            </a:endParaRPr>
          </a:p>
          <a:p>
            <a:pPr lvl="2" algn="ctr">
              <a:defRPr/>
            </a:pPr>
            <a:endParaRPr lang="es-ES" sz="1800" b="1" dirty="0">
              <a:solidFill>
                <a:srgbClr val="00CE71"/>
              </a:solidFill>
              <a:latin typeface="Calibri" panose="020F0502020204030204" pitchFamily="34" charset="0"/>
              <a:ea typeface="Calibri" panose="020F0502020204030204" pitchFamily="34" charset="0"/>
              <a:cs typeface="Calibri" panose="020F0502020204030204" pitchFamily="34" charset="0"/>
            </a:endParaRPr>
          </a:p>
          <a:p>
            <a:pPr lvl="2" algn="just">
              <a:defRPr/>
            </a:pPr>
            <a:r>
              <a:rPr lang="es-ES" sz="1800" dirty="0">
                <a:solidFill>
                  <a:srgbClr val="00CE71"/>
                </a:solidFill>
                <a:effectLst/>
                <a:latin typeface="Calibri" panose="020F0502020204030204" pitchFamily="34" charset="0"/>
                <a:ea typeface="Calibri" panose="020F0502020204030204" pitchFamily="34" charset="0"/>
                <a:cs typeface="Calibri" panose="020F0502020204030204" pitchFamily="34" charset="0"/>
              </a:rPr>
              <a:t>Microsoft</a:t>
            </a:r>
            <a:r>
              <a:rPr lang="es-ES" sz="1800" dirty="0">
                <a:effectLst/>
                <a:latin typeface="Calibri" panose="020F0502020204030204" pitchFamily="34" charset="0"/>
                <a:ea typeface="Calibri" panose="020F0502020204030204" pitchFamily="34" charset="0"/>
                <a:cs typeface="Calibri" panose="020F0502020204030204" pitchFamily="34" charset="0"/>
              </a:rPr>
              <a:t> es ampliamente reconocido como usuario comprometido con la estrategia de mejor coste en software. Este gigante de la informática mundialmente conocido está continuamente mejorando la calidad de sus softwares y al mismo tiempo está continuamente reduciendo el coste de sus productos de software.</a:t>
            </a: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1356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TextBox 2"/>
          <p:cNvSpPr txBox="1"/>
          <p:nvPr/>
        </p:nvSpPr>
        <p:spPr>
          <a:xfrm>
            <a:off x="2273956" y="2630747"/>
            <a:ext cx="7052828" cy="707886"/>
          </a:xfrm>
          <a:prstGeom prst="rect">
            <a:avLst/>
          </a:prstGeom>
          <a:noFill/>
        </p:spPr>
        <p:txBody>
          <a:bodyPr wrap="none" rtlCol="0">
            <a:spAutoFit/>
          </a:bodyPr>
          <a:lstStyle/>
          <a:p>
            <a:r>
              <a:rPr lang="en-GB" sz="4000" dirty="0">
                <a:solidFill>
                  <a:srgbClr val="00CE71"/>
                </a:solidFill>
                <a:effectLst/>
                <a:latin typeface="Calibri" panose="020F0502020204030204" pitchFamily="34" charset="0"/>
                <a:ea typeface="Calibri" panose="020F0502020204030204" pitchFamily="34" charset="0"/>
                <a:cs typeface="Calibri" panose="020F0502020204030204" pitchFamily="34" charset="0"/>
              </a:rPr>
              <a:t>ESTRATEGIA DE DIFERENCIACIÓN</a:t>
            </a:r>
            <a:endParaRPr lang="es-ES" sz="4000" dirty="0">
              <a:solidFill>
                <a:srgbClr val="00CE7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1356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TextBox 2"/>
          <p:cNvSpPr txBox="1"/>
          <p:nvPr/>
        </p:nvSpPr>
        <p:spPr>
          <a:xfrm>
            <a:off x="701773" y="1501848"/>
            <a:ext cx="9140352" cy="3673570"/>
          </a:xfrm>
          <a:prstGeom prst="rect">
            <a:avLst/>
          </a:prstGeom>
          <a:noFill/>
        </p:spPr>
        <p:txBody>
          <a:bodyPr wrap="square" rtlCol="0">
            <a:spAutoFit/>
          </a:bodyPr>
          <a:lstStyle/>
          <a:p>
            <a:pPr lvl="3"/>
            <a:r>
              <a:rPr lang="es-ES" dirty="0">
                <a:latin typeface="Calibri" panose="020F0502020204030204" pitchFamily="34" charset="0"/>
                <a:cs typeface="Calibri" panose="020F0502020204030204" pitchFamily="34" charset="0"/>
              </a:rPr>
              <a:t>                                                 </a:t>
            </a:r>
            <a:r>
              <a:rPr lang="es-ES" sz="2400" b="1" dirty="0">
                <a:latin typeface="Calibri" panose="020F0502020204030204" pitchFamily="34" charset="0"/>
                <a:cs typeface="Calibri" panose="020F0502020204030204" pitchFamily="34" charset="0"/>
              </a:rPr>
              <a:t>Introducción </a:t>
            </a: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pPr marL="502920"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Un producto diferenciado es único en sí mismo. Un producto puede ser diferenciado en base a su tipo, forma, calidad, durabilidad, fiabilidad, reparabilidad, estilo, diseño, o algunas otras características del producto.</a:t>
            </a:r>
          </a:p>
          <a:p>
            <a:pPr marL="502920"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La calidad de las prestaciones (calidad baja, media, alta o superior en cuanto a la utilización del producto para un fin determinado) puede servir de base para la diferenciación del producto. Una empresa puede establecer sus productos en una gama de alta calidad y bajar gradualmente a una calidad media o baja, o subir a una calidad superior.</a:t>
            </a:r>
          </a:p>
        </p:txBody>
      </p:sp>
    </p:spTree>
    <p:extLst>
      <p:ext uri="{BB962C8B-B14F-4D97-AF65-F5344CB8AC3E}">
        <p14:creationId xmlns:p14="http://schemas.microsoft.com/office/powerpoint/2010/main" val="1601356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Shape 7">
            <a:extLst>
              <a:ext uri="{FF2B5EF4-FFF2-40B4-BE49-F238E27FC236}">
                <a16:creationId xmlns:a16="http://schemas.microsoft.com/office/drawing/2014/main"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id="{F4C1A532-7539-43C6-826A-8D39120C7E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id="{AD0BC681-73C1-4147-B077-018AC67840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3" name="TextBox 2"/>
          <p:cNvSpPr txBox="1"/>
          <p:nvPr/>
        </p:nvSpPr>
        <p:spPr>
          <a:xfrm>
            <a:off x="371485" y="1247676"/>
            <a:ext cx="10521415" cy="4181914"/>
          </a:xfrm>
          <a:prstGeom prst="rect">
            <a:avLst/>
          </a:prstGeom>
          <a:noFill/>
        </p:spPr>
        <p:txBody>
          <a:bodyPr wrap="square" rtlCol="0">
            <a:spAutoFit/>
          </a:bodyPr>
          <a:lstStyle/>
          <a:p>
            <a:pPr lvl="1" algn="ctr"/>
            <a:r>
              <a:rPr lang="es-ES" dirty="0">
                <a:latin typeface="Calibri" panose="020F0502020204030204" pitchFamily="34" charset="0"/>
                <a:cs typeface="Calibri" panose="020F0502020204030204" pitchFamily="34" charset="0"/>
              </a:rPr>
              <a:t> </a:t>
            </a:r>
            <a:r>
              <a:rPr lang="es-ES" altLang="es-ES" sz="2800" b="1" dirty="0">
                <a:latin typeface="Calibri" panose="020F0502020204030204" pitchFamily="34" charset="0"/>
                <a:cs typeface="Calibri" panose="020F0502020204030204" pitchFamily="34" charset="0"/>
              </a:rPr>
              <a:t>Resumen</a:t>
            </a:r>
            <a:endParaRPr lang="es-ES" sz="2400" b="1"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a:p>
            <a:pPr marL="777240"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El objetivo de una estrategia de diferenciación es conseguir una ventaja competitiva ofreciendo un producto único a los clientes. Cuando un producto se convierte en único debido a la diferenciación, se vuelve más atractivo para los clientes.</a:t>
            </a:r>
          </a:p>
          <a:p>
            <a:pPr marL="777240"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Sin embargo, las diferencias introducidas en el producto deben ser valiosas para los clientes. Un producto con características diferenciadas puede tener precios más altos (precios por encima de la media del sector).</a:t>
            </a:r>
          </a:p>
          <a:p>
            <a:pPr marL="777240" algn="just">
              <a:lnSpc>
                <a:spcPct val="115000"/>
              </a:lnSpc>
              <a:spcAft>
                <a:spcPts val="1000"/>
              </a:spcAft>
            </a:pPr>
            <a:r>
              <a:rPr lang="es-ES" sz="1800" dirty="0">
                <a:effectLst/>
                <a:latin typeface="Calibri" panose="020F0502020204030204" pitchFamily="34" charset="0"/>
                <a:ea typeface="Calibri" panose="020F0502020204030204" pitchFamily="34" charset="0"/>
                <a:cs typeface="Calibri" panose="020F0502020204030204" pitchFamily="34" charset="0"/>
              </a:rPr>
              <a:t>Los consumidores suelen pagar precios más altos porque valoran las características diferenciadas del producto. Así, la empresa que adopta una estrategia de diferenciación puede aumentar los beneficios cobrando precios más altos, y puede superar a sus competidores.</a:t>
            </a:r>
          </a:p>
        </p:txBody>
      </p:sp>
    </p:spTree>
    <p:extLst>
      <p:ext uri="{BB962C8B-B14F-4D97-AF65-F5344CB8AC3E}">
        <p14:creationId xmlns:p14="http://schemas.microsoft.com/office/powerpoint/2010/main" val="1601356642"/>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26186</TotalTime>
  <Words>2871</Words>
  <Application>Microsoft Office PowerPoint</Application>
  <PresentationFormat>Panorámica</PresentationFormat>
  <Paragraphs>149</Paragraphs>
  <Slides>23</Slides>
  <Notes>0</Notes>
  <HiddenSlides>0</HiddenSlides>
  <MMClips>0</MMClips>
  <ScaleCrop>false</ScaleCrop>
  <HeadingPairs>
    <vt:vector size="6" baseType="variant">
      <vt:variant>
        <vt:lpstr>Fuentes usadas</vt:lpstr>
      </vt:variant>
      <vt:variant>
        <vt:i4>3</vt:i4>
      </vt:variant>
      <vt:variant>
        <vt:lpstr>Tema</vt:lpstr>
      </vt:variant>
      <vt:variant>
        <vt:i4>3</vt:i4>
      </vt:variant>
      <vt:variant>
        <vt:lpstr>Títulos de diapositiva</vt:lpstr>
      </vt:variant>
      <vt:variant>
        <vt:i4>23</vt:i4>
      </vt:variant>
    </vt:vector>
  </HeadingPairs>
  <TitlesOfParts>
    <vt:vector size="29" baseType="lpstr">
      <vt:lpstr>Arial</vt:lpstr>
      <vt:lpstr>Arial Rounded MT Bold</vt:lpstr>
      <vt:lpstr>Calibri</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Monia Coppola</cp:lastModifiedBy>
  <cp:revision>144</cp:revision>
  <dcterms:created xsi:type="dcterms:W3CDTF">2019-01-14T06:35:35Z</dcterms:created>
  <dcterms:modified xsi:type="dcterms:W3CDTF">2022-03-04T09:19:36Z</dcterms:modified>
</cp:coreProperties>
</file>