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82" r:id="rId25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Управление на износа</a:t>
            </a:r>
            <a:endParaRPr lang="bg-BG" altLang="es-ES" sz="4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ПАРТНЬОР: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АИР </a:t>
            </a:r>
            <a:r>
              <a:rPr lang="bg" altLang="es-ES" sz="4000" dirty="0" smtClean="0">
                <a:solidFill>
                  <a:schemeClr val="bg1"/>
                </a:solidFill>
                <a:cs typeface="Arial" pitchFamily="34" charset="0"/>
              </a:rPr>
              <a:t>Костинброд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2215366"/>
            <a:ext cx="9529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ЕС помага на професионалистите в сектора да финансират информационни и промоционални кампании. Като обясняват на потребителите и вносителите стандартите и качеството на </a:t>
            </a:r>
            <a:r>
              <a:rPr lang="bg" dirty="0" err="1"/>
              <a:t>селскостопанските хранителни продукти на ЕС, програмите </a:t>
            </a:r>
            <a:r>
              <a:rPr lang="bg" dirty="0"/>
              <a:t>за насърчаване на ЕС могат да помогнат на европейските производители в един все по-конкурентен свят.</a:t>
            </a:r>
          </a:p>
          <a:p>
            <a:r>
              <a:rPr lang="bg" dirty="0" err="1"/>
              <a:t>Програмата </a:t>
            </a:r>
            <a:r>
              <a:rPr lang="bg" dirty="0"/>
              <a:t>за популяризиране е съгласуван набор от операции, които могат да включват рекламни кампании в пресата, по телевизията, по радиото или в Интернет; промоции на място за продажба; кампании за връзки с обществеността; участие в изложби и панаири и редица други дейности. Това може да бъде B2B кампания или B2C кампания. </a:t>
            </a:r>
            <a:r>
              <a:rPr lang="bg" dirty="0" smtClean="0"/>
              <a:t>Тя </a:t>
            </a:r>
            <a:r>
              <a:rPr lang="bg" dirty="0"/>
              <a:t>се прилага за период от най-малко една година, но не повече от три години.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5727" y="1679557"/>
            <a:ext cx="10289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      Една </a:t>
            </a:r>
            <a:r>
              <a:rPr lang="bg" dirty="0"/>
              <a:t>промоционална програма има за цел </a:t>
            </a:r>
            <a:r>
              <a:rPr lang="bg" dirty="0" smtClean="0"/>
              <a:t>: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• </a:t>
            </a:r>
            <a:r>
              <a:rPr lang="bg" dirty="0" smtClean="0"/>
              <a:t>подчертава </a:t>
            </a:r>
            <a:r>
              <a:rPr lang="bg" dirty="0"/>
              <a:t>специфичните характеристики на методите на селскостопанско производство в Съюза, по-специално по отношение на безопасността на храните, проследимостта, автентичността, етикетирането, хранителните и здравните аспекти, хуманното отношение към животните, зачитането на околната среда и устойчивостта, както и характеристиките на селскостопанските и хранителните продукти, особено по отношение на тяхното качество, вкус, разнообразие или традиции</a:t>
            </a:r>
            <a:r>
              <a:rPr lang="bg" dirty="0" smtClean="0"/>
              <a:t>;</a:t>
            </a:r>
          </a:p>
          <a:p>
            <a:endParaRPr lang="bg" dirty="0"/>
          </a:p>
          <a:p>
            <a:r>
              <a:rPr lang="bg" dirty="0"/>
              <a:t>• </a:t>
            </a:r>
            <a:r>
              <a:rPr lang="bg" dirty="0" smtClean="0"/>
              <a:t>повишава </a:t>
            </a:r>
            <a:r>
              <a:rPr lang="bg" dirty="0"/>
              <a:t>осведомеността относно автентичността на европейските защитени наименования за произход, защитено географско указание и гарантирани традиционни </a:t>
            </a:r>
            <a:r>
              <a:rPr lang="bg" dirty="0" smtClean="0"/>
              <a:t>специалитети.</a:t>
            </a:r>
            <a:endParaRPr lang="bg" dirty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129" y="2001616"/>
            <a:ext cx="1126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Кампаниите за насърчаване на земеделските продукти в ЕС са предназначени да отворят нови пазарни възможности за земеделските производители в ЕС и по-широката хранителна индустрия, както и да им помогнат да изградят съществуващия си бизнес </a:t>
            </a:r>
            <a:r>
              <a:rPr lang="bg" dirty="0" smtClean="0"/>
              <a:t>.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Има два вида промоционални действия </a:t>
            </a:r>
            <a:r>
              <a:rPr lang="bg" dirty="0" smtClean="0"/>
              <a:t>: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1. управлявани от европейски търговски или междутърговски асоциации и съфинансирани от ЕС;</a:t>
            </a:r>
          </a:p>
          <a:p>
            <a:r>
              <a:rPr lang="bg" dirty="0"/>
              <a:t>2. тези, управлявани директно от самия ЕС, като дипломатически офанзиви от страна на комисаря в страни извън ЕС за развитие на търговията със </a:t>
            </a:r>
            <a:r>
              <a:rPr lang="bg" dirty="0" err="1"/>
              <a:t>селскостопански </a:t>
            </a:r>
            <a:r>
              <a:rPr lang="bg" dirty="0"/>
              <a:t>храни или участие в панаири и комуникационни кампании.</a:t>
            </a:r>
          </a:p>
          <a:p>
            <a:r>
              <a:rPr lang="bg" dirty="0"/>
              <a:t>Правилата на политиката за насърчаване определят как финансирането от ЕС може да се използва за информационни и промоционални инициативи както в страните от ЕС, така и в страни извън ЕС.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8651" y="3138102"/>
            <a:ext cx="88858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/>
              <a:t>Управление на взаимоотношенията </a:t>
            </a:r>
            <a:endParaRPr lang="bg" sz="4000" dirty="0" smtClean="0"/>
          </a:p>
          <a:p>
            <a:r>
              <a:rPr lang="bg" sz="4000" dirty="0" smtClean="0"/>
              <a:t>с </a:t>
            </a:r>
            <a:r>
              <a:rPr lang="bg" sz="4000" dirty="0"/>
              <a:t>клиенти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221" y="2186791"/>
            <a:ext cx="10132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Управлението на взаимоотношенията с клиенти (CRM) е комбинация от практики, стратегии и технологии, които компаниите използват, за да управляват и анализират взаимодействията и данните с клиентите през целия жизнен цикъл на клиента. Целта е да се подобрят отношенията с обслужването на клиентите и да се подпомогне задържането на клиентите и да се стимулира растежа на продажбите. CRM системите събират клиентски данни по различни канали или точки за контакт между клиента и компанията, които могат да включват </a:t>
            </a:r>
            <a:r>
              <a:rPr lang="bg" dirty="0">
                <a:solidFill>
                  <a:srgbClr val="FF0000"/>
                </a:solidFill>
              </a:rPr>
              <a:t>уебсайт на компанията, телефон, чат на живо, директна поща, маркетингови материали и социални </a:t>
            </a:r>
            <a:r>
              <a:rPr lang="bg" dirty="0" smtClean="0">
                <a:solidFill>
                  <a:srgbClr val="FF0000"/>
                </a:solidFill>
              </a:rPr>
              <a:t>мрежи</a:t>
            </a:r>
            <a:r>
              <a:rPr lang="bg" dirty="0" smtClean="0"/>
              <a:t>. </a:t>
            </a:r>
            <a:r>
              <a:rPr lang="bg" dirty="0"/>
              <a:t>CRM системите могат също така да предоставят на служителите, насочени към клиентите, подробна информация за личната информация на клиентите, историята на покупките, предпочитанията и опасенията при покупка.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24018"/>
            <a:ext cx="9032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</a:t>
            </a:r>
            <a:r>
              <a:rPr lang="bg" dirty="0"/>
              <a:t> </a:t>
            </a:r>
            <a:r>
              <a:rPr lang="bg" dirty="0" smtClean="0"/>
              <a:t>                                          Защо </a:t>
            </a:r>
            <a:r>
              <a:rPr lang="bg" dirty="0"/>
              <a:t>CRM е от полза за </a:t>
            </a:r>
            <a:r>
              <a:rPr lang="bg" dirty="0" smtClean="0"/>
              <a:t>бизнеса</a:t>
            </a:r>
          </a:p>
          <a:p>
            <a:endParaRPr lang="en-US" dirty="0"/>
          </a:p>
          <a:p>
            <a:endParaRPr lang="en-US" dirty="0"/>
          </a:p>
          <a:p>
            <a:r>
              <a:rPr lang="bg" dirty="0"/>
              <a:t>Използването на CRM системи може да бъде от полза за организации, вариращи от малки предприятия до големи </a:t>
            </a:r>
            <a:r>
              <a:rPr lang="bg" dirty="0" smtClean="0"/>
              <a:t>корпорации:</a:t>
            </a:r>
            <a:endParaRPr lang="bg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И</a:t>
            </a:r>
            <a:r>
              <a:rPr lang="bg" dirty="0" smtClean="0"/>
              <a:t>нформация за минали </a:t>
            </a:r>
            <a:r>
              <a:rPr lang="bg" dirty="0"/>
              <a:t>покупки и история на взаимодействията, може да помогне на представителите за поддръжка на клиенти да осигурят по-добро и по-бързо обслужване на клиентите.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/>
              <a:t>Събиране </a:t>
            </a:r>
            <a:r>
              <a:rPr lang="bg" dirty="0"/>
              <a:t>и достъпът до клиентски данни може да помогне на бизнеса да идентифицира тенденциите и прозренията за своите клиенти чрез функции за отчитане и визуализация.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/>
              <a:t>Автоматизира </a:t>
            </a:r>
            <a:r>
              <a:rPr lang="bg" dirty="0"/>
              <a:t>обикновени, но необходими, фунии за продажби и задачи за поддръжка на клиенти.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4754" y="1632284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2400" dirty="0" smtClean="0"/>
              <a:t>Компоненти </a:t>
            </a:r>
            <a:r>
              <a:rPr lang="bg" sz="2400" dirty="0"/>
              <a:t>на CRM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0684" y="2192715"/>
            <a:ext cx="84033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Автоматизация на маркетинга.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Автоматизация на продажбите.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Автоматизация на контактния център.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Технология за геолокация или услуги, базирани на местоположение.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Автоматизация на работния процес.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Водещо управление.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Управление на човешките ресурси (HRM).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Анализ.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Изкуствен интелект.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Управление на проекти.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" dirty="0"/>
              <a:t>Интеграция с друг софтуер.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47289"/>
            <a:ext cx="83557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   </a:t>
            </a:r>
            <a:r>
              <a:rPr lang="bg" sz="2400" dirty="0" smtClean="0"/>
              <a:t>Видове </a:t>
            </a:r>
            <a:r>
              <a:rPr lang="bg" sz="2400" dirty="0"/>
              <a:t>CRM </a:t>
            </a:r>
            <a:r>
              <a:rPr lang="bg" sz="2400" dirty="0" smtClean="0"/>
              <a:t>технология</a:t>
            </a:r>
          </a:p>
          <a:p>
            <a:endParaRPr lang="en-US" dirty="0"/>
          </a:p>
          <a:p>
            <a:r>
              <a:rPr lang="bg" dirty="0"/>
              <a:t>Четирите основни доставчици на CRM системи са Salesforce, Microsoft, SAP и Oracle. Други доставчици са популярни сред малкия и средния бизнес, но тези четири са склонни да бъдат изборът за големите корпорации. Предлаганите видове CRM технологии са както следва: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/>
              <a:t>Облачно базиран CRM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/>
              <a:t>Локални CRM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/>
              <a:t>CRM с отворен код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1622762"/>
            <a:ext cx="8679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</a:t>
            </a:r>
            <a:r>
              <a:rPr lang="bg" sz="2400" dirty="0" smtClean="0"/>
              <a:t>CRM </a:t>
            </a:r>
            <a:r>
              <a:rPr lang="bg" sz="2400" dirty="0"/>
              <a:t>примери на </a:t>
            </a:r>
            <a:r>
              <a:rPr lang="bg" sz="2400" dirty="0" smtClean="0"/>
              <a:t>практика</a:t>
            </a:r>
          </a:p>
          <a:p>
            <a:endParaRPr lang="en-US" dirty="0"/>
          </a:p>
          <a:p>
            <a:r>
              <a:rPr lang="bg" dirty="0"/>
              <a:t>Примерите за използване на CRM варират в зависимост от типа и целта на конкретната CRM система </a:t>
            </a:r>
            <a:r>
              <a:rPr lang="bg" dirty="0" smtClean="0"/>
              <a:t>:</a:t>
            </a:r>
          </a:p>
          <a:p>
            <a:endParaRPr lang="en-US" dirty="0"/>
          </a:p>
          <a:p>
            <a:r>
              <a:rPr lang="bg" dirty="0"/>
              <a:t>• Контактен център</a:t>
            </a:r>
          </a:p>
          <a:p>
            <a:r>
              <a:rPr lang="bg" dirty="0"/>
              <a:t>• Социален CRM</a:t>
            </a:r>
          </a:p>
          <a:p>
            <a:r>
              <a:rPr lang="bg" dirty="0"/>
              <a:t>• Мобилна CRM</a:t>
            </a:r>
          </a:p>
          <a:p>
            <a:r>
              <a:rPr lang="bg" dirty="0" smtClean="0"/>
              <a:t>Практики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3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7518" y="3796784"/>
            <a:ext cx="4806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/>
              <a:t>Управление на износа</a:t>
            </a:r>
          </a:p>
        </p:txBody>
      </p:sp>
    </p:spTree>
    <p:extLst>
      <p:ext uri="{BB962C8B-B14F-4D97-AF65-F5344CB8AC3E}">
        <p14:creationId xmlns:p14="http://schemas.microsoft.com/office/powerpoint/2010/main" val="15319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0" y="2302343"/>
            <a:ext cx="75782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края на този модул ще можете да:</a:t>
            </a:r>
          </a:p>
          <a:p>
            <a:pPr algn="just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привличате клиенти</a:t>
            </a: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предоставяте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превъзходна стойност на </a:t>
            </a: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клиентите чрез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изпълнение на техните </a:t>
            </a: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очаквания.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укрепите пазарната </a:t>
            </a:r>
            <a:r>
              <a:rPr lang="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 </a:t>
            </a:r>
            <a:r>
              <a:rPr lang="bg" b="1" dirty="0">
                <a:latin typeface="Arial" panose="020B0604020202020204" pitchFamily="34" charset="0"/>
                <a:cs typeface="Arial" panose="020B0604020202020204" pitchFamily="34" charset="0"/>
              </a:rPr>
              <a:t>позиция.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221" y="2148691"/>
            <a:ext cx="9999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Управление на износа означава извършване на експортната дейност по подреден, ефективен и печеливш начин. Износът предоставя няколко предимства за износителя и нацията. Износът е от съществено значение за нацията за: печелене на чуждестранна валута, развитие на международните отношения, платежен баланс, репутация, заетост, изследвания и развитие, регионално развитие, оптимално използване на ресурсите, стандарт на живот, икономически растеж и т.н. Износът е от съществено значение на бизнес ниво също за: </a:t>
            </a:r>
            <a:r>
              <a:rPr lang="bg" dirty="0">
                <a:solidFill>
                  <a:srgbClr val="FF0000"/>
                </a:solidFill>
              </a:rPr>
              <a:t>увеличаване на производствения капацитет, подобряване на организационната ефективност, по-висока печалба, репутация и репутация, голям мащаб на производство и разпространение, техническо усъвършенстване, разпространение на маркетингови рискове, получаване на правителствени стимули </a:t>
            </a:r>
            <a:r>
              <a:rPr lang="bg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153193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2182416"/>
            <a:ext cx="105274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Основните характеристики на управлението на износа са: широкомащабни операции, систематичен процес, тристранна конкуренция, търговски бариери, господство на многонационалните корпорации, господство на развитите страни, валутно регулиране, различни формалности за документация, правилен маркетингов микс, международни изследвания, напредничави технологии, </a:t>
            </a:r>
            <a:r>
              <a:rPr lang="bg" dirty="0" smtClean="0"/>
              <a:t>глобализация, </a:t>
            </a:r>
            <a:r>
              <a:rPr lang="bg" dirty="0"/>
              <a:t>разнообразни обичаи и традиции, </a:t>
            </a:r>
            <a:r>
              <a:rPr lang="bg" dirty="0" smtClean="0"/>
              <a:t>риск</a:t>
            </a:r>
            <a:r>
              <a:rPr lang="bg" dirty="0"/>
              <a:t>, чувствителен и гъвкав характер и </a:t>
            </a:r>
            <a:r>
              <a:rPr lang="bg" dirty="0" smtClean="0"/>
              <a:t>т.н.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Има различни организационни структури като вграден експортен отдел, независим експортен отдел, експортни дъщерни дружества на няколко пазара, експортни дъщерни дружества в страната на вносителя, географска структура на експортната организация, структура на продуктовата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153193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за Вашето внимание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2655" y="3382567"/>
            <a:ext cx="4634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" sz="4000" dirty="0" err="1"/>
              <a:t>Интернационализация</a:t>
            </a:r>
            <a:r>
              <a:rPr lang="bg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5" y="1584306"/>
            <a:ext cx="773774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ВЪВЕДЕНИЕ</a:t>
            </a:r>
            <a:endParaRPr lang="bg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Популяризиране на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селскостопански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продукти:</a:t>
            </a:r>
          </a:p>
          <a:p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програма за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ориентиране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Европейската комисия отпуска 182,9 милиона евро през 2021 г. за финансиране на дейности за популяризиране на </a:t>
            </a:r>
            <a:r>
              <a:rPr lang="bg" dirty="0" err="1">
                <a:latin typeface="Calibri" panose="020F0502020204030204" pitchFamily="34" charset="0"/>
                <a:cs typeface="Calibri" panose="020F0502020204030204" pitchFamily="34" charset="0"/>
              </a:rPr>
              <a:t>селскостопански хранителни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продукти от ЕС у нас и в чужбина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Зелена сделка на 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Устойчиво земеделие.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Кампании, насочени към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страни извън 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5" y="1621216"/>
            <a:ext cx="7631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 smtClean="0"/>
              <a:t>                                        </a:t>
            </a:r>
            <a:r>
              <a:rPr lang="bg" sz="2400" dirty="0" smtClean="0"/>
              <a:t>Поддръжка </a:t>
            </a:r>
            <a:r>
              <a:rPr lang="bg" sz="2400" dirty="0"/>
              <a:t>за </a:t>
            </a:r>
            <a:r>
              <a:rPr lang="bg" sz="2400" dirty="0" smtClean="0"/>
              <a:t>износители</a:t>
            </a:r>
            <a:endParaRPr lang="bg-BG" sz="2400" dirty="0" smtClean="0"/>
          </a:p>
          <a:p>
            <a:endParaRPr lang="bg-BG" dirty="0"/>
          </a:p>
          <a:p>
            <a:endParaRPr lang="en-US" dirty="0"/>
          </a:p>
          <a:p>
            <a:r>
              <a:rPr lang="bg" dirty="0"/>
              <a:t>ЕС насърчава </a:t>
            </a:r>
            <a:r>
              <a:rPr lang="bg" dirty="0" err="1"/>
              <a:t>интернационализацията </a:t>
            </a:r>
            <a:r>
              <a:rPr lang="bg" dirty="0"/>
              <a:t>на селскостопанския бизнес, която цели подобряване на конкурентоспособността на земеделските производители, създаване на работни места и получаване на стабилни доходи в селските райони. В тази връзка бяха въведени механизми, които да помогнат на селскостопанския сектор да се възползва от разширяващия се и все по-динамичен глобален пазар на селскостопански храни.</a:t>
            </a:r>
          </a:p>
        </p:txBody>
      </p:sp>
    </p:spTree>
    <p:extLst>
      <p:ext uri="{BB962C8B-B14F-4D97-AF65-F5344CB8AC3E}">
        <p14:creationId xmlns:p14="http://schemas.microsoft.com/office/powerpoint/2010/main" val="16013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0684" y="1577353"/>
            <a:ext cx="998298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2400" dirty="0" smtClean="0"/>
              <a:t>                              Мерки </a:t>
            </a:r>
            <a:r>
              <a:rPr lang="bg" sz="2400" dirty="0"/>
              <a:t>за подкрепа на селскостопанските </a:t>
            </a:r>
            <a:r>
              <a:rPr lang="bg" sz="2400" dirty="0" smtClean="0"/>
              <a:t>пазари</a:t>
            </a:r>
            <a:endParaRPr lang="bg-BG" sz="2400" dirty="0" smtClean="0"/>
          </a:p>
          <a:p>
            <a:endParaRPr lang="bg-BG" dirty="0"/>
          </a:p>
          <a:p>
            <a:r>
              <a:rPr lang="bg" dirty="0"/>
              <a:t>Световната търговска организация (СТО) е създадена през 1995 г. и е крайъгълният камък</a:t>
            </a:r>
            <a:endParaRPr lang="bg-BG" dirty="0" smtClean="0"/>
          </a:p>
          <a:p>
            <a:r>
              <a:rPr lang="bg" dirty="0" smtClean="0"/>
              <a:t>на </a:t>
            </a:r>
            <a:r>
              <a:rPr lang="bg" dirty="0"/>
              <a:t>базирана на правила многостранна система за търговия. СТО е организация</a:t>
            </a:r>
            <a:endParaRPr lang="bg-BG" dirty="0" smtClean="0"/>
          </a:p>
          <a:p>
            <a:r>
              <a:rPr lang="bg" dirty="0" smtClean="0"/>
              <a:t>от </a:t>
            </a:r>
            <a:r>
              <a:rPr lang="bg" dirty="0"/>
              <a:t>164 членове в момента. Основните дейности на СТО са </a:t>
            </a:r>
            <a:r>
              <a:rPr lang="bg" dirty="0" smtClean="0"/>
              <a:t>: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• многостранни преговори за постепенна либерализация на пазарите;</a:t>
            </a:r>
          </a:p>
          <a:p>
            <a:r>
              <a:rPr lang="bg" dirty="0"/>
              <a:t>• определяне на основните правни правила за търговия под формата на споразумения;</a:t>
            </a:r>
          </a:p>
          <a:p>
            <a:r>
              <a:rPr lang="bg" dirty="0"/>
              <a:t>• разрешаване на търговски спорове между страните;</a:t>
            </a:r>
          </a:p>
          <a:p>
            <a:r>
              <a:rPr lang="bg" dirty="0"/>
              <a:t>• наблюдение на търговските политики на </a:t>
            </a:r>
            <a:r>
              <a:rPr lang="bg" dirty="0" smtClean="0"/>
              <a:t>членовете.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Европейският съюз е член на СТО и предвид факта, че е най-големият</a:t>
            </a:r>
            <a:endParaRPr lang="bg-BG" dirty="0" smtClean="0"/>
          </a:p>
          <a:p>
            <a:r>
              <a:rPr lang="bg" dirty="0" smtClean="0"/>
              <a:t>търговски </a:t>
            </a:r>
            <a:r>
              <a:rPr lang="bg" dirty="0"/>
              <a:t>блок в света, играе ключова роля в организацията. Европейската комисия</a:t>
            </a:r>
            <a:endParaRPr lang="bg-BG" dirty="0" smtClean="0"/>
          </a:p>
          <a:p>
            <a:r>
              <a:rPr lang="bg" dirty="0" smtClean="0"/>
              <a:t>представлява </a:t>
            </a:r>
            <a:r>
              <a:rPr lang="bg" dirty="0"/>
              <a:t>ЕС, който преговаря от името на всички държави-членки.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226" y="2100293"/>
            <a:ext cx="10627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ЕС активно подкрепя работата на СТО за изготвяне на многостранни правила и либерализация на търговията, като се стреми да </a:t>
            </a:r>
            <a:r>
              <a:rPr lang="bg" dirty="0" smtClean="0"/>
              <a:t>:</a:t>
            </a:r>
            <a:endParaRPr lang="bg-BG" dirty="0" smtClean="0"/>
          </a:p>
          <a:p>
            <a:endParaRPr lang="en-US" dirty="0"/>
          </a:p>
          <a:p>
            <a:r>
              <a:rPr lang="bg" dirty="0"/>
              <a:t>• поддържа отворени пазари и осигурява нови пазари за европейския бизнес;</a:t>
            </a:r>
          </a:p>
          <a:p>
            <a:r>
              <a:rPr lang="bg" dirty="0"/>
              <a:t>• укрепване на многостранните правила и осигуряване на съответствие с другите;</a:t>
            </a:r>
          </a:p>
          <a:p>
            <a:r>
              <a:rPr lang="bg" dirty="0"/>
              <a:t>• насърчаване на устойчивото развитие на търговията.</a:t>
            </a:r>
          </a:p>
          <a:p>
            <a:r>
              <a:rPr lang="bg" dirty="0"/>
              <a:t>Споразумението на СТО за селското стопанство има за цел да създаде „справедлива и пазарно ориентирана система за търговия със селскостопански продукти“. Той определя правила, които се прилагат за всички членове на СТО и има за цел да създаде условия за значително постепенно намаляване на подкрепата и защитата на селското стопанство. Споразумението беше част от резултатите, постигнати по време на Уругвайския кръг, и направи решителна стъпка към укрепване на пазарната ориентация в селското стопанство в световен мащаб.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891" y="2243853"/>
            <a:ext cx="7905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Двустранните споразумения са групирани в 6 раздела. </a:t>
            </a:r>
            <a:r>
              <a:rPr lang="bg" dirty="0" smtClean="0"/>
              <a:t>Това </a:t>
            </a:r>
            <a:r>
              <a:rPr lang="bg" dirty="0"/>
              <a:t>са </a:t>
            </a:r>
            <a:r>
              <a:rPr lang="bg" dirty="0" smtClean="0"/>
              <a:t>:</a:t>
            </a:r>
            <a:endParaRPr lang="bg-BG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 smtClean="0"/>
              <a:t>Африкански, </a:t>
            </a:r>
            <a:r>
              <a:rPr lang="bg" dirty="0"/>
              <a:t>Карибски и Тихоокеански страни (АКТБ).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 smtClean="0"/>
              <a:t>Америка.</a:t>
            </a:r>
            <a:endParaRPr lang="b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 smtClean="0"/>
              <a:t>Азия </a:t>
            </a:r>
            <a:r>
              <a:rPr lang="bg" dirty="0"/>
              <a:t>и </a:t>
            </a:r>
            <a:r>
              <a:rPr lang="bg" dirty="0" smtClean="0"/>
              <a:t>Австрал</a:t>
            </a:r>
            <a:r>
              <a:rPr lang="bg-BG" dirty="0"/>
              <a:t>и</a:t>
            </a:r>
            <a:r>
              <a:rPr lang="bg" dirty="0" smtClean="0"/>
              <a:t>я</a:t>
            </a:r>
            <a:r>
              <a:rPr lang="bg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 smtClean="0"/>
              <a:t>Полинезия</a:t>
            </a:r>
            <a:r>
              <a:rPr lang="bg" dirty="0" smtClean="0"/>
              <a:t>.</a:t>
            </a:r>
            <a:endParaRPr lang="b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 smtClean="0"/>
              <a:t>Близкия </a:t>
            </a:r>
            <a:r>
              <a:rPr lang="bg" dirty="0"/>
              <a:t>изток – страните от Персийския залив.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" dirty="0" smtClean="0"/>
              <a:t>Европейската асоциация за </a:t>
            </a:r>
            <a:r>
              <a:rPr lang="bg" dirty="0"/>
              <a:t>свободна търговия и Европейската политика за </a:t>
            </a:r>
            <a:r>
              <a:rPr lang="bg" dirty="0" err="1"/>
              <a:t>съседство </a:t>
            </a:r>
            <a:r>
              <a:rPr lang="bg" dirty="0"/>
              <a:t>(ЕАСТ и ЕПС).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684" y="2123718"/>
            <a:ext cx="105369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" dirty="0"/>
              <a:t>Промоционалната политика има ясни приоритети, които се определят ежегодно – в работна </a:t>
            </a:r>
            <a:r>
              <a:rPr lang="bg" dirty="0" smtClean="0"/>
              <a:t>програма. </a:t>
            </a:r>
            <a:r>
              <a:rPr lang="bg" dirty="0"/>
              <a:t>За бенефициенти </a:t>
            </a:r>
            <a:r>
              <a:rPr lang="bg" dirty="0" smtClean="0"/>
              <a:t>се </a:t>
            </a:r>
            <a:r>
              <a:rPr lang="bg" dirty="0"/>
              <a:t>определят браншови и междубраншови организации на производители на национално и европейско ниво, както и организации, извършващи обществени услуги за популяризиране на селскостопански продукти, като земеделските камари, например. Списъкът на допустимите продукти включва всички селскостопански продукти (с изключение на тютюна) и преработени продукти като бира, тестени изделия, сладка царевица, памук и др. При определени изисквания могат да се популяризират вино, спиртни напитки със защитено географско наименование и риба и рибни продукти. Европейските схеми за качество, включително национални схеми за качество, биологични продукти и продукти от отдалечени райони, са основен приоритет на политиката. В същата посока се </a:t>
            </a:r>
            <a:r>
              <a:rPr lang="bg" dirty="0" err="1"/>
              <a:t>признава стратегическото значение на показването на търговски марки и произхода на европейските продукти </a:t>
            </a:r>
            <a:r>
              <a:rPr lang="b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1958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21765</TotalTime>
  <Words>2512</Words>
  <Application>Microsoft Office PowerPoint</Application>
  <PresentationFormat>Custom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128</cp:revision>
  <dcterms:created xsi:type="dcterms:W3CDTF">2019-01-14T06:35:35Z</dcterms:created>
  <dcterms:modified xsi:type="dcterms:W3CDTF">2022-05-20T11:23:04Z</dcterms:modified>
</cp:coreProperties>
</file>