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3" r:id="rId15"/>
    <p:sldId id="302" r:id="rId16"/>
    <p:sldId id="304" r:id="rId17"/>
    <p:sldId id="305" r:id="rId18"/>
    <p:sldId id="306" r:id="rId19"/>
    <p:sldId id="307" r:id="rId20"/>
    <p:sldId id="308"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50" d="100"/>
          <a:sy n="50" d="100"/>
        </p:scale>
        <p:origin x="29" y="29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2.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jpe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jpe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835295"/>
            <a:ext cx="11962532" cy="1323439"/>
          </a:xfrm>
          <a:prstGeom prst="rect">
            <a:avLst/>
          </a:prstGeom>
          <a:noFill/>
        </p:spPr>
        <p:txBody>
          <a:bodyPr wrap="square" rtlCol="0" anchor="ctr">
            <a:spAutoFit/>
          </a:bodyPr>
          <a:lstStyle/>
          <a:p>
            <a:pPr algn="ctr"/>
            <a:r>
              <a:rPr lang="en-US" altLang="es-ES" sz="4000" dirty="0">
                <a:solidFill>
                  <a:schemeClr val="bg1"/>
                </a:solidFill>
                <a:cs typeface="Arial" pitchFamily="34" charset="0"/>
              </a:rPr>
              <a:t>ICT tools for farmers to enter foreign markets</a:t>
            </a:r>
          </a:p>
          <a:p>
            <a:pPr algn="ctr"/>
            <a:r>
              <a:rPr lang="en-US" altLang="es-ES" sz="4000" dirty="0">
                <a:solidFill>
                  <a:schemeClr val="bg1"/>
                </a:solidFill>
                <a:cs typeface="Arial" pitchFamily="34" charset="0"/>
              </a:rPr>
              <a:t>Internet Web Solutions</a:t>
            </a: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3563177" cy="2585323"/>
          </a:xfrm>
          <a:prstGeom prst="rect">
            <a:avLst/>
          </a:prstGeom>
          <a:noFill/>
        </p:spPr>
        <p:txBody>
          <a:bodyPr wrap="square">
            <a:spAutoFit/>
          </a:bodyPr>
          <a:lstStyle/>
          <a:p>
            <a:pPr>
              <a:defRPr/>
            </a:pPr>
            <a:r>
              <a:rPr lang="en-U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Documents Management Tools and “The Cloud”</a:t>
            </a:r>
          </a:p>
          <a:p>
            <a:pPr>
              <a:defRPr/>
            </a:pPr>
            <a:endParaRPr lang="en-US" dirty="0">
              <a:latin typeface="Calibri" panose="020F0502020204030204" pitchFamily="34" charset="0"/>
              <a:ea typeface="Calibri" panose="020F0502020204030204" pitchFamily="34" charset="0"/>
              <a:cs typeface="Calibri" panose="020F0502020204030204" pitchFamily="34" charset="0"/>
            </a:endParaRPr>
          </a:p>
          <a:p>
            <a:pPr>
              <a:defRPr/>
            </a:pPr>
            <a:r>
              <a:rPr lang="en-US" dirty="0">
                <a:latin typeface="Calibri" panose="020F0502020204030204" pitchFamily="34" charset="0"/>
                <a:ea typeface="Calibri" panose="020F0502020204030204" pitchFamily="34" charset="0"/>
                <a:cs typeface="Calibri" panose="020F0502020204030204" pitchFamily="34" charset="0"/>
              </a:rPr>
              <a:t>The Cloud is a data storage service on the Internet. This way, we can store much more information here than on the hard drive of our computer. Plus, these are accessible from any device.</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46" name="Picture 2" descr="Cómo liberar espacio en el Google Drive? | Doctor Tecno | La Revista | El  Universo">
            <a:extLst>
              <a:ext uri="{FF2B5EF4-FFF2-40B4-BE49-F238E27FC236}">
                <a16:creationId xmlns:a16="http://schemas.microsoft.com/office/drawing/2014/main" id="{C0228BA5-7918-4E10-A755-00D6CBEB2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212" y="707889"/>
            <a:ext cx="3418632" cy="26307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gístrate en Dropbox | Tecnología - ComputerHoy.com">
            <a:extLst>
              <a:ext uri="{FF2B5EF4-FFF2-40B4-BE49-F238E27FC236}">
                <a16:creationId xmlns:a16="http://schemas.microsoft.com/office/drawing/2014/main" id="{CEE0B82C-2D41-4BD5-9679-1494597C5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218" y="2800987"/>
            <a:ext cx="3672091" cy="243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4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6" y="2147120"/>
            <a:ext cx="3897846" cy="2590837"/>
          </a:xfrm>
          <a:prstGeom prst="rect">
            <a:avLst/>
          </a:prstGeom>
          <a:noFill/>
        </p:spPr>
        <p:txBody>
          <a:bodyPr wrap="square">
            <a:spAutoFit/>
          </a:bodyPr>
          <a:lstStyle/>
          <a:p>
            <a:pPr marL="800100" lvl="1" indent="-342900">
              <a:lnSpc>
                <a:spcPct val="115000"/>
              </a:lnSpc>
              <a:spcAft>
                <a:spcPts val="1000"/>
              </a:spcAft>
              <a:buAutoNum type="arabicPeriod" startAt="2"/>
            </a:pPr>
            <a:r>
              <a:rPr lang="es-ES" sz="1800" b="1" dirty="0" err="1">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Internationalization</a:t>
            </a:r>
            <a:r>
              <a:rPr lang="es-ES" sz="18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 </a:t>
            </a:r>
            <a:r>
              <a:rPr lang="es-ES" sz="1800" b="1" dirty="0" err="1">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tools</a:t>
            </a:r>
            <a:endParaRPr lang="es-ES" sz="18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endParaRPr>
          </a:p>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Web</a:t>
            </a:r>
          </a:p>
          <a:p>
            <a:pPr lvl="1">
              <a:lnSpc>
                <a:spcPct val="115000"/>
              </a:lnSpc>
              <a:spcAft>
                <a:spcPts val="1000"/>
              </a:spcAft>
            </a:pPr>
            <a:r>
              <a:rPr lang="en-US" dirty="0">
                <a:latin typeface="Calibri" panose="020F0502020204030204" pitchFamily="34" charset="0"/>
                <a:ea typeface="Calibri" panose="020F0502020204030204" pitchFamily="34" charset="0"/>
                <a:cs typeface="Calibri" panose="020F0502020204030204" pitchFamily="34" charset="0"/>
              </a:rPr>
              <a:t>The first step to gain visibility and reach an international audience is to create a website. And the tool par excellence for website creation is WordPress. </a:t>
            </a:r>
            <a:endParaRPr lang="es-ES" sz="2000" dirty="0">
              <a:effectLst/>
              <a:latin typeface="Arial Rounded MT Bold" panose="020F0704030504030204" pitchFamily="34" charset="0"/>
              <a:ea typeface="Calibri" panose="020F0502020204030204" pitchFamily="34" charset="0"/>
              <a:cs typeface="Arial" panose="020B0604020202020204" pitchFamily="34" charset="0"/>
            </a:endParaRPr>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0" name="Picture 2" descr="Por qué nos gusta tanto Wordpress? | Noergia Marketing Digital">
            <a:extLst>
              <a:ext uri="{FF2B5EF4-FFF2-40B4-BE49-F238E27FC236}">
                <a16:creationId xmlns:a16="http://schemas.microsoft.com/office/drawing/2014/main" id="{111B86BF-46A6-4DC1-8A3E-56980B48A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881354"/>
            <a:ext cx="2037475" cy="126576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7A21A40D-73C9-45C7-8F76-61AE5F19C735}"/>
              </a:ext>
            </a:extLst>
          </p:cNvPr>
          <p:cNvSpPr txBox="1"/>
          <p:nvPr/>
        </p:nvSpPr>
        <p:spPr>
          <a:xfrm>
            <a:off x="5742074" y="2365803"/>
            <a:ext cx="3495232" cy="2585323"/>
          </a:xfrm>
          <a:prstGeom prst="rect">
            <a:avLst/>
          </a:prstGeom>
          <a:noFill/>
        </p:spPr>
        <p:txBody>
          <a:bodyPr wrap="square">
            <a:spAutoFit/>
          </a:bodyPr>
          <a:lstStyle/>
          <a:p>
            <a:r>
              <a:rPr lang="es-ES" dirty="0">
                <a:solidFill>
                  <a:schemeClr val="accent2">
                    <a:lumMod val="75000"/>
                  </a:schemeClr>
                </a:solidFill>
                <a:latin typeface="Calibri" panose="020F0502020204030204" pitchFamily="34" charset="0"/>
                <a:cs typeface="Calibri" panose="020F0502020204030204" pitchFamily="34" charset="0"/>
              </a:rPr>
              <a:t>WordPress </a:t>
            </a:r>
            <a:r>
              <a:rPr lang="es-ES" dirty="0" err="1">
                <a:solidFill>
                  <a:schemeClr val="accent2">
                    <a:lumMod val="75000"/>
                  </a:schemeClr>
                </a:solidFill>
                <a:latin typeface="Calibri" panose="020F0502020204030204" pitchFamily="34" charset="0"/>
                <a:cs typeface="Calibri" panose="020F0502020204030204" pitchFamily="34" charset="0"/>
              </a:rPr>
              <a:t>Installation</a:t>
            </a:r>
            <a:r>
              <a:rPr lang="es-ES" dirty="0">
                <a:solidFill>
                  <a:schemeClr val="accent2">
                    <a:lumMod val="75000"/>
                  </a:schemeClr>
                </a:solidFill>
                <a:latin typeface="Calibri" panose="020F0502020204030204" pitchFamily="34" charset="0"/>
                <a:cs typeface="Calibri" panose="020F0502020204030204" pitchFamily="34" charset="0"/>
              </a:rPr>
              <a:t> </a:t>
            </a:r>
            <a:r>
              <a:rPr lang="es-ES" dirty="0" err="1">
                <a:solidFill>
                  <a:schemeClr val="accent2">
                    <a:lumMod val="75000"/>
                  </a:schemeClr>
                </a:solidFill>
                <a:latin typeface="Calibri" panose="020F0502020204030204" pitchFamily="34" charset="0"/>
                <a:cs typeface="Calibri" panose="020F0502020204030204" pitchFamily="34" charset="0"/>
              </a:rPr>
              <a:t>Tutoriial</a:t>
            </a:r>
            <a:r>
              <a:rPr lang="es-ES" dirty="0">
                <a:solidFill>
                  <a:schemeClr val="accent2">
                    <a:lumMod val="75000"/>
                  </a:schemeClr>
                </a:solidFill>
                <a:latin typeface="Calibri" panose="020F0502020204030204" pitchFamily="34" charset="0"/>
                <a:cs typeface="Calibri" panose="020F0502020204030204" pitchFamily="34" charset="0"/>
              </a:rPr>
              <a:t>:</a:t>
            </a:r>
          </a:p>
          <a:p>
            <a:endParaRPr lang="es-ES" dirty="0">
              <a:latin typeface="Calibri" panose="020F0502020204030204" pitchFamily="34" charset="0"/>
              <a:cs typeface="Calibri" panose="020F0502020204030204" pitchFamily="34" charset="0"/>
            </a:endParaRPr>
          </a:p>
          <a:p>
            <a:pPr marL="342900" indent="-342900">
              <a:buAutoNum type="arabicPeriod"/>
            </a:pPr>
            <a:r>
              <a:rPr lang="es-ES" dirty="0" err="1">
                <a:latin typeface="Calibri" panose="020F0502020204030204" pitchFamily="34" charset="0"/>
                <a:cs typeface="Calibri" panose="020F0502020204030204" pitchFamily="34" charset="0"/>
              </a:rPr>
              <a:t>Choose</a:t>
            </a:r>
            <a:r>
              <a:rPr lang="es-ES" dirty="0">
                <a:latin typeface="Calibri" panose="020F0502020204030204" pitchFamily="34" charset="0"/>
                <a:cs typeface="Calibri" panose="020F0502020204030204" pitchFamily="34" charset="0"/>
              </a:rPr>
              <a:t> a hosting </a:t>
            </a:r>
            <a:r>
              <a:rPr lang="es-ES" dirty="0" err="1">
                <a:latin typeface="Calibri" panose="020F0502020204030204" pitchFamily="34" charset="0"/>
                <a:cs typeface="Calibri" panose="020F0502020204030204" pitchFamily="34" charset="0"/>
              </a:rPr>
              <a:t>service</a:t>
            </a:r>
            <a:r>
              <a:rPr lang="es-ES" dirty="0">
                <a:latin typeface="Calibri" panose="020F0502020204030204" pitchFamily="34" charset="0"/>
                <a:cs typeface="Calibri" panose="020F0502020204030204" pitchFamily="34" charset="0"/>
              </a:rPr>
              <a:t>.</a:t>
            </a:r>
          </a:p>
          <a:p>
            <a:pPr marL="342900" indent="-342900">
              <a:buAutoNum type="arabicPeriod"/>
            </a:pPr>
            <a:r>
              <a:rPr lang="es-ES" dirty="0" err="1">
                <a:latin typeface="Calibri" panose="020F0502020204030204" pitchFamily="34" charset="0"/>
                <a:cs typeface="Calibri" panose="020F0502020204030204" pitchFamily="34" charset="0"/>
              </a:rPr>
              <a:t>Install</a:t>
            </a:r>
            <a:r>
              <a:rPr lang="es-ES" dirty="0">
                <a:latin typeface="Calibri" panose="020F0502020204030204" pitchFamily="34" charset="0"/>
                <a:cs typeface="Calibri" panose="020F0502020204030204" pitchFamily="34" charset="0"/>
              </a:rPr>
              <a:t> WordPress.</a:t>
            </a:r>
          </a:p>
          <a:p>
            <a:pPr marL="342900" indent="-342900">
              <a:buAutoNum type="arabicPeriod"/>
            </a:pPr>
            <a:r>
              <a:rPr lang="es-ES" dirty="0" err="1">
                <a:latin typeface="Calibri" panose="020F0502020204030204" pitchFamily="34" charset="0"/>
                <a:cs typeface="Calibri" panose="020F0502020204030204" pitchFamily="34" charset="0"/>
              </a:rPr>
              <a:t>Create</a:t>
            </a:r>
            <a:r>
              <a:rPr lang="es-ES" dirty="0">
                <a:latin typeface="Calibri" panose="020F0502020204030204" pitchFamily="34" charset="0"/>
                <a:cs typeface="Calibri" panose="020F0502020204030204" pitchFamily="34" charset="0"/>
              </a:rPr>
              <a:t> a </a:t>
            </a:r>
            <a:r>
              <a:rPr lang="es-ES" dirty="0" err="1">
                <a:latin typeface="Calibri" panose="020F0502020204030204" pitchFamily="34" charset="0"/>
                <a:cs typeface="Calibri" panose="020F0502020204030204" pitchFamily="34" charset="0"/>
              </a:rPr>
              <a:t>database</a:t>
            </a:r>
            <a:r>
              <a:rPr lang="es-ES" dirty="0">
                <a:latin typeface="Calibri" panose="020F0502020204030204" pitchFamily="34" charset="0"/>
                <a:cs typeface="Calibri" panose="020F0502020204030204" pitchFamily="34" charset="0"/>
              </a:rPr>
              <a:t>. </a:t>
            </a:r>
          </a:p>
          <a:p>
            <a:pPr marL="342900" indent="-342900">
              <a:buAutoNum type="arabicPeriod"/>
            </a:pPr>
            <a:r>
              <a:rPr lang="en-US" dirty="0">
                <a:latin typeface="Calibri" panose="020F0502020204030204" pitchFamily="34" charset="0"/>
                <a:cs typeface="Calibri" panose="020F0502020204030204" pitchFamily="34" charset="0"/>
              </a:rPr>
              <a:t>Create a user and add it to the database</a:t>
            </a:r>
            <a:endParaRPr lang="es-ES" dirty="0">
              <a:latin typeface="Calibri" panose="020F0502020204030204" pitchFamily="34" charset="0"/>
              <a:cs typeface="Calibri" panose="020F0502020204030204" pitchFamily="34" charset="0"/>
            </a:endParaRPr>
          </a:p>
          <a:p>
            <a:pPr marL="342900" indent="-342900">
              <a:buAutoNum type="arabicPeriod"/>
            </a:pPr>
            <a:r>
              <a:rPr lang="es-ES" dirty="0" err="1">
                <a:latin typeface="Calibri" panose="020F0502020204030204" pitchFamily="34" charset="0"/>
                <a:cs typeface="Calibri" panose="020F0502020204030204" pitchFamily="34" charset="0"/>
              </a:rPr>
              <a:t>Create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your</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website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with</a:t>
            </a:r>
            <a:r>
              <a:rPr lang="es-ES" dirty="0">
                <a:latin typeface="Calibri" panose="020F0502020204030204" pitchFamily="34" charset="0"/>
                <a:cs typeface="Calibri" panose="020F0502020204030204" pitchFamily="34" charset="0"/>
              </a:rPr>
              <a:t> new </a:t>
            </a:r>
            <a:r>
              <a:rPr lang="es-ES" dirty="0" err="1">
                <a:latin typeface="Calibri" panose="020F0502020204030204" pitchFamily="34" charset="0"/>
                <a:cs typeface="Calibri" panose="020F0502020204030204" pitchFamily="34" charset="0"/>
              </a:rPr>
              <a:t>sections</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pages</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plugins</a:t>
            </a:r>
            <a:r>
              <a:rPr lang="es-ES" dirty="0">
                <a:latin typeface="Calibri" panose="020F0502020204030204" pitchFamily="34" charset="0"/>
                <a:cs typeface="Calibri" panose="020F0502020204030204" pitchFamily="34" charset="0"/>
              </a:rPr>
              <a:t>…</a:t>
            </a:r>
            <a:endParaRPr lang="es-ES" dirty="0"/>
          </a:p>
        </p:txBody>
      </p:sp>
    </p:spTree>
    <p:extLst>
      <p:ext uri="{BB962C8B-B14F-4D97-AF65-F5344CB8AC3E}">
        <p14:creationId xmlns:p14="http://schemas.microsoft.com/office/powerpoint/2010/main" val="222997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a16="http://schemas.microsoft.com/office/drawing/2014/main" id="{E6E3074F-81E1-4486-9B8B-1BBC97507BF1}"/>
              </a:ext>
            </a:extLst>
          </p:cNvPr>
          <p:cNvSpPr txBox="1"/>
          <p:nvPr/>
        </p:nvSpPr>
        <p:spPr>
          <a:xfrm>
            <a:off x="699828" y="2217077"/>
            <a:ext cx="4568446" cy="3066545"/>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Web (</a:t>
            </a:r>
            <a:r>
              <a:rPr lang="es-ES"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other</a:t>
            </a: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s-ES"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website</a:t>
            </a: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s-ES"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creation</a:t>
            </a: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s-ES"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options</a:t>
            </a: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t>
            </a:r>
          </a:p>
          <a:p>
            <a:pPr lvl="1">
              <a:lnSpc>
                <a:spcPct val="115000"/>
              </a:lnSpc>
              <a:spcAft>
                <a:spcPts val="1000"/>
              </a:spcAft>
            </a:pPr>
            <a:r>
              <a:rPr lang="en-US" dirty="0">
                <a:effectLst/>
                <a:latin typeface="Calibri" panose="020F0502020204030204" pitchFamily="34" charset="0"/>
                <a:ea typeface="Calibri" panose="020F0502020204030204" pitchFamily="34" charset="0"/>
                <a:cs typeface="Calibri" panose="020F0502020204030204" pitchFamily="34" charset="0"/>
              </a:rPr>
              <a:t>On this website we must offer the user as much information as possible about our products, customers, opinions, etc. Don't forget the contact information! In addition, a responsive design (that adapts the website to different devices visualization) and language options will attract more visitors.</a:t>
            </a:r>
            <a:endParaRPr lang="es-ES" sz="1600" b="1" dirty="0">
              <a:latin typeface="Arial Rounded MT Bold" panose="020F0704030504030204" pitchFamily="34" charset="0"/>
              <a:ea typeface="Calibri" panose="020F0502020204030204" pitchFamily="34" charset="0"/>
              <a:cs typeface="Arial" panose="020B0604020202020204" pitchFamily="34" charset="0"/>
            </a:endParaRPr>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194" name="Picture 2" descr="Ventajas de integrar mi ERP de gestión con Prestashop">
            <a:extLst>
              <a:ext uri="{FF2B5EF4-FFF2-40B4-BE49-F238E27FC236}">
                <a16:creationId xmlns:a16="http://schemas.microsoft.com/office/drawing/2014/main" id="{43DBEFEF-E438-4186-8DEA-87F66798E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354" y="3223433"/>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utorial de Joomla en Video - DragonJAR">
            <a:extLst>
              <a:ext uri="{FF2B5EF4-FFF2-40B4-BE49-F238E27FC236}">
                <a16:creationId xmlns:a16="http://schemas.microsoft.com/office/drawing/2014/main" id="{462415F3-91A6-49B0-B650-7E072ACB95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2115" y="2389996"/>
            <a:ext cx="32766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ogo de Shopify: la historia y el significado de logotipo, la marca y el  simbolo. | png, vector">
            <a:extLst>
              <a:ext uri="{FF2B5EF4-FFF2-40B4-BE49-F238E27FC236}">
                <a16:creationId xmlns:a16="http://schemas.microsoft.com/office/drawing/2014/main" id="{E565F00E-15D3-403B-AEDF-C55A37C89A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9132" y="864867"/>
            <a:ext cx="28384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rear una Tienda Online y Comenzar GRATIS | Palbin.com">
            <a:extLst>
              <a:ext uri="{FF2B5EF4-FFF2-40B4-BE49-F238E27FC236}">
                <a16:creationId xmlns:a16="http://schemas.microsoft.com/office/drawing/2014/main" id="{90F87C06-0982-46DB-94DC-7D301A4BC0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8702" y="4397797"/>
            <a:ext cx="2447925"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78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Cómo usar Goole Search Console (Webmaster Tools) para mejorar tu SEO - Lab  School">
            <a:extLst>
              <a:ext uri="{FF2B5EF4-FFF2-40B4-BE49-F238E27FC236}">
                <a16:creationId xmlns:a16="http://schemas.microsoft.com/office/drawing/2014/main" id="{BF3C9144-F396-4659-BD55-FBC7185AB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34164"/>
            <a:ext cx="3905392" cy="1958856"/>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Answerthepublic | Herramienta Análisis de keywords | Toolist.es">
            <a:extLst>
              <a:ext uri="{FF2B5EF4-FFF2-40B4-BE49-F238E27FC236}">
                <a16:creationId xmlns:a16="http://schemas.microsoft.com/office/drawing/2014/main" id="{CC125810-3C72-47B5-85E7-E6E3EE30B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953" y="378542"/>
            <a:ext cx="5360249" cy="2936638"/>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204" name="Picture 12">
            <a:extLst>
              <a:ext uri="{FF2B5EF4-FFF2-40B4-BE49-F238E27FC236}">
                <a16:creationId xmlns:a16="http://schemas.microsoft.com/office/drawing/2014/main" id="{6EA32ECF-386F-4FAD-9F14-57F65DC787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6912" y="2446740"/>
            <a:ext cx="2543113" cy="869838"/>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Complete SEO software solution: backlinks, optimization, analysis,  rankings, keywords">
            <a:extLst>
              <a:ext uri="{FF2B5EF4-FFF2-40B4-BE49-F238E27FC236}">
                <a16:creationId xmlns:a16="http://schemas.microsoft.com/office/drawing/2014/main" id="{C80E2582-0C2B-46B4-A70D-703887A73D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8687" y="3667124"/>
            <a:ext cx="2784626" cy="490178"/>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6E3074F-81E1-4486-9B8B-1BBC97507BF1}"/>
              </a:ext>
            </a:extLst>
          </p:cNvPr>
          <p:cNvSpPr txBox="1"/>
          <p:nvPr/>
        </p:nvSpPr>
        <p:spPr>
          <a:xfrm>
            <a:off x="934296" y="2207804"/>
            <a:ext cx="3897846" cy="2110899"/>
          </a:xfrm>
          <a:prstGeom prst="rect">
            <a:avLst/>
          </a:prstGeom>
          <a:noFill/>
        </p:spPr>
        <p:txBody>
          <a:bodyPr wrap="square">
            <a:spAutoFit/>
          </a:bodyPr>
          <a:lstStyle/>
          <a:p>
            <a:pPr lvl="1">
              <a:lnSpc>
                <a:spcPct val="115000"/>
              </a:lnSpc>
              <a:spcAft>
                <a:spcPts val="1000"/>
              </a:spcAft>
            </a:pPr>
            <a:r>
              <a:rPr lang="es-ES"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Visibility</a:t>
            </a:r>
            <a:endPar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lvl="1">
              <a:lnSpc>
                <a:spcPct val="115000"/>
              </a:lnSpc>
              <a:spcAft>
                <a:spcPts val="1000"/>
              </a:spcAft>
            </a:pPr>
            <a:r>
              <a:rPr lang="en-US" dirty="0">
                <a:effectLst/>
                <a:latin typeface="Calibri" panose="020F0502020204030204" pitchFamily="34" charset="0"/>
                <a:ea typeface="Calibri" panose="020F0502020204030204" pitchFamily="34" charset="0"/>
                <a:cs typeface="Calibri" panose="020F0502020204030204" pitchFamily="34" charset="0"/>
              </a:rPr>
              <a:t>SEO stands for "Search Engine Optimization". It consists of a series of techniques and practices to achieve a good positioning in the results lists of browsers. </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032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a16="http://schemas.microsoft.com/office/drawing/2014/main" id="{E6E3074F-81E1-4486-9B8B-1BBC97507BF1}"/>
              </a:ext>
            </a:extLst>
          </p:cNvPr>
          <p:cNvSpPr txBox="1"/>
          <p:nvPr/>
        </p:nvSpPr>
        <p:spPr>
          <a:xfrm>
            <a:off x="934296" y="2207804"/>
            <a:ext cx="3897846" cy="2747996"/>
          </a:xfrm>
          <a:prstGeom prst="rect">
            <a:avLst/>
          </a:prstGeom>
          <a:noFill/>
        </p:spPr>
        <p:txBody>
          <a:bodyPr wrap="square">
            <a:spAutoFit/>
          </a:bodyPr>
          <a:lstStyle/>
          <a:p>
            <a:pPr lvl="1">
              <a:lnSpc>
                <a:spcPct val="115000"/>
              </a:lnSpc>
              <a:spcAft>
                <a:spcPts val="1000"/>
              </a:spcAft>
            </a:pPr>
            <a:r>
              <a:rPr lang="es-ES"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Translation</a:t>
            </a:r>
            <a:endPar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lvl="1">
              <a:lnSpc>
                <a:spcPct val="115000"/>
              </a:lnSpc>
              <a:spcAft>
                <a:spcPts val="1000"/>
              </a:spcAft>
            </a:pPr>
            <a:r>
              <a:rPr lang="en-US" dirty="0">
                <a:effectLst/>
                <a:latin typeface="Calibri" panose="020F0502020204030204" pitchFamily="34" charset="0"/>
                <a:ea typeface="Calibri" panose="020F0502020204030204" pitchFamily="34" charset="0"/>
                <a:cs typeface="Calibri" panose="020F0502020204030204" pitchFamily="34" charset="0"/>
              </a:rPr>
              <a:t>Nowadays, we have many platforms available for translation that offer different languages options, with a free and record time performance. However, the most reliable resource will always be a human translation. </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pic>
        <p:nvPicPr>
          <p:cNvPr id="10246" name="Picture 6" descr="Babylon – Herramientas software para traductores">
            <a:extLst>
              <a:ext uri="{FF2B5EF4-FFF2-40B4-BE49-F238E27FC236}">
                <a16:creationId xmlns:a16="http://schemas.microsoft.com/office/drawing/2014/main" id="{DA52A1A1-1A61-490D-B8AC-E0A53005C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364" y="800073"/>
            <a:ext cx="2781300" cy="152971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C8A68237-E12C-45F9-A65C-2FE9CC847A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725" y="4614241"/>
            <a:ext cx="2379458" cy="84799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omo integrar un botón de Google Translate en nuestro proyecto web |  Programación | Easy App CODE">
            <a:extLst>
              <a:ext uri="{FF2B5EF4-FFF2-40B4-BE49-F238E27FC236}">
                <a16:creationId xmlns:a16="http://schemas.microsoft.com/office/drawing/2014/main" id="{609408B4-B1CB-4320-9D87-A2BE586AA4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1529" y="1801371"/>
            <a:ext cx="2781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مميزات yandex translate خدمة الترجمة الخاصة بمحرك البحث yandex -معلومات  تقنية">
            <a:extLst>
              <a:ext uri="{FF2B5EF4-FFF2-40B4-BE49-F238E27FC236}">
                <a16:creationId xmlns:a16="http://schemas.microsoft.com/office/drawing/2014/main" id="{1D3567B6-D979-495A-8296-1846C062E6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2727" y="3054438"/>
            <a:ext cx="3366304" cy="168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16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a16="http://schemas.microsoft.com/office/drawing/2014/main" id="{E6E3074F-81E1-4486-9B8B-1BBC97507BF1}"/>
              </a:ext>
            </a:extLst>
          </p:cNvPr>
          <p:cNvSpPr txBox="1"/>
          <p:nvPr/>
        </p:nvSpPr>
        <p:spPr>
          <a:xfrm>
            <a:off x="934296" y="2207804"/>
            <a:ext cx="4178100" cy="2747996"/>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Marketing</a:t>
            </a:r>
          </a:p>
          <a:p>
            <a:pPr lvl="1">
              <a:lnSpc>
                <a:spcPct val="115000"/>
              </a:lnSpc>
              <a:spcAft>
                <a:spcPts val="1000"/>
              </a:spcAft>
            </a:pPr>
            <a:r>
              <a:rPr lang="en-US" dirty="0">
                <a:effectLst/>
                <a:latin typeface="Calibri" panose="020F0502020204030204" pitchFamily="34" charset="0"/>
                <a:ea typeface="Calibri" panose="020F0502020204030204" pitchFamily="34" charset="0"/>
                <a:cs typeface="Calibri" panose="020F0502020204030204" pitchFamily="34" charset="0"/>
              </a:rPr>
              <a:t>The possibilities that an online marketing campaign offers are incredible: we can get in contact with people with different nationalities. In this way, a good marketing strategy can help us to take our first steps into the international market</a:t>
            </a:r>
            <a:r>
              <a:rPr lang="es-ES" dirty="0">
                <a:effectLst/>
                <a:latin typeface="Calibri" panose="020F0502020204030204" pitchFamily="34" charset="0"/>
                <a:ea typeface="Calibri" panose="020F0502020204030204" pitchFamily="34" charset="0"/>
                <a:cs typeface="Calibri" panose="020F0502020204030204" pitchFamily="34" charset="0"/>
              </a:rPr>
              <a:t>.</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5497EA65-BED1-4249-9452-CFC8BB53C5EA}"/>
              </a:ext>
            </a:extLst>
          </p:cNvPr>
          <p:cNvSpPr txBox="1"/>
          <p:nvPr/>
        </p:nvSpPr>
        <p:spPr>
          <a:xfrm>
            <a:off x="5494305" y="1145662"/>
            <a:ext cx="6148872" cy="392159"/>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Email Marketing</a:t>
            </a:r>
          </a:p>
        </p:txBody>
      </p:sp>
      <p:pic>
        <p:nvPicPr>
          <p:cNvPr id="11266" name="Picture 2" descr="Email marketing profesional con Mailrelay">
            <a:extLst>
              <a:ext uri="{FF2B5EF4-FFF2-40B4-BE49-F238E27FC236}">
                <a16:creationId xmlns:a16="http://schemas.microsoft.com/office/drawing/2014/main" id="{79DA9C0D-6F63-421F-ACC0-422EE3253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764" y="1734464"/>
            <a:ext cx="310515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Qué es Mailchimp y cómo usarlo para tus newsletter - Blog Eventbrite España">
            <a:extLst>
              <a:ext uri="{FF2B5EF4-FFF2-40B4-BE49-F238E27FC236}">
                <a16:creationId xmlns:a16="http://schemas.microsoft.com/office/drawing/2014/main" id="{86EB9341-1951-405E-8DAE-09CD3B351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191" y="3348031"/>
            <a:ext cx="28765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85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a16="http://schemas.microsoft.com/office/drawing/2014/main" id="{E6E3074F-81E1-4486-9B8B-1BBC97507BF1}"/>
              </a:ext>
            </a:extLst>
          </p:cNvPr>
          <p:cNvSpPr txBox="1"/>
          <p:nvPr/>
        </p:nvSpPr>
        <p:spPr>
          <a:xfrm>
            <a:off x="934295" y="2207804"/>
            <a:ext cx="4290847" cy="1794594"/>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Content Marketing </a:t>
            </a:r>
          </a:p>
          <a:p>
            <a:pPr lvl="1">
              <a:lnSpc>
                <a:spcPct val="115000"/>
              </a:lnSpc>
              <a:spcAft>
                <a:spcPts val="1000"/>
              </a:spcAft>
            </a:pPr>
            <a:r>
              <a:rPr lang="en-US" dirty="0">
                <a:effectLst/>
                <a:latin typeface="Calibri" panose="020F0502020204030204" pitchFamily="34" charset="0"/>
                <a:ea typeface="Calibri" panose="020F0502020204030204" pitchFamily="34" charset="0"/>
                <a:cs typeface="Calibri" panose="020F0502020204030204" pitchFamily="34" charset="0"/>
              </a:rPr>
              <a:t>A good website organization along with quality content and different resources can make the difference between a visit and a sale. </a:t>
            </a:r>
            <a:r>
              <a:rPr lang="es-ES" sz="1600" dirty="0">
                <a:effectLst/>
                <a:latin typeface="Calibri" panose="020F0502020204030204" pitchFamily="34" charset="0"/>
                <a:ea typeface="Calibri" panose="020F0502020204030204" pitchFamily="34" charset="0"/>
                <a:cs typeface="Calibri" panose="020F0502020204030204" pitchFamily="34" charset="0"/>
              </a:rPr>
              <a:t>. </a:t>
            </a:r>
            <a:endParaRPr lang="es-ES" sz="1600" b="1" dirty="0">
              <a:latin typeface="Arial Rounded MT Bold" panose="020F0704030504030204" pitchFamily="34" charset="0"/>
              <a:ea typeface="Calibri" panose="020F05020202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32A75312-EF37-4498-B0BD-5098C24AFBE0}"/>
              </a:ext>
            </a:extLst>
          </p:cNvPr>
          <p:cNvSpPr txBox="1"/>
          <p:nvPr/>
        </p:nvSpPr>
        <p:spPr>
          <a:xfrm>
            <a:off x="5376152" y="3302029"/>
            <a:ext cx="3897846" cy="2110899"/>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SEM</a:t>
            </a:r>
          </a:p>
          <a:p>
            <a:pPr lvl="1">
              <a:lnSpc>
                <a:spcPct val="115000"/>
              </a:lnSpc>
              <a:spcAft>
                <a:spcPts val="1000"/>
              </a:spcAft>
            </a:pPr>
            <a:r>
              <a:rPr lang="en-US" dirty="0">
                <a:effectLst/>
                <a:latin typeface="Calibri" panose="020F0502020204030204" pitchFamily="34" charset="0"/>
                <a:ea typeface="Calibri" panose="020F0502020204030204" pitchFamily="34" charset="0"/>
                <a:cs typeface="Calibri" panose="020F0502020204030204" pitchFamily="34" charset="0"/>
              </a:rPr>
              <a:t>SEM stands for "Search Engine Marketing". It consists of a bidding system that provides a good positioning in the browser results lists.</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pic>
        <p:nvPicPr>
          <p:cNvPr id="12290" name="Picture 2" descr="Hubspot - Wildix integration">
            <a:extLst>
              <a:ext uri="{FF2B5EF4-FFF2-40B4-BE49-F238E27FC236}">
                <a16:creationId xmlns:a16="http://schemas.microsoft.com/office/drawing/2014/main" id="{714D54CD-F30D-43FA-A1A1-5925C4700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396" y="4043163"/>
            <a:ext cx="34385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EMrush ¿Qué es y cómo funciona? La herramienta más completa para tu  estrategia de posicionamiento">
            <a:extLst>
              <a:ext uri="{FF2B5EF4-FFF2-40B4-BE49-F238E27FC236}">
                <a16:creationId xmlns:a16="http://schemas.microsoft.com/office/drawing/2014/main" id="{C320596E-4710-48C0-B878-D5FFFBE1B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9956" y="1029357"/>
            <a:ext cx="3838580" cy="215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85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a16="http://schemas.microsoft.com/office/drawing/2014/main" id="{E6E3074F-81E1-4486-9B8B-1BBC97507BF1}"/>
              </a:ext>
            </a:extLst>
          </p:cNvPr>
          <p:cNvSpPr txBox="1"/>
          <p:nvPr/>
        </p:nvSpPr>
        <p:spPr>
          <a:xfrm>
            <a:off x="865814" y="2401322"/>
            <a:ext cx="3897846" cy="3066545"/>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Social media and </a:t>
            </a:r>
            <a:r>
              <a:rPr lang="es-ES"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their</a:t>
            </a: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s-ES"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management</a:t>
            </a: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p>
          <a:p>
            <a:pPr lvl="1">
              <a:lnSpc>
                <a:spcPct val="115000"/>
              </a:lnSpc>
              <a:spcAft>
                <a:spcPts val="1000"/>
              </a:spcAft>
            </a:pPr>
            <a:r>
              <a:rPr lang="en-US" dirty="0">
                <a:effectLst/>
                <a:latin typeface="Calibri" panose="020F0502020204030204" pitchFamily="34" charset="0"/>
                <a:ea typeface="Calibri" panose="020F0502020204030204" pitchFamily="34" charset="0"/>
                <a:cs typeface="Calibri" panose="020F0502020204030204" pitchFamily="34" charset="0"/>
              </a:rPr>
              <a:t>There are a great number of social networks, and each one is focused on a different audience and purpose. This is why we must choose carefully the ones we are going to use and their management.</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pic>
        <p:nvPicPr>
          <p:cNvPr id="13320" name="Picture 8" descr="Logo de LinkedIn: la historia y el significado del logotipo, la marca y el  símbolo. | png, vector">
            <a:extLst>
              <a:ext uri="{FF2B5EF4-FFF2-40B4-BE49-F238E27FC236}">
                <a16:creationId xmlns:a16="http://schemas.microsoft.com/office/drawing/2014/main" id="{E915E196-F3BA-4EBF-9A05-7F1723F7F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509" y="2401322"/>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Twitter ≫ Qué es, para qué sirve y cómo funciona">
            <a:extLst>
              <a:ext uri="{FF2B5EF4-FFF2-40B4-BE49-F238E27FC236}">
                <a16:creationId xmlns:a16="http://schemas.microsoft.com/office/drawing/2014/main" id="{B313465A-4871-4FD0-8E6F-82D114C5CB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877" t="57452" r="17836" b="13971"/>
          <a:stretch/>
        </p:blipFill>
        <p:spPr bwMode="auto">
          <a:xfrm>
            <a:off x="4773946" y="1892409"/>
            <a:ext cx="4162227" cy="92513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Facebook - Entrar o registrarse">
            <a:extLst>
              <a:ext uri="{FF2B5EF4-FFF2-40B4-BE49-F238E27FC236}">
                <a16:creationId xmlns:a16="http://schemas.microsoft.com/office/drawing/2014/main" id="{44CE2C91-EDDB-4884-98FD-40D560E0A7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4031" y="608203"/>
            <a:ext cx="360045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YouTube">
            <a:extLst>
              <a:ext uri="{FF2B5EF4-FFF2-40B4-BE49-F238E27FC236}">
                <a16:creationId xmlns:a16="http://schemas.microsoft.com/office/drawing/2014/main" id="{8FA3505E-51F9-4FCE-8C39-AA81E021307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7817" b="36883"/>
          <a:stretch/>
        </p:blipFill>
        <p:spPr bwMode="auto">
          <a:xfrm>
            <a:off x="5079615" y="3702313"/>
            <a:ext cx="3395505" cy="859079"/>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nstagram - Aplicaciones en Google Play">
            <a:extLst>
              <a:ext uri="{FF2B5EF4-FFF2-40B4-BE49-F238E27FC236}">
                <a16:creationId xmlns:a16="http://schemas.microsoft.com/office/drawing/2014/main" id="{8DBD24AB-69FA-4060-9DA6-219F5EB4F21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3381"/>
          <a:stretch/>
        </p:blipFill>
        <p:spPr bwMode="auto">
          <a:xfrm>
            <a:off x="3443834" y="604022"/>
            <a:ext cx="3057525" cy="1119706"/>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WhatsApp Business: Qué Es Y Cómo Funciona ▷➡️ Parada Creativa ▷➡️">
            <a:extLst>
              <a:ext uri="{FF2B5EF4-FFF2-40B4-BE49-F238E27FC236}">
                <a16:creationId xmlns:a16="http://schemas.microsoft.com/office/drawing/2014/main" id="{995B0751-44DA-4154-9172-2BA520DEA34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3347" b="28963"/>
          <a:stretch/>
        </p:blipFill>
        <p:spPr bwMode="auto">
          <a:xfrm>
            <a:off x="4484746" y="4717591"/>
            <a:ext cx="5334000" cy="5307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p14="http://schemas.microsoft.com/office/powerpoint/2010/main" val="377314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a16="http://schemas.microsoft.com/office/drawing/2014/main" id="{E6E3074F-81E1-4486-9B8B-1BBC97507BF1}"/>
              </a:ext>
            </a:extLst>
          </p:cNvPr>
          <p:cNvSpPr txBox="1"/>
          <p:nvPr/>
        </p:nvSpPr>
        <p:spPr>
          <a:xfrm>
            <a:off x="821555" y="2105009"/>
            <a:ext cx="3897846" cy="3385094"/>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Social media and </a:t>
            </a:r>
            <a:r>
              <a:rPr lang="es-ES"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their</a:t>
            </a: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s-ES"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management</a:t>
            </a: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p>
          <a:p>
            <a:pPr lvl="1">
              <a:lnSpc>
                <a:spcPct val="115000"/>
              </a:lnSpc>
              <a:spcAft>
                <a:spcPts val="1000"/>
              </a:spcAft>
            </a:pPr>
            <a:r>
              <a:rPr lang="en-US" dirty="0">
                <a:effectLst/>
                <a:latin typeface="Calibri" panose="020F0502020204030204" pitchFamily="34" charset="0"/>
                <a:ea typeface="Calibri" panose="020F0502020204030204" pitchFamily="34" charset="0"/>
                <a:cs typeface="Calibri" panose="020F0502020204030204" pitchFamily="34" charset="0"/>
              </a:rPr>
              <a:t>It is also necessary to update them and take care of their management, which can be complicated if we have several profiles. For this purpose, there are the following ICTs tools that inform and advise us on how to keep our networks updated.</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14338" name="Picture 2" descr="METRICOOL ▷ Social media y contenidos en la misma herramienta">
            <a:extLst>
              <a:ext uri="{FF2B5EF4-FFF2-40B4-BE49-F238E27FC236}">
                <a16:creationId xmlns:a16="http://schemas.microsoft.com/office/drawing/2014/main" id="{23940EF5-4087-4E45-AC38-ADB1FDCD4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695" y="1204789"/>
            <a:ext cx="4769122" cy="67103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Get More Twitter Followers Fast &amp; Easy with Tweepi">
            <a:extLst>
              <a:ext uri="{FF2B5EF4-FFF2-40B4-BE49-F238E27FC236}">
                <a16:creationId xmlns:a16="http://schemas.microsoft.com/office/drawing/2014/main" id="{F326D5FE-1405-40F7-9B26-3A921582FF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9956" y="2387856"/>
            <a:ext cx="324802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D2FDB0BD-7B71-4ED1-A7B8-4EAF2AFD76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5721" y="4686300"/>
            <a:ext cx="4769121" cy="44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6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102303" y="4646936"/>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Thanks for your attention</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Objectives and goals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302343"/>
            <a:ext cx="6147786" cy="2308324"/>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At the end of this module you will be able to:</a:t>
            </a:r>
            <a:endParaRPr lang="en-GB" b="1" dirty="0">
              <a:latin typeface="Calibri" panose="020F0502020204030204" pitchFamily="34" charset="0"/>
              <a:ea typeface="Calibri" panose="020F0502020204030204" pitchFamily="34" charset="0"/>
              <a:cs typeface="Times New Roman" panose="02020603050405020304" pitchFamily="18" charset="0"/>
            </a:endParaRPr>
          </a:p>
          <a:p>
            <a:endParaRPr lang="en-GB" b="1" dirty="0">
              <a:latin typeface="Calibri" panose="020F0502020204030204" pitchFamily="34" charset="0"/>
              <a:cs typeface="Times New Roman" panose="02020603050405020304" pitchFamily="18" charset="0"/>
            </a:endParaRPr>
          </a:p>
          <a:p>
            <a:pPr marL="342900" indent="-342900">
              <a:buAutoNum type="arabicParenR"/>
            </a:pPr>
            <a:r>
              <a:rPr lang="en-GB" b="1" dirty="0">
                <a:latin typeface="Calibri" panose="020F0502020204030204" pitchFamily="34" charset="0"/>
                <a:cs typeface="Times New Roman" panose="02020603050405020304" pitchFamily="18" charset="0"/>
              </a:rPr>
              <a:t>Understand how an online business works. </a:t>
            </a:r>
          </a:p>
          <a:p>
            <a:endParaRPr lang="en-GB" b="1" dirty="0">
              <a:latin typeface="Calibri" panose="020F0502020204030204" pitchFamily="34" charset="0"/>
              <a:cs typeface="Times New Roman" panose="02020603050405020304" pitchFamily="18" charset="0"/>
            </a:endParaRPr>
          </a:p>
          <a:p>
            <a:r>
              <a:rPr lang="en-GB" b="1" dirty="0">
                <a:latin typeface="Calibri" panose="020F0502020204030204" pitchFamily="34" charset="0"/>
                <a:cs typeface="Times New Roman" panose="02020603050405020304" pitchFamily="18" charset="0"/>
              </a:rPr>
              <a:t>2)    Use ITC tools to enhance the business management and internationalization. </a:t>
            </a:r>
          </a:p>
          <a:p>
            <a:r>
              <a:rPr lang="en-GB" b="1" dirty="0">
                <a:latin typeface="Calibri" panose="020F0502020204030204" pitchFamily="34" charset="0"/>
                <a:cs typeface="Times New Roman" panose="02020603050405020304" pitchFamily="18" charset="0"/>
              </a:rPr>
              <a:t>3)   Take the first steps towards internationalization.   </a:t>
            </a:r>
          </a:p>
          <a:p>
            <a:pPr algn="just"/>
            <a:endParaRPr lang="es-ES" dirty="0"/>
          </a:p>
        </p:txBody>
      </p:sp>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7737742" cy="2585323"/>
          </a:xfrm>
          <a:prstGeom prst="rect">
            <a:avLst/>
          </a:prstGeom>
          <a:noFill/>
        </p:spPr>
        <p:txBody>
          <a:bodyPr wrap="square">
            <a:spAutoFit/>
          </a:bodyPr>
          <a:lstStyle/>
          <a:p>
            <a:pPr marL="342900" indent="-342900">
              <a:buAutoNum type="arabicPeriod"/>
              <a:defRPr/>
            </a:pPr>
            <a:r>
              <a:rPr lang="es-ES" sz="1800"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General Management Tool </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b="1" dirty="0" err="1">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Introduction</a:t>
            </a:r>
            <a:endPar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a:defRPr/>
            </a:pPr>
            <a:endParaRPr lang="es-ES"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n-US" dirty="0">
                <a:effectLst/>
                <a:latin typeface="Calibri" panose="020F0502020204030204" pitchFamily="34" charset="0"/>
                <a:ea typeface="Calibri" panose="020F0502020204030204" pitchFamily="34" charset="0"/>
                <a:cs typeface="Calibri" panose="020F0502020204030204" pitchFamily="34" charset="0"/>
              </a:rPr>
              <a:t>When upgrading our business to an international level, there are endless possibilities. , ITC tools are a great ally that can help as at all levels.</a:t>
            </a:r>
          </a:p>
          <a:p>
            <a:pPr>
              <a:defRPr/>
            </a:pPr>
            <a:endParaRPr lang="es-E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During this course, we will see different business management ITC tools to help us enter foreign markets. </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7737742" cy="2308324"/>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Branding</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n-US" dirty="0">
                <a:effectLst/>
                <a:latin typeface="Calibri" panose="020F0502020204030204" pitchFamily="34" charset="0"/>
                <a:ea typeface="Calibri" panose="020F0502020204030204" pitchFamily="34" charset="0"/>
                <a:cs typeface="Calibri" panose="020F0502020204030204" pitchFamily="34" charset="0"/>
              </a:rPr>
              <a:t>Branding is the business’ brand development process:</a:t>
            </a:r>
          </a:p>
          <a:p>
            <a:pPr>
              <a:defRPr/>
            </a:pPr>
            <a:r>
              <a:rPr lang="es-ES" dirty="0">
                <a:latin typeface="Calibri" panose="020F0502020204030204" pitchFamily="34" charset="0"/>
                <a:cs typeface="Calibri" panose="020F0502020204030204" pitchFamily="34" charset="0"/>
              </a:rPr>
              <a:t>-Simple and </a:t>
            </a:r>
            <a:r>
              <a:rPr lang="es-ES" dirty="0" err="1">
                <a:latin typeface="Calibri" panose="020F0502020204030204" pitchFamily="34" charset="0"/>
                <a:cs typeface="Calibri" panose="020F0502020204030204" pitchFamily="34" charset="0"/>
              </a:rPr>
              <a:t>international</a:t>
            </a:r>
            <a:r>
              <a:rPr lang="es-ES" dirty="0">
                <a:latin typeface="Calibri" panose="020F0502020204030204" pitchFamily="34" charset="0"/>
                <a:cs typeface="Calibri" panose="020F0502020204030204" pitchFamily="34" charset="0"/>
              </a:rPr>
              <a:t> Brand </a:t>
            </a:r>
            <a:r>
              <a:rPr lang="es-ES" dirty="0" err="1">
                <a:latin typeface="Calibri" panose="020F0502020204030204" pitchFamily="34" charset="0"/>
                <a:cs typeface="Calibri" panose="020F0502020204030204" pitchFamily="34" charset="0"/>
              </a:rPr>
              <a:t>name</a:t>
            </a:r>
            <a:r>
              <a:rPr lang="es-ES" dirty="0">
                <a:latin typeface="Calibri" panose="020F0502020204030204" pitchFamily="34" charset="0"/>
                <a:cs typeface="Calibri" panose="020F0502020204030204" pitchFamily="34" charset="0"/>
              </a:rPr>
              <a:t>. </a:t>
            </a:r>
          </a:p>
          <a:p>
            <a:pPr>
              <a:defRPr/>
            </a:pPr>
            <a:r>
              <a:rPr lang="es-ES" dirty="0">
                <a:latin typeface="Calibri" panose="020F0502020204030204" pitchFamily="34" charset="0"/>
                <a:cs typeface="Calibri" panose="020F0502020204030204" pitchFamily="34" charset="0"/>
              </a:rPr>
              <a:t>-</a:t>
            </a:r>
            <a:r>
              <a:rPr lang="es-ES" dirty="0" err="1">
                <a:latin typeface="Calibri" panose="020F0502020204030204" pitchFamily="34" charset="0"/>
                <a:cs typeface="Calibri" panose="020F0502020204030204" pitchFamily="34" charset="0"/>
              </a:rPr>
              <a:t>Corporate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Image</a:t>
            </a:r>
            <a:r>
              <a:rPr lang="es-ES" dirty="0">
                <a:latin typeface="Calibri" panose="020F0502020204030204" pitchFamily="34" charset="0"/>
                <a:cs typeface="Calibri" panose="020F0502020204030204" pitchFamily="34" charset="0"/>
              </a:rPr>
              <a:t>(</a:t>
            </a:r>
            <a:r>
              <a:rPr lang="es-ES" dirty="0" err="1">
                <a:latin typeface="Calibri" panose="020F0502020204030204" pitchFamily="34" charset="0"/>
                <a:cs typeface="Calibri" panose="020F0502020204030204" pitchFamily="34" charset="0"/>
              </a:rPr>
              <a:t>typography</a:t>
            </a:r>
            <a:r>
              <a:rPr lang="es-ES" dirty="0">
                <a:latin typeface="Calibri" panose="020F0502020204030204" pitchFamily="34" charset="0"/>
                <a:cs typeface="Calibri" panose="020F0502020204030204" pitchFamily="34" charset="0"/>
              </a:rPr>
              <a:t>, slogan, </a:t>
            </a:r>
            <a:r>
              <a:rPr lang="es-ES" dirty="0" err="1">
                <a:latin typeface="Calibri" panose="020F0502020204030204" pitchFamily="34" charset="0"/>
                <a:cs typeface="Calibri" panose="020F0502020204030204" pitchFamily="34" charset="0"/>
              </a:rPr>
              <a:t>colours</a:t>
            </a:r>
            <a:r>
              <a:rPr lang="es-ES" dirty="0">
                <a:latin typeface="Calibri" panose="020F0502020204030204" pitchFamily="34" charset="0"/>
                <a:cs typeface="Calibri" panose="020F0502020204030204" pitchFamily="34" charset="0"/>
              </a:rPr>
              <a:t>: personal </a:t>
            </a:r>
            <a:r>
              <a:rPr lang="es-ES" dirty="0" err="1">
                <a:latin typeface="Calibri" panose="020F0502020204030204" pitchFamily="34" charset="0"/>
                <a:cs typeface="Calibri" panose="020F0502020204030204" pitchFamily="34" charset="0"/>
              </a:rPr>
              <a:t>essence</a:t>
            </a:r>
            <a:r>
              <a:rPr lang="es-ES" dirty="0">
                <a:latin typeface="Calibri" panose="020F0502020204030204" pitchFamily="34" charset="0"/>
                <a:cs typeface="Calibri" panose="020F0502020204030204" pitchFamily="34" charset="0"/>
              </a:rPr>
              <a:t>).</a:t>
            </a:r>
          </a:p>
          <a:p>
            <a:pPr>
              <a:defRPr/>
            </a:pPr>
            <a:r>
              <a:rPr lang="es-ES" dirty="0">
                <a:latin typeface="Calibri" panose="020F0502020204030204" pitchFamily="34" charset="0"/>
                <a:cs typeface="Calibri" panose="020F0502020204030204" pitchFamily="34" charset="0"/>
              </a:rPr>
              <a:t>-</a:t>
            </a:r>
            <a:r>
              <a:rPr lang="es-ES" dirty="0" err="1">
                <a:latin typeface="Calibri" panose="020F0502020204030204" pitchFamily="34" charset="0"/>
                <a:cs typeface="Calibri" panose="020F0502020204030204" pitchFamily="34" charset="0"/>
              </a:rPr>
              <a:t>Logotype</a:t>
            </a:r>
            <a:r>
              <a:rPr lang="es-ES" dirty="0">
                <a:latin typeface="Calibri" panose="020F0502020204030204" pitchFamily="34" charset="0"/>
                <a:cs typeface="Calibri" panose="020F0502020204030204" pitchFamily="34" charset="0"/>
              </a:rPr>
              <a:t>. </a:t>
            </a:r>
          </a:p>
          <a:p>
            <a:pPr>
              <a:defRPr/>
            </a:pPr>
            <a:r>
              <a:rPr lang="es-ES" dirty="0">
                <a:latin typeface="Calibri" panose="020F0502020204030204" pitchFamily="34" charset="0"/>
                <a:cs typeface="Calibri" panose="020F0502020204030204" pitchFamily="34" charset="0"/>
              </a:rPr>
              <a:t>-</a:t>
            </a:r>
            <a:r>
              <a:rPr lang="es-ES" dirty="0" err="1">
                <a:latin typeface="Calibri" panose="020F0502020204030204" pitchFamily="34" charset="0"/>
                <a:cs typeface="Calibri" panose="020F0502020204030204" pitchFamily="34" charset="0"/>
              </a:rPr>
              <a:t>Description</a:t>
            </a:r>
            <a:r>
              <a:rPr lang="es-ES" dirty="0">
                <a:latin typeface="Calibri" panose="020F0502020204030204" pitchFamily="34" charset="0"/>
                <a:cs typeface="Calibri" panose="020F0502020204030204" pitchFamily="34" charset="0"/>
              </a:rPr>
              <a:t>.</a:t>
            </a:r>
          </a:p>
          <a:p>
            <a:pPr>
              <a:defRPr/>
            </a:pPr>
            <a:r>
              <a:rPr lang="es-ES" dirty="0">
                <a:latin typeface="Calibri" panose="020F0502020204030204" pitchFamily="34" charset="0"/>
                <a:cs typeface="Calibri" panose="020F0502020204030204" pitchFamily="34" charset="0"/>
              </a:rPr>
              <a:t>-</a:t>
            </a:r>
            <a:r>
              <a:rPr lang="es-ES" dirty="0" err="1">
                <a:latin typeface="Calibri" panose="020F0502020204030204" pitchFamily="34" charset="0"/>
                <a:cs typeface="Calibri" panose="020F0502020204030204" pitchFamily="34" charset="0"/>
              </a:rPr>
              <a:t>Contact</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information</a:t>
            </a:r>
            <a:r>
              <a:rPr lang="es-ES"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7199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56049" y="2271062"/>
            <a:ext cx="7737742" cy="2585323"/>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Branding</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b="1" dirty="0">
                <a:latin typeface="Calibri" panose="020F0502020204030204" pitchFamily="34" charset="0"/>
                <a:ea typeface="Calibri" panose="020F0502020204030204" pitchFamily="34" charset="0"/>
                <a:cs typeface="Calibri" panose="020F0502020204030204" pitchFamily="34" charset="0"/>
              </a:rPr>
              <a:t>Logo </a:t>
            </a:r>
            <a:r>
              <a:rPr lang="es-ES" b="1" dirty="0" err="1">
                <a:latin typeface="Calibri" panose="020F0502020204030204" pitchFamily="34" charset="0"/>
                <a:ea typeface="Calibri" panose="020F0502020204030204" pitchFamily="34" charset="0"/>
                <a:cs typeface="Calibri" panose="020F0502020204030204" pitchFamily="34" charset="0"/>
              </a:rPr>
              <a:t>Maker</a:t>
            </a:r>
            <a:endParaRPr lang="es-ES" b="1" dirty="0">
              <a:latin typeface="Calibri" panose="020F0502020204030204" pitchFamily="34" charset="0"/>
              <a:ea typeface="Calibri" panose="020F0502020204030204" pitchFamily="34" charset="0"/>
              <a:cs typeface="Calibri" panose="020F0502020204030204" pitchFamily="34" charset="0"/>
            </a:endParaRPr>
          </a:p>
          <a:p>
            <a:pPr>
              <a:defRPr/>
            </a:pPr>
            <a:endParaRPr lang="es-ES"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b="1" dirty="0" err="1">
                <a:latin typeface="Calibri" panose="020F0502020204030204" pitchFamily="34" charset="0"/>
                <a:ea typeface="Calibri" panose="020F0502020204030204" pitchFamily="34" charset="0"/>
                <a:cs typeface="Calibri" panose="020F0502020204030204" pitchFamily="34" charset="0"/>
              </a:rPr>
              <a:t>Canva</a:t>
            </a:r>
            <a:endParaRPr lang="es-ES" b="1" dirty="0">
              <a:latin typeface="Calibri" panose="020F0502020204030204" pitchFamily="34" charset="0"/>
              <a:ea typeface="Calibri" panose="020F0502020204030204" pitchFamily="34" charset="0"/>
              <a:cs typeface="Calibri" panose="020F0502020204030204" pitchFamily="34" charset="0"/>
            </a:endParaRPr>
          </a:p>
          <a:p>
            <a:pPr>
              <a:defRPr/>
            </a:pPr>
            <a:endParaRPr lang="es-ES" dirty="0">
              <a:latin typeface="Calibri" panose="020F0502020204030204" pitchFamily="34" charset="0"/>
              <a:ea typeface="Calibri" panose="020F0502020204030204" pitchFamily="34" charset="0"/>
              <a:cs typeface="Calibri" panose="020F0502020204030204" pitchFamily="34" charset="0"/>
            </a:endParaRPr>
          </a:p>
          <a:p>
            <a:pPr>
              <a:defRPr/>
            </a:pPr>
            <a:r>
              <a:rPr lang="es-ES" b="1" dirty="0" err="1">
                <a:effectLst/>
                <a:latin typeface="Calibri" panose="020F0502020204030204" pitchFamily="34" charset="0"/>
                <a:ea typeface="Calibri" panose="020F0502020204030204" pitchFamily="34" charset="0"/>
                <a:cs typeface="Calibri" panose="020F0502020204030204" pitchFamily="34" charset="0"/>
              </a:rPr>
              <a:t>Kreateab</a:t>
            </a:r>
            <a:r>
              <a:rPr lang="es-ES" b="1" dirty="0" err="1">
                <a:latin typeface="Calibri" panose="020F0502020204030204" pitchFamily="34" charset="0"/>
                <a:ea typeface="Calibri" panose="020F0502020204030204" pitchFamily="34" charset="0"/>
                <a:cs typeface="Calibri" panose="020F0502020204030204" pitchFamily="34" charset="0"/>
              </a:rPr>
              <a:t>le</a:t>
            </a:r>
            <a:endParaRPr lang="es-ES" b="1" dirty="0">
              <a:latin typeface="Calibri" panose="020F0502020204030204" pitchFamily="34" charset="0"/>
              <a:ea typeface="Calibri" panose="020F0502020204030204" pitchFamily="34" charset="0"/>
              <a:cs typeface="Calibri" panose="020F0502020204030204" pitchFamily="34" charset="0"/>
            </a:endParaRPr>
          </a:p>
          <a:p>
            <a:pPr>
              <a:defRPr/>
            </a:pPr>
            <a:r>
              <a:rPr lang="es-ES" dirty="0">
                <a:latin typeface="Calibri" panose="020F0502020204030204" pitchFamily="34" charset="0"/>
                <a:ea typeface="Calibri" panose="020F0502020204030204" pitchFamily="34" charset="0"/>
                <a:cs typeface="Calibri" panose="020F0502020204030204" pitchFamily="34" charset="0"/>
              </a:rPr>
              <a:t> </a:t>
            </a:r>
          </a:p>
          <a:p>
            <a:pPr>
              <a:defRPr/>
            </a:pPr>
            <a:r>
              <a:rPr lang="es-ES" b="1" dirty="0" err="1">
                <a:effectLst/>
                <a:latin typeface="Calibri" panose="020F0502020204030204" pitchFamily="34" charset="0"/>
                <a:ea typeface="Calibri" panose="020F0502020204030204" pitchFamily="34" charset="0"/>
                <a:cs typeface="Calibri" panose="020F0502020204030204" pitchFamily="34" charset="0"/>
              </a:rPr>
              <a:t>Freepik</a:t>
            </a:r>
            <a:endParaRPr lang="es-ES"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Logo Maker - Design Monogram en Mac App Store">
            <a:extLst>
              <a:ext uri="{FF2B5EF4-FFF2-40B4-BE49-F238E27FC236}">
                <a16:creationId xmlns:a16="http://schemas.microsoft.com/office/drawing/2014/main" id="{63F6A7F0-D9AF-4FA3-951E-FDC101073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382" y="3721670"/>
            <a:ext cx="1431297" cy="1431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nva - Wikipedia, la enciclopedia libre">
            <a:extLst>
              <a:ext uri="{FF2B5EF4-FFF2-40B4-BE49-F238E27FC236}">
                <a16:creationId xmlns:a16="http://schemas.microsoft.com/office/drawing/2014/main" id="{B9E86BA6-2102-4CBD-AF87-08FFAF0F4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8253" y="1834999"/>
            <a:ext cx="1337485" cy="13374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nline Logo Maker">
            <a:extLst>
              <a:ext uri="{FF2B5EF4-FFF2-40B4-BE49-F238E27FC236}">
                <a16:creationId xmlns:a16="http://schemas.microsoft.com/office/drawing/2014/main" id="{5325C7C1-3F2F-4AC5-A3F2-57E8AEF464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834999"/>
            <a:ext cx="4739951" cy="11794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pik - Iconos gratis de logo">
            <a:extLst>
              <a:ext uri="{FF2B5EF4-FFF2-40B4-BE49-F238E27FC236}">
                <a16:creationId xmlns:a16="http://schemas.microsoft.com/office/drawing/2014/main" id="{FE4D0C62-B944-464D-85F4-E0365E4752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9901" y="2375739"/>
            <a:ext cx="4123160" cy="412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5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2916311" cy="2308324"/>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CRM</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n-US" dirty="0">
                <a:latin typeface="Calibri" panose="020F0502020204030204" pitchFamily="34" charset="0"/>
                <a:ea typeface="Calibri" panose="020F0502020204030204" pitchFamily="34" charset="0"/>
                <a:cs typeface="Calibri" panose="020F0502020204030204" pitchFamily="34" charset="0"/>
              </a:rPr>
              <a:t>CRM means “Customer Relationship Management”. It is a platform that allows to </a:t>
            </a:r>
            <a:r>
              <a:rPr lang="en-US" dirty="0" err="1">
                <a:latin typeface="Calibri" panose="020F0502020204030204" pitchFamily="34" charset="0"/>
                <a:ea typeface="Calibri" panose="020F0502020204030204" pitchFamily="34" charset="0"/>
                <a:cs typeface="Calibri" panose="020F0502020204030204" pitchFamily="34" charset="0"/>
              </a:rPr>
              <a:t>organise</a:t>
            </a:r>
            <a:r>
              <a:rPr lang="en-US" dirty="0">
                <a:latin typeface="Calibri" panose="020F0502020204030204" pitchFamily="34" charset="0"/>
                <a:ea typeface="Calibri" panose="020F0502020204030204" pitchFamily="34" charset="0"/>
                <a:cs typeface="Calibri" panose="020F0502020204030204" pitchFamily="34" charset="0"/>
              </a:rPr>
              <a:t> centrally the interactions (either internal or external).</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Customer Service | Help Desk Software for Customer Support | Helprace">
            <a:extLst>
              <a:ext uri="{FF2B5EF4-FFF2-40B4-BE49-F238E27FC236}">
                <a16:creationId xmlns:a16="http://schemas.microsoft.com/office/drawing/2014/main" id="{100D9C4F-FFF9-4256-9291-7A682D7D8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417" y="4457097"/>
            <a:ext cx="3743325" cy="7810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uede ser una imagen de texto que dice &quot;Sublime CRM&quot;">
            <a:extLst>
              <a:ext uri="{FF2B5EF4-FFF2-40B4-BE49-F238E27FC236}">
                <a16:creationId xmlns:a16="http://schemas.microsoft.com/office/drawing/2014/main" id="{FBDC560E-C16C-4848-BF88-DA525DE02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5866" y="272790"/>
            <a:ext cx="2470580" cy="24705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pen CRX, un CRM a tu medida | Empresa y economía">
            <a:extLst>
              <a:ext uri="{FF2B5EF4-FFF2-40B4-BE49-F238E27FC236}">
                <a16:creationId xmlns:a16="http://schemas.microsoft.com/office/drawing/2014/main" id="{3FD0764C-C845-487A-B974-29AC6C4719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3904" y="3012897"/>
            <a:ext cx="3280570" cy="164028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Qué es Zoho CRM y cómo podrías implementarlo? - MyCloud">
            <a:extLst>
              <a:ext uri="{FF2B5EF4-FFF2-40B4-BE49-F238E27FC236}">
                <a16:creationId xmlns:a16="http://schemas.microsoft.com/office/drawing/2014/main" id="{EDB47358-1E98-4AE6-8ADD-76786BE13A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7593" y="867095"/>
            <a:ext cx="2695575" cy="1695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2050" name="Picture 2" descr="Como migrar de SugarCRM a SuiteCRM - SuiteCRM | Software CRM">
            <a:extLst>
              <a:ext uri="{FF2B5EF4-FFF2-40B4-BE49-F238E27FC236}">
                <a16:creationId xmlns:a16="http://schemas.microsoft.com/office/drawing/2014/main" id="{438217BC-8889-4D3D-A21B-239A7C87D5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8202" y="2262721"/>
            <a:ext cx="3595595" cy="196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92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2916311" cy="2031325"/>
          </a:xfrm>
          <a:prstGeom prst="rect">
            <a:avLst/>
          </a:prstGeom>
          <a:noFill/>
        </p:spPr>
        <p:txBody>
          <a:bodyPr wrap="square">
            <a:spAutoFit/>
          </a:bodyPr>
          <a:lstStyle/>
          <a:p>
            <a:pPr>
              <a:defRPr/>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Human </a:t>
            </a:r>
            <a:r>
              <a:rPr lang="es-ES"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Resources</a:t>
            </a: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n-US" dirty="0">
                <a:latin typeface="Calibri" panose="020F0502020204030204" pitchFamily="34" charset="0"/>
                <a:ea typeface="Calibri" panose="020F0502020204030204" pitchFamily="34" charset="0"/>
                <a:cs typeface="Calibri" panose="020F0502020204030204" pitchFamily="34" charset="0"/>
              </a:rPr>
              <a:t>A good management of human resources will help us to assure good working conditions and good teamwork management.</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074" name="Picture 2" descr="Orange HRM and LDAP Simple Integration -">
            <a:extLst>
              <a:ext uri="{FF2B5EF4-FFF2-40B4-BE49-F238E27FC236}">
                <a16:creationId xmlns:a16="http://schemas.microsoft.com/office/drawing/2014/main" id="{5358095A-774D-4923-B0F9-49271A098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742" y="767497"/>
            <a:ext cx="3970519" cy="19915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en I Work Review | PCMag">
            <a:extLst>
              <a:ext uri="{FF2B5EF4-FFF2-40B4-BE49-F238E27FC236}">
                <a16:creationId xmlns:a16="http://schemas.microsoft.com/office/drawing/2014/main" id="{A9DD2EFB-B184-4358-B115-E35915D01C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6" y="3377764"/>
            <a:ext cx="4108267" cy="23083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People Enablement Platform | Impraise">
            <a:extLst>
              <a:ext uri="{FF2B5EF4-FFF2-40B4-BE49-F238E27FC236}">
                <a16:creationId xmlns:a16="http://schemas.microsoft.com/office/drawing/2014/main" id="{00EABB64-BA0B-452B-AF6F-373F459801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366" y="2540404"/>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p14="http://schemas.microsoft.com/office/powerpoint/2010/main" val="334813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4098" name="Picture 2" descr="Skype - Wikipedia, la enciclopedia libre">
            <a:extLst>
              <a:ext uri="{FF2B5EF4-FFF2-40B4-BE49-F238E27FC236}">
                <a16:creationId xmlns:a16="http://schemas.microsoft.com/office/drawing/2014/main" id="{98E2F50C-EDF4-4CFE-AE9A-260B8F675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7952" y="1021500"/>
            <a:ext cx="2628900" cy="11920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os nuevos fallos críticos en Zoom permiten hackear los dispositivos de los  usuarios - Una al Día">
            <a:extLst>
              <a:ext uri="{FF2B5EF4-FFF2-40B4-BE49-F238E27FC236}">
                <a16:creationId xmlns:a16="http://schemas.microsoft.com/office/drawing/2014/main" id="{500CF12E-EC34-4266-879D-8ED13A0ED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670" y="2008267"/>
            <a:ext cx="3717678" cy="216232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aller ONLINE de ASANA para ESTUDIOS de arquitectura. - Blog de STEPIEN Y  BARNO - publicación digital sobre arquitectura">
            <a:extLst>
              <a:ext uri="{FF2B5EF4-FFF2-40B4-BE49-F238E27FC236}">
                <a16:creationId xmlns:a16="http://schemas.microsoft.com/office/drawing/2014/main" id="{9839C6EA-49E1-4133-891A-18B7CD649A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132" y="3556041"/>
            <a:ext cx="2166787" cy="142882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lock: software de videoconferencia y productividad">
            <a:extLst>
              <a:ext uri="{FF2B5EF4-FFF2-40B4-BE49-F238E27FC236}">
                <a16:creationId xmlns:a16="http://schemas.microsoft.com/office/drawing/2014/main" id="{49D191D5-151C-4349-9D2D-9387236B3E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603" r="10632"/>
          <a:stretch/>
        </p:blipFill>
        <p:spPr bwMode="auto">
          <a:xfrm>
            <a:off x="4429898" y="3910473"/>
            <a:ext cx="255276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MindMapping.com">
            <a:extLst>
              <a:ext uri="{FF2B5EF4-FFF2-40B4-BE49-F238E27FC236}">
                <a16:creationId xmlns:a16="http://schemas.microsoft.com/office/drawing/2014/main" id="{181D9031-283A-482D-B7E2-13AC8FACD4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3621" y="2626663"/>
            <a:ext cx="4440853" cy="53757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onoce Anfix y su software ERP en la nube con SoftDoit">
            <a:extLst>
              <a:ext uri="{FF2B5EF4-FFF2-40B4-BE49-F238E27FC236}">
                <a16:creationId xmlns:a16="http://schemas.microsoft.com/office/drawing/2014/main" id="{1687C326-8D80-47BC-A890-89482BB9DA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9756" y="729944"/>
            <a:ext cx="3200400" cy="1428750"/>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2916311" cy="2585323"/>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Project Management</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n-US" dirty="0">
                <a:latin typeface="Calibri" panose="020F0502020204030204" pitchFamily="34" charset="0"/>
                <a:ea typeface="Calibri" panose="020F0502020204030204" pitchFamily="34" charset="0"/>
                <a:cs typeface="Calibri" panose="020F0502020204030204" pitchFamily="34" charset="0"/>
              </a:rPr>
              <a:t>ICT tools for project management make it possible to unite a whole team on the same platform, whether for sharing ideas, work organization or company's accounting.</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689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2916311" cy="2585323"/>
          </a:xfrm>
          <a:prstGeom prst="rect">
            <a:avLst/>
          </a:prstGeom>
          <a:noFill/>
        </p:spPr>
        <p:txBody>
          <a:bodyPr wrap="square">
            <a:spAutoFit/>
          </a:bodyPr>
          <a:lstStyle/>
          <a:p>
            <a:pPr>
              <a:defRPr/>
            </a:pPr>
            <a:r>
              <a:rPr lang="en-U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Specific tools for the rural sector </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n-US" dirty="0">
                <a:latin typeface="Calibri" panose="020F0502020204030204" pitchFamily="34" charset="0"/>
                <a:ea typeface="Calibri" panose="020F0502020204030204" pitchFamily="34" charset="0"/>
                <a:cs typeface="Calibri" panose="020F0502020204030204" pitchFamily="34" charset="0"/>
              </a:rPr>
              <a:t>In recent years, the evolution of new technologies has led to a series of innovations in the agrarian-livestock sector, making it easier to automatize many tasks</a:t>
            </a:r>
            <a:r>
              <a:rPr lang="es-ES" dirty="0">
                <a:latin typeface="Calibri" panose="020F0502020204030204" pitchFamily="34" charset="0"/>
                <a:ea typeface="Calibri" panose="020F0502020204030204" pitchFamily="34" charset="0"/>
                <a:cs typeface="Calibri" panose="020F0502020204030204" pitchFamily="34" charset="0"/>
              </a:rPr>
              <a:t>. </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124" name="Picture 4" descr="Agricolus - La piattaforma per l'agricoltura di precisione">
            <a:extLst>
              <a:ext uri="{FF2B5EF4-FFF2-40B4-BE49-F238E27FC236}">
                <a16:creationId xmlns:a16="http://schemas.microsoft.com/office/drawing/2014/main" id="{AAC3F052-876D-4F3E-B89D-08EF3C501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1969" y="1430629"/>
            <a:ext cx="3128532" cy="5709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ol Farm Tool | An online greenhouse gas, water, and biodiversity  calculator">
            <a:extLst>
              <a:ext uri="{FF2B5EF4-FFF2-40B4-BE49-F238E27FC236}">
                <a16:creationId xmlns:a16="http://schemas.microsoft.com/office/drawing/2014/main" id="{26C59B6B-20C3-4568-B80F-43FA517F6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765" y="3392944"/>
            <a:ext cx="2531261" cy="130543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4C270609-76E5-4D22-AC7D-57FC8247D8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5403" y="3581400"/>
            <a:ext cx="3696789" cy="69314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32" name="Picture 12" descr="Agrivi company presentation">
            <a:extLst>
              <a:ext uri="{FF2B5EF4-FFF2-40B4-BE49-F238E27FC236}">
                <a16:creationId xmlns:a16="http://schemas.microsoft.com/office/drawing/2014/main" id="{C68B3609-ADB2-4A19-9EB2-469C6A3F2E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1714" y="818167"/>
            <a:ext cx="2739756" cy="1826504"/>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20C5AE6B-7141-4EA7-AC6A-03935F9C246A}"/>
              </a:ext>
            </a:extLst>
          </p:cNvPr>
          <p:cNvSpPr txBox="1"/>
          <p:nvPr/>
        </p:nvSpPr>
        <p:spPr>
          <a:xfrm>
            <a:off x="4521730" y="4846362"/>
            <a:ext cx="6433750" cy="707886"/>
          </a:xfrm>
          <a:prstGeom prst="rect">
            <a:avLst/>
          </a:prstGeom>
          <a:noFill/>
        </p:spPr>
        <p:txBody>
          <a:bodyPr wrap="square">
            <a:spAutoFit/>
          </a:bodyPr>
          <a:lstStyle/>
          <a:p>
            <a:pPr algn="l" fontAlgn="base"/>
            <a:r>
              <a:rPr lang="es-ES" sz="4000" b="1" i="0" dirty="0" err="1">
                <a:solidFill>
                  <a:srgbClr val="0C8DCB"/>
                </a:solidFill>
                <a:effectLst/>
                <a:latin typeface="Open Sans" panose="020B0606030504020204" pitchFamily="34" charset="0"/>
              </a:rPr>
              <a:t>Rainman</a:t>
            </a:r>
            <a:r>
              <a:rPr lang="es-ES" sz="4000" b="1" i="0" dirty="0">
                <a:solidFill>
                  <a:srgbClr val="0C8DCB"/>
                </a:solidFill>
                <a:effectLst/>
                <a:latin typeface="Open Sans" panose="020B0606030504020204" pitchFamily="34" charset="0"/>
              </a:rPr>
              <a:t> </a:t>
            </a:r>
            <a:r>
              <a:rPr lang="es-ES" sz="4000" b="1" i="0" dirty="0" err="1">
                <a:solidFill>
                  <a:srgbClr val="0C8DCB"/>
                </a:solidFill>
                <a:effectLst/>
                <a:latin typeface="Open Sans" panose="020B0606030504020204" pitchFamily="34" charset="0"/>
              </a:rPr>
              <a:t>StreamFlow</a:t>
            </a:r>
            <a:endParaRPr lang="es-ES" sz="4000" b="1" i="0" dirty="0">
              <a:solidFill>
                <a:srgbClr val="0C8DCB"/>
              </a:solidFill>
              <a:effectLst/>
              <a:latin typeface="Open Sans" panose="020B0606030504020204" pitchFamily="34" charset="0"/>
            </a:endParaRPr>
          </a:p>
        </p:txBody>
      </p:sp>
      <p:pic>
        <p:nvPicPr>
          <p:cNvPr id="5122" name="Picture 2" descr="Vision Fruit® software ERP">
            <a:extLst>
              <a:ext uri="{FF2B5EF4-FFF2-40B4-BE49-F238E27FC236}">
                <a16:creationId xmlns:a16="http://schemas.microsoft.com/office/drawing/2014/main" id="{5CF0D03E-3024-4BEF-9CC4-2FB05DB89B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337" y="2488169"/>
            <a:ext cx="3904161" cy="49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325489"/>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TotalTime>
  <Words>1621</Words>
  <Application>Microsoft Office PowerPoint</Application>
  <PresentationFormat>Panorámica</PresentationFormat>
  <Paragraphs>97</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19</vt:i4>
      </vt:variant>
    </vt:vector>
  </HeadingPairs>
  <TitlesOfParts>
    <vt:vector size="26" baseType="lpstr">
      <vt:lpstr>Arial</vt:lpstr>
      <vt:lpstr>Arial Rounded MT Bold</vt:lpstr>
      <vt:lpstr>Calibri</vt:lpstr>
      <vt:lpstr>Open Sans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Lucia Lorente Montero</cp:lastModifiedBy>
  <cp:revision>126</cp:revision>
  <dcterms:created xsi:type="dcterms:W3CDTF">2019-01-14T06:35:35Z</dcterms:created>
  <dcterms:modified xsi:type="dcterms:W3CDTF">2021-07-09T11:20:35Z</dcterms:modified>
</cp:coreProperties>
</file>