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2E088"/>
    <a:srgbClr val="00CE7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35349453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www.apm.org.uk/resources/what-is-project-manag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www.pmi.org/about/learn-about-pmi/what-is-project-manag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 xmlns:a16="http://schemas.microsoft.com/office/drawing/2014/main" id="{DEAB6518-19CD-4637-B0D8-F1C81470B1F1}"/>
              </a:ext>
            </a:extLst>
          </p:cNvPr>
          <p:cNvSpPr txBox="1"/>
          <p:nvPr/>
        </p:nvSpPr>
        <p:spPr>
          <a:xfrm>
            <a:off x="10693" y="2527520"/>
            <a:ext cx="11962532" cy="1938992"/>
          </a:xfrm>
          <a:prstGeom prst="rect">
            <a:avLst/>
          </a:prstGeom>
          <a:noFill/>
        </p:spPr>
        <p:txBody>
          <a:bodyPr wrap="square" rtlCol="0" anchor="ctr">
            <a:spAutoFit/>
          </a:bodyPr>
          <a:lstStyle/>
          <a:p>
            <a:pPr algn="ctr"/>
            <a:r>
              <a:rPr lang="en-US" altLang="es-ES" sz="4000" dirty="0">
                <a:solidFill>
                  <a:schemeClr val="bg1"/>
                </a:solidFill>
                <a:cs typeface="Arial" pitchFamily="34" charset="0"/>
              </a:rPr>
              <a:t>Project Management (PM)</a:t>
            </a: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IDP European Consultants</a:t>
            </a:r>
          </a:p>
        </p:txBody>
      </p:sp>
      <p:pic>
        <p:nvPicPr>
          <p:cNvPr id="7" name="Imagen 6">
            <a:extLst>
              <a:ext uri="{FF2B5EF4-FFF2-40B4-BE49-F238E27FC236}">
                <a16:creationId xmlns="" xmlns:a16="http://schemas.microsoft.com/office/drawing/2014/main" id="{99C1FC00-4F8D-4018-A8E2-0ECEFA73741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542195" y="2169662"/>
            <a:ext cx="8463463" cy="3647152"/>
          </a:xfrm>
          <a:prstGeom prst="rect">
            <a:avLst/>
          </a:prstGeom>
          <a:noFill/>
        </p:spPr>
        <p:txBody>
          <a:bodyPr wrap="square">
            <a:spAutoFit/>
          </a:bodyPr>
          <a:lstStyle/>
          <a:p>
            <a:pPr>
              <a:defRPr/>
            </a:pPr>
            <a:r>
              <a:rPr lang="en-US" b="1" dirty="0" smtClean="0">
                <a:latin typeface="Calibri" panose="020F0502020204030204" pitchFamily="34" charset="0"/>
                <a:cs typeface="Calibri" panose="020F0502020204030204" pitchFamily="34" charset="0"/>
              </a:rPr>
              <a:t>Il </a:t>
            </a:r>
            <a:r>
              <a:rPr lang="en-US" b="1" dirty="0">
                <a:latin typeface="Calibri" panose="020F0502020204030204" pitchFamily="34" charset="0"/>
                <a:cs typeface="Calibri" panose="020F0502020204030204" pitchFamily="34" charset="0"/>
              </a:rPr>
              <a:t>Project Manager</a:t>
            </a:r>
          </a:p>
          <a:p>
            <a:pPr>
              <a:spcBef>
                <a:spcPts val="300"/>
              </a:spcBef>
            </a:pPr>
            <a:r>
              <a:rPr lang="it-IT" dirty="0" smtClean="0">
                <a:latin typeface="Calibri" panose="020F0502020204030204" pitchFamily="34" charset="0"/>
                <a:cs typeface="Calibri" panose="020F0502020204030204" pitchFamily="34" charset="0"/>
              </a:rPr>
              <a:t>La definizione </a:t>
            </a:r>
            <a:r>
              <a:rPr lang="it-IT" dirty="0" smtClean="0">
                <a:latin typeface="Calibri" panose="020F0502020204030204" pitchFamily="34" charset="0"/>
                <a:cs typeface="Calibri" panose="020F0502020204030204" pitchFamily="34" charset="0"/>
              </a:rPr>
              <a:t>“Project </a:t>
            </a:r>
            <a:r>
              <a:rPr lang="it-IT" dirty="0" smtClean="0">
                <a:latin typeface="Calibri" panose="020F0502020204030204" pitchFamily="34" charset="0"/>
                <a:cs typeface="Calibri" panose="020F0502020204030204" pitchFamily="34" charset="0"/>
              </a:rPr>
              <a:t>M</a:t>
            </a:r>
            <a:r>
              <a:rPr lang="it-IT" dirty="0" smtClean="0">
                <a:latin typeface="Calibri" panose="020F0502020204030204" pitchFamily="34" charset="0"/>
                <a:cs typeface="Calibri" panose="020F0502020204030204" pitchFamily="34" charset="0"/>
              </a:rPr>
              <a:t>anager</a:t>
            </a:r>
            <a:r>
              <a:rPr lang="it-IT" dirty="0" smtClean="0">
                <a:latin typeface="Calibri" panose="020F0502020204030204" pitchFamily="34" charset="0"/>
                <a:cs typeface="Calibri" panose="020F0502020204030204" pitchFamily="34" charset="0"/>
              </a:rPr>
              <a:t>" spesso non è associata a nessun titolo ufficiale all'interno di un'organizzazione.</a:t>
            </a:r>
          </a:p>
          <a:p>
            <a:pPr>
              <a:spcBef>
                <a:spcPts val="300"/>
              </a:spcBef>
            </a:pPr>
            <a:endParaRPr lang="it-IT" dirty="0" smtClean="0">
              <a:latin typeface="Calibri" panose="020F0502020204030204" pitchFamily="34" charset="0"/>
              <a:cs typeface="Calibri" panose="020F0502020204030204" pitchFamily="34" charset="0"/>
            </a:endParaRPr>
          </a:p>
          <a:p>
            <a:pPr>
              <a:spcBef>
                <a:spcPts val="300"/>
              </a:spcBef>
            </a:pPr>
            <a:r>
              <a:rPr lang="it-IT" dirty="0" smtClean="0">
                <a:latin typeface="Calibri" panose="020F0502020204030204" pitchFamily="34" charset="0"/>
                <a:cs typeface="Calibri" panose="020F0502020204030204" pitchFamily="34" charset="0"/>
              </a:rPr>
              <a:t>Indipendentemente dalle definizioni interne e/o dai titoli ufficiali, il </a:t>
            </a:r>
            <a:r>
              <a:rPr lang="it-IT" dirty="0" smtClean="0">
                <a:latin typeface="Calibri" panose="020F0502020204030204" pitchFamily="34" charset="0"/>
                <a:cs typeface="Calibri" panose="020F0502020204030204" pitchFamily="34" charset="0"/>
              </a:rPr>
              <a:t>Project </a:t>
            </a:r>
            <a:r>
              <a:rPr lang="it-IT" dirty="0" smtClean="0">
                <a:latin typeface="Calibri" panose="020F0502020204030204" pitchFamily="34" charset="0"/>
                <a:cs typeface="Calibri" panose="020F0502020204030204" pitchFamily="34" charset="0"/>
              </a:rPr>
              <a:t>M</a:t>
            </a:r>
            <a:r>
              <a:rPr lang="it-IT" dirty="0" smtClean="0">
                <a:latin typeface="Calibri" panose="020F0502020204030204" pitchFamily="34" charset="0"/>
                <a:cs typeface="Calibri" panose="020F0502020204030204" pitchFamily="34" charset="0"/>
              </a:rPr>
              <a:t>anager </a:t>
            </a:r>
            <a:r>
              <a:rPr lang="it-IT" dirty="0" smtClean="0">
                <a:latin typeface="Calibri" panose="020F0502020204030204" pitchFamily="34" charset="0"/>
                <a:cs typeface="Calibri" panose="020F0502020204030204" pitchFamily="34" charset="0"/>
              </a:rPr>
              <a:t>è quella persona responsabile dell'implementazione</a:t>
            </a:r>
          </a:p>
          <a:p>
            <a:pPr>
              <a:spcBef>
                <a:spcPts val="300"/>
              </a:spcBef>
            </a:pPr>
            <a:r>
              <a:rPr lang="it-IT" dirty="0" smtClean="0">
                <a:latin typeface="Calibri" panose="020F0502020204030204" pitchFamily="34" charset="0"/>
                <a:cs typeface="Calibri" panose="020F0502020204030204" pitchFamily="34" charset="0"/>
              </a:rPr>
              <a:t>- e del completamento! - del progetto.</a:t>
            </a:r>
          </a:p>
          <a:p>
            <a:pPr>
              <a:spcBef>
                <a:spcPts val="300"/>
              </a:spcBef>
            </a:pPr>
            <a:endParaRPr lang="it-IT" dirty="0" smtClean="0">
              <a:latin typeface="Calibri" panose="020F0502020204030204" pitchFamily="34" charset="0"/>
              <a:cs typeface="Calibri" panose="020F0502020204030204" pitchFamily="34" charset="0"/>
            </a:endParaRPr>
          </a:p>
          <a:p>
            <a:pPr>
              <a:spcBef>
                <a:spcPts val="300"/>
              </a:spcBef>
            </a:pPr>
            <a:r>
              <a:rPr lang="it-IT" dirty="0" smtClean="0">
                <a:latin typeface="Calibri" panose="020F0502020204030204" pitchFamily="34" charset="0"/>
                <a:cs typeface="Calibri" panose="020F0502020204030204" pitchFamily="34" charset="0"/>
              </a:rPr>
              <a:t>Una nota importante è che "</a:t>
            </a:r>
            <a:r>
              <a:rPr lang="it-IT" b="1" dirty="0" smtClean="0">
                <a:latin typeface="Calibri" panose="020F0502020204030204" pitchFamily="34" charset="0"/>
                <a:cs typeface="Calibri" panose="020F0502020204030204" pitchFamily="34" charset="0"/>
              </a:rPr>
              <a:t>responsabilità</a:t>
            </a:r>
            <a:r>
              <a:rPr lang="it-IT" dirty="0" smtClean="0">
                <a:latin typeface="Calibri" panose="020F0502020204030204" pitchFamily="34" charset="0"/>
                <a:cs typeface="Calibri" panose="020F0502020204030204" pitchFamily="34" charset="0"/>
              </a:rPr>
              <a:t>" richiede anche "</a:t>
            </a:r>
            <a:r>
              <a:rPr lang="it-IT" b="1" dirty="0" smtClean="0">
                <a:latin typeface="Calibri" panose="020F0502020204030204" pitchFamily="34" charset="0"/>
                <a:cs typeface="Calibri" panose="020F0502020204030204" pitchFamily="34" charset="0"/>
              </a:rPr>
              <a:t>autorità</a:t>
            </a:r>
            <a:r>
              <a:rPr lang="it-IT" dirty="0" smtClean="0">
                <a:latin typeface="Calibri" panose="020F0502020204030204" pitchFamily="34" charset="0"/>
                <a:cs typeface="Calibri" panose="020F0502020204030204" pitchFamily="34" charset="0"/>
              </a:rPr>
              <a:t>": una caratteristica importante di un </a:t>
            </a:r>
            <a:r>
              <a:rPr lang="it-IT" b="1" dirty="0" smtClean="0">
                <a:latin typeface="Calibri" panose="020F0502020204030204" pitchFamily="34" charset="0"/>
                <a:cs typeface="Calibri" panose="020F0502020204030204" pitchFamily="34" charset="0"/>
              </a:rPr>
              <a:t>Project Manager </a:t>
            </a:r>
            <a:r>
              <a:rPr lang="it-IT" dirty="0" smtClean="0">
                <a:latin typeface="Calibri" panose="020F0502020204030204" pitchFamily="34" charset="0"/>
                <a:cs typeface="Calibri" panose="020F0502020204030204" pitchFamily="34" charset="0"/>
              </a:rPr>
              <a:t>si riferisce alla </a:t>
            </a:r>
            <a:r>
              <a:rPr lang="it-IT" b="1" dirty="0" smtClean="0">
                <a:latin typeface="Calibri" panose="020F0502020204030204" pitchFamily="34" charset="0"/>
                <a:cs typeface="Calibri" panose="020F0502020204030204" pitchFamily="34" charset="0"/>
              </a:rPr>
              <a:t>Leadership </a:t>
            </a:r>
            <a:r>
              <a:rPr lang="it-IT" dirty="0" smtClean="0">
                <a:latin typeface="Calibri" panose="020F0502020204030204" pitchFamily="34" charset="0"/>
                <a:cs typeface="Calibri" panose="020F0502020204030204" pitchFamily="34" charset="0"/>
              </a:rPr>
              <a:t>e alla capacità di gestire il team del progetto. </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233350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542195" y="2169662"/>
            <a:ext cx="8463463" cy="3608680"/>
          </a:xfrm>
          <a:prstGeom prst="rect">
            <a:avLst/>
          </a:prstGeom>
          <a:noFill/>
        </p:spPr>
        <p:txBody>
          <a:bodyPr wrap="square">
            <a:spAutoFit/>
          </a:bodyPr>
          <a:lstStyle/>
          <a:p>
            <a:pPr>
              <a:defRPr/>
            </a:pPr>
            <a:r>
              <a:rPr lang="it-IT" b="1" dirty="0" smtClean="0">
                <a:latin typeface="Calibri" panose="020F0502020204030204" pitchFamily="34" charset="0"/>
                <a:cs typeface="Calibri" panose="020F0502020204030204" pitchFamily="34" charset="0"/>
              </a:rPr>
              <a:t>Il Project Manager...come ruolo</a:t>
            </a:r>
          </a:p>
          <a:p>
            <a:pPr algn="just">
              <a:spcBef>
                <a:spcPts val="300"/>
              </a:spcBef>
            </a:pPr>
            <a:r>
              <a:rPr lang="it-IT" dirty="0" smtClean="0">
                <a:latin typeface="Calibri" panose="020F0502020204030204" pitchFamily="34" charset="0"/>
                <a:cs typeface="Calibri" panose="020F0502020204030204" pitchFamily="34" charset="0"/>
              </a:rPr>
              <a:t>Il </a:t>
            </a:r>
            <a:r>
              <a:rPr lang="it-IT" dirty="0" smtClean="0">
                <a:latin typeface="Calibri" panose="020F0502020204030204" pitchFamily="34" charset="0"/>
                <a:cs typeface="Calibri" panose="020F0502020204030204" pitchFamily="34" charset="0"/>
              </a:rPr>
              <a:t>Project </a:t>
            </a:r>
            <a:r>
              <a:rPr lang="it-IT" dirty="0" smtClean="0">
                <a:latin typeface="Calibri" panose="020F0502020204030204" pitchFamily="34" charset="0"/>
                <a:cs typeface="Calibri" panose="020F0502020204030204" pitchFamily="34" charset="0"/>
              </a:rPr>
              <a:t>M</a:t>
            </a:r>
            <a:r>
              <a:rPr lang="it-IT" dirty="0" smtClean="0">
                <a:latin typeface="Calibri" panose="020F0502020204030204" pitchFamily="34" charset="0"/>
                <a:cs typeface="Calibri" panose="020F0502020204030204" pitchFamily="34" charset="0"/>
              </a:rPr>
              <a:t>anager </a:t>
            </a:r>
            <a:r>
              <a:rPr lang="it-IT" dirty="0" smtClean="0">
                <a:latin typeface="Calibri" panose="020F0502020204030204" pitchFamily="34" charset="0"/>
                <a:cs typeface="Calibri" panose="020F0502020204030204" pitchFamily="34" charset="0"/>
              </a:rPr>
              <a:t>è la persona responsabile del raggiungimento degli obiettivi dichiarati ed è il responsabile ultimo del monitoraggio generale delle attività del progetto.</a:t>
            </a:r>
          </a:p>
          <a:p>
            <a:pPr algn="just">
              <a:spcBef>
                <a:spcPts val="300"/>
              </a:spcBef>
            </a:pPr>
            <a:endParaRPr lang="it-IT" dirty="0" smtClean="0">
              <a:latin typeface="Calibri" panose="020F0502020204030204" pitchFamily="34" charset="0"/>
              <a:cs typeface="Calibri" panose="020F0502020204030204" pitchFamily="34" charset="0"/>
            </a:endParaRPr>
          </a:p>
          <a:p>
            <a:pPr algn="just">
              <a:spcBef>
                <a:spcPts val="300"/>
              </a:spcBef>
            </a:pPr>
            <a:r>
              <a:rPr lang="it-IT" dirty="0" smtClean="0">
                <a:latin typeface="Calibri" panose="020F0502020204030204" pitchFamily="34" charset="0"/>
                <a:cs typeface="Calibri" panose="020F0502020204030204" pitchFamily="34" charset="0"/>
              </a:rPr>
              <a:t>Un elemento cruciale per il </a:t>
            </a:r>
            <a:r>
              <a:rPr lang="it-IT" dirty="0" smtClean="0">
                <a:latin typeface="Calibri" panose="020F0502020204030204" pitchFamily="34" charset="0"/>
                <a:cs typeface="Calibri" panose="020F0502020204030204" pitchFamily="34" charset="0"/>
              </a:rPr>
              <a:t>Project </a:t>
            </a:r>
            <a:r>
              <a:rPr lang="it-IT" dirty="0" smtClean="0">
                <a:latin typeface="Calibri" panose="020F0502020204030204" pitchFamily="34" charset="0"/>
                <a:cs typeface="Calibri" panose="020F0502020204030204" pitchFamily="34" charset="0"/>
              </a:rPr>
              <a:t>M</a:t>
            </a:r>
            <a:r>
              <a:rPr lang="it-IT" dirty="0" smtClean="0">
                <a:latin typeface="Calibri" panose="020F0502020204030204" pitchFamily="34" charset="0"/>
                <a:cs typeface="Calibri" panose="020F0502020204030204" pitchFamily="34" charset="0"/>
              </a:rPr>
              <a:t>anager </a:t>
            </a:r>
            <a:r>
              <a:rPr lang="it-IT" dirty="0" smtClean="0">
                <a:latin typeface="Calibri" panose="020F0502020204030204" pitchFamily="34" charset="0"/>
                <a:cs typeface="Calibri" panose="020F0502020204030204" pitchFamily="34" charset="0"/>
              </a:rPr>
              <a:t>è definire chiaramente quali sono i risultati attesi e l'obiettivo generale del progetto, il che permette di individuare i cosiddetti "requisiti del progetto".</a:t>
            </a:r>
          </a:p>
          <a:p>
            <a:pPr algn="just">
              <a:spcBef>
                <a:spcPts val="300"/>
              </a:spcBef>
            </a:pPr>
            <a:endParaRPr lang="it-IT" dirty="0" smtClean="0">
              <a:latin typeface="Calibri" panose="020F0502020204030204" pitchFamily="34" charset="0"/>
              <a:cs typeface="Calibri" panose="020F0502020204030204" pitchFamily="34" charset="0"/>
            </a:endParaRPr>
          </a:p>
          <a:p>
            <a:pPr algn="just">
              <a:spcBef>
                <a:spcPts val="300"/>
              </a:spcBef>
            </a:pPr>
            <a:r>
              <a:rPr lang="it-IT" dirty="0" smtClean="0">
                <a:latin typeface="Calibri" panose="020F0502020204030204" pitchFamily="34" charset="0"/>
                <a:cs typeface="Calibri" panose="020F0502020204030204" pitchFamily="34" charset="0"/>
              </a:rPr>
              <a:t>Il </a:t>
            </a:r>
            <a:r>
              <a:rPr lang="it-IT" dirty="0" smtClean="0">
                <a:latin typeface="Calibri" panose="020F0502020204030204" pitchFamily="34" charset="0"/>
                <a:cs typeface="Calibri" panose="020F0502020204030204" pitchFamily="34" charset="0"/>
              </a:rPr>
              <a:t>Project </a:t>
            </a:r>
            <a:r>
              <a:rPr lang="it-IT" dirty="0" smtClean="0">
                <a:latin typeface="Calibri" panose="020F0502020204030204" pitchFamily="34" charset="0"/>
                <a:cs typeface="Calibri" panose="020F0502020204030204" pitchFamily="34" charset="0"/>
              </a:rPr>
              <a:t>M</a:t>
            </a:r>
            <a:r>
              <a:rPr lang="it-IT" dirty="0" smtClean="0">
                <a:latin typeface="Calibri" panose="020F0502020204030204" pitchFamily="34" charset="0"/>
                <a:cs typeface="Calibri" panose="020F0502020204030204" pitchFamily="34" charset="0"/>
              </a:rPr>
              <a:t>anager </a:t>
            </a:r>
            <a:r>
              <a:rPr lang="it-IT" dirty="0" smtClean="0">
                <a:latin typeface="Calibri" panose="020F0502020204030204" pitchFamily="34" charset="0"/>
                <a:cs typeface="Calibri" panose="020F0502020204030204" pitchFamily="34" charset="0"/>
              </a:rPr>
              <a:t>è la persona responsabile di assicurare che le attività siano eseguite e i risultati raggiunti entro i vincoli - o confini - del triangolo di gestione del progetto (risorse, tempo, risultati).</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99320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542195" y="2169662"/>
            <a:ext cx="8463463" cy="1515800"/>
          </a:xfrm>
          <a:prstGeom prst="rect">
            <a:avLst/>
          </a:prstGeom>
          <a:noFill/>
        </p:spPr>
        <p:txBody>
          <a:bodyPr wrap="square">
            <a:spAutoFit/>
          </a:bodyPr>
          <a:lstStyle/>
          <a:p>
            <a:pPr>
              <a:defRPr/>
            </a:pPr>
            <a:endParaRPr lang="en-US" sz="1800" b="1" dirty="0">
              <a:latin typeface="Calibri" panose="020F0502020204030204" pitchFamily="34" charset="0"/>
              <a:cs typeface="Calibri" panose="020F0502020204030204" pitchFamily="34" charset="0"/>
            </a:endParaRPr>
          </a:p>
          <a:p>
            <a:pPr>
              <a:defRPr/>
            </a:pPr>
            <a:r>
              <a:rPr lang="it-IT" b="1" dirty="0" smtClean="0">
                <a:latin typeface="Calibri" panose="020F0502020204030204" pitchFamily="34" charset="0"/>
                <a:cs typeface="Calibri" panose="020F0502020204030204" pitchFamily="34" charset="0"/>
              </a:rPr>
              <a:t>Il ciclo di vita del PM </a:t>
            </a:r>
          </a:p>
          <a:p>
            <a:pPr>
              <a:defRPr/>
            </a:pPr>
            <a:endParaRPr lang="en-US" b="1" dirty="0">
              <a:latin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 xmlns:a16="http://schemas.microsoft.com/office/drawing/2014/main" id="{141E8532-95B4-4B7D-A59E-5364605C7D47}"/>
              </a:ext>
            </a:extLst>
          </p:cNvPr>
          <p:cNvPicPr>
            <a:picLocks noChangeAspect="1"/>
          </p:cNvPicPr>
          <p:nvPr/>
        </p:nvPicPr>
        <p:blipFill>
          <a:blip r:embed="rId4" cstate="print"/>
          <a:stretch>
            <a:fillRect/>
          </a:stretch>
        </p:blipFill>
        <p:spPr>
          <a:xfrm>
            <a:off x="3689391" y="805343"/>
            <a:ext cx="7578480" cy="4630924"/>
          </a:xfrm>
          <a:prstGeom prst="rect">
            <a:avLst/>
          </a:prstGeom>
        </p:spPr>
      </p:pic>
    </p:spTree>
    <p:extLst>
      <p:ext uri="{BB962C8B-B14F-4D97-AF65-F5344CB8AC3E}">
        <p14:creationId xmlns="" xmlns:p14="http://schemas.microsoft.com/office/powerpoint/2010/main" val="335557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542195" y="2169662"/>
            <a:ext cx="8463463" cy="2816156"/>
          </a:xfrm>
          <a:prstGeom prst="rect">
            <a:avLst/>
          </a:prstGeom>
          <a:noFill/>
        </p:spPr>
        <p:txBody>
          <a:bodyPr wrap="square">
            <a:spAutoFit/>
          </a:bodyPr>
          <a:lstStyle/>
          <a:p>
            <a:pPr marL="342900" indent="-342900">
              <a:buAutoNum type="arabicPeriod"/>
              <a:defRPr/>
            </a:pPr>
            <a:r>
              <a:rPr lang="en-US" b="1" dirty="0" smtClean="0">
                <a:latin typeface="Calibri" panose="020F0502020204030204" pitchFamily="34" charset="0"/>
                <a:cs typeface="Calibri" panose="020F0502020204030204" pitchFamily="34" charset="0"/>
              </a:rPr>
              <a:t>INIZIO</a:t>
            </a:r>
            <a:endParaRPr lang="en-US" b="1" dirty="0">
              <a:latin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Identificare un bisogno o un'opportunità specifica</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Sviluppare un progetto come risposta al bisogno o ad un'opportunità</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Definire l'obiettivo generale</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Identificare le risorse necessarie (per tipo)</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Organizzare il lavoro</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Redigere lo Statement </a:t>
            </a:r>
            <a:r>
              <a:rPr lang="it-IT" dirty="0" err="1" smtClean="0">
                <a:latin typeface="Calibri" panose="020F0502020204030204" pitchFamily="34" charset="0"/>
                <a:cs typeface="Calibri" panose="020F0502020204030204" pitchFamily="34" charset="0"/>
              </a:rPr>
              <a:t>Of</a:t>
            </a:r>
            <a:r>
              <a:rPr lang="it-IT" dirty="0" smtClean="0">
                <a:latin typeface="Calibri" panose="020F0502020204030204" pitchFamily="34" charset="0"/>
                <a:cs typeface="Calibri" panose="020F0502020204030204" pitchFamily="34" charset="0"/>
              </a:rPr>
              <a:t> Work + stabilire il consenso</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97352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542195" y="2169662"/>
            <a:ext cx="8463463" cy="2500685"/>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2. </a:t>
            </a:r>
            <a:r>
              <a:rPr lang="en-US" b="1" dirty="0" smtClean="0">
                <a:latin typeface="Calibri" panose="020F0502020204030204" pitchFamily="34" charset="0"/>
                <a:cs typeface="Calibri" panose="020F0502020204030204" pitchFamily="34" charset="0"/>
              </a:rPr>
              <a:t>PIANIFICAZIONE</a:t>
            </a:r>
            <a:endParaRPr lang="en-US" b="1" dirty="0">
              <a:latin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Pianificazione nel dettaglio</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Identificare tutte le risorse necessarie (quantificazione)</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Definire i requisiti operativi</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Prevedere realisticamente tutti i costi, tempi, sequenze, qualità e quantità, ecc.</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Anticipare i possibili rischi</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4500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500250" y="2210275"/>
            <a:ext cx="8463463" cy="2185214"/>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3. </a:t>
            </a:r>
            <a:r>
              <a:rPr lang="en-GB" b="1" dirty="0" smtClean="0">
                <a:latin typeface="Calibri" panose="020F0502020204030204" pitchFamily="34" charset="0"/>
                <a:cs typeface="Calibri" panose="020F0502020204030204" pitchFamily="34" charset="0"/>
              </a:rPr>
              <a:t>ESECUZIONE</a:t>
            </a:r>
            <a:endParaRPr lang="en-US" b="1" dirty="0">
              <a:latin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Aggiornare la progettazione</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Mobilitare e gestire le risorse</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Lanciare il progetto</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Rispondere prontamente agli aspetti operativi dell'implementazione</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45868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542195" y="2169662"/>
            <a:ext cx="8463463" cy="2500685"/>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4. </a:t>
            </a:r>
            <a:r>
              <a:rPr lang="en-US" b="1" dirty="0" smtClean="0">
                <a:latin typeface="Calibri" panose="020F0502020204030204" pitchFamily="34" charset="0"/>
                <a:cs typeface="Calibri" panose="020F0502020204030204" pitchFamily="34" charset="0"/>
              </a:rPr>
              <a:t>CONTROLLI</a:t>
            </a:r>
            <a:endParaRPr lang="en-US" b="1" dirty="0">
              <a:latin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Accesso degli utenti ai project </a:t>
            </a:r>
            <a:r>
              <a:rPr lang="it-IT" dirty="0" err="1" smtClean="0">
                <a:latin typeface="Calibri" panose="020F0502020204030204" pitchFamily="34" charset="0"/>
                <a:cs typeface="Calibri" panose="020F0502020204030204" pitchFamily="34" charset="0"/>
              </a:rPr>
              <a:t>results</a:t>
            </a:r>
            <a:endParaRPr lang="it-IT" dirty="0" smtClean="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Gestire i cambiamenti</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(Ri-pianificare: secondo giro di pianificazione se necessario)</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Anticipare, identificare e risolvere i conflitti / gestione dei rischi</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Garantire un controllo operativo costante</a:t>
            </a: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65612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542195" y="2169662"/>
            <a:ext cx="8463463" cy="2185214"/>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5. </a:t>
            </a:r>
            <a:r>
              <a:rPr lang="en-US" b="1" dirty="0" smtClean="0">
                <a:latin typeface="Calibri" panose="020F0502020204030204" pitchFamily="34" charset="0"/>
                <a:cs typeface="Calibri" panose="020F0502020204030204" pitchFamily="34" charset="0"/>
              </a:rPr>
              <a:t>CHIUSURA</a:t>
            </a:r>
            <a:endParaRPr lang="en-US" b="1" dirty="0">
              <a:latin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Chiudere il progetto</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Trasferire risorse ad altre attività/progetti</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Effettuare la valutazione finale</a:t>
            </a:r>
          </a:p>
          <a:p>
            <a:pPr marL="457200" indent="-457200">
              <a:spcBef>
                <a:spcPts val="300"/>
              </a:spcBef>
              <a:buFont typeface="Arial" panose="020B0604020202020204" pitchFamily="34" charset="0"/>
              <a:buChar char="•"/>
            </a:pPr>
            <a:r>
              <a:rPr lang="it-IT" dirty="0" smtClean="0">
                <a:latin typeface="Calibri" panose="020F0502020204030204" pitchFamily="34" charset="0"/>
                <a:cs typeface="Calibri" panose="020F0502020204030204" pitchFamily="34" charset="0"/>
              </a:rPr>
              <a:t>Estrapolare le "lezioni apprese"</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304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368954" y="943632"/>
            <a:ext cx="5081332"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     PM </a:t>
            </a:r>
            <a:r>
              <a:rPr lang="en-US" altLang="ko-KR" sz="3200" dirty="0" smtClean="0">
                <a:solidFill>
                  <a:schemeClr val="accent2"/>
                </a:solidFill>
                <a:latin typeface="+mj-lt"/>
                <a:cs typeface="Arial" pitchFamily="34" charset="0"/>
              </a:rPr>
              <a:t>Per </a:t>
            </a:r>
            <a:r>
              <a:rPr lang="en-US" altLang="ko-KR" sz="3200" dirty="0" err="1" smtClean="0">
                <a:solidFill>
                  <a:schemeClr val="accent2"/>
                </a:solidFill>
                <a:latin typeface="+mj-lt"/>
                <a:cs typeface="Arial" pitchFamily="34" charset="0"/>
              </a:rPr>
              <a:t>gli</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Agricoltori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601018" y="2100256"/>
            <a:ext cx="8463463" cy="2146742"/>
          </a:xfrm>
          <a:prstGeom prst="rect">
            <a:avLst/>
          </a:prstGeom>
          <a:noFill/>
        </p:spPr>
        <p:txBody>
          <a:bodyPr wrap="square">
            <a:spAutoFit/>
          </a:bodyPr>
          <a:lstStyle/>
          <a:p>
            <a:pPr>
              <a:defRPr/>
            </a:pPr>
            <a:r>
              <a:rPr lang="en-US" b="1" dirty="0" err="1" smtClean="0">
                <a:latin typeface="Calibri" panose="020F0502020204030204" pitchFamily="34" charset="0"/>
                <a:cs typeface="Calibri" panose="020F0502020204030204" pitchFamily="34" charset="0"/>
              </a:rPr>
              <a:t>Agricoltura</a:t>
            </a:r>
            <a:r>
              <a:rPr lang="en-US" b="1" dirty="0" smtClean="0">
                <a:latin typeface="Calibri" panose="020F0502020204030204" pitchFamily="34" charset="0"/>
                <a:cs typeface="Calibri" panose="020F0502020204030204" pitchFamily="34" charset="0"/>
              </a:rPr>
              <a:t> e PM</a:t>
            </a:r>
            <a:endParaRPr lang="en-US" b="1" dirty="0">
              <a:latin typeface="Calibri" panose="020F0502020204030204" pitchFamily="34" charset="0"/>
              <a:cs typeface="Calibri" panose="020F0502020204030204" pitchFamily="34" charset="0"/>
            </a:endParaRPr>
          </a:p>
          <a:p>
            <a:pPr>
              <a:spcBef>
                <a:spcPts val="300"/>
              </a:spcBef>
            </a:pPr>
            <a:endParaRPr lang="en-US" b="1" dirty="0">
              <a:latin typeface="Calibri" panose="020F0502020204030204" pitchFamily="34" charset="0"/>
              <a:cs typeface="Calibri" panose="020F0502020204030204" pitchFamily="34" charset="0"/>
            </a:endParaRPr>
          </a:p>
          <a:p>
            <a:pPr algn="just">
              <a:spcBef>
                <a:spcPts val="300"/>
              </a:spcBef>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L'agricoltura gioca un ruolo vitale nella crescita economica del paese, uno degli ambiti evergreen. Per sostenere la crescita agricola e salvare la vita degli agricoltori nell'era </a:t>
            </a:r>
            <a:r>
              <a:rPr lang="it-IT"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post-Covid</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è fondamentale avere un project management ben attrezzato e project manager qualificati.</a:t>
            </a:r>
            <a:endParaRPr lang="en-US" dirty="0" smtClean="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23088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368954" y="943632"/>
            <a:ext cx="5120520"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     PM </a:t>
            </a:r>
            <a:r>
              <a:rPr lang="en-US" altLang="ko-KR" sz="3200" dirty="0" smtClean="0">
                <a:solidFill>
                  <a:schemeClr val="accent2"/>
                </a:solidFill>
                <a:latin typeface="+mj-lt"/>
                <a:cs typeface="Arial" pitchFamily="34" charset="0"/>
              </a:rPr>
              <a:t>Per </a:t>
            </a:r>
            <a:r>
              <a:rPr lang="en-US" altLang="ko-KR" sz="3200" dirty="0" err="1" smtClean="0">
                <a:solidFill>
                  <a:schemeClr val="accent2"/>
                </a:solidFill>
                <a:latin typeface="+mj-lt"/>
                <a:cs typeface="Arial" pitchFamily="34" charset="0"/>
              </a:rPr>
              <a:t>gli</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Agricoltori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601018" y="2006991"/>
            <a:ext cx="8463463" cy="4696157"/>
          </a:xfrm>
          <a:prstGeom prst="rect">
            <a:avLst/>
          </a:prstGeom>
          <a:noFill/>
        </p:spPr>
        <p:txBody>
          <a:bodyPr wrap="square">
            <a:spAutoFit/>
          </a:bodyPr>
          <a:lstStyle/>
          <a:p>
            <a:pPr>
              <a:defRPr/>
            </a:pPr>
            <a:r>
              <a:rPr lang="en-US" b="1" dirty="0" err="1" smtClean="0">
                <a:latin typeface="Calibri" panose="020F0502020204030204" pitchFamily="34" charset="0"/>
                <a:cs typeface="Calibri" panose="020F0502020204030204" pitchFamily="34" charset="0"/>
              </a:rPr>
              <a:t>Domande</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chiave</a:t>
            </a:r>
            <a:endParaRPr lang="en-US" b="1" dirty="0" smtClean="0">
              <a:latin typeface="Calibri" panose="020F0502020204030204" pitchFamily="34" charset="0"/>
              <a:cs typeface="Calibri" panose="020F0502020204030204" pitchFamily="34" charset="0"/>
            </a:endParaRPr>
          </a:p>
          <a:p>
            <a:pPr>
              <a:defRPr/>
            </a:pPr>
            <a:endParaRPr lang="en-US" b="1" dirty="0" smtClean="0">
              <a:latin typeface="Calibri" panose="020F0502020204030204" pitchFamily="34" charset="0"/>
              <a:cs typeface="Calibri" panose="020F0502020204030204" pitchFamily="34" charset="0"/>
            </a:endParaRPr>
          </a:p>
          <a:p>
            <a:pPr algn="just">
              <a:spcBef>
                <a:spcPts val="300"/>
              </a:spcBef>
            </a:pPr>
            <a:r>
              <a:rPr lang="it-IT" dirty="0" smtClean="0">
                <a:latin typeface="Calibri" panose="020F0502020204030204" pitchFamily="34" charset="0"/>
                <a:cs typeface="Calibri" panose="020F0502020204030204" pitchFamily="34" charset="0"/>
              </a:rPr>
              <a:t>Prima di iniziare un nuovo progetto è importante chiarire il contesto del progetto rispondendo al seguente tipo di domande (analisi del problema):</a:t>
            </a:r>
          </a:p>
          <a:p>
            <a:pPr algn="just">
              <a:spcBef>
                <a:spcPts val="300"/>
              </a:spcBef>
            </a:pPr>
            <a:endParaRPr lang="it-IT" dirty="0" smtClean="0">
              <a:latin typeface="Calibri" panose="020F0502020204030204" pitchFamily="34" charset="0"/>
              <a:ea typeface="Calibri" panose="020F0502020204030204" pitchFamily="34" charset="0"/>
              <a:cs typeface="Calibri" panose="020F0502020204030204" pitchFamily="34" charset="0"/>
            </a:endParaRPr>
          </a:p>
          <a:p>
            <a:pPr marL="15875" indent="-285750" algn="just">
              <a:lnSpc>
                <a:spcPct val="115000"/>
              </a:lnSpc>
              <a:spcAft>
                <a:spcPts val="1000"/>
              </a:spcAft>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Come si può migliorare la produzione agricola? </a:t>
            </a:r>
          </a:p>
          <a:p>
            <a:pPr marL="15875" indent="-285750" algn="just">
              <a:lnSpc>
                <a:spcPct val="115000"/>
              </a:lnSpc>
              <a:spcAft>
                <a:spcPts val="1000"/>
              </a:spcAft>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Come stabilizzare i redditi agricoli? </a:t>
            </a:r>
          </a:p>
          <a:p>
            <a:pPr marL="15875" indent="-285750" algn="just">
              <a:lnSpc>
                <a:spcPct val="115000"/>
              </a:lnSpc>
              <a:spcAft>
                <a:spcPts val="1000"/>
              </a:spcAft>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Come si può generare valore aggiunto? </a:t>
            </a:r>
          </a:p>
          <a:p>
            <a:pPr marL="15875" indent="-285750" algn="just">
              <a:lnSpc>
                <a:spcPct val="115000"/>
              </a:lnSpc>
              <a:spcAft>
                <a:spcPts val="1000"/>
              </a:spcAft>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Chi sono i principali </a:t>
            </a:r>
            <a:r>
              <a:rPr lang="it-IT" dirty="0" err="1" smtClean="0">
                <a:latin typeface="Calibri" panose="020F0502020204030204" pitchFamily="34" charset="0"/>
                <a:ea typeface="Calibri" panose="020F0502020204030204" pitchFamily="34" charset="0"/>
                <a:cs typeface="Calibri" panose="020F0502020204030204" pitchFamily="34" charset="0"/>
              </a:rPr>
              <a:t>stakeholders</a:t>
            </a:r>
            <a:r>
              <a:rPr lang="it-IT" dirty="0" smtClean="0">
                <a:latin typeface="Calibri" panose="020F0502020204030204" pitchFamily="34" charset="0"/>
                <a:ea typeface="Calibri" panose="020F0502020204030204" pitchFamily="34" charset="0"/>
                <a:cs typeface="Calibri" panose="020F0502020204030204" pitchFamily="34" charset="0"/>
              </a:rPr>
              <a:t> e beneficiari? </a:t>
            </a:r>
          </a:p>
          <a:p>
            <a:pPr marL="15875" indent="-285750" algn="just">
              <a:lnSpc>
                <a:spcPct val="115000"/>
              </a:lnSpc>
              <a:spcAft>
                <a:spcPts val="1000"/>
              </a:spcAft>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Chi beneficerà del progetto e chi ci rimetterà?</a:t>
            </a:r>
            <a:endParaRPr lang="en-GB" sz="1800" dirty="0">
              <a:latin typeface="Calibri" panose="020F0502020204030204" pitchFamily="34" charset="0"/>
              <a:cs typeface="Calibri" panose="020F0502020204030204" pitchFamily="34" charset="0"/>
            </a:endParaRPr>
          </a:p>
          <a:p>
            <a:pPr algn="just">
              <a:spcBef>
                <a:spcPts val="300"/>
              </a:spcBef>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486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Obiettivi</a:t>
            </a:r>
            <a:r>
              <a:rPr lang="en-US" altLang="ko-KR" sz="3200" dirty="0" smtClean="0">
                <a:solidFill>
                  <a:schemeClr val="accent2"/>
                </a:solidFill>
                <a:latin typeface="+mj-lt"/>
                <a:cs typeface="Arial" pitchFamily="34" charset="0"/>
              </a:rPr>
              <a:t> e </a:t>
            </a:r>
            <a:r>
              <a:rPr lang="en-US" altLang="ko-KR" sz="3200" smtClean="0">
                <a:solidFill>
                  <a:schemeClr val="accent2"/>
                </a:solidFill>
                <a:latin typeface="+mj-lt"/>
                <a:cs typeface="Arial" pitchFamily="34" charset="0"/>
              </a:rPr>
              <a:t>Traguardi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 xmlns:a16="http://schemas.microsoft.com/office/drawing/2014/main" id="{67876247-5908-47C7-A4FB-043019B26126}"/>
              </a:ext>
            </a:extLst>
          </p:cNvPr>
          <p:cNvSpPr txBox="1"/>
          <p:nvPr/>
        </p:nvSpPr>
        <p:spPr>
          <a:xfrm>
            <a:off x="1564777" y="2210275"/>
            <a:ext cx="7859055" cy="3157275"/>
          </a:xfrm>
          <a:prstGeom prst="rect">
            <a:avLst/>
          </a:prstGeom>
          <a:noFill/>
        </p:spPr>
        <p:txBody>
          <a:bodyPr wrap="square">
            <a:spAutoFit/>
          </a:bodyPr>
          <a:lstStyle/>
          <a:p>
            <a:pPr algn="just"/>
            <a:r>
              <a:rPr lang="it-IT" b="1" dirty="0" smtClean="0">
                <a:latin typeface="Calibri" panose="020F0502020204030204" pitchFamily="34" charset="0"/>
                <a:ea typeface="Calibri" panose="020F0502020204030204" pitchFamily="34" charset="0"/>
                <a:cs typeface="Times New Roman" panose="02020603050405020304" pitchFamily="18" charset="0"/>
              </a:rPr>
              <a:t>Alla fine di questo modulo sarete in grado di:</a:t>
            </a:r>
          </a:p>
          <a:p>
            <a:pPr algn="just"/>
            <a:endParaRPr lang="en-GB" b="1" dirty="0">
              <a:latin typeface="Calibri" panose="020F0502020204030204" pitchFamily="34" charset="0"/>
              <a:cs typeface="Times New Roman" panose="02020603050405020304" pitchFamily="18" charset="0"/>
            </a:endParaRPr>
          </a:p>
          <a:p>
            <a:pPr marL="342900" lvl="0" indent="-342900" fontAlgn="base">
              <a:lnSpc>
                <a:spcPct val="115000"/>
              </a:lnSpc>
              <a:spcAft>
                <a:spcPts val="1000"/>
              </a:spcAft>
              <a:buSzPts val="1000"/>
              <a:buFont typeface="Symbol" panose="05050102010706020507" pitchFamily="18" charset="2"/>
              <a:buChar char=""/>
              <a:tabLst>
                <a:tab pos="457200" algn="l"/>
              </a:tabLst>
            </a:pPr>
            <a:r>
              <a:rPr lang="it-IT" dirty="0" smtClean="0">
                <a:latin typeface="Calibri" panose="020F0502020204030204" pitchFamily="34" charset="0"/>
                <a:ea typeface="Times New Roman" panose="02020603050405020304" pitchFamily="18" charset="0"/>
                <a:cs typeface="Calibri" panose="020F0502020204030204" pitchFamily="34" charset="0"/>
              </a:rPr>
              <a:t>identificare l'</a:t>
            </a:r>
            <a:r>
              <a:rPr lang="it-IT" dirty="0" err="1" smtClean="0">
                <a:latin typeface="Calibri" panose="020F0502020204030204" pitchFamily="34" charset="0"/>
                <a:ea typeface="Times New Roman" panose="02020603050405020304" pitchFamily="18" charset="0"/>
                <a:cs typeface="Calibri" panose="020F0502020204030204" pitchFamily="34" charset="0"/>
              </a:rPr>
              <a:t>agribusiness</a:t>
            </a:r>
            <a:r>
              <a:rPr lang="it-IT" dirty="0" smtClean="0">
                <a:latin typeface="Calibri" panose="020F0502020204030204" pitchFamily="34" charset="0"/>
                <a:ea typeface="Times New Roman" panose="02020603050405020304" pitchFamily="18" charset="0"/>
                <a:cs typeface="Calibri" panose="020F0502020204030204" pitchFamily="34" charset="0"/>
              </a:rPr>
              <a:t> appropriato per la definizione;</a:t>
            </a:r>
          </a:p>
          <a:p>
            <a:pPr marL="342900" lvl="0" indent="-342900" fontAlgn="base">
              <a:lnSpc>
                <a:spcPct val="115000"/>
              </a:lnSpc>
              <a:spcAft>
                <a:spcPts val="1000"/>
              </a:spcAft>
              <a:buSzPts val="1000"/>
              <a:buFont typeface="Symbol" panose="05050102010706020507" pitchFamily="18" charset="2"/>
              <a:buChar char=""/>
              <a:tabLst>
                <a:tab pos="457200" algn="l"/>
              </a:tabLst>
            </a:pPr>
            <a:r>
              <a:rPr lang="it-IT" dirty="0" smtClean="0">
                <a:latin typeface="Calibri" panose="020F0502020204030204" pitchFamily="34" charset="0"/>
                <a:ea typeface="Times New Roman" panose="02020603050405020304" pitchFamily="18" charset="0"/>
                <a:cs typeface="Calibri" panose="020F0502020204030204" pitchFamily="34" charset="0"/>
              </a:rPr>
              <a:t>progettare progetti/business fattibili e praticabili;</a:t>
            </a:r>
          </a:p>
          <a:p>
            <a:pPr marL="342900" lvl="0" indent="-342900" fontAlgn="base">
              <a:lnSpc>
                <a:spcPct val="115000"/>
              </a:lnSpc>
              <a:spcAft>
                <a:spcPts val="1000"/>
              </a:spcAft>
              <a:buSzPts val="1000"/>
              <a:buFont typeface="Symbol" panose="05050102010706020507" pitchFamily="18" charset="2"/>
              <a:buChar char=""/>
              <a:tabLst>
                <a:tab pos="457200" algn="l"/>
              </a:tabLst>
            </a:pPr>
            <a:r>
              <a:rPr lang="it-IT" dirty="0" smtClean="0">
                <a:latin typeface="Calibri" panose="020F0502020204030204" pitchFamily="34" charset="0"/>
                <a:ea typeface="Times New Roman" panose="02020603050405020304" pitchFamily="18" charset="0"/>
                <a:cs typeface="Calibri" panose="020F0502020204030204" pitchFamily="34" charset="0"/>
              </a:rPr>
              <a:t>proporre progetti innovativi in campo agricolo</a:t>
            </a:r>
          </a:p>
          <a:p>
            <a:pPr marL="342900" lvl="0" indent="-342900" fontAlgn="base">
              <a:lnSpc>
                <a:spcPct val="115000"/>
              </a:lnSpc>
              <a:spcAft>
                <a:spcPts val="1000"/>
              </a:spcAft>
              <a:buSzPts val="1000"/>
              <a:buFont typeface="Symbol" panose="05050102010706020507" pitchFamily="18" charset="2"/>
              <a:buChar char=""/>
              <a:tabLst>
                <a:tab pos="457200" algn="l"/>
              </a:tabLst>
            </a:pPr>
            <a:r>
              <a:rPr lang="it-IT" dirty="0" smtClean="0">
                <a:latin typeface="Calibri" panose="020F0502020204030204" pitchFamily="34" charset="0"/>
                <a:ea typeface="Times New Roman" panose="02020603050405020304" pitchFamily="18" charset="0"/>
                <a:cs typeface="Calibri" panose="020F0502020204030204" pitchFamily="34" charset="0"/>
              </a:rPr>
              <a:t>programmare le attività del progetto, (in sequenza), per un'implementazione efficace;</a:t>
            </a:r>
          </a:p>
          <a:p>
            <a:pPr marL="342900" lvl="0" indent="-342900" fontAlgn="base">
              <a:lnSpc>
                <a:spcPct val="115000"/>
              </a:lnSpc>
              <a:spcAft>
                <a:spcPts val="1000"/>
              </a:spcAft>
              <a:buSzPts val="1000"/>
              <a:buFont typeface="Symbol" panose="05050102010706020507" pitchFamily="18" charset="2"/>
              <a:buChar char=""/>
              <a:tabLst>
                <a:tab pos="457200" algn="l"/>
              </a:tabLst>
            </a:pPr>
            <a:r>
              <a:rPr lang="it-IT" dirty="0" smtClean="0">
                <a:latin typeface="Calibri" panose="020F0502020204030204" pitchFamily="34" charset="0"/>
                <a:ea typeface="Times New Roman" panose="02020603050405020304" pitchFamily="18" charset="0"/>
                <a:cs typeface="Calibri" panose="020F0502020204030204" pitchFamily="34" charset="0"/>
              </a:rPr>
              <a:t>utilizzare le risorse del progetto in modo efficace ed efficiente.</a:t>
            </a:r>
            <a:endParaRPr lang="es-ES" dirty="0"/>
          </a:p>
        </p:txBody>
      </p:sp>
    </p:spTree>
    <p:extLst>
      <p:ext uri="{BB962C8B-B14F-4D97-AF65-F5344CB8AC3E}">
        <p14:creationId xmlns="" xmlns:p14="http://schemas.microsoft.com/office/powerpoint/2010/main" val="232938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368954" y="943632"/>
            <a:ext cx="5094395"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     PM </a:t>
            </a:r>
            <a:r>
              <a:rPr lang="en-US" altLang="ko-KR" sz="3200" dirty="0" smtClean="0">
                <a:solidFill>
                  <a:schemeClr val="accent2"/>
                </a:solidFill>
                <a:latin typeface="+mj-lt"/>
                <a:cs typeface="Arial" pitchFamily="34" charset="0"/>
              </a:rPr>
              <a:t>Per </a:t>
            </a:r>
            <a:r>
              <a:rPr lang="en-US" altLang="ko-KR" sz="3200" dirty="0" err="1" smtClean="0">
                <a:solidFill>
                  <a:schemeClr val="accent2"/>
                </a:solidFill>
                <a:latin typeface="+mj-lt"/>
                <a:cs typeface="Arial" pitchFamily="34" charset="0"/>
              </a:rPr>
              <a:t>gli</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Agricoltori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601018" y="2006991"/>
            <a:ext cx="7803041" cy="3293209"/>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Project Manager </a:t>
            </a:r>
            <a:r>
              <a:rPr lang="en-US" b="1" dirty="0" smtClean="0">
                <a:latin typeface="Calibri" panose="020F0502020204030204" pitchFamily="34" charset="0"/>
                <a:cs typeface="Calibri" panose="020F0502020204030204" pitchFamily="34" charset="0"/>
              </a:rPr>
              <a:t>in </a:t>
            </a:r>
            <a:r>
              <a:rPr lang="en-US" b="1" dirty="0" err="1" smtClean="0">
                <a:latin typeface="Calibri" panose="020F0502020204030204" pitchFamily="34" charset="0"/>
                <a:cs typeface="Calibri" panose="020F0502020204030204" pitchFamily="34" charset="0"/>
              </a:rPr>
              <a:t>Agricoltura</a:t>
            </a:r>
            <a:endParaRPr lang="en-US" b="1" dirty="0">
              <a:latin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algn="just">
              <a:spcBef>
                <a:spcPts val="300"/>
              </a:spcBef>
            </a:pPr>
            <a:r>
              <a:rPr lang="it-IT" dirty="0" smtClean="0">
                <a:latin typeface="Calibri" panose="020F0502020204030204" pitchFamily="34" charset="0"/>
                <a:ea typeface="Calibri" panose="020F0502020204030204" pitchFamily="34" charset="0"/>
                <a:cs typeface="Calibri" panose="020F0502020204030204" pitchFamily="34" charset="0"/>
              </a:rPr>
              <a:t>Oggi nel campo dell’agricoltura i project </a:t>
            </a:r>
            <a:r>
              <a:rPr lang="it-IT" dirty="0" err="1" smtClean="0">
                <a:latin typeface="Calibri" panose="020F0502020204030204" pitchFamily="34" charset="0"/>
                <a:ea typeface="Calibri" panose="020F0502020204030204" pitchFamily="34" charset="0"/>
                <a:cs typeface="Calibri" panose="020F0502020204030204" pitchFamily="34" charset="0"/>
              </a:rPr>
              <a:t>managers</a:t>
            </a:r>
            <a:r>
              <a:rPr lang="it-IT" dirty="0" smtClean="0">
                <a:latin typeface="Calibri" panose="020F0502020204030204" pitchFamily="34" charset="0"/>
                <a:ea typeface="Calibri" panose="020F0502020204030204" pitchFamily="34" charset="0"/>
                <a:cs typeface="Calibri" panose="020F0502020204030204" pitchFamily="34" charset="0"/>
              </a:rPr>
              <a:t> hanno bisogno di più attenzione, profonde abilità di tracciamento, innovazione e integrità. Sappiamo che l'agricoltura e l'alimentazione sono le industrie più importanti del mondo. Gli utilizzatori finali cercano sempre la sicurezza e la qualità dei prodotti così come in tutte le fasi del loro sviluppo. Un </a:t>
            </a:r>
            <a:r>
              <a:rPr lang="it-IT" dirty="0" smtClean="0">
                <a:latin typeface="Calibri" panose="020F0502020204030204" pitchFamily="34" charset="0"/>
                <a:ea typeface="Calibri" panose="020F0502020204030204" pitchFamily="34" charset="0"/>
                <a:cs typeface="Calibri" panose="020F0502020204030204" pitchFamily="34" charset="0"/>
              </a:rPr>
              <a:t>Project </a:t>
            </a:r>
            <a:r>
              <a:rPr lang="it-IT" dirty="0" smtClean="0">
                <a:latin typeface="Calibri" panose="020F0502020204030204" pitchFamily="34" charset="0"/>
                <a:ea typeface="Calibri" panose="020F0502020204030204" pitchFamily="34" charset="0"/>
                <a:cs typeface="Calibri" panose="020F0502020204030204" pitchFamily="34" charset="0"/>
              </a:rPr>
              <a:t>M</a:t>
            </a:r>
            <a:r>
              <a:rPr lang="it-IT" dirty="0" smtClean="0">
                <a:latin typeface="Calibri" panose="020F0502020204030204" pitchFamily="34" charset="0"/>
                <a:ea typeface="Calibri" panose="020F0502020204030204" pitchFamily="34" charset="0"/>
                <a:cs typeface="Calibri" panose="020F0502020204030204" pitchFamily="34" charset="0"/>
              </a:rPr>
              <a:t>anager </a:t>
            </a:r>
            <a:r>
              <a:rPr lang="it-IT" dirty="0" smtClean="0">
                <a:latin typeface="Calibri" panose="020F0502020204030204" pitchFamily="34" charset="0"/>
                <a:ea typeface="Calibri" panose="020F0502020204030204" pitchFamily="34" charset="0"/>
                <a:cs typeface="Calibri" panose="020F0502020204030204" pitchFamily="34" charset="0"/>
              </a:rPr>
              <a:t>può aiutare in questo insieme agli agricoltori e agli enti locali.</a:t>
            </a:r>
            <a:endParaRPr lang="en-GB" sz="1800" dirty="0">
              <a:latin typeface="Calibri" panose="020F0502020204030204" pitchFamily="34" charset="0"/>
              <a:cs typeface="Calibri" panose="020F0502020204030204" pitchFamily="34" charset="0"/>
            </a:endParaRPr>
          </a:p>
          <a:p>
            <a:pPr algn="just">
              <a:spcBef>
                <a:spcPts val="300"/>
              </a:spcBef>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74458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368954" y="943632"/>
            <a:ext cx="5211960"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     PM </a:t>
            </a:r>
            <a:r>
              <a:rPr lang="en-US" altLang="ko-KR" sz="3200" dirty="0" smtClean="0">
                <a:solidFill>
                  <a:schemeClr val="accent2"/>
                </a:solidFill>
                <a:latin typeface="+mj-lt"/>
                <a:cs typeface="Arial" pitchFamily="34" charset="0"/>
              </a:rPr>
              <a:t>Per </a:t>
            </a:r>
            <a:r>
              <a:rPr lang="en-US" altLang="ko-KR" sz="3200" dirty="0" err="1" smtClean="0">
                <a:solidFill>
                  <a:schemeClr val="accent2"/>
                </a:solidFill>
                <a:latin typeface="+mj-lt"/>
                <a:cs typeface="Arial" pitchFamily="34" charset="0"/>
              </a:rPr>
              <a:t>gli</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Agricoltori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601019" y="2006991"/>
            <a:ext cx="7383184" cy="3570208"/>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PM </a:t>
            </a:r>
            <a:r>
              <a:rPr lang="en-US" b="1" dirty="0" smtClean="0">
                <a:latin typeface="Calibri" panose="020F0502020204030204" pitchFamily="34" charset="0"/>
                <a:cs typeface="Calibri" panose="020F0502020204030204" pitchFamily="34" charset="0"/>
              </a:rPr>
              <a:t>per </a:t>
            </a:r>
            <a:r>
              <a:rPr lang="en-US" b="1" dirty="0" err="1" smtClean="0">
                <a:latin typeface="Calibri" panose="020F0502020204030204" pitchFamily="34" charset="0"/>
                <a:cs typeface="Calibri" panose="020F0502020204030204" pitchFamily="34" charset="0"/>
              </a:rPr>
              <a:t>gli</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Agricoltori</a:t>
            </a:r>
            <a:endParaRPr lang="en-US" b="1" dirty="0">
              <a:latin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algn="just">
              <a:spcBef>
                <a:spcPts val="300"/>
              </a:spcBef>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 imprese agricole devono mettere in atto un sistema per una pianificazione e un'attuazione efficaci. Per il raggiungimento delle strategie di riduzione della povertà, tutti i nuovi progetti per lo sviluppo agricolo e rurale richiedono capacità di identificazione e pianificazione. Questi progetti richiedono le competenze necessarie per un'implementazione efficace per garantire la sostenibilità del progetto.</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pPr>
            <a:endParaRPr lang="en-GB" sz="1800" dirty="0">
              <a:latin typeface="Calibri" panose="020F0502020204030204" pitchFamily="34" charset="0"/>
              <a:cs typeface="Calibri" panose="020F0502020204030204" pitchFamily="34" charset="0"/>
            </a:endParaRPr>
          </a:p>
          <a:p>
            <a:pPr algn="just">
              <a:spcBef>
                <a:spcPts val="300"/>
              </a:spcBef>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173205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5368954" y="943632"/>
            <a:ext cx="4846200"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     PM </a:t>
            </a:r>
            <a:r>
              <a:rPr lang="en-US" altLang="ko-KR" sz="3200" dirty="0" smtClean="0">
                <a:solidFill>
                  <a:schemeClr val="accent2"/>
                </a:solidFill>
                <a:latin typeface="+mj-lt"/>
                <a:cs typeface="Arial" pitchFamily="34" charset="0"/>
              </a:rPr>
              <a:t>Per </a:t>
            </a:r>
            <a:r>
              <a:rPr lang="en-US" altLang="ko-KR" sz="3200" dirty="0" err="1" smtClean="0">
                <a:solidFill>
                  <a:schemeClr val="accent2"/>
                </a:solidFill>
                <a:latin typeface="+mj-lt"/>
                <a:cs typeface="Arial" pitchFamily="34" charset="0"/>
              </a:rPr>
              <a:t>gli</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Agricoltori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8583" y="687243"/>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601019" y="2006991"/>
            <a:ext cx="7383184" cy="3770263"/>
          </a:xfrm>
          <a:prstGeom prst="rect">
            <a:avLst/>
          </a:prstGeom>
          <a:noFill/>
        </p:spPr>
        <p:txBody>
          <a:bodyPr wrap="square">
            <a:spAutoFit/>
          </a:bodyPr>
          <a:lstStyle/>
          <a:p>
            <a:pPr>
              <a:defRPr/>
            </a:pPr>
            <a:r>
              <a:rPr lang="it-I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Step</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di</a:t>
            </a:r>
            <a:r>
              <a:rPr lang="it-IT" sz="18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Management </a:t>
            </a:r>
            <a:r>
              <a:rPr lang="it-IT"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per gli agricoltori:</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endParaRPr lang="en-US" dirty="0">
              <a:latin typeface="Calibri" panose="020F0502020204030204" pitchFamily="34" charset="0"/>
              <a:cs typeface="Calibri" panose="020F0502020204030204" pitchFamily="34" charset="0"/>
            </a:endParaRPr>
          </a:p>
          <a:p>
            <a:pPr marL="342900" lvl="0" indent="-342900" algn="just" fontAlgn="base">
              <a:buFont typeface="Symbol" panose="05050102010706020507" pitchFamily="18" charset="2"/>
              <a:buChar char=""/>
            </a:pPr>
            <a:r>
              <a:rPr lang="it-IT" kern="0" dirty="0" smtClean="0">
                <a:latin typeface="Calibri" panose="020F0502020204030204" pitchFamily="34" charset="0"/>
                <a:ea typeface="Times New Roman" panose="02020603050405020304" pitchFamily="18" charset="0"/>
                <a:cs typeface="Calibri" panose="020F0502020204030204" pitchFamily="34" charset="0"/>
              </a:rPr>
              <a:t>preparare uno studio di fattibilità;</a:t>
            </a:r>
          </a:p>
          <a:p>
            <a:pPr marL="342900" lvl="0" indent="-342900" algn="just" fontAlgn="base">
              <a:buFont typeface="Symbol" panose="05050102010706020507" pitchFamily="18" charset="2"/>
              <a:buChar char=""/>
            </a:pPr>
            <a:r>
              <a:rPr lang="it-IT" kern="0" dirty="0" smtClean="0">
                <a:latin typeface="Calibri" panose="020F0502020204030204" pitchFamily="34" charset="0"/>
                <a:ea typeface="Times New Roman" panose="02020603050405020304" pitchFamily="18" charset="0"/>
                <a:cs typeface="Calibri" panose="020F0502020204030204" pitchFamily="34" charset="0"/>
              </a:rPr>
              <a:t>identificare l'</a:t>
            </a:r>
            <a:r>
              <a:rPr lang="it-IT" kern="0" dirty="0" err="1" smtClean="0">
                <a:latin typeface="Calibri" panose="020F0502020204030204" pitchFamily="34" charset="0"/>
                <a:ea typeface="Times New Roman" panose="02020603050405020304" pitchFamily="18" charset="0"/>
                <a:cs typeface="Calibri" panose="020F0502020204030204" pitchFamily="34" charset="0"/>
              </a:rPr>
              <a:t>agribusiness</a:t>
            </a:r>
            <a:r>
              <a:rPr lang="it-IT" kern="0" dirty="0" smtClean="0">
                <a:latin typeface="Calibri" panose="020F0502020204030204" pitchFamily="34" charset="0"/>
                <a:ea typeface="Times New Roman" panose="02020603050405020304" pitchFamily="18" charset="0"/>
                <a:cs typeface="Calibri" panose="020F0502020204030204" pitchFamily="34" charset="0"/>
              </a:rPr>
              <a:t> appropriato per la formulazione;</a:t>
            </a:r>
          </a:p>
          <a:p>
            <a:pPr marL="342900" lvl="0" indent="-342900" algn="just" fontAlgn="base">
              <a:buFont typeface="Symbol" panose="05050102010706020507" pitchFamily="18" charset="2"/>
              <a:buChar char=""/>
            </a:pPr>
            <a:r>
              <a:rPr lang="it-IT" kern="0" dirty="0" smtClean="0">
                <a:latin typeface="Calibri" panose="020F0502020204030204" pitchFamily="34" charset="0"/>
                <a:ea typeface="Times New Roman" panose="02020603050405020304" pitchFamily="18" charset="0"/>
                <a:cs typeface="Calibri" panose="020F0502020204030204" pitchFamily="34" charset="0"/>
              </a:rPr>
              <a:t>ideare progetti/imprese fattibili e realizzabili;</a:t>
            </a:r>
          </a:p>
          <a:p>
            <a:pPr marL="342900" lvl="0" indent="-342900" algn="just" fontAlgn="base">
              <a:buFont typeface="Symbol" panose="05050102010706020507" pitchFamily="18" charset="2"/>
              <a:buChar char=""/>
            </a:pPr>
            <a:r>
              <a:rPr lang="it-IT" kern="0" dirty="0" smtClean="0">
                <a:latin typeface="Calibri" panose="020F0502020204030204" pitchFamily="34" charset="0"/>
                <a:ea typeface="Times New Roman" panose="02020603050405020304" pitchFamily="18" charset="0"/>
                <a:cs typeface="Calibri" panose="020F0502020204030204" pitchFamily="34" charset="0"/>
              </a:rPr>
              <a:t>programmare le attività del progetto, (in sequenza), per un'implementazione efficace;</a:t>
            </a:r>
          </a:p>
          <a:p>
            <a:pPr marL="342900" lvl="0" indent="-342900" algn="just" fontAlgn="base">
              <a:buFont typeface="Symbol" panose="05050102010706020507" pitchFamily="18" charset="2"/>
              <a:buChar char=""/>
            </a:pPr>
            <a:r>
              <a:rPr lang="it-IT" kern="0" dirty="0" smtClean="0">
                <a:latin typeface="Calibri" panose="020F0502020204030204" pitchFamily="34" charset="0"/>
                <a:ea typeface="Times New Roman" panose="02020603050405020304" pitchFamily="18" charset="0"/>
                <a:cs typeface="Calibri" panose="020F0502020204030204" pitchFamily="34" charset="0"/>
              </a:rPr>
              <a:t>utilizzare le risorse del progetto in modo efficace ed efficiente; e</a:t>
            </a:r>
          </a:p>
          <a:p>
            <a:pPr marL="342900" lvl="0" indent="-342900" algn="just" fontAlgn="base">
              <a:buFont typeface="Symbol" panose="05050102010706020507" pitchFamily="18" charset="2"/>
              <a:buChar char=""/>
            </a:pPr>
            <a:r>
              <a:rPr lang="it-IT" kern="0" dirty="0" smtClean="0">
                <a:latin typeface="Calibri" panose="020F0502020204030204" pitchFamily="34" charset="0"/>
                <a:ea typeface="Times New Roman" panose="02020603050405020304" pitchFamily="18" charset="0"/>
                <a:cs typeface="Calibri" panose="020F0502020204030204" pitchFamily="34" charset="0"/>
              </a:rPr>
              <a:t>scrivere </a:t>
            </a:r>
            <a:r>
              <a:rPr lang="it-IT" kern="0" dirty="0" err="1" smtClean="0">
                <a:latin typeface="Calibri" panose="020F0502020204030204" pitchFamily="34" charset="0"/>
                <a:ea typeface="Times New Roman" panose="02020603050405020304" pitchFamily="18" charset="0"/>
                <a:cs typeface="Calibri" panose="020F0502020204030204" pitchFamily="34" charset="0"/>
              </a:rPr>
              <a:t>reports</a:t>
            </a:r>
            <a:r>
              <a:rPr lang="it-IT" kern="0" dirty="0" smtClean="0">
                <a:latin typeface="Calibri" panose="020F0502020204030204" pitchFamily="34" charset="0"/>
                <a:ea typeface="Times New Roman" panose="02020603050405020304" pitchFamily="18" charset="0"/>
                <a:cs typeface="Calibri" panose="020F0502020204030204" pitchFamily="34" charset="0"/>
              </a:rPr>
              <a:t> di business </a:t>
            </a:r>
            <a:r>
              <a:rPr lang="it-IT" kern="0" dirty="0" err="1" smtClean="0">
                <a:latin typeface="Calibri" panose="020F0502020204030204" pitchFamily="34" charset="0"/>
                <a:ea typeface="Times New Roman" panose="02020603050405020304" pitchFamily="18" charset="0"/>
                <a:cs typeface="Calibri" panose="020F0502020204030204" pitchFamily="34" charset="0"/>
              </a:rPr>
              <a:t>plan</a:t>
            </a:r>
            <a:r>
              <a:rPr lang="it-IT" kern="0" dirty="0" smtClean="0">
                <a:latin typeface="Calibri" panose="020F0502020204030204" pitchFamily="34" charset="0"/>
                <a:ea typeface="Times New Roman" panose="02020603050405020304" pitchFamily="18" charset="0"/>
                <a:cs typeface="Calibri" panose="020F0502020204030204" pitchFamily="34" charset="0"/>
              </a:rPr>
              <a:t> appropriati;</a:t>
            </a:r>
          </a:p>
          <a:p>
            <a:pPr marL="342900" lvl="0" indent="-342900" algn="just" fontAlgn="base">
              <a:buFont typeface="Symbol" panose="05050102010706020507" pitchFamily="18" charset="2"/>
              <a:buChar char=""/>
            </a:pPr>
            <a:r>
              <a:rPr lang="it-IT" kern="0" dirty="0" smtClean="0">
                <a:latin typeface="Calibri" panose="020F0502020204030204" pitchFamily="34" charset="0"/>
                <a:ea typeface="Times New Roman" panose="02020603050405020304" pitchFamily="18" charset="0"/>
                <a:cs typeface="Calibri" panose="020F0502020204030204" pitchFamily="34" charset="0"/>
              </a:rPr>
              <a:t>scrivere un piano di monitoraggio e valutazione della sostenibilità.</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98449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it-IT" altLang="ko-KR" sz="5867" dirty="0" smtClean="0">
                <a:solidFill>
                  <a:schemeClr val="tx1">
                    <a:lumMod val="85000"/>
                    <a:lumOff val="15000"/>
                  </a:schemeClr>
                </a:solidFill>
                <a:cs typeface="Arial" pitchFamily="34" charset="0"/>
              </a:rPr>
              <a:t>Grazie</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 xmlns:a16="http://schemas.microsoft.com/office/drawing/2014/main" id="{B8FA6405-6F2E-41E4-BD1D-BAF6D9AA96C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 xmlns:p14="http://schemas.microsoft.com/office/powerpoint/2010/main" val="127921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050065" y="2000986"/>
            <a:ext cx="7737742" cy="4231928"/>
          </a:xfrm>
          <a:prstGeom prst="rect">
            <a:avLst/>
          </a:prstGeom>
          <a:noFill/>
        </p:spPr>
        <p:txBody>
          <a:bodyPr wrap="square">
            <a:spAutoFit/>
          </a:bodyPr>
          <a:lstStyle/>
          <a:p>
            <a:pPr>
              <a:defRPr/>
            </a:pPr>
            <a:r>
              <a:rPr lang="it-IT" b="1" dirty="0" smtClean="0">
                <a:latin typeface="Calibri" panose="020F0502020204030204" pitchFamily="34" charset="0"/>
                <a:cs typeface="Calibri" panose="020F0502020204030204" pitchFamily="34" charset="0"/>
              </a:rPr>
              <a:t>Cercare una definizione di PM</a:t>
            </a:r>
          </a:p>
          <a:p>
            <a:pPr algn="just">
              <a:spcBef>
                <a:spcPts val="300"/>
              </a:spcBef>
              <a:spcAft>
                <a:spcPts val="300"/>
              </a:spcAft>
            </a:pPr>
            <a:r>
              <a:rPr lang="it-IT" dirty="0" smtClean="0">
                <a:latin typeface="Calibri" panose="020F0502020204030204" pitchFamily="34" charset="0"/>
                <a:cs typeface="Calibri" panose="020F0502020204030204" pitchFamily="34" charset="0"/>
              </a:rPr>
              <a:t>Il Project </a:t>
            </a:r>
            <a:r>
              <a:rPr lang="it-IT" dirty="0" smtClean="0">
                <a:latin typeface="Calibri" panose="020F0502020204030204" pitchFamily="34" charset="0"/>
                <a:cs typeface="Calibri" panose="020F0502020204030204" pitchFamily="34" charset="0"/>
              </a:rPr>
              <a:t>M</a:t>
            </a:r>
            <a:r>
              <a:rPr lang="it-IT" dirty="0" smtClean="0">
                <a:latin typeface="Calibri" panose="020F0502020204030204" pitchFamily="34" charset="0"/>
                <a:cs typeface="Calibri" panose="020F0502020204030204" pitchFamily="34" charset="0"/>
              </a:rPr>
              <a:t>anagement </a:t>
            </a:r>
            <a:r>
              <a:rPr lang="it-IT" dirty="0" smtClean="0">
                <a:latin typeface="Calibri" panose="020F0502020204030204" pitchFamily="34" charset="0"/>
                <a:cs typeface="Calibri" panose="020F0502020204030204" pitchFamily="34" charset="0"/>
              </a:rPr>
              <a:t>è l'applicazione di processi, metodi, abilità, conoscenze ed esperienze per raggiungere obiettivi specifici del progetto secondo i criteri di accettazione del progetto entro parametri concordati. Il </a:t>
            </a:r>
            <a:r>
              <a:rPr lang="it-IT" dirty="0" smtClean="0">
                <a:latin typeface="Calibri" panose="020F0502020204030204" pitchFamily="34" charset="0"/>
                <a:cs typeface="Calibri" panose="020F0502020204030204" pitchFamily="34" charset="0"/>
              </a:rPr>
              <a:t>P</a:t>
            </a:r>
            <a:r>
              <a:rPr lang="it-IT" dirty="0" smtClean="0">
                <a:latin typeface="Calibri" panose="020F0502020204030204" pitchFamily="34" charset="0"/>
                <a:cs typeface="Calibri" panose="020F0502020204030204" pitchFamily="34" charset="0"/>
              </a:rPr>
              <a:t>roject </a:t>
            </a:r>
            <a:r>
              <a:rPr lang="it-IT" dirty="0" smtClean="0">
                <a:latin typeface="Calibri" panose="020F0502020204030204" pitchFamily="34" charset="0"/>
                <a:cs typeface="Calibri" panose="020F0502020204030204" pitchFamily="34" charset="0"/>
              </a:rPr>
              <a:t>M</a:t>
            </a:r>
            <a:r>
              <a:rPr lang="it-IT" dirty="0" smtClean="0">
                <a:latin typeface="Calibri" panose="020F0502020204030204" pitchFamily="34" charset="0"/>
                <a:cs typeface="Calibri" panose="020F0502020204030204" pitchFamily="34" charset="0"/>
              </a:rPr>
              <a:t>anagement </a:t>
            </a:r>
            <a:r>
              <a:rPr lang="it-IT" dirty="0" smtClean="0">
                <a:latin typeface="Calibri" panose="020F0502020204030204" pitchFamily="34" charset="0"/>
                <a:cs typeface="Calibri" panose="020F0502020204030204" pitchFamily="34" charset="0"/>
              </a:rPr>
              <a:t>ha dei prodotti finali che sono vincolati a un periodo di tempo e a un budget determinati. </a:t>
            </a:r>
          </a:p>
          <a:p>
            <a:pPr algn="just">
              <a:spcBef>
                <a:spcPts val="300"/>
              </a:spcBef>
              <a:spcAft>
                <a:spcPts val="300"/>
              </a:spcAft>
            </a:pPr>
            <a:endParaRPr lang="it-IT" dirty="0" smtClean="0">
              <a:latin typeface="Calibri" panose="020F0502020204030204" pitchFamily="34" charset="0"/>
              <a:cs typeface="Calibri" panose="020F0502020204030204" pitchFamily="34" charset="0"/>
            </a:endParaRPr>
          </a:p>
          <a:p>
            <a:pPr algn="just">
              <a:spcBef>
                <a:spcPts val="300"/>
              </a:spcBef>
              <a:spcAft>
                <a:spcPts val="300"/>
              </a:spcAft>
            </a:pPr>
            <a:r>
              <a:rPr lang="it-IT" dirty="0" smtClean="0">
                <a:latin typeface="Calibri" panose="020F0502020204030204" pitchFamily="34" charset="0"/>
                <a:cs typeface="Calibri" panose="020F0502020204030204" pitchFamily="34" charset="0"/>
              </a:rPr>
              <a:t>Un fattore chiave che distingue il </a:t>
            </a:r>
            <a:r>
              <a:rPr lang="it-IT" dirty="0" smtClean="0">
                <a:latin typeface="Calibri" panose="020F0502020204030204" pitchFamily="34" charset="0"/>
                <a:cs typeface="Calibri" panose="020F0502020204030204" pitchFamily="34" charset="0"/>
              </a:rPr>
              <a:t>Project </a:t>
            </a:r>
            <a:r>
              <a:rPr lang="it-IT" dirty="0" smtClean="0">
                <a:latin typeface="Calibri" panose="020F0502020204030204" pitchFamily="34" charset="0"/>
                <a:cs typeface="Calibri" panose="020F0502020204030204" pitchFamily="34" charset="0"/>
              </a:rPr>
              <a:t>M</a:t>
            </a:r>
            <a:r>
              <a:rPr lang="it-IT" dirty="0" smtClean="0">
                <a:latin typeface="Calibri" panose="020F0502020204030204" pitchFamily="34" charset="0"/>
                <a:cs typeface="Calibri" panose="020F0502020204030204" pitchFamily="34" charset="0"/>
              </a:rPr>
              <a:t>anagement </a:t>
            </a:r>
            <a:r>
              <a:rPr lang="it-IT" dirty="0" smtClean="0">
                <a:latin typeface="Calibri" panose="020F0502020204030204" pitchFamily="34" charset="0"/>
                <a:cs typeface="Calibri" panose="020F0502020204030204" pitchFamily="34" charset="0"/>
              </a:rPr>
              <a:t>dal semplice </a:t>
            </a:r>
            <a:r>
              <a:rPr lang="it-IT" dirty="0" smtClean="0">
                <a:latin typeface="Calibri" panose="020F0502020204030204" pitchFamily="34" charset="0"/>
                <a:cs typeface="Calibri" panose="020F0502020204030204" pitchFamily="34" charset="0"/>
              </a:rPr>
              <a:t>“Management</a:t>
            </a:r>
            <a:r>
              <a:rPr lang="it-IT" dirty="0" smtClean="0">
                <a:latin typeface="Calibri" panose="020F0502020204030204" pitchFamily="34" charset="0"/>
                <a:cs typeface="Calibri" panose="020F0502020204030204" pitchFamily="34" charset="0"/>
              </a:rPr>
              <a:t>" è che questo ha un risultato finale e un tempo finito, a differenza del management che è un processo continuo. </a:t>
            </a:r>
            <a:endParaRPr lang="en-GB" dirty="0" smtClean="0">
              <a:solidFill>
                <a:srgbClr val="002060"/>
              </a:solidFill>
            </a:endParaRPr>
          </a:p>
          <a:p>
            <a:pPr algn="just">
              <a:spcBef>
                <a:spcPts val="300"/>
              </a:spcBef>
              <a:spcAft>
                <a:spcPts val="300"/>
              </a:spcAft>
            </a:pPr>
            <a:endParaRPr lang="en-GB" sz="1400" dirty="0" smtClean="0">
              <a:solidFill>
                <a:srgbClr val="002060"/>
              </a:solidFill>
              <a:latin typeface="Calibri" panose="020F0502020204030204" pitchFamily="34" charset="0"/>
              <a:cs typeface="Calibri" panose="020F0502020204030204" pitchFamily="34" charset="0"/>
            </a:endParaRPr>
          </a:p>
          <a:p>
            <a:pPr algn="just">
              <a:spcBef>
                <a:spcPts val="300"/>
              </a:spcBef>
              <a:spcAft>
                <a:spcPts val="300"/>
              </a:spcAft>
            </a:pPr>
            <a:r>
              <a:rPr lang="en-GB" sz="1400" dirty="0" err="1" smtClean="0">
                <a:latin typeface="Calibri" panose="020F0502020204030204" pitchFamily="34" charset="0"/>
                <a:cs typeface="Calibri" panose="020F0502020204030204" pitchFamily="34" charset="0"/>
              </a:rPr>
              <a:t>Fonte</a:t>
            </a:r>
            <a:r>
              <a:rPr lang="en-GB" sz="1400" dirty="0" smtClean="0">
                <a:latin typeface="Calibri" panose="020F0502020204030204" pitchFamily="34" charset="0"/>
                <a:cs typeface="Calibri" panose="020F0502020204030204" pitchFamily="34" charset="0"/>
              </a:rPr>
              <a:t>: Association for Project Management; </a:t>
            </a:r>
            <a:r>
              <a:rPr lang="en-GB" sz="1400" dirty="0" smtClean="0">
                <a:solidFill>
                  <a:srgbClr val="EE7B08"/>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APM Body of Knowledge, 7</a:t>
            </a:r>
            <a:r>
              <a:rPr lang="en-GB" sz="1400" baseline="30000" dirty="0" smtClean="0">
                <a:solidFill>
                  <a:srgbClr val="EE7B08"/>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th</a:t>
            </a:r>
            <a:r>
              <a:rPr lang="en-GB" sz="1400" dirty="0" smtClean="0">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 edition</a:t>
            </a:r>
            <a:endParaRPr lang="en-GB" sz="1400" dirty="0" smtClean="0">
              <a:latin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050065" y="2000986"/>
            <a:ext cx="7737742" cy="3831818"/>
          </a:xfrm>
          <a:prstGeom prst="rect">
            <a:avLst/>
          </a:prstGeom>
          <a:noFill/>
        </p:spPr>
        <p:txBody>
          <a:bodyPr wrap="square">
            <a:spAutoFit/>
          </a:bodyPr>
          <a:lstStyle/>
          <a:p>
            <a:pPr>
              <a:defRPr/>
            </a:pPr>
            <a:r>
              <a:rPr lang="en-US" b="1" dirty="0" err="1" smtClean="0">
                <a:latin typeface="Calibri" panose="020F0502020204030204" pitchFamily="34" charset="0"/>
                <a:cs typeface="Calibri" panose="020F0502020204030204" pitchFamily="34" charset="0"/>
              </a:rPr>
              <a:t>Cosa</a:t>
            </a:r>
            <a:r>
              <a:rPr lang="en-US" b="1" dirty="0" smtClean="0">
                <a:latin typeface="Calibri" panose="020F0502020204030204" pitchFamily="34" charset="0"/>
                <a:cs typeface="Calibri" panose="020F0502020204030204" pitchFamily="34" charset="0"/>
              </a:rPr>
              <a:t> è un </a:t>
            </a:r>
            <a:r>
              <a:rPr lang="en-US" b="1" dirty="0" err="1" smtClean="0">
                <a:latin typeface="Calibri" panose="020F0502020204030204" pitchFamily="34" charset="0"/>
                <a:cs typeface="Calibri" panose="020F0502020204030204" pitchFamily="34" charset="0"/>
              </a:rPr>
              <a:t>progetto</a:t>
            </a:r>
            <a:r>
              <a:rPr lang="en-US" b="1" dirty="0" smtClean="0">
                <a:latin typeface="Calibri" panose="020F0502020204030204" pitchFamily="34" charset="0"/>
                <a:cs typeface="Calibri" panose="020F0502020204030204" pitchFamily="34" charset="0"/>
              </a:rPr>
              <a:t>?</a:t>
            </a:r>
            <a:endParaRPr lang="it-IT" b="1" dirty="0">
              <a:latin typeface="Calibri" panose="020F0502020204030204" pitchFamily="34" charset="0"/>
              <a:cs typeface="Calibri" panose="020F0502020204030204" pitchFamily="34" charset="0"/>
            </a:endParaRPr>
          </a:p>
          <a:p>
            <a:pPr algn="just">
              <a:spcBef>
                <a:spcPts val="300"/>
              </a:spcBef>
              <a:spcAft>
                <a:spcPts val="300"/>
              </a:spcAft>
            </a:pP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300"/>
              </a:spcBef>
              <a:spcAft>
                <a:spcPts val="300"/>
              </a:spcAft>
              <a:buFont typeface="Arial" panose="020B0604020202020204" pitchFamily="34" charset="0"/>
              <a:buChar char="•"/>
            </a:pPr>
            <a:r>
              <a:rPr lang="it-IT" dirty="0" smtClean="0">
                <a:latin typeface="Calibri" panose="020F0502020204030204" pitchFamily="34" charset="0"/>
                <a:cs typeface="Calibri" panose="020F0502020204030204" pitchFamily="34" charset="0"/>
              </a:rPr>
              <a:t>Un progetto è </a:t>
            </a:r>
            <a:r>
              <a:rPr lang="it-IT" b="1" dirty="0" smtClean="0">
                <a:latin typeface="Calibri" panose="020F0502020204030204" pitchFamily="34" charset="0"/>
                <a:cs typeface="Calibri" panose="020F0502020204030204" pitchFamily="34" charset="0"/>
              </a:rPr>
              <a:t>temporaneo</a:t>
            </a:r>
            <a:r>
              <a:rPr lang="it-IT" dirty="0" smtClean="0">
                <a:latin typeface="Calibri" panose="020F0502020204030204" pitchFamily="34" charset="0"/>
                <a:cs typeface="Calibri" panose="020F0502020204030204" pitchFamily="34" charset="0"/>
              </a:rPr>
              <a:t>; nel senso che ha un inizio e una fine definiti nel tempo, e quindi uno scopo e delle risorse definite.</a:t>
            </a:r>
          </a:p>
          <a:p>
            <a:pPr marL="457200" indent="-457200" algn="just">
              <a:spcBef>
                <a:spcPts val="300"/>
              </a:spcBef>
              <a:spcAft>
                <a:spcPts val="300"/>
              </a:spcAft>
              <a:buFont typeface="Arial" panose="020B0604020202020204" pitchFamily="34" charset="0"/>
              <a:buChar char="•"/>
            </a:pPr>
            <a:endParaRPr lang="it-IT" dirty="0" smtClean="0">
              <a:latin typeface="Calibri" panose="020F0502020204030204" pitchFamily="34" charset="0"/>
              <a:cs typeface="Calibri" panose="020F0502020204030204" pitchFamily="34" charset="0"/>
            </a:endParaRPr>
          </a:p>
          <a:p>
            <a:pPr marL="457200" indent="-457200" algn="just">
              <a:spcBef>
                <a:spcPts val="300"/>
              </a:spcBef>
              <a:spcAft>
                <a:spcPts val="300"/>
              </a:spcAft>
              <a:buFont typeface="Arial" panose="020B0604020202020204" pitchFamily="34" charset="0"/>
              <a:buChar char="•"/>
            </a:pPr>
            <a:r>
              <a:rPr lang="it-IT" dirty="0" smtClean="0">
                <a:latin typeface="Calibri" panose="020F0502020204030204" pitchFamily="34" charset="0"/>
                <a:cs typeface="Calibri" panose="020F0502020204030204" pitchFamily="34" charset="0"/>
              </a:rPr>
              <a:t>E un progetto è </a:t>
            </a:r>
            <a:r>
              <a:rPr lang="it-IT" b="1" dirty="0" smtClean="0">
                <a:latin typeface="Calibri" panose="020F0502020204030204" pitchFamily="34" charset="0"/>
                <a:cs typeface="Calibri" panose="020F0502020204030204" pitchFamily="34" charset="0"/>
              </a:rPr>
              <a:t>unico</a:t>
            </a:r>
            <a:r>
              <a:rPr lang="it-IT" dirty="0" smtClean="0">
                <a:latin typeface="Calibri" panose="020F0502020204030204" pitchFamily="34" charset="0"/>
                <a:cs typeface="Calibri" panose="020F0502020204030204" pitchFamily="34" charset="0"/>
              </a:rPr>
              <a:t>, in quanto non è un'operazione di routine, ma un insieme specifico di operazioni progettate per realizzare un obiettivo particolare.</a:t>
            </a:r>
            <a:endParaRPr lang="en-GB" sz="1800" dirty="0">
              <a:solidFill>
                <a:srgbClr val="002060"/>
              </a:solidFill>
            </a:endParaRPr>
          </a:p>
          <a:p>
            <a:pPr algn="just">
              <a:spcBef>
                <a:spcPts val="300"/>
              </a:spcBef>
              <a:spcAft>
                <a:spcPts val="300"/>
              </a:spcAft>
            </a:pPr>
            <a:endParaRPr lang="en-GB" sz="1400" dirty="0" smtClean="0">
              <a:latin typeface="Calibri" panose="020F0502020204030204" pitchFamily="34" charset="0"/>
              <a:cs typeface="Calibri" panose="020F0502020204030204" pitchFamily="34" charset="0"/>
            </a:endParaRPr>
          </a:p>
          <a:p>
            <a:pPr algn="just">
              <a:spcBef>
                <a:spcPts val="300"/>
              </a:spcBef>
              <a:spcAft>
                <a:spcPts val="300"/>
              </a:spcAft>
            </a:pPr>
            <a:r>
              <a:rPr lang="en-GB" sz="1400" dirty="0" err="1" smtClean="0">
                <a:latin typeface="Calibri" panose="020F0502020204030204" pitchFamily="34" charset="0"/>
                <a:cs typeface="Calibri" panose="020F0502020204030204" pitchFamily="34" charset="0"/>
              </a:rPr>
              <a:t>Fonte</a:t>
            </a:r>
            <a:r>
              <a:rPr lang="en-GB" sz="1400" dirty="0" smtClean="0">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Project Management Institute</a:t>
            </a:r>
            <a:endParaRPr lang="en-GB" sz="1400" dirty="0">
              <a:latin typeface="Calibri" panose="020F0502020204030204" pitchFamily="34" charset="0"/>
              <a:cs typeface="Calibri" panose="020F0502020204030204" pitchFamily="34" charset="0"/>
            </a:endParaRP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59585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70109" y="2001616"/>
            <a:ext cx="7737742" cy="2939266"/>
          </a:xfrm>
          <a:prstGeom prst="rect">
            <a:avLst/>
          </a:prstGeom>
          <a:noFill/>
        </p:spPr>
        <p:txBody>
          <a:bodyPr wrap="square">
            <a:spAutoFit/>
          </a:bodyPr>
          <a:lstStyle/>
          <a:p>
            <a:pPr>
              <a:defRPr/>
            </a:pPr>
            <a:r>
              <a:rPr lang="it-IT" b="1" dirty="0" smtClean="0">
                <a:latin typeface="Calibri" panose="020F0502020204030204" pitchFamily="34" charset="0"/>
                <a:cs typeface="Calibri" panose="020F0502020204030204" pitchFamily="34" charset="0"/>
              </a:rPr>
              <a:t>Definizione degli elementi del PM</a:t>
            </a:r>
          </a:p>
          <a:p>
            <a:pPr>
              <a:defRPr/>
            </a:pPr>
            <a:endParaRPr lang="it-IT" b="1" dirty="0">
              <a:latin typeface="Calibri" panose="020F0502020204030204" pitchFamily="34" charset="0"/>
              <a:cs typeface="Calibri" panose="020F0502020204030204" pitchFamily="34" charset="0"/>
            </a:endParaRP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GB" sz="1800" dirty="0">
              <a:latin typeface="Calibri" panose="020F0502020204030204" pitchFamily="34" charset="0"/>
              <a:cs typeface="Calibri" panose="020F0502020204030204" pitchFamily="34" charset="0"/>
            </a:endParaRPr>
          </a:p>
          <a:p>
            <a:pPr algn="just"/>
            <a:endParaRPr lang="en-GB" dirty="0">
              <a:latin typeface="Calibri" panose="020F0502020204030204" pitchFamily="34" charset="0"/>
              <a:cs typeface="Calibri" panose="020F0502020204030204" pitchFamily="34" charset="0"/>
            </a:endParaRPr>
          </a:p>
          <a:p>
            <a:pPr algn="just"/>
            <a:endParaRPr lang="en-GB" sz="1800" dirty="0">
              <a:latin typeface="Calibri" panose="020F0502020204030204" pitchFamily="34" charset="0"/>
              <a:cs typeface="Calibri" panose="020F0502020204030204" pitchFamily="34" charset="0"/>
            </a:endParaRPr>
          </a:p>
          <a:p>
            <a:pPr algn="just"/>
            <a:endParaRPr lang="en-GB" dirty="0">
              <a:latin typeface="Calibri" panose="020F0502020204030204" pitchFamily="34" charset="0"/>
              <a:cs typeface="Calibri" panose="020F0502020204030204" pitchFamily="34" charset="0"/>
            </a:endParaRPr>
          </a:p>
          <a:p>
            <a:pPr algn="just"/>
            <a:r>
              <a:rPr lang="it-IT" dirty="0" smtClean="0">
                <a:latin typeface="Calibri" panose="020F0502020204030204" pitchFamily="34" charset="0"/>
                <a:cs typeface="Calibri" panose="020F0502020204030204" pitchFamily="34" charset="0"/>
              </a:rPr>
              <a:t>Variabili intrecciate: </a:t>
            </a:r>
          </a:p>
          <a:p>
            <a:pPr algn="just"/>
            <a:r>
              <a:rPr lang="it-IT" dirty="0" smtClean="0">
                <a:latin typeface="Calibri" panose="020F0502020204030204" pitchFamily="34" charset="0"/>
                <a:cs typeface="Calibri" panose="020F0502020204030204" pitchFamily="34" charset="0"/>
              </a:rPr>
              <a:t>un cambiamento in una variabile </a:t>
            </a:r>
          </a:p>
          <a:p>
            <a:pPr algn="just"/>
            <a:r>
              <a:rPr lang="it-IT" dirty="0" smtClean="0">
                <a:latin typeface="Calibri" panose="020F0502020204030204" pitchFamily="34" charset="0"/>
                <a:cs typeface="Calibri" panose="020F0502020204030204" pitchFamily="34" charset="0"/>
              </a:rPr>
              <a:t>influenzerà inevitabilmente le altre</a:t>
            </a:r>
            <a:endParaRPr lang="es-ES" dirty="0">
              <a:latin typeface="Calibri" panose="020F0502020204030204" pitchFamily="34" charset="0"/>
              <a:cs typeface="Calibri" panose="020F0502020204030204" pitchFamily="34" charset="0"/>
            </a:endParaRPr>
          </a:p>
        </p:txBody>
      </p:sp>
      <p:sp>
        <p:nvSpPr>
          <p:cNvPr id="12" name="Triangolo isoscele 11">
            <a:extLst>
              <a:ext uri="{FF2B5EF4-FFF2-40B4-BE49-F238E27FC236}">
                <a16:creationId xmlns="" xmlns:a16="http://schemas.microsoft.com/office/drawing/2014/main" id="{D2DBE43B-5229-4CE1-AB0A-436E2A6BAEC1}"/>
              </a:ext>
            </a:extLst>
          </p:cNvPr>
          <p:cNvSpPr>
            <a:spLocks noChangeAspect="1"/>
          </p:cNvSpPr>
          <p:nvPr/>
        </p:nvSpPr>
        <p:spPr>
          <a:xfrm>
            <a:off x="4323992" y="1051891"/>
            <a:ext cx="4735163" cy="3243262"/>
          </a:xfrm>
          <a:prstGeom prst="triangle">
            <a:avLst>
              <a:gd name="adj" fmla="val 49594"/>
            </a:avLst>
          </a:prstGeom>
          <a:solidFill>
            <a:srgbClr val="C2E088"/>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ttangolo arrotondato 13">
            <a:extLst>
              <a:ext uri="{FF2B5EF4-FFF2-40B4-BE49-F238E27FC236}">
                <a16:creationId xmlns="" xmlns:a16="http://schemas.microsoft.com/office/drawing/2014/main" id="{AAD602CF-AC16-4CCD-8495-EF54CDCFA178}"/>
              </a:ext>
            </a:extLst>
          </p:cNvPr>
          <p:cNvSpPr/>
          <p:nvPr/>
        </p:nvSpPr>
        <p:spPr>
          <a:xfrm rot="18366287">
            <a:off x="3465592" y="2157616"/>
            <a:ext cx="3468804" cy="500062"/>
          </a:xfrm>
          <a:prstGeom prst="roundRect">
            <a:avLst/>
          </a:prstGeom>
          <a:noFill/>
          <a:ln w="25400" cap="flat" cmpd="sng" algn="ctr">
            <a:solidFill>
              <a:srgbClr val="00B050"/>
            </a:solidFill>
            <a:prstDash val="solid"/>
          </a:ln>
          <a:effectLst/>
        </p:spPr>
        <p:txBody>
          <a:bodyPr anchor="ctr"/>
          <a:lstStyle/>
          <a:p>
            <a:pPr lvl="0" algn="ctr">
              <a:defRPr/>
            </a:pPr>
            <a:r>
              <a:rPr lang="it-IT" sz="3200" kern="0" dirty="0" smtClean="0">
                <a:latin typeface="Calibri"/>
                <a:cs typeface="Times New Roman" pitchFamily="18" charset="0"/>
              </a:rPr>
              <a:t>Risorse</a:t>
            </a:r>
            <a:endParaRPr kumimoji="0" lang="it-IT" sz="3200" b="0" i="0" u="none" strike="noStrike" kern="0" cap="none" spc="0" normalizeH="0" baseline="0" noProof="0" dirty="0">
              <a:ln>
                <a:noFill/>
              </a:ln>
              <a:effectLst/>
              <a:uLnTx/>
              <a:uFillTx/>
              <a:latin typeface="Calibri"/>
              <a:ea typeface="+mn-ea"/>
              <a:cs typeface="Times New Roman" pitchFamily="18" charset="0"/>
            </a:endParaRPr>
          </a:p>
        </p:txBody>
      </p:sp>
      <p:sp>
        <p:nvSpPr>
          <p:cNvPr id="15" name="Rettangolo arrotondato 12">
            <a:extLst>
              <a:ext uri="{FF2B5EF4-FFF2-40B4-BE49-F238E27FC236}">
                <a16:creationId xmlns="" xmlns:a16="http://schemas.microsoft.com/office/drawing/2014/main" id="{B1C95BBF-92E0-484A-A2FD-6AD193BABB49}"/>
              </a:ext>
            </a:extLst>
          </p:cNvPr>
          <p:cNvSpPr/>
          <p:nvPr/>
        </p:nvSpPr>
        <p:spPr>
          <a:xfrm rot="3223489">
            <a:off x="6377704" y="2177400"/>
            <a:ext cx="3571875" cy="500062"/>
          </a:xfrm>
          <a:prstGeom prst="round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3200" b="0" i="0" u="none" strike="noStrike" kern="0" cap="none" spc="0" normalizeH="0" baseline="0" noProof="0" dirty="0" smtClean="0">
                <a:ln>
                  <a:noFill/>
                </a:ln>
                <a:effectLst/>
                <a:uLnTx/>
                <a:uFillTx/>
                <a:latin typeface="Calibri"/>
                <a:ea typeface="+mn-ea"/>
                <a:cs typeface="Times New Roman" pitchFamily="18" charset="0"/>
              </a:rPr>
              <a:t>Tempo</a:t>
            </a:r>
            <a:endParaRPr kumimoji="0" lang="it-IT" sz="3200" b="0" i="0" u="none" strike="noStrike" kern="0" cap="none" spc="0" normalizeH="0" baseline="0" noProof="0" dirty="0">
              <a:ln>
                <a:noFill/>
              </a:ln>
              <a:effectLst/>
              <a:uLnTx/>
              <a:uFillTx/>
              <a:latin typeface="Calibri"/>
              <a:ea typeface="+mn-ea"/>
              <a:cs typeface="Times New Roman" pitchFamily="18" charset="0"/>
            </a:endParaRPr>
          </a:p>
        </p:txBody>
      </p:sp>
      <p:sp>
        <p:nvSpPr>
          <p:cNvPr id="16" name="Rettangolo arrotondato 14">
            <a:extLst>
              <a:ext uri="{FF2B5EF4-FFF2-40B4-BE49-F238E27FC236}">
                <a16:creationId xmlns="" xmlns:a16="http://schemas.microsoft.com/office/drawing/2014/main" id="{A320B30B-587B-4890-B11A-3D8CD2F318A2}"/>
              </a:ext>
            </a:extLst>
          </p:cNvPr>
          <p:cNvSpPr/>
          <p:nvPr/>
        </p:nvSpPr>
        <p:spPr>
          <a:xfrm>
            <a:off x="4952626" y="4435101"/>
            <a:ext cx="3571875" cy="500063"/>
          </a:xfrm>
          <a:prstGeom prst="round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3200" b="0" i="0" u="none" strike="noStrike" kern="0" cap="none" spc="0" normalizeH="0" baseline="0" noProof="0" dirty="0" smtClean="0">
                <a:ln>
                  <a:noFill/>
                </a:ln>
                <a:effectLst/>
                <a:uLnTx/>
                <a:uFillTx/>
                <a:latin typeface="Calibri"/>
                <a:ea typeface="+mn-ea"/>
                <a:cs typeface="Times New Roman" pitchFamily="18" charset="0"/>
              </a:rPr>
              <a:t>Risultati</a:t>
            </a:r>
            <a:endParaRPr kumimoji="0" lang="it-IT" sz="3200" b="0" i="0" u="none" strike="noStrike" kern="0" cap="none" spc="0" normalizeH="0" baseline="0" noProof="0" dirty="0">
              <a:ln>
                <a:noFill/>
              </a:ln>
              <a:effectLst/>
              <a:uLnTx/>
              <a:uFillTx/>
              <a:latin typeface="Calibri"/>
              <a:ea typeface="+mn-ea"/>
              <a:cs typeface="Times New Roman" pitchFamily="18" charset="0"/>
            </a:endParaRPr>
          </a:p>
        </p:txBody>
      </p:sp>
    </p:spTree>
    <p:extLst>
      <p:ext uri="{BB962C8B-B14F-4D97-AF65-F5344CB8AC3E}">
        <p14:creationId xmlns="" xmlns:p14="http://schemas.microsoft.com/office/powerpoint/2010/main" val="174158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765352" y="2101072"/>
            <a:ext cx="7737742" cy="3493264"/>
          </a:xfrm>
          <a:prstGeom prst="rect">
            <a:avLst/>
          </a:prstGeom>
          <a:noFill/>
        </p:spPr>
        <p:txBody>
          <a:bodyPr wrap="square">
            <a:spAutoFit/>
          </a:bodyPr>
          <a:lstStyle/>
          <a:p>
            <a:pPr>
              <a:defRPr/>
            </a:pPr>
            <a:r>
              <a:rPr lang="it-IT" b="1" dirty="0" smtClean="0">
                <a:latin typeface="Calibri" panose="020F0502020204030204" pitchFamily="34" charset="0"/>
                <a:cs typeface="Calibri" panose="020F0502020204030204" pitchFamily="34" charset="0"/>
              </a:rPr>
              <a:t>Definizione degli elementi del PM</a:t>
            </a: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Tempo (inizio, sequenza di attività, fine)</a:t>
            </a: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Risultati (qualità e quantità)</a:t>
            </a: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Risorse (umane, materiali, finanziarie, tempo...)</a:t>
            </a: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Approccio gestionale</a:t>
            </a: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Team</a:t>
            </a:r>
          </a:p>
          <a:p>
            <a:pPr marL="457200" indent="-457200" algn="just">
              <a:lnSpc>
                <a:spcPct val="150000"/>
              </a:lnSpc>
              <a:buClr>
                <a:schemeClr val="tx2">
                  <a:lumMod val="75000"/>
                </a:schemeClr>
              </a:buClr>
              <a:buSzPct val="85000"/>
              <a:buFont typeface="Arial" panose="020B0604020202020204" pitchFamily="34" charset="0"/>
              <a:buChar char="•"/>
              <a:defRPr/>
            </a:pPr>
            <a:r>
              <a:rPr lang="it-IT" dirty="0" err="1" smtClean="0">
                <a:latin typeface="Calibri" panose="020F0502020204030204" pitchFamily="34" charset="0"/>
                <a:cs typeface="Calibri" panose="020F0502020204030204" pitchFamily="34" charset="0"/>
              </a:rPr>
              <a:t>Stakeholders</a:t>
            </a:r>
            <a:endParaRPr lang="en-GB" sz="1800" b="1" dirty="0">
              <a:latin typeface="Calibri" panose="020F0502020204030204" pitchFamily="34" charset="0"/>
              <a:cs typeface="Calibri" panose="020F0502020204030204" pitchFamily="34" charset="0"/>
            </a:endParaRP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88402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765352" y="2101072"/>
            <a:ext cx="7737742" cy="2308324"/>
          </a:xfrm>
          <a:prstGeom prst="rect">
            <a:avLst/>
          </a:prstGeom>
          <a:noFill/>
        </p:spPr>
        <p:txBody>
          <a:bodyPr wrap="square">
            <a:spAutoFit/>
          </a:bodyPr>
          <a:lstStyle/>
          <a:p>
            <a:pPr>
              <a:defRPr/>
            </a:pPr>
            <a:r>
              <a:rPr lang="en-US" sz="1800" b="1" dirty="0">
                <a:latin typeface="Calibri" panose="020F0502020204030204" pitchFamily="34" charset="0"/>
                <a:cs typeface="Calibri" panose="020F0502020204030204" pitchFamily="34" charset="0"/>
              </a:rPr>
              <a:t>PM </a:t>
            </a:r>
            <a:r>
              <a:rPr lang="en-US" b="1" dirty="0" smtClean="0">
                <a:latin typeface="Calibri" panose="020F0502020204030204" pitchFamily="34" charset="0"/>
                <a:cs typeface="Calibri" panose="020F0502020204030204" pitchFamily="34" charset="0"/>
              </a:rPr>
              <a:t>come </a:t>
            </a:r>
            <a:r>
              <a:rPr lang="en-US" sz="1800" b="1" dirty="0" err="1" smtClean="0">
                <a:latin typeface="Calibri" panose="020F0502020204030204" pitchFamily="34" charset="0"/>
                <a:cs typeface="Calibri" panose="020F0502020204030204" pitchFamily="34" charset="0"/>
              </a:rPr>
              <a:t>approccio</a:t>
            </a:r>
            <a:endParaRPr lang="it-IT" b="1" dirty="0">
              <a:latin typeface="Calibri" panose="020F0502020204030204" pitchFamily="34" charset="0"/>
              <a:cs typeface="Calibri" panose="020F0502020204030204" pitchFamily="34" charset="0"/>
            </a:endParaRPr>
          </a:p>
          <a:p>
            <a:pPr>
              <a:defRPr/>
            </a:pP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Perché dovremmo preoccuparci del Project Management in generale? </a:t>
            </a:r>
          </a:p>
          <a:p>
            <a:pPr marL="457200" indent="-457200" algn="just">
              <a:buFont typeface="Arial" panose="020B0604020202020204" pitchFamily="34" charset="0"/>
              <a:buChar char="•"/>
            </a:pPr>
            <a:endParaRPr lang="it-IT" dirty="0" smtClean="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Perché è rilevante in agricoltura?</a:t>
            </a:r>
          </a:p>
          <a:p>
            <a:pPr marL="457200" indent="-457200" algn="just">
              <a:buFont typeface="Arial" panose="020B0604020202020204" pitchFamily="34" charset="0"/>
              <a:buChar char="•"/>
            </a:pPr>
            <a:endParaRPr lang="it-IT" dirty="0" smtClean="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it-IT" b="1" dirty="0" smtClean="0">
                <a:latin typeface="Calibri" panose="020F0502020204030204" pitchFamily="34" charset="0"/>
                <a:cs typeface="Calibri" panose="020F0502020204030204" pitchFamily="34" charset="0"/>
              </a:rPr>
              <a:t>Attenzione</a:t>
            </a:r>
            <a:r>
              <a:rPr lang="it-IT" dirty="0" smtClean="0">
                <a:latin typeface="Calibri" panose="020F0502020204030204" pitchFamily="34" charset="0"/>
                <a:cs typeface="Calibri" panose="020F0502020204030204" pitchFamily="34" charset="0"/>
              </a:rPr>
              <a:t>! Il Project Management non è una scienza esatta</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18177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765352" y="2101072"/>
            <a:ext cx="7737742" cy="3000821"/>
          </a:xfrm>
          <a:prstGeom prst="rect">
            <a:avLst/>
          </a:prstGeom>
          <a:noFill/>
        </p:spPr>
        <p:txBody>
          <a:bodyPr wrap="square">
            <a:spAutoFit/>
          </a:bodyPr>
          <a:lstStyle/>
          <a:p>
            <a:pPr>
              <a:defRPr/>
            </a:pPr>
            <a:r>
              <a:rPr lang="it-IT" b="1" dirty="0" smtClean="0">
                <a:latin typeface="Calibri" panose="020F0502020204030204" pitchFamily="34" charset="0"/>
                <a:cs typeface="Calibri" panose="020F0502020204030204" pitchFamily="34" charset="0"/>
              </a:rPr>
              <a:t>Alcuni vantaggi del PM come approccio</a:t>
            </a:r>
            <a:r>
              <a:rPr lang="en-US" sz="1800" b="1" dirty="0" smtClean="0">
                <a:latin typeface="Calibri" panose="020F0502020204030204" pitchFamily="34" charset="0"/>
                <a:cs typeface="Calibri" panose="020F0502020204030204" pitchFamily="34" charset="0"/>
              </a:rPr>
              <a:t> </a:t>
            </a:r>
            <a:r>
              <a:rPr lang="en-US" sz="1800" b="1" dirty="0">
                <a:latin typeface="Calibri" panose="020F0502020204030204" pitchFamily="34" charset="0"/>
                <a:cs typeface="Calibri" panose="020F0502020204030204" pitchFamily="34" charset="0"/>
              </a:rPr>
              <a:t>(1)</a:t>
            </a:r>
            <a:endParaRPr lang="it-IT" b="1" dirty="0">
              <a:latin typeface="Calibri" panose="020F0502020204030204" pitchFamily="34" charset="0"/>
              <a:cs typeface="Calibri" panose="020F0502020204030204" pitchFamily="34" charset="0"/>
            </a:endParaRPr>
          </a:p>
          <a:p>
            <a:pPr>
              <a:defRPr/>
            </a:pPr>
            <a:endParaRPr lang="it-IT" b="1" dirty="0">
              <a:latin typeface="Calibri" panose="020F0502020204030204" pitchFamily="34" charset="0"/>
              <a:cs typeface="Calibri" panose="020F0502020204030204" pitchFamily="34" charset="0"/>
            </a:endParaRP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Chiara definizione delle responsabilità</a:t>
            </a: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Migliore utilizzo delle risorse</a:t>
            </a: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Miglioramento della comunicazione</a:t>
            </a: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Raggiungimento degli obiettivi previsti</a:t>
            </a: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Miglioramento dei processi interni</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4662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765352" y="2101072"/>
            <a:ext cx="7737742" cy="2585323"/>
          </a:xfrm>
          <a:prstGeom prst="rect">
            <a:avLst/>
          </a:prstGeom>
          <a:noFill/>
        </p:spPr>
        <p:txBody>
          <a:bodyPr wrap="square">
            <a:spAutoFit/>
          </a:bodyPr>
          <a:lstStyle/>
          <a:p>
            <a:pPr>
              <a:defRPr/>
            </a:pPr>
            <a:r>
              <a:rPr lang="it-IT" b="1" dirty="0" smtClean="0">
                <a:latin typeface="Calibri" panose="020F0502020204030204" pitchFamily="34" charset="0"/>
                <a:cs typeface="Calibri" panose="020F0502020204030204" pitchFamily="34" charset="0"/>
              </a:rPr>
              <a:t>Alcuni vantaggi del PM come approccio </a:t>
            </a:r>
            <a:r>
              <a:rPr lang="en-US" sz="1800" b="1" dirty="0" smtClean="0">
                <a:latin typeface="Calibri" panose="020F0502020204030204" pitchFamily="34" charset="0"/>
                <a:cs typeface="Calibri" panose="020F0502020204030204" pitchFamily="34" charset="0"/>
              </a:rPr>
              <a:t>(2</a:t>
            </a:r>
            <a:r>
              <a:rPr lang="en-US" sz="1800" b="1" dirty="0">
                <a:latin typeface="Calibri" panose="020F0502020204030204" pitchFamily="34" charset="0"/>
                <a:cs typeface="Calibri" panose="020F0502020204030204" pitchFamily="34" charset="0"/>
              </a:rPr>
              <a:t>)</a:t>
            </a:r>
            <a:endParaRPr lang="it-IT" b="1" dirty="0">
              <a:latin typeface="Calibri" panose="020F0502020204030204" pitchFamily="34" charset="0"/>
              <a:cs typeface="Calibri" panose="020F0502020204030204" pitchFamily="34" charset="0"/>
            </a:endParaRPr>
          </a:p>
          <a:p>
            <a:pPr>
              <a:defRPr/>
            </a:pPr>
            <a:endParaRPr lang="it-IT" b="1" dirty="0">
              <a:latin typeface="Calibri" panose="020F0502020204030204" pitchFamily="34" charset="0"/>
              <a:cs typeface="Calibri" panose="020F0502020204030204" pitchFamily="34" charset="0"/>
            </a:endParaRP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Il PM è una metodologia e una "mentalità" per introdurre la disciplina nella gestione di attività complesse e interconnesse </a:t>
            </a:r>
          </a:p>
          <a:p>
            <a:pPr marL="457200" indent="-457200" algn="just">
              <a:lnSpc>
                <a:spcPct val="150000"/>
              </a:lnSpc>
              <a:buClr>
                <a:schemeClr val="tx2">
                  <a:lumMod val="75000"/>
                </a:schemeClr>
              </a:buClr>
              <a:buSzPct val="85000"/>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Il PM fornisce un quadro logico per lavorare meglio e implementare le attività in un ambiente in continuo cambiamento</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278106812"/>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2206</Words>
  <Application>Microsoft Office PowerPoint</Application>
  <PresentationFormat>Personalizzato</PresentationFormat>
  <Paragraphs>188</Paragraphs>
  <Slides>23</Slides>
  <Notes>0</Notes>
  <HiddenSlides>0</HiddenSlides>
  <MMClips>0</MMClips>
  <ScaleCrop>false</ScaleCrop>
  <HeadingPairs>
    <vt:vector size="4" baseType="variant">
      <vt:variant>
        <vt:lpstr>Tema</vt:lpstr>
      </vt:variant>
      <vt:variant>
        <vt:i4>3</vt:i4>
      </vt:variant>
      <vt:variant>
        <vt:lpstr>Titoli diapositive</vt:lpstr>
      </vt:variant>
      <vt:variant>
        <vt:i4>23</vt:i4>
      </vt:variant>
    </vt:vector>
  </HeadingPairs>
  <TitlesOfParts>
    <vt:vector size="26" baseType="lpstr">
      <vt:lpstr>Cover and End Slide Master</vt:lpstr>
      <vt:lpstr>Contents Slide Master</vt:lpstr>
      <vt:lpstr>Section Break Slide Master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Chiara</cp:lastModifiedBy>
  <cp:revision>193</cp:revision>
  <dcterms:created xsi:type="dcterms:W3CDTF">2019-01-14T06:35:35Z</dcterms:created>
  <dcterms:modified xsi:type="dcterms:W3CDTF">2022-02-03T16:25:47Z</dcterms:modified>
</cp:coreProperties>
</file>