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3171942"/>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06779"/>
            <a:ext cx="11962532" cy="2554545"/>
          </a:xfrm>
          <a:prstGeom prst="rect">
            <a:avLst/>
          </a:prstGeom>
          <a:noFill/>
        </p:spPr>
        <p:txBody>
          <a:bodyPr wrap="square" rtlCol="0" anchor="ctr">
            <a:spAutoFit/>
          </a:bodyPr>
          <a:lstStyle/>
          <a:p>
            <a:pPr algn="ctr"/>
            <a:r>
              <a:rPr lang="en-US" altLang="es-ES" sz="4000">
                <a:solidFill>
                  <a:schemeClr val="bg1"/>
                </a:solidFill>
                <a:cs typeface="Arial" pitchFamily="34" charset="0"/>
              </a:rPr>
              <a:t>Fundamentals of digital entrepreneurship applied to farming opportunities</a:t>
            </a:r>
          </a:p>
          <a:p>
            <a:pPr algn="ctr"/>
            <a:endParaRPr lang="en-US" altLang="es-ES" sz="4000">
              <a:solidFill>
                <a:schemeClr val="bg1"/>
              </a:solidFill>
              <a:cs typeface="Arial" pitchFamily="34" charset="0"/>
            </a:endParaRPr>
          </a:p>
          <a:p>
            <a:pPr algn="ctr"/>
            <a:r>
              <a:rPr lang="en-US" altLang="es-ES" sz="4000">
                <a:solidFill>
                  <a:schemeClr val="bg1"/>
                </a:solidFill>
                <a:cs typeface="Arial" pitchFamily="34" charset="0"/>
              </a:rPr>
              <a:t>Internet </a:t>
            </a:r>
            <a:r>
              <a:rPr lang="en-US" altLang="es-ES" sz="4000" dirty="0">
                <a:solidFill>
                  <a:schemeClr val="bg1"/>
                </a:solidFill>
                <a:cs typeface="Arial" pitchFamily="34" charset="0"/>
              </a:rPr>
              <a:t>Web Solutions</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71819" y="2100390"/>
            <a:ext cx="5632820" cy="3139321"/>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Website</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Feedback: </a:t>
            </a:r>
            <a:r>
              <a:rPr lang="en-US">
                <a:latin typeface="Calibri" panose="020F0502020204030204" pitchFamily="34" charset="0"/>
                <a:cs typeface="Calibri" panose="020F0502020204030204" pitchFamily="34" charset="0"/>
              </a:rPr>
              <a:t>You should always keep in mind the customer's opinion regarding your company. Offering a section where they can write their opinions and reviews will allow you to understand what is going wrong and what is working, so you can constantly improve and improve. </a:t>
            </a:r>
          </a:p>
          <a:p>
            <a:r>
              <a:rPr lang="en-US">
                <a:latin typeface="Calibri" panose="020F0502020204030204" pitchFamily="34" charset="0"/>
                <a:cs typeface="Calibri" panose="020F0502020204030204" pitchFamily="34" charset="0"/>
              </a:rPr>
              <a:t>Our website may (or may not) contain our online shop, or link to our external ecommerce platform, where our products are offered.</a:t>
            </a:r>
            <a:endParaRPr lang="en-US" dirty="0" err="1">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09A31DED-C80C-426C-8DBA-441D8F1E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615" y="2491002"/>
            <a:ext cx="2429866" cy="2429866"/>
          </a:xfrm>
          <a:prstGeom prst="rect">
            <a:avLst/>
          </a:prstGeom>
        </p:spPr>
      </p:pic>
    </p:spTree>
    <p:extLst>
      <p:ext uri="{BB962C8B-B14F-4D97-AF65-F5344CB8AC3E}">
        <p14:creationId xmlns:p14="http://schemas.microsoft.com/office/powerpoint/2010/main" val="346438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63767" y="1836482"/>
            <a:ext cx="9368472" cy="3693319"/>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a:solidFill>
                  <a:schemeClr val="accent1">
                    <a:lumMod val="75000"/>
                  </a:schemeClr>
                </a:solidFill>
                <a:latin typeface="Calibri" panose="020F0502020204030204" pitchFamily="34" charset="0"/>
                <a:cs typeface="Calibri" panose="020F0502020204030204" pitchFamily="34" charset="0"/>
              </a:rPr>
              <a:t>Online shops</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Internet shops are a very good opportunity for sales. They do not require physical premises and you can reach a larger number of people. Websites for selling products are many and important. Many of them have catalogue options, payment methods, contacts, information and feedback.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You have two options when creating an online shop: </a:t>
            </a:r>
          </a:p>
          <a:p>
            <a:pPr marL="285750" indent="-285750">
              <a:buFontTx/>
              <a:buChar char="-"/>
            </a:pPr>
            <a:r>
              <a:rPr lang="en-US">
                <a:latin typeface="Calibri" panose="020F0502020204030204" pitchFamily="34" charset="0"/>
                <a:cs typeface="Calibri" panose="020F0502020204030204" pitchFamily="34" charset="0"/>
              </a:rPr>
              <a:t>to create our own website (as we have explained in previous sections) or to sell products on ecommerce platforms</a:t>
            </a:r>
          </a:p>
          <a:p>
            <a:pPr marL="285750" indent="-285750">
              <a:buFontTx/>
              <a:buChar char="-"/>
            </a:pPr>
            <a:r>
              <a:rPr lang="en-US">
                <a:latin typeface="Calibri" panose="020F0502020204030204" pitchFamily="34" charset="0"/>
                <a:cs typeface="Calibri" panose="020F0502020204030204" pitchFamily="34" charset="0"/>
              </a:rPr>
              <a:t>to create an online site where the user can place orders, pay for them and receive them without physically interacting with the shop, which allows small shops to grow geographically without having to open operations in all the places where they sell.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07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mazon.com. Gasta menos. Sonríe más.">
            <a:extLst>
              <a:ext uri="{FF2B5EF4-FFF2-40B4-BE49-F238E27FC236}">
                <a16:creationId xmlns:a16="http://schemas.microsoft.com/office/drawing/2014/main" id="{86A8B7A2-AE81-4F4F-96E0-B73C54BE2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043" y="1543700"/>
            <a:ext cx="2240886" cy="2240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groboca">
            <a:extLst>
              <a:ext uri="{FF2B5EF4-FFF2-40B4-BE49-F238E27FC236}">
                <a16:creationId xmlns:a16="http://schemas.microsoft.com/office/drawing/2014/main" id="{1E8A25FC-3F3C-4A5C-8F6D-C98A40512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661" y="4028402"/>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rar y Vender Electrónica, Moda, Móviles y mucho más | eBay">
            <a:extLst>
              <a:ext uri="{FF2B5EF4-FFF2-40B4-BE49-F238E27FC236}">
                <a16:creationId xmlns:a16="http://schemas.microsoft.com/office/drawing/2014/main" id="{C765696E-B7A3-42AA-8BFC-435D5C80F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327" y="3066104"/>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63767" y="1836482"/>
            <a:ext cx="6234560"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a:solidFill>
                  <a:schemeClr val="accent1">
                    <a:lumMod val="75000"/>
                  </a:schemeClr>
                </a:solidFill>
                <a:latin typeface="Calibri" panose="020F0502020204030204" pitchFamily="34" charset="0"/>
                <a:cs typeface="Calibri" panose="020F0502020204030204" pitchFamily="34" charset="0"/>
              </a:rPr>
              <a:t>Online shops</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Some of the platforms that offer this type of service are Amazon, eBay, Etsy or Agroboca (specifically for agricultural products).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Another option is the own online shops, which are websites where you can create your own shop. In this way, buyers buy from the owner of the products, without intermediaries. However, some of them do not have their own shipping management.  Some of these platforms are Shopify, Pretashop, Magento and WooCommerce.</a:t>
            </a:r>
            <a:endParaRPr lang="en-US" dirty="0">
              <a:latin typeface="Calibri" panose="020F0502020204030204" pitchFamily="34" charset="0"/>
              <a:cs typeface="Calibri" panose="020F0502020204030204" pitchFamily="34" charset="0"/>
            </a:endParaRPr>
          </a:p>
        </p:txBody>
      </p:sp>
      <p:pic>
        <p:nvPicPr>
          <p:cNvPr id="1026" name="Picture 2" descr="Etsy - Wikipedia, la enciclopedia libre">
            <a:extLst>
              <a:ext uri="{FF2B5EF4-FFF2-40B4-BE49-F238E27FC236}">
                <a16:creationId xmlns:a16="http://schemas.microsoft.com/office/drawing/2014/main" id="{7977F947-97F3-4CC3-B9FF-C255B1FB6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3122" y="1085251"/>
            <a:ext cx="1832728" cy="91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1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836482"/>
            <a:ext cx="9376771"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Marketing</a:t>
            </a:r>
          </a:p>
          <a:p>
            <a:pPr>
              <a:defRPr/>
            </a:pPr>
            <a:endParaRPr lang="es-ES" dirty="0">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Marketing allows us to boost your business through a series of strategies that are carried out to attract potential customers to your company. It is important to have a good strategy both offline and online. </a:t>
            </a:r>
          </a:p>
          <a:p>
            <a:endParaRPr lang="en-US">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Offline strategies</a:t>
            </a:r>
          </a:p>
          <a:p>
            <a:r>
              <a:rPr lang="en-US">
                <a:latin typeface="Calibri" panose="020F0502020204030204" pitchFamily="34" charset="0"/>
                <a:cs typeface="Calibri" panose="020F0502020204030204" pitchFamily="34" charset="0"/>
              </a:rPr>
              <a:t>When you start a business, you start as an SME, so your reach and strategies are still limited. You can advertise our physical shop (flyers, advertising sites or posters). Local commerce is a very good source of clientele, as it allows for a high level of customer loyalty, as well as a first-person experience with our buyer. You can create discount cards or offers for regular customers.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464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722046"/>
            <a:ext cx="10127186" cy="3970318"/>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Marketing</a:t>
            </a:r>
          </a:p>
          <a:p>
            <a:endParaRPr lang="es-ES" sz="1200" dirty="0">
              <a:latin typeface="Calibri" panose="020F0502020204030204" pitchFamily="34" charset="0"/>
              <a:cs typeface="Calibri" panose="020F0502020204030204" pitchFamily="34" charset="0"/>
            </a:endParaRPr>
          </a:p>
          <a:p>
            <a:r>
              <a:rPr lang="es-ES" b="1">
                <a:latin typeface="Calibri" panose="020F0502020204030204" pitchFamily="34" charset="0"/>
                <a:cs typeface="Calibri" panose="020F0502020204030204" pitchFamily="34" charset="0"/>
              </a:rPr>
              <a:t>Online strategies</a:t>
            </a:r>
            <a:r>
              <a:rPr lang="es-ES">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Online marketing includes a series of Internet strategies to attract customers to your company.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-SEO and SEM: As we have seen before, SEO allows a website to be positioned. A complementary option to SEO is SEM, which consists of a bidding system for positioning.</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-Social Networks: Social networks put millions of people in contact with each other in just a few clicks. This allows companies to reach their potential customers in a dynamic and enjoyable way.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-Email Marketing: Email marketing consists of sending messages via email in order to attract new customers.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795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01616"/>
            <a:ext cx="9910630"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a:solidFill>
                  <a:schemeClr val="accent1">
                    <a:lumMod val="75000"/>
                  </a:schemeClr>
                </a:solidFill>
                <a:latin typeface="Calibri" panose="020F0502020204030204" pitchFamily="34" charset="0"/>
                <a:cs typeface="Calibri" panose="020F0502020204030204" pitchFamily="34" charset="0"/>
              </a:rPr>
              <a:t>Tips for e-commerce</a:t>
            </a:r>
          </a:p>
          <a:p>
            <a:pPr>
              <a:defRPr/>
            </a:pPr>
            <a:endParaRPr lang="en-US">
              <a:latin typeface="Calibri" panose="020F0502020204030204" pitchFamily="34" charset="0"/>
              <a:cs typeface="Calibri" panose="020F0502020204030204" pitchFamily="34" charset="0"/>
            </a:endParaRPr>
          </a:p>
          <a:p>
            <a:pPr>
              <a:defRPr/>
            </a:pPr>
            <a:r>
              <a:rPr lang="en-US">
                <a:latin typeface="Calibri" panose="020F0502020204030204" pitchFamily="34" charset="0"/>
                <a:cs typeface="Calibri" panose="020F0502020204030204" pitchFamily="34" charset="0"/>
              </a:rPr>
              <a:t>-Consider shipping logistics</a:t>
            </a:r>
          </a:p>
          <a:p>
            <a:pPr>
              <a:defRPr/>
            </a:pPr>
            <a:endParaRPr lang="en-US">
              <a:latin typeface="Calibri" panose="020F0502020204030204" pitchFamily="34" charset="0"/>
              <a:cs typeface="Calibri" panose="020F0502020204030204" pitchFamily="34" charset="0"/>
            </a:endParaRPr>
          </a:p>
          <a:p>
            <a:pPr>
              <a:defRPr/>
            </a:pPr>
            <a:r>
              <a:rPr lang="en-US">
                <a:latin typeface="Calibri" panose="020F0502020204030204" pitchFamily="34" charset="0"/>
                <a:cs typeface="Calibri" panose="020F0502020204030204" pitchFamily="34" charset="0"/>
              </a:rPr>
              <a:t>-General Data Protection Regulation (GDPR)</a:t>
            </a:r>
          </a:p>
          <a:p>
            <a:pPr>
              <a:defRPr/>
            </a:pPr>
            <a:endParaRPr lang="en-US">
              <a:latin typeface="Calibri" panose="020F0502020204030204" pitchFamily="34" charset="0"/>
              <a:cs typeface="Calibri" panose="020F0502020204030204" pitchFamily="34" charset="0"/>
            </a:endParaRPr>
          </a:p>
          <a:p>
            <a:pPr>
              <a:defRPr/>
            </a:pPr>
            <a:r>
              <a:rPr lang="en-US">
                <a:latin typeface="Calibri" panose="020F0502020204030204" pitchFamily="34" charset="0"/>
                <a:cs typeface="Calibri" panose="020F0502020204030204" pitchFamily="34" charset="0"/>
              </a:rPr>
              <a:t>-Hire the third party services you need</a:t>
            </a:r>
          </a:p>
          <a:p>
            <a:pPr>
              <a:defRPr/>
            </a:pPr>
            <a:endParaRPr lang="en-US">
              <a:latin typeface="Calibri" panose="020F0502020204030204" pitchFamily="34" charset="0"/>
              <a:cs typeface="Calibri" panose="020F0502020204030204" pitchFamily="34" charset="0"/>
            </a:endParaRPr>
          </a:p>
          <a:p>
            <a:pPr>
              <a:defRPr/>
            </a:pPr>
            <a:r>
              <a:rPr lang="en-US">
                <a:latin typeface="Calibri" panose="020F0502020204030204" pitchFamily="34" charset="0"/>
                <a:cs typeface="Calibri" panose="020F0502020204030204" pitchFamily="34" charset="0"/>
              </a:rPr>
              <a:t>-Manage and replenish stock</a:t>
            </a:r>
          </a:p>
          <a:p>
            <a:pPr>
              <a:defRPr/>
            </a:pPr>
            <a:endParaRPr lang="en-US">
              <a:latin typeface="Calibri" panose="020F0502020204030204" pitchFamily="34" charset="0"/>
              <a:cs typeface="Calibri" panose="020F0502020204030204" pitchFamily="34" charset="0"/>
            </a:endParaRPr>
          </a:p>
          <a:p>
            <a:pPr>
              <a:defRPr/>
            </a:pPr>
            <a:r>
              <a:rPr lang="en-US">
                <a:latin typeface="Calibri" panose="020F0502020204030204" pitchFamily="34" charset="0"/>
                <a:cs typeface="Calibri" panose="020F0502020204030204" pitchFamily="34" charset="0"/>
              </a:rPr>
              <a:t>Guarantee and efficient after-sales service</a:t>
            </a:r>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94AC58CD-C068-41F5-B03B-218BE7CF0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596" y="1895748"/>
            <a:ext cx="4116521" cy="4116521"/>
          </a:xfrm>
          <a:prstGeom prst="rect">
            <a:avLst/>
          </a:prstGeom>
        </p:spPr>
      </p:pic>
    </p:spTree>
    <p:extLst>
      <p:ext uri="{BB962C8B-B14F-4D97-AF65-F5344CB8AC3E}">
        <p14:creationId xmlns:p14="http://schemas.microsoft.com/office/powerpoint/2010/main" val="3752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683484"/>
            <a:ext cx="5880332" cy="2923877"/>
          </a:xfrm>
          <a:prstGeom prst="rect">
            <a:avLst/>
          </a:prstGeom>
          <a:noFill/>
        </p:spPr>
        <p:txBody>
          <a:bodyPr wrap="square">
            <a:spAutoFit/>
          </a:bodyPr>
          <a:lstStyle/>
          <a:p>
            <a:pPr>
              <a:defRPr/>
            </a:pPr>
            <a:r>
              <a:rPr lang="es-ES" altLang="es-ES" sz="2000" b="1">
                <a:solidFill>
                  <a:schemeClr val="accent1">
                    <a:lumMod val="50000"/>
                  </a:schemeClr>
                </a:solidFill>
                <a:latin typeface="Calibri" panose="020F0502020204030204" pitchFamily="34" charset="0"/>
                <a:cs typeface="Calibri" panose="020F0502020204030204" pitchFamily="34" charset="0"/>
              </a:rPr>
              <a:t>Digital networks, communication and social media management</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Networking</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It consists of a series of strategies and procedures in order to bring the client or company into contact with you. There are different types of networking, the two main types being online and offline networking.</a:t>
            </a:r>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754A80A8-B7B4-4480-9FC7-CEF632D6D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867" y="2476309"/>
            <a:ext cx="2470614" cy="2470614"/>
          </a:xfrm>
          <a:prstGeom prst="rect">
            <a:avLst/>
          </a:prstGeom>
        </p:spPr>
      </p:pic>
    </p:spTree>
    <p:extLst>
      <p:ext uri="{BB962C8B-B14F-4D97-AF65-F5344CB8AC3E}">
        <p14:creationId xmlns:p14="http://schemas.microsoft.com/office/powerpoint/2010/main" val="276256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7554428" cy="3416320"/>
          </a:xfrm>
          <a:prstGeom prst="rect">
            <a:avLst/>
          </a:prstGeom>
          <a:noFill/>
        </p:spPr>
        <p:txBody>
          <a:bodyPr wrap="square">
            <a:spAutoFit/>
          </a:bodyPr>
          <a:lstStyle/>
          <a:p>
            <a:pPr>
              <a:defRPr/>
            </a:pPr>
            <a:r>
              <a:rPr lang="es-ES" altLang="es-ES" b="1">
                <a:solidFill>
                  <a:schemeClr val="accent1">
                    <a:lumMod val="75000"/>
                  </a:schemeClr>
                </a:solidFill>
                <a:latin typeface="Calibri" panose="020F0502020204030204" pitchFamily="34" charset="0"/>
                <a:cs typeface="Calibri" panose="020F0502020204030204" pitchFamily="34" charset="0"/>
              </a:rPr>
              <a:t>Online Communication Strategies</a:t>
            </a:r>
          </a:p>
          <a:p>
            <a:pPr>
              <a:defRPr/>
            </a:pPr>
            <a:endParaRPr lang="es-ES" altLang="es-ES" dirty="0">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Good communication makes the difference between success and failure of your networking campaign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-Study the client's profile</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-Establish your objectives and steps to follow</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-Develop your content and advertisements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-Evaluate the impact of your networking campaign</a:t>
            </a:r>
            <a:endParaRPr lang="en-U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E54F6C43-3FFC-4535-ADF9-8CD232F74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748" y="2177829"/>
            <a:ext cx="3043465" cy="3043465"/>
          </a:xfrm>
          <a:prstGeom prst="rect">
            <a:avLst/>
          </a:prstGeom>
        </p:spPr>
      </p:pic>
    </p:spTree>
    <p:extLst>
      <p:ext uri="{BB962C8B-B14F-4D97-AF65-F5344CB8AC3E}">
        <p14:creationId xmlns:p14="http://schemas.microsoft.com/office/powerpoint/2010/main" val="13697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LinkedIn acusado de enfriar el acceso a la información en línea – Naked  Security">
            <a:extLst>
              <a:ext uri="{FF2B5EF4-FFF2-40B4-BE49-F238E27FC236}">
                <a16:creationId xmlns:a16="http://schemas.microsoft.com/office/drawing/2014/main" id="{3684DD7E-E336-4135-A3D1-AFF10B911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019" y="3946272"/>
            <a:ext cx="2749885" cy="1432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7554428" cy="1477328"/>
          </a:xfrm>
          <a:prstGeom prst="rect">
            <a:avLst/>
          </a:prstGeom>
          <a:noFill/>
        </p:spPr>
        <p:txBody>
          <a:bodyPr wrap="square">
            <a:spAutoFit/>
          </a:bodyPr>
          <a:lstStyle/>
          <a:p>
            <a:pPr>
              <a:defRPr/>
            </a:pPr>
            <a:r>
              <a:rPr lang="es-ES" altLang="es-ES" b="1">
                <a:solidFill>
                  <a:schemeClr val="accent1">
                    <a:lumMod val="75000"/>
                  </a:schemeClr>
                </a:solidFill>
                <a:latin typeface="Calibri" panose="020F0502020204030204" pitchFamily="34" charset="0"/>
                <a:cs typeface="Calibri" panose="020F0502020204030204" pitchFamily="34" charset="0"/>
              </a:rPr>
              <a:t>Social media</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Social Networks are a golden opportunity to contact potential clients and collaborators. You should carefully choose the ones you use, as many of them have different target audiences and characteristics.</a:t>
            </a:r>
            <a:endParaRPr lang="en-US" dirty="0">
              <a:latin typeface="Calibri" panose="020F0502020204030204" pitchFamily="34" charset="0"/>
              <a:cs typeface="Calibri" panose="020F0502020204030204" pitchFamily="34" charset="0"/>
            </a:endParaRPr>
          </a:p>
        </p:txBody>
      </p:sp>
      <p:pic>
        <p:nvPicPr>
          <p:cNvPr id="2050" name="Picture 2" descr="Controles parentales de Facebook | Asuntos de Internet">
            <a:extLst>
              <a:ext uri="{FF2B5EF4-FFF2-40B4-BE49-F238E27FC236}">
                <a16:creationId xmlns:a16="http://schemas.microsoft.com/office/drawing/2014/main" id="{E7696D54-0EAA-4A38-92AF-0D29069A6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728" y="3826113"/>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Tube en Español (@YouTubeEspanol) | Twitter">
            <a:extLst>
              <a:ext uri="{FF2B5EF4-FFF2-40B4-BE49-F238E27FC236}">
                <a16:creationId xmlns:a16="http://schemas.microsoft.com/office/drawing/2014/main" id="{DDCF94BF-CC34-4CC1-86CA-31B06A303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6832" y="3826907"/>
            <a:ext cx="1687802" cy="16878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tagram Lite ya permite ver los Reels">
            <a:extLst>
              <a:ext uri="{FF2B5EF4-FFF2-40B4-BE49-F238E27FC236}">
                <a16:creationId xmlns:a16="http://schemas.microsoft.com/office/drawing/2014/main" id="{ED6E0F98-9200-44AD-97A0-0733006EEE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675" y="4089857"/>
            <a:ext cx="2094207" cy="11619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mprar Twitter - Microsoft Store es-ES">
            <a:extLst>
              <a:ext uri="{FF2B5EF4-FFF2-40B4-BE49-F238E27FC236}">
                <a16:creationId xmlns:a16="http://schemas.microsoft.com/office/drawing/2014/main" id="{AE3F9D0F-9A2C-4D15-878B-B2A0608BE9C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829" b="24770"/>
          <a:stretch/>
        </p:blipFill>
        <p:spPr bwMode="auto">
          <a:xfrm>
            <a:off x="6819161" y="4178790"/>
            <a:ext cx="1161048" cy="98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8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 You</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621898" y="1002054"/>
            <a:ext cx="6659139" cy="584775"/>
          </a:xfrm>
          <a:prstGeom prst="rect">
            <a:avLst/>
          </a:prstGeom>
          <a:noFill/>
        </p:spPr>
        <p:txBody>
          <a:bodyPr wrap="square" rtlCol="0">
            <a:spAutoFit/>
          </a:bodyPr>
          <a:lstStyle/>
          <a:p>
            <a:pPr algn="ctr"/>
            <a:r>
              <a:rPr lang="en-GB" sz="3200" b="1">
                <a:solidFill>
                  <a:schemeClr val="accent1">
                    <a:lumMod val="50000"/>
                  </a:schemeClr>
                </a:solidFill>
                <a:latin typeface="Calibri" panose="020F0502020204030204" pitchFamily="34" charset="0"/>
                <a:cs typeface="Calibri" panose="020F0502020204030204" pitchFamily="34" charset="0"/>
              </a:rPr>
              <a:t>Objectives / goals </a:t>
            </a:r>
            <a:endParaRPr lang="en-US" altLang="ko-KR" sz="3200" b="1" dirty="0">
              <a:solidFill>
                <a:schemeClr val="accent1">
                  <a:lumMod val="50000"/>
                </a:schemeClr>
              </a:solidFill>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6147786" cy="2862322"/>
          </a:xfrm>
          <a:prstGeom prst="rect">
            <a:avLst/>
          </a:prstGeom>
          <a:noFill/>
        </p:spPr>
        <p:txBody>
          <a:bodyPr wrap="square">
            <a:spAutoFit/>
          </a:bodyPr>
          <a:lstStyle/>
          <a:p>
            <a:pPr algn="just"/>
            <a:r>
              <a:rPr lang="en-US" sz="1800" b="1">
                <a:effectLst/>
                <a:latin typeface="Calibri" panose="020F0502020204030204" pitchFamily="34" charset="0"/>
                <a:ea typeface="Calibri" panose="020F0502020204030204" pitchFamily="34" charset="0"/>
                <a:cs typeface="Times New Roman" panose="02020603050405020304" pitchFamily="18" charset="0"/>
              </a:rPr>
              <a:t>In this course you will learn:</a:t>
            </a:r>
          </a:p>
          <a:p>
            <a:pPr algn="just"/>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a:effectLst/>
                <a:latin typeface="Calibri" panose="020F0502020204030204" pitchFamily="34" charset="0"/>
                <a:ea typeface="Calibri" panose="020F0502020204030204" pitchFamily="34" charset="0"/>
                <a:cs typeface="Times New Roman" panose="02020603050405020304" pitchFamily="18" charset="0"/>
              </a:rPr>
              <a:t>1) Fundamentals of entrepreneurship and digital commerce</a:t>
            </a:r>
          </a:p>
          <a:p>
            <a:pPr algn="just"/>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a:effectLst/>
                <a:latin typeface="Calibri" panose="020F0502020204030204" pitchFamily="34" charset="0"/>
                <a:ea typeface="Calibri" panose="020F0502020204030204" pitchFamily="34" charset="0"/>
                <a:cs typeface="Times New Roman" panose="02020603050405020304" pitchFamily="18" charset="0"/>
              </a:rPr>
              <a:t>2) First steps in creating a company and an online shop </a:t>
            </a:r>
          </a:p>
          <a:p>
            <a:pPr algn="just"/>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a:effectLst/>
                <a:latin typeface="Calibri" panose="020F0502020204030204" pitchFamily="34" charset="0"/>
                <a:ea typeface="Calibri" panose="020F0502020204030204" pitchFamily="34" charset="0"/>
                <a:cs typeface="Times New Roman" panose="02020603050405020304" pitchFamily="18" charset="0"/>
              </a:rPr>
              <a:t>3) Fundamentals of digital commerce</a:t>
            </a:r>
          </a:p>
          <a:p>
            <a:pPr algn="just"/>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a:effectLst/>
                <a:latin typeface="Calibri" panose="020F0502020204030204" pitchFamily="34" charset="0"/>
                <a:ea typeface="Calibri" panose="020F0502020204030204" pitchFamily="34" charset="0"/>
                <a:cs typeface="Times New Roman" panose="02020603050405020304" pitchFamily="18" charset="0"/>
              </a:rPr>
              <a:t>4) How to boost your marketing campaigns and networking on social networks to attract more customers.</a:t>
            </a:r>
            <a:endParaRPr lang="es-ES" dirty="0"/>
          </a:p>
        </p:txBody>
      </p:sp>
      <p:pic>
        <p:nvPicPr>
          <p:cNvPr id="5" name="Imagen 4">
            <a:extLst>
              <a:ext uri="{FF2B5EF4-FFF2-40B4-BE49-F238E27FC236}">
                <a16:creationId xmlns:a16="http://schemas.microsoft.com/office/drawing/2014/main" id="{800F4EBD-1F8F-4D6D-9EF6-48DBC4490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775" y="2143000"/>
            <a:ext cx="3043465" cy="3043465"/>
          </a:xfrm>
          <a:prstGeom prst="rect">
            <a:avLst/>
          </a:prstGeom>
        </p:spPr>
      </p:pic>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9317210" cy="2893100"/>
          </a:xfrm>
          <a:prstGeom prst="rect">
            <a:avLst/>
          </a:prstGeom>
          <a:noFill/>
        </p:spPr>
        <p:txBody>
          <a:bodyPr wrap="square">
            <a:spAutoFit/>
          </a:bodyPr>
          <a:lstStyle/>
          <a:p>
            <a:pPr>
              <a:defRPr/>
            </a:pPr>
            <a:r>
              <a:rPr lang="en-US" altLang="es-ES" sz="2000" b="1">
                <a:solidFill>
                  <a:schemeClr val="accent1">
                    <a:lumMod val="50000"/>
                  </a:schemeClr>
                </a:solidFill>
                <a:latin typeface="Calibri" panose="020F0502020204030204" pitchFamily="34" charset="0"/>
                <a:cs typeface="Calibri" panose="020F0502020204030204" pitchFamily="34" charset="0"/>
              </a:rPr>
              <a:t>Digital entrepreneurship skills and opportunities</a:t>
            </a:r>
          </a:p>
          <a:p>
            <a:pPr>
              <a:defRPr/>
            </a:pPr>
            <a:endParaRPr lang="es-ES" altLang="es-ES" b="1">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a:solidFill>
                  <a:schemeClr val="accent1">
                    <a:lumMod val="75000"/>
                  </a:schemeClr>
                </a:solidFill>
                <a:latin typeface="Calibri" panose="020F0502020204030204" pitchFamily="34" charset="0"/>
                <a:cs typeface="Calibri" panose="020F0502020204030204" pitchFamily="34" charset="0"/>
              </a:rPr>
              <a:t>Internet Entrepreneurship</a:t>
            </a:r>
          </a:p>
          <a:p>
            <a:pPr>
              <a:defRPr/>
            </a:pPr>
            <a:endParaRPr lang="es-ES" altLang="es-ES">
              <a:latin typeface="Calibri" panose="020F0502020204030204" pitchFamily="34" charset="0"/>
              <a:cs typeface="Calibri" panose="020F0502020204030204" pitchFamily="34" charset="0"/>
            </a:endParaRPr>
          </a:p>
          <a:p>
            <a:pPr>
              <a:defRPr/>
            </a:pPr>
            <a:r>
              <a:rPr lang="en-US" altLang="es-ES">
                <a:latin typeface="Calibri" panose="020F0502020204030204" pitchFamily="34" charset="0"/>
                <a:cs typeface="Calibri" panose="020F0502020204030204" pitchFamily="34" charset="0"/>
              </a:rPr>
              <a:t>The world of entrepreneurship is a complex path, full of research and development. However, if we know how to make the most of our resources and exploit them to the maximum, we can make our business a success. Innovations in production, distribution and sales have meant that the agro-livestock sector has access to a wider market with greater opportunities, without the need to invest in physical spaces or have a large budget. The online world is thus a wonderful option to boost our business.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046182" y="1678812"/>
            <a:ext cx="7127905" cy="3785652"/>
          </a:xfrm>
          <a:prstGeom prst="rect">
            <a:avLst/>
          </a:prstGeom>
          <a:noFill/>
        </p:spPr>
        <p:txBody>
          <a:bodyPr wrap="square">
            <a:spAutoFit/>
          </a:bodyPr>
          <a:lstStyle/>
          <a:p>
            <a:pPr>
              <a:defRPr/>
            </a:pPr>
            <a:endParaRPr lang="es-ES" altLang="es-ES" b="1">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a:solidFill>
                  <a:schemeClr val="accent1">
                    <a:lumMod val="75000"/>
                  </a:schemeClr>
                </a:solidFill>
                <a:latin typeface="Calibri" panose="020F0502020204030204" pitchFamily="34" charset="0"/>
                <a:cs typeface="Calibri" panose="020F0502020204030204" pitchFamily="34" charset="0"/>
              </a:rPr>
              <a:t>Entrepreneurship skills</a:t>
            </a:r>
          </a:p>
          <a:p>
            <a:pPr>
              <a:defRPr/>
            </a:pPr>
            <a:endParaRPr lang="es-ES" altLang="es-ES" dirty="0">
              <a:latin typeface="Calibri" panose="020F0502020204030204" pitchFamily="34" charset="0"/>
              <a:cs typeface="Calibri" panose="020F0502020204030204" pitchFamily="34" charset="0"/>
            </a:endParaRPr>
          </a:p>
          <a:p>
            <a:pPr>
              <a:defRPr/>
            </a:pPr>
            <a:r>
              <a:rPr lang="en-US" altLang="es-ES">
                <a:latin typeface="Calibri" panose="020F0502020204030204" pitchFamily="34" charset="0"/>
                <a:cs typeface="Calibri" panose="020F0502020204030204" pitchFamily="34" charset="0"/>
              </a:rPr>
              <a:t>The profile of an entrepreneur includes a series of traits and attitudes that may allow him/her to boost their business and achieve the established objectives. </a:t>
            </a:r>
          </a:p>
          <a:p>
            <a:pPr>
              <a:defRPr/>
            </a:pPr>
            <a:r>
              <a:rPr lang="en-US" altLang="es-ES">
                <a:latin typeface="Calibri" panose="020F0502020204030204" pitchFamily="34" charset="0"/>
                <a:cs typeface="Calibri" panose="020F0502020204030204" pitchFamily="34" charset="0"/>
              </a:rPr>
              <a:t>Some are:</a:t>
            </a:r>
          </a:p>
          <a:p>
            <a:pPr>
              <a:defRPr/>
            </a:pPr>
            <a:endParaRPr lang="en-US" altLang="es-ES">
              <a:latin typeface="Calibri" panose="020F0502020204030204" pitchFamily="34" charset="0"/>
              <a:cs typeface="Calibri" panose="020F0502020204030204" pitchFamily="34" charset="0"/>
            </a:endParaRPr>
          </a:p>
          <a:p>
            <a:pPr>
              <a:defRPr/>
            </a:pPr>
            <a:r>
              <a:rPr lang="en-US" altLang="es-ES" sz="1200">
                <a:latin typeface="Calibri" panose="020F0502020204030204" pitchFamily="34" charset="0"/>
                <a:cs typeface="Calibri" panose="020F0502020204030204" pitchFamily="34" charset="0"/>
              </a:rPr>
              <a:t>-Initiative</a:t>
            </a:r>
          </a:p>
          <a:p>
            <a:pPr>
              <a:defRPr/>
            </a:pPr>
            <a:r>
              <a:rPr lang="en-US" altLang="es-ES" sz="1200">
                <a:latin typeface="Calibri" panose="020F0502020204030204" pitchFamily="34" charset="0"/>
                <a:cs typeface="Calibri" panose="020F0502020204030204" pitchFamily="34" charset="0"/>
              </a:rPr>
              <a:t>-Constant training</a:t>
            </a:r>
          </a:p>
          <a:p>
            <a:pPr>
              <a:defRPr/>
            </a:pPr>
            <a:r>
              <a:rPr lang="en-US" altLang="es-ES" sz="1200">
                <a:latin typeface="Calibri" panose="020F0502020204030204" pitchFamily="34" charset="0"/>
                <a:cs typeface="Calibri" panose="020F0502020204030204" pitchFamily="34" charset="0"/>
              </a:rPr>
              <a:t>-Leadership</a:t>
            </a:r>
          </a:p>
          <a:p>
            <a:pPr>
              <a:defRPr/>
            </a:pPr>
            <a:r>
              <a:rPr lang="en-US" altLang="es-ES" sz="1200">
                <a:latin typeface="Calibri" panose="020F0502020204030204" pitchFamily="34" charset="0"/>
                <a:cs typeface="Calibri" panose="020F0502020204030204" pitchFamily="34" charset="0"/>
              </a:rPr>
              <a:t>-Vision of the future and anticipation</a:t>
            </a:r>
          </a:p>
          <a:p>
            <a:pPr>
              <a:defRPr/>
            </a:pPr>
            <a:r>
              <a:rPr lang="en-US" altLang="es-ES" sz="1200">
                <a:latin typeface="Calibri" panose="020F0502020204030204" pitchFamily="34" charset="0"/>
                <a:cs typeface="Calibri" panose="020F0502020204030204" pitchFamily="34" charset="0"/>
              </a:rPr>
              <a:t>-Learning and accepting mistakes</a:t>
            </a:r>
          </a:p>
          <a:p>
            <a:pPr>
              <a:defRPr/>
            </a:pPr>
            <a:r>
              <a:rPr lang="en-US" altLang="es-ES" sz="1200">
                <a:latin typeface="Calibri" panose="020F0502020204030204" pitchFamily="34" charset="0"/>
                <a:cs typeface="Calibri" panose="020F0502020204030204" pitchFamily="34" charset="0"/>
              </a:rPr>
              <a:t>-Ability to measure risk</a:t>
            </a:r>
          </a:p>
          <a:p>
            <a:pPr>
              <a:defRPr/>
            </a:pPr>
            <a:r>
              <a:rPr lang="en-US" altLang="es-ES" sz="1200">
                <a:latin typeface="Calibri" panose="020F0502020204030204" pitchFamily="34" charset="0"/>
                <a:cs typeface="Calibri" panose="020F0502020204030204" pitchFamily="34" charset="0"/>
              </a:rPr>
              <a:t>-Communication skills</a:t>
            </a:r>
          </a:p>
          <a:p>
            <a:pPr>
              <a:defRPr/>
            </a:pPr>
            <a:r>
              <a:rPr lang="en-US" altLang="es-ES" sz="1200">
                <a:latin typeface="Calibri" panose="020F0502020204030204" pitchFamily="34" charset="0"/>
                <a:cs typeface="Calibri" panose="020F0502020204030204" pitchFamily="34" charset="0"/>
              </a:rPr>
              <a:t>-Creativity</a:t>
            </a:r>
            <a:endParaRPr lang="en-US" altLang="es-ES" sz="12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88B39B89-4CAA-44E1-8D0A-0564E5A72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154" y="2135724"/>
            <a:ext cx="3043464" cy="3043464"/>
          </a:xfrm>
          <a:prstGeom prst="rect">
            <a:avLst/>
          </a:prstGeom>
        </p:spPr>
      </p:pic>
    </p:spTree>
    <p:extLst>
      <p:ext uri="{BB962C8B-B14F-4D97-AF65-F5344CB8AC3E}">
        <p14:creationId xmlns:p14="http://schemas.microsoft.com/office/powerpoint/2010/main" val="118188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32538"/>
            <a:ext cx="9227663" cy="3693319"/>
          </a:xfrm>
          <a:prstGeom prst="rect">
            <a:avLst/>
          </a:prstGeom>
          <a:noFill/>
        </p:spPr>
        <p:txBody>
          <a:bodyPr wrap="square">
            <a:spAutoFit/>
          </a:bodyPr>
          <a:lstStyle/>
          <a:p>
            <a:pPr>
              <a:defRPr/>
            </a:pPr>
            <a:r>
              <a:rPr lang="es-ES" altLang="es-ES" b="1">
                <a:solidFill>
                  <a:schemeClr val="accent1">
                    <a:lumMod val="75000"/>
                  </a:schemeClr>
                </a:solidFill>
                <a:latin typeface="Calibri" panose="020F0502020204030204" pitchFamily="34" charset="0"/>
                <a:cs typeface="Calibri" panose="020F0502020204030204" pitchFamily="34" charset="0"/>
              </a:rPr>
              <a:t>Objetives</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pPr>
              <a:defRPr/>
            </a:pPr>
            <a:r>
              <a:rPr lang="en-US" altLang="es-ES">
                <a:latin typeface="Calibri" panose="020F0502020204030204" pitchFamily="34" charset="0"/>
                <a:cs typeface="Calibri" panose="020F0502020204030204" pitchFamily="34" charset="0"/>
              </a:rPr>
              <a:t>Starting a digital entrepreneurship project, the first thing to do is to establish the objectives to be achieved. After that, you may establish the next steps to follow. Developing an action plan with what you need to achieve your goal, define the budget, knowledge, skills or tools. Taking into account the possible obstacles you may encounter along the way and consider how you might overcome them. </a:t>
            </a:r>
            <a:endParaRPr lang="es-ES" altLang="es-ES" dirty="0">
              <a:latin typeface="Calibri" panose="020F0502020204030204" pitchFamily="34" charset="0"/>
              <a:cs typeface="Calibri" panose="020F0502020204030204" pitchFamily="34" charset="0"/>
            </a:endParaRPr>
          </a:p>
          <a:p>
            <a:pPr>
              <a:defRPr/>
            </a:pPr>
            <a:r>
              <a:rPr lang="es-ES" altLang="es-ES" dirty="0">
                <a:latin typeface="Calibri" panose="020F0502020204030204" pitchFamily="34" charset="0"/>
                <a:cs typeface="Calibri" panose="020F0502020204030204" pitchFamily="34" charset="0"/>
              </a:rPr>
              <a:t>	</a:t>
            </a:r>
            <a:endParaRPr lang="es-ES"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a:solidFill>
                  <a:schemeClr val="accent1">
                    <a:lumMod val="75000"/>
                  </a:schemeClr>
                </a:solidFill>
                <a:latin typeface="Calibri" panose="020F0502020204030204" pitchFamily="34" charset="0"/>
                <a:cs typeface="Calibri" panose="020F0502020204030204" pitchFamily="34" charset="0"/>
              </a:rPr>
              <a:t>Corporate Identity</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n-US" altLang="es-ES">
                <a:latin typeface="Calibri" panose="020F0502020204030204" pitchFamily="34" charset="0"/>
                <a:cs typeface="Calibri" panose="020F0502020204030204" pitchFamily="34" charset="0"/>
              </a:rPr>
              <a:t>It is important to take care of your corporate image, as it will be your appearance to the public. Some elements to implement are: Name, Logo and Slogan</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970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2766297" cy="2585323"/>
          </a:xfrm>
          <a:prstGeom prst="rect">
            <a:avLst/>
          </a:prstGeom>
          <a:noFill/>
        </p:spPr>
        <p:txBody>
          <a:bodyPr wrap="square">
            <a:spAutoFit/>
          </a:bodyPr>
          <a:lstStyle/>
          <a:p>
            <a:pPr>
              <a:defRPr/>
            </a:pPr>
            <a:r>
              <a:rPr lang="es-ES" altLang="es-ES" b="1">
                <a:solidFill>
                  <a:schemeClr val="accent1">
                    <a:lumMod val="75000"/>
                  </a:schemeClr>
                </a:solidFill>
                <a:latin typeface="Calibri" panose="020F0502020204030204" pitchFamily="34" charset="0"/>
                <a:cs typeface="Calibri" panose="020F0502020204030204" pitchFamily="34" charset="0"/>
              </a:rPr>
              <a:t>Business Plan </a:t>
            </a:r>
          </a:p>
          <a:p>
            <a:pPr>
              <a:defRPr/>
            </a:pPr>
            <a:endParaRPr lang="es-ES" altLang="es-ES" dirty="0">
              <a:latin typeface="Calibri" panose="020F0502020204030204" pitchFamily="34" charset="0"/>
              <a:cs typeface="Calibri" panose="020F0502020204030204" pitchFamily="34" charset="0"/>
            </a:endParaRPr>
          </a:p>
          <a:p>
            <a:pPr>
              <a:defRPr/>
            </a:pPr>
            <a:r>
              <a:rPr lang="en-US" altLang="es-ES">
                <a:latin typeface="Calibri" panose="020F0502020204030204" pitchFamily="34" charset="0"/>
                <a:cs typeface="Calibri" panose="020F0502020204030204" pitchFamily="34" charset="0"/>
              </a:rPr>
              <a:t>The Business Plan is a document in which you provide a structured vision of our company. You should include information such as:</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8326F2EB-C9ED-4A97-8A28-43B15C13F7AF}"/>
              </a:ext>
            </a:extLst>
          </p:cNvPr>
          <p:cNvSpPr txBox="1"/>
          <p:nvPr/>
        </p:nvSpPr>
        <p:spPr>
          <a:xfrm>
            <a:off x="4461813" y="1994637"/>
            <a:ext cx="4898318" cy="3416320"/>
          </a:xfrm>
          <a:prstGeom prst="rect">
            <a:avLst/>
          </a:prstGeom>
          <a:noFill/>
        </p:spPr>
        <p:txBody>
          <a:bodyPr wrap="square">
            <a:spAutoFit/>
          </a:bodyPr>
          <a:lstStyle/>
          <a:p>
            <a:pPr>
              <a:defRPr/>
            </a:pPr>
            <a:r>
              <a:rPr lang="es-ES" altLang="es-ES" b="1">
                <a:solidFill>
                  <a:schemeClr val="accent1">
                    <a:lumMod val="75000"/>
                  </a:schemeClr>
                </a:solidFill>
                <a:latin typeface="Calibri" panose="020F0502020204030204" pitchFamily="34" charset="0"/>
                <a:cs typeface="Calibri" panose="020F0502020204030204" pitchFamily="34" charset="0"/>
              </a:rPr>
              <a:t>-</a:t>
            </a:r>
            <a:r>
              <a:rPr lang="en-US" altLang="es-ES" b="1">
                <a:solidFill>
                  <a:schemeClr val="accent1">
                    <a:lumMod val="75000"/>
                  </a:schemeClr>
                </a:solidFill>
                <a:latin typeface="Calibri" panose="020F0502020204030204" pitchFamily="34" charset="0"/>
                <a:cs typeface="Calibri" panose="020F0502020204030204" pitchFamily="34" charset="0"/>
              </a:rPr>
              <a:t>Executive summary and description of the project</a:t>
            </a:r>
          </a:p>
          <a:p>
            <a:pPr>
              <a:defRPr/>
            </a:pPr>
            <a:r>
              <a:rPr lang="en-US" altLang="es-ES" b="1">
                <a:solidFill>
                  <a:schemeClr val="accent1">
                    <a:lumMod val="75000"/>
                  </a:schemeClr>
                </a:solidFill>
                <a:latin typeface="Calibri" panose="020F0502020204030204" pitchFamily="34" charset="0"/>
                <a:cs typeface="Calibri" panose="020F0502020204030204" pitchFamily="34" charset="0"/>
              </a:rPr>
              <a:t>-Presentation of your product or service</a:t>
            </a:r>
          </a:p>
          <a:p>
            <a:pPr>
              <a:defRPr/>
            </a:pPr>
            <a:r>
              <a:rPr lang="en-US" altLang="es-ES" b="1">
                <a:solidFill>
                  <a:schemeClr val="accent1">
                    <a:lumMod val="75000"/>
                  </a:schemeClr>
                </a:solidFill>
                <a:latin typeface="Calibri" panose="020F0502020204030204" pitchFamily="34" charset="0"/>
                <a:cs typeface="Calibri" panose="020F0502020204030204" pitchFamily="34" charset="0"/>
              </a:rPr>
              <a:t>-Study of the market and your competition</a:t>
            </a:r>
          </a:p>
          <a:p>
            <a:pPr>
              <a:defRPr/>
            </a:pPr>
            <a:r>
              <a:rPr lang="en-US" altLang="es-ES" b="1">
                <a:solidFill>
                  <a:schemeClr val="accent1">
                    <a:lumMod val="75000"/>
                  </a:schemeClr>
                </a:solidFill>
                <a:latin typeface="Calibri" panose="020F0502020204030204" pitchFamily="34" charset="0"/>
                <a:cs typeface="Calibri" panose="020F0502020204030204" pitchFamily="34" charset="0"/>
              </a:rPr>
              <a:t>-SWOT analysis (weaknesses, threats, strengths and opportunities)</a:t>
            </a:r>
          </a:p>
          <a:p>
            <a:pPr>
              <a:defRPr/>
            </a:pPr>
            <a:r>
              <a:rPr lang="en-US" altLang="es-ES" b="1">
                <a:solidFill>
                  <a:schemeClr val="accent1">
                    <a:lumMod val="75000"/>
                  </a:schemeClr>
                </a:solidFill>
                <a:latin typeface="Calibri" panose="020F0502020204030204" pitchFamily="34" charset="0"/>
                <a:cs typeface="Calibri" panose="020F0502020204030204" pitchFamily="34" charset="0"/>
              </a:rPr>
              <a:t>-Business model and financial plan</a:t>
            </a:r>
          </a:p>
          <a:p>
            <a:pPr>
              <a:defRPr/>
            </a:pPr>
            <a:r>
              <a:rPr lang="en-US" altLang="es-ES" b="1">
                <a:solidFill>
                  <a:schemeClr val="accent1">
                    <a:lumMod val="75000"/>
                  </a:schemeClr>
                </a:solidFill>
                <a:latin typeface="Calibri" panose="020F0502020204030204" pitchFamily="34" charset="0"/>
                <a:cs typeface="Calibri" panose="020F0502020204030204" pitchFamily="34" charset="0"/>
              </a:rPr>
              <a:t>-Development strategy</a:t>
            </a:r>
          </a:p>
          <a:p>
            <a:pPr>
              <a:defRPr/>
            </a:pPr>
            <a:r>
              <a:rPr lang="en-US" altLang="es-ES" b="1">
                <a:solidFill>
                  <a:schemeClr val="accent1">
                    <a:lumMod val="75000"/>
                  </a:schemeClr>
                </a:solidFill>
                <a:latin typeface="Calibri" panose="020F0502020204030204" pitchFamily="34" charset="0"/>
                <a:cs typeface="Calibri" panose="020F0502020204030204" pitchFamily="34" charset="0"/>
              </a:rPr>
              <a:t>-Description of the human resources</a:t>
            </a:r>
          </a:p>
          <a:p>
            <a:pPr>
              <a:defRPr/>
            </a:pPr>
            <a:r>
              <a:rPr lang="en-US" altLang="es-ES" b="1">
                <a:solidFill>
                  <a:schemeClr val="accent1">
                    <a:lumMod val="75000"/>
                  </a:schemeClr>
                </a:solidFill>
                <a:latin typeface="Calibri" panose="020F0502020204030204" pitchFamily="34" charset="0"/>
                <a:cs typeface="Calibri" panose="020F0502020204030204" pitchFamily="34" charset="0"/>
              </a:rPr>
              <a:t>-Environmental impact</a:t>
            </a:r>
          </a:p>
          <a:p>
            <a:pPr>
              <a:defRPr/>
            </a:pPr>
            <a:r>
              <a:rPr lang="en-US" altLang="es-ES" b="1">
                <a:solidFill>
                  <a:schemeClr val="accent1">
                    <a:lumMod val="75000"/>
                  </a:schemeClr>
                </a:solidFill>
                <a:latin typeface="Calibri" panose="020F0502020204030204" pitchFamily="34" charset="0"/>
                <a:cs typeface="Calibri" panose="020F0502020204030204" pitchFamily="34" charset="0"/>
              </a:rPr>
              <a:t>-Contingency plan</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3" name="Abrir llave 2">
            <a:extLst>
              <a:ext uri="{FF2B5EF4-FFF2-40B4-BE49-F238E27FC236}">
                <a16:creationId xmlns:a16="http://schemas.microsoft.com/office/drawing/2014/main" id="{D2782AC0-7384-4765-8CBB-DD60C445E96B}"/>
              </a:ext>
            </a:extLst>
          </p:cNvPr>
          <p:cNvSpPr/>
          <p:nvPr/>
        </p:nvSpPr>
        <p:spPr>
          <a:xfrm>
            <a:off x="3702205" y="1575261"/>
            <a:ext cx="1113905" cy="37074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10800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8704651" cy="4001095"/>
          </a:xfrm>
          <a:prstGeom prst="rect">
            <a:avLst/>
          </a:prstGeom>
          <a:noFill/>
        </p:spPr>
        <p:txBody>
          <a:bodyPr wrap="square">
            <a:spAutoFit/>
          </a:bodyPr>
          <a:lstStyle/>
          <a:p>
            <a:pPr>
              <a:defRPr/>
            </a:pPr>
            <a:r>
              <a:rPr lang="en-US" altLang="es-ES" sz="2000" b="1">
                <a:solidFill>
                  <a:schemeClr val="accent1">
                    <a:lumMod val="50000"/>
                  </a:schemeClr>
                </a:solidFill>
                <a:latin typeface="Calibri" panose="020F0502020204030204" pitchFamily="34" charset="0"/>
                <a:cs typeface="Calibri" panose="020F0502020204030204" pitchFamily="34" charset="0"/>
              </a:rPr>
              <a:t>Fundamentals of e-commerce applied to the agro-livestock sector</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a:solidFill>
                  <a:schemeClr val="accent1">
                    <a:lumMod val="75000"/>
                  </a:schemeClr>
                </a:solidFill>
                <a:latin typeface="Calibri" panose="020F0502020204030204" pitchFamily="34" charset="0"/>
                <a:cs typeface="Calibri" panose="020F0502020204030204" pitchFamily="34" charset="0"/>
              </a:rPr>
              <a:t>Website: </a:t>
            </a:r>
            <a:endParaRPr lang="es-ES" altLang="es-ES" b="1"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A website is your showcase in the online world. That is why it is of vital importance to keep your image and products well displayed; otherwise you will not achieve your goals. To do this, you must take into account the following aspects and concepts: </a:t>
            </a:r>
          </a:p>
          <a:p>
            <a:endParaRPr lang="es-ES" dirty="0">
              <a:latin typeface="Calibri" panose="020F0502020204030204" pitchFamily="34" charset="0"/>
              <a:cs typeface="Calibri" panose="020F0502020204030204" pitchFamily="34" charset="0"/>
            </a:endParaRPr>
          </a:p>
          <a:p>
            <a:r>
              <a:rPr lang="es-ES" b="1">
                <a:solidFill>
                  <a:schemeClr val="accent1">
                    <a:lumMod val="75000"/>
                  </a:schemeClr>
                </a:solidFill>
                <a:latin typeface="Calibri" panose="020F0502020204030204" pitchFamily="34" charset="0"/>
                <a:cs typeface="Calibri" panose="020F0502020204030204" pitchFamily="34" charset="0"/>
              </a:rPr>
              <a:t>Web design </a:t>
            </a:r>
          </a:p>
          <a:p>
            <a:endParaRPr lang="es-ES" b="1">
              <a:solidFill>
                <a:schemeClr val="accent1">
                  <a:lumMod val="75000"/>
                </a:schemeClr>
              </a:solidFill>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The visually appealing and navigable page can make the difference between a visit and a sale.</a:t>
            </a: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93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755539"/>
            <a:ext cx="7205293" cy="3231654"/>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Website</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Images: </a:t>
            </a:r>
          </a:p>
          <a:p>
            <a:r>
              <a:rPr lang="en-US" sz="1600">
                <a:latin typeface="Calibri" panose="020F0502020204030204" pitchFamily="34" charset="0"/>
                <a:cs typeface="Calibri" panose="020F0502020204030204" pitchFamily="34" charset="0"/>
              </a:rPr>
              <a:t>Include images of your products, as customers like to see what they are buying. Use high quality photographs of your products, visually clean and professional. </a:t>
            </a:r>
          </a:p>
          <a:p>
            <a:endParaRPr lang="en-US" b="1">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Contents: </a:t>
            </a:r>
          </a:p>
          <a:p>
            <a:r>
              <a:rPr lang="en-US" sz="1600">
                <a:latin typeface="Calibri" panose="020F0502020204030204" pitchFamily="34" charset="0"/>
                <a:cs typeface="Calibri" panose="020F0502020204030204" pitchFamily="34" charset="0"/>
              </a:rPr>
              <a:t>Contents must be coherently organised, so that the user can find the information they want to access in just a few clicks. Check the wording and avoid including very long texts. A tip that can help us to structure our website is to put ourselves in the customer's shoes and try to find specific information intuitively.</a:t>
            </a:r>
            <a:endParaRPr lang="es-ES" sz="16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7684D73B-1EA5-4A6D-8465-02B4E09B3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202" y="2233040"/>
            <a:ext cx="2211186" cy="2211186"/>
          </a:xfrm>
          <a:prstGeom prst="rect">
            <a:avLst/>
          </a:prstGeom>
        </p:spPr>
      </p:pic>
    </p:spTree>
    <p:extLst>
      <p:ext uri="{BB962C8B-B14F-4D97-AF65-F5344CB8AC3E}">
        <p14:creationId xmlns:p14="http://schemas.microsoft.com/office/powerpoint/2010/main" val="56700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01616"/>
            <a:ext cx="9227663" cy="2862322"/>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Website</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Contact: </a:t>
            </a:r>
            <a:r>
              <a:rPr lang="en-US">
                <a:latin typeface="Calibri" panose="020F0502020204030204" pitchFamily="34" charset="0"/>
                <a:cs typeface="Calibri" panose="020F0502020204030204" pitchFamily="34" charset="0"/>
              </a:rPr>
              <a:t>Make it easy for the user to contact you. This is the only way they will be able to solve their doubts, buy products or link with your company. </a:t>
            </a:r>
          </a:p>
          <a:p>
            <a:endParaRPr lang="en-US" b="1">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Positioning: </a:t>
            </a:r>
            <a:r>
              <a:rPr lang="en-US">
                <a:latin typeface="Calibri" panose="020F0502020204030204" pitchFamily="34" charset="0"/>
                <a:cs typeface="Calibri" panose="020F0502020204030204" pitchFamily="34" charset="0"/>
              </a:rPr>
              <a:t>Search engines offer a list of websites related to the words entered in the search (keywords), so that the most appropriate results are offered. Users will access the highest positioned websites in this list of results. SEO stands for "Search Engine Optimisation". It consists of a series of criteria that are used when ranking websites in the results list.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2448516"/>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2289</Words>
  <Application>Microsoft Office PowerPoint</Application>
  <PresentationFormat>Panorámica</PresentationFormat>
  <Paragraphs>162</Paragraphs>
  <Slides>19</Slides>
  <Notes>0</Notes>
  <HiddenSlides>0</HiddenSlides>
  <MMClips>0</MMClips>
  <ScaleCrop>false</ScaleCrop>
  <HeadingPairs>
    <vt:vector size="6" baseType="variant">
      <vt:variant>
        <vt:lpstr>Fuentes usadas</vt:lpstr>
      </vt:variant>
      <vt:variant>
        <vt:i4>2</vt:i4>
      </vt:variant>
      <vt:variant>
        <vt:lpstr>Tema</vt:lpstr>
      </vt:variant>
      <vt:variant>
        <vt:i4>3</vt:i4>
      </vt:variant>
      <vt:variant>
        <vt:lpstr>Títulos de diapositiva</vt:lpstr>
      </vt:variant>
      <vt:variant>
        <vt:i4>19</vt:i4>
      </vt:variant>
    </vt:vector>
  </HeadingPairs>
  <TitlesOfParts>
    <vt:vector size="24" baseType="lpstr">
      <vt:lpstr>Arial</vt:lpstr>
      <vt:lpstr>Calibri</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Cristina IWS Spain</cp:lastModifiedBy>
  <cp:revision>117</cp:revision>
  <dcterms:created xsi:type="dcterms:W3CDTF">2019-01-14T06:35:35Z</dcterms:created>
  <dcterms:modified xsi:type="dcterms:W3CDTF">2021-08-24T12:39:22Z</dcterms:modified>
</cp:coreProperties>
</file>