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1" r:id="rId4"/>
    <p:sldId id="283" r:id="rId5"/>
    <p:sldId id="293" r:id="rId6"/>
    <p:sldId id="295" r:id="rId7"/>
    <p:sldId id="296" r:id="rId8"/>
    <p:sldId id="297" r:id="rId9"/>
    <p:sldId id="298" r:id="rId10"/>
    <p:sldId id="300" r:id="rId11"/>
    <p:sldId id="299" r:id="rId12"/>
    <p:sldId id="294" r:id="rId13"/>
    <p:sldId id="301" r:id="rId14"/>
    <p:sldId id="302" r:id="rId15"/>
    <p:sldId id="304" r:id="rId16"/>
    <p:sldId id="303" r:id="rId17"/>
    <p:sldId id="305" r:id="rId18"/>
    <p:sldId id="306" r:id="rId19"/>
    <p:sldId id="282" r:id="rId20"/>
  </p:sldIdLst>
  <p:sldSz cx="12192000" cy="6858000"/>
  <p:notesSz cx="6858000" cy="9144000"/>
  <p:defaultTextStyle>
    <a:defPPr>
      <a:defRPr lang="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71"/>
    <a:srgbClr val="C2E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7" d="100"/>
          <a:sy n="107" d="100"/>
        </p:scale>
        <p:origin x="-10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3FF46-73C0-438D-85C9-954F380FC49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3BF892F-EDAE-4E60-B0C4-75F59D296A7C}" type="pres">
      <dgm:prSet presAssocID="{6BD3FF46-73C0-438D-85C9-954F380FC49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4F6EB9-D05F-4836-BB87-AEF6E6313C66}" type="pres">
      <dgm:prSet presAssocID="{6BD3FF46-73C0-438D-85C9-954F380FC499}" presName="dummyMaxCanvas" presStyleCnt="0">
        <dgm:presLayoutVars/>
      </dgm:prSet>
      <dgm:spPr/>
    </dgm:pt>
  </dgm:ptLst>
  <dgm:cxnLst>
    <dgm:cxn modelId="{72FB4CFB-111A-44BB-ACCC-B55610B2F06F}" type="presOf" srcId="{6BD3FF46-73C0-438D-85C9-954F380FC499}" destId="{63BF892F-EDAE-4E60-B0C4-75F59D296A7C}" srcOrd="0" destOrd="0" presId="urn:microsoft.com/office/officeart/2005/8/layout/vProcess5"/>
    <dgm:cxn modelId="{82651C80-A503-4617-A2B2-D9BA8D222760}" type="presParOf" srcId="{63BF892F-EDAE-4E60-B0C4-75F59D296A7C}" destId="{674F6EB9-D05F-4836-BB87-AEF6E6313C66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1B55B2-E88A-4843-8DE6-5A9C9E6E5AD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7C8D2EE-BB21-4C7E-A5D9-671CB67B74CB}">
      <dgm:prSet phldrT="[Testo]"/>
      <dgm:spPr/>
      <dgm:t>
        <a:bodyPr/>
        <a:lstStyle/>
        <a:p>
          <a:r>
            <a:rPr lang="bg" dirty="0"/>
            <a:t>Планирайте!</a:t>
          </a:r>
        </a:p>
      </dgm:t>
    </dgm:pt>
    <dgm:pt modelId="{9009604F-0D18-4D39-93AA-B9311DD49F7D}" type="parTrans" cxnId="{7A0D7D59-5FC9-42AA-9054-17B50694AF18}">
      <dgm:prSet/>
      <dgm:spPr/>
      <dgm:t>
        <a:bodyPr/>
        <a:lstStyle/>
        <a:p>
          <a:endParaRPr lang="it-IT"/>
        </a:p>
      </dgm:t>
    </dgm:pt>
    <dgm:pt modelId="{C5999E01-C92A-4A49-A16E-7CE31428B6E8}" type="sibTrans" cxnId="{7A0D7D59-5FC9-42AA-9054-17B50694AF18}">
      <dgm:prSet/>
      <dgm:spPr/>
      <dgm:t>
        <a:bodyPr/>
        <a:lstStyle/>
        <a:p>
          <a:endParaRPr lang="it-IT"/>
        </a:p>
      </dgm:t>
    </dgm:pt>
    <dgm:pt modelId="{99BB6B67-1BB5-4CC6-8F37-BED0610E5805}">
      <dgm:prSet phldrT="[Testo]"/>
      <dgm:spPr/>
      <dgm:t>
        <a:bodyPr/>
        <a:lstStyle/>
        <a:p>
          <a:r>
            <a:rPr lang="bg" dirty="0" smtClean="0"/>
            <a:t>Обмислете Вашата Публика!</a:t>
          </a:r>
          <a:endParaRPr lang="bg" dirty="0"/>
        </a:p>
      </dgm:t>
    </dgm:pt>
    <dgm:pt modelId="{83DBC61B-464B-4336-9977-D8CA7E8F4E01}" type="parTrans" cxnId="{AA3F49C2-D07A-4C3E-B42F-F1FE49B19D7E}">
      <dgm:prSet/>
      <dgm:spPr/>
      <dgm:t>
        <a:bodyPr/>
        <a:lstStyle/>
        <a:p>
          <a:endParaRPr lang="it-IT"/>
        </a:p>
      </dgm:t>
    </dgm:pt>
    <dgm:pt modelId="{6FD4D5AC-AFB2-4F72-B657-66FE63EDADA6}" type="sibTrans" cxnId="{AA3F49C2-D07A-4C3E-B42F-F1FE49B19D7E}">
      <dgm:prSet/>
      <dgm:spPr/>
      <dgm:t>
        <a:bodyPr/>
        <a:lstStyle/>
        <a:p>
          <a:endParaRPr lang="it-IT"/>
        </a:p>
      </dgm:t>
    </dgm:pt>
    <dgm:pt modelId="{211037F4-831D-4985-95EC-FDD1EF1ACA73}">
      <dgm:prSet/>
      <dgm:spPr/>
      <dgm:t>
        <a:bodyPr/>
        <a:lstStyle/>
        <a:p>
          <a:r>
            <a:rPr lang="bg" b="1" dirty="0"/>
            <a:t>Не забравяйте, че социалните медии са </a:t>
          </a:r>
          <a:r>
            <a:rPr lang="bg" b="1" i="1" dirty="0" smtClean="0"/>
            <a:t>социални</a:t>
          </a:r>
          <a:r>
            <a:rPr lang="bg" b="1" dirty="0" smtClean="0"/>
            <a:t>.</a:t>
          </a:r>
          <a:endParaRPr lang="it-IT" dirty="0"/>
        </a:p>
      </dgm:t>
    </dgm:pt>
    <dgm:pt modelId="{5A0B8503-756A-43B5-83CB-B96682B91A83}" type="parTrans" cxnId="{07A8D0F0-600F-4C84-9F74-BF3C9FBC3F98}">
      <dgm:prSet/>
      <dgm:spPr/>
      <dgm:t>
        <a:bodyPr/>
        <a:lstStyle/>
        <a:p>
          <a:endParaRPr lang="it-IT"/>
        </a:p>
      </dgm:t>
    </dgm:pt>
    <dgm:pt modelId="{8154B239-8E0D-432F-BCD2-CAD2805D9CC8}" type="sibTrans" cxnId="{07A8D0F0-600F-4C84-9F74-BF3C9FBC3F98}">
      <dgm:prSet/>
      <dgm:spPr/>
      <dgm:t>
        <a:bodyPr/>
        <a:lstStyle/>
        <a:p>
          <a:endParaRPr lang="it-IT"/>
        </a:p>
      </dgm:t>
    </dgm:pt>
    <dgm:pt modelId="{0C462E8B-8F57-40D2-B578-96F7E81776FB}">
      <dgm:prSet/>
      <dgm:spPr/>
      <dgm:t>
        <a:bodyPr/>
        <a:lstStyle/>
        <a:p>
          <a:r>
            <a:rPr lang="bg" b="1"/>
            <a:t>Посветете време на социалните медии</a:t>
          </a:r>
          <a:endParaRPr lang="it-IT"/>
        </a:p>
      </dgm:t>
    </dgm:pt>
    <dgm:pt modelId="{53F8FEC7-911F-4EA0-93D7-BEB07CED8E30}" type="parTrans" cxnId="{6C9F52D5-2441-41B1-9FBD-1FFF8404CF24}">
      <dgm:prSet/>
      <dgm:spPr/>
      <dgm:t>
        <a:bodyPr/>
        <a:lstStyle/>
        <a:p>
          <a:endParaRPr lang="it-IT"/>
        </a:p>
      </dgm:t>
    </dgm:pt>
    <dgm:pt modelId="{4674D5EE-FFC2-4098-AA44-8599A47021DE}" type="sibTrans" cxnId="{6C9F52D5-2441-41B1-9FBD-1FFF8404CF24}">
      <dgm:prSet/>
      <dgm:spPr/>
      <dgm:t>
        <a:bodyPr/>
        <a:lstStyle/>
        <a:p>
          <a:endParaRPr lang="it-IT"/>
        </a:p>
      </dgm:t>
    </dgm:pt>
    <dgm:pt modelId="{0241133E-9588-42A2-8053-D26A75EEAD87}">
      <dgm:prSet/>
      <dgm:spPr/>
      <dgm:t>
        <a:bodyPr/>
        <a:lstStyle/>
        <a:p>
          <a:r>
            <a:rPr lang="bg" b="1"/>
            <a:t>Експериментирайте!</a:t>
          </a:r>
          <a:r>
            <a:rPr lang="bg"/>
            <a:t> </a:t>
          </a:r>
        </a:p>
      </dgm:t>
    </dgm:pt>
    <dgm:pt modelId="{C6B0DEDA-8324-4D9C-AED4-E5C4B9BA248B}" type="parTrans" cxnId="{1C101582-F74D-40C1-A150-37C3B2D16B62}">
      <dgm:prSet/>
      <dgm:spPr/>
      <dgm:t>
        <a:bodyPr/>
        <a:lstStyle/>
        <a:p>
          <a:endParaRPr lang="it-IT"/>
        </a:p>
      </dgm:t>
    </dgm:pt>
    <dgm:pt modelId="{413178C8-9477-41CF-9850-D4D39306DEEF}" type="sibTrans" cxnId="{1C101582-F74D-40C1-A150-37C3B2D16B62}">
      <dgm:prSet/>
      <dgm:spPr/>
      <dgm:t>
        <a:bodyPr/>
        <a:lstStyle/>
        <a:p>
          <a:endParaRPr lang="it-IT"/>
        </a:p>
      </dgm:t>
    </dgm:pt>
    <dgm:pt modelId="{CF17A33C-945C-4A16-96F3-C381862C0CBE}" type="pres">
      <dgm:prSet presAssocID="{681B55B2-E88A-4843-8DE6-5A9C9E6E5A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EAE49-9733-4EED-B58D-0B997E799BFC}" type="pres">
      <dgm:prSet presAssocID="{681B55B2-E88A-4843-8DE6-5A9C9E6E5AD2}" presName="cycle" presStyleCnt="0"/>
      <dgm:spPr/>
    </dgm:pt>
    <dgm:pt modelId="{949EC734-FDB6-4662-AED5-B93A3FB9D2DC}" type="pres">
      <dgm:prSet presAssocID="{27C8D2EE-BB21-4C7E-A5D9-671CB67B74C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E3A50-43FB-4DE2-8066-FD4074DF1F14}" type="pres">
      <dgm:prSet presAssocID="{C5999E01-C92A-4A49-A16E-7CE31428B6E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45DBFA5F-FEC2-4260-8611-757D327ED217}" type="pres">
      <dgm:prSet presAssocID="{99BB6B67-1BB5-4CC6-8F37-BED0610E580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9DFE5-B7E9-4D5E-B07E-D417557E2527}" type="pres">
      <dgm:prSet presAssocID="{211037F4-831D-4985-95EC-FDD1EF1ACA7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74CE7-A8F7-4412-A016-FC913D7EEF74}" type="pres">
      <dgm:prSet presAssocID="{0C462E8B-8F57-40D2-B578-96F7E81776FB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DD612-3680-4BB7-BD02-B1674C13592A}" type="pres">
      <dgm:prSet presAssocID="{0241133E-9588-42A2-8053-D26A75EEAD87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152270-0FE8-42AD-A48A-0AB62E022477}" type="presOf" srcId="{99BB6B67-1BB5-4CC6-8F37-BED0610E5805}" destId="{45DBFA5F-FEC2-4260-8611-757D327ED217}" srcOrd="0" destOrd="0" presId="urn:microsoft.com/office/officeart/2005/8/layout/cycle3"/>
    <dgm:cxn modelId="{E637FE44-CCED-4964-95EF-C0220DC58054}" type="presOf" srcId="{211037F4-831D-4985-95EC-FDD1EF1ACA73}" destId="{8639DFE5-B7E9-4D5E-B07E-D417557E2527}" srcOrd="0" destOrd="0" presId="urn:microsoft.com/office/officeart/2005/8/layout/cycle3"/>
    <dgm:cxn modelId="{F5FB8872-E158-4E9B-9E52-0C8B8B1E9DBE}" type="presOf" srcId="{C5999E01-C92A-4A49-A16E-7CE31428B6E8}" destId="{1EFE3A50-43FB-4DE2-8066-FD4074DF1F14}" srcOrd="0" destOrd="0" presId="urn:microsoft.com/office/officeart/2005/8/layout/cycle3"/>
    <dgm:cxn modelId="{1CEF91A6-A449-499C-9290-979EAED60F55}" type="presOf" srcId="{0241133E-9588-42A2-8053-D26A75EEAD87}" destId="{E6ADD612-3680-4BB7-BD02-B1674C13592A}" srcOrd="0" destOrd="0" presId="urn:microsoft.com/office/officeart/2005/8/layout/cycle3"/>
    <dgm:cxn modelId="{07A8D0F0-600F-4C84-9F74-BF3C9FBC3F98}" srcId="{681B55B2-E88A-4843-8DE6-5A9C9E6E5AD2}" destId="{211037F4-831D-4985-95EC-FDD1EF1ACA73}" srcOrd="2" destOrd="0" parTransId="{5A0B8503-756A-43B5-83CB-B96682B91A83}" sibTransId="{8154B239-8E0D-432F-BCD2-CAD2805D9CC8}"/>
    <dgm:cxn modelId="{A0A661B0-418D-46BB-8744-29D2C8FF5604}" type="presOf" srcId="{681B55B2-E88A-4843-8DE6-5A9C9E6E5AD2}" destId="{CF17A33C-945C-4A16-96F3-C381862C0CBE}" srcOrd="0" destOrd="0" presId="urn:microsoft.com/office/officeart/2005/8/layout/cycle3"/>
    <dgm:cxn modelId="{F293AB1B-0D45-4B63-90BA-79CA9FAEAFC3}" type="presOf" srcId="{0C462E8B-8F57-40D2-B578-96F7E81776FB}" destId="{12674CE7-A8F7-4412-A016-FC913D7EEF74}" srcOrd="0" destOrd="0" presId="urn:microsoft.com/office/officeart/2005/8/layout/cycle3"/>
    <dgm:cxn modelId="{1C101582-F74D-40C1-A150-37C3B2D16B62}" srcId="{681B55B2-E88A-4843-8DE6-5A9C9E6E5AD2}" destId="{0241133E-9588-42A2-8053-D26A75EEAD87}" srcOrd="4" destOrd="0" parTransId="{C6B0DEDA-8324-4D9C-AED4-E5C4B9BA248B}" sibTransId="{413178C8-9477-41CF-9850-D4D39306DEEF}"/>
    <dgm:cxn modelId="{AA3F49C2-D07A-4C3E-B42F-F1FE49B19D7E}" srcId="{681B55B2-E88A-4843-8DE6-5A9C9E6E5AD2}" destId="{99BB6B67-1BB5-4CC6-8F37-BED0610E5805}" srcOrd="1" destOrd="0" parTransId="{83DBC61B-464B-4336-9977-D8CA7E8F4E01}" sibTransId="{6FD4D5AC-AFB2-4F72-B657-66FE63EDADA6}"/>
    <dgm:cxn modelId="{7A0D7D59-5FC9-42AA-9054-17B50694AF18}" srcId="{681B55B2-E88A-4843-8DE6-5A9C9E6E5AD2}" destId="{27C8D2EE-BB21-4C7E-A5D9-671CB67B74CB}" srcOrd="0" destOrd="0" parTransId="{9009604F-0D18-4D39-93AA-B9311DD49F7D}" sibTransId="{C5999E01-C92A-4A49-A16E-7CE31428B6E8}"/>
    <dgm:cxn modelId="{6C9F52D5-2441-41B1-9FBD-1FFF8404CF24}" srcId="{681B55B2-E88A-4843-8DE6-5A9C9E6E5AD2}" destId="{0C462E8B-8F57-40D2-B578-96F7E81776FB}" srcOrd="3" destOrd="0" parTransId="{53F8FEC7-911F-4EA0-93D7-BEB07CED8E30}" sibTransId="{4674D5EE-FFC2-4098-AA44-8599A47021DE}"/>
    <dgm:cxn modelId="{4C2F8F66-5294-4788-82CB-18B2299BDCAE}" type="presOf" srcId="{27C8D2EE-BB21-4C7E-A5D9-671CB67B74CB}" destId="{949EC734-FDB6-4662-AED5-B93A3FB9D2DC}" srcOrd="0" destOrd="0" presId="urn:microsoft.com/office/officeart/2005/8/layout/cycle3"/>
    <dgm:cxn modelId="{A49F2044-69EA-4B8D-A9E1-A9B2B6C36147}" type="presParOf" srcId="{CF17A33C-945C-4A16-96F3-C381862C0CBE}" destId="{722EAE49-9733-4EED-B58D-0B997E799BFC}" srcOrd="0" destOrd="0" presId="urn:microsoft.com/office/officeart/2005/8/layout/cycle3"/>
    <dgm:cxn modelId="{F47FF3DD-1FF4-4257-9D83-5F21BB706AD1}" type="presParOf" srcId="{722EAE49-9733-4EED-B58D-0B997E799BFC}" destId="{949EC734-FDB6-4662-AED5-B93A3FB9D2DC}" srcOrd="0" destOrd="0" presId="urn:microsoft.com/office/officeart/2005/8/layout/cycle3"/>
    <dgm:cxn modelId="{6F85FEE9-1BC0-4891-97B9-B694F5785B04}" type="presParOf" srcId="{722EAE49-9733-4EED-B58D-0B997E799BFC}" destId="{1EFE3A50-43FB-4DE2-8066-FD4074DF1F14}" srcOrd="1" destOrd="0" presId="urn:microsoft.com/office/officeart/2005/8/layout/cycle3"/>
    <dgm:cxn modelId="{FEDFAADD-E3DA-4DAA-BAF7-15AB7832AB3D}" type="presParOf" srcId="{722EAE49-9733-4EED-B58D-0B997E799BFC}" destId="{45DBFA5F-FEC2-4260-8611-757D327ED217}" srcOrd="2" destOrd="0" presId="urn:microsoft.com/office/officeart/2005/8/layout/cycle3"/>
    <dgm:cxn modelId="{7D78CC9B-485E-4631-B8AA-94BD84164784}" type="presParOf" srcId="{722EAE49-9733-4EED-B58D-0B997E799BFC}" destId="{8639DFE5-B7E9-4D5E-B07E-D417557E2527}" srcOrd="3" destOrd="0" presId="urn:microsoft.com/office/officeart/2005/8/layout/cycle3"/>
    <dgm:cxn modelId="{1808B10C-B9D8-4CFB-9935-779D256F4450}" type="presParOf" srcId="{722EAE49-9733-4EED-B58D-0B997E799BFC}" destId="{12674CE7-A8F7-4412-A016-FC913D7EEF74}" srcOrd="4" destOrd="0" presId="urn:microsoft.com/office/officeart/2005/8/layout/cycle3"/>
    <dgm:cxn modelId="{88623C60-0EBA-4A81-BC7A-E3372C248CD1}" type="presParOf" srcId="{722EAE49-9733-4EED-B58D-0B997E799BFC}" destId="{E6ADD612-3680-4BB7-BD02-B1674C13592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E3A50-43FB-4DE2-8066-FD4074DF1F14}">
      <dsp:nvSpPr>
        <dsp:cNvPr id="0" name=""/>
        <dsp:cNvSpPr/>
      </dsp:nvSpPr>
      <dsp:spPr>
        <a:xfrm>
          <a:off x="1079772" y="-22143"/>
          <a:ext cx="3937387" cy="3937387"/>
        </a:xfrm>
        <a:prstGeom prst="circularArrow">
          <a:avLst>
            <a:gd name="adj1" fmla="val 5544"/>
            <a:gd name="adj2" fmla="val 330680"/>
            <a:gd name="adj3" fmla="val 13814453"/>
            <a:gd name="adj4" fmla="val 1736256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EC734-FDB6-4662-AED5-B93A3FB9D2DC}">
      <dsp:nvSpPr>
        <dsp:cNvPr id="0" name=""/>
        <dsp:cNvSpPr/>
      </dsp:nvSpPr>
      <dsp:spPr>
        <a:xfrm>
          <a:off x="2141964" y="806"/>
          <a:ext cx="1813003" cy="906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200" kern="1200" dirty="0"/>
            <a:t>Планирайте!</a:t>
          </a:r>
        </a:p>
      </dsp:txBody>
      <dsp:txXfrm>
        <a:off x="2186216" y="45058"/>
        <a:ext cx="1724499" cy="817997"/>
      </dsp:txXfrm>
    </dsp:sp>
    <dsp:sp modelId="{45DBFA5F-FEC2-4260-8611-757D327ED217}">
      <dsp:nvSpPr>
        <dsp:cNvPr id="0" name=""/>
        <dsp:cNvSpPr/>
      </dsp:nvSpPr>
      <dsp:spPr>
        <a:xfrm>
          <a:off x="3738841" y="1161006"/>
          <a:ext cx="1813003" cy="906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200" kern="1200" dirty="0" smtClean="0"/>
            <a:t>Обмислете Вашата Публика!</a:t>
          </a:r>
          <a:endParaRPr lang="bg" sz="1200" kern="1200" dirty="0"/>
        </a:p>
      </dsp:txBody>
      <dsp:txXfrm>
        <a:off x="3783093" y="1205258"/>
        <a:ext cx="1724499" cy="817997"/>
      </dsp:txXfrm>
    </dsp:sp>
    <dsp:sp modelId="{8639DFE5-B7E9-4D5E-B07E-D417557E2527}">
      <dsp:nvSpPr>
        <dsp:cNvPr id="0" name=""/>
        <dsp:cNvSpPr/>
      </dsp:nvSpPr>
      <dsp:spPr>
        <a:xfrm>
          <a:off x="3128888" y="3038248"/>
          <a:ext cx="1813003" cy="906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200" b="1" kern="1200" dirty="0"/>
            <a:t>Не забравяйте, че социалните медии са </a:t>
          </a:r>
          <a:r>
            <a:rPr lang="bg" sz="1200" b="1" i="1" kern="1200" dirty="0" smtClean="0"/>
            <a:t>социални</a:t>
          </a:r>
          <a:r>
            <a:rPr lang="bg" sz="1200" b="1" kern="1200" dirty="0" smtClean="0"/>
            <a:t>.</a:t>
          </a:r>
          <a:endParaRPr lang="it-IT" sz="1200" kern="1200" dirty="0"/>
        </a:p>
      </dsp:txBody>
      <dsp:txXfrm>
        <a:off x="3173140" y="3082500"/>
        <a:ext cx="1724499" cy="817997"/>
      </dsp:txXfrm>
    </dsp:sp>
    <dsp:sp modelId="{12674CE7-A8F7-4412-A016-FC913D7EEF74}">
      <dsp:nvSpPr>
        <dsp:cNvPr id="0" name=""/>
        <dsp:cNvSpPr/>
      </dsp:nvSpPr>
      <dsp:spPr>
        <a:xfrm>
          <a:off x="1155039" y="3038248"/>
          <a:ext cx="1813003" cy="906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200" b="1" kern="1200"/>
            <a:t>Посветете време на социалните медии</a:t>
          </a:r>
          <a:endParaRPr lang="it-IT" sz="1200" kern="1200"/>
        </a:p>
      </dsp:txBody>
      <dsp:txXfrm>
        <a:off x="1199291" y="3082500"/>
        <a:ext cx="1724499" cy="817997"/>
      </dsp:txXfrm>
    </dsp:sp>
    <dsp:sp modelId="{E6ADD612-3680-4BB7-BD02-B1674C13592A}">
      <dsp:nvSpPr>
        <dsp:cNvPr id="0" name=""/>
        <dsp:cNvSpPr/>
      </dsp:nvSpPr>
      <dsp:spPr>
        <a:xfrm>
          <a:off x="545086" y="1161006"/>
          <a:ext cx="1813003" cy="906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200" b="1" kern="1200"/>
            <a:t>Експериментирайте!</a:t>
          </a:r>
          <a:r>
            <a:rPr lang="bg" sz="1200" kern="1200"/>
            <a:t> </a:t>
          </a:r>
        </a:p>
      </dsp:txBody>
      <dsp:txXfrm>
        <a:off x="589338" y="1205258"/>
        <a:ext cx="1724499" cy="817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=""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  <a:solidFill>
            <a:srgbClr val="00CE71"/>
          </a:solidFill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=""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rgbClr val="00CE7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58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09F8985-DB9A-450F-AE50-A456FEFCC14B}"/>
              </a:ext>
            </a:extLst>
          </p:cNvPr>
          <p:cNvGrpSpPr/>
          <p:nvPr/>
        </p:nvGrpSpPr>
        <p:grpSpPr>
          <a:xfrm>
            <a:off x="0" y="2198080"/>
            <a:ext cx="12192000" cy="2597869"/>
            <a:chOff x="0" y="2092574"/>
            <a:chExt cx="12192000" cy="2597869"/>
          </a:xfrm>
          <a:solidFill>
            <a:srgbClr val="00CE71"/>
          </a:solidFill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DEAB6518-19CD-4637-B0D8-F1C81470B1F1}"/>
              </a:ext>
            </a:extLst>
          </p:cNvPr>
          <p:cNvSpPr txBox="1"/>
          <p:nvPr/>
        </p:nvSpPr>
        <p:spPr>
          <a:xfrm>
            <a:off x="10693" y="2527519"/>
            <a:ext cx="1196253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" altLang="es-ES" sz="4000" dirty="0">
                <a:solidFill>
                  <a:schemeClr val="bg1"/>
                </a:solidFill>
                <a:cs typeface="Arial" pitchFamily="34" charset="0"/>
              </a:rPr>
              <a:t>УПРАВЛЕНИЕ НА ЗАИНТЕРЕСОВАНИТЕ СТРАНИ</a:t>
            </a:r>
          </a:p>
          <a:p>
            <a:pPr algn="ctr"/>
            <a:endParaRPr lang="en-US" altLang="es-ES" sz="40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bg" altLang="es-ES" sz="4000" dirty="0">
                <a:solidFill>
                  <a:schemeClr val="bg1"/>
                </a:solidFill>
                <a:cs typeface="Arial" pitchFamily="34" charset="0"/>
              </a:rPr>
              <a:t>ПАРТНЬОР: </a:t>
            </a:r>
            <a:r>
              <a:rPr lang="bg" altLang="es-ES" sz="4000" dirty="0" smtClean="0">
                <a:solidFill>
                  <a:schemeClr val="bg1"/>
                </a:solidFill>
                <a:cs typeface="Arial" pitchFamily="34" charset="0"/>
              </a:rPr>
              <a:t>IHF</a:t>
            </a:r>
            <a:endParaRPr lang="en-US" altLang="es-ES" sz="4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99C1FC00-4F8D-4018-A8E2-0ECEFA737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80" y="217528"/>
            <a:ext cx="2896999" cy="193716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="" xmlns:a16="http://schemas.microsoft.com/office/drawing/2014/main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5" y="6248903"/>
            <a:ext cx="1811459" cy="450275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="" xmlns:a16="http://schemas.microsoft.com/office/drawing/2014/main" id="{CC6AB8AB-D36E-4128-B139-0003C3793549}"/>
              </a:ext>
            </a:extLst>
          </p:cNvPr>
          <p:cNvSpPr txBox="1"/>
          <p:nvPr/>
        </p:nvSpPr>
        <p:spPr>
          <a:xfrm>
            <a:off x="1852681" y="624890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6180814" y="868458"/>
            <a:ext cx="515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Раздел 2 – Мобилизиране на други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328627" y="2243777"/>
            <a:ext cx="7737742" cy="3032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Мобилизиране на други в </a:t>
            </a:r>
            <a:r>
              <a:rPr lang="bg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Мобилизирането на други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 част от </a:t>
            </a:r>
            <a:r>
              <a:rPr lang="bg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EntreComp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Framework.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Това умение е свързано със способността да се вдъхновяват и мотивират съответните заинтересовани страни да получат необходимата подкрепа за постигане на </a:t>
            </a:r>
            <a:r>
              <a:rPr lang="bg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важни</a:t>
            </a:r>
            <a:r>
              <a:rPr lang="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резултати .</a:t>
            </a:r>
          </a:p>
          <a:p>
            <a:pPr algn="just"/>
            <a:endParaRPr lang="it-IT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Човек трябва да се погрижи да демонстрира </a:t>
            </a:r>
            <a:r>
              <a:rPr lang="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ефективна комуникация, убеждаване, </a:t>
            </a:r>
            <a:r>
              <a:rPr lang="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преговори и лидерство.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61389948-F3D4-4322-A568-B3620D2E0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215" y="1352195"/>
            <a:ext cx="3624912" cy="36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22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6408782" y="868459"/>
            <a:ext cx="515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Раздел 2 – Мобилизиране на други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2119322" y="2001616"/>
            <a:ext cx="773774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</a:t>
            </a:r>
            <a:r>
              <a:rPr lang="bg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 мобилизирате </a:t>
            </a:r>
            <a:r>
              <a:rPr lang="bg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другите?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bg" sz="2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ВДЪХНОВЕТЕ И СЕ ВДЪХНОВЕТЕ!</a:t>
            </a:r>
            <a:endParaRPr lang="it-IT" sz="28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bg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bg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УБЕДИ!</a:t>
            </a:r>
          </a:p>
          <a:p>
            <a:pPr algn="ctr">
              <a:lnSpc>
                <a:spcPct val="150000"/>
              </a:lnSpc>
            </a:pPr>
            <a:r>
              <a:rPr lang="bg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КОМУНИКИРАЙТЕ </a:t>
            </a:r>
            <a:r>
              <a:rPr lang="bg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ЕФЕКТИВНО!</a:t>
            </a:r>
          </a:p>
          <a:p>
            <a:pPr algn="ctr">
              <a:lnSpc>
                <a:spcPct val="150000"/>
              </a:lnSpc>
            </a:pPr>
            <a:r>
              <a:rPr lang="bg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ИЗПОЛЗВАЙТЕ МЕДИИТЕ ЕФЕКТИВНО!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4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6234080" y="939481"/>
            <a:ext cx="515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Раздел 2 – Мобилизиране на други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123313" y="2413700"/>
            <a:ext cx="7737742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Вдъхновението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 ключът към успеха на бизнеса.</a:t>
            </a:r>
          </a:p>
          <a:p>
            <a:pPr>
              <a:lnSpc>
                <a:spcPct val="150000"/>
              </a:lnSpc>
            </a:pP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Покажете ентусиазъм за предизвикателствата и бъдете активни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участници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създаването стойност за другите !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8C322374-C16C-4543-934D-FE9DDB6DF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36" y="2229692"/>
            <a:ext cx="4562255" cy="342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9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4669654" y="756967"/>
            <a:ext cx="7279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Раздел 2 – Мобилизиране на други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F98D4087-0707-46C2-A328-06D1D1E79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113" y="1699026"/>
            <a:ext cx="7438727" cy="363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07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905607" y="868459"/>
            <a:ext cx="515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Раздел 2 – Мобилизиране на други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170310" y="2091661"/>
            <a:ext cx="7737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Убедете!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F81B983D-3858-4B43-B834-37F9CCC9F42B}"/>
              </a:ext>
            </a:extLst>
          </p:cNvPr>
          <p:cNvSpPr txBox="1"/>
          <p:nvPr/>
        </p:nvSpPr>
        <p:spPr>
          <a:xfrm>
            <a:off x="1613512" y="2505314"/>
            <a:ext cx="62204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Убеждаването е дейност, създаваща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стойност.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Например в бизнеса се състои в продажба или търговия на бизнес продукт, за да се спечели печалба.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Но какво означава да убеждаваш и вдъхновяваш </a:t>
            </a:r>
            <a:r>
              <a:rPr lang="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другите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във вашите дейности за създаване на стойност?</a:t>
            </a:r>
            <a:endParaRPr lang="x-non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Това означава да </a:t>
            </a:r>
            <a:r>
              <a:rPr lang="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споделите идеята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си по страстен начин, който ще вдъхнови другите да повярват и подкрепят вашата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идея.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2184D2DB-7AFF-41CC-85E4-9F903D285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948" y="1518423"/>
            <a:ext cx="4209210" cy="28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00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6065404" y="764292"/>
            <a:ext cx="515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Раздел 2 – Мобилизиране на други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170310" y="2091661"/>
            <a:ext cx="7737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Общувайте</a:t>
            </a:r>
            <a:r>
              <a:rPr lang="bg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ефективно </a:t>
            </a:r>
            <a:r>
              <a:rPr lang="bg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F81B983D-3858-4B43-B834-37F9CCC9F42B}"/>
              </a:ext>
            </a:extLst>
          </p:cNvPr>
          <p:cNvSpPr txBox="1"/>
          <p:nvPr/>
        </p:nvSpPr>
        <p:spPr>
          <a:xfrm>
            <a:off x="3755254" y="2369429"/>
            <a:ext cx="7847860" cy="2710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Ефективната </a:t>
            </a:r>
            <a:r>
              <a:rPr lang="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комуникация е </a:t>
            </a:r>
            <a:r>
              <a:rPr lang="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нещо </a:t>
            </a:r>
            <a:r>
              <a:rPr lang="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повече от просто обмен на информация. Това е </a:t>
            </a:r>
            <a:r>
              <a:rPr lang="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разбиране </a:t>
            </a:r>
            <a:r>
              <a:rPr lang="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емоцията и намеренията зад информацията.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Ето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няколко съвета за ефективно комуникация 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Слушайте внимателно;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Обърнете внимание на невербалните сигнали;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Поддържайте ниски нива на стрес;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Заявете се.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0484BFAF-6189-4526-A28E-9C82E6A8F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2" y="2369429"/>
            <a:ext cx="2147780" cy="28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58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7010186" y="839231"/>
            <a:ext cx="515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Раздел 2 – Мобилизиране на други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170310" y="2091661"/>
            <a:ext cx="7737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Използвайте медиите </a:t>
            </a:r>
            <a:r>
              <a:rPr lang="bg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ефективно </a:t>
            </a:r>
            <a:r>
              <a:rPr lang="bg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="" xmlns:a16="http://schemas.microsoft.com/office/drawing/2014/main" id="{FE292050-F498-4F33-B1D6-36EC528509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1725451"/>
              </p:ext>
            </p:extLst>
          </p:nvPr>
        </p:nvGraphicFramePr>
        <p:xfrm>
          <a:off x="2032000" y="719666"/>
          <a:ext cx="3823516" cy="3263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ma 4">
            <a:extLst>
              <a:ext uri="{FF2B5EF4-FFF2-40B4-BE49-F238E27FC236}">
                <a16:creationId xmlns="" xmlns:a16="http://schemas.microsoft.com/office/drawing/2014/main" id="{007D6A12-F65C-430A-86A6-B8565B6F9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7104331"/>
              </p:ext>
            </p:extLst>
          </p:nvPr>
        </p:nvGraphicFramePr>
        <p:xfrm>
          <a:off x="3114352" y="1453234"/>
          <a:ext cx="6096932" cy="394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14700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26ED24DD-4FE9-47F1-A9CB-60BC6231CFE2}"/>
              </a:ext>
            </a:extLst>
          </p:cNvPr>
          <p:cNvSpPr txBox="1"/>
          <p:nvPr/>
        </p:nvSpPr>
        <p:spPr>
          <a:xfrm>
            <a:off x="0" y="4619378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" altLang="ko-KR" sz="5867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Благодарим ви за вниманието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="" xmlns:a16="http://schemas.microsoft.com/office/drawing/2014/main" id="{B1023E50-40F3-4031-B7DC-5746EF7FA95D}"/>
              </a:ext>
            </a:extLst>
          </p:cNvPr>
          <p:cNvGrpSpPr/>
          <p:nvPr/>
        </p:nvGrpSpPr>
        <p:grpSpPr>
          <a:xfrm>
            <a:off x="4610374" y="2495353"/>
            <a:ext cx="2766646" cy="1189645"/>
            <a:chOff x="4546430" y="2364737"/>
            <a:chExt cx="2766646" cy="1189645"/>
          </a:xfrm>
        </p:grpSpPr>
        <p:sp>
          <p:nvSpPr>
            <p:cNvPr id="179" name="TextBox 178">
              <a:extLst>
                <a:ext uri="{FF2B5EF4-FFF2-40B4-BE49-F238E27FC236}">
                  <a16:creationId xmlns="" xmlns:a16="http://schemas.microsoft.com/office/drawing/2014/main" id="{FBAE1502-F0CE-4EF0-8A76-F367A69721D8}"/>
                </a:ext>
              </a:extLst>
            </p:cNvPr>
            <p:cNvSpPr txBox="1"/>
            <p:nvPr/>
          </p:nvSpPr>
          <p:spPr>
            <a:xfrm>
              <a:off x="4546430" y="2610944"/>
              <a:ext cx="2766646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g" altLang="ko-KR" sz="4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Естествено</a:t>
              </a:r>
              <a:endParaRPr lang="ko-KR" altLang="en-US" sz="4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277EF986-3ED5-41B8-BFF0-0833533153F9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EBC75480-C4D0-4219-8C93-F312A21FFAA4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74A1C076-67BD-444F-8617-945AD6E9FB86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84590BF6-7CB2-4D57-B257-2E134D878CE5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5" name="Freeform: Shape 204">
            <a:extLst>
              <a:ext uri="{FF2B5EF4-FFF2-40B4-BE49-F238E27FC236}">
                <a16:creationId xmlns="" xmlns:a16="http://schemas.microsoft.com/office/drawing/2014/main" id="{FB854EFF-5877-4760-9EB2-581329265610}"/>
              </a:ext>
            </a:extLst>
          </p:cNvPr>
          <p:cNvSpPr/>
          <p:nvPr/>
        </p:nvSpPr>
        <p:spPr>
          <a:xfrm flipH="1">
            <a:off x="6258955" y="1852249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bg1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B8FA6405-6F2E-41E4-BD1D-BAF6D9AA9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24" y="884925"/>
            <a:ext cx="4940259" cy="330344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23E9B858-12FD-426C-A24B-F48EB9AE45F4}"/>
              </a:ext>
            </a:extLst>
          </p:cNvPr>
          <p:cNvSpPr txBox="1"/>
          <p:nvPr/>
        </p:nvSpPr>
        <p:spPr>
          <a:xfrm>
            <a:off x="2065434" y="630415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5" y="6304153"/>
            <a:ext cx="1811459" cy="4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3569676" y="943632"/>
            <a:ext cx="665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Цели и цели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67876247-5908-47C7-A4FB-043019B26126}"/>
              </a:ext>
            </a:extLst>
          </p:cNvPr>
          <p:cNvSpPr txBox="1"/>
          <p:nvPr/>
        </p:nvSpPr>
        <p:spPr>
          <a:xfrm>
            <a:off x="1289480" y="2302343"/>
            <a:ext cx="72589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края на този модул ще можете да:</a:t>
            </a:r>
          </a:p>
          <a:p>
            <a:pPr algn="just"/>
            <a:endParaRPr lang="en-GB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идентифицирате ключови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заинтересовани страни;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 преценявате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тяхната сила, влияние и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интерес</a:t>
            </a:r>
            <a:r>
              <a:rPr lang="b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b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мобилизирате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другите с вдъхновение, убеждаване, ефективна комуникация и ефективно използване на медиите.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885370" y="756967"/>
            <a:ext cx="6361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Раздел 1 – Управление на заинтересованите страни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251059" y="2133137"/>
            <a:ext cx="848649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Управление на заинтересованите </a:t>
            </a:r>
            <a:r>
              <a:rPr lang="bg" alt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страни: </a:t>
            </a:r>
            <a:r>
              <a:rPr lang="bg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въведение</a:t>
            </a: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/>
            <a:r>
              <a:rPr lang="bg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Управлението на заинтересованите страни е процесът, чрез който организирате, наблюдавате и подобрявате взаимоотношенията си със заинтересованите страни.</a:t>
            </a:r>
          </a:p>
          <a:p>
            <a:pPr algn="just" fontAlgn="base"/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/>
            <a:r>
              <a:rPr lang="bg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То </a:t>
            </a:r>
            <a:r>
              <a:rPr lang="bg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включва систематично идентифициране на заинтересованите страни; анализиране на техните нужди и очаквания; и планиране и изпълнение на различни задачи </a:t>
            </a:r>
            <a:r>
              <a:rPr lang="bg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bg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тях. Добрият процес на управление на заинтересованите страни ще бъде средството, чрез което можете да координирате вашите взаимодействия и да оцените състоянието и качеството на вашите взаимоотношения с различни заинтересовани </a:t>
            </a:r>
            <a:r>
              <a:rPr lang="bg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страни.</a:t>
            </a:r>
            <a:endParaRPr lang="bg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885370" y="756967"/>
            <a:ext cx="6361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Раздел 1 – Управление на заинтересованите страни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154592" y="2117026"/>
            <a:ext cx="867942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Идентификация на заинтересованите страни</a:t>
            </a: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/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Заинтересованите страни по проекта са: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Тези, които могат да </a:t>
            </a:r>
            <a:r>
              <a:rPr lang="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бъдат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засегнати от дейностите по проекта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Тези, които биха могли да </a:t>
            </a:r>
            <a:r>
              <a:rPr lang="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имат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влияние и/или интерес към дейностите по проекта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пример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групи по интереси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публични органи, гражданско общество, инвеститори, академични среди, конкуренти и партньори и др.</a:t>
            </a: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7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885370" y="756967"/>
            <a:ext cx="6361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Раздел 1 – Управление на заинтересованите страни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251059" y="2133137"/>
            <a:ext cx="8486492" cy="250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>
                <a:latin typeface="Calibri" panose="020F0502020204030204" pitchFamily="34" charset="0"/>
                <a:cs typeface="Calibri" panose="020F0502020204030204" pitchFamily="34" charset="0"/>
              </a:rPr>
              <a:t>Идентификация на заинтересованите </a:t>
            </a:r>
            <a:r>
              <a:rPr lang="bg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страни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bg" alt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проекта </a:t>
            </a:r>
            <a:r>
              <a:rPr lang="en-US" alt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Young Farmers</a:t>
            </a: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bg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Цел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разработване, тестване и насърчаване на иновативни решения за обучение, насочени към младите фермери относно цифровата интеграция и дигиталното предприемачество в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земеделието.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bg" u="sng" dirty="0">
                <a:latin typeface="Calibri" panose="020F0502020204030204" pitchFamily="34" charset="0"/>
                <a:cs typeface="Calibri" panose="020F0502020204030204" pitchFamily="34" charset="0"/>
              </a:rPr>
              <a:t>Целева </a:t>
            </a:r>
            <a:r>
              <a:rPr lang="bg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група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студенти, току-що завършили агрономия или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близки специалности.</a:t>
            </a:r>
            <a:endParaRPr lang="b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bg" u="sng" dirty="0">
                <a:latin typeface="Calibri" panose="020F0502020204030204" pitchFamily="34" charset="0"/>
                <a:cs typeface="Calibri" panose="020F0502020204030204" pitchFamily="34" charset="0"/>
              </a:rPr>
              <a:t>Заинтересовани </a:t>
            </a:r>
            <a:r>
              <a:rPr lang="bg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страни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тези, които се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интересуват и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могат да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повлияят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b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4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885370" y="756967"/>
            <a:ext cx="6361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Раздел 1 – Управление на заинтересованите страни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3330908" y="1796428"/>
            <a:ext cx="8486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>
                <a:latin typeface="Calibri" panose="020F0502020204030204" pitchFamily="34" charset="0"/>
                <a:cs typeface="Calibri" panose="020F0502020204030204" pitchFamily="34" charset="0"/>
              </a:rPr>
              <a:t>Инструмент за идентифициране на заинтересованите страни</a:t>
            </a:r>
          </a:p>
          <a:p>
            <a:pPr>
              <a:defRPr/>
            </a:pP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Матрицата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власт/интерес (Джонсън и Шоулс, 1999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3C61C47F-1DA9-471B-B531-A08A062A0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12" y="2662963"/>
            <a:ext cx="6824531" cy="289463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8A25329E-CB45-44C6-8404-AFD649A01249}"/>
              </a:ext>
            </a:extLst>
          </p:cNvPr>
          <p:cNvSpPr txBox="1"/>
          <p:nvPr/>
        </p:nvSpPr>
        <p:spPr>
          <a:xfrm>
            <a:off x="8034101" y="2662963"/>
            <a:ext cx="3107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Малко други източници: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bg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Jeston </a:t>
            </a:r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, J. и </a:t>
            </a:r>
            <a:r>
              <a:rPr lang="bg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Nelis </a:t>
            </a:r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, J. (2008) Управление на бизнес проекти, Butterworth-Heinemann. </a:t>
            </a:r>
            <a:r>
              <a:rPr lang="bg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стр </a:t>
            </a:r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. 271 - 276.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Драган З. Милошевич (2003) Инструменти за управление на проекти </a:t>
            </a:r>
            <a:r>
              <a:rPr lang="bg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Инструменти и техники за практикуващия ръководител на проекти, John Wiley &amp; Sons, стр. 77.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OGC, Управление на успешни програми, Лондон: TSO, 2007, стр. 51. Последно издание Управление на успешни програми</a:t>
            </a:r>
          </a:p>
        </p:txBody>
      </p:sp>
    </p:spTree>
    <p:extLst>
      <p:ext uri="{BB962C8B-B14F-4D97-AF65-F5344CB8AC3E}">
        <p14:creationId xmlns:p14="http://schemas.microsoft.com/office/powerpoint/2010/main" val="288674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885370" y="756967"/>
            <a:ext cx="6361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Раздел 1 – Управление на заинтересованите страни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3330908" y="1678450"/>
            <a:ext cx="8486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>
                <a:latin typeface="Calibri" panose="020F0502020204030204" pitchFamily="34" charset="0"/>
                <a:cs typeface="Calibri" panose="020F0502020204030204" pitchFamily="34" charset="0"/>
              </a:rPr>
              <a:t>Инструмент за идентифициране на заинтересованите страни</a:t>
            </a:r>
          </a:p>
          <a:p>
            <a:pPr>
              <a:defRPr/>
            </a:pP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Този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инструмент е едновременно </a:t>
            </a:r>
            <a:r>
              <a:rPr lang="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гъвкав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динамичен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bg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4F787834-3E86-4783-B519-8C2AAF4A5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728" y="2431049"/>
            <a:ext cx="7753673" cy="30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2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885370" y="756967"/>
            <a:ext cx="6361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Раздел 1 – Управление на заинтересованите страни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035728" y="2154975"/>
            <a:ext cx="8770287" cy="2367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>
                <a:latin typeface="Calibri" panose="020F0502020204030204" pitchFamily="34" charset="0"/>
                <a:cs typeface="Calibri" panose="020F0502020204030204" pitchFamily="34" charset="0"/>
              </a:rPr>
              <a:t>Инструмент за оценка на заинтересованите страни</a:t>
            </a:r>
          </a:p>
          <a:p>
            <a:pPr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След правилното идентифициране на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съответните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заинтересовани страни,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по-долу виждате матрица за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наблюдение, оценка и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текущо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ниво на ангажираност в сравнение с желаното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ниво.</a:t>
            </a:r>
            <a:endParaRPr lang="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Ясно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 , че благоприятният сценарий е кога </a:t>
            </a:r>
            <a:r>
              <a:rPr lang="bg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bg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съответстват на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един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същ квадрат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което означава,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 стратегиите за ангажиране са в съответствие с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очакванията</a:t>
            </a:r>
            <a:r>
              <a:rPr lang="bg" sz="1800" dirty="0" smtClean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1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885370" y="756967"/>
            <a:ext cx="6361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Раздел 1 – Управление на заинтересованите страни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ella 7">
            <a:extLst>
              <a:ext uri="{FF2B5EF4-FFF2-40B4-BE49-F238E27FC236}">
                <a16:creationId xmlns="" xmlns:a16="http://schemas.microsoft.com/office/drawing/2014/main" id="{CACCF083-8595-4F3D-B6B1-4D649F502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296843"/>
              </p:ext>
            </p:extLst>
          </p:nvPr>
        </p:nvGraphicFramePr>
        <p:xfrm>
          <a:off x="2208829" y="2054542"/>
          <a:ext cx="5517643" cy="2917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607">
                  <a:extLst>
                    <a:ext uri="{9D8B030D-6E8A-4147-A177-3AD203B41FA5}">
                      <a16:colId xmlns="" xmlns:a16="http://schemas.microsoft.com/office/drawing/2014/main" val="3948308400"/>
                    </a:ext>
                  </a:extLst>
                </a:gridCol>
                <a:gridCol w="919607">
                  <a:extLst>
                    <a:ext uri="{9D8B030D-6E8A-4147-A177-3AD203B41FA5}">
                      <a16:colId xmlns="" xmlns:a16="http://schemas.microsoft.com/office/drawing/2014/main" val="2309254313"/>
                    </a:ext>
                  </a:extLst>
                </a:gridCol>
                <a:gridCol w="919607">
                  <a:extLst>
                    <a:ext uri="{9D8B030D-6E8A-4147-A177-3AD203B41FA5}">
                      <a16:colId xmlns="" xmlns:a16="http://schemas.microsoft.com/office/drawing/2014/main" val="1922837168"/>
                    </a:ext>
                  </a:extLst>
                </a:gridCol>
                <a:gridCol w="919607">
                  <a:extLst>
                    <a:ext uri="{9D8B030D-6E8A-4147-A177-3AD203B41FA5}">
                      <a16:colId xmlns="" xmlns:a16="http://schemas.microsoft.com/office/drawing/2014/main" val="2166969171"/>
                    </a:ext>
                  </a:extLst>
                </a:gridCol>
                <a:gridCol w="1045008">
                  <a:extLst>
                    <a:ext uri="{9D8B030D-6E8A-4147-A177-3AD203B41FA5}">
                      <a16:colId xmlns="" xmlns:a16="http://schemas.microsoft.com/office/drawing/2014/main" val="2658090444"/>
                    </a:ext>
                  </a:extLst>
                </a:gridCol>
                <a:gridCol w="794207">
                  <a:extLst>
                    <a:ext uri="{9D8B030D-6E8A-4147-A177-3AD203B41FA5}">
                      <a16:colId xmlns="" xmlns:a16="http://schemas.microsoft.com/office/drawing/2014/main" val="467006562"/>
                    </a:ext>
                  </a:extLst>
                </a:gridCol>
              </a:tblGrid>
              <a:tr h="471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СК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Несъзнателно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Устойчив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Неутрален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Подкрепящ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Водещи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7617199"/>
                  </a:ext>
                </a:extLst>
              </a:tr>
              <a:tr h="456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SK1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° С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3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3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3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1425344"/>
                  </a:ext>
                </a:extLst>
              </a:tr>
              <a:tr h="456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SK 2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3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° С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3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2718978"/>
                  </a:ext>
                </a:extLst>
              </a:tr>
              <a:tr h="456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SK 3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3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D/C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3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5553594"/>
                  </a:ext>
                </a:extLst>
              </a:tr>
              <a:tr h="392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3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3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3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3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0953958"/>
                  </a:ext>
                </a:extLst>
              </a:tr>
              <a:tr h="456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SK n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691089"/>
                  </a:ext>
                </a:extLst>
              </a:tr>
            </a:tbl>
          </a:graphicData>
        </a:graphic>
      </p:graphicFrame>
      <p:sp>
        <p:nvSpPr>
          <p:cNvPr id="14" name="TextBox 3">
            <a:extLst>
              <a:ext uri="{FF2B5EF4-FFF2-40B4-BE49-F238E27FC236}">
                <a16:creationId xmlns="" xmlns:a16="http://schemas.microsoft.com/office/drawing/2014/main" id="{B02852C3-4AD0-4F16-BAE9-FF65F769B4CF}"/>
              </a:ext>
            </a:extLst>
          </p:cNvPr>
          <p:cNvSpPr txBox="1"/>
          <p:nvPr/>
        </p:nvSpPr>
        <p:spPr>
          <a:xfrm>
            <a:off x="1941458" y="5132457"/>
            <a:ext cx="8063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" sz="1400" dirty="0">
                <a:latin typeface="Calibri" panose="020F0502020204030204" pitchFamily="34" charset="0"/>
                <a:cs typeface="Calibri" panose="020F0502020204030204" pitchFamily="34" charset="0"/>
              </a:rPr>
              <a:t>Източник: PMBOK </a:t>
            </a:r>
            <a:r>
              <a:rPr lang="bg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® </a:t>
            </a:r>
            <a:r>
              <a:rPr lang="bg" sz="1400" dirty="0">
                <a:latin typeface="Calibri" panose="020F0502020204030204" pitchFamily="34" charset="0"/>
                <a:cs typeface="Calibri" panose="020F0502020204030204" pitchFamily="34" charset="0"/>
              </a:rPr>
              <a:t>Guide – Шесто издание (2017)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="" xmlns:a16="http://schemas.microsoft.com/office/drawing/2014/main" id="{23B2DF05-15A5-4332-840A-36EE6D437ADC}"/>
              </a:ext>
            </a:extLst>
          </p:cNvPr>
          <p:cNvSpPr txBox="1"/>
          <p:nvPr/>
        </p:nvSpPr>
        <p:spPr>
          <a:xfrm>
            <a:off x="7909313" y="3642091"/>
            <a:ext cx="276095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bg" sz="1600" dirty="0">
                <a:latin typeface="Calibri" panose="020F0502020204030204" pitchFamily="34" charset="0"/>
                <a:cs typeface="Calibri" panose="020F0502020204030204" pitchFamily="34" charset="0"/>
              </a:rPr>
              <a:t>Матрицата за ангажираност на заинтересованите страни: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bg" sz="1600" dirty="0">
                <a:latin typeface="Calibri" panose="020F0502020204030204" pitchFamily="34" charset="0"/>
                <a:cs typeface="Calibri" panose="020F0502020204030204" pitchFamily="34" charset="0"/>
              </a:rPr>
              <a:t>Желан (D)/Текущ (C) ангажимент</a:t>
            </a:r>
          </a:p>
        </p:txBody>
      </p:sp>
    </p:spTree>
    <p:extLst>
      <p:ext uri="{BB962C8B-B14F-4D97-AF65-F5344CB8AC3E}">
        <p14:creationId xmlns:p14="http://schemas.microsoft.com/office/powerpoint/2010/main" val="19890276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1542</Words>
  <Application>Microsoft Office PowerPoint</Application>
  <PresentationFormat>Custom</PresentationFormat>
  <Paragraphs>139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Anton Caro</cp:lastModifiedBy>
  <cp:revision>143</cp:revision>
  <dcterms:created xsi:type="dcterms:W3CDTF">2019-01-14T06:35:35Z</dcterms:created>
  <dcterms:modified xsi:type="dcterms:W3CDTF">2022-05-25T10:32:43Z</dcterms:modified>
</cp:coreProperties>
</file>