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282" r:id="rId26"/>
  </p:sldIdLst>
  <p:sldSz cx="12192000" cy="6858000"/>
  <p:notesSz cx="6858000" cy="9144000"/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088"/>
    <a:srgbClr val="00C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=""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=""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=""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pm.org.uk/resources/what-is-project-management#Bok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mi.org/about/learn-about-pmi/what-is-project-managem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DEAB6518-19CD-4637-B0D8-F1C81470B1F1}"/>
              </a:ext>
            </a:extLst>
          </p:cNvPr>
          <p:cNvSpPr txBox="1"/>
          <p:nvPr/>
        </p:nvSpPr>
        <p:spPr>
          <a:xfrm>
            <a:off x="10693" y="2527520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Управление на проекти (PM)</a:t>
            </a:r>
          </a:p>
          <a:p>
            <a:pPr algn="ctr"/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IDP европейски консултанти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=""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="" xmlns:a16="http://schemas.microsoft.com/office/drawing/2014/main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Мениджър </a:t>
            </a: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на проекта</a:t>
            </a:r>
          </a:p>
          <a:p>
            <a:pPr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Независимо от вътрешните дефиниции и/или официални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названия,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ръководителят на проекта е това лице, отговорно за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изпълнението –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 завършване! – на проекта.</a:t>
            </a:r>
          </a:p>
          <a:p>
            <a:pPr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Важна забележка е, че „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отговорността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“ изисква и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авторитет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“: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една важна характеристика на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мениджъра на проекти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се отнася до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лидерството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 способността за управление на екипа на проекта.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5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9901122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Ръководител на проекта...по роля</a:t>
            </a:r>
          </a:p>
          <a:p>
            <a:pPr algn="just">
              <a:spcBef>
                <a:spcPts val="300"/>
              </a:spcBef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Ръководителят на проекта е лицето, отговорно за постигането на поставените цели и е този, който в крайна сметка отговаря за цялостното наблюдение на дейностите по проекта.</a:t>
            </a:r>
          </a:p>
          <a:p>
            <a:pPr algn="just"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Решаващ елемент за ръководителя на проекта е да дефинира ясно какви са очакваните резултати и общата цел на проекта, което позволява да се определят точно така наречените „изисквания на проекта“.</a:t>
            </a:r>
          </a:p>
          <a:p>
            <a:pPr algn="just">
              <a:spcBef>
                <a:spcPts val="300"/>
              </a:spcBef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Ръководителят на проекта е лицето, отговорно да гарантира, че дейностите се извършват и резултатите се постигат в рамките на ограниченията – или границите – на триъгълника за управление на проекта (ресурси, време, резултати).</a:t>
            </a:r>
          </a:p>
          <a:p>
            <a:pPr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0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08583" y="2169662"/>
            <a:ext cx="2946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Жизненият цикъл на </a:t>
            </a:r>
            <a:r>
              <a:rPr lang="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УП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41E8532-95B4-4B7D-A59E-5364605C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391" y="805343"/>
            <a:ext cx="7578480" cy="46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СТАРТ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Идентифицирайте конкретна нужда или възможност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Разработете проект като отговор на нужда или възможност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Определете общата цел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Идентифицирайте необходимите ресурси (по вид)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Организирайте работата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Изготвяне на декларация за работа + установяване на консенсус</a:t>
            </a:r>
          </a:p>
          <a:p>
            <a:pPr algn="just"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2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2. ПЛАНИРАНЕ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Планирайте подробно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Идентифицирайте всички необходими ресурси (количествено определяне)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Определете оперативните изисквания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Прогнозирайте реалистично всички разходи, срокове, последователност, качество и количество и т.н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Предвидете възможни рискове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00250" y="2210275"/>
            <a:ext cx="8463463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3. ИЗПЪЛНЕНИЕ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Актуализирайте планирането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Мобилизирайте и управлявайте ресурси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Стартирайте проекта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Отговаряйте незабавно на оперативните аспекти на изпълнението</a:t>
            </a:r>
          </a:p>
          <a:p>
            <a:pPr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8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4. КОНТРОЛИРАНЕ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Достъп на потребителите до резултатите от проекта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Управлявайте промените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(Планирайте повторно: втори кръг на планиране, ако е необходимо)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Предвиждайте, идентифицирайте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разрешавайте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конфликти/управление на риска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Гарантиране на постоянен оперативен контрол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2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542195" y="2169662"/>
            <a:ext cx="8463463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финализиране</a:t>
            </a:r>
            <a:endParaRPr lang="bg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инализирайте проекта</a:t>
            </a:r>
            <a:endParaRPr lang="bg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Прехвърлете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ресурси към други дейности/проекти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Извършете окончателната оценка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Екстраполирайте „научените уроци“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 за </a:t>
            </a:r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фермерите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62574" y="2304443"/>
            <a:ext cx="7251112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Селско стопанство и </a:t>
            </a:r>
            <a:r>
              <a:rPr lang="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УП</a:t>
            </a:r>
            <a:endParaRPr lang="bg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Селското стопанство играе важна роля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икономическия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растеж на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страната.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поддържане на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растеж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да </a:t>
            </a:r>
            <a:r>
              <a:rPr lang="bg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пази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живота на фермерите в ерата след Covid,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решаващо значение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имате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качествено управление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проекти и квалифицирани ръководители на проекти.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8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 За фермерите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018" y="2006991"/>
            <a:ext cx="9833421" cy="365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Ключови въпроси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Преди да започнете с нов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е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ажно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да се изясни контекстът на проекта, като се отговори на следния тип въпроси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(анализ):</a:t>
            </a:r>
            <a:endParaRPr lang="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може да се подобри селскостопанското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производство?</a:t>
            </a:r>
            <a:endParaRPr lang="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могат да се стабилизират доходите на земеделските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стопанства?</a:t>
            </a:r>
            <a:endParaRPr lang="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може да се добави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стойност?</a:t>
            </a:r>
            <a:endParaRPr lang="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Кои са основните заинтересовани страни и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бенефициенти?</a:t>
            </a:r>
            <a:endParaRPr lang="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8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Кой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ще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 възползва от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резултатите по проекта?</a:t>
            </a:r>
            <a:endParaRPr lang="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Цели и цели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7876247-5908-47C7-A4FB-043019B26126}"/>
              </a:ext>
            </a:extLst>
          </p:cNvPr>
          <p:cNvSpPr txBox="1"/>
          <p:nvPr/>
        </p:nvSpPr>
        <p:spPr>
          <a:xfrm>
            <a:off x="1564777" y="2210275"/>
            <a:ext cx="7859055" cy="3475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края на този модул ще можете да:</a:t>
            </a:r>
          </a:p>
          <a:p>
            <a:pPr algn="just"/>
            <a:endParaRPr lang="en-GB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дентифицирате подходящ агробизнес;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проектирате </a:t>
            </a:r>
            <a:r>
              <a:rPr lang="bg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осъществими и жизнеспособни </a:t>
            </a:r>
            <a:r>
              <a:rPr lang="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проекти/бизнеси;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предлагате </a:t>
            </a:r>
            <a:r>
              <a:rPr lang="bg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иновативни проекти в областта на селското </a:t>
            </a:r>
            <a:r>
              <a:rPr lang="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стопанство;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планирате </a:t>
            </a:r>
            <a:r>
              <a:rPr lang="bg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дейностите по проекта, </a:t>
            </a:r>
            <a:r>
              <a:rPr lang="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(последователно), </a:t>
            </a:r>
            <a:r>
              <a:rPr lang="bg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ефективно изпълнение ;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използвате </a:t>
            </a:r>
            <a:r>
              <a:rPr lang="bg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ресурсите на проекта ефективно и </a:t>
            </a:r>
            <a:r>
              <a:rPr lang="bg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ефикасно</a:t>
            </a:r>
            <a:r>
              <a:rPr lang="bg" sz="1800" dirty="0" smtClean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.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 за </a:t>
            </a:r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фермерите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467433" y="2220055"/>
            <a:ext cx="7803041" cy="2346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Ръководител на проекти в селското стопанство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Днес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ръководителите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проекти на терен се нуждаят от повече внимание, задълбочени умения за проследяване, иновации, както и почтеност. Знаем, че селското стопанство и храните са най-важните индустрии в света. Крайните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клиенти винаги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търсят безопасността и качеството на продуктите, както и на всеки етап от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обработката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Ръководителят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проекта може да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спомогне </a:t>
            </a:r>
            <a:r>
              <a:rPr lang="b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bg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това.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84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з</a:t>
            </a:r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а </a:t>
            </a:r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фермерите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601018" y="2301127"/>
            <a:ext cx="7383184" cy="206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УП</a:t>
            </a:r>
            <a:r>
              <a:rPr lang="bg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за фермерите</a:t>
            </a: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Селскостопанският бизнес трябва да въведе система за ефективно планиране и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изпълнение - всички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нови проекти за развитие на земеделието и селските райони изискват умения за идентифициране и планиране. Тези проекти изискват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умения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ефективност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изпълнението,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да се гарантира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устойчивостта </a:t>
            </a:r>
            <a:r>
              <a:rPr lang="bg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проекта </a:t>
            </a:r>
            <a:r>
              <a:rPr lang="bg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0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5368954" y="943632"/>
            <a:ext cx="4511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за </a:t>
            </a:r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фермерите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3" y="687243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765352" y="2180731"/>
            <a:ext cx="73831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Стъпка за управление на проекти за фермери: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r>
              <a:rPr lang="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изготвя се предпроектно </a:t>
            </a:r>
            <a:r>
              <a:rPr lang="bg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проучване;</a:t>
            </a:r>
            <a:endParaRPr lang="it-IT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r>
              <a:rPr lang="bg-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дентифицира се </a:t>
            </a:r>
            <a:r>
              <a:rPr lang="bg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подходящ агробизнес за </a:t>
            </a:r>
            <a:r>
              <a:rPr lang="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управление;</a:t>
            </a:r>
            <a:endParaRPr lang="it-IT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r>
              <a:rPr lang="bg-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lang="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роектират се осъществими </a:t>
            </a:r>
            <a:r>
              <a:rPr lang="bg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жизнеспособни </a:t>
            </a:r>
            <a:r>
              <a:rPr lang="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проекти/бизнеси;</a:t>
            </a:r>
            <a:endParaRPr lang="it-IT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r>
              <a:rPr lang="bg-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lang="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ланират се дейностите </a:t>
            </a:r>
            <a:r>
              <a:rPr lang="bg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проекта (последователно) за ефективно изпълнение;</a:t>
            </a:r>
            <a:endParaRPr lang="it-IT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r>
              <a:rPr lang="bg-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зползват се ресурсите </a:t>
            </a:r>
            <a:r>
              <a:rPr lang="bg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проекта ефективно и ефикасно; </a:t>
            </a:r>
            <a:endParaRPr lang="it-IT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r>
              <a:rPr lang="bg-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bg" sz="1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зготвят се подходящи </a:t>
            </a:r>
            <a:r>
              <a:rPr lang="bg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отчети за бизнес планове;</a:t>
            </a: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r>
              <a:rPr lang="bg-BG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bg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зготвя се план </a:t>
            </a:r>
            <a:r>
              <a:rPr lang="bg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наблюдение и оценка на устойчивостта</a:t>
            </a:r>
            <a:r>
              <a:rPr lang="bg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9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ko-KR" sz="5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Благодарим ви за вниманието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=""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Естествено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=""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46460" y="2053804"/>
            <a:ext cx="9939404" cy="314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Търся дефиниция на PM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Управлението на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проекти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е прилагането на процеси, методи, умения, знания и опит за постигане на конкретни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проектни цели в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съответствие с критериите за приемане на проекта в рамките на договорени параметри. Управлението на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проекти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има крайни резултати, които са ограничени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краен срок и бюджет.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Ключов фактор, който отличава управлението на проекти от простото „управление“, е, че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има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прекъснат характер,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за разлика от управлението, което е непрекъснат процес.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sz="1800" dirty="0">
              <a:solidFill>
                <a:srgbClr val="002060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bg" sz="1400" dirty="0">
                <a:latin typeface="Calibri" panose="020F0502020204030204" pitchFamily="34" charset="0"/>
                <a:cs typeface="Calibri" panose="020F0502020204030204" pitchFamily="34" charset="0"/>
              </a:rPr>
              <a:t>Източник: Асоциация за управление на проекти; </a:t>
            </a:r>
            <a:r>
              <a:rPr lang="bg" sz="1400" dirty="0">
                <a:solidFill>
                  <a:srgbClr val="EE7B0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APM Body of Knowledge, 7 </a:t>
            </a:r>
            <a:r>
              <a:rPr lang="bg" sz="1400" baseline="30000" dirty="0">
                <a:solidFill>
                  <a:srgbClr val="EE7B08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-мо </a:t>
            </a:r>
            <a:r>
              <a:rPr lang="bg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издание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246460" y="2047927"/>
            <a:ext cx="7737742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latin typeface="Calibri" panose="020F0502020204030204" pitchFamily="34" charset="0"/>
                <a:cs typeface="Calibri" panose="020F0502020204030204" pitchFamily="34" charset="0"/>
              </a:rPr>
              <a:t>Какво е проект?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Проектът е </a:t>
            </a: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временен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 има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дефинирано начало и край във времето и следователно дефиниран обхват и ресурси.</a:t>
            </a: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 един проект е </a:t>
            </a: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уникален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тъй като това не е рутинна операция, а специфичен набор от операции, предназначени за постигане на единствена цел.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GB" sz="1800" dirty="0">
              <a:solidFill>
                <a:srgbClr val="002060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bg" sz="1400" dirty="0">
                <a:latin typeface="Calibri" panose="020F0502020204030204" pitchFamily="34" charset="0"/>
                <a:cs typeface="Calibri" panose="020F0502020204030204" pitchFamily="34" charset="0"/>
              </a:rPr>
              <a:t>Източник: </a:t>
            </a:r>
            <a:r>
              <a:rPr lang="bg" sz="14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Институт за управление на проекти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5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372899" y="2327638"/>
            <a:ext cx="773774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Дефиниране на елементи на </a:t>
            </a: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ПУ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Преплетени променливи: промяна</a:t>
            </a:r>
          </a:p>
          <a:p>
            <a:pPr algn="just"/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в една променлива неизбежно ще</a:t>
            </a:r>
          </a:p>
          <a:p>
            <a:pPr algn="just"/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засегне останалите.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riangolo isoscele 11">
            <a:extLst>
              <a:ext uri="{FF2B5EF4-FFF2-40B4-BE49-F238E27FC236}">
                <a16:creationId xmlns="" xmlns:a16="http://schemas.microsoft.com/office/drawing/2014/main" id="{D2DBE43B-5229-4CE1-AB0A-436E2A6BAEC1}"/>
              </a:ext>
            </a:extLst>
          </p:cNvPr>
          <p:cNvSpPr>
            <a:spLocks noChangeAspect="1"/>
          </p:cNvSpPr>
          <p:nvPr/>
        </p:nvSpPr>
        <p:spPr>
          <a:xfrm>
            <a:off x="4818752" y="1051891"/>
            <a:ext cx="4240403" cy="2904385"/>
          </a:xfrm>
          <a:prstGeom prst="triangle">
            <a:avLst>
              <a:gd name="adj" fmla="val 49594"/>
            </a:avLst>
          </a:prstGeom>
          <a:solidFill>
            <a:srgbClr val="C2E088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ttangolo arrotondato 13">
            <a:extLst>
              <a:ext uri="{FF2B5EF4-FFF2-40B4-BE49-F238E27FC236}">
                <a16:creationId xmlns="" xmlns:a16="http://schemas.microsoft.com/office/drawing/2014/main" id="{AAD602CF-AC16-4CCD-8495-EF54CDCFA178}"/>
              </a:ext>
            </a:extLst>
          </p:cNvPr>
          <p:cNvSpPr/>
          <p:nvPr/>
        </p:nvSpPr>
        <p:spPr>
          <a:xfrm rot="18366287">
            <a:off x="4153284" y="2176896"/>
            <a:ext cx="2969015" cy="362218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Ресурс</a:t>
            </a:r>
          </a:p>
        </p:txBody>
      </p:sp>
      <p:sp>
        <p:nvSpPr>
          <p:cNvPr id="15" name="Rettangolo arrotondato 12">
            <a:extLst>
              <a:ext uri="{FF2B5EF4-FFF2-40B4-BE49-F238E27FC236}">
                <a16:creationId xmlns="" xmlns:a16="http://schemas.microsoft.com/office/drawing/2014/main" id="{B1C95BBF-92E0-484A-A2FD-6AD193BABB49}"/>
              </a:ext>
            </a:extLst>
          </p:cNvPr>
          <p:cNvSpPr/>
          <p:nvPr/>
        </p:nvSpPr>
        <p:spPr>
          <a:xfrm rot="3223489">
            <a:off x="6555875" y="2267644"/>
            <a:ext cx="3430029" cy="33810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Време</a:t>
            </a:r>
          </a:p>
        </p:txBody>
      </p:sp>
      <p:sp>
        <p:nvSpPr>
          <p:cNvPr id="16" name="Rettangolo arrotondato 14">
            <a:extLst>
              <a:ext uri="{FF2B5EF4-FFF2-40B4-BE49-F238E27FC236}">
                <a16:creationId xmlns="" xmlns:a16="http://schemas.microsoft.com/office/drawing/2014/main" id="{A320B30B-587B-4890-B11A-3D8CD2F318A2}"/>
              </a:ext>
            </a:extLst>
          </p:cNvPr>
          <p:cNvSpPr/>
          <p:nvPr/>
        </p:nvSpPr>
        <p:spPr>
          <a:xfrm>
            <a:off x="5452782" y="4040750"/>
            <a:ext cx="3334217" cy="39435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Резултати</a:t>
            </a:r>
          </a:p>
        </p:txBody>
      </p:sp>
    </p:spTree>
    <p:extLst>
      <p:ext uri="{BB962C8B-B14F-4D97-AF65-F5344CB8AC3E}">
        <p14:creationId xmlns:p14="http://schemas.microsoft.com/office/powerpoint/2010/main" val="174158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24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765352" y="2101072"/>
            <a:ext cx="7737742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Дефиниране на елементи на </a:t>
            </a: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УП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Време (начало, последователност от дейности, край)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Резултати (качество и количество)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Ресурси (човешки, материални, финансови,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време)</a:t>
            </a:r>
            <a:endParaRPr lang="bg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Управленски подход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Екип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Заинтересовани страни</a:t>
            </a:r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2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УП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765352" y="2394035"/>
            <a:ext cx="7737742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УП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като подход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Защо трябва да се занимаваме с управление на проекти като цяло?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Защо е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актуална тема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в селското стопанство?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Внимание!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Управлението на проекти не е точна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наука.</a:t>
            </a:r>
            <a:endParaRPr lang="bg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2143105" y="2115892"/>
            <a:ext cx="773774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Някои предимства на </a:t>
            </a: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УП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като </a:t>
            </a: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подход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Ясно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дефиниране на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отговорностите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По-добро използване на ресурсите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Подобрена комуникация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Постигане на предвидените цели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Подобряване на вътрешните процеси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4A3AD9-DC89-4E64-B06C-7F0EFF53FD69}"/>
              </a:ext>
            </a:extLst>
          </p:cNvPr>
          <p:cNvSpPr txBox="1"/>
          <p:nvPr/>
        </p:nvSpPr>
        <p:spPr>
          <a:xfrm>
            <a:off x="8340436" y="943632"/>
            <a:ext cx="154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PM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6E3074F-81E1-4486-9B8B-1BBC97507BF1}"/>
              </a:ext>
            </a:extLst>
          </p:cNvPr>
          <p:cNvSpPr txBox="1"/>
          <p:nvPr/>
        </p:nvSpPr>
        <p:spPr>
          <a:xfrm>
            <a:off x="1765352" y="2385158"/>
            <a:ext cx="773774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Някои предимства на </a:t>
            </a:r>
            <a:r>
              <a:rPr lang="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УП като </a:t>
            </a:r>
            <a:r>
              <a:rPr lang="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подход 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методология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„менталитет“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за въвеждане на дисциплина в управлението на сложни и взаимосвързани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дейности.</a:t>
            </a:r>
            <a:endParaRPr lang="bg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 предоставя </a:t>
            </a:r>
            <a:r>
              <a:rPr lang="bg" sz="1800" dirty="0">
                <a:latin typeface="Calibri" panose="020F0502020204030204" pitchFamily="34" charset="0"/>
                <a:cs typeface="Calibri" panose="020F0502020204030204" pitchFamily="34" charset="0"/>
              </a:rPr>
              <a:t>логическа рамка за по-добра работа и изпълнение на дейности в постоянно променяща се </a:t>
            </a:r>
            <a:r>
              <a:rPr lang="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среда.</a:t>
            </a:r>
            <a:endParaRPr lang="bg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068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2018</Words>
  <Application>Microsoft Office PowerPoint</Application>
  <PresentationFormat>Custom</PresentationFormat>
  <Paragraphs>181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Anton Caro</cp:lastModifiedBy>
  <cp:revision>139</cp:revision>
  <dcterms:created xsi:type="dcterms:W3CDTF">2019-01-14T06:35:35Z</dcterms:created>
  <dcterms:modified xsi:type="dcterms:W3CDTF">2022-05-25T11:07:12Z</dcterms:modified>
</cp:coreProperties>
</file>