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307" r:id="rId7"/>
    <p:sldId id="308" r:id="rId8"/>
    <p:sldId id="309" r:id="rId9"/>
    <p:sldId id="310" r:id="rId10"/>
    <p:sldId id="321" r:id="rId11"/>
    <p:sldId id="312" r:id="rId12"/>
    <p:sldId id="323" r:id="rId13"/>
    <p:sldId id="322" r:id="rId14"/>
    <p:sldId id="317" r:id="rId15"/>
    <p:sldId id="318" r:id="rId16"/>
    <p:sldId id="324" r:id="rId17"/>
    <p:sldId id="32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es-ES" noProof="0" dirty="0"/>
            <a:t>   </a:t>
          </a:r>
        </a:p>
      </dgm:t>
    </dgm:pt>
    <dgm:pt modelId="{E198C0AD-DC5D-4057-A040-DC99A92ECAD4}" type="parTrans" cxnId="{EA5350F9-97B4-476A-8D35-D3FB61B535EC}">
      <dgm:prSet/>
      <dgm:spPr/>
      <dgm:t>
        <a:bodyPr/>
        <a:lstStyle/>
        <a:p>
          <a:endParaRPr lang="es-ES" noProof="0" dirty="0"/>
        </a:p>
      </dgm:t>
    </dgm:pt>
    <dgm:pt modelId="{0F208165-FA85-445F-AE0F-6ADB58BCB44E}" type="sibTrans" cxnId="{EA5350F9-97B4-476A-8D35-D3FB61B535EC}">
      <dgm:prSet/>
      <dgm:spPr/>
      <dgm:t>
        <a:bodyPr/>
        <a:lstStyle/>
        <a:p>
          <a:endParaRPr lang="es-ES" noProof="0" dirty="0"/>
        </a:p>
      </dgm:t>
    </dgm:pt>
    <dgm:pt modelId="{9674F556-9045-40E7-978C-B34A097FD92E}">
      <dgm:prSet phldrT="[Testo]" custT="1"/>
      <dgm:spPr/>
      <dgm:t>
        <a:bodyPr/>
        <a:lstStyle/>
        <a:p>
          <a:r>
            <a:rPr lang="es-ES" sz="1800" noProof="0" dirty="0">
              <a:latin typeface="Calibri" panose="020F0502020204030204" pitchFamily="34" charset="0"/>
              <a:cs typeface="Calibri" panose="020F0502020204030204" pitchFamily="34" charset="0"/>
            </a:rPr>
            <a:t>Fortalece las estrategias publicitarias</a:t>
          </a:r>
        </a:p>
      </dgm:t>
    </dgm:pt>
    <dgm:pt modelId="{F3399A95-9690-4581-B44F-65C0F2BE6437}" type="parTrans" cxnId="{B10BDEE4-3B8B-485B-98AA-5A01C8F8A97B}">
      <dgm:prSet/>
      <dgm:spPr/>
      <dgm:t>
        <a:bodyPr/>
        <a:lstStyle/>
        <a:p>
          <a:endParaRPr lang="es-ES" noProof="0" dirty="0"/>
        </a:p>
      </dgm:t>
    </dgm:pt>
    <dgm:pt modelId="{B477D11B-4371-49AA-9AA6-034F55E96F52}" type="sibTrans" cxnId="{B10BDEE4-3B8B-485B-98AA-5A01C8F8A97B}">
      <dgm:prSet/>
      <dgm:spPr/>
      <dgm:t>
        <a:bodyPr/>
        <a:lstStyle/>
        <a:p>
          <a:endParaRPr lang="es-ES" noProof="0" dirty="0"/>
        </a:p>
      </dgm:t>
    </dgm:pt>
    <dgm:pt modelId="{3CA55413-610B-496D-9F76-EF393BCFE2D4}">
      <dgm:prSet phldrT="[Testo]" custT="1"/>
      <dgm:spPr/>
      <dgm:t>
        <a:bodyPr/>
        <a:lstStyle/>
        <a:p>
          <a:r>
            <a:rPr lang="es-ES" sz="1800" noProof="0" dirty="0">
              <a:latin typeface="Calibri" panose="020F0502020204030204" pitchFamily="34" charset="0"/>
              <a:cs typeface="Calibri" panose="020F0502020204030204" pitchFamily="34" charset="0"/>
            </a:rPr>
            <a:t>Aumenta la fidelidad de los clientes</a:t>
          </a:r>
        </a:p>
      </dgm:t>
    </dgm:pt>
    <dgm:pt modelId="{3151C782-1524-4B3C-A2E0-2B4AF990A4FE}" type="parTrans" cxnId="{BACD5785-E156-4B51-A396-C2FE52030A97}">
      <dgm:prSet/>
      <dgm:spPr/>
      <dgm:t>
        <a:bodyPr/>
        <a:lstStyle/>
        <a:p>
          <a:endParaRPr lang="es-ES" noProof="0" dirty="0"/>
        </a:p>
      </dgm:t>
    </dgm:pt>
    <dgm:pt modelId="{6BF68535-DEE8-4FBD-A520-7D83B4CFA005}" type="sibTrans" cxnId="{BACD5785-E156-4B51-A396-C2FE52030A97}">
      <dgm:prSet/>
      <dgm:spPr/>
      <dgm:t>
        <a:bodyPr/>
        <a:lstStyle/>
        <a:p>
          <a:endParaRPr lang="es-ES" noProof="0" dirty="0"/>
        </a:p>
      </dgm:t>
    </dgm:pt>
    <dgm:pt modelId="{901662D0-2385-486A-91ED-9CF272D65D5C}">
      <dgm:prSet phldrT="[Testo]" custT="1"/>
      <dgm:spPr/>
      <dgm:t>
        <a:bodyPr/>
        <a:lstStyle/>
        <a:p>
          <a:r>
            <a:rPr lang="es-ES" sz="1800" noProof="0" dirty="0">
              <a:latin typeface="Calibri" panose="020F0502020204030204" pitchFamily="34" charset="0"/>
              <a:cs typeface="Calibri" panose="020F0502020204030204" pitchFamily="34" charset="0"/>
            </a:rPr>
            <a:t>Aumentan el margen de beneficios</a:t>
          </a:r>
        </a:p>
      </dgm:t>
    </dgm:pt>
    <dgm:pt modelId="{1287D709-E6C5-4D95-91A0-82440285D0DB}" type="parTrans" cxnId="{E3D2658A-2EF5-4E28-8B98-873A87903CF6}">
      <dgm:prSet/>
      <dgm:spPr/>
      <dgm:t>
        <a:bodyPr/>
        <a:lstStyle/>
        <a:p>
          <a:endParaRPr lang="es-ES" noProof="0" dirty="0"/>
        </a:p>
      </dgm:t>
    </dgm:pt>
    <dgm:pt modelId="{5462D893-ED21-4B03-9C76-ABA023DCCEBA}" type="sibTrans" cxnId="{E3D2658A-2EF5-4E28-8B98-873A87903CF6}">
      <dgm:prSet/>
      <dgm:spPr/>
      <dgm:t>
        <a:bodyPr/>
        <a:lstStyle/>
        <a:p>
          <a:endParaRPr lang="es-ES" noProof="0" dirty="0"/>
        </a:p>
      </dgm:t>
    </dgm:pt>
    <dgm:pt modelId="{35CF8780-AF3C-4A4D-AA02-0F5908F158AB}">
      <dgm:prSet phldrT="[Testo]" custT="1"/>
      <dgm:spPr/>
      <dgm:t>
        <a:bodyPr/>
        <a:lstStyle/>
        <a:p>
          <a:r>
            <a:rPr lang="es-ES" sz="1800" noProof="0" dirty="0">
              <a:latin typeface="Calibri" panose="020F0502020204030204" pitchFamily="34" charset="0"/>
              <a:cs typeface="Calibri" panose="020F0502020204030204" pitchFamily="34" charset="0"/>
            </a:rPr>
            <a:t>Diversifica estrategias y ofertas </a:t>
          </a:r>
        </a:p>
      </dgm:t>
    </dgm:pt>
    <dgm:pt modelId="{F6A44135-5A55-49C8-8C95-FA640FF6AF9A}" type="parTrans" cxnId="{615CA735-745F-4DF1-B7DC-A42DB7F33E0F}">
      <dgm:prSet/>
      <dgm:spPr/>
      <dgm:t>
        <a:bodyPr/>
        <a:lstStyle/>
        <a:p>
          <a:endParaRPr lang="es-ES" noProof="0" dirty="0"/>
        </a:p>
      </dgm:t>
    </dgm:pt>
    <dgm:pt modelId="{2A69818C-4190-4765-B4A4-7C0BF338C199}" type="sibTrans" cxnId="{615CA735-745F-4DF1-B7DC-A42DB7F33E0F}">
      <dgm:prSet/>
      <dgm:spPr/>
      <dgm:t>
        <a:bodyPr/>
        <a:lstStyle/>
        <a:p>
          <a:endParaRPr lang="es-ES" noProof="0" dirty="0"/>
        </a:p>
      </dgm:t>
    </dgm:pt>
    <dgm:pt modelId="{2A3AECD2-6B9B-4C9D-888C-FBDCACFDF802}">
      <dgm:prSet phldrT="[Testo]" custT="1"/>
      <dgm:spPr/>
      <dgm:t>
        <a:bodyPr/>
        <a:lstStyle/>
        <a:p>
          <a:r>
            <a:rPr lang="es-ES" sz="1800" noProof="0" dirty="0">
              <a:latin typeface="Calibri" panose="020F0502020204030204" pitchFamily="34" charset="0"/>
              <a:cs typeface="Calibri" panose="020F0502020204030204" pitchFamily="34" charset="0"/>
            </a:rPr>
            <a:t>Aumenta el poder de negociación</a:t>
          </a:r>
        </a:p>
      </dgm:t>
    </dgm:pt>
    <dgm:pt modelId="{25B52102-B929-4582-B1FF-A1DA8F5BF55D}" type="parTrans" cxnId="{5C13A5AF-83FE-4573-8FAF-8B020D8A7B7F}">
      <dgm:prSet/>
      <dgm:spPr/>
      <dgm:t>
        <a:bodyPr/>
        <a:lstStyle/>
        <a:p>
          <a:endParaRPr lang="es-ES" noProof="0" dirty="0"/>
        </a:p>
      </dgm:t>
    </dgm:pt>
    <dgm:pt modelId="{DC9B07F5-3DCD-43BF-8143-E0A73AAE74E0}" type="sibTrans" cxnId="{5C13A5AF-83FE-4573-8FAF-8B020D8A7B7F}">
      <dgm:prSet/>
      <dgm:spPr/>
      <dgm:t>
        <a:bodyPr/>
        <a:lstStyle/>
        <a:p>
          <a:endParaRPr lang="es-ES" noProof="0" dirty="0"/>
        </a:p>
      </dgm:t>
    </dgm:pt>
    <dgm:pt modelId="{4FE06A61-7995-48CC-A4BA-45A1EEA82F6D}" type="pres">
      <dgm:prSet presAssocID="{698A3408-2883-40B0-984C-18D4EFC635B2}" presName="Name0" presStyleCnt="0">
        <dgm:presLayoutVars>
          <dgm:chMax/>
          <dgm:chPref/>
          <dgm:dir/>
        </dgm:presLayoutVars>
      </dgm:prSet>
      <dgm:spPr/>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pt>
  </dgm:ptLst>
  <dgm:cxnLst>
    <dgm:cxn modelId="{615CA735-745F-4DF1-B7DC-A42DB7F33E0F}" srcId="{698A3408-2883-40B0-984C-18D4EFC635B2}" destId="{35CF8780-AF3C-4A4D-AA02-0F5908F158AB}" srcOrd="2" destOrd="0" parTransId="{F6A44135-5A55-49C8-8C95-FA640FF6AF9A}" sibTransId="{2A69818C-4190-4765-B4A4-7C0BF338C199}"/>
    <dgm:cxn modelId="{218CF760-9F55-4F1B-8786-0CA5C2097C9D}" type="presOf" srcId="{D73BC6F9-BFE5-4F34-BF65-0A21A68D2A4C}" destId="{2901BBAD-0C0B-4DF3-90EB-9B83FFF3CC5E}" srcOrd="0" destOrd="0" presId="urn:microsoft.com/office/officeart/2008/layout/VerticalAccentList"/>
    <dgm:cxn modelId="{2F5C9E81-3036-4097-95A1-ED6C5872C855}" type="presOf" srcId="{901662D0-2385-486A-91ED-9CF272D65D5C}" destId="{EEFE78D7-7A6D-4A96-B783-C1CFF72F3F83}" srcOrd="0" destOrd="0" presId="urn:microsoft.com/office/officeart/2008/layout/VerticalAccentList"/>
    <dgm:cxn modelId="{815E8E84-558F-4B10-94C6-6712DDF27C7D}" type="presOf" srcId="{3CA55413-610B-496D-9F76-EF393BCFE2D4}" destId="{7201BB58-5499-447C-BBD8-3619D0B06D0B}" srcOrd="0" destOrd="0" presId="urn:microsoft.com/office/officeart/2008/layout/VerticalAccentList"/>
    <dgm:cxn modelId="{BACD5785-E156-4B51-A396-C2FE52030A97}" srcId="{698A3408-2883-40B0-984C-18D4EFC635B2}" destId="{3CA55413-610B-496D-9F76-EF393BCFE2D4}" srcOrd="1" destOrd="0" parTransId="{3151C782-1524-4B3C-A2E0-2B4AF990A4FE}" sibTransId="{6BF68535-DEE8-4FBD-A520-7D83B4CFA005}"/>
    <dgm:cxn modelId="{E3D2658A-2EF5-4E28-8B98-873A87903CF6}" srcId="{3CA55413-610B-496D-9F76-EF393BCFE2D4}" destId="{901662D0-2385-486A-91ED-9CF272D65D5C}" srcOrd="0" destOrd="0" parTransId="{1287D709-E6C5-4D95-91A0-82440285D0DB}" sibTransId="{5462D893-ED21-4B03-9C76-ABA023DCCEBA}"/>
    <dgm:cxn modelId="{D6C27094-19D5-4937-9AFA-6F6745D316D6}" type="presOf" srcId="{35CF8780-AF3C-4A4D-AA02-0F5908F158AB}" destId="{239C9848-97EE-4351-943B-208E2612FB91}"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E57A7FB5-009C-4813-A6BB-14383952BBE6}" type="presOf" srcId="{2A3AECD2-6B9B-4C9D-888C-FBDCACFDF802}" destId="{CA106893-77EE-4EE9-A3FA-19F91A49EBDC}" srcOrd="0" destOrd="0" presId="urn:microsoft.com/office/officeart/2008/layout/VerticalAccentList"/>
    <dgm:cxn modelId="{4F44FCC2-DDD7-4EE9-A00B-6FBF0DFCC0CE}" type="presOf" srcId="{698A3408-2883-40B0-984C-18D4EFC635B2}" destId="{4FE06A61-7995-48CC-A4BA-45A1EEA82F6D}" srcOrd="0" destOrd="0" presId="urn:microsoft.com/office/officeart/2008/layout/VerticalAccentList"/>
    <dgm:cxn modelId="{542E57D4-6892-49C3-9CB4-A82D3358D14A}" type="presOf" srcId="{9674F556-9045-40E7-978C-B34A097FD92E}" destId="{440976EF-7C92-456E-9E6F-AD954708E2C5}"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EA5350F9-97B4-476A-8D35-D3FB61B535EC}" srcId="{698A3408-2883-40B0-984C-18D4EFC635B2}" destId="{D73BC6F9-BFE5-4F34-BF65-0A21A68D2A4C}" srcOrd="0" destOrd="0" parTransId="{E198C0AD-DC5D-4057-A040-DC99A92ECAD4}" sibTransId="{0F208165-FA85-445F-AE0F-6ADB58BCB44E}"/>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es-ES" noProof="0" dirty="0"/>
            <a:t>   </a:t>
          </a:r>
        </a:p>
      </dgm:t>
    </dgm:pt>
    <dgm:pt modelId="{E198C0AD-DC5D-4057-A040-DC99A92ECAD4}" type="parTrans" cxnId="{EA5350F9-97B4-476A-8D35-D3FB61B535EC}">
      <dgm:prSet/>
      <dgm:spPr/>
      <dgm:t>
        <a:bodyPr/>
        <a:lstStyle/>
        <a:p>
          <a:endParaRPr lang="es-ES" noProof="0" dirty="0"/>
        </a:p>
      </dgm:t>
    </dgm:pt>
    <dgm:pt modelId="{0F208165-FA85-445F-AE0F-6ADB58BCB44E}" type="sibTrans" cxnId="{EA5350F9-97B4-476A-8D35-D3FB61B535EC}">
      <dgm:prSet/>
      <dgm:spPr/>
      <dgm:t>
        <a:bodyPr/>
        <a:lstStyle/>
        <a:p>
          <a:endParaRPr lang="es-ES" noProof="0" dirty="0"/>
        </a:p>
      </dgm:t>
    </dgm:pt>
    <dgm:pt modelId="{9674F556-9045-40E7-978C-B34A097FD92E}">
      <dgm:prSet phldrT="[Testo]"/>
      <dgm:spPr/>
      <dgm:t>
        <a:bodyPr/>
        <a:lstStyle/>
        <a:p>
          <a:r>
            <a:rPr lang="es-ES" noProof="0" dirty="0">
              <a:latin typeface="Calibri" panose="020F0502020204030204" pitchFamily="34" charset="0"/>
              <a:cs typeface="Calibri" panose="020F0502020204030204" pitchFamily="34" charset="0"/>
            </a:rPr>
            <a:t>Fortalecer la visibilidad del producto</a:t>
          </a:r>
        </a:p>
      </dgm:t>
    </dgm:pt>
    <dgm:pt modelId="{F3399A95-9690-4581-B44F-65C0F2BE6437}" type="parTrans" cxnId="{B10BDEE4-3B8B-485B-98AA-5A01C8F8A97B}">
      <dgm:prSet/>
      <dgm:spPr/>
      <dgm:t>
        <a:bodyPr/>
        <a:lstStyle/>
        <a:p>
          <a:endParaRPr lang="es-ES" noProof="0" dirty="0"/>
        </a:p>
      </dgm:t>
    </dgm:pt>
    <dgm:pt modelId="{B477D11B-4371-49AA-9AA6-034F55E96F52}" type="sibTrans" cxnId="{B10BDEE4-3B8B-485B-98AA-5A01C8F8A97B}">
      <dgm:prSet/>
      <dgm:spPr/>
      <dgm:t>
        <a:bodyPr/>
        <a:lstStyle/>
        <a:p>
          <a:endParaRPr lang="es-ES" noProof="0" dirty="0"/>
        </a:p>
      </dgm:t>
    </dgm:pt>
    <dgm:pt modelId="{3CA55413-610B-496D-9F76-EF393BCFE2D4}">
      <dgm:prSet phldrT="[Testo]"/>
      <dgm:spPr/>
      <dgm:t>
        <a:bodyPr/>
        <a:lstStyle/>
        <a:p>
          <a:r>
            <a:rPr lang="es-ES" noProof="0" dirty="0">
              <a:latin typeface="Calibri" panose="020F0502020204030204" pitchFamily="34" charset="0"/>
              <a:cs typeface="Calibri" panose="020F0502020204030204" pitchFamily="34" charset="0"/>
            </a:rPr>
            <a:t>Ayuda a aumentar  su valor percibido</a:t>
          </a:r>
        </a:p>
      </dgm:t>
    </dgm:pt>
    <dgm:pt modelId="{3151C782-1524-4B3C-A2E0-2B4AF990A4FE}" type="parTrans" cxnId="{BACD5785-E156-4B51-A396-C2FE52030A97}">
      <dgm:prSet/>
      <dgm:spPr/>
      <dgm:t>
        <a:bodyPr/>
        <a:lstStyle/>
        <a:p>
          <a:endParaRPr lang="es-ES" noProof="0" dirty="0"/>
        </a:p>
      </dgm:t>
    </dgm:pt>
    <dgm:pt modelId="{6BF68535-DEE8-4FBD-A520-7D83B4CFA005}" type="sibTrans" cxnId="{BACD5785-E156-4B51-A396-C2FE52030A97}">
      <dgm:prSet/>
      <dgm:spPr/>
      <dgm:t>
        <a:bodyPr/>
        <a:lstStyle/>
        <a:p>
          <a:endParaRPr lang="es-ES" noProof="0" dirty="0"/>
        </a:p>
      </dgm:t>
    </dgm:pt>
    <dgm:pt modelId="{901662D0-2385-486A-91ED-9CF272D65D5C}">
      <dgm:prSet phldrT="[Testo]"/>
      <dgm:spPr/>
      <dgm:t>
        <a:bodyPr/>
        <a:lstStyle/>
        <a:p>
          <a:r>
            <a:rPr lang="es-ES" noProof="0" dirty="0">
              <a:latin typeface="Calibri" panose="020F0502020204030204" pitchFamily="34" charset="0"/>
              <a:cs typeface="Calibri" panose="020F0502020204030204" pitchFamily="34" charset="0"/>
            </a:rPr>
            <a:t>Ayuda a aumentar su calidad percibida.</a:t>
          </a:r>
        </a:p>
      </dgm:t>
    </dgm:pt>
    <dgm:pt modelId="{1287D709-E6C5-4D95-91A0-82440285D0DB}" type="parTrans" cxnId="{E3D2658A-2EF5-4E28-8B98-873A87903CF6}">
      <dgm:prSet/>
      <dgm:spPr/>
      <dgm:t>
        <a:bodyPr/>
        <a:lstStyle/>
        <a:p>
          <a:endParaRPr lang="es-ES" noProof="0" dirty="0"/>
        </a:p>
      </dgm:t>
    </dgm:pt>
    <dgm:pt modelId="{5462D893-ED21-4B03-9C76-ABA023DCCEBA}" type="sibTrans" cxnId="{E3D2658A-2EF5-4E28-8B98-873A87903CF6}">
      <dgm:prSet/>
      <dgm:spPr/>
      <dgm:t>
        <a:bodyPr/>
        <a:lstStyle/>
        <a:p>
          <a:endParaRPr lang="es-ES" noProof="0" dirty="0"/>
        </a:p>
      </dgm:t>
    </dgm:pt>
    <dgm:pt modelId="{35CF8780-AF3C-4A4D-AA02-0F5908F158AB}">
      <dgm:prSet phldrT="[Testo]"/>
      <dgm:spPr/>
      <dgm:t>
        <a:bodyPr/>
        <a:lstStyle/>
        <a:p>
          <a:r>
            <a:rPr lang="es-ES" noProof="0" dirty="0">
              <a:latin typeface="Calibri" panose="020F0502020204030204" pitchFamily="34" charset="0"/>
              <a:cs typeface="Calibri" panose="020F0502020204030204" pitchFamily="34" charset="0"/>
            </a:rPr>
            <a:t>Es comercializable por sí solo.</a:t>
          </a:r>
        </a:p>
      </dgm:t>
    </dgm:pt>
    <dgm:pt modelId="{F6A44135-5A55-49C8-8C95-FA640FF6AF9A}" type="parTrans" cxnId="{615CA735-745F-4DF1-B7DC-A42DB7F33E0F}">
      <dgm:prSet/>
      <dgm:spPr/>
      <dgm:t>
        <a:bodyPr/>
        <a:lstStyle/>
        <a:p>
          <a:endParaRPr lang="es-ES" noProof="0" dirty="0"/>
        </a:p>
      </dgm:t>
    </dgm:pt>
    <dgm:pt modelId="{2A69818C-4190-4765-B4A4-7C0BF338C199}" type="sibTrans" cxnId="{615CA735-745F-4DF1-B7DC-A42DB7F33E0F}">
      <dgm:prSet/>
      <dgm:spPr/>
      <dgm:t>
        <a:bodyPr/>
        <a:lstStyle/>
        <a:p>
          <a:endParaRPr lang="es-ES" noProof="0" dirty="0"/>
        </a:p>
      </dgm:t>
    </dgm:pt>
    <dgm:pt modelId="{2A3AECD2-6B9B-4C9D-888C-FBDCACFDF802}">
      <dgm:prSet phldrT="[Testo]"/>
      <dgm:spPr/>
      <dgm:t>
        <a:bodyPr/>
        <a:lstStyle/>
        <a:p>
          <a:r>
            <a:rPr lang="es-ES" noProof="0" dirty="0">
              <a:latin typeface="Calibri" panose="020F0502020204030204" pitchFamily="34" charset="0"/>
              <a:cs typeface="Calibri" panose="020F0502020204030204" pitchFamily="34" charset="0"/>
            </a:rPr>
            <a:t>Apoya el comportamiento de los clientes.</a:t>
          </a:r>
        </a:p>
      </dgm:t>
    </dgm:pt>
    <dgm:pt modelId="{25B52102-B929-4582-B1FF-A1DA8F5BF55D}" type="parTrans" cxnId="{5C13A5AF-83FE-4573-8FAF-8B020D8A7B7F}">
      <dgm:prSet/>
      <dgm:spPr/>
      <dgm:t>
        <a:bodyPr/>
        <a:lstStyle/>
        <a:p>
          <a:endParaRPr lang="es-ES" noProof="0" dirty="0"/>
        </a:p>
      </dgm:t>
    </dgm:pt>
    <dgm:pt modelId="{DC9B07F5-3DCD-43BF-8143-E0A73AAE74E0}" type="sibTrans" cxnId="{5C13A5AF-83FE-4573-8FAF-8B020D8A7B7F}">
      <dgm:prSet/>
      <dgm:spPr/>
      <dgm:t>
        <a:bodyPr/>
        <a:lstStyle/>
        <a:p>
          <a:endParaRPr lang="es-ES" noProof="0" dirty="0"/>
        </a:p>
      </dgm:t>
    </dgm:pt>
    <dgm:pt modelId="{4FE06A61-7995-48CC-A4BA-45A1EEA82F6D}" type="pres">
      <dgm:prSet presAssocID="{698A3408-2883-40B0-984C-18D4EFC635B2}" presName="Name0" presStyleCnt="0">
        <dgm:presLayoutVars>
          <dgm:chMax/>
          <dgm:chPref/>
          <dgm:dir/>
        </dgm:presLayoutVars>
      </dgm:prSet>
      <dgm:spPr/>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pt>
  </dgm:ptLst>
  <dgm:cxnLst>
    <dgm:cxn modelId="{615CA735-745F-4DF1-B7DC-A42DB7F33E0F}" srcId="{698A3408-2883-40B0-984C-18D4EFC635B2}" destId="{35CF8780-AF3C-4A4D-AA02-0F5908F158AB}" srcOrd="2" destOrd="0" parTransId="{F6A44135-5A55-49C8-8C95-FA640FF6AF9A}" sibTransId="{2A69818C-4190-4765-B4A4-7C0BF338C199}"/>
    <dgm:cxn modelId="{218CF760-9F55-4F1B-8786-0CA5C2097C9D}" type="presOf" srcId="{D73BC6F9-BFE5-4F34-BF65-0A21A68D2A4C}" destId="{2901BBAD-0C0B-4DF3-90EB-9B83FFF3CC5E}" srcOrd="0" destOrd="0" presId="urn:microsoft.com/office/officeart/2008/layout/VerticalAccentList"/>
    <dgm:cxn modelId="{2F5C9E81-3036-4097-95A1-ED6C5872C855}" type="presOf" srcId="{901662D0-2385-486A-91ED-9CF272D65D5C}" destId="{EEFE78D7-7A6D-4A96-B783-C1CFF72F3F83}" srcOrd="0" destOrd="0" presId="urn:microsoft.com/office/officeart/2008/layout/VerticalAccentList"/>
    <dgm:cxn modelId="{815E8E84-558F-4B10-94C6-6712DDF27C7D}" type="presOf" srcId="{3CA55413-610B-496D-9F76-EF393BCFE2D4}" destId="{7201BB58-5499-447C-BBD8-3619D0B06D0B}" srcOrd="0" destOrd="0" presId="urn:microsoft.com/office/officeart/2008/layout/VerticalAccentList"/>
    <dgm:cxn modelId="{BACD5785-E156-4B51-A396-C2FE52030A97}" srcId="{698A3408-2883-40B0-984C-18D4EFC635B2}" destId="{3CA55413-610B-496D-9F76-EF393BCFE2D4}" srcOrd="1" destOrd="0" parTransId="{3151C782-1524-4B3C-A2E0-2B4AF990A4FE}" sibTransId="{6BF68535-DEE8-4FBD-A520-7D83B4CFA005}"/>
    <dgm:cxn modelId="{E3D2658A-2EF5-4E28-8B98-873A87903CF6}" srcId="{3CA55413-610B-496D-9F76-EF393BCFE2D4}" destId="{901662D0-2385-486A-91ED-9CF272D65D5C}" srcOrd="0" destOrd="0" parTransId="{1287D709-E6C5-4D95-91A0-82440285D0DB}" sibTransId="{5462D893-ED21-4B03-9C76-ABA023DCCEBA}"/>
    <dgm:cxn modelId="{D6C27094-19D5-4937-9AFA-6F6745D316D6}" type="presOf" srcId="{35CF8780-AF3C-4A4D-AA02-0F5908F158AB}" destId="{239C9848-97EE-4351-943B-208E2612FB91}"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E57A7FB5-009C-4813-A6BB-14383952BBE6}" type="presOf" srcId="{2A3AECD2-6B9B-4C9D-888C-FBDCACFDF802}" destId="{CA106893-77EE-4EE9-A3FA-19F91A49EBDC}" srcOrd="0" destOrd="0" presId="urn:microsoft.com/office/officeart/2008/layout/VerticalAccentList"/>
    <dgm:cxn modelId="{4F44FCC2-DDD7-4EE9-A00B-6FBF0DFCC0CE}" type="presOf" srcId="{698A3408-2883-40B0-984C-18D4EFC635B2}" destId="{4FE06A61-7995-48CC-A4BA-45A1EEA82F6D}" srcOrd="0" destOrd="0" presId="urn:microsoft.com/office/officeart/2008/layout/VerticalAccentList"/>
    <dgm:cxn modelId="{542E57D4-6892-49C3-9CB4-A82D3358D14A}" type="presOf" srcId="{9674F556-9045-40E7-978C-B34A097FD92E}" destId="{440976EF-7C92-456E-9E6F-AD954708E2C5}"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EA5350F9-97B4-476A-8D35-D3FB61B535EC}" srcId="{698A3408-2883-40B0-984C-18D4EFC635B2}" destId="{D73BC6F9-BFE5-4F34-BF65-0A21A68D2A4C}" srcOrd="0" destOrd="0" parTransId="{E198C0AD-DC5D-4057-A040-DC99A92ECAD4}" sibTransId="{0F208165-FA85-445F-AE0F-6ADB58BCB44E}"/>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BBAD-0C0B-4DF3-90EB-9B83FFF3CC5E}">
      <dsp:nvSpPr>
        <dsp:cNvPr id="0" name=""/>
        <dsp:cNvSpPr/>
      </dsp:nvSpPr>
      <dsp:spPr>
        <a:xfrm>
          <a:off x="221767" y="544"/>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S" sz="1900" kern="1200" noProof="0" dirty="0"/>
            <a:t>   </a:t>
          </a:r>
        </a:p>
      </dsp:txBody>
      <dsp:txXfrm>
        <a:off x="221767" y="544"/>
        <a:ext cx="4375067" cy="397733"/>
      </dsp:txXfrm>
    </dsp:sp>
    <dsp:sp modelId="{5158F72F-061A-4B52-A1C6-97488DF7B755}">
      <dsp:nvSpPr>
        <dsp:cNvPr id="0" name=""/>
        <dsp:cNvSpPr/>
      </dsp:nvSpPr>
      <dsp:spPr>
        <a:xfrm>
          <a:off x="22176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AFEE1-C1F0-4447-B39A-AC5352BF4035}">
      <dsp:nvSpPr>
        <dsp:cNvPr id="0" name=""/>
        <dsp:cNvSpPr/>
      </dsp:nvSpPr>
      <dsp:spPr>
        <a:xfrm>
          <a:off x="83670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0ECEB-73CA-4ECE-B7BA-2A68340F481A}">
      <dsp:nvSpPr>
        <dsp:cNvPr id="0" name=""/>
        <dsp:cNvSpPr/>
      </dsp:nvSpPr>
      <dsp:spPr>
        <a:xfrm>
          <a:off x="145213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3D1D-F0DA-4F93-B9FF-D0158C1E25AD}">
      <dsp:nvSpPr>
        <dsp:cNvPr id="0" name=""/>
        <dsp:cNvSpPr/>
      </dsp:nvSpPr>
      <dsp:spPr>
        <a:xfrm>
          <a:off x="206707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84682-B4F4-4095-A6C1-043E10A17F05}">
      <dsp:nvSpPr>
        <dsp:cNvPr id="0" name=""/>
        <dsp:cNvSpPr/>
      </dsp:nvSpPr>
      <dsp:spPr>
        <a:xfrm>
          <a:off x="268249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6401A-D43B-4B92-8F52-A425D13F18EC}">
      <dsp:nvSpPr>
        <dsp:cNvPr id="0" name=""/>
        <dsp:cNvSpPr/>
      </dsp:nvSpPr>
      <dsp:spPr>
        <a:xfrm>
          <a:off x="329743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C124-4103-4B42-BDF1-418AFAE5D2F0}">
      <dsp:nvSpPr>
        <dsp:cNvPr id="0" name=""/>
        <dsp:cNvSpPr/>
      </dsp:nvSpPr>
      <dsp:spPr>
        <a:xfrm>
          <a:off x="3912866"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976EF-7C92-456E-9E6F-AD954708E2C5}">
      <dsp:nvSpPr>
        <dsp:cNvPr id="0" name=""/>
        <dsp:cNvSpPr/>
      </dsp:nvSpPr>
      <dsp:spPr>
        <a:xfrm>
          <a:off x="221767" y="479297"/>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Fortalece las estrategias publicitarias</a:t>
          </a:r>
        </a:p>
      </dsp:txBody>
      <dsp:txXfrm>
        <a:off x="221767" y="479297"/>
        <a:ext cx="4431943" cy="648158"/>
      </dsp:txXfrm>
    </dsp:sp>
    <dsp:sp modelId="{7201BB58-5499-447C-BBD8-3619D0B06D0B}">
      <dsp:nvSpPr>
        <dsp:cNvPr id="0" name=""/>
        <dsp:cNvSpPr/>
      </dsp:nvSpPr>
      <dsp:spPr>
        <a:xfrm>
          <a:off x="221767" y="1279472"/>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Aumenta la fidelidad de los clientes</a:t>
          </a:r>
        </a:p>
      </dsp:txBody>
      <dsp:txXfrm>
        <a:off x="221767" y="1279472"/>
        <a:ext cx="4375067" cy="397733"/>
      </dsp:txXfrm>
    </dsp:sp>
    <dsp:sp modelId="{7EABABCC-0546-4DD2-AE5E-77136CC26237}">
      <dsp:nvSpPr>
        <dsp:cNvPr id="0" name=""/>
        <dsp:cNvSpPr/>
      </dsp:nvSpPr>
      <dsp:spPr>
        <a:xfrm>
          <a:off x="22176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CB476-06DD-41A3-AB43-96FE4EEF9A2B}">
      <dsp:nvSpPr>
        <dsp:cNvPr id="0" name=""/>
        <dsp:cNvSpPr/>
      </dsp:nvSpPr>
      <dsp:spPr>
        <a:xfrm>
          <a:off x="83670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6DB10-222F-4D5B-9454-4739C1992E40}">
      <dsp:nvSpPr>
        <dsp:cNvPr id="0" name=""/>
        <dsp:cNvSpPr/>
      </dsp:nvSpPr>
      <dsp:spPr>
        <a:xfrm>
          <a:off x="145213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AA916-C36F-4285-8913-54ACE5BA23C9}">
      <dsp:nvSpPr>
        <dsp:cNvPr id="0" name=""/>
        <dsp:cNvSpPr/>
      </dsp:nvSpPr>
      <dsp:spPr>
        <a:xfrm>
          <a:off x="206707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7D1C6-9937-450E-9D55-7499F462878E}">
      <dsp:nvSpPr>
        <dsp:cNvPr id="0" name=""/>
        <dsp:cNvSpPr/>
      </dsp:nvSpPr>
      <dsp:spPr>
        <a:xfrm>
          <a:off x="268249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42A9F-C083-4BF1-8B3C-E0CB060A2D98}">
      <dsp:nvSpPr>
        <dsp:cNvPr id="0" name=""/>
        <dsp:cNvSpPr/>
      </dsp:nvSpPr>
      <dsp:spPr>
        <a:xfrm>
          <a:off x="329743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2126D-AA49-4092-9D25-D0E1CC479172}">
      <dsp:nvSpPr>
        <dsp:cNvPr id="0" name=""/>
        <dsp:cNvSpPr/>
      </dsp:nvSpPr>
      <dsp:spPr>
        <a:xfrm>
          <a:off x="3912866"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E78D7-7A6D-4A96-B783-C1CFF72F3F83}">
      <dsp:nvSpPr>
        <dsp:cNvPr id="0" name=""/>
        <dsp:cNvSpPr/>
      </dsp:nvSpPr>
      <dsp:spPr>
        <a:xfrm>
          <a:off x="221767" y="1758225"/>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Aumentan el margen de beneficios</a:t>
          </a:r>
        </a:p>
      </dsp:txBody>
      <dsp:txXfrm>
        <a:off x="221767" y="1758225"/>
        <a:ext cx="4431943" cy="648158"/>
      </dsp:txXfrm>
    </dsp:sp>
    <dsp:sp modelId="{239C9848-97EE-4351-943B-208E2612FB91}">
      <dsp:nvSpPr>
        <dsp:cNvPr id="0" name=""/>
        <dsp:cNvSpPr/>
      </dsp:nvSpPr>
      <dsp:spPr>
        <a:xfrm>
          <a:off x="221767" y="2558400"/>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Diversifica estrategias y ofertas </a:t>
          </a:r>
        </a:p>
      </dsp:txBody>
      <dsp:txXfrm>
        <a:off x="221767" y="2558400"/>
        <a:ext cx="4375067" cy="397733"/>
      </dsp:txXfrm>
    </dsp:sp>
    <dsp:sp modelId="{25AD4C27-665C-43F4-8EEE-4FD863CBAE4E}">
      <dsp:nvSpPr>
        <dsp:cNvPr id="0" name=""/>
        <dsp:cNvSpPr/>
      </dsp:nvSpPr>
      <dsp:spPr>
        <a:xfrm>
          <a:off x="22176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4B884-9574-4863-894C-5611126B39FC}">
      <dsp:nvSpPr>
        <dsp:cNvPr id="0" name=""/>
        <dsp:cNvSpPr/>
      </dsp:nvSpPr>
      <dsp:spPr>
        <a:xfrm>
          <a:off x="83670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F7B58-8E74-40F7-ADE1-DC5DF36DC761}">
      <dsp:nvSpPr>
        <dsp:cNvPr id="0" name=""/>
        <dsp:cNvSpPr/>
      </dsp:nvSpPr>
      <dsp:spPr>
        <a:xfrm>
          <a:off x="145213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1C00D-2603-40A1-9281-476B8152A2E5}">
      <dsp:nvSpPr>
        <dsp:cNvPr id="0" name=""/>
        <dsp:cNvSpPr/>
      </dsp:nvSpPr>
      <dsp:spPr>
        <a:xfrm>
          <a:off x="206707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31425-5889-405C-93D8-9979852D9DAD}">
      <dsp:nvSpPr>
        <dsp:cNvPr id="0" name=""/>
        <dsp:cNvSpPr/>
      </dsp:nvSpPr>
      <dsp:spPr>
        <a:xfrm>
          <a:off x="268249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8C71-4D2F-4D9D-8025-41548D25498D}">
      <dsp:nvSpPr>
        <dsp:cNvPr id="0" name=""/>
        <dsp:cNvSpPr/>
      </dsp:nvSpPr>
      <dsp:spPr>
        <a:xfrm>
          <a:off x="329743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4261E-ED0A-461B-8238-531FB42C2E85}">
      <dsp:nvSpPr>
        <dsp:cNvPr id="0" name=""/>
        <dsp:cNvSpPr/>
      </dsp:nvSpPr>
      <dsp:spPr>
        <a:xfrm>
          <a:off x="3912866"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06893-77EE-4EE9-A3FA-19F91A49EBDC}">
      <dsp:nvSpPr>
        <dsp:cNvPr id="0" name=""/>
        <dsp:cNvSpPr/>
      </dsp:nvSpPr>
      <dsp:spPr>
        <a:xfrm>
          <a:off x="221767" y="3037153"/>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Aumenta el poder de negociación</a:t>
          </a:r>
        </a:p>
      </dsp:txBody>
      <dsp:txXfrm>
        <a:off x="221767" y="3037153"/>
        <a:ext cx="4431943" cy="648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BBAD-0C0B-4DF3-90EB-9B83FFF3CC5E}">
      <dsp:nvSpPr>
        <dsp:cNvPr id="0" name=""/>
        <dsp:cNvSpPr/>
      </dsp:nvSpPr>
      <dsp:spPr>
        <a:xfrm>
          <a:off x="221767" y="544"/>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S" sz="1800" kern="1200" noProof="0" dirty="0"/>
            <a:t>   </a:t>
          </a:r>
        </a:p>
      </dsp:txBody>
      <dsp:txXfrm>
        <a:off x="221767" y="544"/>
        <a:ext cx="4375067" cy="397733"/>
      </dsp:txXfrm>
    </dsp:sp>
    <dsp:sp modelId="{5158F72F-061A-4B52-A1C6-97488DF7B755}">
      <dsp:nvSpPr>
        <dsp:cNvPr id="0" name=""/>
        <dsp:cNvSpPr/>
      </dsp:nvSpPr>
      <dsp:spPr>
        <a:xfrm>
          <a:off x="22176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AFEE1-C1F0-4447-B39A-AC5352BF4035}">
      <dsp:nvSpPr>
        <dsp:cNvPr id="0" name=""/>
        <dsp:cNvSpPr/>
      </dsp:nvSpPr>
      <dsp:spPr>
        <a:xfrm>
          <a:off x="83670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0ECEB-73CA-4ECE-B7BA-2A68340F481A}">
      <dsp:nvSpPr>
        <dsp:cNvPr id="0" name=""/>
        <dsp:cNvSpPr/>
      </dsp:nvSpPr>
      <dsp:spPr>
        <a:xfrm>
          <a:off x="145213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3D1D-F0DA-4F93-B9FF-D0158C1E25AD}">
      <dsp:nvSpPr>
        <dsp:cNvPr id="0" name=""/>
        <dsp:cNvSpPr/>
      </dsp:nvSpPr>
      <dsp:spPr>
        <a:xfrm>
          <a:off x="206707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84682-B4F4-4095-A6C1-043E10A17F05}">
      <dsp:nvSpPr>
        <dsp:cNvPr id="0" name=""/>
        <dsp:cNvSpPr/>
      </dsp:nvSpPr>
      <dsp:spPr>
        <a:xfrm>
          <a:off x="268249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6401A-D43B-4B92-8F52-A425D13F18EC}">
      <dsp:nvSpPr>
        <dsp:cNvPr id="0" name=""/>
        <dsp:cNvSpPr/>
      </dsp:nvSpPr>
      <dsp:spPr>
        <a:xfrm>
          <a:off x="329743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C124-4103-4B42-BDF1-418AFAE5D2F0}">
      <dsp:nvSpPr>
        <dsp:cNvPr id="0" name=""/>
        <dsp:cNvSpPr/>
      </dsp:nvSpPr>
      <dsp:spPr>
        <a:xfrm>
          <a:off x="3912866"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976EF-7C92-456E-9E6F-AD954708E2C5}">
      <dsp:nvSpPr>
        <dsp:cNvPr id="0" name=""/>
        <dsp:cNvSpPr/>
      </dsp:nvSpPr>
      <dsp:spPr>
        <a:xfrm>
          <a:off x="221767" y="479297"/>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Fortalecer la visibilidad del producto</a:t>
          </a:r>
        </a:p>
      </dsp:txBody>
      <dsp:txXfrm>
        <a:off x="221767" y="479297"/>
        <a:ext cx="4431943" cy="648158"/>
      </dsp:txXfrm>
    </dsp:sp>
    <dsp:sp modelId="{7201BB58-5499-447C-BBD8-3619D0B06D0B}">
      <dsp:nvSpPr>
        <dsp:cNvPr id="0" name=""/>
        <dsp:cNvSpPr/>
      </dsp:nvSpPr>
      <dsp:spPr>
        <a:xfrm>
          <a:off x="221767" y="1279472"/>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Ayuda a aumentar  su valor percibido</a:t>
          </a:r>
        </a:p>
      </dsp:txBody>
      <dsp:txXfrm>
        <a:off x="221767" y="1279472"/>
        <a:ext cx="4375067" cy="397733"/>
      </dsp:txXfrm>
    </dsp:sp>
    <dsp:sp modelId="{7EABABCC-0546-4DD2-AE5E-77136CC26237}">
      <dsp:nvSpPr>
        <dsp:cNvPr id="0" name=""/>
        <dsp:cNvSpPr/>
      </dsp:nvSpPr>
      <dsp:spPr>
        <a:xfrm>
          <a:off x="22176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CB476-06DD-41A3-AB43-96FE4EEF9A2B}">
      <dsp:nvSpPr>
        <dsp:cNvPr id="0" name=""/>
        <dsp:cNvSpPr/>
      </dsp:nvSpPr>
      <dsp:spPr>
        <a:xfrm>
          <a:off x="83670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6DB10-222F-4D5B-9454-4739C1992E40}">
      <dsp:nvSpPr>
        <dsp:cNvPr id="0" name=""/>
        <dsp:cNvSpPr/>
      </dsp:nvSpPr>
      <dsp:spPr>
        <a:xfrm>
          <a:off x="145213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AA916-C36F-4285-8913-54ACE5BA23C9}">
      <dsp:nvSpPr>
        <dsp:cNvPr id="0" name=""/>
        <dsp:cNvSpPr/>
      </dsp:nvSpPr>
      <dsp:spPr>
        <a:xfrm>
          <a:off x="206707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7D1C6-9937-450E-9D55-7499F462878E}">
      <dsp:nvSpPr>
        <dsp:cNvPr id="0" name=""/>
        <dsp:cNvSpPr/>
      </dsp:nvSpPr>
      <dsp:spPr>
        <a:xfrm>
          <a:off x="268249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42A9F-C083-4BF1-8B3C-E0CB060A2D98}">
      <dsp:nvSpPr>
        <dsp:cNvPr id="0" name=""/>
        <dsp:cNvSpPr/>
      </dsp:nvSpPr>
      <dsp:spPr>
        <a:xfrm>
          <a:off x="329743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2126D-AA49-4092-9D25-D0E1CC479172}">
      <dsp:nvSpPr>
        <dsp:cNvPr id="0" name=""/>
        <dsp:cNvSpPr/>
      </dsp:nvSpPr>
      <dsp:spPr>
        <a:xfrm>
          <a:off x="3912866"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E78D7-7A6D-4A96-B783-C1CFF72F3F83}">
      <dsp:nvSpPr>
        <dsp:cNvPr id="0" name=""/>
        <dsp:cNvSpPr/>
      </dsp:nvSpPr>
      <dsp:spPr>
        <a:xfrm>
          <a:off x="221767" y="1758225"/>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Ayuda a aumentar su calidad percibida.</a:t>
          </a:r>
        </a:p>
      </dsp:txBody>
      <dsp:txXfrm>
        <a:off x="221767" y="1758225"/>
        <a:ext cx="4431943" cy="648158"/>
      </dsp:txXfrm>
    </dsp:sp>
    <dsp:sp modelId="{239C9848-97EE-4351-943B-208E2612FB91}">
      <dsp:nvSpPr>
        <dsp:cNvPr id="0" name=""/>
        <dsp:cNvSpPr/>
      </dsp:nvSpPr>
      <dsp:spPr>
        <a:xfrm>
          <a:off x="221767" y="2558400"/>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Es comercializable por sí solo.</a:t>
          </a:r>
        </a:p>
      </dsp:txBody>
      <dsp:txXfrm>
        <a:off x="221767" y="2558400"/>
        <a:ext cx="4375067" cy="397733"/>
      </dsp:txXfrm>
    </dsp:sp>
    <dsp:sp modelId="{25AD4C27-665C-43F4-8EEE-4FD863CBAE4E}">
      <dsp:nvSpPr>
        <dsp:cNvPr id="0" name=""/>
        <dsp:cNvSpPr/>
      </dsp:nvSpPr>
      <dsp:spPr>
        <a:xfrm>
          <a:off x="22176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4B884-9574-4863-894C-5611126B39FC}">
      <dsp:nvSpPr>
        <dsp:cNvPr id="0" name=""/>
        <dsp:cNvSpPr/>
      </dsp:nvSpPr>
      <dsp:spPr>
        <a:xfrm>
          <a:off x="83670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F7B58-8E74-40F7-ADE1-DC5DF36DC761}">
      <dsp:nvSpPr>
        <dsp:cNvPr id="0" name=""/>
        <dsp:cNvSpPr/>
      </dsp:nvSpPr>
      <dsp:spPr>
        <a:xfrm>
          <a:off x="145213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1C00D-2603-40A1-9281-476B8152A2E5}">
      <dsp:nvSpPr>
        <dsp:cNvPr id="0" name=""/>
        <dsp:cNvSpPr/>
      </dsp:nvSpPr>
      <dsp:spPr>
        <a:xfrm>
          <a:off x="206707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31425-5889-405C-93D8-9979852D9DAD}">
      <dsp:nvSpPr>
        <dsp:cNvPr id="0" name=""/>
        <dsp:cNvSpPr/>
      </dsp:nvSpPr>
      <dsp:spPr>
        <a:xfrm>
          <a:off x="268249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8C71-4D2F-4D9D-8025-41548D25498D}">
      <dsp:nvSpPr>
        <dsp:cNvPr id="0" name=""/>
        <dsp:cNvSpPr/>
      </dsp:nvSpPr>
      <dsp:spPr>
        <a:xfrm>
          <a:off x="329743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4261E-ED0A-461B-8238-531FB42C2E85}">
      <dsp:nvSpPr>
        <dsp:cNvPr id="0" name=""/>
        <dsp:cNvSpPr/>
      </dsp:nvSpPr>
      <dsp:spPr>
        <a:xfrm>
          <a:off x="3912866"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06893-77EE-4EE9-A3FA-19F91A49EBDC}">
      <dsp:nvSpPr>
        <dsp:cNvPr id="0" name=""/>
        <dsp:cNvSpPr/>
      </dsp:nvSpPr>
      <dsp:spPr>
        <a:xfrm>
          <a:off x="221767" y="3037153"/>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Calibri" panose="020F0502020204030204" pitchFamily="34" charset="0"/>
              <a:cs typeface="Calibri" panose="020F0502020204030204" pitchFamily="34" charset="0"/>
            </a:rPr>
            <a:t>Apoya el comportamiento de los clientes.</a:t>
          </a:r>
        </a:p>
      </dsp:txBody>
      <dsp:txXfrm>
        <a:off x="221767" y="3037153"/>
        <a:ext cx="4431943" cy="6481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s-ES" altLang="es-ES" sz="4000" dirty="0">
                <a:solidFill>
                  <a:schemeClr val="bg1"/>
                </a:solidFill>
                <a:cs typeface="Arial" pitchFamily="34" charset="0"/>
              </a:rPr>
              <a:t>Marketing y comunicación en la agricultura</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CIRCLE</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98549" y="2032705"/>
            <a:ext cx="8424888" cy="3560718"/>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rPr>
              <a:t>Marketing digital local </a:t>
            </a:r>
          </a:p>
          <a:p>
            <a:pPr algn="ju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s-ES" dirty="0">
                <a:latin typeface="Calibri" panose="020F0502020204030204" pitchFamily="34" charset="0"/>
                <a:ea typeface="Times New Roman" panose="02020603050405020304" pitchFamily="18" charset="0"/>
                <a:cs typeface="Calibri" panose="020F0502020204030204" pitchFamily="34" charset="0"/>
              </a:rPr>
              <a:t>La importancia y el impacto de la redes sociales, concretamente de Facebook, no puede pasar desapercibido: los productos se beneficiarán de toda la atención obtenida por la promoción hecha en esta plataforma.  </a:t>
            </a:r>
          </a:p>
          <a:p>
            <a:pPr marL="285750" indent="-285750" algn="just">
              <a:lnSpc>
                <a:spcPct val="115000"/>
              </a:lnSpc>
              <a:spcAft>
                <a:spcPts val="1000"/>
              </a:spcAft>
              <a:buFont typeface="Arial" panose="020B0604020202020204" pitchFamily="34" charset="0"/>
              <a:buChar char="•"/>
            </a:pPr>
            <a:r>
              <a:rPr lang="es-ES" dirty="0">
                <a:latin typeface="Calibri" panose="020F0502020204030204" pitchFamily="34" charset="0"/>
                <a:cs typeface="Calibri" panose="020F0502020204030204" pitchFamily="34" charset="0"/>
              </a:rPr>
              <a:t>Encuentra un lugar </a:t>
            </a:r>
          </a:p>
          <a:p>
            <a:pPr marL="285750" indent="-285750" algn="just">
              <a:lnSpc>
                <a:spcPct val="115000"/>
              </a:lnSpc>
              <a:spcAft>
                <a:spcPts val="1000"/>
              </a:spcAft>
              <a:buFont typeface="Arial" panose="020B0604020202020204" pitchFamily="34" charset="0"/>
              <a:buChar char="•"/>
            </a:pPr>
            <a:r>
              <a:rPr lang="es-ES" dirty="0">
                <a:latin typeface="Calibri" panose="020F0502020204030204" pitchFamily="34" charset="0"/>
                <a:cs typeface="Calibri" panose="020F0502020204030204" pitchFamily="34" charset="0"/>
              </a:rPr>
              <a:t>Fomenta una comunidad online de personas que pueden estar interesadas en tu oferta   </a:t>
            </a:r>
          </a:p>
          <a:p>
            <a:pPr marL="285750" indent="-285750" algn="just">
              <a:lnSpc>
                <a:spcPct val="115000"/>
              </a:lnSpc>
              <a:spcAft>
                <a:spcPts val="1000"/>
              </a:spcAft>
              <a:buFont typeface="Arial" panose="020B0604020202020204" pitchFamily="34" charset="0"/>
              <a:buChar char="•"/>
            </a:pPr>
            <a:r>
              <a:rPr lang="es-ES" dirty="0">
                <a:latin typeface="Calibri" panose="020F0502020204030204" pitchFamily="34" charset="0"/>
                <a:cs typeface="Calibri" panose="020F0502020204030204" pitchFamily="34" charset="0"/>
              </a:rPr>
              <a:t>Identifica las palabras clave coherentes con el público de interés y con el interés del publico.   </a:t>
            </a:r>
          </a:p>
        </p:txBody>
      </p:sp>
      <p:sp>
        <p:nvSpPr>
          <p:cNvPr id="12" name="TextBox 3">
            <a:extLst>
              <a:ext uri="{FF2B5EF4-FFF2-40B4-BE49-F238E27FC236}">
                <a16:creationId xmlns:a16="http://schemas.microsoft.com/office/drawing/2014/main" id="{37A1E00D-4D12-4773-A2B6-B423D2622416}"/>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324454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4724" y="2076715"/>
            <a:ext cx="9528158" cy="3879267"/>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Mercancía</a:t>
            </a:r>
          </a:p>
          <a:p>
            <a:pPr algn="ju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Ejemplos de palabras clave llamativas son: cereales, granos de café, azúcar, aceite de palma, huevos, leche, fruta, verduras, ternera, algodón y caucho, etc. a eso solemos referirnos como </a:t>
            </a:r>
            <a:r>
              <a:rPr lang="es-ES" sz="1800" b="1" dirty="0">
                <a:effectLst/>
                <a:latin typeface="Calibri" panose="020F0502020204030204" pitchFamily="34" charset="0"/>
                <a:ea typeface="Calibri" panose="020F0502020204030204" pitchFamily="34" charset="0"/>
                <a:cs typeface="Calibri" panose="020F0502020204030204" pitchFamily="34" charset="0"/>
              </a:rPr>
              <a:t>mercancía</a:t>
            </a: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El principal factor discriminatorio entre los productos es el precio, ya que es relativamente difícil encontrar algunos de los bienes mencionados, asociados a marcas comerciales conocidas y establecidas.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…Entonces, ¿cómo se “marca” la materia prima de manera que los clientes (y los potenciales clientes) puedan orientar su conducta de compra? (es decir, cómo se convierten en </a:t>
            </a:r>
            <a:r>
              <a:rPr lang="es-ES" sz="1800" i="1" dirty="0">
                <a:effectLst/>
                <a:latin typeface="Calibri" panose="020F0502020204030204" pitchFamily="34" charset="0"/>
                <a:ea typeface="Calibri" panose="020F0502020204030204" pitchFamily="34" charset="0"/>
                <a:cs typeface="Calibri" panose="020F0502020204030204" pitchFamily="34" charset="0"/>
              </a:rPr>
              <a:t>productos de marca</a:t>
            </a:r>
            <a:r>
              <a:rPr lang="es-ES" sz="1800"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15000"/>
              </a:lnSpc>
              <a:spcAft>
                <a:spcPts val="1000"/>
              </a:spcAft>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3">
            <a:extLst>
              <a:ext uri="{FF2B5EF4-FFF2-40B4-BE49-F238E27FC236}">
                <a16:creationId xmlns:a16="http://schemas.microsoft.com/office/drawing/2014/main" id="{864B6A75-CA62-4684-946E-7EF542D182BA}"/>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5166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2909332" y="908767"/>
            <a:ext cx="8141983"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Comercialización de los productos básicos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852862" y="1550210"/>
            <a:ext cx="4046593" cy="389915"/>
          </a:xfrm>
          <a:prstGeom prst="rect">
            <a:avLst/>
          </a:prstGeom>
          <a:noFill/>
        </p:spPr>
        <p:txBody>
          <a:bodyPr wrap="square">
            <a:spAutoFit/>
          </a:bodyPr>
          <a:lstStyle/>
          <a:p>
            <a:pPr algn="just">
              <a:lnSpc>
                <a:spcPct val="115000"/>
              </a:lnSpc>
              <a:spcAft>
                <a:spcPts val="100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Beneficios de la marca para el vendedor:  </a:t>
            </a:r>
          </a:p>
        </p:txBody>
      </p:sp>
      <p:sp>
        <p:nvSpPr>
          <p:cNvPr id="3" name="Rectangle 2">
            <a:extLst>
              <a:ext uri="{FF2B5EF4-FFF2-40B4-BE49-F238E27FC236}">
                <a16:creationId xmlns:a16="http://schemas.microsoft.com/office/drawing/2014/main"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id="{8C375B70-37B0-4C6A-95F9-D6E0FE999D2D}"/>
              </a:ext>
            </a:extLst>
          </p:cNvPr>
          <p:cNvGraphicFramePr/>
          <p:nvPr>
            <p:extLst>
              <p:ext uri="{D42A27DB-BD31-4B8C-83A1-F6EECF244321}">
                <p14:modId xmlns:p14="http://schemas.microsoft.com/office/powerpoint/2010/main" val="2634133517"/>
              </p:ext>
            </p:extLst>
          </p:nvPr>
        </p:nvGraphicFramePr>
        <p:xfrm>
          <a:off x="3587535" y="1625063"/>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463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721924" y="1507099"/>
            <a:ext cx="3845271" cy="389915"/>
          </a:xfrm>
          <a:prstGeom prst="rect">
            <a:avLst/>
          </a:prstGeom>
          <a:noFill/>
        </p:spPr>
        <p:txBody>
          <a:bodyPr wrap="square">
            <a:spAutoFit/>
          </a:bodyPr>
          <a:lstStyle/>
          <a:p>
            <a:pPr algn="just">
              <a:lnSpc>
                <a:spcPct val="115000"/>
              </a:lnSpc>
              <a:spcAft>
                <a:spcPts val="100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Benefi</a:t>
            </a:r>
            <a:r>
              <a:rPr lang="es-ES" b="1" dirty="0">
                <a:latin typeface="Calibri" panose="020F0502020204030204" pitchFamily="34" charset="0"/>
                <a:ea typeface="Calibri" panose="020F0502020204030204" pitchFamily="34" charset="0"/>
                <a:cs typeface="Calibri" panose="020F0502020204030204" pitchFamily="34" charset="0"/>
              </a:rPr>
              <a:t>cios de la marca para el cliente: </a:t>
            </a:r>
            <a:r>
              <a:rPr lang="es-ES" sz="1800" b="1"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id="{8C375B70-37B0-4C6A-95F9-D6E0FE999D2D}"/>
              </a:ext>
            </a:extLst>
          </p:cNvPr>
          <p:cNvGraphicFramePr/>
          <p:nvPr>
            <p:extLst>
              <p:ext uri="{D42A27DB-BD31-4B8C-83A1-F6EECF244321}">
                <p14:modId xmlns:p14="http://schemas.microsoft.com/office/powerpoint/2010/main" val="1662388540"/>
              </p:ext>
            </p:extLst>
          </p:nvPr>
        </p:nvGraphicFramePr>
        <p:xfrm>
          <a:off x="3552244" y="1611798"/>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3">
            <a:extLst>
              <a:ext uri="{FF2B5EF4-FFF2-40B4-BE49-F238E27FC236}">
                <a16:creationId xmlns:a16="http://schemas.microsoft.com/office/drawing/2014/main" id="{CD34BA48-79DA-4FFF-B87E-6A44A4FD8F59}"/>
              </a:ext>
            </a:extLst>
          </p:cNvPr>
          <p:cNvSpPr txBox="1"/>
          <p:nvPr/>
        </p:nvSpPr>
        <p:spPr>
          <a:xfrm>
            <a:off x="2909332" y="908767"/>
            <a:ext cx="8141983"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Comercialización de los productos básicos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3580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81861" y="2098709"/>
            <a:ext cx="8424888" cy="2688172"/>
          </a:xfrm>
          <a:prstGeom prst="rect">
            <a:avLst/>
          </a:prstGeom>
          <a:noFill/>
        </p:spPr>
        <p:txBody>
          <a:bodyPr wrap="square">
            <a:spAutoFit/>
          </a:bodyPr>
          <a:lstStyle/>
          <a:p>
            <a:pPr algn="just">
              <a:lnSpc>
                <a:spcPct val="115000"/>
              </a:lnSpc>
              <a:spcAft>
                <a:spcPts val="10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medida en que las marcas generan valor depende de cómo se interrelacionan las tres dimensiones:  </a:t>
            </a:r>
            <a:endParaRPr lang="en-GB" altLang="es-ES" b="1" dirty="0">
              <a:latin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Significado: lo que esta marca representa, cuáles son los valores que representa y que cumple, porqué a la gente debería importarle…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Unicidad: cómo se hace para que destaque y se diferencie de los competidores…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Fiabilidad: porqué la gente debería confiar en esta marca, cómo se convencen a los clientes de su calidad…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3">
            <a:extLst>
              <a:ext uri="{FF2B5EF4-FFF2-40B4-BE49-F238E27FC236}">
                <a16:creationId xmlns:a16="http://schemas.microsoft.com/office/drawing/2014/main" id="{CD1B9A2D-9BE6-4798-A203-25E6AEC086F2}"/>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118968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98549" y="2153821"/>
            <a:ext cx="8424888" cy="2369623"/>
          </a:xfrm>
          <a:prstGeom prst="rect">
            <a:avLst/>
          </a:prstGeom>
          <a:noFill/>
        </p:spPr>
        <p:txBody>
          <a:bodyPr wrap="square">
            <a:spAutoFit/>
          </a:bodyPr>
          <a:lstStyle/>
          <a:p>
            <a:pPr algn="just">
              <a:lnSpc>
                <a:spcPct val="115000"/>
              </a:lnSpc>
              <a:spcAft>
                <a:spcPts val="10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Tres simples pasos para reavivar la competencia de tu mercado: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Estudiar tus ingresos y la estructura de los costes, ¿cómo puedes ser más eficiente sin penalizar la calidad?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Aprovechar las nuevas oportunidades de la temporalidad del precio de tu mercancía.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Compara tu oferta con los movimientos de tus competidores en el mercado: por tanto, planea tus estrategias de comunicación y visibilidad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3">
            <a:extLst>
              <a:ext uri="{FF2B5EF4-FFF2-40B4-BE49-F238E27FC236}">
                <a16:creationId xmlns:a16="http://schemas.microsoft.com/office/drawing/2014/main" id="{DFD930F8-88A4-41A7-AAA0-9F46BC05FAF5}"/>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588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4234238" y="4372427"/>
            <a:ext cx="3723524"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223238" y="927025"/>
            <a:ext cx="374552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762240" cy="2454005"/>
          </a:xfrm>
          <a:prstGeom prst="rect">
            <a:avLst/>
          </a:prstGeom>
          <a:noFill/>
        </p:spPr>
        <p:txBody>
          <a:bodyPr wrap="square">
            <a:spAutoFit/>
          </a:bodyPr>
          <a:lstStyle/>
          <a:p>
            <a:pPr algn="just"/>
            <a:r>
              <a:rPr lang="es-ES" sz="1800" b="1" dirty="0">
                <a:effectLst/>
                <a:latin typeface="Calibri" panose="020F0502020204030204" pitchFamily="34" charset="0"/>
                <a:ea typeface="Calibri" panose="020F0502020204030204" pitchFamily="34" charset="0"/>
                <a:cs typeface="Times New Roman" panose="02020603050405020304" pitchFamily="18" charset="0"/>
              </a:rPr>
              <a:t>Al final de este módulo serás capaz de:  </a:t>
            </a:r>
          </a:p>
          <a:p>
            <a:pPr algn="just"/>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Obtener una comprensión más profunda del sector agroalimentario y de su mercado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Familiarizarte con las nuevas competencias relacionadas con el mercado agrícola, a fin de mejorar la visibilidad online y la competencia de tu empresa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rPr>
              <a:t>Adquirir nuevos conocimientos y competencias prácticas en el mercado </a:t>
            </a:r>
            <a:endParaRPr lang="es-ES" dirty="0"/>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2795381"/>
          </a:xfrm>
          <a:prstGeom prst="rect">
            <a:avLst/>
          </a:prstGeom>
          <a:noFill/>
        </p:spPr>
        <p:txBody>
          <a:bodyPr wrap="square">
            <a:spAutoFit/>
          </a:bodyPr>
          <a:lstStyle/>
          <a:p>
            <a:pPr algn="just">
              <a:lnSpc>
                <a:spcPct val="115000"/>
              </a:lnSpc>
              <a:spcAft>
                <a:spcPts val="1000"/>
              </a:spcAft>
            </a:pPr>
            <a:r>
              <a:rPr lang="es-ES" b="1" dirty="0">
                <a:effectLst/>
                <a:latin typeface="Calibri" panose="020F0502020204030204" pitchFamily="34" charset="0"/>
                <a:ea typeface="Calibri" panose="020F0502020204030204" pitchFamily="34" charset="0"/>
                <a:cs typeface="Calibri" panose="020F0502020204030204" pitchFamily="34" charset="0"/>
              </a:rPr>
              <a:t>Introducción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Con “marketing”, nos referimos a actividades, procesos e iniciativas generales, implementados por la organización, para involucrar el mercado del cliente y reforzar el atractivo de la oferta.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defRPr/>
            </a:pPr>
            <a:endParaRPr lang="en-GB" dirty="0">
              <a:latin typeface="Calibri" panose="020F0502020204030204" pitchFamily="34" charset="0"/>
              <a:cs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marketing es una actividad analítica que combina el pensamiento creativo con el crítico.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23610"/>
            <a:ext cx="9140353" cy="3416320"/>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rPr>
              <a:t>Empezando por el plan de negocio</a:t>
            </a:r>
          </a:p>
          <a:p>
            <a:pPr>
              <a:defRPr/>
            </a:pPr>
            <a:endParaRPr lang="es-ES"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ea typeface="Calibri" panose="020F0502020204030204" pitchFamily="34" charset="0"/>
                <a:cs typeface="Calibri" panose="020F0502020204030204" pitchFamily="34" charset="0"/>
              </a:rPr>
              <a:t>Una estrategia bien planeada representa la esencia misma del marketing y de la planificación empresarial: todas las proyecciones, las finalidades y las motivaciones se enseñan para que se ejecuten adecuadamente. Los miembros del equipo son fundamentales para el éxito del plan y se presentan como parte integral  del plan mismo.</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ea typeface="Calibri" panose="020F0502020204030204" pitchFamily="34" charset="0"/>
                <a:cs typeface="Calibri" panose="020F0502020204030204" pitchFamily="34" charset="0"/>
              </a:rPr>
              <a:t>Se puede decir que hay tres niveles esenciales que seguir, cuando se habla de plan de negocio:  </a:t>
            </a:r>
          </a:p>
          <a:p>
            <a:pPr marL="342900" indent="-342900" algn="just">
              <a:buFont typeface="+mj-lt"/>
              <a:buAutoNum type="arabicPeriod"/>
              <a:defRPr/>
            </a:pPr>
            <a:r>
              <a:rPr lang="es-ES" dirty="0">
                <a:latin typeface="Calibri" panose="020F0502020204030204" pitchFamily="34" charset="0"/>
                <a:ea typeface="Calibri" panose="020F0502020204030204" pitchFamily="34" charset="0"/>
                <a:cs typeface="Calibri" panose="020F0502020204030204" pitchFamily="34" charset="0"/>
              </a:rPr>
              <a:t>Acciones a tomar</a:t>
            </a:r>
          </a:p>
          <a:p>
            <a:pPr marL="342900" indent="-342900" algn="just">
              <a:buAutoNum type="arabicPeriod"/>
              <a:defRPr/>
            </a:pPr>
            <a:r>
              <a:rPr lang="es-ES" dirty="0">
                <a:latin typeface="Calibri" panose="020F0502020204030204" pitchFamily="34" charset="0"/>
                <a:cs typeface="Calibri" panose="020F0502020204030204" pitchFamily="34" charset="0"/>
              </a:rPr>
              <a:t>Cómo implementarlas</a:t>
            </a:r>
          </a:p>
          <a:p>
            <a:pPr marL="342900" indent="-342900" algn="just">
              <a:buAutoNum type="arabicPeriod"/>
              <a:defRPr/>
            </a:pPr>
            <a:r>
              <a:rPr lang="es-ES" dirty="0">
                <a:latin typeface="Calibri" panose="020F0502020204030204" pitchFamily="34" charset="0"/>
                <a:cs typeface="Calibri" panose="020F0502020204030204" pitchFamily="34" charset="0"/>
              </a:rPr>
              <a:t>Sostenibilidad financiera (la rentabilidad de tu negocio a largo plazo)  </a:t>
            </a:r>
          </a:p>
        </p:txBody>
      </p:sp>
      <p:sp>
        <p:nvSpPr>
          <p:cNvPr id="12" name="TextBox 3">
            <a:extLst>
              <a:ext uri="{FF2B5EF4-FFF2-40B4-BE49-F238E27FC236}">
                <a16:creationId xmlns:a16="http://schemas.microsoft.com/office/drawing/2014/main" id="{A64DFF90-7FFC-4627-9533-EE805A9E4F62}"/>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18446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4376627" y="2161971"/>
            <a:ext cx="3442426" cy="369332"/>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Elementos de un  plan de negocio  </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ella 4">
            <a:extLst>
              <a:ext uri="{FF2B5EF4-FFF2-40B4-BE49-F238E27FC236}">
                <a16:creationId xmlns:a16="http://schemas.microsoft.com/office/drawing/2014/main" id="{7C4E2653-1978-4D09-86A2-64B8B4EEED8A}"/>
              </a:ext>
            </a:extLst>
          </p:cNvPr>
          <p:cNvGraphicFramePr>
            <a:graphicFrameLocks noGrp="1"/>
          </p:cNvGraphicFramePr>
          <p:nvPr>
            <p:extLst>
              <p:ext uri="{D42A27DB-BD31-4B8C-83A1-F6EECF244321}">
                <p14:modId xmlns:p14="http://schemas.microsoft.com/office/powerpoint/2010/main" val="3604553551"/>
              </p:ext>
            </p:extLst>
          </p:nvPr>
        </p:nvGraphicFramePr>
        <p:xfrm>
          <a:off x="1696440" y="2821845"/>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5961888"/>
                    </a:ext>
                  </a:extLst>
                </a:gridCol>
                <a:gridCol w="4064000">
                  <a:extLst>
                    <a:ext uri="{9D8B030D-6E8A-4147-A177-3AD203B41FA5}">
                      <a16:colId xmlns:a16="http://schemas.microsoft.com/office/drawing/2014/main" val="282113781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kern="1200" noProof="0">
                          <a:solidFill>
                            <a:schemeClr val="tx1"/>
                          </a:solidFill>
                          <a:effectLst/>
                          <a:latin typeface="Calibri" panose="020F0502020204030204" pitchFamily="34" charset="0"/>
                          <a:ea typeface="+mn-ea"/>
                          <a:cs typeface="Calibri" panose="020F0502020204030204" pitchFamily="34" charset="0"/>
                        </a:rPr>
                        <a:t>Subtitulo del plan de negocio  </a:t>
                      </a:r>
                    </a:p>
                  </a:txBody>
                  <a:tcPr>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kern="1200" noProof="0">
                          <a:solidFill>
                            <a:schemeClr val="tx1"/>
                          </a:solidFill>
                          <a:effectLst/>
                          <a:latin typeface="Calibri" panose="020F0502020204030204" pitchFamily="34" charset="0"/>
                          <a:ea typeface="+mn-ea"/>
                          <a:cs typeface="Calibri" panose="020F0502020204030204" pitchFamily="34" charset="0"/>
                        </a:rPr>
                        <a:t>Resumen ejecutivo</a:t>
                      </a:r>
                    </a:p>
                  </a:txBody>
                  <a:tcPr>
                    <a:solidFill>
                      <a:schemeClr val="accent1">
                        <a:alpha val="52000"/>
                      </a:schemeClr>
                    </a:solidFill>
                  </a:tcPr>
                </a:tc>
                <a:extLst>
                  <a:ext uri="{0D108BD9-81ED-4DB2-BD59-A6C34878D82A}">
                    <a16:rowId xmlns:a16="http://schemas.microsoft.com/office/drawing/2014/main" val="26702477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a:solidFill>
                            <a:schemeClr val="dk1"/>
                          </a:solidFill>
                          <a:effectLst/>
                          <a:latin typeface="Calibri" panose="020F0502020204030204" pitchFamily="34" charset="0"/>
                          <a:ea typeface="+mn-ea"/>
                          <a:cs typeface="Calibri" panose="020F0502020204030204" pitchFamily="34" charset="0"/>
                        </a:rPr>
                        <a:t>Descripción de la empresa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dk1"/>
                          </a:solidFill>
                          <a:effectLst/>
                          <a:latin typeface="Calibri" panose="020F0502020204030204" pitchFamily="34" charset="0"/>
                          <a:ea typeface="+mn-ea"/>
                          <a:cs typeface="Calibri" panose="020F0502020204030204" pitchFamily="34" charset="0"/>
                        </a:rPr>
                        <a:t>Oportunidad comercial  </a:t>
                      </a:r>
                    </a:p>
                  </a:txBody>
                  <a:tcPr/>
                </a:tc>
                <a:extLst>
                  <a:ext uri="{0D108BD9-81ED-4DB2-BD59-A6C34878D82A}">
                    <a16:rowId xmlns:a16="http://schemas.microsoft.com/office/drawing/2014/main" val="16233748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a:solidFill>
                            <a:schemeClr val="dk1"/>
                          </a:solidFill>
                          <a:effectLst/>
                          <a:latin typeface="Calibri" panose="020F0502020204030204" pitchFamily="34" charset="0"/>
                          <a:ea typeface="+mn-ea"/>
                          <a:cs typeface="Calibri" panose="020F0502020204030204" pitchFamily="34" charset="0"/>
                        </a:rPr>
                        <a:t>Análisis competitivo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a:solidFill>
                            <a:schemeClr val="dk1"/>
                          </a:solidFill>
                          <a:effectLst/>
                          <a:latin typeface="Calibri" panose="020F0502020204030204" pitchFamily="34" charset="0"/>
                          <a:ea typeface="+mn-ea"/>
                          <a:cs typeface="Calibri" panose="020F0502020204030204" pitchFamily="34" charset="0"/>
                        </a:rPr>
                        <a:t>Mercado objetivo</a:t>
                      </a:r>
                    </a:p>
                  </a:txBody>
                  <a:tcPr/>
                </a:tc>
                <a:extLst>
                  <a:ext uri="{0D108BD9-81ED-4DB2-BD59-A6C34878D82A}">
                    <a16:rowId xmlns:a16="http://schemas.microsoft.com/office/drawing/2014/main" val="37224525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a:solidFill>
                            <a:schemeClr val="dk1"/>
                          </a:solidFill>
                          <a:effectLst/>
                          <a:latin typeface="Calibri" panose="020F0502020204030204" pitchFamily="34" charset="0"/>
                          <a:ea typeface="+mn-ea"/>
                          <a:cs typeface="Calibri" panose="020F0502020204030204" pitchFamily="34" charset="0"/>
                        </a:rPr>
                        <a:t>Plan de Marketing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a:solidFill>
                            <a:schemeClr val="dk1"/>
                          </a:solidFill>
                          <a:effectLst/>
                          <a:latin typeface="Calibri" panose="020F0502020204030204" pitchFamily="34" charset="0"/>
                          <a:ea typeface="+mn-ea"/>
                          <a:cs typeface="Calibri" panose="020F0502020204030204" pitchFamily="34" charset="0"/>
                        </a:rPr>
                        <a:t>Resumen financiero</a:t>
                      </a:r>
                    </a:p>
                  </a:txBody>
                  <a:tcPr/>
                </a:tc>
                <a:extLst>
                  <a:ext uri="{0D108BD9-81ED-4DB2-BD59-A6C34878D82A}">
                    <a16:rowId xmlns:a16="http://schemas.microsoft.com/office/drawing/2014/main" val="1987207876"/>
                  </a:ext>
                </a:extLst>
              </a:tr>
              <a:tr h="370840">
                <a:tc>
                  <a:txBody>
                    <a:bodyPr/>
                    <a:lstStyle/>
                    <a:p>
                      <a:pPr algn="ctr"/>
                      <a:r>
                        <a:rPr lang="es-ES" noProof="0">
                          <a:latin typeface="Calibri" panose="020F0502020204030204" pitchFamily="34" charset="0"/>
                          <a:cs typeface="Calibri" panose="020F0502020204030204" pitchFamily="34" charset="0"/>
                        </a:rPr>
                        <a:t>Equipo</a:t>
                      </a:r>
                    </a:p>
                  </a:txBody>
                  <a:tcPr/>
                </a:tc>
                <a:tc>
                  <a:txBody>
                    <a:bodyPr/>
                    <a:lstStyle/>
                    <a:p>
                      <a:pPr algn="ctr"/>
                      <a:r>
                        <a:rPr lang="es-ES" sz="1800" kern="1200" noProof="0" dirty="0">
                          <a:solidFill>
                            <a:schemeClr val="dk1"/>
                          </a:solidFill>
                          <a:effectLst/>
                          <a:latin typeface="Calibri" panose="020F0502020204030204" pitchFamily="34" charset="0"/>
                          <a:ea typeface="+mn-ea"/>
                          <a:cs typeface="Calibri" panose="020F0502020204030204" pitchFamily="34" charset="0"/>
                        </a:rPr>
                        <a:t>Fondos necesarios</a:t>
                      </a:r>
                      <a:endParaRPr lang="es-ES"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2724493"/>
                  </a:ext>
                </a:extLst>
              </a:tr>
            </a:tbl>
          </a:graphicData>
        </a:graphic>
      </p:graphicFrame>
      <p:sp>
        <p:nvSpPr>
          <p:cNvPr id="12" name="TextBox 3">
            <a:extLst>
              <a:ext uri="{FF2B5EF4-FFF2-40B4-BE49-F238E27FC236}">
                <a16:creationId xmlns:a16="http://schemas.microsoft.com/office/drawing/2014/main" id="{604F1612-BE2B-4ECF-B424-B2F37D8F8D4A}"/>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666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97407" y="2133137"/>
            <a:ext cx="8025098" cy="1754326"/>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El análisis FODA:   </a:t>
            </a:r>
          </a:p>
          <a:p>
            <a:pPr>
              <a:defRPr/>
            </a:pPr>
            <a:endParaRPr lang="es-ES" altLang="es-ES" b="1"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significa…</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6980CC9B-F0AC-48B8-8792-6993485AAC9A}"/>
              </a:ext>
            </a:extLst>
          </p:cNvPr>
          <p:cNvSpPr txBox="1"/>
          <p:nvPr/>
        </p:nvSpPr>
        <p:spPr>
          <a:xfrm>
            <a:off x="3058044" y="2597202"/>
            <a:ext cx="6146800" cy="171136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ES" sz="1800" b="1" dirty="0">
                <a:solidFill>
                  <a:srgbClr val="00CE71"/>
                </a:solidFill>
                <a:latin typeface="Calibri" panose="020F0502020204030204" pitchFamily="34" charset="0"/>
                <a:cs typeface="Calibri" panose="020F0502020204030204" pitchFamily="34" charset="0"/>
              </a:rPr>
              <a:t>Fortalezas</a:t>
            </a:r>
            <a:r>
              <a:rPr lang="es-ES" sz="1800" dirty="0">
                <a:solidFill>
                  <a:srgbClr val="00B050"/>
                </a:solidFill>
                <a:latin typeface="Calibri" panose="020F0502020204030204" pitchFamily="34" charset="0"/>
                <a:cs typeface="Calibri" panose="020F0502020204030204" pitchFamily="34" charset="0"/>
              </a:rPr>
              <a:t>: </a:t>
            </a:r>
            <a:r>
              <a:rPr lang="es-ES" sz="1800" i="1" dirty="0">
                <a:effectLst/>
                <a:latin typeface="Calibri" panose="020F0502020204030204" pitchFamily="34" charset="0"/>
                <a:ea typeface="Calibri" panose="020F0502020204030204" pitchFamily="34" charset="0"/>
              </a:rPr>
              <a:t>¿Qué nos permite lograr nuestros objetivos?</a:t>
            </a:r>
          </a:p>
          <a:p>
            <a:pPr marL="285750" indent="-285750">
              <a:lnSpc>
                <a:spcPct val="150000"/>
              </a:lnSpc>
              <a:buFont typeface="Arial" panose="020B0604020202020204" pitchFamily="34" charset="0"/>
              <a:buChar char="•"/>
            </a:pPr>
            <a:r>
              <a:rPr lang="es-ES" sz="1800" b="1" dirty="0">
                <a:solidFill>
                  <a:srgbClr val="00CE71"/>
                </a:solidFill>
                <a:effectLst/>
                <a:latin typeface="Calibri" panose="020F0502020204030204" pitchFamily="34" charset="0"/>
                <a:ea typeface="Calibri" panose="020F0502020204030204" pitchFamily="34" charset="0"/>
              </a:rPr>
              <a:t>Debilidades</a:t>
            </a:r>
            <a:r>
              <a:rPr lang="es-ES" sz="1800" dirty="0">
                <a:solidFill>
                  <a:srgbClr val="00B050"/>
                </a:solidFill>
                <a:latin typeface="Calibri" panose="020F0502020204030204" pitchFamily="34" charset="0"/>
                <a:cs typeface="Calibri" panose="020F0502020204030204" pitchFamily="34" charset="0"/>
              </a:rPr>
              <a:t>: </a:t>
            </a:r>
            <a:r>
              <a:rPr lang="es-ES" sz="1800" i="1" dirty="0">
                <a:effectLst/>
                <a:latin typeface="Calibri" panose="020F0502020204030204" pitchFamily="34" charset="0"/>
                <a:ea typeface="Calibri" panose="020F0502020204030204" pitchFamily="34" charset="0"/>
                <a:cs typeface="Calibri" panose="020F0502020204030204" pitchFamily="34" charset="0"/>
              </a:rPr>
              <a:t>¿Qué perturba a nuestra eficiencia?</a:t>
            </a:r>
          </a:p>
          <a:p>
            <a:pPr marL="285750" indent="-285750">
              <a:lnSpc>
                <a:spcPct val="150000"/>
              </a:lnSpc>
              <a:buFont typeface="Arial" panose="020B0604020202020204" pitchFamily="34" charset="0"/>
              <a:buChar char="•"/>
            </a:pPr>
            <a:r>
              <a:rPr lang="es-ES" sz="1800" b="1" dirty="0">
                <a:solidFill>
                  <a:srgbClr val="00CE71"/>
                </a:solidFill>
                <a:effectLst/>
                <a:latin typeface="Calibri" panose="020F0502020204030204" pitchFamily="34" charset="0"/>
                <a:ea typeface="Calibri" panose="020F0502020204030204" pitchFamily="34" charset="0"/>
              </a:rPr>
              <a:t>Oportunidades</a:t>
            </a:r>
            <a:r>
              <a:rPr lang="es-ES" sz="1800" dirty="0">
                <a:solidFill>
                  <a:srgbClr val="00B050"/>
                </a:solidFill>
                <a:latin typeface="Calibri" panose="020F0502020204030204" pitchFamily="34" charset="0"/>
                <a:cs typeface="Calibri" panose="020F0502020204030204" pitchFamily="34" charset="0"/>
              </a:rPr>
              <a:t>: </a:t>
            </a:r>
            <a:r>
              <a:rPr lang="es-ES" sz="1800" i="1" dirty="0">
                <a:effectLst/>
                <a:latin typeface="Calibri" panose="020F0502020204030204" pitchFamily="34" charset="0"/>
                <a:ea typeface="Calibri" panose="020F0502020204030204" pitchFamily="34" charset="0"/>
                <a:cs typeface="Calibri" panose="020F0502020204030204" pitchFamily="34" charset="0"/>
              </a:rPr>
              <a:t>¿Qué nos ayuda a lograr nuestros objetivos?</a:t>
            </a:r>
          </a:p>
          <a:p>
            <a:pPr marL="285750" indent="-285750">
              <a:lnSpc>
                <a:spcPct val="150000"/>
              </a:lnSpc>
              <a:buFont typeface="Arial" panose="020B0604020202020204" pitchFamily="34" charset="0"/>
              <a:buChar char="•"/>
            </a:pPr>
            <a:r>
              <a:rPr lang="es-ES" sz="1800" b="1" dirty="0">
                <a:solidFill>
                  <a:srgbClr val="00CE71"/>
                </a:solidFill>
                <a:effectLst/>
                <a:latin typeface="Calibri" panose="020F0502020204030204" pitchFamily="34" charset="0"/>
                <a:ea typeface="Calibri" panose="020F0502020204030204" pitchFamily="34" charset="0"/>
              </a:rPr>
              <a:t>Amenazas</a:t>
            </a:r>
            <a:r>
              <a:rPr lang="es-ES" sz="1800" dirty="0">
                <a:solidFill>
                  <a:srgbClr val="00B050"/>
                </a:solidFill>
                <a:latin typeface="Calibri" panose="020F0502020204030204" pitchFamily="34" charset="0"/>
                <a:cs typeface="Calibri" panose="020F0502020204030204" pitchFamily="34" charset="0"/>
              </a:rPr>
              <a:t>: </a:t>
            </a:r>
            <a:r>
              <a:rPr lang="es-ES" sz="1800" i="1" dirty="0">
                <a:latin typeface="Calibri" panose="020F0502020204030204" pitchFamily="34" charset="0"/>
                <a:cs typeface="Calibri" panose="020F0502020204030204" pitchFamily="34" charset="0"/>
              </a:rPr>
              <a:t> </a:t>
            </a:r>
            <a:r>
              <a:rPr lang="es-ES" sz="1800" i="1" dirty="0">
                <a:effectLst/>
                <a:latin typeface="Calibri" panose="020F0502020204030204" pitchFamily="34" charset="0"/>
                <a:ea typeface="Calibri" panose="020F0502020204030204" pitchFamily="34" charset="0"/>
              </a:rPr>
              <a:t>¿Qué podría desestabilizar nuestro desempeño?</a:t>
            </a:r>
            <a:endParaRPr lang="es-ES" sz="1800" i="1" dirty="0">
              <a:latin typeface="Calibri" panose="020F0502020204030204" pitchFamily="34" charset="0"/>
              <a:cs typeface="Calibri" panose="020F0502020204030204" pitchFamily="34" charset="0"/>
            </a:endParaRPr>
          </a:p>
        </p:txBody>
      </p:sp>
      <p:sp>
        <p:nvSpPr>
          <p:cNvPr id="18" name="TextBox 3">
            <a:extLst>
              <a:ext uri="{FF2B5EF4-FFF2-40B4-BE49-F238E27FC236}">
                <a16:creationId xmlns:a16="http://schemas.microsoft.com/office/drawing/2014/main" id="{A7B43A3E-5F64-4763-A9E1-952EA91C0843}"/>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781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graphicFrame>
        <p:nvGraphicFramePr>
          <p:cNvPr id="3" name="Tabella 2">
            <a:extLst>
              <a:ext uri="{FF2B5EF4-FFF2-40B4-BE49-F238E27FC236}">
                <a16:creationId xmlns:a16="http://schemas.microsoft.com/office/drawing/2014/main" id="{C1634C99-C105-4906-A584-ABE683EED19E}"/>
              </a:ext>
            </a:extLst>
          </p:cNvPr>
          <p:cNvGraphicFramePr>
            <a:graphicFrameLocks noGrp="1"/>
          </p:cNvGraphicFramePr>
          <p:nvPr>
            <p:extLst>
              <p:ext uri="{D42A27DB-BD31-4B8C-83A1-F6EECF244321}">
                <p14:modId xmlns:p14="http://schemas.microsoft.com/office/powerpoint/2010/main" val="961279364"/>
              </p:ext>
            </p:extLst>
          </p:nvPr>
        </p:nvGraphicFramePr>
        <p:xfrm>
          <a:off x="1341092" y="2422182"/>
          <a:ext cx="7643110" cy="2475746"/>
        </p:xfrm>
        <a:graphic>
          <a:graphicData uri="http://schemas.openxmlformats.org/drawingml/2006/table">
            <a:tbl>
              <a:tblPr firstRow="1" bandRow="1">
                <a:tableStyleId>{5C22544A-7EE6-4342-B048-85BDC9FD1C3A}</a:tableStyleId>
              </a:tblPr>
              <a:tblGrid>
                <a:gridCol w="2547703">
                  <a:extLst>
                    <a:ext uri="{9D8B030D-6E8A-4147-A177-3AD203B41FA5}">
                      <a16:colId xmlns:a16="http://schemas.microsoft.com/office/drawing/2014/main" val="414569317"/>
                    </a:ext>
                  </a:extLst>
                </a:gridCol>
                <a:gridCol w="2677412">
                  <a:extLst>
                    <a:ext uri="{9D8B030D-6E8A-4147-A177-3AD203B41FA5}">
                      <a16:colId xmlns:a16="http://schemas.microsoft.com/office/drawing/2014/main" val="2777245048"/>
                    </a:ext>
                  </a:extLst>
                </a:gridCol>
                <a:gridCol w="2417995">
                  <a:extLst>
                    <a:ext uri="{9D8B030D-6E8A-4147-A177-3AD203B41FA5}">
                      <a16:colId xmlns:a16="http://schemas.microsoft.com/office/drawing/2014/main" val="158280247"/>
                    </a:ext>
                  </a:extLst>
                </a:gridCol>
              </a:tblGrid>
              <a:tr h="877802">
                <a:tc>
                  <a:txBody>
                    <a:bodyPr/>
                    <a:lstStyle/>
                    <a:p>
                      <a:pPr algn="ctr"/>
                      <a:r>
                        <a:rPr lang="es-ES" sz="2800" noProof="0">
                          <a:solidFill>
                            <a:schemeClr val="tx1"/>
                          </a:solidFill>
                        </a:rPr>
                        <a:t>FODA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noProof="0">
                          <a:solidFill>
                            <a:schemeClr val="tx1"/>
                          </a:solidFill>
                          <a:latin typeface="+mj-lt"/>
                        </a:rPr>
                        <a:t>Aspectos positivos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b="1" kern="1200" noProof="0">
                          <a:solidFill>
                            <a:schemeClr val="tx1"/>
                          </a:solidFill>
                          <a:latin typeface="+mn-lt"/>
                          <a:ea typeface="+mn-ea"/>
                          <a:cs typeface="+mn-cs"/>
                        </a:rPr>
                        <a:t>Aspectos negativos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6775670"/>
                  </a:ext>
                </a:extLst>
              </a:tr>
              <a:tr h="798972">
                <a:tc>
                  <a:txBody>
                    <a:bodyPr/>
                    <a:lstStyle/>
                    <a:p>
                      <a:pPr algn="ctr"/>
                      <a:r>
                        <a:rPr lang="es-ES" sz="1800" b="1" noProof="0"/>
                        <a:t>Factores internos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b="1" noProof="0">
                          <a:solidFill>
                            <a:schemeClr val="accent6"/>
                          </a:solidFill>
                        </a:rPr>
                        <a:t>Fortalezas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noProof="0">
                          <a:solidFill>
                            <a:srgbClr val="0070C0"/>
                          </a:solidFill>
                        </a:rPr>
                        <a:t>Debilidades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312949"/>
                  </a:ext>
                </a:extLst>
              </a:tr>
              <a:tr h="798972">
                <a:tc>
                  <a:txBody>
                    <a:bodyPr/>
                    <a:lstStyle/>
                    <a:p>
                      <a:pPr algn="ctr"/>
                      <a:r>
                        <a:rPr lang="es-ES" sz="1800" b="1" noProof="0"/>
                        <a:t>Factores</a:t>
                      </a:r>
                      <a:r>
                        <a:rPr lang="es-ES" sz="1800" b="1" baseline="0" noProof="0"/>
                        <a:t> externos</a:t>
                      </a:r>
                      <a:endParaRPr lang="es-ES" sz="1800" b="1"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b="1" noProof="0">
                          <a:solidFill>
                            <a:srgbClr val="FFC000"/>
                          </a:solidFill>
                        </a:rPr>
                        <a:t>Oportunidades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noProof="0" dirty="0">
                          <a:solidFill>
                            <a:srgbClr val="FF0000"/>
                          </a:solidFill>
                        </a:rPr>
                        <a:t>Amenazas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04444"/>
                  </a:ext>
                </a:extLst>
              </a:tr>
            </a:tbl>
          </a:graphicData>
        </a:graphic>
      </p:graphicFrame>
      <p:sp>
        <p:nvSpPr>
          <p:cNvPr id="12" name="TextBox 3">
            <a:extLst>
              <a:ext uri="{FF2B5EF4-FFF2-40B4-BE49-F238E27FC236}">
                <a16:creationId xmlns:a16="http://schemas.microsoft.com/office/drawing/2014/main" id="{5DD22047-34A7-4C0D-8B48-4904871F5521}"/>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0229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00744" y="2025142"/>
            <a:ext cx="8488507" cy="3416320"/>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Elementos típicos de FODA…  </a:t>
            </a:r>
          </a:p>
          <a:p>
            <a:pPr>
              <a:defRPr/>
            </a:pPr>
            <a:endParaRPr lang="es-ES"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effectLst/>
                <a:latin typeface="Calibri" panose="020F0502020204030204" pitchFamily="34" charset="0"/>
                <a:ea typeface="Calibri" panose="020F0502020204030204" pitchFamily="34" charset="0"/>
              </a:rPr>
              <a:t>Fortalezas</a:t>
            </a:r>
            <a:r>
              <a:rPr lang="es-ES" dirty="0">
                <a:latin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reputación virtual e identidad, modelos sólidos de control de calidad interno</a:t>
            </a:r>
            <a:r>
              <a:rPr lang="es-ES"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effectLst/>
                <a:latin typeface="Calibri" panose="020F0502020204030204" pitchFamily="34" charset="0"/>
                <a:ea typeface="Calibri" panose="020F0502020204030204" pitchFamily="34" charset="0"/>
              </a:rPr>
              <a:t>Debilidades</a:t>
            </a:r>
            <a:r>
              <a:rPr lang="es-ES" dirty="0">
                <a:latin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empleados no calificados, escasos esfuerzos de comunicación y visibilidad</a:t>
            </a:r>
            <a:r>
              <a:rPr lang="es-ES"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effectLst/>
                <a:latin typeface="Calibri" panose="020F0502020204030204" pitchFamily="34" charset="0"/>
                <a:ea typeface="Calibri" panose="020F0502020204030204" pitchFamily="34" charset="0"/>
              </a:rPr>
              <a:t>Oportunidades</a:t>
            </a:r>
            <a:r>
              <a:rPr lang="es-ES" dirty="0">
                <a:latin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mercado de alto crecimiento, nuevas tecnologías disponibles</a:t>
            </a:r>
            <a:r>
              <a:rPr lang="es-ES"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effectLst/>
                <a:latin typeface="Calibri" panose="020F0502020204030204" pitchFamily="34" charset="0"/>
                <a:ea typeface="Calibri" panose="020F0502020204030204" pitchFamily="34" charset="0"/>
              </a:rPr>
              <a:t>Amenazas</a:t>
            </a:r>
            <a:r>
              <a:rPr lang="es-ES" dirty="0">
                <a:latin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nuevos participantes con competencias sólidas, cambios en las preferencias del cliente, barreras a nuevos mercados… </a:t>
            </a:r>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85906265-2557-41C7-BEBB-04EF75F04C38}"/>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346409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81861" y="2138456"/>
            <a:ext cx="8424888" cy="3029034"/>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rPr>
              <a:t>Marketing digital local </a:t>
            </a:r>
          </a:p>
          <a:p>
            <a:pPr>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s-ES" dirty="0">
                <a:solidFill>
                  <a:srgbClr val="000000"/>
                </a:solidFill>
                <a:latin typeface="Calibri" panose="020F0502020204030204" pitchFamily="34" charset="0"/>
                <a:ea typeface="Times New Roman" panose="02020603050405020304" pitchFamily="18" charset="0"/>
                <a:cs typeface="Calibri" panose="020F0502020204030204" pitchFamily="34" charset="0"/>
              </a:rPr>
              <a:t>Hay muchas manera en que puedes aprovecharte del mercado digital. Las principales están representadas por:   </a:t>
            </a:r>
          </a:p>
          <a:p>
            <a:pPr marL="285750" indent="-285750" algn="just">
              <a:lnSpc>
                <a:spcPct val="115000"/>
              </a:lnSpc>
              <a:spcAft>
                <a:spcPts val="1000"/>
              </a:spcAf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Promoción digital – presencia en las redes sociales  </a:t>
            </a:r>
          </a:p>
          <a:p>
            <a:pPr marL="285750" indent="-285750" algn="just">
              <a:lnSpc>
                <a:spcPct val="115000"/>
              </a:lnSpc>
              <a:spcAft>
                <a:spcPts val="1000"/>
              </a:spcAft>
              <a:buFont typeface="Arial" panose="020B0604020202020204" pitchFamily="34" charset="0"/>
              <a:buChar char="•"/>
            </a:pP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Comercio electrónico  </a:t>
            </a:r>
          </a:p>
          <a:p>
            <a:pPr marL="285750" indent="-285750" algn="just">
              <a:lnSpc>
                <a:spcPct val="115000"/>
              </a:lnSpc>
              <a:spcAft>
                <a:spcPts val="1000"/>
              </a:spcAft>
              <a:buFont typeface="Arial" panose="020B060402020202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Anuncio</a:t>
            </a:r>
            <a:r>
              <a:rPr lang="es-ES" dirty="0">
                <a:latin typeface="Calibri" panose="020F0502020204030204" pitchFamily="34" charset="0"/>
                <a:ea typeface="Calibri" panose="020F0502020204030204" pitchFamily="34" charset="0"/>
                <a:cs typeface="Calibri" panose="020F0502020204030204" pitchFamily="34" charset="0"/>
              </a:rPr>
              <a:t>s patrocinados </a:t>
            </a:r>
            <a:endParaRPr lang="es-E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0FFABA7B-2526-4489-861B-E7E04533A8DF}"/>
              </a:ext>
            </a:extLst>
          </p:cNvPr>
          <p:cNvSpPr txBox="1"/>
          <p:nvPr/>
        </p:nvSpPr>
        <p:spPr>
          <a:xfrm>
            <a:off x="4945224" y="878047"/>
            <a:ext cx="502465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Marketing en la agricultura</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876966264"/>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1627</Words>
  <Application>Microsoft Office PowerPoint</Application>
  <PresentationFormat>Panorámica</PresentationFormat>
  <Paragraphs>129</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16</vt:i4>
      </vt:variant>
    </vt:vector>
  </HeadingPairs>
  <TitlesOfParts>
    <vt:vector size="21" baseType="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203</cp:revision>
  <dcterms:created xsi:type="dcterms:W3CDTF">2019-01-14T06:35:35Z</dcterms:created>
  <dcterms:modified xsi:type="dcterms:W3CDTF">2022-01-21T11:53:48Z</dcterms:modified>
</cp:coreProperties>
</file>