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305"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7" r:id="rId20"/>
    <p:sldId id="308" r:id="rId21"/>
    <p:sldId id="312" r:id="rId22"/>
    <p:sldId id="313" r:id="rId23"/>
    <p:sldId id="314" r:id="rId24"/>
    <p:sldId id="31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0" d="100"/>
          <a:sy n="100" d="100"/>
        </p:scale>
        <p:origin x="-378"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Business and Competitive </a:t>
            </a:r>
            <a:r>
              <a:rPr lang="en-US" altLang="es-ES" sz="4000" dirty="0" smtClean="0">
                <a:solidFill>
                  <a:schemeClr val="bg1"/>
                </a:solidFill>
                <a:cs typeface="Arial" pitchFamily="34" charset="0"/>
              </a:rPr>
              <a:t>Strategies</a:t>
            </a:r>
            <a:endParaRPr lang="bg-BG" altLang="es-ES" sz="4000" dirty="0" smtClean="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t>
            </a:r>
            <a:r>
              <a:rPr lang="en-US" altLang="es-ES" sz="4000" dirty="0" smtClean="0">
                <a:solidFill>
                  <a:schemeClr val="bg1"/>
                </a:solidFill>
                <a:cs typeface="Arial" pitchFamily="34" charset="0"/>
              </a:rPr>
              <a:t>AED </a:t>
            </a:r>
            <a:r>
              <a:rPr lang="en-US" altLang="es-ES" sz="4000" dirty="0" err="1" smtClean="0">
                <a:solidFill>
                  <a:schemeClr val="bg1"/>
                </a:solidFill>
                <a:cs typeface="Arial" pitchFamily="34" charset="0"/>
              </a:rPr>
              <a:t>Kostinbrod</a:t>
            </a:r>
            <a:endParaRPr lang="en-US" altLang="es-ES" sz="4000" dirty="0">
              <a:solidFill>
                <a:schemeClr val="bg1"/>
              </a:solidFill>
              <a:cs typeface="Arial" pitchFamily="34" charset="0"/>
            </a:endParaRP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115552" y="1579310"/>
            <a:ext cx="9092041" cy="4062651"/>
          </a:xfrm>
          <a:prstGeom prst="rect">
            <a:avLst/>
          </a:prstGeom>
          <a:noFill/>
        </p:spPr>
        <p:txBody>
          <a:bodyPr wrap="none" rtlCol="0">
            <a:spAutoFit/>
          </a:bodyPr>
          <a:lstStyle/>
          <a:p>
            <a:r>
              <a:rPr lang="bg-BG" dirty="0">
                <a:latin typeface="Calibri" panose="020F0502020204030204" pitchFamily="34" charset="0"/>
                <a:cs typeface="Calibri" panose="020F0502020204030204" pitchFamily="34" charset="0"/>
              </a:rPr>
              <a:t> </a:t>
            </a:r>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Types </a:t>
            </a:r>
            <a:r>
              <a:rPr lang="en-US" sz="2400" b="1" dirty="0">
                <a:latin typeface="Calibri" panose="020F0502020204030204" pitchFamily="34" charset="0"/>
                <a:cs typeface="Calibri" panose="020F0502020204030204" pitchFamily="34" charset="0"/>
              </a:rPr>
              <a:t>of Differentiation </a:t>
            </a:r>
            <a:r>
              <a:rPr lang="en-US" sz="2400" b="1" dirty="0" smtClean="0">
                <a:latin typeface="Calibri" panose="020F0502020204030204" pitchFamily="34" charset="0"/>
                <a:cs typeface="Calibri" panose="020F0502020204030204" pitchFamily="34" charset="0"/>
              </a:rPr>
              <a:t>Strategy</a:t>
            </a:r>
            <a:endParaRPr lang="bg-BG" sz="2400" b="1"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Broad Differentiation Strategy,</a:t>
            </a:r>
          </a:p>
          <a:p>
            <a:r>
              <a:rPr lang="en-US" dirty="0">
                <a:latin typeface="Calibri" panose="020F0502020204030204" pitchFamily="34" charset="0"/>
                <a:cs typeface="Calibri" panose="020F0502020204030204" pitchFamily="34" charset="0"/>
              </a:rPr>
              <a:t>•	and Focused Differentiation Strategy</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“broad differentiation strategy” is adopted by a company to be </a:t>
            </a:r>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“unique </a:t>
            </a:r>
            <a:r>
              <a:rPr lang="en-US" dirty="0">
                <a:latin typeface="Calibri" panose="020F0502020204030204" pitchFamily="34" charset="0"/>
                <a:cs typeface="Calibri" panose="020F0502020204030204" pitchFamily="34" charset="0"/>
              </a:rPr>
              <a:t>to a wide range of </a:t>
            </a:r>
            <a:r>
              <a:rPr lang="en-US" dirty="0" smtClean="0">
                <a:latin typeface="Calibri" panose="020F0502020204030204" pitchFamily="34" charset="0"/>
                <a:cs typeface="Calibri" panose="020F0502020204030204" pitchFamily="34" charset="0"/>
              </a:rPr>
              <a:t>customers”. </a:t>
            </a:r>
          </a:p>
          <a:p>
            <a:r>
              <a:rPr lang="en-US" dirty="0" smtClean="0">
                <a:latin typeface="Calibri" panose="020F0502020204030204" pitchFamily="34" charset="0"/>
                <a:cs typeface="Calibri" panose="020F0502020204030204" pitchFamily="34" charset="0"/>
              </a:rPr>
              <a:t>For </a:t>
            </a:r>
            <a:r>
              <a:rPr lang="en-US" dirty="0">
                <a:latin typeface="Calibri" panose="020F0502020204030204" pitchFamily="34" charset="0"/>
                <a:cs typeface="Calibri" panose="020F0502020204030204" pitchFamily="34" charset="0"/>
              </a:rPr>
              <a:t>example, a cement company is offering its product to a broad market with the brand name.</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On </a:t>
            </a:r>
            <a:r>
              <a:rPr lang="en-US" dirty="0">
                <a:latin typeface="Calibri" panose="020F0502020204030204" pitchFamily="34" charset="0"/>
                <a:cs typeface="Calibri" panose="020F0502020204030204" pitchFamily="34" charset="0"/>
              </a:rPr>
              <a:t>the other hand, a differentiation strategy is called a focused differentiation study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when </a:t>
            </a:r>
            <a:r>
              <a:rPr lang="en-US" dirty="0">
                <a:latin typeface="Calibri" panose="020F0502020204030204" pitchFamily="34" charset="0"/>
                <a:cs typeface="Calibri" panose="020F0502020204030204" pitchFamily="34" charset="0"/>
              </a:rPr>
              <a:t>the company divides its market into several small segments (niche) and then offers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product design for each market second segment.</a:t>
            </a:r>
          </a:p>
          <a:p>
            <a:r>
              <a:rPr lang="en-US" dirty="0">
                <a:latin typeface="Calibri" panose="020F0502020204030204" pitchFamily="34" charset="0"/>
                <a:cs typeface="Calibri" panose="020F0502020204030204" pitchFamily="34" charset="0"/>
              </a:rPr>
              <a:t>For example, follows of focused differentiation strategy in that it offers normally bolted cola,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canned </a:t>
            </a:r>
            <a:r>
              <a:rPr lang="en-US" dirty="0">
                <a:latin typeface="Calibri" panose="020F0502020204030204" pitchFamily="34" charset="0"/>
                <a:cs typeface="Calibri" panose="020F0502020204030204" pitchFamily="34" charset="0"/>
              </a:rPr>
              <a:t>cola, and diet-cola for differentiation of different segments.</a:t>
            </a:r>
          </a:p>
        </p:txBody>
      </p:sp>
    </p:spTree>
    <p:extLst>
      <p:ext uri="{BB962C8B-B14F-4D97-AF65-F5344CB8AC3E}">
        <p14:creationId xmlns:p14="http://schemas.microsoft.com/office/powerpoint/2010/main" val="160135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4" y="1706941"/>
            <a:ext cx="8740163" cy="3323987"/>
          </a:xfrm>
          <a:prstGeom prst="rect">
            <a:avLst/>
          </a:prstGeom>
        </p:spPr>
        <p:txBody>
          <a:bodyPr wrap="square">
            <a:spAutoFit/>
          </a:bodyPr>
          <a:lstStyle/>
          <a:p>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7 </a:t>
            </a:r>
            <a:r>
              <a:rPr lang="en-US" sz="2400" b="1" dirty="0">
                <a:latin typeface="Calibri" panose="020F0502020204030204" pitchFamily="34" charset="0"/>
                <a:cs typeface="Calibri" panose="020F0502020204030204" pitchFamily="34" charset="0"/>
              </a:rPr>
              <a:t>Ways to Differentiate Your Business </a:t>
            </a:r>
            <a:r>
              <a:rPr lang="bg-BG" sz="2400" b="1" dirty="0" smtClean="0">
                <a:latin typeface="Calibri" panose="020F0502020204030204" pitchFamily="34" charset="0"/>
                <a:cs typeface="Calibri" panose="020F0502020204030204" pitchFamily="34" charset="0"/>
              </a:rPr>
              <a:t>                                                                                                             </a:t>
            </a:r>
          </a:p>
          <a:p>
            <a:r>
              <a:rPr lang="bg-BG" sz="2400" b="1" dirty="0">
                <a:latin typeface="Calibri" panose="020F0502020204030204" pitchFamily="34" charset="0"/>
                <a:cs typeface="Calibri" panose="020F0502020204030204" pitchFamily="34" charset="0"/>
              </a:rPr>
              <a:t> </a:t>
            </a:r>
            <a:r>
              <a:rPr lang="bg-BG" sz="2400" b="1"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from </a:t>
            </a:r>
            <a:r>
              <a:rPr lang="en-US" sz="2400" b="1" dirty="0">
                <a:latin typeface="Calibri" panose="020F0502020204030204" pitchFamily="34" charset="0"/>
                <a:cs typeface="Calibri" panose="020F0502020204030204" pitchFamily="34" charset="0"/>
              </a:rPr>
              <a:t>the Competition </a:t>
            </a:r>
            <a:endParaRPr lang="bg-BG" sz="2400" b="1"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Differences in quality.</a:t>
            </a:r>
          </a:p>
          <a:p>
            <a:r>
              <a:rPr lang="en-US" dirty="0">
                <a:latin typeface="Calibri" panose="020F0502020204030204" pitchFamily="34" charset="0"/>
                <a:cs typeface="Calibri" panose="020F0502020204030204" pitchFamily="34" charset="0"/>
              </a:rPr>
              <a:t>•	Innovation.</a:t>
            </a:r>
          </a:p>
          <a:p>
            <a:r>
              <a:rPr lang="en-US" dirty="0">
                <a:latin typeface="Calibri" panose="020F0502020204030204" pitchFamily="34" charset="0"/>
                <a:cs typeface="Calibri" panose="020F0502020204030204" pitchFamily="34" charset="0"/>
              </a:rPr>
              <a:t>•	Responsiveness to customers.</a:t>
            </a:r>
          </a:p>
          <a:p>
            <a:r>
              <a:rPr lang="en-US" dirty="0">
                <a:latin typeface="Calibri" panose="020F0502020204030204" pitchFamily="34" charset="0"/>
                <a:cs typeface="Calibri" panose="020F0502020204030204" pitchFamily="34" charset="0"/>
              </a:rPr>
              <a:t>•	Responding to customers’ psychological desires.</a:t>
            </a:r>
          </a:p>
          <a:p>
            <a:r>
              <a:rPr lang="en-US" dirty="0">
                <a:latin typeface="Calibri" panose="020F0502020204030204" pitchFamily="34" charset="0"/>
                <a:cs typeface="Calibri" panose="020F0502020204030204" pitchFamily="34" charset="0"/>
              </a:rPr>
              <a:t>•	Wide choice of customers.</a:t>
            </a:r>
          </a:p>
          <a:p>
            <a:r>
              <a:rPr lang="en-US" dirty="0">
                <a:latin typeface="Calibri" panose="020F0502020204030204" pitchFamily="34" charset="0"/>
                <a:cs typeface="Calibri" panose="020F0502020204030204" pitchFamily="34" charset="0"/>
              </a:rPr>
              <a:t>•	Reliability of products.</a:t>
            </a:r>
          </a:p>
          <a:p>
            <a:r>
              <a:rPr lang="en-US" dirty="0">
                <a:latin typeface="Calibri" panose="020F0502020204030204" pitchFamily="34" charset="0"/>
                <a:cs typeface="Calibri" panose="020F0502020204030204" pitchFamily="34" charset="0"/>
              </a:rPr>
              <a:t>•	Availability of spare parts/peripherals/accessories.</a:t>
            </a:r>
          </a:p>
        </p:txBody>
      </p:sp>
    </p:spTree>
    <p:extLst>
      <p:ext uri="{BB962C8B-B14F-4D97-AF65-F5344CB8AC3E}">
        <p14:creationId xmlns:p14="http://schemas.microsoft.com/office/powerpoint/2010/main" val="160135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30740"/>
            <a:ext cx="7746140" cy="2400657"/>
          </a:xfrm>
          <a:prstGeom prst="rect">
            <a:avLst/>
          </a:prstGeom>
        </p:spPr>
        <p:txBody>
          <a:bodyPr wrap="square">
            <a:spAutoFit/>
          </a:bodyPr>
          <a:lstStyle/>
          <a:p>
            <a:r>
              <a:rPr lang="bg-BG" dirty="0" smtClean="0"/>
              <a:t>                                          </a:t>
            </a:r>
            <a:r>
              <a:rPr lang="en-US" sz="2400" b="1" dirty="0" smtClean="0">
                <a:latin typeface="Calibri" panose="020F0502020204030204" pitchFamily="34" charset="0"/>
                <a:cs typeface="Calibri" panose="020F0502020204030204" pitchFamily="34" charset="0"/>
              </a:rPr>
              <a:t>Ways </a:t>
            </a:r>
            <a:r>
              <a:rPr lang="en-US" sz="2400" b="1" dirty="0">
                <a:latin typeface="Calibri" panose="020F0502020204030204" pitchFamily="34" charset="0"/>
                <a:cs typeface="Calibri" panose="020F0502020204030204" pitchFamily="34" charset="0"/>
              </a:rPr>
              <a:t>for </a:t>
            </a:r>
            <a:r>
              <a:rPr lang="en-US" sz="2400" b="1" dirty="0" smtClean="0">
                <a:latin typeface="Calibri" panose="020F0502020204030204" pitchFamily="34" charset="0"/>
                <a:cs typeface="Calibri" panose="020F0502020204030204" pitchFamily="34" charset="0"/>
              </a:rPr>
              <a:t>differentiation</a:t>
            </a:r>
            <a:endParaRPr lang="bg-BG" sz="2400" b="1"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Buyers’ perception</a:t>
            </a:r>
          </a:p>
          <a:p>
            <a:r>
              <a:rPr lang="en-US" dirty="0">
                <a:latin typeface="Calibri" panose="020F0502020204030204" pitchFamily="34" charset="0"/>
                <a:cs typeface="Calibri" panose="020F0502020204030204" pitchFamily="34" charset="0"/>
              </a:rPr>
              <a:t>•	Diversity in needs</a:t>
            </a:r>
          </a:p>
          <a:p>
            <a:r>
              <a:rPr lang="en-US" dirty="0">
                <a:latin typeface="Calibri" panose="020F0502020204030204" pitchFamily="34" charset="0"/>
                <a:cs typeface="Calibri" panose="020F0502020204030204" pitchFamily="34" charset="0"/>
              </a:rPr>
              <a:t>•	Different approaches to differentiation by different competitors</a:t>
            </a:r>
          </a:p>
          <a:p>
            <a:r>
              <a:rPr lang="en-US" dirty="0">
                <a:latin typeface="Calibri" panose="020F0502020204030204" pitchFamily="34" charset="0"/>
                <a:cs typeface="Calibri" panose="020F0502020204030204" pitchFamily="34" charset="0"/>
              </a:rPr>
              <a:t>•	Technological change</a:t>
            </a:r>
          </a:p>
          <a:p>
            <a:r>
              <a:rPr lang="en-US" dirty="0">
                <a:latin typeface="Calibri" panose="020F0502020204030204" pitchFamily="34" charset="0"/>
                <a:cs typeface="Calibri" panose="020F0502020204030204" pitchFamily="34" charset="0"/>
              </a:rPr>
              <a:t>•	Competition around evolving features</a:t>
            </a:r>
          </a:p>
        </p:txBody>
      </p:sp>
    </p:spTree>
    <p:extLst>
      <p:ext uri="{BB962C8B-B14F-4D97-AF65-F5344CB8AC3E}">
        <p14:creationId xmlns:p14="http://schemas.microsoft.com/office/powerpoint/2010/main" val="160135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2" y="1631514"/>
            <a:ext cx="9736867" cy="3231654"/>
          </a:xfrm>
          <a:prstGeom prst="rect">
            <a:avLst/>
          </a:prstGeom>
        </p:spPr>
        <p:txBody>
          <a:bodyPr wrap="square">
            <a:spAutoFit/>
          </a:bodyPr>
          <a:lstStyle/>
          <a:p>
            <a:r>
              <a:rPr lang="en-US" dirty="0"/>
              <a:t>1.2.6.	</a:t>
            </a:r>
            <a:r>
              <a:rPr lang="bg-BG" dirty="0" smtClean="0"/>
              <a:t>                           </a:t>
            </a:r>
            <a:r>
              <a:rPr lang="en-US" sz="2400" b="1" dirty="0" smtClean="0"/>
              <a:t>Reasons </a:t>
            </a:r>
            <a:r>
              <a:rPr lang="en-US" sz="2400" b="1" dirty="0"/>
              <a:t>for Failure of Differentiation </a:t>
            </a:r>
            <a:r>
              <a:rPr lang="en-US" sz="2400" b="1" dirty="0" smtClean="0"/>
              <a:t>Strategy</a:t>
            </a:r>
            <a:endParaRPr lang="bg-BG" sz="2400" b="1" dirty="0" smtClean="0"/>
          </a:p>
          <a:p>
            <a:endParaRPr lang="en-US" dirty="0"/>
          </a:p>
          <a:p>
            <a:r>
              <a:rPr lang="en-US" dirty="0"/>
              <a:t>The common reasons for failure in differentiation strategy include</a:t>
            </a:r>
            <a:r>
              <a:rPr lang="en-US" dirty="0" smtClean="0"/>
              <a:t>:</a:t>
            </a:r>
            <a:endParaRPr lang="bg-BG" dirty="0" smtClean="0"/>
          </a:p>
          <a:p>
            <a:endParaRPr lang="bg-BG" dirty="0"/>
          </a:p>
          <a:p>
            <a:endParaRPr lang="en-US" dirty="0"/>
          </a:p>
          <a:p>
            <a:r>
              <a:rPr lang="en-US" dirty="0"/>
              <a:t>•	Attributes with little value</a:t>
            </a:r>
          </a:p>
          <a:p>
            <a:r>
              <a:rPr lang="en-US" dirty="0"/>
              <a:t>•	Easy to copy</a:t>
            </a:r>
          </a:p>
          <a:p>
            <a:r>
              <a:rPr lang="en-US" dirty="0"/>
              <a:t>•	Inability to benefit buyers</a:t>
            </a:r>
          </a:p>
          <a:p>
            <a:r>
              <a:rPr lang="en-US" dirty="0"/>
              <a:t>•	Over-differentiation</a:t>
            </a:r>
          </a:p>
          <a:p>
            <a:r>
              <a:rPr lang="en-US" dirty="0"/>
              <a:t>•	Failure to understand buyers</a:t>
            </a:r>
          </a:p>
          <a:p>
            <a:r>
              <a:rPr lang="en-US" dirty="0"/>
              <a:t>•	Buyers’ satisfaction with basic product</a:t>
            </a:r>
          </a:p>
        </p:txBody>
      </p:sp>
    </p:spTree>
    <p:extLst>
      <p:ext uri="{BB962C8B-B14F-4D97-AF65-F5344CB8AC3E}">
        <p14:creationId xmlns:p14="http://schemas.microsoft.com/office/powerpoint/2010/main" val="160135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3272641" y="3338633"/>
            <a:ext cx="3787512" cy="707886"/>
          </a:xfrm>
          <a:prstGeom prst="rect">
            <a:avLst/>
          </a:prstGeom>
        </p:spPr>
        <p:txBody>
          <a:bodyPr wrap="none">
            <a:spAutoFit/>
          </a:bodyPr>
          <a:lstStyle/>
          <a:p>
            <a:r>
              <a:rPr lang="en-US" sz="4000" dirty="0" smtClean="0">
                <a:solidFill>
                  <a:srgbClr val="00B050"/>
                </a:solidFill>
                <a:latin typeface="Calibri" panose="020F0502020204030204" pitchFamily="34" charset="0"/>
                <a:cs typeface="Calibri" panose="020F0502020204030204" pitchFamily="34" charset="0"/>
              </a:rPr>
              <a:t>FOCUS </a:t>
            </a:r>
            <a:r>
              <a:rPr lang="en-US" sz="4000" dirty="0">
                <a:solidFill>
                  <a:srgbClr val="00B050"/>
                </a:solidFill>
                <a:latin typeface="Calibri" panose="020F0502020204030204" pitchFamily="34" charset="0"/>
                <a:cs typeface="Calibri" panose="020F0502020204030204" pitchFamily="34" charset="0"/>
              </a:rPr>
              <a:t>STRATEGY</a:t>
            </a:r>
          </a:p>
        </p:txBody>
      </p:sp>
    </p:spTree>
    <p:extLst>
      <p:ext uri="{BB962C8B-B14F-4D97-AF65-F5344CB8AC3E}">
        <p14:creationId xmlns:p14="http://schemas.microsoft.com/office/powerpoint/2010/main" val="160135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22561" y="1563355"/>
            <a:ext cx="8374790" cy="3785652"/>
          </a:xfrm>
          <a:prstGeom prst="rect">
            <a:avLst/>
          </a:prstGeom>
        </p:spPr>
        <p:txBody>
          <a:bodyPr wrap="square">
            <a:spAutoFit/>
          </a:bodyPr>
          <a:lstStyle/>
          <a:p>
            <a:r>
              <a:rPr lang="bg-BG"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Introduction</a:t>
            </a:r>
            <a:endParaRPr lang="bg-BG" sz="2400" b="1"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strategy concerns itself with the identification of a </a:t>
            </a:r>
            <a:r>
              <a:rPr lang="en-US" dirty="0" smtClean="0">
                <a:latin typeface="Calibri" panose="020F0502020204030204" pitchFamily="34" charset="0"/>
                <a:cs typeface="Calibri" panose="020F0502020204030204" pitchFamily="34" charset="0"/>
              </a:rPr>
              <a:t>niche-market </a:t>
            </a:r>
            <a:r>
              <a:rPr lang="en-US" dirty="0">
                <a:latin typeface="Calibri" panose="020F0502020204030204" pitchFamily="34" charset="0"/>
                <a:cs typeface="Calibri" panose="020F0502020204030204" pitchFamily="34" charset="0"/>
              </a:rPr>
              <a:t>and launching a unique product or service in that market. A niche-market is a narrow segment of a total market</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focus strategy involves offering the niche-customers a product customized to their tastes and requirements. It is directed towards serving the needs of a limited customer group</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company can pursue a focus strategy either with a low-cost approach or a differentiation approach.</a:t>
            </a:r>
          </a:p>
        </p:txBody>
      </p:sp>
    </p:spTree>
    <p:extLst>
      <p:ext uri="{BB962C8B-B14F-4D97-AF65-F5344CB8AC3E}">
        <p14:creationId xmlns:p14="http://schemas.microsoft.com/office/powerpoint/2010/main" val="160135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1035728" y="1561069"/>
            <a:ext cx="9222697" cy="4062651"/>
          </a:xfrm>
          <a:prstGeom prst="rect">
            <a:avLst/>
          </a:prstGeom>
        </p:spPr>
        <p:txBody>
          <a:bodyPr wrap="square">
            <a:spAutoFit/>
          </a:bodyPr>
          <a:lstStyle/>
          <a:p>
            <a:r>
              <a:rPr lang="bg-BG" dirty="0" smtClean="0"/>
              <a:t>                                             </a:t>
            </a:r>
            <a:r>
              <a:rPr lang="en-US" sz="2400" b="1" dirty="0" smtClean="0">
                <a:latin typeface="Calibri" panose="020F0502020204030204" pitchFamily="34" charset="0"/>
                <a:cs typeface="Calibri" panose="020F0502020204030204" pitchFamily="34" charset="0"/>
              </a:rPr>
              <a:t>Focused </a:t>
            </a:r>
            <a:r>
              <a:rPr lang="en-US" sz="2400" b="1" dirty="0">
                <a:latin typeface="Calibri" panose="020F0502020204030204" pitchFamily="34" charset="0"/>
                <a:cs typeface="Calibri" panose="020F0502020204030204" pitchFamily="34" charset="0"/>
              </a:rPr>
              <a:t>Low-Cost </a:t>
            </a:r>
            <a:r>
              <a:rPr lang="en-US" sz="2400" b="1" dirty="0" smtClean="0">
                <a:latin typeface="Calibri" panose="020F0502020204030204" pitchFamily="34" charset="0"/>
                <a:cs typeface="Calibri" panose="020F0502020204030204" pitchFamily="34" charset="0"/>
              </a:rPr>
              <a:t>Strategy</a:t>
            </a:r>
            <a:endParaRPr lang="bg-BG" sz="2400" b="1"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focused low-cost strategy of entering into a niche market at a low cost with a unique type of product that has a special need among the customers in the niche market</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strategy is targeted to those via so desire to have unique products at a low cost. The company that follows this strategy competes against the cost leader in the niche market where it has a cost advantage</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With this strategy accompany concentrates on small volume custom-built products for which it has a cost advantage</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company may adopt this strategy to serve a buyer segment whose needs can be satisfied with less cost compared to the rest of the market.</a:t>
            </a:r>
          </a:p>
        </p:txBody>
      </p:sp>
    </p:spTree>
    <p:extLst>
      <p:ext uri="{BB962C8B-B14F-4D97-AF65-F5344CB8AC3E}">
        <p14:creationId xmlns:p14="http://schemas.microsoft.com/office/powerpoint/2010/main" val="280895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1140685" y="1630473"/>
            <a:ext cx="8740162" cy="3323987"/>
          </a:xfrm>
          <a:prstGeom prst="rect">
            <a:avLst/>
          </a:prstGeom>
        </p:spPr>
        <p:txBody>
          <a:bodyPr wrap="square">
            <a:spAutoFit/>
          </a:bodyPr>
          <a:lstStyle/>
          <a:p>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Focused </a:t>
            </a:r>
            <a:r>
              <a:rPr lang="en-US" sz="2400" b="1" dirty="0">
                <a:latin typeface="Calibri" panose="020F0502020204030204" pitchFamily="34" charset="0"/>
                <a:cs typeface="Calibri" panose="020F0502020204030204" pitchFamily="34" charset="0"/>
              </a:rPr>
              <a:t>Differentiation </a:t>
            </a:r>
            <a:r>
              <a:rPr lang="en-US" sz="2400" b="1" dirty="0" smtClean="0">
                <a:latin typeface="Calibri" panose="020F0502020204030204" pitchFamily="34" charset="0"/>
                <a:cs typeface="Calibri" panose="020F0502020204030204" pitchFamily="34" charset="0"/>
              </a:rPr>
              <a:t>Strategy</a:t>
            </a:r>
            <a:endParaRPr lang="bg-BG" sz="2400" b="1" dirty="0" smtClean="0">
              <a:latin typeface="Calibri" panose="020F0502020204030204" pitchFamily="34" charset="0"/>
              <a:cs typeface="Calibri" panose="020F0502020204030204" pitchFamily="34" charset="0"/>
            </a:endParaRPr>
          </a:p>
          <a:p>
            <a:endParaRPr lang="bg-BG" sz="24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‘Focused Differentiation Strategy’ is the strategy of operating a business with a differentiated product in a chosen niche market. When a company pursues a focused strategy based on differentiation, it concentrates on a harrow buyer-segment and offers customized attributes in products better than competitors’ products</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Here, the focuser company competes against competitors not based on low-cost, rather based on product differentiation. Since the focuser company knows the needs of niche customer-groups, it can successfully differentiate its products.</a:t>
            </a:r>
          </a:p>
        </p:txBody>
      </p:sp>
    </p:spTree>
    <p:extLst>
      <p:ext uri="{BB962C8B-B14F-4D97-AF65-F5344CB8AC3E}">
        <p14:creationId xmlns:p14="http://schemas.microsoft.com/office/powerpoint/2010/main" val="280895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1140685" y="1570873"/>
            <a:ext cx="9022490" cy="3877985"/>
          </a:xfrm>
          <a:prstGeom prst="rect">
            <a:avLst/>
          </a:prstGeom>
        </p:spPr>
        <p:txBody>
          <a:bodyPr wrap="square">
            <a:spAutoFit/>
          </a:bodyPr>
          <a:lstStyle/>
          <a:p>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Requirements </a:t>
            </a:r>
            <a:r>
              <a:rPr lang="en-US" sz="2400" b="1" dirty="0">
                <a:latin typeface="Calibri" panose="020F0502020204030204" pitchFamily="34" charset="0"/>
                <a:cs typeface="Calibri" panose="020F0502020204030204" pitchFamily="34" charset="0"/>
              </a:rPr>
              <a:t>for Effective Implementation </a:t>
            </a:r>
            <a:endParaRPr lang="bg-BG" sz="2400" b="1" dirty="0" smtClean="0">
              <a:latin typeface="Calibri" panose="020F0502020204030204" pitchFamily="34" charset="0"/>
              <a:cs typeface="Calibri" panose="020F0502020204030204" pitchFamily="34" charset="0"/>
            </a:endParaRPr>
          </a:p>
          <a:p>
            <a:r>
              <a:rPr lang="bg-BG" sz="2400" b="1" dirty="0">
                <a:latin typeface="Calibri" panose="020F0502020204030204" pitchFamily="34" charset="0"/>
                <a:cs typeface="Calibri" panose="020F0502020204030204" pitchFamily="34" charset="0"/>
              </a:rPr>
              <a:t> </a:t>
            </a:r>
            <a:r>
              <a:rPr lang="bg-BG" sz="2400" b="1"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of </a:t>
            </a:r>
            <a:r>
              <a:rPr lang="en-US" sz="2400" b="1" dirty="0">
                <a:latin typeface="Calibri" panose="020F0502020204030204" pitchFamily="34" charset="0"/>
                <a:cs typeface="Calibri" panose="020F0502020204030204" pitchFamily="34" charset="0"/>
              </a:rPr>
              <a:t>Focus </a:t>
            </a:r>
            <a:r>
              <a:rPr lang="en-US" sz="2400" b="1" dirty="0" smtClean="0">
                <a:latin typeface="Calibri" panose="020F0502020204030204" pitchFamily="34" charset="0"/>
                <a:cs typeface="Calibri" panose="020F0502020204030204" pitchFamily="34" charset="0"/>
              </a:rPr>
              <a:t>Strategy</a:t>
            </a:r>
            <a:endParaRPr lang="bg-BG" sz="2400" b="1"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company requires unique skills, capabilities, and resources for the successful implementation of focus strategy. Some of these </a:t>
            </a:r>
            <a:r>
              <a:rPr lang="en-US" dirty="0" smtClean="0">
                <a:latin typeface="Calibri" panose="020F0502020204030204" pitchFamily="34" charset="0"/>
                <a:cs typeface="Calibri" panose="020F0502020204030204" pitchFamily="34" charset="0"/>
              </a:rPr>
              <a:t>are</a:t>
            </a:r>
            <a:r>
              <a:rPr lang="bg-BG"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Managers’ ability to explore a well-defined but, narrow market segment.</a:t>
            </a:r>
          </a:p>
          <a:p>
            <a:r>
              <a:rPr lang="en-US" dirty="0">
                <a:latin typeface="Calibri" panose="020F0502020204030204" pitchFamily="34" charset="0"/>
                <a:cs typeface="Calibri" panose="020F0502020204030204" pitchFamily="34" charset="0"/>
              </a:rPr>
              <a:t>•	Clear identification of competitors who serve a market broader than the niche market but are unable or disinterested to serve the niche for some reason.</a:t>
            </a:r>
          </a:p>
          <a:p>
            <a:r>
              <a:rPr lang="en-US" dirty="0">
                <a:latin typeface="Calibri" panose="020F0502020204030204" pitchFamily="34" charset="0"/>
                <a:cs typeface="Calibri" panose="020F0502020204030204" pitchFamily="34" charset="0"/>
              </a:rPr>
              <a:t>•	Firm’s ability to provide adequate-capital.</a:t>
            </a:r>
          </a:p>
          <a:p>
            <a:r>
              <a:rPr lang="en-US" dirty="0">
                <a:latin typeface="Calibri" panose="020F0502020204030204" pitchFamily="34" charset="0"/>
                <a:cs typeface="Calibri" panose="020F0502020204030204" pitchFamily="34" charset="0"/>
              </a:rPr>
              <a:t>•	Designing and maintaining a low-cost distribution system, with strong cooperation from the channel members.</a:t>
            </a:r>
          </a:p>
          <a:p>
            <a:r>
              <a:rPr lang="en-US" dirty="0">
                <a:latin typeface="Calibri" panose="020F0502020204030204" pitchFamily="34" charset="0"/>
                <a:cs typeface="Calibri" panose="020F0502020204030204" pitchFamily="34" charset="0"/>
              </a:rPr>
              <a:t>•	Strong marketing ability and creative flair.</a:t>
            </a:r>
          </a:p>
        </p:txBody>
      </p:sp>
    </p:spTree>
    <p:extLst>
      <p:ext uri="{BB962C8B-B14F-4D97-AF65-F5344CB8AC3E}">
        <p14:creationId xmlns:p14="http://schemas.microsoft.com/office/powerpoint/2010/main" val="280895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412656" y="3642211"/>
            <a:ext cx="4623189" cy="707886"/>
          </a:xfrm>
          <a:prstGeom prst="rect">
            <a:avLst/>
          </a:prstGeom>
        </p:spPr>
        <p:txBody>
          <a:bodyPr wrap="none">
            <a:spAutoFit/>
          </a:bodyPr>
          <a:lstStyle/>
          <a:p>
            <a:r>
              <a:rPr lang="en-US" sz="4000" dirty="0" smtClean="0">
                <a:solidFill>
                  <a:srgbClr val="00B050"/>
                </a:solidFill>
                <a:latin typeface="Calibri" panose="020F0502020204030204" pitchFamily="34" charset="0"/>
                <a:cs typeface="Calibri" panose="020F0502020204030204" pitchFamily="34" charset="0"/>
              </a:rPr>
              <a:t>LOW-COST </a:t>
            </a:r>
            <a:r>
              <a:rPr lang="en-US" sz="4000" dirty="0">
                <a:solidFill>
                  <a:srgbClr val="00B050"/>
                </a:solidFill>
                <a:latin typeface="Calibri" panose="020F0502020204030204" pitchFamily="34" charset="0"/>
                <a:cs typeface="Calibri" panose="020F0502020204030204" pitchFamily="34" charset="0"/>
              </a:rPr>
              <a:t>STRATEGY</a:t>
            </a:r>
          </a:p>
        </p:txBody>
      </p:sp>
    </p:spTree>
    <p:extLst>
      <p:ext uri="{BB962C8B-B14F-4D97-AF65-F5344CB8AC3E}">
        <p14:creationId xmlns:p14="http://schemas.microsoft.com/office/powerpoint/2010/main" val="248931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289481" y="2302343"/>
            <a:ext cx="7463994" cy="2585323"/>
          </a:xfrm>
          <a:prstGeom prst="rect">
            <a:avLst/>
          </a:prstGeom>
          <a:noFill/>
        </p:spPr>
        <p:txBody>
          <a:bodyPr wrap="square">
            <a:spAutoFit/>
          </a:bodyPr>
          <a:lstStyle/>
          <a:p>
            <a:pPr algn="just"/>
            <a:r>
              <a:rPr lang="en-GB" sz="24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sz="2400" b="1" dirty="0">
              <a:latin typeface="Calibri" panose="020F0502020204030204" pitchFamily="34" charset="0"/>
              <a:cs typeface="Times New Roman" panose="02020603050405020304" pitchFamily="18" charset="0"/>
            </a:endParaRPr>
          </a:p>
          <a:p>
            <a:pPr marL="342900" indent="-342900" algn="just">
              <a:buAutoNum type="arabicParenR"/>
            </a:pPr>
            <a:r>
              <a:rPr lang="en-GB" sz="2400" b="1" dirty="0" smtClean="0">
                <a:latin typeface="Calibri" panose="020F0502020204030204" pitchFamily="34" charset="0"/>
                <a:cs typeface="Times New Roman" panose="02020603050405020304" pitchFamily="18" charset="0"/>
              </a:rPr>
              <a:t>Recognise the value of approaches used to </a:t>
            </a:r>
            <a:r>
              <a:rPr lang="en-GB" sz="2400" b="1" dirty="0" err="1" smtClean="0">
                <a:latin typeface="Calibri" panose="020F0502020204030204" pitchFamily="34" charset="0"/>
                <a:cs typeface="Times New Roman" panose="02020603050405020304" pitchFamily="18" charset="0"/>
              </a:rPr>
              <a:t>fulfill</a:t>
            </a:r>
            <a:r>
              <a:rPr lang="en-GB" sz="2400" b="1" dirty="0" smtClean="0">
                <a:latin typeface="Calibri" panose="020F0502020204030204" pitchFamily="34" charset="0"/>
                <a:cs typeface="Times New Roman" panose="02020603050405020304" pitchFamily="18" charset="0"/>
              </a:rPr>
              <a:t> your customers expectations. </a:t>
            </a:r>
            <a:endParaRPr lang="en-GB" sz="2400" b="1" dirty="0">
              <a:latin typeface="Calibri" panose="020F0502020204030204" pitchFamily="34" charset="0"/>
              <a:cs typeface="Times New Roman" panose="02020603050405020304" pitchFamily="18" charset="0"/>
            </a:endParaRPr>
          </a:p>
          <a:p>
            <a:pPr marL="342900" indent="-342900" algn="just">
              <a:buAutoNum type="arabicParenR"/>
            </a:pPr>
            <a:r>
              <a:rPr lang="en-GB" sz="2400" b="1" dirty="0" smtClean="0">
                <a:latin typeface="Calibri" panose="020F0502020204030204" pitchFamily="34" charset="0"/>
                <a:cs typeface="Times New Roman" panose="02020603050405020304" pitchFamily="18" charset="0"/>
              </a:rPr>
              <a:t>Extend your customer lifecycle.</a:t>
            </a:r>
            <a:endParaRPr lang="en-GB" sz="2400" b="1" dirty="0">
              <a:latin typeface="Calibri" panose="020F0502020204030204" pitchFamily="34" charset="0"/>
              <a:cs typeface="Times New Roman" panose="02020603050405020304" pitchFamily="18" charset="0"/>
            </a:endParaRPr>
          </a:p>
          <a:p>
            <a:pPr marL="342900" indent="-342900" algn="just">
              <a:buAutoNum type="arabicParenR"/>
            </a:pPr>
            <a:r>
              <a:rPr lang="en-GB" sz="2400" b="1" dirty="0" smtClean="0">
                <a:latin typeface="Calibri" panose="020F0502020204030204" pitchFamily="34" charset="0"/>
                <a:cs typeface="Times New Roman" panose="02020603050405020304" pitchFamily="18" charset="0"/>
              </a:rPr>
              <a:t>Strengthen your market position. </a:t>
            </a:r>
            <a:endParaRPr lang="en-GB" sz="2400" b="1" dirty="0">
              <a:latin typeface="Calibri" panose="020F0502020204030204" pitchFamily="34"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02196"/>
            <a:ext cx="8241440" cy="3231654"/>
          </a:xfrm>
          <a:prstGeom prst="rect">
            <a:avLst/>
          </a:prstGeom>
        </p:spPr>
        <p:txBody>
          <a:bodyPr wrap="square">
            <a:spAutoFit/>
          </a:bodyPr>
          <a:lstStyle/>
          <a:p>
            <a:r>
              <a:rPr lang="en-US" dirty="0" smtClean="0"/>
              <a:t>                                     </a:t>
            </a:r>
            <a:r>
              <a:rPr lang="bg-BG" dirty="0" smtClean="0"/>
              <a:t>               </a:t>
            </a:r>
            <a:r>
              <a:rPr lang="en-US" sz="2400" b="1" dirty="0" smtClean="0">
                <a:latin typeface="Calibri" panose="020F0502020204030204" pitchFamily="34" charset="0"/>
                <a:cs typeface="Calibri" panose="020F0502020204030204" pitchFamily="34" charset="0"/>
              </a:rPr>
              <a:t>Introduction</a:t>
            </a:r>
            <a:endParaRPr lang="bg-BG" sz="2400" b="1" dirty="0" smtClean="0">
              <a:latin typeface="Calibri" panose="020F0502020204030204" pitchFamily="34" charset="0"/>
              <a:cs typeface="Calibri" panose="020F0502020204030204" pitchFamily="34" charset="0"/>
            </a:endParaRPr>
          </a:p>
          <a:p>
            <a:endParaRPr lang="bg-BG"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company strategy of selling its products at a price lower than its competitors is known as a cost leadership strategy. The emphasis is placed on the production of standardized products at a low per-unit cost for price-sensitive customers. </a:t>
            </a:r>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Charging </a:t>
            </a:r>
            <a:r>
              <a:rPr lang="en-US" dirty="0">
                <a:latin typeface="Calibri" panose="020F0502020204030204" pitchFamily="34" charset="0"/>
                <a:cs typeface="Calibri" panose="020F0502020204030204" pitchFamily="34" charset="0"/>
              </a:rPr>
              <a:t>lower price becomes possible when the company can ensure post-reduction by operating business in a highly cost-effective manner.</a:t>
            </a:r>
          </a:p>
          <a:p>
            <a:r>
              <a:rPr lang="en-US" dirty="0">
                <a:latin typeface="Calibri" panose="020F0502020204030204" pitchFamily="34" charset="0"/>
                <a:cs typeface="Calibri" panose="020F0502020204030204" pitchFamily="34" charset="0"/>
              </a:rPr>
              <a:t>The company emphasizes cost reduction without reducing quality. The company intense to gain market share by underpricing the competitors.</a:t>
            </a:r>
          </a:p>
        </p:txBody>
      </p:sp>
    </p:spTree>
    <p:extLst>
      <p:ext uri="{BB962C8B-B14F-4D97-AF65-F5344CB8AC3E}">
        <p14:creationId xmlns:p14="http://schemas.microsoft.com/office/powerpoint/2010/main" val="259232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91057"/>
            <a:ext cx="8923796" cy="3877985"/>
          </a:xfrm>
          <a:prstGeom prst="rect">
            <a:avLst/>
          </a:prstGeom>
        </p:spPr>
        <p:txBody>
          <a:bodyPr wrap="square">
            <a:spAutoFit/>
          </a:bodyPr>
          <a:lstStyle/>
          <a:p>
            <a:r>
              <a:rPr lang="en-US" dirty="0" smtClean="0">
                <a:latin typeface="Calibri" panose="020F0502020204030204" pitchFamily="34" charset="0"/>
                <a:cs typeface="Calibri" panose="020F0502020204030204" pitchFamily="34" charset="0"/>
              </a:rPr>
              <a:t>                                        </a:t>
            </a:r>
            <a:r>
              <a:rPr lang="bg-BG"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Market </a:t>
            </a:r>
            <a:r>
              <a:rPr lang="en-US" sz="2400" b="1" dirty="0">
                <a:latin typeface="Calibri" panose="020F0502020204030204" pitchFamily="34" charset="0"/>
                <a:cs typeface="Calibri" panose="020F0502020204030204" pitchFamily="34" charset="0"/>
              </a:rPr>
              <a:t>Situations Favorable for </a:t>
            </a:r>
            <a:endParaRPr lang="bg-BG" sz="2400" b="1" dirty="0" smtClean="0">
              <a:latin typeface="Calibri" panose="020F0502020204030204" pitchFamily="34" charset="0"/>
              <a:cs typeface="Calibri" panose="020F0502020204030204" pitchFamily="34" charset="0"/>
            </a:endParaRPr>
          </a:p>
          <a:p>
            <a:r>
              <a:rPr lang="bg-BG" sz="2400" b="1" dirty="0">
                <a:latin typeface="Calibri" panose="020F0502020204030204" pitchFamily="34" charset="0"/>
                <a:cs typeface="Calibri" panose="020F0502020204030204" pitchFamily="34" charset="0"/>
              </a:rPr>
              <a:t> </a:t>
            </a:r>
            <a:r>
              <a:rPr lang="bg-BG" sz="2400" b="1"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Cost </a:t>
            </a:r>
            <a:r>
              <a:rPr lang="en-US" sz="2400" b="1" dirty="0">
                <a:latin typeface="Calibri" panose="020F0502020204030204" pitchFamily="34" charset="0"/>
                <a:cs typeface="Calibri" panose="020F0502020204030204" pitchFamily="34" charset="0"/>
              </a:rPr>
              <a:t>Leadership Strategy</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When the brand differences from company to company are minor, and at the same time, the products are standardized and readily available</a:t>
            </a:r>
          </a:p>
          <a:p>
            <a:r>
              <a:rPr lang="en-US" dirty="0">
                <a:latin typeface="Calibri" panose="020F0502020204030204" pitchFamily="34" charset="0"/>
                <a:cs typeface="Calibri" panose="020F0502020204030204" pitchFamily="34" charset="0"/>
              </a:rPr>
              <a:t>•	When the market is composed of a large number of price-sensitive </a:t>
            </a:r>
            <a:r>
              <a:rPr lang="en-US" dirty="0" smtClean="0">
                <a:latin typeface="Calibri" panose="020F0502020204030204" pitchFamily="34" charset="0"/>
                <a:cs typeface="Calibri" panose="020F0502020204030204" pitchFamily="34" charset="0"/>
              </a:rPr>
              <a:t>buyers.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When there are few ways to achieve product differentiation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When switching costs from the company’s brand to competitors’ brands are </a:t>
            </a:r>
            <a:r>
              <a:rPr lang="en-US" dirty="0" smtClean="0">
                <a:latin typeface="Calibri" panose="020F0502020204030204" pitchFamily="34" charset="0"/>
                <a:cs typeface="Calibri" panose="020F0502020204030204" pitchFamily="34" charset="0"/>
              </a:rPr>
              <a:t>low.</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When there are a large number of buyers with significant bargaining power, i.e., they, have significant power to negotiate price-related terms and conditions.</a:t>
            </a:r>
          </a:p>
          <a:p>
            <a:r>
              <a:rPr lang="en-US" dirty="0">
                <a:latin typeface="Calibri" panose="020F0502020204030204" pitchFamily="34" charset="0"/>
                <a:cs typeface="Calibri" panose="020F0502020204030204" pitchFamily="34" charset="0"/>
              </a:rPr>
              <a:t>•	When price-competition among, the sellers/suppliers is very tough</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When the company is in a position to use the lower-cost edge to attract price-sensitive buyers in great enough numbers to influence total profits.</a:t>
            </a:r>
          </a:p>
        </p:txBody>
      </p:sp>
    </p:spTree>
    <p:extLst>
      <p:ext uri="{BB962C8B-B14F-4D97-AF65-F5344CB8AC3E}">
        <p14:creationId xmlns:p14="http://schemas.microsoft.com/office/powerpoint/2010/main" val="259232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597521"/>
            <a:ext cx="8923796" cy="3231654"/>
          </a:xfrm>
          <a:prstGeom prst="rect">
            <a:avLst/>
          </a:prstGeom>
        </p:spPr>
        <p:txBody>
          <a:bodyPr wrap="square">
            <a:spAutoFit/>
          </a:bodyPr>
          <a:lstStyle/>
          <a:p>
            <a:r>
              <a:rPr lang="en-US" dirty="0"/>
              <a:t>	</a:t>
            </a:r>
            <a:r>
              <a:rPr lang="bg-BG"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Reasons </a:t>
            </a:r>
            <a:r>
              <a:rPr lang="en-US" sz="2400" b="1" dirty="0">
                <a:latin typeface="Calibri" panose="020F0502020204030204" pitchFamily="34" charset="0"/>
                <a:cs typeface="Calibri" panose="020F0502020204030204" pitchFamily="34" charset="0"/>
              </a:rPr>
              <a:t>for Failure of Cost Leadership </a:t>
            </a:r>
            <a:r>
              <a:rPr lang="en-US" sz="2400" b="1" dirty="0" smtClean="0">
                <a:latin typeface="Calibri" panose="020F0502020204030204" pitchFamily="34" charset="0"/>
                <a:cs typeface="Calibri" panose="020F0502020204030204" pitchFamily="34" charset="0"/>
              </a:rPr>
              <a:t>Strategy</a:t>
            </a:r>
            <a:endParaRPr lang="bg-BG" sz="2400" b="1" dirty="0" smtClean="0">
              <a:latin typeface="Calibri" panose="020F0502020204030204" pitchFamily="34" charset="0"/>
              <a:cs typeface="Calibri" panose="020F0502020204030204" pitchFamily="34" charset="0"/>
            </a:endParaRPr>
          </a:p>
          <a:p>
            <a:endParaRPr lang="bg-BG"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It may invite aggressive price-cutting by competitors. It may lead to a price-war that may lead to lower profitability.</a:t>
            </a:r>
          </a:p>
          <a:p>
            <a:r>
              <a:rPr lang="en-US" dirty="0">
                <a:latin typeface="Calibri" panose="020F0502020204030204" pitchFamily="34" charset="0"/>
                <a:cs typeface="Calibri" panose="020F0502020204030204" pitchFamily="34" charset="0"/>
              </a:rPr>
              <a:t>•	Cost advantages may not sustain if competitors can easily imitate the strategy. </a:t>
            </a:r>
          </a:p>
          <a:p>
            <a:r>
              <a:rPr lang="en-US" dirty="0">
                <a:latin typeface="Calibri" panose="020F0502020204030204" pitchFamily="34" charset="0"/>
                <a:cs typeface="Calibri" panose="020F0502020204030204" pitchFamily="34" charset="0"/>
              </a:rPr>
              <a:t>•	If a low-cost product does not contain enough attributes to be attractive to prospective buyers, the strategy may fail. Low price is not always appealing to buyers. Attractiveness may be lost if the product is features-poor or quality-deficient.</a:t>
            </a:r>
          </a:p>
          <a:p>
            <a:r>
              <a:rPr lang="en-US" dirty="0">
                <a:latin typeface="Calibri" panose="020F0502020204030204" pitchFamily="34" charset="0"/>
                <a:cs typeface="Calibri" panose="020F0502020204030204" pitchFamily="34" charset="0"/>
              </a:rPr>
              <a:t>•	The cost leadership strategy may become ineffective when there are technological breakthroughs by the competitors in the industry.</a:t>
            </a:r>
          </a:p>
        </p:txBody>
      </p:sp>
    </p:spTree>
    <p:extLst>
      <p:ext uri="{BB962C8B-B14F-4D97-AF65-F5344CB8AC3E}">
        <p14:creationId xmlns:p14="http://schemas.microsoft.com/office/powerpoint/2010/main" val="259232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latin typeface="Calibri" panose="020F0502020204030204" pitchFamily="34" charset="0"/>
                <a:cs typeface="Calibri" panose="020F0502020204030204" pitchFamily="34" charset="0"/>
              </a:rPr>
              <a:t>Thank You</a:t>
            </a:r>
            <a:endParaRPr lang="ko-KR" altLang="en-US" sz="5867"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2447925" y="3138102"/>
            <a:ext cx="5934060" cy="707886"/>
          </a:xfrm>
          <a:prstGeom prst="rect">
            <a:avLst/>
          </a:prstGeom>
          <a:noFill/>
        </p:spPr>
        <p:txBody>
          <a:bodyPr wrap="none" rtlCol="0">
            <a:spAutoFit/>
          </a:bodyPr>
          <a:lstStyle/>
          <a:p>
            <a:r>
              <a:rPr lang="en-US" sz="4000" dirty="0" smtClean="0">
                <a:solidFill>
                  <a:srgbClr val="00B050"/>
                </a:solidFill>
              </a:rPr>
              <a:t>BEST COST STRATEGY</a:t>
            </a:r>
            <a:endParaRPr lang="en-US" sz="4000" dirty="0">
              <a:solidFill>
                <a:srgbClr val="00B050"/>
              </a:solidFill>
            </a:endParaRPr>
          </a:p>
        </p:txBody>
      </p:sp>
    </p:spTree>
    <p:extLst>
      <p:ext uri="{BB962C8B-B14F-4D97-AF65-F5344CB8AC3E}">
        <p14:creationId xmlns:p14="http://schemas.microsoft.com/office/powerpoint/2010/main" val="429306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577998"/>
            <a:ext cx="7737742" cy="3231654"/>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                                                   </a:t>
            </a:r>
            <a:r>
              <a:rPr lang="en-GB" altLang="es-ES" sz="2400" b="1" dirty="0" smtClean="0">
                <a:latin typeface="Calibri" panose="020F0502020204030204" pitchFamily="34" charset="0"/>
                <a:cs typeface="Calibri" panose="020F0502020204030204" pitchFamily="34" charset="0"/>
              </a:rPr>
              <a:t>Introduction</a:t>
            </a:r>
            <a:endParaRPr lang="en-GB" altLang="es-ES" sz="2400" b="1" dirty="0">
              <a:latin typeface="Calibri" panose="020F0502020204030204" pitchFamily="34" charset="0"/>
              <a:cs typeface="Calibri" panose="020F0502020204030204" pitchFamily="34" charset="0"/>
            </a:endParaRPr>
          </a:p>
          <a:p>
            <a:pPr>
              <a:defRPr/>
            </a:pPr>
            <a:r>
              <a:rPr lang="en-GB" altLang="es-ES" dirty="0" smtClean="0">
                <a:latin typeface="Calibri" panose="020F0502020204030204" pitchFamily="34" charset="0"/>
                <a:cs typeface="Calibri" panose="020F0502020204030204" pitchFamily="34" charset="0"/>
              </a:rPr>
              <a:t> </a:t>
            </a:r>
          </a:p>
          <a:p>
            <a:pPr>
              <a:defRPr/>
            </a:pPr>
            <a:endParaRPr lang="en-GB" altLang="es-E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As a concept, Best-Cost means high quality and low price of a product. This term is used to indicate a situation where the company tries to achieve the best (lowest) cost relative to the competitors who offer similar products and simultaneously tries to improve quality.</a:t>
            </a:r>
          </a:p>
          <a:p>
            <a:r>
              <a:rPr lang="en-US" dirty="0">
                <a:latin typeface="Calibri" panose="020F0502020204030204" pitchFamily="34" charset="0"/>
                <a:ea typeface="Calibri" panose="020F0502020204030204" pitchFamily="34" charset="0"/>
                <a:cs typeface="Calibri" panose="020F0502020204030204" pitchFamily="34" charset="0"/>
              </a:rPr>
              <a:t>The best-cost strategy is the strategy of increasing the quality of products while reducing costs. This strategy is applied to give customers “more value for the money</a:t>
            </a:r>
            <a:r>
              <a:rPr lang="en-US" dirty="0" smtClean="0">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577451"/>
            <a:ext cx="7737742" cy="3785652"/>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                                                    </a:t>
            </a:r>
            <a:r>
              <a:rPr lang="en-GB" altLang="es-ES" sz="2400" b="1" dirty="0" smtClean="0">
                <a:latin typeface="Calibri" panose="020F0502020204030204" pitchFamily="34" charset="0"/>
                <a:cs typeface="Calibri" panose="020F0502020204030204" pitchFamily="34" charset="0"/>
              </a:rPr>
              <a:t>Outline</a:t>
            </a:r>
            <a:endParaRPr lang="en-GB" altLang="es-ES" sz="2400"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It is achieved by satisfying customers’ expectations on key attributes of products. At the same time, prices are charged lower than the competitors.</a:t>
            </a:r>
          </a:p>
          <a:p>
            <a:r>
              <a:rPr lang="en-US" dirty="0">
                <a:latin typeface="Calibri" panose="020F0502020204030204" pitchFamily="34" charset="0"/>
                <a:ea typeface="Calibri" panose="020F0502020204030204" pitchFamily="34" charset="0"/>
                <a:cs typeface="Calibri" panose="020F0502020204030204" pitchFamily="34" charset="0"/>
              </a:rPr>
              <a:t>By following the best-cost strategy, the company attempts to attract the ‘value-conscious buyers’ (those buyers who want a superior product at a lower price).</a:t>
            </a:r>
          </a:p>
          <a:p>
            <a:r>
              <a:rPr lang="en-US" dirty="0">
                <a:latin typeface="Calibri" panose="020F0502020204030204" pitchFamily="34" charset="0"/>
                <a:ea typeface="Calibri" panose="020F0502020204030204" pitchFamily="34" charset="0"/>
                <a:cs typeface="Calibri" panose="020F0502020204030204" pitchFamily="34" charset="0"/>
              </a:rPr>
              <a:t>This strategy is a hybrid. It balances a strategic emphasis on low-cost against a strategic emphasis on differentiation which is understandable</a:t>
            </a:r>
            <a:r>
              <a:rPr lang="en-US" dirty="0" smtClean="0">
                <a:latin typeface="Calibri" panose="020F0502020204030204" pitchFamily="34" charset="0"/>
                <a:ea typeface="Calibri" panose="020F0502020204030204" pitchFamily="34" charset="0"/>
                <a:cs typeface="Calibri" panose="020F0502020204030204" pitchFamily="34" charset="0"/>
              </a:rPr>
              <a:t>.</a:t>
            </a:r>
            <a:endParaRPr lang="bg-BG" dirty="0" smtClean="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It is considered as the most powerful competitive strategy of all. It presupposes ‘relentlessly striving to become a lower-and-lower cost provider of a higher-and-higher </a:t>
            </a:r>
            <a:r>
              <a:rPr lang="en-US" dirty="0" smtClean="0">
                <a:latin typeface="Calibri" panose="020F0502020204030204" pitchFamily="34" charset="0"/>
                <a:ea typeface="Calibri" panose="020F0502020204030204" pitchFamily="34" charset="0"/>
                <a:cs typeface="Calibri" panose="020F0502020204030204" pitchFamily="34" charset="0"/>
              </a:rPr>
              <a:t>caliber </a:t>
            </a:r>
            <a:r>
              <a:rPr lang="en-US" dirty="0">
                <a:latin typeface="Calibri" panose="020F0502020204030204" pitchFamily="34" charset="0"/>
                <a:ea typeface="Calibri" panose="020F0502020204030204" pitchFamily="34" charset="0"/>
                <a:cs typeface="Calibri" panose="020F0502020204030204" pitchFamily="34" charset="0"/>
              </a:rPr>
              <a:t>product.’ Toyota Company of Japan followed the best-cost strategy for its Lexus cars to beat Mercedes-Benz and BMW cars.</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615127"/>
            <a:ext cx="7737742" cy="2400657"/>
          </a:xfrm>
          <a:prstGeom prst="rect">
            <a:avLst/>
          </a:prstGeom>
          <a:noFill/>
        </p:spPr>
        <p:txBody>
          <a:bodyPr wrap="square">
            <a:spAutoFit/>
          </a:bodyPr>
          <a:lstStyle/>
          <a:p>
            <a:pPr>
              <a:defRPr/>
            </a:pPr>
            <a:r>
              <a:rPr lang="en-US" altLang="es-ES" b="1" dirty="0" smtClean="0">
                <a:latin typeface="Calibri" panose="020F0502020204030204" pitchFamily="34" charset="0"/>
                <a:cs typeface="Calibri" panose="020F0502020204030204" pitchFamily="34" charset="0"/>
              </a:rPr>
              <a:t>                                            </a:t>
            </a:r>
            <a:r>
              <a:rPr lang="en-US" altLang="es-ES" sz="2400" b="1" dirty="0" smtClean="0">
                <a:latin typeface="Calibri" panose="020F0502020204030204" pitchFamily="34" charset="0"/>
                <a:cs typeface="Calibri" panose="020F0502020204030204" pitchFamily="34" charset="0"/>
              </a:rPr>
              <a:t>Example of best cost strategy</a:t>
            </a:r>
            <a:endParaRPr lang="en-GB" altLang="es-ES" sz="2400" b="1" dirty="0">
              <a:latin typeface="Calibri" panose="020F0502020204030204" pitchFamily="34" charset="0"/>
              <a:cs typeface="Calibri" panose="020F0502020204030204" pitchFamily="34" charset="0"/>
            </a:endParaRPr>
          </a:p>
          <a:p>
            <a:pPr>
              <a:defRPr/>
            </a:pPr>
            <a:endParaRPr lang="en-GB" altLang="es-ES" dirty="0" smtClean="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Microsoft</a:t>
            </a:r>
            <a:r>
              <a:rPr lang="en-US" dirty="0">
                <a:latin typeface="Calibri" panose="020F0502020204030204" pitchFamily="34" charset="0"/>
                <a:ea typeface="Calibri" panose="020F0502020204030204" pitchFamily="34" charset="0"/>
                <a:cs typeface="Calibri" panose="020F0502020204030204" pitchFamily="34" charset="0"/>
              </a:rPr>
              <a:t> is widely recognized as the committed user of the best-cost strategy in software. This world-famous IT-giant is continually improving the quality of its software and at the same time continually reducing the costs of its software products</a:t>
            </a:r>
            <a:r>
              <a:rPr lang="en-US" dirty="0" smtClean="0">
                <a:latin typeface="Calibri" panose="020F0502020204030204" pitchFamily="34" charset="0"/>
                <a:ea typeface="Calibri" panose="020F0502020204030204" pitchFamily="34" charset="0"/>
                <a:cs typeface="Calibri" panose="020F0502020204030204" pitchFamily="34" charset="0"/>
              </a:rPr>
              <a:t>.</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2246524" y="3338633"/>
            <a:ext cx="6093912" cy="707886"/>
          </a:xfrm>
          <a:prstGeom prst="rect">
            <a:avLst/>
          </a:prstGeom>
          <a:noFill/>
        </p:spPr>
        <p:txBody>
          <a:bodyPr wrap="none" rtlCol="0">
            <a:spAutoFit/>
          </a:bodyPr>
          <a:lstStyle/>
          <a:p>
            <a:r>
              <a:rPr lang="en-US" sz="4000" dirty="0" smtClean="0">
                <a:solidFill>
                  <a:srgbClr val="00B050"/>
                </a:solidFill>
                <a:latin typeface="Calibri" panose="020F0502020204030204" pitchFamily="34" charset="0"/>
                <a:cs typeface="Calibri" panose="020F0502020204030204" pitchFamily="34" charset="0"/>
              </a:rPr>
              <a:t>DIFFERENTIATION STRATEGY</a:t>
            </a:r>
            <a:endParaRPr lang="en-US" sz="40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140685" y="1584306"/>
            <a:ext cx="7708040" cy="3508653"/>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Introduction </a:t>
            </a: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differentiated product is unique by itself.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product can be differentiated based on its form,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shape</a:t>
            </a:r>
            <a:r>
              <a:rPr lang="en-US" dirty="0">
                <a:latin typeface="Calibri" panose="020F0502020204030204" pitchFamily="34" charset="0"/>
                <a:cs typeface="Calibri" panose="020F0502020204030204" pitchFamily="34" charset="0"/>
              </a:rPr>
              <a:t>, quality, durability, reliability, reparability, style,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a:t>
            </a:r>
            <a:r>
              <a:rPr lang="en-US" dirty="0">
                <a:latin typeface="Calibri" panose="020F0502020204030204" pitchFamily="34" charset="0"/>
                <a:cs typeface="Calibri" panose="020F0502020204030204" pitchFamily="34" charset="0"/>
              </a:rPr>
              <a:t>, or some other features of the product</a:t>
            </a:r>
            <a:r>
              <a:rPr lang="en-US" dirty="0" smtClean="0">
                <a:latin typeface="Calibri" panose="020F0502020204030204" pitchFamily="34" charset="0"/>
                <a:cs typeface="Calibri" panose="020F0502020204030204" pitchFamily="34" charset="0"/>
              </a:rPr>
              <a:t>.</a:t>
            </a:r>
            <a:endParaRPr lang="bg-BG"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Performance quality (low, average, high, or superior quality </a:t>
            </a:r>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terms of using the product for a particular purpose) </a:t>
            </a:r>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can </a:t>
            </a:r>
            <a:r>
              <a:rPr lang="en-US" dirty="0">
                <a:latin typeface="Calibri" panose="020F0502020204030204" pitchFamily="34" charset="0"/>
                <a:cs typeface="Calibri" panose="020F0502020204030204" pitchFamily="34" charset="0"/>
              </a:rPr>
              <a:t>be used as the basis of product differentiation. </a:t>
            </a:r>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company may set its products at a high-quality range and gradually </a:t>
            </a:r>
            <a:endParaRPr lang="bg-BG"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switch </a:t>
            </a:r>
            <a:r>
              <a:rPr lang="en-US" dirty="0">
                <a:latin typeface="Calibri" panose="020F0502020204030204" pitchFamily="34" charset="0"/>
                <a:cs typeface="Calibri" panose="020F0502020204030204" pitchFamily="34" charset="0"/>
              </a:rPr>
              <a:t>down to average or low quality or switch up to superior quality.</a:t>
            </a:r>
          </a:p>
        </p:txBody>
      </p:sp>
    </p:spTree>
    <p:extLst>
      <p:ext uri="{BB962C8B-B14F-4D97-AF65-F5344CB8AC3E}">
        <p14:creationId xmlns:p14="http://schemas.microsoft.com/office/powerpoint/2010/main" val="160135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140684" y="1604607"/>
            <a:ext cx="8856079" cy="3508653"/>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Outline</a:t>
            </a:r>
            <a:endParaRPr lang="bg-BG" sz="2400" b="1" dirty="0" smtClean="0">
              <a:latin typeface="Calibri" panose="020F0502020204030204" pitchFamily="34" charset="0"/>
              <a:cs typeface="Calibri" panose="020F0502020204030204" pitchFamily="34" charset="0"/>
            </a:endParaRPr>
          </a:p>
          <a:p>
            <a:endParaRPr lang="bg-BG" dirty="0" smtClean="0">
              <a:latin typeface="Calibri" panose="020F0502020204030204" pitchFamily="34" charset="0"/>
              <a:cs typeface="Calibri" panose="020F0502020204030204" pitchFamily="34" charset="0"/>
            </a:endParaRPr>
          </a:p>
          <a:p>
            <a:endParaRPr lang="bg-BG"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goal of a differentiation strategy is to achieve a competitive advantage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by </a:t>
            </a:r>
            <a:r>
              <a:rPr lang="en-US" dirty="0">
                <a:latin typeface="Calibri" panose="020F0502020204030204" pitchFamily="34" charset="0"/>
                <a:cs typeface="Calibri" panose="020F0502020204030204" pitchFamily="34" charset="0"/>
              </a:rPr>
              <a:t>offering a unique product to customers. When a product becomes unique due to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differentiation</a:t>
            </a:r>
            <a:r>
              <a:rPr lang="en-US" dirty="0">
                <a:latin typeface="Calibri" panose="020F0502020204030204" pitchFamily="34" charset="0"/>
                <a:cs typeface="Calibri" panose="020F0502020204030204" pitchFamily="34" charset="0"/>
              </a:rPr>
              <a:t>, it becomes attractive to customers.</a:t>
            </a:r>
          </a:p>
          <a:p>
            <a:r>
              <a:rPr lang="en-US" dirty="0">
                <a:latin typeface="Calibri" panose="020F0502020204030204" pitchFamily="34" charset="0"/>
                <a:cs typeface="Calibri" panose="020F0502020204030204" pitchFamily="34" charset="0"/>
              </a:rPr>
              <a:t>However, the differences made in the product must be of value to customers.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product with differentiated features can command premium prices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prices above the industry average).</a:t>
            </a:r>
          </a:p>
          <a:p>
            <a:r>
              <a:rPr lang="en-US" dirty="0">
                <a:latin typeface="Calibri" panose="020F0502020204030204" pitchFamily="34" charset="0"/>
                <a:cs typeface="Calibri" panose="020F0502020204030204" pitchFamily="34" charset="0"/>
              </a:rPr>
              <a:t>Customers are usually to pay premium prices because they value the differentiated features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of </a:t>
            </a:r>
            <a:r>
              <a:rPr lang="en-US" dirty="0">
                <a:latin typeface="Calibri" panose="020F0502020204030204" pitchFamily="34" charset="0"/>
                <a:cs typeface="Calibri" panose="020F0502020204030204" pitchFamily="34" charset="0"/>
              </a:rPr>
              <a:t>the product. Thus, the company that adopts a differentiation strategy can increase profits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by </a:t>
            </a:r>
            <a:r>
              <a:rPr lang="en-US" dirty="0">
                <a:latin typeface="Calibri" panose="020F0502020204030204" pitchFamily="34" charset="0"/>
                <a:cs typeface="Calibri" panose="020F0502020204030204" pitchFamily="34" charset="0"/>
              </a:rPr>
              <a:t>charging higher prices and can’ outperform its competitors.</a:t>
            </a:r>
          </a:p>
        </p:txBody>
      </p:sp>
    </p:spTree>
    <p:extLst>
      <p:ext uri="{BB962C8B-B14F-4D97-AF65-F5344CB8AC3E}">
        <p14:creationId xmlns:p14="http://schemas.microsoft.com/office/powerpoint/2010/main" val="160135664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26110</TotalTime>
  <Words>2074</Words>
  <Application>Microsoft Office PowerPoint</Application>
  <PresentationFormat>Custom</PresentationFormat>
  <Paragraphs>178</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Anton Caro</cp:lastModifiedBy>
  <cp:revision>131</cp:revision>
  <dcterms:created xsi:type="dcterms:W3CDTF">2019-01-14T06:35:35Z</dcterms:created>
  <dcterms:modified xsi:type="dcterms:W3CDTF">2022-01-20T14:03:27Z</dcterms:modified>
</cp:coreProperties>
</file>