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3004800" cy="7315200"/>
  <p:notesSz cx="9753600" cy="73152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Tahoma" panose="020B0604030504040204" pitchFamily="34" charset="0"/>
      <p:regular r:id="rId25"/>
      <p:bold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7" roundtripDataSignature="AMtx7mg+bBW2vuDH4hde19nukL1kn5aa8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67" autoAdjust="0"/>
  </p:normalViewPr>
  <p:slideViewPr>
    <p:cSldViewPr snapToGrid="0">
      <p:cViewPr>
        <p:scale>
          <a:sx n="70" d="100"/>
          <a:sy n="70" d="100"/>
        </p:scale>
        <p:origin x="38" y="38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438400" y="549275"/>
            <a:ext cx="48768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1"/>
          <p:cNvSpPr txBox="1">
            <a:spLocks noGrp="1"/>
          </p:cNvSpPr>
          <p:nvPr>
            <p:ph type="ctrTitle"/>
          </p:nvPr>
        </p:nvSpPr>
        <p:spPr>
          <a:xfrm>
            <a:off x="975360" y="2267716"/>
            <a:ext cx="110540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1"/>
          <p:cNvSpPr txBox="1">
            <a:spLocks noGrp="1"/>
          </p:cNvSpPr>
          <p:nvPr>
            <p:ph type="subTitle" idx="1"/>
          </p:nvPr>
        </p:nvSpPr>
        <p:spPr>
          <a:xfrm>
            <a:off x="1950720" y="4096516"/>
            <a:ext cx="91033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1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2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2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2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697472" y="1682500"/>
            <a:ext cx="5657088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4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650240" y="292612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650240" y="1682500"/>
            <a:ext cx="1170432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ftr" idx="11"/>
          </p:nvPr>
        </p:nvSpPr>
        <p:spPr>
          <a:xfrm>
            <a:off x="4421632" y="6803140"/>
            <a:ext cx="41615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dt" idx="10"/>
          </p:nvPr>
        </p:nvSpPr>
        <p:spPr>
          <a:xfrm>
            <a:off x="650240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9363456" y="6803140"/>
            <a:ext cx="299110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‹Nº›</a:t>
            </a:fld>
            <a:endParaRPr lang="en-GB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4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jp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4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1.png"/><Relationship Id="rId4" Type="http://schemas.openxmlformats.org/officeDocument/2006/relationships/image" Target="../media/image26.pn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1"/>
          <p:cNvPicPr preferRelativeResize="0"/>
          <p:nvPr/>
        </p:nvPicPr>
        <p:blipFill rotWithShape="1">
          <a:blip r:embed="rId3">
            <a:alphaModFix/>
          </a:blip>
          <a:srcRect r="-130" b="20600"/>
          <a:stretch/>
        </p:blipFill>
        <p:spPr>
          <a:xfrm>
            <a:off x="4893019" y="523422"/>
            <a:ext cx="3207875" cy="2543683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1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45;p1"/>
          <p:cNvSpPr txBox="1"/>
          <p:nvPr/>
        </p:nvSpPr>
        <p:spPr>
          <a:xfrm>
            <a:off x="1075765" y="4117606"/>
            <a:ext cx="1076063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Guía práctica para la integración del DEI para microempresas</a:t>
            </a:r>
          </a:p>
        </p:txBody>
      </p:sp>
      <p:sp>
        <p:nvSpPr>
          <p:cNvPr id="46" name="Google Shape;46;p1"/>
          <p:cNvSpPr txBox="1"/>
          <p:nvPr/>
        </p:nvSpPr>
        <p:spPr>
          <a:xfrm>
            <a:off x="2730500" y="3299968"/>
            <a:ext cx="7620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OPSIZO WP3 — Herramienta operativa</a:t>
            </a:r>
          </a:p>
        </p:txBody>
      </p:sp>
      <p:pic>
        <p:nvPicPr>
          <p:cNvPr id="47" name="Google Shape;4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700"/>
              <a:t>El apoyo de la Comisión Europea a la producción de esta publicación no constituye una aprobación de los contenidos, que reflejan únicamente los puntos de vista de los </a:t>
            </a:r>
            <a:r>
              <a:rPr sz="600"/>
              <a:t>autores</a:t>
            </a:r>
            <a:r>
              <a:rPr sz="700"/>
              <a:t>, y la Comisión no puede ser considerada responsable del uso que pueda hacerse de la información contenida en ella.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0" name="Google Shape;50;p1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  <a:defRPr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1" name="Google Shape;51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"/>
          <p:cNvSpPr txBox="1"/>
          <p:nvPr/>
        </p:nvSpPr>
        <p:spPr>
          <a:xfrm>
            <a:off x="1658256" y="4935244"/>
            <a:ext cx="967739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Desarrollado por IHF asbl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0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pic>
        <p:nvPicPr>
          <p:cNvPr id="168" name="Google Shape;168;p10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44432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10"/>
          <p:cNvSpPr txBox="1"/>
          <p:nvPr/>
        </p:nvSpPr>
        <p:spPr>
          <a:xfrm>
            <a:off x="6807200" y="2974133"/>
            <a:ext cx="5453703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Fomentar y promover </a:t>
            </a:r>
            <a:r>
              <a:t>asociaciones eficaces entre el sector público, el sector públic</a:t>
            </a:r>
            <a:r>
              <a:rPr lang="es-ES"/>
              <a:t>o-</a:t>
            </a:r>
            <a:r>
              <a:t>privado y la sociedad civil, aprovechando la experiencia y las estrategias de recursos de las asociaciones.</a:t>
            </a:r>
          </a:p>
        </p:txBody>
      </p:sp>
      <p:pic>
        <p:nvPicPr>
          <p:cNvPr id="170" name="Google Shape;170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3897" y="2746814"/>
            <a:ext cx="2209800" cy="20242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10"/>
          <p:cNvPicPr preferRelativeResize="0"/>
          <p:nvPr/>
        </p:nvPicPr>
        <p:blipFill rotWithShape="1">
          <a:blip r:embed="rId5">
            <a:alphaModFix/>
          </a:blip>
          <a:srcRect b="17909"/>
          <a:stretch/>
        </p:blipFill>
        <p:spPr>
          <a:xfrm>
            <a:off x="4649567" y="2514600"/>
            <a:ext cx="1766898" cy="236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1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Políticas de Dei</a:t>
            </a:r>
          </a:p>
        </p:txBody>
      </p:sp>
      <p:sp>
        <p:nvSpPr>
          <p:cNvPr id="178" name="Google Shape;178;p11"/>
          <p:cNvSpPr txBox="1"/>
          <p:nvPr/>
        </p:nvSpPr>
        <p:spPr>
          <a:xfrm>
            <a:off x="669026" y="4079460"/>
            <a:ext cx="5147574" cy="14772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Promover una cultura </a:t>
            </a:r>
            <a:r>
              <a:t>en la que l</a:t>
            </a:r>
            <a:r>
              <a:rPr lang="es-ES"/>
              <a:t>as personas </a:t>
            </a:r>
            <a:r>
              <a:t>emplead</a:t>
            </a:r>
            <a:r>
              <a:rPr lang="es-ES"/>
              <a:t>a</a:t>
            </a:r>
            <a:r>
              <a:t>s se sientan seguros para denunciar discriminación o acoso. Proporcionar procedimientos claros para el manejo de dichos informes de manera confidencial y efectiva.</a:t>
            </a:r>
          </a:p>
        </p:txBody>
      </p:sp>
      <p:sp>
        <p:nvSpPr>
          <p:cNvPr id="179" name="Google Shape;179;p11"/>
          <p:cNvSpPr txBox="1"/>
          <p:nvPr/>
        </p:nvSpPr>
        <p:spPr>
          <a:xfrm>
            <a:off x="670464" y="2544850"/>
            <a:ext cx="5146136" cy="14772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Promoción del Trabajo Flexible: </a:t>
            </a:r>
            <a:r>
              <a:t>permitir que 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emplead</a:t>
            </a:r>
            <a:r>
              <a:rPr lang="es-ES"/>
              <a:t>as </a:t>
            </a:r>
            <a:r>
              <a:t>equilibren mejor el trabajo con la vida familiar y personal. Esto puede ser particularmente importante para l</a:t>
            </a:r>
            <a:r>
              <a:rPr lang="es-ES"/>
              <a:t>as personas</a:t>
            </a:r>
            <a:r>
              <a:t> emplead</a:t>
            </a:r>
            <a:r>
              <a:rPr lang="es-ES"/>
              <a:t>a</a:t>
            </a:r>
            <a:r>
              <a:t>s con responsabilidades familiares.</a:t>
            </a:r>
          </a:p>
        </p:txBody>
      </p:sp>
      <p:sp>
        <p:nvSpPr>
          <p:cNvPr id="180" name="Google Shape;180;p11"/>
          <p:cNvSpPr txBox="1"/>
          <p:nvPr/>
        </p:nvSpPr>
        <p:spPr>
          <a:xfrm>
            <a:off x="669026" y="5614070"/>
            <a:ext cx="5147574" cy="147728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Proporcionar </a:t>
            </a:r>
            <a:r>
              <a:rPr b="1"/>
              <a:t>oportunidades de desarrollo y capacitación </a:t>
            </a:r>
            <a:r>
              <a:t>para tod</a:t>
            </a:r>
            <a:r>
              <a:rPr lang="es-ES"/>
              <a:t>as las personas</a:t>
            </a:r>
            <a:r>
              <a:t> emplead</a:t>
            </a:r>
            <a:r>
              <a:rPr lang="es-ES"/>
              <a:t>a</a:t>
            </a:r>
            <a:r>
              <a:t>s, independientemente de sus diferencias. Esto puede ayudar a reducir las desigualdades en las oportunidades de crecimiento.</a:t>
            </a:r>
          </a:p>
        </p:txBody>
      </p:sp>
      <p:sp>
        <p:nvSpPr>
          <p:cNvPr id="181" name="Google Shape;181;p11"/>
          <p:cNvSpPr txBox="1"/>
          <p:nvPr/>
        </p:nvSpPr>
        <p:spPr>
          <a:xfrm>
            <a:off x="6716486" y="4099838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Esfuérzate por crear una fuerza laboral diversa </a:t>
            </a:r>
            <a:r>
              <a:t>que refleje la comunidad en la que operas. Esto puede incluir la contratación de individuos de diversos orígenes étnicos, culturales, de género y habilidades.</a:t>
            </a:r>
          </a:p>
        </p:txBody>
      </p:sp>
      <p:sp>
        <p:nvSpPr>
          <p:cNvPr id="182" name="Google Shape;182;p11"/>
          <p:cNvSpPr txBox="1"/>
          <p:nvPr/>
        </p:nvSpPr>
        <p:spPr>
          <a:xfrm>
            <a:off x="635000" y="1218321"/>
            <a:ext cx="11582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Estas políticas se desarrollan típicamente para garantizar un trato justo, la igualdad de oportunidades y un entorno acogedor para tod</a:t>
            </a:r>
            <a:r>
              <a:rPr lang="es-ES"/>
              <a:t>as</a:t>
            </a:r>
            <a:r>
              <a:t> 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emplead</a:t>
            </a:r>
            <a:r>
              <a:rPr lang="es-ES"/>
              <a:t>a</a:t>
            </a:r>
            <a:r>
              <a:t>s, independientemente de su origen, identidad o características. Pueden incluir:</a:t>
            </a:r>
          </a:p>
        </p:txBody>
      </p:sp>
      <p:sp>
        <p:nvSpPr>
          <p:cNvPr id="183" name="Google Shape;183;p11"/>
          <p:cNvSpPr txBox="1"/>
          <p:nvPr/>
        </p:nvSpPr>
        <p:spPr>
          <a:xfrm>
            <a:off x="6741886" y="561407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Igualdad de oportunidades de empleo </a:t>
            </a:r>
            <a:r>
              <a:t>para todas las personas y prohibición de la discriminación por motivos de raza, género, edad, religión, discapacidad, orientación sexual o identidad de género.</a:t>
            </a:r>
          </a:p>
        </p:txBody>
      </p:sp>
      <p:sp>
        <p:nvSpPr>
          <p:cNvPr id="184" name="Google Shape;184;p11"/>
          <p:cNvSpPr txBox="1"/>
          <p:nvPr/>
        </p:nvSpPr>
        <p:spPr>
          <a:xfrm>
            <a:off x="6716486" y="2556990"/>
            <a:ext cx="5500914" cy="1200329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Contra la discriminación y la lucha contra el acoso: </a:t>
            </a:r>
            <a:r>
              <a:t>Definir y condenar claramente la discriminación, el acoso y las represalias en el lugar de trabajo y establecer procedimientos para denunciar y abordar tales incidentes.</a:t>
            </a:r>
          </a:p>
        </p:txBody>
      </p:sp>
      <p:pic>
        <p:nvPicPr>
          <p:cNvPr id="185" name="Google Shape;185;p11"/>
          <p:cNvPicPr preferRelativeResize="0"/>
          <p:nvPr/>
        </p:nvPicPr>
        <p:blipFill rotWithShape="1">
          <a:blip r:embed="rId3">
            <a:alphaModFix/>
          </a:blip>
          <a:srcRect l="10000" t="17471" r="5000" b="12385"/>
          <a:stretch/>
        </p:blipFill>
        <p:spPr>
          <a:xfrm>
            <a:off x="11188700" y="249341"/>
            <a:ext cx="1295400" cy="10021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Google Shape;190;p12"/>
          <p:cNvPicPr preferRelativeResize="0"/>
          <p:nvPr/>
        </p:nvPicPr>
        <p:blipFill rotWithShape="1">
          <a:blip r:embed="rId3">
            <a:alphaModFix/>
          </a:blip>
          <a:srcRect l="24209" t="10840" r="6225" b="9284"/>
          <a:stretch/>
        </p:blipFill>
        <p:spPr>
          <a:xfrm>
            <a:off x="11531600" y="360237"/>
            <a:ext cx="1066800" cy="1087965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1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2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en contratación y selección</a:t>
            </a:r>
          </a:p>
        </p:txBody>
      </p:sp>
      <p:sp>
        <p:nvSpPr>
          <p:cNvPr id="193" name="Google Shape;193;p12"/>
          <p:cNvSpPr txBox="1"/>
          <p:nvPr/>
        </p:nvSpPr>
        <p:spPr>
          <a:xfrm>
            <a:off x="635000" y="1035965"/>
            <a:ext cx="11582400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000"/>
              <a:t>Revis</a:t>
            </a:r>
            <a:r>
              <a:rPr lang="es-ES" sz="2000"/>
              <a:t>a</a:t>
            </a:r>
            <a:r>
              <a:rPr sz="2000"/>
              <a:t> </a:t>
            </a:r>
            <a:r>
              <a:rPr lang="es-ES" sz="2000"/>
              <a:t>t</a:t>
            </a:r>
            <a:r>
              <a:rPr sz="2000"/>
              <a:t>us procesos de contratación para asegurar</a:t>
            </a:r>
            <a:r>
              <a:rPr lang="es-ES" sz="2000"/>
              <a:t>t</a:t>
            </a:r>
            <a:r>
              <a:rPr sz="2000"/>
              <a:t>e de que son inclusivos. Anunci</a:t>
            </a:r>
            <a:r>
              <a:rPr lang="es-ES" sz="2000"/>
              <a:t>a</a:t>
            </a:r>
            <a:r>
              <a:rPr sz="2000"/>
              <a:t> ofertas de trabajo para llegar a una amplia gama de candidatos y eliminar cualquier sesgo del proceso de selección</a:t>
            </a:r>
            <a:r>
              <a:t>.</a:t>
            </a:r>
          </a:p>
        </p:txBody>
      </p:sp>
      <p:sp>
        <p:nvSpPr>
          <p:cNvPr id="194" name="Google Shape;194;p12"/>
          <p:cNvSpPr txBox="1"/>
          <p:nvPr/>
        </p:nvSpPr>
        <p:spPr>
          <a:xfrm>
            <a:off x="635000" y="1859427"/>
            <a:ext cx="11811000" cy="5201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Diversos puestos de trabajo: </a:t>
            </a:r>
            <a:r>
              <a:rPr sz="1600"/>
              <a:t>utilizar un lenguaje inclusivo en las ofertas de trabajo para atraer a una amplia gama de candidatos y evitar términos específicos de género y centrarse en las cualificaciones y habilidades.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Cribado de currículum ciego: </a:t>
            </a:r>
            <a:r>
              <a:rPr sz="1600"/>
              <a:t>eliminar información de identificación personal, como nombres, fotos y direcciones de los currículos durante el proceso de selección inicial para reducir el sesgo inconsciente. Evaluar a l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personas</a:t>
            </a:r>
            <a:r>
              <a:rPr sz="1600"/>
              <a:t> candidat</a:t>
            </a:r>
            <a:r>
              <a:rPr lang="es-ES" sz="1600"/>
              <a:t>a</a:t>
            </a:r>
            <a:r>
              <a:rPr sz="1600"/>
              <a:t>s únicamente por sus calificaciones y experiencia.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Entrevistas estructuradas: </a:t>
            </a:r>
            <a:r>
              <a:rPr sz="1600"/>
              <a:t>desarrollar preguntas de entrevista estandarizadas que evalúen </a:t>
            </a:r>
            <a:r>
              <a:rPr lang="es-ES" sz="1600"/>
              <a:t>a las personas candidatas</a:t>
            </a:r>
            <a:r>
              <a:rPr sz="1600"/>
              <a:t> en base a habilidades y competencias relacionadas con el trabajo. Capacitar a los entrevistadores para evitar hacer preguntas sesgadas o discriminatorias.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Transparencia en los criterios de selección: </a:t>
            </a:r>
            <a:r>
              <a:rPr sz="1600"/>
              <a:t>define</a:t>
            </a:r>
            <a:r>
              <a:rPr lang="es-ES" sz="1600"/>
              <a:t> claramente</a:t>
            </a:r>
            <a:r>
              <a:rPr sz="1600"/>
              <a:t> los criterios utilizados para evaluar a l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personas</a:t>
            </a:r>
            <a:r>
              <a:rPr sz="1600"/>
              <a:t> candidat</a:t>
            </a:r>
            <a:r>
              <a:rPr lang="es-ES" sz="1600"/>
              <a:t>a</a:t>
            </a:r>
            <a:r>
              <a:rPr sz="1600"/>
              <a:t>s y comunicar estos criterios a tod</a:t>
            </a:r>
            <a:r>
              <a:rPr lang="es-ES" sz="1600"/>
              <a:t>a</a:t>
            </a:r>
            <a:r>
              <a:rPr sz="1600"/>
              <a:t>s l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personas</a:t>
            </a:r>
            <a:r>
              <a:rPr sz="1600"/>
              <a:t> involucrad</a:t>
            </a:r>
            <a:r>
              <a:rPr lang="es-ES" sz="1600"/>
              <a:t>a</a:t>
            </a:r>
            <a:r>
              <a:rPr sz="1600"/>
              <a:t>s en el proceso de contratación</a:t>
            </a:r>
            <a:r>
              <a:rPr lang="es-ES" sz="1600"/>
              <a:t>.</a:t>
            </a:r>
            <a:endParaRPr sz="160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Entrenamiento de sesgo inconsciente: </a:t>
            </a:r>
            <a:r>
              <a:rPr sz="1600"/>
              <a:t>proporcionar capacitación a tod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las personas</a:t>
            </a:r>
            <a:r>
              <a:rPr sz="1600"/>
              <a:t> emplead</a:t>
            </a:r>
            <a:r>
              <a:rPr lang="es-ES" sz="1600"/>
              <a:t>a</a:t>
            </a:r>
            <a:r>
              <a:rPr sz="1600"/>
              <a:t>s involucrad</a:t>
            </a:r>
            <a:r>
              <a:rPr lang="es-ES" sz="1600"/>
              <a:t>a</a:t>
            </a:r>
            <a:r>
              <a:rPr sz="1600"/>
              <a:t>s en el proceso de contratación para reconocer y mitigar el sesgo inconsciente. Esta formación puede ayudar a garantizar un trato justo a tod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las personas</a:t>
            </a:r>
            <a:r>
              <a:rPr sz="1600"/>
              <a:t> candidat</a:t>
            </a:r>
            <a:r>
              <a:rPr lang="es-ES" sz="1600"/>
              <a:t>a</a:t>
            </a:r>
            <a:r>
              <a:rPr sz="1600"/>
              <a:t>s.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800" b="1"/>
              <a:t>Diversidad en el abastecimiento: </a:t>
            </a:r>
            <a:r>
              <a:rPr lang="es-ES" sz="1600"/>
              <a:t>busca a</a:t>
            </a:r>
            <a:r>
              <a:rPr sz="1600"/>
              <a:t>ctivamente </a:t>
            </a:r>
            <a:r>
              <a:rPr lang="es-ES" sz="1600"/>
              <a:t>personas </a:t>
            </a:r>
            <a:r>
              <a:rPr sz="1600"/>
              <a:t>candidat</a:t>
            </a:r>
            <a:r>
              <a:rPr lang="es-ES" sz="1600"/>
              <a:t>a</a:t>
            </a:r>
            <a:r>
              <a:rPr sz="1600"/>
              <a:t>s de diversos orígenes a través de una variedad de canales, incluyendo redes sociales, redes profesionales y referencias.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3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13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Evaluación del rendimiento y comentarios de DEI</a:t>
            </a:r>
          </a:p>
        </p:txBody>
      </p:sp>
      <p:sp>
        <p:nvSpPr>
          <p:cNvPr id="201" name="Google Shape;201;p13"/>
          <p:cNvSpPr txBox="1"/>
          <p:nvPr/>
        </p:nvSpPr>
        <p:spPr>
          <a:xfrm>
            <a:off x="635000" y="1127433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Mide el progreso para garantizar un lugar de trabajo más diverso e inclusivo, recopila datos, establece objetivos, ofrece retroalimentación y toma medidas correctivas para promover la diversidad y la igualdad dentro de la organización.</a:t>
            </a:r>
          </a:p>
        </p:txBody>
      </p:sp>
      <p:sp>
        <p:nvSpPr>
          <p:cNvPr id="202" name="Google Shape;202;p13"/>
          <p:cNvSpPr/>
          <p:nvPr/>
        </p:nvSpPr>
        <p:spPr>
          <a:xfrm>
            <a:off x="4884568" y="2743200"/>
            <a:ext cx="2819400" cy="3047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Establecer un sistema de informes confidencial</a:t>
            </a:r>
            <a:r>
              <a:rPr lang="es-ES"/>
              <a:t>es</a:t>
            </a:r>
            <a:r>
              <a:t> para que l</a:t>
            </a:r>
            <a:r>
              <a:rPr lang="es-ES"/>
              <a:t>a</a:t>
            </a:r>
            <a:r>
              <a:t>s</a:t>
            </a:r>
            <a:r>
              <a:rPr lang="es-ES"/>
              <a:t> personas</a:t>
            </a:r>
            <a:r>
              <a:t> emplead</a:t>
            </a:r>
            <a:r>
              <a:rPr lang="es-ES"/>
              <a:t>a</a:t>
            </a:r>
            <a:r>
              <a:t>s denuncien incidentes de discriminación, acoso o sesgo sin temor a represalias.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13"/>
          <p:cNvSpPr/>
          <p:nvPr/>
        </p:nvSpPr>
        <p:spPr>
          <a:xfrm>
            <a:off x="8981736" y="2743201"/>
            <a:ext cx="2819400" cy="3047998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Defina indicadores clave de rendimiento (KPI) relacionados con el DEI y realice un seguimiento del progreso a lo largo del tiempo. Las métricas podrían incluir diversidad en el reclutamiento, las tasas de ascenso o la satisfacción de los empleados.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13"/>
          <p:cNvSpPr/>
          <p:nvPr/>
        </p:nvSpPr>
        <p:spPr>
          <a:xfrm>
            <a:off x="787400" y="2743585"/>
            <a:ext cx="2819400" cy="3047999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Realizar encuestas periódicas de DEI entre l</a:t>
            </a:r>
            <a:r>
              <a:rPr lang="es-ES"/>
              <a:t>a</a:t>
            </a:r>
            <a:r>
              <a:t>s </a:t>
            </a:r>
            <a:r>
              <a:rPr lang="es-ES"/>
              <a:t>personas </a:t>
            </a:r>
            <a:r>
              <a:t>emplead</a:t>
            </a:r>
            <a:r>
              <a:rPr lang="es-ES"/>
              <a:t>a</a:t>
            </a:r>
            <a:r>
              <a:t>s para evaluar sus percepciones y experiencias relacionadas con la diversidad, la equidad y la inclusión dentro del lugar de trabajo.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3"/>
          <p:cNvPicPr preferRelativeResize="0"/>
          <p:nvPr/>
        </p:nvPicPr>
        <p:blipFill rotWithShape="1">
          <a:blip r:embed="rId3">
            <a:alphaModFix/>
          </a:blip>
          <a:srcRect l="19237" t="16833" r="9410" b="21052"/>
          <a:stretch/>
        </p:blipFill>
        <p:spPr>
          <a:xfrm>
            <a:off x="11411119" y="304800"/>
            <a:ext cx="1155361" cy="8993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4"/>
          <p:cNvSpPr/>
          <p:nvPr/>
        </p:nvSpPr>
        <p:spPr>
          <a:xfrm>
            <a:off x="254000" y="157787"/>
            <a:ext cx="125730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14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Matriz dei</a:t>
            </a:r>
          </a:p>
        </p:txBody>
      </p:sp>
      <p:cxnSp>
        <p:nvCxnSpPr>
          <p:cNvPr id="212" name="Google Shape;212;p14"/>
          <p:cNvCxnSpPr/>
          <p:nvPr/>
        </p:nvCxnSpPr>
        <p:spPr>
          <a:xfrm>
            <a:off x="6525776" y="1150964"/>
            <a:ext cx="0" cy="541020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13" name="Google Shape;213;p14"/>
          <p:cNvCxnSpPr/>
          <p:nvPr/>
        </p:nvCxnSpPr>
        <p:spPr>
          <a:xfrm>
            <a:off x="2616200" y="3757002"/>
            <a:ext cx="80010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14" name="Google Shape;214;p14"/>
          <p:cNvSpPr txBox="1"/>
          <p:nvPr/>
        </p:nvSpPr>
        <p:spPr>
          <a:xfrm rot="-5400000">
            <a:off x="1297188" y="3671398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INFORMADO</a:t>
            </a:r>
          </a:p>
        </p:txBody>
      </p:sp>
      <p:sp>
        <p:nvSpPr>
          <p:cNvPr id="215" name="Google Shape;215;p14"/>
          <p:cNvSpPr txBox="1"/>
          <p:nvPr/>
        </p:nvSpPr>
        <p:spPr>
          <a:xfrm rot="5400000">
            <a:off x="9849367" y="3480898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DESINFORMADO</a:t>
            </a:r>
          </a:p>
        </p:txBody>
      </p:sp>
      <p:sp>
        <p:nvSpPr>
          <p:cNvPr id="216" name="Google Shape;216;p14"/>
          <p:cNvSpPr txBox="1"/>
          <p:nvPr/>
        </p:nvSpPr>
        <p:spPr>
          <a:xfrm>
            <a:off x="5573277" y="6630402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CONTRA</a:t>
            </a:r>
          </a:p>
        </p:txBody>
      </p:sp>
      <p:sp>
        <p:nvSpPr>
          <p:cNvPr id="217" name="Google Shape;217;p14"/>
          <p:cNvSpPr txBox="1"/>
          <p:nvPr/>
        </p:nvSpPr>
        <p:spPr>
          <a:xfrm>
            <a:off x="5573277" y="697901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PARA</a:t>
            </a:r>
          </a:p>
        </p:txBody>
      </p:sp>
      <p:sp>
        <p:nvSpPr>
          <p:cNvPr id="218" name="Google Shape;218;p14"/>
          <p:cNvSpPr txBox="1"/>
          <p:nvPr/>
        </p:nvSpPr>
        <p:spPr>
          <a:xfrm>
            <a:off x="2819400" y="1360154"/>
            <a:ext cx="247034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Personas ganadoras</a:t>
            </a:r>
            <a:endParaRPr/>
          </a:p>
        </p:txBody>
      </p:sp>
      <p:sp>
        <p:nvSpPr>
          <p:cNvPr id="219" name="Google Shape;219;p14"/>
          <p:cNvSpPr txBox="1"/>
          <p:nvPr/>
        </p:nvSpPr>
        <p:spPr>
          <a:xfrm>
            <a:off x="7466784" y="1358447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Personas </a:t>
            </a:r>
            <a:r>
              <a:t>novat</a:t>
            </a:r>
            <a:r>
              <a:rPr lang="es-ES"/>
              <a:t>as</a:t>
            </a:r>
            <a:endParaRPr/>
          </a:p>
        </p:txBody>
      </p:sp>
      <p:sp>
        <p:nvSpPr>
          <p:cNvPr id="220" name="Google Shape;220;p14"/>
          <p:cNvSpPr txBox="1"/>
          <p:nvPr/>
        </p:nvSpPr>
        <p:spPr>
          <a:xfrm>
            <a:off x="7306642" y="4064539"/>
            <a:ext cx="2216617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Personas </a:t>
            </a:r>
            <a:r>
              <a:t>Onlooker</a:t>
            </a:r>
          </a:p>
        </p:txBody>
      </p:sp>
      <p:sp>
        <p:nvSpPr>
          <p:cNvPr id="221" name="Google Shape;221;p14"/>
          <p:cNvSpPr txBox="1"/>
          <p:nvPr/>
        </p:nvSpPr>
        <p:spPr>
          <a:xfrm>
            <a:off x="3524735" y="4145899"/>
            <a:ext cx="190499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Personas </a:t>
            </a:r>
            <a:r>
              <a:t>Zealot</a:t>
            </a:r>
          </a:p>
        </p:txBody>
      </p:sp>
      <p:pic>
        <p:nvPicPr>
          <p:cNvPr id="222" name="Google Shape;222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38926" y="4665914"/>
            <a:ext cx="1255934" cy="12559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05418" y="4027134"/>
            <a:ext cx="967106" cy="1177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402584" y="1028398"/>
            <a:ext cx="1208500" cy="11448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54044" y="1663659"/>
            <a:ext cx="857250" cy="1038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 txBox="1"/>
          <p:nvPr/>
        </p:nvSpPr>
        <p:spPr>
          <a:xfrm>
            <a:off x="6820799" y="2019016"/>
            <a:ext cx="3851725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Bien intencionad</a:t>
            </a:r>
            <a:r>
              <a:rPr lang="es-ES"/>
              <a:t>a</a:t>
            </a:r>
            <a:r>
              <a:t>s pero desinformad</a:t>
            </a:r>
            <a:r>
              <a:rPr lang="es-ES"/>
              <a:t>a</a:t>
            </a:r>
            <a:r>
              <a:t>s, su corazón está en el lugar correcto. A veces expresan ideas ignorantes, contribuyendo sin saberlo a los problemas que quieren ver resueltos.</a:t>
            </a:r>
          </a:p>
        </p:txBody>
      </p:sp>
      <p:sp>
        <p:nvSpPr>
          <p:cNvPr id="227" name="Google Shape;227;p14"/>
          <p:cNvSpPr txBox="1"/>
          <p:nvPr/>
        </p:nvSpPr>
        <p:spPr>
          <a:xfrm>
            <a:off x="6789777" y="4433871"/>
            <a:ext cx="3096086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En gran medida indiferentes, no hacen nada para avanzar en el progreso, sino poco para obstaculizarlo activamente. ¿«DEI?». ¿Eh?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Están «ocupad</a:t>
            </a:r>
            <a:r>
              <a:rPr lang="es-ES"/>
              <a:t>a</a:t>
            </a:r>
            <a:r>
              <a:t>s» y «realmente no lo h</a:t>
            </a:r>
            <a:r>
              <a:rPr lang="es-ES"/>
              <a:t>an pensado</a:t>
            </a:r>
            <a:r>
              <a:t>».</a:t>
            </a:r>
          </a:p>
        </p:txBody>
      </p:sp>
      <p:sp>
        <p:nvSpPr>
          <p:cNvPr id="228" name="Google Shape;228;p14"/>
          <p:cNvSpPr txBox="1"/>
          <p:nvPr/>
        </p:nvSpPr>
        <p:spPr>
          <a:xfrm>
            <a:off x="2616200" y="4713012"/>
            <a:ext cx="2968569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Piensan que los esfuerzos de DEI son una pérdida de tiempo y dinero. Confiando en que están «sesgados por una razón», no tienen la intención de cambiar de opinión.</a:t>
            </a:r>
          </a:p>
        </p:txBody>
      </p:sp>
      <p:sp>
        <p:nvSpPr>
          <p:cNvPr id="229" name="Google Shape;229;p14"/>
          <p:cNvSpPr txBox="1"/>
          <p:nvPr/>
        </p:nvSpPr>
        <p:spPr>
          <a:xfrm>
            <a:off x="2548834" y="1835901"/>
            <a:ext cx="3460079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es-ES"/>
              <a:t>Personas d</a:t>
            </a:r>
            <a:r>
              <a:t>efensor</a:t>
            </a:r>
            <a:r>
              <a:rPr lang="es-ES"/>
              <a:t>a</a:t>
            </a:r>
            <a:r>
              <a:t>s comprometid</a:t>
            </a:r>
            <a:r>
              <a:rPr lang="es-ES"/>
              <a:t>a</a:t>
            </a:r>
            <a:r>
              <a:t>s, aliad</a:t>
            </a:r>
            <a:r>
              <a:rPr lang="es-ES"/>
              <a:t>a</a:t>
            </a:r>
            <a:r>
              <a:t>s y expert</a:t>
            </a:r>
            <a:r>
              <a:rPr lang="es-ES"/>
              <a:t>a</a:t>
            </a:r>
            <a:r>
              <a:t>s en el espacio, viven, comen y respiran DEI. Saben mucho sobre los problemas y trabajan activamente hacia el cambio.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15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Compromiso de la comunidad</a:t>
            </a:r>
          </a:p>
        </p:txBody>
      </p:sp>
      <p:sp>
        <p:nvSpPr>
          <p:cNvPr id="236" name="Google Shape;236;p15"/>
          <p:cNvSpPr txBox="1"/>
          <p:nvPr/>
        </p:nvSpPr>
        <p:spPr>
          <a:xfrm>
            <a:off x="605971" y="1127433"/>
            <a:ext cx="1077323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Involucrar a la empresa en la comunidad local a través de actividades de voluntariado, patrocinios y colaboraciones con organizaciones que promueven el DEI.</a:t>
            </a:r>
          </a:p>
        </p:txBody>
      </p:sp>
      <p:sp>
        <p:nvSpPr>
          <p:cNvPr id="237" name="Google Shape;237;p15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b="1"/>
              <a:t>Anim</a:t>
            </a:r>
            <a:r>
              <a:rPr lang="es-ES" sz="1600" b="1"/>
              <a:t>a</a:t>
            </a:r>
            <a:r>
              <a:rPr sz="1600" b="1"/>
              <a:t> a</a:t>
            </a:r>
            <a:r>
              <a:rPr sz="1600"/>
              <a:t> l</a:t>
            </a:r>
            <a:r>
              <a:rPr lang="es-ES" sz="1600"/>
              <a:t>as personas</a:t>
            </a:r>
            <a:r>
              <a:rPr sz="1600"/>
              <a:t> emplead</a:t>
            </a:r>
            <a:r>
              <a:rPr lang="es-ES" sz="1600"/>
              <a:t>a</a:t>
            </a:r>
            <a:r>
              <a:rPr sz="1600"/>
              <a:t>s a ofrecer su tiempo y habilidades a organizaciones comunitarias locales que apoyen las iniciativas de DEI. </a:t>
            </a:r>
          </a:p>
        </p:txBody>
      </p:sp>
      <p:sp>
        <p:nvSpPr>
          <p:cNvPr id="238" name="Google Shape;238;p15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b="1"/>
              <a:t>Proporciona </a:t>
            </a:r>
            <a:r>
              <a:rPr sz="1600"/>
              <a:t>tiempo libre remunerado </a:t>
            </a:r>
            <a:r>
              <a:rPr lang="es-ES" sz="1600"/>
              <a:t>u</a:t>
            </a:r>
            <a:r>
              <a:rPr sz="1600"/>
              <a:t> horarios flexibles para facilitar la participación de l</a:t>
            </a:r>
            <a:r>
              <a:rPr lang="es-ES" sz="1600"/>
              <a:t>a</a:t>
            </a:r>
            <a:r>
              <a:rPr sz="1600"/>
              <a:t>s</a:t>
            </a:r>
            <a:r>
              <a:rPr lang="es-ES" sz="1600"/>
              <a:t> personas</a:t>
            </a:r>
            <a:r>
              <a:rPr sz="1600"/>
              <a:t> emplead</a:t>
            </a:r>
            <a:r>
              <a:rPr lang="es-ES" sz="1600"/>
              <a:t>a</a:t>
            </a:r>
            <a:r>
              <a:rPr sz="1600"/>
              <a:t>s en el servicio comunitario.</a:t>
            </a:r>
          </a:p>
        </p:txBody>
      </p:sp>
      <p:sp>
        <p:nvSpPr>
          <p:cNvPr id="239" name="Google Shape;239;p15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 b="1"/>
              <a:t>Patrocina</a:t>
            </a:r>
            <a:r>
              <a:rPr sz="1600"/>
              <a:t> y </a:t>
            </a:r>
            <a:r>
              <a:rPr sz="1600" b="1"/>
              <a:t>participa</a:t>
            </a:r>
            <a:r>
              <a:rPr sz="1600"/>
              <a:t> activamente en eventos locales relacionados con el DEI, como ferias de diversidad, festivales culturales o talleres</a:t>
            </a:r>
            <a:r>
              <a:t>. </a:t>
            </a:r>
          </a:p>
        </p:txBody>
      </p:sp>
      <p:sp>
        <p:nvSpPr>
          <p:cNvPr id="240" name="Google Shape;240;p15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Priori</a:t>
            </a:r>
            <a:r>
              <a:rPr lang="es-ES" b="1"/>
              <a:t>za</a:t>
            </a:r>
            <a:r>
              <a:t> el abastecimiento de productos y servicios de empresas locales propiedad de </a:t>
            </a:r>
            <a:r>
              <a:rPr lang="es-ES"/>
              <a:t>particulares</a:t>
            </a:r>
            <a:r>
              <a:t> de diversos orígenes.</a:t>
            </a:r>
          </a:p>
        </p:txBody>
      </p:sp>
      <p:sp>
        <p:nvSpPr>
          <p:cNvPr id="241" name="Google Shape;241;p15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Bus</a:t>
            </a:r>
            <a:r>
              <a:rPr lang="es-ES" b="1"/>
              <a:t>ca</a:t>
            </a:r>
            <a:r>
              <a:rPr b="1"/>
              <a:t> y apoy</a:t>
            </a:r>
            <a:r>
              <a:rPr lang="es-ES" b="1"/>
              <a:t>a</a:t>
            </a:r>
            <a:r>
              <a:t> activamente a las empresas pertenecientes a minorías en su cadena de suministro. </a:t>
            </a:r>
          </a:p>
        </p:txBody>
      </p:sp>
      <p:sp>
        <p:nvSpPr>
          <p:cNvPr id="242" name="Google Shape;242;p15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Colabora</a:t>
            </a:r>
            <a:r>
              <a:t> con líderes e influencers de la comunidad para asegurar que tus iniciativas se alineen con los objetivos de la comunidad.</a:t>
            </a:r>
          </a:p>
        </p:txBody>
      </p:sp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41504" y="381000"/>
            <a:ext cx="1457325" cy="119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6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Comunicación inclusiva</a:t>
            </a:r>
          </a:p>
        </p:txBody>
      </p:sp>
      <p:sp>
        <p:nvSpPr>
          <p:cNvPr id="250" name="Google Shape;250;p16"/>
          <p:cNvSpPr txBox="1"/>
          <p:nvPr/>
        </p:nvSpPr>
        <p:spPr>
          <a:xfrm>
            <a:off x="635000" y="1127433"/>
            <a:ext cx="117348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Utili</a:t>
            </a:r>
            <a:r>
              <a:rPr lang="es-ES"/>
              <a:t>za</a:t>
            </a:r>
            <a:r>
              <a:t> un lenguaje inclusivo en todas las comunicaciones de la empresa, incluidos correos electrónicos, documentos internos y sitios web. Evita el uso de expresiones o estereotipos que puedan ser ofensivos.</a:t>
            </a:r>
          </a:p>
        </p:txBody>
      </p:sp>
      <p:sp>
        <p:nvSpPr>
          <p:cNvPr id="251" name="Google Shape;251;p16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Ten en cuenta las diferencias culturales al comunicar</a:t>
            </a:r>
            <a:r>
              <a:rPr lang="es-ES"/>
              <a:t>t</a:t>
            </a:r>
            <a:r>
              <a:t>e con una audiencia diversa.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6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Se consciente y respetuos</a:t>
            </a:r>
            <a:r>
              <a:rPr lang="es-ES"/>
              <a:t>o/a</a:t>
            </a:r>
            <a:r>
              <a:t> con las diversas festividades y observancias religiosas.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6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Us</a:t>
            </a:r>
            <a:r>
              <a:rPr lang="es-ES"/>
              <a:t>a</a:t>
            </a:r>
            <a:r>
              <a:t> un lenguaje respetuoso cuando se refiera a personas con discapacidades.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/>
          <p:nvPr/>
        </p:nvSpPr>
        <p:spPr>
          <a:xfrm>
            <a:off x="725713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Elimin</a:t>
            </a:r>
            <a:r>
              <a:rPr lang="es-ES"/>
              <a:t>a</a:t>
            </a:r>
            <a:r>
              <a:t> los esterotipos relacionados con el género, la raza o la edad en sus comunicaciones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16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Accesibilidad — Lenguaje amigable</a:t>
            </a:r>
          </a:p>
        </p:txBody>
      </p:sp>
      <p:sp>
        <p:nvSpPr>
          <p:cNvPr id="256" name="Google Shape;256;p16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Lenguaje neutro de género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7" name="Google Shape;25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41100" y="219357"/>
            <a:ext cx="1219200" cy="10597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7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7"/>
          <p:cNvSpPr txBox="1"/>
          <p:nvPr/>
        </p:nvSpPr>
        <p:spPr>
          <a:xfrm>
            <a:off x="635000" y="3810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Apoyo a la accesibilidad y la inclusión </a:t>
            </a:r>
          </a:p>
        </p:txBody>
      </p:sp>
      <p:sp>
        <p:nvSpPr>
          <p:cNvPr id="264" name="Google Shape;264;p17"/>
          <p:cNvSpPr txBox="1"/>
          <p:nvPr/>
        </p:nvSpPr>
        <p:spPr>
          <a:xfrm>
            <a:off x="635000" y="1127433"/>
            <a:ext cx="11734800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Garantizar que el lugar de trabajo sea accesible para tod</a:t>
            </a:r>
            <a:r>
              <a:rPr lang="es-ES"/>
              <a:t>as las personas</a:t>
            </a:r>
            <a:r>
              <a:t> emplead</a:t>
            </a:r>
            <a:r>
              <a:rPr lang="es-ES"/>
              <a:t>a</a:t>
            </a:r>
            <a:r>
              <a:t>s, incluidas las personas con discapacidades. Esto puede requerir adaptaciones físicas o tecnológicas.</a:t>
            </a:r>
          </a:p>
        </p:txBody>
      </p:sp>
      <p:sp>
        <p:nvSpPr>
          <p:cNvPr id="265" name="Google Shape;265;p17"/>
          <p:cNvSpPr/>
          <p:nvPr/>
        </p:nvSpPr>
        <p:spPr>
          <a:xfrm>
            <a:off x="4822881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/>
              <a:t>Asegúr</a:t>
            </a:r>
            <a:r>
              <a:rPr lang="es-ES" sz="1600"/>
              <a:t>ate</a:t>
            </a:r>
            <a:r>
              <a:rPr sz="1600"/>
              <a:t> de que la señalización sea clara e incluya símbolos universales para representar baños neutrales con respecto al género.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p17"/>
          <p:cNvSpPr/>
          <p:nvPr/>
        </p:nvSpPr>
        <p:spPr>
          <a:xfrm>
            <a:off x="8894649" y="4732527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Proporcion</a:t>
            </a:r>
            <a:r>
              <a:rPr lang="es-ES"/>
              <a:t>a</a:t>
            </a:r>
            <a:r>
              <a:t> tecnologías de asistencia, como pantallas táctiles con audio para acceder a controles e información.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17"/>
          <p:cNvSpPr/>
          <p:nvPr/>
        </p:nvSpPr>
        <p:spPr>
          <a:xfrm>
            <a:off x="8920049" y="2444016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Garantizar que al menos un baño sea accesible para las personas con discapacidad.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17"/>
          <p:cNvSpPr/>
          <p:nvPr/>
        </p:nvSpPr>
        <p:spPr>
          <a:xfrm>
            <a:off x="725713" y="4593771"/>
            <a:ext cx="2819400" cy="1510153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/>
              <a:t>Instal</a:t>
            </a:r>
            <a:r>
              <a:rPr lang="es-ES" sz="1600"/>
              <a:t>a</a:t>
            </a:r>
            <a:r>
              <a:rPr sz="1600"/>
              <a:t> dispositivos de alarma visuales y audibles accesibles para garantizar que tod</a:t>
            </a:r>
            <a:r>
              <a:rPr lang="es-ES" sz="1600"/>
              <a:t>as las personas</a:t>
            </a:r>
            <a:r>
              <a:rPr sz="1600"/>
              <a:t> puedan estar informad</a:t>
            </a:r>
            <a:r>
              <a:rPr lang="es-ES" sz="1600"/>
              <a:t>a</a:t>
            </a:r>
            <a:r>
              <a:rPr sz="1600"/>
              <a:t>s en caso de emergencia</a:t>
            </a:r>
            <a: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17"/>
          <p:cNvSpPr/>
          <p:nvPr/>
        </p:nvSpPr>
        <p:spPr>
          <a:xfrm>
            <a:off x="4810181" y="4745968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Retroalimentación y mejora continua</a:t>
            </a:r>
          </a:p>
        </p:txBody>
      </p:sp>
      <p:sp>
        <p:nvSpPr>
          <p:cNvPr id="270" name="Google Shape;270;p17"/>
          <p:cNvSpPr/>
          <p:nvPr/>
        </p:nvSpPr>
        <p:spPr>
          <a:xfrm>
            <a:off x="725713" y="2444401"/>
            <a:ext cx="2819400" cy="1371600"/>
          </a:xfrm>
          <a:prstGeom prst="rect">
            <a:avLst/>
          </a:prstGeom>
          <a:solidFill>
            <a:schemeClr val="lt1"/>
          </a:solidFill>
          <a:ln w="38100" cap="flat" cmpd="sng">
            <a:solidFill>
              <a:srgbClr val="92D05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1600"/>
              <a:t>Design</a:t>
            </a:r>
            <a:r>
              <a:rPr lang="es-ES" sz="1600"/>
              <a:t>a</a:t>
            </a:r>
            <a:r>
              <a:rPr sz="1600"/>
              <a:t> al menos uno de los baños como un «unisex», lo que permite que cualquiera los use independientemente del género</a:t>
            </a:r>
            <a: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1" name="Google Shape;27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91077" y="219454"/>
            <a:ext cx="1269223" cy="10398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Google Shape;276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69600" y="6410909"/>
            <a:ext cx="1847849" cy="631477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Google Shape;277;p18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5405" y="6195554"/>
            <a:ext cx="2052998" cy="4307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45000" y="1219200"/>
            <a:ext cx="3810000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8"/>
          <p:cNvSpPr txBox="1"/>
          <p:nvPr/>
        </p:nvSpPr>
        <p:spPr>
          <a:xfrm>
            <a:off x="3194686" y="6354369"/>
            <a:ext cx="7239000" cy="242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rPr sz="700"/>
              <a:t>El apoyo de la Comisión Europea a la producción de esta publicación no constituye una aprobación de los contenidos, que reflejan únicamente los puntos de vista de los </a:t>
            </a:r>
            <a:r>
              <a:rPr sz="600"/>
              <a:t>autores</a:t>
            </a:r>
            <a:r>
              <a:rPr sz="700"/>
              <a:t>, y la Comisión no puede ser considerada responsable del uso que pueda hacerse de la información contenida en ella.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82" name="Google Shape;282;p18"/>
          <p:cNvSpPr txBox="1"/>
          <p:nvPr/>
        </p:nvSpPr>
        <p:spPr>
          <a:xfrm>
            <a:off x="3194686" y="6652891"/>
            <a:ext cx="7117714" cy="397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  <a:defRPr sz="7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pPr>
            <a:r>
              <a:t>Descripción legal — Licencias Creative Commons:  Los materiales publicados en el sitio web del proyecto Opsizo están clasificados como Recursos Educativos Abiertos (REA) y pueden ser libremente (sin permiso de sus creadores):  descargado, utilizado, reutilizado, copiado, adaptado y compartido por los usuarios, con información sobre la fuente de su origen.</a:t>
            </a:r>
            <a:endParaRPr sz="7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283" name="Google Shape;283;p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28969" y="6651862"/>
            <a:ext cx="1095374" cy="3905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8174700-70A0-4806-F1B9-0C83BACA9DA7}"/>
              </a:ext>
            </a:extLst>
          </p:cNvPr>
          <p:cNvSpPr txBox="1"/>
          <p:nvPr/>
        </p:nvSpPr>
        <p:spPr>
          <a:xfrm>
            <a:off x="5177787" y="4537623"/>
            <a:ext cx="27254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400"/>
              <a:t>GRACIAS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254000" y="157787"/>
            <a:ext cx="12496800" cy="6948942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35000" y="30480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Introducción</a:t>
            </a:r>
          </a:p>
        </p:txBody>
      </p:sp>
      <p:sp>
        <p:nvSpPr>
          <p:cNvPr id="59" name="Google Shape;59;p2"/>
          <p:cNvSpPr txBox="1"/>
          <p:nvPr/>
        </p:nvSpPr>
        <p:spPr>
          <a:xfrm>
            <a:off x="825500" y="1524000"/>
            <a:ext cx="113538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</a:t>
            </a:r>
            <a:r>
              <a:rPr b="1"/>
              <a:t>Dei (Diversidad, Equidad e Inclusión) </a:t>
            </a:r>
            <a:r>
              <a:t>es crucial en todas las dimensiones del lugar de trabajo, incluidas las microempresas. Promover un lugar de trabajo inclusivo y diverso es </a:t>
            </a:r>
            <a:r>
              <a:rPr b="1"/>
              <a:t>éticamente imperativo </a:t>
            </a:r>
            <a:r>
              <a:t>y puede conducir a </a:t>
            </a:r>
            <a:r>
              <a:rPr b="1"/>
              <a:t>resultados empresariales positivos</a:t>
            </a:r>
            <a:r>
              <a:t>.</a:t>
            </a:r>
          </a:p>
        </p:txBody>
      </p:sp>
      <p:sp>
        <p:nvSpPr>
          <p:cNvPr id="60" name="Google Shape;60;p2"/>
          <p:cNvSpPr txBox="1"/>
          <p:nvPr/>
        </p:nvSpPr>
        <p:spPr>
          <a:xfrm>
            <a:off x="825500" y="2934325"/>
            <a:ext cx="11353800" cy="1446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 La guía tiene como objetivo proporcionar a las microempresas un marco</a:t>
            </a:r>
            <a:r>
              <a:rPr lang="es-ES"/>
              <a:t> globa</a:t>
            </a:r>
            <a:r>
              <a:t>l para integrar efectivamente el DEI en sus operaciones. La motivación se deriva del reconocimiento de que </a:t>
            </a:r>
            <a:r>
              <a:rPr b="1"/>
              <a:t>DEI ofrece numerosos beneficios</a:t>
            </a:r>
            <a:r>
              <a:t>, incluida la mejora de la cultura de la empresa, la creatividad, la atracción de talento, una base de clientes más amplia y la reducción de los riesgos legales.</a:t>
            </a:r>
          </a:p>
        </p:txBody>
      </p:sp>
      <p:sp>
        <p:nvSpPr>
          <p:cNvPr id="61" name="Google Shape;61;p2"/>
          <p:cNvSpPr txBox="1"/>
          <p:nvPr/>
        </p:nvSpPr>
        <p:spPr>
          <a:xfrm>
            <a:off x="825500" y="4800600"/>
            <a:ext cx="11348528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Esta guía está diseñada para ayudar a las microempresas a </a:t>
            </a:r>
            <a:r>
              <a:rPr b="1"/>
              <a:t>cultivar un lugar de trabajo más inclusivo </a:t>
            </a:r>
            <a:r>
              <a:t>y aprovechar los beneficios de promover la diversidad, la equidad y la inclusión. Dei no solo es un imperativo ético, sino que también puede contribuir al </a:t>
            </a:r>
            <a:r>
              <a:rPr b="1"/>
              <a:t>éxito a largo plazo de las microempresas</a:t>
            </a:r>
            <a:r>
              <a:t>.</a:t>
            </a:r>
          </a:p>
        </p:txBody>
      </p:sp>
      <p:pic>
        <p:nvPicPr>
          <p:cNvPr id="62" name="Google Shape;6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6732" y="381000"/>
            <a:ext cx="1304925" cy="1200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"/>
          <p:cNvSpPr txBox="1"/>
          <p:nvPr/>
        </p:nvSpPr>
        <p:spPr>
          <a:xfrm>
            <a:off x="558800" y="35912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Beneficios de DEI en organizaciones</a:t>
            </a:r>
          </a:p>
        </p:txBody>
      </p:sp>
      <p:sp>
        <p:nvSpPr>
          <p:cNvPr id="68" name="Google Shape;68;p3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" name="Google Shape;69;p3"/>
          <p:cNvSpPr txBox="1"/>
          <p:nvPr/>
        </p:nvSpPr>
        <p:spPr>
          <a:xfrm>
            <a:off x="1997619" y="1447800"/>
            <a:ext cx="4504781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FOMENTA LA CREATIVIDAD Y LA INNOVACIÓN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Una fuerza laboral diversa aporta una gama de perspectivas y experiencias, promoviendo la creatividad y la innovación dentro de la organización.</a:t>
            </a:r>
          </a:p>
        </p:txBody>
      </p:sp>
      <p:pic>
        <p:nvPicPr>
          <p:cNvPr id="70" name="Google Shape;70;p3" descr="Crescita aziendale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53634" y="41197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3" descr="Globo terrestre: Africa ed Europ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2353" y="5911474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3" descr="Brainstorming di gruppo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2353" y="152144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3" descr="Podio con riempimento a tinta un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007181" y="154819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3" descr="Tendenza al rialzo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5993" y="365165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3"/>
          <p:cNvSpPr txBox="1"/>
          <p:nvPr/>
        </p:nvSpPr>
        <p:spPr>
          <a:xfrm>
            <a:off x="7086343" y="2462590"/>
            <a:ext cx="4937125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ATRAE Y RETIENE A LOS MEJORES TALENTOS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Las empresas que priorizan el DEI son más atractivas para los mejores talentos, lo que lleva a tasas de retención más altas y una fuerza laboral más comprometida.</a:t>
            </a:r>
          </a:p>
        </p:txBody>
      </p:sp>
      <p:sp>
        <p:nvSpPr>
          <p:cNvPr id="76" name="Google Shape;76;p3"/>
          <p:cNvSpPr txBox="1"/>
          <p:nvPr/>
        </p:nvSpPr>
        <p:spPr>
          <a:xfrm>
            <a:off x="1893627" y="3611373"/>
            <a:ext cx="464687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AUMENTA LA PRODUCTIVIDAD Y LA RENTABILIDAD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Una fuerza laboral diversa e inclusiva conduce a una mayor satisfacción, productividad y rentabilidad de l</a:t>
            </a:r>
            <a:r>
              <a:rPr lang="es-ES"/>
              <a:t>as personas</a:t>
            </a:r>
            <a:r>
              <a:t> emplead</a:t>
            </a:r>
            <a:r>
              <a:rPr lang="es-ES"/>
              <a:t>as</a:t>
            </a:r>
            <a:endParaRPr/>
          </a:p>
        </p:txBody>
      </p:sp>
      <p:sp>
        <p:nvSpPr>
          <p:cNvPr id="77" name="Google Shape;77;p3"/>
          <p:cNvSpPr txBox="1"/>
          <p:nvPr/>
        </p:nvSpPr>
        <p:spPr>
          <a:xfrm>
            <a:off x="7299072" y="5034138"/>
            <a:ext cx="472439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MEJORA LA TOMA DE DECISIONES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Un equipo diverso aporta una gama más amplia de experiencias y perspectivas, lo que conduce a una mejor toma de decisiones y resolución de problemas.</a:t>
            </a:r>
          </a:p>
        </p:txBody>
      </p:sp>
      <p:sp>
        <p:nvSpPr>
          <p:cNvPr id="78" name="Google Shape;78;p3"/>
          <p:cNvSpPr txBox="1"/>
          <p:nvPr/>
        </p:nvSpPr>
        <p:spPr>
          <a:xfrm>
            <a:off x="1936753" y="5537570"/>
            <a:ext cx="464687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PROMUEVE LA RESPONSABILIDAD SOCIAL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Las organizaciones que priorizan a la DEI contribuyen a crear una sociedad más justa y equitativa, promoviendo la responsabilidad social y mejorando su reputación.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"/>
          <p:cNvSpPr/>
          <p:nvPr/>
        </p:nvSpPr>
        <p:spPr>
          <a:xfrm>
            <a:off x="254000" y="115739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4" name="Google Shape;84;p4"/>
          <p:cNvSpPr txBox="1"/>
          <p:nvPr/>
        </p:nvSpPr>
        <p:spPr>
          <a:xfrm>
            <a:off x="655006" y="337240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¿Qué es DEI?</a:t>
            </a:r>
          </a:p>
        </p:txBody>
      </p:sp>
      <p:sp>
        <p:nvSpPr>
          <p:cNvPr id="85" name="Google Shape;85;p4"/>
          <p:cNvSpPr txBox="1"/>
          <p:nvPr/>
        </p:nvSpPr>
        <p:spPr>
          <a:xfrm>
            <a:off x="736602" y="1360501"/>
            <a:ext cx="28956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0"/>
              <a:t>D</a:t>
            </a:r>
            <a:r>
              <a:rPr sz="4000"/>
              <a:t>iversidad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4"/>
          <p:cNvSpPr txBox="1"/>
          <p:nvPr/>
        </p:nvSpPr>
        <p:spPr>
          <a:xfrm>
            <a:off x="736602" y="3133306"/>
            <a:ext cx="2209800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0"/>
              <a:t>E</a:t>
            </a:r>
            <a:r>
              <a:rPr sz="4000"/>
              <a:t>quity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4"/>
          <p:cNvSpPr txBox="1"/>
          <p:nvPr/>
        </p:nvSpPr>
        <p:spPr>
          <a:xfrm>
            <a:off x="736602" y="4753987"/>
            <a:ext cx="2635613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8000"/>
              <a:t>I</a:t>
            </a:r>
            <a:r>
              <a:rPr lang="es-ES" sz="4000"/>
              <a:t>n</a:t>
            </a:r>
            <a:r>
              <a:rPr sz="4000"/>
              <a:t>clusión</a:t>
            </a:r>
            <a:endParaRPr sz="8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8" y="5100232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4"/>
          <p:cNvSpPr txBox="1"/>
          <p:nvPr/>
        </p:nvSpPr>
        <p:spPr>
          <a:xfrm>
            <a:off x="4706257" y="1500905"/>
            <a:ext cx="7046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 reconocimiento de que cada individuo, familia, comunidad y grupo social posee </a:t>
            </a:r>
            <a:r>
              <a:rPr b="1"/>
              <a:t>cualidades únicas </a:t>
            </a:r>
            <a:r>
              <a:t>que los diferencian de los demás. Estas distinciones incluyen factores como el género, la raza, la edad, las creencias, el estatus socioeconómico, las habilidades y las ideologías. </a:t>
            </a:r>
          </a:p>
        </p:txBody>
      </p:sp>
      <p:sp>
        <p:nvSpPr>
          <p:cNvPr id="90" name="Google Shape;90;p4"/>
          <p:cNvSpPr txBox="1"/>
          <p:nvPr/>
        </p:nvSpPr>
        <p:spPr>
          <a:xfrm>
            <a:off x="4706257" y="5085107"/>
            <a:ext cx="704668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El acto de </a:t>
            </a:r>
            <a:r>
              <a:rPr b="1"/>
              <a:t>incorporar</a:t>
            </a:r>
            <a:r>
              <a:t> a alguien o algo como parte de un grupo. Esto significa que todos, incluidos aquellos de diversos orígenes culturales, razas, religiones y estados socioeconómicos, están empoderados, incluidos y de confianza.</a:t>
            </a:r>
          </a:p>
        </p:txBody>
      </p:sp>
      <p:sp>
        <p:nvSpPr>
          <p:cNvPr id="91" name="Google Shape;91;p4"/>
          <p:cNvSpPr txBox="1"/>
          <p:nvPr/>
        </p:nvSpPr>
        <p:spPr>
          <a:xfrm>
            <a:off x="4709886" y="3336313"/>
            <a:ext cx="704668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La equidad se refiere al concepto de garantizar que cada individuo tenga </a:t>
            </a:r>
            <a:r>
              <a:rPr b="1"/>
              <a:t>el mismo acceso </a:t>
            </a:r>
            <a:r>
              <a:t>a las mismas oportunidades y recursos, independientemente de sus diferencias. </a:t>
            </a:r>
          </a:p>
        </p:txBody>
      </p:sp>
      <p:pic>
        <p:nvPicPr>
          <p:cNvPr id="92" name="Google Shape;92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5502" y="173065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4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63689" y="34375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020878" y="193710"/>
            <a:ext cx="1562100" cy="133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5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pic>
        <p:nvPicPr>
          <p:cNvPr id="101" name="Google Shape;101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2519" y="699897"/>
            <a:ext cx="4347323" cy="4326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59000" y="5176156"/>
            <a:ext cx="1265637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19851" y="5165269"/>
            <a:ext cx="1265636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564956" y="5170712"/>
            <a:ext cx="1284577" cy="1269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44565" y="5176156"/>
            <a:ext cx="1265636" cy="1258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5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5203" y="5165269"/>
            <a:ext cx="1284577" cy="1280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5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596569" y="2277590"/>
            <a:ext cx="1847850" cy="1171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5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2494" y="1060563"/>
            <a:ext cx="2084533" cy="1171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5"/>
          <p:cNvPicPr preferRelativeResize="0"/>
          <p:nvPr/>
        </p:nvPicPr>
        <p:blipFill rotWithShape="1">
          <a:blip r:embed="rId11">
            <a:alphaModFix/>
          </a:blip>
          <a:srcRect b="10706"/>
          <a:stretch/>
        </p:blipFill>
        <p:spPr>
          <a:xfrm>
            <a:off x="9419556" y="957432"/>
            <a:ext cx="2952750" cy="13778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6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6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pic>
        <p:nvPicPr>
          <p:cNvPr id="116" name="Google Shape;11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400" y="2759111"/>
            <a:ext cx="2008616" cy="1879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84787" y="2817391"/>
            <a:ext cx="1513984" cy="18167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84788" y="652047"/>
            <a:ext cx="1513984" cy="1816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988417" y="5029200"/>
            <a:ext cx="1513983" cy="181678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6"/>
          <p:cNvSpPr txBox="1"/>
          <p:nvPr/>
        </p:nvSpPr>
        <p:spPr>
          <a:xfrm>
            <a:off x="6638108" y="1184688"/>
            <a:ext cx="567690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Poner fin a todas las formas de discriminación </a:t>
            </a:r>
            <a:r>
              <a:t>contra todas las mujeres y niñas en todas partes. </a:t>
            </a:r>
          </a:p>
        </p:txBody>
      </p:sp>
      <p:sp>
        <p:nvSpPr>
          <p:cNvPr id="121" name="Google Shape;121;p6"/>
          <p:cNvSpPr txBox="1"/>
          <p:nvPr/>
        </p:nvSpPr>
        <p:spPr>
          <a:xfrm>
            <a:off x="6656251" y="2980332"/>
            <a:ext cx="56769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Eliminar todas las formas de violencia </a:t>
            </a:r>
            <a:r>
              <a:t>contra las mujeres y las niñas en las esferas pública y privada, incluida la trata de personas, la violencia sexual y otras prácticas nocivas.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6656251" y="5168946"/>
            <a:ext cx="5517789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Asegurar la participación plena y efectiva </a:t>
            </a:r>
            <a:r>
              <a:t>de las mujeres y la igualdad de oportunidades para el liderazgo en todos los niveles de toma de decisiones en la vida política, económica y pública. 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3" name="Google Shape;123;p6" descr="Freccia linea: curva oraria con riempimento a tinta un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6" descr="Freccia linea: curva antioraria con riempimento a tinta unit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6" descr="Freccia linea: diritta con riempimento a tinta unita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7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pic>
        <p:nvPicPr>
          <p:cNvPr id="132" name="Google Shape;132;p7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463600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17" y="2667514"/>
            <a:ext cx="2209800" cy="2072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3683" y="2564927"/>
            <a:ext cx="1813636" cy="238807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7183001" y="3041663"/>
            <a:ext cx="4902004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Empleo pleno y productivo </a:t>
            </a:r>
            <a:r>
              <a:t>y trabajo decente para todos, incluidas las mujeres y los jóvenes, así como la igualdad de remuneración por un trabajo de igual valor.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8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pic>
        <p:nvPicPr>
          <p:cNvPr id="142" name="Google Shape;142;p8" descr="Freccia linea: diritt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3392108" y="3216335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8"/>
          <p:cNvSpPr txBox="1"/>
          <p:nvPr/>
        </p:nvSpPr>
        <p:spPr>
          <a:xfrm>
            <a:off x="7188200" y="3020975"/>
            <a:ext cx="4902004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Empoderar y promover </a:t>
            </a:r>
            <a:r>
              <a:t>la inclusión social, económica y política de todos, independientemente de su edad, sexo, discapacidad, raza, etnia, origen, religión o condición económica o de otro tipo.</a:t>
            </a: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 b="26465"/>
          <a:stretch/>
        </p:blipFill>
        <p:spPr>
          <a:xfrm>
            <a:off x="4806678" y="2632383"/>
            <a:ext cx="1881352" cy="2473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1371" y="2819400"/>
            <a:ext cx="2140567" cy="21405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"/>
          <p:cNvSpPr/>
          <p:nvPr/>
        </p:nvSpPr>
        <p:spPr>
          <a:xfrm>
            <a:off x="233994" y="137622"/>
            <a:ext cx="12573000" cy="7071827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558800" y="337237"/>
            <a:ext cx="850446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DEI y ODS</a:t>
            </a:r>
          </a:p>
        </p:txBody>
      </p:sp>
      <p:sp>
        <p:nvSpPr>
          <p:cNvPr id="152" name="Google Shape;152;p9"/>
          <p:cNvSpPr txBox="1"/>
          <p:nvPr/>
        </p:nvSpPr>
        <p:spPr>
          <a:xfrm>
            <a:off x="6656251" y="1024572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b="1"/>
              <a:t>Promover el estado de derecho </a:t>
            </a:r>
            <a:r>
              <a:t>en los planos nacional e internacional y garantizar la igualdad de acceso a la justicia para todos.</a:t>
            </a:r>
          </a:p>
        </p:txBody>
      </p:sp>
      <p:sp>
        <p:nvSpPr>
          <p:cNvPr id="153" name="Google Shape;153;p9"/>
          <p:cNvSpPr txBox="1"/>
          <p:nvPr/>
        </p:nvSpPr>
        <p:spPr>
          <a:xfrm>
            <a:off x="6656251" y="3073370"/>
            <a:ext cx="567690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Garantizar una toma de </a:t>
            </a:r>
            <a:r>
              <a:rPr b="1"/>
              <a:t>decisiones</a:t>
            </a:r>
            <a:r>
              <a:t> receptiva, inclusiva, participativa y representativa a todos los niveles.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9"/>
          <p:cNvSpPr txBox="1"/>
          <p:nvPr/>
        </p:nvSpPr>
        <p:spPr>
          <a:xfrm>
            <a:off x="6557567" y="5633230"/>
            <a:ext cx="551778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Proporcionar </a:t>
            </a:r>
            <a:r>
              <a:rPr b="1"/>
              <a:t>identidad legal </a:t>
            </a:r>
            <a:r>
              <a:t>para todos, incluyendo el registro de nacimiento.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9" descr="Freccia linea: curva oraria con riempimento a tinta un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3269860" y="141620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9" descr="Freccia linea: curva antioraria con riempimento a tinta unita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8031762">
            <a:off x="3269857" y="5199676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9" descr="Freccia linea: diritta con riempimento a tinta unit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10800000">
            <a:off x="3269860" y="3307942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94592" y="2870328"/>
            <a:ext cx="1837781" cy="1827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53533" y="2851253"/>
            <a:ext cx="1517663" cy="1827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53534" y="5141267"/>
            <a:ext cx="1517663" cy="1814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9"/>
          <p:cNvPicPr preferRelativeResize="0"/>
          <p:nvPr/>
        </p:nvPicPr>
        <p:blipFill rotWithShape="1">
          <a:blip r:embed="rId9">
            <a:alphaModFix/>
          </a:blip>
          <a:srcRect r="-1900" b="29316"/>
          <a:stretch/>
        </p:blipFill>
        <p:spPr>
          <a:xfrm>
            <a:off x="4940627" y="561238"/>
            <a:ext cx="1513497" cy="18277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2225</Words>
  <Application>Microsoft Office PowerPoint</Application>
  <PresentationFormat>Personalizado</PresentationFormat>
  <Paragraphs>109</Paragraphs>
  <Slides>18</Slides>
  <Notes>18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Calibri</vt:lpstr>
      <vt:lpstr>Tahoma</vt:lpstr>
      <vt:lpstr>Arial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Cristina</dc:creator>
  <cp:lastModifiedBy>María del  Mar Castillo</cp:lastModifiedBy>
  <cp:revision>4</cp:revision>
  <dcterms:created xsi:type="dcterms:W3CDTF">2022-12-16T10:07:41Z</dcterms:created>
  <dcterms:modified xsi:type="dcterms:W3CDTF">2023-11-28T09:53:49Z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