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89" r:id="rId4"/>
    <p:sldId id="282" r:id="rId5"/>
    <p:sldId id="290" r:id="rId6"/>
    <p:sldId id="291" r:id="rId7"/>
    <p:sldId id="292" r:id="rId8"/>
    <p:sldId id="293" r:id="rId9"/>
    <p:sldId id="296" r:id="rId10"/>
    <p:sldId id="295" r:id="rId11"/>
    <p:sldId id="297" r:id="rId12"/>
    <p:sldId id="298" r:id="rId13"/>
    <p:sldId id="299" r:id="rId14"/>
    <p:sldId id="300" r:id="rId15"/>
    <p:sldId id="301" r:id="rId16"/>
    <p:sldId id="294" r:id="rId17"/>
  </p:sldIdLst>
  <p:sldSz cx="9753600" cy="7315200"/>
  <p:notesSz cx="9753600" cy="73152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C+rp81C4QozU0uGuO5j5o2iY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A57A15-B8E1-46B6-8A23-007F49DB7AD7}">
  <a:tblStyle styleId="{DFA57A15-B8E1-46B6-8A23-007F49DB7A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6247" autoAdjust="0"/>
  </p:normalViewPr>
  <p:slideViewPr>
    <p:cSldViewPr snapToGrid="0">
      <p:cViewPr varScale="1">
        <p:scale>
          <a:sx n="88" d="100"/>
          <a:sy n="88" d="100"/>
        </p:scale>
        <p:origin x="1277" y="8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37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04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49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20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51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59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2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32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0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40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40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7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75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00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6"/>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9"/>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1"/>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25"/>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glsen.org/sites/default/files/2020-06/NNCW-SelfieSign-2017.pdf" TargetMode="External"/><Relationship Id="rId3" Type="http://schemas.openxmlformats.org/officeDocument/2006/relationships/image" Target="../media/image5.png"/><Relationship Id="rId7" Type="http://schemas.openxmlformats.org/officeDocument/2006/relationships/hyperlink" Target="https://www.youtube.com/watch?v=qMY16X3Zlww"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glsen.org/activity/learning-empowerment-and-self-identification" TargetMode="External"/><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glsen.org/activity/learning-empowerment-and-self-identification" TargetMode="Externa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glsen.org/sites/default/files/2020-06/NNCW-SelfieSign-2017.pdf" TargetMode="External"/><Relationship Id="rId5" Type="http://schemas.openxmlformats.org/officeDocument/2006/relationships/image" Target="../media/image1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glsen.org/activity/learning-empowerment-and-self-identification" TargetMode="External"/><Relationship Id="rId5" Type="http://schemas.openxmlformats.org/officeDocument/2006/relationships/image" Target="../media/image1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e.freepik.com/fotos-kostenlos/mittelgrosse-freunde-die-zusammen-feiern_17642343.htm#page=3&amp;query=events&amp;position=34&amp;from_view=search&amp;track=sph&amp;uuid=19a4d02a-95c1-4de3-b51f-c8cdd073664c"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e.freepik.com/fotos-kostenlos/junge-maedchen-die-spass-in-der-teenagerparty-haben_11624280.htm#page=4&amp;query=Gender%20style&amp;position=14&amp;from_view=search&amp;track=ais&amp;uuid=85ff0a21-6f03-4157-88aa-69c6aedaa28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e.freepik.com/fotos-kostenlos/entwicklungs-wachstums-fortschritts-ikonen-konzept_2758711.htm#query=Professional%20Development&amp;position=0&amp;from_view=search&amp;track=ais&amp;uuid=782a4fce-0b48-43a8-9f84-be3c26c7a32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glsen.org/activity/learning-empowerment-and-self-identification" TargetMode="Externa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1"/>
          <p:cNvGrpSpPr/>
          <p:nvPr/>
        </p:nvGrpSpPr>
        <p:grpSpPr>
          <a:xfrm>
            <a:off x="137629" y="275183"/>
            <a:ext cx="9382125" cy="6877684"/>
            <a:chOff x="137629" y="275183"/>
            <a:chExt cx="9382125" cy="6877684"/>
          </a:xfrm>
        </p:grpSpPr>
        <p:sp>
          <p:nvSpPr>
            <p:cNvPr id="46" name="Google Shape;46;p1"/>
            <p:cNvSpPr/>
            <p:nvPr/>
          </p:nvSpPr>
          <p:spPr>
            <a:xfrm>
              <a:off x="137629" y="275183"/>
              <a:ext cx="9382125" cy="6877684"/>
            </a:xfrm>
            <a:custGeom>
              <a:avLst/>
              <a:gdLst/>
              <a:ahLst/>
              <a:cxnLst/>
              <a:rect l="l" t="t" r="r" b="b"/>
              <a:pathLst>
                <a:path w="9382125" h="6877684" extrusionOk="0">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47" name="Google Shape;47;p1"/>
            <p:cNvPicPr preferRelativeResize="0"/>
            <p:nvPr/>
          </p:nvPicPr>
          <p:blipFill rotWithShape="1">
            <a:blip r:embed="rId3">
              <a:alphaModFix/>
            </a:blip>
            <a:srcRect/>
            <a:stretch/>
          </p:blipFill>
          <p:spPr>
            <a:xfrm>
              <a:off x="6248872" y="6244780"/>
              <a:ext cx="1095374" cy="390524"/>
            </a:xfrm>
            <a:prstGeom prst="rect">
              <a:avLst/>
            </a:prstGeom>
            <a:noFill/>
            <a:ln>
              <a:noFill/>
            </a:ln>
          </p:spPr>
        </p:pic>
        <p:pic>
          <p:nvPicPr>
            <p:cNvPr id="48" name="Google Shape;48;p1"/>
            <p:cNvPicPr preferRelativeResize="0"/>
            <p:nvPr/>
          </p:nvPicPr>
          <p:blipFill rotWithShape="1">
            <a:blip r:embed="rId4">
              <a:alphaModFix/>
            </a:blip>
            <a:srcRect/>
            <a:stretch/>
          </p:blipFill>
          <p:spPr>
            <a:xfrm>
              <a:off x="478301" y="6155947"/>
              <a:ext cx="2714624" cy="571499"/>
            </a:xfrm>
            <a:prstGeom prst="rect">
              <a:avLst/>
            </a:prstGeom>
            <a:noFill/>
            <a:ln>
              <a:noFill/>
            </a:ln>
          </p:spPr>
        </p:pic>
      </p:grpSp>
      <p:pic>
        <p:nvPicPr>
          <p:cNvPr id="49" name="Google Shape;49;p1"/>
          <p:cNvPicPr preferRelativeResize="0"/>
          <p:nvPr/>
        </p:nvPicPr>
        <p:blipFill rotWithShape="1">
          <a:blip r:embed="rId5">
            <a:alphaModFix/>
          </a:blip>
          <a:srcRect/>
          <a:stretch/>
        </p:blipFill>
        <p:spPr>
          <a:xfrm>
            <a:off x="3371526" y="617155"/>
            <a:ext cx="3696348" cy="3696348"/>
          </a:xfrm>
          <a:prstGeom prst="rect">
            <a:avLst/>
          </a:prstGeom>
          <a:noFill/>
          <a:ln>
            <a:noFill/>
          </a:ln>
        </p:spPr>
      </p:pic>
      <p:sp>
        <p:nvSpPr>
          <p:cNvPr id="50" name="Google Shape;50;p1"/>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n-US" sz="350" b="1">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a:solidFill>
                <a:schemeClr val="dk1"/>
              </a:solidFill>
              <a:latin typeface="Tahoma"/>
              <a:ea typeface="Tahoma"/>
              <a:cs typeface="Tahoma"/>
              <a:sym typeface="Tahoma"/>
            </a:endParaRPr>
          </a:p>
        </p:txBody>
      </p:sp>
      <p:sp>
        <p:nvSpPr>
          <p:cNvPr id="51" name="Google Shape;51;p1"/>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n-US" sz="550" b="1" dirty="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dirty="0">
              <a:solidFill>
                <a:schemeClr val="dk1"/>
              </a:solidFill>
              <a:latin typeface="Tahoma"/>
              <a:ea typeface="Tahoma"/>
              <a:cs typeface="Tahoma"/>
              <a:sym typeface="Tahoma"/>
            </a:endParaRPr>
          </a:p>
        </p:txBody>
      </p:sp>
      <p:sp>
        <p:nvSpPr>
          <p:cNvPr id="52" name="Google Shape;52;p1"/>
          <p:cNvSpPr txBox="1"/>
          <p:nvPr/>
        </p:nvSpPr>
        <p:spPr>
          <a:xfrm>
            <a:off x="1371600" y="3347628"/>
            <a:ext cx="7696200" cy="31360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pPr>
            <a:r>
              <a:rPr lang="en-US" sz="3200" b="1" dirty="0" err="1">
                <a:solidFill>
                  <a:schemeClr val="dk1"/>
                </a:solidFill>
                <a:latin typeface="+mj-lt"/>
                <a:ea typeface="Calibri"/>
                <a:cs typeface="Calibri"/>
                <a:sym typeface="Calibri"/>
              </a:rPr>
              <a:t>ὀψίζω</a:t>
            </a:r>
            <a:r>
              <a:rPr lang="en-US" sz="3200" b="1" dirty="0">
                <a:solidFill>
                  <a:schemeClr val="dk1"/>
                </a:solidFill>
                <a:latin typeface="+mj-lt"/>
                <a:ea typeface="Calibri"/>
                <a:cs typeface="Calibri"/>
                <a:sym typeface="Calibri"/>
              </a:rPr>
              <a:t> Suite</a:t>
            </a:r>
            <a:endParaRPr sz="3200" b="1" dirty="0">
              <a:solidFill>
                <a:schemeClr val="dk1"/>
              </a:solidFill>
              <a:latin typeface="+mj-lt"/>
              <a:ea typeface="Calibri"/>
              <a:cs typeface="Calibri"/>
              <a:sym typeface="Calibri"/>
            </a:endParaRPr>
          </a:p>
          <a:p>
            <a:pPr lvl="0" algn="ctr">
              <a:spcBef>
                <a:spcPts val="5"/>
              </a:spcBef>
              <a:buClr>
                <a:schemeClr val="dk1"/>
              </a:buClr>
              <a:buSzPts val="3200"/>
            </a:pPr>
            <a:r>
              <a:rPr lang="it-IT" sz="2400" b="1" dirty="0">
                <a:solidFill>
                  <a:schemeClr val="dk1"/>
                </a:solidFill>
                <a:latin typeface="+mj-lt"/>
                <a:ea typeface="Calibri"/>
                <a:cs typeface="Calibri"/>
                <a:sym typeface="Calibri"/>
              </a:rPr>
              <a:t>Strumento </a:t>
            </a:r>
            <a:r>
              <a:rPr lang="it-IT" sz="2400" b="1" dirty="0" err="1">
                <a:solidFill>
                  <a:schemeClr val="dk1"/>
                </a:solidFill>
                <a:latin typeface="+mj-lt"/>
                <a:ea typeface="Calibri"/>
                <a:cs typeface="Calibri"/>
                <a:sym typeface="Calibri"/>
              </a:rPr>
              <a:t>Diversity</a:t>
            </a:r>
            <a:r>
              <a:rPr lang="it-IT" sz="2400" b="1" dirty="0">
                <a:solidFill>
                  <a:schemeClr val="dk1"/>
                </a:solidFill>
                <a:latin typeface="+mj-lt"/>
                <a:ea typeface="Calibri"/>
                <a:cs typeface="Calibri"/>
                <a:sym typeface="Calibri"/>
              </a:rPr>
              <a:t> Equity </a:t>
            </a:r>
            <a:r>
              <a:rPr lang="it-IT" sz="2400" b="1" dirty="0" err="1">
                <a:solidFill>
                  <a:schemeClr val="dk1"/>
                </a:solidFill>
                <a:latin typeface="+mj-lt"/>
                <a:ea typeface="Calibri"/>
                <a:cs typeface="Calibri"/>
                <a:sym typeface="Calibri"/>
              </a:rPr>
              <a:t>Inclusion</a:t>
            </a:r>
            <a:r>
              <a:rPr lang="it-IT" sz="2400" b="1" dirty="0">
                <a:solidFill>
                  <a:schemeClr val="dk1"/>
                </a:solidFill>
                <a:latin typeface="+mj-lt"/>
                <a:ea typeface="Calibri"/>
                <a:cs typeface="Calibri"/>
                <a:sym typeface="Calibri"/>
              </a:rPr>
              <a:t> per le microimprese </a:t>
            </a:r>
          </a:p>
          <a:p>
            <a:pPr lvl="0" algn="ctr">
              <a:spcBef>
                <a:spcPts val="5"/>
              </a:spcBef>
              <a:buClr>
                <a:schemeClr val="dk1"/>
              </a:buClr>
              <a:buSzPts val="3200"/>
            </a:pPr>
            <a:r>
              <a:rPr lang="it-IT" sz="2400" b="1" dirty="0">
                <a:solidFill>
                  <a:schemeClr val="dk1"/>
                </a:solidFill>
                <a:latin typeface="+mj-lt"/>
                <a:ea typeface="Calibri"/>
                <a:cs typeface="Calibri"/>
                <a:sym typeface="Calibri"/>
              </a:rPr>
              <a:t>Self Empowerment di genere</a:t>
            </a:r>
          </a:p>
          <a:p>
            <a:pPr lvl="0" algn="ctr">
              <a:spcBef>
                <a:spcPts val="5"/>
              </a:spcBef>
              <a:buClr>
                <a:schemeClr val="dk1"/>
              </a:buClr>
              <a:buSzPts val="3200"/>
            </a:pPr>
            <a:r>
              <a:rPr lang="en-US" sz="1600" b="1" dirty="0">
                <a:solidFill>
                  <a:schemeClr val="dk1"/>
                </a:solidFill>
                <a:latin typeface="+mj-lt"/>
                <a:ea typeface="Calibri"/>
                <a:cs typeface="Calibri"/>
                <a:sym typeface="Calibri"/>
              </a:rPr>
              <a:t>Author partner: IHK-</a:t>
            </a:r>
            <a:r>
              <a:rPr lang="en-US" sz="1600" b="1" dirty="0" err="1">
                <a:solidFill>
                  <a:schemeClr val="dk1"/>
                </a:solidFill>
                <a:latin typeface="+mj-lt"/>
                <a:ea typeface="Calibri"/>
                <a:cs typeface="Calibri"/>
                <a:sym typeface="Calibri"/>
              </a:rPr>
              <a:t>Projektgesellschaft</a:t>
            </a:r>
            <a:r>
              <a:rPr lang="en-US" sz="1600" b="1" dirty="0">
                <a:solidFill>
                  <a:schemeClr val="dk1"/>
                </a:solidFill>
                <a:latin typeface="+mj-lt"/>
                <a:ea typeface="Calibri"/>
                <a:cs typeface="Calibri"/>
                <a:sym typeface="Calibri"/>
              </a:rPr>
              <a:t> (Germany)</a:t>
            </a:r>
            <a:endParaRPr sz="1600" b="1" dirty="0">
              <a:solidFill>
                <a:schemeClr val="dk1"/>
              </a:solidFill>
              <a:latin typeface="+mj-lt"/>
              <a:ea typeface="Calibri"/>
              <a:cs typeface="Calibri"/>
              <a:sym typeface="Calibri"/>
            </a:endParaRPr>
          </a:p>
          <a:p>
            <a:pPr marL="0" marR="0" lvl="0" indent="0" algn="ctr" rtl="0">
              <a:spcBef>
                <a:spcPts val="5"/>
              </a:spcBef>
              <a:spcAft>
                <a:spcPts val="0"/>
              </a:spcAft>
              <a:buNone/>
            </a:pPr>
            <a:r>
              <a:rPr lang="en-US" sz="1600" b="1" dirty="0">
                <a:solidFill>
                  <a:srgbClr val="92D050"/>
                </a:solidFill>
                <a:latin typeface="+mj-lt"/>
                <a:ea typeface="Calibri"/>
                <a:cs typeface="Calibri"/>
                <a:sym typeface="Calibri"/>
              </a:rPr>
              <a:t>Diversity &amp; Inclusion in Microenterprise</a:t>
            </a:r>
            <a:endParaRPr sz="1600" b="1" dirty="0">
              <a:solidFill>
                <a:srgbClr val="92D050"/>
              </a:solidFill>
              <a:latin typeface="+mj-lt"/>
              <a:ea typeface="Helvetica Neue"/>
              <a:cs typeface="Helvetica Neue"/>
              <a:sym typeface="Helvetica Neue"/>
            </a:endParaRPr>
          </a:p>
          <a:p>
            <a:pPr marL="0" marR="0" lvl="0" indent="0" algn="ctr" rtl="0">
              <a:lnSpc>
                <a:spcPct val="107000"/>
              </a:lnSpc>
              <a:spcBef>
                <a:spcPts val="0"/>
              </a:spcBef>
              <a:spcAft>
                <a:spcPts val="0"/>
              </a:spcAft>
              <a:buNone/>
            </a:pPr>
            <a:r>
              <a:rPr lang="en-US" b="1" dirty="0">
                <a:solidFill>
                  <a:schemeClr val="dk1"/>
                </a:solidFill>
                <a:latin typeface="+mj-lt"/>
                <a:ea typeface="Calibri"/>
                <a:cs typeface="Calibri"/>
                <a:sym typeface="Calibri"/>
              </a:rPr>
              <a:t>2022-1-IT01-KA220-VET-000088750</a:t>
            </a:r>
            <a:endParaRPr sz="1600" b="1" dirty="0">
              <a:solidFill>
                <a:schemeClr val="dk1"/>
              </a:solidFill>
              <a:latin typeface="+mj-lt"/>
              <a:ea typeface="Helvetica Neue"/>
              <a:cs typeface="Helvetica Neue"/>
              <a:sym typeface="Helvetica Neue"/>
            </a:endParaRPr>
          </a:p>
          <a:p>
            <a:pPr marL="0" marR="0" lvl="0" indent="0" algn="ctr" rtl="0">
              <a:spcBef>
                <a:spcPts val="805"/>
              </a:spcBef>
              <a:spcAft>
                <a:spcPts val="0"/>
              </a:spcAft>
              <a:buNone/>
            </a:pPr>
            <a:r>
              <a:rPr lang="en-US" sz="1600" b="1" u="sng" dirty="0">
                <a:solidFill>
                  <a:srgbClr val="40891F"/>
                </a:solidFill>
                <a:latin typeface="+mj-lt"/>
                <a:ea typeface="Helvetica Neue"/>
                <a:cs typeface="Helvetica Neue"/>
                <a:sym typeface="Helvetica Neue"/>
                <a:hlinkClick r:id="rId6">
                  <a:extLst>
                    <a:ext uri="{A12FA001-AC4F-418D-AE19-62706E023703}">
                      <ahyp:hlinkClr xmlns:ahyp="http://schemas.microsoft.com/office/drawing/2018/hyperlinkcolor" val="tx"/>
                    </a:ext>
                  </a:extLst>
                </a:hlinkClick>
              </a:rPr>
              <a:t>https://opsizo.eu/index.php</a:t>
            </a:r>
            <a:r>
              <a:rPr lang="en-US" sz="1600" b="1" dirty="0">
                <a:solidFill>
                  <a:srgbClr val="40891F"/>
                </a:solidFill>
                <a:latin typeface="+mj-lt"/>
                <a:ea typeface="Helvetica Neue"/>
                <a:cs typeface="Helvetica Neue"/>
                <a:sym typeface="Helvetica Neue"/>
              </a:rPr>
              <a:t> </a:t>
            </a:r>
            <a:endParaRPr dirty="0">
              <a:latin typeface="+mj-l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5" name="Grafik 4">
            <a:extLst>
              <a:ext uri="{FF2B5EF4-FFF2-40B4-BE49-F238E27FC236}">
                <a16:creationId xmlns:a16="http://schemas.microsoft.com/office/drawing/2014/main" id="{7141A209-750B-808F-3AB2-C5099FA0AE54}"/>
              </a:ext>
            </a:extLst>
          </p:cNvPr>
          <p:cNvPicPr>
            <a:picLocks noChangeAspect="1"/>
          </p:cNvPicPr>
          <p:nvPr/>
        </p:nvPicPr>
        <p:blipFill>
          <a:blip r:embed="rId5"/>
          <a:stretch>
            <a:fillRect/>
          </a:stretch>
        </p:blipFill>
        <p:spPr>
          <a:xfrm>
            <a:off x="807224" y="1071483"/>
            <a:ext cx="5953125" cy="2466975"/>
          </a:xfrm>
          <a:prstGeom prst="rect">
            <a:avLst/>
          </a:prstGeom>
        </p:spPr>
      </p:pic>
      <p:sp>
        <p:nvSpPr>
          <p:cNvPr id="6" name="Textfeld 5">
            <a:extLst>
              <a:ext uri="{FF2B5EF4-FFF2-40B4-BE49-F238E27FC236}">
                <a16:creationId xmlns:a16="http://schemas.microsoft.com/office/drawing/2014/main" id="{3929693E-C6F6-27D1-1D9B-587A6BFA8CE4}"/>
              </a:ext>
            </a:extLst>
          </p:cNvPr>
          <p:cNvSpPr txBox="1"/>
          <p:nvPr/>
        </p:nvSpPr>
        <p:spPr>
          <a:xfrm>
            <a:off x="757217" y="486356"/>
            <a:ext cx="3357563" cy="307777"/>
          </a:xfrm>
          <a:prstGeom prst="rect">
            <a:avLst/>
          </a:prstGeom>
          <a:noFill/>
        </p:spPr>
        <p:txBody>
          <a:bodyPr wrap="square" rtlCol="0">
            <a:spAutoFit/>
          </a:bodyPr>
          <a:lstStyle/>
          <a:p>
            <a:r>
              <a:rPr lang="de-DE" b="1" dirty="0" err="1"/>
              <a:t>Unità</a:t>
            </a:r>
            <a:r>
              <a:rPr lang="de-DE" b="1" dirty="0"/>
              <a:t> di </a:t>
            </a:r>
            <a:r>
              <a:rPr lang="de-DE" b="1" dirty="0" err="1"/>
              <a:t>formazione</a:t>
            </a:r>
            <a:r>
              <a:rPr lang="de-DE" b="1" dirty="0"/>
              <a:t>:</a:t>
            </a:r>
          </a:p>
        </p:txBody>
      </p:sp>
      <p:sp>
        <p:nvSpPr>
          <p:cNvPr id="8" name="Textfeld 7">
            <a:extLst>
              <a:ext uri="{FF2B5EF4-FFF2-40B4-BE49-F238E27FC236}">
                <a16:creationId xmlns:a16="http://schemas.microsoft.com/office/drawing/2014/main" id="{B89FE90A-2AFD-D95D-8BD9-12A7BE70A487}"/>
              </a:ext>
            </a:extLst>
          </p:cNvPr>
          <p:cNvSpPr txBox="1"/>
          <p:nvPr/>
        </p:nvSpPr>
        <p:spPr>
          <a:xfrm>
            <a:off x="757217" y="3383874"/>
            <a:ext cx="8239166" cy="523220"/>
          </a:xfrm>
          <a:prstGeom prst="rect">
            <a:avLst/>
          </a:prstGeom>
          <a:noFill/>
        </p:spPr>
        <p:txBody>
          <a:bodyPr wrap="square">
            <a:spAutoFit/>
          </a:bodyPr>
          <a:lstStyle/>
          <a:p>
            <a:endParaRPr lang="en-US" dirty="0"/>
          </a:p>
          <a:p>
            <a:r>
              <a:rPr lang="de-DE" dirty="0">
                <a:hlinkClick r:id="rId6"/>
              </a:rPr>
              <a:t>https://www.glsen.org/activity/learning-empowerment-and-self-identification</a:t>
            </a:r>
            <a:r>
              <a:rPr lang="en-US" dirty="0"/>
              <a:t> </a:t>
            </a:r>
            <a:endParaRPr lang="de-DE" dirty="0"/>
          </a:p>
        </p:txBody>
      </p:sp>
      <p:sp>
        <p:nvSpPr>
          <p:cNvPr id="10" name="Textfeld 9">
            <a:extLst>
              <a:ext uri="{FF2B5EF4-FFF2-40B4-BE49-F238E27FC236}">
                <a16:creationId xmlns:a16="http://schemas.microsoft.com/office/drawing/2014/main" id="{12B50FC8-A5F4-623D-6CFD-45629221BCA4}"/>
              </a:ext>
            </a:extLst>
          </p:cNvPr>
          <p:cNvSpPr txBox="1"/>
          <p:nvPr/>
        </p:nvSpPr>
        <p:spPr>
          <a:xfrm>
            <a:off x="728663" y="4395118"/>
            <a:ext cx="8477250" cy="738664"/>
          </a:xfrm>
          <a:prstGeom prst="rect">
            <a:avLst/>
          </a:prstGeom>
          <a:noFill/>
        </p:spPr>
        <p:txBody>
          <a:bodyPr wrap="square">
            <a:spAutoFit/>
          </a:bodyPr>
          <a:lstStyle/>
          <a:p>
            <a:r>
              <a:rPr lang="en-US" dirty="0"/>
              <a:t>PREPARAZIONE E STRUMENTI NECESSARI</a:t>
            </a:r>
          </a:p>
          <a:p>
            <a:r>
              <a:rPr lang="en-US" dirty="0">
                <a:hlinkClick r:id="rId7"/>
              </a:rPr>
              <a:t>Slurs and Stereotypes video</a:t>
            </a:r>
            <a:r>
              <a:rPr lang="en-US" dirty="0"/>
              <a:t>, </a:t>
            </a:r>
            <a:r>
              <a:rPr lang="it-IT" dirty="0"/>
              <a:t>Copie dei casi di studio esemplificativi</a:t>
            </a:r>
            <a:r>
              <a:rPr lang="en-US" dirty="0"/>
              <a:t>, </a:t>
            </a:r>
            <a:r>
              <a:rPr lang="en-US" dirty="0">
                <a:hlinkClick r:id="rId8"/>
              </a:rPr>
              <a:t>GLSEN’s I Am Signage handout</a:t>
            </a:r>
            <a:r>
              <a:rPr lang="en-US" dirty="0"/>
              <a:t>, computer, </a:t>
            </a:r>
            <a:r>
              <a:rPr lang="it-IT" dirty="0"/>
              <a:t>altoparlanti, accesso a Internet, proiettore, schermo, pennarelli, carta, matite.</a:t>
            </a:r>
            <a:endParaRPr lang="de-DE" dirty="0"/>
          </a:p>
        </p:txBody>
      </p:sp>
    </p:spTree>
    <p:extLst>
      <p:ext uri="{BB962C8B-B14F-4D97-AF65-F5344CB8AC3E}">
        <p14:creationId xmlns:p14="http://schemas.microsoft.com/office/powerpoint/2010/main" val="361491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5" name="Grafik 4">
            <a:extLst>
              <a:ext uri="{FF2B5EF4-FFF2-40B4-BE49-F238E27FC236}">
                <a16:creationId xmlns:a16="http://schemas.microsoft.com/office/drawing/2014/main" id="{7141A209-750B-808F-3AB2-C5099FA0AE54}"/>
              </a:ext>
            </a:extLst>
          </p:cNvPr>
          <p:cNvPicPr>
            <a:picLocks noChangeAspect="1"/>
          </p:cNvPicPr>
          <p:nvPr/>
        </p:nvPicPr>
        <p:blipFill>
          <a:blip r:embed="rId5"/>
          <a:stretch>
            <a:fillRect/>
          </a:stretch>
        </p:blipFill>
        <p:spPr>
          <a:xfrm>
            <a:off x="5124450" y="361640"/>
            <a:ext cx="2778899" cy="1151576"/>
          </a:xfrm>
          <a:prstGeom prst="rect">
            <a:avLst/>
          </a:prstGeom>
        </p:spPr>
      </p:pic>
      <p:sp>
        <p:nvSpPr>
          <p:cNvPr id="6" name="Textfeld 5">
            <a:extLst>
              <a:ext uri="{FF2B5EF4-FFF2-40B4-BE49-F238E27FC236}">
                <a16:creationId xmlns:a16="http://schemas.microsoft.com/office/drawing/2014/main" id="{3929693E-C6F6-27D1-1D9B-587A6BFA8CE4}"/>
              </a:ext>
            </a:extLst>
          </p:cNvPr>
          <p:cNvSpPr txBox="1"/>
          <p:nvPr/>
        </p:nvSpPr>
        <p:spPr>
          <a:xfrm>
            <a:off x="757217" y="486356"/>
            <a:ext cx="3357563" cy="307777"/>
          </a:xfrm>
          <a:prstGeom prst="rect">
            <a:avLst/>
          </a:prstGeom>
          <a:noFill/>
        </p:spPr>
        <p:txBody>
          <a:bodyPr wrap="square" rtlCol="0">
            <a:spAutoFit/>
          </a:bodyPr>
          <a:lstStyle/>
          <a:p>
            <a:r>
              <a:rPr lang="de-DE" b="1" dirty="0" err="1"/>
              <a:t>Unità</a:t>
            </a:r>
            <a:r>
              <a:rPr lang="de-DE" b="1" dirty="0"/>
              <a:t> di </a:t>
            </a:r>
            <a:r>
              <a:rPr lang="de-DE" b="1" dirty="0" err="1"/>
              <a:t>formazione</a:t>
            </a:r>
            <a:r>
              <a:rPr lang="de-DE" b="1" dirty="0"/>
              <a:t>:</a:t>
            </a:r>
          </a:p>
        </p:txBody>
      </p:sp>
      <p:sp>
        <p:nvSpPr>
          <p:cNvPr id="3" name="Textfeld 2">
            <a:extLst>
              <a:ext uri="{FF2B5EF4-FFF2-40B4-BE49-F238E27FC236}">
                <a16:creationId xmlns:a16="http://schemas.microsoft.com/office/drawing/2014/main" id="{173838E3-B059-8831-32F0-3059A48C683F}"/>
              </a:ext>
            </a:extLst>
          </p:cNvPr>
          <p:cNvSpPr txBox="1"/>
          <p:nvPr/>
        </p:nvSpPr>
        <p:spPr>
          <a:xfrm>
            <a:off x="757217" y="970421"/>
            <a:ext cx="8705829" cy="5478423"/>
          </a:xfrm>
          <a:prstGeom prst="rect">
            <a:avLst/>
          </a:prstGeom>
          <a:noFill/>
        </p:spPr>
        <p:txBody>
          <a:bodyPr wrap="square">
            <a:spAutoFit/>
          </a:bodyPr>
          <a:lstStyle/>
          <a:p>
            <a:pPr algn="just"/>
            <a:r>
              <a:rPr lang="it-IT" dirty="0"/>
              <a:t>TEMPO</a:t>
            </a:r>
          </a:p>
          <a:p>
            <a:pPr algn="just"/>
            <a:r>
              <a:rPr lang="it-IT" dirty="0"/>
              <a:t>60 minuti. </a:t>
            </a:r>
          </a:p>
          <a:p>
            <a:pPr algn="just"/>
            <a:endParaRPr lang="it-IT" dirty="0"/>
          </a:p>
          <a:p>
            <a:pPr algn="just"/>
            <a:r>
              <a:rPr lang="it-IT" dirty="0"/>
              <a:t>TUTTO SULL'ATTIVITÀ</a:t>
            </a:r>
          </a:p>
          <a:p>
            <a:pPr algn="just"/>
            <a:r>
              <a:rPr lang="it-IT" dirty="0"/>
              <a:t>1. Introduzione e domanda di apertura: (10 minuti) Date il benvenuto ai partecipanti e spiegate loro che oggi ci concentreremo sull'impatto delle etichette. Poi ponete loro la domanda di apertura: "Che cosa sono le etichette?".</a:t>
            </a:r>
          </a:p>
          <a:p>
            <a:pPr algn="just"/>
            <a:endParaRPr lang="it-IT" dirty="0"/>
          </a:p>
          <a:p>
            <a:pPr algn="just"/>
            <a:r>
              <a:rPr lang="it-IT" dirty="0"/>
              <a:t>Esempio: "Salve a tutti. Oggi parleremo delle etichette. Innanzitutto, cosa sono le etichette?</a:t>
            </a:r>
          </a:p>
          <a:p>
            <a:pPr algn="just"/>
            <a:endParaRPr lang="it-IT" dirty="0"/>
          </a:p>
          <a:p>
            <a:pPr algn="just"/>
            <a:r>
              <a:rPr lang="it-IT" dirty="0"/>
              <a:t>Alcuni partecipanti condividono le loro definizioni. "Le etichette sono le parole con cui gli altri ci chiamano. Le etichette possono essere identità e aggettivi. Quando le persone usano le etichette su di noi, possono essere rafforzative o offensive. L'autoidentificazione ci aiuta a stabilire quali etichette vogliamo che le persone usino nei nostri confronti. </a:t>
            </a:r>
          </a:p>
          <a:p>
            <a:pPr algn="just"/>
            <a:endParaRPr lang="it-IT" dirty="0"/>
          </a:p>
          <a:p>
            <a:pPr algn="just"/>
            <a:r>
              <a:rPr lang="it-IT" dirty="0"/>
              <a:t>Il rispetto delle etichette </a:t>
            </a:r>
            <a:r>
              <a:rPr lang="it-IT" dirty="0" err="1"/>
              <a:t>autoidentificate</a:t>
            </a:r>
            <a:r>
              <a:rPr lang="it-IT" dirty="0"/>
              <a:t> può creare legami e amicizie. Etichette possono essere usate in modo dannoso, come l'uso di stereotipi e il rafforzamento di questi chiamando qualcuno con un'etichetta dispregiativa. </a:t>
            </a:r>
          </a:p>
          <a:p>
            <a:pPr algn="just"/>
            <a:endParaRPr lang="it-IT" dirty="0"/>
          </a:p>
          <a:p>
            <a:pPr algn="just"/>
            <a:r>
              <a:rPr lang="it-IT" dirty="0"/>
              <a:t>Gli stereotipi si basano su supposizioni o generalizzazioni su qualcuno in base alle etichette che si pensa abbia. L'appellativo è quando qualcuno usa le parole per invocare un danno o per far sentire male qualcuno. Per evitare gli stereotipi o i nomignoli, le persone dovrebbero chiedere a una persona se vuole che le venga affibbiata un'etichetta prima di usarla. </a:t>
            </a:r>
          </a:p>
          <a:p>
            <a:pPr algn="just"/>
            <a:endParaRPr lang="it-IT" dirty="0"/>
          </a:p>
          <a:p>
            <a:pPr algn="just"/>
            <a:r>
              <a:rPr lang="it-IT" dirty="0"/>
              <a:t>In questa attività si discuterà di come lavorare per chiamare le persone come vorrebbero essere chiamate".</a:t>
            </a:r>
            <a:endParaRPr lang="de-DE" dirty="0"/>
          </a:p>
        </p:txBody>
      </p:sp>
    </p:spTree>
    <p:extLst>
      <p:ext uri="{BB962C8B-B14F-4D97-AF65-F5344CB8AC3E}">
        <p14:creationId xmlns:p14="http://schemas.microsoft.com/office/powerpoint/2010/main" val="93683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5" name="Grafik 4">
            <a:extLst>
              <a:ext uri="{FF2B5EF4-FFF2-40B4-BE49-F238E27FC236}">
                <a16:creationId xmlns:a16="http://schemas.microsoft.com/office/drawing/2014/main" id="{7141A209-750B-808F-3AB2-C5099FA0AE54}"/>
              </a:ext>
            </a:extLst>
          </p:cNvPr>
          <p:cNvPicPr>
            <a:picLocks noChangeAspect="1"/>
          </p:cNvPicPr>
          <p:nvPr/>
        </p:nvPicPr>
        <p:blipFill>
          <a:blip r:embed="rId5"/>
          <a:stretch>
            <a:fillRect/>
          </a:stretch>
        </p:blipFill>
        <p:spPr>
          <a:xfrm>
            <a:off x="5124450" y="361640"/>
            <a:ext cx="2778899" cy="1151576"/>
          </a:xfrm>
          <a:prstGeom prst="rect">
            <a:avLst/>
          </a:prstGeom>
        </p:spPr>
      </p:pic>
      <p:sp>
        <p:nvSpPr>
          <p:cNvPr id="6" name="Textfeld 5">
            <a:extLst>
              <a:ext uri="{FF2B5EF4-FFF2-40B4-BE49-F238E27FC236}">
                <a16:creationId xmlns:a16="http://schemas.microsoft.com/office/drawing/2014/main" id="{3929693E-C6F6-27D1-1D9B-587A6BFA8CE4}"/>
              </a:ext>
            </a:extLst>
          </p:cNvPr>
          <p:cNvSpPr txBox="1"/>
          <p:nvPr/>
        </p:nvSpPr>
        <p:spPr>
          <a:xfrm>
            <a:off x="686980" y="830779"/>
            <a:ext cx="3357563" cy="307777"/>
          </a:xfrm>
          <a:prstGeom prst="rect">
            <a:avLst/>
          </a:prstGeom>
          <a:noFill/>
        </p:spPr>
        <p:txBody>
          <a:bodyPr wrap="square" rtlCol="0">
            <a:spAutoFit/>
          </a:bodyPr>
          <a:lstStyle/>
          <a:p>
            <a:r>
              <a:rPr lang="de-DE" b="1" dirty="0" err="1"/>
              <a:t>Unità</a:t>
            </a:r>
            <a:r>
              <a:rPr lang="de-DE" b="1" dirty="0"/>
              <a:t> di </a:t>
            </a:r>
            <a:r>
              <a:rPr lang="de-DE" b="1" dirty="0" err="1"/>
              <a:t>formazione</a:t>
            </a:r>
            <a:r>
              <a:rPr lang="de-DE" b="1" dirty="0"/>
              <a:t>:</a:t>
            </a:r>
          </a:p>
        </p:txBody>
      </p:sp>
      <p:sp>
        <p:nvSpPr>
          <p:cNvPr id="4" name="Textfeld 3">
            <a:extLst>
              <a:ext uri="{FF2B5EF4-FFF2-40B4-BE49-F238E27FC236}">
                <a16:creationId xmlns:a16="http://schemas.microsoft.com/office/drawing/2014/main" id="{B61CC60B-BD97-A18C-C143-4BB3A987E07E}"/>
              </a:ext>
            </a:extLst>
          </p:cNvPr>
          <p:cNvSpPr txBox="1"/>
          <p:nvPr/>
        </p:nvSpPr>
        <p:spPr>
          <a:xfrm>
            <a:off x="686980" y="1606125"/>
            <a:ext cx="8874939" cy="3323987"/>
          </a:xfrm>
          <a:prstGeom prst="rect">
            <a:avLst/>
          </a:prstGeom>
          <a:noFill/>
        </p:spPr>
        <p:txBody>
          <a:bodyPr wrap="square">
            <a:spAutoFit/>
          </a:bodyPr>
          <a:lstStyle/>
          <a:p>
            <a:r>
              <a:rPr lang="it-IT" dirty="0"/>
              <a:t>2. (5 minuti) Apertura: Mostrate il video "</a:t>
            </a:r>
            <a:r>
              <a:rPr lang="it-IT" dirty="0" err="1"/>
              <a:t>Slurs</a:t>
            </a:r>
            <a:r>
              <a:rPr lang="it-IT" dirty="0"/>
              <a:t> and </a:t>
            </a:r>
            <a:r>
              <a:rPr lang="it-IT" dirty="0" err="1"/>
              <a:t>Stereotypes</a:t>
            </a:r>
            <a:r>
              <a:rPr lang="it-IT" dirty="0"/>
              <a:t>". </a:t>
            </a:r>
          </a:p>
          <a:p>
            <a:endParaRPr lang="it-IT" dirty="0"/>
          </a:p>
          <a:p>
            <a:r>
              <a:rPr lang="it-IT" dirty="0"/>
              <a:t>3. (10 minuti) Guidate il gruppo nella discussione sul video ponendo alcune di queste domande. Per risparmiare tempo, fate rispondere solo 1-3 persone a ciascuna domanda:</a:t>
            </a:r>
          </a:p>
          <a:p>
            <a:endParaRPr lang="it-IT" dirty="0"/>
          </a:p>
          <a:p>
            <a:pPr marL="285750" indent="-285750">
              <a:buFont typeface="Arial" panose="020B0604020202020204" pitchFamily="34" charset="0"/>
              <a:buChar char="•"/>
            </a:pPr>
            <a:r>
              <a:rPr lang="it-IT" dirty="0"/>
              <a:t>Quali sono gli esempi di etichette che avete visto nel video?</a:t>
            </a:r>
          </a:p>
          <a:p>
            <a:pPr marL="285750" indent="-285750">
              <a:buFont typeface="Arial" panose="020B0604020202020204" pitchFamily="34" charset="0"/>
              <a:buChar char="•"/>
            </a:pPr>
            <a:r>
              <a:rPr lang="it-IT" dirty="0"/>
              <a:t>Quale pensate sia l'impatto delle diverse etichette che sono state affibbiate alle persone rispetto a quelle che hanno scelto per se stesse?</a:t>
            </a:r>
          </a:p>
          <a:p>
            <a:pPr marL="285750" indent="-285750">
              <a:buFont typeface="Arial" panose="020B0604020202020204" pitchFamily="34" charset="0"/>
              <a:buChar char="•"/>
            </a:pPr>
            <a:r>
              <a:rPr lang="it-IT" dirty="0"/>
              <a:t>Come avete visto l'impatto delle etichette in questa scuola?</a:t>
            </a:r>
          </a:p>
          <a:p>
            <a:pPr marL="285750" indent="-285750">
              <a:buFont typeface="Arial" panose="020B0604020202020204" pitchFamily="34" charset="0"/>
              <a:buChar char="•"/>
            </a:pPr>
            <a:r>
              <a:rPr lang="it-IT" dirty="0"/>
              <a:t>Come vi sentite quando non vi viene permesso di identificarvi con le etichette con cui vorreste essere chiamati?</a:t>
            </a:r>
          </a:p>
          <a:p>
            <a:pPr marL="285750" indent="-285750">
              <a:buFont typeface="Arial" panose="020B0604020202020204" pitchFamily="34" charset="0"/>
              <a:buChar char="•"/>
            </a:pPr>
            <a:r>
              <a:rPr lang="it-IT" dirty="0"/>
              <a:t>Come ci si sente quando le persone usano le etichette con cui ci si identifica?</a:t>
            </a:r>
          </a:p>
          <a:p>
            <a:pPr marL="285750" indent="-285750">
              <a:buFont typeface="Arial" panose="020B0604020202020204" pitchFamily="34" charset="0"/>
              <a:buChar char="•"/>
            </a:pPr>
            <a:r>
              <a:rPr lang="it-IT" dirty="0"/>
              <a:t>Che cosa è successo quando avete visto qualcuno usare un'etichetta con la quale non si identifica o non vuole essere chiamato?</a:t>
            </a:r>
          </a:p>
          <a:p>
            <a:pPr marL="285750" indent="-285750">
              <a:buFont typeface="Arial" panose="020B0604020202020204" pitchFamily="34" charset="0"/>
              <a:buChar char="•"/>
            </a:pPr>
            <a:r>
              <a:rPr lang="it-IT" dirty="0"/>
              <a:t>Qual è la differenza tra un'etichetta </a:t>
            </a:r>
            <a:r>
              <a:rPr lang="it-IT" dirty="0" err="1"/>
              <a:t>autoidentificata</a:t>
            </a:r>
            <a:r>
              <a:rPr lang="it-IT" dirty="0"/>
              <a:t> e uno stereotipo?</a:t>
            </a:r>
            <a:endParaRPr lang="de-DE" dirty="0"/>
          </a:p>
        </p:txBody>
      </p:sp>
    </p:spTree>
    <p:extLst>
      <p:ext uri="{BB962C8B-B14F-4D97-AF65-F5344CB8AC3E}">
        <p14:creationId xmlns:p14="http://schemas.microsoft.com/office/powerpoint/2010/main" val="758913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5" name="Grafik 4">
            <a:extLst>
              <a:ext uri="{FF2B5EF4-FFF2-40B4-BE49-F238E27FC236}">
                <a16:creationId xmlns:a16="http://schemas.microsoft.com/office/drawing/2014/main" id="{7141A209-750B-808F-3AB2-C5099FA0AE54}"/>
              </a:ext>
            </a:extLst>
          </p:cNvPr>
          <p:cNvPicPr>
            <a:picLocks noChangeAspect="1"/>
          </p:cNvPicPr>
          <p:nvPr/>
        </p:nvPicPr>
        <p:blipFill>
          <a:blip r:embed="rId5"/>
          <a:stretch>
            <a:fillRect/>
          </a:stretch>
        </p:blipFill>
        <p:spPr>
          <a:xfrm>
            <a:off x="5124450" y="361640"/>
            <a:ext cx="2778899" cy="1151576"/>
          </a:xfrm>
          <a:prstGeom prst="rect">
            <a:avLst/>
          </a:prstGeom>
        </p:spPr>
      </p:pic>
      <p:sp>
        <p:nvSpPr>
          <p:cNvPr id="6" name="Textfeld 5">
            <a:extLst>
              <a:ext uri="{FF2B5EF4-FFF2-40B4-BE49-F238E27FC236}">
                <a16:creationId xmlns:a16="http://schemas.microsoft.com/office/drawing/2014/main" id="{3929693E-C6F6-27D1-1D9B-587A6BFA8CE4}"/>
              </a:ext>
            </a:extLst>
          </p:cNvPr>
          <p:cNvSpPr txBox="1"/>
          <p:nvPr/>
        </p:nvSpPr>
        <p:spPr>
          <a:xfrm>
            <a:off x="547687" y="783539"/>
            <a:ext cx="3357563" cy="307777"/>
          </a:xfrm>
          <a:prstGeom prst="rect">
            <a:avLst/>
          </a:prstGeom>
          <a:noFill/>
        </p:spPr>
        <p:txBody>
          <a:bodyPr wrap="square" rtlCol="0">
            <a:spAutoFit/>
          </a:bodyPr>
          <a:lstStyle/>
          <a:p>
            <a:r>
              <a:rPr lang="de-DE" b="1" dirty="0" err="1"/>
              <a:t>Unità</a:t>
            </a:r>
            <a:r>
              <a:rPr lang="de-DE" b="1" dirty="0"/>
              <a:t> di </a:t>
            </a:r>
            <a:r>
              <a:rPr lang="de-DE" b="1" dirty="0" err="1"/>
              <a:t>formazione</a:t>
            </a:r>
            <a:r>
              <a:rPr lang="de-DE" b="1" dirty="0"/>
              <a:t>:</a:t>
            </a:r>
          </a:p>
        </p:txBody>
      </p:sp>
      <p:sp>
        <p:nvSpPr>
          <p:cNvPr id="3" name="Textfeld 2">
            <a:extLst>
              <a:ext uri="{FF2B5EF4-FFF2-40B4-BE49-F238E27FC236}">
                <a16:creationId xmlns:a16="http://schemas.microsoft.com/office/drawing/2014/main" id="{4F7FD5A6-BDE2-7692-6EBC-766199CD59DA}"/>
              </a:ext>
            </a:extLst>
          </p:cNvPr>
          <p:cNvSpPr txBox="1"/>
          <p:nvPr/>
        </p:nvSpPr>
        <p:spPr>
          <a:xfrm>
            <a:off x="547687" y="1184225"/>
            <a:ext cx="8884465" cy="4431983"/>
          </a:xfrm>
          <a:prstGeom prst="rect">
            <a:avLst/>
          </a:prstGeom>
          <a:noFill/>
        </p:spPr>
        <p:txBody>
          <a:bodyPr wrap="square">
            <a:spAutoFit/>
          </a:bodyPr>
          <a:lstStyle/>
          <a:p>
            <a:r>
              <a:rPr lang="en-US" dirty="0"/>
              <a:t>(20 min) </a:t>
            </a:r>
            <a:r>
              <a:rPr lang="en-US" sz="1600" b="1" dirty="0">
                <a:hlinkClick r:id="rId6"/>
              </a:rPr>
              <a:t>Case Studies</a:t>
            </a:r>
            <a:r>
              <a:rPr lang="en-US" dirty="0">
                <a:hlinkClick r:id="rId6"/>
              </a:rPr>
              <a:t>: </a:t>
            </a:r>
            <a:endParaRPr lang="en-US" dirty="0"/>
          </a:p>
          <a:p>
            <a:endParaRPr lang="en-US" dirty="0"/>
          </a:p>
          <a:p>
            <a:r>
              <a:rPr lang="it-IT" dirty="0"/>
              <a:t>Suddividere il gruppo in gruppi più piccoli. La dimensione del gruppo può essere personalizzata in base al numero di persone presenti quel giorno, ma i casi di studio sono cinque. </a:t>
            </a:r>
          </a:p>
          <a:p>
            <a:endParaRPr lang="it-IT" dirty="0"/>
          </a:p>
          <a:p>
            <a:r>
              <a:rPr lang="it-IT" dirty="0"/>
              <a:t>Distribuite le copie dei casi di studio. Dite a ogni gruppo di leggere l'esempio e di lavorare insieme per rispondere alle domande. </a:t>
            </a:r>
          </a:p>
          <a:p>
            <a:endParaRPr lang="it-IT" dirty="0"/>
          </a:p>
          <a:p>
            <a:r>
              <a:rPr lang="it-IT" dirty="0"/>
              <a:t>I gruppi avranno a disposizione 10 minuti per rispondere alle domande, poi verrà redatto un resoconto per l'intero gruppo.</a:t>
            </a:r>
          </a:p>
          <a:p>
            <a:r>
              <a:rPr lang="it-IT" dirty="0"/>
              <a:t> </a:t>
            </a:r>
          </a:p>
          <a:p>
            <a:r>
              <a:rPr lang="it-IT" dirty="0"/>
              <a:t>Domande di discussione:</a:t>
            </a:r>
          </a:p>
          <a:p>
            <a:pPr marL="285750" indent="-285750">
              <a:buFont typeface="Arial" panose="020B0604020202020204" pitchFamily="34" charset="0"/>
              <a:buChar char="•"/>
            </a:pPr>
            <a:r>
              <a:rPr lang="it-IT" dirty="0"/>
              <a:t>Come si è identificata la persona nella vostra storia?</a:t>
            </a:r>
          </a:p>
          <a:p>
            <a:pPr marL="285750" indent="-285750">
              <a:buFont typeface="Arial" panose="020B0604020202020204" pitchFamily="34" charset="0"/>
              <a:buChar char="•"/>
            </a:pPr>
            <a:r>
              <a:rPr lang="it-IT" dirty="0"/>
              <a:t>Nel vostro esempio, in che modo l'uso di etichette potrebbe aver influenzato la persona nella vostra storia?</a:t>
            </a:r>
          </a:p>
          <a:p>
            <a:pPr marL="285750" indent="-285750">
              <a:buFont typeface="Arial" panose="020B0604020202020204" pitchFamily="34" charset="0"/>
              <a:buChar char="•"/>
            </a:pPr>
            <a:r>
              <a:rPr lang="it-IT" dirty="0"/>
              <a:t>In che modo i coetanei intorno alla persona hanno convalidato la sua identità?</a:t>
            </a:r>
          </a:p>
          <a:p>
            <a:pPr marL="285750" indent="-285750">
              <a:buFont typeface="Arial" panose="020B0604020202020204" pitchFamily="34" charset="0"/>
              <a:buChar char="•"/>
            </a:pPr>
            <a:r>
              <a:rPr lang="it-IT" dirty="0"/>
              <a:t>In che modo l'uso di etichette di autoidentificazione dà potere al protagonista della vostra storia?</a:t>
            </a:r>
          </a:p>
          <a:p>
            <a:pPr marL="285750" indent="-285750">
              <a:buFont typeface="Arial" panose="020B0604020202020204" pitchFamily="34" charset="0"/>
              <a:buChar char="•"/>
            </a:pPr>
            <a:r>
              <a:rPr lang="it-IT" dirty="0"/>
              <a:t>Come appariva/suonava il consenso nella vostra storia? Che importanza ha il consenso nella storia?</a:t>
            </a:r>
          </a:p>
          <a:p>
            <a:pPr marL="285750" indent="-285750">
              <a:buFont typeface="Arial" panose="020B0604020202020204" pitchFamily="34" charset="0"/>
              <a:buChar char="•"/>
            </a:pPr>
            <a:r>
              <a:rPr lang="it-IT" dirty="0"/>
              <a:t>Discussione a gruppo intero: Chiedete a ogni gruppo di condividere la risposta a una delle loro domande.</a:t>
            </a:r>
          </a:p>
          <a:p>
            <a:endParaRPr lang="it-IT" dirty="0"/>
          </a:p>
          <a:p>
            <a:r>
              <a:rPr lang="it-IT" dirty="0"/>
              <a:t>Quali sono stati i punti salienti delle vostre discussioni di gruppo?</a:t>
            </a:r>
            <a:endParaRPr lang="de-DE" dirty="0"/>
          </a:p>
        </p:txBody>
      </p:sp>
    </p:spTree>
    <p:extLst>
      <p:ext uri="{BB962C8B-B14F-4D97-AF65-F5344CB8AC3E}">
        <p14:creationId xmlns:p14="http://schemas.microsoft.com/office/powerpoint/2010/main" val="24248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5" name="Grafik 4">
            <a:extLst>
              <a:ext uri="{FF2B5EF4-FFF2-40B4-BE49-F238E27FC236}">
                <a16:creationId xmlns:a16="http://schemas.microsoft.com/office/drawing/2014/main" id="{7141A209-750B-808F-3AB2-C5099FA0AE54}"/>
              </a:ext>
            </a:extLst>
          </p:cNvPr>
          <p:cNvPicPr>
            <a:picLocks noChangeAspect="1"/>
          </p:cNvPicPr>
          <p:nvPr/>
        </p:nvPicPr>
        <p:blipFill>
          <a:blip r:embed="rId5"/>
          <a:stretch>
            <a:fillRect/>
          </a:stretch>
        </p:blipFill>
        <p:spPr>
          <a:xfrm>
            <a:off x="5774553" y="292826"/>
            <a:ext cx="2519321" cy="1044007"/>
          </a:xfrm>
          <a:prstGeom prst="rect">
            <a:avLst/>
          </a:prstGeom>
        </p:spPr>
      </p:pic>
      <p:sp>
        <p:nvSpPr>
          <p:cNvPr id="6" name="Textfeld 5">
            <a:extLst>
              <a:ext uri="{FF2B5EF4-FFF2-40B4-BE49-F238E27FC236}">
                <a16:creationId xmlns:a16="http://schemas.microsoft.com/office/drawing/2014/main" id="{3929693E-C6F6-27D1-1D9B-587A6BFA8CE4}"/>
              </a:ext>
            </a:extLst>
          </p:cNvPr>
          <p:cNvSpPr txBox="1"/>
          <p:nvPr/>
        </p:nvSpPr>
        <p:spPr>
          <a:xfrm>
            <a:off x="621486" y="783539"/>
            <a:ext cx="3357563" cy="307777"/>
          </a:xfrm>
          <a:prstGeom prst="rect">
            <a:avLst/>
          </a:prstGeom>
          <a:noFill/>
        </p:spPr>
        <p:txBody>
          <a:bodyPr wrap="square" rtlCol="0">
            <a:spAutoFit/>
          </a:bodyPr>
          <a:lstStyle/>
          <a:p>
            <a:r>
              <a:rPr lang="de-DE" b="1" dirty="0" err="1"/>
              <a:t>Unità</a:t>
            </a:r>
            <a:r>
              <a:rPr lang="de-DE" b="1" dirty="0"/>
              <a:t> di </a:t>
            </a:r>
            <a:r>
              <a:rPr lang="de-DE" b="1" dirty="0" err="1"/>
              <a:t>formazione</a:t>
            </a:r>
            <a:r>
              <a:rPr lang="de-DE" b="1" dirty="0"/>
              <a:t>:</a:t>
            </a:r>
          </a:p>
        </p:txBody>
      </p:sp>
      <p:sp>
        <p:nvSpPr>
          <p:cNvPr id="2" name="CasellaDiTesto 1">
            <a:extLst>
              <a:ext uri="{FF2B5EF4-FFF2-40B4-BE49-F238E27FC236}">
                <a16:creationId xmlns:a16="http://schemas.microsoft.com/office/drawing/2014/main" id="{FCA6768A-FB8B-465B-BE18-CE911EA95D70}"/>
              </a:ext>
            </a:extLst>
          </p:cNvPr>
          <p:cNvSpPr txBox="1"/>
          <p:nvPr/>
        </p:nvSpPr>
        <p:spPr>
          <a:xfrm>
            <a:off x="567144" y="1452952"/>
            <a:ext cx="8247018" cy="4616648"/>
          </a:xfrm>
          <a:prstGeom prst="rect">
            <a:avLst/>
          </a:prstGeom>
          <a:noFill/>
        </p:spPr>
        <p:txBody>
          <a:bodyPr wrap="square" rtlCol="0">
            <a:spAutoFit/>
          </a:bodyPr>
          <a:lstStyle/>
          <a:p>
            <a:pPr lvl="0" algn="just"/>
            <a:r>
              <a:rPr lang="it-IT" dirty="0"/>
              <a:t>4. (10 minuti) Distribuire ai partecipanti </a:t>
            </a:r>
            <a:r>
              <a:rPr lang="en-US" dirty="0">
                <a:hlinkClick r:id="rId6"/>
              </a:rPr>
              <a:t>GLSEN’s “I Am” signage handout</a:t>
            </a:r>
            <a:r>
              <a:rPr lang="it-IT" dirty="0"/>
              <a:t>. Ricordare ai partecipanti che sono loro a decidere le etichette che sentono proprie e che le etichette non devono essere imposte da stereotipi o utilizzate senza il loro permesso. Chiedete ai partecipanti di riempire i cartelli con identificativi, aggettivi o altre parole che ritengono utili e che possono dire agli altri chi sono.</a:t>
            </a:r>
          </a:p>
          <a:p>
            <a:pPr algn="just"/>
            <a:r>
              <a:rPr lang="it-IT" dirty="0"/>
              <a:t>Fate sapere agli intervistati che questi cartelli saranno affissi in una bacheca.</a:t>
            </a:r>
          </a:p>
          <a:p>
            <a:pPr algn="just"/>
            <a:endParaRPr lang="it-IT" dirty="0"/>
          </a:p>
          <a:p>
            <a:pPr algn="just"/>
            <a:r>
              <a:rPr lang="it-IT" dirty="0"/>
              <a:t>Chiedete ad alcuni partecipanti di condividere i loro cartelli o di nominare alcune delle etichette che hanno scelto con il gruppo. </a:t>
            </a:r>
          </a:p>
          <a:p>
            <a:pPr algn="just"/>
            <a:endParaRPr lang="it-IT" dirty="0"/>
          </a:p>
          <a:p>
            <a:pPr algn="just"/>
            <a:r>
              <a:rPr lang="it-IT" dirty="0"/>
              <a:t>5. (5 minuti) Riflessione conclusiva.</a:t>
            </a:r>
          </a:p>
          <a:p>
            <a:pPr algn="just"/>
            <a:r>
              <a:rPr lang="it-IT" dirty="0"/>
              <a:t> </a:t>
            </a:r>
          </a:p>
          <a:p>
            <a:pPr algn="just"/>
            <a:r>
              <a:rPr lang="it-IT" dirty="0"/>
              <a:t>Dite ai partecipanti: "Oggi abbiamo parlato di etichette e di nomi con cui le persone vogliono essere chiamate. È un potere avere il controllo e rivendicare le etichette che si ritengono giuste, ed è per questo che può essere così offensivo quando le persone usano etichette con cui non ci si identifica senza il loro consenso". </a:t>
            </a:r>
          </a:p>
          <a:p>
            <a:pPr algn="just"/>
            <a:r>
              <a:rPr lang="it-IT" dirty="0"/>
              <a:t> </a:t>
            </a:r>
          </a:p>
          <a:p>
            <a:pPr algn="just"/>
            <a:r>
              <a:rPr lang="it-IT" dirty="0"/>
              <a:t>Domande di riflessione:</a:t>
            </a:r>
          </a:p>
          <a:p>
            <a:pPr marL="285750" indent="-285750" algn="just">
              <a:buFont typeface="Arial" panose="020B0604020202020204" pitchFamily="34" charset="0"/>
              <a:buChar char="•"/>
            </a:pPr>
            <a:r>
              <a:rPr lang="it-IT" dirty="0"/>
              <a:t>Quali sono le misure che potete adottare per assicurarvi che le persone intorno a voi siano chiamati come vogliono essere chiamati?</a:t>
            </a:r>
          </a:p>
          <a:p>
            <a:pPr marL="285750" indent="-285750" algn="just">
              <a:buFont typeface="Arial" panose="020B0604020202020204" pitchFamily="34" charset="0"/>
              <a:buChar char="•"/>
            </a:pPr>
            <a:r>
              <a:rPr lang="it-IT" dirty="0"/>
              <a:t>Cosa potete fare se notate che qualcuno viene chiamato con un'etichetta che non gli piace?</a:t>
            </a:r>
          </a:p>
          <a:p>
            <a:pPr marL="285750" indent="-285750" algn="just">
              <a:buFont typeface="Arial" panose="020B0604020202020204" pitchFamily="34" charset="0"/>
              <a:buChar char="•"/>
            </a:pPr>
            <a:r>
              <a:rPr lang="it-IT" dirty="0"/>
              <a:t>Cosa dovreste fare se usate un'etichetta per qualcuno senza il suo consenso?".</a:t>
            </a:r>
          </a:p>
        </p:txBody>
      </p:sp>
    </p:spTree>
    <p:extLst>
      <p:ext uri="{BB962C8B-B14F-4D97-AF65-F5344CB8AC3E}">
        <p14:creationId xmlns:p14="http://schemas.microsoft.com/office/powerpoint/2010/main" val="3197031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5" name="Grafik 4">
            <a:extLst>
              <a:ext uri="{FF2B5EF4-FFF2-40B4-BE49-F238E27FC236}">
                <a16:creationId xmlns:a16="http://schemas.microsoft.com/office/drawing/2014/main" id="{7141A209-750B-808F-3AB2-C5099FA0AE54}"/>
              </a:ext>
            </a:extLst>
          </p:cNvPr>
          <p:cNvPicPr>
            <a:picLocks noChangeAspect="1"/>
          </p:cNvPicPr>
          <p:nvPr/>
        </p:nvPicPr>
        <p:blipFill>
          <a:blip r:embed="rId5"/>
          <a:stretch>
            <a:fillRect/>
          </a:stretch>
        </p:blipFill>
        <p:spPr>
          <a:xfrm>
            <a:off x="4448135" y="361305"/>
            <a:ext cx="3817124" cy="1581817"/>
          </a:xfrm>
          <a:prstGeom prst="rect">
            <a:avLst/>
          </a:prstGeom>
        </p:spPr>
      </p:pic>
      <p:sp>
        <p:nvSpPr>
          <p:cNvPr id="6" name="Textfeld 5">
            <a:extLst>
              <a:ext uri="{FF2B5EF4-FFF2-40B4-BE49-F238E27FC236}">
                <a16:creationId xmlns:a16="http://schemas.microsoft.com/office/drawing/2014/main" id="{3929693E-C6F6-27D1-1D9B-587A6BFA8CE4}"/>
              </a:ext>
            </a:extLst>
          </p:cNvPr>
          <p:cNvSpPr txBox="1"/>
          <p:nvPr/>
        </p:nvSpPr>
        <p:spPr>
          <a:xfrm>
            <a:off x="621486" y="783539"/>
            <a:ext cx="3357563" cy="307777"/>
          </a:xfrm>
          <a:prstGeom prst="rect">
            <a:avLst/>
          </a:prstGeom>
          <a:noFill/>
        </p:spPr>
        <p:txBody>
          <a:bodyPr wrap="square" rtlCol="0">
            <a:spAutoFit/>
          </a:bodyPr>
          <a:lstStyle/>
          <a:p>
            <a:r>
              <a:rPr lang="de-DE" b="1" dirty="0" err="1"/>
              <a:t>Unità</a:t>
            </a:r>
            <a:r>
              <a:rPr lang="de-DE" b="1" dirty="0"/>
              <a:t> di </a:t>
            </a:r>
            <a:r>
              <a:rPr lang="de-DE" b="1" dirty="0" err="1"/>
              <a:t>formazione</a:t>
            </a:r>
            <a:r>
              <a:rPr lang="de-DE" b="1" dirty="0"/>
              <a:t> :</a:t>
            </a:r>
          </a:p>
        </p:txBody>
      </p:sp>
      <p:sp>
        <p:nvSpPr>
          <p:cNvPr id="3" name="Textfeld 2">
            <a:extLst>
              <a:ext uri="{FF2B5EF4-FFF2-40B4-BE49-F238E27FC236}">
                <a16:creationId xmlns:a16="http://schemas.microsoft.com/office/drawing/2014/main" id="{30699841-0495-E148-3190-B8E0EACF0BDA}"/>
              </a:ext>
            </a:extLst>
          </p:cNvPr>
          <p:cNvSpPr txBox="1"/>
          <p:nvPr/>
        </p:nvSpPr>
        <p:spPr>
          <a:xfrm>
            <a:off x="621486" y="3887215"/>
            <a:ext cx="3903940" cy="523220"/>
          </a:xfrm>
          <a:prstGeom prst="rect">
            <a:avLst/>
          </a:prstGeom>
          <a:solidFill>
            <a:schemeClr val="accent5">
              <a:lumMod val="60000"/>
              <a:lumOff val="40000"/>
            </a:schemeClr>
          </a:solidFill>
        </p:spPr>
        <p:txBody>
          <a:bodyPr wrap="square">
            <a:spAutoFit/>
          </a:bodyPr>
          <a:lstStyle/>
          <a:p>
            <a:pPr algn="ctr"/>
            <a:r>
              <a:rPr lang="de-DE" sz="2800" b="1" dirty="0">
                <a:hlinkClick r:id="rId6"/>
              </a:rPr>
              <a:t>CASE STUDIES</a:t>
            </a:r>
            <a:endParaRPr lang="de-DE" sz="2800" b="1" dirty="0"/>
          </a:p>
        </p:txBody>
      </p:sp>
      <p:sp>
        <p:nvSpPr>
          <p:cNvPr id="8" name="Textfeld 7">
            <a:extLst>
              <a:ext uri="{FF2B5EF4-FFF2-40B4-BE49-F238E27FC236}">
                <a16:creationId xmlns:a16="http://schemas.microsoft.com/office/drawing/2014/main" id="{414B00CB-C6B1-70F6-A074-F83A53E4F874}"/>
              </a:ext>
            </a:extLst>
          </p:cNvPr>
          <p:cNvSpPr txBox="1"/>
          <p:nvPr/>
        </p:nvSpPr>
        <p:spPr>
          <a:xfrm>
            <a:off x="1039497" y="2589930"/>
            <a:ext cx="2252664" cy="523220"/>
          </a:xfrm>
          <a:prstGeom prst="rect">
            <a:avLst/>
          </a:prstGeom>
          <a:noFill/>
        </p:spPr>
        <p:txBody>
          <a:bodyPr wrap="square">
            <a:spAutoFit/>
          </a:bodyPr>
          <a:lstStyle/>
          <a:p>
            <a:pPr algn="ctr"/>
            <a:r>
              <a:rPr lang="de-DE" dirty="0">
                <a:hlinkClick r:id="rId6"/>
              </a:rPr>
              <a:t>Termini da </a:t>
            </a:r>
            <a:r>
              <a:rPr lang="de-DE" dirty="0" err="1">
                <a:hlinkClick r:id="rId6"/>
              </a:rPr>
              <a:t>conoscere</a:t>
            </a:r>
            <a:endParaRPr lang="de-DE" dirty="0"/>
          </a:p>
          <a:p>
            <a:pPr algn="ctr"/>
            <a:endParaRPr lang="de-DE" dirty="0"/>
          </a:p>
        </p:txBody>
      </p:sp>
      <p:pic>
        <p:nvPicPr>
          <p:cNvPr id="9" name="Grafik 8">
            <a:extLst>
              <a:ext uri="{FF2B5EF4-FFF2-40B4-BE49-F238E27FC236}">
                <a16:creationId xmlns:a16="http://schemas.microsoft.com/office/drawing/2014/main" id="{A0F30E45-F93C-BD32-B136-0839698BDA17}"/>
              </a:ext>
            </a:extLst>
          </p:cNvPr>
          <p:cNvPicPr>
            <a:picLocks noChangeAspect="1"/>
          </p:cNvPicPr>
          <p:nvPr/>
        </p:nvPicPr>
        <p:blipFill>
          <a:blip r:embed="rId7"/>
          <a:stretch>
            <a:fillRect/>
          </a:stretch>
        </p:blipFill>
        <p:spPr>
          <a:xfrm>
            <a:off x="4938934" y="2389633"/>
            <a:ext cx="3326325" cy="2631671"/>
          </a:xfrm>
          <a:prstGeom prst="rect">
            <a:avLst/>
          </a:prstGeom>
        </p:spPr>
      </p:pic>
    </p:spTree>
    <p:extLst>
      <p:ext uri="{BB962C8B-B14F-4D97-AF65-F5344CB8AC3E}">
        <p14:creationId xmlns:p14="http://schemas.microsoft.com/office/powerpoint/2010/main" val="349668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24"/>
          <p:cNvPicPr preferRelativeResize="0"/>
          <p:nvPr/>
        </p:nvPicPr>
        <p:blipFill rotWithShape="1">
          <a:blip r:embed="rId3">
            <a:alphaModFix/>
          </a:blip>
          <a:srcRect/>
          <a:stretch/>
        </p:blipFill>
        <p:spPr>
          <a:xfrm>
            <a:off x="3173741" y="812347"/>
            <a:ext cx="3810000" cy="3810000"/>
          </a:xfrm>
          <a:prstGeom prst="rect">
            <a:avLst/>
          </a:prstGeom>
          <a:noFill/>
          <a:ln>
            <a:noFill/>
          </a:ln>
        </p:spPr>
      </p:pic>
      <p:grpSp>
        <p:nvGrpSpPr>
          <p:cNvPr id="358" name="Google Shape;358;p24"/>
          <p:cNvGrpSpPr/>
          <p:nvPr/>
        </p:nvGrpSpPr>
        <p:grpSpPr>
          <a:xfrm>
            <a:off x="114300" y="228609"/>
            <a:ext cx="9525000" cy="6826770"/>
            <a:chOff x="260375" y="272846"/>
            <a:chExt cx="9229725" cy="6772275"/>
          </a:xfrm>
        </p:grpSpPr>
        <p:sp>
          <p:nvSpPr>
            <p:cNvPr id="359" name="Google Shape;359;p24"/>
            <p:cNvSpPr/>
            <p:nvPr/>
          </p:nvSpPr>
          <p:spPr>
            <a:xfrm>
              <a:off x="260375" y="272846"/>
              <a:ext cx="9229725" cy="6772275"/>
            </a:xfrm>
            <a:custGeom>
              <a:avLst/>
              <a:gdLst/>
              <a:ahLst/>
              <a:cxnLst/>
              <a:rect l="l" t="t" r="r" b="b"/>
              <a:pathLst>
                <a:path w="9229725" h="6772275" extrusionOk="0">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0" name="Google Shape;360;p24"/>
            <p:cNvPicPr preferRelativeResize="0"/>
            <p:nvPr/>
          </p:nvPicPr>
          <p:blipFill rotWithShape="1">
            <a:blip r:embed="rId4">
              <a:alphaModFix/>
            </a:blip>
            <a:srcRect/>
            <a:stretch/>
          </p:blipFill>
          <p:spPr>
            <a:xfrm>
              <a:off x="6248872" y="6244780"/>
              <a:ext cx="1095374" cy="390524"/>
            </a:xfrm>
            <a:prstGeom prst="rect">
              <a:avLst/>
            </a:prstGeom>
            <a:noFill/>
            <a:ln>
              <a:noFill/>
            </a:ln>
          </p:spPr>
        </p:pic>
        <p:pic>
          <p:nvPicPr>
            <p:cNvPr id="361" name="Google Shape;361;p24"/>
            <p:cNvPicPr preferRelativeResize="0"/>
            <p:nvPr/>
          </p:nvPicPr>
          <p:blipFill rotWithShape="1">
            <a:blip r:embed="rId5">
              <a:alphaModFix/>
            </a:blip>
            <a:srcRect/>
            <a:stretch/>
          </p:blipFill>
          <p:spPr>
            <a:xfrm>
              <a:off x="478301" y="6155947"/>
              <a:ext cx="2714624" cy="571499"/>
            </a:xfrm>
            <a:prstGeom prst="rect">
              <a:avLst/>
            </a:prstGeom>
            <a:noFill/>
            <a:ln>
              <a:noFill/>
            </a:ln>
          </p:spPr>
        </p:pic>
      </p:grpSp>
      <p:sp>
        <p:nvSpPr>
          <p:cNvPr id="362" name="Google Shape;362;p24"/>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n-US" sz="350" b="1" dirty="0">
                <a:solidFill>
                  <a:schemeClr val="dk1"/>
                </a:solidFill>
                <a:latin typeface="Tahoma"/>
                <a:ea typeface="Tahoma"/>
                <a:cs typeface="Tahoma"/>
                <a:sym typeface="Tahoma"/>
              </a:rPr>
              <a:t>Legal description – Creative  Commons licensing:  The  materials published  on the </a:t>
            </a:r>
            <a:r>
              <a:rPr lang="en-US" sz="350" b="1" dirty="0" err="1">
                <a:solidFill>
                  <a:schemeClr val="dk1"/>
                </a:solidFill>
                <a:latin typeface="Tahoma"/>
                <a:ea typeface="Tahoma"/>
                <a:cs typeface="Tahoma"/>
                <a:sym typeface="Tahoma"/>
              </a:rPr>
              <a:t>Opsizo</a:t>
            </a:r>
            <a:r>
              <a:rPr lang="en-US" sz="350" b="1" dirty="0">
                <a:solidFill>
                  <a:schemeClr val="dk1"/>
                </a:solidFill>
                <a:latin typeface="Tahoma"/>
                <a:ea typeface="Tahoma"/>
                <a:cs typeface="Tahoma"/>
                <a:sym typeface="Tahoma"/>
              </a:rPr>
              <a:t> project website are classified as  Open  Educational  Resources' (OER) and can be freely (without permission of their creators):  downloaded, used, reused, copied, adapted, and shared by users, with  information about the source of their origin.</a:t>
            </a:r>
            <a:endParaRPr sz="350" dirty="0">
              <a:solidFill>
                <a:schemeClr val="dk1"/>
              </a:solidFill>
              <a:latin typeface="Tahoma"/>
              <a:ea typeface="Tahoma"/>
              <a:cs typeface="Tahoma"/>
              <a:sym typeface="Tahoma"/>
            </a:endParaRPr>
          </a:p>
        </p:txBody>
      </p:sp>
      <p:sp>
        <p:nvSpPr>
          <p:cNvPr id="363" name="Google Shape;363;p24"/>
          <p:cNvSpPr txBox="1"/>
          <p:nvPr/>
        </p:nvSpPr>
        <p:spPr>
          <a:xfrm>
            <a:off x="3065065" y="6214873"/>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n-US" sz="550" b="1" dirty="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dirty="0">
              <a:solidFill>
                <a:schemeClr val="dk1"/>
              </a:solidFill>
              <a:latin typeface="Tahoma"/>
              <a:ea typeface="Tahoma"/>
              <a:cs typeface="Tahoma"/>
              <a:sym typeface="Tahoma"/>
            </a:endParaRPr>
          </a:p>
        </p:txBody>
      </p:sp>
      <p:sp>
        <p:nvSpPr>
          <p:cNvPr id="365" name="Google Shape;365;p24"/>
          <p:cNvSpPr txBox="1"/>
          <p:nvPr/>
        </p:nvSpPr>
        <p:spPr>
          <a:xfrm>
            <a:off x="626799" y="4871403"/>
            <a:ext cx="8500002" cy="369291"/>
          </a:xfrm>
          <a:prstGeom prst="rect">
            <a:avLst/>
          </a:prstGeom>
          <a:noFill/>
          <a:ln>
            <a:noFill/>
          </a:ln>
        </p:spPr>
        <p:txBody>
          <a:bodyPr spcFirstLastPara="1" wrap="square" lIns="91425" tIns="45700" rIns="91425" bIns="45700" anchor="t" anchorCtr="0">
            <a:spAutoFit/>
          </a:bodyPr>
          <a:lstStyle/>
          <a:p>
            <a:pPr lvl="0"/>
            <a:r>
              <a:rPr lang="it-IT" sz="1800" b="1" dirty="0">
                <a:solidFill>
                  <a:schemeClr val="dk1"/>
                </a:solidFill>
                <a:latin typeface="Helvetica Neue"/>
                <a:ea typeface="Helvetica Neue"/>
                <a:cs typeface="Helvetica Neue"/>
                <a:sym typeface="Helvetica Neue"/>
              </a:rPr>
              <a:t>Continuate il vostro percorso di formazione su</a:t>
            </a:r>
            <a:r>
              <a:rPr lang="en-US" sz="1800" b="1" dirty="0">
                <a:solidFill>
                  <a:schemeClr val="dk1"/>
                </a:solidFill>
                <a:latin typeface="Helvetica Neue"/>
                <a:ea typeface="Helvetica Neue"/>
                <a:cs typeface="Helvetica Neue"/>
                <a:sym typeface="Helvetica Neue"/>
              </a:rPr>
              <a:t>: </a:t>
            </a:r>
            <a:r>
              <a:rPr lang="en-US" sz="1800" b="1" u="sng" dirty="0">
                <a:solidFill>
                  <a:srgbClr val="78D74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https://opsizo.eu/index.php</a:t>
            </a:r>
            <a:r>
              <a:rPr lang="en-US" sz="1800" b="1" dirty="0">
                <a:solidFill>
                  <a:srgbClr val="78D74F"/>
                </a:solidFill>
                <a:latin typeface="Helvetica Neue"/>
                <a:ea typeface="Helvetica Neue"/>
                <a:cs typeface="Helvetica Neue"/>
                <a:sym typeface="Helvetica Neue"/>
              </a:rPr>
              <a:t>  </a:t>
            </a:r>
            <a:endParaRPr sz="1800" dirty="0">
              <a:solidFill>
                <a:srgbClr val="78D74F"/>
              </a:solidFill>
              <a:latin typeface="Calibri"/>
              <a:ea typeface="Calibri"/>
              <a:cs typeface="Calibri"/>
              <a:sym typeface="Calibri"/>
            </a:endParaRPr>
          </a:p>
        </p:txBody>
      </p:sp>
      <p:sp>
        <p:nvSpPr>
          <p:cNvPr id="2" name="CasellaDiTesto 1">
            <a:extLst>
              <a:ext uri="{FF2B5EF4-FFF2-40B4-BE49-F238E27FC236}">
                <a16:creationId xmlns:a16="http://schemas.microsoft.com/office/drawing/2014/main" id="{E6F04BA4-8F95-4B32-86BB-A35F3AD38590}"/>
              </a:ext>
            </a:extLst>
          </p:cNvPr>
          <p:cNvSpPr txBox="1"/>
          <p:nvPr/>
        </p:nvSpPr>
        <p:spPr>
          <a:xfrm>
            <a:off x="3897086" y="3824757"/>
            <a:ext cx="1959428" cy="707886"/>
          </a:xfrm>
          <a:prstGeom prst="rect">
            <a:avLst/>
          </a:prstGeom>
          <a:noFill/>
        </p:spPr>
        <p:txBody>
          <a:bodyPr wrap="square" rtlCol="0">
            <a:spAutoFit/>
          </a:bodyPr>
          <a:lstStyle/>
          <a:p>
            <a:r>
              <a:rPr lang="it-IT" sz="4000" b="1" dirty="0">
                <a:solidFill>
                  <a:schemeClr val="dk1"/>
                </a:solidFill>
                <a:latin typeface="+mj-lt"/>
                <a:ea typeface="Calibri"/>
                <a:cs typeface="Calibri"/>
              </a:rPr>
              <a:t>Grazie!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3" name="Textfeld 2">
            <a:extLst>
              <a:ext uri="{FF2B5EF4-FFF2-40B4-BE49-F238E27FC236}">
                <a16:creationId xmlns:a16="http://schemas.microsoft.com/office/drawing/2014/main" id="{32502599-843F-1C86-EBC9-2BB10EA8627A}"/>
              </a:ext>
            </a:extLst>
          </p:cNvPr>
          <p:cNvSpPr txBox="1"/>
          <p:nvPr/>
        </p:nvSpPr>
        <p:spPr>
          <a:xfrm>
            <a:off x="413910" y="2986002"/>
            <a:ext cx="8925780" cy="2308324"/>
          </a:xfrm>
          <a:prstGeom prst="rect">
            <a:avLst/>
          </a:prstGeom>
          <a:noFill/>
        </p:spPr>
        <p:txBody>
          <a:bodyPr wrap="square">
            <a:spAutoFit/>
          </a:bodyPr>
          <a:lstStyle/>
          <a:p>
            <a:r>
              <a:rPr lang="it-IT" sz="1800" dirty="0">
                <a:latin typeface="+mj-lt"/>
              </a:rPr>
              <a:t>Il self empowerment di genere implica la presa di controllo della propria identità, della propria espressione e dei propri diritti nel contesto del genere. </a:t>
            </a:r>
          </a:p>
          <a:p>
            <a:endParaRPr lang="it-IT" sz="1800" dirty="0">
              <a:latin typeface="+mj-lt"/>
            </a:endParaRPr>
          </a:p>
          <a:p>
            <a:r>
              <a:rPr lang="it-IT" sz="1800" dirty="0">
                <a:latin typeface="+mj-lt"/>
              </a:rPr>
              <a:t>Sebbene il percorso sia profondamente personale e unico per ogni individuo, esistono strumenti e buone pratiche che possono essere utili. </a:t>
            </a:r>
          </a:p>
          <a:p>
            <a:endParaRPr lang="it-IT" sz="1800" dirty="0">
              <a:latin typeface="+mj-lt"/>
            </a:endParaRPr>
          </a:p>
          <a:p>
            <a:r>
              <a:rPr lang="it-IT" sz="1800" dirty="0">
                <a:latin typeface="+mj-lt"/>
              </a:rPr>
              <a:t>È importante notare che questi suggerimenti potrebbero non essere universalmente applicabili e che gli individui dovrebbero scegliere ciò che funziona meglio per loro.</a:t>
            </a:r>
            <a:endParaRPr lang="en-US" sz="1800" dirty="0">
              <a:latin typeface="+mj-lt"/>
            </a:endParaRPr>
          </a:p>
        </p:txBody>
      </p:sp>
      <p:pic>
        <p:nvPicPr>
          <p:cNvPr id="5" name="Grafik 4">
            <a:extLst>
              <a:ext uri="{FF2B5EF4-FFF2-40B4-BE49-F238E27FC236}">
                <a16:creationId xmlns:a16="http://schemas.microsoft.com/office/drawing/2014/main" id="{3A5B214D-0BEA-5916-D13E-69670C46A99D}"/>
              </a:ext>
            </a:extLst>
          </p:cNvPr>
          <p:cNvPicPr>
            <a:picLocks noChangeAspect="1"/>
          </p:cNvPicPr>
          <p:nvPr/>
        </p:nvPicPr>
        <p:blipFill>
          <a:blip r:embed="rId5"/>
          <a:stretch>
            <a:fillRect/>
          </a:stretch>
        </p:blipFill>
        <p:spPr>
          <a:xfrm>
            <a:off x="353633" y="307418"/>
            <a:ext cx="4366291" cy="24929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4" name="Textfeld 3">
            <a:extLst>
              <a:ext uri="{FF2B5EF4-FFF2-40B4-BE49-F238E27FC236}">
                <a16:creationId xmlns:a16="http://schemas.microsoft.com/office/drawing/2014/main" id="{D4B649B9-91C0-7548-4528-073A7A5162FE}"/>
              </a:ext>
            </a:extLst>
          </p:cNvPr>
          <p:cNvSpPr txBox="1"/>
          <p:nvPr/>
        </p:nvSpPr>
        <p:spPr>
          <a:xfrm>
            <a:off x="695325" y="4493994"/>
            <a:ext cx="8030664" cy="369332"/>
          </a:xfrm>
          <a:prstGeom prst="rect">
            <a:avLst/>
          </a:prstGeom>
          <a:noFill/>
        </p:spPr>
        <p:txBody>
          <a:bodyPr wrap="square">
            <a:spAutoFit/>
          </a:bodyPr>
          <a:lstStyle/>
          <a:p>
            <a:r>
              <a:rPr lang="it-IT" sz="1800" dirty="0"/>
              <a:t>Ecco alcuni strumenti e buone pratiche per il self-empowerment di genere:</a:t>
            </a:r>
            <a:endParaRPr lang="en-US" sz="1800" dirty="0"/>
          </a:p>
        </p:txBody>
      </p:sp>
      <p:pic>
        <p:nvPicPr>
          <p:cNvPr id="7" name="Grafik 6">
            <a:extLst>
              <a:ext uri="{FF2B5EF4-FFF2-40B4-BE49-F238E27FC236}">
                <a16:creationId xmlns:a16="http://schemas.microsoft.com/office/drawing/2014/main" id="{8230C267-22CB-97C3-21B8-14862C798AD6}"/>
              </a:ext>
            </a:extLst>
          </p:cNvPr>
          <p:cNvPicPr>
            <a:picLocks noChangeAspect="1"/>
          </p:cNvPicPr>
          <p:nvPr/>
        </p:nvPicPr>
        <p:blipFill>
          <a:blip r:embed="rId5"/>
          <a:stretch>
            <a:fillRect/>
          </a:stretch>
        </p:blipFill>
        <p:spPr>
          <a:xfrm>
            <a:off x="695325" y="830779"/>
            <a:ext cx="6842245" cy="3241693"/>
          </a:xfrm>
          <a:prstGeom prst="rect">
            <a:avLst/>
          </a:prstGeom>
        </p:spPr>
      </p:pic>
    </p:spTree>
    <p:extLst>
      <p:ext uri="{BB962C8B-B14F-4D97-AF65-F5344CB8AC3E}">
        <p14:creationId xmlns:p14="http://schemas.microsoft.com/office/powerpoint/2010/main" val="397545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4" name="Textfeld 3">
            <a:extLst>
              <a:ext uri="{FF2B5EF4-FFF2-40B4-BE49-F238E27FC236}">
                <a16:creationId xmlns:a16="http://schemas.microsoft.com/office/drawing/2014/main" id="{10124918-C1A9-681D-E9F0-B0A42E81AC9B}"/>
              </a:ext>
            </a:extLst>
          </p:cNvPr>
          <p:cNvSpPr txBox="1"/>
          <p:nvPr/>
        </p:nvSpPr>
        <p:spPr>
          <a:xfrm>
            <a:off x="439380" y="2818202"/>
            <a:ext cx="8724900" cy="2862322"/>
          </a:xfrm>
          <a:prstGeom prst="rect">
            <a:avLst/>
          </a:prstGeom>
          <a:noFill/>
        </p:spPr>
        <p:txBody>
          <a:bodyPr wrap="square">
            <a:spAutoFit/>
          </a:bodyPr>
          <a:lstStyle/>
          <a:p>
            <a:r>
              <a:rPr lang="en-US" sz="1800" b="1" dirty="0">
                <a:latin typeface="+mn-lt"/>
              </a:rPr>
              <a:t>1. </a:t>
            </a:r>
            <a:r>
              <a:rPr lang="en-US" sz="1800" b="1" dirty="0" err="1">
                <a:latin typeface="+mn-lt"/>
              </a:rPr>
              <a:t>Educazione</a:t>
            </a:r>
            <a:r>
              <a:rPr lang="en-US" sz="1800" b="1" dirty="0">
                <a:latin typeface="+mn-lt"/>
              </a:rPr>
              <a:t> e </a:t>
            </a:r>
            <a:r>
              <a:rPr lang="en-US" sz="1800" b="1" dirty="0" err="1">
                <a:latin typeface="+mn-lt"/>
              </a:rPr>
              <a:t>consapevolezza</a:t>
            </a:r>
            <a:r>
              <a:rPr lang="en-US" sz="1800" b="1" dirty="0">
                <a:latin typeface="+mn-lt"/>
              </a:rPr>
              <a:t>:</a:t>
            </a:r>
          </a:p>
          <a:p>
            <a:endParaRPr lang="en-US" dirty="0">
              <a:latin typeface="+mn-lt"/>
            </a:endParaRPr>
          </a:p>
          <a:p>
            <a:pPr algn="just"/>
            <a:r>
              <a:rPr lang="it-IT" b="1" dirty="0">
                <a:solidFill>
                  <a:srgbClr val="002060"/>
                </a:solidFill>
                <a:latin typeface="+mn-lt"/>
              </a:rPr>
              <a:t>Leggere e ricercare:</a:t>
            </a:r>
            <a:r>
              <a:rPr lang="it-IT" dirty="0">
                <a:solidFill>
                  <a:schemeClr val="tx1"/>
                </a:solidFill>
                <a:latin typeface="+mn-lt"/>
              </a:rPr>
              <a:t> Informatevi sull'identità di genere, sull'espressione e sulle esperienze degli altri. La conoscenza è uno strumento potente per comprendere e affermare la propria identità.</a:t>
            </a:r>
          </a:p>
          <a:p>
            <a:pPr algn="just"/>
            <a:endParaRPr lang="it-IT" b="1" dirty="0">
              <a:solidFill>
                <a:srgbClr val="002060"/>
              </a:solidFill>
              <a:latin typeface="+mn-lt"/>
            </a:endParaRPr>
          </a:p>
          <a:p>
            <a:pPr algn="just"/>
            <a:r>
              <a:rPr lang="it-IT" b="1" dirty="0">
                <a:solidFill>
                  <a:srgbClr val="002060"/>
                </a:solidFill>
                <a:latin typeface="+mn-lt"/>
              </a:rPr>
              <a:t>Rimanere informati: </a:t>
            </a:r>
            <a:r>
              <a:rPr lang="it-IT" dirty="0">
                <a:solidFill>
                  <a:schemeClr val="tx1"/>
                </a:solidFill>
                <a:latin typeface="+mn-lt"/>
              </a:rPr>
              <a:t>Tenetevi aggiornati su notizie, sviluppi e discussioni relative alle questioni di genere. Questo può aiutarvi a rimanere in contatto con discussioni e movimenti più ampi.</a:t>
            </a:r>
          </a:p>
          <a:p>
            <a:pPr algn="just"/>
            <a:endParaRPr lang="en-US" dirty="0">
              <a:latin typeface="+mn-lt"/>
            </a:endParaRPr>
          </a:p>
          <a:p>
            <a:pPr algn="just"/>
            <a:r>
              <a:rPr lang="en-US" sz="1800" b="1" i="0" dirty="0">
                <a:solidFill>
                  <a:srgbClr val="0F0F0F"/>
                </a:solidFill>
                <a:effectLst/>
                <a:latin typeface="+mn-lt"/>
                <a:cs typeface="Arial" panose="020B0604020202020204" pitchFamily="34" charset="0"/>
              </a:rPr>
              <a:t>2. Fonti </a:t>
            </a:r>
            <a:r>
              <a:rPr lang="en-US" sz="1800" b="1" i="0" dirty="0" err="1">
                <a:solidFill>
                  <a:srgbClr val="0F0F0F"/>
                </a:solidFill>
                <a:effectLst/>
                <a:latin typeface="+mn-lt"/>
                <a:cs typeface="Arial" panose="020B0604020202020204" pitchFamily="34" charset="0"/>
              </a:rPr>
              <a:t>legali</a:t>
            </a:r>
            <a:r>
              <a:rPr lang="en-US" sz="1800" b="1" i="0" dirty="0">
                <a:solidFill>
                  <a:srgbClr val="0F0F0F"/>
                </a:solidFill>
                <a:effectLst/>
                <a:latin typeface="+mn-lt"/>
                <a:cs typeface="Arial" panose="020B0604020202020204" pitchFamily="34" charset="0"/>
              </a:rPr>
              <a:t>:</a:t>
            </a:r>
          </a:p>
          <a:p>
            <a:pPr algn="just"/>
            <a:endParaRPr lang="en-US" sz="1800" b="0" i="0" dirty="0">
              <a:solidFill>
                <a:srgbClr val="0F0F0F"/>
              </a:solidFill>
              <a:effectLst/>
              <a:latin typeface="+mn-lt"/>
              <a:cs typeface="Arial" panose="020B0604020202020204" pitchFamily="34" charset="0"/>
            </a:endParaRPr>
          </a:p>
          <a:p>
            <a:pPr algn="just"/>
            <a:r>
              <a:rPr lang="it-IT" b="1" dirty="0">
                <a:solidFill>
                  <a:srgbClr val="002060"/>
                </a:solidFill>
                <a:latin typeface="+mn-lt"/>
                <a:cs typeface="Arial" panose="020B0604020202020204" pitchFamily="34" charset="0"/>
              </a:rPr>
              <a:t>Comprendere i propri diritti: </a:t>
            </a:r>
            <a:r>
              <a:rPr lang="it-IT" dirty="0">
                <a:solidFill>
                  <a:schemeClr val="tx1"/>
                </a:solidFill>
                <a:latin typeface="+mn-lt"/>
                <a:cs typeface="Arial" panose="020B0604020202020204" pitchFamily="34" charset="0"/>
              </a:rPr>
              <a:t>Familiarizzare con le leggi locali e nazionali che proteggono l'identità e l'espressione di genere. Conoscere i propri diritti può dare forza in vari aspetti della vita.</a:t>
            </a:r>
            <a:endParaRPr lang="de-DE" dirty="0">
              <a:solidFill>
                <a:schemeClr val="tx1"/>
              </a:solidFill>
              <a:latin typeface="+mn-lt"/>
            </a:endParaRPr>
          </a:p>
        </p:txBody>
      </p:sp>
      <p:pic>
        <p:nvPicPr>
          <p:cNvPr id="6" name="Grafik 5">
            <a:extLst>
              <a:ext uri="{FF2B5EF4-FFF2-40B4-BE49-F238E27FC236}">
                <a16:creationId xmlns:a16="http://schemas.microsoft.com/office/drawing/2014/main" id="{92696E0A-4488-E907-C3AF-B4CA7B86E059}"/>
              </a:ext>
            </a:extLst>
          </p:cNvPr>
          <p:cNvPicPr>
            <a:picLocks noChangeAspect="1"/>
          </p:cNvPicPr>
          <p:nvPr/>
        </p:nvPicPr>
        <p:blipFill>
          <a:blip r:embed="rId5"/>
          <a:stretch>
            <a:fillRect/>
          </a:stretch>
        </p:blipFill>
        <p:spPr>
          <a:xfrm>
            <a:off x="342860" y="217901"/>
            <a:ext cx="3665084" cy="2391949"/>
          </a:xfrm>
          <a:prstGeom prst="rect">
            <a:avLst/>
          </a:prstGeom>
        </p:spPr>
      </p:pic>
      <p:pic>
        <p:nvPicPr>
          <p:cNvPr id="7" name="Grafik 6">
            <a:extLst>
              <a:ext uri="{FF2B5EF4-FFF2-40B4-BE49-F238E27FC236}">
                <a16:creationId xmlns:a16="http://schemas.microsoft.com/office/drawing/2014/main" id="{64179B76-6ED2-12AB-6D29-BCAFF1C79480}"/>
              </a:ext>
            </a:extLst>
          </p:cNvPr>
          <p:cNvPicPr>
            <a:picLocks noChangeAspect="1"/>
          </p:cNvPicPr>
          <p:nvPr/>
        </p:nvPicPr>
        <p:blipFill>
          <a:blip r:embed="rId6"/>
          <a:stretch>
            <a:fillRect/>
          </a:stretch>
        </p:blipFill>
        <p:spPr>
          <a:xfrm>
            <a:off x="5579608" y="857250"/>
            <a:ext cx="1987323" cy="1752600"/>
          </a:xfrm>
          <a:prstGeom prst="rect">
            <a:avLst/>
          </a:prstGeom>
        </p:spPr>
      </p:pic>
    </p:spTree>
    <p:extLst>
      <p:ext uri="{BB962C8B-B14F-4D97-AF65-F5344CB8AC3E}">
        <p14:creationId xmlns:p14="http://schemas.microsoft.com/office/powerpoint/2010/main" val="271784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6" name="Grafik 5">
            <a:extLst>
              <a:ext uri="{FF2B5EF4-FFF2-40B4-BE49-F238E27FC236}">
                <a16:creationId xmlns:a16="http://schemas.microsoft.com/office/drawing/2014/main" id="{92696E0A-4488-E907-C3AF-B4CA7B86E059}"/>
              </a:ext>
            </a:extLst>
          </p:cNvPr>
          <p:cNvPicPr>
            <a:picLocks noChangeAspect="1"/>
          </p:cNvPicPr>
          <p:nvPr/>
        </p:nvPicPr>
        <p:blipFill>
          <a:blip r:embed="rId5"/>
          <a:stretch>
            <a:fillRect/>
          </a:stretch>
        </p:blipFill>
        <p:spPr>
          <a:xfrm>
            <a:off x="342860" y="217901"/>
            <a:ext cx="3665084" cy="2391949"/>
          </a:xfrm>
          <a:prstGeom prst="rect">
            <a:avLst/>
          </a:prstGeom>
        </p:spPr>
      </p:pic>
      <p:sp>
        <p:nvSpPr>
          <p:cNvPr id="2" name="Textfeld 1">
            <a:extLst>
              <a:ext uri="{FF2B5EF4-FFF2-40B4-BE49-F238E27FC236}">
                <a16:creationId xmlns:a16="http://schemas.microsoft.com/office/drawing/2014/main" id="{39EA6773-ACDE-FFA8-375E-3AC8BB7FEAFD}"/>
              </a:ext>
            </a:extLst>
          </p:cNvPr>
          <p:cNvSpPr txBox="1"/>
          <p:nvPr/>
        </p:nvSpPr>
        <p:spPr>
          <a:xfrm>
            <a:off x="342860" y="2642485"/>
            <a:ext cx="8791575" cy="1877437"/>
          </a:xfrm>
          <a:prstGeom prst="rect">
            <a:avLst/>
          </a:prstGeom>
          <a:noFill/>
        </p:spPr>
        <p:txBody>
          <a:bodyPr wrap="square">
            <a:spAutoFit/>
          </a:bodyPr>
          <a:lstStyle/>
          <a:p>
            <a:r>
              <a:rPr lang="en-US" sz="1800" b="1" dirty="0"/>
              <a:t>3. </a:t>
            </a:r>
            <a:r>
              <a:rPr lang="en-US" sz="1800" b="1" dirty="0" err="1"/>
              <a:t>Supporto</a:t>
            </a:r>
            <a:r>
              <a:rPr lang="en-US" sz="1800" b="1" dirty="0"/>
              <a:t> </a:t>
            </a:r>
            <a:r>
              <a:rPr lang="en-US" sz="1800" b="1" dirty="0" err="1"/>
              <a:t>della</a:t>
            </a:r>
            <a:r>
              <a:rPr lang="en-US" sz="1800" b="1" dirty="0"/>
              <a:t> </a:t>
            </a:r>
            <a:r>
              <a:rPr lang="en-US" sz="1800" b="1" dirty="0" err="1"/>
              <a:t>comunità</a:t>
            </a:r>
            <a:r>
              <a:rPr lang="en-US" sz="1800" b="1" dirty="0"/>
              <a:t>:</a:t>
            </a:r>
          </a:p>
          <a:p>
            <a:endParaRPr lang="en-US" dirty="0"/>
          </a:p>
          <a:p>
            <a:pPr algn="just"/>
            <a:r>
              <a:rPr lang="it-IT" b="1" dirty="0">
                <a:solidFill>
                  <a:srgbClr val="002060"/>
                </a:solidFill>
              </a:rPr>
              <a:t>Entrare a far parte di comunità di supporto: </a:t>
            </a:r>
            <a:r>
              <a:rPr lang="it-IT" dirty="0">
                <a:solidFill>
                  <a:schemeClr val="tx1"/>
                </a:solidFill>
              </a:rPr>
              <a:t>Connettetevi con altre persone che condividono esperienze simili. I forum online, i gruppi sui social media e i gruppi di sostegno locali possono fornire spunti preziosi, consigli e un senso di comunità.</a:t>
            </a:r>
          </a:p>
          <a:p>
            <a:pPr algn="just"/>
            <a:endParaRPr lang="it-IT" b="1" dirty="0">
              <a:solidFill>
                <a:srgbClr val="002060"/>
              </a:solidFill>
            </a:endParaRPr>
          </a:p>
          <a:p>
            <a:pPr algn="just"/>
            <a:r>
              <a:rPr lang="it-IT" b="1" dirty="0">
                <a:solidFill>
                  <a:srgbClr val="002060"/>
                </a:solidFill>
              </a:rPr>
              <a:t>Partecipare a eventi: </a:t>
            </a:r>
            <a:r>
              <a:rPr lang="it-IT" dirty="0">
                <a:solidFill>
                  <a:schemeClr val="tx1"/>
                </a:solidFill>
              </a:rPr>
              <a:t>Partecipate a eventi, workshop o conferenze incentrati sulla diversità di genere e sull'empowerment. Questi incontri possono essere sia informativi che responsabilizzanti.</a:t>
            </a:r>
            <a:endParaRPr lang="de-DE" dirty="0">
              <a:solidFill>
                <a:schemeClr val="tx1"/>
              </a:solidFill>
            </a:endParaRPr>
          </a:p>
        </p:txBody>
      </p:sp>
      <p:pic>
        <p:nvPicPr>
          <p:cNvPr id="1026" name="Picture 2" descr="Kostenloses Foto mittelgroße freunde, die zusammen feiern">
            <a:extLst>
              <a:ext uri="{FF2B5EF4-FFF2-40B4-BE49-F238E27FC236}">
                <a16:creationId xmlns:a16="http://schemas.microsoft.com/office/drawing/2014/main" id="{F7E8F8F9-4113-4008-FA8F-0C2B9DCA5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719061"/>
            <a:ext cx="2838450" cy="1890789"/>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DF4E4BCC-D71A-5C51-FA08-DEA1675CA7C7}"/>
              </a:ext>
            </a:extLst>
          </p:cNvPr>
          <p:cNvSpPr txBox="1"/>
          <p:nvPr/>
        </p:nvSpPr>
        <p:spPr>
          <a:xfrm>
            <a:off x="301247" y="6125030"/>
            <a:ext cx="9001165" cy="338554"/>
          </a:xfrm>
          <a:prstGeom prst="rect">
            <a:avLst/>
          </a:prstGeom>
          <a:noFill/>
        </p:spPr>
        <p:txBody>
          <a:bodyPr wrap="square">
            <a:spAutoFit/>
          </a:bodyPr>
          <a:lstStyle/>
          <a:p>
            <a:r>
              <a:rPr lang="de-DE" sz="800" dirty="0">
                <a:hlinkClick r:id="rId7"/>
              </a:rPr>
              <a:t>https://de.freepik.com/fotos-kostenlos/mittelgrosse-freunde-die-zusammen-feiern_17642343.htm#page=3&amp;query=events&amp;position=34&amp;from_view=search&amp;track=sph&amp;uuid=19a4d02a-95c1-4de3-b51f-c8cdd073664c</a:t>
            </a:r>
            <a:r>
              <a:rPr lang="de-DE" sz="800" dirty="0"/>
              <a:t> </a:t>
            </a:r>
          </a:p>
        </p:txBody>
      </p:sp>
      <p:sp>
        <p:nvSpPr>
          <p:cNvPr id="10" name="Textfeld 9">
            <a:extLst>
              <a:ext uri="{FF2B5EF4-FFF2-40B4-BE49-F238E27FC236}">
                <a16:creationId xmlns:a16="http://schemas.microsoft.com/office/drawing/2014/main" id="{784F36CA-B521-A054-A17F-AD98D8815ABF}"/>
              </a:ext>
            </a:extLst>
          </p:cNvPr>
          <p:cNvSpPr txBox="1"/>
          <p:nvPr/>
        </p:nvSpPr>
        <p:spPr>
          <a:xfrm>
            <a:off x="342860" y="4571223"/>
            <a:ext cx="8791575" cy="1231106"/>
          </a:xfrm>
          <a:prstGeom prst="rect">
            <a:avLst/>
          </a:prstGeom>
          <a:noFill/>
        </p:spPr>
        <p:txBody>
          <a:bodyPr wrap="square">
            <a:spAutoFit/>
          </a:bodyPr>
          <a:lstStyle/>
          <a:p>
            <a:pPr algn="just"/>
            <a:r>
              <a:rPr lang="en-US" sz="1800" b="1" dirty="0">
                <a:solidFill>
                  <a:schemeClr val="tx1"/>
                </a:solidFill>
              </a:rPr>
              <a:t>4. </a:t>
            </a:r>
            <a:r>
              <a:rPr lang="en-US" sz="1800" b="1" dirty="0" err="1">
                <a:solidFill>
                  <a:schemeClr val="tx1"/>
                </a:solidFill>
              </a:rPr>
              <a:t>Costruire</a:t>
            </a:r>
            <a:r>
              <a:rPr lang="en-US" sz="1800" b="1" dirty="0">
                <a:solidFill>
                  <a:schemeClr val="tx1"/>
                </a:solidFill>
              </a:rPr>
              <a:t> una rete di </a:t>
            </a:r>
            <a:r>
              <a:rPr lang="en-US" sz="1800" b="1" dirty="0" err="1">
                <a:solidFill>
                  <a:schemeClr val="tx1"/>
                </a:solidFill>
              </a:rPr>
              <a:t>supporto</a:t>
            </a:r>
            <a:r>
              <a:rPr lang="en-US" sz="1800" b="1" dirty="0">
                <a:solidFill>
                  <a:schemeClr val="tx1"/>
                </a:solidFill>
              </a:rPr>
              <a:t>:</a:t>
            </a:r>
          </a:p>
          <a:p>
            <a:pPr algn="just"/>
            <a:endParaRPr lang="en-US" dirty="0"/>
          </a:p>
          <a:p>
            <a:pPr algn="just"/>
            <a:r>
              <a:rPr lang="it-IT" b="1" dirty="0">
                <a:solidFill>
                  <a:srgbClr val="002060"/>
                </a:solidFill>
              </a:rPr>
              <a:t>Circondatevi di persone che vi sostengono:</a:t>
            </a:r>
            <a:r>
              <a:rPr lang="it-IT" dirty="0">
                <a:solidFill>
                  <a:schemeClr val="tx1"/>
                </a:solidFill>
              </a:rPr>
              <a:t> Instaurare relazioni con amici, familiari e alleati che rispettino e sostengano la vostra identità di genere. Avere una rete di sostegno forte può fare una differenza significativa.</a:t>
            </a:r>
            <a:endParaRPr lang="de-DE" dirty="0">
              <a:solidFill>
                <a:schemeClr val="tx1"/>
              </a:solidFill>
            </a:endParaRPr>
          </a:p>
        </p:txBody>
      </p:sp>
    </p:spTree>
    <p:extLst>
      <p:ext uri="{BB962C8B-B14F-4D97-AF65-F5344CB8AC3E}">
        <p14:creationId xmlns:p14="http://schemas.microsoft.com/office/powerpoint/2010/main" val="198267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6" name="Grafik 5">
            <a:extLst>
              <a:ext uri="{FF2B5EF4-FFF2-40B4-BE49-F238E27FC236}">
                <a16:creationId xmlns:a16="http://schemas.microsoft.com/office/drawing/2014/main" id="{92696E0A-4488-E907-C3AF-B4CA7B86E059}"/>
              </a:ext>
            </a:extLst>
          </p:cNvPr>
          <p:cNvPicPr>
            <a:picLocks noChangeAspect="1"/>
          </p:cNvPicPr>
          <p:nvPr/>
        </p:nvPicPr>
        <p:blipFill>
          <a:blip r:embed="rId5"/>
          <a:stretch>
            <a:fillRect/>
          </a:stretch>
        </p:blipFill>
        <p:spPr>
          <a:xfrm>
            <a:off x="342860" y="217901"/>
            <a:ext cx="3665084" cy="2391949"/>
          </a:xfrm>
          <a:prstGeom prst="rect">
            <a:avLst/>
          </a:prstGeom>
        </p:spPr>
      </p:pic>
      <p:sp>
        <p:nvSpPr>
          <p:cNvPr id="4" name="Textfeld 3">
            <a:extLst>
              <a:ext uri="{FF2B5EF4-FFF2-40B4-BE49-F238E27FC236}">
                <a16:creationId xmlns:a16="http://schemas.microsoft.com/office/drawing/2014/main" id="{A4CD25C0-CA32-FBE3-46AF-B710F9E23836}"/>
              </a:ext>
            </a:extLst>
          </p:cNvPr>
          <p:cNvSpPr txBox="1"/>
          <p:nvPr/>
        </p:nvSpPr>
        <p:spPr>
          <a:xfrm>
            <a:off x="485773" y="2779178"/>
            <a:ext cx="7929563" cy="2677656"/>
          </a:xfrm>
          <a:prstGeom prst="rect">
            <a:avLst/>
          </a:prstGeom>
          <a:noFill/>
        </p:spPr>
        <p:txBody>
          <a:bodyPr wrap="square">
            <a:spAutoFit/>
          </a:bodyPr>
          <a:lstStyle/>
          <a:p>
            <a:r>
              <a:rPr lang="en-US" sz="1800" b="1" i="0" dirty="0">
                <a:solidFill>
                  <a:srgbClr val="0F0F0F"/>
                </a:solidFill>
                <a:effectLst/>
                <a:latin typeface="+mn-lt"/>
              </a:rPr>
              <a:t>5. </a:t>
            </a:r>
            <a:r>
              <a:rPr lang="en-US" sz="1800" b="1" dirty="0" err="1">
                <a:solidFill>
                  <a:srgbClr val="0F0F0F"/>
                </a:solidFill>
                <a:latin typeface="+mn-lt"/>
              </a:rPr>
              <a:t>L'espressione</a:t>
            </a:r>
            <a:r>
              <a:rPr lang="en-US" sz="1800" b="1" dirty="0">
                <a:solidFill>
                  <a:srgbClr val="0F0F0F"/>
                </a:solidFill>
                <a:latin typeface="+mn-lt"/>
              </a:rPr>
              <a:t> di </a:t>
            </a:r>
            <a:r>
              <a:rPr lang="en-US" sz="1800" b="1" dirty="0" err="1">
                <a:solidFill>
                  <a:srgbClr val="0F0F0F"/>
                </a:solidFill>
                <a:latin typeface="+mn-lt"/>
              </a:rPr>
              <a:t>sé</a:t>
            </a:r>
            <a:r>
              <a:rPr lang="en-US" sz="1800" b="1" dirty="0">
                <a:solidFill>
                  <a:srgbClr val="0F0F0F"/>
                </a:solidFill>
                <a:latin typeface="+mn-lt"/>
              </a:rPr>
              <a:t>:</a:t>
            </a:r>
            <a:endParaRPr lang="en-US" sz="1800" b="1" i="0" dirty="0">
              <a:solidFill>
                <a:srgbClr val="0F0F0F"/>
              </a:solidFill>
              <a:effectLst/>
              <a:latin typeface="+mn-lt"/>
            </a:endParaRPr>
          </a:p>
          <a:p>
            <a:pPr algn="l"/>
            <a:endParaRPr lang="en-US" sz="800" b="0" i="0" dirty="0">
              <a:solidFill>
                <a:srgbClr val="0F0F0F"/>
              </a:solidFill>
              <a:effectLst/>
              <a:latin typeface="+mn-lt"/>
            </a:endParaRPr>
          </a:p>
          <a:p>
            <a:pPr algn="just"/>
            <a:r>
              <a:rPr lang="it-IT" b="1" dirty="0">
                <a:solidFill>
                  <a:srgbClr val="002060"/>
                </a:solidFill>
                <a:latin typeface="+mn-lt"/>
              </a:rPr>
              <a:t>Esprimere se stessi in modo autentico: </a:t>
            </a:r>
          </a:p>
          <a:p>
            <a:pPr algn="just"/>
            <a:r>
              <a:rPr lang="it-IT" dirty="0">
                <a:solidFill>
                  <a:schemeClr val="tx1"/>
                </a:solidFill>
                <a:latin typeface="+mn-lt"/>
              </a:rPr>
              <a:t>Esplorare diversi aspetti della propria identità di genere attraverso l'abbigliamento, l'acconciatura, il trucco o altri mezzi di espressione personale. Sperimentare con il proprio aspetto può essere un modo efficace per affermare la propria identità.</a:t>
            </a:r>
          </a:p>
          <a:p>
            <a:pPr algn="just"/>
            <a:endParaRPr lang="en-US" sz="1800" b="0" i="0" dirty="0">
              <a:solidFill>
                <a:srgbClr val="0F0F0F"/>
              </a:solidFill>
              <a:effectLst/>
              <a:latin typeface="+mn-lt"/>
            </a:endParaRPr>
          </a:p>
          <a:p>
            <a:pPr algn="just"/>
            <a:r>
              <a:rPr lang="en-US" sz="1800" b="1" dirty="0">
                <a:solidFill>
                  <a:srgbClr val="0F0F0F"/>
                </a:solidFill>
                <a:latin typeface="+mn-lt"/>
              </a:rPr>
              <a:t>6. </a:t>
            </a:r>
            <a:r>
              <a:rPr lang="it-IT" sz="1800" b="1" dirty="0">
                <a:latin typeface="+mn-lt"/>
              </a:rPr>
              <a:t>Mindfulness e cura di sé </a:t>
            </a:r>
            <a:r>
              <a:rPr lang="en-US" sz="1800" b="1" i="0" dirty="0">
                <a:effectLst/>
                <a:latin typeface="+mn-lt"/>
              </a:rPr>
              <a:t>:</a:t>
            </a:r>
          </a:p>
          <a:p>
            <a:pPr algn="just"/>
            <a:endParaRPr lang="en-US" sz="800" b="1" dirty="0">
              <a:latin typeface="+mn-lt"/>
            </a:endParaRPr>
          </a:p>
          <a:p>
            <a:pPr algn="just"/>
            <a:r>
              <a:rPr lang="it-IT" b="1" dirty="0">
                <a:solidFill>
                  <a:srgbClr val="002060"/>
                </a:solidFill>
                <a:latin typeface="+mn-lt"/>
              </a:rPr>
              <a:t>Praticare l'autocompassione: </a:t>
            </a:r>
          </a:p>
          <a:p>
            <a:pPr algn="just"/>
            <a:r>
              <a:rPr lang="it-IT" dirty="0">
                <a:solidFill>
                  <a:schemeClr val="tx1"/>
                </a:solidFill>
                <a:latin typeface="+mn-lt"/>
              </a:rPr>
              <a:t>Il self-empowerment di genere può essere un viaggio impegnativo. Praticare l'autocompassione e la cura di sé è fondamentale per mantenere il benessere mentale ed emotivo.</a:t>
            </a:r>
            <a:endParaRPr lang="en-US" i="0" dirty="0">
              <a:solidFill>
                <a:schemeClr val="tx1"/>
              </a:solidFill>
              <a:effectLst/>
              <a:latin typeface="+mn-lt"/>
            </a:endParaRPr>
          </a:p>
        </p:txBody>
      </p:sp>
      <p:pic>
        <p:nvPicPr>
          <p:cNvPr id="5" name="Grafik 4">
            <a:extLst>
              <a:ext uri="{FF2B5EF4-FFF2-40B4-BE49-F238E27FC236}">
                <a16:creationId xmlns:a16="http://schemas.microsoft.com/office/drawing/2014/main" id="{7FF6A63D-0BD8-6418-4A61-1F914DF0D0C5}"/>
              </a:ext>
            </a:extLst>
          </p:cNvPr>
          <p:cNvPicPr>
            <a:picLocks noChangeAspect="1"/>
          </p:cNvPicPr>
          <p:nvPr/>
        </p:nvPicPr>
        <p:blipFill>
          <a:blip r:embed="rId6"/>
          <a:stretch>
            <a:fillRect/>
          </a:stretch>
        </p:blipFill>
        <p:spPr>
          <a:xfrm>
            <a:off x="4695825" y="761872"/>
            <a:ext cx="3257751" cy="1831835"/>
          </a:xfrm>
          <a:prstGeom prst="rect">
            <a:avLst/>
          </a:prstGeom>
        </p:spPr>
      </p:pic>
      <p:sp>
        <p:nvSpPr>
          <p:cNvPr id="8" name="Textfeld 7">
            <a:extLst>
              <a:ext uri="{FF2B5EF4-FFF2-40B4-BE49-F238E27FC236}">
                <a16:creationId xmlns:a16="http://schemas.microsoft.com/office/drawing/2014/main" id="{C1EAC50C-8912-1E15-D831-26A2B219A30E}"/>
              </a:ext>
            </a:extLst>
          </p:cNvPr>
          <p:cNvSpPr txBox="1"/>
          <p:nvPr/>
        </p:nvSpPr>
        <p:spPr>
          <a:xfrm>
            <a:off x="316685" y="6155167"/>
            <a:ext cx="8267740" cy="338554"/>
          </a:xfrm>
          <a:prstGeom prst="rect">
            <a:avLst/>
          </a:prstGeom>
          <a:noFill/>
        </p:spPr>
        <p:txBody>
          <a:bodyPr wrap="square">
            <a:spAutoFit/>
          </a:bodyPr>
          <a:lstStyle/>
          <a:p>
            <a:r>
              <a:rPr lang="de-DE" sz="800" dirty="0">
                <a:hlinkClick r:id="rId7"/>
              </a:rPr>
              <a:t>https://de.freepik.com/fotos-kostenlos/junge-maedchen-die-spass-in-der-teenagerparty-haben_11624280.htm#page=4&amp;query=Gender%20style&amp;position=14&amp;from_view=search&amp;track=ais&amp;uuid=85ff0a21-6f03-4157-88aa-69c6aedaa28e</a:t>
            </a:r>
            <a:r>
              <a:rPr lang="de-DE" sz="800" dirty="0"/>
              <a:t> </a:t>
            </a:r>
          </a:p>
        </p:txBody>
      </p:sp>
    </p:spTree>
    <p:extLst>
      <p:ext uri="{BB962C8B-B14F-4D97-AF65-F5344CB8AC3E}">
        <p14:creationId xmlns:p14="http://schemas.microsoft.com/office/powerpoint/2010/main" val="185894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6" name="Grafik 5">
            <a:extLst>
              <a:ext uri="{FF2B5EF4-FFF2-40B4-BE49-F238E27FC236}">
                <a16:creationId xmlns:a16="http://schemas.microsoft.com/office/drawing/2014/main" id="{92696E0A-4488-E907-C3AF-B4CA7B86E059}"/>
              </a:ext>
            </a:extLst>
          </p:cNvPr>
          <p:cNvPicPr>
            <a:picLocks noChangeAspect="1"/>
          </p:cNvPicPr>
          <p:nvPr/>
        </p:nvPicPr>
        <p:blipFill>
          <a:blip r:embed="rId5"/>
          <a:stretch>
            <a:fillRect/>
          </a:stretch>
        </p:blipFill>
        <p:spPr>
          <a:xfrm>
            <a:off x="342860" y="217901"/>
            <a:ext cx="3665084" cy="2391949"/>
          </a:xfrm>
          <a:prstGeom prst="rect">
            <a:avLst/>
          </a:prstGeom>
        </p:spPr>
      </p:pic>
      <p:sp>
        <p:nvSpPr>
          <p:cNvPr id="4" name="Textfeld 3">
            <a:extLst>
              <a:ext uri="{FF2B5EF4-FFF2-40B4-BE49-F238E27FC236}">
                <a16:creationId xmlns:a16="http://schemas.microsoft.com/office/drawing/2014/main" id="{A4CD25C0-CA32-FBE3-46AF-B710F9E23836}"/>
              </a:ext>
            </a:extLst>
          </p:cNvPr>
          <p:cNvSpPr txBox="1"/>
          <p:nvPr/>
        </p:nvSpPr>
        <p:spPr>
          <a:xfrm>
            <a:off x="485774" y="3094536"/>
            <a:ext cx="7929563" cy="2431435"/>
          </a:xfrm>
          <a:prstGeom prst="rect">
            <a:avLst/>
          </a:prstGeom>
          <a:noFill/>
        </p:spPr>
        <p:txBody>
          <a:bodyPr wrap="square">
            <a:spAutoFit/>
          </a:bodyPr>
          <a:lstStyle/>
          <a:p>
            <a:r>
              <a:rPr lang="en-US" sz="1800" b="1" i="0" dirty="0">
                <a:solidFill>
                  <a:srgbClr val="0F0F0F"/>
                </a:solidFill>
                <a:effectLst/>
                <a:latin typeface="+mn-lt"/>
              </a:rPr>
              <a:t>7. </a:t>
            </a:r>
            <a:r>
              <a:rPr lang="it-IT" sz="1800" b="1" dirty="0">
                <a:latin typeface="+mn-lt"/>
              </a:rPr>
              <a:t>Documentazione e raccolta di appunti</a:t>
            </a:r>
            <a:r>
              <a:rPr lang="de-DE" sz="1800" b="1" i="0" dirty="0">
                <a:effectLst/>
                <a:latin typeface="+mn-lt"/>
              </a:rPr>
              <a:t>:</a:t>
            </a:r>
            <a:endParaRPr lang="en-US" sz="1800" b="1" i="0" dirty="0">
              <a:solidFill>
                <a:srgbClr val="0F0F0F"/>
              </a:solidFill>
              <a:effectLst/>
              <a:latin typeface="+mn-lt"/>
            </a:endParaRPr>
          </a:p>
          <a:p>
            <a:pPr algn="l"/>
            <a:endParaRPr lang="en-US" b="0" i="0" dirty="0">
              <a:solidFill>
                <a:srgbClr val="0F0F0F"/>
              </a:solidFill>
              <a:effectLst/>
              <a:latin typeface="+mn-lt"/>
            </a:endParaRPr>
          </a:p>
          <a:p>
            <a:pPr algn="just"/>
            <a:r>
              <a:rPr lang="it-IT" b="1" dirty="0">
                <a:solidFill>
                  <a:srgbClr val="002060"/>
                </a:solidFill>
                <a:latin typeface="+mn-lt"/>
              </a:rPr>
              <a:t>Tenere un diario: </a:t>
            </a:r>
            <a:r>
              <a:rPr lang="it-IT" dirty="0">
                <a:solidFill>
                  <a:schemeClr val="tx1"/>
                </a:solidFill>
                <a:latin typeface="+mn-lt"/>
              </a:rPr>
              <a:t>Documentare i pensieri, i sentimenti e le esperienze in un diario può aiutarvi a seguire il vostro percorso, a celebrare le tappe fondamentali e a riflettere sulla vostra crescita.</a:t>
            </a:r>
          </a:p>
          <a:p>
            <a:pPr algn="just"/>
            <a:endParaRPr lang="en-US" dirty="0">
              <a:solidFill>
                <a:srgbClr val="0F0F0F"/>
              </a:solidFill>
              <a:latin typeface="+mn-lt"/>
            </a:endParaRPr>
          </a:p>
          <a:p>
            <a:pPr algn="just"/>
            <a:r>
              <a:rPr lang="en-US" sz="1800" b="1" dirty="0">
                <a:latin typeface="+mn-lt"/>
              </a:rPr>
              <a:t>8</a:t>
            </a:r>
            <a:r>
              <a:rPr lang="en-US" sz="1800" b="1" i="0" dirty="0">
                <a:effectLst/>
                <a:latin typeface="+mn-lt"/>
              </a:rPr>
              <a:t>. </a:t>
            </a:r>
            <a:r>
              <a:rPr lang="en-US" sz="1800" b="1" dirty="0" err="1">
                <a:latin typeface="+mn-lt"/>
              </a:rPr>
              <a:t>Sviluppo</a:t>
            </a:r>
            <a:r>
              <a:rPr lang="en-US" sz="1800" b="1" dirty="0">
                <a:latin typeface="+mn-lt"/>
              </a:rPr>
              <a:t> </a:t>
            </a:r>
            <a:r>
              <a:rPr lang="en-US" sz="1800" b="1" dirty="0" err="1">
                <a:latin typeface="+mn-lt"/>
              </a:rPr>
              <a:t>p</a:t>
            </a:r>
            <a:r>
              <a:rPr lang="en-US" sz="1800" b="1" i="0" dirty="0" err="1">
                <a:effectLst/>
                <a:latin typeface="+mn-lt"/>
              </a:rPr>
              <a:t>rofessionale</a:t>
            </a:r>
            <a:r>
              <a:rPr lang="en-US" sz="1800" b="1" i="0" dirty="0">
                <a:effectLst/>
                <a:latin typeface="+mn-lt"/>
              </a:rPr>
              <a:t>:</a:t>
            </a:r>
          </a:p>
          <a:p>
            <a:pPr algn="just"/>
            <a:endParaRPr lang="en-US" sz="1800" b="1" dirty="0">
              <a:latin typeface="+mn-lt"/>
            </a:endParaRPr>
          </a:p>
          <a:p>
            <a:pPr algn="just"/>
            <a:r>
              <a:rPr lang="it-IT" b="1" dirty="0">
                <a:solidFill>
                  <a:srgbClr val="002060"/>
                </a:solidFill>
                <a:latin typeface="+mn-lt"/>
              </a:rPr>
              <a:t>Investite nelle vostre competenze:</a:t>
            </a:r>
            <a:r>
              <a:rPr lang="it-IT" dirty="0">
                <a:solidFill>
                  <a:schemeClr val="tx1"/>
                </a:solidFill>
                <a:latin typeface="+mn-lt"/>
              </a:rPr>
              <a:t> L'empowerment va oltre l'identità personale. Investite nella vostra formazione e nelle vostre competenze per raggiungere i vostri obiettivi professionali, contribuendo al vostro senso generale di self-empowerment.</a:t>
            </a:r>
            <a:endParaRPr lang="en-US" i="0" dirty="0">
              <a:solidFill>
                <a:schemeClr val="tx1"/>
              </a:solidFill>
              <a:effectLst/>
              <a:latin typeface="+mn-lt"/>
            </a:endParaRPr>
          </a:p>
        </p:txBody>
      </p:sp>
      <p:pic>
        <p:nvPicPr>
          <p:cNvPr id="2" name="Grafik 1">
            <a:extLst>
              <a:ext uri="{FF2B5EF4-FFF2-40B4-BE49-F238E27FC236}">
                <a16:creationId xmlns:a16="http://schemas.microsoft.com/office/drawing/2014/main" id="{BBB37349-BA1A-0571-C78A-24A5CA127DC4}"/>
              </a:ext>
            </a:extLst>
          </p:cNvPr>
          <p:cNvPicPr>
            <a:picLocks noChangeAspect="1"/>
          </p:cNvPicPr>
          <p:nvPr/>
        </p:nvPicPr>
        <p:blipFill>
          <a:blip r:embed="rId6"/>
          <a:stretch>
            <a:fillRect/>
          </a:stretch>
        </p:blipFill>
        <p:spPr>
          <a:xfrm>
            <a:off x="5327718" y="666688"/>
            <a:ext cx="2692333" cy="1943162"/>
          </a:xfrm>
          <a:prstGeom prst="rect">
            <a:avLst/>
          </a:prstGeom>
        </p:spPr>
      </p:pic>
      <p:sp>
        <p:nvSpPr>
          <p:cNvPr id="7" name="Textfeld 6">
            <a:extLst>
              <a:ext uri="{FF2B5EF4-FFF2-40B4-BE49-F238E27FC236}">
                <a16:creationId xmlns:a16="http://schemas.microsoft.com/office/drawing/2014/main" id="{F424A041-6CA6-7821-83D5-24B245076D00}"/>
              </a:ext>
            </a:extLst>
          </p:cNvPr>
          <p:cNvSpPr txBox="1"/>
          <p:nvPr/>
        </p:nvSpPr>
        <p:spPr>
          <a:xfrm>
            <a:off x="485774" y="6049767"/>
            <a:ext cx="8943976" cy="338554"/>
          </a:xfrm>
          <a:prstGeom prst="rect">
            <a:avLst/>
          </a:prstGeom>
          <a:noFill/>
        </p:spPr>
        <p:txBody>
          <a:bodyPr wrap="square">
            <a:spAutoFit/>
          </a:bodyPr>
          <a:lstStyle/>
          <a:p>
            <a:r>
              <a:rPr lang="de-DE" sz="800" dirty="0">
                <a:hlinkClick r:id="rId7"/>
              </a:rPr>
              <a:t>https://de.freepik.com/fotos-kostenlos/entwicklungs-wachstums-fortschritts-ikonen-konzept_2758711.htm#query=Professional%20Development&amp;position=0&amp;from_view=search&amp;track=ais&amp;uuid=782a4fce-0b48-43a8-9f84-be3c26c7a32f</a:t>
            </a:r>
            <a:r>
              <a:rPr lang="de-DE" sz="800" dirty="0"/>
              <a:t> </a:t>
            </a:r>
          </a:p>
        </p:txBody>
      </p:sp>
    </p:spTree>
    <p:extLst>
      <p:ext uri="{BB962C8B-B14F-4D97-AF65-F5344CB8AC3E}">
        <p14:creationId xmlns:p14="http://schemas.microsoft.com/office/powerpoint/2010/main" val="18668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4" name="Textfeld 3">
            <a:extLst>
              <a:ext uri="{FF2B5EF4-FFF2-40B4-BE49-F238E27FC236}">
                <a16:creationId xmlns:a16="http://schemas.microsoft.com/office/drawing/2014/main" id="{A4CD25C0-CA32-FBE3-46AF-B710F9E23836}"/>
              </a:ext>
            </a:extLst>
          </p:cNvPr>
          <p:cNvSpPr txBox="1"/>
          <p:nvPr/>
        </p:nvSpPr>
        <p:spPr>
          <a:xfrm>
            <a:off x="4915072" y="2221710"/>
            <a:ext cx="4290842" cy="2308324"/>
          </a:xfrm>
          <a:prstGeom prst="rect">
            <a:avLst/>
          </a:prstGeom>
          <a:noFill/>
        </p:spPr>
        <p:txBody>
          <a:bodyPr wrap="square">
            <a:spAutoFit/>
          </a:bodyPr>
          <a:lstStyle/>
          <a:p>
            <a:pPr algn="just"/>
            <a:r>
              <a:rPr lang="it-IT" sz="1800" dirty="0">
                <a:latin typeface="+mn-lt"/>
              </a:rPr>
              <a:t>Ricordate che il viaggio verso l'autoaffermazione di genere è unico per ogni persona.</a:t>
            </a:r>
          </a:p>
          <a:p>
            <a:pPr algn="just"/>
            <a:endParaRPr lang="it-IT" sz="1800" dirty="0">
              <a:latin typeface="+mn-lt"/>
            </a:endParaRPr>
          </a:p>
          <a:p>
            <a:pPr algn="just"/>
            <a:r>
              <a:rPr lang="it-IT" sz="1800" dirty="0">
                <a:latin typeface="+mn-lt"/>
              </a:rPr>
              <a:t> È importante essere pazienti con se stessi e cercare le risorse e le pratiche che rispondono alla propria esperienza individuale.</a:t>
            </a:r>
            <a:endParaRPr lang="en-US" sz="1800" b="0" i="0" dirty="0">
              <a:effectLst/>
              <a:latin typeface="+mn-lt"/>
            </a:endParaRPr>
          </a:p>
        </p:txBody>
      </p:sp>
      <p:pic>
        <p:nvPicPr>
          <p:cNvPr id="3" name="Grafik 2">
            <a:extLst>
              <a:ext uri="{FF2B5EF4-FFF2-40B4-BE49-F238E27FC236}">
                <a16:creationId xmlns:a16="http://schemas.microsoft.com/office/drawing/2014/main" id="{836B444F-5D5F-C422-8B6C-DDFB85C4FC2D}"/>
              </a:ext>
            </a:extLst>
          </p:cNvPr>
          <p:cNvPicPr>
            <a:picLocks noChangeAspect="1"/>
          </p:cNvPicPr>
          <p:nvPr/>
        </p:nvPicPr>
        <p:blipFill>
          <a:blip r:embed="rId5"/>
          <a:stretch>
            <a:fillRect/>
          </a:stretch>
        </p:blipFill>
        <p:spPr>
          <a:xfrm>
            <a:off x="265641" y="830779"/>
            <a:ext cx="4536189" cy="4536189"/>
          </a:xfrm>
          <a:prstGeom prst="rect">
            <a:avLst/>
          </a:prstGeom>
        </p:spPr>
      </p:pic>
    </p:spTree>
    <p:extLst>
      <p:ext uri="{BB962C8B-B14F-4D97-AF65-F5344CB8AC3E}">
        <p14:creationId xmlns:p14="http://schemas.microsoft.com/office/powerpoint/2010/main" val="309553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5" name="Grafik 4">
            <a:extLst>
              <a:ext uri="{FF2B5EF4-FFF2-40B4-BE49-F238E27FC236}">
                <a16:creationId xmlns:a16="http://schemas.microsoft.com/office/drawing/2014/main" id="{7141A209-750B-808F-3AB2-C5099FA0AE54}"/>
              </a:ext>
            </a:extLst>
          </p:cNvPr>
          <p:cNvPicPr>
            <a:picLocks noChangeAspect="1"/>
          </p:cNvPicPr>
          <p:nvPr/>
        </p:nvPicPr>
        <p:blipFill>
          <a:blip r:embed="rId5"/>
          <a:stretch>
            <a:fillRect/>
          </a:stretch>
        </p:blipFill>
        <p:spPr>
          <a:xfrm>
            <a:off x="661947" y="827902"/>
            <a:ext cx="5953125" cy="2466975"/>
          </a:xfrm>
          <a:prstGeom prst="rect">
            <a:avLst/>
          </a:prstGeom>
        </p:spPr>
      </p:pic>
      <p:sp>
        <p:nvSpPr>
          <p:cNvPr id="6" name="Textfeld 5">
            <a:extLst>
              <a:ext uri="{FF2B5EF4-FFF2-40B4-BE49-F238E27FC236}">
                <a16:creationId xmlns:a16="http://schemas.microsoft.com/office/drawing/2014/main" id="{3929693E-C6F6-27D1-1D9B-587A6BFA8CE4}"/>
              </a:ext>
            </a:extLst>
          </p:cNvPr>
          <p:cNvSpPr txBox="1"/>
          <p:nvPr/>
        </p:nvSpPr>
        <p:spPr>
          <a:xfrm>
            <a:off x="566737" y="435492"/>
            <a:ext cx="3357563" cy="307777"/>
          </a:xfrm>
          <a:prstGeom prst="rect">
            <a:avLst/>
          </a:prstGeom>
          <a:noFill/>
        </p:spPr>
        <p:txBody>
          <a:bodyPr wrap="square" rtlCol="0">
            <a:spAutoFit/>
          </a:bodyPr>
          <a:lstStyle/>
          <a:p>
            <a:r>
              <a:rPr lang="de-DE" b="1" dirty="0" err="1"/>
              <a:t>Unità</a:t>
            </a:r>
            <a:r>
              <a:rPr lang="de-DE" b="1" dirty="0"/>
              <a:t> di </a:t>
            </a:r>
            <a:r>
              <a:rPr lang="de-DE" b="1" dirty="0" err="1"/>
              <a:t>formazione</a:t>
            </a:r>
            <a:r>
              <a:rPr lang="de-DE" b="1" dirty="0"/>
              <a:t>:</a:t>
            </a:r>
          </a:p>
        </p:txBody>
      </p:sp>
      <p:sp>
        <p:nvSpPr>
          <p:cNvPr id="8" name="Textfeld 7">
            <a:extLst>
              <a:ext uri="{FF2B5EF4-FFF2-40B4-BE49-F238E27FC236}">
                <a16:creationId xmlns:a16="http://schemas.microsoft.com/office/drawing/2014/main" id="{B89FE90A-2AFD-D95D-8BD9-12A7BE70A487}"/>
              </a:ext>
            </a:extLst>
          </p:cNvPr>
          <p:cNvSpPr txBox="1"/>
          <p:nvPr/>
        </p:nvSpPr>
        <p:spPr>
          <a:xfrm>
            <a:off x="571459" y="3777675"/>
            <a:ext cx="8239166" cy="1600438"/>
          </a:xfrm>
          <a:prstGeom prst="rect">
            <a:avLst/>
          </a:prstGeom>
          <a:noFill/>
        </p:spPr>
        <p:txBody>
          <a:bodyPr wrap="square">
            <a:spAutoFit/>
          </a:bodyPr>
          <a:lstStyle/>
          <a:p>
            <a:r>
              <a:rPr lang="it-IT" dirty="0"/>
              <a:t>I partecipanti impareranno il potere delle etichette individuali e delle identità con cui vorrebbero essere chiamati.</a:t>
            </a:r>
          </a:p>
          <a:p>
            <a:endParaRPr lang="it-IT" dirty="0"/>
          </a:p>
          <a:p>
            <a:r>
              <a:rPr lang="it-IT" dirty="0"/>
              <a:t>I partecipanti discuteranno l'impatto delle etichette, l'idea di consenso applicata alle etichette e genereranno esempi di etichette positive.</a:t>
            </a:r>
          </a:p>
          <a:p>
            <a:endParaRPr lang="en-US" dirty="0"/>
          </a:p>
          <a:p>
            <a:r>
              <a:rPr lang="de-DE" dirty="0">
                <a:hlinkClick r:id="rId6"/>
              </a:rPr>
              <a:t>https://www.glsen.org/activity/learning-empowerment-and-self-identification</a:t>
            </a:r>
            <a:r>
              <a:rPr lang="en-US" dirty="0"/>
              <a:t> </a:t>
            </a:r>
            <a:endParaRPr lang="de-DE" dirty="0"/>
          </a:p>
        </p:txBody>
      </p:sp>
    </p:spTree>
    <p:extLst>
      <p:ext uri="{BB962C8B-B14F-4D97-AF65-F5344CB8AC3E}">
        <p14:creationId xmlns:p14="http://schemas.microsoft.com/office/powerpoint/2010/main" val="287497861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2554</Words>
  <Application>Microsoft Office PowerPoint</Application>
  <PresentationFormat>Personalizzato</PresentationFormat>
  <Paragraphs>146</Paragraphs>
  <Slides>16</Slides>
  <Notes>16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Calibri</vt:lpstr>
      <vt:lpstr>Arial</vt:lpstr>
      <vt:lpstr>Tahoma</vt:lpstr>
      <vt:lpstr>Helvetica Neue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Cristina</dc:creator>
  <cp:lastModifiedBy>Alessandra Messana</cp:lastModifiedBy>
  <cp:revision>22</cp:revision>
  <dcterms:created xsi:type="dcterms:W3CDTF">2022-12-16T10:07:41Z</dcterms:created>
  <dcterms:modified xsi:type="dcterms:W3CDTF">2023-11-21T15:11:24Z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ies>
</file>