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753600" cy="7315200"/>
  <p:notesSz cx="9753600" cy="7315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2" y="2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sen.org/sites/default/files/2020-06/NNCW-SelfieSign-2017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qMY16X3Zlw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sen.org/activity/learning-empowerment-and-self-identificati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MY16X3Zlww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sen.org/activity/learning-empowerment-and-self-identification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sen.org/sites/default/files/2020-06/NNCW-SelfieSign-2017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sen.org/activity/learning-empowerment-and-self-identification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de.freepik.com/fotos-kostenlos/mittelgrosse-freunde-die-zusammen-feiern_17642343.htm#page=3&amp;query=events&amp;position=34&amp;from_view=search&amp;track=sph&amp;uuid=19a4d02a-95c1-4de3-b51f-c8cdd073664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de.freepik.com/fotos-kostenlos/junge-maedchen-die-spass-in-der-teenagerparty-haben_11624280.htm#page=4&amp;query=Gender%20style&amp;position=14&amp;from_view=search&amp;track=ais&amp;uuid=85ff0a21-6f03-4157-88aa-69c6aedaa28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de.freepik.com/fotos-kostenlos/entwicklungs-wachstums-fortschritts-ikonen-konzept_2758711.htm#query=Professional%20Development&amp;position=0&amp;from_view=search&amp;track=ais&amp;uuid=782a4fce-0b48-43a8-9f84-be3c26c7a32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sen.org/activity/learning-empowerment-and-self-identificatio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137629" y="275183"/>
            <a:ext cx="9382125" cy="6877684"/>
            <a:chOff x="137629" y="275183"/>
            <a:chExt cx="9382125" cy="6877684"/>
          </a:xfrm>
        </p:grpSpPr>
        <p:sp>
          <p:nvSpPr>
            <p:cNvPr id="46" name="Google Shape;46;p8"/>
            <p:cNvSpPr/>
            <p:nvPr/>
          </p:nvSpPr>
          <p:spPr>
            <a:xfrm>
              <a:off x="137629" y="275183"/>
              <a:ext cx="9382125" cy="6877684"/>
            </a:xfrm>
            <a:custGeom>
              <a:avLst/>
              <a:gdLst/>
              <a:ahLst/>
              <a:cxnLst/>
              <a:rect l="l" t="t" r="r" b="b"/>
              <a:pathLst>
                <a:path w="9382125" h="6877684" extrusionOk="0">
                  <a:moveTo>
                    <a:pt x="9382100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0" y="6817703"/>
                  </a:lnTo>
                  <a:lnTo>
                    <a:pt x="0" y="6877380"/>
                  </a:lnTo>
                  <a:lnTo>
                    <a:pt x="9382100" y="6877380"/>
                  </a:lnTo>
                  <a:lnTo>
                    <a:pt x="9382100" y="6817703"/>
                  </a:lnTo>
                  <a:lnTo>
                    <a:pt x="60464" y="6817703"/>
                  </a:lnTo>
                  <a:lnTo>
                    <a:pt x="60464" y="60947"/>
                  </a:lnTo>
                  <a:lnTo>
                    <a:pt x="9322308" y="60947"/>
                  </a:lnTo>
                  <a:lnTo>
                    <a:pt x="9322308" y="6817271"/>
                  </a:lnTo>
                  <a:lnTo>
                    <a:pt x="9382100" y="6817271"/>
                  </a:lnTo>
                  <a:lnTo>
                    <a:pt x="9382100" y="60947"/>
                  </a:lnTo>
                  <a:lnTo>
                    <a:pt x="9382100" y="60452"/>
                  </a:lnTo>
                  <a:lnTo>
                    <a:pt x="9382100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526" y="617155"/>
            <a:ext cx="3696348" cy="36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35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  <a:defRPr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55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371600" y="3347628"/>
            <a:ext cx="7696200" cy="295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ὀψίζω </a:t>
            </a:r>
            <a:r>
              <a:t>suite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Herramienta DEI para microempresas para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Autoempoderamiento de género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/>
              <a:t>A</a:t>
            </a:r>
            <a:r>
              <a:t>utor: IHK-Projektgesellschaft (Alemania)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Diversity &amp; Inclusion in Microenterprise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2022-1-IT01-KA220-VET-000088750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6"/>
              </a:rPr>
              <a:t>https://opsizo.eu/index.php</a:t>
            </a:r>
            <a:r>
              <a:rPr>
                <a:solidFill>
                  <a:srgbClr val="40891F"/>
                </a:solidFill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224" y="1071483"/>
            <a:ext cx="59531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757217" y="486356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52" name="Google Shape;152;p17"/>
          <p:cNvSpPr txBox="1"/>
          <p:nvPr/>
        </p:nvSpPr>
        <p:spPr>
          <a:xfrm>
            <a:off x="757217" y="3383874"/>
            <a:ext cx="82391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6"/>
              </a:rPr>
              <a:t>https://www.glsen.org/activity/learning-empowerment-and-self-identification</a:t>
            </a:r>
            <a:r>
              <a:rPr>
                <a:solidFill>
                  <a:srgbClr val="000000"/>
                </a:solidFill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28663" y="4395118"/>
            <a:ext cx="847725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Cosas PARA PREP</a:t>
            </a:r>
            <a:r>
              <a:rPr lang="es-ES"/>
              <a:t>ARAR</a:t>
            </a:r>
            <a:r>
              <a:t> Y HERRAMIENTAS NECES</a:t>
            </a:r>
            <a:r>
              <a:rPr lang="es-ES"/>
              <a:t>ARIA</a:t>
            </a:r>
            <a:r>
              <a:t>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7"/>
              </a:rPr>
              <a:t>Video Slurs and Stereotypes</a:t>
            </a:r>
            <a:r>
              <a:rPr>
                <a:solidFill>
                  <a:srgbClr val="000000"/>
                </a:solidFill>
              </a:rPr>
              <a:t>, Copi</a:t>
            </a:r>
            <a:r>
              <a:rPr lang="es-ES"/>
              <a:t>as de ejemplo, casos de estudio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u="sng">
                <a:solidFill>
                  <a:schemeClr val="hlink"/>
                </a:solidFill>
                <a:hlinkClick r:id="rId8"/>
              </a:rPr>
              <a:t>GLSEN’s I Am Signage folleto,</a:t>
            </a:r>
            <a:r>
              <a:rPr>
                <a:solidFill>
                  <a:srgbClr val="000000"/>
                </a:solidFill>
              </a:rPr>
              <a:t> ordenadores, altavoces, acceso a Internet, proyector, pantalla, marcadores, papel, lápices.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450" y="361640"/>
            <a:ext cx="2778899" cy="115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757217" y="486356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64" name="Google Shape;164;p18"/>
          <p:cNvSpPr txBox="1"/>
          <p:nvPr/>
        </p:nvSpPr>
        <p:spPr>
          <a:xfrm>
            <a:off x="757217" y="1158723"/>
            <a:ext cx="8705829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TIEMPO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60 minutos.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TODO SOBRE LA ACTIVIDAD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Introducción y Pregunta de Apertura: (10 minutos) </a:t>
            </a:r>
            <a:r>
              <a:rPr lang="es-ES"/>
              <a:t>Dar la b</a:t>
            </a:r>
            <a:r>
              <a:t>ienveni</a:t>
            </a:r>
            <a:r>
              <a:rPr lang="es-ES"/>
              <a:t>da</a:t>
            </a:r>
            <a:r>
              <a:t> a los</a:t>
            </a:r>
            <a:r>
              <a:rPr lang="es-ES"/>
              <a:t>/as</a:t>
            </a:r>
            <a:r>
              <a:t> miembros y expl</a:t>
            </a:r>
            <a:r>
              <a:rPr lang="es-ES"/>
              <a:t>icarles</a:t>
            </a:r>
            <a:r>
              <a:t> a todos</a:t>
            </a:r>
            <a:r>
              <a:rPr lang="es-ES"/>
              <a:t>/as</a:t>
            </a:r>
            <a:r>
              <a:t> que hoy nos centraremos en hablar sobre el impacto de las etiquetas. Entonces h</a:t>
            </a:r>
            <a:r>
              <a:rPr lang="es-ES"/>
              <a:t>ay que hacerles</a:t>
            </a:r>
            <a:r>
              <a:t> la primera pregunta: «¿Qué son las etiquetas?»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Ejemplo: Hola a todos</a:t>
            </a:r>
            <a:r>
              <a:rPr lang="es-ES"/>
              <a:t>/as</a:t>
            </a:r>
            <a:r>
              <a:t>. Hoy vamos a aprender sobre las etiquetas. Primero, ¿qué son las etiquetas?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Una vez que algunos</a:t>
            </a:r>
            <a:r>
              <a:rPr lang="es-ES"/>
              <a:t>/as</a:t>
            </a:r>
            <a:r>
              <a:t> participantes comparten sus definiciones. «Las etiquetas son cosas que otras personas nos llaman. Las etiquetas pueden ser identidades y adjetivos. Cuando la gente usa etiquetas en nosotros, pueden ser empoderador</a:t>
            </a:r>
            <a:r>
              <a:rPr lang="es-ES"/>
              <a:t>a</a:t>
            </a:r>
            <a:r>
              <a:t>s o hirientes. La autoidentificación nos ayuda a reclamar qué etiquetas queremos que la gente use con nosotros</a:t>
            </a:r>
            <a:r>
              <a:rPr lang="es-ES"/>
              <a:t>/as</a:t>
            </a:r>
            <a: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Respetar las etiquetas autoidentificadas de las personas puede construir lazos y amistades. Las etiquetas </a:t>
            </a:r>
            <a:r>
              <a:rPr lang="es-ES"/>
              <a:t>usadas</a:t>
            </a:r>
            <a:r>
              <a:t> d</a:t>
            </a:r>
            <a:r>
              <a:rPr lang="es-ES"/>
              <a:t>e forma perjudicial</a:t>
            </a:r>
            <a:r>
              <a:t>, como el uso de estereotipos y </a:t>
            </a:r>
            <a:r>
              <a:rPr lang="es-ES"/>
              <a:t>su refuerzo </a:t>
            </a:r>
            <a:r>
              <a:t>llamando a alguien</a:t>
            </a:r>
            <a:r>
              <a:rPr lang="es-ES"/>
              <a:t> con</a:t>
            </a:r>
            <a:r>
              <a:t> una etiqueta despectiva.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Los estereotipos se basan en suposiciones o generalizaciones sobre alguien basada en las etiquetas que crees que tienen. </a:t>
            </a:r>
            <a:r>
              <a:rPr lang="es-ES"/>
              <a:t>Insultar</a:t>
            </a:r>
            <a:r>
              <a:t> es cuando alguien usa palabras para invocar daño o hacer que alguien se sienta mal consigo mismo</a:t>
            </a:r>
            <a:r>
              <a:rPr lang="es-ES"/>
              <a:t>/a</a:t>
            </a:r>
            <a:r>
              <a:t>. Para evitar estereotipos o </a:t>
            </a:r>
            <a:r>
              <a:rPr lang="es-ES"/>
              <a:t>insultos</a:t>
            </a:r>
            <a:r>
              <a:t>, la</a:t>
            </a:r>
            <a:r>
              <a:rPr lang="es-ES"/>
              <a:t> gente</a:t>
            </a:r>
            <a:r>
              <a:t> debe consultar con </a:t>
            </a:r>
            <a:r>
              <a:rPr lang="es-ES"/>
              <a:t>las</a:t>
            </a:r>
            <a:r>
              <a:t> persona</a:t>
            </a:r>
            <a:r>
              <a:rPr lang="es-ES"/>
              <a:t>s</a:t>
            </a:r>
            <a:r>
              <a:t> si quieren que se use alguna etiqueta con ellos</a:t>
            </a:r>
            <a:r>
              <a:rPr lang="es-ES"/>
              <a:t>/as</a:t>
            </a:r>
            <a:r>
              <a:t> antes de usarla.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lang="es-ES"/>
              <a:t>n e</a:t>
            </a:r>
            <a:r>
              <a:t>sta actividad</a:t>
            </a:r>
            <a:r>
              <a:rPr lang="es-ES"/>
              <a:t> se</a:t>
            </a:r>
            <a:r>
              <a:t> discutirá cómo podemos trabajar para llamar a las personas como les gustaría que se les llamara.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450" y="361640"/>
            <a:ext cx="2778899" cy="115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621486" y="783539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75" name="Google Shape;175;p19"/>
          <p:cNvSpPr txBox="1"/>
          <p:nvPr/>
        </p:nvSpPr>
        <p:spPr>
          <a:xfrm>
            <a:off x="686980" y="1606125"/>
            <a:ext cx="8874939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00"/>
                </a:solidFill>
              </a:rPr>
              <a:t>2. (5 minutos) Apertura: Mostrar el video, </a:t>
            </a:r>
            <a:r>
              <a:rPr u="sng">
                <a:solidFill>
                  <a:schemeClr val="hlink"/>
                </a:solidFill>
                <a:hlinkClick r:id="rId6"/>
              </a:rPr>
              <a:t>«Slurs and Stereotypes».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(10 minutos) L</a:t>
            </a:r>
            <a:r>
              <a:rPr lang="es-ES"/>
              <a:t>idera</a:t>
            </a:r>
            <a:r>
              <a:t> al grupo en la discusión sobre el video haciendo algunas de estas preguntas. Para ahorrar tiempo, solo 1-3 personas responden a cada pregunta: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¿Cuáles fueron los ejemplos de etiquetas que viste en el video?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¿Cuál es el impacto de las diferentes etiquetas que se pusieron en los</a:t>
            </a:r>
            <a:r>
              <a:rPr lang="es-ES"/>
              <a:t>/as</a:t>
            </a:r>
            <a:r>
              <a:t> estudiantes frente a lo que eligieron para sí mismos</a:t>
            </a:r>
            <a:r>
              <a:rPr lang="es-ES"/>
              <a:t>/as</a:t>
            </a:r>
            <a:r>
              <a:t>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has visto el impacto de las etiquetas en esta escuela?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</a:t>
            </a:r>
            <a:r>
              <a:rPr lang="es-ES"/>
              <a:t>t</a:t>
            </a:r>
            <a:r>
              <a:t>e siente</a:t>
            </a:r>
            <a:r>
              <a:rPr lang="es-ES"/>
              <a:t>s</a:t>
            </a:r>
            <a:r>
              <a:t> cuando no se </a:t>
            </a:r>
            <a:r>
              <a:rPr lang="es-ES"/>
              <a:t>t</a:t>
            </a:r>
            <a:r>
              <a:t>e permite identificar</a:t>
            </a:r>
            <a:r>
              <a:rPr lang="es-ES"/>
              <a:t>t</a:t>
            </a:r>
            <a:r>
              <a:t>e con etiquetas que </a:t>
            </a:r>
            <a:r>
              <a:rPr lang="es-ES"/>
              <a:t>t</a:t>
            </a:r>
            <a:r>
              <a:t>e gustaría que </a:t>
            </a:r>
            <a:r>
              <a:rPr lang="es-ES"/>
              <a:t>t</a:t>
            </a:r>
            <a:r>
              <a:t>e llamaran?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</a:t>
            </a:r>
            <a:r>
              <a:rPr lang="es-ES"/>
              <a:t>t</a:t>
            </a:r>
            <a:r>
              <a:t>e siente</a:t>
            </a:r>
            <a:r>
              <a:rPr lang="es-ES"/>
              <a:t>s</a:t>
            </a:r>
            <a:r>
              <a:t> cuando las personas usan las etiquetas con las que te identificas?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¿Qué ha pasado cuando has visto a alguien usar una etiqueta con la que no se identifican o quieren que lo llamen?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¿Cuál es la diferencia entre una etiqueta autoidentificada y un estereotipo?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450" y="361640"/>
            <a:ext cx="2778899" cy="115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547687" y="783539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86" name="Google Shape;186;p20"/>
          <p:cNvSpPr txBox="1"/>
          <p:nvPr/>
        </p:nvSpPr>
        <p:spPr>
          <a:xfrm>
            <a:off x="547687" y="1184225"/>
            <a:ext cx="8884465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solidFill>
                  <a:srgbClr val="000000"/>
                </a:solidFill>
              </a:rPr>
              <a:t>(20 min) </a:t>
            </a:r>
            <a:r>
              <a:rPr sz="1600" b="1" u="sng">
                <a:solidFill>
                  <a:schemeClr val="hlink"/>
                </a:solidFill>
                <a:hlinkClick r:id="rId6"/>
              </a:rPr>
              <a:t>Casos de estudio</a:t>
            </a:r>
            <a:r>
              <a:rPr sz="1400" u="sng">
                <a:solidFill>
                  <a:schemeClr val="hlink"/>
                </a:solidFill>
                <a:hlinkClick r:id="rId6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Divide el grupo en grupos más pequeños. El tamaño del grupo puede ser personalizable al número de estudiantes que tienes ese día, sin embargo hay cinco </a:t>
            </a:r>
            <a:r>
              <a:rPr lang="es-ES"/>
              <a:t>casos de </a:t>
            </a:r>
            <a:r>
              <a:t>estudi</a:t>
            </a:r>
            <a:r>
              <a:rPr lang="es-ES"/>
              <a:t>o</a:t>
            </a:r>
            <a: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Distribuir copias de los </a:t>
            </a:r>
            <a:r>
              <a:rPr lang="es-ES"/>
              <a:t>casos de </a:t>
            </a:r>
            <a:r>
              <a:t>estudio. D</a:t>
            </a:r>
            <a:r>
              <a:rPr lang="es-ES"/>
              <a:t>ile</a:t>
            </a:r>
            <a:r>
              <a:t> a cada grupo que lea el ejemplo y trabaje juntos para responder a las preguntas.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Muestr</a:t>
            </a:r>
            <a:r>
              <a:rPr lang="es-ES"/>
              <a:t>a</a:t>
            </a:r>
            <a:r>
              <a:t> las preguntas en el tablero para su referencia. Los grupos tendrán 10 minutos para trabajar en responder a las preguntas, luego habrá un informe de grupo completo.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Preguntas de discusión: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se autoidentificó la persona en </a:t>
            </a:r>
            <a:r>
              <a:rPr lang="es-ES"/>
              <a:t>t</a:t>
            </a:r>
            <a:r>
              <a:t>u historia?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 </a:t>
            </a:r>
            <a:r>
              <a:rPr lang="es-ES"/>
              <a:t>t</a:t>
            </a:r>
            <a:r>
              <a:t>u ejemplo, ¿cómo </a:t>
            </a:r>
            <a:r>
              <a:rPr lang="es-ES"/>
              <a:t>podría haber afectado </a:t>
            </a:r>
            <a:r>
              <a:t>el uso de etiquetas a la persona en </a:t>
            </a:r>
            <a:r>
              <a:rPr lang="es-ES"/>
              <a:t>t</a:t>
            </a:r>
            <a:r>
              <a:t>u historia?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validaron los compañeros de la persona a </a:t>
            </a:r>
            <a:r>
              <a:rPr lang="es-ES"/>
              <a:t>t</a:t>
            </a:r>
            <a:r>
              <a:t>u alrededor </a:t>
            </a:r>
            <a:r>
              <a:rPr lang="es-ES"/>
              <a:t>t</a:t>
            </a:r>
            <a:r>
              <a:t>u identidad?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se potencia el uso de etiquetas autoidentificantes para la persona principal de su historia?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¿Cómo se veía/sonaba el consentimiento en </a:t>
            </a:r>
            <a:r>
              <a:rPr lang="es-ES"/>
              <a:t>t</a:t>
            </a:r>
            <a:r>
              <a:t>u historia? ¿Cómo importaba el consentimiento en la historia?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Discusión de todo el grupo: Pid</a:t>
            </a:r>
            <a:r>
              <a:rPr lang="es-ES"/>
              <a:t>e</a:t>
            </a:r>
            <a:r>
              <a:t> a cada grupo que comparta la respuesta a una de </a:t>
            </a:r>
            <a:r>
              <a:rPr lang="es-ES"/>
              <a:t>t</a:t>
            </a:r>
            <a:r>
              <a:t>us preguntas.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¿Cuáles fueron los aspectos más destacados de las discusiones de </a:t>
            </a:r>
            <a:r>
              <a:rPr lang="es-ES"/>
              <a:t>t</a:t>
            </a:r>
            <a:r>
              <a:t>u grupo?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553" y="292826"/>
            <a:ext cx="2519321" cy="104400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621486" y="783539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97" name="Google Shape;197;p21"/>
          <p:cNvSpPr txBox="1"/>
          <p:nvPr/>
        </p:nvSpPr>
        <p:spPr>
          <a:xfrm>
            <a:off x="621486" y="1318976"/>
            <a:ext cx="8905875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00"/>
                </a:solidFill>
              </a:rPr>
              <a:t>4. (10 minutos) Pas</a:t>
            </a:r>
            <a:r>
              <a:rPr lang="es-ES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el </a:t>
            </a:r>
            <a:r>
              <a:rPr u="sng">
                <a:solidFill>
                  <a:schemeClr val="hlink"/>
                </a:solidFill>
                <a:hlinkClick r:id="rId6"/>
              </a:rPr>
              <a:t>folleto de señalización «Yo Soy» de GLSEN </a:t>
            </a:r>
            <a:r>
              <a:rPr>
                <a:solidFill>
                  <a:srgbClr val="000000"/>
                </a:solidFill>
              </a:rPr>
              <a:t>a los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 participantes.Recuerd</a:t>
            </a:r>
            <a:r>
              <a:rPr lang="es-ES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 a los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 participantes que están a cargo de las etiquetas que se sienten bien para ellos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, que las etiquetas no deben ser aplicadas por estereotipos o usadas sin su permiso. Pid</a:t>
            </a:r>
            <a:r>
              <a:rPr lang="es-ES">
                <a:solidFill>
                  <a:srgbClr val="000000"/>
                </a:solidFill>
              </a:rPr>
              <a:t>e</a:t>
            </a:r>
            <a:r>
              <a:rPr>
                <a:solidFill>
                  <a:srgbClr val="000000"/>
                </a:solidFill>
              </a:rPr>
              <a:t> a los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 participantes que rellenen los signos con identificadores, adjetivos u otras palabras que les sientan bien y que puedan decirles a otros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 sobre quiénes son.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Hazle</a:t>
            </a:r>
            <a:r>
              <a:rPr lang="es-ES"/>
              <a:t>s</a:t>
            </a:r>
            <a:r>
              <a:t> saber a los estudiantes que estas señales se publicarán en un tablón de anuncios.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Pid</a:t>
            </a:r>
            <a:r>
              <a:rPr lang="es-ES"/>
              <a:t>e</a:t>
            </a:r>
            <a:r>
              <a:t> a algunos participantes que compartan sus signos o que nombren algunas de las etiquetas que han elegido con el grupo. Reco</a:t>
            </a:r>
            <a:r>
              <a:rPr lang="es-ES"/>
              <a:t>ge</a:t>
            </a:r>
            <a:r>
              <a:t> las señales para crear un collage de tablones de anuncios en el aula.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(5 minutos) Reflexión de cierre.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Nota: Las preguntas de reflexión y extensión de cierre también se pueden asignar como una tarea de seguimiento o tarea.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lang="es-ES"/>
              <a:t>ile</a:t>
            </a:r>
            <a:r>
              <a:t> a los</a:t>
            </a:r>
            <a:r>
              <a:rPr lang="es-ES"/>
              <a:t>/as</a:t>
            </a:r>
            <a:r>
              <a:t> participantes: «Hoy hablamos de etiquetas y nombres que la gente quiere que</a:t>
            </a:r>
            <a:r>
              <a:rPr lang="es-ES"/>
              <a:t> les</a:t>
            </a:r>
            <a:r>
              <a:t> llamen. Es empoderador tener el control y reclamar </a:t>
            </a:r>
            <a:r>
              <a:rPr lang="es-ES"/>
              <a:t>qué</a:t>
            </a:r>
            <a:r>
              <a:t> etiquetas s</a:t>
            </a:r>
            <a:r>
              <a:rPr lang="es-ES"/>
              <a:t>on cómodas para nosotros/as</a:t>
            </a:r>
            <a:r>
              <a:t>, </a:t>
            </a:r>
            <a:r>
              <a:rPr lang="es-ES"/>
              <a:t>y cuáles pueden</a:t>
            </a:r>
            <a:r>
              <a:t> ser </a:t>
            </a:r>
            <a:r>
              <a:rPr lang="es-ES"/>
              <a:t>muy</a:t>
            </a:r>
            <a:r>
              <a:t> hiriente</a:t>
            </a:r>
            <a:r>
              <a:rPr lang="es-ES"/>
              <a:t>s</a:t>
            </a:r>
            <a:r>
              <a:t> cuando las personas usan etiquetas con las que </a:t>
            </a:r>
            <a:r>
              <a:rPr lang="es-ES"/>
              <a:t>no nos sentimos identificados/as sin nuestro </a:t>
            </a:r>
            <a:r>
              <a:t>consentimiento.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Preguntas de Reflexión de Extensión: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¿Cuáles son los pasos que puedes tomar para asegurarte de que las personas que te rodean, tus amigos y compañeros de clase, sean llamadas como quieren ser llamadas?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¿Qué podrías hacer si notas que a alguien se le llama </a:t>
            </a:r>
            <a:r>
              <a:rPr lang="es-ES"/>
              <a:t>con </a:t>
            </a:r>
            <a:r>
              <a:t>una etiqueta</a:t>
            </a:r>
            <a:r>
              <a:rPr lang="es-ES"/>
              <a:t> con la que no se siente bien</a:t>
            </a:r>
            <a:r>
              <a:t>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¿Qué debes hacer si usas una etiqueta para alguien sin su consentimiento?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135" y="361305"/>
            <a:ext cx="3817124" cy="1581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621486" y="783539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208" name="Google Shape;208;p22"/>
          <p:cNvSpPr txBox="1"/>
          <p:nvPr/>
        </p:nvSpPr>
        <p:spPr>
          <a:xfrm>
            <a:off x="621486" y="3887215"/>
            <a:ext cx="3903940" cy="52318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defRPr>
            </a:pPr>
            <a:r>
              <a:rPr lang="es-ES"/>
              <a:t>CASOS </a:t>
            </a:r>
            <a:r>
              <a:t>DE</a:t>
            </a:r>
            <a:r>
              <a:rPr lang="es-ES"/>
              <a:t> ESTUDIO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621486" y="2389633"/>
            <a:ext cx="2252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defRPr>
            </a:pPr>
            <a:r>
              <a:t>TÉRMINOS A CONOCER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34" y="2389633"/>
            <a:ext cx="3326325" cy="2631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741" y="812347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23"/>
          <p:cNvGrpSpPr/>
          <p:nvPr/>
        </p:nvGrpSpPr>
        <p:grpSpPr>
          <a:xfrm>
            <a:off x="114300" y="228609"/>
            <a:ext cx="9525000" cy="6826770"/>
            <a:chOff x="260375" y="272846"/>
            <a:chExt cx="9229725" cy="6772275"/>
          </a:xfrm>
        </p:grpSpPr>
        <p:sp>
          <p:nvSpPr>
            <p:cNvPr id="217" name="Google Shape;217;p23"/>
            <p:cNvSpPr/>
            <p:nvPr/>
          </p:nvSpPr>
          <p:spPr>
            <a:xfrm>
              <a:off x="260375" y="272846"/>
              <a:ext cx="9229725" cy="6772275"/>
            </a:xfrm>
            <a:custGeom>
              <a:avLst/>
              <a:gdLst/>
              <a:ahLst/>
              <a:cxnLst/>
              <a:rect l="l" t="t" r="r" b="b"/>
              <a:pathLst>
                <a:path w="9229725" h="6772275" extrusionOk="0">
                  <a:moveTo>
                    <a:pt x="9229674" y="0"/>
                  </a:moveTo>
                  <a:lnTo>
                    <a:pt x="9170848" y="0"/>
                  </a:lnTo>
                  <a:lnTo>
                    <a:pt x="9170848" y="59715"/>
                  </a:lnTo>
                  <a:lnTo>
                    <a:pt x="9170848" y="6713220"/>
                  </a:lnTo>
                  <a:lnTo>
                    <a:pt x="59474" y="6713220"/>
                  </a:lnTo>
                  <a:lnTo>
                    <a:pt x="59474" y="59715"/>
                  </a:lnTo>
                  <a:lnTo>
                    <a:pt x="9170848" y="59715"/>
                  </a:lnTo>
                  <a:lnTo>
                    <a:pt x="9170848" y="0"/>
                  </a:lnTo>
                  <a:lnTo>
                    <a:pt x="0" y="0"/>
                  </a:lnTo>
                  <a:lnTo>
                    <a:pt x="0" y="59715"/>
                  </a:lnTo>
                  <a:lnTo>
                    <a:pt x="0" y="6713220"/>
                  </a:lnTo>
                  <a:lnTo>
                    <a:pt x="0" y="6771653"/>
                  </a:lnTo>
                  <a:lnTo>
                    <a:pt x="9229674" y="6771653"/>
                  </a:lnTo>
                  <a:lnTo>
                    <a:pt x="9229674" y="6713410"/>
                  </a:lnTo>
                  <a:lnTo>
                    <a:pt x="9229674" y="6713220"/>
                  </a:lnTo>
                  <a:lnTo>
                    <a:pt x="9229674" y="59715"/>
                  </a:lnTo>
                  <a:lnTo>
                    <a:pt x="9229674" y="59524"/>
                  </a:lnTo>
                  <a:lnTo>
                    <a:pt x="9229674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2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23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35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3065065" y="6214873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  <a:defRPr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55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2079171" y="4754004"/>
            <a:ext cx="670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dk1"/>
                </a:solidFill>
              </a:rPr>
              <a:t>Continú</a:t>
            </a:r>
            <a:r>
              <a:rPr lang="es-ES">
                <a:solidFill>
                  <a:schemeClr val="dk1"/>
                </a:solidFill>
              </a:rPr>
              <a:t>a tu formación </a:t>
            </a:r>
            <a:r>
              <a:rPr>
                <a:solidFill>
                  <a:schemeClr val="dk1"/>
                </a:solidFill>
              </a:rPr>
              <a:t>en: </a:t>
            </a:r>
            <a:r>
              <a:rPr u="sng">
                <a:solidFill>
                  <a:schemeClr val="hlink"/>
                </a:solidFill>
                <a:hlinkClick r:id="rId6"/>
              </a:rPr>
              <a:t>https://opsizo.eu/index.php</a:t>
            </a:r>
            <a:r>
              <a:rPr>
                <a:solidFill>
                  <a:srgbClr val="78D74F"/>
                </a:solidFill>
              </a:rPr>
              <a:t> </a:t>
            </a:r>
            <a:endParaRPr sz="1800" b="0" i="0" u="none" strike="noStrike" cap="none">
              <a:solidFill>
                <a:srgbClr val="78D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EEC34-0AF5-3EE3-D9DE-B4BD71BEA8B0}"/>
              </a:ext>
            </a:extLst>
          </p:cNvPr>
          <p:cNvSpPr txBox="1"/>
          <p:nvPr/>
        </p:nvSpPr>
        <p:spPr>
          <a:xfrm>
            <a:off x="3897086" y="3718290"/>
            <a:ext cx="2725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413910" y="2986002"/>
            <a:ext cx="89257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 autoempoderamiento de género implica tomar el control de la propia identidad, expresión y derechos dentro del contexto de género.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bien el viaje es profundamente personal y único para cada individuo, hay herramientas y mejores prácticas que pueden ser útiles.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 importante tener en cuenta que estas sugerencias pueden no ser universalmente aplicables, y las personas deben elegir lo que funciona mejor para ell</a:t>
            </a:r>
            <a:r>
              <a:rPr lang="es-ES"/>
              <a:t>a</a:t>
            </a:r>
            <a:r>
              <a:t>s.</a:t>
            </a: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33" y="307418"/>
            <a:ext cx="4366291" cy="249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695325" y="4493994"/>
            <a:ext cx="7581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Aquí hay algunas herramientas y </a:t>
            </a:r>
            <a:r>
              <a:rPr lang="es-ES"/>
              <a:t>buenas</a:t>
            </a:r>
            <a:r>
              <a:t> prácticas para el autoempoderamiento de género:</a:t>
            </a: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830779"/>
            <a:ext cx="6842245" cy="324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439380" y="2818202"/>
            <a:ext cx="87249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Educación y sensibilización: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Lectura e investigación: </a:t>
            </a:r>
            <a:r>
              <a:rPr>
                <a:solidFill>
                  <a:srgbClr val="000000"/>
                </a:solidFill>
              </a:rPr>
              <a:t>Infórmate sobre la identidad de género, la expresión y las experiencias de l</a:t>
            </a:r>
            <a:r>
              <a:rPr lang="es-ES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000000"/>
                </a:solidFill>
              </a:rPr>
              <a:t>s</a:t>
            </a:r>
            <a:r>
              <a:rPr lang="es-ES">
                <a:solidFill>
                  <a:srgbClr val="000000"/>
                </a:solidFill>
              </a:rPr>
              <a:t> demás personas</a:t>
            </a:r>
            <a:r>
              <a:rPr>
                <a:solidFill>
                  <a:srgbClr val="000000"/>
                </a:solidFill>
              </a:rPr>
              <a:t>. El conocimiento es una herramienta poderosa para comprender y afirmar </a:t>
            </a:r>
            <a:r>
              <a:rPr lang="es-ES">
                <a:solidFill>
                  <a:srgbClr val="000000"/>
                </a:solidFill>
              </a:rPr>
              <a:t>t</a:t>
            </a:r>
            <a:r>
              <a:rPr>
                <a:solidFill>
                  <a:srgbClr val="000000"/>
                </a:solidFill>
              </a:rPr>
              <a:t>u propia identidad.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Manté</a:t>
            </a:r>
            <a:r>
              <a:rPr lang="es-ES" b="1">
                <a:solidFill>
                  <a:srgbClr val="002060"/>
                </a:solidFill>
              </a:rPr>
              <a:t>nte</a:t>
            </a:r>
            <a:r>
              <a:rPr b="1">
                <a:solidFill>
                  <a:srgbClr val="002060"/>
                </a:solidFill>
              </a:rPr>
              <a:t> informado</a:t>
            </a:r>
            <a:r>
              <a:rPr lang="es-ES" b="1">
                <a:solidFill>
                  <a:srgbClr val="002060"/>
                </a:solidFill>
              </a:rPr>
              <a:t>/a</a:t>
            </a:r>
            <a:r>
              <a:rPr b="1">
                <a:solidFill>
                  <a:srgbClr val="002060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Manté</a:t>
            </a:r>
            <a:r>
              <a:rPr lang="es-ES">
                <a:solidFill>
                  <a:srgbClr val="000000"/>
                </a:solidFill>
              </a:rPr>
              <a:t>nte</a:t>
            </a:r>
            <a:r>
              <a:rPr>
                <a:solidFill>
                  <a:srgbClr val="000000"/>
                </a:solidFill>
              </a:rPr>
              <a:t> al día con las noticias, los desarrollos y las discusiones relacionadas con las cuestiones de género. Esto puede ayudar</a:t>
            </a:r>
            <a:r>
              <a:rPr lang="es-ES">
                <a:solidFill>
                  <a:srgbClr val="000000"/>
                </a:solidFill>
              </a:rPr>
              <a:t>te</a:t>
            </a:r>
            <a:r>
              <a:rPr>
                <a:solidFill>
                  <a:srgbClr val="000000"/>
                </a:solidFill>
              </a:rPr>
              <a:t> a mantener</a:t>
            </a:r>
            <a:r>
              <a:rPr lang="es-ES">
                <a:solidFill>
                  <a:srgbClr val="000000"/>
                </a:solidFill>
              </a:rPr>
              <a:t>te</a:t>
            </a:r>
            <a:r>
              <a:rPr>
                <a:solidFill>
                  <a:srgbClr val="000000"/>
                </a:solidFill>
              </a:rPr>
              <a:t> conectado</a:t>
            </a:r>
            <a:r>
              <a:rPr lang="es-ES">
                <a:solidFill>
                  <a:srgbClr val="000000"/>
                </a:solidFill>
              </a:rPr>
              <a:t>/a</a:t>
            </a:r>
            <a:r>
              <a:rPr>
                <a:solidFill>
                  <a:srgbClr val="000000"/>
                </a:solidFill>
              </a:rPr>
              <a:t> con conversaciones y movimientos más amplios.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Recursos jurídicos: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Comprend</a:t>
            </a:r>
            <a:r>
              <a:rPr lang="es-ES" b="1">
                <a:solidFill>
                  <a:srgbClr val="002060"/>
                </a:solidFill>
              </a:rPr>
              <a:t>e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lang="es-ES" b="1">
                <a:solidFill>
                  <a:srgbClr val="002060"/>
                </a:solidFill>
              </a:rPr>
              <a:t>t</a:t>
            </a:r>
            <a:r>
              <a:rPr b="1">
                <a:solidFill>
                  <a:srgbClr val="002060"/>
                </a:solidFill>
              </a:rPr>
              <a:t>us derechos</a:t>
            </a:r>
            <a:r>
              <a:rPr>
                <a:solidFill>
                  <a:srgbClr val="0F0F0F"/>
                </a:solidFill>
              </a:rPr>
              <a:t>: Familiarí</a:t>
            </a:r>
            <a:r>
              <a:rPr lang="es-ES">
                <a:solidFill>
                  <a:srgbClr val="0F0F0F"/>
                </a:solidFill>
              </a:rPr>
              <a:t>zate</a:t>
            </a:r>
            <a:r>
              <a:rPr>
                <a:solidFill>
                  <a:srgbClr val="0F0F0F"/>
                </a:solidFill>
              </a:rPr>
              <a:t> con las leyes locales y nacionales que protegen la identidad y la expresión de género. Conocer </a:t>
            </a:r>
            <a:r>
              <a:rPr lang="es-ES">
                <a:solidFill>
                  <a:srgbClr val="0F0F0F"/>
                </a:solidFill>
              </a:rPr>
              <a:t>t</a:t>
            </a:r>
            <a:r>
              <a:rPr>
                <a:solidFill>
                  <a:srgbClr val="0F0F0F"/>
                </a:solidFill>
              </a:rPr>
              <a:t>us derechos puede empoderar</a:t>
            </a:r>
            <a:r>
              <a:rPr lang="es-ES">
                <a:solidFill>
                  <a:srgbClr val="0F0F0F"/>
                </a:solidFill>
              </a:rPr>
              <a:t>te</a:t>
            </a:r>
            <a:r>
              <a:rPr>
                <a:solidFill>
                  <a:srgbClr val="0F0F0F"/>
                </a:solidFill>
              </a:rPr>
              <a:t> en varios aspectos de la vida.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60" y="217901"/>
            <a:ext cx="3665084" cy="239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608" y="857250"/>
            <a:ext cx="1987323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60" y="217901"/>
            <a:ext cx="3665084" cy="23919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342860" y="2642485"/>
            <a:ext cx="8791575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Apoyo a la comunidad: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Ún</a:t>
            </a:r>
            <a:r>
              <a:rPr lang="es-ES" b="1">
                <a:solidFill>
                  <a:srgbClr val="002060"/>
                </a:solidFill>
              </a:rPr>
              <a:t>ete</a:t>
            </a:r>
            <a:r>
              <a:rPr b="1">
                <a:solidFill>
                  <a:srgbClr val="002060"/>
                </a:solidFill>
              </a:rPr>
              <a:t> a las comunidades de apoyo</a:t>
            </a:r>
            <a:r>
              <a:rPr b="1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Conéctate con otras personas que comparten experiencias similares. Los foros en línea, los grupos de medios sociales y los grupos de apoyo locales pueden proporcionar información valiosa, consejos y un sentido de comunidad.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Asistir a eventos: </a:t>
            </a:r>
            <a:r>
              <a:rPr>
                <a:solidFill>
                  <a:srgbClr val="000000"/>
                </a:solidFill>
              </a:rPr>
              <a:t>Participar en eventos, talleres o conferencias que se centren en la diversidad de género y el empoderamiento. Estas reuniones pueden ser informativas y empoderadoras.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2" descr="Kostenloses Foto mittelgroße freunde, die zusammen feier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719061"/>
            <a:ext cx="2838450" cy="18907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301247" y="6125030"/>
            <a:ext cx="90011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7"/>
              </a:rPr>
              <a:t>https://de.freepik.com/fotos-kostenlos/mittelgrosse-freunde-die-zusammen-feiern_17642343.htm#page=3&amp;query=events&amp;position=34&amp;from_view=search&amp;track=sph&amp;uuid=19a4d02a-95c1-4de3-b51f-c8cdd073664c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6" name="Google Shape;96;p12"/>
          <p:cNvSpPr txBox="1"/>
          <p:nvPr/>
        </p:nvSpPr>
        <p:spPr>
          <a:xfrm>
            <a:off x="342860" y="4571223"/>
            <a:ext cx="879157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Construir una red de soporte: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Rodéate con personas de apoyo: </a:t>
            </a:r>
            <a:r>
              <a:rPr>
                <a:solidFill>
                  <a:srgbClr val="000000"/>
                </a:solidFill>
              </a:rPr>
              <a:t>Fomenta las relaciones con amigos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, familiares y aliados</a:t>
            </a:r>
            <a:r>
              <a:rPr lang="es-ES">
                <a:solidFill>
                  <a:srgbClr val="000000"/>
                </a:solidFill>
              </a:rPr>
              <a:t>/as</a:t>
            </a:r>
            <a:r>
              <a:rPr>
                <a:solidFill>
                  <a:srgbClr val="000000"/>
                </a:solidFill>
              </a:rPr>
              <a:t> que respeten y apoyen tu identidad de género. Tener una red de soporte fuerte puede marcar una diferencia significativa.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60" y="217901"/>
            <a:ext cx="3665084" cy="239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/>
          <p:nvPr/>
        </p:nvSpPr>
        <p:spPr>
          <a:xfrm>
            <a:off x="485773" y="2779178"/>
            <a:ext cx="792956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Autoexpresión: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Expres</a:t>
            </a:r>
            <a:r>
              <a:rPr lang="es-ES" b="1">
                <a:solidFill>
                  <a:srgbClr val="002060"/>
                </a:solidFill>
              </a:rPr>
              <a:t>a</a:t>
            </a:r>
            <a:r>
              <a:rPr b="1">
                <a:solidFill>
                  <a:srgbClr val="002060"/>
                </a:solidFill>
              </a:rPr>
              <a:t> Auténticamente</a:t>
            </a:r>
            <a:r>
              <a:rPr b="1">
                <a:solidFill>
                  <a:srgbClr val="0F0F0F"/>
                </a:solidFill>
              </a:rPr>
              <a:t>:</a:t>
            </a:r>
            <a:r>
              <a:rPr>
                <a:solidFill>
                  <a:srgbClr val="0F0F0F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Explora diferentes aspectos de tu identidad de género a través de la ropa, el peinado, el maquillaje u otros medios de autoexpresión. Experimentar con tu apariencia puede ser una forma poderosa de afirmar tu identidad.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F0F0F"/>
                </a:solidFill>
              </a:rPr>
              <a:t>6. </a:t>
            </a:r>
            <a:r>
              <a:rPr>
                <a:solidFill>
                  <a:srgbClr val="000000"/>
                </a:solidFill>
              </a:rPr>
              <a:t>Atención plena y autocuidado: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Practica la autocompasión: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 autoempoderamiento de género puede ser un viaje desafiante. Practica</a:t>
            </a:r>
            <a:r>
              <a:rPr lang="es-ES"/>
              <a:t>r</a:t>
            </a:r>
            <a:r>
              <a:t> la autocompasión y el autocuidado es crucial para mantener el bienestar mental y emocional.</a:t>
            </a:r>
            <a:endParaRPr sz="14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825" y="761872"/>
            <a:ext cx="3257751" cy="1831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316685" y="6155167"/>
            <a:ext cx="82677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7"/>
              </a:rPr>
              <a:t>https://de.freepik.com/fotos-kostenlos/junge-maedchen-die-spass-in-der-teenagerparty-haben_11624280.htm#page=4&amp;query=Gender%20style&amp;position=14&amp;from_view=search&amp;track=ais&amp;uuid=85ff0a21-6f03-4157-88aa-69c6aedaa28e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60" y="217901"/>
            <a:ext cx="3665084" cy="239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485774" y="3094536"/>
            <a:ext cx="7929563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F0F0F"/>
                </a:solidFill>
              </a:rPr>
              <a:t>7. </a:t>
            </a:r>
            <a:r>
              <a:rPr>
                <a:solidFill>
                  <a:srgbClr val="000000"/>
                </a:solidFill>
              </a:rPr>
              <a:t>Documentación y Periodismo:</a:t>
            </a:r>
            <a:endParaRPr sz="1800" b="1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Mant</a:t>
            </a:r>
            <a:r>
              <a:rPr lang="es-ES" b="1">
                <a:solidFill>
                  <a:srgbClr val="002060"/>
                </a:solidFill>
              </a:rPr>
              <a:t>én</a:t>
            </a:r>
            <a:r>
              <a:rPr b="1">
                <a:solidFill>
                  <a:srgbClr val="002060"/>
                </a:solidFill>
              </a:rPr>
              <a:t> un diario: </a:t>
            </a:r>
            <a:r>
              <a:rPr>
                <a:solidFill>
                  <a:srgbClr val="0F0F0F"/>
                </a:solidFill>
              </a:rPr>
              <a:t>Documentar tus pensamientos, sentimientos y experiencias en un diario puede ayudarte a rastrear tu viaje, celebrar hitos y reflexionar sobre tu crecimiento.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8. Desarrollo profesional: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02060"/>
                </a:solidFill>
              </a:rPr>
              <a:t>Inviert</a:t>
            </a:r>
            <a:r>
              <a:rPr lang="es-ES" b="1">
                <a:solidFill>
                  <a:srgbClr val="002060"/>
                </a:solidFill>
              </a:rPr>
              <a:t>e</a:t>
            </a:r>
            <a:r>
              <a:rPr b="1">
                <a:solidFill>
                  <a:srgbClr val="002060"/>
                </a:solidFill>
              </a:rPr>
              <a:t> en </a:t>
            </a:r>
            <a:r>
              <a:rPr lang="es-ES" b="1">
                <a:solidFill>
                  <a:srgbClr val="002060"/>
                </a:solidFill>
              </a:rPr>
              <a:t>t</a:t>
            </a:r>
            <a:r>
              <a:rPr b="1">
                <a:solidFill>
                  <a:srgbClr val="002060"/>
                </a:solidFill>
              </a:rPr>
              <a:t>us habilidades: </a:t>
            </a:r>
            <a:r>
              <a:rPr>
                <a:solidFill>
                  <a:srgbClr val="000000"/>
                </a:solidFill>
              </a:rPr>
              <a:t>El empoderamiento se extiende más allá de la identidad personal. Inviert</a:t>
            </a:r>
            <a:r>
              <a:rPr lang="es-ES">
                <a:solidFill>
                  <a:srgbClr val="000000"/>
                </a:solidFill>
              </a:rPr>
              <a:t>e</a:t>
            </a:r>
            <a:r>
              <a:rPr>
                <a:solidFill>
                  <a:srgbClr val="000000"/>
                </a:solidFill>
              </a:rPr>
              <a:t> en </a:t>
            </a:r>
            <a:r>
              <a:rPr lang="es-ES">
                <a:solidFill>
                  <a:srgbClr val="000000"/>
                </a:solidFill>
              </a:rPr>
              <a:t>t</a:t>
            </a:r>
            <a:r>
              <a:rPr>
                <a:solidFill>
                  <a:srgbClr val="000000"/>
                </a:solidFill>
              </a:rPr>
              <a:t>u educación y habilidades para lograr sus objetivos profesionales, contribuyendo a </a:t>
            </a:r>
            <a:r>
              <a:rPr lang="es-ES">
                <a:solidFill>
                  <a:srgbClr val="000000"/>
                </a:solidFill>
              </a:rPr>
              <a:t>t</a:t>
            </a:r>
            <a:r>
              <a:rPr>
                <a:solidFill>
                  <a:srgbClr val="000000"/>
                </a:solidFill>
              </a:rPr>
              <a:t>u sentido general de auto-empoderamiento.</a:t>
            </a:r>
            <a:endParaRPr sz="140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718" y="666688"/>
            <a:ext cx="2692333" cy="194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485774" y="6049767"/>
            <a:ext cx="89439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7"/>
              </a:rPr>
              <a:t>https://de.freepik.com/fotos-kostenlos/entwicklungs-wachstums-fortschritts-ikonen-konzept_2758711.htm#query=Professional%20Development&amp;position=0&amp;from_view=search&amp;track=ais&amp;uuid=782a4fce-0b48-43a8-9f84-be3c26c7a32f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4915072" y="2221710"/>
            <a:ext cx="429084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Recuerd</a:t>
            </a:r>
            <a:r>
              <a:rPr lang="es-ES"/>
              <a:t>a</a:t>
            </a:r>
            <a:r>
              <a:t>, el viaje de auto-empoderamiento de género es único para cada persona.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Es importante ser paciente con</a:t>
            </a:r>
            <a:r>
              <a:rPr lang="es-ES"/>
              <a:t>tigo</a:t>
            </a:r>
            <a:r>
              <a:t> mism</a:t>
            </a:r>
            <a:r>
              <a:rPr lang="es-ES"/>
              <a:t>o/a</a:t>
            </a:r>
            <a:r>
              <a:t> y buscar los recursos y prácticas que resuenan con su experiencia individual.</a:t>
            </a:r>
          </a:p>
        </p:txBody>
      </p:sp>
      <p:pic>
        <p:nvPicPr>
          <p:cNvPr id="130" name="Google Shape;130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41" y="830779"/>
            <a:ext cx="4536189" cy="453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947" y="827902"/>
            <a:ext cx="59531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566737" y="435492"/>
            <a:ext cx="3357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Unidad de </a:t>
            </a:r>
            <a:r>
              <a:rPr lang="es-ES"/>
              <a:t>formación</a:t>
            </a:r>
            <a:r>
              <a:t>:</a:t>
            </a:r>
          </a:p>
        </p:txBody>
      </p:sp>
      <p:sp>
        <p:nvSpPr>
          <p:cNvPr id="141" name="Google Shape;141;p16"/>
          <p:cNvSpPr txBox="1"/>
          <p:nvPr/>
        </p:nvSpPr>
        <p:spPr>
          <a:xfrm>
            <a:off x="571459" y="3777675"/>
            <a:ext cx="8239166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participantes aprenderán el poder de las etiquetas e identidades autoidentificadas a las que les gustaría que se les llamara.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participantes discutirán el impacto de las etiquetas y la idea del consentimiento aplicado a las etiquetas. 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participantes generarán ejemplos de etiquetas positivas.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chemeClr val="hlink"/>
                </a:solidFill>
                <a:hlinkClick r:id="rId6"/>
              </a:rPr>
              <a:t>https://www.glsen.org/activity/learning-empowerment-and-self-identification</a:t>
            </a:r>
            <a:r>
              <a:rPr>
                <a:solidFill>
                  <a:srgbClr val="000000"/>
                </a:solidFill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2844</Words>
  <Application>Microsoft Office PowerPoint</Application>
  <PresentationFormat>Personalizado</PresentationFormat>
  <Paragraphs>147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Helvetica Neue</vt:lpstr>
      <vt:lpstr>Calibri</vt:lpstr>
      <vt:lpstr>Tahoma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del  Mar Castillo</dc:creator>
  <cp:lastModifiedBy>Miriam IWS</cp:lastModifiedBy>
  <cp:revision>4</cp:revision>
  <dcterms:modified xsi:type="dcterms:W3CDTF">2023-12-27T11:44:00Z</dcterms:modified>
</cp:coreProperties>
</file>