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753600" cy="7315200"/>
  <p:notesSz cx="9753600" cy="73152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410B2-3D3C-4210-92E0-E5DFACD7256B}" v="95" dt="2024-01-09T14:07:41.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40"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561410B2-3D3C-4210-92E0-E5DFACD7256B}"/>
    <pc:docChg chg="undo custSel modSld">
      <pc:chgData name="Anna-Carina Mohrholz" userId="319e8f5a-43d4-4b3d-9ca7-1cc64d2dfc53" providerId="ADAL" clId="{561410B2-3D3C-4210-92E0-E5DFACD7256B}" dt="2024-01-09T14:07:54.978" v="997" actId="14100"/>
      <pc:docMkLst>
        <pc:docMk/>
      </pc:docMkLst>
      <pc:sldChg chg="modSp mod">
        <pc:chgData name="Anna-Carina Mohrholz" userId="319e8f5a-43d4-4b3d-9ca7-1cc64d2dfc53" providerId="ADAL" clId="{561410B2-3D3C-4210-92E0-E5DFACD7256B}" dt="2024-01-09T12:42:13.779" v="24" actId="20577"/>
        <pc:sldMkLst>
          <pc:docMk/>
          <pc:sldMk cId="0" sldId="257"/>
        </pc:sldMkLst>
        <pc:spChg chg="mod">
          <ac:chgData name="Anna-Carina Mohrholz" userId="319e8f5a-43d4-4b3d-9ca7-1cc64d2dfc53" providerId="ADAL" clId="{561410B2-3D3C-4210-92E0-E5DFACD7256B}" dt="2024-01-09T12:42:13.779" v="24" actId="20577"/>
          <ac:spMkLst>
            <pc:docMk/>
            <pc:sldMk cId="0" sldId="257"/>
            <ac:spMk id="61" creationId="{00000000-0000-0000-0000-000000000000}"/>
          </ac:spMkLst>
        </pc:spChg>
      </pc:sldChg>
      <pc:sldChg chg="modSp">
        <pc:chgData name="Anna-Carina Mohrholz" userId="319e8f5a-43d4-4b3d-9ca7-1cc64d2dfc53" providerId="ADAL" clId="{561410B2-3D3C-4210-92E0-E5DFACD7256B}" dt="2024-01-09T12:42:35.402" v="25"/>
        <pc:sldMkLst>
          <pc:docMk/>
          <pc:sldMk cId="0" sldId="258"/>
        </pc:sldMkLst>
        <pc:spChg chg="mod">
          <ac:chgData name="Anna-Carina Mohrholz" userId="319e8f5a-43d4-4b3d-9ca7-1cc64d2dfc53" providerId="ADAL" clId="{561410B2-3D3C-4210-92E0-E5DFACD7256B}" dt="2024-01-09T12:42:35.402" v="25"/>
          <ac:spMkLst>
            <pc:docMk/>
            <pc:sldMk cId="0" sldId="258"/>
            <ac:spMk id="71" creationId="{00000000-0000-0000-0000-000000000000}"/>
          </ac:spMkLst>
        </pc:spChg>
      </pc:sldChg>
      <pc:sldChg chg="modSp mod">
        <pc:chgData name="Anna-Carina Mohrholz" userId="319e8f5a-43d4-4b3d-9ca7-1cc64d2dfc53" providerId="ADAL" clId="{561410B2-3D3C-4210-92E0-E5DFACD7256B}" dt="2024-01-09T12:44:20.856" v="41"/>
        <pc:sldMkLst>
          <pc:docMk/>
          <pc:sldMk cId="0" sldId="259"/>
        </pc:sldMkLst>
        <pc:spChg chg="mod">
          <ac:chgData name="Anna-Carina Mohrholz" userId="319e8f5a-43d4-4b3d-9ca7-1cc64d2dfc53" providerId="ADAL" clId="{561410B2-3D3C-4210-92E0-E5DFACD7256B}" dt="2024-01-09T12:44:20.856" v="41"/>
          <ac:spMkLst>
            <pc:docMk/>
            <pc:sldMk cId="0" sldId="259"/>
            <ac:spMk id="81" creationId="{00000000-0000-0000-0000-000000000000}"/>
          </ac:spMkLst>
        </pc:spChg>
      </pc:sldChg>
      <pc:sldChg chg="modSp mod">
        <pc:chgData name="Anna-Carina Mohrholz" userId="319e8f5a-43d4-4b3d-9ca7-1cc64d2dfc53" providerId="ADAL" clId="{561410B2-3D3C-4210-92E0-E5DFACD7256B}" dt="2024-01-09T12:46:51.921" v="83"/>
        <pc:sldMkLst>
          <pc:docMk/>
          <pc:sldMk cId="0" sldId="260"/>
        </pc:sldMkLst>
        <pc:spChg chg="mod">
          <ac:chgData name="Anna-Carina Mohrholz" userId="319e8f5a-43d4-4b3d-9ca7-1cc64d2dfc53" providerId="ADAL" clId="{561410B2-3D3C-4210-92E0-E5DFACD7256B}" dt="2024-01-09T12:45:19.439" v="52"/>
          <ac:spMkLst>
            <pc:docMk/>
            <pc:sldMk cId="0" sldId="260"/>
            <ac:spMk id="93" creationId="{00000000-0000-0000-0000-000000000000}"/>
          </ac:spMkLst>
        </pc:spChg>
        <pc:spChg chg="mod">
          <ac:chgData name="Anna-Carina Mohrholz" userId="319e8f5a-43d4-4b3d-9ca7-1cc64d2dfc53" providerId="ADAL" clId="{561410B2-3D3C-4210-92E0-E5DFACD7256B}" dt="2024-01-09T12:46:51.921" v="83"/>
          <ac:spMkLst>
            <pc:docMk/>
            <pc:sldMk cId="0" sldId="260"/>
            <ac:spMk id="96" creationId="{00000000-0000-0000-0000-000000000000}"/>
          </ac:spMkLst>
        </pc:spChg>
      </pc:sldChg>
      <pc:sldChg chg="modSp mod">
        <pc:chgData name="Anna-Carina Mohrholz" userId="319e8f5a-43d4-4b3d-9ca7-1cc64d2dfc53" providerId="ADAL" clId="{561410B2-3D3C-4210-92E0-E5DFACD7256B}" dt="2024-01-09T12:48:31.824" v="115"/>
        <pc:sldMkLst>
          <pc:docMk/>
          <pc:sldMk cId="0" sldId="261"/>
        </pc:sldMkLst>
        <pc:spChg chg="mod">
          <ac:chgData name="Anna-Carina Mohrholz" userId="319e8f5a-43d4-4b3d-9ca7-1cc64d2dfc53" providerId="ADAL" clId="{561410B2-3D3C-4210-92E0-E5DFACD7256B}" dt="2024-01-09T12:48:31.824" v="115"/>
          <ac:spMkLst>
            <pc:docMk/>
            <pc:sldMk cId="0" sldId="261"/>
            <ac:spMk id="106" creationId="{00000000-0000-0000-0000-000000000000}"/>
          </ac:spMkLst>
        </pc:spChg>
      </pc:sldChg>
      <pc:sldChg chg="modSp mod">
        <pc:chgData name="Anna-Carina Mohrholz" userId="319e8f5a-43d4-4b3d-9ca7-1cc64d2dfc53" providerId="ADAL" clId="{561410B2-3D3C-4210-92E0-E5DFACD7256B}" dt="2024-01-09T12:52:13.986" v="158" actId="6549"/>
        <pc:sldMkLst>
          <pc:docMk/>
          <pc:sldMk cId="0" sldId="262"/>
        </pc:sldMkLst>
        <pc:spChg chg="mod">
          <ac:chgData name="Anna-Carina Mohrholz" userId="319e8f5a-43d4-4b3d-9ca7-1cc64d2dfc53" providerId="ADAL" clId="{561410B2-3D3C-4210-92E0-E5DFACD7256B}" dt="2024-01-09T12:52:13.986" v="158" actId="6549"/>
          <ac:spMkLst>
            <pc:docMk/>
            <pc:sldMk cId="0" sldId="262"/>
            <ac:spMk id="118" creationId="{00000000-0000-0000-0000-000000000000}"/>
          </ac:spMkLst>
        </pc:spChg>
      </pc:sldChg>
      <pc:sldChg chg="modSp mod">
        <pc:chgData name="Anna-Carina Mohrholz" userId="319e8f5a-43d4-4b3d-9ca7-1cc64d2dfc53" providerId="ADAL" clId="{561410B2-3D3C-4210-92E0-E5DFACD7256B}" dt="2024-01-09T12:53:07.806" v="165" actId="20577"/>
        <pc:sldMkLst>
          <pc:docMk/>
          <pc:sldMk cId="0" sldId="263"/>
        </pc:sldMkLst>
        <pc:spChg chg="mod">
          <ac:chgData name="Anna-Carina Mohrholz" userId="319e8f5a-43d4-4b3d-9ca7-1cc64d2dfc53" providerId="ADAL" clId="{561410B2-3D3C-4210-92E0-E5DFACD7256B}" dt="2024-01-09T12:53:07.806" v="165" actId="20577"/>
          <ac:spMkLst>
            <pc:docMk/>
            <pc:sldMk cId="0" sldId="263"/>
            <ac:spMk id="129" creationId="{00000000-0000-0000-0000-000000000000}"/>
          </ac:spMkLst>
        </pc:spChg>
      </pc:sldChg>
      <pc:sldChg chg="addSp delSp modSp mod">
        <pc:chgData name="Anna-Carina Mohrholz" userId="319e8f5a-43d4-4b3d-9ca7-1cc64d2dfc53" providerId="ADAL" clId="{561410B2-3D3C-4210-92E0-E5DFACD7256B}" dt="2024-01-09T13:08:22.235" v="533" actId="14100"/>
        <pc:sldMkLst>
          <pc:docMk/>
          <pc:sldMk cId="0" sldId="264"/>
        </pc:sldMkLst>
        <pc:spChg chg="add mod">
          <ac:chgData name="Anna-Carina Mohrholz" userId="319e8f5a-43d4-4b3d-9ca7-1cc64d2dfc53" providerId="ADAL" clId="{561410B2-3D3C-4210-92E0-E5DFACD7256B}" dt="2024-01-09T12:57:31.236" v="252" actId="1076"/>
          <ac:spMkLst>
            <pc:docMk/>
            <pc:sldMk cId="0" sldId="264"/>
            <ac:spMk id="2" creationId="{8B672371-1E8C-DB03-59BE-9EAD189A77A6}"/>
          </ac:spMkLst>
        </pc:spChg>
        <pc:spChg chg="add mod">
          <ac:chgData name="Anna-Carina Mohrholz" userId="319e8f5a-43d4-4b3d-9ca7-1cc64d2dfc53" providerId="ADAL" clId="{561410B2-3D3C-4210-92E0-E5DFACD7256B}" dt="2024-01-09T13:08:22.235" v="533" actId="14100"/>
          <ac:spMkLst>
            <pc:docMk/>
            <pc:sldMk cId="0" sldId="264"/>
            <ac:spMk id="3" creationId="{20CB963C-4DD0-4B6F-E7D7-16CAE83877B0}"/>
          </ac:spMkLst>
        </pc:spChg>
        <pc:spChg chg="mod">
          <ac:chgData name="Anna-Carina Mohrholz" userId="319e8f5a-43d4-4b3d-9ca7-1cc64d2dfc53" providerId="ADAL" clId="{561410B2-3D3C-4210-92E0-E5DFACD7256B}" dt="2024-01-09T12:58:40.571" v="310" actId="6549"/>
          <ac:spMkLst>
            <pc:docMk/>
            <pc:sldMk cId="0" sldId="264"/>
            <ac:spMk id="141" creationId="{00000000-0000-0000-0000-000000000000}"/>
          </ac:spMkLst>
        </pc:spChg>
        <pc:picChg chg="del">
          <ac:chgData name="Anna-Carina Mohrholz" userId="319e8f5a-43d4-4b3d-9ca7-1cc64d2dfc53" providerId="ADAL" clId="{561410B2-3D3C-4210-92E0-E5DFACD7256B}" dt="2024-01-09T12:57:23.522" v="251" actId="478"/>
          <ac:picMkLst>
            <pc:docMk/>
            <pc:sldMk cId="0" sldId="264"/>
            <ac:picMk id="139" creationId="{00000000-0000-0000-0000-000000000000}"/>
          </ac:picMkLst>
        </pc:picChg>
      </pc:sldChg>
      <pc:sldChg chg="addSp delSp modSp mod">
        <pc:chgData name="Anna-Carina Mohrholz" userId="319e8f5a-43d4-4b3d-9ca7-1cc64d2dfc53" providerId="ADAL" clId="{561410B2-3D3C-4210-92E0-E5DFACD7256B}" dt="2024-01-09T13:08:38.627" v="551" actId="1038"/>
        <pc:sldMkLst>
          <pc:docMk/>
          <pc:sldMk cId="0" sldId="265"/>
        </pc:sldMkLst>
        <pc:spChg chg="add del mod">
          <ac:chgData name="Anna-Carina Mohrholz" userId="319e8f5a-43d4-4b3d-9ca7-1cc64d2dfc53" providerId="ADAL" clId="{561410B2-3D3C-4210-92E0-E5DFACD7256B}" dt="2024-01-09T12:57:47.107" v="257" actId="478"/>
          <ac:spMkLst>
            <pc:docMk/>
            <pc:sldMk cId="0" sldId="265"/>
            <ac:spMk id="2" creationId="{73582369-0BAD-7B15-1ECB-61F7F5F38E3D}"/>
          </ac:spMkLst>
        </pc:spChg>
        <pc:spChg chg="add mod">
          <ac:chgData name="Anna-Carina Mohrholz" userId="319e8f5a-43d4-4b3d-9ca7-1cc64d2dfc53" providerId="ADAL" clId="{561410B2-3D3C-4210-92E0-E5DFACD7256B}" dt="2024-01-09T12:57:45.918" v="256" actId="1076"/>
          <ac:spMkLst>
            <pc:docMk/>
            <pc:sldMk cId="0" sldId="265"/>
            <ac:spMk id="3" creationId="{F64C23C5-F3BF-FDEB-C822-B5351EE15127}"/>
          </ac:spMkLst>
        </pc:spChg>
        <pc:spChg chg="add del mod">
          <ac:chgData name="Anna-Carina Mohrholz" userId="319e8f5a-43d4-4b3d-9ca7-1cc64d2dfc53" providerId="ADAL" clId="{561410B2-3D3C-4210-92E0-E5DFACD7256B}" dt="2024-01-09T13:08:33.691" v="534" actId="478"/>
          <ac:spMkLst>
            <pc:docMk/>
            <pc:sldMk cId="0" sldId="265"/>
            <ac:spMk id="4" creationId="{6D92E3E8-5724-081C-C9A1-50500614D6F0}"/>
          </ac:spMkLst>
        </pc:spChg>
        <pc:spChg chg="add mod">
          <ac:chgData name="Anna-Carina Mohrholz" userId="319e8f5a-43d4-4b3d-9ca7-1cc64d2dfc53" providerId="ADAL" clId="{561410B2-3D3C-4210-92E0-E5DFACD7256B}" dt="2024-01-09T13:08:38.627" v="551" actId="1038"/>
          <ac:spMkLst>
            <pc:docMk/>
            <pc:sldMk cId="0" sldId="265"/>
            <ac:spMk id="5" creationId="{CCEFAAAF-C7FB-8778-CC04-812EAE565E26}"/>
          </ac:spMkLst>
        </pc:spChg>
        <pc:spChg chg="mod">
          <ac:chgData name="Anna-Carina Mohrholz" userId="319e8f5a-43d4-4b3d-9ca7-1cc64d2dfc53" providerId="ADAL" clId="{561410B2-3D3C-4210-92E0-E5DFACD7256B}" dt="2024-01-09T12:58:50.640" v="311"/>
          <ac:spMkLst>
            <pc:docMk/>
            <pc:sldMk cId="0" sldId="265"/>
            <ac:spMk id="153" creationId="{00000000-0000-0000-0000-000000000000}"/>
          </ac:spMkLst>
        </pc:spChg>
        <pc:picChg chg="del">
          <ac:chgData name="Anna-Carina Mohrholz" userId="319e8f5a-43d4-4b3d-9ca7-1cc64d2dfc53" providerId="ADAL" clId="{561410B2-3D3C-4210-92E0-E5DFACD7256B}" dt="2024-01-09T12:57:37.739" v="254" actId="478"/>
          <ac:picMkLst>
            <pc:docMk/>
            <pc:sldMk cId="0" sldId="265"/>
            <ac:picMk id="150" creationId="{00000000-0000-0000-0000-000000000000}"/>
          </ac:picMkLst>
        </pc:picChg>
      </pc:sldChg>
      <pc:sldChg chg="addSp delSp modSp mod">
        <pc:chgData name="Anna-Carina Mohrholz" userId="319e8f5a-43d4-4b3d-9ca7-1cc64d2dfc53" providerId="ADAL" clId="{561410B2-3D3C-4210-92E0-E5DFACD7256B}" dt="2024-01-09T13:08:46.859" v="552"/>
        <pc:sldMkLst>
          <pc:docMk/>
          <pc:sldMk cId="0" sldId="266"/>
        </pc:sldMkLst>
        <pc:spChg chg="add mod">
          <ac:chgData name="Anna-Carina Mohrholz" userId="319e8f5a-43d4-4b3d-9ca7-1cc64d2dfc53" providerId="ADAL" clId="{561410B2-3D3C-4210-92E0-E5DFACD7256B}" dt="2024-01-09T13:01:02.992" v="358" actId="14100"/>
          <ac:spMkLst>
            <pc:docMk/>
            <pc:sldMk cId="0" sldId="266"/>
            <ac:spMk id="2" creationId="{CF3EABC6-4818-2D00-8F5C-B1EEC4C30355}"/>
          </ac:spMkLst>
        </pc:spChg>
        <pc:spChg chg="add mod">
          <ac:chgData name="Anna-Carina Mohrholz" userId="319e8f5a-43d4-4b3d-9ca7-1cc64d2dfc53" providerId="ADAL" clId="{561410B2-3D3C-4210-92E0-E5DFACD7256B}" dt="2024-01-09T13:08:46.859" v="552"/>
          <ac:spMkLst>
            <pc:docMk/>
            <pc:sldMk cId="0" sldId="266"/>
            <ac:spMk id="3" creationId="{DE830F55-A30A-1D2A-26D1-27353A149536}"/>
          </ac:spMkLst>
        </pc:spChg>
        <pc:spChg chg="mod">
          <ac:chgData name="Anna-Carina Mohrholz" userId="319e8f5a-43d4-4b3d-9ca7-1cc64d2dfc53" providerId="ADAL" clId="{561410B2-3D3C-4210-92E0-E5DFACD7256B}" dt="2024-01-09T13:07:49.779" v="531" actId="1038"/>
          <ac:spMkLst>
            <pc:docMk/>
            <pc:sldMk cId="0" sldId="266"/>
            <ac:spMk id="163" creationId="{00000000-0000-0000-0000-000000000000}"/>
          </ac:spMkLst>
        </pc:spChg>
        <pc:spChg chg="mod">
          <ac:chgData name="Anna-Carina Mohrholz" userId="319e8f5a-43d4-4b3d-9ca7-1cc64d2dfc53" providerId="ADAL" clId="{561410B2-3D3C-4210-92E0-E5DFACD7256B}" dt="2024-01-09T13:07:39.873" v="503" actId="1035"/>
          <ac:spMkLst>
            <pc:docMk/>
            <pc:sldMk cId="0" sldId="266"/>
            <ac:spMk id="164" creationId="{00000000-0000-0000-0000-000000000000}"/>
          </ac:spMkLst>
        </pc:spChg>
        <pc:picChg chg="del">
          <ac:chgData name="Anna-Carina Mohrholz" userId="319e8f5a-43d4-4b3d-9ca7-1cc64d2dfc53" providerId="ADAL" clId="{561410B2-3D3C-4210-92E0-E5DFACD7256B}" dt="2024-01-09T12:59:17.922" v="312" actId="478"/>
          <ac:picMkLst>
            <pc:docMk/>
            <pc:sldMk cId="0" sldId="266"/>
            <ac:picMk id="162" creationId="{00000000-0000-0000-0000-000000000000}"/>
          </ac:picMkLst>
        </pc:picChg>
      </pc:sldChg>
      <pc:sldChg chg="addSp delSp modSp mod">
        <pc:chgData name="Anna-Carina Mohrholz" userId="319e8f5a-43d4-4b3d-9ca7-1cc64d2dfc53" providerId="ADAL" clId="{561410B2-3D3C-4210-92E0-E5DFACD7256B}" dt="2024-01-09T13:10:55.796" v="617" actId="20577"/>
        <pc:sldMkLst>
          <pc:docMk/>
          <pc:sldMk cId="0" sldId="267"/>
        </pc:sldMkLst>
        <pc:spChg chg="add mod">
          <ac:chgData name="Anna-Carina Mohrholz" userId="319e8f5a-43d4-4b3d-9ca7-1cc64d2dfc53" providerId="ADAL" clId="{561410B2-3D3C-4210-92E0-E5DFACD7256B}" dt="2024-01-09T13:01:11.369" v="360"/>
          <ac:spMkLst>
            <pc:docMk/>
            <pc:sldMk cId="0" sldId="267"/>
            <ac:spMk id="2" creationId="{6207B20A-35C9-861C-31F4-F962DD227E52}"/>
          </ac:spMkLst>
        </pc:spChg>
        <pc:spChg chg="add mod">
          <ac:chgData name="Anna-Carina Mohrholz" userId="319e8f5a-43d4-4b3d-9ca7-1cc64d2dfc53" providerId="ADAL" clId="{561410B2-3D3C-4210-92E0-E5DFACD7256B}" dt="2024-01-09T13:09:08.014" v="553"/>
          <ac:spMkLst>
            <pc:docMk/>
            <pc:sldMk cId="0" sldId="267"/>
            <ac:spMk id="3" creationId="{1B867FD7-9D07-C990-2E10-56943C709430}"/>
          </ac:spMkLst>
        </pc:spChg>
        <pc:spChg chg="mod">
          <ac:chgData name="Anna-Carina Mohrholz" userId="319e8f5a-43d4-4b3d-9ca7-1cc64d2dfc53" providerId="ADAL" clId="{561410B2-3D3C-4210-92E0-E5DFACD7256B}" dt="2024-01-09T13:10:55.796" v="617" actId="20577"/>
          <ac:spMkLst>
            <pc:docMk/>
            <pc:sldMk cId="0" sldId="267"/>
            <ac:spMk id="175" creationId="{00000000-0000-0000-0000-000000000000}"/>
          </ac:spMkLst>
        </pc:spChg>
        <pc:picChg chg="del">
          <ac:chgData name="Anna-Carina Mohrholz" userId="319e8f5a-43d4-4b3d-9ca7-1cc64d2dfc53" providerId="ADAL" clId="{561410B2-3D3C-4210-92E0-E5DFACD7256B}" dt="2024-01-09T13:01:10.482" v="359" actId="478"/>
          <ac:picMkLst>
            <pc:docMk/>
            <pc:sldMk cId="0" sldId="267"/>
            <ac:picMk id="173" creationId="{00000000-0000-0000-0000-000000000000}"/>
          </ac:picMkLst>
        </pc:picChg>
      </pc:sldChg>
      <pc:sldChg chg="addSp delSp modSp mod">
        <pc:chgData name="Anna-Carina Mohrholz" userId="319e8f5a-43d4-4b3d-9ca7-1cc64d2dfc53" providerId="ADAL" clId="{561410B2-3D3C-4210-92E0-E5DFACD7256B}" dt="2024-01-09T13:58:32.758" v="650" actId="6549"/>
        <pc:sldMkLst>
          <pc:docMk/>
          <pc:sldMk cId="0" sldId="268"/>
        </pc:sldMkLst>
        <pc:spChg chg="add mod">
          <ac:chgData name="Anna-Carina Mohrholz" userId="319e8f5a-43d4-4b3d-9ca7-1cc64d2dfc53" providerId="ADAL" clId="{561410B2-3D3C-4210-92E0-E5DFACD7256B}" dt="2024-01-09T13:01:18.407" v="362"/>
          <ac:spMkLst>
            <pc:docMk/>
            <pc:sldMk cId="0" sldId="268"/>
            <ac:spMk id="2" creationId="{460A23FA-DE4A-2270-6C9E-F71D5FEC2DDC}"/>
          </ac:spMkLst>
        </pc:spChg>
        <pc:spChg chg="add mod">
          <ac:chgData name="Anna-Carina Mohrholz" userId="319e8f5a-43d4-4b3d-9ca7-1cc64d2dfc53" providerId="ADAL" clId="{561410B2-3D3C-4210-92E0-E5DFACD7256B}" dt="2024-01-09T13:11:09.347" v="618"/>
          <ac:spMkLst>
            <pc:docMk/>
            <pc:sldMk cId="0" sldId="268"/>
            <ac:spMk id="3" creationId="{CF061CD1-AFEE-0A6A-1BED-2022A30BA2F2}"/>
          </ac:spMkLst>
        </pc:spChg>
        <pc:spChg chg="mod">
          <ac:chgData name="Anna-Carina Mohrholz" userId="319e8f5a-43d4-4b3d-9ca7-1cc64d2dfc53" providerId="ADAL" clId="{561410B2-3D3C-4210-92E0-E5DFACD7256B}" dt="2024-01-09T13:58:32.758" v="650" actId="6549"/>
          <ac:spMkLst>
            <pc:docMk/>
            <pc:sldMk cId="0" sldId="268"/>
            <ac:spMk id="186" creationId="{00000000-0000-0000-0000-000000000000}"/>
          </ac:spMkLst>
        </pc:spChg>
        <pc:picChg chg="del">
          <ac:chgData name="Anna-Carina Mohrholz" userId="319e8f5a-43d4-4b3d-9ca7-1cc64d2dfc53" providerId="ADAL" clId="{561410B2-3D3C-4210-92E0-E5DFACD7256B}" dt="2024-01-09T13:01:17.683" v="361" actId="478"/>
          <ac:picMkLst>
            <pc:docMk/>
            <pc:sldMk cId="0" sldId="268"/>
            <ac:picMk id="184" creationId="{00000000-0000-0000-0000-000000000000}"/>
          </ac:picMkLst>
        </pc:picChg>
      </pc:sldChg>
      <pc:sldChg chg="addSp delSp modSp mod">
        <pc:chgData name="Anna-Carina Mohrholz" userId="319e8f5a-43d4-4b3d-9ca7-1cc64d2dfc53" providerId="ADAL" clId="{561410B2-3D3C-4210-92E0-E5DFACD7256B}" dt="2024-01-09T14:05:56.322" v="891" actId="6549"/>
        <pc:sldMkLst>
          <pc:docMk/>
          <pc:sldMk cId="0" sldId="269"/>
        </pc:sldMkLst>
        <pc:spChg chg="add mod">
          <ac:chgData name="Anna-Carina Mohrholz" userId="319e8f5a-43d4-4b3d-9ca7-1cc64d2dfc53" providerId="ADAL" clId="{561410B2-3D3C-4210-92E0-E5DFACD7256B}" dt="2024-01-09T14:05:10.983" v="864" actId="14100"/>
          <ac:spMkLst>
            <pc:docMk/>
            <pc:sldMk cId="0" sldId="269"/>
            <ac:spMk id="2" creationId="{8750E307-E62F-F5E9-2889-D1BABF692744}"/>
          </ac:spMkLst>
        </pc:spChg>
        <pc:spChg chg="add mod">
          <ac:chgData name="Anna-Carina Mohrholz" userId="319e8f5a-43d4-4b3d-9ca7-1cc64d2dfc53" providerId="ADAL" clId="{561410B2-3D3C-4210-92E0-E5DFACD7256B}" dt="2024-01-09T14:05:51.553" v="890" actId="1035"/>
          <ac:spMkLst>
            <pc:docMk/>
            <pc:sldMk cId="0" sldId="269"/>
            <ac:spMk id="3" creationId="{99AAC7D3-7461-985B-5BAA-F25EC092B1D0}"/>
          </ac:spMkLst>
        </pc:spChg>
        <pc:spChg chg="mod">
          <ac:chgData name="Anna-Carina Mohrholz" userId="319e8f5a-43d4-4b3d-9ca7-1cc64d2dfc53" providerId="ADAL" clId="{561410B2-3D3C-4210-92E0-E5DFACD7256B}" dt="2024-01-09T14:04:30.110" v="822" actId="1037"/>
          <ac:spMkLst>
            <pc:docMk/>
            <pc:sldMk cId="0" sldId="269"/>
            <ac:spMk id="196" creationId="{00000000-0000-0000-0000-000000000000}"/>
          </ac:spMkLst>
        </pc:spChg>
        <pc:spChg chg="mod">
          <ac:chgData name="Anna-Carina Mohrholz" userId="319e8f5a-43d4-4b3d-9ca7-1cc64d2dfc53" providerId="ADAL" clId="{561410B2-3D3C-4210-92E0-E5DFACD7256B}" dt="2024-01-09T14:05:56.322" v="891" actId="6549"/>
          <ac:spMkLst>
            <pc:docMk/>
            <pc:sldMk cId="0" sldId="269"/>
            <ac:spMk id="197" creationId="{00000000-0000-0000-0000-000000000000}"/>
          </ac:spMkLst>
        </pc:spChg>
        <pc:picChg chg="del">
          <ac:chgData name="Anna-Carina Mohrholz" userId="319e8f5a-43d4-4b3d-9ca7-1cc64d2dfc53" providerId="ADAL" clId="{561410B2-3D3C-4210-92E0-E5DFACD7256B}" dt="2024-01-09T13:01:22.500" v="363" actId="478"/>
          <ac:picMkLst>
            <pc:docMk/>
            <pc:sldMk cId="0" sldId="269"/>
            <ac:picMk id="195" creationId="{00000000-0000-0000-0000-000000000000}"/>
          </ac:picMkLst>
        </pc:picChg>
      </pc:sldChg>
      <pc:sldChg chg="addSp delSp modSp mod">
        <pc:chgData name="Anna-Carina Mohrholz" userId="319e8f5a-43d4-4b3d-9ca7-1cc64d2dfc53" providerId="ADAL" clId="{561410B2-3D3C-4210-92E0-E5DFACD7256B}" dt="2024-01-09T14:07:03.671" v="972" actId="6549"/>
        <pc:sldMkLst>
          <pc:docMk/>
          <pc:sldMk cId="0" sldId="270"/>
        </pc:sldMkLst>
        <pc:spChg chg="add mod">
          <ac:chgData name="Anna-Carina Mohrholz" userId="319e8f5a-43d4-4b3d-9ca7-1cc64d2dfc53" providerId="ADAL" clId="{561410B2-3D3C-4210-92E0-E5DFACD7256B}" dt="2024-01-09T13:01:38.089" v="389"/>
          <ac:spMkLst>
            <pc:docMk/>
            <pc:sldMk cId="0" sldId="270"/>
            <ac:spMk id="2" creationId="{5C956CDC-257B-9245-17EA-DA5E24C9747F}"/>
          </ac:spMkLst>
        </pc:spChg>
        <pc:spChg chg="add mod">
          <ac:chgData name="Anna-Carina Mohrholz" userId="319e8f5a-43d4-4b3d-9ca7-1cc64d2dfc53" providerId="ADAL" clId="{561410B2-3D3C-4210-92E0-E5DFACD7256B}" dt="2024-01-09T14:06:08.013" v="892"/>
          <ac:spMkLst>
            <pc:docMk/>
            <pc:sldMk cId="0" sldId="270"/>
            <ac:spMk id="3" creationId="{F4DAF227-37C6-DD07-C954-72E0894819C9}"/>
          </ac:spMkLst>
        </pc:spChg>
        <pc:spChg chg="mod">
          <ac:chgData name="Anna-Carina Mohrholz" userId="319e8f5a-43d4-4b3d-9ca7-1cc64d2dfc53" providerId="ADAL" clId="{561410B2-3D3C-4210-92E0-E5DFACD7256B}" dt="2024-01-09T14:07:03.671" v="972" actId="6549"/>
          <ac:spMkLst>
            <pc:docMk/>
            <pc:sldMk cId="0" sldId="270"/>
            <ac:spMk id="208" creationId="{00000000-0000-0000-0000-000000000000}"/>
          </ac:spMkLst>
        </pc:spChg>
        <pc:spChg chg="mod">
          <ac:chgData name="Anna-Carina Mohrholz" userId="319e8f5a-43d4-4b3d-9ca7-1cc64d2dfc53" providerId="ADAL" clId="{561410B2-3D3C-4210-92E0-E5DFACD7256B}" dt="2024-01-09T14:06:49.935" v="949" actId="6549"/>
          <ac:spMkLst>
            <pc:docMk/>
            <pc:sldMk cId="0" sldId="270"/>
            <ac:spMk id="209" creationId="{00000000-0000-0000-0000-000000000000}"/>
          </ac:spMkLst>
        </pc:spChg>
        <pc:picChg chg="del">
          <ac:chgData name="Anna-Carina Mohrholz" userId="319e8f5a-43d4-4b3d-9ca7-1cc64d2dfc53" providerId="ADAL" clId="{561410B2-3D3C-4210-92E0-E5DFACD7256B}" dt="2024-01-09T13:01:37.395" v="388" actId="478"/>
          <ac:picMkLst>
            <pc:docMk/>
            <pc:sldMk cId="0" sldId="270"/>
            <ac:picMk id="206" creationId="{00000000-0000-0000-0000-000000000000}"/>
          </ac:picMkLst>
        </pc:picChg>
      </pc:sldChg>
      <pc:sldChg chg="addSp delSp modSp mod">
        <pc:chgData name="Anna-Carina Mohrholz" userId="319e8f5a-43d4-4b3d-9ca7-1cc64d2dfc53" providerId="ADAL" clId="{561410B2-3D3C-4210-92E0-E5DFACD7256B}" dt="2024-01-09T14:07:54.978" v="997" actId="14100"/>
        <pc:sldMkLst>
          <pc:docMk/>
          <pc:sldMk cId="0" sldId="271"/>
        </pc:sldMkLst>
        <pc:spChg chg="add mod">
          <ac:chgData name="Anna-Carina Mohrholz" userId="319e8f5a-43d4-4b3d-9ca7-1cc64d2dfc53" providerId="ADAL" clId="{561410B2-3D3C-4210-92E0-E5DFACD7256B}" dt="2024-01-09T14:07:35.491" v="987" actId="255"/>
          <ac:spMkLst>
            <pc:docMk/>
            <pc:sldMk cId="0" sldId="271"/>
            <ac:spMk id="2" creationId="{C159A740-015D-2D0B-6D4E-228359778D89}"/>
          </ac:spMkLst>
        </pc:spChg>
        <pc:spChg chg="mod">
          <ac:chgData name="Anna-Carina Mohrholz" userId="319e8f5a-43d4-4b3d-9ca7-1cc64d2dfc53" providerId="ADAL" clId="{561410B2-3D3C-4210-92E0-E5DFACD7256B}" dt="2024-01-09T14:07:54.978" v="997" actId="14100"/>
          <ac:spMkLst>
            <pc:docMk/>
            <pc:sldMk cId="0" sldId="271"/>
            <ac:spMk id="223" creationId="{00000000-0000-0000-0000-000000000000}"/>
          </ac:spMkLst>
        </pc:spChg>
        <pc:picChg chg="del">
          <ac:chgData name="Anna-Carina Mohrholz" userId="319e8f5a-43d4-4b3d-9ca7-1cc64d2dfc53" providerId="ADAL" clId="{561410B2-3D3C-4210-92E0-E5DFACD7256B}" dt="2024-01-09T14:07:11.238" v="973" actId="478"/>
          <ac:picMkLst>
            <pc:docMk/>
            <pc:sldMk cId="0" sldId="271"/>
            <ac:picMk id="22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 name="Google Shape;43;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1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1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1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1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1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p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lnSpc>
                <a:spcPct val="100000"/>
              </a:lnSpc>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glsen.org/sites/default/files/2020-06/NNCW-SelfieSign-2017.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youtube.com/watch?v=qMY16X3Zlww" TargetMode="External"/><Relationship Id="rId5" Type="http://schemas.openxmlformats.org/officeDocument/2006/relationships/hyperlink" Target="https://www.glsen.org/activity/learning-empowerment-and-self-identification"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youtube.com/watch?v=qMY16X3Zlww"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glsen.org/activity/learning-empowerment-and-self-identification"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ww.glsen.org/activity/learning-empowerment-and-self-identification"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e.freepik.com/fotos-kostenlos/mittelgrosse-freunde-die-zusammen-feiern_17642343.htm#page=3&amp;query=events&amp;position=34&amp;from_view=search&amp;track=sph&amp;uuid=19a4d02a-95c1-4de3-b51f-c8cdd073664c"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e.freepik.com/fotos-kostenlos/junge-maedchen-die-spass-in-der-teenagerparty-haben_11624280.htm#page=4&amp;query=Gender%20style&amp;position=14&amp;from_view=search&amp;track=ais&amp;uuid=85ff0a21-6f03-4157-88aa-69c6aedaa28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e.freepik.com/fotos-kostenlos/entwicklungs-wachstums-fortschritts-ikonen-konzept_2758711.htm#query=Professional%20Development&amp;position=0&amp;from_view=search&amp;track=ais&amp;uuid=782a4fce-0b48-43a8-9f84-be3c26c7a32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glsen.org/activity/learning-empowerment-and-self-identification"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8"/>
          <p:cNvGrpSpPr/>
          <p:nvPr/>
        </p:nvGrpSpPr>
        <p:grpSpPr>
          <a:xfrm>
            <a:off x="137629" y="275183"/>
            <a:ext cx="9382125" cy="6877684"/>
            <a:chOff x="137629" y="275183"/>
            <a:chExt cx="9382125" cy="6877684"/>
          </a:xfrm>
        </p:grpSpPr>
        <p:sp>
          <p:nvSpPr>
            <p:cNvPr id="46" name="Google Shape;46;p8"/>
            <p:cNvSpPr/>
            <p:nvPr/>
          </p:nvSpPr>
          <p:spPr>
            <a:xfrm>
              <a:off x="137629" y="275183"/>
              <a:ext cx="9382125" cy="6877684"/>
            </a:xfrm>
            <a:custGeom>
              <a:avLst/>
              <a:gdLst/>
              <a:ahLst/>
              <a:cxnLst/>
              <a:rect l="l" t="t" r="r" b="b"/>
              <a:pathLst>
                <a:path w="9382125" h="6877684" extrusionOk="0">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2D050"/>
                </a:solidFill>
                <a:latin typeface="Calibri"/>
                <a:ea typeface="Calibri"/>
                <a:cs typeface="Calibri"/>
                <a:sym typeface="Calibri"/>
              </a:endParaRPr>
            </a:p>
          </p:txBody>
        </p:sp>
        <p:pic>
          <p:nvPicPr>
            <p:cNvPr id="47" name="Google Shape;47;p8"/>
            <p:cNvPicPr preferRelativeResize="0"/>
            <p:nvPr/>
          </p:nvPicPr>
          <p:blipFill rotWithShape="1">
            <a:blip r:embed="rId3">
              <a:alphaModFix/>
            </a:blip>
            <a:srcRect/>
            <a:stretch/>
          </p:blipFill>
          <p:spPr>
            <a:xfrm>
              <a:off x="6248872" y="6244780"/>
              <a:ext cx="1095374" cy="390524"/>
            </a:xfrm>
            <a:prstGeom prst="rect">
              <a:avLst/>
            </a:prstGeom>
            <a:noFill/>
            <a:ln>
              <a:noFill/>
            </a:ln>
          </p:spPr>
        </p:pic>
        <p:pic>
          <p:nvPicPr>
            <p:cNvPr id="48" name="Google Shape;48;p8"/>
            <p:cNvPicPr preferRelativeResize="0"/>
            <p:nvPr/>
          </p:nvPicPr>
          <p:blipFill rotWithShape="1">
            <a:blip r:embed="rId4">
              <a:alphaModFix/>
            </a:blip>
            <a:srcRect/>
            <a:stretch/>
          </p:blipFill>
          <p:spPr>
            <a:xfrm>
              <a:off x="478301" y="6155947"/>
              <a:ext cx="2714624" cy="571499"/>
            </a:xfrm>
            <a:prstGeom prst="rect">
              <a:avLst/>
            </a:prstGeom>
            <a:noFill/>
            <a:ln>
              <a:noFill/>
            </a:ln>
          </p:spPr>
        </p:pic>
      </p:grpSp>
      <p:pic>
        <p:nvPicPr>
          <p:cNvPr id="49" name="Google Shape;49;p8"/>
          <p:cNvPicPr preferRelativeResize="0"/>
          <p:nvPr/>
        </p:nvPicPr>
        <p:blipFill rotWithShape="1">
          <a:blip r:embed="rId5">
            <a:alphaModFix/>
          </a:blip>
          <a:srcRect/>
          <a:stretch/>
        </p:blipFill>
        <p:spPr>
          <a:xfrm>
            <a:off x="3371526" y="617155"/>
            <a:ext cx="3696348" cy="3696348"/>
          </a:xfrm>
          <a:prstGeom prst="rect">
            <a:avLst/>
          </a:prstGeom>
          <a:noFill/>
          <a:ln>
            <a:noFill/>
          </a:ln>
        </p:spPr>
      </p:pic>
      <p:sp>
        <p:nvSpPr>
          <p:cNvPr id="50" name="Google Shape;50;p8"/>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Clr>
                <a:srgbClr val="000000"/>
              </a:buClr>
              <a:buSzPts val="350"/>
              <a:buFont typeface="Arial"/>
              <a:buNone/>
            </a:pPr>
            <a:r>
              <a:rPr lang="en-US" sz="350" b="1" i="0" u="none" strike="noStrike" cap="none">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b="0" i="0" u="none" strike="noStrike" cap="none">
              <a:solidFill>
                <a:schemeClr val="dk1"/>
              </a:solidFill>
              <a:latin typeface="Tahoma"/>
              <a:ea typeface="Tahoma"/>
              <a:cs typeface="Tahoma"/>
              <a:sym typeface="Tahoma"/>
            </a:endParaRPr>
          </a:p>
        </p:txBody>
      </p:sp>
      <p:sp>
        <p:nvSpPr>
          <p:cNvPr id="51" name="Google Shape;51;p8"/>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Clr>
                <a:srgbClr val="000000"/>
              </a:buClr>
              <a:buSzPts val="550"/>
              <a:buFont typeface="Arial"/>
              <a:buNone/>
            </a:pPr>
            <a:r>
              <a:rPr lang="en-US" sz="55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b="0" i="0" u="none" strike="noStrike" cap="none">
              <a:solidFill>
                <a:schemeClr val="dk1"/>
              </a:solidFill>
              <a:latin typeface="Tahoma"/>
              <a:ea typeface="Tahoma"/>
              <a:cs typeface="Tahoma"/>
              <a:sym typeface="Tahoma"/>
            </a:endParaRPr>
          </a:p>
        </p:txBody>
      </p:sp>
      <p:sp>
        <p:nvSpPr>
          <p:cNvPr id="52" name="Google Shape;52;p8"/>
          <p:cNvSpPr txBox="1"/>
          <p:nvPr/>
        </p:nvSpPr>
        <p:spPr>
          <a:xfrm>
            <a:off x="1371600" y="3347628"/>
            <a:ext cx="7696200" cy="301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pPr>
            <a:r>
              <a:rPr lang="en-US" sz="3200" b="1" i="0" u="none" strike="noStrike" cap="none" dirty="0" err="1">
                <a:solidFill>
                  <a:schemeClr val="dk1"/>
                </a:solidFill>
                <a:latin typeface="Arial"/>
                <a:ea typeface="Arial"/>
                <a:cs typeface="Arial"/>
                <a:sym typeface="Arial"/>
              </a:rPr>
              <a:t>ὀψίζω</a:t>
            </a:r>
            <a:r>
              <a:rPr lang="en-US" sz="3200" b="1" i="0" u="none" strike="noStrike" cap="none" dirty="0">
                <a:solidFill>
                  <a:schemeClr val="dk1"/>
                </a:solidFill>
                <a:latin typeface="Arial"/>
                <a:ea typeface="Arial"/>
                <a:cs typeface="Arial"/>
                <a:sym typeface="Arial"/>
              </a:rPr>
              <a:t> Suite</a:t>
            </a:r>
            <a:endParaRPr sz="3200" b="1" i="0" u="none" strike="noStrike" cap="none" dirty="0">
              <a:solidFill>
                <a:schemeClr val="dk1"/>
              </a:solidFill>
              <a:latin typeface="Arial"/>
              <a:ea typeface="Arial"/>
              <a:cs typeface="Arial"/>
              <a:sym typeface="Arial"/>
            </a:endParaRPr>
          </a:p>
          <a:p>
            <a:pPr lvl="0" algn="ctr">
              <a:spcBef>
                <a:spcPts val="5"/>
              </a:spcBef>
              <a:buClr>
                <a:schemeClr val="dk1"/>
              </a:buClr>
              <a:buSzPts val="3200"/>
            </a:pPr>
            <a:r>
              <a:rPr lang="en-US" sz="3200" b="1" dirty="0">
                <a:solidFill>
                  <a:schemeClr val="dk1"/>
                </a:solidFill>
              </a:rPr>
              <a:t>DEI-Tool für </a:t>
            </a:r>
            <a:r>
              <a:rPr lang="en-US" sz="3200" b="1" dirty="0" err="1">
                <a:solidFill>
                  <a:schemeClr val="dk1"/>
                </a:solidFill>
              </a:rPr>
              <a:t>Kleinstunternehmen</a:t>
            </a:r>
            <a:r>
              <a:rPr lang="en-US" sz="3200" b="1" dirty="0">
                <a:solidFill>
                  <a:schemeClr val="dk1"/>
                </a:solidFill>
              </a:rPr>
              <a:t> 
Gender-</a:t>
            </a:r>
            <a:r>
              <a:rPr lang="en-US" sz="3200" b="1" dirty="0" err="1">
                <a:solidFill>
                  <a:schemeClr val="dk1"/>
                </a:solidFill>
              </a:rPr>
              <a:t>Selbstermächtigung</a:t>
            </a:r>
            <a:endParaRPr sz="1400" b="0" i="0" u="none" strike="noStrike" cap="none" dirty="0">
              <a:solidFill>
                <a:srgbClr val="000000"/>
              </a:solidFill>
              <a:latin typeface="Arial"/>
              <a:ea typeface="Arial"/>
              <a:cs typeface="Arial"/>
              <a:sym typeface="Arial"/>
            </a:endParaRPr>
          </a:p>
          <a:p>
            <a:pPr lvl="0" algn="ctr">
              <a:spcBef>
                <a:spcPts val="5"/>
              </a:spcBef>
              <a:buClr>
                <a:schemeClr val="dk1"/>
              </a:buClr>
              <a:buSzPts val="1800"/>
            </a:pPr>
            <a:r>
              <a:rPr lang="en-US" sz="1800" b="1" dirty="0">
                <a:solidFill>
                  <a:schemeClr val="dk1"/>
                </a:solidFill>
              </a:rPr>
              <a:t>Autor Partner</a:t>
            </a:r>
            <a:r>
              <a:rPr lang="en-US" sz="1800" b="1" i="0" u="none" strike="noStrike" cap="none" dirty="0">
                <a:solidFill>
                  <a:schemeClr val="dk1"/>
                </a:solidFill>
                <a:latin typeface="Arial"/>
                <a:ea typeface="Arial"/>
                <a:cs typeface="Arial"/>
                <a:sym typeface="Arial"/>
              </a:rPr>
              <a:t>: IHK-Projektgesellschaft (</a:t>
            </a:r>
            <a:r>
              <a:rPr lang="en-US" sz="1800" b="1" dirty="0">
                <a:solidFill>
                  <a:schemeClr val="dk1"/>
                </a:solidFill>
              </a:rPr>
              <a:t>Deutschland</a:t>
            </a:r>
            <a:r>
              <a:rPr lang="en-US" sz="1800" b="1" i="0" u="none" strike="noStrike" cap="none" dirty="0">
                <a:solidFill>
                  <a:schemeClr val="dk1"/>
                </a:solidFill>
                <a:latin typeface="Arial"/>
                <a:ea typeface="Arial"/>
                <a:cs typeface="Arial"/>
                <a:sym typeface="Arial"/>
              </a:rPr>
              <a:t>)</a:t>
            </a:r>
            <a:endParaRPr sz="1800" b="1" i="0" u="none" strike="noStrike" cap="none" dirty="0">
              <a:solidFill>
                <a:schemeClr val="dk1"/>
              </a:solidFill>
              <a:latin typeface="Arial"/>
              <a:ea typeface="Arial"/>
              <a:cs typeface="Arial"/>
              <a:sym typeface="Arial"/>
            </a:endParaRPr>
          </a:p>
          <a:p>
            <a:pPr marL="0" marR="0" lvl="0" indent="0" algn="ctr" rtl="0">
              <a:lnSpc>
                <a:spcPct val="100000"/>
              </a:lnSpc>
              <a:spcBef>
                <a:spcPts val="5"/>
              </a:spcBef>
              <a:spcAft>
                <a:spcPts val="0"/>
              </a:spcAft>
              <a:buClr>
                <a:srgbClr val="000000"/>
              </a:buClr>
              <a:buSzPts val="1800"/>
              <a:buFont typeface="Arial"/>
              <a:buNone/>
            </a:pPr>
            <a:r>
              <a:rPr lang="en-US" sz="1800" b="1" i="0" u="none" strike="noStrike" cap="none" dirty="0">
                <a:solidFill>
                  <a:srgbClr val="92D050"/>
                </a:solidFill>
                <a:latin typeface="Arial"/>
                <a:ea typeface="Arial"/>
                <a:cs typeface="Arial"/>
                <a:sym typeface="Arial"/>
              </a:rPr>
              <a:t>Diversity &amp; Inclusion in Microenterprise</a:t>
            </a:r>
            <a:endParaRPr sz="1800" b="1" i="0" u="none" strike="noStrike" cap="none" dirty="0">
              <a:solidFill>
                <a:srgbClr val="92D05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2022-1-IT01-KA220-VET-000088750</a:t>
            </a:r>
            <a:endParaRPr sz="1800" b="1" i="0" u="none" strike="noStrike" cap="none" dirty="0">
              <a:solidFill>
                <a:schemeClr val="dk1"/>
              </a:solidFill>
              <a:latin typeface="Arial"/>
              <a:ea typeface="Arial"/>
              <a:cs typeface="Arial"/>
              <a:sym typeface="Arial"/>
            </a:endParaRPr>
          </a:p>
          <a:p>
            <a:pPr marL="0" marR="0" lvl="0" indent="0" algn="ctr" rtl="0">
              <a:lnSpc>
                <a:spcPct val="100000"/>
              </a:lnSpc>
              <a:spcBef>
                <a:spcPts val="805"/>
              </a:spcBef>
              <a:spcAft>
                <a:spcPts val="0"/>
              </a:spcAft>
              <a:buClr>
                <a:srgbClr val="000000"/>
              </a:buClr>
              <a:buSzPts val="1600"/>
              <a:buFont typeface="Arial"/>
              <a:buNone/>
            </a:pPr>
            <a:r>
              <a:rPr lang="en-US" sz="1600" b="1" i="0" u="sng" strike="noStrike" cap="none" dirty="0">
                <a:solidFill>
                  <a:schemeClr val="hlink"/>
                </a:solidFill>
                <a:latin typeface="Arial"/>
                <a:ea typeface="Arial"/>
                <a:cs typeface="Arial"/>
                <a:sym typeface="Arial"/>
                <a:hlinkClick r:id="rId6"/>
              </a:rPr>
              <a:t>https://opsizo.eu/index.php</a:t>
            </a:r>
            <a:r>
              <a:rPr lang="en-US" sz="1600" b="1" i="0" u="none" strike="noStrike" cap="none" dirty="0">
                <a:solidFill>
                  <a:srgbClr val="40891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17"/>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17"/>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148" name="Google Shape;148;p17"/>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149" name="Google Shape;149;p17"/>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151" name="Google Shape;151;p17"/>
          <p:cNvSpPr txBox="1"/>
          <p:nvPr/>
        </p:nvSpPr>
        <p:spPr>
          <a:xfrm>
            <a:off x="757217" y="486356"/>
            <a:ext cx="3357563" cy="307777"/>
          </a:xfrm>
          <a:prstGeom prst="rect">
            <a:avLst/>
          </a:prstGeom>
          <a:noFill/>
          <a:ln>
            <a:noFill/>
          </a:ln>
        </p:spPr>
        <p:txBody>
          <a:bodyPr spcFirstLastPara="1" wrap="square" lIns="91425" tIns="45700" rIns="91425" bIns="45700" anchor="t" anchorCtr="0">
            <a:spAutoFit/>
          </a:bodyPr>
          <a:lstStyle/>
          <a:p>
            <a:pPr lvl="0"/>
            <a:r>
              <a:rPr lang="en-US" b="1" dirty="0" err="1"/>
              <a:t>Trainingseinheit</a:t>
            </a:r>
            <a:r>
              <a:rPr lang="en-US" sz="1400" b="1" i="0" u="none" strike="noStrike" cap="none" dirty="0">
                <a:solidFill>
                  <a:srgbClr val="000000"/>
                </a:solidFill>
                <a:latin typeface="Arial"/>
                <a:ea typeface="Arial"/>
                <a:cs typeface="Arial"/>
                <a:sym typeface="Arial"/>
              </a:rPr>
              <a:t>:</a:t>
            </a:r>
            <a:endParaRPr dirty="0"/>
          </a:p>
        </p:txBody>
      </p:sp>
      <p:sp>
        <p:nvSpPr>
          <p:cNvPr id="152" name="Google Shape;152;p17"/>
          <p:cNvSpPr txBox="1"/>
          <p:nvPr/>
        </p:nvSpPr>
        <p:spPr>
          <a:xfrm>
            <a:off x="757217" y="3383874"/>
            <a:ext cx="823916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5"/>
              </a:rPr>
              <a:t>https://www.glsen.org/activity/learning-empowerment-and-self-identification</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3" name="Google Shape;153;p17"/>
          <p:cNvSpPr txBox="1"/>
          <p:nvPr/>
        </p:nvSpPr>
        <p:spPr>
          <a:xfrm>
            <a:off x="728663" y="4395118"/>
            <a:ext cx="8477250" cy="954067"/>
          </a:xfrm>
          <a:prstGeom prst="rect">
            <a:avLst/>
          </a:prstGeom>
          <a:noFill/>
          <a:ln>
            <a:noFill/>
          </a:ln>
        </p:spPr>
        <p:txBody>
          <a:bodyPr spcFirstLastPara="1" wrap="square" lIns="91425" tIns="45700" rIns="91425" bIns="45700" anchor="t" anchorCtr="0">
            <a:spAutoFit/>
          </a:bodyPr>
          <a:lstStyle/>
          <a:p>
            <a:pPr lvl="0"/>
            <a:r>
              <a:rPr lang="de-DE" dirty="0"/>
              <a:t>DINGE ZUM VORBEREITEN UND BENÖTIGTE WERKZEUGE</a:t>
            </a:r>
            <a:endParaRPr dirty="0"/>
          </a:p>
          <a:p>
            <a:pPr lvl="0">
              <a:lnSpc>
                <a:spcPct val="150000"/>
              </a:lnSpc>
            </a:pPr>
            <a:r>
              <a:rPr lang="en-US" sz="1400" b="0" i="0" u="sng" strike="noStrike" cap="none" dirty="0">
                <a:solidFill>
                  <a:schemeClr val="hlink"/>
                </a:solidFill>
                <a:latin typeface="Arial"/>
                <a:ea typeface="Arial"/>
                <a:cs typeface="Arial"/>
                <a:sym typeface="Arial"/>
                <a:hlinkClick r:id="rId6"/>
              </a:rPr>
              <a:t>Slurs and Stereotypes video</a:t>
            </a:r>
            <a:r>
              <a:rPr lang="en-US" sz="1400" b="0" i="0" u="none" strike="noStrike" cap="none" dirty="0">
                <a:solidFill>
                  <a:srgbClr val="000000"/>
                </a:solidFill>
                <a:latin typeface="Arial"/>
                <a:ea typeface="Arial"/>
                <a:cs typeface="Arial"/>
                <a:sym typeface="Arial"/>
              </a:rPr>
              <a:t>, </a:t>
            </a:r>
            <a:r>
              <a:rPr lang="en-US" dirty="0" err="1"/>
              <a:t>Kopien</a:t>
            </a:r>
            <a:r>
              <a:rPr lang="en-US" dirty="0"/>
              <a:t> der </a:t>
            </a:r>
            <a:r>
              <a:rPr lang="en-US" dirty="0" err="1"/>
              <a:t>Beispiel-Fallstudien</a:t>
            </a:r>
            <a:r>
              <a:rPr lang="en-US" sz="1400" b="0" i="0" u="none" strike="noStrike" cap="none" dirty="0">
                <a:solidFill>
                  <a:srgbClr val="000000"/>
                </a:solid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7"/>
              </a:rPr>
              <a:t>GLSEN’s I Am Signage handout</a:t>
            </a:r>
            <a:r>
              <a:rPr lang="en-US" sz="1400" b="0" i="0" u="none" strike="noStrike" cap="none" dirty="0">
                <a:solidFill>
                  <a:srgbClr val="000000"/>
                </a:solidFill>
                <a:latin typeface="Arial"/>
                <a:ea typeface="Arial"/>
                <a:cs typeface="Arial"/>
                <a:sym typeface="Arial"/>
              </a:rPr>
              <a:t>, </a:t>
            </a:r>
            <a:r>
              <a:rPr lang="de-DE" dirty="0"/>
              <a:t>Computer, Lautsprecher, Internetzugang, Projektor, Leinwand, Filzstifte, Papier, Bleistifte.</a:t>
            </a:r>
            <a:endParaRPr sz="1400" b="0" i="0" u="none" strike="noStrike" cap="none" dirty="0">
              <a:solidFill>
                <a:srgbClr val="000000"/>
              </a:solidFill>
              <a:latin typeface="Arial"/>
              <a:ea typeface="Arial"/>
              <a:cs typeface="Arial"/>
              <a:sym typeface="Arial"/>
            </a:endParaRPr>
          </a:p>
        </p:txBody>
      </p:sp>
      <p:sp>
        <p:nvSpPr>
          <p:cNvPr id="3" name="Rechteck 2">
            <a:extLst>
              <a:ext uri="{FF2B5EF4-FFF2-40B4-BE49-F238E27FC236}">
                <a16:creationId xmlns:a16="http://schemas.microsoft.com/office/drawing/2014/main" id="{F64C23C5-F3BF-FDEB-C822-B5351EE15127}"/>
              </a:ext>
            </a:extLst>
          </p:cNvPr>
          <p:cNvSpPr/>
          <p:nvPr/>
        </p:nvSpPr>
        <p:spPr>
          <a:xfrm>
            <a:off x="821551" y="870832"/>
            <a:ext cx="5938798" cy="2466588"/>
          </a:xfrm>
          <a:prstGeom prst="rect">
            <a:avLst/>
          </a:prstGeom>
          <a:solidFill>
            <a:srgbClr val="4C4287"/>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CCEFAAAF-C7FB-8778-CC04-812EAE565E26}"/>
              </a:ext>
            </a:extLst>
          </p:cNvPr>
          <p:cNvSpPr txBox="1"/>
          <p:nvPr/>
        </p:nvSpPr>
        <p:spPr>
          <a:xfrm>
            <a:off x="1095374" y="1272327"/>
            <a:ext cx="5305425" cy="1569660"/>
          </a:xfrm>
          <a:prstGeom prst="rect">
            <a:avLst/>
          </a:prstGeom>
          <a:noFill/>
        </p:spPr>
        <p:txBody>
          <a:bodyPr wrap="square" rtlCol="0">
            <a:spAutoFit/>
          </a:bodyPr>
          <a:lstStyle/>
          <a:p>
            <a:r>
              <a:rPr lang="de-DE" sz="3200" b="1" dirty="0">
                <a:solidFill>
                  <a:schemeClr val="bg1"/>
                </a:solidFill>
              </a:rPr>
              <a:t>Lernen von Empowerment und Selbstidentifikation</a:t>
            </a:r>
          </a:p>
          <a:p>
            <a:endParaRPr lang="de-DE" dirty="0">
              <a:solidFill>
                <a:schemeClr val="bg1"/>
              </a:solidFill>
            </a:endParaRPr>
          </a:p>
          <a:p>
            <a:r>
              <a:rPr lang="de-DE" sz="1800" dirty="0">
                <a:solidFill>
                  <a:schemeClr val="bg1"/>
                </a:solidFill>
              </a:rPr>
              <a:t>Erlernen von Empowerment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18"/>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18"/>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160" name="Google Shape;160;p18"/>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161" name="Google Shape;161;p18"/>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163" name="Google Shape;163;p18"/>
          <p:cNvSpPr txBox="1"/>
          <p:nvPr/>
        </p:nvSpPr>
        <p:spPr>
          <a:xfrm>
            <a:off x="328592" y="295856"/>
            <a:ext cx="3357563" cy="307777"/>
          </a:xfrm>
          <a:prstGeom prst="rect">
            <a:avLst/>
          </a:prstGeom>
          <a:noFill/>
          <a:ln>
            <a:noFill/>
          </a:ln>
        </p:spPr>
        <p:txBody>
          <a:bodyPr spcFirstLastPara="1" wrap="square" lIns="91425" tIns="45700" rIns="91425" bIns="45700" anchor="t" anchorCtr="0">
            <a:spAutoFit/>
          </a:bodyPr>
          <a:lstStyle/>
          <a:p>
            <a:pPr lvl="0"/>
            <a:r>
              <a:rPr lang="en-US" b="1" dirty="0" err="1"/>
              <a:t>Trainingseinheit</a:t>
            </a:r>
            <a:r>
              <a:rPr lang="en-US" sz="1400" b="1" i="0" u="none" strike="noStrike" cap="none" dirty="0">
                <a:solidFill>
                  <a:srgbClr val="000000"/>
                </a:solidFill>
                <a:latin typeface="Arial"/>
                <a:ea typeface="Arial"/>
                <a:cs typeface="Arial"/>
                <a:sym typeface="Arial"/>
              </a:rPr>
              <a:t>:</a:t>
            </a:r>
            <a:endParaRPr dirty="0"/>
          </a:p>
        </p:txBody>
      </p:sp>
      <p:sp>
        <p:nvSpPr>
          <p:cNvPr id="164" name="Google Shape;164;p18"/>
          <p:cNvSpPr txBox="1"/>
          <p:nvPr/>
        </p:nvSpPr>
        <p:spPr>
          <a:xfrm>
            <a:off x="323851" y="796773"/>
            <a:ext cx="9139196" cy="5909270"/>
          </a:xfrm>
          <a:prstGeom prst="rect">
            <a:avLst/>
          </a:prstGeom>
          <a:noFill/>
          <a:ln>
            <a:noFill/>
          </a:ln>
        </p:spPr>
        <p:txBody>
          <a:bodyPr spcFirstLastPara="1" wrap="square" lIns="91425" tIns="45700" rIns="91425" bIns="45700" anchor="t" anchorCtr="0">
            <a:spAutoFit/>
          </a:bodyPr>
          <a:lstStyle/>
          <a:p>
            <a:pPr lvl="0"/>
            <a:r>
              <a:rPr lang="en-US" dirty="0"/>
              <a:t>ZEIT</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60 </a:t>
            </a:r>
            <a:r>
              <a:rPr lang="en-US" sz="1400" b="0" i="0" u="none" strike="noStrike" cap="none" dirty="0" err="1">
                <a:solidFill>
                  <a:srgbClr val="000000"/>
                </a:solidFill>
                <a:latin typeface="Arial"/>
                <a:ea typeface="Arial"/>
                <a:cs typeface="Arial"/>
                <a:sym typeface="Arial"/>
              </a:rPr>
              <a:t>Minuten</a:t>
            </a: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en-US" dirty="0"/>
              <a:t>ALLES ÜBER DIE AKTIVITÄT</a:t>
            </a:r>
            <a:endParaRPr dirty="0"/>
          </a:p>
          <a:p>
            <a:pPr lvl="0"/>
            <a:r>
              <a:rPr lang="en-US" sz="1400" b="0" i="0" u="none" strike="noStrike" cap="none" dirty="0">
                <a:solidFill>
                  <a:srgbClr val="000000"/>
                </a:solidFill>
                <a:latin typeface="Arial"/>
                <a:ea typeface="Arial"/>
                <a:cs typeface="Arial"/>
                <a:sym typeface="Arial"/>
              </a:rPr>
              <a:t>1. </a:t>
            </a:r>
            <a:r>
              <a:rPr lang="en-US" dirty="0" err="1"/>
              <a:t>Einleitung</a:t>
            </a:r>
            <a:r>
              <a:rPr lang="en-US" dirty="0"/>
              <a:t> und </a:t>
            </a:r>
            <a:r>
              <a:rPr lang="en-US" dirty="0" err="1"/>
              <a:t>einleitende</a:t>
            </a:r>
            <a:r>
              <a:rPr lang="en-US" dirty="0"/>
              <a:t> Frage</a:t>
            </a:r>
            <a:r>
              <a:rPr lang="en-US" sz="1400" b="0" i="0" u="none" strike="noStrike" cap="none" dirty="0">
                <a:solidFill>
                  <a:srgbClr val="000000"/>
                </a:solidFill>
                <a:latin typeface="Arial"/>
                <a:ea typeface="Arial"/>
                <a:cs typeface="Arial"/>
                <a:sym typeface="Arial"/>
              </a:rPr>
              <a:t>: (10 </a:t>
            </a:r>
            <a:r>
              <a:rPr lang="en-US" sz="1400" b="0" i="0" u="none" strike="noStrike" cap="none" dirty="0" err="1">
                <a:solidFill>
                  <a:srgbClr val="000000"/>
                </a:solidFill>
                <a:latin typeface="Arial"/>
                <a:ea typeface="Arial"/>
                <a:cs typeface="Arial"/>
                <a:sym typeface="Arial"/>
              </a:rPr>
              <a:t>Minuten</a:t>
            </a:r>
            <a:r>
              <a:rPr lang="en-US" sz="1400" b="0" i="0" u="none" strike="noStrike" cap="none" dirty="0">
                <a:solidFill>
                  <a:srgbClr val="000000"/>
                </a:solidFill>
                <a:latin typeface="Arial"/>
                <a:ea typeface="Arial"/>
                <a:cs typeface="Arial"/>
                <a:sym typeface="Arial"/>
              </a:rPr>
              <a:t>) </a:t>
            </a:r>
            <a:r>
              <a:rPr lang="de-DE" dirty="0"/>
              <a:t>Begrüßen Sie die Mitglieder und erklären Sie allen, dass wir uns heute darauf konzentrieren werden, über die Auswirkungen von Labels zu sprechen. Stellen Sie ihnen dann die einleitende Frage: "Was sind Etiketten?"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Beispiel: "Hallo zusammen. Heute werden wir etwas über Etiketten lernen. Erstens: Was sind Etiketten?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Erst einmal teilen ein paar Teilnehmende ihre Definitionen. "Labels sind Dinge, die andere Leute uns nennen. Bezeichnungen können Identitäten und Adjektive sein. Wenn Leute uns mit Etiketten versehen, können sie ermächtigend oder verletzend sein. Die Selbstidentifikation hilft uns, zu behaupten, welche Labels die Leute bei uns verwenden sollen.“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Das Respektieren der selbstidentifizierten Etiketten von Menschen kann Bindungen und Freundschaften aufbauen. Etiketten können auch auf schädliche Weise verwendet werden, wie z. B. die Verwendung von Stereotypen und deren Verstärkung, indem jemand ein abwertendes Etikett erhält.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Stereotype basieren auf Annahmen oder Verallgemeinerungen über jemanden, die auf den Etiketten basieren, von denen Sie denken, dass sie sie tragen. Beschimpfungen sind, wenn jemand Worte benutzt, um Schaden anzuregen oder jemanden dazu zu bringen, sich schlecht zu fühlen. Um Stereotypen oder Beschimpfungen zu vermeiden, sollten sich die Leute bei einer Person erkundigen, ob sie möchte, dass ein Etikett für sie verwendet wird, bevor sie es verwenden.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In dieser Aktivität geht es darum, wie wir darauf hinarbeiten können, Menschen so zu nennen, wie sie gerne genannt werden möchten."</a:t>
            </a: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 name="Rechteck 1">
            <a:extLst>
              <a:ext uri="{FF2B5EF4-FFF2-40B4-BE49-F238E27FC236}">
                <a16:creationId xmlns:a16="http://schemas.microsoft.com/office/drawing/2014/main" id="{CF3EABC6-4818-2D00-8F5C-B1EEC4C30355}"/>
              </a:ext>
            </a:extLst>
          </p:cNvPr>
          <p:cNvSpPr/>
          <p:nvPr/>
        </p:nvSpPr>
        <p:spPr>
          <a:xfrm>
            <a:off x="5526986" y="293308"/>
            <a:ext cx="2493065" cy="1202118"/>
          </a:xfrm>
          <a:prstGeom prst="rect">
            <a:avLst/>
          </a:prstGeom>
          <a:solidFill>
            <a:srgbClr val="4C4287"/>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DE830F55-A30A-1D2A-26D1-27353A149536}"/>
              </a:ext>
            </a:extLst>
          </p:cNvPr>
          <p:cNvSpPr txBox="1"/>
          <p:nvPr/>
        </p:nvSpPr>
        <p:spPr>
          <a:xfrm>
            <a:off x="5636524" y="380787"/>
            <a:ext cx="2383527" cy="1107996"/>
          </a:xfrm>
          <a:prstGeom prst="rect">
            <a:avLst/>
          </a:prstGeom>
          <a:noFill/>
        </p:spPr>
        <p:txBody>
          <a:bodyPr wrap="square" rtlCol="0">
            <a:spAutoFit/>
          </a:bodyPr>
          <a:lstStyle/>
          <a:p>
            <a:r>
              <a:rPr lang="de-DE" b="1" dirty="0">
                <a:solidFill>
                  <a:schemeClr val="bg1"/>
                </a:solidFill>
              </a:rPr>
              <a:t>Lernen von Empowerment und Selbstidentifikation</a:t>
            </a:r>
          </a:p>
          <a:p>
            <a:endParaRPr lang="de-DE" dirty="0">
              <a:solidFill>
                <a:schemeClr val="bg1"/>
              </a:solidFill>
            </a:endParaRPr>
          </a:p>
          <a:p>
            <a:r>
              <a:rPr lang="de-DE" sz="1000" dirty="0">
                <a:solidFill>
                  <a:schemeClr val="bg1"/>
                </a:solidFill>
              </a:rPr>
              <a:t>Erlernen von Empowerment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sp>
        <p:nvSpPr>
          <p:cNvPr id="169" name="Google Shape;169;p19"/>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19"/>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171" name="Google Shape;171;p19"/>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174" name="Google Shape;174;p19"/>
          <p:cNvSpPr txBox="1"/>
          <p:nvPr/>
        </p:nvSpPr>
        <p:spPr>
          <a:xfrm>
            <a:off x="621486" y="783539"/>
            <a:ext cx="3357563" cy="307777"/>
          </a:xfrm>
          <a:prstGeom prst="rect">
            <a:avLst/>
          </a:prstGeom>
          <a:noFill/>
          <a:ln>
            <a:noFill/>
          </a:ln>
        </p:spPr>
        <p:txBody>
          <a:bodyPr spcFirstLastPara="1" wrap="square" lIns="91425" tIns="45700" rIns="91425" bIns="45700" anchor="t" anchorCtr="0">
            <a:spAutoFit/>
          </a:bodyPr>
          <a:lstStyle/>
          <a:p>
            <a:pPr lvl="0"/>
            <a:r>
              <a:rPr lang="en-US" b="1" dirty="0" err="1"/>
              <a:t>Trainingseinheit</a:t>
            </a:r>
            <a:r>
              <a:rPr lang="en-US" b="1" dirty="0"/>
              <a:t>:</a:t>
            </a:r>
            <a:endParaRPr dirty="0"/>
          </a:p>
        </p:txBody>
      </p:sp>
      <p:sp>
        <p:nvSpPr>
          <p:cNvPr id="175" name="Google Shape;175;p19"/>
          <p:cNvSpPr txBox="1"/>
          <p:nvPr/>
        </p:nvSpPr>
        <p:spPr>
          <a:xfrm>
            <a:off x="439330" y="1606125"/>
            <a:ext cx="8874939" cy="4293443"/>
          </a:xfrm>
          <a:prstGeom prst="rect">
            <a:avLst/>
          </a:prstGeom>
          <a:noFill/>
          <a:ln>
            <a:noFill/>
          </a:ln>
        </p:spPr>
        <p:txBody>
          <a:bodyPr spcFirstLastPara="1" wrap="square" lIns="91425" tIns="45700" rIns="91425" bIns="45700" anchor="t" anchorCtr="0">
            <a:spAutoFit/>
          </a:bodyPr>
          <a:lstStyle/>
          <a:p>
            <a:pPr lvl="0"/>
            <a:r>
              <a:rPr lang="en-US" sz="1400" b="0" i="0" u="none" strike="noStrike" cap="none" dirty="0">
                <a:solidFill>
                  <a:srgbClr val="000000"/>
                </a:solidFill>
                <a:latin typeface="Arial"/>
                <a:ea typeface="Arial"/>
                <a:cs typeface="Arial"/>
                <a:sym typeface="Arial"/>
              </a:rPr>
              <a:t>2. (5 </a:t>
            </a:r>
            <a:r>
              <a:rPr lang="en-US" sz="1400" b="0" i="0" u="none" strike="noStrike" cap="none" dirty="0" err="1">
                <a:solidFill>
                  <a:srgbClr val="000000"/>
                </a:solidFill>
                <a:latin typeface="Arial"/>
                <a:ea typeface="Arial"/>
                <a:cs typeface="Arial"/>
                <a:sym typeface="Arial"/>
              </a:rPr>
              <a:t>Minuten</a:t>
            </a:r>
            <a:r>
              <a:rPr lang="en-US" sz="1400" b="0" i="0" u="none" strike="noStrike" cap="none" dirty="0">
                <a:solidFill>
                  <a:srgbClr val="000000"/>
                </a:solidFill>
                <a:latin typeface="Arial"/>
                <a:ea typeface="Arial"/>
                <a:cs typeface="Arial"/>
                <a:sym typeface="Arial"/>
              </a:rPr>
              <a:t>) </a:t>
            </a:r>
            <a:r>
              <a:rPr lang="en-US" dirty="0" err="1"/>
              <a:t>Eröffnung</a:t>
            </a:r>
            <a:r>
              <a:rPr lang="en-US" dirty="0"/>
              <a:t>: Video </a:t>
            </a:r>
            <a:r>
              <a:rPr lang="en-US" dirty="0" err="1"/>
              <a:t>zeigen</a:t>
            </a:r>
            <a:r>
              <a:rPr lang="en-US" sz="1400" b="0" i="0" u="none" strike="noStrike" cap="none" dirty="0">
                <a:solidFill>
                  <a:srgbClr val="000000"/>
                </a:solid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5"/>
              </a:rPr>
              <a:t>“Slurs and Stereotypes”.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en-US" sz="1400" b="0" i="0" u="none" strike="noStrike" cap="none" dirty="0">
                <a:solidFill>
                  <a:srgbClr val="000000"/>
                </a:solidFill>
                <a:latin typeface="Arial"/>
                <a:ea typeface="Arial"/>
                <a:cs typeface="Arial"/>
                <a:sym typeface="Arial"/>
              </a:rPr>
              <a:t>3. (10 </a:t>
            </a:r>
            <a:r>
              <a:rPr lang="en-US" sz="1400" b="0" i="0" u="none" strike="noStrike" cap="none" dirty="0" err="1">
                <a:solidFill>
                  <a:srgbClr val="000000"/>
                </a:solidFill>
                <a:latin typeface="Arial"/>
                <a:ea typeface="Arial"/>
                <a:cs typeface="Arial"/>
                <a:sym typeface="Arial"/>
              </a:rPr>
              <a:t>Minuten</a:t>
            </a:r>
            <a:r>
              <a:rPr lang="en-US" sz="1400" b="0" i="0" u="none" strike="noStrike" cap="none" dirty="0">
                <a:solidFill>
                  <a:srgbClr val="000000"/>
                </a:solidFill>
                <a:latin typeface="Arial"/>
                <a:ea typeface="Arial"/>
                <a:cs typeface="Arial"/>
                <a:sym typeface="Arial"/>
              </a:rPr>
              <a:t>) </a:t>
            </a:r>
            <a:r>
              <a:rPr lang="de-DE" dirty="0"/>
              <a:t>Leiten Sie die Gruppe in der Diskussion über das Video, indem Sie einige dieser Fragen stellen. </a:t>
            </a:r>
            <a:br>
              <a:rPr lang="de-DE" dirty="0"/>
            </a:br>
            <a:r>
              <a:rPr lang="de-DE" dirty="0"/>
              <a:t>Um Zeit zu sparen, lassen Sie nur 1-3 Personen jede Frage beantworten: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lvl="0" indent="-285750">
              <a:lnSpc>
                <a:spcPct val="150000"/>
              </a:lnSpc>
              <a:buSzPts val="1400"/>
              <a:buFont typeface="Arial"/>
              <a:buChar char="•"/>
            </a:pPr>
            <a:r>
              <a:rPr lang="de-DE" dirty="0"/>
              <a:t>Was waren Beispiele für Labels, die Sie im Video gesehen haben?
Was glauben Sie, wie sich die verschiedenen Etiketten, die den Schülern auferlegt wurden, im Vergleich zu dem, was sie für sich selbst gewählt haben, auswirken?
Wie haben Sie den Einfluss von Labels in dieser Schule gesehen?
Wie fühlt es sich an, wenn man sich nicht mit Labels identifizieren darf, die man gerne genannt hätte?
Wie fühlt es sich an, wenn Menschen die Etiketten verwenden, mit denen Sie sich identifizieren?
Was ist passiert, als Sie gesehen haben, dass jemand ein Label verwendet, mit dem er sich nicht identifiziert oder so nicht genannt werden möchte?
Was ist der Unterschied zwischen einem selbstidentifizierten Etikett und einem Stereotyp?</a:t>
            </a:r>
            <a:endParaRPr sz="1400" b="0" i="0" u="none" strike="noStrike" cap="none" dirty="0">
              <a:solidFill>
                <a:srgbClr val="000000"/>
              </a:solidFill>
              <a:latin typeface="Arial"/>
              <a:ea typeface="Arial"/>
              <a:cs typeface="Arial"/>
              <a:sym typeface="Arial"/>
            </a:endParaRPr>
          </a:p>
        </p:txBody>
      </p:sp>
      <p:sp>
        <p:nvSpPr>
          <p:cNvPr id="2" name="Rechteck 1">
            <a:extLst>
              <a:ext uri="{FF2B5EF4-FFF2-40B4-BE49-F238E27FC236}">
                <a16:creationId xmlns:a16="http://schemas.microsoft.com/office/drawing/2014/main" id="{6207B20A-35C9-861C-31F4-F962DD227E52}"/>
              </a:ext>
            </a:extLst>
          </p:cNvPr>
          <p:cNvSpPr/>
          <p:nvPr/>
        </p:nvSpPr>
        <p:spPr>
          <a:xfrm>
            <a:off x="5526986" y="293308"/>
            <a:ext cx="2493065" cy="1202118"/>
          </a:xfrm>
          <a:prstGeom prst="rect">
            <a:avLst/>
          </a:prstGeom>
          <a:solidFill>
            <a:srgbClr val="4C4287"/>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B867FD7-9D07-C990-2E10-56943C709430}"/>
              </a:ext>
            </a:extLst>
          </p:cNvPr>
          <p:cNvSpPr txBox="1"/>
          <p:nvPr/>
        </p:nvSpPr>
        <p:spPr>
          <a:xfrm>
            <a:off x="5636524" y="380787"/>
            <a:ext cx="2383527" cy="1107996"/>
          </a:xfrm>
          <a:prstGeom prst="rect">
            <a:avLst/>
          </a:prstGeom>
          <a:noFill/>
        </p:spPr>
        <p:txBody>
          <a:bodyPr wrap="square" rtlCol="0">
            <a:spAutoFit/>
          </a:bodyPr>
          <a:lstStyle/>
          <a:p>
            <a:r>
              <a:rPr lang="de-DE" b="1" dirty="0">
                <a:solidFill>
                  <a:schemeClr val="bg1"/>
                </a:solidFill>
              </a:rPr>
              <a:t>Lernen von Empowerment und Selbstidentifikation</a:t>
            </a:r>
          </a:p>
          <a:p>
            <a:endParaRPr lang="de-DE" dirty="0">
              <a:solidFill>
                <a:schemeClr val="bg1"/>
              </a:solidFill>
            </a:endParaRPr>
          </a:p>
          <a:p>
            <a:r>
              <a:rPr lang="de-DE" sz="1000" dirty="0">
                <a:solidFill>
                  <a:schemeClr val="bg1"/>
                </a:solidFill>
              </a:rPr>
              <a:t>Erlernen von Empowerment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p20"/>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20"/>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182" name="Google Shape;182;p20"/>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183" name="Google Shape;183;p20"/>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185" name="Google Shape;185;p20"/>
          <p:cNvSpPr txBox="1"/>
          <p:nvPr/>
        </p:nvSpPr>
        <p:spPr>
          <a:xfrm>
            <a:off x="547687" y="783539"/>
            <a:ext cx="3357563" cy="307777"/>
          </a:xfrm>
          <a:prstGeom prst="rect">
            <a:avLst/>
          </a:prstGeom>
          <a:noFill/>
          <a:ln>
            <a:noFill/>
          </a:ln>
        </p:spPr>
        <p:txBody>
          <a:bodyPr spcFirstLastPara="1" wrap="square" lIns="91425" tIns="45700" rIns="91425" bIns="45700" anchor="t" anchorCtr="0">
            <a:spAutoFit/>
          </a:bodyPr>
          <a:lstStyle/>
          <a:p>
            <a:pPr lvl="0"/>
            <a:r>
              <a:rPr lang="en-US" b="1" dirty="0" err="1"/>
              <a:t>Trainingseinheit</a:t>
            </a:r>
            <a:r>
              <a:rPr lang="en-US" b="1" dirty="0"/>
              <a:t>:</a:t>
            </a:r>
            <a:endParaRPr dirty="0"/>
          </a:p>
        </p:txBody>
      </p:sp>
      <p:sp>
        <p:nvSpPr>
          <p:cNvPr id="186" name="Google Shape;186;p20"/>
          <p:cNvSpPr txBox="1"/>
          <p:nvPr/>
        </p:nvSpPr>
        <p:spPr>
          <a:xfrm>
            <a:off x="547687" y="1184225"/>
            <a:ext cx="8884465"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(20 min) </a:t>
            </a:r>
            <a:r>
              <a:rPr lang="en-US" sz="1600" b="1" i="0" u="sng" strike="noStrike" cap="none" dirty="0" err="1">
                <a:solidFill>
                  <a:schemeClr val="hlink"/>
                </a:solidFill>
                <a:latin typeface="Arial"/>
                <a:ea typeface="Arial"/>
                <a:cs typeface="Arial"/>
                <a:sym typeface="Arial"/>
                <a:hlinkClick r:id="rId5"/>
              </a:rPr>
              <a:t>Fallstudien</a:t>
            </a:r>
            <a:r>
              <a:rPr lang="en-US" sz="1400" b="0" i="0" u="sng" strike="noStrike" cap="none" dirty="0">
                <a:solidFill>
                  <a:schemeClr val="hlink"/>
                </a:solidFill>
                <a:latin typeface="Arial"/>
                <a:ea typeface="Arial"/>
                <a:cs typeface="Arial"/>
                <a:sym typeface="Arial"/>
                <a:hlinkClick r:id="rId5"/>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Teilen Sie die Gruppe in kleinere Gruppen auf. Die Gruppengröße kann an die Anzahl der Schüler angepasst werden, die Sie an diesem Tag haben, es gibt jedoch fünf Fallstudien.</a:t>
            </a: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Verteilen Sie Kopien der Fallstudien. Bitten Sie jede Gruppe, das Beispiel zu lesen und gemeinsam an der Beantwortung der Fragen zu arbeiten.</a:t>
            </a: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Zeigen Sie die Fragen an der Tafel an, damit sie sich darauf beziehen können. </a:t>
            </a:r>
            <a:br>
              <a:rPr lang="de-DE" dirty="0"/>
            </a:br>
            <a:r>
              <a:rPr lang="de-DE" dirty="0"/>
              <a:t>Die Gruppen haben 10 Minuten Zeit, um an der Beantwortung der Fragen zu arbeiten, dann gibt es einen Bericht der gesamten Gruppe.</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lvl="0"/>
            <a:r>
              <a:rPr lang="en-US" dirty="0" err="1"/>
              <a:t>Fragen</a:t>
            </a:r>
            <a:r>
              <a:rPr lang="en-US" dirty="0"/>
              <a:t> </a:t>
            </a:r>
            <a:r>
              <a:rPr lang="en-US" dirty="0" err="1"/>
              <a:t>zur</a:t>
            </a:r>
            <a:r>
              <a:rPr lang="en-US" dirty="0"/>
              <a:t> </a:t>
            </a:r>
            <a:r>
              <a:rPr lang="en-US" dirty="0" err="1"/>
              <a:t>Diskussion</a:t>
            </a:r>
            <a:r>
              <a:rPr lang="en-US" sz="1400" b="0" i="0" u="none" strike="noStrike" cap="none" dirty="0">
                <a:solidFill>
                  <a:srgbClr val="000000"/>
                </a:solidFill>
                <a:latin typeface="Arial"/>
                <a:ea typeface="Arial"/>
                <a:cs typeface="Arial"/>
                <a:sym typeface="Arial"/>
              </a:rPr>
              <a:t>:</a:t>
            </a:r>
            <a:endParaRPr dirty="0"/>
          </a:p>
          <a:p>
            <a:pPr marL="285750" lvl="0" indent="-285750">
              <a:buSzPts val="1400"/>
              <a:buFont typeface="Arial"/>
              <a:buChar char="•"/>
            </a:pPr>
            <a:r>
              <a:rPr lang="de-DE" dirty="0"/>
              <a:t>Wie hat sich die Person in Ihrer Geschichte selbst identifiziert?
Wie hat sich die Verwendung von Labels in Ihrem Beispiel auf die Person in Ihrer Geschichte ausgewirkt?
Wie haben die Gleichaltrigen um sie herum ihre Identität bestätigt?
Inwiefern ist die Verwendung von selbstidentifizierenden Bezeichnungen für die Hauptperson in Ihrer Geschichte ermächtigend?
Wie sah die Einwilligung in Ihrer Geschichte aus? Welche Rolle spielte das Einverständnis in der Geschichte?
Gruppendiskussion: Bitten Sie jede Gruppe, eine ihrer Fragen zu beantworten.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Was waren die Highlights Ihrer Gruppendiskussionen?</a:t>
            </a:r>
            <a:endParaRPr sz="1400" b="0" i="0" u="none" strike="noStrike" cap="none" dirty="0">
              <a:solidFill>
                <a:srgbClr val="000000"/>
              </a:solidFill>
              <a:latin typeface="Arial"/>
              <a:ea typeface="Arial"/>
              <a:cs typeface="Arial"/>
              <a:sym typeface="Arial"/>
            </a:endParaRPr>
          </a:p>
        </p:txBody>
      </p:sp>
      <p:sp>
        <p:nvSpPr>
          <p:cNvPr id="2" name="Rechteck 1">
            <a:extLst>
              <a:ext uri="{FF2B5EF4-FFF2-40B4-BE49-F238E27FC236}">
                <a16:creationId xmlns:a16="http://schemas.microsoft.com/office/drawing/2014/main" id="{460A23FA-DE4A-2270-6C9E-F71D5FEC2DDC}"/>
              </a:ext>
            </a:extLst>
          </p:cNvPr>
          <p:cNvSpPr/>
          <p:nvPr/>
        </p:nvSpPr>
        <p:spPr>
          <a:xfrm>
            <a:off x="5526986" y="293308"/>
            <a:ext cx="2493065" cy="1202118"/>
          </a:xfrm>
          <a:prstGeom prst="rect">
            <a:avLst/>
          </a:prstGeom>
          <a:solidFill>
            <a:srgbClr val="4C4287"/>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CF061CD1-AFEE-0A6A-1BED-2022A30BA2F2}"/>
              </a:ext>
            </a:extLst>
          </p:cNvPr>
          <p:cNvSpPr txBox="1"/>
          <p:nvPr/>
        </p:nvSpPr>
        <p:spPr>
          <a:xfrm>
            <a:off x="5636524" y="380787"/>
            <a:ext cx="2383527" cy="1107996"/>
          </a:xfrm>
          <a:prstGeom prst="rect">
            <a:avLst/>
          </a:prstGeom>
          <a:noFill/>
        </p:spPr>
        <p:txBody>
          <a:bodyPr wrap="square" rtlCol="0">
            <a:spAutoFit/>
          </a:bodyPr>
          <a:lstStyle/>
          <a:p>
            <a:r>
              <a:rPr lang="de-DE" b="1" dirty="0">
                <a:solidFill>
                  <a:schemeClr val="bg1"/>
                </a:solidFill>
              </a:rPr>
              <a:t>Lernen von Empowerment und Selbstidentifikation</a:t>
            </a:r>
          </a:p>
          <a:p>
            <a:endParaRPr lang="de-DE" dirty="0">
              <a:solidFill>
                <a:schemeClr val="bg1"/>
              </a:solidFill>
            </a:endParaRPr>
          </a:p>
          <a:p>
            <a:r>
              <a:rPr lang="de-DE" sz="1000" dirty="0">
                <a:solidFill>
                  <a:schemeClr val="bg1"/>
                </a:solidFill>
              </a:rPr>
              <a:t>Erlernen von Empowerment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Google Shape;191;p21"/>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21"/>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193" name="Google Shape;193;p21"/>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194" name="Google Shape;194;p21"/>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196" name="Google Shape;196;p21"/>
          <p:cNvSpPr txBox="1"/>
          <p:nvPr/>
        </p:nvSpPr>
        <p:spPr>
          <a:xfrm>
            <a:off x="488136" y="393014"/>
            <a:ext cx="3357563" cy="307777"/>
          </a:xfrm>
          <a:prstGeom prst="rect">
            <a:avLst/>
          </a:prstGeom>
          <a:noFill/>
          <a:ln>
            <a:noFill/>
          </a:ln>
        </p:spPr>
        <p:txBody>
          <a:bodyPr spcFirstLastPara="1" wrap="square" lIns="91425" tIns="45700" rIns="91425" bIns="45700" anchor="t" anchorCtr="0">
            <a:spAutoFit/>
          </a:bodyPr>
          <a:lstStyle/>
          <a:p>
            <a:pPr lvl="0"/>
            <a:r>
              <a:rPr lang="en-US" b="1" dirty="0" err="1"/>
              <a:t>Trainingseinheit</a:t>
            </a:r>
            <a:r>
              <a:rPr lang="en-US" sz="1400" b="1" i="0" u="none" strike="noStrike" cap="none" dirty="0">
                <a:solidFill>
                  <a:srgbClr val="000000"/>
                </a:solidFill>
                <a:latin typeface="Arial"/>
                <a:ea typeface="Arial"/>
                <a:cs typeface="Arial"/>
                <a:sym typeface="Arial"/>
              </a:rPr>
              <a:t>:</a:t>
            </a:r>
            <a:endParaRPr dirty="0"/>
          </a:p>
        </p:txBody>
      </p:sp>
      <p:sp>
        <p:nvSpPr>
          <p:cNvPr id="197" name="Google Shape;197;p21"/>
          <p:cNvSpPr txBox="1"/>
          <p:nvPr/>
        </p:nvSpPr>
        <p:spPr>
          <a:xfrm>
            <a:off x="354786" y="1214201"/>
            <a:ext cx="9094014" cy="5632271"/>
          </a:xfrm>
          <a:prstGeom prst="rect">
            <a:avLst/>
          </a:prstGeom>
          <a:noFill/>
          <a:ln>
            <a:noFill/>
          </a:ln>
        </p:spPr>
        <p:txBody>
          <a:bodyPr spcFirstLastPara="1" wrap="square" lIns="91425" tIns="45700" rIns="91425" bIns="45700" anchor="t" anchorCtr="0">
            <a:spAutoFit/>
          </a:bodyPr>
          <a:lstStyle/>
          <a:p>
            <a:pPr lvl="0"/>
            <a:r>
              <a:rPr lang="en-US" sz="1400" b="0" i="0" u="none" strike="noStrike" cap="none" dirty="0">
                <a:solidFill>
                  <a:srgbClr val="000000"/>
                </a:solidFill>
                <a:latin typeface="Arial"/>
                <a:ea typeface="Arial"/>
                <a:cs typeface="Arial"/>
                <a:sym typeface="Arial"/>
              </a:rPr>
              <a:t>4. (10 </a:t>
            </a:r>
            <a:r>
              <a:rPr lang="en-US" sz="1400" b="0" i="0" u="none" strike="noStrike" cap="none" dirty="0" err="1">
                <a:solidFill>
                  <a:srgbClr val="000000"/>
                </a:solidFill>
                <a:latin typeface="Arial"/>
                <a:ea typeface="Arial"/>
                <a:cs typeface="Arial"/>
                <a:sym typeface="Arial"/>
              </a:rPr>
              <a:t>Minuten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Verteilen</a:t>
            </a:r>
            <a:r>
              <a:rPr lang="en-US" sz="1400" b="0" i="0" u="none" strike="noStrike" cap="none" dirty="0">
                <a:solidFill>
                  <a:srgbClr val="000000"/>
                </a:solidFill>
                <a:latin typeface="Arial"/>
                <a:ea typeface="Arial"/>
                <a:cs typeface="Arial"/>
                <a:sym typeface="Arial"/>
              </a:rPr>
              <a:t> Sie </a:t>
            </a:r>
            <a:r>
              <a:rPr lang="en-US" u="sng" dirty="0">
                <a:solidFill>
                  <a:schemeClr val="hlink"/>
                </a:solidFill>
              </a:rPr>
              <a:t>GLSEN’s “I Am” signage handout</a:t>
            </a:r>
            <a:r>
              <a:rPr lang="en-US" sz="1400" b="0" i="0" u="none" strike="noStrike" cap="none" dirty="0">
                <a:solidFill>
                  <a:srgbClr val="000000"/>
                </a:solidFill>
                <a:latin typeface="Arial"/>
                <a:ea typeface="Arial"/>
                <a:cs typeface="Arial"/>
                <a:sym typeface="Arial"/>
              </a:rPr>
              <a:t> an die </a:t>
            </a:r>
            <a:r>
              <a:rPr lang="en-US" sz="1400" b="0" i="0" u="none" strike="noStrike" cap="none" dirty="0" err="1">
                <a:solidFill>
                  <a:srgbClr val="000000"/>
                </a:solidFill>
                <a:latin typeface="Arial"/>
                <a:ea typeface="Arial"/>
                <a:cs typeface="Arial"/>
                <a:sym typeface="Arial"/>
              </a:rPr>
              <a:t>Teilnehmenden</a:t>
            </a:r>
            <a:r>
              <a:rPr lang="en-US" sz="1400" b="0" i="0" u="none" strike="noStrike" cap="none" dirty="0">
                <a:solidFill>
                  <a:srgbClr val="000000"/>
                </a:solidFill>
                <a:latin typeface="Arial"/>
                <a:ea typeface="Arial"/>
                <a:cs typeface="Arial"/>
                <a:sym typeface="Arial"/>
              </a:rPr>
              <a:t>.</a:t>
            </a:r>
            <a:br>
              <a:rPr lang="en-US" sz="1400" b="0" i="0" u="none" strike="noStrike" cap="none" dirty="0">
                <a:solidFill>
                  <a:srgbClr val="000000"/>
                </a:solidFill>
                <a:latin typeface="Arial"/>
                <a:ea typeface="Arial"/>
                <a:cs typeface="Arial"/>
                <a:sym typeface="Arial"/>
              </a:rPr>
            </a:br>
            <a:r>
              <a:rPr lang="de-DE" dirty="0"/>
              <a:t>Erinnern Sie die Teilnehmenden daran, dass sie für die Etiketten verantwortlich sind, die sich für sie gut anfühlen, dass Etiketten nicht durch Stereotypen erzwungen oder ohne ihre Erlaubnis verwendet werden sollten. Bitten Sie die Teilnehmenden, die Zeichen mit Identifikatoren, Adjektiven oder anderen Wörtern auszufüllen, die sich für sie gut anfühlen und die anderen sagen können, wer sie sind.
Lassen Sie die Teilnehmenden wissen, dass diese Schilder an einer Pinnwand ausgehängt werden.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dirty="0"/>
              <a:t>Bitten Sie ein paar Teilnehmende, ihre Schilder zu teilen oder einige der von ihnen gewählten Bezeichnungen der Gruppe zu nennen. </a:t>
            </a:r>
            <a:r>
              <a:rPr lang="de-DE" dirty="0" err="1"/>
              <a:t>Sammln</a:t>
            </a:r>
            <a:r>
              <a:rPr lang="de-DE" dirty="0"/>
              <a:t> Sie die Schilder, um eine Pinnwand-Collage im Klassenzimmer zu erstellen.</a:t>
            </a: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en-US" sz="1400" b="0" i="0" u="none" strike="noStrike" cap="none" dirty="0">
                <a:solidFill>
                  <a:srgbClr val="000000"/>
                </a:solidFill>
                <a:latin typeface="Arial"/>
                <a:ea typeface="Arial"/>
                <a:cs typeface="Arial"/>
                <a:sym typeface="Arial"/>
              </a:rPr>
              <a:t>5. (5 </a:t>
            </a:r>
            <a:r>
              <a:rPr lang="en-US" sz="1400" b="0" i="0" u="none" strike="noStrike" cap="none" dirty="0" err="1">
                <a:solidFill>
                  <a:srgbClr val="000000"/>
                </a:solidFill>
                <a:latin typeface="Arial"/>
                <a:ea typeface="Arial"/>
                <a:cs typeface="Arial"/>
                <a:sym typeface="Arial"/>
              </a:rPr>
              <a:t>Minuten</a:t>
            </a:r>
            <a:r>
              <a:rPr lang="en-US" sz="1400" b="0" i="0" u="none" strike="noStrike" cap="none" dirty="0">
                <a:solidFill>
                  <a:srgbClr val="000000"/>
                </a:solidFill>
                <a:latin typeface="Arial"/>
                <a:ea typeface="Arial"/>
                <a:cs typeface="Arial"/>
                <a:sym typeface="Arial"/>
              </a:rPr>
              <a:t>) </a:t>
            </a:r>
            <a:r>
              <a:rPr lang="en-US" dirty="0" err="1"/>
              <a:t>Abschließende</a:t>
            </a:r>
            <a:r>
              <a:rPr lang="en-US" dirty="0"/>
              <a:t> </a:t>
            </a:r>
            <a:r>
              <a:rPr lang="en-US" dirty="0" err="1"/>
              <a:t>Reflexion</a:t>
            </a:r>
            <a:r>
              <a:rPr lang="en-US" sz="1400" b="0" i="0" u="none" strike="noStrike" cap="none" dirty="0">
                <a:solidFill>
                  <a:srgbClr val="000000"/>
                </a:solidFill>
                <a:latin typeface="Arial"/>
                <a:ea typeface="Arial"/>
                <a:cs typeface="Arial"/>
                <a:sym typeface="Arial"/>
              </a:rPr>
              <a:t>.</a:t>
            </a:r>
            <a:endParaRPr dirty="0"/>
          </a:p>
          <a:p>
            <a:pPr lvl="0"/>
            <a:r>
              <a:rPr lang="de-DE" sz="1200" dirty="0"/>
              <a:t>Hinweis: Die abschließenden Reflexions- und Erweiterungsfragen können auch als Nachbereitungs- oder Hausaufgabe vergeben werden.</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lvl="0"/>
            <a:r>
              <a:rPr lang="de-DE" dirty="0"/>
              <a:t>Sagen Sie den Teilnehmenden: "Heute haben wir über Bezeichnungen und Namen gesprochen, die die Leute gerne genannt haben wollen. Es ist ermächtigend, die Kontrolle zu haben und zu behaupten, welche Bezeichnungen sich für einen richtig anfühlen, weshalb es so verletzend sein kann, wenn Menschen ohne Ihre Zustimmung Bezeichnungen verwenden, mit denen man sich nicht identifizieren kann."</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dirty="0"/>
          </a:p>
          <a:p>
            <a:pPr lvl="0"/>
            <a:r>
              <a:rPr lang="en-US" dirty="0" err="1"/>
              <a:t>Fragen</a:t>
            </a:r>
            <a:r>
              <a:rPr lang="en-US" dirty="0"/>
              <a:t> </a:t>
            </a:r>
            <a:r>
              <a:rPr lang="en-US" dirty="0" err="1"/>
              <a:t>zur</a:t>
            </a:r>
            <a:r>
              <a:rPr lang="en-US" dirty="0"/>
              <a:t> </a:t>
            </a:r>
            <a:r>
              <a:rPr lang="en-US" dirty="0" err="1"/>
              <a:t>Erweiterungsreflexion</a:t>
            </a:r>
            <a:r>
              <a:rPr lang="en-US" sz="1400" b="0" i="0" u="none" strike="noStrike" cap="none" dirty="0">
                <a:solidFill>
                  <a:srgbClr val="000000"/>
                </a:solidFill>
                <a:latin typeface="Arial"/>
                <a:ea typeface="Arial"/>
                <a:cs typeface="Arial"/>
                <a:sym typeface="Arial"/>
              </a:rPr>
              <a:t>:</a:t>
            </a:r>
            <a:endParaRPr dirty="0"/>
          </a:p>
          <a:p>
            <a:pPr marL="285750" lvl="0" indent="-285750">
              <a:buSzPts val="1400"/>
              <a:buFont typeface="Arial"/>
              <a:buChar char="•"/>
            </a:pPr>
            <a:r>
              <a:rPr lang="de-DE" dirty="0"/>
              <a:t>Welche Schritte kannst du unternehmen, um sicherzustellen, dass die Menschen um dich herum, deine Freunde und Klassenkameraden, so genannt werden, wie sie genannt werden möchten?
Was könntest du tun, wenn du bemerkst, dass jemand als Label bezeichnet wird, das sich für ihn nicht gut anfühlt?
Was sollten Sie tun, wenn Sie ein Etikett für jemanden ohne deren Zustimmung verwenden?"</a:t>
            </a: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 name="Rechteck 1">
            <a:extLst>
              <a:ext uri="{FF2B5EF4-FFF2-40B4-BE49-F238E27FC236}">
                <a16:creationId xmlns:a16="http://schemas.microsoft.com/office/drawing/2014/main" id="{8750E307-E62F-F5E9-2889-D1BABF692744}"/>
              </a:ext>
            </a:extLst>
          </p:cNvPr>
          <p:cNvSpPr/>
          <p:nvPr/>
        </p:nvSpPr>
        <p:spPr>
          <a:xfrm>
            <a:off x="5762625" y="226633"/>
            <a:ext cx="2276476" cy="999434"/>
          </a:xfrm>
          <a:prstGeom prst="rect">
            <a:avLst/>
          </a:prstGeom>
          <a:solidFill>
            <a:srgbClr val="4C4287"/>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99AAC7D3-7461-985B-5BAA-F25EC092B1D0}"/>
              </a:ext>
            </a:extLst>
          </p:cNvPr>
          <p:cNvSpPr txBox="1"/>
          <p:nvPr/>
        </p:nvSpPr>
        <p:spPr>
          <a:xfrm>
            <a:off x="5857875" y="237912"/>
            <a:ext cx="2019301" cy="1015663"/>
          </a:xfrm>
          <a:prstGeom prst="rect">
            <a:avLst/>
          </a:prstGeom>
          <a:noFill/>
        </p:spPr>
        <p:txBody>
          <a:bodyPr wrap="square" rtlCol="0">
            <a:spAutoFit/>
          </a:bodyPr>
          <a:lstStyle/>
          <a:p>
            <a:r>
              <a:rPr lang="de-DE" sz="1200" b="1" dirty="0">
                <a:solidFill>
                  <a:schemeClr val="bg1"/>
                </a:solidFill>
              </a:rPr>
              <a:t>Lernen von Empowerment und Selbstidentifikation</a:t>
            </a:r>
          </a:p>
          <a:p>
            <a:endParaRPr lang="de-DE" dirty="0">
              <a:solidFill>
                <a:schemeClr val="bg1"/>
              </a:solidFill>
            </a:endParaRPr>
          </a:p>
          <a:p>
            <a:r>
              <a:rPr lang="de-DE" sz="900" dirty="0">
                <a:solidFill>
                  <a:schemeClr val="bg1"/>
                </a:solidFill>
              </a:rPr>
              <a:t>Erlernen von Empowerment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2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2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204" name="Google Shape;204;p2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205" name="Google Shape;205;p22"/>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207" name="Google Shape;207;p22"/>
          <p:cNvSpPr txBox="1"/>
          <p:nvPr/>
        </p:nvSpPr>
        <p:spPr>
          <a:xfrm>
            <a:off x="621486" y="783539"/>
            <a:ext cx="3357563" cy="307777"/>
          </a:xfrm>
          <a:prstGeom prst="rect">
            <a:avLst/>
          </a:prstGeom>
          <a:noFill/>
          <a:ln>
            <a:noFill/>
          </a:ln>
        </p:spPr>
        <p:txBody>
          <a:bodyPr spcFirstLastPara="1" wrap="square" lIns="91425" tIns="45700" rIns="91425" bIns="45700" anchor="t" anchorCtr="0">
            <a:spAutoFit/>
          </a:bodyPr>
          <a:lstStyle/>
          <a:p>
            <a:pPr lvl="0"/>
            <a:r>
              <a:rPr lang="en-US" b="1" dirty="0" err="1"/>
              <a:t>Trainingseinheit</a:t>
            </a:r>
            <a:r>
              <a:rPr lang="en-US" sz="1400" b="1" i="0" u="none" strike="noStrike" cap="none" dirty="0">
                <a:solidFill>
                  <a:srgbClr val="000000"/>
                </a:solidFill>
                <a:latin typeface="Arial"/>
                <a:ea typeface="Arial"/>
                <a:cs typeface="Arial"/>
                <a:sym typeface="Arial"/>
              </a:rPr>
              <a:t>:</a:t>
            </a:r>
            <a:endParaRPr dirty="0"/>
          </a:p>
        </p:txBody>
      </p:sp>
      <p:sp>
        <p:nvSpPr>
          <p:cNvPr id="208" name="Google Shape;208;p22"/>
          <p:cNvSpPr txBox="1"/>
          <p:nvPr/>
        </p:nvSpPr>
        <p:spPr>
          <a:xfrm>
            <a:off x="621486" y="3887215"/>
            <a:ext cx="3903940" cy="523180"/>
          </a:xfrm>
          <a:prstGeom prst="rect">
            <a:avLst/>
          </a:prstGeom>
          <a:solidFill>
            <a:srgbClr val="92CCD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u="sng" dirty="0">
                <a:solidFill>
                  <a:schemeClr val="hlink"/>
                </a:solidFill>
                <a:hlinkClick r:id="rId5"/>
              </a:rPr>
              <a:t>F</a:t>
            </a:r>
            <a:r>
              <a:rPr lang="en-US" sz="2800" b="1" i="0" u="sng" strike="noStrike" cap="none" dirty="0">
                <a:solidFill>
                  <a:schemeClr val="hlink"/>
                </a:solidFill>
                <a:latin typeface="Arial"/>
                <a:ea typeface="Arial"/>
                <a:cs typeface="Arial"/>
                <a:sym typeface="Arial"/>
                <a:hlinkClick r:id="rId5"/>
              </a:rPr>
              <a:t>ALLSTUDIEN</a:t>
            </a:r>
            <a:endParaRPr sz="2800" b="1" i="0" u="none" strike="noStrike" cap="none" dirty="0">
              <a:solidFill>
                <a:srgbClr val="000000"/>
              </a:solidFill>
              <a:latin typeface="Arial"/>
              <a:ea typeface="Arial"/>
              <a:cs typeface="Arial"/>
              <a:sym typeface="Arial"/>
            </a:endParaRPr>
          </a:p>
        </p:txBody>
      </p:sp>
      <p:sp>
        <p:nvSpPr>
          <p:cNvPr id="209" name="Google Shape;209;p22"/>
          <p:cNvSpPr txBox="1"/>
          <p:nvPr/>
        </p:nvSpPr>
        <p:spPr>
          <a:xfrm>
            <a:off x="621486" y="2389633"/>
            <a:ext cx="225266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5"/>
              </a:rPr>
              <a:t>BEGRIFFE, DIE SIE KENNEN SOLLTEN</a:t>
            </a:r>
            <a:endParaRPr sz="1400" b="0" i="0" u="none" strike="noStrike" cap="none" dirty="0">
              <a:solidFill>
                <a:srgbClr val="000000"/>
              </a:solidFill>
              <a:latin typeface="Arial"/>
              <a:ea typeface="Arial"/>
              <a:cs typeface="Arial"/>
              <a:sym typeface="Arial"/>
            </a:endParaRPr>
          </a:p>
        </p:txBody>
      </p:sp>
      <p:pic>
        <p:nvPicPr>
          <p:cNvPr id="210" name="Google Shape;210;p22"/>
          <p:cNvPicPr preferRelativeResize="0"/>
          <p:nvPr/>
        </p:nvPicPr>
        <p:blipFill rotWithShape="1">
          <a:blip r:embed="rId6">
            <a:alphaModFix/>
          </a:blip>
          <a:srcRect/>
          <a:stretch/>
        </p:blipFill>
        <p:spPr>
          <a:xfrm>
            <a:off x="4938934" y="2389633"/>
            <a:ext cx="3326325" cy="2631671"/>
          </a:xfrm>
          <a:prstGeom prst="rect">
            <a:avLst/>
          </a:prstGeom>
          <a:noFill/>
          <a:ln>
            <a:noFill/>
          </a:ln>
        </p:spPr>
      </p:pic>
      <p:sp>
        <p:nvSpPr>
          <p:cNvPr id="2" name="Rechteck 1">
            <a:extLst>
              <a:ext uri="{FF2B5EF4-FFF2-40B4-BE49-F238E27FC236}">
                <a16:creationId xmlns:a16="http://schemas.microsoft.com/office/drawing/2014/main" id="{5C956CDC-257B-9245-17EA-DA5E24C9747F}"/>
              </a:ext>
            </a:extLst>
          </p:cNvPr>
          <p:cNvSpPr/>
          <p:nvPr/>
        </p:nvSpPr>
        <p:spPr>
          <a:xfrm>
            <a:off x="5526986" y="293308"/>
            <a:ext cx="2493065" cy="1202118"/>
          </a:xfrm>
          <a:prstGeom prst="rect">
            <a:avLst/>
          </a:prstGeom>
          <a:solidFill>
            <a:srgbClr val="4C4287"/>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F4DAF227-37C6-DD07-C954-72E0894819C9}"/>
              </a:ext>
            </a:extLst>
          </p:cNvPr>
          <p:cNvSpPr txBox="1"/>
          <p:nvPr/>
        </p:nvSpPr>
        <p:spPr>
          <a:xfrm>
            <a:off x="5636524" y="380787"/>
            <a:ext cx="2383527" cy="1107996"/>
          </a:xfrm>
          <a:prstGeom prst="rect">
            <a:avLst/>
          </a:prstGeom>
          <a:noFill/>
        </p:spPr>
        <p:txBody>
          <a:bodyPr wrap="square" rtlCol="0">
            <a:spAutoFit/>
          </a:bodyPr>
          <a:lstStyle/>
          <a:p>
            <a:r>
              <a:rPr lang="de-DE" b="1" dirty="0">
                <a:solidFill>
                  <a:schemeClr val="bg1"/>
                </a:solidFill>
              </a:rPr>
              <a:t>Lernen von Empowerment und Selbstidentifikation</a:t>
            </a:r>
          </a:p>
          <a:p>
            <a:endParaRPr lang="de-DE" dirty="0">
              <a:solidFill>
                <a:schemeClr val="bg1"/>
              </a:solidFill>
            </a:endParaRPr>
          </a:p>
          <a:p>
            <a:r>
              <a:rPr lang="de-DE" sz="1000" dirty="0">
                <a:solidFill>
                  <a:schemeClr val="bg1"/>
                </a:solidFill>
              </a:rPr>
              <a:t>Erlernen von Empowerment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3"/>
          <p:cNvPicPr preferRelativeResize="0"/>
          <p:nvPr/>
        </p:nvPicPr>
        <p:blipFill rotWithShape="1">
          <a:blip r:embed="rId3">
            <a:alphaModFix/>
          </a:blip>
          <a:srcRect/>
          <a:stretch/>
        </p:blipFill>
        <p:spPr>
          <a:xfrm>
            <a:off x="3173741" y="812347"/>
            <a:ext cx="3810000" cy="3810000"/>
          </a:xfrm>
          <a:prstGeom prst="rect">
            <a:avLst/>
          </a:prstGeom>
          <a:noFill/>
          <a:ln>
            <a:noFill/>
          </a:ln>
        </p:spPr>
      </p:pic>
      <p:grpSp>
        <p:nvGrpSpPr>
          <p:cNvPr id="216" name="Google Shape;216;p23"/>
          <p:cNvGrpSpPr/>
          <p:nvPr/>
        </p:nvGrpSpPr>
        <p:grpSpPr>
          <a:xfrm>
            <a:off x="114300" y="228609"/>
            <a:ext cx="9525000" cy="6826770"/>
            <a:chOff x="260375" y="272846"/>
            <a:chExt cx="9229725" cy="6772275"/>
          </a:xfrm>
        </p:grpSpPr>
        <p:sp>
          <p:nvSpPr>
            <p:cNvPr id="217" name="Google Shape;217;p23"/>
            <p:cNvSpPr/>
            <p:nvPr/>
          </p:nvSpPr>
          <p:spPr>
            <a:xfrm>
              <a:off x="260375" y="272846"/>
              <a:ext cx="9229725" cy="6772275"/>
            </a:xfrm>
            <a:custGeom>
              <a:avLst/>
              <a:gdLst/>
              <a:ahLst/>
              <a:cxnLst/>
              <a:rect l="l" t="t" r="r" b="b"/>
              <a:pathLst>
                <a:path w="9229725" h="6772275" extrusionOk="0">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8" name="Google Shape;218;p23"/>
            <p:cNvPicPr preferRelativeResize="0"/>
            <p:nvPr/>
          </p:nvPicPr>
          <p:blipFill rotWithShape="1">
            <a:blip r:embed="rId4">
              <a:alphaModFix/>
            </a:blip>
            <a:srcRect/>
            <a:stretch/>
          </p:blipFill>
          <p:spPr>
            <a:xfrm>
              <a:off x="6248872" y="6244780"/>
              <a:ext cx="1095374" cy="390524"/>
            </a:xfrm>
            <a:prstGeom prst="rect">
              <a:avLst/>
            </a:prstGeom>
            <a:noFill/>
            <a:ln>
              <a:noFill/>
            </a:ln>
          </p:spPr>
        </p:pic>
        <p:pic>
          <p:nvPicPr>
            <p:cNvPr id="219" name="Google Shape;219;p23"/>
            <p:cNvPicPr preferRelativeResize="0"/>
            <p:nvPr/>
          </p:nvPicPr>
          <p:blipFill rotWithShape="1">
            <a:blip r:embed="rId5">
              <a:alphaModFix/>
            </a:blip>
            <a:srcRect/>
            <a:stretch/>
          </p:blipFill>
          <p:spPr>
            <a:xfrm>
              <a:off x="478301" y="6155947"/>
              <a:ext cx="2714624" cy="571499"/>
            </a:xfrm>
            <a:prstGeom prst="rect">
              <a:avLst/>
            </a:prstGeom>
            <a:noFill/>
            <a:ln>
              <a:noFill/>
            </a:ln>
          </p:spPr>
        </p:pic>
      </p:grpSp>
      <p:sp>
        <p:nvSpPr>
          <p:cNvPr id="220" name="Google Shape;220;p23"/>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Clr>
                <a:srgbClr val="000000"/>
              </a:buClr>
              <a:buSzPts val="350"/>
              <a:buFont typeface="Arial"/>
              <a:buNone/>
            </a:pPr>
            <a:r>
              <a:rPr lang="en-US" sz="350" b="1" i="0" u="none" strike="noStrike" cap="none">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b="0" i="0" u="none" strike="noStrike" cap="none">
              <a:solidFill>
                <a:schemeClr val="dk1"/>
              </a:solidFill>
              <a:latin typeface="Tahoma"/>
              <a:ea typeface="Tahoma"/>
              <a:cs typeface="Tahoma"/>
              <a:sym typeface="Tahoma"/>
            </a:endParaRPr>
          </a:p>
        </p:txBody>
      </p:sp>
      <p:sp>
        <p:nvSpPr>
          <p:cNvPr id="221" name="Google Shape;221;p23"/>
          <p:cNvSpPr txBox="1"/>
          <p:nvPr/>
        </p:nvSpPr>
        <p:spPr>
          <a:xfrm>
            <a:off x="3065065" y="6214873"/>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Clr>
                <a:srgbClr val="000000"/>
              </a:buClr>
              <a:buSzPts val="550"/>
              <a:buFont typeface="Arial"/>
              <a:buNone/>
            </a:pPr>
            <a:r>
              <a:rPr lang="en-US" sz="55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b="0" i="0" u="none" strike="noStrike" cap="none">
              <a:solidFill>
                <a:schemeClr val="dk1"/>
              </a:solidFill>
              <a:latin typeface="Tahoma"/>
              <a:ea typeface="Tahoma"/>
              <a:cs typeface="Tahoma"/>
              <a:sym typeface="Tahoma"/>
            </a:endParaRPr>
          </a:p>
        </p:txBody>
      </p:sp>
      <p:sp>
        <p:nvSpPr>
          <p:cNvPr id="223" name="Google Shape;223;p23"/>
          <p:cNvSpPr txBox="1"/>
          <p:nvPr/>
        </p:nvSpPr>
        <p:spPr>
          <a:xfrm>
            <a:off x="1571625" y="4835149"/>
            <a:ext cx="7267575" cy="369291"/>
          </a:xfrm>
          <a:prstGeom prst="rect">
            <a:avLst/>
          </a:prstGeom>
          <a:noFill/>
          <a:ln>
            <a:noFill/>
          </a:ln>
        </p:spPr>
        <p:txBody>
          <a:bodyPr spcFirstLastPara="1" wrap="square" lIns="91425" tIns="45700" rIns="91425" bIns="45700" anchor="t" anchorCtr="0">
            <a:spAutoFit/>
          </a:bodyPr>
          <a:lstStyle/>
          <a:p>
            <a:pPr lvl="0">
              <a:buSzPts val="1800"/>
            </a:pPr>
            <a:r>
              <a:rPr lang="de-DE" sz="1800" dirty="0">
                <a:solidFill>
                  <a:schemeClr val="dk1"/>
                </a:solidFill>
                <a:latin typeface="Helvetica Neue"/>
                <a:ea typeface="Helvetica Neue"/>
                <a:cs typeface="Helvetica Neue"/>
                <a:sym typeface="Helvetica Neue"/>
              </a:rPr>
              <a:t>Setzen Sie Ihren Ausbildungsweg fort auf</a:t>
            </a:r>
            <a:r>
              <a:rPr lang="en-US" sz="1800" i="0" u="none" strike="noStrike" cap="none" dirty="0">
                <a:solidFill>
                  <a:schemeClr val="dk1"/>
                </a:solidFill>
                <a:latin typeface="Helvetica Neue"/>
                <a:ea typeface="Helvetica Neue"/>
                <a:cs typeface="Helvetica Neue"/>
                <a:sym typeface="Helvetica Neue"/>
              </a:rPr>
              <a:t>: </a:t>
            </a:r>
            <a:r>
              <a:rPr lang="en-US" sz="1800" i="0" u="sng" strike="noStrike" cap="none" dirty="0">
                <a:solidFill>
                  <a:schemeClr val="hlink"/>
                </a:solidFill>
                <a:latin typeface="Helvetica Neue"/>
                <a:ea typeface="Helvetica Neue"/>
                <a:cs typeface="Helvetica Neue"/>
                <a:sym typeface="Helvetica Neue"/>
                <a:hlinkClick r:id="rId6"/>
              </a:rPr>
              <a:t>https://opsizo.eu/index.php</a:t>
            </a:r>
            <a:r>
              <a:rPr lang="en-US" sz="1800" i="0" u="none" strike="noStrike" cap="none" dirty="0">
                <a:solidFill>
                  <a:srgbClr val="78D74F"/>
                </a:solidFill>
                <a:latin typeface="Helvetica Neue"/>
                <a:ea typeface="Helvetica Neue"/>
                <a:cs typeface="Helvetica Neue"/>
                <a:sym typeface="Helvetica Neue"/>
              </a:rPr>
              <a:t>  </a:t>
            </a:r>
            <a:endParaRPr sz="1800" i="0" u="none" strike="noStrike" cap="none" dirty="0">
              <a:solidFill>
                <a:srgbClr val="78D74F"/>
              </a:solidFill>
              <a:latin typeface="Calibri"/>
              <a:ea typeface="Calibri"/>
              <a:cs typeface="Calibri"/>
              <a:sym typeface="Calibri"/>
            </a:endParaRPr>
          </a:p>
        </p:txBody>
      </p:sp>
      <p:sp>
        <p:nvSpPr>
          <p:cNvPr id="2" name="Textfeld 1">
            <a:extLst>
              <a:ext uri="{FF2B5EF4-FFF2-40B4-BE49-F238E27FC236}">
                <a16:creationId xmlns:a16="http://schemas.microsoft.com/office/drawing/2014/main" id="{C159A740-015D-2D0B-6D4E-228359778D89}"/>
              </a:ext>
            </a:extLst>
          </p:cNvPr>
          <p:cNvSpPr txBox="1"/>
          <p:nvPr/>
        </p:nvSpPr>
        <p:spPr>
          <a:xfrm>
            <a:off x="3562350" y="3838575"/>
            <a:ext cx="3421391" cy="646331"/>
          </a:xfrm>
          <a:prstGeom prst="rect">
            <a:avLst/>
          </a:prstGeom>
          <a:noFill/>
        </p:spPr>
        <p:txBody>
          <a:bodyPr wrap="square" rtlCol="0">
            <a:spAutoFit/>
          </a:bodyPr>
          <a:lstStyle/>
          <a:p>
            <a:r>
              <a:rPr lang="de-DE" sz="3600" dirty="0"/>
              <a:t>VIELEN DANK!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9"/>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9"/>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59" name="Google Shape;59;p9"/>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60" name="Google Shape;60;p9"/>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61" name="Google Shape;61;p9"/>
          <p:cNvSpPr txBox="1"/>
          <p:nvPr/>
        </p:nvSpPr>
        <p:spPr>
          <a:xfrm>
            <a:off x="413910" y="2986002"/>
            <a:ext cx="8925780" cy="2862282"/>
          </a:xfrm>
          <a:prstGeom prst="rect">
            <a:avLst/>
          </a:prstGeom>
          <a:noFill/>
          <a:ln>
            <a:noFill/>
          </a:ln>
        </p:spPr>
        <p:txBody>
          <a:bodyPr spcFirstLastPara="1" wrap="square" lIns="91425" tIns="45700" rIns="91425" bIns="45700" anchor="t" anchorCtr="0">
            <a:spAutoFit/>
          </a:bodyPr>
          <a:lstStyle/>
          <a:p>
            <a:pPr lvl="0"/>
            <a:r>
              <a:rPr lang="de-DE" sz="1800" dirty="0"/>
              <a:t>Gender Self-Empowerment beinhaltet die Übernahme der Kontrolle über die eigene Identität, den eigenen Ausdruck und die eigenen Rechte im Kontext von Geschlechtsidentität.</a:t>
            </a:r>
          </a:p>
          <a:p>
            <a:pPr lvl="0"/>
            <a:r>
              <a:rPr lang="de-DE" sz="1800" dirty="0"/>
              <a:t> 
Auch wenn die Reise für jeden Einzelnen sehr persönlich und einzigartig ist, gibt es Tools und Best Practices, die hilfreich sein können. 
</a:t>
            </a:r>
          </a:p>
          <a:p>
            <a:pPr lvl="0"/>
            <a:r>
              <a:rPr lang="de-DE" sz="1800" dirty="0"/>
              <a:t>Es ist wichtig zu beachten, dass diese Vorschläge möglicherweise nicht universell anwendbar sind, und Einzelpersonen sollten wählen, was für sie am besten funktioniert.</a:t>
            </a:r>
            <a:endParaRPr dirty="0"/>
          </a:p>
        </p:txBody>
      </p:sp>
      <p:pic>
        <p:nvPicPr>
          <p:cNvPr id="62" name="Google Shape;62;p9"/>
          <p:cNvPicPr preferRelativeResize="0"/>
          <p:nvPr/>
        </p:nvPicPr>
        <p:blipFill rotWithShape="1">
          <a:blip r:embed="rId5">
            <a:alphaModFix/>
          </a:blip>
          <a:srcRect/>
          <a:stretch/>
        </p:blipFill>
        <p:spPr>
          <a:xfrm>
            <a:off x="353633" y="307418"/>
            <a:ext cx="4366291" cy="24929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67" name="Google Shape;67;p10"/>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10"/>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69" name="Google Shape;69;p10"/>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70" name="Google Shape;70;p10"/>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71" name="Google Shape;71;p10"/>
          <p:cNvSpPr txBox="1"/>
          <p:nvPr/>
        </p:nvSpPr>
        <p:spPr>
          <a:xfrm>
            <a:off x="695325" y="4493994"/>
            <a:ext cx="7581900" cy="646290"/>
          </a:xfrm>
          <a:prstGeom prst="rect">
            <a:avLst/>
          </a:prstGeom>
          <a:noFill/>
          <a:ln>
            <a:noFill/>
          </a:ln>
        </p:spPr>
        <p:txBody>
          <a:bodyPr spcFirstLastPara="1" wrap="square" lIns="91425" tIns="45700" rIns="91425" bIns="45700" anchor="t" anchorCtr="0">
            <a:spAutoFit/>
          </a:bodyPr>
          <a:lstStyle/>
          <a:p>
            <a:pPr lvl="0"/>
            <a:r>
              <a:rPr lang="de-DE" sz="1800" dirty="0"/>
              <a:t>Hier sind einige Tools und Best Practices für die Selbstermächtigung der Geschlechter:</a:t>
            </a:r>
            <a:endParaRPr dirty="0"/>
          </a:p>
        </p:txBody>
      </p:sp>
      <p:pic>
        <p:nvPicPr>
          <p:cNvPr id="72" name="Google Shape;72;p10"/>
          <p:cNvPicPr preferRelativeResize="0"/>
          <p:nvPr/>
        </p:nvPicPr>
        <p:blipFill rotWithShape="1">
          <a:blip r:embed="rId5">
            <a:alphaModFix/>
          </a:blip>
          <a:srcRect/>
          <a:stretch/>
        </p:blipFill>
        <p:spPr>
          <a:xfrm>
            <a:off x="695325" y="830779"/>
            <a:ext cx="6842245" cy="32416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6"/>
        <p:cNvGrpSpPr/>
        <p:nvPr/>
      </p:nvGrpSpPr>
      <p:grpSpPr>
        <a:xfrm>
          <a:off x="0" y="0"/>
          <a:ext cx="0" cy="0"/>
          <a:chOff x="0" y="0"/>
          <a:chExt cx="0" cy="0"/>
        </a:xfrm>
      </p:grpSpPr>
      <p:sp>
        <p:nvSpPr>
          <p:cNvPr id="77" name="Google Shape;77;p11"/>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11"/>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79" name="Google Shape;79;p11"/>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80" name="Google Shape;80;p11"/>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81" name="Google Shape;81;p11"/>
          <p:cNvSpPr txBox="1"/>
          <p:nvPr/>
        </p:nvSpPr>
        <p:spPr>
          <a:xfrm>
            <a:off x="439380" y="2818202"/>
            <a:ext cx="8724900" cy="3508612"/>
          </a:xfrm>
          <a:prstGeom prst="rect">
            <a:avLst/>
          </a:prstGeom>
          <a:noFill/>
          <a:ln>
            <a:noFill/>
          </a:ln>
        </p:spPr>
        <p:txBody>
          <a:bodyPr spcFirstLastPara="1" wrap="square" lIns="91425" tIns="45700" rIns="91425" bIns="45700" anchor="t" anchorCtr="0">
            <a:spAutoFit/>
          </a:bodyPr>
          <a:lstStyle/>
          <a:p>
            <a:pPr lvl="0"/>
            <a:r>
              <a:rPr lang="en-US" sz="1800" b="1" i="0" u="none" strike="noStrike" cap="none" dirty="0">
                <a:solidFill>
                  <a:srgbClr val="000000"/>
                </a:solidFill>
                <a:latin typeface="Arial"/>
                <a:ea typeface="Arial"/>
                <a:cs typeface="Arial"/>
                <a:sym typeface="Arial"/>
              </a:rPr>
              <a:t>1. </a:t>
            </a:r>
            <a:r>
              <a:rPr lang="en-US" sz="1800" b="1" dirty="0"/>
              <a:t>Aufklärung und </a:t>
            </a:r>
            <a:r>
              <a:rPr lang="en-US" sz="1800" b="1" dirty="0" err="1"/>
              <a:t>Sensibilisierung</a:t>
            </a:r>
            <a:r>
              <a:rPr lang="en-US" sz="1800" b="1"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en-US" b="1" dirty="0" err="1">
                <a:solidFill>
                  <a:srgbClr val="002060"/>
                </a:solidFill>
              </a:rPr>
              <a:t>Lesen</a:t>
            </a:r>
            <a:r>
              <a:rPr lang="en-US" b="1" dirty="0">
                <a:solidFill>
                  <a:srgbClr val="002060"/>
                </a:solidFill>
              </a:rPr>
              <a:t> und </a:t>
            </a:r>
            <a:r>
              <a:rPr lang="en-US" b="1" dirty="0" err="1">
                <a:solidFill>
                  <a:srgbClr val="002060"/>
                </a:solidFill>
              </a:rPr>
              <a:t>recherchieren</a:t>
            </a:r>
            <a:r>
              <a:rPr lang="en-US" b="1" dirty="0">
                <a:solidFill>
                  <a:srgbClr val="002060"/>
                </a:solidFill>
              </a:rPr>
              <a:t>:</a:t>
            </a:r>
            <a:r>
              <a:rPr lang="en-US" sz="1400" b="1" i="0" u="none" strike="noStrike" cap="none" dirty="0">
                <a:solidFill>
                  <a:srgbClr val="002060"/>
                </a:solidFill>
                <a:latin typeface="Arial"/>
                <a:ea typeface="Arial"/>
                <a:cs typeface="Arial"/>
                <a:sym typeface="Arial"/>
              </a:rPr>
              <a:t> </a:t>
            </a:r>
            <a:r>
              <a:rPr lang="de-DE" dirty="0"/>
              <a:t>Informieren Sie sich über die Geschlechtsidentität, den Ausdruck und die Erfahrungen anderer. Wissen ist ein mächtiges Werkzeug, um die eigene Identität zu verstehen und zu bestätigen.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b="1" dirty="0">
                <a:solidFill>
                  <a:srgbClr val="002060"/>
                </a:solidFill>
              </a:rPr>
              <a:t>Bleiben Sie auf dem Laufenden:</a:t>
            </a:r>
            <a:r>
              <a:rPr lang="en-US" sz="1400" b="1" i="0" u="none" strike="noStrike" cap="none" dirty="0">
                <a:solidFill>
                  <a:srgbClr val="002060"/>
                </a:solidFill>
                <a:latin typeface="Arial"/>
                <a:ea typeface="Arial"/>
                <a:cs typeface="Arial"/>
                <a:sym typeface="Arial"/>
              </a:rPr>
              <a:t> </a:t>
            </a:r>
            <a:r>
              <a:rPr lang="de-DE" dirty="0"/>
              <a:t>Bleiben Sie auf dem Laufenden über Neuigkeiten, Entwicklungen und Diskussionen im Zusammenhang mit Genderfragen. Dies kann Ihnen helfen, mit breiteren Gesprächen und Bewegungen in Verbindung zu bleiben.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en-US" sz="1800" b="1" i="0" u="none" strike="noStrike" cap="none" dirty="0">
                <a:solidFill>
                  <a:srgbClr val="0F0F0F"/>
                </a:solidFill>
                <a:latin typeface="Arial"/>
                <a:ea typeface="Arial"/>
                <a:cs typeface="Arial"/>
                <a:sym typeface="Arial"/>
              </a:rPr>
              <a:t>2. </a:t>
            </a:r>
            <a:r>
              <a:rPr lang="en-US" sz="1800" b="1" dirty="0" err="1">
                <a:solidFill>
                  <a:srgbClr val="0F0F0F"/>
                </a:solidFill>
              </a:rPr>
              <a:t>Rechtliche</a:t>
            </a:r>
            <a:r>
              <a:rPr lang="en-US" sz="1800" b="1" dirty="0">
                <a:solidFill>
                  <a:srgbClr val="0F0F0F"/>
                </a:solidFill>
              </a:rPr>
              <a:t> </a:t>
            </a:r>
            <a:r>
              <a:rPr lang="en-US" sz="1800" b="1" dirty="0" err="1">
                <a:solidFill>
                  <a:srgbClr val="0F0F0F"/>
                </a:solidFill>
              </a:rPr>
              <a:t>Ressourcen</a:t>
            </a:r>
            <a:r>
              <a:rPr lang="en-US" sz="1800" b="1" i="0" u="none" strike="noStrike" cap="none" dirty="0">
                <a:solidFill>
                  <a:srgbClr val="0F0F0F"/>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800" b="0" i="0" u="none" strike="noStrike" cap="none" dirty="0">
              <a:solidFill>
                <a:srgbClr val="0F0F0F"/>
              </a:solidFill>
              <a:latin typeface="Arial"/>
              <a:ea typeface="Arial"/>
              <a:cs typeface="Arial"/>
              <a:sym typeface="Arial"/>
            </a:endParaRPr>
          </a:p>
          <a:p>
            <a:pPr lvl="0"/>
            <a:r>
              <a:rPr lang="de-DE" b="1" dirty="0">
                <a:solidFill>
                  <a:srgbClr val="002060"/>
                </a:solidFill>
              </a:rPr>
              <a:t>Informieren Sie sich über Ihre Rechte:</a:t>
            </a:r>
            <a:r>
              <a:rPr lang="en-US" sz="1400" b="0" i="0" u="none" strike="noStrike" cap="none" dirty="0">
                <a:solidFill>
                  <a:srgbClr val="0F0F0F"/>
                </a:solidFill>
                <a:latin typeface="Arial"/>
                <a:ea typeface="Arial"/>
                <a:cs typeface="Arial"/>
                <a:sym typeface="Arial"/>
              </a:rPr>
              <a:t> </a:t>
            </a:r>
            <a:r>
              <a:rPr lang="de-DE" dirty="0">
                <a:solidFill>
                  <a:srgbClr val="0F0F0F"/>
                </a:solidFill>
              </a:rPr>
              <a:t>Machen Sie sich mit den lokalen und nationalen Gesetzen zum Schutz der Geschlechtsidentität und des Geschlechtsausdrucks vertraut. Wenn Sie Ihre Rechte kennen, können Sie in verschiedenen Aspekten des Lebens gestärkt werden.</a:t>
            </a:r>
            <a:endParaRPr sz="1400" b="0" i="0" u="none" strike="noStrike" cap="none" dirty="0">
              <a:solidFill>
                <a:srgbClr val="000000"/>
              </a:solidFill>
              <a:latin typeface="Arial"/>
              <a:ea typeface="Arial"/>
              <a:cs typeface="Arial"/>
              <a:sym typeface="Arial"/>
            </a:endParaRPr>
          </a:p>
        </p:txBody>
      </p:sp>
      <p:pic>
        <p:nvPicPr>
          <p:cNvPr id="82" name="Google Shape;82;p11"/>
          <p:cNvPicPr preferRelativeResize="0"/>
          <p:nvPr/>
        </p:nvPicPr>
        <p:blipFill rotWithShape="1">
          <a:blip r:embed="rId5">
            <a:alphaModFix/>
          </a:blip>
          <a:srcRect/>
          <a:stretch/>
        </p:blipFill>
        <p:spPr>
          <a:xfrm>
            <a:off x="342860" y="217901"/>
            <a:ext cx="3665084" cy="2391949"/>
          </a:xfrm>
          <a:prstGeom prst="rect">
            <a:avLst/>
          </a:prstGeom>
          <a:noFill/>
          <a:ln>
            <a:noFill/>
          </a:ln>
        </p:spPr>
      </p:pic>
      <p:pic>
        <p:nvPicPr>
          <p:cNvPr id="83" name="Google Shape;83;p11"/>
          <p:cNvPicPr preferRelativeResize="0"/>
          <p:nvPr/>
        </p:nvPicPr>
        <p:blipFill rotWithShape="1">
          <a:blip r:embed="rId6">
            <a:alphaModFix/>
          </a:blip>
          <a:srcRect/>
          <a:stretch/>
        </p:blipFill>
        <p:spPr>
          <a:xfrm>
            <a:off x="5579608" y="857250"/>
            <a:ext cx="1987323" cy="175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Google Shape;88;p12"/>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2"/>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90" name="Google Shape;90;p12"/>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91" name="Google Shape;91;p12"/>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92" name="Google Shape;92;p12"/>
          <p:cNvPicPr preferRelativeResize="0"/>
          <p:nvPr/>
        </p:nvPicPr>
        <p:blipFill rotWithShape="1">
          <a:blip r:embed="rId5">
            <a:alphaModFix/>
          </a:blip>
          <a:srcRect/>
          <a:stretch/>
        </p:blipFill>
        <p:spPr>
          <a:xfrm>
            <a:off x="342860" y="217901"/>
            <a:ext cx="3665084" cy="2391949"/>
          </a:xfrm>
          <a:prstGeom prst="rect">
            <a:avLst/>
          </a:prstGeom>
          <a:noFill/>
          <a:ln>
            <a:noFill/>
          </a:ln>
        </p:spPr>
      </p:pic>
      <p:sp>
        <p:nvSpPr>
          <p:cNvPr id="93" name="Google Shape;93;p12"/>
          <p:cNvSpPr txBox="1"/>
          <p:nvPr/>
        </p:nvSpPr>
        <p:spPr>
          <a:xfrm>
            <a:off x="342860" y="2642485"/>
            <a:ext cx="8791575" cy="2092840"/>
          </a:xfrm>
          <a:prstGeom prst="rect">
            <a:avLst/>
          </a:prstGeom>
          <a:noFill/>
          <a:ln>
            <a:noFill/>
          </a:ln>
        </p:spPr>
        <p:txBody>
          <a:bodyPr spcFirstLastPara="1" wrap="square" lIns="91425" tIns="45700" rIns="91425" bIns="45700" anchor="t" anchorCtr="0">
            <a:spAutoFit/>
          </a:bodyPr>
          <a:lstStyle/>
          <a:p>
            <a:pPr lvl="0"/>
            <a:r>
              <a:rPr lang="en-US" sz="1800" b="1" i="0" u="none" strike="noStrike" cap="none" dirty="0">
                <a:solidFill>
                  <a:srgbClr val="000000"/>
                </a:solidFill>
                <a:latin typeface="Arial"/>
                <a:ea typeface="Arial"/>
                <a:cs typeface="Arial"/>
                <a:sym typeface="Arial"/>
              </a:rPr>
              <a:t>3. </a:t>
            </a:r>
            <a:r>
              <a:rPr lang="en-US" sz="1800" b="1" dirty="0"/>
              <a:t>Community-</a:t>
            </a:r>
            <a:r>
              <a:rPr lang="en-US" sz="1800" b="1" dirty="0" err="1"/>
              <a:t>Unterstützung</a:t>
            </a:r>
            <a:r>
              <a:rPr lang="en-US" sz="1800" b="1"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b="1" dirty="0">
                <a:solidFill>
                  <a:srgbClr val="002060"/>
                </a:solidFill>
              </a:rPr>
              <a:t>Treten Sie unterstützenden Communities bei</a:t>
            </a:r>
            <a:r>
              <a:rPr lang="en-US" sz="1400" b="1" i="0" u="none" strike="noStrike" cap="none" dirty="0">
                <a:solidFill>
                  <a:srgbClr val="000000"/>
                </a:solidFill>
                <a:latin typeface="Arial"/>
                <a:ea typeface="Arial"/>
                <a:cs typeface="Arial"/>
                <a:sym typeface="Arial"/>
              </a:rPr>
              <a:t>: </a:t>
            </a:r>
            <a:r>
              <a:rPr lang="de-DE" dirty="0"/>
              <a:t>Verbinden Sie sich mit anderen, die ähnliche Erfahrungen machen. Online-Foren, </a:t>
            </a:r>
            <a:r>
              <a:rPr lang="de-DE" dirty="0" err="1"/>
              <a:t>Social</a:t>
            </a:r>
            <a:r>
              <a:rPr lang="de-DE" dirty="0"/>
              <a:t>-Media-Gruppen und lokale Selbsthilfegruppen können wertvolle Einblicke, Ratschläge und ein Gemeinschaftsgefühl bieten.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en-US" b="1" dirty="0">
                <a:solidFill>
                  <a:srgbClr val="002060"/>
                </a:solidFill>
              </a:rPr>
              <a:t>An </a:t>
            </a:r>
            <a:r>
              <a:rPr lang="en-US" b="1" dirty="0" err="1">
                <a:solidFill>
                  <a:srgbClr val="002060"/>
                </a:solidFill>
              </a:rPr>
              <a:t>Veranstaltungen</a:t>
            </a:r>
            <a:r>
              <a:rPr lang="en-US" b="1" dirty="0">
                <a:solidFill>
                  <a:srgbClr val="002060"/>
                </a:solidFill>
              </a:rPr>
              <a:t> </a:t>
            </a:r>
            <a:r>
              <a:rPr lang="en-US" b="1" dirty="0" err="1">
                <a:solidFill>
                  <a:srgbClr val="002060"/>
                </a:solidFill>
              </a:rPr>
              <a:t>teilnehmen</a:t>
            </a:r>
            <a:r>
              <a:rPr lang="en-US" sz="1400" b="1" i="0" u="none" strike="noStrike" cap="none" dirty="0">
                <a:solidFill>
                  <a:srgbClr val="002060"/>
                </a:solidFill>
                <a:latin typeface="Arial"/>
                <a:ea typeface="Arial"/>
                <a:cs typeface="Arial"/>
                <a:sym typeface="Arial"/>
              </a:rPr>
              <a:t>: </a:t>
            </a:r>
            <a:r>
              <a:rPr lang="de-DE" dirty="0"/>
              <a:t>Nehmen Sie an Veranstaltungen, Workshops oder Konferenzen teil, die sich auf Geschlechtervielfalt und Empowerment konzentrieren. Diese Zusammenkünfte können sowohl informativ als auch befähigend sein.</a:t>
            </a:r>
            <a:endParaRPr sz="1400" b="0" i="0" u="none" strike="noStrike" cap="none" dirty="0">
              <a:solidFill>
                <a:srgbClr val="000000"/>
              </a:solidFill>
              <a:latin typeface="Arial"/>
              <a:ea typeface="Arial"/>
              <a:cs typeface="Arial"/>
              <a:sym typeface="Arial"/>
            </a:endParaRPr>
          </a:p>
        </p:txBody>
      </p:sp>
      <p:pic>
        <p:nvPicPr>
          <p:cNvPr id="94" name="Google Shape;94;p12" descr="Kostenloses Foto mittelgroße freunde, die zusammen feiern"/>
          <p:cNvPicPr preferRelativeResize="0"/>
          <p:nvPr/>
        </p:nvPicPr>
        <p:blipFill rotWithShape="1">
          <a:blip r:embed="rId6">
            <a:alphaModFix/>
          </a:blip>
          <a:srcRect/>
          <a:stretch/>
        </p:blipFill>
        <p:spPr>
          <a:xfrm>
            <a:off x="4876800" y="719061"/>
            <a:ext cx="2838450" cy="1890789"/>
          </a:xfrm>
          <a:prstGeom prst="rect">
            <a:avLst/>
          </a:prstGeom>
          <a:noFill/>
          <a:ln>
            <a:noFill/>
          </a:ln>
        </p:spPr>
      </p:pic>
      <p:sp>
        <p:nvSpPr>
          <p:cNvPr id="95" name="Google Shape;95;p12"/>
          <p:cNvSpPr txBox="1"/>
          <p:nvPr/>
        </p:nvSpPr>
        <p:spPr>
          <a:xfrm>
            <a:off x="301247" y="6125030"/>
            <a:ext cx="900116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sng" strike="noStrike" cap="none">
                <a:solidFill>
                  <a:schemeClr val="hlink"/>
                </a:solidFill>
                <a:latin typeface="Arial"/>
                <a:ea typeface="Arial"/>
                <a:cs typeface="Arial"/>
                <a:sym typeface="Arial"/>
                <a:hlinkClick r:id="rId7"/>
              </a:rPr>
              <a:t>https://de.freepik.com/fotos-kostenlos/mittelgrosse-freunde-die-zusammen-feiern_17642343.htm#page=3&amp;query=events&amp;position=34&amp;from_view=search&amp;track=sph&amp;uuid=19a4d02a-95c1-4de3-b51f-c8cdd073664c</a:t>
            </a:r>
            <a:r>
              <a:rPr lang="en-US" sz="800" b="0" i="0" u="none" strike="noStrike" cap="none">
                <a:solidFill>
                  <a:srgbClr val="000000"/>
                </a:solidFill>
                <a:latin typeface="Arial"/>
                <a:ea typeface="Arial"/>
                <a:cs typeface="Arial"/>
                <a:sym typeface="Arial"/>
              </a:rPr>
              <a:t> </a:t>
            </a:r>
            <a:endParaRPr/>
          </a:p>
        </p:txBody>
      </p:sp>
      <p:sp>
        <p:nvSpPr>
          <p:cNvPr id="96" name="Google Shape;96;p12"/>
          <p:cNvSpPr txBox="1"/>
          <p:nvPr/>
        </p:nvSpPr>
        <p:spPr>
          <a:xfrm>
            <a:off x="342860" y="4790298"/>
            <a:ext cx="8791575" cy="1231066"/>
          </a:xfrm>
          <a:prstGeom prst="rect">
            <a:avLst/>
          </a:prstGeom>
          <a:noFill/>
          <a:ln>
            <a:noFill/>
          </a:ln>
        </p:spPr>
        <p:txBody>
          <a:bodyPr spcFirstLastPara="1" wrap="square" lIns="91425" tIns="45700" rIns="91425" bIns="45700" anchor="t" anchorCtr="0">
            <a:spAutoFit/>
          </a:bodyPr>
          <a:lstStyle/>
          <a:p>
            <a:pPr lvl="0"/>
            <a:r>
              <a:rPr lang="en-US" sz="1800" b="1" i="0" u="none" strike="noStrike" cap="none" dirty="0">
                <a:solidFill>
                  <a:schemeClr val="dk1"/>
                </a:solidFill>
                <a:latin typeface="Arial"/>
                <a:ea typeface="Arial"/>
                <a:cs typeface="Arial"/>
                <a:sym typeface="Arial"/>
              </a:rPr>
              <a:t>4. </a:t>
            </a:r>
            <a:r>
              <a:rPr lang="de-DE" sz="1800" b="1" dirty="0">
                <a:solidFill>
                  <a:schemeClr val="dk1"/>
                </a:solidFill>
              </a:rPr>
              <a:t>Bauen Sie ein Unterstützungsnetzwerk auf</a:t>
            </a:r>
            <a:r>
              <a:rPr lang="en-US" sz="1800" b="1"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r>
              <a:rPr lang="de-DE" b="1" dirty="0">
                <a:solidFill>
                  <a:srgbClr val="002060"/>
                </a:solidFill>
              </a:rPr>
              <a:t>Umgeben Sie sich mit unterstützenden Menschen</a:t>
            </a:r>
            <a:r>
              <a:rPr lang="en-US" sz="1400" b="1" i="0" u="none" strike="noStrike" cap="none" dirty="0">
                <a:solidFill>
                  <a:srgbClr val="002060"/>
                </a:solidFill>
                <a:latin typeface="Arial"/>
                <a:ea typeface="Arial"/>
                <a:cs typeface="Arial"/>
                <a:sym typeface="Arial"/>
              </a:rPr>
              <a:t>: </a:t>
            </a:r>
            <a:r>
              <a:rPr lang="de-DE" dirty="0"/>
              <a:t>Pflegen Sie Beziehungen zu Freunden, Familie und Verbündeten, die Ihre Geschlechtsidentität respektieren und unterstützen. Ein starkes Unterstützungsnetzwerk kann einen erheblichen Unterschied machen.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sp>
        <p:nvSpPr>
          <p:cNvPr id="101" name="Google Shape;101;p13"/>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13"/>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103" name="Google Shape;103;p13"/>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104" name="Google Shape;104;p13"/>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105" name="Google Shape;105;p13"/>
          <p:cNvPicPr preferRelativeResize="0"/>
          <p:nvPr/>
        </p:nvPicPr>
        <p:blipFill rotWithShape="1">
          <a:blip r:embed="rId5">
            <a:alphaModFix/>
          </a:blip>
          <a:srcRect/>
          <a:stretch/>
        </p:blipFill>
        <p:spPr>
          <a:xfrm>
            <a:off x="342860" y="217901"/>
            <a:ext cx="3665084" cy="2391949"/>
          </a:xfrm>
          <a:prstGeom prst="rect">
            <a:avLst/>
          </a:prstGeom>
          <a:noFill/>
          <a:ln>
            <a:noFill/>
          </a:ln>
        </p:spPr>
      </p:pic>
      <p:sp>
        <p:nvSpPr>
          <p:cNvPr id="106" name="Google Shape;106;p13"/>
          <p:cNvSpPr txBox="1"/>
          <p:nvPr/>
        </p:nvSpPr>
        <p:spPr>
          <a:xfrm>
            <a:off x="485773" y="2779178"/>
            <a:ext cx="7929563" cy="2893059"/>
          </a:xfrm>
          <a:prstGeom prst="rect">
            <a:avLst/>
          </a:prstGeom>
          <a:noFill/>
          <a:ln>
            <a:noFill/>
          </a:ln>
        </p:spPr>
        <p:txBody>
          <a:bodyPr spcFirstLastPara="1" wrap="square" lIns="91425" tIns="45700" rIns="91425" bIns="45700" anchor="t" anchorCtr="0">
            <a:spAutoFit/>
          </a:bodyPr>
          <a:lstStyle/>
          <a:p>
            <a:pPr lvl="0"/>
            <a:r>
              <a:rPr lang="en-US" sz="1800" b="1" i="0" u="none" strike="noStrike" cap="none" dirty="0">
                <a:solidFill>
                  <a:srgbClr val="0F0F0F"/>
                </a:solidFill>
                <a:latin typeface="Arial"/>
                <a:ea typeface="Arial"/>
                <a:cs typeface="Arial"/>
                <a:sym typeface="Arial"/>
              </a:rPr>
              <a:t>5. </a:t>
            </a:r>
            <a:r>
              <a:rPr lang="en-US" sz="1800" b="1" dirty="0" err="1">
                <a:solidFill>
                  <a:srgbClr val="0F0F0F"/>
                </a:solidFill>
              </a:rPr>
              <a:t>Selbstdarstellung</a:t>
            </a:r>
            <a:r>
              <a:rPr lang="en-US" sz="1800" b="1" dirty="0">
                <a:solidFill>
                  <a:srgbClr val="0F0F0F"/>
                </a:solidFill>
              </a:rPr>
              <a:t>:</a:t>
            </a:r>
            <a:endParaRPr dirty="0"/>
          </a:p>
          <a:p>
            <a:pPr marL="0" marR="0" lvl="0" indent="0" algn="l" rtl="0">
              <a:lnSpc>
                <a:spcPct val="100000"/>
              </a:lnSpc>
              <a:spcBef>
                <a:spcPts val="0"/>
              </a:spcBef>
              <a:spcAft>
                <a:spcPts val="0"/>
              </a:spcAft>
              <a:buNone/>
            </a:pPr>
            <a:endParaRPr sz="800" b="0" i="0" u="none" strike="noStrike" cap="none" dirty="0">
              <a:solidFill>
                <a:srgbClr val="0F0F0F"/>
              </a:solidFill>
              <a:latin typeface="Arial"/>
              <a:ea typeface="Arial"/>
              <a:cs typeface="Arial"/>
              <a:sym typeface="Arial"/>
            </a:endParaRPr>
          </a:p>
          <a:p>
            <a:pPr lvl="0"/>
            <a:r>
              <a:rPr lang="en-US" b="1" dirty="0" err="1">
                <a:solidFill>
                  <a:srgbClr val="002060"/>
                </a:solidFill>
              </a:rPr>
              <a:t>Sich</a:t>
            </a:r>
            <a:r>
              <a:rPr lang="en-US" b="1" dirty="0">
                <a:solidFill>
                  <a:srgbClr val="002060"/>
                </a:solidFill>
              </a:rPr>
              <a:t> </a:t>
            </a:r>
            <a:r>
              <a:rPr lang="en-US" b="1" dirty="0" err="1">
                <a:solidFill>
                  <a:srgbClr val="002060"/>
                </a:solidFill>
              </a:rPr>
              <a:t>authentisch</a:t>
            </a:r>
            <a:r>
              <a:rPr lang="en-US" b="1" dirty="0">
                <a:solidFill>
                  <a:srgbClr val="002060"/>
                </a:solidFill>
              </a:rPr>
              <a:t> </a:t>
            </a:r>
            <a:r>
              <a:rPr lang="en-US" b="1" dirty="0" err="1">
                <a:solidFill>
                  <a:srgbClr val="002060"/>
                </a:solidFill>
              </a:rPr>
              <a:t>ausdrücken</a:t>
            </a:r>
            <a:r>
              <a:rPr lang="en-US" sz="1400" b="1" i="0" u="none" strike="noStrike" cap="none" dirty="0">
                <a:solidFill>
                  <a:srgbClr val="0F0F0F"/>
                </a:solidFill>
                <a:latin typeface="Arial"/>
                <a:ea typeface="Arial"/>
                <a:cs typeface="Arial"/>
                <a:sym typeface="Arial"/>
              </a:rPr>
              <a:t>:</a:t>
            </a:r>
            <a:r>
              <a:rPr lang="en-US" sz="1400" b="0" i="0" u="none" strike="noStrike" cap="none" dirty="0">
                <a:solidFill>
                  <a:srgbClr val="0F0F0F"/>
                </a:solidFill>
                <a:latin typeface="Arial"/>
                <a:ea typeface="Arial"/>
                <a:cs typeface="Arial"/>
                <a:sym typeface="Arial"/>
              </a:rPr>
              <a:t> </a:t>
            </a:r>
            <a:endParaRPr dirty="0"/>
          </a:p>
          <a:p>
            <a:pPr lvl="0"/>
            <a:r>
              <a:rPr lang="de-DE" dirty="0">
                <a:solidFill>
                  <a:srgbClr val="0F0F0F"/>
                </a:solidFill>
              </a:rPr>
              <a:t>Erforschen Sie verschiedene Aspekte Ihrer Geschlechtsidentität durch Kleidung, Frisur, Make-up oder andere Mittel des Selbstausdrucks. Das Experimentieren mit Ihrem Aussehen kann ein wirksames Mittel sein, um Ihre Identität zu bestätigen.</a:t>
            </a:r>
            <a:endParaRPr dirty="0"/>
          </a:p>
          <a:p>
            <a:pPr marL="0" marR="0" lvl="0" indent="0" algn="l" rtl="0">
              <a:lnSpc>
                <a:spcPct val="100000"/>
              </a:lnSpc>
              <a:spcBef>
                <a:spcPts val="0"/>
              </a:spcBef>
              <a:spcAft>
                <a:spcPts val="0"/>
              </a:spcAft>
              <a:buNone/>
            </a:pPr>
            <a:endParaRPr sz="1800" b="0" i="0" u="none" strike="noStrike" cap="none" dirty="0">
              <a:solidFill>
                <a:srgbClr val="0F0F0F"/>
              </a:solidFill>
              <a:latin typeface="Arial"/>
              <a:ea typeface="Arial"/>
              <a:cs typeface="Arial"/>
              <a:sym typeface="Arial"/>
            </a:endParaRPr>
          </a:p>
          <a:p>
            <a:pPr lvl="0"/>
            <a:r>
              <a:rPr lang="en-US" sz="1800" b="1" i="0" u="none" strike="noStrike" cap="none" dirty="0">
                <a:solidFill>
                  <a:srgbClr val="0F0F0F"/>
                </a:solidFill>
                <a:latin typeface="Arial"/>
                <a:ea typeface="Arial"/>
                <a:cs typeface="Arial"/>
                <a:sym typeface="Arial"/>
              </a:rPr>
              <a:t>6. </a:t>
            </a:r>
            <a:r>
              <a:rPr lang="en-US" sz="1800" b="1" dirty="0" err="1"/>
              <a:t>Achtsamkeit</a:t>
            </a:r>
            <a:r>
              <a:rPr lang="en-US" sz="1800" b="1" dirty="0"/>
              <a:t> und </a:t>
            </a:r>
            <a:r>
              <a:rPr lang="en-US" sz="1800" b="1" dirty="0" err="1"/>
              <a:t>Selbstfürsorge</a:t>
            </a:r>
            <a:r>
              <a:rPr lang="en-US" sz="1800" b="1"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800" b="1" i="0" u="none" strike="noStrike" cap="none" dirty="0">
              <a:solidFill>
                <a:srgbClr val="000000"/>
              </a:solidFill>
              <a:latin typeface="Arial"/>
              <a:ea typeface="Arial"/>
              <a:cs typeface="Arial"/>
              <a:sym typeface="Arial"/>
            </a:endParaRPr>
          </a:p>
          <a:p>
            <a:pPr lvl="0"/>
            <a:r>
              <a:rPr lang="en-US" b="1" dirty="0" err="1">
                <a:solidFill>
                  <a:srgbClr val="002060"/>
                </a:solidFill>
              </a:rPr>
              <a:t>Üben</a:t>
            </a:r>
            <a:r>
              <a:rPr lang="en-US" b="1" dirty="0">
                <a:solidFill>
                  <a:srgbClr val="002060"/>
                </a:solidFill>
              </a:rPr>
              <a:t> Sie </a:t>
            </a:r>
            <a:r>
              <a:rPr lang="en-US" b="1" dirty="0" err="1">
                <a:solidFill>
                  <a:srgbClr val="002060"/>
                </a:solidFill>
              </a:rPr>
              <a:t>sich</a:t>
            </a:r>
            <a:r>
              <a:rPr lang="en-US" b="1" dirty="0">
                <a:solidFill>
                  <a:srgbClr val="002060"/>
                </a:solidFill>
              </a:rPr>
              <a:t> in </a:t>
            </a:r>
            <a:r>
              <a:rPr lang="en-US" b="1" dirty="0" err="1">
                <a:solidFill>
                  <a:srgbClr val="002060"/>
                </a:solidFill>
              </a:rPr>
              <a:t>Selbstmitgefühl</a:t>
            </a:r>
            <a:r>
              <a:rPr lang="en-US" sz="1400" b="1" i="0" u="none" strike="noStrike" cap="none" dirty="0">
                <a:solidFill>
                  <a:srgbClr val="002060"/>
                </a:solidFill>
                <a:latin typeface="Arial"/>
                <a:ea typeface="Arial"/>
                <a:cs typeface="Arial"/>
                <a:sym typeface="Arial"/>
              </a:rPr>
              <a:t>: </a:t>
            </a:r>
            <a:endParaRPr dirty="0"/>
          </a:p>
          <a:p>
            <a:pPr lvl="0"/>
            <a:r>
              <a:rPr lang="de-DE" dirty="0"/>
              <a:t>Die Selbstermächtigung der Geschlechter kann eine Herausforderung sein. Das Üben von Selbstmitgefühl und Selbstfürsorge ist entscheidend für die Aufrechterhaltung des geistigen und emotionalen Wohlbefindens.</a:t>
            </a:r>
            <a:endParaRPr sz="1400" b="0" i="0" u="none" strike="noStrike" cap="none" dirty="0">
              <a:solidFill>
                <a:srgbClr val="0F0F0F"/>
              </a:solidFill>
              <a:latin typeface="Arial"/>
              <a:ea typeface="Arial"/>
              <a:cs typeface="Arial"/>
              <a:sym typeface="Arial"/>
            </a:endParaRPr>
          </a:p>
        </p:txBody>
      </p:sp>
      <p:pic>
        <p:nvPicPr>
          <p:cNvPr id="107" name="Google Shape;107;p13"/>
          <p:cNvPicPr preferRelativeResize="0"/>
          <p:nvPr/>
        </p:nvPicPr>
        <p:blipFill rotWithShape="1">
          <a:blip r:embed="rId6">
            <a:alphaModFix/>
          </a:blip>
          <a:srcRect/>
          <a:stretch/>
        </p:blipFill>
        <p:spPr>
          <a:xfrm>
            <a:off x="4695825" y="761872"/>
            <a:ext cx="3257751" cy="1831835"/>
          </a:xfrm>
          <a:prstGeom prst="rect">
            <a:avLst/>
          </a:prstGeom>
          <a:noFill/>
          <a:ln>
            <a:noFill/>
          </a:ln>
        </p:spPr>
      </p:pic>
      <p:sp>
        <p:nvSpPr>
          <p:cNvPr id="108" name="Google Shape;108;p13"/>
          <p:cNvSpPr txBox="1"/>
          <p:nvPr/>
        </p:nvSpPr>
        <p:spPr>
          <a:xfrm>
            <a:off x="316685" y="6155167"/>
            <a:ext cx="826774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sng" strike="noStrike" cap="none">
                <a:solidFill>
                  <a:schemeClr val="hlink"/>
                </a:solidFill>
                <a:latin typeface="Arial"/>
                <a:ea typeface="Arial"/>
                <a:cs typeface="Arial"/>
                <a:sym typeface="Arial"/>
                <a:hlinkClick r:id="rId7"/>
              </a:rPr>
              <a:t>https://de.freepik.com/fotos-kostenlos/junge-maedchen-die-spass-in-der-teenagerparty-haben_11624280.htm#page=4&amp;query=Gender%20style&amp;position=14&amp;from_view=search&amp;track=ais&amp;uuid=85ff0a21-6f03-4157-88aa-69c6aedaa28e</a:t>
            </a:r>
            <a:r>
              <a:rPr lang="en-US" sz="8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p14"/>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14"/>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115" name="Google Shape;115;p14"/>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116" name="Google Shape;116;p14"/>
          <p:cNvPicPr preferRelativeResize="0"/>
          <p:nvPr/>
        </p:nvPicPr>
        <p:blipFill rotWithShape="1">
          <a:blip r:embed="rId4">
            <a:alphaModFix/>
          </a:blip>
          <a:srcRect/>
          <a:stretch/>
        </p:blipFill>
        <p:spPr>
          <a:xfrm>
            <a:off x="152400" y="6679315"/>
            <a:ext cx="2124074" cy="447674"/>
          </a:xfrm>
          <a:prstGeom prst="rect">
            <a:avLst/>
          </a:prstGeom>
          <a:noFill/>
          <a:ln>
            <a:noFill/>
          </a:ln>
        </p:spPr>
      </p:pic>
      <p:pic>
        <p:nvPicPr>
          <p:cNvPr id="117" name="Google Shape;117;p14"/>
          <p:cNvPicPr preferRelativeResize="0"/>
          <p:nvPr/>
        </p:nvPicPr>
        <p:blipFill rotWithShape="1">
          <a:blip r:embed="rId5">
            <a:alphaModFix/>
          </a:blip>
          <a:srcRect/>
          <a:stretch/>
        </p:blipFill>
        <p:spPr>
          <a:xfrm>
            <a:off x="342860" y="217901"/>
            <a:ext cx="3665084" cy="2391949"/>
          </a:xfrm>
          <a:prstGeom prst="rect">
            <a:avLst/>
          </a:prstGeom>
          <a:noFill/>
          <a:ln>
            <a:noFill/>
          </a:ln>
        </p:spPr>
      </p:pic>
      <p:sp>
        <p:nvSpPr>
          <p:cNvPr id="118" name="Google Shape;118;p14"/>
          <p:cNvSpPr txBox="1"/>
          <p:nvPr/>
        </p:nvSpPr>
        <p:spPr>
          <a:xfrm>
            <a:off x="485774" y="3094536"/>
            <a:ext cx="7929563" cy="2646838"/>
          </a:xfrm>
          <a:prstGeom prst="rect">
            <a:avLst/>
          </a:prstGeom>
          <a:noFill/>
          <a:ln>
            <a:noFill/>
          </a:ln>
        </p:spPr>
        <p:txBody>
          <a:bodyPr spcFirstLastPara="1" wrap="square" lIns="91425" tIns="45700" rIns="91425" bIns="45700" anchor="t" anchorCtr="0">
            <a:spAutoFit/>
          </a:bodyPr>
          <a:lstStyle/>
          <a:p>
            <a:pPr lvl="0"/>
            <a:r>
              <a:rPr lang="en-US" sz="1800" b="1" i="0" u="none" strike="noStrike" cap="none" dirty="0">
                <a:solidFill>
                  <a:srgbClr val="0F0F0F"/>
                </a:solidFill>
                <a:latin typeface="Arial"/>
                <a:ea typeface="Arial"/>
                <a:cs typeface="Arial"/>
                <a:sym typeface="Arial"/>
              </a:rPr>
              <a:t>7. </a:t>
            </a:r>
            <a:r>
              <a:rPr lang="en-US" sz="1800" b="1" dirty="0" err="1"/>
              <a:t>Dokumentation</a:t>
            </a:r>
            <a:r>
              <a:rPr lang="en-US" sz="1800" b="1" dirty="0"/>
              <a:t> und Journaling</a:t>
            </a:r>
            <a:r>
              <a:rPr lang="en-US" sz="1800" b="1" i="0" u="none" strike="noStrike" cap="none" dirty="0">
                <a:solidFill>
                  <a:srgbClr val="000000"/>
                </a:solidFill>
                <a:latin typeface="Arial"/>
                <a:ea typeface="Arial"/>
                <a:cs typeface="Arial"/>
                <a:sym typeface="Arial"/>
              </a:rPr>
              <a:t>:</a:t>
            </a:r>
            <a:endParaRPr sz="1800" b="1" i="0" u="none" strike="noStrike" cap="none" dirty="0">
              <a:solidFill>
                <a:srgbClr val="0F0F0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F0F0F"/>
              </a:solidFill>
              <a:latin typeface="Arial"/>
              <a:ea typeface="Arial"/>
              <a:cs typeface="Arial"/>
              <a:sym typeface="Arial"/>
            </a:endParaRPr>
          </a:p>
          <a:p>
            <a:pPr lvl="0"/>
            <a:r>
              <a:rPr lang="en-US" b="1" dirty="0" err="1">
                <a:solidFill>
                  <a:srgbClr val="002060"/>
                </a:solidFill>
              </a:rPr>
              <a:t>Führen</a:t>
            </a:r>
            <a:r>
              <a:rPr lang="en-US" b="1" dirty="0">
                <a:solidFill>
                  <a:srgbClr val="002060"/>
                </a:solidFill>
              </a:rPr>
              <a:t> Sie </a:t>
            </a:r>
            <a:r>
              <a:rPr lang="en-US" b="1" dirty="0" err="1">
                <a:solidFill>
                  <a:srgbClr val="002060"/>
                </a:solidFill>
              </a:rPr>
              <a:t>ein</a:t>
            </a:r>
            <a:r>
              <a:rPr lang="en-US" b="1" dirty="0">
                <a:solidFill>
                  <a:srgbClr val="002060"/>
                </a:solidFill>
              </a:rPr>
              <a:t> </a:t>
            </a:r>
            <a:r>
              <a:rPr lang="en-US" b="1" dirty="0" err="1">
                <a:solidFill>
                  <a:srgbClr val="002060"/>
                </a:solidFill>
              </a:rPr>
              <a:t>Tagebuch</a:t>
            </a:r>
            <a:r>
              <a:rPr lang="en-US" sz="1400" b="1" i="0" u="none" strike="noStrike" cap="none" dirty="0">
                <a:solidFill>
                  <a:srgbClr val="002060"/>
                </a:solidFill>
                <a:latin typeface="Arial"/>
                <a:ea typeface="Arial"/>
                <a:cs typeface="Arial"/>
                <a:sym typeface="Arial"/>
              </a:rPr>
              <a:t>: </a:t>
            </a:r>
            <a:r>
              <a:rPr lang="de-DE" dirty="0">
                <a:solidFill>
                  <a:srgbClr val="0F0F0F"/>
                </a:solidFill>
              </a:rPr>
              <a:t>Wenn Sie Ihre Gedanken, Gefühle und Erfahrungen in einem Tagebuch festhalten, können Sie Ihre Reise verfolgen, Meilensteine feiern und über Ihr Wachstum nachdenken.</a:t>
            </a:r>
            <a:endParaRPr dirty="0"/>
          </a:p>
          <a:p>
            <a:pPr marL="0" marR="0" lvl="0" indent="0" algn="l" rtl="0">
              <a:lnSpc>
                <a:spcPct val="100000"/>
              </a:lnSpc>
              <a:spcBef>
                <a:spcPts val="0"/>
              </a:spcBef>
              <a:spcAft>
                <a:spcPts val="0"/>
              </a:spcAft>
              <a:buNone/>
            </a:pPr>
            <a:endParaRPr sz="1400" b="0" i="0" u="none" strike="noStrike" cap="none" dirty="0">
              <a:solidFill>
                <a:srgbClr val="0F0F0F"/>
              </a:solidFill>
              <a:latin typeface="Arial"/>
              <a:ea typeface="Arial"/>
              <a:cs typeface="Arial"/>
              <a:sym typeface="Arial"/>
            </a:endParaRPr>
          </a:p>
          <a:p>
            <a:pPr lvl="0"/>
            <a:r>
              <a:rPr lang="en-US" sz="1800" b="1" i="0" u="none" strike="noStrike" cap="none" dirty="0">
                <a:solidFill>
                  <a:srgbClr val="000000"/>
                </a:solidFill>
                <a:latin typeface="Arial"/>
                <a:ea typeface="Arial"/>
                <a:cs typeface="Arial"/>
                <a:sym typeface="Arial"/>
              </a:rPr>
              <a:t>8. </a:t>
            </a:r>
            <a:r>
              <a:rPr lang="en-US" sz="1800" b="1" dirty="0" err="1"/>
              <a:t>Beruflicher</a:t>
            </a:r>
            <a:r>
              <a:rPr lang="en-US" sz="1800" b="1" dirty="0"/>
              <a:t> </a:t>
            </a:r>
            <a:r>
              <a:rPr lang="en-US" sz="1800" b="1" dirty="0" err="1"/>
              <a:t>Werdegang</a:t>
            </a:r>
            <a:r>
              <a:rPr lang="en-US" sz="1800" b="1"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800" b="1" i="0" u="none" strike="noStrike" cap="none" dirty="0">
              <a:solidFill>
                <a:srgbClr val="000000"/>
              </a:solidFill>
              <a:latin typeface="Arial"/>
              <a:ea typeface="Arial"/>
              <a:cs typeface="Arial"/>
              <a:sym typeface="Arial"/>
            </a:endParaRPr>
          </a:p>
          <a:p>
            <a:pPr lvl="0"/>
            <a:r>
              <a:rPr lang="de-DE" b="1" dirty="0">
                <a:solidFill>
                  <a:srgbClr val="002060"/>
                </a:solidFill>
              </a:rPr>
              <a:t>Investieren Sie in Ihre Fähigkeiten</a:t>
            </a:r>
            <a:r>
              <a:rPr lang="en-US" sz="1400" b="1" i="0" u="none" strike="noStrike" cap="none">
                <a:solidFill>
                  <a:srgbClr val="002060"/>
                </a:solidFill>
                <a:latin typeface="Arial"/>
                <a:ea typeface="Arial"/>
                <a:cs typeface="Arial"/>
                <a:sym typeface="Arial"/>
              </a:rPr>
              <a:t>: </a:t>
            </a:r>
            <a:r>
              <a:rPr lang="de-DE"/>
              <a:t>Empowerment geht über die persönliche Identität hinaus. Investieren Sie in Ihre Ausbildung und Fähigkeiten, um Ihre beruflichen Ziele zu erreichen, und tragen Sie zu Ihrem allgemeinen Gefühl der Selbstermächtigung bei.</a:t>
            </a:r>
            <a:endParaRPr sz="1400" b="0" i="0" u="none" strike="noStrike" cap="none" dirty="0">
              <a:solidFill>
                <a:srgbClr val="0F0F0F"/>
              </a:solidFill>
              <a:latin typeface="Arial"/>
              <a:ea typeface="Arial"/>
              <a:cs typeface="Arial"/>
              <a:sym typeface="Arial"/>
            </a:endParaRPr>
          </a:p>
        </p:txBody>
      </p:sp>
      <p:pic>
        <p:nvPicPr>
          <p:cNvPr id="119" name="Google Shape;119;p14"/>
          <p:cNvPicPr preferRelativeResize="0"/>
          <p:nvPr/>
        </p:nvPicPr>
        <p:blipFill rotWithShape="1">
          <a:blip r:embed="rId6">
            <a:alphaModFix/>
          </a:blip>
          <a:srcRect/>
          <a:stretch/>
        </p:blipFill>
        <p:spPr>
          <a:xfrm>
            <a:off x="5327718" y="666688"/>
            <a:ext cx="2692333" cy="1943162"/>
          </a:xfrm>
          <a:prstGeom prst="rect">
            <a:avLst/>
          </a:prstGeom>
          <a:noFill/>
          <a:ln>
            <a:noFill/>
          </a:ln>
        </p:spPr>
      </p:pic>
      <p:sp>
        <p:nvSpPr>
          <p:cNvPr id="120" name="Google Shape;120;p14"/>
          <p:cNvSpPr txBox="1"/>
          <p:nvPr/>
        </p:nvSpPr>
        <p:spPr>
          <a:xfrm>
            <a:off x="485774" y="6049767"/>
            <a:ext cx="89439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sng" strike="noStrike" cap="none">
                <a:solidFill>
                  <a:schemeClr val="hlink"/>
                </a:solidFill>
                <a:latin typeface="Arial"/>
                <a:ea typeface="Arial"/>
                <a:cs typeface="Arial"/>
                <a:sym typeface="Arial"/>
                <a:hlinkClick r:id="rId7"/>
              </a:rPr>
              <a:t>https://de.freepik.com/fotos-kostenlos/entwicklungs-wachstums-fortschritts-ikonen-konzept_2758711.htm#query=Professional%20Development&amp;position=0&amp;from_view=search&amp;track=ais&amp;uuid=782a4fce-0b48-43a8-9f84-be3c26c7a32f</a:t>
            </a:r>
            <a:r>
              <a:rPr lang="en-US" sz="8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sp>
        <p:nvSpPr>
          <p:cNvPr id="125" name="Google Shape;125;p15"/>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15"/>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127" name="Google Shape;127;p15"/>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128" name="Google Shape;128;p15"/>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129" name="Google Shape;129;p15"/>
          <p:cNvSpPr txBox="1"/>
          <p:nvPr/>
        </p:nvSpPr>
        <p:spPr>
          <a:xfrm>
            <a:off x="4915072" y="2221710"/>
            <a:ext cx="4290842" cy="2585283"/>
          </a:xfrm>
          <a:prstGeom prst="rect">
            <a:avLst/>
          </a:prstGeom>
          <a:noFill/>
          <a:ln>
            <a:noFill/>
          </a:ln>
        </p:spPr>
        <p:txBody>
          <a:bodyPr spcFirstLastPara="1" wrap="square" lIns="91425" tIns="45700" rIns="91425" bIns="45700" anchor="t" anchorCtr="0">
            <a:spAutoFit/>
          </a:bodyPr>
          <a:lstStyle/>
          <a:p>
            <a:pPr lvl="0" algn="just"/>
            <a:r>
              <a:rPr lang="de-DE" sz="1800" dirty="0"/>
              <a:t>Denken Sie daran, dass der Weg der geschlechtlichen Selbstermächtigung für jede Person einzigartig ist.
</a:t>
            </a:r>
          </a:p>
          <a:p>
            <a:pPr lvl="0" algn="just"/>
            <a:r>
              <a:rPr lang="de-DE" sz="1800" dirty="0"/>
              <a:t>Es ist wichtig, geduldig mit sich selbst zu sein und nach den Ressourcen und Praktiken zu suchen, die mit Ihrer individuellen Erfahrung in Resonanz stehen.</a:t>
            </a:r>
            <a:endParaRPr dirty="0"/>
          </a:p>
        </p:txBody>
      </p:sp>
      <p:pic>
        <p:nvPicPr>
          <p:cNvPr id="130" name="Google Shape;130;p15"/>
          <p:cNvPicPr preferRelativeResize="0"/>
          <p:nvPr/>
        </p:nvPicPr>
        <p:blipFill rotWithShape="1">
          <a:blip r:embed="rId5">
            <a:alphaModFix/>
          </a:blip>
          <a:srcRect/>
          <a:stretch/>
        </p:blipFill>
        <p:spPr>
          <a:xfrm>
            <a:off x="265641" y="830779"/>
            <a:ext cx="4536189" cy="45361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16"/>
          <p:cNvSpPr/>
          <p:nvPr/>
        </p:nvSpPr>
        <p:spPr>
          <a:xfrm>
            <a:off x="152400" y="121766"/>
            <a:ext cx="9448800" cy="6524914"/>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16"/>
          <p:cNvSpPr txBox="1"/>
          <p:nvPr/>
        </p:nvSpPr>
        <p:spPr>
          <a:xfrm>
            <a:off x="2475190" y="6739589"/>
            <a:ext cx="2326640" cy="318135"/>
          </a:xfrm>
          <a:prstGeom prst="rect">
            <a:avLst/>
          </a:prstGeom>
          <a:noFill/>
          <a:ln>
            <a:noFill/>
          </a:ln>
        </p:spPr>
        <p:txBody>
          <a:bodyPr spcFirstLastPara="1" wrap="square" lIns="0" tIns="12050" rIns="0" bIns="0" anchor="t" anchorCtr="0">
            <a:spAutoFit/>
          </a:bodyPr>
          <a:lstStyle/>
          <a:p>
            <a:pPr marL="12700" marR="5080" lvl="0" indent="0" algn="l" rtl="0">
              <a:lnSpc>
                <a:spcPct val="120100"/>
              </a:lnSpc>
              <a:spcBef>
                <a:spcPts val="0"/>
              </a:spcBef>
              <a:spcAft>
                <a:spcPts val="0"/>
              </a:spcAft>
              <a:buClr>
                <a:srgbClr val="000000"/>
              </a:buClr>
              <a:buSzPts val="400"/>
              <a:buFont typeface="Arial"/>
              <a:buNone/>
            </a:pPr>
            <a:r>
              <a:rPr lang="en-US" sz="400" b="1" i="0" u="none" strike="noStrike" cap="none">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400" b="0" i="0" u="none" strike="noStrike" cap="none">
              <a:solidFill>
                <a:schemeClr val="dk1"/>
              </a:solidFill>
              <a:latin typeface="Tahoma"/>
              <a:ea typeface="Tahoma"/>
              <a:cs typeface="Tahoma"/>
              <a:sym typeface="Tahoma"/>
            </a:endParaRPr>
          </a:p>
        </p:txBody>
      </p:sp>
      <p:pic>
        <p:nvPicPr>
          <p:cNvPr id="137" name="Google Shape;137;p16"/>
          <p:cNvPicPr preferRelativeResize="0"/>
          <p:nvPr/>
        </p:nvPicPr>
        <p:blipFill rotWithShape="1">
          <a:blip r:embed="rId3">
            <a:alphaModFix/>
          </a:blip>
          <a:srcRect/>
          <a:stretch/>
        </p:blipFill>
        <p:spPr>
          <a:xfrm>
            <a:off x="8415338" y="435492"/>
            <a:ext cx="790575" cy="790575"/>
          </a:xfrm>
          <a:prstGeom prst="rect">
            <a:avLst/>
          </a:prstGeom>
          <a:noFill/>
          <a:ln>
            <a:noFill/>
          </a:ln>
        </p:spPr>
      </p:pic>
      <p:pic>
        <p:nvPicPr>
          <p:cNvPr id="138" name="Google Shape;138;p16"/>
          <p:cNvPicPr preferRelativeResize="0"/>
          <p:nvPr/>
        </p:nvPicPr>
        <p:blipFill rotWithShape="1">
          <a:blip r:embed="rId4">
            <a:alphaModFix/>
          </a:blip>
          <a:srcRect/>
          <a:stretch/>
        </p:blipFill>
        <p:spPr>
          <a:xfrm>
            <a:off x="152400" y="6679315"/>
            <a:ext cx="2124074" cy="447674"/>
          </a:xfrm>
          <a:prstGeom prst="rect">
            <a:avLst/>
          </a:prstGeom>
          <a:noFill/>
          <a:ln>
            <a:noFill/>
          </a:ln>
        </p:spPr>
      </p:pic>
      <p:sp>
        <p:nvSpPr>
          <p:cNvPr id="140" name="Google Shape;140;p16"/>
          <p:cNvSpPr txBox="1"/>
          <p:nvPr/>
        </p:nvSpPr>
        <p:spPr>
          <a:xfrm>
            <a:off x="566737" y="435492"/>
            <a:ext cx="3357563" cy="307777"/>
          </a:xfrm>
          <a:prstGeom prst="rect">
            <a:avLst/>
          </a:prstGeom>
          <a:noFill/>
          <a:ln>
            <a:noFill/>
          </a:ln>
        </p:spPr>
        <p:txBody>
          <a:bodyPr spcFirstLastPara="1" wrap="square" lIns="91425" tIns="45700" rIns="91425" bIns="45700" anchor="t" anchorCtr="0">
            <a:spAutoFit/>
          </a:bodyPr>
          <a:lstStyle/>
          <a:p>
            <a:pPr lvl="0"/>
            <a:r>
              <a:rPr lang="en-US" b="1" dirty="0" err="1"/>
              <a:t>Trainingseinheit</a:t>
            </a:r>
            <a:r>
              <a:rPr lang="en-US" b="1" dirty="0"/>
              <a:t>:</a:t>
            </a:r>
            <a:endParaRPr dirty="0"/>
          </a:p>
        </p:txBody>
      </p:sp>
      <p:sp>
        <p:nvSpPr>
          <p:cNvPr id="141" name="Google Shape;141;p16"/>
          <p:cNvSpPr txBox="1"/>
          <p:nvPr/>
        </p:nvSpPr>
        <p:spPr>
          <a:xfrm>
            <a:off x="571459" y="3777675"/>
            <a:ext cx="8239166" cy="2031285"/>
          </a:xfrm>
          <a:prstGeom prst="rect">
            <a:avLst/>
          </a:prstGeom>
          <a:noFill/>
          <a:ln>
            <a:noFill/>
          </a:ln>
        </p:spPr>
        <p:txBody>
          <a:bodyPr spcFirstLastPara="1" wrap="square" lIns="91425" tIns="45700" rIns="91425" bIns="45700" anchor="t" anchorCtr="0">
            <a:spAutoFit/>
          </a:bodyPr>
          <a:lstStyle/>
          <a:p>
            <a:pPr lvl="0"/>
            <a:r>
              <a:rPr lang="de-DE" dirty="0"/>
              <a:t>Die Teilnehmenden lernen die Macht der selbstidentifizierten Bezeichnungen und Identitäten kennen, die sie gerne für sich verwendet sehen möchten.</a:t>
            </a:r>
          </a:p>
          <a:p>
            <a:pPr lvl="0"/>
            <a:r>
              <a:rPr lang="de-DE" dirty="0"/>
              <a:t>
Die Teilnehmenden diskutieren die Auswirkungen von Labels und die Idee der Einwilligung in Bezug auf Labels. </a:t>
            </a:r>
          </a:p>
          <a:p>
            <a:pPr lvl="0"/>
            <a:br>
              <a:rPr lang="de-DE" dirty="0"/>
            </a:br>
            <a:r>
              <a:rPr lang="de-DE" dirty="0"/>
              <a:t>Die Teilnehmenden generieren Beispiele für positive Labels.</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5"/>
              </a:rPr>
              <a:t>https://www.glsen.org/activity/learning-empowerment-and-self-identification</a:t>
            </a: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 name="Rechteck 1">
            <a:extLst>
              <a:ext uri="{FF2B5EF4-FFF2-40B4-BE49-F238E27FC236}">
                <a16:creationId xmlns:a16="http://schemas.microsoft.com/office/drawing/2014/main" id="{8B672371-1E8C-DB03-59BE-9EAD189A77A6}"/>
              </a:ext>
            </a:extLst>
          </p:cNvPr>
          <p:cNvSpPr/>
          <p:nvPr/>
        </p:nvSpPr>
        <p:spPr>
          <a:xfrm>
            <a:off x="566737" y="882438"/>
            <a:ext cx="5938798" cy="2466588"/>
          </a:xfrm>
          <a:prstGeom prst="rect">
            <a:avLst/>
          </a:prstGeom>
          <a:solidFill>
            <a:srgbClr val="4C4287"/>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20CB963C-4DD0-4B6F-E7D7-16CAE83877B0}"/>
              </a:ext>
            </a:extLst>
          </p:cNvPr>
          <p:cNvSpPr txBox="1"/>
          <p:nvPr/>
        </p:nvSpPr>
        <p:spPr>
          <a:xfrm>
            <a:off x="866774" y="1272327"/>
            <a:ext cx="5305425" cy="1569660"/>
          </a:xfrm>
          <a:prstGeom prst="rect">
            <a:avLst/>
          </a:prstGeom>
          <a:noFill/>
        </p:spPr>
        <p:txBody>
          <a:bodyPr wrap="square" rtlCol="0">
            <a:spAutoFit/>
          </a:bodyPr>
          <a:lstStyle/>
          <a:p>
            <a:r>
              <a:rPr lang="de-DE" sz="3200" b="1" dirty="0">
                <a:solidFill>
                  <a:schemeClr val="bg1"/>
                </a:solidFill>
              </a:rPr>
              <a:t>Lernen von Empowerment und Selbstidentifikation</a:t>
            </a:r>
          </a:p>
          <a:p>
            <a:endParaRPr lang="de-DE" dirty="0">
              <a:solidFill>
                <a:schemeClr val="bg1"/>
              </a:solidFill>
            </a:endParaRPr>
          </a:p>
          <a:p>
            <a:r>
              <a:rPr lang="de-DE" sz="1800" dirty="0">
                <a:solidFill>
                  <a:schemeClr val="bg1"/>
                </a:solidFill>
              </a:rPr>
              <a:t>Erlernen von Empowerment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2772</Words>
  <Application>Microsoft Office PowerPoint</Application>
  <PresentationFormat>Benutzerdefiniert</PresentationFormat>
  <Paragraphs>150</Paragraphs>
  <Slides>16</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Helvetica Neue</vt:lpstr>
      <vt:lpstr>Calibri</vt:lpstr>
      <vt:lpstr>Tahoma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Anna-Carina Mohrholz</cp:lastModifiedBy>
  <cp:revision>1</cp:revision>
  <dcterms:modified xsi:type="dcterms:W3CDTF">2024-01-09T14:08:05Z</dcterms:modified>
</cp:coreProperties>
</file>