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753600" cy="7315200"/>
  <p:notesSz cx="9753600" cy="73152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Helvetica Neue" panose="020B0604020202020204" charset="0"/>
      <p:regular r:id="rId31"/>
      <p:bold r:id="rId32"/>
      <p:italic r:id="rId33"/>
      <p:boldItalic r:id="rId34"/>
    </p:embeddedFont>
    <p:embeddedFont>
      <p:font typeface="Noto Sans" panose="020B0502040504020204" pitchFamily="34"/>
      <p:regular r:id="rId35"/>
      <p:bold r:id="rId36"/>
      <p:italic r:id="rId37"/>
      <p:boldItalic r:id="rId38"/>
    </p:embeddedFont>
    <p:embeddedFont>
      <p:font typeface="Noto Sans Light" panose="020B0402040504020204" pitchFamily="34"/>
      <p:regular r:id="rId39"/>
      <p:bold r:id="rId40"/>
      <p:italic r:id="rId41"/>
      <p:boldItalic r:id="rId42"/>
    </p:embeddedFont>
    <p:embeddedFont>
      <p:font typeface="Tahoma" panose="020B0604030504040204" pitchFamily="34" charset="0"/>
      <p:regular r:id="rId43"/>
      <p:bold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5" roundtripDataSignature="AMtx7mjC+rp81C4QozU0uGuO5j5o2iYNf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FA57A15-B8E1-46B6-8A23-007F49DB7AD7}">
  <a:tblStyle styleId="{DFA57A15-B8E1-46B6-8A23-007F49DB7AD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338" y="72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625925" y="548625"/>
            <a:ext cx="6502725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1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2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3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4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5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6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7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8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9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20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21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2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3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24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3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4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5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9:notes"/>
          <p:cNvSpPr txBox="1">
            <a:spLocks noGrp="1"/>
          </p:cNvSpPr>
          <p:nvPr>
            <p:ph type="body" idx="1"/>
          </p:nvPr>
        </p:nvSpPr>
        <p:spPr>
          <a:xfrm>
            <a:off x="975350" y="3474700"/>
            <a:ext cx="7802875" cy="32918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048000" y="549275"/>
            <a:ext cx="3657600" cy="2743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6"/>
          <p:cNvSpPr txBox="1">
            <a:spLocks noGrp="1"/>
          </p:cNvSpPr>
          <p:nvPr>
            <p:ph type="ftr" idx="11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6"/>
          <p:cNvSpPr txBox="1">
            <a:spLocks noGrp="1"/>
          </p:cNvSpPr>
          <p:nvPr>
            <p:ph type="dt" idx="10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6"/>
          <p:cNvSpPr txBox="1">
            <a:spLocks noGrp="1"/>
          </p:cNvSpPr>
          <p:nvPr>
            <p:ph type="sldNum" idx="12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800" b="0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>
            <a:spLocks noGrp="1"/>
          </p:cNvSpPr>
          <p:nvPr>
            <p:ph type="ctrTitle"/>
          </p:nvPr>
        </p:nvSpPr>
        <p:spPr>
          <a:xfrm>
            <a:off x="731520" y="2267712"/>
            <a:ext cx="8290560" cy="1536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subTitle" idx="1"/>
          </p:nvPr>
        </p:nvSpPr>
        <p:spPr>
          <a:xfrm>
            <a:off x="1463040" y="4096512"/>
            <a:ext cx="682752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ftr" idx="11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dt" idx="10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sldNum" idx="12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8"/>
          <p:cNvSpPr txBox="1">
            <a:spLocks noGrp="1"/>
          </p:cNvSpPr>
          <p:nvPr>
            <p:ph type="title"/>
          </p:nvPr>
        </p:nvSpPr>
        <p:spPr>
          <a:xfrm>
            <a:off x="487680" y="292608"/>
            <a:ext cx="8778240" cy="1170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8"/>
          <p:cNvSpPr txBox="1">
            <a:spLocks noGrp="1"/>
          </p:cNvSpPr>
          <p:nvPr>
            <p:ph type="body" idx="1"/>
          </p:nvPr>
        </p:nvSpPr>
        <p:spPr>
          <a:xfrm>
            <a:off x="487680" y="1682496"/>
            <a:ext cx="8778240" cy="482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8"/>
          <p:cNvSpPr txBox="1">
            <a:spLocks noGrp="1"/>
          </p:cNvSpPr>
          <p:nvPr>
            <p:ph type="ftr" idx="11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8"/>
          <p:cNvSpPr txBox="1">
            <a:spLocks noGrp="1"/>
          </p:cNvSpPr>
          <p:nvPr>
            <p:ph type="dt" idx="10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sldNum" idx="12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9"/>
          <p:cNvSpPr txBox="1">
            <a:spLocks noGrp="1"/>
          </p:cNvSpPr>
          <p:nvPr>
            <p:ph type="title"/>
          </p:nvPr>
        </p:nvSpPr>
        <p:spPr>
          <a:xfrm>
            <a:off x="487680" y="292608"/>
            <a:ext cx="8778240" cy="1170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9"/>
          <p:cNvSpPr txBox="1">
            <a:spLocks noGrp="1"/>
          </p:cNvSpPr>
          <p:nvPr>
            <p:ph type="body" idx="1"/>
          </p:nvPr>
        </p:nvSpPr>
        <p:spPr>
          <a:xfrm>
            <a:off x="487680" y="1682496"/>
            <a:ext cx="4242816" cy="482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9"/>
          <p:cNvSpPr txBox="1">
            <a:spLocks noGrp="1"/>
          </p:cNvSpPr>
          <p:nvPr>
            <p:ph type="body" idx="2"/>
          </p:nvPr>
        </p:nvSpPr>
        <p:spPr>
          <a:xfrm>
            <a:off x="5023104" y="1682496"/>
            <a:ext cx="4242816" cy="482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9"/>
          <p:cNvSpPr txBox="1">
            <a:spLocks noGrp="1"/>
          </p:cNvSpPr>
          <p:nvPr>
            <p:ph type="ftr" idx="11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dt" idx="10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sldNum" idx="12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0"/>
          <p:cNvSpPr txBox="1">
            <a:spLocks noGrp="1"/>
          </p:cNvSpPr>
          <p:nvPr>
            <p:ph type="title"/>
          </p:nvPr>
        </p:nvSpPr>
        <p:spPr>
          <a:xfrm>
            <a:off x="487680" y="292608"/>
            <a:ext cx="8778240" cy="1170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ftr" idx="11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dt" idx="10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sldNum" idx="12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NG sets layout">
  <p:cSld name="PNG sets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1"/>
          <p:cNvSpPr txBox="1">
            <a:spLocks noGrp="1"/>
          </p:cNvSpPr>
          <p:nvPr>
            <p:ph type="body" idx="1"/>
          </p:nvPr>
        </p:nvSpPr>
        <p:spPr>
          <a:xfrm>
            <a:off x="258823" y="315618"/>
            <a:ext cx="9258558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457200" lvl="0" indent="-228600" algn="ctr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320"/>
              <a:buFont typeface="Calibri"/>
              <a:buNone/>
              <a:defRPr sz="4320" b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5"/>
          <p:cNvSpPr txBox="1">
            <a:spLocks noGrp="1"/>
          </p:cNvSpPr>
          <p:nvPr>
            <p:ph type="title"/>
          </p:nvPr>
        </p:nvSpPr>
        <p:spPr>
          <a:xfrm>
            <a:off x="487680" y="292608"/>
            <a:ext cx="8778240" cy="1170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25"/>
          <p:cNvSpPr txBox="1">
            <a:spLocks noGrp="1"/>
          </p:cNvSpPr>
          <p:nvPr>
            <p:ph type="body" idx="1"/>
          </p:nvPr>
        </p:nvSpPr>
        <p:spPr>
          <a:xfrm>
            <a:off x="487680" y="1682496"/>
            <a:ext cx="8778240" cy="482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25"/>
          <p:cNvSpPr txBox="1">
            <a:spLocks noGrp="1"/>
          </p:cNvSpPr>
          <p:nvPr>
            <p:ph type="ftr" idx="11"/>
          </p:nvPr>
        </p:nvSpPr>
        <p:spPr>
          <a:xfrm>
            <a:off x="3316224" y="6803136"/>
            <a:ext cx="312115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25"/>
          <p:cNvSpPr txBox="1">
            <a:spLocks noGrp="1"/>
          </p:cNvSpPr>
          <p:nvPr>
            <p:ph type="dt" idx="10"/>
          </p:nvPr>
        </p:nvSpPr>
        <p:spPr>
          <a:xfrm>
            <a:off x="487680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25"/>
          <p:cNvSpPr txBox="1">
            <a:spLocks noGrp="1"/>
          </p:cNvSpPr>
          <p:nvPr>
            <p:ph type="sldNum" idx="12"/>
          </p:nvPr>
        </p:nvSpPr>
        <p:spPr>
          <a:xfrm>
            <a:off x="7022592" y="6803136"/>
            <a:ext cx="2243328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psizo.eu/index.php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hyperlink" Target="https://eige.europa.eu/" TargetMode="External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opsizo.eu/index.php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hyperlink" Target="https://www.genusfotografen.se/language/en/home-2/" TargetMode="Externa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1"/>
          <p:cNvGrpSpPr/>
          <p:nvPr/>
        </p:nvGrpSpPr>
        <p:grpSpPr>
          <a:xfrm>
            <a:off x="137629" y="275183"/>
            <a:ext cx="9382125" cy="6877684"/>
            <a:chOff x="137629" y="275183"/>
            <a:chExt cx="9382125" cy="6877684"/>
          </a:xfrm>
        </p:grpSpPr>
        <p:sp>
          <p:nvSpPr>
            <p:cNvPr id="46" name="Google Shape;46;p1"/>
            <p:cNvSpPr/>
            <p:nvPr/>
          </p:nvSpPr>
          <p:spPr>
            <a:xfrm>
              <a:off x="137629" y="275183"/>
              <a:ext cx="9382125" cy="6877684"/>
            </a:xfrm>
            <a:custGeom>
              <a:avLst/>
              <a:gdLst/>
              <a:ahLst/>
              <a:cxnLst/>
              <a:rect l="l" t="t" r="r" b="b"/>
              <a:pathLst>
                <a:path w="9382125" h="6877684" extrusionOk="0">
                  <a:moveTo>
                    <a:pt x="9382100" y="0"/>
                  </a:moveTo>
                  <a:lnTo>
                    <a:pt x="0" y="0"/>
                  </a:lnTo>
                  <a:lnTo>
                    <a:pt x="0" y="60947"/>
                  </a:lnTo>
                  <a:lnTo>
                    <a:pt x="0" y="6817703"/>
                  </a:lnTo>
                  <a:lnTo>
                    <a:pt x="0" y="6877380"/>
                  </a:lnTo>
                  <a:lnTo>
                    <a:pt x="9382100" y="6877380"/>
                  </a:lnTo>
                  <a:lnTo>
                    <a:pt x="9382100" y="6817703"/>
                  </a:lnTo>
                  <a:lnTo>
                    <a:pt x="60464" y="6817703"/>
                  </a:lnTo>
                  <a:lnTo>
                    <a:pt x="60464" y="60947"/>
                  </a:lnTo>
                  <a:lnTo>
                    <a:pt x="9322308" y="60947"/>
                  </a:lnTo>
                  <a:lnTo>
                    <a:pt x="9322308" y="6817271"/>
                  </a:lnTo>
                  <a:lnTo>
                    <a:pt x="9382100" y="6817271"/>
                  </a:lnTo>
                  <a:lnTo>
                    <a:pt x="9382100" y="60947"/>
                  </a:lnTo>
                  <a:lnTo>
                    <a:pt x="9382100" y="60452"/>
                  </a:lnTo>
                  <a:lnTo>
                    <a:pt x="9382100" y="0"/>
                  </a:lnTo>
                  <a:close/>
                </a:path>
              </a:pathLst>
            </a:custGeom>
            <a:solidFill>
              <a:srgbClr val="7DD95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47" name="Google Shape;47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248872" y="6244780"/>
              <a:ext cx="1095374" cy="3905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8" name="Google Shape;48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78301" y="6155947"/>
              <a:ext cx="2714624" cy="57149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9" name="Google Shape;49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371526" y="617155"/>
            <a:ext cx="3696348" cy="3696348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1"/>
          <p:cNvSpPr txBox="1"/>
          <p:nvPr/>
        </p:nvSpPr>
        <p:spPr>
          <a:xfrm>
            <a:off x="7432781" y="6238465"/>
            <a:ext cx="1882775" cy="356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just" rtl="0">
              <a:lnSpc>
                <a:spcPct val="124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Descrizione legale - Licenza Creative Commons:  I materiali pubblicati sul sito web del progetto Opsizo sono classificati come Risorse Educative Aperte (OER) e possono essere liberamente (senza l'autorizzazione dei loro creatori): scaricati, utilizzati, riutilizzati, copiati, adattati e condivisi dagli utenti, con informazioni sulla fonte di provenienza.</a:t>
            </a:r>
            <a:endParaRPr sz="35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1" name="Google Shape;51;p1"/>
          <p:cNvSpPr txBox="1"/>
          <p:nvPr/>
        </p:nvSpPr>
        <p:spPr>
          <a:xfrm>
            <a:off x="3065065" y="6214875"/>
            <a:ext cx="2964815" cy="39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1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Il sostegno della Commissione europea alla realizzazione di questa pubblicazione non costituisce un'approvazione dei contenuti, che riflettono esclusivamente il punto di vista degli autori, e la Commissione non può essere ritenuta responsabile dell'uso che può essere fatto delle informazioni in essa contenute.</a:t>
            </a:r>
            <a:endParaRPr sz="55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2" name="Google Shape;52;p1"/>
          <p:cNvSpPr txBox="1"/>
          <p:nvPr/>
        </p:nvSpPr>
        <p:spPr>
          <a:xfrm>
            <a:off x="1371600" y="3347628"/>
            <a:ext cx="7696200" cy="30129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ὀψίζω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Suite</a:t>
            </a:r>
            <a:endParaRPr sz="32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Strumento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DEI per le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microimprese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</a:pP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comunicazione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inclusiva</a:t>
            </a:r>
            <a:r>
              <a:rPr lang="en-US" sz="32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Partner </a:t>
            </a:r>
            <a:r>
              <a:rPr lang="en-US" sz="18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dell'autore</a:t>
            </a:r>
            <a:r>
              <a:rPr lang="en-US" sz="18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Internet Web Solutions</a:t>
            </a:r>
            <a:endParaRPr sz="18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5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Diversità</a:t>
            </a:r>
            <a:r>
              <a:rPr lang="en-US" sz="1800" b="1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800" b="1" dirty="0" err="1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inclusione</a:t>
            </a:r>
            <a:r>
              <a:rPr lang="en-US" sz="1800" b="1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nella</a:t>
            </a:r>
            <a:r>
              <a:rPr lang="en-US" sz="1800" b="1" dirty="0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solidFill>
                  <a:srgbClr val="92D050"/>
                </a:solidFill>
                <a:latin typeface="Calibri"/>
                <a:ea typeface="Calibri"/>
                <a:cs typeface="Calibri"/>
                <a:sym typeface="Calibri"/>
              </a:rPr>
              <a:t>microimpresa</a:t>
            </a:r>
            <a:endParaRPr sz="1800" b="1" dirty="0">
              <a:solidFill>
                <a:srgbClr val="92D05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2022-1-IT01-KA220-VET-000088750</a:t>
            </a:r>
            <a:endParaRPr sz="18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ctr" rtl="0">
              <a:spcBef>
                <a:spcPts val="805"/>
              </a:spcBef>
              <a:spcAft>
                <a:spcPts val="0"/>
              </a:spcAft>
              <a:buNone/>
            </a:pPr>
            <a:r>
              <a:rPr lang="en-US" sz="1600" b="1" u="sng" dirty="0">
                <a:solidFill>
                  <a:srgbClr val="40891F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https://opsizo.eu/index.php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0"/>
          <p:cNvSpPr/>
          <p:nvPr/>
        </p:nvSpPr>
        <p:spPr>
          <a:xfrm>
            <a:off x="228600" y="152400"/>
            <a:ext cx="9416263" cy="7030059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67"/>
                </a:lnTo>
                <a:lnTo>
                  <a:pt x="0" y="6260325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25"/>
                </a:lnTo>
                <a:lnTo>
                  <a:pt x="55549" y="6260325"/>
                </a:lnTo>
                <a:lnTo>
                  <a:pt x="55549" y="55867"/>
                </a:lnTo>
                <a:lnTo>
                  <a:pt x="4355147" y="55867"/>
                </a:lnTo>
                <a:lnTo>
                  <a:pt x="4355147" y="6260109"/>
                </a:lnTo>
                <a:lnTo>
                  <a:pt x="4410075" y="6260109"/>
                </a:lnTo>
                <a:lnTo>
                  <a:pt x="4410075" y="55867"/>
                </a:lnTo>
                <a:lnTo>
                  <a:pt x="4410075" y="55511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9" name="Google Shape;159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967" y="6532730"/>
            <a:ext cx="2143124" cy="447674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10"/>
          <p:cNvSpPr txBox="1"/>
          <p:nvPr/>
        </p:nvSpPr>
        <p:spPr>
          <a:xfrm>
            <a:off x="2599114" y="6520874"/>
            <a:ext cx="6663519" cy="496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2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Il sostegno della Commissione europea alla realizzazione di questa pubblicazione non costituisce un'approvazione dei contenuti, che riflettono esclusivamente il punto di vista degli autori, e la Commissione non può essere ritenuta responsabile dell'uso che può essere fatto delle informazioni in essa contenute.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61" name="Google Shape;161;p10"/>
          <p:cNvSpPr txBox="1"/>
          <p:nvPr/>
        </p:nvSpPr>
        <p:spPr>
          <a:xfrm>
            <a:off x="1667734" y="361029"/>
            <a:ext cx="685174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Unità 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Come le immagini possono cambiare il mondo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62" name="Google Shape;162;p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967" y="361029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10"/>
          <p:cNvSpPr txBox="1"/>
          <p:nvPr/>
        </p:nvSpPr>
        <p:spPr>
          <a:xfrm>
            <a:off x="490967" y="1319646"/>
            <a:ext cx="8195833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4. Norme generali sulle fotografie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Tomas Gunnarsson, "Il fotografo di genere</a:t>
            </a: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", riflette su come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graphicFrame>
        <p:nvGraphicFramePr>
          <p:cNvPr id="164" name="Google Shape;164;p10"/>
          <p:cNvGraphicFramePr/>
          <p:nvPr/>
        </p:nvGraphicFramePr>
        <p:xfrm>
          <a:off x="609600" y="2148295"/>
          <a:ext cx="8496300" cy="4376740"/>
        </p:xfrm>
        <a:graphic>
          <a:graphicData uri="http://schemas.openxmlformats.org/drawingml/2006/table">
            <a:tbl>
              <a:tblPr firstRow="1" bandRow="1">
                <a:noFill/>
                <a:tableStyleId>{DFA57A15-B8E1-46B6-8A23-007F49DB7AD7}</a:tableStyleId>
              </a:tblPr>
              <a:tblGrid>
                <a:gridCol w="3915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80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6495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400"/>
                        <a:buFont typeface="Helvetica Neue"/>
                        <a:buNone/>
                      </a:pPr>
                      <a:r>
                        <a:rPr lang="en-US" sz="1400" b="0" u="none" strike="noStrike" cap="none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[...] "Gli uomini sono spesso fotografati dal basso; un'angolazione che li fa sembrare più grandi, più importanti, superiori (a voi, dato che lo spettatore 'guarda in alto' la persona).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>
                        <a:solidFill>
                          <a:schemeClr val="dk1"/>
                        </a:solidFill>
                      </a:endParaRPr>
                    </a:p>
                  </a:txBody>
                  <a:tcPr marL="91450" marR="91450" marT="45725" marB="45725"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1400"/>
                        <a:buFont typeface="Helvetica Neue"/>
                        <a:buNone/>
                      </a:pPr>
                      <a:r>
                        <a:rPr lang="en-US" sz="1400" b="0">
                          <a:solidFill>
                            <a:schemeClr val="dk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Per le donne, il cliché è opposto: vengono fotografate dall'alto; un'angolazione che le fa sembrare più piccole, più carine e meno minacciose. per le donne, c'è una regola speciale da seguire ogni volta che si fanno fotografare: sorridere.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/>
                    </a:p>
                  </a:txBody>
                  <a:tcPr marL="91450" marR="91450" marT="45725" marB="45725">
                    <a:solidFill>
                      <a:srgbClr val="C2D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2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dk1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5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05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"Men" di be creator è concesso in licenza CC BY 2.0.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65" name="Google Shape;165;p1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31858" y="3960830"/>
            <a:ext cx="3173881" cy="214484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0"/>
          <p:cNvSpPr txBox="1"/>
          <p:nvPr/>
        </p:nvSpPr>
        <p:spPr>
          <a:xfrm>
            <a:off x="4892727" y="6273848"/>
            <a:ext cx="3829050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"One night in museam" di be creator è concesso in licenza CC BY 2.0.</a:t>
            </a:r>
            <a:endParaRPr sz="10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1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63856" y="3925292"/>
            <a:ext cx="2540469" cy="2189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/>
          <p:nvPr/>
        </p:nvSpPr>
        <p:spPr>
          <a:xfrm>
            <a:off x="228600" y="152400"/>
            <a:ext cx="9416263" cy="7030059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67"/>
                </a:lnTo>
                <a:lnTo>
                  <a:pt x="0" y="6260325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25"/>
                </a:lnTo>
                <a:lnTo>
                  <a:pt x="55549" y="6260325"/>
                </a:lnTo>
                <a:lnTo>
                  <a:pt x="55549" y="55867"/>
                </a:lnTo>
                <a:lnTo>
                  <a:pt x="4355147" y="55867"/>
                </a:lnTo>
                <a:lnTo>
                  <a:pt x="4355147" y="6260109"/>
                </a:lnTo>
                <a:lnTo>
                  <a:pt x="4410075" y="6260109"/>
                </a:lnTo>
                <a:lnTo>
                  <a:pt x="4410075" y="55867"/>
                </a:lnTo>
                <a:lnTo>
                  <a:pt x="4410075" y="55511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967" y="6532730"/>
            <a:ext cx="2143124" cy="447674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1"/>
          <p:cNvSpPr txBox="1"/>
          <p:nvPr/>
        </p:nvSpPr>
        <p:spPr>
          <a:xfrm>
            <a:off x="2634091" y="6520874"/>
            <a:ext cx="6663519" cy="496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2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dirty="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Il sostegno della Commissione europea alla realizzazione di questa pubblicazione non costituisce un'approvazione dei contenuti, che riflettono esclusivamente il punto di vista degli autori, e la Commissione non può essere ritenuta responsabile dell'uso che può essere fatto delle informazioni in essa contenute.</a:t>
            </a:r>
            <a:endParaRPr sz="900" dirty="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5" name="Google Shape;175;p11"/>
          <p:cNvSpPr txBox="1"/>
          <p:nvPr/>
        </p:nvSpPr>
        <p:spPr>
          <a:xfrm>
            <a:off x="1667734" y="361029"/>
            <a:ext cx="685174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Unità 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Come le immagini possono cambiare il mondo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76" name="Google Shape;17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967" y="361029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1"/>
          <p:cNvSpPr txBox="1"/>
          <p:nvPr/>
        </p:nvSpPr>
        <p:spPr>
          <a:xfrm>
            <a:off x="490967" y="1275429"/>
            <a:ext cx="8721248" cy="50782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4. Norme generali sulle fotografie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Tomas Gunnarsson, "Il fotografo di genere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" riflette su come 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quanto </a:t>
            </a:r>
            <a:r>
              <a:rPr lang="en-US" sz="1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donna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si suppone che tu abbia un aspetto amichevole, accessibile e angelico, che irradi calore. Questo </a:t>
            </a:r>
            <a:r>
              <a:rPr lang="en-US" sz="1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rafforza 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norma secondo cui il </a:t>
            </a:r>
            <a:r>
              <a:rPr lang="en-US" sz="1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ruolo di 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una </a:t>
            </a:r>
            <a:r>
              <a:rPr lang="en-US" sz="1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donna è quello di compiacere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Inoltre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questa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distorsione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fa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sì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che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una donna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che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non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sorride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magari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perché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concentrate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qualcosa di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importante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 o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resta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seria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con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muscoli del viso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sono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rilassati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venga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percepita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come arrabbiata o ostile. 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Uomini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con la stessa identica espressione,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d'altra parte,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sono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invece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interpretati come seri e determinati.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</a:t>
            </a:r>
            <a:r>
              <a:rPr lang="en-US" sz="1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soluzione 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è </a:t>
            </a:r>
            <a:r>
              <a:rPr lang="en-US" sz="1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semplice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lasciare che sia </a:t>
            </a:r>
            <a:r>
              <a:rPr lang="en-US" sz="1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il contesto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piuttosto</a:t>
            </a:r>
            <a:r>
              <a:rPr lang="en-US" sz="1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che</a:t>
            </a:r>
            <a:r>
              <a:rPr lang="en-US" sz="1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il</a:t>
            </a:r>
            <a:r>
              <a:rPr lang="en-US" sz="1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genere</a:t>
            </a:r>
            <a:r>
              <a:rPr lang="en-US" sz="1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determinare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se una persona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sembra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felice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meno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8" name="Google Shape;178;p11"/>
          <p:cNvSpPr/>
          <p:nvPr/>
        </p:nvSpPr>
        <p:spPr>
          <a:xfrm>
            <a:off x="7501739" y="3999428"/>
            <a:ext cx="2143124" cy="1580410"/>
          </a:xfrm>
          <a:prstGeom prst="ellipse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11"/>
          <p:cNvSpPr/>
          <p:nvPr/>
        </p:nvSpPr>
        <p:spPr>
          <a:xfrm>
            <a:off x="7728639" y="4111332"/>
            <a:ext cx="1773444" cy="1308385"/>
          </a:xfrm>
          <a:prstGeom prst="wedgeEllipseCallout">
            <a:avLst>
              <a:gd name="adj1" fmla="val -75540"/>
              <a:gd name="adj2" fmla="val 49897"/>
            </a:avLst>
          </a:prstGeom>
          <a:solidFill>
            <a:srgbClr val="FFFF99"/>
          </a:solidFill>
          <a:ln w="25400" cap="flat" cmpd="sng">
            <a:solidFill>
              <a:srgbClr val="FFFF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11"/>
          <p:cNvSpPr txBox="1"/>
          <p:nvPr/>
        </p:nvSpPr>
        <p:spPr>
          <a:xfrm>
            <a:off x="7861525" y="4466488"/>
            <a:ext cx="150767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CONSIGLIO VELOCE</a:t>
            </a:r>
            <a:endParaRPr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"/>
          <p:cNvSpPr/>
          <p:nvPr/>
        </p:nvSpPr>
        <p:spPr>
          <a:xfrm>
            <a:off x="228600" y="152400"/>
            <a:ext cx="9416263" cy="7030059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67"/>
                </a:lnTo>
                <a:lnTo>
                  <a:pt x="0" y="6260325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25"/>
                </a:lnTo>
                <a:lnTo>
                  <a:pt x="55549" y="6260325"/>
                </a:lnTo>
                <a:lnTo>
                  <a:pt x="55549" y="55867"/>
                </a:lnTo>
                <a:lnTo>
                  <a:pt x="4355147" y="55867"/>
                </a:lnTo>
                <a:lnTo>
                  <a:pt x="4355147" y="6260109"/>
                </a:lnTo>
                <a:lnTo>
                  <a:pt x="4410075" y="6260109"/>
                </a:lnTo>
                <a:lnTo>
                  <a:pt x="4410075" y="55867"/>
                </a:lnTo>
                <a:lnTo>
                  <a:pt x="4410075" y="55511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967" y="6532730"/>
            <a:ext cx="2143124" cy="447674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12"/>
          <p:cNvSpPr txBox="1"/>
          <p:nvPr/>
        </p:nvSpPr>
        <p:spPr>
          <a:xfrm>
            <a:off x="2599114" y="6520874"/>
            <a:ext cx="6663519" cy="496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2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Il sostegno della Commissione europea alla realizzazione di questa pubblicazione non costituisce un'approvazione dei contenuti, che riflettono esclusivamente il punto di vista degli autori, e la Commissione non può essere ritenuta responsabile dell'uso che può essere fatto delle informazioni in essa contenute.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88" name="Google Shape;188;p12"/>
          <p:cNvSpPr txBox="1"/>
          <p:nvPr/>
        </p:nvSpPr>
        <p:spPr>
          <a:xfrm>
            <a:off x="1562528" y="458343"/>
            <a:ext cx="6806557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Unità</a:t>
            </a:r>
            <a:r>
              <a:rPr lang="en-US" sz="24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1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Come le </a:t>
            </a:r>
            <a:r>
              <a:rPr lang="en-US" sz="24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immagini</a:t>
            </a:r>
            <a:r>
              <a:rPr lang="en-US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possono</a:t>
            </a:r>
            <a:r>
              <a:rPr lang="en-US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cambiare</a:t>
            </a:r>
            <a:r>
              <a:rPr lang="en-US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il</a:t>
            </a:r>
            <a:r>
              <a:rPr lang="en-US" sz="24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24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mondo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9" name="Google Shape;189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967" y="361029"/>
            <a:ext cx="914400" cy="91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0" name="Google Shape;190;p12"/>
          <p:cNvGrpSpPr/>
          <p:nvPr/>
        </p:nvGrpSpPr>
        <p:grpSpPr>
          <a:xfrm>
            <a:off x="617421" y="1311798"/>
            <a:ext cx="8450378" cy="4161894"/>
            <a:chOff x="3888388" y="1399649"/>
            <a:chExt cx="7053936" cy="4527612"/>
          </a:xfrm>
        </p:grpSpPr>
        <p:sp>
          <p:nvSpPr>
            <p:cNvPr id="191" name="Google Shape;191;p12"/>
            <p:cNvSpPr/>
            <p:nvPr/>
          </p:nvSpPr>
          <p:spPr>
            <a:xfrm>
              <a:off x="3888388" y="1399649"/>
              <a:ext cx="6545074" cy="10044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 err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Confrontate</a:t>
              </a:r>
              <a:r>
                <a:rPr lang="en-US" sz="1800" b="1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le due </a:t>
              </a:r>
              <a:r>
                <a:rPr lang="en-US" sz="1800" b="1" dirty="0" err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foto</a:t>
              </a:r>
              <a:r>
                <a:rPr lang="en-US" sz="1800" b="1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. 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Siete</a:t>
              </a:r>
              <a:r>
                <a:rPr lang="en-US" sz="18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in </a:t>
              </a:r>
              <a:r>
                <a:rPr lang="en-US" sz="1800" dirty="0" err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grado</a:t>
              </a:r>
              <a:r>
                <a:rPr lang="en-US" sz="18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di fare una semplice </a:t>
              </a:r>
              <a:r>
                <a:rPr lang="en-US" sz="1800" dirty="0" err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analisi</a:t>
              </a:r>
              <a:r>
                <a:rPr lang="en-US" sz="18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di </a:t>
              </a:r>
              <a:r>
                <a:rPr lang="en-US" sz="1800" dirty="0" err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genere</a:t>
              </a:r>
              <a:r>
                <a:rPr lang="en-US" sz="18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e di </a:t>
              </a:r>
              <a:r>
                <a:rPr lang="en-US" sz="1800" dirty="0" err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individuare</a:t>
              </a:r>
              <a:r>
                <a:rPr lang="en-US" sz="18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eventuali</a:t>
              </a:r>
              <a:r>
                <a:rPr lang="en-US" sz="18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differenze</a:t>
              </a:r>
              <a:r>
                <a:rPr lang="en-US" sz="18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?</a:t>
              </a:r>
              <a:endParaRPr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192" name="Google Shape;192;p12"/>
            <p:cNvSpPr/>
            <p:nvPr/>
          </p:nvSpPr>
          <p:spPr>
            <a:xfrm>
              <a:off x="4012096" y="2265964"/>
              <a:ext cx="3276000" cy="3600000"/>
            </a:xfrm>
            <a:custGeom>
              <a:avLst/>
              <a:gdLst/>
              <a:ahLst/>
              <a:cxnLst/>
              <a:rect l="l" t="t" r="r" b="b"/>
              <a:pathLst>
                <a:path w="6540862" h="584415" extrusionOk="0">
                  <a:moveTo>
                    <a:pt x="0" y="0"/>
                  </a:moveTo>
                  <a:lnTo>
                    <a:pt x="6540862" y="0"/>
                  </a:lnTo>
                  <a:lnTo>
                    <a:pt x="6540862" y="584415"/>
                  </a:lnTo>
                  <a:lnTo>
                    <a:pt x="0" y="58441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106675" tIns="106675" rIns="106675" bIns="1066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193" name="Google Shape;193;p12"/>
            <p:cNvCxnSpPr/>
            <p:nvPr/>
          </p:nvCxnSpPr>
          <p:spPr>
            <a:xfrm>
              <a:off x="7415356" y="2327261"/>
              <a:ext cx="0" cy="3600000"/>
            </a:xfrm>
            <a:prstGeom prst="straightConnector1">
              <a:avLst/>
            </a:prstGeom>
            <a:noFill/>
            <a:ln w="12700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4" name="Google Shape;194;p12"/>
            <p:cNvCxnSpPr/>
            <p:nvPr/>
          </p:nvCxnSpPr>
          <p:spPr>
            <a:xfrm>
              <a:off x="3888388" y="2327261"/>
              <a:ext cx="0" cy="3600000"/>
            </a:xfrm>
            <a:prstGeom prst="straightConnector1">
              <a:avLst/>
            </a:prstGeom>
            <a:noFill/>
            <a:ln w="12700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195" name="Google Shape;195;p12"/>
            <p:cNvSpPr/>
            <p:nvPr/>
          </p:nvSpPr>
          <p:spPr>
            <a:xfrm>
              <a:off x="7552301" y="2265964"/>
              <a:ext cx="3276000" cy="3600000"/>
            </a:xfrm>
            <a:custGeom>
              <a:avLst/>
              <a:gdLst/>
              <a:ahLst/>
              <a:cxnLst/>
              <a:rect l="l" t="t" r="r" b="b"/>
              <a:pathLst>
                <a:path w="6540862" h="584415" extrusionOk="0">
                  <a:moveTo>
                    <a:pt x="0" y="0"/>
                  </a:moveTo>
                  <a:lnTo>
                    <a:pt x="6540862" y="0"/>
                  </a:lnTo>
                  <a:lnTo>
                    <a:pt x="6540862" y="584415"/>
                  </a:lnTo>
                  <a:lnTo>
                    <a:pt x="0" y="58441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106675" tIns="106675" rIns="106675" bIns="1066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196" name="Google Shape;196;p12"/>
            <p:cNvCxnSpPr/>
            <p:nvPr/>
          </p:nvCxnSpPr>
          <p:spPr>
            <a:xfrm>
              <a:off x="10942324" y="2327261"/>
              <a:ext cx="0" cy="3600000"/>
            </a:xfrm>
            <a:prstGeom prst="straightConnector1">
              <a:avLst/>
            </a:prstGeom>
            <a:noFill/>
            <a:ln w="12700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197" name="Google Shape;197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7281" y="2646297"/>
            <a:ext cx="3730449" cy="24869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73447" y="2237183"/>
            <a:ext cx="2556151" cy="38342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3"/>
          <p:cNvSpPr/>
          <p:nvPr/>
        </p:nvSpPr>
        <p:spPr>
          <a:xfrm>
            <a:off x="228600" y="152400"/>
            <a:ext cx="9416263" cy="7030059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67"/>
                </a:lnTo>
                <a:lnTo>
                  <a:pt x="0" y="6260325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25"/>
                </a:lnTo>
                <a:lnTo>
                  <a:pt x="55549" y="6260325"/>
                </a:lnTo>
                <a:lnTo>
                  <a:pt x="55549" y="55867"/>
                </a:lnTo>
                <a:lnTo>
                  <a:pt x="4355147" y="55867"/>
                </a:lnTo>
                <a:lnTo>
                  <a:pt x="4355147" y="6260109"/>
                </a:lnTo>
                <a:lnTo>
                  <a:pt x="4410075" y="6260109"/>
                </a:lnTo>
                <a:lnTo>
                  <a:pt x="4410075" y="55867"/>
                </a:lnTo>
                <a:lnTo>
                  <a:pt x="4410075" y="55511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4" name="Google Shape;204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967" y="6532730"/>
            <a:ext cx="2143124" cy="447674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13"/>
          <p:cNvSpPr txBox="1"/>
          <p:nvPr/>
        </p:nvSpPr>
        <p:spPr>
          <a:xfrm>
            <a:off x="2599114" y="6520874"/>
            <a:ext cx="6663519" cy="496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2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Il sostegno della Commissione europea alla realizzazione di questa pubblicazione non costituisce un'approvazione dei contenuti, che riflettono esclusivamente il punto di vista degli autori, e la Commissione non può essere ritenuta responsabile dell'uso che può essere fatto delle informazioni in essa contenute.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06" name="Google Shape;206;p13"/>
          <p:cNvSpPr txBox="1"/>
          <p:nvPr/>
        </p:nvSpPr>
        <p:spPr>
          <a:xfrm>
            <a:off x="1562528" y="458343"/>
            <a:ext cx="6857441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Unità 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Come le immagini possono cambiare il mondo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7" name="Google Shape;207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967" y="361029"/>
            <a:ext cx="914400" cy="91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8" name="Google Shape;208;p13"/>
          <p:cNvGrpSpPr/>
          <p:nvPr/>
        </p:nvGrpSpPr>
        <p:grpSpPr>
          <a:xfrm>
            <a:off x="617421" y="1388503"/>
            <a:ext cx="8450378" cy="4085188"/>
            <a:chOff x="3888388" y="1483095"/>
            <a:chExt cx="7053936" cy="4444166"/>
          </a:xfrm>
        </p:grpSpPr>
        <p:sp>
          <p:nvSpPr>
            <p:cNvPr id="209" name="Google Shape;209;p13"/>
            <p:cNvSpPr/>
            <p:nvPr/>
          </p:nvSpPr>
          <p:spPr>
            <a:xfrm>
              <a:off x="3941406" y="1483095"/>
              <a:ext cx="5448428" cy="4017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Alcune riflessioni</a:t>
              </a:r>
              <a:endParaRPr sz="1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10" name="Google Shape;210;p13"/>
            <p:cNvSpPr/>
            <p:nvPr/>
          </p:nvSpPr>
          <p:spPr>
            <a:xfrm>
              <a:off x="4012096" y="2265964"/>
              <a:ext cx="3276000" cy="3600000"/>
            </a:xfrm>
            <a:custGeom>
              <a:avLst/>
              <a:gdLst/>
              <a:ahLst/>
              <a:cxnLst/>
              <a:rect l="l" t="t" r="r" b="b"/>
              <a:pathLst>
                <a:path w="6540862" h="584415" extrusionOk="0">
                  <a:moveTo>
                    <a:pt x="0" y="0"/>
                  </a:moveTo>
                  <a:lnTo>
                    <a:pt x="6540862" y="0"/>
                  </a:lnTo>
                  <a:lnTo>
                    <a:pt x="6540862" y="584415"/>
                  </a:lnTo>
                  <a:lnTo>
                    <a:pt x="0" y="58441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106675" tIns="106675" rIns="106675" bIns="1066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211" name="Google Shape;211;p13"/>
            <p:cNvCxnSpPr/>
            <p:nvPr/>
          </p:nvCxnSpPr>
          <p:spPr>
            <a:xfrm>
              <a:off x="7415356" y="2327261"/>
              <a:ext cx="0" cy="3600000"/>
            </a:xfrm>
            <a:prstGeom prst="straightConnector1">
              <a:avLst/>
            </a:prstGeom>
            <a:noFill/>
            <a:ln w="12700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2" name="Google Shape;212;p13"/>
            <p:cNvCxnSpPr/>
            <p:nvPr/>
          </p:nvCxnSpPr>
          <p:spPr>
            <a:xfrm>
              <a:off x="3888388" y="2327261"/>
              <a:ext cx="0" cy="3600000"/>
            </a:xfrm>
            <a:prstGeom prst="straightConnector1">
              <a:avLst/>
            </a:prstGeom>
            <a:noFill/>
            <a:ln w="12700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13" name="Google Shape;213;p13"/>
            <p:cNvSpPr/>
            <p:nvPr/>
          </p:nvSpPr>
          <p:spPr>
            <a:xfrm>
              <a:off x="7552301" y="2265964"/>
              <a:ext cx="3276000" cy="3600000"/>
            </a:xfrm>
            <a:custGeom>
              <a:avLst/>
              <a:gdLst/>
              <a:ahLst/>
              <a:cxnLst/>
              <a:rect l="l" t="t" r="r" b="b"/>
              <a:pathLst>
                <a:path w="6540862" h="584415" extrusionOk="0">
                  <a:moveTo>
                    <a:pt x="0" y="0"/>
                  </a:moveTo>
                  <a:lnTo>
                    <a:pt x="6540862" y="0"/>
                  </a:lnTo>
                  <a:lnTo>
                    <a:pt x="6540862" y="584415"/>
                  </a:lnTo>
                  <a:lnTo>
                    <a:pt x="0" y="58441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106675" tIns="106675" rIns="106675" bIns="1066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214" name="Google Shape;214;p13"/>
            <p:cNvCxnSpPr/>
            <p:nvPr/>
          </p:nvCxnSpPr>
          <p:spPr>
            <a:xfrm>
              <a:off x="10942324" y="2327261"/>
              <a:ext cx="0" cy="3600000"/>
            </a:xfrm>
            <a:prstGeom prst="straightConnector1">
              <a:avLst/>
            </a:prstGeom>
            <a:noFill/>
            <a:ln w="12700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215" name="Google Shape;215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4018" y="2164482"/>
            <a:ext cx="3432804" cy="2288536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13"/>
          <p:cNvSpPr/>
          <p:nvPr/>
        </p:nvSpPr>
        <p:spPr>
          <a:xfrm>
            <a:off x="2371725" y="4330302"/>
            <a:ext cx="227390" cy="77509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78D74F"/>
          </a:solidFill>
          <a:ln w="25400" cap="flat" cmpd="sng">
            <a:solidFill>
              <a:srgbClr val="78D7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p13"/>
          <p:cNvSpPr txBox="1"/>
          <p:nvPr/>
        </p:nvSpPr>
        <p:spPr>
          <a:xfrm>
            <a:off x="732580" y="5094180"/>
            <a:ext cx="379753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Sia la mamma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che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il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papà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sono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attivi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sulla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stessa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lunghezza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d’onda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e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giocano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con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bambini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allo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stesso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modo.</a:t>
            </a:r>
            <a:endParaRPr dirty="0"/>
          </a:p>
        </p:txBody>
      </p:sp>
      <p:pic>
        <p:nvPicPr>
          <p:cNvPr id="218" name="Google Shape;218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902161" y="1511594"/>
            <a:ext cx="2206140" cy="3309210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13"/>
          <p:cNvSpPr/>
          <p:nvPr/>
        </p:nvSpPr>
        <p:spPr>
          <a:xfrm>
            <a:off x="6968934" y="4452296"/>
            <a:ext cx="227390" cy="775097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78D74F"/>
          </a:solidFill>
          <a:ln w="25400" cap="flat" cmpd="sng">
            <a:solidFill>
              <a:srgbClr val="78D7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13"/>
          <p:cNvSpPr txBox="1"/>
          <p:nvPr/>
        </p:nvSpPr>
        <p:spPr>
          <a:xfrm>
            <a:off x="5490497" y="5207363"/>
            <a:ext cx="3797536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Mamma e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figlia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stanno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passivamente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sedute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ad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ammirare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papà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figlio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che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giocano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attivamente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41921" y="2729588"/>
            <a:ext cx="3590118" cy="2465292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14"/>
          <p:cNvSpPr/>
          <p:nvPr/>
        </p:nvSpPr>
        <p:spPr>
          <a:xfrm>
            <a:off x="228600" y="152400"/>
            <a:ext cx="9416263" cy="7030059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67"/>
                </a:lnTo>
                <a:lnTo>
                  <a:pt x="0" y="6260325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25"/>
                </a:lnTo>
                <a:lnTo>
                  <a:pt x="55549" y="6260325"/>
                </a:lnTo>
                <a:lnTo>
                  <a:pt x="55549" y="55867"/>
                </a:lnTo>
                <a:lnTo>
                  <a:pt x="4355147" y="55867"/>
                </a:lnTo>
                <a:lnTo>
                  <a:pt x="4355147" y="6260109"/>
                </a:lnTo>
                <a:lnTo>
                  <a:pt x="4410075" y="6260109"/>
                </a:lnTo>
                <a:lnTo>
                  <a:pt x="4410075" y="55867"/>
                </a:lnTo>
                <a:lnTo>
                  <a:pt x="4410075" y="55511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967" y="6532730"/>
            <a:ext cx="2143124" cy="447674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4"/>
          <p:cNvSpPr txBox="1"/>
          <p:nvPr/>
        </p:nvSpPr>
        <p:spPr>
          <a:xfrm>
            <a:off x="2599114" y="6520874"/>
            <a:ext cx="6663519" cy="496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2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Il sostegno della Commissione europea alla realizzazione di questa pubblicazione non costituisce un'approvazione dei contenuti, che riflettono esclusivamente il punto di vista degli autori, e la Commissione non può essere ritenuta responsabile dell'uso che può essere fatto delle informazioni in essa contenute.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29" name="Google Shape;229;p14"/>
          <p:cNvSpPr txBox="1"/>
          <p:nvPr/>
        </p:nvSpPr>
        <p:spPr>
          <a:xfrm>
            <a:off x="1562529" y="458343"/>
            <a:ext cx="427132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Unità 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rgbClr val="40891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Titolo della sezione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0" name="Google Shape;230;p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967" y="361029"/>
            <a:ext cx="914400" cy="91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1" name="Google Shape;231;p14"/>
          <p:cNvGrpSpPr/>
          <p:nvPr/>
        </p:nvGrpSpPr>
        <p:grpSpPr>
          <a:xfrm>
            <a:off x="617421" y="1411137"/>
            <a:ext cx="8755179" cy="4062555"/>
            <a:chOff x="3888388" y="1507718"/>
            <a:chExt cx="7308368" cy="4419543"/>
          </a:xfrm>
        </p:grpSpPr>
        <p:sp>
          <p:nvSpPr>
            <p:cNvPr id="232" name="Google Shape;232;p14"/>
            <p:cNvSpPr/>
            <p:nvPr/>
          </p:nvSpPr>
          <p:spPr>
            <a:xfrm>
              <a:off x="3945467" y="1507718"/>
              <a:ext cx="7251289" cy="10044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 err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Confrontate</a:t>
              </a:r>
              <a:r>
                <a:rPr lang="en-US" sz="1800" b="1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le due </a:t>
              </a:r>
              <a:r>
                <a:rPr lang="en-US" sz="1800" b="1" dirty="0" err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foto</a:t>
              </a:r>
              <a:r>
                <a:rPr lang="en-US" sz="1800" b="1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. </a:t>
              </a:r>
              <a:endParaRPr dirty="0"/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dirty="0" err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Siete</a:t>
              </a:r>
              <a:r>
                <a:rPr lang="en-US" sz="18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in </a:t>
              </a:r>
              <a:r>
                <a:rPr lang="en-US" sz="1800" dirty="0" err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grado</a:t>
              </a:r>
              <a:r>
                <a:rPr lang="en-US" sz="18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di fare una semplice </a:t>
              </a:r>
              <a:r>
                <a:rPr lang="en-US" sz="1800" dirty="0" err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analisi</a:t>
              </a:r>
              <a:r>
                <a:rPr lang="en-US" sz="18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di </a:t>
              </a:r>
              <a:r>
                <a:rPr lang="en-US" sz="1800" dirty="0" err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genere</a:t>
              </a:r>
              <a:r>
                <a:rPr lang="en-US" sz="18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e di </a:t>
              </a:r>
              <a:r>
                <a:rPr lang="en-US" sz="1800" dirty="0" err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individuare</a:t>
              </a:r>
              <a:r>
                <a:rPr lang="en-US" sz="18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eventuali</a:t>
              </a:r>
              <a:r>
                <a:rPr lang="en-US" sz="18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lang="en-US" sz="1800" dirty="0" err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differenze</a:t>
              </a:r>
              <a:r>
                <a:rPr lang="en-US" sz="18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?</a:t>
              </a:r>
              <a:endParaRPr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33" name="Google Shape;233;p14"/>
            <p:cNvSpPr/>
            <p:nvPr/>
          </p:nvSpPr>
          <p:spPr>
            <a:xfrm>
              <a:off x="4012096" y="2265964"/>
              <a:ext cx="3276000" cy="3600000"/>
            </a:xfrm>
            <a:custGeom>
              <a:avLst/>
              <a:gdLst/>
              <a:ahLst/>
              <a:cxnLst/>
              <a:rect l="l" t="t" r="r" b="b"/>
              <a:pathLst>
                <a:path w="6540862" h="584415" extrusionOk="0">
                  <a:moveTo>
                    <a:pt x="0" y="0"/>
                  </a:moveTo>
                  <a:lnTo>
                    <a:pt x="6540862" y="0"/>
                  </a:lnTo>
                  <a:lnTo>
                    <a:pt x="6540862" y="584415"/>
                  </a:lnTo>
                  <a:lnTo>
                    <a:pt x="0" y="58441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106675" tIns="106675" rIns="106675" bIns="1066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234" name="Google Shape;234;p14"/>
            <p:cNvCxnSpPr/>
            <p:nvPr/>
          </p:nvCxnSpPr>
          <p:spPr>
            <a:xfrm>
              <a:off x="7415356" y="2327261"/>
              <a:ext cx="0" cy="3600000"/>
            </a:xfrm>
            <a:prstGeom prst="straightConnector1">
              <a:avLst/>
            </a:prstGeom>
            <a:noFill/>
            <a:ln w="12700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5" name="Google Shape;235;p14"/>
            <p:cNvCxnSpPr/>
            <p:nvPr/>
          </p:nvCxnSpPr>
          <p:spPr>
            <a:xfrm>
              <a:off x="3888388" y="2327261"/>
              <a:ext cx="0" cy="3600000"/>
            </a:xfrm>
            <a:prstGeom prst="straightConnector1">
              <a:avLst/>
            </a:prstGeom>
            <a:noFill/>
            <a:ln w="12700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36" name="Google Shape;236;p14"/>
            <p:cNvSpPr/>
            <p:nvPr/>
          </p:nvSpPr>
          <p:spPr>
            <a:xfrm>
              <a:off x="7552301" y="2265964"/>
              <a:ext cx="3276000" cy="3600000"/>
            </a:xfrm>
            <a:custGeom>
              <a:avLst/>
              <a:gdLst/>
              <a:ahLst/>
              <a:cxnLst/>
              <a:rect l="l" t="t" r="r" b="b"/>
              <a:pathLst>
                <a:path w="6540862" h="584415" extrusionOk="0">
                  <a:moveTo>
                    <a:pt x="0" y="0"/>
                  </a:moveTo>
                  <a:lnTo>
                    <a:pt x="6540862" y="0"/>
                  </a:lnTo>
                  <a:lnTo>
                    <a:pt x="6540862" y="584415"/>
                  </a:lnTo>
                  <a:lnTo>
                    <a:pt x="0" y="58441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106675" tIns="106675" rIns="106675" bIns="1066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237" name="Google Shape;237;p14"/>
            <p:cNvCxnSpPr/>
            <p:nvPr/>
          </p:nvCxnSpPr>
          <p:spPr>
            <a:xfrm>
              <a:off x="10942324" y="2327261"/>
              <a:ext cx="0" cy="3600000"/>
            </a:xfrm>
            <a:prstGeom prst="straightConnector1">
              <a:avLst/>
            </a:prstGeom>
            <a:noFill/>
            <a:ln w="12700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238" name="Google Shape;238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720602" y="2214779"/>
            <a:ext cx="2666992" cy="41487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Google Shape;24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97705" y="2235718"/>
            <a:ext cx="3590118" cy="2465292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15"/>
          <p:cNvSpPr/>
          <p:nvPr/>
        </p:nvSpPr>
        <p:spPr>
          <a:xfrm>
            <a:off x="228600" y="152400"/>
            <a:ext cx="9416263" cy="7030059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67"/>
                </a:lnTo>
                <a:lnTo>
                  <a:pt x="0" y="6260325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25"/>
                </a:lnTo>
                <a:lnTo>
                  <a:pt x="55549" y="6260325"/>
                </a:lnTo>
                <a:lnTo>
                  <a:pt x="55549" y="55867"/>
                </a:lnTo>
                <a:lnTo>
                  <a:pt x="4355147" y="55867"/>
                </a:lnTo>
                <a:lnTo>
                  <a:pt x="4355147" y="6260109"/>
                </a:lnTo>
                <a:lnTo>
                  <a:pt x="4410075" y="6260109"/>
                </a:lnTo>
                <a:lnTo>
                  <a:pt x="4410075" y="55867"/>
                </a:lnTo>
                <a:lnTo>
                  <a:pt x="4410075" y="55511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967" y="6532730"/>
            <a:ext cx="2143124" cy="447674"/>
          </a:xfrm>
          <a:prstGeom prst="rect">
            <a:avLst/>
          </a:prstGeom>
          <a:noFill/>
          <a:ln>
            <a:noFill/>
          </a:ln>
        </p:spPr>
      </p:pic>
      <p:sp>
        <p:nvSpPr>
          <p:cNvPr id="246" name="Google Shape;246;p15"/>
          <p:cNvSpPr txBox="1"/>
          <p:nvPr/>
        </p:nvSpPr>
        <p:spPr>
          <a:xfrm>
            <a:off x="2599114" y="6520874"/>
            <a:ext cx="6663519" cy="496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2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Il sostegno della Commissione europea alla realizzazione di questa pubblicazione non costituisce un'approvazione dei contenuti, che riflettono esclusivamente il punto di vista degli autori, e la Commissione non può essere ritenuta responsabile dell'uso che può essere fatto delle informazioni in essa contenute.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47" name="Google Shape;247;p15"/>
          <p:cNvSpPr txBox="1"/>
          <p:nvPr/>
        </p:nvSpPr>
        <p:spPr>
          <a:xfrm>
            <a:off x="1562529" y="382289"/>
            <a:ext cx="4609671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Unità 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Come le immagini possono cambiare il mondo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48" name="Google Shape;248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90967" y="361029"/>
            <a:ext cx="914400" cy="914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9" name="Google Shape;249;p15"/>
          <p:cNvGrpSpPr/>
          <p:nvPr/>
        </p:nvGrpSpPr>
        <p:grpSpPr>
          <a:xfrm>
            <a:off x="769821" y="1740535"/>
            <a:ext cx="8755179" cy="4062555"/>
            <a:chOff x="3888388" y="1507718"/>
            <a:chExt cx="7308368" cy="4419543"/>
          </a:xfrm>
        </p:grpSpPr>
        <p:sp>
          <p:nvSpPr>
            <p:cNvPr id="250" name="Google Shape;250;p15"/>
            <p:cNvSpPr/>
            <p:nvPr/>
          </p:nvSpPr>
          <p:spPr>
            <a:xfrm>
              <a:off x="3945467" y="1507718"/>
              <a:ext cx="7251289" cy="4017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Alcune riflessioni</a:t>
              </a:r>
              <a:endParaRPr sz="1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251" name="Google Shape;251;p15"/>
            <p:cNvSpPr/>
            <p:nvPr/>
          </p:nvSpPr>
          <p:spPr>
            <a:xfrm>
              <a:off x="4012096" y="2265964"/>
              <a:ext cx="3276000" cy="3600000"/>
            </a:xfrm>
            <a:custGeom>
              <a:avLst/>
              <a:gdLst/>
              <a:ahLst/>
              <a:cxnLst/>
              <a:rect l="l" t="t" r="r" b="b"/>
              <a:pathLst>
                <a:path w="6540862" h="584415" extrusionOk="0">
                  <a:moveTo>
                    <a:pt x="0" y="0"/>
                  </a:moveTo>
                  <a:lnTo>
                    <a:pt x="6540862" y="0"/>
                  </a:lnTo>
                  <a:lnTo>
                    <a:pt x="6540862" y="584415"/>
                  </a:lnTo>
                  <a:lnTo>
                    <a:pt x="0" y="58441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106675" tIns="106675" rIns="106675" bIns="1066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endPara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252" name="Google Shape;252;p15"/>
            <p:cNvCxnSpPr/>
            <p:nvPr/>
          </p:nvCxnSpPr>
          <p:spPr>
            <a:xfrm>
              <a:off x="7415356" y="2327261"/>
              <a:ext cx="0" cy="3600000"/>
            </a:xfrm>
            <a:prstGeom prst="straightConnector1">
              <a:avLst/>
            </a:prstGeom>
            <a:noFill/>
            <a:ln w="12700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3" name="Google Shape;253;p15"/>
            <p:cNvCxnSpPr/>
            <p:nvPr/>
          </p:nvCxnSpPr>
          <p:spPr>
            <a:xfrm>
              <a:off x="3888388" y="2327261"/>
              <a:ext cx="0" cy="3600000"/>
            </a:xfrm>
            <a:prstGeom prst="straightConnector1">
              <a:avLst/>
            </a:prstGeom>
            <a:noFill/>
            <a:ln w="12700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254" name="Google Shape;254;p15"/>
            <p:cNvSpPr/>
            <p:nvPr/>
          </p:nvSpPr>
          <p:spPr>
            <a:xfrm>
              <a:off x="7552301" y="2265964"/>
              <a:ext cx="3276000" cy="3600000"/>
            </a:xfrm>
            <a:custGeom>
              <a:avLst/>
              <a:gdLst/>
              <a:ahLst/>
              <a:cxnLst/>
              <a:rect l="l" t="t" r="r" b="b"/>
              <a:pathLst>
                <a:path w="6540862" h="584415" extrusionOk="0">
                  <a:moveTo>
                    <a:pt x="0" y="0"/>
                  </a:moveTo>
                  <a:lnTo>
                    <a:pt x="6540862" y="0"/>
                  </a:lnTo>
                  <a:lnTo>
                    <a:pt x="6540862" y="584415"/>
                  </a:lnTo>
                  <a:lnTo>
                    <a:pt x="0" y="584415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106675" tIns="106675" rIns="106675" bIns="106675" anchor="t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cxnSp>
          <p:nvCxnSpPr>
            <p:cNvPr id="255" name="Google Shape;255;p15"/>
            <p:cNvCxnSpPr/>
            <p:nvPr/>
          </p:nvCxnSpPr>
          <p:spPr>
            <a:xfrm>
              <a:off x="10942324" y="2327261"/>
              <a:ext cx="0" cy="3600000"/>
            </a:xfrm>
            <a:prstGeom prst="straightConnector1">
              <a:avLst/>
            </a:prstGeom>
            <a:noFill/>
            <a:ln w="12700" cap="flat" cmpd="sng">
              <a:solidFill>
                <a:srgbClr val="D8D8D8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256" name="Google Shape;256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660644" y="1041644"/>
            <a:ext cx="2666992" cy="4148783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15"/>
          <p:cNvSpPr/>
          <p:nvPr/>
        </p:nvSpPr>
        <p:spPr>
          <a:xfrm>
            <a:off x="2648943" y="4307751"/>
            <a:ext cx="261506" cy="97789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78D74F"/>
          </a:solidFill>
          <a:ln w="25400" cap="flat" cmpd="sng">
            <a:solidFill>
              <a:srgbClr val="78D7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p15"/>
          <p:cNvSpPr txBox="1"/>
          <p:nvPr/>
        </p:nvSpPr>
        <p:spPr>
          <a:xfrm>
            <a:off x="1135601" y="5367459"/>
            <a:ext cx="3563045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ragazzo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dedica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alla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musica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mentre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una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ragazza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cucina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sola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sullo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sfondo</a:t>
            </a:r>
            <a:endParaRPr dirty="0"/>
          </a:p>
        </p:txBody>
      </p:sp>
      <p:sp>
        <p:nvSpPr>
          <p:cNvPr id="259" name="Google Shape;259;p15"/>
          <p:cNvSpPr/>
          <p:nvPr/>
        </p:nvSpPr>
        <p:spPr>
          <a:xfrm>
            <a:off x="7801271" y="4540202"/>
            <a:ext cx="261506" cy="977892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78D74F"/>
          </a:solidFill>
          <a:ln w="25400" cap="flat" cmpd="sng">
            <a:solidFill>
              <a:srgbClr val="78D7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p15"/>
          <p:cNvSpPr txBox="1"/>
          <p:nvPr/>
        </p:nvSpPr>
        <p:spPr>
          <a:xfrm>
            <a:off x="5603552" y="5478193"/>
            <a:ext cx="3083247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Ragazzi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ragazze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fanno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musica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insieme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16"/>
          <p:cNvSpPr/>
          <p:nvPr/>
        </p:nvSpPr>
        <p:spPr>
          <a:xfrm>
            <a:off x="4699293" y="152400"/>
            <a:ext cx="4945570" cy="7030059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67"/>
                </a:lnTo>
                <a:lnTo>
                  <a:pt x="0" y="6260325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25"/>
                </a:lnTo>
                <a:lnTo>
                  <a:pt x="55549" y="6260325"/>
                </a:lnTo>
                <a:lnTo>
                  <a:pt x="55549" y="55867"/>
                </a:lnTo>
                <a:lnTo>
                  <a:pt x="4355147" y="55867"/>
                </a:lnTo>
                <a:lnTo>
                  <a:pt x="4355147" y="6260109"/>
                </a:lnTo>
                <a:lnTo>
                  <a:pt x="4410075" y="6260109"/>
                </a:lnTo>
                <a:lnTo>
                  <a:pt x="4410075" y="55867"/>
                </a:lnTo>
                <a:lnTo>
                  <a:pt x="4410075" y="55511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6" name="Google Shape;266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737" y="6817211"/>
            <a:ext cx="2143124" cy="447674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16"/>
          <p:cNvSpPr txBox="1"/>
          <p:nvPr/>
        </p:nvSpPr>
        <p:spPr>
          <a:xfrm>
            <a:off x="2151437" y="6861149"/>
            <a:ext cx="2350135" cy="32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2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Il sostegno della Commissione europea alla realizzazione di questa pubblicazione non costituisce un'approvazione dei contenuti, che riflettono esclusivamente il punto di vista degli autori, e la Commissione non può essere ritenuta responsabile dell'uso che può essere fatto delle informazioni in essa contenute.</a:t>
            </a:r>
            <a:endParaRPr sz="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8" name="Google Shape;268;p16"/>
          <p:cNvSpPr txBox="1"/>
          <p:nvPr/>
        </p:nvSpPr>
        <p:spPr>
          <a:xfrm>
            <a:off x="4818965" y="545892"/>
            <a:ext cx="4271320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Unità</a:t>
            </a:r>
            <a:r>
              <a:rPr lang="en-US" sz="24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 </a:t>
            </a:r>
            <a:endParaRPr sz="24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Come </a:t>
            </a:r>
            <a:r>
              <a:rPr lang="en-US" sz="24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riconoscere</a:t>
            </a:r>
            <a:r>
              <a:rPr lang="en-US" sz="24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le e-mail </a:t>
            </a:r>
            <a:r>
              <a:rPr lang="en-US" sz="24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distorte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9" name="Google Shape;269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0600" y="6126648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16"/>
          <p:cNvSpPr txBox="1"/>
          <p:nvPr/>
        </p:nvSpPr>
        <p:spPr>
          <a:xfrm>
            <a:off x="4818965" y="1284556"/>
            <a:ext cx="4627252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contenuti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ispirano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al </a:t>
            </a:r>
            <a:r>
              <a:rPr lang="en-US" sz="1800" u="sng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"Toolkit </a:t>
            </a:r>
            <a:r>
              <a:rPr lang="en-US" sz="1800" u="sng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sulla</a:t>
            </a:r>
            <a:r>
              <a:rPr lang="en-US" sz="1800" u="sng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800" u="sng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comunicazione</a:t>
            </a:r>
            <a:r>
              <a:rPr lang="en-US" sz="1800" u="sng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800" u="sng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sensibile</a:t>
            </a:r>
            <a:r>
              <a:rPr lang="en-US" sz="1800" u="sng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al </a:t>
            </a:r>
            <a:r>
              <a:rPr lang="en-US" sz="1800" u="sng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genere</a:t>
            </a:r>
            <a:r>
              <a:rPr lang="en-US" sz="1800" u="sng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".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Una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risorsa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per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politici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legislatori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media e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chiunque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abbia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interesse a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rendere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la propria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comunicazione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più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inclusiva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".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(</a:t>
            </a:r>
            <a:r>
              <a:rPr lang="en-US" sz="1800" u="sng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Istituto</a:t>
            </a:r>
            <a:r>
              <a:rPr lang="en-US" sz="1800" u="sng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800" u="sng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europeo</a:t>
            </a:r>
            <a:r>
              <a:rPr lang="en-US" sz="1800" u="sng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per </a:t>
            </a:r>
            <a:r>
              <a:rPr lang="en-US" sz="1800" u="sng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l'uguaglianza</a:t>
            </a:r>
            <a:r>
              <a:rPr lang="en-US" sz="1800" u="sng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di </a:t>
            </a:r>
            <a:r>
              <a:rPr lang="en-US" sz="1800" u="sng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genere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)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71" name="Google Shape;271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2479" y="152400"/>
            <a:ext cx="4487954" cy="65823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7"/>
          <p:cNvSpPr/>
          <p:nvPr/>
        </p:nvSpPr>
        <p:spPr>
          <a:xfrm>
            <a:off x="228600" y="152400"/>
            <a:ext cx="9416263" cy="7030059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67"/>
                </a:lnTo>
                <a:lnTo>
                  <a:pt x="0" y="6260325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25"/>
                </a:lnTo>
                <a:lnTo>
                  <a:pt x="55549" y="6260325"/>
                </a:lnTo>
                <a:lnTo>
                  <a:pt x="55549" y="55867"/>
                </a:lnTo>
                <a:lnTo>
                  <a:pt x="4355147" y="55867"/>
                </a:lnTo>
                <a:lnTo>
                  <a:pt x="4355147" y="6260109"/>
                </a:lnTo>
                <a:lnTo>
                  <a:pt x="4410075" y="6260109"/>
                </a:lnTo>
                <a:lnTo>
                  <a:pt x="4410075" y="55867"/>
                </a:lnTo>
                <a:lnTo>
                  <a:pt x="4410075" y="55511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7" name="Google Shape;27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967" y="6532730"/>
            <a:ext cx="2143124" cy="447674"/>
          </a:xfrm>
          <a:prstGeom prst="rect">
            <a:avLst/>
          </a:prstGeom>
          <a:noFill/>
          <a:ln>
            <a:noFill/>
          </a:ln>
        </p:spPr>
      </p:pic>
      <p:sp>
        <p:nvSpPr>
          <p:cNvPr id="278" name="Google Shape;278;p17"/>
          <p:cNvSpPr txBox="1"/>
          <p:nvPr/>
        </p:nvSpPr>
        <p:spPr>
          <a:xfrm>
            <a:off x="2599114" y="6520874"/>
            <a:ext cx="6663519" cy="496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2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Il sostegno della Commissione europea alla realizzazione di questa pubblicazione non costituisce un'approvazione dei contenuti, che riflettono esclusivamente il punto di vista degli autori, e la Commissione non può essere ritenuta responsabile dell'uso che può essere fatto delle informazioni in essa contenute.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79" name="Google Shape;279;p17"/>
          <p:cNvSpPr txBox="1"/>
          <p:nvPr/>
        </p:nvSpPr>
        <p:spPr>
          <a:xfrm>
            <a:off x="508706" y="973697"/>
            <a:ext cx="8687760" cy="38471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4393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2.1 </a:t>
            </a:r>
            <a:r>
              <a:rPr lang="en-US" sz="1800" b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Uso</a:t>
            </a:r>
            <a:r>
              <a:rPr lang="en-US" sz="18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di "</a:t>
            </a:r>
            <a:r>
              <a:rPr lang="en-US" sz="1800" b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lui</a:t>
            </a:r>
            <a:r>
              <a:rPr lang="en-US" sz="18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" per </a:t>
            </a:r>
            <a:r>
              <a:rPr lang="en-US" sz="1800" b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riferirsi</a:t>
            </a:r>
            <a:r>
              <a:rPr lang="en-US" sz="18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</a:t>
            </a:r>
            <a:r>
              <a:rPr lang="en-US" sz="1800" b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persone</a:t>
            </a:r>
            <a:r>
              <a:rPr lang="en-US" sz="18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sconosciute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</a:t>
            </a:r>
            <a:r>
              <a:rPr lang="en-US" sz="16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sostantivi</a:t>
            </a: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 </a:t>
            </a:r>
            <a:r>
              <a:rPr lang="en-US" sz="16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gli</a:t>
            </a: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aggettivi</a:t>
            </a: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di </a:t>
            </a:r>
            <a:r>
              <a:rPr lang="en-US" sz="16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genere</a:t>
            </a: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usati</a:t>
            </a: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per </a:t>
            </a:r>
            <a:r>
              <a:rPr lang="en-US" sz="16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indicare</a:t>
            </a: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esperienze</a:t>
            </a: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generiche</a:t>
            </a: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ci </a:t>
            </a:r>
            <a:r>
              <a:rPr lang="en-US" sz="16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incoraggiano</a:t>
            </a: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</a:t>
            </a:r>
            <a:r>
              <a:rPr lang="en-US" sz="16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vedere</a:t>
            </a: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il</a:t>
            </a: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mondo</a:t>
            </a: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come se </a:t>
            </a:r>
            <a:r>
              <a:rPr lang="en-US" sz="16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riguardasse</a:t>
            </a: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principalmente</a:t>
            </a: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gli</a:t>
            </a: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uomini</a:t>
            </a: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Il </a:t>
            </a:r>
            <a:r>
              <a:rPr lang="en-US" sz="16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termine</a:t>
            </a: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"</a:t>
            </a:r>
            <a:r>
              <a:rPr lang="en-US" sz="16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fatto</a:t>
            </a: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dall'uomo</a:t>
            </a: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" </a:t>
            </a:r>
            <a:r>
              <a:rPr lang="en-US" sz="16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equipara</a:t>
            </a: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la </a:t>
            </a:r>
            <a:r>
              <a:rPr lang="en-US" sz="16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parola</a:t>
            </a: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"</a:t>
            </a:r>
            <a:r>
              <a:rPr lang="en-US" sz="16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uomo</a:t>
            </a: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" a "</a:t>
            </a:r>
            <a:r>
              <a:rPr lang="en-US" sz="16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umano</a:t>
            </a: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". Il </a:t>
            </a:r>
            <a:r>
              <a:rPr lang="en-US" sz="16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termine</a:t>
            </a: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“</a:t>
            </a:r>
            <a:r>
              <a:rPr lang="en-US" sz="1600" dirty="0" err="1">
                <a:latin typeface="Helvetica Neue"/>
                <a:ea typeface="Helvetica Neue"/>
                <a:cs typeface="Helvetica Neue"/>
                <a:sym typeface="Helvetica Neue"/>
              </a:rPr>
              <a:t>ora-uomo</a:t>
            </a: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" </a:t>
            </a:r>
            <a:r>
              <a:rPr lang="en-US" sz="16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suggerisce</a:t>
            </a: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che</a:t>
            </a: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tutti</a:t>
            </a: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gli</a:t>
            </a: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impiegati</a:t>
            </a: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di </a:t>
            </a:r>
            <a:r>
              <a:rPr lang="en-US" sz="16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un’azienda</a:t>
            </a: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siano</a:t>
            </a: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uomini</a:t>
            </a: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una </a:t>
            </a:r>
            <a:r>
              <a:rPr lang="en-US" sz="16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società</a:t>
            </a: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paritaria</a:t>
            </a: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è </a:t>
            </a:r>
            <a:r>
              <a:rPr lang="en-US" sz="16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importante</a:t>
            </a: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usare</a:t>
            </a: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un </a:t>
            </a:r>
            <a:r>
              <a:rPr lang="en-US" sz="16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linguaggio</a:t>
            </a: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che</a:t>
            </a: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riconosca</a:t>
            </a: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che</a:t>
            </a: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questi</a:t>
            </a: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incarichi</a:t>
            </a: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possono</a:t>
            </a: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essere</a:t>
            </a: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ricoperti</a:t>
            </a: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sia</a:t>
            </a: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da </a:t>
            </a:r>
            <a:r>
              <a:rPr lang="en-US" sz="16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donne</a:t>
            </a: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che</a:t>
            </a: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da </a:t>
            </a:r>
            <a:r>
              <a:rPr lang="en-US" sz="16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uomini</a:t>
            </a: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endParaRPr sz="1200"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</a:t>
            </a:r>
            <a:r>
              <a:rPr lang="en-US" sz="16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sostantivi</a:t>
            </a: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 </a:t>
            </a:r>
            <a:r>
              <a:rPr lang="en-US" sz="16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gli</a:t>
            </a: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aggettivi</a:t>
            </a: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di </a:t>
            </a:r>
            <a:r>
              <a:rPr lang="en-US" sz="16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genere</a:t>
            </a: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devono</a:t>
            </a: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essere</a:t>
            </a: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evitati</a:t>
            </a: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 </a:t>
            </a:r>
            <a:r>
              <a:rPr lang="en-US" sz="16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sostituiti</a:t>
            </a: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con termini di </a:t>
            </a:r>
            <a:r>
              <a:rPr lang="en-US" sz="16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genere</a:t>
            </a: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neutro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57585A"/>
                </a:solidFill>
                <a:latin typeface="Noto Sans Light"/>
                <a:ea typeface="Noto Sans Light"/>
                <a:cs typeface="Noto Sans Light"/>
                <a:sym typeface="Noto Sans Light"/>
              </a:rPr>
              <a:t>		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57585A"/>
                </a:solidFill>
                <a:latin typeface="Noto Sans Light"/>
                <a:ea typeface="Noto Sans Light"/>
                <a:cs typeface="Noto Sans Light"/>
                <a:sym typeface="Noto Sans Light"/>
              </a:rPr>
              <a:t>		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dirty="0">
                <a:solidFill>
                  <a:srgbClr val="57585A"/>
                </a:solidFill>
                <a:latin typeface="Noto Sans Light"/>
                <a:ea typeface="Noto Sans Light"/>
                <a:cs typeface="Noto Sans Light"/>
                <a:sym typeface="Noto Sans Light"/>
              </a:rPr>
              <a:t>		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80" name="Google Shape;28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967" y="361029"/>
            <a:ext cx="914400" cy="914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1" name="Google Shape;281;p17"/>
          <p:cNvGraphicFramePr/>
          <p:nvPr>
            <p:extLst>
              <p:ext uri="{D42A27DB-BD31-4B8C-83A1-F6EECF244321}">
                <p14:modId xmlns:p14="http://schemas.microsoft.com/office/powerpoint/2010/main" val="2508815431"/>
              </p:ext>
            </p:extLst>
          </p:nvPr>
        </p:nvGraphicFramePr>
        <p:xfrm>
          <a:off x="572375" y="3787364"/>
          <a:ext cx="8608850" cy="1970873"/>
        </p:xfrm>
        <a:graphic>
          <a:graphicData uri="http://schemas.openxmlformats.org/drawingml/2006/table">
            <a:tbl>
              <a:tblPr firstRow="1" bandRow="1">
                <a:noFill/>
                <a:tableStyleId>{DFA57A15-B8E1-46B6-8A23-007F49DB7AD7}</a:tableStyleId>
              </a:tblPr>
              <a:tblGrid>
                <a:gridCol w="4185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2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458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Linguaggio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discriminatorio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di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genere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Un linguaggio migliore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2D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094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Un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uomo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qualunque</a:t>
                      </a:r>
                      <a:endParaRPr sz="1800" dirty="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La persona media </a:t>
                      </a:r>
                      <a:endParaRPr sz="1800" dirty="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094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Fare la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femminuccia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endParaRPr sz="1800" dirty="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Lamentarsi</a:t>
                      </a:r>
                      <a:endParaRPr sz="1800" dirty="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1971576"/>
                  </a:ext>
                </a:extLst>
              </a:tr>
              <a:tr h="320949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Gli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uomini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delle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caverne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I cavernicoli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7793">
                <a:tc>
                  <a:txBody>
                    <a:bodyPr/>
                    <a:lstStyle/>
                    <a:p>
                      <a:endParaRPr lang="it-IT" sz="1800" dirty="0">
                        <a:latin typeface="Helvetica Neue" panose="020B0604020202020204" charset="0"/>
                      </a:endParaRPr>
                    </a:p>
                  </a:txBody>
                  <a:tcPr marL="91450" marR="91450" marT="45725" marB="45725"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 marL="91450" marR="91450" marT="45725" marB="45725"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82" name="Google Shape;282;p17"/>
          <p:cNvSpPr txBox="1"/>
          <p:nvPr/>
        </p:nvSpPr>
        <p:spPr>
          <a:xfrm>
            <a:off x="1424105" y="483446"/>
            <a:ext cx="487929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Unità 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Come riconoscere le e-mail distorte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8"/>
          <p:cNvSpPr/>
          <p:nvPr/>
        </p:nvSpPr>
        <p:spPr>
          <a:xfrm>
            <a:off x="228600" y="152400"/>
            <a:ext cx="9416263" cy="7030059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67"/>
                </a:lnTo>
                <a:lnTo>
                  <a:pt x="0" y="6260325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25"/>
                </a:lnTo>
                <a:lnTo>
                  <a:pt x="55549" y="6260325"/>
                </a:lnTo>
                <a:lnTo>
                  <a:pt x="55549" y="55867"/>
                </a:lnTo>
                <a:lnTo>
                  <a:pt x="4355147" y="55867"/>
                </a:lnTo>
                <a:lnTo>
                  <a:pt x="4355147" y="6260109"/>
                </a:lnTo>
                <a:lnTo>
                  <a:pt x="4410075" y="6260109"/>
                </a:lnTo>
                <a:lnTo>
                  <a:pt x="4410075" y="55867"/>
                </a:lnTo>
                <a:lnTo>
                  <a:pt x="4410075" y="55511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8" name="Google Shape;28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967" y="6532730"/>
            <a:ext cx="2143124" cy="447674"/>
          </a:xfrm>
          <a:prstGeom prst="rect">
            <a:avLst/>
          </a:prstGeom>
          <a:noFill/>
          <a:ln>
            <a:noFill/>
          </a:ln>
        </p:spPr>
      </p:pic>
      <p:sp>
        <p:nvSpPr>
          <p:cNvPr id="289" name="Google Shape;289;p18"/>
          <p:cNvSpPr txBox="1"/>
          <p:nvPr/>
        </p:nvSpPr>
        <p:spPr>
          <a:xfrm>
            <a:off x="2599114" y="6520874"/>
            <a:ext cx="6663519" cy="496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2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Il sostegno della Commissione europea alla realizzazione di questa pubblicazione non costituisce un'approvazione dei contenuti, che riflettono esclusivamente il punto di vista degli autori, e la Commissione non può essere ritenuta responsabile dell'uso che può essere fatto delle informazioni in essa contenute.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90" name="Google Shape;290;p18"/>
          <p:cNvSpPr txBox="1"/>
          <p:nvPr/>
        </p:nvSpPr>
        <p:spPr>
          <a:xfrm>
            <a:off x="659481" y="1034623"/>
            <a:ext cx="868776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4393"/>
              </a:solidFill>
              <a:latin typeface="Noto Sans"/>
              <a:ea typeface="Noto Sans"/>
              <a:cs typeface="Noto Sans"/>
              <a:sym typeface="Noto Sans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2.1 Aggettivi comuni che hanno una connotazione di genere e linguaggio </a:t>
            </a:r>
            <a:r>
              <a:rPr lang="en-US" sz="1800" b="1" i="0" u="none" strike="noStrik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alternativo</a:t>
            </a:r>
            <a:endParaRPr sz="24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91" name="Google Shape;291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967" y="361029"/>
            <a:ext cx="914400" cy="914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92" name="Google Shape;292;p18"/>
          <p:cNvGraphicFramePr/>
          <p:nvPr>
            <p:extLst>
              <p:ext uri="{D42A27DB-BD31-4B8C-83A1-F6EECF244321}">
                <p14:modId xmlns:p14="http://schemas.microsoft.com/office/powerpoint/2010/main" val="4037425903"/>
              </p:ext>
            </p:extLst>
          </p:nvPr>
        </p:nvGraphicFramePr>
        <p:xfrm>
          <a:off x="676970" y="2354548"/>
          <a:ext cx="8390850" cy="2445750"/>
        </p:xfrm>
        <a:graphic>
          <a:graphicData uri="http://schemas.openxmlformats.org/drawingml/2006/table">
            <a:tbl>
              <a:tblPr firstRow="1" bandRow="1">
                <a:noFill/>
                <a:tableStyleId>{DFA57A15-B8E1-46B6-8A23-007F49DB7AD7}</a:tableStyleId>
              </a:tblPr>
              <a:tblGrid>
                <a:gridCol w="3904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86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98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b="1" i="0" u="none" strike="noStrike" dirty="0" err="1">
                          <a:solidFill>
                            <a:schemeClr val="tx1"/>
                          </a:solidFill>
                          <a:latin typeface="Helvetica Neue" panose="020B0604020202020204" charset="0"/>
                          <a:ea typeface="Calibri"/>
                          <a:cs typeface="Calibri"/>
                          <a:sym typeface="Calibri"/>
                        </a:rPr>
                        <a:t>Aggettivi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di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genere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Alternative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2D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Prepotente o invadente</a:t>
                      </a:r>
                      <a:endParaRPr sz="180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Assertivo</a:t>
                      </a:r>
                      <a:endParaRPr sz="180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Emotivo o ormonale</a:t>
                      </a:r>
                      <a:endParaRPr sz="180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Appassionato, entusiasta, empatico</a:t>
                      </a:r>
                      <a:endParaRPr sz="180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63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Frigida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Persona con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scarsa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reattività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sessuale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997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Sciolta</a:t>
                      </a:r>
                      <a:endParaRPr sz="1800" dirty="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Dotata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di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sicurezza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in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ambito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sessuale</a:t>
                      </a:r>
                      <a:endParaRPr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93" name="Google Shape;293;p18"/>
          <p:cNvSpPr txBox="1"/>
          <p:nvPr/>
        </p:nvSpPr>
        <p:spPr>
          <a:xfrm>
            <a:off x="1424105" y="483446"/>
            <a:ext cx="4879298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Unità 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Come riconoscere le e-mail distorte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19"/>
          <p:cNvSpPr/>
          <p:nvPr/>
        </p:nvSpPr>
        <p:spPr>
          <a:xfrm>
            <a:off x="228600" y="152400"/>
            <a:ext cx="9416263" cy="7030059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67"/>
                </a:lnTo>
                <a:lnTo>
                  <a:pt x="0" y="6260325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25"/>
                </a:lnTo>
                <a:lnTo>
                  <a:pt x="55549" y="6260325"/>
                </a:lnTo>
                <a:lnTo>
                  <a:pt x="55549" y="55867"/>
                </a:lnTo>
                <a:lnTo>
                  <a:pt x="4355147" y="55867"/>
                </a:lnTo>
                <a:lnTo>
                  <a:pt x="4355147" y="6260109"/>
                </a:lnTo>
                <a:lnTo>
                  <a:pt x="4410075" y="6260109"/>
                </a:lnTo>
                <a:lnTo>
                  <a:pt x="4410075" y="55867"/>
                </a:lnTo>
                <a:lnTo>
                  <a:pt x="4410075" y="55511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9" name="Google Shape;299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967" y="6532730"/>
            <a:ext cx="2143124" cy="447674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19"/>
          <p:cNvSpPr txBox="1"/>
          <p:nvPr/>
        </p:nvSpPr>
        <p:spPr>
          <a:xfrm>
            <a:off x="2599114" y="6520874"/>
            <a:ext cx="6663519" cy="496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2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Il sostegno della Commissione europea alla realizzazione di questa pubblicazione non costituisce un'approvazione dei contenuti, che riflettono esclusivamente il punto di vista degli autori, e la Commissione non può essere ritenuta responsabile dell'uso che può essere fatto delle informazioni in essa contenute.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01" name="Google Shape;301;p19"/>
          <p:cNvSpPr txBox="1"/>
          <p:nvPr/>
        </p:nvSpPr>
        <p:spPr>
          <a:xfrm>
            <a:off x="1562528" y="453762"/>
            <a:ext cx="605747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Unità 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Come riconoscere le e-mail distorte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02" name="Google Shape;302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967" y="361029"/>
            <a:ext cx="914400" cy="9144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03" name="Google Shape;303;p19"/>
          <p:cNvGraphicFramePr/>
          <p:nvPr>
            <p:extLst>
              <p:ext uri="{D42A27DB-BD31-4B8C-83A1-F6EECF244321}">
                <p14:modId xmlns:p14="http://schemas.microsoft.com/office/powerpoint/2010/main" val="4138234185"/>
              </p:ext>
            </p:extLst>
          </p:nvPr>
        </p:nvGraphicFramePr>
        <p:xfrm>
          <a:off x="658231" y="2426452"/>
          <a:ext cx="8369975" cy="2383592"/>
        </p:xfrm>
        <a:graphic>
          <a:graphicData uri="http://schemas.openxmlformats.org/drawingml/2006/table">
            <a:tbl>
              <a:tblPr firstRow="1" bandRow="1">
                <a:noFill/>
                <a:tableStyleId>{DFA57A15-B8E1-46B6-8A23-007F49DB7AD7}</a:tableStyleId>
              </a:tblPr>
              <a:tblGrid>
                <a:gridCol w="3763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06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62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en-US" sz="1800" b="1" i="0" u="none" strike="noStrike" dirty="0" err="1">
                          <a:solidFill>
                            <a:schemeClr val="tx1"/>
                          </a:solidFill>
                          <a:latin typeface="Helvetica Neue" panose="020B0604020202020204" charset="0"/>
                          <a:ea typeface="Calibri"/>
                          <a:cs typeface="Calibri"/>
                          <a:sym typeface="Calibri"/>
                        </a:rPr>
                        <a:t>Espressione</a:t>
                      </a: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Helvetica Neue" panose="020B0604020202020204" charset="0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di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genere</a:t>
                      </a:r>
                      <a:endParaRPr dirty="0"/>
                    </a:p>
                  </a:txBody>
                  <a:tcPr marL="91450" marR="91450" marT="45725" marB="45725">
                    <a:solidFill>
                      <a:srgbClr val="C2D59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Alternative</a:t>
                      </a:r>
                      <a:endParaRPr/>
                    </a:p>
                  </a:txBody>
                  <a:tcPr marL="91450" marR="91450" marT="45725" marB="45725">
                    <a:solidFill>
                      <a:srgbClr val="C2D5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6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Un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uomo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disponibile</a:t>
                      </a:r>
                      <a:endParaRPr sz="1800" dirty="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dirty="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Un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uomo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premuroso</a:t>
                      </a:r>
                      <a:endParaRPr sz="1800" dirty="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39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Una donna disponibile</a:t>
                      </a:r>
                      <a:endParaRPr sz="1800" dirty="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latin typeface="Helvetica Neue"/>
                          <a:ea typeface="Helvetica Neue"/>
                          <a:cs typeface="Helvetica Neue"/>
                          <a:sym typeface="Helvetica Neue"/>
                        </a:rPr>
                        <a:t>Una donna lasciva</a:t>
                      </a:r>
                      <a:endParaRPr sz="1800" dirty="0">
                        <a:solidFill>
                          <a:srgbClr val="000000"/>
                        </a:solidFill>
                        <a:latin typeface="Helvetica Neue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3647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dirty="0">
                          <a:latin typeface="Helvetica Neue" panose="020B0604020202020204" charset="0"/>
                        </a:rPr>
                        <a:t>«Fai l’uomo!»</a:t>
                      </a:r>
                      <a:endParaRPr sz="1800" dirty="0">
                        <a:latin typeface="Helvetica Neue" panose="020B0604020202020204" charset="0"/>
                      </a:endParaRPr>
                    </a:p>
                  </a:txBody>
                  <a:tcPr marL="91450" marR="91450" marT="45725" marB="45725"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Helvetica Neue"/>
                        <a:buNone/>
                      </a:pPr>
                      <a:r>
                        <a:rPr lang="it-IT" sz="1800" dirty="0">
                          <a:latin typeface="Helvetica Neue" panose="020B0604020202020204" charset="0"/>
                        </a:rPr>
                        <a:t>Sii coraggioso/a</a:t>
                      </a:r>
                      <a:endParaRPr sz="1800" dirty="0">
                        <a:latin typeface="Helvetica Neue" panose="020B0604020202020204" charset="0"/>
                      </a:endParaRPr>
                    </a:p>
                  </a:txBody>
                  <a:tcPr marL="91450" marR="91450" marT="45725" marB="45725"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10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latin typeface="Helvetica Neue" panose="020B0604020202020204" charset="0"/>
                          <a:ea typeface="Helvetica Neue"/>
                          <a:cs typeface="Helvetica Neue"/>
                          <a:sym typeface="Helvetica Neue"/>
                        </a:rPr>
                        <a:t>Donnetta</a:t>
                      </a:r>
                      <a:endParaRPr sz="1800" dirty="0">
                        <a:solidFill>
                          <a:srgbClr val="000000"/>
                        </a:solidFill>
                        <a:latin typeface="Helvetica Neue" panose="020B0604020202020204" charset="0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800" dirty="0">
                          <a:solidFill>
                            <a:srgbClr val="000000"/>
                          </a:solidFill>
                          <a:latin typeface="Helvetica Neue" panose="020B0604020202020204" charset="0"/>
                          <a:ea typeface="Helvetica Neue"/>
                          <a:cs typeface="Helvetica Neue"/>
                          <a:sym typeface="Helvetica Neue"/>
                        </a:rPr>
                        <a:t>Persona fragile, debole, incostante</a:t>
                      </a:r>
                      <a:endParaRPr sz="1800" dirty="0">
                        <a:solidFill>
                          <a:srgbClr val="000000"/>
                        </a:solidFill>
                        <a:latin typeface="Helvetica Neue" panose="020B0604020202020204" charset="0"/>
                        <a:ea typeface="Helvetica Neue"/>
                        <a:cs typeface="Helvetica Neue"/>
                        <a:sym typeface="Helvetica Neue"/>
                      </a:endParaRPr>
                    </a:p>
                  </a:txBody>
                  <a:tcPr marL="91450" marR="91450" marT="45725" marB="45725"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4" name="Google Shape;304;p19"/>
          <p:cNvSpPr txBox="1"/>
          <p:nvPr/>
        </p:nvSpPr>
        <p:spPr>
          <a:xfrm>
            <a:off x="658231" y="1303422"/>
            <a:ext cx="836996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2.1 Espressioni comuni che hanno una connotazione di genere e linguaggio </a:t>
            </a:r>
            <a:r>
              <a:rPr lang="en-US" sz="1800" b="1" i="0" u="none" strike="noStrike">
                <a:solidFill>
                  <a:srgbClr val="FFFFFF"/>
                </a:solidFill>
                <a:latin typeface="Noto Sans"/>
                <a:ea typeface="Noto Sans"/>
                <a:cs typeface="Noto Sans"/>
                <a:sym typeface="Noto Sans"/>
              </a:rPr>
              <a:t>alternativo</a:t>
            </a:r>
            <a:endParaRPr sz="24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2"/>
          <p:cNvSpPr/>
          <p:nvPr/>
        </p:nvSpPr>
        <p:spPr>
          <a:xfrm>
            <a:off x="152400" y="121766"/>
            <a:ext cx="9448800" cy="6524914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54"/>
                </a:lnTo>
                <a:lnTo>
                  <a:pt x="0" y="6260312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12"/>
                </a:lnTo>
                <a:lnTo>
                  <a:pt x="55537" y="6260312"/>
                </a:lnTo>
                <a:lnTo>
                  <a:pt x="55537" y="55854"/>
                </a:lnTo>
                <a:lnTo>
                  <a:pt x="4355147" y="55854"/>
                </a:lnTo>
                <a:lnTo>
                  <a:pt x="4355147" y="6260096"/>
                </a:lnTo>
                <a:lnTo>
                  <a:pt x="4410075" y="6260096"/>
                </a:lnTo>
                <a:lnTo>
                  <a:pt x="4410075" y="55854"/>
                </a:lnTo>
                <a:lnTo>
                  <a:pt x="4410075" y="55499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2"/>
          <p:cNvSpPr txBox="1"/>
          <p:nvPr/>
        </p:nvSpPr>
        <p:spPr>
          <a:xfrm>
            <a:off x="2475190" y="6739589"/>
            <a:ext cx="2326640" cy="31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20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Il sostegno della Commissione europea alla realizzazione di questa pubblicazione non costituisce un'approvazione dei contenuti, che riflettono esclusivamente il punto di vista degli autori, e la Commissione non può essere ritenuta responsabile dell'uso che può essere fatto delle informazioni in essa contenute.</a:t>
            </a:r>
            <a:endParaRPr sz="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59" name="Google Shape;59;p2"/>
          <p:cNvSpPr txBox="1"/>
          <p:nvPr/>
        </p:nvSpPr>
        <p:spPr>
          <a:xfrm>
            <a:off x="453080" y="533400"/>
            <a:ext cx="5261920" cy="18466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Obiettivi e finalità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 termine di questo modulo, sarete in grado di: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F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0000FE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0" name="Google Shape;6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15338" y="435492"/>
            <a:ext cx="790575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6679315"/>
            <a:ext cx="2124074" cy="4476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2" name="Google Shape;62;p2"/>
          <p:cNvGrpSpPr/>
          <p:nvPr/>
        </p:nvGrpSpPr>
        <p:grpSpPr>
          <a:xfrm>
            <a:off x="453080" y="1955549"/>
            <a:ext cx="8801533" cy="3961648"/>
            <a:chOff x="3887687" y="1733077"/>
            <a:chExt cx="5719714" cy="3708149"/>
          </a:xfrm>
        </p:grpSpPr>
        <p:sp>
          <p:nvSpPr>
            <p:cNvPr id="63" name="Google Shape;63;p2"/>
            <p:cNvSpPr/>
            <p:nvPr/>
          </p:nvSpPr>
          <p:spPr>
            <a:xfrm>
              <a:off x="4302503" y="1733077"/>
              <a:ext cx="5304898" cy="584415"/>
            </a:xfrm>
            <a:custGeom>
              <a:avLst/>
              <a:gdLst/>
              <a:ahLst/>
              <a:cxnLst/>
              <a:rect l="l" t="t" r="r" b="b"/>
              <a:pathLst>
                <a:path w="6540862" h="584415" extrusionOk="0">
                  <a:moveTo>
                    <a:pt x="0" y="0"/>
                  </a:moveTo>
                  <a:lnTo>
                    <a:pt x="6540862" y="0"/>
                  </a:lnTo>
                  <a:lnTo>
                    <a:pt x="6540862" y="584415"/>
                  </a:lnTo>
                  <a:lnTo>
                    <a:pt x="0" y="584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40891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01 </a:t>
              </a:r>
              <a:r>
                <a:rPr lang="en-US" sz="16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Riconoscere immagini stereotipate</a:t>
              </a:r>
              <a:endParaRPr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887688" y="1733077"/>
              <a:ext cx="414816" cy="583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302497" y="2765751"/>
              <a:ext cx="5304898" cy="584415"/>
            </a:xfrm>
            <a:custGeom>
              <a:avLst/>
              <a:gdLst/>
              <a:ahLst/>
              <a:cxnLst/>
              <a:rect l="l" t="t" r="r" b="b"/>
              <a:pathLst>
                <a:path w="6540862" h="584415" extrusionOk="0">
                  <a:moveTo>
                    <a:pt x="0" y="0"/>
                  </a:moveTo>
                  <a:lnTo>
                    <a:pt x="6540862" y="0"/>
                  </a:lnTo>
                  <a:lnTo>
                    <a:pt x="6540862" y="584415"/>
                  </a:lnTo>
                  <a:lnTo>
                    <a:pt x="0" y="584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rgbClr val="40891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02 </a:t>
              </a:r>
              <a:r>
                <a:rPr lang="it-IT" sz="16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Assicurarvi</a:t>
              </a:r>
              <a:r>
                <a:rPr lang="it-IT" sz="18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lang="it-IT" sz="16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che le immagini che scegliete di utilizzare per i vostri materiali di comunicazione non rafforzano gli stereotipi di genere.</a:t>
              </a:r>
              <a:endParaRPr lang="it-IT" dirty="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887688" y="2765751"/>
              <a:ext cx="414816" cy="583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302498" y="3853265"/>
              <a:ext cx="5304898" cy="584415"/>
            </a:xfrm>
            <a:custGeom>
              <a:avLst/>
              <a:gdLst/>
              <a:ahLst/>
              <a:cxnLst/>
              <a:rect l="l" t="t" r="r" b="b"/>
              <a:pathLst>
                <a:path w="6540862" h="584415" extrusionOk="0">
                  <a:moveTo>
                    <a:pt x="0" y="0"/>
                  </a:moveTo>
                  <a:lnTo>
                    <a:pt x="6540862" y="0"/>
                  </a:lnTo>
                  <a:lnTo>
                    <a:pt x="6540862" y="584415"/>
                  </a:lnTo>
                  <a:lnTo>
                    <a:pt x="0" y="584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 dirty="0">
                  <a:solidFill>
                    <a:srgbClr val="40891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03 </a:t>
              </a:r>
              <a:r>
                <a:rPr lang="en-US" sz="1600" dirty="0" err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Scegliere</a:t>
              </a:r>
              <a:r>
                <a:rPr lang="en-US" sz="16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lang="en-US" sz="1600" dirty="0" err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colori</a:t>
              </a:r>
              <a:r>
                <a:rPr lang="en-US" sz="16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e </a:t>
              </a:r>
              <a:r>
                <a:rPr lang="en-US" sz="1600" dirty="0" err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immagini</a:t>
              </a:r>
              <a:r>
                <a:rPr lang="en-US" sz="16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lang="en-US" sz="1600" dirty="0" err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neutre</a:t>
              </a:r>
              <a:r>
                <a:rPr lang="en-US" sz="16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dal punto di vista del </a:t>
              </a:r>
              <a:r>
                <a:rPr lang="en-US" sz="1600" dirty="0" err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genere</a:t>
              </a:r>
              <a:r>
                <a:rPr lang="en-US" sz="16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lang="en-US" sz="1600" dirty="0" err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nell'implementazione</a:t>
              </a:r>
              <a:r>
                <a:rPr lang="en-US" sz="16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di un </a:t>
              </a:r>
              <a:r>
                <a:rPr lang="en-US" sz="1600" dirty="0" err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sito</a:t>
              </a:r>
              <a:r>
                <a:rPr lang="en-US" sz="16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web </a:t>
              </a:r>
              <a:r>
                <a:rPr lang="en-US" sz="1600" dirty="0" err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aziendale</a:t>
              </a:r>
              <a:r>
                <a:rPr lang="en-US" sz="16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o </a:t>
              </a:r>
              <a:r>
                <a:rPr lang="en-US" sz="1600" dirty="0" err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dell’imagine</a:t>
              </a:r>
              <a:r>
                <a:rPr lang="en-US" sz="16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 </a:t>
              </a:r>
              <a:r>
                <a:rPr lang="en-US" sz="1600" dirty="0" err="1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aziendale</a:t>
              </a:r>
              <a:r>
                <a:rPr lang="en-US" sz="1600" dirty="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.</a:t>
              </a:r>
              <a:endParaRPr sz="16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887687" y="3853265"/>
              <a:ext cx="414811" cy="583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302498" y="4856811"/>
              <a:ext cx="5304898" cy="584415"/>
            </a:xfrm>
            <a:custGeom>
              <a:avLst/>
              <a:gdLst/>
              <a:ahLst/>
              <a:cxnLst/>
              <a:rect l="l" t="t" r="r" b="b"/>
              <a:pathLst>
                <a:path w="6540862" h="584415" extrusionOk="0">
                  <a:moveTo>
                    <a:pt x="0" y="0"/>
                  </a:moveTo>
                  <a:lnTo>
                    <a:pt x="6540862" y="0"/>
                  </a:lnTo>
                  <a:lnTo>
                    <a:pt x="6540862" y="584415"/>
                  </a:lnTo>
                  <a:lnTo>
                    <a:pt x="0" y="58441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8D8D8"/>
            </a:solidFill>
            <a:ln>
              <a:noFill/>
            </a:ln>
          </p:spPr>
          <p:txBody>
            <a:bodyPr spcFirstLastPara="1" wrap="square" lIns="106675" tIns="106675" rIns="106675" bIns="10667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rgbClr val="40891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04 </a:t>
              </a:r>
              <a:r>
                <a:rPr lang="en-US" sz="1600">
                  <a:solidFill>
                    <a:schemeClr val="dk1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Individuare le e-mail distorte</a:t>
              </a:r>
              <a:endParaRPr sz="16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887687" y="4856811"/>
              <a:ext cx="414811" cy="5832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20"/>
          <p:cNvSpPr/>
          <p:nvPr/>
        </p:nvSpPr>
        <p:spPr>
          <a:xfrm>
            <a:off x="228600" y="152400"/>
            <a:ext cx="9416263" cy="7030059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67"/>
                </a:lnTo>
                <a:lnTo>
                  <a:pt x="0" y="6260325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25"/>
                </a:lnTo>
                <a:lnTo>
                  <a:pt x="55549" y="6260325"/>
                </a:lnTo>
                <a:lnTo>
                  <a:pt x="55549" y="55867"/>
                </a:lnTo>
                <a:lnTo>
                  <a:pt x="4355147" y="55867"/>
                </a:lnTo>
                <a:lnTo>
                  <a:pt x="4355147" y="6260109"/>
                </a:lnTo>
                <a:lnTo>
                  <a:pt x="4410075" y="6260109"/>
                </a:lnTo>
                <a:lnTo>
                  <a:pt x="4410075" y="55867"/>
                </a:lnTo>
                <a:lnTo>
                  <a:pt x="4410075" y="55511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0" name="Google Shape;310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967" y="6532730"/>
            <a:ext cx="2143124" cy="447674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0"/>
          <p:cNvSpPr txBox="1"/>
          <p:nvPr/>
        </p:nvSpPr>
        <p:spPr>
          <a:xfrm>
            <a:off x="2599114" y="6520874"/>
            <a:ext cx="6663519" cy="496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2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Il sostegno della Commissione europea alla realizzazione di questa pubblicazione non costituisce un'approvazione dei contenuti, che riflettono esclusivamente il punto di vista degli autori, e la Commissione non può essere ritenuta responsabile dell'uso che può essere fatto delle informazioni in essa contenute.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12" name="Google Shape;312;p20"/>
          <p:cNvSpPr txBox="1"/>
          <p:nvPr/>
        </p:nvSpPr>
        <p:spPr>
          <a:xfrm>
            <a:off x="1562528" y="453762"/>
            <a:ext cx="605747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Unità 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Come riconoscere le e-mail distorte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13" name="Google Shape;31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967" y="36102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4" name="Google Shape;314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21359" y="2293040"/>
            <a:ext cx="4884369" cy="3791813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0"/>
          <p:cNvSpPr txBox="1"/>
          <p:nvPr/>
        </p:nvSpPr>
        <p:spPr>
          <a:xfrm>
            <a:off x="646023" y="1230347"/>
            <a:ext cx="8616610" cy="369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 </a:t>
            </a:r>
            <a:r>
              <a:rPr lang="en-US" sz="18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professioni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 le </a:t>
            </a:r>
            <a:r>
              <a:rPr lang="en-US" sz="18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occupazioni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sono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spesso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stereotipate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 base al </a:t>
            </a:r>
            <a:r>
              <a:rPr lang="en-US" sz="18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genere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8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6" name="Google Shape;316;p20"/>
          <p:cNvSpPr txBox="1"/>
          <p:nvPr/>
        </p:nvSpPr>
        <p:spPr>
          <a:xfrm>
            <a:off x="711010" y="2169292"/>
            <a:ext cx="3157834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"Devo </a:t>
            </a:r>
            <a:r>
              <a:rPr lang="en-US" sz="18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parlare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con </a:t>
            </a:r>
            <a:r>
              <a:rPr lang="en-US" sz="18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 </a:t>
            </a:r>
            <a:r>
              <a:rPr lang="en-US" sz="1800" b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segretaria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dirty="0">
                <a:latin typeface="Helvetica Neue"/>
                <a:ea typeface="Helvetica Neue"/>
                <a:cs typeface="Helvetica Neue"/>
                <a:sym typeface="Helvetica Neue"/>
              </a:rPr>
              <a:t>lei</a:t>
            </a: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è</a:t>
            </a:r>
            <a:r>
              <a:rPr lang="en-US" sz="18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</a:t>
            </a:r>
            <a:r>
              <a:rPr lang="en-US" sz="18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ufficio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?</a:t>
            </a:r>
            <a:endParaRPr dirty="0"/>
          </a:p>
        </p:txBody>
      </p:sp>
      <p:sp>
        <p:nvSpPr>
          <p:cNvPr id="317" name="Google Shape;317;p20"/>
          <p:cNvSpPr txBox="1"/>
          <p:nvPr/>
        </p:nvSpPr>
        <p:spPr>
          <a:xfrm>
            <a:off x="646023" y="4655066"/>
            <a:ext cx="315783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Fate </a:t>
            </a:r>
            <a:r>
              <a:rPr lang="en-US" sz="16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particolare</a:t>
            </a: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attenzione</a:t>
            </a:r>
            <a:r>
              <a:rPr lang="en-US" sz="16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lang="en-US" sz="1600" b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evitare</a:t>
            </a:r>
            <a:r>
              <a:rPr lang="en-US" sz="16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gli</a:t>
            </a:r>
            <a:r>
              <a:rPr lang="en-US" sz="16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stereotipi</a:t>
            </a:r>
            <a:r>
              <a:rPr lang="en-US" sz="16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quando</a:t>
            </a: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parlate</a:t>
            </a: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delle</a:t>
            </a:r>
            <a:r>
              <a:rPr lang="en-US" sz="16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professioni</a:t>
            </a:r>
            <a:r>
              <a:rPr lang="en-US" sz="16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delle</a:t>
            </a:r>
            <a:r>
              <a:rPr lang="en-US" sz="16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persone</a:t>
            </a:r>
            <a:r>
              <a:rPr lang="en-US" sz="16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sz="16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18" name="Google Shape;318;p20"/>
          <p:cNvSpPr/>
          <p:nvPr/>
        </p:nvSpPr>
        <p:spPr>
          <a:xfrm>
            <a:off x="2449251" y="3020956"/>
            <a:ext cx="2143124" cy="1580410"/>
          </a:xfrm>
          <a:prstGeom prst="ellipse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9" name="Google Shape;319;p20"/>
          <p:cNvSpPr/>
          <p:nvPr/>
        </p:nvSpPr>
        <p:spPr>
          <a:xfrm>
            <a:off x="2510725" y="3169647"/>
            <a:ext cx="1896810" cy="1308385"/>
          </a:xfrm>
          <a:prstGeom prst="wedgeEllipseCallout">
            <a:avLst>
              <a:gd name="adj1" fmla="val -55254"/>
              <a:gd name="adj2" fmla="val 56771"/>
            </a:avLst>
          </a:prstGeom>
          <a:solidFill>
            <a:srgbClr val="FFFF99"/>
          </a:solidFill>
          <a:ln w="25400" cap="flat" cmpd="sng">
            <a:solidFill>
              <a:srgbClr val="FFFF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CONSIGLIO VELOCE</a:t>
            </a:r>
            <a:endParaRPr sz="105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1"/>
          <p:cNvSpPr/>
          <p:nvPr/>
        </p:nvSpPr>
        <p:spPr>
          <a:xfrm>
            <a:off x="228600" y="152400"/>
            <a:ext cx="9416263" cy="7030059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67"/>
                </a:lnTo>
                <a:lnTo>
                  <a:pt x="0" y="6260325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25"/>
                </a:lnTo>
                <a:lnTo>
                  <a:pt x="55549" y="6260325"/>
                </a:lnTo>
                <a:lnTo>
                  <a:pt x="55549" y="55867"/>
                </a:lnTo>
                <a:lnTo>
                  <a:pt x="4355147" y="55867"/>
                </a:lnTo>
                <a:lnTo>
                  <a:pt x="4355147" y="6260109"/>
                </a:lnTo>
                <a:lnTo>
                  <a:pt x="4410075" y="6260109"/>
                </a:lnTo>
                <a:lnTo>
                  <a:pt x="4410075" y="55867"/>
                </a:lnTo>
                <a:lnTo>
                  <a:pt x="4410075" y="55511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5" name="Google Shape;32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967" y="6532730"/>
            <a:ext cx="2143124" cy="447674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21"/>
          <p:cNvSpPr txBox="1"/>
          <p:nvPr/>
        </p:nvSpPr>
        <p:spPr>
          <a:xfrm>
            <a:off x="2599114" y="6520874"/>
            <a:ext cx="6663519" cy="496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2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Il sostegno della Commissione europea alla realizzazione di questa pubblicazione non costituisce un'approvazione dei contenuti, che riflettono esclusivamente il punto di vista degli autori, e la Commissione non può essere ritenuta responsabile dell'uso che può essere fatto delle informazioni in essa contenute.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27" name="Google Shape;327;p21"/>
          <p:cNvSpPr txBox="1"/>
          <p:nvPr/>
        </p:nvSpPr>
        <p:spPr>
          <a:xfrm>
            <a:off x="1562528" y="453762"/>
            <a:ext cx="605747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Unità 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Come riconoscere le e-mail distorte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28" name="Google Shape;328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967" y="361029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591263" y="1708527"/>
            <a:ext cx="4583380" cy="4091944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21"/>
          <p:cNvSpPr txBox="1"/>
          <p:nvPr/>
        </p:nvSpPr>
        <p:spPr>
          <a:xfrm>
            <a:off x="672258" y="4600142"/>
            <a:ext cx="3870503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Non fare </a:t>
            </a:r>
            <a:r>
              <a:rPr lang="en-US" sz="18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affidamento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sui </a:t>
            </a:r>
            <a:r>
              <a:rPr lang="en-US" sz="18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pronomi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"</a:t>
            </a:r>
            <a:r>
              <a:rPr lang="en-US" sz="1800" b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lui</a:t>
            </a:r>
            <a:r>
              <a:rPr lang="en-US" sz="18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/lei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" </a:t>
            </a:r>
            <a:r>
              <a:rPr lang="en-US" sz="18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quando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parla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di un </a:t>
            </a:r>
            <a:r>
              <a:rPr lang="en-US" sz="18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individuo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 </a:t>
            </a:r>
            <a:r>
              <a:rPr lang="en-US" sz="18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astratto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8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questo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esclude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le </a:t>
            </a:r>
            <a:r>
              <a:rPr lang="en-US" sz="18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donne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dalla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conversazione.</a:t>
            </a:r>
            <a:endParaRPr dirty="0"/>
          </a:p>
        </p:txBody>
      </p:sp>
      <p:sp>
        <p:nvSpPr>
          <p:cNvPr id="331" name="Google Shape;331;p21"/>
          <p:cNvSpPr/>
          <p:nvPr/>
        </p:nvSpPr>
        <p:spPr>
          <a:xfrm>
            <a:off x="2733676" y="2867395"/>
            <a:ext cx="2143124" cy="1580410"/>
          </a:xfrm>
          <a:prstGeom prst="ellipse">
            <a:avLst/>
          </a:prstGeom>
          <a:noFill/>
          <a:ln w="254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21"/>
          <p:cNvSpPr/>
          <p:nvPr/>
        </p:nvSpPr>
        <p:spPr>
          <a:xfrm>
            <a:off x="2805193" y="3019732"/>
            <a:ext cx="1991532" cy="1308385"/>
          </a:xfrm>
          <a:prstGeom prst="wedgeEllipseCallout">
            <a:avLst>
              <a:gd name="adj1" fmla="val -55254"/>
              <a:gd name="adj2" fmla="val 62500"/>
            </a:avLst>
          </a:prstGeom>
          <a:solidFill>
            <a:srgbClr val="FFFF99"/>
          </a:solidFill>
          <a:ln w="25400" cap="flat" cmpd="sng">
            <a:solidFill>
              <a:srgbClr val="FFFF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CONSIGLIO VELOCE</a:t>
            </a:r>
            <a:endParaRPr sz="105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2"/>
          <p:cNvSpPr/>
          <p:nvPr/>
        </p:nvSpPr>
        <p:spPr>
          <a:xfrm>
            <a:off x="228600" y="152400"/>
            <a:ext cx="9416263" cy="7030059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67"/>
                </a:lnTo>
                <a:lnTo>
                  <a:pt x="0" y="6260325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25"/>
                </a:lnTo>
                <a:lnTo>
                  <a:pt x="55549" y="6260325"/>
                </a:lnTo>
                <a:lnTo>
                  <a:pt x="55549" y="55867"/>
                </a:lnTo>
                <a:lnTo>
                  <a:pt x="4355147" y="55867"/>
                </a:lnTo>
                <a:lnTo>
                  <a:pt x="4355147" y="6260109"/>
                </a:lnTo>
                <a:lnTo>
                  <a:pt x="4410075" y="6260109"/>
                </a:lnTo>
                <a:lnTo>
                  <a:pt x="4410075" y="55867"/>
                </a:lnTo>
                <a:lnTo>
                  <a:pt x="4410075" y="55511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8" name="Google Shape;33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967" y="6532730"/>
            <a:ext cx="2143124" cy="447674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22"/>
          <p:cNvSpPr txBox="1"/>
          <p:nvPr/>
        </p:nvSpPr>
        <p:spPr>
          <a:xfrm>
            <a:off x="2599114" y="6520874"/>
            <a:ext cx="6663519" cy="496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2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Il sostegno della Commissione europea alla realizzazione di questa pubblicazione non costituisce un'approvazione dei contenuti, che riflettono esclusivamente il punto di vista degli autori, e la Commissione non può essere ritenuta responsabile dell'uso che può essere fatto delle informazioni in essa contenute.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40" name="Google Shape;340;p22"/>
          <p:cNvSpPr txBox="1"/>
          <p:nvPr/>
        </p:nvSpPr>
        <p:spPr>
          <a:xfrm>
            <a:off x="1562528" y="453762"/>
            <a:ext cx="6057471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Unità 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Come riconoscere le e-mail distorte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41" name="Google Shape;341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967" y="361029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22"/>
          <p:cNvSpPr txBox="1"/>
          <p:nvPr/>
        </p:nvSpPr>
        <p:spPr>
          <a:xfrm>
            <a:off x="528442" y="1366197"/>
            <a:ext cx="8293230" cy="372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Leggete</a:t>
            </a:r>
            <a:r>
              <a:rPr lang="en-US" sz="18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alcuni</a:t>
            </a:r>
            <a:r>
              <a:rPr lang="en-US" sz="18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estratti</a:t>
            </a:r>
            <a:r>
              <a:rPr lang="en-US" sz="18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di e-mail. 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b="1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Suggerimenti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800" i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Convenzioni</a:t>
            </a:r>
            <a:r>
              <a:rPr lang="en-US" sz="1800" i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di </a:t>
            </a:r>
            <a:r>
              <a:rPr lang="en-US" sz="1800" i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denominazione</a:t>
            </a:r>
            <a:r>
              <a:rPr lang="en-US" sz="1800" i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800" i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titoli</a:t>
            </a:r>
            <a:r>
              <a:rPr lang="en-US" sz="1800" i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 </a:t>
            </a:r>
            <a:r>
              <a:rPr lang="en-US" sz="1800" i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modi</a:t>
            </a:r>
            <a:r>
              <a:rPr lang="en-US" sz="1800" i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per </a:t>
            </a:r>
            <a:r>
              <a:rPr lang="en-US" sz="1800" i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riferirsi</a:t>
            </a:r>
            <a:r>
              <a:rPr lang="en-US" sz="1800" i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alle</a:t>
            </a:r>
            <a:r>
              <a:rPr lang="en-US" sz="1800" i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persone</a:t>
            </a:r>
            <a:r>
              <a:rPr lang="en-US" sz="1800" i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/ </a:t>
            </a:r>
            <a:r>
              <a:rPr lang="en-US" sz="1800" i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Gerarchia</a:t>
            </a:r>
            <a:r>
              <a:rPr lang="en-US" sz="1800" i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di parole o </a:t>
            </a:r>
            <a:r>
              <a:rPr lang="en-US" sz="1800" i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frasi</a:t>
            </a:r>
            <a:r>
              <a:rPr lang="en-US" sz="1800" i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/ </a:t>
            </a:r>
            <a:r>
              <a:rPr lang="en-US" sz="1800" i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Diminutivi</a:t>
            </a:r>
            <a:r>
              <a:rPr lang="en-US" sz="1800" i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/ Termini per le </a:t>
            </a:r>
            <a:r>
              <a:rPr lang="en-US" sz="1800" i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donne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Estratto</a:t>
            </a:r>
            <a:r>
              <a:rPr lang="en-US" sz="18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1: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Ogni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persona ha </a:t>
            </a:r>
            <a:r>
              <a:rPr lang="en-US" sz="18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il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diritto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di </a:t>
            </a:r>
            <a:r>
              <a:rPr lang="en-US" sz="18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scegliere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il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proprio </a:t>
            </a:r>
            <a:r>
              <a:rPr lang="en-US" sz="18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datore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di </a:t>
            </a:r>
            <a:r>
              <a:rPr lang="en-US" sz="18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lavoro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 di fare </a:t>
            </a:r>
            <a:r>
              <a:rPr lang="en-US" sz="18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il</a:t>
            </a: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latin typeface="Helvetica Neue"/>
                <a:ea typeface="Helvetica Neue"/>
                <a:cs typeface="Helvetica Neue"/>
                <a:sym typeface="Helvetica Neue"/>
              </a:rPr>
              <a:t>lavoro</a:t>
            </a: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 di propria </a:t>
            </a:r>
            <a:r>
              <a:rPr lang="en-US" sz="1800" dirty="0" err="1">
                <a:latin typeface="Helvetica Neue"/>
                <a:ea typeface="Helvetica Neue"/>
                <a:cs typeface="Helvetica Neue"/>
                <a:sym typeface="Helvetica Neue"/>
              </a:rPr>
              <a:t>scelta</a:t>
            </a:r>
            <a:r>
              <a:rPr lang="en-US" sz="1800" dirty="0"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 </a:t>
            </a:r>
            <a:r>
              <a:rPr lang="en-US" sz="18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condizione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che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egli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soddisfi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criteri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di </a:t>
            </a:r>
            <a:r>
              <a:rPr lang="en-US" sz="18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qualificazione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necessari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 </a:t>
            </a:r>
            <a:r>
              <a:rPr lang="en-US" sz="18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sia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ritenuto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idoneo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al </a:t>
            </a:r>
            <a:r>
              <a:rPr lang="en-US" sz="18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lavoro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dal </a:t>
            </a:r>
            <a:r>
              <a:rPr lang="en-US" sz="18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datore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di </a:t>
            </a:r>
            <a:r>
              <a:rPr lang="en-US" sz="18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lavoro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 </a:t>
            </a:r>
            <a:r>
              <a:rPr lang="en-US" sz="18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questione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Il </a:t>
            </a:r>
            <a:r>
              <a:rPr lang="en-US" sz="18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governo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non </a:t>
            </a:r>
            <a:r>
              <a:rPr lang="en-US" sz="18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può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interferire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questo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diritto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tranne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nei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casi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 cui </a:t>
            </a:r>
            <a:r>
              <a:rPr lang="en-US" sz="18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l'individuo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in </a:t>
            </a:r>
            <a:r>
              <a:rPr lang="en-US" sz="18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questione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…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latin typeface="Helvetica Neue"/>
              <a:sym typeface="Helvetica Neue"/>
            </a:endParaRPr>
          </a:p>
          <a:p>
            <a:r>
              <a:rPr lang="it-IT" sz="2000" b="1" dirty="0">
                <a:latin typeface="Helvetica Neue"/>
                <a:ea typeface="Helvetica Neue"/>
                <a:cs typeface="Helvetica Neue"/>
                <a:sym typeface="Helvetica Neue"/>
              </a:rPr>
              <a:t>Quanti casi di linguaggio discriminatorio di genere avete contato? </a:t>
            </a:r>
            <a:endParaRPr lang="it-IT" sz="2000" b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23"/>
          <p:cNvSpPr/>
          <p:nvPr/>
        </p:nvSpPr>
        <p:spPr>
          <a:xfrm>
            <a:off x="168668" y="142570"/>
            <a:ext cx="9432532" cy="7096430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67"/>
                </a:lnTo>
                <a:lnTo>
                  <a:pt x="0" y="6260325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25"/>
                </a:lnTo>
                <a:lnTo>
                  <a:pt x="55549" y="6260325"/>
                </a:lnTo>
                <a:lnTo>
                  <a:pt x="55549" y="55867"/>
                </a:lnTo>
                <a:lnTo>
                  <a:pt x="4355147" y="55867"/>
                </a:lnTo>
                <a:lnTo>
                  <a:pt x="4355147" y="6260109"/>
                </a:lnTo>
                <a:lnTo>
                  <a:pt x="4410075" y="6260109"/>
                </a:lnTo>
                <a:lnTo>
                  <a:pt x="4410075" y="55867"/>
                </a:lnTo>
                <a:lnTo>
                  <a:pt x="4410075" y="55511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8" name="Google Shape;348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967" y="6532730"/>
            <a:ext cx="2143124" cy="447674"/>
          </a:xfrm>
          <a:prstGeom prst="rect">
            <a:avLst/>
          </a:prstGeom>
          <a:noFill/>
          <a:ln>
            <a:noFill/>
          </a:ln>
        </p:spPr>
      </p:pic>
      <p:sp>
        <p:nvSpPr>
          <p:cNvPr id="349" name="Google Shape;349;p23"/>
          <p:cNvSpPr txBox="1"/>
          <p:nvPr/>
        </p:nvSpPr>
        <p:spPr>
          <a:xfrm>
            <a:off x="2599114" y="6520874"/>
            <a:ext cx="6663519" cy="496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2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Il sostegno della Commissione europea alla realizzazione di questa pubblicazione non costituisce un'approvazione dei contenuti, che riflettono esclusivamente il punto di vista degli autori, e la Commissione non può essere ritenuta responsabile dell'uso che può essere fatto delle informazioni in essa contenute.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50" name="Google Shape;350;p23"/>
          <p:cNvSpPr txBox="1"/>
          <p:nvPr/>
        </p:nvSpPr>
        <p:spPr>
          <a:xfrm>
            <a:off x="1562528" y="453762"/>
            <a:ext cx="6057471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Unità 2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Come riconoscere le e-mail distorte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51" name="Google Shape;351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967" y="361029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23"/>
          <p:cNvSpPr txBox="1"/>
          <p:nvPr/>
        </p:nvSpPr>
        <p:spPr>
          <a:xfrm>
            <a:off x="528442" y="1366197"/>
            <a:ext cx="8293230" cy="372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Leggete</a:t>
            </a:r>
            <a:r>
              <a:rPr lang="en-US" sz="18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alcuni</a:t>
            </a:r>
            <a:r>
              <a:rPr lang="en-US" sz="18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estratti</a:t>
            </a:r>
            <a:r>
              <a:rPr lang="en-US" sz="18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di e-mail.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Suggerimenti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800" i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Convenzioni</a:t>
            </a:r>
            <a:r>
              <a:rPr lang="en-US" sz="1800" i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di </a:t>
            </a:r>
            <a:r>
              <a:rPr lang="en-US" sz="1800" i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denominazione</a:t>
            </a:r>
            <a:r>
              <a:rPr lang="en-US" sz="1800" i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800" i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titoli</a:t>
            </a:r>
            <a:r>
              <a:rPr lang="en-US" sz="1800" i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 modo di </a:t>
            </a:r>
            <a:r>
              <a:rPr lang="en-US" sz="1800" i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riferirsi</a:t>
            </a:r>
            <a:r>
              <a:rPr lang="en-US" sz="1800" i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alle</a:t>
            </a:r>
            <a:r>
              <a:rPr lang="en-US" sz="1800" i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persone</a:t>
            </a:r>
            <a:r>
              <a:rPr lang="en-US" sz="1800" i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/ </a:t>
            </a:r>
            <a:r>
              <a:rPr lang="en-US" sz="1800" i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Gerarchia</a:t>
            </a:r>
            <a:r>
              <a:rPr lang="en-US" sz="1800" i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di parole o </a:t>
            </a:r>
            <a:r>
              <a:rPr lang="en-US" sz="1800" i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frasi</a:t>
            </a:r>
            <a:r>
              <a:rPr lang="en-US" sz="1800" i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/ </a:t>
            </a:r>
            <a:r>
              <a:rPr lang="en-US" sz="1800" i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Affissi</a:t>
            </a:r>
            <a:r>
              <a:rPr lang="en-US" sz="1800" i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diminutivi</a:t>
            </a:r>
            <a:r>
              <a:rPr lang="en-US" sz="1800" i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/ Termini per le </a:t>
            </a:r>
            <a:r>
              <a:rPr lang="en-US" sz="1800" i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donne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i="1" dirty="0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Estratto</a:t>
            </a:r>
            <a:r>
              <a:rPr lang="en-US" sz="1800" b="1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2:</a:t>
            </a:r>
            <a:endParaRPr dirty="0"/>
          </a:p>
          <a:p>
            <a:r>
              <a:rPr lang="en-US" sz="18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Ogni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candidato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deve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presentare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la propria </a:t>
            </a:r>
            <a:r>
              <a:rPr lang="en-US" sz="18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candidatura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entro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le ore 12.00 di </a:t>
            </a:r>
            <a:r>
              <a:rPr lang="en-US" sz="18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lunedì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12 </a:t>
            </a:r>
            <a:r>
              <a:rPr lang="en-US" sz="18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dicembre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Per </a:t>
            </a:r>
            <a:r>
              <a:rPr lang="en-US" sz="18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ulteriori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informazioni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8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consultare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la </a:t>
            </a:r>
            <a:r>
              <a:rPr lang="en-US" sz="18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domanda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completa</a:t>
            </a: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</a:p>
          <a:p>
            <a:endParaRPr lang="en-US" sz="1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endParaRPr lang="en-US" sz="1800" dirty="0">
              <a:latin typeface="Helvetica Neue"/>
              <a:ea typeface="Helvetica Neue"/>
              <a:cs typeface="Helvetica Neue"/>
              <a:sym typeface="Helvetica Neue"/>
            </a:endParaRPr>
          </a:p>
          <a:p>
            <a:r>
              <a:rPr lang="it-IT" sz="2000" b="1" dirty="0">
                <a:latin typeface="Helvetica Neue"/>
                <a:ea typeface="Helvetica Neue"/>
                <a:cs typeface="Helvetica Neue"/>
                <a:sym typeface="Helvetica Neue"/>
              </a:rPr>
              <a:t>Quanti casi di linguaggio discriminatorio di genere avete contato? </a:t>
            </a:r>
            <a:endParaRPr lang="it-IT" sz="2000" b="1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endParaRPr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7" name="Google Shape;357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3741" y="812347"/>
            <a:ext cx="3810000" cy="3810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58" name="Google Shape;358;p24"/>
          <p:cNvGrpSpPr/>
          <p:nvPr/>
        </p:nvGrpSpPr>
        <p:grpSpPr>
          <a:xfrm>
            <a:off x="114300" y="228609"/>
            <a:ext cx="9525000" cy="6826770"/>
            <a:chOff x="260375" y="272846"/>
            <a:chExt cx="9229725" cy="6772275"/>
          </a:xfrm>
        </p:grpSpPr>
        <p:sp>
          <p:nvSpPr>
            <p:cNvPr id="359" name="Google Shape;359;p24"/>
            <p:cNvSpPr/>
            <p:nvPr/>
          </p:nvSpPr>
          <p:spPr>
            <a:xfrm>
              <a:off x="260375" y="272846"/>
              <a:ext cx="9229725" cy="6772275"/>
            </a:xfrm>
            <a:custGeom>
              <a:avLst/>
              <a:gdLst/>
              <a:ahLst/>
              <a:cxnLst/>
              <a:rect l="l" t="t" r="r" b="b"/>
              <a:pathLst>
                <a:path w="9229725" h="6772275" extrusionOk="0">
                  <a:moveTo>
                    <a:pt x="9229674" y="0"/>
                  </a:moveTo>
                  <a:lnTo>
                    <a:pt x="9170848" y="0"/>
                  </a:lnTo>
                  <a:lnTo>
                    <a:pt x="9170848" y="59715"/>
                  </a:lnTo>
                  <a:lnTo>
                    <a:pt x="9170848" y="6713220"/>
                  </a:lnTo>
                  <a:lnTo>
                    <a:pt x="59474" y="6713220"/>
                  </a:lnTo>
                  <a:lnTo>
                    <a:pt x="59474" y="59715"/>
                  </a:lnTo>
                  <a:lnTo>
                    <a:pt x="9170848" y="59715"/>
                  </a:lnTo>
                  <a:lnTo>
                    <a:pt x="9170848" y="0"/>
                  </a:lnTo>
                  <a:lnTo>
                    <a:pt x="0" y="0"/>
                  </a:lnTo>
                  <a:lnTo>
                    <a:pt x="0" y="59715"/>
                  </a:lnTo>
                  <a:lnTo>
                    <a:pt x="0" y="6713220"/>
                  </a:lnTo>
                  <a:lnTo>
                    <a:pt x="0" y="6771653"/>
                  </a:lnTo>
                  <a:lnTo>
                    <a:pt x="9229674" y="6771653"/>
                  </a:lnTo>
                  <a:lnTo>
                    <a:pt x="9229674" y="6713410"/>
                  </a:lnTo>
                  <a:lnTo>
                    <a:pt x="9229674" y="6713220"/>
                  </a:lnTo>
                  <a:lnTo>
                    <a:pt x="9229674" y="59715"/>
                  </a:lnTo>
                  <a:lnTo>
                    <a:pt x="9229674" y="59524"/>
                  </a:lnTo>
                  <a:lnTo>
                    <a:pt x="9229674" y="0"/>
                  </a:lnTo>
                  <a:close/>
                </a:path>
              </a:pathLst>
            </a:custGeom>
            <a:solidFill>
              <a:srgbClr val="7DD95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360" name="Google Shape;360;p2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48872" y="6244780"/>
              <a:ext cx="1095374" cy="3905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61" name="Google Shape;361;p2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78301" y="6155947"/>
              <a:ext cx="2714624" cy="57149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362" name="Google Shape;362;p24"/>
          <p:cNvSpPr txBox="1"/>
          <p:nvPr/>
        </p:nvSpPr>
        <p:spPr>
          <a:xfrm>
            <a:off x="7432781" y="6238465"/>
            <a:ext cx="1882775" cy="3568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just" rtl="0">
              <a:lnSpc>
                <a:spcPct val="124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Descrizione legale - Licenza Creative Commons:  I materiali pubblicati sul sito web del progetto Opsizo sono classificati come Risorse Educative Aperte (OER) e possono essere liberamente (senza l'autorizzazione dei loro creatori): scaricati, utilizzati, riutilizzati, copiati, adattati e condivisi dagli utenti, con informazioni sulla fonte di provenienza.</a:t>
            </a:r>
            <a:endParaRPr sz="35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3" name="Google Shape;363;p24"/>
          <p:cNvSpPr txBox="1"/>
          <p:nvPr/>
        </p:nvSpPr>
        <p:spPr>
          <a:xfrm>
            <a:off x="3065065" y="6214873"/>
            <a:ext cx="2964815" cy="3994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700" rIns="0" bIns="0" anchor="t" anchorCtr="0">
            <a:spAutoFit/>
          </a:bodyPr>
          <a:lstStyle/>
          <a:p>
            <a:pPr marL="12700" marR="5080" lvl="0" indent="0" algn="l" rtl="0">
              <a:lnSpc>
                <a:spcPct val="1115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Il sostegno della Commissione europea alla realizzazione di questa pubblicazione non costituisce un'approvazione dei contenuti, che riflettono esclusivamente il punto di vista degli autori, e la Commissione non può essere ritenuta responsabile dell'uso che può essere fatto delle informazioni in essa contenute.</a:t>
            </a:r>
            <a:endParaRPr sz="55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365" name="Google Shape;365;p24"/>
          <p:cNvSpPr txBox="1"/>
          <p:nvPr/>
        </p:nvSpPr>
        <p:spPr>
          <a:xfrm>
            <a:off x="2133600" y="4835149"/>
            <a:ext cx="67056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Continuate il vostro percorso di formazione su: </a:t>
            </a:r>
            <a:r>
              <a:rPr lang="en-US" sz="1800" b="1" u="sng">
                <a:solidFill>
                  <a:srgbClr val="78D74F"/>
                </a:solidFill>
                <a:latin typeface="Helvetica Neue"/>
                <a:ea typeface="Helvetica Neue"/>
                <a:cs typeface="Helvetica Neue"/>
                <a:sym typeface="Helvetica Neue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</a:t>
            </a:r>
            <a:r>
              <a:rPr lang="en-US" sz="1800" b="1">
                <a:solidFill>
                  <a:srgbClr val="78D74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//opsizo.eu/index.php  </a:t>
            </a:r>
            <a:endParaRPr sz="1800">
              <a:solidFill>
                <a:srgbClr val="78D74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9D573F2A-2138-47D2-90FA-54E0F70ED269}"/>
              </a:ext>
            </a:extLst>
          </p:cNvPr>
          <p:cNvSpPr txBox="1"/>
          <p:nvPr/>
        </p:nvSpPr>
        <p:spPr>
          <a:xfrm>
            <a:off x="3239146" y="3820332"/>
            <a:ext cx="3146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GRAZIE!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"/>
          <p:cNvSpPr/>
          <p:nvPr/>
        </p:nvSpPr>
        <p:spPr>
          <a:xfrm>
            <a:off x="4699293" y="152400"/>
            <a:ext cx="4945570" cy="7030059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67"/>
                </a:lnTo>
                <a:lnTo>
                  <a:pt x="0" y="6260325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25"/>
                </a:lnTo>
                <a:lnTo>
                  <a:pt x="55549" y="6260325"/>
                </a:lnTo>
                <a:lnTo>
                  <a:pt x="55549" y="55867"/>
                </a:lnTo>
                <a:lnTo>
                  <a:pt x="4355147" y="55867"/>
                </a:lnTo>
                <a:lnTo>
                  <a:pt x="4355147" y="6260109"/>
                </a:lnTo>
                <a:lnTo>
                  <a:pt x="4410075" y="6260109"/>
                </a:lnTo>
                <a:lnTo>
                  <a:pt x="4410075" y="55867"/>
                </a:lnTo>
                <a:lnTo>
                  <a:pt x="4410075" y="55511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6" name="Google Shape;7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8737" y="6817211"/>
            <a:ext cx="2143124" cy="447674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3"/>
          <p:cNvSpPr txBox="1"/>
          <p:nvPr/>
        </p:nvSpPr>
        <p:spPr>
          <a:xfrm>
            <a:off x="2151437" y="6861149"/>
            <a:ext cx="2350135" cy="321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2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" b="1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Il sostegno della Commissione europea alla realizzazione di questa pubblicazione non costituisce un'approvazione dei contenuti, che riflettono esclusivamente il punto di vista degli autori, e la Commissione non può essere ritenuta responsabile dell'uso che può essere fatto delle informazioni in essa contenute.</a:t>
            </a:r>
            <a:endParaRPr sz="4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78" name="Google Shape;78;p3"/>
          <p:cNvSpPr txBox="1"/>
          <p:nvPr/>
        </p:nvSpPr>
        <p:spPr>
          <a:xfrm>
            <a:off x="4818965" y="545892"/>
            <a:ext cx="427132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Unità 1</a:t>
            </a:r>
            <a:endParaRPr sz="24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Come le immagini possono cambiare il mondo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79" name="Google Shape;79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610600" y="6126648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Google Shape;80;p3"/>
          <p:cNvSpPr txBox="1"/>
          <p:nvPr/>
        </p:nvSpPr>
        <p:spPr>
          <a:xfrm>
            <a:off x="4850933" y="2433013"/>
            <a:ext cx="4393863" cy="23083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contenuti sono ispirati alle </a:t>
            </a:r>
            <a:r>
              <a:rPr lang="en-US" sz="1800" u="sng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"Immagini che possono cambiare il mondo</a:t>
            </a: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" - Una guida alla comunicazione paritaria di Tomas Gunnarsson, '</a:t>
            </a:r>
            <a:r>
              <a:rPr lang="en-US" sz="1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The Gender Photographer</a:t>
            </a: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'.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u="sng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https://www.genusfotografen.se/language/en/home-2/  </a:t>
            </a:r>
            <a:endParaRPr sz="18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81" name="Google Shape;81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08737" y="170562"/>
            <a:ext cx="4491696" cy="6583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"/>
          <p:cNvSpPr/>
          <p:nvPr/>
        </p:nvSpPr>
        <p:spPr>
          <a:xfrm>
            <a:off x="228600" y="152400"/>
            <a:ext cx="9416263" cy="7030059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67"/>
                </a:lnTo>
                <a:lnTo>
                  <a:pt x="0" y="6260325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25"/>
                </a:lnTo>
                <a:lnTo>
                  <a:pt x="55549" y="6260325"/>
                </a:lnTo>
                <a:lnTo>
                  <a:pt x="55549" y="55867"/>
                </a:lnTo>
                <a:lnTo>
                  <a:pt x="4355147" y="55867"/>
                </a:lnTo>
                <a:lnTo>
                  <a:pt x="4355147" y="6260109"/>
                </a:lnTo>
                <a:lnTo>
                  <a:pt x="4410075" y="6260109"/>
                </a:lnTo>
                <a:lnTo>
                  <a:pt x="4410075" y="55867"/>
                </a:lnTo>
                <a:lnTo>
                  <a:pt x="4410075" y="55511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7" name="Google Shape;8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967" y="6532730"/>
            <a:ext cx="2143124" cy="447674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4"/>
          <p:cNvSpPr txBox="1"/>
          <p:nvPr/>
        </p:nvSpPr>
        <p:spPr>
          <a:xfrm>
            <a:off x="2599114" y="6520874"/>
            <a:ext cx="6663519" cy="496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2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Il sostegno della Commissione europea alla realizzazione di questa pubblicazione non costituisce un'approvazione dei contenuti, che riflettono esclusivamente il punto di vista degli autori, e la Commissione non può essere ritenuta responsabile dell'uso che può essere fatto delle informazioni in essa contenute.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89" name="Google Shape;89;p4"/>
          <p:cNvSpPr txBox="1"/>
          <p:nvPr/>
        </p:nvSpPr>
        <p:spPr>
          <a:xfrm>
            <a:off x="1562529" y="467501"/>
            <a:ext cx="685174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Unità 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Come le immagini possono cambiare il mondo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90" name="Google Shape;90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967" y="361029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4"/>
          <p:cNvSpPr txBox="1"/>
          <p:nvPr/>
        </p:nvSpPr>
        <p:spPr>
          <a:xfrm>
            <a:off x="567852" y="1484058"/>
            <a:ext cx="8617896" cy="3970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Scegliere colori e immagini neutre dal punto di vista del genere per il vostro sito web aziendale è un passo importante per promuovere l'inclusività e la diversità. Ecco alcune linee guida da considerare: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AutoNum type="arabicPeriod"/>
            </a:pPr>
            <a:r>
              <a:rPr lang="en-US" sz="1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Accessibilità dei colori - Web Design</a:t>
            </a:r>
            <a:endParaRPr/>
          </a:p>
          <a:p>
            <a:pPr marL="342900" marR="0" lvl="0" indent="-228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Nel contesto del web design e dei contenuti digitali, si pone l'accento sull'</a:t>
            </a:r>
            <a:r>
              <a:rPr lang="en-US" sz="1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accessibilità dei colori</a:t>
            </a: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L'uso di combinazioni di colori che forniscano un contrasto sufficiente è importante per garantire che le persone con disabilità visive possano accedere ai contenuti e comprenderli. I colori possono avere significati culturali, simbolici o emotivi che possono influenzare il modo in cui vengono utilizzati e percepiti. Ad esempio, alcuni colori possono essere associati a determinate pratiche culturali o religiose. L'uso di certi colori in determinati contesti potrebbe essere considerato offensivo o insensibile, con potenziali conseguenze legali e di reputazione.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"/>
          <p:cNvSpPr/>
          <p:nvPr/>
        </p:nvSpPr>
        <p:spPr>
          <a:xfrm>
            <a:off x="228600" y="152400"/>
            <a:ext cx="9416263" cy="7030059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67"/>
                </a:lnTo>
                <a:lnTo>
                  <a:pt x="0" y="6260325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25"/>
                </a:lnTo>
                <a:lnTo>
                  <a:pt x="55549" y="6260325"/>
                </a:lnTo>
                <a:lnTo>
                  <a:pt x="55549" y="55867"/>
                </a:lnTo>
                <a:lnTo>
                  <a:pt x="4355147" y="55867"/>
                </a:lnTo>
                <a:lnTo>
                  <a:pt x="4355147" y="6260109"/>
                </a:lnTo>
                <a:lnTo>
                  <a:pt x="4410075" y="6260109"/>
                </a:lnTo>
                <a:lnTo>
                  <a:pt x="4410075" y="55867"/>
                </a:lnTo>
                <a:lnTo>
                  <a:pt x="4410075" y="55511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7" name="Google Shape;97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967" y="6532730"/>
            <a:ext cx="2143124" cy="447674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5"/>
          <p:cNvSpPr txBox="1"/>
          <p:nvPr/>
        </p:nvSpPr>
        <p:spPr>
          <a:xfrm>
            <a:off x="2599114" y="6520874"/>
            <a:ext cx="6663519" cy="496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2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Il sostegno della Commissione europea alla realizzazione di questa pubblicazione non costituisce un'approvazione dei contenuti, che riflettono esclusivamente il punto di vista degli autori, e la Commissione non può essere ritenuta responsabile dell'uso che può essere fatto delle informazioni in essa contenute.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99" name="Google Shape;99;p5"/>
          <p:cNvSpPr txBox="1"/>
          <p:nvPr/>
        </p:nvSpPr>
        <p:spPr>
          <a:xfrm>
            <a:off x="1667734" y="392274"/>
            <a:ext cx="685174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Unità 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Come le immagini possono cambiare il mondo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0" name="Google Shape;100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967" y="361029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5"/>
          <p:cNvSpPr txBox="1"/>
          <p:nvPr/>
        </p:nvSpPr>
        <p:spPr>
          <a:xfrm>
            <a:off x="494715" y="1515303"/>
            <a:ext cx="8617896" cy="313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AutoNum type="arabicPeriod"/>
            </a:pPr>
            <a:r>
              <a:rPr lang="en-US" sz="18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Accessibilità</a:t>
            </a:r>
            <a:r>
              <a:rPr lang="en-US" sz="1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del </a:t>
            </a:r>
            <a:r>
              <a:rPr lang="en-US" sz="18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colore</a:t>
            </a:r>
            <a:r>
              <a:rPr lang="en-US" sz="1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 Web Design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Il </a:t>
            </a:r>
            <a:r>
              <a:rPr lang="en-US" sz="18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colore</a:t>
            </a:r>
            <a:r>
              <a:rPr lang="en-US" sz="1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rosso</a:t>
            </a:r>
            <a:r>
              <a:rPr lang="en-US" sz="1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evoca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il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dinamismo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Il </a:t>
            </a:r>
            <a:r>
              <a:rPr lang="en-US" sz="18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colore</a:t>
            </a:r>
            <a:r>
              <a:rPr lang="en-US" sz="1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arancione</a:t>
            </a:r>
            <a:r>
              <a:rPr lang="en-US" sz="1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esprime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energia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amicizia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ottimismo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azione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Il </a:t>
            </a:r>
            <a:r>
              <a:rPr lang="en-US" sz="18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colore</a:t>
            </a:r>
            <a:r>
              <a:rPr lang="en-US" sz="1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giallo</a:t>
            </a:r>
            <a:r>
              <a:rPr lang="en-US" sz="1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esprime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energia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calore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gioia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stimolo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all'azione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coinvolgimento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....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tuttavia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è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poco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visibile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su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uno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sfondo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bianco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!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Il </a:t>
            </a:r>
            <a:r>
              <a:rPr lang="en-US" sz="18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colore</a:t>
            </a:r>
            <a:r>
              <a:rPr lang="en-US" sz="1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verde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stabilità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rinnovamento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natura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Il </a:t>
            </a:r>
            <a:r>
              <a:rPr lang="en-US" sz="18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colore</a:t>
            </a:r>
            <a:r>
              <a:rPr lang="en-US" sz="1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blu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è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associato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un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senso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di fiducia,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sicurezza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tranquillità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dirty="0"/>
          </a:p>
          <a:p>
            <a:pPr lvl="0" algn="just"/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Il </a:t>
            </a:r>
            <a:r>
              <a:rPr lang="en-US" sz="18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colore</a:t>
            </a:r>
            <a:r>
              <a:rPr lang="en-US" sz="1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nero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rappresenta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il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potere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per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eccellenza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Il </a:t>
            </a:r>
            <a:r>
              <a:rPr lang="en-US" sz="18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colore</a:t>
            </a:r>
            <a:r>
              <a:rPr lang="en-US" sz="1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grigio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simboleggia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neutralità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"/>
          <p:cNvSpPr/>
          <p:nvPr/>
        </p:nvSpPr>
        <p:spPr>
          <a:xfrm>
            <a:off x="228600" y="152400"/>
            <a:ext cx="9416263" cy="7030059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67"/>
                </a:lnTo>
                <a:lnTo>
                  <a:pt x="0" y="6260325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25"/>
                </a:lnTo>
                <a:lnTo>
                  <a:pt x="55549" y="6260325"/>
                </a:lnTo>
                <a:lnTo>
                  <a:pt x="55549" y="55867"/>
                </a:lnTo>
                <a:lnTo>
                  <a:pt x="4355147" y="55867"/>
                </a:lnTo>
                <a:lnTo>
                  <a:pt x="4355147" y="6260109"/>
                </a:lnTo>
                <a:lnTo>
                  <a:pt x="4410075" y="6260109"/>
                </a:lnTo>
                <a:lnTo>
                  <a:pt x="4410075" y="55867"/>
                </a:lnTo>
                <a:lnTo>
                  <a:pt x="4410075" y="55511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7" name="Google Shape;107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967" y="6532730"/>
            <a:ext cx="2143124" cy="447674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6"/>
          <p:cNvSpPr txBox="1"/>
          <p:nvPr/>
        </p:nvSpPr>
        <p:spPr>
          <a:xfrm>
            <a:off x="2599114" y="6520874"/>
            <a:ext cx="6663519" cy="496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2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Il sostegno della Commissione europea alla realizzazione di questa pubblicazione non costituisce un'approvazione dei contenuti, che riflettono esclusivamente il punto di vista degli autori, e la Commissione non può essere ritenuta responsabile dell'uso che può essere fatto delle informazioni in essa contenute.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9" name="Google Shape;109;p6"/>
          <p:cNvSpPr txBox="1"/>
          <p:nvPr/>
        </p:nvSpPr>
        <p:spPr>
          <a:xfrm>
            <a:off x="1573615" y="334796"/>
            <a:ext cx="685174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Unità 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Come le immagini possono cambiare il mondo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0" name="Google Shape;110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967" y="361029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6"/>
          <p:cNvSpPr txBox="1"/>
          <p:nvPr/>
        </p:nvSpPr>
        <p:spPr>
          <a:xfrm>
            <a:off x="490967" y="1158115"/>
            <a:ext cx="861789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AutoNum type="arabicPeriod"/>
            </a:pPr>
            <a:r>
              <a:rPr lang="en-US" sz="1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Evitare l'uso di colori stereotipati </a:t>
            </a:r>
            <a:endParaRPr/>
          </a:p>
        </p:txBody>
      </p:sp>
      <p:sp>
        <p:nvSpPr>
          <p:cNvPr id="112" name="Google Shape;112;p6"/>
          <p:cNvSpPr txBox="1"/>
          <p:nvPr/>
        </p:nvSpPr>
        <p:spPr>
          <a:xfrm>
            <a:off x="533165" y="2323678"/>
            <a:ext cx="2557033" cy="3693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colori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sono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spesso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collegati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arbitrariamente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a un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genere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come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il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rosa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per le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donne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il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blu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per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gli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uomini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Quando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progettate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materiali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di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comunicazione</a:t>
            </a:r>
            <a:r>
              <a:rPr lang="en-US" sz="1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8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controllate</a:t>
            </a:r>
            <a:r>
              <a:rPr lang="en-US" sz="1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</a:t>
            </a:r>
            <a:r>
              <a:rPr lang="en-US" sz="1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colori</a:t>
            </a:r>
            <a:r>
              <a:rPr lang="en-US" sz="1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che</a:t>
            </a:r>
            <a:r>
              <a:rPr lang="en-US" sz="1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avete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utilizzato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 </a:t>
            </a:r>
            <a:r>
              <a:rPr lang="en-US" sz="1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non </a:t>
            </a:r>
            <a:r>
              <a:rPr lang="en-US" sz="18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usate</a:t>
            </a:r>
            <a:r>
              <a:rPr lang="en-US" sz="1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il</a:t>
            </a:r>
            <a:r>
              <a:rPr lang="en-US" sz="1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colore</a:t>
            </a:r>
            <a:r>
              <a:rPr lang="en-US" sz="1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come </a:t>
            </a:r>
            <a:r>
              <a:rPr lang="en-US" sz="18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abbreviazione</a:t>
            </a:r>
            <a:r>
              <a:rPr lang="en-US" sz="1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per </a:t>
            </a:r>
            <a:r>
              <a:rPr lang="en-US" sz="18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il</a:t>
            </a:r>
            <a:r>
              <a:rPr lang="en-US" sz="1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genere</a:t>
            </a:r>
            <a:r>
              <a:rPr lang="en-US" sz="1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endParaRPr sz="18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13" name="Google Shape;113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76835" y="2407438"/>
            <a:ext cx="5943600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7"/>
          <p:cNvSpPr/>
          <p:nvPr/>
        </p:nvSpPr>
        <p:spPr>
          <a:xfrm>
            <a:off x="228600" y="152400"/>
            <a:ext cx="9416263" cy="7030059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67"/>
                </a:lnTo>
                <a:lnTo>
                  <a:pt x="0" y="6260325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25"/>
                </a:lnTo>
                <a:lnTo>
                  <a:pt x="55549" y="6260325"/>
                </a:lnTo>
                <a:lnTo>
                  <a:pt x="55549" y="55867"/>
                </a:lnTo>
                <a:lnTo>
                  <a:pt x="4355147" y="55867"/>
                </a:lnTo>
                <a:lnTo>
                  <a:pt x="4355147" y="6260109"/>
                </a:lnTo>
                <a:lnTo>
                  <a:pt x="4410075" y="6260109"/>
                </a:lnTo>
                <a:lnTo>
                  <a:pt x="4410075" y="55867"/>
                </a:lnTo>
                <a:lnTo>
                  <a:pt x="4410075" y="55511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9" name="Google Shape;119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967" y="6532730"/>
            <a:ext cx="2143124" cy="447674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7"/>
          <p:cNvSpPr txBox="1"/>
          <p:nvPr/>
        </p:nvSpPr>
        <p:spPr>
          <a:xfrm>
            <a:off x="2599114" y="6520874"/>
            <a:ext cx="6663519" cy="496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2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Il sostegno della Commissione europea alla realizzazione di questa pubblicazione non costituisce un'approvazione dei contenuti, che riflettono esclusivamente il punto di vista degli autori, e la Commissione non può essere ritenuta responsabile dell'uso che può essere fatto delle informazioni in essa contenute.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21" name="Google Shape;121;p7"/>
          <p:cNvSpPr txBox="1"/>
          <p:nvPr/>
        </p:nvSpPr>
        <p:spPr>
          <a:xfrm>
            <a:off x="1667734" y="385930"/>
            <a:ext cx="6851746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Unità 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Come le immagini possono cambiare il mondo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2" name="Google Shape;122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967" y="361029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7"/>
          <p:cNvSpPr txBox="1"/>
          <p:nvPr/>
        </p:nvSpPr>
        <p:spPr>
          <a:xfrm>
            <a:off x="567852" y="1358058"/>
            <a:ext cx="8617896" cy="2031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</a:t>
            </a:r>
            <a:r>
              <a:rPr lang="en-US" sz="18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Immagini</a:t>
            </a:r>
            <a:r>
              <a:rPr lang="en-US" sz="1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- Web Design</a:t>
            </a:r>
            <a:endParaRPr sz="18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fatte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bene, le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immagini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possono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includere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rispecchiare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tutte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le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persone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non solo quelle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che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rientrano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nella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norma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della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società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Le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immagini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possono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stuzzicare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la nostra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immaginazione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quando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si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tratta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di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ciò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che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possiamo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fare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della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nostra vita e di chi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possiamo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diventare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Analizziamo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l'</a:t>
            </a:r>
            <a:r>
              <a:rPr lang="en-US" sz="18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immagine</a:t>
            </a:r>
            <a:r>
              <a:rPr lang="en-US" sz="1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della</a:t>
            </a:r>
            <a:r>
              <a:rPr lang="en-US" sz="1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home page di </a:t>
            </a:r>
            <a:r>
              <a:rPr lang="en-US" sz="18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Opsizo</a:t>
            </a:r>
            <a:r>
              <a:rPr lang="en-US" sz="1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nella</a:t>
            </a:r>
            <a:r>
              <a:rPr lang="en-US" sz="1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8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Piattaforma</a:t>
            </a:r>
            <a:r>
              <a:rPr lang="en-US" sz="18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OER</a:t>
            </a:r>
            <a:r>
              <a:rPr lang="en-US" sz="18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</a:t>
            </a:r>
            <a:endParaRPr sz="1800" dirty="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24" name="Google Shape;124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01067" y="3855383"/>
            <a:ext cx="5707796" cy="246823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5" name="Google Shape;125;p7"/>
          <p:cNvCxnSpPr/>
          <p:nvPr/>
        </p:nvCxnSpPr>
        <p:spPr>
          <a:xfrm>
            <a:off x="2671343" y="4695774"/>
            <a:ext cx="1099709" cy="439949"/>
          </a:xfrm>
          <a:prstGeom prst="straightConnector1">
            <a:avLst/>
          </a:prstGeom>
          <a:noFill/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6" name="Google Shape;126;p7"/>
          <p:cNvSpPr txBox="1"/>
          <p:nvPr/>
        </p:nvSpPr>
        <p:spPr>
          <a:xfrm>
            <a:off x="609600" y="4343400"/>
            <a:ext cx="2255467" cy="662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p7"/>
          <p:cNvSpPr txBox="1"/>
          <p:nvPr/>
        </p:nvSpPr>
        <p:spPr>
          <a:xfrm>
            <a:off x="974690" y="3718584"/>
            <a:ext cx="1915361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Diversi</a:t>
            </a:r>
            <a:r>
              <a:rPr lang="en-US"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colori</a:t>
            </a:r>
            <a:r>
              <a:rPr lang="en-US"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di </a:t>
            </a:r>
            <a:r>
              <a:rPr lang="en-US" sz="11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pelle</a:t>
            </a:r>
            <a:r>
              <a:rPr lang="en-US"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1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razza</a:t>
            </a:r>
            <a:r>
              <a:rPr lang="en-US"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1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sesso</a:t>
            </a:r>
            <a:r>
              <a:rPr lang="en-US"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 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 un </a:t>
            </a:r>
            <a:r>
              <a:rPr lang="en-US" sz="11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luogo</a:t>
            </a:r>
            <a:r>
              <a:rPr lang="en-US"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di </a:t>
            </a:r>
            <a:r>
              <a:rPr lang="en-US" sz="11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lavoro</a:t>
            </a:r>
            <a:r>
              <a:rPr lang="en-US"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indipendentemente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da 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chi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ami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dal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colore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della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tua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pelle</a:t>
            </a:r>
            <a:r>
              <a:rPr lang="en-US"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in quale </a:t>
            </a:r>
            <a:r>
              <a:rPr lang="en-US" sz="11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dio</a:t>
            </a:r>
            <a:r>
              <a:rPr lang="en-US"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credi</a:t>
            </a:r>
            <a:r>
              <a:rPr lang="en-US"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da come </a:t>
            </a:r>
            <a:r>
              <a:rPr lang="en-US" sz="11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funziona</a:t>
            </a:r>
            <a:r>
              <a:rPr lang="en-US"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il</a:t>
            </a:r>
            <a:r>
              <a:rPr lang="en-US"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tuo</a:t>
            </a:r>
            <a:r>
              <a:rPr lang="en-US"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corpo</a:t>
            </a:r>
            <a:r>
              <a:rPr lang="en-US"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 </a:t>
            </a:r>
            <a:r>
              <a:rPr lang="en-US" sz="11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il</a:t>
            </a:r>
            <a:r>
              <a:rPr lang="en-US"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tuo</a:t>
            </a:r>
            <a:r>
              <a:rPr lang="en-US"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cervello</a:t>
            </a:r>
            <a:r>
              <a:rPr lang="en-US"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da </a:t>
            </a:r>
            <a:r>
              <a:rPr lang="en-US" sz="11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quali</a:t>
            </a:r>
            <a:r>
              <a:rPr lang="en-US"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genitali</a:t>
            </a:r>
            <a:r>
              <a:rPr lang="en-US"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</a:t>
            </a:r>
            <a:r>
              <a:rPr lang="en-US" sz="11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hai</a:t>
            </a:r>
            <a:r>
              <a:rPr lang="en-US"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se sei </a:t>
            </a:r>
            <a:r>
              <a:rPr lang="en-US" sz="11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vecchio</a:t>
            </a:r>
            <a:r>
              <a:rPr lang="en-US"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 </a:t>
            </a:r>
            <a:r>
              <a:rPr lang="en-US" sz="1100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giovane</a:t>
            </a:r>
            <a:r>
              <a:rPr lang="en-US"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meriti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di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essere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Vist</a:t>
            </a:r>
            <a:r>
              <a:rPr lang="az-Cyrl-AZ" sz="1100" b="1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ә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,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ascoltat</a:t>
            </a:r>
            <a:r>
              <a:rPr lang="az-Cyrl-AZ" sz="1100" b="1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ә</a:t>
            </a:r>
            <a:r>
              <a:rPr lang="en-US" sz="1100" b="1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e </a:t>
            </a:r>
            <a:r>
              <a:rPr lang="en-US" sz="1100" b="1" dirty="0" err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rispettat</a:t>
            </a:r>
            <a:r>
              <a:rPr lang="az-Cyrl-AZ" sz="1100" b="1" dirty="0">
                <a:solidFill>
                  <a:schemeClr val="dk1"/>
                </a:solidFill>
                <a:latin typeface="Calibri" panose="020F0502020204030204" pitchFamily="34" charset="0"/>
                <a:ea typeface="Helvetica Neue"/>
                <a:cs typeface="Calibri" panose="020F0502020204030204" pitchFamily="34" charset="0"/>
                <a:sym typeface="Helvetica Neue"/>
              </a:rPr>
              <a:t>ә</a:t>
            </a:r>
            <a:r>
              <a:rPr lang="en-US" sz="1100" dirty="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.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8"/>
          <p:cNvSpPr/>
          <p:nvPr/>
        </p:nvSpPr>
        <p:spPr>
          <a:xfrm>
            <a:off x="228600" y="152400"/>
            <a:ext cx="9416263" cy="7030059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67"/>
                </a:lnTo>
                <a:lnTo>
                  <a:pt x="0" y="6260325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25"/>
                </a:lnTo>
                <a:lnTo>
                  <a:pt x="55549" y="6260325"/>
                </a:lnTo>
                <a:lnTo>
                  <a:pt x="55549" y="55867"/>
                </a:lnTo>
                <a:lnTo>
                  <a:pt x="4355147" y="55867"/>
                </a:lnTo>
                <a:lnTo>
                  <a:pt x="4355147" y="6260109"/>
                </a:lnTo>
                <a:lnTo>
                  <a:pt x="4410075" y="6260109"/>
                </a:lnTo>
                <a:lnTo>
                  <a:pt x="4410075" y="55867"/>
                </a:lnTo>
                <a:lnTo>
                  <a:pt x="4410075" y="55511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3" name="Google Shape;13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967" y="6532730"/>
            <a:ext cx="2143124" cy="447674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8"/>
          <p:cNvSpPr txBox="1"/>
          <p:nvPr/>
        </p:nvSpPr>
        <p:spPr>
          <a:xfrm>
            <a:off x="2599114" y="6520874"/>
            <a:ext cx="6663519" cy="496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2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Il sostegno della Commissione europea alla realizzazione di questa pubblicazione non costituisce un'approvazione dei contenuti, che riflettono esclusivamente il punto di vista degli autori, e la Commissione non può essere ritenuta responsabile dell'uso che può essere fatto delle informazioni in essa contenute.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35" name="Google Shape;135;p8"/>
          <p:cNvSpPr txBox="1"/>
          <p:nvPr/>
        </p:nvSpPr>
        <p:spPr>
          <a:xfrm>
            <a:off x="1562529" y="409169"/>
            <a:ext cx="685174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Unità 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Come le immagini possono cambiare il mondo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6" name="Google Shape;136;p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967" y="361029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Google Shape;137;p8"/>
          <p:cNvSpPr txBox="1"/>
          <p:nvPr/>
        </p:nvSpPr>
        <p:spPr>
          <a:xfrm>
            <a:off x="484721" y="1182891"/>
            <a:ext cx="859038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Un mondo in cui gli uomini fanno e le donne guardano</a:t>
            </a:r>
            <a:endParaRPr sz="18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38" name="Google Shape;138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296263" y="1666582"/>
            <a:ext cx="3139248" cy="448946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9" name="Google Shape;139;p8"/>
          <p:cNvCxnSpPr/>
          <p:nvPr/>
        </p:nvCxnSpPr>
        <p:spPr>
          <a:xfrm>
            <a:off x="4267200" y="3581400"/>
            <a:ext cx="1295400" cy="533400"/>
          </a:xfrm>
          <a:prstGeom prst="straightConnector1">
            <a:avLst/>
          </a:prstGeom>
          <a:noFill/>
          <a:ln w="9525" cap="flat" cmpd="sng">
            <a:solidFill>
              <a:srgbClr val="40891F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40" name="Google Shape;140;p8"/>
          <p:cNvCxnSpPr/>
          <p:nvPr/>
        </p:nvCxnSpPr>
        <p:spPr>
          <a:xfrm rot="10800000" flipH="1">
            <a:off x="4590064" y="4706785"/>
            <a:ext cx="2275823" cy="611051"/>
          </a:xfrm>
          <a:prstGeom prst="straightConnector1">
            <a:avLst/>
          </a:prstGeom>
          <a:noFill/>
          <a:ln w="9525" cap="flat" cmpd="sng">
            <a:solidFill>
              <a:srgbClr val="40891F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41" name="Google Shape;141;p8"/>
          <p:cNvSpPr txBox="1"/>
          <p:nvPr/>
        </p:nvSpPr>
        <p:spPr>
          <a:xfrm>
            <a:off x="2656024" y="3351082"/>
            <a:ext cx="1724711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Ragazze che guardano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8"/>
          <p:cNvSpPr txBox="1"/>
          <p:nvPr/>
        </p:nvSpPr>
        <p:spPr>
          <a:xfrm>
            <a:off x="713345" y="1640260"/>
            <a:ext cx="3771538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Analizzate la foto e osservate chi è </a:t>
            </a:r>
            <a:r>
              <a:rPr lang="en-US" sz="1800" b="1">
                <a:solidFill>
                  <a:srgbClr val="40891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passivo, guarda, ammira </a:t>
            </a: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 chi è </a:t>
            </a:r>
            <a:r>
              <a:rPr lang="en-US" sz="1800" b="1">
                <a:solidFill>
                  <a:srgbClr val="00206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attivo, coraggioso e si mette in mostra.</a:t>
            </a:r>
            <a:endParaRPr/>
          </a:p>
        </p:txBody>
      </p:sp>
      <p:sp>
        <p:nvSpPr>
          <p:cNvPr id="143" name="Google Shape;143;p8"/>
          <p:cNvSpPr txBox="1"/>
          <p:nvPr/>
        </p:nvSpPr>
        <p:spPr>
          <a:xfrm>
            <a:off x="876663" y="4972452"/>
            <a:ext cx="377153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 gruppo di ragazzi si getta nell'acqua del porto di Gävle (Svezia)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"/>
          <p:cNvSpPr/>
          <p:nvPr/>
        </p:nvSpPr>
        <p:spPr>
          <a:xfrm>
            <a:off x="228600" y="152400"/>
            <a:ext cx="9416263" cy="7030059"/>
          </a:xfrm>
          <a:custGeom>
            <a:avLst/>
            <a:gdLst/>
            <a:ahLst/>
            <a:cxnLst/>
            <a:rect l="l" t="t" r="r" b="b"/>
            <a:pathLst>
              <a:path w="4410075" h="6315075" extrusionOk="0">
                <a:moveTo>
                  <a:pt x="4410075" y="0"/>
                </a:moveTo>
                <a:lnTo>
                  <a:pt x="0" y="0"/>
                </a:lnTo>
                <a:lnTo>
                  <a:pt x="0" y="55867"/>
                </a:lnTo>
                <a:lnTo>
                  <a:pt x="0" y="6260325"/>
                </a:lnTo>
                <a:lnTo>
                  <a:pt x="0" y="6314910"/>
                </a:lnTo>
                <a:lnTo>
                  <a:pt x="4410075" y="6314910"/>
                </a:lnTo>
                <a:lnTo>
                  <a:pt x="4410075" y="6260325"/>
                </a:lnTo>
                <a:lnTo>
                  <a:pt x="55549" y="6260325"/>
                </a:lnTo>
                <a:lnTo>
                  <a:pt x="55549" y="55867"/>
                </a:lnTo>
                <a:lnTo>
                  <a:pt x="4355147" y="55867"/>
                </a:lnTo>
                <a:lnTo>
                  <a:pt x="4355147" y="6260109"/>
                </a:lnTo>
                <a:lnTo>
                  <a:pt x="4410075" y="6260109"/>
                </a:lnTo>
                <a:lnTo>
                  <a:pt x="4410075" y="55867"/>
                </a:lnTo>
                <a:lnTo>
                  <a:pt x="4410075" y="55511"/>
                </a:lnTo>
                <a:lnTo>
                  <a:pt x="4410075" y="0"/>
                </a:lnTo>
                <a:close/>
              </a:path>
            </a:pathLst>
          </a:custGeom>
          <a:solidFill>
            <a:srgbClr val="7DD957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92D05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9" name="Google Shape;149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0967" y="6532730"/>
            <a:ext cx="2143124" cy="44767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9"/>
          <p:cNvSpPr txBox="1"/>
          <p:nvPr/>
        </p:nvSpPr>
        <p:spPr>
          <a:xfrm>
            <a:off x="2599114" y="6520874"/>
            <a:ext cx="6663519" cy="496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2050" rIns="0" bIns="0" anchor="t" anchorCtr="0">
            <a:spAutoFit/>
          </a:bodyPr>
          <a:lstStyle/>
          <a:p>
            <a:pPr marL="12700" marR="5080" lvl="0" indent="0" algn="l" rtl="0">
              <a:lnSpc>
                <a:spcPct val="1213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Il sostegno della Commissione europea alla realizzazione di questa pubblicazione non costituisce un'approvazione dei contenuti, che riflettono esclusivamente il punto di vista degli autori, e la Commissione non può essere ritenuta responsabile dell'uso che può essere fatto delle informazioni in essa contenute.</a:t>
            </a:r>
            <a:endParaRPr sz="900">
              <a:solidFill>
                <a:schemeClr val="dk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51" name="Google Shape;151;p9"/>
          <p:cNvSpPr txBox="1"/>
          <p:nvPr/>
        </p:nvSpPr>
        <p:spPr>
          <a:xfrm>
            <a:off x="1562529" y="392274"/>
            <a:ext cx="6851746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Unità 1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Come le immagini possono cambiare il mondo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52" name="Google Shape;152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0967" y="361029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9"/>
          <p:cNvSpPr txBox="1"/>
          <p:nvPr/>
        </p:nvSpPr>
        <p:spPr>
          <a:xfrm>
            <a:off x="537141" y="1592603"/>
            <a:ext cx="8799180" cy="28623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3. Le immagini influenzano il modo in cui ci vediamo l'un l'altro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Quando fate parte di coloro che rientrano nella norma della società, potete senza alcuna difficoltà guardarvi intorno e trovare persone che vi assomigliano - nei film, nei talk show, nei giornali e nei cataloghi di mobili. Forse non sapete nemmeno che per alcuni i media non sono uno specchio.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Le immagini </a:t>
            </a: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- o l'assenza di immagini - </a:t>
            </a:r>
            <a:r>
              <a:rPr lang="en-US" sz="1800" b="1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influenzano il modo in cui vediamo gli altri </a:t>
            </a:r>
            <a:r>
              <a:rPr lang="en-US" sz="1800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 noi stessi. Quando alcune persone sono invisibili nei media, quando le loro voci e le loro storie non vengono mai ascoltate, si crea un vuoto che viene riempito da pregiudizi e stereotipi.</a:t>
            </a:r>
            <a:endParaRPr sz="1800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3003</Words>
  <Application>Microsoft Office PowerPoint</Application>
  <PresentationFormat>Personalizzato</PresentationFormat>
  <Paragraphs>241</Paragraphs>
  <Slides>24</Slides>
  <Notes>24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24</vt:i4>
      </vt:variant>
    </vt:vector>
  </HeadingPairs>
  <TitlesOfParts>
    <vt:vector size="31" baseType="lpstr">
      <vt:lpstr>Noto Sans Light</vt:lpstr>
      <vt:lpstr>Calibri</vt:lpstr>
      <vt:lpstr>Arial</vt:lpstr>
      <vt:lpstr>Helvetica Neue</vt:lpstr>
      <vt:lpstr>Noto Sans</vt:lpstr>
      <vt:lpstr>Tahoma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Maria Cristina</dc:creator>
  <cp:keywords>, docId:DDAFA19C6211C8E90A1BC7C3CF0B9807</cp:keywords>
  <cp:lastModifiedBy>Francesca Umech</cp:lastModifiedBy>
  <cp:revision>10</cp:revision>
  <dcterms:created xsi:type="dcterms:W3CDTF">2022-12-16T10:07:41Z</dcterms:created>
  <dcterms:modified xsi:type="dcterms:W3CDTF">2023-11-21T15:31:33Z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2022-12-16T00:00:00Z</vt:filetime>
  </property>
  <property fmtid="{D5CDD505-2E9C-101B-9397-08002B2CF9AE}" pid="3" name="Creator">
    <vt:lpwstr>Canva</vt:lpwstr>
  </property>
  <property fmtid="{D5CDD505-2E9C-101B-9397-08002B2CF9AE}" pid="4" name="LastSaved">
    <vt:filetime>2022-12-16T00:00:00Z</vt:filetime>
  </property>
</Properties>
</file>