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9753600" cy="73152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panose="020B0502040504020204" pitchFamily="34" charset="0"/>
      <p:regular r:id="rId35"/>
      <p:bold r:id="rId36"/>
      <p:italic r:id="rId37"/>
      <p:boldItalic r:id="rId38"/>
    </p:embeddedFont>
    <p:embeddedFont>
      <p:font typeface="Noto Sans Light" panose="020B0604020202020204" charset="0"/>
      <p:regular r:id="rId39"/>
      <p:bold r:id="rId40"/>
      <p:italic r:id="rId41"/>
      <p:boldItalic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C+rp81C4QozU0uGuO5j5o2iY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A57A15-B8E1-46B6-8A23-007F49DB7AD7}">
  <a:tblStyle styleId="{DFA57A15-B8E1-46B6-8A23-007F49DB7A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2" y="2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3" name="Google Shape;13;p2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4" name="Google Shape;14;p2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9"/>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ige.europa.eu/" TargetMode="External"/><Relationship Id="rId5" Type="http://schemas.openxmlformats.org/officeDocument/2006/relationships/hyperlink" Target="http://../WP3%20OPSIZO_TOOL%20GENDER%20INCLUSIVE/20193925_mh0119609enn_pdf.pdf"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enusfotografen.se/language/en/home-2/" TargetMode="External"/><Relationship Id="rId5" Type="http://schemas.openxmlformats.org/officeDocument/2006/relationships/hyperlink" Target="http://../../../../images-that-change-the-world-guideboken-final.pdf"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71526" y="617155"/>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defRPr sz="350" b="1">
                <a:solidFill>
                  <a:schemeClr val="dk1"/>
                </a:solidFill>
                <a:latin typeface="Tahoma"/>
                <a:ea typeface="Tahoma"/>
                <a:cs typeface="Tahoma"/>
                <a:sym typeface="Tahoma"/>
              </a:defRPr>
            </a:pPr>
            <a:r>
              <a:t>Descripción legal — Licencias Creative Commons:  Los materiales publicados en el sitio web del proyecto Opsizo están clasificados como Recursos Educativos Abiertos (REA) y pueden ser libremente (sin permiso de sus creadores):  descargado, utilizado, reutilizado, copiado, adaptado y compartido por los usuarios, con información sobre la fuente de su origen.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defRPr sz="550" b="1">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550">
              <a:solidFill>
                <a:schemeClr val="dk1"/>
              </a:solidFill>
              <a:latin typeface="Tahoma"/>
              <a:ea typeface="Tahoma"/>
              <a:cs typeface="Tahoma"/>
              <a:sym typeface="Tahoma"/>
            </a:endParaRPr>
          </a:p>
        </p:txBody>
      </p:sp>
      <p:sp>
        <p:nvSpPr>
          <p:cNvPr id="52" name="Google Shape;52;p1"/>
          <p:cNvSpPr txBox="1"/>
          <p:nvPr/>
        </p:nvSpPr>
        <p:spPr>
          <a:xfrm>
            <a:off x="1371600" y="3347628"/>
            <a:ext cx="7696200" cy="30129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pPr>
            <a:r>
              <a:rPr lang="en-US" sz="3200" b="1">
                <a:solidFill>
                  <a:schemeClr val="dk1"/>
                </a:solidFill>
                <a:latin typeface="Calibri"/>
                <a:ea typeface="Calibri"/>
                <a:cs typeface="Calibri"/>
                <a:sym typeface="Calibri"/>
              </a:rPr>
              <a:t>ὀψίζω S</a:t>
            </a:r>
            <a:r>
              <a:t>uite</a:t>
            </a:r>
            <a:endParaRPr sz="3200" b="1">
              <a:solidFill>
                <a:schemeClr val="dk1"/>
              </a:solidFill>
              <a:latin typeface="Calibri"/>
              <a:ea typeface="Calibri"/>
              <a:cs typeface="Calibri"/>
              <a:sym typeface="Calibri"/>
            </a:endParaRPr>
          </a:p>
          <a:p>
            <a:pPr marL="0" marR="0" lvl="0" indent="0" algn="ctr" rtl="0">
              <a:lnSpc>
                <a:spcPct val="100000"/>
              </a:lnSpc>
              <a:spcBef>
                <a:spcPts val="5"/>
              </a:spcBef>
              <a:spcAft>
                <a:spcPts val="0"/>
              </a:spcAft>
              <a:buClr>
                <a:schemeClr val="dk1"/>
              </a:buClr>
              <a:buSzPts val="3200"/>
              <a:buFont typeface="Calibri"/>
              <a:buNone/>
              <a:defRPr sz="3200" b="1">
                <a:solidFill>
                  <a:schemeClr val="dk1"/>
                </a:solidFill>
                <a:latin typeface="Calibri"/>
                <a:ea typeface="Calibri"/>
                <a:cs typeface="Calibri"/>
                <a:sym typeface="Calibri"/>
              </a:defRPr>
            </a:pPr>
            <a:r>
              <a:t>Herramienta DEI para microempresas para </a:t>
            </a:r>
          </a:p>
          <a:p>
            <a:pPr marL="0" marR="0" lvl="0" indent="0" algn="ctr" rtl="0">
              <a:lnSpc>
                <a:spcPct val="100000"/>
              </a:lnSpc>
              <a:spcBef>
                <a:spcPts val="5"/>
              </a:spcBef>
              <a:spcAft>
                <a:spcPts val="0"/>
              </a:spcAft>
              <a:buClr>
                <a:schemeClr val="dk1"/>
              </a:buClr>
              <a:buSzPts val="3200"/>
              <a:buFont typeface="Calibri"/>
              <a:buNone/>
              <a:defRPr sz="3200" b="1">
                <a:solidFill>
                  <a:schemeClr val="dk1"/>
                </a:solidFill>
                <a:latin typeface="Calibri"/>
                <a:ea typeface="Calibri"/>
                <a:cs typeface="Calibri"/>
                <a:sym typeface="Calibri"/>
              </a:defRPr>
            </a:pPr>
            <a:r>
              <a:t>comunicación inclusiva </a:t>
            </a:r>
          </a:p>
          <a:p>
            <a:pPr marL="0" marR="0" lvl="0" indent="0" algn="ctr" rtl="0">
              <a:lnSpc>
                <a:spcPct val="100000"/>
              </a:lnSpc>
              <a:spcBef>
                <a:spcPts val="5"/>
              </a:spcBef>
              <a:spcAft>
                <a:spcPts val="0"/>
              </a:spcAft>
              <a:buClr>
                <a:schemeClr val="dk1"/>
              </a:buClr>
              <a:buSzPts val="1800"/>
              <a:buFont typeface="Calibri"/>
              <a:buNone/>
              <a:defRPr sz="1800" b="1">
                <a:solidFill>
                  <a:schemeClr val="dk1"/>
                </a:solidFill>
                <a:latin typeface="Calibri"/>
                <a:ea typeface="Calibri"/>
                <a:cs typeface="Calibri"/>
                <a:sym typeface="Calibri"/>
              </a:defRPr>
            </a:pPr>
            <a:r>
              <a:t>Socio del autor: Soluciones Web de Internet</a:t>
            </a:r>
            <a:endParaRPr sz="1800" b="1">
              <a:solidFill>
                <a:schemeClr val="dk1"/>
              </a:solidFill>
              <a:latin typeface="Calibri"/>
              <a:ea typeface="Calibri"/>
              <a:cs typeface="Calibri"/>
              <a:sym typeface="Calibri"/>
            </a:endParaRPr>
          </a:p>
          <a:p>
            <a:pPr marL="0" marR="0" lvl="0" indent="0" algn="ctr" rtl="0">
              <a:spcBef>
                <a:spcPts val="5"/>
              </a:spcBef>
              <a:spcAft>
                <a:spcPts val="0"/>
              </a:spcAft>
              <a:buNone/>
              <a:defRPr sz="1800" b="1">
                <a:solidFill>
                  <a:srgbClr val="92D050"/>
                </a:solidFill>
                <a:latin typeface="Calibri"/>
                <a:ea typeface="Calibri"/>
                <a:cs typeface="Calibri"/>
                <a:sym typeface="Calibri"/>
              </a:defRPr>
            </a:pPr>
            <a:r>
              <a:t>Diversidad e inclusión en la microempresa</a:t>
            </a:r>
            <a:endParaRPr sz="1800" b="1">
              <a:solidFill>
                <a:srgbClr val="92D050"/>
              </a:solidFill>
              <a:latin typeface="Helvetica Neue"/>
              <a:ea typeface="Helvetica Neue"/>
              <a:cs typeface="Helvetica Neue"/>
              <a:sym typeface="Helvetica Neue"/>
            </a:endParaRPr>
          </a:p>
          <a:p>
            <a:pPr marL="0" marR="0" lvl="0" indent="0" algn="ctr" rtl="0">
              <a:lnSpc>
                <a:spcPct val="107000"/>
              </a:lnSpc>
              <a:spcBef>
                <a:spcPts val="0"/>
              </a:spcBef>
              <a:spcAft>
                <a:spcPts val="0"/>
              </a:spcAft>
              <a:buNone/>
              <a:defRPr sz="1600" b="1">
                <a:solidFill>
                  <a:schemeClr val="dk1"/>
                </a:solidFill>
                <a:latin typeface="Calibri"/>
                <a:ea typeface="Calibri"/>
                <a:cs typeface="Calibri"/>
                <a:sym typeface="Calibri"/>
              </a:defRPr>
            </a:pPr>
            <a:r>
              <a:t>2022-1-IT01-KA220-VET-000088750</a:t>
            </a:r>
            <a:endParaRPr sz="1800" b="1">
              <a:solidFill>
                <a:schemeClr val="dk1"/>
              </a:solidFill>
              <a:latin typeface="Helvetica Neue"/>
              <a:ea typeface="Helvetica Neue"/>
              <a:cs typeface="Helvetica Neue"/>
              <a:sym typeface="Helvetica Neue"/>
            </a:endParaRPr>
          </a:p>
          <a:p>
            <a:pPr marL="0" marR="0" lvl="0" indent="0" algn="ctr" rtl="0">
              <a:spcBef>
                <a:spcPts val="805"/>
              </a:spcBef>
              <a:spcAft>
                <a:spcPts val="0"/>
              </a:spcAft>
              <a:buNone/>
              <a:defRPr sz="1600" b="1">
                <a:solidFill>
                  <a:srgbClr val="40891F"/>
                </a:solidFill>
                <a:latin typeface="Helvetica Neue"/>
                <a:ea typeface="Helvetica Neue"/>
                <a:cs typeface="Helvetica Neue"/>
                <a:sym typeface="Helvetica Neue"/>
              </a:defRPr>
            </a:pPr>
            <a:r>
              <a:rPr u="sng">
                <a:hlinkClick r:id="rId6">
                  <a:extLst>
                    <a:ext uri="{A12FA001-AC4F-418D-AE19-62706E023703}">
                      <ahyp:hlinkClr xmlns:ahyp="http://schemas.microsoft.com/office/drawing/2018/hyperlinkcolor" val="tx"/>
                    </a:ext>
                  </a:extLst>
                </a:hlinkClick>
              </a:rPr>
              <a:t>https://opsizo.eu/index.php</a:t>
            </a:r>
            <a:r>
              <a:t> </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59" name="Google Shape;15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60" name="Google Shape;160;p1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61" name="Google Shape;161;p10"/>
          <p:cNvSpPr txBox="1"/>
          <p:nvPr/>
        </p:nvSpPr>
        <p:spPr>
          <a:xfrm>
            <a:off x="1667734"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62" name="Google Shape;16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63" name="Google Shape;163;p10"/>
          <p:cNvSpPr txBox="1"/>
          <p:nvPr/>
        </p:nvSpPr>
        <p:spPr>
          <a:xfrm>
            <a:off x="490967" y="1319646"/>
            <a:ext cx="819583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4. Normas generales en fotografías</a:t>
            </a: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rPr b="1"/>
              <a:t>Tomas Gunnarsson, ‘The Gender Photographer</a:t>
            </a:r>
            <a:r>
              <a:t>’ reflexiona sobre cómo </a:t>
            </a: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 </a:t>
            </a: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p:txBody>
      </p:sp>
      <p:graphicFrame>
        <p:nvGraphicFramePr>
          <p:cNvPr id="164" name="Google Shape;164;p10"/>
          <p:cNvGraphicFramePr/>
          <p:nvPr/>
        </p:nvGraphicFramePr>
        <p:xfrm>
          <a:off x="609600" y="2148295"/>
          <a:ext cx="8496300" cy="4396760"/>
        </p:xfrm>
        <a:graphic>
          <a:graphicData uri="http://schemas.openxmlformats.org/drawingml/2006/table">
            <a:tbl>
              <a:tblPr firstRow="1" bandRow="1">
                <a:noFill/>
                <a:tableStyleId>{DFA57A15-B8E1-46B6-8A23-007F49DB7AD7}</a:tableStyleId>
              </a:tblPr>
              <a:tblGrid>
                <a:gridCol w="3915350">
                  <a:extLst>
                    <a:ext uri="{9D8B030D-6E8A-4147-A177-3AD203B41FA5}">
                      <a16:colId xmlns:a16="http://schemas.microsoft.com/office/drawing/2014/main" val="20000"/>
                    </a:ext>
                  </a:extLst>
                </a:gridCol>
                <a:gridCol w="4580950">
                  <a:extLst>
                    <a:ext uri="{9D8B030D-6E8A-4147-A177-3AD203B41FA5}">
                      <a16:colId xmlns:a16="http://schemas.microsoft.com/office/drawing/2014/main" val="20001"/>
                    </a:ext>
                  </a:extLst>
                </a:gridCol>
              </a:tblGrid>
              <a:tr h="1564950">
                <a:tc>
                  <a:txBody>
                    <a:bodyPr/>
                    <a:lstStyle/>
                    <a:p>
                      <a:pPr marL="0" marR="0" lvl="0" indent="0" algn="just" rtl="0">
                        <a:lnSpc>
                          <a:spcPct val="100000"/>
                        </a:lnSpc>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pPr>
                      <a:r>
                        <a:t>[...] «a menudo los hombres son fotografiados desde abajo; un ángulo de cámara que los hace parecer más grandes, más importantes, superiores (para ti, ya que el espectador «mira hacia arriba» a la persona).</a:t>
                      </a:r>
                    </a:p>
                    <a:p>
                      <a:pPr marL="0" marR="0" lvl="0" indent="0" algn="l" rtl="0">
                        <a:spcBef>
                          <a:spcPts val="0"/>
                        </a:spcBef>
                        <a:spcAft>
                          <a:spcPts val="0"/>
                        </a:spcAft>
                        <a:buNone/>
                      </a:pPr>
                      <a:endParaRPr sz="1400">
                        <a:solidFill>
                          <a:schemeClr val="dk1"/>
                        </a:solidFill>
                      </a:endParaRPr>
                    </a:p>
                  </a:txBody>
                  <a:tcPr marL="91450" marR="91450" marT="45725" marB="45725">
                    <a:solidFill>
                      <a:srgbClr val="C2D59B"/>
                    </a:solidFill>
                  </a:tcPr>
                </a:tc>
                <a:tc>
                  <a:txBody>
                    <a:bodyPr/>
                    <a:lstStyle/>
                    <a:p>
                      <a:pPr marL="0" marR="0" lvl="0" indent="0" algn="just" rtl="0">
                        <a:lnSpc>
                          <a:spcPct val="100000"/>
                        </a:lnSpc>
                        <a:spcBef>
                          <a:spcPts val="0"/>
                        </a:spcBef>
                        <a:spcAft>
                          <a:spcPts val="0"/>
                        </a:spcAft>
                        <a:buSzPts val="1400"/>
                        <a:buFont typeface="Helvetica Neue"/>
                        <a:buNone/>
                        <a:defRPr>
                          <a:latin typeface="Helvetica Neue"/>
                          <a:ea typeface="Helvetica Neue"/>
                          <a:cs typeface="Helvetica Neue"/>
                          <a:sym typeface="Helvetica Neue"/>
                        </a:defRPr>
                      </a:pPr>
                      <a:r>
                        <a:t> </a:t>
                      </a:r>
                      <a:r>
                        <a:rPr>
                          <a:solidFill>
                            <a:schemeClr val="dk1"/>
                          </a:solidFill>
                        </a:rPr>
                        <a:t>Para las mujeres, el cliché es lo contrario: son fotografiadas desde arriba; un ángulo que los hace parecer más pequeños, más lindos y menos amenazantes. para las mujeres, hay una regla especial que tienes que seguir cada vez que te tomen una foto: sonríe.</a:t>
                      </a:r>
                    </a:p>
                    <a:p>
                      <a:pPr marL="0" marR="0" lvl="0" indent="0" algn="l" rtl="0">
                        <a:spcBef>
                          <a:spcPts val="0"/>
                        </a:spcBef>
                        <a:spcAft>
                          <a:spcPts val="0"/>
                        </a:spcAft>
                        <a:buNone/>
                      </a:pPr>
                      <a:endParaRPr sz="1400"/>
                    </a:p>
                  </a:txBody>
                  <a:tcPr marL="91450" marR="91450" marT="45725" marB="45725">
                    <a:solidFill>
                      <a:srgbClr val="C2D59B"/>
                    </a:solidFill>
                  </a:tcPr>
                </a:tc>
                <a:extLst>
                  <a:ext uri="{0D108BD9-81ED-4DB2-BD59-A6C34878D82A}">
                    <a16:rowId xmlns:a16="http://schemas.microsoft.com/office/drawing/2014/main" val="10000"/>
                  </a:ext>
                </a:extLst>
              </a:tr>
              <a:tr h="2782150">
                <a:tc>
                  <a:txBody>
                    <a:bodyPr/>
                    <a:lstStyle/>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defRPr sz="1050">
                          <a:solidFill>
                            <a:schemeClr val="dk1"/>
                          </a:solidFill>
                          <a:latin typeface="Calibri"/>
                          <a:ea typeface="Calibri"/>
                          <a:cs typeface="Calibri"/>
                          <a:sym typeface="Calibri"/>
                        </a:defRPr>
                      </a:pPr>
                      <a:r>
                        <a:t>«Hombres» por ser creador está licenciado bajo CC BY 2.0.</a:t>
                      </a:r>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extLst>
                  <a:ext uri="{0D108BD9-81ED-4DB2-BD59-A6C34878D82A}">
                    <a16:rowId xmlns:a16="http://schemas.microsoft.com/office/drawing/2014/main" val="10001"/>
                  </a:ext>
                </a:extLst>
              </a:tr>
            </a:tbl>
          </a:graphicData>
        </a:graphic>
      </p:graphicFrame>
      <p:pic>
        <p:nvPicPr>
          <p:cNvPr id="165" name="Google Shape;165;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31858" y="3960830"/>
            <a:ext cx="3173881" cy="2144849"/>
          </a:xfrm>
          <a:prstGeom prst="rect">
            <a:avLst/>
          </a:prstGeom>
          <a:noFill/>
          <a:ln>
            <a:noFill/>
          </a:ln>
        </p:spPr>
      </p:pic>
      <p:sp>
        <p:nvSpPr>
          <p:cNvPr id="166" name="Google Shape;166;p10"/>
          <p:cNvSpPr txBox="1"/>
          <p:nvPr/>
        </p:nvSpPr>
        <p:spPr>
          <a:xfrm>
            <a:off x="4892727" y="6273848"/>
            <a:ext cx="382905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050">
                <a:solidFill>
                  <a:schemeClr val="dk1"/>
                </a:solidFill>
                <a:latin typeface="Calibri"/>
                <a:ea typeface="Calibri"/>
                <a:cs typeface="Calibri"/>
                <a:sym typeface="Calibri"/>
              </a:defRPr>
            </a:pPr>
            <a:r>
              <a:t>«Una noche en musa» por ser creador está licenciado bajo CC BY 2.0.</a:t>
            </a:r>
            <a:endParaRPr sz="1050">
              <a:solidFill>
                <a:schemeClr val="dk1"/>
              </a:solidFill>
              <a:latin typeface="Calibri"/>
              <a:ea typeface="Calibri"/>
              <a:cs typeface="Calibri"/>
              <a:sym typeface="Calibri"/>
            </a:endParaRPr>
          </a:p>
        </p:txBody>
      </p:sp>
      <p:pic>
        <p:nvPicPr>
          <p:cNvPr id="167" name="Google Shape;167;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63856" y="3925292"/>
            <a:ext cx="2540469" cy="21896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73" name="Google Shape;173;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74" name="Google Shape;174;p11"/>
          <p:cNvSpPr txBox="1"/>
          <p:nvPr/>
        </p:nvSpPr>
        <p:spPr>
          <a:xfrm>
            <a:off x="2634091"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75" name="Google Shape;175;p11"/>
          <p:cNvSpPr txBox="1"/>
          <p:nvPr/>
        </p:nvSpPr>
        <p:spPr>
          <a:xfrm>
            <a:off x="1667734"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76" name="Google Shape;176;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77" name="Google Shape;177;p11"/>
          <p:cNvSpPr txBox="1"/>
          <p:nvPr/>
        </p:nvSpPr>
        <p:spPr>
          <a:xfrm>
            <a:off x="490967" y="1275429"/>
            <a:ext cx="8721248"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4. Normas generales en fotografías</a:t>
            </a: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rPr b="1"/>
              <a:t>Tomas Gunnarsson, ‘The Gender Photographer</a:t>
            </a:r>
            <a:r>
              <a:t>’ reflexiona sobre cómo </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 </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Como </a:t>
            </a:r>
            <a:r>
              <a:rPr b="1"/>
              <a:t>mujer</a:t>
            </a:r>
            <a:r>
              <a:t>, se supone que debes parecer amigable, accesible y angelical, irradiando cal</a:t>
            </a:r>
            <a:r>
              <a:rPr lang="es-ES"/>
              <a:t>idez</a:t>
            </a:r>
            <a:r>
              <a:t>. Esto </a:t>
            </a:r>
            <a:r>
              <a:rPr b="1"/>
              <a:t>consolida </a:t>
            </a:r>
            <a:r>
              <a:t>la norma de que el </a:t>
            </a:r>
            <a:r>
              <a:rPr b="1"/>
              <a:t>papel de una mujer es complacer</a:t>
            </a:r>
            <a:r>
              <a:t>. También</a:t>
            </a:r>
            <a:r>
              <a:rPr lang="es-ES"/>
              <a:t> la causa de </a:t>
            </a:r>
            <a:r>
              <a:t>que las mujeres no sonrí</a:t>
            </a:r>
            <a:r>
              <a:rPr lang="es-ES"/>
              <a:t>a</a:t>
            </a:r>
            <a:r>
              <a:t>n</a:t>
            </a:r>
            <a:r>
              <a:rPr lang="es-ES"/>
              <a:t> se debe a</a:t>
            </a:r>
            <a:r>
              <a:t> — que podrían estar </a:t>
            </a:r>
            <a:r>
              <a:rPr lang="es-ES"/>
              <a:t>concentradas</a:t>
            </a:r>
            <a:r>
              <a:t> en algo importante,</a:t>
            </a:r>
            <a:r>
              <a:rPr lang="es-ES"/>
              <a:t> </a:t>
            </a:r>
            <a:r>
              <a:t>o tener una ‘cara de perra en reposo’ cuando sus músculos faciales están relajados</a:t>
            </a:r>
            <a:r>
              <a:rPr lang="es-ES"/>
              <a:t> </a:t>
            </a:r>
            <a:r>
              <a:t>— </a:t>
            </a:r>
            <a:r>
              <a:rPr lang="es-ES"/>
              <a:t>y se interpreten</a:t>
            </a:r>
            <a:r>
              <a:t> como enojado u hostil. </a:t>
            </a: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Hombres con la misma expresión,</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por otro lado, se interpretan como serios y determinados.</a:t>
            </a: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La </a:t>
            </a:r>
            <a:r>
              <a:rPr b="1"/>
              <a:t>solución </a:t>
            </a:r>
            <a:r>
              <a:t>es</a:t>
            </a:r>
            <a:r>
              <a:rPr b="1"/>
              <a:t> simple</a:t>
            </a:r>
            <a:r>
              <a:t>: solo </a:t>
            </a:r>
            <a:r>
              <a:rPr lang="es-ES"/>
              <a:t>permite</a:t>
            </a:r>
            <a:r>
              <a:t> que el contexto, </a:t>
            </a:r>
            <a:r>
              <a:rPr b="1"/>
              <a:t>en lugar del </a:t>
            </a:r>
            <a:r>
              <a:rPr lang="es-ES" b="1"/>
              <a:t>género de una </a:t>
            </a:r>
            <a:r>
              <a:rPr b="1"/>
              <a:t>persona</a:t>
            </a:r>
            <a:r>
              <a:t>, decida si se ven felices o no.</a:t>
            </a: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p:txBody>
      </p:sp>
      <p:sp>
        <p:nvSpPr>
          <p:cNvPr id="178" name="Google Shape;178;p11"/>
          <p:cNvSpPr/>
          <p:nvPr/>
        </p:nvSpPr>
        <p:spPr>
          <a:xfrm>
            <a:off x="7501739" y="3999428"/>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79" name="Google Shape;179;p11"/>
          <p:cNvSpPr/>
          <p:nvPr/>
        </p:nvSpPr>
        <p:spPr>
          <a:xfrm>
            <a:off x="7728639" y="4111332"/>
            <a:ext cx="1773444" cy="1308385"/>
          </a:xfrm>
          <a:prstGeom prst="wedgeEllipseCallout">
            <a:avLst>
              <a:gd name="adj1" fmla="val -75540"/>
              <a:gd name="adj2" fmla="val 49897"/>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80" name="Google Shape;180;p11"/>
          <p:cNvSpPr txBox="1"/>
          <p:nvPr/>
        </p:nvSpPr>
        <p:spPr>
          <a:xfrm>
            <a:off x="7824298" y="4466488"/>
            <a:ext cx="150767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sz="2400" b="1">
                <a:solidFill>
                  <a:schemeClr val="dk1"/>
                </a:solidFill>
                <a:latin typeface="Helvetica Neue"/>
                <a:ea typeface="Helvetica Neue"/>
                <a:cs typeface="Helvetica Neue"/>
                <a:sym typeface="Helvetica Neue"/>
              </a:defRPr>
            </a:pPr>
            <a:r>
              <a:rPr sz="1800"/>
              <a:t>CONSEJOS</a:t>
            </a:r>
            <a:r>
              <a:rPr lang="es-ES" sz="1800"/>
              <a:t> RÁPIDOS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86" name="Google Shape;18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87" name="Google Shape;187;p1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88" name="Google Shape;188;p12"/>
          <p:cNvSpPr txBox="1"/>
          <p:nvPr/>
        </p:nvSpPr>
        <p:spPr>
          <a:xfrm>
            <a:off x="1562528" y="458343"/>
            <a:ext cx="698457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89" name="Google Shape;189;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190" name="Google Shape;190;p12"/>
          <p:cNvGrpSpPr/>
          <p:nvPr/>
        </p:nvGrpSpPr>
        <p:grpSpPr>
          <a:xfrm>
            <a:off x="617421" y="1311798"/>
            <a:ext cx="8450378" cy="4161894"/>
            <a:chOff x="3888388" y="1399649"/>
            <a:chExt cx="7053936" cy="4527612"/>
          </a:xfrm>
        </p:grpSpPr>
        <p:sp>
          <p:nvSpPr>
            <p:cNvPr id="191" name="Google Shape;191;p12"/>
            <p:cNvSpPr/>
            <p:nvPr/>
          </p:nvSpPr>
          <p:spPr>
            <a:xfrm>
              <a:off x="3888388" y="1399649"/>
              <a:ext cx="6545074" cy="6361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rPr sz="1600"/>
                <a:t>Compara las dos fotos. </a:t>
              </a:r>
            </a:p>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rPr sz="1600"/>
                <a:t>¿Se puede hacer un simple análisis de género y detectar cualquier diferencia?</a:t>
              </a:r>
              <a:endParaRPr sz="1600" b="1">
                <a:solidFill>
                  <a:schemeClr val="dk1"/>
                </a:solidFill>
                <a:latin typeface="Helvetica Neue"/>
                <a:ea typeface="Helvetica Neue"/>
                <a:cs typeface="Helvetica Neue"/>
                <a:sym typeface="Helvetica Neue"/>
              </a:endParaRPr>
            </a:p>
          </p:txBody>
        </p:sp>
        <p:sp>
          <p:nvSpPr>
            <p:cNvPr id="192" name="Google Shape;192;p12"/>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193" name="Google Shape;193;p12"/>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194" name="Google Shape;194;p12"/>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195" name="Google Shape;195;p12"/>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196" name="Google Shape;196;p12"/>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197" name="Google Shape;19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27281" y="2646297"/>
            <a:ext cx="3730449" cy="2486966"/>
          </a:xfrm>
          <a:prstGeom prst="rect">
            <a:avLst/>
          </a:prstGeom>
          <a:noFill/>
          <a:ln>
            <a:noFill/>
          </a:ln>
        </p:spPr>
      </p:pic>
      <p:pic>
        <p:nvPicPr>
          <p:cNvPr id="198" name="Google Shape;198;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73447" y="2237183"/>
            <a:ext cx="2556151" cy="38342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04" name="Google Shape;204;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205" name="Google Shape;205;p1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206" name="Google Shape;206;p13"/>
          <p:cNvSpPr txBox="1"/>
          <p:nvPr/>
        </p:nvSpPr>
        <p:spPr>
          <a:xfrm>
            <a:off x="1562528" y="458343"/>
            <a:ext cx="68574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07" name="Google Shape;20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08" name="Google Shape;208;p13"/>
          <p:cNvGrpSpPr/>
          <p:nvPr/>
        </p:nvGrpSpPr>
        <p:grpSpPr>
          <a:xfrm>
            <a:off x="617421" y="1388503"/>
            <a:ext cx="8450378" cy="4085188"/>
            <a:chOff x="3888388" y="1483095"/>
            <a:chExt cx="7053936" cy="4444166"/>
          </a:xfrm>
        </p:grpSpPr>
        <p:sp>
          <p:nvSpPr>
            <p:cNvPr id="209" name="Google Shape;209;p13"/>
            <p:cNvSpPr/>
            <p:nvPr/>
          </p:nvSpPr>
          <p:spPr>
            <a:xfrm>
              <a:off x="3941406" y="1483095"/>
              <a:ext cx="5448428"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Algunas reflexiones</a:t>
              </a:r>
              <a:endParaRPr sz="1800" b="1">
                <a:solidFill>
                  <a:schemeClr val="dk1"/>
                </a:solidFill>
                <a:latin typeface="Helvetica Neue"/>
                <a:ea typeface="Helvetica Neue"/>
                <a:cs typeface="Helvetica Neue"/>
                <a:sym typeface="Helvetica Neue"/>
              </a:endParaRPr>
            </a:p>
          </p:txBody>
        </p:sp>
        <p:sp>
          <p:nvSpPr>
            <p:cNvPr id="210" name="Google Shape;210;p13"/>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11" name="Google Shape;211;p13"/>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12" name="Google Shape;212;p13"/>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13" name="Google Shape;213;p13"/>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14" name="Google Shape;214;p13"/>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15" name="Google Shape;215;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4018" y="2164482"/>
            <a:ext cx="3432804" cy="2288536"/>
          </a:xfrm>
          <a:prstGeom prst="rect">
            <a:avLst/>
          </a:prstGeom>
          <a:noFill/>
          <a:ln>
            <a:noFill/>
          </a:ln>
        </p:spPr>
      </p:pic>
      <p:sp>
        <p:nvSpPr>
          <p:cNvPr id="216" name="Google Shape;216;p13"/>
          <p:cNvSpPr/>
          <p:nvPr/>
        </p:nvSpPr>
        <p:spPr>
          <a:xfrm>
            <a:off x="2371725" y="4330302"/>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3"/>
          <p:cNvSpPr txBox="1"/>
          <p:nvPr/>
        </p:nvSpPr>
        <p:spPr>
          <a:xfrm>
            <a:off x="732580" y="5094180"/>
            <a:ext cx="379753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Tanto mamá como papá están activos, en la misma línea, jugando con l</a:t>
            </a:r>
            <a:r>
              <a:rPr lang="es-ES"/>
              <a:t>os/as niños/as</a:t>
            </a:r>
            <a:endParaRPr/>
          </a:p>
        </p:txBody>
      </p:sp>
      <p:pic>
        <p:nvPicPr>
          <p:cNvPr id="218" name="Google Shape;218;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02161" y="1511594"/>
            <a:ext cx="2206140" cy="3309210"/>
          </a:xfrm>
          <a:prstGeom prst="rect">
            <a:avLst/>
          </a:prstGeom>
          <a:noFill/>
          <a:ln>
            <a:noFill/>
          </a:ln>
        </p:spPr>
      </p:pic>
      <p:sp>
        <p:nvSpPr>
          <p:cNvPr id="219" name="Google Shape;219;p13"/>
          <p:cNvSpPr/>
          <p:nvPr/>
        </p:nvSpPr>
        <p:spPr>
          <a:xfrm>
            <a:off x="6968934" y="4452296"/>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txBox="1"/>
          <p:nvPr/>
        </p:nvSpPr>
        <p:spPr>
          <a:xfrm>
            <a:off x="5490497" y="5207363"/>
            <a:ext cx="37975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Mamá e hija sentadas y admirando/papá e hijo activos, jugando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1921" y="2729588"/>
            <a:ext cx="3590118" cy="2465292"/>
          </a:xfrm>
          <a:prstGeom prst="rect">
            <a:avLst/>
          </a:prstGeom>
          <a:noFill/>
          <a:ln>
            <a:noFill/>
          </a:ln>
        </p:spPr>
      </p:pic>
      <p:sp>
        <p:nvSpPr>
          <p:cNvPr id="226" name="Google Shape;226;p1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27" name="Google Shape;227;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228" name="Google Shape;228;p1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229" name="Google Shape;229;p14"/>
          <p:cNvSpPr txBox="1"/>
          <p:nvPr/>
        </p:nvSpPr>
        <p:spPr>
          <a:xfrm>
            <a:off x="1562529" y="458343"/>
            <a:ext cx="42713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b="1">
                <a:solidFill>
                  <a:srgbClr val="40891F"/>
                </a:solidFill>
                <a:latin typeface="Helvetica Neue"/>
                <a:ea typeface="Helvetica Neue"/>
                <a:cs typeface="Helvetica Neue"/>
                <a:sym typeface="Helvetica Neue"/>
              </a:defRPr>
            </a:pPr>
            <a:r>
              <a:t>Título de la Sección</a:t>
            </a: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30" name="Google Shape;230;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31" name="Google Shape;231;p14"/>
          <p:cNvGrpSpPr/>
          <p:nvPr/>
        </p:nvGrpSpPr>
        <p:grpSpPr>
          <a:xfrm>
            <a:off x="617421" y="1411137"/>
            <a:ext cx="8755179" cy="4062555"/>
            <a:chOff x="3888388" y="1507718"/>
            <a:chExt cx="7308368" cy="4419543"/>
          </a:xfrm>
        </p:grpSpPr>
        <p:sp>
          <p:nvSpPr>
            <p:cNvPr id="232" name="Google Shape;232;p14"/>
            <p:cNvSpPr/>
            <p:nvPr/>
          </p:nvSpPr>
          <p:spPr>
            <a:xfrm>
              <a:off x="3945467" y="1507718"/>
              <a:ext cx="7251289" cy="7031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Compara las dos fotos. </a:t>
              </a:r>
            </a:p>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¿Se puede hacer un simple análisis de género y detectar cualquier diferencia?</a:t>
              </a:r>
              <a:endParaRPr sz="1800" b="1">
                <a:solidFill>
                  <a:schemeClr val="dk1"/>
                </a:solidFill>
                <a:latin typeface="Helvetica Neue"/>
                <a:ea typeface="Helvetica Neue"/>
                <a:cs typeface="Helvetica Neue"/>
                <a:sym typeface="Helvetica Neue"/>
              </a:endParaRPr>
            </a:p>
          </p:txBody>
        </p:sp>
        <p:sp>
          <p:nvSpPr>
            <p:cNvPr id="233" name="Google Shape;233;p14"/>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34" name="Google Shape;234;p14"/>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35" name="Google Shape;235;p14"/>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36" name="Google Shape;236;p14"/>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37" name="Google Shape;237;p14"/>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38" name="Google Shape;238;p14"/>
          <p:cNvPicPr preferRelativeResize="0"/>
          <p:nvPr/>
        </p:nvPicPr>
        <p:blipFill rotWithShape="1">
          <a:blip r:embed="rId6">
            <a:alphaModFix/>
          </a:blip>
          <a:srcRect/>
          <a:stretch/>
        </p:blipFill>
        <p:spPr>
          <a:xfrm>
            <a:off x="5720602" y="2214779"/>
            <a:ext cx="2666992" cy="41487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7705" y="2235718"/>
            <a:ext cx="3590118" cy="2465292"/>
          </a:xfrm>
          <a:prstGeom prst="rect">
            <a:avLst/>
          </a:prstGeom>
          <a:noFill/>
          <a:ln>
            <a:noFill/>
          </a:ln>
        </p:spPr>
      </p:pic>
      <p:sp>
        <p:nvSpPr>
          <p:cNvPr id="244" name="Google Shape;244;p1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45" name="Google Shape;245;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246" name="Google Shape;246;p1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247" name="Google Shape;247;p15"/>
          <p:cNvSpPr txBox="1"/>
          <p:nvPr/>
        </p:nvSpPr>
        <p:spPr>
          <a:xfrm>
            <a:off x="1562529" y="382289"/>
            <a:ext cx="460967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48" name="Google Shape;248;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49" name="Google Shape;249;p15"/>
          <p:cNvGrpSpPr/>
          <p:nvPr/>
        </p:nvGrpSpPr>
        <p:grpSpPr>
          <a:xfrm>
            <a:off x="769821" y="1740535"/>
            <a:ext cx="8755179" cy="4062555"/>
            <a:chOff x="3888388" y="1507718"/>
            <a:chExt cx="7308368" cy="4419543"/>
          </a:xfrm>
        </p:grpSpPr>
        <p:sp>
          <p:nvSpPr>
            <p:cNvPr id="250" name="Google Shape;250;p15"/>
            <p:cNvSpPr/>
            <p:nvPr/>
          </p:nvSpPr>
          <p:spPr>
            <a:xfrm>
              <a:off x="3945467" y="1507718"/>
              <a:ext cx="7251289"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Algunas reflexiones</a:t>
              </a:r>
              <a:endParaRPr sz="1800" b="1">
                <a:solidFill>
                  <a:schemeClr val="dk1"/>
                </a:solidFill>
                <a:latin typeface="Helvetica Neue"/>
                <a:ea typeface="Helvetica Neue"/>
                <a:cs typeface="Helvetica Neue"/>
                <a:sym typeface="Helvetica Neue"/>
              </a:endParaRPr>
            </a:p>
          </p:txBody>
        </p:sp>
        <p:sp>
          <p:nvSpPr>
            <p:cNvPr id="251" name="Google Shape;251;p15"/>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52" name="Google Shape;252;p15"/>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53" name="Google Shape;253;p15"/>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54" name="Google Shape;254;p15"/>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55" name="Google Shape;255;p15"/>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56" name="Google Shape;256;p15"/>
          <p:cNvPicPr preferRelativeResize="0"/>
          <p:nvPr/>
        </p:nvPicPr>
        <p:blipFill rotWithShape="1">
          <a:blip r:embed="rId6">
            <a:alphaModFix/>
          </a:blip>
          <a:srcRect/>
          <a:stretch/>
        </p:blipFill>
        <p:spPr>
          <a:xfrm>
            <a:off x="5660644" y="1041644"/>
            <a:ext cx="2666992" cy="4148783"/>
          </a:xfrm>
          <a:prstGeom prst="rect">
            <a:avLst/>
          </a:prstGeom>
          <a:noFill/>
          <a:ln>
            <a:noFill/>
          </a:ln>
        </p:spPr>
      </p:pic>
      <p:sp>
        <p:nvSpPr>
          <p:cNvPr id="257" name="Google Shape;257;p15"/>
          <p:cNvSpPr/>
          <p:nvPr/>
        </p:nvSpPr>
        <p:spPr>
          <a:xfrm>
            <a:off x="2634091" y="4450697"/>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5"/>
          <p:cNvSpPr txBox="1"/>
          <p:nvPr/>
        </p:nvSpPr>
        <p:spPr>
          <a:xfrm>
            <a:off x="1914619" y="5449476"/>
            <a:ext cx="23917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Un chico </a:t>
            </a:r>
            <a:r>
              <a:rPr lang="es-ES"/>
              <a:t>tocando</a:t>
            </a:r>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Una chica cocinando</a:t>
            </a:r>
          </a:p>
        </p:txBody>
      </p:sp>
      <p:sp>
        <p:nvSpPr>
          <p:cNvPr id="259" name="Google Shape;259;p15"/>
          <p:cNvSpPr/>
          <p:nvPr/>
        </p:nvSpPr>
        <p:spPr>
          <a:xfrm>
            <a:off x="7801271" y="4540202"/>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txBox="1"/>
          <p:nvPr/>
        </p:nvSpPr>
        <p:spPr>
          <a:xfrm>
            <a:off x="5603553" y="5478193"/>
            <a:ext cx="288718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rPr lang="es-ES"/>
              <a:t>Chicos y chicas</a:t>
            </a:r>
            <a:r>
              <a:t> tocando y cantando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16"/>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66" name="Google Shape;266;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737" y="6817211"/>
            <a:ext cx="2143124" cy="447674"/>
          </a:xfrm>
          <a:prstGeom prst="rect">
            <a:avLst/>
          </a:prstGeom>
          <a:noFill/>
          <a:ln>
            <a:noFill/>
          </a:ln>
        </p:spPr>
      </p:pic>
      <p:sp>
        <p:nvSpPr>
          <p:cNvPr id="267" name="Google Shape;267;p16"/>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400" b="1">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400">
              <a:solidFill>
                <a:schemeClr val="dk1"/>
              </a:solidFill>
              <a:latin typeface="Tahoma"/>
              <a:ea typeface="Tahoma"/>
              <a:cs typeface="Tahoma"/>
              <a:sym typeface="Tahoma"/>
            </a:endParaRPr>
          </a:p>
        </p:txBody>
      </p:sp>
      <p:sp>
        <p:nvSpPr>
          <p:cNvPr id="268" name="Google Shape;268;p16"/>
          <p:cNvSpPr txBox="1"/>
          <p:nvPr/>
        </p:nvSpPr>
        <p:spPr>
          <a:xfrm>
            <a:off x="4818965" y="545892"/>
            <a:ext cx="42713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2 </a:t>
            </a:r>
            <a:endParaRPr sz="2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2400">
                <a:solidFill>
                  <a:srgbClr val="000000"/>
                </a:solidFill>
                <a:latin typeface="Helvetica Neue"/>
                <a:ea typeface="Helvetica Neue"/>
                <a:cs typeface="Helvetica Neue"/>
                <a:sym typeface="Helvetica Neue"/>
              </a:defRPr>
            </a:pPr>
            <a:r>
              <a:t>Cómo detectar el correo electrónico sesgado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69" name="Google Shape;26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10600" y="6126648"/>
            <a:ext cx="914400" cy="914400"/>
          </a:xfrm>
          <a:prstGeom prst="rect">
            <a:avLst/>
          </a:prstGeom>
          <a:noFill/>
          <a:ln>
            <a:noFill/>
          </a:ln>
        </p:spPr>
      </p:pic>
      <p:sp>
        <p:nvSpPr>
          <p:cNvPr id="270" name="Google Shape;270;p16"/>
          <p:cNvSpPr txBox="1"/>
          <p:nvPr/>
        </p:nvSpPr>
        <p:spPr>
          <a:xfrm>
            <a:off x="4818965" y="1746221"/>
            <a:ext cx="4393863"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Los contenidos están inspirados en el </a:t>
            </a:r>
            <a:r>
              <a:rPr u="sng">
                <a:hlinkClick r:id="rId5">
                  <a:extLst>
                    <a:ext uri="{A12FA001-AC4F-418D-AE19-62706E023703}">
                      <ahyp:hlinkClr xmlns:ahyp="http://schemas.microsoft.com/office/drawing/2018/hyperlinkcolor" val="tx"/>
                    </a:ext>
                  </a:extLst>
                </a:hlinkClick>
              </a:rPr>
              <a:t>«kit de herramientas sobre comunicación sensible al género</a:t>
            </a:r>
            <a:r>
              <a:t>».</a:t>
            </a: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rPr lang="es-ES"/>
              <a:t>- </a:t>
            </a:r>
            <a:r>
              <a:t>Un recurso para los</a:t>
            </a:r>
            <a:r>
              <a:rPr lang="es-ES"/>
              <a:t>/as</a:t>
            </a:r>
            <a:r>
              <a:t> </a:t>
            </a:r>
            <a:r>
              <a:rPr lang="es-ES"/>
              <a:t>responsables políticos</a:t>
            </a:r>
            <a:r>
              <a:t>, los</a:t>
            </a:r>
            <a:r>
              <a:rPr lang="es-ES"/>
              <a:t>/as</a:t>
            </a:r>
            <a:r>
              <a:t> legisladores</a:t>
            </a:r>
            <a:r>
              <a:rPr lang="es-ES"/>
              <a:t>/as</a:t>
            </a:r>
            <a:r>
              <a:t>, los medios de comunicación y cualquier otra persona interesada en hacer que su comunicación sea más inclusiva»</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rPr u="sng">
                <a:hlinkClick r:id="rId6">
                  <a:extLst>
                    <a:ext uri="{A12FA001-AC4F-418D-AE19-62706E023703}">
                      <ahyp:hlinkClr xmlns:ahyp="http://schemas.microsoft.com/office/drawing/2018/hyperlinkcolor" val="tx"/>
                    </a:ext>
                  </a:extLst>
                </a:hlinkClick>
              </a:rPr>
              <a:t>(Instituto Europeo de la Igualdad de Género)</a:t>
            </a:r>
            <a:endParaRPr sz="1800">
              <a:solidFill>
                <a:schemeClr val="dk1"/>
              </a:solidFill>
              <a:latin typeface="Helvetica Neue"/>
              <a:ea typeface="Helvetica Neue"/>
              <a:cs typeface="Helvetica Neue"/>
              <a:sym typeface="Helvetica Neue"/>
            </a:endParaRPr>
          </a:p>
        </p:txBody>
      </p:sp>
      <p:pic>
        <p:nvPicPr>
          <p:cNvPr id="271" name="Google Shape;271;p16"/>
          <p:cNvPicPr preferRelativeResize="0"/>
          <p:nvPr/>
        </p:nvPicPr>
        <p:blipFill rotWithShape="1">
          <a:blip r:embed="rId7">
            <a:alphaModFix/>
          </a:blip>
          <a:srcRect/>
          <a:stretch/>
        </p:blipFill>
        <p:spPr>
          <a:xfrm>
            <a:off x="112479" y="152400"/>
            <a:ext cx="4487954" cy="6582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77" name="Google Shape;27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278" name="Google Shape;278;p1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279" name="Google Shape;279;p17"/>
          <p:cNvSpPr txBox="1"/>
          <p:nvPr/>
        </p:nvSpPr>
        <p:spPr>
          <a:xfrm>
            <a:off x="508706" y="973697"/>
            <a:ext cx="8687760" cy="38163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4393"/>
              </a:solidFill>
              <a:latin typeface="Noto Sans"/>
              <a:ea typeface="Noto Sans"/>
              <a:cs typeface="Noto Sans"/>
              <a:sym typeface="Noto Sans"/>
            </a:endParaRPr>
          </a:p>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2.1 Uso de «él» para referirse a personas desconocidas</a:t>
            </a:r>
          </a:p>
          <a:p>
            <a:pPr marL="0" marR="0" lvl="0" indent="0" algn="just" rtl="0">
              <a:spcBef>
                <a:spcPts val="0"/>
              </a:spcBef>
              <a:spcAft>
                <a:spcPts val="0"/>
              </a:spcAft>
              <a:buNone/>
              <a:defRPr sz="1800">
                <a:solidFill>
                  <a:srgbClr val="000000"/>
                </a:solidFill>
                <a:latin typeface="Helvetica Neue"/>
                <a:ea typeface="Helvetica Neue"/>
                <a:cs typeface="Helvetica Neue"/>
                <a:sym typeface="Helvetica Neue"/>
              </a:defRPr>
            </a:pPr>
            <a:r>
              <a:rPr sz="1600"/>
              <a:t>Los sustantivos y adjetivos de género utilizados para denotar experiencias genéricas nos animan a ver el mundo como principalmente relevante para los hombres. La palabra «hecho por el hombre» equipara la palabra «hombre» con «humana». El término «cartero» sugiere que todos los trabajadores postales son hombres. En una sociedad con igualdad de género es importante utilizar un lenguaje que reconozca que estos puestos pueden ser ocupados por mujeres o hombres. </a:t>
            </a:r>
          </a:p>
          <a:p>
            <a:pPr marL="0" marR="0" lvl="0" indent="0" algn="just" rtl="0">
              <a:spcBef>
                <a:spcPts val="0"/>
              </a:spcBef>
              <a:spcAft>
                <a:spcPts val="0"/>
              </a:spcAft>
              <a:buNone/>
              <a:defRPr sz="1800"/>
            </a:pPr>
            <a:r>
              <a:rPr sz="1600">
                <a:solidFill>
                  <a:srgbClr val="000000"/>
                </a:solidFill>
                <a:latin typeface="Helvetica Neue"/>
                <a:ea typeface="Helvetica Neue"/>
                <a:cs typeface="Helvetica Neue"/>
                <a:sym typeface="Helvetica Neue"/>
              </a:rPr>
              <a:t>Los sustantivos y adjetivos de género deben evitarse y sustituirse por términos neutrales en cuanto al género.  </a:t>
            </a:r>
            <a:r>
              <a:rPr sz="1600" b="1">
                <a:solidFill>
                  <a:srgbClr val="FFFFFF"/>
                </a:solidFill>
                <a:latin typeface="Noto Sans"/>
                <a:ea typeface="Noto Sans"/>
                <a:cs typeface="Noto Sans"/>
                <a:sym typeface="Noto Sans"/>
              </a:rPr>
              <a:t>Lenguaje</a:t>
            </a:r>
            <a:r>
              <a:rPr sz="1600">
                <a:solidFill>
                  <a:srgbClr val="FFFFFF"/>
                </a:solidFill>
                <a:latin typeface="Noto Sans"/>
                <a:ea typeface="Noto Sans"/>
                <a:cs typeface="Noto Sans"/>
                <a:sym typeface="Noto Sans"/>
              </a:rPr>
              <a:t>género	</a:t>
            </a:r>
            <a:r>
              <a:rPr sz="1600" b="1">
                <a:solidFill>
                  <a:srgbClr val="FFFFFF"/>
                </a:solidFill>
                <a:latin typeface="Noto Sans"/>
                <a:ea typeface="Noto Sans"/>
                <a:cs typeface="Noto Sans"/>
                <a:sym typeface="Noto Sans"/>
              </a:rPr>
              <a:t>Mejor lenguaje </a:t>
            </a:r>
            <a:r>
              <a:rPr sz="1600">
                <a:solidFill>
                  <a:srgbClr val="FFFFFF"/>
                </a:solidFill>
                <a:latin typeface="Noto Sans"/>
                <a:ea typeface="Noto Sans"/>
                <a:cs typeface="Noto Sans"/>
                <a:sym typeface="Noto Sans"/>
              </a:rPr>
              <a:t>	</a:t>
            </a:r>
          </a:p>
          <a:p>
            <a:pPr marL="0" marR="0" lvl="0" indent="0" algn="l" rtl="0">
              <a:spcBef>
                <a:spcPts val="0"/>
              </a:spcBef>
              <a:spcAft>
                <a:spcPts val="0"/>
              </a:spcAft>
              <a:buNone/>
              <a:defRPr sz="1800">
                <a:solidFill>
                  <a:srgbClr val="57585A"/>
                </a:solidFill>
                <a:latin typeface="Noto Sans Light"/>
                <a:ea typeface="Noto Sans Light"/>
                <a:cs typeface="Noto Sans Light"/>
                <a:sym typeface="Noto Sans Light"/>
              </a:defRPr>
            </a:pPr>
            <a:r>
              <a:t>		</a:t>
            </a:r>
          </a:p>
          <a:p>
            <a:pPr marL="0" marR="0" lvl="0" indent="0" algn="l" rtl="0">
              <a:spcBef>
                <a:spcPts val="0"/>
              </a:spcBef>
              <a:spcAft>
                <a:spcPts val="0"/>
              </a:spcAft>
              <a:buNone/>
              <a:defRPr sz="1800">
                <a:solidFill>
                  <a:srgbClr val="57585A"/>
                </a:solidFill>
                <a:latin typeface="Noto Sans Light"/>
                <a:ea typeface="Noto Sans Light"/>
                <a:cs typeface="Noto Sans Light"/>
                <a:sym typeface="Noto Sans Light"/>
              </a:defRPr>
            </a:pPr>
            <a:r>
              <a:t>		</a:t>
            </a:r>
          </a:p>
          <a:p>
            <a:pPr marL="0" marR="0" lvl="0" indent="0" algn="l" rtl="0">
              <a:spcBef>
                <a:spcPts val="0"/>
              </a:spcBef>
              <a:spcAft>
                <a:spcPts val="0"/>
              </a:spcAft>
              <a:buNone/>
              <a:defRPr sz="1800">
                <a:solidFill>
                  <a:srgbClr val="57585A"/>
                </a:solidFill>
                <a:latin typeface="Noto Sans Light"/>
                <a:ea typeface="Noto Sans Light"/>
                <a:cs typeface="Noto Sans Light"/>
                <a:sym typeface="Noto Sans Light"/>
              </a:defRPr>
            </a:pPr>
            <a: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80" name="Google Shape;28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281" name="Google Shape;281;p17"/>
          <p:cNvGraphicFramePr/>
          <p:nvPr>
            <p:extLst>
              <p:ext uri="{D42A27DB-BD31-4B8C-83A1-F6EECF244321}">
                <p14:modId xmlns:p14="http://schemas.microsoft.com/office/powerpoint/2010/main" val="4171643823"/>
              </p:ext>
            </p:extLst>
          </p:nvPr>
        </p:nvGraphicFramePr>
        <p:xfrm>
          <a:off x="572375" y="3657600"/>
          <a:ext cx="8608850" cy="2651810"/>
        </p:xfrm>
        <a:graphic>
          <a:graphicData uri="http://schemas.openxmlformats.org/drawingml/2006/table">
            <a:tbl>
              <a:tblPr firstRow="1" bandRow="1">
                <a:noFill/>
                <a:tableStyleId>{DFA57A15-B8E1-46B6-8A23-007F49DB7AD7}</a:tableStyleId>
              </a:tblPr>
              <a:tblGrid>
                <a:gridCol w="4185650">
                  <a:extLst>
                    <a:ext uri="{9D8B030D-6E8A-4147-A177-3AD203B41FA5}">
                      <a16:colId xmlns:a16="http://schemas.microsoft.com/office/drawing/2014/main" val="20000"/>
                    </a:ext>
                  </a:extLst>
                </a:gridCol>
                <a:gridCol w="4423200">
                  <a:extLst>
                    <a:ext uri="{9D8B030D-6E8A-4147-A177-3AD203B41FA5}">
                      <a16:colId xmlns:a16="http://schemas.microsoft.com/office/drawing/2014/main" val="20001"/>
                    </a:ext>
                  </a:extLst>
                </a:gridCol>
              </a:tblGrid>
              <a:tr h="457200">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Lenguaje discriminatorio por motivos de género </a:t>
                      </a:r>
                    </a:p>
                  </a:txBody>
                  <a:tcPr marL="91450" marR="91450" marT="45725" marB="45725">
                    <a:solidFill>
                      <a:srgbClr val="C2D59B"/>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Mejor lenguaje 	</a:t>
                      </a:r>
                    </a:p>
                  </a:txBody>
                  <a:tcPr marL="91450" marR="91450" marT="45725" marB="45725">
                    <a:solidFill>
                      <a:srgbClr val="C2D59B"/>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Hombre en la calle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Persona promedio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237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Cada hombre </a:t>
                      </a:r>
                      <a:r>
                        <a:rPr lang="es-ES"/>
                        <a:t>por</a:t>
                      </a:r>
                      <a:r>
                        <a:t> sí mismo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rPr lang="es-ES"/>
                        <a:t>Cada persona</a:t>
                      </a:r>
                      <a:r>
                        <a:t> por s</a:t>
                      </a:r>
                      <a:r>
                        <a:rPr lang="es-ES"/>
                        <a:t>í</a:t>
                      </a:r>
                      <a:r>
                        <a:t> mism</a:t>
                      </a:r>
                      <a:r>
                        <a:rPr lang="es-ES"/>
                        <a:t>a</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665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L</a:t>
                      </a:r>
                      <a:r>
                        <a:rPr lang="es-ES"/>
                        <a:t>os hombres</a:t>
                      </a:r>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La humanidad 	</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3"/>
                  </a:ext>
                </a:extLst>
              </a:tr>
              <a:tr h="5665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A un hombre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Cada persona 	</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82" name="Google Shape;282;p17"/>
          <p:cNvSpPr txBox="1"/>
          <p:nvPr/>
        </p:nvSpPr>
        <p:spPr>
          <a:xfrm>
            <a:off x="1424105"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88" name="Google Shape;28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289" name="Google Shape;289;p1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290" name="Google Shape;290;p18"/>
          <p:cNvSpPr txBox="1"/>
          <p:nvPr/>
        </p:nvSpPr>
        <p:spPr>
          <a:xfrm>
            <a:off x="659481" y="1034623"/>
            <a:ext cx="868776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4393"/>
              </a:solidFill>
              <a:latin typeface="Noto Sans"/>
              <a:ea typeface="Noto Sans"/>
              <a:cs typeface="Noto Sans"/>
              <a:sym typeface="Noto Sans"/>
            </a:endParaRPr>
          </a:p>
          <a:p>
            <a:pPr marL="0" marR="0" lvl="0" indent="0" algn="l" rtl="0">
              <a:spcBef>
                <a:spcPts val="0"/>
              </a:spcBef>
              <a:spcAft>
                <a:spcPts val="0"/>
              </a:spcAft>
              <a:buNone/>
              <a:defRPr sz="1800" b="1"/>
            </a:pPr>
            <a:r>
              <a:rPr>
                <a:solidFill>
                  <a:srgbClr val="000000"/>
                </a:solidFill>
                <a:latin typeface="Helvetica Neue"/>
                <a:ea typeface="Helvetica Neue"/>
                <a:cs typeface="Helvetica Neue"/>
                <a:sym typeface="Helvetica Neue"/>
              </a:rPr>
              <a:t>2.1 Adjetivos comunes que llevan una connotación de género y</a:t>
            </a:r>
            <a:r>
              <a:rPr>
                <a:solidFill>
                  <a:srgbClr val="FFFFFF"/>
                </a:solidFill>
                <a:latin typeface="Noto Sans"/>
                <a:ea typeface="Noto Sans"/>
                <a:cs typeface="Noto Sans"/>
                <a:sym typeface="Noto Sans"/>
              </a:rPr>
              <a:t>lenguaje</a:t>
            </a:r>
            <a:r>
              <a:rPr>
                <a:solidFill>
                  <a:srgbClr val="000000"/>
                </a:solidFill>
                <a:latin typeface="Helvetica Neue"/>
                <a:ea typeface="Helvetica Neue"/>
                <a:cs typeface="Helvetica Neue"/>
                <a:sym typeface="Helvetica Neue"/>
              </a:rPr>
              <a:t>alternativ</a:t>
            </a:r>
            <a:r>
              <a:rPr lang="es-ES">
                <a:solidFill>
                  <a:srgbClr val="000000"/>
                </a:solidFill>
                <a:latin typeface="Helvetica Neue"/>
                <a:ea typeface="Helvetica Neue"/>
                <a:cs typeface="Helvetica Neue"/>
                <a:sym typeface="Helvetica Neue"/>
              </a:rPr>
              <a:t>a</a:t>
            </a:r>
            <a:endParaRPr sz="2400" b="1">
              <a:solidFill>
                <a:schemeClr val="dk1"/>
              </a:solidFill>
              <a:latin typeface="Helvetica Neue"/>
              <a:ea typeface="Helvetica Neue"/>
              <a:cs typeface="Helvetica Neue"/>
              <a:sym typeface="Helvetica Neue"/>
            </a:endParaRPr>
          </a:p>
        </p:txBody>
      </p:sp>
      <p:pic>
        <p:nvPicPr>
          <p:cNvPr id="291" name="Google Shape;291;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292" name="Google Shape;292;p18"/>
          <p:cNvGraphicFramePr/>
          <p:nvPr>
            <p:extLst>
              <p:ext uri="{D42A27DB-BD31-4B8C-83A1-F6EECF244321}">
                <p14:modId xmlns:p14="http://schemas.microsoft.com/office/powerpoint/2010/main" val="993901423"/>
              </p:ext>
            </p:extLst>
          </p:nvPr>
        </p:nvGraphicFramePr>
        <p:xfrm>
          <a:off x="676970" y="2354548"/>
          <a:ext cx="8390850" cy="2445750"/>
        </p:xfrm>
        <a:graphic>
          <a:graphicData uri="http://schemas.openxmlformats.org/drawingml/2006/table">
            <a:tbl>
              <a:tblPr firstRow="1" bandRow="1">
                <a:noFill/>
                <a:tableStyleId>{DFA57A15-B8E1-46B6-8A23-007F49DB7AD7}</a:tableStyleId>
              </a:tblPr>
              <a:tblGrid>
                <a:gridCol w="3904125">
                  <a:extLst>
                    <a:ext uri="{9D8B030D-6E8A-4147-A177-3AD203B41FA5}">
                      <a16:colId xmlns:a16="http://schemas.microsoft.com/office/drawing/2014/main" val="20000"/>
                    </a:ext>
                  </a:extLst>
                </a:gridCol>
                <a:gridCol w="4486725">
                  <a:extLst>
                    <a:ext uri="{9D8B030D-6E8A-4147-A177-3AD203B41FA5}">
                      <a16:colId xmlns:a16="http://schemas.microsoft.com/office/drawing/2014/main" val="20001"/>
                    </a:ext>
                  </a:extLst>
                </a:gridCol>
              </a:tblGrid>
              <a:tr h="399875">
                <a:tc>
                  <a:txBody>
                    <a:bodyPr/>
                    <a:lstStyle/>
                    <a:p>
                      <a:pPr marL="0" marR="0" lvl="0" indent="0" algn="l" rtl="0">
                        <a:lnSpc>
                          <a:spcPct val="100000"/>
                        </a:lnSpc>
                        <a:spcBef>
                          <a:spcPts val="0"/>
                        </a:spcBef>
                        <a:spcAft>
                          <a:spcPts val="0"/>
                        </a:spcAft>
                        <a:buClr>
                          <a:srgbClr val="000000"/>
                        </a:buClr>
                        <a:buSzPts val="1800"/>
                        <a:buFont typeface="Helvetica Neue"/>
                        <a:buNone/>
                        <a:defRPr sz="1800"/>
                      </a:pPr>
                      <a:r>
                        <a:rPr>
                          <a:latin typeface="Helvetica Neue"/>
                          <a:ea typeface="Helvetica Neue"/>
                          <a:cs typeface="Helvetica Neue"/>
                          <a:sym typeface="Helvetica Neue"/>
                        </a:rPr>
                        <a:t>Adjetivos de género </a:t>
                      </a:r>
                      <a:r>
                        <a:rPr>
                          <a:solidFill>
                            <a:schemeClr val="lt1"/>
                          </a:solidFill>
                          <a:latin typeface="Calibri"/>
                          <a:ea typeface="Calibri"/>
                          <a:cs typeface="Calibri"/>
                          <a:sym typeface="Calibri"/>
                        </a:rPr>
                        <a:t>	</a:t>
                      </a:r>
                    </a:p>
                  </a:txBody>
                  <a:tcPr marL="91450" marR="91450" marT="45725" marB="45725">
                    <a:solidFill>
                      <a:srgbClr val="C2D59B"/>
                    </a:solidFill>
                  </a:tcPr>
                </a:tc>
                <a:tc>
                  <a:txBody>
                    <a:bodyPr/>
                    <a:lstStyle/>
                    <a:p>
                      <a:pPr marL="0" marR="0" lvl="0" indent="0" algn="l" rtl="0">
                        <a:spcBef>
                          <a:spcPts val="0"/>
                        </a:spcBef>
                        <a:spcAft>
                          <a:spcPts val="0"/>
                        </a:spcAft>
                        <a:buNone/>
                        <a:defRPr sz="1800" b="1">
                          <a:latin typeface="Helvetica Neue"/>
                          <a:ea typeface="Helvetica Neue"/>
                          <a:cs typeface="Helvetica Neue"/>
                          <a:sym typeface="Helvetica Neue"/>
                        </a:defRPr>
                      </a:pPr>
                      <a:r>
                        <a:t>Alternativas 	</a:t>
                      </a:r>
                    </a:p>
                  </a:txBody>
                  <a:tcPr marL="91450" marR="91450" marT="45725" marB="45725">
                    <a:solidFill>
                      <a:srgbClr val="C2D59B"/>
                    </a:solidFill>
                  </a:tcPr>
                </a:tc>
                <a:extLst>
                  <a:ext uri="{0D108BD9-81ED-4DB2-BD59-A6C34878D82A}">
                    <a16:rowId xmlns:a16="http://schemas.microsoft.com/office/drawing/2014/main" val="10000"/>
                  </a:ext>
                </a:extLst>
              </a:tr>
              <a:tr h="3998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Mandona o insistente</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Asertiv</a:t>
                      </a:r>
                      <a:r>
                        <a:rPr lang="es-ES"/>
                        <a:t>a</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998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Emocional u hormonal</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Apasionad</a:t>
                      </a:r>
                      <a:r>
                        <a:rPr lang="es-ES"/>
                        <a:t>a</a:t>
                      </a:r>
                      <a:r>
                        <a:t>, entusiasta, empátic</a:t>
                      </a:r>
                      <a:r>
                        <a:rPr lang="es-ES"/>
                        <a:t>a</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46350">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Frígid</a:t>
                      </a:r>
                      <a:r>
                        <a:rPr lang="es-ES"/>
                        <a:t>a</a:t>
                      </a:r>
                      <a:r>
                        <a:t> (sin equivalente masculino)</a:t>
                      </a: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Falta de capacidad de respuesta sexual</a:t>
                      </a:r>
                    </a:p>
                  </a:txBody>
                  <a:tcPr marL="91450" marR="91450" marT="45725" marB="45725">
                    <a:solidFill>
                      <a:srgbClr val="EAF1DD"/>
                    </a:solidFill>
                  </a:tcPr>
                </a:tc>
                <a:extLst>
                  <a:ext uri="{0D108BD9-81ED-4DB2-BD59-A6C34878D82A}">
                    <a16:rowId xmlns:a16="http://schemas.microsoft.com/office/drawing/2014/main" val="10003"/>
                  </a:ext>
                </a:extLst>
              </a:tr>
              <a:tr h="6997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Suelt</a:t>
                      </a:r>
                      <a:r>
                        <a:rPr lang="es-ES"/>
                        <a:t>a</a:t>
                      </a:r>
                      <a:r>
                        <a:t> (sin equivalente masculino)</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Tener confianza sexual	</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93" name="Google Shape;293;p18"/>
          <p:cNvSpPr txBox="1"/>
          <p:nvPr/>
        </p:nvSpPr>
        <p:spPr>
          <a:xfrm>
            <a:off x="1424105"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99" name="Google Shape;29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300" name="Google Shape;300;p1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301" name="Google Shape;301;p19"/>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02" name="Google Shape;302;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303" name="Google Shape;303;p19"/>
          <p:cNvGraphicFramePr/>
          <p:nvPr>
            <p:extLst>
              <p:ext uri="{D42A27DB-BD31-4B8C-83A1-F6EECF244321}">
                <p14:modId xmlns:p14="http://schemas.microsoft.com/office/powerpoint/2010/main" val="2216549057"/>
              </p:ext>
            </p:extLst>
          </p:nvPr>
        </p:nvGraphicFramePr>
        <p:xfrm>
          <a:off x="658231" y="2426452"/>
          <a:ext cx="8369975" cy="2546200"/>
        </p:xfrm>
        <a:graphic>
          <a:graphicData uri="http://schemas.openxmlformats.org/drawingml/2006/table">
            <a:tbl>
              <a:tblPr firstRow="1" bandRow="1">
                <a:noFill/>
                <a:tableStyleId>{DFA57A15-B8E1-46B6-8A23-007F49DB7AD7}</a:tableStyleId>
              </a:tblPr>
              <a:tblGrid>
                <a:gridCol w="3763450">
                  <a:extLst>
                    <a:ext uri="{9D8B030D-6E8A-4147-A177-3AD203B41FA5}">
                      <a16:colId xmlns:a16="http://schemas.microsoft.com/office/drawing/2014/main" val="20000"/>
                    </a:ext>
                  </a:extLst>
                </a:gridCol>
                <a:gridCol w="4606525">
                  <a:extLst>
                    <a:ext uri="{9D8B030D-6E8A-4147-A177-3AD203B41FA5}">
                      <a16:colId xmlns:a16="http://schemas.microsoft.com/office/drawing/2014/main" val="20001"/>
                    </a:ext>
                  </a:extLst>
                </a:gridCol>
              </a:tblGrid>
              <a:tr h="366275">
                <a:tc>
                  <a:txBody>
                    <a:bodyPr/>
                    <a:lstStyle/>
                    <a:p>
                      <a:pPr marL="0" marR="0" lvl="0" indent="0" algn="l" rtl="0">
                        <a:lnSpc>
                          <a:spcPct val="100000"/>
                        </a:lnSpc>
                        <a:spcBef>
                          <a:spcPts val="0"/>
                        </a:spcBef>
                        <a:spcAft>
                          <a:spcPts val="0"/>
                        </a:spcAft>
                        <a:buClr>
                          <a:srgbClr val="000000"/>
                        </a:buClr>
                        <a:buSzPts val="1800"/>
                        <a:buFont typeface="Helvetica Neue"/>
                        <a:buNone/>
                        <a:defRPr sz="1800"/>
                      </a:pPr>
                      <a:r>
                        <a:rPr>
                          <a:latin typeface="Helvetica Neue"/>
                          <a:ea typeface="Helvetica Neue"/>
                          <a:cs typeface="Helvetica Neue"/>
                          <a:sym typeface="Helvetica Neue"/>
                        </a:rPr>
                        <a:t>Expresión de género </a:t>
                      </a:r>
                      <a:r>
                        <a:rPr>
                          <a:solidFill>
                            <a:schemeClr val="lt1"/>
                          </a:solidFill>
                          <a:latin typeface="Calibri"/>
                          <a:ea typeface="Calibri"/>
                          <a:cs typeface="Calibri"/>
                          <a:sym typeface="Calibri"/>
                        </a:rPr>
                        <a:t>	</a:t>
                      </a:r>
                    </a:p>
                  </a:txBody>
                  <a:tcPr marL="91450" marR="91450" marT="45725" marB="45725">
                    <a:solidFill>
                      <a:srgbClr val="C2D59B"/>
                    </a:solidFill>
                  </a:tcPr>
                </a:tc>
                <a:tc>
                  <a:txBody>
                    <a:bodyPr/>
                    <a:lstStyle/>
                    <a:p>
                      <a:pPr marL="0" marR="0" lvl="0" indent="0" algn="l" rtl="0">
                        <a:spcBef>
                          <a:spcPts val="0"/>
                        </a:spcBef>
                        <a:spcAft>
                          <a:spcPts val="0"/>
                        </a:spcAft>
                        <a:buNone/>
                        <a:defRPr sz="1800" b="1">
                          <a:latin typeface="Helvetica Neue"/>
                          <a:ea typeface="Helvetica Neue"/>
                          <a:cs typeface="Helvetica Neue"/>
                          <a:sym typeface="Helvetica Neue"/>
                        </a:defRPr>
                      </a:pPr>
                      <a:r>
                        <a:t>Alternativas 	</a:t>
                      </a:r>
                    </a:p>
                  </a:txBody>
                  <a:tcPr marL="91450" marR="91450" marT="45725" marB="45725">
                    <a:solidFill>
                      <a:srgbClr val="C2D59B"/>
                    </a:solidFill>
                  </a:tcPr>
                </a:tc>
                <a:extLst>
                  <a:ext uri="{0D108BD9-81ED-4DB2-BD59-A6C34878D82A}">
                    <a16:rowId xmlns:a16="http://schemas.microsoft.com/office/drawing/2014/main" val="10000"/>
                  </a:ext>
                </a:extLst>
              </a:tr>
              <a:tr h="366275">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Maestro de ceremonias</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Anfitrión</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641000">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El padrino para el trabajo</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Mejor candidato para el trabajo/Mejor mujer-hombre para el trabajo</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31650">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Hora-hombre</a:t>
                      </a: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Hora del personal</a:t>
                      </a:r>
                    </a:p>
                  </a:txBody>
                  <a:tcPr marL="91450" marR="91450" marT="45725" marB="45725">
                    <a:solidFill>
                      <a:srgbClr val="EAF1DD"/>
                    </a:solidFill>
                  </a:tcPr>
                </a:tc>
                <a:extLst>
                  <a:ext uri="{0D108BD9-81ED-4DB2-BD59-A6C34878D82A}">
                    <a16:rowId xmlns:a16="http://schemas.microsoft.com/office/drawing/2014/main" val="10003"/>
                  </a:ext>
                </a:extLst>
              </a:tr>
              <a:tr h="641000">
                <a:tc>
                  <a:txBody>
                    <a:bodyPr/>
                    <a:lstStyle/>
                    <a:p>
                      <a:pPr marL="0" marR="0" lvl="0" indent="0" algn="l" rtl="0">
                        <a:spcBef>
                          <a:spcPts val="0"/>
                        </a:spcBef>
                        <a:spcAft>
                          <a:spcPts val="0"/>
                        </a:spcAft>
                        <a:buNone/>
                        <a:defRPr sz="1800">
                          <a:latin typeface="Helvetica Neue"/>
                          <a:ea typeface="Helvetica Neue"/>
                          <a:cs typeface="Helvetica Neue"/>
                          <a:sym typeface="Helvetica Neue"/>
                        </a:defRPr>
                      </a:pPr>
                      <a:r>
                        <a:t>Mente maestra</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pPr>
                      <a:r>
                        <a:t>Creador</a:t>
                      </a:r>
                      <a:r>
                        <a:rPr lang="es-ES"/>
                        <a:t>/a</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304" name="Google Shape;304;p19"/>
          <p:cNvSpPr txBox="1"/>
          <p:nvPr/>
        </p:nvSpPr>
        <p:spPr>
          <a:xfrm>
            <a:off x="658231" y="1303422"/>
            <a:ext cx="836996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pPr>
            <a:r>
              <a:rPr>
                <a:solidFill>
                  <a:srgbClr val="000000"/>
                </a:solidFill>
                <a:latin typeface="Helvetica Neue"/>
                <a:ea typeface="Helvetica Neue"/>
                <a:cs typeface="Helvetica Neue"/>
                <a:sym typeface="Helvetica Neue"/>
              </a:rPr>
              <a:t>2.1 Expresión común que lleva una connotación de género y</a:t>
            </a:r>
            <a:r>
              <a:rPr>
                <a:solidFill>
                  <a:srgbClr val="FFFFFF"/>
                </a:solidFill>
                <a:latin typeface="Noto Sans"/>
                <a:ea typeface="Noto Sans"/>
                <a:cs typeface="Noto Sans"/>
                <a:sym typeface="Noto Sans"/>
              </a:rPr>
              <a:t>lenguaje</a:t>
            </a:r>
            <a:r>
              <a:rPr>
                <a:solidFill>
                  <a:srgbClr val="000000"/>
                </a:solidFill>
                <a:latin typeface="Helvetica Neue"/>
                <a:ea typeface="Helvetica Neue"/>
                <a:cs typeface="Helvetica Neue"/>
                <a:sym typeface="Helvetica Neue"/>
              </a:rPr>
              <a:t>alternativ</a:t>
            </a:r>
            <a:r>
              <a:rPr lang="es-ES">
                <a:solidFill>
                  <a:srgbClr val="000000"/>
                </a:solidFill>
                <a:latin typeface="Helvetica Neue"/>
                <a:ea typeface="Helvetica Neue"/>
                <a:cs typeface="Helvetica Neue"/>
                <a:sym typeface="Helvetica Neue"/>
              </a:rPr>
              <a:t>a</a:t>
            </a:r>
            <a:endParaRPr sz="2400" b="1">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defRPr sz="400" b="1">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400">
              <a:solidFill>
                <a:schemeClr val="dk1"/>
              </a:solidFill>
              <a:latin typeface="Tahoma"/>
              <a:ea typeface="Tahoma"/>
              <a:cs typeface="Tahoma"/>
              <a:sym typeface="Tahoma"/>
            </a:endParaRPr>
          </a:p>
        </p:txBody>
      </p:sp>
      <p:sp>
        <p:nvSpPr>
          <p:cNvPr id="59" name="Google Shape;59;p2"/>
          <p:cNvSpPr txBox="1"/>
          <p:nvPr/>
        </p:nvSpPr>
        <p:spPr>
          <a:xfrm>
            <a:off x="453080" y="533400"/>
            <a:ext cx="526192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Objetivos y </a:t>
            </a:r>
            <a:r>
              <a:rPr lang="es-ES"/>
              <a:t>metas</a:t>
            </a:r>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Al final de este módulo, será</a:t>
            </a:r>
            <a:r>
              <a:rPr lang="es-ES"/>
              <a:t>s</a:t>
            </a:r>
            <a:r>
              <a:t> capaz de:</a:t>
            </a:r>
            <a:endParaRPr sz="1800" b="1">
              <a:solidFill>
                <a:srgbClr val="FF0000"/>
              </a:solidFill>
              <a:latin typeface="Helvetica Neue"/>
              <a:ea typeface="Helvetica Neue"/>
              <a:cs typeface="Helvetica Neue"/>
              <a:sym typeface="Helvetica Neue"/>
            </a:endParaRPr>
          </a:p>
        </p:txBody>
      </p:sp>
      <p:pic>
        <p:nvPicPr>
          <p:cNvPr id="60" name="Google Shape;60;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6679315"/>
            <a:ext cx="2124074" cy="447674"/>
          </a:xfrm>
          <a:prstGeom prst="rect">
            <a:avLst/>
          </a:prstGeom>
          <a:noFill/>
          <a:ln>
            <a:noFill/>
          </a:ln>
        </p:spPr>
      </p:pic>
      <p:grpSp>
        <p:nvGrpSpPr>
          <p:cNvPr id="62" name="Google Shape;62;p2"/>
          <p:cNvGrpSpPr/>
          <p:nvPr/>
        </p:nvGrpSpPr>
        <p:grpSpPr>
          <a:xfrm>
            <a:off x="453080" y="1955549"/>
            <a:ext cx="8801533" cy="3961648"/>
            <a:chOff x="3887687" y="1733077"/>
            <a:chExt cx="5719714" cy="3708149"/>
          </a:xfrm>
        </p:grpSpPr>
        <p:sp>
          <p:nvSpPr>
            <p:cNvPr id="63" name="Google Shape;63;p2"/>
            <p:cNvSpPr/>
            <p:nvPr/>
          </p:nvSpPr>
          <p:spPr>
            <a:xfrm>
              <a:off x="4302503" y="1733077"/>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defRPr>
                  <a:latin typeface="Helvetica Neue"/>
                  <a:ea typeface="Helvetica Neue"/>
                  <a:cs typeface="Helvetica Neue"/>
                  <a:sym typeface="Helvetica Neue"/>
                </a:defRPr>
              </a:pPr>
              <a:r>
                <a:rPr sz="1800" b="1">
                  <a:solidFill>
                    <a:srgbClr val="40891F"/>
                  </a:solidFill>
                </a:rPr>
                <a:t>01</a:t>
              </a:r>
              <a:r>
                <a:rPr sz="1800" b="1">
                  <a:solidFill>
                    <a:srgbClr val="2B62ED"/>
                  </a:solidFill>
                </a:rPr>
                <a:t> </a:t>
              </a:r>
              <a:r>
                <a:rPr sz="1600">
                  <a:solidFill>
                    <a:schemeClr val="dk1"/>
                  </a:solidFill>
                </a:rPr>
                <a:t>Reconocer imágenes estereotipadas</a:t>
              </a:r>
              <a:endParaRPr sz="1600">
                <a:solidFill>
                  <a:schemeClr val="dk1"/>
                </a:solidFill>
                <a:latin typeface="Helvetica Neue"/>
                <a:ea typeface="Helvetica Neue"/>
                <a:cs typeface="Helvetica Neue"/>
                <a:sym typeface="Helvetica Neue"/>
              </a:endParaRPr>
            </a:p>
          </p:txBody>
        </p:sp>
        <p:sp>
          <p:nvSpPr>
            <p:cNvPr id="64" name="Google Shape;64;p2"/>
            <p:cNvSpPr/>
            <p:nvPr/>
          </p:nvSpPr>
          <p:spPr>
            <a:xfrm>
              <a:off x="3887688" y="1733077"/>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5" name="Google Shape;65;p2"/>
            <p:cNvSpPr/>
            <p:nvPr/>
          </p:nvSpPr>
          <p:spPr>
            <a:xfrm>
              <a:off x="4302497" y="276575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defRPr>
                  <a:latin typeface="Helvetica Neue"/>
                  <a:ea typeface="Helvetica Neue"/>
                  <a:cs typeface="Helvetica Neue"/>
                  <a:sym typeface="Helvetica Neue"/>
                </a:defRPr>
              </a:pPr>
              <a:r>
                <a:rPr sz="1800" b="1">
                  <a:solidFill>
                    <a:srgbClr val="40891F"/>
                  </a:solidFill>
                </a:rPr>
                <a:t>02</a:t>
              </a:r>
              <a:r>
                <a:rPr sz="1800">
                  <a:solidFill>
                    <a:schemeClr val="dk1"/>
                  </a:solidFill>
                </a:rPr>
                <a:t> </a:t>
              </a:r>
              <a:r>
                <a:rPr lang="es-ES" sz="1600">
                  <a:solidFill>
                    <a:schemeClr val="dk1"/>
                  </a:solidFill>
                </a:rPr>
                <a:t>Tener claro </a:t>
              </a:r>
              <a:r>
                <a:rPr sz="1600">
                  <a:solidFill>
                    <a:schemeClr val="dk1"/>
                  </a:solidFill>
                </a:rPr>
                <a:t>que las imágenes que elija</a:t>
              </a:r>
              <a:r>
                <a:rPr lang="es-ES" sz="1600">
                  <a:solidFill>
                    <a:schemeClr val="dk1"/>
                  </a:solidFill>
                </a:rPr>
                <a:t>s</a:t>
              </a:r>
              <a:r>
                <a:rPr sz="1600">
                  <a:solidFill>
                    <a:schemeClr val="dk1"/>
                  </a:solidFill>
                </a:rPr>
                <a:t> utilizar en la comunicación</a:t>
              </a:r>
              <a:r>
                <a:rPr lang="es-ES" sz="1600">
                  <a:solidFill>
                    <a:schemeClr val="dk1"/>
                  </a:solidFill>
                </a:rPr>
                <a:t> de </a:t>
              </a:r>
              <a:r>
                <a:t>los materiales no refuerzan los estereotipos de género.</a:t>
              </a:r>
            </a:p>
          </p:txBody>
        </p:sp>
        <p:sp>
          <p:nvSpPr>
            <p:cNvPr id="66" name="Google Shape;66;p2"/>
            <p:cNvSpPr/>
            <p:nvPr/>
          </p:nvSpPr>
          <p:spPr>
            <a:xfrm>
              <a:off x="3887688" y="2765751"/>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7" name="Google Shape;67;p2"/>
            <p:cNvSpPr/>
            <p:nvPr/>
          </p:nvSpPr>
          <p:spPr>
            <a:xfrm>
              <a:off x="4302498" y="3853265"/>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defRPr>
                  <a:latin typeface="Helvetica Neue"/>
                  <a:ea typeface="Helvetica Neue"/>
                  <a:cs typeface="Helvetica Neue"/>
                  <a:sym typeface="Helvetica Neue"/>
                </a:defRPr>
              </a:pPr>
              <a:r>
                <a:rPr sz="1800" b="1">
                  <a:solidFill>
                    <a:srgbClr val="40891F"/>
                  </a:solidFill>
                </a:rPr>
                <a:t>03 </a:t>
              </a:r>
              <a:r>
                <a:rPr sz="1600">
                  <a:solidFill>
                    <a:schemeClr val="dk1"/>
                  </a:solidFill>
                </a:rPr>
                <a:t>Elegir colores e imágenes neutrales con respecto al género en el sitio web de una empresa/imágenes corporativas</a:t>
              </a:r>
              <a:endParaRPr sz="1600">
                <a:solidFill>
                  <a:schemeClr val="dk1"/>
                </a:solidFill>
                <a:latin typeface="Helvetica Neue"/>
                <a:ea typeface="Helvetica Neue"/>
                <a:cs typeface="Helvetica Neue"/>
                <a:sym typeface="Helvetica Neue"/>
              </a:endParaRPr>
            </a:p>
          </p:txBody>
        </p:sp>
        <p:sp>
          <p:nvSpPr>
            <p:cNvPr id="68" name="Google Shape;68;p2"/>
            <p:cNvSpPr/>
            <p:nvPr/>
          </p:nvSpPr>
          <p:spPr>
            <a:xfrm>
              <a:off x="3887687" y="3853265"/>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 name="Google Shape;69;p2"/>
            <p:cNvSpPr/>
            <p:nvPr/>
          </p:nvSpPr>
          <p:spPr>
            <a:xfrm>
              <a:off x="4302498" y="485681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defRPr>
                  <a:latin typeface="Helvetica Neue"/>
                  <a:ea typeface="Helvetica Neue"/>
                  <a:cs typeface="Helvetica Neue"/>
                  <a:sym typeface="Helvetica Neue"/>
                </a:defRPr>
              </a:pPr>
              <a:r>
                <a:rPr sz="1800" b="1">
                  <a:solidFill>
                    <a:srgbClr val="40891F"/>
                  </a:solidFill>
                </a:rPr>
                <a:t>04 </a:t>
              </a:r>
              <a:r>
                <a:rPr sz="1800">
                  <a:solidFill>
                    <a:schemeClr val="dk1"/>
                  </a:solidFill>
                </a:rPr>
                <a:t> </a:t>
              </a:r>
              <a:r>
                <a:rPr lang="es-ES" sz="1600">
                  <a:solidFill>
                    <a:schemeClr val="dk1"/>
                  </a:solidFill>
                </a:rPr>
                <a:t>Detectar</a:t>
              </a:r>
              <a:r>
                <a:rPr sz="1600">
                  <a:solidFill>
                    <a:schemeClr val="dk1"/>
                  </a:solidFill>
                </a:rPr>
                <a:t> correos electrónicos sesgados</a:t>
              </a:r>
              <a:endParaRPr sz="1600">
                <a:solidFill>
                  <a:schemeClr val="dk1"/>
                </a:solidFill>
                <a:latin typeface="Helvetica Neue"/>
                <a:ea typeface="Helvetica Neue"/>
                <a:cs typeface="Helvetica Neue"/>
                <a:sym typeface="Helvetica Neue"/>
              </a:endParaRPr>
            </a:p>
          </p:txBody>
        </p:sp>
        <p:sp>
          <p:nvSpPr>
            <p:cNvPr id="70" name="Google Shape;70;p2"/>
            <p:cNvSpPr/>
            <p:nvPr/>
          </p:nvSpPr>
          <p:spPr>
            <a:xfrm>
              <a:off x="3887687" y="4856811"/>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10" name="Google Shape;310;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311" name="Google Shape;311;p2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312" name="Google Shape;312;p20"/>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13" name="Google Shape;313;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pic>
        <p:nvPicPr>
          <p:cNvPr id="314" name="Google Shape;314;p20"/>
          <p:cNvPicPr preferRelativeResize="0"/>
          <p:nvPr/>
        </p:nvPicPr>
        <p:blipFill rotWithShape="1">
          <a:blip r:embed="rId5">
            <a:alphaModFix/>
          </a:blip>
          <a:srcRect/>
          <a:stretch/>
        </p:blipFill>
        <p:spPr>
          <a:xfrm>
            <a:off x="4121359" y="2293040"/>
            <a:ext cx="4884369" cy="3791813"/>
          </a:xfrm>
          <a:prstGeom prst="rect">
            <a:avLst/>
          </a:prstGeom>
          <a:noFill/>
          <a:ln>
            <a:noFill/>
          </a:ln>
        </p:spPr>
      </p:pic>
      <p:sp>
        <p:nvSpPr>
          <p:cNvPr id="315" name="Google Shape;315;p20"/>
          <p:cNvSpPr txBox="1"/>
          <p:nvPr/>
        </p:nvSpPr>
        <p:spPr>
          <a:xfrm>
            <a:off x="646023" y="1230347"/>
            <a:ext cx="8616610"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rgbClr val="000000"/>
                </a:solidFill>
                <a:latin typeface="Helvetica Neue"/>
                <a:ea typeface="Helvetica Neue"/>
                <a:cs typeface="Helvetica Neue"/>
                <a:sym typeface="Helvetica Neue"/>
              </a:defRPr>
            </a:pPr>
            <a:r>
              <a:t>Las profesiones y ocupaciones suelen e</a:t>
            </a:r>
            <a:r>
              <a:rPr lang="es-ES"/>
              <a:t>star </a:t>
            </a:r>
            <a:r>
              <a:t>estereotipadas de género. Ten especial cuidado para evitar estereotipos al hablar de las ocupaciones de las personas.</a:t>
            </a:r>
            <a:endParaRPr sz="1800">
              <a:solidFill>
                <a:srgbClr val="000000"/>
              </a:solidFill>
              <a:latin typeface="Helvetica Neue"/>
              <a:ea typeface="Helvetica Neue"/>
              <a:cs typeface="Helvetica Neue"/>
              <a:sym typeface="Helvetica Neue"/>
            </a:endParaRPr>
          </a:p>
        </p:txBody>
      </p:sp>
      <p:sp>
        <p:nvSpPr>
          <p:cNvPr id="316" name="Google Shape;316;p20"/>
          <p:cNvSpPr txBox="1"/>
          <p:nvPr/>
        </p:nvSpPr>
        <p:spPr>
          <a:xfrm>
            <a:off x="711010" y="2169292"/>
            <a:ext cx="31578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Necesito hablar con la secretaria, </a:t>
            </a:r>
            <a:r>
              <a:rPr b="1"/>
              <a:t>¿</a:t>
            </a:r>
            <a:r>
              <a:t> está</a:t>
            </a:r>
            <a:r>
              <a:rPr lang="es-ES"/>
              <a:t> ella</a:t>
            </a:r>
            <a:r>
              <a:t> en la oficina?</a:t>
            </a:r>
          </a:p>
        </p:txBody>
      </p:sp>
      <p:sp>
        <p:nvSpPr>
          <p:cNvPr id="317" name="Google Shape;317;p20"/>
          <p:cNvSpPr txBox="1"/>
          <p:nvPr/>
        </p:nvSpPr>
        <p:spPr>
          <a:xfrm>
            <a:off x="646023" y="4655066"/>
            <a:ext cx="315783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a:solidFill>
                  <a:srgbClr val="000000"/>
                </a:solidFill>
                <a:latin typeface="Helvetica Neue"/>
                <a:ea typeface="Helvetica Neue"/>
                <a:cs typeface="Helvetica Neue"/>
                <a:sym typeface="Helvetica Neue"/>
              </a:defRPr>
            </a:pPr>
            <a:r>
              <a:t>Las profesiones y ocupaciones suelen estar estereotipadas de género. </a:t>
            </a:r>
            <a:r>
              <a:rPr b="1"/>
              <a:t>Ten </a:t>
            </a:r>
            <a:r>
              <a:t>especial </a:t>
            </a:r>
            <a:r>
              <a:rPr b="1"/>
              <a:t>cuidado</a:t>
            </a:r>
            <a:r>
              <a:t> para </a:t>
            </a:r>
            <a:r>
              <a:rPr b="1"/>
              <a:t>evitar estereotipos </a:t>
            </a:r>
            <a:r>
              <a:t>al hablar de las </a:t>
            </a:r>
            <a:r>
              <a:rPr b="1"/>
              <a:t>ocupaciones de las personas.</a:t>
            </a:r>
            <a:endParaRPr sz="1600" b="1">
              <a:solidFill>
                <a:srgbClr val="000000"/>
              </a:solidFill>
              <a:latin typeface="Helvetica Neue"/>
              <a:ea typeface="Helvetica Neue"/>
              <a:cs typeface="Helvetica Neue"/>
              <a:sym typeface="Helvetica Neue"/>
            </a:endParaRPr>
          </a:p>
        </p:txBody>
      </p:sp>
      <p:sp>
        <p:nvSpPr>
          <p:cNvPr id="318" name="Google Shape;318;p20"/>
          <p:cNvSpPr/>
          <p:nvPr/>
        </p:nvSpPr>
        <p:spPr>
          <a:xfrm>
            <a:off x="2449251" y="3020956"/>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19" name="Google Shape;319;p20"/>
          <p:cNvSpPr/>
          <p:nvPr/>
        </p:nvSpPr>
        <p:spPr>
          <a:xfrm>
            <a:off x="2449251" y="3169647"/>
            <a:ext cx="1958284" cy="1308385"/>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2400" b="1">
                <a:solidFill>
                  <a:schemeClr val="dk1"/>
                </a:solidFill>
                <a:latin typeface="Helvetica Neue"/>
                <a:ea typeface="Helvetica Neue"/>
                <a:cs typeface="Helvetica Neue"/>
                <a:sym typeface="Helvetica Neue"/>
              </a:defRPr>
            </a:pPr>
            <a:r>
              <a:rPr sz="1600"/>
              <a:t>CONSEJOS</a:t>
            </a:r>
            <a:r>
              <a:rPr lang="es-ES" sz="1600"/>
              <a:t> RÁPIDOS</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25" name="Google Shape;32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326" name="Google Shape;326;p21"/>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327" name="Google Shape;327;p21"/>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28" name="Google Shape;328;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pic>
        <p:nvPicPr>
          <p:cNvPr id="329" name="Google Shape;329;p21"/>
          <p:cNvPicPr preferRelativeResize="0"/>
          <p:nvPr/>
        </p:nvPicPr>
        <p:blipFill rotWithShape="1">
          <a:blip r:embed="rId5">
            <a:alphaModFix/>
          </a:blip>
          <a:srcRect/>
          <a:stretch/>
        </p:blipFill>
        <p:spPr>
          <a:xfrm>
            <a:off x="4591263" y="1708527"/>
            <a:ext cx="4583380" cy="4091944"/>
          </a:xfrm>
          <a:prstGeom prst="rect">
            <a:avLst/>
          </a:prstGeom>
          <a:noFill/>
          <a:ln>
            <a:noFill/>
          </a:ln>
        </p:spPr>
      </p:pic>
      <p:sp>
        <p:nvSpPr>
          <p:cNvPr id="330" name="Google Shape;330;p21"/>
          <p:cNvSpPr txBox="1"/>
          <p:nvPr/>
        </p:nvSpPr>
        <p:spPr>
          <a:xfrm>
            <a:off x="672258" y="4600142"/>
            <a:ext cx="38705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No confíe</a:t>
            </a:r>
            <a:r>
              <a:rPr lang="es-ES"/>
              <a:t>s</a:t>
            </a:r>
            <a:r>
              <a:t> en «</a:t>
            </a:r>
            <a:r>
              <a:rPr lang="es-ES" b="1"/>
              <a:t>e</a:t>
            </a:r>
            <a:r>
              <a:rPr b="1"/>
              <a:t>l/él/hombre</a:t>
            </a:r>
            <a:r>
              <a:t>» cuando se habla de un</a:t>
            </a:r>
            <a:r>
              <a:rPr lang="es-ES"/>
              <a:t>a persona</a:t>
            </a:r>
            <a:r>
              <a:t> en abstracto — esto excluye a las mujeres de la conversación.</a:t>
            </a:r>
          </a:p>
        </p:txBody>
      </p:sp>
      <p:sp>
        <p:nvSpPr>
          <p:cNvPr id="2" name="Google Shape;319;p20">
            <a:extLst>
              <a:ext uri="{FF2B5EF4-FFF2-40B4-BE49-F238E27FC236}">
                <a16:creationId xmlns:a16="http://schemas.microsoft.com/office/drawing/2014/main" id="{3F30B91B-E90C-3CED-8125-4C104FA3F108}"/>
              </a:ext>
            </a:extLst>
          </p:cNvPr>
          <p:cNvSpPr/>
          <p:nvPr/>
        </p:nvSpPr>
        <p:spPr>
          <a:xfrm>
            <a:off x="2449251" y="3169647"/>
            <a:ext cx="1958284" cy="1308385"/>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defRPr sz="2400" b="1">
                <a:solidFill>
                  <a:schemeClr val="dk1"/>
                </a:solidFill>
                <a:latin typeface="Helvetica Neue"/>
                <a:ea typeface="Helvetica Neue"/>
                <a:cs typeface="Helvetica Neue"/>
                <a:sym typeface="Helvetica Neue"/>
              </a:defRPr>
            </a:pPr>
            <a:r>
              <a:rPr sz="1600"/>
              <a:t>CONSEJOS</a:t>
            </a:r>
            <a:r>
              <a:rPr lang="es-ES" sz="1600"/>
              <a:t> RÁPIDOS</a:t>
            </a:r>
            <a:endParaRPr sz="1600"/>
          </a:p>
        </p:txBody>
      </p:sp>
      <p:sp>
        <p:nvSpPr>
          <p:cNvPr id="3" name="Google Shape;318;p20">
            <a:extLst>
              <a:ext uri="{FF2B5EF4-FFF2-40B4-BE49-F238E27FC236}">
                <a16:creationId xmlns:a16="http://schemas.microsoft.com/office/drawing/2014/main" id="{16EEA231-6E1A-4296-5504-FC73B8CA5D61}"/>
              </a:ext>
            </a:extLst>
          </p:cNvPr>
          <p:cNvSpPr/>
          <p:nvPr/>
        </p:nvSpPr>
        <p:spPr>
          <a:xfrm>
            <a:off x="2449251" y="3020956"/>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38" name="Google Shape;338;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339" name="Google Shape;339;p2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340" name="Google Shape;340;p22"/>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41" name="Google Shape;341;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342" name="Google Shape;342;p22"/>
          <p:cNvSpPr txBox="1"/>
          <p:nvPr/>
        </p:nvSpPr>
        <p:spPr>
          <a:xfrm>
            <a:off x="528442" y="1366197"/>
            <a:ext cx="829323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Le</a:t>
            </a:r>
            <a:r>
              <a:rPr lang="es-ES"/>
              <a:t>e</a:t>
            </a:r>
            <a:r>
              <a:t> un extracto de los correos electrónicos. Extracto 1</a:t>
            </a:r>
          </a:p>
          <a:p>
            <a:pPr marL="0" marR="0" lvl="0" indent="0" algn="l" rtl="0">
              <a:spcBef>
                <a:spcPts val="0"/>
              </a:spcBef>
              <a:spcAft>
                <a:spcPts val="0"/>
              </a:spcAft>
              <a:buNone/>
            </a:pPr>
            <a:endParaRPr sz="1800" b="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¿Cuántos casos de lenguaje discriminatorio de género contaron? </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rPr b="1"/>
              <a:t>Consejos</a:t>
            </a:r>
            <a:r>
              <a:t>: </a:t>
            </a:r>
            <a:r>
              <a:rPr i="1"/>
              <a:t>Nombrar convenciones, títulos y cómo referirse a personas/Palabra o jerarquía de frases/Afijos diminutivos/Términos para mujeres</a:t>
            </a:r>
          </a:p>
          <a:p>
            <a:pPr marL="0" marR="0" lvl="0" indent="0" algn="l" rtl="0">
              <a:spcBef>
                <a:spcPts val="0"/>
              </a:spcBef>
              <a:spcAft>
                <a:spcPts val="0"/>
              </a:spcAft>
              <a:buNone/>
            </a:pPr>
            <a:endParaRPr sz="1800" i="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Extracto 1:</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Toda persona tiene derecho a elegir a su empleador y a entrar en el trabajo de su</a:t>
            </a:r>
            <a:r>
              <a:rPr lang="es-ES"/>
              <a:t> </a:t>
            </a:r>
            <a:r>
              <a:t>voluntad propia, suponiendo que cumpla los criterios de cualificación necesarios y se considere apto para el trabajo por el empleador en cuestión. El gobierno no interferirá con este derecho, excepto en los casos en que el individuo en cuestión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p:nvPr/>
        </p:nvSpPr>
        <p:spPr>
          <a:xfrm>
            <a:off x="168668" y="142570"/>
            <a:ext cx="9432532" cy="7096430"/>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48" name="Google Shape;348;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349" name="Google Shape;349;p2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350" name="Google Shape;350;p23"/>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Unidad 2</a:t>
            </a: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Cómo detectar el correo electrónico sesgado</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51" name="Google Shape;351;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352" name="Google Shape;352;p23"/>
          <p:cNvSpPr txBox="1"/>
          <p:nvPr/>
        </p:nvSpPr>
        <p:spPr>
          <a:xfrm>
            <a:off x="528442" y="1366197"/>
            <a:ext cx="829323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Le</a:t>
            </a:r>
            <a:r>
              <a:rPr lang="es-ES"/>
              <a:t>e</a:t>
            </a:r>
            <a:r>
              <a:t> un extracto de los correos electrónicos. Extracto 2</a:t>
            </a:r>
          </a:p>
          <a:p>
            <a:pPr marL="0" marR="0" lvl="0" indent="0" algn="l" rtl="0">
              <a:spcBef>
                <a:spcPts val="0"/>
              </a:spcBef>
              <a:spcAft>
                <a:spcPts val="0"/>
              </a:spcAft>
              <a:buNone/>
            </a:pPr>
            <a:endParaRPr sz="1800" b="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¿Cuántos casos de lenguaje discriminatorio de género contaron? </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rPr b="1"/>
              <a:t>Consejos</a:t>
            </a:r>
            <a:r>
              <a:t>: </a:t>
            </a:r>
            <a:r>
              <a:rPr i="1"/>
              <a:t>Nombrar convenciones, títulos y cómo referirse a personas/Palabra o jerarquía de frases/Afijos diminutivos/Términos para mujeres</a:t>
            </a:r>
          </a:p>
          <a:p>
            <a:pPr marL="0" marR="0" lvl="0" indent="0" algn="l" rtl="0">
              <a:spcBef>
                <a:spcPts val="0"/>
              </a:spcBef>
              <a:spcAft>
                <a:spcPts val="0"/>
              </a:spcAft>
              <a:buNone/>
            </a:pPr>
            <a:endParaRPr sz="1800" i="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b="1">
                <a:solidFill>
                  <a:srgbClr val="000000"/>
                </a:solidFill>
                <a:latin typeface="Helvetica Neue"/>
                <a:ea typeface="Helvetica Neue"/>
                <a:cs typeface="Helvetica Neue"/>
                <a:sym typeface="Helvetica Neue"/>
              </a:defRPr>
            </a:pPr>
            <a:r>
              <a:t>Extracto 2:</a:t>
            </a: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defRPr sz="1800">
                <a:solidFill>
                  <a:srgbClr val="000000"/>
                </a:solidFill>
                <a:latin typeface="Helvetica Neue"/>
                <a:ea typeface="Helvetica Neue"/>
                <a:cs typeface="Helvetica Neue"/>
                <a:sym typeface="Helvetica Neue"/>
              </a:defRPr>
            </a:pPr>
            <a:r>
              <a:t>Cada</a:t>
            </a:r>
            <a:r>
              <a:rPr lang="es-ES"/>
              <a:t> persona</a:t>
            </a:r>
            <a:r>
              <a:t> candidat</a:t>
            </a:r>
            <a:r>
              <a:rPr lang="es-ES"/>
              <a:t>a</a:t>
            </a:r>
            <a:r>
              <a:t> debe presentar su solicitud antes del lunes 12 de diciembre a las 12.00 horas. Para obtener más información, consulte la aplicación completa.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pic>
        <p:nvPicPr>
          <p:cNvPr id="357" name="Google Shape;357;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3741" y="812347"/>
            <a:ext cx="3810000" cy="3810000"/>
          </a:xfrm>
          <a:prstGeom prst="rect">
            <a:avLst/>
          </a:prstGeom>
          <a:noFill/>
          <a:ln>
            <a:noFill/>
          </a:ln>
        </p:spPr>
      </p:pic>
      <p:grpSp>
        <p:nvGrpSpPr>
          <p:cNvPr id="358" name="Google Shape;358;p24"/>
          <p:cNvGrpSpPr/>
          <p:nvPr/>
        </p:nvGrpSpPr>
        <p:grpSpPr>
          <a:xfrm>
            <a:off x="114300" y="228609"/>
            <a:ext cx="9525000" cy="6826770"/>
            <a:chOff x="260375" y="272846"/>
            <a:chExt cx="9229725" cy="6772275"/>
          </a:xfrm>
        </p:grpSpPr>
        <p:sp>
          <p:nvSpPr>
            <p:cNvPr id="359" name="Google Shape;359;p24"/>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0" name="Google Shape;360;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pic>
          <p:nvPicPr>
            <p:cNvPr id="361" name="Google Shape;361;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8301" y="6155947"/>
              <a:ext cx="2714624" cy="571499"/>
            </a:xfrm>
            <a:prstGeom prst="rect">
              <a:avLst/>
            </a:prstGeom>
            <a:noFill/>
            <a:ln>
              <a:noFill/>
            </a:ln>
          </p:spPr>
        </p:pic>
      </p:grpSp>
      <p:sp>
        <p:nvSpPr>
          <p:cNvPr id="362" name="Google Shape;362;p24"/>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defRPr sz="350" b="1">
                <a:solidFill>
                  <a:schemeClr val="dk1"/>
                </a:solidFill>
                <a:latin typeface="Tahoma"/>
                <a:ea typeface="Tahoma"/>
                <a:cs typeface="Tahoma"/>
                <a:sym typeface="Tahoma"/>
              </a:defRPr>
            </a:pPr>
            <a:r>
              <a:t>Descripción legal — Licencias Creative Commons:  Los materiales publicados en el sitio web del proyecto Opsizo están clasificados como Recursos Educativos Abiertos (REA) y pueden ser libremente (sin permiso de sus creadores):  descargado, utilizado, reutilizado, copiado, adaptado y compartido por los usuarios, con información sobre la fuente de su origen.</a:t>
            </a:r>
            <a:endParaRPr sz="350">
              <a:solidFill>
                <a:schemeClr val="dk1"/>
              </a:solidFill>
              <a:latin typeface="Tahoma"/>
              <a:ea typeface="Tahoma"/>
              <a:cs typeface="Tahoma"/>
              <a:sym typeface="Tahoma"/>
            </a:endParaRPr>
          </a:p>
        </p:txBody>
      </p:sp>
      <p:sp>
        <p:nvSpPr>
          <p:cNvPr id="363" name="Google Shape;363;p24"/>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defRPr sz="550" b="1">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550">
              <a:solidFill>
                <a:schemeClr val="dk1"/>
              </a:solidFill>
              <a:latin typeface="Tahoma"/>
              <a:ea typeface="Tahoma"/>
              <a:cs typeface="Tahoma"/>
              <a:sym typeface="Tahoma"/>
            </a:endParaRPr>
          </a:p>
        </p:txBody>
      </p:sp>
      <p:sp>
        <p:nvSpPr>
          <p:cNvPr id="365" name="Google Shape;365;p24"/>
          <p:cNvSpPr txBox="1"/>
          <p:nvPr/>
        </p:nvSpPr>
        <p:spPr>
          <a:xfrm>
            <a:off x="2133600" y="4835149"/>
            <a:ext cx="67056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latin typeface="Helvetica Neue"/>
                <a:ea typeface="Helvetica Neue"/>
                <a:cs typeface="Helvetica Neue"/>
                <a:sym typeface="Helvetica Neue"/>
              </a:defRPr>
            </a:pPr>
            <a:r>
              <a:rPr>
                <a:solidFill>
                  <a:schemeClr val="dk1"/>
                </a:solidFill>
              </a:rPr>
              <a:t>Continú</a:t>
            </a:r>
            <a:r>
              <a:rPr lang="es-ES">
                <a:solidFill>
                  <a:schemeClr val="dk1"/>
                </a:solidFill>
              </a:rPr>
              <a:t>a tu formación</a:t>
            </a:r>
            <a:r>
              <a:rPr>
                <a:solidFill>
                  <a:schemeClr val="dk1"/>
                </a:solidFill>
              </a:rPr>
              <a:t> en: </a:t>
            </a:r>
            <a:r>
              <a:rPr u="sng">
                <a:solidFill>
                  <a:srgbClr val="78D74F"/>
                </a:solidFill>
                <a:hlinkClick r:id="rId6">
                  <a:extLst>
                    <a:ext uri="{A12FA001-AC4F-418D-AE19-62706E023703}">
                      <ahyp:hlinkClr xmlns:ahyp="http://schemas.microsoft.com/office/drawing/2018/hyperlinkcolor" val="tx"/>
                    </a:ext>
                  </a:extLst>
                </a:hlinkClick>
              </a:rPr>
              <a:t>https://opsizo.eu/index.php</a:t>
            </a:r>
            <a:r>
              <a:rPr>
                <a:solidFill>
                  <a:srgbClr val="78D74F"/>
                </a:solidFill>
              </a:rPr>
              <a:t> </a:t>
            </a:r>
            <a:endParaRPr sz="1800">
              <a:solidFill>
                <a:srgbClr val="78D74F"/>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17A779E1-C77A-F18B-BCD7-0AFBB030086D}"/>
              </a:ext>
            </a:extLst>
          </p:cNvPr>
          <p:cNvSpPr txBox="1"/>
          <p:nvPr/>
        </p:nvSpPr>
        <p:spPr>
          <a:xfrm>
            <a:off x="3716028" y="3944848"/>
            <a:ext cx="2725426" cy="769441"/>
          </a:xfrm>
          <a:prstGeom prst="rect">
            <a:avLst/>
          </a:prstGeom>
          <a:noFill/>
        </p:spPr>
        <p:txBody>
          <a:bodyPr wrap="none" rtlCol="0">
            <a:spAutoFit/>
          </a:bodyPr>
          <a:lstStyle/>
          <a:p>
            <a:r>
              <a:rPr lang="es-ES" sz="4400"/>
              <a:t>GRACIAS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3"/>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76" name="Google Shape;7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737" y="6817211"/>
            <a:ext cx="2143124" cy="447674"/>
          </a:xfrm>
          <a:prstGeom prst="rect">
            <a:avLst/>
          </a:prstGeom>
          <a:noFill/>
          <a:ln>
            <a:noFill/>
          </a:ln>
        </p:spPr>
      </p:pic>
      <p:sp>
        <p:nvSpPr>
          <p:cNvPr id="77" name="Google Shape;77;p3"/>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400" b="1">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400">
              <a:solidFill>
                <a:schemeClr val="dk1"/>
              </a:solidFill>
              <a:latin typeface="Tahoma"/>
              <a:ea typeface="Tahoma"/>
              <a:cs typeface="Tahoma"/>
              <a:sym typeface="Tahoma"/>
            </a:endParaRPr>
          </a:p>
        </p:txBody>
      </p:sp>
      <p:sp>
        <p:nvSpPr>
          <p:cNvPr id="78" name="Google Shape;78;p3"/>
          <p:cNvSpPr txBox="1"/>
          <p:nvPr/>
        </p:nvSpPr>
        <p:spPr>
          <a:xfrm>
            <a:off x="4818965" y="545892"/>
            <a:ext cx="4271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endParaRPr sz="2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79" name="Google Shape;79;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10600" y="6126648"/>
            <a:ext cx="914400" cy="914400"/>
          </a:xfrm>
          <a:prstGeom prst="rect">
            <a:avLst/>
          </a:prstGeom>
          <a:noFill/>
          <a:ln>
            <a:noFill/>
          </a:ln>
        </p:spPr>
      </p:pic>
      <p:sp>
        <p:nvSpPr>
          <p:cNvPr id="80" name="Google Shape;80;p3"/>
          <p:cNvSpPr txBox="1"/>
          <p:nvPr/>
        </p:nvSpPr>
        <p:spPr>
          <a:xfrm>
            <a:off x="4850933" y="2433013"/>
            <a:ext cx="439386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Los contenidos están inspirados en las </a:t>
            </a:r>
            <a:r>
              <a:rPr u="sng">
                <a:hlinkClick r:id="rId5">
                  <a:extLst>
                    <a:ext uri="{A12FA001-AC4F-418D-AE19-62706E023703}">
                      <ahyp:hlinkClr xmlns:ahyp="http://schemas.microsoft.com/office/drawing/2018/hyperlinkcolor" val="tx"/>
                    </a:ext>
                  </a:extLst>
                </a:hlinkClick>
              </a:rPr>
              <a:t>«Imágenes que pueden cambiar el mundo</a:t>
            </a:r>
            <a:r>
              <a:t>» — Una guía para la comunicación igualitaria de Tomas Gunnarsson, ‘</a:t>
            </a:r>
            <a:r>
              <a:rPr b="1"/>
              <a:t>The Gender Photographer</a:t>
            </a:r>
            <a:r>
              <a:t>’</a:t>
            </a: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rPr u="sng">
                <a:hlinkClick r:id="rId6">
                  <a:extLst>
                    <a:ext uri="{A12FA001-AC4F-418D-AE19-62706E023703}">
                      <ahyp:hlinkClr xmlns:ahyp="http://schemas.microsoft.com/office/drawing/2018/hyperlinkcolor" val="tx"/>
                    </a:ext>
                  </a:extLst>
                </a:hlinkClick>
              </a:rPr>
              <a:t>https://www.genusfotografen.se/language/en/home-2/</a:t>
            </a:r>
            <a:r>
              <a:t>  </a:t>
            </a:r>
            <a:endParaRPr sz="1800" b="1">
              <a:solidFill>
                <a:schemeClr val="dk1"/>
              </a:solidFill>
              <a:latin typeface="Helvetica Neue"/>
              <a:ea typeface="Helvetica Neue"/>
              <a:cs typeface="Helvetica Neue"/>
              <a:sym typeface="Helvetica Neue"/>
            </a:endParaRPr>
          </a:p>
        </p:txBody>
      </p:sp>
      <p:pic>
        <p:nvPicPr>
          <p:cNvPr id="81" name="Google Shape;81;p3"/>
          <p:cNvPicPr preferRelativeResize="0"/>
          <p:nvPr/>
        </p:nvPicPr>
        <p:blipFill rotWithShape="1">
          <a:blip r:embed="rId7">
            <a:alphaModFix/>
          </a:blip>
          <a:srcRect/>
          <a:stretch/>
        </p:blipFill>
        <p:spPr>
          <a:xfrm>
            <a:off x="108737" y="170562"/>
            <a:ext cx="4491696" cy="65831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87" name="Google Shape;87;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88" name="Google Shape;88;p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89" name="Google Shape;89;p4"/>
          <p:cNvSpPr txBox="1"/>
          <p:nvPr/>
        </p:nvSpPr>
        <p:spPr>
          <a:xfrm>
            <a:off x="1562529" y="467501"/>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90" name="Google Shape;90;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91" name="Google Shape;91;p4"/>
          <p:cNvSpPr txBox="1"/>
          <p:nvPr/>
        </p:nvSpPr>
        <p:spPr>
          <a:xfrm>
            <a:off x="567852" y="1484058"/>
            <a:ext cx="8617896"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Elegir colores e imágenes neutrales de género para </a:t>
            </a:r>
            <a:r>
              <a:rPr lang="es-ES"/>
              <a:t>t</a:t>
            </a:r>
            <a:r>
              <a:t>u sitio web corporativo es un paso importante en la promoción de la inclusión y la diversidad. Estas son algunas pautas a considerar:</a:t>
            </a: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defRPr sz="1800" b="1">
                <a:solidFill>
                  <a:schemeClr val="dk1"/>
                </a:solidFill>
                <a:latin typeface="Helvetica Neue"/>
                <a:ea typeface="Helvetica Neue"/>
                <a:cs typeface="Helvetica Neue"/>
                <a:sym typeface="Helvetica Neue"/>
              </a:defRPr>
            </a:pPr>
            <a:r>
              <a:t>Accesibilidad del color — Diseño Web</a:t>
            </a:r>
          </a:p>
          <a:p>
            <a:pPr marL="342900" marR="0" lvl="0" indent="-228600" algn="l" rtl="0">
              <a:spcBef>
                <a:spcPts val="0"/>
              </a:spcBef>
              <a:spcAft>
                <a:spcPts val="0"/>
              </a:spcAft>
              <a:buClr>
                <a:schemeClr val="dk1"/>
              </a:buClr>
              <a:buSzPts val="1800"/>
              <a:buFont typeface="Calibri"/>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En el contexto del diseño web y el contenido digital, hay un énfasis en la </a:t>
            </a:r>
            <a:r>
              <a:rPr b="1"/>
              <a:t>accesibilidad del color</a:t>
            </a:r>
            <a:r>
              <a:t>. El uso de combinaciones de colores que proporcionen suficiente contraste es importante para garantizar que las personas con discapacidades visuales puedan acceder y comprender el contenido. Los colores pueden tener significados culturales, simbólicos o emocionales que pueden afectar la forma en que se usan y se perciben. Por ejemplo, algunos colores pueden estar asociados con ciertas prácticas culturales o religiosas. El uso de ciertos colores en ciertos contextos puede considerarse ofensivo o insensible, lo que lleva a posibles consecuencias legales y reputacionales.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97" name="Google Shape;9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98" name="Google Shape;98;p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99" name="Google Shape;99;p5"/>
          <p:cNvSpPr txBox="1"/>
          <p:nvPr/>
        </p:nvSpPr>
        <p:spPr>
          <a:xfrm>
            <a:off x="1667734"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00" name="Google Shape;100;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01" name="Google Shape;101;p5"/>
          <p:cNvSpPr txBox="1"/>
          <p:nvPr/>
        </p:nvSpPr>
        <p:spPr>
          <a:xfrm>
            <a:off x="494715" y="1515303"/>
            <a:ext cx="861789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defRPr sz="1800" b="1">
                <a:solidFill>
                  <a:schemeClr val="dk1"/>
                </a:solidFill>
                <a:latin typeface="Helvetica Neue"/>
                <a:ea typeface="Helvetica Neue"/>
                <a:cs typeface="Helvetica Neue"/>
                <a:sym typeface="Helvetica Neue"/>
              </a:defRPr>
            </a:pPr>
            <a:r>
              <a:t>Accesibilidad del color — Diseño Web</a:t>
            </a: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rojo </a:t>
            </a:r>
            <a:r>
              <a:t>evoca dinamismo. </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naranja </a:t>
            </a:r>
            <a:r>
              <a:t>expresa energía, amistad, optimismo y acción.</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amarillo </a:t>
            </a:r>
            <a:r>
              <a:t>expresa energía, calidez, alegría, estímulo a la acción e implicación... ¡sin embargo, apenas es visible en un fondo blanco!</a:t>
            </a: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verde</a:t>
            </a:r>
            <a:r>
              <a:t>: estabilidad y renovación, naturaleza.</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azul</a:t>
            </a:r>
            <a:r>
              <a:t>: se asocia con un sentido de confianza, seguridad, tranquilidad</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negro</a:t>
            </a:r>
            <a:r>
              <a:t>: por excelencia representa poder.</a:t>
            </a:r>
          </a:p>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El </a:t>
            </a:r>
            <a:r>
              <a:rPr b="1"/>
              <a:t>color gris</a:t>
            </a:r>
            <a:r>
              <a:t>: neutralidad.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07" name="Google Shape;107;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08" name="Google Shape;108;p6"/>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09" name="Google Shape;109;p6"/>
          <p:cNvSpPr txBox="1"/>
          <p:nvPr/>
        </p:nvSpPr>
        <p:spPr>
          <a:xfrm>
            <a:off x="1573615" y="334796"/>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10" name="Google Shape;110;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11" name="Google Shape;111;p6"/>
          <p:cNvSpPr txBox="1"/>
          <p:nvPr/>
        </p:nvSpPr>
        <p:spPr>
          <a:xfrm>
            <a:off x="490967" y="1158115"/>
            <a:ext cx="8617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defRPr sz="1800" b="1">
                <a:solidFill>
                  <a:schemeClr val="dk1"/>
                </a:solidFill>
                <a:latin typeface="Helvetica Neue"/>
                <a:ea typeface="Helvetica Neue"/>
                <a:cs typeface="Helvetica Neue"/>
                <a:sym typeface="Helvetica Neue"/>
              </a:defRPr>
            </a:pPr>
            <a:r>
              <a:t>Evit</a:t>
            </a:r>
            <a:r>
              <a:rPr lang="es-ES"/>
              <a:t>a</a:t>
            </a:r>
            <a:r>
              <a:t> usar colores estereotipados </a:t>
            </a:r>
          </a:p>
        </p:txBody>
      </p:sp>
      <p:sp>
        <p:nvSpPr>
          <p:cNvPr id="112" name="Google Shape;112;p6"/>
          <p:cNvSpPr txBox="1"/>
          <p:nvPr/>
        </p:nvSpPr>
        <p:spPr>
          <a:xfrm>
            <a:off x="533165" y="2323678"/>
            <a:ext cx="2557033"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Los colores a menudo están conectados arbitrariamente a un género, como el rosa para las mujeres y el azul para los hombres. Al diseñar materiales de comunicación,</a:t>
            </a:r>
            <a:r>
              <a:rPr b="1"/>
              <a:t>comprueb</a:t>
            </a:r>
            <a:r>
              <a:rPr lang="es-ES" b="1"/>
              <a:t>a</a:t>
            </a:r>
            <a:r>
              <a:rPr b="1"/>
              <a:t> los colores </a:t>
            </a:r>
            <a:r>
              <a:t>que ha</a:t>
            </a:r>
            <a:r>
              <a:rPr lang="es-ES"/>
              <a:t>s</a:t>
            </a:r>
            <a:r>
              <a:t> utilizado y </a:t>
            </a:r>
            <a:r>
              <a:rPr b="1"/>
              <a:t>no utilice</a:t>
            </a:r>
            <a:r>
              <a:rPr lang="es-ES" b="1"/>
              <a:t>s</a:t>
            </a:r>
            <a:r>
              <a:rPr b="1"/>
              <a:t> el color</a:t>
            </a:r>
            <a:r>
              <a:t> como </a:t>
            </a:r>
            <a:r>
              <a:rPr b="1"/>
              <a:t>abreviatura para el género. </a:t>
            </a:r>
            <a:endParaRPr sz="1800" b="1">
              <a:solidFill>
                <a:schemeClr val="dk1"/>
              </a:solidFill>
              <a:latin typeface="Helvetica Neue"/>
              <a:ea typeface="Helvetica Neue"/>
              <a:cs typeface="Helvetica Neue"/>
              <a:sym typeface="Helvetica Neue"/>
            </a:endParaRPr>
          </a:p>
        </p:txBody>
      </p:sp>
      <p:pic>
        <p:nvPicPr>
          <p:cNvPr id="113" name="Google Shape;113;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76835" y="2407438"/>
            <a:ext cx="5943600"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19" name="Google Shape;11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20" name="Google Shape;120;p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21" name="Google Shape;121;p7"/>
          <p:cNvSpPr txBox="1"/>
          <p:nvPr/>
        </p:nvSpPr>
        <p:spPr>
          <a:xfrm>
            <a:off x="1667734" y="385930"/>
            <a:ext cx="685174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22" name="Google Shape;122;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23" name="Google Shape;123;p7"/>
          <p:cNvSpPr txBox="1"/>
          <p:nvPr/>
        </p:nvSpPr>
        <p:spPr>
          <a:xfrm>
            <a:off x="567852" y="1358058"/>
            <a:ext cx="861789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2. Imágenes- Diseño Web</a:t>
            </a: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Cuando se hacen bien, las imágenes pueden incluir y reflejar a todas las personas, no solo a las que encajan en la norma en la sociedad. Y las imágenes pueden hacer cosquillas a nuestra imaginación cuando se trata de lo que podemos hacer con nuestras vidas y en quién podemos convertirnos.</a:t>
            </a: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Analicemos la imagen de la </a:t>
            </a:r>
            <a:r>
              <a:rPr b="1"/>
              <a:t>página de inicio de Opsizo en la plataforma OER</a:t>
            </a:r>
            <a:endParaRPr sz="1800" b="1">
              <a:solidFill>
                <a:schemeClr val="dk1"/>
              </a:solidFill>
              <a:latin typeface="Helvetica Neue"/>
              <a:ea typeface="Helvetica Neue"/>
              <a:cs typeface="Helvetica Neue"/>
              <a:sym typeface="Helvetica Neue"/>
            </a:endParaRPr>
          </a:p>
        </p:txBody>
      </p:sp>
      <p:pic>
        <p:nvPicPr>
          <p:cNvPr id="124" name="Google Shape;124;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01067" y="3855383"/>
            <a:ext cx="5707796" cy="2468236"/>
          </a:xfrm>
          <a:prstGeom prst="rect">
            <a:avLst/>
          </a:prstGeom>
          <a:noFill/>
          <a:ln>
            <a:noFill/>
          </a:ln>
        </p:spPr>
      </p:pic>
      <p:cxnSp>
        <p:nvCxnSpPr>
          <p:cNvPr id="125" name="Google Shape;125;p7"/>
          <p:cNvCxnSpPr/>
          <p:nvPr/>
        </p:nvCxnSpPr>
        <p:spPr>
          <a:xfrm>
            <a:off x="2671343" y="4695774"/>
            <a:ext cx="1099709" cy="439949"/>
          </a:xfrm>
          <a:prstGeom prst="straightConnector1">
            <a:avLst/>
          </a:prstGeom>
          <a:noFill/>
          <a:ln w="9525" cap="flat" cmpd="sng">
            <a:solidFill>
              <a:srgbClr val="4A7DBA"/>
            </a:solidFill>
            <a:prstDash val="solid"/>
            <a:round/>
            <a:headEnd type="none" w="sm" len="sm"/>
            <a:tailEnd type="triangle" w="med" len="med"/>
          </a:ln>
        </p:spPr>
      </p:cxnSp>
      <p:sp>
        <p:nvSpPr>
          <p:cNvPr id="126" name="Google Shape;126;p7"/>
          <p:cNvSpPr txBox="1"/>
          <p:nvPr/>
        </p:nvSpPr>
        <p:spPr>
          <a:xfrm>
            <a:off x="609600" y="4343400"/>
            <a:ext cx="2255467" cy="662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7"/>
          <p:cNvSpPr txBox="1"/>
          <p:nvPr/>
        </p:nvSpPr>
        <p:spPr>
          <a:xfrm>
            <a:off x="974690" y="3718584"/>
            <a:ext cx="1915361" cy="22928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100">
                <a:solidFill>
                  <a:schemeClr val="dk1"/>
                </a:solidFill>
                <a:latin typeface="Helvetica Neue"/>
                <a:ea typeface="Helvetica Neue"/>
                <a:cs typeface="Helvetica Neue"/>
                <a:sym typeface="Helvetica Neue"/>
              </a:defRPr>
            </a:pPr>
            <a:r>
              <a:t>Diferentes colores de piel, raza, género, </a:t>
            </a:r>
          </a:p>
          <a:p>
            <a:pPr marL="0" marR="0" lvl="0" indent="0" algn="l" rtl="0">
              <a:spcBef>
                <a:spcPts val="0"/>
              </a:spcBef>
              <a:spcAft>
                <a:spcPts val="0"/>
              </a:spcAft>
              <a:buNone/>
              <a:defRPr sz="1100">
                <a:solidFill>
                  <a:schemeClr val="dk1"/>
                </a:solidFill>
                <a:latin typeface="Helvetica Neue"/>
                <a:ea typeface="Helvetica Neue"/>
                <a:cs typeface="Helvetica Neue"/>
                <a:sym typeface="Helvetica Neue"/>
              </a:defRPr>
            </a:pPr>
            <a:r>
              <a:t>En un lugar de trabajo, </a:t>
            </a:r>
            <a:r>
              <a:rPr b="1"/>
              <a:t>independientemente </a:t>
            </a:r>
            <a:r>
              <a:t>de </a:t>
            </a:r>
            <a:r>
              <a:rPr b="1"/>
              <a:t>a quién ames, de qué color</a:t>
            </a:r>
            <a:r>
              <a:rPr lang="es-ES" b="1"/>
              <a:t> sea</a:t>
            </a:r>
            <a:r>
              <a:rPr b="1"/>
              <a:t> tu piel, en qué</a:t>
            </a:r>
            <a:r>
              <a:t> dios crees, cómo funciona tu cuerpo o cerebro, qué genitales tienes, si eres joven</a:t>
            </a:r>
            <a:r>
              <a:rPr lang="es-ES"/>
              <a:t> o mayor</a:t>
            </a:r>
            <a:r>
              <a:t>, </a:t>
            </a:r>
            <a:r>
              <a:rPr b="1"/>
              <a:t>mereces serlo</a:t>
            </a:r>
            <a:r>
              <a:t>.</a:t>
            </a:r>
            <a:r>
              <a:rPr lang="es-ES"/>
              <a:t>  Ser </a:t>
            </a:r>
            <a:r>
              <a:rPr lang="es-ES" b="1"/>
              <a:t>una persona vista</a:t>
            </a:r>
            <a:r>
              <a:rPr b="1"/>
              <a:t>, escuchad</a:t>
            </a:r>
            <a:r>
              <a:rPr lang="es-ES" b="1"/>
              <a:t>a</a:t>
            </a:r>
            <a:r>
              <a:rPr b="1"/>
              <a:t> y respetad</a:t>
            </a:r>
            <a:r>
              <a:rPr lang="es-ES" b="1"/>
              <a:t>a</a:t>
            </a:r>
            <a: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33" name="Google Shape;13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34" name="Google Shape;134;p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35" name="Google Shape;135;p8"/>
          <p:cNvSpPr txBox="1"/>
          <p:nvPr/>
        </p:nvSpPr>
        <p:spPr>
          <a:xfrm>
            <a:off x="1562529" y="40916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6" name="Google Shape;13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37" name="Google Shape;137;p8"/>
          <p:cNvSpPr txBox="1"/>
          <p:nvPr/>
        </p:nvSpPr>
        <p:spPr>
          <a:xfrm>
            <a:off x="484721" y="1182891"/>
            <a:ext cx="85903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2. Un mundo donde los hombres y las mujeres miran</a:t>
            </a:r>
            <a:endParaRPr sz="1800" b="1">
              <a:solidFill>
                <a:schemeClr val="dk1"/>
              </a:solidFill>
              <a:latin typeface="Helvetica Neue"/>
              <a:ea typeface="Helvetica Neue"/>
              <a:cs typeface="Helvetica Neue"/>
              <a:sym typeface="Helvetica Neue"/>
            </a:endParaRPr>
          </a:p>
        </p:txBody>
      </p:sp>
      <p:pic>
        <p:nvPicPr>
          <p:cNvPr id="138" name="Google Shape;138;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96263" y="1666582"/>
            <a:ext cx="3139248" cy="4489461"/>
          </a:xfrm>
          <a:prstGeom prst="rect">
            <a:avLst/>
          </a:prstGeom>
          <a:noFill/>
          <a:ln>
            <a:noFill/>
          </a:ln>
        </p:spPr>
      </p:pic>
      <p:cxnSp>
        <p:nvCxnSpPr>
          <p:cNvPr id="139" name="Google Shape;139;p8"/>
          <p:cNvCxnSpPr/>
          <p:nvPr/>
        </p:nvCxnSpPr>
        <p:spPr>
          <a:xfrm>
            <a:off x="4267200" y="3581400"/>
            <a:ext cx="1295400" cy="533400"/>
          </a:xfrm>
          <a:prstGeom prst="straightConnector1">
            <a:avLst/>
          </a:prstGeom>
          <a:noFill/>
          <a:ln w="9525" cap="flat" cmpd="sng">
            <a:solidFill>
              <a:srgbClr val="40891F"/>
            </a:solidFill>
            <a:prstDash val="solid"/>
            <a:round/>
            <a:headEnd type="none" w="sm" len="sm"/>
            <a:tailEnd type="triangle" w="med" len="med"/>
          </a:ln>
        </p:spPr>
      </p:cxnSp>
      <p:cxnSp>
        <p:nvCxnSpPr>
          <p:cNvPr id="140" name="Google Shape;140;p8"/>
          <p:cNvCxnSpPr/>
          <p:nvPr/>
        </p:nvCxnSpPr>
        <p:spPr>
          <a:xfrm rot="10800000" flipH="1">
            <a:off x="4590064" y="4706785"/>
            <a:ext cx="2275823" cy="611051"/>
          </a:xfrm>
          <a:prstGeom prst="straightConnector1">
            <a:avLst/>
          </a:prstGeom>
          <a:noFill/>
          <a:ln w="9525" cap="flat" cmpd="sng">
            <a:solidFill>
              <a:srgbClr val="40891F"/>
            </a:solidFill>
            <a:prstDash val="solid"/>
            <a:round/>
            <a:headEnd type="none" w="sm" len="sm"/>
            <a:tailEnd type="triangle" w="med" len="med"/>
          </a:ln>
        </p:spPr>
      </p:cxnSp>
      <p:sp>
        <p:nvSpPr>
          <p:cNvPr id="141" name="Google Shape;141;p8"/>
          <p:cNvSpPr txBox="1"/>
          <p:nvPr/>
        </p:nvSpPr>
        <p:spPr>
          <a:xfrm>
            <a:off x="2656024" y="3351082"/>
            <a:ext cx="17247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Chicas mirando</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8"/>
          <p:cNvSpPr txBox="1"/>
          <p:nvPr/>
        </p:nvSpPr>
        <p:spPr>
          <a:xfrm>
            <a:off x="713345" y="1640260"/>
            <a:ext cx="3771538"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latin typeface="Helvetica Neue"/>
                <a:ea typeface="Helvetica Neue"/>
                <a:cs typeface="Helvetica Neue"/>
                <a:sym typeface="Helvetica Neue"/>
              </a:defRPr>
            </a:pPr>
            <a:r>
              <a:rPr>
                <a:solidFill>
                  <a:schemeClr val="dk1"/>
                </a:solidFill>
              </a:rPr>
              <a:t>Anali</a:t>
            </a:r>
            <a:r>
              <a:rPr lang="es-ES">
                <a:solidFill>
                  <a:schemeClr val="dk1"/>
                </a:solidFill>
              </a:rPr>
              <a:t>za</a:t>
            </a:r>
            <a:r>
              <a:rPr>
                <a:solidFill>
                  <a:schemeClr val="dk1"/>
                </a:solidFill>
              </a:rPr>
              <a:t> la foto y ech</a:t>
            </a:r>
            <a:r>
              <a:rPr lang="es-ES">
                <a:solidFill>
                  <a:schemeClr val="dk1"/>
                </a:solidFill>
              </a:rPr>
              <a:t>a</a:t>
            </a:r>
            <a:r>
              <a:rPr>
                <a:solidFill>
                  <a:schemeClr val="dk1"/>
                </a:solidFill>
              </a:rPr>
              <a:t> un vistazo a quién es </a:t>
            </a:r>
            <a:r>
              <a:rPr lang="es-ES">
                <a:solidFill>
                  <a:schemeClr val="dk1"/>
                </a:solidFill>
              </a:rPr>
              <a:t>una persona </a:t>
            </a:r>
            <a:r>
              <a:rPr b="1">
                <a:solidFill>
                  <a:srgbClr val="40891F"/>
                </a:solidFill>
              </a:rPr>
              <a:t>pasiv</a:t>
            </a:r>
            <a:r>
              <a:rPr lang="es-ES" b="1">
                <a:solidFill>
                  <a:srgbClr val="40891F"/>
                </a:solidFill>
              </a:rPr>
              <a:t>a</a:t>
            </a:r>
            <a:r>
              <a:rPr b="1">
                <a:solidFill>
                  <a:srgbClr val="40891F"/>
                </a:solidFill>
              </a:rPr>
              <a:t>,</a:t>
            </a:r>
            <a:r>
              <a:rPr lang="es-ES" b="1">
                <a:solidFill>
                  <a:srgbClr val="40891F"/>
                </a:solidFill>
              </a:rPr>
              <a:t> observadora</a:t>
            </a:r>
            <a:r>
              <a:rPr b="1">
                <a:solidFill>
                  <a:srgbClr val="40891F"/>
                </a:solidFill>
              </a:rPr>
              <a:t>, admi</a:t>
            </a:r>
            <a:r>
              <a:rPr lang="es-ES" b="1">
                <a:solidFill>
                  <a:srgbClr val="40891F"/>
                </a:solidFill>
              </a:rPr>
              <a:t>radora</a:t>
            </a:r>
            <a:r>
              <a:rPr>
                <a:solidFill>
                  <a:schemeClr val="dk1"/>
                </a:solidFill>
              </a:rPr>
              <a:t> y quién es </a:t>
            </a:r>
            <a:r>
              <a:rPr b="1">
                <a:solidFill>
                  <a:srgbClr val="002060"/>
                </a:solidFill>
              </a:rPr>
              <a:t>activ</a:t>
            </a:r>
            <a:r>
              <a:rPr lang="es-ES" b="1">
                <a:solidFill>
                  <a:srgbClr val="002060"/>
                </a:solidFill>
              </a:rPr>
              <a:t>a</a:t>
            </a:r>
            <a:r>
              <a:rPr b="1">
                <a:solidFill>
                  <a:srgbClr val="002060"/>
                </a:solidFill>
              </a:rPr>
              <a:t>, valiente y </a:t>
            </a:r>
            <a:r>
              <a:rPr lang="es-ES" b="1">
                <a:solidFill>
                  <a:srgbClr val="002060"/>
                </a:solidFill>
              </a:rPr>
              <a:t>exhibicionista</a:t>
            </a:r>
            <a:endParaRPr b="1">
              <a:solidFill>
                <a:srgbClr val="002060"/>
              </a:solidFill>
            </a:endParaRPr>
          </a:p>
        </p:txBody>
      </p:sp>
      <p:sp>
        <p:nvSpPr>
          <p:cNvPr id="143" name="Google Shape;143;p8"/>
          <p:cNvSpPr txBox="1"/>
          <p:nvPr/>
        </p:nvSpPr>
        <p:spPr>
          <a:xfrm>
            <a:off x="876663" y="4972452"/>
            <a:ext cx="37715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Helvetica Neue"/>
                <a:ea typeface="Helvetica Neue"/>
                <a:cs typeface="Helvetica Neue"/>
                <a:sym typeface="Helvetica Neue"/>
              </a:defRPr>
            </a:pPr>
            <a:r>
              <a:t>Un grupo de chicos se lanzan al agua del puerto de Gävle (Suecia)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49" name="Google Shape;14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6532730"/>
            <a:ext cx="2143124" cy="447674"/>
          </a:xfrm>
          <a:prstGeom prst="rect">
            <a:avLst/>
          </a:prstGeom>
          <a:noFill/>
          <a:ln>
            <a:noFill/>
          </a:ln>
        </p:spPr>
      </p:pic>
      <p:sp>
        <p:nvSpPr>
          <p:cNvPr id="150" name="Google Shape;150;p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defRPr sz="900">
                <a:solidFill>
                  <a:schemeClr val="dk1"/>
                </a:solidFill>
                <a:latin typeface="Tahoma"/>
                <a:ea typeface="Tahoma"/>
                <a:cs typeface="Tahoma"/>
                <a:sym typeface="Tahoma"/>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900">
              <a:solidFill>
                <a:schemeClr val="dk1"/>
              </a:solidFill>
              <a:latin typeface="Tahoma"/>
              <a:ea typeface="Tahoma"/>
              <a:cs typeface="Tahoma"/>
              <a:sym typeface="Tahoma"/>
            </a:endParaRPr>
          </a:p>
        </p:txBody>
      </p:sp>
      <p:sp>
        <p:nvSpPr>
          <p:cNvPr id="151" name="Google Shape;151;p9"/>
          <p:cNvSpPr txBox="1"/>
          <p:nvPr/>
        </p:nvSpPr>
        <p:spPr>
          <a:xfrm>
            <a:off x="1562529"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b="1">
                <a:solidFill>
                  <a:schemeClr val="dk1"/>
                </a:solidFill>
                <a:latin typeface="Helvetica Neue"/>
                <a:ea typeface="Helvetica Neue"/>
                <a:cs typeface="Helvetica Neue"/>
                <a:sym typeface="Helvetica Neue"/>
              </a:defRPr>
            </a:pPr>
            <a:r>
              <a:t>Unidad 1</a:t>
            </a:r>
          </a:p>
          <a:p>
            <a:pPr marL="0" marR="0" lvl="0" indent="0" algn="l" rtl="0">
              <a:spcBef>
                <a:spcPts val="0"/>
              </a:spcBef>
              <a:spcAft>
                <a:spcPts val="0"/>
              </a:spcAft>
              <a:buNone/>
              <a:defRPr sz="2400">
                <a:solidFill>
                  <a:schemeClr val="dk1"/>
                </a:solidFill>
                <a:latin typeface="Helvetica Neue"/>
                <a:ea typeface="Helvetica Neue"/>
                <a:cs typeface="Helvetica Neue"/>
                <a:sym typeface="Helvetica Neue"/>
              </a:defRPr>
            </a:pPr>
            <a:r>
              <a:t>Cómo las imágenes pueden cambiar el mundo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52" name="Google Shape;152;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53" name="Google Shape;153;p9"/>
          <p:cNvSpPr txBox="1"/>
          <p:nvPr/>
        </p:nvSpPr>
        <p:spPr>
          <a:xfrm>
            <a:off x="537141" y="1592603"/>
            <a:ext cx="879918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Helvetica Neue"/>
                <a:ea typeface="Helvetica Neue"/>
                <a:cs typeface="Helvetica Neue"/>
                <a:sym typeface="Helvetica Neue"/>
              </a:defRPr>
            </a:pPr>
            <a:r>
              <a:t>3. Las imágenes afectan la forma en que nos vemos u</a:t>
            </a:r>
            <a:r>
              <a:rPr lang="es-ES"/>
              <a:t>nas personas a otras</a:t>
            </a:r>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t>Cuando perteneces a aquell</a:t>
            </a:r>
            <a:r>
              <a:rPr lang="es-ES"/>
              <a:t>as personas</a:t>
            </a:r>
            <a:r>
              <a:t> que encajan en la norma en la sociedad, puedes sin ninguna dificultad mirar a tu alrededor y encontrar personas que se parezcan a ti, en películas, programas de entrevistas, periódicos y catálogos de muebles. Es posible que ni siquiera seas consciente de que para algunas personas, los medios de comunicación no son un espejo.</a:t>
            </a: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defRPr sz="1800">
                <a:solidFill>
                  <a:schemeClr val="dk1"/>
                </a:solidFill>
                <a:latin typeface="Helvetica Neue"/>
                <a:ea typeface="Helvetica Neue"/>
                <a:cs typeface="Helvetica Neue"/>
                <a:sym typeface="Helvetica Neue"/>
              </a:defRPr>
            </a:pPr>
            <a:r>
              <a:rPr b="1"/>
              <a:t>Las</a:t>
            </a:r>
            <a:r>
              <a:t> </a:t>
            </a:r>
            <a:r>
              <a:rPr b="1"/>
              <a:t>imágenes</a:t>
            </a:r>
            <a:r>
              <a:t> — o la ausencia de imágenes — </a:t>
            </a:r>
            <a:r>
              <a:rPr b="1"/>
              <a:t>afectan cómo nos vemos un</a:t>
            </a:r>
            <a:r>
              <a:rPr lang="es-ES" b="1"/>
              <a:t>as personas</a:t>
            </a:r>
            <a:r>
              <a:rPr b="1"/>
              <a:t> a otr</a:t>
            </a:r>
            <a:r>
              <a:rPr lang="es-ES" b="1"/>
              <a:t>a</a:t>
            </a:r>
            <a:r>
              <a:rPr b="1"/>
              <a:t>s</a:t>
            </a:r>
            <a:r>
              <a:t>, y a nosotros</a:t>
            </a:r>
            <a:r>
              <a:rPr lang="es-ES"/>
              <a:t>/as</a:t>
            </a:r>
            <a:r>
              <a:t> mismos</a:t>
            </a:r>
            <a:r>
              <a:rPr lang="es-ES"/>
              <a:t>/as</a:t>
            </a:r>
            <a:r>
              <a:t>. Cuando algunas personas son invisibles en los medios de comunicación, cuando sus voces e historias nunca se escuchan, queda un vacío por llenar de prejuicios y estereotipos.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3300</Words>
  <Application>Microsoft Office PowerPoint</Application>
  <PresentationFormat>Personalizado</PresentationFormat>
  <Paragraphs>236</Paragraphs>
  <Slides>24</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Helvetica Neue</vt:lpstr>
      <vt:lpstr>Noto Sans</vt:lpstr>
      <vt:lpstr>Noto Sans Light</vt:lpstr>
      <vt:lpstr>Calibri</vt:lpstr>
      <vt:lpstr>Tahoma</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lastModifiedBy>Miriam IWS</cp:lastModifiedBy>
  <cp:revision>3</cp:revision>
  <dcterms:created xsi:type="dcterms:W3CDTF">2022-12-16T10:07:41Z</dcterms:created>
  <dcterms:modified xsi:type="dcterms:W3CDTF">2023-12-27T11:41:18Z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