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753600" cy="7315200"/>
  <p:notesSz cx="9753600" cy="7315200"/>
  <p:embeddedFontLst>
    <p:embeddedFont>
      <p:font typeface="Amasis MT Pro Black" panose="020F0502020204030204" pitchFamily="34" charset="0"/>
      <p:bold r:id="rId11"/>
    </p:embeddedFont>
    <p:embeddedFont>
      <p:font typeface="Calibri" panose="020F0502020204030204" pitchFamily="34" charset="0"/>
      <p:regular r:id="rId12"/>
      <p:bold r:id="rId13"/>
      <p:italic r:id="rId14"/>
      <p:boldItalic r:id="rId15"/>
    </p:embeddedFont>
    <p:embeddedFont>
      <p:font typeface="Helvetica Neue" panose="02000206000000020004" pitchFamily="2" charset="0"/>
      <p:regular r:id="rId16"/>
      <p:bold r:id="rId17"/>
      <p:italic r:id="rId18"/>
      <p:boldItalic r:id="rId19"/>
    </p:embeddedFont>
    <p:embeddedFont>
      <p:font typeface="Tahoma" panose="020B0604030504040204" pitchFamily="34"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iCx/+NY28/L6xYRimeQskI6THK8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3"/>
  </p:normalViewPr>
  <p:slideViewPr>
    <p:cSldViewPr snapToGrid="0">
      <p:cViewPr varScale="1">
        <p:scale>
          <a:sx n="101" d="100"/>
          <a:sy n="101" d="100"/>
        </p:scale>
        <p:origin x="1768" y="18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625925" y="548625"/>
            <a:ext cx="6502725"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75350" y="3474700"/>
            <a:ext cx="7802875" cy="3291825"/>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Google Shape;42;p1: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 name="Google Shape;43;p1: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2: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 name="Google Shape;55;p2: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3: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5: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5: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7: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7: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8:notes"/>
          <p:cNvSpPr txBox="1">
            <a:spLocks noGrp="1"/>
          </p:cNvSpPr>
          <p:nvPr>
            <p:ph type="body" idx="1"/>
          </p:nvPr>
        </p:nvSpPr>
        <p:spPr>
          <a:xfrm>
            <a:off x="975350" y="3474700"/>
            <a:ext cx="7802875" cy="32918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8:notes"/>
          <p:cNvSpPr>
            <a:spLocks noGrp="1" noRot="1" noChangeAspect="1"/>
          </p:cNvSpPr>
          <p:nvPr>
            <p:ph type="sldImg" idx="2"/>
          </p:nvPr>
        </p:nvSpPr>
        <p:spPr>
          <a:xfrm>
            <a:off x="3048000" y="549275"/>
            <a:ext cx="3657600" cy="27432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obj">
  <p:cSld name="OBJECT">
    <p:spTree>
      <p:nvGrpSpPr>
        <p:cNvPr id="1" name="Shape 11"/>
        <p:cNvGrpSpPr/>
        <p:nvPr/>
      </p:nvGrpSpPr>
      <p:grpSpPr>
        <a:xfrm>
          <a:off x="0" y="0"/>
          <a:ext cx="0" cy="0"/>
          <a:chOff x="0" y="0"/>
          <a:chExt cx="0" cy="0"/>
        </a:xfrm>
      </p:grpSpPr>
      <p:sp>
        <p:nvSpPr>
          <p:cNvPr id="12" name="Google Shape;12;p10"/>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10"/>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10"/>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a:t>
            </a:fld>
            <a:endParaRPr sz="1800" b="0" i="0" u="none" strike="noStrike" cap="none">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11"/>
          <p:cNvSpPr txBox="1">
            <a:spLocks noGrp="1"/>
          </p:cNvSpPr>
          <p:nvPr>
            <p:ph type="ctrTitle"/>
          </p:nvPr>
        </p:nvSpPr>
        <p:spPr>
          <a:xfrm>
            <a:off x="731520" y="2267712"/>
            <a:ext cx="8290560" cy="153619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1"/>
          <p:cNvSpPr txBox="1">
            <a:spLocks noGrp="1"/>
          </p:cNvSpPr>
          <p:nvPr>
            <p:ph type="subTitle" idx="1"/>
          </p:nvPr>
        </p:nvSpPr>
        <p:spPr>
          <a:xfrm>
            <a:off x="1463040" y="4096512"/>
            <a:ext cx="6827520" cy="182880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1"/>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1"/>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1"/>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a:t>
            </a:fld>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12"/>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2"/>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2"/>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a:t>
            </a:fld>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87680"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0" name="Google Shape;30;p13"/>
          <p:cNvSpPr txBox="1">
            <a:spLocks noGrp="1"/>
          </p:cNvSpPr>
          <p:nvPr>
            <p:ph type="body" idx="2"/>
          </p:nvPr>
        </p:nvSpPr>
        <p:spPr>
          <a:xfrm>
            <a:off x="5023104" y="1682496"/>
            <a:ext cx="4242816" cy="4828032"/>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3"/>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a:t>
            </a:fld>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4"/>
        <p:cNvGrpSpPr/>
        <p:nvPr/>
      </p:nvGrpSpPr>
      <p:grpSpPr>
        <a:xfrm>
          <a:off x="0" y="0"/>
          <a:ext cx="0" cy="0"/>
          <a:chOff x="0" y="0"/>
          <a:chExt cx="0" cy="0"/>
        </a:xfrm>
      </p:grpSpPr>
      <p:sp>
        <p:nvSpPr>
          <p:cNvPr id="35" name="Google Shape;35;p14"/>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4"/>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4"/>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s-ES"/>
              <a:t>‹N›</a:t>
            </a:fld>
            <a:endParaRPr sz="1800">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NG sets layout">
  <p:cSld name="PNG sets layout">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5"/>
          <p:cNvSpPr txBox="1">
            <a:spLocks noGrp="1"/>
          </p:cNvSpPr>
          <p:nvPr>
            <p:ph type="body" idx="1"/>
          </p:nvPr>
        </p:nvSpPr>
        <p:spPr>
          <a:xfrm>
            <a:off x="258823" y="315618"/>
            <a:ext cx="9258558" cy="664797"/>
          </a:xfrm>
          <a:prstGeom prst="rect">
            <a:avLst/>
          </a:prstGeom>
          <a:noFill/>
          <a:ln>
            <a:noFill/>
          </a:ln>
        </p:spPr>
        <p:txBody>
          <a:bodyPr spcFirstLastPara="1" wrap="square" lIns="0" tIns="0" rIns="0" bIns="0" anchor="ctr" anchorCtr="0">
            <a:spAutoFit/>
          </a:bodyPr>
          <a:lstStyle>
            <a:lvl1pPr marL="457200" lvl="0" indent="-228600" algn="ctr">
              <a:spcBef>
                <a:spcPts val="0"/>
              </a:spcBef>
              <a:spcAft>
                <a:spcPts val="0"/>
              </a:spcAft>
              <a:buClr>
                <a:srgbClr val="262626"/>
              </a:buClr>
              <a:buSzPts val="4320"/>
              <a:buFont typeface="Calibri"/>
              <a:buNone/>
              <a:defRPr sz="4320" b="0">
                <a:solidFill>
                  <a:srgbClr val="262626"/>
                </a:solidFill>
                <a:latin typeface="Calibri"/>
                <a:ea typeface="Calibri"/>
                <a:cs typeface="Calibri"/>
                <a:sym typeface="Calibri"/>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9"/>
          <p:cNvSpPr txBox="1">
            <a:spLocks noGrp="1"/>
          </p:cNvSpPr>
          <p:nvPr>
            <p:ph type="title"/>
          </p:nvPr>
        </p:nvSpPr>
        <p:spPr>
          <a:xfrm>
            <a:off x="487680" y="292608"/>
            <a:ext cx="8778240" cy="1170432"/>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9"/>
          <p:cNvSpPr txBox="1">
            <a:spLocks noGrp="1"/>
          </p:cNvSpPr>
          <p:nvPr>
            <p:ph type="body" idx="1"/>
          </p:nvPr>
        </p:nvSpPr>
        <p:spPr>
          <a:xfrm>
            <a:off x="487680" y="1682496"/>
            <a:ext cx="8778240" cy="4828032"/>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8" name="Google Shape;8;p9"/>
          <p:cNvSpPr txBox="1">
            <a:spLocks noGrp="1"/>
          </p:cNvSpPr>
          <p:nvPr>
            <p:ph type="ftr" idx="11"/>
          </p:nvPr>
        </p:nvSpPr>
        <p:spPr>
          <a:xfrm>
            <a:off x="3316224" y="6803136"/>
            <a:ext cx="3121152" cy="365760"/>
          </a:xfrm>
          <a:prstGeom prst="rect">
            <a:avLst/>
          </a:prstGeom>
          <a:noFill/>
          <a:ln>
            <a:noFill/>
          </a:ln>
        </p:spPr>
        <p:txBody>
          <a:bodyPr spcFirstLastPara="1" wrap="square" lIns="0" tIns="0" rIns="0" bIns="0" anchor="t" anchorCtr="0">
            <a:spAutoFit/>
          </a:bodyPr>
          <a:lstStyle>
            <a:lvl1pPr marR="0" lvl="0" algn="ctr"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9"/>
          <p:cNvSpPr txBox="1">
            <a:spLocks noGrp="1"/>
          </p:cNvSpPr>
          <p:nvPr>
            <p:ph type="dt" idx="10"/>
          </p:nvPr>
        </p:nvSpPr>
        <p:spPr>
          <a:xfrm>
            <a:off x="487680" y="6803136"/>
            <a:ext cx="2243328" cy="365760"/>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9"/>
          <p:cNvSpPr txBox="1">
            <a:spLocks noGrp="1"/>
          </p:cNvSpPr>
          <p:nvPr>
            <p:ph type="sldNum" idx="12"/>
          </p:nvPr>
        </p:nvSpPr>
        <p:spPr>
          <a:xfrm>
            <a:off x="7022592" y="6803136"/>
            <a:ext cx="2243328" cy="365760"/>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1800" b="0" i="0" u="none" strike="noStrike" cap="none">
                <a:solidFill>
                  <a:srgbClr val="888888"/>
                </a:solidFill>
                <a:latin typeface="Calibri"/>
                <a:ea typeface="Calibri"/>
                <a:cs typeface="Calibri"/>
                <a:sym typeface="Calibri"/>
              </a:defRPr>
            </a:lvl1pPr>
            <a:lvl2pPr marL="0" marR="0" lvl="1" indent="0" algn="r" rtl="0">
              <a:spcBef>
                <a:spcPts val="0"/>
              </a:spcBef>
              <a:buNone/>
              <a:defRPr sz="1800" b="0" i="0" u="none" strike="noStrike" cap="none">
                <a:solidFill>
                  <a:srgbClr val="888888"/>
                </a:solidFill>
                <a:latin typeface="Calibri"/>
                <a:ea typeface="Calibri"/>
                <a:cs typeface="Calibri"/>
                <a:sym typeface="Calibri"/>
              </a:defRPr>
            </a:lvl2pPr>
            <a:lvl3pPr marL="0" marR="0" lvl="2" indent="0" algn="r" rtl="0">
              <a:spcBef>
                <a:spcPts val="0"/>
              </a:spcBef>
              <a:buNone/>
              <a:defRPr sz="1800" b="0" i="0" u="none" strike="noStrike" cap="none">
                <a:solidFill>
                  <a:srgbClr val="888888"/>
                </a:solidFill>
                <a:latin typeface="Calibri"/>
                <a:ea typeface="Calibri"/>
                <a:cs typeface="Calibri"/>
                <a:sym typeface="Calibri"/>
              </a:defRPr>
            </a:lvl3pPr>
            <a:lvl4pPr marL="0" marR="0" lvl="3" indent="0" algn="r" rtl="0">
              <a:spcBef>
                <a:spcPts val="0"/>
              </a:spcBef>
              <a:buNone/>
              <a:defRPr sz="1800" b="0" i="0" u="none" strike="noStrike" cap="none">
                <a:solidFill>
                  <a:srgbClr val="888888"/>
                </a:solidFill>
                <a:latin typeface="Calibri"/>
                <a:ea typeface="Calibri"/>
                <a:cs typeface="Calibri"/>
                <a:sym typeface="Calibri"/>
              </a:defRPr>
            </a:lvl4pPr>
            <a:lvl5pPr marL="0" marR="0" lvl="4" indent="0" algn="r" rtl="0">
              <a:spcBef>
                <a:spcPts val="0"/>
              </a:spcBef>
              <a:buNone/>
              <a:defRPr sz="1800" b="0" i="0" u="none" strike="noStrike" cap="none">
                <a:solidFill>
                  <a:srgbClr val="888888"/>
                </a:solidFill>
                <a:latin typeface="Calibri"/>
                <a:ea typeface="Calibri"/>
                <a:cs typeface="Calibri"/>
                <a:sym typeface="Calibri"/>
              </a:defRPr>
            </a:lvl5pPr>
            <a:lvl6pPr marL="0" marR="0" lvl="5" indent="0" algn="r" rtl="0">
              <a:spcBef>
                <a:spcPts val="0"/>
              </a:spcBef>
              <a:buNone/>
              <a:defRPr sz="1800" b="0" i="0" u="none" strike="noStrike" cap="none">
                <a:solidFill>
                  <a:srgbClr val="888888"/>
                </a:solidFill>
                <a:latin typeface="Calibri"/>
                <a:ea typeface="Calibri"/>
                <a:cs typeface="Calibri"/>
                <a:sym typeface="Calibri"/>
              </a:defRPr>
            </a:lvl6pPr>
            <a:lvl7pPr marL="0" marR="0" lvl="6" indent="0" algn="r" rtl="0">
              <a:spcBef>
                <a:spcPts val="0"/>
              </a:spcBef>
              <a:buNone/>
              <a:defRPr sz="1800" b="0" i="0" u="none" strike="noStrike" cap="none">
                <a:solidFill>
                  <a:srgbClr val="888888"/>
                </a:solidFill>
                <a:latin typeface="Calibri"/>
                <a:ea typeface="Calibri"/>
                <a:cs typeface="Calibri"/>
                <a:sym typeface="Calibri"/>
              </a:defRPr>
            </a:lvl7pPr>
            <a:lvl8pPr marL="0" marR="0" lvl="7" indent="0" algn="r" rtl="0">
              <a:spcBef>
                <a:spcPts val="0"/>
              </a:spcBef>
              <a:buNone/>
              <a:defRPr sz="1800" b="0" i="0" u="none" strike="noStrike" cap="none">
                <a:solidFill>
                  <a:srgbClr val="888888"/>
                </a:solidFill>
                <a:latin typeface="Calibri"/>
                <a:ea typeface="Calibri"/>
                <a:cs typeface="Calibri"/>
                <a:sym typeface="Calibri"/>
              </a:defRPr>
            </a:lvl8pPr>
            <a:lvl9pPr marL="0" marR="0" lvl="8" indent="0" algn="r" rtl="0">
              <a:spcBef>
                <a:spcPts val="0"/>
              </a:spcBef>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opsizo.eu/index.php" TargetMode="Externa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44"/>
        <p:cNvGrpSpPr/>
        <p:nvPr/>
      </p:nvGrpSpPr>
      <p:grpSpPr>
        <a:xfrm>
          <a:off x="0" y="0"/>
          <a:ext cx="0" cy="0"/>
          <a:chOff x="0" y="0"/>
          <a:chExt cx="0" cy="0"/>
        </a:xfrm>
      </p:grpSpPr>
      <p:grpSp>
        <p:nvGrpSpPr>
          <p:cNvPr id="45" name="Google Shape;45;p1"/>
          <p:cNvGrpSpPr/>
          <p:nvPr/>
        </p:nvGrpSpPr>
        <p:grpSpPr>
          <a:xfrm>
            <a:off x="137629" y="275183"/>
            <a:ext cx="9382125" cy="6877684"/>
            <a:chOff x="137629" y="275183"/>
            <a:chExt cx="9382125" cy="6877684"/>
          </a:xfrm>
        </p:grpSpPr>
        <p:sp>
          <p:nvSpPr>
            <p:cNvPr id="46" name="Google Shape;46;p1"/>
            <p:cNvSpPr/>
            <p:nvPr/>
          </p:nvSpPr>
          <p:spPr>
            <a:xfrm>
              <a:off x="137629" y="275183"/>
              <a:ext cx="9382125" cy="6877684"/>
            </a:xfrm>
            <a:custGeom>
              <a:avLst/>
              <a:gdLst/>
              <a:ahLst/>
              <a:cxnLst/>
              <a:rect l="l" t="t" r="r" b="b"/>
              <a:pathLst>
                <a:path w="9382125" h="6877684" extrusionOk="0">
                  <a:moveTo>
                    <a:pt x="9382100" y="0"/>
                  </a:moveTo>
                  <a:lnTo>
                    <a:pt x="0" y="0"/>
                  </a:lnTo>
                  <a:lnTo>
                    <a:pt x="0" y="60947"/>
                  </a:lnTo>
                  <a:lnTo>
                    <a:pt x="0" y="6817703"/>
                  </a:lnTo>
                  <a:lnTo>
                    <a:pt x="0" y="6877380"/>
                  </a:lnTo>
                  <a:lnTo>
                    <a:pt x="9382100" y="6877380"/>
                  </a:lnTo>
                  <a:lnTo>
                    <a:pt x="9382100" y="6817703"/>
                  </a:lnTo>
                  <a:lnTo>
                    <a:pt x="60464" y="6817703"/>
                  </a:lnTo>
                  <a:lnTo>
                    <a:pt x="60464" y="60947"/>
                  </a:lnTo>
                  <a:lnTo>
                    <a:pt x="9322308" y="60947"/>
                  </a:lnTo>
                  <a:lnTo>
                    <a:pt x="9322308" y="6817271"/>
                  </a:lnTo>
                  <a:lnTo>
                    <a:pt x="9382100" y="6817271"/>
                  </a:lnTo>
                  <a:lnTo>
                    <a:pt x="9382100" y="60947"/>
                  </a:lnTo>
                  <a:lnTo>
                    <a:pt x="9382100" y="60452"/>
                  </a:lnTo>
                  <a:lnTo>
                    <a:pt x="9382100"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47" name="Google Shape;47;p1"/>
            <p:cNvPicPr preferRelativeResize="0"/>
            <p:nvPr/>
          </p:nvPicPr>
          <p:blipFill rotWithShape="1">
            <a:blip r:embed="rId3">
              <a:alphaModFix/>
            </a:blip>
            <a:srcRect/>
            <a:stretch/>
          </p:blipFill>
          <p:spPr>
            <a:xfrm>
              <a:off x="6248872" y="6244780"/>
              <a:ext cx="1095374" cy="390524"/>
            </a:xfrm>
            <a:prstGeom prst="rect">
              <a:avLst/>
            </a:prstGeom>
            <a:noFill/>
            <a:ln>
              <a:noFill/>
            </a:ln>
          </p:spPr>
        </p:pic>
        <p:pic>
          <p:nvPicPr>
            <p:cNvPr id="48" name="Google Shape;48;p1"/>
            <p:cNvPicPr preferRelativeResize="0"/>
            <p:nvPr/>
          </p:nvPicPr>
          <p:blipFill rotWithShape="1">
            <a:blip r:embed="rId4">
              <a:alphaModFix/>
            </a:blip>
            <a:srcRect/>
            <a:stretch/>
          </p:blipFill>
          <p:spPr>
            <a:xfrm>
              <a:off x="478301" y="6155947"/>
              <a:ext cx="2714624" cy="571499"/>
            </a:xfrm>
            <a:prstGeom prst="rect">
              <a:avLst/>
            </a:prstGeom>
            <a:noFill/>
            <a:ln>
              <a:noFill/>
            </a:ln>
          </p:spPr>
        </p:pic>
      </p:grpSp>
      <p:pic>
        <p:nvPicPr>
          <p:cNvPr id="49" name="Google Shape;49;p1"/>
          <p:cNvPicPr preferRelativeResize="0"/>
          <p:nvPr/>
        </p:nvPicPr>
        <p:blipFill rotWithShape="1">
          <a:blip r:embed="rId5">
            <a:alphaModFix/>
          </a:blip>
          <a:srcRect/>
          <a:stretch/>
        </p:blipFill>
        <p:spPr>
          <a:xfrm>
            <a:off x="3192925" y="554847"/>
            <a:ext cx="3696348" cy="3696348"/>
          </a:xfrm>
          <a:prstGeom prst="rect">
            <a:avLst/>
          </a:prstGeom>
          <a:noFill/>
          <a:ln>
            <a:noFill/>
          </a:ln>
        </p:spPr>
      </p:pic>
      <p:sp>
        <p:nvSpPr>
          <p:cNvPr id="50" name="Google Shape;50;p1"/>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s-E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51" name="Google Shape;51;p1"/>
          <p:cNvSpPr txBox="1"/>
          <p:nvPr/>
        </p:nvSpPr>
        <p:spPr>
          <a:xfrm>
            <a:off x="3065065" y="6214875"/>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s-E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52" name="Google Shape;52;p1"/>
          <p:cNvSpPr txBox="1"/>
          <p:nvPr/>
        </p:nvSpPr>
        <p:spPr>
          <a:xfrm>
            <a:off x="1267524" y="3125749"/>
            <a:ext cx="7547149" cy="334927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200"/>
              <a:buFont typeface="Calibri"/>
              <a:buNone/>
            </a:pPr>
            <a:r>
              <a:rPr lang="es-ES" sz="3200" b="1" dirty="0">
                <a:solidFill>
                  <a:schemeClr val="dk1"/>
                </a:solidFill>
                <a:latin typeface="Calibri"/>
                <a:ea typeface="Calibri"/>
                <a:cs typeface="Calibri"/>
                <a:sym typeface="Calibri"/>
              </a:rPr>
              <a:t>ὀψίζω Suite</a:t>
            </a:r>
            <a:endParaRPr dirty="0"/>
          </a:p>
          <a:p>
            <a:pPr marL="0" marR="0" lvl="0" indent="0" algn="ctr" rtl="0">
              <a:lnSpc>
                <a:spcPct val="100000"/>
              </a:lnSpc>
              <a:spcBef>
                <a:spcPts val="5"/>
              </a:spcBef>
              <a:spcAft>
                <a:spcPts val="0"/>
              </a:spcAft>
              <a:buClr>
                <a:schemeClr val="dk1"/>
              </a:buClr>
              <a:buSzPts val="3200"/>
              <a:buFont typeface="Calibri"/>
              <a:buNone/>
            </a:pPr>
            <a:endParaRPr sz="3200" b="1" dirty="0">
              <a:solidFill>
                <a:schemeClr val="dk1"/>
              </a:solidFill>
              <a:latin typeface="Calibri"/>
              <a:ea typeface="Calibri"/>
              <a:cs typeface="Calibri"/>
              <a:sym typeface="Calibri"/>
            </a:endParaRPr>
          </a:p>
          <a:p>
            <a:pPr marL="0" marR="0" lvl="0" indent="0" algn="ctr" rtl="0">
              <a:lnSpc>
                <a:spcPct val="100000"/>
              </a:lnSpc>
              <a:spcBef>
                <a:spcPts val="5"/>
              </a:spcBef>
              <a:spcAft>
                <a:spcPts val="0"/>
              </a:spcAft>
              <a:buClr>
                <a:schemeClr val="dk1"/>
              </a:buClr>
              <a:buSzPts val="3200"/>
              <a:buFont typeface="Calibri"/>
              <a:buNone/>
            </a:pPr>
            <a:r>
              <a:rPr lang="es-ES" sz="3200" b="1" dirty="0">
                <a:solidFill>
                  <a:schemeClr val="dk1"/>
                </a:solidFill>
                <a:latin typeface="Calibri"/>
                <a:ea typeface="Calibri"/>
                <a:cs typeface="Calibri"/>
                <a:sym typeface="Calibri"/>
              </a:rPr>
              <a:t>Strumenti a supporto dell’autoefficacia e l’autodeterminazione</a:t>
            </a:r>
          </a:p>
          <a:p>
            <a:pPr marL="0" marR="0" lvl="0" indent="0" algn="ctr" rtl="0">
              <a:lnSpc>
                <a:spcPct val="100000"/>
              </a:lnSpc>
              <a:spcBef>
                <a:spcPts val="5"/>
              </a:spcBef>
              <a:spcAft>
                <a:spcPts val="0"/>
              </a:spcAft>
              <a:buClr>
                <a:schemeClr val="dk1"/>
              </a:buClr>
              <a:buSzPts val="3200"/>
              <a:buFont typeface="Calibri"/>
              <a:buNone/>
            </a:pPr>
            <a:r>
              <a:rPr lang="es-ES" sz="1600" b="1" dirty="0">
                <a:solidFill>
                  <a:schemeClr val="dk1"/>
                </a:solidFill>
                <a:latin typeface="Calibri"/>
                <a:ea typeface="Calibri"/>
                <a:cs typeface="Calibri"/>
                <a:sym typeface="Calibri"/>
              </a:rPr>
              <a:t>Partner autore: LWL</a:t>
            </a:r>
            <a:endParaRPr sz="1200" dirty="0"/>
          </a:p>
          <a:p>
            <a:pPr marL="0" marR="0" lvl="0" indent="0" algn="ctr" rtl="0">
              <a:lnSpc>
                <a:spcPct val="100000"/>
              </a:lnSpc>
              <a:spcBef>
                <a:spcPts val="5"/>
              </a:spcBef>
              <a:spcAft>
                <a:spcPts val="0"/>
              </a:spcAft>
              <a:buClr>
                <a:srgbClr val="92D050"/>
              </a:buClr>
              <a:buSzPts val="1800"/>
              <a:buFont typeface="Calibri"/>
              <a:buNone/>
            </a:pPr>
            <a:r>
              <a:rPr lang="es-ES" sz="1600" b="1" dirty="0">
                <a:solidFill>
                  <a:srgbClr val="92D050"/>
                </a:solidFill>
                <a:latin typeface="Calibri"/>
                <a:ea typeface="Calibri"/>
                <a:cs typeface="Calibri"/>
                <a:sym typeface="Calibri"/>
              </a:rPr>
              <a:t>Diversità &amp; Inclusione nelle Microimprese</a:t>
            </a:r>
            <a:endParaRPr sz="1600" b="1" dirty="0">
              <a:solidFill>
                <a:srgbClr val="92D050"/>
              </a:solidFill>
              <a:latin typeface="Helvetica Neue"/>
              <a:ea typeface="Helvetica Neue"/>
              <a:cs typeface="Helvetica Neue"/>
              <a:sym typeface="Helvetica Neue"/>
            </a:endParaRPr>
          </a:p>
          <a:p>
            <a:pPr marL="0" marR="0" lvl="0" indent="0" algn="ctr" rtl="0">
              <a:lnSpc>
                <a:spcPct val="107000"/>
              </a:lnSpc>
              <a:spcBef>
                <a:spcPts val="0"/>
              </a:spcBef>
              <a:spcAft>
                <a:spcPts val="0"/>
              </a:spcAft>
              <a:buNone/>
            </a:pPr>
            <a:r>
              <a:rPr lang="es-ES" b="1" dirty="0">
                <a:solidFill>
                  <a:schemeClr val="dk1"/>
                </a:solidFill>
                <a:latin typeface="Calibri"/>
                <a:ea typeface="Calibri"/>
                <a:cs typeface="Calibri"/>
                <a:sym typeface="Calibri"/>
              </a:rPr>
              <a:t>2022-1-IT01-KA220-VET-000086407</a:t>
            </a:r>
            <a:endParaRPr sz="1600" b="1" dirty="0">
              <a:solidFill>
                <a:schemeClr val="dk1"/>
              </a:solidFill>
              <a:latin typeface="Helvetica Neue"/>
              <a:ea typeface="Helvetica Neue"/>
              <a:cs typeface="Helvetica Neue"/>
              <a:sym typeface="Helvetica Neue"/>
            </a:endParaRPr>
          </a:p>
          <a:p>
            <a:pPr marL="0" marR="0" lvl="0" indent="0" algn="ctr" rtl="0">
              <a:spcBef>
                <a:spcPts val="805"/>
              </a:spcBef>
              <a:spcAft>
                <a:spcPts val="0"/>
              </a:spcAft>
              <a:buNone/>
            </a:pPr>
            <a:r>
              <a:rPr lang="es-ES" b="1" u="sng" dirty="0">
                <a:solidFill>
                  <a:srgbClr val="40891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s-ES" b="1" dirty="0">
                <a:solidFill>
                  <a:srgbClr val="40891F"/>
                </a:solidFill>
                <a:latin typeface="Helvetica Neue"/>
                <a:ea typeface="Helvetica Neue"/>
                <a:cs typeface="Helvetica Neue"/>
                <a:sym typeface="Helvetica Neue"/>
              </a:rPr>
              <a:t> </a:t>
            </a:r>
            <a:endParaRPr sz="1200"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2"/>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58" name="Google Shape;58;p2"/>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59" name="Google Shape;59;p2"/>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60" name="Google Shape;60;p2"/>
          <p:cNvSpPr txBox="1"/>
          <p:nvPr/>
        </p:nvSpPr>
        <p:spPr>
          <a:xfrm>
            <a:off x="685800" y="1440939"/>
            <a:ext cx="81534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Autoefficacia e autodeterminazione sul luogo di lavoro</a:t>
            </a:r>
            <a:endParaRPr sz="2400" b="1" dirty="0">
              <a:solidFill>
                <a:schemeClr val="dk1"/>
              </a:solidFill>
              <a:latin typeface="Helvetica Neue"/>
              <a:ea typeface="Helvetica Neue"/>
              <a:cs typeface="Helvetica Neue"/>
              <a:sym typeface="Helvetica Neue"/>
            </a:endParaRPr>
          </a:p>
        </p:txBody>
      </p:sp>
      <p:pic>
        <p:nvPicPr>
          <p:cNvPr id="61" name="Google Shape;61;p2"/>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62" name="Google Shape;62;p2"/>
          <p:cNvSpPr txBox="1"/>
          <p:nvPr/>
        </p:nvSpPr>
        <p:spPr>
          <a:xfrm>
            <a:off x="490967" y="2563968"/>
            <a:ext cx="5047943"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2000" dirty="0">
                <a:solidFill>
                  <a:schemeClr val="dk1"/>
                </a:solidFill>
                <a:latin typeface="Helvetica Neue"/>
                <a:ea typeface="Helvetica Neue"/>
                <a:cs typeface="Helvetica Neue"/>
                <a:sym typeface="Helvetica Neue"/>
              </a:rPr>
              <a:t>L’importanza di alti livelli di autoefficacia e autodeterminazione nel lavoro non può essere sottovalutata. Esse costituiscono un elemento importante per raggiungere compiti e risultati correlati agli obiettivi e i manager dovrebbero adottare strategie chiave per assicurarsi che questi livelli siano sviluppati e mantenuti.</a:t>
            </a:r>
            <a:endParaRPr dirty="0"/>
          </a:p>
        </p:txBody>
      </p:sp>
      <p:pic>
        <p:nvPicPr>
          <p:cNvPr id="63" name="Google Shape;63;p2" descr="The Surprising Ways We Form Beliefs"/>
          <p:cNvPicPr preferRelativeResize="0"/>
          <p:nvPr/>
        </p:nvPicPr>
        <p:blipFill rotWithShape="1">
          <a:blip r:embed="rId5">
            <a:alphaModFix/>
          </a:blip>
          <a:srcRect/>
          <a:stretch/>
        </p:blipFill>
        <p:spPr>
          <a:xfrm>
            <a:off x="5802670" y="2590800"/>
            <a:ext cx="3487525" cy="195301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3"/>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69" name="Google Shape;69;p3"/>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70" name="Google Shape;70;p3"/>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71" name="Google Shape;71;p3"/>
          <p:cNvSpPr txBox="1"/>
          <p:nvPr/>
        </p:nvSpPr>
        <p:spPr>
          <a:xfrm>
            <a:off x="685800" y="1145624"/>
            <a:ext cx="7543800"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Perchè l’autoefficacia e l’autodeterminazione sono importanti?</a:t>
            </a:r>
            <a:endParaRPr sz="2400" b="1" dirty="0">
              <a:solidFill>
                <a:schemeClr val="dk1"/>
              </a:solidFill>
              <a:latin typeface="Helvetica Neue"/>
              <a:ea typeface="Helvetica Neue"/>
              <a:cs typeface="Helvetica Neue"/>
              <a:sym typeface="Helvetica Neue"/>
            </a:endParaRPr>
          </a:p>
        </p:txBody>
      </p:sp>
      <p:pic>
        <p:nvPicPr>
          <p:cNvPr id="72" name="Google Shape;72;p3"/>
          <p:cNvPicPr preferRelativeResize="0"/>
          <p:nvPr/>
        </p:nvPicPr>
        <p:blipFill rotWithShape="1">
          <a:blip r:embed="rId4">
            <a:alphaModFix/>
          </a:blip>
          <a:srcRect/>
          <a:stretch/>
        </p:blipFill>
        <p:spPr>
          <a:xfrm>
            <a:off x="490967" y="361029"/>
            <a:ext cx="915802" cy="830956"/>
          </a:xfrm>
          <a:prstGeom prst="rect">
            <a:avLst/>
          </a:prstGeom>
          <a:noFill/>
          <a:ln>
            <a:noFill/>
          </a:ln>
        </p:spPr>
      </p:pic>
      <p:sp>
        <p:nvSpPr>
          <p:cNvPr id="73" name="Google Shape;73;p3"/>
          <p:cNvSpPr txBox="1"/>
          <p:nvPr/>
        </p:nvSpPr>
        <p:spPr>
          <a:xfrm>
            <a:off x="3477757" y="1685762"/>
            <a:ext cx="5528832"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1600" dirty="0">
                <a:solidFill>
                  <a:schemeClr val="dk1"/>
                </a:solidFill>
                <a:latin typeface="Helvetica Neue"/>
                <a:ea typeface="Helvetica Neue"/>
                <a:cs typeface="Helvetica Neue"/>
                <a:sym typeface="Helvetica Neue"/>
              </a:rPr>
              <a:t>Sono importanti perchè incoraggiano pensieri positivi su di sè, sentirsi autoefficaci aiuta le persone a sentirsi e funzionare meglio. Contribuiscono anche ad un senso interno di forza e competenza, oltre ad essere componenti cruciali del lavoro da remoto. </a:t>
            </a:r>
          </a:p>
          <a:p>
            <a:pPr marL="0" marR="0" lvl="0" indent="0" algn="just" rtl="0">
              <a:lnSpc>
                <a:spcPct val="150000"/>
              </a:lnSpc>
              <a:spcBef>
                <a:spcPts val="0"/>
              </a:spcBef>
              <a:spcAft>
                <a:spcPts val="0"/>
              </a:spcAft>
              <a:buNone/>
            </a:pPr>
            <a:r>
              <a:rPr lang="es-ES" sz="1600" dirty="0">
                <a:solidFill>
                  <a:schemeClr val="dk1"/>
                </a:solidFill>
                <a:latin typeface="Helvetica Neue"/>
                <a:ea typeface="Helvetica Neue"/>
                <a:cs typeface="Helvetica Neue"/>
                <a:sym typeface="Helvetica Neue"/>
              </a:rPr>
              <a:t>Per assicurarsi che gli impiegati si sentano bene, potenti, capaci, meno apprensivi, e che possono andare avanti nella vita, è psicologicamente necessario lavorare verso un aumento della fiducia in sè per affrontare i problemi, dentoro e fuori l’ambiente lavorativo. Si tratta di un attivatore che migliora l’esperienza degli impiegati, per cui autoefficacia e autodeterminazione sul lavoro sono significativi.</a:t>
            </a:r>
            <a:endParaRPr sz="1600" dirty="0">
              <a:solidFill>
                <a:schemeClr val="dk1"/>
              </a:solidFill>
              <a:latin typeface="Helvetica Neue"/>
              <a:ea typeface="Helvetica Neue"/>
              <a:cs typeface="Helvetica Neue"/>
              <a:sym typeface="Helvetica Neue"/>
            </a:endParaRPr>
          </a:p>
        </p:txBody>
      </p:sp>
      <p:pic>
        <p:nvPicPr>
          <p:cNvPr id="74" name="Google Shape;74;p3" descr="Why We Should Avoid Asking 'Why?'"/>
          <p:cNvPicPr preferRelativeResize="0"/>
          <p:nvPr/>
        </p:nvPicPr>
        <p:blipFill rotWithShape="1">
          <a:blip r:embed="rId5">
            <a:alphaModFix/>
          </a:blip>
          <a:srcRect/>
          <a:stretch/>
        </p:blipFill>
        <p:spPr>
          <a:xfrm>
            <a:off x="948167" y="3025449"/>
            <a:ext cx="2628900" cy="173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80" name="Google Shape;80;p4"/>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81" name="Google Shape;81;p4"/>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82" name="Google Shape;82;p4"/>
          <p:cNvSpPr txBox="1"/>
          <p:nvPr/>
        </p:nvSpPr>
        <p:spPr>
          <a:xfrm>
            <a:off x="567852" y="1452006"/>
            <a:ext cx="7280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Guida step-by-step per i manager - Supporto</a:t>
            </a:r>
            <a:endParaRPr sz="2400" b="1" dirty="0">
              <a:solidFill>
                <a:schemeClr val="dk1"/>
              </a:solidFill>
              <a:latin typeface="Helvetica Neue"/>
              <a:ea typeface="Helvetica Neue"/>
              <a:cs typeface="Helvetica Neue"/>
              <a:sym typeface="Helvetica Neue"/>
            </a:endParaRPr>
          </a:p>
        </p:txBody>
      </p:sp>
      <p:pic>
        <p:nvPicPr>
          <p:cNvPr id="83" name="Google Shape;83;p4"/>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84" name="Google Shape;84;p4"/>
          <p:cNvSpPr txBox="1"/>
          <p:nvPr/>
        </p:nvSpPr>
        <p:spPr>
          <a:xfrm>
            <a:off x="567852" y="2202320"/>
            <a:ext cx="5909148" cy="443194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dk1"/>
              </a:buClr>
              <a:buSzPts val="2000"/>
              <a:buFont typeface="Helvetica Neue"/>
              <a:buAutoNum type="arabicPeriod"/>
            </a:pPr>
            <a:r>
              <a:rPr lang="es-ES" sz="2000" b="1" dirty="0">
                <a:solidFill>
                  <a:schemeClr val="dk1"/>
                </a:solidFill>
                <a:latin typeface="Helvetica Neue"/>
                <a:ea typeface="Helvetica Neue"/>
                <a:cs typeface="Helvetica Neue"/>
                <a:sym typeface="Helvetica Neue"/>
              </a:rPr>
              <a:t>Revisiona il sistema attuale di Supporto e Supervisione nel tuo luogo di lavoro</a:t>
            </a:r>
            <a:r>
              <a:rPr lang="en-US" sz="2000" b="1" dirty="0">
                <a:solidFill>
                  <a:schemeClr val="dk1"/>
                </a:solidFill>
                <a:latin typeface="Helvetica Neue"/>
                <a:ea typeface="Helvetica Neue"/>
                <a:cs typeface="Helvetica Neue"/>
                <a:sym typeface="Helvetica Neue"/>
              </a:rPr>
              <a:t>.</a:t>
            </a:r>
            <a:endParaRPr lang="en-US" dirty="0"/>
          </a:p>
          <a:p>
            <a:pPr marL="800100" marR="0" lvl="1" indent="-342900" algn="just" rtl="0">
              <a:lnSpc>
                <a:spcPct val="150000"/>
              </a:lnSpc>
              <a:spcBef>
                <a:spcPts val="0"/>
              </a:spcBef>
              <a:spcAft>
                <a:spcPts val="0"/>
              </a:spcAft>
              <a:buClr>
                <a:schemeClr val="dk1"/>
              </a:buClr>
              <a:buSzPts val="2000"/>
              <a:buFont typeface="Calibri"/>
              <a:buAutoNum type="alphaLcParenR"/>
            </a:pPr>
            <a:r>
              <a:rPr lang="en-US" sz="2000" b="0" i="0" u="none" strike="noStrike" cap="none" dirty="0" err="1">
                <a:solidFill>
                  <a:schemeClr val="dk1"/>
                </a:solidFill>
                <a:latin typeface="Helvetica Neue"/>
                <a:ea typeface="Helvetica Neue"/>
                <a:cs typeface="Helvetica Neue"/>
                <a:sym typeface="Helvetica Neue"/>
              </a:rPr>
              <a:t>Assicura</a:t>
            </a:r>
            <a:r>
              <a:rPr lang="en-US" sz="2000" b="0" i="0" u="none" strike="noStrike" cap="none" dirty="0">
                <a:solidFill>
                  <a:schemeClr val="dk1"/>
                </a:solidFill>
                <a:latin typeface="Helvetica Neue"/>
                <a:ea typeface="Helvetica Neue"/>
                <a:cs typeface="Helvetica Neue"/>
                <a:sym typeface="Helvetica Neue"/>
              </a:rPr>
              <a:t> </a:t>
            </a:r>
            <a:r>
              <a:rPr lang="en-US" sz="2000" b="0" i="0" u="none" strike="noStrike" cap="none" dirty="0" err="1">
                <a:solidFill>
                  <a:schemeClr val="dk1"/>
                </a:solidFill>
                <a:latin typeface="Helvetica Neue"/>
                <a:ea typeface="Helvetica Neue"/>
                <a:cs typeface="Helvetica Neue"/>
                <a:sym typeface="Helvetica Neue"/>
              </a:rPr>
              <a:t>incontri</a:t>
            </a:r>
            <a:r>
              <a:rPr lang="en-US" sz="2000" b="0" i="0" u="none" strike="noStrike" cap="none" dirty="0">
                <a:solidFill>
                  <a:schemeClr val="dk1"/>
                </a:solidFill>
                <a:latin typeface="Helvetica Neue"/>
                <a:ea typeface="Helvetica Neue"/>
                <a:cs typeface="Helvetica Neue"/>
                <a:sym typeface="Helvetica Neue"/>
              </a:rPr>
              <a:t> </a:t>
            </a:r>
            <a:r>
              <a:rPr lang="en-US" sz="2000" b="0" i="0" u="none" strike="noStrike" cap="none" dirty="0" err="1">
                <a:solidFill>
                  <a:schemeClr val="dk1"/>
                </a:solidFill>
                <a:latin typeface="Helvetica Neue"/>
                <a:ea typeface="Helvetica Neue"/>
                <a:cs typeface="Helvetica Neue"/>
                <a:sym typeface="Helvetica Neue"/>
              </a:rPr>
              <a:t>regolari</a:t>
            </a:r>
            <a:r>
              <a:rPr lang="en-US" sz="2000" b="0" i="0" u="none" strike="noStrike" cap="none" dirty="0">
                <a:solidFill>
                  <a:schemeClr val="dk1"/>
                </a:solidFill>
                <a:latin typeface="Helvetica Neue"/>
                <a:ea typeface="Helvetica Neue"/>
                <a:cs typeface="Helvetica Neue"/>
                <a:sym typeface="Helvetica Neue"/>
              </a:rPr>
              <a:t>, </a:t>
            </a:r>
            <a:r>
              <a:rPr lang="en-US" sz="2000" b="0" i="0" u="none" strike="noStrike" cap="none" dirty="0" err="1">
                <a:solidFill>
                  <a:schemeClr val="dk1"/>
                </a:solidFill>
                <a:latin typeface="Helvetica Neue"/>
                <a:ea typeface="Helvetica Neue"/>
                <a:cs typeface="Helvetica Neue"/>
                <a:sym typeface="Helvetica Neue"/>
              </a:rPr>
              <a:t>individuali</a:t>
            </a:r>
            <a:r>
              <a:rPr lang="en-US" sz="2000" b="0" i="0" u="none" strike="noStrike" cap="none" dirty="0">
                <a:solidFill>
                  <a:schemeClr val="dk1"/>
                </a:solidFill>
                <a:latin typeface="Helvetica Neue"/>
                <a:ea typeface="Helvetica Neue"/>
                <a:cs typeface="Helvetica Neue"/>
                <a:sym typeface="Helvetica Neue"/>
              </a:rPr>
              <a:t> e di </a:t>
            </a:r>
            <a:r>
              <a:rPr lang="en-US" sz="2000" b="0" i="0" u="none" strike="noStrike" cap="none" dirty="0" err="1">
                <a:solidFill>
                  <a:schemeClr val="dk1"/>
                </a:solidFill>
                <a:latin typeface="Helvetica Neue"/>
                <a:ea typeface="Helvetica Neue"/>
                <a:cs typeface="Helvetica Neue"/>
                <a:sym typeface="Helvetica Neue"/>
              </a:rPr>
              <a:t>gruppo</a:t>
            </a:r>
            <a:r>
              <a:rPr lang="en-US" sz="2000" b="0" i="0" u="none" strike="noStrike" cap="none" dirty="0">
                <a:solidFill>
                  <a:schemeClr val="dk1"/>
                </a:solidFill>
                <a:latin typeface="Helvetica Neue"/>
                <a:ea typeface="Helvetica Neue"/>
                <a:cs typeface="Helvetica Neue"/>
                <a:sym typeface="Helvetica Neue"/>
              </a:rPr>
              <a:t> </a:t>
            </a: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Documenta tutte le azionin</a:t>
            </a:r>
            <a:endParaRPr sz="2000" b="0" i="0" u="none" strike="noStrike" cap="none"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Dai ed incoraggia i feedback – assicurati che sia chiaro e conciso</a:t>
            </a:r>
            <a:endParaRPr lang="es-ES" sz="2000"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Loda i risultati</a:t>
            </a:r>
            <a:endParaRPr sz="2000" b="0" i="0" u="none" strike="noStrike" cap="none"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p:txBody>
      </p:sp>
      <p:pic>
        <p:nvPicPr>
          <p:cNvPr id="85" name="Google Shape;85;p4" descr="Support opportunities"/>
          <p:cNvPicPr preferRelativeResize="0"/>
          <p:nvPr/>
        </p:nvPicPr>
        <p:blipFill rotWithShape="1">
          <a:blip r:embed="rId5">
            <a:alphaModFix/>
          </a:blip>
          <a:srcRect/>
          <a:stretch/>
        </p:blipFill>
        <p:spPr>
          <a:xfrm>
            <a:off x="6622022" y="3194539"/>
            <a:ext cx="2619375" cy="1743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5"/>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91" name="Google Shape;91;p5"/>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92" name="Google Shape;92;p5"/>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93" name="Google Shape;93;p5"/>
          <p:cNvSpPr txBox="1"/>
          <p:nvPr/>
        </p:nvSpPr>
        <p:spPr>
          <a:xfrm>
            <a:off x="567852" y="1452006"/>
            <a:ext cx="7280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Guida step-by-step per i manager - Training</a:t>
            </a:r>
            <a:endParaRPr sz="2400" b="1" dirty="0">
              <a:solidFill>
                <a:schemeClr val="dk1"/>
              </a:solidFill>
              <a:latin typeface="Helvetica Neue"/>
              <a:ea typeface="Helvetica Neue"/>
              <a:cs typeface="Helvetica Neue"/>
              <a:sym typeface="Helvetica Neue"/>
            </a:endParaRPr>
          </a:p>
        </p:txBody>
      </p:sp>
      <p:pic>
        <p:nvPicPr>
          <p:cNvPr id="94" name="Google Shape;94;p5"/>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95" name="Google Shape;95;p5"/>
          <p:cNvSpPr txBox="1"/>
          <p:nvPr/>
        </p:nvSpPr>
        <p:spPr>
          <a:xfrm>
            <a:off x="567852" y="2202320"/>
            <a:ext cx="5909148" cy="406261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r>
              <a:rPr lang="es-ES" sz="1800" b="1" dirty="0">
                <a:solidFill>
                  <a:schemeClr val="dk1"/>
                </a:solidFill>
                <a:latin typeface="Helvetica Neue"/>
                <a:ea typeface="Helvetica Neue"/>
                <a:cs typeface="Helvetica Neue"/>
                <a:sym typeface="Helvetica Neue"/>
              </a:rPr>
              <a:t>2. Rivedi i tuoi e le opportunità CPD sul tuo luogo di lavoro.</a:t>
            </a:r>
            <a:endParaRPr dirty="0"/>
          </a:p>
          <a:p>
            <a:pPr marL="800100" marR="0" lvl="1" indent="-342900" algn="just" rtl="0">
              <a:lnSpc>
                <a:spcPct val="150000"/>
              </a:lnSpc>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Helvetica Neue"/>
                <a:ea typeface="Helvetica Neue"/>
                <a:cs typeface="Helvetica Neue"/>
                <a:sym typeface="Helvetica Neue"/>
              </a:rPr>
              <a:t>Conduci un’ispezione dei training </a:t>
            </a:r>
            <a:r>
              <a:rPr lang="es-ES" sz="1800" dirty="0">
                <a:solidFill>
                  <a:schemeClr val="dk1"/>
                </a:solidFill>
                <a:latin typeface="Helvetica Neue"/>
                <a:ea typeface="Helvetica Neue"/>
                <a:cs typeface="Helvetica Neue"/>
                <a:sym typeface="Helvetica Neue"/>
              </a:rPr>
              <a:t>per i</a:t>
            </a:r>
            <a:r>
              <a:rPr lang="es-ES" sz="1800" b="0" i="0" u="none" strike="noStrike" cap="none" dirty="0">
                <a:solidFill>
                  <a:schemeClr val="dk1"/>
                </a:solidFill>
                <a:latin typeface="Helvetica Neue"/>
                <a:ea typeface="Helvetica Neue"/>
                <a:cs typeface="Helvetica Neue"/>
                <a:sym typeface="Helvetica Neue"/>
              </a:rPr>
              <a:t> team ed i ruoli rilevanti</a:t>
            </a:r>
            <a:endParaRPr dirty="0"/>
          </a:p>
          <a:p>
            <a:pPr marL="800100" marR="0" lvl="1" indent="-342900" algn="just" rtl="0">
              <a:lnSpc>
                <a:spcPct val="150000"/>
              </a:lnSpc>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Helvetica Neue"/>
                <a:ea typeface="Helvetica Neue"/>
                <a:cs typeface="Helvetica Neue"/>
                <a:sym typeface="Helvetica Neue"/>
              </a:rPr>
              <a:t>Identifica mancanze nelle abilità</a:t>
            </a:r>
            <a:endParaRPr dirty="0"/>
          </a:p>
          <a:p>
            <a:pPr marL="800100" marR="0" lvl="1" indent="-342900" algn="just" rtl="0">
              <a:lnSpc>
                <a:spcPct val="150000"/>
              </a:lnSpc>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Helvetica Neue"/>
                <a:ea typeface="Helvetica Neue"/>
                <a:cs typeface="Helvetica Neue"/>
                <a:sym typeface="Helvetica Neue"/>
              </a:rPr>
              <a:t>Inconraggia la partecipazione nei training e nelle CPD rilevanti </a:t>
            </a:r>
          </a:p>
          <a:p>
            <a:pPr marL="800100" marR="0" lvl="1" indent="-342900" algn="just" rtl="0">
              <a:lnSpc>
                <a:spcPct val="150000"/>
              </a:lnSpc>
              <a:spcBef>
                <a:spcPts val="0"/>
              </a:spcBef>
              <a:spcAft>
                <a:spcPts val="0"/>
              </a:spcAft>
              <a:buClr>
                <a:schemeClr val="dk1"/>
              </a:buClr>
              <a:buSzPts val="1800"/>
              <a:buFont typeface="Calibri"/>
              <a:buAutoNum type="alphaLcParenR"/>
            </a:pPr>
            <a:r>
              <a:rPr lang="es-ES" sz="1800" b="0" i="0" u="none" strike="noStrike" cap="none" dirty="0">
                <a:solidFill>
                  <a:schemeClr val="dk1"/>
                </a:solidFill>
                <a:latin typeface="Helvetica Neue"/>
                <a:ea typeface="Helvetica Neue"/>
                <a:cs typeface="Helvetica Neue"/>
                <a:sym typeface="Helvetica Neue"/>
              </a:rPr>
              <a:t>Traccia i progressi nei training</a:t>
            </a:r>
            <a:endParaRPr sz="1800" b="0" i="0" u="none" strike="noStrike" cap="none"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p:txBody>
      </p:sp>
      <p:pic>
        <p:nvPicPr>
          <p:cNvPr id="96" name="Google Shape;96;p5" descr="The Ultimate Guide to Writing User Manuals | The TechSmith Blog"/>
          <p:cNvPicPr preferRelativeResize="0"/>
          <p:nvPr/>
        </p:nvPicPr>
        <p:blipFill rotWithShape="1">
          <a:blip r:embed="rId5">
            <a:alphaModFix/>
          </a:blip>
          <a:srcRect/>
          <a:stretch/>
        </p:blipFill>
        <p:spPr>
          <a:xfrm>
            <a:off x="6600825" y="3048000"/>
            <a:ext cx="2495550" cy="18288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02" name="Google Shape;102;p6"/>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03" name="Google Shape;103;p6"/>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04" name="Google Shape;104;p6"/>
          <p:cNvSpPr txBox="1"/>
          <p:nvPr/>
        </p:nvSpPr>
        <p:spPr>
          <a:xfrm>
            <a:off x="567852" y="1452006"/>
            <a:ext cx="7280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Guida step-by-step per i manager - Tutoraggio</a:t>
            </a:r>
            <a:endParaRPr sz="2400" b="1" dirty="0">
              <a:solidFill>
                <a:schemeClr val="dk1"/>
              </a:solidFill>
              <a:latin typeface="Helvetica Neue"/>
              <a:ea typeface="Helvetica Neue"/>
              <a:cs typeface="Helvetica Neue"/>
              <a:sym typeface="Helvetica Neue"/>
            </a:endParaRPr>
          </a:p>
        </p:txBody>
      </p:sp>
      <p:pic>
        <p:nvPicPr>
          <p:cNvPr id="105" name="Google Shape;105;p6"/>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06" name="Google Shape;106;p6"/>
          <p:cNvSpPr txBox="1"/>
          <p:nvPr/>
        </p:nvSpPr>
        <p:spPr>
          <a:xfrm>
            <a:off x="411982" y="2202320"/>
            <a:ext cx="6065018" cy="489360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2000" b="1" dirty="0">
                <a:solidFill>
                  <a:schemeClr val="dk1"/>
                </a:solidFill>
                <a:latin typeface="Helvetica Neue"/>
                <a:ea typeface="Helvetica Neue"/>
                <a:cs typeface="Helvetica Neue"/>
                <a:sym typeface="Helvetica Neue"/>
              </a:rPr>
              <a:t>3. Stabilisci un programma di tutoraggio.</a:t>
            </a:r>
            <a:endParaRPr sz="2000" b="1"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Crea buoni esempi nella tua oranizzazione – giocano un ruolo vitale ne</a:t>
            </a:r>
            <a:r>
              <a:rPr lang="es-ES" sz="2000" dirty="0">
                <a:solidFill>
                  <a:schemeClr val="dk1"/>
                </a:solidFill>
                <a:latin typeface="Helvetica Neue"/>
                <a:ea typeface="Helvetica Neue"/>
                <a:cs typeface="Helvetica Neue"/>
                <a:sym typeface="Helvetica Neue"/>
              </a:rPr>
              <a:t>lla costruzione di autoefficacia e autodeterminazione</a:t>
            </a:r>
            <a:endParaRPr lang="en-US" sz="2000" b="0" i="0" u="none" strike="noStrike" cap="none"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n-US" sz="2000" b="0" i="0" u="none" strike="noStrike" cap="none" dirty="0" err="1">
                <a:solidFill>
                  <a:schemeClr val="dk1"/>
                </a:solidFill>
                <a:latin typeface="Helvetica Neue"/>
                <a:ea typeface="Helvetica Neue"/>
                <a:cs typeface="Helvetica Neue"/>
                <a:sym typeface="Helvetica Neue"/>
              </a:rPr>
              <a:t>Stabilisci</a:t>
            </a:r>
            <a:r>
              <a:rPr lang="en-US" sz="2000" b="0" i="0" u="none" strike="noStrike" cap="none" dirty="0">
                <a:solidFill>
                  <a:schemeClr val="dk1"/>
                </a:solidFill>
                <a:latin typeface="Helvetica Neue"/>
                <a:ea typeface="Helvetica Neue"/>
                <a:cs typeface="Helvetica Neue"/>
                <a:sym typeface="Helvetica Neue"/>
              </a:rPr>
              <a:t> un tempo e uno </a:t>
            </a:r>
            <a:r>
              <a:rPr lang="en-US" sz="2000" b="0" i="0" u="none" strike="noStrike" cap="none" dirty="0" err="1">
                <a:solidFill>
                  <a:schemeClr val="dk1"/>
                </a:solidFill>
                <a:latin typeface="Helvetica Neue"/>
                <a:ea typeface="Helvetica Neue"/>
                <a:cs typeface="Helvetica Neue"/>
                <a:sym typeface="Helvetica Neue"/>
              </a:rPr>
              <a:t>spazio</a:t>
            </a:r>
            <a:r>
              <a:rPr lang="en-US" sz="2000" b="0" i="0" u="none" strike="noStrike" cap="none" dirty="0">
                <a:solidFill>
                  <a:schemeClr val="dk1"/>
                </a:solidFill>
                <a:latin typeface="Helvetica Neue"/>
                <a:ea typeface="Helvetica Neue"/>
                <a:cs typeface="Helvetica Neue"/>
                <a:sym typeface="Helvetica Neue"/>
              </a:rPr>
              <a:t> </a:t>
            </a:r>
            <a:r>
              <a:rPr lang="en-US" sz="2000" b="0" i="0" u="none" strike="noStrike" cap="none" dirty="0" err="1">
                <a:solidFill>
                  <a:schemeClr val="dk1"/>
                </a:solidFill>
                <a:latin typeface="Helvetica Neue"/>
                <a:ea typeface="Helvetica Neue"/>
                <a:cs typeface="Helvetica Neue"/>
                <a:sym typeface="Helvetica Neue"/>
              </a:rPr>
              <a:t>dedicato</a:t>
            </a:r>
            <a:r>
              <a:rPr lang="en-US" sz="2000" b="0" i="0" u="none" strike="noStrike" cap="none" dirty="0">
                <a:solidFill>
                  <a:schemeClr val="dk1"/>
                </a:solidFill>
                <a:latin typeface="Helvetica Neue"/>
                <a:ea typeface="Helvetica Neue"/>
                <a:cs typeface="Helvetica Neue"/>
                <a:sym typeface="Helvetica Neue"/>
              </a:rPr>
              <a:t> per </a:t>
            </a:r>
            <a:r>
              <a:rPr lang="en-US" sz="2000" b="0" i="0" u="none" strike="noStrike" cap="none" dirty="0" err="1">
                <a:solidFill>
                  <a:schemeClr val="dk1"/>
                </a:solidFill>
                <a:latin typeface="Helvetica Neue"/>
                <a:ea typeface="Helvetica Neue"/>
                <a:cs typeface="Helvetica Neue"/>
                <a:sym typeface="Helvetica Neue"/>
              </a:rPr>
              <a:t>incontri</a:t>
            </a:r>
            <a:r>
              <a:rPr lang="en-US" sz="2000" b="0" i="0" u="none" strike="noStrike" cap="none" dirty="0">
                <a:solidFill>
                  <a:schemeClr val="dk1"/>
                </a:solidFill>
                <a:latin typeface="Helvetica Neue"/>
                <a:ea typeface="Helvetica Neue"/>
                <a:cs typeface="Helvetica Neue"/>
                <a:sym typeface="Helvetica Neue"/>
              </a:rPr>
              <a:t> di </a:t>
            </a:r>
            <a:r>
              <a:rPr lang="en-US" sz="2000" b="0" i="0" u="none" strike="noStrike" cap="none" dirty="0" err="1">
                <a:solidFill>
                  <a:schemeClr val="dk1"/>
                </a:solidFill>
                <a:latin typeface="Helvetica Neue"/>
                <a:ea typeface="Helvetica Neue"/>
                <a:cs typeface="Helvetica Neue"/>
                <a:sym typeface="Helvetica Neue"/>
              </a:rPr>
              <a:t>tutoraggio</a:t>
            </a:r>
            <a:endParaRPr lang="en-US" sz="2000"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Fornisci training e supporto per i mentori</a:t>
            </a:r>
            <a:endParaRPr sz="2000" b="0" i="0" u="none" strike="noStrike" cap="none"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Costruisci </a:t>
            </a:r>
            <a:r>
              <a:rPr lang="es-ES" sz="2000" dirty="0">
                <a:solidFill>
                  <a:schemeClr val="dk1"/>
                </a:solidFill>
                <a:latin typeface="Helvetica Neue"/>
                <a:ea typeface="Helvetica Neue"/>
                <a:cs typeface="Helvetica Neue"/>
                <a:sym typeface="Helvetica Neue"/>
              </a:rPr>
              <a:t>ciò</a:t>
            </a:r>
            <a:r>
              <a:rPr lang="es-ES" sz="2000" b="0" i="0" u="none" strike="noStrike" cap="none" dirty="0">
                <a:solidFill>
                  <a:schemeClr val="dk1"/>
                </a:solidFill>
                <a:latin typeface="Helvetica Neue"/>
                <a:ea typeface="Helvetica Neue"/>
                <a:cs typeface="Helvetica Neue"/>
                <a:sym typeface="Helvetica Neue"/>
              </a:rPr>
              <a:t> all’interno della tua funzione di HR</a:t>
            </a:r>
            <a:endParaRPr sz="2000" b="0" i="0" u="none" strike="noStrike" cap="none"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p:txBody>
      </p:sp>
      <p:pic>
        <p:nvPicPr>
          <p:cNvPr id="107" name="Google Shape;107;p6" descr="3 Companies with Great Mentoring Programs and Why You Should Have One Too |  by Jacob Morgan | Jacob Morgan | Medium"/>
          <p:cNvPicPr preferRelativeResize="0"/>
          <p:nvPr/>
        </p:nvPicPr>
        <p:blipFill rotWithShape="1">
          <a:blip r:embed="rId5">
            <a:alphaModFix/>
          </a:blip>
          <a:srcRect/>
          <a:stretch/>
        </p:blipFill>
        <p:spPr>
          <a:xfrm>
            <a:off x="6477000" y="2674222"/>
            <a:ext cx="2708748" cy="150589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7"/>
          <p:cNvSpPr/>
          <p:nvPr/>
        </p:nvSpPr>
        <p:spPr>
          <a:xfrm>
            <a:off x="228600" y="152400"/>
            <a:ext cx="9416263" cy="7030059"/>
          </a:xfrm>
          <a:custGeom>
            <a:avLst/>
            <a:gdLst/>
            <a:ahLst/>
            <a:cxnLst/>
            <a:rect l="l" t="t" r="r" b="b"/>
            <a:pathLst>
              <a:path w="4410075" h="6315075" extrusionOk="0">
                <a:moveTo>
                  <a:pt x="4410075" y="0"/>
                </a:moveTo>
                <a:lnTo>
                  <a:pt x="0" y="0"/>
                </a:lnTo>
                <a:lnTo>
                  <a:pt x="0" y="55867"/>
                </a:lnTo>
                <a:lnTo>
                  <a:pt x="0" y="6260325"/>
                </a:lnTo>
                <a:lnTo>
                  <a:pt x="0" y="6314910"/>
                </a:lnTo>
                <a:lnTo>
                  <a:pt x="4410075" y="6314910"/>
                </a:lnTo>
                <a:lnTo>
                  <a:pt x="4410075" y="6260325"/>
                </a:lnTo>
                <a:lnTo>
                  <a:pt x="55549" y="6260325"/>
                </a:lnTo>
                <a:lnTo>
                  <a:pt x="55549" y="55867"/>
                </a:lnTo>
                <a:lnTo>
                  <a:pt x="4355147" y="55867"/>
                </a:lnTo>
                <a:lnTo>
                  <a:pt x="4355147" y="6260109"/>
                </a:lnTo>
                <a:lnTo>
                  <a:pt x="4410075" y="6260109"/>
                </a:lnTo>
                <a:lnTo>
                  <a:pt x="4410075" y="55867"/>
                </a:lnTo>
                <a:lnTo>
                  <a:pt x="4410075" y="55511"/>
                </a:lnTo>
                <a:lnTo>
                  <a:pt x="4410075"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92D050"/>
              </a:solidFill>
              <a:latin typeface="Calibri"/>
              <a:ea typeface="Calibri"/>
              <a:cs typeface="Calibri"/>
              <a:sym typeface="Calibri"/>
            </a:endParaRPr>
          </a:p>
        </p:txBody>
      </p:sp>
      <p:pic>
        <p:nvPicPr>
          <p:cNvPr id="113" name="Google Shape;113;p7"/>
          <p:cNvPicPr preferRelativeResize="0"/>
          <p:nvPr/>
        </p:nvPicPr>
        <p:blipFill rotWithShape="1">
          <a:blip r:embed="rId3">
            <a:alphaModFix/>
          </a:blip>
          <a:srcRect/>
          <a:stretch/>
        </p:blipFill>
        <p:spPr>
          <a:xfrm>
            <a:off x="490967" y="6532730"/>
            <a:ext cx="2143124" cy="447674"/>
          </a:xfrm>
          <a:prstGeom prst="rect">
            <a:avLst/>
          </a:prstGeom>
          <a:noFill/>
          <a:ln>
            <a:noFill/>
          </a:ln>
        </p:spPr>
      </p:pic>
      <p:sp>
        <p:nvSpPr>
          <p:cNvPr id="114" name="Google Shape;114;p7"/>
          <p:cNvSpPr txBox="1"/>
          <p:nvPr/>
        </p:nvSpPr>
        <p:spPr>
          <a:xfrm>
            <a:off x="2599114" y="6520874"/>
            <a:ext cx="6663519" cy="496867"/>
          </a:xfrm>
          <a:prstGeom prst="rect">
            <a:avLst/>
          </a:prstGeom>
          <a:noFill/>
          <a:ln>
            <a:noFill/>
          </a:ln>
        </p:spPr>
        <p:txBody>
          <a:bodyPr spcFirstLastPara="1" wrap="square" lIns="0" tIns="12050" rIns="0" bIns="0" anchor="t" anchorCtr="0">
            <a:spAutoFit/>
          </a:bodyPr>
          <a:lstStyle/>
          <a:p>
            <a:pPr marL="12700" marR="5080" lvl="0" indent="0" algn="l" rtl="0">
              <a:lnSpc>
                <a:spcPct val="121300"/>
              </a:lnSpc>
              <a:spcBef>
                <a:spcPts val="0"/>
              </a:spcBef>
              <a:spcAft>
                <a:spcPts val="0"/>
              </a:spcAft>
              <a:buNone/>
            </a:pPr>
            <a:r>
              <a:rPr lang="es-ES" sz="900">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Tahoma"/>
              <a:ea typeface="Tahoma"/>
              <a:cs typeface="Tahoma"/>
              <a:sym typeface="Tahoma"/>
            </a:endParaRPr>
          </a:p>
        </p:txBody>
      </p:sp>
      <p:sp>
        <p:nvSpPr>
          <p:cNvPr id="115" name="Google Shape;115;p7"/>
          <p:cNvSpPr txBox="1"/>
          <p:nvPr/>
        </p:nvSpPr>
        <p:spPr>
          <a:xfrm>
            <a:off x="567852" y="1452006"/>
            <a:ext cx="728074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2400" b="1" dirty="0">
                <a:solidFill>
                  <a:srgbClr val="40891F"/>
                </a:solidFill>
                <a:latin typeface="Helvetica Neue"/>
                <a:ea typeface="Helvetica Neue"/>
                <a:cs typeface="Helvetica Neue"/>
                <a:sym typeface="Helvetica Neue"/>
              </a:rPr>
              <a:t>Guida step-by-step per i managers - Ricompensa</a:t>
            </a:r>
            <a:endParaRPr sz="2400" b="1" dirty="0">
              <a:solidFill>
                <a:schemeClr val="dk1"/>
              </a:solidFill>
              <a:latin typeface="Helvetica Neue"/>
              <a:ea typeface="Helvetica Neue"/>
              <a:cs typeface="Helvetica Neue"/>
              <a:sym typeface="Helvetica Neue"/>
            </a:endParaRPr>
          </a:p>
        </p:txBody>
      </p:sp>
      <p:pic>
        <p:nvPicPr>
          <p:cNvPr id="116" name="Google Shape;116;p7"/>
          <p:cNvPicPr preferRelativeResize="0"/>
          <p:nvPr/>
        </p:nvPicPr>
        <p:blipFill rotWithShape="1">
          <a:blip r:embed="rId4">
            <a:alphaModFix/>
          </a:blip>
          <a:srcRect/>
          <a:stretch/>
        </p:blipFill>
        <p:spPr>
          <a:xfrm>
            <a:off x="490967" y="361029"/>
            <a:ext cx="914400" cy="914400"/>
          </a:xfrm>
          <a:prstGeom prst="rect">
            <a:avLst/>
          </a:prstGeom>
          <a:noFill/>
          <a:ln>
            <a:noFill/>
          </a:ln>
        </p:spPr>
      </p:pic>
      <p:sp>
        <p:nvSpPr>
          <p:cNvPr id="117" name="Google Shape;117;p7"/>
          <p:cNvSpPr txBox="1"/>
          <p:nvPr/>
        </p:nvSpPr>
        <p:spPr>
          <a:xfrm>
            <a:off x="486000" y="1862960"/>
            <a:ext cx="5909100" cy="503210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s-ES" sz="2000" b="1" dirty="0">
                <a:solidFill>
                  <a:schemeClr val="dk1"/>
                </a:solidFill>
                <a:latin typeface="Helvetica Neue"/>
                <a:ea typeface="Helvetica Neue"/>
                <a:cs typeface="Helvetica Neue"/>
                <a:sym typeface="Helvetica Neue"/>
              </a:rPr>
              <a:t> 4. Stabilisci un programma di riconoscimento e ricompensa</a:t>
            </a:r>
            <a:endParaRPr sz="2000" b="1"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i="0" u="none" strike="noStrike" cap="none" dirty="0">
                <a:solidFill>
                  <a:schemeClr val="dk1"/>
                </a:solidFill>
                <a:latin typeface="Helvetica Neue"/>
                <a:ea typeface="Helvetica Neue"/>
                <a:cs typeface="Helvetica Neue"/>
                <a:sym typeface="Helvetica Neue"/>
              </a:rPr>
              <a:t>Dai elogi quando un compito è com</a:t>
            </a:r>
            <a:r>
              <a:rPr lang="es-ES" sz="2000" dirty="0">
                <a:solidFill>
                  <a:schemeClr val="dk1"/>
                </a:solidFill>
                <a:latin typeface="Helvetica Neue"/>
                <a:ea typeface="Helvetica Neue"/>
                <a:cs typeface="Helvetica Neue"/>
                <a:sym typeface="Helvetica Neue"/>
              </a:rPr>
              <a:t>pletato secondo standard alti</a:t>
            </a: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Considera un riconoscimento pubblico es. una mail a tutta la compagnia</a:t>
            </a:r>
            <a:endParaRPr lang="es-ES" sz="2000" dirty="0">
              <a:solidFill>
                <a:schemeClr val="dk1"/>
              </a:solidFill>
              <a:latin typeface="Helvetica Neue"/>
              <a:ea typeface="Helvetica Neue"/>
              <a:cs typeface="Helvetica Neue"/>
              <a:sym typeface="Helvetica Neue"/>
            </a:endParaRPr>
          </a:p>
          <a:p>
            <a:pPr marL="800100" lvl="1" indent="-342900" algn="just">
              <a:lnSpc>
                <a:spcPct val="150000"/>
              </a:lnSpc>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Stabilisci una struttra di bonus/</a:t>
            </a:r>
            <a:r>
              <a:rPr lang="es-ES" sz="2000" b="0" i="0" u="none" strike="noStrike" cap="none">
                <a:solidFill>
                  <a:schemeClr val="dk1"/>
                </a:solidFill>
                <a:latin typeface="Helvetica Neue"/>
                <a:ea typeface="Helvetica Neue"/>
                <a:cs typeface="Helvetica Neue"/>
                <a:sym typeface="Helvetica Neue"/>
              </a:rPr>
              <a:t>ricompense per le </a:t>
            </a:r>
            <a:r>
              <a:rPr lang="es-ES" sz="2000" b="0" i="0" u="none" strike="noStrike" cap="none" dirty="0">
                <a:solidFill>
                  <a:schemeClr val="dk1"/>
                </a:solidFill>
                <a:latin typeface="Helvetica Neue"/>
                <a:ea typeface="Helvetica Neue"/>
                <a:cs typeface="Helvetica Neue"/>
                <a:sym typeface="Helvetica Neue"/>
              </a:rPr>
              <a:t>persone di successo quando appropriato</a:t>
            </a:r>
            <a:endParaRPr sz="2000" b="0" i="0" u="none" strike="noStrike" cap="none" dirty="0">
              <a:solidFill>
                <a:schemeClr val="dk1"/>
              </a:solidFill>
              <a:latin typeface="Helvetica Neue"/>
              <a:ea typeface="Helvetica Neue"/>
              <a:cs typeface="Helvetica Neue"/>
              <a:sym typeface="Helvetica Neue"/>
            </a:endParaRPr>
          </a:p>
          <a:p>
            <a:pPr marL="800100" marR="0" lvl="1" indent="-342900" algn="just" rtl="0">
              <a:lnSpc>
                <a:spcPct val="150000"/>
              </a:lnSpc>
              <a:spcBef>
                <a:spcPts val="0"/>
              </a:spcBef>
              <a:spcAft>
                <a:spcPts val="0"/>
              </a:spcAft>
              <a:buClr>
                <a:schemeClr val="dk1"/>
              </a:buClr>
              <a:buSzPts val="2000"/>
              <a:buFont typeface="Calibri"/>
              <a:buAutoNum type="alphaLcParenR"/>
            </a:pPr>
            <a:r>
              <a:rPr lang="es-ES" sz="2000" b="0" i="0" u="none" strike="noStrike" cap="none" dirty="0">
                <a:solidFill>
                  <a:schemeClr val="dk1"/>
                </a:solidFill>
                <a:latin typeface="Helvetica Neue"/>
                <a:ea typeface="Helvetica Neue"/>
                <a:cs typeface="Helvetica Neue"/>
                <a:sym typeface="Helvetica Neue"/>
              </a:rPr>
              <a:t>Ringrazia!</a:t>
            </a:r>
            <a:endParaRPr dirty="0"/>
          </a:p>
          <a:p>
            <a:pPr marL="0" marR="0" lvl="0" indent="0" algn="just" rtl="0">
              <a:lnSpc>
                <a:spcPct val="150000"/>
              </a:lnSpc>
              <a:spcBef>
                <a:spcPts val="0"/>
              </a:spcBef>
              <a:spcAft>
                <a:spcPts val="0"/>
              </a:spcAft>
              <a:buNone/>
            </a:pPr>
            <a:endParaRPr sz="1400" b="1" dirty="0">
              <a:solidFill>
                <a:schemeClr val="dk1"/>
              </a:solidFill>
              <a:latin typeface="Helvetica Neue"/>
              <a:ea typeface="Helvetica Neue"/>
              <a:cs typeface="Helvetica Neue"/>
              <a:sym typeface="Helvetica Neue"/>
            </a:endParaRPr>
          </a:p>
        </p:txBody>
      </p:sp>
      <p:pic>
        <p:nvPicPr>
          <p:cNvPr id="118" name="Google Shape;118;p7" descr="75 Best Thank-You Messages and Words of Appreciation"/>
          <p:cNvPicPr preferRelativeResize="0"/>
          <p:nvPr/>
        </p:nvPicPr>
        <p:blipFill rotWithShape="1">
          <a:blip r:embed="rId5">
            <a:alphaModFix/>
          </a:blip>
          <a:srcRect/>
          <a:stretch/>
        </p:blipFill>
        <p:spPr>
          <a:xfrm>
            <a:off x="7124475" y="2514600"/>
            <a:ext cx="2143125" cy="2133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22"/>
        <p:cNvGrpSpPr/>
        <p:nvPr/>
      </p:nvGrpSpPr>
      <p:grpSpPr>
        <a:xfrm>
          <a:off x="0" y="0"/>
          <a:ext cx="0" cy="0"/>
          <a:chOff x="0" y="0"/>
          <a:chExt cx="0" cy="0"/>
        </a:xfrm>
      </p:grpSpPr>
      <p:pic>
        <p:nvPicPr>
          <p:cNvPr id="123" name="Google Shape;123;p8"/>
          <p:cNvPicPr preferRelativeResize="0"/>
          <p:nvPr/>
        </p:nvPicPr>
        <p:blipFill rotWithShape="1">
          <a:blip r:embed="rId3">
            <a:alphaModFix/>
          </a:blip>
          <a:srcRect/>
          <a:stretch/>
        </p:blipFill>
        <p:spPr>
          <a:xfrm>
            <a:off x="3173741" y="812347"/>
            <a:ext cx="3810000" cy="3810000"/>
          </a:xfrm>
          <a:prstGeom prst="rect">
            <a:avLst/>
          </a:prstGeom>
          <a:noFill/>
          <a:ln>
            <a:noFill/>
          </a:ln>
        </p:spPr>
      </p:pic>
      <p:grpSp>
        <p:nvGrpSpPr>
          <p:cNvPr id="124" name="Google Shape;124;p8"/>
          <p:cNvGrpSpPr/>
          <p:nvPr/>
        </p:nvGrpSpPr>
        <p:grpSpPr>
          <a:xfrm>
            <a:off x="260375" y="272846"/>
            <a:ext cx="9229725" cy="6772275"/>
            <a:chOff x="260375" y="272846"/>
            <a:chExt cx="9229725" cy="6772275"/>
          </a:xfrm>
        </p:grpSpPr>
        <p:sp>
          <p:nvSpPr>
            <p:cNvPr id="125" name="Google Shape;125;p8"/>
            <p:cNvSpPr/>
            <p:nvPr/>
          </p:nvSpPr>
          <p:spPr>
            <a:xfrm>
              <a:off x="260375" y="272846"/>
              <a:ext cx="9229725" cy="6772275"/>
            </a:xfrm>
            <a:custGeom>
              <a:avLst/>
              <a:gdLst/>
              <a:ahLst/>
              <a:cxnLst/>
              <a:rect l="l" t="t" r="r" b="b"/>
              <a:pathLst>
                <a:path w="9229725" h="6772275" extrusionOk="0">
                  <a:moveTo>
                    <a:pt x="9229674" y="0"/>
                  </a:moveTo>
                  <a:lnTo>
                    <a:pt x="9170848" y="0"/>
                  </a:lnTo>
                  <a:lnTo>
                    <a:pt x="9170848" y="59715"/>
                  </a:lnTo>
                  <a:lnTo>
                    <a:pt x="9170848" y="6713220"/>
                  </a:lnTo>
                  <a:lnTo>
                    <a:pt x="59474" y="6713220"/>
                  </a:lnTo>
                  <a:lnTo>
                    <a:pt x="59474" y="59715"/>
                  </a:lnTo>
                  <a:lnTo>
                    <a:pt x="9170848" y="59715"/>
                  </a:lnTo>
                  <a:lnTo>
                    <a:pt x="9170848" y="0"/>
                  </a:lnTo>
                  <a:lnTo>
                    <a:pt x="0" y="0"/>
                  </a:lnTo>
                  <a:lnTo>
                    <a:pt x="0" y="59715"/>
                  </a:lnTo>
                  <a:lnTo>
                    <a:pt x="0" y="6713220"/>
                  </a:lnTo>
                  <a:lnTo>
                    <a:pt x="0" y="6771653"/>
                  </a:lnTo>
                  <a:lnTo>
                    <a:pt x="9229674" y="6771653"/>
                  </a:lnTo>
                  <a:lnTo>
                    <a:pt x="9229674" y="6713410"/>
                  </a:lnTo>
                  <a:lnTo>
                    <a:pt x="9229674" y="6713220"/>
                  </a:lnTo>
                  <a:lnTo>
                    <a:pt x="9229674" y="59715"/>
                  </a:lnTo>
                  <a:lnTo>
                    <a:pt x="9229674" y="59524"/>
                  </a:lnTo>
                  <a:lnTo>
                    <a:pt x="9229674" y="0"/>
                  </a:lnTo>
                  <a:close/>
                </a:path>
              </a:pathLst>
            </a:custGeom>
            <a:solidFill>
              <a:srgbClr val="7DD95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6" name="Google Shape;126;p8"/>
            <p:cNvPicPr preferRelativeResize="0"/>
            <p:nvPr/>
          </p:nvPicPr>
          <p:blipFill rotWithShape="1">
            <a:blip r:embed="rId4">
              <a:alphaModFix/>
            </a:blip>
            <a:srcRect/>
            <a:stretch/>
          </p:blipFill>
          <p:spPr>
            <a:xfrm>
              <a:off x="6248872" y="6244780"/>
              <a:ext cx="1095374" cy="390524"/>
            </a:xfrm>
            <a:prstGeom prst="rect">
              <a:avLst/>
            </a:prstGeom>
            <a:noFill/>
            <a:ln>
              <a:noFill/>
            </a:ln>
          </p:spPr>
        </p:pic>
        <p:pic>
          <p:nvPicPr>
            <p:cNvPr id="127" name="Google Shape;127;p8"/>
            <p:cNvPicPr preferRelativeResize="0"/>
            <p:nvPr/>
          </p:nvPicPr>
          <p:blipFill rotWithShape="1">
            <a:blip r:embed="rId5">
              <a:alphaModFix/>
            </a:blip>
            <a:srcRect/>
            <a:stretch/>
          </p:blipFill>
          <p:spPr>
            <a:xfrm>
              <a:off x="478301" y="6155947"/>
              <a:ext cx="2714624" cy="571499"/>
            </a:xfrm>
            <a:prstGeom prst="rect">
              <a:avLst/>
            </a:prstGeom>
            <a:noFill/>
            <a:ln>
              <a:noFill/>
            </a:ln>
          </p:spPr>
        </p:pic>
      </p:grpSp>
      <p:sp>
        <p:nvSpPr>
          <p:cNvPr id="128" name="Google Shape;128;p8"/>
          <p:cNvSpPr txBox="1"/>
          <p:nvPr/>
        </p:nvSpPr>
        <p:spPr>
          <a:xfrm>
            <a:off x="7432781" y="6238465"/>
            <a:ext cx="1882775" cy="356870"/>
          </a:xfrm>
          <a:prstGeom prst="rect">
            <a:avLst/>
          </a:prstGeom>
          <a:noFill/>
          <a:ln>
            <a:noFill/>
          </a:ln>
        </p:spPr>
        <p:txBody>
          <a:bodyPr spcFirstLastPara="1" wrap="square" lIns="0" tIns="12050" rIns="0" bIns="0" anchor="t" anchorCtr="0">
            <a:spAutoFit/>
          </a:bodyPr>
          <a:lstStyle/>
          <a:p>
            <a:pPr marL="12700" marR="5080" lvl="0" indent="0" algn="just" rtl="0">
              <a:lnSpc>
                <a:spcPct val="124200"/>
              </a:lnSpc>
              <a:spcBef>
                <a:spcPts val="0"/>
              </a:spcBef>
              <a:spcAft>
                <a:spcPts val="0"/>
              </a:spcAft>
              <a:buNone/>
            </a:pPr>
            <a:r>
              <a:rPr lang="es-ES" sz="350" b="1">
                <a:solidFill>
                  <a:schemeClr val="dk1"/>
                </a:solidFill>
                <a:latin typeface="Tahoma"/>
                <a:ea typeface="Tahoma"/>
                <a:cs typeface="Tahoma"/>
                <a:sym typeface="Tahoma"/>
              </a:rPr>
              <a:t>Legal description – Creative  Commons licensing:  The  materials published  on the Opsizo project website are classified as  Open  Educational  Resources' (OER) and can be freely (without permission of their creators):  downloaded, used, reused, copied, adapted, and shared by users, with  information about the source of their origin.</a:t>
            </a:r>
            <a:endParaRPr sz="350">
              <a:solidFill>
                <a:schemeClr val="dk1"/>
              </a:solidFill>
              <a:latin typeface="Tahoma"/>
              <a:ea typeface="Tahoma"/>
              <a:cs typeface="Tahoma"/>
              <a:sym typeface="Tahoma"/>
            </a:endParaRPr>
          </a:p>
        </p:txBody>
      </p:sp>
      <p:sp>
        <p:nvSpPr>
          <p:cNvPr id="129" name="Google Shape;129;p8"/>
          <p:cNvSpPr txBox="1"/>
          <p:nvPr/>
        </p:nvSpPr>
        <p:spPr>
          <a:xfrm>
            <a:off x="3065065" y="6214873"/>
            <a:ext cx="2964815" cy="399415"/>
          </a:xfrm>
          <a:prstGeom prst="rect">
            <a:avLst/>
          </a:prstGeom>
          <a:noFill/>
          <a:ln>
            <a:noFill/>
          </a:ln>
        </p:spPr>
        <p:txBody>
          <a:bodyPr spcFirstLastPara="1" wrap="square" lIns="0" tIns="12700" rIns="0" bIns="0" anchor="t" anchorCtr="0">
            <a:spAutoFit/>
          </a:bodyPr>
          <a:lstStyle/>
          <a:p>
            <a:pPr marL="12700" marR="5080" lvl="0" indent="0" algn="l" rtl="0">
              <a:lnSpc>
                <a:spcPct val="111500"/>
              </a:lnSpc>
              <a:spcBef>
                <a:spcPts val="0"/>
              </a:spcBef>
              <a:spcAft>
                <a:spcPts val="0"/>
              </a:spcAft>
              <a:buNone/>
            </a:pPr>
            <a:r>
              <a:rPr lang="es-ES" sz="550" b="1">
                <a:solidFill>
                  <a:schemeClr val="dk1"/>
                </a:solidFill>
                <a:latin typeface="Tahoma"/>
                <a:ea typeface="Tahoma"/>
                <a:cs typeface="Tahoma"/>
                <a:sym typeface="Tahoma"/>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550">
              <a:solidFill>
                <a:schemeClr val="dk1"/>
              </a:solidFill>
              <a:latin typeface="Tahoma"/>
              <a:ea typeface="Tahoma"/>
              <a:cs typeface="Tahoma"/>
              <a:sym typeface="Tahoma"/>
            </a:endParaRPr>
          </a:p>
        </p:txBody>
      </p:sp>
      <p:sp>
        <p:nvSpPr>
          <p:cNvPr id="131" name="Google Shape;131;p8"/>
          <p:cNvSpPr txBox="1"/>
          <p:nvPr/>
        </p:nvSpPr>
        <p:spPr>
          <a:xfrm>
            <a:off x="2133600" y="4835149"/>
            <a:ext cx="6705600"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800" b="1" dirty="0">
                <a:solidFill>
                  <a:schemeClr val="dk1"/>
                </a:solidFill>
                <a:latin typeface="Helvetica Neue"/>
                <a:ea typeface="Helvetica Neue"/>
                <a:cs typeface="Helvetica Neue"/>
                <a:sym typeface="Helvetica Neue"/>
              </a:rPr>
              <a:t>Continua il tuo percorso </a:t>
            </a:r>
            <a:r>
              <a:rPr lang="es-ES" sz="1800" b="1">
                <a:solidFill>
                  <a:schemeClr val="dk1"/>
                </a:solidFill>
                <a:latin typeface="Helvetica Neue"/>
                <a:ea typeface="Helvetica Neue"/>
                <a:cs typeface="Helvetica Neue"/>
                <a:sym typeface="Helvetica Neue"/>
              </a:rPr>
              <a:t>di training: </a:t>
            </a:r>
            <a:r>
              <a:rPr lang="es-ES" sz="1800" b="1" u="sng" dirty="0">
                <a:solidFill>
                  <a:srgbClr val="78D74F"/>
                </a:solidFill>
                <a:latin typeface="Helvetica Neue"/>
                <a:ea typeface="Helvetica Neue"/>
                <a:cs typeface="Helvetica Neue"/>
                <a:sym typeface="Helvetica Neue"/>
                <a:hlinkClick r:id="rId6">
                  <a:extLst>
                    <a:ext uri="{A12FA001-AC4F-418D-AE19-62706E023703}">
                      <ahyp:hlinkClr xmlns:ahyp="http://schemas.microsoft.com/office/drawing/2018/hyperlinkcolor" val="tx"/>
                    </a:ext>
                  </a:extLst>
                </a:hlinkClick>
              </a:rPr>
              <a:t>https://opsizo.eu/index.php</a:t>
            </a:r>
            <a:r>
              <a:rPr lang="es-ES" sz="1800" b="1" dirty="0">
                <a:solidFill>
                  <a:srgbClr val="78D74F"/>
                </a:solidFill>
                <a:latin typeface="Helvetica Neue"/>
                <a:ea typeface="Helvetica Neue"/>
                <a:cs typeface="Helvetica Neue"/>
                <a:sym typeface="Helvetica Neue"/>
              </a:rPr>
              <a:t>  </a:t>
            </a:r>
            <a:endParaRPr sz="1800" dirty="0">
              <a:solidFill>
                <a:srgbClr val="78D74F"/>
              </a:solidFill>
              <a:latin typeface="Calibri"/>
              <a:ea typeface="Calibri"/>
              <a:cs typeface="Calibri"/>
              <a:sym typeface="Calibri"/>
            </a:endParaRPr>
          </a:p>
        </p:txBody>
      </p:sp>
      <p:sp>
        <p:nvSpPr>
          <p:cNvPr id="2" name="TextBox 1">
            <a:extLst>
              <a:ext uri="{FF2B5EF4-FFF2-40B4-BE49-F238E27FC236}">
                <a16:creationId xmlns:a16="http://schemas.microsoft.com/office/drawing/2014/main" id="{7401E9E6-ECC0-E516-A581-0A20A04A68B2}"/>
              </a:ext>
            </a:extLst>
          </p:cNvPr>
          <p:cNvSpPr txBox="1"/>
          <p:nvPr/>
        </p:nvSpPr>
        <p:spPr>
          <a:xfrm>
            <a:off x="3597311" y="4049486"/>
            <a:ext cx="2651562" cy="523220"/>
          </a:xfrm>
          <a:prstGeom prst="rect">
            <a:avLst/>
          </a:prstGeom>
          <a:noFill/>
        </p:spPr>
        <p:txBody>
          <a:bodyPr wrap="square" rtlCol="0">
            <a:spAutoFit/>
          </a:bodyPr>
          <a:lstStyle/>
          <a:p>
            <a:pPr algn="ctr"/>
            <a:r>
              <a:rPr lang="it-IT" sz="2800" b="1" dirty="0">
                <a:latin typeface="Amasis MT Pro Black" panose="020F0502020204030204" pitchFamily="18" charset="0"/>
              </a:rPr>
              <a:t>GRAZIE!</a:t>
            </a:r>
            <a:endParaRPr lang="it-IT" b="1" dirty="0">
              <a:latin typeface="Amasis MT Pro Black" panose="020F05020202040302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929</Words>
  <Application>Microsoft Macintosh PowerPoint</Application>
  <PresentationFormat>Personalizzato</PresentationFormat>
  <Paragraphs>49</Paragraphs>
  <Slides>8</Slides>
  <Notes>8</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8</vt:i4>
      </vt:variant>
    </vt:vector>
  </HeadingPairs>
  <TitlesOfParts>
    <vt:vector size="14" baseType="lpstr">
      <vt:lpstr>Amasis MT Pro Black</vt:lpstr>
      <vt:lpstr>Tahoma</vt:lpstr>
      <vt:lpstr>Arial</vt:lpstr>
      <vt:lpstr>Helvetica Neue</vt:lpstr>
      <vt:lpstr>Calibri</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Cristina</dc:creator>
  <cp:lastModifiedBy>CAMILLA ESPOSITO</cp:lastModifiedBy>
  <cp:revision>4</cp:revision>
  <dcterms:created xsi:type="dcterms:W3CDTF">2022-12-16T10:07:41Z</dcterms:created>
  <dcterms:modified xsi:type="dcterms:W3CDTF">2023-11-27T13:33:11Z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2022-12-16T00:00:00Z</vt:filetime>
  </property>
  <property fmtid="{D5CDD505-2E9C-101B-9397-08002B2CF9AE}" pid="3" name="Creator">
    <vt:lpwstr>Canva</vt:lpwstr>
  </property>
  <property fmtid="{D5CDD505-2E9C-101B-9397-08002B2CF9AE}" pid="4" name="LastSaved">
    <vt:filetime>2022-12-16T00:00:00Z</vt:filetime>
  </property>
  <property fmtid="{D5CDD505-2E9C-101B-9397-08002B2CF9AE}" pid="5" name="MSIP_Label_2ad0b24d-6422-44b0-b3de-abb3a9e8c81a_Enabled">
    <vt:lpwstr>true</vt:lpwstr>
  </property>
  <property fmtid="{D5CDD505-2E9C-101B-9397-08002B2CF9AE}" pid="6" name="MSIP_Label_2ad0b24d-6422-44b0-b3de-abb3a9e8c81a_SetDate">
    <vt:lpwstr>2023-11-27T12:16:53Z</vt:lpwstr>
  </property>
  <property fmtid="{D5CDD505-2E9C-101B-9397-08002B2CF9AE}" pid="7" name="MSIP_Label_2ad0b24d-6422-44b0-b3de-abb3a9e8c81a_Method">
    <vt:lpwstr>Standard</vt:lpwstr>
  </property>
  <property fmtid="{D5CDD505-2E9C-101B-9397-08002B2CF9AE}" pid="8" name="MSIP_Label_2ad0b24d-6422-44b0-b3de-abb3a9e8c81a_Name">
    <vt:lpwstr>defa4170-0d19-0005-0004-bc88714345d2</vt:lpwstr>
  </property>
  <property fmtid="{D5CDD505-2E9C-101B-9397-08002B2CF9AE}" pid="9" name="MSIP_Label_2ad0b24d-6422-44b0-b3de-abb3a9e8c81a_SiteId">
    <vt:lpwstr>2fcfe26a-bb62-46b0-b1e3-28f9da0c45fd</vt:lpwstr>
  </property>
  <property fmtid="{D5CDD505-2E9C-101B-9397-08002B2CF9AE}" pid="10" name="MSIP_Label_2ad0b24d-6422-44b0-b3de-abb3a9e8c81a_ActionId">
    <vt:lpwstr>c66661aa-9034-421a-9a24-8820d7c91a25</vt:lpwstr>
  </property>
  <property fmtid="{D5CDD505-2E9C-101B-9397-08002B2CF9AE}" pid="11" name="MSIP_Label_2ad0b24d-6422-44b0-b3de-abb3a9e8c81a_ContentBits">
    <vt:lpwstr>0</vt:lpwstr>
  </property>
</Properties>
</file>