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753600" cy="7315200"/>
  <p:notesSz cx="9753600" cy="73152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Helvetica Neue" panose="020B0604020202020204" charset="0"/>
      <p:regular r:id="rId15"/>
      <p:bold r:id="rId16"/>
      <p:italic r:id="rId17"/>
      <p:boldItalic r:id="rId18"/>
    </p:embeddedFont>
    <p:embeddedFont>
      <p:font typeface="Tahoma" panose="020B0604030504040204" pitchFamily="3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iCx/+NY28/L6xYRimeQskI6THK8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" y="235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625925" y="548625"/>
            <a:ext cx="6502725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ftr" idx="11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dt" idx="10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ctrTitle"/>
          </p:nvPr>
        </p:nvSpPr>
        <p:spPr>
          <a:xfrm>
            <a:off x="731520" y="2267712"/>
            <a:ext cx="8290560" cy="153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ubTitle" idx="1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ftr" idx="11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dt" idx="10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487680" y="292608"/>
            <a:ext cx="8778240" cy="1170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487680" y="1682496"/>
            <a:ext cx="8778240" cy="482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ftr" idx="11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dt" idx="10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487680" y="292608"/>
            <a:ext cx="8778240" cy="1170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body" idx="2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ftr" idx="11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dt" idx="10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sldNum" idx="12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>
            <a:spLocks noGrp="1"/>
          </p:cNvSpPr>
          <p:nvPr>
            <p:ph type="title"/>
          </p:nvPr>
        </p:nvSpPr>
        <p:spPr>
          <a:xfrm>
            <a:off x="487680" y="292608"/>
            <a:ext cx="8778240" cy="1170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ftr" idx="11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sldNum" idx="12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NG sets layout">
  <p:cSld name="PNG sets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5"/>
          <p:cNvSpPr txBox="1">
            <a:spLocks noGrp="1"/>
          </p:cNvSpPr>
          <p:nvPr>
            <p:ph type="body" idx="1"/>
          </p:nvPr>
        </p:nvSpPr>
        <p:spPr>
          <a:xfrm>
            <a:off x="258823" y="315618"/>
            <a:ext cx="9258558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320"/>
              <a:buFont typeface="Calibri"/>
              <a:buNone/>
              <a:defRPr sz="4320" b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487680" y="292608"/>
            <a:ext cx="8778240" cy="1170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487680" y="1682496"/>
            <a:ext cx="8778240" cy="482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ftr" idx="11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dt" idx="10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lang="es-E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psizo.eu/index.php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psizo.eu/index.php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1"/>
          <p:cNvGrpSpPr/>
          <p:nvPr/>
        </p:nvGrpSpPr>
        <p:grpSpPr>
          <a:xfrm>
            <a:off x="137629" y="275183"/>
            <a:ext cx="9382125" cy="6877684"/>
            <a:chOff x="137629" y="275183"/>
            <a:chExt cx="9382125" cy="6877684"/>
          </a:xfrm>
        </p:grpSpPr>
        <p:sp>
          <p:nvSpPr>
            <p:cNvPr id="46" name="Google Shape;46;p1"/>
            <p:cNvSpPr/>
            <p:nvPr/>
          </p:nvSpPr>
          <p:spPr>
            <a:xfrm>
              <a:off x="137629" y="275183"/>
              <a:ext cx="9382125" cy="6877684"/>
            </a:xfrm>
            <a:custGeom>
              <a:avLst/>
              <a:gdLst/>
              <a:ahLst/>
              <a:cxnLst/>
              <a:rect l="l" t="t" r="r" b="b"/>
              <a:pathLst>
                <a:path w="9382125" h="6877684" extrusionOk="0">
                  <a:moveTo>
                    <a:pt x="9382100" y="0"/>
                  </a:moveTo>
                  <a:lnTo>
                    <a:pt x="0" y="0"/>
                  </a:lnTo>
                  <a:lnTo>
                    <a:pt x="0" y="60947"/>
                  </a:lnTo>
                  <a:lnTo>
                    <a:pt x="0" y="6817703"/>
                  </a:lnTo>
                  <a:lnTo>
                    <a:pt x="0" y="6877380"/>
                  </a:lnTo>
                  <a:lnTo>
                    <a:pt x="9382100" y="6877380"/>
                  </a:lnTo>
                  <a:lnTo>
                    <a:pt x="9382100" y="6817703"/>
                  </a:lnTo>
                  <a:lnTo>
                    <a:pt x="60464" y="6817703"/>
                  </a:lnTo>
                  <a:lnTo>
                    <a:pt x="60464" y="60947"/>
                  </a:lnTo>
                  <a:lnTo>
                    <a:pt x="9322308" y="60947"/>
                  </a:lnTo>
                  <a:lnTo>
                    <a:pt x="9322308" y="6817271"/>
                  </a:lnTo>
                  <a:lnTo>
                    <a:pt x="9382100" y="6817271"/>
                  </a:lnTo>
                  <a:lnTo>
                    <a:pt x="9382100" y="60947"/>
                  </a:lnTo>
                  <a:lnTo>
                    <a:pt x="9382100" y="60452"/>
                  </a:lnTo>
                  <a:lnTo>
                    <a:pt x="9382100" y="0"/>
                  </a:lnTo>
                  <a:close/>
                </a:path>
              </a:pathLst>
            </a:custGeom>
            <a:solidFill>
              <a:srgbClr val="7DD95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7" name="Google Shape;47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248872" y="6244780"/>
              <a:ext cx="1095374" cy="3905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48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8301" y="6155947"/>
              <a:ext cx="2714624" cy="5714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9" name="Google Shape;4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92925" y="554847"/>
            <a:ext cx="3696348" cy="3696348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"/>
          <p:cNvSpPr txBox="1"/>
          <p:nvPr/>
        </p:nvSpPr>
        <p:spPr>
          <a:xfrm>
            <a:off x="7432781" y="6238465"/>
            <a:ext cx="1882775" cy="356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just" rtl="0">
              <a:lnSpc>
                <a:spcPct val="124200"/>
              </a:lnSpc>
              <a:spcBef>
                <a:spcPts val="0"/>
              </a:spcBef>
              <a:spcAft>
                <a:spcPts val="0"/>
              </a:spcAft>
              <a:buNone/>
              <a:defRPr sz="35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Descripción legal — Licencias Creative Commons:  Los materiales publicados en el sitio web del proyecto Opsizo están clasificados como Recursos Educativos Abiertos (REA) y pueden ser libremente (sin permiso de sus creadores):  descargado, utilizado, reutilizado, copiado, adaptado y compartido por los usuarios, con información sobre la fuente de su origen.</a:t>
            </a:r>
            <a:endParaRPr sz="35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" name="Google Shape;51;p1"/>
          <p:cNvSpPr txBox="1"/>
          <p:nvPr/>
        </p:nvSpPr>
        <p:spPr>
          <a:xfrm>
            <a:off x="3065065" y="6214875"/>
            <a:ext cx="2964815" cy="39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11500"/>
              </a:lnSpc>
              <a:spcBef>
                <a:spcPts val="0"/>
              </a:spcBef>
              <a:spcAft>
                <a:spcPts val="0"/>
              </a:spcAft>
              <a:buNone/>
              <a:defRPr sz="55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El apoyo de la Comisión Europea a la producción de esta publicación no constituye una aprobación de los contenidos, que reflejan únicamente los puntos de vista de los autores, y la Comisión no puede ser considerada responsable del uso que pueda hacerse de la información contenida en ella.</a:t>
            </a:r>
            <a:endParaRPr sz="55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" name="Google Shape;52;p1"/>
          <p:cNvSpPr txBox="1"/>
          <p:nvPr/>
        </p:nvSpPr>
        <p:spPr>
          <a:xfrm>
            <a:off x="1295400" y="3222063"/>
            <a:ext cx="7696200" cy="3505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ὀψίζω S</a:t>
            </a:r>
            <a:r>
              <a:t>uite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Herramientas para apoyar la autoeficacia y la autodeterminación</a:t>
            </a:r>
            <a:endParaRPr sz="3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/>
              <a:t>Autor</a:t>
            </a:r>
            <a:r>
              <a:t>: LWL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92D050"/>
              </a:buClr>
              <a:buSzPts val="1800"/>
              <a:buFont typeface="Calibri"/>
              <a:buNone/>
            </a:pPr>
            <a:r>
              <a:rPr lang="es-ES" sz="1800" b="1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Diversity &amp; Inclusion in Microenterprise</a:t>
            </a:r>
            <a:endParaRPr lang="es-ES" sz="1800" b="1">
              <a:solidFill>
                <a:srgbClr val="92D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2022-1-IT01-KA220-VET-000088750</a:t>
            </a:r>
            <a:endParaRPr sz="18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spcBef>
                <a:spcPts val="805"/>
              </a:spcBef>
              <a:spcAft>
                <a:spcPts val="0"/>
              </a:spcAft>
              <a:buNone/>
              <a:defRPr sz="1600" b="1">
                <a:solidFill>
                  <a:srgbClr val="40891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u="sng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https://opsizo.eu/index.php</a:t>
            </a:r>
            <a: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"/>
          <p:cNvSpPr/>
          <p:nvPr/>
        </p:nvSpPr>
        <p:spPr>
          <a:xfrm>
            <a:off x="228600" y="152400"/>
            <a:ext cx="9416263" cy="7030059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67"/>
                </a:lnTo>
                <a:lnTo>
                  <a:pt x="0" y="6260325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25"/>
                </a:lnTo>
                <a:lnTo>
                  <a:pt x="55549" y="6260325"/>
                </a:lnTo>
                <a:lnTo>
                  <a:pt x="55549" y="55867"/>
                </a:lnTo>
                <a:lnTo>
                  <a:pt x="4355147" y="55867"/>
                </a:lnTo>
                <a:lnTo>
                  <a:pt x="4355147" y="6260109"/>
                </a:lnTo>
                <a:lnTo>
                  <a:pt x="4410075" y="6260109"/>
                </a:lnTo>
                <a:lnTo>
                  <a:pt x="4410075" y="55867"/>
                </a:lnTo>
                <a:lnTo>
                  <a:pt x="4410075" y="55511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967" y="6532730"/>
            <a:ext cx="2143124" cy="447674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"/>
          <p:cNvSpPr txBox="1"/>
          <p:nvPr/>
        </p:nvSpPr>
        <p:spPr>
          <a:xfrm>
            <a:off x="2599114" y="6520874"/>
            <a:ext cx="6663519" cy="496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213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El apoyo de la Comisión Europea a la producción de esta publicación no constituye una aprobación de los contenidos, que reflejan únicamente los puntos de vista de los autores, y la Comisión no puede ser considerada responsable del uso que pueda hacerse de la información contenida en ella.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0" name="Google Shape;60;p2"/>
          <p:cNvSpPr txBox="1"/>
          <p:nvPr/>
        </p:nvSpPr>
        <p:spPr>
          <a:xfrm>
            <a:off x="685800" y="1440939"/>
            <a:ext cx="8153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40891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Autoeficacia y autodeterminación en el lugar de trabajo </a:t>
            </a:r>
            <a:endParaRPr sz="24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1" name="Google Shape;6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967" y="361029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"/>
          <p:cNvSpPr txBox="1"/>
          <p:nvPr/>
        </p:nvSpPr>
        <p:spPr>
          <a:xfrm>
            <a:off x="490967" y="2068114"/>
            <a:ext cx="5047943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No se puede subestimar la importancia de los altos niveles de autoeficacia y autodeterminación en el lugar de trabajo.  Constituyen un elemento importante para lograr las tareas y los resultados relacionados con los objetivos, y los</a:t>
            </a:r>
            <a:r>
              <a:rPr lang="es-ES"/>
              <a:t>/as</a:t>
            </a:r>
            <a:r>
              <a:t> gerentes deben emplear estrategias clave para garantizar que se desarrollen y mantengan los niveles. </a:t>
            </a:r>
          </a:p>
        </p:txBody>
      </p:sp>
      <p:pic>
        <p:nvPicPr>
          <p:cNvPr id="63" name="Google Shape;63;p2" descr="The Surprising Ways We Form Belief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02670" y="2590800"/>
            <a:ext cx="3487525" cy="1953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"/>
          <p:cNvSpPr/>
          <p:nvPr/>
        </p:nvSpPr>
        <p:spPr>
          <a:xfrm>
            <a:off x="228600" y="152400"/>
            <a:ext cx="9416263" cy="7030059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67"/>
                </a:lnTo>
                <a:lnTo>
                  <a:pt x="0" y="6260325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25"/>
                </a:lnTo>
                <a:lnTo>
                  <a:pt x="55549" y="6260325"/>
                </a:lnTo>
                <a:lnTo>
                  <a:pt x="55549" y="55867"/>
                </a:lnTo>
                <a:lnTo>
                  <a:pt x="4355147" y="55867"/>
                </a:lnTo>
                <a:lnTo>
                  <a:pt x="4355147" y="6260109"/>
                </a:lnTo>
                <a:lnTo>
                  <a:pt x="4410075" y="6260109"/>
                </a:lnTo>
                <a:lnTo>
                  <a:pt x="4410075" y="55867"/>
                </a:lnTo>
                <a:lnTo>
                  <a:pt x="4410075" y="55511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967" y="6532730"/>
            <a:ext cx="2143124" cy="44767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"/>
          <p:cNvSpPr txBox="1"/>
          <p:nvPr/>
        </p:nvSpPr>
        <p:spPr>
          <a:xfrm>
            <a:off x="2599114" y="6520874"/>
            <a:ext cx="6663519" cy="496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213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El apoyo de la Comisión Europea a la producción de esta publicación no constituye una aprobación de los contenidos, que reflejan únicamente los puntos de vista de los autores, y la Comisión no puede ser considerada responsable del uso que pueda hacerse de la información contenida en ella.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1" name="Google Shape;71;p3"/>
          <p:cNvSpPr txBox="1"/>
          <p:nvPr/>
        </p:nvSpPr>
        <p:spPr>
          <a:xfrm>
            <a:off x="685799" y="1145624"/>
            <a:ext cx="87455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40891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¿Por qué importa la autoeficacia y la autodeterminación?</a:t>
            </a:r>
            <a:endParaRPr sz="24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2" name="Google Shape;7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967" y="361029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3"/>
          <p:cNvSpPr txBox="1"/>
          <p:nvPr/>
        </p:nvSpPr>
        <p:spPr>
          <a:xfrm>
            <a:off x="3477757" y="1685762"/>
            <a:ext cx="5528832" cy="4939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500"/>
              <a:t>Importan porque fomentan buenos pensamientos sobre uno mismo</a:t>
            </a:r>
            <a:r>
              <a:rPr lang="es-ES" sz="1500"/>
              <a:t>/a</a:t>
            </a:r>
            <a:r>
              <a:rPr sz="1500"/>
              <a:t>, sentirse autoeficaces ayuda a las personas a sentirse y funcionar mejor. También contribuyen a un sentido interno de fuerza y competencia, además de ser un componente crucial del trabajo a distancia.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500"/>
              <a:t>Para asegurarse de que los</a:t>
            </a:r>
            <a:r>
              <a:rPr lang="es-ES" sz="1500"/>
              <a:t>/as</a:t>
            </a:r>
            <a:r>
              <a:rPr sz="1500"/>
              <a:t> empleados</a:t>
            </a:r>
            <a:r>
              <a:rPr lang="es-ES" sz="1500"/>
              <a:t>/as</a:t>
            </a:r>
            <a:r>
              <a:rPr sz="1500"/>
              <a:t> se sientan bien, poderosos</a:t>
            </a:r>
            <a:r>
              <a:rPr lang="es-ES" sz="1500"/>
              <a:t>/as</a:t>
            </a:r>
            <a:r>
              <a:rPr sz="1500"/>
              <a:t>, capaces, menos aprensivos</a:t>
            </a:r>
            <a:r>
              <a:rPr lang="es-ES" sz="1500"/>
              <a:t>/as</a:t>
            </a:r>
            <a:r>
              <a:rPr sz="1500"/>
              <a:t> y que puedan seguir adelante en la vida, es psicológicamente necesario trabajar para aumentar la confianza en las habilidades de uno</a:t>
            </a:r>
            <a:r>
              <a:rPr lang="es-ES" sz="1500"/>
              <a:t>/a</a:t>
            </a:r>
            <a:r>
              <a:rPr sz="1500"/>
              <a:t> para abordar los problemas, tanto dentro como fuera del lugar de trabajo. Uno de los muchos activadores de experiencia que mejoran la experiencia de los</a:t>
            </a:r>
            <a:r>
              <a:rPr lang="es-ES" sz="1500"/>
              <a:t>/as</a:t>
            </a:r>
            <a:r>
              <a:rPr sz="1500"/>
              <a:t> empleados</a:t>
            </a:r>
            <a:r>
              <a:rPr lang="es-ES" sz="1500"/>
              <a:t>/as</a:t>
            </a:r>
            <a:r>
              <a:rPr sz="1500"/>
              <a:t>, la autoeficacia y la autodeterminación en el lugar de trabajo son significativos y fuertes. </a:t>
            </a:r>
            <a:endParaRPr sz="1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4" name="Google Shape;74;p3" descr="Why We Should Avoid Asking 'Why?'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0719" y="3025449"/>
            <a:ext cx="2628900" cy="17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"/>
          <p:cNvSpPr/>
          <p:nvPr/>
        </p:nvSpPr>
        <p:spPr>
          <a:xfrm>
            <a:off x="228600" y="152400"/>
            <a:ext cx="9416263" cy="7030059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67"/>
                </a:lnTo>
                <a:lnTo>
                  <a:pt x="0" y="6260325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25"/>
                </a:lnTo>
                <a:lnTo>
                  <a:pt x="55549" y="6260325"/>
                </a:lnTo>
                <a:lnTo>
                  <a:pt x="55549" y="55867"/>
                </a:lnTo>
                <a:lnTo>
                  <a:pt x="4355147" y="55867"/>
                </a:lnTo>
                <a:lnTo>
                  <a:pt x="4355147" y="6260109"/>
                </a:lnTo>
                <a:lnTo>
                  <a:pt x="4410075" y="6260109"/>
                </a:lnTo>
                <a:lnTo>
                  <a:pt x="4410075" y="55867"/>
                </a:lnTo>
                <a:lnTo>
                  <a:pt x="4410075" y="55511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967" y="6532730"/>
            <a:ext cx="2143124" cy="447674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4"/>
          <p:cNvSpPr txBox="1"/>
          <p:nvPr/>
        </p:nvSpPr>
        <p:spPr>
          <a:xfrm>
            <a:off x="2599114" y="6520874"/>
            <a:ext cx="6663519" cy="496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213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El apoyo de la Comisión Europea a la producción de esta publicación no constituye una aprobación de los contenidos, que reflejan únicamente los puntos de vista de los autores, y la Comisión no puede ser considerada responsable del uso que pueda hacerse de la información contenida en ella.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2" name="Google Shape;82;p4"/>
          <p:cNvSpPr txBox="1"/>
          <p:nvPr/>
        </p:nvSpPr>
        <p:spPr>
          <a:xfrm>
            <a:off x="567852" y="1452006"/>
            <a:ext cx="72807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40891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Guía paso a paso para gerentes — Soporte</a:t>
            </a:r>
            <a:endParaRPr sz="24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3" name="Google Shape;8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967" y="361029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4"/>
          <p:cNvSpPr txBox="1"/>
          <p:nvPr/>
        </p:nvSpPr>
        <p:spPr>
          <a:xfrm>
            <a:off x="567852" y="2202320"/>
            <a:ext cx="5909148" cy="4391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AutoNum type="arabicPeriod"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Revis</a:t>
            </a:r>
            <a:r>
              <a:rPr lang="es-ES"/>
              <a:t>ar</a:t>
            </a:r>
            <a:r>
              <a:t> </a:t>
            </a:r>
            <a:r>
              <a:rPr lang="es-ES"/>
              <a:t>t</a:t>
            </a:r>
            <a:r>
              <a:t>u sistema de soporte y supervisión actual en </a:t>
            </a:r>
            <a:r>
              <a:rPr lang="es-ES"/>
              <a:t>t</a:t>
            </a:r>
            <a:r>
              <a:t>u lugar de trabajo.</a:t>
            </a:r>
          </a:p>
          <a:p>
            <a:pPr marL="800100" marR="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arenR"/>
              <a:defRPr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Asegura</a:t>
            </a:r>
            <a:r>
              <a:rPr lang="es-ES"/>
              <a:t>r</a:t>
            </a:r>
            <a:r>
              <a:t> reuniones periódicas individuales y de equipo</a:t>
            </a:r>
          </a:p>
          <a:p>
            <a:pPr marL="800100" marR="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arenR"/>
              <a:defRPr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Documenta</a:t>
            </a:r>
            <a:r>
              <a:rPr lang="es-ES"/>
              <a:t>r</a:t>
            </a:r>
            <a:r>
              <a:t> todas las acciones</a:t>
            </a:r>
            <a:endParaRPr sz="20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800100" marR="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arenR"/>
              <a:defRPr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Dar y alentar la retroalimentación — asegúrese de que es claro y conciso</a:t>
            </a:r>
          </a:p>
          <a:p>
            <a:pPr marL="800100" marR="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arenR"/>
              <a:defRPr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Elogi</a:t>
            </a:r>
            <a:r>
              <a:rPr lang="es-ES"/>
              <a:t>ar</a:t>
            </a:r>
            <a:r>
              <a:t> los logros</a:t>
            </a:r>
            <a:endParaRPr sz="20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5" name="Google Shape;85;p4" descr="Support opportuniti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22022" y="3194539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"/>
          <p:cNvSpPr/>
          <p:nvPr/>
        </p:nvSpPr>
        <p:spPr>
          <a:xfrm>
            <a:off x="228600" y="152400"/>
            <a:ext cx="9416263" cy="7030059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67"/>
                </a:lnTo>
                <a:lnTo>
                  <a:pt x="0" y="6260325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25"/>
                </a:lnTo>
                <a:lnTo>
                  <a:pt x="55549" y="6260325"/>
                </a:lnTo>
                <a:lnTo>
                  <a:pt x="55549" y="55867"/>
                </a:lnTo>
                <a:lnTo>
                  <a:pt x="4355147" y="55867"/>
                </a:lnTo>
                <a:lnTo>
                  <a:pt x="4355147" y="6260109"/>
                </a:lnTo>
                <a:lnTo>
                  <a:pt x="4410075" y="6260109"/>
                </a:lnTo>
                <a:lnTo>
                  <a:pt x="4410075" y="55867"/>
                </a:lnTo>
                <a:lnTo>
                  <a:pt x="4410075" y="55511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967" y="6532730"/>
            <a:ext cx="2143124" cy="44767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5"/>
          <p:cNvSpPr txBox="1"/>
          <p:nvPr/>
        </p:nvSpPr>
        <p:spPr>
          <a:xfrm>
            <a:off x="2599114" y="6520874"/>
            <a:ext cx="6663519" cy="496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213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El apoyo de la Comisión Europea a la producción de esta publicación no constituye una aprobación de los contenidos, que reflejan únicamente los puntos de vista de los autores, y la Comisión no puede ser considerada responsable del uso que pueda hacerse de la información contenida en ella.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3" name="Google Shape;93;p5"/>
          <p:cNvSpPr txBox="1"/>
          <p:nvPr/>
        </p:nvSpPr>
        <p:spPr>
          <a:xfrm>
            <a:off x="567852" y="1452006"/>
            <a:ext cx="72807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40891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Guía paso a paso para gerentes — Formación</a:t>
            </a:r>
            <a:endParaRPr sz="24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4" name="Google Shape;9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967" y="361029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5"/>
          <p:cNvSpPr txBox="1"/>
          <p:nvPr/>
        </p:nvSpPr>
        <p:spPr>
          <a:xfrm>
            <a:off x="567852" y="1893176"/>
            <a:ext cx="5909148" cy="447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2. Revis</a:t>
            </a:r>
            <a:r>
              <a:rPr lang="es-ES"/>
              <a:t>a</a:t>
            </a:r>
            <a:r>
              <a:t> </a:t>
            </a:r>
            <a:r>
              <a:rPr lang="es-ES"/>
              <a:t>t</a:t>
            </a:r>
            <a:r>
              <a:t>us oportunidades de capacitación y CPD en </a:t>
            </a:r>
            <a:r>
              <a:rPr lang="es-ES"/>
              <a:t>t</a:t>
            </a:r>
            <a:r>
              <a:t>u lugar de trabajo.</a:t>
            </a:r>
          </a:p>
          <a:p>
            <a:pPr marL="800100" marR="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Llevar a cabo una auditoría de capacitación para equipos y roles relevantes</a:t>
            </a:r>
          </a:p>
          <a:p>
            <a:pPr marL="800100" marR="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Identificar las lagunas en materia de </a:t>
            </a:r>
            <a:r>
              <a:rPr lang="es-ES"/>
              <a:t>habilidades</a:t>
            </a:r>
            <a:endParaRPr/>
          </a:p>
          <a:p>
            <a:pPr marL="800100" marR="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Fomentar la participación en la formación pertinente y en la DPC</a:t>
            </a:r>
          </a:p>
          <a:p>
            <a:pPr marL="800100" marR="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Realizar un seguimiento del progreso de la formación</a:t>
            </a: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6" name="Google Shape;96;p5" descr="The Ultimate Guide to Writing User Manuals | The TechSmith Blo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00825" y="3048000"/>
            <a:ext cx="249555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"/>
          <p:cNvSpPr/>
          <p:nvPr/>
        </p:nvSpPr>
        <p:spPr>
          <a:xfrm>
            <a:off x="228600" y="152400"/>
            <a:ext cx="9416263" cy="7030059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67"/>
                </a:lnTo>
                <a:lnTo>
                  <a:pt x="0" y="6260325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25"/>
                </a:lnTo>
                <a:lnTo>
                  <a:pt x="55549" y="6260325"/>
                </a:lnTo>
                <a:lnTo>
                  <a:pt x="55549" y="55867"/>
                </a:lnTo>
                <a:lnTo>
                  <a:pt x="4355147" y="55867"/>
                </a:lnTo>
                <a:lnTo>
                  <a:pt x="4355147" y="6260109"/>
                </a:lnTo>
                <a:lnTo>
                  <a:pt x="4410075" y="6260109"/>
                </a:lnTo>
                <a:lnTo>
                  <a:pt x="4410075" y="55867"/>
                </a:lnTo>
                <a:lnTo>
                  <a:pt x="4410075" y="55511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967" y="6532730"/>
            <a:ext cx="2143124" cy="44767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6"/>
          <p:cNvSpPr txBox="1"/>
          <p:nvPr/>
        </p:nvSpPr>
        <p:spPr>
          <a:xfrm>
            <a:off x="2599114" y="6520874"/>
            <a:ext cx="6663519" cy="496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213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El apoyo de la Comisión Europea a la producción de esta publicación no constituye una aprobación de los contenidos, que reflejan únicamente los puntos de vista de los autores, y la Comisión no puede ser considerada responsable del uso que pueda hacerse de la información contenida en ella.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4" name="Google Shape;104;p6"/>
          <p:cNvSpPr txBox="1"/>
          <p:nvPr/>
        </p:nvSpPr>
        <p:spPr>
          <a:xfrm>
            <a:off x="567852" y="1452006"/>
            <a:ext cx="72807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40891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Guía paso a paso para gerentes — Mentoring</a:t>
            </a:r>
            <a:endParaRPr sz="24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5" name="Google Shape;10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967" y="361029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6"/>
          <p:cNvSpPr txBox="1"/>
          <p:nvPr/>
        </p:nvSpPr>
        <p:spPr>
          <a:xfrm>
            <a:off x="567852" y="2202320"/>
            <a:ext cx="5909148" cy="4939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3. </a:t>
            </a:r>
            <a:r>
              <a:rPr sz="1800"/>
              <a:t>Establecer un programa de tutoría</a:t>
            </a:r>
            <a:endParaRPr sz="18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800100" marR="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arenR"/>
              <a:defRPr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800"/>
              <a:t>Crear modelos a seguir en </a:t>
            </a:r>
            <a:r>
              <a:rPr lang="es-ES" sz="1800"/>
              <a:t>t</a:t>
            </a:r>
            <a:r>
              <a:rPr sz="1800"/>
              <a:t>u organización: desempeñan un papel vital en la construcción de la autoeficacia y la autodeterminación.</a:t>
            </a: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800100" marR="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arenR"/>
              <a:defRPr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800"/>
              <a:t>Establecer un tiempo y un espacio dedicados para las reuniones de mentores</a:t>
            </a:r>
            <a:r>
              <a:rPr lang="es-ES" sz="1800"/>
              <a:t>/as</a:t>
            </a:r>
            <a:endParaRPr sz="1800"/>
          </a:p>
          <a:p>
            <a:pPr marL="800100" marR="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arenR"/>
              <a:defRPr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800"/>
              <a:t>Proporcionar capacitación y apoyo a los</a:t>
            </a:r>
            <a:r>
              <a:rPr lang="es-ES" sz="1800"/>
              <a:t>/as</a:t>
            </a:r>
            <a:r>
              <a:rPr sz="1800"/>
              <a:t> mentores</a:t>
            </a:r>
            <a:r>
              <a:rPr lang="es-ES" sz="1800"/>
              <a:t>/as</a:t>
            </a: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800100" marR="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arenR"/>
              <a:defRPr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800"/>
              <a:t>Constr</a:t>
            </a:r>
            <a:r>
              <a:rPr lang="es-ES" sz="1800"/>
              <a:t>uir</a:t>
            </a:r>
            <a:r>
              <a:rPr sz="1800"/>
              <a:t> esto en su función de recursos humanos</a:t>
            </a: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7" name="Google Shape;107;p6" descr="3 Companies with Great Mentoring Programs and Why You Should Have One Too |  by Jacob Morgan | Jacob Morgan | Mediu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53885" y="2965268"/>
            <a:ext cx="2631863" cy="1252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"/>
          <p:cNvSpPr/>
          <p:nvPr/>
        </p:nvSpPr>
        <p:spPr>
          <a:xfrm>
            <a:off x="228600" y="152400"/>
            <a:ext cx="9416263" cy="7030059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67"/>
                </a:lnTo>
                <a:lnTo>
                  <a:pt x="0" y="6260325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25"/>
                </a:lnTo>
                <a:lnTo>
                  <a:pt x="55549" y="6260325"/>
                </a:lnTo>
                <a:lnTo>
                  <a:pt x="55549" y="55867"/>
                </a:lnTo>
                <a:lnTo>
                  <a:pt x="4355147" y="55867"/>
                </a:lnTo>
                <a:lnTo>
                  <a:pt x="4355147" y="6260109"/>
                </a:lnTo>
                <a:lnTo>
                  <a:pt x="4410075" y="6260109"/>
                </a:lnTo>
                <a:lnTo>
                  <a:pt x="4410075" y="55867"/>
                </a:lnTo>
                <a:lnTo>
                  <a:pt x="4410075" y="55511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967" y="6532730"/>
            <a:ext cx="2143124" cy="44767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7"/>
          <p:cNvSpPr txBox="1"/>
          <p:nvPr/>
        </p:nvSpPr>
        <p:spPr>
          <a:xfrm>
            <a:off x="2599114" y="6520874"/>
            <a:ext cx="6663519" cy="496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213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El apoyo de la Comisión Europea a la producción de esta publicación no constituye una aprobación de los contenidos, que reflejan únicamente los puntos de vista de los autores, y la Comisión no puede ser considerada responsable del uso que pueda hacerse de la información contenida en ella.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5" name="Google Shape;115;p7"/>
          <p:cNvSpPr txBox="1"/>
          <p:nvPr/>
        </p:nvSpPr>
        <p:spPr>
          <a:xfrm>
            <a:off x="665130" y="1246628"/>
            <a:ext cx="72807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40891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Guía paso a paso para gerentes — Reward</a:t>
            </a:r>
            <a:endParaRPr sz="24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6" name="Google Shape;11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967" y="361029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7"/>
          <p:cNvSpPr txBox="1"/>
          <p:nvPr/>
        </p:nvSpPr>
        <p:spPr>
          <a:xfrm>
            <a:off x="721988" y="1401295"/>
            <a:ext cx="5909100" cy="5032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4. </a:t>
            </a:r>
            <a:r>
              <a:rPr sz="1800"/>
              <a:t>Establecer un programa de reconocimiento y recompensa</a:t>
            </a:r>
            <a:endParaRPr sz="18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800100" marR="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arenR"/>
              <a:defRPr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800"/>
              <a:t>Proporcionar elogios cuando una tarea se completa a un alto estándar</a:t>
            </a: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800100" marR="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arenR"/>
              <a:defRPr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800"/>
              <a:t>Consider</a:t>
            </a:r>
            <a:r>
              <a:rPr lang="es-ES" sz="1800"/>
              <a:t>ar</a:t>
            </a:r>
            <a:r>
              <a:rPr sz="1800"/>
              <a:t> el reconocimiento público, por ejemplo, el correo electrónico de toda la empresa</a:t>
            </a:r>
          </a:p>
          <a:p>
            <a:pPr marL="800100" marR="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arenR"/>
              <a:defRPr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800"/>
              <a:t>Establecer una estructura de bonificación/recompensa para personas de alto rendimiento cuando proceda</a:t>
            </a: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800100" marR="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arenR"/>
              <a:defRPr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800"/>
              <a:t>¡Dile gracias!</a:t>
            </a:r>
            <a:endParaRPr sz="14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8" name="Google Shape;118;p7" descr="75 Best Thank-You Messages and Words of Appreciati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24475" y="2514600"/>
            <a:ext cx="2143125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3741" y="812347"/>
            <a:ext cx="3810000" cy="381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" name="Google Shape;124;p8"/>
          <p:cNvGrpSpPr/>
          <p:nvPr/>
        </p:nvGrpSpPr>
        <p:grpSpPr>
          <a:xfrm>
            <a:off x="260375" y="272846"/>
            <a:ext cx="9229725" cy="6772275"/>
            <a:chOff x="260375" y="272846"/>
            <a:chExt cx="9229725" cy="6772275"/>
          </a:xfrm>
        </p:grpSpPr>
        <p:sp>
          <p:nvSpPr>
            <p:cNvPr id="125" name="Google Shape;125;p8"/>
            <p:cNvSpPr/>
            <p:nvPr/>
          </p:nvSpPr>
          <p:spPr>
            <a:xfrm>
              <a:off x="260375" y="272846"/>
              <a:ext cx="9229725" cy="6772275"/>
            </a:xfrm>
            <a:custGeom>
              <a:avLst/>
              <a:gdLst/>
              <a:ahLst/>
              <a:cxnLst/>
              <a:rect l="l" t="t" r="r" b="b"/>
              <a:pathLst>
                <a:path w="9229725" h="6772275" extrusionOk="0">
                  <a:moveTo>
                    <a:pt x="9229674" y="0"/>
                  </a:moveTo>
                  <a:lnTo>
                    <a:pt x="9170848" y="0"/>
                  </a:lnTo>
                  <a:lnTo>
                    <a:pt x="9170848" y="59715"/>
                  </a:lnTo>
                  <a:lnTo>
                    <a:pt x="9170848" y="6713220"/>
                  </a:lnTo>
                  <a:lnTo>
                    <a:pt x="59474" y="6713220"/>
                  </a:lnTo>
                  <a:lnTo>
                    <a:pt x="59474" y="59715"/>
                  </a:lnTo>
                  <a:lnTo>
                    <a:pt x="9170848" y="59715"/>
                  </a:lnTo>
                  <a:lnTo>
                    <a:pt x="9170848" y="0"/>
                  </a:lnTo>
                  <a:lnTo>
                    <a:pt x="0" y="0"/>
                  </a:lnTo>
                  <a:lnTo>
                    <a:pt x="0" y="59715"/>
                  </a:lnTo>
                  <a:lnTo>
                    <a:pt x="0" y="6713220"/>
                  </a:lnTo>
                  <a:lnTo>
                    <a:pt x="0" y="6771653"/>
                  </a:lnTo>
                  <a:lnTo>
                    <a:pt x="9229674" y="6771653"/>
                  </a:lnTo>
                  <a:lnTo>
                    <a:pt x="9229674" y="6713410"/>
                  </a:lnTo>
                  <a:lnTo>
                    <a:pt x="9229674" y="6713220"/>
                  </a:lnTo>
                  <a:lnTo>
                    <a:pt x="9229674" y="59715"/>
                  </a:lnTo>
                  <a:lnTo>
                    <a:pt x="9229674" y="59524"/>
                  </a:lnTo>
                  <a:lnTo>
                    <a:pt x="9229674" y="0"/>
                  </a:lnTo>
                  <a:close/>
                </a:path>
              </a:pathLst>
            </a:custGeom>
            <a:solidFill>
              <a:srgbClr val="7DD95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6" name="Google Shape;126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48872" y="6244780"/>
              <a:ext cx="1095374" cy="3905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78301" y="6155947"/>
              <a:ext cx="2714624" cy="5714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8" name="Google Shape;128;p8"/>
          <p:cNvSpPr txBox="1"/>
          <p:nvPr/>
        </p:nvSpPr>
        <p:spPr>
          <a:xfrm>
            <a:off x="7432781" y="6238465"/>
            <a:ext cx="1882775" cy="356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just" rtl="0">
              <a:lnSpc>
                <a:spcPct val="124200"/>
              </a:lnSpc>
              <a:spcBef>
                <a:spcPts val="0"/>
              </a:spcBef>
              <a:spcAft>
                <a:spcPts val="0"/>
              </a:spcAft>
              <a:buNone/>
              <a:defRPr sz="35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Descripción legal — Licencias Creative Commons:  Los materiales publicados en el sitio web del proyecto Opsizo están clasificados como Recursos Educativos Abiertos (REA) y pueden ser libremente (sin permiso de sus creadores):  descargado, utilizado, reutilizado, copiado, adaptado y compartido por los usuarios, con información sobre la fuente de su origen.</a:t>
            </a:r>
            <a:endParaRPr sz="35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9" name="Google Shape;129;p8"/>
          <p:cNvSpPr txBox="1"/>
          <p:nvPr/>
        </p:nvSpPr>
        <p:spPr>
          <a:xfrm>
            <a:off x="3065065" y="6214873"/>
            <a:ext cx="2964815" cy="39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11500"/>
              </a:lnSpc>
              <a:spcBef>
                <a:spcPts val="0"/>
              </a:spcBef>
              <a:spcAft>
                <a:spcPts val="0"/>
              </a:spcAft>
              <a:buNone/>
              <a:defRPr sz="55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El apoyo de la Comisión Europea a la producción de esta publicación no constituye una aprobación de los contenidos, que reflejan únicamente los puntos de vista de los autores, y la Comisión no puede ser considerada responsable del uso que pueda hacerse de la información contenida en ella.</a:t>
            </a:r>
            <a:endParaRPr sz="55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1" name="Google Shape;131;p8"/>
          <p:cNvSpPr txBox="1"/>
          <p:nvPr/>
        </p:nvSpPr>
        <p:spPr>
          <a:xfrm>
            <a:off x="2133600" y="4835149"/>
            <a:ext cx="6705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solidFill>
                  <a:schemeClr val="dk1"/>
                </a:solidFill>
              </a:rPr>
              <a:t>Continú</a:t>
            </a:r>
            <a:r>
              <a:rPr lang="es-ES">
                <a:solidFill>
                  <a:schemeClr val="dk1"/>
                </a:solidFill>
              </a:rPr>
              <a:t>a tu formación</a:t>
            </a:r>
            <a:r>
              <a:rPr>
                <a:solidFill>
                  <a:schemeClr val="dk1"/>
                </a:solidFill>
              </a:rPr>
              <a:t> en: </a:t>
            </a:r>
            <a:r>
              <a:rPr u="sng">
                <a:solidFill>
                  <a:srgbClr val="78D74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https://opsizo.eu/index.php</a:t>
            </a:r>
            <a:r>
              <a:rPr>
                <a:solidFill>
                  <a:srgbClr val="78D74F"/>
                </a:solidFill>
              </a:rPr>
              <a:t> </a:t>
            </a:r>
            <a:endParaRPr sz="1800">
              <a:solidFill>
                <a:srgbClr val="78D7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0BD15F5-3E24-5A75-81A2-F544CC42B8AF}"/>
              </a:ext>
            </a:extLst>
          </p:cNvPr>
          <p:cNvSpPr txBox="1"/>
          <p:nvPr/>
        </p:nvSpPr>
        <p:spPr>
          <a:xfrm>
            <a:off x="3523446" y="3683602"/>
            <a:ext cx="27254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/>
              <a:t>GRACIAS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1042</Words>
  <Application>Microsoft Office PowerPoint</Application>
  <PresentationFormat>Personalizado</PresentationFormat>
  <Paragraphs>50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Calibri</vt:lpstr>
      <vt:lpstr>Tahoma</vt:lpstr>
      <vt:lpstr>Arial</vt:lpstr>
      <vt:lpstr>Helvetica Neue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Cristina</dc:creator>
  <cp:lastModifiedBy>María del  Mar Castillo</cp:lastModifiedBy>
  <cp:revision>2</cp:revision>
  <dcterms:created xsi:type="dcterms:W3CDTF">2022-12-16T10:07:41Z</dcterms:created>
  <dcterms:modified xsi:type="dcterms:W3CDTF">2023-11-28T12:37:03Z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2022-12-16T00:00:00Z</vt:filetime>
  </property>
  <property fmtid="{D5CDD505-2E9C-101B-9397-08002B2CF9AE}" pid="3" name="Creator">
    <vt:lpwstr>Canva</vt:lpwstr>
  </property>
  <property fmtid="{D5CDD505-2E9C-101B-9397-08002B2CF9AE}" pid="4" name="LastSaved">
    <vt:filetime>2022-12-16T00:00:00Z</vt:filetime>
  </property>
</Properties>
</file>