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7315200" cx="9753600"/>
  <p:notesSz cx="9753600" cy="7315200"/>
  <p:embeddedFontLst>
    <p:embeddedFont>
      <p:font typeface="Tahoma"/>
      <p:regular r:id="rId14"/>
      <p:bold r:id="rId15"/>
    </p:embeddedFont>
    <p:embeddedFont>
      <p:font typeface="Helvetica Neue"/>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GoogleSlidesCustomDataVersion2">
      <go:slidesCustomData xmlns:go="http://customooxmlschemas.google.com/" r:id="rId20" roundtripDataSignature="AMtx7miCx/+NY28/L6xYRimeQskI6THK8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Tahoma-bold.fntdata"/><Relationship Id="rId14" Type="http://schemas.openxmlformats.org/officeDocument/2006/relationships/font" Target="fonts/Tahoma-regular.fntdata"/><Relationship Id="rId17" Type="http://schemas.openxmlformats.org/officeDocument/2006/relationships/font" Target="fonts/HelveticaNeue-bold.fntdata"/><Relationship Id="rId16" Type="http://schemas.openxmlformats.org/officeDocument/2006/relationships/font" Target="fonts/HelveticaNeue-regular.fntdata"/><Relationship Id="rId5" Type="http://schemas.openxmlformats.org/officeDocument/2006/relationships/notesMaster" Target="notesMasters/notesMaster1.xml"/><Relationship Id="rId19" Type="http://schemas.openxmlformats.org/officeDocument/2006/relationships/font" Target="fonts/HelveticaNeue-boldItalic.fntdata"/><Relationship Id="rId6" Type="http://schemas.openxmlformats.org/officeDocument/2006/relationships/slide" Target="slides/slide1.xml"/><Relationship Id="rId18" Type="http://schemas.openxmlformats.org/officeDocument/2006/relationships/font" Target="fonts/HelveticaNeue-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625925" y="548625"/>
            <a:ext cx="6502725" cy="27432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75350" y="3474700"/>
            <a:ext cx="7802875" cy="329182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 name="Shape 41"/>
        <p:cNvGrpSpPr/>
        <p:nvPr/>
      </p:nvGrpSpPr>
      <p:grpSpPr>
        <a:xfrm>
          <a:off x="0" y="0"/>
          <a:ext cx="0" cy="0"/>
          <a:chOff x="0" y="0"/>
          <a:chExt cx="0" cy="0"/>
        </a:xfrm>
      </p:grpSpPr>
      <p:sp>
        <p:nvSpPr>
          <p:cNvPr id="42" name="Google Shape;42;p1:notes"/>
          <p:cNvSpPr txBox="1"/>
          <p:nvPr>
            <p:ph idx="1" type="body"/>
          </p:nvPr>
        </p:nvSpPr>
        <p:spPr>
          <a:xfrm>
            <a:off x="975350" y="3474700"/>
            <a:ext cx="7802875" cy="32918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1:notes"/>
          <p:cNvSpPr/>
          <p:nvPr>
            <p:ph idx="2" type="sldImg"/>
          </p:nvPr>
        </p:nvSpPr>
        <p:spPr>
          <a:xfrm>
            <a:off x="1625925" y="548625"/>
            <a:ext cx="6502725" cy="2743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p2:notes"/>
          <p:cNvSpPr txBox="1"/>
          <p:nvPr>
            <p:ph idx="1" type="body"/>
          </p:nvPr>
        </p:nvSpPr>
        <p:spPr>
          <a:xfrm>
            <a:off x="975350" y="3474700"/>
            <a:ext cx="7802875" cy="32918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2:notes"/>
          <p:cNvSpPr/>
          <p:nvPr>
            <p:ph idx="2" type="sldImg"/>
          </p:nvPr>
        </p:nvSpPr>
        <p:spPr>
          <a:xfrm>
            <a:off x="1625925" y="548625"/>
            <a:ext cx="6502725" cy="2743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3:notes"/>
          <p:cNvSpPr txBox="1"/>
          <p:nvPr>
            <p:ph idx="1" type="body"/>
          </p:nvPr>
        </p:nvSpPr>
        <p:spPr>
          <a:xfrm>
            <a:off x="975350" y="3474700"/>
            <a:ext cx="7802875" cy="32918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notes"/>
          <p:cNvSpPr/>
          <p:nvPr>
            <p:ph idx="2" type="sldImg"/>
          </p:nvPr>
        </p:nvSpPr>
        <p:spPr>
          <a:xfrm>
            <a:off x="1625925" y="548625"/>
            <a:ext cx="6502725" cy="2743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4:notes"/>
          <p:cNvSpPr txBox="1"/>
          <p:nvPr>
            <p:ph idx="1" type="body"/>
          </p:nvPr>
        </p:nvSpPr>
        <p:spPr>
          <a:xfrm>
            <a:off x="975350" y="3474700"/>
            <a:ext cx="7802875" cy="32918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4:notes"/>
          <p:cNvSpPr/>
          <p:nvPr>
            <p:ph idx="2" type="sldImg"/>
          </p:nvPr>
        </p:nvSpPr>
        <p:spPr>
          <a:xfrm>
            <a:off x="1625925" y="548625"/>
            <a:ext cx="6502725" cy="2743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5:notes"/>
          <p:cNvSpPr txBox="1"/>
          <p:nvPr>
            <p:ph idx="1" type="body"/>
          </p:nvPr>
        </p:nvSpPr>
        <p:spPr>
          <a:xfrm>
            <a:off x="975350" y="3474700"/>
            <a:ext cx="7802875" cy="32918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5:notes"/>
          <p:cNvSpPr/>
          <p:nvPr>
            <p:ph idx="2" type="sldImg"/>
          </p:nvPr>
        </p:nvSpPr>
        <p:spPr>
          <a:xfrm>
            <a:off x="1625925" y="548625"/>
            <a:ext cx="6502725" cy="2743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6:notes"/>
          <p:cNvSpPr txBox="1"/>
          <p:nvPr>
            <p:ph idx="1" type="body"/>
          </p:nvPr>
        </p:nvSpPr>
        <p:spPr>
          <a:xfrm>
            <a:off x="975350" y="3474700"/>
            <a:ext cx="7802875" cy="32918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6:notes"/>
          <p:cNvSpPr/>
          <p:nvPr>
            <p:ph idx="2" type="sldImg"/>
          </p:nvPr>
        </p:nvSpPr>
        <p:spPr>
          <a:xfrm>
            <a:off x="1625925" y="548625"/>
            <a:ext cx="6502725" cy="2743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7:notes"/>
          <p:cNvSpPr txBox="1"/>
          <p:nvPr>
            <p:ph idx="1" type="body"/>
          </p:nvPr>
        </p:nvSpPr>
        <p:spPr>
          <a:xfrm>
            <a:off x="975350" y="3474700"/>
            <a:ext cx="7802875" cy="32918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7:notes"/>
          <p:cNvSpPr/>
          <p:nvPr>
            <p:ph idx="2" type="sldImg"/>
          </p:nvPr>
        </p:nvSpPr>
        <p:spPr>
          <a:xfrm>
            <a:off x="1625925" y="548625"/>
            <a:ext cx="6502725" cy="2743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8:notes"/>
          <p:cNvSpPr txBox="1"/>
          <p:nvPr>
            <p:ph idx="1" type="body"/>
          </p:nvPr>
        </p:nvSpPr>
        <p:spPr>
          <a:xfrm>
            <a:off x="975350" y="3474700"/>
            <a:ext cx="7802875" cy="32918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notes"/>
          <p:cNvSpPr/>
          <p:nvPr>
            <p:ph idx="2" type="sldImg"/>
          </p:nvPr>
        </p:nvSpPr>
        <p:spPr>
          <a:xfrm>
            <a:off x="1625925" y="548625"/>
            <a:ext cx="6502725" cy="2743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obj">
  <p:cSld name="OBJECT">
    <p:spTree>
      <p:nvGrpSpPr>
        <p:cNvPr id="11" name="Shape 11"/>
        <p:cNvGrpSpPr/>
        <p:nvPr/>
      </p:nvGrpSpPr>
      <p:grpSpPr>
        <a:xfrm>
          <a:off x="0" y="0"/>
          <a:ext cx="0" cy="0"/>
          <a:chOff x="0" y="0"/>
          <a:chExt cx="0" cy="0"/>
        </a:xfrm>
      </p:grpSpPr>
      <p:sp>
        <p:nvSpPr>
          <p:cNvPr id="12" name="Google Shape;12;p10"/>
          <p:cNvSpPr txBox="1"/>
          <p:nvPr>
            <p:ph idx="11" type="ftr"/>
          </p:nvPr>
        </p:nvSpPr>
        <p:spPr>
          <a:xfrm>
            <a:off x="3316224" y="6803136"/>
            <a:ext cx="3121152" cy="36576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10"/>
          <p:cNvSpPr txBox="1"/>
          <p:nvPr>
            <p:ph idx="10" type="dt"/>
          </p:nvPr>
        </p:nvSpPr>
        <p:spPr>
          <a:xfrm>
            <a:off x="487680" y="6803136"/>
            <a:ext cx="2243328" cy="36576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10"/>
          <p:cNvSpPr txBox="1"/>
          <p:nvPr>
            <p:ph idx="12" type="sldNum"/>
          </p:nvPr>
        </p:nvSpPr>
        <p:spPr>
          <a:xfrm>
            <a:off x="7022592" y="6803136"/>
            <a:ext cx="2243328" cy="365760"/>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s-ES"/>
              <a:t>‹#›</a:t>
            </a:fld>
            <a:endParaRPr b="0" i="0" sz="1800" u="none" cap="none" strike="noStrike">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5" name="Shape 15"/>
        <p:cNvGrpSpPr/>
        <p:nvPr/>
      </p:nvGrpSpPr>
      <p:grpSpPr>
        <a:xfrm>
          <a:off x="0" y="0"/>
          <a:ext cx="0" cy="0"/>
          <a:chOff x="0" y="0"/>
          <a:chExt cx="0" cy="0"/>
        </a:xfrm>
      </p:grpSpPr>
      <p:sp>
        <p:nvSpPr>
          <p:cNvPr id="16" name="Google Shape;16;p11"/>
          <p:cNvSpPr txBox="1"/>
          <p:nvPr>
            <p:ph type="ctrTitle"/>
          </p:nvPr>
        </p:nvSpPr>
        <p:spPr>
          <a:xfrm>
            <a:off x="731520" y="2267712"/>
            <a:ext cx="8290560" cy="1536192"/>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1"/>
          <p:cNvSpPr txBox="1"/>
          <p:nvPr>
            <p:ph idx="1" type="subTitle"/>
          </p:nvPr>
        </p:nvSpPr>
        <p:spPr>
          <a:xfrm>
            <a:off x="1463040" y="4096512"/>
            <a:ext cx="6827520" cy="18288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11"/>
          <p:cNvSpPr txBox="1"/>
          <p:nvPr>
            <p:ph idx="11" type="ftr"/>
          </p:nvPr>
        </p:nvSpPr>
        <p:spPr>
          <a:xfrm>
            <a:off x="3316224" y="6803136"/>
            <a:ext cx="3121152" cy="36576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1"/>
          <p:cNvSpPr txBox="1"/>
          <p:nvPr>
            <p:ph idx="10" type="dt"/>
          </p:nvPr>
        </p:nvSpPr>
        <p:spPr>
          <a:xfrm>
            <a:off x="487680" y="6803136"/>
            <a:ext cx="2243328" cy="36576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1"/>
          <p:cNvSpPr txBox="1"/>
          <p:nvPr>
            <p:ph idx="12" type="sldNum"/>
          </p:nvPr>
        </p:nvSpPr>
        <p:spPr>
          <a:xfrm>
            <a:off x="7022592" y="6803136"/>
            <a:ext cx="2243328" cy="365760"/>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s-ES"/>
              <a:t>‹#›</a:t>
            </a:fld>
            <a:endParaRPr sz="1800">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1" name="Shape 21"/>
        <p:cNvGrpSpPr/>
        <p:nvPr/>
      </p:nvGrpSpPr>
      <p:grpSpPr>
        <a:xfrm>
          <a:off x="0" y="0"/>
          <a:ext cx="0" cy="0"/>
          <a:chOff x="0" y="0"/>
          <a:chExt cx="0" cy="0"/>
        </a:xfrm>
      </p:grpSpPr>
      <p:sp>
        <p:nvSpPr>
          <p:cNvPr id="22" name="Google Shape;22;p12"/>
          <p:cNvSpPr txBox="1"/>
          <p:nvPr>
            <p:ph type="title"/>
          </p:nvPr>
        </p:nvSpPr>
        <p:spPr>
          <a:xfrm>
            <a:off x="487680" y="292608"/>
            <a:ext cx="8778240" cy="1170432"/>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2"/>
          <p:cNvSpPr txBox="1"/>
          <p:nvPr>
            <p:ph idx="1" type="body"/>
          </p:nvPr>
        </p:nvSpPr>
        <p:spPr>
          <a:xfrm>
            <a:off x="487680" y="1682496"/>
            <a:ext cx="8778240" cy="4828032"/>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4" name="Google Shape;24;p12"/>
          <p:cNvSpPr txBox="1"/>
          <p:nvPr>
            <p:ph idx="11" type="ftr"/>
          </p:nvPr>
        </p:nvSpPr>
        <p:spPr>
          <a:xfrm>
            <a:off x="3316224" y="6803136"/>
            <a:ext cx="3121152" cy="36576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2"/>
          <p:cNvSpPr txBox="1"/>
          <p:nvPr>
            <p:ph idx="10" type="dt"/>
          </p:nvPr>
        </p:nvSpPr>
        <p:spPr>
          <a:xfrm>
            <a:off x="487680" y="6803136"/>
            <a:ext cx="2243328" cy="36576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2"/>
          <p:cNvSpPr txBox="1"/>
          <p:nvPr>
            <p:ph idx="12" type="sldNum"/>
          </p:nvPr>
        </p:nvSpPr>
        <p:spPr>
          <a:xfrm>
            <a:off x="7022592" y="6803136"/>
            <a:ext cx="2243328" cy="365760"/>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s-ES"/>
              <a:t>‹#›</a:t>
            </a:fld>
            <a:endParaRPr sz="1800">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7" name="Shape 27"/>
        <p:cNvGrpSpPr/>
        <p:nvPr/>
      </p:nvGrpSpPr>
      <p:grpSpPr>
        <a:xfrm>
          <a:off x="0" y="0"/>
          <a:ext cx="0" cy="0"/>
          <a:chOff x="0" y="0"/>
          <a:chExt cx="0" cy="0"/>
        </a:xfrm>
      </p:grpSpPr>
      <p:sp>
        <p:nvSpPr>
          <p:cNvPr id="28" name="Google Shape;28;p13"/>
          <p:cNvSpPr txBox="1"/>
          <p:nvPr>
            <p:ph type="title"/>
          </p:nvPr>
        </p:nvSpPr>
        <p:spPr>
          <a:xfrm>
            <a:off x="487680" y="292608"/>
            <a:ext cx="8778240" cy="1170432"/>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3"/>
          <p:cNvSpPr txBox="1"/>
          <p:nvPr>
            <p:ph idx="1" type="body"/>
          </p:nvPr>
        </p:nvSpPr>
        <p:spPr>
          <a:xfrm>
            <a:off x="487680" y="1682496"/>
            <a:ext cx="4242816" cy="4828032"/>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0" name="Google Shape;30;p13"/>
          <p:cNvSpPr txBox="1"/>
          <p:nvPr>
            <p:ph idx="2" type="body"/>
          </p:nvPr>
        </p:nvSpPr>
        <p:spPr>
          <a:xfrm>
            <a:off x="5023104" y="1682496"/>
            <a:ext cx="4242816" cy="4828032"/>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1" name="Google Shape;31;p13"/>
          <p:cNvSpPr txBox="1"/>
          <p:nvPr>
            <p:ph idx="11" type="ftr"/>
          </p:nvPr>
        </p:nvSpPr>
        <p:spPr>
          <a:xfrm>
            <a:off x="3316224" y="6803136"/>
            <a:ext cx="3121152" cy="36576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3"/>
          <p:cNvSpPr txBox="1"/>
          <p:nvPr>
            <p:ph idx="10" type="dt"/>
          </p:nvPr>
        </p:nvSpPr>
        <p:spPr>
          <a:xfrm>
            <a:off x="487680" y="6803136"/>
            <a:ext cx="2243328" cy="36576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3"/>
          <p:cNvSpPr txBox="1"/>
          <p:nvPr>
            <p:ph idx="12" type="sldNum"/>
          </p:nvPr>
        </p:nvSpPr>
        <p:spPr>
          <a:xfrm>
            <a:off x="7022592" y="6803136"/>
            <a:ext cx="2243328" cy="365760"/>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s-ES"/>
              <a:t>‹#›</a:t>
            </a:fld>
            <a:endParaRPr sz="1800">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34" name="Shape 34"/>
        <p:cNvGrpSpPr/>
        <p:nvPr/>
      </p:nvGrpSpPr>
      <p:grpSpPr>
        <a:xfrm>
          <a:off x="0" y="0"/>
          <a:ext cx="0" cy="0"/>
          <a:chOff x="0" y="0"/>
          <a:chExt cx="0" cy="0"/>
        </a:xfrm>
      </p:grpSpPr>
      <p:sp>
        <p:nvSpPr>
          <p:cNvPr id="35" name="Google Shape;35;p14"/>
          <p:cNvSpPr txBox="1"/>
          <p:nvPr>
            <p:ph type="title"/>
          </p:nvPr>
        </p:nvSpPr>
        <p:spPr>
          <a:xfrm>
            <a:off x="487680" y="292608"/>
            <a:ext cx="8778240" cy="1170432"/>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14"/>
          <p:cNvSpPr txBox="1"/>
          <p:nvPr>
            <p:ph idx="11" type="ftr"/>
          </p:nvPr>
        </p:nvSpPr>
        <p:spPr>
          <a:xfrm>
            <a:off x="3316224" y="6803136"/>
            <a:ext cx="3121152" cy="36576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4"/>
          <p:cNvSpPr txBox="1"/>
          <p:nvPr>
            <p:ph idx="10" type="dt"/>
          </p:nvPr>
        </p:nvSpPr>
        <p:spPr>
          <a:xfrm>
            <a:off x="487680" y="6803136"/>
            <a:ext cx="2243328" cy="36576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4"/>
          <p:cNvSpPr txBox="1"/>
          <p:nvPr>
            <p:ph idx="12" type="sldNum"/>
          </p:nvPr>
        </p:nvSpPr>
        <p:spPr>
          <a:xfrm>
            <a:off x="7022592" y="6803136"/>
            <a:ext cx="2243328" cy="365760"/>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s-ES"/>
              <a:t>‹#›</a:t>
            </a:fld>
            <a:endParaRPr sz="1800">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NG sets layout">
  <p:cSld name="PNG sets layout">
    <p:bg>
      <p:bgPr>
        <a:blipFill>
          <a:blip r:embed="rId2">
            <a:alphaModFix/>
          </a:blip>
          <a:stretch>
            <a:fillRect/>
          </a:stretch>
        </a:blipFill>
      </p:bgPr>
    </p:bg>
    <p:spTree>
      <p:nvGrpSpPr>
        <p:cNvPr id="39" name="Shape 39"/>
        <p:cNvGrpSpPr/>
        <p:nvPr/>
      </p:nvGrpSpPr>
      <p:grpSpPr>
        <a:xfrm>
          <a:off x="0" y="0"/>
          <a:ext cx="0" cy="0"/>
          <a:chOff x="0" y="0"/>
          <a:chExt cx="0" cy="0"/>
        </a:xfrm>
      </p:grpSpPr>
      <p:sp>
        <p:nvSpPr>
          <p:cNvPr id="40" name="Google Shape;40;p15"/>
          <p:cNvSpPr txBox="1"/>
          <p:nvPr>
            <p:ph idx="1" type="body"/>
          </p:nvPr>
        </p:nvSpPr>
        <p:spPr>
          <a:xfrm>
            <a:off x="258823" y="315618"/>
            <a:ext cx="9258558" cy="664797"/>
          </a:xfrm>
          <a:prstGeom prst="rect">
            <a:avLst/>
          </a:prstGeom>
          <a:noFill/>
          <a:ln>
            <a:noFill/>
          </a:ln>
        </p:spPr>
        <p:txBody>
          <a:bodyPr anchorCtr="0" anchor="ctr" bIns="0" lIns="0" spcFirstLastPara="1" rIns="0" wrap="square" tIns="0">
            <a:spAutoFit/>
          </a:bodyPr>
          <a:lstStyle>
            <a:lvl1pPr indent="-228600" lvl="0" marL="457200" algn="ctr">
              <a:spcBef>
                <a:spcPts val="0"/>
              </a:spcBef>
              <a:spcAft>
                <a:spcPts val="0"/>
              </a:spcAft>
              <a:buClr>
                <a:srgbClr val="262626"/>
              </a:buClr>
              <a:buSzPts val="4320"/>
              <a:buFont typeface="Calibri"/>
              <a:buNone/>
              <a:defRPr b="0" sz="4320">
                <a:solidFill>
                  <a:srgbClr val="262626"/>
                </a:solidFill>
                <a:latin typeface="Calibri"/>
                <a:ea typeface="Calibri"/>
                <a:cs typeface="Calibri"/>
                <a:sym typeface="Calibri"/>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487680" y="292608"/>
            <a:ext cx="8778240" cy="1170432"/>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b="0" i="0" sz="1800" u="none" cap="none" strike="noStrike">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9"/>
          <p:cNvSpPr txBox="1"/>
          <p:nvPr>
            <p:ph idx="1" type="body"/>
          </p:nvPr>
        </p:nvSpPr>
        <p:spPr>
          <a:xfrm>
            <a:off x="487680" y="1682496"/>
            <a:ext cx="8778240" cy="4828032"/>
          </a:xfrm>
          <a:prstGeom prst="rect">
            <a:avLst/>
          </a:prstGeom>
          <a:noFill/>
          <a:ln>
            <a:noFill/>
          </a:ln>
        </p:spPr>
        <p:txBody>
          <a:bodyPr anchorCtr="0" anchor="t" bIns="0" lIns="0" spcFirstLastPara="1" rIns="0" wrap="square" tIns="0">
            <a:spAutoFit/>
          </a:bodyPr>
          <a:lstStyle>
            <a:lvl1pPr indent="-228600" lvl="0" marL="457200" marR="0" rtl="0" algn="l">
              <a:spcBef>
                <a:spcPts val="0"/>
              </a:spcBef>
              <a:spcAft>
                <a:spcPts val="0"/>
              </a:spcAft>
              <a:buSzPts val="1400"/>
              <a:buNone/>
              <a:defRPr b="0" i="0" sz="1800" u="none" cap="none" strike="noStrike">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8" name="Google Shape;8;p9"/>
          <p:cNvSpPr txBox="1"/>
          <p:nvPr>
            <p:ph idx="11" type="ftr"/>
          </p:nvPr>
        </p:nvSpPr>
        <p:spPr>
          <a:xfrm>
            <a:off x="3316224" y="6803136"/>
            <a:ext cx="3121152" cy="365760"/>
          </a:xfrm>
          <a:prstGeom prst="rect">
            <a:avLst/>
          </a:prstGeom>
          <a:noFill/>
          <a:ln>
            <a:noFill/>
          </a:ln>
        </p:spPr>
        <p:txBody>
          <a:bodyPr anchorCtr="0" anchor="t" bIns="0" lIns="0" spcFirstLastPara="1" rIns="0" wrap="square" tIns="0">
            <a:spAutoFit/>
          </a:bodyPr>
          <a:lstStyle>
            <a:lvl1pPr lvl="0" marR="0" rtl="0" algn="ctr">
              <a:spcBef>
                <a:spcPts val="0"/>
              </a:spcBef>
              <a:spcAft>
                <a:spcPts val="0"/>
              </a:spcAft>
              <a:buSzPts val="1400"/>
              <a:buNone/>
              <a:defRPr b="0" i="0" sz="18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0" type="dt"/>
          </p:nvPr>
        </p:nvSpPr>
        <p:spPr>
          <a:xfrm>
            <a:off x="487680" y="6803136"/>
            <a:ext cx="2243328" cy="365760"/>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b="0" i="0" sz="18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7022592" y="6803136"/>
            <a:ext cx="2243328" cy="365760"/>
          </a:xfrm>
          <a:prstGeom prst="rect">
            <a:avLst/>
          </a:prstGeom>
          <a:noFill/>
          <a:ln>
            <a:noFill/>
          </a:ln>
        </p:spPr>
        <p:txBody>
          <a:bodyPr anchorCtr="0" anchor="t" bIns="0" lIns="0" spcFirstLastPara="1" rIns="0" wrap="square" tIns="0">
            <a:spAutoFit/>
          </a:bodyPr>
          <a:lstStyle>
            <a:lvl1pPr indent="0" lvl="0" marL="0" marR="0" rtl="0" algn="r">
              <a:spcBef>
                <a:spcPts val="0"/>
              </a:spcBef>
              <a:buNone/>
              <a:defRPr b="0" i="0" sz="1800" u="none" cap="none" strike="noStrike">
                <a:solidFill>
                  <a:srgbClr val="888888"/>
                </a:solidFill>
                <a:latin typeface="Calibri"/>
                <a:ea typeface="Calibri"/>
                <a:cs typeface="Calibri"/>
                <a:sym typeface="Calibri"/>
              </a:defRPr>
            </a:lvl1pPr>
            <a:lvl2pPr indent="0" lvl="1" marL="0" marR="0" rtl="0" algn="r">
              <a:spcBef>
                <a:spcPts val="0"/>
              </a:spcBef>
              <a:buNone/>
              <a:defRPr b="0" i="0" sz="1800" u="none" cap="none" strike="noStrike">
                <a:solidFill>
                  <a:srgbClr val="888888"/>
                </a:solidFill>
                <a:latin typeface="Calibri"/>
                <a:ea typeface="Calibri"/>
                <a:cs typeface="Calibri"/>
                <a:sym typeface="Calibri"/>
              </a:defRPr>
            </a:lvl2pPr>
            <a:lvl3pPr indent="0" lvl="2" marL="0" marR="0" rtl="0" algn="r">
              <a:spcBef>
                <a:spcPts val="0"/>
              </a:spcBef>
              <a:buNone/>
              <a:defRPr b="0" i="0" sz="1800" u="none" cap="none" strike="noStrike">
                <a:solidFill>
                  <a:srgbClr val="888888"/>
                </a:solidFill>
                <a:latin typeface="Calibri"/>
                <a:ea typeface="Calibri"/>
                <a:cs typeface="Calibri"/>
                <a:sym typeface="Calibri"/>
              </a:defRPr>
            </a:lvl3pPr>
            <a:lvl4pPr indent="0" lvl="3" marL="0" marR="0" rtl="0" algn="r">
              <a:spcBef>
                <a:spcPts val="0"/>
              </a:spcBef>
              <a:buNone/>
              <a:defRPr b="0" i="0" sz="1800" u="none" cap="none" strike="noStrike">
                <a:solidFill>
                  <a:srgbClr val="888888"/>
                </a:solidFill>
                <a:latin typeface="Calibri"/>
                <a:ea typeface="Calibri"/>
                <a:cs typeface="Calibri"/>
                <a:sym typeface="Calibri"/>
              </a:defRPr>
            </a:lvl4pPr>
            <a:lvl5pPr indent="0" lvl="4" marL="0" marR="0" rtl="0" algn="r">
              <a:spcBef>
                <a:spcPts val="0"/>
              </a:spcBef>
              <a:buNone/>
              <a:defRPr b="0" i="0" sz="1800" u="none" cap="none" strike="noStrike">
                <a:solidFill>
                  <a:srgbClr val="888888"/>
                </a:solidFill>
                <a:latin typeface="Calibri"/>
                <a:ea typeface="Calibri"/>
                <a:cs typeface="Calibri"/>
                <a:sym typeface="Calibri"/>
              </a:defRPr>
            </a:lvl5pPr>
            <a:lvl6pPr indent="0" lvl="5" marL="0" marR="0" rtl="0" algn="r">
              <a:spcBef>
                <a:spcPts val="0"/>
              </a:spcBef>
              <a:buNone/>
              <a:defRPr b="0" i="0" sz="1800" u="none" cap="none" strike="noStrike">
                <a:solidFill>
                  <a:srgbClr val="888888"/>
                </a:solidFill>
                <a:latin typeface="Calibri"/>
                <a:ea typeface="Calibri"/>
                <a:cs typeface="Calibri"/>
                <a:sym typeface="Calibri"/>
              </a:defRPr>
            </a:lvl6pPr>
            <a:lvl7pPr indent="0" lvl="6" marL="0" marR="0" rtl="0" algn="r">
              <a:spcBef>
                <a:spcPts val="0"/>
              </a:spcBef>
              <a:buNone/>
              <a:defRPr b="0" i="0" sz="1800" u="none" cap="none" strike="noStrike">
                <a:solidFill>
                  <a:srgbClr val="888888"/>
                </a:solidFill>
                <a:latin typeface="Calibri"/>
                <a:ea typeface="Calibri"/>
                <a:cs typeface="Calibri"/>
                <a:sym typeface="Calibri"/>
              </a:defRPr>
            </a:lvl7pPr>
            <a:lvl8pPr indent="0" lvl="7" marL="0" marR="0" rtl="0" algn="r">
              <a:spcBef>
                <a:spcPts val="0"/>
              </a:spcBef>
              <a:buNone/>
              <a:defRPr b="0" i="0" sz="1800" u="none" cap="none" strike="noStrike">
                <a:solidFill>
                  <a:srgbClr val="888888"/>
                </a:solidFill>
                <a:latin typeface="Calibri"/>
                <a:ea typeface="Calibri"/>
                <a:cs typeface="Calibri"/>
                <a:sym typeface="Calibri"/>
              </a:defRPr>
            </a:lvl8pPr>
            <a:lvl9pPr indent="0" lvl="8" marL="0" marR="0" rtl="0" algn="r">
              <a:spcBef>
                <a:spcPts val="0"/>
              </a:spcBef>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4.png"/><Relationship Id="rId5" Type="http://schemas.openxmlformats.org/officeDocument/2006/relationships/image" Target="../media/image14.png"/><Relationship Id="rId6" Type="http://schemas.openxmlformats.org/officeDocument/2006/relationships/hyperlink" Target="https://opsizo.eu/index.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1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1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9.png"/><Relationship Id="rId4" Type="http://schemas.openxmlformats.org/officeDocument/2006/relationships/image" Target="../media/image1.jpg"/><Relationship Id="rId5" Type="http://schemas.openxmlformats.org/officeDocument/2006/relationships/image" Target="../media/image4.png"/><Relationship Id="rId6" Type="http://schemas.openxmlformats.org/officeDocument/2006/relationships/image" Target="../media/image16.jpg"/><Relationship Id="rId7" Type="http://schemas.openxmlformats.org/officeDocument/2006/relationships/hyperlink" Target="https://opsizo.eu/index.php"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4" name="Shape 44"/>
        <p:cNvGrpSpPr/>
        <p:nvPr/>
      </p:nvGrpSpPr>
      <p:grpSpPr>
        <a:xfrm>
          <a:off x="0" y="0"/>
          <a:ext cx="0" cy="0"/>
          <a:chOff x="0" y="0"/>
          <a:chExt cx="0" cy="0"/>
        </a:xfrm>
      </p:grpSpPr>
      <p:grpSp>
        <p:nvGrpSpPr>
          <p:cNvPr id="45" name="Google Shape;45;p1"/>
          <p:cNvGrpSpPr/>
          <p:nvPr/>
        </p:nvGrpSpPr>
        <p:grpSpPr>
          <a:xfrm>
            <a:off x="137629" y="275183"/>
            <a:ext cx="9382125" cy="6877684"/>
            <a:chOff x="137629" y="275183"/>
            <a:chExt cx="9382125" cy="6877684"/>
          </a:xfrm>
        </p:grpSpPr>
        <p:sp>
          <p:nvSpPr>
            <p:cNvPr id="46" name="Google Shape;46;p1"/>
            <p:cNvSpPr/>
            <p:nvPr/>
          </p:nvSpPr>
          <p:spPr>
            <a:xfrm>
              <a:off x="137629" y="275183"/>
              <a:ext cx="9382125" cy="6877684"/>
            </a:xfrm>
            <a:custGeom>
              <a:rect b="b" l="l" r="r" t="t"/>
              <a:pathLst>
                <a:path extrusionOk="0" h="6877684" w="9382125">
                  <a:moveTo>
                    <a:pt x="9382100" y="0"/>
                  </a:moveTo>
                  <a:lnTo>
                    <a:pt x="0" y="0"/>
                  </a:lnTo>
                  <a:lnTo>
                    <a:pt x="0" y="60947"/>
                  </a:lnTo>
                  <a:lnTo>
                    <a:pt x="0" y="6817703"/>
                  </a:lnTo>
                  <a:lnTo>
                    <a:pt x="0" y="6877380"/>
                  </a:lnTo>
                  <a:lnTo>
                    <a:pt x="9382100" y="6877380"/>
                  </a:lnTo>
                  <a:lnTo>
                    <a:pt x="9382100" y="6817703"/>
                  </a:lnTo>
                  <a:lnTo>
                    <a:pt x="60464" y="6817703"/>
                  </a:lnTo>
                  <a:lnTo>
                    <a:pt x="60464" y="60947"/>
                  </a:lnTo>
                  <a:lnTo>
                    <a:pt x="9322308" y="60947"/>
                  </a:lnTo>
                  <a:lnTo>
                    <a:pt x="9322308" y="6817271"/>
                  </a:lnTo>
                  <a:lnTo>
                    <a:pt x="9382100" y="6817271"/>
                  </a:lnTo>
                  <a:lnTo>
                    <a:pt x="9382100" y="60947"/>
                  </a:lnTo>
                  <a:lnTo>
                    <a:pt x="9382100" y="60452"/>
                  </a:lnTo>
                  <a:lnTo>
                    <a:pt x="9382100" y="0"/>
                  </a:lnTo>
                  <a:close/>
                </a:path>
              </a:pathLst>
            </a:custGeom>
            <a:solidFill>
              <a:srgbClr val="7DD95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rgbClr val="92D050"/>
                </a:solidFill>
                <a:latin typeface="Calibri"/>
                <a:ea typeface="Calibri"/>
                <a:cs typeface="Calibri"/>
                <a:sym typeface="Calibri"/>
              </a:endParaRPr>
            </a:p>
          </p:txBody>
        </p:sp>
        <p:pic>
          <p:nvPicPr>
            <p:cNvPr id="47" name="Google Shape;47;p1"/>
            <p:cNvPicPr preferRelativeResize="0"/>
            <p:nvPr/>
          </p:nvPicPr>
          <p:blipFill rotWithShape="1">
            <a:blip r:embed="rId3">
              <a:alphaModFix/>
            </a:blip>
            <a:srcRect b="0" l="0" r="0" t="0"/>
            <a:stretch/>
          </p:blipFill>
          <p:spPr>
            <a:xfrm>
              <a:off x="6248872" y="6244780"/>
              <a:ext cx="1095374" cy="390524"/>
            </a:xfrm>
            <a:prstGeom prst="rect">
              <a:avLst/>
            </a:prstGeom>
            <a:noFill/>
            <a:ln>
              <a:noFill/>
            </a:ln>
          </p:spPr>
        </p:pic>
        <p:pic>
          <p:nvPicPr>
            <p:cNvPr id="48" name="Google Shape;48;p1"/>
            <p:cNvPicPr preferRelativeResize="0"/>
            <p:nvPr/>
          </p:nvPicPr>
          <p:blipFill rotWithShape="1">
            <a:blip r:embed="rId4">
              <a:alphaModFix/>
            </a:blip>
            <a:srcRect b="0" l="0" r="0" t="0"/>
            <a:stretch/>
          </p:blipFill>
          <p:spPr>
            <a:xfrm>
              <a:off x="478301" y="6155947"/>
              <a:ext cx="2714624" cy="571499"/>
            </a:xfrm>
            <a:prstGeom prst="rect">
              <a:avLst/>
            </a:prstGeom>
            <a:noFill/>
            <a:ln>
              <a:noFill/>
            </a:ln>
          </p:spPr>
        </p:pic>
      </p:grpSp>
      <p:pic>
        <p:nvPicPr>
          <p:cNvPr id="49" name="Google Shape;49;p1"/>
          <p:cNvPicPr preferRelativeResize="0"/>
          <p:nvPr/>
        </p:nvPicPr>
        <p:blipFill rotWithShape="1">
          <a:blip r:embed="rId5">
            <a:alphaModFix/>
          </a:blip>
          <a:srcRect b="0" l="0" r="0" t="0"/>
          <a:stretch/>
        </p:blipFill>
        <p:spPr>
          <a:xfrm>
            <a:off x="3192925" y="554847"/>
            <a:ext cx="3696348" cy="3696348"/>
          </a:xfrm>
          <a:prstGeom prst="rect">
            <a:avLst/>
          </a:prstGeom>
          <a:noFill/>
          <a:ln>
            <a:noFill/>
          </a:ln>
        </p:spPr>
      </p:pic>
      <p:sp>
        <p:nvSpPr>
          <p:cNvPr id="50" name="Google Shape;50;p1"/>
          <p:cNvSpPr txBox="1"/>
          <p:nvPr/>
        </p:nvSpPr>
        <p:spPr>
          <a:xfrm>
            <a:off x="7432781" y="6238465"/>
            <a:ext cx="1882775" cy="356870"/>
          </a:xfrm>
          <a:prstGeom prst="rect">
            <a:avLst/>
          </a:prstGeom>
          <a:noFill/>
          <a:ln>
            <a:noFill/>
          </a:ln>
        </p:spPr>
        <p:txBody>
          <a:bodyPr anchorCtr="0" anchor="t" bIns="0" lIns="0" spcFirstLastPara="1" rIns="0" wrap="square" tIns="12050">
            <a:spAutoFit/>
          </a:bodyPr>
          <a:lstStyle/>
          <a:p>
            <a:pPr indent="0" lvl="0" marL="12700" marR="5080" rtl="0" algn="just">
              <a:lnSpc>
                <a:spcPct val="124200"/>
              </a:lnSpc>
              <a:spcBef>
                <a:spcPts val="0"/>
              </a:spcBef>
              <a:spcAft>
                <a:spcPts val="0"/>
              </a:spcAft>
              <a:buNone/>
            </a:pPr>
            <a:r>
              <a:rPr b="1" lang="es-ES" sz="350">
                <a:solidFill>
                  <a:schemeClr val="dk1"/>
                </a:solidFill>
                <a:latin typeface="Tahoma"/>
                <a:ea typeface="Tahoma"/>
                <a:cs typeface="Tahoma"/>
                <a:sym typeface="Tahoma"/>
              </a:rPr>
              <a:t>Legal description – Creative  Commons licensing:  The  materials published  on the Opsizo project website are classified as  Open  Educational  Resources' (OER) and can be freely (without permission of their creators):  downloaded, used, reused, copied, adapted, and shared by users, with  information about the source of their origin.</a:t>
            </a:r>
            <a:endParaRPr sz="350">
              <a:solidFill>
                <a:schemeClr val="dk1"/>
              </a:solidFill>
              <a:latin typeface="Tahoma"/>
              <a:ea typeface="Tahoma"/>
              <a:cs typeface="Tahoma"/>
              <a:sym typeface="Tahoma"/>
            </a:endParaRPr>
          </a:p>
        </p:txBody>
      </p:sp>
      <p:sp>
        <p:nvSpPr>
          <p:cNvPr id="51" name="Google Shape;51;p1"/>
          <p:cNvSpPr txBox="1"/>
          <p:nvPr/>
        </p:nvSpPr>
        <p:spPr>
          <a:xfrm>
            <a:off x="3065065" y="6214875"/>
            <a:ext cx="2964815" cy="399415"/>
          </a:xfrm>
          <a:prstGeom prst="rect">
            <a:avLst/>
          </a:prstGeom>
          <a:noFill/>
          <a:ln>
            <a:noFill/>
          </a:ln>
        </p:spPr>
        <p:txBody>
          <a:bodyPr anchorCtr="0" anchor="t" bIns="0" lIns="0" spcFirstLastPara="1" rIns="0" wrap="square" tIns="12700">
            <a:spAutoFit/>
          </a:bodyPr>
          <a:lstStyle/>
          <a:p>
            <a:pPr indent="0" lvl="0" marL="12700" marR="5080" rtl="0" algn="l">
              <a:lnSpc>
                <a:spcPct val="111500"/>
              </a:lnSpc>
              <a:spcBef>
                <a:spcPts val="0"/>
              </a:spcBef>
              <a:spcAft>
                <a:spcPts val="0"/>
              </a:spcAft>
              <a:buNone/>
            </a:pPr>
            <a:r>
              <a:rPr b="1" lang="es-ES" sz="55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550">
              <a:solidFill>
                <a:schemeClr val="dk1"/>
              </a:solidFill>
              <a:latin typeface="Tahoma"/>
              <a:ea typeface="Tahoma"/>
              <a:cs typeface="Tahoma"/>
              <a:sym typeface="Tahoma"/>
            </a:endParaRPr>
          </a:p>
        </p:txBody>
      </p:sp>
      <p:sp>
        <p:nvSpPr>
          <p:cNvPr id="52" name="Google Shape;52;p1"/>
          <p:cNvSpPr txBox="1"/>
          <p:nvPr/>
        </p:nvSpPr>
        <p:spPr>
          <a:xfrm>
            <a:off x="1295400" y="3222063"/>
            <a:ext cx="7696200" cy="350538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Calibri"/>
              <a:buNone/>
            </a:pPr>
            <a:r>
              <a:rPr b="1" lang="es-ES" sz="3200">
                <a:solidFill>
                  <a:schemeClr val="dk1"/>
                </a:solidFill>
                <a:latin typeface="Calibri"/>
                <a:ea typeface="Calibri"/>
                <a:cs typeface="Calibri"/>
                <a:sym typeface="Calibri"/>
              </a:rPr>
              <a:t>ὀψίζω Suite</a:t>
            </a:r>
            <a:endParaRPr/>
          </a:p>
          <a:p>
            <a:pPr indent="0" lvl="0" marL="0" marR="0" rtl="0" algn="ctr">
              <a:lnSpc>
                <a:spcPct val="100000"/>
              </a:lnSpc>
              <a:spcBef>
                <a:spcPts val="5"/>
              </a:spcBef>
              <a:spcAft>
                <a:spcPts val="0"/>
              </a:spcAft>
              <a:buClr>
                <a:schemeClr val="dk1"/>
              </a:buClr>
              <a:buSzPts val="3200"/>
              <a:buFont typeface="Calibri"/>
              <a:buNone/>
            </a:pPr>
            <a:r>
              <a:t/>
            </a:r>
            <a:endParaRPr b="1" sz="3200">
              <a:solidFill>
                <a:schemeClr val="dk1"/>
              </a:solidFill>
              <a:latin typeface="Calibri"/>
              <a:ea typeface="Calibri"/>
              <a:cs typeface="Calibri"/>
              <a:sym typeface="Calibri"/>
            </a:endParaRPr>
          </a:p>
          <a:p>
            <a:pPr indent="0" lvl="0" marL="0" marR="0" rtl="0" algn="ctr">
              <a:lnSpc>
                <a:spcPct val="100000"/>
              </a:lnSpc>
              <a:spcBef>
                <a:spcPts val="5"/>
              </a:spcBef>
              <a:spcAft>
                <a:spcPts val="0"/>
              </a:spcAft>
              <a:buClr>
                <a:schemeClr val="dk1"/>
              </a:buClr>
              <a:buSzPts val="3200"/>
              <a:buFont typeface="Calibri"/>
              <a:buNone/>
            </a:pPr>
            <a:r>
              <a:rPr b="1" lang="es-ES" sz="3200">
                <a:solidFill>
                  <a:schemeClr val="dk1"/>
                </a:solidFill>
                <a:latin typeface="Calibri"/>
                <a:ea typeface="Calibri"/>
                <a:cs typeface="Calibri"/>
                <a:sym typeface="Calibri"/>
              </a:rPr>
              <a:t>Tools to support self-efficacy and self-determination</a:t>
            </a:r>
            <a:endParaRPr b="1" sz="3200">
              <a:solidFill>
                <a:schemeClr val="dk1"/>
              </a:solidFill>
              <a:latin typeface="Calibri"/>
              <a:ea typeface="Calibri"/>
              <a:cs typeface="Calibri"/>
              <a:sym typeface="Calibri"/>
            </a:endParaRPr>
          </a:p>
          <a:p>
            <a:pPr indent="0" lvl="0" marL="0" marR="0" rtl="0" algn="ctr">
              <a:lnSpc>
                <a:spcPct val="100000"/>
              </a:lnSpc>
              <a:spcBef>
                <a:spcPts val="5"/>
              </a:spcBef>
              <a:spcAft>
                <a:spcPts val="0"/>
              </a:spcAft>
              <a:buClr>
                <a:schemeClr val="dk1"/>
              </a:buClr>
              <a:buSzPts val="1800"/>
              <a:buFont typeface="Calibri"/>
              <a:buNone/>
            </a:pPr>
            <a:r>
              <a:rPr b="1" lang="es-ES" sz="1800">
                <a:solidFill>
                  <a:schemeClr val="dk1"/>
                </a:solidFill>
                <a:latin typeface="Calibri"/>
                <a:ea typeface="Calibri"/>
                <a:cs typeface="Calibri"/>
                <a:sym typeface="Calibri"/>
              </a:rPr>
              <a:t>Author partner: LWL</a:t>
            </a:r>
            <a:endParaRPr/>
          </a:p>
          <a:p>
            <a:pPr indent="0" lvl="0" marL="0" marR="0" rtl="0" algn="ctr">
              <a:lnSpc>
                <a:spcPct val="100000"/>
              </a:lnSpc>
              <a:spcBef>
                <a:spcPts val="5"/>
              </a:spcBef>
              <a:spcAft>
                <a:spcPts val="0"/>
              </a:spcAft>
              <a:buClr>
                <a:srgbClr val="92D050"/>
              </a:buClr>
              <a:buSzPts val="1800"/>
              <a:buFont typeface="Calibri"/>
              <a:buNone/>
            </a:pPr>
            <a:r>
              <a:rPr b="1" lang="es-ES" sz="1800">
                <a:solidFill>
                  <a:srgbClr val="92D050"/>
                </a:solidFill>
                <a:latin typeface="Calibri"/>
                <a:ea typeface="Calibri"/>
                <a:cs typeface="Calibri"/>
                <a:sym typeface="Calibri"/>
              </a:rPr>
              <a:t>Diversity &amp; Inclusion in Microenterprise</a:t>
            </a:r>
            <a:endParaRPr b="1" sz="1800">
              <a:solidFill>
                <a:srgbClr val="92D050"/>
              </a:solidFill>
              <a:latin typeface="Helvetica Neue"/>
              <a:ea typeface="Helvetica Neue"/>
              <a:cs typeface="Helvetica Neue"/>
              <a:sym typeface="Helvetica Neue"/>
            </a:endParaRPr>
          </a:p>
          <a:p>
            <a:pPr indent="0" lvl="0" marL="0" marR="0" rtl="0" algn="ctr">
              <a:lnSpc>
                <a:spcPct val="107000"/>
              </a:lnSpc>
              <a:spcBef>
                <a:spcPts val="0"/>
              </a:spcBef>
              <a:spcAft>
                <a:spcPts val="0"/>
              </a:spcAft>
              <a:buNone/>
            </a:pPr>
            <a:r>
              <a:rPr b="1" lang="es-ES" sz="1600">
                <a:solidFill>
                  <a:schemeClr val="dk1"/>
                </a:solidFill>
                <a:latin typeface="Calibri"/>
                <a:ea typeface="Calibri"/>
                <a:cs typeface="Calibri"/>
                <a:sym typeface="Calibri"/>
              </a:rPr>
              <a:t>2022-1-IT01-KA220-VET-000088750</a:t>
            </a:r>
            <a:endParaRPr b="1" sz="1800">
              <a:solidFill>
                <a:schemeClr val="dk1"/>
              </a:solidFill>
              <a:latin typeface="Helvetica Neue"/>
              <a:ea typeface="Helvetica Neue"/>
              <a:cs typeface="Helvetica Neue"/>
              <a:sym typeface="Helvetica Neue"/>
            </a:endParaRPr>
          </a:p>
          <a:p>
            <a:pPr indent="0" lvl="0" marL="0" marR="0" rtl="0" algn="ctr">
              <a:spcBef>
                <a:spcPts val="805"/>
              </a:spcBef>
              <a:spcAft>
                <a:spcPts val="0"/>
              </a:spcAft>
              <a:buNone/>
            </a:pPr>
            <a:r>
              <a:rPr b="1" lang="es-ES" sz="1600" u="sng">
                <a:solidFill>
                  <a:srgbClr val="40891F"/>
                </a:solidFill>
                <a:latin typeface="Helvetica Neue"/>
                <a:ea typeface="Helvetica Neue"/>
                <a:cs typeface="Helvetica Neue"/>
                <a:sym typeface="Helvetica Neue"/>
                <a:hlinkClick r:id="rId6">
                  <a:extLst>
                    <a:ext uri="{A12FA001-AC4F-418D-AE19-62706E023703}">
                      <ahyp:hlinkClr val="tx"/>
                    </a:ext>
                  </a:extLst>
                </a:hlinkClick>
              </a:rPr>
              <a:t>https://opsizo.eu/index.php</a:t>
            </a:r>
            <a:r>
              <a:rPr b="1" lang="es-ES" sz="1600">
                <a:solidFill>
                  <a:srgbClr val="40891F"/>
                </a:solidFill>
                <a:latin typeface="Helvetica Neue"/>
                <a:ea typeface="Helvetica Neue"/>
                <a:cs typeface="Helvetica Neue"/>
                <a:sym typeface="Helvetica Neue"/>
              </a:rPr>
              <a:t>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sp>
        <p:nvSpPr>
          <p:cNvPr id="57" name="Google Shape;57;p2"/>
          <p:cNvSpPr/>
          <p:nvPr/>
        </p:nvSpPr>
        <p:spPr>
          <a:xfrm>
            <a:off x="228600" y="152400"/>
            <a:ext cx="9416263" cy="7030059"/>
          </a:xfrm>
          <a:custGeom>
            <a:rect b="b" l="l" r="r" t="t"/>
            <a:pathLst>
              <a:path extrusionOk="0" h="6315075" w="4410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rgbClr val="92D050"/>
              </a:solidFill>
              <a:latin typeface="Calibri"/>
              <a:ea typeface="Calibri"/>
              <a:cs typeface="Calibri"/>
              <a:sym typeface="Calibri"/>
            </a:endParaRPr>
          </a:p>
        </p:txBody>
      </p:sp>
      <p:pic>
        <p:nvPicPr>
          <p:cNvPr id="58" name="Google Shape;58;p2"/>
          <p:cNvPicPr preferRelativeResize="0"/>
          <p:nvPr/>
        </p:nvPicPr>
        <p:blipFill rotWithShape="1">
          <a:blip r:embed="rId3">
            <a:alphaModFix/>
          </a:blip>
          <a:srcRect b="0" l="0" r="0" t="0"/>
          <a:stretch/>
        </p:blipFill>
        <p:spPr>
          <a:xfrm>
            <a:off x="490967" y="6532730"/>
            <a:ext cx="2143124" cy="447674"/>
          </a:xfrm>
          <a:prstGeom prst="rect">
            <a:avLst/>
          </a:prstGeom>
          <a:noFill/>
          <a:ln>
            <a:noFill/>
          </a:ln>
        </p:spPr>
      </p:pic>
      <p:sp>
        <p:nvSpPr>
          <p:cNvPr id="59" name="Google Shape;59;p2"/>
          <p:cNvSpPr txBox="1"/>
          <p:nvPr/>
        </p:nvSpPr>
        <p:spPr>
          <a:xfrm>
            <a:off x="2599114" y="6520874"/>
            <a:ext cx="6663519" cy="496867"/>
          </a:xfrm>
          <a:prstGeom prst="rect">
            <a:avLst/>
          </a:prstGeom>
          <a:noFill/>
          <a:ln>
            <a:noFill/>
          </a:ln>
        </p:spPr>
        <p:txBody>
          <a:bodyPr anchorCtr="0" anchor="t" bIns="0" lIns="0" spcFirstLastPara="1" rIns="0" wrap="square" tIns="12050">
            <a:spAutoFit/>
          </a:bodyPr>
          <a:lstStyle/>
          <a:p>
            <a:pPr indent="0" lvl="0" marL="12700" marR="5080" rtl="0" algn="l">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60" name="Google Shape;60;p2"/>
          <p:cNvSpPr txBox="1"/>
          <p:nvPr/>
        </p:nvSpPr>
        <p:spPr>
          <a:xfrm>
            <a:off x="685800" y="1440939"/>
            <a:ext cx="81534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2400">
                <a:solidFill>
                  <a:srgbClr val="40891F"/>
                </a:solidFill>
                <a:latin typeface="Helvetica Neue"/>
                <a:ea typeface="Helvetica Neue"/>
                <a:cs typeface="Helvetica Neue"/>
                <a:sym typeface="Helvetica Neue"/>
              </a:rPr>
              <a:t>Self-efficacy and self-determination in the workplace </a:t>
            </a:r>
            <a:endParaRPr b="1" sz="2400">
              <a:solidFill>
                <a:schemeClr val="dk1"/>
              </a:solidFill>
              <a:latin typeface="Helvetica Neue"/>
              <a:ea typeface="Helvetica Neue"/>
              <a:cs typeface="Helvetica Neue"/>
              <a:sym typeface="Helvetica Neue"/>
            </a:endParaRPr>
          </a:p>
        </p:txBody>
      </p:sp>
      <p:pic>
        <p:nvPicPr>
          <p:cNvPr id="61" name="Google Shape;61;p2"/>
          <p:cNvPicPr preferRelativeResize="0"/>
          <p:nvPr/>
        </p:nvPicPr>
        <p:blipFill rotWithShape="1">
          <a:blip r:embed="rId4">
            <a:alphaModFix/>
          </a:blip>
          <a:srcRect b="0" l="0" r="0" t="0"/>
          <a:stretch/>
        </p:blipFill>
        <p:spPr>
          <a:xfrm>
            <a:off x="490967" y="361029"/>
            <a:ext cx="914400" cy="914400"/>
          </a:xfrm>
          <a:prstGeom prst="rect">
            <a:avLst/>
          </a:prstGeom>
          <a:noFill/>
          <a:ln>
            <a:noFill/>
          </a:ln>
        </p:spPr>
      </p:pic>
      <p:sp>
        <p:nvSpPr>
          <p:cNvPr id="62" name="Google Shape;62;p2"/>
          <p:cNvSpPr txBox="1"/>
          <p:nvPr/>
        </p:nvSpPr>
        <p:spPr>
          <a:xfrm>
            <a:off x="490967" y="2563968"/>
            <a:ext cx="5047943" cy="3727302"/>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None/>
            </a:pPr>
            <a:r>
              <a:rPr lang="es-ES" sz="2000">
                <a:solidFill>
                  <a:schemeClr val="dk1"/>
                </a:solidFill>
                <a:latin typeface="Helvetica Neue"/>
                <a:ea typeface="Helvetica Neue"/>
                <a:cs typeface="Helvetica Neue"/>
                <a:sym typeface="Helvetica Neue"/>
              </a:rPr>
              <a:t>The significance of high levels of self-efficacy and self-determination in the workplace cannot be underestimated.  They form an important element of achieving goal-related tasks and outcomes and managers should employ key strategies to ensure levels are developed and maintained. </a:t>
            </a:r>
            <a:endParaRPr/>
          </a:p>
        </p:txBody>
      </p:sp>
      <p:pic>
        <p:nvPicPr>
          <p:cNvPr descr="The Surprising Ways We Form Beliefs" id="63" name="Google Shape;63;p2"/>
          <p:cNvPicPr preferRelativeResize="0"/>
          <p:nvPr/>
        </p:nvPicPr>
        <p:blipFill rotWithShape="1">
          <a:blip r:embed="rId5">
            <a:alphaModFix/>
          </a:blip>
          <a:srcRect b="0" l="0" r="0" t="0"/>
          <a:stretch/>
        </p:blipFill>
        <p:spPr>
          <a:xfrm>
            <a:off x="5802670" y="2590800"/>
            <a:ext cx="3487525" cy="195301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3"/>
          <p:cNvSpPr/>
          <p:nvPr/>
        </p:nvSpPr>
        <p:spPr>
          <a:xfrm>
            <a:off x="228600" y="152400"/>
            <a:ext cx="9416263" cy="7030059"/>
          </a:xfrm>
          <a:custGeom>
            <a:rect b="b" l="l" r="r" t="t"/>
            <a:pathLst>
              <a:path extrusionOk="0" h="6315075" w="4410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rgbClr val="92D050"/>
              </a:solidFill>
              <a:latin typeface="Calibri"/>
              <a:ea typeface="Calibri"/>
              <a:cs typeface="Calibri"/>
              <a:sym typeface="Calibri"/>
            </a:endParaRPr>
          </a:p>
        </p:txBody>
      </p:sp>
      <p:pic>
        <p:nvPicPr>
          <p:cNvPr id="69" name="Google Shape;69;p3"/>
          <p:cNvPicPr preferRelativeResize="0"/>
          <p:nvPr/>
        </p:nvPicPr>
        <p:blipFill rotWithShape="1">
          <a:blip r:embed="rId3">
            <a:alphaModFix/>
          </a:blip>
          <a:srcRect b="0" l="0" r="0" t="0"/>
          <a:stretch/>
        </p:blipFill>
        <p:spPr>
          <a:xfrm>
            <a:off x="490967" y="6532730"/>
            <a:ext cx="2143124" cy="447674"/>
          </a:xfrm>
          <a:prstGeom prst="rect">
            <a:avLst/>
          </a:prstGeom>
          <a:noFill/>
          <a:ln>
            <a:noFill/>
          </a:ln>
        </p:spPr>
      </p:pic>
      <p:sp>
        <p:nvSpPr>
          <p:cNvPr id="70" name="Google Shape;70;p3"/>
          <p:cNvSpPr txBox="1"/>
          <p:nvPr/>
        </p:nvSpPr>
        <p:spPr>
          <a:xfrm>
            <a:off x="2599114" y="6520874"/>
            <a:ext cx="6663519" cy="496867"/>
          </a:xfrm>
          <a:prstGeom prst="rect">
            <a:avLst/>
          </a:prstGeom>
          <a:noFill/>
          <a:ln>
            <a:noFill/>
          </a:ln>
        </p:spPr>
        <p:txBody>
          <a:bodyPr anchorCtr="0" anchor="t" bIns="0" lIns="0" spcFirstLastPara="1" rIns="0" wrap="square" tIns="12050">
            <a:spAutoFit/>
          </a:bodyPr>
          <a:lstStyle/>
          <a:p>
            <a:pPr indent="0" lvl="0" marL="12700" marR="5080" rtl="0" algn="l">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71" name="Google Shape;71;p3"/>
          <p:cNvSpPr txBox="1"/>
          <p:nvPr/>
        </p:nvSpPr>
        <p:spPr>
          <a:xfrm>
            <a:off x="685800" y="1145624"/>
            <a:ext cx="75438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2400">
                <a:solidFill>
                  <a:srgbClr val="40891F"/>
                </a:solidFill>
                <a:latin typeface="Helvetica Neue"/>
                <a:ea typeface="Helvetica Neue"/>
                <a:cs typeface="Helvetica Neue"/>
                <a:sym typeface="Helvetica Neue"/>
              </a:rPr>
              <a:t>Why does self-efficacy and self-determination matter?</a:t>
            </a:r>
            <a:endParaRPr b="1" sz="2400">
              <a:solidFill>
                <a:schemeClr val="dk1"/>
              </a:solidFill>
              <a:latin typeface="Helvetica Neue"/>
              <a:ea typeface="Helvetica Neue"/>
              <a:cs typeface="Helvetica Neue"/>
              <a:sym typeface="Helvetica Neue"/>
            </a:endParaRPr>
          </a:p>
        </p:txBody>
      </p:sp>
      <p:pic>
        <p:nvPicPr>
          <p:cNvPr id="72" name="Google Shape;72;p3"/>
          <p:cNvPicPr preferRelativeResize="0"/>
          <p:nvPr/>
        </p:nvPicPr>
        <p:blipFill rotWithShape="1">
          <a:blip r:embed="rId4">
            <a:alphaModFix/>
          </a:blip>
          <a:srcRect b="0" l="0" r="0" t="0"/>
          <a:stretch/>
        </p:blipFill>
        <p:spPr>
          <a:xfrm>
            <a:off x="490967" y="361029"/>
            <a:ext cx="914400" cy="914400"/>
          </a:xfrm>
          <a:prstGeom prst="rect">
            <a:avLst/>
          </a:prstGeom>
          <a:noFill/>
          <a:ln>
            <a:noFill/>
          </a:ln>
        </p:spPr>
      </p:pic>
      <p:sp>
        <p:nvSpPr>
          <p:cNvPr id="73" name="Google Shape;73;p3"/>
          <p:cNvSpPr txBox="1"/>
          <p:nvPr/>
        </p:nvSpPr>
        <p:spPr>
          <a:xfrm>
            <a:off x="3477757" y="1685762"/>
            <a:ext cx="5528832" cy="4846968"/>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None/>
            </a:pPr>
            <a:r>
              <a:rPr lang="es-ES" sz="1600">
                <a:solidFill>
                  <a:schemeClr val="dk1"/>
                </a:solidFill>
                <a:latin typeface="Helvetica Neue"/>
                <a:ea typeface="Helvetica Neue"/>
                <a:cs typeface="Helvetica Neue"/>
                <a:sym typeface="Helvetica Neue"/>
              </a:rPr>
              <a:t>They matter because they encourage good thoughts about oneself, feeling self-efficacious helps people feel and function better. They also contribute to an internal sense of strength and competence as well as being a crucial component of remote work. </a:t>
            </a:r>
            <a:endParaRPr/>
          </a:p>
          <a:p>
            <a:pPr indent="0" lvl="0" marL="0" marR="0" rtl="0" algn="just">
              <a:lnSpc>
                <a:spcPct val="150000"/>
              </a:lnSpc>
              <a:spcBef>
                <a:spcPts val="0"/>
              </a:spcBef>
              <a:spcAft>
                <a:spcPts val="0"/>
              </a:spcAft>
              <a:buNone/>
            </a:pPr>
            <a:r>
              <a:rPr lang="es-ES" sz="1600">
                <a:solidFill>
                  <a:schemeClr val="dk1"/>
                </a:solidFill>
                <a:latin typeface="Helvetica Neue"/>
                <a:ea typeface="Helvetica Neue"/>
                <a:cs typeface="Helvetica Neue"/>
                <a:sym typeface="Helvetica Neue"/>
              </a:rPr>
              <a:t>In order to make sure that employees feel good, powerful, capable, less apprehensive, and that they can go forward in life, it is psychologically necessary to work toward boosting confidence in one's abilities to tackle problems, both in and outside of the workplace. One of many experience activators that enhance employee experience, self-efficacy and self-determination in the workplace are significant and strong. </a:t>
            </a:r>
            <a:endParaRPr sz="1600">
              <a:solidFill>
                <a:schemeClr val="dk1"/>
              </a:solidFill>
              <a:latin typeface="Helvetica Neue"/>
              <a:ea typeface="Helvetica Neue"/>
              <a:cs typeface="Helvetica Neue"/>
              <a:sym typeface="Helvetica Neue"/>
            </a:endParaRPr>
          </a:p>
        </p:txBody>
      </p:sp>
      <p:pic>
        <p:nvPicPr>
          <p:cNvPr descr="Why We Should Avoid Asking 'Why?'" id="74" name="Google Shape;74;p3"/>
          <p:cNvPicPr preferRelativeResize="0"/>
          <p:nvPr/>
        </p:nvPicPr>
        <p:blipFill rotWithShape="1">
          <a:blip r:embed="rId5">
            <a:alphaModFix/>
          </a:blip>
          <a:srcRect b="0" l="0" r="0" t="0"/>
          <a:stretch/>
        </p:blipFill>
        <p:spPr>
          <a:xfrm>
            <a:off x="948167" y="3025449"/>
            <a:ext cx="2628900" cy="17335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4"/>
          <p:cNvSpPr/>
          <p:nvPr/>
        </p:nvSpPr>
        <p:spPr>
          <a:xfrm>
            <a:off x="228600" y="152400"/>
            <a:ext cx="9416263" cy="7030059"/>
          </a:xfrm>
          <a:custGeom>
            <a:rect b="b" l="l" r="r" t="t"/>
            <a:pathLst>
              <a:path extrusionOk="0" h="6315075" w="4410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rgbClr val="92D050"/>
              </a:solidFill>
              <a:latin typeface="Calibri"/>
              <a:ea typeface="Calibri"/>
              <a:cs typeface="Calibri"/>
              <a:sym typeface="Calibri"/>
            </a:endParaRPr>
          </a:p>
        </p:txBody>
      </p:sp>
      <p:pic>
        <p:nvPicPr>
          <p:cNvPr id="80" name="Google Shape;80;p4"/>
          <p:cNvPicPr preferRelativeResize="0"/>
          <p:nvPr/>
        </p:nvPicPr>
        <p:blipFill rotWithShape="1">
          <a:blip r:embed="rId3">
            <a:alphaModFix/>
          </a:blip>
          <a:srcRect b="0" l="0" r="0" t="0"/>
          <a:stretch/>
        </p:blipFill>
        <p:spPr>
          <a:xfrm>
            <a:off x="490967" y="6532730"/>
            <a:ext cx="2143124" cy="447674"/>
          </a:xfrm>
          <a:prstGeom prst="rect">
            <a:avLst/>
          </a:prstGeom>
          <a:noFill/>
          <a:ln>
            <a:noFill/>
          </a:ln>
        </p:spPr>
      </p:pic>
      <p:sp>
        <p:nvSpPr>
          <p:cNvPr id="81" name="Google Shape;81;p4"/>
          <p:cNvSpPr txBox="1"/>
          <p:nvPr/>
        </p:nvSpPr>
        <p:spPr>
          <a:xfrm>
            <a:off x="2599114" y="6520874"/>
            <a:ext cx="6663519" cy="496867"/>
          </a:xfrm>
          <a:prstGeom prst="rect">
            <a:avLst/>
          </a:prstGeom>
          <a:noFill/>
          <a:ln>
            <a:noFill/>
          </a:ln>
        </p:spPr>
        <p:txBody>
          <a:bodyPr anchorCtr="0" anchor="t" bIns="0" lIns="0" spcFirstLastPara="1" rIns="0" wrap="square" tIns="12050">
            <a:spAutoFit/>
          </a:bodyPr>
          <a:lstStyle/>
          <a:p>
            <a:pPr indent="0" lvl="0" marL="12700" marR="5080" rtl="0" algn="l">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82" name="Google Shape;82;p4"/>
          <p:cNvSpPr txBox="1"/>
          <p:nvPr/>
        </p:nvSpPr>
        <p:spPr>
          <a:xfrm>
            <a:off x="567852" y="1452006"/>
            <a:ext cx="7280748"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2400">
                <a:solidFill>
                  <a:srgbClr val="40891F"/>
                </a:solidFill>
                <a:latin typeface="Helvetica Neue"/>
                <a:ea typeface="Helvetica Neue"/>
                <a:cs typeface="Helvetica Neue"/>
                <a:sym typeface="Helvetica Neue"/>
              </a:rPr>
              <a:t>Step-by-step guide for managers - Support</a:t>
            </a:r>
            <a:endParaRPr b="1" sz="2400">
              <a:solidFill>
                <a:schemeClr val="dk1"/>
              </a:solidFill>
              <a:latin typeface="Helvetica Neue"/>
              <a:ea typeface="Helvetica Neue"/>
              <a:cs typeface="Helvetica Neue"/>
              <a:sym typeface="Helvetica Neue"/>
            </a:endParaRPr>
          </a:p>
        </p:txBody>
      </p:sp>
      <p:pic>
        <p:nvPicPr>
          <p:cNvPr id="83" name="Google Shape;83;p4"/>
          <p:cNvPicPr preferRelativeResize="0"/>
          <p:nvPr/>
        </p:nvPicPr>
        <p:blipFill rotWithShape="1">
          <a:blip r:embed="rId4">
            <a:alphaModFix/>
          </a:blip>
          <a:srcRect b="0" l="0" r="0" t="0"/>
          <a:stretch/>
        </p:blipFill>
        <p:spPr>
          <a:xfrm>
            <a:off x="490967" y="361029"/>
            <a:ext cx="914400" cy="914400"/>
          </a:xfrm>
          <a:prstGeom prst="rect">
            <a:avLst/>
          </a:prstGeom>
          <a:noFill/>
          <a:ln>
            <a:noFill/>
          </a:ln>
        </p:spPr>
      </p:pic>
      <p:sp>
        <p:nvSpPr>
          <p:cNvPr id="84" name="Google Shape;84;p4"/>
          <p:cNvSpPr txBox="1"/>
          <p:nvPr/>
        </p:nvSpPr>
        <p:spPr>
          <a:xfrm>
            <a:off x="567852" y="2202320"/>
            <a:ext cx="5909148" cy="4391138"/>
          </a:xfrm>
          <a:prstGeom prst="rect">
            <a:avLst/>
          </a:prstGeom>
          <a:noFill/>
          <a:ln>
            <a:noFill/>
          </a:ln>
        </p:spPr>
        <p:txBody>
          <a:bodyPr anchorCtr="0" anchor="t" bIns="45700" lIns="91425" spcFirstLastPara="1" rIns="91425" wrap="square" tIns="45700">
            <a:spAutoFit/>
          </a:bodyPr>
          <a:lstStyle/>
          <a:p>
            <a:pPr indent="-342900" lvl="0" marL="342900" marR="0" rtl="0" algn="just">
              <a:lnSpc>
                <a:spcPct val="150000"/>
              </a:lnSpc>
              <a:spcBef>
                <a:spcPts val="0"/>
              </a:spcBef>
              <a:spcAft>
                <a:spcPts val="0"/>
              </a:spcAft>
              <a:buClr>
                <a:schemeClr val="dk1"/>
              </a:buClr>
              <a:buSzPts val="2000"/>
              <a:buFont typeface="Helvetica Neue"/>
              <a:buAutoNum type="arabicPeriod"/>
            </a:pPr>
            <a:r>
              <a:rPr b="1" lang="es-ES" sz="2000">
                <a:solidFill>
                  <a:schemeClr val="dk1"/>
                </a:solidFill>
                <a:latin typeface="Helvetica Neue"/>
                <a:ea typeface="Helvetica Neue"/>
                <a:cs typeface="Helvetica Neue"/>
                <a:sym typeface="Helvetica Neue"/>
              </a:rPr>
              <a:t>Review your current Support and Supervision system in your workplace.</a:t>
            </a:r>
            <a:endParaRPr/>
          </a:p>
          <a:p>
            <a:pPr indent="-342900" lvl="1" marL="800100" marR="0" rtl="0" algn="just">
              <a:lnSpc>
                <a:spcPct val="150000"/>
              </a:lnSpc>
              <a:spcBef>
                <a:spcPts val="0"/>
              </a:spcBef>
              <a:spcAft>
                <a:spcPts val="0"/>
              </a:spcAft>
              <a:buClr>
                <a:schemeClr val="dk1"/>
              </a:buClr>
              <a:buSzPts val="2000"/>
              <a:buFont typeface="Calibri"/>
              <a:buAutoNum type="alphaLcParenR"/>
            </a:pPr>
            <a:r>
              <a:rPr b="0" i="0" lang="es-ES" sz="2000" u="none" cap="none" strike="noStrike">
                <a:solidFill>
                  <a:schemeClr val="dk1"/>
                </a:solidFill>
                <a:latin typeface="Helvetica Neue"/>
                <a:ea typeface="Helvetica Neue"/>
                <a:cs typeface="Helvetica Neue"/>
                <a:sym typeface="Helvetica Neue"/>
              </a:rPr>
              <a:t>Ensure regular individual and team meetings</a:t>
            </a:r>
            <a:endParaRPr/>
          </a:p>
          <a:p>
            <a:pPr indent="-342900" lvl="1" marL="800100" marR="0" rtl="0" algn="just">
              <a:lnSpc>
                <a:spcPct val="150000"/>
              </a:lnSpc>
              <a:spcBef>
                <a:spcPts val="0"/>
              </a:spcBef>
              <a:spcAft>
                <a:spcPts val="0"/>
              </a:spcAft>
              <a:buClr>
                <a:schemeClr val="dk1"/>
              </a:buClr>
              <a:buSzPts val="2000"/>
              <a:buFont typeface="Calibri"/>
              <a:buAutoNum type="alphaLcParenR"/>
            </a:pPr>
            <a:r>
              <a:rPr b="0" i="0" lang="es-ES" sz="2000" u="none" cap="none" strike="noStrike">
                <a:solidFill>
                  <a:schemeClr val="dk1"/>
                </a:solidFill>
                <a:latin typeface="Helvetica Neue"/>
                <a:ea typeface="Helvetica Neue"/>
                <a:cs typeface="Helvetica Neue"/>
                <a:sym typeface="Helvetica Neue"/>
              </a:rPr>
              <a:t>Document all actions</a:t>
            </a:r>
            <a:endParaRPr b="0" i="0" sz="2000" u="none" cap="none" strike="noStrike">
              <a:solidFill>
                <a:schemeClr val="dk1"/>
              </a:solidFill>
              <a:latin typeface="Helvetica Neue"/>
              <a:ea typeface="Helvetica Neue"/>
              <a:cs typeface="Helvetica Neue"/>
              <a:sym typeface="Helvetica Neue"/>
            </a:endParaRPr>
          </a:p>
          <a:p>
            <a:pPr indent="-342900" lvl="1" marL="800100" marR="0" rtl="0" algn="just">
              <a:lnSpc>
                <a:spcPct val="150000"/>
              </a:lnSpc>
              <a:spcBef>
                <a:spcPts val="0"/>
              </a:spcBef>
              <a:spcAft>
                <a:spcPts val="0"/>
              </a:spcAft>
              <a:buClr>
                <a:schemeClr val="dk1"/>
              </a:buClr>
              <a:buSzPts val="2000"/>
              <a:buFont typeface="Calibri"/>
              <a:buAutoNum type="alphaLcParenR"/>
            </a:pPr>
            <a:r>
              <a:rPr b="0" i="0" lang="es-ES" sz="2000" u="none" cap="none" strike="noStrike">
                <a:solidFill>
                  <a:schemeClr val="dk1"/>
                </a:solidFill>
                <a:latin typeface="Helvetica Neue"/>
                <a:ea typeface="Helvetica Neue"/>
                <a:cs typeface="Helvetica Neue"/>
                <a:sym typeface="Helvetica Neue"/>
              </a:rPr>
              <a:t>Give and encourage feedback – ensure it is clear and concise</a:t>
            </a:r>
            <a:endParaRPr/>
          </a:p>
          <a:p>
            <a:pPr indent="-342900" lvl="1" marL="800100" marR="0" rtl="0" algn="just">
              <a:lnSpc>
                <a:spcPct val="150000"/>
              </a:lnSpc>
              <a:spcBef>
                <a:spcPts val="0"/>
              </a:spcBef>
              <a:spcAft>
                <a:spcPts val="0"/>
              </a:spcAft>
              <a:buClr>
                <a:schemeClr val="dk1"/>
              </a:buClr>
              <a:buSzPts val="2000"/>
              <a:buFont typeface="Calibri"/>
              <a:buAutoNum type="alphaLcParenR"/>
            </a:pPr>
            <a:r>
              <a:rPr b="0" i="0" lang="es-ES" sz="2000" u="none" cap="none" strike="noStrike">
                <a:solidFill>
                  <a:schemeClr val="dk1"/>
                </a:solidFill>
                <a:latin typeface="Helvetica Neue"/>
                <a:ea typeface="Helvetica Neue"/>
                <a:cs typeface="Helvetica Neue"/>
                <a:sym typeface="Helvetica Neue"/>
              </a:rPr>
              <a:t>Praise achievements</a:t>
            </a:r>
            <a:endParaRPr b="0" i="0" sz="2000" u="none" cap="none" strike="noStrike">
              <a:solidFill>
                <a:schemeClr val="dk1"/>
              </a:solidFill>
              <a:latin typeface="Helvetica Neue"/>
              <a:ea typeface="Helvetica Neue"/>
              <a:cs typeface="Helvetica Neue"/>
              <a:sym typeface="Helvetica Neue"/>
            </a:endParaRPr>
          </a:p>
          <a:p>
            <a:pPr indent="0" lvl="0" marL="0" marR="0" rtl="0" algn="just">
              <a:lnSpc>
                <a:spcPct val="150000"/>
              </a:lnSpc>
              <a:spcBef>
                <a:spcPts val="0"/>
              </a:spcBef>
              <a:spcAft>
                <a:spcPts val="0"/>
              </a:spcAft>
              <a:buNone/>
            </a:pPr>
            <a:r>
              <a:t/>
            </a:r>
            <a:endParaRPr b="1" sz="1400">
              <a:solidFill>
                <a:schemeClr val="dk1"/>
              </a:solidFill>
              <a:latin typeface="Helvetica Neue"/>
              <a:ea typeface="Helvetica Neue"/>
              <a:cs typeface="Helvetica Neue"/>
              <a:sym typeface="Helvetica Neue"/>
            </a:endParaRPr>
          </a:p>
          <a:p>
            <a:pPr indent="0" lvl="0" marL="0" marR="0" rtl="0" algn="just">
              <a:lnSpc>
                <a:spcPct val="150000"/>
              </a:lnSpc>
              <a:spcBef>
                <a:spcPts val="0"/>
              </a:spcBef>
              <a:spcAft>
                <a:spcPts val="0"/>
              </a:spcAft>
              <a:buNone/>
            </a:pPr>
            <a:r>
              <a:t/>
            </a:r>
            <a:endParaRPr b="1" sz="1400">
              <a:solidFill>
                <a:schemeClr val="dk1"/>
              </a:solidFill>
              <a:latin typeface="Helvetica Neue"/>
              <a:ea typeface="Helvetica Neue"/>
              <a:cs typeface="Helvetica Neue"/>
              <a:sym typeface="Helvetica Neue"/>
            </a:endParaRPr>
          </a:p>
        </p:txBody>
      </p:sp>
      <p:pic>
        <p:nvPicPr>
          <p:cNvPr descr="Support opportunities" id="85" name="Google Shape;85;p4"/>
          <p:cNvPicPr preferRelativeResize="0"/>
          <p:nvPr/>
        </p:nvPicPr>
        <p:blipFill rotWithShape="1">
          <a:blip r:embed="rId5">
            <a:alphaModFix/>
          </a:blip>
          <a:srcRect b="0" l="0" r="0" t="0"/>
          <a:stretch/>
        </p:blipFill>
        <p:spPr>
          <a:xfrm>
            <a:off x="6622022" y="3194539"/>
            <a:ext cx="2619375" cy="17430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5"/>
          <p:cNvSpPr/>
          <p:nvPr/>
        </p:nvSpPr>
        <p:spPr>
          <a:xfrm>
            <a:off x="228600" y="152400"/>
            <a:ext cx="9416263" cy="7030059"/>
          </a:xfrm>
          <a:custGeom>
            <a:rect b="b" l="l" r="r" t="t"/>
            <a:pathLst>
              <a:path extrusionOk="0" h="6315075" w="4410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rgbClr val="92D050"/>
              </a:solidFill>
              <a:latin typeface="Calibri"/>
              <a:ea typeface="Calibri"/>
              <a:cs typeface="Calibri"/>
              <a:sym typeface="Calibri"/>
            </a:endParaRPr>
          </a:p>
        </p:txBody>
      </p:sp>
      <p:pic>
        <p:nvPicPr>
          <p:cNvPr id="91" name="Google Shape;91;p5"/>
          <p:cNvPicPr preferRelativeResize="0"/>
          <p:nvPr/>
        </p:nvPicPr>
        <p:blipFill rotWithShape="1">
          <a:blip r:embed="rId3">
            <a:alphaModFix/>
          </a:blip>
          <a:srcRect b="0" l="0" r="0" t="0"/>
          <a:stretch/>
        </p:blipFill>
        <p:spPr>
          <a:xfrm>
            <a:off x="490967" y="6532730"/>
            <a:ext cx="2143124" cy="447674"/>
          </a:xfrm>
          <a:prstGeom prst="rect">
            <a:avLst/>
          </a:prstGeom>
          <a:noFill/>
          <a:ln>
            <a:noFill/>
          </a:ln>
        </p:spPr>
      </p:pic>
      <p:sp>
        <p:nvSpPr>
          <p:cNvPr id="92" name="Google Shape;92;p5"/>
          <p:cNvSpPr txBox="1"/>
          <p:nvPr/>
        </p:nvSpPr>
        <p:spPr>
          <a:xfrm>
            <a:off x="2599114" y="6520874"/>
            <a:ext cx="6663519" cy="496867"/>
          </a:xfrm>
          <a:prstGeom prst="rect">
            <a:avLst/>
          </a:prstGeom>
          <a:noFill/>
          <a:ln>
            <a:noFill/>
          </a:ln>
        </p:spPr>
        <p:txBody>
          <a:bodyPr anchorCtr="0" anchor="t" bIns="0" lIns="0" spcFirstLastPara="1" rIns="0" wrap="square" tIns="12050">
            <a:spAutoFit/>
          </a:bodyPr>
          <a:lstStyle/>
          <a:p>
            <a:pPr indent="0" lvl="0" marL="12700" marR="5080" rtl="0" algn="l">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93" name="Google Shape;93;p5"/>
          <p:cNvSpPr txBox="1"/>
          <p:nvPr/>
        </p:nvSpPr>
        <p:spPr>
          <a:xfrm>
            <a:off x="567852" y="1452006"/>
            <a:ext cx="7280748"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2400">
                <a:solidFill>
                  <a:srgbClr val="40891F"/>
                </a:solidFill>
                <a:latin typeface="Helvetica Neue"/>
                <a:ea typeface="Helvetica Neue"/>
                <a:cs typeface="Helvetica Neue"/>
                <a:sym typeface="Helvetica Neue"/>
              </a:rPr>
              <a:t>Step-by-step guide for managers - Training</a:t>
            </a:r>
            <a:endParaRPr b="1" sz="2400">
              <a:solidFill>
                <a:schemeClr val="dk1"/>
              </a:solidFill>
              <a:latin typeface="Helvetica Neue"/>
              <a:ea typeface="Helvetica Neue"/>
              <a:cs typeface="Helvetica Neue"/>
              <a:sym typeface="Helvetica Neue"/>
            </a:endParaRPr>
          </a:p>
        </p:txBody>
      </p:sp>
      <p:pic>
        <p:nvPicPr>
          <p:cNvPr id="94" name="Google Shape;94;p5"/>
          <p:cNvPicPr preferRelativeResize="0"/>
          <p:nvPr/>
        </p:nvPicPr>
        <p:blipFill rotWithShape="1">
          <a:blip r:embed="rId4">
            <a:alphaModFix/>
          </a:blip>
          <a:srcRect b="0" l="0" r="0" t="0"/>
          <a:stretch/>
        </p:blipFill>
        <p:spPr>
          <a:xfrm>
            <a:off x="490967" y="361029"/>
            <a:ext cx="914400" cy="914400"/>
          </a:xfrm>
          <a:prstGeom prst="rect">
            <a:avLst/>
          </a:prstGeom>
          <a:noFill/>
          <a:ln>
            <a:noFill/>
          </a:ln>
        </p:spPr>
      </p:pic>
      <p:sp>
        <p:nvSpPr>
          <p:cNvPr id="95" name="Google Shape;95;p5"/>
          <p:cNvSpPr txBox="1"/>
          <p:nvPr/>
        </p:nvSpPr>
        <p:spPr>
          <a:xfrm>
            <a:off x="567852" y="2202320"/>
            <a:ext cx="5909148" cy="4021807"/>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None/>
            </a:pPr>
            <a:r>
              <a:t/>
            </a:r>
            <a:endParaRPr b="1" sz="1400">
              <a:solidFill>
                <a:schemeClr val="dk1"/>
              </a:solidFill>
              <a:latin typeface="Helvetica Neue"/>
              <a:ea typeface="Helvetica Neue"/>
              <a:cs typeface="Helvetica Neue"/>
              <a:sym typeface="Helvetica Neue"/>
            </a:endParaRPr>
          </a:p>
          <a:p>
            <a:pPr indent="0" lvl="0" marL="0" marR="0" rtl="0" algn="just">
              <a:lnSpc>
                <a:spcPct val="150000"/>
              </a:lnSpc>
              <a:spcBef>
                <a:spcPts val="0"/>
              </a:spcBef>
              <a:spcAft>
                <a:spcPts val="0"/>
              </a:spcAft>
              <a:buNone/>
            </a:pPr>
            <a:r>
              <a:rPr b="1" lang="es-ES" sz="1800">
                <a:solidFill>
                  <a:schemeClr val="dk1"/>
                </a:solidFill>
                <a:latin typeface="Helvetica Neue"/>
                <a:ea typeface="Helvetica Neue"/>
                <a:cs typeface="Helvetica Neue"/>
                <a:sym typeface="Helvetica Neue"/>
              </a:rPr>
              <a:t>2. Review your training and CPD opportunities in your workplace.</a:t>
            </a:r>
            <a:endParaRPr/>
          </a:p>
          <a:p>
            <a:pPr indent="-342900" lvl="1" marL="800100" marR="0" rtl="0" algn="just">
              <a:lnSpc>
                <a:spcPct val="150000"/>
              </a:lnSpc>
              <a:spcBef>
                <a:spcPts val="0"/>
              </a:spcBef>
              <a:spcAft>
                <a:spcPts val="0"/>
              </a:spcAft>
              <a:buClr>
                <a:schemeClr val="dk1"/>
              </a:buClr>
              <a:buSzPts val="1800"/>
              <a:buFont typeface="Calibri"/>
              <a:buAutoNum type="alphaLcParenR"/>
            </a:pPr>
            <a:r>
              <a:rPr b="0" i="0" lang="es-ES" sz="1800" u="none" cap="none" strike="noStrike">
                <a:solidFill>
                  <a:schemeClr val="dk1"/>
                </a:solidFill>
                <a:latin typeface="Helvetica Neue"/>
                <a:ea typeface="Helvetica Neue"/>
                <a:cs typeface="Helvetica Neue"/>
                <a:sym typeface="Helvetica Neue"/>
              </a:rPr>
              <a:t>Conduct a training audit for teams and relevant roles</a:t>
            </a:r>
            <a:endParaRPr/>
          </a:p>
          <a:p>
            <a:pPr indent="-342900" lvl="1" marL="800100" marR="0" rtl="0" algn="just">
              <a:lnSpc>
                <a:spcPct val="150000"/>
              </a:lnSpc>
              <a:spcBef>
                <a:spcPts val="0"/>
              </a:spcBef>
              <a:spcAft>
                <a:spcPts val="0"/>
              </a:spcAft>
              <a:buClr>
                <a:schemeClr val="dk1"/>
              </a:buClr>
              <a:buSzPts val="1800"/>
              <a:buFont typeface="Calibri"/>
              <a:buAutoNum type="alphaLcParenR"/>
            </a:pPr>
            <a:r>
              <a:rPr b="0" i="0" lang="es-ES" sz="1800" u="none" cap="none" strike="noStrike">
                <a:solidFill>
                  <a:schemeClr val="dk1"/>
                </a:solidFill>
                <a:latin typeface="Helvetica Neue"/>
                <a:ea typeface="Helvetica Neue"/>
                <a:cs typeface="Helvetica Neue"/>
                <a:sym typeface="Helvetica Neue"/>
              </a:rPr>
              <a:t>Identify skills gaps</a:t>
            </a:r>
            <a:endParaRPr/>
          </a:p>
          <a:p>
            <a:pPr indent="-342900" lvl="1" marL="800100" marR="0" rtl="0" algn="just">
              <a:lnSpc>
                <a:spcPct val="150000"/>
              </a:lnSpc>
              <a:spcBef>
                <a:spcPts val="0"/>
              </a:spcBef>
              <a:spcAft>
                <a:spcPts val="0"/>
              </a:spcAft>
              <a:buClr>
                <a:schemeClr val="dk1"/>
              </a:buClr>
              <a:buSzPts val="1800"/>
              <a:buFont typeface="Calibri"/>
              <a:buAutoNum type="alphaLcParenR"/>
            </a:pPr>
            <a:r>
              <a:rPr b="0" i="0" lang="es-ES" sz="1800" u="none" cap="none" strike="noStrike">
                <a:solidFill>
                  <a:schemeClr val="dk1"/>
                </a:solidFill>
                <a:latin typeface="Helvetica Neue"/>
                <a:ea typeface="Helvetica Neue"/>
                <a:cs typeface="Helvetica Neue"/>
                <a:sym typeface="Helvetica Neue"/>
              </a:rPr>
              <a:t>Encourage participation in relevant training and CPD</a:t>
            </a:r>
            <a:endParaRPr/>
          </a:p>
          <a:p>
            <a:pPr indent="-342900" lvl="1" marL="800100" marR="0" rtl="0" algn="just">
              <a:lnSpc>
                <a:spcPct val="150000"/>
              </a:lnSpc>
              <a:spcBef>
                <a:spcPts val="0"/>
              </a:spcBef>
              <a:spcAft>
                <a:spcPts val="0"/>
              </a:spcAft>
              <a:buClr>
                <a:schemeClr val="dk1"/>
              </a:buClr>
              <a:buSzPts val="1800"/>
              <a:buFont typeface="Calibri"/>
              <a:buAutoNum type="alphaLcParenR"/>
            </a:pPr>
            <a:r>
              <a:rPr b="0" i="0" lang="es-ES" sz="1800" u="none" cap="none" strike="noStrike">
                <a:solidFill>
                  <a:schemeClr val="dk1"/>
                </a:solidFill>
                <a:latin typeface="Helvetica Neue"/>
                <a:ea typeface="Helvetica Neue"/>
                <a:cs typeface="Helvetica Neue"/>
                <a:sym typeface="Helvetica Neue"/>
              </a:rPr>
              <a:t>Track training progress</a:t>
            </a:r>
            <a:endParaRPr b="0" i="0" sz="1800" u="none" cap="none" strike="noStrike">
              <a:solidFill>
                <a:schemeClr val="dk1"/>
              </a:solidFill>
              <a:latin typeface="Helvetica Neue"/>
              <a:ea typeface="Helvetica Neue"/>
              <a:cs typeface="Helvetica Neue"/>
              <a:sym typeface="Helvetica Neue"/>
            </a:endParaRPr>
          </a:p>
          <a:p>
            <a:pPr indent="0" lvl="0" marL="0" marR="0" rtl="0" algn="just">
              <a:lnSpc>
                <a:spcPct val="150000"/>
              </a:lnSpc>
              <a:spcBef>
                <a:spcPts val="0"/>
              </a:spcBef>
              <a:spcAft>
                <a:spcPts val="0"/>
              </a:spcAft>
              <a:buNone/>
            </a:pPr>
            <a:r>
              <a:t/>
            </a:r>
            <a:endParaRPr b="1" sz="1400">
              <a:solidFill>
                <a:schemeClr val="dk1"/>
              </a:solidFill>
              <a:latin typeface="Helvetica Neue"/>
              <a:ea typeface="Helvetica Neue"/>
              <a:cs typeface="Helvetica Neue"/>
              <a:sym typeface="Helvetica Neue"/>
            </a:endParaRPr>
          </a:p>
        </p:txBody>
      </p:sp>
      <p:pic>
        <p:nvPicPr>
          <p:cNvPr descr="The Ultimate Guide to Writing User Manuals | The TechSmith Blog" id="96" name="Google Shape;96;p5"/>
          <p:cNvPicPr preferRelativeResize="0"/>
          <p:nvPr/>
        </p:nvPicPr>
        <p:blipFill rotWithShape="1">
          <a:blip r:embed="rId5">
            <a:alphaModFix/>
          </a:blip>
          <a:srcRect b="0" l="0" r="0" t="0"/>
          <a:stretch/>
        </p:blipFill>
        <p:spPr>
          <a:xfrm>
            <a:off x="6600825" y="3048000"/>
            <a:ext cx="2495550" cy="1828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6"/>
          <p:cNvSpPr/>
          <p:nvPr/>
        </p:nvSpPr>
        <p:spPr>
          <a:xfrm>
            <a:off x="228600" y="152400"/>
            <a:ext cx="9416263" cy="7030059"/>
          </a:xfrm>
          <a:custGeom>
            <a:rect b="b" l="l" r="r" t="t"/>
            <a:pathLst>
              <a:path extrusionOk="0" h="6315075" w="4410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rgbClr val="92D050"/>
              </a:solidFill>
              <a:latin typeface="Calibri"/>
              <a:ea typeface="Calibri"/>
              <a:cs typeface="Calibri"/>
              <a:sym typeface="Calibri"/>
            </a:endParaRPr>
          </a:p>
        </p:txBody>
      </p:sp>
      <p:pic>
        <p:nvPicPr>
          <p:cNvPr id="102" name="Google Shape;102;p6"/>
          <p:cNvPicPr preferRelativeResize="0"/>
          <p:nvPr/>
        </p:nvPicPr>
        <p:blipFill rotWithShape="1">
          <a:blip r:embed="rId3">
            <a:alphaModFix/>
          </a:blip>
          <a:srcRect b="0" l="0" r="0" t="0"/>
          <a:stretch/>
        </p:blipFill>
        <p:spPr>
          <a:xfrm>
            <a:off x="490967" y="6532730"/>
            <a:ext cx="2143124" cy="447674"/>
          </a:xfrm>
          <a:prstGeom prst="rect">
            <a:avLst/>
          </a:prstGeom>
          <a:noFill/>
          <a:ln>
            <a:noFill/>
          </a:ln>
        </p:spPr>
      </p:pic>
      <p:sp>
        <p:nvSpPr>
          <p:cNvPr id="103" name="Google Shape;103;p6"/>
          <p:cNvSpPr txBox="1"/>
          <p:nvPr/>
        </p:nvSpPr>
        <p:spPr>
          <a:xfrm>
            <a:off x="2599114" y="6520874"/>
            <a:ext cx="6663519" cy="496867"/>
          </a:xfrm>
          <a:prstGeom prst="rect">
            <a:avLst/>
          </a:prstGeom>
          <a:noFill/>
          <a:ln>
            <a:noFill/>
          </a:ln>
        </p:spPr>
        <p:txBody>
          <a:bodyPr anchorCtr="0" anchor="t" bIns="0" lIns="0" spcFirstLastPara="1" rIns="0" wrap="square" tIns="12050">
            <a:spAutoFit/>
          </a:bodyPr>
          <a:lstStyle/>
          <a:p>
            <a:pPr indent="0" lvl="0" marL="12700" marR="5080" rtl="0" algn="l">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104" name="Google Shape;104;p6"/>
          <p:cNvSpPr txBox="1"/>
          <p:nvPr/>
        </p:nvSpPr>
        <p:spPr>
          <a:xfrm>
            <a:off x="567852" y="1452006"/>
            <a:ext cx="7280748"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2400">
                <a:solidFill>
                  <a:srgbClr val="40891F"/>
                </a:solidFill>
                <a:latin typeface="Helvetica Neue"/>
                <a:ea typeface="Helvetica Neue"/>
                <a:cs typeface="Helvetica Neue"/>
                <a:sym typeface="Helvetica Neue"/>
              </a:rPr>
              <a:t>Step-by-step guide for managers - Mentoring</a:t>
            </a:r>
            <a:endParaRPr b="1" sz="2400">
              <a:solidFill>
                <a:schemeClr val="dk1"/>
              </a:solidFill>
              <a:latin typeface="Helvetica Neue"/>
              <a:ea typeface="Helvetica Neue"/>
              <a:cs typeface="Helvetica Neue"/>
              <a:sym typeface="Helvetica Neue"/>
            </a:endParaRPr>
          </a:p>
        </p:txBody>
      </p:sp>
      <p:pic>
        <p:nvPicPr>
          <p:cNvPr id="105" name="Google Shape;105;p6"/>
          <p:cNvPicPr preferRelativeResize="0"/>
          <p:nvPr/>
        </p:nvPicPr>
        <p:blipFill rotWithShape="1">
          <a:blip r:embed="rId4">
            <a:alphaModFix/>
          </a:blip>
          <a:srcRect b="0" l="0" r="0" t="0"/>
          <a:stretch/>
        </p:blipFill>
        <p:spPr>
          <a:xfrm>
            <a:off x="490967" y="361029"/>
            <a:ext cx="914400" cy="914400"/>
          </a:xfrm>
          <a:prstGeom prst="rect">
            <a:avLst/>
          </a:prstGeom>
          <a:noFill/>
          <a:ln>
            <a:noFill/>
          </a:ln>
        </p:spPr>
      </p:pic>
      <p:sp>
        <p:nvSpPr>
          <p:cNvPr id="106" name="Google Shape;106;p6"/>
          <p:cNvSpPr txBox="1"/>
          <p:nvPr/>
        </p:nvSpPr>
        <p:spPr>
          <a:xfrm>
            <a:off x="567852" y="2202320"/>
            <a:ext cx="5909148" cy="4391138"/>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None/>
            </a:pPr>
            <a:r>
              <a:rPr b="1" lang="es-ES" sz="2000">
                <a:solidFill>
                  <a:schemeClr val="dk1"/>
                </a:solidFill>
                <a:latin typeface="Helvetica Neue"/>
                <a:ea typeface="Helvetica Neue"/>
                <a:cs typeface="Helvetica Neue"/>
                <a:sym typeface="Helvetica Neue"/>
              </a:rPr>
              <a:t>3. Establish a mentoring programme</a:t>
            </a:r>
            <a:endParaRPr b="1" sz="2000">
              <a:solidFill>
                <a:schemeClr val="dk1"/>
              </a:solidFill>
              <a:latin typeface="Helvetica Neue"/>
              <a:ea typeface="Helvetica Neue"/>
              <a:cs typeface="Helvetica Neue"/>
              <a:sym typeface="Helvetica Neue"/>
            </a:endParaRPr>
          </a:p>
          <a:p>
            <a:pPr indent="-342900" lvl="1" marL="800100" marR="0" rtl="0" algn="just">
              <a:lnSpc>
                <a:spcPct val="150000"/>
              </a:lnSpc>
              <a:spcBef>
                <a:spcPts val="0"/>
              </a:spcBef>
              <a:spcAft>
                <a:spcPts val="0"/>
              </a:spcAft>
              <a:buClr>
                <a:schemeClr val="dk1"/>
              </a:buClr>
              <a:buSzPts val="2000"/>
              <a:buFont typeface="Calibri"/>
              <a:buAutoNum type="alphaLcParenR"/>
            </a:pPr>
            <a:r>
              <a:rPr b="0" i="0" lang="es-ES" sz="2000" u="none" cap="none" strike="noStrike">
                <a:solidFill>
                  <a:schemeClr val="dk1"/>
                </a:solidFill>
                <a:latin typeface="Helvetica Neue"/>
                <a:ea typeface="Helvetica Neue"/>
                <a:cs typeface="Helvetica Neue"/>
                <a:sym typeface="Helvetica Neue"/>
              </a:rPr>
              <a:t>Create role models in your organisation – they play a vital role in building self-efficacy and self-determination</a:t>
            </a:r>
            <a:endParaRPr b="0" i="0" sz="2000" u="none" cap="none" strike="noStrike">
              <a:solidFill>
                <a:schemeClr val="dk1"/>
              </a:solidFill>
              <a:latin typeface="Helvetica Neue"/>
              <a:ea typeface="Helvetica Neue"/>
              <a:cs typeface="Helvetica Neue"/>
              <a:sym typeface="Helvetica Neue"/>
            </a:endParaRPr>
          </a:p>
          <a:p>
            <a:pPr indent="-342900" lvl="1" marL="800100" marR="0" rtl="0" algn="just">
              <a:lnSpc>
                <a:spcPct val="150000"/>
              </a:lnSpc>
              <a:spcBef>
                <a:spcPts val="0"/>
              </a:spcBef>
              <a:spcAft>
                <a:spcPts val="0"/>
              </a:spcAft>
              <a:buClr>
                <a:schemeClr val="dk1"/>
              </a:buClr>
              <a:buSzPts val="2000"/>
              <a:buFont typeface="Calibri"/>
              <a:buAutoNum type="alphaLcParenR"/>
            </a:pPr>
            <a:r>
              <a:rPr b="0" i="0" lang="es-ES" sz="2000" u="none" cap="none" strike="noStrike">
                <a:solidFill>
                  <a:schemeClr val="dk1"/>
                </a:solidFill>
                <a:latin typeface="Helvetica Neue"/>
                <a:ea typeface="Helvetica Neue"/>
                <a:cs typeface="Helvetica Neue"/>
                <a:sym typeface="Helvetica Neue"/>
              </a:rPr>
              <a:t>Establish a dedicated time and space for mentor meetings</a:t>
            </a:r>
            <a:endParaRPr/>
          </a:p>
          <a:p>
            <a:pPr indent="-342900" lvl="1" marL="800100" marR="0" rtl="0" algn="just">
              <a:lnSpc>
                <a:spcPct val="150000"/>
              </a:lnSpc>
              <a:spcBef>
                <a:spcPts val="0"/>
              </a:spcBef>
              <a:spcAft>
                <a:spcPts val="0"/>
              </a:spcAft>
              <a:buClr>
                <a:schemeClr val="dk1"/>
              </a:buClr>
              <a:buSzPts val="2000"/>
              <a:buFont typeface="Calibri"/>
              <a:buAutoNum type="alphaLcParenR"/>
            </a:pPr>
            <a:r>
              <a:rPr b="0" i="0" lang="es-ES" sz="2000" u="none" cap="none" strike="noStrike">
                <a:solidFill>
                  <a:schemeClr val="dk1"/>
                </a:solidFill>
                <a:latin typeface="Helvetica Neue"/>
                <a:ea typeface="Helvetica Neue"/>
                <a:cs typeface="Helvetica Neue"/>
                <a:sym typeface="Helvetica Neue"/>
              </a:rPr>
              <a:t>Provide training and support for mentors</a:t>
            </a:r>
            <a:endParaRPr b="0" i="0" sz="2000" u="none" cap="none" strike="noStrike">
              <a:solidFill>
                <a:schemeClr val="dk1"/>
              </a:solidFill>
              <a:latin typeface="Helvetica Neue"/>
              <a:ea typeface="Helvetica Neue"/>
              <a:cs typeface="Helvetica Neue"/>
              <a:sym typeface="Helvetica Neue"/>
            </a:endParaRPr>
          </a:p>
          <a:p>
            <a:pPr indent="-342900" lvl="1" marL="800100" marR="0" rtl="0" algn="just">
              <a:lnSpc>
                <a:spcPct val="150000"/>
              </a:lnSpc>
              <a:spcBef>
                <a:spcPts val="0"/>
              </a:spcBef>
              <a:spcAft>
                <a:spcPts val="0"/>
              </a:spcAft>
              <a:buClr>
                <a:schemeClr val="dk1"/>
              </a:buClr>
              <a:buSzPts val="2000"/>
              <a:buFont typeface="Calibri"/>
              <a:buAutoNum type="alphaLcParenR"/>
            </a:pPr>
            <a:r>
              <a:rPr b="0" i="0" lang="es-ES" sz="2000" u="none" cap="none" strike="noStrike">
                <a:solidFill>
                  <a:schemeClr val="dk1"/>
                </a:solidFill>
                <a:latin typeface="Helvetica Neue"/>
                <a:ea typeface="Helvetica Neue"/>
                <a:cs typeface="Helvetica Neue"/>
                <a:sym typeface="Helvetica Neue"/>
              </a:rPr>
              <a:t>Build this in to your HR function</a:t>
            </a:r>
            <a:endParaRPr b="0" i="0" sz="2000" u="none" cap="none" strike="noStrike">
              <a:solidFill>
                <a:schemeClr val="dk1"/>
              </a:solidFill>
              <a:latin typeface="Helvetica Neue"/>
              <a:ea typeface="Helvetica Neue"/>
              <a:cs typeface="Helvetica Neue"/>
              <a:sym typeface="Helvetica Neue"/>
            </a:endParaRPr>
          </a:p>
          <a:p>
            <a:pPr indent="0" lvl="0" marL="0" marR="0" rtl="0" algn="just">
              <a:lnSpc>
                <a:spcPct val="150000"/>
              </a:lnSpc>
              <a:spcBef>
                <a:spcPts val="0"/>
              </a:spcBef>
              <a:spcAft>
                <a:spcPts val="0"/>
              </a:spcAft>
              <a:buNone/>
            </a:pPr>
            <a:r>
              <a:t/>
            </a:r>
            <a:endParaRPr b="1" sz="1400">
              <a:solidFill>
                <a:schemeClr val="dk1"/>
              </a:solidFill>
              <a:latin typeface="Helvetica Neue"/>
              <a:ea typeface="Helvetica Neue"/>
              <a:cs typeface="Helvetica Neue"/>
              <a:sym typeface="Helvetica Neue"/>
            </a:endParaRPr>
          </a:p>
          <a:p>
            <a:pPr indent="0" lvl="0" marL="0" marR="0" rtl="0" algn="just">
              <a:lnSpc>
                <a:spcPct val="150000"/>
              </a:lnSpc>
              <a:spcBef>
                <a:spcPts val="0"/>
              </a:spcBef>
              <a:spcAft>
                <a:spcPts val="0"/>
              </a:spcAft>
              <a:buNone/>
            </a:pPr>
            <a:r>
              <a:t/>
            </a:r>
            <a:endParaRPr b="1" sz="1400">
              <a:solidFill>
                <a:schemeClr val="dk1"/>
              </a:solidFill>
              <a:latin typeface="Helvetica Neue"/>
              <a:ea typeface="Helvetica Neue"/>
              <a:cs typeface="Helvetica Neue"/>
              <a:sym typeface="Helvetica Neue"/>
            </a:endParaRPr>
          </a:p>
        </p:txBody>
      </p:sp>
      <p:pic>
        <p:nvPicPr>
          <p:cNvPr descr="3 Companies with Great Mentoring Programs and Why You Should Have One Too |  by Jacob Morgan | Jacob Morgan | Medium" id="107" name="Google Shape;107;p6"/>
          <p:cNvPicPr preferRelativeResize="0"/>
          <p:nvPr/>
        </p:nvPicPr>
        <p:blipFill rotWithShape="1">
          <a:blip r:embed="rId5">
            <a:alphaModFix/>
          </a:blip>
          <a:srcRect b="0" l="0" r="0" t="0"/>
          <a:stretch/>
        </p:blipFill>
        <p:spPr>
          <a:xfrm>
            <a:off x="6223473" y="2674222"/>
            <a:ext cx="2962275" cy="15430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7"/>
          <p:cNvSpPr/>
          <p:nvPr/>
        </p:nvSpPr>
        <p:spPr>
          <a:xfrm>
            <a:off x="228600" y="152400"/>
            <a:ext cx="9416263" cy="7030059"/>
          </a:xfrm>
          <a:custGeom>
            <a:rect b="b" l="l" r="r" t="t"/>
            <a:pathLst>
              <a:path extrusionOk="0" h="6315075" w="4410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rgbClr val="92D050"/>
              </a:solidFill>
              <a:latin typeface="Calibri"/>
              <a:ea typeface="Calibri"/>
              <a:cs typeface="Calibri"/>
              <a:sym typeface="Calibri"/>
            </a:endParaRPr>
          </a:p>
        </p:txBody>
      </p:sp>
      <p:pic>
        <p:nvPicPr>
          <p:cNvPr id="113" name="Google Shape;113;p7"/>
          <p:cNvPicPr preferRelativeResize="0"/>
          <p:nvPr/>
        </p:nvPicPr>
        <p:blipFill rotWithShape="1">
          <a:blip r:embed="rId3">
            <a:alphaModFix/>
          </a:blip>
          <a:srcRect b="0" l="0" r="0" t="0"/>
          <a:stretch/>
        </p:blipFill>
        <p:spPr>
          <a:xfrm>
            <a:off x="490967" y="6532730"/>
            <a:ext cx="2143124" cy="447674"/>
          </a:xfrm>
          <a:prstGeom prst="rect">
            <a:avLst/>
          </a:prstGeom>
          <a:noFill/>
          <a:ln>
            <a:noFill/>
          </a:ln>
        </p:spPr>
      </p:pic>
      <p:sp>
        <p:nvSpPr>
          <p:cNvPr id="114" name="Google Shape;114;p7"/>
          <p:cNvSpPr txBox="1"/>
          <p:nvPr/>
        </p:nvSpPr>
        <p:spPr>
          <a:xfrm>
            <a:off x="2599114" y="6520874"/>
            <a:ext cx="6663519" cy="496867"/>
          </a:xfrm>
          <a:prstGeom prst="rect">
            <a:avLst/>
          </a:prstGeom>
          <a:noFill/>
          <a:ln>
            <a:noFill/>
          </a:ln>
        </p:spPr>
        <p:txBody>
          <a:bodyPr anchorCtr="0" anchor="t" bIns="0" lIns="0" spcFirstLastPara="1" rIns="0" wrap="square" tIns="12050">
            <a:spAutoFit/>
          </a:bodyPr>
          <a:lstStyle/>
          <a:p>
            <a:pPr indent="0" lvl="0" marL="12700" marR="5080" rtl="0" algn="l">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115" name="Google Shape;115;p7"/>
          <p:cNvSpPr txBox="1"/>
          <p:nvPr/>
        </p:nvSpPr>
        <p:spPr>
          <a:xfrm>
            <a:off x="567852" y="1452006"/>
            <a:ext cx="7280748"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2400">
                <a:solidFill>
                  <a:srgbClr val="40891F"/>
                </a:solidFill>
                <a:latin typeface="Helvetica Neue"/>
                <a:ea typeface="Helvetica Neue"/>
                <a:cs typeface="Helvetica Neue"/>
                <a:sym typeface="Helvetica Neue"/>
              </a:rPr>
              <a:t>Step-by-step guide for managers - Reward</a:t>
            </a:r>
            <a:endParaRPr b="1" sz="2400">
              <a:solidFill>
                <a:schemeClr val="dk1"/>
              </a:solidFill>
              <a:latin typeface="Helvetica Neue"/>
              <a:ea typeface="Helvetica Neue"/>
              <a:cs typeface="Helvetica Neue"/>
              <a:sym typeface="Helvetica Neue"/>
            </a:endParaRPr>
          </a:p>
        </p:txBody>
      </p:sp>
      <p:pic>
        <p:nvPicPr>
          <p:cNvPr id="116" name="Google Shape;116;p7"/>
          <p:cNvPicPr preferRelativeResize="0"/>
          <p:nvPr/>
        </p:nvPicPr>
        <p:blipFill rotWithShape="1">
          <a:blip r:embed="rId4">
            <a:alphaModFix/>
          </a:blip>
          <a:srcRect b="0" l="0" r="0" t="0"/>
          <a:stretch/>
        </p:blipFill>
        <p:spPr>
          <a:xfrm>
            <a:off x="490967" y="361029"/>
            <a:ext cx="914400" cy="914400"/>
          </a:xfrm>
          <a:prstGeom prst="rect">
            <a:avLst/>
          </a:prstGeom>
          <a:noFill/>
          <a:ln>
            <a:noFill/>
          </a:ln>
        </p:spPr>
      </p:pic>
      <p:sp>
        <p:nvSpPr>
          <p:cNvPr id="117" name="Google Shape;117;p7"/>
          <p:cNvSpPr txBox="1"/>
          <p:nvPr/>
        </p:nvSpPr>
        <p:spPr>
          <a:xfrm>
            <a:off x="567852" y="2202320"/>
            <a:ext cx="5909100" cy="4787100"/>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None/>
            </a:pPr>
            <a:r>
              <a:t/>
            </a:r>
            <a:endParaRPr b="1" sz="1400">
              <a:solidFill>
                <a:schemeClr val="dk1"/>
              </a:solidFill>
              <a:latin typeface="Helvetica Neue"/>
              <a:ea typeface="Helvetica Neue"/>
              <a:cs typeface="Helvetica Neue"/>
              <a:sym typeface="Helvetica Neue"/>
            </a:endParaRPr>
          </a:p>
          <a:p>
            <a:pPr indent="0" lvl="0" marL="0" marR="0" rtl="0" algn="just">
              <a:lnSpc>
                <a:spcPct val="150000"/>
              </a:lnSpc>
              <a:spcBef>
                <a:spcPts val="0"/>
              </a:spcBef>
              <a:spcAft>
                <a:spcPts val="0"/>
              </a:spcAft>
              <a:buNone/>
            </a:pPr>
            <a:r>
              <a:rPr b="1" lang="es-ES" sz="2000">
                <a:solidFill>
                  <a:schemeClr val="dk1"/>
                </a:solidFill>
                <a:latin typeface="Helvetica Neue"/>
                <a:ea typeface="Helvetica Neue"/>
                <a:cs typeface="Helvetica Neue"/>
                <a:sym typeface="Helvetica Neue"/>
              </a:rPr>
              <a:t>4. Establish a recognition and reward programme</a:t>
            </a:r>
            <a:endParaRPr b="1" sz="2000">
              <a:solidFill>
                <a:schemeClr val="dk1"/>
              </a:solidFill>
              <a:latin typeface="Helvetica Neue"/>
              <a:ea typeface="Helvetica Neue"/>
              <a:cs typeface="Helvetica Neue"/>
              <a:sym typeface="Helvetica Neue"/>
            </a:endParaRPr>
          </a:p>
          <a:p>
            <a:pPr indent="-342900" lvl="1" marL="800100" marR="0" rtl="0" algn="just">
              <a:lnSpc>
                <a:spcPct val="150000"/>
              </a:lnSpc>
              <a:spcBef>
                <a:spcPts val="0"/>
              </a:spcBef>
              <a:spcAft>
                <a:spcPts val="0"/>
              </a:spcAft>
              <a:buClr>
                <a:schemeClr val="dk1"/>
              </a:buClr>
              <a:buSzPts val="2000"/>
              <a:buFont typeface="Calibri"/>
              <a:buAutoNum type="alphaLcParenR"/>
            </a:pPr>
            <a:r>
              <a:rPr i="0" lang="es-ES" sz="2000" u="none" cap="none" strike="noStrike">
                <a:solidFill>
                  <a:schemeClr val="dk1"/>
                </a:solidFill>
                <a:latin typeface="Helvetica Neue"/>
                <a:ea typeface="Helvetica Neue"/>
                <a:cs typeface="Helvetica Neue"/>
                <a:sym typeface="Helvetica Neue"/>
              </a:rPr>
              <a:t>Provide praise when a task is completed to a high standard</a:t>
            </a:r>
            <a:endParaRPr b="0" i="0" sz="2000" u="none" cap="none" strike="noStrike">
              <a:solidFill>
                <a:schemeClr val="dk1"/>
              </a:solidFill>
              <a:latin typeface="Helvetica Neue"/>
              <a:ea typeface="Helvetica Neue"/>
              <a:cs typeface="Helvetica Neue"/>
              <a:sym typeface="Helvetica Neue"/>
            </a:endParaRPr>
          </a:p>
          <a:p>
            <a:pPr indent="-342900" lvl="1" marL="800100" marR="0" rtl="0" algn="just">
              <a:lnSpc>
                <a:spcPct val="150000"/>
              </a:lnSpc>
              <a:spcBef>
                <a:spcPts val="0"/>
              </a:spcBef>
              <a:spcAft>
                <a:spcPts val="0"/>
              </a:spcAft>
              <a:buClr>
                <a:schemeClr val="dk1"/>
              </a:buClr>
              <a:buSzPts val="2000"/>
              <a:buFont typeface="Calibri"/>
              <a:buAutoNum type="alphaLcParenR"/>
            </a:pPr>
            <a:r>
              <a:rPr b="0" i="0" lang="es-ES" sz="2000" u="none" cap="none" strike="noStrike">
                <a:solidFill>
                  <a:schemeClr val="dk1"/>
                </a:solidFill>
                <a:latin typeface="Helvetica Neue"/>
                <a:ea typeface="Helvetica Neue"/>
                <a:cs typeface="Helvetica Neue"/>
                <a:sym typeface="Helvetica Neue"/>
              </a:rPr>
              <a:t>Consider public recognition e.g. company-wide email</a:t>
            </a:r>
            <a:endParaRPr/>
          </a:p>
          <a:p>
            <a:pPr indent="-342900" lvl="1" marL="800100" marR="0" rtl="0" algn="just">
              <a:lnSpc>
                <a:spcPct val="150000"/>
              </a:lnSpc>
              <a:spcBef>
                <a:spcPts val="0"/>
              </a:spcBef>
              <a:spcAft>
                <a:spcPts val="0"/>
              </a:spcAft>
              <a:buClr>
                <a:schemeClr val="dk1"/>
              </a:buClr>
              <a:buSzPts val="2000"/>
              <a:buFont typeface="Calibri"/>
              <a:buAutoNum type="alphaLcParenR"/>
            </a:pPr>
            <a:r>
              <a:rPr b="0" i="0" lang="es-ES" sz="2000" u="none" cap="none" strike="noStrike">
                <a:solidFill>
                  <a:schemeClr val="dk1"/>
                </a:solidFill>
                <a:latin typeface="Helvetica Neue"/>
                <a:ea typeface="Helvetica Neue"/>
                <a:cs typeface="Helvetica Neue"/>
                <a:sym typeface="Helvetica Neue"/>
              </a:rPr>
              <a:t>Establish a bonus/reward structure for high achievers where appropriate</a:t>
            </a:r>
            <a:endParaRPr b="0" i="0" sz="2000" u="none" cap="none" strike="noStrike">
              <a:solidFill>
                <a:schemeClr val="dk1"/>
              </a:solidFill>
              <a:latin typeface="Helvetica Neue"/>
              <a:ea typeface="Helvetica Neue"/>
              <a:cs typeface="Helvetica Neue"/>
              <a:sym typeface="Helvetica Neue"/>
            </a:endParaRPr>
          </a:p>
          <a:p>
            <a:pPr indent="-342900" lvl="1" marL="800100" marR="0" rtl="0" algn="just">
              <a:lnSpc>
                <a:spcPct val="150000"/>
              </a:lnSpc>
              <a:spcBef>
                <a:spcPts val="0"/>
              </a:spcBef>
              <a:spcAft>
                <a:spcPts val="0"/>
              </a:spcAft>
              <a:buClr>
                <a:schemeClr val="dk1"/>
              </a:buClr>
              <a:buSzPts val="2000"/>
              <a:buFont typeface="Calibri"/>
              <a:buAutoNum type="alphaLcParenR"/>
            </a:pPr>
            <a:r>
              <a:rPr b="0" i="0" lang="es-ES" sz="2000" u="none" cap="none" strike="noStrike">
                <a:solidFill>
                  <a:schemeClr val="dk1"/>
                </a:solidFill>
                <a:latin typeface="Helvetica Neue"/>
                <a:ea typeface="Helvetica Neue"/>
                <a:cs typeface="Helvetica Neue"/>
                <a:sym typeface="Helvetica Neue"/>
              </a:rPr>
              <a:t>Say thank you!</a:t>
            </a:r>
            <a:endParaRPr/>
          </a:p>
          <a:p>
            <a:pPr indent="0" lvl="0" marL="0" marR="0" rtl="0" algn="just">
              <a:lnSpc>
                <a:spcPct val="150000"/>
              </a:lnSpc>
              <a:spcBef>
                <a:spcPts val="0"/>
              </a:spcBef>
              <a:spcAft>
                <a:spcPts val="0"/>
              </a:spcAft>
              <a:buNone/>
            </a:pPr>
            <a:r>
              <a:t/>
            </a:r>
            <a:endParaRPr b="1" sz="1400">
              <a:solidFill>
                <a:schemeClr val="dk1"/>
              </a:solidFill>
              <a:latin typeface="Helvetica Neue"/>
              <a:ea typeface="Helvetica Neue"/>
              <a:cs typeface="Helvetica Neue"/>
              <a:sym typeface="Helvetica Neue"/>
            </a:endParaRPr>
          </a:p>
        </p:txBody>
      </p:sp>
      <p:pic>
        <p:nvPicPr>
          <p:cNvPr descr="75 Best Thank-You Messages and Words of Appreciation" id="118" name="Google Shape;118;p7"/>
          <p:cNvPicPr preferRelativeResize="0"/>
          <p:nvPr/>
        </p:nvPicPr>
        <p:blipFill rotWithShape="1">
          <a:blip r:embed="rId5">
            <a:alphaModFix/>
          </a:blip>
          <a:srcRect b="0" l="0" r="0" t="0"/>
          <a:stretch/>
        </p:blipFill>
        <p:spPr>
          <a:xfrm>
            <a:off x="7124475" y="2514600"/>
            <a:ext cx="2143125" cy="21336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22" name="Shape 122"/>
        <p:cNvGrpSpPr/>
        <p:nvPr/>
      </p:nvGrpSpPr>
      <p:grpSpPr>
        <a:xfrm>
          <a:off x="0" y="0"/>
          <a:ext cx="0" cy="0"/>
          <a:chOff x="0" y="0"/>
          <a:chExt cx="0" cy="0"/>
        </a:xfrm>
      </p:grpSpPr>
      <p:pic>
        <p:nvPicPr>
          <p:cNvPr id="123" name="Google Shape;123;p8"/>
          <p:cNvPicPr preferRelativeResize="0"/>
          <p:nvPr/>
        </p:nvPicPr>
        <p:blipFill rotWithShape="1">
          <a:blip r:embed="rId3">
            <a:alphaModFix/>
          </a:blip>
          <a:srcRect b="0" l="0" r="0" t="0"/>
          <a:stretch/>
        </p:blipFill>
        <p:spPr>
          <a:xfrm>
            <a:off x="3173741" y="812347"/>
            <a:ext cx="3810000" cy="3810000"/>
          </a:xfrm>
          <a:prstGeom prst="rect">
            <a:avLst/>
          </a:prstGeom>
          <a:noFill/>
          <a:ln>
            <a:noFill/>
          </a:ln>
        </p:spPr>
      </p:pic>
      <p:grpSp>
        <p:nvGrpSpPr>
          <p:cNvPr id="124" name="Google Shape;124;p8"/>
          <p:cNvGrpSpPr/>
          <p:nvPr/>
        </p:nvGrpSpPr>
        <p:grpSpPr>
          <a:xfrm>
            <a:off x="260375" y="272846"/>
            <a:ext cx="9229725" cy="6772275"/>
            <a:chOff x="260375" y="272846"/>
            <a:chExt cx="9229725" cy="6772275"/>
          </a:xfrm>
        </p:grpSpPr>
        <p:sp>
          <p:nvSpPr>
            <p:cNvPr id="125" name="Google Shape;125;p8"/>
            <p:cNvSpPr/>
            <p:nvPr/>
          </p:nvSpPr>
          <p:spPr>
            <a:xfrm>
              <a:off x="260375" y="272846"/>
              <a:ext cx="9229725" cy="6772275"/>
            </a:xfrm>
            <a:custGeom>
              <a:rect b="b" l="l" r="r" t="t"/>
              <a:pathLst>
                <a:path extrusionOk="0" h="6772275" w="9229725">
                  <a:moveTo>
                    <a:pt x="9229674" y="0"/>
                  </a:moveTo>
                  <a:lnTo>
                    <a:pt x="9170848" y="0"/>
                  </a:lnTo>
                  <a:lnTo>
                    <a:pt x="9170848" y="59715"/>
                  </a:lnTo>
                  <a:lnTo>
                    <a:pt x="9170848" y="6713220"/>
                  </a:lnTo>
                  <a:lnTo>
                    <a:pt x="59474" y="6713220"/>
                  </a:lnTo>
                  <a:lnTo>
                    <a:pt x="59474" y="59715"/>
                  </a:lnTo>
                  <a:lnTo>
                    <a:pt x="9170848" y="59715"/>
                  </a:lnTo>
                  <a:lnTo>
                    <a:pt x="9170848" y="0"/>
                  </a:lnTo>
                  <a:lnTo>
                    <a:pt x="0" y="0"/>
                  </a:lnTo>
                  <a:lnTo>
                    <a:pt x="0" y="59715"/>
                  </a:lnTo>
                  <a:lnTo>
                    <a:pt x="0" y="6713220"/>
                  </a:lnTo>
                  <a:lnTo>
                    <a:pt x="0" y="6771653"/>
                  </a:lnTo>
                  <a:lnTo>
                    <a:pt x="9229674" y="6771653"/>
                  </a:lnTo>
                  <a:lnTo>
                    <a:pt x="9229674" y="6713410"/>
                  </a:lnTo>
                  <a:lnTo>
                    <a:pt x="9229674" y="6713220"/>
                  </a:lnTo>
                  <a:lnTo>
                    <a:pt x="9229674" y="59715"/>
                  </a:lnTo>
                  <a:lnTo>
                    <a:pt x="9229674" y="59524"/>
                  </a:lnTo>
                  <a:lnTo>
                    <a:pt x="9229674" y="0"/>
                  </a:lnTo>
                  <a:close/>
                </a:path>
              </a:pathLst>
            </a:custGeom>
            <a:solidFill>
              <a:srgbClr val="7DD957"/>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126" name="Google Shape;126;p8"/>
            <p:cNvPicPr preferRelativeResize="0"/>
            <p:nvPr/>
          </p:nvPicPr>
          <p:blipFill rotWithShape="1">
            <a:blip r:embed="rId4">
              <a:alphaModFix/>
            </a:blip>
            <a:srcRect b="0" l="0" r="0" t="0"/>
            <a:stretch/>
          </p:blipFill>
          <p:spPr>
            <a:xfrm>
              <a:off x="6248872" y="6244780"/>
              <a:ext cx="1095374" cy="390524"/>
            </a:xfrm>
            <a:prstGeom prst="rect">
              <a:avLst/>
            </a:prstGeom>
            <a:noFill/>
            <a:ln>
              <a:noFill/>
            </a:ln>
          </p:spPr>
        </p:pic>
        <p:pic>
          <p:nvPicPr>
            <p:cNvPr id="127" name="Google Shape;127;p8"/>
            <p:cNvPicPr preferRelativeResize="0"/>
            <p:nvPr/>
          </p:nvPicPr>
          <p:blipFill rotWithShape="1">
            <a:blip r:embed="rId5">
              <a:alphaModFix/>
            </a:blip>
            <a:srcRect b="0" l="0" r="0" t="0"/>
            <a:stretch/>
          </p:blipFill>
          <p:spPr>
            <a:xfrm>
              <a:off x="478301" y="6155947"/>
              <a:ext cx="2714624" cy="571499"/>
            </a:xfrm>
            <a:prstGeom prst="rect">
              <a:avLst/>
            </a:prstGeom>
            <a:noFill/>
            <a:ln>
              <a:noFill/>
            </a:ln>
          </p:spPr>
        </p:pic>
      </p:grpSp>
      <p:sp>
        <p:nvSpPr>
          <p:cNvPr id="128" name="Google Shape;128;p8"/>
          <p:cNvSpPr txBox="1"/>
          <p:nvPr/>
        </p:nvSpPr>
        <p:spPr>
          <a:xfrm>
            <a:off x="7432781" y="6238465"/>
            <a:ext cx="1882775" cy="356870"/>
          </a:xfrm>
          <a:prstGeom prst="rect">
            <a:avLst/>
          </a:prstGeom>
          <a:noFill/>
          <a:ln>
            <a:noFill/>
          </a:ln>
        </p:spPr>
        <p:txBody>
          <a:bodyPr anchorCtr="0" anchor="t" bIns="0" lIns="0" spcFirstLastPara="1" rIns="0" wrap="square" tIns="12050">
            <a:spAutoFit/>
          </a:bodyPr>
          <a:lstStyle/>
          <a:p>
            <a:pPr indent="0" lvl="0" marL="12700" marR="5080" rtl="0" algn="just">
              <a:lnSpc>
                <a:spcPct val="124200"/>
              </a:lnSpc>
              <a:spcBef>
                <a:spcPts val="0"/>
              </a:spcBef>
              <a:spcAft>
                <a:spcPts val="0"/>
              </a:spcAft>
              <a:buNone/>
            </a:pPr>
            <a:r>
              <a:rPr b="1" lang="es-ES" sz="350">
                <a:solidFill>
                  <a:schemeClr val="dk1"/>
                </a:solidFill>
                <a:latin typeface="Tahoma"/>
                <a:ea typeface="Tahoma"/>
                <a:cs typeface="Tahoma"/>
                <a:sym typeface="Tahoma"/>
              </a:rPr>
              <a:t>Legal description – Creative  Commons licensing:  The  materials published  on the Opsizo project website are classified as  Open  Educational  Resources' (OER) and can be freely (without permission of their creators):  downloaded, used, reused, copied, adapted, and shared by users, with  information about the source of their origin.</a:t>
            </a:r>
            <a:endParaRPr sz="350">
              <a:solidFill>
                <a:schemeClr val="dk1"/>
              </a:solidFill>
              <a:latin typeface="Tahoma"/>
              <a:ea typeface="Tahoma"/>
              <a:cs typeface="Tahoma"/>
              <a:sym typeface="Tahoma"/>
            </a:endParaRPr>
          </a:p>
        </p:txBody>
      </p:sp>
      <p:sp>
        <p:nvSpPr>
          <p:cNvPr id="129" name="Google Shape;129;p8"/>
          <p:cNvSpPr txBox="1"/>
          <p:nvPr/>
        </p:nvSpPr>
        <p:spPr>
          <a:xfrm>
            <a:off x="3065065" y="6214873"/>
            <a:ext cx="2964815" cy="399415"/>
          </a:xfrm>
          <a:prstGeom prst="rect">
            <a:avLst/>
          </a:prstGeom>
          <a:noFill/>
          <a:ln>
            <a:noFill/>
          </a:ln>
        </p:spPr>
        <p:txBody>
          <a:bodyPr anchorCtr="0" anchor="t" bIns="0" lIns="0" spcFirstLastPara="1" rIns="0" wrap="square" tIns="12700">
            <a:spAutoFit/>
          </a:bodyPr>
          <a:lstStyle/>
          <a:p>
            <a:pPr indent="0" lvl="0" marL="12700" marR="5080" rtl="0" algn="l">
              <a:lnSpc>
                <a:spcPct val="111500"/>
              </a:lnSpc>
              <a:spcBef>
                <a:spcPts val="0"/>
              </a:spcBef>
              <a:spcAft>
                <a:spcPts val="0"/>
              </a:spcAft>
              <a:buNone/>
            </a:pPr>
            <a:r>
              <a:rPr b="1" lang="es-ES" sz="55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550">
              <a:solidFill>
                <a:schemeClr val="dk1"/>
              </a:solidFill>
              <a:latin typeface="Tahoma"/>
              <a:ea typeface="Tahoma"/>
              <a:cs typeface="Tahoma"/>
              <a:sym typeface="Tahoma"/>
            </a:endParaRPr>
          </a:p>
        </p:txBody>
      </p:sp>
      <p:pic>
        <p:nvPicPr>
          <p:cNvPr id="130" name="Google Shape;130;p8"/>
          <p:cNvPicPr preferRelativeResize="0"/>
          <p:nvPr/>
        </p:nvPicPr>
        <p:blipFill rotWithShape="1">
          <a:blip r:embed="rId6">
            <a:alphaModFix/>
          </a:blip>
          <a:srcRect b="0" l="0" r="0" t="0"/>
          <a:stretch/>
        </p:blipFill>
        <p:spPr>
          <a:xfrm>
            <a:off x="3225405" y="3872315"/>
            <a:ext cx="3758336" cy="547285"/>
          </a:xfrm>
          <a:prstGeom prst="rect">
            <a:avLst/>
          </a:prstGeom>
          <a:noFill/>
          <a:ln>
            <a:noFill/>
          </a:ln>
        </p:spPr>
      </p:pic>
      <p:sp>
        <p:nvSpPr>
          <p:cNvPr id="131" name="Google Shape;131;p8"/>
          <p:cNvSpPr txBox="1"/>
          <p:nvPr/>
        </p:nvSpPr>
        <p:spPr>
          <a:xfrm>
            <a:off x="2133600" y="4835149"/>
            <a:ext cx="67056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1800">
                <a:solidFill>
                  <a:schemeClr val="dk1"/>
                </a:solidFill>
                <a:latin typeface="Helvetica Neue"/>
                <a:ea typeface="Helvetica Neue"/>
                <a:cs typeface="Helvetica Neue"/>
                <a:sym typeface="Helvetica Neue"/>
              </a:rPr>
              <a:t>Continue your training path at: </a:t>
            </a:r>
            <a:r>
              <a:rPr b="1" lang="es-ES" sz="1800" u="sng">
                <a:solidFill>
                  <a:srgbClr val="78D74F"/>
                </a:solidFill>
                <a:latin typeface="Helvetica Neue"/>
                <a:ea typeface="Helvetica Neue"/>
                <a:cs typeface="Helvetica Neue"/>
                <a:sym typeface="Helvetica Neue"/>
                <a:hlinkClick r:id="rId7">
                  <a:extLst>
                    <a:ext uri="{A12FA001-AC4F-418D-AE19-62706E023703}">
                      <ahyp:hlinkClr val="tx"/>
                    </a:ext>
                  </a:extLst>
                </a:hlinkClick>
              </a:rPr>
              <a:t>https://opsizo.eu/index.php</a:t>
            </a:r>
            <a:r>
              <a:rPr b="1" lang="es-ES" sz="1800">
                <a:solidFill>
                  <a:srgbClr val="78D74F"/>
                </a:solidFill>
                <a:latin typeface="Helvetica Neue"/>
                <a:ea typeface="Helvetica Neue"/>
                <a:cs typeface="Helvetica Neue"/>
                <a:sym typeface="Helvetica Neue"/>
              </a:rPr>
              <a:t>  </a:t>
            </a:r>
            <a:endParaRPr sz="1800">
              <a:solidFill>
                <a:srgbClr val="78D74F"/>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2022-12-16T10:07:41Z</dcterms:created>
  <dc:creator>Maria Cristina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2022-12-16T00:00:00Z</vt:filetime>
  </property>
  <property fmtid="{D5CDD505-2E9C-101B-9397-08002B2CF9AE}" pid="3" name="Creator">
    <vt:lpwstr>Canva</vt:lpwstr>
  </property>
  <property fmtid="{D5CDD505-2E9C-101B-9397-08002B2CF9AE}" pid="4" name="LastSaved">
    <vt:filetime>2022-12-16T00:00:00Z</vt:filetime>
  </property>
</Properties>
</file>