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315200" cx="9753600"/>
  <p:notesSz cx="9753600" cy="7315200"/>
  <p:embeddedFontLst>
    <p:embeddedFont>
      <p:font typeface="Tahoma"/>
      <p:regular r:id="rId15"/>
      <p:bold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gW81f5NmbuZcj8Q+isvSAZXE7J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Tahoma-regular.fntdata"/><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font" Target="fonts/Tahoma-bold.fntdata"/><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975350" y="3474700"/>
            <a:ext cx="7802875" cy="3291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1"/>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12"/>
          <p:cNvSpPr txBox="1"/>
          <p:nvPr>
            <p:ph type="ctrTitle"/>
          </p:nvPr>
        </p:nvSpPr>
        <p:spPr>
          <a:xfrm>
            <a:off x="731520" y="2267712"/>
            <a:ext cx="8290560" cy="153619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463040" y="4096512"/>
            <a:ext cx="6827520" cy="18288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3"/>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87680" y="1682496"/>
            <a:ext cx="8778240" cy="482803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13"/>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14"/>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487680" y="1682496"/>
            <a:ext cx="4242816" cy="482803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4"/>
          <p:cNvSpPr txBox="1"/>
          <p:nvPr>
            <p:ph idx="2" type="body"/>
          </p:nvPr>
        </p:nvSpPr>
        <p:spPr>
          <a:xfrm>
            <a:off x="5023104" y="1682496"/>
            <a:ext cx="4242816" cy="482803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4"/>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15"/>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5"/>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6"/>
          <p:cNvSpPr txBox="1"/>
          <p:nvPr>
            <p:ph idx="1" type="body"/>
          </p:nvPr>
        </p:nvSpPr>
        <p:spPr>
          <a:xfrm>
            <a:off x="258823" y="315618"/>
            <a:ext cx="9258558" cy="664797"/>
          </a:xfrm>
          <a:prstGeom prst="rect">
            <a:avLst/>
          </a:prstGeom>
          <a:noFill/>
          <a:ln>
            <a:noFill/>
          </a:ln>
        </p:spPr>
        <p:txBody>
          <a:bodyPr anchorCtr="0" anchor="ctr" bIns="0" lIns="0" spcFirstLastPara="1" rIns="0" wrap="square" tIns="0">
            <a:spAutoFit/>
          </a:bodyPr>
          <a:lstStyle>
            <a:lvl1pPr indent="-228600" lvl="0" marL="457200" algn="ctr">
              <a:spcBef>
                <a:spcPts val="0"/>
              </a:spcBef>
              <a:spcAft>
                <a:spcPts val="0"/>
              </a:spcAft>
              <a:buClr>
                <a:srgbClr val="262626"/>
              </a:buClr>
              <a:buSzPts val="4320"/>
              <a:buFont typeface="Calibri"/>
              <a:buNone/>
              <a:defRPr b="0" sz="4320">
                <a:solidFill>
                  <a:srgbClr val="262626"/>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87680" y="1682496"/>
            <a:ext cx="8778240" cy="4828032"/>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0"/>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opsizo.eu/index.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7.jpg"/><Relationship Id="rId7" Type="http://schemas.openxmlformats.org/officeDocument/2006/relationships/hyperlink" Target="https://opsizo.eu/index.ph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rect b="b" l="l" r="r" t="t"/>
              <a:pathLst>
                <a:path extrusionOk="0" h="6877684" w="9382125">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a:alphaModFix/>
            </a:blip>
            <a:srcRect b="0" l="0" r="0" t="0"/>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a:alphaModFix/>
            </a:blip>
            <a:srcRect b="0" l="0" r="0" t="0"/>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a:alphaModFix/>
          </a:blip>
          <a:srcRect b="0" l="0" r="0" t="0"/>
          <a:stretch/>
        </p:blipFill>
        <p:spPr>
          <a:xfrm>
            <a:off x="3192925" y="554847"/>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anchorCtr="0" anchor="t" bIns="0" lIns="0" spcFirstLastPara="1" rIns="0" wrap="square" tIns="12050">
            <a:spAutoFit/>
          </a:bodyPr>
          <a:lstStyle/>
          <a:p>
            <a:pPr indent="0" lvl="0" marL="12700" marR="5080" rtl="0" algn="just">
              <a:lnSpc>
                <a:spcPct val="124200"/>
              </a:lnSpc>
              <a:spcBef>
                <a:spcPts val="0"/>
              </a:spcBef>
              <a:spcAft>
                <a:spcPts val="0"/>
              </a:spcAft>
              <a:buNone/>
            </a:pPr>
            <a:r>
              <a:rPr b="1" lang="es-ES" sz="350">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anchorCtr="0" anchor="t" bIns="0" lIns="0" spcFirstLastPara="1" rIns="0" wrap="square" tIns="12700">
            <a:spAutoFit/>
          </a:bodyPr>
          <a:lstStyle/>
          <a:p>
            <a:pPr indent="0" lvl="0" marL="12700" marR="5080" rtl="0" algn="l">
              <a:lnSpc>
                <a:spcPct val="111500"/>
              </a:lnSpc>
              <a:spcBef>
                <a:spcPts val="0"/>
              </a:spcBef>
              <a:spcAft>
                <a:spcPts val="0"/>
              </a:spcAft>
              <a:buNone/>
            </a:pPr>
            <a:r>
              <a:rPr b="1" lang="es-ES" sz="55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52" name="Google Shape;52;p1"/>
          <p:cNvSpPr txBox="1"/>
          <p:nvPr/>
        </p:nvSpPr>
        <p:spPr>
          <a:xfrm>
            <a:off x="1295400" y="3352800"/>
            <a:ext cx="7696200" cy="301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Calibri"/>
              <a:buNone/>
            </a:pPr>
            <a:r>
              <a:rPr b="1" lang="es-ES" sz="3200">
                <a:solidFill>
                  <a:schemeClr val="dk1"/>
                </a:solidFill>
                <a:latin typeface="Calibri"/>
                <a:ea typeface="Calibri"/>
                <a:cs typeface="Calibri"/>
                <a:sym typeface="Calibri"/>
              </a:rPr>
              <a:t>ὀψίζω Suite</a:t>
            </a:r>
            <a:endParaRPr/>
          </a:p>
          <a:p>
            <a:pPr indent="0" lvl="0" marL="0" marR="0" rtl="0" algn="ctr">
              <a:lnSpc>
                <a:spcPct val="100000"/>
              </a:lnSpc>
              <a:spcBef>
                <a:spcPts val="5"/>
              </a:spcBef>
              <a:spcAft>
                <a:spcPts val="0"/>
              </a:spcAft>
              <a:buClr>
                <a:schemeClr val="dk1"/>
              </a:buClr>
              <a:buSzPts val="3200"/>
              <a:buFont typeface="Calibri"/>
              <a:buNone/>
            </a:pPr>
            <a:r>
              <a:t/>
            </a:r>
            <a:endParaRPr b="1" sz="3200">
              <a:solidFill>
                <a:schemeClr val="dk1"/>
              </a:solidFill>
              <a:latin typeface="Calibri"/>
              <a:ea typeface="Calibri"/>
              <a:cs typeface="Calibri"/>
              <a:sym typeface="Calibri"/>
            </a:endParaRPr>
          </a:p>
          <a:p>
            <a:pPr indent="0" lvl="0" marL="0" marR="0" rtl="0" algn="ctr">
              <a:lnSpc>
                <a:spcPct val="100000"/>
              </a:lnSpc>
              <a:spcBef>
                <a:spcPts val="5"/>
              </a:spcBef>
              <a:spcAft>
                <a:spcPts val="0"/>
              </a:spcAft>
              <a:buClr>
                <a:schemeClr val="dk1"/>
              </a:buClr>
              <a:buSzPts val="3200"/>
              <a:buFont typeface="Calibri"/>
              <a:buNone/>
            </a:pPr>
            <a:r>
              <a:rPr b="1" lang="es-ES" sz="3200">
                <a:solidFill>
                  <a:schemeClr val="dk1"/>
                </a:solidFill>
                <a:latin typeface="Calibri"/>
                <a:ea typeface="Calibri"/>
                <a:cs typeface="Calibri"/>
                <a:sym typeface="Calibri"/>
              </a:rPr>
              <a:t>Supportare il coming out al lavoro</a:t>
            </a:r>
            <a:endParaRPr/>
          </a:p>
          <a:p>
            <a:pPr indent="0" lvl="0" marL="0" marR="0" rtl="0" algn="ctr">
              <a:lnSpc>
                <a:spcPct val="100000"/>
              </a:lnSpc>
              <a:spcBef>
                <a:spcPts val="5"/>
              </a:spcBef>
              <a:spcAft>
                <a:spcPts val="0"/>
              </a:spcAft>
              <a:buClr>
                <a:schemeClr val="dk1"/>
              </a:buClr>
              <a:buSzPts val="1800"/>
              <a:buFont typeface="Calibri"/>
              <a:buNone/>
            </a:pPr>
            <a:r>
              <a:rPr b="1" lang="es-ES" sz="1800">
                <a:solidFill>
                  <a:schemeClr val="dk1"/>
                </a:solidFill>
                <a:latin typeface="Calibri"/>
                <a:ea typeface="Calibri"/>
                <a:cs typeface="Calibri"/>
                <a:sym typeface="Calibri"/>
              </a:rPr>
              <a:t>Partner autore: Università degli Studi di Napoli Federico II</a:t>
            </a:r>
            <a:endParaRPr/>
          </a:p>
          <a:p>
            <a:pPr indent="0" lvl="0" marL="0" marR="0" rtl="0" algn="ctr">
              <a:lnSpc>
                <a:spcPct val="100000"/>
              </a:lnSpc>
              <a:spcBef>
                <a:spcPts val="5"/>
              </a:spcBef>
              <a:spcAft>
                <a:spcPts val="0"/>
              </a:spcAft>
              <a:buClr>
                <a:srgbClr val="92D050"/>
              </a:buClr>
              <a:buSzPts val="1800"/>
              <a:buFont typeface="Calibri"/>
              <a:buNone/>
            </a:pPr>
            <a:r>
              <a:rPr b="1" lang="es-ES" sz="1800">
                <a:solidFill>
                  <a:srgbClr val="92D050"/>
                </a:solidFill>
                <a:latin typeface="Calibri"/>
                <a:ea typeface="Calibri"/>
                <a:cs typeface="Calibri"/>
                <a:sym typeface="Calibri"/>
              </a:rPr>
              <a:t>Diversità &amp; Inclusione nelle Microimprese</a:t>
            </a:r>
            <a:endParaRPr b="1" sz="1800">
              <a:solidFill>
                <a:srgbClr val="92D050"/>
              </a:solidFill>
              <a:latin typeface="Helvetica Neue"/>
              <a:ea typeface="Helvetica Neue"/>
              <a:cs typeface="Helvetica Neue"/>
              <a:sym typeface="Helvetica Neue"/>
            </a:endParaRPr>
          </a:p>
          <a:p>
            <a:pPr indent="0" lvl="0" marL="0" marR="0" rtl="0" algn="ctr">
              <a:lnSpc>
                <a:spcPct val="107000"/>
              </a:lnSpc>
              <a:spcBef>
                <a:spcPts val="0"/>
              </a:spcBef>
              <a:spcAft>
                <a:spcPts val="0"/>
              </a:spcAft>
              <a:buNone/>
            </a:pPr>
            <a:r>
              <a:rPr b="1" lang="es-ES" sz="1600">
                <a:solidFill>
                  <a:schemeClr val="dk1"/>
                </a:solidFill>
                <a:latin typeface="Calibri"/>
                <a:ea typeface="Calibri"/>
                <a:cs typeface="Calibri"/>
                <a:sym typeface="Calibri"/>
              </a:rPr>
              <a:t>2022-1-IT01-KA220-VET-000086407</a:t>
            </a:r>
            <a:endParaRPr b="1" sz="1800">
              <a:solidFill>
                <a:schemeClr val="dk1"/>
              </a:solidFill>
              <a:latin typeface="Helvetica Neue"/>
              <a:ea typeface="Helvetica Neue"/>
              <a:cs typeface="Helvetica Neue"/>
              <a:sym typeface="Helvetica Neue"/>
            </a:endParaRPr>
          </a:p>
          <a:p>
            <a:pPr indent="0" lvl="0" marL="0" marR="0" rtl="0" algn="ctr">
              <a:spcBef>
                <a:spcPts val="805"/>
              </a:spcBef>
              <a:spcAft>
                <a:spcPts val="0"/>
              </a:spcAft>
              <a:buNone/>
            </a:pPr>
            <a:r>
              <a:rPr b="1" lang="es-ES" sz="1600" u="sng">
                <a:solidFill>
                  <a:srgbClr val="40891F"/>
                </a:solidFill>
                <a:latin typeface="Helvetica Neue"/>
                <a:ea typeface="Helvetica Neue"/>
                <a:cs typeface="Helvetica Neue"/>
                <a:sym typeface="Helvetica Neue"/>
                <a:hlinkClick r:id="rId6">
                  <a:extLst>
                    <a:ext uri="{A12FA001-AC4F-418D-AE19-62706E023703}">
                      <ahyp:hlinkClr val="tx"/>
                    </a:ext>
                  </a:extLst>
                </a:hlinkClick>
              </a:rPr>
              <a:t>https://opsizo.eu/index.php</a:t>
            </a:r>
            <a:r>
              <a:rPr b="1" lang="es-ES" sz="1600">
                <a:solidFill>
                  <a:srgbClr val="40891F"/>
                </a:solidFill>
                <a:latin typeface="Helvetica Neue"/>
                <a:ea typeface="Helvetica Neue"/>
                <a:cs typeface="Helvetica Neue"/>
                <a:sym typeface="Helvetica Neue"/>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p:nvPr/>
        </p:nvSpPr>
        <p:spPr>
          <a:xfrm>
            <a:off x="228600" y="152400"/>
            <a:ext cx="9416263"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58" name="Google Shape;58;p2"/>
          <p:cNvPicPr preferRelativeResize="0"/>
          <p:nvPr/>
        </p:nvPicPr>
        <p:blipFill rotWithShape="1">
          <a:blip r:embed="rId3">
            <a:alphaModFix/>
          </a:blip>
          <a:srcRect b="0" l="0" r="0" t="0"/>
          <a:stretch/>
        </p:blipFill>
        <p:spPr>
          <a:xfrm>
            <a:off x="490967" y="6532730"/>
            <a:ext cx="2143124" cy="447674"/>
          </a:xfrm>
          <a:prstGeom prst="rect">
            <a:avLst/>
          </a:prstGeom>
          <a:noFill/>
          <a:ln>
            <a:noFill/>
          </a:ln>
        </p:spPr>
      </p:pic>
      <p:sp>
        <p:nvSpPr>
          <p:cNvPr id="59" name="Google Shape;59;p2"/>
          <p:cNvSpPr txBox="1"/>
          <p:nvPr/>
        </p:nvSpPr>
        <p:spPr>
          <a:xfrm>
            <a:off x="2599114" y="6520874"/>
            <a:ext cx="6663519" cy="496867"/>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60" name="Google Shape;60;p2"/>
          <p:cNvSpPr txBox="1"/>
          <p:nvPr/>
        </p:nvSpPr>
        <p:spPr>
          <a:xfrm>
            <a:off x="685800" y="1440939"/>
            <a:ext cx="6172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Esperienze di coming out al lavoro</a:t>
            </a:r>
            <a:endParaRPr b="1" sz="2400">
              <a:solidFill>
                <a:schemeClr val="dk1"/>
              </a:solidFill>
              <a:latin typeface="Helvetica Neue"/>
              <a:ea typeface="Helvetica Neue"/>
              <a:cs typeface="Helvetica Neue"/>
              <a:sym typeface="Helvetica Neue"/>
            </a:endParaRPr>
          </a:p>
        </p:txBody>
      </p:sp>
      <p:pic>
        <p:nvPicPr>
          <p:cNvPr id="61" name="Google Shape;61;p2"/>
          <p:cNvPicPr preferRelativeResize="0"/>
          <p:nvPr/>
        </p:nvPicPr>
        <p:blipFill rotWithShape="1">
          <a:blip r:embed="rId4">
            <a:alphaModFix/>
          </a:blip>
          <a:srcRect b="0" l="0" r="0" t="0"/>
          <a:stretch/>
        </p:blipFill>
        <p:spPr>
          <a:xfrm>
            <a:off x="490967" y="361029"/>
            <a:ext cx="914400" cy="914400"/>
          </a:xfrm>
          <a:prstGeom prst="rect">
            <a:avLst/>
          </a:prstGeom>
          <a:noFill/>
          <a:ln>
            <a:noFill/>
          </a:ln>
        </p:spPr>
      </p:pic>
      <p:sp>
        <p:nvSpPr>
          <p:cNvPr id="62" name="Google Shape;62;p2"/>
          <p:cNvSpPr txBox="1"/>
          <p:nvPr/>
        </p:nvSpPr>
        <p:spPr>
          <a:xfrm>
            <a:off x="590857" y="2157458"/>
            <a:ext cx="8571885" cy="10209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Jacopo ha 26 anni ed ha un diploma in graphic design preso con buoni risultati. “Sono entrato in un centro stampa con un’identità femminile, non ero ancora consapevole. Quando ho iniziato la terapia ormonale, i datori di lavoro non riuscivano ad accettare che i clienti potessero vedere il mio cambiamento. </a:t>
            </a:r>
            <a:endParaRPr/>
          </a:p>
        </p:txBody>
      </p:sp>
      <p:pic>
        <p:nvPicPr>
          <p:cNvPr descr="Immagine che contiene clipart, Elementi grafici&#10;&#10;Descrizione generata automaticamente" id="63" name="Google Shape;63;p2"/>
          <p:cNvPicPr preferRelativeResize="0"/>
          <p:nvPr/>
        </p:nvPicPr>
        <p:blipFill rotWithShape="1">
          <a:blip r:embed="rId5">
            <a:alphaModFix/>
          </a:blip>
          <a:srcRect b="0" l="0" r="0" t="0"/>
          <a:stretch/>
        </p:blipFill>
        <p:spPr>
          <a:xfrm>
            <a:off x="5796147" y="3433297"/>
            <a:ext cx="3347154" cy="1878079"/>
          </a:xfrm>
          <a:prstGeom prst="rect">
            <a:avLst/>
          </a:prstGeom>
          <a:noFill/>
          <a:ln>
            <a:noFill/>
          </a:ln>
        </p:spPr>
      </p:pic>
      <p:sp>
        <p:nvSpPr>
          <p:cNvPr id="64" name="Google Shape;64;p2"/>
          <p:cNvSpPr txBox="1"/>
          <p:nvPr/>
        </p:nvSpPr>
        <p:spPr>
          <a:xfrm>
            <a:off x="590857" y="3297246"/>
            <a:ext cx="5105400" cy="32889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Mi chiamavano con promomi femminili e usavano continuamente il mio dead name (il nome assegnato alla nascita), anche dopo che mi è comparsa la barba e la mia voce è cambiata. Lo facevano di fronte ai clienti, che spesso erano perplessi. ‘Puoi venire con 10 centimetri di barba ma consinuerò a fare errori perchè sono distratto’ mi disse una volta il mio datore di lavoro.</a:t>
            </a:r>
            <a:endParaRPr/>
          </a:p>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È stata dura. Siamo andati avanti così per un anno finchè non hanno deciso di licenziarmi. Mi hanno detto che non volevano problemi con i clienti”.</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p:nvPr/>
        </p:nvSpPr>
        <p:spPr>
          <a:xfrm>
            <a:off x="228600" y="152400"/>
            <a:ext cx="9416263"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70" name="Google Shape;70;p3"/>
          <p:cNvPicPr preferRelativeResize="0"/>
          <p:nvPr/>
        </p:nvPicPr>
        <p:blipFill rotWithShape="1">
          <a:blip r:embed="rId3">
            <a:alphaModFix/>
          </a:blip>
          <a:srcRect b="0" l="0" r="0" t="0"/>
          <a:stretch/>
        </p:blipFill>
        <p:spPr>
          <a:xfrm>
            <a:off x="490967" y="6532730"/>
            <a:ext cx="2143124" cy="447674"/>
          </a:xfrm>
          <a:prstGeom prst="rect">
            <a:avLst/>
          </a:prstGeom>
          <a:noFill/>
          <a:ln>
            <a:noFill/>
          </a:ln>
        </p:spPr>
      </p:pic>
      <p:sp>
        <p:nvSpPr>
          <p:cNvPr id="71" name="Google Shape;71;p3"/>
          <p:cNvSpPr txBox="1"/>
          <p:nvPr/>
        </p:nvSpPr>
        <p:spPr>
          <a:xfrm>
            <a:off x="2599114" y="6520874"/>
            <a:ext cx="6663519" cy="496867"/>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72" name="Google Shape;72;p3"/>
          <p:cNvSpPr txBox="1"/>
          <p:nvPr/>
        </p:nvSpPr>
        <p:spPr>
          <a:xfrm>
            <a:off x="685800" y="1603711"/>
            <a:ext cx="533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Esperienze di coming out al lavoro</a:t>
            </a:r>
            <a:endParaRPr b="1" sz="2400">
              <a:solidFill>
                <a:schemeClr val="dk1"/>
              </a:solidFill>
              <a:latin typeface="Helvetica Neue"/>
              <a:ea typeface="Helvetica Neue"/>
              <a:cs typeface="Helvetica Neue"/>
              <a:sym typeface="Helvetica Neue"/>
            </a:endParaRPr>
          </a:p>
        </p:txBody>
      </p:sp>
      <p:pic>
        <p:nvPicPr>
          <p:cNvPr id="73" name="Google Shape;73;p3"/>
          <p:cNvPicPr preferRelativeResize="0"/>
          <p:nvPr/>
        </p:nvPicPr>
        <p:blipFill rotWithShape="1">
          <a:blip r:embed="rId4">
            <a:alphaModFix/>
          </a:blip>
          <a:srcRect b="0" l="0" r="0" t="0"/>
          <a:stretch/>
        </p:blipFill>
        <p:spPr>
          <a:xfrm>
            <a:off x="490967" y="361029"/>
            <a:ext cx="914400" cy="914400"/>
          </a:xfrm>
          <a:prstGeom prst="rect">
            <a:avLst/>
          </a:prstGeom>
          <a:noFill/>
          <a:ln>
            <a:noFill/>
          </a:ln>
        </p:spPr>
      </p:pic>
      <p:sp>
        <p:nvSpPr>
          <p:cNvPr id="74" name="Google Shape;74;p3"/>
          <p:cNvSpPr txBox="1"/>
          <p:nvPr/>
        </p:nvSpPr>
        <p:spPr>
          <a:xfrm>
            <a:off x="4553137" y="2434708"/>
            <a:ext cx="4709495" cy="360630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Finchè ha avuto un CV con il nome e le declinazioni al maschile, le opportunità si sono presentate quasi ogni giorno. Una carriera rispettabile: 24 anni, due lauree, una a Milano ed una a Parigi. “Ad un certo punto ho pensato che fosse assurdo non dire chi sono davvero e così ho iniziato a presentarmi col mio nome di Simona ed a specificare che ho un’identità non binaria”. Ed è stato allora che le offerte sono precipitate. “Sono crollate del 90 percento. Forse è sfortuna, ma i fatti dicono che fino ad allora avevo una chiamata al giorno. Ora niente. Sono senza lavoro e accetterei qualsiasi cosa.”</a:t>
            </a:r>
            <a:endParaRPr/>
          </a:p>
        </p:txBody>
      </p:sp>
      <p:pic>
        <p:nvPicPr>
          <p:cNvPr descr="Immagine che contiene clipart, schizzo, illustrazione, Elementi grafici&#10;&#10;Descrizione generata automaticamente" id="75" name="Google Shape;75;p3"/>
          <p:cNvPicPr preferRelativeResize="0"/>
          <p:nvPr/>
        </p:nvPicPr>
        <p:blipFill rotWithShape="1">
          <a:blip r:embed="rId5">
            <a:alphaModFix/>
          </a:blip>
          <a:srcRect b="0" l="0" r="0" t="0"/>
          <a:stretch/>
        </p:blipFill>
        <p:spPr>
          <a:xfrm>
            <a:off x="490967" y="2739440"/>
            <a:ext cx="3928520" cy="26094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pic>
        <p:nvPicPr>
          <p:cNvPr id="80" name="Google Shape;80;p4"/>
          <p:cNvPicPr preferRelativeResize="0"/>
          <p:nvPr/>
        </p:nvPicPr>
        <p:blipFill rotWithShape="1">
          <a:blip r:embed="rId3">
            <a:alphaModFix/>
          </a:blip>
          <a:srcRect b="0" l="0" r="0" t="0"/>
          <a:stretch/>
        </p:blipFill>
        <p:spPr>
          <a:xfrm>
            <a:off x="0" y="0"/>
            <a:ext cx="4590556" cy="7315199"/>
          </a:xfrm>
          <a:prstGeom prst="rect">
            <a:avLst/>
          </a:prstGeom>
          <a:noFill/>
          <a:ln>
            <a:noFill/>
          </a:ln>
        </p:spPr>
      </p:pic>
      <p:sp>
        <p:nvSpPr>
          <p:cNvPr id="81" name="Google Shape;81;p4"/>
          <p:cNvSpPr/>
          <p:nvPr/>
        </p:nvSpPr>
        <p:spPr>
          <a:xfrm>
            <a:off x="4699293" y="152400"/>
            <a:ext cx="4945570"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82" name="Google Shape;82;p4"/>
          <p:cNvPicPr preferRelativeResize="0"/>
          <p:nvPr/>
        </p:nvPicPr>
        <p:blipFill rotWithShape="1">
          <a:blip r:embed="rId4">
            <a:alphaModFix/>
          </a:blip>
          <a:srcRect b="0" l="0" r="0" t="0"/>
          <a:stretch/>
        </p:blipFill>
        <p:spPr>
          <a:xfrm>
            <a:off x="108737" y="6817211"/>
            <a:ext cx="2143124" cy="447674"/>
          </a:xfrm>
          <a:prstGeom prst="rect">
            <a:avLst/>
          </a:prstGeom>
          <a:noFill/>
          <a:ln>
            <a:noFill/>
          </a:ln>
        </p:spPr>
      </p:pic>
      <p:sp>
        <p:nvSpPr>
          <p:cNvPr id="83" name="Google Shape;83;p4"/>
          <p:cNvSpPr txBox="1"/>
          <p:nvPr/>
        </p:nvSpPr>
        <p:spPr>
          <a:xfrm>
            <a:off x="2151437" y="6861149"/>
            <a:ext cx="2350135" cy="321310"/>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b="1" lang="es-ES" sz="4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84" name="Google Shape;84;p4"/>
          <p:cNvPicPr preferRelativeResize="0"/>
          <p:nvPr/>
        </p:nvPicPr>
        <p:blipFill rotWithShape="1">
          <a:blip r:embed="rId5">
            <a:alphaModFix/>
          </a:blip>
          <a:srcRect b="0" l="0" r="0" t="0"/>
          <a:stretch/>
        </p:blipFill>
        <p:spPr>
          <a:xfrm>
            <a:off x="8610600" y="6126648"/>
            <a:ext cx="914400" cy="914400"/>
          </a:xfrm>
          <a:prstGeom prst="rect">
            <a:avLst/>
          </a:prstGeom>
          <a:noFill/>
          <a:ln>
            <a:noFill/>
          </a:ln>
        </p:spPr>
      </p:pic>
      <p:sp>
        <p:nvSpPr>
          <p:cNvPr id="85" name="Google Shape;85;p4"/>
          <p:cNvSpPr txBox="1"/>
          <p:nvPr/>
        </p:nvSpPr>
        <p:spPr>
          <a:xfrm>
            <a:off x="4975146" y="1352448"/>
            <a:ext cx="4393863" cy="461030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800">
                <a:solidFill>
                  <a:schemeClr val="dk1"/>
                </a:solidFill>
                <a:latin typeface="Helvetica Neue"/>
                <a:ea typeface="Helvetica Neue"/>
                <a:cs typeface="Helvetica Neue"/>
                <a:sym typeface="Helvetica Neue"/>
              </a:rPr>
              <a:t>Uno studio del 2019 finanziato dalla Commissione Europea dimostra che nella popolazione trans nell’EU, solo metà ha un impiego retribuito, comparato ad una media generale del 69.3%. Inoltre, solo una persona su quattro riporta di vivere un ambiente lavorativo supportivo e di non aver mai fatto esperienza di commenti negativi relativi alla sua identità di genere. </a:t>
            </a:r>
            <a:endParaRPr b="1" sz="18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t/>
            </a:r>
            <a:endParaRPr b="1" sz="180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228600" y="152400"/>
            <a:ext cx="9416263"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91" name="Google Shape;91;p5"/>
          <p:cNvPicPr preferRelativeResize="0"/>
          <p:nvPr/>
        </p:nvPicPr>
        <p:blipFill rotWithShape="1">
          <a:blip r:embed="rId3">
            <a:alphaModFix/>
          </a:blip>
          <a:srcRect b="0" l="0" r="0" t="0"/>
          <a:stretch/>
        </p:blipFill>
        <p:spPr>
          <a:xfrm>
            <a:off x="490967" y="6532730"/>
            <a:ext cx="2143124" cy="447674"/>
          </a:xfrm>
          <a:prstGeom prst="rect">
            <a:avLst/>
          </a:prstGeom>
          <a:noFill/>
          <a:ln>
            <a:noFill/>
          </a:ln>
        </p:spPr>
      </p:pic>
      <p:sp>
        <p:nvSpPr>
          <p:cNvPr id="92" name="Google Shape;92;p5"/>
          <p:cNvSpPr txBox="1"/>
          <p:nvPr/>
        </p:nvSpPr>
        <p:spPr>
          <a:xfrm>
            <a:off x="2599114" y="6520874"/>
            <a:ext cx="6663519" cy="496867"/>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93" name="Google Shape;93;p5"/>
          <p:cNvSpPr txBox="1"/>
          <p:nvPr/>
        </p:nvSpPr>
        <p:spPr>
          <a:xfrm>
            <a:off x="567852" y="1452006"/>
            <a:ext cx="72807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Cosa cambia se una persona trans fa coming out</a:t>
            </a:r>
            <a:endParaRPr b="1" sz="2400">
              <a:solidFill>
                <a:schemeClr val="dk1"/>
              </a:solidFill>
              <a:latin typeface="Helvetica Neue"/>
              <a:ea typeface="Helvetica Neue"/>
              <a:cs typeface="Helvetica Neue"/>
              <a:sym typeface="Helvetica Neue"/>
            </a:endParaRPr>
          </a:p>
        </p:txBody>
      </p:sp>
      <p:pic>
        <p:nvPicPr>
          <p:cNvPr id="94" name="Google Shape;94;p5"/>
          <p:cNvPicPr preferRelativeResize="0"/>
          <p:nvPr/>
        </p:nvPicPr>
        <p:blipFill rotWithShape="1">
          <a:blip r:embed="rId4">
            <a:alphaModFix/>
          </a:blip>
          <a:srcRect b="0" l="0" r="0" t="0"/>
          <a:stretch/>
        </p:blipFill>
        <p:spPr>
          <a:xfrm>
            <a:off x="490967" y="361029"/>
            <a:ext cx="914400" cy="914400"/>
          </a:xfrm>
          <a:prstGeom prst="rect">
            <a:avLst/>
          </a:prstGeom>
          <a:noFill/>
          <a:ln>
            <a:noFill/>
          </a:ln>
        </p:spPr>
      </p:pic>
      <p:sp>
        <p:nvSpPr>
          <p:cNvPr id="95" name="Google Shape;95;p5"/>
          <p:cNvSpPr txBox="1"/>
          <p:nvPr/>
        </p:nvSpPr>
        <p:spPr>
          <a:xfrm>
            <a:off x="567852" y="2202321"/>
            <a:ext cx="5029200" cy="166731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Fare coming out sul posto di lavoro può includere i seguenti punti:</a:t>
            </a:r>
            <a:endParaRPr/>
          </a:p>
          <a:p>
            <a:pPr indent="0" lvl="0" marL="0" marR="0" rtl="0" algn="just">
              <a:lnSpc>
                <a:spcPct val="150000"/>
              </a:lnSpc>
              <a:spcBef>
                <a:spcPts val="0"/>
              </a:spcBef>
              <a:spcAft>
                <a:spcPts val="0"/>
              </a:spcAft>
              <a:buNone/>
            </a:pPr>
            <a:r>
              <a:t/>
            </a:r>
            <a:endParaRPr sz="14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1. cambio di nome, soprannome e pronome, indirizzo e-mail;</a:t>
            </a:r>
            <a:endParaRPr/>
          </a:p>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2. cambio di stile e di abbigliamento;</a:t>
            </a:r>
            <a:endParaRPr/>
          </a:p>
        </p:txBody>
      </p:sp>
      <p:pic>
        <p:nvPicPr>
          <p:cNvPr descr="Immagine che contiene testo, bianco e nero, segnaletica, Carattere&#10;&#10;Descrizione generata automaticamente" id="96" name="Google Shape;96;p5"/>
          <p:cNvPicPr preferRelativeResize="0"/>
          <p:nvPr/>
        </p:nvPicPr>
        <p:blipFill rotWithShape="1">
          <a:blip r:embed="rId5">
            <a:alphaModFix/>
          </a:blip>
          <a:srcRect b="0" l="0" r="0" t="0"/>
          <a:stretch/>
        </p:blipFill>
        <p:spPr>
          <a:xfrm>
            <a:off x="567852" y="4021009"/>
            <a:ext cx="2857344" cy="2203850"/>
          </a:xfrm>
          <a:prstGeom prst="rect">
            <a:avLst/>
          </a:prstGeom>
          <a:noFill/>
          <a:ln>
            <a:noFill/>
          </a:ln>
        </p:spPr>
      </p:pic>
      <p:pic>
        <p:nvPicPr>
          <p:cNvPr descr="Immagine che contiene schermata, cartone animato, design, arte&#10;&#10;Descrizione generata automaticamente" id="97" name="Google Shape;97;p5"/>
          <p:cNvPicPr preferRelativeResize="0"/>
          <p:nvPr/>
        </p:nvPicPr>
        <p:blipFill rotWithShape="1">
          <a:blip r:embed="rId6">
            <a:alphaModFix/>
          </a:blip>
          <a:srcRect b="0" l="0" r="0" t="0"/>
          <a:stretch/>
        </p:blipFill>
        <p:spPr>
          <a:xfrm>
            <a:off x="5708729" y="2225923"/>
            <a:ext cx="3477019" cy="1714695"/>
          </a:xfrm>
          <a:prstGeom prst="rect">
            <a:avLst/>
          </a:prstGeom>
          <a:noFill/>
          <a:ln>
            <a:noFill/>
          </a:ln>
        </p:spPr>
      </p:pic>
      <p:sp>
        <p:nvSpPr>
          <p:cNvPr id="98" name="Google Shape;98;p5"/>
          <p:cNvSpPr txBox="1"/>
          <p:nvPr/>
        </p:nvSpPr>
        <p:spPr>
          <a:xfrm>
            <a:off x="3592823" y="4516852"/>
            <a:ext cx="5605598" cy="102682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3. uso di spogliatoi, bagni e altri spazi in accordo con la propria identità di genere;</a:t>
            </a:r>
            <a:endParaRPr/>
          </a:p>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4. uso della divisa in accordo con la propria identità di genere.</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p:nvPr/>
        </p:nvSpPr>
        <p:spPr>
          <a:xfrm>
            <a:off x="228600" y="152400"/>
            <a:ext cx="9416263"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104" name="Google Shape;104;p6"/>
          <p:cNvPicPr preferRelativeResize="0"/>
          <p:nvPr/>
        </p:nvPicPr>
        <p:blipFill rotWithShape="1">
          <a:blip r:embed="rId3">
            <a:alphaModFix/>
          </a:blip>
          <a:srcRect b="0" l="0" r="0" t="0"/>
          <a:stretch/>
        </p:blipFill>
        <p:spPr>
          <a:xfrm>
            <a:off x="490967" y="6532730"/>
            <a:ext cx="2143124" cy="447674"/>
          </a:xfrm>
          <a:prstGeom prst="rect">
            <a:avLst/>
          </a:prstGeom>
          <a:noFill/>
          <a:ln>
            <a:noFill/>
          </a:ln>
        </p:spPr>
      </p:pic>
      <p:sp>
        <p:nvSpPr>
          <p:cNvPr id="105" name="Google Shape;105;p6"/>
          <p:cNvSpPr txBox="1"/>
          <p:nvPr/>
        </p:nvSpPr>
        <p:spPr>
          <a:xfrm>
            <a:off x="2599114" y="6520874"/>
            <a:ext cx="6663519" cy="496867"/>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06" name="Google Shape;106;p6"/>
          <p:cNvSpPr txBox="1"/>
          <p:nvPr/>
        </p:nvSpPr>
        <p:spPr>
          <a:xfrm>
            <a:off x="948167" y="1477580"/>
            <a:ext cx="40578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Come un datore di lavoro può mostrare accettazione e supporto:</a:t>
            </a:r>
            <a:endParaRPr b="1" sz="2400">
              <a:solidFill>
                <a:schemeClr val="dk1"/>
              </a:solidFill>
              <a:latin typeface="Helvetica Neue"/>
              <a:ea typeface="Helvetica Neue"/>
              <a:cs typeface="Helvetica Neue"/>
              <a:sym typeface="Helvetica Neue"/>
            </a:endParaRPr>
          </a:p>
        </p:txBody>
      </p:sp>
      <p:pic>
        <p:nvPicPr>
          <p:cNvPr id="107" name="Google Shape;107;p6"/>
          <p:cNvPicPr preferRelativeResize="0"/>
          <p:nvPr/>
        </p:nvPicPr>
        <p:blipFill rotWithShape="1">
          <a:blip r:embed="rId4">
            <a:alphaModFix/>
          </a:blip>
          <a:srcRect b="0" l="0" r="0" t="0"/>
          <a:stretch/>
        </p:blipFill>
        <p:spPr>
          <a:xfrm>
            <a:off x="490967" y="361029"/>
            <a:ext cx="914400" cy="914400"/>
          </a:xfrm>
          <a:prstGeom prst="rect">
            <a:avLst/>
          </a:prstGeom>
          <a:noFill/>
          <a:ln>
            <a:noFill/>
          </a:ln>
        </p:spPr>
      </p:pic>
      <p:grpSp>
        <p:nvGrpSpPr>
          <p:cNvPr id="108" name="Google Shape;108;p6"/>
          <p:cNvGrpSpPr/>
          <p:nvPr/>
        </p:nvGrpSpPr>
        <p:grpSpPr>
          <a:xfrm>
            <a:off x="685801" y="2286000"/>
            <a:ext cx="8576832" cy="3872374"/>
            <a:chOff x="3782831" y="1714610"/>
            <a:chExt cx="7159493" cy="4212651"/>
          </a:xfrm>
        </p:grpSpPr>
        <p:sp>
          <p:nvSpPr>
            <p:cNvPr id="109" name="Google Shape;109;p6"/>
            <p:cNvSpPr/>
            <p:nvPr/>
          </p:nvSpPr>
          <p:spPr>
            <a:xfrm>
              <a:off x="3782831" y="1714610"/>
              <a:ext cx="5448428" cy="4017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Helvetica Neue"/>
                <a:ea typeface="Helvetica Neue"/>
                <a:cs typeface="Helvetica Neue"/>
                <a:sym typeface="Helvetica Neue"/>
              </a:endParaRPr>
            </a:p>
          </p:txBody>
        </p:sp>
        <p:sp>
          <p:nvSpPr>
            <p:cNvPr id="110" name="Google Shape;110;p6"/>
            <p:cNvSpPr/>
            <p:nvPr/>
          </p:nvSpPr>
          <p:spPr>
            <a:xfrm>
              <a:off x="4012096" y="2265964"/>
              <a:ext cx="3276000" cy="3600000"/>
            </a:xfrm>
            <a:custGeom>
              <a:rect b="b" l="l" r="r" t="t"/>
              <a:pathLst>
                <a:path extrusionOk="0" h="584415" w="6540862">
                  <a:moveTo>
                    <a:pt x="0" y="0"/>
                  </a:moveTo>
                  <a:lnTo>
                    <a:pt x="6540862" y="0"/>
                  </a:lnTo>
                  <a:lnTo>
                    <a:pt x="6540862" y="584415"/>
                  </a:lnTo>
                  <a:lnTo>
                    <a:pt x="0" y="584415"/>
                  </a:lnTo>
                  <a:lnTo>
                    <a:pt x="0" y="0"/>
                  </a:lnTo>
                  <a:close/>
                </a:path>
              </a:pathLst>
            </a:custGeom>
            <a:noFill/>
            <a:ln>
              <a:noFill/>
            </a:ln>
          </p:spPr>
          <p:txBody>
            <a:bodyPr anchorCtr="0" anchor="t" bIns="106675" lIns="106675" spcFirstLastPara="1" rIns="106675" wrap="square" tIns="106675">
              <a:noAutofit/>
            </a:bodyPr>
            <a:lstStyle/>
            <a:p>
              <a:pPr indent="-285750" lvl="0" marL="285750" marR="0" rtl="0" algn="l">
                <a:lnSpc>
                  <a:spcPct val="150000"/>
                </a:lnSpc>
                <a:spcBef>
                  <a:spcPts val="0"/>
                </a:spcBef>
                <a:spcAft>
                  <a:spcPts val="0"/>
                </a:spcAft>
                <a:buClr>
                  <a:schemeClr val="dk1"/>
                </a:buClr>
                <a:buSzPts val="1500"/>
                <a:buFont typeface="Arial"/>
                <a:buChar char="•"/>
              </a:pPr>
              <a:r>
                <a:rPr lang="es-ES" sz="1500">
                  <a:solidFill>
                    <a:schemeClr val="dk1"/>
                  </a:solidFill>
                  <a:latin typeface="Helvetica Neue"/>
                  <a:ea typeface="Helvetica Neue"/>
                  <a:cs typeface="Helvetica Neue"/>
                  <a:sym typeface="Helvetica Neue"/>
                </a:rPr>
                <a:t>ringrazia l’altra persona per la fiducia in te che ha mostrato e assicura il tuo completo supporto; </a:t>
              </a:r>
              <a:endParaRPr/>
            </a:p>
            <a:p>
              <a:pPr indent="-285750" lvl="0" marL="285750" marR="0" rtl="0" algn="l">
                <a:lnSpc>
                  <a:spcPct val="150000"/>
                </a:lnSpc>
                <a:spcBef>
                  <a:spcPts val="525"/>
                </a:spcBef>
                <a:spcAft>
                  <a:spcPts val="0"/>
                </a:spcAft>
                <a:buClr>
                  <a:schemeClr val="dk1"/>
                </a:buClr>
                <a:buSzPts val="1500"/>
                <a:buFont typeface="Arial"/>
                <a:buChar char="•"/>
              </a:pPr>
              <a:r>
                <a:rPr lang="es-ES" sz="1500">
                  <a:solidFill>
                    <a:schemeClr val="dk1"/>
                  </a:solidFill>
                  <a:latin typeface="Helvetica Neue"/>
                  <a:ea typeface="Helvetica Neue"/>
                  <a:cs typeface="Helvetica Neue"/>
                  <a:sym typeface="Helvetica Neue"/>
                </a:rPr>
                <a:t>chiedigli/le chi è già informato sulla situazione;</a:t>
              </a:r>
              <a:endParaRPr/>
            </a:p>
            <a:p>
              <a:pPr indent="-285750" lvl="0" marL="285750" marR="0" rtl="0" algn="l">
                <a:lnSpc>
                  <a:spcPct val="150000"/>
                </a:lnSpc>
                <a:spcBef>
                  <a:spcPts val="525"/>
                </a:spcBef>
                <a:spcAft>
                  <a:spcPts val="0"/>
                </a:spcAft>
                <a:buClr>
                  <a:schemeClr val="dk1"/>
                </a:buClr>
                <a:buSzPts val="1500"/>
                <a:buFont typeface="Arial"/>
                <a:buChar char="•"/>
              </a:pPr>
              <a:r>
                <a:rPr lang="es-ES" sz="1500">
                  <a:solidFill>
                    <a:schemeClr val="dk1"/>
                  </a:solidFill>
                  <a:latin typeface="Helvetica Neue"/>
                  <a:ea typeface="Helvetica Neue"/>
                  <a:cs typeface="Helvetica Neue"/>
                  <a:sym typeface="Helvetica Neue"/>
                </a:rPr>
                <a:t>indaga sui bisogni della persona trans, i.e. cosa vorrebbero cambiare in termini concreti, quali sfide ci sono;</a:t>
              </a:r>
              <a:endParaRPr/>
            </a:p>
          </p:txBody>
        </p:sp>
        <p:cxnSp>
          <p:nvCxnSpPr>
            <p:cNvPr id="111" name="Google Shape;111;p6"/>
            <p:cNvCxnSpPr/>
            <p:nvPr/>
          </p:nvCxnSpPr>
          <p:spPr>
            <a:xfrm>
              <a:off x="7415356" y="3040945"/>
              <a:ext cx="0" cy="2886316"/>
            </a:xfrm>
            <a:prstGeom prst="straightConnector1">
              <a:avLst/>
            </a:prstGeom>
            <a:noFill/>
            <a:ln cap="flat" cmpd="sng" w="12700">
              <a:solidFill>
                <a:srgbClr val="D8D8D8"/>
              </a:solidFill>
              <a:prstDash val="solid"/>
              <a:round/>
              <a:headEnd len="sm" w="sm" type="none"/>
              <a:tailEnd len="sm" w="sm" type="none"/>
            </a:ln>
          </p:spPr>
        </p:cxnSp>
        <p:cxnSp>
          <p:nvCxnSpPr>
            <p:cNvPr id="112" name="Google Shape;112;p6"/>
            <p:cNvCxnSpPr/>
            <p:nvPr/>
          </p:nvCxnSpPr>
          <p:spPr>
            <a:xfrm>
              <a:off x="3888388" y="2327261"/>
              <a:ext cx="0" cy="3600000"/>
            </a:xfrm>
            <a:prstGeom prst="straightConnector1">
              <a:avLst/>
            </a:prstGeom>
            <a:noFill/>
            <a:ln cap="flat" cmpd="sng" w="12700">
              <a:solidFill>
                <a:srgbClr val="D8D8D8"/>
              </a:solidFill>
              <a:prstDash val="solid"/>
              <a:round/>
              <a:headEnd len="sm" w="sm" type="none"/>
              <a:tailEnd len="sm" w="sm" type="none"/>
            </a:ln>
          </p:spPr>
        </p:cxnSp>
        <p:sp>
          <p:nvSpPr>
            <p:cNvPr id="113" name="Google Shape;113;p6"/>
            <p:cNvSpPr/>
            <p:nvPr/>
          </p:nvSpPr>
          <p:spPr>
            <a:xfrm>
              <a:off x="7552301" y="2979647"/>
              <a:ext cx="3276000" cy="2886316"/>
            </a:xfrm>
            <a:custGeom>
              <a:rect b="b" l="l" r="r" t="t"/>
              <a:pathLst>
                <a:path extrusionOk="0" h="584415" w="6540862">
                  <a:moveTo>
                    <a:pt x="0" y="0"/>
                  </a:moveTo>
                  <a:lnTo>
                    <a:pt x="6540862" y="0"/>
                  </a:lnTo>
                  <a:lnTo>
                    <a:pt x="6540862" y="584415"/>
                  </a:lnTo>
                  <a:lnTo>
                    <a:pt x="0" y="584415"/>
                  </a:lnTo>
                  <a:lnTo>
                    <a:pt x="0" y="0"/>
                  </a:lnTo>
                  <a:close/>
                </a:path>
              </a:pathLst>
            </a:custGeom>
            <a:noFill/>
            <a:ln>
              <a:noFill/>
            </a:ln>
          </p:spPr>
          <p:txBody>
            <a:bodyPr anchorCtr="0" anchor="t" bIns="106675" lIns="106675" spcFirstLastPara="1" rIns="106675" wrap="square" tIns="106675">
              <a:noAutofit/>
            </a:bodyPr>
            <a:lstStyle/>
            <a:p>
              <a:pPr indent="-285750" lvl="0" marL="285750" marR="0" rtl="0" algn="l">
                <a:lnSpc>
                  <a:spcPct val="150000"/>
                </a:lnSpc>
                <a:spcBef>
                  <a:spcPts val="0"/>
                </a:spcBef>
                <a:spcAft>
                  <a:spcPts val="0"/>
                </a:spcAft>
                <a:buClr>
                  <a:schemeClr val="dk1"/>
                </a:buClr>
                <a:buSzPts val="1500"/>
                <a:buFont typeface="Arial"/>
                <a:buChar char="•"/>
              </a:pPr>
              <a:r>
                <a:rPr lang="es-ES" sz="1500">
                  <a:solidFill>
                    <a:schemeClr val="dk1"/>
                  </a:solidFill>
                  <a:latin typeface="Helvetica Neue"/>
                  <a:ea typeface="Helvetica Neue"/>
                  <a:cs typeface="Helvetica Neue"/>
                  <a:sym typeface="Helvetica Neue"/>
                </a:rPr>
                <a:t>chiedi della prospettiva temporale del processo di coming out;</a:t>
              </a:r>
              <a:endParaRPr/>
            </a:p>
            <a:p>
              <a:pPr indent="-285750" lvl="0" marL="285750" marR="0" rtl="0" algn="l">
                <a:lnSpc>
                  <a:spcPct val="150000"/>
                </a:lnSpc>
                <a:spcBef>
                  <a:spcPts val="525"/>
                </a:spcBef>
                <a:spcAft>
                  <a:spcPts val="0"/>
                </a:spcAft>
                <a:buClr>
                  <a:schemeClr val="dk1"/>
                </a:buClr>
                <a:buSzPts val="1500"/>
                <a:buFont typeface="Arial"/>
                <a:buChar char="•"/>
              </a:pPr>
              <a:r>
                <a:rPr lang="es-ES" sz="1500">
                  <a:solidFill>
                    <a:schemeClr val="dk1"/>
                  </a:solidFill>
                  <a:latin typeface="Helvetica Neue"/>
                  <a:ea typeface="Helvetica Neue"/>
                  <a:cs typeface="Helvetica Neue"/>
                  <a:sym typeface="Helvetica Neue"/>
                </a:rPr>
                <a:t>suggerisci alla persona trans di approcciarti a lui/lei immediatamente e in un colloquio faccia a faccia con il genere corretto.</a:t>
              </a:r>
              <a:endParaRPr/>
            </a:p>
          </p:txBody>
        </p:sp>
        <p:cxnSp>
          <p:nvCxnSpPr>
            <p:cNvPr id="114" name="Google Shape;114;p6"/>
            <p:cNvCxnSpPr/>
            <p:nvPr/>
          </p:nvCxnSpPr>
          <p:spPr>
            <a:xfrm>
              <a:off x="10942324" y="2327261"/>
              <a:ext cx="0" cy="3600000"/>
            </a:xfrm>
            <a:prstGeom prst="straightConnector1">
              <a:avLst/>
            </a:prstGeom>
            <a:noFill/>
            <a:ln cap="flat" cmpd="sng" w="12700">
              <a:solidFill>
                <a:srgbClr val="D8D8D8"/>
              </a:solidFill>
              <a:prstDash val="solid"/>
              <a:round/>
              <a:headEnd len="sm" w="sm" type="none"/>
              <a:tailEnd len="sm" w="sm" type="none"/>
            </a:ln>
          </p:spPr>
        </p:cxnSp>
      </p:grpSp>
      <p:pic>
        <p:nvPicPr>
          <p:cNvPr descr="Immagine che contiene persona, dito, uomo, polso&#10;&#10;Descrizione generata automaticamente" id="115" name="Google Shape;115;p6"/>
          <p:cNvPicPr preferRelativeResize="0"/>
          <p:nvPr/>
        </p:nvPicPr>
        <p:blipFill rotWithShape="1">
          <a:blip r:embed="rId5">
            <a:alphaModFix/>
          </a:blip>
          <a:srcRect b="0" l="0" r="0" t="0"/>
          <a:stretch/>
        </p:blipFill>
        <p:spPr>
          <a:xfrm>
            <a:off x="5207497" y="1213172"/>
            <a:ext cx="3591881" cy="20204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pic>
        <p:nvPicPr>
          <p:cNvPr id="120" name="Google Shape;120;p7"/>
          <p:cNvPicPr preferRelativeResize="0"/>
          <p:nvPr/>
        </p:nvPicPr>
        <p:blipFill rotWithShape="1">
          <a:blip r:embed="rId3">
            <a:alphaModFix/>
          </a:blip>
          <a:srcRect b="0" l="0" r="0" t="0"/>
          <a:stretch/>
        </p:blipFill>
        <p:spPr>
          <a:xfrm>
            <a:off x="0" y="0"/>
            <a:ext cx="4590556" cy="7315199"/>
          </a:xfrm>
          <a:prstGeom prst="rect">
            <a:avLst/>
          </a:prstGeom>
          <a:noFill/>
          <a:ln>
            <a:noFill/>
          </a:ln>
        </p:spPr>
      </p:pic>
      <p:sp>
        <p:nvSpPr>
          <p:cNvPr id="121" name="Google Shape;121;p7"/>
          <p:cNvSpPr/>
          <p:nvPr/>
        </p:nvSpPr>
        <p:spPr>
          <a:xfrm>
            <a:off x="4699293" y="152400"/>
            <a:ext cx="4945570"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122" name="Google Shape;122;p7"/>
          <p:cNvPicPr preferRelativeResize="0"/>
          <p:nvPr/>
        </p:nvPicPr>
        <p:blipFill rotWithShape="1">
          <a:blip r:embed="rId4">
            <a:alphaModFix/>
          </a:blip>
          <a:srcRect b="0" l="0" r="0" t="0"/>
          <a:stretch/>
        </p:blipFill>
        <p:spPr>
          <a:xfrm>
            <a:off x="108737" y="6817211"/>
            <a:ext cx="2143124" cy="447674"/>
          </a:xfrm>
          <a:prstGeom prst="rect">
            <a:avLst/>
          </a:prstGeom>
          <a:noFill/>
          <a:ln>
            <a:noFill/>
          </a:ln>
        </p:spPr>
      </p:pic>
      <p:sp>
        <p:nvSpPr>
          <p:cNvPr id="123" name="Google Shape;123;p7"/>
          <p:cNvSpPr txBox="1"/>
          <p:nvPr/>
        </p:nvSpPr>
        <p:spPr>
          <a:xfrm>
            <a:off x="2151437" y="6861149"/>
            <a:ext cx="2350135" cy="321310"/>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b="1" lang="es-ES" sz="4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124" name="Google Shape;124;p7"/>
          <p:cNvSpPr txBox="1"/>
          <p:nvPr/>
        </p:nvSpPr>
        <p:spPr>
          <a:xfrm>
            <a:off x="4975146" y="685800"/>
            <a:ext cx="43938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Supportare il coming out nel team</a:t>
            </a:r>
            <a:endParaRPr/>
          </a:p>
          <a:p>
            <a:pPr indent="0" lvl="0" marL="0" marR="0" rtl="0" algn="l">
              <a:spcBef>
                <a:spcPts val="0"/>
              </a:spcBef>
              <a:spcAft>
                <a:spcPts val="0"/>
              </a:spcAft>
              <a:buNone/>
            </a:pPr>
            <a:r>
              <a:t/>
            </a:r>
            <a:endParaRPr b="1" sz="2400">
              <a:solidFill>
                <a:schemeClr val="dk1"/>
              </a:solidFill>
              <a:latin typeface="Helvetica Neue"/>
              <a:ea typeface="Helvetica Neue"/>
              <a:cs typeface="Helvetica Neue"/>
              <a:sym typeface="Helvetica Neue"/>
            </a:endParaRPr>
          </a:p>
        </p:txBody>
      </p:sp>
      <p:pic>
        <p:nvPicPr>
          <p:cNvPr id="125" name="Google Shape;125;p7"/>
          <p:cNvPicPr preferRelativeResize="0"/>
          <p:nvPr/>
        </p:nvPicPr>
        <p:blipFill rotWithShape="1">
          <a:blip r:embed="rId5">
            <a:alphaModFix/>
          </a:blip>
          <a:srcRect b="0" l="0" r="0" t="0"/>
          <a:stretch/>
        </p:blipFill>
        <p:spPr>
          <a:xfrm>
            <a:off x="8610600" y="6126648"/>
            <a:ext cx="914400" cy="914400"/>
          </a:xfrm>
          <a:prstGeom prst="rect">
            <a:avLst/>
          </a:prstGeom>
          <a:noFill/>
          <a:ln>
            <a:noFill/>
          </a:ln>
        </p:spPr>
      </p:pic>
      <p:sp>
        <p:nvSpPr>
          <p:cNvPr id="126" name="Google Shape;126;p7"/>
          <p:cNvSpPr txBox="1"/>
          <p:nvPr/>
        </p:nvSpPr>
        <p:spPr>
          <a:xfrm>
            <a:off x="4975146" y="1644849"/>
            <a:ext cx="4393863" cy="447763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600">
                <a:solidFill>
                  <a:schemeClr val="dk1"/>
                </a:solidFill>
                <a:latin typeface="Helvetica Neue"/>
                <a:ea typeface="Helvetica Neue"/>
                <a:cs typeface="Helvetica Neue"/>
                <a:sym typeface="Helvetica Neue"/>
              </a:rPr>
              <a:t>Per comunicare il coming out al team il contesto ideale è in un meeting. In questo caso la persona che conduce il team assume il ruolo di moderatore e su richiesta della persona comunica anche il coming out.</a:t>
            </a:r>
            <a:endParaRPr/>
          </a:p>
          <a:p>
            <a:pPr indent="0" lvl="0" marL="0" marR="0" rtl="0" algn="just">
              <a:lnSpc>
                <a:spcPct val="150000"/>
              </a:lnSpc>
              <a:spcBef>
                <a:spcPts val="0"/>
              </a:spcBef>
              <a:spcAft>
                <a:spcPts val="0"/>
              </a:spcAft>
              <a:buNone/>
            </a:pPr>
            <a:r>
              <a:t/>
            </a:r>
            <a:endParaRPr b="1" sz="16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rPr b="1" lang="es-ES" sz="1600">
                <a:solidFill>
                  <a:schemeClr val="dk1"/>
                </a:solidFill>
                <a:latin typeface="Helvetica Neue"/>
                <a:ea typeface="Helvetica Neue"/>
                <a:cs typeface="Helvetica Neue"/>
                <a:sym typeface="Helvetica Neue"/>
              </a:rPr>
              <a:t>Questo chiarisce la posizione della compagnia e dei leader ed informa tutti su come procedere.</a:t>
            </a:r>
            <a:endParaRPr/>
          </a:p>
          <a:p>
            <a:pPr indent="0" lvl="0" marL="0" marR="0" rtl="0" algn="just">
              <a:lnSpc>
                <a:spcPct val="150000"/>
              </a:lnSpc>
              <a:spcBef>
                <a:spcPts val="0"/>
              </a:spcBef>
              <a:spcAft>
                <a:spcPts val="0"/>
              </a:spcAft>
              <a:buNone/>
            </a:pPr>
            <a:r>
              <a:t/>
            </a:r>
            <a:endParaRPr b="1" sz="16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rPr b="1" lang="es-ES" sz="1600">
                <a:solidFill>
                  <a:schemeClr val="dk1"/>
                </a:solidFill>
                <a:latin typeface="Helvetica Neue"/>
                <a:ea typeface="Helvetica Neue"/>
                <a:cs typeface="Helvetica Neue"/>
                <a:sym typeface="Helvetica Neue"/>
              </a:rPr>
              <a:t>In questo caso è meglio chiarire in precedenza se la persona trans vuole partecipare o meno.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p:nvPr/>
        </p:nvSpPr>
        <p:spPr>
          <a:xfrm>
            <a:off x="228600" y="152400"/>
            <a:ext cx="9416263" cy="7030059"/>
          </a:xfrm>
          <a:custGeom>
            <a:rect b="b" l="l" r="r" t="t"/>
            <a:pathLst>
              <a:path extrusionOk="0" h="6315075" w="4410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pic>
        <p:nvPicPr>
          <p:cNvPr id="132" name="Google Shape;132;p8"/>
          <p:cNvPicPr preferRelativeResize="0"/>
          <p:nvPr/>
        </p:nvPicPr>
        <p:blipFill rotWithShape="1">
          <a:blip r:embed="rId3">
            <a:alphaModFix/>
          </a:blip>
          <a:srcRect b="0" l="0" r="0" t="0"/>
          <a:stretch/>
        </p:blipFill>
        <p:spPr>
          <a:xfrm>
            <a:off x="490967" y="6532730"/>
            <a:ext cx="2143124" cy="447674"/>
          </a:xfrm>
          <a:prstGeom prst="rect">
            <a:avLst/>
          </a:prstGeom>
          <a:noFill/>
          <a:ln>
            <a:noFill/>
          </a:ln>
        </p:spPr>
      </p:pic>
      <p:sp>
        <p:nvSpPr>
          <p:cNvPr id="133" name="Google Shape;133;p8"/>
          <p:cNvSpPr txBox="1"/>
          <p:nvPr/>
        </p:nvSpPr>
        <p:spPr>
          <a:xfrm>
            <a:off x="2599114" y="6520874"/>
            <a:ext cx="6663519" cy="496867"/>
          </a:xfrm>
          <a:prstGeom prst="rect">
            <a:avLst/>
          </a:prstGeom>
          <a:noFill/>
          <a:ln>
            <a:noFill/>
          </a:ln>
        </p:spPr>
        <p:txBody>
          <a:bodyPr anchorCtr="0" anchor="t" bIns="0" lIns="0" spcFirstLastPara="1" rIns="0" wrap="square" tIns="12050">
            <a:spAutoFit/>
          </a:bodyPr>
          <a:lstStyle/>
          <a:p>
            <a:pPr indent="0" lvl="0" marL="12700" marR="5080" rtl="0" algn="l">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34" name="Google Shape;134;p8"/>
          <p:cNvSpPr txBox="1"/>
          <p:nvPr/>
        </p:nvSpPr>
        <p:spPr>
          <a:xfrm>
            <a:off x="609600" y="1305300"/>
            <a:ext cx="8534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40891F"/>
                </a:solidFill>
                <a:latin typeface="Helvetica Neue"/>
                <a:ea typeface="Helvetica Neue"/>
                <a:cs typeface="Helvetica Neue"/>
                <a:sym typeface="Helvetica Neue"/>
              </a:rPr>
              <a:t>Un esempio di comunicazione che può essere trasmessa al resto dello staff:</a:t>
            </a:r>
            <a:endParaRPr/>
          </a:p>
        </p:txBody>
      </p:sp>
      <p:pic>
        <p:nvPicPr>
          <p:cNvPr id="135" name="Google Shape;135;p8"/>
          <p:cNvPicPr preferRelativeResize="0"/>
          <p:nvPr/>
        </p:nvPicPr>
        <p:blipFill rotWithShape="1">
          <a:blip r:embed="rId4">
            <a:alphaModFix/>
          </a:blip>
          <a:srcRect b="0" l="0" r="0" t="0"/>
          <a:stretch/>
        </p:blipFill>
        <p:spPr>
          <a:xfrm>
            <a:off x="490967" y="361029"/>
            <a:ext cx="914400" cy="914400"/>
          </a:xfrm>
          <a:prstGeom prst="rect">
            <a:avLst/>
          </a:prstGeom>
          <a:noFill/>
          <a:ln>
            <a:noFill/>
          </a:ln>
        </p:spPr>
      </p:pic>
      <p:sp>
        <p:nvSpPr>
          <p:cNvPr id="136" name="Google Shape;136;p8"/>
          <p:cNvSpPr txBox="1"/>
          <p:nvPr/>
        </p:nvSpPr>
        <p:spPr>
          <a:xfrm>
            <a:off x="573862" y="2208194"/>
            <a:ext cx="8725738" cy="42526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“Vorrei informarvi di un’importante informazione riguardante uno dei membri del nostro staff. La persona che fino ad ora avete conosciuto come Paolo Rossi è trans. Questo significa che il sesso assegnatole alla nascita non era quello giusto. Il nome che ha scelto per la sua identità di donna è Anna. Siamo felici di poter contare su di lei in futuro – come Anna Rossi – e di supportarla nel vivere secondo la sua identità di genere.”</a:t>
            </a:r>
            <a:endParaRPr/>
          </a:p>
          <a:p>
            <a:pPr indent="0" lvl="0" marL="0" marR="0" rtl="0" algn="just">
              <a:lnSpc>
                <a:spcPct val="150000"/>
              </a:lnSpc>
              <a:spcBef>
                <a:spcPts val="0"/>
              </a:spcBef>
              <a:spcAft>
                <a:spcPts val="0"/>
              </a:spcAft>
              <a:buNone/>
            </a:pPr>
            <a:r>
              <a:t/>
            </a:r>
            <a:endParaRPr sz="14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rPr lang="es-ES" sz="1400">
                <a:solidFill>
                  <a:schemeClr val="dk1"/>
                </a:solidFill>
                <a:latin typeface="Helvetica Neue"/>
                <a:ea typeface="Helvetica Neue"/>
                <a:cs typeface="Helvetica Neue"/>
                <a:sym typeface="Helvetica Neue"/>
              </a:rPr>
              <a:t>A partire dai prossimi giorni, Anna verrà a lavoro con i vestiti che sente essere più in linea con la sua identità. D’ora in avanti useremo i pronomi corretti e nei prossimi giorni avrà anche un nuovo indirizzo e-mail. Come tutti gli altri impiegati della compagnia Anna userà i bagni che corrispondono al suo genere. Tutti gli altri impiegati saranno informati dopo questo meeting via e-mail. Anna informerà i suoi clienti entro la fine della settimana. Vorrei anche ricordarvi che sta ad Anna decidere chi informare della sua identità trans. Se avete domande potete chiedere a me o direttamente ad Anna. Potete anche farlo tra qualche giorno, magari qualcuno di voi sente la necessità di assimilare questa informazione. Auguriamo ad Anna ogni bene in questo step importante e siamo impazienti di continuare questa cooperazione in futuro.”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pic>
        <p:nvPicPr>
          <p:cNvPr id="141" name="Google Shape;141;p9"/>
          <p:cNvPicPr preferRelativeResize="0"/>
          <p:nvPr/>
        </p:nvPicPr>
        <p:blipFill rotWithShape="1">
          <a:blip r:embed="rId3">
            <a:alphaModFix/>
          </a:blip>
          <a:srcRect b="0" l="0" r="0" t="0"/>
          <a:stretch/>
        </p:blipFill>
        <p:spPr>
          <a:xfrm>
            <a:off x="3173741" y="812347"/>
            <a:ext cx="3810000" cy="3810000"/>
          </a:xfrm>
          <a:prstGeom prst="rect">
            <a:avLst/>
          </a:prstGeom>
          <a:noFill/>
          <a:ln>
            <a:noFill/>
          </a:ln>
        </p:spPr>
      </p:pic>
      <p:grpSp>
        <p:nvGrpSpPr>
          <p:cNvPr id="142" name="Google Shape;142;p9"/>
          <p:cNvGrpSpPr/>
          <p:nvPr/>
        </p:nvGrpSpPr>
        <p:grpSpPr>
          <a:xfrm>
            <a:off x="260375" y="272846"/>
            <a:ext cx="9229725" cy="6772275"/>
            <a:chOff x="260375" y="272846"/>
            <a:chExt cx="9229725" cy="6772275"/>
          </a:xfrm>
        </p:grpSpPr>
        <p:sp>
          <p:nvSpPr>
            <p:cNvPr id="143" name="Google Shape;143;p9"/>
            <p:cNvSpPr/>
            <p:nvPr/>
          </p:nvSpPr>
          <p:spPr>
            <a:xfrm>
              <a:off x="260375" y="272846"/>
              <a:ext cx="9229725" cy="6772275"/>
            </a:xfrm>
            <a:custGeom>
              <a:rect b="b" l="l" r="r" t="t"/>
              <a:pathLst>
                <a:path extrusionOk="0" h="6772275" w="9229725">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9"/>
            <p:cNvPicPr preferRelativeResize="0"/>
            <p:nvPr/>
          </p:nvPicPr>
          <p:blipFill rotWithShape="1">
            <a:blip r:embed="rId4">
              <a:alphaModFix/>
            </a:blip>
            <a:srcRect b="0" l="0" r="0" t="0"/>
            <a:stretch/>
          </p:blipFill>
          <p:spPr>
            <a:xfrm>
              <a:off x="6248872" y="6244780"/>
              <a:ext cx="1095374" cy="390524"/>
            </a:xfrm>
            <a:prstGeom prst="rect">
              <a:avLst/>
            </a:prstGeom>
            <a:noFill/>
            <a:ln>
              <a:noFill/>
            </a:ln>
          </p:spPr>
        </p:pic>
        <p:pic>
          <p:nvPicPr>
            <p:cNvPr id="145" name="Google Shape;145;p9"/>
            <p:cNvPicPr preferRelativeResize="0"/>
            <p:nvPr/>
          </p:nvPicPr>
          <p:blipFill rotWithShape="1">
            <a:blip r:embed="rId5">
              <a:alphaModFix/>
            </a:blip>
            <a:srcRect b="0" l="0" r="0" t="0"/>
            <a:stretch/>
          </p:blipFill>
          <p:spPr>
            <a:xfrm>
              <a:off x="478301" y="6155947"/>
              <a:ext cx="2714624" cy="571499"/>
            </a:xfrm>
            <a:prstGeom prst="rect">
              <a:avLst/>
            </a:prstGeom>
            <a:noFill/>
            <a:ln>
              <a:noFill/>
            </a:ln>
          </p:spPr>
        </p:pic>
      </p:grpSp>
      <p:sp>
        <p:nvSpPr>
          <p:cNvPr id="146" name="Google Shape;146;p9"/>
          <p:cNvSpPr txBox="1"/>
          <p:nvPr/>
        </p:nvSpPr>
        <p:spPr>
          <a:xfrm>
            <a:off x="7432781" y="6238465"/>
            <a:ext cx="1882775" cy="356870"/>
          </a:xfrm>
          <a:prstGeom prst="rect">
            <a:avLst/>
          </a:prstGeom>
          <a:noFill/>
          <a:ln>
            <a:noFill/>
          </a:ln>
        </p:spPr>
        <p:txBody>
          <a:bodyPr anchorCtr="0" anchor="t" bIns="0" lIns="0" spcFirstLastPara="1" rIns="0" wrap="square" tIns="12050">
            <a:spAutoFit/>
          </a:bodyPr>
          <a:lstStyle/>
          <a:p>
            <a:pPr indent="0" lvl="0" marL="12700" marR="5080" rtl="0" algn="just">
              <a:lnSpc>
                <a:spcPct val="124200"/>
              </a:lnSpc>
              <a:spcBef>
                <a:spcPts val="0"/>
              </a:spcBef>
              <a:spcAft>
                <a:spcPts val="0"/>
              </a:spcAft>
              <a:buNone/>
            </a:pPr>
            <a:r>
              <a:rPr b="1" lang="es-ES" sz="350">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147" name="Google Shape;147;p9"/>
          <p:cNvSpPr txBox="1"/>
          <p:nvPr/>
        </p:nvSpPr>
        <p:spPr>
          <a:xfrm>
            <a:off x="3065065" y="6214873"/>
            <a:ext cx="2964815" cy="399415"/>
          </a:xfrm>
          <a:prstGeom prst="rect">
            <a:avLst/>
          </a:prstGeom>
          <a:noFill/>
          <a:ln>
            <a:noFill/>
          </a:ln>
        </p:spPr>
        <p:txBody>
          <a:bodyPr anchorCtr="0" anchor="t" bIns="0" lIns="0" spcFirstLastPara="1" rIns="0" wrap="square" tIns="12700">
            <a:spAutoFit/>
          </a:bodyPr>
          <a:lstStyle/>
          <a:p>
            <a:pPr indent="0" lvl="0" marL="12700" marR="5080" rtl="0" algn="l">
              <a:lnSpc>
                <a:spcPct val="111500"/>
              </a:lnSpc>
              <a:spcBef>
                <a:spcPts val="0"/>
              </a:spcBef>
              <a:spcAft>
                <a:spcPts val="0"/>
              </a:spcAft>
              <a:buNone/>
            </a:pPr>
            <a:r>
              <a:rPr b="1" lang="es-ES" sz="55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pic>
        <p:nvPicPr>
          <p:cNvPr id="148" name="Google Shape;148;p9"/>
          <p:cNvPicPr preferRelativeResize="0"/>
          <p:nvPr/>
        </p:nvPicPr>
        <p:blipFill rotWithShape="1">
          <a:blip r:embed="rId6">
            <a:alphaModFix/>
          </a:blip>
          <a:srcRect b="0" l="0" r="0" t="0"/>
          <a:stretch/>
        </p:blipFill>
        <p:spPr>
          <a:xfrm>
            <a:off x="3225405" y="3872315"/>
            <a:ext cx="3758336" cy="547285"/>
          </a:xfrm>
          <a:prstGeom prst="rect">
            <a:avLst/>
          </a:prstGeom>
          <a:noFill/>
          <a:ln>
            <a:noFill/>
          </a:ln>
        </p:spPr>
      </p:pic>
      <p:sp>
        <p:nvSpPr>
          <p:cNvPr id="149" name="Google Shape;149;p9"/>
          <p:cNvSpPr txBox="1"/>
          <p:nvPr/>
        </p:nvSpPr>
        <p:spPr>
          <a:xfrm>
            <a:off x="1828800" y="4835149"/>
            <a:ext cx="7010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Helvetica Neue"/>
                <a:ea typeface="Helvetica Neue"/>
                <a:cs typeface="Helvetica Neue"/>
                <a:sym typeface="Helvetica Neue"/>
              </a:rPr>
              <a:t>Continua il tuo percorso di training su: </a:t>
            </a:r>
            <a:r>
              <a:rPr b="1" lang="es-ES" sz="1800" u="sng">
                <a:solidFill>
                  <a:srgbClr val="78D74F"/>
                </a:solidFill>
                <a:latin typeface="Helvetica Neue"/>
                <a:ea typeface="Helvetica Neue"/>
                <a:cs typeface="Helvetica Neue"/>
                <a:sym typeface="Helvetica Neue"/>
                <a:hlinkClick r:id="rId7">
                  <a:extLst>
                    <a:ext uri="{A12FA001-AC4F-418D-AE19-62706E023703}">
                      <ahyp:hlinkClr val="tx"/>
                    </a:ext>
                  </a:extLst>
                </a:hlinkClick>
              </a:rPr>
              <a:t>https://opsizo.eu/index.php</a:t>
            </a:r>
            <a:r>
              <a:rPr b="1" lang="es-ES" sz="1800">
                <a:solidFill>
                  <a:srgbClr val="78D74F"/>
                </a:solidFill>
                <a:latin typeface="Helvetica Neue"/>
                <a:ea typeface="Helvetica Neue"/>
                <a:cs typeface="Helvetica Neue"/>
                <a:sym typeface="Helvetica Neue"/>
              </a:rPr>
              <a:t>  </a:t>
            </a:r>
            <a:endParaRPr sz="1800">
              <a:solidFill>
                <a:srgbClr val="78D74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2022-12-16T10:07:41Z</dcterms:created>
  <dc:creator>Maria Cristina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y fmtid="{D5CDD505-2E9C-101B-9397-08002B2CF9AE}" pid="5" name="MSIP_Label_2ad0b24d-6422-44b0-b3de-abb3a9e8c81a_Enabled">
    <vt:lpwstr>true</vt:lpwstr>
  </property>
  <property fmtid="{D5CDD505-2E9C-101B-9397-08002B2CF9AE}" pid="6" name="MSIP_Label_2ad0b24d-6422-44b0-b3de-abb3a9e8c81a_SetDate">
    <vt:lpwstr>2023-11-27T14:20:15Z</vt:lpwstr>
  </property>
  <property fmtid="{D5CDD505-2E9C-101B-9397-08002B2CF9AE}" pid="7" name="MSIP_Label_2ad0b24d-6422-44b0-b3de-abb3a9e8c81a_Method">
    <vt:lpwstr>Standard</vt:lpwstr>
  </property>
  <property fmtid="{D5CDD505-2E9C-101B-9397-08002B2CF9AE}" pid="8" name="MSIP_Label_2ad0b24d-6422-44b0-b3de-abb3a9e8c81a_Name">
    <vt:lpwstr>defa4170-0d19-0005-0004-bc88714345d2</vt:lpwstr>
  </property>
  <property fmtid="{D5CDD505-2E9C-101B-9397-08002B2CF9AE}" pid="9" name="MSIP_Label_2ad0b24d-6422-44b0-b3de-abb3a9e8c81a_SiteId">
    <vt:lpwstr>2fcfe26a-bb62-46b0-b1e3-28f9da0c45fd</vt:lpwstr>
  </property>
  <property fmtid="{D5CDD505-2E9C-101B-9397-08002B2CF9AE}" pid="10" name="MSIP_Label_2ad0b24d-6422-44b0-b3de-abb3a9e8c81a_ActionId">
    <vt:lpwstr>6aa0cd18-69b3-4796-bf3d-fd60ca4bf750</vt:lpwstr>
  </property>
  <property fmtid="{D5CDD505-2E9C-101B-9397-08002B2CF9AE}" pid="11" name="MSIP_Label_2ad0b24d-6422-44b0-b3de-abb3a9e8c81a_ContentBits">
    <vt:lpwstr>0</vt:lpwstr>
  </property>
</Properties>
</file>