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media/image2.jpg" ContentType="image/jpg"/>
  <Override PartName="/ppt/media/image8.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3" r:id="rId3"/>
    <p:sldId id="416" r:id="rId4"/>
    <p:sldId id="258" r:id="rId5"/>
    <p:sldId id="264" r:id="rId6"/>
    <p:sldId id="414" r:id="rId7"/>
    <p:sldId id="261" r:id="rId8"/>
    <p:sldId id="418" r:id="rId9"/>
    <p:sldId id="260" r:id="rId10"/>
  </p:sldIdLst>
  <p:sldSz cx="9753600" cy="7315200"/>
  <p:notesSz cx="9753600" cy="73152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ssandra Messana" initials="AM" lastIdx="1" clrIdx="0">
    <p:extLst>
      <p:ext uri="{19B8F6BF-5375-455C-9EA6-DF929625EA0E}">
        <p15:presenceInfo xmlns:p15="http://schemas.microsoft.com/office/powerpoint/2012/main" userId="S-1-5-21-2922218411-3787962101-831138860-46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891F"/>
    <a:srgbClr val="78D7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3"/>
  </p:normalViewPr>
  <p:slideViewPr>
    <p:cSldViewPr>
      <p:cViewPr varScale="1">
        <p:scale>
          <a:sx n="68" d="100"/>
          <a:sy n="68" d="100"/>
        </p:scale>
        <p:origin x="1752"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31520" y="2267712"/>
            <a:ext cx="8290560" cy="153619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63040" y="4096512"/>
            <a:ext cx="6827520" cy="18288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487680" y="1682496"/>
            <a:ext cx="4242816" cy="48280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023104" y="1682496"/>
            <a:ext cx="4242816" cy="48280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58823" y="315618"/>
            <a:ext cx="9258558" cy="664797"/>
          </a:xfrm>
          <a:prstGeom prst="rect">
            <a:avLst/>
          </a:prstGeom>
        </p:spPr>
        <p:txBody>
          <a:bodyPr anchor="ctr"/>
          <a:lstStyle>
            <a:lvl1pPr marL="0" indent="0" algn="ctr">
              <a:buNone/>
              <a:defRPr sz="432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2951864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7680" y="292608"/>
            <a:ext cx="8778240" cy="11704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87680" y="1682496"/>
            <a:ext cx="8778240" cy="482803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316224" y="6803136"/>
            <a:ext cx="3121152" cy="3657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87680" y="6803136"/>
            <a:ext cx="2243328" cy="3657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11/29/2023</a:t>
            </a:fld>
            <a:endParaRPr lang="en-US"/>
          </a:p>
        </p:txBody>
      </p:sp>
      <p:sp>
        <p:nvSpPr>
          <p:cNvPr id="6" name="Holder 6"/>
          <p:cNvSpPr>
            <a:spLocks noGrp="1"/>
          </p:cNvSpPr>
          <p:nvPr>
            <p:ph type="sldNum" sz="quarter" idx="7"/>
          </p:nvPr>
        </p:nvSpPr>
        <p:spPr>
          <a:xfrm>
            <a:off x="7022592" y="6803136"/>
            <a:ext cx="2243328" cy="3657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xml"/><Relationship Id="rId5" Type="http://schemas.openxmlformats.org/officeDocument/2006/relationships/hyperlink" Target="https://opsizo.eu/index.php"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hyperlink" Target="https://opsizo.eu/index.php"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37629" y="275183"/>
            <a:ext cx="9382125" cy="6877684"/>
            <a:chOff x="137629" y="275183"/>
            <a:chExt cx="9382125" cy="6877684"/>
          </a:xfrm>
        </p:grpSpPr>
        <p:sp>
          <p:nvSpPr>
            <p:cNvPr id="3" name="object 3"/>
            <p:cNvSpPr/>
            <p:nvPr/>
          </p:nvSpPr>
          <p:spPr>
            <a:xfrm>
              <a:off x="137629" y="275183"/>
              <a:ext cx="9382125" cy="6877684"/>
            </a:xfrm>
            <a:custGeom>
              <a:avLst/>
              <a:gdLst/>
              <a:ahLst/>
              <a:cxnLst/>
              <a:rect l="l" t="t" r="r" b="b"/>
              <a:pathLst>
                <a:path w="9382125" h="6877684">
                  <a:moveTo>
                    <a:pt x="9382100" y="0"/>
                  </a:moveTo>
                  <a:lnTo>
                    <a:pt x="0" y="0"/>
                  </a:lnTo>
                  <a:lnTo>
                    <a:pt x="0" y="60947"/>
                  </a:lnTo>
                  <a:lnTo>
                    <a:pt x="0" y="6817703"/>
                  </a:lnTo>
                  <a:lnTo>
                    <a:pt x="0" y="6877380"/>
                  </a:lnTo>
                  <a:lnTo>
                    <a:pt x="9382100" y="6877380"/>
                  </a:lnTo>
                  <a:lnTo>
                    <a:pt x="9382100" y="6817703"/>
                  </a:lnTo>
                  <a:lnTo>
                    <a:pt x="60464" y="6817703"/>
                  </a:lnTo>
                  <a:lnTo>
                    <a:pt x="60464" y="60947"/>
                  </a:lnTo>
                  <a:lnTo>
                    <a:pt x="9322308" y="60947"/>
                  </a:lnTo>
                  <a:lnTo>
                    <a:pt x="9322308" y="6817271"/>
                  </a:lnTo>
                  <a:lnTo>
                    <a:pt x="9382100" y="6817271"/>
                  </a:lnTo>
                  <a:lnTo>
                    <a:pt x="9382100" y="60947"/>
                  </a:lnTo>
                  <a:lnTo>
                    <a:pt x="9382100" y="60452"/>
                  </a:lnTo>
                  <a:lnTo>
                    <a:pt x="9382100" y="0"/>
                  </a:lnTo>
                  <a:close/>
                </a:path>
              </a:pathLst>
            </a:custGeom>
            <a:solidFill>
              <a:srgbClr val="7DD957"/>
            </a:solidFill>
          </p:spPr>
          <p:txBody>
            <a:bodyPr wrap="square" lIns="0" tIns="0" rIns="0" bIns="0" rtlCol="0"/>
            <a:lstStyle/>
            <a:p>
              <a:endParaRPr>
                <a:solidFill>
                  <a:srgbClr val="92D050"/>
                </a:solidFill>
              </a:endParaRPr>
            </a:p>
          </p:txBody>
        </p:sp>
        <p:pic>
          <p:nvPicPr>
            <p:cNvPr id="5" name="object 5"/>
            <p:cNvPicPr/>
            <p:nvPr/>
          </p:nvPicPr>
          <p:blipFill>
            <a:blip r:embed="rId2" cstate="print"/>
            <a:stretch>
              <a:fillRect/>
            </a:stretch>
          </p:blipFill>
          <p:spPr>
            <a:xfrm>
              <a:off x="6248872" y="6244780"/>
              <a:ext cx="1095374" cy="390524"/>
            </a:xfrm>
            <a:prstGeom prst="rect">
              <a:avLst/>
            </a:prstGeom>
          </p:spPr>
        </p:pic>
        <p:pic>
          <p:nvPicPr>
            <p:cNvPr id="6" name="object 6"/>
            <p:cNvPicPr/>
            <p:nvPr/>
          </p:nvPicPr>
          <p:blipFill>
            <a:blip r:embed="rId3" cstate="print"/>
            <a:stretch>
              <a:fillRect/>
            </a:stretch>
          </p:blipFill>
          <p:spPr>
            <a:xfrm>
              <a:off x="478301" y="6155947"/>
              <a:ext cx="2714624" cy="571499"/>
            </a:xfrm>
            <a:prstGeom prst="rect">
              <a:avLst/>
            </a:prstGeom>
          </p:spPr>
        </p:pic>
      </p:grpSp>
      <p:pic>
        <p:nvPicPr>
          <p:cNvPr id="19" name="Imagen 18">
            <a:extLst>
              <a:ext uri="{FF2B5EF4-FFF2-40B4-BE49-F238E27FC236}">
                <a16:creationId xmlns:a16="http://schemas.microsoft.com/office/drawing/2014/main" id="{B67E61A8-1C55-304F-3414-75D1E5EDA0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92925" y="554847"/>
            <a:ext cx="3696348" cy="3696348"/>
          </a:xfrm>
          <a:prstGeom prst="rect">
            <a:avLst/>
          </a:prstGeom>
        </p:spPr>
      </p:pic>
      <p:sp>
        <p:nvSpPr>
          <p:cNvPr id="14" name="object 14"/>
          <p:cNvSpPr txBox="1"/>
          <p:nvPr/>
        </p:nvSpPr>
        <p:spPr>
          <a:xfrm>
            <a:off x="7432781" y="6238465"/>
            <a:ext cx="1882775" cy="356870"/>
          </a:xfrm>
          <a:prstGeom prst="rect">
            <a:avLst/>
          </a:prstGeom>
        </p:spPr>
        <p:txBody>
          <a:bodyPr vert="horz" wrap="square" lIns="0" tIns="12065" rIns="0" bIns="0" rtlCol="0">
            <a:spAutoFit/>
          </a:bodyPr>
          <a:lstStyle/>
          <a:p>
            <a:pPr marL="12700" marR="5080" algn="just">
              <a:lnSpc>
                <a:spcPct val="124200"/>
              </a:lnSpc>
              <a:spcBef>
                <a:spcPts val="95"/>
              </a:spcBef>
            </a:pPr>
            <a:r>
              <a:rPr sz="350" b="1" spc="10" dirty="0">
                <a:latin typeface="Tahoma"/>
                <a:cs typeface="Tahoma"/>
              </a:rPr>
              <a:t>Legal</a:t>
            </a:r>
            <a:r>
              <a:rPr sz="350" b="1" spc="15" dirty="0">
                <a:latin typeface="Tahoma"/>
                <a:cs typeface="Tahoma"/>
              </a:rPr>
              <a:t> description</a:t>
            </a:r>
            <a:r>
              <a:rPr sz="350" b="1" spc="20" dirty="0">
                <a:latin typeface="Tahoma"/>
                <a:cs typeface="Tahoma"/>
              </a:rPr>
              <a:t> </a:t>
            </a:r>
            <a:r>
              <a:rPr sz="350" b="1" spc="-35" dirty="0">
                <a:latin typeface="Tahoma"/>
                <a:cs typeface="Tahoma"/>
              </a:rPr>
              <a:t>–</a:t>
            </a:r>
            <a:r>
              <a:rPr sz="350" b="1" spc="-30" dirty="0">
                <a:latin typeface="Tahoma"/>
                <a:cs typeface="Tahoma"/>
              </a:rPr>
              <a:t> </a:t>
            </a:r>
            <a:r>
              <a:rPr sz="350" b="1" spc="15" dirty="0">
                <a:latin typeface="Tahoma"/>
                <a:cs typeface="Tahoma"/>
              </a:rPr>
              <a:t>Creative  </a:t>
            </a:r>
            <a:r>
              <a:rPr sz="350" b="1" spc="20" dirty="0">
                <a:latin typeface="Tahoma"/>
                <a:cs typeface="Tahoma"/>
              </a:rPr>
              <a:t>Commons </a:t>
            </a:r>
            <a:r>
              <a:rPr sz="350" b="1" spc="10" dirty="0">
                <a:latin typeface="Tahoma"/>
                <a:cs typeface="Tahoma"/>
              </a:rPr>
              <a:t>licensing:  </a:t>
            </a:r>
            <a:r>
              <a:rPr sz="350" b="1" spc="15" dirty="0">
                <a:latin typeface="Tahoma"/>
                <a:cs typeface="Tahoma"/>
              </a:rPr>
              <a:t>The  </a:t>
            </a:r>
            <a:r>
              <a:rPr sz="350" b="1" spc="20" dirty="0">
                <a:latin typeface="Tahoma"/>
                <a:cs typeface="Tahoma"/>
              </a:rPr>
              <a:t>materials </a:t>
            </a:r>
            <a:r>
              <a:rPr sz="350" b="1" spc="15" dirty="0">
                <a:latin typeface="Tahoma"/>
                <a:cs typeface="Tahoma"/>
              </a:rPr>
              <a:t>published </a:t>
            </a:r>
            <a:r>
              <a:rPr sz="350" b="1" spc="-95" dirty="0">
                <a:latin typeface="Tahoma"/>
                <a:cs typeface="Tahoma"/>
              </a:rPr>
              <a:t> </a:t>
            </a:r>
            <a:r>
              <a:rPr sz="350" b="1" spc="20" dirty="0">
                <a:latin typeface="Tahoma"/>
                <a:cs typeface="Tahoma"/>
              </a:rPr>
              <a:t>on</a:t>
            </a:r>
            <a:r>
              <a:rPr sz="350" b="1" spc="25" dirty="0">
                <a:latin typeface="Tahoma"/>
                <a:cs typeface="Tahoma"/>
              </a:rPr>
              <a:t> </a:t>
            </a:r>
            <a:r>
              <a:rPr sz="350" b="1" spc="20" dirty="0">
                <a:latin typeface="Tahoma"/>
                <a:cs typeface="Tahoma"/>
              </a:rPr>
              <a:t>the</a:t>
            </a:r>
            <a:r>
              <a:rPr sz="350" b="1" spc="25" dirty="0">
                <a:latin typeface="Tahoma"/>
                <a:cs typeface="Tahoma"/>
              </a:rPr>
              <a:t> </a:t>
            </a:r>
            <a:r>
              <a:rPr sz="350" b="1" spc="15" dirty="0">
                <a:latin typeface="Tahoma"/>
                <a:cs typeface="Tahoma"/>
              </a:rPr>
              <a:t>Opsizo</a:t>
            </a:r>
            <a:r>
              <a:rPr sz="350" b="1" spc="20" dirty="0">
                <a:latin typeface="Tahoma"/>
                <a:cs typeface="Tahoma"/>
              </a:rPr>
              <a:t> </a:t>
            </a:r>
            <a:r>
              <a:rPr sz="350" b="1" spc="15" dirty="0">
                <a:latin typeface="Tahoma"/>
                <a:cs typeface="Tahoma"/>
              </a:rPr>
              <a:t>project</a:t>
            </a:r>
            <a:r>
              <a:rPr sz="350" b="1" spc="20" dirty="0">
                <a:latin typeface="Tahoma"/>
                <a:cs typeface="Tahoma"/>
              </a:rPr>
              <a:t> </a:t>
            </a:r>
            <a:r>
              <a:rPr sz="350" b="1" spc="15" dirty="0">
                <a:latin typeface="Tahoma"/>
                <a:cs typeface="Tahoma"/>
              </a:rPr>
              <a:t>website</a:t>
            </a:r>
            <a:r>
              <a:rPr sz="350" b="1" spc="20" dirty="0">
                <a:latin typeface="Tahoma"/>
                <a:cs typeface="Tahoma"/>
              </a:rPr>
              <a:t> are</a:t>
            </a:r>
            <a:r>
              <a:rPr sz="350" b="1" spc="25" dirty="0">
                <a:latin typeface="Tahoma"/>
                <a:cs typeface="Tahoma"/>
              </a:rPr>
              <a:t> </a:t>
            </a:r>
            <a:r>
              <a:rPr sz="350" b="1" spc="15" dirty="0">
                <a:latin typeface="Tahoma"/>
                <a:cs typeface="Tahoma"/>
              </a:rPr>
              <a:t>classified</a:t>
            </a:r>
            <a:r>
              <a:rPr sz="350" b="1" spc="20" dirty="0">
                <a:latin typeface="Tahoma"/>
                <a:cs typeface="Tahoma"/>
              </a:rPr>
              <a:t> as  Open  </a:t>
            </a:r>
            <a:r>
              <a:rPr sz="350" b="1" spc="15" dirty="0">
                <a:latin typeface="Tahoma"/>
                <a:cs typeface="Tahoma"/>
              </a:rPr>
              <a:t>Educational </a:t>
            </a:r>
            <a:r>
              <a:rPr sz="350" b="1" spc="20" dirty="0">
                <a:latin typeface="Tahoma"/>
                <a:cs typeface="Tahoma"/>
              </a:rPr>
              <a:t> </a:t>
            </a:r>
            <a:r>
              <a:rPr sz="350" b="1" spc="15" dirty="0">
                <a:latin typeface="Tahoma"/>
                <a:cs typeface="Tahoma"/>
              </a:rPr>
              <a:t>Resources' </a:t>
            </a:r>
            <a:r>
              <a:rPr sz="350" b="1" spc="-10" dirty="0">
                <a:latin typeface="Tahoma"/>
                <a:cs typeface="Tahoma"/>
              </a:rPr>
              <a:t>(OER) </a:t>
            </a:r>
            <a:r>
              <a:rPr sz="350" b="1" spc="20" dirty="0">
                <a:latin typeface="Tahoma"/>
                <a:cs typeface="Tahoma"/>
              </a:rPr>
              <a:t>and can be </a:t>
            </a:r>
            <a:r>
              <a:rPr sz="350" b="1" spc="15" dirty="0">
                <a:latin typeface="Tahoma"/>
                <a:cs typeface="Tahoma"/>
              </a:rPr>
              <a:t>freely (without permission </a:t>
            </a:r>
            <a:r>
              <a:rPr sz="350" b="1" spc="20" dirty="0">
                <a:latin typeface="Tahoma"/>
                <a:cs typeface="Tahoma"/>
              </a:rPr>
              <a:t>of their </a:t>
            </a:r>
            <a:r>
              <a:rPr sz="350" b="1" spc="10" dirty="0">
                <a:latin typeface="Tahoma"/>
                <a:cs typeface="Tahoma"/>
              </a:rPr>
              <a:t>creators): </a:t>
            </a:r>
            <a:r>
              <a:rPr sz="350" b="1" spc="15" dirty="0">
                <a:latin typeface="Tahoma"/>
                <a:cs typeface="Tahoma"/>
              </a:rPr>
              <a:t> downloaded, used, reused, </a:t>
            </a:r>
            <a:r>
              <a:rPr sz="350" b="1" spc="10" dirty="0">
                <a:latin typeface="Tahoma"/>
                <a:cs typeface="Tahoma"/>
              </a:rPr>
              <a:t>copied, </a:t>
            </a:r>
            <a:r>
              <a:rPr sz="350" b="1" spc="15" dirty="0">
                <a:latin typeface="Tahoma"/>
                <a:cs typeface="Tahoma"/>
              </a:rPr>
              <a:t>adapted, </a:t>
            </a:r>
            <a:r>
              <a:rPr sz="350" b="1" spc="20" dirty="0">
                <a:latin typeface="Tahoma"/>
                <a:cs typeface="Tahoma"/>
              </a:rPr>
              <a:t>and </a:t>
            </a:r>
            <a:r>
              <a:rPr sz="350" b="1" spc="15" dirty="0">
                <a:latin typeface="Tahoma"/>
                <a:cs typeface="Tahoma"/>
              </a:rPr>
              <a:t>shared </a:t>
            </a:r>
            <a:r>
              <a:rPr sz="350" b="1" spc="20" dirty="0">
                <a:latin typeface="Tahoma"/>
                <a:cs typeface="Tahoma"/>
              </a:rPr>
              <a:t>by </a:t>
            </a:r>
            <a:r>
              <a:rPr sz="350" b="1" spc="15" dirty="0">
                <a:latin typeface="Tahoma"/>
                <a:cs typeface="Tahoma"/>
              </a:rPr>
              <a:t>users, </a:t>
            </a:r>
            <a:r>
              <a:rPr sz="350" b="1" spc="20" dirty="0">
                <a:latin typeface="Tahoma"/>
                <a:cs typeface="Tahoma"/>
              </a:rPr>
              <a:t>with </a:t>
            </a:r>
            <a:r>
              <a:rPr sz="350" b="1" spc="25" dirty="0">
                <a:latin typeface="Tahoma"/>
                <a:cs typeface="Tahoma"/>
              </a:rPr>
              <a:t> </a:t>
            </a:r>
            <a:r>
              <a:rPr sz="350" b="1" spc="20" dirty="0">
                <a:latin typeface="Tahoma"/>
                <a:cs typeface="Tahoma"/>
              </a:rPr>
              <a:t>information</a:t>
            </a:r>
            <a:r>
              <a:rPr sz="350" b="1" spc="-15" dirty="0">
                <a:latin typeface="Tahoma"/>
                <a:cs typeface="Tahoma"/>
              </a:rPr>
              <a:t> </a:t>
            </a:r>
            <a:r>
              <a:rPr sz="350" b="1" spc="20" dirty="0">
                <a:latin typeface="Tahoma"/>
                <a:cs typeface="Tahoma"/>
              </a:rPr>
              <a:t>about</a:t>
            </a:r>
            <a:r>
              <a:rPr sz="350" b="1" spc="-5" dirty="0">
                <a:latin typeface="Tahoma"/>
                <a:cs typeface="Tahoma"/>
              </a:rPr>
              <a:t> </a:t>
            </a:r>
            <a:r>
              <a:rPr sz="350" b="1" spc="20" dirty="0">
                <a:latin typeface="Tahoma"/>
                <a:cs typeface="Tahoma"/>
              </a:rPr>
              <a:t>the</a:t>
            </a:r>
            <a:r>
              <a:rPr sz="350" b="1" spc="-10" dirty="0">
                <a:latin typeface="Tahoma"/>
                <a:cs typeface="Tahoma"/>
              </a:rPr>
              <a:t> </a:t>
            </a:r>
            <a:r>
              <a:rPr sz="350" b="1" spc="15" dirty="0">
                <a:latin typeface="Tahoma"/>
                <a:cs typeface="Tahoma"/>
              </a:rPr>
              <a:t>source</a:t>
            </a:r>
            <a:r>
              <a:rPr sz="350" b="1" spc="-10" dirty="0">
                <a:latin typeface="Tahoma"/>
                <a:cs typeface="Tahoma"/>
              </a:rPr>
              <a:t> </a:t>
            </a:r>
            <a:r>
              <a:rPr sz="350" b="1" spc="20" dirty="0">
                <a:latin typeface="Tahoma"/>
                <a:cs typeface="Tahoma"/>
              </a:rPr>
              <a:t>of</a:t>
            </a:r>
            <a:r>
              <a:rPr sz="350" b="1" spc="-5" dirty="0">
                <a:latin typeface="Tahoma"/>
                <a:cs typeface="Tahoma"/>
              </a:rPr>
              <a:t> </a:t>
            </a:r>
            <a:r>
              <a:rPr sz="350" b="1" spc="20" dirty="0">
                <a:latin typeface="Tahoma"/>
                <a:cs typeface="Tahoma"/>
              </a:rPr>
              <a:t>their</a:t>
            </a:r>
            <a:r>
              <a:rPr sz="350" b="1" spc="-5" dirty="0">
                <a:latin typeface="Tahoma"/>
                <a:cs typeface="Tahoma"/>
              </a:rPr>
              <a:t> </a:t>
            </a:r>
            <a:r>
              <a:rPr sz="350" b="1" spc="10" dirty="0">
                <a:latin typeface="Tahoma"/>
                <a:cs typeface="Tahoma"/>
              </a:rPr>
              <a:t>origin.</a:t>
            </a:r>
            <a:endParaRPr sz="350">
              <a:latin typeface="Tahoma"/>
              <a:cs typeface="Tahoma"/>
            </a:endParaRPr>
          </a:p>
        </p:txBody>
      </p:sp>
      <p:sp>
        <p:nvSpPr>
          <p:cNvPr id="15" name="object 15"/>
          <p:cNvSpPr txBox="1"/>
          <p:nvPr/>
        </p:nvSpPr>
        <p:spPr>
          <a:xfrm>
            <a:off x="3065065" y="6214875"/>
            <a:ext cx="2964815" cy="399415"/>
          </a:xfrm>
          <a:prstGeom prst="rect">
            <a:avLst/>
          </a:prstGeom>
        </p:spPr>
        <p:txBody>
          <a:bodyPr vert="horz" wrap="square" lIns="0" tIns="12700" rIns="0" bIns="0" rtlCol="0">
            <a:spAutoFit/>
          </a:bodyPr>
          <a:lstStyle/>
          <a:p>
            <a:pPr marL="12700" marR="5080">
              <a:lnSpc>
                <a:spcPct val="111500"/>
              </a:lnSpc>
              <a:spcBef>
                <a:spcPts val="100"/>
              </a:spcBef>
            </a:pPr>
            <a:r>
              <a:rPr sz="550" b="1" spc="-5" dirty="0">
                <a:latin typeface="Tahoma"/>
                <a:cs typeface="Tahoma"/>
              </a:rPr>
              <a:t>The European </a:t>
            </a:r>
            <a:r>
              <a:rPr sz="550" b="1" dirty="0">
                <a:latin typeface="Tahoma"/>
                <a:cs typeface="Tahoma"/>
              </a:rPr>
              <a:t>Commission's support </a:t>
            </a:r>
            <a:r>
              <a:rPr sz="550" b="1" spc="5" dirty="0">
                <a:latin typeface="Tahoma"/>
                <a:cs typeface="Tahoma"/>
              </a:rPr>
              <a:t>for the </a:t>
            </a:r>
            <a:r>
              <a:rPr sz="550" b="1" dirty="0">
                <a:latin typeface="Tahoma"/>
                <a:cs typeface="Tahoma"/>
              </a:rPr>
              <a:t>production </a:t>
            </a:r>
            <a:r>
              <a:rPr sz="550" b="1" spc="5" dirty="0">
                <a:latin typeface="Tahoma"/>
                <a:cs typeface="Tahoma"/>
              </a:rPr>
              <a:t>of this </a:t>
            </a:r>
            <a:r>
              <a:rPr sz="550" b="1" dirty="0">
                <a:latin typeface="Tahoma"/>
                <a:cs typeface="Tahoma"/>
              </a:rPr>
              <a:t>publication does </a:t>
            </a:r>
            <a:r>
              <a:rPr sz="550" b="1" spc="5" dirty="0">
                <a:latin typeface="Tahoma"/>
                <a:cs typeface="Tahoma"/>
              </a:rPr>
              <a:t>not </a:t>
            </a:r>
            <a:r>
              <a:rPr sz="550" b="1" spc="-150" dirty="0">
                <a:latin typeface="Tahoma"/>
                <a:cs typeface="Tahoma"/>
              </a:rPr>
              <a:t> </a:t>
            </a:r>
            <a:r>
              <a:rPr sz="550" b="1" spc="5" dirty="0">
                <a:latin typeface="Tahoma"/>
                <a:cs typeface="Tahoma"/>
              </a:rPr>
              <a:t>constitute an endorsement of the </a:t>
            </a:r>
            <a:r>
              <a:rPr sz="550" b="1" dirty="0">
                <a:latin typeface="Tahoma"/>
                <a:cs typeface="Tahoma"/>
              </a:rPr>
              <a:t>contents, which </a:t>
            </a:r>
            <a:r>
              <a:rPr sz="550" b="1" spc="5" dirty="0">
                <a:latin typeface="Tahoma"/>
                <a:cs typeface="Tahoma"/>
              </a:rPr>
              <a:t>reflect the </a:t>
            </a:r>
            <a:r>
              <a:rPr sz="550" b="1" dirty="0">
                <a:latin typeface="Tahoma"/>
                <a:cs typeface="Tahoma"/>
              </a:rPr>
              <a:t>views </a:t>
            </a:r>
            <a:r>
              <a:rPr sz="550" b="1" spc="5" dirty="0">
                <a:latin typeface="Tahoma"/>
                <a:cs typeface="Tahoma"/>
              </a:rPr>
              <a:t>only of the </a:t>
            </a:r>
            <a:r>
              <a:rPr sz="550" b="1" spc="10" dirty="0">
                <a:latin typeface="Tahoma"/>
                <a:cs typeface="Tahoma"/>
              </a:rPr>
              <a:t> </a:t>
            </a:r>
            <a:r>
              <a:rPr sz="550" b="1" dirty="0">
                <a:latin typeface="Tahoma"/>
                <a:cs typeface="Tahoma"/>
              </a:rPr>
              <a:t>authors, and </a:t>
            </a:r>
            <a:r>
              <a:rPr sz="550" b="1" spc="5" dirty="0">
                <a:latin typeface="Tahoma"/>
                <a:cs typeface="Tahoma"/>
              </a:rPr>
              <a:t>the </a:t>
            </a:r>
            <a:r>
              <a:rPr sz="550" b="1" dirty="0">
                <a:latin typeface="Tahoma"/>
                <a:cs typeface="Tahoma"/>
              </a:rPr>
              <a:t>Commission cannot be held responsible </a:t>
            </a:r>
            <a:r>
              <a:rPr sz="550" b="1" spc="5" dirty="0">
                <a:latin typeface="Tahoma"/>
                <a:cs typeface="Tahoma"/>
              </a:rPr>
              <a:t>for any </a:t>
            </a:r>
            <a:r>
              <a:rPr sz="550" b="1" dirty="0">
                <a:latin typeface="Tahoma"/>
                <a:cs typeface="Tahoma"/>
              </a:rPr>
              <a:t>use which </a:t>
            </a:r>
            <a:r>
              <a:rPr sz="550" b="1" spc="5" dirty="0">
                <a:latin typeface="Tahoma"/>
                <a:cs typeface="Tahoma"/>
              </a:rPr>
              <a:t>may </a:t>
            </a:r>
            <a:r>
              <a:rPr sz="550" b="1" dirty="0">
                <a:latin typeface="Tahoma"/>
                <a:cs typeface="Tahoma"/>
              </a:rPr>
              <a:t>be </a:t>
            </a:r>
            <a:r>
              <a:rPr sz="550" b="1" spc="-150" dirty="0">
                <a:latin typeface="Tahoma"/>
                <a:cs typeface="Tahoma"/>
              </a:rPr>
              <a:t> </a:t>
            </a:r>
            <a:r>
              <a:rPr sz="550" b="1" dirty="0">
                <a:latin typeface="Tahoma"/>
                <a:cs typeface="Tahoma"/>
              </a:rPr>
              <a:t>made</a:t>
            </a:r>
            <a:r>
              <a:rPr sz="550" b="1" spc="-25" dirty="0">
                <a:latin typeface="Tahoma"/>
                <a:cs typeface="Tahoma"/>
              </a:rPr>
              <a:t> </a:t>
            </a:r>
            <a:r>
              <a:rPr sz="550" b="1" spc="5" dirty="0">
                <a:latin typeface="Tahoma"/>
                <a:cs typeface="Tahoma"/>
              </a:rPr>
              <a:t>of</a:t>
            </a:r>
            <a:r>
              <a:rPr sz="550" b="1" spc="-25" dirty="0">
                <a:latin typeface="Tahoma"/>
                <a:cs typeface="Tahoma"/>
              </a:rPr>
              <a:t> </a:t>
            </a:r>
            <a:r>
              <a:rPr sz="550" b="1" spc="5" dirty="0">
                <a:latin typeface="Tahoma"/>
                <a:cs typeface="Tahoma"/>
              </a:rPr>
              <a:t>the</a:t>
            </a:r>
            <a:r>
              <a:rPr sz="550" b="1" spc="-25" dirty="0">
                <a:latin typeface="Tahoma"/>
                <a:cs typeface="Tahoma"/>
              </a:rPr>
              <a:t> </a:t>
            </a:r>
            <a:r>
              <a:rPr sz="550" b="1" spc="5" dirty="0">
                <a:latin typeface="Tahoma"/>
                <a:cs typeface="Tahoma"/>
              </a:rPr>
              <a:t>information</a:t>
            </a:r>
            <a:r>
              <a:rPr sz="550" b="1" spc="-25" dirty="0">
                <a:latin typeface="Tahoma"/>
                <a:cs typeface="Tahoma"/>
              </a:rPr>
              <a:t> </a:t>
            </a:r>
            <a:r>
              <a:rPr sz="550" b="1" dirty="0">
                <a:latin typeface="Tahoma"/>
                <a:cs typeface="Tahoma"/>
              </a:rPr>
              <a:t>contained</a:t>
            </a:r>
            <a:r>
              <a:rPr sz="550" b="1" spc="-25" dirty="0">
                <a:latin typeface="Tahoma"/>
                <a:cs typeface="Tahoma"/>
              </a:rPr>
              <a:t> </a:t>
            </a:r>
            <a:r>
              <a:rPr sz="550" b="1" dirty="0">
                <a:latin typeface="Tahoma"/>
                <a:cs typeface="Tahoma"/>
              </a:rPr>
              <a:t>therein.</a:t>
            </a:r>
            <a:endParaRPr sz="550">
              <a:latin typeface="Tahoma"/>
              <a:cs typeface="Tahoma"/>
            </a:endParaRPr>
          </a:p>
        </p:txBody>
      </p:sp>
      <p:sp>
        <p:nvSpPr>
          <p:cNvPr id="4" name="CuadroTexto 3">
            <a:extLst>
              <a:ext uri="{FF2B5EF4-FFF2-40B4-BE49-F238E27FC236}">
                <a16:creationId xmlns:a16="http://schemas.microsoft.com/office/drawing/2014/main" id="{41F67323-D67C-1301-52E0-E535EF72671F}"/>
              </a:ext>
            </a:extLst>
          </p:cNvPr>
          <p:cNvSpPr txBox="1"/>
          <p:nvPr/>
        </p:nvSpPr>
        <p:spPr>
          <a:xfrm>
            <a:off x="1295400" y="3352800"/>
            <a:ext cx="7696200" cy="3012941"/>
          </a:xfrm>
          <a:prstGeom prst="rect">
            <a:avLst/>
          </a:prstGeom>
          <a:noFill/>
        </p:spPr>
        <p:txBody>
          <a:bodyPr wrap="square" rtlCol="0">
            <a:spAutoFit/>
          </a:bodyPr>
          <a:lstStyle/>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l-GR" sz="3200" b="1" dirty="0"/>
              <a:t>ὀψίζω </a:t>
            </a:r>
            <a:r>
              <a:rPr lang="es-ES" sz="3200" b="1" dirty="0"/>
              <a:t>Suite</a:t>
            </a:r>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endParaRPr lang="es-ES" sz="3200" b="1" dirty="0"/>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s-ES" sz="3200" b="1"/>
              <a:t>Apoyar la salida del armario en el trabajo</a:t>
            </a:r>
            <a:endParaRPr lang="es-ES" sz="3200" b="1" dirty="0"/>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s-ES" b="1"/>
              <a:t>Author: </a:t>
            </a:r>
            <a:r>
              <a:rPr lang="es-ES" b="1" dirty="0" err="1"/>
              <a:t>Università</a:t>
            </a:r>
            <a:r>
              <a:rPr lang="es-ES" b="1" dirty="0"/>
              <a:t> </a:t>
            </a:r>
            <a:r>
              <a:rPr lang="es-ES" b="1" dirty="0" err="1"/>
              <a:t>degli</a:t>
            </a:r>
            <a:r>
              <a:rPr lang="es-ES" b="1" dirty="0"/>
              <a:t> </a:t>
            </a:r>
            <a:r>
              <a:rPr lang="es-ES" b="1" dirty="0" err="1"/>
              <a:t>Studi</a:t>
            </a:r>
            <a:r>
              <a:rPr lang="es-ES" b="1" dirty="0"/>
              <a:t> di Napoli Federico II</a:t>
            </a:r>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s-ES" b="1" dirty="0" err="1">
                <a:solidFill>
                  <a:srgbClr val="92D050"/>
                </a:solidFill>
              </a:rPr>
              <a:t>Diversity</a:t>
            </a:r>
            <a:r>
              <a:rPr lang="es-ES" b="1" dirty="0">
                <a:solidFill>
                  <a:srgbClr val="92D050"/>
                </a:solidFill>
              </a:rPr>
              <a:t> &amp; Inclusion in Microenterprise</a:t>
            </a:r>
            <a:endParaRPr lang="en-US" b="1" dirty="0">
              <a:solidFill>
                <a:srgbClr val="92D05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ctr">
              <a:lnSpc>
                <a:spcPct val="107000"/>
              </a:lnSpc>
              <a:spcAft>
                <a:spcPts val="800"/>
              </a:spcAft>
            </a:pPr>
            <a:r>
              <a:rPr lang="en-US" sz="1600" b="1" dirty="0">
                <a:effectLst/>
                <a:latin typeface="Calibri" panose="020F0502020204030204" pitchFamily="34" charset="0"/>
                <a:ea typeface="Calibri" panose="020F0502020204030204" pitchFamily="34" charset="0"/>
                <a:cs typeface="Arial" panose="020B0604020202020204" pitchFamily="34" charset="0"/>
              </a:rPr>
              <a:t>2022-1-IT01-KA220-VET-000088750</a:t>
            </a:r>
            <a:endParaRPr lang="en-US"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ctr">
              <a:spcBef>
                <a:spcPts val="5"/>
              </a:spcBef>
              <a:tabLst>
                <a:tab pos="1205230" algn="l"/>
                <a:tab pos="1926589" algn="l"/>
                <a:tab pos="2915920" algn="l"/>
                <a:tab pos="3444875" algn="l"/>
                <a:tab pos="4383405" algn="l"/>
                <a:tab pos="6796405" algn="l"/>
              </a:tabLst>
              <a:defRPr/>
            </a:pPr>
            <a:r>
              <a:rPr lang="en-US" sz="1600" b="1" dirty="0">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hlinkClick r:id="rId5">
                  <a:extLst>
                    <a:ext uri="{A12FA001-AC4F-418D-AE19-62706E023703}">
                      <ahyp:hlinkClr xmlns:ahyp="http://schemas.microsoft.com/office/drawing/2018/hyperlinkcolor" val="tx"/>
                    </a:ext>
                  </a:extLst>
                </a:hlinkClick>
              </a:rPr>
              <a:t>https://opsizo.eu/index.php</a:t>
            </a:r>
            <a:r>
              <a:rPr lang="en-US" sz="1600" b="1" dirty="0">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 </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28600" y="152400"/>
            <a:ext cx="9416263"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2" cstate="print"/>
          <a:stretch>
            <a:fillRect/>
          </a:stretch>
        </p:blipFill>
        <p:spPr>
          <a:xfrm>
            <a:off x="490967" y="6532730"/>
            <a:ext cx="2143124" cy="447674"/>
          </a:xfrm>
          <a:prstGeom prst="rect">
            <a:avLst/>
          </a:prstGeom>
        </p:spPr>
      </p:pic>
      <p:sp>
        <p:nvSpPr>
          <p:cNvPr id="5" name="object 5"/>
          <p:cNvSpPr txBox="1"/>
          <p:nvPr/>
        </p:nvSpPr>
        <p:spPr>
          <a:xfrm>
            <a:off x="2599114" y="6520874"/>
            <a:ext cx="6663519" cy="496867"/>
          </a:xfrm>
          <a:prstGeom prst="rect">
            <a:avLst/>
          </a:prstGeom>
        </p:spPr>
        <p:txBody>
          <a:bodyPr vert="horz" wrap="square" lIns="0" tIns="12065" rIns="0" bIns="0" rtlCol="0">
            <a:spAutoFit/>
          </a:bodyPr>
          <a:lstStyle/>
          <a:p>
            <a:pPr marL="12700" marR="5080">
              <a:lnSpc>
                <a:spcPct val="121300"/>
              </a:lnSpc>
              <a:spcBef>
                <a:spcPts val="95"/>
              </a:spcBef>
            </a:pPr>
            <a:r>
              <a:rPr sz="900" spc="5" dirty="0">
                <a:latin typeface="Tahoma"/>
                <a:cs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spc="5">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685800" y="1440939"/>
            <a:ext cx="6400800" cy="461665"/>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Experiencias de salir del armario en el trabajo</a:t>
            </a:r>
            <a:endParaRPr lang="es-ES"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967" y="361029"/>
            <a:ext cx="914400" cy="914400"/>
          </a:xfrm>
          <a:prstGeom prst="rect">
            <a:avLst/>
          </a:prstGeom>
        </p:spPr>
      </p:pic>
      <p:sp>
        <p:nvSpPr>
          <p:cNvPr id="11" name="CuadroTexto 10">
            <a:extLst>
              <a:ext uri="{FF2B5EF4-FFF2-40B4-BE49-F238E27FC236}">
                <a16:creationId xmlns:a16="http://schemas.microsoft.com/office/drawing/2014/main" id="{723A99E2-09AA-27E4-3701-2C207340C475}"/>
              </a:ext>
            </a:extLst>
          </p:cNvPr>
          <p:cNvSpPr txBox="1"/>
          <p:nvPr/>
        </p:nvSpPr>
        <p:spPr>
          <a:xfrm>
            <a:off x="590857" y="2157458"/>
            <a:ext cx="8571885" cy="1020985"/>
          </a:xfrm>
          <a:prstGeom prst="rect">
            <a:avLst/>
          </a:prstGeom>
          <a:noFill/>
        </p:spPr>
        <p:txBody>
          <a:bodyPr wrap="square">
            <a:spAutoFit/>
          </a:bodyPr>
          <a:lstStyle/>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Jacopo tiene 26 años y un diploma de diseño gráfico cursado con buenos resultados. "Entré en un centro de impresión con identidad femenina, aún no había tomado conciencia. Cuando empecé la terapia hormonal, los jefes no podían aceptar que los clientes vieran mi cambio.</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14" name="Immagine 13" descr="Immagine che contiene clipart, Elementi grafici&#10;&#10;Descrizione generata automaticamente">
            <a:extLst>
              <a:ext uri="{FF2B5EF4-FFF2-40B4-BE49-F238E27FC236}">
                <a16:creationId xmlns:a16="http://schemas.microsoft.com/office/drawing/2014/main" id="{8F97CB1C-4CFB-5DE8-3D06-6D2DE9C667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47" y="3433297"/>
            <a:ext cx="3347154" cy="1878079"/>
          </a:xfrm>
          <a:prstGeom prst="rect">
            <a:avLst/>
          </a:prstGeom>
        </p:spPr>
      </p:pic>
      <p:sp>
        <p:nvSpPr>
          <p:cNvPr id="15" name="CasellaDiTesto 14">
            <a:extLst>
              <a:ext uri="{FF2B5EF4-FFF2-40B4-BE49-F238E27FC236}">
                <a16:creationId xmlns:a16="http://schemas.microsoft.com/office/drawing/2014/main" id="{D8B47F1A-AD36-B8BC-9CA3-735FE1DEABA6}"/>
              </a:ext>
            </a:extLst>
          </p:cNvPr>
          <p:cNvSpPr txBox="1"/>
          <p:nvPr/>
        </p:nvSpPr>
        <p:spPr>
          <a:xfrm>
            <a:off x="590857" y="3297246"/>
            <a:ext cx="5105400" cy="2965812"/>
          </a:xfrm>
          <a:prstGeom prst="rect">
            <a:avLst/>
          </a:prstGeom>
          <a:noFill/>
        </p:spPr>
        <p:txBody>
          <a:bodyPr wrap="square" rtlCol="0">
            <a:spAutoFit/>
          </a:bodyPr>
          <a:lstStyle/>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Me llamaban con pronombres femeninos y utilizaban constantemente mi nombre de muerta (el nombre asignado al nacer, ed.), incluso después de que me apareciera la barba y me cambiara la voz. Lo hacían delante de los clientes, que a menudo se quedaban perplejos. Puedes venir con 10 centímetros de barba, pero siempre cometeré errores porque estoy distraída", me dijo una vez mi jefe. Fue duro. Así estuvimos un año hasta que decidieron despedirme. Me dijeron que no querían problemas con los clientes.</a:t>
            </a:r>
            <a:endParaRPr lang="it-IT" sz="1400" dirty="0"/>
          </a:p>
        </p:txBody>
      </p:sp>
    </p:spTree>
    <p:extLst>
      <p:ext uri="{BB962C8B-B14F-4D97-AF65-F5344CB8AC3E}">
        <p14:creationId xmlns:p14="http://schemas.microsoft.com/office/powerpoint/2010/main" val="3854587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28600" y="152400"/>
            <a:ext cx="9416263"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2" cstate="print"/>
          <a:stretch>
            <a:fillRect/>
          </a:stretch>
        </p:blipFill>
        <p:spPr>
          <a:xfrm>
            <a:off x="490967" y="6532730"/>
            <a:ext cx="2143124" cy="447674"/>
          </a:xfrm>
          <a:prstGeom prst="rect">
            <a:avLst/>
          </a:prstGeom>
        </p:spPr>
      </p:pic>
      <p:sp>
        <p:nvSpPr>
          <p:cNvPr id="5" name="object 5"/>
          <p:cNvSpPr txBox="1"/>
          <p:nvPr/>
        </p:nvSpPr>
        <p:spPr>
          <a:xfrm>
            <a:off x="2599114" y="6520874"/>
            <a:ext cx="6663519" cy="496867"/>
          </a:xfrm>
          <a:prstGeom prst="rect">
            <a:avLst/>
          </a:prstGeom>
        </p:spPr>
        <p:txBody>
          <a:bodyPr vert="horz" wrap="square" lIns="0" tIns="12065" rIns="0" bIns="0" rtlCol="0">
            <a:spAutoFit/>
          </a:bodyPr>
          <a:lstStyle/>
          <a:p>
            <a:pPr marL="12700" marR="5080">
              <a:lnSpc>
                <a:spcPct val="121300"/>
              </a:lnSpc>
              <a:spcBef>
                <a:spcPts val="95"/>
              </a:spcBef>
            </a:pPr>
            <a:r>
              <a:rPr sz="900" spc="5" dirty="0">
                <a:latin typeface="Tahoma"/>
                <a:cs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spc="5">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685800" y="1603711"/>
            <a:ext cx="6477000" cy="461665"/>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Experiencias de salir del armario en el trabajo</a:t>
            </a:r>
            <a:endParaRPr lang="es-ES"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967" y="361029"/>
            <a:ext cx="914400" cy="914400"/>
          </a:xfrm>
          <a:prstGeom prst="rect">
            <a:avLst/>
          </a:prstGeom>
        </p:spPr>
      </p:pic>
      <p:sp>
        <p:nvSpPr>
          <p:cNvPr id="11" name="CuadroTexto 10">
            <a:extLst>
              <a:ext uri="{FF2B5EF4-FFF2-40B4-BE49-F238E27FC236}">
                <a16:creationId xmlns:a16="http://schemas.microsoft.com/office/drawing/2014/main" id="{723A99E2-09AA-27E4-3701-2C207340C475}"/>
              </a:ext>
            </a:extLst>
          </p:cNvPr>
          <p:cNvSpPr txBox="1"/>
          <p:nvPr/>
        </p:nvSpPr>
        <p:spPr>
          <a:xfrm>
            <a:off x="4553137" y="2434708"/>
            <a:ext cx="4709495" cy="3929474"/>
          </a:xfrm>
          <a:prstGeom prst="rect">
            <a:avLst/>
          </a:prstGeom>
          <a:noFill/>
        </p:spPr>
        <p:txBody>
          <a:bodyPr wrap="square">
            <a:spAutoFit/>
          </a:bodyPr>
          <a:lstStyle/>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Mientras tuviera un currículum con el nombre y las declinaciones del género masculino, las oportunidades se presentaban casi a diario. Una carrera respetable: 24 años, dos licenciaturas, una en Milán y otra en París. "Llegó un momento en que pensé que era absurdo no decir quién soy en realidad y empecé a presentarme llamándome Simona y a especificar que tengo una identidad no binaria". Y fue entonces cuando las ofertas cayeron en picado. "Cayeron un 90%. A lo mejor es mala suerte, pero los hechos dicen que hasta antes tenía una llamada al día. Ahora nada. Estoy en paro y acepto cualquier cosa".-------</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8" name="Immagine 7" descr="Immagine che contiene clipart, schizzo, illustrazione, Elementi grafici&#10;&#10;Descrizione generata automaticamente">
            <a:extLst>
              <a:ext uri="{FF2B5EF4-FFF2-40B4-BE49-F238E27FC236}">
                <a16:creationId xmlns:a16="http://schemas.microsoft.com/office/drawing/2014/main" id="{B7AE3D35-8383-8CD6-C06B-1EB1A3C497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0967" y="2739440"/>
            <a:ext cx="3928520" cy="2609455"/>
          </a:xfrm>
          <a:prstGeom prst="rect">
            <a:avLst/>
          </a:prstGeom>
        </p:spPr>
      </p:pic>
    </p:spTree>
    <p:extLst>
      <p:ext uri="{BB962C8B-B14F-4D97-AF65-F5344CB8AC3E}">
        <p14:creationId xmlns:p14="http://schemas.microsoft.com/office/powerpoint/2010/main" val="184529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4590556" cy="7315199"/>
          </a:xfrm>
          <a:prstGeom prst="rect">
            <a:avLst/>
          </a:prstGeom>
        </p:spPr>
      </p:pic>
      <p:sp>
        <p:nvSpPr>
          <p:cNvPr id="3" name="object 3"/>
          <p:cNvSpPr/>
          <p:nvPr/>
        </p:nvSpPr>
        <p:spPr>
          <a:xfrm>
            <a:off x="4699293" y="152400"/>
            <a:ext cx="4945570"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3" cstate="print"/>
          <a:stretch>
            <a:fillRect/>
          </a:stretch>
        </p:blipFill>
        <p:spPr>
          <a:xfrm>
            <a:off x="108737" y="6817211"/>
            <a:ext cx="2143124" cy="447674"/>
          </a:xfrm>
          <a:prstGeom prst="rect">
            <a:avLst/>
          </a:prstGeom>
        </p:spPr>
      </p:pic>
      <p:sp>
        <p:nvSpPr>
          <p:cNvPr id="5" name="object 5"/>
          <p:cNvSpPr txBox="1"/>
          <p:nvPr/>
        </p:nvSpPr>
        <p:spPr>
          <a:xfrm>
            <a:off x="2151437" y="6861149"/>
            <a:ext cx="2350135" cy="321310"/>
          </a:xfrm>
          <a:prstGeom prst="rect">
            <a:avLst/>
          </a:prstGeom>
        </p:spPr>
        <p:txBody>
          <a:bodyPr vert="horz" wrap="square" lIns="0" tIns="12065" rIns="0" bIns="0" rtlCol="0">
            <a:spAutoFit/>
          </a:bodyPr>
          <a:lstStyle/>
          <a:p>
            <a:pPr marL="12700" marR="5080">
              <a:lnSpc>
                <a:spcPct val="121300"/>
              </a:lnSpc>
              <a:spcBef>
                <a:spcPts val="95"/>
              </a:spcBef>
            </a:pPr>
            <a:r>
              <a:rPr sz="400" b="1" spc="15" dirty="0">
                <a:latin typeface="Tahoma"/>
                <a:cs typeface="Tahoma"/>
              </a:rPr>
              <a:t>The European </a:t>
            </a:r>
            <a:r>
              <a:rPr sz="400" b="1" spc="20" dirty="0">
                <a:latin typeface="Tahoma"/>
                <a:cs typeface="Tahoma"/>
              </a:rPr>
              <a:t>Commission's support for </a:t>
            </a:r>
            <a:r>
              <a:rPr sz="400" b="1" spc="25" dirty="0">
                <a:latin typeface="Tahoma"/>
                <a:cs typeface="Tahoma"/>
              </a:rPr>
              <a:t>the </a:t>
            </a:r>
            <a:r>
              <a:rPr sz="400" b="1" spc="20" dirty="0">
                <a:latin typeface="Tahoma"/>
                <a:cs typeface="Tahoma"/>
              </a:rPr>
              <a:t>production of this </a:t>
            </a:r>
            <a:r>
              <a:rPr sz="400" b="1" spc="15" dirty="0">
                <a:latin typeface="Tahoma"/>
                <a:cs typeface="Tahoma"/>
              </a:rPr>
              <a:t>publication </a:t>
            </a:r>
            <a:r>
              <a:rPr sz="400" b="1" spc="20" dirty="0">
                <a:latin typeface="Tahoma"/>
                <a:cs typeface="Tahoma"/>
              </a:rPr>
              <a:t>does </a:t>
            </a:r>
            <a:r>
              <a:rPr sz="400" b="1" spc="25" dirty="0">
                <a:latin typeface="Tahoma"/>
                <a:cs typeface="Tahoma"/>
              </a:rPr>
              <a:t>not </a:t>
            </a:r>
            <a:r>
              <a:rPr sz="400" b="1" spc="-105" dirty="0">
                <a:latin typeface="Tahoma"/>
                <a:cs typeface="Tahoma"/>
              </a:rPr>
              <a:t> </a:t>
            </a:r>
            <a:r>
              <a:rPr sz="400" b="1" spc="20" dirty="0">
                <a:latin typeface="Tahoma"/>
                <a:cs typeface="Tahoma"/>
              </a:rPr>
              <a:t>constitute </a:t>
            </a:r>
            <a:r>
              <a:rPr sz="400" b="1" spc="25" dirty="0">
                <a:latin typeface="Tahoma"/>
                <a:cs typeface="Tahoma"/>
              </a:rPr>
              <a:t>an </a:t>
            </a:r>
            <a:r>
              <a:rPr sz="400" b="1" spc="20" dirty="0">
                <a:latin typeface="Tahoma"/>
                <a:cs typeface="Tahoma"/>
              </a:rPr>
              <a:t>endorsement of </a:t>
            </a:r>
            <a:r>
              <a:rPr sz="400" b="1" spc="25" dirty="0">
                <a:latin typeface="Tahoma"/>
                <a:cs typeface="Tahoma"/>
              </a:rPr>
              <a:t>the </a:t>
            </a:r>
            <a:r>
              <a:rPr sz="400" b="1" spc="20" dirty="0">
                <a:latin typeface="Tahoma"/>
                <a:cs typeface="Tahoma"/>
              </a:rPr>
              <a:t>contents, which reflect </a:t>
            </a:r>
            <a:r>
              <a:rPr sz="400" b="1" spc="25" dirty="0">
                <a:latin typeface="Tahoma"/>
                <a:cs typeface="Tahoma"/>
              </a:rPr>
              <a:t>the </a:t>
            </a:r>
            <a:r>
              <a:rPr sz="400" b="1" spc="20" dirty="0">
                <a:latin typeface="Tahoma"/>
                <a:cs typeface="Tahoma"/>
              </a:rPr>
              <a:t>views only of </a:t>
            </a:r>
            <a:r>
              <a:rPr sz="400" b="1" spc="25" dirty="0">
                <a:latin typeface="Tahoma"/>
                <a:cs typeface="Tahoma"/>
              </a:rPr>
              <a:t>the </a:t>
            </a:r>
            <a:r>
              <a:rPr sz="400" b="1" spc="30" dirty="0">
                <a:latin typeface="Tahoma"/>
                <a:cs typeface="Tahoma"/>
              </a:rPr>
              <a:t> </a:t>
            </a:r>
            <a:r>
              <a:rPr sz="400" b="1" spc="20" dirty="0">
                <a:latin typeface="Tahoma"/>
                <a:cs typeface="Tahoma"/>
              </a:rPr>
              <a:t>authors,</a:t>
            </a:r>
            <a:r>
              <a:rPr sz="400" b="1" spc="-10" dirty="0">
                <a:latin typeface="Tahoma"/>
                <a:cs typeface="Tahoma"/>
              </a:rPr>
              <a:t> </a:t>
            </a:r>
            <a:r>
              <a:rPr sz="400" b="1" spc="20" dirty="0">
                <a:latin typeface="Tahoma"/>
                <a:cs typeface="Tahoma"/>
              </a:rPr>
              <a:t>and</a:t>
            </a:r>
            <a:r>
              <a:rPr sz="400" b="1" spc="-10" dirty="0">
                <a:latin typeface="Tahoma"/>
                <a:cs typeface="Tahoma"/>
              </a:rPr>
              <a:t> </a:t>
            </a:r>
            <a:r>
              <a:rPr sz="400" b="1" spc="25" dirty="0">
                <a:latin typeface="Tahoma"/>
                <a:cs typeface="Tahoma"/>
              </a:rPr>
              <a:t>the</a:t>
            </a:r>
            <a:r>
              <a:rPr sz="400" b="1" spc="-5" dirty="0">
                <a:latin typeface="Tahoma"/>
                <a:cs typeface="Tahoma"/>
              </a:rPr>
              <a:t> </a:t>
            </a:r>
            <a:r>
              <a:rPr sz="400" b="1" spc="20" dirty="0">
                <a:latin typeface="Tahoma"/>
                <a:cs typeface="Tahoma"/>
              </a:rPr>
              <a:t>Commission</a:t>
            </a:r>
            <a:r>
              <a:rPr sz="400" b="1" spc="-10" dirty="0">
                <a:latin typeface="Tahoma"/>
                <a:cs typeface="Tahoma"/>
              </a:rPr>
              <a:t> </a:t>
            </a:r>
            <a:r>
              <a:rPr sz="400" b="1" spc="20" dirty="0">
                <a:latin typeface="Tahoma"/>
                <a:cs typeface="Tahoma"/>
              </a:rPr>
              <a:t>cannot</a:t>
            </a:r>
            <a:r>
              <a:rPr sz="400" b="1" spc="-5" dirty="0">
                <a:latin typeface="Tahoma"/>
                <a:cs typeface="Tahoma"/>
              </a:rPr>
              <a:t> </a:t>
            </a:r>
            <a:r>
              <a:rPr sz="400" b="1" spc="20" dirty="0">
                <a:latin typeface="Tahoma"/>
                <a:cs typeface="Tahoma"/>
              </a:rPr>
              <a:t>be</a:t>
            </a:r>
            <a:r>
              <a:rPr sz="400" b="1" spc="-10" dirty="0">
                <a:latin typeface="Tahoma"/>
                <a:cs typeface="Tahoma"/>
              </a:rPr>
              <a:t> </a:t>
            </a:r>
            <a:r>
              <a:rPr sz="400" b="1" spc="20" dirty="0">
                <a:latin typeface="Tahoma"/>
                <a:cs typeface="Tahoma"/>
              </a:rPr>
              <a:t>held</a:t>
            </a:r>
            <a:r>
              <a:rPr sz="400" b="1" spc="-5" dirty="0">
                <a:latin typeface="Tahoma"/>
                <a:cs typeface="Tahoma"/>
              </a:rPr>
              <a:t> </a:t>
            </a:r>
            <a:r>
              <a:rPr sz="400" b="1" spc="15" dirty="0">
                <a:latin typeface="Tahoma"/>
                <a:cs typeface="Tahoma"/>
              </a:rPr>
              <a:t>responsible</a:t>
            </a:r>
            <a:r>
              <a:rPr sz="400" b="1" spc="-10" dirty="0">
                <a:latin typeface="Tahoma"/>
                <a:cs typeface="Tahoma"/>
              </a:rPr>
              <a:t> </a:t>
            </a:r>
            <a:r>
              <a:rPr sz="400" b="1" spc="20" dirty="0">
                <a:latin typeface="Tahoma"/>
                <a:cs typeface="Tahoma"/>
              </a:rPr>
              <a:t>for</a:t>
            </a:r>
            <a:r>
              <a:rPr sz="400" b="1" spc="-5" dirty="0">
                <a:latin typeface="Tahoma"/>
                <a:cs typeface="Tahoma"/>
              </a:rPr>
              <a:t> </a:t>
            </a:r>
            <a:r>
              <a:rPr sz="400" b="1" spc="25" dirty="0">
                <a:latin typeface="Tahoma"/>
                <a:cs typeface="Tahoma"/>
              </a:rPr>
              <a:t>any</a:t>
            </a:r>
            <a:r>
              <a:rPr sz="400" b="1" spc="-10" dirty="0">
                <a:latin typeface="Tahoma"/>
                <a:cs typeface="Tahoma"/>
              </a:rPr>
              <a:t> </a:t>
            </a:r>
            <a:r>
              <a:rPr sz="400" b="1" spc="20" dirty="0">
                <a:latin typeface="Tahoma"/>
                <a:cs typeface="Tahoma"/>
              </a:rPr>
              <a:t>use</a:t>
            </a:r>
            <a:r>
              <a:rPr sz="400" b="1" spc="-5" dirty="0">
                <a:latin typeface="Tahoma"/>
                <a:cs typeface="Tahoma"/>
              </a:rPr>
              <a:t> </a:t>
            </a:r>
            <a:r>
              <a:rPr sz="400" b="1" spc="20" dirty="0">
                <a:latin typeface="Tahoma"/>
                <a:cs typeface="Tahoma"/>
              </a:rPr>
              <a:t>which</a:t>
            </a:r>
            <a:r>
              <a:rPr sz="400" b="1" spc="-10" dirty="0">
                <a:latin typeface="Tahoma"/>
                <a:cs typeface="Tahoma"/>
              </a:rPr>
              <a:t> </a:t>
            </a:r>
            <a:r>
              <a:rPr sz="400" b="1" spc="30" dirty="0">
                <a:latin typeface="Tahoma"/>
                <a:cs typeface="Tahoma"/>
              </a:rPr>
              <a:t>may</a:t>
            </a:r>
            <a:r>
              <a:rPr sz="400" b="1" spc="-5" dirty="0">
                <a:latin typeface="Tahoma"/>
                <a:cs typeface="Tahoma"/>
              </a:rPr>
              <a:t> </a:t>
            </a:r>
            <a:r>
              <a:rPr sz="400" b="1" spc="20" dirty="0">
                <a:latin typeface="Tahoma"/>
                <a:cs typeface="Tahoma"/>
              </a:rPr>
              <a:t>be </a:t>
            </a:r>
            <a:r>
              <a:rPr sz="400" b="1" spc="25" dirty="0">
                <a:latin typeface="Tahoma"/>
                <a:cs typeface="Tahoma"/>
              </a:rPr>
              <a:t> made</a:t>
            </a:r>
            <a:r>
              <a:rPr sz="400" b="1" spc="-15" dirty="0">
                <a:latin typeface="Tahoma"/>
                <a:cs typeface="Tahoma"/>
              </a:rPr>
              <a:t> </a:t>
            </a:r>
            <a:r>
              <a:rPr sz="400" b="1" spc="20" dirty="0">
                <a:latin typeface="Tahoma"/>
                <a:cs typeface="Tahoma"/>
              </a:rPr>
              <a:t>of</a:t>
            </a:r>
            <a:r>
              <a:rPr sz="400" b="1" spc="-10" dirty="0">
                <a:latin typeface="Tahoma"/>
                <a:cs typeface="Tahoma"/>
              </a:rPr>
              <a:t> </a:t>
            </a:r>
            <a:r>
              <a:rPr sz="400" b="1" spc="25" dirty="0">
                <a:latin typeface="Tahoma"/>
                <a:cs typeface="Tahoma"/>
              </a:rPr>
              <a:t>the</a:t>
            </a:r>
            <a:r>
              <a:rPr sz="400" b="1" spc="-10" dirty="0">
                <a:latin typeface="Tahoma"/>
                <a:cs typeface="Tahoma"/>
              </a:rPr>
              <a:t> </a:t>
            </a:r>
            <a:r>
              <a:rPr sz="400" b="1" spc="20" dirty="0">
                <a:latin typeface="Tahoma"/>
                <a:cs typeface="Tahoma"/>
              </a:rPr>
              <a:t>information</a:t>
            </a:r>
            <a:r>
              <a:rPr sz="400" b="1" spc="-10" dirty="0">
                <a:latin typeface="Tahoma"/>
                <a:cs typeface="Tahoma"/>
              </a:rPr>
              <a:t> </a:t>
            </a:r>
            <a:r>
              <a:rPr sz="400" b="1" spc="20" dirty="0">
                <a:latin typeface="Tahoma"/>
                <a:cs typeface="Tahoma"/>
              </a:rPr>
              <a:t>contained</a:t>
            </a:r>
            <a:r>
              <a:rPr sz="400" b="1" spc="-10" dirty="0">
                <a:latin typeface="Tahoma"/>
                <a:cs typeface="Tahoma"/>
              </a:rPr>
              <a:t> </a:t>
            </a:r>
            <a:r>
              <a:rPr sz="400" b="1" spc="15" dirty="0">
                <a:latin typeface="Tahoma"/>
                <a:cs typeface="Tahoma"/>
              </a:rPr>
              <a:t>therein.</a:t>
            </a:r>
            <a:endParaRPr sz="400">
              <a:latin typeface="Tahoma"/>
              <a:cs typeface="Tahoma"/>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10600" y="6126648"/>
            <a:ext cx="914400" cy="914400"/>
          </a:xfrm>
          <a:prstGeom prst="rect">
            <a:avLst/>
          </a:prstGeom>
        </p:spPr>
      </p:pic>
      <p:sp>
        <p:nvSpPr>
          <p:cNvPr id="11" name="CuadroTexto 10">
            <a:extLst>
              <a:ext uri="{FF2B5EF4-FFF2-40B4-BE49-F238E27FC236}">
                <a16:creationId xmlns:a16="http://schemas.microsoft.com/office/drawing/2014/main" id="{723A99E2-09AA-27E4-3701-2C207340C475}"/>
              </a:ext>
            </a:extLst>
          </p:cNvPr>
          <p:cNvSpPr txBox="1"/>
          <p:nvPr/>
        </p:nvSpPr>
        <p:spPr>
          <a:xfrm>
            <a:off x="4975146" y="1352448"/>
            <a:ext cx="4393863" cy="5025799"/>
          </a:xfrm>
          <a:prstGeom prst="rect">
            <a:avLst/>
          </a:prstGeom>
          <a:noFill/>
        </p:spPr>
        <p:txBody>
          <a:bodyPr wrap="square">
            <a:spAutoFit/>
          </a:bodyPr>
          <a:lstStyle/>
          <a:p>
            <a:pPr algn="just">
              <a:lnSpc>
                <a:spcPct val="150000"/>
              </a:lnSpc>
            </a:pPr>
            <a:endParaRPr lang="es-ES"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800" b="1">
                <a:latin typeface="Microsoft Sans Serif" panose="020B0604020202020204" pitchFamily="34" charset="0"/>
                <a:ea typeface="Microsoft Sans Serif" panose="020B0604020202020204" pitchFamily="34" charset="0"/>
                <a:cs typeface="Microsoft Sans Serif" panose="020B0604020202020204" pitchFamily="34" charset="0"/>
              </a:rPr>
              <a:t>Un estudio de 2019 financiado por la Comisión Europea concluye que, entre la población trans de la UE, solo la mitad tiene un empleo remunerado, frente a una media global del 69,3%. Además, solo uno de cada cuatro declara vivir en un entorno laboral que le apoya y no haber experimentado nunca comentarios negativos relacionados con su identidad de género.</a:t>
            </a:r>
            <a:endParaRPr lang="es-ES" sz="18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endParaRPr lang="es-ES" sz="18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28600" y="152400"/>
            <a:ext cx="9416263"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2" cstate="print"/>
          <a:stretch>
            <a:fillRect/>
          </a:stretch>
        </p:blipFill>
        <p:spPr>
          <a:xfrm>
            <a:off x="490967" y="6532730"/>
            <a:ext cx="2143124" cy="447674"/>
          </a:xfrm>
          <a:prstGeom prst="rect">
            <a:avLst/>
          </a:prstGeom>
        </p:spPr>
      </p:pic>
      <p:sp>
        <p:nvSpPr>
          <p:cNvPr id="5" name="object 5"/>
          <p:cNvSpPr txBox="1"/>
          <p:nvPr/>
        </p:nvSpPr>
        <p:spPr>
          <a:xfrm>
            <a:off x="2599114" y="6520874"/>
            <a:ext cx="6663519" cy="496867"/>
          </a:xfrm>
          <a:prstGeom prst="rect">
            <a:avLst/>
          </a:prstGeom>
        </p:spPr>
        <p:txBody>
          <a:bodyPr vert="horz" wrap="square" lIns="0" tIns="12065" rIns="0" bIns="0" rtlCol="0">
            <a:spAutoFit/>
          </a:bodyPr>
          <a:lstStyle/>
          <a:p>
            <a:pPr marL="12700" marR="5080">
              <a:lnSpc>
                <a:spcPct val="121300"/>
              </a:lnSpc>
              <a:spcBef>
                <a:spcPts val="95"/>
              </a:spcBef>
            </a:pPr>
            <a:r>
              <a:rPr sz="900" spc="5" dirty="0">
                <a:latin typeface="Tahoma"/>
                <a:cs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spc="5">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567852" y="1452006"/>
            <a:ext cx="7280748" cy="461665"/>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Qué cambia si una persona trans sale del armario</a:t>
            </a:r>
            <a:endParaRPr lang="es-ES"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967" y="361029"/>
            <a:ext cx="914400" cy="914400"/>
          </a:xfrm>
          <a:prstGeom prst="rect">
            <a:avLst/>
          </a:prstGeom>
        </p:spPr>
      </p:pic>
      <p:sp>
        <p:nvSpPr>
          <p:cNvPr id="9" name="CuadroTexto 10">
            <a:extLst>
              <a:ext uri="{FF2B5EF4-FFF2-40B4-BE49-F238E27FC236}">
                <a16:creationId xmlns:a16="http://schemas.microsoft.com/office/drawing/2014/main" id="{DA0702E5-A8AB-4B6B-88F2-5792CD3ADACB}"/>
              </a:ext>
            </a:extLst>
          </p:cNvPr>
          <p:cNvSpPr txBox="1"/>
          <p:nvPr/>
        </p:nvSpPr>
        <p:spPr>
          <a:xfrm>
            <a:off x="567852" y="2202321"/>
            <a:ext cx="5029200" cy="1667316"/>
          </a:xfrm>
          <a:prstGeom prst="rect">
            <a:avLst/>
          </a:prstGeom>
          <a:noFill/>
        </p:spPr>
        <p:txBody>
          <a:bodyPr wrap="square">
            <a:spAutoFit/>
          </a:bodyPr>
          <a:lstStyle/>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Una salida del armario en el lugar de trabajo puede incluir los siguientes puntos:</a:t>
            </a:r>
          </a:p>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1. Cambio de nombre, apodo y pronombre, dirección de correo electrónico</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2</a:t>
            </a: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 Cambio en el estilo y vestimenta;</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8" name="Immagine 7" descr="Immagine che contiene testo, bianco e nero, segnaletica, Carattere&#10;&#10;Descrizione generata automaticamente">
            <a:extLst>
              <a:ext uri="{FF2B5EF4-FFF2-40B4-BE49-F238E27FC236}">
                <a16:creationId xmlns:a16="http://schemas.microsoft.com/office/drawing/2014/main" id="{047BAC83-418D-2485-E17A-8DC262D078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7852" y="4021009"/>
            <a:ext cx="2857344" cy="2203850"/>
          </a:xfrm>
          <a:prstGeom prst="rect">
            <a:avLst/>
          </a:prstGeom>
        </p:spPr>
      </p:pic>
      <p:pic>
        <p:nvPicPr>
          <p:cNvPr id="11" name="Immagine 10" descr="Immagine che contiene schermata, cartone animato, design, arte&#10;&#10;Descrizione generata automaticamente">
            <a:extLst>
              <a:ext uri="{FF2B5EF4-FFF2-40B4-BE49-F238E27FC236}">
                <a16:creationId xmlns:a16="http://schemas.microsoft.com/office/drawing/2014/main" id="{B9FDC5B3-FBA6-F9B0-E0DC-63B0187E0A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08729" y="2225923"/>
            <a:ext cx="3477019" cy="1714695"/>
          </a:xfrm>
          <a:prstGeom prst="rect">
            <a:avLst/>
          </a:prstGeom>
        </p:spPr>
      </p:pic>
      <p:sp>
        <p:nvSpPr>
          <p:cNvPr id="12" name="CasellaDiTesto 11">
            <a:extLst>
              <a:ext uri="{FF2B5EF4-FFF2-40B4-BE49-F238E27FC236}">
                <a16:creationId xmlns:a16="http://schemas.microsoft.com/office/drawing/2014/main" id="{C56F862A-EA5C-B1B5-B00D-FBABCBE325B8}"/>
              </a:ext>
            </a:extLst>
          </p:cNvPr>
          <p:cNvSpPr txBox="1"/>
          <p:nvPr/>
        </p:nvSpPr>
        <p:spPr>
          <a:xfrm>
            <a:off x="3592823" y="4516852"/>
            <a:ext cx="5605598" cy="1351588"/>
          </a:xfrm>
          <a:prstGeom prst="rect">
            <a:avLst/>
          </a:prstGeom>
          <a:noFill/>
        </p:spPr>
        <p:txBody>
          <a:bodyPr wrap="square" rtlCol="0">
            <a:spAutoFit/>
          </a:bodyPr>
          <a:lstStyle/>
          <a:p>
            <a:pPr algn="just">
              <a:lnSpc>
                <a:spcPct val="150000"/>
              </a:lnSpc>
            </a:pP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3</a:t>
            </a: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 Uso de vestuarios, aseos y otros espacios de acuerdo con la propia identidad de género;</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4. use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of</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service</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clothing</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according</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to</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one's</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gender</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400" dirty="0" err="1">
                <a:latin typeface="Microsoft Sans Serif" panose="020B0604020202020204" pitchFamily="34" charset="0"/>
                <a:ea typeface="Microsoft Sans Serif" panose="020B0604020202020204" pitchFamily="34" charset="0"/>
                <a:cs typeface="Microsoft Sans Serif" panose="020B0604020202020204" pitchFamily="34" charset="0"/>
              </a:rPr>
              <a:t>identity</a:t>
            </a:r>
            <a:r>
              <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rPr>
              <a:t>.</a:t>
            </a:r>
          </a:p>
          <a:p>
            <a:pPr>
              <a:lnSpc>
                <a:spcPct val="150000"/>
              </a:lnSpc>
            </a:pPr>
            <a:endParaRPr lang="it-IT" sz="1400" dirty="0"/>
          </a:p>
        </p:txBody>
      </p:sp>
    </p:spTree>
    <p:extLst>
      <p:ext uri="{BB962C8B-B14F-4D97-AF65-F5344CB8AC3E}">
        <p14:creationId xmlns:p14="http://schemas.microsoft.com/office/powerpoint/2010/main" val="420793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28600" y="152400"/>
            <a:ext cx="9416263"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2" cstate="print"/>
          <a:stretch>
            <a:fillRect/>
          </a:stretch>
        </p:blipFill>
        <p:spPr>
          <a:xfrm>
            <a:off x="490967" y="6532730"/>
            <a:ext cx="2143124" cy="447674"/>
          </a:xfrm>
          <a:prstGeom prst="rect">
            <a:avLst/>
          </a:prstGeom>
        </p:spPr>
      </p:pic>
      <p:sp>
        <p:nvSpPr>
          <p:cNvPr id="5" name="object 5"/>
          <p:cNvSpPr txBox="1"/>
          <p:nvPr/>
        </p:nvSpPr>
        <p:spPr>
          <a:xfrm>
            <a:off x="2599114" y="6520874"/>
            <a:ext cx="6663519" cy="496867"/>
          </a:xfrm>
          <a:prstGeom prst="rect">
            <a:avLst/>
          </a:prstGeom>
        </p:spPr>
        <p:txBody>
          <a:bodyPr vert="horz" wrap="square" lIns="0" tIns="12065" rIns="0" bIns="0" rtlCol="0">
            <a:spAutoFit/>
          </a:bodyPr>
          <a:lstStyle/>
          <a:p>
            <a:pPr marL="12700" marR="5080">
              <a:lnSpc>
                <a:spcPct val="121300"/>
              </a:lnSpc>
              <a:spcBef>
                <a:spcPts val="95"/>
              </a:spcBef>
            </a:pPr>
            <a:r>
              <a:rPr sz="900" spc="5" dirty="0">
                <a:latin typeface="Tahoma"/>
                <a:cs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spc="5">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948167" y="1477580"/>
            <a:ext cx="4057822" cy="1200329"/>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Cómo puede un/a empresario/a mostrar aceptación y apoyo:</a:t>
            </a:r>
            <a:endParaRPr lang="es-ES"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967" y="361029"/>
            <a:ext cx="914400" cy="914400"/>
          </a:xfrm>
          <a:prstGeom prst="rect">
            <a:avLst/>
          </a:prstGeom>
        </p:spPr>
      </p:pic>
      <p:grpSp>
        <p:nvGrpSpPr>
          <p:cNvPr id="12" name="Gruppo 11">
            <a:extLst>
              <a:ext uri="{FF2B5EF4-FFF2-40B4-BE49-F238E27FC236}">
                <a16:creationId xmlns:a16="http://schemas.microsoft.com/office/drawing/2014/main" id="{B00FEC0F-1DA7-4454-A4D1-FA685E3113DA}"/>
              </a:ext>
            </a:extLst>
          </p:cNvPr>
          <p:cNvGrpSpPr/>
          <p:nvPr/>
        </p:nvGrpSpPr>
        <p:grpSpPr>
          <a:xfrm>
            <a:off x="685801" y="2286000"/>
            <a:ext cx="8576832" cy="3872374"/>
            <a:chOff x="3782831" y="1714610"/>
            <a:chExt cx="7159493" cy="4212651"/>
          </a:xfrm>
        </p:grpSpPr>
        <p:sp>
          <p:nvSpPr>
            <p:cNvPr id="13" name="Rectangle 60">
              <a:extLst>
                <a:ext uri="{FF2B5EF4-FFF2-40B4-BE49-F238E27FC236}">
                  <a16:creationId xmlns:a16="http://schemas.microsoft.com/office/drawing/2014/main" id="{7D1553D8-DA66-4778-B3CF-2306CE6DEA74}"/>
                </a:ext>
              </a:extLst>
            </p:cNvPr>
            <p:cNvSpPr/>
            <p:nvPr/>
          </p:nvSpPr>
          <p:spPr>
            <a:xfrm>
              <a:off x="3782831" y="1714610"/>
              <a:ext cx="5448428" cy="401786"/>
            </a:xfrm>
            <a:prstGeom prst="rect">
              <a:avLst/>
            </a:prstGeom>
          </p:spPr>
          <p:txBody>
            <a:bodyPr wrap="square">
              <a:spAutoFit/>
            </a:bodyPr>
            <a:lstStyle/>
            <a:p>
              <a:endParaRPr lang="ko-KR" altLang="en-US" b="1" dirty="0">
                <a:latin typeface="Microsoft Sans Serif" panose="020B0604020202020204" pitchFamily="34" charset="0"/>
                <a:cs typeface="Microsoft Sans Serif" panose="020B0604020202020204" pitchFamily="34" charset="0"/>
              </a:endParaRPr>
            </a:p>
          </p:txBody>
        </p:sp>
        <p:sp>
          <p:nvSpPr>
            <p:cNvPr id="14" name="Figura a mano libera: forma 13">
              <a:extLst>
                <a:ext uri="{FF2B5EF4-FFF2-40B4-BE49-F238E27FC236}">
                  <a16:creationId xmlns:a16="http://schemas.microsoft.com/office/drawing/2014/main" id="{663C77CA-2F50-47BF-B917-C2ABAD21B846}"/>
                </a:ext>
              </a:extLst>
            </p:cNvPr>
            <p:cNvSpPr/>
            <p:nvPr/>
          </p:nvSpPr>
          <p:spPr>
            <a:xfrm>
              <a:off x="4012096" y="2265964"/>
              <a:ext cx="3276000" cy="3600000"/>
            </a:xfrm>
            <a:custGeom>
              <a:avLst/>
              <a:gdLst>
                <a:gd name="connsiteX0" fmla="*/ 0 w 6540862"/>
                <a:gd name="connsiteY0" fmla="*/ 0 h 584415"/>
                <a:gd name="connsiteX1" fmla="*/ 6540862 w 6540862"/>
                <a:gd name="connsiteY1" fmla="*/ 0 h 584415"/>
                <a:gd name="connsiteX2" fmla="*/ 6540862 w 6540862"/>
                <a:gd name="connsiteY2" fmla="*/ 584415 h 584415"/>
                <a:gd name="connsiteX3" fmla="*/ 0 w 6540862"/>
                <a:gd name="connsiteY3" fmla="*/ 584415 h 584415"/>
                <a:gd name="connsiteX4" fmla="*/ 0 w 6540862"/>
                <a:gd name="connsiteY4" fmla="*/ 0 h 5844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0862" h="584415">
                  <a:moveTo>
                    <a:pt x="0" y="0"/>
                  </a:moveTo>
                  <a:lnTo>
                    <a:pt x="6540862" y="0"/>
                  </a:lnTo>
                  <a:lnTo>
                    <a:pt x="6540862" y="584415"/>
                  </a:lnTo>
                  <a:lnTo>
                    <a:pt x="0" y="584415"/>
                  </a:lnTo>
                  <a:lnTo>
                    <a:pt x="0" y="0"/>
                  </a:lnTo>
                  <a:close/>
                </a:path>
              </a:pathLst>
            </a:custGeom>
            <a:no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6680" tIns="106680" rIns="106680" bIns="106680" numCol="1" spcCol="1270" anchor="t" anchorCtr="0">
              <a:noAutofit/>
            </a:bodyPr>
            <a:lstStyle/>
            <a:p>
              <a:pPr marL="285750" lvl="0" indent="-285750" algn="l" defTabSz="1244600">
                <a:lnSpc>
                  <a:spcPct val="150000"/>
                </a:lnSpc>
                <a:spcBef>
                  <a:spcPct val="0"/>
                </a:spcBef>
                <a:spcAft>
                  <a:spcPct val="35000"/>
                </a:spcAft>
                <a:buFont typeface="Arial" panose="020B0604020202020204" pitchFamily="34" charset="0"/>
                <a:buChar char="•"/>
              </a:pPr>
              <a:r>
                <a:rPr lang="it-IT" sz="15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Agradecer a tu interlocutor la confianza que ha depositado en ti y asegurarle todo tu apoyo. </a:t>
              </a:r>
              <a:endParaRPr lang="it-IT" sz="15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lvl="0" indent="-285750" algn="l" defTabSz="1244600">
                <a:lnSpc>
                  <a:spcPct val="150000"/>
                </a:lnSpc>
                <a:spcBef>
                  <a:spcPct val="0"/>
                </a:spcBef>
                <a:spcAft>
                  <a:spcPct val="35000"/>
                </a:spcAft>
                <a:buFont typeface="Arial" panose="020B0604020202020204" pitchFamily="34" charset="0"/>
                <a:buChar char="•"/>
              </a:pPr>
              <a:r>
                <a:rPr lang="it-IT" sz="15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Preguntarle quién está ya informado/a de la situación.</a:t>
              </a:r>
              <a:endParaRPr lang="it-IT" sz="15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lvl="0" indent="-285750" algn="l" defTabSz="1244600">
                <a:lnSpc>
                  <a:spcPct val="150000"/>
                </a:lnSpc>
                <a:spcBef>
                  <a:spcPct val="0"/>
                </a:spcBef>
                <a:spcAft>
                  <a:spcPct val="35000"/>
                </a:spcAft>
                <a:buFont typeface="Arial" panose="020B0604020202020204" pitchFamily="34" charset="0"/>
                <a:buChar char="•"/>
              </a:pPr>
              <a:r>
                <a:rPr lang="it-IT" sz="1500" kern="12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Indaga</a:t>
              </a:r>
              <a:r>
                <a:rPr lang="it-IT" sz="15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r sobre las necesidades de la persona trans , es decir, qué quiere cambiar concretamente, cuáles son los retos.</a:t>
              </a:r>
              <a:endParaRPr lang="it-IT" sz="1500" kern="12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5" name="Connettore diritto 14">
              <a:extLst>
                <a:ext uri="{FF2B5EF4-FFF2-40B4-BE49-F238E27FC236}">
                  <a16:creationId xmlns:a16="http://schemas.microsoft.com/office/drawing/2014/main" id="{5DD3F689-BFEB-436F-80BC-8424170CBA97}"/>
                </a:ext>
              </a:extLst>
            </p:cNvPr>
            <p:cNvCxnSpPr>
              <a:cxnSpLocks/>
            </p:cNvCxnSpPr>
            <p:nvPr/>
          </p:nvCxnSpPr>
          <p:spPr>
            <a:xfrm>
              <a:off x="7415356" y="3040945"/>
              <a:ext cx="0" cy="2886316"/>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a16="http://schemas.microsoft.com/office/drawing/2014/main" id="{9ECCA70A-9BFC-47EA-AA31-B2848A79F7E7}"/>
                </a:ext>
              </a:extLst>
            </p:cNvPr>
            <p:cNvCxnSpPr>
              <a:cxnSpLocks/>
            </p:cNvCxnSpPr>
            <p:nvPr/>
          </p:nvCxnSpPr>
          <p:spPr>
            <a:xfrm>
              <a:off x="3888388" y="2327261"/>
              <a:ext cx="0" cy="360000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Figura a mano libera: forma 16">
              <a:extLst>
                <a:ext uri="{FF2B5EF4-FFF2-40B4-BE49-F238E27FC236}">
                  <a16:creationId xmlns:a16="http://schemas.microsoft.com/office/drawing/2014/main" id="{C26AE43A-018B-4946-A6B7-68CCA033F72F}"/>
                </a:ext>
              </a:extLst>
            </p:cNvPr>
            <p:cNvSpPr/>
            <p:nvPr/>
          </p:nvSpPr>
          <p:spPr>
            <a:xfrm>
              <a:off x="7552301" y="2979647"/>
              <a:ext cx="3276000" cy="2886316"/>
            </a:xfrm>
            <a:custGeom>
              <a:avLst/>
              <a:gdLst>
                <a:gd name="connsiteX0" fmla="*/ 0 w 6540862"/>
                <a:gd name="connsiteY0" fmla="*/ 0 h 584415"/>
                <a:gd name="connsiteX1" fmla="*/ 6540862 w 6540862"/>
                <a:gd name="connsiteY1" fmla="*/ 0 h 584415"/>
                <a:gd name="connsiteX2" fmla="*/ 6540862 w 6540862"/>
                <a:gd name="connsiteY2" fmla="*/ 584415 h 584415"/>
                <a:gd name="connsiteX3" fmla="*/ 0 w 6540862"/>
                <a:gd name="connsiteY3" fmla="*/ 584415 h 584415"/>
                <a:gd name="connsiteX4" fmla="*/ 0 w 6540862"/>
                <a:gd name="connsiteY4" fmla="*/ 0 h 5844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0862" h="584415">
                  <a:moveTo>
                    <a:pt x="0" y="0"/>
                  </a:moveTo>
                  <a:lnTo>
                    <a:pt x="6540862" y="0"/>
                  </a:lnTo>
                  <a:lnTo>
                    <a:pt x="6540862" y="584415"/>
                  </a:lnTo>
                  <a:lnTo>
                    <a:pt x="0" y="584415"/>
                  </a:lnTo>
                  <a:lnTo>
                    <a:pt x="0" y="0"/>
                  </a:lnTo>
                  <a:close/>
                </a:path>
              </a:pathLst>
            </a:custGeom>
            <a:no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6680" tIns="106680" rIns="106680" bIns="106680" numCol="1" spcCol="1270" anchor="t" anchorCtr="0">
              <a:noAutofit/>
            </a:bodyPr>
            <a:lstStyle/>
            <a:p>
              <a:pPr marL="285750" indent="-285750" defTabSz="1244600">
                <a:lnSpc>
                  <a:spcPct val="150000"/>
                </a:lnSpc>
                <a:spcBef>
                  <a:spcPct val="0"/>
                </a:spcBef>
                <a:spcAft>
                  <a:spcPct val="35000"/>
                </a:spcAft>
                <a:buFont typeface="Arial" panose="020B0604020202020204" pitchFamily="34" charset="0"/>
                <a:buChar char="•"/>
              </a:pPr>
              <a:r>
                <a:rPr lang="it-IT" sz="15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Pregunta sobre la perpectiva temporal del proceso de salida del armario.</a:t>
              </a:r>
              <a:endParaRPr lang="it-IT" sz="15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indent="-285750" defTabSz="1244600">
                <a:lnSpc>
                  <a:spcPct val="150000"/>
                </a:lnSpc>
                <a:spcBef>
                  <a:spcPct val="0"/>
                </a:spcBef>
                <a:spcAft>
                  <a:spcPct val="35000"/>
                </a:spcAft>
                <a:buFont typeface="Arial" panose="020B0604020202020204" pitchFamily="34" charset="0"/>
                <a:buChar char="•"/>
              </a:pPr>
              <a:r>
                <a:rPr lang="it-IT" sz="15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Sugerir a la persona trans el enfoque correcto para dirigirte hacia él/ella, así como para dirigirte en el género correcto hacia él/ella en las entrevistas cara a cara.</a:t>
              </a:r>
              <a:endParaRPr lang="it-IT" sz="15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8" name="Connettore diritto 17">
              <a:extLst>
                <a:ext uri="{FF2B5EF4-FFF2-40B4-BE49-F238E27FC236}">
                  <a16:creationId xmlns:a16="http://schemas.microsoft.com/office/drawing/2014/main" id="{CA240398-B5FA-4494-B2AD-85D7E3F78CFC}"/>
                </a:ext>
              </a:extLst>
            </p:cNvPr>
            <p:cNvCxnSpPr>
              <a:cxnSpLocks/>
            </p:cNvCxnSpPr>
            <p:nvPr/>
          </p:nvCxnSpPr>
          <p:spPr>
            <a:xfrm>
              <a:off x="10942324" y="2327261"/>
              <a:ext cx="0" cy="360000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pic>
        <p:nvPicPr>
          <p:cNvPr id="8" name="Immagine 7" descr="Immagine che contiene persona, dito, uomo, polso&#10;&#10;Descrizione generata automaticamente">
            <a:extLst>
              <a:ext uri="{FF2B5EF4-FFF2-40B4-BE49-F238E27FC236}">
                <a16:creationId xmlns:a16="http://schemas.microsoft.com/office/drawing/2014/main" id="{27AE2D3D-95F9-98CF-BEB7-A5DC0A6E2E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07497" y="1213172"/>
            <a:ext cx="3591881" cy="2020433"/>
          </a:xfrm>
          <a:prstGeom prst="rect">
            <a:avLst/>
          </a:prstGeom>
        </p:spPr>
      </p:pic>
    </p:spTree>
    <p:extLst>
      <p:ext uri="{BB962C8B-B14F-4D97-AF65-F5344CB8AC3E}">
        <p14:creationId xmlns:p14="http://schemas.microsoft.com/office/powerpoint/2010/main" val="1619574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4590556" cy="7315199"/>
          </a:xfrm>
          <a:prstGeom prst="rect">
            <a:avLst/>
          </a:prstGeom>
        </p:spPr>
      </p:pic>
      <p:sp>
        <p:nvSpPr>
          <p:cNvPr id="3" name="object 3"/>
          <p:cNvSpPr/>
          <p:nvPr/>
        </p:nvSpPr>
        <p:spPr>
          <a:xfrm>
            <a:off x="4699293" y="152400"/>
            <a:ext cx="4945570"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3" cstate="print"/>
          <a:stretch>
            <a:fillRect/>
          </a:stretch>
        </p:blipFill>
        <p:spPr>
          <a:xfrm>
            <a:off x="108737" y="6817211"/>
            <a:ext cx="2143124" cy="447674"/>
          </a:xfrm>
          <a:prstGeom prst="rect">
            <a:avLst/>
          </a:prstGeom>
        </p:spPr>
      </p:pic>
      <p:sp>
        <p:nvSpPr>
          <p:cNvPr id="5" name="object 5"/>
          <p:cNvSpPr txBox="1"/>
          <p:nvPr/>
        </p:nvSpPr>
        <p:spPr>
          <a:xfrm>
            <a:off x="2151437" y="6861149"/>
            <a:ext cx="2350135" cy="321310"/>
          </a:xfrm>
          <a:prstGeom prst="rect">
            <a:avLst/>
          </a:prstGeom>
        </p:spPr>
        <p:txBody>
          <a:bodyPr vert="horz" wrap="square" lIns="0" tIns="12065" rIns="0" bIns="0" rtlCol="0">
            <a:spAutoFit/>
          </a:bodyPr>
          <a:lstStyle/>
          <a:p>
            <a:pPr marL="12700" marR="5080">
              <a:lnSpc>
                <a:spcPct val="121300"/>
              </a:lnSpc>
              <a:spcBef>
                <a:spcPts val="95"/>
              </a:spcBef>
            </a:pPr>
            <a:r>
              <a:rPr sz="400" b="1" spc="15" dirty="0">
                <a:latin typeface="Tahoma"/>
                <a:cs typeface="Tahoma"/>
              </a:rPr>
              <a:t>The European </a:t>
            </a:r>
            <a:r>
              <a:rPr sz="400" b="1" spc="20" dirty="0">
                <a:latin typeface="Tahoma"/>
                <a:cs typeface="Tahoma"/>
              </a:rPr>
              <a:t>Commission's support for </a:t>
            </a:r>
            <a:r>
              <a:rPr sz="400" b="1" spc="25" dirty="0">
                <a:latin typeface="Tahoma"/>
                <a:cs typeface="Tahoma"/>
              </a:rPr>
              <a:t>the </a:t>
            </a:r>
            <a:r>
              <a:rPr sz="400" b="1" spc="20" dirty="0">
                <a:latin typeface="Tahoma"/>
                <a:cs typeface="Tahoma"/>
              </a:rPr>
              <a:t>production of this </a:t>
            </a:r>
            <a:r>
              <a:rPr sz="400" b="1" spc="15" dirty="0">
                <a:latin typeface="Tahoma"/>
                <a:cs typeface="Tahoma"/>
              </a:rPr>
              <a:t>publication </a:t>
            </a:r>
            <a:r>
              <a:rPr sz="400" b="1" spc="20" dirty="0">
                <a:latin typeface="Tahoma"/>
                <a:cs typeface="Tahoma"/>
              </a:rPr>
              <a:t>does </a:t>
            </a:r>
            <a:r>
              <a:rPr sz="400" b="1" spc="25" dirty="0">
                <a:latin typeface="Tahoma"/>
                <a:cs typeface="Tahoma"/>
              </a:rPr>
              <a:t>not </a:t>
            </a:r>
            <a:r>
              <a:rPr sz="400" b="1" spc="-105" dirty="0">
                <a:latin typeface="Tahoma"/>
                <a:cs typeface="Tahoma"/>
              </a:rPr>
              <a:t> </a:t>
            </a:r>
            <a:r>
              <a:rPr sz="400" b="1" spc="20" dirty="0">
                <a:latin typeface="Tahoma"/>
                <a:cs typeface="Tahoma"/>
              </a:rPr>
              <a:t>constitute </a:t>
            </a:r>
            <a:r>
              <a:rPr sz="400" b="1" spc="25" dirty="0">
                <a:latin typeface="Tahoma"/>
                <a:cs typeface="Tahoma"/>
              </a:rPr>
              <a:t>an </a:t>
            </a:r>
            <a:r>
              <a:rPr sz="400" b="1" spc="20" dirty="0">
                <a:latin typeface="Tahoma"/>
                <a:cs typeface="Tahoma"/>
              </a:rPr>
              <a:t>endorsement of </a:t>
            </a:r>
            <a:r>
              <a:rPr sz="400" b="1" spc="25" dirty="0">
                <a:latin typeface="Tahoma"/>
                <a:cs typeface="Tahoma"/>
              </a:rPr>
              <a:t>the </a:t>
            </a:r>
            <a:r>
              <a:rPr sz="400" b="1" spc="20" dirty="0">
                <a:latin typeface="Tahoma"/>
                <a:cs typeface="Tahoma"/>
              </a:rPr>
              <a:t>contents, which reflect </a:t>
            </a:r>
            <a:r>
              <a:rPr sz="400" b="1" spc="25" dirty="0">
                <a:latin typeface="Tahoma"/>
                <a:cs typeface="Tahoma"/>
              </a:rPr>
              <a:t>the </a:t>
            </a:r>
            <a:r>
              <a:rPr sz="400" b="1" spc="20" dirty="0">
                <a:latin typeface="Tahoma"/>
                <a:cs typeface="Tahoma"/>
              </a:rPr>
              <a:t>views only of </a:t>
            </a:r>
            <a:r>
              <a:rPr sz="400" b="1" spc="25" dirty="0">
                <a:latin typeface="Tahoma"/>
                <a:cs typeface="Tahoma"/>
              </a:rPr>
              <a:t>the </a:t>
            </a:r>
            <a:r>
              <a:rPr sz="400" b="1" spc="30" dirty="0">
                <a:latin typeface="Tahoma"/>
                <a:cs typeface="Tahoma"/>
              </a:rPr>
              <a:t> </a:t>
            </a:r>
            <a:r>
              <a:rPr sz="400" b="1" spc="20" dirty="0">
                <a:latin typeface="Tahoma"/>
                <a:cs typeface="Tahoma"/>
              </a:rPr>
              <a:t>authors,</a:t>
            </a:r>
            <a:r>
              <a:rPr sz="400" b="1" spc="-10" dirty="0">
                <a:latin typeface="Tahoma"/>
                <a:cs typeface="Tahoma"/>
              </a:rPr>
              <a:t> </a:t>
            </a:r>
            <a:r>
              <a:rPr sz="400" b="1" spc="20" dirty="0">
                <a:latin typeface="Tahoma"/>
                <a:cs typeface="Tahoma"/>
              </a:rPr>
              <a:t>and</a:t>
            </a:r>
            <a:r>
              <a:rPr sz="400" b="1" spc="-10" dirty="0">
                <a:latin typeface="Tahoma"/>
                <a:cs typeface="Tahoma"/>
              </a:rPr>
              <a:t> </a:t>
            </a:r>
            <a:r>
              <a:rPr sz="400" b="1" spc="25" dirty="0">
                <a:latin typeface="Tahoma"/>
                <a:cs typeface="Tahoma"/>
              </a:rPr>
              <a:t>the</a:t>
            </a:r>
            <a:r>
              <a:rPr sz="400" b="1" spc="-5" dirty="0">
                <a:latin typeface="Tahoma"/>
                <a:cs typeface="Tahoma"/>
              </a:rPr>
              <a:t> </a:t>
            </a:r>
            <a:r>
              <a:rPr sz="400" b="1" spc="20" dirty="0">
                <a:latin typeface="Tahoma"/>
                <a:cs typeface="Tahoma"/>
              </a:rPr>
              <a:t>Commission</a:t>
            </a:r>
            <a:r>
              <a:rPr sz="400" b="1" spc="-10" dirty="0">
                <a:latin typeface="Tahoma"/>
                <a:cs typeface="Tahoma"/>
              </a:rPr>
              <a:t> </a:t>
            </a:r>
            <a:r>
              <a:rPr sz="400" b="1" spc="20" dirty="0">
                <a:latin typeface="Tahoma"/>
                <a:cs typeface="Tahoma"/>
              </a:rPr>
              <a:t>cannot</a:t>
            </a:r>
            <a:r>
              <a:rPr sz="400" b="1" spc="-5" dirty="0">
                <a:latin typeface="Tahoma"/>
                <a:cs typeface="Tahoma"/>
              </a:rPr>
              <a:t> </a:t>
            </a:r>
            <a:r>
              <a:rPr sz="400" b="1" spc="20" dirty="0">
                <a:latin typeface="Tahoma"/>
                <a:cs typeface="Tahoma"/>
              </a:rPr>
              <a:t>be</a:t>
            </a:r>
            <a:r>
              <a:rPr sz="400" b="1" spc="-10" dirty="0">
                <a:latin typeface="Tahoma"/>
                <a:cs typeface="Tahoma"/>
              </a:rPr>
              <a:t> </a:t>
            </a:r>
            <a:r>
              <a:rPr sz="400" b="1" spc="20" dirty="0">
                <a:latin typeface="Tahoma"/>
                <a:cs typeface="Tahoma"/>
              </a:rPr>
              <a:t>held</a:t>
            </a:r>
            <a:r>
              <a:rPr sz="400" b="1" spc="-5" dirty="0">
                <a:latin typeface="Tahoma"/>
                <a:cs typeface="Tahoma"/>
              </a:rPr>
              <a:t> </a:t>
            </a:r>
            <a:r>
              <a:rPr sz="400" b="1" spc="15" dirty="0">
                <a:latin typeface="Tahoma"/>
                <a:cs typeface="Tahoma"/>
              </a:rPr>
              <a:t>responsible</a:t>
            </a:r>
            <a:r>
              <a:rPr sz="400" b="1" spc="-10" dirty="0">
                <a:latin typeface="Tahoma"/>
                <a:cs typeface="Tahoma"/>
              </a:rPr>
              <a:t> </a:t>
            </a:r>
            <a:r>
              <a:rPr sz="400" b="1" spc="20" dirty="0">
                <a:latin typeface="Tahoma"/>
                <a:cs typeface="Tahoma"/>
              </a:rPr>
              <a:t>for</a:t>
            </a:r>
            <a:r>
              <a:rPr sz="400" b="1" spc="-5" dirty="0">
                <a:latin typeface="Tahoma"/>
                <a:cs typeface="Tahoma"/>
              </a:rPr>
              <a:t> </a:t>
            </a:r>
            <a:r>
              <a:rPr sz="400" b="1" spc="25" dirty="0">
                <a:latin typeface="Tahoma"/>
                <a:cs typeface="Tahoma"/>
              </a:rPr>
              <a:t>any</a:t>
            </a:r>
            <a:r>
              <a:rPr sz="400" b="1" spc="-10" dirty="0">
                <a:latin typeface="Tahoma"/>
                <a:cs typeface="Tahoma"/>
              </a:rPr>
              <a:t> </a:t>
            </a:r>
            <a:r>
              <a:rPr sz="400" b="1" spc="20" dirty="0">
                <a:latin typeface="Tahoma"/>
                <a:cs typeface="Tahoma"/>
              </a:rPr>
              <a:t>use</a:t>
            </a:r>
            <a:r>
              <a:rPr sz="400" b="1" spc="-5" dirty="0">
                <a:latin typeface="Tahoma"/>
                <a:cs typeface="Tahoma"/>
              </a:rPr>
              <a:t> </a:t>
            </a:r>
            <a:r>
              <a:rPr sz="400" b="1" spc="20" dirty="0">
                <a:latin typeface="Tahoma"/>
                <a:cs typeface="Tahoma"/>
              </a:rPr>
              <a:t>which</a:t>
            </a:r>
            <a:r>
              <a:rPr sz="400" b="1" spc="-10" dirty="0">
                <a:latin typeface="Tahoma"/>
                <a:cs typeface="Tahoma"/>
              </a:rPr>
              <a:t> </a:t>
            </a:r>
            <a:r>
              <a:rPr sz="400" b="1" spc="30" dirty="0">
                <a:latin typeface="Tahoma"/>
                <a:cs typeface="Tahoma"/>
              </a:rPr>
              <a:t>may</a:t>
            </a:r>
            <a:r>
              <a:rPr sz="400" b="1" spc="-5" dirty="0">
                <a:latin typeface="Tahoma"/>
                <a:cs typeface="Tahoma"/>
              </a:rPr>
              <a:t> </a:t>
            </a:r>
            <a:r>
              <a:rPr sz="400" b="1" spc="20" dirty="0">
                <a:latin typeface="Tahoma"/>
                <a:cs typeface="Tahoma"/>
              </a:rPr>
              <a:t>be </a:t>
            </a:r>
            <a:r>
              <a:rPr sz="400" b="1" spc="25" dirty="0">
                <a:latin typeface="Tahoma"/>
                <a:cs typeface="Tahoma"/>
              </a:rPr>
              <a:t> made</a:t>
            </a:r>
            <a:r>
              <a:rPr sz="400" b="1" spc="-15" dirty="0">
                <a:latin typeface="Tahoma"/>
                <a:cs typeface="Tahoma"/>
              </a:rPr>
              <a:t> </a:t>
            </a:r>
            <a:r>
              <a:rPr sz="400" b="1" spc="20" dirty="0">
                <a:latin typeface="Tahoma"/>
                <a:cs typeface="Tahoma"/>
              </a:rPr>
              <a:t>of</a:t>
            </a:r>
            <a:r>
              <a:rPr sz="400" b="1" spc="-10" dirty="0">
                <a:latin typeface="Tahoma"/>
                <a:cs typeface="Tahoma"/>
              </a:rPr>
              <a:t> </a:t>
            </a:r>
            <a:r>
              <a:rPr sz="400" b="1" spc="25" dirty="0">
                <a:latin typeface="Tahoma"/>
                <a:cs typeface="Tahoma"/>
              </a:rPr>
              <a:t>the</a:t>
            </a:r>
            <a:r>
              <a:rPr sz="400" b="1" spc="-10" dirty="0">
                <a:latin typeface="Tahoma"/>
                <a:cs typeface="Tahoma"/>
              </a:rPr>
              <a:t> </a:t>
            </a:r>
            <a:r>
              <a:rPr sz="400" b="1" spc="20" dirty="0">
                <a:latin typeface="Tahoma"/>
                <a:cs typeface="Tahoma"/>
              </a:rPr>
              <a:t>information</a:t>
            </a:r>
            <a:r>
              <a:rPr sz="400" b="1" spc="-10" dirty="0">
                <a:latin typeface="Tahoma"/>
                <a:cs typeface="Tahoma"/>
              </a:rPr>
              <a:t> </a:t>
            </a:r>
            <a:r>
              <a:rPr sz="400" b="1" spc="20" dirty="0">
                <a:latin typeface="Tahoma"/>
                <a:cs typeface="Tahoma"/>
              </a:rPr>
              <a:t>contained</a:t>
            </a:r>
            <a:r>
              <a:rPr sz="400" b="1" spc="-10" dirty="0">
                <a:latin typeface="Tahoma"/>
                <a:cs typeface="Tahoma"/>
              </a:rPr>
              <a:t> </a:t>
            </a:r>
            <a:r>
              <a:rPr sz="400" b="1" spc="15" dirty="0">
                <a:latin typeface="Tahoma"/>
                <a:cs typeface="Tahoma"/>
              </a:rPr>
              <a:t>therein.</a:t>
            </a:r>
            <a:endParaRPr sz="400">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4975146" y="685800"/>
            <a:ext cx="4393863" cy="1200329"/>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Apoyo a la salida del armario en el equipo</a:t>
            </a:r>
            <a:endParaRPr lang="es-ES" sz="2400" b="1" dirty="0">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s-ES"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10600" y="6126648"/>
            <a:ext cx="914400" cy="914400"/>
          </a:xfrm>
          <a:prstGeom prst="rect">
            <a:avLst/>
          </a:prstGeom>
        </p:spPr>
      </p:pic>
      <p:sp>
        <p:nvSpPr>
          <p:cNvPr id="9" name="CuadroTexto 10">
            <a:extLst>
              <a:ext uri="{FF2B5EF4-FFF2-40B4-BE49-F238E27FC236}">
                <a16:creationId xmlns:a16="http://schemas.microsoft.com/office/drawing/2014/main" id="{10294947-B5D6-47CD-B368-26AD980DC280}"/>
              </a:ext>
            </a:extLst>
          </p:cNvPr>
          <p:cNvSpPr txBox="1"/>
          <p:nvPr/>
        </p:nvSpPr>
        <p:spPr>
          <a:xfrm>
            <a:off x="4975146" y="1644849"/>
            <a:ext cx="4393863" cy="4846968"/>
          </a:xfrm>
          <a:prstGeom prst="rect">
            <a:avLst/>
          </a:prstGeom>
          <a:noFill/>
        </p:spPr>
        <p:txBody>
          <a:bodyPr wrap="square">
            <a:spAutoFit/>
          </a:bodyPr>
          <a:lstStyle/>
          <a:p>
            <a:pPr algn="just">
              <a:lnSpc>
                <a:spcPct val="150000"/>
              </a:lnSpc>
            </a:pPr>
            <a:r>
              <a:rPr lang="es-ES" sz="1600" b="1">
                <a:latin typeface="Microsoft Sans Serif" panose="020B0604020202020204" pitchFamily="34" charset="0"/>
                <a:ea typeface="Microsoft Sans Serif" panose="020B0604020202020204" pitchFamily="34" charset="0"/>
                <a:cs typeface="Microsoft Sans Serif" panose="020B0604020202020204" pitchFamily="34" charset="0"/>
              </a:rPr>
              <a:t>Para comunicar la salida del armario al equipo, el contexto ideal es una reunión. En este caso, la persona que dirige el equipo asume el papel de moderador/a y, a petición de la persona, también comunica la salida del armario.</a:t>
            </a:r>
          </a:p>
          <a:p>
            <a:pPr algn="just">
              <a:lnSpc>
                <a:spcPct val="150000"/>
              </a:lnSpc>
            </a:pPr>
            <a:endParaRPr lang="es-ES" sz="16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600" b="1">
                <a:latin typeface="Microsoft Sans Serif" panose="020B0604020202020204" pitchFamily="34" charset="0"/>
                <a:ea typeface="Microsoft Sans Serif" panose="020B0604020202020204" pitchFamily="34" charset="0"/>
                <a:cs typeface="Microsoft Sans Serif" panose="020B0604020202020204" pitchFamily="34" charset="0"/>
              </a:rPr>
              <a:t>Esto aclara la posición de la empresa y de los/as dirigentes e informa a todos/as de cómo proceder.</a:t>
            </a:r>
          </a:p>
          <a:p>
            <a:pPr algn="just">
              <a:lnSpc>
                <a:spcPct val="150000"/>
              </a:lnSpc>
            </a:pPr>
            <a:endParaRPr lang="es-ES" sz="16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600" b="1">
                <a:latin typeface="Microsoft Sans Serif" panose="020B0604020202020204" pitchFamily="34" charset="0"/>
                <a:ea typeface="Microsoft Sans Serif" panose="020B0604020202020204" pitchFamily="34" charset="0"/>
                <a:cs typeface="Microsoft Sans Serif" panose="020B0604020202020204" pitchFamily="34" charset="0"/>
              </a:rPr>
              <a:t>En este caso, es mejor aclarar de antemano si la persona trans quiere participar o no.</a:t>
            </a:r>
            <a:endParaRPr lang="es-ES" sz="16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7559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28600" y="152400"/>
            <a:ext cx="9416263" cy="7030059"/>
          </a:xfrm>
          <a:custGeom>
            <a:avLst/>
            <a:gdLst/>
            <a:ahLst/>
            <a:cxnLst/>
            <a:rect l="l" t="t" r="r" b="b"/>
            <a:pathLst>
              <a:path w="4410075" h="6315075">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p:spPr>
        <p:txBody>
          <a:bodyPr wrap="square" lIns="0" tIns="0" rIns="0" bIns="0" rtlCol="0"/>
          <a:lstStyle/>
          <a:p>
            <a:endParaRPr>
              <a:solidFill>
                <a:srgbClr val="92D050"/>
              </a:solidFill>
            </a:endParaRPr>
          </a:p>
        </p:txBody>
      </p:sp>
      <p:pic>
        <p:nvPicPr>
          <p:cNvPr id="4" name="object 4"/>
          <p:cNvPicPr/>
          <p:nvPr/>
        </p:nvPicPr>
        <p:blipFill>
          <a:blip r:embed="rId2" cstate="print"/>
          <a:stretch>
            <a:fillRect/>
          </a:stretch>
        </p:blipFill>
        <p:spPr>
          <a:xfrm>
            <a:off x="490967" y="6532730"/>
            <a:ext cx="2143124" cy="447674"/>
          </a:xfrm>
          <a:prstGeom prst="rect">
            <a:avLst/>
          </a:prstGeom>
        </p:spPr>
      </p:pic>
      <p:sp>
        <p:nvSpPr>
          <p:cNvPr id="5" name="object 5"/>
          <p:cNvSpPr txBox="1"/>
          <p:nvPr/>
        </p:nvSpPr>
        <p:spPr>
          <a:xfrm>
            <a:off x="2599114" y="6520874"/>
            <a:ext cx="6663519" cy="496867"/>
          </a:xfrm>
          <a:prstGeom prst="rect">
            <a:avLst/>
          </a:prstGeom>
        </p:spPr>
        <p:txBody>
          <a:bodyPr vert="horz" wrap="square" lIns="0" tIns="12065" rIns="0" bIns="0" rtlCol="0">
            <a:spAutoFit/>
          </a:bodyPr>
          <a:lstStyle/>
          <a:p>
            <a:pPr marL="12700" marR="5080">
              <a:lnSpc>
                <a:spcPct val="121300"/>
              </a:lnSpc>
              <a:spcBef>
                <a:spcPts val="95"/>
              </a:spcBef>
            </a:pPr>
            <a:r>
              <a:rPr sz="900" spc="5" dirty="0">
                <a:latin typeface="Tahoma"/>
                <a:cs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spc="5">
              <a:latin typeface="Tahoma"/>
              <a:cs typeface="Tahoma"/>
            </a:endParaRPr>
          </a:p>
        </p:txBody>
      </p:sp>
      <p:sp>
        <p:nvSpPr>
          <p:cNvPr id="6" name="CuadroTexto 5">
            <a:extLst>
              <a:ext uri="{FF2B5EF4-FFF2-40B4-BE49-F238E27FC236}">
                <a16:creationId xmlns:a16="http://schemas.microsoft.com/office/drawing/2014/main" id="{7C28D9BB-8994-2052-4D9E-1A24BCEC6C73}"/>
              </a:ext>
            </a:extLst>
          </p:cNvPr>
          <p:cNvSpPr txBox="1"/>
          <p:nvPr/>
        </p:nvSpPr>
        <p:spPr>
          <a:xfrm>
            <a:off x="604527" y="1068198"/>
            <a:ext cx="8534400" cy="830997"/>
          </a:xfrm>
          <a:prstGeom prst="rect">
            <a:avLst/>
          </a:prstGeom>
          <a:noFill/>
        </p:spPr>
        <p:txBody>
          <a:bodyPr wrap="square" rtlCol="0">
            <a:spAutoFit/>
          </a:bodyPr>
          <a:lstStyle/>
          <a:p>
            <a:r>
              <a:rPr lang="es-ES" sz="2400" b="1">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rPr>
              <a:t>Un ejemplo de comunicación que puedes transmitirse al resto del personal:</a:t>
            </a:r>
            <a:endParaRPr lang="es-ES" sz="2400" b="1" dirty="0">
              <a:solidFill>
                <a:srgbClr val="40891F"/>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7" name="Imagen 6">
            <a:extLst>
              <a:ext uri="{FF2B5EF4-FFF2-40B4-BE49-F238E27FC236}">
                <a16:creationId xmlns:a16="http://schemas.microsoft.com/office/drawing/2014/main" id="{F14C0338-011C-42CF-AB0E-BAB0152ADA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0967" y="264041"/>
            <a:ext cx="914400" cy="914400"/>
          </a:xfrm>
          <a:prstGeom prst="rect">
            <a:avLst/>
          </a:prstGeom>
        </p:spPr>
      </p:pic>
      <p:sp>
        <p:nvSpPr>
          <p:cNvPr id="11" name="CuadroTexto 10">
            <a:extLst>
              <a:ext uri="{FF2B5EF4-FFF2-40B4-BE49-F238E27FC236}">
                <a16:creationId xmlns:a16="http://schemas.microsoft.com/office/drawing/2014/main" id="{723A99E2-09AA-27E4-3701-2C207340C475}"/>
              </a:ext>
            </a:extLst>
          </p:cNvPr>
          <p:cNvSpPr txBox="1"/>
          <p:nvPr/>
        </p:nvSpPr>
        <p:spPr>
          <a:xfrm>
            <a:off x="573862" y="1760550"/>
            <a:ext cx="8725738" cy="4898970"/>
          </a:xfrm>
          <a:prstGeom prst="rect">
            <a:avLst/>
          </a:prstGeom>
          <a:noFill/>
        </p:spPr>
        <p:txBody>
          <a:bodyPr wrap="square">
            <a:spAutoFit/>
          </a:bodyPr>
          <a:lstStyle/>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"Me gustaría informarles de un dato importante relativo a uno de nuestros colaboradores. La persona que ustedes conocían hasta ahora como Paolo Rossi es trans. Esto significa que el sexo que se le asignó al nacer no era el correcto. El nombre que ha elegido para su identidad como mujer es Anna. Nos alegra poder contar con ella también en el futuro -como Anna Rossi- y apoyarla para que viva de acuerdo con su identidad de género.“</a:t>
            </a:r>
          </a:p>
          <a:p>
            <a:pPr algn="just">
              <a:lnSpc>
                <a:spcPct val="150000"/>
              </a:lnSpc>
            </a:pP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lnSpc>
                <a:spcPct val="150000"/>
              </a:lnSpc>
            </a:pPr>
            <a:r>
              <a:rPr lang="es-ES" sz="1400">
                <a:latin typeface="Microsoft Sans Serif" panose="020B0604020202020204" pitchFamily="34" charset="0"/>
                <a:ea typeface="Microsoft Sans Serif" panose="020B0604020202020204" pitchFamily="34" charset="0"/>
                <a:cs typeface="Microsoft Sans Serif" panose="020B0604020202020204" pitchFamily="34" charset="0"/>
              </a:rPr>
              <a:t>A partir de los próximos días, Anna vendrá a trabajar con la ropa con la que se sienta más acorde con su identidad. A partir de ahora utilizaremos los pronombres correctos y en los próximos días ella tendrá una nueva dirección de correo electrónico. Como todas las demás personas empledas Anna usará los baños que correspondan a su género. Todas las personas empleadas serán informadas por correo electrónico después de esta reunión. Anna informará a sus clientes a finales de semana. Me gustaría también recordarIes que le corresponde a Anna dedicir a quién informará sobre su idendidad trans. Si tienen alguna pregunta pueden preguntarme a mí o directamente a Anna.  También pueden hacerlo dentro de unos días, quizás algunas personas sientan la necesidad de asimilar la información. Deseamos lo mejor a Anna en este imporante paso y esperamos seguir colaborando en el futuro"</a:t>
            </a:r>
            <a:endParaRPr lang="es-ES" sz="14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1466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Imagen 17">
            <a:extLst>
              <a:ext uri="{FF2B5EF4-FFF2-40B4-BE49-F238E27FC236}">
                <a16:creationId xmlns:a16="http://schemas.microsoft.com/office/drawing/2014/main" id="{7499DFE3-6166-0F4B-2034-802C5C71DA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3741" y="812347"/>
            <a:ext cx="3810000" cy="3810000"/>
          </a:xfrm>
          <a:prstGeom prst="rect">
            <a:avLst/>
          </a:prstGeom>
        </p:spPr>
      </p:pic>
      <p:grpSp>
        <p:nvGrpSpPr>
          <p:cNvPr id="2" name="object 2"/>
          <p:cNvGrpSpPr/>
          <p:nvPr/>
        </p:nvGrpSpPr>
        <p:grpSpPr>
          <a:xfrm>
            <a:off x="260375" y="272837"/>
            <a:ext cx="9229725" cy="6772275"/>
            <a:chOff x="260375" y="272837"/>
            <a:chExt cx="9229725" cy="6772275"/>
          </a:xfrm>
        </p:grpSpPr>
        <p:sp>
          <p:nvSpPr>
            <p:cNvPr id="3" name="object 3"/>
            <p:cNvSpPr/>
            <p:nvPr/>
          </p:nvSpPr>
          <p:spPr>
            <a:xfrm>
              <a:off x="260375" y="272846"/>
              <a:ext cx="9229725" cy="6772275"/>
            </a:xfrm>
            <a:custGeom>
              <a:avLst/>
              <a:gdLst/>
              <a:ahLst/>
              <a:cxnLst/>
              <a:rect l="l" t="t" r="r" b="b"/>
              <a:pathLst>
                <a:path w="9229725" h="6772275">
                  <a:moveTo>
                    <a:pt x="9229674" y="0"/>
                  </a:moveTo>
                  <a:lnTo>
                    <a:pt x="9170848" y="0"/>
                  </a:lnTo>
                  <a:lnTo>
                    <a:pt x="9170848" y="59715"/>
                  </a:lnTo>
                  <a:lnTo>
                    <a:pt x="9170848" y="6713220"/>
                  </a:lnTo>
                  <a:lnTo>
                    <a:pt x="59474" y="6713220"/>
                  </a:lnTo>
                  <a:lnTo>
                    <a:pt x="59474" y="59715"/>
                  </a:lnTo>
                  <a:lnTo>
                    <a:pt x="9170848" y="59715"/>
                  </a:lnTo>
                  <a:lnTo>
                    <a:pt x="9170848" y="0"/>
                  </a:lnTo>
                  <a:lnTo>
                    <a:pt x="0" y="0"/>
                  </a:lnTo>
                  <a:lnTo>
                    <a:pt x="0" y="59715"/>
                  </a:lnTo>
                  <a:lnTo>
                    <a:pt x="0" y="6713220"/>
                  </a:lnTo>
                  <a:lnTo>
                    <a:pt x="0" y="6771653"/>
                  </a:lnTo>
                  <a:lnTo>
                    <a:pt x="9229674" y="6771653"/>
                  </a:lnTo>
                  <a:lnTo>
                    <a:pt x="9229674" y="6713410"/>
                  </a:lnTo>
                  <a:lnTo>
                    <a:pt x="9229674" y="6713220"/>
                  </a:lnTo>
                  <a:lnTo>
                    <a:pt x="9229674" y="59715"/>
                  </a:lnTo>
                  <a:lnTo>
                    <a:pt x="9229674" y="59524"/>
                  </a:lnTo>
                  <a:lnTo>
                    <a:pt x="9229674" y="0"/>
                  </a:lnTo>
                  <a:close/>
                </a:path>
              </a:pathLst>
            </a:custGeom>
            <a:solidFill>
              <a:srgbClr val="7DD957"/>
            </a:solidFill>
          </p:spPr>
          <p:txBody>
            <a:bodyPr wrap="square" lIns="0" tIns="0" rIns="0" bIns="0" rtlCol="0"/>
            <a:lstStyle/>
            <a:p>
              <a:endParaRPr/>
            </a:p>
          </p:txBody>
        </p:sp>
        <p:pic>
          <p:nvPicPr>
            <p:cNvPr id="4" name="object 4"/>
            <p:cNvPicPr/>
            <p:nvPr/>
          </p:nvPicPr>
          <p:blipFill>
            <a:blip r:embed="rId3" cstate="print"/>
            <a:stretch>
              <a:fillRect/>
            </a:stretch>
          </p:blipFill>
          <p:spPr>
            <a:xfrm>
              <a:off x="6248872" y="6244780"/>
              <a:ext cx="1095374" cy="390524"/>
            </a:xfrm>
            <a:prstGeom prst="rect">
              <a:avLst/>
            </a:prstGeom>
          </p:spPr>
        </p:pic>
        <p:pic>
          <p:nvPicPr>
            <p:cNvPr id="5" name="object 5"/>
            <p:cNvPicPr/>
            <p:nvPr/>
          </p:nvPicPr>
          <p:blipFill>
            <a:blip r:embed="rId4" cstate="print"/>
            <a:stretch>
              <a:fillRect/>
            </a:stretch>
          </p:blipFill>
          <p:spPr>
            <a:xfrm>
              <a:off x="478301" y="6155947"/>
              <a:ext cx="2714624" cy="571499"/>
            </a:xfrm>
            <a:prstGeom prst="rect">
              <a:avLst/>
            </a:prstGeom>
          </p:spPr>
        </p:pic>
      </p:grpSp>
      <p:sp>
        <p:nvSpPr>
          <p:cNvPr id="6" name="object 6"/>
          <p:cNvSpPr txBox="1"/>
          <p:nvPr/>
        </p:nvSpPr>
        <p:spPr>
          <a:xfrm>
            <a:off x="7432781" y="6238465"/>
            <a:ext cx="1882775" cy="356870"/>
          </a:xfrm>
          <a:prstGeom prst="rect">
            <a:avLst/>
          </a:prstGeom>
        </p:spPr>
        <p:txBody>
          <a:bodyPr vert="horz" wrap="square" lIns="0" tIns="12065" rIns="0" bIns="0" rtlCol="0">
            <a:spAutoFit/>
          </a:bodyPr>
          <a:lstStyle/>
          <a:p>
            <a:pPr marL="12700" marR="5080" algn="just">
              <a:lnSpc>
                <a:spcPct val="124200"/>
              </a:lnSpc>
              <a:spcBef>
                <a:spcPts val="95"/>
              </a:spcBef>
            </a:pPr>
            <a:r>
              <a:rPr sz="350" b="1" spc="10" dirty="0">
                <a:latin typeface="Tahoma"/>
                <a:cs typeface="Tahoma"/>
              </a:rPr>
              <a:t>Legal</a:t>
            </a:r>
            <a:r>
              <a:rPr sz="350" b="1" spc="15" dirty="0">
                <a:latin typeface="Tahoma"/>
                <a:cs typeface="Tahoma"/>
              </a:rPr>
              <a:t> description</a:t>
            </a:r>
            <a:r>
              <a:rPr sz="350" b="1" spc="20" dirty="0">
                <a:latin typeface="Tahoma"/>
                <a:cs typeface="Tahoma"/>
              </a:rPr>
              <a:t> </a:t>
            </a:r>
            <a:r>
              <a:rPr sz="350" b="1" spc="-35" dirty="0">
                <a:latin typeface="Tahoma"/>
                <a:cs typeface="Tahoma"/>
              </a:rPr>
              <a:t>–</a:t>
            </a:r>
            <a:r>
              <a:rPr sz="350" b="1" spc="-30" dirty="0">
                <a:latin typeface="Tahoma"/>
                <a:cs typeface="Tahoma"/>
              </a:rPr>
              <a:t> </a:t>
            </a:r>
            <a:r>
              <a:rPr sz="350" b="1" spc="15" dirty="0">
                <a:latin typeface="Tahoma"/>
                <a:cs typeface="Tahoma"/>
              </a:rPr>
              <a:t>Creative  </a:t>
            </a:r>
            <a:r>
              <a:rPr sz="350" b="1" spc="20" dirty="0">
                <a:latin typeface="Tahoma"/>
                <a:cs typeface="Tahoma"/>
              </a:rPr>
              <a:t>Commons </a:t>
            </a:r>
            <a:r>
              <a:rPr sz="350" b="1" spc="10" dirty="0">
                <a:latin typeface="Tahoma"/>
                <a:cs typeface="Tahoma"/>
              </a:rPr>
              <a:t>licensing:  </a:t>
            </a:r>
            <a:r>
              <a:rPr sz="350" b="1" spc="15" dirty="0">
                <a:latin typeface="Tahoma"/>
                <a:cs typeface="Tahoma"/>
              </a:rPr>
              <a:t>The  </a:t>
            </a:r>
            <a:r>
              <a:rPr sz="350" b="1" spc="20" dirty="0">
                <a:latin typeface="Tahoma"/>
                <a:cs typeface="Tahoma"/>
              </a:rPr>
              <a:t>materials </a:t>
            </a:r>
            <a:r>
              <a:rPr sz="350" b="1" spc="15" dirty="0">
                <a:latin typeface="Tahoma"/>
                <a:cs typeface="Tahoma"/>
              </a:rPr>
              <a:t>published </a:t>
            </a:r>
            <a:r>
              <a:rPr sz="350" b="1" spc="-95" dirty="0">
                <a:latin typeface="Tahoma"/>
                <a:cs typeface="Tahoma"/>
              </a:rPr>
              <a:t> </a:t>
            </a:r>
            <a:r>
              <a:rPr sz="350" b="1" spc="20" dirty="0">
                <a:latin typeface="Tahoma"/>
                <a:cs typeface="Tahoma"/>
              </a:rPr>
              <a:t>on</a:t>
            </a:r>
            <a:r>
              <a:rPr sz="350" b="1" spc="25" dirty="0">
                <a:latin typeface="Tahoma"/>
                <a:cs typeface="Tahoma"/>
              </a:rPr>
              <a:t> </a:t>
            </a:r>
            <a:r>
              <a:rPr sz="350" b="1" spc="20" dirty="0">
                <a:latin typeface="Tahoma"/>
                <a:cs typeface="Tahoma"/>
              </a:rPr>
              <a:t>the</a:t>
            </a:r>
            <a:r>
              <a:rPr sz="350" b="1" spc="25" dirty="0">
                <a:latin typeface="Tahoma"/>
                <a:cs typeface="Tahoma"/>
              </a:rPr>
              <a:t> </a:t>
            </a:r>
            <a:r>
              <a:rPr sz="350" b="1" spc="15" dirty="0">
                <a:latin typeface="Tahoma"/>
                <a:cs typeface="Tahoma"/>
              </a:rPr>
              <a:t>Opsizo</a:t>
            </a:r>
            <a:r>
              <a:rPr sz="350" b="1" spc="20" dirty="0">
                <a:latin typeface="Tahoma"/>
                <a:cs typeface="Tahoma"/>
              </a:rPr>
              <a:t> </a:t>
            </a:r>
            <a:r>
              <a:rPr sz="350" b="1" spc="15" dirty="0">
                <a:latin typeface="Tahoma"/>
                <a:cs typeface="Tahoma"/>
              </a:rPr>
              <a:t>project</a:t>
            </a:r>
            <a:r>
              <a:rPr sz="350" b="1" spc="20" dirty="0">
                <a:latin typeface="Tahoma"/>
                <a:cs typeface="Tahoma"/>
              </a:rPr>
              <a:t> </a:t>
            </a:r>
            <a:r>
              <a:rPr sz="350" b="1" spc="15" dirty="0">
                <a:latin typeface="Tahoma"/>
                <a:cs typeface="Tahoma"/>
              </a:rPr>
              <a:t>website</a:t>
            </a:r>
            <a:r>
              <a:rPr sz="350" b="1" spc="20" dirty="0">
                <a:latin typeface="Tahoma"/>
                <a:cs typeface="Tahoma"/>
              </a:rPr>
              <a:t> are</a:t>
            </a:r>
            <a:r>
              <a:rPr sz="350" b="1" spc="25" dirty="0">
                <a:latin typeface="Tahoma"/>
                <a:cs typeface="Tahoma"/>
              </a:rPr>
              <a:t> </a:t>
            </a:r>
            <a:r>
              <a:rPr sz="350" b="1" spc="15" dirty="0">
                <a:latin typeface="Tahoma"/>
                <a:cs typeface="Tahoma"/>
              </a:rPr>
              <a:t>classified</a:t>
            </a:r>
            <a:r>
              <a:rPr sz="350" b="1" spc="20" dirty="0">
                <a:latin typeface="Tahoma"/>
                <a:cs typeface="Tahoma"/>
              </a:rPr>
              <a:t> as  Open  </a:t>
            </a:r>
            <a:r>
              <a:rPr sz="350" b="1" spc="15" dirty="0">
                <a:latin typeface="Tahoma"/>
                <a:cs typeface="Tahoma"/>
              </a:rPr>
              <a:t>Educational </a:t>
            </a:r>
            <a:r>
              <a:rPr sz="350" b="1" spc="20" dirty="0">
                <a:latin typeface="Tahoma"/>
                <a:cs typeface="Tahoma"/>
              </a:rPr>
              <a:t> </a:t>
            </a:r>
            <a:r>
              <a:rPr sz="350" b="1" spc="15" dirty="0">
                <a:latin typeface="Tahoma"/>
                <a:cs typeface="Tahoma"/>
              </a:rPr>
              <a:t>Resources' </a:t>
            </a:r>
            <a:r>
              <a:rPr sz="350" b="1" spc="-10" dirty="0">
                <a:latin typeface="Tahoma"/>
                <a:cs typeface="Tahoma"/>
              </a:rPr>
              <a:t>(OER) </a:t>
            </a:r>
            <a:r>
              <a:rPr sz="350" b="1" spc="20" dirty="0">
                <a:latin typeface="Tahoma"/>
                <a:cs typeface="Tahoma"/>
              </a:rPr>
              <a:t>and can be </a:t>
            </a:r>
            <a:r>
              <a:rPr sz="350" b="1" spc="15" dirty="0">
                <a:latin typeface="Tahoma"/>
                <a:cs typeface="Tahoma"/>
              </a:rPr>
              <a:t>freely (without permission </a:t>
            </a:r>
            <a:r>
              <a:rPr sz="350" b="1" spc="20" dirty="0">
                <a:latin typeface="Tahoma"/>
                <a:cs typeface="Tahoma"/>
              </a:rPr>
              <a:t>of their </a:t>
            </a:r>
            <a:r>
              <a:rPr sz="350" b="1" spc="10" dirty="0">
                <a:latin typeface="Tahoma"/>
                <a:cs typeface="Tahoma"/>
              </a:rPr>
              <a:t>creators): </a:t>
            </a:r>
            <a:r>
              <a:rPr sz="350" b="1" spc="15" dirty="0">
                <a:latin typeface="Tahoma"/>
                <a:cs typeface="Tahoma"/>
              </a:rPr>
              <a:t> downloaded, used, reused, </a:t>
            </a:r>
            <a:r>
              <a:rPr sz="350" b="1" spc="10" dirty="0">
                <a:latin typeface="Tahoma"/>
                <a:cs typeface="Tahoma"/>
              </a:rPr>
              <a:t>copied, </a:t>
            </a:r>
            <a:r>
              <a:rPr sz="350" b="1" spc="15" dirty="0">
                <a:latin typeface="Tahoma"/>
                <a:cs typeface="Tahoma"/>
              </a:rPr>
              <a:t>adapted, </a:t>
            </a:r>
            <a:r>
              <a:rPr sz="350" b="1" spc="20" dirty="0">
                <a:latin typeface="Tahoma"/>
                <a:cs typeface="Tahoma"/>
              </a:rPr>
              <a:t>and </a:t>
            </a:r>
            <a:r>
              <a:rPr sz="350" b="1" spc="15" dirty="0">
                <a:latin typeface="Tahoma"/>
                <a:cs typeface="Tahoma"/>
              </a:rPr>
              <a:t>shared </a:t>
            </a:r>
            <a:r>
              <a:rPr sz="350" b="1" spc="20" dirty="0">
                <a:latin typeface="Tahoma"/>
                <a:cs typeface="Tahoma"/>
              </a:rPr>
              <a:t>by </a:t>
            </a:r>
            <a:r>
              <a:rPr sz="350" b="1" spc="15" dirty="0">
                <a:latin typeface="Tahoma"/>
                <a:cs typeface="Tahoma"/>
              </a:rPr>
              <a:t>users, </a:t>
            </a:r>
            <a:r>
              <a:rPr sz="350" b="1" spc="20" dirty="0">
                <a:latin typeface="Tahoma"/>
                <a:cs typeface="Tahoma"/>
              </a:rPr>
              <a:t>with </a:t>
            </a:r>
            <a:r>
              <a:rPr sz="350" b="1" spc="25" dirty="0">
                <a:latin typeface="Tahoma"/>
                <a:cs typeface="Tahoma"/>
              </a:rPr>
              <a:t> </a:t>
            </a:r>
            <a:r>
              <a:rPr sz="350" b="1" spc="20" dirty="0">
                <a:latin typeface="Tahoma"/>
                <a:cs typeface="Tahoma"/>
              </a:rPr>
              <a:t>information</a:t>
            </a:r>
            <a:r>
              <a:rPr sz="350" b="1" spc="-15" dirty="0">
                <a:latin typeface="Tahoma"/>
                <a:cs typeface="Tahoma"/>
              </a:rPr>
              <a:t> </a:t>
            </a:r>
            <a:r>
              <a:rPr sz="350" b="1" spc="20" dirty="0">
                <a:latin typeface="Tahoma"/>
                <a:cs typeface="Tahoma"/>
              </a:rPr>
              <a:t>about</a:t>
            </a:r>
            <a:r>
              <a:rPr sz="350" b="1" spc="-5" dirty="0">
                <a:latin typeface="Tahoma"/>
                <a:cs typeface="Tahoma"/>
              </a:rPr>
              <a:t> </a:t>
            </a:r>
            <a:r>
              <a:rPr sz="350" b="1" spc="20" dirty="0">
                <a:latin typeface="Tahoma"/>
                <a:cs typeface="Tahoma"/>
              </a:rPr>
              <a:t>the</a:t>
            </a:r>
            <a:r>
              <a:rPr sz="350" b="1" spc="-10" dirty="0">
                <a:latin typeface="Tahoma"/>
                <a:cs typeface="Tahoma"/>
              </a:rPr>
              <a:t> </a:t>
            </a:r>
            <a:r>
              <a:rPr sz="350" b="1" spc="15" dirty="0">
                <a:latin typeface="Tahoma"/>
                <a:cs typeface="Tahoma"/>
              </a:rPr>
              <a:t>source</a:t>
            </a:r>
            <a:r>
              <a:rPr sz="350" b="1" spc="-10" dirty="0">
                <a:latin typeface="Tahoma"/>
                <a:cs typeface="Tahoma"/>
              </a:rPr>
              <a:t> </a:t>
            </a:r>
            <a:r>
              <a:rPr sz="350" b="1" spc="20" dirty="0">
                <a:latin typeface="Tahoma"/>
                <a:cs typeface="Tahoma"/>
              </a:rPr>
              <a:t>of</a:t>
            </a:r>
            <a:r>
              <a:rPr sz="350" b="1" spc="-5" dirty="0">
                <a:latin typeface="Tahoma"/>
                <a:cs typeface="Tahoma"/>
              </a:rPr>
              <a:t> </a:t>
            </a:r>
            <a:r>
              <a:rPr sz="350" b="1" spc="20" dirty="0">
                <a:latin typeface="Tahoma"/>
                <a:cs typeface="Tahoma"/>
              </a:rPr>
              <a:t>their</a:t>
            </a:r>
            <a:r>
              <a:rPr sz="350" b="1" spc="-5" dirty="0">
                <a:latin typeface="Tahoma"/>
                <a:cs typeface="Tahoma"/>
              </a:rPr>
              <a:t> </a:t>
            </a:r>
            <a:r>
              <a:rPr sz="350" b="1" spc="10" dirty="0">
                <a:latin typeface="Tahoma"/>
                <a:cs typeface="Tahoma"/>
              </a:rPr>
              <a:t>origin.</a:t>
            </a:r>
            <a:endParaRPr sz="350">
              <a:latin typeface="Tahoma"/>
              <a:cs typeface="Tahoma"/>
            </a:endParaRPr>
          </a:p>
        </p:txBody>
      </p:sp>
      <p:sp>
        <p:nvSpPr>
          <p:cNvPr id="7" name="object 7"/>
          <p:cNvSpPr txBox="1"/>
          <p:nvPr/>
        </p:nvSpPr>
        <p:spPr>
          <a:xfrm>
            <a:off x="3065065" y="6214873"/>
            <a:ext cx="2964815" cy="399415"/>
          </a:xfrm>
          <a:prstGeom prst="rect">
            <a:avLst/>
          </a:prstGeom>
        </p:spPr>
        <p:txBody>
          <a:bodyPr vert="horz" wrap="square" lIns="0" tIns="12700" rIns="0" bIns="0" rtlCol="0">
            <a:spAutoFit/>
          </a:bodyPr>
          <a:lstStyle/>
          <a:p>
            <a:pPr marL="12700" marR="5080">
              <a:lnSpc>
                <a:spcPct val="111500"/>
              </a:lnSpc>
              <a:spcBef>
                <a:spcPts val="100"/>
              </a:spcBef>
            </a:pPr>
            <a:r>
              <a:rPr sz="550" b="1" spc="-5" dirty="0">
                <a:latin typeface="Tahoma"/>
                <a:cs typeface="Tahoma"/>
              </a:rPr>
              <a:t>The European </a:t>
            </a:r>
            <a:r>
              <a:rPr sz="550" b="1" dirty="0">
                <a:latin typeface="Tahoma"/>
                <a:cs typeface="Tahoma"/>
              </a:rPr>
              <a:t>Commission's support </a:t>
            </a:r>
            <a:r>
              <a:rPr sz="550" b="1" spc="5" dirty="0">
                <a:latin typeface="Tahoma"/>
                <a:cs typeface="Tahoma"/>
              </a:rPr>
              <a:t>for the </a:t>
            </a:r>
            <a:r>
              <a:rPr sz="550" b="1" dirty="0">
                <a:latin typeface="Tahoma"/>
                <a:cs typeface="Tahoma"/>
              </a:rPr>
              <a:t>production </a:t>
            </a:r>
            <a:r>
              <a:rPr sz="550" b="1" spc="5" dirty="0">
                <a:latin typeface="Tahoma"/>
                <a:cs typeface="Tahoma"/>
              </a:rPr>
              <a:t>of this </a:t>
            </a:r>
            <a:r>
              <a:rPr sz="550" b="1" dirty="0">
                <a:latin typeface="Tahoma"/>
                <a:cs typeface="Tahoma"/>
              </a:rPr>
              <a:t>publication does </a:t>
            </a:r>
            <a:r>
              <a:rPr sz="550" b="1" spc="5" dirty="0">
                <a:latin typeface="Tahoma"/>
                <a:cs typeface="Tahoma"/>
              </a:rPr>
              <a:t>not </a:t>
            </a:r>
            <a:r>
              <a:rPr sz="550" b="1" spc="-150" dirty="0">
                <a:latin typeface="Tahoma"/>
                <a:cs typeface="Tahoma"/>
              </a:rPr>
              <a:t> </a:t>
            </a:r>
            <a:r>
              <a:rPr sz="550" b="1" spc="5" dirty="0">
                <a:latin typeface="Tahoma"/>
                <a:cs typeface="Tahoma"/>
              </a:rPr>
              <a:t>constitute an endorsement of the </a:t>
            </a:r>
            <a:r>
              <a:rPr sz="550" b="1" dirty="0">
                <a:latin typeface="Tahoma"/>
                <a:cs typeface="Tahoma"/>
              </a:rPr>
              <a:t>contents, which </a:t>
            </a:r>
            <a:r>
              <a:rPr sz="550" b="1" spc="5" dirty="0">
                <a:latin typeface="Tahoma"/>
                <a:cs typeface="Tahoma"/>
              </a:rPr>
              <a:t>reflect the </a:t>
            </a:r>
            <a:r>
              <a:rPr sz="550" b="1" dirty="0">
                <a:latin typeface="Tahoma"/>
                <a:cs typeface="Tahoma"/>
              </a:rPr>
              <a:t>views </a:t>
            </a:r>
            <a:r>
              <a:rPr sz="550" b="1" spc="5" dirty="0">
                <a:latin typeface="Tahoma"/>
                <a:cs typeface="Tahoma"/>
              </a:rPr>
              <a:t>only of the </a:t>
            </a:r>
            <a:r>
              <a:rPr sz="550" b="1" spc="10" dirty="0">
                <a:latin typeface="Tahoma"/>
                <a:cs typeface="Tahoma"/>
              </a:rPr>
              <a:t> </a:t>
            </a:r>
            <a:r>
              <a:rPr sz="550" b="1" dirty="0">
                <a:latin typeface="Tahoma"/>
                <a:cs typeface="Tahoma"/>
              </a:rPr>
              <a:t>authors, and </a:t>
            </a:r>
            <a:r>
              <a:rPr sz="550" b="1" spc="5" dirty="0">
                <a:latin typeface="Tahoma"/>
                <a:cs typeface="Tahoma"/>
              </a:rPr>
              <a:t>the </a:t>
            </a:r>
            <a:r>
              <a:rPr sz="550" b="1" dirty="0">
                <a:latin typeface="Tahoma"/>
                <a:cs typeface="Tahoma"/>
              </a:rPr>
              <a:t>Commission cannot be held responsible </a:t>
            </a:r>
            <a:r>
              <a:rPr sz="550" b="1" spc="5" dirty="0">
                <a:latin typeface="Tahoma"/>
                <a:cs typeface="Tahoma"/>
              </a:rPr>
              <a:t>for any </a:t>
            </a:r>
            <a:r>
              <a:rPr sz="550" b="1" dirty="0">
                <a:latin typeface="Tahoma"/>
                <a:cs typeface="Tahoma"/>
              </a:rPr>
              <a:t>use which </a:t>
            </a:r>
            <a:r>
              <a:rPr sz="550" b="1" spc="5" dirty="0">
                <a:latin typeface="Tahoma"/>
                <a:cs typeface="Tahoma"/>
              </a:rPr>
              <a:t>may </a:t>
            </a:r>
            <a:r>
              <a:rPr sz="550" b="1" dirty="0">
                <a:latin typeface="Tahoma"/>
                <a:cs typeface="Tahoma"/>
              </a:rPr>
              <a:t>be </a:t>
            </a:r>
            <a:r>
              <a:rPr sz="550" b="1" spc="-150" dirty="0">
                <a:latin typeface="Tahoma"/>
                <a:cs typeface="Tahoma"/>
              </a:rPr>
              <a:t> </a:t>
            </a:r>
            <a:r>
              <a:rPr sz="550" b="1" dirty="0">
                <a:latin typeface="Tahoma"/>
                <a:cs typeface="Tahoma"/>
              </a:rPr>
              <a:t>made</a:t>
            </a:r>
            <a:r>
              <a:rPr sz="550" b="1" spc="-25" dirty="0">
                <a:latin typeface="Tahoma"/>
                <a:cs typeface="Tahoma"/>
              </a:rPr>
              <a:t> </a:t>
            </a:r>
            <a:r>
              <a:rPr sz="550" b="1" spc="5" dirty="0">
                <a:latin typeface="Tahoma"/>
                <a:cs typeface="Tahoma"/>
              </a:rPr>
              <a:t>of</a:t>
            </a:r>
            <a:r>
              <a:rPr sz="550" b="1" spc="-25" dirty="0">
                <a:latin typeface="Tahoma"/>
                <a:cs typeface="Tahoma"/>
              </a:rPr>
              <a:t> </a:t>
            </a:r>
            <a:r>
              <a:rPr sz="550" b="1" spc="5" dirty="0">
                <a:latin typeface="Tahoma"/>
                <a:cs typeface="Tahoma"/>
              </a:rPr>
              <a:t>the</a:t>
            </a:r>
            <a:r>
              <a:rPr sz="550" b="1" spc="-25" dirty="0">
                <a:latin typeface="Tahoma"/>
                <a:cs typeface="Tahoma"/>
              </a:rPr>
              <a:t> </a:t>
            </a:r>
            <a:r>
              <a:rPr sz="550" b="1" spc="5" dirty="0">
                <a:latin typeface="Tahoma"/>
                <a:cs typeface="Tahoma"/>
              </a:rPr>
              <a:t>information</a:t>
            </a:r>
            <a:r>
              <a:rPr sz="550" b="1" spc="-25" dirty="0">
                <a:latin typeface="Tahoma"/>
                <a:cs typeface="Tahoma"/>
              </a:rPr>
              <a:t> </a:t>
            </a:r>
            <a:r>
              <a:rPr sz="550" b="1" dirty="0">
                <a:latin typeface="Tahoma"/>
                <a:cs typeface="Tahoma"/>
              </a:rPr>
              <a:t>contained</a:t>
            </a:r>
            <a:r>
              <a:rPr sz="550" b="1" spc="-25" dirty="0">
                <a:latin typeface="Tahoma"/>
                <a:cs typeface="Tahoma"/>
              </a:rPr>
              <a:t> </a:t>
            </a:r>
            <a:r>
              <a:rPr sz="550" b="1" dirty="0">
                <a:latin typeface="Tahoma"/>
                <a:cs typeface="Tahoma"/>
              </a:rPr>
              <a:t>therein.</a:t>
            </a:r>
            <a:endParaRPr sz="550">
              <a:latin typeface="Tahoma"/>
              <a:cs typeface="Tahoma"/>
            </a:endParaRPr>
          </a:p>
        </p:txBody>
      </p:sp>
      <p:sp>
        <p:nvSpPr>
          <p:cNvPr id="16" name="CuadroTexto 15">
            <a:extLst>
              <a:ext uri="{FF2B5EF4-FFF2-40B4-BE49-F238E27FC236}">
                <a16:creationId xmlns:a16="http://schemas.microsoft.com/office/drawing/2014/main" id="{A3D35A1E-60D4-DC27-1432-218FCBC7B9B5}"/>
              </a:ext>
            </a:extLst>
          </p:cNvPr>
          <p:cNvSpPr txBox="1"/>
          <p:nvPr/>
        </p:nvSpPr>
        <p:spPr>
          <a:xfrm>
            <a:off x="2133600" y="4835149"/>
            <a:ext cx="6705600" cy="369332"/>
          </a:xfrm>
          <a:prstGeom prst="rect">
            <a:avLst/>
          </a:prstGeom>
          <a:noFill/>
        </p:spPr>
        <p:txBody>
          <a:bodyPr wrap="square">
            <a:spAutoFit/>
          </a:bodyPr>
          <a:lstStyle/>
          <a:p>
            <a:r>
              <a:rPr lang="es-ES" sz="1800" b="1">
                <a:latin typeface="Microsoft Sans Serif" panose="020B0604020202020204" pitchFamily="34" charset="0"/>
                <a:ea typeface="Microsoft Sans Serif" panose="020B0604020202020204" pitchFamily="34" charset="0"/>
                <a:cs typeface="Microsoft Sans Serif" panose="020B0604020202020204" pitchFamily="34" charset="0"/>
              </a:rPr>
              <a:t>Contin</a:t>
            </a:r>
            <a:r>
              <a:rPr lang="es-ES" b="1">
                <a:latin typeface="Microsoft Sans Serif" panose="020B0604020202020204" pitchFamily="34" charset="0"/>
                <a:ea typeface="Microsoft Sans Serif" panose="020B0604020202020204" pitchFamily="34" charset="0"/>
                <a:cs typeface="Microsoft Sans Serif" panose="020B0604020202020204" pitchFamily="34" charset="0"/>
              </a:rPr>
              <a:t>úa tu formaicón en:</a:t>
            </a:r>
            <a:r>
              <a:rPr lang="es-ES" sz="1800" b="1">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s-ES" sz="1800" b="1">
                <a:solidFill>
                  <a:srgbClr val="78D74F"/>
                </a:solidFill>
                <a:latin typeface="Microsoft Sans Serif" panose="020B0604020202020204" pitchFamily="34" charset="0"/>
                <a:ea typeface="Microsoft Sans Serif" panose="020B0604020202020204" pitchFamily="34" charset="0"/>
                <a:cs typeface="Microsoft Sans Serif" panose="020B0604020202020204" pitchFamily="34" charset="0"/>
                <a:hlinkClick r:id="rId5">
                  <a:extLst>
                    <a:ext uri="{A12FA001-AC4F-418D-AE19-62706E023703}">
                      <ahyp:hlinkClr xmlns:ahyp="http://schemas.microsoft.com/office/drawing/2018/hyperlinkcolor" val="tx"/>
                    </a:ext>
                  </a:extLst>
                </a:hlinkClick>
              </a:rPr>
              <a:t>https://opsizo.eu/index.php</a:t>
            </a:r>
            <a:r>
              <a:rPr lang="es-ES" sz="1800" b="1">
                <a:solidFill>
                  <a:srgbClr val="78D74F"/>
                </a:solidFill>
                <a:latin typeface="Microsoft Sans Serif" panose="020B0604020202020204" pitchFamily="34" charset="0"/>
                <a:ea typeface="Microsoft Sans Serif" panose="020B0604020202020204" pitchFamily="34" charset="0"/>
                <a:cs typeface="Microsoft Sans Serif" panose="020B0604020202020204" pitchFamily="34" charset="0"/>
              </a:rPr>
              <a:t>  </a:t>
            </a:r>
            <a:endParaRPr lang="es-ES">
              <a:solidFill>
                <a:srgbClr val="78D74F"/>
              </a:solidFill>
            </a:endParaRPr>
          </a:p>
        </p:txBody>
      </p:sp>
      <p:sp>
        <p:nvSpPr>
          <p:cNvPr id="8" name="CuadroTexto 7">
            <a:extLst>
              <a:ext uri="{FF2B5EF4-FFF2-40B4-BE49-F238E27FC236}">
                <a16:creationId xmlns:a16="http://schemas.microsoft.com/office/drawing/2014/main" id="{8845EB21-2746-36B8-45F3-BF4ACD97CF9A}"/>
              </a:ext>
            </a:extLst>
          </p:cNvPr>
          <p:cNvSpPr txBox="1"/>
          <p:nvPr/>
        </p:nvSpPr>
        <p:spPr>
          <a:xfrm>
            <a:off x="4129559" y="3690027"/>
            <a:ext cx="2667000" cy="769441"/>
          </a:xfrm>
          <a:prstGeom prst="rect">
            <a:avLst/>
          </a:prstGeom>
          <a:noFill/>
        </p:spPr>
        <p:txBody>
          <a:bodyPr wrap="square" rtlCol="0">
            <a:spAutoFit/>
          </a:bodyPr>
          <a:lstStyle/>
          <a:p>
            <a:r>
              <a:rPr lang="es-ES" sz="4400"/>
              <a:t>GRACIAS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1480</Words>
  <Application>Microsoft Office PowerPoint</Application>
  <PresentationFormat>Personalizado</PresentationFormat>
  <Paragraphs>49</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Microsoft Sans Serif</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Opsizo ppt</dc:title>
  <dc:creator>Maria Cristina</dc:creator>
  <cp:keywords>DAFU2LEJviw,BACo6PB9YyU</cp:keywords>
  <cp:lastModifiedBy>María del  Mar Castillo</cp:lastModifiedBy>
  <cp:revision>38</cp:revision>
  <dcterms:created xsi:type="dcterms:W3CDTF">2022-12-16T10:07:41Z</dcterms:created>
  <dcterms:modified xsi:type="dcterms:W3CDTF">2023-11-29T11:17:51Z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2022-12-16T00:00:00Z</vt:filetime>
  </property>
  <property fmtid="{D5CDD505-2E9C-101B-9397-08002B2CF9AE}" pid="3" name="Creator">
    <vt:lpwstr>Canva</vt:lpwstr>
  </property>
  <property fmtid="{D5CDD505-2E9C-101B-9397-08002B2CF9AE}" pid="4" name="LastSaved">
    <vt:filetime>2022-12-16T00:00:00Z</vt:filetime>
  </property>
</Properties>
</file>