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media/image2.jpg" ContentType="image/jpg"/>
  <Override PartName="/ppt/media/image8.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3" r:id="rId3"/>
    <p:sldId id="416" r:id="rId4"/>
    <p:sldId id="258" r:id="rId5"/>
    <p:sldId id="264" r:id="rId6"/>
    <p:sldId id="414" r:id="rId7"/>
    <p:sldId id="261" r:id="rId8"/>
    <p:sldId id="418" r:id="rId9"/>
    <p:sldId id="260" r:id="rId10"/>
  </p:sldIdLst>
  <p:sldSz cx="9753600" cy="7315200"/>
  <p:notesSz cx="9753600" cy="73152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ssandra Messana" initials="AM" lastIdx="1" clrIdx="0">
    <p:extLst>
      <p:ext uri="{19B8F6BF-5375-455C-9EA6-DF929625EA0E}">
        <p15:presenceInfo xmlns:p15="http://schemas.microsoft.com/office/powerpoint/2012/main" userId="S-1-5-21-2922218411-3787962101-831138860-46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891F"/>
    <a:srgbClr val="78D7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73"/>
  </p:normalViewPr>
  <p:slideViewPr>
    <p:cSldViewPr>
      <p:cViewPr varScale="1">
        <p:scale>
          <a:sx n="101" d="100"/>
          <a:sy n="101" d="100"/>
        </p:scale>
        <p:origin x="568" y="1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31520" y="2267712"/>
            <a:ext cx="8290560" cy="1536192"/>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463040" y="4096512"/>
            <a:ext cx="6827520" cy="18288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487680" y="1682496"/>
            <a:ext cx="4242816" cy="48280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023104" y="1682496"/>
            <a:ext cx="4242816" cy="48280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58823" y="315618"/>
            <a:ext cx="9258558" cy="664797"/>
          </a:xfrm>
          <a:prstGeom prst="rect">
            <a:avLst/>
          </a:prstGeom>
        </p:spPr>
        <p:txBody>
          <a:bodyPr anchor="ctr"/>
          <a:lstStyle>
            <a:lvl1pPr marL="0" indent="0" algn="ctr">
              <a:buNone/>
              <a:defRPr sz="432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2951864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87680" y="292608"/>
            <a:ext cx="8778240" cy="1170432"/>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487680" y="1682496"/>
            <a:ext cx="8778240" cy="482803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316224" y="6803136"/>
            <a:ext cx="3121152" cy="36576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87680" y="6803136"/>
            <a:ext cx="2243328" cy="36576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10/12/23</a:t>
            </a:fld>
            <a:endParaRPr lang="en-US"/>
          </a:p>
        </p:txBody>
      </p:sp>
      <p:sp>
        <p:nvSpPr>
          <p:cNvPr id="6" name="Holder 6"/>
          <p:cNvSpPr>
            <a:spLocks noGrp="1"/>
          </p:cNvSpPr>
          <p:nvPr>
            <p:ph type="sldNum" sz="quarter" idx="7"/>
          </p:nvPr>
        </p:nvSpPr>
        <p:spPr>
          <a:xfrm>
            <a:off x="7022592" y="6803136"/>
            <a:ext cx="2243328" cy="36576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5.xml"/><Relationship Id="rId5" Type="http://schemas.openxmlformats.org/officeDocument/2006/relationships/hyperlink" Target="https://opsizo.eu/index.php"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hyperlink" Target="https://opsizo.eu/index.php" TargetMode="External"/><Relationship Id="rId5" Type="http://schemas.openxmlformats.org/officeDocument/2006/relationships/image" Target="../media/image13.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37629" y="275183"/>
            <a:ext cx="9382125" cy="6877684"/>
            <a:chOff x="137629" y="275183"/>
            <a:chExt cx="9382125" cy="6877684"/>
          </a:xfrm>
        </p:grpSpPr>
        <p:sp>
          <p:nvSpPr>
            <p:cNvPr id="3" name="object 3"/>
            <p:cNvSpPr/>
            <p:nvPr/>
          </p:nvSpPr>
          <p:spPr>
            <a:xfrm>
              <a:off x="137629" y="275183"/>
              <a:ext cx="9382125" cy="6877684"/>
            </a:xfrm>
            <a:custGeom>
              <a:avLst/>
              <a:gdLst/>
              <a:ahLst/>
              <a:cxnLst/>
              <a:rect l="l" t="t" r="r" b="b"/>
              <a:pathLst>
                <a:path w="9382125" h="6877684">
                  <a:moveTo>
                    <a:pt x="9382100" y="0"/>
                  </a:moveTo>
                  <a:lnTo>
                    <a:pt x="0" y="0"/>
                  </a:lnTo>
                  <a:lnTo>
                    <a:pt x="0" y="60947"/>
                  </a:lnTo>
                  <a:lnTo>
                    <a:pt x="0" y="6817703"/>
                  </a:lnTo>
                  <a:lnTo>
                    <a:pt x="0" y="6877380"/>
                  </a:lnTo>
                  <a:lnTo>
                    <a:pt x="9382100" y="6877380"/>
                  </a:lnTo>
                  <a:lnTo>
                    <a:pt x="9382100" y="6817703"/>
                  </a:lnTo>
                  <a:lnTo>
                    <a:pt x="60464" y="6817703"/>
                  </a:lnTo>
                  <a:lnTo>
                    <a:pt x="60464" y="60947"/>
                  </a:lnTo>
                  <a:lnTo>
                    <a:pt x="9322308" y="60947"/>
                  </a:lnTo>
                  <a:lnTo>
                    <a:pt x="9322308" y="6817271"/>
                  </a:lnTo>
                  <a:lnTo>
                    <a:pt x="9382100" y="6817271"/>
                  </a:lnTo>
                  <a:lnTo>
                    <a:pt x="9382100" y="60947"/>
                  </a:lnTo>
                  <a:lnTo>
                    <a:pt x="9382100" y="60452"/>
                  </a:lnTo>
                  <a:lnTo>
                    <a:pt x="9382100" y="0"/>
                  </a:lnTo>
                  <a:close/>
                </a:path>
              </a:pathLst>
            </a:custGeom>
            <a:solidFill>
              <a:srgbClr val="7DD957"/>
            </a:solidFill>
          </p:spPr>
          <p:txBody>
            <a:bodyPr wrap="square" lIns="0" tIns="0" rIns="0" bIns="0" rtlCol="0"/>
            <a:lstStyle/>
            <a:p>
              <a:endParaRPr>
                <a:solidFill>
                  <a:srgbClr val="92D050"/>
                </a:solidFill>
              </a:endParaRPr>
            </a:p>
          </p:txBody>
        </p:sp>
        <p:pic>
          <p:nvPicPr>
            <p:cNvPr id="5" name="object 5"/>
            <p:cNvPicPr/>
            <p:nvPr/>
          </p:nvPicPr>
          <p:blipFill>
            <a:blip r:embed="rId2" cstate="print"/>
            <a:stretch>
              <a:fillRect/>
            </a:stretch>
          </p:blipFill>
          <p:spPr>
            <a:xfrm>
              <a:off x="6248872" y="6244780"/>
              <a:ext cx="1095374" cy="390524"/>
            </a:xfrm>
            <a:prstGeom prst="rect">
              <a:avLst/>
            </a:prstGeom>
          </p:spPr>
        </p:pic>
        <p:pic>
          <p:nvPicPr>
            <p:cNvPr id="6" name="object 6"/>
            <p:cNvPicPr/>
            <p:nvPr/>
          </p:nvPicPr>
          <p:blipFill>
            <a:blip r:embed="rId3" cstate="print"/>
            <a:stretch>
              <a:fillRect/>
            </a:stretch>
          </p:blipFill>
          <p:spPr>
            <a:xfrm>
              <a:off x="478301" y="6155947"/>
              <a:ext cx="2714624" cy="571499"/>
            </a:xfrm>
            <a:prstGeom prst="rect">
              <a:avLst/>
            </a:prstGeom>
          </p:spPr>
        </p:pic>
      </p:grpSp>
      <p:pic>
        <p:nvPicPr>
          <p:cNvPr id="19" name="Imagen 18">
            <a:extLst>
              <a:ext uri="{FF2B5EF4-FFF2-40B4-BE49-F238E27FC236}">
                <a16:creationId xmlns:a16="http://schemas.microsoft.com/office/drawing/2014/main" id="{B67E61A8-1C55-304F-3414-75D1E5EDA0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92925" y="554847"/>
            <a:ext cx="3696348" cy="3696348"/>
          </a:xfrm>
          <a:prstGeom prst="rect">
            <a:avLst/>
          </a:prstGeom>
        </p:spPr>
      </p:pic>
      <p:sp>
        <p:nvSpPr>
          <p:cNvPr id="14" name="object 14"/>
          <p:cNvSpPr txBox="1"/>
          <p:nvPr/>
        </p:nvSpPr>
        <p:spPr>
          <a:xfrm>
            <a:off x="7432781" y="6238465"/>
            <a:ext cx="1882775" cy="356870"/>
          </a:xfrm>
          <a:prstGeom prst="rect">
            <a:avLst/>
          </a:prstGeom>
        </p:spPr>
        <p:txBody>
          <a:bodyPr vert="horz" wrap="square" lIns="0" tIns="12065" rIns="0" bIns="0" rtlCol="0">
            <a:spAutoFit/>
          </a:bodyPr>
          <a:lstStyle/>
          <a:p>
            <a:pPr marL="12700" marR="5080" algn="just">
              <a:lnSpc>
                <a:spcPct val="124200"/>
              </a:lnSpc>
              <a:spcBef>
                <a:spcPts val="95"/>
              </a:spcBef>
            </a:pPr>
            <a:r>
              <a:rPr sz="350" b="1" spc="10" dirty="0">
                <a:latin typeface="Tahoma"/>
                <a:cs typeface="Tahoma"/>
              </a:rPr>
              <a:t>Legal</a:t>
            </a:r>
            <a:r>
              <a:rPr sz="350" b="1" spc="15" dirty="0">
                <a:latin typeface="Tahoma"/>
                <a:cs typeface="Tahoma"/>
              </a:rPr>
              <a:t> description</a:t>
            </a:r>
            <a:r>
              <a:rPr sz="350" b="1" spc="20" dirty="0">
                <a:latin typeface="Tahoma"/>
                <a:cs typeface="Tahoma"/>
              </a:rPr>
              <a:t> </a:t>
            </a:r>
            <a:r>
              <a:rPr sz="350" b="1" spc="-35" dirty="0">
                <a:latin typeface="Tahoma"/>
                <a:cs typeface="Tahoma"/>
              </a:rPr>
              <a:t>–</a:t>
            </a:r>
            <a:r>
              <a:rPr sz="350" b="1" spc="-30" dirty="0">
                <a:latin typeface="Tahoma"/>
                <a:cs typeface="Tahoma"/>
              </a:rPr>
              <a:t> </a:t>
            </a:r>
            <a:r>
              <a:rPr sz="350" b="1" spc="15" dirty="0">
                <a:latin typeface="Tahoma"/>
                <a:cs typeface="Tahoma"/>
              </a:rPr>
              <a:t>Creative  </a:t>
            </a:r>
            <a:r>
              <a:rPr sz="350" b="1" spc="20" dirty="0">
                <a:latin typeface="Tahoma"/>
                <a:cs typeface="Tahoma"/>
              </a:rPr>
              <a:t>Commons </a:t>
            </a:r>
            <a:r>
              <a:rPr sz="350" b="1" spc="10" dirty="0">
                <a:latin typeface="Tahoma"/>
                <a:cs typeface="Tahoma"/>
              </a:rPr>
              <a:t>licensing:  </a:t>
            </a:r>
            <a:r>
              <a:rPr sz="350" b="1" spc="15" dirty="0">
                <a:latin typeface="Tahoma"/>
                <a:cs typeface="Tahoma"/>
              </a:rPr>
              <a:t>The  </a:t>
            </a:r>
            <a:r>
              <a:rPr sz="350" b="1" spc="20" dirty="0">
                <a:latin typeface="Tahoma"/>
                <a:cs typeface="Tahoma"/>
              </a:rPr>
              <a:t>materials </a:t>
            </a:r>
            <a:r>
              <a:rPr sz="350" b="1" spc="15" dirty="0">
                <a:latin typeface="Tahoma"/>
                <a:cs typeface="Tahoma"/>
              </a:rPr>
              <a:t>published </a:t>
            </a:r>
            <a:r>
              <a:rPr sz="350" b="1" spc="-95" dirty="0">
                <a:latin typeface="Tahoma"/>
                <a:cs typeface="Tahoma"/>
              </a:rPr>
              <a:t> </a:t>
            </a:r>
            <a:r>
              <a:rPr sz="350" b="1" spc="20" dirty="0">
                <a:latin typeface="Tahoma"/>
                <a:cs typeface="Tahoma"/>
              </a:rPr>
              <a:t>on</a:t>
            </a:r>
            <a:r>
              <a:rPr sz="350" b="1" spc="25" dirty="0">
                <a:latin typeface="Tahoma"/>
                <a:cs typeface="Tahoma"/>
              </a:rPr>
              <a:t> </a:t>
            </a:r>
            <a:r>
              <a:rPr sz="350" b="1" spc="20" dirty="0">
                <a:latin typeface="Tahoma"/>
                <a:cs typeface="Tahoma"/>
              </a:rPr>
              <a:t>the</a:t>
            </a:r>
            <a:r>
              <a:rPr sz="350" b="1" spc="25" dirty="0">
                <a:latin typeface="Tahoma"/>
                <a:cs typeface="Tahoma"/>
              </a:rPr>
              <a:t> </a:t>
            </a:r>
            <a:r>
              <a:rPr sz="350" b="1" spc="15" dirty="0">
                <a:latin typeface="Tahoma"/>
                <a:cs typeface="Tahoma"/>
              </a:rPr>
              <a:t>Opsizo</a:t>
            </a:r>
            <a:r>
              <a:rPr sz="350" b="1" spc="20" dirty="0">
                <a:latin typeface="Tahoma"/>
                <a:cs typeface="Tahoma"/>
              </a:rPr>
              <a:t> </a:t>
            </a:r>
            <a:r>
              <a:rPr sz="350" b="1" spc="15" dirty="0">
                <a:latin typeface="Tahoma"/>
                <a:cs typeface="Tahoma"/>
              </a:rPr>
              <a:t>project</a:t>
            </a:r>
            <a:r>
              <a:rPr sz="350" b="1" spc="20" dirty="0">
                <a:latin typeface="Tahoma"/>
                <a:cs typeface="Tahoma"/>
              </a:rPr>
              <a:t> </a:t>
            </a:r>
            <a:r>
              <a:rPr sz="350" b="1" spc="15" dirty="0">
                <a:latin typeface="Tahoma"/>
                <a:cs typeface="Tahoma"/>
              </a:rPr>
              <a:t>website</a:t>
            </a:r>
            <a:r>
              <a:rPr sz="350" b="1" spc="20" dirty="0">
                <a:latin typeface="Tahoma"/>
                <a:cs typeface="Tahoma"/>
              </a:rPr>
              <a:t> are</a:t>
            </a:r>
            <a:r>
              <a:rPr sz="350" b="1" spc="25" dirty="0">
                <a:latin typeface="Tahoma"/>
                <a:cs typeface="Tahoma"/>
              </a:rPr>
              <a:t> </a:t>
            </a:r>
            <a:r>
              <a:rPr sz="350" b="1" spc="15" dirty="0">
                <a:latin typeface="Tahoma"/>
                <a:cs typeface="Tahoma"/>
              </a:rPr>
              <a:t>classified</a:t>
            </a:r>
            <a:r>
              <a:rPr sz="350" b="1" spc="20" dirty="0">
                <a:latin typeface="Tahoma"/>
                <a:cs typeface="Tahoma"/>
              </a:rPr>
              <a:t> as  Open  </a:t>
            </a:r>
            <a:r>
              <a:rPr sz="350" b="1" spc="15" dirty="0">
                <a:latin typeface="Tahoma"/>
                <a:cs typeface="Tahoma"/>
              </a:rPr>
              <a:t>Educational </a:t>
            </a:r>
            <a:r>
              <a:rPr sz="350" b="1" spc="20" dirty="0">
                <a:latin typeface="Tahoma"/>
                <a:cs typeface="Tahoma"/>
              </a:rPr>
              <a:t> </a:t>
            </a:r>
            <a:r>
              <a:rPr sz="350" b="1" spc="15" dirty="0">
                <a:latin typeface="Tahoma"/>
                <a:cs typeface="Tahoma"/>
              </a:rPr>
              <a:t>Resources' </a:t>
            </a:r>
            <a:r>
              <a:rPr sz="350" b="1" spc="-10" dirty="0">
                <a:latin typeface="Tahoma"/>
                <a:cs typeface="Tahoma"/>
              </a:rPr>
              <a:t>(OER) </a:t>
            </a:r>
            <a:r>
              <a:rPr sz="350" b="1" spc="20" dirty="0">
                <a:latin typeface="Tahoma"/>
                <a:cs typeface="Tahoma"/>
              </a:rPr>
              <a:t>and can be </a:t>
            </a:r>
            <a:r>
              <a:rPr sz="350" b="1" spc="15" dirty="0">
                <a:latin typeface="Tahoma"/>
                <a:cs typeface="Tahoma"/>
              </a:rPr>
              <a:t>freely (without permission </a:t>
            </a:r>
            <a:r>
              <a:rPr sz="350" b="1" spc="20" dirty="0">
                <a:latin typeface="Tahoma"/>
                <a:cs typeface="Tahoma"/>
              </a:rPr>
              <a:t>of their </a:t>
            </a:r>
            <a:r>
              <a:rPr sz="350" b="1" spc="10" dirty="0">
                <a:latin typeface="Tahoma"/>
                <a:cs typeface="Tahoma"/>
              </a:rPr>
              <a:t>creators): </a:t>
            </a:r>
            <a:r>
              <a:rPr sz="350" b="1" spc="15" dirty="0">
                <a:latin typeface="Tahoma"/>
                <a:cs typeface="Tahoma"/>
              </a:rPr>
              <a:t> downloaded, used, reused, </a:t>
            </a:r>
            <a:r>
              <a:rPr sz="350" b="1" spc="10" dirty="0">
                <a:latin typeface="Tahoma"/>
                <a:cs typeface="Tahoma"/>
              </a:rPr>
              <a:t>copied, </a:t>
            </a:r>
            <a:r>
              <a:rPr sz="350" b="1" spc="15" dirty="0">
                <a:latin typeface="Tahoma"/>
                <a:cs typeface="Tahoma"/>
              </a:rPr>
              <a:t>adapted, </a:t>
            </a:r>
            <a:r>
              <a:rPr sz="350" b="1" spc="20" dirty="0">
                <a:latin typeface="Tahoma"/>
                <a:cs typeface="Tahoma"/>
              </a:rPr>
              <a:t>and </a:t>
            </a:r>
            <a:r>
              <a:rPr sz="350" b="1" spc="15" dirty="0">
                <a:latin typeface="Tahoma"/>
                <a:cs typeface="Tahoma"/>
              </a:rPr>
              <a:t>shared </a:t>
            </a:r>
            <a:r>
              <a:rPr sz="350" b="1" spc="20" dirty="0">
                <a:latin typeface="Tahoma"/>
                <a:cs typeface="Tahoma"/>
              </a:rPr>
              <a:t>by </a:t>
            </a:r>
            <a:r>
              <a:rPr sz="350" b="1" spc="15" dirty="0">
                <a:latin typeface="Tahoma"/>
                <a:cs typeface="Tahoma"/>
              </a:rPr>
              <a:t>users, </a:t>
            </a:r>
            <a:r>
              <a:rPr sz="350" b="1" spc="20" dirty="0">
                <a:latin typeface="Tahoma"/>
                <a:cs typeface="Tahoma"/>
              </a:rPr>
              <a:t>with </a:t>
            </a:r>
            <a:r>
              <a:rPr sz="350" b="1" spc="25" dirty="0">
                <a:latin typeface="Tahoma"/>
                <a:cs typeface="Tahoma"/>
              </a:rPr>
              <a:t> </a:t>
            </a:r>
            <a:r>
              <a:rPr sz="350" b="1" spc="20" dirty="0">
                <a:latin typeface="Tahoma"/>
                <a:cs typeface="Tahoma"/>
              </a:rPr>
              <a:t>information</a:t>
            </a:r>
            <a:r>
              <a:rPr sz="350" b="1" spc="-15" dirty="0">
                <a:latin typeface="Tahoma"/>
                <a:cs typeface="Tahoma"/>
              </a:rPr>
              <a:t> </a:t>
            </a:r>
            <a:r>
              <a:rPr sz="350" b="1" spc="20" dirty="0">
                <a:latin typeface="Tahoma"/>
                <a:cs typeface="Tahoma"/>
              </a:rPr>
              <a:t>about</a:t>
            </a:r>
            <a:r>
              <a:rPr sz="350" b="1" spc="-5" dirty="0">
                <a:latin typeface="Tahoma"/>
                <a:cs typeface="Tahoma"/>
              </a:rPr>
              <a:t> </a:t>
            </a:r>
            <a:r>
              <a:rPr sz="350" b="1" spc="20" dirty="0">
                <a:latin typeface="Tahoma"/>
                <a:cs typeface="Tahoma"/>
              </a:rPr>
              <a:t>the</a:t>
            </a:r>
            <a:r>
              <a:rPr sz="350" b="1" spc="-10" dirty="0">
                <a:latin typeface="Tahoma"/>
                <a:cs typeface="Tahoma"/>
              </a:rPr>
              <a:t> </a:t>
            </a:r>
            <a:r>
              <a:rPr sz="350" b="1" spc="15" dirty="0">
                <a:latin typeface="Tahoma"/>
                <a:cs typeface="Tahoma"/>
              </a:rPr>
              <a:t>source</a:t>
            </a:r>
            <a:r>
              <a:rPr sz="350" b="1" spc="-10" dirty="0">
                <a:latin typeface="Tahoma"/>
                <a:cs typeface="Tahoma"/>
              </a:rPr>
              <a:t> </a:t>
            </a:r>
            <a:r>
              <a:rPr sz="350" b="1" spc="20" dirty="0">
                <a:latin typeface="Tahoma"/>
                <a:cs typeface="Tahoma"/>
              </a:rPr>
              <a:t>of</a:t>
            </a:r>
            <a:r>
              <a:rPr sz="350" b="1" spc="-5" dirty="0">
                <a:latin typeface="Tahoma"/>
                <a:cs typeface="Tahoma"/>
              </a:rPr>
              <a:t> </a:t>
            </a:r>
            <a:r>
              <a:rPr sz="350" b="1" spc="20" dirty="0">
                <a:latin typeface="Tahoma"/>
                <a:cs typeface="Tahoma"/>
              </a:rPr>
              <a:t>their</a:t>
            </a:r>
            <a:r>
              <a:rPr sz="350" b="1" spc="-5" dirty="0">
                <a:latin typeface="Tahoma"/>
                <a:cs typeface="Tahoma"/>
              </a:rPr>
              <a:t> </a:t>
            </a:r>
            <a:r>
              <a:rPr sz="350" b="1" spc="10" dirty="0">
                <a:latin typeface="Tahoma"/>
                <a:cs typeface="Tahoma"/>
              </a:rPr>
              <a:t>origin.</a:t>
            </a:r>
            <a:endParaRPr sz="350">
              <a:latin typeface="Tahoma"/>
              <a:cs typeface="Tahoma"/>
            </a:endParaRPr>
          </a:p>
        </p:txBody>
      </p:sp>
      <p:sp>
        <p:nvSpPr>
          <p:cNvPr id="15" name="object 15"/>
          <p:cNvSpPr txBox="1"/>
          <p:nvPr/>
        </p:nvSpPr>
        <p:spPr>
          <a:xfrm>
            <a:off x="3065065" y="6214875"/>
            <a:ext cx="2964815" cy="399415"/>
          </a:xfrm>
          <a:prstGeom prst="rect">
            <a:avLst/>
          </a:prstGeom>
        </p:spPr>
        <p:txBody>
          <a:bodyPr vert="horz" wrap="square" lIns="0" tIns="12700" rIns="0" bIns="0" rtlCol="0">
            <a:spAutoFit/>
          </a:bodyPr>
          <a:lstStyle/>
          <a:p>
            <a:pPr marL="12700" marR="5080">
              <a:lnSpc>
                <a:spcPct val="111500"/>
              </a:lnSpc>
              <a:spcBef>
                <a:spcPts val="100"/>
              </a:spcBef>
            </a:pPr>
            <a:r>
              <a:rPr sz="550" b="1" spc="-5" dirty="0">
                <a:latin typeface="Tahoma"/>
                <a:cs typeface="Tahoma"/>
              </a:rPr>
              <a:t>The European </a:t>
            </a:r>
            <a:r>
              <a:rPr sz="550" b="1" dirty="0">
                <a:latin typeface="Tahoma"/>
                <a:cs typeface="Tahoma"/>
              </a:rPr>
              <a:t>Commission's support </a:t>
            </a:r>
            <a:r>
              <a:rPr sz="550" b="1" spc="5" dirty="0">
                <a:latin typeface="Tahoma"/>
                <a:cs typeface="Tahoma"/>
              </a:rPr>
              <a:t>for the </a:t>
            </a:r>
            <a:r>
              <a:rPr sz="550" b="1" dirty="0">
                <a:latin typeface="Tahoma"/>
                <a:cs typeface="Tahoma"/>
              </a:rPr>
              <a:t>production </a:t>
            </a:r>
            <a:r>
              <a:rPr sz="550" b="1" spc="5" dirty="0">
                <a:latin typeface="Tahoma"/>
                <a:cs typeface="Tahoma"/>
              </a:rPr>
              <a:t>of this </a:t>
            </a:r>
            <a:r>
              <a:rPr sz="550" b="1" dirty="0">
                <a:latin typeface="Tahoma"/>
                <a:cs typeface="Tahoma"/>
              </a:rPr>
              <a:t>publication does </a:t>
            </a:r>
            <a:r>
              <a:rPr sz="550" b="1" spc="5" dirty="0">
                <a:latin typeface="Tahoma"/>
                <a:cs typeface="Tahoma"/>
              </a:rPr>
              <a:t>not </a:t>
            </a:r>
            <a:r>
              <a:rPr sz="550" b="1" spc="-150" dirty="0">
                <a:latin typeface="Tahoma"/>
                <a:cs typeface="Tahoma"/>
              </a:rPr>
              <a:t> </a:t>
            </a:r>
            <a:r>
              <a:rPr sz="550" b="1" spc="5" dirty="0">
                <a:latin typeface="Tahoma"/>
                <a:cs typeface="Tahoma"/>
              </a:rPr>
              <a:t>constitute an endorsement of the </a:t>
            </a:r>
            <a:r>
              <a:rPr sz="550" b="1" dirty="0">
                <a:latin typeface="Tahoma"/>
                <a:cs typeface="Tahoma"/>
              </a:rPr>
              <a:t>contents, which </a:t>
            </a:r>
            <a:r>
              <a:rPr sz="550" b="1" spc="5" dirty="0">
                <a:latin typeface="Tahoma"/>
                <a:cs typeface="Tahoma"/>
              </a:rPr>
              <a:t>reflect the </a:t>
            </a:r>
            <a:r>
              <a:rPr sz="550" b="1" dirty="0">
                <a:latin typeface="Tahoma"/>
                <a:cs typeface="Tahoma"/>
              </a:rPr>
              <a:t>views </a:t>
            </a:r>
            <a:r>
              <a:rPr sz="550" b="1" spc="5" dirty="0">
                <a:latin typeface="Tahoma"/>
                <a:cs typeface="Tahoma"/>
              </a:rPr>
              <a:t>only of the </a:t>
            </a:r>
            <a:r>
              <a:rPr sz="550" b="1" spc="10" dirty="0">
                <a:latin typeface="Tahoma"/>
                <a:cs typeface="Tahoma"/>
              </a:rPr>
              <a:t> </a:t>
            </a:r>
            <a:r>
              <a:rPr sz="550" b="1" dirty="0">
                <a:latin typeface="Tahoma"/>
                <a:cs typeface="Tahoma"/>
              </a:rPr>
              <a:t>authors, and </a:t>
            </a:r>
            <a:r>
              <a:rPr sz="550" b="1" spc="5" dirty="0">
                <a:latin typeface="Tahoma"/>
                <a:cs typeface="Tahoma"/>
              </a:rPr>
              <a:t>the </a:t>
            </a:r>
            <a:r>
              <a:rPr sz="550" b="1" dirty="0">
                <a:latin typeface="Tahoma"/>
                <a:cs typeface="Tahoma"/>
              </a:rPr>
              <a:t>Commission cannot be held responsible </a:t>
            </a:r>
            <a:r>
              <a:rPr sz="550" b="1" spc="5" dirty="0">
                <a:latin typeface="Tahoma"/>
                <a:cs typeface="Tahoma"/>
              </a:rPr>
              <a:t>for any </a:t>
            </a:r>
            <a:r>
              <a:rPr sz="550" b="1" dirty="0">
                <a:latin typeface="Tahoma"/>
                <a:cs typeface="Tahoma"/>
              </a:rPr>
              <a:t>use which </a:t>
            </a:r>
            <a:r>
              <a:rPr sz="550" b="1" spc="5" dirty="0">
                <a:latin typeface="Tahoma"/>
                <a:cs typeface="Tahoma"/>
              </a:rPr>
              <a:t>may </a:t>
            </a:r>
            <a:r>
              <a:rPr sz="550" b="1" dirty="0">
                <a:latin typeface="Tahoma"/>
                <a:cs typeface="Tahoma"/>
              </a:rPr>
              <a:t>be </a:t>
            </a:r>
            <a:r>
              <a:rPr sz="550" b="1" spc="-150" dirty="0">
                <a:latin typeface="Tahoma"/>
                <a:cs typeface="Tahoma"/>
              </a:rPr>
              <a:t> </a:t>
            </a:r>
            <a:r>
              <a:rPr sz="550" b="1" dirty="0">
                <a:latin typeface="Tahoma"/>
                <a:cs typeface="Tahoma"/>
              </a:rPr>
              <a:t>made</a:t>
            </a:r>
            <a:r>
              <a:rPr sz="550" b="1" spc="-25" dirty="0">
                <a:latin typeface="Tahoma"/>
                <a:cs typeface="Tahoma"/>
              </a:rPr>
              <a:t> </a:t>
            </a:r>
            <a:r>
              <a:rPr sz="550" b="1" spc="5" dirty="0">
                <a:latin typeface="Tahoma"/>
                <a:cs typeface="Tahoma"/>
              </a:rPr>
              <a:t>of</a:t>
            </a:r>
            <a:r>
              <a:rPr sz="550" b="1" spc="-25" dirty="0">
                <a:latin typeface="Tahoma"/>
                <a:cs typeface="Tahoma"/>
              </a:rPr>
              <a:t> </a:t>
            </a:r>
            <a:r>
              <a:rPr sz="550" b="1" spc="5" dirty="0">
                <a:latin typeface="Tahoma"/>
                <a:cs typeface="Tahoma"/>
              </a:rPr>
              <a:t>the</a:t>
            </a:r>
            <a:r>
              <a:rPr sz="550" b="1" spc="-25" dirty="0">
                <a:latin typeface="Tahoma"/>
                <a:cs typeface="Tahoma"/>
              </a:rPr>
              <a:t> </a:t>
            </a:r>
            <a:r>
              <a:rPr sz="550" b="1" spc="5" dirty="0">
                <a:latin typeface="Tahoma"/>
                <a:cs typeface="Tahoma"/>
              </a:rPr>
              <a:t>information</a:t>
            </a:r>
            <a:r>
              <a:rPr sz="550" b="1" spc="-25" dirty="0">
                <a:latin typeface="Tahoma"/>
                <a:cs typeface="Tahoma"/>
              </a:rPr>
              <a:t> </a:t>
            </a:r>
            <a:r>
              <a:rPr sz="550" b="1" dirty="0">
                <a:latin typeface="Tahoma"/>
                <a:cs typeface="Tahoma"/>
              </a:rPr>
              <a:t>contained</a:t>
            </a:r>
            <a:r>
              <a:rPr sz="550" b="1" spc="-25" dirty="0">
                <a:latin typeface="Tahoma"/>
                <a:cs typeface="Tahoma"/>
              </a:rPr>
              <a:t> </a:t>
            </a:r>
            <a:r>
              <a:rPr sz="550" b="1" dirty="0">
                <a:latin typeface="Tahoma"/>
                <a:cs typeface="Tahoma"/>
              </a:rPr>
              <a:t>therein.</a:t>
            </a:r>
            <a:endParaRPr sz="550">
              <a:latin typeface="Tahoma"/>
              <a:cs typeface="Tahoma"/>
            </a:endParaRPr>
          </a:p>
        </p:txBody>
      </p:sp>
      <p:sp>
        <p:nvSpPr>
          <p:cNvPr id="4" name="CuadroTexto 3">
            <a:extLst>
              <a:ext uri="{FF2B5EF4-FFF2-40B4-BE49-F238E27FC236}">
                <a16:creationId xmlns:a16="http://schemas.microsoft.com/office/drawing/2014/main" id="{41F67323-D67C-1301-52E0-E535EF72671F}"/>
              </a:ext>
            </a:extLst>
          </p:cNvPr>
          <p:cNvSpPr txBox="1"/>
          <p:nvPr/>
        </p:nvSpPr>
        <p:spPr>
          <a:xfrm>
            <a:off x="1295400" y="3352800"/>
            <a:ext cx="7696200" cy="3012941"/>
          </a:xfrm>
          <a:prstGeom prst="rect">
            <a:avLst/>
          </a:prstGeom>
          <a:noFill/>
        </p:spPr>
        <p:txBody>
          <a:bodyPr wrap="square" rtlCol="0">
            <a:spAutoFit/>
          </a:bodyPr>
          <a:lstStyle/>
          <a:p>
            <a:pPr marR="0" lvl="0" indent="0" algn="ctr" fontAlgn="auto">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l-GR" sz="3200" b="1" dirty="0"/>
              <a:t>ὀψίζω </a:t>
            </a:r>
            <a:r>
              <a:rPr lang="es-ES" sz="3200" b="1" dirty="0"/>
              <a:t>Suite</a:t>
            </a:r>
          </a:p>
          <a:p>
            <a:pPr marR="0" lvl="0" indent="0" algn="ctr" fontAlgn="auto">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endParaRPr lang="es-ES" sz="3200" b="1" dirty="0"/>
          </a:p>
          <a:p>
            <a:pPr marR="0" lvl="0" indent="0" algn="ctr" fontAlgn="auto">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s-ES" sz="3200" b="1" dirty="0" err="1"/>
              <a:t>Supporting</a:t>
            </a:r>
            <a:r>
              <a:rPr lang="es-ES" sz="3200" b="1" dirty="0"/>
              <a:t> </a:t>
            </a:r>
            <a:r>
              <a:rPr lang="es-ES" sz="3200" b="1" dirty="0" err="1"/>
              <a:t>coming</a:t>
            </a:r>
            <a:r>
              <a:rPr lang="es-ES" sz="3200" b="1" dirty="0"/>
              <a:t> </a:t>
            </a:r>
            <a:r>
              <a:rPr lang="es-ES" sz="3200" b="1" dirty="0" err="1"/>
              <a:t>out</a:t>
            </a:r>
            <a:r>
              <a:rPr lang="es-ES" sz="3200" b="1" dirty="0"/>
              <a:t> at </a:t>
            </a:r>
            <a:r>
              <a:rPr lang="es-ES" sz="3200" b="1" dirty="0" err="1"/>
              <a:t>work</a:t>
            </a:r>
            <a:endParaRPr lang="es-ES" sz="3200" b="1" dirty="0"/>
          </a:p>
          <a:p>
            <a:pPr marR="0" lvl="0" indent="0" algn="ctr" fontAlgn="auto">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s-ES" b="1" dirty="0" err="1"/>
              <a:t>Author</a:t>
            </a:r>
            <a:r>
              <a:rPr lang="es-ES" b="1" dirty="0"/>
              <a:t> partner: </a:t>
            </a:r>
            <a:r>
              <a:rPr lang="es-ES" b="1" dirty="0" err="1"/>
              <a:t>Università</a:t>
            </a:r>
            <a:r>
              <a:rPr lang="es-ES" b="1" dirty="0"/>
              <a:t> </a:t>
            </a:r>
            <a:r>
              <a:rPr lang="es-ES" b="1" dirty="0" err="1"/>
              <a:t>degli</a:t>
            </a:r>
            <a:r>
              <a:rPr lang="es-ES" b="1" dirty="0"/>
              <a:t> </a:t>
            </a:r>
            <a:r>
              <a:rPr lang="es-ES" b="1" dirty="0" err="1"/>
              <a:t>Studi</a:t>
            </a:r>
            <a:r>
              <a:rPr lang="es-ES" b="1" dirty="0"/>
              <a:t> di Napoli Federico II</a:t>
            </a:r>
          </a:p>
          <a:p>
            <a:pPr marR="0" lvl="0" indent="0" algn="ctr" fontAlgn="auto">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s-ES" b="1" dirty="0" err="1">
                <a:solidFill>
                  <a:srgbClr val="92D050"/>
                </a:solidFill>
              </a:rPr>
              <a:t>Diversity</a:t>
            </a:r>
            <a:r>
              <a:rPr lang="es-ES" b="1" dirty="0">
                <a:solidFill>
                  <a:srgbClr val="92D050"/>
                </a:solidFill>
              </a:rPr>
              <a:t> &amp; Inclusion in Microenterprise</a:t>
            </a:r>
            <a:endParaRPr lang="en-US" b="1" dirty="0">
              <a:solidFill>
                <a:srgbClr val="92D05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ctr">
              <a:lnSpc>
                <a:spcPct val="107000"/>
              </a:lnSpc>
              <a:spcAft>
                <a:spcPts val="800"/>
              </a:spcAft>
            </a:pPr>
            <a:r>
              <a:rPr lang="en-US" sz="1600" b="1" dirty="0">
                <a:effectLst/>
                <a:latin typeface="Calibri" panose="020F0502020204030204" pitchFamily="34" charset="0"/>
                <a:ea typeface="Calibri" panose="020F0502020204030204" pitchFamily="34" charset="0"/>
                <a:cs typeface="Arial" panose="020B0604020202020204" pitchFamily="34" charset="0"/>
              </a:rPr>
              <a:t>2022-1-IT01-KA220-VET-000088750</a:t>
            </a:r>
            <a:endParaRPr lang="en-US" b="1"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ctr">
              <a:spcBef>
                <a:spcPts val="5"/>
              </a:spcBef>
              <a:tabLst>
                <a:tab pos="1205230" algn="l"/>
                <a:tab pos="1926589" algn="l"/>
                <a:tab pos="2915920" algn="l"/>
                <a:tab pos="3444875" algn="l"/>
                <a:tab pos="4383405" algn="l"/>
                <a:tab pos="6796405" algn="l"/>
              </a:tabLst>
              <a:defRPr/>
            </a:pPr>
            <a:r>
              <a:rPr lang="en-US" sz="1600" b="1" dirty="0">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5">
                  <a:extLst>
                    <a:ext uri="{A12FA001-AC4F-418D-AE19-62706E023703}">
                      <ahyp:hlinkClr xmlns:ahyp="http://schemas.microsoft.com/office/drawing/2018/hyperlinkcolor" val="tx"/>
                    </a:ext>
                  </a:extLst>
                </a:hlinkClick>
              </a:rPr>
              <a:t>https://opsizo.eu/index.php</a:t>
            </a:r>
            <a:r>
              <a:rPr lang="en-US" sz="1600" b="1" dirty="0">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 </a:t>
            </a:r>
          </a:p>
          <a:p>
            <a:endParaRPr lang="es-E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28600" y="152400"/>
            <a:ext cx="9416263" cy="7030059"/>
          </a:xfrm>
          <a:custGeom>
            <a:avLst/>
            <a:gdLst/>
            <a:ahLst/>
            <a:cxnLst/>
            <a:rect l="l" t="t" r="r" b="b"/>
            <a:pathLst>
              <a:path w="4410075" h="6315075">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p:spPr>
        <p:txBody>
          <a:bodyPr wrap="square" lIns="0" tIns="0" rIns="0" bIns="0" rtlCol="0"/>
          <a:lstStyle/>
          <a:p>
            <a:endParaRPr>
              <a:solidFill>
                <a:srgbClr val="92D050"/>
              </a:solidFill>
            </a:endParaRPr>
          </a:p>
        </p:txBody>
      </p:sp>
      <p:pic>
        <p:nvPicPr>
          <p:cNvPr id="4" name="object 4"/>
          <p:cNvPicPr/>
          <p:nvPr/>
        </p:nvPicPr>
        <p:blipFill>
          <a:blip r:embed="rId2" cstate="print"/>
          <a:stretch>
            <a:fillRect/>
          </a:stretch>
        </p:blipFill>
        <p:spPr>
          <a:xfrm>
            <a:off x="490967" y="6532730"/>
            <a:ext cx="2143124" cy="447674"/>
          </a:xfrm>
          <a:prstGeom prst="rect">
            <a:avLst/>
          </a:prstGeom>
        </p:spPr>
      </p:pic>
      <p:sp>
        <p:nvSpPr>
          <p:cNvPr id="5" name="object 5"/>
          <p:cNvSpPr txBox="1"/>
          <p:nvPr/>
        </p:nvSpPr>
        <p:spPr>
          <a:xfrm>
            <a:off x="2599114" y="6520874"/>
            <a:ext cx="6663519" cy="496867"/>
          </a:xfrm>
          <a:prstGeom prst="rect">
            <a:avLst/>
          </a:prstGeom>
        </p:spPr>
        <p:txBody>
          <a:bodyPr vert="horz" wrap="square" lIns="0" tIns="12065" rIns="0" bIns="0" rtlCol="0">
            <a:spAutoFit/>
          </a:bodyPr>
          <a:lstStyle/>
          <a:p>
            <a:pPr marL="12700" marR="5080">
              <a:lnSpc>
                <a:spcPct val="121300"/>
              </a:lnSpc>
              <a:spcBef>
                <a:spcPts val="95"/>
              </a:spcBef>
            </a:pPr>
            <a:r>
              <a:rPr sz="900" spc="5" dirty="0">
                <a:latin typeface="Tahoma"/>
                <a:cs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spc="5">
              <a:latin typeface="Tahoma"/>
              <a:cs typeface="Tahoma"/>
            </a:endParaRPr>
          </a:p>
        </p:txBody>
      </p:sp>
      <p:sp>
        <p:nvSpPr>
          <p:cNvPr id="6" name="CuadroTexto 5">
            <a:extLst>
              <a:ext uri="{FF2B5EF4-FFF2-40B4-BE49-F238E27FC236}">
                <a16:creationId xmlns:a16="http://schemas.microsoft.com/office/drawing/2014/main" id="{7C28D9BB-8994-2052-4D9E-1A24BCEC6C73}"/>
              </a:ext>
            </a:extLst>
          </p:cNvPr>
          <p:cNvSpPr txBox="1"/>
          <p:nvPr/>
        </p:nvSpPr>
        <p:spPr>
          <a:xfrm>
            <a:off x="685800" y="1440939"/>
            <a:ext cx="6172200" cy="461665"/>
          </a:xfrm>
          <a:prstGeom prst="rect">
            <a:avLst/>
          </a:prstGeom>
          <a:noFill/>
        </p:spPr>
        <p:txBody>
          <a:bodyPr wrap="square" rtlCol="0">
            <a:spAutoFit/>
          </a:bodyPr>
          <a:lstStyle/>
          <a:p>
            <a:r>
              <a:rPr lang="es-ES" sz="2400" b="1" dirty="0" err="1">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Coming</a:t>
            </a:r>
            <a:r>
              <a:rPr lang="es-ES" sz="2400" b="1" dirty="0">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400" b="1" dirty="0" err="1">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out</a:t>
            </a:r>
            <a:r>
              <a:rPr lang="es-ES" sz="2400" b="1" dirty="0">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400" b="1" dirty="0" err="1">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experiences</a:t>
            </a:r>
            <a:r>
              <a:rPr lang="es-ES" sz="2400" b="1" dirty="0">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 at </a:t>
            </a:r>
            <a:r>
              <a:rPr lang="es-ES" sz="2400" b="1" dirty="0" err="1">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work</a:t>
            </a:r>
            <a:endParaRPr lang="es-ES"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7" name="Imagen 6">
            <a:extLst>
              <a:ext uri="{FF2B5EF4-FFF2-40B4-BE49-F238E27FC236}">
                <a16:creationId xmlns:a16="http://schemas.microsoft.com/office/drawing/2014/main" id="{F14C0338-011C-42CF-AB0E-BAB0152ADA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967" y="361029"/>
            <a:ext cx="914400" cy="914400"/>
          </a:xfrm>
          <a:prstGeom prst="rect">
            <a:avLst/>
          </a:prstGeom>
        </p:spPr>
      </p:pic>
      <p:sp>
        <p:nvSpPr>
          <p:cNvPr id="11" name="CuadroTexto 10">
            <a:extLst>
              <a:ext uri="{FF2B5EF4-FFF2-40B4-BE49-F238E27FC236}">
                <a16:creationId xmlns:a16="http://schemas.microsoft.com/office/drawing/2014/main" id="{723A99E2-09AA-27E4-3701-2C207340C475}"/>
              </a:ext>
            </a:extLst>
          </p:cNvPr>
          <p:cNvSpPr txBox="1"/>
          <p:nvPr/>
        </p:nvSpPr>
        <p:spPr>
          <a:xfrm>
            <a:off x="590857" y="2157458"/>
            <a:ext cx="8571885" cy="1020985"/>
          </a:xfrm>
          <a:prstGeom prst="rect">
            <a:avLst/>
          </a:prstGeom>
          <a:noFill/>
        </p:spPr>
        <p:txBody>
          <a:bodyPr wrap="square">
            <a:spAutoFit/>
          </a:bodyPr>
          <a:lstStyle/>
          <a:p>
            <a:pPr algn="just">
              <a:lnSpc>
                <a:spcPct val="150000"/>
              </a:lnSpc>
            </a:pP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Jacopo</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is</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26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years</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old</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and has a diploma in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graphic</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design</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taken</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with</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good</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results</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"I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entered</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print</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centre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with</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female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identity</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I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had</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not</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yet</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become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conscious</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When</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I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started</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hormone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therapy</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employers</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could</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not</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accept</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that</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clients</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could</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see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my</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change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pic>
        <p:nvPicPr>
          <p:cNvPr id="14" name="Immagine 13" descr="Immagine che contiene clipart, Elementi grafici&#10;&#10;Descrizione generata automaticamente">
            <a:extLst>
              <a:ext uri="{FF2B5EF4-FFF2-40B4-BE49-F238E27FC236}">
                <a16:creationId xmlns:a16="http://schemas.microsoft.com/office/drawing/2014/main" id="{8F97CB1C-4CFB-5DE8-3D06-6D2DE9C667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6147" y="3433297"/>
            <a:ext cx="3347154" cy="1878079"/>
          </a:xfrm>
          <a:prstGeom prst="rect">
            <a:avLst/>
          </a:prstGeom>
        </p:spPr>
      </p:pic>
      <p:sp>
        <p:nvSpPr>
          <p:cNvPr id="15" name="CasellaDiTesto 14">
            <a:extLst>
              <a:ext uri="{FF2B5EF4-FFF2-40B4-BE49-F238E27FC236}">
                <a16:creationId xmlns:a16="http://schemas.microsoft.com/office/drawing/2014/main" id="{D8B47F1A-AD36-B8BC-9CA3-735FE1DEABA6}"/>
              </a:ext>
            </a:extLst>
          </p:cNvPr>
          <p:cNvSpPr txBox="1"/>
          <p:nvPr/>
        </p:nvSpPr>
        <p:spPr>
          <a:xfrm>
            <a:off x="590857" y="3297246"/>
            <a:ext cx="5105400" cy="3290581"/>
          </a:xfrm>
          <a:prstGeom prst="rect">
            <a:avLst/>
          </a:prstGeom>
          <a:noFill/>
        </p:spPr>
        <p:txBody>
          <a:bodyPr wrap="square" rtlCol="0">
            <a:spAutoFit/>
          </a:bodyPr>
          <a:lstStyle/>
          <a:p>
            <a:pPr algn="just">
              <a:lnSpc>
                <a:spcPct val="150000"/>
              </a:lnSpc>
            </a:pP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They</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called</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me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by</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female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pronouns</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and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constantly</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used</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my</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dead</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name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name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assigned</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birth</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ed.),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even</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after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my</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beard</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appeared</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and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my</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voice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changed</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They</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did</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this</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in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front</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of</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clients</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who</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were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often</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perplexed</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You</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may</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come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with</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10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centimetres</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of</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beard</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but</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I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will</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always</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keep</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making</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mistakes</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because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I am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distracted</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my</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employer</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once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told</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me.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It</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was</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tough</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We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went</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on</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like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that</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for</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year</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until</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they</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decided</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to</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dismiss</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me.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They</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told</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me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they</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didn't</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want</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any</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problems</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with</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clients</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algn="just">
              <a:lnSpc>
                <a:spcPct val="150000"/>
              </a:lnSpc>
            </a:pPr>
            <a:endParaRPr lang="it-IT" sz="1400" dirty="0"/>
          </a:p>
        </p:txBody>
      </p:sp>
    </p:spTree>
    <p:extLst>
      <p:ext uri="{BB962C8B-B14F-4D97-AF65-F5344CB8AC3E}">
        <p14:creationId xmlns:p14="http://schemas.microsoft.com/office/powerpoint/2010/main" val="3854587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28600" y="152400"/>
            <a:ext cx="9416263" cy="7030059"/>
          </a:xfrm>
          <a:custGeom>
            <a:avLst/>
            <a:gdLst/>
            <a:ahLst/>
            <a:cxnLst/>
            <a:rect l="l" t="t" r="r" b="b"/>
            <a:pathLst>
              <a:path w="4410075" h="6315075">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p:spPr>
        <p:txBody>
          <a:bodyPr wrap="square" lIns="0" tIns="0" rIns="0" bIns="0" rtlCol="0"/>
          <a:lstStyle/>
          <a:p>
            <a:endParaRPr>
              <a:solidFill>
                <a:srgbClr val="92D050"/>
              </a:solidFill>
            </a:endParaRPr>
          </a:p>
        </p:txBody>
      </p:sp>
      <p:pic>
        <p:nvPicPr>
          <p:cNvPr id="4" name="object 4"/>
          <p:cNvPicPr/>
          <p:nvPr/>
        </p:nvPicPr>
        <p:blipFill>
          <a:blip r:embed="rId2" cstate="print"/>
          <a:stretch>
            <a:fillRect/>
          </a:stretch>
        </p:blipFill>
        <p:spPr>
          <a:xfrm>
            <a:off x="490967" y="6532730"/>
            <a:ext cx="2143124" cy="447674"/>
          </a:xfrm>
          <a:prstGeom prst="rect">
            <a:avLst/>
          </a:prstGeom>
        </p:spPr>
      </p:pic>
      <p:sp>
        <p:nvSpPr>
          <p:cNvPr id="5" name="object 5"/>
          <p:cNvSpPr txBox="1"/>
          <p:nvPr/>
        </p:nvSpPr>
        <p:spPr>
          <a:xfrm>
            <a:off x="2599114" y="6520874"/>
            <a:ext cx="6663519" cy="496867"/>
          </a:xfrm>
          <a:prstGeom prst="rect">
            <a:avLst/>
          </a:prstGeom>
        </p:spPr>
        <p:txBody>
          <a:bodyPr vert="horz" wrap="square" lIns="0" tIns="12065" rIns="0" bIns="0" rtlCol="0">
            <a:spAutoFit/>
          </a:bodyPr>
          <a:lstStyle/>
          <a:p>
            <a:pPr marL="12700" marR="5080">
              <a:lnSpc>
                <a:spcPct val="121300"/>
              </a:lnSpc>
              <a:spcBef>
                <a:spcPts val="95"/>
              </a:spcBef>
            </a:pPr>
            <a:r>
              <a:rPr sz="900" spc="5" dirty="0">
                <a:latin typeface="Tahoma"/>
                <a:cs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spc="5">
              <a:latin typeface="Tahoma"/>
              <a:cs typeface="Tahoma"/>
            </a:endParaRPr>
          </a:p>
        </p:txBody>
      </p:sp>
      <p:sp>
        <p:nvSpPr>
          <p:cNvPr id="6" name="CuadroTexto 5">
            <a:extLst>
              <a:ext uri="{FF2B5EF4-FFF2-40B4-BE49-F238E27FC236}">
                <a16:creationId xmlns:a16="http://schemas.microsoft.com/office/drawing/2014/main" id="{7C28D9BB-8994-2052-4D9E-1A24BCEC6C73}"/>
              </a:ext>
            </a:extLst>
          </p:cNvPr>
          <p:cNvSpPr txBox="1"/>
          <p:nvPr/>
        </p:nvSpPr>
        <p:spPr>
          <a:xfrm>
            <a:off x="685800" y="1603711"/>
            <a:ext cx="5334000" cy="461665"/>
          </a:xfrm>
          <a:prstGeom prst="rect">
            <a:avLst/>
          </a:prstGeom>
          <a:noFill/>
        </p:spPr>
        <p:txBody>
          <a:bodyPr wrap="square" rtlCol="0">
            <a:spAutoFit/>
          </a:bodyPr>
          <a:lstStyle/>
          <a:p>
            <a:r>
              <a:rPr lang="es-ES" sz="2400" b="1" dirty="0" err="1">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Coming</a:t>
            </a:r>
            <a:r>
              <a:rPr lang="es-ES" sz="2400" b="1" dirty="0">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400" b="1" dirty="0" err="1">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out</a:t>
            </a:r>
            <a:r>
              <a:rPr lang="es-ES" sz="2400" b="1" dirty="0">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400" b="1" dirty="0" err="1">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experiences</a:t>
            </a:r>
            <a:r>
              <a:rPr lang="es-ES" sz="2400" b="1" dirty="0">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 at </a:t>
            </a:r>
            <a:r>
              <a:rPr lang="es-ES" sz="2400" b="1" dirty="0" err="1">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work</a:t>
            </a:r>
            <a:endParaRPr lang="es-ES"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7" name="Imagen 6">
            <a:extLst>
              <a:ext uri="{FF2B5EF4-FFF2-40B4-BE49-F238E27FC236}">
                <a16:creationId xmlns:a16="http://schemas.microsoft.com/office/drawing/2014/main" id="{F14C0338-011C-42CF-AB0E-BAB0152ADA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967" y="361029"/>
            <a:ext cx="914400" cy="914400"/>
          </a:xfrm>
          <a:prstGeom prst="rect">
            <a:avLst/>
          </a:prstGeom>
        </p:spPr>
      </p:pic>
      <p:sp>
        <p:nvSpPr>
          <p:cNvPr id="11" name="CuadroTexto 10">
            <a:extLst>
              <a:ext uri="{FF2B5EF4-FFF2-40B4-BE49-F238E27FC236}">
                <a16:creationId xmlns:a16="http://schemas.microsoft.com/office/drawing/2014/main" id="{723A99E2-09AA-27E4-3701-2C207340C475}"/>
              </a:ext>
            </a:extLst>
          </p:cNvPr>
          <p:cNvSpPr txBox="1"/>
          <p:nvPr/>
        </p:nvSpPr>
        <p:spPr>
          <a:xfrm>
            <a:off x="4553137" y="2434708"/>
            <a:ext cx="4709495" cy="3606308"/>
          </a:xfrm>
          <a:prstGeom prst="rect">
            <a:avLst/>
          </a:prstGeom>
          <a:noFill/>
        </p:spPr>
        <p:txBody>
          <a:bodyPr wrap="square">
            <a:spAutoFit/>
          </a:bodyPr>
          <a:lstStyle/>
          <a:p>
            <a:pPr algn="just">
              <a:lnSpc>
                <a:spcPct val="150000"/>
              </a:lnSpc>
            </a:pP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As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long</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as he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had</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 CV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with</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name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and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masculine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gender</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declinations</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opportunities</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presented</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almost</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every</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day</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respectable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career</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24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years</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old</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two</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degrees</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one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in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Milan</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and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one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in Paris. "At a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certain</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point</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I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thought</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it</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was</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absurd</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not</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to</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say</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who</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I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really</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am and so I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started</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to</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introduce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myself</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with</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my</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name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being</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Simona and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to</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specify</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that</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I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have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 non-</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binary</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identity</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And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that's</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when</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offers</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plummeted</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They</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dropped</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by</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90 per cent.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Maybe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it's</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bad</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luck</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but</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facts</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say</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that</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until</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before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I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had</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one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call</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day</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Now</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nothing</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I'm</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unemployed</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and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I'll</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accept</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anything</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pic>
        <p:nvPicPr>
          <p:cNvPr id="8" name="Immagine 7" descr="Immagine che contiene clipart, schizzo, illustrazione, Elementi grafici&#10;&#10;Descrizione generata automaticamente">
            <a:extLst>
              <a:ext uri="{FF2B5EF4-FFF2-40B4-BE49-F238E27FC236}">
                <a16:creationId xmlns:a16="http://schemas.microsoft.com/office/drawing/2014/main" id="{B7AE3D35-8383-8CD6-C06B-1EB1A3C497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967" y="2739440"/>
            <a:ext cx="3928520" cy="2609455"/>
          </a:xfrm>
          <a:prstGeom prst="rect">
            <a:avLst/>
          </a:prstGeom>
        </p:spPr>
      </p:pic>
    </p:spTree>
    <p:extLst>
      <p:ext uri="{BB962C8B-B14F-4D97-AF65-F5344CB8AC3E}">
        <p14:creationId xmlns:p14="http://schemas.microsoft.com/office/powerpoint/2010/main" val="1845294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4590556" cy="7315199"/>
          </a:xfrm>
          <a:prstGeom prst="rect">
            <a:avLst/>
          </a:prstGeom>
        </p:spPr>
      </p:pic>
      <p:sp>
        <p:nvSpPr>
          <p:cNvPr id="3" name="object 3"/>
          <p:cNvSpPr/>
          <p:nvPr/>
        </p:nvSpPr>
        <p:spPr>
          <a:xfrm>
            <a:off x="4699293" y="152400"/>
            <a:ext cx="4945570" cy="7030059"/>
          </a:xfrm>
          <a:custGeom>
            <a:avLst/>
            <a:gdLst/>
            <a:ahLst/>
            <a:cxnLst/>
            <a:rect l="l" t="t" r="r" b="b"/>
            <a:pathLst>
              <a:path w="4410075" h="6315075">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p:spPr>
        <p:txBody>
          <a:bodyPr wrap="square" lIns="0" tIns="0" rIns="0" bIns="0" rtlCol="0"/>
          <a:lstStyle/>
          <a:p>
            <a:endParaRPr>
              <a:solidFill>
                <a:srgbClr val="92D050"/>
              </a:solidFill>
            </a:endParaRPr>
          </a:p>
        </p:txBody>
      </p:sp>
      <p:pic>
        <p:nvPicPr>
          <p:cNvPr id="4" name="object 4"/>
          <p:cNvPicPr/>
          <p:nvPr/>
        </p:nvPicPr>
        <p:blipFill>
          <a:blip r:embed="rId3" cstate="print"/>
          <a:stretch>
            <a:fillRect/>
          </a:stretch>
        </p:blipFill>
        <p:spPr>
          <a:xfrm>
            <a:off x="108737" y="6817211"/>
            <a:ext cx="2143124" cy="447674"/>
          </a:xfrm>
          <a:prstGeom prst="rect">
            <a:avLst/>
          </a:prstGeom>
        </p:spPr>
      </p:pic>
      <p:sp>
        <p:nvSpPr>
          <p:cNvPr id="5" name="object 5"/>
          <p:cNvSpPr txBox="1"/>
          <p:nvPr/>
        </p:nvSpPr>
        <p:spPr>
          <a:xfrm>
            <a:off x="2151437" y="6861149"/>
            <a:ext cx="2350135" cy="321310"/>
          </a:xfrm>
          <a:prstGeom prst="rect">
            <a:avLst/>
          </a:prstGeom>
        </p:spPr>
        <p:txBody>
          <a:bodyPr vert="horz" wrap="square" lIns="0" tIns="12065" rIns="0" bIns="0" rtlCol="0">
            <a:spAutoFit/>
          </a:bodyPr>
          <a:lstStyle/>
          <a:p>
            <a:pPr marL="12700" marR="5080">
              <a:lnSpc>
                <a:spcPct val="121300"/>
              </a:lnSpc>
              <a:spcBef>
                <a:spcPts val="95"/>
              </a:spcBef>
            </a:pPr>
            <a:r>
              <a:rPr sz="400" b="1" spc="15" dirty="0">
                <a:latin typeface="Tahoma"/>
                <a:cs typeface="Tahoma"/>
              </a:rPr>
              <a:t>The European </a:t>
            </a:r>
            <a:r>
              <a:rPr sz="400" b="1" spc="20" dirty="0">
                <a:latin typeface="Tahoma"/>
                <a:cs typeface="Tahoma"/>
              </a:rPr>
              <a:t>Commission's support for </a:t>
            </a:r>
            <a:r>
              <a:rPr sz="400" b="1" spc="25" dirty="0">
                <a:latin typeface="Tahoma"/>
                <a:cs typeface="Tahoma"/>
              </a:rPr>
              <a:t>the </a:t>
            </a:r>
            <a:r>
              <a:rPr sz="400" b="1" spc="20" dirty="0">
                <a:latin typeface="Tahoma"/>
                <a:cs typeface="Tahoma"/>
              </a:rPr>
              <a:t>production of this </a:t>
            </a:r>
            <a:r>
              <a:rPr sz="400" b="1" spc="15" dirty="0">
                <a:latin typeface="Tahoma"/>
                <a:cs typeface="Tahoma"/>
              </a:rPr>
              <a:t>publication </a:t>
            </a:r>
            <a:r>
              <a:rPr sz="400" b="1" spc="20" dirty="0">
                <a:latin typeface="Tahoma"/>
                <a:cs typeface="Tahoma"/>
              </a:rPr>
              <a:t>does </a:t>
            </a:r>
            <a:r>
              <a:rPr sz="400" b="1" spc="25" dirty="0">
                <a:latin typeface="Tahoma"/>
                <a:cs typeface="Tahoma"/>
              </a:rPr>
              <a:t>not </a:t>
            </a:r>
            <a:r>
              <a:rPr sz="400" b="1" spc="-105" dirty="0">
                <a:latin typeface="Tahoma"/>
                <a:cs typeface="Tahoma"/>
              </a:rPr>
              <a:t> </a:t>
            </a:r>
            <a:r>
              <a:rPr sz="400" b="1" spc="20" dirty="0">
                <a:latin typeface="Tahoma"/>
                <a:cs typeface="Tahoma"/>
              </a:rPr>
              <a:t>constitute </a:t>
            </a:r>
            <a:r>
              <a:rPr sz="400" b="1" spc="25" dirty="0">
                <a:latin typeface="Tahoma"/>
                <a:cs typeface="Tahoma"/>
              </a:rPr>
              <a:t>an </a:t>
            </a:r>
            <a:r>
              <a:rPr sz="400" b="1" spc="20" dirty="0">
                <a:latin typeface="Tahoma"/>
                <a:cs typeface="Tahoma"/>
              </a:rPr>
              <a:t>endorsement of </a:t>
            </a:r>
            <a:r>
              <a:rPr sz="400" b="1" spc="25" dirty="0">
                <a:latin typeface="Tahoma"/>
                <a:cs typeface="Tahoma"/>
              </a:rPr>
              <a:t>the </a:t>
            </a:r>
            <a:r>
              <a:rPr sz="400" b="1" spc="20" dirty="0">
                <a:latin typeface="Tahoma"/>
                <a:cs typeface="Tahoma"/>
              </a:rPr>
              <a:t>contents, which reflect </a:t>
            </a:r>
            <a:r>
              <a:rPr sz="400" b="1" spc="25" dirty="0">
                <a:latin typeface="Tahoma"/>
                <a:cs typeface="Tahoma"/>
              </a:rPr>
              <a:t>the </a:t>
            </a:r>
            <a:r>
              <a:rPr sz="400" b="1" spc="20" dirty="0">
                <a:latin typeface="Tahoma"/>
                <a:cs typeface="Tahoma"/>
              </a:rPr>
              <a:t>views only of </a:t>
            </a:r>
            <a:r>
              <a:rPr sz="400" b="1" spc="25" dirty="0">
                <a:latin typeface="Tahoma"/>
                <a:cs typeface="Tahoma"/>
              </a:rPr>
              <a:t>the </a:t>
            </a:r>
            <a:r>
              <a:rPr sz="400" b="1" spc="30" dirty="0">
                <a:latin typeface="Tahoma"/>
                <a:cs typeface="Tahoma"/>
              </a:rPr>
              <a:t> </a:t>
            </a:r>
            <a:r>
              <a:rPr sz="400" b="1" spc="20" dirty="0">
                <a:latin typeface="Tahoma"/>
                <a:cs typeface="Tahoma"/>
              </a:rPr>
              <a:t>authors,</a:t>
            </a:r>
            <a:r>
              <a:rPr sz="400" b="1" spc="-10" dirty="0">
                <a:latin typeface="Tahoma"/>
                <a:cs typeface="Tahoma"/>
              </a:rPr>
              <a:t> </a:t>
            </a:r>
            <a:r>
              <a:rPr sz="400" b="1" spc="20" dirty="0">
                <a:latin typeface="Tahoma"/>
                <a:cs typeface="Tahoma"/>
              </a:rPr>
              <a:t>and</a:t>
            </a:r>
            <a:r>
              <a:rPr sz="400" b="1" spc="-10" dirty="0">
                <a:latin typeface="Tahoma"/>
                <a:cs typeface="Tahoma"/>
              </a:rPr>
              <a:t> </a:t>
            </a:r>
            <a:r>
              <a:rPr sz="400" b="1" spc="25" dirty="0">
                <a:latin typeface="Tahoma"/>
                <a:cs typeface="Tahoma"/>
              </a:rPr>
              <a:t>the</a:t>
            </a:r>
            <a:r>
              <a:rPr sz="400" b="1" spc="-5" dirty="0">
                <a:latin typeface="Tahoma"/>
                <a:cs typeface="Tahoma"/>
              </a:rPr>
              <a:t> </a:t>
            </a:r>
            <a:r>
              <a:rPr sz="400" b="1" spc="20" dirty="0">
                <a:latin typeface="Tahoma"/>
                <a:cs typeface="Tahoma"/>
              </a:rPr>
              <a:t>Commission</a:t>
            </a:r>
            <a:r>
              <a:rPr sz="400" b="1" spc="-10" dirty="0">
                <a:latin typeface="Tahoma"/>
                <a:cs typeface="Tahoma"/>
              </a:rPr>
              <a:t> </a:t>
            </a:r>
            <a:r>
              <a:rPr sz="400" b="1" spc="20" dirty="0">
                <a:latin typeface="Tahoma"/>
                <a:cs typeface="Tahoma"/>
              </a:rPr>
              <a:t>cannot</a:t>
            </a:r>
            <a:r>
              <a:rPr sz="400" b="1" spc="-5" dirty="0">
                <a:latin typeface="Tahoma"/>
                <a:cs typeface="Tahoma"/>
              </a:rPr>
              <a:t> </a:t>
            </a:r>
            <a:r>
              <a:rPr sz="400" b="1" spc="20" dirty="0">
                <a:latin typeface="Tahoma"/>
                <a:cs typeface="Tahoma"/>
              </a:rPr>
              <a:t>be</a:t>
            </a:r>
            <a:r>
              <a:rPr sz="400" b="1" spc="-10" dirty="0">
                <a:latin typeface="Tahoma"/>
                <a:cs typeface="Tahoma"/>
              </a:rPr>
              <a:t> </a:t>
            </a:r>
            <a:r>
              <a:rPr sz="400" b="1" spc="20" dirty="0">
                <a:latin typeface="Tahoma"/>
                <a:cs typeface="Tahoma"/>
              </a:rPr>
              <a:t>held</a:t>
            </a:r>
            <a:r>
              <a:rPr sz="400" b="1" spc="-5" dirty="0">
                <a:latin typeface="Tahoma"/>
                <a:cs typeface="Tahoma"/>
              </a:rPr>
              <a:t> </a:t>
            </a:r>
            <a:r>
              <a:rPr sz="400" b="1" spc="15" dirty="0">
                <a:latin typeface="Tahoma"/>
                <a:cs typeface="Tahoma"/>
              </a:rPr>
              <a:t>responsible</a:t>
            </a:r>
            <a:r>
              <a:rPr sz="400" b="1" spc="-10" dirty="0">
                <a:latin typeface="Tahoma"/>
                <a:cs typeface="Tahoma"/>
              </a:rPr>
              <a:t> </a:t>
            </a:r>
            <a:r>
              <a:rPr sz="400" b="1" spc="20" dirty="0">
                <a:latin typeface="Tahoma"/>
                <a:cs typeface="Tahoma"/>
              </a:rPr>
              <a:t>for</a:t>
            </a:r>
            <a:r>
              <a:rPr sz="400" b="1" spc="-5" dirty="0">
                <a:latin typeface="Tahoma"/>
                <a:cs typeface="Tahoma"/>
              </a:rPr>
              <a:t> </a:t>
            </a:r>
            <a:r>
              <a:rPr sz="400" b="1" spc="25" dirty="0">
                <a:latin typeface="Tahoma"/>
                <a:cs typeface="Tahoma"/>
              </a:rPr>
              <a:t>any</a:t>
            </a:r>
            <a:r>
              <a:rPr sz="400" b="1" spc="-10" dirty="0">
                <a:latin typeface="Tahoma"/>
                <a:cs typeface="Tahoma"/>
              </a:rPr>
              <a:t> </a:t>
            </a:r>
            <a:r>
              <a:rPr sz="400" b="1" spc="20" dirty="0">
                <a:latin typeface="Tahoma"/>
                <a:cs typeface="Tahoma"/>
              </a:rPr>
              <a:t>use</a:t>
            </a:r>
            <a:r>
              <a:rPr sz="400" b="1" spc="-5" dirty="0">
                <a:latin typeface="Tahoma"/>
                <a:cs typeface="Tahoma"/>
              </a:rPr>
              <a:t> </a:t>
            </a:r>
            <a:r>
              <a:rPr sz="400" b="1" spc="20" dirty="0">
                <a:latin typeface="Tahoma"/>
                <a:cs typeface="Tahoma"/>
              </a:rPr>
              <a:t>which</a:t>
            </a:r>
            <a:r>
              <a:rPr sz="400" b="1" spc="-10" dirty="0">
                <a:latin typeface="Tahoma"/>
                <a:cs typeface="Tahoma"/>
              </a:rPr>
              <a:t> </a:t>
            </a:r>
            <a:r>
              <a:rPr sz="400" b="1" spc="30" dirty="0">
                <a:latin typeface="Tahoma"/>
                <a:cs typeface="Tahoma"/>
              </a:rPr>
              <a:t>may</a:t>
            </a:r>
            <a:r>
              <a:rPr sz="400" b="1" spc="-5" dirty="0">
                <a:latin typeface="Tahoma"/>
                <a:cs typeface="Tahoma"/>
              </a:rPr>
              <a:t> </a:t>
            </a:r>
            <a:r>
              <a:rPr sz="400" b="1" spc="20" dirty="0">
                <a:latin typeface="Tahoma"/>
                <a:cs typeface="Tahoma"/>
              </a:rPr>
              <a:t>be </a:t>
            </a:r>
            <a:r>
              <a:rPr sz="400" b="1" spc="25" dirty="0">
                <a:latin typeface="Tahoma"/>
                <a:cs typeface="Tahoma"/>
              </a:rPr>
              <a:t> made</a:t>
            </a:r>
            <a:r>
              <a:rPr sz="400" b="1" spc="-15" dirty="0">
                <a:latin typeface="Tahoma"/>
                <a:cs typeface="Tahoma"/>
              </a:rPr>
              <a:t> </a:t>
            </a:r>
            <a:r>
              <a:rPr sz="400" b="1" spc="20" dirty="0">
                <a:latin typeface="Tahoma"/>
                <a:cs typeface="Tahoma"/>
              </a:rPr>
              <a:t>of</a:t>
            </a:r>
            <a:r>
              <a:rPr sz="400" b="1" spc="-10" dirty="0">
                <a:latin typeface="Tahoma"/>
                <a:cs typeface="Tahoma"/>
              </a:rPr>
              <a:t> </a:t>
            </a:r>
            <a:r>
              <a:rPr sz="400" b="1" spc="25" dirty="0">
                <a:latin typeface="Tahoma"/>
                <a:cs typeface="Tahoma"/>
              </a:rPr>
              <a:t>the</a:t>
            </a:r>
            <a:r>
              <a:rPr sz="400" b="1" spc="-10" dirty="0">
                <a:latin typeface="Tahoma"/>
                <a:cs typeface="Tahoma"/>
              </a:rPr>
              <a:t> </a:t>
            </a:r>
            <a:r>
              <a:rPr sz="400" b="1" spc="20" dirty="0">
                <a:latin typeface="Tahoma"/>
                <a:cs typeface="Tahoma"/>
              </a:rPr>
              <a:t>information</a:t>
            </a:r>
            <a:r>
              <a:rPr sz="400" b="1" spc="-10" dirty="0">
                <a:latin typeface="Tahoma"/>
                <a:cs typeface="Tahoma"/>
              </a:rPr>
              <a:t> </a:t>
            </a:r>
            <a:r>
              <a:rPr sz="400" b="1" spc="20" dirty="0">
                <a:latin typeface="Tahoma"/>
                <a:cs typeface="Tahoma"/>
              </a:rPr>
              <a:t>contained</a:t>
            </a:r>
            <a:r>
              <a:rPr sz="400" b="1" spc="-10" dirty="0">
                <a:latin typeface="Tahoma"/>
                <a:cs typeface="Tahoma"/>
              </a:rPr>
              <a:t> </a:t>
            </a:r>
            <a:r>
              <a:rPr sz="400" b="1" spc="15" dirty="0">
                <a:latin typeface="Tahoma"/>
                <a:cs typeface="Tahoma"/>
              </a:rPr>
              <a:t>therein.</a:t>
            </a:r>
            <a:endParaRPr sz="400">
              <a:latin typeface="Tahoma"/>
              <a:cs typeface="Tahoma"/>
            </a:endParaRPr>
          </a:p>
        </p:txBody>
      </p:sp>
      <p:pic>
        <p:nvPicPr>
          <p:cNvPr id="7" name="Imagen 6">
            <a:extLst>
              <a:ext uri="{FF2B5EF4-FFF2-40B4-BE49-F238E27FC236}">
                <a16:creationId xmlns:a16="http://schemas.microsoft.com/office/drawing/2014/main" id="{F14C0338-011C-42CF-AB0E-BAB0152ADA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0600" y="6126648"/>
            <a:ext cx="914400" cy="914400"/>
          </a:xfrm>
          <a:prstGeom prst="rect">
            <a:avLst/>
          </a:prstGeom>
        </p:spPr>
      </p:pic>
      <p:sp>
        <p:nvSpPr>
          <p:cNvPr id="11" name="CuadroTexto 10">
            <a:extLst>
              <a:ext uri="{FF2B5EF4-FFF2-40B4-BE49-F238E27FC236}">
                <a16:creationId xmlns:a16="http://schemas.microsoft.com/office/drawing/2014/main" id="{723A99E2-09AA-27E4-3701-2C207340C475}"/>
              </a:ext>
            </a:extLst>
          </p:cNvPr>
          <p:cNvSpPr txBox="1"/>
          <p:nvPr/>
        </p:nvSpPr>
        <p:spPr>
          <a:xfrm>
            <a:off x="4975146" y="1352448"/>
            <a:ext cx="4393863" cy="4610301"/>
          </a:xfrm>
          <a:prstGeom prst="rect">
            <a:avLst/>
          </a:prstGeom>
          <a:noFill/>
        </p:spPr>
        <p:txBody>
          <a:bodyPr wrap="square">
            <a:spAutoFit/>
          </a:bodyPr>
          <a:lstStyle/>
          <a:p>
            <a:pPr algn="just">
              <a:lnSpc>
                <a:spcPct val="150000"/>
              </a:lnSpc>
            </a:pPr>
            <a:endParaRPr lang="es-ES" b="1"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lnSpc>
                <a:spcPct val="150000"/>
              </a:lnSpc>
            </a:pPr>
            <a:r>
              <a:rPr lang="es-ES" sz="1800" b="1" dirty="0">
                <a:latin typeface="Microsoft Sans Serif" panose="020B0604020202020204" pitchFamily="34" charset="0"/>
                <a:ea typeface="Microsoft Sans Serif" panose="020B0604020202020204" pitchFamily="34" charset="0"/>
                <a:cs typeface="Microsoft Sans Serif" panose="020B0604020202020204" pitchFamily="34" charset="0"/>
              </a:rPr>
              <a:t>A 2019 </a:t>
            </a:r>
            <a:r>
              <a:rPr lang="es-ES" sz="1800" b="1" dirty="0" err="1">
                <a:latin typeface="Microsoft Sans Serif" panose="020B0604020202020204" pitchFamily="34" charset="0"/>
                <a:ea typeface="Microsoft Sans Serif" panose="020B0604020202020204" pitchFamily="34" charset="0"/>
                <a:cs typeface="Microsoft Sans Serif" panose="020B0604020202020204" pitchFamily="34" charset="0"/>
              </a:rPr>
              <a:t>study</a:t>
            </a:r>
            <a:r>
              <a:rPr lang="es-ES" sz="1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800" b="1" dirty="0" err="1">
                <a:latin typeface="Microsoft Sans Serif" panose="020B0604020202020204" pitchFamily="34" charset="0"/>
                <a:ea typeface="Microsoft Sans Serif" panose="020B0604020202020204" pitchFamily="34" charset="0"/>
                <a:cs typeface="Microsoft Sans Serif" panose="020B0604020202020204" pitchFamily="34" charset="0"/>
              </a:rPr>
              <a:t>funded</a:t>
            </a:r>
            <a:r>
              <a:rPr lang="es-ES" sz="1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800" b="1" dirty="0" err="1">
                <a:latin typeface="Microsoft Sans Serif" panose="020B0604020202020204" pitchFamily="34" charset="0"/>
                <a:ea typeface="Microsoft Sans Serif" panose="020B0604020202020204" pitchFamily="34" charset="0"/>
                <a:cs typeface="Microsoft Sans Serif" panose="020B0604020202020204" pitchFamily="34" charset="0"/>
              </a:rPr>
              <a:t>by</a:t>
            </a:r>
            <a:r>
              <a:rPr lang="es-ES" sz="1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800" b="1" dirty="0" err="1">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es-ES" sz="1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800" b="1" dirty="0" err="1">
                <a:latin typeface="Microsoft Sans Serif" panose="020B0604020202020204" pitchFamily="34" charset="0"/>
                <a:ea typeface="Microsoft Sans Serif" panose="020B0604020202020204" pitchFamily="34" charset="0"/>
                <a:cs typeface="Microsoft Sans Serif" panose="020B0604020202020204" pitchFamily="34" charset="0"/>
              </a:rPr>
              <a:t>European</a:t>
            </a:r>
            <a:r>
              <a:rPr lang="es-ES" sz="1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800" b="1" dirty="0" err="1">
                <a:latin typeface="Microsoft Sans Serif" panose="020B0604020202020204" pitchFamily="34" charset="0"/>
                <a:ea typeface="Microsoft Sans Serif" panose="020B0604020202020204" pitchFamily="34" charset="0"/>
                <a:cs typeface="Microsoft Sans Serif" panose="020B0604020202020204" pitchFamily="34" charset="0"/>
              </a:rPr>
              <a:t>Commission</a:t>
            </a:r>
            <a:r>
              <a:rPr lang="es-ES" sz="1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800" b="1" dirty="0" err="1">
                <a:latin typeface="Microsoft Sans Serif" panose="020B0604020202020204" pitchFamily="34" charset="0"/>
                <a:ea typeface="Microsoft Sans Serif" panose="020B0604020202020204" pitchFamily="34" charset="0"/>
                <a:cs typeface="Microsoft Sans Serif" panose="020B0604020202020204" pitchFamily="34" charset="0"/>
              </a:rPr>
              <a:t>finds</a:t>
            </a:r>
            <a:r>
              <a:rPr lang="es-ES" sz="1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800" b="1" dirty="0" err="1">
                <a:latin typeface="Microsoft Sans Serif" panose="020B0604020202020204" pitchFamily="34" charset="0"/>
                <a:ea typeface="Microsoft Sans Serif" panose="020B0604020202020204" pitchFamily="34" charset="0"/>
                <a:cs typeface="Microsoft Sans Serif" panose="020B0604020202020204" pitchFamily="34" charset="0"/>
              </a:rPr>
              <a:t>that</a:t>
            </a:r>
            <a:r>
              <a:rPr lang="es-ES" sz="1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800" b="1" dirty="0" err="1">
                <a:latin typeface="Microsoft Sans Serif" panose="020B0604020202020204" pitchFamily="34" charset="0"/>
                <a:ea typeface="Microsoft Sans Serif" panose="020B0604020202020204" pitchFamily="34" charset="0"/>
                <a:cs typeface="Microsoft Sans Serif" panose="020B0604020202020204" pitchFamily="34" charset="0"/>
              </a:rPr>
              <a:t>among</a:t>
            </a:r>
            <a:r>
              <a:rPr lang="es-ES" sz="1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800" b="1" dirty="0" err="1">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es-ES" sz="1800" b="1" dirty="0">
                <a:latin typeface="Microsoft Sans Serif" panose="020B0604020202020204" pitchFamily="34" charset="0"/>
                <a:ea typeface="Microsoft Sans Serif" panose="020B0604020202020204" pitchFamily="34" charset="0"/>
                <a:cs typeface="Microsoft Sans Serif" panose="020B0604020202020204" pitchFamily="34" charset="0"/>
              </a:rPr>
              <a:t> trans </a:t>
            </a:r>
            <a:r>
              <a:rPr lang="es-ES" sz="1800" b="1" dirty="0" err="1">
                <a:latin typeface="Microsoft Sans Serif" panose="020B0604020202020204" pitchFamily="34" charset="0"/>
                <a:ea typeface="Microsoft Sans Serif" panose="020B0604020202020204" pitchFamily="34" charset="0"/>
                <a:cs typeface="Microsoft Sans Serif" panose="020B0604020202020204" pitchFamily="34" charset="0"/>
              </a:rPr>
              <a:t>population</a:t>
            </a:r>
            <a:r>
              <a:rPr lang="es-ES" sz="1800" b="1" dirty="0">
                <a:latin typeface="Microsoft Sans Serif" panose="020B0604020202020204" pitchFamily="34" charset="0"/>
                <a:ea typeface="Microsoft Sans Serif" panose="020B0604020202020204" pitchFamily="34" charset="0"/>
                <a:cs typeface="Microsoft Sans Serif" panose="020B0604020202020204" pitchFamily="34" charset="0"/>
              </a:rPr>
              <a:t> in </a:t>
            </a:r>
            <a:r>
              <a:rPr lang="es-ES" sz="1800" b="1" dirty="0" err="1">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es-ES" sz="1800" b="1" dirty="0">
                <a:latin typeface="Microsoft Sans Serif" panose="020B0604020202020204" pitchFamily="34" charset="0"/>
                <a:ea typeface="Microsoft Sans Serif" panose="020B0604020202020204" pitchFamily="34" charset="0"/>
                <a:cs typeface="Microsoft Sans Serif" panose="020B0604020202020204" pitchFamily="34" charset="0"/>
              </a:rPr>
              <a:t> EU, </a:t>
            </a:r>
            <a:r>
              <a:rPr lang="es-ES" sz="1800" b="1" dirty="0" err="1">
                <a:latin typeface="Microsoft Sans Serif" panose="020B0604020202020204" pitchFamily="34" charset="0"/>
                <a:ea typeface="Microsoft Sans Serif" panose="020B0604020202020204" pitchFamily="34" charset="0"/>
                <a:cs typeface="Microsoft Sans Serif" panose="020B0604020202020204" pitchFamily="34" charset="0"/>
              </a:rPr>
              <a:t>only</a:t>
            </a:r>
            <a:r>
              <a:rPr lang="es-ES" sz="1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800" b="1" dirty="0" err="1">
                <a:latin typeface="Microsoft Sans Serif" panose="020B0604020202020204" pitchFamily="34" charset="0"/>
                <a:ea typeface="Microsoft Sans Serif" panose="020B0604020202020204" pitchFamily="34" charset="0"/>
                <a:cs typeface="Microsoft Sans Serif" panose="020B0604020202020204" pitchFamily="34" charset="0"/>
              </a:rPr>
              <a:t>half</a:t>
            </a:r>
            <a:r>
              <a:rPr lang="es-ES" sz="1800" b="1" dirty="0">
                <a:latin typeface="Microsoft Sans Serif" panose="020B0604020202020204" pitchFamily="34" charset="0"/>
                <a:ea typeface="Microsoft Sans Serif" panose="020B0604020202020204" pitchFamily="34" charset="0"/>
                <a:cs typeface="Microsoft Sans Serif" panose="020B0604020202020204" pitchFamily="34" charset="0"/>
              </a:rPr>
              <a:t> are in </a:t>
            </a:r>
            <a:r>
              <a:rPr lang="es-ES" sz="1800" b="1" dirty="0" err="1">
                <a:latin typeface="Microsoft Sans Serif" panose="020B0604020202020204" pitchFamily="34" charset="0"/>
                <a:ea typeface="Microsoft Sans Serif" panose="020B0604020202020204" pitchFamily="34" charset="0"/>
                <a:cs typeface="Microsoft Sans Serif" panose="020B0604020202020204" pitchFamily="34" charset="0"/>
              </a:rPr>
              <a:t>remunerated</a:t>
            </a:r>
            <a:r>
              <a:rPr lang="es-ES" sz="1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800" b="1" dirty="0" err="1">
                <a:latin typeface="Microsoft Sans Serif" panose="020B0604020202020204" pitchFamily="34" charset="0"/>
                <a:ea typeface="Microsoft Sans Serif" panose="020B0604020202020204" pitchFamily="34" charset="0"/>
                <a:cs typeface="Microsoft Sans Serif" panose="020B0604020202020204" pitchFamily="34" charset="0"/>
              </a:rPr>
              <a:t>employment</a:t>
            </a:r>
            <a:r>
              <a:rPr lang="es-ES" sz="1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800" b="1" dirty="0" err="1">
                <a:latin typeface="Microsoft Sans Serif" panose="020B0604020202020204" pitchFamily="34" charset="0"/>
                <a:ea typeface="Microsoft Sans Serif" panose="020B0604020202020204" pitchFamily="34" charset="0"/>
                <a:cs typeface="Microsoft Sans Serif" panose="020B0604020202020204" pitchFamily="34" charset="0"/>
              </a:rPr>
              <a:t>compared</a:t>
            </a:r>
            <a:r>
              <a:rPr lang="es-ES" sz="1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800" b="1" dirty="0" err="1">
                <a:latin typeface="Microsoft Sans Serif" panose="020B0604020202020204" pitchFamily="34" charset="0"/>
                <a:ea typeface="Microsoft Sans Serif" panose="020B0604020202020204" pitchFamily="34" charset="0"/>
                <a:cs typeface="Microsoft Sans Serif" panose="020B0604020202020204" pitchFamily="34" charset="0"/>
              </a:rPr>
              <a:t>to</a:t>
            </a:r>
            <a:r>
              <a:rPr lang="es-ES" sz="1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800" b="1" dirty="0" err="1">
                <a:latin typeface="Microsoft Sans Serif" panose="020B0604020202020204" pitchFamily="34" charset="0"/>
                <a:ea typeface="Microsoft Sans Serif" panose="020B0604020202020204" pitchFamily="34" charset="0"/>
                <a:cs typeface="Microsoft Sans Serif" panose="020B0604020202020204" pitchFamily="34" charset="0"/>
              </a:rPr>
              <a:t>an</a:t>
            </a:r>
            <a:r>
              <a:rPr lang="es-ES" sz="1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800" b="1" dirty="0" err="1">
                <a:latin typeface="Microsoft Sans Serif" panose="020B0604020202020204" pitchFamily="34" charset="0"/>
                <a:ea typeface="Microsoft Sans Serif" panose="020B0604020202020204" pitchFamily="34" charset="0"/>
                <a:cs typeface="Microsoft Sans Serif" panose="020B0604020202020204" pitchFamily="34" charset="0"/>
              </a:rPr>
              <a:t>overall</a:t>
            </a:r>
            <a:r>
              <a:rPr lang="es-ES" sz="1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800" b="1" dirty="0" err="1">
                <a:latin typeface="Microsoft Sans Serif" panose="020B0604020202020204" pitchFamily="34" charset="0"/>
                <a:ea typeface="Microsoft Sans Serif" panose="020B0604020202020204" pitchFamily="34" charset="0"/>
                <a:cs typeface="Microsoft Sans Serif" panose="020B0604020202020204" pitchFamily="34" charset="0"/>
              </a:rPr>
              <a:t>average</a:t>
            </a:r>
            <a:r>
              <a:rPr lang="es-ES" sz="1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800" b="1" dirty="0" err="1">
                <a:latin typeface="Microsoft Sans Serif" panose="020B0604020202020204" pitchFamily="34" charset="0"/>
                <a:ea typeface="Microsoft Sans Serif" panose="020B0604020202020204" pitchFamily="34" charset="0"/>
                <a:cs typeface="Microsoft Sans Serif" panose="020B0604020202020204" pitchFamily="34" charset="0"/>
              </a:rPr>
              <a:t>of</a:t>
            </a:r>
            <a:r>
              <a:rPr lang="es-ES" sz="1800" b="1" dirty="0">
                <a:latin typeface="Microsoft Sans Serif" panose="020B0604020202020204" pitchFamily="34" charset="0"/>
                <a:ea typeface="Microsoft Sans Serif" panose="020B0604020202020204" pitchFamily="34" charset="0"/>
                <a:cs typeface="Microsoft Sans Serif" panose="020B0604020202020204" pitchFamily="34" charset="0"/>
              </a:rPr>
              <a:t> 69.3%. </a:t>
            </a:r>
            <a:r>
              <a:rPr lang="es-ES" sz="1800" b="1" dirty="0" err="1">
                <a:latin typeface="Microsoft Sans Serif" panose="020B0604020202020204" pitchFamily="34" charset="0"/>
                <a:ea typeface="Microsoft Sans Serif" panose="020B0604020202020204" pitchFamily="34" charset="0"/>
                <a:cs typeface="Microsoft Sans Serif" panose="020B0604020202020204" pitchFamily="34" charset="0"/>
              </a:rPr>
              <a:t>Moreover</a:t>
            </a:r>
            <a:r>
              <a:rPr lang="es-ES" sz="1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800" b="1" dirty="0" err="1">
                <a:latin typeface="Microsoft Sans Serif" panose="020B0604020202020204" pitchFamily="34" charset="0"/>
                <a:ea typeface="Microsoft Sans Serif" panose="020B0604020202020204" pitchFamily="34" charset="0"/>
                <a:cs typeface="Microsoft Sans Serif" panose="020B0604020202020204" pitchFamily="34" charset="0"/>
              </a:rPr>
              <a:t>only</a:t>
            </a:r>
            <a:r>
              <a:rPr lang="es-ES" sz="1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800" b="1" dirty="0" err="1">
                <a:latin typeface="Microsoft Sans Serif" panose="020B0604020202020204" pitchFamily="34" charset="0"/>
                <a:ea typeface="Microsoft Sans Serif" panose="020B0604020202020204" pitchFamily="34" charset="0"/>
                <a:cs typeface="Microsoft Sans Serif" panose="020B0604020202020204" pitchFamily="34" charset="0"/>
              </a:rPr>
              <a:t>one</a:t>
            </a:r>
            <a:r>
              <a:rPr lang="es-ES" sz="1800" b="1" dirty="0">
                <a:latin typeface="Microsoft Sans Serif" panose="020B0604020202020204" pitchFamily="34" charset="0"/>
                <a:ea typeface="Microsoft Sans Serif" panose="020B0604020202020204" pitchFamily="34" charset="0"/>
                <a:cs typeface="Microsoft Sans Serif" panose="020B0604020202020204" pitchFamily="34" charset="0"/>
              </a:rPr>
              <a:t> in </a:t>
            </a:r>
            <a:r>
              <a:rPr lang="es-ES" sz="1800" b="1" dirty="0" err="1">
                <a:latin typeface="Microsoft Sans Serif" panose="020B0604020202020204" pitchFamily="34" charset="0"/>
                <a:ea typeface="Microsoft Sans Serif" panose="020B0604020202020204" pitchFamily="34" charset="0"/>
                <a:cs typeface="Microsoft Sans Serif" panose="020B0604020202020204" pitchFamily="34" charset="0"/>
              </a:rPr>
              <a:t>four</a:t>
            </a:r>
            <a:r>
              <a:rPr lang="es-ES" sz="1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800" b="1" dirty="0" err="1">
                <a:latin typeface="Microsoft Sans Serif" panose="020B0604020202020204" pitchFamily="34" charset="0"/>
                <a:ea typeface="Microsoft Sans Serif" panose="020B0604020202020204" pitchFamily="34" charset="0"/>
                <a:cs typeface="Microsoft Sans Serif" panose="020B0604020202020204" pitchFamily="34" charset="0"/>
              </a:rPr>
              <a:t>reported</a:t>
            </a:r>
            <a:r>
              <a:rPr lang="es-ES" sz="1800" b="1" dirty="0">
                <a:latin typeface="Microsoft Sans Serif" panose="020B0604020202020204" pitchFamily="34" charset="0"/>
                <a:ea typeface="Microsoft Sans Serif" panose="020B0604020202020204" pitchFamily="34" charset="0"/>
                <a:cs typeface="Microsoft Sans Serif" panose="020B0604020202020204" pitchFamily="34" charset="0"/>
              </a:rPr>
              <a:t> living in a </a:t>
            </a:r>
            <a:r>
              <a:rPr lang="es-ES" sz="1800" b="1" dirty="0" err="1">
                <a:latin typeface="Microsoft Sans Serif" panose="020B0604020202020204" pitchFamily="34" charset="0"/>
                <a:ea typeface="Microsoft Sans Serif" panose="020B0604020202020204" pitchFamily="34" charset="0"/>
                <a:cs typeface="Microsoft Sans Serif" panose="020B0604020202020204" pitchFamily="34" charset="0"/>
              </a:rPr>
              <a:t>supportive</a:t>
            </a:r>
            <a:r>
              <a:rPr lang="es-ES" sz="1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800" b="1" dirty="0" err="1">
                <a:latin typeface="Microsoft Sans Serif" panose="020B0604020202020204" pitchFamily="34" charset="0"/>
                <a:ea typeface="Microsoft Sans Serif" panose="020B0604020202020204" pitchFamily="34" charset="0"/>
                <a:cs typeface="Microsoft Sans Serif" panose="020B0604020202020204" pitchFamily="34" charset="0"/>
              </a:rPr>
              <a:t>work</a:t>
            </a:r>
            <a:r>
              <a:rPr lang="es-ES" sz="1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800" b="1" dirty="0" err="1">
                <a:latin typeface="Microsoft Sans Serif" panose="020B0604020202020204" pitchFamily="34" charset="0"/>
                <a:ea typeface="Microsoft Sans Serif" panose="020B0604020202020204" pitchFamily="34" charset="0"/>
                <a:cs typeface="Microsoft Sans Serif" panose="020B0604020202020204" pitchFamily="34" charset="0"/>
              </a:rPr>
              <a:t>environment</a:t>
            </a:r>
            <a:r>
              <a:rPr lang="es-ES" sz="1800" b="1" dirty="0">
                <a:latin typeface="Microsoft Sans Serif" panose="020B0604020202020204" pitchFamily="34" charset="0"/>
                <a:ea typeface="Microsoft Sans Serif" panose="020B0604020202020204" pitchFamily="34" charset="0"/>
                <a:cs typeface="Microsoft Sans Serif" panose="020B0604020202020204" pitchFamily="34" charset="0"/>
              </a:rPr>
              <a:t> and </a:t>
            </a:r>
            <a:r>
              <a:rPr lang="es-ES" sz="1800" b="1" dirty="0" err="1">
                <a:latin typeface="Microsoft Sans Serif" panose="020B0604020202020204" pitchFamily="34" charset="0"/>
                <a:ea typeface="Microsoft Sans Serif" panose="020B0604020202020204" pitchFamily="34" charset="0"/>
                <a:cs typeface="Microsoft Sans Serif" panose="020B0604020202020204" pitchFamily="34" charset="0"/>
              </a:rPr>
              <a:t>never</a:t>
            </a:r>
            <a:r>
              <a:rPr lang="es-ES" sz="1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800" b="1" dirty="0" err="1">
                <a:latin typeface="Microsoft Sans Serif" panose="020B0604020202020204" pitchFamily="34" charset="0"/>
                <a:ea typeface="Microsoft Sans Serif" panose="020B0604020202020204" pitchFamily="34" charset="0"/>
                <a:cs typeface="Microsoft Sans Serif" panose="020B0604020202020204" pitchFamily="34" charset="0"/>
              </a:rPr>
              <a:t>having</a:t>
            </a:r>
            <a:r>
              <a:rPr lang="es-ES" sz="1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800" b="1" dirty="0" err="1">
                <a:latin typeface="Microsoft Sans Serif" panose="020B0604020202020204" pitchFamily="34" charset="0"/>
                <a:ea typeface="Microsoft Sans Serif" panose="020B0604020202020204" pitchFamily="34" charset="0"/>
                <a:cs typeface="Microsoft Sans Serif" panose="020B0604020202020204" pitchFamily="34" charset="0"/>
              </a:rPr>
              <a:t>experienced</a:t>
            </a:r>
            <a:r>
              <a:rPr lang="es-ES" sz="1800" b="1" dirty="0">
                <a:latin typeface="Microsoft Sans Serif" panose="020B0604020202020204" pitchFamily="34" charset="0"/>
                <a:ea typeface="Microsoft Sans Serif" panose="020B0604020202020204" pitchFamily="34" charset="0"/>
                <a:cs typeface="Microsoft Sans Serif" panose="020B0604020202020204" pitchFamily="34" charset="0"/>
              </a:rPr>
              <a:t> negative </a:t>
            </a:r>
            <a:r>
              <a:rPr lang="es-ES" sz="1800" b="1" dirty="0" err="1">
                <a:latin typeface="Microsoft Sans Serif" panose="020B0604020202020204" pitchFamily="34" charset="0"/>
                <a:ea typeface="Microsoft Sans Serif" panose="020B0604020202020204" pitchFamily="34" charset="0"/>
                <a:cs typeface="Microsoft Sans Serif" panose="020B0604020202020204" pitchFamily="34" charset="0"/>
              </a:rPr>
              <a:t>comments</a:t>
            </a:r>
            <a:r>
              <a:rPr lang="es-ES" sz="1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800" b="1" dirty="0" err="1">
                <a:latin typeface="Microsoft Sans Serif" panose="020B0604020202020204" pitchFamily="34" charset="0"/>
                <a:ea typeface="Microsoft Sans Serif" panose="020B0604020202020204" pitchFamily="34" charset="0"/>
                <a:cs typeface="Microsoft Sans Serif" panose="020B0604020202020204" pitchFamily="34" charset="0"/>
              </a:rPr>
              <a:t>related</a:t>
            </a:r>
            <a:r>
              <a:rPr lang="es-ES" sz="1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800" b="1" dirty="0" err="1">
                <a:latin typeface="Microsoft Sans Serif" panose="020B0604020202020204" pitchFamily="34" charset="0"/>
                <a:ea typeface="Microsoft Sans Serif" panose="020B0604020202020204" pitchFamily="34" charset="0"/>
                <a:cs typeface="Microsoft Sans Serif" panose="020B0604020202020204" pitchFamily="34" charset="0"/>
              </a:rPr>
              <a:t>to</a:t>
            </a:r>
            <a:r>
              <a:rPr lang="es-ES" sz="1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800" b="1" dirty="0" err="1">
                <a:latin typeface="Microsoft Sans Serif" panose="020B0604020202020204" pitchFamily="34" charset="0"/>
                <a:ea typeface="Microsoft Sans Serif" panose="020B0604020202020204" pitchFamily="34" charset="0"/>
                <a:cs typeface="Microsoft Sans Serif" panose="020B0604020202020204" pitchFamily="34" charset="0"/>
              </a:rPr>
              <a:t>their</a:t>
            </a:r>
            <a:r>
              <a:rPr lang="es-ES" sz="1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800" b="1" dirty="0" err="1">
                <a:latin typeface="Microsoft Sans Serif" panose="020B0604020202020204" pitchFamily="34" charset="0"/>
                <a:ea typeface="Microsoft Sans Serif" panose="020B0604020202020204" pitchFamily="34" charset="0"/>
                <a:cs typeface="Microsoft Sans Serif" panose="020B0604020202020204" pitchFamily="34" charset="0"/>
              </a:rPr>
              <a:t>gender</a:t>
            </a:r>
            <a:r>
              <a:rPr lang="es-ES" sz="1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800" b="1" dirty="0" err="1">
                <a:latin typeface="Microsoft Sans Serif" panose="020B0604020202020204" pitchFamily="34" charset="0"/>
                <a:ea typeface="Microsoft Sans Serif" panose="020B0604020202020204" pitchFamily="34" charset="0"/>
                <a:cs typeface="Microsoft Sans Serif" panose="020B0604020202020204" pitchFamily="34" charset="0"/>
              </a:rPr>
              <a:t>identity</a:t>
            </a:r>
            <a:r>
              <a:rPr lang="es-ES" sz="1800" b="1"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algn="just">
              <a:lnSpc>
                <a:spcPct val="150000"/>
              </a:lnSpc>
            </a:pPr>
            <a:endParaRPr lang="es-ES" sz="1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28600" y="152400"/>
            <a:ext cx="9416263" cy="7030059"/>
          </a:xfrm>
          <a:custGeom>
            <a:avLst/>
            <a:gdLst/>
            <a:ahLst/>
            <a:cxnLst/>
            <a:rect l="l" t="t" r="r" b="b"/>
            <a:pathLst>
              <a:path w="4410075" h="6315075">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p:spPr>
        <p:txBody>
          <a:bodyPr wrap="square" lIns="0" tIns="0" rIns="0" bIns="0" rtlCol="0"/>
          <a:lstStyle/>
          <a:p>
            <a:endParaRPr>
              <a:solidFill>
                <a:srgbClr val="92D050"/>
              </a:solidFill>
            </a:endParaRPr>
          </a:p>
        </p:txBody>
      </p:sp>
      <p:pic>
        <p:nvPicPr>
          <p:cNvPr id="4" name="object 4"/>
          <p:cNvPicPr/>
          <p:nvPr/>
        </p:nvPicPr>
        <p:blipFill>
          <a:blip r:embed="rId2" cstate="print"/>
          <a:stretch>
            <a:fillRect/>
          </a:stretch>
        </p:blipFill>
        <p:spPr>
          <a:xfrm>
            <a:off x="490967" y="6532730"/>
            <a:ext cx="2143124" cy="447674"/>
          </a:xfrm>
          <a:prstGeom prst="rect">
            <a:avLst/>
          </a:prstGeom>
        </p:spPr>
      </p:pic>
      <p:sp>
        <p:nvSpPr>
          <p:cNvPr id="5" name="object 5"/>
          <p:cNvSpPr txBox="1"/>
          <p:nvPr/>
        </p:nvSpPr>
        <p:spPr>
          <a:xfrm>
            <a:off x="2599114" y="6520874"/>
            <a:ext cx="6663519" cy="496867"/>
          </a:xfrm>
          <a:prstGeom prst="rect">
            <a:avLst/>
          </a:prstGeom>
        </p:spPr>
        <p:txBody>
          <a:bodyPr vert="horz" wrap="square" lIns="0" tIns="12065" rIns="0" bIns="0" rtlCol="0">
            <a:spAutoFit/>
          </a:bodyPr>
          <a:lstStyle/>
          <a:p>
            <a:pPr marL="12700" marR="5080">
              <a:lnSpc>
                <a:spcPct val="121300"/>
              </a:lnSpc>
              <a:spcBef>
                <a:spcPts val="95"/>
              </a:spcBef>
            </a:pPr>
            <a:r>
              <a:rPr sz="900" spc="5" dirty="0">
                <a:latin typeface="Tahoma"/>
                <a:cs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spc="5">
              <a:latin typeface="Tahoma"/>
              <a:cs typeface="Tahoma"/>
            </a:endParaRPr>
          </a:p>
        </p:txBody>
      </p:sp>
      <p:sp>
        <p:nvSpPr>
          <p:cNvPr id="6" name="CuadroTexto 5">
            <a:extLst>
              <a:ext uri="{FF2B5EF4-FFF2-40B4-BE49-F238E27FC236}">
                <a16:creationId xmlns:a16="http://schemas.microsoft.com/office/drawing/2014/main" id="{7C28D9BB-8994-2052-4D9E-1A24BCEC6C73}"/>
              </a:ext>
            </a:extLst>
          </p:cNvPr>
          <p:cNvSpPr txBox="1"/>
          <p:nvPr/>
        </p:nvSpPr>
        <p:spPr>
          <a:xfrm>
            <a:off x="567852" y="1452006"/>
            <a:ext cx="7280748" cy="461665"/>
          </a:xfrm>
          <a:prstGeom prst="rect">
            <a:avLst/>
          </a:prstGeom>
          <a:noFill/>
        </p:spPr>
        <p:txBody>
          <a:bodyPr wrap="square" rtlCol="0">
            <a:spAutoFit/>
          </a:bodyPr>
          <a:lstStyle/>
          <a:p>
            <a:r>
              <a:rPr lang="es-ES" sz="2400" b="1" dirty="0" err="1">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What</a:t>
            </a:r>
            <a:r>
              <a:rPr lang="es-ES" sz="2400" b="1" dirty="0">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400" b="1" dirty="0" err="1">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changes</a:t>
            </a:r>
            <a:r>
              <a:rPr lang="es-ES" sz="2400" b="1" dirty="0">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400" b="1" dirty="0" err="1">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if</a:t>
            </a:r>
            <a:r>
              <a:rPr lang="es-ES" sz="2400" b="1" dirty="0">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 a trans </a:t>
            </a:r>
            <a:r>
              <a:rPr lang="es-ES" sz="2400" b="1" dirty="0" err="1">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person</a:t>
            </a:r>
            <a:r>
              <a:rPr lang="es-ES" sz="2400" b="1" dirty="0">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400" b="1" dirty="0" err="1">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is</a:t>
            </a:r>
            <a:r>
              <a:rPr lang="es-ES" sz="2400" b="1" dirty="0">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400" b="1" dirty="0" err="1">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coming</a:t>
            </a:r>
            <a:r>
              <a:rPr lang="es-ES" sz="2400" b="1" dirty="0">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400" b="1" dirty="0" err="1">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out</a:t>
            </a:r>
            <a:endParaRPr lang="es-ES"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7" name="Imagen 6">
            <a:extLst>
              <a:ext uri="{FF2B5EF4-FFF2-40B4-BE49-F238E27FC236}">
                <a16:creationId xmlns:a16="http://schemas.microsoft.com/office/drawing/2014/main" id="{F14C0338-011C-42CF-AB0E-BAB0152ADA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967" y="361029"/>
            <a:ext cx="914400" cy="914400"/>
          </a:xfrm>
          <a:prstGeom prst="rect">
            <a:avLst/>
          </a:prstGeom>
        </p:spPr>
      </p:pic>
      <p:sp>
        <p:nvSpPr>
          <p:cNvPr id="9" name="CuadroTexto 10">
            <a:extLst>
              <a:ext uri="{FF2B5EF4-FFF2-40B4-BE49-F238E27FC236}">
                <a16:creationId xmlns:a16="http://schemas.microsoft.com/office/drawing/2014/main" id="{DA0702E5-A8AB-4B6B-88F2-5792CD3ADACB}"/>
              </a:ext>
            </a:extLst>
          </p:cNvPr>
          <p:cNvSpPr txBox="1"/>
          <p:nvPr/>
        </p:nvSpPr>
        <p:spPr>
          <a:xfrm>
            <a:off x="567852" y="2202321"/>
            <a:ext cx="5029200" cy="1667316"/>
          </a:xfrm>
          <a:prstGeom prst="rect">
            <a:avLst/>
          </a:prstGeom>
          <a:noFill/>
        </p:spPr>
        <p:txBody>
          <a:bodyPr wrap="square">
            <a:spAutoFit/>
          </a:bodyPr>
          <a:lstStyle/>
          <a:p>
            <a:pPr algn="just">
              <a:lnSpc>
                <a:spcPct val="150000"/>
              </a:lnSpc>
            </a:pP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A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coming</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out</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in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workplace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may</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include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following</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points</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algn="just">
              <a:lnSpc>
                <a:spcPct val="150000"/>
              </a:lnSpc>
            </a:pPr>
            <a:endPar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lnSpc>
                <a:spcPct val="150000"/>
              </a:lnSpc>
            </a:pP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1.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change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of</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name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nickname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and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pronoun</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e-mail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address</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algn="just">
              <a:lnSpc>
                <a:spcPct val="150000"/>
              </a:lnSpc>
            </a:pP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2.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change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of</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style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and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clothing</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pic>
        <p:nvPicPr>
          <p:cNvPr id="8" name="Immagine 7" descr="Immagine che contiene testo, bianco e nero, segnaletica, Carattere&#10;&#10;Descrizione generata automaticamente">
            <a:extLst>
              <a:ext uri="{FF2B5EF4-FFF2-40B4-BE49-F238E27FC236}">
                <a16:creationId xmlns:a16="http://schemas.microsoft.com/office/drawing/2014/main" id="{047BAC83-418D-2485-E17A-8DC262D078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852" y="4021009"/>
            <a:ext cx="2857344" cy="2203850"/>
          </a:xfrm>
          <a:prstGeom prst="rect">
            <a:avLst/>
          </a:prstGeom>
        </p:spPr>
      </p:pic>
      <p:pic>
        <p:nvPicPr>
          <p:cNvPr id="11" name="Immagine 10" descr="Immagine che contiene schermata, cartone animato, design, arte&#10;&#10;Descrizione generata automaticamente">
            <a:extLst>
              <a:ext uri="{FF2B5EF4-FFF2-40B4-BE49-F238E27FC236}">
                <a16:creationId xmlns:a16="http://schemas.microsoft.com/office/drawing/2014/main" id="{B9FDC5B3-FBA6-F9B0-E0DC-63B0187E0A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8729" y="2225923"/>
            <a:ext cx="3477019" cy="1714695"/>
          </a:xfrm>
          <a:prstGeom prst="rect">
            <a:avLst/>
          </a:prstGeom>
        </p:spPr>
      </p:pic>
      <p:sp>
        <p:nvSpPr>
          <p:cNvPr id="12" name="CasellaDiTesto 11">
            <a:extLst>
              <a:ext uri="{FF2B5EF4-FFF2-40B4-BE49-F238E27FC236}">
                <a16:creationId xmlns:a16="http://schemas.microsoft.com/office/drawing/2014/main" id="{C56F862A-EA5C-B1B5-B00D-FBABCBE325B8}"/>
              </a:ext>
            </a:extLst>
          </p:cNvPr>
          <p:cNvSpPr txBox="1"/>
          <p:nvPr/>
        </p:nvSpPr>
        <p:spPr>
          <a:xfrm>
            <a:off x="3592823" y="4516852"/>
            <a:ext cx="5605598" cy="1351588"/>
          </a:xfrm>
          <a:prstGeom prst="rect">
            <a:avLst/>
          </a:prstGeom>
          <a:noFill/>
        </p:spPr>
        <p:txBody>
          <a:bodyPr wrap="square" rtlCol="0">
            <a:spAutoFit/>
          </a:bodyPr>
          <a:lstStyle/>
          <a:p>
            <a:pPr algn="just">
              <a:lnSpc>
                <a:spcPct val="150000"/>
              </a:lnSpc>
            </a:pP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3. use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of</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changing</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rooms</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toilets</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and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other</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spaces</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according</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to</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one's</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gender</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identity</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algn="just">
              <a:lnSpc>
                <a:spcPct val="150000"/>
              </a:lnSpc>
            </a:pP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4. use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of</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service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clothing</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according</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to</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one's</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gender</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identity</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a:lnSpc>
                <a:spcPct val="150000"/>
              </a:lnSpc>
            </a:pPr>
            <a:endParaRPr lang="it-IT" sz="1400" dirty="0"/>
          </a:p>
        </p:txBody>
      </p:sp>
    </p:spTree>
    <p:extLst>
      <p:ext uri="{BB962C8B-B14F-4D97-AF65-F5344CB8AC3E}">
        <p14:creationId xmlns:p14="http://schemas.microsoft.com/office/powerpoint/2010/main" val="4207934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28600" y="152400"/>
            <a:ext cx="9416263" cy="7030059"/>
          </a:xfrm>
          <a:custGeom>
            <a:avLst/>
            <a:gdLst/>
            <a:ahLst/>
            <a:cxnLst/>
            <a:rect l="l" t="t" r="r" b="b"/>
            <a:pathLst>
              <a:path w="4410075" h="6315075">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p:spPr>
        <p:txBody>
          <a:bodyPr wrap="square" lIns="0" tIns="0" rIns="0" bIns="0" rtlCol="0"/>
          <a:lstStyle/>
          <a:p>
            <a:endParaRPr>
              <a:solidFill>
                <a:srgbClr val="92D050"/>
              </a:solidFill>
            </a:endParaRPr>
          </a:p>
        </p:txBody>
      </p:sp>
      <p:pic>
        <p:nvPicPr>
          <p:cNvPr id="4" name="object 4"/>
          <p:cNvPicPr/>
          <p:nvPr/>
        </p:nvPicPr>
        <p:blipFill>
          <a:blip r:embed="rId2" cstate="print"/>
          <a:stretch>
            <a:fillRect/>
          </a:stretch>
        </p:blipFill>
        <p:spPr>
          <a:xfrm>
            <a:off x="490967" y="6532730"/>
            <a:ext cx="2143124" cy="447674"/>
          </a:xfrm>
          <a:prstGeom prst="rect">
            <a:avLst/>
          </a:prstGeom>
        </p:spPr>
      </p:pic>
      <p:sp>
        <p:nvSpPr>
          <p:cNvPr id="5" name="object 5"/>
          <p:cNvSpPr txBox="1"/>
          <p:nvPr/>
        </p:nvSpPr>
        <p:spPr>
          <a:xfrm>
            <a:off x="2599114" y="6520874"/>
            <a:ext cx="6663519" cy="496867"/>
          </a:xfrm>
          <a:prstGeom prst="rect">
            <a:avLst/>
          </a:prstGeom>
        </p:spPr>
        <p:txBody>
          <a:bodyPr vert="horz" wrap="square" lIns="0" tIns="12065" rIns="0" bIns="0" rtlCol="0">
            <a:spAutoFit/>
          </a:bodyPr>
          <a:lstStyle/>
          <a:p>
            <a:pPr marL="12700" marR="5080">
              <a:lnSpc>
                <a:spcPct val="121300"/>
              </a:lnSpc>
              <a:spcBef>
                <a:spcPts val="95"/>
              </a:spcBef>
            </a:pPr>
            <a:r>
              <a:rPr sz="900" spc="5" dirty="0">
                <a:latin typeface="Tahoma"/>
                <a:cs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spc="5">
              <a:latin typeface="Tahoma"/>
              <a:cs typeface="Tahoma"/>
            </a:endParaRPr>
          </a:p>
        </p:txBody>
      </p:sp>
      <p:sp>
        <p:nvSpPr>
          <p:cNvPr id="6" name="CuadroTexto 5">
            <a:extLst>
              <a:ext uri="{FF2B5EF4-FFF2-40B4-BE49-F238E27FC236}">
                <a16:creationId xmlns:a16="http://schemas.microsoft.com/office/drawing/2014/main" id="{7C28D9BB-8994-2052-4D9E-1A24BCEC6C73}"/>
              </a:ext>
            </a:extLst>
          </p:cNvPr>
          <p:cNvSpPr txBox="1"/>
          <p:nvPr/>
        </p:nvSpPr>
        <p:spPr>
          <a:xfrm>
            <a:off x="948167" y="1477580"/>
            <a:ext cx="4057822" cy="830997"/>
          </a:xfrm>
          <a:prstGeom prst="rect">
            <a:avLst/>
          </a:prstGeom>
          <a:noFill/>
        </p:spPr>
        <p:txBody>
          <a:bodyPr wrap="square" rtlCol="0">
            <a:spAutoFit/>
          </a:bodyPr>
          <a:lstStyle/>
          <a:p>
            <a:r>
              <a:rPr lang="es-ES" sz="2400" b="1" dirty="0" err="1">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How</a:t>
            </a:r>
            <a:r>
              <a:rPr lang="es-ES" sz="2400" b="1" dirty="0">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400" b="1" dirty="0" err="1">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an</a:t>
            </a:r>
            <a:r>
              <a:rPr lang="es-ES" sz="2400" b="1" dirty="0">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400" b="1" dirty="0" err="1">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employer</a:t>
            </a:r>
            <a:r>
              <a:rPr lang="es-ES" sz="2400" b="1" dirty="0">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 can show </a:t>
            </a:r>
            <a:r>
              <a:rPr lang="es-ES" sz="2400" b="1" dirty="0" err="1">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acceptance</a:t>
            </a:r>
            <a:r>
              <a:rPr lang="es-ES" sz="2400" b="1" dirty="0">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 and </a:t>
            </a:r>
            <a:r>
              <a:rPr lang="es-ES" sz="2400" b="1" dirty="0" err="1">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support</a:t>
            </a:r>
            <a:r>
              <a:rPr lang="es-ES" sz="2400" b="1" dirty="0">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s-ES"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7" name="Imagen 6">
            <a:extLst>
              <a:ext uri="{FF2B5EF4-FFF2-40B4-BE49-F238E27FC236}">
                <a16:creationId xmlns:a16="http://schemas.microsoft.com/office/drawing/2014/main" id="{F14C0338-011C-42CF-AB0E-BAB0152ADA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967" y="361029"/>
            <a:ext cx="914400" cy="914400"/>
          </a:xfrm>
          <a:prstGeom prst="rect">
            <a:avLst/>
          </a:prstGeom>
        </p:spPr>
      </p:pic>
      <p:grpSp>
        <p:nvGrpSpPr>
          <p:cNvPr id="12" name="Gruppo 11">
            <a:extLst>
              <a:ext uri="{FF2B5EF4-FFF2-40B4-BE49-F238E27FC236}">
                <a16:creationId xmlns:a16="http://schemas.microsoft.com/office/drawing/2014/main" id="{B00FEC0F-1DA7-4454-A4D1-FA685E3113DA}"/>
              </a:ext>
            </a:extLst>
          </p:cNvPr>
          <p:cNvGrpSpPr/>
          <p:nvPr/>
        </p:nvGrpSpPr>
        <p:grpSpPr>
          <a:xfrm>
            <a:off x="685801" y="2286000"/>
            <a:ext cx="8576832" cy="3872374"/>
            <a:chOff x="3782831" y="1714610"/>
            <a:chExt cx="7159493" cy="4212651"/>
          </a:xfrm>
        </p:grpSpPr>
        <p:sp>
          <p:nvSpPr>
            <p:cNvPr id="13" name="Rectangle 60">
              <a:extLst>
                <a:ext uri="{FF2B5EF4-FFF2-40B4-BE49-F238E27FC236}">
                  <a16:creationId xmlns:a16="http://schemas.microsoft.com/office/drawing/2014/main" id="{7D1553D8-DA66-4778-B3CF-2306CE6DEA74}"/>
                </a:ext>
              </a:extLst>
            </p:cNvPr>
            <p:cNvSpPr/>
            <p:nvPr/>
          </p:nvSpPr>
          <p:spPr>
            <a:xfrm>
              <a:off x="3782831" y="1714610"/>
              <a:ext cx="5448428" cy="401786"/>
            </a:xfrm>
            <a:prstGeom prst="rect">
              <a:avLst/>
            </a:prstGeom>
          </p:spPr>
          <p:txBody>
            <a:bodyPr wrap="square">
              <a:spAutoFit/>
            </a:bodyPr>
            <a:lstStyle/>
            <a:p>
              <a:endParaRPr lang="ko-KR" altLang="en-US" b="1" dirty="0">
                <a:latin typeface="Microsoft Sans Serif" panose="020B0604020202020204" pitchFamily="34" charset="0"/>
                <a:cs typeface="Microsoft Sans Serif" panose="020B0604020202020204" pitchFamily="34" charset="0"/>
              </a:endParaRPr>
            </a:p>
          </p:txBody>
        </p:sp>
        <p:sp>
          <p:nvSpPr>
            <p:cNvPr id="14" name="Figura a mano libera: forma 13">
              <a:extLst>
                <a:ext uri="{FF2B5EF4-FFF2-40B4-BE49-F238E27FC236}">
                  <a16:creationId xmlns:a16="http://schemas.microsoft.com/office/drawing/2014/main" id="{663C77CA-2F50-47BF-B917-C2ABAD21B846}"/>
                </a:ext>
              </a:extLst>
            </p:cNvPr>
            <p:cNvSpPr/>
            <p:nvPr/>
          </p:nvSpPr>
          <p:spPr>
            <a:xfrm>
              <a:off x="4012096" y="2265964"/>
              <a:ext cx="3276000" cy="3600000"/>
            </a:xfrm>
            <a:custGeom>
              <a:avLst/>
              <a:gdLst>
                <a:gd name="connsiteX0" fmla="*/ 0 w 6540862"/>
                <a:gd name="connsiteY0" fmla="*/ 0 h 584415"/>
                <a:gd name="connsiteX1" fmla="*/ 6540862 w 6540862"/>
                <a:gd name="connsiteY1" fmla="*/ 0 h 584415"/>
                <a:gd name="connsiteX2" fmla="*/ 6540862 w 6540862"/>
                <a:gd name="connsiteY2" fmla="*/ 584415 h 584415"/>
                <a:gd name="connsiteX3" fmla="*/ 0 w 6540862"/>
                <a:gd name="connsiteY3" fmla="*/ 584415 h 584415"/>
                <a:gd name="connsiteX4" fmla="*/ 0 w 6540862"/>
                <a:gd name="connsiteY4" fmla="*/ 0 h 584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0862" h="584415">
                  <a:moveTo>
                    <a:pt x="0" y="0"/>
                  </a:moveTo>
                  <a:lnTo>
                    <a:pt x="6540862" y="0"/>
                  </a:lnTo>
                  <a:lnTo>
                    <a:pt x="6540862" y="584415"/>
                  </a:lnTo>
                  <a:lnTo>
                    <a:pt x="0" y="584415"/>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106680" rIns="106680" bIns="106680" numCol="1" spcCol="1270" anchor="t" anchorCtr="0">
              <a:noAutofit/>
            </a:bodyPr>
            <a:lstStyle/>
            <a:p>
              <a:pPr marL="285750" lvl="0" indent="-285750" algn="l" defTabSz="1244600">
                <a:lnSpc>
                  <a:spcPct val="150000"/>
                </a:lnSpc>
                <a:spcBef>
                  <a:spcPct val="0"/>
                </a:spcBef>
                <a:spcAft>
                  <a:spcPct val="35000"/>
                </a:spcAft>
                <a:buFont typeface="Arial" panose="020B0604020202020204" pitchFamily="34" charset="0"/>
                <a:buChar char="•"/>
              </a:pPr>
              <a:r>
                <a:rPr lang="it-IT" sz="15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Thank </a:t>
              </a:r>
              <a:r>
                <a:rPr lang="it-IT" sz="15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your</a:t>
              </a:r>
              <a:r>
                <a:rPr lang="it-IT" sz="15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interlocutor for the trust he/</a:t>
              </a:r>
              <a:r>
                <a:rPr lang="it-IT" sz="15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she</a:t>
              </a:r>
              <a:r>
                <a:rPr lang="it-IT" sz="15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15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has</a:t>
              </a:r>
              <a:r>
                <a:rPr lang="it-IT" sz="15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15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shown</a:t>
              </a:r>
              <a:r>
                <a:rPr lang="it-IT" sz="15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in </a:t>
              </a:r>
              <a:r>
                <a:rPr lang="it-IT" sz="15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you</a:t>
              </a:r>
              <a:r>
                <a:rPr lang="it-IT" sz="15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and </a:t>
              </a:r>
              <a:r>
                <a:rPr lang="it-IT" sz="15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assure</a:t>
              </a:r>
              <a:r>
                <a:rPr lang="it-IT" sz="15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15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him</a:t>
              </a:r>
              <a:r>
                <a:rPr lang="it-IT" sz="15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a:t>
              </a:r>
              <a:r>
                <a:rPr lang="it-IT" sz="15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her</a:t>
              </a:r>
              <a:r>
                <a:rPr lang="it-IT" sz="15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of full support;</a:t>
              </a:r>
            </a:p>
            <a:p>
              <a:pPr marL="285750" lvl="0" indent="-285750" algn="l" defTabSz="1244600">
                <a:lnSpc>
                  <a:spcPct val="150000"/>
                </a:lnSpc>
                <a:spcBef>
                  <a:spcPct val="0"/>
                </a:spcBef>
                <a:spcAft>
                  <a:spcPct val="35000"/>
                </a:spcAft>
                <a:buFont typeface="Arial" panose="020B0604020202020204" pitchFamily="34" charset="0"/>
                <a:buChar char="•"/>
              </a:pPr>
              <a:r>
                <a:rPr lang="it-IT" sz="15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ask</a:t>
              </a:r>
              <a:r>
                <a:rPr lang="it-IT" sz="15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15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him</a:t>
              </a:r>
              <a:r>
                <a:rPr lang="it-IT" sz="15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a:t>
              </a:r>
              <a:r>
                <a:rPr lang="it-IT" sz="15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her</a:t>
              </a:r>
              <a:r>
                <a:rPr lang="it-IT" sz="15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15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who</a:t>
              </a:r>
              <a:r>
                <a:rPr lang="it-IT" sz="15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15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is</a:t>
              </a:r>
              <a:r>
                <a:rPr lang="it-IT" sz="15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15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already</a:t>
              </a:r>
              <a:r>
                <a:rPr lang="it-IT" sz="15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15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informed</a:t>
              </a:r>
              <a:r>
                <a:rPr lang="it-IT" sz="15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of the situation;</a:t>
              </a:r>
            </a:p>
            <a:p>
              <a:pPr marL="285750" lvl="0" indent="-285750" algn="l" defTabSz="1244600">
                <a:lnSpc>
                  <a:spcPct val="150000"/>
                </a:lnSpc>
                <a:spcBef>
                  <a:spcPct val="0"/>
                </a:spcBef>
                <a:spcAft>
                  <a:spcPct val="35000"/>
                </a:spcAft>
                <a:buFont typeface="Arial" panose="020B0604020202020204" pitchFamily="34" charset="0"/>
                <a:buChar char="•"/>
              </a:pPr>
              <a:r>
                <a:rPr lang="it-IT" sz="15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e</a:t>
              </a:r>
              <a:r>
                <a:rPr lang="it-IT" sz="1500" kern="12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nquire</a:t>
              </a:r>
              <a:r>
                <a:rPr lang="it-IT" sz="15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1500" kern="12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about</a:t>
              </a:r>
              <a:r>
                <a:rPr lang="it-IT" sz="15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the trans </a:t>
              </a:r>
              <a:r>
                <a:rPr lang="it-IT" sz="1500" kern="12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person's</a:t>
              </a:r>
              <a:r>
                <a:rPr lang="it-IT" sz="15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1500" kern="12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needs</a:t>
              </a:r>
              <a:r>
                <a:rPr lang="it-IT" sz="15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i.e. </a:t>
              </a:r>
              <a:r>
                <a:rPr lang="it-IT" sz="1500" kern="12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what</a:t>
              </a:r>
              <a:r>
                <a:rPr lang="it-IT" sz="15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1500" kern="12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they</a:t>
              </a:r>
              <a:r>
                <a:rPr lang="it-IT" sz="15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1500" kern="12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want</a:t>
              </a:r>
              <a:r>
                <a:rPr lang="it-IT" sz="15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to </a:t>
              </a:r>
              <a:r>
                <a:rPr lang="it-IT" sz="1500" kern="12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change</a:t>
              </a:r>
              <a:r>
                <a:rPr lang="it-IT" sz="15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in concrete </a:t>
              </a:r>
              <a:r>
                <a:rPr lang="it-IT" sz="1500" kern="12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terms</a:t>
              </a:r>
              <a:r>
                <a:rPr lang="it-IT" sz="15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1500" kern="12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what</a:t>
              </a:r>
              <a:r>
                <a:rPr lang="it-IT" sz="15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the challenges are;</a:t>
              </a:r>
            </a:p>
          </p:txBody>
        </p:sp>
        <p:cxnSp>
          <p:nvCxnSpPr>
            <p:cNvPr id="15" name="Connettore diritto 14">
              <a:extLst>
                <a:ext uri="{FF2B5EF4-FFF2-40B4-BE49-F238E27FC236}">
                  <a16:creationId xmlns:a16="http://schemas.microsoft.com/office/drawing/2014/main" id="{5DD3F689-BFEB-436F-80BC-8424170CBA97}"/>
                </a:ext>
              </a:extLst>
            </p:cNvPr>
            <p:cNvCxnSpPr>
              <a:cxnSpLocks/>
            </p:cNvCxnSpPr>
            <p:nvPr/>
          </p:nvCxnSpPr>
          <p:spPr>
            <a:xfrm>
              <a:off x="7415356" y="3040945"/>
              <a:ext cx="0" cy="2886316"/>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9ECCA70A-9BFC-47EA-AA31-B2848A79F7E7}"/>
                </a:ext>
              </a:extLst>
            </p:cNvPr>
            <p:cNvCxnSpPr>
              <a:cxnSpLocks/>
            </p:cNvCxnSpPr>
            <p:nvPr/>
          </p:nvCxnSpPr>
          <p:spPr>
            <a:xfrm>
              <a:off x="3888388" y="2327261"/>
              <a:ext cx="0" cy="360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Figura a mano libera: forma 16">
              <a:extLst>
                <a:ext uri="{FF2B5EF4-FFF2-40B4-BE49-F238E27FC236}">
                  <a16:creationId xmlns:a16="http://schemas.microsoft.com/office/drawing/2014/main" id="{C26AE43A-018B-4946-A6B7-68CCA033F72F}"/>
                </a:ext>
              </a:extLst>
            </p:cNvPr>
            <p:cNvSpPr/>
            <p:nvPr/>
          </p:nvSpPr>
          <p:spPr>
            <a:xfrm>
              <a:off x="7552301" y="2979647"/>
              <a:ext cx="3276000" cy="2886316"/>
            </a:xfrm>
            <a:custGeom>
              <a:avLst/>
              <a:gdLst>
                <a:gd name="connsiteX0" fmla="*/ 0 w 6540862"/>
                <a:gd name="connsiteY0" fmla="*/ 0 h 584415"/>
                <a:gd name="connsiteX1" fmla="*/ 6540862 w 6540862"/>
                <a:gd name="connsiteY1" fmla="*/ 0 h 584415"/>
                <a:gd name="connsiteX2" fmla="*/ 6540862 w 6540862"/>
                <a:gd name="connsiteY2" fmla="*/ 584415 h 584415"/>
                <a:gd name="connsiteX3" fmla="*/ 0 w 6540862"/>
                <a:gd name="connsiteY3" fmla="*/ 584415 h 584415"/>
                <a:gd name="connsiteX4" fmla="*/ 0 w 6540862"/>
                <a:gd name="connsiteY4" fmla="*/ 0 h 584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0862" h="584415">
                  <a:moveTo>
                    <a:pt x="0" y="0"/>
                  </a:moveTo>
                  <a:lnTo>
                    <a:pt x="6540862" y="0"/>
                  </a:lnTo>
                  <a:lnTo>
                    <a:pt x="6540862" y="584415"/>
                  </a:lnTo>
                  <a:lnTo>
                    <a:pt x="0" y="584415"/>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106680" rIns="106680" bIns="106680" numCol="1" spcCol="1270" anchor="t" anchorCtr="0">
              <a:noAutofit/>
            </a:bodyPr>
            <a:lstStyle/>
            <a:p>
              <a:pPr marL="285750" indent="-285750" defTabSz="1244600">
                <a:lnSpc>
                  <a:spcPct val="150000"/>
                </a:lnSpc>
                <a:spcBef>
                  <a:spcPct val="0"/>
                </a:spcBef>
                <a:spcAft>
                  <a:spcPct val="35000"/>
                </a:spcAft>
                <a:buFont typeface="Arial" panose="020B0604020202020204" pitchFamily="34" charset="0"/>
                <a:buChar char="•"/>
              </a:pPr>
              <a:r>
                <a:rPr lang="it-IT" sz="15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ask</a:t>
              </a:r>
              <a:r>
                <a:rPr lang="it-IT" sz="15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15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about</a:t>
              </a:r>
              <a:r>
                <a:rPr lang="it-IT" sz="15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the time </a:t>
              </a:r>
              <a:r>
                <a:rPr lang="it-IT" sz="15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perspective</a:t>
              </a:r>
              <a:r>
                <a:rPr lang="it-IT" sz="15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of the coming out </a:t>
              </a:r>
              <a:r>
                <a:rPr lang="it-IT" sz="15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process</a:t>
              </a:r>
              <a:r>
                <a:rPr lang="it-IT" sz="15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a:t>
              </a:r>
            </a:p>
            <a:p>
              <a:pPr marL="285750" indent="-285750" defTabSz="1244600">
                <a:lnSpc>
                  <a:spcPct val="150000"/>
                </a:lnSpc>
                <a:spcBef>
                  <a:spcPct val="0"/>
                </a:spcBef>
                <a:spcAft>
                  <a:spcPct val="35000"/>
                </a:spcAft>
                <a:buFont typeface="Arial" panose="020B0604020202020204" pitchFamily="34" charset="0"/>
                <a:buChar char="•"/>
              </a:pPr>
              <a:r>
                <a:rPr lang="it-IT" sz="15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suggest</a:t>
              </a:r>
              <a:r>
                <a:rPr lang="it-IT" sz="15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to the trans </a:t>
              </a:r>
              <a:r>
                <a:rPr lang="it-IT" sz="15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person</a:t>
              </a:r>
              <a:r>
                <a:rPr lang="it-IT" sz="15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15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that</a:t>
              </a:r>
              <a:r>
                <a:rPr lang="it-IT" sz="15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15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you</a:t>
              </a:r>
              <a:r>
                <a:rPr lang="it-IT" sz="15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15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approach</a:t>
              </a:r>
              <a:r>
                <a:rPr lang="it-IT" sz="15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15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her</a:t>
              </a:r>
              <a:r>
                <a:rPr lang="it-IT" sz="15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a:t>
              </a:r>
              <a:r>
                <a:rPr lang="it-IT" sz="15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him</a:t>
              </a:r>
              <a:r>
                <a:rPr lang="it-IT" sz="15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15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right</a:t>
              </a:r>
              <a:r>
                <a:rPr lang="it-IT" sz="15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15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away</a:t>
              </a:r>
              <a:r>
                <a:rPr lang="it-IT" sz="15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and in face-to-face interviews with the </a:t>
              </a:r>
              <a:r>
                <a:rPr lang="it-IT" sz="15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correct</a:t>
              </a:r>
              <a:r>
                <a:rPr lang="it-IT" sz="15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gender.</a:t>
              </a:r>
            </a:p>
          </p:txBody>
        </p:sp>
        <p:cxnSp>
          <p:nvCxnSpPr>
            <p:cNvPr id="18" name="Connettore diritto 17">
              <a:extLst>
                <a:ext uri="{FF2B5EF4-FFF2-40B4-BE49-F238E27FC236}">
                  <a16:creationId xmlns:a16="http://schemas.microsoft.com/office/drawing/2014/main" id="{CA240398-B5FA-4494-B2AD-85D7E3F78CFC}"/>
                </a:ext>
              </a:extLst>
            </p:cNvPr>
            <p:cNvCxnSpPr>
              <a:cxnSpLocks/>
            </p:cNvCxnSpPr>
            <p:nvPr/>
          </p:nvCxnSpPr>
          <p:spPr>
            <a:xfrm>
              <a:off x="10942324" y="2327261"/>
              <a:ext cx="0" cy="360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8" name="Immagine 7" descr="Immagine che contiene persona, dito, uomo, polso&#10;&#10;Descrizione generata automaticamente">
            <a:extLst>
              <a:ext uri="{FF2B5EF4-FFF2-40B4-BE49-F238E27FC236}">
                <a16:creationId xmlns:a16="http://schemas.microsoft.com/office/drawing/2014/main" id="{27AE2D3D-95F9-98CF-BEB7-A5DC0A6E2E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7497" y="1213172"/>
            <a:ext cx="3591881" cy="2020433"/>
          </a:xfrm>
          <a:prstGeom prst="rect">
            <a:avLst/>
          </a:prstGeom>
        </p:spPr>
      </p:pic>
    </p:spTree>
    <p:extLst>
      <p:ext uri="{BB962C8B-B14F-4D97-AF65-F5344CB8AC3E}">
        <p14:creationId xmlns:p14="http://schemas.microsoft.com/office/powerpoint/2010/main" val="1619574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4590556" cy="7315199"/>
          </a:xfrm>
          <a:prstGeom prst="rect">
            <a:avLst/>
          </a:prstGeom>
        </p:spPr>
      </p:pic>
      <p:sp>
        <p:nvSpPr>
          <p:cNvPr id="3" name="object 3"/>
          <p:cNvSpPr/>
          <p:nvPr/>
        </p:nvSpPr>
        <p:spPr>
          <a:xfrm>
            <a:off x="4699293" y="152400"/>
            <a:ext cx="4945570" cy="7030059"/>
          </a:xfrm>
          <a:custGeom>
            <a:avLst/>
            <a:gdLst/>
            <a:ahLst/>
            <a:cxnLst/>
            <a:rect l="l" t="t" r="r" b="b"/>
            <a:pathLst>
              <a:path w="4410075" h="6315075">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p:spPr>
        <p:txBody>
          <a:bodyPr wrap="square" lIns="0" tIns="0" rIns="0" bIns="0" rtlCol="0"/>
          <a:lstStyle/>
          <a:p>
            <a:endParaRPr>
              <a:solidFill>
                <a:srgbClr val="92D050"/>
              </a:solidFill>
            </a:endParaRPr>
          </a:p>
        </p:txBody>
      </p:sp>
      <p:pic>
        <p:nvPicPr>
          <p:cNvPr id="4" name="object 4"/>
          <p:cNvPicPr/>
          <p:nvPr/>
        </p:nvPicPr>
        <p:blipFill>
          <a:blip r:embed="rId3" cstate="print"/>
          <a:stretch>
            <a:fillRect/>
          </a:stretch>
        </p:blipFill>
        <p:spPr>
          <a:xfrm>
            <a:off x="108737" y="6817211"/>
            <a:ext cx="2143124" cy="447674"/>
          </a:xfrm>
          <a:prstGeom prst="rect">
            <a:avLst/>
          </a:prstGeom>
        </p:spPr>
      </p:pic>
      <p:sp>
        <p:nvSpPr>
          <p:cNvPr id="5" name="object 5"/>
          <p:cNvSpPr txBox="1"/>
          <p:nvPr/>
        </p:nvSpPr>
        <p:spPr>
          <a:xfrm>
            <a:off x="2151437" y="6861149"/>
            <a:ext cx="2350135" cy="321310"/>
          </a:xfrm>
          <a:prstGeom prst="rect">
            <a:avLst/>
          </a:prstGeom>
        </p:spPr>
        <p:txBody>
          <a:bodyPr vert="horz" wrap="square" lIns="0" tIns="12065" rIns="0" bIns="0" rtlCol="0">
            <a:spAutoFit/>
          </a:bodyPr>
          <a:lstStyle/>
          <a:p>
            <a:pPr marL="12700" marR="5080">
              <a:lnSpc>
                <a:spcPct val="121300"/>
              </a:lnSpc>
              <a:spcBef>
                <a:spcPts val="95"/>
              </a:spcBef>
            </a:pPr>
            <a:r>
              <a:rPr sz="400" b="1" spc="15" dirty="0">
                <a:latin typeface="Tahoma"/>
                <a:cs typeface="Tahoma"/>
              </a:rPr>
              <a:t>The European </a:t>
            </a:r>
            <a:r>
              <a:rPr sz="400" b="1" spc="20" dirty="0">
                <a:latin typeface="Tahoma"/>
                <a:cs typeface="Tahoma"/>
              </a:rPr>
              <a:t>Commission's support for </a:t>
            </a:r>
            <a:r>
              <a:rPr sz="400" b="1" spc="25" dirty="0">
                <a:latin typeface="Tahoma"/>
                <a:cs typeface="Tahoma"/>
              </a:rPr>
              <a:t>the </a:t>
            </a:r>
            <a:r>
              <a:rPr sz="400" b="1" spc="20" dirty="0">
                <a:latin typeface="Tahoma"/>
                <a:cs typeface="Tahoma"/>
              </a:rPr>
              <a:t>production of this </a:t>
            </a:r>
            <a:r>
              <a:rPr sz="400" b="1" spc="15" dirty="0">
                <a:latin typeface="Tahoma"/>
                <a:cs typeface="Tahoma"/>
              </a:rPr>
              <a:t>publication </a:t>
            </a:r>
            <a:r>
              <a:rPr sz="400" b="1" spc="20" dirty="0">
                <a:latin typeface="Tahoma"/>
                <a:cs typeface="Tahoma"/>
              </a:rPr>
              <a:t>does </a:t>
            </a:r>
            <a:r>
              <a:rPr sz="400" b="1" spc="25" dirty="0">
                <a:latin typeface="Tahoma"/>
                <a:cs typeface="Tahoma"/>
              </a:rPr>
              <a:t>not </a:t>
            </a:r>
            <a:r>
              <a:rPr sz="400" b="1" spc="-105" dirty="0">
                <a:latin typeface="Tahoma"/>
                <a:cs typeface="Tahoma"/>
              </a:rPr>
              <a:t> </a:t>
            </a:r>
            <a:r>
              <a:rPr sz="400" b="1" spc="20" dirty="0">
                <a:latin typeface="Tahoma"/>
                <a:cs typeface="Tahoma"/>
              </a:rPr>
              <a:t>constitute </a:t>
            </a:r>
            <a:r>
              <a:rPr sz="400" b="1" spc="25" dirty="0">
                <a:latin typeface="Tahoma"/>
                <a:cs typeface="Tahoma"/>
              </a:rPr>
              <a:t>an </a:t>
            </a:r>
            <a:r>
              <a:rPr sz="400" b="1" spc="20" dirty="0">
                <a:latin typeface="Tahoma"/>
                <a:cs typeface="Tahoma"/>
              </a:rPr>
              <a:t>endorsement of </a:t>
            </a:r>
            <a:r>
              <a:rPr sz="400" b="1" spc="25" dirty="0">
                <a:latin typeface="Tahoma"/>
                <a:cs typeface="Tahoma"/>
              </a:rPr>
              <a:t>the </a:t>
            </a:r>
            <a:r>
              <a:rPr sz="400" b="1" spc="20" dirty="0">
                <a:latin typeface="Tahoma"/>
                <a:cs typeface="Tahoma"/>
              </a:rPr>
              <a:t>contents, which reflect </a:t>
            </a:r>
            <a:r>
              <a:rPr sz="400" b="1" spc="25" dirty="0">
                <a:latin typeface="Tahoma"/>
                <a:cs typeface="Tahoma"/>
              </a:rPr>
              <a:t>the </a:t>
            </a:r>
            <a:r>
              <a:rPr sz="400" b="1" spc="20" dirty="0">
                <a:latin typeface="Tahoma"/>
                <a:cs typeface="Tahoma"/>
              </a:rPr>
              <a:t>views only of </a:t>
            </a:r>
            <a:r>
              <a:rPr sz="400" b="1" spc="25" dirty="0">
                <a:latin typeface="Tahoma"/>
                <a:cs typeface="Tahoma"/>
              </a:rPr>
              <a:t>the </a:t>
            </a:r>
            <a:r>
              <a:rPr sz="400" b="1" spc="30" dirty="0">
                <a:latin typeface="Tahoma"/>
                <a:cs typeface="Tahoma"/>
              </a:rPr>
              <a:t> </a:t>
            </a:r>
            <a:r>
              <a:rPr sz="400" b="1" spc="20" dirty="0">
                <a:latin typeface="Tahoma"/>
                <a:cs typeface="Tahoma"/>
              </a:rPr>
              <a:t>authors,</a:t>
            </a:r>
            <a:r>
              <a:rPr sz="400" b="1" spc="-10" dirty="0">
                <a:latin typeface="Tahoma"/>
                <a:cs typeface="Tahoma"/>
              </a:rPr>
              <a:t> </a:t>
            </a:r>
            <a:r>
              <a:rPr sz="400" b="1" spc="20" dirty="0">
                <a:latin typeface="Tahoma"/>
                <a:cs typeface="Tahoma"/>
              </a:rPr>
              <a:t>and</a:t>
            </a:r>
            <a:r>
              <a:rPr sz="400" b="1" spc="-10" dirty="0">
                <a:latin typeface="Tahoma"/>
                <a:cs typeface="Tahoma"/>
              </a:rPr>
              <a:t> </a:t>
            </a:r>
            <a:r>
              <a:rPr sz="400" b="1" spc="25" dirty="0">
                <a:latin typeface="Tahoma"/>
                <a:cs typeface="Tahoma"/>
              </a:rPr>
              <a:t>the</a:t>
            </a:r>
            <a:r>
              <a:rPr sz="400" b="1" spc="-5" dirty="0">
                <a:latin typeface="Tahoma"/>
                <a:cs typeface="Tahoma"/>
              </a:rPr>
              <a:t> </a:t>
            </a:r>
            <a:r>
              <a:rPr sz="400" b="1" spc="20" dirty="0">
                <a:latin typeface="Tahoma"/>
                <a:cs typeface="Tahoma"/>
              </a:rPr>
              <a:t>Commission</a:t>
            </a:r>
            <a:r>
              <a:rPr sz="400" b="1" spc="-10" dirty="0">
                <a:latin typeface="Tahoma"/>
                <a:cs typeface="Tahoma"/>
              </a:rPr>
              <a:t> </a:t>
            </a:r>
            <a:r>
              <a:rPr sz="400" b="1" spc="20" dirty="0">
                <a:latin typeface="Tahoma"/>
                <a:cs typeface="Tahoma"/>
              </a:rPr>
              <a:t>cannot</a:t>
            </a:r>
            <a:r>
              <a:rPr sz="400" b="1" spc="-5" dirty="0">
                <a:latin typeface="Tahoma"/>
                <a:cs typeface="Tahoma"/>
              </a:rPr>
              <a:t> </a:t>
            </a:r>
            <a:r>
              <a:rPr sz="400" b="1" spc="20" dirty="0">
                <a:latin typeface="Tahoma"/>
                <a:cs typeface="Tahoma"/>
              </a:rPr>
              <a:t>be</a:t>
            </a:r>
            <a:r>
              <a:rPr sz="400" b="1" spc="-10" dirty="0">
                <a:latin typeface="Tahoma"/>
                <a:cs typeface="Tahoma"/>
              </a:rPr>
              <a:t> </a:t>
            </a:r>
            <a:r>
              <a:rPr sz="400" b="1" spc="20" dirty="0">
                <a:latin typeface="Tahoma"/>
                <a:cs typeface="Tahoma"/>
              </a:rPr>
              <a:t>held</a:t>
            </a:r>
            <a:r>
              <a:rPr sz="400" b="1" spc="-5" dirty="0">
                <a:latin typeface="Tahoma"/>
                <a:cs typeface="Tahoma"/>
              </a:rPr>
              <a:t> </a:t>
            </a:r>
            <a:r>
              <a:rPr sz="400" b="1" spc="15" dirty="0">
                <a:latin typeface="Tahoma"/>
                <a:cs typeface="Tahoma"/>
              </a:rPr>
              <a:t>responsible</a:t>
            </a:r>
            <a:r>
              <a:rPr sz="400" b="1" spc="-10" dirty="0">
                <a:latin typeface="Tahoma"/>
                <a:cs typeface="Tahoma"/>
              </a:rPr>
              <a:t> </a:t>
            </a:r>
            <a:r>
              <a:rPr sz="400" b="1" spc="20" dirty="0">
                <a:latin typeface="Tahoma"/>
                <a:cs typeface="Tahoma"/>
              </a:rPr>
              <a:t>for</a:t>
            </a:r>
            <a:r>
              <a:rPr sz="400" b="1" spc="-5" dirty="0">
                <a:latin typeface="Tahoma"/>
                <a:cs typeface="Tahoma"/>
              </a:rPr>
              <a:t> </a:t>
            </a:r>
            <a:r>
              <a:rPr sz="400" b="1" spc="25" dirty="0">
                <a:latin typeface="Tahoma"/>
                <a:cs typeface="Tahoma"/>
              </a:rPr>
              <a:t>any</a:t>
            </a:r>
            <a:r>
              <a:rPr sz="400" b="1" spc="-10" dirty="0">
                <a:latin typeface="Tahoma"/>
                <a:cs typeface="Tahoma"/>
              </a:rPr>
              <a:t> </a:t>
            </a:r>
            <a:r>
              <a:rPr sz="400" b="1" spc="20" dirty="0">
                <a:latin typeface="Tahoma"/>
                <a:cs typeface="Tahoma"/>
              </a:rPr>
              <a:t>use</a:t>
            </a:r>
            <a:r>
              <a:rPr sz="400" b="1" spc="-5" dirty="0">
                <a:latin typeface="Tahoma"/>
                <a:cs typeface="Tahoma"/>
              </a:rPr>
              <a:t> </a:t>
            </a:r>
            <a:r>
              <a:rPr sz="400" b="1" spc="20" dirty="0">
                <a:latin typeface="Tahoma"/>
                <a:cs typeface="Tahoma"/>
              </a:rPr>
              <a:t>which</a:t>
            </a:r>
            <a:r>
              <a:rPr sz="400" b="1" spc="-10" dirty="0">
                <a:latin typeface="Tahoma"/>
                <a:cs typeface="Tahoma"/>
              </a:rPr>
              <a:t> </a:t>
            </a:r>
            <a:r>
              <a:rPr sz="400" b="1" spc="30" dirty="0">
                <a:latin typeface="Tahoma"/>
                <a:cs typeface="Tahoma"/>
              </a:rPr>
              <a:t>may</a:t>
            </a:r>
            <a:r>
              <a:rPr sz="400" b="1" spc="-5" dirty="0">
                <a:latin typeface="Tahoma"/>
                <a:cs typeface="Tahoma"/>
              </a:rPr>
              <a:t> </a:t>
            </a:r>
            <a:r>
              <a:rPr sz="400" b="1" spc="20" dirty="0">
                <a:latin typeface="Tahoma"/>
                <a:cs typeface="Tahoma"/>
              </a:rPr>
              <a:t>be </a:t>
            </a:r>
            <a:r>
              <a:rPr sz="400" b="1" spc="25" dirty="0">
                <a:latin typeface="Tahoma"/>
                <a:cs typeface="Tahoma"/>
              </a:rPr>
              <a:t> made</a:t>
            </a:r>
            <a:r>
              <a:rPr sz="400" b="1" spc="-15" dirty="0">
                <a:latin typeface="Tahoma"/>
                <a:cs typeface="Tahoma"/>
              </a:rPr>
              <a:t> </a:t>
            </a:r>
            <a:r>
              <a:rPr sz="400" b="1" spc="20" dirty="0">
                <a:latin typeface="Tahoma"/>
                <a:cs typeface="Tahoma"/>
              </a:rPr>
              <a:t>of</a:t>
            </a:r>
            <a:r>
              <a:rPr sz="400" b="1" spc="-10" dirty="0">
                <a:latin typeface="Tahoma"/>
                <a:cs typeface="Tahoma"/>
              </a:rPr>
              <a:t> </a:t>
            </a:r>
            <a:r>
              <a:rPr sz="400" b="1" spc="25" dirty="0">
                <a:latin typeface="Tahoma"/>
                <a:cs typeface="Tahoma"/>
              </a:rPr>
              <a:t>the</a:t>
            </a:r>
            <a:r>
              <a:rPr sz="400" b="1" spc="-10" dirty="0">
                <a:latin typeface="Tahoma"/>
                <a:cs typeface="Tahoma"/>
              </a:rPr>
              <a:t> </a:t>
            </a:r>
            <a:r>
              <a:rPr sz="400" b="1" spc="20" dirty="0">
                <a:latin typeface="Tahoma"/>
                <a:cs typeface="Tahoma"/>
              </a:rPr>
              <a:t>information</a:t>
            </a:r>
            <a:r>
              <a:rPr sz="400" b="1" spc="-10" dirty="0">
                <a:latin typeface="Tahoma"/>
                <a:cs typeface="Tahoma"/>
              </a:rPr>
              <a:t> </a:t>
            </a:r>
            <a:r>
              <a:rPr sz="400" b="1" spc="20" dirty="0">
                <a:latin typeface="Tahoma"/>
                <a:cs typeface="Tahoma"/>
              </a:rPr>
              <a:t>contained</a:t>
            </a:r>
            <a:r>
              <a:rPr sz="400" b="1" spc="-10" dirty="0">
                <a:latin typeface="Tahoma"/>
                <a:cs typeface="Tahoma"/>
              </a:rPr>
              <a:t> </a:t>
            </a:r>
            <a:r>
              <a:rPr sz="400" b="1" spc="15" dirty="0">
                <a:latin typeface="Tahoma"/>
                <a:cs typeface="Tahoma"/>
              </a:rPr>
              <a:t>therein.</a:t>
            </a:r>
            <a:endParaRPr sz="400">
              <a:latin typeface="Tahoma"/>
              <a:cs typeface="Tahoma"/>
            </a:endParaRPr>
          </a:p>
        </p:txBody>
      </p:sp>
      <p:sp>
        <p:nvSpPr>
          <p:cNvPr id="6" name="CuadroTexto 5">
            <a:extLst>
              <a:ext uri="{FF2B5EF4-FFF2-40B4-BE49-F238E27FC236}">
                <a16:creationId xmlns:a16="http://schemas.microsoft.com/office/drawing/2014/main" id="{7C28D9BB-8994-2052-4D9E-1A24BCEC6C73}"/>
              </a:ext>
            </a:extLst>
          </p:cNvPr>
          <p:cNvSpPr txBox="1"/>
          <p:nvPr/>
        </p:nvSpPr>
        <p:spPr>
          <a:xfrm>
            <a:off x="4975146" y="685800"/>
            <a:ext cx="4393863" cy="1200329"/>
          </a:xfrm>
          <a:prstGeom prst="rect">
            <a:avLst/>
          </a:prstGeom>
          <a:noFill/>
        </p:spPr>
        <p:txBody>
          <a:bodyPr wrap="square" rtlCol="0">
            <a:spAutoFit/>
          </a:bodyPr>
          <a:lstStyle/>
          <a:p>
            <a:r>
              <a:rPr lang="es-ES" sz="2400" b="1" dirty="0" err="1">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Support</a:t>
            </a:r>
            <a:r>
              <a:rPr lang="es-ES" sz="2400" b="1" dirty="0">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400" b="1" dirty="0" err="1">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coming</a:t>
            </a:r>
            <a:r>
              <a:rPr lang="es-ES" sz="2400" b="1" dirty="0">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400" b="1" dirty="0" err="1">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out</a:t>
            </a:r>
            <a:r>
              <a:rPr lang="es-ES" sz="2400" b="1" dirty="0">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 in </a:t>
            </a:r>
            <a:r>
              <a:rPr lang="es-ES" sz="2400" b="1" dirty="0" err="1">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es-ES" sz="2400" b="1" dirty="0">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400" b="1" dirty="0" err="1">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team</a:t>
            </a:r>
            <a:endParaRPr lang="es-ES" sz="2400" b="1" dirty="0">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s-ES"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7" name="Imagen 6">
            <a:extLst>
              <a:ext uri="{FF2B5EF4-FFF2-40B4-BE49-F238E27FC236}">
                <a16:creationId xmlns:a16="http://schemas.microsoft.com/office/drawing/2014/main" id="{F14C0338-011C-42CF-AB0E-BAB0152ADA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0600" y="6126648"/>
            <a:ext cx="914400" cy="914400"/>
          </a:xfrm>
          <a:prstGeom prst="rect">
            <a:avLst/>
          </a:prstGeom>
        </p:spPr>
      </p:pic>
      <p:sp>
        <p:nvSpPr>
          <p:cNvPr id="9" name="CuadroTexto 10">
            <a:extLst>
              <a:ext uri="{FF2B5EF4-FFF2-40B4-BE49-F238E27FC236}">
                <a16:creationId xmlns:a16="http://schemas.microsoft.com/office/drawing/2014/main" id="{10294947-B5D6-47CD-B368-26AD980DC280}"/>
              </a:ext>
            </a:extLst>
          </p:cNvPr>
          <p:cNvSpPr txBox="1"/>
          <p:nvPr/>
        </p:nvSpPr>
        <p:spPr>
          <a:xfrm>
            <a:off x="4975146" y="1644849"/>
            <a:ext cx="4393863" cy="4846968"/>
          </a:xfrm>
          <a:prstGeom prst="rect">
            <a:avLst/>
          </a:prstGeom>
          <a:noFill/>
        </p:spPr>
        <p:txBody>
          <a:bodyPr wrap="square">
            <a:spAutoFit/>
          </a:bodyPr>
          <a:lstStyle/>
          <a:p>
            <a:pPr algn="just">
              <a:lnSpc>
                <a:spcPct val="150000"/>
              </a:lnSpc>
            </a:pPr>
            <a:r>
              <a:rPr lang="es-ES" sz="1600" b="1" dirty="0" err="1">
                <a:latin typeface="Microsoft Sans Serif" panose="020B0604020202020204" pitchFamily="34" charset="0"/>
                <a:ea typeface="Microsoft Sans Serif" panose="020B0604020202020204" pitchFamily="34" charset="0"/>
                <a:cs typeface="Microsoft Sans Serif" panose="020B0604020202020204" pitchFamily="34" charset="0"/>
              </a:rPr>
              <a:t>To</a:t>
            </a:r>
            <a:r>
              <a:rPr lang="es-ES" sz="16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600" b="1" dirty="0" err="1">
                <a:latin typeface="Microsoft Sans Serif" panose="020B0604020202020204" pitchFamily="34" charset="0"/>
                <a:ea typeface="Microsoft Sans Serif" panose="020B0604020202020204" pitchFamily="34" charset="0"/>
                <a:cs typeface="Microsoft Sans Serif" panose="020B0604020202020204" pitchFamily="34" charset="0"/>
              </a:rPr>
              <a:t>communicate</a:t>
            </a:r>
            <a:r>
              <a:rPr lang="es-ES" sz="16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600" b="1" dirty="0" err="1">
                <a:latin typeface="Microsoft Sans Serif" panose="020B0604020202020204" pitchFamily="34" charset="0"/>
                <a:ea typeface="Microsoft Sans Serif" panose="020B0604020202020204" pitchFamily="34" charset="0"/>
                <a:cs typeface="Microsoft Sans Serif" panose="020B0604020202020204" pitchFamily="34" charset="0"/>
              </a:rPr>
              <a:t>coming</a:t>
            </a:r>
            <a:r>
              <a:rPr lang="es-ES" sz="16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600" b="1" dirty="0" err="1">
                <a:latin typeface="Microsoft Sans Serif" panose="020B0604020202020204" pitchFamily="34" charset="0"/>
                <a:ea typeface="Microsoft Sans Serif" panose="020B0604020202020204" pitchFamily="34" charset="0"/>
                <a:cs typeface="Microsoft Sans Serif" panose="020B0604020202020204" pitchFamily="34" charset="0"/>
              </a:rPr>
              <a:t>out</a:t>
            </a:r>
            <a:r>
              <a:rPr lang="es-ES" sz="16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600" b="1" dirty="0" err="1">
                <a:latin typeface="Microsoft Sans Serif" panose="020B0604020202020204" pitchFamily="34" charset="0"/>
                <a:ea typeface="Microsoft Sans Serif" panose="020B0604020202020204" pitchFamily="34" charset="0"/>
                <a:cs typeface="Microsoft Sans Serif" panose="020B0604020202020204" pitchFamily="34" charset="0"/>
              </a:rPr>
              <a:t>to</a:t>
            </a:r>
            <a:r>
              <a:rPr lang="es-ES" sz="16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600" b="1" dirty="0" err="1">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es-ES" sz="16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600" b="1" dirty="0" err="1">
                <a:latin typeface="Microsoft Sans Serif" panose="020B0604020202020204" pitchFamily="34" charset="0"/>
                <a:ea typeface="Microsoft Sans Serif" panose="020B0604020202020204" pitchFamily="34" charset="0"/>
                <a:cs typeface="Microsoft Sans Serif" panose="020B0604020202020204" pitchFamily="34" charset="0"/>
              </a:rPr>
              <a:t>team</a:t>
            </a:r>
            <a:r>
              <a:rPr lang="es-ES" sz="16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600" b="1" dirty="0" err="1">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es-ES" sz="1600" b="1" dirty="0">
                <a:latin typeface="Microsoft Sans Serif" panose="020B0604020202020204" pitchFamily="34" charset="0"/>
                <a:ea typeface="Microsoft Sans Serif" panose="020B0604020202020204" pitchFamily="34" charset="0"/>
                <a:cs typeface="Microsoft Sans Serif" panose="020B0604020202020204" pitchFamily="34" charset="0"/>
              </a:rPr>
              <a:t> ideal </a:t>
            </a:r>
            <a:r>
              <a:rPr lang="es-ES" sz="1600" b="1" dirty="0" err="1">
                <a:latin typeface="Microsoft Sans Serif" panose="020B0604020202020204" pitchFamily="34" charset="0"/>
                <a:ea typeface="Microsoft Sans Serif" panose="020B0604020202020204" pitchFamily="34" charset="0"/>
                <a:cs typeface="Microsoft Sans Serif" panose="020B0604020202020204" pitchFamily="34" charset="0"/>
              </a:rPr>
              <a:t>context</a:t>
            </a:r>
            <a:r>
              <a:rPr lang="es-ES" sz="16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600" b="1" dirty="0" err="1">
                <a:latin typeface="Microsoft Sans Serif" panose="020B0604020202020204" pitchFamily="34" charset="0"/>
                <a:ea typeface="Microsoft Sans Serif" panose="020B0604020202020204" pitchFamily="34" charset="0"/>
                <a:cs typeface="Microsoft Sans Serif" panose="020B0604020202020204" pitchFamily="34" charset="0"/>
              </a:rPr>
              <a:t>is</a:t>
            </a:r>
            <a:r>
              <a:rPr lang="es-ES" sz="1600" b="1" dirty="0">
                <a:latin typeface="Microsoft Sans Serif" panose="020B0604020202020204" pitchFamily="34" charset="0"/>
                <a:ea typeface="Microsoft Sans Serif" panose="020B0604020202020204" pitchFamily="34" charset="0"/>
                <a:cs typeface="Microsoft Sans Serif" panose="020B0604020202020204" pitchFamily="34" charset="0"/>
              </a:rPr>
              <a:t> a meeting. In </a:t>
            </a:r>
            <a:r>
              <a:rPr lang="es-ES" sz="1600" b="1" dirty="0" err="1">
                <a:latin typeface="Microsoft Sans Serif" panose="020B0604020202020204" pitchFamily="34" charset="0"/>
                <a:ea typeface="Microsoft Sans Serif" panose="020B0604020202020204" pitchFamily="34" charset="0"/>
                <a:cs typeface="Microsoft Sans Serif" panose="020B0604020202020204" pitchFamily="34" charset="0"/>
              </a:rPr>
              <a:t>this</a:t>
            </a:r>
            <a:r>
              <a:rPr lang="es-ES" sz="1600" b="1" dirty="0">
                <a:latin typeface="Microsoft Sans Serif" panose="020B0604020202020204" pitchFamily="34" charset="0"/>
                <a:ea typeface="Microsoft Sans Serif" panose="020B0604020202020204" pitchFamily="34" charset="0"/>
                <a:cs typeface="Microsoft Sans Serif" panose="020B0604020202020204" pitchFamily="34" charset="0"/>
              </a:rPr>
              <a:t> case a </a:t>
            </a:r>
            <a:r>
              <a:rPr lang="es-ES" sz="1600" b="1" dirty="0" err="1">
                <a:latin typeface="Microsoft Sans Serif" panose="020B0604020202020204" pitchFamily="34" charset="0"/>
                <a:ea typeface="Microsoft Sans Serif" panose="020B0604020202020204" pitchFamily="34" charset="0"/>
                <a:cs typeface="Microsoft Sans Serif" panose="020B0604020202020204" pitchFamily="34" charset="0"/>
              </a:rPr>
              <a:t>person</a:t>
            </a:r>
            <a:r>
              <a:rPr lang="es-ES" sz="16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600" b="1" dirty="0" err="1">
                <a:latin typeface="Microsoft Sans Serif" panose="020B0604020202020204" pitchFamily="34" charset="0"/>
                <a:ea typeface="Microsoft Sans Serif" panose="020B0604020202020204" pitchFamily="34" charset="0"/>
                <a:cs typeface="Microsoft Sans Serif" panose="020B0604020202020204" pitchFamily="34" charset="0"/>
              </a:rPr>
              <a:t>leading</a:t>
            </a:r>
            <a:r>
              <a:rPr lang="es-ES" sz="16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600" b="1" dirty="0" err="1">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es-ES" sz="16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600" b="1" dirty="0" err="1">
                <a:latin typeface="Microsoft Sans Serif" panose="020B0604020202020204" pitchFamily="34" charset="0"/>
                <a:ea typeface="Microsoft Sans Serif" panose="020B0604020202020204" pitchFamily="34" charset="0"/>
                <a:cs typeface="Microsoft Sans Serif" panose="020B0604020202020204" pitchFamily="34" charset="0"/>
              </a:rPr>
              <a:t>team</a:t>
            </a:r>
            <a:r>
              <a:rPr lang="es-ES" sz="16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600" b="1" dirty="0" err="1">
                <a:latin typeface="Microsoft Sans Serif" panose="020B0604020202020204" pitchFamily="34" charset="0"/>
                <a:ea typeface="Microsoft Sans Serif" panose="020B0604020202020204" pitchFamily="34" charset="0"/>
                <a:cs typeface="Microsoft Sans Serif" panose="020B0604020202020204" pitchFamily="34" charset="0"/>
              </a:rPr>
              <a:t>takes</a:t>
            </a:r>
            <a:r>
              <a:rPr lang="es-ES" sz="16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600" b="1" dirty="0" err="1">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es-ES" sz="1600" b="1" dirty="0">
                <a:latin typeface="Microsoft Sans Serif" panose="020B0604020202020204" pitchFamily="34" charset="0"/>
                <a:ea typeface="Microsoft Sans Serif" panose="020B0604020202020204" pitchFamily="34" charset="0"/>
                <a:cs typeface="Microsoft Sans Serif" panose="020B0604020202020204" pitchFamily="34" charset="0"/>
              </a:rPr>
              <a:t> role </a:t>
            </a:r>
            <a:r>
              <a:rPr lang="es-ES" sz="1600" b="1" dirty="0" err="1">
                <a:latin typeface="Microsoft Sans Serif" panose="020B0604020202020204" pitchFamily="34" charset="0"/>
                <a:ea typeface="Microsoft Sans Serif" panose="020B0604020202020204" pitchFamily="34" charset="0"/>
                <a:cs typeface="Microsoft Sans Serif" panose="020B0604020202020204" pitchFamily="34" charset="0"/>
              </a:rPr>
              <a:t>of</a:t>
            </a:r>
            <a:r>
              <a:rPr lang="es-ES" sz="16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600" b="1" dirty="0" err="1">
                <a:latin typeface="Microsoft Sans Serif" panose="020B0604020202020204" pitchFamily="34" charset="0"/>
                <a:ea typeface="Microsoft Sans Serif" panose="020B0604020202020204" pitchFamily="34" charset="0"/>
                <a:cs typeface="Microsoft Sans Serif" panose="020B0604020202020204" pitchFamily="34" charset="0"/>
              </a:rPr>
              <a:t>moderator</a:t>
            </a:r>
            <a:r>
              <a:rPr lang="es-ES" sz="1600" b="1" dirty="0">
                <a:latin typeface="Microsoft Sans Serif" panose="020B0604020202020204" pitchFamily="34" charset="0"/>
                <a:ea typeface="Microsoft Sans Serif" panose="020B0604020202020204" pitchFamily="34" charset="0"/>
                <a:cs typeface="Microsoft Sans Serif" panose="020B0604020202020204" pitchFamily="34" charset="0"/>
              </a:rPr>
              <a:t> and at </a:t>
            </a:r>
            <a:r>
              <a:rPr lang="es-ES" sz="1600" b="1" dirty="0" err="1">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es-ES" sz="16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600" b="1" dirty="0" err="1">
                <a:latin typeface="Microsoft Sans Serif" panose="020B0604020202020204" pitchFamily="34" charset="0"/>
                <a:ea typeface="Microsoft Sans Serif" panose="020B0604020202020204" pitchFamily="34" charset="0"/>
                <a:cs typeface="Microsoft Sans Serif" panose="020B0604020202020204" pitchFamily="34" charset="0"/>
              </a:rPr>
              <a:t>person's</a:t>
            </a:r>
            <a:r>
              <a:rPr lang="es-ES" sz="16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600" b="1" dirty="0" err="1">
                <a:latin typeface="Microsoft Sans Serif" panose="020B0604020202020204" pitchFamily="34" charset="0"/>
                <a:ea typeface="Microsoft Sans Serif" panose="020B0604020202020204" pitchFamily="34" charset="0"/>
                <a:cs typeface="Microsoft Sans Serif" panose="020B0604020202020204" pitchFamily="34" charset="0"/>
              </a:rPr>
              <a:t>request</a:t>
            </a:r>
            <a:r>
              <a:rPr lang="es-ES" sz="16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600" b="1" dirty="0" err="1">
                <a:latin typeface="Microsoft Sans Serif" panose="020B0604020202020204" pitchFamily="34" charset="0"/>
                <a:ea typeface="Microsoft Sans Serif" panose="020B0604020202020204" pitchFamily="34" charset="0"/>
                <a:cs typeface="Microsoft Sans Serif" panose="020B0604020202020204" pitchFamily="34" charset="0"/>
              </a:rPr>
              <a:t>also</a:t>
            </a:r>
            <a:r>
              <a:rPr lang="es-ES" sz="16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600" b="1" dirty="0" err="1">
                <a:latin typeface="Microsoft Sans Serif" panose="020B0604020202020204" pitchFamily="34" charset="0"/>
                <a:ea typeface="Microsoft Sans Serif" panose="020B0604020202020204" pitchFamily="34" charset="0"/>
                <a:cs typeface="Microsoft Sans Serif" panose="020B0604020202020204" pitchFamily="34" charset="0"/>
              </a:rPr>
              <a:t>communicates</a:t>
            </a:r>
            <a:r>
              <a:rPr lang="es-ES" sz="16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600" b="1" dirty="0" err="1">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es-ES" sz="16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600" b="1" dirty="0" err="1">
                <a:latin typeface="Microsoft Sans Serif" panose="020B0604020202020204" pitchFamily="34" charset="0"/>
                <a:ea typeface="Microsoft Sans Serif" panose="020B0604020202020204" pitchFamily="34" charset="0"/>
                <a:cs typeface="Microsoft Sans Serif" panose="020B0604020202020204" pitchFamily="34" charset="0"/>
              </a:rPr>
              <a:t>coming</a:t>
            </a:r>
            <a:r>
              <a:rPr lang="es-ES" sz="16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600" b="1" dirty="0" err="1">
                <a:latin typeface="Microsoft Sans Serif" panose="020B0604020202020204" pitchFamily="34" charset="0"/>
                <a:ea typeface="Microsoft Sans Serif" panose="020B0604020202020204" pitchFamily="34" charset="0"/>
                <a:cs typeface="Microsoft Sans Serif" panose="020B0604020202020204" pitchFamily="34" charset="0"/>
              </a:rPr>
              <a:t>out</a:t>
            </a:r>
            <a:r>
              <a:rPr lang="es-ES" sz="16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algn="just">
              <a:lnSpc>
                <a:spcPct val="150000"/>
              </a:lnSpc>
            </a:pPr>
            <a:endParaRPr lang="es-ES" sz="1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lnSpc>
                <a:spcPct val="150000"/>
              </a:lnSpc>
            </a:pPr>
            <a:r>
              <a:rPr lang="es-ES" sz="1600" b="1" dirty="0" err="1">
                <a:latin typeface="Microsoft Sans Serif" panose="020B0604020202020204" pitchFamily="34" charset="0"/>
                <a:ea typeface="Microsoft Sans Serif" panose="020B0604020202020204" pitchFamily="34" charset="0"/>
                <a:cs typeface="Microsoft Sans Serif" panose="020B0604020202020204" pitchFamily="34" charset="0"/>
              </a:rPr>
              <a:t>This</a:t>
            </a:r>
            <a:r>
              <a:rPr lang="es-ES" sz="16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600" b="1" dirty="0" err="1">
                <a:latin typeface="Microsoft Sans Serif" panose="020B0604020202020204" pitchFamily="34" charset="0"/>
                <a:ea typeface="Microsoft Sans Serif" panose="020B0604020202020204" pitchFamily="34" charset="0"/>
                <a:cs typeface="Microsoft Sans Serif" panose="020B0604020202020204" pitchFamily="34" charset="0"/>
              </a:rPr>
              <a:t>clarifies</a:t>
            </a:r>
            <a:r>
              <a:rPr lang="es-ES" sz="16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600" b="1" dirty="0" err="1">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es-ES" sz="1600" b="1" dirty="0">
                <a:latin typeface="Microsoft Sans Serif" panose="020B0604020202020204" pitchFamily="34" charset="0"/>
                <a:ea typeface="Microsoft Sans Serif" panose="020B0604020202020204" pitchFamily="34" charset="0"/>
                <a:cs typeface="Microsoft Sans Serif" panose="020B0604020202020204" pitchFamily="34" charset="0"/>
              </a:rPr>
              <a:t> position </a:t>
            </a:r>
            <a:r>
              <a:rPr lang="es-ES" sz="1600" b="1" dirty="0" err="1">
                <a:latin typeface="Microsoft Sans Serif" panose="020B0604020202020204" pitchFamily="34" charset="0"/>
                <a:ea typeface="Microsoft Sans Serif" panose="020B0604020202020204" pitchFamily="34" charset="0"/>
                <a:cs typeface="Microsoft Sans Serif" panose="020B0604020202020204" pitchFamily="34" charset="0"/>
              </a:rPr>
              <a:t>of</a:t>
            </a:r>
            <a:r>
              <a:rPr lang="es-ES" sz="16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600" b="1" dirty="0" err="1">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es-ES" sz="16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600" b="1" dirty="0" err="1">
                <a:latin typeface="Microsoft Sans Serif" panose="020B0604020202020204" pitchFamily="34" charset="0"/>
                <a:ea typeface="Microsoft Sans Serif" panose="020B0604020202020204" pitchFamily="34" charset="0"/>
                <a:cs typeface="Microsoft Sans Serif" panose="020B0604020202020204" pitchFamily="34" charset="0"/>
              </a:rPr>
              <a:t>company</a:t>
            </a:r>
            <a:r>
              <a:rPr lang="es-ES" sz="1600" b="1" dirty="0">
                <a:latin typeface="Microsoft Sans Serif" panose="020B0604020202020204" pitchFamily="34" charset="0"/>
                <a:ea typeface="Microsoft Sans Serif" panose="020B0604020202020204" pitchFamily="34" charset="0"/>
                <a:cs typeface="Microsoft Sans Serif" panose="020B0604020202020204" pitchFamily="34" charset="0"/>
              </a:rPr>
              <a:t> and </a:t>
            </a:r>
            <a:r>
              <a:rPr lang="es-ES" sz="1600" b="1" dirty="0" err="1">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es-ES" sz="16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600" b="1" dirty="0" err="1">
                <a:latin typeface="Microsoft Sans Serif" panose="020B0604020202020204" pitchFamily="34" charset="0"/>
                <a:ea typeface="Microsoft Sans Serif" panose="020B0604020202020204" pitchFamily="34" charset="0"/>
                <a:cs typeface="Microsoft Sans Serif" panose="020B0604020202020204" pitchFamily="34" charset="0"/>
              </a:rPr>
              <a:t>leaders</a:t>
            </a:r>
            <a:r>
              <a:rPr lang="es-ES" sz="1600" b="1" dirty="0">
                <a:latin typeface="Microsoft Sans Serif" panose="020B0604020202020204" pitchFamily="34" charset="0"/>
                <a:ea typeface="Microsoft Sans Serif" panose="020B0604020202020204" pitchFamily="34" charset="0"/>
                <a:cs typeface="Microsoft Sans Serif" panose="020B0604020202020204" pitchFamily="34" charset="0"/>
              </a:rPr>
              <a:t> and </a:t>
            </a:r>
            <a:r>
              <a:rPr lang="es-ES" sz="1600" b="1" dirty="0" err="1">
                <a:latin typeface="Microsoft Sans Serif" panose="020B0604020202020204" pitchFamily="34" charset="0"/>
                <a:ea typeface="Microsoft Sans Serif" panose="020B0604020202020204" pitchFamily="34" charset="0"/>
                <a:cs typeface="Microsoft Sans Serif" panose="020B0604020202020204" pitchFamily="34" charset="0"/>
              </a:rPr>
              <a:t>informs</a:t>
            </a:r>
            <a:r>
              <a:rPr lang="es-ES" sz="16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600" b="1" dirty="0" err="1">
                <a:latin typeface="Microsoft Sans Serif" panose="020B0604020202020204" pitchFamily="34" charset="0"/>
                <a:ea typeface="Microsoft Sans Serif" panose="020B0604020202020204" pitchFamily="34" charset="0"/>
                <a:cs typeface="Microsoft Sans Serif" panose="020B0604020202020204" pitchFamily="34" charset="0"/>
              </a:rPr>
              <a:t>everyone</a:t>
            </a:r>
            <a:r>
              <a:rPr lang="es-ES" sz="16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600" b="1" dirty="0" err="1">
                <a:latin typeface="Microsoft Sans Serif" panose="020B0604020202020204" pitchFamily="34" charset="0"/>
                <a:ea typeface="Microsoft Sans Serif" panose="020B0604020202020204" pitchFamily="34" charset="0"/>
                <a:cs typeface="Microsoft Sans Serif" panose="020B0604020202020204" pitchFamily="34" charset="0"/>
              </a:rPr>
              <a:t>how</a:t>
            </a:r>
            <a:r>
              <a:rPr lang="es-ES" sz="16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600" b="1" dirty="0" err="1">
                <a:latin typeface="Microsoft Sans Serif" panose="020B0604020202020204" pitchFamily="34" charset="0"/>
                <a:ea typeface="Microsoft Sans Serif" panose="020B0604020202020204" pitchFamily="34" charset="0"/>
                <a:cs typeface="Microsoft Sans Serif" panose="020B0604020202020204" pitchFamily="34" charset="0"/>
              </a:rPr>
              <a:t>to</a:t>
            </a:r>
            <a:r>
              <a:rPr lang="es-ES" sz="16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600" b="1" dirty="0" err="1">
                <a:latin typeface="Microsoft Sans Serif" panose="020B0604020202020204" pitchFamily="34" charset="0"/>
                <a:ea typeface="Microsoft Sans Serif" panose="020B0604020202020204" pitchFamily="34" charset="0"/>
                <a:cs typeface="Microsoft Sans Serif" panose="020B0604020202020204" pitchFamily="34" charset="0"/>
              </a:rPr>
              <a:t>proceed</a:t>
            </a:r>
            <a:r>
              <a:rPr lang="es-ES" sz="1600" b="1"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algn="just">
              <a:lnSpc>
                <a:spcPct val="150000"/>
              </a:lnSpc>
            </a:pPr>
            <a:endParaRPr lang="es-ES" sz="1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lnSpc>
                <a:spcPct val="150000"/>
              </a:lnSpc>
            </a:pPr>
            <a:r>
              <a:rPr lang="es-ES" sz="1600" b="1" dirty="0">
                <a:latin typeface="Microsoft Sans Serif" panose="020B0604020202020204" pitchFamily="34" charset="0"/>
                <a:ea typeface="Microsoft Sans Serif" panose="020B0604020202020204" pitchFamily="34" charset="0"/>
                <a:cs typeface="Microsoft Sans Serif" panose="020B0604020202020204" pitchFamily="34" charset="0"/>
              </a:rPr>
              <a:t>In </a:t>
            </a:r>
            <a:r>
              <a:rPr lang="es-ES" sz="1600" b="1" dirty="0" err="1">
                <a:latin typeface="Microsoft Sans Serif" panose="020B0604020202020204" pitchFamily="34" charset="0"/>
                <a:ea typeface="Microsoft Sans Serif" panose="020B0604020202020204" pitchFamily="34" charset="0"/>
                <a:cs typeface="Microsoft Sans Serif" panose="020B0604020202020204" pitchFamily="34" charset="0"/>
              </a:rPr>
              <a:t>this</a:t>
            </a:r>
            <a:r>
              <a:rPr lang="es-ES" sz="1600" b="1" dirty="0">
                <a:latin typeface="Microsoft Sans Serif" panose="020B0604020202020204" pitchFamily="34" charset="0"/>
                <a:ea typeface="Microsoft Sans Serif" panose="020B0604020202020204" pitchFamily="34" charset="0"/>
                <a:cs typeface="Microsoft Sans Serif" panose="020B0604020202020204" pitchFamily="34" charset="0"/>
              </a:rPr>
              <a:t> case </a:t>
            </a:r>
            <a:r>
              <a:rPr lang="es-ES" sz="1600" b="1" dirty="0" err="1">
                <a:latin typeface="Microsoft Sans Serif" panose="020B0604020202020204" pitchFamily="34" charset="0"/>
                <a:ea typeface="Microsoft Sans Serif" panose="020B0604020202020204" pitchFamily="34" charset="0"/>
                <a:cs typeface="Microsoft Sans Serif" panose="020B0604020202020204" pitchFamily="34" charset="0"/>
              </a:rPr>
              <a:t>it</a:t>
            </a:r>
            <a:r>
              <a:rPr lang="es-ES" sz="16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600" b="1" dirty="0" err="1">
                <a:latin typeface="Microsoft Sans Serif" panose="020B0604020202020204" pitchFamily="34" charset="0"/>
                <a:ea typeface="Microsoft Sans Serif" panose="020B0604020202020204" pitchFamily="34" charset="0"/>
                <a:cs typeface="Microsoft Sans Serif" panose="020B0604020202020204" pitchFamily="34" charset="0"/>
              </a:rPr>
              <a:t>is</a:t>
            </a:r>
            <a:r>
              <a:rPr lang="es-ES" sz="16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600" b="1" dirty="0" err="1">
                <a:latin typeface="Microsoft Sans Serif" panose="020B0604020202020204" pitchFamily="34" charset="0"/>
                <a:ea typeface="Microsoft Sans Serif" panose="020B0604020202020204" pitchFamily="34" charset="0"/>
                <a:cs typeface="Microsoft Sans Serif" panose="020B0604020202020204" pitchFamily="34" charset="0"/>
              </a:rPr>
              <a:t>better</a:t>
            </a:r>
            <a:r>
              <a:rPr lang="es-ES" sz="16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600" b="1" dirty="0" err="1">
                <a:latin typeface="Microsoft Sans Serif" panose="020B0604020202020204" pitchFamily="34" charset="0"/>
                <a:ea typeface="Microsoft Sans Serif" panose="020B0604020202020204" pitchFamily="34" charset="0"/>
                <a:cs typeface="Microsoft Sans Serif" panose="020B0604020202020204" pitchFamily="34" charset="0"/>
              </a:rPr>
              <a:t>to</a:t>
            </a:r>
            <a:r>
              <a:rPr lang="es-ES" sz="16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600" b="1" dirty="0" err="1">
                <a:latin typeface="Microsoft Sans Serif" panose="020B0604020202020204" pitchFamily="34" charset="0"/>
                <a:ea typeface="Microsoft Sans Serif" panose="020B0604020202020204" pitchFamily="34" charset="0"/>
                <a:cs typeface="Microsoft Sans Serif" panose="020B0604020202020204" pitchFamily="34" charset="0"/>
              </a:rPr>
              <a:t>clarify</a:t>
            </a:r>
            <a:r>
              <a:rPr lang="es-ES" sz="16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600" b="1" dirty="0" err="1">
                <a:latin typeface="Microsoft Sans Serif" panose="020B0604020202020204" pitchFamily="34" charset="0"/>
                <a:ea typeface="Microsoft Sans Serif" panose="020B0604020202020204" pitchFamily="34" charset="0"/>
                <a:cs typeface="Microsoft Sans Serif" panose="020B0604020202020204" pitchFamily="34" charset="0"/>
              </a:rPr>
              <a:t>beforehand</a:t>
            </a:r>
            <a:r>
              <a:rPr lang="es-ES" sz="16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600" b="1" dirty="0" err="1">
                <a:latin typeface="Microsoft Sans Serif" panose="020B0604020202020204" pitchFamily="34" charset="0"/>
                <a:ea typeface="Microsoft Sans Serif" panose="020B0604020202020204" pitchFamily="34" charset="0"/>
                <a:cs typeface="Microsoft Sans Serif" panose="020B0604020202020204" pitchFamily="34" charset="0"/>
              </a:rPr>
              <a:t>whether</a:t>
            </a:r>
            <a:r>
              <a:rPr lang="es-ES" sz="16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600" b="1" dirty="0" err="1">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es-ES" sz="1600" b="1" dirty="0">
                <a:latin typeface="Microsoft Sans Serif" panose="020B0604020202020204" pitchFamily="34" charset="0"/>
                <a:ea typeface="Microsoft Sans Serif" panose="020B0604020202020204" pitchFamily="34" charset="0"/>
                <a:cs typeface="Microsoft Sans Serif" panose="020B0604020202020204" pitchFamily="34" charset="0"/>
              </a:rPr>
              <a:t> trans </a:t>
            </a:r>
            <a:r>
              <a:rPr lang="es-ES" sz="1600" b="1" dirty="0" err="1">
                <a:latin typeface="Microsoft Sans Serif" panose="020B0604020202020204" pitchFamily="34" charset="0"/>
                <a:ea typeface="Microsoft Sans Serif" panose="020B0604020202020204" pitchFamily="34" charset="0"/>
                <a:cs typeface="Microsoft Sans Serif" panose="020B0604020202020204" pitchFamily="34" charset="0"/>
              </a:rPr>
              <a:t>person</a:t>
            </a:r>
            <a:r>
              <a:rPr lang="es-ES" sz="16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600" b="1" dirty="0" err="1">
                <a:latin typeface="Microsoft Sans Serif" panose="020B0604020202020204" pitchFamily="34" charset="0"/>
                <a:ea typeface="Microsoft Sans Serif" panose="020B0604020202020204" pitchFamily="34" charset="0"/>
                <a:cs typeface="Microsoft Sans Serif" panose="020B0604020202020204" pitchFamily="34" charset="0"/>
              </a:rPr>
              <a:t>wants</a:t>
            </a:r>
            <a:r>
              <a:rPr lang="es-ES" sz="16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600" b="1" dirty="0" err="1">
                <a:latin typeface="Microsoft Sans Serif" panose="020B0604020202020204" pitchFamily="34" charset="0"/>
                <a:ea typeface="Microsoft Sans Serif" panose="020B0604020202020204" pitchFamily="34" charset="0"/>
                <a:cs typeface="Microsoft Sans Serif" panose="020B0604020202020204" pitchFamily="34" charset="0"/>
              </a:rPr>
              <a:t>to</a:t>
            </a:r>
            <a:r>
              <a:rPr lang="es-ES" sz="16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600" b="1" dirty="0" err="1">
                <a:latin typeface="Microsoft Sans Serif" panose="020B0604020202020204" pitchFamily="34" charset="0"/>
                <a:ea typeface="Microsoft Sans Serif" panose="020B0604020202020204" pitchFamily="34" charset="0"/>
                <a:cs typeface="Microsoft Sans Serif" panose="020B0604020202020204" pitchFamily="34" charset="0"/>
              </a:rPr>
              <a:t>participate</a:t>
            </a:r>
            <a:r>
              <a:rPr lang="es-ES" sz="16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600" b="1" dirty="0" err="1">
                <a:latin typeface="Microsoft Sans Serif" panose="020B0604020202020204" pitchFamily="34" charset="0"/>
                <a:ea typeface="Microsoft Sans Serif" panose="020B0604020202020204" pitchFamily="34" charset="0"/>
                <a:cs typeface="Microsoft Sans Serif" panose="020B0604020202020204" pitchFamily="34" charset="0"/>
              </a:rPr>
              <a:t>or</a:t>
            </a:r>
            <a:r>
              <a:rPr lang="es-ES" sz="16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600" b="1" dirty="0" err="1">
                <a:latin typeface="Microsoft Sans Serif" panose="020B0604020202020204" pitchFamily="34" charset="0"/>
                <a:ea typeface="Microsoft Sans Serif" panose="020B0604020202020204" pitchFamily="34" charset="0"/>
                <a:cs typeface="Microsoft Sans Serif" panose="020B0604020202020204" pitchFamily="34" charset="0"/>
              </a:rPr>
              <a:t>not</a:t>
            </a:r>
            <a:r>
              <a:rPr lang="es-ES" sz="1600" b="1" dirty="0">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spTree>
    <p:extLst>
      <p:ext uri="{BB962C8B-B14F-4D97-AF65-F5344CB8AC3E}">
        <p14:creationId xmlns:p14="http://schemas.microsoft.com/office/powerpoint/2010/main" val="2775599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28600" y="152400"/>
            <a:ext cx="9416263" cy="7030059"/>
          </a:xfrm>
          <a:custGeom>
            <a:avLst/>
            <a:gdLst/>
            <a:ahLst/>
            <a:cxnLst/>
            <a:rect l="l" t="t" r="r" b="b"/>
            <a:pathLst>
              <a:path w="4410075" h="6315075">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p:spPr>
        <p:txBody>
          <a:bodyPr wrap="square" lIns="0" tIns="0" rIns="0" bIns="0" rtlCol="0"/>
          <a:lstStyle/>
          <a:p>
            <a:endParaRPr>
              <a:solidFill>
                <a:srgbClr val="92D050"/>
              </a:solidFill>
            </a:endParaRPr>
          </a:p>
        </p:txBody>
      </p:sp>
      <p:pic>
        <p:nvPicPr>
          <p:cNvPr id="4" name="object 4"/>
          <p:cNvPicPr/>
          <p:nvPr/>
        </p:nvPicPr>
        <p:blipFill>
          <a:blip r:embed="rId2" cstate="print"/>
          <a:stretch>
            <a:fillRect/>
          </a:stretch>
        </p:blipFill>
        <p:spPr>
          <a:xfrm>
            <a:off x="490967" y="6532730"/>
            <a:ext cx="2143124" cy="447674"/>
          </a:xfrm>
          <a:prstGeom prst="rect">
            <a:avLst/>
          </a:prstGeom>
        </p:spPr>
      </p:pic>
      <p:sp>
        <p:nvSpPr>
          <p:cNvPr id="5" name="object 5"/>
          <p:cNvSpPr txBox="1"/>
          <p:nvPr/>
        </p:nvSpPr>
        <p:spPr>
          <a:xfrm>
            <a:off x="2599114" y="6520874"/>
            <a:ext cx="6663519" cy="496867"/>
          </a:xfrm>
          <a:prstGeom prst="rect">
            <a:avLst/>
          </a:prstGeom>
        </p:spPr>
        <p:txBody>
          <a:bodyPr vert="horz" wrap="square" lIns="0" tIns="12065" rIns="0" bIns="0" rtlCol="0">
            <a:spAutoFit/>
          </a:bodyPr>
          <a:lstStyle/>
          <a:p>
            <a:pPr marL="12700" marR="5080">
              <a:lnSpc>
                <a:spcPct val="121300"/>
              </a:lnSpc>
              <a:spcBef>
                <a:spcPts val="95"/>
              </a:spcBef>
            </a:pPr>
            <a:r>
              <a:rPr sz="900" spc="5" dirty="0">
                <a:latin typeface="Tahoma"/>
                <a:cs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spc="5">
              <a:latin typeface="Tahoma"/>
              <a:cs typeface="Tahoma"/>
            </a:endParaRPr>
          </a:p>
        </p:txBody>
      </p:sp>
      <p:sp>
        <p:nvSpPr>
          <p:cNvPr id="6" name="CuadroTexto 5">
            <a:extLst>
              <a:ext uri="{FF2B5EF4-FFF2-40B4-BE49-F238E27FC236}">
                <a16:creationId xmlns:a16="http://schemas.microsoft.com/office/drawing/2014/main" id="{7C28D9BB-8994-2052-4D9E-1A24BCEC6C73}"/>
              </a:ext>
            </a:extLst>
          </p:cNvPr>
          <p:cNvSpPr txBox="1"/>
          <p:nvPr/>
        </p:nvSpPr>
        <p:spPr>
          <a:xfrm>
            <a:off x="609600" y="1305300"/>
            <a:ext cx="8534400" cy="830997"/>
          </a:xfrm>
          <a:prstGeom prst="rect">
            <a:avLst/>
          </a:prstGeom>
          <a:noFill/>
        </p:spPr>
        <p:txBody>
          <a:bodyPr wrap="square" rtlCol="0">
            <a:spAutoFit/>
          </a:bodyPr>
          <a:lstStyle/>
          <a:p>
            <a:r>
              <a:rPr lang="es-ES" sz="2400" b="1" dirty="0" err="1">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An</a:t>
            </a:r>
            <a:r>
              <a:rPr lang="es-ES" sz="2400" b="1" dirty="0">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400" b="1" dirty="0" err="1">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example</a:t>
            </a:r>
            <a:r>
              <a:rPr lang="es-ES" sz="2400" b="1" dirty="0">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400" b="1" dirty="0" err="1">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of</a:t>
            </a:r>
            <a:r>
              <a:rPr lang="es-ES" sz="2400" b="1" dirty="0">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400" b="1" dirty="0" err="1">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communication</a:t>
            </a:r>
            <a:r>
              <a:rPr lang="es-ES" sz="2400" b="1" dirty="0">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400" b="1" dirty="0" err="1">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that</a:t>
            </a:r>
            <a:r>
              <a:rPr lang="es-ES" sz="2400" b="1" dirty="0">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 can be </a:t>
            </a:r>
            <a:r>
              <a:rPr lang="es-ES" sz="2400" b="1" dirty="0" err="1">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transmitted</a:t>
            </a:r>
            <a:r>
              <a:rPr lang="es-ES" sz="2400" b="1" dirty="0">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400" b="1" dirty="0" err="1">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to</a:t>
            </a:r>
            <a:r>
              <a:rPr lang="es-ES" sz="2400" b="1" dirty="0">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400" b="1" dirty="0" err="1">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es-ES" sz="2400" b="1" dirty="0">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400" b="1" dirty="0" err="1">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rest</a:t>
            </a:r>
            <a:r>
              <a:rPr lang="es-ES" sz="2400" b="1" dirty="0">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400" b="1" dirty="0" err="1">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of</a:t>
            </a:r>
            <a:r>
              <a:rPr lang="es-ES" sz="2400" b="1" dirty="0">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400" b="1" dirty="0" err="1">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es-ES" sz="2400" b="1" dirty="0">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 staff:</a:t>
            </a:r>
          </a:p>
        </p:txBody>
      </p:sp>
      <p:pic>
        <p:nvPicPr>
          <p:cNvPr id="7" name="Imagen 6">
            <a:extLst>
              <a:ext uri="{FF2B5EF4-FFF2-40B4-BE49-F238E27FC236}">
                <a16:creationId xmlns:a16="http://schemas.microsoft.com/office/drawing/2014/main" id="{F14C0338-011C-42CF-AB0E-BAB0152ADA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967" y="361029"/>
            <a:ext cx="914400" cy="914400"/>
          </a:xfrm>
          <a:prstGeom prst="rect">
            <a:avLst/>
          </a:prstGeom>
        </p:spPr>
      </p:pic>
      <p:sp>
        <p:nvSpPr>
          <p:cNvPr id="11" name="CuadroTexto 10">
            <a:extLst>
              <a:ext uri="{FF2B5EF4-FFF2-40B4-BE49-F238E27FC236}">
                <a16:creationId xmlns:a16="http://schemas.microsoft.com/office/drawing/2014/main" id="{723A99E2-09AA-27E4-3701-2C207340C475}"/>
              </a:ext>
            </a:extLst>
          </p:cNvPr>
          <p:cNvSpPr txBox="1"/>
          <p:nvPr/>
        </p:nvSpPr>
        <p:spPr>
          <a:xfrm>
            <a:off x="573862" y="2208194"/>
            <a:ext cx="8725738" cy="4252639"/>
          </a:xfrm>
          <a:prstGeom prst="rect">
            <a:avLst/>
          </a:prstGeom>
          <a:noFill/>
        </p:spPr>
        <p:txBody>
          <a:bodyPr wrap="square">
            <a:spAutoFit/>
          </a:bodyPr>
          <a:lstStyle/>
          <a:p>
            <a:pPr algn="just">
              <a:lnSpc>
                <a:spcPct val="150000"/>
              </a:lnSpc>
            </a:pP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"I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would</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like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to</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inform</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you</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of</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an</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important</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piece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of</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information</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concerning</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one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of</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our</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staff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members</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person</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you</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knew</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until</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now</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as Paolo Rossi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is</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trans.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This</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means</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that</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sex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assigned</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to</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her</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birth</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was</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not</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right</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one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name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she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has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chosen</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for</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her</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identity</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as a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woman</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is</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Anna.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We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are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glad</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that</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we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can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also</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count</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on</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her</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in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future - as Anna Rossi - and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support</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her</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to</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live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according</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to</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her</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gender</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identity</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algn="just">
              <a:lnSpc>
                <a:spcPct val="150000"/>
              </a:lnSpc>
            </a:pPr>
            <a:endPar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lnSpc>
                <a:spcPct val="150000"/>
              </a:lnSpc>
            </a:pP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Starting</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in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next</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few</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days</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Anna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will</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come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to</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work</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in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clothing</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she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feels</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most</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in line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with</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her</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identity</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From</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now</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on</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we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will</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use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correct</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pronouns</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and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from</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next</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few</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days</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she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will</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also</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have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 new e-mail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address</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Like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all</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other</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employees</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of</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company</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Anna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will</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use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bathrooms</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that</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correspond</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to</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her</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gender</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All</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other</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employees</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will</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be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informed</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after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this</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meeting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by</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e-mail. Anna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will</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inform</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her</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clients</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by</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end</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of</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week</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I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would</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also</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like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to</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remind</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you</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that</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it</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is</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up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to</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Anna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to</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decide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who</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to</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inform</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about</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her</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trans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identity</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If</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you</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have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any</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questions</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you</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can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ask</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me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or</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Anna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directly</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You</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can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also</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do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this</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in a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few</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days</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maybe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some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of</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you</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feel</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need</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to</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assimilate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information</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We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wish</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Anna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well</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on</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this</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important</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step and look forward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to</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continuing</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this</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cooperation</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in </a:t>
            </a:r>
            <a:r>
              <a:rPr lang="es-E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future."</a:t>
            </a:r>
          </a:p>
        </p:txBody>
      </p:sp>
    </p:spTree>
    <p:extLst>
      <p:ext uri="{BB962C8B-B14F-4D97-AF65-F5344CB8AC3E}">
        <p14:creationId xmlns:p14="http://schemas.microsoft.com/office/powerpoint/2010/main" val="2314669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id="{7499DFE3-6166-0F4B-2034-802C5C71DA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3741" y="812347"/>
            <a:ext cx="3810000" cy="3810000"/>
          </a:xfrm>
          <a:prstGeom prst="rect">
            <a:avLst/>
          </a:prstGeom>
        </p:spPr>
      </p:pic>
      <p:grpSp>
        <p:nvGrpSpPr>
          <p:cNvPr id="2" name="object 2"/>
          <p:cNvGrpSpPr/>
          <p:nvPr/>
        </p:nvGrpSpPr>
        <p:grpSpPr>
          <a:xfrm>
            <a:off x="260375" y="272837"/>
            <a:ext cx="9229725" cy="6772275"/>
            <a:chOff x="260375" y="272837"/>
            <a:chExt cx="9229725" cy="6772275"/>
          </a:xfrm>
        </p:grpSpPr>
        <p:sp>
          <p:nvSpPr>
            <p:cNvPr id="3" name="object 3"/>
            <p:cNvSpPr/>
            <p:nvPr/>
          </p:nvSpPr>
          <p:spPr>
            <a:xfrm>
              <a:off x="260375" y="272846"/>
              <a:ext cx="9229725" cy="6772275"/>
            </a:xfrm>
            <a:custGeom>
              <a:avLst/>
              <a:gdLst/>
              <a:ahLst/>
              <a:cxnLst/>
              <a:rect l="l" t="t" r="r" b="b"/>
              <a:pathLst>
                <a:path w="9229725" h="6772275">
                  <a:moveTo>
                    <a:pt x="9229674" y="0"/>
                  </a:moveTo>
                  <a:lnTo>
                    <a:pt x="9170848" y="0"/>
                  </a:lnTo>
                  <a:lnTo>
                    <a:pt x="9170848" y="59715"/>
                  </a:lnTo>
                  <a:lnTo>
                    <a:pt x="9170848" y="6713220"/>
                  </a:lnTo>
                  <a:lnTo>
                    <a:pt x="59474" y="6713220"/>
                  </a:lnTo>
                  <a:lnTo>
                    <a:pt x="59474" y="59715"/>
                  </a:lnTo>
                  <a:lnTo>
                    <a:pt x="9170848" y="59715"/>
                  </a:lnTo>
                  <a:lnTo>
                    <a:pt x="9170848" y="0"/>
                  </a:lnTo>
                  <a:lnTo>
                    <a:pt x="0" y="0"/>
                  </a:lnTo>
                  <a:lnTo>
                    <a:pt x="0" y="59715"/>
                  </a:lnTo>
                  <a:lnTo>
                    <a:pt x="0" y="6713220"/>
                  </a:lnTo>
                  <a:lnTo>
                    <a:pt x="0" y="6771653"/>
                  </a:lnTo>
                  <a:lnTo>
                    <a:pt x="9229674" y="6771653"/>
                  </a:lnTo>
                  <a:lnTo>
                    <a:pt x="9229674" y="6713410"/>
                  </a:lnTo>
                  <a:lnTo>
                    <a:pt x="9229674" y="6713220"/>
                  </a:lnTo>
                  <a:lnTo>
                    <a:pt x="9229674" y="59715"/>
                  </a:lnTo>
                  <a:lnTo>
                    <a:pt x="9229674" y="59524"/>
                  </a:lnTo>
                  <a:lnTo>
                    <a:pt x="9229674" y="0"/>
                  </a:lnTo>
                  <a:close/>
                </a:path>
              </a:pathLst>
            </a:custGeom>
            <a:solidFill>
              <a:srgbClr val="7DD957"/>
            </a:solidFill>
          </p:spPr>
          <p:txBody>
            <a:bodyPr wrap="square" lIns="0" tIns="0" rIns="0" bIns="0" rtlCol="0"/>
            <a:lstStyle/>
            <a:p>
              <a:endParaRPr/>
            </a:p>
          </p:txBody>
        </p:sp>
        <p:pic>
          <p:nvPicPr>
            <p:cNvPr id="4" name="object 4"/>
            <p:cNvPicPr/>
            <p:nvPr/>
          </p:nvPicPr>
          <p:blipFill>
            <a:blip r:embed="rId3" cstate="print"/>
            <a:stretch>
              <a:fillRect/>
            </a:stretch>
          </p:blipFill>
          <p:spPr>
            <a:xfrm>
              <a:off x="6248872" y="6244780"/>
              <a:ext cx="1095374" cy="390524"/>
            </a:xfrm>
            <a:prstGeom prst="rect">
              <a:avLst/>
            </a:prstGeom>
          </p:spPr>
        </p:pic>
        <p:pic>
          <p:nvPicPr>
            <p:cNvPr id="5" name="object 5"/>
            <p:cNvPicPr/>
            <p:nvPr/>
          </p:nvPicPr>
          <p:blipFill>
            <a:blip r:embed="rId4" cstate="print"/>
            <a:stretch>
              <a:fillRect/>
            </a:stretch>
          </p:blipFill>
          <p:spPr>
            <a:xfrm>
              <a:off x="478301" y="6155947"/>
              <a:ext cx="2714624" cy="571499"/>
            </a:xfrm>
            <a:prstGeom prst="rect">
              <a:avLst/>
            </a:prstGeom>
          </p:spPr>
        </p:pic>
      </p:grpSp>
      <p:sp>
        <p:nvSpPr>
          <p:cNvPr id="6" name="object 6"/>
          <p:cNvSpPr txBox="1"/>
          <p:nvPr/>
        </p:nvSpPr>
        <p:spPr>
          <a:xfrm>
            <a:off x="7432781" y="6238465"/>
            <a:ext cx="1882775" cy="356870"/>
          </a:xfrm>
          <a:prstGeom prst="rect">
            <a:avLst/>
          </a:prstGeom>
        </p:spPr>
        <p:txBody>
          <a:bodyPr vert="horz" wrap="square" lIns="0" tIns="12065" rIns="0" bIns="0" rtlCol="0">
            <a:spAutoFit/>
          </a:bodyPr>
          <a:lstStyle/>
          <a:p>
            <a:pPr marL="12700" marR="5080" algn="just">
              <a:lnSpc>
                <a:spcPct val="124200"/>
              </a:lnSpc>
              <a:spcBef>
                <a:spcPts val="95"/>
              </a:spcBef>
            </a:pPr>
            <a:r>
              <a:rPr sz="350" b="1" spc="10" dirty="0">
                <a:latin typeface="Tahoma"/>
                <a:cs typeface="Tahoma"/>
              </a:rPr>
              <a:t>Legal</a:t>
            </a:r>
            <a:r>
              <a:rPr sz="350" b="1" spc="15" dirty="0">
                <a:latin typeface="Tahoma"/>
                <a:cs typeface="Tahoma"/>
              </a:rPr>
              <a:t> description</a:t>
            </a:r>
            <a:r>
              <a:rPr sz="350" b="1" spc="20" dirty="0">
                <a:latin typeface="Tahoma"/>
                <a:cs typeface="Tahoma"/>
              </a:rPr>
              <a:t> </a:t>
            </a:r>
            <a:r>
              <a:rPr sz="350" b="1" spc="-35" dirty="0">
                <a:latin typeface="Tahoma"/>
                <a:cs typeface="Tahoma"/>
              </a:rPr>
              <a:t>–</a:t>
            </a:r>
            <a:r>
              <a:rPr sz="350" b="1" spc="-30" dirty="0">
                <a:latin typeface="Tahoma"/>
                <a:cs typeface="Tahoma"/>
              </a:rPr>
              <a:t> </a:t>
            </a:r>
            <a:r>
              <a:rPr sz="350" b="1" spc="15" dirty="0">
                <a:latin typeface="Tahoma"/>
                <a:cs typeface="Tahoma"/>
              </a:rPr>
              <a:t>Creative  </a:t>
            </a:r>
            <a:r>
              <a:rPr sz="350" b="1" spc="20" dirty="0">
                <a:latin typeface="Tahoma"/>
                <a:cs typeface="Tahoma"/>
              </a:rPr>
              <a:t>Commons </a:t>
            </a:r>
            <a:r>
              <a:rPr sz="350" b="1" spc="10" dirty="0">
                <a:latin typeface="Tahoma"/>
                <a:cs typeface="Tahoma"/>
              </a:rPr>
              <a:t>licensing:  </a:t>
            </a:r>
            <a:r>
              <a:rPr sz="350" b="1" spc="15" dirty="0">
                <a:latin typeface="Tahoma"/>
                <a:cs typeface="Tahoma"/>
              </a:rPr>
              <a:t>The  </a:t>
            </a:r>
            <a:r>
              <a:rPr sz="350" b="1" spc="20" dirty="0">
                <a:latin typeface="Tahoma"/>
                <a:cs typeface="Tahoma"/>
              </a:rPr>
              <a:t>materials </a:t>
            </a:r>
            <a:r>
              <a:rPr sz="350" b="1" spc="15" dirty="0">
                <a:latin typeface="Tahoma"/>
                <a:cs typeface="Tahoma"/>
              </a:rPr>
              <a:t>published </a:t>
            </a:r>
            <a:r>
              <a:rPr sz="350" b="1" spc="-95" dirty="0">
                <a:latin typeface="Tahoma"/>
                <a:cs typeface="Tahoma"/>
              </a:rPr>
              <a:t> </a:t>
            </a:r>
            <a:r>
              <a:rPr sz="350" b="1" spc="20" dirty="0">
                <a:latin typeface="Tahoma"/>
                <a:cs typeface="Tahoma"/>
              </a:rPr>
              <a:t>on</a:t>
            </a:r>
            <a:r>
              <a:rPr sz="350" b="1" spc="25" dirty="0">
                <a:latin typeface="Tahoma"/>
                <a:cs typeface="Tahoma"/>
              </a:rPr>
              <a:t> </a:t>
            </a:r>
            <a:r>
              <a:rPr sz="350" b="1" spc="20" dirty="0">
                <a:latin typeface="Tahoma"/>
                <a:cs typeface="Tahoma"/>
              </a:rPr>
              <a:t>the</a:t>
            </a:r>
            <a:r>
              <a:rPr sz="350" b="1" spc="25" dirty="0">
                <a:latin typeface="Tahoma"/>
                <a:cs typeface="Tahoma"/>
              </a:rPr>
              <a:t> </a:t>
            </a:r>
            <a:r>
              <a:rPr sz="350" b="1" spc="15" dirty="0">
                <a:latin typeface="Tahoma"/>
                <a:cs typeface="Tahoma"/>
              </a:rPr>
              <a:t>Opsizo</a:t>
            </a:r>
            <a:r>
              <a:rPr sz="350" b="1" spc="20" dirty="0">
                <a:latin typeface="Tahoma"/>
                <a:cs typeface="Tahoma"/>
              </a:rPr>
              <a:t> </a:t>
            </a:r>
            <a:r>
              <a:rPr sz="350" b="1" spc="15" dirty="0">
                <a:latin typeface="Tahoma"/>
                <a:cs typeface="Tahoma"/>
              </a:rPr>
              <a:t>project</a:t>
            </a:r>
            <a:r>
              <a:rPr sz="350" b="1" spc="20" dirty="0">
                <a:latin typeface="Tahoma"/>
                <a:cs typeface="Tahoma"/>
              </a:rPr>
              <a:t> </a:t>
            </a:r>
            <a:r>
              <a:rPr sz="350" b="1" spc="15" dirty="0">
                <a:latin typeface="Tahoma"/>
                <a:cs typeface="Tahoma"/>
              </a:rPr>
              <a:t>website</a:t>
            </a:r>
            <a:r>
              <a:rPr sz="350" b="1" spc="20" dirty="0">
                <a:latin typeface="Tahoma"/>
                <a:cs typeface="Tahoma"/>
              </a:rPr>
              <a:t> are</a:t>
            </a:r>
            <a:r>
              <a:rPr sz="350" b="1" spc="25" dirty="0">
                <a:latin typeface="Tahoma"/>
                <a:cs typeface="Tahoma"/>
              </a:rPr>
              <a:t> </a:t>
            </a:r>
            <a:r>
              <a:rPr sz="350" b="1" spc="15" dirty="0">
                <a:latin typeface="Tahoma"/>
                <a:cs typeface="Tahoma"/>
              </a:rPr>
              <a:t>classified</a:t>
            </a:r>
            <a:r>
              <a:rPr sz="350" b="1" spc="20" dirty="0">
                <a:latin typeface="Tahoma"/>
                <a:cs typeface="Tahoma"/>
              </a:rPr>
              <a:t> as  Open  </a:t>
            </a:r>
            <a:r>
              <a:rPr sz="350" b="1" spc="15" dirty="0">
                <a:latin typeface="Tahoma"/>
                <a:cs typeface="Tahoma"/>
              </a:rPr>
              <a:t>Educational </a:t>
            </a:r>
            <a:r>
              <a:rPr sz="350" b="1" spc="20" dirty="0">
                <a:latin typeface="Tahoma"/>
                <a:cs typeface="Tahoma"/>
              </a:rPr>
              <a:t> </a:t>
            </a:r>
            <a:r>
              <a:rPr sz="350" b="1" spc="15" dirty="0">
                <a:latin typeface="Tahoma"/>
                <a:cs typeface="Tahoma"/>
              </a:rPr>
              <a:t>Resources' </a:t>
            </a:r>
            <a:r>
              <a:rPr sz="350" b="1" spc="-10" dirty="0">
                <a:latin typeface="Tahoma"/>
                <a:cs typeface="Tahoma"/>
              </a:rPr>
              <a:t>(OER) </a:t>
            </a:r>
            <a:r>
              <a:rPr sz="350" b="1" spc="20" dirty="0">
                <a:latin typeface="Tahoma"/>
                <a:cs typeface="Tahoma"/>
              </a:rPr>
              <a:t>and can be </a:t>
            </a:r>
            <a:r>
              <a:rPr sz="350" b="1" spc="15" dirty="0">
                <a:latin typeface="Tahoma"/>
                <a:cs typeface="Tahoma"/>
              </a:rPr>
              <a:t>freely (without permission </a:t>
            </a:r>
            <a:r>
              <a:rPr sz="350" b="1" spc="20" dirty="0">
                <a:latin typeface="Tahoma"/>
                <a:cs typeface="Tahoma"/>
              </a:rPr>
              <a:t>of their </a:t>
            </a:r>
            <a:r>
              <a:rPr sz="350" b="1" spc="10" dirty="0">
                <a:latin typeface="Tahoma"/>
                <a:cs typeface="Tahoma"/>
              </a:rPr>
              <a:t>creators): </a:t>
            </a:r>
            <a:r>
              <a:rPr sz="350" b="1" spc="15" dirty="0">
                <a:latin typeface="Tahoma"/>
                <a:cs typeface="Tahoma"/>
              </a:rPr>
              <a:t> downloaded, used, reused, </a:t>
            </a:r>
            <a:r>
              <a:rPr sz="350" b="1" spc="10" dirty="0">
                <a:latin typeface="Tahoma"/>
                <a:cs typeface="Tahoma"/>
              </a:rPr>
              <a:t>copied, </a:t>
            </a:r>
            <a:r>
              <a:rPr sz="350" b="1" spc="15" dirty="0">
                <a:latin typeface="Tahoma"/>
                <a:cs typeface="Tahoma"/>
              </a:rPr>
              <a:t>adapted, </a:t>
            </a:r>
            <a:r>
              <a:rPr sz="350" b="1" spc="20" dirty="0">
                <a:latin typeface="Tahoma"/>
                <a:cs typeface="Tahoma"/>
              </a:rPr>
              <a:t>and </a:t>
            </a:r>
            <a:r>
              <a:rPr sz="350" b="1" spc="15" dirty="0">
                <a:latin typeface="Tahoma"/>
                <a:cs typeface="Tahoma"/>
              </a:rPr>
              <a:t>shared </a:t>
            </a:r>
            <a:r>
              <a:rPr sz="350" b="1" spc="20" dirty="0">
                <a:latin typeface="Tahoma"/>
                <a:cs typeface="Tahoma"/>
              </a:rPr>
              <a:t>by </a:t>
            </a:r>
            <a:r>
              <a:rPr sz="350" b="1" spc="15" dirty="0">
                <a:latin typeface="Tahoma"/>
                <a:cs typeface="Tahoma"/>
              </a:rPr>
              <a:t>users, </a:t>
            </a:r>
            <a:r>
              <a:rPr sz="350" b="1" spc="20" dirty="0">
                <a:latin typeface="Tahoma"/>
                <a:cs typeface="Tahoma"/>
              </a:rPr>
              <a:t>with </a:t>
            </a:r>
            <a:r>
              <a:rPr sz="350" b="1" spc="25" dirty="0">
                <a:latin typeface="Tahoma"/>
                <a:cs typeface="Tahoma"/>
              </a:rPr>
              <a:t> </a:t>
            </a:r>
            <a:r>
              <a:rPr sz="350" b="1" spc="20" dirty="0">
                <a:latin typeface="Tahoma"/>
                <a:cs typeface="Tahoma"/>
              </a:rPr>
              <a:t>information</a:t>
            </a:r>
            <a:r>
              <a:rPr sz="350" b="1" spc="-15" dirty="0">
                <a:latin typeface="Tahoma"/>
                <a:cs typeface="Tahoma"/>
              </a:rPr>
              <a:t> </a:t>
            </a:r>
            <a:r>
              <a:rPr sz="350" b="1" spc="20" dirty="0">
                <a:latin typeface="Tahoma"/>
                <a:cs typeface="Tahoma"/>
              </a:rPr>
              <a:t>about</a:t>
            </a:r>
            <a:r>
              <a:rPr sz="350" b="1" spc="-5" dirty="0">
                <a:latin typeface="Tahoma"/>
                <a:cs typeface="Tahoma"/>
              </a:rPr>
              <a:t> </a:t>
            </a:r>
            <a:r>
              <a:rPr sz="350" b="1" spc="20" dirty="0">
                <a:latin typeface="Tahoma"/>
                <a:cs typeface="Tahoma"/>
              </a:rPr>
              <a:t>the</a:t>
            </a:r>
            <a:r>
              <a:rPr sz="350" b="1" spc="-10" dirty="0">
                <a:latin typeface="Tahoma"/>
                <a:cs typeface="Tahoma"/>
              </a:rPr>
              <a:t> </a:t>
            </a:r>
            <a:r>
              <a:rPr sz="350" b="1" spc="15" dirty="0">
                <a:latin typeface="Tahoma"/>
                <a:cs typeface="Tahoma"/>
              </a:rPr>
              <a:t>source</a:t>
            </a:r>
            <a:r>
              <a:rPr sz="350" b="1" spc="-10" dirty="0">
                <a:latin typeface="Tahoma"/>
                <a:cs typeface="Tahoma"/>
              </a:rPr>
              <a:t> </a:t>
            </a:r>
            <a:r>
              <a:rPr sz="350" b="1" spc="20" dirty="0">
                <a:latin typeface="Tahoma"/>
                <a:cs typeface="Tahoma"/>
              </a:rPr>
              <a:t>of</a:t>
            </a:r>
            <a:r>
              <a:rPr sz="350" b="1" spc="-5" dirty="0">
                <a:latin typeface="Tahoma"/>
                <a:cs typeface="Tahoma"/>
              </a:rPr>
              <a:t> </a:t>
            </a:r>
            <a:r>
              <a:rPr sz="350" b="1" spc="20" dirty="0">
                <a:latin typeface="Tahoma"/>
                <a:cs typeface="Tahoma"/>
              </a:rPr>
              <a:t>their</a:t>
            </a:r>
            <a:r>
              <a:rPr sz="350" b="1" spc="-5" dirty="0">
                <a:latin typeface="Tahoma"/>
                <a:cs typeface="Tahoma"/>
              </a:rPr>
              <a:t> </a:t>
            </a:r>
            <a:r>
              <a:rPr sz="350" b="1" spc="10" dirty="0">
                <a:latin typeface="Tahoma"/>
                <a:cs typeface="Tahoma"/>
              </a:rPr>
              <a:t>origin.</a:t>
            </a:r>
            <a:endParaRPr sz="350">
              <a:latin typeface="Tahoma"/>
              <a:cs typeface="Tahoma"/>
            </a:endParaRPr>
          </a:p>
        </p:txBody>
      </p:sp>
      <p:sp>
        <p:nvSpPr>
          <p:cNvPr id="7" name="object 7"/>
          <p:cNvSpPr txBox="1"/>
          <p:nvPr/>
        </p:nvSpPr>
        <p:spPr>
          <a:xfrm>
            <a:off x="3065065" y="6214873"/>
            <a:ext cx="2964815" cy="399415"/>
          </a:xfrm>
          <a:prstGeom prst="rect">
            <a:avLst/>
          </a:prstGeom>
        </p:spPr>
        <p:txBody>
          <a:bodyPr vert="horz" wrap="square" lIns="0" tIns="12700" rIns="0" bIns="0" rtlCol="0">
            <a:spAutoFit/>
          </a:bodyPr>
          <a:lstStyle/>
          <a:p>
            <a:pPr marL="12700" marR="5080">
              <a:lnSpc>
                <a:spcPct val="111500"/>
              </a:lnSpc>
              <a:spcBef>
                <a:spcPts val="100"/>
              </a:spcBef>
            </a:pPr>
            <a:r>
              <a:rPr sz="550" b="1" spc="-5" dirty="0">
                <a:latin typeface="Tahoma"/>
                <a:cs typeface="Tahoma"/>
              </a:rPr>
              <a:t>The European </a:t>
            </a:r>
            <a:r>
              <a:rPr sz="550" b="1" dirty="0">
                <a:latin typeface="Tahoma"/>
                <a:cs typeface="Tahoma"/>
              </a:rPr>
              <a:t>Commission's support </a:t>
            </a:r>
            <a:r>
              <a:rPr sz="550" b="1" spc="5" dirty="0">
                <a:latin typeface="Tahoma"/>
                <a:cs typeface="Tahoma"/>
              </a:rPr>
              <a:t>for the </a:t>
            </a:r>
            <a:r>
              <a:rPr sz="550" b="1" dirty="0">
                <a:latin typeface="Tahoma"/>
                <a:cs typeface="Tahoma"/>
              </a:rPr>
              <a:t>production </a:t>
            </a:r>
            <a:r>
              <a:rPr sz="550" b="1" spc="5" dirty="0">
                <a:latin typeface="Tahoma"/>
                <a:cs typeface="Tahoma"/>
              </a:rPr>
              <a:t>of this </a:t>
            </a:r>
            <a:r>
              <a:rPr sz="550" b="1" dirty="0">
                <a:latin typeface="Tahoma"/>
                <a:cs typeface="Tahoma"/>
              </a:rPr>
              <a:t>publication does </a:t>
            </a:r>
            <a:r>
              <a:rPr sz="550" b="1" spc="5" dirty="0">
                <a:latin typeface="Tahoma"/>
                <a:cs typeface="Tahoma"/>
              </a:rPr>
              <a:t>not </a:t>
            </a:r>
            <a:r>
              <a:rPr sz="550" b="1" spc="-150" dirty="0">
                <a:latin typeface="Tahoma"/>
                <a:cs typeface="Tahoma"/>
              </a:rPr>
              <a:t> </a:t>
            </a:r>
            <a:r>
              <a:rPr sz="550" b="1" spc="5" dirty="0">
                <a:latin typeface="Tahoma"/>
                <a:cs typeface="Tahoma"/>
              </a:rPr>
              <a:t>constitute an endorsement of the </a:t>
            </a:r>
            <a:r>
              <a:rPr sz="550" b="1" dirty="0">
                <a:latin typeface="Tahoma"/>
                <a:cs typeface="Tahoma"/>
              </a:rPr>
              <a:t>contents, which </a:t>
            </a:r>
            <a:r>
              <a:rPr sz="550" b="1" spc="5" dirty="0">
                <a:latin typeface="Tahoma"/>
                <a:cs typeface="Tahoma"/>
              </a:rPr>
              <a:t>reflect the </a:t>
            </a:r>
            <a:r>
              <a:rPr sz="550" b="1" dirty="0">
                <a:latin typeface="Tahoma"/>
                <a:cs typeface="Tahoma"/>
              </a:rPr>
              <a:t>views </a:t>
            </a:r>
            <a:r>
              <a:rPr sz="550" b="1" spc="5" dirty="0">
                <a:latin typeface="Tahoma"/>
                <a:cs typeface="Tahoma"/>
              </a:rPr>
              <a:t>only of the </a:t>
            </a:r>
            <a:r>
              <a:rPr sz="550" b="1" spc="10" dirty="0">
                <a:latin typeface="Tahoma"/>
                <a:cs typeface="Tahoma"/>
              </a:rPr>
              <a:t> </a:t>
            </a:r>
            <a:r>
              <a:rPr sz="550" b="1" dirty="0">
                <a:latin typeface="Tahoma"/>
                <a:cs typeface="Tahoma"/>
              </a:rPr>
              <a:t>authors, and </a:t>
            </a:r>
            <a:r>
              <a:rPr sz="550" b="1" spc="5" dirty="0">
                <a:latin typeface="Tahoma"/>
                <a:cs typeface="Tahoma"/>
              </a:rPr>
              <a:t>the </a:t>
            </a:r>
            <a:r>
              <a:rPr sz="550" b="1" dirty="0">
                <a:latin typeface="Tahoma"/>
                <a:cs typeface="Tahoma"/>
              </a:rPr>
              <a:t>Commission cannot be held responsible </a:t>
            </a:r>
            <a:r>
              <a:rPr sz="550" b="1" spc="5" dirty="0">
                <a:latin typeface="Tahoma"/>
                <a:cs typeface="Tahoma"/>
              </a:rPr>
              <a:t>for any </a:t>
            </a:r>
            <a:r>
              <a:rPr sz="550" b="1" dirty="0">
                <a:latin typeface="Tahoma"/>
                <a:cs typeface="Tahoma"/>
              </a:rPr>
              <a:t>use which </a:t>
            </a:r>
            <a:r>
              <a:rPr sz="550" b="1" spc="5" dirty="0">
                <a:latin typeface="Tahoma"/>
                <a:cs typeface="Tahoma"/>
              </a:rPr>
              <a:t>may </a:t>
            </a:r>
            <a:r>
              <a:rPr sz="550" b="1" dirty="0">
                <a:latin typeface="Tahoma"/>
                <a:cs typeface="Tahoma"/>
              </a:rPr>
              <a:t>be </a:t>
            </a:r>
            <a:r>
              <a:rPr sz="550" b="1" spc="-150" dirty="0">
                <a:latin typeface="Tahoma"/>
                <a:cs typeface="Tahoma"/>
              </a:rPr>
              <a:t> </a:t>
            </a:r>
            <a:r>
              <a:rPr sz="550" b="1" dirty="0">
                <a:latin typeface="Tahoma"/>
                <a:cs typeface="Tahoma"/>
              </a:rPr>
              <a:t>made</a:t>
            </a:r>
            <a:r>
              <a:rPr sz="550" b="1" spc="-25" dirty="0">
                <a:latin typeface="Tahoma"/>
                <a:cs typeface="Tahoma"/>
              </a:rPr>
              <a:t> </a:t>
            </a:r>
            <a:r>
              <a:rPr sz="550" b="1" spc="5" dirty="0">
                <a:latin typeface="Tahoma"/>
                <a:cs typeface="Tahoma"/>
              </a:rPr>
              <a:t>of</a:t>
            </a:r>
            <a:r>
              <a:rPr sz="550" b="1" spc="-25" dirty="0">
                <a:latin typeface="Tahoma"/>
                <a:cs typeface="Tahoma"/>
              </a:rPr>
              <a:t> </a:t>
            </a:r>
            <a:r>
              <a:rPr sz="550" b="1" spc="5" dirty="0">
                <a:latin typeface="Tahoma"/>
                <a:cs typeface="Tahoma"/>
              </a:rPr>
              <a:t>the</a:t>
            </a:r>
            <a:r>
              <a:rPr sz="550" b="1" spc="-25" dirty="0">
                <a:latin typeface="Tahoma"/>
                <a:cs typeface="Tahoma"/>
              </a:rPr>
              <a:t> </a:t>
            </a:r>
            <a:r>
              <a:rPr sz="550" b="1" spc="5" dirty="0">
                <a:latin typeface="Tahoma"/>
                <a:cs typeface="Tahoma"/>
              </a:rPr>
              <a:t>information</a:t>
            </a:r>
            <a:r>
              <a:rPr sz="550" b="1" spc="-25" dirty="0">
                <a:latin typeface="Tahoma"/>
                <a:cs typeface="Tahoma"/>
              </a:rPr>
              <a:t> </a:t>
            </a:r>
            <a:r>
              <a:rPr sz="550" b="1" dirty="0">
                <a:latin typeface="Tahoma"/>
                <a:cs typeface="Tahoma"/>
              </a:rPr>
              <a:t>contained</a:t>
            </a:r>
            <a:r>
              <a:rPr sz="550" b="1" spc="-25" dirty="0">
                <a:latin typeface="Tahoma"/>
                <a:cs typeface="Tahoma"/>
              </a:rPr>
              <a:t> </a:t>
            </a:r>
            <a:r>
              <a:rPr sz="550" b="1" dirty="0">
                <a:latin typeface="Tahoma"/>
                <a:cs typeface="Tahoma"/>
              </a:rPr>
              <a:t>therein.</a:t>
            </a:r>
            <a:endParaRPr sz="550">
              <a:latin typeface="Tahoma"/>
              <a:cs typeface="Tahoma"/>
            </a:endParaRPr>
          </a:p>
        </p:txBody>
      </p:sp>
      <p:pic>
        <p:nvPicPr>
          <p:cNvPr id="20" name="Imagen 19">
            <a:extLst>
              <a:ext uri="{FF2B5EF4-FFF2-40B4-BE49-F238E27FC236}">
                <a16:creationId xmlns:a16="http://schemas.microsoft.com/office/drawing/2014/main" id="{98D02F35-1C74-BBC6-2E40-2B74C2659D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5405" y="3872315"/>
            <a:ext cx="3758336" cy="547285"/>
          </a:xfrm>
          <a:prstGeom prst="rect">
            <a:avLst/>
          </a:prstGeom>
        </p:spPr>
      </p:pic>
      <p:sp>
        <p:nvSpPr>
          <p:cNvPr id="16" name="CuadroTexto 15">
            <a:extLst>
              <a:ext uri="{FF2B5EF4-FFF2-40B4-BE49-F238E27FC236}">
                <a16:creationId xmlns:a16="http://schemas.microsoft.com/office/drawing/2014/main" id="{A3D35A1E-60D4-DC27-1432-218FCBC7B9B5}"/>
              </a:ext>
            </a:extLst>
          </p:cNvPr>
          <p:cNvSpPr txBox="1"/>
          <p:nvPr/>
        </p:nvSpPr>
        <p:spPr>
          <a:xfrm>
            <a:off x="2133600" y="4835149"/>
            <a:ext cx="6705600" cy="369332"/>
          </a:xfrm>
          <a:prstGeom prst="rect">
            <a:avLst/>
          </a:prstGeom>
          <a:noFill/>
        </p:spPr>
        <p:txBody>
          <a:bodyPr wrap="square">
            <a:spAutoFit/>
          </a:bodyPr>
          <a:lstStyle/>
          <a:p>
            <a:r>
              <a:rPr lang="es-ES" sz="1800" b="1">
                <a:latin typeface="Microsoft Sans Serif" panose="020B0604020202020204" pitchFamily="34" charset="0"/>
                <a:ea typeface="Microsoft Sans Serif" panose="020B0604020202020204" pitchFamily="34" charset="0"/>
                <a:cs typeface="Microsoft Sans Serif" panose="020B0604020202020204" pitchFamily="34" charset="0"/>
              </a:rPr>
              <a:t>Continue your training path at: </a:t>
            </a:r>
            <a:r>
              <a:rPr lang="es-ES" sz="1800" b="1">
                <a:solidFill>
                  <a:srgbClr val="78D74F"/>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6">
                  <a:extLst>
                    <a:ext uri="{A12FA001-AC4F-418D-AE19-62706E023703}">
                      <ahyp:hlinkClr xmlns:ahyp="http://schemas.microsoft.com/office/drawing/2018/hyperlinkcolor" val="tx"/>
                    </a:ext>
                  </a:extLst>
                </a:hlinkClick>
              </a:rPr>
              <a:t>https://opsizo.eu/index.php</a:t>
            </a:r>
            <a:r>
              <a:rPr lang="es-ES" sz="1800" b="1">
                <a:solidFill>
                  <a:srgbClr val="78D74F"/>
                </a:solidFill>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es-ES">
              <a:solidFill>
                <a:srgbClr val="78D74F"/>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726</TotalTime>
  <Words>1472</Words>
  <Application>Microsoft Macintosh PowerPoint</Application>
  <PresentationFormat>Personalizzato</PresentationFormat>
  <Paragraphs>49</Paragraphs>
  <Slides>9</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9</vt:i4>
      </vt:variant>
    </vt:vector>
  </HeadingPairs>
  <TitlesOfParts>
    <vt:vector size="14" baseType="lpstr">
      <vt:lpstr>Arial</vt:lpstr>
      <vt:lpstr>Calibri</vt:lpstr>
      <vt:lpstr>Microsoft Sans Serif</vt:lpstr>
      <vt:lpstr>Tahoma</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Opsizo ppt</dc:title>
  <dc:creator>Maria Cristina</dc:creator>
  <cp:keywords>DAFU2LEJviw,BACo6PB9YyU</cp:keywords>
  <cp:lastModifiedBy>CAMILLA ESPOSITO</cp:lastModifiedBy>
  <cp:revision>36</cp:revision>
  <dcterms:created xsi:type="dcterms:W3CDTF">2022-12-16T10:07:41Z</dcterms:created>
  <dcterms:modified xsi:type="dcterms:W3CDTF">2023-10-12T16:06:49Z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2022-12-16T00:00:00Z</vt:filetime>
  </property>
  <property fmtid="{D5CDD505-2E9C-101B-9397-08002B2CF9AE}" pid="3" name="Creator">
    <vt:lpwstr>Canva</vt:lpwstr>
  </property>
  <property fmtid="{D5CDD505-2E9C-101B-9397-08002B2CF9AE}" pid="4" name="LastSaved">
    <vt:filetime>2022-12-16T00:00:00Z</vt:filetime>
  </property>
</Properties>
</file>