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2.jpg" ContentType="image/jpg"/>
  <Override PartName="/ppt/media/image8.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416" r:id="rId4"/>
    <p:sldId id="258" r:id="rId5"/>
    <p:sldId id="264" r:id="rId6"/>
    <p:sldId id="414" r:id="rId7"/>
    <p:sldId id="261" r:id="rId8"/>
    <p:sldId id="418" r:id="rId9"/>
    <p:sldId id="260" r:id="rId10"/>
  </p:sldIdLst>
  <p:sldSz cx="9753600" cy="7315200"/>
  <p:notesSz cx="9753600" cy="7315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a Messana" initials="AM" lastIdx="1" clrIdx="0">
    <p:extLst>
      <p:ext uri="{19B8F6BF-5375-455C-9EA6-DF929625EA0E}">
        <p15:presenceInfo xmlns:p15="http://schemas.microsoft.com/office/powerpoint/2012/main" userId="S-1-5-21-2922218411-3787962101-831138860-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91F"/>
    <a:srgbClr val="78D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1358A-5C1A-4605-BB3D-50D83A15ABCB}" v="22" dt="2024-01-10T13:36:35.6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p:cViewPr varScale="1">
        <p:scale>
          <a:sx n="100" d="100"/>
          <a:sy n="100" d="100"/>
        </p:scale>
        <p:origin x="84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03C1358A-5C1A-4605-BB3D-50D83A15ABCB}"/>
    <pc:docChg chg="custSel modSld">
      <pc:chgData name="Anna-Carina Mohrholz" userId="319e8f5a-43d4-4b3d-9ca7-1cc64d2dfc53" providerId="ADAL" clId="{03C1358A-5C1A-4605-BB3D-50D83A15ABCB}" dt="2024-01-10T13:36:52.330" v="290" actId="1076"/>
      <pc:docMkLst>
        <pc:docMk/>
      </pc:docMkLst>
      <pc:sldChg chg="modSp mod">
        <pc:chgData name="Anna-Carina Mohrholz" userId="319e8f5a-43d4-4b3d-9ca7-1cc64d2dfc53" providerId="ADAL" clId="{03C1358A-5C1A-4605-BB3D-50D83A15ABCB}" dt="2024-01-10T13:22:43.227" v="1" actId="6549"/>
        <pc:sldMkLst>
          <pc:docMk/>
          <pc:sldMk cId="0" sldId="256"/>
        </pc:sldMkLst>
        <pc:spChg chg="mod">
          <ac:chgData name="Anna-Carina Mohrholz" userId="319e8f5a-43d4-4b3d-9ca7-1cc64d2dfc53" providerId="ADAL" clId="{03C1358A-5C1A-4605-BB3D-50D83A15ABCB}" dt="2024-01-10T13:22:43.227" v="1" actId="6549"/>
          <ac:spMkLst>
            <pc:docMk/>
            <pc:sldMk cId="0" sldId="256"/>
            <ac:spMk id="4" creationId="{41F67323-D67C-1301-52E0-E535EF72671F}"/>
          </ac:spMkLst>
        </pc:spChg>
      </pc:sldChg>
      <pc:sldChg chg="modSp mod">
        <pc:chgData name="Anna-Carina Mohrholz" userId="319e8f5a-43d4-4b3d-9ca7-1cc64d2dfc53" providerId="ADAL" clId="{03C1358A-5C1A-4605-BB3D-50D83A15ABCB}" dt="2024-01-10T13:29:06.720" v="120" actId="20577"/>
        <pc:sldMkLst>
          <pc:docMk/>
          <pc:sldMk cId="0" sldId="258"/>
        </pc:sldMkLst>
        <pc:spChg chg="mod">
          <ac:chgData name="Anna-Carina Mohrholz" userId="319e8f5a-43d4-4b3d-9ca7-1cc64d2dfc53" providerId="ADAL" clId="{03C1358A-5C1A-4605-BB3D-50D83A15ABCB}" dt="2024-01-10T13:29:06.720" v="120" actId="20577"/>
          <ac:spMkLst>
            <pc:docMk/>
            <pc:sldMk cId="0" sldId="258"/>
            <ac:spMk id="11" creationId="{723A99E2-09AA-27E4-3701-2C207340C475}"/>
          </ac:spMkLst>
        </pc:spChg>
      </pc:sldChg>
      <pc:sldChg chg="addSp delSp modSp mod">
        <pc:chgData name="Anna-Carina Mohrholz" userId="319e8f5a-43d4-4b3d-9ca7-1cc64d2dfc53" providerId="ADAL" clId="{03C1358A-5C1A-4605-BB3D-50D83A15ABCB}" dt="2024-01-10T13:36:52.330" v="290" actId="1076"/>
        <pc:sldMkLst>
          <pc:docMk/>
          <pc:sldMk cId="0" sldId="260"/>
        </pc:sldMkLst>
        <pc:spChg chg="add mod">
          <ac:chgData name="Anna-Carina Mohrholz" userId="319e8f5a-43d4-4b3d-9ca7-1cc64d2dfc53" providerId="ADAL" clId="{03C1358A-5C1A-4605-BB3D-50D83A15ABCB}" dt="2024-01-10T13:36:26.822" v="281" actId="1076"/>
          <ac:spMkLst>
            <pc:docMk/>
            <pc:sldMk cId="0" sldId="260"/>
            <ac:spMk id="8" creationId="{3B73B4FD-F943-2395-F31A-76ED12E24EE9}"/>
          </ac:spMkLst>
        </pc:spChg>
        <pc:spChg chg="mod">
          <ac:chgData name="Anna-Carina Mohrholz" userId="319e8f5a-43d4-4b3d-9ca7-1cc64d2dfc53" providerId="ADAL" clId="{03C1358A-5C1A-4605-BB3D-50D83A15ABCB}" dt="2024-01-10T13:36:52.330" v="290" actId="1076"/>
          <ac:spMkLst>
            <pc:docMk/>
            <pc:sldMk cId="0" sldId="260"/>
            <ac:spMk id="16" creationId="{A3D35A1E-60D4-DC27-1432-218FCBC7B9B5}"/>
          </ac:spMkLst>
        </pc:spChg>
        <pc:picChg chg="del">
          <ac:chgData name="Anna-Carina Mohrholz" userId="319e8f5a-43d4-4b3d-9ca7-1cc64d2dfc53" providerId="ADAL" clId="{03C1358A-5C1A-4605-BB3D-50D83A15ABCB}" dt="2024-01-10T13:35:40.285" v="262" actId="478"/>
          <ac:picMkLst>
            <pc:docMk/>
            <pc:sldMk cId="0" sldId="260"/>
            <ac:picMk id="20" creationId="{98D02F35-1C74-BBC6-2E40-2B74C2659D62}"/>
          </ac:picMkLst>
        </pc:picChg>
      </pc:sldChg>
      <pc:sldChg chg="modSp mod">
        <pc:chgData name="Anna-Carina Mohrholz" userId="319e8f5a-43d4-4b3d-9ca7-1cc64d2dfc53" providerId="ADAL" clId="{03C1358A-5C1A-4605-BB3D-50D83A15ABCB}" dt="2024-01-10T13:32:45.796" v="193" actId="20577"/>
        <pc:sldMkLst>
          <pc:docMk/>
          <pc:sldMk cId="2775599909" sldId="261"/>
        </pc:sldMkLst>
        <pc:spChg chg="mod">
          <ac:chgData name="Anna-Carina Mohrholz" userId="319e8f5a-43d4-4b3d-9ca7-1cc64d2dfc53" providerId="ADAL" clId="{03C1358A-5C1A-4605-BB3D-50D83A15ABCB}" dt="2024-01-10T13:32:00.986" v="174" actId="20577"/>
          <ac:spMkLst>
            <pc:docMk/>
            <pc:sldMk cId="2775599909" sldId="261"/>
            <ac:spMk id="6" creationId="{7C28D9BB-8994-2052-4D9E-1A24BCEC6C73}"/>
          </ac:spMkLst>
        </pc:spChg>
        <pc:spChg chg="mod">
          <ac:chgData name="Anna-Carina Mohrholz" userId="319e8f5a-43d4-4b3d-9ca7-1cc64d2dfc53" providerId="ADAL" clId="{03C1358A-5C1A-4605-BB3D-50D83A15ABCB}" dt="2024-01-10T13:32:45.796" v="193" actId="20577"/>
          <ac:spMkLst>
            <pc:docMk/>
            <pc:sldMk cId="2775599909" sldId="261"/>
            <ac:spMk id="9" creationId="{10294947-B5D6-47CD-B368-26AD980DC280}"/>
          </ac:spMkLst>
        </pc:spChg>
      </pc:sldChg>
      <pc:sldChg chg="modSp mod">
        <pc:chgData name="Anna-Carina Mohrholz" userId="319e8f5a-43d4-4b3d-9ca7-1cc64d2dfc53" providerId="ADAL" clId="{03C1358A-5C1A-4605-BB3D-50D83A15ABCB}" dt="2024-01-10T13:26:25.626" v="96" actId="1036"/>
        <pc:sldMkLst>
          <pc:docMk/>
          <pc:sldMk cId="3854587955" sldId="263"/>
        </pc:sldMkLst>
        <pc:spChg chg="mod">
          <ac:chgData name="Anna-Carina Mohrholz" userId="319e8f5a-43d4-4b3d-9ca7-1cc64d2dfc53" providerId="ADAL" clId="{03C1358A-5C1A-4605-BB3D-50D83A15ABCB}" dt="2024-01-10T13:26:25.626" v="96" actId="1036"/>
          <ac:spMkLst>
            <pc:docMk/>
            <pc:sldMk cId="3854587955" sldId="263"/>
            <ac:spMk id="6" creationId="{7C28D9BB-8994-2052-4D9E-1A24BCEC6C73}"/>
          </ac:spMkLst>
        </pc:spChg>
        <pc:spChg chg="mod">
          <ac:chgData name="Anna-Carina Mohrholz" userId="319e8f5a-43d4-4b3d-9ca7-1cc64d2dfc53" providerId="ADAL" clId="{03C1358A-5C1A-4605-BB3D-50D83A15ABCB}" dt="2024-01-10T13:26:12.714" v="94" actId="1035"/>
          <ac:spMkLst>
            <pc:docMk/>
            <pc:sldMk cId="3854587955" sldId="263"/>
            <ac:spMk id="11" creationId="{723A99E2-09AA-27E4-3701-2C207340C475}"/>
          </ac:spMkLst>
        </pc:spChg>
        <pc:spChg chg="mod">
          <ac:chgData name="Anna-Carina Mohrholz" userId="319e8f5a-43d4-4b3d-9ca7-1cc64d2dfc53" providerId="ADAL" clId="{03C1358A-5C1A-4605-BB3D-50D83A15ABCB}" dt="2024-01-10T13:26:12.714" v="94" actId="1035"/>
          <ac:spMkLst>
            <pc:docMk/>
            <pc:sldMk cId="3854587955" sldId="263"/>
            <ac:spMk id="15" creationId="{D8B47F1A-AD36-B8BC-9CA3-735FE1DEABA6}"/>
          </ac:spMkLst>
        </pc:spChg>
      </pc:sldChg>
      <pc:sldChg chg="modSp mod">
        <pc:chgData name="Anna-Carina Mohrholz" userId="319e8f5a-43d4-4b3d-9ca7-1cc64d2dfc53" providerId="ADAL" clId="{03C1358A-5C1A-4605-BB3D-50D83A15ABCB}" dt="2024-01-10T13:30:10.430" v="131" actId="20577"/>
        <pc:sldMkLst>
          <pc:docMk/>
          <pc:sldMk cId="4207934082" sldId="264"/>
        </pc:sldMkLst>
        <pc:spChg chg="mod">
          <ac:chgData name="Anna-Carina Mohrholz" userId="319e8f5a-43d4-4b3d-9ca7-1cc64d2dfc53" providerId="ADAL" clId="{03C1358A-5C1A-4605-BB3D-50D83A15ABCB}" dt="2024-01-10T13:29:48.552" v="128" actId="1035"/>
          <ac:spMkLst>
            <pc:docMk/>
            <pc:sldMk cId="4207934082" sldId="264"/>
            <ac:spMk id="6" creationId="{7C28D9BB-8994-2052-4D9E-1A24BCEC6C73}"/>
          </ac:spMkLst>
        </pc:spChg>
        <pc:spChg chg="mod">
          <ac:chgData name="Anna-Carina Mohrholz" userId="319e8f5a-43d4-4b3d-9ca7-1cc64d2dfc53" providerId="ADAL" clId="{03C1358A-5C1A-4605-BB3D-50D83A15ABCB}" dt="2024-01-10T13:29:43.915" v="126" actId="1036"/>
          <ac:spMkLst>
            <pc:docMk/>
            <pc:sldMk cId="4207934082" sldId="264"/>
            <ac:spMk id="9" creationId="{DA0702E5-A8AB-4B6B-88F2-5792CD3ADACB}"/>
          </ac:spMkLst>
        </pc:spChg>
        <pc:spChg chg="mod">
          <ac:chgData name="Anna-Carina Mohrholz" userId="319e8f5a-43d4-4b3d-9ca7-1cc64d2dfc53" providerId="ADAL" clId="{03C1358A-5C1A-4605-BB3D-50D83A15ABCB}" dt="2024-01-10T13:30:10.430" v="131" actId="20577"/>
          <ac:spMkLst>
            <pc:docMk/>
            <pc:sldMk cId="4207934082" sldId="264"/>
            <ac:spMk id="12" creationId="{C56F862A-EA5C-B1B5-B00D-FBABCBE325B8}"/>
          </ac:spMkLst>
        </pc:spChg>
      </pc:sldChg>
      <pc:sldChg chg="modSp mod">
        <pc:chgData name="Anna-Carina Mohrholz" userId="319e8f5a-43d4-4b3d-9ca7-1cc64d2dfc53" providerId="ADAL" clId="{03C1358A-5C1A-4605-BB3D-50D83A15ABCB}" dt="2024-01-10T13:31:30.872" v="172" actId="6549"/>
        <pc:sldMkLst>
          <pc:docMk/>
          <pc:sldMk cId="1619574651" sldId="414"/>
        </pc:sldMkLst>
        <pc:spChg chg="mod">
          <ac:chgData name="Anna-Carina Mohrholz" userId="319e8f5a-43d4-4b3d-9ca7-1cc64d2dfc53" providerId="ADAL" clId="{03C1358A-5C1A-4605-BB3D-50D83A15ABCB}" dt="2024-01-10T13:30:56.843" v="141" actId="1035"/>
          <ac:spMkLst>
            <pc:docMk/>
            <pc:sldMk cId="1619574651" sldId="414"/>
            <ac:spMk id="6" creationId="{7C28D9BB-8994-2052-4D9E-1A24BCEC6C73}"/>
          </ac:spMkLst>
        </pc:spChg>
        <pc:spChg chg="mod">
          <ac:chgData name="Anna-Carina Mohrholz" userId="319e8f5a-43d4-4b3d-9ca7-1cc64d2dfc53" providerId="ADAL" clId="{03C1358A-5C1A-4605-BB3D-50D83A15ABCB}" dt="2024-01-10T13:31:30.872" v="172" actId="6549"/>
          <ac:spMkLst>
            <pc:docMk/>
            <pc:sldMk cId="1619574651" sldId="414"/>
            <ac:spMk id="14" creationId="{663C77CA-2F50-47BF-B917-C2ABAD21B846}"/>
          </ac:spMkLst>
        </pc:spChg>
      </pc:sldChg>
      <pc:sldChg chg="modSp mod">
        <pc:chgData name="Anna-Carina Mohrholz" userId="319e8f5a-43d4-4b3d-9ca7-1cc64d2dfc53" providerId="ADAL" clId="{03C1358A-5C1A-4605-BB3D-50D83A15ABCB}" dt="2024-01-10T13:28:28.046" v="116" actId="6549"/>
        <pc:sldMkLst>
          <pc:docMk/>
          <pc:sldMk cId="1845294308" sldId="416"/>
        </pc:sldMkLst>
        <pc:spChg chg="mod">
          <ac:chgData name="Anna-Carina Mohrholz" userId="319e8f5a-43d4-4b3d-9ca7-1cc64d2dfc53" providerId="ADAL" clId="{03C1358A-5C1A-4605-BB3D-50D83A15ABCB}" dt="2024-01-10T13:27:09.166" v="98" actId="14100"/>
          <ac:spMkLst>
            <pc:docMk/>
            <pc:sldMk cId="1845294308" sldId="416"/>
            <ac:spMk id="6" creationId="{7C28D9BB-8994-2052-4D9E-1A24BCEC6C73}"/>
          </ac:spMkLst>
        </pc:spChg>
        <pc:spChg chg="mod">
          <ac:chgData name="Anna-Carina Mohrholz" userId="319e8f5a-43d4-4b3d-9ca7-1cc64d2dfc53" providerId="ADAL" clId="{03C1358A-5C1A-4605-BB3D-50D83A15ABCB}" dt="2024-01-10T13:28:28.046" v="116" actId="6549"/>
          <ac:spMkLst>
            <pc:docMk/>
            <pc:sldMk cId="1845294308" sldId="416"/>
            <ac:spMk id="11" creationId="{723A99E2-09AA-27E4-3701-2C207340C475}"/>
          </ac:spMkLst>
        </pc:spChg>
      </pc:sldChg>
      <pc:sldChg chg="modSp mod">
        <pc:chgData name="Anna-Carina Mohrholz" userId="319e8f5a-43d4-4b3d-9ca7-1cc64d2dfc53" providerId="ADAL" clId="{03C1358A-5C1A-4605-BB3D-50D83A15ABCB}" dt="2024-01-10T13:35:35.575" v="261" actId="1035"/>
        <pc:sldMkLst>
          <pc:docMk/>
          <pc:sldMk cId="2314669689" sldId="418"/>
        </pc:sldMkLst>
        <pc:spChg chg="mod">
          <ac:chgData name="Anna-Carina Mohrholz" userId="319e8f5a-43d4-4b3d-9ca7-1cc64d2dfc53" providerId="ADAL" clId="{03C1358A-5C1A-4605-BB3D-50D83A15ABCB}" dt="2024-01-10T13:34:02.358" v="227" actId="1038"/>
          <ac:spMkLst>
            <pc:docMk/>
            <pc:sldMk cId="2314669689" sldId="418"/>
            <ac:spMk id="6" creationId="{7C28D9BB-8994-2052-4D9E-1A24BCEC6C73}"/>
          </ac:spMkLst>
        </pc:spChg>
        <pc:spChg chg="mod">
          <ac:chgData name="Anna-Carina Mohrholz" userId="319e8f5a-43d4-4b3d-9ca7-1cc64d2dfc53" providerId="ADAL" clId="{03C1358A-5C1A-4605-BB3D-50D83A15ABCB}" dt="2024-01-10T13:35:35.575" v="261" actId="1035"/>
          <ac:spMkLst>
            <pc:docMk/>
            <pc:sldMk cId="2314669689" sldId="418"/>
            <ac:spMk id="11" creationId="{723A99E2-09AA-27E4-3701-2C207340C47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58823" y="315618"/>
            <a:ext cx="9258558" cy="664797"/>
          </a:xfrm>
          <a:prstGeom prst="rect">
            <a:avLst/>
          </a:prstGeom>
        </p:spPr>
        <p:txBody>
          <a:bodyPr anchor="ctr"/>
          <a:lstStyle>
            <a:lvl1pPr marL="0" indent="0" algn="ctr">
              <a:buNone/>
              <a:defRPr sz="432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295186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7680" y="292608"/>
            <a:ext cx="8778240" cy="11704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87680" y="1682496"/>
            <a:ext cx="8778240"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hyperlink" Target="https://opsizo.eu/index.php"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hyperlink" Target="https://opsizo.eu/index.php"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7629" y="275183"/>
            <a:ext cx="9382125" cy="6877684"/>
            <a:chOff x="137629" y="275183"/>
            <a:chExt cx="9382125" cy="6877684"/>
          </a:xfrm>
        </p:grpSpPr>
        <p:sp>
          <p:nvSpPr>
            <p:cNvPr id="3" name="object 3"/>
            <p:cNvSpPr/>
            <p:nvPr/>
          </p:nvSpPr>
          <p:spPr>
            <a:xfrm>
              <a:off x="137629" y="275183"/>
              <a:ext cx="9382125" cy="6877684"/>
            </a:xfrm>
            <a:custGeom>
              <a:avLst/>
              <a:gdLst/>
              <a:ahLst/>
              <a:cxnLst/>
              <a:rect l="l" t="t" r="r" b="b"/>
              <a:pathLst>
                <a:path w="9382125" h="6877684">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p:spPr>
          <p:txBody>
            <a:bodyPr wrap="square" lIns="0" tIns="0" rIns="0" bIns="0" rtlCol="0"/>
            <a:lstStyle/>
            <a:p>
              <a:endParaRPr>
                <a:solidFill>
                  <a:srgbClr val="92D050"/>
                </a:solidFill>
              </a:endParaRPr>
            </a:p>
          </p:txBody>
        </p:sp>
        <p:pic>
          <p:nvPicPr>
            <p:cNvPr id="5" name="object 5"/>
            <p:cNvPicPr/>
            <p:nvPr/>
          </p:nvPicPr>
          <p:blipFill>
            <a:blip r:embed="rId2" cstate="print"/>
            <a:stretch>
              <a:fillRect/>
            </a:stretch>
          </p:blipFill>
          <p:spPr>
            <a:xfrm>
              <a:off x="6248872" y="6244780"/>
              <a:ext cx="1095374" cy="390524"/>
            </a:xfrm>
            <a:prstGeom prst="rect">
              <a:avLst/>
            </a:prstGeom>
          </p:spPr>
        </p:pic>
        <p:pic>
          <p:nvPicPr>
            <p:cNvPr id="6" name="object 6"/>
            <p:cNvPicPr/>
            <p:nvPr/>
          </p:nvPicPr>
          <p:blipFill>
            <a:blip r:embed="rId3" cstate="print"/>
            <a:stretch>
              <a:fillRect/>
            </a:stretch>
          </p:blipFill>
          <p:spPr>
            <a:xfrm>
              <a:off x="478301" y="6155947"/>
              <a:ext cx="2714624" cy="571499"/>
            </a:xfrm>
            <a:prstGeom prst="rect">
              <a:avLst/>
            </a:prstGeom>
          </p:spPr>
        </p:pic>
      </p:grpSp>
      <p:pic>
        <p:nvPicPr>
          <p:cNvPr id="19" name="Imagen 18">
            <a:extLst>
              <a:ext uri="{FF2B5EF4-FFF2-40B4-BE49-F238E27FC236}">
                <a16:creationId xmlns:a16="http://schemas.microsoft.com/office/drawing/2014/main" id="{B67E61A8-1C55-304F-3414-75D1E5EDA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2925" y="554847"/>
            <a:ext cx="3696348" cy="3696348"/>
          </a:xfrm>
          <a:prstGeom prst="rect">
            <a:avLst/>
          </a:prstGeom>
        </p:spPr>
      </p:pic>
      <p:sp>
        <p:nvSpPr>
          <p:cNvPr id="14" name="object 14"/>
          <p:cNvSpPr txBox="1"/>
          <p:nvPr/>
        </p:nvSpPr>
        <p:spPr>
          <a:xfrm>
            <a:off x="7432781" y="6238465"/>
            <a:ext cx="1882775" cy="356870"/>
          </a:xfrm>
          <a:prstGeom prst="rect">
            <a:avLst/>
          </a:prstGeom>
        </p:spPr>
        <p:txBody>
          <a:bodyPr vert="horz" wrap="square" lIns="0" tIns="12065" rIns="0" bIns="0" rtlCol="0">
            <a:spAutoFit/>
          </a:bodyPr>
          <a:lstStyle/>
          <a:p>
            <a:pPr marL="12700" marR="5080" algn="just">
              <a:lnSpc>
                <a:spcPct val="124200"/>
              </a:lnSpc>
              <a:spcBef>
                <a:spcPts val="95"/>
              </a:spcBef>
            </a:pPr>
            <a:r>
              <a:rPr sz="350" b="1" spc="10" dirty="0">
                <a:latin typeface="Tahoma"/>
                <a:cs typeface="Tahoma"/>
              </a:rPr>
              <a:t>Legal</a:t>
            </a:r>
            <a:r>
              <a:rPr sz="350" b="1" spc="15" dirty="0">
                <a:latin typeface="Tahoma"/>
                <a:cs typeface="Tahoma"/>
              </a:rPr>
              <a:t> description</a:t>
            </a:r>
            <a:r>
              <a:rPr sz="350" b="1" spc="20" dirty="0">
                <a:latin typeface="Tahoma"/>
                <a:cs typeface="Tahoma"/>
              </a:rPr>
              <a:t> </a:t>
            </a:r>
            <a:r>
              <a:rPr sz="350" b="1" spc="-35" dirty="0">
                <a:latin typeface="Tahoma"/>
                <a:cs typeface="Tahoma"/>
              </a:rPr>
              <a:t>–</a:t>
            </a:r>
            <a:r>
              <a:rPr sz="350" b="1" spc="-30" dirty="0">
                <a:latin typeface="Tahoma"/>
                <a:cs typeface="Tahoma"/>
              </a:rPr>
              <a:t> </a:t>
            </a:r>
            <a:r>
              <a:rPr sz="350" b="1" spc="15" dirty="0">
                <a:latin typeface="Tahoma"/>
                <a:cs typeface="Tahoma"/>
              </a:rPr>
              <a:t>Creative  </a:t>
            </a:r>
            <a:r>
              <a:rPr sz="350" b="1" spc="20" dirty="0">
                <a:latin typeface="Tahoma"/>
                <a:cs typeface="Tahoma"/>
              </a:rPr>
              <a:t>Commons </a:t>
            </a:r>
            <a:r>
              <a:rPr sz="350" b="1" spc="10" dirty="0">
                <a:latin typeface="Tahoma"/>
                <a:cs typeface="Tahoma"/>
              </a:rPr>
              <a:t>licensing:  </a:t>
            </a:r>
            <a:r>
              <a:rPr sz="350" b="1" spc="15" dirty="0">
                <a:latin typeface="Tahoma"/>
                <a:cs typeface="Tahoma"/>
              </a:rPr>
              <a:t>The  </a:t>
            </a:r>
            <a:r>
              <a:rPr sz="350" b="1" spc="20" dirty="0">
                <a:latin typeface="Tahoma"/>
                <a:cs typeface="Tahoma"/>
              </a:rPr>
              <a:t>materials </a:t>
            </a:r>
            <a:r>
              <a:rPr sz="350" b="1" spc="15" dirty="0">
                <a:latin typeface="Tahoma"/>
                <a:cs typeface="Tahoma"/>
              </a:rPr>
              <a:t>published </a:t>
            </a:r>
            <a:r>
              <a:rPr sz="350" b="1" spc="-95" dirty="0">
                <a:latin typeface="Tahoma"/>
                <a:cs typeface="Tahoma"/>
              </a:rPr>
              <a:t> </a:t>
            </a:r>
            <a:r>
              <a:rPr sz="350" b="1" spc="20" dirty="0">
                <a:latin typeface="Tahoma"/>
                <a:cs typeface="Tahoma"/>
              </a:rPr>
              <a:t>on</a:t>
            </a:r>
            <a:r>
              <a:rPr sz="350" b="1" spc="25" dirty="0">
                <a:latin typeface="Tahoma"/>
                <a:cs typeface="Tahoma"/>
              </a:rPr>
              <a:t> </a:t>
            </a:r>
            <a:r>
              <a:rPr sz="350" b="1" spc="20" dirty="0">
                <a:latin typeface="Tahoma"/>
                <a:cs typeface="Tahoma"/>
              </a:rPr>
              <a:t>the</a:t>
            </a:r>
            <a:r>
              <a:rPr sz="350" b="1" spc="25" dirty="0">
                <a:latin typeface="Tahoma"/>
                <a:cs typeface="Tahoma"/>
              </a:rPr>
              <a:t> </a:t>
            </a:r>
            <a:r>
              <a:rPr sz="350" b="1" spc="15" dirty="0">
                <a:latin typeface="Tahoma"/>
                <a:cs typeface="Tahoma"/>
              </a:rPr>
              <a:t>Opsizo</a:t>
            </a:r>
            <a:r>
              <a:rPr sz="350" b="1" spc="20" dirty="0">
                <a:latin typeface="Tahoma"/>
                <a:cs typeface="Tahoma"/>
              </a:rPr>
              <a:t> </a:t>
            </a:r>
            <a:r>
              <a:rPr sz="350" b="1" spc="15" dirty="0">
                <a:latin typeface="Tahoma"/>
                <a:cs typeface="Tahoma"/>
              </a:rPr>
              <a:t>project</a:t>
            </a:r>
            <a:r>
              <a:rPr sz="350" b="1" spc="20" dirty="0">
                <a:latin typeface="Tahoma"/>
                <a:cs typeface="Tahoma"/>
              </a:rPr>
              <a:t> </a:t>
            </a:r>
            <a:r>
              <a:rPr sz="350" b="1" spc="15" dirty="0">
                <a:latin typeface="Tahoma"/>
                <a:cs typeface="Tahoma"/>
              </a:rPr>
              <a:t>website</a:t>
            </a:r>
            <a:r>
              <a:rPr sz="350" b="1" spc="20" dirty="0">
                <a:latin typeface="Tahoma"/>
                <a:cs typeface="Tahoma"/>
              </a:rPr>
              <a:t> are</a:t>
            </a:r>
            <a:r>
              <a:rPr sz="350" b="1" spc="25" dirty="0">
                <a:latin typeface="Tahoma"/>
                <a:cs typeface="Tahoma"/>
              </a:rPr>
              <a:t> </a:t>
            </a:r>
            <a:r>
              <a:rPr sz="350" b="1" spc="15" dirty="0">
                <a:latin typeface="Tahoma"/>
                <a:cs typeface="Tahoma"/>
              </a:rPr>
              <a:t>classified</a:t>
            </a:r>
            <a:r>
              <a:rPr sz="350" b="1" spc="20" dirty="0">
                <a:latin typeface="Tahoma"/>
                <a:cs typeface="Tahoma"/>
              </a:rPr>
              <a:t> as  Open  </a:t>
            </a:r>
            <a:r>
              <a:rPr sz="350" b="1" spc="15" dirty="0">
                <a:latin typeface="Tahoma"/>
                <a:cs typeface="Tahoma"/>
              </a:rPr>
              <a:t>Educational </a:t>
            </a:r>
            <a:r>
              <a:rPr sz="350" b="1" spc="20" dirty="0">
                <a:latin typeface="Tahoma"/>
                <a:cs typeface="Tahoma"/>
              </a:rPr>
              <a:t> </a:t>
            </a:r>
            <a:r>
              <a:rPr sz="350" b="1" spc="15" dirty="0">
                <a:latin typeface="Tahoma"/>
                <a:cs typeface="Tahoma"/>
              </a:rPr>
              <a:t>Resources' </a:t>
            </a:r>
            <a:r>
              <a:rPr sz="350" b="1" spc="-10" dirty="0">
                <a:latin typeface="Tahoma"/>
                <a:cs typeface="Tahoma"/>
              </a:rPr>
              <a:t>(OER) </a:t>
            </a:r>
            <a:r>
              <a:rPr sz="350" b="1" spc="20" dirty="0">
                <a:latin typeface="Tahoma"/>
                <a:cs typeface="Tahoma"/>
              </a:rPr>
              <a:t>and can be </a:t>
            </a:r>
            <a:r>
              <a:rPr sz="350" b="1" spc="15" dirty="0">
                <a:latin typeface="Tahoma"/>
                <a:cs typeface="Tahoma"/>
              </a:rPr>
              <a:t>freely (without permission </a:t>
            </a:r>
            <a:r>
              <a:rPr sz="350" b="1" spc="20" dirty="0">
                <a:latin typeface="Tahoma"/>
                <a:cs typeface="Tahoma"/>
              </a:rPr>
              <a:t>of their </a:t>
            </a:r>
            <a:r>
              <a:rPr sz="350" b="1" spc="10" dirty="0">
                <a:latin typeface="Tahoma"/>
                <a:cs typeface="Tahoma"/>
              </a:rPr>
              <a:t>creators): </a:t>
            </a:r>
            <a:r>
              <a:rPr sz="350" b="1" spc="15" dirty="0">
                <a:latin typeface="Tahoma"/>
                <a:cs typeface="Tahoma"/>
              </a:rPr>
              <a:t> downloaded, used, reused, </a:t>
            </a:r>
            <a:r>
              <a:rPr sz="350" b="1" spc="10" dirty="0">
                <a:latin typeface="Tahoma"/>
                <a:cs typeface="Tahoma"/>
              </a:rPr>
              <a:t>copied, </a:t>
            </a:r>
            <a:r>
              <a:rPr sz="350" b="1" spc="15" dirty="0">
                <a:latin typeface="Tahoma"/>
                <a:cs typeface="Tahoma"/>
              </a:rPr>
              <a:t>adapted, </a:t>
            </a:r>
            <a:r>
              <a:rPr sz="350" b="1" spc="20" dirty="0">
                <a:latin typeface="Tahoma"/>
                <a:cs typeface="Tahoma"/>
              </a:rPr>
              <a:t>and </a:t>
            </a:r>
            <a:r>
              <a:rPr sz="350" b="1" spc="15" dirty="0">
                <a:latin typeface="Tahoma"/>
                <a:cs typeface="Tahoma"/>
              </a:rPr>
              <a:t>shared </a:t>
            </a:r>
            <a:r>
              <a:rPr sz="350" b="1" spc="20" dirty="0">
                <a:latin typeface="Tahoma"/>
                <a:cs typeface="Tahoma"/>
              </a:rPr>
              <a:t>by </a:t>
            </a:r>
            <a:r>
              <a:rPr sz="350" b="1" spc="15" dirty="0">
                <a:latin typeface="Tahoma"/>
                <a:cs typeface="Tahoma"/>
              </a:rPr>
              <a:t>users, </a:t>
            </a:r>
            <a:r>
              <a:rPr sz="350" b="1" spc="20" dirty="0">
                <a:latin typeface="Tahoma"/>
                <a:cs typeface="Tahoma"/>
              </a:rPr>
              <a:t>with </a:t>
            </a:r>
            <a:r>
              <a:rPr sz="350" b="1" spc="25" dirty="0">
                <a:latin typeface="Tahoma"/>
                <a:cs typeface="Tahoma"/>
              </a:rPr>
              <a:t> </a:t>
            </a:r>
            <a:r>
              <a:rPr sz="350" b="1" spc="20" dirty="0">
                <a:latin typeface="Tahoma"/>
                <a:cs typeface="Tahoma"/>
              </a:rPr>
              <a:t>information</a:t>
            </a:r>
            <a:r>
              <a:rPr sz="350" b="1" spc="-15" dirty="0">
                <a:latin typeface="Tahoma"/>
                <a:cs typeface="Tahoma"/>
              </a:rPr>
              <a:t> </a:t>
            </a:r>
            <a:r>
              <a:rPr sz="350" b="1" spc="20" dirty="0">
                <a:latin typeface="Tahoma"/>
                <a:cs typeface="Tahoma"/>
              </a:rPr>
              <a:t>about</a:t>
            </a:r>
            <a:r>
              <a:rPr sz="350" b="1" spc="-5" dirty="0">
                <a:latin typeface="Tahoma"/>
                <a:cs typeface="Tahoma"/>
              </a:rPr>
              <a:t> </a:t>
            </a:r>
            <a:r>
              <a:rPr sz="350" b="1" spc="20" dirty="0">
                <a:latin typeface="Tahoma"/>
                <a:cs typeface="Tahoma"/>
              </a:rPr>
              <a:t>the</a:t>
            </a:r>
            <a:r>
              <a:rPr sz="350" b="1" spc="-10" dirty="0">
                <a:latin typeface="Tahoma"/>
                <a:cs typeface="Tahoma"/>
              </a:rPr>
              <a:t> </a:t>
            </a:r>
            <a:r>
              <a:rPr sz="350" b="1" spc="15" dirty="0">
                <a:latin typeface="Tahoma"/>
                <a:cs typeface="Tahoma"/>
              </a:rPr>
              <a:t>source</a:t>
            </a:r>
            <a:r>
              <a:rPr sz="350" b="1" spc="-10" dirty="0">
                <a:latin typeface="Tahoma"/>
                <a:cs typeface="Tahoma"/>
              </a:rPr>
              <a:t> </a:t>
            </a:r>
            <a:r>
              <a:rPr sz="350" b="1" spc="20" dirty="0">
                <a:latin typeface="Tahoma"/>
                <a:cs typeface="Tahoma"/>
              </a:rPr>
              <a:t>of</a:t>
            </a:r>
            <a:r>
              <a:rPr sz="350" b="1" spc="-5" dirty="0">
                <a:latin typeface="Tahoma"/>
                <a:cs typeface="Tahoma"/>
              </a:rPr>
              <a:t> </a:t>
            </a:r>
            <a:r>
              <a:rPr sz="350" b="1" spc="20" dirty="0">
                <a:latin typeface="Tahoma"/>
                <a:cs typeface="Tahoma"/>
              </a:rPr>
              <a:t>their</a:t>
            </a:r>
            <a:r>
              <a:rPr sz="350" b="1" spc="-5" dirty="0">
                <a:latin typeface="Tahoma"/>
                <a:cs typeface="Tahoma"/>
              </a:rPr>
              <a:t> </a:t>
            </a:r>
            <a:r>
              <a:rPr sz="350" b="1" spc="10" dirty="0">
                <a:latin typeface="Tahoma"/>
                <a:cs typeface="Tahoma"/>
              </a:rPr>
              <a:t>origin.</a:t>
            </a:r>
            <a:endParaRPr sz="350">
              <a:latin typeface="Tahoma"/>
              <a:cs typeface="Tahoma"/>
            </a:endParaRPr>
          </a:p>
        </p:txBody>
      </p:sp>
      <p:sp>
        <p:nvSpPr>
          <p:cNvPr id="15" name="object 15"/>
          <p:cNvSpPr txBox="1"/>
          <p:nvPr/>
        </p:nvSpPr>
        <p:spPr>
          <a:xfrm>
            <a:off x="3065065" y="6214875"/>
            <a:ext cx="2964815" cy="399415"/>
          </a:xfrm>
          <a:prstGeom prst="rect">
            <a:avLst/>
          </a:prstGeom>
        </p:spPr>
        <p:txBody>
          <a:bodyPr vert="horz" wrap="square" lIns="0" tIns="12700" rIns="0" bIns="0" rtlCol="0">
            <a:spAutoFit/>
          </a:bodyPr>
          <a:lstStyle/>
          <a:p>
            <a:pPr marL="12700" marR="5080">
              <a:lnSpc>
                <a:spcPct val="111500"/>
              </a:lnSpc>
              <a:spcBef>
                <a:spcPts val="100"/>
              </a:spcBef>
            </a:pPr>
            <a:r>
              <a:rPr sz="550" b="1" spc="-5" dirty="0">
                <a:latin typeface="Tahoma"/>
                <a:cs typeface="Tahoma"/>
              </a:rPr>
              <a:t>The European </a:t>
            </a:r>
            <a:r>
              <a:rPr sz="550" b="1" dirty="0">
                <a:latin typeface="Tahoma"/>
                <a:cs typeface="Tahoma"/>
              </a:rPr>
              <a:t>Commission's support </a:t>
            </a:r>
            <a:r>
              <a:rPr sz="550" b="1" spc="5" dirty="0">
                <a:latin typeface="Tahoma"/>
                <a:cs typeface="Tahoma"/>
              </a:rPr>
              <a:t>for the </a:t>
            </a:r>
            <a:r>
              <a:rPr sz="550" b="1" dirty="0">
                <a:latin typeface="Tahoma"/>
                <a:cs typeface="Tahoma"/>
              </a:rPr>
              <a:t>production </a:t>
            </a:r>
            <a:r>
              <a:rPr sz="550" b="1" spc="5" dirty="0">
                <a:latin typeface="Tahoma"/>
                <a:cs typeface="Tahoma"/>
              </a:rPr>
              <a:t>of this </a:t>
            </a:r>
            <a:r>
              <a:rPr sz="550" b="1" dirty="0">
                <a:latin typeface="Tahoma"/>
                <a:cs typeface="Tahoma"/>
              </a:rPr>
              <a:t>publication does </a:t>
            </a:r>
            <a:r>
              <a:rPr sz="550" b="1" spc="5" dirty="0">
                <a:latin typeface="Tahoma"/>
                <a:cs typeface="Tahoma"/>
              </a:rPr>
              <a:t>not </a:t>
            </a:r>
            <a:r>
              <a:rPr sz="550" b="1" spc="-150" dirty="0">
                <a:latin typeface="Tahoma"/>
                <a:cs typeface="Tahoma"/>
              </a:rPr>
              <a:t> </a:t>
            </a:r>
            <a:r>
              <a:rPr sz="550" b="1" spc="5" dirty="0">
                <a:latin typeface="Tahoma"/>
                <a:cs typeface="Tahoma"/>
              </a:rPr>
              <a:t>constitute an endorsement of the </a:t>
            </a:r>
            <a:r>
              <a:rPr sz="550" b="1" dirty="0">
                <a:latin typeface="Tahoma"/>
                <a:cs typeface="Tahoma"/>
              </a:rPr>
              <a:t>contents, which </a:t>
            </a:r>
            <a:r>
              <a:rPr sz="550" b="1" spc="5" dirty="0">
                <a:latin typeface="Tahoma"/>
                <a:cs typeface="Tahoma"/>
              </a:rPr>
              <a:t>reflect the </a:t>
            </a:r>
            <a:r>
              <a:rPr sz="550" b="1" dirty="0">
                <a:latin typeface="Tahoma"/>
                <a:cs typeface="Tahoma"/>
              </a:rPr>
              <a:t>views </a:t>
            </a:r>
            <a:r>
              <a:rPr sz="550" b="1" spc="5" dirty="0">
                <a:latin typeface="Tahoma"/>
                <a:cs typeface="Tahoma"/>
              </a:rPr>
              <a:t>only of the </a:t>
            </a:r>
            <a:r>
              <a:rPr sz="550" b="1" spc="10" dirty="0">
                <a:latin typeface="Tahoma"/>
                <a:cs typeface="Tahoma"/>
              </a:rPr>
              <a:t> </a:t>
            </a:r>
            <a:r>
              <a:rPr sz="550" b="1" dirty="0">
                <a:latin typeface="Tahoma"/>
                <a:cs typeface="Tahoma"/>
              </a:rPr>
              <a:t>authors, and </a:t>
            </a:r>
            <a:r>
              <a:rPr sz="550" b="1" spc="5" dirty="0">
                <a:latin typeface="Tahoma"/>
                <a:cs typeface="Tahoma"/>
              </a:rPr>
              <a:t>the </a:t>
            </a:r>
            <a:r>
              <a:rPr sz="550" b="1" dirty="0">
                <a:latin typeface="Tahoma"/>
                <a:cs typeface="Tahoma"/>
              </a:rPr>
              <a:t>Commission cannot be held responsible </a:t>
            </a:r>
            <a:r>
              <a:rPr sz="550" b="1" spc="5" dirty="0">
                <a:latin typeface="Tahoma"/>
                <a:cs typeface="Tahoma"/>
              </a:rPr>
              <a:t>for any </a:t>
            </a:r>
            <a:r>
              <a:rPr sz="550" b="1" dirty="0">
                <a:latin typeface="Tahoma"/>
                <a:cs typeface="Tahoma"/>
              </a:rPr>
              <a:t>use which </a:t>
            </a:r>
            <a:r>
              <a:rPr sz="550" b="1" spc="5" dirty="0">
                <a:latin typeface="Tahoma"/>
                <a:cs typeface="Tahoma"/>
              </a:rPr>
              <a:t>may </a:t>
            </a:r>
            <a:r>
              <a:rPr sz="550" b="1" dirty="0">
                <a:latin typeface="Tahoma"/>
                <a:cs typeface="Tahoma"/>
              </a:rPr>
              <a:t>be </a:t>
            </a:r>
            <a:r>
              <a:rPr sz="550" b="1" spc="-150" dirty="0">
                <a:latin typeface="Tahoma"/>
                <a:cs typeface="Tahoma"/>
              </a:rPr>
              <a:t> </a:t>
            </a:r>
            <a:r>
              <a:rPr sz="550" b="1" dirty="0">
                <a:latin typeface="Tahoma"/>
                <a:cs typeface="Tahoma"/>
              </a:rPr>
              <a:t>made</a:t>
            </a:r>
            <a:r>
              <a:rPr sz="550" b="1" spc="-25" dirty="0">
                <a:latin typeface="Tahoma"/>
                <a:cs typeface="Tahoma"/>
              </a:rPr>
              <a:t> </a:t>
            </a:r>
            <a:r>
              <a:rPr sz="550" b="1" spc="5" dirty="0">
                <a:latin typeface="Tahoma"/>
                <a:cs typeface="Tahoma"/>
              </a:rPr>
              <a:t>of</a:t>
            </a:r>
            <a:r>
              <a:rPr sz="550" b="1" spc="-25" dirty="0">
                <a:latin typeface="Tahoma"/>
                <a:cs typeface="Tahoma"/>
              </a:rPr>
              <a:t> </a:t>
            </a:r>
            <a:r>
              <a:rPr sz="550" b="1" spc="5" dirty="0">
                <a:latin typeface="Tahoma"/>
                <a:cs typeface="Tahoma"/>
              </a:rPr>
              <a:t>the</a:t>
            </a:r>
            <a:r>
              <a:rPr sz="550" b="1" spc="-25" dirty="0">
                <a:latin typeface="Tahoma"/>
                <a:cs typeface="Tahoma"/>
              </a:rPr>
              <a:t> </a:t>
            </a:r>
            <a:r>
              <a:rPr sz="550" b="1" spc="5" dirty="0">
                <a:latin typeface="Tahoma"/>
                <a:cs typeface="Tahoma"/>
              </a:rPr>
              <a:t>information</a:t>
            </a:r>
            <a:r>
              <a:rPr sz="550" b="1" spc="-25" dirty="0">
                <a:latin typeface="Tahoma"/>
                <a:cs typeface="Tahoma"/>
              </a:rPr>
              <a:t> </a:t>
            </a:r>
            <a:r>
              <a:rPr sz="550" b="1" dirty="0">
                <a:latin typeface="Tahoma"/>
                <a:cs typeface="Tahoma"/>
              </a:rPr>
              <a:t>contained</a:t>
            </a:r>
            <a:r>
              <a:rPr sz="550" b="1" spc="-25" dirty="0">
                <a:latin typeface="Tahoma"/>
                <a:cs typeface="Tahoma"/>
              </a:rPr>
              <a:t> </a:t>
            </a:r>
            <a:r>
              <a:rPr sz="550" b="1" dirty="0">
                <a:latin typeface="Tahoma"/>
                <a:cs typeface="Tahoma"/>
              </a:rPr>
              <a:t>therein.</a:t>
            </a:r>
            <a:endParaRPr sz="550">
              <a:latin typeface="Tahoma"/>
              <a:cs typeface="Tahoma"/>
            </a:endParaRPr>
          </a:p>
        </p:txBody>
      </p:sp>
      <p:sp>
        <p:nvSpPr>
          <p:cNvPr id="4" name="CuadroTexto 3">
            <a:extLst>
              <a:ext uri="{FF2B5EF4-FFF2-40B4-BE49-F238E27FC236}">
                <a16:creationId xmlns:a16="http://schemas.microsoft.com/office/drawing/2014/main" id="{41F67323-D67C-1301-52E0-E535EF72671F}"/>
              </a:ext>
            </a:extLst>
          </p:cNvPr>
          <p:cNvSpPr txBox="1"/>
          <p:nvPr/>
        </p:nvSpPr>
        <p:spPr>
          <a:xfrm>
            <a:off x="1295400" y="3352800"/>
            <a:ext cx="7696200" cy="3012941"/>
          </a:xfrm>
          <a:prstGeom prst="rect">
            <a:avLst/>
          </a:prstGeom>
          <a:noFill/>
        </p:spPr>
        <p:txBody>
          <a:bodyPr wrap="square" rtlCol="0">
            <a:spAutoFit/>
          </a:bodyPr>
          <a:lstStyle/>
          <a:p>
            <a:pPr marR="0" lvl="0" indent="0" algn="ctr" fontAlgn="auto">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l-GR" sz="3200" b="1" dirty="0"/>
              <a:t>ὀψίζω </a:t>
            </a:r>
            <a:r>
              <a:rPr lang="es-ES" sz="3200" b="1" dirty="0"/>
              <a:t>Suite</a:t>
            </a:r>
          </a:p>
          <a:p>
            <a:pPr marR="0" lvl="0" indent="0" algn="ctr" fontAlgn="auto">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de-DE" sz="3200" b="1" dirty="0"/>
              <a:t>Unterstützung des Coming-outs am Arbeitsplatz</a:t>
            </a:r>
            <a:endParaRPr lang="es-ES" sz="3200" b="1" dirty="0"/>
          </a:p>
          <a:p>
            <a:pPr marR="0" lvl="0" indent="0" algn="ctr" fontAlgn="auto">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s-ES" b="1" dirty="0"/>
              <a:t>Autor </a:t>
            </a:r>
            <a:r>
              <a:rPr lang="es-ES" b="1" dirty="0" err="1"/>
              <a:t>Partner</a:t>
            </a:r>
            <a:r>
              <a:rPr lang="es-ES" b="1" dirty="0"/>
              <a:t>: </a:t>
            </a:r>
            <a:r>
              <a:rPr lang="es-ES" b="1" dirty="0" err="1"/>
              <a:t>Università</a:t>
            </a:r>
            <a:r>
              <a:rPr lang="es-ES" b="1" dirty="0"/>
              <a:t> </a:t>
            </a:r>
            <a:r>
              <a:rPr lang="es-ES" b="1" dirty="0" err="1"/>
              <a:t>degli</a:t>
            </a:r>
            <a:r>
              <a:rPr lang="es-ES" b="1" dirty="0"/>
              <a:t> </a:t>
            </a:r>
            <a:r>
              <a:rPr lang="es-ES" b="1" dirty="0" err="1"/>
              <a:t>Studi</a:t>
            </a:r>
            <a:r>
              <a:rPr lang="es-ES" b="1" dirty="0"/>
              <a:t> di Napoli Federico II</a:t>
            </a:r>
          </a:p>
          <a:p>
            <a:pPr marR="0" lvl="0" indent="0" algn="ctr" fontAlgn="auto">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s-ES" b="1" dirty="0" err="1">
                <a:solidFill>
                  <a:srgbClr val="92D050"/>
                </a:solidFill>
              </a:rPr>
              <a:t>Diversity</a:t>
            </a:r>
            <a:r>
              <a:rPr lang="es-ES" b="1" dirty="0">
                <a:solidFill>
                  <a:srgbClr val="92D050"/>
                </a:solidFill>
              </a:rPr>
              <a:t> &amp; Inclusion in Microenterprise</a:t>
            </a:r>
            <a:endParaRPr lang="en-US" b="1" dirty="0">
              <a:solidFill>
                <a:srgbClr val="92D05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Arial" panose="020B0604020202020204" pitchFamily="34" charset="0"/>
              </a:rPr>
              <a:t>2022-1-IT01-KA220-VET-000088750</a:t>
            </a:r>
            <a:endParaRPr lang="en-US"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spcBef>
                <a:spcPts val="5"/>
              </a:spcBef>
              <a:tabLst>
                <a:tab pos="1205230" algn="l"/>
                <a:tab pos="1926589" algn="l"/>
                <a:tab pos="2915920" algn="l"/>
                <a:tab pos="3444875" algn="l"/>
                <a:tab pos="4383405" algn="l"/>
                <a:tab pos="6796405" algn="l"/>
              </a:tabLst>
              <a:defRPr/>
            </a:pPr>
            <a:r>
              <a:rPr lang="en-US" sz="16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5">
                  <a:extLst>
                    <a:ext uri="{A12FA001-AC4F-418D-AE19-62706E023703}">
                      <ahyp:hlinkClr xmlns:ahyp="http://schemas.microsoft.com/office/drawing/2018/hyperlinkcolor" val="tx"/>
                    </a:ext>
                  </a:extLst>
                </a:hlinkClick>
              </a:rPr>
              <a:t>https://opsizo.eu/index.php</a:t>
            </a:r>
            <a:r>
              <a:rPr lang="en-US" sz="16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685800" y="1214735"/>
            <a:ext cx="6172200" cy="461665"/>
          </a:xfrm>
          <a:prstGeom prst="rect">
            <a:avLst/>
          </a:prstGeom>
          <a:noFill/>
        </p:spPr>
        <p:txBody>
          <a:bodyPr wrap="square" rtlCol="0">
            <a:spAutoFit/>
          </a:bodyPr>
          <a:lstStyle/>
          <a:p>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Coming-out-Erfahrungen</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bei</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der</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Arbeit</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sp>
        <p:nvSpPr>
          <p:cNvPr id="11" name="CuadroTexto 10">
            <a:extLst>
              <a:ext uri="{FF2B5EF4-FFF2-40B4-BE49-F238E27FC236}">
                <a16:creationId xmlns:a16="http://schemas.microsoft.com/office/drawing/2014/main" id="{723A99E2-09AA-27E4-3701-2C207340C475}"/>
              </a:ext>
            </a:extLst>
          </p:cNvPr>
          <p:cNvSpPr txBox="1"/>
          <p:nvPr/>
        </p:nvSpPr>
        <p:spPr>
          <a:xfrm>
            <a:off x="590857" y="1780049"/>
            <a:ext cx="8571885" cy="1344151"/>
          </a:xfrm>
          <a:prstGeom prst="rect">
            <a:avLst/>
          </a:prstGeom>
          <a:noFill/>
        </p:spPr>
        <p:txBody>
          <a:bodyPr wrap="square">
            <a:spAutoFit/>
          </a:bodyPr>
          <a:lstStyle/>
          <a:p>
            <a:pPr algn="just">
              <a:lnSpc>
                <a:spcPct val="150000"/>
              </a:lnSpc>
            </a:pPr>
            <a:r>
              <a:rPr lang="de-DE" sz="1400" dirty="0">
                <a:latin typeface="Microsoft Sans Serif" panose="020B0604020202020204" pitchFamily="34" charset="0"/>
                <a:ea typeface="Microsoft Sans Serif" panose="020B0604020202020204" pitchFamily="34" charset="0"/>
                <a:cs typeface="Microsoft Sans Serif" panose="020B0604020202020204" pitchFamily="34" charset="0"/>
              </a:rPr>
              <a:t>Jacopo ist 26 Jahre alt und hat ein Diplom in Grafikdesign mit guten Ergebnissen. "Ich betrat ein Druckzentrum mit einer weiblichen Identität, da ich mich noch nicht geoutet hatte. Als ich mit der Hormontherapie begann, konnten die Arbeitgebenden nicht akzeptieren, dass die Kund*innen meine Veränderung sehen konnten.</a:t>
            </a: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4" name="Immagine 13" descr="Immagine che contiene clipart, Elementi grafici&#10;&#10;Descrizione generata automaticamente">
            <a:extLst>
              <a:ext uri="{FF2B5EF4-FFF2-40B4-BE49-F238E27FC236}">
                <a16:creationId xmlns:a16="http://schemas.microsoft.com/office/drawing/2014/main" id="{8F97CB1C-4CFB-5DE8-3D06-6D2DE9C66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47" y="3433297"/>
            <a:ext cx="3347154" cy="1878079"/>
          </a:xfrm>
          <a:prstGeom prst="rect">
            <a:avLst/>
          </a:prstGeom>
        </p:spPr>
      </p:pic>
      <p:sp>
        <p:nvSpPr>
          <p:cNvPr id="15" name="CasellaDiTesto 14">
            <a:extLst>
              <a:ext uri="{FF2B5EF4-FFF2-40B4-BE49-F238E27FC236}">
                <a16:creationId xmlns:a16="http://schemas.microsoft.com/office/drawing/2014/main" id="{D8B47F1A-AD36-B8BC-9CA3-735FE1DEABA6}"/>
              </a:ext>
            </a:extLst>
          </p:cNvPr>
          <p:cNvSpPr txBox="1"/>
          <p:nvPr/>
        </p:nvSpPr>
        <p:spPr>
          <a:xfrm>
            <a:off x="590857" y="3144846"/>
            <a:ext cx="5105400" cy="3613746"/>
          </a:xfrm>
          <a:prstGeom prst="rect">
            <a:avLst/>
          </a:prstGeom>
          <a:noFill/>
        </p:spPr>
        <p:txBody>
          <a:bodyPr wrap="square" rtlCol="0">
            <a:spAutoFit/>
          </a:bodyPr>
          <a:lstStyle/>
          <a:p>
            <a:pPr algn="just">
              <a:lnSpc>
                <a:spcPct val="150000"/>
              </a:lnSpc>
            </a:pPr>
            <a:r>
              <a:rPr lang="de-DE" sz="1400" dirty="0">
                <a:latin typeface="Microsoft Sans Serif" panose="020B0604020202020204" pitchFamily="34" charset="0"/>
                <a:ea typeface="Microsoft Sans Serif" panose="020B0604020202020204" pitchFamily="34" charset="0"/>
                <a:cs typeface="Microsoft Sans Serif" panose="020B0604020202020204" pitchFamily="34" charset="0"/>
              </a:rPr>
              <a:t>Sie nannten mich mit weiblichen Pronomen und benutzten ständig meinen toten Namen (den Namen, der mir bei der Geburt zugewiesen wurde, Anm. d. Red.), auch nachdem mein Bart auftauchte und sich meine Stimme veränderte. Sie taten dies vor den Augen der Kund*innen, die oft ratlos waren. "Du kommst vielleicht mit 10 Zentimetern Bart, aber ich werde immer wieder Fehler machen, weil ich abgelenkt bin", sagte mir mein Arbeitgebender einmal. Es war hart. So ging es ein Jahr lang, bis sie beschlossen, mich zu entlassen. Sie sagten mir, dass sie keine Probleme mit den Kunden wollten.</a:t>
            </a: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lnSpc>
                <a:spcPct val="150000"/>
              </a:lnSpc>
            </a:pPr>
            <a:endParaRPr lang="it-IT" sz="1400" dirty="0"/>
          </a:p>
        </p:txBody>
      </p:sp>
    </p:spTree>
    <p:extLst>
      <p:ext uri="{BB962C8B-B14F-4D97-AF65-F5344CB8AC3E}">
        <p14:creationId xmlns:p14="http://schemas.microsoft.com/office/powerpoint/2010/main" val="385458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685800" y="1603711"/>
            <a:ext cx="5715000" cy="461665"/>
          </a:xfrm>
          <a:prstGeom prst="rect">
            <a:avLst/>
          </a:prstGeom>
          <a:noFill/>
        </p:spPr>
        <p:txBody>
          <a:bodyPr wrap="square" rtlCol="0">
            <a:spAutoFit/>
          </a:bodyPr>
          <a:lstStyle/>
          <a:p>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Coming-out-Erfahrungen</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bei</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der</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Arbeit</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sp>
        <p:nvSpPr>
          <p:cNvPr id="11" name="CuadroTexto 10">
            <a:extLst>
              <a:ext uri="{FF2B5EF4-FFF2-40B4-BE49-F238E27FC236}">
                <a16:creationId xmlns:a16="http://schemas.microsoft.com/office/drawing/2014/main" id="{723A99E2-09AA-27E4-3701-2C207340C475}"/>
              </a:ext>
            </a:extLst>
          </p:cNvPr>
          <p:cNvSpPr txBox="1"/>
          <p:nvPr/>
        </p:nvSpPr>
        <p:spPr>
          <a:xfrm>
            <a:off x="4553137" y="2434708"/>
            <a:ext cx="4709495" cy="3929474"/>
          </a:xfrm>
          <a:prstGeom prst="rect">
            <a:avLst/>
          </a:prstGeom>
          <a:noFill/>
        </p:spPr>
        <p:txBody>
          <a:bodyPr wrap="square">
            <a:spAutoFit/>
          </a:bodyPr>
          <a:lstStyle/>
          <a:p>
            <a:pPr algn="just">
              <a:lnSpc>
                <a:spcPct val="150000"/>
              </a:lnSpc>
            </a:pPr>
            <a:r>
              <a:rPr lang="de-DE" sz="1400" dirty="0">
                <a:latin typeface="Microsoft Sans Serif" panose="020B0604020202020204" pitchFamily="34" charset="0"/>
                <a:ea typeface="Microsoft Sans Serif" panose="020B0604020202020204" pitchFamily="34" charset="0"/>
                <a:cs typeface="Microsoft Sans Serif" panose="020B0604020202020204" pitchFamily="34" charset="0"/>
              </a:rPr>
              <a:t>Solange er einen Lebenslauf mit dem Namen und den männlichen Geschlechtsdeklinationen hatte, boten sich fast täglich Gelegenheiten. Eine respektable Karriere: 24 Jahre alt, zwei Abschlüsse, einen in Mailand und einen in Paris. "Irgendwann fand ich es absurd, nicht zu sagen, wer ich wirklich bin, und so fing ich an, mich mit meinem Namen Simona vorzustellen und anzugeben, dass ich eine nicht-binäre Identität habe." Und dann brachen die Angebote ein. "Sie sind um 90 Prozent gesunken. Vielleicht ist es Pech, aber die Fakten sagen, dass ich vorher einem Anruf pro Tag hatte. Jetzt nichts. Ich bin arbeitslos und akzeptiere alles."</a:t>
            </a: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Immagine 7" descr="Immagine che contiene clipart, schizzo, illustrazione, Elementi grafici&#10;&#10;Descrizione generata automaticamente">
            <a:extLst>
              <a:ext uri="{FF2B5EF4-FFF2-40B4-BE49-F238E27FC236}">
                <a16:creationId xmlns:a16="http://schemas.microsoft.com/office/drawing/2014/main" id="{B7AE3D35-8383-8CD6-C06B-1EB1A3C49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67" y="2739440"/>
            <a:ext cx="3928520" cy="2609455"/>
          </a:xfrm>
          <a:prstGeom prst="rect">
            <a:avLst/>
          </a:prstGeom>
        </p:spPr>
      </p:pic>
    </p:spTree>
    <p:extLst>
      <p:ext uri="{BB962C8B-B14F-4D97-AF65-F5344CB8AC3E}">
        <p14:creationId xmlns:p14="http://schemas.microsoft.com/office/powerpoint/2010/main" val="184529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4590556" cy="7315199"/>
          </a:xfrm>
          <a:prstGeom prst="rect">
            <a:avLst/>
          </a:prstGeom>
        </p:spPr>
      </p:pic>
      <p:sp>
        <p:nvSpPr>
          <p:cNvPr id="3" name="object 3"/>
          <p:cNvSpPr/>
          <p:nvPr/>
        </p:nvSpPr>
        <p:spPr>
          <a:xfrm>
            <a:off x="4699293" y="152400"/>
            <a:ext cx="4945570"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3" cstate="print"/>
          <a:stretch>
            <a:fillRect/>
          </a:stretch>
        </p:blipFill>
        <p:spPr>
          <a:xfrm>
            <a:off x="108737" y="6817211"/>
            <a:ext cx="2143124" cy="447674"/>
          </a:xfrm>
          <a:prstGeom prst="rect">
            <a:avLst/>
          </a:prstGeom>
        </p:spPr>
      </p:pic>
      <p:sp>
        <p:nvSpPr>
          <p:cNvPr id="5" name="object 5"/>
          <p:cNvSpPr txBox="1"/>
          <p:nvPr/>
        </p:nvSpPr>
        <p:spPr>
          <a:xfrm>
            <a:off x="2151437" y="6861149"/>
            <a:ext cx="2350135" cy="321310"/>
          </a:xfrm>
          <a:prstGeom prst="rect">
            <a:avLst/>
          </a:prstGeom>
        </p:spPr>
        <p:txBody>
          <a:bodyPr vert="horz" wrap="square" lIns="0" tIns="12065" rIns="0" bIns="0" rtlCol="0">
            <a:spAutoFit/>
          </a:bodyPr>
          <a:lstStyle/>
          <a:p>
            <a:pPr marL="12700" marR="5080">
              <a:lnSpc>
                <a:spcPct val="121300"/>
              </a:lnSpc>
              <a:spcBef>
                <a:spcPts val="95"/>
              </a:spcBef>
            </a:pPr>
            <a:r>
              <a:rPr sz="400" b="1" spc="15" dirty="0">
                <a:latin typeface="Tahoma"/>
                <a:cs typeface="Tahoma"/>
              </a:rPr>
              <a:t>The European </a:t>
            </a:r>
            <a:r>
              <a:rPr sz="400" b="1" spc="20" dirty="0">
                <a:latin typeface="Tahoma"/>
                <a:cs typeface="Tahoma"/>
              </a:rPr>
              <a:t>Commission's support for </a:t>
            </a:r>
            <a:r>
              <a:rPr sz="400" b="1" spc="25" dirty="0">
                <a:latin typeface="Tahoma"/>
                <a:cs typeface="Tahoma"/>
              </a:rPr>
              <a:t>the </a:t>
            </a:r>
            <a:r>
              <a:rPr sz="400" b="1" spc="20" dirty="0">
                <a:latin typeface="Tahoma"/>
                <a:cs typeface="Tahoma"/>
              </a:rPr>
              <a:t>production of this </a:t>
            </a:r>
            <a:r>
              <a:rPr sz="400" b="1" spc="15" dirty="0">
                <a:latin typeface="Tahoma"/>
                <a:cs typeface="Tahoma"/>
              </a:rPr>
              <a:t>publication </a:t>
            </a:r>
            <a:r>
              <a:rPr sz="400" b="1" spc="20" dirty="0">
                <a:latin typeface="Tahoma"/>
                <a:cs typeface="Tahoma"/>
              </a:rPr>
              <a:t>does </a:t>
            </a:r>
            <a:r>
              <a:rPr sz="400" b="1" spc="25" dirty="0">
                <a:latin typeface="Tahoma"/>
                <a:cs typeface="Tahoma"/>
              </a:rPr>
              <a:t>not </a:t>
            </a:r>
            <a:r>
              <a:rPr sz="400" b="1" spc="-105" dirty="0">
                <a:latin typeface="Tahoma"/>
                <a:cs typeface="Tahoma"/>
              </a:rPr>
              <a:t> </a:t>
            </a:r>
            <a:r>
              <a:rPr sz="400" b="1" spc="20" dirty="0">
                <a:latin typeface="Tahoma"/>
                <a:cs typeface="Tahoma"/>
              </a:rPr>
              <a:t>constitute </a:t>
            </a:r>
            <a:r>
              <a:rPr sz="400" b="1" spc="25" dirty="0">
                <a:latin typeface="Tahoma"/>
                <a:cs typeface="Tahoma"/>
              </a:rPr>
              <a:t>an </a:t>
            </a:r>
            <a:r>
              <a:rPr sz="400" b="1" spc="20" dirty="0">
                <a:latin typeface="Tahoma"/>
                <a:cs typeface="Tahoma"/>
              </a:rPr>
              <a:t>endorsement of </a:t>
            </a:r>
            <a:r>
              <a:rPr sz="400" b="1" spc="25" dirty="0">
                <a:latin typeface="Tahoma"/>
                <a:cs typeface="Tahoma"/>
              </a:rPr>
              <a:t>the </a:t>
            </a:r>
            <a:r>
              <a:rPr sz="400" b="1" spc="20" dirty="0">
                <a:latin typeface="Tahoma"/>
                <a:cs typeface="Tahoma"/>
              </a:rPr>
              <a:t>contents, which reflect </a:t>
            </a:r>
            <a:r>
              <a:rPr sz="400" b="1" spc="25" dirty="0">
                <a:latin typeface="Tahoma"/>
                <a:cs typeface="Tahoma"/>
              </a:rPr>
              <a:t>the </a:t>
            </a:r>
            <a:r>
              <a:rPr sz="400" b="1" spc="20" dirty="0">
                <a:latin typeface="Tahoma"/>
                <a:cs typeface="Tahoma"/>
              </a:rPr>
              <a:t>views only of </a:t>
            </a:r>
            <a:r>
              <a:rPr sz="400" b="1" spc="25" dirty="0">
                <a:latin typeface="Tahoma"/>
                <a:cs typeface="Tahoma"/>
              </a:rPr>
              <a:t>the </a:t>
            </a:r>
            <a:r>
              <a:rPr sz="400" b="1" spc="30" dirty="0">
                <a:latin typeface="Tahoma"/>
                <a:cs typeface="Tahoma"/>
              </a:rPr>
              <a:t> </a:t>
            </a:r>
            <a:r>
              <a:rPr sz="400" b="1" spc="20" dirty="0">
                <a:latin typeface="Tahoma"/>
                <a:cs typeface="Tahoma"/>
              </a:rPr>
              <a:t>authors,</a:t>
            </a:r>
            <a:r>
              <a:rPr sz="400" b="1" spc="-10" dirty="0">
                <a:latin typeface="Tahoma"/>
                <a:cs typeface="Tahoma"/>
              </a:rPr>
              <a:t> </a:t>
            </a:r>
            <a:r>
              <a:rPr sz="400" b="1" spc="20" dirty="0">
                <a:latin typeface="Tahoma"/>
                <a:cs typeface="Tahoma"/>
              </a:rPr>
              <a:t>and</a:t>
            </a:r>
            <a:r>
              <a:rPr sz="400" b="1" spc="-10" dirty="0">
                <a:latin typeface="Tahoma"/>
                <a:cs typeface="Tahoma"/>
              </a:rPr>
              <a:t> </a:t>
            </a:r>
            <a:r>
              <a:rPr sz="400" b="1" spc="25" dirty="0">
                <a:latin typeface="Tahoma"/>
                <a:cs typeface="Tahoma"/>
              </a:rPr>
              <a:t>the</a:t>
            </a:r>
            <a:r>
              <a:rPr sz="400" b="1" spc="-5" dirty="0">
                <a:latin typeface="Tahoma"/>
                <a:cs typeface="Tahoma"/>
              </a:rPr>
              <a:t> </a:t>
            </a:r>
            <a:r>
              <a:rPr sz="400" b="1" spc="20" dirty="0">
                <a:latin typeface="Tahoma"/>
                <a:cs typeface="Tahoma"/>
              </a:rPr>
              <a:t>Commission</a:t>
            </a:r>
            <a:r>
              <a:rPr sz="400" b="1" spc="-10" dirty="0">
                <a:latin typeface="Tahoma"/>
                <a:cs typeface="Tahoma"/>
              </a:rPr>
              <a:t> </a:t>
            </a:r>
            <a:r>
              <a:rPr sz="400" b="1" spc="20" dirty="0">
                <a:latin typeface="Tahoma"/>
                <a:cs typeface="Tahoma"/>
              </a:rPr>
              <a:t>cannot</a:t>
            </a:r>
            <a:r>
              <a:rPr sz="400" b="1" spc="-5" dirty="0">
                <a:latin typeface="Tahoma"/>
                <a:cs typeface="Tahoma"/>
              </a:rPr>
              <a:t> </a:t>
            </a:r>
            <a:r>
              <a:rPr sz="400" b="1" spc="20" dirty="0">
                <a:latin typeface="Tahoma"/>
                <a:cs typeface="Tahoma"/>
              </a:rPr>
              <a:t>be</a:t>
            </a:r>
            <a:r>
              <a:rPr sz="400" b="1" spc="-10" dirty="0">
                <a:latin typeface="Tahoma"/>
                <a:cs typeface="Tahoma"/>
              </a:rPr>
              <a:t> </a:t>
            </a:r>
            <a:r>
              <a:rPr sz="400" b="1" spc="20" dirty="0">
                <a:latin typeface="Tahoma"/>
                <a:cs typeface="Tahoma"/>
              </a:rPr>
              <a:t>held</a:t>
            </a:r>
            <a:r>
              <a:rPr sz="400" b="1" spc="-5" dirty="0">
                <a:latin typeface="Tahoma"/>
                <a:cs typeface="Tahoma"/>
              </a:rPr>
              <a:t> </a:t>
            </a:r>
            <a:r>
              <a:rPr sz="400" b="1" spc="15" dirty="0">
                <a:latin typeface="Tahoma"/>
                <a:cs typeface="Tahoma"/>
              </a:rPr>
              <a:t>responsible</a:t>
            </a:r>
            <a:r>
              <a:rPr sz="400" b="1" spc="-10" dirty="0">
                <a:latin typeface="Tahoma"/>
                <a:cs typeface="Tahoma"/>
              </a:rPr>
              <a:t> </a:t>
            </a:r>
            <a:r>
              <a:rPr sz="400" b="1" spc="20" dirty="0">
                <a:latin typeface="Tahoma"/>
                <a:cs typeface="Tahoma"/>
              </a:rPr>
              <a:t>for</a:t>
            </a:r>
            <a:r>
              <a:rPr sz="400" b="1" spc="-5" dirty="0">
                <a:latin typeface="Tahoma"/>
                <a:cs typeface="Tahoma"/>
              </a:rPr>
              <a:t> </a:t>
            </a:r>
            <a:r>
              <a:rPr sz="400" b="1" spc="25" dirty="0">
                <a:latin typeface="Tahoma"/>
                <a:cs typeface="Tahoma"/>
              </a:rPr>
              <a:t>any</a:t>
            </a:r>
            <a:r>
              <a:rPr sz="400" b="1" spc="-10" dirty="0">
                <a:latin typeface="Tahoma"/>
                <a:cs typeface="Tahoma"/>
              </a:rPr>
              <a:t> </a:t>
            </a:r>
            <a:r>
              <a:rPr sz="400" b="1" spc="20" dirty="0">
                <a:latin typeface="Tahoma"/>
                <a:cs typeface="Tahoma"/>
              </a:rPr>
              <a:t>use</a:t>
            </a:r>
            <a:r>
              <a:rPr sz="400" b="1" spc="-5" dirty="0">
                <a:latin typeface="Tahoma"/>
                <a:cs typeface="Tahoma"/>
              </a:rPr>
              <a:t> </a:t>
            </a:r>
            <a:r>
              <a:rPr sz="400" b="1" spc="20" dirty="0">
                <a:latin typeface="Tahoma"/>
                <a:cs typeface="Tahoma"/>
              </a:rPr>
              <a:t>which</a:t>
            </a:r>
            <a:r>
              <a:rPr sz="400" b="1" spc="-10" dirty="0">
                <a:latin typeface="Tahoma"/>
                <a:cs typeface="Tahoma"/>
              </a:rPr>
              <a:t> </a:t>
            </a:r>
            <a:r>
              <a:rPr sz="400" b="1" spc="30" dirty="0">
                <a:latin typeface="Tahoma"/>
                <a:cs typeface="Tahoma"/>
              </a:rPr>
              <a:t>may</a:t>
            </a:r>
            <a:r>
              <a:rPr sz="400" b="1" spc="-5" dirty="0">
                <a:latin typeface="Tahoma"/>
                <a:cs typeface="Tahoma"/>
              </a:rPr>
              <a:t> </a:t>
            </a:r>
            <a:r>
              <a:rPr sz="400" b="1" spc="20" dirty="0">
                <a:latin typeface="Tahoma"/>
                <a:cs typeface="Tahoma"/>
              </a:rPr>
              <a:t>be </a:t>
            </a:r>
            <a:r>
              <a:rPr sz="400" b="1" spc="25" dirty="0">
                <a:latin typeface="Tahoma"/>
                <a:cs typeface="Tahoma"/>
              </a:rPr>
              <a:t> made</a:t>
            </a:r>
            <a:r>
              <a:rPr sz="400" b="1" spc="-15" dirty="0">
                <a:latin typeface="Tahoma"/>
                <a:cs typeface="Tahoma"/>
              </a:rPr>
              <a:t> </a:t>
            </a:r>
            <a:r>
              <a:rPr sz="400" b="1" spc="20" dirty="0">
                <a:latin typeface="Tahoma"/>
                <a:cs typeface="Tahoma"/>
              </a:rPr>
              <a:t>of</a:t>
            </a:r>
            <a:r>
              <a:rPr sz="400" b="1" spc="-10" dirty="0">
                <a:latin typeface="Tahoma"/>
                <a:cs typeface="Tahoma"/>
              </a:rPr>
              <a:t> </a:t>
            </a:r>
            <a:r>
              <a:rPr sz="400" b="1" spc="25" dirty="0">
                <a:latin typeface="Tahoma"/>
                <a:cs typeface="Tahoma"/>
              </a:rPr>
              <a:t>the</a:t>
            </a:r>
            <a:r>
              <a:rPr sz="400" b="1" spc="-10" dirty="0">
                <a:latin typeface="Tahoma"/>
                <a:cs typeface="Tahoma"/>
              </a:rPr>
              <a:t> </a:t>
            </a:r>
            <a:r>
              <a:rPr sz="400" b="1" spc="20" dirty="0">
                <a:latin typeface="Tahoma"/>
                <a:cs typeface="Tahoma"/>
              </a:rPr>
              <a:t>information</a:t>
            </a:r>
            <a:r>
              <a:rPr sz="400" b="1" spc="-10" dirty="0">
                <a:latin typeface="Tahoma"/>
                <a:cs typeface="Tahoma"/>
              </a:rPr>
              <a:t> </a:t>
            </a:r>
            <a:r>
              <a:rPr sz="400" b="1" spc="20" dirty="0">
                <a:latin typeface="Tahoma"/>
                <a:cs typeface="Tahoma"/>
              </a:rPr>
              <a:t>contained</a:t>
            </a:r>
            <a:r>
              <a:rPr sz="400" b="1" spc="-10" dirty="0">
                <a:latin typeface="Tahoma"/>
                <a:cs typeface="Tahoma"/>
              </a:rPr>
              <a:t> </a:t>
            </a:r>
            <a:r>
              <a:rPr sz="400" b="1" spc="15" dirty="0">
                <a:latin typeface="Tahoma"/>
                <a:cs typeface="Tahoma"/>
              </a:rPr>
              <a:t>therein.</a:t>
            </a:r>
            <a:endParaRPr sz="400">
              <a:latin typeface="Tahoma"/>
              <a:cs typeface="Tahoma"/>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6126648"/>
            <a:ext cx="914400" cy="914400"/>
          </a:xfrm>
          <a:prstGeom prst="rect">
            <a:avLst/>
          </a:prstGeom>
        </p:spPr>
      </p:pic>
      <p:sp>
        <p:nvSpPr>
          <p:cNvPr id="11" name="CuadroTexto 10">
            <a:extLst>
              <a:ext uri="{FF2B5EF4-FFF2-40B4-BE49-F238E27FC236}">
                <a16:creationId xmlns:a16="http://schemas.microsoft.com/office/drawing/2014/main" id="{723A99E2-09AA-27E4-3701-2C207340C475}"/>
              </a:ext>
            </a:extLst>
          </p:cNvPr>
          <p:cNvSpPr txBox="1"/>
          <p:nvPr/>
        </p:nvSpPr>
        <p:spPr>
          <a:xfrm>
            <a:off x="4975146" y="1352448"/>
            <a:ext cx="4393863" cy="5025799"/>
          </a:xfrm>
          <a:prstGeom prst="rect">
            <a:avLst/>
          </a:prstGeom>
          <a:noFill/>
        </p:spPr>
        <p:txBody>
          <a:bodyPr wrap="square">
            <a:spAutoFit/>
          </a:bodyPr>
          <a:lstStyle/>
          <a:p>
            <a:pPr algn="just">
              <a:lnSpc>
                <a:spcPct val="150000"/>
              </a:lnSpc>
            </a:pPr>
            <a:r>
              <a:rPr lang="de-DE" b="1" dirty="0">
                <a:latin typeface="Microsoft Sans Serif" panose="020B0604020202020204" pitchFamily="34" charset="0"/>
                <a:ea typeface="Microsoft Sans Serif" panose="020B0604020202020204" pitchFamily="34" charset="0"/>
                <a:cs typeface="Microsoft Sans Serif" panose="020B0604020202020204" pitchFamily="34" charset="0"/>
              </a:rPr>
              <a:t>Eine von der Europäischen Kommission finanzierte Studie aus dem Jahr 2019 ergab, dass von der Transbevölkerung in der EU nur die Hälfte einer bezahlten Beschäftigung nachgeht, verglichen mit einem Gesamtdurchschnitt von 69,3%. Darüber hinaus gab nur jeder Vierte an, in einem unterstützenden Arbeitsumfeld zu leben und noch nie negative Kommentare im Zusammenhang mit seiner Geschlechtsidentität erlebt zu haben.</a:t>
            </a:r>
            <a:endPar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567852" y="1295400"/>
            <a:ext cx="7280748" cy="461665"/>
          </a:xfrm>
          <a:prstGeom prst="rect">
            <a:avLst/>
          </a:prstGeom>
          <a:noFill/>
        </p:spPr>
        <p:txBody>
          <a:bodyPr wrap="square" rtlCol="0">
            <a:spAutoFit/>
          </a:bodyPr>
          <a:lstStyle/>
          <a:p>
            <a:r>
              <a:rPr lang="de-DE"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Was ändert sich, wenn sich eine trans Person outet</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sp>
        <p:nvSpPr>
          <p:cNvPr id="9" name="CuadroTexto 10">
            <a:extLst>
              <a:ext uri="{FF2B5EF4-FFF2-40B4-BE49-F238E27FC236}">
                <a16:creationId xmlns:a16="http://schemas.microsoft.com/office/drawing/2014/main" id="{DA0702E5-A8AB-4B6B-88F2-5792CD3ADACB}"/>
              </a:ext>
            </a:extLst>
          </p:cNvPr>
          <p:cNvSpPr txBox="1"/>
          <p:nvPr/>
        </p:nvSpPr>
        <p:spPr>
          <a:xfrm>
            <a:off x="567852" y="1971919"/>
            <a:ext cx="5029200" cy="1990481"/>
          </a:xfrm>
          <a:prstGeom prst="rect">
            <a:avLst/>
          </a:prstGeom>
          <a:noFill/>
        </p:spPr>
        <p:txBody>
          <a:bodyPr wrap="square">
            <a:spAutoFit/>
          </a:bodyPr>
          <a:lstStyle/>
          <a:p>
            <a:pPr algn="just">
              <a:lnSpc>
                <a:spcPct val="150000"/>
              </a:lnSpc>
            </a:pPr>
            <a:r>
              <a:rPr lang="de-DE" sz="1400" dirty="0">
                <a:latin typeface="Microsoft Sans Serif" panose="020B0604020202020204" pitchFamily="34" charset="0"/>
                <a:ea typeface="Microsoft Sans Serif" panose="020B0604020202020204" pitchFamily="34" charset="0"/>
                <a:cs typeface="Microsoft Sans Serif" panose="020B0604020202020204" pitchFamily="34" charset="0"/>
              </a:rPr>
              <a:t>Ein Coming-out am Arbeitsplatz kann folgende Punkte beinhalten:</a:t>
            </a: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ct val="150000"/>
              </a:lnSpc>
            </a:pP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ct val="150000"/>
              </a:lnSpc>
            </a:pP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de-DE" sz="1400" dirty="0">
                <a:latin typeface="Microsoft Sans Serif" panose="020B0604020202020204" pitchFamily="34" charset="0"/>
                <a:ea typeface="Microsoft Sans Serif" panose="020B0604020202020204" pitchFamily="34" charset="0"/>
                <a:cs typeface="Microsoft Sans Serif" panose="020B0604020202020204" pitchFamily="34" charset="0"/>
              </a:rPr>
              <a:t>Änderung des Namens, des Spitznamens und des Pronomens, der E-Mail-Adresse;
2. Änderung des Stils und der Kleidung;</a:t>
            </a: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Immagine 7" descr="Immagine che contiene testo, bianco e nero, segnaletica, Carattere&#10;&#10;Descrizione generata automaticamente">
            <a:extLst>
              <a:ext uri="{FF2B5EF4-FFF2-40B4-BE49-F238E27FC236}">
                <a16:creationId xmlns:a16="http://schemas.microsoft.com/office/drawing/2014/main" id="{047BAC83-418D-2485-E17A-8DC262D07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52" y="4021009"/>
            <a:ext cx="2857344" cy="2203850"/>
          </a:xfrm>
          <a:prstGeom prst="rect">
            <a:avLst/>
          </a:prstGeom>
        </p:spPr>
      </p:pic>
      <p:pic>
        <p:nvPicPr>
          <p:cNvPr id="11" name="Immagine 10" descr="Immagine che contiene schermata, cartone animato, design, arte&#10;&#10;Descrizione generata automaticamente">
            <a:extLst>
              <a:ext uri="{FF2B5EF4-FFF2-40B4-BE49-F238E27FC236}">
                <a16:creationId xmlns:a16="http://schemas.microsoft.com/office/drawing/2014/main" id="{B9FDC5B3-FBA6-F9B0-E0DC-63B0187E0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8729" y="2225923"/>
            <a:ext cx="3477019" cy="1714695"/>
          </a:xfrm>
          <a:prstGeom prst="rect">
            <a:avLst/>
          </a:prstGeom>
        </p:spPr>
      </p:pic>
      <p:sp>
        <p:nvSpPr>
          <p:cNvPr id="12" name="CasellaDiTesto 11">
            <a:extLst>
              <a:ext uri="{FF2B5EF4-FFF2-40B4-BE49-F238E27FC236}">
                <a16:creationId xmlns:a16="http://schemas.microsoft.com/office/drawing/2014/main" id="{C56F862A-EA5C-B1B5-B00D-FBABCBE325B8}"/>
              </a:ext>
            </a:extLst>
          </p:cNvPr>
          <p:cNvSpPr txBox="1"/>
          <p:nvPr/>
        </p:nvSpPr>
        <p:spPr>
          <a:xfrm>
            <a:off x="3592823" y="4516852"/>
            <a:ext cx="5605598" cy="1674754"/>
          </a:xfrm>
          <a:prstGeom prst="rect">
            <a:avLst/>
          </a:prstGeom>
          <a:noFill/>
        </p:spPr>
        <p:txBody>
          <a:bodyPr wrap="square" rtlCol="0">
            <a:spAutoFit/>
          </a:bodyPr>
          <a:lstStyle/>
          <a:p>
            <a:pPr algn="just">
              <a:lnSpc>
                <a:spcPct val="150000"/>
              </a:lnSpc>
            </a:pPr>
            <a:r>
              <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de-DE" sz="1400" dirty="0">
                <a:latin typeface="Microsoft Sans Serif" panose="020B0604020202020204" pitchFamily="34" charset="0"/>
                <a:ea typeface="Microsoft Sans Serif" panose="020B0604020202020204" pitchFamily="34" charset="0"/>
                <a:cs typeface="Microsoft Sans Serif" panose="020B0604020202020204" pitchFamily="34" charset="0"/>
              </a:rPr>
              <a:t>Nutzung von Umkleidekabinen, Toiletten und anderen Räumen entsprechend der eigenen Geschlechtsidentität;
4. Verwendung von Dienstkleidung entsprechend der Geschlechtsidentität.</a:t>
            </a: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50000"/>
              </a:lnSpc>
            </a:pPr>
            <a:endParaRPr lang="it-IT" sz="1400" dirty="0"/>
          </a:p>
        </p:txBody>
      </p:sp>
    </p:spTree>
    <p:extLst>
      <p:ext uri="{BB962C8B-B14F-4D97-AF65-F5344CB8AC3E}">
        <p14:creationId xmlns:p14="http://schemas.microsoft.com/office/powerpoint/2010/main" val="420793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948167" y="1219200"/>
            <a:ext cx="4057822" cy="1200329"/>
          </a:xfrm>
          <a:prstGeom prst="rect">
            <a:avLst/>
          </a:prstGeom>
          <a:noFill/>
        </p:spPr>
        <p:txBody>
          <a:bodyPr wrap="square" rtlCol="0">
            <a:spAutoFit/>
          </a:bodyPr>
          <a:lstStyle/>
          <a:p>
            <a:r>
              <a:rPr lang="de-DE"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Wie ein Arbeitgebender Akzeptanz und Unterstützung zeigen kann:</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grpSp>
        <p:nvGrpSpPr>
          <p:cNvPr id="12" name="Gruppo 11">
            <a:extLst>
              <a:ext uri="{FF2B5EF4-FFF2-40B4-BE49-F238E27FC236}">
                <a16:creationId xmlns:a16="http://schemas.microsoft.com/office/drawing/2014/main" id="{B00FEC0F-1DA7-4454-A4D1-FA685E3113DA}"/>
              </a:ext>
            </a:extLst>
          </p:cNvPr>
          <p:cNvGrpSpPr/>
          <p:nvPr/>
        </p:nvGrpSpPr>
        <p:grpSpPr>
          <a:xfrm>
            <a:off x="685801" y="2286000"/>
            <a:ext cx="8576832" cy="3872374"/>
            <a:chOff x="3782831" y="1714610"/>
            <a:chExt cx="7159493" cy="4212651"/>
          </a:xfrm>
        </p:grpSpPr>
        <p:sp>
          <p:nvSpPr>
            <p:cNvPr id="13" name="Rectangle 60">
              <a:extLst>
                <a:ext uri="{FF2B5EF4-FFF2-40B4-BE49-F238E27FC236}">
                  <a16:creationId xmlns:a16="http://schemas.microsoft.com/office/drawing/2014/main" id="{7D1553D8-DA66-4778-B3CF-2306CE6DEA74}"/>
                </a:ext>
              </a:extLst>
            </p:cNvPr>
            <p:cNvSpPr/>
            <p:nvPr/>
          </p:nvSpPr>
          <p:spPr>
            <a:xfrm>
              <a:off x="3782831" y="1714610"/>
              <a:ext cx="5448428" cy="401786"/>
            </a:xfrm>
            <a:prstGeom prst="rect">
              <a:avLst/>
            </a:prstGeom>
          </p:spPr>
          <p:txBody>
            <a:bodyPr wrap="square">
              <a:spAutoFit/>
            </a:bodyPr>
            <a:lstStyle/>
            <a:p>
              <a:endParaRPr lang="ko-KR" altLang="en-US" b="1" dirty="0">
                <a:latin typeface="Microsoft Sans Serif" panose="020B0604020202020204" pitchFamily="34" charset="0"/>
                <a:cs typeface="Microsoft Sans Serif" panose="020B0604020202020204" pitchFamily="34" charset="0"/>
              </a:endParaRPr>
            </a:p>
          </p:txBody>
        </p:sp>
        <p:sp>
          <p:nvSpPr>
            <p:cNvPr id="14" name="Figura a mano libera: forma 13">
              <a:extLst>
                <a:ext uri="{FF2B5EF4-FFF2-40B4-BE49-F238E27FC236}">
                  <a16:creationId xmlns:a16="http://schemas.microsoft.com/office/drawing/2014/main" id="{663C77CA-2F50-47BF-B917-C2ABAD21B846}"/>
                </a:ext>
              </a:extLst>
            </p:cNvPr>
            <p:cNvSpPr/>
            <p:nvPr/>
          </p:nvSpPr>
          <p:spPr>
            <a:xfrm>
              <a:off x="4012096" y="2010718"/>
              <a:ext cx="3276000" cy="3600000"/>
            </a:xfrm>
            <a:custGeom>
              <a:avLst/>
              <a:gdLst>
                <a:gd name="connsiteX0" fmla="*/ 0 w 6540862"/>
                <a:gd name="connsiteY0" fmla="*/ 0 h 584415"/>
                <a:gd name="connsiteX1" fmla="*/ 6540862 w 6540862"/>
                <a:gd name="connsiteY1" fmla="*/ 0 h 584415"/>
                <a:gd name="connsiteX2" fmla="*/ 6540862 w 6540862"/>
                <a:gd name="connsiteY2" fmla="*/ 584415 h 584415"/>
                <a:gd name="connsiteX3" fmla="*/ 0 w 6540862"/>
                <a:gd name="connsiteY3" fmla="*/ 584415 h 584415"/>
                <a:gd name="connsiteX4" fmla="*/ 0 w 6540862"/>
                <a:gd name="connsiteY4" fmla="*/ 0 h 58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862" h="584415">
                  <a:moveTo>
                    <a:pt x="0" y="0"/>
                  </a:moveTo>
                  <a:lnTo>
                    <a:pt x="6540862" y="0"/>
                  </a:lnTo>
                  <a:lnTo>
                    <a:pt x="6540862" y="584415"/>
                  </a:lnTo>
                  <a:lnTo>
                    <a:pt x="0" y="584415"/>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marL="285750" lvl="0" indent="-285750" defTabSz="1244600">
                <a:lnSpc>
                  <a:spcPct val="150000"/>
                </a:lnSpc>
                <a:spcBef>
                  <a:spcPct val="0"/>
                </a:spcBef>
                <a:spcAft>
                  <a:spcPct val="35000"/>
                </a:spcAft>
                <a:buFont typeface="Arial" panose="020B0604020202020204" pitchFamily="34" charset="0"/>
                <a:buChar char="•"/>
              </a:pPr>
              <a:r>
                <a:rPr lang="de-DE"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Danken Sie Ihrem Gesprächspartner für das Vertrauen, das er Ihnen entgegengebracht hat, und sichern Sie ihm volle Unterstützung zu;
Fragen Sie ihn, wer bereits über die Situation informiert ist;
Erfragen Sie die Bedürfnisse der trans Person, d.h. was sie konkret verändern möchte, was die Herausforderungen sind;</a:t>
              </a:r>
              <a:endParaRPr lang="it-IT" sz="15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15" name="Connettore diritto 14">
              <a:extLst>
                <a:ext uri="{FF2B5EF4-FFF2-40B4-BE49-F238E27FC236}">
                  <a16:creationId xmlns:a16="http://schemas.microsoft.com/office/drawing/2014/main" id="{5DD3F689-BFEB-436F-80BC-8424170CBA97}"/>
                </a:ext>
              </a:extLst>
            </p:cNvPr>
            <p:cNvCxnSpPr>
              <a:cxnSpLocks/>
            </p:cNvCxnSpPr>
            <p:nvPr/>
          </p:nvCxnSpPr>
          <p:spPr>
            <a:xfrm>
              <a:off x="7415356" y="3040945"/>
              <a:ext cx="0" cy="288631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9ECCA70A-9BFC-47EA-AA31-B2848A79F7E7}"/>
                </a:ext>
              </a:extLst>
            </p:cNvPr>
            <p:cNvCxnSpPr>
              <a:cxnSpLocks/>
            </p:cNvCxnSpPr>
            <p:nvPr/>
          </p:nvCxnSpPr>
          <p:spPr>
            <a:xfrm>
              <a:off x="3888388" y="2327261"/>
              <a:ext cx="0" cy="360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Figura a mano libera: forma 16">
              <a:extLst>
                <a:ext uri="{FF2B5EF4-FFF2-40B4-BE49-F238E27FC236}">
                  <a16:creationId xmlns:a16="http://schemas.microsoft.com/office/drawing/2014/main" id="{C26AE43A-018B-4946-A6B7-68CCA033F72F}"/>
                </a:ext>
              </a:extLst>
            </p:cNvPr>
            <p:cNvSpPr/>
            <p:nvPr/>
          </p:nvSpPr>
          <p:spPr>
            <a:xfrm>
              <a:off x="7552301" y="2979647"/>
              <a:ext cx="3276000" cy="2886316"/>
            </a:xfrm>
            <a:custGeom>
              <a:avLst/>
              <a:gdLst>
                <a:gd name="connsiteX0" fmla="*/ 0 w 6540862"/>
                <a:gd name="connsiteY0" fmla="*/ 0 h 584415"/>
                <a:gd name="connsiteX1" fmla="*/ 6540862 w 6540862"/>
                <a:gd name="connsiteY1" fmla="*/ 0 h 584415"/>
                <a:gd name="connsiteX2" fmla="*/ 6540862 w 6540862"/>
                <a:gd name="connsiteY2" fmla="*/ 584415 h 584415"/>
                <a:gd name="connsiteX3" fmla="*/ 0 w 6540862"/>
                <a:gd name="connsiteY3" fmla="*/ 584415 h 584415"/>
                <a:gd name="connsiteX4" fmla="*/ 0 w 6540862"/>
                <a:gd name="connsiteY4" fmla="*/ 0 h 58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862" h="584415">
                  <a:moveTo>
                    <a:pt x="0" y="0"/>
                  </a:moveTo>
                  <a:lnTo>
                    <a:pt x="6540862" y="0"/>
                  </a:lnTo>
                  <a:lnTo>
                    <a:pt x="6540862" y="584415"/>
                  </a:lnTo>
                  <a:lnTo>
                    <a:pt x="0" y="584415"/>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marL="285750" indent="-285750" defTabSz="1244600">
                <a:lnSpc>
                  <a:spcPct val="150000"/>
                </a:lnSpc>
                <a:spcBef>
                  <a:spcPct val="0"/>
                </a:spcBef>
                <a:spcAft>
                  <a:spcPct val="35000"/>
                </a:spcAft>
                <a:buFont typeface="Arial" panose="020B0604020202020204" pitchFamily="34" charset="0"/>
                <a:buChar char="•"/>
              </a:pPr>
              <a:r>
                <a:rPr lang="de-DE"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Fragen Sie nach der zeitlichen Perspektive des Coming-out-Prozesses;
Schlagen Sie der trans Person vor, dass Sie sie/ihn sofort und in persönlichen Gesprächen mit dem richtigen Geschlecht ansprechen.</a:t>
              </a:r>
              <a:endParaRPr lang="it-IT" sz="15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18" name="Connettore diritto 17">
              <a:extLst>
                <a:ext uri="{FF2B5EF4-FFF2-40B4-BE49-F238E27FC236}">
                  <a16:creationId xmlns:a16="http://schemas.microsoft.com/office/drawing/2014/main" id="{CA240398-B5FA-4494-B2AD-85D7E3F78CFC}"/>
                </a:ext>
              </a:extLst>
            </p:cNvPr>
            <p:cNvCxnSpPr>
              <a:cxnSpLocks/>
            </p:cNvCxnSpPr>
            <p:nvPr/>
          </p:nvCxnSpPr>
          <p:spPr>
            <a:xfrm>
              <a:off x="10942324" y="2327261"/>
              <a:ext cx="0" cy="3600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8" name="Immagine 7" descr="Immagine che contiene persona, dito, uomo, polso&#10;&#10;Descrizione generata automaticamente">
            <a:extLst>
              <a:ext uri="{FF2B5EF4-FFF2-40B4-BE49-F238E27FC236}">
                <a16:creationId xmlns:a16="http://schemas.microsoft.com/office/drawing/2014/main" id="{27AE2D3D-95F9-98CF-BEB7-A5DC0A6E2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97" y="1213172"/>
            <a:ext cx="3591881" cy="2020433"/>
          </a:xfrm>
          <a:prstGeom prst="rect">
            <a:avLst/>
          </a:prstGeom>
        </p:spPr>
      </p:pic>
    </p:spTree>
    <p:extLst>
      <p:ext uri="{BB962C8B-B14F-4D97-AF65-F5344CB8AC3E}">
        <p14:creationId xmlns:p14="http://schemas.microsoft.com/office/powerpoint/2010/main" val="161957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4590556" cy="7315199"/>
          </a:xfrm>
          <a:prstGeom prst="rect">
            <a:avLst/>
          </a:prstGeom>
        </p:spPr>
      </p:pic>
      <p:sp>
        <p:nvSpPr>
          <p:cNvPr id="3" name="object 3"/>
          <p:cNvSpPr/>
          <p:nvPr/>
        </p:nvSpPr>
        <p:spPr>
          <a:xfrm>
            <a:off x="4699293" y="152400"/>
            <a:ext cx="4945570"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3" cstate="print"/>
          <a:stretch>
            <a:fillRect/>
          </a:stretch>
        </p:blipFill>
        <p:spPr>
          <a:xfrm>
            <a:off x="108737" y="6817211"/>
            <a:ext cx="2143124" cy="447674"/>
          </a:xfrm>
          <a:prstGeom prst="rect">
            <a:avLst/>
          </a:prstGeom>
        </p:spPr>
      </p:pic>
      <p:sp>
        <p:nvSpPr>
          <p:cNvPr id="5" name="object 5"/>
          <p:cNvSpPr txBox="1"/>
          <p:nvPr/>
        </p:nvSpPr>
        <p:spPr>
          <a:xfrm>
            <a:off x="2151437" y="6861149"/>
            <a:ext cx="2350135" cy="321310"/>
          </a:xfrm>
          <a:prstGeom prst="rect">
            <a:avLst/>
          </a:prstGeom>
        </p:spPr>
        <p:txBody>
          <a:bodyPr vert="horz" wrap="square" lIns="0" tIns="12065" rIns="0" bIns="0" rtlCol="0">
            <a:spAutoFit/>
          </a:bodyPr>
          <a:lstStyle/>
          <a:p>
            <a:pPr marL="12700" marR="5080">
              <a:lnSpc>
                <a:spcPct val="121300"/>
              </a:lnSpc>
              <a:spcBef>
                <a:spcPts val="95"/>
              </a:spcBef>
            </a:pPr>
            <a:r>
              <a:rPr sz="400" b="1" spc="15" dirty="0">
                <a:latin typeface="Tahoma"/>
                <a:cs typeface="Tahoma"/>
              </a:rPr>
              <a:t>The European </a:t>
            </a:r>
            <a:r>
              <a:rPr sz="400" b="1" spc="20" dirty="0">
                <a:latin typeface="Tahoma"/>
                <a:cs typeface="Tahoma"/>
              </a:rPr>
              <a:t>Commission's support for </a:t>
            </a:r>
            <a:r>
              <a:rPr sz="400" b="1" spc="25" dirty="0">
                <a:latin typeface="Tahoma"/>
                <a:cs typeface="Tahoma"/>
              </a:rPr>
              <a:t>the </a:t>
            </a:r>
            <a:r>
              <a:rPr sz="400" b="1" spc="20" dirty="0">
                <a:latin typeface="Tahoma"/>
                <a:cs typeface="Tahoma"/>
              </a:rPr>
              <a:t>production of this </a:t>
            </a:r>
            <a:r>
              <a:rPr sz="400" b="1" spc="15" dirty="0">
                <a:latin typeface="Tahoma"/>
                <a:cs typeface="Tahoma"/>
              </a:rPr>
              <a:t>publication </a:t>
            </a:r>
            <a:r>
              <a:rPr sz="400" b="1" spc="20" dirty="0">
                <a:latin typeface="Tahoma"/>
                <a:cs typeface="Tahoma"/>
              </a:rPr>
              <a:t>does </a:t>
            </a:r>
            <a:r>
              <a:rPr sz="400" b="1" spc="25" dirty="0">
                <a:latin typeface="Tahoma"/>
                <a:cs typeface="Tahoma"/>
              </a:rPr>
              <a:t>not </a:t>
            </a:r>
            <a:r>
              <a:rPr sz="400" b="1" spc="-105" dirty="0">
                <a:latin typeface="Tahoma"/>
                <a:cs typeface="Tahoma"/>
              </a:rPr>
              <a:t> </a:t>
            </a:r>
            <a:r>
              <a:rPr sz="400" b="1" spc="20" dirty="0">
                <a:latin typeface="Tahoma"/>
                <a:cs typeface="Tahoma"/>
              </a:rPr>
              <a:t>constitute </a:t>
            </a:r>
            <a:r>
              <a:rPr sz="400" b="1" spc="25" dirty="0">
                <a:latin typeface="Tahoma"/>
                <a:cs typeface="Tahoma"/>
              </a:rPr>
              <a:t>an </a:t>
            </a:r>
            <a:r>
              <a:rPr sz="400" b="1" spc="20" dirty="0">
                <a:latin typeface="Tahoma"/>
                <a:cs typeface="Tahoma"/>
              </a:rPr>
              <a:t>endorsement of </a:t>
            </a:r>
            <a:r>
              <a:rPr sz="400" b="1" spc="25" dirty="0">
                <a:latin typeface="Tahoma"/>
                <a:cs typeface="Tahoma"/>
              </a:rPr>
              <a:t>the </a:t>
            </a:r>
            <a:r>
              <a:rPr sz="400" b="1" spc="20" dirty="0">
                <a:latin typeface="Tahoma"/>
                <a:cs typeface="Tahoma"/>
              </a:rPr>
              <a:t>contents, which reflect </a:t>
            </a:r>
            <a:r>
              <a:rPr sz="400" b="1" spc="25" dirty="0">
                <a:latin typeface="Tahoma"/>
                <a:cs typeface="Tahoma"/>
              </a:rPr>
              <a:t>the </a:t>
            </a:r>
            <a:r>
              <a:rPr sz="400" b="1" spc="20" dirty="0">
                <a:latin typeface="Tahoma"/>
                <a:cs typeface="Tahoma"/>
              </a:rPr>
              <a:t>views only of </a:t>
            </a:r>
            <a:r>
              <a:rPr sz="400" b="1" spc="25" dirty="0">
                <a:latin typeface="Tahoma"/>
                <a:cs typeface="Tahoma"/>
              </a:rPr>
              <a:t>the </a:t>
            </a:r>
            <a:r>
              <a:rPr sz="400" b="1" spc="30" dirty="0">
                <a:latin typeface="Tahoma"/>
                <a:cs typeface="Tahoma"/>
              </a:rPr>
              <a:t> </a:t>
            </a:r>
            <a:r>
              <a:rPr sz="400" b="1" spc="20" dirty="0">
                <a:latin typeface="Tahoma"/>
                <a:cs typeface="Tahoma"/>
              </a:rPr>
              <a:t>authors,</a:t>
            </a:r>
            <a:r>
              <a:rPr sz="400" b="1" spc="-10" dirty="0">
                <a:latin typeface="Tahoma"/>
                <a:cs typeface="Tahoma"/>
              </a:rPr>
              <a:t> </a:t>
            </a:r>
            <a:r>
              <a:rPr sz="400" b="1" spc="20" dirty="0">
                <a:latin typeface="Tahoma"/>
                <a:cs typeface="Tahoma"/>
              </a:rPr>
              <a:t>and</a:t>
            </a:r>
            <a:r>
              <a:rPr sz="400" b="1" spc="-10" dirty="0">
                <a:latin typeface="Tahoma"/>
                <a:cs typeface="Tahoma"/>
              </a:rPr>
              <a:t> </a:t>
            </a:r>
            <a:r>
              <a:rPr sz="400" b="1" spc="25" dirty="0">
                <a:latin typeface="Tahoma"/>
                <a:cs typeface="Tahoma"/>
              </a:rPr>
              <a:t>the</a:t>
            </a:r>
            <a:r>
              <a:rPr sz="400" b="1" spc="-5" dirty="0">
                <a:latin typeface="Tahoma"/>
                <a:cs typeface="Tahoma"/>
              </a:rPr>
              <a:t> </a:t>
            </a:r>
            <a:r>
              <a:rPr sz="400" b="1" spc="20" dirty="0">
                <a:latin typeface="Tahoma"/>
                <a:cs typeface="Tahoma"/>
              </a:rPr>
              <a:t>Commission</a:t>
            </a:r>
            <a:r>
              <a:rPr sz="400" b="1" spc="-10" dirty="0">
                <a:latin typeface="Tahoma"/>
                <a:cs typeface="Tahoma"/>
              </a:rPr>
              <a:t> </a:t>
            </a:r>
            <a:r>
              <a:rPr sz="400" b="1" spc="20" dirty="0">
                <a:latin typeface="Tahoma"/>
                <a:cs typeface="Tahoma"/>
              </a:rPr>
              <a:t>cannot</a:t>
            </a:r>
            <a:r>
              <a:rPr sz="400" b="1" spc="-5" dirty="0">
                <a:latin typeface="Tahoma"/>
                <a:cs typeface="Tahoma"/>
              </a:rPr>
              <a:t> </a:t>
            </a:r>
            <a:r>
              <a:rPr sz="400" b="1" spc="20" dirty="0">
                <a:latin typeface="Tahoma"/>
                <a:cs typeface="Tahoma"/>
              </a:rPr>
              <a:t>be</a:t>
            </a:r>
            <a:r>
              <a:rPr sz="400" b="1" spc="-10" dirty="0">
                <a:latin typeface="Tahoma"/>
                <a:cs typeface="Tahoma"/>
              </a:rPr>
              <a:t> </a:t>
            </a:r>
            <a:r>
              <a:rPr sz="400" b="1" spc="20" dirty="0">
                <a:latin typeface="Tahoma"/>
                <a:cs typeface="Tahoma"/>
              </a:rPr>
              <a:t>held</a:t>
            </a:r>
            <a:r>
              <a:rPr sz="400" b="1" spc="-5" dirty="0">
                <a:latin typeface="Tahoma"/>
                <a:cs typeface="Tahoma"/>
              </a:rPr>
              <a:t> </a:t>
            </a:r>
            <a:r>
              <a:rPr sz="400" b="1" spc="15" dirty="0">
                <a:latin typeface="Tahoma"/>
                <a:cs typeface="Tahoma"/>
              </a:rPr>
              <a:t>responsible</a:t>
            </a:r>
            <a:r>
              <a:rPr sz="400" b="1" spc="-10" dirty="0">
                <a:latin typeface="Tahoma"/>
                <a:cs typeface="Tahoma"/>
              </a:rPr>
              <a:t> </a:t>
            </a:r>
            <a:r>
              <a:rPr sz="400" b="1" spc="20" dirty="0">
                <a:latin typeface="Tahoma"/>
                <a:cs typeface="Tahoma"/>
              </a:rPr>
              <a:t>for</a:t>
            </a:r>
            <a:r>
              <a:rPr sz="400" b="1" spc="-5" dirty="0">
                <a:latin typeface="Tahoma"/>
                <a:cs typeface="Tahoma"/>
              </a:rPr>
              <a:t> </a:t>
            </a:r>
            <a:r>
              <a:rPr sz="400" b="1" spc="25" dirty="0">
                <a:latin typeface="Tahoma"/>
                <a:cs typeface="Tahoma"/>
              </a:rPr>
              <a:t>any</a:t>
            </a:r>
            <a:r>
              <a:rPr sz="400" b="1" spc="-10" dirty="0">
                <a:latin typeface="Tahoma"/>
                <a:cs typeface="Tahoma"/>
              </a:rPr>
              <a:t> </a:t>
            </a:r>
            <a:r>
              <a:rPr sz="400" b="1" spc="20" dirty="0">
                <a:latin typeface="Tahoma"/>
                <a:cs typeface="Tahoma"/>
              </a:rPr>
              <a:t>use</a:t>
            </a:r>
            <a:r>
              <a:rPr sz="400" b="1" spc="-5" dirty="0">
                <a:latin typeface="Tahoma"/>
                <a:cs typeface="Tahoma"/>
              </a:rPr>
              <a:t> </a:t>
            </a:r>
            <a:r>
              <a:rPr sz="400" b="1" spc="20" dirty="0">
                <a:latin typeface="Tahoma"/>
                <a:cs typeface="Tahoma"/>
              </a:rPr>
              <a:t>which</a:t>
            </a:r>
            <a:r>
              <a:rPr sz="400" b="1" spc="-10" dirty="0">
                <a:latin typeface="Tahoma"/>
                <a:cs typeface="Tahoma"/>
              </a:rPr>
              <a:t> </a:t>
            </a:r>
            <a:r>
              <a:rPr sz="400" b="1" spc="30" dirty="0">
                <a:latin typeface="Tahoma"/>
                <a:cs typeface="Tahoma"/>
              </a:rPr>
              <a:t>may</a:t>
            </a:r>
            <a:r>
              <a:rPr sz="400" b="1" spc="-5" dirty="0">
                <a:latin typeface="Tahoma"/>
                <a:cs typeface="Tahoma"/>
              </a:rPr>
              <a:t> </a:t>
            </a:r>
            <a:r>
              <a:rPr sz="400" b="1" spc="20" dirty="0">
                <a:latin typeface="Tahoma"/>
                <a:cs typeface="Tahoma"/>
              </a:rPr>
              <a:t>be </a:t>
            </a:r>
            <a:r>
              <a:rPr sz="400" b="1" spc="25" dirty="0">
                <a:latin typeface="Tahoma"/>
                <a:cs typeface="Tahoma"/>
              </a:rPr>
              <a:t> made</a:t>
            </a:r>
            <a:r>
              <a:rPr sz="400" b="1" spc="-15" dirty="0">
                <a:latin typeface="Tahoma"/>
                <a:cs typeface="Tahoma"/>
              </a:rPr>
              <a:t> </a:t>
            </a:r>
            <a:r>
              <a:rPr sz="400" b="1" spc="20" dirty="0">
                <a:latin typeface="Tahoma"/>
                <a:cs typeface="Tahoma"/>
              </a:rPr>
              <a:t>of</a:t>
            </a:r>
            <a:r>
              <a:rPr sz="400" b="1" spc="-10" dirty="0">
                <a:latin typeface="Tahoma"/>
                <a:cs typeface="Tahoma"/>
              </a:rPr>
              <a:t> </a:t>
            </a:r>
            <a:r>
              <a:rPr sz="400" b="1" spc="25" dirty="0">
                <a:latin typeface="Tahoma"/>
                <a:cs typeface="Tahoma"/>
              </a:rPr>
              <a:t>the</a:t>
            </a:r>
            <a:r>
              <a:rPr sz="400" b="1" spc="-10" dirty="0">
                <a:latin typeface="Tahoma"/>
                <a:cs typeface="Tahoma"/>
              </a:rPr>
              <a:t> </a:t>
            </a:r>
            <a:r>
              <a:rPr sz="400" b="1" spc="20" dirty="0">
                <a:latin typeface="Tahoma"/>
                <a:cs typeface="Tahoma"/>
              </a:rPr>
              <a:t>information</a:t>
            </a:r>
            <a:r>
              <a:rPr sz="400" b="1" spc="-10" dirty="0">
                <a:latin typeface="Tahoma"/>
                <a:cs typeface="Tahoma"/>
              </a:rPr>
              <a:t> </a:t>
            </a:r>
            <a:r>
              <a:rPr sz="400" b="1" spc="20" dirty="0">
                <a:latin typeface="Tahoma"/>
                <a:cs typeface="Tahoma"/>
              </a:rPr>
              <a:t>contained</a:t>
            </a:r>
            <a:r>
              <a:rPr sz="400" b="1" spc="-10" dirty="0">
                <a:latin typeface="Tahoma"/>
                <a:cs typeface="Tahoma"/>
              </a:rPr>
              <a:t> </a:t>
            </a:r>
            <a:r>
              <a:rPr sz="400" b="1" spc="15" dirty="0">
                <a:latin typeface="Tahoma"/>
                <a:cs typeface="Tahoma"/>
              </a:rPr>
              <a:t>therein.</a:t>
            </a:r>
            <a:endParaRPr sz="400">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4975146" y="685800"/>
            <a:ext cx="4393863" cy="461665"/>
          </a:xfrm>
          <a:prstGeom prst="rect">
            <a:avLst/>
          </a:prstGeom>
          <a:noFill/>
        </p:spPr>
        <p:txBody>
          <a:bodyPr wrap="square" rtlCol="0">
            <a:spAutoFit/>
          </a:bodyPr>
          <a:lstStyle/>
          <a:p>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Unterstützung</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im</a:t>
            </a:r>
            <a:r>
              <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b="1" dirty="0" err="1">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Team</a:t>
            </a:r>
            <a:endPar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6126648"/>
            <a:ext cx="914400" cy="914400"/>
          </a:xfrm>
          <a:prstGeom prst="rect">
            <a:avLst/>
          </a:prstGeom>
        </p:spPr>
      </p:pic>
      <p:sp>
        <p:nvSpPr>
          <p:cNvPr id="9" name="CuadroTexto 10">
            <a:extLst>
              <a:ext uri="{FF2B5EF4-FFF2-40B4-BE49-F238E27FC236}">
                <a16:creationId xmlns:a16="http://schemas.microsoft.com/office/drawing/2014/main" id="{10294947-B5D6-47CD-B368-26AD980DC280}"/>
              </a:ext>
            </a:extLst>
          </p:cNvPr>
          <p:cNvSpPr txBox="1"/>
          <p:nvPr/>
        </p:nvSpPr>
        <p:spPr>
          <a:xfrm>
            <a:off x="4975146" y="1644849"/>
            <a:ext cx="4393863" cy="4477636"/>
          </a:xfrm>
          <a:prstGeom prst="rect">
            <a:avLst/>
          </a:prstGeom>
          <a:noFill/>
        </p:spPr>
        <p:txBody>
          <a:bodyPr wrap="square">
            <a:spAutoFit/>
          </a:bodyPr>
          <a:lstStyle/>
          <a:p>
            <a:pPr algn="just">
              <a:lnSpc>
                <a:spcPct val="150000"/>
              </a:lnSpc>
            </a:pPr>
            <a:r>
              <a:rPr lang="de-DE" sz="1600" b="1" dirty="0">
                <a:latin typeface="Microsoft Sans Serif" panose="020B0604020202020204" pitchFamily="34" charset="0"/>
                <a:ea typeface="Microsoft Sans Serif" panose="020B0604020202020204" pitchFamily="34" charset="0"/>
                <a:cs typeface="Microsoft Sans Serif" panose="020B0604020202020204" pitchFamily="34" charset="0"/>
              </a:rPr>
              <a:t>Um das Coming-out an das Team zu kommunizieren, ist der ideale Kontext ein Meeting. In diesem Fall übernimmt eine Person, die das Team leitet, die Rolle des Moderators/der Moderatorin und kommuniziert auf Wunsch der Person auch das Coming-out. 
Dies verdeutlicht die Position des Unternehmens und der Führungskräfte und informiert alle über das weitere Vorgehen.
In diesem Fall ist es besser, vorher abzuklären, ob die trans Person teilnehmen möchte oder nicht.</a:t>
            </a:r>
            <a:endParaRPr lang="es-ES" sz="1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7559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8600" y="152400"/>
            <a:ext cx="9416263" cy="7030059"/>
          </a:xfrm>
          <a:custGeom>
            <a:avLst/>
            <a:gdLst/>
            <a:ahLst/>
            <a:cxnLst/>
            <a:rect l="l" t="t" r="r" b="b"/>
            <a:pathLst>
              <a:path w="4410075" h="6315075">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p:spPr>
        <p:txBody>
          <a:bodyPr wrap="square" lIns="0" tIns="0" rIns="0" bIns="0" rtlCol="0"/>
          <a:lstStyle/>
          <a:p>
            <a:endParaRPr>
              <a:solidFill>
                <a:srgbClr val="92D050"/>
              </a:solidFill>
            </a:endParaRPr>
          </a:p>
        </p:txBody>
      </p:sp>
      <p:pic>
        <p:nvPicPr>
          <p:cNvPr id="4" name="object 4"/>
          <p:cNvPicPr/>
          <p:nvPr/>
        </p:nvPicPr>
        <p:blipFill>
          <a:blip r:embed="rId2" cstate="print"/>
          <a:stretch>
            <a:fillRect/>
          </a:stretch>
        </p:blipFill>
        <p:spPr>
          <a:xfrm>
            <a:off x="490967" y="6532730"/>
            <a:ext cx="2143124" cy="447674"/>
          </a:xfrm>
          <a:prstGeom prst="rect">
            <a:avLst/>
          </a:prstGeom>
        </p:spPr>
      </p:pic>
      <p:sp>
        <p:nvSpPr>
          <p:cNvPr id="5" name="object 5"/>
          <p:cNvSpPr txBox="1"/>
          <p:nvPr/>
        </p:nvSpPr>
        <p:spPr>
          <a:xfrm>
            <a:off x="2599114" y="6520874"/>
            <a:ext cx="6663519" cy="496867"/>
          </a:xfrm>
          <a:prstGeom prst="rect">
            <a:avLst/>
          </a:prstGeom>
        </p:spPr>
        <p:txBody>
          <a:bodyPr vert="horz" wrap="square" lIns="0" tIns="12065" rIns="0" bIns="0" rtlCol="0">
            <a:spAutoFit/>
          </a:bodyPr>
          <a:lstStyle/>
          <a:p>
            <a:pPr marL="12700" marR="5080">
              <a:lnSpc>
                <a:spcPct val="121300"/>
              </a:lnSpc>
              <a:spcBef>
                <a:spcPts val="95"/>
              </a:spcBef>
            </a:pPr>
            <a:r>
              <a:rPr sz="900" spc="5" dirty="0">
                <a:latin typeface="Tahoma"/>
                <a:cs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spc="5">
              <a:latin typeface="Tahoma"/>
              <a:cs typeface="Tahoma"/>
            </a:endParaRPr>
          </a:p>
        </p:txBody>
      </p:sp>
      <p:sp>
        <p:nvSpPr>
          <p:cNvPr id="6" name="CuadroTexto 5">
            <a:extLst>
              <a:ext uri="{FF2B5EF4-FFF2-40B4-BE49-F238E27FC236}">
                <a16:creationId xmlns:a16="http://schemas.microsoft.com/office/drawing/2014/main" id="{7C28D9BB-8994-2052-4D9E-1A24BCEC6C73}"/>
              </a:ext>
            </a:extLst>
          </p:cNvPr>
          <p:cNvSpPr txBox="1"/>
          <p:nvPr/>
        </p:nvSpPr>
        <p:spPr>
          <a:xfrm>
            <a:off x="1447800" y="616803"/>
            <a:ext cx="8534400" cy="830997"/>
          </a:xfrm>
          <a:prstGeom prst="rect">
            <a:avLst/>
          </a:prstGeom>
          <a:noFill/>
        </p:spPr>
        <p:txBody>
          <a:bodyPr wrap="square" rtlCol="0">
            <a:spAutoFit/>
          </a:bodyPr>
          <a:lstStyle/>
          <a:p>
            <a:r>
              <a:rPr lang="de-DE"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rPr>
              <a:t>Ein Beispiel für eine Kommunikation, die an den Rest des Personals übermittelt werden kann:</a:t>
            </a:r>
            <a:endParaRPr lang="es-ES" sz="2400" b="1" dirty="0">
              <a:solidFill>
                <a:srgbClr val="40891F"/>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F14C0338-011C-42CF-AB0E-BAB0152AD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67" y="361029"/>
            <a:ext cx="914400" cy="914400"/>
          </a:xfrm>
          <a:prstGeom prst="rect">
            <a:avLst/>
          </a:prstGeom>
        </p:spPr>
      </p:pic>
      <p:sp>
        <p:nvSpPr>
          <p:cNvPr id="11" name="CuadroTexto 10">
            <a:extLst>
              <a:ext uri="{FF2B5EF4-FFF2-40B4-BE49-F238E27FC236}">
                <a16:creationId xmlns:a16="http://schemas.microsoft.com/office/drawing/2014/main" id="{723A99E2-09AA-27E4-3701-2C207340C475}"/>
              </a:ext>
            </a:extLst>
          </p:cNvPr>
          <p:cNvSpPr txBox="1"/>
          <p:nvPr/>
        </p:nvSpPr>
        <p:spPr>
          <a:xfrm>
            <a:off x="573862" y="1600200"/>
            <a:ext cx="8725738" cy="4898970"/>
          </a:xfrm>
          <a:prstGeom prst="rect">
            <a:avLst/>
          </a:prstGeom>
          <a:noFill/>
        </p:spPr>
        <p:txBody>
          <a:bodyPr wrap="square">
            <a:spAutoFit/>
          </a:bodyPr>
          <a:lstStyle/>
          <a:p>
            <a:pPr algn="just">
              <a:lnSpc>
                <a:spcPct val="150000"/>
              </a:lnSpc>
            </a:pPr>
            <a:r>
              <a:rPr lang="de-DE" sz="1400" dirty="0">
                <a:latin typeface="Microsoft Sans Serif" panose="020B0604020202020204" pitchFamily="34" charset="0"/>
                <a:ea typeface="Microsoft Sans Serif" panose="020B0604020202020204" pitchFamily="34" charset="0"/>
                <a:cs typeface="Microsoft Sans Serif" panose="020B0604020202020204" pitchFamily="34" charset="0"/>
              </a:rPr>
              <a:t>"Ich möchte Sie über eine wichtige Information informieren, die einen unserer Mitarbeitenden betrifft. Die Person, die du bisher als Paolo Rossi kanntest, ist trans. Das bedeutet, dass das Geschlecht, das ihr bei der Geburt zugewiesen wurde, nicht das richtige war. Der Name, den sie für ihre Identität als Frau gewählt hat, ist Anna. Wir freuen uns, dass wir auch in Zukunft – als Anna Rossi – auf sie zählen und sie dabei unterstützen können, ihrer Geschlechtsidentität gerecht zu leben."</a:t>
            </a: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ct val="150000"/>
              </a:lnSpc>
            </a:pP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ct val="150000"/>
              </a:lnSpc>
            </a:pPr>
            <a:r>
              <a:rPr lang="de-DE" sz="1400" dirty="0">
                <a:latin typeface="Microsoft Sans Serif" panose="020B0604020202020204" pitchFamily="34" charset="0"/>
                <a:ea typeface="Microsoft Sans Serif" panose="020B0604020202020204" pitchFamily="34" charset="0"/>
                <a:cs typeface="Microsoft Sans Serif" panose="020B0604020202020204" pitchFamily="34" charset="0"/>
              </a:rPr>
              <a:t>Ab den nächsten Tagen wird Anna in der Kleidung zur Arbeit kommen, die ihrer Identität am besten entspricht. Von nun an werden wir die korrekten Pronomen verwenden und ab den nächsten Tagen wird sie auch eine neue E-Mail-Adresse haben. Wie alle anderen Mitarbeitenden des Unternehmens wird Anna die Toiletten benutzen, die ihrem Geschlecht entsprechen. Alle anderen Mitarbeitenden werden nach diesem Treffen per E-Mail informiert. Anna wird ihre Kunden bis Ende der Woche informieren. Ich möchte Sie auch daran erinnern, dass es an Anna liegt, zu entscheiden, wen sie über ihre Transidentität informiert. Wenn Sie Fragen haben, können Sie mich oder Anna direkt fragen. Sie können dies auch in ein paar Tagen tun, vielleicht haben einige von Ihnen das Bedürfnis, die Informationen zu verarbeiten. Wir wünschen Anna alles Gute für diesen wichtigen Schritt und freuen uns auf die Fortsetzung dieser Zusammenarbeit in der Zukunft."</a:t>
            </a:r>
            <a:endParaRPr lang="es-ES"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1466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7499DFE3-6166-0F4B-2034-802C5C71D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3741" y="812347"/>
            <a:ext cx="3810000" cy="3810000"/>
          </a:xfrm>
          <a:prstGeom prst="rect">
            <a:avLst/>
          </a:prstGeom>
        </p:spPr>
      </p:pic>
      <p:grpSp>
        <p:nvGrpSpPr>
          <p:cNvPr id="2" name="object 2"/>
          <p:cNvGrpSpPr/>
          <p:nvPr/>
        </p:nvGrpSpPr>
        <p:grpSpPr>
          <a:xfrm>
            <a:off x="260375" y="272837"/>
            <a:ext cx="9229725" cy="6772275"/>
            <a:chOff x="260375" y="272837"/>
            <a:chExt cx="9229725" cy="6772275"/>
          </a:xfrm>
        </p:grpSpPr>
        <p:sp>
          <p:nvSpPr>
            <p:cNvPr id="3" name="object 3"/>
            <p:cNvSpPr/>
            <p:nvPr/>
          </p:nvSpPr>
          <p:spPr>
            <a:xfrm>
              <a:off x="260375" y="272846"/>
              <a:ext cx="9229725" cy="6772275"/>
            </a:xfrm>
            <a:custGeom>
              <a:avLst/>
              <a:gdLst/>
              <a:ahLst/>
              <a:cxnLst/>
              <a:rect l="l" t="t" r="r" b="b"/>
              <a:pathLst>
                <a:path w="9229725" h="6772275">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p:spPr>
          <p:txBody>
            <a:bodyPr wrap="square" lIns="0" tIns="0" rIns="0" bIns="0" rtlCol="0"/>
            <a:lstStyle/>
            <a:p>
              <a:endParaRPr/>
            </a:p>
          </p:txBody>
        </p:sp>
        <p:pic>
          <p:nvPicPr>
            <p:cNvPr id="4" name="object 4"/>
            <p:cNvPicPr/>
            <p:nvPr/>
          </p:nvPicPr>
          <p:blipFill>
            <a:blip r:embed="rId3" cstate="print"/>
            <a:stretch>
              <a:fillRect/>
            </a:stretch>
          </p:blipFill>
          <p:spPr>
            <a:xfrm>
              <a:off x="6248872" y="6244780"/>
              <a:ext cx="1095374" cy="390524"/>
            </a:xfrm>
            <a:prstGeom prst="rect">
              <a:avLst/>
            </a:prstGeom>
          </p:spPr>
        </p:pic>
        <p:pic>
          <p:nvPicPr>
            <p:cNvPr id="5" name="object 5"/>
            <p:cNvPicPr/>
            <p:nvPr/>
          </p:nvPicPr>
          <p:blipFill>
            <a:blip r:embed="rId4" cstate="print"/>
            <a:stretch>
              <a:fillRect/>
            </a:stretch>
          </p:blipFill>
          <p:spPr>
            <a:xfrm>
              <a:off x="478301" y="6155947"/>
              <a:ext cx="2714624" cy="571499"/>
            </a:xfrm>
            <a:prstGeom prst="rect">
              <a:avLst/>
            </a:prstGeom>
          </p:spPr>
        </p:pic>
      </p:grpSp>
      <p:sp>
        <p:nvSpPr>
          <p:cNvPr id="6" name="object 6"/>
          <p:cNvSpPr txBox="1"/>
          <p:nvPr/>
        </p:nvSpPr>
        <p:spPr>
          <a:xfrm>
            <a:off x="7432781" y="6238465"/>
            <a:ext cx="1882775" cy="356870"/>
          </a:xfrm>
          <a:prstGeom prst="rect">
            <a:avLst/>
          </a:prstGeom>
        </p:spPr>
        <p:txBody>
          <a:bodyPr vert="horz" wrap="square" lIns="0" tIns="12065" rIns="0" bIns="0" rtlCol="0">
            <a:spAutoFit/>
          </a:bodyPr>
          <a:lstStyle/>
          <a:p>
            <a:pPr marL="12700" marR="5080" algn="just">
              <a:lnSpc>
                <a:spcPct val="124200"/>
              </a:lnSpc>
              <a:spcBef>
                <a:spcPts val="95"/>
              </a:spcBef>
            </a:pPr>
            <a:r>
              <a:rPr sz="350" b="1" spc="10" dirty="0">
                <a:latin typeface="Tahoma"/>
                <a:cs typeface="Tahoma"/>
              </a:rPr>
              <a:t>Legal</a:t>
            </a:r>
            <a:r>
              <a:rPr sz="350" b="1" spc="15" dirty="0">
                <a:latin typeface="Tahoma"/>
                <a:cs typeface="Tahoma"/>
              </a:rPr>
              <a:t> description</a:t>
            </a:r>
            <a:r>
              <a:rPr sz="350" b="1" spc="20" dirty="0">
                <a:latin typeface="Tahoma"/>
                <a:cs typeface="Tahoma"/>
              </a:rPr>
              <a:t> </a:t>
            </a:r>
            <a:r>
              <a:rPr sz="350" b="1" spc="-35" dirty="0">
                <a:latin typeface="Tahoma"/>
                <a:cs typeface="Tahoma"/>
              </a:rPr>
              <a:t>–</a:t>
            </a:r>
            <a:r>
              <a:rPr sz="350" b="1" spc="-30" dirty="0">
                <a:latin typeface="Tahoma"/>
                <a:cs typeface="Tahoma"/>
              </a:rPr>
              <a:t> </a:t>
            </a:r>
            <a:r>
              <a:rPr sz="350" b="1" spc="15" dirty="0">
                <a:latin typeface="Tahoma"/>
                <a:cs typeface="Tahoma"/>
              </a:rPr>
              <a:t>Creative  </a:t>
            </a:r>
            <a:r>
              <a:rPr sz="350" b="1" spc="20" dirty="0">
                <a:latin typeface="Tahoma"/>
                <a:cs typeface="Tahoma"/>
              </a:rPr>
              <a:t>Commons </a:t>
            </a:r>
            <a:r>
              <a:rPr sz="350" b="1" spc="10" dirty="0">
                <a:latin typeface="Tahoma"/>
                <a:cs typeface="Tahoma"/>
              </a:rPr>
              <a:t>licensing:  </a:t>
            </a:r>
            <a:r>
              <a:rPr sz="350" b="1" spc="15" dirty="0">
                <a:latin typeface="Tahoma"/>
                <a:cs typeface="Tahoma"/>
              </a:rPr>
              <a:t>The  </a:t>
            </a:r>
            <a:r>
              <a:rPr sz="350" b="1" spc="20" dirty="0">
                <a:latin typeface="Tahoma"/>
                <a:cs typeface="Tahoma"/>
              </a:rPr>
              <a:t>materials </a:t>
            </a:r>
            <a:r>
              <a:rPr sz="350" b="1" spc="15" dirty="0">
                <a:latin typeface="Tahoma"/>
                <a:cs typeface="Tahoma"/>
              </a:rPr>
              <a:t>published </a:t>
            </a:r>
            <a:r>
              <a:rPr sz="350" b="1" spc="-95" dirty="0">
                <a:latin typeface="Tahoma"/>
                <a:cs typeface="Tahoma"/>
              </a:rPr>
              <a:t> </a:t>
            </a:r>
            <a:r>
              <a:rPr sz="350" b="1" spc="20" dirty="0">
                <a:latin typeface="Tahoma"/>
                <a:cs typeface="Tahoma"/>
              </a:rPr>
              <a:t>on</a:t>
            </a:r>
            <a:r>
              <a:rPr sz="350" b="1" spc="25" dirty="0">
                <a:latin typeface="Tahoma"/>
                <a:cs typeface="Tahoma"/>
              </a:rPr>
              <a:t> </a:t>
            </a:r>
            <a:r>
              <a:rPr sz="350" b="1" spc="20" dirty="0">
                <a:latin typeface="Tahoma"/>
                <a:cs typeface="Tahoma"/>
              </a:rPr>
              <a:t>the</a:t>
            </a:r>
            <a:r>
              <a:rPr sz="350" b="1" spc="25" dirty="0">
                <a:latin typeface="Tahoma"/>
                <a:cs typeface="Tahoma"/>
              </a:rPr>
              <a:t> </a:t>
            </a:r>
            <a:r>
              <a:rPr sz="350" b="1" spc="15" dirty="0">
                <a:latin typeface="Tahoma"/>
                <a:cs typeface="Tahoma"/>
              </a:rPr>
              <a:t>Opsizo</a:t>
            </a:r>
            <a:r>
              <a:rPr sz="350" b="1" spc="20" dirty="0">
                <a:latin typeface="Tahoma"/>
                <a:cs typeface="Tahoma"/>
              </a:rPr>
              <a:t> </a:t>
            </a:r>
            <a:r>
              <a:rPr sz="350" b="1" spc="15" dirty="0">
                <a:latin typeface="Tahoma"/>
                <a:cs typeface="Tahoma"/>
              </a:rPr>
              <a:t>project</a:t>
            </a:r>
            <a:r>
              <a:rPr sz="350" b="1" spc="20" dirty="0">
                <a:latin typeface="Tahoma"/>
                <a:cs typeface="Tahoma"/>
              </a:rPr>
              <a:t> </a:t>
            </a:r>
            <a:r>
              <a:rPr sz="350" b="1" spc="15" dirty="0">
                <a:latin typeface="Tahoma"/>
                <a:cs typeface="Tahoma"/>
              </a:rPr>
              <a:t>website</a:t>
            </a:r>
            <a:r>
              <a:rPr sz="350" b="1" spc="20" dirty="0">
                <a:latin typeface="Tahoma"/>
                <a:cs typeface="Tahoma"/>
              </a:rPr>
              <a:t> are</a:t>
            </a:r>
            <a:r>
              <a:rPr sz="350" b="1" spc="25" dirty="0">
                <a:latin typeface="Tahoma"/>
                <a:cs typeface="Tahoma"/>
              </a:rPr>
              <a:t> </a:t>
            </a:r>
            <a:r>
              <a:rPr sz="350" b="1" spc="15" dirty="0">
                <a:latin typeface="Tahoma"/>
                <a:cs typeface="Tahoma"/>
              </a:rPr>
              <a:t>classified</a:t>
            </a:r>
            <a:r>
              <a:rPr sz="350" b="1" spc="20" dirty="0">
                <a:latin typeface="Tahoma"/>
                <a:cs typeface="Tahoma"/>
              </a:rPr>
              <a:t> as  Open  </a:t>
            </a:r>
            <a:r>
              <a:rPr sz="350" b="1" spc="15" dirty="0">
                <a:latin typeface="Tahoma"/>
                <a:cs typeface="Tahoma"/>
              </a:rPr>
              <a:t>Educational </a:t>
            </a:r>
            <a:r>
              <a:rPr sz="350" b="1" spc="20" dirty="0">
                <a:latin typeface="Tahoma"/>
                <a:cs typeface="Tahoma"/>
              </a:rPr>
              <a:t> </a:t>
            </a:r>
            <a:r>
              <a:rPr sz="350" b="1" spc="15" dirty="0">
                <a:latin typeface="Tahoma"/>
                <a:cs typeface="Tahoma"/>
              </a:rPr>
              <a:t>Resources' </a:t>
            </a:r>
            <a:r>
              <a:rPr sz="350" b="1" spc="-10" dirty="0">
                <a:latin typeface="Tahoma"/>
                <a:cs typeface="Tahoma"/>
              </a:rPr>
              <a:t>(OER) </a:t>
            </a:r>
            <a:r>
              <a:rPr sz="350" b="1" spc="20" dirty="0">
                <a:latin typeface="Tahoma"/>
                <a:cs typeface="Tahoma"/>
              </a:rPr>
              <a:t>and can be </a:t>
            </a:r>
            <a:r>
              <a:rPr sz="350" b="1" spc="15" dirty="0">
                <a:latin typeface="Tahoma"/>
                <a:cs typeface="Tahoma"/>
              </a:rPr>
              <a:t>freely (without permission </a:t>
            </a:r>
            <a:r>
              <a:rPr sz="350" b="1" spc="20" dirty="0">
                <a:latin typeface="Tahoma"/>
                <a:cs typeface="Tahoma"/>
              </a:rPr>
              <a:t>of their </a:t>
            </a:r>
            <a:r>
              <a:rPr sz="350" b="1" spc="10" dirty="0">
                <a:latin typeface="Tahoma"/>
                <a:cs typeface="Tahoma"/>
              </a:rPr>
              <a:t>creators): </a:t>
            </a:r>
            <a:r>
              <a:rPr sz="350" b="1" spc="15" dirty="0">
                <a:latin typeface="Tahoma"/>
                <a:cs typeface="Tahoma"/>
              </a:rPr>
              <a:t> downloaded, used, reused, </a:t>
            </a:r>
            <a:r>
              <a:rPr sz="350" b="1" spc="10" dirty="0">
                <a:latin typeface="Tahoma"/>
                <a:cs typeface="Tahoma"/>
              </a:rPr>
              <a:t>copied, </a:t>
            </a:r>
            <a:r>
              <a:rPr sz="350" b="1" spc="15" dirty="0">
                <a:latin typeface="Tahoma"/>
                <a:cs typeface="Tahoma"/>
              </a:rPr>
              <a:t>adapted, </a:t>
            </a:r>
            <a:r>
              <a:rPr sz="350" b="1" spc="20" dirty="0">
                <a:latin typeface="Tahoma"/>
                <a:cs typeface="Tahoma"/>
              </a:rPr>
              <a:t>and </a:t>
            </a:r>
            <a:r>
              <a:rPr sz="350" b="1" spc="15" dirty="0">
                <a:latin typeface="Tahoma"/>
                <a:cs typeface="Tahoma"/>
              </a:rPr>
              <a:t>shared </a:t>
            </a:r>
            <a:r>
              <a:rPr sz="350" b="1" spc="20" dirty="0">
                <a:latin typeface="Tahoma"/>
                <a:cs typeface="Tahoma"/>
              </a:rPr>
              <a:t>by </a:t>
            </a:r>
            <a:r>
              <a:rPr sz="350" b="1" spc="15" dirty="0">
                <a:latin typeface="Tahoma"/>
                <a:cs typeface="Tahoma"/>
              </a:rPr>
              <a:t>users, </a:t>
            </a:r>
            <a:r>
              <a:rPr sz="350" b="1" spc="20" dirty="0">
                <a:latin typeface="Tahoma"/>
                <a:cs typeface="Tahoma"/>
              </a:rPr>
              <a:t>with </a:t>
            </a:r>
            <a:r>
              <a:rPr sz="350" b="1" spc="25" dirty="0">
                <a:latin typeface="Tahoma"/>
                <a:cs typeface="Tahoma"/>
              </a:rPr>
              <a:t> </a:t>
            </a:r>
            <a:r>
              <a:rPr sz="350" b="1" spc="20" dirty="0">
                <a:latin typeface="Tahoma"/>
                <a:cs typeface="Tahoma"/>
              </a:rPr>
              <a:t>information</a:t>
            </a:r>
            <a:r>
              <a:rPr sz="350" b="1" spc="-15" dirty="0">
                <a:latin typeface="Tahoma"/>
                <a:cs typeface="Tahoma"/>
              </a:rPr>
              <a:t> </a:t>
            </a:r>
            <a:r>
              <a:rPr sz="350" b="1" spc="20" dirty="0">
                <a:latin typeface="Tahoma"/>
                <a:cs typeface="Tahoma"/>
              </a:rPr>
              <a:t>about</a:t>
            </a:r>
            <a:r>
              <a:rPr sz="350" b="1" spc="-5" dirty="0">
                <a:latin typeface="Tahoma"/>
                <a:cs typeface="Tahoma"/>
              </a:rPr>
              <a:t> </a:t>
            </a:r>
            <a:r>
              <a:rPr sz="350" b="1" spc="20" dirty="0">
                <a:latin typeface="Tahoma"/>
                <a:cs typeface="Tahoma"/>
              </a:rPr>
              <a:t>the</a:t>
            </a:r>
            <a:r>
              <a:rPr sz="350" b="1" spc="-10" dirty="0">
                <a:latin typeface="Tahoma"/>
                <a:cs typeface="Tahoma"/>
              </a:rPr>
              <a:t> </a:t>
            </a:r>
            <a:r>
              <a:rPr sz="350" b="1" spc="15" dirty="0">
                <a:latin typeface="Tahoma"/>
                <a:cs typeface="Tahoma"/>
              </a:rPr>
              <a:t>source</a:t>
            </a:r>
            <a:r>
              <a:rPr sz="350" b="1" spc="-10" dirty="0">
                <a:latin typeface="Tahoma"/>
                <a:cs typeface="Tahoma"/>
              </a:rPr>
              <a:t> </a:t>
            </a:r>
            <a:r>
              <a:rPr sz="350" b="1" spc="20" dirty="0">
                <a:latin typeface="Tahoma"/>
                <a:cs typeface="Tahoma"/>
              </a:rPr>
              <a:t>of</a:t>
            </a:r>
            <a:r>
              <a:rPr sz="350" b="1" spc="-5" dirty="0">
                <a:latin typeface="Tahoma"/>
                <a:cs typeface="Tahoma"/>
              </a:rPr>
              <a:t> </a:t>
            </a:r>
            <a:r>
              <a:rPr sz="350" b="1" spc="20" dirty="0">
                <a:latin typeface="Tahoma"/>
                <a:cs typeface="Tahoma"/>
              </a:rPr>
              <a:t>their</a:t>
            </a:r>
            <a:r>
              <a:rPr sz="350" b="1" spc="-5" dirty="0">
                <a:latin typeface="Tahoma"/>
                <a:cs typeface="Tahoma"/>
              </a:rPr>
              <a:t> </a:t>
            </a:r>
            <a:r>
              <a:rPr sz="350" b="1" spc="10" dirty="0">
                <a:latin typeface="Tahoma"/>
                <a:cs typeface="Tahoma"/>
              </a:rPr>
              <a:t>origin.</a:t>
            </a:r>
            <a:endParaRPr sz="350">
              <a:latin typeface="Tahoma"/>
              <a:cs typeface="Tahoma"/>
            </a:endParaRPr>
          </a:p>
        </p:txBody>
      </p:sp>
      <p:sp>
        <p:nvSpPr>
          <p:cNvPr id="7" name="object 7"/>
          <p:cNvSpPr txBox="1"/>
          <p:nvPr/>
        </p:nvSpPr>
        <p:spPr>
          <a:xfrm>
            <a:off x="3065065" y="6214873"/>
            <a:ext cx="2964815" cy="399415"/>
          </a:xfrm>
          <a:prstGeom prst="rect">
            <a:avLst/>
          </a:prstGeom>
        </p:spPr>
        <p:txBody>
          <a:bodyPr vert="horz" wrap="square" lIns="0" tIns="12700" rIns="0" bIns="0" rtlCol="0">
            <a:spAutoFit/>
          </a:bodyPr>
          <a:lstStyle/>
          <a:p>
            <a:pPr marL="12700" marR="5080">
              <a:lnSpc>
                <a:spcPct val="111500"/>
              </a:lnSpc>
              <a:spcBef>
                <a:spcPts val="100"/>
              </a:spcBef>
            </a:pPr>
            <a:r>
              <a:rPr sz="550" b="1" spc="-5" dirty="0">
                <a:latin typeface="Tahoma"/>
                <a:cs typeface="Tahoma"/>
              </a:rPr>
              <a:t>The European </a:t>
            </a:r>
            <a:r>
              <a:rPr sz="550" b="1" dirty="0">
                <a:latin typeface="Tahoma"/>
                <a:cs typeface="Tahoma"/>
              </a:rPr>
              <a:t>Commission's support </a:t>
            </a:r>
            <a:r>
              <a:rPr sz="550" b="1" spc="5" dirty="0">
                <a:latin typeface="Tahoma"/>
                <a:cs typeface="Tahoma"/>
              </a:rPr>
              <a:t>for the </a:t>
            </a:r>
            <a:r>
              <a:rPr sz="550" b="1" dirty="0">
                <a:latin typeface="Tahoma"/>
                <a:cs typeface="Tahoma"/>
              </a:rPr>
              <a:t>production </a:t>
            </a:r>
            <a:r>
              <a:rPr sz="550" b="1" spc="5" dirty="0">
                <a:latin typeface="Tahoma"/>
                <a:cs typeface="Tahoma"/>
              </a:rPr>
              <a:t>of this </a:t>
            </a:r>
            <a:r>
              <a:rPr sz="550" b="1" dirty="0">
                <a:latin typeface="Tahoma"/>
                <a:cs typeface="Tahoma"/>
              </a:rPr>
              <a:t>publication does </a:t>
            </a:r>
            <a:r>
              <a:rPr sz="550" b="1" spc="5" dirty="0">
                <a:latin typeface="Tahoma"/>
                <a:cs typeface="Tahoma"/>
              </a:rPr>
              <a:t>not </a:t>
            </a:r>
            <a:r>
              <a:rPr sz="550" b="1" spc="-150" dirty="0">
                <a:latin typeface="Tahoma"/>
                <a:cs typeface="Tahoma"/>
              </a:rPr>
              <a:t> </a:t>
            </a:r>
            <a:r>
              <a:rPr sz="550" b="1" spc="5" dirty="0">
                <a:latin typeface="Tahoma"/>
                <a:cs typeface="Tahoma"/>
              </a:rPr>
              <a:t>constitute an endorsement of the </a:t>
            </a:r>
            <a:r>
              <a:rPr sz="550" b="1" dirty="0">
                <a:latin typeface="Tahoma"/>
                <a:cs typeface="Tahoma"/>
              </a:rPr>
              <a:t>contents, which </a:t>
            </a:r>
            <a:r>
              <a:rPr sz="550" b="1" spc="5" dirty="0">
                <a:latin typeface="Tahoma"/>
                <a:cs typeface="Tahoma"/>
              </a:rPr>
              <a:t>reflect the </a:t>
            </a:r>
            <a:r>
              <a:rPr sz="550" b="1" dirty="0">
                <a:latin typeface="Tahoma"/>
                <a:cs typeface="Tahoma"/>
              </a:rPr>
              <a:t>views </a:t>
            </a:r>
            <a:r>
              <a:rPr sz="550" b="1" spc="5" dirty="0">
                <a:latin typeface="Tahoma"/>
                <a:cs typeface="Tahoma"/>
              </a:rPr>
              <a:t>only of the </a:t>
            </a:r>
            <a:r>
              <a:rPr sz="550" b="1" spc="10" dirty="0">
                <a:latin typeface="Tahoma"/>
                <a:cs typeface="Tahoma"/>
              </a:rPr>
              <a:t> </a:t>
            </a:r>
            <a:r>
              <a:rPr sz="550" b="1" dirty="0">
                <a:latin typeface="Tahoma"/>
                <a:cs typeface="Tahoma"/>
              </a:rPr>
              <a:t>authors, and </a:t>
            </a:r>
            <a:r>
              <a:rPr sz="550" b="1" spc="5" dirty="0">
                <a:latin typeface="Tahoma"/>
                <a:cs typeface="Tahoma"/>
              </a:rPr>
              <a:t>the </a:t>
            </a:r>
            <a:r>
              <a:rPr sz="550" b="1" dirty="0">
                <a:latin typeface="Tahoma"/>
                <a:cs typeface="Tahoma"/>
              </a:rPr>
              <a:t>Commission cannot be held responsible </a:t>
            </a:r>
            <a:r>
              <a:rPr sz="550" b="1" spc="5" dirty="0">
                <a:latin typeface="Tahoma"/>
                <a:cs typeface="Tahoma"/>
              </a:rPr>
              <a:t>for any </a:t>
            </a:r>
            <a:r>
              <a:rPr sz="550" b="1" dirty="0">
                <a:latin typeface="Tahoma"/>
                <a:cs typeface="Tahoma"/>
              </a:rPr>
              <a:t>use which </a:t>
            </a:r>
            <a:r>
              <a:rPr sz="550" b="1" spc="5" dirty="0">
                <a:latin typeface="Tahoma"/>
                <a:cs typeface="Tahoma"/>
              </a:rPr>
              <a:t>may </a:t>
            </a:r>
            <a:r>
              <a:rPr sz="550" b="1" dirty="0">
                <a:latin typeface="Tahoma"/>
                <a:cs typeface="Tahoma"/>
              </a:rPr>
              <a:t>be </a:t>
            </a:r>
            <a:r>
              <a:rPr sz="550" b="1" spc="-150" dirty="0">
                <a:latin typeface="Tahoma"/>
                <a:cs typeface="Tahoma"/>
              </a:rPr>
              <a:t> </a:t>
            </a:r>
            <a:r>
              <a:rPr sz="550" b="1" dirty="0">
                <a:latin typeface="Tahoma"/>
                <a:cs typeface="Tahoma"/>
              </a:rPr>
              <a:t>made</a:t>
            </a:r>
            <a:r>
              <a:rPr sz="550" b="1" spc="-25" dirty="0">
                <a:latin typeface="Tahoma"/>
                <a:cs typeface="Tahoma"/>
              </a:rPr>
              <a:t> </a:t>
            </a:r>
            <a:r>
              <a:rPr sz="550" b="1" spc="5" dirty="0">
                <a:latin typeface="Tahoma"/>
                <a:cs typeface="Tahoma"/>
              </a:rPr>
              <a:t>of</a:t>
            </a:r>
            <a:r>
              <a:rPr sz="550" b="1" spc="-25" dirty="0">
                <a:latin typeface="Tahoma"/>
                <a:cs typeface="Tahoma"/>
              </a:rPr>
              <a:t> </a:t>
            </a:r>
            <a:r>
              <a:rPr sz="550" b="1" spc="5" dirty="0">
                <a:latin typeface="Tahoma"/>
                <a:cs typeface="Tahoma"/>
              </a:rPr>
              <a:t>the</a:t>
            </a:r>
            <a:r>
              <a:rPr sz="550" b="1" spc="-25" dirty="0">
                <a:latin typeface="Tahoma"/>
                <a:cs typeface="Tahoma"/>
              </a:rPr>
              <a:t> </a:t>
            </a:r>
            <a:r>
              <a:rPr sz="550" b="1" spc="5" dirty="0">
                <a:latin typeface="Tahoma"/>
                <a:cs typeface="Tahoma"/>
              </a:rPr>
              <a:t>information</a:t>
            </a:r>
            <a:r>
              <a:rPr sz="550" b="1" spc="-25" dirty="0">
                <a:latin typeface="Tahoma"/>
                <a:cs typeface="Tahoma"/>
              </a:rPr>
              <a:t> </a:t>
            </a:r>
            <a:r>
              <a:rPr sz="550" b="1" dirty="0">
                <a:latin typeface="Tahoma"/>
                <a:cs typeface="Tahoma"/>
              </a:rPr>
              <a:t>contained</a:t>
            </a:r>
            <a:r>
              <a:rPr sz="550" b="1" spc="-25" dirty="0">
                <a:latin typeface="Tahoma"/>
                <a:cs typeface="Tahoma"/>
              </a:rPr>
              <a:t> </a:t>
            </a:r>
            <a:r>
              <a:rPr sz="550" b="1" dirty="0">
                <a:latin typeface="Tahoma"/>
                <a:cs typeface="Tahoma"/>
              </a:rPr>
              <a:t>therein.</a:t>
            </a:r>
            <a:endParaRPr sz="550">
              <a:latin typeface="Tahoma"/>
              <a:cs typeface="Tahoma"/>
            </a:endParaRPr>
          </a:p>
        </p:txBody>
      </p:sp>
      <p:sp>
        <p:nvSpPr>
          <p:cNvPr id="16" name="CuadroTexto 15">
            <a:extLst>
              <a:ext uri="{FF2B5EF4-FFF2-40B4-BE49-F238E27FC236}">
                <a16:creationId xmlns:a16="http://schemas.microsoft.com/office/drawing/2014/main" id="{A3D35A1E-60D4-DC27-1432-218FCBC7B9B5}"/>
              </a:ext>
            </a:extLst>
          </p:cNvPr>
          <p:cNvSpPr txBox="1"/>
          <p:nvPr/>
        </p:nvSpPr>
        <p:spPr>
          <a:xfrm>
            <a:off x="1459241" y="4853587"/>
            <a:ext cx="7239000" cy="369332"/>
          </a:xfrm>
          <a:prstGeom prst="rect">
            <a:avLst/>
          </a:prstGeom>
          <a:noFill/>
        </p:spPr>
        <p:txBody>
          <a:bodyPr wrap="square">
            <a:spAutoFit/>
          </a:bodyPr>
          <a:lstStyle/>
          <a:p>
            <a:r>
              <a:rPr lang="de-DE" b="1" dirty="0">
                <a:latin typeface="Microsoft Sans Serif" panose="020B0604020202020204" pitchFamily="34" charset="0"/>
                <a:ea typeface="Microsoft Sans Serif" panose="020B0604020202020204" pitchFamily="34" charset="0"/>
                <a:cs typeface="Microsoft Sans Serif" panose="020B0604020202020204" pitchFamily="34" charset="0"/>
              </a:rPr>
              <a:t>Setzen Sie Ihren Ausbildungsweg fort auf:</a:t>
            </a:r>
            <a:r>
              <a:rPr lang="es-ES" sz="1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1800" b="1" dirty="0">
                <a:solidFill>
                  <a:srgbClr val="78D74F"/>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5">
                  <a:extLst>
                    <a:ext uri="{A12FA001-AC4F-418D-AE19-62706E023703}">
                      <ahyp:hlinkClr xmlns:ahyp="http://schemas.microsoft.com/office/drawing/2018/hyperlinkcolor" val="tx"/>
                    </a:ext>
                  </a:extLst>
                </a:hlinkClick>
              </a:rPr>
              <a:t>https://opsizo.eu/index.php</a:t>
            </a:r>
            <a:r>
              <a:rPr lang="es-ES" sz="1800" b="1" dirty="0">
                <a:solidFill>
                  <a:srgbClr val="78D74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dirty="0">
              <a:solidFill>
                <a:srgbClr val="78D74F"/>
              </a:solidFill>
            </a:endParaRPr>
          </a:p>
        </p:txBody>
      </p:sp>
      <p:sp>
        <p:nvSpPr>
          <p:cNvPr id="8" name="Textfeld 7">
            <a:extLst>
              <a:ext uri="{FF2B5EF4-FFF2-40B4-BE49-F238E27FC236}">
                <a16:creationId xmlns:a16="http://schemas.microsoft.com/office/drawing/2014/main" id="{3B73B4FD-F943-2395-F31A-76ED12E24EE9}"/>
              </a:ext>
            </a:extLst>
          </p:cNvPr>
          <p:cNvSpPr txBox="1"/>
          <p:nvPr/>
        </p:nvSpPr>
        <p:spPr>
          <a:xfrm>
            <a:off x="3554741" y="3966491"/>
            <a:ext cx="3048000" cy="646331"/>
          </a:xfrm>
          <a:prstGeom prst="rect">
            <a:avLst/>
          </a:prstGeom>
          <a:noFill/>
        </p:spPr>
        <p:txBody>
          <a:bodyPr wrap="square" rtlCol="0">
            <a:spAutoFit/>
          </a:bodyPr>
          <a:lstStyle/>
          <a:p>
            <a:r>
              <a:rPr lang="de-DE" sz="3600" dirty="0"/>
              <a:t>VIELEN DANK!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1494</Words>
  <Application>Microsoft Office PowerPoint</Application>
  <PresentationFormat>Benutzerdefiniert</PresentationFormat>
  <Paragraphs>39</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Microsoft Sans Serif</vt:lpstr>
      <vt:lpstr>Tahoma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Opsizo ppt</dc:title>
  <dc:creator>Maria Cristina</dc:creator>
  <cp:keywords>DAFU2LEJviw,BACo6PB9YyU</cp:keywords>
  <cp:lastModifiedBy>Anna-Carina Mohrholz</cp:lastModifiedBy>
  <cp:revision>36</cp:revision>
  <dcterms:created xsi:type="dcterms:W3CDTF">2022-12-16T10:07:41Z</dcterms:created>
  <dcterms:modified xsi:type="dcterms:W3CDTF">2024-01-10T13:36:58Z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ies>
</file>