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9753600" cy="73152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panose="020B0604020202020204" charset="0"/>
      <p:regular r:id="rId35"/>
      <p:bold r:id="rId36"/>
      <p:italic r:id="rId37"/>
      <p:boldItalic r:id="rId38"/>
    </p:embeddedFont>
    <p:embeddedFont>
      <p:font typeface="Noto Sans Light" panose="020B0604020202020204" charset="0"/>
      <p:regular r:id="rId39"/>
      <p:bold r:id="rId40"/>
      <p:italic r:id="rId41"/>
      <p:boldItalic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C+rp81C4QozU0uGuO5j5o2iY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A57A15-B8E1-46B6-8A23-007F49DB7AD7}">
  <a:tblStyle styleId="{DFA57A15-B8E1-46B6-8A23-007F49DB7A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248"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9"/>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ige.europa.eu/" TargetMode="External"/><Relationship Id="rId5" Type="http://schemas.openxmlformats.org/officeDocument/2006/relationships/hyperlink" Target="http://../WP3%20OPSIZO_TOOL%20GENDER%20INCLUSIVE/20193925_mh0119609enn_pdf.pdf"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opsizo.eu/index.php"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enusfotografen.se/language/en/home-2/" TargetMode="External"/><Relationship Id="rId5" Type="http://schemas.openxmlformats.org/officeDocument/2006/relationships/hyperlink" Target="http://../../../../images-that-change-the-world-guideboken-final.pdf"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a:alphaModFix/>
            </a:blip>
            <a:srcRect/>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a:alphaModFix/>
            </a:blip>
            <a:srcRect/>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a:alphaModFix/>
          </a:blip>
          <a:srcRect/>
          <a:stretch/>
        </p:blipFill>
        <p:spPr>
          <a:xfrm>
            <a:off x="3371526" y="617155"/>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52" name="Google Shape;52;p1"/>
          <p:cNvSpPr txBox="1"/>
          <p:nvPr/>
        </p:nvSpPr>
        <p:spPr>
          <a:xfrm>
            <a:off x="1371600" y="3347628"/>
            <a:ext cx="7696200" cy="30129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ὀψίζω Suite</a:t>
            </a:r>
            <a:endParaRPr sz="3200" b="1">
              <a:solidFill>
                <a:schemeClr val="dk1"/>
              </a:solidFill>
              <a:latin typeface="Calibri"/>
              <a:ea typeface="Calibri"/>
              <a:cs typeface="Calibri"/>
              <a:sym typeface="Calibri"/>
            </a:endParaRPr>
          </a:p>
          <a:p>
            <a:pPr marL="0" marR="0" lvl="0" indent="0" algn="ctr" rtl="0">
              <a:lnSpc>
                <a:spcPct val="100000"/>
              </a:lnSpc>
              <a:spcBef>
                <a:spcPts val="5"/>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DEI tool for micro-enterprises for </a:t>
            </a:r>
            <a:endParaRPr/>
          </a:p>
          <a:p>
            <a:pPr marL="0" marR="0" lvl="0" indent="0" algn="ctr" rtl="0">
              <a:lnSpc>
                <a:spcPct val="100000"/>
              </a:lnSpc>
              <a:spcBef>
                <a:spcPts val="5"/>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inclusive communication </a:t>
            </a:r>
            <a:endParaRPr/>
          </a:p>
          <a:p>
            <a:pPr marL="0" marR="0" lvl="0" indent="0" algn="ctr" rtl="0">
              <a:lnSpc>
                <a:spcPct val="100000"/>
              </a:lnSpc>
              <a:spcBef>
                <a:spcPts val="5"/>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Author partner: Internet Web Solutions</a:t>
            </a:r>
            <a:endParaRPr sz="1800" b="1">
              <a:solidFill>
                <a:schemeClr val="dk1"/>
              </a:solidFill>
              <a:latin typeface="Calibri"/>
              <a:ea typeface="Calibri"/>
              <a:cs typeface="Calibri"/>
              <a:sym typeface="Calibri"/>
            </a:endParaRPr>
          </a:p>
          <a:p>
            <a:pPr marL="0" marR="0" lvl="0" indent="0" algn="ctr" rtl="0">
              <a:spcBef>
                <a:spcPts val="5"/>
              </a:spcBef>
              <a:spcAft>
                <a:spcPts val="0"/>
              </a:spcAft>
              <a:buNone/>
            </a:pPr>
            <a:r>
              <a:rPr lang="en-US" sz="1800" b="1">
                <a:solidFill>
                  <a:srgbClr val="92D050"/>
                </a:solidFill>
                <a:latin typeface="Calibri"/>
                <a:ea typeface="Calibri"/>
                <a:cs typeface="Calibri"/>
                <a:sym typeface="Calibri"/>
              </a:rPr>
              <a:t>Diversity &amp; Inclusion in Microenterprise</a:t>
            </a:r>
            <a:endParaRPr sz="1800" b="1">
              <a:solidFill>
                <a:srgbClr val="92D050"/>
              </a:solidFill>
              <a:latin typeface="Helvetica Neue"/>
              <a:ea typeface="Helvetica Neue"/>
              <a:cs typeface="Helvetica Neue"/>
              <a:sym typeface="Helvetica Neue"/>
            </a:endParaRPr>
          </a:p>
          <a:p>
            <a:pPr marL="0" marR="0" lvl="0" indent="0" algn="ctr" rtl="0">
              <a:lnSpc>
                <a:spcPct val="107000"/>
              </a:lnSpc>
              <a:spcBef>
                <a:spcPts val="0"/>
              </a:spcBef>
              <a:spcAft>
                <a:spcPts val="0"/>
              </a:spcAft>
              <a:buNone/>
            </a:pPr>
            <a:r>
              <a:rPr lang="en-US" sz="1600" b="1">
                <a:solidFill>
                  <a:schemeClr val="dk1"/>
                </a:solidFill>
                <a:latin typeface="Calibri"/>
                <a:ea typeface="Calibri"/>
                <a:cs typeface="Calibri"/>
                <a:sym typeface="Calibri"/>
              </a:rPr>
              <a:t>2022-1-IT01-KA220-VET-000088750</a:t>
            </a:r>
            <a:endParaRPr sz="1800" b="1">
              <a:solidFill>
                <a:schemeClr val="dk1"/>
              </a:solidFill>
              <a:latin typeface="Helvetica Neue"/>
              <a:ea typeface="Helvetica Neue"/>
              <a:cs typeface="Helvetica Neue"/>
              <a:sym typeface="Helvetica Neue"/>
            </a:endParaRPr>
          </a:p>
          <a:p>
            <a:pPr marL="0" marR="0" lvl="0" indent="0" algn="ctr" rtl="0">
              <a:spcBef>
                <a:spcPts val="805"/>
              </a:spcBef>
              <a:spcAft>
                <a:spcPts val="0"/>
              </a:spcAft>
              <a:buNone/>
            </a:pPr>
            <a:r>
              <a:rPr lang="en-US" sz="1600" b="1" u="sng">
                <a:solidFill>
                  <a:srgbClr val="40891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n-US" sz="1600" b="1">
                <a:solidFill>
                  <a:srgbClr val="40891F"/>
                </a:solidFill>
                <a:latin typeface="Helvetica Neue"/>
                <a:ea typeface="Helvetica Neue"/>
                <a:cs typeface="Helvetica Neue"/>
                <a:sym typeface="Helvetica Neue"/>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59" name="Google Shape;159;p10"/>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60" name="Google Shape;160;p1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61" name="Google Shape;161;p10"/>
          <p:cNvSpPr txBox="1"/>
          <p:nvPr/>
        </p:nvSpPr>
        <p:spPr>
          <a:xfrm>
            <a:off x="1667734"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62" name="Google Shape;162;p10"/>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63" name="Google Shape;163;p10"/>
          <p:cNvSpPr txBox="1"/>
          <p:nvPr/>
        </p:nvSpPr>
        <p:spPr>
          <a:xfrm>
            <a:off x="490967" y="1319646"/>
            <a:ext cx="819583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4. General norms in photographs</a:t>
            </a:r>
            <a:endParaRPr/>
          </a:p>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Tomas Gunnarsson, ‘The Gender Photographer</a:t>
            </a:r>
            <a:r>
              <a:rPr lang="en-US" sz="1800">
                <a:solidFill>
                  <a:schemeClr val="dk1"/>
                </a:solidFill>
                <a:latin typeface="Helvetica Neue"/>
                <a:ea typeface="Helvetica Neue"/>
                <a:cs typeface="Helvetica Neue"/>
                <a:sym typeface="Helvetica Neue"/>
              </a:rPr>
              <a:t>’ reflects on how </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 </a:t>
            </a:r>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p:txBody>
      </p:sp>
      <p:graphicFrame>
        <p:nvGraphicFramePr>
          <p:cNvPr id="164" name="Google Shape;164;p10"/>
          <p:cNvGraphicFramePr/>
          <p:nvPr/>
        </p:nvGraphicFramePr>
        <p:xfrm>
          <a:off x="609600" y="2148295"/>
          <a:ext cx="8496300" cy="4376740"/>
        </p:xfrm>
        <a:graphic>
          <a:graphicData uri="http://schemas.openxmlformats.org/drawingml/2006/table">
            <a:tbl>
              <a:tblPr firstRow="1" bandRow="1">
                <a:noFill/>
                <a:tableStyleId>{DFA57A15-B8E1-46B6-8A23-007F49DB7AD7}</a:tableStyleId>
              </a:tblPr>
              <a:tblGrid>
                <a:gridCol w="3915350">
                  <a:extLst>
                    <a:ext uri="{9D8B030D-6E8A-4147-A177-3AD203B41FA5}">
                      <a16:colId xmlns:a16="http://schemas.microsoft.com/office/drawing/2014/main" val="20000"/>
                    </a:ext>
                  </a:extLst>
                </a:gridCol>
                <a:gridCol w="4580950">
                  <a:extLst>
                    <a:ext uri="{9D8B030D-6E8A-4147-A177-3AD203B41FA5}">
                      <a16:colId xmlns:a16="http://schemas.microsoft.com/office/drawing/2014/main" val="20001"/>
                    </a:ext>
                  </a:extLst>
                </a:gridCol>
              </a:tblGrid>
              <a:tr h="1564950">
                <a:tc>
                  <a:txBody>
                    <a:bodyPr/>
                    <a:lstStyle/>
                    <a:p>
                      <a:pPr marL="0" marR="0" lvl="0" indent="0" algn="just" rtl="0">
                        <a:lnSpc>
                          <a:spcPct val="100000"/>
                        </a:lnSpc>
                        <a:spcBef>
                          <a:spcPts val="0"/>
                        </a:spcBef>
                        <a:spcAft>
                          <a:spcPts val="0"/>
                        </a:spcAft>
                        <a:buClr>
                          <a:schemeClr val="dk1"/>
                        </a:buClr>
                        <a:buSzPts val="1400"/>
                        <a:buFont typeface="Helvetica Neue"/>
                        <a:buNone/>
                      </a:pPr>
                      <a:r>
                        <a:rPr lang="en-US" sz="1400" b="0" u="none" strike="noStrike" cap="none">
                          <a:solidFill>
                            <a:schemeClr val="dk1"/>
                          </a:solidFill>
                          <a:latin typeface="Helvetica Neue"/>
                          <a:ea typeface="Helvetica Neue"/>
                          <a:cs typeface="Helvetica Neue"/>
                          <a:sym typeface="Helvetica Neue"/>
                        </a:rPr>
                        <a:t>[…] “Men are often photographed from below; a camera angle that makes them look bigger, more important, superior (to you, since the viewer ‘looks up’ at the person).</a:t>
                      </a:r>
                      <a:endParaRPr/>
                    </a:p>
                    <a:p>
                      <a:pPr marL="0" marR="0" lvl="0" indent="0" algn="l" rtl="0">
                        <a:spcBef>
                          <a:spcPts val="0"/>
                        </a:spcBef>
                        <a:spcAft>
                          <a:spcPts val="0"/>
                        </a:spcAft>
                        <a:buNone/>
                      </a:pPr>
                      <a:endParaRPr sz="1400">
                        <a:solidFill>
                          <a:schemeClr val="dk1"/>
                        </a:solidFill>
                      </a:endParaRPr>
                    </a:p>
                  </a:txBody>
                  <a:tcPr marL="91450" marR="91450" marT="45725" marB="45725">
                    <a:solidFill>
                      <a:srgbClr val="C2D59B"/>
                    </a:solidFill>
                  </a:tcPr>
                </a:tc>
                <a:tc>
                  <a:txBody>
                    <a:bodyPr/>
                    <a:lstStyle/>
                    <a:p>
                      <a:pPr marL="0" marR="0" lvl="0" indent="0" algn="just" rtl="0">
                        <a:lnSpc>
                          <a:spcPct val="100000"/>
                        </a:lnSpc>
                        <a:spcBef>
                          <a:spcPts val="0"/>
                        </a:spcBef>
                        <a:spcAft>
                          <a:spcPts val="0"/>
                        </a:spcAft>
                        <a:buSzPts val="1400"/>
                        <a:buFont typeface="Helvetica Neue"/>
                        <a:buNone/>
                      </a:pPr>
                      <a:r>
                        <a:rPr lang="en-US" sz="1400">
                          <a:latin typeface="Helvetica Neue"/>
                          <a:ea typeface="Helvetica Neue"/>
                          <a:cs typeface="Helvetica Neue"/>
                          <a:sym typeface="Helvetica Neue"/>
                        </a:rPr>
                        <a:t> </a:t>
                      </a:r>
                      <a:r>
                        <a:rPr lang="en-US" sz="1400" b="0">
                          <a:solidFill>
                            <a:schemeClr val="dk1"/>
                          </a:solidFill>
                          <a:latin typeface="Helvetica Neue"/>
                          <a:ea typeface="Helvetica Neue"/>
                          <a:cs typeface="Helvetica Neue"/>
                          <a:sym typeface="Helvetica Neue"/>
                        </a:rPr>
                        <a:t>For women, the cliché is the opposite – they are photographed from above; an angle that makes them look smaller, cuter and less threatening. for women, there’s a special rule you have to follow whenever you have your picture taken: smile.</a:t>
                      </a:r>
                      <a:endParaRPr/>
                    </a:p>
                    <a:p>
                      <a:pPr marL="0" marR="0" lvl="0" indent="0" algn="l" rtl="0">
                        <a:spcBef>
                          <a:spcPts val="0"/>
                        </a:spcBef>
                        <a:spcAft>
                          <a:spcPts val="0"/>
                        </a:spcAft>
                        <a:buNone/>
                      </a:pPr>
                      <a:endParaRPr sz="1400"/>
                    </a:p>
                  </a:txBody>
                  <a:tcPr marL="91450" marR="91450" marT="45725" marB="45725">
                    <a:solidFill>
                      <a:srgbClr val="C2D59B"/>
                    </a:solidFill>
                  </a:tcPr>
                </a:tc>
                <a:extLst>
                  <a:ext uri="{0D108BD9-81ED-4DB2-BD59-A6C34878D82A}">
                    <a16:rowId xmlns:a16="http://schemas.microsoft.com/office/drawing/2014/main" val="10000"/>
                  </a:ext>
                </a:extLst>
              </a:tr>
              <a:tr h="2782150">
                <a:tc>
                  <a:txBody>
                    <a:bodyPr/>
                    <a:lstStyle/>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US" sz="1050">
                          <a:solidFill>
                            <a:schemeClr val="dk1"/>
                          </a:solidFill>
                          <a:latin typeface="Calibri"/>
                          <a:ea typeface="Calibri"/>
                          <a:cs typeface="Calibri"/>
                          <a:sym typeface="Calibri"/>
                        </a:rPr>
                        <a:t>"Men" by be creator is licensed under CC BY 2.0.</a:t>
                      </a:r>
                      <a:endParaRPr/>
                    </a:p>
                  </a:txBody>
                  <a:tcPr marL="91450" marR="91450" marT="45725" marB="45725">
                    <a:solidFill>
                      <a:srgbClr val="EAF1DD"/>
                    </a:solidFill>
                  </a:tcPr>
                </a:tc>
                <a:tc>
                  <a:txBody>
                    <a:bodyPr/>
                    <a:lstStyle/>
                    <a:p>
                      <a:pPr marL="0" marR="0" lvl="0" indent="0" algn="l" rtl="0">
                        <a:spcBef>
                          <a:spcPts val="0"/>
                        </a:spcBef>
                        <a:spcAft>
                          <a:spcPts val="0"/>
                        </a:spcAft>
                        <a:buNone/>
                      </a:pPr>
                      <a:endParaRPr sz="1800"/>
                    </a:p>
                  </a:txBody>
                  <a:tcPr marL="91450" marR="91450" marT="45725" marB="45725">
                    <a:solidFill>
                      <a:srgbClr val="EAF1DD"/>
                    </a:solidFill>
                  </a:tcPr>
                </a:tc>
                <a:extLst>
                  <a:ext uri="{0D108BD9-81ED-4DB2-BD59-A6C34878D82A}">
                    <a16:rowId xmlns:a16="http://schemas.microsoft.com/office/drawing/2014/main" val="10001"/>
                  </a:ext>
                </a:extLst>
              </a:tr>
            </a:tbl>
          </a:graphicData>
        </a:graphic>
      </p:graphicFrame>
      <p:pic>
        <p:nvPicPr>
          <p:cNvPr id="165" name="Google Shape;165;p10"/>
          <p:cNvPicPr preferRelativeResize="0"/>
          <p:nvPr/>
        </p:nvPicPr>
        <p:blipFill rotWithShape="1">
          <a:blip r:embed="rId5">
            <a:alphaModFix/>
          </a:blip>
          <a:srcRect/>
          <a:stretch/>
        </p:blipFill>
        <p:spPr>
          <a:xfrm>
            <a:off x="5331858" y="3960830"/>
            <a:ext cx="3173881" cy="2144849"/>
          </a:xfrm>
          <a:prstGeom prst="rect">
            <a:avLst/>
          </a:prstGeom>
          <a:noFill/>
          <a:ln>
            <a:noFill/>
          </a:ln>
        </p:spPr>
      </p:pic>
      <p:sp>
        <p:nvSpPr>
          <p:cNvPr id="166" name="Google Shape;166;p10"/>
          <p:cNvSpPr txBox="1"/>
          <p:nvPr/>
        </p:nvSpPr>
        <p:spPr>
          <a:xfrm>
            <a:off x="4892727" y="6273848"/>
            <a:ext cx="382905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"One night in museam" by be creator is licensed under CC BY 2.0.</a:t>
            </a:r>
            <a:endParaRPr sz="1050">
              <a:solidFill>
                <a:schemeClr val="dk1"/>
              </a:solidFill>
              <a:latin typeface="Calibri"/>
              <a:ea typeface="Calibri"/>
              <a:cs typeface="Calibri"/>
              <a:sym typeface="Calibri"/>
            </a:endParaRPr>
          </a:p>
        </p:txBody>
      </p:sp>
      <p:pic>
        <p:nvPicPr>
          <p:cNvPr id="167" name="Google Shape;167;p10"/>
          <p:cNvPicPr preferRelativeResize="0"/>
          <p:nvPr/>
        </p:nvPicPr>
        <p:blipFill rotWithShape="1">
          <a:blip r:embed="rId6">
            <a:alphaModFix/>
          </a:blip>
          <a:srcRect/>
          <a:stretch/>
        </p:blipFill>
        <p:spPr>
          <a:xfrm>
            <a:off x="1363856" y="3925292"/>
            <a:ext cx="2540469" cy="21896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73" name="Google Shape;173;p11"/>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74" name="Google Shape;174;p11"/>
          <p:cNvSpPr txBox="1"/>
          <p:nvPr/>
        </p:nvSpPr>
        <p:spPr>
          <a:xfrm>
            <a:off x="2634091"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dirty="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Tahoma"/>
              <a:ea typeface="Tahoma"/>
              <a:cs typeface="Tahoma"/>
              <a:sym typeface="Tahoma"/>
            </a:endParaRPr>
          </a:p>
        </p:txBody>
      </p:sp>
      <p:sp>
        <p:nvSpPr>
          <p:cNvPr id="175" name="Google Shape;175;p11"/>
          <p:cNvSpPr txBox="1"/>
          <p:nvPr/>
        </p:nvSpPr>
        <p:spPr>
          <a:xfrm>
            <a:off x="1667734"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76" name="Google Shape;176;p11"/>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77" name="Google Shape;177;p11"/>
          <p:cNvSpPr txBox="1"/>
          <p:nvPr/>
        </p:nvSpPr>
        <p:spPr>
          <a:xfrm>
            <a:off x="490967" y="1275429"/>
            <a:ext cx="8721248"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Helvetica Neue"/>
                <a:ea typeface="Helvetica Neue"/>
                <a:cs typeface="Helvetica Neue"/>
                <a:sym typeface="Helvetica Neue"/>
              </a:rPr>
              <a:t>4. General norms in photographs</a:t>
            </a:r>
            <a:endParaRPr dirty="0"/>
          </a:p>
          <a:p>
            <a:pPr marL="0" marR="0" lvl="0" indent="0" algn="l" rtl="0">
              <a:spcBef>
                <a:spcPts val="0"/>
              </a:spcBef>
              <a:spcAft>
                <a:spcPts val="0"/>
              </a:spcAft>
              <a:buNone/>
            </a:pPr>
            <a:r>
              <a:rPr lang="en-US" sz="1800" b="1" dirty="0">
                <a:solidFill>
                  <a:schemeClr val="dk1"/>
                </a:solidFill>
                <a:latin typeface="Helvetica Neue"/>
                <a:ea typeface="Helvetica Neue"/>
                <a:cs typeface="Helvetica Neue"/>
                <a:sym typeface="Helvetica Neue"/>
              </a:rPr>
              <a:t>Tomas Gunnarsson, ‘The Gender Photographer</a:t>
            </a:r>
            <a:r>
              <a:rPr lang="en-US" sz="1800" dirty="0">
                <a:solidFill>
                  <a:schemeClr val="dk1"/>
                </a:solidFill>
                <a:latin typeface="Helvetica Neue"/>
                <a:ea typeface="Helvetica Neue"/>
                <a:cs typeface="Helvetica Neue"/>
                <a:sym typeface="Helvetica Neue"/>
              </a:rPr>
              <a:t>’ reflects on how </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 </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As a </a:t>
            </a:r>
            <a:r>
              <a:rPr lang="en-US" sz="1800" b="1" dirty="0">
                <a:solidFill>
                  <a:schemeClr val="dk1"/>
                </a:solidFill>
                <a:latin typeface="Helvetica Neue"/>
                <a:ea typeface="Helvetica Neue"/>
                <a:cs typeface="Helvetica Neue"/>
                <a:sym typeface="Helvetica Neue"/>
              </a:rPr>
              <a:t>woman</a:t>
            </a:r>
            <a:r>
              <a:rPr lang="en-US" sz="1800" dirty="0">
                <a:solidFill>
                  <a:schemeClr val="dk1"/>
                </a:solidFill>
                <a:latin typeface="Helvetica Neue"/>
                <a:ea typeface="Helvetica Neue"/>
                <a:cs typeface="Helvetica Neue"/>
                <a:sym typeface="Helvetica Neue"/>
              </a:rPr>
              <a:t>, you’re supposed to look friendly, accessible and angelic, radiating warmth. This </a:t>
            </a:r>
            <a:r>
              <a:rPr lang="en-US" sz="1800" b="1" dirty="0">
                <a:solidFill>
                  <a:schemeClr val="dk1"/>
                </a:solidFill>
                <a:latin typeface="Helvetica Neue"/>
                <a:ea typeface="Helvetica Neue"/>
                <a:cs typeface="Helvetica Neue"/>
                <a:sym typeface="Helvetica Neue"/>
              </a:rPr>
              <a:t>cements </a:t>
            </a:r>
            <a:r>
              <a:rPr lang="en-US" sz="1800" dirty="0">
                <a:solidFill>
                  <a:schemeClr val="dk1"/>
                </a:solidFill>
                <a:latin typeface="Helvetica Neue"/>
                <a:ea typeface="Helvetica Neue"/>
                <a:cs typeface="Helvetica Neue"/>
                <a:sym typeface="Helvetica Neue"/>
              </a:rPr>
              <a:t>the norm that a </a:t>
            </a:r>
            <a:r>
              <a:rPr lang="en-US" sz="1800" b="1" dirty="0">
                <a:solidFill>
                  <a:schemeClr val="dk1"/>
                </a:solidFill>
                <a:latin typeface="Helvetica Neue"/>
                <a:ea typeface="Helvetica Neue"/>
                <a:cs typeface="Helvetica Neue"/>
                <a:sym typeface="Helvetica Neue"/>
              </a:rPr>
              <a:t>woman’s role is to please</a:t>
            </a:r>
            <a:r>
              <a:rPr lang="en-US" sz="1800" dirty="0">
                <a:solidFill>
                  <a:schemeClr val="dk1"/>
                </a:solidFill>
                <a:latin typeface="Helvetica Neue"/>
                <a:ea typeface="Helvetica Neue"/>
                <a:cs typeface="Helvetica Neue"/>
                <a:sym typeface="Helvetica Neue"/>
              </a:rPr>
              <a:t>. It also</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causes women not smiling – who might be focusing on something important,</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or have a ‘resting bitch face’ when their face muscles are relaxed</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 to be interpreted as angry or hostile. </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Men with the exact same expression,</a:t>
            </a:r>
            <a:endParaRPr dirty="0"/>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on the other hand, are interpreted as serious and determined.</a:t>
            </a:r>
            <a:endParaRPr dirty="0"/>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dirty="0">
                <a:solidFill>
                  <a:schemeClr val="dk1"/>
                </a:solidFill>
                <a:latin typeface="Helvetica Neue"/>
                <a:ea typeface="Helvetica Neue"/>
                <a:cs typeface="Helvetica Neue"/>
                <a:sym typeface="Helvetica Neue"/>
              </a:rPr>
              <a:t>The </a:t>
            </a:r>
            <a:r>
              <a:rPr lang="en-US" sz="1800" b="1" dirty="0">
                <a:solidFill>
                  <a:schemeClr val="dk1"/>
                </a:solidFill>
                <a:latin typeface="Helvetica Neue"/>
                <a:ea typeface="Helvetica Neue"/>
                <a:cs typeface="Helvetica Neue"/>
                <a:sym typeface="Helvetica Neue"/>
              </a:rPr>
              <a:t>solution </a:t>
            </a:r>
            <a:r>
              <a:rPr lang="en-US" sz="1800" dirty="0">
                <a:solidFill>
                  <a:schemeClr val="dk1"/>
                </a:solidFill>
                <a:latin typeface="Helvetica Neue"/>
                <a:ea typeface="Helvetica Neue"/>
                <a:cs typeface="Helvetica Neue"/>
                <a:sym typeface="Helvetica Neue"/>
              </a:rPr>
              <a:t>is</a:t>
            </a:r>
            <a:r>
              <a:rPr lang="en-US" sz="1800" b="1" dirty="0">
                <a:solidFill>
                  <a:schemeClr val="dk1"/>
                </a:solidFill>
                <a:latin typeface="Helvetica Neue"/>
                <a:ea typeface="Helvetica Neue"/>
                <a:cs typeface="Helvetica Neue"/>
                <a:sym typeface="Helvetica Neue"/>
              </a:rPr>
              <a:t> simple</a:t>
            </a:r>
            <a:r>
              <a:rPr lang="en-US" sz="1800" dirty="0">
                <a:solidFill>
                  <a:schemeClr val="dk1"/>
                </a:solidFill>
                <a:latin typeface="Helvetica Neue"/>
                <a:ea typeface="Helvetica Neue"/>
                <a:cs typeface="Helvetica Neue"/>
                <a:sym typeface="Helvetica Neue"/>
              </a:rPr>
              <a:t>: just let the context, </a:t>
            </a:r>
            <a:r>
              <a:rPr lang="en-US" sz="1800" b="1" dirty="0">
                <a:solidFill>
                  <a:schemeClr val="dk1"/>
                </a:solidFill>
                <a:latin typeface="Helvetica Neue"/>
                <a:ea typeface="Helvetica Neue"/>
                <a:cs typeface="Helvetica Neue"/>
                <a:sym typeface="Helvetica Neue"/>
              </a:rPr>
              <a:t>rather than a person’s</a:t>
            </a:r>
            <a:endParaRPr dirty="0"/>
          </a:p>
          <a:p>
            <a:pPr marL="0" marR="0" lvl="0" indent="0" algn="just" rtl="0">
              <a:spcBef>
                <a:spcPts val="0"/>
              </a:spcBef>
              <a:spcAft>
                <a:spcPts val="0"/>
              </a:spcAft>
              <a:buNone/>
            </a:pPr>
            <a:r>
              <a:rPr lang="en-US" sz="1800" b="1" dirty="0">
                <a:solidFill>
                  <a:schemeClr val="dk1"/>
                </a:solidFill>
                <a:latin typeface="Helvetica Neue"/>
                <a:ea typeface="Helvetica Neue"/>
                <a:cs typeface="Helvetica Neue"/>
                <a:sym typeface="Helvetica Neue"/>
              </a:rPr>
              <a:t>gender, decide if they look happy or not.</a:t>
            </a:r>
            <a:endParaRPr sz="18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b="1" dirty="0">
              <a:solidFill>
                <a:schemeClr val="dk1"/>
              </a:solidFill>
              <a:latin typeface="Helvetica Neue"/>
              <a:ea typeface="Helvetica Neue"/>
              <a:cs typeface="Helvetica Neue"/>
              <a:sym typeface="Helvetica Neue"/>
            </a:endParaRPr>
          </a:p>
        </p:txBody>
      </p:sp>
      <p:sp>
        <p:nvSpPr>
          <p:cNvPr id="178" name="Google Shape;178;p11"/>
          <p:cNvSpPr/>
          <p:nvPr/>
        </p:nvSpPr>
        <p:spPr>
          <a:xfrm>
            <a:off x="7501739" y="3999428"/>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79" name="Google Shape;179;p11"/>
          <p:cNvSpPr/>
          <p:nvPr/>
        </p:nvSpPr>
        <p:spPr>
          <a:xfrm>
            <a:off x="7728639" y="4111332"/>
            <a:ext cx="1773444" cy="1308385"/>
          </a:xfrm>
          <a:prstGeom prst="wedgeEllipseCallout">
            <a:avLst>
              <a:gd name="adj1" fmla="val -75540"/>
              <a:gd name="adj2" fmla="val 49897"/>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80" name="Google Shape;180;p11"/>
          <p:cNvSpPr txBox="1"/>
          <p:nvPr/>
        </p:nvSpPr>
        <p:spPr>
          <a:xfrm>
            <a:off x="7539458" y="4765525"/>
            <a:ext cx="15076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86" name="Google Shape;186;p12"/>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87" name="Google Shape;187;p1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88" name="Google Shape;188;p12"/>
          <p:cNvSpPr txBox="1"/>
          <p:nvPr/>
        </p:nvSpPr>
        <p:spPr>
          <a:xfrm>
            <a:off x="1562528" y="458343"/>
            <a:ext cx="56764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89" name="Google Shape;189;p12"/>
          <p:cNvPicPr preferRelativeResize="0"/>
          <p:nvPr/>
        </p:nvPicPr>
        <p:blipFill rotWithShape="1">
          <a:blip r:embed="rId4">
            <a:alphaModFix/>
          </a:blip>
          <a:srcRect/>
          <a:stretch/>
        </p:blipFill>
        <p:spPr>
          <a:xfrm>
            <a:off x="490967" y="361029"/>
            <a:ext cx="914400" cy="914400"/>
          </a:xfrm>
          <a:prstGeom prst="rect">
            <a:avLst/>
          </a:prstGeom>
          <a:noFill/>
          <a:ln>
            <a:noFill/>
          </a:ln>
        </p:spPr>
      </p:pic>
      <p:grpSp>
        <p:nvGrpSpPr>
          <p:cNvPr id="190" name="Google Shape;190;p12"/>
          <p:cNvGrpSpPr/>
          <p:nvPr/>
        </p:nvGrpSpPr>
        <p:grpSpPr>
          <a:xfrm>
            <a:off x="617421" y="1311798"/>
            <a:ext cx="8450378" cy="4161894"/>
            <a:chOff x="3888388" y="1399649"/>
            <a:chExt cx="7053936" cy="4527612"/>
          </a:xfrm>
        </p:grpSpPr>
        <p:sp>
          <p:nvSpPr>
            <p:cNvPr id="191" name="Google Shape;191;p12"/>
            <p:cNvSpPr/>
            <p:nvPr/>
          </p:nvSpPr>
          <p:spPr>
            <a:xfrm>
              <a:off x="3888388" y="1399649"/>
              <a:ext cx="6545074" cy="7031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Compare the two photos. </a:t>
              </a:r>
              <a:endParaRPr/>
            </a:p>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Can you make a simple gender analysis and spot any differences?</a:t>
              </a:r>
              <a:endParaRPr sz="1800" b="1">
                <a:solidFill>
                  <a:schemeClr val="dk1"/>
                </a:solidFill>
                <a:latin typeface="Helvetica Neue"/>
                <a:ea typeface="Helvetica Neue"/>
                <a:cs typeface="Helvetica Neue"/>
                <a:sym typeface="Helvetica Neue"/>
              </a:endParaRPr>
            </a:p>
          </p:txBody>
        </p:sp>
        <p:sp>
          <p:nvSpPr>
            <p:cNvPr id="192" name="Google Shape;192;p12"/>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193" name="Google Shape;193;p12"/>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194" name="Google Shape;194;p12"/>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195" name="Google Shape;195;p12"/>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196" name="Google Shape;196;p12"/>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197" name="Google Shape;197;p12"/>
          <p:cNvPicPr preferRelativeResize="0"/>
          <p:nvPr/>
        </p:nvPicPr>
        <p:blipFill rotWithShape="1">
          <a:blip r:embed="rId5">
            <a:alphaModFix/>
          </a:blip>
          <a:srcRect/>
          <a:stretch/>
        </p:blipFill>
        <p:spPr>
          <a:xfrm>
            <a:off x="927281" y="2646297"/>
            <a:ext cx="3730449" cy="2486966"/>
          </a:xfrm>
          <a:prstGeom prst="rect">
            <a:avLst/>
          </a:prstGeom>
          <a:noFill/>
          <a:ln>
            <a:noFill/>
          </a:ln>
        </p:spPr>
      </p:pic>
      <p:pic>
        <p:nvPicPr>
          <p:cNvPr id="198" name="Google Shape;198;p12"/>
          <p:cNvPicPr preferRelativeResize="0"/>
          <p:nvPr/>
        </p:nvPicPr>
        <p:blipFill rotWithShape="1">
          <a:blip r:embed="rId6">
            <a:alphaModFix/>
          </a:blip>
          <a:srcRect/>
          <a:stretch/>
        </p:blipFill>
        <p:spPr>
          <a:xfrm>
            <a:off x="5673447" y="2237183"/>
            <a:ext cx="2556151" cy="38342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05" name="Google Shape;205;p1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06" name="Google Shape;206;p13"/>
          <p:cNvSpPr txBox="1"/>
          <p:nvPr/>
        </p:nvSpPr>
        <p:spPr>
          <a:xfrm>
            <a:off x="1562528" y="458343"/>
            <a:ext cx="68574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07" name="Google Shape;207;p13"/>
          <p:cNvPicPr preferRelativeResize="0"/>
          <p:nvPr/>
        </p:nvPicPr>
        <p:blipFill rotWithShape="1">
          <a:blip r:embed="rId4">
            <a:alphaModFix/>
          </a:blip>
          <a:srcRect/>
          <a:stretch/>
        </p:blipFill>
        <p:spPr>
          <a:xfrm>
            <a:off x="490967" y="361029"/>
            <a:ext cx="914400" cy="914400"/>
          </a:xfrm>
          <a:prstGeom prst="rect">
            <a:avLst/>
          </a:prstGeom>
          <a:noFill/>
          <a:ln>
            <a:noFill/>
          </a:ln>
        </p:spPr>
      </p:pic>
      <p:grpSp>
        <p:nvGrpSpPr>
          <p:cNvPr id="208" name="Google Shape;208;p13"/>
          <p:cNvGrpSpPr/>
          <p:nvPr/>
        </p:nvGrpSpPr>
        <p:grpSpPr>
          <a:xfrm>
            <a:off x="617421" y="1388503"/>
            <a:ext cx="8450378" cy="4085188"/>
            <a:chOff x="3888388" y="1483095"/>
            <a:chExt cx="7053936" cy="4444166"/>
          </a:xfrm>
        </p:grpSpPr>
        <p:sp>
          <p:nvSpPr>
            <p:cNvPr id="209" name="Google Shape;209;p13"/>
            <p:cNvSpPr/>
            <p:nvPr/>
          </p:nvSpPr>
          <p:spPr>
            <a:xfrm>
              <a:off x="3941406" y="1483095"/>
              <a:ext cx="5448428"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Some reflections</a:t>
              </a:r>
              <a:endParaRPr sz="1800" b="1">
                <a:solidFill>
                  <a:schemeClr val="dk1"/>
                </a:solidFill>
                <a:latin typeface="Helvetica Neue"/>
                <a:ea typeface="Helvetica Neue"/>
                <a:cs typeface="Helvetica Neue"/>
                <a:sym typeface="Helvetica Neue"/>
              </a:endParaRPr>
            </a:p>
          </p:txBody>
        </p:sp>
        <p:sp>
          <p:nvSpPr>
            <p:cNvPr id="210" name="Google Shape;210;p13"/>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11" name="Google Shape;211;p13"/>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12" name="Google Shape;212;p13"/>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13" name="Google Shape;213;p13"/>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14" name="Google Shape;214;p13"/>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15" name="Google Shape;215;p13"/>
          <p:cNvPicPr preferRelativeResize="0"/>
          <p:nvPr/>
        </p:nvPicPr>
        <p:blipFill rotWithShape="1">
          <a:blip r:embed="rId5">
            <a:alphaModFix/>
          </a:blip>
          <a:srcRect/>
          <a:stretch/>
        </p:blipFill>
        <p:spPr>
          <a:xfrm>
            <a:off x="754018" y="2164482"/>
            <a:ext cx="3432804" cy="2288536"/>
          </a:xfrm>
          <a:prstGeom prst="rect">
            <a:avLst/>
          </a:prstGeom>
          <a:noFill/>
          <a:ln>
            <a:noFill/>
          </a:ln>
        </p:spPr>
      </p:pic>
      <p:sp>
        <p:nvSpPr>
          <p:cNvPr id="216" name="Google Shape;216;p13"/>
          <p:cNvSpPr/>
          <p:nvPr/>
        </p:nvSpPr>
        <p:spPr>
          <a:xfrm>
            <a:off x="2371725" y="4330302"/>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3"/>
          <p:cNvSpPr txBox="1"/>
          <p:nvPr/>
        </p:nvSpPr>
        <p:spPr>
          <a:xfrm>
            <a:off x="732580" y="5094180"/>
            <a:ext cx="37975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Both mommy and daddy are active, on the same line, playing with kids</a:t>
            </a:r>
            <a:endParaRPr/>
          </a:p>
        </p:txBody>
      </p:sp>
      <p:pic>
        <p:nvPicPr>
          <p:cNvPr id="218" name="Google Shape;218;p13"/>
          <p:cNvPicPr preferRelativeResize="0"/>
          <p:nvPr/>
        </p:nvPicPr>
        <p:blipFill rotWithShape="1">
          <a:blip r:embed="rId6">
            <a:alphaModFix/>
          </a:blip>
          <a:srcRect/>
          <a:stretch/>
        </p:blipFill>
        <p:spPr>
          <a:xfrm>
            <a:off x="5902161" y="1511594"/>
            <a:ext cx="2206140" cy="3309210"/>
          </a:xfrm>
          <a:prstGeom prst="rect">
            <a:avLst/>
          </a:prstGeom>
          <a:noFill/>
          <a:ln>
            <a:noFill/>
          </a:ln>
        </p:spPr>
      </p:pic>
      <p:sp>
        <p:nvSpPr>
          <p:cNvPr id="219" name="Google Shape;219;p13"/>
          <p:cNvSpPr/>
          <p:nvPr/>
        </p:nvSpPr>
        <p:spPr>
          <a:xfrm>
            <a:off x="6968934" y="4452296"/>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txBox="1"/>
          <p:nvPr/>
        </p:nvSpPr>
        <p:spPr>
          <a:xfrm>
            <a:off x="5490497" y="5207363"/>
            <a:ext cx="37975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Mom and daughter sitting and admiring/ daddy and son active, playing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a:stretch/>
        </p:blipFill>
        <p:spPr>
          <a:xfrm>
            <a:off x="941921" y="2729588"/>
            <a:ext cx="3590118" cy="2465292"/>
          </a:xfrm>
          <a:prstGeom prst="rect">
            <a:avLst/>
          </a:prstGeom>
          <a:noFill/>
          <a:ln>
            <a:noFill/>
          </a:ln>
        </p:spPr>
      </p:pic>
      <p:sp>
        <p:nvSpPr>
          <p:cNvPr id="226" name="Google Shape;226;p1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27" name="Google Shape;227;p14"/>
          <p:cNvPicPr preferRelativeResize="0"/>
          <p:nvPr/>
        </p:nvPicPr>
        <p:blipFill rotWithShape="1">
          <a:blip r:embed="rId4">
            <a:alphaModFix/>
          </a:blip>
          <a:srcRect/>
          <a:stretch/>
        </p:blipFill>
        <p:spPr>
          <a:xfrm>
            <a:off x="490967" y="6532730"/>
            <a:ext cx="2143124" cy="447674"/>
          </a:xfrm>
          <a:prstGeom prst="rect">
            <a:avLst/>
          </a:prstGeom>
          <a:noFill/>
          <a:ln>
            <a:noFill/>
          </a:ln>
        </p:spPr>
      </p:pic>
      <p:sp>
        <p:nvSpPr>
          <p:cNvPr id="228" name="Google Shape;228;p1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29" name="Google Shape;229;p14"/>
          <p:cNvSpPr txBox="1"/>
          <p:nvPr/>
        </p:nvSpPr>
        <p:spPr>
          <a:xfrm>
            <a:off x="1562529" y="458343"/>
            <a:ext cx="42713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b="1">
                <a:solidFill>
                  <a:srgbClr val="40891F"/>
                </a:solidFill>
                <a:latin typeface="Helvetica Neue"/>
                <a:ea typeface="Helvetica Neue"/>
                <a:cs typeface="Helvetica Neue"/>
                <a:sym typeface="Helvetica Neue"/>
              </a:rPr>
              <a:t>Section Title</a:t>
            </a:r>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30" name="Google Shape;230;p14"/>
          <p:cNvPicPr preferRelativeResize="0"/>
          <p:nvPr/>
        </p:nvPicPr>
        <p:blipFill rotWithShape="1">
          <a:blip r:embed="rId5">
            <a:alphaModFix/>
          </a:blip>
          <a:srcRect/>
          <a:stretch/>
        </p:blipFill>
        <p:spPr>
          <a:xfrm>
            <a:off x="490967" y="361029"/>
            <a:ext cx="914400" cy="914400"/>
          </a:xfrm>
          <a:prstGeom prst="rect">
            <a:avLst/>
          </a:prstGeom>
          <a:noFill/>
          <a:ln>
            <a:noFill/>
          </a:ln>
        </p:spPr>
      </p:pic>
      <p:grpSp>
        <p:nvGrpSpPr>
          <p:cNvPr id="231" name="Google Shape;231;p14"/>
          <p:cNvGrpSpPr/>
          <p:nvPr/>
        </p:nvGrpSpPr>
        <p:grpSpPr>
          <a:xfrm>
            <a:off x="617421" y="1411137"/>
            <a:ext cx="8755179" cy="4062555"/>
            <a:chOff x="3888388" y="1507718"/>
            <a:chExt cx="7308368" cy="4419543"/>
          </a:xfrm>
        </p:grpSpPr>
        <p:sp>
          <p:nvSpPr>
            <p:cNvPr id="232" name="Google Shape;232;p14"/>
            <p:cNvSpPr/>
            <p:nvPr/>
          </p:nvSpPr>
          <p:spPr>
            <a:xfrm>
              <a:off x="3945467" y="1507718"/>
              <a:ext cx="7251289" cy="7031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Compare the two photos. </a:t>
              </a:r>
              <a:endParaRPr/>
            </a:p>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Can you make a simple gender analysis and spot any differences?</a:t>
              </a:r>
              <a:endParaRPr sz="1800" b="1">
                <a:solidFill>
                  <a:schemeClr val="dk1"/>
                </a:solidFill>
                <a:latin typeface="Helvetica Neue"/>
                <a:ea typeface="Helvetica Neue"/>
                <a:cs typeface="Helvetica Neue"/>
                <a:sym typeface="Helvetica Neue"/>
              </a:endParaRPr>
            </a:p>
          </p:txBody>
        </p:sp>
        <p:sp>
          <p:nvSpPr>
            <p:cNvPr id="233" name="Google Shape;233;p14"/>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34" name="Google Shape;234;p14"/>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35" name="Google Shape;235;p14"/>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36" name="Google Shape;236;p14"/>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37" name="Google Shape;237;p14"/>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38" name="Google Shape;238;p14"/>
          <p:cNvPicPr preferRelativeResize="0"/>
          <p:nvPr/>
        </p:nvPicPr>
        <p:blipFill rotWithShape="1">
          <a:blip r:embed="rId6">
            <a:alphaModFix/>
          </a:blip>
          <a:srcRect/>
          <a:stretch/>
        </p:blipFill>
        <p:spPr>
          <a:xfrm>
            <a:off x="5720602" y="2214779"/>
            <a:ext cx="2666992" cy="41487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5"/>
          <p:cNvPicPr preferRelativeResize="0"/>
          <p:nvPr/>
        </p:nvPicPr>
        <p:blipFill rotWithShape="1">
          <a:blip r:embed="rId3">
            <a:alphaModFix/>
          </a:blip>
          <a:srcRect/>
          <a:stretch/>
        </p:blipFill>
        <p:spPr>
          <a:xfrm>
            <a:off x="897705" y="2235718"/>
            <a:ext cx="3590118" cy="2465292"/>
          </a:xfrm>
          <a:prstGeom prst="rect">
            <a:avLst/>
          </a:prstGeom>
          <a:noFill/>
          <a:ln>
            <a:noFill/>
          </a:ln>
        </p:spPr>
      </p:pic>
      <p:sp>
        <p:nvSpPr>
          <p:cNvPr id="244" name="Google Shape;244;p1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45" name="Google Shape;245;p15"/>
          <p:cNvPicPr preferRelativeResize="0"/>
          <p:nvPr/>
        </p:nvPicPr>
        <p:blipFill rotWithShape="1">
          <a:blip r:embed="rId4">
            <a:alphaModFix/>
          </a:blip>
          <a:srcRect/>
          <a:stretch/>
        </p:blipFill>
        <p:spPr>
          <a:xfrm>
            <a:off x="490967" y="6532730"/>
            <a:ext cx="2143124" cy="447674"/>
          </a:xfrm>
          <a:prstGeom prst="rect">
            <a:avLst/>
          </a:prstGeom>
          <a:noFill/>
          <a:ln>
            <a:noFill/>
          </a:ln>
        </p:spPr>
      </p:pic>
      <p:sp>
        <p:nvSpPr>
          <p:cNvPr id="246" name="Google Shape;246;p1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47" name="Google Shape;247;p15"/>
          <p:cNvSpPr txBox="1"/>
          <p:nvPr/>
        </p:nvSpPr>
        <p:spPr>
          <a:xfrm>
            <a:off x="1562529" y="382289"/>
            <a:ext cx="460967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48" name="Google Shape;248;p15"/>
          <p:cNvPicPr preferRelativeResize="0"/>
          <p:nvPr/>
        </p:nvPicPr>
        <p:blipFill rotWithShape="1">
          <a:blip r:embed="rId5">
            <a:alphaModFix/>
          </a:blip>
          <a:srcRect/>
          <a:stretch/>
        </p:blipFill>
        <p:spPr>
          <a:xfrm>
            <a:off x="490967" y="361029"/>
            <a:ext cx="914400" cy="914400"/>
          </a:xfrm>
          <a:prstGeom prst="rect">
            <a:avLst/>
          </a:prstGeom>
          <a:noFill/>
          <a:ln>
            <a:noFill/>
          </a:ln>
        </p:spPr>
      </p:pic>
      <p:grpSp>
        <p:nvGrpSpPr>
          <p:cNvPr id="249" name="Google Shape;249;p15"/>
          <p:cNvGrpSpPr/>
          <p:nvPr/>
        </p:nvGrpSpPr>
        <p:grpSpPr>
          <a:xfrm>
            <a:off x="769821" y="1740535"/>
            <a:ext cx="8755179" cy="4062555"/>
            <a:chOff x="3888388" y="1507718"/>
            <a:chExt cx="7308368" cy="4419543"/>
          </a:xfrm>
        </p:grpSpPr>
        <p:sp>
          <p:nvSpPr>
            <p:cNvPr id="250" name="Google Shape;250;p15"/>
            <p:cNvSpPr/>
            <p:nvPr/>
          </p:nvSpPr>
          <p:spPr>
            <a:xfrm>
              <a:off x="3945467" y="1507718"/>
              <a:ext cx="7251289"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Some reflections</a:t>
              </a:r>
              <a:endParaRPr sz="1800" b="1">
                <a:solidFill>
                  <a:schemeClr val="dk1"/>
                </a:solidFill>
                <a:latin typeface="Helvetica Neue"/>
                <a:ea typeface="Helvetica Neue"/>
                <a:cs typeface="Helvetica Neue"/>
                <a:sym typeface="Helvetica Neue"/>
              </a:endParaRPr>
            </a:p>
          </p:txBody>
        </p:sp>
        <p:sp>
          <p:nvSpPr>
            <p:cNvPr id="251" name="Google Shape;251;p15"/>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52" name="Google Shape;252;p15"/>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53" name="Google Shape;253;p15"/>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54" name="Google Shape;254;p15"/>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55" name="Google Shape;255;p15"/>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56" name="Google Shape;256;p15"/>
          <p:cNvPicPr preferRelativeResize="0"/>
          <p:nvPr/>
        </p:nvPicPr>
        <p:blipFill rotWithShape="1">
          <a:blip r:embed="rId6">
            <a:alphaModFix/>
          </a:blip>
          <a:srcRect/>
          <a:stretch/>
        </p:blipFill>
        <p:spPr>
          <a:xfrm>
            <a:off x="5660644" y="1041644"/>
            <a:ext cx="2666992" cy="4148783"/>
          </a:xfrm>
          <a:prstGeom prst="rect">
            <a:avLst/>
          </a:prstGeom>
          <a:noFill/>
          <a:ln>
            <a:noFill/>
          </a:ln>
        </p:spPr>
      </p:pic>
      <p:sp>
        <p:nvSpPr>
          <p:cNvPr id="257" name="Google Shape;257;p15"/>
          <p:cNvSpPr/>
          <p:nvPr/>
        </p:nvSpPr>
        <p:spPr>
          <a:xfrm>
            <a:off x="2634091" y="4450697"/>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5"/>
          <p:cNvSpPr txBox="1"/>
          <p:nvPr/>
        </p:nvSpPr>
        <p:spPr>
          <a:xfrm>
            <a:off x="1914619" y="5449476"/>
            <a:ext cx="23917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A boy jamming</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A girl cooking</a:t>
            </a:r>
            <a:endParaRPr/>
          </a:p>
        </p:txBody>
      </p:sp>
      <p:sp>
        <p:nvSpPr>
          <p:cNvPr id="259" name="Google Shape;259;p15"/>
          <p:cNvSpPr/>
          <p:nvPr/>
        </p:nvSpPr>
        <p:spPr>
          <a:xfrm>
            <a:off x="7801271" y="4540202"/>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txBox="1"/>
          <p:nvPr/>
        </p:nvSpPr>
        <p:spPr>
          <a:xfrm>
            <a:off x="5603553" y="5478193"/>
            <a:ext cx="28871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Boy and girls jamming and singing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16"/>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66" name="Google Shape;266;p16"/>
          <p:cNvPicPr preferRelativeResize="0"/>
          <p:nvPr/>
        </p:nvPicPr>
        <p:blipFill rotWithShape="1">
          <a:blip r:embed="rId3">
            <a:alphaModFix/>
          </a:blip>
          <a:srcRect/>
          <a:stretch/>
        </p:blipFill>
        <p:spPr>
          <a:xfrm>
            <a:off x="108737" y="6817211"/>
            <a:ext cx="2143124" cy="447674"/>
          </a:xfrm>
          <a:prstGeom prst="rect">
            <a:avLst/>
          </a:prstGeom>
          <a:noFill/>
          <a:ln>
            <a:noFill/>
          </a:ln>
        </p:spPr>
      </p:pic>
      <p:sp>
        <p:nvSpPr>
          <p:cNvPr id="267" name="Google Shape;267;p16"/>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268" name="Google Shape;268;p16"/>
          <p:cNvSpPr txBox="1"/>
          <p:nvPr/>
        </p:nvSpPr>
        <p:spPr>
          <a:xfrm>
            <a:off x="4818965" y="545892"/>
            <a:ext cx="427132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2 </a:t>
            </a:r>
            <a:endParaRPr sz="2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rgbClr val="000000"/>
                </a:solidFill>
                <a:latin typeface="Helvetica Neue"/>
                <a:ea typeface="Helvetica Neue"/>
                <a:cs typeface="Helvetica Neue"/>
                <a:sym typeface="Helvetica Neue"/>
              </a:rPr>
              <a:t>How to spot biased email</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69" name="Google Shape;269;p16"/>
          <p:cNvPicPr preferRelativeResize="0"/>
          <p:nvPr/>
        </p:nvPicPr>
        <p:blipFill rotWithShape="1">
          <a:blip r:embed="rId4">
            <a:alphaModFix/>
          </a:blip>
          <a:srcRect/>
          <a:stretch/>
        </p:blipFill>
        <p:spPr>
          <a:xfrm>
            <a:off x="8610600" y="6126648"/>
            <a:ext cx="914400" cy="914400"/>
          </a:xfrm>
          <a:prstGeom prst="rect">
            <a:avLst/>
          </a:prstGeom>
          <a:noFill/>
          <a:ln>
            <a:noFill/>
          </a:ln>
        </p:spPr>
      </p:pic>
      <p:sp>
        <p:nvSpPr>
          <p:cNvPr id="270" name="Google Shape;270;p16"/>
          <p:cNvSpPr txBox="1"/>
          <p:nvPr/>
        </p:nvSpPr>
        <p:spPr>
          <a:xfrm>
            <a:off x="4818965" y="1284556"/>
            <a:ext cx="4393863"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contents are inspired by the </a:t>
            </a:r>
            <a:r>
              <a:rPr lang="en-US" sz="1800"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“Toolkit on Gender-sensitive Communication</a:t>
            </a: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 A resource for policymakers, legislators, media and anyone else with an interest in making their communication more inclusive”</a:t>
            </a:r>
            <a:endParaRPr/>
          </a:p>
          <a:p>
            <a:pPr marL="0" marR="0" lvl="0" indent="0" algn="just" rtl="0">
              <a:spcBef>
                <a:spcPts val="0"/>
              </a:spcBef>
              <a:spcAft>
                <a:spcPts val="0"/>
              </a:spcAft>
              <a:buNone/>
            </a:pPr>
            <a:r>
              <a:rPr lang="en-US" sz="1800" u="sng">
                <a:solidFill>
                  <a:schemeClr val="dk1"/>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(The European Institute for Gender Equality</a:t>
            </a:r>
            <a:r>
              <a:rPr lang="en-US" sz="1800">
                <a:solidFill>
                  <a:schemeClr val="dk1"/>
                </a:solidFill>
                <a:latin typeface="Helvetica Neue"/>
                <a:ea typeface="Helvetica Neue"/>
                <a:cs typeface="Helvetica Neue"/>
                <a:sym typeface="Helvetica Neue"/>
              </a:rPr>
              <a:t>)</a:t>
            </a:r>
            <a:endParaRPr sz="1800">
              <a:solidFill>
                <a:schemeClr val="dk1"/>
              </a:solidFill>
              <a:latin typeface="Helvetica Neue"/>
              <a:ea typeface="Helvetica Neue"/>
              <a:cs typeface="Helvetica Neue"/>
              <a:sym typeface="Helvetica Neue"/>
            </a:endParaRPr>
          </a:p>
        </p:txBody>
      </p:sp>
      <p:pic>
        <p:nvPicPr>
          <p:cNvPr id="271" name="Google Shape;271;p16"/>
          <p:cNvPicPr preferRelativeResize="0"/>
          <p:nvPr/>
        </p:nvPicPr>
        <p:blipFill rotWithShape="1">
          <a:blip r:embed="rId7">
            <a:alphaModFix/>
          </a:blip>
          <a:srcRect/>
          <a:stretch/>
        </p:blipFill>
        <p:spPr>
          <a:xfrm>
            <a:off x="112479" y="152400"/>
            <a:ext cx="4487954" cy="6582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77" name="Google Shape;277;p17"/>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78" name="Google Shape;278;p1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79" name="Google Shape;279;p17"/>
          <p:cNvSpPr txBox="1"/>
          <p:nvPr/>
        </p:nvSpPr>
        <p:spPr>
          <a:xfrm>
            <a:off x="508706" y="973697"/>
            <a:ext cx="868776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4393"/>
              </a:solidFill>
              <a:latin typeface="Noto Sans"/>
              <a:ea typeface="Noto Sans"/>
              <a:cs typeface="Noto Sans"/>
              <a:sym typeface="Noto Sans"/>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2.1 Use of ‘he’ to refer to unknown people</a:t>
            </a:r>
            <a:endParaRPr/>
          </a:p>
          <a:p>
            <a:pPr marL="0" marR="0" lvl="0" indent="0" algn="just" rtl="0">
              <a:spcBef>
                <a:spcPts val="0"/>
              </a:spcBef>
              <a:spcAft>
                <a:spcPts val="0"/>
              </a:spcAft>
              <a:buNone/>
            </a:pPr>
            <a:r>
              <a:rPr lang="en-US" sz="1800">
                <a:solidFill>
                  <a:srgbClr val="000000"/>
                </a:solidFill>
                <a:latin typeface="Helvetica Neue"/>
                <a:ea typeface="Helvetica Neue"/>
                <a:cs typeface="Helvetica Neue"/>
                <a:sym typeface="Helvetica Neue"/>
              </a:rPr>
              <a:t>Gendered nouns and adjectives used to denote generic experiences encourage us to view the world as mainly having relevance to men. The word ‘manmade’ equates the word ‘man’ with ‘human’. The term ‘postman’ suggests all postal workers are men. In a gender-equal society it is important to use language that recognises that these posts can be held by women or men. </a:t>
            </a:r>
            <a:endParaRPr/>
          </a:p>
          <a:p>
            <a:pPr marL="0" marR="0" lvl="0" indent="0" algn="just" rtl="0">
              <a:spcBef>
                <a:spcPts val="0"/>
              </a:spcBef>
              <a:spcAft>
                <a:spcPts val="0"/>
              </a:spcAft>
              <a:buNone/>
            </a:pPr>
            <a:r>
              <a:rPr lang="en-US" sz="1800">
                <a:solidFill>
                  <a:srgbClr val="000000"/>
                </a:solidFill>
                <a:latin typeface="Helvetica Neue"/>
                <a:ea typeface="Helvetica Neue"/>
                <a:cs typeface="Helvetica Neue"/>
                <a:sym typeface="Helvetica Neue"/>
              </a:rPr>
              <a:t>Gendered nouns and adjectives should be avoided and replaced with gender-neutral terms.  </a:t>
            </a:r>
            <a:r>
              <a:rPr lang="en-US" sz="1800" i="0" u="none" strike="noStrike">
                <a:solidFill>
                  <a:srgbClr val="FFFFFF"/>
                </a:solidFill>
                <a:latin typeface="Noto Sans"/>
                <a:ea typeface="Noto Sans"/>
                <a:cs typeface="Noto Sans"/>
                <a:sym typeface="Noto Sans"/>
              </a:rPr>
              <a:t>Gender-discriminatory </a:t>
            </a:r>
            <a:r>
              <a:rPr lang="en-US" sz="1800" b="1" i="0" u="none" strike="noStrike">
                <a:solidFill>
                  <a:srgbClr val="FFFFFF"/>
                </a:solidFill>
                <a:latin typeface="Noto Sans"/>
                <a:ea typeface="Noto Sans"/>
                <a:cs typeface="Noto Sans"/>
                <a:sym typeface="Noto Sans"/>
              </a:rPr>
              <a:t>language </a:t>
            </a:r>
            <a:r>
              <a:rPr lang="en-US" sz="1800" b="0" i="0" u="none" strike="noStrike">
                <a:solidFill>
                  <a:srgbClr val="FFFFFF"/>
                </a:solidFill>
                <a:latin typeface="Noto Sans"/>
                <a:ea typeface="Noto Sans"/>
                <a:cs typeface="Noto Sans"/>
                <a:sym typeface="Noto Sans"/>
              </a:rPr>
              <a:t>	</a:t>
            </a:r>
            <a:r>
              <a:rPr lang="en-US" sz="1800" b="1" i="0" u="none" strike="noStrike">
                <a:solidFill>
                  <a:srgbClr val="FFFFFF"/>
                </a:solidFill>
                <a:latin typeface="Noto Sans"/>
                <a:ea typeface="Noto Sans"/>
                <a:cs typeface="Noto Sans"/>
                <a:sym typeface="Noto Sans"/>
              </a:rPr>
              <a:t>Better language </a:t>
            </a:r>
            <a:r>
              <a:rPr lang="en-US" sz="1800" b="0" i="0" u="none" strike="noStrike">
                <a:solidFill>
                  <a:srgbClr val="FFFFFF"/>
                </a:solidFill>
                <a:latin typeface="Noto Sans"/>
                <a:ea typeface="Noto Sans"/>
                <a:cs typeface="Noto Sans"/>
                <a:sym typeface="Noto Sans"/>
              </a:rPr>
              <a:t>	</a:t>
            </a:r>
            <a:endParaRPr/>
          </a:p>
          <a:p>
            <a:pPr marL="0" marR="0" lvl="0" indent="0" algn="l" rtl="0">
              <a:spcBef>
                <a:spcPts val="0"/>
              </a:spcBef>
              <a:spcAft>
                <a:spcPts val="0"/>
              </a:spcAft>
              <a:buNone/>
            </a:pPr>
            <a:r>
              <a:rPr lang="en-US" sz="1800" b="0" i="0" u="none" strike="noStrike">
                <a:solidFill>
                  <a:srgbClr val="57585A"/>
                </a:solidFill>
                <a:latin typeface="Noto Sans Light"/>
                <a:ea typeface="Noto Sans Light"/>
                <a:cs typeface="Noto Sans Light"/>
                <a:sym typeface="Noto Sans Light"/>
              </a:rPr>
              <a:t>		</a:t>
            </a:r>
            <a:endParaRPr/>
          </a:p>
          <a:p>
            <a:pPr marL="0" marR="0" lvl="0" indent="0" algn="l" rtl="0">
              <a:spcBef>
                <a:spcPts val="0"/>
              </a:spcBef>
              <a:spcAft>
                <a:spcPts val="0"/>
              </a:spcAft>
              <a:buNone/>
            </a:pPr>
            <a:r>
              <a:rPr lang="en-US" sz="1800" b="0" i="0" u="none" strike="noStrike">
                <a:solidFill>
                  <a:srgbClr val="57585A"/>
                </a:solidFill>
                <a:latin typeface="Noto Sans Light"/>
                <a:ea typeface="Noto Sans Light"/>
                <a:cs typeface="Noto Sans Light"/>
                <a:sym typeface="Noto Sans Light"/>
              </a:rPr>
              <a:t>		</a:t>
            </a:r>
            <a:endParaRPr/>
          </a:p>
          <a:p>
            <a:pPr marL="0" marR="0" lvl="0" indent="0" algn="l" rtl="0">
              <a:spcBef>
                <a:spcPts val="0"/>
              </a:spcBef>
              <a:spcAft>
                <a:spcPts val="0"/>
              </a:spcAft>
              <a:buNone/>
            </a:pPr>
            <a:r>
              <a:rPr lang="en-US" sz="1800" b="0" i="0" u="none" strike="noStrike">
                <a:solidFill>
                  <a:srgbClr val="57585A"/>
                </a:solidFill>
                <a:latin typeface="Noto Sans Light"/>
                <a:ea typeface="Noto Sans Light"/>
                <a:cs typeface="Noto Sans Light"/>
                <a:sym typeface="Noto Sans Light"/>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280" name="Google Shape;280;p17"/>
          <p:cNvPicPr preferRelativeResize="0"/>
          <p:nvPr/>
        </p:nvPicPr>
        <p:blipFill rotWithShape="1">
          <a:blip r:embed="rId4">
            <a:alphaModFix/>
          </a:blip>
          <a:srcRect/>
          <a:stretch/>
        </p:blipFill>
        <p:spPr>
          <a:xfrm>
            <a:off x="490967" y="361029"/>
            <a:ext cx="914400" cy="914400"/>
          </a:xfrm>
          <a:prstGeom prst="rect">
            <a:avLst/>
          </a:prstGeom>
          <a:noFill/>
          <a:ln>
            <a:noFill/>
          </a:ln>
        </p:spPr>
      </p:pic>
      <p:graphicFrame>
        <p:nvGraphicFramePr>
          <p:cNvPr id="281" name="Google Shape;281;p17"/>
          <p:cNvGraphicFramePr/>
          <p:nvPr/>
        </p:nvGraphicFramePr>
        <p:xfrm>
          <a:off x="572375" y="3657600"/>
          <a:ext cx="8608850" cy="2468920"/>
        </p:xfrm>
        <a:graphic>
          <a:graphicData uri="http://schemas.openxmlformats.org/drawingml/2006/table">
            <a:tbl>
              <a:tblPr firstRow="1" bandRow="1">
                <a:noFill/>
                <a:tableStyleId>{DFA57A15-B8E1-46B6-8A23-007F49DB7AD7}</a:tableStyleId>
              </a:tblPr>
              <a:tblGrid>
                <a:gridCol w="4185650">
                  <a:extLst>
                    <a:ext uri="{9D8B030D-6E8A-4147-A177-3AD203B41FA5}">
                      <a16:colId xmlns:a16="http://schemas.microsoft.com/office/drawing/2014/main" val="20000"/>
                    </a:ext>
                  </a:extLst>
                </a:gridCol>
                <a:gridCol w="4423200">
                  <a:extLst>
                    <a:ext uri="{9D8B030D-6E8A-4147-A177-3AD203B41FA5}">
                      <a16:colId xmlns:a16="http://schemas.microsoft.com/office/drawing/2014/main" val="20001"/>
                    </a:ext>
                  </a:extLst>
                </a:gridCol>
              </a:tblGrid>
              <a:tr h="457200">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Gender-discriminatory language </a:t>
                      </a:r>
                      <a:endParaRPr/>
                    </a:p>
                  </a:txBody>
                  <a:tcPr marL="91450" marR="91450" marT="45725" marB="45725">
                    <a:solidFill>
                      <a:srgbClr val="C2D59B"/>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Better language 	</a:t>
                      </a:r>
                      <a:endParaRPr/>
                    </a:p>
                  </a:txBody>
                  <a:tcPr marL="91450" marR="91450" marT="45725" marB="45725">
                    <a:solidFill>
                      <a:srgbClr val="C2D59B"/>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Man in the street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Average person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237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Every man for himself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Everyone for themselves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665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Mankind</a:t>
                      </a:r>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Humankind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3"/>
                  </a:ext>
                </a:extLst>
              </a:tr>
              <a:tr h="5665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To a man </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Every person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82" name="Google Shape;282;p17"/>
          <p:cNvSpPr txBox="1"/>
          <p:nvPr/>
        </p:nvSpPr>
        <p:spPr>
          <a:xfrm>
            <a:off x="1424105"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88" name="Google Shape;288;p18"/>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289" name="Google Shape;289;p1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290" name="Google Shape;290;p18"/>
          <p:cNvSpPr txBox="1"/>
          <p:nvPr/>
        </p:nvSpPr>
        <p:spPr>
          <a:xfrm>
            <a:off x="659481" y="1034623"/>
            <a:ext cx="86877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4393"/>
              </a:solidFill>
              <a:latin typeface="Noto Sans"/>
              <a:ea typeface="Noto Sans"/>
              <a:cs typeface="Noto Sans"/>
              <a:sym typeface="Noto Sans"/>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2.1 Common adjectives that carry a gender connotation and alternative</a:t>
            </a:r>
            <a:r>
              <a:rPr lang="en-US" sz="1800" b="1" i="0" u="none" strike="noStrike">
                <a:solidFill>
                  <a:srgbClr val="FFFFFF"/>
                </a:solidFill>
                <a:latin typeface="Noto Sans"/>
                <a:ea typeface="Noto Sans"/>
                <a:cs typeface="Noto Sans"/>
                <a:sym typeface="Noto Sans"/>
              </a:rPr>
              <a:t>language</a:t>
            </a:r>
            <a:endParaRPr sz="2400" b="1">
              <a:solidFill>
                <a:schemeClr val="dk1"/>
              </a:solidFill>
              <a:latin typeface="Helvetica Neue"/>
              <a:ea typeface="Helvetica Neue"/>
              <a:cs typeface="Helvetica Neue"/>
              <a:sym typeface="Helvetica Neue"/>
            </a:endParaRPr>
          </a:p>
        </p:txBody>
      </p:sp>
      <p:pic>
        <p:nvPicPr>
          <p:cNvPr id="291" name="Google Shape;291;p18"/>
          <p:cNvPicPr preferRelativeResize="0"/>
          <p:nvPr/>
        </p:nvPicPr>
        <p:blipFill rotWithShape="1">
          <a:blip r:embed="rId4">
            <a:alphaModFix/>
          </a:blip>
          <a:srcRect/>
          <a:stretch/>
        </p:blipFill>
        <p:spPr>
          <a:xfrm>
            <a:off x="490967" y="361029"/>
            <a:ext cx="914400" cy="914400"/>
          </a:xfrm>
          <a:prstGeom prst="rect">
            <a:avLst/>
          </a:prstGeom>
          <a:noFill/>
          <a:ln>
            <a:noFill/>
          </a:ln>
        </p:spPr>
      </p:pic>
      <p:graphicFrame>
        <p:nvGraphicFramePr>
          <p:cNvPr id="292" name="Google Shape;292;p18"/>
          <p:cNvGraphicFramePr/>
          <p:nvPr/>
        </p:nvGraphicFramePr>
        <p:xfrm>
          <a:off x="676970" y="2354548"/>
          <a:ext cx="8390850" cy="2445750"/>
        </p:xfrm>
        <a:graphic>
          <a:graphicData uri="http://schemas.openxmlformats.org/drawingml/2006/table">
            <a:tbl>
              <a:tblPr firstRow="1" bandRow="1">
                <a:noFill/>
                <a:tableStyleId>{DFA57A15-B8E1-46B6-8A23-007F49DB7AD7}</a:tableStyleId>
              </a:tblPr>
              <a:tblGrid>
                <a:gridCol w="3904125">
                  <a:extLst>
                    <a:ext uri="{9D8B030D-6E8A-4147-A177-3AD203B41FA5}">
                      <a16:colId xmlns:a16="http://schemas.microsoft.com/office/drawing/2014/main" val="20000"/>
                    </a:ext>
                  </a:extLst>
                </a:gridCol>
                <a:gridCol w="4486725">
                  <a:extLst>
                    <a:ext uri="{9D8B030D-6E8A-4147-A177-3AD203B41FA5}">
                      <a16:colId xmlns:a16="http://schemas.microsoft.com/office/drawing/2014/main" val="20001"/>
                    </a:ext>
                  </a:extLst>
                </a:gridCol>
              </a:tblGrid>
              <a:tr h="399875">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Gendered adjectives </a:t>
                      </a:r>
                      <a:r>
                        <a:rPr lang="en-US" sz="1800" b="0" i="0" u="none" strike="noStrike">
                          <a:solidFill>
                            <a:schemeClr val="lt1"/>
                          </a:solidFill>
                          <a:latin typeface="Calibri"/>
                          <a:ea typeface="Calibri"/>
                          <a:cs typeface="Calibri"/>
                          <a:sym typeface="Calibri"/>
                        </a:rPr>
                        <a:t>	</a:t>
                      </a:r>
                      <a:endParaRPr/>
                    </a:p>
                  </a:txBody>
                  <a:tcPr marL="91450" marR="91450" marT="45725" marB="45725">
                    <a:solidFill>
                      <a:srgbClr val="C2D59B"/>
                    </a:solidFill>
                  </a:tcPr>
                </a:tc>
                <a:tc>
                  <a:txBody>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Alternatives 	</a:t>
                      </a:r>
                      <a:endParaRPr/>
                    </a:p>
                  </a:txBody>
                  <a:tcPr marL="91450" marR="91450" marT="45725" marB="45725">
                    <a:solidFill>
                      <a:srgbClr val="C2D59B"/>
                    </a:solidFill>
                  </a:tcPr>
                </a:tc>
                <a:extLst>
                  <a:ext uri="{0D108BD9-81ED-4DB2-BD59-A6C34878D82A}">
                    <a16:rowId xmlns:a16="http://schemas.microsoft.com/office/drawing/2014/main" val="10000"/>
                  </a:ext>
                </a:extLst>
              </a:tr>
              <a:tr h="3998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Bossy or pushy</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Assertive</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3998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Emotional or hormonal</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Passionate, enthusiastic, empathetic</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46350">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Frigid (no male equivalent)</a:t>
                      </a:r>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Lacking sexual responsiveness</a:t>
                      </a:r>
                      <a:endParaRPr/>
                    </a:p>
                  </a:txBody>
                  <a:tcPr marL="91450" marR="91450" marT="45725" marB="45725">
                    <a:solidFill>
                      <a:srgbClr val="EAF1DD"/>
                    </a:solidFill>
                  </a:tcPr>
                </a:tc>
                <a:extLst>
                  <a:ext uri="{0D108BD9-81ED-4DB2-BD59-A6C34878D82A}">
                    <a16:rowId xmlns:a16="http://schemas.microsoft.com/office/drawing/2014/main" val="10003"/>
                  </a:ext>
                </a:extLst>
              </a:tr>
              <a:tr h="6997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Loose (no male equivalent)</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Having sexual confidence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93" name="Google Shape;293;p18"/>
          <p:cNvSpPr txBox="1"/>
          <p:nvPr/>
        </p:nvSpPr>
        <p:spPr>
          <a:xfrm>
            <a:off x="1424105" y="483446"/>
            <a:ext cx="4879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99" name="Google Shape;299;p19"/>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00" name="Google Shape;300;p1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01" name="Google Shape;301;p19"/>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02" name="Google Shape;302;p19"/>
          <p:cNvPicPr preferRelativeResize="0"/>
          <p:nvPr/>
        </p:nvPicPr>
        <p:blipFill rotWithShape="1">
          <a:blip r:embed="rId4">
            <a:alphaModFix/>
          </a:blip>
          <a:srcRect/>
          <a:stretch/>
        </p:blipFill>
        <p:spPr>
          <a:xfrm>
            <a:off x="490967" y="361029"/>
            <a:ext cx="914400" cy="914400"/>
          </a:xfrm>
          <a:prstGeom prst="rect">
            <a:avLst/>
          </a:prstGeom>
          <a:noFill/>
          <a:ln>
            <a:noFill/>
          </a:ln>
        </p:spPr>
      </p:pic>
      <p:graphicFrame>
        <p:nvGraphicFramePr>
          <p:cNvPr id="303" name="Google Shape;303;p19"/>
          <p:cNvGraphicFramePr/>
          <p:nvPr/>
        </p:nvGraphicFramePr>
        <p:xfrm>
          <a:off x="658231" y="2426452"/>
          <a:ext cx="8369975" cy="2546200"/>
        </p:xfrm>
        <a:graphic>
          <a:graphicData uri="http://schemas.openxmlformats.org/drawingml/2006/table">
            <a:tbl>
              <a:tblPr firstRow="1" bandRow="1">
                <a:noFill/>
                <a:tableStyleId>{DFA57A15-B8E1-46B6-8A23-007F49DB7AD7}</a:tableStyleId>
              </a:tblPr>
              <a:tblGrid>
                <a:gridCol w="3763450">
                  <a:extLst>
                    <a:ext uri="{9D8B030D-6E8A-4147-A177-3AD203B41FA5}">
                      <a16:colId xmlns:a16="http://schemas.microsoft.com/office/drawing/2014/main" val="20000"/>
                    </a:ext>
                  </a:extLst>
                </a:gridCol>
                <a:gridCol w="4606525">
                  <a:extLst>
                    <a:ext uri="{9D8B030D-6E8A-4147-A177-3AD203B41FA5}">
                      <a16:colId xmlns:a16="http://schemas.microsoft.com/office/drawing/2014/main" val="20001"/>
                    </a:ext>
                  </a:extLst>
                </a:gridCol>
              </a:tblGrid>
              <a:tr h="366275">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Gendered expression </a:t>
                      </a:r>
                      <a:r>
                        <a:rPr lang="en-US" sz="1800" b="0" i="0" u="none" strike="noStrike">
                          <a:solidFill>
                            <a:schemeClr val="lt1"/>
                          </a:solidFill>
                          <a:latin typeface="Calibri"/>
                          <a:ea typeface="Calibri"/>
                          <a:cs typeface="Calibri"/>
                          <a:sym typeface="Calibri"/>
                        </a:rPr>
                        <a:t>	</a:t>
                      </a:r>
                      <a:endParaRPr/>
                    </a:p>
                  </a:txBody>
                  <a:tcPr marL="91450" marR="91450" marT="45725" marB="45725">
                    <a:solidFill>
                      <a:srgbClr val="C2D59B"/>
                    </a:solidFill>
                  </a:tcPr>
                </a:tc>
                <a:tc>
                  <a:txBody>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Alternatives 	</a:t>
                      </a:r>
                      <a:endParaRPr/>
                    </a:p>
                  </a:txBody>
                  <a:tcPr marL="91450" marR="91450" marT="45725" marB="45725">
                    <a:solidFill>
                      <a:srgbClr val="C2D59B"/>
                    </a:solidFill>
                  </a:tcPr>
                </a:tc>
                <a:extLst>
                  <a:ext uri="{0D108BD9-81ED-4DB2-BD59-A6C34878D82A}">
                    <a16:rowId xmlns:a16="http://schemas.microsoft.com/office/drawing/2014/main" val="10000"/>
                  </a:ext>
                </a:extLst>
              </a:tr>
              <a:tr h="366275">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Master of ceremonies</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Host</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1"/>
                  </a:ext>
                </a:extLst>
              </a:tr>
              <a:tr h="641000">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Best man for the job</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Best candidate for the job/ Best woman-men for the job</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2"/>
                  </a:ext>
                </a:extLst>
              </a:tr>
              <a:tr h="531650">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Man-hour</a:t>
                      </a:r>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Staffhour</a:t>
                      </a:r>
                      <a:endParaRPr/>
                    </a:p>
                  </a:txBody>
                  <a:tcPr marL="91450" marR="91450" marT="45725" marB="45725">
                    <a:solidFill>
                      <a:srgbClr val="EAF1DD"/>
                    </a:solidFill>
                  </a:tcPr>
                </a:tc>
                <a:extLst>
                  <a:ext uri="{0D108BD9-81ED-4DB2-BD59-A6C34878D82A}">
                    <a16:rowId xmlns:a16="http://schemas.microsoft.com/office/drawing/2014/main" val="10003"/>
                  </a:ext>
                </a:extLst>
              </a:tr>
              <a:tr h="641000">
                <a:tc>
                  <a:txBody>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Mastermind</a:t>
                      </a: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en-US" sz="1800">
                          <a:solidFill>
                            <a:srgbClr val="000000"/>
                          </a:solidFill>
                          <a:latin typeface="Helvetica Neue"/>
                          <a:ea typeface="Helvetica Neue"/>
                          <a:cs typeface="Helvetica Neue"/>
                          <a:sym typeface="Helvetica Neue"/>
                        </a:rPr>
                        <a:t>Creator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304" name="Google Shape;304;p19"/>
          <p:cNvSpPr txBox="1"/>
          <p:nvPr/>
        </p:nvSpPr>
        <p:spPr>
          <a:xfrm>
            <a:off x="658231" y="1303422"/>
            <a:ext cx="83699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2.1 Common expression that carry a gender connotation and alternative</a:t>
            </a:r>
            <a:r>
              <a:rPr lang="en-US" sz="1800" b="1" i="0" u="none" strike="noStrike">
                <a:solidFill>
                  <a:srgbClr val="FFFFFF"/>
                </a:solidFill>
                <a:latin typeface="Noto Sans"/>
                <a:ea typeface="Noto Sans"/>
                <a:cs typeface="Noto Sans"/>
                <a:sym typeface="Noto Sans"/>
              </a:rPr>
              <a:t>language</a:t>
            </a:r>
            <a:endParaRPr sz="2400" b="1">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59" name="Google Shape;59;p2"/>
          <p:cNvSpPr txBox="1"/>
          <p:nvPr/>
        </p:nvSpPr>
        <p:spPr>
          <a:xfrm>
            <a:off x="453080" y="533400"/>
            <a:ext cx="5261920"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Objectives and Goals</a:t>
            </a:r>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At the end of this module, you will be able to:</a:t>
            </a:r>
            <a:endParaRPr/>
          </a:p>
          <a:p>
            <a:pPr marL="0" marR="0" lvl="0" indent="0" algn="l" rtl="0">
              <a:spcBef>
                <a:spcPts val="0"/>
              </a:spcBef>
              <a:spcAft>
                <a:spcPts val="0"/>
              </a:spcAft>
              <a:buNone/>
            </a:pPr>
            <a:endParaRPr sz="1800" b="1">
              <a:solidFill>
                <a:srgbClr val="0000FE"/>
              </a:solidFill>
              <a:latin typeface="Helvetica Neue"/>
              <a:ea typeface="Helvetica Neue"/>
              <a:cs typeface="Helvetica Neue"/>
              <a:sym typeface="Helvetica Neue"/>
            </a:endParaRPr>
          </a:p>
          <a:p>
            <a:pPr marL="0" marR="0" lvl="0" indent="0" algn="l" rtl="0">
              <a:spcBef>
                <a:spcPts val="0"/>
              </a:spcBef>
              <a:spcAft>
                <a:spcPts val="0"/>
              </a:spcAft>
              <a:buNone/>
            </a:pPr>
            <a:endParaRPr sz="1800" b="1">
              <a:solidFill>
                <a:srgbClr val="0000FE"/>
              </a:solidFill>
              <a:latin typeface="Helvetica Neue"/>
              <a:ea typeface="Helvetica Neue"/>
              <a:cs typeface="Helvetica Neue"/>
              <a:sym typeface="Helvetica Neue"/>
            </a:endParaRPr>
          </a:p>
          <a:p>
            <a:pPr marL="0" marR="0" lvl="0" indent="0" algn="l" rtl="0">
              <a:spcBef>
                <a:spcPts val="0"/>
              </a:spcBef>
              <a:spcAft>
                <a:spcPts val="0"/>
              </a:spcAft>
              <a:buNone/>
            </a:pPr>
            <a:endParaRPr sz="1800" b="1">
              <a:solidFill>
                <a:srgbClr val="FF0000"/>
              </a:solidFill>
              <a:latin typeface="Helvetica Neue"/>
              <a:ea typeface="Helvetica Neue"/>
              <a:cs typeface="Helvetica Neue"/>
              <a:sym typeface="Helvetica Neue"/>
            </a:endParaRPr>
          </a:p>
        </p:txBody>
      </p:sp>
      <p:pic>
        <p:nvPicPr>
          <p:cNvPr id="60" name="Google Shape;60;p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1" name="Google Shape;61;p2"/>
          <p:cNvPicPr preferRelativeResize="0"/>
          <p:nvPr/>
        </p:nvPicPr>
        <p:blipFill rotWithShape="1">
          <a:blip r:embed="rId4">
            <a:alphaModFix/>
          </a:blip>
          <a:srcRect/>
          <a:stretch/>
        </p:blipFill>
        <p:spPr>
          <a:xfrm>
            <a:off x="152400" y="6679315"/>
            <a:ext cx="2124074" cy="447674"/>
          </a:xfrm>
          <a:prstGeom prst="rect">
            <a:avLst/>
          </a:prstGeom>
          <a:noFill/>
          <a:ln>
            <a:noFill/>
          </a:ln>
        </p:spPr>
      </p:pic>
      <p:grpSp>
        <p:nvGrpSpPr>
          <p:cNvPr id="62" name="Google Shape;62;p2"/>
          <p:cNvGrpSpPr/>
          <p:nvPr/>
        </p:nvGrpSpPr>
        <p:grpSpPr>
          <a:xfrm>
            <a:off x="453080" y="1955549"/>
            <a:ext cx="8801533" cy="3961648"/>
            <a:chOff x="3887687" y="1733077"/>
            <a:chExt cx="5719714" cy="3708149"/>
          </a:xfrm>
        </p:grpSpPr>
        <p:sp>
          <p:nvSpPr>
            <p:cNvPr id="63" name="Google Shape;63;p2"/>
            <p:cNvSpPr/>
            <p:nvPr/>
          </p:nvSpPr>
          <p:spPr>
            <a:xfrm>
              <a:off x="4302503" y="1733077"/>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1800" b="1">
                  <a:solidFill>
                    <a:srgbClr val="40891F"/>
                  </a:solidFill>
                  <a:latin typeface="Helvetica Neue"/>
                  <a:ea typeface="Helvetica Neue"/>
                  <a:cs typeface="Helvetica Neue"/>
                  <a:sym typeface="Helvetica Neue"/>
                </a:rPr>
                <a:t>01</a:t>
              </a:r>
              <a:r>
                <a:rPr lang="en-US" sz="1800" b="1">
                  <a:solidFill>
                    <a:srgbClr val="2B62ED"/>
                  </a:solidFill>
                  <a:latin typeface="Helvetica Neue"/>
                  <a:ea typeface="Helvetica Neue"/>
                  <a:cs typeface="Helvetica Neue"/>
                  <a:sym typeface="Helvetica Neue"/>
                </a:rPr>
                <a:t> </a:t>
              </a:r>
              <a:r>
                <a:rPr lang="en-US" sz="1600">
                  <a:solidFill>
                    <a:schemeClr val="dk1"/>
                  </a:solidFill>
                  <a:latin typeface="Helvetica Neue"/>
                  <a:ea typeface="Helvetica Neue"/>
                  <a:cs typeface="Helvetica Neue"/>
                  <a:sym typeface="Helvetica Neue"/>
                </a:rPr>
                <a:t>Recognize stereotypical images</a:t>
              </a:r>
              <a:endParaRPr sz="1600">
                <a:solidFill>
                  <a:schemeClr val="dk1"/>
                </a:solidFill>
                <a:latin typeface="Helvetica Neue"/>
                <a:ea typeface="Helvetica Neue"/>
                <a:cs typeface="Helvetica Neue"/>
                <a:sym typeface="Helvetica Neue"/>
              </a:endParaRPr>
            </a:p>
          </p:txBody>
        </p:sp>
        <p:sp>
          <p:nvSpPr>
            <p:cNvPr id="64" name="Google Shape;64;p2"/>
            <p:cNvSpPr/>
            <p:nvPr/>
          </p:nvSpPr>
          <p:spPr>
            <a:xfrm>
              <a:off x="3887688" y="1733077"/>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5" name="Google Shape;65;p2"/>
            <p:cNvSpPr/>
            <p:nvPr/>
          </p:nvSpPr>
          <p:spPr>
            <a:xfrm>
              <a:off x="4302497" y="276575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1800" b="1">
                  <a:solidFill>
                    <a:srgbClr val="40891F"/>
                  </a:solidFill>
                  <a:latin typeface="Helvetica Neue"/>
                  <a:ea typeface="Helvetica Neue"/>
                  <a:cs typeface="Helvetica Neue"/>
                  <a:sym typeface="Helvetica Neue"/>
                </a:rPr>
                <a:t>02</a:t>
              </a:r>
              <a:r>
                <a:rPr lang="en-US" sz="1800">
                  <a:solidFill>
                    <a:schemeClr val="dk1"/>
                  </a:solidFill>
                  <a:latin typeface="Helvetica Neue"/>
                  <a:ea typeface="Helvetica Neue"/>
                  <a:cs typeface="Helvetica Neue"/>
                  <a:sym typeface="Helvetica Neue"/>
                </a:rPr>
                <a:t> </a:t>
              </a:r>
              <a:r>
                <a:rPr lang="en-US" sz="1600">
                  <a:solidFill>
                    <a:schemeClr val="dk1"/>
                  </a:solidFill>
                  <a:latin typeface="Helvetica Neue"/>
                  <a:ea typeface="Helvetica Neue"/>
                  <a:cs typeface="Helvetica Neue"/>
                  <a:sym typeface="Helvetica Neue"/>
                </a:rPr>
                <a:t>Make sure that that the images you choose to use in communication</a:t>
              </a:r>
              <a:endParaRPr/>
            </a:p>
            <a:p>
              <a:pPr marL="0" marR="0" lvl="0" indent="0" algn="l" rtl="0">
                <a:lnSpc>
                  <a:spcPct val="90000"/>
                </a:lnSpc>
                <a:spcBef>
                  <a:spcPts val="630"/>
                </a:spcBef>
                <a:spcAft>
                  <a:spcPts val="0"/>
                </a:spcAft>
                <a:buNone/>
              </a:pPr>
              <a:r>
                <a:rPr lang="en-US" sz="1600">
                  <a:solidFill>
                    <a:schemeClr val="dk1"/>
                  </a:solidFill>
                  <a:latin typeface="Helvetica Neue"/>
                  <a:ea typeface="Helvetica Neue"/>
                  <a:cs typeface="Helvetica Neue"/>
                  <a:sym typeface="Helvetica Neue"/>
                </a:rPr>
                <a:t>materials do not reinforce gender stereotypes.</a:t>
              </a:r>
              <a:endParaRPr/>
            </a:p>
          </p:txBody>
        </p:sp>
        <p:sp>
          <p:nvSpPr>
            <p:cNvPr id="66" name="Google Shape;66;p2"/>
            <p:cNvSpPr/>
            <p:nvPr/>
          </p:nvSpPr>
          <p:spPr>
            <a:xfrm>
              <a:off x="3887688" y="2765751"/>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7" name="Google Shape;67;p2"/>
            <p:cNvSpPr/>
            <p:nvPr/>
          </p:nvSpPr>
          <p:spPr>
            <a:xfrm>
              <a:off x="4302498" y="3853265"/>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1800" b="1">
                  <a:solidFill>
                    <a:srgbClr val="40891F"/>
                  </a:solidFill>
                  <a:latin typeface="Helvetica Neue"/>
                  <a:ea typeface="Helvetica Neue"/>
                  <a:cs typeface="Helvetica Neue"/>
                  <a:sym typeface="Helvetica Neue"/>
                </a:rPr>
                <a:t>03 </a:t>
              </a:r>
              <a:r>
                <a:rPr lang="en-US" sz="1600">
                  <a:solidFill>
                    <a:schemeClr val="dk1"/>
                  </a:solidFill>
                  <a:latin typeface="Helvetica Neue"/>
                  <a:ea typeface="Helvetica Neue"/>
                  <a:cs typeface="Helvetica Neue"/>
                  <a:sym typeface="Helvetica Neue"/>
                </a:rPr>
                <a:t>Choose gender-neutral colours, images, in a company website/corporative image implementation</a:t>
              </a:r>
              <a:endParaRPr sz="1600">
                <a:solidFill>
                  <a:schemeClr val="dk1"/>
                </a:solidFill>
                <a:latin typeface="Helvetica Neue"/>
                <a:ea typeface="Helvetica Neue"/>
                <a:cs typeface="Helvetica Neue"/>
                <a:sym typeface="Helvetica Neue"/>
              </a:endParaRPr>
            </a:p>
          </p:txBody>
        </p:sp>
        <p:sp>
          <p:nvSpPr>
            <p:cNvPr id="68" name="Google Shape;68;p2"/>
            <p:cNvSpPr/>
            <p:nvPr/>
          </p:nvSpPr>
          <p:spPr>
            <a:xfrm>
              <a:off x="3887687" y="3853265"/>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 name="Google Shape;69;p2"/>
            <p:cNvSpPr/>
            <p:nvPr/>
          </p:nvSpPr>
          <p:spPr>
            <a:xfrm>
              <a:off x="4302498" y="485681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1800" b="1">
                  <a:solidFill>
                    <a:srgbClr val="40891F"/>
                  </a:solidFill>
                  <a:latin typeface="Helvetica Neue"/>
                  <a:ea typeface="Helvetica Neue"/>
                  <a:cs typeface="Helvetica Neue"/>
                  <a:sym typeface="Helvetica Neue"/>
                </a:rPr>
                <a:t>04 </a:t>
              </a:r>
              <a:r>
                <a:rPr lang="en-US" sz="1800">
                  <a:solidFill>
                    <a:schemeClr val="dk1"/>
                  </a:solidFill>
                  <a:latin typeface="Helvetica Neue"/>
                  <a:ea typeface="Helvetica Neue"/>
                  <a:cs typeface="Helvetica Neue"/>
                  <a:sym typeface="Helvetica Neue"/>
                </a:rPr>
                <a:t> </a:t>
              </a:r>
              <a:r>
                <a:rPr lang="en-US" sz="1600">
                  <a:solidFill>
                    <a:schemeClr val="dk1"/>
                  </a:solidFill>
                  <a:latin typeface="Helvetica Neue"/>
                  <a:ea typeface="Helvetica Neue"/>
                  <a:cs typeface="Helvetica Neue"/>
                  <a:sym typeface="Helvetica Neue"/>
                </a:rPr>
                <a:t>Spot biased emails</a:t>
              </a:r>
              <a:endParaRPr sz="1600">
                <a:solidFill>
                  <a:schemeClr val="dk1"/>
                </a:solidFill>
                <a:latin typeface="Helvetica Neue"/>
                <a:ea typeface="Helvetica Neue"/>
                <a:cs typeface="Helvetica Neue"/>
                <a:sym typeface="Helvetica Neue"/>
              </a:endParaRPr>
            </a:p>
          </p:txBody>
        </p:sp>
        <p:sp>
          <p:nvSpPr>
            <p:cNvPr id="70" name="Google Shape;70;p2"/>
            <p:cNvSpPr/>
            <p:nvPr/>
          </p:nvSpPr>
          <p:spPr>
            <a:xfrm>
              <a:off x="3887687" y="4856811"/>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10" name="Google Shape;310;p20"/>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11" name="Google Shape;311;p20"/>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12" name="Google Shape;312;p20"/>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13" name="Google Shape;313;p20"/>
          <p:cNvPicPr preferRelativeResize="0"/>
          <p:nvPr/>
        </p:nvPicPr>
        <p:blipFill rotWithShape="1">
          <a:blip r:embed="rId4">
            <a:alphaModFix/>
          </a:blip>
          <a:srcRect/>
          <a:stretch/>
        </p:blipFill>
        <p:spPr>
          <a:xfrm>
            <a:off x="490967" y="361029"/>
            <a:ext cx="914400" cy="914400"/>
          </a:xfrm>
          <a:prstGeom prst="rect">
            <a:avLst/>
          </a:prstGeom>
          <a:noFill/>
          <a:ln>
            <a:noFill/>
          </a:ln>
        </p:spPr>
      </p:pic>
      <p:pic>
        <p:nvPicPr>
          <p:cNvPr id="314" name="Google Shape;314;p20"/>
          <p:cNvPicPr preferRelativeResize="0"/>
          <p:nvPr/>
        </p:nvPicPr>
        <p:blipFill rotWithShape="1">
          <a:blip r:embed="rId5">
            <a:alphaModFix/>
          </a:blip>
          <a:srcRect/>
          <a:stretch/>
        </p:blipFill>
        <p:spPr>
          <a:xfrm>
            <a:off x="4121359" y="2293040"/>
            <a:ext cx="4884369" cy="3791813"/>
          </a:xfrm>
          <a:prstGeom prst="rect">
            <a:avLst/>
          </a:prstGeom>
          <a:noFill/>
          <a:ln>
            <a:noFill/>
          </a:ln>
        </p:spPr>
      </p:pic>
      <p:sp>
        <p:nvSpPr>
          <p:cNvPr id="315" name="Google Shape;315;p20"/>
          <p:cNvSpPr txBox="1"/>
          <p:nvPr/>
        </p:nvSpPr>
        <p:spPr>
          <a:xfrm>
            <a:off x="646023" y="1230347"/>
            <a:ext cx="861661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Helvetica Neue"/>
                <a:ea typeface="Helvetica Neue"/>
                <a:cs typeface="Helvetica Neue"/>
                <a:sym typeface="Helvetica Neue"/>
              </a:rPr>
              <a:t>Professions and occupations are often gender stereotyped. Take special care to avoid stereotypes when talking about people’s occupations.</a:t>
            </a:r>
            <a:endParaRPr sz="1800">
              <a:solidFill>
                <a:srgbClr val="000000"/>
              </a:solidFill>
              <a:latin typeface="Helvetica Neue"/>
              <a:ea typeface="Helvetica Neue"/>
              <a:cs typeface="Helvetica Neue"/>
              <a:sym typeface="Helvetica Neue"/>
            </a:endParaRPr>
          </a:p>
        </p:txBody>
      </p:sp>
      <p:sp>
        <p:nvSpPr>
          <p:cNvPr id="316" name="Google Shape;316;p20"/>
          <p:cNvSpPr txBox="1"/>
          <p:nvPr/>
        </p:nvSpPr>
        <p:spPr>
          <a:xfrm>
            <a:off x="711010" y="2169292"/>
            <a:ext cx="31578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“I need to speak to the secretary- is </a:t>
            </a:r>
            <a:r>
              <a:rPr lang="en-US" sz="1800" b="1">
                <a:solidFill>
                  <a:srgbClr val="000000"/>
                </a:solidFill>
                <a:latin typeface="Helvetica Neue"/>
                <a:ea typeface="Helvetica Neue"/>
                <a:cs typeface="Helvetica Neue"/>
                <a:sym typeface="Helvetica Neue"/>
              </a:rPr>
              <a:t>she</a:t>
            </a:r>
            <a:r>
              <a:rPr lang="en-US" sz="1800">
                <a:solidFill>
                  <a:srgbClr val="000000"/>
                </a:solidFill>
                <a:latin typeface="Helvetica Neue"/>
                <a:ea typeface="Helvetica Neue"/>
                <a:cs typeface="Helvetica Neue"/>
                <a:sym typeface="Helvetica Neue"/>
              </a:rPr>
              <a:t> in the office?</a:t>
            </a:r>
            <a:endParaRPr/>
          </a:p>
        </p:txBody>
      </p:sp>
      <p:sp>
        <p:nvSpPr>
          <p:cNvPr id="317" name="Google Shape;317;p20"/>
          <p:cNvSpPr txBox="1"/>
          <p:nvPr/>
        </p:nvSpPr>
        <p:spPr>
          <a:xfrm>
            <a:off x="646023" y="4655066"/>
            <a:ext cx="315783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Helvetica Neue"/>
                <a:ea typeface="Helvetica Neue"/>
                <a:cs typeface="Helvetica Neue"/>
                <a:sym typeface="Helvetica Neue"/>
              </a:rPr>
              <a:t>Professions and occupations are often gender stereotyped. </a:t>
            </a:r>
            <a:r>
              <a:rPr lang="en-US" sz="1600" b="1">
                <a:solidFill>
                  <a:srgbClr val="000000"/>
                </a:solidFill>
                <a:latin typeface="Helvetica Neue"/>
                <a:ea typeface="Helvetica Neue"/>
                <a:cs typeface="Helvetica Neue"/>
                <a:sym typeface="Helvetica Neue"/>
              </a:rPr>
              <a:t>Take </a:t>
            </a:r>
            <a:r>
              <a:rPr lang="en-US" sz="1600">
                <a:solidFill>
                  <a:srgbClr val="000000"/>
                </a:solidFill>
                <a:latin typeface="Helvetica Neue"/>
                <a:ea typeface="Helvetica Neue"/>
                <a:cs typeface="Helvetica Neue"/>
                <a:sym typeface="Helvetica Neue"/>
              </a:rPr>
              <a:t>special </a:t>
            </a:r>
            <a:r>
              <a:rPr lang="en-US" sz="1600" b="1">
                <a:solidFill>
                  <a:srgbClr val="000000"/>
                </a:solidFill>
                <a:latin typeface="Helvetica Neue"/>
                <a:ea typeface="Helvetica Neue"/>
                <a:cs typeface="Helvetica Neue"/>
                <a:sym typeface="Helvetica Neue"/>
              </a:rPr>
              <a:t>care</a:t>
            </a:r>
            <a:r>
              <a:rPr lang="en-US" sz="1600">
                <a:solidFill>
                  <a:srgbClr val="000000"/>
                </a:solidFill>
                <a:latin typeface="Helvetica Neue"/>
                <a:ea typeface="Helvetica Neue"/>
                <a:cs typeface="Helvetica Neue"/>
                <a:sym typeface="Helvetica Neue"/>
              </a:rPr>
              <a:t> to </a:t>
            </a:r>
            <a:r>
              <a:rPr lang="en-US" sz="1600" b="1">
                <a:solidFill>
                  <a:srgbClr val="000000"/>
                </a:solidFill>
                <a:latin typeface="Helvetica Neue"/>
                <a:ea typeface="Helvetica Neue"/>
                <a:cs typeface="Helvetica Neue"/>
                <a:sym typeface="Helvetica Neue"/>
              </a:rPr>
              <a:t>avoid stereotypes </a:t>
            </a:r>
            <a:r>
              <a:rPr lang="en-US" sz="1600">
                <a:solidFill>
                  <a:srgbClr val="000000"/>
                </a:solidFill>
                <a:latin typeface="Helvetica Neue"/>
                <a:ea typeface="Helvetica Neue"/>
                <a:cs typeface="Helvetica Neue"/>
                <a:sym typeface="Helvetica Neue"/>
              </a:rPr>
              <a:t>when talking about </a:t>
            </a:r>
            <a:r>
              <a:rPr lang="en-US" sz="1600" b="1">
                <a:solidFill>
                  <a:srgbClr val="000000"/>
                </a:solidFill>
                <a:latin typeface="Helvetica Neue"/>
                <a:ea typeface="Helvetica Neue"/>
                <a:cs typeface="Helvetica Neue"/>
                <a:sym typeface="Helvetica Neue"/>
              </a:rPr>
              <a:t>people’s occupations.</a:t>
            </a:r>
            <a:endParaRPr sz="1600" b="1">
              <a:solidFill>
                <a:srgbClr val="000000"/>
              </a:solidFill>
              <a:latin typeface="Helvetica Neue"/>
              <a:ea typeface="Helvetica Neue"/>
              <a:cs typeface="Helvetica Neue"/>
              <a:sym typeface="Helvetica Neue"/>
            </a:endParaRPr>
          </a:p>
        </p:txBody>
      </p:sp>
      <p:sp>
        <p:nvSpPr>
          <p:cNvPr id="318" name="Google Shape;318;p20"/>
          <p:cNvSpPr/>
          <p:nvPr/>
        </p:nvSpPr>
        <p:spPr>
          <a:xfrm>
            <a:off x="2449251" y="3020956"/>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19" name="Google Shape;319;p20"/>
          <p:cNvSpPr/>
          <p:nvPr/>
        </p:nvSpPr>
        <p:spPr>
          <a:xfrm>
            <a:off x="2634091" y="3169647"/>
            <a:ext cx="1773444" cy="1308385"/>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25" name="Google Shape;325;p21"/>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26" name="Google Shape;326;p21"/>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27" name="Google Shape;327;p21"/>
          <p:cNvSpPr txBox="1"/>
          <p:nvPr/>
        </p:nvSpPr>
        <p:spPr>
          <a:xfrm>
            <a:off x="1562528" y="453762"/>
            <a:ext cx="605747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28" name="Google Shape;328;p21"/>
          <p:cNvPicPr preferRelativeResize="0"/>
          <p:nvPr/>
        </p:nvPicPr>
        <p:blipFill rotWithShape="1">
          <a:blip r:embed="rId4">
            <a:alphaModFix/>
          </a:blip>
          <a:srcRect/>
          <a:stretch/>
        </p:blipFill>
        <p:spPr>
          <a:xfrm>
            <a:off x="490967" y="361029"/>
            <a:ext cx="914400" cy="914400"/>
          </a:xfrm>
          <a:prstGeom prst="rect">
            <a:avLst/>
          </a:prstGeom>
          <a:noFill/>
          <a:ln>
            <a:noFill/>
          </a:ln>
        </p:spPr>
      </p:pic>
      <p:pic>
        <p:nvPicPr>
          <p:cNvPr id="329" name="Google Shape;329;p21"/>
          <p:cNvPicPr preferRelativeResize="0"/>
          <p:nvPr/>
        </p:nvPicPr>
        <p:blipFill rotWithShape="1">
          <a:blip r:embed="rId5">
            <a:alphaModFix/>
          </a:blip>
          <a:srcRect/>
          <a:stretch/>
        </p:blipFill>
        <p:spPr>
          <a:xfrm>
            <a:off x="4591263" y="1708527"/>
            <a:ext cx="4583380" cy="4091944"/>
          </a:xfrm>
          <a:prstGeom prst="rect">
            <a:avLst/>
          </a:prstGeom>
          <a:noFill/>
          <a:ln>
            <a:noFill/>
          </a:ln>
        </p:spPr>
      </p:pic>
      <p:sp>
        <p:nvSpPr>
          <p:cNvPr id="330" name="Google Shape;330;p21"/>
          <p:cNvSpPr txBox="1"/>
          <p:nvPr/>
        </p:nvSpPr>
        <p:spPr>
          <a:xfrm>
            <a:off x="672258" y="4600142"/>
            <a:ext cx="38705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Do not rely on “</a:t>
            </a:r>
            <a:r>
              <a:rPr lang="en-US" sz="1800" b="1">
                <a:solidFill>
                  <a:srgbClr val="000000"/>
                </a:solidFill>
                <a:latin typeface="Helvetica Neue"/>
                <a:ea typeface="Helvetica Neue"/>
                <a:cs typeface="Helvetica Neue"/>
                <a:sym typeface="Helvetica Neue"/>
              </a:rPr>
              <a:t>he/him/man</a:t>
            </a:r>
            <a:r>
              <a:rPr lang="en-US" sz="1800">
                <a:solidFill>
                  <a:srgbClr val="000000"/>
                </a:solidFill>
                <a:latin typeface="Helvetica Neue"/>
                <a:ea typeface="Helvetica Neue"/>
                <a:cs typeface="Helvetica Neue"/>
                <a:sym typeface="Helvetica Neue"/>
              </a:rPr>
              <a:t>” when talking about an individual in the abstract – this excludes women from the conversation.</a:t>
            </a:r>
            <a:endParaRPr/>
          </a:p>
        </p:txBody>
      </p:sp>
      <p:sp>
        <p:nvSpPr>
          <p:cNvPr id="331" name="Google Shape;331;p21"/>
          <p:cNvSpPr/>
          <p:nvPr/>
        </p:nvSpPr>
        <p:spPr>
          <a:xfrm>
            <a:off x="2733676" y="2867395"/>
            <a:ext cx="2143124" cy="1580410"/>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32" name="Google Shape;332;p21"/>
          <p:cNvSpPr/>
          <p:nvPr/>
        </p:nvSpPr>
        <p:spPr>
          <a:xfrm>
            <a:off x="2904560" y="3019732"/>
            <a:ext cx="1773444" cy="1308385"/>
          </a:xfrm>
          <a:prstGeom prst="wedgeEllipseCallout">
            <a:avLst>
              <a:gd name="adj1" fmla="val -55254"/>
              <a:gd name="adj2" fmla="val 62500"/>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QUICK</a:t>
            </a:r>
            <a:endParaRPr/>
          </a:p>
          <a:p>
            <a:pPr marL="0" marR="0" lvl="0" indent="0" algn="ctr" rtl="0">
              <a:spcBef>
                <a:spcPts val="0"/>
              </a:spcBef>
              <a:spcAft>
                <a:spcPts val="0"/>
              </a:spcAft>
              <a:buNone/>
            </a:pPr>
            <a:r>
              <a:rPr lang="en-US" sz="2400" b="1">
                <a:solidFill>
                  <a:schemeClr val="dk1"/>
                </a:solidFill>
                <a:latin typeface="Helvetica Neue"/>
                <a:ea typeface="Helvetica Neue"/>
                <a:cs typeface="Helvetica Neue"/>
                <a:sym typeface="Helvetica Neue"/>
              </a:rPr>
              <a:t>TIPS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38" name="Google Shape;338;p22"/>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39" name="Google Shape;339;p2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40" name="Google Shape;340;p22"/>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41" name="Google Shape;341;p22"/>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342" name="Google Shape;342;p22"/>
          <p:cNvSpPr txBox="1"/>
          <p:nvPr/>
        </p:nvSpPr>
        <p:spPr>
          <a:xfrm>
            <a:off x="528442" y="1366197"/>
            <a:ext cx="829323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Read some extract from emails. Extract 1</a:t>
            </a:r>
            <a:endParaRPr/>
          </a:p>
          <a:p>
            <a:pPr marL="0" marR="0" lvl="0" indent="0" algn="l" rtl="0">
              <a:spcBef>
                <a:spcPts val="0"/>
              </a:spcBef>
              <a:spcAft>
                <a:spcPts val="0"/>
              </a:spcAft>
              <a:buNone/>
            </a:pPr>
            <a:endParaRPr sz="1800" b="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many instances of gender-discriminatory language did you count?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Hints</a:t>
            </a:r>
            <a:r>
              <a:rPr lang="en-US" sz="1800">
                <a:solidFill>
                  <a:srgbClr val="000000"/>
                </a:solidFill>
                <a:latin typeface="Helvetica Neue"/>
                <a:ea typeface="Helvetica Neue"/>
                <a:cs typeface="Helvetica Neue"/>
                <a:sym typeface="Helvetica Neue"/>
              </a:rPr>
              <a:t>: </a:t>
            </a:r>
            <a:r>
              <a:rPr lang="en-US" sz="1800" i="1">
                <a:solidFill>
                  <a:srgbClr val="000000"/>
                </a:solidFill>
                <a:latin typeface="Helvetica Neue"/>
                <a:ea typeface="Helvetica Neue"/>
                <a:cs typeface="Helvetica Neue"/>
                <a:sym typeface="Helvetica Neue"/>
              </a:rPr>
              <a:t>Naming conventions, titles and how to refer to people/ Word or phrase hierarchy/ Diminutive affixes/ Terms for women</a:t>
            </a:r>
            <a:endParaRPr/>
          </a:p>
          <a:p>
            <a:pPr marL="0" marR="0" lvl="0" indent="0" algn="l" rtl="0">
              <a:spcBef>
                <a:spcPts val="0"/>
              </a:spcBef>
              <a:spcAft>
                <a:spcPts val="0"/>
              </a:spcAft>
              <a:buNone/>
            </a:pPr>
            <a:endParaRPr sz="1800" i="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Extract 1:</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Every person has the right to choose his employer and to enter into work of his</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own volition, assuming he fulfils the necessary qualification criteria and is deemed suitable for the work by the employer in question. The government shall not interfere with this right, except in cases when the individual in question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p:nvPr/>
        </p:nvSpPr>
        <p:spPr>
          <a:xfrm>
            <a:off x="168668" y="142570"/>
            <a:ext cx="9432532" cy="7096430"/>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48" name="Google Shape;348;p23"/>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349" name="Google Shape;349;p2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350" name="Google Shape;350;p23"/>
          <p:cNvSpPr txBox="1"/>
          <p:nvPr/>
        </p:nvSpPr>
        <p:spPr>
          <a:xfrm>
            <a:off x="1562528" y="453762"/>
            <a:ext cx="60574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Unit 2</a:t>
            </a:r>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to spot biased email</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351" name="Google Shape;351;p23"/>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352" name="Google Shape;352;p23"/>
          <p:cNvSpPr txBox="1"/>
          <p:nvPr/>
        </p:nvSpPr>
        <p:spPr>
          <a:xfrm>
            <a:off x="528442" y="1366197"/>
            <a:ext cx="829323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Read some extract from emails. Extract 2</a:t>
            </a:r>
            <a:endParaRPr/>
          </a:p>
          <a:p>
            <a:pPr marL="0" marR="0" lvl="0" indent="0" algn="l" rtl="0">
              <a:spcBef>
                <a:spcPts val="0"/>
              </a:spcBef>
              <a:spcAft>
                <a:spcPts val="0"/>
              </a:spcAft>
              <a:buNone/>
            </a:pPr>
            <a:endParaRPr sz="1800" b="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How many instances of gender-discriminatory language did you count? </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Hints</a:t>
            </a:r>
            <a:r>
              <a:rPr lang="en-US" sz="1800">
                <a:solidFill>
                  <a:srgbClr val="000000"/>
                </a:solidFill>
                <a:latin typeface="Helvetica Neue"/>
                <a:ea typeface="Helvetica Neue"/>
                <a:cs typeface="Helvetica Neue"/>
                <a:sym typeface="Helvetica Neue"/>
              </a:rPr>
              <a:t>: </a:t>
            </a:r>
            <a:r>
              <a:rPr lang="en-US" sz="1800" i="1">
                <a:solidFill>
                  <a:srgbClr val="000000"/>
                </a:solidFill>
                <a:latin typeface="Helvetica Neue"/>
                <a:ea typeface="Helvetica Neue"/>
                <a:cs typeface="Helvetica Neue"/>
                <a:sym typeface="Helvetica Neue"/>
              </a:rPr>
              <a:t>Naming conventions, titles and how to refer to people/ Word or phrase hierarchy/ Diminutive affixes/ Terms for women</a:t>
            </a:r>
            <a:endParaRPr/>
          </a:p>
          <a:p>
            <a:pPr marL="0" marR="0" lvl="0" indent="0" algn="l" rtl="0">
              <a:spcBef>
                <a:spcPts val="0"/>
              </a:spcBef>
              <a:spcAft>
                <a:spcPts val="0"/>
              </a:spcAft>
              <a:buNone/>
            </a:pPr>
            <a:endParaRPr sz="1800" i="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1">
                <a:solidFill>
                  <a:srgbClr val="000000"/>
                </a:solidFill>
                <a:latin typeface="Helvetica Neue"/>
                <a:ea typeface="Helvetica Neue"/>
                <a:cs typeface="Helvetica Neue"/>
                <a:sym typeface="Helvetica Neue"/>
              </a:rPr>
              <a:t>Extract 2:</a:t>
            </a:r>
            <a:endParaRPr/>
          </a:p>
          <a:p>
            <a:pPr marL="0" marR="0" lvl="0" indent="0" algn="l" rtl="0">
              <a:spcBef>
                <a:spcPts val="0"/>
              </a:spcBef>
              <a:spcAft>
                <a:spcPts val="0"/>
              </a:spcAft>
              <a:buNone/>
            </a:pPr>
            <a:endParaRPr sz="180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rgbClr val="000000"/>
                </a:solidFill>
                <a:latin typeface="Helvetica Neue"/>
                <a:ea typeface="Helvetica Neue"/>
                <a:cs typeface="Helvetica Neue"/>
                <a:sym typeface="Helvetica Neue"/>
              </a:rPr>
              <a:t>Each candidate must submit her application by Monday 12 December at 12.00. For more information, see the full Application.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pic>
        <p:nvPicPr>
          <p:cNvPr id="357" name="Google Shape;357;p24"/>
          <p:cNvPicPr preferRelativeResize="0"/>
          <p:nvPr/>
        </p:nvPicPr>
        <p:blipFill rotWithShape="1">
          <a:blip r:embed="rId3">
            <a:alphaModFix/>
          </a:blip>
          <a:srcRect/>
          <a:stretch/>
        </p:blipFill>
        <p:spPr>
          <a:xfrm>
            <a:off x="3173741" y="812347"/>
            <a:ext cx="3810000" cy="3810000"/>
          </a:xfrm>
          <a:prstGeom prst="rect">
            <a:avLst/>
          </a:prstGeom>
          <a:noFill/>
          <a:ln>
            <a:noFill/>
          </a:ln>
        </p:spPr>
      </p:pic>
      <p:grpSp>
        <p:nvGrpSpPr>
          <p:cNvPr id="358" name="Google Shape;358;p24"/>
          <p:cNvGrpSpPr/>
          <p:nvPr/>
        </p:nvGrpSpPr>
        <p:grpSpPr>
          <a:xfrm>
            <a:off x="114300" y="228609"/>
            <a:ext cx="9525000" cy="6826770"/>
            <a:chOff x="260375" y="272846"/>
            <a:chExt cx="9229725" cy="6772275"/>
          </a:xfrm>
        </p:grpSpPr>
        <p:sp>
          <p:nvSpPr>
            <p:cNvPr id="359" name="Google Shape;359;p24"/>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0" name="Google Shape;360;p24"/>
            <p:cNvPicPr preferRelativeResize="0"/>
            <p:nvPr/>
          </p:nvPicPr>
          <p:blipFill rotWithShape="1">
            <a:blip r:embed="rId4">
              <a:alphaModFix/>
            </a:blip>
            <a:srcRect/>
            <a:stretch/>
          </p:blipFill>
          <p:spPr>
            <a:xfrm>
              <a:off x="6248872" y="6244780"/>
              <a:ext cx="1095374" cy="390524"/>
            </a:xfrm>
            <a:prstGeom prst="rect">
              <a:avLst/>
            </a:prstGeom>
            <a:noFill/>
            <a:ln>
              <a:noFill/>
            </a:ln>
          </p:spPr>
        </p:pic>
        <p:pic>
          <p:nvPicPr>
            <p:cNvPr id="361" name="Google Shape;361;p24"/>
            <p:cNvPicPr preferRelativeResize="0"/>
            <p:nvPr/>
          </p:nvPicPr>
          <p:blipFill rotWithShape="1">
            <a:blip r:embed="rId5">
              <a:alphaModFix/>
            </a:blip>
            <a:srcRect/>
            <a:stretch/>
          </p:blipFill>
          <p:spPr>
            <a:xfrm>
              <a:off x="478301" y="6155947"/>
              <a:ext cx="2714624" cy="571499"/>
            </a:xfrm>
            <a:prstGeom prst="rect">
              <a:avLst/>
            </a:prstGeom>
            <a:noFill/>
            <a:ln>
              <a:noFill/>
            </a:ln>
          </p:spPr>
        </p:pic>
      </p:grpSp>
      <p:sp>
        <p:nvSpPr>
          <p:cNvPr id="362" name="Google Shape;362;p24"/>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n-U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363" name="Google Shape;363;p24"/>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n-U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pic>
        <p:nvPicPr>
          <p:cNvPr id="364" name="Google Shape;364;p24"/>
          <p:cNvPicPr preferRelativeResize="0"/>
          <p:nvPr/>
        </p:nvPicPr>
        <p:blipFill rotWithShape="1">
          <a:blip r:embed="rId6">
            <a:alphaModFix/>
          </a:blip>
          <a:srcRect/>
          <a:stretch/>
        </p:blipFill>
        <p:spPr>
          <a:xfrm>
            <a:off x="3225405" y="3872315"/>
            <a:ext cx="3758336" cy="547285"/>
          </a:xfrm>
          <a:prstGeom prst="rect">
            <a:avLst/>
          </a:prstGeom>
          <a:noFill/>
          <a:ln>
            <a:noFill/>
          </a:ln>
        </p:spPr>
      </p:pic>
      <p:sp>
        <p:nvSpPr>
          <p:cNvPr id="365" name="Google Shape;365;p24"/>
          <p:cNvSpPr txBox="1"/>
          <p:nvPr/>
        </p:nvSpPr>
        <p:spPr>
          <a:xfrm>
            <a:off x="2133600" y="4835149"/>
            <a:ext cx="670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Continue your training path at: </a:t>
            </a:r>
            <a:r>
              <a:rPr lang="en-US" sz="1800" b="1" u="sng">
                <a:solidFill>
                  <a:srgbClr val="78D74F"/>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https://opsizo.eu/index.php</a:t>
            </a:r>
            <a:r>
              <a:rPr lang="en-US" sz="1800" b="1">
                <a:solidFill>
                  <a:srgbClr val="78D74F"/>
                </a:solidFill>
                <a:latin typeface="Helvetica Neue"/>
                <a:ea typeface="Helvetica Neue"/>
                <a:cs typeface="Helvetica Neue"/>
                <a:sym typeface="Helvetica Neue"/>
              </a:rPr>
              <a:t>  </a:t>
            </a:r>
            <a:endParaRPr sz="1800">
              <a:solidFill>
                <a:srgbClr val="78D74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3"/>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76" name="Google Shape;76;p3"/>
          <p:cNvPicPr preferRelativeResize="0"/>
          <p:nvPr/>
        </p:nvPicPr>
        <p:blipFill rotWithShape="1">
          <a:blip r:embed="rId3">
            <a:alphaModFix/>
          </a:blip>
          <a:srcRect/>
          <a:stretch/>
        </p:blipFill>
        <p:spPr>
          <a:xfrm>
            <a:off x="108737" y="6817211"/>
            <a:ext cx="2143124" cy="447674"/>
          </a:xfrm>
          <a:prstGeom prst="rect">
            <a:avLst/>
          </a:prstGeom>
          <a:noFill/>
          <a:ln>
            <a:noFill/>
          </a:ln>
        </p:spPr>
      </p:pic>
      <p:sp>
        <p:nvSpPr>
          <p:cNvPr id="77" name="Google Shape;77;p3"/>
          <p:cNvSpPr txBox="1"/>
          <p:nvPr/>
        </p:nvSpPr>
        <p:spPr>
          <a:xfrm>
            <a:off x="2151437" y="6861149"/>
            <a:ext cx="2350135" cy="321310"/>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40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a:solidFill>
                <a:schemeClr val="dk1"/>
              </a:solidFill>
              <a:latin typeface="Tahoma"/>
              <a:ea typeface="Tahoma"/>
              <a:cs typeface="Tahoma"/>
              <a:sym typeface="Tahoma"/>
            </a:endParaRPr>
          </a:p>
        </p:txBody>
      </p:sp>
      <p:sp>
        <p:nvSpPr>
          <p:cNvPr id="78" name="Google Shape;78;p3"/>
          <p:cNvSpPr txBox="1"/>
          <p:nvPr/>
        </p:nvSpPr>
        <p:spPr>
          <a:xfrm>
            <a:off x="4818965" y="545892"/>
            <a:ext cx="4271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sz="24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79" name="Google Shape;79;p3"/>
          <p:cNvPicPr preferRelativeResize="0"/>
          <p:nvPr/>
        </p:nvPicPr>
        <p:blipFill rotWithShape="1">
          <a:blip r:embed="rId4">
            <a:alphaModFix/>
          </a:blip>
          <a:srcRect/>
          <a:stretch/>
        </p:blipFill>
        <p:spPr>
          <a:xfrm>
            <a:off x="8610600" y="6126648"/>
            <a:ext cx="914400" cy="914400"/>
          </a:xfrm>
          <a:prstGeom prst="rect">
            <a:avLst/>
          </a:prstGeom>
          <a:noFill/>
          <a:ln>
            <a:noFill/>
          </a:ln>
        </p:spPr>
      </p:pic>
      <p:sp>
        <p:nvSpPr>
          <p:cNvPr id="80" name="Google Shape;80;p3"/>
          <p:cNvSpPr txBox="1"/>
          <p:nvPr/>
        </p:nvSpPr>
        <p:spPr>
          <a:xfrm>
            <a:off x="4850933" y="2433013"/>
            <a:ext cx="439386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The contents are inspired by the </a:t>
            </a:r>
            <a:r>
              <a:rPr lang="en-US" sz="1800"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 Images that can change the world</a:t>
            </a:r>
            <a:r>
              <a:rPr lang="en-US" sz="1800">
                <a:solidFill>
                  <a:schemeClr val="dk1"/>
                </a:solidFill>
                <a:latin typeface="Helvetica Neue"/>
                <a:ea typeface="Helvetica Neue"/>
                <a:cs typeface="Helvetica Neue"/>
                <a:sym typeface="Helvetica Neue"/>
              </a:rPr>
              <a:t>” – A guide to equal communication by Tomas Gunnarsson, ‘</a:t>
            </a:r>
            <a:r>
              <a:rPr lang="en-US" sz="1800" b="1">
                <a:solidFill>
                  <a:schemeClr val="dk1"/>
                </a:solidFill>
                <a:latin typeface="Helvetica Neue"/>
                <a:ea typeface="Helvetica Neue"/>
                <a:cs typeface="Helvetica Neue"/>
                <a:sym typeface="Helvetica Neue"/>
              </a:rPr>
              <a:t>The Gender Photographer</a:t>
            </a:r>
            <a:r>
              <a:rPr lang="en-US" sz="1800">
                <a:solidFill>
                  <a:schemeClr val="dk1"/>
                </a:solidFill>
                <a:latin typeface="Helvetica Neue"/>
                <a:ea typeface="Helvetica Neue"/>
                <a:cs typeface="Helvetica Neue"/>
                <a:sym typeface="Helvetica Neue"/>
              </a:rPr>
              <a:t>’</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u="sng">
                <a:solidFill>
                  <a:schemeClr val="dk1"/>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https://www.genusfotografen.se/language/en/home-2/</a:t>
            </a:r>
            <a:r>
              <a:rPr lang="en-US" sz="1800">
                <a:solidFill>
                  <a:schemeClr val="dk1"/>
                </a:solidFill>
                <a:latin typeface="Helvetica Neue"/>
                <a:ea typeface="Helvetica Neue"/>
                <a:cs typeface="Helvetica Neue"/>
                <a:sym typeface="Helvetica Neue"/>
              </a:rPr>
              <a:t>  </a:t>
            </a:r>
            <a:endParaRPr sz="1800" b="1">
              <a:solidFill>
                <a:schemeClr val="dk1"/>
              </a:solidFill>
              <a:latin typeface="Helvetica Neue"/>
              <a:ea typeface="Helvetica Neue"/>
              <a:cs typeface="Helvetica Neue"/>
              <a:sym typeface="Helvetica Neue"/>
            </a:endParaRPr>
          </a:p>
        </p:txBody>
      </p:sp>
      <p:pic>
        <p:nvPicPr>
          <p:cNvPr id="81" name="Google Shape;81;p3"/>
          <p:cNvPicPr preferRelativeResize="0"/>
          <p:nvPr/>
        </p:nvPicPr>
        <p:blipFill rotWithShape="1">
          <a:blip r:embed="rId7">
            <a:alphaModFix/>
          </a:blip>
          <a:srcRect/>
          <a:stretch/>
        </p:blipFill>
        <p:spPr>
          <a:xfrm>
            <a:off x="108737" y="170562"/>
            <a:ext cx="4491696" cy="65831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87" name="Google Shape;87;p4"/>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88" name="Google Shape;88;p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89" name="Google Shape;89;p4"/>
          <p:cNvSpPr txBox="1"/>
          <p:nvPr/>
        </p:nvSpPr>
        <p:spPr>
          <a:xfrm>
            <a:off x="1562529" y="467501"/>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90" name="Google Shape;90;p4"/>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91" name="Google Shape;91;p4"/>
          <p:cNvSpPr txBox="1"/>
          <p:nvPr/>
        </p:nvSpPr>
        <p:spPr>
          <a:xfrm>
            <a:off x="567852" y="1484058"/>
            <a:ext cx="8617896"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Choosing gender-neutral colors and images for your corporate website is an important step in promoting inclusivity and diversity. Here are some guidelines to consider:</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en-US" sz="1800" b="1">
                <a:solidFill>
                  <a:schemeClr val="dk1"/>
                </a:solidFill>
                <a:latin typeface="Helvetica Neue"/>
                <a:ea typeface="Helvetica Neue"/>
                <a:cs typeface="Helvetica Neue"/>
                <a:sym typeface="Helvetica Neue"/>
              </a:rPr>
              <a:t>Color accessibility – Web Design</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In the context of web design and digital content, there is an emphasis on </a:t>
            </a:r>
            <a:r>
              <a:rPr lang="en-US" sz="1800" b="1">
                <a:solidFill>
                  <a:schemeClr val="dk1"/>
                </a:solidFill>
                <a:latin typeface="Helvetica Neue"/>
                <a:ea typeface="Helvetica Neue"/>
                <a:cs typeface="Helvetica Neue"/>
                <a:sym typeface="Helvetica Neue"/>
              </a:rPr>
              <a:t>color accessibility</a:t>
            </a:r>
            <a:r>
              <a:rPr lang="en-US" sz="1800">
                <a:solidFill>
                  <a:schemeClr val="dk1"/>
                </a:solidFill>
                <a:latin typeface="Helvetica Neue"/>
                <a:ea typeface="Helvetica Neue"/>
                <a:cs typeface="Helvetica Neue"/>
                <a:sym typeface="Helvetica Neue"/>
              </a:rPr>
              <a:t>. Using color combinations that provide sufficient contrast is important to ensure that people with visual impairments can access and understand the content. Colors can carry cultural, symbolic, or emotional meanings that can impact how they are used and perceived. For example, some colors may be associated with certain cultural or religious practices. The use of certain colors in certain contexts might be considered offensive or insensitive, leading to potential legal and reputational consequences.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97" name="Google Shape;97;p5"/>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98" name="Google Shape;98;p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99" name="Google Shape;99;p5"/>
          <p:cNvSpPr txBox="1"/>
          <p:nvPr/>
        </p:nvSpPr>
        <p:spPr>
          <a:xfrm>
            <a:off x="1667734"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00" name="Google Shape;100;p5"/>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01" name="Google Shape;101;p5"/>
          <p:cNvSpPr txBox="1"/>
          <p:nvPr/>
        </p:nvSpPr>
        <p:spPr>
          <a:xfrm>
            <a:off x="494715" y="1515303"/>
            <a:ext cx="861789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en-US" sz="1800" b="1">
                <a:solidFill>
                  <a:schemeClr val="dk1"/>
                </a:solidFill>
                <a:latin typeface="Helvetica Neue"/>
                <a:ea typeface="Helvetica Neue"/>
                <a:cs typeface="Helvetica Neue"/>
                <a:sym typeface="Helvetica Neue"/>
              </a:rPr>
              <a:t>Color accessibility – Web Design</a:t>
            </a:r>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red </a:t>
            </a:r>
            <a:r>
              <a:rPr lang="en-US" sz="1800">
                <a:solidFill>
                  <a:schemeClr val="dk1"/>
                </a:solidFill>
                <a:latin typeface="Helvetica Neue"/>
                <a:ea typeface="Helvetica Neue"/>
                <a:cs typeface="Helvetica Neue"/>
                <a:sym typeface="Helvetica Neue"/>
              </a:rPr>
              <a:t>evokes dynamism. </a:t>
            </a:r>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orange </a:t>
            </a:r>
            <a:r>
              <a:rPr lang="en-US" sz="1800">
                <a:solidFill>
                  <a:schemeClr val="dk1"/>
                </a:solidFill>
                <a:latin typeface="Helvetica Neue"/>
                <a:ea typeface="Helvetica Neue"/>
                <a:cs typeface="Helvetica Neue"/>
                <a:sym typeface="Helvetica Neue"/>
              </a:rPr>
              <a:t>expresses energy, friendship, optimism and action.</a:t>
            </a:r>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yellow </a:t>
            </a:r>
            <a:r>
              <a:rPr lang="en-US" sz="1800">
                <a:solidFill>
                  <a:schemeClr val="dk1"/>
                </a:solidFill>
                <a:latin typeface="Helvetica Neue"/>
                <a:ea typeface="Helvetica Neue"/>
                <a:cs typeface="Helvetica Neue"/>
                <a:sym typeface="Helvetica Neue"/>
              </a:rPr>
              <a:t>expresses energy, warmth, joy, stimulus to action andinvolvement .... however it is hardly visible on a white background!</a:t>
            </a:r>
            <a:endParaRPr/>
          </a:p>
          <a:p>
            <a:pPr marL="0" marR="0" lvl="0" indent="0" algn="just"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green</a:t>
            </a:r>
            <a:r>
              <a:rPr lang="en-US" sz="1800">
                <a:solidFill>
                  <a:schemeClr val="dk1"/>
                </a:solidFill>
                <a:latin typeface="Helvetica Neue"/>
                <a:ea typeface="Helvetica Neue"/>
                <a:cs typeface="Helvetica Neue"/>
                <a:sym typeface="Helvetica Neue"/>
              </a:rPr>
              <a:t>: stability and renewal, nature.</a:t>
            </a:r>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blue</a:t>
            </a:r>
            <a:r>
              <a:rPr lang="en-US" sz="1800">
                <a:solidFill>
                  <a:schemeClr val="dk1"/>
                </a:solidFill>
                <a:latin typeface="Helvetica Neue"/>
                <a:ea typeface="Helvetica Neue"/>
                <a:cs typeface="Helvetica Neue"/>
                <a:sym typeface="Helvetica Neue"/>
              </a:rPr>
              <a:t>: is associated with a sense of trust, security, of tranquillity</a:t>
            </a:r>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black</a:t>
            </a:r>
            <a:r>
              <a:rPr lang="en-US" sz="1800">
                <a:solidFill>
                  <a:schemeClr val="dk1"/>
                </a:solidFill>
                <a:latin typeface="Helvetica Neue"/>
                <a:ea typeface="Helvetica Neue"/>
                <a:cs typeface="Helvetica Neue"/>
                <a:sym typeface="Helvetica Neue"/>
              </a:rPr>
              <a:t>: par excellence represents power.</a:t>
            </a:r>
            <a:endParaRPr/>
          </a:p>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The </a:t>
            </a:r>
            <a:r>
              <a:rPr lang="en-US" sz="1800" b="1">
                <a:solidFill>
                  <a:schemeClr val="dk1"/>
                </a:solidFill>
                <a:latin typeface="Helvetica Neue"/>
                <a:ea typeface="Helvetica Neue"/>
                <a:cs typeface="Helvetica Neue"/>
                <a:sym typeface="Helvetica Neue"/>
              </a:rPr>
              <a:t>colour grey</a:t>
            </a:r>
            <a:r>
              <a:rPr lang="en-US" sz="1800">
                <a:solidFill>
                  <a:schemeClr val="dk1"/>
                </a:solidFill>
                <a:latin typeface="Helvetica Neue"/>
                <a:ea typeface="Helvetica Neue"/>
                <a:cs typeface="Helvetica Neue"/>
                <a:sym typeface="Helvetica Neue"/>
              </a:rPr>
              <a:t>: neutrality.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07" name="Google Shape;107;p6"/>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08" name="Google Shape;108;p6"/>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09" name="Google Shape;109;p6"/>
          <p:cNvSpPr txBox="1"/>
          <p:nvPr/>
        </p:nvSpPr>
        <p:spPr>
          <a:xfrm>
            <a:off x="1573615" y="334796"/>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10" name="Google Shape;110;p6"/>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11" name="Google Shape;111;p6"/>
          <p:cNvSpPr txBox="1"/>
          <p:nvPr/>
        </p:nvSpPr>
        <p:spPr>
          <a:xfrm>
            <a:off x="490967" y="1158115"/>
            <a:ext cx="8617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en-US" sz="1800" b="1">
                <a:solidFill>
                  <a:schemeClr val="dk1"/>
                </a:solidFill>
                <a:latin typeface="Helvetica Neue"/>
                <a:ea typeface="Helvetica Neue"/>
                <a:cs typeface="Helvetica Neue"/>
                <a:sym typeface="Helvetica Neue"/>
              </a:rPr>
              <a:t>Avoid using stereotypical colors </a:t>
            </a:r>
            <a:endParaRPr/>
          </a:p>
        </p:txBody>
      </p:sp>
      <p:sp>
        <p:nvSpPr>
          <p:cNvPr id="112" name="Google Shape;112;p6"/>
          <p:cNvSpPr txBox="1"/>
          <p:nvPr/>
        </p:nvSpPr>
        <p:spPr>
          <a:xfrm>
            <a:off x="533165" y="2323678"/>
            <a:ext cx="2557033"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Colours are often arbitrarily connected to one gender, such as pink for women and blue for men. When designing communication materials</a:t>
            </a:r>
            <a:r>
              <a:rPr lang="en-US" sz="1800" b="1">
                <a:solidFill>
                  <a:schemeClr val="dk1"/>
                </a:solidFill>
                <a:latin typeface="Helvetica Neue"/>
                <a:ea typeface="Helvetica Neue"/>
                <a:cs typeface="Helvetica Neue"/>
                <a:sym typeface="Helvetica Neue"/>
              </a:rPr>
              <a:t>, check the colours </a:t>
            </a:r>
            <a:r>
              <a:rPr lang="en-US" sz="1800">
                <a:solidFill>
                  <a:schemeClr val="dk1"/>
                </a:solidFill>
                <a:latin typeface="Helvetica Neue"/>
                <a:ea typeface="Helvetica Neue"/>
                <a:cs typeface="Helvetica Neue"/>
                <a:sym typeface="Helvetica Neue"/>
              </a:rPr>
              <a:t>you have used and </a:t>
            </a:r>
            <a:r>
              <a:rPr lang="en-US" sz="1800" b="1">
                <a:solidFill>
                  <a:schemeClr val="dk1"/>
                </a:solidFill>
                <a:latin typeface="Helvetica Neue"/>
                <a:ea typeface="Helvetica Neue"/>
                <a:cs typeface="Helvetica Neue"/>
                <a:sym typeface="Helvetica Neue"/>
              </a:rPr>
              <a:t>don’t use colour</a:t>
            </a:r>
            <a:r>
              <a:rPr lang="en-US" sz="1800">
                <a:solidFill>
                  <a:schemeClr val="dk1"/>
                </a:solidFill>
                <a:latin typeface="Helvetica Neue"/>
                <a:ea typeface="Helvetica Neue"/>
                <a:cs typeface="Helvetica Neue"/>
                <a:sym typeface="Helvetica Neue"/>
              </a:rPr>
              <a:t> as </a:t>
            </a:r>
            <a:r>
              <a:rPr lang="en-US" sz="1800" b="1">
                <a:solidFill>
                  <a:schemeClr val="dk1"/>
                </a:solidFill>
                <a:latin typeface="Helvetica Neue"/>
                <a:ea typeface="Helvetica Neue"/>
                <a:cs typeface="Helvetica Neue"/>
                <a:sym typeface="Helvetica Neue"/>
              </a:rPr>
              <a:t>a shorthand for gender. </a:t>
            </a:r>
            <a:endParaRPr sz="1800" b="1">
              <a:solidFill>
                <a:schemeClr val="dk1"/>
              </a:solidFill>
              <a:latin typeface="Helvetica Neue"/>
              <a:ea typeface="Helvetica Neue"/>
              <a:cs typeface="Helvetica Neue"/>
              <a:sym typeface="Helvetica Neue"/>
            </a:endParaRPr>
          </a:p>
        </p:txBody>
      </p:sp>
      <p:pic>
        <p:nvPicPr>
          <p:cNvPr id="113" name="Google Shape;113;p6"/>
          <p:cNvPicPr preferRelativeResize="0"/>
          <p:nvPr/>
        </p:nvPicPr>
        <p:blipFill rotWithShape="1">
          <a:blip r:embed="rId5">
            <a:alphaModFix/>
          </a:blip>
          <a:srcRect/>
          <a:stretch/>
        </p:blipFill>
        <p:spPr>
          <a:xfrm>
            <a:off x="3276835" y="2407438"/>
            <a:ext cx="5943600" cy="29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19" name="Google Shape;119;p7"/>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20" name="Google Shape;120;p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21" name="Google Shape;121;p7"/>
          <p:cNvSpPr txBox="1"/>
          <p:nvPr/>
        </p:nvSpPr>
        <p:spPr>
          <a:xfrm>
            <a:off x="1667734" y="385930"/>
            <a:ext cx="685174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22" name="Google Shape;122;p7"/>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23" name="Google Shape;123;p7"/>
          <p:cNvSpPr txBox="1"/>
          <p:nvPr/>
        </p:nvSpPr>
        <p:spPr>
          <a:xfrm>
            <a:off x="567852" y="1358058"/>
            <a:ext cx="861789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2. Images– Web Design</a:t>
            </a: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When done right, images can include and mirror all people, not just those who fit into the norm in society. And images can tickle our imagination when it comes to what we can do with our lives, and who we can become.</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Let’s analyse the </a:t>
            </a:r>
            <a:r>
              <a:rPr lang="en-US" sz="1800" b="1">
                <a:solidFill>
                  <a:schemeClr val="dk1"/>
                </a:solidFill>
                <a:latin typeface="Helvetica Neue"/>
                <a:ea typeface="Helvetica Neue"/>
                <a:cs typeface="Helvetica Neue"/>
                <a:sym typeface="Helvetica Neue"/>
              </a:rPr>
              <a:t>Opsizo home page picture in the OER Platform</a:t>
            </a:r>
            <a:endParaRPr sz="1800" b="1">
              <a:solidFill>
                <a:schemeClr val="dk1"/>
              </a:solidFill>
              <a:latin typeface="Helvetica Neue"/>
              <a:ea typeface="Helvetica Neue"/>
              <a:cs typeface="Helvetica Neue"/>
              <a:sym typeface="Helvetica Neue"/>
            </a:endParaRPr>
          </a:p>
        </p:txBody>
      </p:sp>
      <p:pic>
        <p:nvPicPr>
          <p:cNvPr id="124" name="Google Shape;124;p7"/>
          <p:cNvPicPr preferRelativeResize="0"/>
          <p:nvPr/>
        </p:nvPicPr>
        <p:blipFill rotWithShape="1">
          <a:blip r:embed="rId5">
            <a:alphaModFix/>
          </a:blip>
          <a:srcRect/>
          <a:stretch/>
        </p:blipFill>
        <p:spPr>
          <a:xfrm>
            <a:off x="3401067" y="3855383"/>
            <a:ext cx="5707796" cy="2468236"/>
          </a:xfrm>
          <a:prstGeom prst="rect">
            <a:avLst/>
          </a:prstGeom>
          <a:noFill/>
          <a:ln>
            <a:noFill/>
          </a:ln>
        </p:spPr>
      </p:pic>
      <p:cxnSp>
        <p:nvCxnSpPr>
          <p:cNvPr id="125" name="Google Shape;125;p7"/>
          <p:cNvCxnSpPr/>
          <p:nvPr/>
        </p:nvCxnSpPr>
        <p:spPr>
          <a:xfrm>
            <a:off x="2671343" y="4695774"/>
            <a:ext cx="1099709" cy="439949"/>
          </a:xfrm>
          <a:prstGeom prst="straightConnector1">
            <a:avLst/>
          </a:prstGeom>
          <a:noFill/>
          <a:ln w="9525" cap="flat" cmpd="sng">
            <a:solidFill>
              <a:srgbClr val="4A7DBA"/>
            </a:solidFill>
            <a:prstDash val="solid"/>
            <a:round/>
            <a:headEnd type="none" w="sm" len="sm"/>
            <a:tailEnd type="triangle" w="med" len="med"/>
          </a:ln>
        </p:spPr>
      </p:cxnSp>
      <p:sp>
        <p:nvSpPr>
          <p:cNvPr id="126" name="Google Shape;126;p7"/>
          <p:cNvSpPr txBox="1"/>
          <p:nvPr/>
        </p:nvSpPr>
        <p:spPr>
          <a:xfrm>
            <a:off x="609600" y="4343400"/>
            <a:ext cx="2255467" cy="662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7"/>
          <p:cNvSpPr txBox="1"/>
          <p:nvPr/>
        </p:nvSpPr>
        <p:spPr>
          <a:xfrm>
            <a:off x="974690" y="3718584"/>
            <a:ext cx="1915361"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Helvetica Neue"/>
                <a:ea typeface="Helvetica Neue"/>
                <a:cs typeface="Helvetica Neue"/>
                <a:sym typeface="Helvetica Neue"/>
              </a:rPr>
              <a:t>Different skin-tone colours, race, gender, </a:t>
            </a:r>
            <a:endParaRPr/>
          </a:p>
          <a:p>
            <a:pPr marL="0" marR="0" lvl="0" indent="0" algn="l" rtl="0">
              <a:spcBef>
                <a:spcPts val="0"/>
              </a:spcBef>
              <a:spcAft>
                <a:spcPts val="0"/>
              </a:spcAft>
              <a:buNone/>
            </a:pPr>
            <a:r>
              <a:rPr lang="en-US" sz="1100">
                <a:solidFill>
                  <a:schemeClr val="dk1"/>
                </a:solidFill>
                <a:latin typeface="Helvetica Neue"/>
                <a:ea typeface="Helvetica Neue"/>
                <a:cs typeface="Helvetica Neue"/>
                <a:sym typeface="Helvetica Neue"/>
              </a:rPr>
              <a:t>In a workplace </a:t>
            </a:r>
            <a:r>
              <a:rPr lang="en-US" sz="1100" b="1">
                <a:solidFill>
                  <a:schemeClr val="dk1"/>
                </a:solidFill>
                <a:latin typeface="Helvetica Neue"/>
                <a:ea typeface="Helvetica Neue"/>
                <a:cs typeface="Helvetica Neue"/>
                <a:sym typeface="Helvetica Neue"/>
              </a:rPr>
              <a:t>regardless </a:t>
            </a:r>
            <a:r>
              <a:rPr lang="en-US" sz="1100">
                <a:solidFill>
                  <a:schemeClr val="dk1"/>
                </a:solidFill>
                <a:latin typeface="Helvetica Neue"/>
                <a:ea typeface="Helvetica Neue"/>
                <a:cs typeface="Helvetica Neue"/>
                <a:sym typeface="Helvetica Neue"/>
              </a:rPr>
              <a:t>of </a:t>
            </a:r>
            <a:r>
              <a:rPr lang="en-US" sz="1100" b="1">
                <a:solidFill>
                  <a:schemeClr val="dk1"/>
                </a:solidFill>
                <a:latin typeface="Helvetica Neue"/>
                <a:ea typeface="Helvetica Neue"/>
                <a:cs typeface="Helvetica Neue"/>
                <a:sym typeface="Helvetica Neue"/>
              </a:rPr>
              <a:t>whom you love, what colour your skin is,</a:t>
            </a:r>
            <a:r>
              <a:rPr lang="en-US" sz="1100">
                <a:solidFill>
                  <a:schemeClr val="dk1"/>
                </a:solidFill>
                <a:latin typeface="Helvetica Neue"/>
                <a:ea typeface="Helvetica Neue"/>
                <a:cs typeface="Helvetica Neue"/>
                <a:sym typeface="Helvetica Neue"/>
              </a:rPr>
              <a:t> what god you believe in, how your body or brain works, what genitals you have, whether you’re old or young – </a:t>
            </a:r>
            <a:r>
              <a:rPr lang="en-US" sz="1100" b="1">
                <a:solidFill>
                  <a:schemeClr val="dk1"/>
                </a:solidFill>
                <a:latin typeface="Helvetica Neue"/>
                <a:ea typeface="Helvetica Neue"/>
                <a:cs typeface="Helvetica Neue"/>
                <a:sym typeface="Helvetica Neue"/>
              </a:rPr>
              <a:t>you deserve to be</a:t>
            </a:r>
            <a:endParaRPr/>
          </a:p>
          <a:p>
            <a:pPr marL="0" marR="0" lvl="0" indent="0" algn="l" rtl="0">
              <a:spcBef>
                <a:spcPts val="0"/>
              </a:spcBef>
              <a:spcAft>
                <a:spcPts val="0"/>
              </a:spcAft>
              <a:buNone/>
            </a:pPr>
            <a:r>
              <a:rPr lang="en-US" sz="1100" b="1">
                <a:solidFill>
                  <a:schemeClr val="dk1"/>
                </a:solidFill>
                <a:latin typeface="Helvetica Neue"/>
                <a:ea typeface="Helvetica Neue"/>
                <a:cs typeface="Helvetica Neue"/>
                <a:sym typeface="Helvetica Neue"/>
              </a:rPr>
              <a:t>seen, heard and respected</a:t>
            </a:r>
            <a:r>
              <a:rPr lang="en-US" sz="1100">
                <a:solidFill>
                  <a:schemeClr val="dk1"/>
                </a:solidFill>
                <a:latin typeface="Helvetica Neue"/>
                <a:ea typeface="Helvetica Neue"/>
                <a:cs typeface="Helvetica Neue"/>
                <a:sym typeface="Helvetica Neue"/>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33" name="Google Shape;133;p8"/>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34" name="Google Shape;134;p8"/>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35" name="Google Shape;135;p8"/>
          <p:cNvSpPr txBox="1"/>
          <p:nvPr/>
        </p:nvSpPr>
        <p:spPr>
          <a:xfrm>
            <a:off x="1562529" y="40916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6" name="Google Shape;136;p8"/>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37" name="Google Shape;137;p8"/>
          <p:cNvSpPr txBox="1"/>
          <p:nvPr/>
        </p:nvSpPr>
        <p:spPr>
          <a:xfrm>
            <a:off x="484721" y="1182891"/>
            <a:ext cx="85903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2. A world where men do and women watch</a:t>
            </a:r>
            <a:endParaRPr sz="1800" b="1">
              <a:solidFill>
                <a:schemeClr val="dk1"/>
              </a:solidFill>
              <a:latin typeface="Helvetica Neue"/>
              <a:ea typeface="Helvetica Neue"/>
              <a:cs typeface="Helvetica Neue"/>
              <a:sym typeface="Helvetica Neue"/>
            </a:endParaRPr>
          </a:p>
        </p:txBody>
      </p:sp>
      <p:pic>
        <p:nvPicPr>
          <p:cNvPr id="138" name="Google Shape;138;p8"/>
          <p:cNvPicPr preferRelativeResize="0"/>
          <p:nvPr/>
        </p:nvPicPr>
        <p:blipFill rotWithShape="1">
          <a:blip r:embed="rId5">
            <a:alphaModFix/>
          </a:blip>
          <a:srcRect/>
          <a:stretch/>
        </p:blipFill>
        <p:spPr>
          <a:xfrm>
            <a:off x="5296263" y="1666582"/>
            <a:ext cx="3139248" cy="4489461"/>
          </a:xfrm>
          <a:prstGeom prst="rect">
            <a:avLst/>
          </a:prstGeom>
          <a:noFill/>
          <a:ln>
            <a:noFill/>
          </a:ln>
        </p:spPr>
      </p:pic>
      <p:cxnSp>
        <p:nvCxnSpPr>
          <p:cNvPr id="139" name="Google Shape;139;p8"/>
          <p:cNvCxnSpPr/>
          <p:nvPr/>
        </p:nvCxnSpPr>
        <p:spPr>
          <a:xfrm>
            <a:off x="4267200" y="3581400"/>
            <a:ext cx="1295400" cy="533400"/>
          </a:xfrm>
          <a:prstGeom prst="straightConnector1">
            <a:avLst/>
          </a:prstGeom>
          <a:noFill/>
          <a:ln w="9525" cap="flat" cmpd="sng">
            <a:solidFill>
              <a:srgbClr val="40891F"/>
            </a:solidFill>
            <a:prstDash val="solid"/>
            <a:round/>
            <a:headEnd type="none" w="sm" len="sm"/>
            <a:tailEnd type="triangle" w="med" len="med"/>
          </a:ln>
        </p:spPr>
      </p:cxnSp>
      <p:cxnSp>
        <p:nvCxnSpPr>
          <p:cNvPr id="140" name="Google Shape;140;p8"/>
          <p:cNvCxnSpPr/>
          <p:nvPr/>
        </p:nvCxnSpPr>
        <p:spPr>
          <a:xfrm rot="10800000" flipH="1">
            <a:off x="4590064" y="4706785"/>
            <a:ext cx="2275823" cy="611051"/>
          </a:xfrm>
          <a:prstGeom prst="straightConnector1">
            <a:avLst/>
          </a:prstGeom>
          <a:noFill/>
          <a:ln w="9525" cap="flat" cmpd="sng">
            <a:solidFill>
              <a:srgbClr val="40891F"/>
            </a:solidFill>
            <a:prstDash val="solid"/>
            <a:round/>
            <a:headEnd type="none" w="sm" len="sm"/>
            <a:tailEnd type="triangle" w="med" len="med"/>
          </a:ln>
        </p:spPr>
      </p:cxnSp>
      <p:sp>
        <p:nvSpPr>
          <p:cNvPr id="141" name="Google Shape;141;p8"/>
          <p:cNvSpPr txBox="1"/>
          <p:nvPr/>
        </p:nvSpPr>
        <p:spPr>
          <a:xfrm>
            <a:off x="2656024" y="3351082"/>
            <a:ext cx="17247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Girls watching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8"/>
          <p:cNvSpPr txBox="1"/>
          <p:nvPr/>
        </p:nvSpPr>
        <p:spPr>
          <a:xfrm>
            <a:off x="713345" y="1640260"/>
            <a:ext cx="37715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Analyse the photo and have a look at who is </a:t>
            </a:r>
            <a:r>
              <a:rPr lang="en-US" sz="1800" b="1">
                <a:solidFill>
                  <a:srgbClr val="40891F"/>
                </a:solidFill>
                <a:latin typeface="Helvetica Neue"/>
                <a:ea typeface="Helvetica Neue"/>
                <a:cs typeface="Helvetica Neue"/>
                <a:sym typeface="Helvetica Neue"/>
              </a:rPr>
              <a:t>passive, watching, admiring</a:t>
            </a:r>
            <a:r>
              <a:rPr lang="en-US" sz="1800">
                <a:solidFill>
                  <a:schemeClr val="dk1"/>
                </a:solidFill>
                <a:latin typeface="Helvetica Neue"/>
                <a:ea typeface="Helvetica Neue"/>
                <a:cs typeface="Helvetica Neue"/>
                <a:sym typeface="Helvetica Neue"/>
              </a:rPr>
              <a:t> and who is </a:t>
            </a:r>
            <a:r>
              <a:rPr lang="en-US" sz="1800" b="1">
                <a:solidFill>
                  <a:srgbClr val="002060"/>
                </a:solidFill>
                <a:latin typeface="Helvetica Neue"/>
                <a:ea typeface="Helvetica Neue"/>
                <a:cs typeface="Helvetica Neue"/>
                <a:sym typeface="Helvetica Neue"/>
              </a:rPr>
              <a:t>active, brave and showing off</a:t>
            </a:r>
            <a:endParaRPr/>
          </a:p>
        </p:txBody>
      </p:sp>
      <p:sp>
        <p:nvSpPr>
          <p:cNvPr id="143" name="Google Shape;143;p8"/>
          <p:cNvSpPr txBox="1"/>
          <p:nvPr/>
        </p:nvSpPr>
        <p:spPr>
          <a:xfrm>
            <a:off x="876663" y="4972452"/>
            <a:ext cx="37715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Helvetica Neue"/>
                <a:ea typeface="Helvetica Neue"/>
                <a:cs typeface="Helvetica Neue"/>
                <a:sym typeface="Helvetica Neue"/>
              </a:rPr>
              <a:t>A group of boys are throwing themselves into the water of Gävle Harbour (Sweden)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49" name="Google Shape;149;p9"/>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50" name="Google Shape;150;p9"/>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n-U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51" name="Google Shape;151;p9"/>
          <p:cNvSpPr txBox="1"/>
          <p:nvPr/>
        </p:nvSpPr>
        <p:spPr>
          <a:xfrm>
            <a:off x="1562529" y="392274"/>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Unit 1</a:t>
            </a:r>
            <a:endParaRPr/>
          </a:p>
          <a:p>
            <a:pPr marL="0" marR="0" lvl="0" indent="0" algn="l" rtl="0">
              <a:spcBef>
                <a:spcPts val="0"/>
              </a:spcBef>
              <a:spcAft>
                <a:spcPts val="0"/>
              </a:spcAft>
              <a:buNone/>
            </a:pPr>
            <a:r>
              <a:rPr lang="en-US" sz="2400">
                <a:solidFill>
                  <a:schemeClr val="dk1"/>
                </a:solidFill>
                <a:latin typeface="Helvetica Neue"/>
                <a:ea typeface="Helvetica Neue"/>
                <a:cs typeface="Helvetica Neue"/>
                <a:sym typeface="Helvetica Neue"/>
              </a:rPr>
              <a:t>How images can change the world</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52" name="Google Shape;152;p9"/>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53" name="Google Shape;153;p9"/>
          <p:cNvSpPr txBox="1"/>
          <p:nvPr/>
        </p:nvSpPr>
        <p:spPr>
          <a:xfrm>
            <a:off x="537141" y="1592603"/>
            <a:ext cx="879918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3. Images affect how we see each other</a:t>
            </a:r>
            <a:endParaRPr/>
          </a:p>
          <a:p>
            <a:pPr marL="0" marR="0" lvl="0" indent="0" algn="l" rtl="0">
              <a:spcBef>
                <a:spcPts val="0"/>
              </a:spcBef>
              <a:spcAft>
                <a:spcPts val="0"/>
              </a:spcAft>
              <a:buNone/>
            </a:pPr>
            <a:endParaRPr sz="1800" b="1">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When you belong to those who fit into the norm in society, you can without any difficulty look around and find people that look like you – in movies, talk shows, newspapers and furniture catalogues. You might not even be aware that for some people, the media is not a mirror.</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Images</a:t>
            </a:r>
            <a:r>
              <a:rPr lang="en-US" sz="1800">
                <a:solidFill>
                  <a:schemeClr val="dk1"/>
                </a:solidFill>
                <a:latin typeface="Helvetica Neue"/>
                <a:ea typeface="Helvetica Neue"/>
                <a:cs typeface="Helvetica Neue"/>
                <a:sym typeface="Helvetica Neue"/>
              </a:rPr>
              <a:t> – or the absence of images – </a:t>
            </a:r>
            <a:r>
              <a:rPr lang="en-US" sz="1800" b="1">
                <a:solidFill>
                  <a:schemeClr val="dk1"/>
                </a:solidFill>
                <a:latin typeface="Helvetica Neue"/>
                <a:ea typeface="Helvetica Neue"/>
                <a:cs typeface="Helvetica Neue"/>
                <a:sym typeface="Helvetica Neue"/>
              </a:rPr>
              <a:t>affect how we see each other</a:t>
            </a:r>
            <a:r>
              <a:rPr lang="en-US" sz="1800">
                <a:solidFill>
                  <a:schemeClr val="dk1"/>
                </a:solidFill>
                <a:latin typeface="Helvetica Neue"/>
                <a:ea typeface="Helvetica Neue"/>
                <a:cs typeface="Helvetica Neue"/>
                <a:sym typeface="Helvetica Neue"/>
              </a:rPr>
              <a:t>, and ourselves. When some people are invisible in the media, when their voices and stories are never heard, there is a void left to be filled with prejudice and stereotypes.</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2982</Words>
  <Application>Microsoft Office PowerPoint</Application>
  <PresentationFormat>Personalizzato</PresentationFormat>
  <Paragraphs>246</Paragraphs>
  <Slides>24</Slides>
  <Notes>24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Noto Sans</vt:lpstr>
      <vt:lpstr>Noto Sans Light</vt:lpstr>
      <vt:lpstr>Helvetica Neue</vt:lpstr>
      <vt:lpstr>Tahoma</vt:lpstr>
      <vt:lpstr>Calibri</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lastModifiedBy>Utente</cp:lastModifiedBy>
  <cp:revision>1</cp:revision>
  <dcterms:created xsi:type="dcterms:W3CDTF">2022-12-16T10:07:41Z</dcterms:created>
  <dcterms:modified xsi:type="dcterms:W3CDTF">2023-11-08T14:20:08Z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