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7315200" cx="9753600"/>
  <p:notesSz cx="9753600" cy="7315200"/>
  <p:embeddedFontLst>
    <p:embeddedFont>
      <p:font typeface="Tahoma"/>
      <p:regular r:id="rId22"/>
      <p:bold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Tahoma-regular.fntdata"/><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625925" y="548625"/>
            <a:ext cx="6502725"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 name="Google Shape;43;p1: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0: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11: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2: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13: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14: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15: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6: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2: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3: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 name="Google Shape;75;p4: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5: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6: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7: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8: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975350" y="3474700"/>
            <a:ext cx="7802875" cy="32918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9:notes"/>
          <p:cNvSpPr/>
          <p:nvPr>
            <p:ph idx="2" type="sldImg"/>
          </p:nvPr>
        </p:nvSpPr>
        <p:spPr>
          <a:xfrm>
            <a:off x="30480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2"/>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3"/>
          <p:cNvSpPr txBox="1"/>
          <p:nvPr>
            <p:ph type="ctrTitle"/>
          </p:nvPr>
        </p:nvSpPr>
        <p:spPr>
          <a:xfrm>
            <a:off x="731520" y="2267712"/>
            <a:ext cx="8290560" cy="153619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463040" y="4096512"/>
            <a:ext cx="6827520" cy="1828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4"/>
          <p:cNvSpPr txBox="1"/>
          <p:nvPr>
            <p:ph type="title"/>
          </p:nvPr>
        </p:nvSpPr>
        <p:spPr>
          <a:xfrm>
            <a:off x="487680" y="292608"/>
            <a:ext cx="8778240" cy="117043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87680" y="1682496"/>
            <a:ext cx="8778240" cy="48280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487680" y="292608"/>
            <a:ext cx="8778240" cy="117043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487680" y="1682496"/>
            <a:ext cx="4242816" cy="48280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5023104" y="1682496"/>
            <a:ext cx="4242816" cy="48280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487680" y="292608"/>
            <a:ext cx="8778240" cy="117043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7"/>
          <p:cNvSpPr txBox="1"/>
          <p:nvPr>
            <p:ph idx="1" type="body"/>
          </p:nvPr>
        </p:nvSpPr>
        <p:spPr>
          <a:xfrm>
            <a:off x="258823" y="315618"/>
            <a:ext cx="9258558" cy="664797"/>
          </a:xfrm>
          <a:prstGeom prst="rect">
            <a:avLst/>
          </a:prstGeom>
          <a:noFill/>
          <a:ln>
            <a:noFill/>
          </a:ln>
        </p:spPr>
        <p:txBody>
          <a:bodyPr anchorCtr="0" anchor="ctr" bIns="0" lIns="0" spcFirstLastPara="1" rIns="0" wrap="square" tIns="0">
            <a:spAutoFit/>
          </a:bodyPr>
          <a:lstStyle>
            <a:lvl1pPr indent="-228600" lvl="0" marL="457200" algn="ctr">
              <a:lnSpc>
                <a:spcPct val="100000"/>
              </a:lnSpc>
              <a:spcBef>
                <a:spcPts val="0"/>
              </a:spcBef>
              <a:spcAft>
                <a:spcPts val="0"/>
              </a:spcAft>
              <a:buClr>
                <a:srgbClr val="262626"/>
              </a:buClr>
              <a:buSzPts val="4320"/>
              <a:buFont typeface="Calibri"/>
              <a:buNone/>
              <a:defRPr b="0" sz="4320">
                <a:solidFill>
                  <a:srgbClr val="262626"/>
                </a:solidFill>
                <a:latin typeface="Calibri"/>
                <a:ea typeface="Calibri"/>
                <a:cs typeface="Calibri"/>
                <a:sym typeface="Calibri"/>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7680" y="292608"/>
            <a:ext cx="8778240" cy="1170432"/>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87680" y="1682496"/>
            <a:ext cx="8778240" cy="4828032"/>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1"/>
          <p:cNvSpPr txBox="1"/>
          <p:nvPr>
            <p:ph idx="11" type="ftr"/>
          </p:nvPr>
        </p:nvSpPr>
        <p:spPr>
          <a:xfrm>
            <a:off x="3316224" y="6803136"/>
            <a:ext cx="3121152" cy="36576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487680" y="6803136"/>
            <a:ext cx="2243328" cy="36576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7022592" y="6803136"/>
            <a:ext cx="2243328" cy="36576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hyperlink" Target="https://opsizo.eu/index.ph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hyperlink" Target="https://www.glsen.org/activity/learning-empowerment-and-self-identification" TargetMode="External"/><Relationship Id="rId7" Type="http://schemas.openxmlformats.org/officeDocument/2006/relationships/hyperlink" Target="https://www.youtube.com/watch?v=qMY16X3Zlww" TargetMode="External"/><Relationship Id="rId8" Type="http://schemas.openxmlformats.org/officeDocument/2006/relationships/hyperlink" Target="https://www.glsen.org/sites/default/files/2020-06/NNCW-SelfieSign-2017.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hyperlink" Target="https://www.youtube.com/watch?v=qMY16X3Zlw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hyperlink" Target="https://www.glsen.org/activity/learning-empowerment-and-self-identification" TargetMode="External"/><Relationship Id="rId7" Type="http://schemas.openxmlformats.org/officeDocument/2006/relationships/hyperlink" Target="https://www.glsen.org/activity/learning-empowerment-and-self-identific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hyperlink" Target="https://www.glsen.org/sites/default/files/2020-06/NNCW-SelfieSign-2017.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hyperlink" Target="https://www.glsen.org/activity/learning-empowerment-and-self-identification" TargetMode="External"/><Relationship Id="rId7" Type="http://schemas.openxmlformats.org/officeDocument/2006/relationships/hyperlink" Target="https://www.glsen.org/activity/learning-empowerment-and-self-identification" TargetMode="External"/><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3.jpg"/><Relationship Id="rId5" Type="http://schemas.openxmlformats.org/officeDocument/2006/relationships/image" Target="../media/image2.png"/><Relationship Id="rId6" Type="http://schemas.openxmlformats.org/officeDocument/2006/relationships/image" Target="../media/image18.jpg"/><Relationship Id="rId7" Type="http://schemas.openxmlformats.org/officeDocument/2006/relationships/hyperlink" Target="https://opsizo.eu/index.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6.jpg"/><Relationship Id="rId7" Type="http://schemas.openxmlformats.org/officeDocument/2006/relationships/hyperlink" Target="https://de.freepik.com/fotos-kostenlos/mittelgrosse-freunde-die-zusammen-feiern_17642343.htm#page=3&amp;query=events&amp;position=34&amp;from_view=search&amp;track=sph&amp;uuid=19a4d02a-95c1-4de3-b51f-c8cdd073664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hyperlink" Target="https://de.freepik.com/fotos-kostenlos/junge-maedchen-die-spass-in-der-teenagerparty-haben_11624280.htm#page=4&amp;query=Gender%20style&amp;position=14&amp;from_view=search&amp;track=ais&amp;uuid=85ff0a21-6f03-4157-88aa-69c6aedaa28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hyperlink" Target="https://de.freepik.com/fotos-kostenlos/entwicklungs-wachstums-fortschritts-ikonen-konzept_2758711.htm#query=Professional%20Development&amp;position=0&amp;from_view=search&amp;track=ais&amp;uuid=782a4fce-0b48-43a8-9f84-be3c26c7a32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hyperlink" Target="https://www.glsen.org/activity/learning-empowerment-and-self-identifica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 name="Shape 44"/>
        <p:cNvGrpSpPr/>
        <p:nvPr/>
      </p:nvGrpSpPr>
      <p:grpSpPr>
        <a:xfrm>
          <a:off x="0" y="0"/>
          <a:ext cx="0" cy="0"/>
          <a:chOff x="0" y="0"/>
          <a:chExt cx="0" cy="0"/>
        </a:xfrm>
      </p:grpSpPr>
      <p:grpSp>
        <p:nvGrpSpPr>
          <p:cNvPr id="45" name="Google Shape;45;p8"/>
          <p:cNvGrpSpPr/>
          <p:nvPr/>
        </p:nvGrpSpPr>
        <p:grpSpPr>
          <a:xfrm>
            <a:off x="137629" y="275183"/>
            <a:ext cx="9382125" cy="6877684"/>
            <a:chOff x="137629" y="275183"/>
            <a:chExt cx="9382125" cy="6877684"/>
          </a:xfrm>
        </p:grpSpPr>
        <p:sp>
          <p:nvSpPr>
            <p:cNvPr id="46" name="Google Shape;46;p8"/>
            <p:cNvSpPr/>
            <p:nvPr/>
          </p:nvSpPr>
          <p:spPr>
            <a:xfrm>
              <a:off x="137629" y="275183"/>
              <a:ext cx="9382125" cy="6877684"/>
            </a:xfrm>
            <a:custGeom>
              <a:rect b="b" l="l" r="r" t="t"/>
              <a:pathLst>
                <a:path extrusionOk="0" h="6877684" w="9382125">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92D050"/>
                </a:solidFill>
                <a:latin typeface="Calibri"/>
                <a:ea typeface="Calibri"/>
                <a:cs typeface="Calibri"/>
                <a:sym typeface="Calibri"/>
              </a:endParaRPr>
            </a:p>
          </p:txBody>
        </p:sp>
        <p:pic>
          <p:nvPicPr>
            <p:cNvPr id="47" name="Google Shape;47;p8"/>
            <p:cNvPicPr preferRelativeResize="0"/>
            <p:nvPr/>
          </p:nvPicPr>
          <p:blipFill rotWithShape="1">
            <a:blip r:embed="rId3">
              <a:alphaModFix/>
            </a:blip>
            <a:srcRect b="0" l="0" r="0" t="0"/>
            <a:stretch/>
          </p:blipFill>
          <p:spPr>
            <a:xfrm>
              <a:off x="6248872" y="6244780"/>
              <a:ext cx="1095374" cy="390524"/>
            </a:xfrm>
            <a:prstGeom prst="rect">
              <a:avLst/>
            </a:prstGeom>
            <a:noFill/>
            <a:ln>
              <a:noFill/>
            </a:ln>
          </p:spPr>
        </p:pic>
        <p:pic>
          <p:nvPicPr>
            <p:cNvPr id="48" name="Google Shape;48;p8"/>
            <p:cNvPicPr preferRelativeResize="0"/>
            <p:nvPr/>
          </p:nvPicPr>
          <p:blipFill rotWithShape="1">
            <a:blip r:embed="rId4">
              <a:alphaModFix/>
            </a:blip>
            <a:srcRect b="0" l="0" r="0" t="0"/>
            <a:stretch/>
          </p:blipFill>
          <p:spPr>
            <a:xfrm>
              <a:off x="478301" y="6155947"/>
              <a:ext cx="2714624" cy="571499"/>
            </a:xfrm>
            <a:prstGeom prst="rect">
              <a:avLst/>
            </a:prstGeom>
            <a:noFill/>
            <a:ln>
              <a:noFill/>
            </a:ln>
          </p:spPr>
        </p:pic>
      </p:grpSp>
      <p:pic>
        <p:nvPicPr>
          <p:cNvPr id="49" name="Google Shape;49;p8"/>
          <p:cNvPicPr preferRelativeResize="0"/>
          <p:nvPr/>
        </p:nvPicPr>
        <p:blipFill rotWithShape="1">
          <a:blip r:embed="rId5">
            <a:alphaModFix/>
          </a:blip>
          <a:srcRect b="0" l="0" r="0" t="0"/>
          <a:stretch/>
        </p:blipFill>
        <p:spPr>
          <a:xfrm>
            <a:off x="3371526" y="617155"/>
            <a:ext cx="3696348" cy="3696348"/>
          </a:xfrm>
          <a:prstGeom prst="rect">
            <a:avLst/>
          </a:prstGeom>
          <a:noFill/>
          <a:ln>
            <a:noFill/>
          </a:ln>
        </p:spPr>
      </p:pic>
      <p:sp>
        <p:nvSpPr>
          <p:cNvPr id="50" name="Google Shape;50;p8"/>
          <p:cNvSpPr txBox="1"/>
          <p:nvPr/>
        </p:nvSpPr>
        <p:spPr>
          <a:xfrm>
            <a:off x="7432781" y="6238465"/>
            <a:ext cx="1882775" cy="356870"/>
          </a:xfrm>
          <a:prstGeom prst="rect">
            <a:avLst/>
          </a:prstGeom>
          <a:noFill/>
          <a:ln>
            <a:noFill/>
          </a:ln>
        </p:spPr>
        <p:txBody>
          <a:bodyPr anchorCtr="0" anchor="t" bIns="0" lIns="0" spcFirstLastPara="1" rIns="0" wrap="square" tIns="12050">
            <a:spAutoFit/>
          </a:bodyPr>
          <a:lstStyle/>
          <a:p>
            <a:pPr indent="0" lvl="0" marL="12700" marR="5080" rtl="0" algn="just">
              <a:lnSpc>
                <a:spcPct val="124200"/>
              </a:lnSpc>
              <a:spcBef>
                <a:spcPts val="0"/>
              </a:spcBef>
              <a:spcAft>
                <a:spcPts val="0"/>
              </a:spcAft>
              <a:buClr>
                <a:srgbClr val="000000"/>
              </a:buClr>
              <a:buSzPts val="350"/>
              <a:buFont typeface="Arial"/>
              <a:buNone/>
            </a:pPr>
            <a:r>
              <a:rPr b="1" i="0" lang="en-US" sz="350" u="none" cap="none" strike="noStrike">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b="0" i="0" sz="350" u="none" cap="none" strike="noStrike">
              <a:solidFill>
                <a:schemeClr val="dk1"/>
              </a:solidFill>
              <a:latin typeface="Tahoma"/>
              <a:ea typeface="Tahoma"/>
              <a:cs typeface="Tahoma"/>
              <a:sym typeface="Tahoma"/>
            </a:endParaRPr>
          </a:p>
        </p:txBody>
      </p:sp>
      <p:sp>
        <p:nvSpPr>
          <p:cNvPr id="51" name="Google Shape;51;p8"/>
          <p:cNvSpPr txBox="1"/>
          <p:nvPr/>
        </p:nvSpPr>
        <p:spPr>
          <a:xfrm>
            <a:off x="3065065" y="6214875"/>
            <a:ext cx="2964815" cy="399415"/>
          </a:xfrm>
          <a:prstGeom prst="rect">
            <a:avLst/>
          </a:prstGeom>
          <a:noFill/>
          <a:ln>
            <a:noFill/>
          </a:ln>
        </p:spPr>
        <p:txBody>
          <a:bodyPr anchorCtr="0" anchor="t" bIns="0" lIns="0" spcFirstLastPara="1" rIns="0" wrap="square" tIns="12700">
            <a:spAutoFit/>
          </a:bodyPr>
          <a:lstStyle/>
          <a:p>
            <a:pPr indent="0" lvl="0" marL="12700" marR="5080" rtl="0" algn="l">
              <a:lnSpc>
                <a:spcPct val="111500"/>
              </a:lnSpc>
              <a:spcBef>
                <a:spcPts val="0"/>
              </a:spcBef>
              <a:spcAft>
                <a:spcPts val="0"/>
              </a:spcAft>
              <a:buClr>
                <a:srgbClr val="000000"/>
              </a:buClr>
              <a:buSzPts val="550"/>
              <a:buFont typeface="Arial"/>
              <a:buNone/>
            </a:pPr>
            <a:r>
              <a:rPr b="1" i="0" lang="en-US" sz="55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550" u="none" cap="none" strike="noStrike">
              <a:solidFill>
                <a:schemeClr val="dk1"/>
              </a:solidFill>
              <a:latin typeface="Tahoma"/>
              <a:ea typeface="Tahoma"/>
              <a:cs typeface="Tahoma"/>
              <a:sym typeface="Tahoma"/>
            </a:endParaRPr>
          </a:p>
        </p:txBody>
      </p:sp>
      <p:sp>
        <p:nvSpPr>
          <p:cNvPr id="52" name="Google Shape;52;p8"/>
          <p:cNvSpPr txBox="1"/>
          <p:nvPr/>
        </p:nvSpPr>
        <p:spPr>
          <a:xfrm>
            <a:off x="1371600" y="3347628"/>
            <a:ext cx="7696200" cy="301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Calibri"/>
              <a:buNone/>
            </a:pPr>
            <a:r>
              <a:rPr b="1" i="0" lang="en-US" sz="3200" u="none" cap="none" strike="noStrike">
                <a:solidFill>
                  <a:schemeClr val="dk1"/>
                </a:solidFill>
                <a:latin typeface="Arial"/>
                <a:ea typeface="Arial"/>
                <a:cs typeface="Arial"/>
                <a:sym typeface="Arial"/>
              </a:rPr>
              <a:t>ὀψίζω Suite</a:t>
            </a:r>
            <a:endParaRPr b="1" i="0" sz="3200" u="none" cap="none" strike="noStrike">
              <a:solidFill>
                <a:schemeClr val="dk1"/>
              </a:solidFill>
              <a:latin typeface="Arial"/>
              <a:ea typeface="Arial"/>
              <a:cs typeface="Arial"/>
              <a:sym typeface="Arial"/>
            </a:endParaRPr>
          </a:p>
          <a:p>
            <a:pPr indent="0" lvl="0" marL="0" marR="0" rtl="0" algn="ctr">
              <a:lnSpc>
                <a:spcPct val="100000"/>
              </a:lnSpc>
              <a:spcBef>
                <a:spcPts val="5"/>
              </a:spcBef>
              <a:spcAft>
                <a:spcPts val="0"/>
              </a:spcAft>
              <a:buClr>
                <a:schemeClr val="dk1"/>
              </a:buClr>
              <a:buSzPts val="3200"/>
              <a:buFont typeface="Calibri"/>
              <a:buNone/>
            </a:pPr>
            <a:r>
              <a:rPr b="1" i="0" lang="en-US" sz="3200" u="none" cap="none" strike="noStrike">
                <a:solidFill>
                  <a:schemeClr val="dk1"/>
                </a:solidFill>
                <a:latin typeface="Arial"/>
                <a:ea typeface="Arial"/>
                <a:cs typeface="Arial"/>
                <a:sym typeface="Arial"/>
              </a:rPr>
              <a:t>DEI tool for micro-enterprises for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
              </a:spcBef>
              <a:spcAft>
                <a:spcPts val="0"/>
              </a:spcAft>
              <a:buClr>
                <a:schemeClr val="dk1"/>
              </a:buClr>
              <a:buSzPts val="3200"/>
              <a:buFont typeface="Calibri"/>
              <a:buNone/>
            </a:pPr>
            <a:r>
              <a:rPr b="1" i="0" lang="en-US" sz="3200" u="none" cap="none" strike="noStrike">
                <a:solidFill>
                  <a:schemeClr val="dk1"/>
                </a:solidFill>
                <a:latin typeface="Arial"/>
                <a:ea typeface="Arial"/>
                <a:cs typeface="Arial"/>
                <a:sym typeface="Arial"/>
              </a:rPr>
              <a:t>Gender self-empowerment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
              </a:spcBef>
              <a:spcAft>
                <a:spcPts val="0"/>
              </a:spcAft>
              <a:buClr>
                <a:schemeClr val="dk1"/>
              </a:buClr>
              <a:buSzPts val="1800"/>
              <a:buFont typeface="Calibri"/>
              <a:buNone/>
            </a:pPr>
            <a:r>
              <a:rPr b="1" i="0" lang="en-US" sz="1800" u="none" cap="none" strike="noStrike">
                <a:solidFill>
                  <a:schemeClr val="dk1"/>
                </a:solidFill>
                <a:latin typeface="Arial"/>
                <a:ea typeface="Arial"/>
                <a:cs typeface="Arial"/>
                <a:sym typeface="Arial"/>
              </a:rPr>
              <a:t>Author partner: IHK-Projektgesellschaft (Germany)</a:t>
            </a:r>
            <a:endParaRPr b="1" i="0" sz="1800" u="none" cap="none" strike="noStrike">
              <a:solidFill>
                <a:schemeClr val="dk1"/>
              </a:solidFill>
              <a:latin typeface="Arial"/>
              <a:ea typeface="Arial"/>
              <a:cs typeface="Arial"/>
              <a:sym typeface="Arial"/>
            </a:endParaRPr>
          </a:p>
          <a:p>
            <a:pPr indent="0" lvl="0" marL="0" marR="0" rtl="0" algn="ctr">
              <a:lnSpc>
                <a:spcPct val="100000"/>
              </a:lnSpc>
              <a:spcBef>
                <a:spcPts val="5"/>
              </a:spcBef>
              <a:spcAft>
                <a:spcPts val="0"/>
              </a:spcAft>
              <a:buClr>
                <a:srgbClr val="000000"/>
              </a:buClr>
              <a:buSzPts val="1800"/>
              <a:buFont typeface="Arial"/>
              <a:buNone/>
            </a:pPr>
            <a:r>
              <a:rPr b="1" i="0" lang="en-US" sz="1800" u="none" cap="none" strike="noStrike">
                <a:solidFill>
                  <a:srgbClr val="92D050"/>
                </a:solidFill>
                <a:latin typeface="Arial"/>
                <a:ea typeface="Arial"/>
                <a:cs typeface="Arial"/>
                <a:sym typeface="Arial"/>
              </a:rPr>
              <a:t>Diversity &amp; Inclusion in Microenterprise</a:t>
            </a:r>
            <a:endParaRPr b="1" i="0" sz="1800" u="none" cap="none" strike="noStrike">
              <a:solidFill>
                <a:srgbClr val="92D05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2022-1-IT01-KA220-VET-000088750</a:t>
            </a:r>
            <a:endParaRPr b="1" i="0" sz="1800" u="none" cap="none" strike="noStrike">
              <a:solidFill>
                <a:schemeClr val="dk1"/>
              </a:solidFill>
              <a:latin typeface="Arial"/>
              <a:ea typeface="Arial"/>
              <a:cs typeface="Arial"/>
              <a:sym typeface="Arial"/>
            </a:endParaRPr>
          </a:p>
          <a:p>
            <a:pPr indent="0" lvl="0" marL="0" marR="0" rtl="0" algn="ctr">
              <a:lnSpc>
                <a:spcPct val="100000"/>
              </a:lnSpc>
              <a:spcBef>
                <a:spcPts val="805"/>
              </a:spcBef>
              <a:spcAft>
                <a:spcPts val="0"/>
              </a:spcAft>
              <a:buClr>
                <a:srgbClr val="000000"/>
              </a:buClr>
              <a:buSzPts val="1600"/>
              <a:buFont typeface="Arial"/>
              <a:buNone/>
            </a:pPr>
            <a:r>
              <a:rPr b="1" i="0" lang="en-US" sz="1600" u="sng" cap="none" strike="noStrike">
                <a:solidFill>
                  <a:schemeClr val="hlink"/>
                </a:solidFill>
                <a:latin typeface="Arial"/>
                <a:ea typeface="Arial"/>
                <a:cs typeface="Arial"/>
                <a:sym typeface="Arial"/>
                <a:hlinkClick r:id="rId6"/>
              </a:rPr>
              <a:t>https://opsizo.eu/index.php</a:t>
            </a:r>
            <a:r>
              <a:rPr b="1" i="0" lang="en-US" sz="1600" u="none" cap="none" strike="noStrike">
                <a:solidFill>
                  <a:srgbClr val="40891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5" name="Shape 145"/>
        <p:cNvGrpSpPr/>
        <p:nvPr/>
      </p:nvGrpSpPr>
      <p:grpSpPr>
        <a:xfrm>
          <a:off x="0" y="0"/>
          <a:ext cx="0" cy="0"/>
          <a:chOff x="0" y="0"/>
          <a:chExt cx="0" cy="0"/>
        </a:xfrm>
      </p:grpSpPr>
      <p:sp>
        <p:nvSpPr>
          <p:cNvPr id="146" name="Google Shape;146;p17"/>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17"/>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148" name="Google Shape;148;p17"/>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149" name="Google Shape;149;p17"/>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150" name="Google Shape;150;p17"/>
          <p:cNvPicPr preferRelativeResize="0"/>
          <p:nvPr/>
        </p:nvPicPr>
        <p:blipFill rotWithShape="1">
          <a:blip r:embed="rId5">
            <a:alphaModFix/>
          </a:blip>
          <a:srcRect b="0" l="0" r="0" t="0"/>
          <a:stretch/>
        </p:blipFill>
        <p:spPr>
          <a:xfrm>
            <a:off x="807224" y="1071483"/>
            <a:ext cx="5953125" cy="2466975"/>
          </a:xfrm>
          <a:prstGeom prst="rect">
            <a:avLst/>
          </a:prstGeom>
          <a:noFill/>
          <a:ln>
            <a:noFill/>
          </a:ln>
        </p:spPr>
      </p:pic>
      <p:sp>
        <p:nvSpPr>
          <p:cNvPr id="151" name="Google Shape;151;p17"/>
          <p:cNvSpPr txBox="1"/>
          <p:nvPr/>
        </p:nvSpPr>
        <p:spPr>
          <a:xfrm>
            <a:off x="757217" y="486356"/>
            <a:ext cx="3357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Training Unit:</a:t>
            </a:r>
            <a:endParaRPr/>
          </a:p>
        </p:txBody>
      </p:sp>
      <p:sp>
        <p:nvSpPr>
          <p:cNvPr id="152" name="Google Shape;152;p17"/>
          <p:cNvSpPr txBox="1"/>
          <p:nvPr/>
        </p:nvSpPr>
        <p:spPr>
          <a:xfrm>
            <a:off x="757217" y="3383874"/>
            <a:ext cx="823916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chemeClr val="hlink"/>
                </a:solidFill>
                <a:latin typeface="Arial"/>
                <a:ea typeface="Arial"/>
                <a:cs typeface="Arial"/>
                <a:sym typeface="Arial"/>
                <a:hlinkClick r:id="rId6"/>
              </a:rPr>
              <a:t>https://www.glsen.org/activity/learning-empowerment-and-self-identification</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3" name="Google Shape;153;p17"/>
          <p:cNvSpPr txBox="1"/>
          <p:nvPr/>
        </p:nvSpPr>
        <p:spPr>
          <a:xfrm>
            <a:off x="728663" y="4395118"/>
            <a:ext cx="8477250" cy="9141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THINGS TO PREP &amp; TOOLS NEEDED</a:t>
            </a:r>
            <a:endParaRPr/>
          </a:p>
          <a:p>
            <a:pPr indent="0" lvl="0" marL="0" marR="0" rtl="0" algn="l">
              <a:lnSpc>
                <a:spcPct val="150000"/>
              </a:lnSpc>
              <a:spcBef>
                <a:spcPts val="0"/>
              </a:spcBef>
              <a:spcAft>
                <a:spcPts val="0"/>
              </a:spcAft>
              <a:buNone/>
            </a:pPr>
            <a:r>
              <a:rPr b="0" i="0" lang="en-US" sz="1400" u="sng" cap="none" strike="noStrike">
                <a:solidFill>
                  <a:schemeClr val="hlink"/>
                </a:solidFill>
                <a:latin typeface="Arial"/>
                <a:ea typeface="Arial"/>
                <a:cs typeface="Arial"/>
                <a:sym typeface="Arial"/>
                <a:hlinkClick r:id="rId7"/>
              </a:rPr>
              <a:t>Slurs and Stereotypes video</a:t>
            </a:r>
            <a:r>
              <a:rPr b="0" i="0" lang="en-US" sz="1400" u="none" cap="none" strike="noStrike">
                <a:solidFill>
                  <a:srgbClr val="000000"/>
                </a:solidFill>
                <a:latin typeface="Arial"/>
                <a:ea typeface="Arial"/>
                <a:cs typeface="Arial"/>
                <a:sym typeface="Arial"/>
              </a:rPr>
              <a:t>, Copies of the Example Case Studies, </a:t>
            </a:r>
            <a:r>
              <a:rPr b="0" i="0" lang="en-US" sz="1400" u="sng" cap="none" strike="noStrike">
                <a:solidFill>
                  <a:schemeClr val="hlink"/>
                </a:solidFill>
                <a:latin typeface="Arial"/>
                <a:ea typeface="Arial"/>
                <a:cs typeface="Arial"/>
                <a:sym typeface="Arial"/>
                <a:hlinkClick r:id="rId8"/>
              </a:rPr>
              <a:t>GLSEN’s I Am Signage handout</a:t>
            </a:r>
            <a:r>
              <a:rPr b="0" i="0" lang="en-US" sz="1400" u="none" cap="none" strike="noStrike">
                <a:solidFill>
                  <a:srgbClr val="000000"/>
                </a:solidFill>
                <a:latin typeface="Arial"/>
                <a:ea typeface="Arial"/>
                <a:cs typeface="Arial"/>
                <a:sym typeface="Arial"/>
              </a:rPr>
              <a:t>, computers, speakers, Internet access, projector, screen, markers, paper, pencils.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7" name="Shape 157"/>
        <p:cNvGrpSpPr/>
        <p:nvPr/>
      </p:nvGrpSpPr>
      <p:grpSpPr>
        <a:xfrm>
          <a:off x="0" y="0"/>
          <a:ext cx="0" cy="0"/>
          <a:chOff x="0" y="0"/>
          <a:chExt cx="0" cy="0"/>
        </a:xfrm>
      </p:grpSpPr>
      <p:sp>
        <p:nvSpPr>
          <p:cNvPr id="158" name="Google Shape;158;p18"/>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18"/>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160" name="Google Shape;160;p18"/>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161" name="Google Shape;161;p18"/>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162" name="Google Shape;162;p18"/>
          <p:cNvPicPr preferRelativeResize="0"/>
          <p:nvPr/>
        </p:nvPicPr>
        <p:blipFill rotWithShape="1">
          <a:blip r:embed="rId5">
            <a:alphaModFix/>
          </a:blip>
          <a:srcRect b="0" l="0" r="0" t="0"/>
          <a:stretch/>
        </p:blipFill>
        <p:spPr>
          <a:xfrm>
            <a:off x="5124450" y="361640"/>
            <a:ext cx="2778899" cy="1151576"/>
          </a:xfrm>
          <a:prstGeom prst="rect">
            <a:avLst/>
          </a:prstGeom>
          <a:noFill/>
          <a:ln>
            <a:noFill/>
          </a:ln>
        </p:spPr>
      </p:pic>
      <p:sp>
        <p:nvSpPr>
          <p:cNvPr id="163" name="Google Shape;163;p18"/>
          <p:cNvSpPr txBox="1"/>
          <p:nvPr/>
        </p:nvSpPr>
        <p:spPr>
          <a:xfrm>
            <a:off x="757217" y="486356"/>
            <a:ext cx="3357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Training Unit:</a:t>
            </a:r>
            <a:endParaRPr/>
          </a:p>
        </p:txBody>
      </p:sp>
      <p:sp>
        <p:nvSpPr>
          <p:cNvPr id="164" name="Google Shape;164;p18"/>
          <p:cNvSpPr txBox="1"/>
          <p:nvPr/>
        </p:nvSpPr>
        <p:spPr>
          <a:xfrm>
            <a:off x="757217" y="1158723"/>
            <a:ext cx="8705829"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TIME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60 minutes.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ALL ABOUT THE ACTIVITY</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 Introduction and Opening Question: (10 minutes) Welcome members and explain to everyone that today we will focus on talking about the impact of labels. Then ask them the opening question, “What are labels?”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Example: “Hello, everyone. Today we’re going to learn about labels. First, what are labels?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Once a few participants share their definitions. “Labels are things other folks call us. Labels can be identities and adjectives. When folks use labels on us, they can be empowering or hurtful. Self-identification helps us claim what labels we want folks to use with us.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Respecting people’s self-identified labels can build bonds and friendships. Labels used in harmful ways, such as using stereotypes and reinforcing that by calling someone a derogatory label.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Stereotypes are based off of assumptions, or generalizations about someone based off of the labels you think they hold. Name calling is when someone uses words to invoke harm or make someone feel bad about themselves. To avoid stereotyping or name calling folks should check in with a person if they want any label used with them before using it.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This activity will discuss how we can work towards calling people what they would like to be called.”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8" name="Shape 168"/>
        <p:cNvGrpSpPr/>
        <p:nvPr/>
      </p:nvGrpSpPr>
      <p:grpSpPr>
        <a:xfrm>
          <a:off x="0" y="0"/>
          <a:ext cx="0" cy="0"/>
          <a:chOff x="0" y="0"/>
          <a:chExt cx="0" cy="0"/>
        </a:xfrm>
      </p:grpSpPr>
      <p:sp>
        <p:nvSpPr>
          <p:cNvPr id="169" name="Google Shape;169;p19"/>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p19"/>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171" name="Google Shape;171;p19"/>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172" name="Google Shape;172;p19"/>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173" name="Google Shape;173;p19"/>
          <p:cNvPicPr preferRelativeResize="0"/>
          <p:nvPr/>
        </p:nvPicPr>
        <p:blipFill rotWithShape="1">
          <a:blip r:embed="rId5">
            <a:alphaModFix/>
          </a:blip>
          <a:srcRect b="0" l="0" r="0" t="0"/>
          <a:stretch/>
        </p:blipFill>
        <p:spPr>
          <a:xfrm>
            <a:off x="5124450" y="361640"/>
            <a:ext cx="2778899" cy="1151576"/>
          </a:xfrm>
          <a:prstGeom prst="rect">
            <a:avLst/>
          </a:prstGeom>
          <a:noFill/>
          <a:ln>
            <a:noFill/>
          </a:ln>
        </p:spPr>
      </p:pic>
      <p:sp>
        <p:nvSpPr>
          <p:cNvPr id="174" name="Google Shape;174;p19"/>
          <p:cNvSpPr txBox="1"/>
          <p:nvPr/>
        </p:nvSpPr>
        <p:spPr>
          <a:xfrm>
            <a:off x="621486" y="783539"/>
            <a:ext cx="3357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Training Unit:</a:t>
            </a:r>
            <a:endParaRPr/>
          </a:p>
        </p:txBody>
      </p:sp>
      <p:sp>
        <p:nvSpPr>
          <p:cNvPr id="175" name="Google Shape;175;p19"/>
          <p:cNvSpPr txBox="1"/>
          <p:nvPr/>
        </p:nvSpPr>
        <p:spPr>
          <a:xfrm>
            <a:off x="686980" y="1606125"/>
            <a:ext cx="8874939" cy="37149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 (5 minutes) Opening: Show the video, </a:t>
            </a:r>
            <a:r>
              <a:rPr b="0" i="0" lang="en-US" sz="1400" u="sng" cap="none" strike="noStrike">
                <a:solidFill>
                  <a:schemeClr val="hlink"/>
                </a:solidFill>
                <a:latin typeface="Arial"/>
                <a:ea typeface="Arial"/>
                <a:cs typeface="Arial"/>
                <a:sym typeface="Arial"/>
                <a:hlinkClick r:id="rId6"/>
              </a:rPr>
              <a:t>“Slurs and Stereotypes”.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 (10 minutes) Lead the group in discussion about the video by asking some of these questions.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To save on time have only 1-3 people answer each question: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 were examples of labels that you saw in the video?</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 do you think the impact of the different labels that were put on the students versus what they chose for themselves?</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have you seen the impact of labels in this school?</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does it feel when you are not allowed to identify with labels that you would like to be called?</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does it feel when people use the labels that you do identify with?</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What’s happened when you’ve seen someone use a label they don’t identify with or want to be called?</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 is the difference between a self-identified label and a stereotype?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9" name="Shape 179"/>
        <p:cNvGrpSpPr/>
        <p:nvPr/>
      </p:nvGrpSpPr>
      <p:grpSpPr>
        <a:xfrm>
          <a:off x="0" y="0"/>
          <a:ext cx="0" cy="0"/>
          <a:chOff x="0" y="0"/>
          <a:chExt cx="0" cy="0"/>
        </a:xfrm>
      </p:grpSpPr>
      <p:sp>
        <p:nvSpPr>
          <p:cNvPr id="180" name="Google Shape;180;p20"/>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p20"/>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182" name="Google Shape;182;p20"/>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183" name="Google Shape;183;p20"/>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184" name="Google Shape;184;p20"/>
          <p:cNvPicPr preferRelativeResize="0"/>
          <p:nvPr/>
        </p:nvPicPr>
        <p:blipFill rotWithShape="1">
          <a:blip r:embed="rId5">
            <a:alphaModFix/>
          </a:blip>
          <a:srcRect b="0" l="0" r="0" t="0"/>
          <a:stretch/>
        </p:blipFill>
        <p:spPr>
          <a:xfrm>
            <a:off x="5124450" y="361640"/>
            <a:ext cx="2778899" cy="1151576"/>
          </a:xfrm>
          <a:prstGeom prst="rect">
            <a:avLst/>
          </a:prstGeom>
          <a:noFill/>
          <a:ln>
            <a:noFill/>
          </a:ln>
        </p:spPr>
      </p:pic>
      <p:sp>
        <p:nvSpPr>
          <p:cNvPr id="185" name="Google Shape;185;p20"/>
          <p:cNvSpPr txBox="1"/>
          <p:nvPr/>
        </p:nvSpPr>
        <p:spPr>
          <a:xfrm>
            <a:off x="547687" y="783539"/>
            <a:ext cx="3357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Training Unit:</a:t>
            </a:r>
            <a:endParaRPr/>
          </a:p>
        </p:txBody>
      </p:sp>
      <p:sp>
        <p:nvSpPr>
          <p:cNvPr id="186" name="Google Shape;186;p20"/>
          <p:cNvSpPr txBox="1"/>
          <p:nvPr/>
        </p:nvSpPr>
        <p:spPr>
          <a:xfrm>
            <a:off x="547687" y="1184225"/>
            <a:ext cx="8884465" cy="44319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 min) </a:t>
            </a:r>
            <a:r>
              <a:rPr b="1" i="0" lang="en-US" sz="1600" u="sng" cap="none" strike="noStrike">
                <a:solidFill>
                  <a:schemeClr val="hlink"/>
                </a:solidFill>
                <a:latin typeface="Arial"/>
                <a:ea typeface="Arial"/>
                <a:cs typeface="Arial"/>
                <a:sym typeface="Arial"/>
                <a:hlinkClick r:id="rId6"/>
              </a:rPr>
              <a:t>Case Studies</a:t>
            </a:r>
            <a:r>
              <a:rPr b="0" i="0" lang="en-US" sz="1400" u="sng" cap="none" strike="noStrike">
                <a:solidFill>
                  <a:schemeClr val="hlink"/>
                </a:solidFill>
                <a:latin typeface="Arial"/>
                <a:ea typeface="Arial"/>
                <a:cs typeface="Arial"/>
                <a:sym typeface="Arial"/>
                <a:hlinkClick r:id="rId7"/>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Break the group up into smaller groups. The group size can be customizable to the number of students that you have that day, however there are five case studies.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Distribute copies of the case studies. Tell each group to read the example and work together to answer the questions.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Display the questions on the board for their reference.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Groups will have 10 minutes to work on answering the questions, then there will be a whole-group report back.</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Discussion Questions: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did the person self-identify in your story?</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In your example, how did the use of labels might have impacted the person in your story?</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did the person’s peers around them validate their identity?</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How is the use of self-identifying labels empowering for the main person in your story?</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 did consent look/sound like in your story? How did consent matter in the story?</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Whole-group Discussion: Ask each group to share the answer to one of their questions.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What were highlights from your group discussions?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0" name="Shape 190"/>
        <p:cNvGrpSpPr/>
        <p:nvPr/>
      </p:nvGrpSpPr>
      <p:grpSpPr>
        <a:xfrm>
          <a:off x="0" y="0"/>
          <a:ext cx="0" cy="0"/>
          <a:chOff x="0" y="0"/>
          <a:chExt cx="0" cy="0"/>
        </a:xfrm>
      </p:grpSpPr>
      <p:sp>
        <p:nvSpPr>
          <p:cNvPr id="191" name="Google Shape;191;p21"/>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21"/>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193" name="Google Shape;193;p21"/>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194" name="Google Shape;194;p21"/>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195" name="Google Shape;195;p21"/>
          <p:cNvPicPr preferRelativeResize="0"/>
          <p:nvPr/>
        </p:nvPicPr>
        <p:blipFill rotWithShape="1">
          <a:blip r:embed="rId5">
            <a:alphaModFix/>
          </a:blip>
          <a:srcRect b="0" l="0" r="0" t="0"/>
          <a:stretch/>
        </p:blipFill>
        <p:spPr>
          <a:xfrm>
            <a:off x="5774553" y="292826"/>
            <a:ext cx="2519321" cy="1044007"/>
          </a:xfrm>
          <a:prstGeom prst="rect">
            <a:avLst/>
          </a:prstGeom>
          <a:noFill/>
          <a:ln>
            <a:noFill/>
          </a:ln>
        </p:spPr>
      </p:pic>
      <p:sp>
        <p:nvSpPr>
          <p:cNvPr id="196" name="Google Shape;196;p21"/>
          <p:cNvSpPr txBox="1"/>
          <p:nvPr/>
        </p:nvSpPr>
        <p:spPr>
          <a:xfrm>
            <a:off x="621486" y="783539"/>
            <a:ext cx="3357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Training Unit:</a:t>
            </a:r>
            <a:endParaRPr/>
          </a:p>
        </p:txBody>
      </p:sp>
      <p:sp>
        <p:nvSpPr>
          <p:cNvPr id="197" name="Google Shape;197;p21"/>
          <p:cNvSpPr txBox="1"/>
          <p:nvPr/>
        </p:nvSpPr>
        <p:spPr>
          <a:xfrm>
            <a:off x="621486" y="1318976"/>
            <a:ext cx="8905875" cy="45858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4. (10 minutes) Pass out </a:t>
            </a:r>
            <a:r>
              <a:rPr b="0" i="0" lang="en-US" sz="1400" u="sng" cap="none" strike="noStrike">
                <a:solidFill>
                  <a:schemeClr val="hlink"/>
                </a:solidFill>
                <a:latin typeface="Arial"/>
                <a:ea typeface="Arial"/>
                <a:cs typeface="Arial"/>
                <a:sym typeface="Arial"/>
                <a:hlinkClick r:id="rId6"/>
              </a:rPr>
              <a:t>GLSEN’s “I Am” signage handout </a:t>
            </a:r>
            <a:r>
              <a:rPr b="0" i="0" lang="en-US" sz="1400" u="none" cap="none" strike="noStrike">
                <a:solidFill>
                  <a:srgbClr val="000000"/>
                </a:solidFill>
                <a:latin typeface="Arial"/>
                <a:ea typeface="Arial"/>
                <a:cs typeface="Arial"/>
                <a:sym typeface="Arial"/>
              </a:rPr>
              <a:t>to the participants.</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Remind participants that they are in charge of the labels that feel good to them, that labels should not be enforced by stereotypes or used without their permission. Ask participants to fill in the signs with identifiers, adjectives, or other words that feel good to them and that can tell others about who they are.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Let students know these signs will be posted up on a bulletin board.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Ask a few participants to share their signs or to name some of the labels they have chosen with the group. Collect the signs to create a bulletin board collage in the classroom.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 (5 minutes) Closing Reflection.</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Note: The closing reflection and extension questions can also be assigned as a follow-up or homework assignment.</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Tell the participants, “Today we talked about labels and names that people want to be called. It’s empowering to be in control and claim what labels feel right to you, which is why it can be so hurtful when people use labels one doesn’t identify with without their consent.”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Extension Reflection Questions: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 are steps you can take to make sure that the people around you, your friends and classmates, are being called what they want to be called?</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 could you do if you notice someone is being called a label that doesn’t feel good to them?</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What should you do if you use a label for someone without their consent?”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1" name="Shape 201"/>
        <p:cNvGrpSpPr/>
        <p:nvPr/>
      </p:nvGrpSpPr>
      <p:grpSpPr>
        <a:xfrm>
          <a:off x="0" y="0"/>
          <a:ext cx="0" cy="0"/>
          <a:chOff x="0" y="0"/>
          <a:chExt cx="0" cy="0"/>
        </a:xfrm>
      </p:grpSpPr>
      <p:sp>
        <p:nvSpPr>
          <p:cNvPr id="202" name="Google Shape;202;p22"/>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22"/>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204" name="Google Shape;204;p22"/>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205" name="Google Shape;205;p22"/>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206" name="Google Shape;206;p22"/>
          <p:cNvPicPr preferRelativeResize="0"/>
          <p:nvPr/>
        </p:nvPicPr>
        <p:blipFill rotWithShape="1">
          <a:blip r:embed="rId5">
            <a:alphaModFix/>
          </a:blip>
          <a:srcRect b="0" l="0" r="0" t="0"/>
          <a:stretch/>
        </p:blipFill>
        <p:spPr>
          <a:xfrm>
            <a:off x="4448135" y="361305"/>
            <a:ext cx="3817124" cy="1581817"/>
          </a:xfrm>
          <a:prstGeom prst="rect">
            <a:avLst/>
          </a:prstGeom>
          <a:noFill/>
          <a:ln>
            <a:noFill/>
          </a:ln>
        </p:spPr>
      </p:pic>
      <p:sp>
        <p:nvSpPr>
          <p:cNvPr id="207" name="Google Shape;207;p22"/>
          <p:cNvSpPr txBox="1"/>
          <p:nvPr/>
        </p:nvSpPr>
        <p:spPr>
          <a:xfrm>
            <a:off x="621486" y="783539"/>
            <a:ext cx="3357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Training Unit:</a:t>
            </a:r>
            <a:endParaRPr/>
          </a:p>
        </p:txBody>
      </p:sp>
      <p:sp>
        <p:nvSpPr>
          <p:cNvPr id="208" name="Google Shape;208;p22"/>
          <p:cNvSpPr txBox="1"/>
          <p:nvPr/>
        </p:nvSpPr>
        <p:spPr>
          <a:xfrm>
            <a:off x="621486" y="3887215"/>
            <a:ext cx="3903940" cy="523220"/>
          </a:xfrm>
          <a:prstGeom prst="rect">
            <a:avLst/>
          </a:prstGeom>
          <a:solidFill>
            <a:srgbClr val="92CCD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sng" cap="none" strike="noStrike">
                <a:solidFill>
                  <a:schemeClr val="hlink"/>
                </a:solidFill>
                <a:latin typeface="Arial"/>
                <a:ea typeface="Arial"/>
                <a:cs typeface="Arial"/>
                <a:sym typeface="Arial"/>
                <a:hlinkClick r:id="rId6"/>
              </a:rPr>
              <a:t>CASE STUDIES</a:t>
            </a:r>
            <a:endParaRPr b="1" i="0" sz="2800" u="none" cap="none" strike="noStrike">
              <a:solidFill>
                <a:srgbClr val="000000"/>
              </a:solidFill>
              <a:latin typeface="Arial"/>
              <a:ea typeface="Arial"/>
              <a:cs typeface="Arial"/>
              <a:sym typeface="Arial"/>
            </a:endParaRPr>
          </a:p>
        </p:txBody>
      </p:sp>
      <p:sp>
        <p:nvSpPr>
          <p:cNvPr id="209" name="Google Shape;209;p22"/>
          <p:cNvSpPr txBox="1"/>
          <p:nvPr/>
        </p:nvSpPr>
        <p:spPr>
          <a:xfrm>
            <a:off x="621486" y="2389633"/>
            <a:ext cx="225266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sng" cap="none" strike="noStrike">
                <a:solidFill>
                  <a:schemeClr val="hlink"/>
                </a:solidFill>
                <a:latin typeface="Arial"/>
                <a:ea typeface="Arial"/>
                <a:cs typeface="Arial"/>
                <a:sym typeface="Arial"/>
                <a:hlinkClick r:id="rId7"/>
              </a:rPr>
              <a:t>TERMS TO KNOW</a:t>
            </a:r>
            <a:endParaRPr b="0" i="0" sz="1400" u="none" cap="none" strike="noStrike">
              <a:solidFill>
                <a:srgbClr val="000000"/>
              </a:solidFill>
              <a:latin typeface="Arial"/>
              <a:ea typeface="Arial"/>
              <a:cs typeface="Arial"/>
              <a:sym typeface="Arial"/>
            </a:endParaRPr>
          </a:p>
        </p:txBody>
      </p:sp>
      <p:pic>
        <p:nvPicPr>
          <p:cNvPr id="210" name="Google Shape;210;p22"/>
          <p:cNvPicPr preferRelativeResize="0"/>
          <p:nvPr/>
        </p:nvPicPr>
        <p:blipFill rotWithShape="1">
          <a:blip r:embed="rId8">
            <a:alphaModFix/>
          </a:blip>
          <a:srcRect b="0" l="0" r="0" t="0"/>
          <a:stretch/>
        </p:blipFill>
        <p:spPr>
          <a:xfrm>
            <a:off x="4938934" y="2389633"/>
            <a:ext cx="3326325" cy="26316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3"/>
          <p:cNvPicPr preferRelativeResize="0"/>
          <p:nvPr/>
        </p:nvPicPr>
        <p:blipFill rotWithShape="1">
          <a:blip r:embed="rId3">
            <a:alphaModFix/>
          </a:blip>
          <a:srcRect b="0" l="0" r="0" t="0"/>
          <a:stretch/>
        </p:blipFill>
        <p:spPr>
          <a:xfrm>
            <a:off x="3173741" y="812347"/>
            <a:ext cx="3810000" cy="3810000"/>
          </a:xfrm>
          <a:prstGeom prst="rect">
            <a:avLst/>
          </a:prstGeom>
          <a:noFill/>
          <a:ln>
            <a:noFill/>
          </a:ln>
        </p:spPr>
      </p:pic>
      <p:grpSp>
        <p:nvGrpSpPr>
          <p:cNvPr id="216" name="Google Shape;216;p23"/>
          <p:cNvGrpSpPr/>
          <p:nvPr/>
        </p:nvGrpSpPr>
        <p:grpSpPr>
          <a:xfrm>
            <a:off x="114300" y="228609"/>
            <a:ext cx="9525000" cy="6826770"/>
            <a:chOff x="260375" y="272846"/>
            <a:chExt cx="9229725" cy="6772275"/>
          </a:xfrm>
        </p:grpSpPr>
        <p:sp>
          <p:nvSpPr>
            <p:cNvPr id="217" name="Google Shape;217;p23"/>
            <p:cNvSpPr/>
            <p:nvPr/>
          </p:nvSpPr>
          <p:spPr>
            <a:xfrm>
              <a:off x="260375" y="272846"/>
              <a:ext cx="9229725" cy="6772275"/>
            </a:xfrm>
            <a:custGeom>
              <a:rect b="b" l="l" r="r" t="t"/>
              <a:pathLst>
                <a:path extrusionOk="0" h="6772275" w="9229725">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18" name="Google Shape;218;p23"/>
            <p:cNvPicPr preferRelativeResize="0"/>
            <p:nvPr/>
          </p:nvPicPr>
          <p:blipFill rotWithShape="1">
            <a:blip r:embed="rId4">
              <a:alphaModFix/>
            </a:blip>
            <a:srcRect b="0" l="0" r="0" t="0"/>
            <a:stretch/>
          </p:blipFill>
          <p:spPr>
            <a:xfrm>
              <a:off x="6248872" y="6244780"/>
              <a:ext cx="1095374" cy="390524"/>
            </a:xfrm>
            <a:prstGeom prst="rect">
              <a:avLst/>
            </a:prstGeom>
            <a:noFill/>
            <a:ln>
              <a:noFill/>
            </a:ln>
          </p:spPr>
        </p:pic>
        <p:pic>
          <p:nvPicPr>
            <p:cNvPr id="219" name="Google Shape;219;p23"/>
            <p:cNvPicPr preferRelativeResize="0"/>
            <p:nvPr/>
          </p:nvPicPr>
          <p:blipFill rotWithShape="1">
            <a:blip r:embed="rId5">
              <a:alphaModFix/>
            </a:blip>
            <a:srcRect b="0" l="0" r="0" t="0"/>
            <a:stretch/>
          </p:blipFill>
          <p:spPr>
            <a:xfrm>
              <a:off x="478301" y="6155947"/>
              <a:ext cx="2714624" cy="571499"/>
            </a:xfrm>
            <a:prstGeom prst="rect">
              <a:avLst/>
            </a:prstGeom>
            <a:noFill/>
            <a:ln>
              <a:noFill/>
            </a:ln>
          </p:spPr>
        </p:pic>
      </p:grpSp>
      <p:sp>
        <p:nvSpPr>
          <p:cNvPr id="220" name="Google Shape;220;p23"/>
          <p:cNvSpPr txBox="1"/>
          <p:nvPr/>
        </p:nvSpPr>
        <p:spPr>
          <a:xfrm>
            <a:off x="7432781" y="6238465"/>
            <a:ext cx="1882775" cy="356870"/>
          </a:xfrm>
          <a:prstGeom prst="rect">
            <a:avLst/>
          </a:prstGeom>
          <a:noFill/>
          <a:ln>
            <a:noFill/>
          </a:ln>
        </p:spPr>
        <p:txBody>
          <a:bodyPr anchorCtr="0" anchor="t" bIns="0" lIns="0" spcFirstLastPara="1" rIns="0" wrap="square" tIns="12050">
            <a:spAutoFit/>
          </a:bodyPr>
          <a:lstStyle/>
          <a:p>
            <a:pPr indent="0" lvl="0" marL="12700" marR="5080" rtl="0" algn="just">
              <a:lnSpc>
                <a:spcPct val="124200"/>
              </a:lnSpc>
              <a:spcBef>
                <a:spcPts val="0"/>
              </a:spcBef>
              <a:spcAft>
                <a:spcPts val="0"/>
              </a:spcAft>
              <a:buClr>
                <a:srgbClr val="000000"/>
              </a:buClr>
              <a:buSzPts val="350"/>
              <a:buFont typeface="Arial"/>
              <a:buNone/>
            </a:pPr>
            <a:r>
              <a:rPr b="1" i="0" lang="en-US" sz="350" u="none" cap="none" strike="noStrike">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b="0" i="0" sz="350" u="none" cap="none" strike="noStrike">
              <a:solidFill>
                <a:schemeClr val="dk1"/>
              </a:solidFill>
              <a:latin typeface="Tahoma"/>
              <a:ea typeface="Tahoma"/>
              <a:cs typeface="Tahoma"/>
              <a:sym typeface="Tahoma"/>
            </a:endParaRPr>
          </a:p>
        </p:txBody>
      </p:sp>
      <p:sp>
        <p:nvSpPr>
          <p:cNvPr id="221" name="Google Shape;221;p23"/>
          <p:cNvSpPr txBox="1"/>
          <p:nvPr/>
        </p:nvSpPr>
        <p:spPr>
          <a:xfrm>
            <a:off x="3065065" y="6214873"/>
            <a:ext cx="2964815" cy="399415"/>
          </a:xfrm>
          <a:prstGeom prst="rect">
            <a:avLst/>
          </a:prstGeom>
          <a:noFill/>
          <a:ln>
            <a:noFill/>
          </a:ln>
        </p:spPr>
        <p:txBody>
          <a:bodyPr anchorCtr="0" anchor="t" bIns="0" lIns="0" spcFirstLastPara="1" rIns="0" wrap="square" tIns="12700">
            <a:spAutoFit/>
          </a:bodyPr>
          <a:lstStyle/>
          <a:p>
            <a:pPr indent="0" lvl="0" marL="12700" marR="5080" rtl="0" algn="l">
              <a:lnSpc>
                <a:spcPct val="111500"/>
              </a:lnSpc>
              <a:spcBef>
                <a:spcPts val="0"/>
              </a:spcBef>
              <a:spcAft>
                <a:spcPts val="0"/>
              </a:spcAft>
              <a:buClr>
                <a:srgbClr val="000000"/>
              </a:buClr>
              <a:buSzPts val="550"/>
              <a:buFont typeface="Arial"/>
              <a:buNone/>
            </a:pPr>
            <a:r>
              <a:rPr b="1" i="0" lang="en-US" sz="55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550" u="none" cap="none" strike="noStrike">
              <a:solidFill>
                <a:schemeClr val="dk1"/>
              </a:solidFill>
              <a:latin typeface="Tahoma"/>
              <a:ea typeface="Tahoma"/>
              <a:cs typeface="Tahoma"/>
              <a:sym typeface="Tahoma"/>
            </a:endParaRPr>
          </a:p>
        </p:txBody>
      </p:sp>
      <p:pic>
        <p:nvPicPr>
          <p:cNvPr id="222" name="Google Shape;222;p23"/>
          <p:cNvPicPr preferRelativeResize="0"/>
          <p:nvPr/>
        </p:nvPicPr>
        <p:blipFill rotWithShape="1">
          <a:blip r:embed="rId6">
            <a:alphaModFix/>
          </a:blip>
          <a:srcRect b="0" l="0" r="0" t="0"/>
          <a:stretch/>
        </p:blipFill>
        <p:spPr>
          <a:xfrm>
            <a:off x="3173741" y="3862790"/>
            <a:ext cx="3758336" cy="547285"/>
          </a:xfrm>
          <a:prstGeom prst="rect">
            <a:avLst/>
          </a:prstGeom>
          <a:noFill/>
          <a:ln>
            <a:noFill/>
          </a:ln>
        </p:spPr>
      </p:pic>
      <p:sp>
        <p:nvSpPr>
          <p:cNvPr id="223" name="Google Shape;223;p23"/>
          <p:cNvSpPr txBox="1"/>
          <p:nvPr/>
        </p:nvSpPr>
        <p:spPr>
          <a:xfrm>
            <a:off x="2133600" y="4835149"/>
            <a:ext cx="6705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Helvetica Neue"/>
                <a:ea typeface="Helvetica Neue"/>
                <a:cs typeface="Helvetica Neue"/>
                <a:sym typeface="Helvetica Neue"/>
              </a:rPr>
              <a:t>Continue your training path at: </a:t>
            </a:r>
            <a:r>
              <a:rPr b="1" i="0" lang="en-US" sz="1800" u="sng" cap="none" strike="noStrike">
                <a:solidFill>
                  <a:schemeClr val="hlink"/>
                </a:solidFill>
                <a:latin typeface="Helvetica Neue"/>
                <a:ea typeface="Helvetica Neue"/>
                <a:cs typeface="Helvetica Neue"/>
                <a:sym typeface="Helvetica Neue"/>
                <a:hlinkClick r:id="rId7"/>
              </a:rPr>
              <a:t>https://opsizo.eu/index.php</a:t>
            </a:r>
            <a:r>
              <a:rPr b="1" i="0" lang="en-US" sz="1800" u="none" cap="none" strike="noStrike">
                <a:solidFill>
                  <a:srgbClr val="78D74F"/>
                </a:solidFill>
                <a:latin typeface="Helvetica Neue"/>
                <a:ea typeface="Helvetica Neue"/>
                <a:cs typeface="Helvetica Neue"/>
                <a:sym typeface="Helvetica Neue"/>
              </a:rPr>
              <a:t>  </a:t>
            </a:r>
            <a:endParaRPr b="0" i="0" sz="1800" u="none" cap="none" strike="noStrike">
              <a:solidFill>
                <a:srgbClr val="78D74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p9"/>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9"/>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59" name="Google Shape;59;p9"/>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60" name="Google Shape;60;p9"/>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sp>
        <p:nvSpPr>
          <p:cNvPr id="61" name="Google Shape;61;p9"/>
          <p:cNvSpPr txBox="1"/>
          <p:nvPr/>
        </p:nvSpPr>
        <p:spPr>
          <a:xfrm>
            <a:off x="413910" y="2986002"/>
            <a:ext cx="892578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Gender self-empowerment involves taking control of one's own identity, expression, and rights within the context of gender.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While the journey is deeply personal and unique to each individual, there are tools and best practices that can be helpful.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It's important to note that these suggestions may not be universally applicable, and individuals should choose what works best for them.</a:t>
            </a:r>
            <a:endParaRPr/>
          </a:p>
        </p:txBody>
      </p:sp>
      <p:pic>
        <p:nvPicPr>
          <p:cNvPr id="62" name="Google Shape;62;p9"/>
          <p:cNvPicPr preferRelativeResize="0"/>
          <p:nvPr/>
        </p:nvPicPr>
        <p:blipFill rotWithShape="1">
          <a:blip r:embed="rId5">
            <a:alphaModFix/>
          </a:blip>
          <a:srcRect b="0" l="0" r="0" t="0"/>
          <a:stretch/>
        </p:blipFill>
        <p:spPr>
          <a:xfrm>
            <a:off x="353633" y="307418"/>
            <a:ext cx="4366291" cy="24929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 name="Shape 66"/>
        <p:cNvGrpSpPr/>
        <p:nvPr/>
      </p:nvGrpSpPr>
      <p:grpSpPr>
        <a:xfrm>
          <a:off x="0" y="0"/>
          <a:ext cx="0" cy="0"/>
          <a:chOff x="0" y="0"/>
          <a:chExt cx="0" cy="0"/>
        </a:xfrm>
      </p:grpSpPr>
      <p:sp>
        <p:nvSpPr>
          <p:cNvPr id="67" name="Google Shape;67;p10"/>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10"/>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69" name="Google Shape;69;p10"/>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70" name="Google Shape;70;p10"/>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sp>
        <p:nvSpPr>
          <p:cNvPr id="71" name="Google Shape;71;p10"/>
          <p:cNvSpPr txBox="1"/>
          <p:nvPr/>
        </p:nvSpPr>
        <p:spPr>
          <a:xfrm>
            <a:off x="695325" y="4493994"/>
            <a:ext cx="75819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Here are some tools and best practices for gender self-empowerment:</a:t>
            </a:r>
            <a:endParaRPr/>
          </a:p>
        </p:txBody>
      </p:sp>
      <p:pic>
        <p:nvPicPr>
          <p:cNvPr id="72" name="Google Shape;72;p10"/>
          <p:cNvPicPr preferRelativeResize="0"/>
          <p:nvPr/>
        </p:nvPicPr>
        <p:blipFill rotWithShape="1">
          <a:blip r:embed="rId5">
            <a:alphaModFix/>
          </a:blip>
          <a:srcRect b="0" l="0" r="0" t="0"/>
          <a:stretch/>
        </p:blipFill>
        <p:spPr>
          <a:xfrm>
            <a:off x="695325" y="830779"/>
            <a:ext cx="6842245" cy="32416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p11"/>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11"/>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79" name="Google Shape;79;p11"/>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80" name="Google Shape;80;p11"/>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sp>
        <p:nvSpPr>
          <p:cNvPr id="81" name="Google Shape;81;p11"/>
          <p:cNvSpPr txBox="1"/>
          <p:nvPr/>
        </p:nvSpPr>
        <p:spPr>
          <a:xfrm>
            <a:off x="439380" y="2818202"/>
            <a:ext cx="872490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1. Education and Awareness: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Read and Research: </a:t>
            </a:r>
            <a:r>
              <a:rPr b="0" i="0" lang="en-US" sz="1400" u="none" cap="none" strike="noStrike">
                <a:solidFill>
                  <a:srgbClr val="000000"/>
                </a:solidFill>
                <a:latin typeface="Arial"/>
                <a:ea typeface="Arial"/>
                <a:cs typeface="Arial"/>
                <a:sym typeface="Arial"/>
              </a:rPr>
              <a:t>Educate yourself about gender identity, expression, and the experiences of others. Knowledge is a powerful tool in understanding and affirming your own identity.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Stay Informed: </a:t>
            </a:r>
            <a:r>
              <a:rPr b="0" i="0" lang="en-US" sz="1400" u="none" cap="none" strike="noStrike">
                <a:solidFill>
                  <a:srgbClr val="000000"/>
                </a:solidFill>
                <a:latin typeface="Arial"/>
                <a:ea typeface="Arial"/>
                <a:cs typeface="Arial"/>
                <a:sym typeface="Arial"/>
              </a:rPr>
              <a:t>Keep up with news, developments, and discussions related to gender issues. This can help you stay connected to broader conversations and movements.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F0F0F"/>
                </a:solidFill>
                <a:latin typeface="Arial"/>
                <a:ea typeface="Arial"/>
                <a:cs typeface="Arial"/>
                <a:sym typeface="Arial"/>
              </a:rPr>
              <a:t>2. Legal Resources:</a:t>
            </a:r>
            <a:endParaRPr/>
          </a:p>
          <a:p>
            <a:pPr indent="0" lvl="0" marL="0" marR="0" rtl="0" algn="l">
              <a:lnSpc>
                <a:spcPct val="100000"/>
              </a:lnSpc>
              <a:spcBef>
                <a:spcPts val="0"/>
              </a:spcBef>
              <a:spcAft>
                <a:spcPts val="0"/>
              </a:spcAft>
              <a:buNone/>
            </a:pPr>
            <a:r>
              <a:t/>
            </a:r>
            <a:endParaRPr b="0" i="0" sz="1800" u="none" cap="none" strike="noStrike">
              <a:solidFill>
                <a:srgbClr val="0F0F0F"/>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Understand Your Rights</a:t>
            </a:r>
            <a:r>
              <a:rPr b="0" i="0" lang="en-US" sz="1400" u="none" cap="none" strike="noStrike">
                <a:solidFill>
                  <a:srgbClr val="0F0F0F"/>
                </a:solidFill>
                <a:latin typeface="Arial"/>
                <a:ea typeface="Arial"/>
                <a:cs typeface="Arial"/>
                <a:sym typeface="Arial"/>
              </a:rPr>
              <a:t>: Familiarize yourself with local and national laws protecting gender identity and expression. Knowing your rights can empower you in various aspects of life.</a:t>
            </a:r>
            <a:endParaRPr b="0" i="0" sz="1400" u="none" cap="none" strike="noStrike">
              <a:solidFill>
                <a:srgbClr val="000000"/>
              </a:solidFill>
              <a:latin typeface="Arial"/>
              <a:ea typeface="Arial"/>
              <a:cs typeface="Arial"/>
              <a:sym typeface="Arial"/>
            </a:endParaRPr>
          </a:p>
        </p:txBody>
      </p:sp>
      <p:pic>
        <p:nvPicPr>
          <p:cNvPr id="82" name="Google Shape;82;p11"/>
          <p:cNvPicPr preferRelativeResize="0"/>
          <p:nvPr/>
        </p:nvPicPr>
        <p:blipFill rotWithShape="1">
          <a:blip r:embed="rId5">
            <a:alphaModFix/>
          </a:blip>
          <a:srcRect b="0" l="0" r="0" t="0"/>
          <a:stretch/>
        </p:blipFill>
        <p:spPr>
          <a:xfrm>
            <a:off x="342860" y="217901"/>
            <a:ext cx="3665084" cy="2391949"/>
          </a:xfrm>
          <a:prstGeom prst="rect">
            <a:avLst/>
          </a:prstGeom>
          <a:noFill/>
          <a:ln>
            <a:noFill/>
          </a:ln>
        </p:spPr>
      </p:pic>
      <p:pic>
        <p:nvPicPr>
          <p:cNvPr id="83" name="Google Shape;83;p11"/>
          <p:cNvPicPr preferRelativeResize="0"/>
          <p:nvPr/>
        </p:nvPicPr>
        <p:blipFill rotWithShape="1">
          <a:blip r:embed="rId6">
            <a:alphaModFix/>
          </a:blip>
          <a:srcRect b="0" l="0" r="0" t="0"/>
          <a:stretch/>
        </p:blipFill>
        <p:spPr>
          <a:xfrm>
            <a:off x="5579608" y="857250"/>
            <a:ext cx="1987323" cy="175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 name="Shape 87"/>
        <p:cNvGrpSpPr/>
        <p:nvPr/>
      </p:nvGrpSpPr>
      <p:grpSpPr>
        <a:xfrm>
          <a:off x="0" y="0"/>
          <a:ext cx="0" cy="0"/>
          <a:chOff x="0" y="0"/>
          <a:chExt cx="0" cy="0"/>
        </a:xfrm>
      </p:grpSpPr>
      <p:sp>
        <p:nvSpPr>
          <p:cNvPr id="88" name="Google Shape;88;p12"/>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2"/>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90" name="Google Shape;90;p12"/>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91" name="Google Shape;91;p12"/>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92" name="Google Shape;92;p12"/>
          <p:cNvPicPr preferRelativeResize="0"/>
          <p:nvPr/>
        </p:nvPicPr>
        <p:blipFill rotWithShape="1">
          <a:blip r:embed="rId5">
            <a:alphaModFix/>
          </a:blip>
          <a:srcRect b="0" l="0" r="0" t="0"/>
          <a:stretch/>
        </p:blipFill>
        <p:spPr>
          <a:xfrm>
            <a:off x="342860" y="217901"/>
            <a:ext cx="3665084" cy="2391949"/>
          </a:xfrm>
          <a:prstGeom prst="rect">
            <a:avLst/>
          </a:prstGeom>
          <a:noFill/>
          <a:ln>
            <a:noFill/>
          </a:ln>
        </p:spPr>
      </p:pic>
      <p:sp>
        <p:nvSpPr>
          <p:cNvPr id="93" name="Google Shape;93;p12"/>
          <p:cNvSpPr txBox="1"/>
          <p:nvPr/>
        </p:nvSpPr>
        <p:spPr>
          <a:xfrm>
            <a:off x="342860" y="2642485"/>
            <a:ext cx="8791575" cy="16619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3. Community Support: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Join Supportive Communities</a:t>
            </a:r>
            <a:r>
              <a:rPr b="1" i="0" lang="en-US" sz="1400" u="none" cap="none" strike="noStrike">
                <a:solidFill>
                  <a:srgbClr val="0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Connect with others who share similar experiences. Online forums, social media groups, and local support groups can provide valuable insights, advice, and a sense of community.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Attend Events: </a:t>
            </a:r>
            <a:r>
              <a:rPr b="0" i="0" lang="en-US" sz="1400" u="none" cap="none" strike="noStrike">
                <a:solidFill>
                  <a:srgbClr val="000000"/>
                </a:solidFill>
                <a:latin typeface="Arial"/>
                <a:ea typeface="Arial"/>
                <a:cs typeface="Arial"/>
                <a:sym typeface="Arial"/>
              </a:rPr>
              <a:t>Participate in events, workshops, or conferences that focus on gender diversity and empowerment. These gatherings can be both informative and empowering.</a:t>
            </a:r>
            <a:endParaRPr b="0" i="0" sz="1400" u="none" cap="none" strike="noStrike">
              <a:solidFill>
                <a:srgbClr val="000000"/>
              </a:solidFill>
              <a:latin typeface="Arial"/>
              <a:ea typeface="Arial"/>
              <a:cs typeface="Arial"/>
              <a:sym typeface="Arial"/>
            </a:endParaRPr>
          </a:p>
        </p:txBody>
      </p:sp>
      <p:pic>
        <p:nvPicPr>
          <p:cNvPr descr="Kostenloses Foto mittelgroße freunde, die zusammen feiern" id="94" name="Google Shape;94;p12"/>
          <p:cNvPicPr preferRelativeResize="0"/>
          <p:nvPr/>
        </p:nvPicPr>
        <p:blipFill rotWithShape="1">
          <a:blip r:embed="rId6">
            <a:alphaModFix/>
          </a:blip>
          <a:srcRect b="0" l="0" r="0" t="0"/>
          <a:stretch/>
        </p:blipFill>
        <p:spPr>
          <a:xfrm>
            <a:off x="4876800" y="719061"/>
            <a:ext cx="2838450" cy="1890789"/>
          </a:xfrm>
          <a:prstGeom prst="rect">
            <a:avLst/>
          </a:prstGeom>
          <a:noFill/>
          <a:ln>
            <a:noFill/>
          </a:ln>
        </p:spPr>
      </p:pic>
      <p:sp>
        <p:nvSpPr>
          <p:cNvPr id="95" name="Google Shape;95;p12"/>
          <p:cNvSpPr txBox="1"/>
          <p:nvPr/>
        </p:nvSpPr>
        <p:spPr>
          <a:xfrm>
            <a:off x="301247" y="6125030"/>
            <a:ext cx="900116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sng" cap="none" strike="noStrike">
                <a:solidFill>
                  <a:schemeClr val="hlink"/>
                </a:solidFill>
                <a:latin typeface="Arial"/>
                <a:ea typeface="Arial"/>
                <a:cs typeface="Arial"/>
                <a:sym typeface="Arial"/>
                <a:hlinkClick r:id="rId7"/>
              </a:rPr>
              <a:t>https://de.freepik.com/fotos-kostenlos/mittelgrosse-freunde-die-zusammen-feiern_17642343.htm#page=3&amp;query=events&amp;position=34&amp;from_view=search&amp;track=sph&amp;uuid=19a4d02a-95c1-4de3-b51f-c8cdd073664c</a:t>
            </a:r>
            <a:r>
              <a:rPr b="0" i="0" lang="en-US" sz="800" u="none" cap="none" strike="noStrike">
                <a:solidFill>
                  <a:srgbClr val="000000"/>
                </a:solidFill>
                <a:latin typeface="Arial"/>
                <a:ea typeface="Arial"/>
                <a:cs typeface="Arial"/>
                <a:sym typeface="Arial"/>
              </a:rPr>
              <a:t> </a:t>
            </a:r>
            <a:endParaRPr/>
          </a:p>
        </p:txBody>
      </p:sp>
      <p:sp>
        <p:nvSpPr>
          <p:cNvPr id="96" name="Google Shape;96;p12"/>
          <p:cNvSpPr txBox="1"/>
          <p:nvPr/>
        </p:nvSpPr>
        <p:spPr>
          <a:xfrm>
            <a:off x="342860" y="4571223"/>
            <a:ext cx="879157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Arial"/>
                <a:ea typeface="Arial"/>
                <a:cs typeface="Arial"/>
                <a:sym typeface="Arial"/>
              </a:rPr>
              <a:t>4. Build a Support Network:</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Surround Yourself with Supportive People: </a:t>
            </a:r>
            <a:r>
              <a:rPr b="0" i="0" lang="en-US" sz="1400" u="none" cap="none" strike="noStrike">
                <a:solidFill>
                  <a:srgbClr val="000000"/>
                </a:solidFill>
                <a:latin typeface="Arial"/>
                <a:ea typeface="Arial"/>
                <a:cs typeface="Arial"/>
                <a:sym typeface="Arial"/>
              </a:rPr>
              <a:t>Foster relationships with friends, family, and allies who respect and support your gender identity. Having a strong support network can make a significant difference.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 name="Shape 100"/>
        <p:cNvGrpSpPr/>
        <p:nvPr/>
      </p:nvGrpSpPr>
      <p:grpSpPr>
        <a:xfrm>
          <a:off x="0" y="0"/>
          <a:ext cx="0" cy="0"/>
          <a:chOff x="0" y="0"/>
          <a:chExt cx="0" cy="0"/>
        </a:xfrm>
      </p:grpSpPr>
      <p:sp>
        <p:nvSpPr>
          <p:cNvPr id="101" name="Google Shape;101;p13"/>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3"/>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103" name="Google Shape;103;p13"/>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104" name="Google Shape;104;p13"/>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105" name="Google Shape;105;p13"/>
          <p:cNvPicPr preferRelativeResize="0"/>
          <p:nvPr/>
        </p:nvPicPr>
        <p:blipFill rotWithShape="1">
          <a:blip r:embed="rId5">
            <a:alphaModFix/>
          </a:blip>
          <a:srcRect b="0" l="0" r="0" t="0"/>
          <a:stretch/>
        </p:blipFill>
        <p:spPr>
          <a:xfrm>
            <a:off x="342860" y="217901"/>
            <a:ext cx="3665084" cy="2391949"/>
          </a:xfrm>
          <a:prstGeom prst="rect">
            <a:avLst/>
          </a:prstGeom>
          <a:noFill/>
          <a:ln>
            <a:noFill/>
          </a:ln>
        </p:spPr>
      </p:pic>
      <p:sp>
        <p:nvSpPr>
          <p:cNvPr id="106" name="Google Shape;106;p13"/>
          <p:cNvSpPr txBox="1"/>
          <p:nvPr/>
        </p:nvSpPr>
        <p:spPr>
          <a:xfrm>
            <a:off x="485773" y="2779178"/>
            <a:ext cx="7929563"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F0F0F"/>
                </a:solidFill>
                <a:latin typeface="Arial"/>
                <a:ea typeface="Arial"/>
                <a:cs typeface="Arial"/>
                <a:sym typeface="Arial"/>
              </a:rPr>
              <a:t>5. Self-Expression:</a:t>
            </a:r>
            <a:endParaRPr/>
          </a:p>
          <a:p>
            <a:pPr indent="0" lvl="0" marL="0" marR="0" rtl="0" algn="l">
              <a:lnSpc>
                <a:spcPct val="100000"/>
              </a:lnSpc>
              <a:spcBef>
                <a:spcPts val="0"/>
              </a:spcBef>
              <a:spcAft>
                <a:spcPts val="0"/>
              </a:spcAft>
              <a:buNone/>
            </a:pPr>
            <a:r>
              <a:t/>
            </a:r>
            <a:endParaRPr b="0" i="0" sz="800" u="none" cap="none" strike="noStrike">
              <a:solidFill>
                <a:srgbClr val="0F0F0F"/>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Express Yourself Authentically</a:t>
            </a:r>
            <a:r>
              <a:rPr b="1" i="0" lang="en-US" sz="1400" u="none" cap="none" strike="noStrike">
                <a:solidFill>
                  <a:srgbClr val="0F0F0F"/>
                </a:solidFill>
                <a:latin typeface="Arial"/>
                <a:ea typeface="Arial"/>
                <a:cs typeface="Arial"/>
                <a:sym typeface="Arial"/>
              </a:rPr>
              <a:t>:</a:t>
            </a:r>
            <a:r>
              <a:rPr b="0" i="0" lang="en-US" sz="1400" u="none" cap="none" strike="noStrike">
                <a:solidFill>
                  <a:srgbClr val="0F0F0F"/>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400" u="none" cap="none" strike="noStrike">
                <a:solidFill>
                  <a:srgbClr val="0F0F0F"/>
                </a:solidFill>
                <a:latin typeface="Arial"/>
                <a:ea typeface="Arial"/>
                <a:cs typeface="Arial"/>
                <a:sym typeface="Arial"/>
              </a:rPr>
              <a:t>Explore different aspects of your gender identity through clothing, hairstyle, makeup, or other means of self-expression. Experimenting with your appearance can be a powerful way to affirm your identity.</a:t>
            </a:r>
            <a:endParaRPr/>
          </a:p>
          <a:p>
            <a:pPr indent="0" lvl="0" marL="0" marR="0" rtl="0" algn="l">
              <a:lnSpc>
                <a:spcPct val="100000"/>
              </a:lnSpc>
              <a:spcBef>
                <a:spcPts val="0"/>
              </a:spcBef>
              <a:spcAft>
                <a:spcPts val="0"/>
              </a:spcAft>
              <a:buNone/>
            </a:pPr>
            <a:r>
              <a:t/>
            </a:r>
            <a:endParaRPr b="0" i="0" sz="1800" u="none" cap="none" strike="noStrike">
              <a:solidFill>
                <a:srgbClr val="0F0F0F"/>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F0F0F"/>
                </a:solidFill>
                <a:latin typeface="Arial"/>
                <a:ea typeface="Arial"/>
                <a:cs typeface="Arial"/>
                <a:sym typeface="Arial"/>
              </a:rPr>
              <a:t>6. </a:t>
            </a:r>
            <a:r>
              <a:rPr b="1" i="0" lang="en-US" sz="1800" u="none" cap="none" strike="noStrike">
                <a:solidFill>
                  <a:srgbClr val="000000"/>
                </a:solidFill>
                <a:latin typeface="Arial"/>
                <a:ea typeface="Arial"/>
                <a:cs typeface="Arial"/>
                <a:sym typeface="Arial"/>
              </a:rPr>
              <a:t>Mindfulness and Self-Care:</a:t>
            </a:r>
            <a:endParaRPr/>
          </a:p>
          <a:p>
            <a:pPr indent="0" lvl="0" marL="0" marR="0" rtl="0" algn="l">
              <a:lnSpc>
                <a:spcPct val="100000"/>
              </a:lnSpc>
              <a:spcBef>
                <a:spcPts val="0"/>
              </a:spcBef>
              <a:spcAft>
                <a:spcPts val="0"/>
              </a:spcAft>
              <a:buNone/>
            </a:pPr>
            <a:r>
              <a:t/>
            </a:r>
            <a:endParaRPr b="1"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Practice Self-Compassion: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Gender self-empowerment can be a challenging journey. Practicing self-compassion and self-care is crucial for maintaining mental and emotional well-being.</a:t>
            </a:r>
            <a:endParaRPr b="0" i="0" sz="1400" u="none" cap="none" strike="noStrike">
              <a:solidFill>
                <a:srgbClr val="0F0F0F"/>
              </a:solidFill>
              <a:latin typeface="Arial"/>
              <a:ea typeface="Arial"/>
              <a:cs typeface="Arial"/>
              <a:sym typeface="Arial"/>
            </a:endParaRPr>
          </a:p>
        </p:txBody>
      </p:sp>
      <p:pic>
        <p:nvPicPr>
          <p:cNvPr id="107" name="Google Shape;107;p13"/>
          <p:cNvPicPr preferRelativeResize="0"/>
          <p:nvPr/>
        </p:nvPicPr>
        <p:blipFill rotWithShape="1">
          <a:blip r:embed="rId6">
            <a:alphaModFix/>
          </a:blip>
          <a:srcRect b="0" l="0" r="0" t="0"/>
          <a:stretch/>
        </p:blipFill>
        <p:spPr>
          <a:xfrm>
            <a:off x="4695825" y="761872"/>
            <a:ext cx="3257751" cy="1831835"/>
          </a:xfrm>
          <a:prstGeom prst="rect">
            <a:avLst/>
          </a:prstGeom>
          <a:noFill/>
          <a:ln>
            <a:noFill/>
          </a:ln>
        </p:spPr>
      </p:pic>
      <p:sp>
        <p:nvSpPr>
          <p:cNvPr id="108" name="Google Shape;108;p13"/>
          <p:cNvSpPr txBox="1"/>
          <p:nvPr/>
        </p:nvSpPr>
        <p:spPr>
          <a:xfrm>
            <a:off x="316685" y="6155167"/>
            <a:ext cx="826774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sng" cap="none" strike="noStrike">
                <a:solidFill>
                  <a:schemeClr val="hlink"/>
                </a:solidFill>
                <a:latin typeface="Arial"/>
                <a:ea typeface="Arial"/>
                <a:cs typeface="Arial"/>
                <a:sym typeface="Arial"/>
                <a:hlinkClick r:id="rId7"/>
              </a:rPr>
              <a:t>https://de.freepik.com/fotos-kostenlos/junge-maedchen-die-spass-in-der-teenagerparty-haben_11624280.htm#page=4&amp;query=Gender%20style&amp;position=14&amp;from_view=search&amp;track=ais&amp;uuid=85ff0a21-6f03-4157-88aa-69c6aedaa28e</a:t>
            </a:r>
            <a:r>
              <a:rPr b="0" i="0" lang="en-US" sz="800" u="none" cap="none" strike="noStrike">
                <a:solidFill>
                  <a:srgbClr val="000000"/>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4"/>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14"/>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115" name="Google Shape;115;p14"/>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116" name="Google Shape;116;p14"/>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117" name="Google Shape;117;p14"/>
          <p:cNvPicPr preferRelativeResize="0"/>
          <p:nvPr/>
        </p:nvPicPr>
        <p:blipFill rotWithShape="1">
          <a:blip r:embed="rId5">
            <a:alphaModFix/>
          </a:blip>
          <a:srcRect b="0" l="0" r="0" t="0"/>
          <a:stretch/>
        </p:blipFill>
        <p:spPr>
          <a:xfrm>
            <a:off x="342860" y="217901"/>
            <a:ext cx="3665084" cy="2391949"/>
          </a:xfrm>
          <a:prstGeom prst="rect">
            <a:avLst/>
          </a:prstGeom>
          <a:noFill/>
          <a:ln>
            <a:noFill/>
          </a:ln>
        </p:spPr>
      </p:pic>
      <p:sp>
        <p:nvSpPr>
          <p:cNvPr id="118" name="Google Shape;118;p14"/>
          <p:cNvSpPr txBox="1"/>
          <p:nvPr/>
        </p:nvSpPr>
        <p:spPr>
          <a:xfrm>
            <a:off x="485774" y="3094536"/>
            <a:ext cx="7929563" cy="24314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F0F0F"/>
                </a:solidFill>
                <a:latin typeface="Arial"/>
                <a:ea typeface="Arial"/>
                <a:cs typeface="Arial"/>
                <a:sym typeface="Arial"/>
              </a:rPr>
              <a:t>7. </a:t>
            </a:r>
            <a:r>
              <a:rPr b="1" i="0" lang="en-US" sz="1800" u="none" cap="none" strike="noStrike">
                <a:solidFill>
                  <a:srgbClr val="000000"/>
                </a:solidFill>
                <a:latin typeface="Arial"/>
                <a:ea typeface="Arial"/>
                <a:cs typeface="Arial"/>
                <a:sym typeface="Arial"/>
              </a:rPr>
              <a:t>Documentation and Journaling:</a:t>
            </a:r>
            <a:endParaRPr b="1" i="0" sz="1800" u="none" cap="none" strike="noStrike">
              <a:solidFill>
                <a:srgbClr val="0F0F0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F0F0F"/>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Keep a Journal: </a:t>
            </a:r>
            <a:r>
              <a:rPr b="0" i="0" lang="en-US" sz="1400" u="none" cap="none" strike="noStrike">
                <a:solidFill>
                  <a:srgbClr val="0F0F0F"/>
                </a:solidFill>
                <a:latin typeface="Arial"/>
                <a:ea typeface="Arial"/>
                <a:cs typeface="Arial"/>
                <a:sym typeface="Arial"/>
              </a:rPr>
              <a:t>Documenting your thoughts, feelings, and experiences in a journal can help you track your journey, celebrate milestones, and reflect on your growth.</a:t>
            </a:r>
            <a:endParaRPr/>
          </a:p>
          <a:p>
            <a:pPr indent="0" lvl="0" marL="0" marR="0" rtl="0" algn="l">
              <a:lnSpc>
                <a:spcPct val="100000"/>
              </a:lnSpc>
              <a:spcBef>
                <a:spcPts val="0"/>
              </a:spcBef>
              <a:spcAft>
                <a:spcPts val="0"/>
              </a:spcAft>
              <a:buNone/>
            </a:pPr>
            <a:r>
              <a:t/>
            </a:r>
            <a:endParaRPr b="0" i="0" sz="1400" u="none" cap="none" strike="noStrike">
              <a:solidFill>
                <a:srgbClr val="0F0F0F"/>
              </a:solidFill>
              <a:latin typeface="Arial"/>
              <a:ea typeface="Arial"/>
              <a:cs typeface="Arial"/>
              <a:sym typeface="Arial"/>
            </a:endParaRPr>
          </a:p>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8. Professional Development:</a:t>
            </a:r>
            <a:endParaRPr/>
          </a:p>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2060"/>
                </a:solidFill>
                <a:latin typeface="Arial"/>
                <a:ea typeface="Arial"/>
                <a:cs typeface="Arial"/>
                <a:sym typeface="Arial"/>
              </a:rPr>
              <a:t>Invest in Your Skills: </a:t>
            </a:r>
            <a:r>
              <a:rPr b="0" i="0" lang="en-US" sz="1400" u="none" cap="none" strike="noStrike">
                <a:solidFill>
                  <a:srgbClr val="000000"/>
                </a:solidFill>
                <a:latin typeface="Arial"/>
                <a:ea typeface="Arial"/>
                <a:cs typeface="Arial"/>
                <a:sym typeface="Arial"/>
              </a:rPr>
              <a:t>Empowerment extends beyond personal identity. Invest in your education and skills to achieve your professional goals, contributing to your overall sense of self-empowerment.</a:t>
            </a:r>
            <a:endParaRPr b="0" i="0" sz="1400" u="none" cap="none" strike="noStrike">
              <a:solidFill>
                <a:srgbClr val="0F0F0F"/>
              </a:solidFill>
              <a:latin typeface="Arial"/>
              <a:ea typeface="Arial"/>
              <a:cs typeface="Arial"/>
              <a:sym typeface="Arial"/>
            </a:endParaRPr>
          </a:p>
        </p:txBody>
      </p:sp>
      <p:pic>
        <p:nvPicPr>
          <p:cNvPr id="119" name="Google Shape;119;p14"/>
          <p:cNvPicPr preferRelativeResize="0"/>
          <p:nvPr/>
        </p:nvPicPr>
        <p:blipFill rotWithShape="1">
          <a:blip r:embed="rId6">
            <a:alphaModFix/>
          </a:blip>
          <a:srcRect b="0" l="0" r="0" t="0"/>
          <a:stretch/>
        </p:blipFill>
        <p:spPr>
          <a:xfrm>
            <a:off x="5327718" y="666688"/>
            <a:ext cx="2692333" cy="1943162"/>
          </a:xfrm>
          <a:prstGeom prst="rect">
            <a:avLst/>
          </a:prstGeom>
          <a:noFill/>
          <a:ln>
            <a:noFill/>
          </a:ln>
        </p:spPr>
      </p:pic>
      <p:sp>
        <p:nvSpPr>
          <p:cNvPr id="120" name="Google Shape;120;p14"/>
          <p:cNvSpPr txBox="1"/>
          <p:nvPr/>
        </p:nvSpPr>
        <p:spPr>
          <a:xfrm>
            <a:off x="485774" y="6049767"/>
            <a:ext cx="894397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sng" cap="none" strike="noStrike">
                <a:solidFill>
                  <a:schemeClr val="hlink"/>
                </a:solidFill>
                <a:latin typeface="Arial"/>
                <a:ea typeface="Arial"/>
                <a:cs typeface="Arial"/>
                <a:sym typeface="Arial"/>
                <a:hlinkClick r:id="rId7"/>
              </a:rPr>
              <a:t>https://de.freepik.com/fotos-kostenlos/entwicklungs-wachstums-fortschritts-ikonen-konzept_2758711.htm#query=Professional%20Development&amp;position=0&amp;from_view=search&amp;track=ais&amp;uuid=782a4fce-0b48-43a8-9f84-be3c26c7a32f</a:t>
            </a:r>
            <a:r>
              <a:rPr b="0" i="0" lang="en-US" sz="800" u="none" cap="none" strike="noStrike">
                <a:solidFill>
                  <a:srgbClr val="000000"/>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sp>
        <p:nvSpPr>
          <p:cNvPr id="125" name="Google Shape;125;p15"/>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15"/>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127" name="Google Shape;127;p15"/>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128" name="Google Shape;128;p15"/>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sp>
        <p:nvSpPr>
          <p:cNvPr id="129" name="Google Shape;129;p15"/>
          <p:cNvSpPr txBox="1"/>
          <p:nvPr/>
        </p:nvSpPr>
        <p:spPr>
          <a:xfrm>
            <a:off x="4915072" y="2221710"/>
            <a:ext cx="4290842"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Remember, the journey of gender self-empowerment is unique to each person.</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It's important to be patient with yourself and to seek out the resources and practices that resonate with your individual experience.</a:t>
            </a:r>
            <a:endParaRPr/>
          </a:p>
        </p:txBody>
      </p:sp>
      <p:pic>
        <p:nvPicPr>
          <p:cNvPr id="130" name="Google Shape;130;p15"/>
          <p:cNvPicPr preferRelativeResize="0"/>
          <p:nvPr/>
        </p:nvPicPr>
        <p:blipFill rotWithShape="1">
          <a:blip r:embed="rId5">
            <a:alphaModFix/>
          </a:blip>
          <a:srcRect b="0" l="0" r="0" t="0"/>
          <a:stretch/>
        </p:blipFill>
        <p:spPr>
          <a:xfrm>
            <a:off x="265641" y="830779"/>
            <a:ext cx="4536189" cy="45361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4" name="Shape 134"/>
        <p:cNvGrpSpPr/>
        <p:nvPr/>
      </p:nvGrpSpPr>
      <p:grpSpPr>
        <a:xfrm>
          <a:off x="0" y="0"/>
          <a:ext cx="0" cy="0"/>
          <a:chOff x="0" y="0"/>
          <a:chExt cx="0" cy="0"/>
        </a:xfrm>
      </p:grpSpPr>
      <p:sp>
        <p:nvSpPr>
          <p:cNvPr id="135" name="Google Shape;135;p16"/>
          <p:cNvSpPr/>
          <p:nvPr/>
        </p:nvSpPr>
        <p:spPr>
          <a:xfrm>
            <a:off x="152400" y="121766"/>
            <a:ext cx="9448800" cy="6524914"/>
          </a:xfrm>
          <a:custGeom>
            <a:rect b="b" l="l" r="r" t="t"/>
            <a:pathLst>
              <a:path extrusionOk="0" h="6315075" w="4410075">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16"/>
          <p:cNvSpPr txBox="1"/>
          <p:nvPr/>
        </p:nvSpPr>
        <p:spPr>
          <a:xfrm>
            <a:off x="2475190" y="6739589"/>
            <a:ext cx="2326640" cy="318135"/>
          </a:xfrm>
          <a:prstGeom prst="rect">
            <a:avLst/>
          </a:prstGeom>
          <a:noFill/>
          <a:ln>
            <a:noFill/>
          </a:ln>
        </p:spPr>
        <p:txBody>
          <a:bodyPr anchorCtr="0" anchor="t" bIns="0" lIns="0" spcFirstLastPara="1" rIns="0" wrap="square" tIns="12050">
            <a:spAutoFit/>
          </a:bodyPr>
          <a:lstStyle/>
          <a:p>
            <a:pPr indent="0" lvl="0" marL="12700" marR="5080" rtl="0" algn="l">
              <a:lnSpc>
                <a:spcPct val="120100"/>
              </a:lnSpc>
              <a:spcBef>
                <a:spcPts val="0"/>
              </a:spcBef>
              <a:spcAft>
                <a:spcPts val="0"/>
              </a:spcAft>
              <a:buClr>
                <a:srgbClr val="000000"/>
              </a:buClr>
              <a:buSzPts val="400"/>
              <a:buFont typeface="Arial"/>
              <a:buNone/>
            </a:pPr>
            <a:r>
              <a:rPr b="1" i="0" lang="en-US" sz="400" u="none" cap="none" strike="noStrik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400" u="none" cap="none" strike="noStrike">
              <a:solidFill>
                <a:schemeClr val="dk1"/>
              </a:solidFill>
              <a:latin typeface="Tahoma"/>
              <a:ea typeface="Tahoma"/>
              <a:cs typeface="Tahoma"/>
              <a:sym typeface="Tahoma"/>
            </a:endParaRPr>
          </a:p>
        </p:txBody>
      </p:sp>
      <p:pic>
        <p:nvPicPr>
          <p:cNvPr id="137" name="Google Shape;137;p16"/>
          <p:cNvPicPr preferRelativeResize="0"/>
          <p:nvPr/>
        </p:nvPicPr>
        <p:blipFill rotWithShape="1">
          <a:blip r:embed="rId3">
            <a:alphaModFix/>
          </a:blip>
          <a:srcRect b="0" l="0" r="0" t="0"/>
          <a:stretch/>
        </p:blipFill>
        <p:spPr>
          <a:xfrm>
            <a:off x="8415338" y="435492"/>
            <a:ext cx="790575" cy="790575"/>
          </a:xfrm>
          <a:prstGeom prst="rect">
            <a:avLst/>
          </a:prstGeom>
          <a:noFill/>
          <a:ln>
            <a:noFill/>
          </a:ln>
        </p:spPr>
      </p:pic>
      <p:pic>
        <p:nvPicPr>
          <p:cNvPr id="138" name="Google Shape;138;p16"/>
          <p:cNvPicPr preferRelativeResize="0"/>
          <p:nvPr/>
        </p:nvPicPr>
        <p:blipFill rotWithShape="1">
          <a:blip r:embed="rId4">
            <a:alphaModFix/>
          </a:blip>
          <a:srcRect b="0" l="0" r="0" t="0"/>
          <a:stretch/>
        </p:blipFill>
        <p:spPr>
          <a:xfrm>
            <a:off x="152400" y="6679315"/>
            <a:ext cx="2124074" cy="447674"/>
          </a:xfrm>
          <a:prstGeom prst="rect">
            <a:avLst/>
          </a:prstGeom>
          <a:noFill/>
          <a:ln>
            <a:noFill/>
          </a:ln>
        </p:spPr>
      </p:pic>
      <p:pic>
        <p:nvPicPr>
          <p:cNvPr id="139" name="Google Shape;139;p16"/>
          <p:cNvPicPr preferRelativeResize="0"/>
          <p:nvPr/>
        </p:nvPicPr>
        <p:blipFill rotWithShape="1">
          <a:blip r:embed="rId5">
            <a:alphaModFix/>
          </a:blip>
          <a:srcRect b="0" l="0" r="0" t="0"/>
          <a:stretch/>
        </p:blipFill>
        <p:spPr>
          <a:xfrm>
            <a:off x="661947" y="827902"/>
            <a:ext cx="5953125" cy="2466975"/>
          </a:xfrm>
          <a:prstGeom prst="rect">
            <a:avLst/>
          </a:prstGeom>
          <a:noFill/>
          <a:ln>
            <a:noFill/>
          </a:ln>
        </p:spPr>
      </p:pic>
      <p:sp>
        <p:nvSpPr>
          <p:cNvPr id="140" name="Google Shape;140;p16"/>
          <p:cNvSpPr txBox="1"/>
          <p:nvPr/>
        </p:nvSpPr>
        <p:spPr>
          <a:xfrm>
            <a:off x="566737" y="435492"/>
            <a:ext cx="33575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Training Unit:</a:t>
            </a:r>
            <a:endParaRPr/>
          </a:p>
        </p:txBody>
      </p:sp>
      <p:sp>
        <p:nvSpPr>
          <p:cNvPr id="141" name="Google Shape;141;p16"/>
          <p:cNvSpPr txBox="1"/>
          <p:nvPr/>
        </p:nvSpPr>
        <p:spPr>
          <a:xfrm>
            <a:off x="571459" y="3777675"/>
            <a:ext cx="8239166"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Participants will learn the power of self-identified labels and identities they would like to be called.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Participants will discuss the impact of labels, and the idea of consent as applied to labels.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Participants will generate examples of positive labels.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chemeClr val="hlink"/>
                </a:solidFill>
                <a:latin typeface="Arial"/>
                <a:ea typeface="Arial"/>
                <a:cs typeface="Arial"/>
                <a:sym typeface="Arial"/>
                <a:hlinkClick r:id="rId6"/>
              </a:rPr>
              <a:t>https://www.glsen.org/activity/learning-empowerment-and-self-identification</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