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3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  <p:sldId id="355" r:id="rId103"/>
    <p:sldId id="356" r:id="rId104"/>
    <p:sldId id="357" r:id="rId105"/>
    <p:sldId id="358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  <p:sldId id="366" r:id="rId114"/>
    <p:sldId id="367" r:id="rId115"/>
    <p:sldId id="368" r:id="rId116"/>
    <p:sldId id="369" r:id="rId117"/>
    <p:sldId id="370" r:id="rId118"/>
    <p:sldId id="371" r:id="rId119"/>
    <p:sldId id="372" r:id="rId120"/>
    <p:sldId id="373" r:id="rId121"/>
    <p:sldId id="374" r:id="rId122"/>
    <p:sldId id="375" r:id="rId123"/>
    <p:sldId id="376" r:id="rId124"/>
    <p:sldId id="377" r:id="rId125"/>
    <p:sldId id="378" r:id="rId126"/>
    <p:sldId id="379" r:id="rId127"/>
    <p:sldId id="380" r:id="rId128"/>
    <p:sldId id="381" r:id="rId129"/>
    <p:sldId id="382" r:id="rId130"/>
    <p:sldId id="383" r:id="rId131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47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viewProps" Target="viewProps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theme" Target="theme/theme1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41B807-1565-4809-B060-E05A3315FE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E3A602-9F74-4144-A65F-03811BD6FFAE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GB" altLang="es-ES" sz="1200" dirty="0">
              <a:solidFill>
                <a:schemeClr val="tx1"/>
              </a:solidFill>
              <a:latin typeface="Arial Rounded MT Bold" panose="020F0704030504030204" pitchFamily="34" charset="0"/>
            </a:rPr>
            <a:t>Na stronie zgodnej z normami użytkownik:</a:t>
          </a:r>
          <a:endParaRPr lang="es-ES" sz="1200" dirty="0">
            <a:solidFill>
              <a:schemeClr val="tx1"/>
            </a:solidFill>
          </a:endParaRPr>
        </a:p>
      </dgm:t>
    </dgm:pt>
    <dgm:pt modelId="{D79F33E4-C53C-4928-A3AE-79C9F59F9B9F}" type="parTrans" cxnId="{4D275656-B405-4C5C-AAAE-68C13FEE8888}">
      <dgm:prSet/>
      <dgm:spPr/>
      <dgm:t>
        <a:bodyPr/>
        <a:lstStyle/>
        <a:p>
          <a:endParaRPr lang="es-ES" sz="1200"/>
        </a:p>
      </dgm:t>
    </dgm:pt>
    <dgm:pt modelId="{E1880623-0C01-4A02-82A5-F083B9C27839}" type="sibTrans" cxnId="{4D275656-B405-4C5C-AAAE-68C13FEE8888}">
      <dgm:prSet/>
      <dgm:spPr/>
      <dgm:t>
        <a:bodyPr/>
        <a:lstStyle/>
        <a:p>
          <a:endParaRPr lang="es-ES" sz="1200"/>
        </a:p>
      </dgm:t>
    </dgm:pt>
    <dgm:pt modelId="{A6E2B4D4-4740-4AFF-B51C-24859E1BDEAE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1200" dirty="0"/>
        </a:p>
      </dgm:t>
    </dgm:pt>
    <dgm:pt modelId="{235DD08F-9FDE-4F39-895B-F5C77EB62F09}" type="parTrans" cxnId="{61F1CDED-F4B7-4D1E-878F-FEE8C9981CF1}">
      <dgm:prSet/>
      <dgm:spPr/>
      <dgm:t>
        <a:bodyPr/>
        <a:lstStyle/>
        <a:p>
          <a:endParaRPr lang="es-ES" sz="1200"/>
        </a:p>
      </dgm:t>
    </dgm:pt>
    <dgm:pt modelId="{021D4448-72F4-480F-A97A-A0F40A5C2982}" type="sibTrans" cxnId="{61F1CDED-F4B7-4D1E-878F-FEE8C9981CF1}">
      <dgm:prSet/>
      <dgm:spPr/>
      <dgm:t>
        <a:bodyPr/>
        <a:lstStyle/>
        <a:p>
          <a:endParaRPr lang="es-ES" sz="1200"/>
        </a:p>
      </dgm:t>
    </dgm:pt>
    <dgm:pt modelId="{25652608-F21B-454A-AC68-342EA0A9501A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1200" dirty="0"/>
        </a:p>
      </dgm:t>
    </dgm:pt>
    <dgm:pt modelId="{9D18A3A4-1974-4611-B035-C05F994C1AEA}" type="parTrans" cxnId="{4E1554BA-FFD5-407A-9706-24A37F16CD38}">
      <dgm:prSet/>
      <dgm:spPr/>
      <dgm:t>
        <a:bodyPr/>
        <a:lstStyle/>
        <a:p>
          <a:endParaRPr lang="es-ES" sz="1200"/>
        </a:p>
      </dgm:t>
    </dgm:pt>
    <dgm:pt modelId="{CFBA5D0E-992A-4324-8E16-AA16B14DC492}" type="sibTrans" cxnId="{4E1554BA-FFD5-407A-9706-24A37F16CD38}">
      <dgm:prSet/>
      <dgm:spPr/>
      <dgm:t>
        <a:bodyPr/>
        <a:lstStyle/>
        <a:p>
          <a:endParaRPr lang="es-ES" sz="1200"/>
        </a:p>
      </dgm:t>
    </dgm:pt>
    <dgm:pt modelId="{49CB815C-80F0-48C1-8EC2-82EC9327BB37}">
      <dgm:prSet custT="1"/>
      <dgm:spPr/>
      <dgm:t>
        <a:bodyPr/>
        <a:lstStyle/>
        <a:p>
          <a:r>
            <a:rPr lang="en-GB" altLang="es-ES" sz="1200" dirty="0">
              <a:latin typeface="Arial Rounded MT Bold" panose="020F0704030504030204" pitchFamily="34" charset="0"/>
            </a:rPr>
            <a:t>Wie, </a:t>
          </a:r>
          <a:r>
            <a:rPr lang="en-GB" altLang="es-ES" sz="1200" dirty="0" err="1">
              <a:latin typeface="Arial Rounded MT Bold" panose="020F0704030504030204" pitchFamily="34" charset="0"/>
            </a:rPr>
            <a:t>czego</a:t>
          </a:r>
          <a:r>
            <a:rPr lang="en-GB" altLang="es-ES" sz="1200" dirty="0">
              <a:latin typeface="Arial Rounded MT Bold" panose="020F0704030504030204" pitchFamily="34" charset="0"/>
            </a:rPr>
            <a:t> </a:t>
          </a:r>
          <a:r>
            <a:rPr lang="en-GB" altLang="es-ES" sz="1200" dirty="0" err="1">
              <a:latin typeface="Arial Rounded MT Bold" panose="020F0704030504030204" pitchFamily="34" charset="0"/>
            </a:rPr>
            <a:t>się</a:t>
          </a:r>
          <a:r>
            <a:rPr lang="en-GB" altLang="es-ES" sz="1200" dirty="0">
              <a:latin typeface="Arial Rounded MT Bold" panose="020F0704030504030204" pitchFamily="34" charset="0"/>
            </a:rPr>
            <a:t> </a:t>
          </a:r>
          <a:r>
            <a:rPr lang="en-GB" altLang="es-ES" sz="1200" dirty="0" err="1">
              <a:latin typeface="Arial Rounded MT Bold" panose="020F0704030504030204" pitchFamily="34" charset="0"/>
            </a:rPr>
            <a:t>spodziewać</a:t>
          </a:r>
          <a:endParaRPr lang="en-GB" altLang="es-ES" sz="1200" dirty="0">
            <a:latin typeface="Arial Rounded MT Bold" panose="020F0704030504030204" pitchFamily="34" charset="0"/>
          </a:endParaRPr>
        </a:p>
      </dgm:t>
    </dgm:pt>
    <dgm:pt modelId="{C8E0A84E-0B26-4DBF-AADD-BBD8EDB2A99E}" type="parTrans" cxnId="{6866D398-891E-4B93-B928-B99CC22B59F7}">
      <dgm:prSet/>
      <dgm:spPr/>
      <dgm:t>
        <a:bodyPr/>
        <a:lstStyle/>
        <a:p>
          <a:endParaRPr lang="es-ES" sz="1200"/>
        </a:p>
      </dgm:t>
    </dgm:pt>
    <dgm:pt modelId="{8B5E9D62-3930-491B-A396-998668EDD5FB}" type="sibTrans" cxnId="{6866D398-891E-4B93-B928-B99CC22B59F7}">
      <dgm:prSet/>
      <dgm:spPr/>
      <dgm:t>
        <a:bodyPr/>
        <a:lstStyle/>
        <a:p>
          <a:endParaRPr lang="es-ES" sz="1200"/>
        </a:p>
      </dgm:t>
    </dgm:pt>
    <dgm:pt modelId="{18252C8D-F711-4BD3-B311-3148F8AB0B64}">
      <dgm:prSet custT="1"/>
      <dgm:spPr/>
      <dgm:t>
        <a:bodyPr/>
        <a:lstStyle/>
        <a:p>
          <a:endParaRPr lang="en-GB" altLang="es-ES" sz="1200" dirty="0">
            <a:latin typeface="Arial Rounded MT Bold" panose="020F0704030504030204" pitchFamily="34" charset="0"/>
          </a:endParaRPr>
        </a:p>
      </dgm:t>
    </dgm:pt>
    <dgm:pt modelId="{27FF722A-5CDB-4F11-83AF-1013E2AAF731}" type="parTrans" cxnId="{79E9A136-ACF7-4C43-BB6B-3E887B7C81E0}">
      <dgm:prSet/>
      <dgm:spPr/>
      <dgm:t>
        <a:bodyPr/>
        <a:lstStyle/>
        <a:p>
          <a:endParaRPr lang="es-ES" sz="1200"/>
        </a:p>
      </dgm:t>
    </dgm:pt>
    <dgm:pt modelId="{D62741A3-D049-4DC8-8FF2-8B68E3488529}" type="sibTrans" cxnId="{79E9A136-ACF7-4C43-BB6B-3E887B7C81E0}">
      <dgm:prSet/>
      <dgm:spPr/>
      <dgm:t>
        <a:bodyPr/>
        <a:lstStyle/>
        <a:p>
          <a:endParaRPr lang="es-ES" sz="1200"/>
        </a:p>
      </dgm:t>
    </dgm:pt>
    <dgm:pt modelId="{34D0488E-B84B-413A-A1FA-217616EA6DD6}">
      <dgm:prSet custT="1"/>
      <dgm:spPr/>
      <dgm:t>
        <a:bodyPr/>
        <a:lstStyle/>
        <a:p>
          <a:r>
            <a:rPr lang="en-GB" altLang="es-ES" sz="1200" dirty="0">
              <a:latin typeface="Arial Rounded MT Bold" panose="020F0704030504030204" pitchFamily="34" charset="0"/>
            </a:rPr>
            <a:t>Zna grafikę funkcji</a:t>
          </a:r>
        </a:p>
      </dgm:t>
    </dgm:pt>
    <dgm:pt modelId="{AC88994B-77D8-411D-8464-504DC27AA249}" type="parTrans" cxnId="{C9D1AA26-A673-4027-B85C-BF0ED0DE470D}">
      <dgm:prSet/>
      <dgm:spPr/>
      <dgm:t>
        <a:bodyPr/>
        <a:lstStyle/>
        <a:p>
          <a:endParaRPr lang="es-ES" sz="1200"/>
        </a:p>
      </dgm:t>
    </dgm:pt>
    <dgm:pt modelId="{4C159159-27D5-461E-8D06-F0E404078D35}" type="sibTrans" cxnId="{C9D1AA26-A673-4027-B85C-BF0ED0DE470D}">
      <dgm:prSet/>
      <dgm:spPr/>
      <dgm:t>
        <a:bodyPr/>
        <a:lstStyle/>
        <a:p>
          <a:endParaRPr lang="es-ES" sz="1200"/>
        </a:p>
      </dgm:t>
    </dgm:pt>
    <dgm:pt modelId="{2DD2F43A-529F-4D5C-B3C1-68AAB8FC965C}">
      <dgm:prSet custT="1"/>
      <dgm:spPr/>
      <dgm:t>
        <a:bodyPr/>
        <a:lstStyle/>
        <a:p>
          <a:endParaRPr lang="en-GB" altLang="es-ES" sz="1200" dirty="0">
            <a:latin typeface="Arial Rounded MT Bold" panose="020F0704030504030204" pitchFamily="34" charset="0"/>
          </a:endParaRPr>
        </a:p>
      </dgm:t>
    </dgm:pt>
    <dgm:pt modelId="{373D710E-5CA1-447A-B5A9-A952486BCE75}" type="parTrans" cxnId="{4E7C1BDB-0D64-47AA-BB32-0DE28D8BD705}">
      <dgm:prSet/>
      <dgm:spPr/>
      <dgm:t>
        <a:bodyPr/>
        <a:lstStyle/>
        <a:p>
          <a:endParaRPr lang="es-ES" sz="1200"/>
        </a:p>
      </dgm:t>
    </dgm:pt>
    <dgm:pt modelId="{17A0E942-7F6A-4236-BCE5-81F961921B08}" type="sibTrans" cxnId="{4E7C1BDB-0D64-47AA-BB32-0DE28D8BD705}">
      <dgm:prSet/>
      <dgm:spPr/>
      <dgm:t>
        <a:bodyPr/>
        <a:lstStyle/>
        <a:p>
          <a:endParaRPr lang="es-ES" sz="1200"/>
        </a:p>
      </dgm:t>
    </dgm:pt>
    <dgm:pt modelId="{B013B561-88B4-4A95-BB61-3A1CB8A4AE9C}">
      <dgm:prSet custT="1"/>
      <dgm:spPr/>
      <dgm:t>
        <a:bodyPr/>
        <a:lstStyle/>
        <a:p>
          <a:r>
            <a:rPr lang="en-GB" altLang="es-ES" sz="1200">
              <a:latin typeface="Arial Rounded MT Bold" panose="020F0704030504030204" pitchFamily="34" charset="0"/>
            </a:rPr>
            <a:t>Wie, gdzie znaleźć i jak korzystać z funkcji</a:t>
          </a:r>
          <a:endParaRPr lang="en-GB" altLang="es-ES" sz="1200" dirty="0">
            <a:latin typeface="Arial Rounded MT Bold" panose="020F0704030504030204" pitchFamily="34" charset="0"/>
          </a:endParaRPr>
        </a:p>
      </dgm:t>
    </dgm:pt>
    <dgm:pt modelId="{841A017B-2132-4726-943E-36E7A44E1FCD}" type="parTrans" cxnId="{06337D15-8AD9-4DA1-918E-A6F844476A74}">
      <dgm:prSet/>
      <dgm:spPr/>
      <dgm:t>
        <a:bodyPr/>
        <a:lstStyle/>
        <a:p>
          <a:endParaRPr lang="es-ES" sz="1200"/>
        </a:p>
      </dgm:t>
    </dgm:pt>
    <dgm:pt modelId="{DA6E78DF-DE2E-471D-BC2F-955AB51891D1}" type="sibTrans" cxnId="{06337D15-8AD9-4DA1-918E-A6F844476A74}">
      <dgm:prSet/>
      <dgm:spPr/>
      <dgm:t>
        <a:bodyPr/>
        <a:lstStyle/>
        <a:p>
          <a:endParaRPr lang="es-ES" sz="1200"/>
        </a:p>
      </dgm:t>
    </dgm:pt>
    <dgm:pt modelId="{7A340163-A017-4D4F-A3C9-E611D42815F6}">
      <dgm:prSet custT="1"/>
      <dgm:spPr/>
      <dgm:t>
        <a:bodyPr/>
        <a:lstStyle/>
        <a:p>
          <a:endParaRPr lang="en-GB" altLang="es-ES" sz="1200" dirty="0">
            <a:latin typeface="Arial Rounded MT Bold" panose="020F0704030504030204" pitchFamily="34" charset="0"/>
          </a:endParaRPr>
        </a:p>
      </dgm:t>
    </dgm:pt>
    <dgm:pt modelId="{96451248-D6EB-4463-A2F0-178F9A2EE7AE}" type="parTrans" cxnId="{4E55695E-1885-4B91-A622-21339FA8293A}">
      <dgm:prSet/>
      <dgm:spPr/>
      <dgm:t>
        <a:bodyPr/>
        <a:lstStyle/>
        <a:p>
          <a:endParaRPr lang="es-ES" sz="1200"/>
        </a:p>
      </dgm:t>
    </dgm:pt>
    <dgm:pt modelId="{BF22131D-DD90-4252-9CB5-55D632BFAEDF}" type="sibTrans" cxnId="{4E55695E-1885-4B91-A622-21339FA8293A}">
      <dgm:prSet/>
      <dgm:spPr/>
      <dgm:t>
        <a:bodyPr/>
        <a:lstStyle/>
        <a:p>
          <a:endParaRPr lang="es-ES" sz="1200"/>
        </a:p>
      </dgm:t>
    </dgm:pt>
    <dgm:pt modelId="{211D4C61-5F94-4EAB-BB35-689C4E54C139}">
      <dgm:prSet custT="1"/>
      <dgm:spPr/>
      <dgm:t>
        <a:bodyPr/>
        <a:lstStyle/>
        <a:p>
          <a:r>
            <a:rPr lang="en-GB" altLang="es-ES" sz="1200">
              <a:latin typeface="Arial Rounded MT Bold" panose="020F0704030504030204" pitchFamily="34" charset="0"/>
            </a:rPr>
            <a:t>Nie wymaga to zbyt wiele wysiłku, ponieważ działa na znanych elementach</a:t>
          </a:r>
          <a:endParaRPr lang="en-GB" altLang="es-ES" sz="1200" dirty="0">
            <a:latin typeface="Arial Rounded MT Bold" panose="020F0704030504030204" pitchFamily="34" charset="0"/>
          </a:endParaRPr>
        </a:p>
      </dgm:t>
    </dgm:pt>
    <dgm:pt modelId="{C5F3652F-FEB4-409D-AF2B-887B607D3890}" type="parTrans" cxnId="{33A20984-2163-48CB-9F70-2A515BC2C320}">
      <dgm:prSet/>
      <dgm:spPr/>
      <dgm:t>
        <a:bodyPr/>
        <a:lstStyle/>
        <a:p>
          <a:endParaRPr lang="es-ES" sz="1200"/>
        </a:p>
      </dgm:t>
    </dgm:pt>
    <dgm:pt modelId="{E198D3E3-EB6B-4D5F-81AB-4E947B2D0D08}" type="sibTrans" cxnId="{33A20984-2163-48CB-9F70-2A515BC2C320}">
      <dgm:prSet/>
      <dgm:spPr/>
      <dgm:t>
        <a:bodyPr/>
        <a:lstStyle/>
        <a:p>
          <a:endParaRPr lang="es-ES" sz="1200"/>
        </a:p>
      </dgm:t>
    </dgm:pt>
    <dgm:pt modelId="{72A013F4-F47B-46B0-87A7-AE33715DD767}">
      <dgm:prSet custT="1"/>
      <dgm:spPr/>
      <dgm:t>
        <a:bodyPr/>
        <a:lstStyle/>
        <a:p>
          <a:endParaRPr lang="en-GB" altLang="es-ES" sz="1200" dirty="0">
            <a:latin typeface="Arial Rounded MT Bold" panose="020F0704030504030204" pitchFamily="34" charset="0"/>
          </a:endParaRPr>
        </a:p>
      </dgm:t>
    </dgm:pt>
    <dgm:pt modelId="{729297F4-ED26-4D7D-B361-0D766F9252E8}" type="parTrans" cxnId="{3C1ABA5D-B4BC-49BD-B1F9-27BF67CCF7D5}">
      <dgm:prSet/>
      <dgm:spPr/>
      <dgm:t>
        <a:bodyPr/>
        <a:lstStyle/>
        <a:p>
          <a:endParaRPr lang="es-ES" sz="1200"/>
        </a:p>
      </dgm:t>
    </dgm:pt>
    <dgm:pt modelId="{4CE04BD5-BA9A-4BA8-AB38-53EADF90B703}" type="sibTrans" cxnId="{3C1ABA5D-B4BC-49BD-B1F9-27BF67CCF7D5}">
      <dgm:prSet/>
      <dgm:spPr/>
      <dgm:t>
        <a:bodyPr/>
        <a:lstStyle/>
        <a:p>
          <a:endParaRPr lang="es-ES" sz="1200"/>
        </a:p>
      </dgm:t>
    </dgm:pt>
    <dgm:pt modelId="{5A063DA7-DB29-4B5F-89DE-16E334DBC8BF}">
      <dgm:prSet custT="1"/>
      <dgm:spPr/>
      <dgm:t>
        <a:bodyPr/>
        <a:lstStyle/>
        <a:p>
          <a:r>
            <a:rPr lang="en-GB" altLang="es-ES" sz="1200">
              <a:latin typeface="Arial Rounded MT Bold" panose="020F0704030504030204" pitchFamily="34" charset="0"/>
            </a:rPr>
            <a:t>Nie pomija części strony ukrytych pod niestandardowym elementem</a:t>
          </a:r>
          <a:endParaRPr lang="en-GB" altLang="es-ES" sz="1200" dirty="0">
            <a:latin typeface="Arial Rounded MT Bold" panose="020F0704030504030204" pitchFamily="34" charset="0"/>
          </a:endParaRPr>
        </a:p>
      </dgm:t>
    </dgm:pt>
    <dgm:pt modelId="{F00BA9A8-F510-40B5-98AA-19C48F4AAB20}" type="parTrans" cxnId="{C78CD4AA-2AE7-439D-BCF5-2FD7056FBDB3}">
      <dgm:prSet/>
      <dgm:spPr/>
      <dgm:t>
        <a:bodyPr/>
        <a:lstStyle/>
        <a:p>
          <a:endParaRPr lang="es-ES" sz="1200"/>
        </a:p>
      </dgm:t>
    </dgm:pt>
    <dgm:pt modelId="{49B262A9-00F9-456B-B107-BD77C37B8F40}" type="sibTrans" cxnId="{C78CD4AA-2AE7-439D-BCF5-2FD7056FBDB3}">
      <dgm:prSet/>
      <dgm:spPr/>
      <dgm:t>
        <a:bodyPr/>
        <a:lstStyle/>
        <a:p>
          <a:endParaRPr lang="es-ES" sz="1200"/>
        </a:p>
      </dgm:t>
    </dgm:pt>
    <dgm:pt modelId="{744AFF70-5C55-400D-854C-AEC7B6C44BB6}">
      <dgm:prSet custT="1"/>
      <dgm:spPr/>
      <dgm:t>
        <a:bodyPr/>
        <a:lstStyle/>
        <a:p>
          <a:endParaRPr lang="it-IT" altLang="es-ES" sz="1200" dirty="0">
            <a:latin typeface="Arial Rounded MT Bold" panose="020F0704030504030204" pitchFamily="34" charset="0"/>
          </a:endParaRPr>
        </a:p>
      </dgm:t>
    </dgm:pt>
    <dgm:pt modelId="{0B91CDCB-E03C-405A-AF89-714706EEC902}" type="parTrans" cxnId="{A648482C-2682-4EC3-A804-4B7B5C154FB4}">
      <dgm:prSet/>
      <dgm:spPr/>
      <dgm:t>
        <a:bodyPr/>
        <a:lstStyle/>
        <a:p>
          <a:endParaRPr lang="es-ES" sz="1200"/>
        </a:p>
      </dgm:t>
    </dgm:pt>
    <dgm:pt modelId="{452534DC-3B1B-4551-B2A6-97993B975808}" type="sibTrans" cxnId="{A648482C-2682-4EC3-A804-4B7B5C154FB4}">
      <dgm:prSet/>
      <dgm:spPr/>
      <dgm:t>
        <a:bodyPr/>
        <a:lstStyle/>
        <a:p>
          <a:endParaRPr lang="es-ES" sz="1200"/>
        </a:p>
      </dgm:t>
    </dgm:pt>
    <dgm:pt modelId="{07BBEB18-C949-4777-8480-C0330C292215}">
      <dgm:prSet custT="1"/>
      <dgm:spPr/>
      <dgm:t>
        <a:bodyPr/>
        <a:lstStyle/>
        <a:p>
          <a:endParaRPr lang="it-IT" altLang="es-ES" sz="1200" dirty="0">
            <a:latin typeface="Arial Rounded MT Bold" panose="020F0704030504030204" pitchFamily="34" charset="0"/>
          </a:endParaRPr>
        </a:p>
      </dgm:t>
    </dgm:pt>
    <dgm:pt modelId="{8C81AA69-E02A-4559-8352-A7BB15211CA2}" type="parTrans" cxnId="{3B3182FA-10E6-403F-B364-90ED28C63330}">
      <dgm:prSet/>
      <dgm:spPr/>
      <dgm:t>
        <a:bodyPr/>
        <a:lstStyle/>
        <a:p>
          <a:endParaRPr lang="es-ES" sz="1200"/>
        </a:p>
      </dgm:t>
    </dgm:pt>
    <dgm:pt modelId="{E98AC0D2-D7F2-479A-8B41-41D9A173A26F}" type="sibTrans" cxnId="{3B3182FA-10E6-403F-B364-90ED28C63330}">
      <dgm:prSet/>
      <dgm:spPr/>
      <dgm:t>
        <a:bodyPr/>
        <a:lstStyle/>
        <a:p>
          <a:endParaRPr lang="es-ES" sz="1200"/>
        </a:p>
      </dgm:t>
    </dgm:pt>
    <dgm:pt modelId="{2434F095-B953-4894-B735-9BADA42D948F}" type="pres">
      <dgm:prSet presAssocID="{EE41B807-1565-4809-B060-E05A3315FE1E}" presName="linear" presStyleCnt="0">
        <dgm:presLayoutVars>
          <dgm:dir/>
          <dgm:animLvl val="lvl"/>
          <dgm:resizeHandles val="exact"/>
        </dgm:presLayoutVars>
      </dgm:prSet>
      <dgm:spPr/>
    </dgm:pt>
    <dgm:pt modelId="{05CEE884-92BC-4B44-848A-5F9C49CB89D8}" type="pres">
      <dgm:prSet presAssocID="{C8E3A602-9F74-4144-A65F-03811BD6FFAE}" presName="parentLin" presStyleCnt="0"/>
      <dgm:spPr/>
    </dgm:pt>
    <dgm:pt modelId="{984D7EDB-02D9-4907-86AF-38DD5871F50D}" type="pres">
      <dgm:prSet presAssocID="{C8E3A602-9F74-4144-A65F-03811BD6FFAE}" presName="parentLeftMargin" presStyleLbl="node1" presStyleIdx="0" presStyleCnt="1"/>
      <dgm:spPr/>
    </dgm:pt>
    <dgm:pt modelId="{7613DFA0-06C3-491E-A14E-73B28508E705}" type="pres">
      <dgm:prSet presAssocID="{C8E3A602-9F74-4144-A65F-03811BD6FFAE}" presName="parentText" presStyleLbl="node1" presStyleIdx="0" presStyleCnt="1" custScaleY="388242" custLinFactNeighborX="3585" custLinFactNeighborY="79498">
        <dgm:presLayoutVars>
          <dgm:chMax val="0"/>
          <dgm:bulletEnabled val="1"/>
        </dgm:presLayoutVars>
      </dgm:prSet>
      <dgm:spPr/>
    </dgm:pt>
    <dgm:pt modelId="{66A7E480-853C-4452-81B3-1AE080C54FDB}" type="pres">
      <dgm:prSet presAssocID="{C8E3A602-9F74-4144-A65F-03811BD6FFAE}" presName="negativeSpace" presStyleCnt="0"/>
      <dgm:spPr/>
    </dgm:pt>
    <dgm:pt modelId="{AE326546-7E3E-41F9-9511-AA12A421E4C4}" type="pres">
      <dgm:prSet presAssocID="{C8E3A602-9F74-4144-A65F-03811BD6FFAE}" presName="childText" presStyleLbl="conFgAcc1" presStyleIdx="0" presStyleCnt="1" custLinFactNeighborX="796" custLinFactNeighborY="-53410">
        <dgm:presLayoutVars>
          <dgm:bulletEnabled val="1"/>
        </dgm:presLayoutVars>
      </dgm:prSet>
      <dgm:spPr/>
    </dgm:pt>
  </dgm:ptLst>
  <dgm:cxnLst>
    <dgm:cxn modelId="{06337D15-8AD9-4DA1-918E-A6F844476A74}" srcId="{2DD2F43A-529F-4D5C-B3C1-68AAB8FC965C}" destId="{B013B561-88B4-4A95-BB61-3A1CB8A4AE9C}" srcOrd="0" destOrd="0" parTransId="{841A017B-2132-4726-943E-36E7A44E1FCD}" sibTransId="{DA6E78DF-DE2E-471D-BC2F-955AB51891D1}"/>
    <dgm:cxn modelId="{576B451C-FAB7-49CD-BD20-C88AA0CC8997}" type="presOf" srcId="{C8E3A602-9F74-4144-A65F-03811BD6FFAE}" destId="{7613DFA0-06C3-491E-A14E-73B28508E705}" srcOrd="1" destOrd="0" presId="urn:microsoft.com/office/officeart/2005/8/layout/list1"/>
    <dgm:cxn modelId="{C9D1AA26-A673-4027-B85C-BF0ED0DE470D}" srcId="{18252C8D-F711-4BD3-B311-3148F8AB0B64}" destId="{34D0488E-B84B-413A-A1FA-217616EA6DD6}" srcOrd="0" destOrd="0" parTransId="{AC88994B-77D8-411D-8464-504DC27AA249}" sibTransId="{4C159159-27D5-461E-8D06-F0E404078D35}"/>
    <dgm:cxn modelId="{2B300E2B-9D6B-4168-96B0-7B22AC530BE5}" type="presOf" srcId="{07BBEB18-C949-4777-8480-C0330C292215}" destId="{AE326546-7E3E-41F9-9511-AA12A421E4C4}" srcOrd="0" destOrd="11" presId="urn:microsoft.com/office/officeart/2005/8/layout/list1"/>
    <dgm:cxn modelId="{A648482C-2682-4EC3-A804-4B7B5C154FB4}" srcId="{72A013F4-F47B-46B0-87A7-AE33715DD767}" destId="{744AFF70-5C55-400D-854C-AEC7B6C44BB6}" srcOrd="1" destOrd="0" parTransId="{0B91CDCB-E03C-405A-AF89-714706EEC902}" sibTransId="{452534DC-3B1B-4551-B2A6-97993B975808}"/>
    <dgm:cxn modelId="{79E9A136-ACF7-4C43-BB6B-3E887B7C81E0}" srcId="{C8E3A602-9F74-4144-A65F-03811BD6FFAE}" destId="{18252C8D-F711-4BD3-B311-3148F8AB0B64}" srcOrd="1" destOrd="0" parTransId="{27FF722A-5CDB-4F11-83AF-1013E2AAF731}" sibTransId="{D62741A3-D049-4DC8-8FF2-8B68E3488529}"/>
    <dgm:cxn modelId="{FBDFC937-58B4-4636-BA79-D2953FBC9433}" type="presOf" srcId="{72A013F4-F47B-46B0-87A7-AE33715DD767}" destId="{AE326546-7E3E-41F9-9511-AA12A421E4C4}" srcOrd="0" destOrd="8" presId="urn:microsoft.com/office/officeart/2005/8/layout/list1"/>
    <dgm:cxn modelId="{3C1ABA5D-B4BC-49BD-B1F9-27BF67CCF7D5}" srcId="{C8E3A602-9F74-4144-A65F-03811BD6FFAE}" destId="{72A013F4-F47B-46B0-87A7-AE33715DD767}" srcOrd="4" destOrd="0" parTransId="{729297F4-ED26-4D7D-B361-0D766F9252E8}" sibTransId="{4CE04BD5-BA9A-4BA8-AB38-53EADF90B703}"/>
    <dgm:cxn modelId="{4E55695E-1885-4B91-A622-21339FA8293A}" srcId="{C8E3A602-9F74-4144-A65F-03811BD6FFAE}" destId="{7A340163-A017-4D4F-A3C9-E611D42815F6}" srcOrd="3" destOrd="0" parTransId="{96451248-D6EB-4463-A2F0-178F9A2EE7AE}" sibTransId="{BF22131D-DD90-4252-9CB5-55D632BFAEDF}"/>
    <dgm:cxn modelId="{ED490251-CEB3-4822-B717-1155CE517645}" type="presOf" srcId="{18252C8D-F711-4BD3-B311-3148F8AB0B64}" destId="{AE326546-7E3E-41F9-9511-AA12A421E4C4}" srcOrd="0" destOrd="2" presId="urn:microsoft.com/office/officeart/2005/8/layout/list1"/>
    <dgm:cxn modelId="{4D275656-B405-4C5C-AAAE-68C13FEE8888}" srcId="{EE41B807-1565-4809-B060-E05A3315FE1E}" destId="{C8E3A602-9F74-4144-A65F-03811BD6FFAE}" srcOrd="0" destOrd="0" parTransId="{D79F33E4-C53C-4928-A3AE-79C9F59F9B9F}" sibTransId="{E1880623-0C01-4A02-82A5-F083B9C27839}"/>
    <dgm:cxn modelId="{3CF2FC76-39AB-447F-8336-4097E1FE58EA}" type="presOf" srcId="{C8E3A602-9F74-4144-A65F-03811BD6FFAE}" destId="{984D7EDB-02D9-4907-86AF-38DD5871F50D}" srcOrd="0" destOrd="0" presId="urn:microsoft.com/office/officeart/2005/8/layout/list1"/>
    <dgm:cxn modelId="{4EB3207D-DEDD-4BA1-9ADE-59C2FF995CB3}" type="presOf" srcId="{5A063DA7-DB29-4B5F-89DE-16E334DBC8BF}" destId="{AE326546-7E3E-41F9-9511-AA12A421E4C4}" srcOrd="0" destOrd="9" presId="urn:microsoft.com/office/officeart/2005/8/layout/list1"/>
    <dgm:cxn modelId="{5F5AF982-7023-4ADA-9E3B-E0692A315595}" type="presOf" srcId="{A6E2B4D4-4740-4AFF-B51C-24859E1BDEAE}" destId="{AE326546-7E3E-41F9-9511-AA12A421E4C4}" srcOrd="0" destOrd="0" presId="urn:microsoft.com/office/officeart/2005/8/layout/list1"/>
    <dgm:cxn modelId="{33A20984-2163-48CB-9F70-2A515BC2C320}" srcId="{7A340163-A017-4D4F-A3C9-E611D42815F6}" destId="{211D4C61-5F94-4EAB-BB35-689C4E54C139}" srcOrd="0" destOrd="0" parTransId="{C5F3652F-FEB4-409D-AF2B-887B607D3890}" sibTransId="{E198D3E3-EB6B-4D5F-81AB-4E947B2D0D08}"/>
    <dgm:cxn modelId="{E21BF585-E3B4-473F-92B2-FBA94539466E}" type="presOf" srcId="{2DD2F43A-529F-4D5C-B3C1-68AAB8FC965C}" destId="{AE326546-7E3E-41F9-9511-AA12A421E4C4}" srcOrd="0" destOrd="4" presId="urn:microsoft.com/office/officeart/2005/8/layout/list1"/>
    <dgm:cxn modelId="{6866D398-891E-4B93-B928-B99CC22B59F7}" srcId="{A6E2B4D4-4740-4AFF-B51C-24859E1BDEAE}" destId="{49CB815C-80F0-48C1-8EC2-82EC9327BB37}" srcOrd="0" destOrd="0" parTransId="{C8E0A84E-0B26-4DBF-AADD-BBD8EDB2A99E}" sibTransId="{8B5E9D62-3930-491B-A396-998668EDD5FB}"/>
    <dgm:cxn modelId="{C78CD4AA-2AE7-439D-BCF5-2FD7056FBDB3}" srcId="{72A013F4-F47B-46B0-87A7-AE33715DD767}" destId="{5A063DA7-DB29-4B5F-89DE-16E334DBC8BF}" srcOrd="0" destOrd="0" parTransId="{F00BA9A8-F510-40B5-98AA-19C48F4AAB20}" sibTransId="{49B262A9-00F9-456B-B107-BD77C37B8F40}"/>
    <dgm:cxn modelId="{1C45FFAF-0341-46AE-A6B6-4EC5B638A966}" type="presOf" srcId="{49CB815C-80F0-48C1-8EC2-82EC9327BB37}" destId="{AE326546-7E3E-41F9-9511-AA12A421E4C4}" srcOrd="0" destOrd="1" presId="urn:microsoft.com/office/officeart/2005/8/layout/list1"/>
    <dgm:cxn modelId="{892F33B1-F8E9-44F0-8CCF-377BA667E066}" type="presOf" srcId="{744AFF70-5C55-400D-854C-AEC7B6C44BB6}" destId="{AE326546-7E3E-41F9-9511-AA12A421E4C4}" srcOrd="0" destOrd="10" presId="urn:microsoft.com/office/officeart/2005/8/layout/list1"/>
    <dgm:cxn modelId="{4E1554BA-FFD5-407A-9706-24A37F16CD38}" srcId="{C8E3A602-9F74-4144-A65F-03811BD6FFAE}" destId="{25652608-F21B-454A-AC68-342EA0A9501A}" srcOrd="5" destOrd="0" parTransId="{9D18A3A4-1974-4611-B035-C05F994C1AEA}" sibTransId="{CFBA5D0E-992A-4324-8E16-AA16B14DC492}"/>
    <dgm:cxn modelId="{A20CF1DA-AB92-44CD-938A-9D2D56BD3204}" type="presOf" srcId="{25652608-F21B-454A-AC68-342EA0A9501A}" destId="{AE326546-7E3E-41F9-9511-AA12A421E4C4}" srcOrd="0" destOrd="12" presId="urn:microsoft.com/office/officeart/2005/8/layout/list1"/>
    <dgm:cxn modelId="{4E7C1BDB-0D64-47AA-BB32-0DE28D8BD705}" srcId="{C8E3A602-9F74-4144-A65F-03811BD6FFAE}" destId="{2DD2F43A-529F-4D5C-B3C1-68AAB8FC965C}" srcOrd="2" destOrd="0" parTransId="{373D710E-5CA1-447A-B5A9-A952486BCE75}" sibTransId="{17A0E942-7F6A-4236-BCE5-81F961921B08}"/>
    <dgm:cxn modelId="{01A9D0DC-1E75-4E59-97C8-33FB79173830}" type="presOf" srcId="{7A340163-A017-4D4F-A3C9-E611D42815F6}" destId="{AE326546-7E3E-41F9-9511-AA12A421E4C4}" srcOrd="0" destOrd="6" presId="urn:microsoft.com/office/officeart/2005/8/layout/list1"/>
    <dgm:cxn modelId="{29A7BFE0-9510-46A1-8996-AF19F4C9F0AD}" type="presOf" srcId="{B013B561-88B4-4A95-BB61-3A1CB8A4AE9C}" destId="{AE326546-7E3E-41F9-9511-AA12A421E4C4}" srcOrd="0" destOrd="5" presId="urn:microsoft.com/office/officeart/2005/8/layout/list1"/>
    <dgm:cxn modelId="{EDB5EFE2-87D0-4B76-8E6E-4E58FC04ECC1}" type="presOf" srcId="{EE41B807-1565-4809-B060-E05A3315FE1E}" destId="{2434F095-B953-4894-B735-9BADA42D948F}" srcOrd="0" destOrd="0" presId="urn:microsoft.com/office/officeart/2005/8/layout/list1"/>
    <dgm:cxn modelId="{A29389EA-EA28-4489-8545-360FC97BB7AB}" type="presOf" srcId="{34D0488E-B84B-413A-A1FA-217616EA6DD6}" destId="{AE326546-7E3E-41F9-9511-AA12A421E4C4}" srcOrd="0" destOrd="3" presId="urn:microsoft.com/office/officeart/2005/8/layout/list1"/>
    <dgm:cxn modelId="{61F1CDED-F4B7-4D1E-878F-FEE8C9981CF1}" srcId="{C8E3A602-9F74-4144-A65F-03811BD6FFAE}" destId="{A6E2B4D4-4740-4AFF-B51C-24859E1BDEAE}" srcOrd="0" destOrd="0" parTransId="{235DD08F-9FDE-4F39-895B-F5C77EB62F09}" sibTransId="{021D4448-72F4-480F-A97A-A0F40A5C2982}"/>
    <dgm:cxn modelId="{3B3182FA-10E6-403F-B364-90ED28C63330}" srcId="{72A013F4-F47B-46B0-87A7-AE33715DD767}" destId="{07BBEB18-C949-4777-8480-C0330C292215}" srcOrd="2" destOrd="0" parTransId="{8C81AA69-E02A-4559-8352-A7BB15211CA2}" sibTransId="{E98AC0D2-D7F2-479A-8B41-41D9A173A26F}"/>
    <dgm:cxn modelId="{224A1BFC-0772-4A23-BC7E-7ED89ED80406}" type="presOf" srcId="{211D4C61-5F94-4EAB-BB35-689C4E54C139}" destId="{AE326546-7E3E-41F9-9511-AA12A421E4C4}" srcOrd="0" destOrd="7" presId="urn:microsoft.com/office/officeart/2005/8/layout/list1"/>
    <dgm:cxn modelId="{0B998754-9771-46E9-ACAC-36FCAD6C6939}" type="presParOf" srcId="{2434F095-B953-4894-B735-9BADA42D948F}" destId="{05CEE884-92BC-4B44-848A-5F9C49CB89D8}" srcOrd="0" destOrd="0" presId="urn:microsoft.com/office/officeart/2005/8/layout/list1"/>
    <dgm:cxn modelId="{50F89AF7-B8AF-4809-81F1-354C6F037F03}" type="presParOf" srcId="{05CEE884-92BC-4B44-848A-5F9C49CB89D8}" destId="{984D7EDB-02D9-4907-86AF-38DD5871F50D}" srcOrd="0" destOrd="0" presId="urn:microsoft.com/office/officeart/2005/8/layout/list1"/>
    <dgm:cxn modelId="{D04389B7-A669-49E5-A84D-FDBC273F4DA6}" type="presParOf" srcId="{05CEE884-92BC-4B44-848A-5F9C49CB89D8}" destId="{7613DFA0-06C3-491E-A14E-73B28508E705}" srcOrd="1" destOrd="0" presId="urn:microsoft.com/office/officeart/2005/8/layout/list1"/>
    <dgm:cxn modelId="{60E8E123-9567-41A4-A717-20A6270E7B2C}" type="presParOf" srcId="{2434F095-B953-4894-B735-9BADA42D948F}" destId="{66A7E480-853C-4452-81B3-1AE080C54FDB}" srcOrd="1" destOrd="0" presId="urn:microsoft.com/office/officeart/2005/8/layout/list1"/>
    <dgm:cxn modelId="{44FB9037-8920-4895-B1F7-13742C00AE0D}" type="presParOf" srcId="{2434F095-B953-4894-B735-9BADA42D948F}" destId="{AE326546-7E3E-41F9-9511-AA12A421E4C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2DA786-D3A4-48CF-AC91-01C9FC45888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8E9D73E-EB74-49A7-A4F7-DB69726DB4FC}">
      <dgm:prSet custT="1"/>
      <dgm:spPr/>
      <dgm:t>
        <a:bodyPr/>
        <a:lstStyle/>
        <a:p>
          <a:r>
            <a:rPr lang="en-GB" altLang="es-ES" sz="1200" b="1" dirty="0">
              <a:solidFill>
                <a:schemeClr val="tx1"/>
              </a:solidFill>
            </a:rPr>
            <a:t>Nie spełnia oczekiwań użytkownika</a:t>
          </a:r>
          <a:endParaRPr lang="es-ES" sz="1200" dirty="0">
            <a:solidFill>
              <a:schemeClr val="tx1"/>
            </a:solidFill>
          </a:endParaRPr>
        </a:p>
      </dgm:t>
    </dgm:pt>
    <dgm:pt modelId="{D2F346B5-16CD-4935-9E6F-18BA20A83FFC}" type="parTrans" cxnId="{AE414380-5152-49E9-9CC6-4CB960A2C36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4C5F51-A533-4252-A158-04B6E012951B}" type="sibTrans" cxnId="{AE414380-5152-49E9-9CC6-4CB960A2C36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6DA912-DF30-4108-9240-F5BE566EFEF2}">
      <dgm:prSet custT="1"/>
      <dgm:spPr/>
      <dgm:t>
        <a:bodyPr/>
        <a:lstStyle/>
        <a:p>
          <a:r>
            <a:rPr lang="en-GB" altLang="es-ES" sz="1200" b="1" dirty="0" err="1">
              <a:solidFill>
                <a:schemeClr val="tx1"/>
              </a:solidFill>
            </a:rPr>
            <a:t>Zanieczyszcza</a:t>
          </a:r>
          <a:r>
            <a:rPr lang="en-GB" altLang="es-ES" sz="1200" b="1" dirty="0">
              <a:solidFill>
                <a:schemeClr val="tx1"/>
              </a:solidFill>
            </a:rPr>
            <a:t> przestrzeń ekranu niechcianymi elementami</a:t>
          </a:r>
          <a:endParaRPr lang="es-ES" sz="1200" dirty="0">
            <a:solidFill>
              <a:schemeClr val="tx1"/>
            </a:solidFill>
          </a:endParaRPr>
        </a:p>
      </dgm:t>
    </dgm:pt>
    <dgm:pt modelId="{4848663B-43EE-4CCE-9FB6-BDE4A6DAAAA2}" type="parTrans" cxnId="{F0F537D3-241C-4797-8654-54B789C2DC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F85B13-A475-4150-ADA7-FF1805DCE237}" type="sibTrans" cxnId="{F0F537D3-241C-4797-8654-54B789C2DC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141180-9153-4E45-A990-29B24B26C774}">
      <dgm:prSet custT="1"/>
      <dgm:spPr/>
      <dgm:t>
        <a:bodyPr/>
        <a:lstStyle/>
        <a:p>
          <a:r>
            <a:rPr lang="en-GB" altLang="es-ES" sz="1200" b="1" dirty="0">
              <a:solidFill>
                <a:schemeClr val="tx1"/>
              </a:solidFill>
            </a:rPr>
            <a:t>Utrudnia użytkownikowi odtworzenie jego kroków</a:t>
          </a:r>
          <a:endParaRPr lang="es-ES" sz="1200" dirty="0">
            <a:solidFill>
              <a:schemeClr val="tx1"/>
            </a:solidFill>
          </a:endParaRPr>
        </a:p>
      </dgm:t>
    </dgm:pt>
    <dgm:pt modelId="{FAAADA40-3E11-498B-B210-487CE3FEF02E}" type="parTrans" cxnId="{73713A71-00D1-4C2E-B224-14A1B3A454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FC1DD1-9852-40BE-98C6-C3DA3AE7C764}" type="sibTrans" cxnId="{73713A71-00D1-4C2E-B224-14A1B3A454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4937C6-5D90-4E30-80A4-FD6DB2506D29}">
      <dgm:prSet custT="1"/>
      <dgm:spPr/>
      <dgm:t>
        <a:bodyPr/>
        <a:lstStyle/>
        <a:p>
          <a:r>
            <a:rPr lang="en-GB" altLang="es-ES" sz="1200" b="1" dirty="0">
              <a:solidFill>
                <a:schemeClr val="tx1"/>
              </a:solidFill>
            </a:rPr>
            <a:t>Obejmuje okno robocze użytkownika</a:t>
          </a:r>
          <a:endParaRPr lang="es-ES" sz="1200" dirty="0">
            <a:solidFill>
              <a:schemeClr val="tx1"/>
            </a:solidFill>
          </a:endParaRPr>
        </a:p>
      </dgm:t>
    </dgm:pt>
    <dgm:pt modelId="{2BEBCFF8-459C-4AF4-B71E-A04446461315}" type="parTrans" cxnId="{FB6F409A-140C-449A-84E6-D79502B501C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81A48C-4976-4F3A-9ECF-80A441FA48F7}" type="sibTrans" cxnId="{FB6F409A-140C-449A-84E6-D79502B501C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C8ACD2-DF4B-4437-B0EE-7B0C3E1259DD}">
      <dgm:prSet custT="1"/>
      <dgm:spPr/>
      <dgm:t>
        <a:bodyPr/>
        <a:lstStyle/>
        <a:p>
          <a:r>
            <a:rPr lang="en-GB" altLang="es-ES" sz="1200" b="1" dirty="0">
              <a:solidFill>
                <a:schemeClr val="tx1"/>
              </a:solidFill>
            </a:rPr>
            <a:t>Użytkownik nie widzi "zakrytego" okna roboczego i myśli, że łącze nie jest aktywne</a:t>
          </a:r>
          <a:endParaRPr lang="es-ES" sz="1200" dirty="0">
            <a:solidFill>
              <a:schemeClr val="tx1"/>
            </a:solidFill>
          </a:endParaRPr>
        </a:p>
      </dgm:t>
    </dgm:pt>
    <dgm:pt modelId="{16399BEE-1AE1-4E3A-9FE8-2F3D82D25233}" type="parTrans" cxnId="{32649266-5A06-40E9-A77C-6BE2B45E5A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321549-3C1E-4B84-97A3-5AC8EF1534E4}" type="sibTrans" cxnId="{32649266-5A06-40E9-A77C-6BE2B45E5A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69FE8D7-B07C-447A-B561-A4828D296B19}" type="pres">
      <dgm:prSet presAssocID="{812DA786-D3A4-48CF-AC91-01C9FC458889}" presName="linear" presStyleCnt="0">
        <dgm:presLayoutVars>
          <dgm:dir/>
          <dgm:animLvl val="lvl"/>
          <dgm:resizeHandles val="exact"/>
        </dgm:presLayoutVars>
      </dgm:prSet>
      <dgm:spPr/>
    </dgm:pt>
    <dgm:pt modelId="{51EC5186-A15C-4313-9307-0977566F4E54}" type="pres">
      <dgm:prSet presAssocID="{A8E9D73E-EB74-49A7-A4F7-DB69726DB4FC}" presName="parentLin" presStyleCnt="0"/>
      <dgm:spPr/>
    </dgm:pt>
    <dgm:pt modelId="{CE49ED27-7F5C-4708-8B38-DED282EE867B}" type="pres">
      <dgm:prSet presAssocID="{A8E9D73E-EB74-49A7-A4F7-DB69726DB4FC}" presName="parentLeftMargin" presStyleLbl="node1" presStyleIdx="0" presStyleCnt="5"/>
      <dgm:spPr/>
    </dgm:pt>
    <dgm:pt modelId="{8F3EC330-9E15-4033-8468-518BD7242B63}" type="pres">
      <dgm:prSet presAssocID="{A8E9D73E-EB74-49A7-A4F7-DB69726DB4FC}" presName="parentText" presStyleLbl="node1" presStyleIdx="0" presStyleCnt="5" custScaleX="128666" custScaleY="204028">
        <dgm:presLayoutVars>
          <dgm:chMax val="0"/>
          <dgm:bulletEnabled val="1"/>
        </dgm:presLayoutVars>
      </dgm:prSet>
      <dgm:spPr/>
    </dgm:pt>
    <dgm:pt modelId="{08C8BE78-E605-4E03-91F6-4FA62FE27404}" type="pres">
      <dgm:prSet presAssocID="{A8E9D73E-EB74-49A7-A4F7-DB69726DB4FC}" presName="negativeSpace" presStyleCnt="0"/>
      <dgm:spPr/>
    </dgm:pt>
    <dgm:pt modelId="{E01E8179-A57F-4ACC-BAF4-1331A397D73F}" type="pres">
      <dgm:prSet presAssocID="{A8E9D73E-EB74-49A7-A4F7-DB69726DB4FC}" presName="childText" presStyleLbl="conFgAcc1" presStyleIdx="0" presStyleCnt="5">
        <dgm:presLayoutVars>
          <dgm:bulletEnabled val="1"/>
        </dgm:presLayoutVars>
      </dgm:prSet>
      <dgm:spPr/>
    </dgm:pt>
    <dgm:pt modelId="{1938B3B2-2528-47FD-9C26-58F527257E39}" type="pres">
      <dgm:prSet presAssocID="{FA4C5F51-A533-4252-A158-04B6E012951B}" presName="spaceBetweenRectangles" presStyleCnt="0"/>
      <dgm:spPr/>
    </dgm:pt>
    <dgm:pt modelId="{7AB5FA61-49DE-4276-860D-ADBC179883AB}" type="pres">
      <dgm:prSet presAssocID="{3C6DA912-DF30-4108-9240-F5BE566EFEF2}" presName="parentLin" presStyleCnt="0"/>
      <dgm:spPr/>
    </dgm:pt>
    <dgm:pt modelId="{5A7A8992-5815-408A-B1EA-BA766BCCD2EC}" type="pres">
      <dgm:prSet presAssocID="{3C6DA912-DF30-4108-9240-F5BE566EFEF2}" presName="parentLeftMargin" presStyleLbl="node1" presStyleIdx="0" presStyleCnt="5"/>
      <dgm:spPr/>
    </dgm:pt>
    <dgm:pt modelId="{2B3E8C9C-BC12-469F-A35E-612C1119131F}" type="pres">
      <dgm:prSet presAssocID="{3C6DA912-DF30-4108-9240-F5BE566EFEF2}" presName="parentText" presStyleLbl="node1" presStyleIdx="1" presStyleCnt="5" custScaleX="128666" custScaleY="204028">
        <dgm:presLayoutVars>
          <dgm:chMax val="0"/>
          <dgm:bulletEnabled val="1"/>
        </dgm:presLayoutVars>
      </dgm:prSet>
      <dgm:spPr/>
    </dgm:pt>
    <dgm:pt modelId="{EB45E15A-44E0-43F2-9989-2F4ABB8523C3}" type="pres">
      <dgm:prSet presAssocID="{3C6DA912-DF30-4108-9240-F5BE566EFEF2}" presName="negativeSpace" presStyleCnt="0"/>
      <dgm:spPr/>
    </dgm:pt>
    <dgm:pt modelId="{8BEF0B64-C1AD-41F1-88E7-D7785DDBDC0E}" type="pres">
      <dgm:prSet presAssocID="{3C6DA912-DF30-4108-9240-F5BE566EFEF2}" presName="childText" presStyleLbl="conFgAcc1" presStyleIdx="1" presStyleCnt="5">
        <dgm:presLayoutVars>
          <dgm:bulletEnabled val="1"/>
        </dgm:presLayoutVars>
      </dgm:prSet>
      <dgm:spPr/>
    </dgm:pt>
    <dgm:pt modelId="{24A7FC4A-F154-497A-9351-3208A3E1B14D}" type="pres">
      <dgm:prSet presAssocID="{C1F85B13-A475-4150-ADA7-FF1805DCE237}" presName="spaceBetweenRectangles" presStyleCnt="0"/>
      <dgm:spPr/>
    </dgm:pt>
    <dgm:pt modelId="{D03F7F02-9BD5-406E-953E-B96CE8D86105}" type="pres">
      <dgm:prSet presAssocID="{48141180-9153-4E45-A990-29B24B26C774}" presName="parentLin" presStyleCnt="0"/>
      <dgm:spPr/>
    </dgm:pt>
    <dgm:pt modelId="{D2D34F88-CC8D-4DE7-93ED-24870B6C47FA}" type="pres">
      <dgm:prSet presAssocID="{48141180-9153-4E45-A990-29B24B26C774}" presName="parentLeftMargin" presStyleLbl="node1" presStyleIdx="1" presStyleCnt="5"/>
      <dgm:spPr/>
    </dgm:pt>
    <dgm:pt modelId="{CC004761-F56B-41C9-994A-C210CACCC64C}" type="pres">
      <dgm:prSet presAssocID="{48141180-9153-4E45-A990-29B24B26C774}" presName="parentText" presStyleLbl="node1" presStyleIdx="2" presStyleCnt="5" custScaleX="128666" custScaleY="204028">
        <dgm:presLayoutVars>
          <dgm:chMax val="0"/>
          <dgm:bulletEnabled val="1"/>
        </dgm:presLayoutVars>
      </dgm:prSet>
      <dgm:spPr/>
    </dgm:pt>
    <dgm:pt modelId="{1F414289-F497-4A81-9CAA-77F3A6B9B3C5}" type="pres">
      <dgm:prSet presAssocID="{48141180-9153-4E45-A990-29B24B26C774}" presName="negativeSpace" presStyleCnt="0"/>
      <dgm:spPr/>
    </dgm:pt>
    <dgm:pt modelId="{90A6FECA-8C2B-49B0-8602-1F25CA825A5E}" type="pres">
      <dgm:prSet presAssocID="{48141180-9153-4E45-A990-29B24B26C774}" presName="childText" presStyleLbl="conFgAcc1" presStyleIdx="2" presStyleCnt="5">
        <dgm:presLayoutVars>
          <dgm:bulletEnabled val="1"/>
        </dgm:presLayoutVars>
      </dgm:prSet>
      <dgm:spPr/>
    </dgm:pt>
    <dgm:pt modelId="{2A3FD9A7-8946-4BD2-9D08-6C5205F9ACD2}" type="pres">
      <dgm:prSet presAssocID="{DFFC1DD1-9852-40BE-98C6-C3DA3AE7C764}" presName="spaceBetweenRectangles" presStyleCnt="0"/>
      <dgm:spPr/>
    </dgm:pt>
    <dgm:pt modelId="{A66BA308-E987-48E4-9A27-9B7A93B19B41}" type="pres">
      <dgm:prSet presAssocID="{354937C6-5D90-4E30-80A4-FD6DB2506D29}" presName="parentLin" presStyleCnt="0"/>
      <dgm:spPr/>
    </dgm:pt>
    <dgm:pt modelId="{B0FBFE66-8739-41B0-B833-0E04974D406E}" type="pres">
      <dgm:prSet presAssocID="{354937C6-5D90-4E30-80A4-FD6DB2506D29}" presName="parentLeftMargin" presStyleLbl="node1" presStyleIdx="2" presStyleCnt="5"/>
      <dgm:spPr/>
    </dgm:pt>
    <dgm:pt modelId="{7AFB5489-E3F7-40A7-80AF-B0EBC8AF6B51}" type="pres">
      <dgm:prSet presAssocID="{354937C6-5D90-4E30-80A4-FD6DB2506D29}" presName="parentText" presStyleLbl="node1" presStyleIdx="3" presStyleCnt="5" custScaleX="128666" custScaleY="204028">
        <dgm:presLayoutVars>
          <dgm:chMax val="0"/>
          <dgm:bulletEnabled val="1"/>
        </dgm:presLayoutVars>
      </dgm:prSet>
      <dgm:spPr/>
    </dgm:pt>
    <dgm:pt modelId="{297B0CF8-F9C9-4530-88DA-890B12DE6F0A}" type="pres">
      <dgm:prSet presAssocID="{354937C6-5D90-4E30-80A4-FD6DB2506D29}" presName="negativeSpace" presStyleCnt="0"/>
      <dgm:spPr/>
    </dgm:pt>
    <dgm:pt modelId="{F680E69D-1977-43F4-A385-437B1D874E09}" type="pres">
      <dgm:prSet presAssocID="{354937C6-5D90-4E30-80A4-FD6DB2506D29}" presName="childText" presStyleLbl="conFgAcc1" presStyleIdx="3" presStyleCnt="5">
        <dgm:presLayoutVars>
          <dgm:bulletEnabled val="1"/>
        </dgm:presLayoutVars>
      </dgm:prSet>
      <dgm:spPr/>
    </dgm:pt>
    <dgm:pt modelId="{D9BF1388-57F1-4980-BDCF-0FB32EAAB8F3}" type="pres">
      <dgm:prSet presAssocID="{1A81A48C-4976-4F3A-9ECF-80A441FA48F7}" presName="spaceBetweenRectangles" presStyleCnt="0"/>
      <dgm:spPr/>
    </dgm:pt>
    <dgm:pt modelId="{FB7A6391-147C-401E-A004-E06F517213BE}" type="pres">
      <dgm:prSet presAssocID="{D0C8ACD2-DF4B-4437-B0EE-7B0C3E1259DD}" presName="parentLin" presStyleCnt="0"/>
      <dgm:spPr/>
    </dgm:pt>
    <dgm:pt modelId="{3C3D2863-2906-4680-91C2-9341DA371178}" type="pres">
      <dgm:prSet presAssocID="{D0C8ACD2-DF4B-4437-B0EE-7B0C3E1259DD}" presName="parentLeftMargin" presStyleLbl="node1" presStyleIdx="3" presStyleCnt="5"/>
      <dgm:spPr/>
    </dgm:pt>
    <dgm:pt modelId="{82756D94-A9D8-4B59-A872-16E1E88A09C4}" type="pres">
      <dgm:prSet presAssocID="{D0C8ACD2-DF4B-4437-B0EE-7B0C3E1259DD}" presName="parentText" presStyleLbl="node1" presStyleIdx="4" presStyleCnt="5" custScaleX="128666" custScaleY="254664">
        <dgm:presLayoutVars>
          <dgm:chMax val="0"/>
          <dgm:bulletEnabled val="1"/>
        </dgm:presLayoutVars>
      </dgm:prSet>
      <dgm:spPr/>
    </dgm:pt>
    <dgm:pt modelId="{D204DF56-5F42-49B5-8323-011E14B78CA0}" type="pres">
      <dgm:prSet presAssocID="{D0C8ACD2-DF4B-4437-B0EE-7B0C3E1259DD}" presName="negativeSpace" presStyleCnt="0"/>
      <dgm:spPr/>
    </dgm:pt>
    <dgm:pt modelId="{AC736CCB-6FD9-4BB6-836F-FE1719D93845}" type="pres">
      <dgm:prSet presAssocID="{D0C8ACD2-DF4B-4437-B0EE-7B0C3E1259D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6A09702-CA93-4B3F-9C5E-886F5026F412}" type="presOf" srcId="{A8E9D73E-EB74-49A7-A4F7-DB69726DB4FC}" destId="{8F3EC330-9E15-4033-8468-518BD7242B63}" srcOrd="1" destOrd="0" presId="urn:microsoft.com/office/officeart/2005/8/layout/list1"/>
    <dgm:cxn modelId="{D3361A1D-ABD9-4558-B5F2-D62D415BF8DE}" type="presOf" srcId="{3C6DA912-DF30-4108-9240-F5BE566EFEF2}" destId="{5A7A8992-5815-408A-B1EA-BA766BCCD2EC}" srcOrd="0" destOrd="0" presId="urn:microsoft.com/office/officeart/2005/8/layout/list1"/>
    <dgm:cxn modelId="{59FFC531-86F0-4440-9B66-2E3EC8AAEA2B}" type="presOf" srcId="{48141180-9153-4E45-A990-29B24B26C774}" destId="{D2D34F88-CC8D-4DE7-93ED-24870B6C47FA}" srcOrd="0" destOrd="0" presId="urn:microsoft.com/office/officeart/2005/8/layout/list1"/>
    <dgm:cxn modelId="{32649266-5A06-40E9-A77C-6BE2B45E5A55}" srcId="{812DA786-D3A4-48CF-AC91-01C9FC458889}" destId="{D0C8ACD2-DF4B-4437-B0EE-7B0C3E1259DD}" srcOrd="4" destOrd="0" parTransId="{16399BEE-1AE1-4E3A-9FE8-2F3D82D25233}" sibTransId="{EF321549-3C1E-4B84-97A3-5AC8EF1534E4}"/>
    <dgm:cxn modelId="{7357CC68-E611-4A68-96C8-48F491283AA7}" type="presOf" srcId="{354937C6-5D90-4E30-80A4-FD6DB2506D29}" destId="{7AFB5489-E3F7-40A7-80AF-B0EBC8AF6B51}" srcOrd="1" destOrd="0" presId="urn:microsoft.com/office/officeart/2005/8/layout/list1"/>
    <dgm:cxn modelId="{B66D246A-6822-4278-A16B-44518940C668}" type="presOf" srcId="{354937C6-5D90-4E30-80A4-FD6DB2506D29}" destId="{B0FBFE66-8739-41B0-B833-0E04974D406E}" srcOrd="0" destOrd="0" presId="urn:microsoft.com/office/officeart/2005/8/layout/list1"/>
    <dgm:cxn modelId="{73713A71-00D1-4C2E-B224-14A1B3A4546C}" srcId="{812DA786-D3A4-48CF-AC91-01C9FC458889}" destId="{48141180-9153-4E45-A990-29B24B26C774}" srcOrd="2" destOrd="0" parTransId="{FAAADA40-3E11-498B-B210-487CE3FEF02E}" sibTransId="{DFFC1DD1-9852-40BE-98C6-C3DA3AE7C764}"/>
    <dgm:cxn modelId="{AE414380-5152-49E9-9CC6-4CB960A2C36A}" srcId="{812DA786-D3A4-48CF-AC91-01C9FC458889}" destId="{A8E9D73E-EB74-49A7-A4F7-DB69726DB4FC}" srcOrd="0" destOrd="0" parTransId="{D2F346B5-16CD-4935-9E6F-18BA20A83FFC}" sibTransId="{FA4C5F51-A533-4252-A158-04B6E012951B}"/>
    <dgm:cxn modelId="{E09C3292-6F32-43AA-9962-063DB2DFE37F}" type="presOf" srcId="{D0C8ACD2-DF4B-4437-B0EE-7B0C3E1259DD}" destId="{3C3D2863-2906-4680-91C2-9341DA371178}" srcOrd="0" destOrd="0" presId="urn:microsoft.com/office/officeart/2005/8/layout/list1"/>
    <dgm:cxn modelId="{3D5C3495-BE91-4704-B935-88DC49832EA4}" type="presOf" srcId="{A8E9D73E-EB74-49A7-A4F7-DB69726DB4FC}" destId="{CE49ED27-7F5C-4708-8B38-DED282EE867B}" srcOrd="0" destOrd="0" presId="urn:microsoft.com/office/officeart/2005/8/layout/list1"/>
    <dgm:cxn modelId="{FB6F409A-140C-449A-84E6-D79502B501CE}" srcId="{812DA786-D3A4-48CF-AC91-01C9FC458889}" destId="{354937C6-5D90-4E30-80A4-FD6DB2506D29}" srcOrd="3" destOrd="0" parTransId="{2BEBCFF8-459C-4AF4-B71E-A04446461315}" sibTransId="{1A81A48C-4976-4F3A-9ECF-80A441FA48F7}"/>
    <dgm:cxn modelId="{D054E9C6-4B73-4DDF-8194-09AEC05D7D4E}" type="presOf" srcId="{3C6DA912-DF30-4108-9240-F5BE566EFEF2}" destId="{2B3E8C9C-BC12-469F-A35E-612C1119131F}" srcOrd="1" destOrd="0" presId="urn:microsoft.com/office/officeart/2005/8/layout/list1"/>
    <dgm:cxn modelId="{D37ECCCA-5D52-42E0-BE16-34658D844AC4}" type="presOf" srcId="{D0C8ACD2-DF4B-4437-B0EE-7B0C3E1259DD}" destId="{82756D94-A9D8-4B59-A872-16E1E88A09C4}" srcOrd="1" destOrd="0" presId="urn:microsoft.com/office/officeart/2005/8/layout/list1"/>
    <dgm:cxn modelId="{F0F537D3-241C-4797-8654-54B789C2DCF5}" srcId="{812DA786-D3A4-48CF-AC91-01C9FC458889}" destId="{3C6DA912-DF30-4108-9240-F5BE566EFEF2}" srcOrd="1" destOrd="0" parTransId="{4848663B-43EE-4CCE-9FB6-BDE4A6DAAAA2}" sibTransId="{C1F85B13-A475-4150-ADA7-FF1805DCE237}"/>
    <dgm:cxn modelId="{D5DA9CD4-2A69-47AF-BD59-236CFF944E76}" type="presOf" srcId="{48141180-9153-4E45-A990-29B24B26C774}" destId="{CC004761-F56B-41C9-994A-C210CACCC64C}" srcOrd="1" destOrd="0" presId="urn:microsoft.com/office/officeart/2005/8/layout/list1"/>
    <dgm:cxn modelId="{7957FEE2-D3F2-4A59-92FB-19DA6C7156AD}" type="presOf" srcId="{812DA786-D3A4-48CF-AC91-01C9FC458889}" destId="{C69FE8D7-B07C-447A-B561-A4828D296B19}" srcOrd="0" destOrd="0" presId="urn:microsoft.com/office/officeart/2005/8/layout/list1"/>
    <dgm:cxn modelId="{B69BF16E-78C5-4726-9D2F-98886B9C5841}" type="presParOf" srcId="{C69FE8D7-B07C-447A-B561-A4828D296B19}" destId="{51EC5186-A15C-4313-9307-0977566F4E54}" srcOrd="0" destOrd="0" presId="urn:microsoft.com/office/officeart/2005/8/layout/list1"/>
    <dgm:cxn modelId="{F72D8268-9695-44F2-9716-09D0A4F0FE14}" type="presParOf" srcId="{51EC5186-A15C-4313-9307-0977566F4E54}" destId="{CE49ED27-7F5C-4708-8B38-DED282EE867B}" srcOrd="0" destOrd="0" presId="urn:microsoft.com/office/officeart/2005/8/layout/list1"/>
    <dgm:cxn modelId="{A06B0D34-7B1E-478D-9908-396731E05109}" type="presParOf" srcId="{51EC5186-A15C-4313-9307-0977566F4E54}" destId="{8F3EC330-9E15-4033-8468-518BD7242B63}" srcOrd="1" destOrd="0" presId="urn:microsoft.com/office/officeart/2005/8/layout/list1"/>
    <dgm:cxn modelId="{3F68871F-3EDC-4825-85AE-EC9981938C27}" type="presParOf" srcId="{C69FE8D7-B07C-447A-B561-A4828D296B19}" destId="{08C8BE78-E605-4E03-91F6-4FA62FE27404}" srcOrd="1" destOrd="0" presId="urn:microsoft.com/office/officeart/2005/8/layout/list1"/>
    <dgm:cxn modelId="{6B49A519-EA91-44EC-9DCF-D64FA5CC7DAB}" type="presParOf" srcId="{C69FE8D7-B07C-447A-B561-A4828D296B19}" destId="{E01E8179-A57F-4ACC-BAF4-1331A397D73F}" srcOrd="2" destOrd="0" presId="urn:microsoft.com/office/officeart/2005/8/layout/list1"/>
    <dgm:cxn modelId="{114BFDA2-0AF6-4081-AF8B-1E391CD75CB3}" type="presParOf" srcId="{C69FE8D7-B07C-447A-B561-A4828D296B19}" destId="{1938B3B2-2528-47FD-9C26-58F527257E39}" srcOrd="3" destOrd="0" presId="urn:microsoft.com/office/officeart/2005/8/layout/list1"/>
    <dgm:cxn modelId="{F60EF4D6-507E-41C2-8FB5-20233CD6FBC0}" type="presParOf" srcId="{C69FE8D7-B07C-447A-B561-A4828D296B19}" destId="{7AB5FA61-49DE-4276-860D-ADBC179883AB}" srcOrd="4" destOrd="0" presId="urn:microsoft.com/office/officeart/2005/8/layout/list1"/>
    <dgm:cxn modelId="{34861A7C-7BA6-4132-9117-47E34B42514A}" type="presParOf" srcId="{7AB5FA61-49DE-4276-860D-ADBC179883AB}" destId="{5A7A8992-5815-408A-B1EA-BA766BCCD2EC}" srcOrd="0" destOrd="0" presId="urn:microsoft.com/office/officeart/2005/8/layout/list1"/>
    <dgm:cxn modelId="{1F6ADC7F-6238-4BFE-9EE0-C14BC88688F7}" type="presParOf" srcId="{7AB5FA61-49DE-4276-860D-ADBC179883AB}" destId="{2B3E8C9C-BC12-469F-A35E-612C1119131F}" srcOrd="1" destOrd="0" presId="urn:microsoft.com/office/officeart/2005/8/layout/list1"/>
    <dgm:cxn modelId="{9C68C121-59A8-4D6D-A4AB-044CCC20DB61}" type="presParOf" srcId="{C69FE8D7-B07C-447A-B561-A4828D296B19}" destId="{EB45E15A-44E0-43F2-9989-2F4ABB8523C3}" srcOrd="5" destOrd="0" presId="urn:microsoft.com/office/officeart/2005/8/layout/list1"/>
    <dgm:cxn modelId="{EC8F5C77-CB91-4302-89EE-A910053C1BBF}" type="presParOf" srcId="{C69FE8D7-B07C-447A-B561-A4828D296B19}" destId="{8BEF0B64-C1AD-41F1-88E7-D7785DDBDC0E}" srcOrd="6" destOrd="0" presId="urn:microsoft.com/office/officeart/2005/8/layout/list1"/>
    <dgm:cxn modelId="{560DA132-4D02-431D-8260-28308508D178}" type="presParOf" srcId="{C69FE8D7-B07C-447A-B561-A4828D296B19}" destId="{24A7FC4A-F154-497A-9351-3208A3E1B14D}" srcOrd="7" destOrd="0" presId="urn:microsoft.com/office/officeart/2005/8/layout/list1"/>
    <dgm:cxn modelId="{4C1EE8E5-14E2-49A9-8AC5-330F0AFA1BD7}" type="presParOf" srcId="{C69FE8D7-B07C-447A-B561-A4828D296B19}" destId="{D03F7F02-9BD5-406E-953E-B96CE8D86105}" srcOrd="8" destOrd="0" presId="urn:microsoft.com/office/officeart/2005/8/layout/list1"/>
    <dgm:cxn modelId="{3148B7B0-199B-4C98-9FFB-C70614FBAF8A}" type="presParOf" srcId="{D03F7F02-9BD5-406E-953E-B96CE8D86105}" destId="{D2D34F88-CC8D-4DE7-93ED-24870B6C47FA}" srcOrd="0" destOrd="0" presId="urn:microsoft.com/office/officeart/2005/8/layout/list1"/>
    <dgm:cxn modelId="{476DA2C3-0275-40E8-921F-F682B518669D}" type="presParOf" srcId="{D03F7F02-9BD5-406E-953E-B96CE8D86105}" destId="{CC004761-F56B-41C9-994A-C210CACCC64C}" srcOrd="1" destOrd="0" presId="urn:microsoft.com/office/officeart/2005/8/layout/list1"/>
    <dgm:cxn modelId="{2BC56A5D-D57C-49CB-B8C5-829C49A38406}" type="presParOf" srcId="{C69FE8D7-B07C-447A-B561-A4828D296B19}" destId="{1F414289-F497-4A81-9CAA-77F3A6B9B3C5}" srcOrd="9" destOrd="0" presId="urn:microsoft.com/office/officeart/2005/8/layout/list1"/>
    <dgm:cxn modelId="{FD9477BB-C76B-47F3-AF5D-1A1A51C8796B}" type="presParOf" srcId="{C69FE8D7-B07C-447A-B561-A4828D296B19}" destId="{90A6FECA-8C2B-49B0-8602-1F25CA825A5E}" srcOrd="10" destOrd="0" presId="urn:microsoft.com/office/officeart/2005/8/layout/list1"/>
    <dgm:cxn modelId="{2B34C5D2-8B7B-45A6-A103-69EF5CA85750}" type="presParOf" srcId="{C69FE8D7-B07C-447A-B561-A4828D296B19}" destId="{2A3FD9A7-8946-4BD2-9D08-6C5205F9ACD2}" srcOrd="11" destOrd="0" presId="urn:microsoft.com/office/officeart/2005/8/layout/list1"/>
    <dgm:cxn modelId="{5C7C99EE-E6E3-4E13-B73C-5CC9AF01DD6E}" type="presParOf" srcId="{C69FE8D7-B07C-447A-B561-A4828D296B19}" destId="{A66BA308-E987-48E4-9A27-9B7A93B19B41}" srcOrd="12" destOrd="0" presId="urn:microsoft.com/office/officeart/2005/8/layout/list1"/>
    <dgm:cxn modelId="{9AD87225-F908-4F08-96E8-49F465E17ECA}" type="presParOf" srcId="{A66BA308-E987-48E4-9A27-9B7A93B19B41}" destId="{B0FBFE66-8739-41B0-B833-0E04974D406E}" srcOrd="0" destOrd="0" presId="urn:microsoft.com/office/officeart/2005/8/layout/list1"/>
    <dgm:cxn modelId="{04555291-C4A5-4F44-9016-67AC50E0D0F6}" type="presParOf" srcId="{A66BA308-E987-48E4-9A27-9B7A93B19B41}" destId="{7AFB5489-E3F7-40A7-80AF-B0EBC8AF6B51}" srcOrd="1" destOrd="0" presId="urn:microsoft.com/office/officeart/2005/8/layout/list1"/>
    <dgm:cxn modelId="{8C0240E4-7E6F-45E4-88A3-F0DC0FD67B9B}" type="presParOf" srcId="{C69FE8D7-B07C-447A-B561-A4828D296B19}" destId="{297B0CF8-F9C9-4530-88DA-890B12DE6F0A}" srcOrd="13" destOrd="0" presId="urn:microsoft.com/office/officeart/2005/8/layout/list1"/>
    <dgm:cxn modelId="{6A3FEE9E-AF9E-4920-970A-55855FC66048}" type="presParOf" srcId="{C69FE8D7-B07C-447A-B561-A4828D296B19}" destId="{F680E69D-1977-43F4-A385-437B1D874E09}" srcOrd="14" destOrd="0" presId="urn:microsoft.com/office/officeart/2005/8/layout/list1"/>
    <dgm:cxn modelId="{05AFA60E-660B-4FC1-B3A8-CCCE573EB693}" type="presParOf" srcId="{C69FE8D7-B07C-447A-B561-A4828D296B19}" destId="{D9BF1388-57F1-4980-BDCF-0FB32EAAB8F3}" srcOrd="15" destOrd="0" presId="urn:microsoft.com/office/officeart/2005/8/layout/list1"/>
    <dgm:cxn modelId="{16E98CAE-458E-4806-8CD5-6C3A8B3B3205}" type="presParOf" srcId="{C69FE8D7-B07C-447A-B561-A4828D296B19}" destId="{FB7A6391-147C-401E-A004-E06F517213BE}" srcOrd="16" destOrd="0" presId="urn:microsoft.com/office/officeart/2005/8/layout/list1"/>
    <dgm:cxn modelId="{D1DA21FC-5EC1-4BBA-A925-1418860E0CE9}" type="presParOf" srcId="{FB7A6391-147C-401E-A004-E06F517213BE}" destId="{3C3D2863-2906-4680-91C2-9341DA371178}" srcOrd="0" destOrd="0" presId="urn:microsoft.com/office/officeart/2005/8/layout/list1"/>
    <dgm:cxn modelId="{8C9928AC-1041-4C48-8A2C-ECDD7786D4F7}" type="presParOf" srcId="{FB7A6391-147C-401E-A004-E06F517213BE}" destId="{82756D94-A9D8-4B59-A872-16E1E88A09C4}" srcOrd="1" destOrd="0" presId="urn:microsoft.com/office/officeart/2005/8/layout/list1"/>
    <dgm:cxn modelId="{AA48DEE8-BFE5-4EB1-84E9-271BF11CF3A4}" type="presParOf" srcId="{C69FE8D7-B07C-447A-B561-A4828D296B19}" destId="{D204DF56-5F42-49B5-8323-011E14B78CA0}" srcOrd="17" destOrd="0" presId="urn:microsoft.com/office/officeart/2005/8/layout/list1"/>
    <dgm:cxn modelId="{78B80014-7DCF-4CCC-803D-0C430AC5DEFD}" type="presParOf" srcId="{C69FE8D7-B07C-447A-B561-A4828D296B19}" destId="{AC736CCB-6FD9-4BB6-836F-FE1719D9384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4D2BEE-28D7-41C0-BE3A-FE11F8F18C6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612E3E-5C36-4A22-88E7-D2DF571BAAA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GB" altLang="es-ES" sz="1200" b="1" dirty="0">
              <a:solidFill>
                <a:schemeClr val="tx1"/>
              </a:solidFill>
            </a:rPr>
            <a:t>Otwieranie dokumentów innych niż internetowe w nowym oknie przeglądarki</a:t>
          </a:r>
          <a:endParaRPr lang="es-ES" sz="1200" dirty="0">
            <a:solidFill>
              <a:schemeClr val="tx1"/>
            </a:solidFill>
          </a:endParaRPr>
        </a:p>
      </dgm:t>
    </dgm:pt>
    <dgm:pt modelId="{80FD83D4-8CBC-406B-B9EB-A4C0EAF98FBF}" type="parTrans" cxnId="{7716CC2B-C694-45F0-8DFF-7884A9E298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97D61FC-7090-410A-9E83-8907DCE3C4E3}" type="sibTrans" cxnId="{7716CC2B-C694-45F0-8DFF-7884A9E298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409C6E-3D0C-49E5-8722-A0A35478B279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GB" altLang="es-ES" sz="1200" b="1" dirty="0">
              <a:solidFill>
                <a:schemeClr val="tx1"/>
              </a:solidFill>
            </a:rPr>
            <a:t>Powiadamianie z wyprzedzeniem o pojawieniu się nowego okna</a:t>
          </a:r>
          <a:endParaRPr lang="es-ES" sz="1200" dirty="0">
            <a:solidFill>
              <a:schemeClr val="tx1"/>
            </a:solidFill>
          </a:endParaRPr>
        </a:p>
      </dgm:t>
    </dgm:pt>
    <dgm:pt modelId="{D210063D-6769-4C67-A771-A2C1652E5D72}" type="parTrans" cxnId="{9C8D88F1-69DD-41CA-A260-1D101EA52C9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87499A-1998-44DF-816B-1A78FD5E5668}" type="sibTrans" cxnId="{9C8D88F1-69DD-41CA-A260-1D101EA52C9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2D5127E-EAB9-4D83-BD8B-8DF73435EF8F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GB" altLang="es-ES" sz="1200" b="1" dirty="0">
              <a:solidFill>
                <a:schemeClr val="tx1"/>
              </a:solidFill>
            </a:rPr>
            <a:t>Usuń 'chrome' (przycisk wstecz) z nowego okna przeglądarki</a:t>
          </a:r>
          <a:endParaRPr lang="es-ES" sz="1200" dirty="0">
            <a:solidFill>
              <a:schemeClr val="tx1"/>
            </a:solidFill>
          </a:endParaRPr>
        </a:p>
      </dgm:t>
    </dgm:pt>
    <dgm:pt modelId="{D1485580-8589-4063-84E7-8193A1C75D71}" type="parTrans" cxnId="{BEE7F2D4-D4D3-4D59-99BD-CC352743E84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D542FAA-0B36-4646-A383-316BBFCABB74}" type="sibTrans" cxnId="{BEE7F2D4-D4D3-4D59-99BD-CC352743E84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05B142-0F4E-49E4-9F67-33C42F33DF3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GB" altLang="es-ES" sz="1200" b="1" dirty="0">
              <a:solidFill>
                <a:schemeClr val="tx1"/>
              </a:solidFill>
            </a:rPr>
            <a:t>Dać użytkownikowi możliwość zapisania pliku na dysku, a następnie otworzenia go za pomocą odpowiedniej aplikacji</a:t>
          </a:r>
          <a:endParaRPr lang="es-ES" sz="1200" dirty="0">
            <a:solidFill>
              <a:schemeClr val="tx1"/>
            </a:solidFill>
          </a:endParaRPr>
        </a:p>
      </dgm:t>
    </dgm:pt>
    <dgm:pt modelId="{C399E398-9DD5-4698-A7B9-357F6642CC49}" type="parTrans" cxnId="{58A9F1C7-8D38-4830-BEF4-03149B43F3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CAFA67-E4C9-478C-A8E9-37A681DD61A2}" type="sibTrans" cxnId="{58A9F1C7-8D38-4830-BEF4-03149B43F3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8FFE66B-144F-4B3D-ABA6-65CBE759572E}" type="pres">
      <dgm:prSet presAssocID="{AB4D2BEE-28D7-41C0-BE3A-FE11F8F18C64}" presName="linear" presStyleCnt="0">
        <dgm:presLayoutVars>
          <dgm:dir/>
          <dgm:animLvl val="lvl"/>
          <dgm:resizeHandles val="exact"/>
        </dgm:presLayoutVars>
      </dgm:prSet>
      <dgm:spPr/>
    </dgm:pt>
    <dgm:pt modelId="{D3AA58D5-B7A7-4243-BE20-31EFBF66F68C}" type="pres">
      <dgm:prSet presAssocID="{90612E3E-5C36-4A22-88E7-D2DF571BAAA6}" presName="parentLin" presStyleCnt="0"/>
      <dgm:spPr/>
    </dgm:pt>
    <dgm:pt modelId="{22AF4199-BF0E-4C85-AD35-FB4AA9DF9778}" type="pres">
      <dgm:prSet presAssocID="{90612E3E-5C36-4A22-88E7-D2DF571BAAA6}" presName="parentLeftMargin" presStyleLbl="node1" presStyleIdx="0" presStyleCnt="4"/>
      <dgm:spPr/>
    </dgm:pt>
    <dgm:pt modelId="{A5410F6A-80AF-435C-AA56-AD912CB3EA27}" type="pres">
      <dgm:prSet presAssocID="{90612E3E-5C36-4A22-88E7-D2DF571BAAA6}" presName="parentText" presStyleLbl="node1" presStyleIdx="0" presStyleCnt="4" custScaleX="142857" custLinFactNeighborX="-2828" custLinFactNeighborY="-6273">
        <dgm:presLayoutVars>
          <dgm:chMax val="0"/>
          <dgm:bulletEnabled val="1"/>
        </dgm:presLayoutVars>
      </dgm:prSet>
      <dgm:spPr/>
    </dgm:pt>
    <dgm:pt modelId="{DFEFB0F3-84FD-4C2A-BECE-C22C77CE8662}" type="pres">
      <dgm:prSet presAssocID="{90612E3E-5C36-4A22-88E7-D2DF571BAAA6}" presName="negativeSpace" presStyleCnt="0"/>
      <dgm:spPr/>
    </dgm:pt>
    <dgm:pt modelId="{45730605-4391-4808-A73F-E5319E7F8979}" type="pres">
      <dgm:prSet presAssocID="{90612E3E-5C36-4A22-88E7-D2DF571BAAA6}" presName="childText" presStyleLbl="conFgAcc1" presStyleIdx="0" presStyleCnt="4">
        <dgm:presLayoutVars>
          <dgm:bulletEnabled val="1"/>
        </dgm:presLayoutVars>
      </dgm:prSet>
      <dgm:spPr/>
    </dgm:pt>
    <dgm:pt modelId="{C22C1F3B-0095-431D-A101-33B62D192EBF}" type="pres">
      <dgm:prSet presAssocID="{D97D61FC-7090-410A-9E83-8907DCE3C4E3}" presName="spaceBetweenRectangles" presStyleCnt="0"/>
      <dgm:spPr/>
    </dgm:pt>
    <dgm:pt modelId="{AB8D69DA-0A86-4A17-AD9A-C7B01B5B416F}" type="pres">
      <dgm:prSet presAssocID="{A4409C6E-3D0C-49E5-8722-A0A35478B279}" presName="parentLin" presStyleCnt="0"/>
      <dgm:spPr/>
    </dgm:pt>
    <dgm:pt modelId="{FE753599-6CD6-46CF-AF65-4B66017253AB}" type="pres">
      <dgm:prSet presAssocID="{A4409C6E-3D0C-49E5-8722-A0A35478B279}" presName="parentLeftMargin" presStyleLbl="node1" presStyleIdx="0" presStyleCnt="4"/>
      <dgm:spPr/>
    </dgm:pt>
    <dgm:pt modelId="{C72C09B6-681C-4B70-93C7-1A89512635D7}" type="pres">
      <dgm:prSet presAssocID="{A4409C6E-3D0C-49E5-8722-A0A35478B279}" presName="parentText" presStyleLbl="node1" presStyleIdx="1" presStyleCnt="4" custScaleX="142857" custLinFactNeighborX="-2828" custLinFactNeighborY="-6273">
        <dgm:presLayoutVars>
          <dgm:chMax val="0"/>
          <dgm:bulletEnabled val="1"/>
        </dgm:presLayoutVars>
      </dgm:prSet>
      <dgm:spPr/>
    </dgm:pt>
    <dgm:pt modelId="{A35D25A6-0BD6-4048-A43B-BF07C01D4D30}" type="pres">
      <dgm:prSet presAssocID="{A4409C6E-3D0C-49E5-8722-A0A35478B279}" presName="negativeSpace" presStyleCnt="0"/>
      <dgm:spPr/>
    </dgm:pt>
    <dgm:pt modelId="{0623FE7E-BD87-49FC-83A9-5C0339F9E607}" type="pres">
      <dgm:prSet presAssocID="{A4409C6E-3D0C-49E5-8722-A0A35478B279}" presName="childText" presStyleLbl="conFgAcc1" presStyleIdx="1" presStyleCnt="4" custLinFactNeighborX="110" custLinFactNeighborY="34950">
        <dgm:presLayoutVars>
          <dgm:bulletEnabled val="1"/>
        </dgm:presLayoutVars>
      </dgm:prSet>
      <dgm:spPr/>
    </dgm:pt>
    <dgm:pt modelId="{37910E27-1E32-4EA3-AC60-FB1D7C8AA564}" type="pres">
      <dgm:prSet presAssocID="{5187499A-1998-44DF-816B-1A78FD5E5668}" presName="spaceBetweenRectangles" presStyleCnt="0"/>
      <dgm:spPr/>
    </dgm:pt>
    <dgm:pt modelId="{AAB1E5A7-C143-44A4-ABF1-477C1A4936D2}" type="pres">
      <dgm:prSet presAssocID="{12D5127E-EAB9-4D83-BD8B-8DF73435EF8F}" presName="parentLin" presStyleCnt="0"/>
      <dgm:spPr/>
    </dgm:pt>
    <dgm:pt modelId="{D42F0EED-4CA9-44CF-A8B7-8C4F21F734A8}" type="pres">
      <dgm:prSet presAssocID="{12D5127E-EAB9-4D83-BD8B-8DF73435EF8F}" presName="parentLeftMargin" presStyleLbl="node1" presStyleIdx="1" presStyleCnt="4"/>
      <dgm:spPr/>
    </dgm:pt>
    <dgm:pt modelId="{FEB440B8-5C34-4971-AA4C-7032A384811C}" type="pres">
      <dgm:prSet presAssocID="{12D5127E-EAB9-4D83-BD8B-8DF73435EF8F}" presName="parentText" presStyleLbl="node1" presStyleIdx="2" presStyleCnt="4" custScaleX="142857" custLinFactNeighborX="-2828" custLinFactNeighborY="-6273">
        <dgm:presLayoutVars>
          <dgm:chMax val="0"/>
          <dgm:bulletEnabled val="1"/>
        </dgm:presLayoutVars>
      </dgm:prSet>
      <dgm:spPr/>
    </dgm:pt>
    <dgm:pt modelId="{3999962D-4375-4BAD-8ACE-158E05E42D75}" type="pres">
      <dgm:prSet presAssocID="{12D5127E-EAB9-4D83-BD8B-8DF73435EF8F}" presName="negativeSpace" presStyleCnt="0"/>
      <dgm:spPr/>
    </dgm:pt>
    <dgm:pt modelId="{8F1A285E-464B-477C-A8A1-00FCDA50778C}" type="pres">
      <dgm:prSet presAssocID="{12D5127E-EAB9-4D83-BD8B-8DF73435EF8F}" presName="childText" presStyleLbl="conFgAcc1" presStyleIdx="2" presStyleCnt="4">
        <dgm:presLayoutVars>
          <dgm:bulletEnabled val="1"/>
        </dgm:presLayoutVars>
      </dgm:prSet>
      <dgm:spPr/>
    </dgm:pt>
    <dgm:pt modelId="{F028AAD6-9DFE-45A6-BECD-DBFDC1239608}" type="pres">
      <dgm:prSet presAssocID="{ED542FAA-0B36-4646-A383-316BBFCABB74}" presName="spaceBetweenRectangles" presStyleCnt="0"/>
      <dgm:spPr/>
    </dgm:pt>
    <dgm:pt modelId="{5980B8E7-EB84-4D34-B9B7-52710E6633AF}" type="pres">
      <dgm:prSet presAssocID="{9D05B142-0F4E-49E4-9F67-33C42F33DF3D}" presName="parentLin" presStyleCnt="0"/>
      <dgm:spPr/>
    </dgm:pt>
    <dgm:pt modelId="{67796E1E-6D83-43CF-80B9-0ADB67D5189F}" type="pres">
      <dgm:prSet presAssocID="{9D05B142-0F4E-49E4-9F67-33C42F33DF3D}" presName="parentLeftMargin" presStyleLbl="node1" presStyleIdx="2" presStyleCnt="4"/>
      <dgm:spPr/>
    </dgm:pt>
    <dgm:pt modelId="{B16A815F-8045-4663-B464-459698667876}" type="pres">
      <dgm:prSet presAssocID="{9D05B142-0F4E-49E4-9F67-33C42F33DF3D}" presName="parentText" presStyleLbl="node1" presStyleIdx="3" presStyleCnt="4" custScaleX="142857" custLinFactNeighborX="-2828" custLinFactNeighborY="-6273">
        <dgm:presLayoutVars>
          <dgm:chMax val="0"/>
          <dgm:bulletEnabled val="1"/>
        </dgm:presLayoutVars>
      </dgm:prSet>
      <dgm:spPr/>
    </dgm:pt>
    <dgm:pt modelId="{4B62727D-5A2F-4858-AA48-202BEAB5E510}" type="pres">
      <dgm:prSet presAssocID="{9D05B142-0F4E-49E4-9F67-33C42F33DF3D}" presName="negativeSpace" presStyleCnt="0"/>
      <dgm:spPr/>
    </dgm:pt>
    <dgm:pt modelId="{C1A79370-C140-4971-9146-F039448F2757}" type="pres">
      <dgm:prSet presAssocID="{9D05B142-0F4E-49E4-9F67-33C42F33DF3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5355F18-5459-46C9-8FE7-E853EB3B272D}" type="presOf" srcId="{12D5127E-EAB9-4D83-BD8B-8DF73435EF8F}" destId="{FEB440B8-5C34-4971-AA4C-7032A384811C}" srcOrd="1" destOrd="0" presId="urn:microsoft.com/office/officeart/2005/8/layout/list1"/>
    <dgm:cxn modelId="{7716CC2B-C694-45F0-8DFF-7884A9E298EB}" srcId="{AB4D2BEE-28D7-41C0-BE3A-FE11F8F18C64}" destId="{90612E3E-5C36-4A22-88E7-D2DF571BAAA6}" srcOrd="0" destOrd="0" parTransId="{80FD83D4-8CBC-406B-B9EB-A4C0EAF98FBF}" sibTransId="{D97D61FC-7090-410A-9E83-8907DCE3C4E3}"/>
    <dgm:cxn modelId="{C30B632C-6226-4E4F-993B-9FC6369A262C}" type="presOf" srcId="{90612E3E-5C36-4A22-88E7-D2DF571BAAA6}" destId="{22AF4199-BF0E-4C85-AD35-FB4AA9DF9778}" srcOrd="0" destOrd="0" presId="urn:microsoft.com/office/officeart/2005/8/layout/list1"/>
    <dgm:cxn modelId="{B1C62864-4DFD-4245-A27E-13E8909315C2}" type="presOf" srcId="{A4409C6E-3D0C-49E5-8722-A0A35478B279}" destId="{C72C09B6-681C-4B70-93C7-1A89512635D7}" srcOrd="1" destOrd="0" presId="urn:microsoft.com/office/officeart/2005/8/layout/list1"/>
    <dgm:cxn modelId="{339EC451-77F5-487A-8C66-ADEDBE7EFE11}" type="presOf" srcId="{AB4D2BEE-28D7-41C0-BE3A-FE11F8F18C64}" destId="{B8FFE66B-144F-4B3D-ABA6-65CBE759572E}" srcOrd="0" destOrd="0" presId="urn:microsoft.com/office/officeart/2005/8/layout/list1"/>
    <dgm:cxn modelId="{9F34C278-FF52-4135-8826-D0690E52BE54}" type="presOf" srcId="{12D5127E-EAB9-4D83-BD8B-8DF73435EF8F}" destId="{D42F0EED-4CA9-44CF-A8B7-8C4F21F734A8}" srcOrd="0" destOrd="0" presId="urn:microsoft.com/office/officeart/2005/8/layout/list1"/>
    <dgm:cxn modelId="{D69C6159-6ECD-4709-8D9D-0D24BBBBE339}" type="presOf" srcId="{90612E3E-5C36-4A22-88E7-D2DF571BAAA6}" destId="{A5410F6A-80AF-435C-AA56-AD912CB3EA27}" srcOrd="1" destOrd="0" presId="urn:microsoft.com/office/officeart/2005/8/layout/list1"/>
    <dgm:cxn modelId="{1399677B-549A-4722-AB1E-DD63CBA74A7D}" type="presOf" srcId="{9D05B142-0F4E-49E4-9F67-33C42F33DF3D}" destId="{67796E1E-6D83-43CF-80B9-0ADB67D5189F}" srcOrd="0" destOrd="0" presId="urn:microsoft.com/office/officeart/2005/8/layout/list1"/>
    <dgm:cxn modelId="{C7AB11B4-A66A-402C-B71A-0528565DA34C}" type="presOf" srcId="{A4409C6E-3D0C-49E5-8722-A0A35478B279}" destId="{FE753599-6CD6-46CF-AF65-4B66017253AB}" srcOrd="0" destOrd="0" presId="urn:microsoft.com/office/officeart/2005/8/layout/list1"/>
    <dgm:cxn modelId="{58A9F1C7-8D38-4830-BEF4-03149B43F362}" srcId="{AB4D2BEE-28D7-41C0-BE3A-FE11F8F18C64}" destId="{9D05B142-0F4E-49E4-9F67-33C42F33DF3D}" srcOrd="3" destOrd="0" parTransId="{C399E398-9DD5-4698-A7B9-357F6642CC49}" sibTransId="{8CCAFA67-E4C9-478C-A8E9-37A681DD61A2}"/>
    <dgm:cxn modelId="{BEE7F2D4-D4D3-4D59-99BD-CC352743E840}" srcId="{AB4D2BEE-28D7-41C0-BE3A-FE11F8F18C64}" destId="{12D5127E-EAB9-4D83-BD8B-8DF73435EF8F}" srcOrd="2" destOrd="0" parTransId="{D1485580-8589-4063-84E7-8193A1C75D71}" sibTransId="{ED542FAA-0B36-4646-A383-316BBFCABB74}"/>
    <dgm:cxn modelId="{50EA07EC-B57D-48CF-99A4-72978A3A4AD9}" type="presOf" srcId="{9D05B142-0F4E-49E4-9F67-33C42F33DF3D}" destId="{B16A815F-8045-4663-B464-459698667876}" srcOrd="1" destOrd="0" presId="urn:microsoft.com/office/officeart/2005/8/layout/list1"/>
    <dgm:cxn modelId="{9C8D88F1-69DD-41CA-A260-1D101EA52C90}" srcId="{AB4D2BEE-28D7-41C0-BE3A-FE11F8F18C64}" destId="{A4409C6E-3D0C-49E5-8722-A0A35478B279}" srcOrd="1" destOrd="0" parTransId="{D210063D-6769-4C67-A771-A2C1652E5D72}" sibTransId="{5187499A-1998-44DF-816B-1A78FD5E5668}"/>
    <dgm:cxn modelId="{5D70FF28-029F-4F41-BF19-E7915373D112}" type="presParOf" srcId="{B8FFE66B-144F-4B3D-ABA6-65CBE759572E}" destId="{D3AA58D5-B7A7-4243-BE20-31EFBF66F68C}" srcOrd="0" destOrd="0" presId="urn:microsoft.com/office/officeart/2005/8/layout/list1"/>
    <dgm:cxn modelId="{CE43CF61-CCBE-4747-941D-2C96E9A412E2}" type="presParOf" srcId="{D3AA58D5-B7A7-4243-BE20-31EFBF66F68C}" destId="{22AF4199-BF0E-4C85-AD35-FB4AA9DF9778}" srcOrd="0" destOrd="0" presId="urn:microsoft.com/office/officeart/2005/8/layout/list1"/>
    <dgm:cxn modelId="{6F9AF90A-ED66-41EB-A01B-D70AA3484F98}" type="presParOf" srcId="{D3AA58D5-B7A7-4243-BE20-31EFBF66F68C}" destId="{A5410F6A-80AF-435C-AA56-AD912CB3EA27}" srcOrd="1" destOrd="0" presId="urn:microsoft.com/office/officeart/2005/8/layout/list1"/>
    <dgm:cxn modelId="{6F3CE5B4-9940-4C41-BECC-D28F4B7FCD1F}" type="presParOf" srcId="{B8FFE66B-144F-4B3D-ABA6-65CBE759572E}" destId="{DFEFB0F3-84FD-4C2A-BECE-C22C77CE8662}" srcOrd="1" destOrd="0" presId="urn:microsoft.com/office/officeart/2005/8/layout/list1"/>
    <dgm:cxn modelId="{01FD25E7-2499-46C9-9A3F-5CB4F7D4CC07}" type="presParOf" srcId="{B8FFE66B-144F-4B3D-ABA6-65CBE759572E}" destId="{45730605-4391-4808-A73F-E5319E7F8979}" srcOrd="2" destOrd="0" presId="urn:microsoft.com/office/officeart/2005/8/layout/list1"/>
    <dgm:cxn modelId="{3B990374-CB26-41CC-9625-D0E1B862858D}" type="presParOf" srcId="{B8FFE66B-144F-4B3D-ABA6-65CBE759572E}" destId="{C22C1F3B-0095-431D-A101-33B62D192EBF}" srcOrd="3" destOrd="0" presId="urn:microsoft.com/office/officeart/2005/8/layout/list1"/>
    <dgm:cxn modelId="{57E6B8C0-0249-4A01-9F67-1B950EB3E26C}" type="presParOf" srcId="{B8FFE66B-144F-4B3D-ABA6-65CBE759572E}" destId="{AB8D69DA-0A86-4A17-AD9A-C7B01B5B416F}" srcOrd="4" destOrd="0" presId="urn:microsoft.com/office/officeart/2005/8/layout/list1"/>
    <dgm:cxn modelId="{88DD6562-2655-47CB-B9EA-F3839780CD28}" type="presParOf" srcId="{AB8D69DA-0A86-4A17-AD9A-C7B01B5B416F}" destId="{FE753599-6CD6-46CF-AF65-4B66017253AB}" srcOrd="0" destOrd="0" presId="urn:microsoft.com/office/officeart/2005/8/layout/list1"/>
    <dgm:cxn modelId="{94481710-0ED5-412F-8ABC-F1D8949DA1E7}" type="presParOf" srcId="{AB8D69DA-0A86-4A17-AD9A-C7B01B5B416F}" destId="{C72C09B6-681C-4B70-93C7-1A89512635D7}" srcOrd="1" destOrd="0" presId="urn:microsoft.com/office/officeart/2005/8/layout/list1"/>
    <dgm:cxn modelId="{31653788-F562-4983-BA4C-393B5CA32BBA}" type="presParOf" srcId="{B8FFE66B-144F-4B3D-ABA6-65CBE759572E}" destId="{A35D25A6-0BD6-4048-A43B-BF07C01D4D30}" srcOrd="5" destOrd="0" presId="urn:microsoft.com/office/officeart/2005/8/layout/list1"/>
    <dgm:cxn modelId="{DF1189A7-29DE-4C7C-938E-816DCFAF783B}" type="presParOf" srcId="{B8FFE66B-144F-4B3D-ABA6-65CBE759572E}" destId="{0623FE7E-BD87-49FC-83A9-5C0339F9E607}" srcOrd="6" destOrd="0" presId="urn:microsoft.com/office/officeart/2005/8/layout/list1"/>
    <dgm:cxn modelId="{29B14AAF-F3ED-4E6F-8012-CBD516873AB5}" type="presParOf" srcId="{B8FFE66B-144F-4B3D-ABA6-65CBE759572E}" destId="{37910E27-1E32-4EA3-AC60-FB1D7C8AA564}" srcOrd="7" destOrd="0" presId="urn:microsoft.com/office/officeart/2005/8/layout/list1"/>
    <dgm:cxn modelId="{92D0AF9B-E7A1-42CC-AB06-B9DE6891CAF1}" type="presParOf" srcId="{B8FFE66B-144F-4B3D-ABA6-65CBE759572E}" destId="{AAB1E5A7-C143-44A4-ABF1-477C1A4936D2}" srcOrd="8" destOrd="0" presId="urn:microsoft.com/office/officeart/2005/8/layout/list1"/>
    <dgm:cxn modelId="{00850500-92CE-4837-894F-69CA801A4EB2}" type="presParOf" srcId="{AAB1E5A7-C143-44A4-ABF1-477C1A4936D2}" destId="{D42F0EED-4CA9-44CF-A8B7-8C4F21F734A8}" srcOrd="0" destOrd="0" presId="urn:microsoft.com/office/officeart/2005/8/layout/list1"/>
    <dgm:cxn modelId="{A8A905A0-2A9D-46F8-9B40-9BEF888357E0}" type="presParOf" srcId="{AAB1E5A7-C143-44A4-ABF1-477C1A4936D2}" destId="{FEB440B8-5C34-4971-AA4C-7032A384811C}" srcOrd="1" destOrd="0" presId="urn:microsoft.com/office/officeart/2005/8/layout/list1"/>
    <dgm:cxn modelId="{1D8BD9A4-BE45-47AC-98EF-CEAF8E3B9B34}" type="presParOf" srcId="{B8FFE66B-144F-4B3D-ABA6-65CBE759572E}" destId="{3999962D-4375-4BAD-8ACE-158E05E42D75}" srcOrd="9" destOrd="0" presId="urn:microsoft.com/office/officeart/2005/8/layout/list1"/>
    <dgm:cxn modelId="{775EAE43-FD51-4689-84F2-4249C9EFA020}" type="presParOf" srcId="{B8FFE66B-144F-4B3D-ABA6-65CBE759572E}" destId="{8F1A285E-464B-477C-A8A1-00FCDA50778C}" srcOrd="10" destOrd="0" presId="urn:microsoft.com/office/officeart/2005/8/layout/list1"/>
    <dgm:cxn modelId="{A0C12F00-695F-44D1-861B-2931D32FE039}" type="presParOf" srcId="{B8FFE66B-144F-4B3D-ABA6-65CBE759572E}" destId="{F028AAD6-9DFE-45A6-BECD-DBFDC1239608}" srcOrd="11" destOrd="0" presId="urn:microsoft.com/office/officeart/2005/8/layout/list1"/>
    <dgm:cxn modelId="{EE043964-C3A7-42B5-B823-4186C66A8E8A}" type="presParOf" srcId="{B8FFE66B-144F-4B3D-ABA6-65CBE759572E}" destId="{5980B8E7-EB84-4D34-B9B7-52710E6633AF}" srcOrd="12" destOrd="0" presId="urn:microsoft.com/office/officeart/2005/8/layout/list1"/>
    <dgm:cxn modelId="{E602F275-9005-4195-933E-E5E7F5637628}" type="presParOf" srcId="{5980B8E7-EB84-4D34-B9B7-52710E6633AF}" destId="{67796E1E-6D83-43CF-80B9-0ADB67D5189F}" srcOrd="0" destOrd="0" presId="urn:microsoft.com/office/officeart/2005/8/layout/list1"/>
    <dgm:cxn modelId="{A8E04421-3AEA-4EE9-BBAD-CA306F80FB17}" type="presParOf" srcId="{5980B8E7-EB84-4D34-B9B7-52710E6633AF}" destId="{B16A815F-8045-4663-B464-459698667876}" srcOrd="1" destOrd="0" presId="urn:microsoft.com/office/officeart/2005/8/layout/list1"/>
    <dgm:cxn modelId="{189C53E2-5DCB-4558-BC84-7B5AC16A7220}" type="presParOf" srcId="{B8FFE66B-144F-4B3D-ABA6-65CBE759572E}" destId="{4B62727D-5A2F-4858-AA48-202BEAB5E510}" srcOrd="13" destOrd="0" presId="urn:microsoft.com/office/officeart/2005/8/layout/list1"/>
    <dgm:cxn modelId="{9E3BE078-5282-4D4F-8E0F-DD21CC8793DA}" type="presParOf" srcId="{B8FFE66B-144F-4B3D-ABA6-65CBE759572E}" destId="{C1A79370-C140-4971-9146-F039448F275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26546-7E3E-41F9-9511-AA12A421E4C4}">
      <dsp:nvSpPr>
        <dsp:cNvPr id="0" name=""/>
        <dsp:cNvSpPr/>
      </dsp:nvSpPr>
      <dsp:spPr>
        <a:xfrm>
          <a:off x="0" y="356165"/>
          <a:ext cx="5904000" cy="22821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216" tIns="131633" rIns="45821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s-ES" sz="1200" kern="1200" dirty="0">
              <a:latin typeface="Arial Rounded MT Bold" panose="020F0704030504030204" pitchFamily="34" charset="0"/>
            </a:rPr>
            <a:t>Wie, </a:t>
          </a:r>
          <a:r>
            <a:rPr lang="en-GB" altLang="es-ES" sz="1200" kern="1200" dirty="0" err="1">
              <a:latin typeface="Arial Rounded MT Bold" panose="020F0704030504030204" pitchFamily="34" charset="0"/>
            </a:rPr>
            <a:t>czego</a:t>
          </a:r>
          <a:r>
            <a:rPr lang="en-GB" altLang="es-ES" sz="1200" kern="1200" dirty="0">
              <a:latin typeface="Arial Rounded MT Bold" panose="020F0704030504030204" pitchFamily="34" charset="0"/>
            </a:rPr>
            <a:t> </a:t>
          </a:r>
          <a:r>
            <a:rPr lang="en-GB" altLang="es-ES" sz="1200" kern="1200" dirty="0" err="1">
              <a:latin typeface="Arial Rounded MT Bold" panose="020F0704030504030204" pitchFamily="34" charset="0"/>
            </a:rPr>
            <a:t>się</a:t>
          </a:r>
          <a:r>
            <a:rPr lang="en-GB" altLang="es-ES" sz="1200" kern="1200" dirty="0">
              <a:latin typeface="Arial Rounded MT Bold" panose="020F0704030504030204" pitchFamily="34" charset="0"/>
            </a:rPr>
            <a:t> </a:t>
          </a:r>
          <a:r>
            <a:rPr lang="en-GB" altLang="es-ES" sz="1200" kern="1200" dirty="0" err="1">
              <a:latin typeface="Arial Rounded MT Bold" panose="020F0704030504030204" pitchFamily="34" charset="0"/>
            </a:rPr>
            <a:t>spodziewać</a:t>
          </a:r>
          <a:endParaRPr lang="en-GB" altLang="es-ES" sz="1200" kern="1200" dirty="0">
            <a:latin typeface="Arial Rounded MT Bold" panose="020F07040305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altLang="es-ES" sz="1200" kern="1200" dirty="0">
            <a:latin typeface="Arial Rounded MT Bold" panose="020F070403050403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s-ES" sz="1200" kern="1200" dirty="0">
              <a:latin typeface="Arial Rounded MT Bold" panose="020F0704030504030204" pitchFamily="34" charset="0"/>
            </a:rPr>
            <a:t>Zna grafikę funkcji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altLang="es-ES" sz="1200" kern="1200" dirty="0">
            <a:latin typeface="Arial Rounded MT Bold" panose="020F070403050403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s-ES" sz="1200" kern="1200">
              <a:latin typeface="Arial Rounded MT Bold" panose="020F0704030504030204" pitchFamily="34" charset="0"/>
            </a:rPr>
            <a:t>Wie, gdzie znaleźć i jak korzystać z funkcji</a:t>
          </a:r>
          <a:endParaRPr lang="en-GB" altLang="es-ES" sz="1200" kern="1200" dirty="0">
            <a:latin typeface="Arial Rounded MT Bold" panose="020F07040305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altLang="es-ES" sz="1200" kern="1200" dirty="0">
            <a:latin typeface="Arial Rounded MT Bold" panose="020F070403050403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s-ES" sz="1200" kern="1200">
              <a:latin typeface="Arial Rounded MT Bold" panose="020F0704030504030204" pitchFamily="34" charset="0"/>
            </a:rPr>
            <a:t>Nie wymaga to zbyt wiele wysiłku, ponieważ działa na znanych elementach</a:t>
          </a:r>
          <a:endParaRPr lang="en-GB" altLang="es-ES" sz="1200" kern="1200" dirty="0">
            <a:latin typeface="Arial Rounded MT Bold" panose="020F07040305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altLang="es-ES" sz="1200" kern="1200" dirty="0">
            <a:latin typeface="Arial Rounded MT Bold" panose="020F070403050403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altLang="es-ES" sz="1200" kern="1200">
              <a:latin typeface="Arial Rounded MT Bold" panose="020F0704030504030204" pitchFamily="34" charset="0"/>
            </a:rPr>
            <a:t>Nie pomija części strony ukrytych pod niestandardowym elementem</a:t>
          </a:r>
          <a:endParaRPr lang="en-GB" altLang="es-ES" sz="1200" kern="1200" dirty="0">
            <a:latin typeface="Arial Rounded MT Bold" panose="020F070403050403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altLang="es-ES" sz="1200" kern="1200" dirty="0">
            <a:latin typeface="Arial Rounded MT Bold" panose="020F0704030504030204" pitchFamily="34" charset="0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altLang="es-ES" sz="1200" kern="1200" dirty="0">
            <a:latin typeface="Arial Rounded MT Bold" panose="020F07040305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200" kern="1200" dirty="0"/>
        </a:p>
      </dsp:txBody>
      <dsp:txXfrm>
        <a:off x="0" y="356165"/>
        <a:ext cx="5904000" cy="2282134"/>
      </dsp:txXfrm>
    </dsp:sp>
    <dsp:sp modelId="{7613DFA0-06C3-491E-A14E-73B28508E705}">
      <dsp:nvSpPr>
        <dsp:cNvPr id="0" name=""/>
        <dsp:cNvSpPr/>
      </dsp:nvSpPr>
      <dsp:spPr>
        <a:xfrm>
          <a:off x="305484" y="92197"/>
          <a:ext cx="4128764" cy="44166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15621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s-ES" sz="12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Na stronie zgodnej z normami użytkownik: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7044" y="113757"/>
        <a:ext cx="4085644" cy="398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E8179-A57F-4ACC-BAF4-1331A397D73F}">
      <dsp:nvSpPr>
        <dsp:cNvPr id="0" name=""/>
        <dsp:cNvSpPr/>
      </dsp:nvSpPr>
      <dsp:spPr>
        <a:xfrm>
          <a:off x="0" y="276605"/>
          <a:ext cx="5914234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EC330-9E15-4033-8468-518BD7242B63}">
      <dsp:nvSpPr>
        <dsp:cNvPr id="0" name=""/>
        <dsp:cNvSpPr/>
      </dsp:nvSpPr>
      <dsp:spPr>
        <a:xfrm>
          <a:off x="295422" y="49259"/>
          <a:ext cx="5321523" cy="3011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81" tIns="0" rIns="15648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s-ES" sz="1200" b="1" kern="1200" dirty="0">
              <a:solidFill>
                <a:schemeClr val="tx1"/>
              </a:solidFill>
            </a:rPr>
            <a:t>Nie spełnia oczekiwań użytkownika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0123" y="63960"/>
        <a:ext cx="5292121" cy="271743"/>
      </dsp:txXfrm>
    </dsp:sp>
    <dsp:sp modelId="{8BEF0B64-C1AD-41F1-88E7-D7785DDBDC0E}">
      <dsp:nvSpPr>
        <dsp:cNvPr id="0" name=""/>
        <dsp:cNvSpPr/>
      </dsp:nvSpPr>
      <dsp:spPr>
        <a:xfrm>
          <a:off x="0" y="656950"/>
          <a:ext cx="5914234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43667"/>
              <a:satOff val="432"/>
              <a:lumOff val="-539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E8C9C-BC12-469F-A35E-612C1119131F}">
      <dsp:nvSpPr>
        <dsp:cNvPr id="0" name=""/>
        <dsp:cNvSpPr/>
      </dsp:nvSpPr>
      <dsp:spPr>
        <a:xfrm>
          <a:off x="295422" y="429605"/>
          <a:ext cx="5321523" cy="301145"/>
        </a:xfrm>
        <a:prstGeom prst="roundRect">
          <a:avLst/>
        </a:prstGeom>
        <a:solidFill>
          <a:schemeClr val="accent2">
            <a:hueOff val="-443667"/>
            <a:satOff val="432"/>
            <a:lumOff val="-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81" tIns="0" rIns="15648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s-ES" sz="1200" b="1" kern="1200" dirty="0" err="1">
              <a:solidFill>
                <a:schemeClr val="tx1"/>
              </a:solidFill>
            </a:rPr>
            <a:t>Zanieczyszcza</a:t>
          </a:r>
          <a:r>
            <a:rPr lang="en-GB" altLang="es-ES" sz="1200" b="1" kern="1200" dirty="0">
              <a:solidFill>
                <a:schemeClr val="tx1"/>
              </a:solidFill>
            </a:rPr>
            <a:t> przestrzeń ekranu niechcianymi elementami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0123" y="444306"/>
        <a:ext cx="5292121" cy="271743"/>
      </dsp:txXfrm>
    </dsp:sp>
    <dsp:sp modelId="{90A6FECA-8C2B-49B0-8602-1F25CA825A5E}">
      <dsp:nvSpPr>
        <dsp:cNvPr id="0" name=""/>
        <dsp:cNvSpPr/>
      </dsp:nvSpPr>
      <dsp:spPr>
        <a:xfrm>
          <a:off x="0" y="1037295"/>
          <a:ext cx="5914234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87335"/>
              <a:satOff val="863"/>
              <a:lumOff val="-1079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04761-F56B-41C9-994A-C210CACCC64C}">
      <dsp:nvSpPr>
        <dsp:cNvPr id="0" name=""/>
        <dsp:cNvSpPr/>
      </dsp:nvSpPr>
      <dsp:spPr>
        <a:xfrm>
          <a:off x="295422" y="809950"/>
          <a:ext cx="5321523" cy="301145"/>
        </a:xfrm>
        <a:prstGeom prst="roundRect">
          <a:avLst/>
        </a:prstGeom>
        <a:solidFill>
          <a:schemeClr val="accent2">
            <a:hueOff val="-887335"/>
            <a:satOff val="863"/>
            <a:lumOff val="-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81" tIns="0" rIns="15648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s-ES" sz="1200" b="1" kern="1200" dirty="0">
              <a:solidFill>
                <a:schemeClr val="tx1"/>
              </a:solidFill>
            </a:rPr>
            <a:t>Utrudnia użytkownikowi odtworzenie jego kroków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0123" y="824651"/>
        <a:ext cx="5292121" cy="271743"/>
      </dsp:txXfrm>
    </dsp:sp>
    <dsp:sp modelId="{F680E69D-1977-43F4-A385-437B1D874E09}">
      <dsp:nvSpPr>
        <dsp:cNvPr id="0" name=""/>
        <dsp:cNvSpPr/>
      </dsp:nvSpPr>
      <dsp:spPr>
        <a:xfrm>
          <a:off x="0" y="1417641"/>
          <a:ext cx="5914234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331002"/>
              <a:satOff val="1295"/>
              <a:lumOff val="-1618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B5489-E3F7-40A7-80AF-B0EBC8AF6B51}">
      <dsp:nvSpPr>
        <dsp:cNvPr id="0" name=""/>
        <dsp:cNvSpPr/>
      </dsp:nvSpPr>
      <dsp:spPr>
        <a:xfrm>
          <a:off x="295422" y="1190295"/>
          <a:ext cx="5321523" cy="301145"/>
        </a:xfrm>
        <a:prstGeom prst="roundRect">
          <a:avLst/>
        </a:prstGeom>
        <a:solidFill>
          <a:schemeClr val="accent2">
            <a:hueOff val="-1331002"/>
            <a:satOff val="1295"/>
            <a:lumOff val="-16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81" tIns="0" rIns="15648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s-ES" sz="1200" b="1" kern="1200" dirty="0">
              <a:solidFill>
                <a:schemeClr val="tx1"/>
              </a:solidFill>
            </a:rPr>
            <a:t>Obejmuje okno robocze użytkownika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0123" y="1204996"/>
        <a:ext cx="5292121" cy="271743"/>
      </dsp:txXfrm>
    </dsp:sp>
    <dsp:sp modelId="{AC736CCB-6FD9-4BB6-836F-FE1719D93845}">
      <dsp:nvSpPr>
        <dsp:cNvPr id="0" name=""/>
        <dsp:cNvSpPr/>
      </dsp:nvSpPr>
      <dsp:spPr>
        <a:xfrm>
          <a:off x="0" y="1872725"/>
          <a:ext cx="5914234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774669"/>
              <a:satOff val="1727"/>
              <a:lumOff val="-2157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56D94-A9D8-4B59-A872-16E1E88A09C4}">
      <dsp:nvSpPr>
        <dsp:cNvPr id="0" name=""/>
        <dsp:cNvSpPr/>
      </dsp:nvSpPr>
      <dsp:spPr>
        <a:xfrm>
          <a:off x="295422" y="1570641"/>
          <a:ext cx="5321523" cy="375884"/>
        </a:xfrm>
        <a:prstGeom prst="roundRect">
          <a:avLst/>
        </a:prstGeom>
        <a:solidFill>
          <a:schemeClr val="accent2">
            <a:hueOff val="-1774669"/>
            <a:satOff val="1727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81" tIns="0" rIns="15648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s-ES" sz="1200" b="1" kern="1200" dirty="0">
              <a:solidFill>
                <a:schemeClr val="tx1"/>
              </a:solidFill>
            </a:rPr>
            <a:t>Użytkownik nie widzi "zakrytego" okna roboczego i myśli, że łącze nie jest aktywne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771" y="1588990"/>
        <a:ext cx="5284825" cy="339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30605-4391-4808-A73F-E5319E7F8979}">
      <dsp:nvSpPr>
        <dsp:cNvPr id="0" name=""/>
        <dsp:cNvSpPr/>
      </dsp:nvSpPr>
      <dsp:spPr>
        <a:xfrm>
          <a:off x="0" y="240998"/>
          <a:ext cx="554019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10F6A-80AF-435C-AA56-AD912CB3EA27}">
      <dsp:nvSpPr>
        <dsp:cNvPr id="0" name=""/>
        <dsp:cNvSpPr/>
      </dsp:nvSpPr>
      <dsp:spPr>
        <a:xfrm>
          <a:off x="256295" y="58268"/>
          <a:ext cx="5275083" cy="32472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584" tIns="0" rIns="14658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s-ES" sz="1200" b="1" kern="1200" dirty="0">
              <a:solidFill>
                <a:schemeClr val="tx1"/>
              </a:solidFill>
            </a:rPr>
            <a:t>Otwieranie dokumentów innych niż internetowe w nowym oknie przeglądarki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2147" y="74120"/>
        <a:ext cx="5243379" cy="293016"/>
      </dsp:txXfrm>
    </dsp:sp>
    <dsp:sp modelId="{0623FE7E-BD87-49FC-83A9-5C0339F9E607}">
      <dsp:nvSpPr>
        <dsp:cNvPr id="0" name=""/>
        <dsp:cNvSpPr/>
      </dsp:nvSpPr>
      <dsp:spPr>
        <a:xfrm>
          <a:off x="0" y="760718"/>
          <a:ext cx="554019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C09B6-681C-4B70-93C7-1A89512635D7}">
      <dsp:nvSpPr>
        <dsp:cNvPr id="0" name=""/>
        <dsp:cNvSpPr/>
      </dsp:nvSpPr>
      <dsp:spPr>
        <a:xfrm>
          <a:off x="256295" y="557228"/>
          <a:ext cx="5275083" cy="32472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584" tIns="0" rIns="14658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s-ES" sz="1200" b="1" kern="1200" dirty="0">
              <a:solidFill>
                <a:schemeClr val="tx1"/>
              </a:solidFill>
            </a:rPr>
            <a:t>Powiadamianie z wyprzedzeniem o pojawieniu się nowego okna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2147" y="573080"/>
        <a:ext cx="5243379" cy="293016"/>
      </dsp:txXfrm>
    </dsp:sp>
    <dsp:sp modelId="{8F1A285E-464B-477C-A8A1-00FCDA50778C}">
      <dsp:nvSpPr>
        <dsp:cNvPr id="0" name=""/>
        <dsp:cNvSpPr/>
      </dsp:nvSpPr>
      <dsp:spPr>
        <a:xfrm>
          <a:off x="0" y="1238918"/>
          <a:ext cx="554019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440B8-5C34-4971-AA4C-7032A384811C}">
      <dsp:nvSpPr>
        <dsp:cNvPr id="0" name=""/>
        <dsp:cNvSpPr/>
      </dsp:nvSpPr>
      <dsp:spPr>
        <a:xfrm>
          <a:off x="256295" y="1056188"/>
          <a:ext cx="5275083" cy="32472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584" tIns="0" rIns="14658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s-ES" sz="1200" b="1" kern="1200" dirty="0">
              <a:solidFill>
                <a:schemeClr val="tx1"/>
              </a:solidFill>
            </a:rPr>
            <a:t>Usuń 'chrome' (przycisk wstecz) z nowego okna przeglądarki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2147" y="1072040"/>
        <a:ext cx="5243379" cy="293016"/>
      </dsp:txXfrm>
    </dsp:sp>
    <dsp:sp modelId="{C1A79370-C140-4971-9146-F039448F2757}">
      <dsp:nvSpPr>
        <dsp:cNvPr id="0" name=""/>
        <dsp:cNvSpPr/>
      </dsp:nvSpPr>
      <dsp:spPr>
        <a:xfrm>
          <a:off x="0" y="1737878"/>
          <a:ext cx="5540195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A815F-8045-4663-B464-459698667876}">
      <dsp:nvSpPr>
        <dsp:cNvPr id="0" name=""/>
        <dsp:cNvSpPr/>
      </dsp:nvSpPr>
      <dsp:spPr>
        <a:xfrm>
          <a:off x="256295" y="1555148"/>
          <a:ext cx="5275083" cy="32472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584" tIns="0" rIns="146584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s-ES" sz="1200" b="1" kern="1200" dirty="0">
              <a:solidFill>
                <a:schemeClr val="tx1"/>
              </a:solidFill>
            </a:rPr>
            <a:t>Dać użytkownikowi możliwość zapisania pliku na dysku, a następnie otworzenia go za pomocą odpowiedniej aplikacji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2147" y="1571000"/>
        <a:ext cx="5243379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30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31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32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AD06DFBE-5F2A-4859-8E63-4EEBE8E45D51}" type="slidenum">
              <a:rPr lang="en-US" sz="1400" b="0" strike="noStrike" spc="-1">
                <a:latin typeface="Times New Roman"/>
              </a:rPr>
              <a:t>‹Nº›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4413" cy="3429000"/>
          </a:xfrm>
          <a:prstGeom prst="rect">
            <a:avLst/>
          </a:prstGeom>
          <a:ln w="0">
            <a:noFill/>
          </a:ln>
        </p:spPr>
      </p:sp>
      <p:sp>
        <p:nvSpPr>
          <p:cNvPr id="12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52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zxx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E64EE7E-2EDC-4305-8953-5036CD651EB6}" type="slidenum">
              <a:rPr lang="zxx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3C1D8E14-08ED-4CB1-B127-AFF39D02204D}"/>
              </a:ext>
            </a:extLst>
          </p:cNvPr>
          <p:cNvSpPr txBox="1"/>
          <p:nvPr userDrawn="1"/>
        </p:nvSpPr>
        <p:spPr>
          <a:xfrm>
            <a:off x="7884368" y="4948594"/>
            <a:ext cx="1317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2020-1-IT02-KA204-079306</a:t>
            </a:r>
            <a:endParaRPr lang="es-E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CDD903F6-C81F-4873-8E79-0EE016EB7365}"/>
              </a:ext>
            </a:extLst>
          </p:cNvPr>
          <p:cNvSpPr txBox="1"/>
          <p:nvPr userDrawn="1"/>
        </p:nvSpPr>
        <p:spPr>
          <a:xfrm>
            <a:off x="7884368" y="4948594"/>
            <a:ext cx="1317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2020-1-IT02-KA204-079306</a:t>
            </a:r>
            <a:endParaRPr lang="es-E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E:\002-KIMS BUSINESS\007-02-Googleslidesppt\02-GSppt-Contents-Kim\20170215\03-abs\item03-png.png"/>
          <p:cNvPicPr/>
          <p:nvPr/>
        </p:nvPicPr>
        <p:blipFill>
          <a:blip r:embed="rId14"/>
          <a:stretch/>
        </p:blipFill>
        <p:spPr>
          <a:xfrm rot="11707800">
            <a:off x="2874240" y="156600"/>
            <a:ext cx="1586520" cy="1513800"/>
          </a:xfrm>
          <a:prstGeom prst="rect">
            <a:avLst/>
          </a:prstGeom>
          <a:ln w="0">
            <a:noFill/>
          </a:ln>
        </p:spPr>
      </p:pic>
      <p:pic>
        <p:nvPicPr>
          <p:cNvPr id="77" name="Picture 2" descr="E:\002-KIMS BUSINESS\007-02-Googleslidesppt\02-GSppt-Contents-Kim\20170215\03-abs\item03-png.png"/>
          <p:cNvPicPr/>
          <p:nvPr/>
        </p:nvPicPr>
        <p:blipFill>
          <a:blip r:embed="rId14"/>
          <a:stretch/>
        </p:blipFill>
        <p:spPr>
          <a:xfrm rot="4527600">
            <a:off x="3005640" y="3443400"/>
            <a:ext cx="1586520" cy="1513800"/>
          </a:xfrm>
          <a:prstGeom prst="rect">
            <a:avLst/>
          </a:prstGeom>
          <a:ln w="0">
            <a:noFill/>
          </a:ln>
        </p:spPr>
      </p:pic>
      <p:pic>
        <p:nvPicPr>
          <p:cNvPr id="78" name="Picture 2" descr="E:\002-KIMS BUSINESS\007-02-Googleslidesppt\02-GSppt-Contents-Kim\20170215\03-abs\item03-png.png"/>
          <p:cNvPicPr/>
          <p:nvPr/>
        </p:nvPicPr>
        <p:blipFill>
          <a:blip r:embed="rId14"/>
          <a:stretch/>
        </p:blipFill>
        <p:spPr>
          <a:xfrm rot="7414800">
            <a:off x="1968120" y="2192040"/>
            <a:ext cx="1586520" cy="1513800"/>
          </a:xfrm>
          <a:prstGeom prst="rect">
            <a:avLst/>
          </a:prstGeom>
          <a:ln w="0">
            <a:noFill/>
          </a:ln>
        </p:spPr>
      </p:pic>
      <p:pic>
        <p:nvPicPr>
          <p:cNvPr id="79" name="Picture 2" descr="E:\002-KIMS BUSINESS\007-02-Googleslidesppt\02-GSppt-Contents-Kim\20170215\03-abs\item03-png.png"/>
          <p:cNvPicPr/>
          <p:nvPr/>
        </p:nvPicPr>
        <p:blipFill>
          <a:blip r:embed="rId14"/>
          <a:stretch/>
        </p:blipFill>
        <p:spPr>
          <a:xfrm rot="4162800" flipH="1">
            <a:off x="2111040" y="804960"/>
            <a:ext cx="1586520" cy="151380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2" descr="E:\002-KIMS BUSINESS\007-02-Googleslidesppt\02-GSppt-Contents-Kim\20170215\03-abs\item03-png.png"/>
          <p:cNvPicPr/>
          <p:nvPr/>
        </p:nvPicPr>
        <p:blipFill>
          <a:blip r:embed="rId14"/>
          <a:stretch/>
        </p:blipFill>
        <p:spPr>
          <a:xfrm rot="7864200" flipH="1">
            <a:off x="3934080" y="143280"/>
            <a:ext cx="1586520" cy="1513800"/>
          </a:xfrm>
          <a:prstGeom prst="rect">
            <a:avLst/>
          </a:prstGeom>
          <a:ln w="0">
            <a:noFill/>
          </a:ln>
        </p:spPr>
      </p:pic>
      <p:pic>
        <p:nvPicPr>
          <p:cNvPr id="81" name="Picture 2" descr="E:\002-KIMS BUSINESS\007-02-Googleslidesppt\02-GSppt-Contents-Kim\20170215\03-abs\item03-png.png"/>
          <p:cNvPicPr/>
          <p:nvPr/>
        </p:nvPicPr>
        <p:blipFill>
          <a:blip r:embed="rId14"/>
          <a:stretch/>
        </p:blipFill>
        <p:spPr>
          <a:xfrm rot="20164800">
            <a:off x="5618160" y="2384280"/>
            <a:ext cx="1586520" cy="1513800"/>
          </a:xfrm>
          <a:prstGeom prst="rect">
            <a:avLst/>
          </a:prstGeom>
          <a:ln w="0">
            <a:noFill/>
          </a:ln>
        </p:spPr>
      </p:pic>
      <p:pic>
        <p:nvPicPr>
          <p:cNvPr id="82" name="Picture 2" descr="E:\002-KIMS BUSINESS\007-02-Googleslidesppt\02-GSppt-Contents-Kim\20170215\03-abs\item03-png.png"/>
          <p:cNvPicPr/>
          <p:nvPr/>
        </p:nvPicPr>
        <p:blipFill>
          <a:blip r:embed="rId14"/>
          <a:stretch/>
        </p:blipFill>
        <p:spPr>
          <a:xfrm rot="17275200">
            <a:off x="5462640" y="736200"/>
            <a:ext cx="1586520" cy="1513800"/>
          </a:xfrm>
          <a:prstGeom prst="rect">
            <a:avLst/>
          </a:prstGeom>
          <a:ln w="0">
            <a:noFill/>
          </a:ln>
        </p:spPr>
      </p:pic>
      <p:pic>
        <p:nvPicPr>
          <p:cNvPr id="83" name="Picture 2" descr="E:\002-KIMS BUSINESS\007-02-Googleslidesppt\02-GSppt-Contents-Kim\20170215\03-abs\item03-png.png"/>
          <p:cNvPicPr/>
          <p:nvPr/>
        </p:nvPicPr>
        <p:blipFill>
          <a:blip r:embed="rId14"/>
          <a:stretch/>
        </p:blipFill>
        <p:spPr>
          <a:xfrm rot="729600">
            <a:off x="4787640" y="3370320"/>
            <a:ext cx="1586520" cy="1513800"/>
          </a:xfrm>
          <a:prstGeom prst="rect">
            <a:avLst/>
          </a:prstGeom>
          <a:ln w="0">
            <a:noFill/>
          </a:ln>
        </p:spPr>
      </p:pic>
      <p:grpSp>
        <p:nvGrpSpPr>
          <p:cNvPr id="84" name="Group 3"/>
          <p:cNvGrpSpPr/>
          <p:nvPr/>
        </p:nvGrpSpPr>
        <p:grpSpPr>
          <a:xfrm>
            <a:off x="2254680" y="248400"/>
            <a:ext cx="4634280" cy="4646160"/>
            <a:chOff x="2254680" y="248400"/>
            <a:chExt cx="4634280" cy="4646160"/>
          </a:xfrm>
        </p:grpSpPr>
        <p:pic>
          <p:nvPicPr>
            <p:cNvPr id="85" name="Picture 2" descr="E:\002-KIMS BUSINESS\007-02-Googleslidesppt\02-GSppt-Contents-Kim\20170215\03-abs\item01-png.png"/>
            <p:cNvPicPr/>
            <p:nvPr/>
          </p:nvPicPr>
          <p:blipFill>
            <a:blip r:embed="rId15"/>
            <a:stretch/>
          </p:blipFill>
          <p:spPr>
            <a:xfrm>
              <a:off x="2254680" y="248400"/>
              <a:ext cx="4634280" cy="4646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6" name="Oval 5"/>
            <p:cNvSpPr/>
            <p:nvPr/>
          </p:nvSpPr>
          <p:spPr>
            <a:xfrm>
              <a:off x="3114360" y="1114200"/>
              <a:ext cx="2914560" cy="29145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srgbClr val="000000">
                  <a:alpha val="29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87" name="Picture 2" descr="E:\002-KIMS BUSINESS\007-02-Googleslidesppt\02-GSppt-Contents-Kim\20170215\03-abs\item03-png.png"/>
          <p:cNvPicPr/>
          <p:nvPr/>
        </p:nvPicPr>
        <p:blipFill>
          <a:blip r:embed="rId14"/>
          <a:stretch/>
        </p:blipFill>
        <p:spPr>
          <a:xfrm>
            <a:off x="0" y="-23040"/>
            <a:ext cx="1586520" cy="1513800"/>
          </a:xfrm>
          <a:prstGeom prst="rect">
            <a:avLst/>
          </a:prstGeom>
          <a:ln w="0">
            <a:noFill/>
          </a:ln>
        </p:spPr>
      </p:pic>
      <p:pic>
        <p:nvPicPr>
          <p:cNvPr id="88" name="Picture 3" descr="E:\002-KIMS BUSINESS\007-02-Googleslidesppt\02-GSppt-Contents-Kim\20170215\03-abs\item02-png.png"/>
          <p:cNvPicPr/>
          <p:nvPr/>
        </p:nvPicPr>
        <p:blipFill>
          <a:blip r:embed="rId16"/>
          <a:stretch/>
        </p:blipFill>
        <p:spPr>
          <a:xfrm>
            <a:off x="7740360" y="3624840"/>
            <a:ext cx="1406520" cy="1518120"/>
          </a:xfrm>
          <a:prstGeom prst="rect">
            <a:avLst/>
          </a:prstGeom>
          <a:ln w="0"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17" name="CuadroTexto 2">
            <a:extLst>
              <a:ext uri="{FF2B5EF4-FFF2-40B4-BE49-F238E27FC236}">
                <a16:creationId xmlns:a16="http://schemas.microsoft.com/office/drawing/2014/main" id="{1DA8B360-6793-4997-891B-7C15AADA3D8B}"/>
              </a:ext>
            </a:extLst>
          </p:cNvPr>
          <p:cNvSpPr txBox="1"/>
          <p:nvPr userDrawn="1"/>
        </p:nvSpPr>
        <p:spPr>
          <a:xfrm>
            <a:off x="7884368" y="4948594"/>
            <a:ext cx="1317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2020-1-IT02-KA204-079306</a:t>
            </a:r>
            <a:endParaRPr lang="es-E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4000320" y="3667320"/>
            <a:ext cx="4249440" cy="487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404040"/>
                </a:solidFill>
                <a:latin typeface="Arial Rounded MT Bold"/>
                <a:ea typeface="Arial Unicode MS"/>
              </a:rPr>
              <a:t>O1 </a:t>
            </a:r>
            <a:r>
              <a:rPr lang="it-IT" sz="1400" b="0" strike="noStrike" spc="-1">
                <a:solidFill>
                  <a:srgbClr val="404040"/>
                </a:solidFill>
                <a:latin typeface="Arial"/>
                <a:ea typeface="Arial Unicode MS"/>
              </a:rPr>
              <a:t>BUCOLICO JUNIOR DIGITAL CURRICULUM 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it-IT" sz="14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Moduł szkoleniowy Bucolico: Użyteczność stron internetowych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endParaRPr lang="en-US" sz="1400" b="0" strike="noStrike" spc="-1">
              <a:latin typeface="Arial"/>
            </a:endParaRPr>
          </a:p>
        </p:txBody>
      </p:sp>
      <p:grpSp>
        <p:nvGrpSpPr>
          <p:cNvPr id="134" name="Group 5"/>
          <p:cNvGrpSpPr/>
          <p:nvPr/>
        </p:nvGrpSpPr>
        <p:grpSpPr>
          <a:xfrm>
            <a:off x="3648960" y="2715840"/>
            <a:ext cx="128520" cy="1439280"/>
            <a:chOff x="3648960" y="2715840"/>
            <a:chExt cx="128520" cy="1439280"/>
          </a:xfrm>
        </p:grpSpPr>
        <p:sp>
          <p:nvSpPr>
            <p:cNvPr id="135" name="Rectangle 6"/>
            <p:cNvSpPr/>
            <p:nvPr/>
          </p:nvSpPr>
          <p:spPr>
            <a:xfrm>
              <a:off x="3745440" y="2715840"/>
              <a:ext cx="32040" cy="14392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6" name="Rectangle 7"/>
            <p:cNvSpPr/>
            <p:nvPr/>
          </p:nvSpPr>
          <p:spPr>
            <a:xfrm>
              <a:off x="3713400" y="2715840"/>
              <a:ext cx="32040" cy="14392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" name="Rectangle 8"/>
            <p:cNvSpPr/>
            <p:nvPr/>
          </p:nvSpPr>
          <p:spPr>
            <a:xfrm>
              <a:off x="3681360" y="2715840"/>
              <a:ext cx="32040" cy="143928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8" name="Rectangle 9"/>
            <p:cNvSpPr/>
            <p:nvPr/>
          </p:nvSpPr>
          <p:spPr>
            <a:xfrm>
              <a:off x="3648960" y="2715840"/>
              <a:ext cx="32040" cy="14392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39" name="Imagen 11"/>
          <p:cNvPicPr/>
          <p:nvPr/>
        </p:nvPicPr>
        <p:blipFill>
          <a:blip r:embed="rId3"/>
          <a:stretch/>
        </p:blipFill>
        <p:spPr>
          <a:xfrm>
            <a:off x="3870000" y="1977840"/>
            <a:ext cx="3491280" cy="1745280"/>
          </a:xfrm>
          <a:prstGeom prst="rect">
            <a:avLst/>
          </a:prstGeom>
          <a:ln w="0">
            <a:noFill/>
          </a:ln>
        </p:spPr>
      </p:pic>
      <p:sp>
        <p:nvSpPr>
          <p:cNvPr id="140" name="CuadroTexto 13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pic>
        <p:nvPicPr>
          <p:cNvPr id="141" name="Imagen 15"/>
          <p:cNvPicPr/>
          <p:nvPr/>
        </p:nvPicPr>
        <p:blipFill>
          <a:blip r:embed="rId4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3"/>
          <p:cNvSpPr/>
          <p:nvPr/>
        </p:nvSpPr>
        <p:spPr>
          <a:xfrm>
            <a:off x="1620000" y="12312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Projekt strony internetowej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4" name="TextBox 5"/>
          <p:cNvSpPr/>
          <p:nvPr/>
        </p:nvSpPr>
        <p:spPr>
          <a:xfrm>
            <a:off x="1547640" y="1826640"/>
            <a:ext cx="620712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Podejścia do projektowania witryn: standardy, konwencje i zamieszanie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25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4082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226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227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228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229" name="Donut 24"/>
          <p:cNvSpPr/>
          <p:nvPr/>
        </p:nvSpPr>
        <p:spPr>
          <a:xfrm>
            <a:off x="1609920" y="41148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30" name="Diagram2"/>
          <p:cNvGrpSpPr/>
          <p:nvPr/>
        </p:nvGrpSpPr>
        <p:grpSpPr>
          <a:xfrm>
            <a:off x="1620000" y="2261880"/>
            <a:ext cx="5903640" cy="1852920"/>
            <a:chOff x="1620000" y="2261880"/>
            <a:chExt cx="5903640" cy="1852920"/>
          </a:xfrm>
        </p:grpSpPr>
        <p:sp>
          <p:nvSpPr>
            <p:cNvPr id="231" name="Rectángulo 230"/>
            <p:cNvSpPr/>
            <p:nvPr/>
          </p:nvSpPr>
          <p:spPr>
            <a:xfrm>
              <a:off x="1620000" y="2261880"/>
              <a:ext cx="5903280" cy="1852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Rectángulo: esquinas redondeadas 231"/>
            <p:cNvSpPr/>
            <p:nvPr/>
          </p:nvSpPr>
          <p:spPr>
            <a:xfrm>
              <a:off x="1620000" y="2261880"/>
              <a:ext cx="5903640" cy="6076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5240" tIns="75240" rIns="45720" bIns="7560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i="1" strike="noStrike" spc="-1">
                  <a:solidFill>
                    <a:srgbClr val="0070C0"/>
                  </a:solidFill>
                  <a:latin typeface="Arial"/>
                  <a:ea typeface="DejaVu Sans"/>
                </a:rPr>
                <a:t>Standard</a:t>
              </a: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: użytkownik oczekuje, że elementy standardowe będą działać </a:t>
              </a:r>
              <a:endParaRPr lang="en-US" sz="12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w określony sposób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233" name="Rectángulo: esquinas redondeadas 232"/>
            <p:cNvSpPr/>
            <p:nvPr/>
          </p:nvSpPr>
          <p:spPr>
            <a:xfrm>
              <a:off x="1620000" y="2884680"/>
              <a:ext cx="5903640" cy="6076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-887335"/>
                <a:satOff val="863"/>
                <a:lumOff val="-1079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5240" tIns="75240" rIns="45720" bIns="7560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i="1" strike="noStrike" spc="-1">
                  <a:solidFill>
                    <a:srgbClr val="0070C0"/>
                  </a:solidFill>
                  <a:latin typeface="Arial"/>
                  <a:ea typeface="DejaVu Sans"/>
                </a:rPr>
                <a:t>Konwencja</a:t>
              </a: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: użytkownik oczekuje, że elementy konwencjonalne będą działać </a:t>
              </a:r>
              <a:endParaRPr lang="en-US" sz="12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w określony sposób.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234" name="Rectángulo: esquinas redondeadas 233"/>
            <p:cNvSpPr/>
            <p:nvPr/>
          </p:nvSpPr>
          <p:spPr>
            <a:xfrm>
              <a:off x="1620000" y="3507120"/>
              <a:ext cx="5903640" cy="6076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-1774669"/>
                <a:satOff val="1727"/>
                <a:lumOff val="-2157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5240" tIns="75240" rIns="45720" bIns="7560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i="1" strike="noStrike" spc="-1">
                  <a:solidFill>
                    <a:srgbClr val="0070C0"/>
                  </a:solidFill>
                  <a:latin typeface="Arial"/>
                  <a:ea typeface="DejaVu Sans"/>
                </a:rPr>
                <a:t>Dezorientacja</a:t>
              </a: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: elementy interfejsu witryny nie respektują konwencji projektowych, użytkownik korzystający z danej strony nie wie, czego się spodziewać.</a:t>
              </a:r>
              <a:endParaRPr lang="en-US" sz="1200" b="0" strike="noStrike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Rectángulo 9"/>
          <p:cNvSpPr/>
          <p:nvPr/>
        </p:nvSpPr>
        <p:spPr>
          <a:xfrm>
            <a:off x="1614240" y="1942920"/>
            <a:ext cx="1654920" cy="328320"/>
          </a:xfrm>
          <a:prstGeom prst="rect">
            <a:avLst/>
          </a:prstGeom>
          <a:solidFill>
            <a:srgbClr val="FFFFFF"/>
          </a:solidFill>
          <a:ln>
            <a:solidFill>
              <a:srgbClr val="A4B4EA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Obrazy i tekst: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4" name="Rectangle 3"/>
          <p:cNvSpPr/>
          <p:nvPr/>
        </p:nvSpPr>
        <p:spPr>
          <a:xfrm>
            <a:off x="1620000" y="13554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5" name="TextBox 5"/>
          <p:cNvSpPr/>
          <p:nvPr/>
        </p:nvSpPr>
        <p:spPr>
          <a:xfrm>
            <a:off x="1600200" y="2336400"/>
            <a:ext cx="6264000" cy="154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Strona, która opiera się na grafice, rodzi różne problemy.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Tekst graficzny nie może być zaznaczony, użytkownik lubi zaznaczać treść i móc ją wkleić do własnego dokumentu.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Syntezatory mowy (głosowe odtwarzanie tego, co jest napisane) mają trudności z tekstem graficznym, a do tego potrzebne są programy wspomagające, których użytkownik często nie posiada.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6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007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008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009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10" name="Imagen 10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Rectángulo 9"/>
          <p:cNvSpPr/>
          <p:nvPr/>
        </p:nvSpPr>
        <p:spPr>
          <a:xfrm>
            <a:off x="1620000" y="1926000"/>
            <a:ext cx="1654920" cy="328320"/>
          </a:xfrm>
          <a:prstGeom prst="rect">
            <a:avLst/>
          </a:prstGeom>
          <a:solidFill>
            <a:srgbClr val="FFFFFF"/>
          </a:solidFill>
          <a:ln>
            <a:solidFill>
              <a:srgbClr val="F8B2A3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Ruchomy tekst: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2" name="Rectangle 3"/>
          <p:cNvSpPr/>
          <p:nvPr/>
        </p:nvSpPr>
        <p:spPr>
          <a:xfrm>
            <a:off x="1620000" y="130896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3" name="TextBox 5"/>
          <p:cNvSpPr/>
          <p:nvPr/>
        </p:nvSpPr>
        <p:spPr>
          <a:xfrm>
            <a:off x="1580760" y="2306880"/>
            <a:ext cx="6264000" cy="155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Migający lub przesuwający się tekst odwraca uwagę użytkownika od tego, co chce zrobić.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Przesuwanie tekstu jest problematyczne dla użytkowników, którzy muszą tłumaczyć podczas czytania. Dzieje się tak, ponieważ użytkownik chce decydować o swojej szybkości czytania bez konieczności ulegania wpływom czynników zewnętrznych.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Dla osób z wadami wzroku i/lub problemami neurologicznymi, przesuwanie tekstu nie pozwala na skupienie się i utrzymanie kontaktu wzrokowego.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4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015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016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017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18" name="Imagen 10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Rectángulo 1"/>
          <p:cNvSpPr/>
          <p:nvPr/>
        </p:nvSpPr>
        <p:spPr>
          <a:xfrm>
            <a:off x="1450440" y="2067840"/>
            <a:ext cx="1608480" cy="287280"/>
          </a:xfrm>
          <a:prstGeom prst="rect">
            <a:avLst/>
          </a:prstGeom>
          <a:solidFill>
            <a:srgbClr val="FFFFFF"/>
          </a:solidFill>
          <a:ln>
            <a:solidFill>
              <a:srgbClr val="98DFBB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5371D7"/>
                </a:solidFill>
                <a:latin typeface="Arial"/>
                <a:ea typeface="Arial Unicode MS"/>
              </a:rPr>
              <a:t>Pisz dla sieci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20" name="Rectangle 3"/>
          <p:cNvSpPr/>
          <p:nvPr/>
        </p:nvSpPr>
        <p:spPr>
          <a:xfrm>
            <a:off x="1450440" y="133956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21" name="TextBox 5"/>
          <p:cNvSpPr/>
          <p:nvPr/>
        </p:nvSpPr>
        <p:spPr>
          <a:xfrm>
            <a:off x="1439640" y="2427840"/>
            <a:ext cx="6264000" cy="82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Przyjemna wizualnie strona jest dobra, ale jakość treści jest ważniejsza.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Aby przyciągnąć i zatrzymać odwiedzających na stronie, ważne jest, aby zaproponować solidne i przejrzyste treści oraz zapewnić skuteczny i intuicyjny dostęp do tych treści.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22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023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024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025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6" name="Imagen 10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ángulo 1"/>
          <p:cNvSpPr/>
          <p:nvPr/>
        </p:nvSpPr>
        <p:spPr>
          <a:xfrm>
            <a:off x="1486080" y="1995840"/>
            <a:ext cx="4391640" cy="273960"/>
          </a:xfrm>
          <a:prstGeom prst="rect">
            <a:avLst/>
          </a:prstGeom>
          <a:solidFill>
            <a:srgbClr val="FFFFFF"/>
          </a:solidFill>
          <a:ln>
            <a:solidFill>
              <a:srgbClr val="9AD3E9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5371D7"/>
                </a:solidFill>
                <a:latin typeface="Arial"/>
                <a:ea typeface="Arial Unicode MS"/>
              </a:rPr>
              <a:t>Pisanie dla sieci: Słabe pisanie niszczy stronę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28" name="Rectangle 3"/>
          <p:cNvSpPr/>
          <p:nvPr/>
        </p:nvSpPr>
        <p:spPr>
          <a:xfrm>
            <a:off x="1475640" y="130248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29" name="TextBox 5"/>
          <p:cNvSpPr/>
          <p:nvPr/>
        </p:nvSpPr>
        <p:spPr>
          <a:xfrm>
            <a:off x="1439640" y="2358000"/>
            <a:ext cx="6264000" cy="118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Nieuporządkowana treść może utrudniać proste czynności w sieci, takie jak wybór produktu.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 rzeczywistości, jeśli strona ułatwia znalezienie odpowiedzi, użytkownik ufa i powraca.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Dobry design pomaga odwiedzającemu być zadowolonym, ale to nie wystarczy.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30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031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032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033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34" name="Imagen 10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3"/>
          <p:cNvSpPr/>
          <p:nvPr/>
        </p:nvSpPr>
        <p:spPr>
          <a:xfrm>
            <a:off x="1450440" y="132372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36" name="TextBox 5"/>
          <p:cNvSpPr/>
          <p:nvPr/>
        </p:nvSpPr>
        <p:spPr>
          <a:xfrm>
            <a:off x="1450440" y="1923840"/>
            <a:ext cx="6264000" cy="155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Jak czyta użytkownik: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Użytkownik dostosowuje każdą strategię, aby zaoszczędzić czas.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 rzeczywistości, daje pierwsze spojrzenie, aby uzyskać pomysł na stronie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 internetowej i jeśli to konieczne, przechodzi do szczegółów treści.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Jeśli strona nie ujawnia szybko tego, co ma w zanadrzu dla użytkownika,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użytkownik się męczy i opuszcza ją bez możliwości powrotu na tę stronę.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37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4082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038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039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040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41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ángulo 1"/>
          <p:cNvSpPr/>
          <p:nvPr/>
        </p:nvSpPr>
        <p:spPr>
          <a:xfrm>
            <a:off x="1473120" y="1984680"/>
            <a:ext cx="1727280" cy="368640"/>
          </a:xfrm>
          <a:prstGeom prst="rect">
            <a:avLst/>
          </a:prstGeom>
          <a:solidFill>
            <a:srgbClr val="FFFFFF"/>
          </a:solidFill>
          <a:ln>
            <a:solidFill>
              <a:srgbClr val="A4B4EA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7030A0"/>
                </a:solidFill>
                <a:latin typeface="Arial"/>
                <a:ea typeface="Arial Unicode MS"/>
              </a:rPr>
              <a:t>Pisz dla czytelników: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43" name="Rectangle 3"/>
          <p:cNvSpPr/>
          <p:nvPr/>
        </p:nvSpPr>
        <p:spPr>
          <a:xfrm>
            <a:off x="1450440" y="132372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44" name="TextBox 5"/>
          <p:cNvSpPr/>
          <p:nvPr/>
        </p:nvSpPr>
        <p:spPr>
          <a:xfrm>
            <a:off x="1407600" y="2442600"/>
            <a:ext cx="6264000" cy="173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Jeśli nie masz redaktora lub doświadczonego redaktora stron internetowych,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powinieneś go zatrudnić.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Jest to konieczne, ponieważ treści wymagają specjalistycznej wiedzy.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Informacje muszą zostać przefiltrowane i przetworzone, aby mogły zostać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dopuszczone przez typowego użytkownika.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Konieczne jest pisanie prostych i zwięzłych treści, aby okazać szacunek dla czasu użytkownika.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45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4082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046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047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048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49" name="Imagen 10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3"/>
          <p:cNvSpPr/>
          <p:nvPr/>
        </p:nvSpPr>
        <p:spPr>
          <a:xfrm>
            <a:off x="1620000" y="130896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1" name="TextBox 5"/>
          <p:cNvSpPr/>
          <p:nvPr/>
        </p:nvSpPr>
        <p:spPr>
          <a:xfrm>
            <a:off x="1592280" y="1837800"/>
            <a:ext cx="504612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WYTYCZNE DOTYCZĄCE JAKOŚCI TEKSTÓW INTERNETOWYCH: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2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053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054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055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6" name="Freccia giù 1"/>
          <p:cNvSpPr/>
          <p:nvPr/>
        </p:nvSpPr>
        <p:spPr>
          <a:xfrm>
            <a:off x="1828800" y="3141360"/>
            <a:ext cx="298080" cy="287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57" name="Imagen 17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1058" name="Rectángulo 1057"/>
          <p:cNvSpPr/>
          <p:nvPr/>
        </p:nvSpPr>
        <p:spPr>
          <a:xfrm>
            <a:off x="1684800" y="2369160"/>
            <a:ext cx="3344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0" i="1" strike="noStrike" spc="-1">
                <a:solidFill>
                  <a:srgbClr val="000000"/>
                </a:solidFill>
                <a:latin typeface="Arial"/>
                <a:ea typeface="Arial Unicode MS"/>
              </a:rPr>
              <a:t>Unikaj żargonu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i="1" strike="noStrike" spc="-1">
                <a:solidFill>
                  <a:srgbClr val="000000"/>
                </a:solidFill>
                <a:latin typeface="Arial"/>
                <a:ea typeface="Arial Unicode MS"/>
              </a:rPr>
              <a:t>Unikaj akronimów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i="1" strike="noStrike" spc="-1">
                <a:solidFill>
                  <a:srgbClr val="000000"/>
                </a:solidFill>
                <a:latin typeface="Arial"/>
                <a:ea typeface="Arial Unicode MS"/>
              </a:rPr>
              <a:t>Odłóż na bok: sarkazm, kalambury i banały.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59" name="Rectángulo 1058"/>
          <p:cNvSpPr/>
          <p:nvPr/>
        </p:nvSpPr>
        <p:spPr>
          <a:xfrm>
            <a:off x="1720440" y="3624840"/>
            <a:ext cx="2815200" cy="26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Irytują użytkownika i są stratą czasu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Rectangle 3"/>
          <p:cNvSpPr/>
          <p:nvPr/>
        </p:nvSpPr>
        <p:spPr>
          <a:xfrm>
            <a:off x="1620000" y="10926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61" name="TextBox 5"/>
          <p:cNvSpPr/>
          <p:nvPr/>
        </p:nvSpPr>
        <p:spPr>
          <a:xfrm>
            <a:off x="1609920" y="1604880"/>
            <a:ext cx="6264000" cy="82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Kiedy autopromocja jest uzasadniona:</a:t>
            </a:r>
            <a:endParaRPr lang="en-US" sz="1200" b="1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1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Przy pokazywaniu wyników o szczególnej wartości, w celu uzyskania autorytatywnego wrażenia bez przesady.</a:t>
            </a:r>
            <a:endParaRPr lang="en-US" sz="1200" b="1" strike="noStrike" spc="-1">
              <a:latin typeface="Arial"/>
            </a:endParaRPr>
          </a:p>
        </p:txBody>
      </p:sp>
      <p:sp>
        <p:nvSpPr>
          <p:cNvPr id="1062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063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064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065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066" name="Diagram21"/>
          <p:cNvGrpSpPr/>
          <p:nvPr/>
        </p:nvGrpSpPr>
        <p:grpSpPr>
          <a:xfrm>
            <a:off x="1979640" y="2307600"/>
            <a:ext cx="5472000" cy="2307600"/>
            <a:chOff x="1979640" y="2307600"/>
            <a:chExt cx="5472000" cy="2307600"/>
          </a:xfrm>
        </p:grpSpPr>
        <p:sp>
          <p:nvSpPr>
            <p:cNvPr id="1067" name="Rectángulo 1066"/>
            <p:cNvSpPr/>
            <p:nvPr/>
          </p:nvSpPr>
          <p:spPr>
            <a:xfrm>
              <a:off x="1979640" y="2307600"/>
              <a:ext cx="5472000" cy="2307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8" name="Forma libre: forma 1067"/>
            <p:cNvSpPr/>
            <p:nvPr/>
          </p:nvSpPr>
          <p:spPr>
            <a:xfrm>
              <a:off x="4716000" y="3293640"/>
              <a:ext cx="1935720" cy="335520"/>
            </a:xfrm>
            <a:custGeom>
              <a:avLst/>
              <a:gdLst/>
              <a:ahLst/>
              <a:cxnLst/>
              <a:rect l="l" t="t" r="r" b="b"/>
              <a:pathLst>
                <a:path w="1935955" h="335992">
                  <a:moveTo>
                    <a:pt x="0" y="0"/>
                  </a:moveTo>
                  <a:lnTo>
                    <a:pt x="0" y="167996"/>
                  </a:lnTo>
                  <a:lnTo>
                    <a:pt x="1935955" y="167996"/>
                  </a:lnTo>
                  <a:lnTo>
                    <a:pt x="1935955" y="335992"/>
                  </a:lnTo>
                </a:path>
              </a:pathLst>
            </a:custGeom>
            <a:noFill/>
            <a:ln>
              <a:solidFill>
                <a:srgbClr val="A4B4EA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9" name="Forma libre: forma 1068"/>
            <p:cNvSpPr/>
            <p:nvPr/>
          </p:nvSpPr>
          <p:spPr>
            <a:xfrm>
              <a:off x="4670280" y="3293640"/>
              <a:ext cx="91080" cy="335520"/>
            </a:xfrm>
            <a:custGeom>
              <a:avLst/>
              <a:gdLst/>
              <a:ahLst/>
              <a:cxnLst/>
              <a:rect l="l" t="t" r="r" b="b"/>
              <a:pathLst>
                <a:path h="335992">
                  <a:moveTo>
                    <a:pt x="45720" y="0"/>
                  </a:moveTo>
                  <a:lnTo>
                    <a:pt x="45720" y="335992"/>
                  </a:lnTo>
                </a:path>
              </a:pathLst>
            </a:custGeom>
            <a:noFill/>
            <a:ln>
              <a:solidFill>
                <a:srgbClr val="A4B4EA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0" name="Forma libre: forma 1069"/>
            <p:cNvSpPr/>
            <p:nvPr/>
          </p:nvSpPr>
          <p:spPr>
            <a:xfrm>
              <a:off x="2779920" y="3293640"/>
              <a:ext cx="1935720" cy="335520"/>
            </a:xfrm>
            <a:custGeom>
              <a:avLst/>
              <a:gdLst/>
              <a:ahLst/>
              <a:cxnLst/>
              <a:rect l="l" t="t" r="r" b="b"/>
              <a:pathLst>
                <a:path w="1935955" h="335992">
                  <a:moveTo>
                    <a:pt x="1935955" y="0"/>
                  </a:moveTo>
                  <a:lnTo>
                    <a:pt x="1935955" y="167996"/>
                  </a:lnTo>
                  <a:lnTo>
                    <a:pt x="0" y="167996"/>
                  </a:lnTo>
                  <a:lnTo>
                    <a:pt x="0" y="335992"/>
                  </a:lnTo>
                </a:path>
              </a:pathLst>
            </a:custGeom>
            <a:noFill/>
            <a:ln>
              <a:solidFill>
                <a:srgbClr val="A4B4EA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1" name="Rectángulo 1070"/>
            <p:cNvSpPr/>
            <p:nvPr/>
          </p:nvSpPr>
          <p:spPr>
            <a:xfrm>
              <a:off x="3916080" y="2493720"/>
              <a:ext cx="1599480" cy="799560"/>
            </a:xfrm>
            <a:prstGeom prst="rect">
              <a:avLst/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560" tIns="7560" rIns="7560" bIns="75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Aby pozostawić użytkownika na dłużej na swojej stronie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1072" name="Rectángulo 1071"/>
            <p:cNvSpPr/>
            <p:nvPr/>
          </p:nvSpPr>
          <p:spPr>
            <a:xfrm>
              <a:off x="1980000" y="3629880"/>
              <a:ext cx="1599480" cy="799560"/>
            </a:xfrm>
            <a:prstGeom prst="rect">
              <a:avLst/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560" tIns="7560" rIns="7560" bIns="75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Rozmieszczenie treści na wielu stronach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1073" name="Rectángulo 1072"/>
            <p:cNvSpPr/>
            <p:nvPr/>
          </p:nvSpPr>
          <p:spPr>
            <a:xfrm>
              <a:off x="3916080" y="3629880"/>
              <a:ext cx="1599480" cy="799560"/>
            </a:xfrm>
            <a:prstGeom prst="rect">
              <a:avLst/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560" tIns="7560" rIns="7560" bIns="75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Zaczynając od kluczowych punktów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1074" name="Rectángulo 1073"/>
            <p:cNvSpPr/>
            <p:nvPr/>
          </p:nvSpPr>
          <p:spPr>
            <a:xfrm>
              <a:off x="5851800" y="3629880"/>
              <a:ext cx="1599480" cy="799560"/>
            </a:xfrm>
            <a:prstGeom prst="rect">
              <a:avLst/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560" tIns="7560" rIns="7560" bIns="756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Łatwo zagłębić się </a:t>
              </a:r>
              <a:endParaRPr lang="en-US" sz="12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w szczegóły</a:t>
              </a:r>
              <a:endParaRPr lang="en-US" sz="1200" b="0" strike="noStrike" spc="-1">
                <a:latin typeface="Arial"/>
              </a:endParaRPr>
            </a:p>
          </p:txBody>
        </p:sp>
      </p:grpSp>
      <p:pic>
        <p:nvPicPr>
          <p:cNvPr id="1075" name="Imagen 16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Rectangle 3"/>
          <p:cNvSpPr/>
          <p:nvPr/>
        </p:nvSpPr>
        <p:spPr>
          <a:xfrm>
            <a:off x="1450440" y="113292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77" name="TextBox 5"/>
          <p:cNvSpPr/>
          <p:nvPr/>
        </p:nvSpPr>
        <p:spPr>
          <a:xfrm>
            <a:off x="1411920" y="1692360"/>
            <a:ext cx="62640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00B0F0"/>
                </a:solidFill>
                <a:latin typeface="Arial"/>
                <a:ea typeface="Arial Unicode MS"/>
              </a:rPr>
              <a:t>FORMATOWANIE TEKSTU, ABY BYŁ CZYTELNY: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78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079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080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081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082" name="Diagram22"/>
          <p:cNvGrpSpPr/>
          <p:nvPr/>
        </p:nvGrpSpPr>
        <p:grpSpPr>
          <a:xfrm>
            <a:off x="-1275120" y="1625400"/>
            <a:ext cx="8404560" cy="3252600"/>
            <a:chOff x="-1275120" y="1625400"/>
            <a:chExt cx="8404560" cy="3252600"/>
          </a:xfrm>
        </p:grpSpPr>
        <p:sp>
          <p:nvSpPr>
            <p:cNvPr id="1083" name="Rectángulo 1082"/>
            <p:cNvSpPr/>
            <p:nvPr/>
          </p:nvSpPr>
          <p:spPr>
            <a:xfrm>
              <a:off x="1450440" y="2045880"/>
              <a:ext cx="5679000" cy="241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4" name="Arco de bloque 1083"/>
            <p:cNvSpPr/>
            <p:nvPr/>
          </p:nvSpPr>
          <p:spPr>
            <a:xfrm>
              <a:off x="-1275120" y="1625400"/>
              <a:ext cx="3252600" cy="3252600"/>
            </a:xfrm>
            <a:prstGeom prst="blockArc">
              <a:avLst>
                <a:gd name="adj1" fmla="val 18900000"/>
                <a:gd name="adj2" fmla="val 2700000"/>
                <a:gd name="adj3" fmla="val 664"/>
              </a:avLst>
            </a:prstGeom>
            <a:noFill/>
            <a:ln>
              <a:solidFill>
                <a:srgbClr val="9AD3E9">
                  <a:shade val="60000"/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5" name="Rectángulo 1084"/>
            <p:cNvSpPr/>
            <p:nvPr/>
          </p:nvSpPr>
          <p:spPr>
            <a:xfrm>
              <a:off x="1682280" y="2196720"/>
              <a:ext cx="5418360" cy="301320"/>
            </a:xfrm>
            <a:prstGeom prst="rect">
              <a:avLst/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39400" tIns="30600" rIns="30600" bIns="3060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Podkreśl słowa kluczowe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1086" name="Elipse 1085"/>
            <p:cNvSpPr/>
            <p:nvPr/>
          </p:nvSpPr>
          <p:spPr>
            <a:xfrm>
              <a:off x="1494000" y="2158920"/>
              <a:ext cx="376560" cy="37656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9AD3E9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7" name="Rectángulo 1086"/>
            <p:cNvSpPr/>
            <p:nvPr/>
          </p:nvSpPr>
          <p:spPr>
            <a:xfrm>
              <a:off x="1898640" y="2648880"/>
              <a:ext cx="5202360" cy="301320"/>
            </a:xfrm>
            <a:prstGeom prst="rect">
              <a:avLst/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39400" tIns="30600" rIns="30600" bIns="3060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Krótkie, opisowe tytuły i nagłówki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1088" name="Elipse 1087"/>
            <p:cNvSpPr/>
            <p:nvPr/>
          </p:nvSpPr>
          <p:spPr>
            <a:xfrm>
              <a:off x="1710000" y="2611080"/>
              <a:ext cx="376560" cy="37656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9AD3E9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9" name="Rectángulo 1088"/>
            <p:cNvSpPr/>
            <p:nvPr/>
          </p:nvSpPr>
          <p:spPr>
            <a:xfrm>
              <a:off x="1964880" y="3101400"/>
              <a:ext cx="5136120" cy="301320"/>
            </a:xfrm>
            <a:prstGeom prst="rect">
              <a:avLst/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39400" tIns="30600" rIns="30600" bIns="3060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Listy wypunktowane i numerowane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1090" name="Elipse 1089"/>
            <p:cNvSpPr/>
            <p:nvPr/>
          </p:nvSpPr>
          <p:spPr>
            <a:xfrm>
              <a:off x="1776240" y="3063600"/>
              <a:ext cx="376560" cy="37656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9AD3E9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1" name="Rectángulo 1090"/>
            <p:cNvSpPr/>
            <p:nvPr/>
          </p:nvSpPr>
          <p:spPr>
            <a:xfrm>
              <a:off x="1898640" y="3553560"/>
              <a:ext cx="5202360" cy="301320"/>
            </a:xfrm>
            <a:prstGeom prst="rect">
              <a:avLst/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39400" tIns="30600" rIns="30600" bIns="3060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Krótkie akapity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1092" name="Elipse 1091"/>
            <p:cNvSpPr/>
            <p:nvPr/>
          </p:nvSpPr>
          <p:spPr>
            <a:xfrm>
              <a:off x="1710000" y="3515760"/>
              <a:ext cx="376560" cy="37656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9AD3E9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93" name="Rectángulo 1092"/>
            <p:cNvSpPr/>
            <p:nvPr/>
          </p:nvSpPr>
          <p:spPr>
            <a:xfrm>
              <a:off x="1682280" y="4005720"/>
              <a:ext cx="5418360" cy="301320"/>
            </a:xfrm>
            <a:prstGeom prst="rect">
              <a:avLst/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39400" tIns="30600" rIns="30600" bIns="3060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Przedstaw koncepcję strony w pierwszych kilku linijkach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1094" name="Elipse 1093"/>
            <p:cNvSpPr/>
            <p:nvPr/>
          </p:nvSpPr>
          <p:spPr>
            <a:xfrm>
              <a:off x="1494000" y="3968280"/>
              <a:ext cx="376560" cy="37656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9AD3E9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095" name="Imagen 16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Rectángulo 1"/>
          <p:cNvSpPr/>
          <p:nvPr/>
        </p:nvSpPr>
        <p:spPr>
          <a:xfrm>
            <a:off x="1620000" y="3350880"/>
            <a:ext cx="6119640" cy="1007280"/>
          </a:xfrm>
          <a:prstGeom prst="rect">
            <a:avLst/>
          </a:prstGeom>
          <a:solidFill>
            <a:srgbClr val="FFFFFF"/>
          </a:solidFill>
          <a:ln>
            <a:solidFill>
              <a:srgbClr val="F8B2A3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FF3399"/>
                </a:solidFill>
                <a:latin typeface="Arial"/>
                <a:ea typeface="Arial Unicode MS"/>
              </a:rPr>
              <a:t>POLECAMY: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Używaj krótkich tytułów i nagłówków, powinny one przekazywać wiadomość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za pomocą niewielu słów.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97" name="Rectangle 3"/>
          <p:cNvSpPr/>
          <p:nvPr/>
        </p:nvSpPr>
        <p:spPr>
          <a:xfrm>
            <a:off x="1620000" y="13554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98" name="TextBox 5"/>
          <p:cNvSpPr/>
          <p:nvPr/>
        </p:nvSpPr>
        <p:spPr>
          <a:xfrm>
            <a:off x="1620000" y="2014920"/>
            <a:ext cx="6264000" cy="118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Podkreśl słowa kluczowe: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Zwróć uwagę na konkretne części strony.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Zamiast tego wyróżnij długie akapity: daje to poczucie natłoku i nie pozwala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wyróżnić tego, co ważne.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99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413352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100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1101" name="Imagen 14"/>
          <p:cNvPicPr/>
          <p:nvPr/>
        </p:nvPicPr>
        <p:blipFill>
          <a:blip r:embed="rId3"/>
          <a:stretch/>
        </p:blipFill>
        <p:spPr>
          <a:xfrm>
            <a:off x="714240" y="461628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1102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103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Rectangle 3"/>
          <p:cNvSpPr/>
          <p:nvPr/>
        </p:nvSpPr>
        <p:spPr>
          <a:xfrm>
            <a:off x="1609920" y="163548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Poszukiwanie "typowego" użytkownika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36" name="TextBox 5"/>
          <p:cNvSpPr/>
          <p:nvPr/>
        </p:nvSpPr>
        <p:spPr>
          <a:xfrm>
            <a:off x="1575000" y="2224440"/>
            <a:ext cx="5938200" cy="118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Za pośrednictwem wyszukiwarki użytkownik, wpisując 2/3 słowa, zobaczy tylko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pierwsze wyniki SERP.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Te strony, które będą wyświetlane, jeśli nie wydają się ważne, zostaną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opuszczone przez użytkownika w ciągu 2 minut.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237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238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239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240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241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Rectangle 3"/>
          <p:cNvSpPr/>
          <p:nvPr/>
        </p:nvSpPr>
        <p:spPr>
          <a:xfrm>
            <a:off x="1620000" y="13550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05" name="TextBox 5"/>
          <p:cNvSpPr/>
          <p:nvPr/>
        </p:nvSpPr>
        <p:spPr>
          <a:xfrm>
            <a:off x="1600200" y="2057400"/>
            <a:ext cx="5943600" cy="154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Hierarchia tytułów: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Tytuły główne muszą być pisane większą czcionką niż treść tekstu.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Napisy powinny być mniejsze od tytułów, ale wyróżniać się od reszty strony.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Tytuły muszą być wyrównane do lewej strony, pierwsza litera pierwszego słowa musi być wielka.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06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4010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107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108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109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10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Rectangle 3"/>
          <p:cNvSpPr/>
          <p:nvPr/>
        </p:nvSpPr>
        <p:spPr>
          <a:xfrm>
            <a:off x="1547640" y="12834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12" name="TextBox 5"/>
          <p:cNvSpPr/>
          <p:nvPr/>
        </p:nvSpPr>
        <p:spPr>
          <a:xfrm>
            <a:off x="1547640" y="1807200"/>
            <a:ext cx="6264000" cy="246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00B0F0"/>
                </a:solidFill>
                <a:latin typeface="Arial"/>
                <a:ea typeface="Arial Unicode MS"/>
              </a:rPr>
              <a:t>Listy: wypunktowane lub numerowane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ZASADY</a:t>
            </a: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PAMIĘTAJ</a:t>
            </a: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: krótkie akapity są łatwiejsze do opanowania, dobrym pomysłem jest nie przekraczać 5 zdań.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13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4010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114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115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116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17" name="Imagen 11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grpSp>
        <p:nvGrpSpPr>
          <p:cNvPr id="1118" name="Diagram23"/>
          <p:cNvGrpSpPr/>
          <p:nvPr/>
        </p:nvGrpSpPr>
        <p:grpSpPr>
          <a:xfrm>
            <a:off x="2286000" y="2176560"/>
            <a:ext cx="4571280" cy="1753560"/>
            <a:chOff x="2286000" y="2176560"/>
            <a:chExt cx="4571280" cy="1753560"/>
          </a:xfrm>
        </p:grpSpPr>
        <p:sp>
          <p:nvSpPr>
            <p:cNvPr id="1119" name="Rectángulo 1118"/>
            <p:cNvSpPr/>
            <p:nvPr/>
          </p:nvSpPr>
          <p:spPr>
            <a:xfrm>
              <a:off x="2286000" y="2176560"/>
              <a:ext cx="4571280" cy="175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0" name="Rectángulo: esquinas redondeadas 1119"/>
            <p:cNvSpPr/>
            <p:nvPr/>
          </p:nvSpPr>
          <p:spPr>
            <a:xfrm>
              <a:off x="2286720" y="2482560"/>
              <a:ext cx="1904040" cy="114228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9200" tIns="79200" rIns="45720" bIns="792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Listy wypunktowane: gdy ważna jest kolejność elementów.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1121" name="Flecha: a la derecha 1120"/>
            <p:cNvSpPr/>
            <p:nvPr/>
          </p:nvSpPr>
          <p:spPr>
            <a:xfrm rot="21586200">
              <a:off x="4370040" y="2817360"/>
              <a:ext cx="403200" cy="47196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AD3E9"/>
            </a:solidFill>
            <a:ln w="0">
              <a:solidFill>
                <a:srgbClr val="98DFBB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2" name="Rectángulo: esquinas redondeadas 1121"/>
            <p:cNvSpPr/>
            <p:nvPr/>
          </p:nvSpPr>
          <p:spPr>
            <a:xfrm>
              <a:off x="4952520" y="2471760"/>
              <a:ext cx="1904040" cy="114228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hueOff val="-1774669"/>
                <a:satOff val="1727"/>
                <a:lumOff val="-2157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9200" tIns="79200" rIns="45720" bIns="792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Listy numerowane jeśli instrukcje lub pozycje są wymienione, muszą być wprowadzone w dokładnej kolejności.</a:t>
              </a:r>
              <a:endParaRPr lang="en-US" sz="1200" b="0" strike="noStrike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Rectangle 3"/>
          <p:cNvSpPr/>
          <p:nvPr/>
        </p:nvSpPr>
        <p:spPr>
          <a:xfrm>
            <a:off x="1547640" y="13914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24" name="TextBox 5"/>
          <p:cNvSpPr/>
          <p:nvPr/>
        </p:nvSpPr>
        <p:spPr>
          <a:xfrm>
            <a:off x="1547640" y="2031840"/>
            <a:ext cx="6264000" cy="191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Wskazówki dotyczące formatowania listy: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Używaj list dla 4 lub więcej pozycji (niepotrzebne krótkie listy)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Zapowiadaj listy za pomocą zdania wprowadzającego 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Wcięcie listy w stosunku do treści tekstu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Nie zostawiaj zbyt dużo miejsca pomiędzy kropką a tekstem wpisu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Rozpocznij każdy wpis bez artykułu 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Stosuj frazowanie równoległe (płynne, każda głoska zaczyna się od tego samego typu słowa i uzupełnia zdanie wstępne),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Nie rób zbyt wielu list, są one nieefektywne.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25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4010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126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127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128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29" name="Imagen 10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Rectangle 3"/>
          <p:cNvSpPr/>
          <p:nvPr/>
        </p:nvSpPr>
        <p:spPr>
          <a:xfrm>
            <a:off x="1564920" y="14468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31" name="TextBox 5"/>
          <p:cNvSpPr/>
          <p:nvPr/>
        </p:nvSpPr>
        <p:spPr>
          <a:xfrm>
            <a:off x="1564920" y="2067840"/>
            <a:ext cx="6264000" cy="209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7030A0"/>
                </a:solidFill>
                <a:latin typeface="Arial"/>
                <a:ea typeface="Arial Unicode MS"/>
              </a:rPr>
              <a:t>Jak prezentować produkty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Aby sprzedawać lub promować online, musisz dać ludziom informacje, których potrzebują do świadomego i świadomego zakupu.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Przewiduj pytania klientów i upewnij się, że odpowiedzi na nie są łatwe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do znalezienia.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Ważne jest, aby być bezpośrednim, tak, że użytkownik może łatwo znaleźć cenę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produktu: Dodatkowe koszty (podatki i wysyłka) muszą być wyjaśnione na pierwszej stronie koszyka, jeśli nie wcześniej.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32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4082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133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134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135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36" name="Imagen 10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Rectangle 3"/>
          <p:cNvSpPr/>
          <p:nvPr/>
        </p:nvSpPr>
        <p:spPr>
          <a:xfrm>
            <a:off x="1547640" y="133956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38" name="TextBox 5"/>
          <p:cNvSpPr/>
          <p:nvPr/>
        </p:nvSpPr>
        <p:spPr>
          <a:xfrm>
            <a:off x="1557000" y="1995840"/>
            <a:ext cx="6264000" cy="155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Zdobądź zaufanie klienta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Klienci ufają witrynie, która potrafi jasno wytłumaczyć produkt.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NIEZBĘDNE</a:t>
            </a: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Produkt i jego oferta muszą być dostatecznie objaśnione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Zdjęcia muszą odpowiednio pokazywać szczegóły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39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140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141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142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43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Rectangle 3"/>
          <p:cNvSpPr/>
          <p:nvPr/>
        </p:nvSpPr>
        <p:spPr>
          <a:xfrm>
            <a:off x="1547640" y="141696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45" name="TextBox 5"/>
          <p:cNvSpPr/>
          <p:nvPr/>
        </p:nvSpPr>
        <p:spPr>
          <a:xfrm>
            <a:off x="1547640" y="2139840"/>
            <a:ext cx="6264000" cy="136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Zdobądź zaufanie klienta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Typowym i poważnym błędem jest sytuacja, w której użytkownik klika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na "powiększ", a strona pokazuje to samo zdjęcie lub powiększa je nieco.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Lepiej jest dać sekwencję zbliżeń, aby umożliwić pełny widok wszystkich szczegółów produktu, którego szuka użytkownik.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46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147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148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149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50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Rectangle 3"/>
          <p:cNvSpPr/>
          <p:nvPr/>
        </p:nvSpPr>
        <p:spPr>
          <a:xfrm>
            <a:off x="1620000" y="130968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52" name="TextBox 5"/>
          <p:cNvSpPr/>
          <p:nvPr/>
        </p:nvSpPr>
        <p:spPr>
          <a:xfrm>
            <a:off x="1609920" y="1765080"/>
            <a:ext cx="6264000" cy="173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5371D7"/>
                </a:solidFill>
                <a:latin typeface="Arial"/>
                <a:ea typeface="Arial Unicode MS"/>
              </a:rPr>
              <a:t>Podziel strony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Nie zasypuj swoich klientów informacjami, nie musisz pokazywać wszystkich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szczegółów w jednym rozwiązaniu.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Dobrze jest rozłożyć informacje na kilka warstw.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Poniższy slajd zawiera listę informacji, do których należy zamieścić link.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53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154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155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156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57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Rectangle 3"/>
          <p:cNvSpPr/>
          <p:nvPr/>
        </p:nvSpPr>
        <p:spPr>
          <a:xfrm>
            <a:off x="1450440" y="11984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59" name="TextBox 5"/>
          <p:cNvSpPr/>
          <p:nvPr/>
        </p:nvSpPr>
        <p:spPr>
          <a:xfrm>
            <a:off x="1403640" y="1779840"/>
            <a:ext cx="6264000" cy="191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Utwórz linki dla następujących informacji: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Szczegóły produktu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Zdjęcia, ilustracje i przykłady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FAQ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Uwagi ekspertów i użytkowników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Typowe problemy i konserwacja 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Części zamienne i akcesoria 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Informacje o producencie 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Oferty i rabaty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60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4010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161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162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163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64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Rectangle 3"/>
          <p:cNvSpPr/>
          <p:nvPr/>
        </p:nvSpPr>
        <p:spPr>
          <a:xfrm>
            <a:off x="1620000" y="12186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66" name="TextBox 5"/>
          <p:cNvSpPr/>
          <p:nvPr/>
        </p:nvSpPr>
        <p:spPr>
          <a:xfrm>
            <a:off x="1609920" y="1882440"/>
            <a:ext cx="6264000" cy="246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7030A0"/>
                </a:solidFill>
                <a:latin typeface="Arial"/>
                <a:ea typeface="Arial Unicode MS"/>
              </a:rPr>
              <a:t>Wspieranie zakupów porównawczych: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Nie wystarczy sprowadzić użytkownika na Twoją stronę, trzeba go jeszcze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zainteresować.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Mniejszy wybór będzie skutkował lepszym doświadczeniem zakupowym.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Umożliwiają stopniowe zawężanie kryteriów wyboru i dokonywanie porównań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"obok siebie".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UDOSKONAL I ZAMÓW</a:t>
            </a: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: jeśli posiadasz stronę z wieloma produktami,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daj użytkownikowi możliwość wyboru i wyświetlenia najbardziej odpowiednich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wyników.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67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168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169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170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71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Rectangle 3"/>
          <p:cNvSpPr/>
          <p:nvPr/>
        </p:nvSpPr>
        <p:spPr>
          <a:xfrm>
            <a:off x="1429920" y="122076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73" name="TextBox 5"/>
          <p:cNvSpPr/>
          <p:nvPr/>
        </p:nvSpPr>
        <p:spPr>
          <a:xfrm>
            <a:off x="1405800" y="1901880"/>
            <a:ext cx="62640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Wysokiej jakości treści pomagają w sprzedaży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74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175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176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177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78" name="Imagen 10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grpSp>
        <p:nvGrpSpPr>
          <p:cNvPr id="1179" name="Diagrama 4"/>
          <p:cNvGrpSpPr/>
          <p:nvPr/>
        </p:nvGrpSpPr>
        <p:grpSpPr>
          <a:xfrm>
            <a:off x="2010600" y="2342520"/>
            <a:ext cx="5186520" cy="1943640"/>
            <a:chOff x="2010600" y="2342520"/>
            <a:chExt cx="5186520" cy="1943640"/>
          </a:xfrm>
        </p:grpSpPr>
        <p:sp>
          <p:nvSpPr>
            <p:cNvPr id="1180" name="Rectángulo 1179"/>
            <p:cNvSpPr/>
            <p:nvPr/>
          </p:nvSpPr>
          <p:spPr>
            <a:xfrm>
              <a:off x="2010600" y="2342520"/>
              <a:ext cx="5186520" cy="1943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1" name="Flecha: a la derecha 1180"/>
            <p:cNvSpPr/>
            <p:nvPr/>
          </p:nvSpPr>
          <p:spPr>
            <a:xfrm>
              <a:off x="2399760" y="2342520"/>
              <a:ext cx="4408560" cy="19436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4">
                <a:lumMod val="7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2" name="Rectángulo: esquinas redondeadas 1181"/>
            <p:cNvSpPr/>
            <p:nvPr/>
          </p:nvSpPr>
          <p:spPr>
            <a:xfrm>
              <a:off x="2010600" y="2644560"/>
              <a:ext cx="1715760" cy="1339920"/>
            </a:xfrm>
            <a:prstGeom prst="roundRect">
              <a:avLst>
                <a:gd name="adj" fmla="val 16667"/>
              </a:avLst>
            </a:prstGeom>
            <a:solidFill>
              <a:srgbClr val="9AD3E9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11240" tIns="111240" rIns="45720" bIns="1112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000" b="0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Aby treść była użyteczna musi być: zwięzła, treściwa i napisana w obiektywnym stylu odpowiednim dla sieci.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1183" name="Rectángulo: esquinas redondeadas 1182"/>
            <p:cNvSpPr/>
            <p:nvPr/>
          </p:nvSpPr>
          <p:spPr>
            <a:xfrm>
              <a:off x="4007520" y="2770200"/>
              <a:ext cx="1454400" cy="1088280"/>
            </a:xfrm>
            <a:prstGeom prst="roundRect">
              <a:avLst>
                <a:gd name="adj" fmla="val 16667"/>
              </a:avLst>
            </a:prstGeom>
            <a:solidFill>
              <a:srgbClr val="9AD3E9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9000" tIns="99000" rIns="45720" bIns="986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000" b="0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Pamiętaj, że czasami użytkownik jest kierowany przez wyszukiwarki do głębokich linków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1184" name="Rectángulo: esquinas redondeadas 1183"/>
            <p:cNvSpPr/>
            <p:nvPr/>
          </p:nvSpPr>
          <p:spPr>
            <a:xfrm>
              <a:off x="5662440" y="2926080"/>
              <a:ext cx="1454400" cy="776880"/>
            </a:xfrm>
            <a:prstGeom prst="roundRect">
              <a:avLst>
                <a:gd name="adj" fmla="val 16667"/>
              </a:avLst>
            </a:prstGeom>
            <a:solidFill>
              <a:srgbClr val="9AD3E9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3520" tIns="83520" rIns="45720" bIns="838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000" b="0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Ważne jest, aby wspomnieć o produkcie w artykule</a:t>
              </a:r>
              <a:endParaRPr lang="en-US" sz="1000" b="0" strike="noStrike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3"/>
          <p:cNvSpPr/>
          <p:nvPr/>
        </p:nvSpPr>
        <p:spPr>
          <a:xfrm>
            <a:off x="1458360" y="131328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Wartości strony spełniającej standardy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43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244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245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246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247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621829457"/>
              </p:ext>
            </p:extLst>
          </p:nvPr>
        </p:nvGraphicFramePr>
        <p:xfrm>
          <a:off x="1458360" y="1939320"/>
          <a:ext cx="5903280" cy="266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Rectángulo 1"/>
          <p:cNvSpPr/>
          <p:nvPr/>
        </p:nvSpPr>
        <p:spPr>
          <a:xfrm>
            <a:off x="1620720" y="2493720"/>
            <a:ext cx="4750560" cy="1621080"/>
          </a:xfrm>
          <a:prstGeom prst="rect">
            <a:avLst/>
          </a:prstGeom>
          <a:solidFill>
            <a:srgbClr val="FFFFFF"/>
          </a:solidFill>
          <a:ln>
            <a:solidFill>
              <a:srgbClr val="F8B2A3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FF3399"/>
                </a:solidFill>
                <a:latin typeface="Arial"/>
                <a:ea typeface="Arial Unicode MS"/>
              </a:rPr>
              <a:t>Częste błędy układu na stronach internetowych: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- Układ graficzny nie podkreśla znaczenia informacji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- Interakcje bez wskazań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- Sekcje powiązane nie pogrupowane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- Chaotyczne lub nieobecne ułożenie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- Sprawy nie toczą się zgodnie z oczekiwaniami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- Zbyt wiele elementów na jednej stronie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86" name="Rectangle 3"/>
          <p:cNvSpPr/>
          <p:nvPr/>
        </p:nvSpPr>
        <p:spPr>
          <a:xfrm>
            <a:off x="1620720" y="134856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87" name="TextBox 5"/>
          <p:cNvSpPr/>
          <p:nvPr/>
        </p:nvSpPr>
        <p:spPr>
          <a:xfrm>
            <a:off x="1600200" y="2514600"/>
            <a:ext cx="5900040" cy="355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8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4010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189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190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191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92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1193" name="CuadroTexto 1192"/>
          <p:cNvSpPr txBox="1"/>
          <p:nvPr/>
        </p:nvSpPr>
        <p:spPr>
          <a:xfrm>
            <a:off x="1597320" y="1952640"/>
            <a:ext cx="5874480" cy="43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it-IT" sz="1200" b="1" i="1" strike="noStrike" spc="-1">
                <a:solidFill>
                  <a:srgbClr val="00B0F0"/>
                </a:solidFill>
                <a:latin typeface="Arial"/>
                <a:ea typeface="Arial Unicode MS"/>
              </a:rPr>
              <a:t>Układ treści, pamiętaj o tym: Użytkownik ocenia stronę na podstawie pierwszego wrażenia.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Rectangle 3"/>
          <p:cNvSpPr/>
          <p:nvPr/>
        </p:nvSpPr>
        <p:spPr>
          <a:xfrm>
            <a:off x="1458720" y="129636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95" name="TextBox 5"/>
          <p:cNvSpPr/>
          <p:nvPr/>
        </p:nvSpPr>
        <p:spPr>
          <a:xfrm>
            <a:off x="1439640" y="1851840"/>
            <a:ext cx="6264000" cy="209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237C9F"/>
                </a:solidFill>
                <a:latin typeface="Arial"/>
                <a:ea typeface="Arial Unicode MS"/>
              </a:rPr>
              <a:t>Jak uniknąć błędów w układzie: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B0F0"/>
                </a:solidFill>
                <a:latin typeface="Arial"/>
                <a:ea typeface="Arial Unicode MS"/>
              </a:rPr>
              <a:t>ZASADA 3 KLIKNIĘĆ</a:t>
            </a: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: wszystkie informacje na stronie powinny być dostępne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ze strony głównej za pomocą maksymalnie 3 kliknięć.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000000"/>
                </a:solidFill>
                <a:latin typeface="Arial"/>
                <a:ea typeface="Arial Unicode MS"/>
              </a:rPr>
              <a:t>Czy strona musi się przewijać?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Użytkownik prawie nigdy nie przewija strony.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Projektując stronę można spodziewać się minimalnej ilości przewijania,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ale najważniejsze treści muszą być wyświetlane jako pierwsze.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196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197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198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199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00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Rectangle 3"/>
          <p:cNvSpPr/>
          <p:nvPr/>
        </p:nvSpPr>
        <p:spPr>
          <a:xfrm>
            <a:off x="1512000" y="135576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grpSp>
        <p:nvGrpSpPr>
          <p:cNvPr id="1202" name="Diagram24"/>
          <p:cNvGrpSpPr/>
          <p:nvPr/>
        </p:nvGrpSpPr>
        <p:grpSpPr>
          <a:xfrm>
            <a:off x="1331640" y="1635480"/>
            <a:ext cx="6264360" cy="5108400"/>
            <a:chOff x="1331640" y="1635480"/>
            <a:chExt cx="6264360" cy="5108400"/>
          </a:xfrm>
        </p:grpSpPr>
        <p:sp>
          <p:nvSpPr>
            <p:cNvPr id="1203" name="Rectángulo 1202"/>
            <p:cNvSpPr/>
            <p:nvPr/>
          </p:nvSpPr>
          <p:spPr>
            <a:xfrm>
              <a:off x="1331640" y="1635480"/>
              <a:ext cx="6264000" cy="5108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4" name="Rectángulo: esquinas redondeadas 1203"/>
            <p:cNvSpPr/>
            <p:nvPr/>
          </p:nvSpPr>
          <p:spPr>
            <a:xfrm>
              <a:off x="1558800" y="2117880"/>
              <a:ext cx="5810040" cy="45324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solidFill>
                <a:srgbClr val="98DFBB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/>
          </p:style>
          <p:txBody>
            <a:bodyPr lIns="68040" tIns="68040" rIns="45720" bIns="6768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200" b="1" i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4 zasady przewijania: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1205" name="Rectángulo 1204"/>
            <p:cNvSpPr/>
            <p:nvPr/>
          </p:nvSpPr>
          <p:spPr>
            <a:xfrm>
              <a:off x="1331640" y="2773800"/>
              <a:ext cx="6264360" cy="1109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99080" tIns="15120" rIns="85320" bIns="15120" numCol="1" spcCol="1440" anchor="t">
              <a:noAutofit/>
            </a:bodyPr>
            <a:lstStyle/>
            <a:p>
              <a:pPr marL="114480" lvl="1" indent="-11448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Przestrzegaj zasad projektowania, użytkownik szuka tylko tam, gdzie spodziewa się coś znaleźć. </a:t>
              </a:r>
              <a:endParaRPr lang="en-US" sz="12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Jeśli na dole ekranu jest biała przestrzeń, użytkownik spodziewa się końca strony. </a:t>
              </a:r>
              <a:endParaRPr lang="en-US" sz="12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Reklamy jest znakiem końca strony</a:t>
              </a:r>
              <a:endParaRPr lang="en-US" sz="12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Treści powyżej foldu sygnalizują obecność treści poniżej foldu.</a:t>
              </a:r>
              <a:endParaRPr lang="en-US" sz="1200" b="0" strike="noStrike" spc="-1">
                <a:latin typeface="Arial"/>
              </a:endParaRPr>
            </a:p>
          </p:txBody>
        </p:sp>
      </p:grpSp>
      <p:sp>
        <p:nvSpPr>
          <p:cNvPr id="1206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207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208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209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10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Rectangle 3"/>
          <p:cNvSpPr/>
          <p:nvPr/>
        </p:nvSpPr>
        <p:spPr>
          <a:xfrm>
            <a:off x="1620000" y="132372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12" name="TextBox 5"/>
          <p:cNvSpPr/>
          <p:nvPr/>
        </p:nvSpPr>
        <p:spPr>
          <a:xfrm>
            <a:off x="1609920" y="1959840"/>
            <a:ext cx="6264000" cy="158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Prowadź użytkownika krok po kroku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Gdy wyszukiwanie jest podzielone na kilka etapów, użytkownik musi być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prowadzony liniową i przewidywalną ścieżką, bez dezorientowania go zbyt wieloma wyborami.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PODOBNE DO PODOBNYCH: </a:t>
            </a: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Zbierz powiązane elementy, aby mieć pewność,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że zostaną zauważone.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13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214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215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216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17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Rectangle 3"/>
          <p:cNvSpPr/>
          <p:nvPr/>
        </p:nvSpPr>
        <p:spPr>
          <a:xfrm>
            <a:off x="1450440" y="13820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19" name="TextBox 5"/>
          <p:cNvSpPr/>
          <p:nvPr/>
        </p:nvSpPr>
        <p:spPr>
          <a:xfrm>
            <a:off x="1403640" y="2067840"/>
            <a:ext cx="6264000" cy="167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3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Formularze paginowane bez logiki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Jeśli pola są rozmieszczone w sposób przypadkowy i nieuporządkowany, 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trudno jest powiązać każde pole z etykietą, która je identyfikuje.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Konieczne jest więc: odpowiednie ułożenie elementów z przewiewnymi 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odstępami, co pozwala użytkownikowi na rozpoznanie różnych grup 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informacji i relacji, które je łączą.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1220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221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222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223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24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Rectangle 3"/>
          <p:cNvSpPr/>
          <p:nvPr/>
        </p:nvSpPr>
        <p:spPr>
          <a:xfrm>
            <a:off x="1620000" y="137052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26" name="TextBox 5"/>
          <p:cNvSpPr/>
          <p:nvPr/>
        </p:nvSpPr>
        <p:spPr>
          <a:xfrm>
            <a:off x="1636200" y="1995840"/>
            <a:ext cx="6264000" cy="187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3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Spełnienie oczekiwań użytkownika</a:t>
            </a:r>
            <a:r>
              <a:rPr lang="it-IT" sz="1300" b="0" i="1" strike="noStrike" spc="-1">
                <a:solidFill>
                  <a:srgbClr val="000000"/>
                </a:solidFill>
                <a:latin typeface="Arial"/>
                <a:ea typeface="Arial Unicode MS"/>
              </a:rPr>
              <a:t>:</a:t>
            </a:r>
            <a:r>
              <a:rPr lang="it-IT" sz="1300" b="1" i="1" strike="noStrike" spc="-1">
                <a:solidFill>
                  <a:srgbClr val="000000"/>
                </a:solidFill>
                <a:latin typeface="Arial"/>
                <a:ea typeface="Arial Unicode MS"/>
              </a:rPr>
              <a:t> </a:t>
            </a:r>
            <a:r>
              <a:rPr lang="it-IT" sz="1300" b="0" i="1" strike="noStrike" spc="-1">
                <a:solidFill>
                  <a:srgbClr val="000000"/>
                </a:solidFill>
                <a:latin typeface="Arial"/>
                <a:ea typeface="Arial Unicode MS"/>
              </a:rPr>
              <a:t>to, czego oczekuje użytkownik, zależy od konwencji przyjętych w większości witryn.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3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Wykorzystaj pustą przestrzeń: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3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pozwala użytkownikowi na podzielenie informacji na łatwe do zarządzania jednostki.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3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it-IT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wokół list przyciąga kluczowe punkty i zmniejsza zmęczenie wzroku.</a:t>
            </a: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...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27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228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229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230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31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Rectangle 3"/>
          <p:cNvSpPr/>
          <p:nvPr/>
        </p:nvSpPr>
        <p:spPr>
          <a:xfrm>
            <a:off x="1620000" y="12834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33" name="TextBox 5"/>
          <p:cNvSpPr/>
          <p:nvPr/>
        </p:nvSpPr>
        <p:spPr>
          <a:xfrm>
            <a:off x="1643760" y="1923840"/>
            <a:ext cx="6264000" cy="2268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300" b="1" i="1" strike="noStrike" spc="-1">
                <a:solidFill>
                  <a:srgbClr val="00B0F0"/>
                </a:solidFill>
                <a:latin typeface="Arial"/>
                <a:ea typeface="Arial Unicode MS"/>
              </a:rPr>
              <a:t>Równowaga między technologią a potrzebami użytkowników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Wraz z upowszechnieniem się szybkich łączy, coraz większą popularnością 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cieszą się strony multimedialne.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Wykorzystanie multimediów: odpowiednio zintegrowane, mogą promować 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użyteczność poprzez uczynienie treści nie tylko bardziej zabawnymi 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i angażującymi, ale także bardziej dostępnymi.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Aby stworzyć udaną stronę internetową, musisz wiedzieć, jaki stopień 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interaktywności jest Ci potrzebny i jakich narzędzi użyć w każdej sytuacji.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1234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235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236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237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38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Rectangle 3"/>
          <p:cNvSpPr/>
          <p:nvPr/>
        </p:nvSpPr>
        <p:spPr>
          <a:xfrm>
            <a:off x="1620000" y="12870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40" name="TextBox 5"/>
          <p:cNvSpPr/>
          <p:nvPr/>
        </p:nvSpPr>
        <p:spPr>
          <a:xfrm>
            <a:off x="1594080" y="1923840"/>
            <a:ext cx="6264000" cy="211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300" b="1" i="1" strike="noStrike" spc="-1">
                <a:solidFill>
                  <a:srgbClr val="00B0F0"/>
                </a:solidFill>
                <a:latin typeface="Arial"/>
                <a:ea typeface="Arial Unicode MS"/>
              </a:rPr>
              <a:t>Równowaga między technologią a potrzebami użytkownika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 związku z rozwojem szybkich połączeń sieciowych sieci multimedialne stają się coraz rozpowszechnione.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Wykorzystanie multimediów: zintegrowane w sposób uważny mogą sprzyjać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użyteczności, czyniąc treści nie tylko bardziej zabawnymi i interesującymi, ale także bardziej przystępnymi.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Aby stworzyć stronę internetową, która odniesie sukces, trzeba wiedzieć, jakie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stopnie interakcji zastosować i jakie narzędzia wykorzystać w danej sytuacji.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41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242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1243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244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45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PlaceHolder 1"/>
          <p:cNvSpPr>
            <a:spLocks noGrp="1"/>
          </p:cNvSpPr>
          <p:nvPr>
            <p:ph/>
          </p:nvPr>
        </p:nvSpPr>
        <p:spPr>
          <a:xfrm>
            <a:off x="3204000" y="1938960"/>
            <a:ext cx="273564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720"/>
              </a:spcBef>
              <a:buNone/>
              <a:tabLst>
                <a:tab pos="0" algn="l"/>
              </a:tabLst>
            </a:pPr>
            <a:r>
              <a:rPr lang="en-US" sz="3600" b="1" strike="noStrike" spc="-1">
                <a:solidFill>
                  <a:srgbClr val="FF3399"/>
                </a:solidFill>
                <a:latin typeface="Arial"/>
                <a:ea typeface="Arial Unicode MS"/>
              </a:rPr>
              <a:t>Dziękuję!</a:t>
            </a:r>
            <a:endParaRPr lang="en-US" sz="3600" b="0" strike="noStrike" spc="-1">
              <a:latin typeface="Arial"/>
            </a:endParaRPr>
          </a:p>
        </p:txBody>
      </p:sp>
      <p:pic>
        <p:nvPicPr>
          <p:cNvPr id="1247" name="Imagen 3"/>
          <p:cNvPicPr/>
          <p:nvPr/>
        </p:nvPicPr>
        <p:blipFill>
          <a:blip r:embed="rId2"/>
          <a:stretch/>
        </p:blipFill>
        <p:spPr>
          <a:xfrm>
            <a:off x="3780000" y="2677680"/>
            <a:ext cx="1853280" cy="926280"/>
          </a:xfrm>
          <a:prstGeom prst="rect">
            <a:avLst/>
          </a:prstGeom>
          <a:ln w="0">
            <a:noFill/>
          </a:ln>
        </p:spPr>
      </p:pic>
      <p:pic>
        <p:nvPicPr>
          <p:cNvPr id="1248" name="Imagen 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1249" name="CuadroTexto 5"/>
          <p:cNvSpPr/>
          <p:nvPr/>
        </p:nvSpPr>
        <p:spPr>
          <a:xfrm>
            <a:off x="2097720" y="469656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3"/>
          <p:cNvSpPr/>
          <p:nvPr/>
        </p:nvSpPr>
        <p:spPr>
          <a:xfrm>
            <a:off x="1475640" y="1638000"/>
            <a:ext cx="633600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Wyszukiwanie informacji: węszenie treści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49" name="TextBox 5"/>
          <p:cNvSpPr/>
          <p:nvPr/>
        </p:nvSpPr>
        <p:spPr>
          <a:xfrm>
            <a:off x="1475640" y="2286000"/>
            <a:ext cx="6561720" cy="118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Najbardziej znaną koncepcją poszukiwania informacji jest koncepcja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B0F0"/>
                </a:solidFill>
                <a:latin typeface="Arial Rounded MT Bold"/>
                <a:ea typeface="Arial Unicode MS"/>
              </a:rPr>
              <a:t>zapachu informacji: </a:t>
            </a:r>
            <a:r>
              <a:rPr lang="en-GB" sz="1200" b="0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śledzenie informacji.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Użytkownicy, niczym zwierzęta łowne, oceniają możliwość sukcesu poprzez ustalenie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czy ścieżka, którą podążają, doprowadzi ich do celu.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250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251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252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253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254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ctangle 3"/>
          <p:cNvSpPr/>
          <p:nvPr/>
        </p:nvSpPr>
        <p:spPr>
          <a:xfrm>
            <a:off x="1449000" y="12870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Jak "wyczuć" ślad informacji</a:t>
            </a:r>
            <a:endParaRPr lang="en-US" sz="1200" b="0" strike="noStrike" spc="-1">
              <a:latin typeface="Arial"/>
            </a:endParaRPr>
          </a:p>
        </p:txBody>
      </p:sp>
      <p:grpSp>
        <p:nvGrpSpPr>
          <p:cNvPr id="256" name="Diagram4"/>
          <p:cNvGrpSpPr/>
          <p:nvPr/>
        </p:nvGrpSpPr>
        <p:grpSpPr>
          <a:xfrm>
            <a:off x="1115640" y="1844280"/>
            <a:ext cx="6696000" cy="2592000"/>
            <a:chOff x="1115640" y="1844280"/>
            <a:chExt cx="6696000" cy="2592000"/>
          </a:xfrm>
        </p:grpSpPr>
        <p:sp>
          <p:nvSpPr>
            <p:cNvPr id="257" name="Rectángulo 256"/>
            <p:cNvSpPr/>
            <p:nvPr/>
          </p:nvSpPr>
          <p:spPr>
            <a:xfrm>
              <a:off x="1115640" y="1844280"/>
              <a:ext cx="6696000" cy="259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" name="Triángulo isósceles 257"/>
            <p:cNvSpPr/>
            <p:nvPr/>
          </p:nvSpPr>
          <p:spPr>
            <a:xfrm>
              <a:off x="2604960" y="1844280"/>
              <a:ext cx="2592000" cy="25920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" name="Rectángulo: esquinas redondeadas 258"/>
            <p:cNvSpPr/>
            <p:nvPr/>
          </p:nvSpPr>
          <p:spPr>
            <a:xfrm>
              <a:off x="4058280" y="2185920"/>
              <a:ext cx="3157920" cy="204696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solidFill>
                <a:srgbClr val="A4B4E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/>
          </p:style>
          <p:txBody>
            <a:bodyPr lIns="145800" tIns="145800" rIns="45720" bIns="14544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3 Zasady:</a:t>
              </a:r>
              <a:endParaRPr lang="en-US" sz="12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 Należy upewnić się, że linki i opisy na stronie jasno określają, co użytkownik znajdzie u celu swojej podróży.</a:t>
              </a:r>
              <a:endParaRPr lang="en-US" sz="12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 Nie używaj wymyślonych słów lub sloganów, które nie opisują jasno celu.</a:t>
              </a:r>
              <a:endParaRPr lang="en-US" sz="12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- Podczas wyszukiwania użytkownik jest na bieżąco informowany o odległości do celu.</a:t>
              </a:r>
              <a:endParaRPr lang="en-US" sz="1200" b="0" strike="noStrike" spc="-1">
                <a:latin typeface="Arial"/>
              </a:endParaRPr>
            </a:p>
          </p:txBody>
        </p:sp>
      </p:grpSp>
      <p:sp>
        <p:nvSpPr>
          <p:cNvPr id="260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261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262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263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264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 3"/>
          <p:cNvSpPr/>
          <p:nvPr/>
        </p:nvSpPr>
        <p:spPr>
          <a:xfrm>
            <a:off x="1600560" y="133668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Spraw, aby strona była interesująca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66" name="TextBox 5"/>
          <p:cNvSpPr/>
          <p:nvPr/>
        </p:nvSpPr>
        <p:spPr>
          <a:xfrm>
            <a:off x="1547640" y="1939680"/>
            <a:ext cx="6207120" cy="118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Upewnij się, że strona nie ma dobrej treści, ale trudnej w użyciu lub łatwej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 użyciu, ale mało interesującej.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Obecnie niezwykle łatwo jest użytkownikom znaleźć strony o wysokiej jakości, ale w rzeczywistości, jeśli strona nie pozwala na osiągnięcie celu, użytkownik porzuci ją z przekonaniem, że znajdzie przydatne informacje gdzie indziej.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67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268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269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270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271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ángulo 1"/>
          <p:cNvSpPr/>
          <p:nvPr/>
        </p:nvSpPr>
        <p:spPr>
          <a:xfrm>
            <a:off x="1403640" y="1922760"/>
            <a:ext cx="6192000" cy="1239840"/>
          </a:xfrm>
          <a:prstGeom prst="rect">
            <a:avLst/>
          </a:prstGeom>
          <a:solidFill>
            <a:srgbClr val="FFFFFF"/>
          </a:solidFill>
          <a:ln>
            <a:solidFill>
              <a:srgbClr val="A4B4EA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273" name="Rectangle 3"/>
          <p:cNvSpPr/>
          <p:nvPr/>
        </p:nvSpPr>
        <p:spPr>
          <a:xfrm>
            <a:off x="1403640" y="1330920"/>
            <a:ext cx="619200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Połączenie internetowe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74" name="TextBox 5"/>
          <p:cNvSpPr/>
          <p:nvPr/>
        </p:nvSpPr>
        <p:spPr>
          <a:xfrm>
            <a:off x="1403640" y="1943280"/>
            <a:ext cx="6336000" cy="82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4010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276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277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278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279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Freccia giù 1"/>
          <p:cNvSpPr/>
          <p:nvPr/>
        </p:nvSpPr>
        <p:spPr>
          <a:xfrm>
            <a:off x="4237920" y="3278520"/>
            <a:ext cx="298080" cy="287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adroTexto 280"/>
          <p:cNvSpPr txBox="1"/>
          <p:nvPr/>
        </p:nvSpPr>
        <p:spPr>
          <a:xfrm>
            <a:off x="1792800" y="3657600"/>
            <a:ext cx="5232960" cy="261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Krótkie wyszukiwanie online w celu uzyskania SZYBKICH odpowiedzi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82" name="CuadroTexto 281"/>
          <p:cNvSpPr txBox="1"/>
          <p:nvPr/>
        </p:nvSpPr>
        <p:spPr>
          <a:xfrm>
            <a:off x="1491120" y="2187360"/>
            <a:ext cx="6171480" cy="773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Wykorzystanie łącza internetowego znacznie zmieniło podejście użytkownika.</a:t>
            </a:r>
            <a:endParaRPr lang="en-US" sz="1200" b="0" strike="noStrike" spc="-1">
              <a:latin typeface="Arial"/>
            </a:endParaRPr>
          </a:p>
          <a:p>
            <a:endParaRPr lang="en-US" sz="1200" b="0" strike="noStrike" spc="-1">
              <a:latin typeface="Arial"/>
            </a:endParaRPr>
          </a:p>
          <a:p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Łącza internetowe umożliwiają obecnie bycie zawsze podłączonym i zachęcają do </a:t>
            </a:r>
            <a:endParaRPr lang="en-US" sz="1200" b="0" strike="noStrike" spc="-1">
              <a:latin typeface="Arial"/>
            </a:endParaRPr>
          </a:p>
          <a:p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“podjadania informacji”.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3"/>
          <p:cNvSpPr/>
          <p:nvPr/>
        </p:nvSpPr>
        <p:spPr>
          <a:xfrm>
            <a:off x="1600560" y="124056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Różnice w korzystaniu z witryny między użytkownikiem-ekspertem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a nowicjuszem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84" name="TextBox 5"/>
          <p:cNvSpPr/>
          <p:nvPr/>
        </p:nvSpPr>
        <p:spPr>
          <a:xfrm>
            <a:off x="1604520" y="1833840"/>
            <a:ext cx="6207120" cy="246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Doświadczony użytkownik spędza mniej czasu na odwiedzaniu strony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niż nowicjusz, z tego powodu: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Użytkownik może być samolubny, leniwy i bezwzględny w analizowaniu kosztów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i korzyści z danej strony.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85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286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287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288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289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90" name="Diagram5"/>
          <p:cNvGrpSpPr/>
          <p:nvPr/>
        </p:nvGrpSpPr>
        <p:grpSpPr>
          <a:xfrm>
            <a:off x="1639440" y="1460520"/>
            <a:ext cx="5634720" cy="2307600"/>
            <a:chOff x="1639440" y="1460520"/>
            <a:chExt cx="5634720" cy="2307600"/>
          </a:xfrm>
        </p:grpSpPr>
        <p:sp>
          <p:nvSpPr>
            <p:cNvPr id="291" name="Rectángulo 290"/>
            <p:cNvSpPr/>
            <p:nvPr/>
          </p:nvSpPr>
          <p:spPr>
            <a:xfrm>
              <a:off x="1639440" y="1460520"/>
              <a:ext cx="5634720" cy="2307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Rectángulo: esquinas redondeadas 291"/>
            <p:cNvSpPr/>
            <p:nvPr/>
          </p:nvSpPr>
          <p:spPr>
            <a:xfrm>
              <a:off x="1791360" y="2472840"/>
              <a:ext cx="1466640" cy="743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solidFill>
                <a:srgbClr val="A4B4E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/>
          </p:style>
          <p:txBody>
            <a:bodyPr lIns="82080" tIns="59400" rIns="45720" bIns="594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0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Spraw, by strona nadawała się do krótkich wizyt.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293" name="Rectángulo: esquinas redondeadas 292"/>
            <p:cNvSpPr/>
            <p:nvPr/>
          </p:nvSpPr>
          <p:spPr>
            <a:xfrm>
              <a:off x="3494520" y="2470680"/>
              <a:ext cx="1703160" cy="743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solidFill>
                <a:srgbClr val="A4B4E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/>
          </p:style>
          <p:txBody>
            <a:bodyPr lIns="82080" tIns="59400" rIns="45720" bIns="594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0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Zachęć użytkownika do powrotu na stronę: użyj newslettera jako przypomnienia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294" name="Rectángulo: esquinas redondeadas 293"/>
            <p:cNvSpPr/>
            <p:nvPr/>
          </p:nvSpPr>
          <p:spPr>
            <a:xfrm>
              <a:off x="5456160" y="2484720"/>
              <a:ext cx="1740600" cy="743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solidFill>
                <a:srgbClr val="A4B4E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/>
          </p:style>
          <p:txBody>
            <a:bodyPr lIns="82080" tIns="59400" rIns="45720" bIns="594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0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Naucz się natychmiast reagować na potrzeby użytkowników</a:t>
              </a:r>
              <a:endParaRPr lang="en-US" sz="1000" b="0" strike="noStrike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tangle 3"/>
          <p:cNvSpPr/>
          <p:nvPr/>
        </p:nvSpPr>
        <p:spPr>
          <a:xfrm>
            <a:off x="1583640" y="1390320"/>
            <a:ext cx="597600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96" name="TextBox 5"/>
          <p:cNvSpPr/>
          <p:nvPr/>
        </p:nvSpPr>
        <p:spPr>
          <a:xfrm>
            <a:off x="1468080" y="1971720"/>
            <a:ext cx="6207120" cy="118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Podczas testowania stron nie zawsze możliwe jest zwrócenie uwagi na problemy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związane z użytecznością. Na stronie z tego powodu projektanci nie zawsze radzą sobie z tymi trudnościami, które napotykają użytkowników.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Projektanci często źle oceniają niektóre problemy, nazywając je małymi, choć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dla użytkownika są to bardzo konkretne problemy i źródło ogromnej frustracji.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97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413352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298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299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300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01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ángulo 2"/>
          <p:cNvSpPr/>
          <p:nvPr/>
        </p:nvSpPr>
        <p:spPr>
          <a:xfrm>
            <a:off x="1415880" y="2198880"/>
            <a:ext cx="6107400" cy="1298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Rectangle 3"/>
          <p:cNvSpPr/>
          <p:nvPr/>
        </p:nvSpPr>
        <p:spPr>
          <a:xfrm>
            <a:off x="1418040" y="1269360"/>
            <a:ext cx="610524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04" name="TextBox 5"/>
          <p:cNvSpPr/>
          <p:nvPr/>
        </p:nvSpPr>
        <p:spPr>
          <a:xfrm>
            <a:off x="1520280" y="1870560"/>
            <a:ext cx="6207120" cy="282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Problemy użyteczności zostały podzielone na 3 makropoziomy: </a:t>
            </a:r>
            <a:br>
              <a:rPr sz="1200"/>
            </a:br>
            <a:br>
              <a:rPr sz="1200"/>
            </a:b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POZIOM </a:t>
            </a:r>
            <a:r>
              <a:rPr lang="en-GB" sz="1200" b="1" strike="noStrike" spc="-1">
                <a:solidFill>
                  <a:srgbClr val="FF3399"/>
                </a:solidFill>
                <a:latin typeface="Arial"/>
                <a:ea typeface="Arial Unicode MS"/>
              </a:rPr>
              <a:t>1</a:t>
            </a: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: drobny problem, który zazwyczaj nie powoduje awarii strony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POZIOM </a:t>
            </a:r>
            <a:r>
              <a:rPr lang="en-GB" sz="1200" b="1" strike="noStrike" spc="-1">
                <a:solidFill>
                  <a:srgbClr val="5371D7"/>
                </a:solidFill>
                <a:latin typeface="Arial"/>
                <a:ea typeface="Arial Unicode MS"/>
              </a:rPr>
              <a:t>2</a:t>
            </a: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: problem o średnim wpływie: konieczne jest rozwiązanie problemu, ale </a:t>
            </a:r>
            <a:br>
              <a:rPr sz="1200"/>
            </a:b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może nie być na szczycie priorytetów projektanta witryny.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POZIOM </a:t>
            </a:r>
            <a:r>
              <a:rPr lang="en-GB" sz="1200" b="1" strike="noStrike" spc="-1">
                <a:solidFill>
                  <a:srgbClr val="2C8F5D"/>
                </a:solidFill>
                <a:latin typeface="Arial"/>
                <a:ea typeface="Arial Unicode MS"/>
              </a:rPr>
              <a:t>3</a:t>
            </a: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: problem, który ma duży wpływ na użyteczność strony.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               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 Każda krytyczna ocena miejsca musi uwzględniać tę kwestię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305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4010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306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307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308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09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Freccia giù 1"/>
          <p:cNvSpPr/>
          <p:nvPr/>
        </p:nvSpPr>
        <p:spPr>
          <a:xfrm>
            <a:off x="4253040" y="3730320"/>
            <a:ext cx="298080" cy="287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3"/>
          <p:cNvSpPr/>
          <p:nvPr/>
        </p:nvSpPr>
        <p:spPr>
          <a:xfrm>
            <a:off x="1609920" y="1635480"/>
            <a:ext cx="5903280" cy="42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824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1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Po ukończeniu tego kursu będziesz w stanie:</a:t>
            </a:r>
            <a:endParaRPr lang="en-US" sz="1200" b="1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3" name="Diagrama 1"/>
          <p:cNvGrpSpPr/>
          <p:nvPr/>
        </p:nvGrpSpPr>
        <p:grpSpPr>
          <a:xfrm>
            <a:off x="1573920" y="2211840"/>
            <a:ext cx="5973120" cy="1441440"/>
            <a:chOff x="1573920" y="2211840"/>
            <a:chExt cx="5973120" cy="1441440"/>
          </a:xfrm>
        </p:grpSpPr>
        <p:sp>
          <p:nvSpPr>
            <p:cNvPr id="144" name="Rectángulo 143"/>
            <p:cNvSpPr/>
            <p:nvPr/>
          </p:nvSpPr>
          <p:spPr>
            <a:xfrm>
              <a:off x="1573920" y="2211840"/>
              <a:ext cx="5973120" cy="1441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Rectángulo: esquinas redondeadas 144"/>
            <p:cNvSpPr/>
            <p:nvPr/>
          </p:nvSpPr>
          <p:spPr>
            <a:xfrm>
              <a:off x="1573920" y="2211840"/>
              <a:ext cx="5973120" cy="47052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68760" rIns="45720" bIns="6876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FFFFFF"/>
                  </a:solidFill>
                  <a:latin typeface="Arial Rounded MT Bold"/>
                  <a:ea typeface="Arial Unicode MS"/>
                </a:rPr>
                <a:t>- Stworzyć stronę dostępną dla wszystkich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146" name="Rectángulo: esquinas redondeadas 145"/>
            <p:cNvSpPr/>
            <p:nvPr/>
          </p:nvSpPr>
          <p:spPr>
            <a:xfrm>
              <a:off x="1573920" y="2697120"/>
              <a:ext cx="5973120" cy="47052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68760" rIns="45720" bIns="6876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FFFFFF"/>
                  </a:solidFill>
                  <a:latin typeface="Arial Rounded MT Bold"/>
                  <a:ea typeface="Arial Unicode MS"/>
                </a:rPr>
                <a:t>- Poznać błędy projektantów i administratorów stron internetowych 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147" name="Rectángulo: esquinas redondeadas 146"/>
            <p:cNvSpPr/>
            <p:nvPr/>
          </p:nvSpPr>
          <p:spPr>
            <a:xfrm>
              <a:off x="1573920" y="3182760"/>
              <a:ext cx="5973120" cy="47052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760" tIns="68760" rIns="45720" bIns="6876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FFFFFF"/>
                  </a:solidFill>
                  <a:latin typeface="Arial Rounded MT Bold"/>
                  <a:ea typeface="Arial Unicode MS"/>
                </a:rPr>
                <a:t>- Zrozumiesz ewolucję sieci i jej wpływ na użytkownika przeglądającego Internet</a:t>
              </a:r>
              <a:endParaRPr lang="en-US" sz="1200" b="0" strike="noStrike" spc="-1">
                <a:latin typeface="Arial"/>
              </a:endParaRPr>
            </a:p>
          </p:txBody>
        </p:sp>
      </p:grpSp>
      <p:sp>
        <p:nvSpPr>
          <p:cNvPr id="148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Cele i zadania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49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0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151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152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53" name="CuadroTexto 10"/>
          <p:cNvSpPr/>
          <p:nvPr/>
        </p:nvSpPr>
        <p:spPr>
          <a:xfrm>
            <a:off x="1547640" y="1773360"/>
            <a:ext cx="457128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8244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200" b="0" strike="noStrike" spc="-1">
                <a:solidFill>
                  <a:srgbClr val="00B0F0"/>
                </a:solidFill>
                <a:latin typeface="Arial Rounded MT Bold"/>
                <a:ea typeface="Arial Unicode MS"/>
              </a:rPr>
              <a:t>Po ukończeniu tego kursu będziesz w stanie: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 3"/>
          <p:cNvSpPr/>
          <p:nvPr/>
        </p:nvSpPr>
        <p:spPr>
          <a:xfrm>
            <a:off x="1483560" y="133668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12" name="TextBox 5"/>
          <p:cNvSpPr/>
          <p:nvPr/>
        </p:nvSpPr>
        <p:spPr>
          <a:xfrm>
            <a:off x="1403640" y="1904760"/>
            <a:ext cx="6207120" cy="191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0" i="1" strike="noStrike" spc="-1">
                <a:solidFill>
                  <a:srgbClr val="000000"/>
                </a:solidFill>
                <a:latin typeface="Arial"/>
                <a:ea typeface="Arial Unicode MS"/>
              </a:rPr>
              <a:t>Linki, które nie zmieniają koloru po odwiedzeniu: </a:t>
            </a:r>
            <a:r>
              <a:rPr lang="en-GB" sz="1200" b="1" i="1" strike="noStrike" spc="-1">
                <a:solidFill>
                  <a:srgbClr val="50C98C"/>
                </a:solidFill>
                <a:latin typeface="Arial"/>
                <a:ea typeface="Arial Unicode MS"/>
              </a:rPr>
              <a:t>POZIOM 3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W 74% witryn link zmienia kolor, dlatego użytkownik oczekuje takiej konwencji. </a:t>
            </a:r>
            <a:br>
              <a:rPr sz="1200"/>
            </a:b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Jeśli tak się nie stanie, użytkownik nie będzie rozumiał, w którym miejscu strony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się znajduje i innych dostępnych opcji.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Istnieje jednak wyjątek dla linków, które nie zmieniają koloru: LINKI AKTYWNE, te nie zmieniają koloru, gdy ta sama akcja związana z linkiem może być powtarzana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kilka razy.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13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314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315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316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17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3"/>
          <p:cNvSpPr/>
          <p:nvPr/>
        </p:nvSpPr>
        <p:spPr>
          <a:xfrm>
            <a:off x="1675080" y="121536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19" name="TextBox 5"/>
          <p:cNvSpPr/>
          <p:nvPr/>
        </p:nvSpPr>
        <p:spPr>
          <a:xfrm>
            <a:off x="1640520" y="1729080"/>
            <a:ext cx="6207120" cy="82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Przycisk “wstecz”, który nie działa: </a:t>
            </a:r>
            <a:r>
              <a:rPr lang="en-GB" sz="1200" b="1" strike="noStrike" spc="-1">
                <a:solidFill>
                  <a:srgbClr val="50C98C"/>
                </a:solidFill>
                <a:latin typeface="Arial"/>
                <a:ea typeface="Arial Unicode MS"/>
              </a:rPr>
              <a:t>POZIOM 3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Przycisk "wstecz" jest drugą funkcją używaną podczas przeglądania stron internetowych.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Strona internetowa (pierwsza z nich to linki).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20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4010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321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322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323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24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25" name="Diagram6"/>
          <p:cNvGrpSpPr/>
          <p:nvPr/>
        </p:nvGrpSpPr>
        <p:grpSpPr>
          <a:xfrm>
            <a:off x="1675440" y="2878200"/>
            <a:ext cx="6097320" cy="1749600"/>
            <a:chOff x="1675440" y="2878200"/>
            <a:chExt cx="6097320" cy="1749600"/>
          </a:xfrm>
        </p:grpSpPr>
        <p:sp>
          <p:nvSpPr>
            <p:cNvPr id="326" name="Rectángulo 325"/>
            <p:cNvSpPr/>
            <p:nvPr/>
          </p:nvSpPr>
          <p:spPr>
            <a:xfrm>
              <a:off x="1675440" y="2878200"/>
              <a:ext cx="6097320" cy="1749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Rectángulo: esquinas redondeadas 326"/>
            <p:cNvSpPr/>
            <p:nvPr/>
          </p:nvSpPr>
          <p:spPr>
            <a:xfrm>
              <a:off x="1683720" y="2878200"/>
              <a:ext cx="1600200" cy="17496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360" tIns="90360" rIns="45720" bIns="907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Jest zawsze dostępna i znajduje się w tym samym miejscu, więc użytkownik wie, gdzie się udać.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328" name="Flecha: a la derecha 327"/>
            <p:cNvSpPr/>
            <p:nvPr/>
          </p:nvSpPr>
          <p:spPr>
            <a:xfrm>
              <a:off x="3444120" y="3563640"/>
              <a:ext cx="339120" cy="37908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" name="Rectángulo: esquinas redondeadas 328"/>
            <p:cNvSpPr/>
            <p:nvPr/>
          </p:nvSpPr>
          <p:spPr>
            <a:xfrm>
              <a:off x="3924360" y="2878200"/>
              <a:ext cx="1600200" cy="17496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hueOff val="-887335"/>
                <a:satOff val="863"/>
                <a:lumOff val="-1079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360" tIns="90360" rIns="45720" bIns="907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Lepiej jest coś rozpoznać, niż po szybkim spojrzeniu na to, co się dzieje w umyśle, szybko wrócić.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330" name="Flecha: a la derecha 329"/>
            <p:cNvSpPr/>
            <p:nvPr/>
          </p:nvSpPr>
          <p:spPr>
            <a:xfrm>
              <a:off x="5685120" y="3563640"/>
              <a:ext cx="338760" cy="37908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>
                <a:hueOff val="-1774669"/>
                <a:satOff val="1727"/>
                <a:lumOff val="-2157"/>
                <a:alphaOff val="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Rectángulo: esquinas redondeadas 330"/>
            <p:cNvSpPr/>
            <p:nvPr/>
          </p:nvSpPr>
          <p:spPr>
            <a:xfrm>
              <a:off x="6164640" y="2878200"/>
              <a:ext cx="1600200" cy="174960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hueOff val="-1774669"/>
                <a:satOff val="1727"/>
                <a:lumOff val="-2157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360" tIns="90360" rIns="45720" bIns="907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Często jest grubsza niż linki, dzięki czemu można w nią szybko trafić, nawet w przypadku użytkowników mających trudności z poruszaniem się.</a:t>
              </a:r>
              <a:endParaRPr lang="en-US" sz="1200" b="0" strike="noStrike" spc="-1">
                <a:latin typeface="Arial"/>
              </a:endParaRPr>
            </a:p>
          </p:txBody>
        </p:sp>
      </p:grpSp>
      <p:sp>
        <p:nvSpPr>
          <p:cNvPr id="332" name="CuadroTexto 331"/>
          <p:cNvSpPr txBox="1"/>
          <p:nvPr/>
        </p:nvSpPr>
        <p:spPr>
          <a:xfrm>
            <a:off x="1685160" y="2586600"/>
            <a:ext cx="672840" cy="261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GB" sz="1200" b="1" strike="noStrike" spc="-1">
                <a:solidFill>
                  <a:srgbClr val="00B0F0"/>
                </a:solidFill>
                <a:latin typeface="Arial"/>
                <a:ea typeface="Arial Unicode MS"/>
              </a:rPr>
              <a:t>Zalety: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Rectangle 3"/>
          <p:cNvSpPr/>
          <p:nvPr/>
        </p:nvSpPr>
        <p:spPr>
          <a:xfrm>
            <a:off x="1450440" y="126792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34" name="TextBox 5"/>
          <p:cNvSpPr/>
          <p:nvPr/>
        </p:nvSpPr>
        <p:spPr>
          <a:xfrm>
            <a:off x="1450440" y="1995480"/>
            <a:ext cx="6207120" cy="136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FF3399"/>
                </a:solidFill>
                <a:latin typeface="Arial"/>
                <a:ea typeface="Arial Unicode MS"/>
              </a:rPr>
              <a:t>Prawo Fittsa: wskazywanie i klikanie obiektu na ekranie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Prawo Fittsa mówi, że czas potrzebny na dotarcie do celu (punktu na ekranie) w zadaniu celowania zależy od: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B0F0"/>
                </a:solidFill>
                <a:latin typeface="Arial"/>
                <a:ea typeface="Arial Unicode MS"/>
              </a:rPr>
              <a:t>odległości obiektu,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200" b="0" strike="noStrike" spc="-1">
                <a:solidFill>
                  <a:srgbClr val="00B0F0"/>
                </a:solidFill>
                <a:latin typeface="Arial"/>
                <a:ea typeface="Arial Unicode MS"/>
              </a:rPr>
              <a:t>wymiarów obiektu.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35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336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337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338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39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Rectangle 3"/>
          <p:cNvSpPr/>
          <p:nvPr/>
        </p:nvSpPr>
        <p:spPr>
          <a:xfrm>
            <a:off x="1483560" y="139788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41" name="TextBox 5"/>
          <p:cNvSpPr/>
          <p:nvPr/>
        </p:nvSpPr>
        <p:spPr>
          <a:xfrm>
            <a:off x="1450080" y="2012400"/>
            <a:ext cx="6207120" cy="282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0" i="1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Otwieranie nowych okien przeglądarki: </a:t>
            </a:r>
            <a:r>
              <a:rPr lang="en-GB" sz="1200" b="0" i="1" strike="noStrike" spc="-1">
                <a:solidFill>
                  <a:srgbClr val="50C98C"/>
                </a:solidFill>
                <a:latin typeface="Arial Rounded MT Bold"/>
                <a:ea typeface="Arial Unicode MS"/>
              </a:rPr>
              <a:t>POZIOM 3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Klikając na link lub przycisk użytkownik oczekuje, że nowa strona zajmie miejsce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aktualnej.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br>
              <a:rPr sz="1200"/>
            </a:br>
            <a:r>
              <a:rPr lang="en-GB" sz="1200" b="0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Aby anulować tę akcję, użytkownik spodziewa się, że będzie musiał kliknąć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"wstecz".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Niechciane okna zanieczyszczają SPACE - SCREEN. Co więcej, użytkownik nie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zawsze może znaleźć przycisk do ich zamknięcia.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B0F0"/>
                </a:solidFill>
                <a:latin typeface="Arial Rounded MT Bold"/>
                <a:ea typeface="Arial Unicode MS"/>
              </a:rPr>
              <a:t>PAMIĘTAJ</a:t>
            </a:r>
            <a:r>
              <a:rPr lang="en-GB" sz="1200" b="0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: użytkownik, który chce mieć więcej okien, jest ekspertem i dlatego wie, jak je otworzyć. 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 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342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343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344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345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46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Rectangle 3"/>
          <p:cNvSpPr/>
          <p:nvPr/>
        </p:nvSpPr>
        <p:spPr>
          <a:xfrm>
            <a:off x="1547640" y="112392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48" name="TextBox 5"/>
          <p:cNvSpPr/>
          <p:nvPr/>
        </p:nvSpPr>
        <p:spPr>
          <a:xfrm>
            <a:off x="1547640" y="1620720"/>
            <a:ext cx="6207120" cy="63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000000"/>
                </a:solidFill>
                <a:latin typeface="Arial"/>
                <a:ea typeface="Arial Unicode MS"/>
              </a:rPr>
              <a:t>Otwieranie nowych okien przeglądarki: </a:t>
            </a:r>
            <a:r>
              <a:rPr lang="en-GB" sz="1200" b="1" i="1" strike="noStrike" spc="-1">
                <a:solidFill>
                  <a:srgbClr val="50C98C"/>
                </a:solidFill>
                <a:latin typeface="Arial"/>
                <a:ea typeface="Arial Unicode MS"/>
              </a:rPr>
              <a:t>POZIOM 3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SZKODLIWE DZIAŁANIE: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49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350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351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352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53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95266276"/>
              </p:ext>
            </p:extLst>
          </p:nvPr>
        </p:nvGraphicFramePr>
        <p:xfrm>
          <a:off x="1609920" y="2283840"/>
          <a:ext cx="5913360" cy="204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Rectangle 3"/>
          <p:cNvSpPr/>
          <p:nvPr/>
        </p:nvSpPr>
        <p:spPr>
          <a:xfrm>
            <a:off x="1450440" y="9986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55" name="TextBox 5"/>
          <p:cNvSpPr/>
          <p:nvPr/>
        </p:nvSpPr>
        <p:spPr>
          <a:xfrm>
            <a:off x="1414440" y="1487160"/>
            <a:ext cx="6207120" cy="299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3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Wytyczne dotyczące otwierania treści niebędących stronami internetowymi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300" b="1" i="1" strike="noStrike" spc="-1">
                <a:solidFill>
                  <a:srgbClr val="000000"/>
                </a:solidFill>
                <a:latin typeface="Arial"/>
                <a:ea typeface="Arial Unicode MS"/>
              </a:rPr>
              <a:t> 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PAMIĘTAJ: jednym z powodów użyteczności jest uwzględnienie ogromnej różnorodności umiejętności i zdolności użytkowników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56" name="PlaceHolder 1"/>
          <p:cNvSpPr>
            <a:spLocks noGrp="1"/>
          </p:cNvSpPr>
          <p:nvPr>
            <p:ph/>
          </p:nvPr>
        </p:nvSpPr>
        <p:spPr>
          <a:xfrm>
            <a:off x="2504880" y="38412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357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358" name="Imagen 14"/>
          <p:cNvPicPr/>
          <p:nvPr/>
        </p:nvPicPr>
        <p:blipFill>
          <a:blip r:embed="rId3"/>
          <a:stretch/>
        </p:blipFill>
        <p:spPr>
          <a:xfrm>
            <a:off x="90000" y="46872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359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60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3890498401"/>
              </p:ext>
            </p:extLst>
          </p:nvPr>
        </p:nvGraphicFramePr>
        <p:xfrm>
          <a:off x="1414440" y="1851840"/>
          <a:ext cx="5539320" cy="209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Rectangle 3"/>
          <p:cNvSpPr/>
          <p:nvPr/>
        </p:nvSpPr>
        <p:spPr>
          <a:xfrm>
            <a:off x="1450440" y="13104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62" name="TextBox 5"/>
          <p:cNvSpPr/>
          <p:nvPr/>
        </p:nvSpPr>
        <p:spPr>
          <a:xfrm>
            <a:off x="1403640" y="1937880"/>
            <a:ext cx="6207120" cy="228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7030A0"/>
                </a:solidFill>
                <a:latin typeface="Arial"/>
                <a:ea typeface="Arial Unicode MS"/>
              </a:rPr>
              <a:t>Okna POP-UP: </a:t>
            </a:r>
            <a:r>
              <a:rPr lang="en-GB" sz="1200" b="1" i="1" strike="noStrike" spc="-1">
                <a:solidFill>
                  <a:srgbClr val="50C98C"/>
                </a:solidFill>
                <a:latin typeface="Arial"/>
                <a:ea typeface="Arial Unicode MS"/>
              </a:rPr>
              <a:t>POZIOM 3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000000"/>
                </a:solidFill>
                <a:latin typeface="Arial"/>
                <a:ea typeface="Arial Unicode MS"/>
              </a:rPr>
              <a:t>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Użytkownicy są zawsze zirytowani przez pop-up’y i mają tendencję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do instalowania oprogramowania do ich blokowania.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Legalne zastosowania pop-up’ów są również błędnie interpretowane, ponieważ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mają one wątpliwą reputację.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Wyskakujące okienka są często używane dla stron pornograficznych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lub hazardowych.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Pop-up: najbardziej znienawidzona technika reklamowa.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63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364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365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366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67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Rectangle 3"/>
          <p:cNvSpPr/>
          <p:nvPr/>
        </p:nvSpPr>
        <p:spPr>
          <a:xfrm>
            <a:off x="1483560" y="131832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69" name="TextBox 5"/>
          <p:cNvSpPr/>
          <p:nvPr/>
        </p:nvSpPr>
        <p:spPr>
          <a:xfrm>
            <a:off x="1448640" y="1905120"/>
            <a:ext cx="6207120" cy="191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0070C0"/>
                </a:solidFill>
                <a:latin typeface="Arial"/>
                <a:ea typeface="Arial Unicode MS"/>
              </a:rPr>
              <a:t>Części interfejsu, które wyglądają jak reklamy: </a:t>
            </a:r>
            <a:r>
              <a:rPr lang="en-GB" sz="1200" b="1" i="1" strike="noStrike" spc="-1">
                <a:solidFill>
                  <a:srgbClr val="50C98C"/>
                </a:solidFill>
                <a:latin typeface="Arial"/>
                <a:ea typeface="Arial Unicode MS"/>
              </a:rPr>
              <a:t>POZIOM 3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000000"/>
                </a:solidFill>
                <a:latin typeface="Arial"/>
                <a:ea typeface="Arial Unicode MS"/>
              </a:rPr>
              <a:t>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Użytkownik ma tendencję do bronienia się przed niechcianymi informacjami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w sieci, ponieważ często jest atakowany przez próby przykucia uwagi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poprzez odwrócenie jego uwagi od celu.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Użytkownik jest "ślepy na banery": potrzeba, aby nie rozpraszały go informacje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pozornie nieistotne lub reklamy.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70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371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372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373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74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ectangle 3"/>
          <p:cNvSpPr/>
          <p:nvPr/>
        </p:nvSpPr>
        <p:spPr>
          <a:xfrm>
            <a:off x="1483560" y="11754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76" name="TextBox 5"/>
          <p:cNvSpPr/>
          <p:nvPr/>
        </p:nvSpPr>
        <p:spPr>
          <a:xfrm>
            <a:off x="1468080" y="1811160"/>
            <a:ext cx="6207120" cy="155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0070C0"/>
                </a:solidFill>
                <a:latin typeface="Arial"/>
                <a:ea typeface="Arial Unicode MS"/>
              </a:rPr>
              <a:t>Części interfejsu, które wyglądają jak reklamy: </a:t>
            </a:r>
            <a:r>
              <a:rPr lang="en-GB" sz="1200" b="1" i="1" strike="noStrike" spc="-1">
                <a:solidFill>
                  <a:srgbClr val="50C98C"/>
                </a:solidFill>
                <a:latin typeface="Arial"/>
                <a:ea typeface="Arial Unicode MS"/>
              </a:rPr>
              <a:t>POZIOM 3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Boksy graficzne mogą być łatwo zamienione na reklamę poza stroną.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RADA EKSPERTA: stosuj na swojej stronie proste linki tekstowe, które przyciągają bardziej niż elementy graficzne, ponieważ są kontekstowe i dają wrażenie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wiarygodności.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377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378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379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380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81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Rectangle 3"/>
          <p:cNvSpPr/>
          <p:nvPr/>
        </p:nvSpPr>
        <p:spPr>
          <a:xfrm>
            <a:off x="1483560" y="12470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83" name="TextBox 5"/>
          <p:cNvSpPr/>
          <p:nvPr/>
        </p:nvSpPr>
        <p:spPr>
          <a:xfrm>
            <a:off x="1403640" y="1863720"/>
            <a:ext cx="6207120" cy="156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C000"/>
                </a:solidFill>
                <a:latin typeface="Arial"/>
                <a:ea typeface="Arial Unicode MS"/>
              </a:rPr>
              <a:t>Naruszenie konwencji internetowych: </a:t>
            </a:r>
            <a:r>
              <a:rPr lang="en-GB" sz="1200" b="1" i="1" strike="noStrike" spc="-1">
                <a:solidFill>
                  <a:srgbClr val="50C98C"/>
                </a:solidFill>
                <a:latin typeface="Arial"/>
                <a:ea typeface="Arial Unicode MS"/>
              </a:rPr>
              <a:t>POZIOM 3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300" b="1" i="1" strike="noStrike" spc="-1">
                <a:solidFill>
                  <a:srgbClr val="000000"/>
                </a:solidFill>
                <a:latin typeface="Arial"/>
                <a:ea typeface="Arial Unicode MS"/>
              </a:rPr>
              <a:t> 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Użytkownicy stosują w witrynie oczekiwania eksploatacyjne, które wyrobili sobie, odwiedzając inne witryny.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Średnio masz 1 minutę i 49 sekund, aby przekonać użytkownika do skorzystania    ze </a:t>
            </a: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strony.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84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385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386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387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88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3"/>
          <p:cNvSpPr/>
          <p:nvPr/>
        </p:nvSpPr>
        <p:spPr>
          <a:xfrm>
            <a:off x="1413720" y="1257840"/>
            <a:ext cx="5765040" cy="332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Jakie są warunki wstępne dla użytecznych stron internetowych?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55" name="TextBox 5"/>
          <p:cNvSpPr/>
          <p:nvPr/>
        </p:nvSpPr>
        <p:spPr>
          <a:xfrm>
            <a:off x="1837440" y="3886200"/>
            <a:ext cx="5067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Użytkownik jest niecierpliwy, pozostaje około 27 sekund na krótkiej przekonującej stronie internetowej.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56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57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158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159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60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61" name="Diagrama 4"/>
          <p:cNvGrpSpPr/>
          <p:nvPr/>
        </p:nvGrpSpPr>
        <p:grpSpPr>
          <a:xfrm>
            <a:off x="1762200" y="1901880"/>
            <a:ext cx="5165640" cy="1476720"/>
            <a:chOff x="1762200" y="1901880"/>
            <a:chExt cx="5165640" cy="1476720"/>
          </a:xfrm>
        </p:grpSpPr>
        <p:sp>
          <p:nvSpPr>
            <p:cNvPr id="162" name="Rectángulo 161"/>
            <p:cNvSpPr/>
            <p:nvPr/>
          </p:nvSpPr>
          <p:spPr>
            <a:xfrm>
              <a:off x="1762200" y="1901880"/>
              <a:ext cx="5165640" cy="147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" name="Rectángulo: esquinas redondeadas 162"/>
            <p:cNvSpPr/>
            <p:nvPr/>
          </p:nvSpPr>
          <p:spPr>
            <a:xfrm>
              <a:off x="1762200" y="1901880"/>
              <a:ext cx="5165640" cy="67320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8480" tIns="78480" rIns="45720" bIns="7884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Strona jest użyteczna, jeśli ma solidną i przejrzystą treść w strukturze, która jest łatwa do odszukania.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164" name="Rectángulo: esquinas redondeadas 163"/>
            <p:cNvSpPr/>
            <p:nvPr/>
          </p:nvSpPr>
          <p:spPr>
            <a:xfrm>
              <a:off x="1762200" y="2692440"/>
              <a:ext cx="5165640" cy="673200"/>
            </a:xfrm>
            <a:prstGeom prst="roundRect">
              <a:avLst>
                <a:gd name="adj" fmla="val 16667"/>
              </a:avLst>
            </a:prstGeom>
            <a:solidFill>
              <a:srgbClr val="9AD3E9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8480" tIns="78480" rIns="45720" bIns="7884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Łatwość użytkowania: jest określana przez użytkownika podczas pierwszej wizyty na stronie i będzie decydować o jej sukcesie</a:t>
              </a:r>
              <a:endParaRPr lang="en-US" sz="1200" b="0" strike="noStrike" spc="-1">
                <a:latin typeface="Arial"/>
              </a:endParaRPr>
            </a:p>
          </p:txBody>
        </p:sp>
      </p:grpSp>
      <p:sp>
        <p:nvSpPr>
          <p:cNvPr id="165" name="Freccia giù 1"/>
          <p:cNvSpPr/>
          <p:nvPr/>
        </p:nvSpPr>
        <p:spPr>
          <a:xfrm>
            <a:off x="4195800" y="3482640"/>
            <a:ext cx="298080" cy="287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Rectangle 3"/>
          <p:cNvSpPr/>
          <p:nvPr/>
        </p:nvSpPr>
        <p:spPr>
          <a:xfrm>
            <a:off x="1483560" y="119556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90" name="TextBox 5"/>
          <p:cNvSpPr/>
          <p:nvPr/>
        </p:nvSpPr>
        <p:spPr>
          <a:xfrm>
            <a:off x="1468080" y="1815120"/>
            <a:ext cx="6207120" cy="264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00B050"/>
                </a:solidFill>
                <a:latin typeface="Arial"/>
                <a:ea typeface="Arial Unicode MS"/>
              </a:rPr>
              <a:t>Słaba treść i swobodna sensacyjność</a:t>
            </a:r>
            <a:r>
              <a:rPr lang="en-GB" sz="1200" b="1" i="1" strike="noStrike" spc="-1">
                <a:solidFill>
                  <a:srgbClr val="000000"/>
                </a:solidFill>
                <a:latin typeface="Arial"/>
                <a:ea typeface="Arial Unicode MS"/>
              </a:rPr>
              <a:t>: </a:t>
            </a:r>
            <a:r>
              <a:rPr lang="en-GB" sz="1200" b="1" i="1" strike="noStrike" spc="-1">
                <a:solidFill>
                  <a:srgbClr val="50C98C"/>
                </a:solidFill>
                <a:latin typeface="Arial"/>
                <a:ea typeface="Arial Unicode MS"/>
              </a:rPr>
              <a:t>POZIOM 3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000000"/>
                </a:solidFill>
                <a:latin typeface="Arial"/>
                <a:ea typeface="Arial Unicode MS"/>
              </a:rPr>
              <a:t>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Wiele firm na swoich stronach nie ma tendencji do mówienia jasno i prosto. Jest to problem dla użytkowników, z których prawie wszyscy są niecierpliwi, ponieważ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spędzają mało czasu na każdej stronie.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Jak sprawić, aby strona była lepiej widoczna przez wyszukiwarki?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SEO (Search Engine Optimization): jasne i proste słowa, dlatego więcej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konkretny tekst będzie miał lepszą pozycję w wyszukiwarkach.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391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392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393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394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95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6" name="Freccia giù 1"/>
          <p:cNvSpPr/>
          <p:nvPr/>
        </p:nvSpPr>
        <p:spPr>
          <a:xfrm>
            <a:off x="4286160" y="3291840"/>
            <a:ext cx="298080" cy="287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Rectangle 3"/>
          <p:cNvSpPr/>
          <p:nvPr/>
        </p:nvSpPr>
        <p:spPr>
          <a:xfrm>
            <a:off x="1450440" y="12758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98" name="TextBox 5"/>
          <p:cNvSpPr/>
          <p:nvPr/>
        </p:nvSpPr>
        <p:spPr>
          <a:xfrm>
            <a:off x="1436040" y="1873440"/>
            <a:ext cx="6480000" cy="209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00B0F0"/>
                </a:solidFill>
                <a:latin typeface="Arial"/>
                <a:ea typeface="Arial Unicode MS"/>
              </a:rPr>
              <a:t>Bogata treść i brak sensacji: </a:t>
            </a:r>
            <a:r>
              <a:rPr lang="en-GB" sz="1200" b="1" i="1" strike="noStrike" spc="-1">
                <a:solidFill>
                  <a:srgbClr val="50C98C"/>
                </a:solidFill>
                <a:latin typeface="Arial"/>
                <a:ea typeface="Arial Unicode MS"/>
              </a:rPr>
              <a:t>POZIOM 3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Jeśli chodzi o wyszukiwanie informacji: duże bloki tekstu odciągają użytkownika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od strony, użytkownik musiałby się zbytnio natrudzić, aby osiągnąć cel.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Jak powinny wyglądać teksty internetowe?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Powinny być: krótkie, przystępne, napisane tak, aby można je było raczej skanować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niż czytać.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99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400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401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402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03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Rectangle 3"/>
          <p:cNvSpPr/>
          <p:nvPr/>
        </p:nvSpPr>
        <p:spPr>
          <a:xfrm>
            <a:off x="1450440" y="12830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05" name="TextBox 5"/>
          <p:cNvSpPr/>
          <p:nvPr/>
        </p:nvSpPr>
        <p:spPr>
          <a:xfrm>
            <a:off x="1417320" y="1958040"/>
            <a:ext cx="6480000" cy="209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Ewolucja technologiczna i jej wpływ na użyteczność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Chociaż sieć zmieniła się radykalnie od 1990 roku, wytyczne dotyczące użyteczności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pozostały niezmienne.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Użyteczność jest problemem ludzkiego zachowania, a ludzie nie ewoluowali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od dekady.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Z 34 wymienionych problemów z użytecznością, 7 zostało zredukowanych dzięki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ewolucji: przeglądarki, przepustowości i Internetu.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06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407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408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409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10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Rectangle 3"/>
          <p:cNvSpPr/>
          <p:nvPr/>
        </p:nvSpPr>
        <p:spPr>
          <a:xfrm>
            <a:off x="1450440" y="11624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12" name="TextBox 5"/>
          <p:cNvSpPr/>
          <p:nvPr/>
        </p:nvSpPr>
        <p:spPr>
          <a:xfrm>
            <a:off x="1450440" y="1661040"/>
            <a:ext cx="64800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7 problemów z użytecznością, </a:t>
            </a:r>
            <a:r>
              <a:rPr lang="en-GB" sz="1200" b="1" strike="noStrike" spc="-1">
                <a:solidFill>
                  <a:srgbClr val="FF3399"/>
                </a:solidFill>
                <a:latin typeface="Arial"/>
                <a:ea typeface="Arial Unicode MS"/>
              </a:rPr>
              <a:t>które zostały znacząco zredukowane: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13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414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415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416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17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18" name="Grupo 6"/>
          <p:cNvGrpSpPr/>
          <p:nvPr/>
        </p:nvGrpSpPr>
        <p:grpSpPr>
          <a:xfrm>
            <a:off x="1547640" y="1999440"/>
            <a:ext cx="6480000" cy="2572560"/>
            <a:chOff x="1547640" y="1999440"/>
            <a:chExt cx="6480000" cy="2572560"/>
          </a:xfrm>
        </p:grpSpPr>
        <p:sp>
          <p:nvSpPr>
            <p:cNvPr id="419" name="Rectángulo 9"/>
            <p:cNvSpPr/>
            <p:nvPr/>
          </p:nvSpPr>
          <p:spPr>
            <a:xfrm>
              <a:off x="1547640" y="1999440"/>
              <a:ext cx="6266520" cy="2437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Forma libre: forma 11"/>
            <p:cNvSpPr/>
            <p:nvPr/>
          </p:nvSpPr>
          <p:spPr>
            <a:xfrm>
              <a:off x="1547640" y="1999440"/>
              <a:ext cx="6266520" cy="613440"/>
            </a:xfrm>
            <a:custGeom>
              <a:avLst/>
              <a:gdLst/>
              <a:ahLst/>
              <a:cxnLst/>
              <a:rect l="l" t="t" r="r" b="b"/>
              <a:pathLst>
                <a:path w="6930323" h="711683">
                  <a:moveTo>
                    <a:pt x="0" y="71168"/>
                  </a:moveTo>
                  <a:cubicBezTo>
                    <a:pt x="0" y="31863"/>
                    <a:pt x="31863" y="0"/>
                    <a:pt x="71168" y="0"/>
                  </a:cubicBezTo>
                  <a:lnTo>
                    <a:pt x="6859155" y="0"/>
                  </a:lnTo>
                  <a:cubicBezTo>
                    <a:pt x="6898460" y="0"/>
                    <a:pt x="6930323" y="31863"/>
                    <a:pt x="6930323" y="71168"/>
                  </a:cubicBezTo>
                  <a:lnTo>
                    <a:pt x="6930323" y="640515"/>
                  </a:lnTo>
                  <a:cubicBezTo>
                    <a:pt x="6930323" y="679820"/>
                    <a:pt x="6898460" y="711683"/>
                    <a:pt x="6859155" y="711683"/>
                  </a:cubicBezTo>
                  <a:lnTo>
                    <a:pt x="71168" y="711683"/>
                  </a:lnTo>
                  <a:cubicBezTo>
                    <a:pt x="31863" y="711683"/>
                    <a:pt x="0" y="679820"/>
                    <a:pt x="0" y="640515"/>
                  </a:cubicBezTo>
                  <a:lnTo>
                    <a:pt x="0" y="71168"/>
                  </a:lnTo>
                  <a:close/>
                </a:path>
              </a:pathLst>
            </a:custGeom>
            <a:solidFill>
              <a:srgbClr val="A4B4EA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1503000" tIns="45000" rIns="45720" bIns="45000" numCol="1" spcCol="1440" anchor="ctr">
              <a:no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GB" sz="1000" b="1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Długie czasy ładowania (POZIOM 1): Użytkownicy skarżyli się na powolne ładowanie stron, kilka było stron, które były godne </a:t>
              </a:r>
              <a:endParaRPr lang="en-US" sz="1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lang="en-GB" sz="1000" b="1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polecenia dla prędkości.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421" name="Rectángulo: esquinas redondeadas 17"/>
            <p:cNvSpPr/>
            <p:nvPr/>
          </p:nvSpPr>
          <p:spPr>
            <a:xfrm>
              <a:off x="1612080" y="2061000"/>
              <a:ext cx="1107000" cy="490680"/>
            </a:xfrm>
            <a:prstGeom prst="roundRect">
              <a:avLst>
                <a:gd name="adj" fmla="val 10000"/>
              </a:avLst>
            </a:prstGeom>
            <a:solidFill>
              <a:srgbClr val="D7DDF4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422" name="Forma libre: forma 18"/>
            <p:cNvSpPr/>
            <p:nvPr/>
          </p:nvSpPr>
          <p:spPr>
            <a:xfrm>
              <a:off x="1547640" y="2612880"/>
              <a:ext cx="6266520" cy="712080"/>
            </a:xfrm>
            <a:custGeom>
              <a:avLst/>
              <a:gdLst/>
              <a:ahLst/>
              <a:cxnLst/>
              <a:rect l="l" t="t" r="r" b="b"/>
              <a:pathLst>
                <a:path w="6930323" h="711683">
                  <a:moveTo>
                    <a:pt x="0" y="71168"/>
                  </a:moveTo>
                  <a:cubicBezTo>
                    <a:pt x="0" y="31863"/>
                    <a:pt x="31863" y="0"/>
                    <a:pt x="71168" y="0"/>
                  </a:cubicBezTo>
                  <a:lnTo>
                    <a:pt x="6859155" y="0"/>
                  </a:lnTo>
                  <a:cubicBezTo>
                    <a:pt x="6898460" y="0"/>
                    <a:pt x="6930323" y="31863"/>
                    <a:pt x="6930323" y="71168"/>
                  </a:cubicBezTo>
                  <a:lnTo>
                    <a:pt x="6930323" y="640515"/>
                  </a:lnTo>
                  <a:cubicBezTo>
                    <a:pt x="6930323" y="679820"/>
                    <a:pt x="6898460" y="711683"/>
                    <a:pt x="6859155" y="711683"/>
                  </a:cubicBezTo>
                  <a:lnTo>
                    <a:pt x="71168" y="711683"/>
                  </a:lnTo>
                  <a:cubicBezTo>
                    <a:pt x="31863" y="711683"/>
                    <a:pt x="0" y="679820"/>
                    <a:pt x="0" y="640515"/>
                  </a:cubicBezTo>
                  <a:lnTo>
                    <a:pt x="0" y="71168"/>
                  </a:lnTo>
                  <a:close/>
                </a:path>
              </a:pathLst>
            </a:custGeom>
            <a:solidFill>
              <a:srgbClr val="9AD3E9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1503000" tIns="45000" rIns="45720" bIns="45000" numCol="1" spcCol="1440" anchor="ctr">
              <a:no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GB" sz="1000" b="1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Frame (LEVEL 1): Zakłócały pracę wyszukiwarek i</a:t>
              </a:r>
              <a:endParaRPr lang="en-US" sz="1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lang="en-GB" sz="1000" b="1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nieodzowne przyciski na stronie, takie jak “wstecz”.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423" name="Forma libre: forma 20"/>
            <p:cNvSpPr/>
            <p:nvPr/>
          </p:nvSpPr>
          <p:spPr>
            <a:xfrm>
              <a:off x="1547640" y="3324960"/>
              <a:ext cx="6480000" cy="1247040"/>
            </a:xfrm>
            <a:custGeom>
              <a:avLst/>
              <a:gdLst/>
              <a:ahLst/>
              <a:cxnLst/>
              <a:rect l="l" t="t" r="r" b="b"/>
              <a:pathLst>
                <a:path w="6930323" h="1256484">
                  <a:moveTo>
                    <a:pt x="0" y="125648"/>
                  </a:moveTo>
                  <a:cubicBezTo>
                    <a:pt x="0" y="56255"/>
                    <a:pt x="56255" y="0"/>
                    <a:pt x="125648" y="0"/>
                  </a:cubicBezTo>
                  <a:lnTo>
                    <a:pt x="6804675" y="0"/>
                  </a:lnTo>
                  <a:cubicBezTo>
                    <a:pt x="6874068" y="0"/>
                    <a:pt x="6930323" y="56255"/>
                    <a:pt x="6930323" y="125648"/>
                  </a:cubicBezTo>
                  <a:lnTo>
                    <a:pt x="6930323" y="1130836"/>
                  </a:lnTo>
                  <a:cubicBezTo>
                    <a:pt x="6930323" y="1200229"/>
                    <a:pt x="6874068" y="1256484"/>
                    <a:pt x="6804675" y="1256484"/>
                  </a:cubicBezTo>
                  <a:lnTo>
                    <a:pt x="125648" y="1256484"/>
                  </a:lnTo>
                  <a:cubicBezTo>
                    <a:pt x="56255" y="1256484"/>
                    <a:pt x="0" y="1200229"/>
                    <a:pt x="0" y="1130836"/>
                  </a:cubicBezTo>
                  <a:lnTo>
                    <a:pt x="0" y="125648"/>
                  </a:lnTo>
                  <a:close/>
                </a:path>
              </a:pathLst>
            </a:custGeom>
            <a:solidFill>
              <a:srgbClr val="98DFBB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1503000" tIns="45000" rIns="45720" bIns="45000" numCol="1" spcCol="1440" anchor="ctr">
              <a:no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GB" sz="1000" b="1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Flash (POZIOM 2): wielu projektantów flash uczyniło stronę </a:t>
              </a:r>
              <a:endParaRPr lang="en-US" sz="1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lang="en-GB" sz="1000" b="1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bezużyteczną, ponieważ użytkownik, zamiast podążać tam, </a:t>
              </a:r>
              <a:endParaRPr lang="en-US" sz="1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lang="en-GB" sz="1000" b="1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gdzie chciał na stronie internetowej, musiał podążać za </a:t>
              </a:r>
              <a:endParaRPr lang="en-US" sz="1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lang="en-GB" sz="1000" b="1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prezentacjami przypominającymi telewizję, które nie były interaktywne. </a:t>
              </a:r>
              <a:endParaRPr lang="en-US" sz="1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</a:pPr>
              <a:r>
                <a:rPr lang="en-GB" sz="1000" b="1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FLASH: jest środowiskiem programistycznym i powinien być używany do zapewnić funkcjonalność niedostępną na statycznej stronie, a nie próbować urozmaicić stronę.</a:t>
              </a:r>
              <a:endParaRPr lang="en-US" sz="1000" b="0" strike="noStrike" spc="-1">
                <a:latin typeface="Arial"/>
              </a:endParaRPr>
            </a:p>
          </p:txBody>
        </p:sp>
      </p:grpSp>
      <p:sp>
        <p:nvSpPr>
          <p:cNvPr id="424" name="Rectángulo: esquinas redondeadas 22"/>
          <p:cNvSpPr/>
          <p:nvPr/>
        </p:nvSpPr>
        <p:spPr>
          <a:xfrm>
            <a:off x="1609920" y="2745000"/>
            <a:ext cx="1132200" cy="482760"/>
          </a:xfrm>
          <a:prstGeom prst="roundRect">
            <a:avLst>
              <a:gd name="adj" fmla="val 10000"/>
            </a:avLst>
          </a:prstGeom>
          <a:solidFill>
            <a:srgbClr val="D7DDF4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425" name="Rectángulo: esquinas redondeadas 23"/>
          <p:cNvSpPr/>
          <p:nvPr/>
        </p:nvSpPr>
        <p:spPr>
          <a:xfrm>
            <a:off x="1620720" y="3481200"/>
            <a:ext cx="1132200" cy="482760"/>
          </a:xfrm>
          <a:prstGeom prst="roundRect">
            <a:avLst>
              <a:gd name="adj" fmla="val 10000"/>
            </a:avLst>
          </a:prstGeom>
          <a:solidFill>
            <a:srgbClr val="D7DDF4"/>
          </a:solidFill>
          <a:ln>
            <a:solidFill>
              <a:srgbClr val="FFFFFF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/>
        </p:style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Rectangle 3"/>
          <p:cNvSpPr/>
          <p:nvPr/>
        </p:nvSpPr>
        <p:spPr>
          <a:xfrm>
            <a:off x="1450440" y="132732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27" name="TextBox 5"/>
          <p:cNvSpPr/>
          <p:nvPr/>
        </p:nvSpPr>
        <p:spPr>
          <a:xfrm>
            <a:off x="1450440" y="1994040"/>
            <a:ext cx="6480000" cy="136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000000"/>
                </a:solidFill>
                <a:latin typeface="Arial"/>
                <a:ea typeface="Arial Unicode MS"/>
              </a:rPr>
              <a:t>Wyszukiwanie na stronie z niewielką ilością odpowiednich wyników: </a:t>
            </a:r>
            <a:r>
              <a:rPr lang="en-GB" sz="1200" b="1" i="1" strike="noStrike" spc="-1">
                <a:solidFill>
                  <a:srgbClr val="00B0F0"/>
                </a:solidFill>
                <a:latin typeface="Arial"/>
                <a:ea typeface="Arial Unicode MS"/>
              </a:rPr>
              <a:t>POZIOM 2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Wiele stron w przeszłości miało naprawdę słabe możliwości wyszukiwania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i nie nadawało priorytetu ich wynikom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Nawet dzisiaj, niewiele stron posiada naprawdę wydajną i funkcjonalną wyszukiwarkę zdolną do zaspokojenia potrzeb użytkownika w krótkim czasie.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28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938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429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430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431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32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Rectangle 3"/>
          <p:cNvSpPr/>
          <p:nvPr/>
        </p:nvSpPr>
        <p:spPr>
          <a:xfrm>
            <a:off x="1620000" y="13230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34" name="TextBox 5"/>
          <p:cNvSpPr/>
          <p:nvPr/>
        </p:nvSpPr>
        <p:spPr>
          <a:xfrm>
            <a:off x="1601280" y="1847160"/>
            <a:ext cx="6480000" cy="155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Multimedia i wideo: </a:t>
            </a:r>
            <a:r>
              <a:rPr lang="en-GB" sz="1200" b="1" i="1" strike="noStrike" spc="-1">
                <a:solidFill>
                  <a:srgbClr val="50C98C"/>
                </a:solidFill>
                <a:latin typeface="Arial"/>
                <a:ea typeface="Arial Unicode MS"/>
              </a:rPr>
              <a:t>POZIOM 3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Wideo i multimedia są dziś akceptowalne z trzech powodów: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Szerokość pasma wzrosła, aby umożliwić przesyłanie wideo.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Jakość filmów uległa poprawie.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Producenci internetowi produkują filmy i nie korzystają z produkcji telewizyjnych, jak to miało miejsce wcześniej.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35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436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437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438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39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Rectangle 3"/>
          <p:cNvSpPr/>
          <p:nvPr/>
        </p:nvSpPr>
        <p:spPr>
          <a:xfrm>
            <a:off x="1564920" y="163548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41" name="TextBox 5"/>
          <p:cNvSpPr/>
          <p:nvPr/>
        </p:nvSpPr>
        <p:spPr>
          <a:xfrm>
            <a:off x="1533600" y="2203200"/>
            <a:ext cx="6480000" cy="173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Zamrożone układy: </a:t>
            </a:r>
            <a:r>
              <a:rPr lang="en-GB" sz="1200" b="1" i="1" strike="noStrike" spc="-1">
                <a:solidFill>
                  <a:srgbClr val="5371D7"/>
                </a:solidFill>
                <a:latin typeface="Arial"/>
                <a:ea typeface="Arial Unicode MS"/>
              </a:rPr>
              <a:t>POZIOM 2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Układ jest zablokowany, gdy informacje w nim zawarte mają stałą szerokość niezależną od okna, które je zajmuje.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FF3399"/>
                </a:solidFill>
                <a:latin typeface="Arial"/>
                <a:ea typeface="Arial Unicode MS"/>
              </a:rPr>
              <a:t>TESTY PRZYDATNOŚCI mówią, że: 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użytkownicy nie znoszą poziomego przewijania.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Użytkownik oczekuje przewijania w pionie. Jeśli strona może przewijać się zarówno w poziomie jak i w pionie, użytkownik musi poruszać się w dwóch wymiarach, co jest TRUDNE.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42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443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444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445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46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Rectangle 3"/>
          <p:cNvSpPr/>
          <p:nvPr/>
        </p:nvSpPr>
        <p:spPr>
          <a:xfrm>
            <a:off x="1450440" y="123912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48" name="TextBox 5"/>
          <p:cNvSpPr/>
          <p:nvPr/>
        </p:nvSpPr>
        <p:spPr>
          <a:xfrm>
            <a:off x="1450440" y="1871640"/>
            <a:ext cx="6480000" cy="136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Zamrożone układy: </a:t>
            </a:r>
            <a:r>
              <a:rPr lang="en-GB" sz="1200" b="1" i="1" strike="noStrike" spc="-1">
                <a:solidFill>
                  <a:srgbClr val="50C98C"/>
                </a:solidFill>
                <a:latin typeface="Arial"/>
                <a:ea typeface="Arial Unicode MS"/>
              </a:rPr>
              <a:t>POZIOM 2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Zablokowane układy generują trudności, ale ich krytyczność spadła z poziomu 3 do 2, ponieważ średnie i duże ekrany rozpowszechniły się wśród użytkowników.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Najbardziej odpowiednią propozycją dla strony internetowej jest "płynny układ", który rozszerza się i kurczy dostosowując się do okna, w którym się znajduje.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49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450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451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452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53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Rectangle 3"/>
          <p:cNvSpPr/>
          <p:nvPr/>
        </p:nvSpPr>
        <p:spPr>
          <a:xfrm>
            <a:off x="1450440" y="12470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55" name="TextBox 5"/>
          <p:cNvSpPr/>
          <p:nvPr/>
        </p:nvSpPr>
        <p:spPr>
          <a:xfrm>
            <a:off x="1450440" y="1886760"/>
            <a:ext cx="6480000" cy="28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300" b="1" i="1" strike="noStrike" spc="-1">
                <a:solidFill>
                  <a:srgbClr val="000000"/>
                </a:solidFill>
                <a:latin typeface="Arial"/>
                <a:ea typeface="Arial Unicode MS"/>
              </a:rPr>
              <a:t>Niekompatybilność między platformami: </a:t>
            </a:r>
            <a:r>
              <a:rPr lang="en-GB" sz="1300" b="1" i="1" strike="noStrike" spc="-1">
                <a:solidFill>
                  <a:srgbClr val="5371D7"/>
                </a:solidFill>
                <a:latin typeface="Arial"/>
                <a:ea typeface="Arial Unicode MS"/>
              </a:rPr>
              <a:t>POZIOM 2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456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457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458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459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60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61" name="Diagram9"/>
          <p:cNvGrpSpPr/>
          <p:nvPr/>
        </p:nvGrpSpPr>
        <p:grpSpPr>
          <a:xfrm>
            <a:off x="1475640" y="2015640"/>
            <a:ext cx="5688360" cy="2688480"/>
            <a:chOff x="1475640" y="2015640"/>
            <a:chExt cx="5688360" cy="2688480"/>
          </a:xfrm>
        </p:grpSpPr>
        <p:sp>
          <p:nvSpPr>
            <p:cNvPr id="462" name="Rectángulo 461"/>
            <p:cNvSpPr/>
            <p:nvPr/>
          </p:nvSpPr>
          <p:spPr>
            <a:xfrm>
              <a:off x="1475640" y="2015640"/>
              <a:ext cx="5688000" cy="2688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3" name="Rectángulo: esquinas redondeadas 462"/>
            <p:cNvSpPr/>
            <p:nvPr/>
          </p:nvSpPr>
          <p:spPr>
            <a:xfrm>
              <a:off x="1475640" y="2298600"/>
              <a:ext cx="5688360" cy="9676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2880" tIns="92880" rIns="45720" bIns="9324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Nowe przeglądarki są bardziej zgodne ze standardami i dziś rzadko zdarza się, aby strona działała tylko w jednej przeglądarce, a w innej ulegała awarii.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464" name="Rectángulo: esquinas redondeadas 463"/>
            <p:cNvSpPr/>
            <p:nvPr/>
          </p:nvSpPr>
          <p:spPr>
            <a:xfrm>
              <a:off x="1475640" y="3453840"/>
              <a:ext cx="5688360" cy="9676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-1774669"/>
                <a:satOff val="1727"/>
                <a:lumOff val="-2157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2880" tIns="92880" rIns="45720" bIns="9324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Wraz z pojawieniem się smartfonów konieczne jest dostosowanie stron internetowych do platform mobilnych, które diametralnie różnią się od tych na pc. Platformy mobilne wymagają dedykowanej strony internetowej z uproszczonym doświadczeniem.</a:t>
              </a:r>
              <a:endParaRPr lang="en-US" sz="1200" b="0" strike="noStrike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Rectangle 3"/>
          <p:cNvSpPr/>
          <p:nvPr/>
        </p:nvSpPr>
        <p:spPr>
          <a:xfrm>
            <a:off x="1450440" y="12582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66" name="TextBox 5"/>
          <p:cNvSpPr/>
          <p:nvPr/>
        </p:nvSpPr>
        <p:spPr>
          <a:xfrm>
            <a:off x="1403640" y="1828080"/>
            <a:ext cx="6480000" cy="173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Jak użytkownik wpływa na użyteczność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Z czasem użytkownik przystosował się do środowiska internetowego i nabył większą umiejętność korzystania ze stron internetowych.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Użytkownik dostosowuje się więc do problemów, które przez lata traciły poziomy w rankingu problemów użyteczności, o którym mowa powyżej.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67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468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469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470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71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3"/>
          <p:cNvSpPr/>
          <p:nvPr/>
        </p:nvSpPr>
        <p:spPr>
          <a:xfrm>
            <a:off x="1609920" y="1563480"/>
            <a:ext cx="5903280" cy="297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Sukces strony internetowej: głębokie linki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67" name="TextBox 5"/>
          <p:cNvSpPr/>
          <p:nvPr/>
        </p:nvSpPr>
        <p:spPr>
          <a:xfrm>
            <a:off x="1609920" y="2013480"/>
            <a:ext cx="6207120" cy="191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Są to te linki, które pozwalają użytkownikowi na dostęp do bardziej szczegółowych wyszukiwań.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i="1" strike="noStrike" spc="-1">
                <a:solidFill>
                  <a:srgbClr val="000000"/>
                </a:solidFill>
                <a:latin typeface="Arial"/>
                <a:ea typeface="Arial Unicode MS"/>
              </a:rPr>
              <a:t>W jaki sposób obsługiwane są głębokie linki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?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 Zadbajmy o przejrzystość naszej strony!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B0F0"/>
                </a:solidFill>
                <a:latin typeface="Arial"/>
                <a:ea typeface="Arial Unicode MS"/>
              </a:rPr>
              <a:t>- Nazwa i logo firmy w lewym górnym rogu strony internetowej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B0F0"/>
                </a:solidFill>
                <a:latin typeface="Arial"/>
                <a:ea typeface="Arial Unicode MS"/>
              </a:rPr>
              <a:t>- Bezpośredni link do strony głównej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B0F0"/>
                </a:solidFill>
                <a:latin typeface="Arial"/>
                <a:ea typeface="Arial Unicode MS"/>
              </a:rPr>
              <a:t>- Pole wyszukiwania, prawy górny róg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69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170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171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72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Rectangle 3"/>
          <p:cNvSpPr/>
          <p:nvPr/>
        </p:nvSpPr>
        <p:spPr>
          <a:xfrm>
            <a:off x="1450440" y="12074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73" name="TextBox 5"/>
          <p:cNvSpPr/>
          <p:nvPr/>
        </p:nvSpPr>
        <p:spPr>
          <a:xfrm>
            <a:off x="1403640" y="1760040"/>
            <a:ext cx="6480000" cy="28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300" b="1" i="1" strike="noStrike" spc="-1">
                <a:solidFill>
                  <a:srgbClr val="4BB0D8"/>
                </a:solidFill>
                <a:latin typeface="Arial"/>
                <a:ea typeface="Arial Unicode MS"/>
              </a:rPr>
              <a:t>Niepewna klikalność: </a:t>
            </a:r>
            <a:r>
              <a:rPr lang="en-GB" sz="13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POZIOM 1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474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475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476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477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78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79" name="Diagram10"/>
          <p:cNvGrpSpPr/>
          <p:nvPr/>
        </p:nvGrpSpPr>
        <p:grpSpPr>
          <a:xfrm>
            <a:off x="1479240" y="2279520"/>
            <a:ext cx="5972400" cy="1330560"/>
            <a:chOff x="1479240" y="2279520"/>
            <a:chExt cx="5972400" cy="1330560"/>
          </a:xfrm>
        </p:grpSpPr>
        <p:sp>
          <p:nvSpPr>
            <p:cNvPr id="480" name="Rectángulo 479"/>
            <p:cNvSpPr/>
            <p:nvPr/>
          </p:nvSpPr>
          <p:spPr>
            <a:xfrm>
              <a:off x="1479240" y="2279520"/>
              <a:ext cx="5972400" cy="1330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1" name="Círculo parcial 480"/>
            <p:cNvSpPr/>
            <p:nvPr/>
          </p:nvSpPr>
          <p:spPr>
            <a:xfrm>
              <a:off x="1479240" y="2279520"/>
              <a:ext cx="1330560" cy="133056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98DFBB">
                  <a:lumMod val="7500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2" name="Rectángulo 481"/>
            <p:cNvSpPr/>
            <p:nvPr/>
          </p:nvSpPr>
          <p:spPr>
            <a:xfrm>
              <a:off x="2144520" y="2279520"/>
              <a:ext cx="5307120" cy="133056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A4B4EA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rIns="4572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W przeszłości użytkownik nie rozumiał, gdzie ma kliknąć na ekranie, ponieważ istniały strony z dużą ilością grafiki, a linki były ukryte w obrazach, które nie wskazywały na klikalność. </a:t>
              </a:r>
              <a:endParaRPr lang="en-US" sz="12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Dziś użytkownik przyswoił sobie konwencje klikalności obowiązujące w sieci. wie, czy może kliknąć na kolorowy i podkreślony tekst. Wie też, że może klikać obiekty graficzne, że wyglądają one jak przyciski. </a:t>
              </a:r>
              <a:endParaRPr lang="en-US" sz="1200" b="0" strike="noStrike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Rectangle 3"/>
          <p:cNvSpPr/>
          <p:nvPr/>
        </p:nvSpPr>
        <p:spPr>
          <a:xfrm>
            <a:off x="1450440" y="125568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484" name="TextBox 5"/>
          <p:cNvSpPr/>
          <p:nvPr/>
        </p:nvSpPr>
        <p:spPr>
          <a:xfrm>
            <a:off x="1439640" y="1858680"/>
            <a:ext cx="6480000" cy="191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4BB0D8"/>
                </a:solidFill>
                <a:latin typeface="Arial"/>
                <a:ea typeface="Arial Unicode MS"/>
              </a:rPr>
              <a:t>Przewijanie: POZIOM 2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Użytkownik jest odporny na przewijanie stron internetowych, często sam decyduje gdzie chce przejść bez przewijania zawartości.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Nawet najbardziej doświadczony użytkownik potrzebuje wizualnych wskazówek, aby wiedzieć, że strona jest kontynuowana poza tym, co jest widoczne.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Dlatego też należy zadbać o to, aby projekt witryny nie sugerował stron końcowych tam, gdzie ich nie ma.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85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486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487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488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89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Rectángulo 1"/>
          <p:cNvSpPr/>
          <p:nvPr/>
        </p:nvSpPr>
        <p:spPr>
          <a:xfrm>
            <a:off x="1344600" y="1923840"/>
            <a:ext cx="6683400" cy="2340720"/>
          </a:xfrm>
          <a:prstGeom prst="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Rejestracja: POZIOM 1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Kiedy korzystanie z Internetu stało się powszechne, rejestracja w witrynie stanowiła barierę, ponieważ ludzie nie wiedzieli, czy zaufać witrynom i podać im swoje dane osobowe. Obecnie wiele witryn przeprojektowało swoje procesy zakupowe w taki sposób, aby umożliwić użytkownikowi dokonanie zakupu bez rejestracji.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Użytkownik będzie musiał podać informacje takie jak numer karty, ale uzna to za mniej inwazyjne, ponieważ jest to część sprzedaży.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Strony, które wymagają przedwczesnej rejestracji (a jest ich wiele) tracą wielu klientów.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91" name="Rectangle 3"/>
          <p:cNvSpPr/>
          <p:nvPr/>
        </p:nvSpPr>
        <p:spPr>
          <a:xfrm>
            <a:off x="1344600" y="1291320"/>
            <a:ext cx="668340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92" name="TextBox 5"/>
          <p:cNvSpPr/>
          <p:nvPr/>
        </p:nvSpPr>
        <p:spPr>
          <a:xfrm>
            <a:off x="1416600" y="1985040"/>
            <a:ext cx="6480000" cy="2279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3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494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495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496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97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Rectángulo 1"/>
          <p:cNvSpPr/>
          <p:nvPr/>
        </p:nvSpPr>
        <p:spPr>
          <a:xfrm>
            <a:off x="1450440" y="1835280"/>
            <a:ext cx="2664360" cy="3034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2542A2"/>
                </a:solidFill>
                <a:latin typeface="Arial"/>
                <a:ea typeface="Arial Unicode MS"/>
              </a:rPr>
              <a:t>Skomplikowane URL: </a:t>
            </a:r>
            <a:r>
              <a:rPr lang="en-GB" sz="1200" b="1" i="1" strike="noStrike" spc="-1">
                <a:solidFill>
                  <a:srgbClr val="00B0F0"/>
                </a:solidFill>
                <a:latin typeface="Arial"/>
                <a:ea typeface="Arial Unicode MS"/>
              </a:rPr>
              <a:t>POZIOM 2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99" name="Rectangle 3"/>
          <p:cNvSpPr/>
          <p:nvPr/>
        </p:nvSpPr>
        <p:spPr>
          <a:xfrm>
            <a:off x="1450440" y="12434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00" name="TextBox 5"/>
          <p:cNvSpPr/>
          <p:nvPr/>
        </p:nvSpPr>
        <p:spPr>
          <a:xfrm>
            <a:off x="1450440" y="2125800"/>
            <a:ext cx="6480000" cy="191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2542A2"/>
                </a:solidFill>
                <a:latin typeface="Arial"/>
                <a:ea typeface="Arial Unicode MS"/>
              </a:rPr>
              <a:t>URL - co to jest? </a:t>
            </a: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Jest to ciąg znaków, który jednoznacznie identyfikuje adres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stronę internetową.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Chociaż powodują one problemy z użytecznością i pozycjonowaniem w wyszukiwarkach, pozostają krytycznym problemem.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Większość stron powinna mieć adres URL o długości od 20 do 50 znaków.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Użytkownik-ekspert jest w stanie ręcznie zmodyfikować złożony adres URL, ale zdarza się to bardzo rzadko.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01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502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503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504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05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Rectangle 3"/>
          <p:cNvSpPr/>
          <p:nvPr/>
        </p:nvSpPr>
        <p:spPr>
          <a:xfrm>
            <a:off x="1450440" y="115992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07" name="TextBox 5"/>
          <p:cNvSpPr/>
          <p:nvPr/>
        </p:nvSpPr>
        <p:spPr>
          <a:xfrm>
            <a:off x="1396440" y="1732680"/>
            <a:ext cx="6480000" cy="28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300" b="1" i="1" strike="noStrike" spc="-1">
                <a:solidFill>
                  <a:srgbClr val="2542A2"/>
                </a:solidFill>
                <a:latin typeface="Arial"/>
                <a:ea typeface="Arial Unicode MS"/>
              </a:rPr>
              <a:t>Menu rozwijane i hierarchiczne: </a:t>
            </a:r>
            <a:r>
              <a:rPr lang="en-GB" sz="13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POZIOM 1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508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509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510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511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12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13" name="Diagram11"/>
          <p:cNvGrpSpPr/>
          <p:nvPr/>
        </p:nvGrpSpPr>
        <p:grpSpPr>
          <a:xfrm>
            <a:off x="1421280" y="1794240"/>
            <a:ext cx="6030360" cy="2591640"/>
            <a:chOff x="1421280" y="1794240"/>
            <a:chExt cx="6030360" cy="2591640"/>
          </a:xfrm>
        </p:grpSpPr>
        <p:sp>
          <p:nvSpPr>
            <p:cNvPr id="514" name="Rectángulo 513"/>
            <p:cNvSpPr/>
            <p:nvPr/>
          </p:nvSpPr>
          <p:spPr>
            <a:xfrm>
              <a:off x="1421280" y="1794240"/>
              <a:ext cx="6030000" cy="259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5" name="Rectángulo: esquinas redondeadas 514"/>
            <p:cNvSpPr/>
            <p:nvPr/>
          </p:nvSpPr>
          <p:spPr>
            <a:xfrm>
              <a:off x="1421280" y="2194200"/>
              <a:ext cx="6030360" cy="8020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4960" tIns="84960" rIns="45720" bIns="8496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Jeszcze kilka lat temu każdy dynamiczny element w sieci wprowadzał użytkowników w zakłopotanie.  Teraz użytkownik przyzwyczaił się do tego, ale hierarchiczne menu, które rozciąga się na zbyt wiele poziomów, stwarza problemy z użytecznością.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516" name="Rectángulo: esquinas redondeadas 515"/>
            <p:cNvSpPr/>
            <p:nvPr/>
          </p:nvSpPr>
          <p:spPr>
            <a:xfrm>
              <a:off x="1421280" y="3183840"/>
              <a:ext cx="6030360" cy="8020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-1774669"/>
                <a:satOff val="1727"/>
                <a:lumOff val="-2157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4960" tIns="84960" rIns="45720" bIns="8496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PAMIĘTAJ: </a:t>
              </a: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Użytkownicy z upośledzeniem ruchowym mają większe trudności z kontrolowaniem wskaźnika.</a:t>
              </a:r>
              <a:endParaRPr lang="en-US" sz="1200" b="0" strike="noStrike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Rectangle 3"/>
          <p:cNvSpPr/>
          <p:nvPr/>
        </p:nvSpPr>
        <p:spPr>
          <a:xfrm>
            <a:off x="1450440" y="115992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18" name="TextBox 5"/>
          <p:cNvSpPr/>
          <p:nvPr/>
        </p:nvSpPr>
        <p:spPr>
          <a:xfrm>
            <a:off x="1436040" y="1774440"/>
            <a:ext cx="6480000" cy="173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Samokontrola: </a:t>
            </a:r>
            <a:r>
              <a:rPr lang="en-GB" sz="1200" b="1" strike="noStrike" spc="-1">
                <a:solidFill>
                  <a:srgbClr val="FF3399"/>
                </a:solidFill>
                <a:latin typeface="Arial"/>
                <a:ea typeface="Arial Unicode MS"/>
              </a:rPr>
              <a:t>Jak projektanci ograniczyli problemy z użytecznością.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Doświadczenie projektantów pozwoliło na ograniczenie 13 problemów związanych z użytecznością.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Jednak zdarza się, że napotyka na niektóre z tych problemów, jeśli projektanci są początkujący.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Na kolejnych slajdach wymienimy te 13 problemów, które z czasem ulegają poprawie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19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520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521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522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23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Rectangle 3"/>
          <p:cNvSpPr/>
          <p:nvPr/>
        </p:nvSpPr>
        <p:spPr>
          <a:xfrm>
            <a:off x="1547640" y="133272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25" name="TextBox 5"/>
          <p:cNvSpPr/>
          <p:nvPr/>
        </p:nvSpPr>
        <p:spPr>
          <a:xfrm>
            <a:off x="1547640" y="1988640"/>
            <a:ext cx="6480000" cy="154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000000"/>
                </a:solidFill>
                <a:latin typeface="Arial"/>
                <a:ea typeface="Arial Unicode MS"/>
              </a:rPr>
              <a:t>Plug in (nieautonomiczny program, który interweniuje w celu rozszerzenia funkcji nieobecnych w głównym oprogramowaniu) i najnowocześniejsze technologie: </a:t>
            </a:r>
            <a:r>
              <a:rPr lang="en-GB" sz="1200" b="1" i="1" strike="noStrike" spc="-1">
                <a:solidFill>
                  <a:srgbClr val="5371D7"/>
                </a:solidFill>
                <a:latin typeface="Arial"/>
                <a:ea typeface="Arial Unicode MS"/>
              </a:rPr>
              <a:t>POZIOM 1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Strony, które zmuszały do korzystania z wtyczek lub do aktualizacji oprogramowania straciły wielu klientów.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Do tej pory klienci wiedzą, jak zamknąć okno nie akceptuje.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26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527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528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529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30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Rectangle 3"/>
          <p:cNvSpPr/>
          <p:nvPr/>
        </p:nvSpPr>
        <p:spPr>
          <a:xfrm>
            <a:off x="1620000" y="117576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32" name="TextBox 5"/>
          <p:cNvSpPr/>
          <p:nvPr/>
        </p:nvSpPr>
        <p:spPr>
          <a:xfrm>
            <a:off x="1591560" y="1826640"/>
            <a:ext cx="6480000" cy="136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Interfejs użytkownika 3D: POZIOM 1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Są one problematyczne w użyciu, ponieważ trójwymiarowe obrazy są wyświetlane na dwuwymiarowej powierzchni, ekranie, i sterowane za pomocą dwuwymiarowego narzędzia, myszy.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Większość aplikacji internetowych nie ma z natury potrzeby trójwymiarowości.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33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534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535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36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37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Rectángulo 1"/>
          <p:cNvSpPr/>
          <p:nvPr/>
        </p:nvSpPr>
        <p:spPr>
          <a:xfrm>
            <a:off x="1418760" y="1832040"/>
            <a:ext cx="6480000" cy="2282760"/>
          </a:xfrm>
          <a:prstGeom prst="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FF3399"/>
                </a:solidFill>
                <a:latin typeface="Arial"/>
                <a:ea typeface="Arial Unicode MS"/>
              </a:rPr>
              <a:t>Wzornictwo barokowe: POZIOM 1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Na szczęście strony z barokowym i hiperbolicznym designem są coraz mniej popularne.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FF3399"/>
                </a:solidFill>
                <a:latin typeface="Arial"/>
                <a:ea typeface="Arial Unicode MS"/>
              </a:rPr>
              <a:t>Strony powitalne: POZIOM 1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Strony małych i średnich firm często za bardzo dbają o stronę powitalną, a nie o potrzeby użytkownika.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REZULTAT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: użytkownik otrzymuje komunikat, że witryna bardziej dba o wygląd niż o rozwiązanie jego problemów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39" name="Rectangle 3"/>
          <p:cNvSpPr/>
          <p:nvPr/>
        </p:nvSpPr>
        <p:spPr>
          <a:xfrm>
            <a:off x="1418760" y="1231200"/>
            <a:ext cx="648000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40" name="TextBox 5"/>
          <p:cNvSpPr/>
          <p:nvPr/>
        </p:nvSpPr>
        <p:spPr>
          <a:xfrm>
            <a:off x="1475640" y="1949760"/>
            <a:ext cx="6480000" cy="191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1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542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543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44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45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Rectangle 3"/>
          <p:cNvSpPr/>
          <p:nvPr/>
        </p:nvSpPr>
        <p:spPr>
          <a:xfrm>
            <a:off x="1312200" y="13482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grpSp>
        <p:nvGrpSpPr>
          <p:cNvPr id="547" name="Diagram12"/>
          <p:cNvGrpSpPr/>
          <p:nvPr/>
        </p:nvGrpSpPr>
        <p:grpSpPr>
          <a:xfrm>
            <a:off x="1285920" y="1585080"/>
            <a:ext cx="5956200" cy="2519640"/>
            <a:chOff x="1285920" y="1585080"/>
            <a:chExt cx="5956200" cy="2519640"/>
          </a:xfrm>
        </p:grpSpPr>
        <p:sp>
          <p:nvSpPr>
            <p:cNvPr id="548" name="Rectángulo 547"/>
            <p:cNvSpPr/>
            <p:nvPr/>
          </p:nvSpPr>
          <p:spPr>
            <a:xfrm>
              <a:off x="1285920" y="1585080"/>
              <a:ext cx="5955840" cy="2519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9" name="Rectángulo: esquinas redondeadas 548"/>
            <p:cNvSpPr/>
            <p:nvPr/>
          </p:nvSpPr>
          <p:spPr>
            <a:xfrm>
              <a:off x="1285920" y="2035800"/>
              <a:ext cx="5956200" cy="33012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1920" tIns="61920" rIns="45720" bIns="6192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1" i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Ruchoma grafika i płynący tekst: </a:t>
              </a:r>
              <a:r>
                <a:rPr lang="en-GB" sz="1200" b="1" i="1" strike="noStrike" spc="-1">
                  <a:solidFill>
                    <a:srgbClr val="FF3399"/>
                  </a:solidFill>
                  <a:latin typeface="Arial"/>
                  <a:ea typeface="DejaVu Sans"/>
                </a:rPr>
                <a:t>POZIOM 1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550" name="Rectángulo: esquinas redondeadas 549"/>
            <p:cNvSpPr/>
            <p:nvPr/>
          </p:nvSpPr>
          <p:spPr>
            <a:xfrm>
              <a:off x="1285920" y="2407320"/>
              <a:ext cx="5956200" cy="74772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-887335"/>
                <a:satOff val="863"/>
                <a:lumOff val="-1079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2080" tIns="82080" rIns="45720" bIns="8244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endParaRPr lang="en-US" sz="12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Użytkownik uważa, że płynący tekst i animowane obrazy (najczęstszy problem na początku rozwoju sieci) są prawdopodobnie bezużyteczne i dlatego je ignoruje</a:t>
              </a:r>
              <a:endParaRPr lang="en-US" sz="12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551" name="Rectángulo: esquinas redondeadas 550"/>
            <p:cNvSpPr/>
            <p:nvPr/>
          </p:nvSpPr>
          <p:spPr>
            <a:xfrm>
              <a:off x="1285920" y="3197160"/>
              <a:ext cx="5956200" cy="4600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-1774669"/>
                <a:satOff val="1727"/>
                <a:lumOff val="-2157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8040" tIns="68040" rIns="45720" bIns="6840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Często się to potwierdza, ponieważ użytkownik widzi na ekranie przewijający się tekst, który jednak jest reklamą.</a:t>
              </a:r>
              <a:endParaRPr lang="en-US" sz="1200" b="0" strike="noStrike" spc="-1">
                <a:latin typeface="Arial"/>
              </a:endParaRPr>
            </a:p>
          </p:txBody>
        </p:sp>
      </p:grpSp>
      <p:sp>
        <p:nvSpPr>
          <p:cNvPr id="552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553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554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55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56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3"/>
          <p:cNvSpPr/>
          <p:nvPr/>
        </p:nvSpPr>
        <p:spPr>
          <a:xfrm>
            <a:off x="1609920" y="163548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Jak długo musimy przekonywać użytkownika do korzystania z naszej strony?</a:t>
            </a:r>
            <a:endParaRPr lang="en-US" sz="1200" b="0" strike="noStrike" spc="-1">
              <a:latin typeface="Arial"/>
            </a:endParaRPr>
          </a:p>
        </p:txBody>
      </p:sp>
      <p:grpSp>
        <p:nvGrpSpPr>
          <p:cNvPr id="174" name="Diagrama 4"/>
          <p:cNvGrpSpPr/>
          <p:nvPr/>
        </p:nvGrpSpPr>
        <p:grpSpPr>
          <a:xfrm>
            <a:off x="1373040" y="2319120"/>
            <a:ext cx="6377040" cy="1943640"/>
            <a:chOff x="1373040" y="2319120"/>
            <a:chExt cx="6377040" cy="1943640"/>
          </a:xfrm>
        </p:grpSpPr>
        <p:sp>
          <p:nvSpPr>
            <p:cNvPr id="175" name="Rectángulo 174"/>
            <p:cNvSpPr/>
            <p:nvPr/>
          </p:nvSpPr>
          <p:spPr>
            <a:xfrm>
              <a:off x="1373040" y="2319120"/>
              <a:ext cx="6377040" cy="1943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" name="Flecha: a la derecha 175"/>
            <p:cNvSpPr/>
            <p:nvPr/>
          </p:nvSpPr>
          <p:spPr>
            <a:xfrm>
              <a:off x="1851480" y="2319120"/>
              <a:ext cx="5420520" cy="19436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" name="Rectángulo: esquinas redondeadas 176"/>
            <p:cNvSpPr/>
            <p:nvPr/>
          </p:nvSpPr>
          <p:spPr>
            <a:xfrm>
              <a:off x="1376280" y="2859840"/>
              <a:ext cx="2054520" cy="86256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7840" tIns="87840" rIns="45720" bIns="878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000" b="0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Im bardziej doświadczony użytkownik jest w przeglądaniu stron internetowych, tym mniej czasu spędza na stronie.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178" name="Rectángulo: esquinas redondeadas 177"/>
            <p:cNvSpPr/>
            <p:nvPr/>
          </p:nvSpPr>
          <p:spPr>
            <a:xfrm>
              <a:off x="3534480" y="2858760"/>
              <a:ext cx="2054520" cy="86436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hueOff val="-1413945"/>
                <a:satOff val="-5818"/>
                <a:lumOff val="-1177"/>
                <a:alphaOff val="0"/>
              </a:schemeClr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7840" tIns="87840" rIns="45720" bIns="882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000" b="0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Tylko 23% użytkowników przewija zawartość strony głównej podczas pierwszej wizyty na witrynie.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179" name="Rectángulo: esquinas redondeadas 178"/>
            <p:cNvSpPr/>
            <p:nvPr/>
          </p:nvSpPr>
          <p:spPr>
            <a:xfrm>
              <a:off x="5692680" y="2902680"/>
              <a:ext cx="2054520" cy="77688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hueOff val="-2827891"/>
                <a:satOff val="-11636"/>
                <a:lumOff val="-2353"/>
                <a:alphaOff val="0"/>
              </a:schemeClr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3520" tIns="83520" rIns="45720" bIns="8388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000" b="0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Użytkownicy spędzają więcej czasu na stronie wewnętrznej niż na stronie głównej</a:t>
              </a:r>
              <a:endParaRPr lang="en-US" sz="1000" b="0" strike="noStrike" spc="-1">
                <a:latin typeface="Arial"/>
              </a:endParaRPr>
            </a:p>
          </p:txBody>
        </p:sp>
      </p:grpSp>
      <p:sp>
        <p:nvSpPr>
          <p:cNvPr id="180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81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182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183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84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Rectangle 3"/>
          <p:cNvSpPr/>
          <p:nvPr/>
        </p:nvSpPr>
        <p:spPr>
          <a:xfrm>
            <a:off x="1547640" y="13244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grpSp>
        <p:nvGrpSpPr>
          <p:cNvPr id="558" name="Diagrama 1"/>
          <p:cNvGrpSpPr/>
          <p:nvPr/>
        </p:nvGrpSpPr>
        <p:grpSpPr>
          <a:xfrm>
            <a:off x="1177920" y="2017800"/>
            <a:ext cx="6642720" cy="2415960"/>
            <a:chOff x="1177920" y="2017800"/>
            <a:chExt cx="6642720" cy="2415960"/>
          </a:xfrm>
        </p:grpSpPr>
        <p:sp>
          <p:nvSpPr>
            <p:cNvPr id="559" name="Rectángulo 558"/>
            <p:cNvSpPr/>
            <p:nvPr/>
          </p:nvSpPr>
          <p:spPr>
            <a:xfrm>
              <a:off x="1177920" y="2017800"/>
              <a:ext cx="6642720" cy="2415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0" name="Rectángulo: esquinas redondeadas 559"/>
            <p:cNvSpPr/>
            <p:nvPr/>
          </p:nvSpPr>
          <p:spPr>
            <a:xfrm>
              <a:off x="1186920" y="2017800"/>
              <a:ext cx="1742760" cy="2415960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840" tIns="96840" rIns="45720" bIns="968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1" i="1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DIY Interface Controls: POZIOM 2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561" name="Flecha: a la derecha 560"/>
            <p:cNvSpPr/>
            <p:nvPr/>
          </p:nvSpPr>
          <p:spPr>
            <a:xfrm>
              <a:off x="3105000" y="3009960"/>
              <a:ext cx="369000" cy="4316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2" name="Rectángulo: esquinas redondeadas 561"/>
            <p:cNvSpPr/>
            <p:nvPr/>
          </p:nvSpPr>
          <p:spPr>
            <a:xfrm>
              <a:off x="3628080" y="2017800"/>
              <a:ext cx="1742760" cy="2415960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hueOff val="-1413945"/>
                <a:satOff val="-5818"/>
                <a:lumOff val="-1177"/>
                <a:alphaOff val="0"/>
              </a:schemeClr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840" tIns="96840" rIns="45720" bIns="968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endParaRPr lang="en-US" sz="12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Użytkownik oczekuje, że każda kontrolka interfejsu będzie zachowywać się zgodnie z tym, do czego została stworzona.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563" name="Flecha: a la derecha 562"/>
            <p:cNvSpPr/>
            <p:nvPr/>
          </p:nvSpPr>
          <p:spPr>
            <a:xfrm>
              <a:off x="5545800" y="3009960"/>
              <a:ext cx="369000" cy="4316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>
                <a:hueOff val="-2827891"/>
                <a:satOff val="-11636"/>
                <a:lumOff val="-2353"/>
                <a:alphaOff val="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4" name="Rectángulo: esquinas redondeadas 563"/>
            <p:cNvSpPr/>
            <p:nvPr/>
          </p:nvSpPr>
          <p:spPr>
            <a:xfrm>
              <a:off x="6068880" y="2017800"/>
              <a:ext cx="1742760" cy="2415960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hueOff val="-2827891"/>
                <a:satOff val="-11636"/>
                <a:lumOff val="-2353"/>
                <a:alphaOff val="0"/>
              </a:schemeClr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6840" tIns="96840" rIns="45720" bIns="968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endParaRPr lang="en-US" sz="1200" b="0" strike="noStrike" spc="-1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000" b="0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Dlatego konieczne jest, aby projektant strony przestrzegał standardów interfejsów graficznych i stosował kontrolki (takie jak paski przewijania) o tradycyjnym </a:t>
              </a:r>
              <a:r>
                <a:rPr lang="it-IT" sz="1000" b="0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wyglądzie. Dzięki temu użytkownik może w pełni zapoznać się z tym, co oferuje strona.</a:t>
              </a:r>
              <a:endParaRPr lang="en-US" sz="1000" b="0" strike="noStrike" spc="-1">
                <a:latin typeface="Arial"/>
              </a:endParaRPr>
            </a:p>
          </p:txBody>
        </p:sp>
      </p:grpSp>
      <p:sp>
        <p:nvSpPr>
          <p:cNvPr id="565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566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567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68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69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Rectangle 3"/>
          <p:cNvSpPr/>
          <p:nvPr/>
        </p:nvSpPr>
        <p:spPr>
          <a:xfrm>
            <a:off x="1450440" y="128088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71" name="TextBox 5"/>
          <p:cNvSpPr/>
          <p:nvPr/>
        </p:nvSpPr>
        <p:spPr>
          <a:xfrm>
            <a:off x="1450440" y="1879200"/>
            <a:ext cx="6480000" cy="155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Nie należy ujawniać, kto jest źródłem informacji: POZIOM 1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Niezwykle ważne jest, aby być rozpoznawalnym, wzbudzać zaufanie i wiarygodność. Aby strona odniosła sukces, użytkownicy muszą wiedzieć, kto za nią stoi, jak jest finansowana i czy jest wiarygodna.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Konieczne jest posiadanie sekcji "O nas", która pozwala użytkownikowi na uzyskanie wszystkich informacji na temat strony i "sprzedawcy" produktu.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72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573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574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75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76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Rectangle 3"/>
          <p:cNvSpPr/>
          <p:nvPr/>
        </p:nvSpPr>
        <p:spPr>
          <a:xfrm>
            <a:off x="1450440" y="123336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78" name="TextBox 5"/>
          <p:cNvSpPr/>
          <p:nvPr/>
        </p:nvSpPr>
        <p:spPr>
          <a:xfrm>
            <a:off x="1438560" y="1879200"/>
            <a:ext cx="6480000" cy="173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Wymyślone słowa: POZIOM 1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Kiedy rozwijał się internet, modne było umieszczanie wymyślonych słów na swojej stronie.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Wymyślone słowa zmniejszają użyteczność, ponieważ użytkownicy nie mają pojęcia, co one oznaczają.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Wymyślone słowa frustrują również rankingi wyszukiwarek, ponieważ użytkownik nigdy nie będzie szukał słowa, którego nie zna.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79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580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581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82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83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Rectangle 3"/>
          <p:cNvSpPr/>
          <p:nvPr/>
        </p:nvSpPr>
        <p:spPr>
          <a:xfrm>
            <a:off x="1450440" y="123228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85" name="TextBox 5"/>
          <p:cNvSpPr/>
          <p:nvPr/>
        </p:nvSpPr>
        <p:spPr>
          <a:xfrm>
            <a:off x="1450440" y="1874880"/>
            <a:ext cx="6480000" cy="264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5371D7"/>
                </a:solidFill>
                <a:latin typeface="Arial"/>
                <a:ea typeface="Arial Unicode MS"/>
              </a:rPr>
              <a:t>Treść datowana: POZIOM 2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Problem wysokopoziomowy dla mniejszych stron.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Duże witryny, profesjonalnie zarządzane, starają się, aby wszystkie ważne strony były aktualne.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5371D7"/>
                </a:solidFill>
                <a:latin typeface="Arial"/>
                <a:ea typeface="Arial Unicode MS"/>
              </a:rPr>
              <a:t>Całkowicie niespójne strony: POZIOM 2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Firmy od 2000 roku starają się zaprezentować klientowi za pomocą spójnych stron internetowych, które składają się z powiązanych ze sobą podstron.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Jedyny problem pojawia się, gdy firmy mają część strony stworzoną przez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różnych projektantów.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86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587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588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89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90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Rectangle 3"/>
          <p:cNvSpPr/>
          <p:nvPr/>
        </p:nvSpPr>
        <p:spPr>
          <a:xfrm>
            <a:off x="1620000" y="13532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92" name="TextBox 5"/>
          <p:cNvSpPr/>
          <p:nvPr/>
        </p:nvSpPr>
        <p:spPr>
          <a:xfrm>
            <a:off x="1587240" y="1937520"/>
            <a:ext cx="6480000" cy="191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5371D7"/>
                </a:solidFill>
                <a:latin typeface="Arial"/>
                <a:ea typeface="Arial Unicode MS"/>
              </a:rPr>
              <a:t>Przedwczesne prośby o podanie danych osobowych: POZIOM 2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Jeśli strona zbyt szybko staje się natrętna, użytkownik odmawia odpowiedzi na pytania.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Przed zadawaniem pytań strona musi zbudować swoją wiarygodność.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Niektóre strony błędnie uważają, że wczesne proszenie o dane osobowe jest dobrym chwytem marketingowym. W rzeczywistości, to przeraża użytkownika i powoduje, że opuszcza on stronę.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93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594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595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96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97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Rectangle 3"/>
          <p:cNvSpPr/>
          <p:nvPr/>
        </p:nvSpPr>
        <p:spPr>
          <a:xfrm>
            <a:off x="1564920" y="120708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599" name="TextBox 5"/>
          <p:cNvSpPr/>
          <p:nvPr/>
        </p:nvSpPr>
        <p:spPr>
          <a:xfrm>
            <a:off x="1475640" y="1837440"/>
            <a:ext cx="6480000" cy="136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5371D7"/>
                </a:solidFill>
                <a:latin typeface="Arial"/>
                <a:ea typeface="Arial Unicode MS"/>
              </a:rPr>
              <a:t>Wiele miejsc: POZIOM 2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Często istnieje wiele mikrostron związanych z kampaniami reklamowymi. Wiele. stron tak, ale muszą być powiązane z tą samą witryną.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Strony osierocone: to takie strony, które nie mają żadnych linków i ten, kto na nie trafi, nie może się nigdzie dostać.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00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601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602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603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04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Rectangle 3"/>
          <p:cNvSpPr/>
          <p:nvPr/>
        </p:nvSpPr>
        <p:spPr>
          <a:xfrm>
            <a:off x="1564920" y="13158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06" name="TextBox 5"/>
          <p:cNvSpPr/>
          <p:nvPr/>
        </p:nvSpPr>
        <p:spPr>
          <a:xfrm>
            <a:off x="1559160" y="1995840"/>
            <a:ext cx="6480000" cy="173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zxx" sz="1200" b="0" i="1" strike="noStrike" spc="-1">
                <a:solidFill>
                  <a:srgbClr val="000000"/>
                </a:solidFill>
                <a:latin typeface="Arial"/>
                <a:ea typeface="Arial Unicode MS"/>
              </a:rPr>
              <a:t>W sieci użyteczność nie odgrywa dramatycznej roli, ale może zadecydować o tym, czy strona odniesie sukces, czy nie.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Zgodnie z badaniami witryn internetowych, problemy użyteczności zostały sklasyfikowane według poziomów krytyczności: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FF3399"/>
                </a:solidFill>
                <a:latin typeface="Arial"/>
                <a:ea typeface="Arial Unicode MS"/>
              </a:rPr>
              <a:t>- Wysoki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FF3399"/>
                </a:solidFill>
                <a:latin typeface="Arial"/>
                <a:ea typeface="Arial Unicode MS"/>
              </a:rPr>
              <a:t>- Średni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FF3399"/>
                </a:solidFill>
                <a:latin typeface="Arial"/>
                <a:ea typeface="Arial Unicode MS"/>
              </a:rPr>
              <a:t>- Niski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07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608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609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610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11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Rectangle 3"/>
          <p:cNvSpPr/>
          <p:nvPr/>
        </p:nvSpPr>
        <p:spPr>
          <a:xfrm>
            <a:off x="1450440" y="12834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grpSp>
        <p:nvGrpSpPr>
          <p:cNvPr id="613" name="Diagrama 2"/>
          <p:cNvGrpSpPr/>
          <p:nvPr/>
        </p:nvGrpSpPr>
        <p:grpSpPr>
          <a:xfrm>
            <a:off x="971640" y="2030760"/>
            <a:ext cx="6336000" cy="2084040"/>
            <a:chOff x="971640" y="2030760"/>
            <a:chExt cx="6336000" cy="2084040"/>
          </a:xfrm>
        </p:grpSpPr>
        <p:sp>
          <p:nvSpPr>
            <p:cNvPr id="614" name="Rectángulo 613"/>
            <p:cNvSpPr/>
            <p:nvPr/>
          </p:nvSpPr>
          <p:spPr>
            <a:xfrm>
              <a:off x="971640" y="2062440"/>
              <a:ext cx="6336000" cy="2052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5" name="Círculo parcial 614"/>
            <p:cNvSpPr/>
            <p:nvPr/>
          </p:nvSpPr>
          <p:spPr>
            <a:xfrm>
              <a:off x="971640" y="2030760"/>
              <a:ext cx="1826280" cy="205236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6" name="Rectángulo 615"/>
            <p:cNvSpPr/>
            <p:nvPr/>
          </p:nvSpPr>
          <p:spPr>
            <a:xfrm>
              <a:off x="1884960" y="2062440"/>
              <a:ext cx="5422680" cy="205236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8B2A3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1324440" numCol="1" spcCol="1440" anchor="ctr">
              <a:noAutofit/>
            </a:bodyPr>
            <a:lstStyle/>
            <a:p>
              <a:pPr algn="just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zxx" sz="1000" b="1" i="1" strike="noStrike" spc="-1">
                  <a:solidFill>
                    <a:srgbClr val="FF3399"/>
                  </a:solidFill>
                  <a:latin typeface="Arial"/>
                  <a:ea typeface="Arial Unicode MS"/>
                </a:rPr>
                <a:t>Wysoki stopie</a:t>
              </a:r>
              <a:r>
                <a:rPr lang="en-GB" sz="1000" b="1" i="1" strike="noStrike" spc="-1">
                  <a:solidFill>
                    <a:srgbClr val="FF3399"/>
                  </a:solidFill>
                  <a:latin typeface="Arial"/>
                  <a:ea typeface="Arial Unicode MS"/>
                </a:rPr>
                <a:t>ń </a:t>
              </a:r>
              <a:r>
                <a:rPr lang="zxx" sz="1000" b="1" i="1" strike="noStrike" spc="-1">
                  <a:solidFill>
                    <a:srgbClr val="FF3399"/>
                  </a:solidFill>
                  <a:latin typeface="Arial"/>
                  <a:ea typeface="Arial Unicode MS"/>
                </a:rPr>
                <a:t>krytyczności: </a:t>
              </a:r>
              <a:r>
                <a:rPr lang="zxx" sz="1000" b="0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Gdy powoduje niedopuszczalne koszty dla użytkowników oraz/albo utratę biznesu, zarówno uniemożliwiając użytkownikowi korzystanie z witryny, jak i powodując jej porzucenie.</a:t>
              </a:r>
              <a:r>
                <a:rPr lang="zxx" sz="1000" b="1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 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617" name="Círculo parcial 616"/>
            <p:cNvSpPr/>
            <p:nvPr/>
          </p:nvSpPr>
          <p:spPr>
            <a:xfrm>
              <a:off x="1291320" y="2678040"/>
              <a:ext cx="1186920" cy="133416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8" name="Rectángulo 617"/>
            <p:cNvSpPr/>
            <p:nvPr/>
          </p:nvSpPr>
          <p:spPr>
            <a:xfrm>
              <a:off x="1884960" y="2657160"/>
              <a:ext cx="5422680" cy="133380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8B2A3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685080" numCol="1" spcCol="1440" anchor="ctr">
              <a:noAutofit/>
            </a:bodyPr>
            <a:lstStyle/>
            <a:p>
              <a:pPr algn="just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000" b="1" i="1" strike="noStrike" spc="-1">
                  <a:solidFill>
                    <a:srgbClr val="FF3399"/>
                  </a:solidFill>
                  <a:latin typeface="Arial"/>
                  <a:ea typeface="Arial Unicode MS"/>
                </a:rPr>
                <a:t>Średni stopień krytyczności</a:t>
              </a:r>
              <a:r>
                <a:rPr lang="en-GB" sz="1000" b="1" strike="noStrike" spc="-1">
                  <a:solidFill>
                    <a:srgbClr val="FF3399"/>
                  </a:solidFill>
                  <a:latin typeface="Arial"/>
                  <a:ea typeface="Arial Unicode MS"/>
                </a:rPr>
                <a:t>: </a:t>
              </a:r>
              <a:r>
                <a:rPr lang="en-GB" sz="1000" b="0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Jeśli powoduje to zamieszanie, frustrację i utratę części biznesu. 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619" name="Círculo parcial 618"/>
            <p:cNvSpPr/>
            <p:nvPr/>
          </p:nvSpPr>
          <p:spPr>
            <a:xfrm>
              <a:off x="1611000" y="3294360"/>
              <a:ext cx="547200" cy="61488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0" name="Rectángulo 619"/>
            <p:cNvSpPr/>
            <p:nvPr/>
          </p:nvSpPr>
          <p:spPr>
            <a:xfrm>
              <a:off x="1884960" y="3294360"/>
              <a:ext cx="5422680" cy="61488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8B2A3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720" tIns="45000" rIns="45720" bIns="45000" numCol="1" spcCol="1440" anchor="ctr">
              <a:noAutofit/>
            </a:bodyPr>
            <a:lstStyle/>
            <a:p>
              <a:pPr algn="just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zxx" sz="1000" b="1" i="1" strike="noStrike" spc="-1">
                  <a:solidFill>
                    <a:srgbClr val="FF3399"/>
                  </a:solidFill>
                  <a:latin typeface="Arial"/>
                  <a:ea typeface="Arial Unicode MS"/>
                </a:rPr>
                <a:t>Niski stopie</a:t>
              </a:r>
              <a:r>
                <a:rPr lang="en-GB" sz="1000" b="1" i="1" strike="noStrike" spc="-1">
                  <a:solidFill>
                    <a:srgbClr val="FF3399"/>
                  </a:solidFill>
                  <a:latin typeface="Arial"/>
                  <a:ea typeface="Arial Unicode MS"/>
                </a:rPr>
                <a:t>ń</a:t>
              </a:r>
              <a:r>
                <a:rPr lang="zxx" sz="1000" b="1" i="1" strike="noStrike" spc="-1">
                  <a:solidFill>
                    <a:srgbClr val="FF3399"/>
                  </a:solidFill>
                  <a:latin typeface="Arial"/>
                  <a:ea typeface="Arial Unicode MS"/>
                </a:rPr>
                <a:t> krytyczności: </a:t>
              </a:r>
              <a:r>
                <a:rPr lang="zxx" sz="1000" b="0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Problemy, które denerwują użytkownika, ale żaden z nich nie powoduje ekonomicznego uszkodzenia witryny, jeśli traktować je indywidualnie. Wiele powiązanych problemów o niskiej krytyczności skłania użytkownika do opuszczenia witryny. </a:t>
              </a:r>
              <a:endParaRPr lang="en-US" sz="1000" b="0" strike="noStrike" spc="-1">
                <a:latin typeface="Arial"/>
              </a:endParaRPr>
            </a:p>
          </p:txBody>
        </p:sp>
      </p:grpSp>
      <p:sp>
        <p:nvSpPr>
          <p:cNvPr id="621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622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623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624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25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Rectangle 3"/>
          <p:cNvSpPr/>
          <p:nvPr/>
        </p:nvSpPr>
        <p:spPr>
          <a:xfrm>
            <a:off x="1464840" y="10818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27" name="TextBox 5"/>
          <p:cNvSpPr/>
          <p:nvPr/>
        </p:nvSpPr>
        <p:spPr>
          <a:xfrm>
            <a:off x="1456200" y="3429000"/>
            <a:ext cx="59022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Pamiętaj: jedna trzecia trudności, jakie użytkownicy napotykają podczas odwiedzania strony, to można przypisać dwóm podstawowym cechom.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28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629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630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631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2" name="Freccia giù 1"/>
          <p:cNvSpPr/>
          <p:nvPr/>
        </p:nvSpPr>
        <p:spPr>
          <a:xfrm>
            <a:off x="3780720" y="3984120"/>
            <a:ext cx="298080" cy="287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633" name="Diagrama 4"/>
          <p:cNvGrpSpPr/>
          <p:nvPr/>
        </p:nvGrpSpPr>
        <p:grpSpPr>
          <a:xfrm>
            <a:off x="1438200" y="1828800"/>
            <a:ext cx="5929560" cy="1605600"/>
            <a:chOff x="1438200" y="1828800"/>
            <a:chExt cx="5929560" cy="1605600"/>
          </a:xfrm>
        </p:grpSpPr>
        <p:sp>
          <p:nvSpPr>
            <p:cNvPr id="634" name="Rectángulo 633"/>
            <p:cNvSpPr/>
            <p:nvPr/>
          </p:nvSpPr>
          <p:spPr>
            <a:xfrm>
              <a:off x="1438200" y="1990800"/>
              <a:ext cx="5929560" cy="1443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5" name="Rectángulo: esquinas redondeadas 634"/>
            <p:cNvSpPr/>
            <p:nvPr/>
          </p:nvSpPr>
          <p:spPr>
            <a:xfrm>
              <a:off x="1438200" y="1828800"/>
              <a:ext cx="5929560" cy="32688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50C98C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3280" tIns="53280" rIns="45720" bIns="53640" numCol="1" spcCol="1440" anchor="ctr">
              <a:no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it-IT" sz="1200" b="1" i="1" strike="noStrike" spc="-1">
                  <a:solidFill>
                    <a:srgbClr val="FF3399"/>
                  </a:solidFill>
                  <a:latin typeface="Arial"/>
                  <a:ea typeface="Arial Unicode MS"/>
                </a:rPr>
                <a:t>Od czego zależy krytyczność?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636" name="Rectángulo 635"/>
            <p:cNvSpPr/>
            <p:nvPr/>
          </p:nvSpPr>
          <p:spPr>
            <a:xfrm>
              <a:off x="1438200" y="2151720"/>
              <a:ext cx="5929560" cy="1280160"/>
            </a:xfrm>
            <a:prstGeom prst="rect">
              <a:avLst/>
            </a:prstGeom>
            <a:noFill/>
            <a:ln w="0">
              <a:solidFill>
                <a:srgbClr val="50C98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8280" tIns="15120" rIns="85320" bIns="15120" numCol="1" spcCol="1440" anchor="t">
              <a:noAutofit/>
            </a:bodyPr>
            <a:lstStyle/>
            <a:p>
              <a:pPr>
                <a:lnSpc>
                  <a:spcPct val="90000"/>
                </a:lnSpc>
                <a:spcAft>
                  <a:spcPts val="241"/>
                </a:spcAft>
                <a:buNone/>
              </a:pPr>
              <a:endParaRPr lang="en-US" sz="12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Częstotliwość: jak wielu użytkowników będzie miało ten sam problem </a:t>
              </a:r>
              <a:endParaRPr lang="en-US" sz="12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Wpływ: jeśli powoduje niezauważalną irytację lub utratę godzin pracy, albo użytkownik decyduje się opuścić stronę.</a:t>
              </a:r>
              <a:endParaRPr lang="en-US" sz="1200" b="0" strike="noStrike" spc="-1">
                <a:latin typeface="Arial"/>
              </a:endParaRPr>
            </a:p>
            <a:p>
              <a:pPr marL="114480" lvl="1" indent="-114480">
                <a:lnSpc>
                  <a:spcPct val="90000"/>
                </a:lnSpc>
                <a:spcAft>
                  <a:spcPts val="241"/>
                </a:spcAft>
                <a:buClr>
                  <a:srgbClr val="000000"/>
                </a:buClr>
                <a:buFont typeface="Symbol"/>
                <a:buChar char=""/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Trwałość: jeśli problem występuje nieregularnie lub regularnie. Teraz użytkownik po napotkaniu problemu, uczy się go unikać.</a:t>
              </a:r>
              <a:endParaRPr lang="en-US" sz="1200" b="0" strike="noStrike" spc="-1">
                <a:latin typeface="Arial"/>
              </a:endParaRPr>
            </a:p>
          </p:txBody>
        </p:sp>
      </p:grpSp>
      <p:pic>
        <p:nvPicPr>
          <p:cNvPr id="637" name="Imagen 11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638" name="Rectángulo 637"/>
          <p:cNvSpPr/>
          <p:nvPr/>
        </p:nvSpPr>
        <p:spPr>
          <a:xfrm>
            <a:off x="2817000" y="4393440"/>
            <a:ext cx="2201400" cy="26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FF3399"/>
                </a:solidFill>
                <a:latin typeface="Arial"/>
                <a:ea typeface="Arial Unicode MS"/>
              </a:rPr>
              <a:t>BADANIA I DOSTĘPNOŚĆ.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Rectángulo 1"/>
          <p:cNvSpPr/>
          <p:nvPr/>
        </p:nvSpPr>
        <p:spPr>
          <a:xfrm>
            <a:off x="1450440" y="1779480"/>
            <a:ext cx="2892600" cy="287640"/>
          </a:xfrm>
          <a:prstGeom prst="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Co sprawia, że użytkownik się myli?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40" name="Rectangle 3"/>
          <p:cNvSpPr/>
          <p:nvPr/>
        </p:nvSpPr>
        <p:spPr>
          <a:xfrm>
            <a:off x="1450440" y="11498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41" name="TextBox 5"/>
          <p:cNvSpPr/>
          <p:nvPr/>
        </p:nvSpPr>
        <p:spPr>
          <a:xfrm>
            <a:off x="1450440" y="2286000"/>
            <a:ext cx="6480000" cy="154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Istnieją krytyczne kwestie, które użytkownicy są w stanie powstrzymać.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Problem badań i architektury informacji często prowadzi do błędów, ponieważ jeśli użytkownik nie może znaleźć tego, czego szuka, reszta schodzi na dalszy plan.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Słaba czytelność powoduje, że użytkownik opuszcza stronę i nie zauważa informacji.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TRUDNE LUB BRAKUJĄCE INFORMACJE: są przyczyną 19% błędów.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42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643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644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645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46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 3"/>
          <p:cNvSpPr/>
          <p:nvPr/>
        </p:nvSpPr>
        <p:spPr>
          <a:xfrm>
            <a:off x="1609920" y="163548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Korzystanie z wyszukiwarki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86" name="TextBox 5"/>
          <p:cNvSpPr/>
          <p:nvPr/>
        </p:nvSpPr>
        <p:spPr>
          <a:xfrm>
            <a:off x="1547640" y="2238840"/>
            <a:ext cx="6207120" cy="136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88% użytkowników korzysta raczej z wyszukiwarki niż z konkretnej strony internetowej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Wyszukiwarka to: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Narzędzie cyfrowe, które jest używane do przekazywania reklam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Narzędzie używane do udzielania konkretnych odpowiedzi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87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88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189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190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191" name="Freccia giù 1"/>
          <p:cNvSpPr/>
          <p:nvPr/>
        </p:nvSpPr>
        <p:spPr>
          <a:xfrm>
            <a:off x="4413960" y="3886200"/>
            <a:ext cx="298080" cy="287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Rectángulo 192"/>
          <p:cNvSpPr/>
          <p:nvPr/>
        </p:nvSpPr>
        <p:spPr>
          <a:xfrm>
            <a:off x="3702240" y="4310640"/>
            <a:ext cx="1748880" cy="26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FF3399"/>
                </a:solidFill>
                <a:latin typeface="Arial"/>
                <a:ea typeface="Arial Unicode MS"/>
              </a:rPr>
              <a:t> SILNIK ODPOWIEDZI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Rectangle 3"/>
          <p:cNvSpPr/>
          <p:nvPr/>
        </p:nvSpPr>
        <p:spPr>
          <a:xfrm>
            <a:off x="1450440" y="118008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34 główne problemy z użytecznością i wskazówki, jak je rozwiązać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48" name="TextBox 5"/>
          <p:cNvSpPr/>
          <p:nvPr/>
        </p:nvSpPr>
        <p:spPr>
          <a:xfrm>
            <a:off x="1403640" y="1787040"/>
            <a:ext cx="6192000" cy="173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Czy to wystarczy, aby poradzić sobie z najpoważniejszymi problemami?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Jeśli użytkownik jest stale nękany przez małe problemy na tej samej stronie, skończy się na tym, że nie będzie miał wielkiego zaufania do strony; w rzeczywistości, jeśli małe problemy dają ogólne negatywne wrażenie, użytkownik opuści stronę i nigdy na nią nie wróci.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Ważne jest, aby mieć informacje, których szuka użytkownik i przedstawić je w jasnm języku, aby strona odniosła sukces!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49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650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651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652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53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Rectangle 3"/>
          <p:cNvSpPr/>
          <p:nvPr/>
        </p:nvSpPr>
        <p:spPr>
          <a:xfrm>
            <a:off x="1490040" y="101376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55" name="Forma libre: forma 6"/>
          <p:cNvSpPr/>
          <p:nvPr/>
        </p:nvSpPr>
        <p:spPr>
          <a:xfrm>
            <a:off x="4182480" y="2242080"/>
            <a:ext cx="1861560" cy="293040"/>
          </a:xfrm>
          <a:custGeom>
            <a:avLst/>
            <a:gdLst/>
            <a:ahLst/>
            <a:cxnLst/>
            <a:rect l="l" t="t" r="r" b="b"/>
            <a:pathLst>
              <a:path w="1691913" h="293637">
                <a:moveTo>
                  <a:pt x="0" y="0"/>
                </a:moveTo>
                <a:lnTo>
                  <a:pt x="0" y="146818"/>
                </a:lnTo>
                <a:lnTo>
                  <a:pt x="1691913" y="146818"/>
                </a:lnTo>
                <a:lnTo>
                  <a:pt x="1691913" y="293637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50C98C"/>
            </a:solidFill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56" name="Forma libre: forma 8"/>
          <p:cNvSpPr/>
          <p:nvPr/>
        </p:nvSpPr>
        <p:spPr>
          <a:xfrm>
            <a:off x="4132440" y="2242080"/>
            <a:ext cx="100080" cy="293040"/>
          </a:xfrm>
          <a:custGeom>
            <a:avLst/>
            <a:gdLst/>
            <a:ahLst/>
            <a:cxnLst/>
            <a:rect l="l" t="t" r="r" b="b"/>
            <a:pathLst>
              <a:path h="293637">
                <a:moveTo>
                  <a:pt x="45720" y="0"/>
                </a:moveTo>
                <a:lnTo>
                  <a:pt x="45720" y="293637"/>
                </a:lnTo>
              </a:path>
            </a:pathLst>
          </a:custGeom>
          <a:noFill/>
          <a:ln>
            <a:solidFill>
              <a:srgbClr val="50C98C"/>
            </a:solidFill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57" name="Forma libre: forma 11"/>
          <p:cNvSpPr/>
          <p:nvPr/>
        </p:nvSpPr>
        <p:spPr>
          <a:xfrm>
            <a:off x="2320560" y="2242080"/>
            <a:ext cx="1861560" cy="293040"/>
          </a:xfrm>
          <a:custGeom>
            <a:avLst/>
            <a:gdLst/>
            <a:ahLst/>
            <a:cxnLst/>
            <a:rect l="l" t="t" r="r" b="b"/>
            <a:pathLst>
              <a:path w="1691913" h="293637">
                <a:moveTo>
                  <a:pt x="1691913" y="0"/>
                </a:moveTo>
                <a:lnTo>
                  <a:pt x="1691913" y="146818"/>
                </a:lnTo>
                <a:lnTo>
                  <a:pt x="0" y="146818"/>
                </a:lnTo>
                <a:lnTo>
                  <a:pt x="0" y="293637"/>
                </a:ln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50C98C"/>
            </a:solidFill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58" name="Forma libre: forma 16"/>
          <p:cNvSpPr/>
          <p:nvPr/>
        </p:nvSpPr>
        <p:spPr>
          <a:xfrm>
            <a:off x="2875320" y="1563480"/>
            <a:ext cx="2530440" cy="698400"/>
          </a:xfrm>
          <a:custGeom>
            <a:avLst/>
            <a:gdLst/>
            <a:ahLst/>
            <a:cxnLst/>
            <a:rect l="l" t="t" r="r" b="b"/>
            <a:pathLst>
              <a:path w="1398275" h="699137">
                <a:moveTo>
                  <a:pt x="0" y="0"/>
                </a:moveTo>
                <a:lnTo>
                  <a:pt x="1398275" y="0"/>
                </a:lnTo>
                <a:lnTo>
                  <a:pt x="1398275" y="699137"/>
                </a:lnTo>
                <a:lnTo>
                  <a:pt x="0" y="6991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50C98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6480" tIns="6480" rIns="6480" bIns="6480" numCol="1" spcCol="144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000" b="1" i="1" strike="noStrike" spc="-1">
                <a:solidFill>
                  <a:srgbClr val="000000"/>
                </a:solidFill>
                <a:latin typeface="Arial"/>
                <a:ea typeface="Arial Unicode MS"/>
              </a:rPr>
              <a:t>Badania: główna część aktywności w sieci, zasady, których należy przestrzegać.</a:t>
            </a:r>
            <a:endParaRPr lang="en-US" sz="1000" b="1" strike="noStrike" spc="-1">
              <a:latin typeface="Arial"/>
            </a:endParaRPr>
          </a:p>
        </p:txBody>
      </p:sp>
      <p:sp>
        <p:nvSpPr>
          <p:cNvPr id="659" name="Forma libre: forma 17"/>
          <p:cNvSpPr/>
          <p:nvPr/>
        </p:nvSpPr>
        <p:spPr>
          <a:xfrm>
            <a:off x="611640" y="2535480"/>
            <a:ext cx="2477880" cy="698400"/>
          </a:xfrm>
          <a:custGeom>
            <a:avLst/>
            <a:gdLst/>
            <a:ahLst/>
            <a:cxnLst/>
            <a:rect l="l" t="t" r="r" b="b"/>
            <a:pathLst>
              <a:path w="1398275" h="699137">
                <a:moveTo>
                  <a:pt x="0" y="0"/>
                </a:moveTo>
                <a:lnTo>
                  <a:pt x="1398275" y="0"/>
                </a:lnTo>
                <a:lnTo>
                  <a:pt x="1398275" y="699137"/>
                </a:lnTo>
                <a:lnTo>
                  <a:pt x="0" y="6991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50C98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6480" tIns="6480" rIns="6480" bIns="6480" numCol="1" spcCol="144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0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Jeśli witryna ma mniej niż 100 stron, może nie być funkcji "szukaj".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660" name="Forma libre: forma 18"/>
          <p:cNvSpPr/>
          <p:nvPr/>
        </p:nvSpPr>
        <p:spPr>
          <a:xfrm>
            <a:off x="3276000" y="2535480"/>
            <a:ext cx="1871640" cy="698400"/>
          </a:xfrm>
          <a:custGeom>
            <a:avLst/>
            <a:gdLst/>
            <a:ahLst/>
            <a:cxnLst/>
            <a:rect l="l" t="t" r="r" b="b"/>
            <a:pathLst>
              <a:path w="1398275" h="699137">
                <a:moveTo>
                  <a:pt x="0" y="0"/>
                </a:moveTo>
                <a:lnTo>
                  <a:pt x="1398275" y="0"/>
                </a:lnTo>
                <a:lnTo>
                  <a:pt x="1398275" y="699137"/>
                </a:lnTo>
                <a:lnTo>
                  <a:pt x="0" y="6991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50C98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6480" tIns="6480" rIns="6480" bIns="6480" numCol="1" spcCol="144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0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Jeśli witryna ma od 100 do 1000 stron, potrzebujesz prostej wyszukiwarki.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661" name="Forma libre: forma 19"/>
          <p:cNvSpPr/>
          <p:nvPr/>
        </p:nvSpPr>
        <p:spPr>
          <a:xfrm>
            <a:off x="5275440" y="2535480"/>
            <a:ext cx="2530440" cy="698400"/>
          </a:xfrm>
          <a:custGeom>
            <a:avLst/>
            <a:gdLst/>
            <a:ahLst/>
            <a:cxnLst/>
            <a:rect l="l" t="t" r="r" b="b"/>
            <a:pathLst>
              <a:path w="1398275" h="699137">
                <a:moveTo>
                  <a:pt x="0" y="0"/>
                </a:moveTo>
                <a:lnTo>
                  <a:pt x="1398275" y="0"/>
                </a:lnTo>
                <a:lnTo>
                  <a:pt x="1398275" y="699137"/>
                </a:lnTo>
                <a:lnTo>
                  <a:pt x="0" y="6991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rgbClr val="50C98C"/>
            </a:solidFill>
            <a:round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6480" tIns="6480" rIns="6480" bIns="6480" numCol="1" spcCol="144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0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Powyżej 1000 stron na stronę konieczne jest zapewnienie jak najlepszego wyszukiwania.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662" name="Forma libre: forma 20"/>
          <p:cNvSpPr/>
          <p:nvPr/>
        </p:nvSpPr>
        <p:spPr>
          <a:xfrm>
            <a:off x="1600200" y="3787200"/>
            <a:ext cx="2365560" cy="698400"/>
          </a:xfrm>
          <a:custGeom>
            <a:avLst/>
            <a:gdLst/>
            <a:ahLst/>
            <a:cxnLst/>
            <a:rect l="l" t="t" r="r" b="b"/>
            <a:pathLst>
              <a:path w="1398275" h="699137">
                <a:moveTo>
                  <a:pt x="0" y="0"/>
                </a:moveTo>
                <a:lnTo>
                  <a:pt x="1398275" y="0"/>
                </a:lnTo>
                <a:lnTo>
                  <a:pt x="1398275" y="699137"/>
                </a:lnTo>
                <a:lnTo>
                  <a:pt x="0" y="6991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8B2A3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6480" tIns="6480" rIns="6480" bIns="6480" numCol="1" spcCol="144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0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SPRAWDŹ </a:t>
            </a:r>
            <a:r>
              <a:rPr lang="en-GB" sz="1000" b="1" strike="noStrike" spc="-1">
                <a:solidFill>
                  <a:srgbClr val="00B0F0"/>
                </a:solidFill>
                <a:latin typeface="Arial"/>
                <a:ea typeface="Arial Unicode MS"/>
              </a:rPr>
              <a:t>CZY</a:t>
            </a:r>
            <a:r>
              <a:rPr lang="en-GB" sz="10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: wszystkie listy witryn znajdują się na jednej stronie.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663" name="Forma libre: forma 21"/>
          <p:cNvSpPr/>
          <p:nvPr/>
        </p:nvSpPr>
        <p:spPr>
          <a:xfrm>
            <a:off x="4654080" y="3780360"/>
            <a:ext cx="2879640" cy="698400"/>
          </a:xfrm>
          <a:custGeom>
            <a:avLst/>
            <a:gdLst/>
            <a:ahLst/>
            <a:cxnLst/>
            <a:rect l="l" t="t" r="r" b="b"/>
            <a:pathLst>
              <a:path w="1398275" h="699137">
                <a:moveTo>
                  <a:pt x="0" y="0"/>
                </a:moveTo>
                <a:lnTo>
                  <a:pt x="1398275" y="0"/>
                </a:lnTo>
                <a:lnTo>
                  <a:pt x="1398275" y="699137"/>
                </a:lnTo>
                <a:lnTo>
                  <a:pt x="0" y="6991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8B2A3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6480" tIns="6480" rIns="6480" bIns="648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349"/>
              </a:spcAft>
              <a:buNone/>
              <a:tabLst>
                <a:tab pos="0" algn="l"/>
              </a:tabLst>
            </a:pPr>
            <a:r>
              <a:rPr lang="en-GB" sz="10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 Możesz obejść się bez wyszukiwania, jeśli nie ma podkategorii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664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665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666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667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8" name="Freccia giù 1"/>
          <p:cNvSpPr/>
          <p:nvPr/>
        </p:nvSpPr>
        <p:spPr>
          <a:xfrm>
            <a:off x="4083480" y="3343320"/>
            <a:ext cx="298080" cy="287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9" name="Freccia giù 1"/>
          <p:cNvSpPr/>
          <p:nvPr/>
        </p:nvSpPr>
        <p:spPr>
          <a:xfrm rot="16200000">
            <a:off x="4182480" y="3992400"/>
            <a:ext cx="298080" cy="287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70" name="Imagen 23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Rectangle 3"/>
          <p:cNvSpPr/>
          <p:nvPr/>
        </p:nvSpPr>
        <p:spPr>
          <a:xfrm>
            <a:off x="1450440" y="12312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72" name="TextBox 5"/>
          <p:cNvSpPr/>
          <p:nvPr/>
        </p:nvSpPr>
        <p:spPr>
          <a:xfrm>
            <a:off x="1517400" y="1829160"/>
            <a:ext cx="5769360" cy="45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Dlaczego wyszukiwanie w obrębie strony musi być lepsze niż w sieci ogólnej?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73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674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675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676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677" name="Diagram13"/>
          <p:cNvGrpSpPr/>
          <p:nvPr/>
        </p:nvGrpSpPr>
        <p:grpSpPr>
          <a:xfrm>
            <a:off x="1609920" y="2211840"/>
            <a:ext cx="5677200" cy="1693800"/>
            <a:chOff x="1609920" y="2211840"/>
            <a:chExt cx="5677200" cy="1693800"/>
          </a:xfrm>
        </p:grpSpPr>
        <p:sp>
          <p:nvSpPr>
            <p:cNvPr id="678" name="Rectángulo 677"/>
            <p:cNvSpPr/>
            <p:nvPr/>
          </p:nvSpPr>
          <p:spPr>
            <a:xfrm>
              <a:off x="1609920" y="2211840"/>
              <a:ext cx="5676840" cy="1693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9" name="Rectángulo: esquinas redondeadas 678"/>
            <p:cNvSpPr/>
            <p:nvPr/>
          </p:nvSpPr>
          <p:spPr>
            <a:xfrm>
              <a:off x="1609920" y="2445840"/>
              <a:ext cx="5677200" cy="28044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9400" tIns="59400" rIns="45720" bIns="5940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Witryna ma mniej stron do zaindeksowania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680" name="Rectángulo: esquinas redondeadas 679"/>
            <p:cNvSpPr/>
            <p:nvPr/>
          </p:nvSpPr>
          <p:spPr>
            <a:xfrm>
              <a:off x="1609920" y="2761200"/>
              <a:ext cx="5677200" cy="28044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9400" tIns="59400" rIns="45720" bIns="5940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Na konkretnej stronie cele użytkownika są jasne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681" name="Rectángulo: esquinas redondeadas 680"/>
            <p:cNvSpPr/>
            <p:nvPr/>
          </p:nvSpPr>
          <p:spPr>
            <a:xfrm>
              <a:off x="1609920" y="3076560"/>
              <a:ext cx="5677200" cy="28044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9400" tIns="59400" rIns="45720" bIns="5940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Ten, kto zarządza stroną, wie, jak zidentyfikować najważniejsze części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682" name="Rectángulo: esquinas redondeadas 681"/>
            <p:cNvSpPr/>
            <p:nvPr/>
          </p:nvSpPr>
          <p:spPr>
            <a:xfrm>
              <a:off x="1609920" y="3391920"/>
              <a:ext cx="5677200" cy="28044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9400" tIns="59400" rIns="45720" bIns="5940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Wiadomo, które stare i nieaktualne dokumenty mogą trafić na sam dół listy</a:t>
              </a:r>
              <a:endParaRPr lang="en-US" sz="1200" b="0" strike="noStrike" spc="-1">
                <a:latin typeface="Arial"/>
              </a:endParaRPr>
            </a:p>
          </p:txBody>
        </p:sp>
      </p:grpSp>
      <p:pic>
        <p:nvPicPr>
          <p:cNvPr id="683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Rectangle 3"/>
          <p:cNvSpPr/>
          <p:nvPr/>
        </p:nvSpPr>
        <p:spPr>
          <a:xfrm>
            <a:off x="1450440" y="1200600"/>
            <a:ext cx="636120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grpSp>
        <p:nvGrpSpPr>
          <p:cNvPr id="685" name="Diagram14"/>
          <p:cNvGrpSpPr/>
          <p:nvPr/>
        </p:nvGrpSpPr>
        <p:grpSpPr>
          <a:xfrm>
            <a:off x="1447920" y="1851840"/>
            <a:ext cx="6148080" cy="2375640"/>
            <a:chOff x="1447920" y="1851840"/>
            <a:chExt cx="6148080" cy="2375640"/>
          </a:xfrm>
        </p:grpSpPr>
        <p:sp>
          <p:nvSpPr>
            <p:cNvPr id="686" name="Rectángulo 685"/>
            <p:cNvSpPr/>
            <p:nvPr/>
          </p:nvSpPr>
          <p:spPr>
            <a:xfrm>
              <a:off x="1447920" y="1851840"/>
              <a:ext cx="6147720" cy="237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7" name="Rectángulo 686"/>
            <p:cNvSpPr/>
            <p:nvPr/>
          </p:nvSpPr>
          <p:spPr>
            <a:xfrm>
              <a:off x="1447920" y="2050560"/>
              <a:ext cx="6148080" cy="205020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8B2A3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77360" tIns="437400" rIns="477360" bIns="85320" numCol="1" spcCol="1440" anchor="t">
              <a:noAutofit/>
            </a:bodyPr>
            <a:lstStyle/>
            <a:p>
              <a:pPr marL="216000" indent="-216000">
                <a:lnSpc>
                  <a:spcPct val="100000"/>
                </a:lnSpc>
                <a:spcAft>
                  <a:spcPts val="181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Słownictwo strony jest ograniczone i łatwiej jest znaleźć synonimy i literówki, które pasują do wyszukiwania użytkownika</a:t>
              </a:r>
              <a:endParaRPr lang="en-US" sz="1200" b="0" strike="noStrike" spc="-1">
                <a:latin typeface="Arial"/>
              </a:endParaRPr>
            </a:p>
            <a:p>
              <a:pPr marL="216000" indent="-216000">
                <a:lnSpc>
                  <a:spcPct val="100000"/>
                </a:lnSpc>
                <a:spcAft>
                  <a:spcPts val="181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Silnik wewnętrzny ma więcej informacji o swoich dokumentach </a:t>
              </a:r>
              <a:endParaRPr lang="en-US" sz="1200" b="0" strike="noStrike" spc="-1">
                <a:latin typeface="Arial"/>
              </a:endParaRPr>
            </a:p>
            <a:p>
              <a:pPr marL="216000" indent="-216000">
                <a:lnSpc>
                  <a:spcPct val="100000"/>
                </a:lnSpc>
                <a:spcAft>
                  <a:spcPts val="181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Informacja na stronie jest kontrolowana, a osoby zarządzające nią mogą ją podsumować w bieżący sposób</a:t>
              </a:r>
              <a:endParaRPr lang="en-US" sz="1200" b="0" strike="noStrike" spc="-1">
                <a:latin typeface="Arial"/>
              </a:endParaRPr>
            </a:p>
            <a:p>
              <a:pPr marL="216000" indent="-216000">
                <a:lnSpc>
                  <a:spcPct val="100000"/>
                </a:lnSpc>
                <a:spcAft>
                  <a:spcPts val="181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Wyszukiwarka strony nie ma konkurentów szukających lepszej pozycji w wynikach 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688" name="Rectángulo: esquinas redondeadas 687"/>
            <p:cNvSpPr/>
            <p:nvPr/>
          </p:nvSpPr>
          <p:spPr>
            <a:xfrm>
              <a:off x="1755360" y="1859760"/>
              <a:ext cx="5239440" cy="619560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98DFBB"/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92960" tIns="30240" rIns="162720" bIns="3024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1" i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Dlaczego wyszukiwanie w obrębie strony musi być lepsze niż w sieci ogólnej?</a:t>
              </a:r>
              <a:endParaRPr lang="en-US" sz="1200" b="0" strike="noStrike" spc="-1">
                <a:latin typeface="Arial"/>
              </a:endParaRPr>
            </a:p>
          </p:txBody>
        </p:sp>
      </p:grpSp>
      <p:sp>
        <p:nvSpPr>
          <p:cNvPr id="689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690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691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692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93" name="Imagen 10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Rectangle 3"/>
          <p:cNvSpPr/>
          <p:nvPr/>
        </p:nvSpPr>
        <p:spPr>
          <a:xfrm>
            <a:off x="1450440" y="128736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95" name="TextBox 5"/>
          <p:cNvSpPr/>
          <p:nvPr/>
        </p:nvSpPr>
        <p:spPr>
          <a:xfrm>
            <a:off x="1367640" y="1923840"/>
            <a:ext cx="6408000" cy="209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Jak lepiej wyszukiwać: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Używanie lepszego oprogramowania do wyszukiwania jest warte pieniędzy.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Zaprojektuj interfejs wyszukiwania zgodnie z wytycznymi.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Dostosuj strony tak, aby tytuły rzucały się w oczy już na pierwszy rzut oka.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Wytyczne “web usability” wyjaśniają, jak zaprojektować dobrą funkcję wyszukiwania, która odpowiada oczekiwaniom użytkownika.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696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697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698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699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00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Rectangle 3"/>
          <p:cNvSpPr/>
          <p:nvPr/>
        </p:nvSpPr>
        <p:spPr>
          <a:xfrm>
            <a:off x="1450440" y="11966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02" name="TextBox 5"/>
          <p:cNvSpPr/>
          <p:nvPr/>
        </p:nvSpPr>
        <p:spPr>
          <a:xfrm>
            <a:off x="1367640" y="1787040"/>
            <a:ext cx="6408000" cy="191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Przycisk "szukaj".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Interfejs wyszukiwania powinien pojawić się w prawym górnym rogu, ponieważ to właśnie tam użytkownik go szuka.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Powinna być na każdej stronie serwisu, ponieważ nie można przewidzieć, kiedy użytkownik się zgubi i gdzie to nastąpi.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Często użytkownik korzysta z wyszukiwania we wszystkich kategoriach, aby ocenić szerokość wyników: zawężając wyszukiwanie ryzykuje, że straci interesujące go wyniki.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03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704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705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706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07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Rectangle 3"/>
          <p:cNvSpPr/>
          <p:nvPr/>
        </p:nvSpPr>
        <p:spPr>
          <a:xfrm>
            <a:off x="1450440" y="13370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09" name="TextBox 5"/>
          <p:cNvSpPr/>
          <p:nvPr/>
        </p:nvSpPr>
        <p:spPr>
          <a:xfrm>
            <a:off x="1450440" y="1923840"/>
            <a:ext cx="6408000" cy="209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Długość zapytania i pola wyszukiwania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Dłuższe pole wyszukiwania jest lepsze z dwóch powodów: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Zachęca to użytkownika do dłuższych poszukiwań, co daje bardziej precyzyjne i. tym samym bardziej użyteczne wyniki.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Kiedy użytkownik czyta wszystko, co pisze, popełnia mniej literówek i błędów.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Zalecamy 27 znakowe pole wyszukiwania, wystarczająco duże, aby pomieścić 90% zapytań bez przewijania tekstu.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710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711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712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713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14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Rectangle 3"/>
          <p:cNvSpPr/>
          <p:nvPr/>
        </p:nvSpPr>
        <p:spPr>
          <a:xfrm>
            <a:off x="1763640" y="1364040"/>
            <a:ext cx="559404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grpSp>
        <p:nvGrpSpPr>
          <p:cNvPr id="716" name="Grupo 6"/>
          <p:cNvGrpSpPr/>
          <p:nvPr/>
        </p:nvGrpSpPr>
        <p:grpSpPr>
          <a:xfrm>
            <a:off x="1798920" y="2067840"/>
            <a:ext cx="5688000" cy="1988640"/>
            <a:chOff x="1798920" y="2067840"/>
            <a:chExt cx="5688000" cy="1988640"/>
          </a:xfrm>
        </p:grpSpPr>
        <p:sp>
          <p:nvSpPr>
            <p:cNvPr id="717" name="Rectángulo 8"/>
            <p:cNvSpPr/>
            <p:nvPr/>
          </p:nvSpPr>
          <p:spPr>
            <a:xfrm>
              <a:off x="1968840" y="2067840"/>
              <a:ext cx="5518080" cy="1988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8" name="Flecha: a la derecha 11"/>
            <p:cNvSpPr/>
            <p:nvPr/>
          </p:nvSpPr>
          <p:spPr>
            <a:xfrm>
              <a:off x="1798920" y="2067840"/>
              <a:ext cx="5274000" cy="19886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8DFBB"/>
            </a:solidFill>
            <a:ln>
              <a:solidFill>
                <a:srgbClr val="70A48A"/>
              </a:solidFill>
              <a:rou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/>
          </p:style>
        </p:sp>
        <p:sp>
          <p:nvSpPr>
            <p:cNvPr id="719" name="Forma libre: forma 16"/>
            <p:cNvSpPr/>
            <p:nvPr/>
          </p:nvSpPr>
          <p:spPr>
            <a:xfrm>
              <a:off x="1913760" y="2664360"/>
              <a:ext cx="1514880" cy="795240"/>
            </a:xfrm>
            <a:custGeom>
              <a:avLst/>
              <a:gdLst/>
              <a:ahLst/>
              <a:cxnLst/>
              <a:rect l="l" t="t" r="r" b="b"/>
              <a:pathLst>
                <a:path w="1156474" h="748883">
                  <a:moveTo>
                    <a:pt x="0" y="124816"/>
                  </a:moveTo>
                  <a:cubicBezTo>
                    <a:pt x="0" y="55882"/>
                    <a:pt x="55882" y="0"/>
                    <a:pt x="124816" y="0"/>
                  </a:cubicBezTo>
                  <a:lnTo>
                    <a:pt x="1031658" y="0"/>
                  </a:lnTo>
                  <a:cubicBezTo>
                    <a:pt x="1100592" y="0"/>
                    <a:pt x="1156474" y="55882"/>
                    <a:pt x="1156474" y="124816"/>
                  </a:cubicBezTo>
                  <a:lnTo>
                    <a:pt x="1156474" y="624067"/>
                  </a:lnTo>
                  <a:cubicBezTo>
                    <a:pt x="1156474" y="693001"/>
                    <a:pt x="1100592" y="748883"/>
                    <a:pt x="1031658" y="748883"/>
                  </a:cubicBezTo>
                  <a:lnTo>
                    <a:pt x="124816" y="748883"/>
                  </a:lnTo>
                  <a:cubicBezTo>
                    <a:pt x="55882" y="748883"/>
                    <a:pt x="0" y="693001"/>
                    <a:pt x="0" y="624067"/>
                  </a:cubicBezTo>
                  <a:lnTo>
                    <a:pt x="0" y="124816"/>
                  </a:lnTo>
                  <a:close/>
                </a:path>
              </a:pathLst>
            </a:custGeom>
            <a:gradFill rotWithShape="0">
              <a:gsLst>
                <a:gs pos="0">
                  <a:srgbClr val="D8F1FF"/>
                </a:gs>
                <a:gs pos="100000">
                  <a:srgbClr val="EFFBFF"/>
                </a:gs>
              </a:gsLst>
              <a:lin ang="16200000"/>
            </a:gradFill>
            <a:ln>
              <a:solidFill>
                <a:srgbClr val="94CFE5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82440" tIns="82440" rIns="82440" bIns="82440" numCol="1" spcCol="144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1" i="1" strike="noStrike" spc="-1">
                  <a:solidFill>
                    <a:srgbClr val="00B0F0"/>
                  </a:solidFill>
                  <a:latin typeface="Arial"/>
                  <a:ea typeface="Arial Unicode MS"/>
                </a:rPr>
                <a:t>WYSZUKIWANIE ZAAWANSOWANE</a:t>
              </a:r>
              <a:endParaRPr lang="en-US" sz="1200" b="1" strike="noStrike" spc="-1">
                <a:latin typeface="Arial"/>
              </a:endParaRPr>
            </a:p>
          </p:txBody>
        </p:sp>
        <p:sp>
          <p:nvSpPr>
            <p:cNvPr id="720" name="Forma libre: forma 17"/>
            <p:cNvSpPr/>
            <p:nvPr/>
          </p:nvSpPr>
          <p:spPr>
            <a:xfrm>
              <a:off x="3657600" y="2664360"/>
              <a:ext cx="2633760" cy="795240"/>
            </a:xfrm>
            <a:custGeom>
              <a:avLst/>
              <a:gdLst/>
              <a:ahLst/>
              <a:cxnLst/>
              <a:rect l="l" t="t" r="r" b="b"/>
              <a:pathLst>
                <a:path w="4078765" h="748883">
                  <a:moveTo>
                    <a:pt x="0" y="124816"/>
                  </a:moveTo>
                  <a:cubicBezTo>
                    <a:pt x="0" y="55882"/>
                    <a:pt x="55882" y="0"/>
                    <a:pt x="124816" y="0"/>
                  </a:cubicBezTo>
                  <a:lnTo>
                    <a:pt x="3953949" y="0"/>
                  </a:lnTo>
                  <a:cubicBezTo>
                    <a:pt x="4022883" y="0"/>
                    <a:pt x="4078765" y="55882"/>
                    <a:pt x="4078765" y="124816"/>
                  </a:cubicBezTo>
                  <a:lnTo>
                    <a:pt x="4078765" y="624067"/>
                  </a:lnTo>
                  <a:cubicBezTo>
                    <a:pt x="4078765" y="693001"/>
                    <a:pt x="4022883" y="748883"/>
                    <a:pt x="3953949" y="748883"/>
                  </a:cubicBezTo>
                  <a:lnTo>
                    <a:pt x="124816" y="748883"/>
                  </a:lnTo>
                  <a:cubicBezTo>
                    <a:pt x="55882" y="748883"/>
                    <a:pt x="0" y="693001"/>
                    <a:pt x="0" y="624067"/>
                  </a:cubicBezTo>
                  <a:lnTo>
                    <a:pt x="0" y="124816"/>
                  </a:lnTo>
                  <a:close/>
                </a:path>
              </a:pathLst>
            </a:custGeom>
            <a:gradFill rotWithShape="0">
              <a:gsLst>
                <a:gs pos="0">
                  <a:srgbClr val="D8F1FF"/>
                </a:gs>
                <a:gs pos="100000">
                  <a:srgbClr val="EFFBFF"/>
                </a:gs>
              </a:gsLst>
              <a:lin ang="16200000"/>
            </a:gradFill>
            <a:ln>
              <a:solidFill>
                <a:srgbClr val="94CFE5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78480" tIns="78480" rIns="78480" bIns="78480" numCol="1" spcCol="1440" anchor="ctr">
              <a:no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en-GB" sz="900" b="0" strike="noStrike" spc="-1">
                  <a:solidFill>
                    <a:srgbClr val="000000"/>
                  </a:solidFill>
                  <a:latin typeface="Arial"/>
                  <a:ea typeface="Arial Unicode MS"/>
                </a:rPr>
                <a:t>Wyszukiwanie zaawansowane powinno być unikane, ponieważ niewielu użytkowników potrafi z niego korzystać, I prawie zawsze prowadzi to do kolejnych problemów, niż jest w stanie rozwiązać.</a:t>
              </a:r>
              <a:endParaRPr lang="en-US" sz="900" b="0" strike="noStrike" spc="-1">
                <a:latin typeface="Arial"/>
              </a:endParaRPr>
            </a:p>
          </p:txBody>
        </p:sp>
      </p:grpSp>
      <p:sp>
        <p:nvSpPr>
          <p:cNvPr id="721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722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723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724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25" name="Imagen 12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Rectángulo 1"/>
          <p:cNvSpPr/>
          <p:nvPr/>
        </p:nvSpPr>
        <p:spPr>
          <a:xfrm>
            <a:off x="1584000" y="1851840"/>
            <a:ext cx="5903280" cy="23756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Wyszukiwanie kontekstowe: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Wyszukiwanie ograniczone do danego kontekstu. Jest to przydatne, gdy użytkownicy chcą uzyskać wyniki tylko z określonego obszaru.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Może to być niebezpieczne, ponieważ: Użytkownicy mogą nie rozumieć, że większość wyników jest. filtrowana.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Ponadto użytkownik może myśleć, że to, czego szuka, znajduje się w części serwisu, nie może tego znaleźć w wyszukiwaniu kontekstowym, mimo że serwis ma bogatą ofertę w tym zakresie.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27" name="Rectangle 3"/>
          <p:cNvSpPr/>
          <p:nvPr/>
        </p:nvSpPr>
        <p:spPr>
          <a:xfrm>
            <a:off x="1584000" y="13266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28" name="TextBox 5"/>
          <p:cNvSpPr/>
          <p:nvPr/>
        </p:nvSpPr>
        <p:spPr>
          <a:xfrm>
            <a:off x="1563840" y="1926000"/>
            <a:ext cx="6264000" cy="209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9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730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731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732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33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Rectangle 3"/>
          <p:cNvSpPr/>
          <p:nvPr/>
        </p:nvSpPr>
        <p:spPr>
          <a:xfrm>
            <a:off x="1584000" y="127908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Jaka jest jego użyteczność?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35" name="TextBox 5"/>
          <p:cNvSpPr/>
          <p:nvPr/>
        </p:nvSpPr>
        <p:spPr>
          <a:xfrm>
            <a:off x="1558080" y="1851840"/>
            <a:ext cx="6264000" cy="228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Wyszukiwanie kontekstowe: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Wyszukiwanie ograniczone do danego kontekstu. Jest to przydatne, gdy użytkownicy chcą uzyskać wyniki tylko z określonego obszaru.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Może to być niebezpieczne, ponieważ: Użytkownicy mogą nie rozumieć, że większość wyników jest filtrowana.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Ponadto użytkownik może myśleć, że to, czego szuka, znajduje się w części serwisu, nie może tego znaleźć w wyszukiwaniu kontekstowym, mimo że serwis ma bogatą ofertę w tym zakresie.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</p:txBody>
      </p:sp>
      <p:sp>
        <p:nvSpPr>
          <p:cNvPr id="736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737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738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739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40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ángulo 1"/>
          <p:cNvSpPr/>
          <p:nvPr/>
        </p:nvSpPr>
        <p:spPr>
          <a:xfrm>
            <a:off x="1475640" y="2211840"/>
            <a:ext cx="6408000" cy="1583280"/>
          </a:xfrm>
          <a:prstGeom prst="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Rectangle 3"/>
          <p:cNvSpPr/>
          <p:nvPr/>
        </p:nvSpPr>
        <p:spPr>
          <a:xfrm>
            <a:off x="1475640" y="1635480"/>
            <a:ext cx="640800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Jak zachowuje się użytkownik podczas surfowania po Internecie?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96" name="TextBox 5"/>
          <p:cNvSpPr/>
          <p:nvPr/>
        </p:nvSpPr>
        <p:spPr>
          <a:xfrm>
            <a:off x="1547640" y="2284920"/>
            <a:ext cx="6408000" cy="136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Zachowanie użytkowników wyjaśnia </a:t>
            </a:r>
            <a:r>
              <a:rPr lang="en-GB" sz="1200" b="0" strike="noStrike" spc="-1">
                <a:solidFill>
                  <a:srgbClr val="2542A2"/>
                </a:solidFill>
                <a:latin typeface="Arial Rounded MT Bold"/>
                <a:ea typeface="Arial Unicode MS"/>
              </a:rPr>
              <a:t>teoria </a:t>
            </a:r>
            <a:r>
              <a:rPr lang="en-GB" sz="1200" b="0" i="1" strike="noStrike" spc="-1">
                <a:solidFill>
                  <a:srgbClr val="2542A2"/>
                </a:solidFill>
                <a:latin typeface="Arial Rounded MT Bold"/>
                <a:ea typeface="Arial Unicode MS"/>
              </a:rPr>
              <a:t>żerowania </a:t>
            </a:r>
            <a:r>
              <a:rPr lang="en-GB" sz="1200" b="0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na</a:t>
            </a:r>
            <a:r>
              <a:rPr lang="en-GB" sz="1200" b="0" i="1" strike="noStrike" spc="-1">
                <a:solidFill>
                  <a:srgbClr val="2542A2"/>
                </a:solidFill>
                <a:latin typeface="Arial Rounded MT Bold"/>
                <a:ea typeface="Arial Unicode MS"/>
              </a:rPr>
              <a:t> informacji</a:t>
            </a:r>
            <a:r>
              <a:rPr lang="en-GB" sz="1200" b="0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Użytkownik jest identyfikowany jako dostawca informacji.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I dla przytoczonej teorii: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 Rounded MT Bold"/>
                <a:ea typeface="Arial Unicode MS"/>
              </a:rPr>
              <a:t>im łatwiej jest znaleźć nowe zasoby informacyjne, tym mniej czasu użytkownicy poświęcą na każdy z nich.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97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4010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98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199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200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201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Rectangle 3"/>
          <p:cNvSpPr/>
          <p:nvPr/>
        </p:nvSpPr>
        <p:spPr>
          <a:xfrm>
            <a:off x="1620360" y="113328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Jaka jest jego użyteczność?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42" name="TextBox 5"/>
          <p:cNvSpPr/>
          <p:nvPr/>
        </p:nvSpPr>
        <p:spPr>
          <a:xfrm>
            <a:off x="1609920" y="1696320"/>
            <a:ext cx="6273720" cy="264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Best Bet</a:t>
            </a:r>
            <a:r>
              <a:rPr lang="en-GB" sz="1200" b="0" i="1" strike="noStrike" spc="-1">
                <a:solidFill>
                  <a:srgbClr val="FF3399"/>
                </a:solidFill>
                <a:latin typeface="Arial"/>
                <a:ea typeface="Arial Unicode MS"/>
              </a:rPr>
              <a:t>: 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te strony, które mogą być nominowane jako najlepszy wynik dla określonych zapytań.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Nie ma sposobu, aby powiedzieć zewnętrznej wyszukiwarce, które strony Twojej witryny są najważniejsze dla każdego zapytania.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Ale dla każdego silnika strony i dla najważniejszych zapytań można stworzyć listę posortowanych wyników zwaną Best Bet.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To musi: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FF3399"/>
              </a:buClr>
              <a:buFont typeface="Arial"/>
              <a:buChar char="•"/>
            </a:pPr>
            <a:r>
              <a:rPr lang="en-GB" sz="1200" b="1" strike="noStrike" spc="-1">
                <a:solidFill>
                  <a:srgbClr val="FF3399"/>
                </a:solidFill>
                <a:latin typeface="Arial"/>
                <a:ea typeface="Arial Unicode MS"/>
              </a:rPr>
              <a:t>Reaguj na marki lub nazwy produktów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FF3399"/>
              </a:buClr>
              <a:buFont typeface="Arial"/>
              <a:buChar char="•"/>
            </a:pPr>
            <a:r>
              <a:rPr lang="en-GB" sz="1200" b="1" strike="noStrike" spc="-1">
                <a:solidFill>
                  <a:srgbClr val="FF3399"/>
                </a:solidFill>
                <a:latin typeface="Arial"/>
                <a:ea typeface="Arial Unicode MS"/>
              </a:rPr>
              <a:t>Odpowiedź na numery katalogowe lub kody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FF3399"/>
              </a:buClr>
              <a:buFont typeface="Arial"/>
              <a:buChar char="•"/>
            </a:pPr>
            <a:r>
              <a:rPr lang="en-GB" sz="1200" b="1" strike="noStrike" spc="-1">
                <a:solidFill>
                  <a:srgbClr val="FF3399"/>
                </a:solidFill>
                <a:latin typeface="Arial"/>
                <a:ea typeface="Arial Unicode MS"/>
              </a:rPr>
              <a:t>Reaguj na nazwy kategorii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FF3399"/>
              </a:buClr>
              <a:buFont typeface="Arial"/>
              <a:buChar char="•"/>
            </a:pPr>
            <a:r>
              <a:rPr lang="en-GB" sz="1200" b="1" strike="noStrike" spc="-1">
                <a:solidFill>
                  <a:srgbClr val="FF3399"/>
                </a:solidFill>
                <a:latin typeface="Arial"/>
                <a:ea typeface="Arial Unicode MS"/>
              </a:rPr>
              <a:t>Odpowiedź na nazwiska kluczowych członków kadry kierowniczej lub personelu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43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744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745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746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47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Rectangle 3"/>
          <p:cNvSpPr/>
          <p:nvPr/>
        </p:nvSpPr>
        <p:spPr>
          <a:xfrm>
            <a:off x="1450440" y="130248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49" name="TextBox 5"/>
          <p:cNvSpPr/>
          <p:nvPr/>
        </p:nvSpPr>
        <p:spPr>
          <a:xfrm>
            <a:off x="1439640" y="1923840"/>
            <a:ext cx="6264000" cy="173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Sortowanie SERP: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Serp jest zazwyczaj sortowany według trafności.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Daj użytkownikom możliwość sortowania odpowiedzi według atrybutów (cena, data, itp.) może to być przydatne.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Wskazane jest, aby dać możliwość wyboru, czy chcemy zamawiać w sposób ROSNĄCY czy MALEJĄCY.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50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751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752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753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54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Rectangle 3"/>
          <p:cNvSpPr/>
          <p:nvPr/>
        </p:nvSpPr>
        <p:spPr>
          <a:xfrm>
            <a:off x="1620000" y="12348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56" name="TextBox 5"/>
          <p:cNvSpPr/>
          <p:nvPr/>
        </p:nvSpPr>
        <p:spPr>
          <a:xfrm>
            <a:off x="1620000" y="1833840"/>
            <a:ext cx="6264000" cy="246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Brak wyników w SERP: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Ważne jest, aby wskazać użytkownikowi brak wyników zapytania, ponieważ może to skłonić go do oczekiwania na zakończenie wyszukiwania, jeśli nie ma informacji, że zostało ono już zakończone.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Tylko jeden wynik w SERP: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Jeśli zapytanie daje tylko jeden wynik, nie jest zalecane przenoszenie użytkownika na stronę "Znaleziono stronę".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Wyświetlanie strony internetowej zamiast strony z wynikami może być mylące dla użytkownika.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57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758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759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760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61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Rectangle 3"/>
          <p:cNvSpPr/>
          <p:nvPr/>
        </p:nvSpPr>
        <p:spPr>
          <a:xfrm>
            <a:off x="1450440" y="12038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63" name="TextBox 5"/>
          <p:cNvSpPr/>
          <p:nvPr/>
        </p:nvSpPr>
        <p:spPr>
          <a:xfrm>
            <a:off x="1403640" y="1867680"/>
            <a:ext cx="6264000" cy="100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SEO: Search Engine Optimization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i="1" strike="noStrike" spc="-1">
                <a:solidFill>
                  <a:srgbClr val="000000"/>
                </a:solidFill>
                <a:latin typeface="Arial"/>
                <a:ea typeface="Arial Unicode MS"/>
              </a:rPr>
              <a:t>Jest to zestaw metod, dzięki którym można poprawić pozycję strony w wyszukiwarce.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Akceptowalne metody SEO dotyczą 3 obszarów: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64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765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766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767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68" name="Diagram15"/>
          <p:cNvGrpSpPr/>
          <p:nvPr/>
        </p:nvGrpSpPr>
        <p:grpSpPr>
          <a:xfrm>
            <a:off x="1490400" y="2931840"/>
            <a:ext cx="5817240" cy="1476720"/>
            <a:chOff x="1490400" y="2931840"/>
            <a:chExt cx="5817240" cy="1476720"/>
          </a:xfrm>
        </p:grpSpPr>
        <p:sp>
          <p:nvSpPr>
            <p:cNvPr id="769" name="Rectángulo 768"/>
            <p:cNvSpPr/>
            <p:nvPr/>
          </p:nvSpPr>
          <p:spPr>
            <a:xfrm>
              <a:off x="1490400" y="2931840"/>
              <a:ext cx="5817240" cy="1476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0" name="Rectángulo: esquinas redondeadas 769"/>
            <p:cNvSpPr/>
            <p:nvPr/>
          </p:nvSpPr>
          <p:spPr>
            <a:xfrm>
              <a:off x="1491120" y="3255120"/>
              <a:ext cx="1661400" cy="830520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7520" tIns="39600" rIns="23040" bIns="392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SEO na języku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771" name="Rectángulo: esquinas redondeadas 770"/>
            <p:cNvSpPr/>
            <p:nvPr/>
          </p:nvSpPr>
          <p:spPr>
            <a:xfrm>
              <a:off x="3568320" y="3255120"/>
              <a:ext cx="1661400" cy="830520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7520" tIns="39600" rIns="23040" bIns="392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SEO na architekturze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772" name="Rectángulo: esquinas redondeadas 771"/>
            <p:cNvSpPr/>
            <p:nvPr/>
          </p:nvSpPr>
          <p:spPr>
            <a:xfrm>
              <a:off x="5645880" y="3255120"/>
              <a:ext cx="1661400" cy="830520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7520" tIns="39600" rIns="23040" bIns="3924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Reputacja SEO</a:t>
              </a:r>
              <a:endParaRPr lang="en-US" sz="1200" b="0" strike="noStrike" spc="-1">
                <a:latin typeface="Arial"/>
              </a:endParaRPr>
            </a:p>
          </p:txBody>
        </p:sp>
      </p:grpSp>
      <p:pic>
        <p:nvPicPr>
          <p:cNvPr id="773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Rectángulo 1"/>
          <p:cNvSpPr/>
          <p:nvPr/>
        </p:nvSpPr>
        <p:spPr>
          <a:xfrm>
            <a:off x="1620000" y="2018160"/>
            <a:ext cx="6119640" cy="17049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50C98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SEO na języku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Istotne jest, aby wyrażać się w słowach, które użytkownik zna i używa.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Dzieje się tak dlatego, że wyszukiwarki mają tendencję do nadawania większej wagi słowom, które pojawiają się w nagłówkach.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Użytkownicy skanują wynik i często czytają tylko tytuł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75" name="Rectangle 3"/>
          <p:cNvSpPr/>
          <p:nvPr/>
        </p:nvSpPr>
        <p:spPr>
          <a:xfrm>
            <a:off x="1620000" y="1397520"/>
            <a:ext cx="611964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76" name="TextBox 5"/>
          <p:cNvSpPr/>
          <p:nvPr/>
        </p:nvSpPr>
        <p:spPr>
          <a:xfrm>
            <a:off x="1609920" y="2018160"/>
            <a:ext cx="6264000" cy="173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7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778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779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780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81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Rectángulo 9"/>
          <p:cNvSpPr/>
          <p:nvPr/>
        </p:nvSpPr>
        <p:spPr>
          <a:xfrm>
            <a:off x="1403640" y="1779840"/>
            <a:ext cx="6253920" cy="2114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50C98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SEO na języku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Nie ma sensu przyciągać większej liczby użytkowników tylko po to, żeby się od nich odbijać, bo strona jest zniekształcona lub niepraktyczna.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Metody odkrywania języka użytkownika Twojej witryny to własne logi (do odkrywania zapytań używanych przez użytkowników) oraz testy.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WAŻNE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: Pomyśl o SEO w kategoriach fraz kluczowych, te mają tendencję do prowadzenia wielu. użytkowników / klientów.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83" name="Rectangle 3"/>
          <p:cNvSpPr/>
          <p:nvPr/>
        </p:nvSpPr>
        <p:spPr>
          <a:xfrm>
            <a:off x="1403640" y="1225800"/>
            <a:ext cx="626400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84" name="TextBox 5"/>
          <p:cNvSpPr/>
          <p:nvPr/>
        </p:nvSpPr>
        <p:spPr>
          <a:xfrm>
            <a:off x="1393920" y="1857600"/>
            <a:ext cx="6264000" cy="191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5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786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787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788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89" name="Imagen 10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Rectángulo 1"/>
          <p:cNvSpPr/>
          <p:nvPr/>
        </p:nvSpPr>
        <p:spPr>
          <a:xfrm>
            <a:off x="1547640" y="1856880"/>
            <a:ext cx="6120000" cy="2471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2C8F5D"/>
                </a:solidFill>
                <a:latin typeface="Arial"/>
                <a:ea typeface="Arial Unicode MS"/>
              </a:rPr>
              <a:t>SEO na architekturze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Jest to ważne dla: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Upewnij się, że strony witryny są indeksowane.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- Zadbaj o odpowiednią strukturę linków, która poprowadzi przez treść programy, które surfują po sieci zbierając informacje dla silników (pająków).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- Upewnij się, że istnieje precyzyjna sekwencja linków od strony głównej do każdej strony, którą chcesz widzieć zaindeksowaną w wyszukiwarkach.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91" name="Rectangle 3"/>
          <p:cNvSpPr/>
          <p:nvPr/>
        </p:nvSpPr>
        <p:spPr>
          <a:xfrm>
            <a:off x="1547640" y="1198440"/>
            <a:ext cx="612000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92" name="TextBox 5"/>
          <p:cNvSpPr/>
          <p:nvPr/>
        </p:nvSpPr>
        <p:spPr>
          <a:xfrm>
            <a:off x="1595880" y="1916640"/>
            <a:ext cx="6264000" cy="282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3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794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795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796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97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Rectángulo 1"/>
          <p:cNvSpPr/>
          <p:nvPr/>
        </p:nvSpPr>
        <p:spPr>
          <a:xfrm>
            <a:off x="1500840" y="1910520"/>
            <a:ext cx="6264000" cy="2159640"/>
          </a:xfrm>
          <a:prstGeom prst="rect">
            <a:avLst/>
          </a:prstGeom>
          <a:noFill/>
          <a:ln>
            <a:solidFill>
              <a:srgbClr val="7030A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7030A0"/>
                </a:solidFill>
                <a:latin typeface="Arial"/>
                <a:ea typeface="Arial Unicode MS"/>
              </a:rPr>
              <a:t>Reputacja SEO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Wyszukiwarki zwracają dużą uwagę na reputację stron.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Robią to poprzez zliczanie liczby linków kierujących do danej witryny.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Kluczowa koncepcja: 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Jeśli wiele stron uważa Twoją stronę za godną zaufania, oznacza to, że Twoja strona jest ważna.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LINK: 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decydujące kryterium dla reputacji w sieci.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799" name="Rectangle 3"/>
          <p:cNvSpPr/>
          <p:nvPr/>
        </p:nvSpPr>
        <p:spPr>
          <a:xfrm>
            <a:off x="1500840" y="1225440"/>
            <a:ext cx="626400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00" name="TextBox 5"/>
          <p:cNvSpPr/>
          <p:nvPr/>
        </p:nvSpPr>
        <p:spPr>
          <a:xfrm>
            <a:off x="1535040" y="1756800"/>
            <a:ext cx="6264000" cy="173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1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802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803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804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05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Rectangle 3"/>
          <p:cNvSpPr/>
          <p:nvPr/>
        </p:nvSpPr>
        <p:spPr>
          <a:xfrm>
            <a:off x="1620000" y="130896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07" name="TextBox 5"/>
          <p:cNvSpPr/>
          <p:nvPr/>
        </p:nvSpPr>
        <p:spPr>
          <a:xfrm>
            <a:off x="1609920" y="1921320"/>
            <a:ext cx="6264000" cy="173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5371D7"/>
                </a:solidFill>
                <a:latin typeface="Arial"/>
                <a:ea typeface="Arial Unicode MS"/>
              </a:rPr>
              <a:t>Nawigacja i architektura informacji: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Dobrze skonstruowana strona daje użytkownikom to, czego szukają, kiedy tego szukają.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Największe problemy z wyszukiwaniem sprawiają 4 cechy, które łącznie nazywane są </a:t>
            </a: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DOSTĘPNOŚCIĄ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Findability określa jak łatwo jest znaleźć coś przeglądając stronę, a nie używając funkcji wyszukiwania.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08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809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810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811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12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Rectangle 3"/>
          <p:cNvSpPr/>
          <p:nvPr/>
        </p:nvSpPr>
        <p:spPr>
          <a:xfrm>
            <a:off x="1422720" y="13082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grpSp>
        <p:nvGrpSpPr>
          <p:cNvPr id="814" name="Diagram16"/>
          <p:cNvGrpSpPr/>
          <p:nvPr/>
        </p:nvGrpSpPr>
        <p:grpSpPr>
          <a:xfrm>
            <a:off x="1795320" y="2280240"/>
            <a:ext cx="4979160" cy="1943640"/>
            <a:chOff x="1795320" y="2280240"/>
            <a:chExt cx="4979160" cy="1943640"/>
          </a:xfrm>
        </p:grpSpPr>
        <p:sp>
          <p:nvSpPr>
            <p:cNvPr id="815" name="Rectángulo 814"/>
            <p:cNvSpPr/>
            <p:nvPr/>
          </p:nvSpPr>
          <p:spPr>
            <a:xfrm>
              <a:off x="1795320" y="2280240"/>
              <a:ext cx="4978800" cy="1943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6" name="Rectángulo: esquinas redondeadas 815"/>
            <p:cNvSpPr/>
            <p:nvPr/>
          </p:nvSpPr>
          <p:spPr>
            <a:xfrm>
              <a:off x="1795320" y="2280240"/>
              <a:ext cx="3983400" cy="4273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9AD3E9">
                  <a:shade val="80000"/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45720" bIns="5832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Nawigacja i menu 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817" name="Rectángulo: esquinas redondeadas 816"/>
            <p:cNvSpPr/>
            <p:nvPr/>
          </p:nvSpPr>
          <p:spPr>
            <a:xfrm>
              <a:off x="2129040" y="2785680"/>
              <a:ext cx="3983400" cy="4273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9AD3E9">
                  <a:shade val="80000"/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45720" bIns="5832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Nazwy obszarów lub kategorii 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818" name="Rectángulo: esquinas redondeadas 817"/>
            <p:cNvSpPr/>
            <p:nvPr/>
          </p:nvSpPr>
          <p:spPr>
            <a:xfrm>
              <a:off x="2457720" y="3291120"/>
              <a:ext cx="3983400" cy="4273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9AD3E9">
                  <a:shade val="80000"/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45720" bIns="5832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Link 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819" name="Rectángulo: esquinas redondeadas 818"/>
            <p:cNvSpPr/>
            <p:nvPr/>
          </p:nvSpPr>
          <p:spPr>
            <a:xfrm>
              <a:off x="2791080" y="3796560"/>
              <a:ext cx="3983400" cy="4273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9AD3E9">
                  <a:shade val="80000"/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8320" tIns="58320" rIns="45720" bIns="5832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Architektura informacji (jak zorganizowana jest przestrzeń informacyjna). 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820" name="Flecha: hacia abajo 819"/>
            <p:cNvSpPr/>
            <p:nvPr/>
          </p:nvSpPr>
          <p:spPr>
            <a:xfrm>
              <a:off x="5500800" y="2607840"/>
              <a:ext cx="277560" cy="27756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4">
                <a:lumMod val="60000"/>
                <a:lumOff val="40000"/>
                <a:alpha val="90000"/>
              </a:schemeClr>
            </a:solidFill>
            <a:ln>
              <a:solidFill>
                <a:srgbClr val="7030A0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1" name="Flecha: hacia abajo 820"/>
            <p:cNvSpPr/>
            <p:nvPr/>
          </p:nvSpPr>
          <p:spPr>
            <a:xfrm>
              <a:off x="5834520" y="3113280"/>
              <a:ext cx="277560" cy="27756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4">
                <a:lumMod val="60000"/>
                <a:lumOff val="40000"/>
                <a:alpha val="90000"/>
              </a:schemeClr>
            </a:solidFill>
            <a:ln>
              <a:solidFill>
                <a:srgbClr val="7030A0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2" name="Flecha: hacia abajo 821"/>
            <p:cNvSpPr/>
            <p:nvPr/>
          </p:nvSpPr>
          <p:spPr>
            <a:xfrm>
              <a:off x="6163200" y="3618720"/>
              <a:ext cx="277560" cy="27756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4">
                <a:lumMod val="60000"/>
                <a:lumOff val="40000"/>
                <a:alpha val="90000"/>
              </a:schemeClr>
            </a:solidFill>
            <a:ln>
              <a:solidFill>
                <a:srgbClr val="7030A0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23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824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825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826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7" name="CuadroTexto 11"/>
          <p:cNvSpPr/>
          <p:nvPr/>
        </p:nvSpPr>
        <p:spPr>
          <a:xfrm>
            <a:off x="1422720" y="1839960"/>
            <a:ext cx="49788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4 funkcje, które wspólnie nazywane są DOSTĘPNOŚCIĄ:</a:t>
            </a:r>
            <a:endParaRPr lang="en-US" sz="1200" b="0" strike="noStrike" spc="-1">
              <a:latin typeface="Arial"/>
            </a:endParaRPr>
          </a:p>
        </p:txBody>
      </p:sp>
      <p:pic>
        <p:nvPicPr>
          <p:cNvPr id="828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3"/>
          <p:cNvSpPr/>
          <p:nvPr/>
        </p:nvSpPr>
        <p:spPr>
          <a:xfrm>
            <a:off x="1609920" y="13518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Przybycie użytkownika z wyszukiwarki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03" name="TextBox 5"/>
          <p:cNvSpPr/>
          <p:nvPr/>
        </p:nvSpPr>
        <p:spPr>
          <a:xfrm>
            <a:off x="1565280" y="1900800"/>
            <a:ext cx="620712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Aby użytkownik był zainteresowany przeglądaniem Twojej strony: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04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413352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205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206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207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208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09" name="Diagram1"/>
          <p:cNvGrpSpPr/>
          <p:nvPr/>
        </p:nvGrpSpPr>
        <p:grpSpPr>
          <a:xfrm>
            <a:off x="1609920" y="2288160"/>
            <a:ext cx="5769720" cy="1984320"/>
            <a:chOff x="1609920" y="2288160"/>
            <a:chExt cx="5769720" cy="1984320"/>
          </a:xfrm>
        </p:grpSpPr>
        <p:sp>
          <p:nvSpPr>
            <p:cNvPr id="210" name="Rectángulo 209"/>
            <p:cNvSpPr/>
            <p:nvPr/>
          </p:nvSpPr>
          <p:spPr>
            <a:xfrm>
              <a:off x="1609920" y="2288160"/>
              <a:ext cx="5769360" cy="198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" name="Rectángulo: esquinas redondeadas 210"/>
            <p:cNvSpPr/>
            <p:nvPr/>
          </p:nvSpPr>
          <p:spPr>
            <a:xfrm>
              <a:off x="1609920" y="2304360"/>
              <a:ext cx="5769720" cy="38196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solidFill>
                <a:srgbClr val="A4B4EA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/>
          </p:style>
          <p:txBody>
            <a:bodyPr lIns="64440" tIns="64440" rIns="45720" bIns="6444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Oferuj specjalistyczne strony z rozwiązaniami typowych problemów.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212" name="Rectángulo: esquinas redondeadas 211"/>
            <p:cNvSpPr/>
            <p:nvPr/>
          </p:nvSpPr>
          <p:spPr>
            <a:xfrm>
              <a:off x="1609920" y="2827800"/>
              <a:ext cx="5769720" cy="38196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solidFill>
                <a:srgbClr val="F8B2A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64440" tIns="64440" rIns="45720" bIns="6444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Wzbogać odpowiedzi o linki do dalszych informacji na temat powiązanych treści i usługi.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213" name="Rectángulo: esquinas redondeadas 212"/>
            <p:cNvSpPr/>
            <p:nvPr/>
          </p:nvSpPr>
          <p:spPr>
            <a:xfrm>
              <a:off x="1609920" y="3351240"/>
              <a:ext cx="5769720" cy="38196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solidFill>
                <a:srgbClr val="9AD3E9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/>
          </p:style>
          <p:txBody>
            <a:bodyPr lIns="64440" tIns="64440" rIns="45720" bIns="6444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Zapewnij analizę i doradztwo z "OSOBOWOŚCIĄ".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214" name="Rectángulo: esquinas redondeadas 213"/>
            <p:cNvSpPr/>
            <p:nvPr/>
          </p:nvSpPr>
          <p:spPr>
            <a:xfrm>
              <a:off x="1609920" y="3874680"/>
              <a:ext cx="5769720" cy="38196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solidFill>
                <a:srgbClr val="57686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/>
          </p:style>
          <p:txBody>
            <a:bodyPr lIns="64440" tIns="64440" rIns="45720" bIns="6444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Rozsyłaj newslettery, aby nawiązać relację z użytkownikiem i utrzymać go w kontakcie z Twoją stroną</a:t>
              </a:r>
              <a:endParaRPr lang="en-US" sz="1200" b="0" strike="noStrike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Rectangle 3"/>
          <p:cNvSpPr/>
          <p:nvPr/>
        </p:nvSpPr>
        <p:spPr>
          <a:xfrm>
            <a:off x="1475640" y="12740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30" name="TextBox 5"/>
          <p:cNvSpPr/>
          <p:nvPr/>
        </p:nvSpPr>
        <p:spPr>
          <a:xfrm>
            <a:off x="1439640" y="1851840"/>
            <a:ext cx="626400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FF3399"/>
                </a:solidFill>
                <a:latin typeface="Arial"/>
                <a:ea typeface="Arial Unicode MS"/>
              </a:rPr>
              <a:t>PAMIĘTAJ, ŻE: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31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832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833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834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35" name="Diagram17"/>
          <p:cNvGrpSpPr/>
          <p:nvPr/>
        </p:nvGrpSpPr>
        <p:grpSpPr>
          <a:xfrm>
            <a:off x="1558080" y="2128680"/>
            <a:ext cx="5688360" cy="2302560"/>
            <a:chOff x="1558080" y="2128680"/>
            <a:chExt cx="5688360" cy="2302560"/>
          </a:xfrm>
        </p:grpSpPr>
        <p:sp>
          <p:nvSpPr>
            <p:cNvPr id="836" name="Rectángulo 835"/>
            <p:cNvSpPr/>
            <p:nvPr/>
          </p:nvSpPr>
          <p:spPr>
            <a:xfrm>
              <a:off x="1558080" y="2128680"/>
              <a:ext cx="5688000" cy="2302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7" name="Rectángulo 836"/>
            <p:cNvSpPr/>
            <p:nvPr/>
          </p:nvSpPr>
          <p:spPr>
            <a:xfrm>
              <a:off x="1558080" y="2774160"/>
              <a:ext cx="5688360" cy="15084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A4B4EA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8" name="Rectángulo: esquinas redondeadas 837"/>
            <p:cNvSpPr/>
            <p:nvPr/>
          </p:nvSpPr>
          <p:spPr>
            <a:xfrm>
              <a:off x="1842120" y="2279880"/>
              <a:ext cx="4931640" cy="5824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78920" tIns="28440" rIns="150480" bIns="2844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Struktura strony musi odpowiadać oczekiwaniom osób z niej korzystających.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839" name="Rectángulo 838"/>
            <p:cNvSpPr/>
            <p:nvPr/>
          </p:nvSpPr>
          <p:spPr>
            <a:xfrm>
              <a:off x="1558080" y="3451680"/>
              <a:ext cx="5688360" cy="15084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A4B4EA">
                  <a:hueOff val="-887335"/>
                  <a:satOff val="863"/>
                  <a:lumOff val="-1079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0" name="Rectángulo: esquinas redondeadas 839"/>
            <p:cNvSpPr/>
            <p:nvPr/>
          </p:nvSpPr>
          <p:spPr>
            <a:xfrm>
              <a:off x="1842120" y="2957760"/>
              <a:ext cx="4931640" cy="5824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-887335"/>
                <a:satOff val="863"/>
                <a:lumOff val="-1079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78920" tIns="28440" rIns="150480" bIns="2844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Im bardziej naturalna i oczywista jest nawigacja, tym chętniej użytkownik będzie wracał na daną stronę.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841" name="Rectángulo 840"/>
            <p:cNvSpPr/>
            <p:nvPr/>
          </p:nvSpPr>
          <p:spPr>
            <a:xfrm>
              <a:off x="1558080" y="4129560"/>
              <a:ext cx="5688360" cy="150840"/>
            </a:xfrm>
            <a:prstGeom prst="rect">
              <a:avLst/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A4B4EA">
                  <a:hueOff val="-1774669"/>
                  <a:satOff val="1727"/>
                  <a:lumOff val="-2157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2" name="Rectángulo: esquinas redondeadas 841"/>
            <p:cNvSpPr/>
            <p:nvPr/>
          </p:nvSpPr>
          <p:spPr>
            <a:xfrm>
              <a:off x="1842120" y="3635280"/>
              <a:ext cx="4931640" cy="58248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-1774669"/>
                <a:satOff val="1727"/>
                <a:lumOff val="-2157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78920" tIns="28440" rIns="150480" bIns="2844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Architektura IT dla danej witryny zależy od konkretnych celów tej witryny i jej użytkowników.</a:t>
              </a:r>
              <a:endParaRPr lang="en-US" sz="1200" b="0" strike="noStrike" spc="-1">
                <a:latin typeface="Arial"/>
              </a:endParaRPr>
            </a:p>
          </p:txBody>
        </p:sp>
      </p:grpSp>
      <p:pic>
        <p:nvPicPr>
          <p:cNvPr id="843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Rectangle 3"/>
          <p:cNvSpPr/>
          <p:nvPr/>
        </p:nvSpPr>
        <p:spPr>
          <a:xfrm>
            <a:off x="1609920" y="1323720"/>
            <a:ext cx="574272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45" name="TextBox 5"/>
          <p:cNvSpPr/>
          <p:nvPr/>
        </p:nvSpPr>
        <p:spPr>
          <a:xfrm>
            <a:off x="1547640" y="1995840"/>
            <a:ext cx="6264000" cy="136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Nawigacja: spójna struktura nawigacji pomaga użytkownikowi.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Elementy nawigacyjne i ich położenie (pasek, nazwy sekcji, przycisk "wstecz") to kroki, które pomagają użytkownikowi przejść z jednej sekcji strony do drugiej.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7030A0"/>
                </a:solidFill>
                <a:latin typeface="Arial"/>
                <a:ea typeface="Arial Unicode MS"/>
              </a:rPr>
              <a:t>Nawigacja to ŚRODEK. CELEM jest umożliwienie użytkownikowi dotarcia do poszukiwanej treści.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46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847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848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849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50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Rectangle 3"/>
          <p:cNvSpPr/>
          <p:nvPr/>
        </p:nvSpPr>
        <p:spPr>
          <a:xfrm>
            <a:off x="1620000" y="132012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52" name="TextBox 5"/>
          <p:cNvSpPr/>
          <p:nvPr/>
        </p:nvSpPr>
        <p:spPr>
          <a:xfrm>
            <a:off x="1547640" y="1923840"/>
            <a:ext cx="6264000" cy="209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Nawigacja: spójna struktura nawigacji pomaga użytkownikowi.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Każdy rodzaj dynamicznej nawigacji musi być przede wszystkim łatwy w użyciu.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Testy i badania pozwoliły to zrozumieć: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Użytkownicy w wieku od 6 do 12 lat są zainteresowani i lubią efekt "poszukiwania skarbów" na stronach internetowych.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 okresie dojrzewania i później, użytkownik nie ma cierpliwości i chce wyników szybko.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53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854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855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856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57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Rectangle 3"/>
          <p:cNvSpPr/>
          <p:nvPr/>
        </p:nvSpPr>
        <p:spPr>
          <a:xfrm>
            <a:off x="1450440" y="11984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59" name="TextBox 5"/>
          <p:cNvSpPr/>
          <p:nvPr/>
        </p:nvSpPr>
        <p:spPr>
          <a:xfrm>
            <a:off x="1438560" y="1827720"/>
            <a:ext cx="6264000" cy="155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2542A2"/>
                </a:solidFill>
                <a:latin typeface="Arial"/>
                <a:ea typeface="Arial Unicode MS"/>
              </a:rPr>
              <a:t>LINKI, PRZYCISKI, NAKLEJKI</a:t>
            </a:r>
            <a:r>
              <a:rPr lang="en-GB" sz="1200" b="1" i="1" strike="noStrike" spc="-1">
                <a:solidFill>
                  <a:srgbClr val="000000"/>
                </a:solidFill>
                <a:latin typeface="Arial"/>
                <a:ea typeface="Arial Unicode MS"/>
              </a:rPr>
              <a:t>: musisz być konkretny!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Należy upewnić się, że użytkownik z łatwością rozumie i wie, jak korzystać z przycisków nawigacyjnych.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2C8F5D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2C8F5D"/>
                </a:solidFill>
                <a:latin typeface="Arial"/>
                <a:ea typeface="Arial Unicode MS"/>
              </a:rPr>
              <a:t>Wyeliminuj zbędne słowa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2C8F5D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2C8F5D"/>
                </a:solidFill>
                <a:latin typeface="Arial"/>
                <a:ea typeface="Arial Unicode MS"/>
              </a:rPr>
              <a:t>Użyj słów kluczowych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2C8F5D"/>
              </a:buClr>
              <a:buFont typeface="Arial"/>
              <a:buChar char="•"/>
            </a:pPr>
            <a:r>
              <a:rPr lang="en-GB" sz="1200" b="0" strike="noStrike" spc="-1">
                <a:solidFill>
                  <a:srgbClr val="2C8F5D"/>
                </a:solidFill>
                <a:latin typeface="Arial"/>
                <a:ea typeface="Arial Unicode MS"/>
              </a:rPr>
              <a:t>Podaj konkretne informacje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60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861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862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863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64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Rectangle 3"/>
          <p:cNvSpPr/>
          <p:nvPr/>
        </p:nvSpPr>
        <p:spPr>
          <a:xfrm>
            <a:off x="1620000" y="13064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66" name="TextBox 5"/>
          <p:cNvSpPr/>
          <p:nvPr/>
        </p:nvSpPr>
        <p:spPr>
          <a:xfrm>
            <a:off x="1547640" y="1724040"/>
            <a:ext cx="6335640" cy="217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3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Hierarchiczne menu (menu i podmenu)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3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Powinny być one używane w niewielkim stopniu i nie mogą mieć więcej niż 2 poziomy.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Należy zadbać o to, aby dynamiczne menu pozostawało na ekranie wystarczająco długo, aby użytkownik mógł dokonać wyboru.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Menu, które wymagają zbyt dużej precyzji oraz otwierają się i zamykają przy każdym ruchu myszy, są trudne do opanowania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67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868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869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870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71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Rectangle 3"/>
          <p:cNvSpPr/>
          <p:nvPr/>
        </p:nvSpPr>
        <p:spPr>
          <a:xfrm>
            <a:off x="1450440" y="11984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73" name="TextBox 5"/>
          <p:cNvSpPr/>
          <p:nvPr/>
        </p:nvSpPr>
        <p:spPr>
          <a:xfrm>
            <a:off x="1416960" y="1842840"/>
            <a:ext cx="6264000" cy="191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50C98C"/>
                </a:solidFill>
                <a:latin typeface="Arial"/>
                <a:ea typeface="Arial Unicode MS"/>
              </a:rPr>
              <a:t>Czy mogę to kliknąć?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B0F0"/>
                </a:solidFill>
                <a:latin typeface="Arial"/>
                <a:ea typeface="Arial Unicode MS"/>
              </a:rPr>
              <a:t>ZASADA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: nigdy nie stwarzaj użytkownikowi wątpliwości co do klikalności czegoś.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Zaleca się przestrzeganie standardów:</a:t>
            </a: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 </a:t>
            </a:r>
            <a:r>
              <a:rPr lang="en-GB" sz="1200" b="1" strike="noStrike" spc="-1">
                <a:solidFill>
                  <a:srgbClr val="00B0F0"/>
                </a:solidFill>
                <a:latin typeface="Arial"/>
                <a:ea typeface="Arial Unicode MS"/>
              </a:rPr>
              <a:t>NIEBIESKIE I PODKREŚLONE LINKI.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Kiedy użytkownik jest w stanie zrozumieć, na co pozwala mu dana strona, możemy powiedzieć, że użyteczność tego interfejsu jest dobra.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B0F0"/>
                </a:solidFill>
                <a:latin typeface="Arial"/>
                <a:ea typeface="Arial Unicode MS"/>
              </a:rPr>
              <a:t>BEZPOŚREDNI DOSTĘP DO STRONY GŁÓWNEJ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: ważne jest, aby na stronie głównej umieścić bezpośrednie linki do niewielkiej liczby szybkich operacji.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74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875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876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877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78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Rectángulo 2"/>
          <p:cNvSpPr/>
          <p:nvPr/>
        </p:nvSpPr>
        <p:spPr>
          <a:xfrm>
            <a:off x="1403640" y="1958040"/>
            <a:ext cx="2879640" cy="252720"/>
          </a:xfrm>
          <a:prstGeom prst="rect">
            <a:avLst/>
          </a:prstGeom>
          <a:solidFill>
            <a:srgbClr val="FFFFFF"/>
          </a:solidFill>
          <a:ln>
            <a:solidFill>
              <a:srgbClr val="98DFBB"/>
            </a:solidFill>
            <a:rou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4BB0D8"/>
                </a:solidFill>
                <a:latin typeface="Arial"/>
                <a:ea typeface="Arial Unicode MS"/>
              </a:rPr>
              <a:t>Typografia i czytelność strony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80" name="Rectangle 3"/>
          <p:cNvSpPr/>
          <p:nvPr/>
        </p:nvSpPr>
        <p:spPr>
          <a:xfrm>
            <a:off x="1450440" y="12812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81" name="TextBox 5"/>
          <p:cNvSpPr/>
          <p:nvPr/>
        </p:nvSpPr>
        <p:spPr>
          <a:xfrm>
            <a:off x="1403640" y="2246040"/>
            <a:ext cx="6264000" cy="155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Aby stworzyć pozytywne pierwsze wrażenie na stronie i utrzymać je przez całą witrynę, musisz wybrać czcionki i kolory, które działają najlepiej w sieci.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Nawet dzisiaj czytelność stron pozostaje problemem. Nieważne jak ładna jest strona, jeśli użytkownik nie czyta tekstu, będzie to strona skazana na porażkę.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Właściwe użycie typografii i odpowiednie kombinacje kolorów są podstawowymi elementami dobrego projektu wizualnego.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82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883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884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885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86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Rectangle 3"/>
          <p:cNvSpPr/>
          <p:nvPr/>
        </p:nvSpPr>
        <p:spPr>
          <a:xfrm>
            <a:off x="1620000" y="125712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grpSp>
        <p:nvGrpSpPr>
          <p:cNvPr id="888" name="Diagram18"/>
          <p:cNvGrpSpPr/>
          <p:nvPr/>
        </p:nvGrpSpPr>
        <p:grpSpPr>
          <a:xfrm>
            <a:off x="1609920" y="2057400"/>
            <a:ext cx="6264000" cy="2498040"/>
            <a:chOff x="1609920" y="2057400"/>
            <a:chExt cx="6264000" cy="2498040"/>
          </a:xfrm>
        </p:grpSpPr>
        <p:sp>
          <p:nvSpPr>
            <p:cNvPr id="889" name="Rectángulo 888"/>
            <p:cNvSpPr/>
            <p:nvPr/>
          </p:nvSpPr>
          <p:spPr>
            <a:xfrm>
              <a:off x="1609920" y="2247480"/>
              <a:ext cx="6264000" cy="2307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0" name="Triángulo isósceles 889"/>
            <p:cNvSpPr/>
            <p:nvPr/>
          </p:nvSpPr>
          <p:spPr>
            <a:xfrm>
              <a:off x="3196800" y="2247480"/>
              <a:ext cx="2307960" cy="2307960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1" name="Rectángulo: esquinas redondeadas 890"/>
            <p:cNvSpPr/>
            <p:nvPr/>
          </p:nvSpPr>
          <p:spPr>
            <a:xfrm>
              <a:off x="4343400" y="2643840"/>
              <a:ext cx="2373120" cy="51444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A4B4EA">
                  <a:hueOff val="-443667"/>
                  <a:satOff val="432"/>
                  <a:lumOff val="-539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360" tIns="54360" rIns="38160" bIns="540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  <a:tabLst>
                  <a:tab pos="0" algn="l"/>
                </a:tabLst>
              </a:pPr>
              <a:r>
                <a:rPr lang="it-IT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Stosowaj powszechnie używane czcionki, wielkość większa lub równa 10 pkt. 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892" name="Rectángulo: esquinas redondeadas 891"/>
            <p:cNvSpPr/>
            <p:nvPr/>
          </p:nvSpPr>
          <p:spPr>
            <a:xfrm>
              <a:off x="4345920" y="3230280"/>
              <a:ext cx="2373120" cy="32796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A4B4EA">
                  <a:hueOff val="-887335"/>
                  <a:satOff val="863"/>
                  <a:lumOff val="-1079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360" tIns="54360" rIns="38160" bIns="540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  <a:tabLst>
                  <a:tab pos="0" algn="l"/>
                </a:tabLst>
              </a:pPr>
              <a:r>
                <a:rPr lang="it-IT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Unikaj zatłoczonego tła 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893" name="Rectángulo: esquinas redondeadas 892"/>
            <p:cNvSpPr/>
            <p:nvPr/>
          </p:nvSpPr>
          <p:spPr>
            <a:xfrm>
              <a:off x="4345920" y="3615480"/>
              <a:ext cx="2373120" cy="32796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A4B4EA">
                  <a:hueOff val="-1331002"/>
                  <a:satOff val="1295"/>
                  <a:lumOff val="-1618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360" tIns="54360" rIns="38160" bIns="540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  <a:tabLst>
                  <a:tab pos="0" algn="l"/>
                </a:tabLst>
              </a:pPr>
              <a:r>
                <a:rPr lang="it-IT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Używaj czarnego tekstu na białym tle 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894" name="Rectángulo: esquinas redondeadas 893"/>
            <p:cNvSpPr/>
            <p:nvPr/>
          </p:nvSpPr>
          <p:spPr>
            <a:xfrm>
              <a:off x="4343400" y="4015440"/>
              <a:ext cx="2365560" cy="327960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90000"/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A4B4EA">
                  <a:hueOff val="-1774669"/>
                  <a:satOff val="1727"/>
                  <a:lumOff val="-2157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54360" tIns="54360" rIns="38160" bIns="54000" numCol="1" spcCol="144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349"/>
                </a:spcAft>
                <a:buNone/>
                <a:tabLst>
                  <a:tab pos="0" algn="l"/>
                </a:tabLst>
              </a:pPr>
              <a:r>
                <a:rPr lang="it-IT" sz="1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Ogranicz do minimum przewijanie, wielkie litery i tekst graficzny. </a:t>
              </a:r>
              <a:endParaRPr lang="en-US" sz="1000" b="0" strike="noStrike" spc="-1">
                <a:latin typeface="Arial"/>
              </a:endParaRPr>
            </a:p>
          </p:txBody>
        </p:sp>
        <p:sp>
          <p:nvSpPr>
            <p:cNvPr id="895" name="CuadroTexto 894"/>
            <p:cNvSpPr txBox="1"/>
            <p:nvPr/>
          </p:nvSpPr>
          <p:spPr>
            <a:xfrm>
              <a:off x="4484880" y="2057400"/>
              <a:ext cx="2144520" cy="5158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it-IT" sz="10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Istnieją 4 podstawowe zasady, aby tekst był użyteczny i łatwy w obsłudze: </a:t>
              </a:r>
              <a:endParaRPr lang="en-US" sz="1000" b="1" strike="noStrike" spc="-1">
                <a:latin typeface="Arial"/>
              </a:endParaRPr>
            </a:p>
          </p:txBody>
        </p:sp>
      </p:grpSp>
      <p:sp>
        <p:nvSpPr>
          <p:cNvPr id="896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897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898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899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0" name="CuadroTexto 10"/>
          <p:cNvSpPr/>
          <p:nvPr/>
        </p:nvSpPr>
        <p:spPr>
          <a:xfrm>
            <a:off x="1610640" y="1835640"/>
            <a:ext cx="498024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FF3399"/>
                </a:solidFill>
                <a:latin typeface="Arial"/>
                <a:ea typeface="Arial Unicode MS"/>
              </a:rPr>
              <a:t>Typografia i czytelność strony</a:t>
            </a:r>
            <a:endParaRPr lang="en-US" sz="1200" b="0" strike="noStrike" spc="-1">
              <a:latin typeface="Arial"/>
            </a:endParaRPr>
          </a:p>
        </p:txBody>
      </p:sp>
      <p:pic>
        <p:nvPicPr>
          <p:cNvPr id="901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Rectangle 3"/>
          <p:cNvSpPr/>
          <p:nvPr/>
        </p:nvSpPr>
        <p:spPr>
          <a:xfrm>
            <a:off x="1547640" y="132372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03" name="TextBox 5"/>
          <p:cNvSpPr/>
          <p:nvPr/>
        </p:nvSpPr>
        <p:spPr>
          <a:xfrm>
            <a:off x="1515960" y="1923840"/>
            <a:ext cx="6264000" cy="191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Typografia i czytelność strony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Żadna czcionka i żaden rozmiar nie są odpowiednie dla każdej publiczności i każdej sytuacji.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Przyjemna bryła (rozmiar) i dobry kontrast między tekstem a tłem sprawiają, że strona jest czytelna i wygodna dla wszystkich grup wiekowych.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Wybierając rozmiar tekstu na swojej stronie, preferuj większy korpus (zadowoli to wszystkich użytkowników), niż tracić dostęp do samej strony.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04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905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906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907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08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Rectangle 3"/>
          <p:cNvSpPr/>
          <p:nvPr/>
        </p:nvSpPr>
        <p:spPr>
          <a:xfrm>
            <a:off x="1393200" y="124956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10" name="TextBox 5"/>
          <p:cNvSpPr/>
          <p:nvPr/>
        </p:nvSpPr>
        <p:spPr>
          <a:xfrm>
            <a:off x="1348920" y="1847880"/>
            <a:ext cx="6264000" cy="63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B0F0"/>
                </a:solidFill>
                <a:latin typeface="Arial"/>
                <a:ea typeface="Arial Unicode MS"/>
              </a:rPr>
              <a:t>CZĘŚĆ GŁÓWNA TEKSTU: ZASADA 10 PUNKTÓW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Minimalna wartość rozmiaru tekstu nigdy nie powinna być mniejsza niż 10 punktów.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11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912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913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graphicFrame>
        <p:nvGraphicFramePr>
          <p:cNvPr id="914" name="Tabella 6"/>
          <p:cNvGraphicFramePr/>
          <p:nvPr/>
        </p:nvGraphicFramePr>
        <p:xfrm>
          <a:off x="1587600" y="2679840"/>
          <a:ext cx="5628960" cy="1859040"/>
        </p:xfrm>
        <a:graphic>
          <a:graphicData uri="http://schemas.openxmlformats.org/drawingml/2006/table">
            <a:tbl>
              <a:tblPr/>
              <a:tblGrid>
                <a:gridCol w="282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Grupa docelowa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8B2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200" b="1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Wymiary tekstu głównego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F8B2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Niezróżnicowana publiczność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4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10 - 12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4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Osoby starsze i osoby z zaburzeniami widzenia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2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12 - 14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Dzieci i inni nieregularni czytelnicy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4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12 - 14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CE4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Nastolatki i młodzi dorośli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2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it-IT" sz="1200" b="0" strike="noStrike" spc="-1">
                          <a:solidFill>
                            <a:srgbClr val="000000"/>
                          </a:solidFill>
                          <a:latin typeface="Arial"/>
                          <a:ea typeface="Arial Unicode MS"/>
                        </a:rPr>
                        <a:t>10 - 12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D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15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16" name="Imagen 10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3"/>
          <p:cNvSpPr/>
          <p:nvPr/>
        </p:nvSpPr>
        <p:spPr>
          <a:xfrm>
            <a:off x="1579320" y="121356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Strona z wynikami wyszukiwania: SERP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16" name="TextBox 5"/>
          <p:cNvSpPr/>
          <p:nvPr/>
        </p:nvSpPr>
        <p:spPr>
          <a:xfrm>
            <a:off x="1508040" y="1734840"/>
            <a:ext cx="6127560" cy="264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SERP (Search Engine Results Page) to strona z wynikami wyszukiwania.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Za każdym razem, gdy użytkownik zadaje wyszukiwarce pytanie, jako odpowiedź otrzymuje uporządkowaną listę, która składa się z dwóch rodzajów LINKÓW: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organicznych i sponsorowanych.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Linki organiczne: znalezione w sieci jako najlepsza odpowiedź dla użytkownika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Linki sponsorowane: reklama.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Aby ocenić, jak przyciągnąć użytkownika z ich odpowiedzi, firma, która zarządza witryną oceni, ile będzie w stanie zapłacić za każde słowo kluczowe i złoży ofertę do wyszukiwarki.                                                          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                                                          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FF3399"/>
                </a:solidFill>
                <a:latin typeface="Arial"/>
                <a:ea typeface="Arial Unicode MS"/>
              </a:rPr>
              <a:t> Reklama słów kluczowych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17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4010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218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pic>
        <p:nvPicPr>
          <p:cNvPr id="219" name="Imagen 14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  <p:sp>
        <p:nvSpPr>
          <p:cNvPr id="220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221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Freccia giù 1"/>
          <p:cNvSpPr/>
          <p:nvPr/>
        </p:nvSpPr>
        <p:spPr>
          <a:xfrm>
            <a:off x="4380120" y="3507840"/>
            <a:ext cx="298080" cy="287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Rectangle 3"/>
          <p:cNvSpPr/>
          <p:nvPr/>
        </p:nvSpPr>
        <p:spPr>
          <a:xfrm>
            <a:off x="1547640" y="143172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18" name="TextBox 5"/>
          <p:cNvSpPr/>
          <p:nvPr/>
        </p:nvSpPr>
        <p:spPr>
          <a:xfrm>
            <a:off x="1439640" y="2067840"/>
            <a:ext cx="6264000" cy="155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Typografia i czytelność strony: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Wybór treści na stronie jest bardzo ważny, ponieważ gęste teksty trzymają użytkowników z daleka.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Używanie czcionek (Times, Calibri, itp.), które są bardziej czytelne w dużym formacie jest ważne, ponieważ nie wszyscy użytkownicy używają nowych maszyn z dobrej jakości ekranem.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19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920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921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922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23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Rectangle 3"/>
          <p:cNvSpPr/>
          <p:nvPr/>
        </p:nvSpPr>
        <p:spPr>
          <a:xfrm>
            <a:off x="1547640" y="137052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25" name="TextBox 5"/>
          <p:cNvSpPr/>
          <p:nvPr/>
        </p:nvSpPr>
        <p:spPr>
          <a:xfrm>
            <a:off x="1439640" y="2067840"/>
            <a:ext cx="6264000" cy="118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Typografia i czytelność strony: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Stopniowo wszyscy użytkownicy będą korzystać z większych schematów, które pozwalają na efektywne korzystanie z sieci i aplikacji.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Do tego czasu należy przewidzieć stosowanie małych monitorów o niskiej rozdzielczości.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26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927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928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929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30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Rectangle 3"/>
          <p:cNvSpPr/>
          <p:nvPr/>
        </p:nvSpPr>
        <p:spPr>
          <a:xfrm>
            <a:off x="1620000" y="132372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2" name="TextBox 5"/>
          <p:cNvSpPr/>
          <p:nvPr/>
        </p:nvSpPr>
        <p:spPr>
          <a:xfrm>
            <a:off x="1606680" y="1901160"/>
            <a:ext cx="6264000" cy="246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00B0F0"/>
                </a:solidFill>
                <a:latin typeface="Arial"/>
                <a:ea typeface="Arial Unicode MS"/>
              </a:rPr>
              <a:t>Specyfikacja względna: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Zaleca się względne określenie rozmiaru tekstu na stronie.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50C98C"/>
                </a:solidFill>
                <a:latin typeface="Arial"/>
                <a:ea typeface="Arial Unicode MS"/>
              </a:rPr>
              <a:t>Oceń 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Konieczne jest zapewnienie możliwości korzystania z Twojej strony przez użytkowników z wadami wzroku: </a:t>
            </a:r>
            <a:r>
              <a:rPr lang="en-GB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zapewnij możliwość zmiany wielkości tekstu.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1" strike="noStrike" spc="-1">
                <a:solidFill>
                  <a:srgbClr val="50C98C"/>
                </a:solidFill>
                <a:latin typeface="Arial"/>
                <a:ea typeface="Arial Unicode MS"/>
              </a:rPr>
              <a:t>Wybierz czcionkę (font)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Nie wszystkie maszyny mają możliwość odczytywania określonych czcionek.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3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934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935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936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7" name="Freccia giù 1"/>
          <p:cNvSpPr/>
          <p:nvPr/>
        </p:nvSpPr>
        <p:spPr>
          <a:xfrm>
            <a:off x="4589640" y="2634480"/>
            <a:ext cx="298080" cy="287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38" name="Imagen 11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Rectangle 3"/>
          <p:cNvSpPr/>
          <p:nvPr/>
        </p:nvSpPr>
        <p:spPr>
          <a:xfrm>
            <a:off x="1450440" y="119844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40" name="TextBox 5"/>
          <p:cNvSpPr/>
          <p:nvPr/>
        </p:nvSpPr>
        <p:spPr>
          <a:xfrm>
            <a:off x="1403640" y="1833480"/>
            <a:ext cx="6264000" cy="209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Większość przeglądarek używa następujących preinstalowanych czcionek: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Arial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Arial Black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Comic Sans MS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Courier New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Georgia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Impact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Times New Roman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zxx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Trebuchet MS</a:t>
            </a:r>
            <a:endParaRPr lang="en-US" sz="1200" b="0" strike="noStrike" spc="-1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Verdana</a:t>
            </a:r>
            <a:r>
              <a:rPr lang="zxx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41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942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943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944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45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Rectángulo 1"/>
          <p:cNvSpPr/>
          <p:nvPr/>
        </p:nvSpPr>
        <p:spPr>
          <a:xfrm>
            <a:off x="1547640" y="1926000"/>
            <a:ext cx="6315480" cy="1731240"/>
          </a:xfrm>
          <a:prstGeom prst="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2C8F5D"/>
                </a:solidFill>
                <a:latin typeface="Arial"/>
                <a:ea typeface="Arial Unicode MS"/>
              </a:rPr>
              <a:t>Jaką czcionkę wybrać w razie wątpliwości?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Jeśli nie jesteś pewien, jakiej czcionki użyć w przypadku "Verdany", nie mylisz się.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Jest popularna na wielu platformach, działa dobrze w małej rozmiarze i jest czytelna na ekranie.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47" name="Rectangle 3"/>
          <p:cNvSpPr/>
          <p:nvPr/>
        </p:nvSpPr>
        <p:spPr>
          <a:xfrm>
            <a:off x="1547640" y="1335240"/>
            <a:ext cx="63154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48" name="TextBox 5"/>
          <p:cNvSpPr/>
          <p:nvPr/>
        </p:nvSpPr>
        <p:spPr>
          <a:xfrm>
            <a:off x="1599120" y="1926000"/>
            <a:ext cx="6264000" cy="173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9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950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951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952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53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Rectangle 3"/>
          <p:cNvSpPr/>
          <p:nvPr/>
        </p:nvSpPr>
        <p:spPr>
          <a:xfrm>
            <a:off x="1523520" y="1136880"/>
            <a:ext cx="643212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55" name="TextBox 5"/>
          <p:cNvSpPr/>
          <p:nvPr/>
        </p:nvSpPr>
        <p:spPr>
          <a:xfrm>
            <a:off x="1584000" y="1886040"/>
            <a:ext cx="6264000" cy="191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50C98C"/>
                </a:solidFill>
                <a:latin typeface="Arial"/>
                <a:ea typeface="Arial Unicode MS"/>
              </a:rPr>
              <a:t>Użycie czcionek i kolorów: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4BB0D8"/>
              </a:buClr>
              <a:buFont typeface="Arial"/>
              <a:buChar char="•"/>
            </a:pPr>
            <a:r>
              <a:rPr lang="en-GB" sz="1200" b="1" strike="noStrike" spc="-1">
                <a:solidFill>
                  <a:srgbClr val="4BB0D8"/>
                </a:solidFill>
                <a:latin typeface="Arial"/>
                <a:ea typeface="Arial Unicode MS"/>
              </a:rPr>
              <a:t>Zasada 1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: Ogranicz liczbę stylów typograficznych na swojej stronie.</a:t>
            </a: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4BB0D8"/>
              </a:buClr>
              <a:buFont typeface="Arial"/>
              <a:buChar char="•"/>
            </a:pP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4BB0D8"/>
              </a:buClr>
              <a:buFont typeface="Arial"/>
              <a:buChar char="•"/>
            </a:pPr>
            <a:r>
              <a:rPr lang="en-GB" sz="1200" b="1" strike="noStrike" spc="-1">
                <a:solidFill>
                  <a:srgbClr val="4BB0D8"/>
                </a:solidFill>
                <a:latin typeface="Arial"/>
                <a:ea typeface="Arial Unicode MS"/>
              </a:rPr>
              <a:t>Zasada 2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: Zmiana czcionki może pomóc czytelnikowi rozróżnić informacje i wyłapać te najbardziej istotne.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4BB0D8"/>
              </a:buClr>
              <a:buFont typeface="Arial"/>
              <a:buChar char="•"/>
            </a:pPr>
            <a:r>
              <a:rPr lang="en-GB" sz="1200" b="1" strike="noStrike" spc="-1">
                <a:solidFill>
                  <a:srgbClr val="4BB0D8"/>
                </a:solidFill>
                <a:latin typeface="Arial"/>
                <a:ea typeface="Arial Unicode MS"/>
              </a:rPr>
              <a:t>Zasada 3</a:t>
            </a:r>
            <a:r>
              <a:rPr lang="en-GB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: Nie używaj więcej niż czterech kolorów i trzech różnych czcionek w głównych obszarach strony, będzie to wyglądało na nieuporządkowane i na niskim poziomie.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56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957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958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959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0" name="Rectángulo 1"/>
          <p:cNvSpPr/>
          <p:nvPr/>
        </p:nvSpPr>
        <p:spPr>
          <a:xfrm>
            <a:off x="1547640" y="1779840"/>
            <a:ext cx="6408000" cy="2334600"/>
          </a:xfrm>
          <a:prstGeom prst="rect">
            <a:avLst/>
          </a:prstGeom>
          <a:noFill/>
          <a:ln>
            <a:solidFill>
              <a:srgbClr val="98DFB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1" name="Imagen 9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Rectangle 3"/>
          <p:cNvSpPr/>
          <p:nvPr/>
        </p:nvSpPr>
        <p:spPr>
          <a:xfrm>
            <a:off x="1620000" y="12708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63" name="TextBox 5"/>
          <p:cNvSpPr/>
          <p:nvPr/>
        </p:nvSpPr>
        <p:spPr>
          <a:xfrm>
            <a:off x="1604520" y="1923840"/>
            <a:ext cx="6264000" cy="228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00B0F0"/>
                </a:solidFill>
                <a:latin typeface="Arial"/>
                <a:ea typeface="Arial Unicode MS"/>
              </a:rPr>
              <a:t>PRZECIWKO DUŻYM LITEROM</a:t>
            </a:r>
            <a:endParaRPr lang="en-US" sz="1200" b="1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 </a:t>
            </a:r>
            <a:endParaRPr lang="en-US" sz="1200" b="1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Tekst pisany dużymi literami czyta się o 10% wolniej niż tekst pisany małymi literami.</a:t>
            </a:r>
            <a:endParaRPr lang="en-US" sz="1200" b="1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800" b="1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800" b="1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800" b="1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2C8F5D"/>
                </a:solidFill>
                <a:latin typeface="Arial"/>
                <a:ea typeface="Arial Unicode MS"/>
              </a:rPr>
              <a:t>Ogranicz użycie wielkich liter do krótkich tytułów</a:t>
            </a:r>
            <a:endParaRPr lang="en-US" sz="1200" b="1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800" b="1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Słowa pisane małymi literami są łatwiejsze do odczytania, szczególnie w przypadku, gdy tekst ma mały kontrast z tłem i jest podkreślony.</a:t>
            </a:r>
            <a:endParaRPr lang="en-US" sz="1200" b="1" strike="noStrike" spc="-1">
              <a:latin typeface="Arial"/>
            </a:endParaRPr>
          </a:p>
        </p:txBody>
      </p:sp>
      <p:sp>
        <p:nvSpPr>
          <p:cNvPr id="964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965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966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967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8" name="Freccia giù 1"/>
          <p:cNvSpPr/>
          <p:nvPr/>
        </p:nvSpPr>
        <p:spPr>
          <a:xfrm>
            <a:off x="4589640" y="2779200"/>
            <a:ext cx="298080" cy="2872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9" name="Imagen 11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Rectangle 3"/>
          <p:cNvSpPr/>
          <p:nvPr/>
        </p:nvSpPr>
        <p:spPr>
          <a:xfrm>
            <a:off x="1559520" y="14400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1" name="TextBox 5"/>
          <p:cNvSpPr/>
          <p:nvPr/>
        </p:nvSpPr>
        <p:spPr>
          <a:xfrm>
            <a:off x="1559520" y="2036520"/>
            <a:ext cx="6264000" cy="63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1" i="1" strike="noStrike" spc="-1">
                <a:solidFill>
                  <a:srgbClr val="7030A0"/>
                </a:solidFill>
                <a:latin typeface="Arial"/>
                <a:ea typeface="Arial Unicode MS"/>
              </a:rPr>
              <a:t>Kontrast między tekstem a tłem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Il giusto grado di contrasto ha un peso nella leggibilità di un sito.  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2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973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974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975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976" name="Diagram19"/>
          <p:cNvGrpSpPr/>
          <p:nvPr/>
        </p:nvGrpSpPr>
        <p:grpSpPr>
          <a:xfrm>
            <a:off x="1609920" y="2433600"/>
            <a:ext cx="5788800" cy="1753560"/>
            <a:chOff x="1609920" y="2433600"/>
            <a:chExt cx="5788800" cy="1753560"/>
          </a:xfrm>
        </p:grpSpPr>
        <p:sp>
          <p:nvSpPr>
            <p:cNvPr id="977" name="Rectángulo 976"/>
            <p:cNvSpPr/>
            <p:nvPr/>
          </p:nvSpPr>
          <p:spPr>
            <a:xfrm>
              <a:off x="1609920" y="2433600"/>
              <a:ext cx="5788440" cy="1753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8" name="Rectángulo: esquinas redondeadas 977"/>
            <p:cNvSpPr/>
            <p:nvPr/>
          </p:nvSpPr>
          <p:spPr>
            <a:xfrm>
              <a:off x="1609920" y="2433960"/>
              <a:ext cx="5788800" cy="42804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6600" tIns="66600" rIns="45720" bIns="6660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Odpowiedni stopień kontrastu ma wpływ na czytelność strony.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979" name="Rectángulo: esquinas redondeadas 978"/>
            <p:cNvSpPr/>
            <p:nvPr/>
          </p:nvSpPr>
          <p:spPr>
            <a:xfrm>
              <a:off x="1609920" y="2875680"/>
              <a:ext cx="5788800" cy="42804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-591556"/>
                <a:satOff val="576"/>
                <a:lumOff val="-719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6600" tIns="66600" rIns="45720" bIns="6660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Czarny tekst na białym tle lub podobny - łatwiejszy do odczytania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980" name="Rectángulo: esquinas redondeadas 979"/>
            <p:cNvSpPr/>
            <p:nvPr/>
          </p:nvSpPr>
          <p:spPr>
            <a:xfrm>
              <a:off x="1609920" y="3317400"/>
              <a:ext cx="5788800" cy="42804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-1183113"/>
                <a:satOff val="1151"/>
                <a:lumOff val="-1438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6600" tIns="66600" rIns="45720" bIns="6660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Unikaj łączenia podobnych kolorów: niski kontrast powoduje zmęczenie wzroku i jest trudny do odczytania.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981" name="Rectángulo: esquinas redondeadas 980"/>
            <p:cNvSpPr/>
            <p:nvPr/>
          </p:nvSpPr>
          <p:spPr>
            <a:xfrm>
              <a:off x="1609920" y="3759120"/>
              <a:ext cx="5788800" cy="42804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-1774669"/>
                <a:satOff val="1727"/>
                <a:lumOff val="-2157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6600" tIns="66600" rIns="45720" bIns="6660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en-GB" sz="12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NIGDY </a:t>
              </a:r>
              <a:r>
                <a:rPr lang="en-GB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nie ma zatłoczonego tła</a:t>
              </a:r>
              <a:endParaRPr lang="en-US" sz="1200" b="0" strike="noStrike" spc="-1">
                <a:latin typeface="Arial"/>
              </a:endParaRPr>
            </a:p>
          </p:txBody>
        </p:sp>
      </p:grpSp>
      <p:pic>
        <p:nvPicPr>
          <p:cNvPr id="982" name="Imagen 16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Rectángulo 1"/>
          <p:cNvSpPr/>
          <p:nvPr/>
        </p:nvSpPr>
        <p:spPr>
          <a:xfrm>
            <a:off x="1428840" y="3200400"/>
            <a:ext cx="6264000" cy="1038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9AD3E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Jak sprawić, by kolory się wyróżniały: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- Nie należy używać kolorów o silnych różnicach w intensywności, lepiej czerni i bieli.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- Nie polegaj na kolorze, aby odróżnić informacje od siebie, trzeba zróżnicować inny atrybut w tekście.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84" name="Rectangle 3"/>
          <p:cNvSpPr/>
          <p:nvPr/>
        </p:nvSpPr>
        <p:spPr>
          <a:xfrm>
            <a:off x="1450440" y="13554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85" name="TextBox 5"/>
          <p:cNvSpPr/>
          <p:nvPr/>
        </p:nvSpPr>
        <p:spPr>
          <a:xfrm>
            <a:off x="1450440" y="1860480"/>
            <a:ext cx="6361200" cy="118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4BB0D8"/>
                </a:solidFill>
                <a:latin typeface="Arial"/>
                <a:ea typeface="Arial Unicode MS"/>
              </a:rPr>
              <a:t>Ślepota na kolory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8% mężczyzn i 0,5% kobiet na świecie ma ślepotę barw,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Głównie do czerwonego i zielonego, to znaczy, że nie może ich odróżnić.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Dlatego radzimy zachować ostrożność na swojej stronie, ponieważ niewłaściwa kombinacja kolorów może być nieczytelna.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86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987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988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989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90" name="Imagen 10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Rectangle 3"/>
          <p:cNvSpPr/>
          <p:nvPr/>
        </p:nvSpPr>
        <p:spPr>
          <a:xfrm>
            <a:off x="1477080" y="1288800"/>
            <a:ext cx="5903280" cy="4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strike="noStrike" spc="-1">
                <a:solidFill>
                  <a:srgbClr val="000000"/>
                </a:solidFill>
                <a:latin typeface="Arial"/>
                <a:ea typeface="Arial Unicode MS"/>
              </a:rPr>
              <a:t>Czym jest użyteczność, która ma znaczenie?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92" name="TextBox 5"/>
          <p:cNvSpPr/>
          <p:nvPr/>
        </p:nvSpPr>
        <p:spPr>
          <a:xfrm>
            <a:off x="1486800" y="1806120"/>
            <a:ext cx="6264000" cy="63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it-IT" sz="1200" b="1" i="1" strike="noStrike" spc="-1">
                <a:solidFill>
                  <a:srgbClr val="FF3399"/>
                </a:solidFill>
                <a:latin typeface="Arial"/>
                <a:ea typeface="Arial Unicode MS"/>
              </a:rPr>
              <a:t>Zdjęcia tekstów:</a:t>
            </a: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it-IT" sz="1200" b="0" strike="noStrike" spc="-1">
                <a:solidFill>
                  <a:srgbClr val="000000"/>
                </a:solidFill>
                <a:latin typeface="Arial"/>
                <a:ea typeface="Arial Unicode MS"/>
              </a:rPr>
              <a:t>Strona, która opiera się na grafice, rodzi różne problemy.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93" name="PlaceHolder 1"/>
          <p:cNvSpPr>
            <a:spLocks noGrp="1"/>
          </p:cNvSpPr>
          <p:nvPr>
            <p:ph/>
          </p:nvPr>
        </p:nvSpPr>
        <p:spPr>
          <a:xfrm>
            <a:off x="2504880" y="401040"/>
            <a:ext cx="3794760" cy="575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GB" sz="2000" b="0" strike="noStrike" spc="-1">
                <a:solidFill>
                  <a:srgbClr val="FF3399"/>
                </a:solidFill>
                <a:latin typeface="Arial Rounded MT Bold"/>
                <a:ea typeface="Arial Unicode MS"/>
              </a:rPr>
              <a:t>Jednostka 1: Użytkownik i sieć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994" name="Imagen 13"/>
          <p:cNvPicPr/>
          <p:nvPr/>
        </p:nvPicPr>
        <p:blipFill>
          <a:blip r:embed="rId2"/>
          <a:stretch/>
        </p:blipFill>
        <p:spPr>
          <a:xfrm>
            <a:off x="6639120" y="50040"/>
            <a:ext cx="1730520" cy="864720"/>
          </a:xfrm>
          <a:prstGeom prst="rect">
            <a:avLst/>
          </a:prstGeom>
          <a:ln w="0">
            <a:noFill/>
          </a:ln>
        </p:spPr>
      </p:pic>
      <p:sp>
        <p:nvSpPr>
          <p:cNvPr id="995" name="CuadroTexto 15"/>
          <p:cNvSpPr/>
          <p:nvPr/>
        </p:nvSpPr>
        <p:spPr>
          <a:xfrm>
            <a:off x="2123640" y="4690800"/>
            <a:ext cx="692964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Arial Unicode MS"/>
              </a:rPr>
              <a:t>Wsparcie Komisji Europejskiej dla powstania tej publikacji nie oznacza poparcia dla jej treści, które odzwierciedlają jedynie poglądy autorów, a Komisja nie ponosi odpowiedzialności za jakiekolwiek wykorzystanie informacji w niej zawartych.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996" name="Donut 24"/>
          <p:cNvSpPr/>
          <p:nvPr/>
        </p:nvSpPr>
        <p:spPr>
          <a:xfrm>
            <a:off x="1609920" y="446760"/>
            <a:ext cx="432720" cy="43632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997" name="Diagram20"/>
          <p:cNvGrpSpPr/>
          <p:nvPr/>
        </p:nvGrpSpPr>
        <p:grpSpPr>
          <a:xfrm>
            <a:off x="1486800" y="2489760"/>
            <a:ext cx="5903640" cy="1948320"/>
            <a:chOff x="1486800" y="2489760"/>
            <a:chExt cx="5903640" cy="1948320"/>
          </a:xfrm>
        </p:grpSpPr>
        <p:sp>
          <p:nvSpPr>
            <p:cNvPr id="998" name="Rectángulo 997"/>
            <p:cNvSpPr/>
            <p:nvPr/>
          </p:nvSpPr>
          <p:spPr>
            <a:xfrm>
              <a:off x="1486800" y="2489760"/>
              <a:ext cx="5903280" cy="1948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9" name="Rectángulo: esquinas redondeadas 998"/>
            <p:cNvSpPr/>
            <p:nvPr/>
          </p:nvSpPr>
          <p:spPr>
            <a:xfrm>
              <a:off x="1486800" y="2532240"/>
              <a:ext cx="5903640" cy="57996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4160" tIns="74160" rIns="45720" bIns="7380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Grafika zwiększa rozmiar pliku - wielu użytkowników korzysta z modemów i nie ma cierpliwości do powolnych stron.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1000" name="Rectángulo: esquinas redondeadas 999"/>
            <p:cNvSpPr/>
            <p:nvPr/>
          </p:nvSpPr>
          <p:spPr>
            <a:xfrm>
              <a:off x="1486800" y="3174120"/>
              <a:ext cx="5903640" cy="57996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-887335"/>
                <a:satOff val="863"/>
                <a:lumOff val="-1079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4160" tIns="74160" rIns="45720" bIns="7380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Tekst graficzny nie jest tekstem i nie może być wyszukiwany.</a:t>
              </a:r>
              <a:endParaRPr lang="en-US" sz="1200" b="0" strike="noStrike" spc="-1">
                <a:latin typeface="Arial"/>
              </a:endParaRPr>
            </a:p>
          </p:txBody>
        </p:sp>
        <p:sp>
          <p:nvSpPr>
            <p:cNvPr id="1001" name="Rectángulo: esquinas redondeadas 1000"/>
            <p:cNvSpPr/>
            <p:nvPr/>
          </p:nvSpPr>
          <p:spPr>
            <a:xfrm>
              <a:off x="1486800" y="3843720"/>
              <a:ext cx="5903640" cy="57996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hueOff val="-1774669"/>
                <a:satOff val="1727"/>
                <a:lumOff val="-2157"/>
                <a:alphaOff val="0"/>
              </a:schemeClr>
            </a:solidFill>
            <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4160" tIns="74160" rIns="45720" bIns="7380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420"/>
                </a:spcAft>
                <a:buNone/>
                <a:tabLst>
                  <a:tab pos="0" algn="l"/>
                </a:tabLst>
              </a:pPr>
              <a:r>
                <a:rPr lang="it-IT" sz="12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Tekstu graficznego nie można powiększyć.</a:t>
              </a:r>
              <a:endParaRPr lang="en-US" sz="1200" b="0" strike="noStrike" spc="-1">
                <a:latin typeface="Arial"/>
              </a:endParaRPr>
            </a:p>
          </p:txBody>
        </p:sp>
      </p:grpSp>
      <p:pic>
        <p:nvPicPr>
          <p:cNvPr id="1002" name="Imagen 16"/>
          <p:cNvPicPr/>
          <p:nvPr/>
        </p:nvPicPr>
        <p:blipFill>
          <a:blip r:embed="rId3"/>
          <a:stretch/>
        </p:blipFill>
        <p:spPr>
          <a:xfrm>
            <a:off x="286200" y="4609800"/>
            <a:ext cx="1810800" cy="44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4144</TotalTime>
  <Words>13176</Words>
  <Application>Microsoft Office PowerPoint</Application>
  <PresentationFormat>Presentación en pantalla (16:9)</PresentationFormat>
  <Paragraphs>1309</Paragraphs>
  <Slides>128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128</vt:i4>
      </vt:variant>
    </vt:vector>
  </HeadingPairs>
  <TitlesOfParts>
    <vt:vector size="140" baseType="lpstr">
      <vt:lpstr>Arial</vt:lpstr>
      <vt:lpstr>Arial Rounded MT Bold</vt:lpstr>
      <vt:lpstr>Calibri</vt:lpstr>
      <vt:lpstr>Calibri Light</vt:lpstr>
      <vt:lpstr>OpenSymbol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GoogleSlidesPPT.com;Allppt.com</dc:creator>
  <dc:description/>
  <cp:lastModifiedBy>dani gm</cp:lastModifiedBy>
  <cp:revision>484</cp:revision>
  <dcterms:created xsi:type="dcterms:W3CDTF">2016-12-05T23:26:54Z</dcterms:created>
  <dcterms:modified xsi:type="dcterms:W3CDTF">2024-02-22T16:11:41Z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0x0101005F92C033E72A5440945E1AFF3FF03412</vt:lpwstr>
  </property>
  <property fmtid="{D5CDD505-2E9C-101B-9397-08002B2CF9AE}" pid="3" name="Notes">
    <vt:i4>1</vt:i4>
  </property>
  <property fmtid="{D5CDD505-2E9C-101B-9397-08002B2CF9AE}" pid="4" name="PresentationFormat">
    <vt:lpwstr>On-screen Show (16:9)</vt:lpwstr>
  </property>
  <property fmtid="{D5CDD505-2E9C-101B-9397-08002B2CF9AE}" pid="5" name="Slides">
    <vt:i4>128</vt:i4>
  </property>
</Properties>
</file>