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Lst>
  <p:notesMasterIdLst>
    <p:notesMasterId r:id="rId148"/>
  </p:notesMasterIdLst>
  <p:sldIdLst>
    <p:sldId id="256" r:id="rId7"/>
    <p:sldId id="296" r:id="rId8"/>
    <p:sldId id="298" r:id="rId9"/>
    <p:sldId id="299" r:id="rId10"/>
    <p:sldId id="300" r:id="rId11"/>
    <p:sldId id="301" r:id="rId12"/>
    <p:sldId id="303"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21" r:id="rId28"/>
    <p:sldId id="322" r:id="rId29"/>
    <p:sldId id="323" r:id="rId30"/>
    <p:sldId id="324" r:id="rId31"/>
    <p:sldId id="325" r:id="rId32"/>
    <p:sldId id="326" r:id="rId33"/>
    <p:sldId id="327" r:id="rId34"/>
    <p:sldId id="328" r:id="rId35"/>
    <p:sldId id="329" r:id="rId36"/>
    <p:sldId id="330"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353" r:id="rId59"/>
    <p:sldId id="354" r:id="rId60"/>
    <p:sldId id="355" r:id="rId61"/>
    <p:sldId id="356" r:id="rId62"/>
    <p:sldId id="357" r:id="rId63"/>
    <p:sldId id="358" r:id="rId64"/>
    <p:sldId id="359" r:id="rId65"/>
    <p:sldId id="360" r:id="rId66"/>
    <p:sldId id="361" r:id="rId67"/>
    <p:sldId id="362" r:id="rId68"/>
    <p:sldId id="363" r:id="rId69"/>
    <p:sldId id="364" r:id="rId70"/>
    <p:sldId id="365" r:id="rId71"/>
    <p:sldId id="366" r:id="rId72"/>
    <p:sldId id="367" r:id="rId73"/>
    <p:sldId id="368" r:id="rId74"/>
    <p:sldId id="369" r:id="rId75"/>
    <p:sldId id="370" r:id="rId76"/>
    <p:sldId id="371" r:id="rId77"/>
    <p:sldId id="372" r:id="rId78"/>
    <p:sldId id="373" r:id="rId79"/>
    <p:sldId id="374" r:id="rId80"/>
    <p:sldId id="375" r:id="rId81"/>
    <p:sldId id="376" r:id="rId82"/>
    <p:sldId id="377" r:id="rId83"/>
    <p:sldId id="378" r:id="rId84"/>
    <p:sldId id="379" r:id="rId85"/>
    <p:sldId id="380" r:id="rId86"/>
    <p:sldId id="381" r:id="rId87"/>
    <p:sldId id="382" r:id="rId88"/>
    <p:sldId id="383" r:id="rId89"/>
    <p:sldId id="384" r:id="rId90"/>
    <p:sldId id="385" r:id="rId91"/>
    <p:sldId id="386" r:id="rId92"/>
    <p:sldId id="387" r:id="rId93"/>
    <p:sldId id="388" r:id="rId94"/>
    <p:sldId id="389" r:id="rId95"/>
    <p:sldId id="390" r:id="rId96"/>
    <p:sldId id="391" r:id="rId97"/>
    <p:sldId id="392" r:id="rId98"/>
    <p:sldId id="393" r:id="rId99"/>
    <p:sldId id="394" r:id="rId100"/>
    <p:sldId id="395" r:id="rId101"/>
    <p:sldId id="397" r:id="rId102"/>
    <p:sldId id="398" r:id="rId103"/>
    <p:sldId id="399" r:id="rId104"/>
    <p:sldId id="400" r:id="rId105"/>
    <p:sldId id="401" r:id="rId106"/>
    <p:sldId id="402" r:id="rId107"/>
    <p:sldId id="403" r:id="rId108"/>
    <p:sldId id="404" r:id="rId109"/>
    <p:sldId id="405" r:id="rId110"/>
    <p:sldId id="406" r:id="rId111"/>
    <p:sldId id="407" r:id="rId112"/>
    <p:sldId id="408" r:id="rId113"/>
    <p:sldId id="409" r:id="rId114"/>
    <p:sldId id="410" r:id="rId115"/>
    <p:sldId id="411" r:id="rId116"/>
    <p:sldId id="412" r:id="rId117"/>
    <p:sldId id="413" r:id="rId118"/>
    <p:sldId id="414" r:id="rId119"/>
    <p:sldId id="415" r:id="rId120"/>
    <p:sldId id="416" r:id="rId121"/>
    <p:sldId id="417" r:id="rId122"/>
    <p:sldId id="418" r:id="rId123"/>
    <p:sldId id="419" r:id="rId124"/>
    <p:sldId id="420" r:id="rId125"/>
    <p:sldId id="421" r:id="rId126"/>
    <p:sldId id="422" r:id="rId127"/>
    <p:sldId id="423" r:id="rId128"/>
    <p:sldId id="424" r:id="rId129"/>
    <p:sldId id="425" r:id="rId130"/>
    <p:sldId id="426" r:id="rId131"/>
    <p:sldId id="427" r:id="rId132"/>
    <p:sldId id="428" r:id="rId133"/>
    <p:sldId id="429" r:id="rId134"/>
    <p:sldId id="430" r:id="rId135"/>
    <p:sldId id="431" r:id="rId136"/>
    <p:sldId id="432" r:id="rId137"/>
    <p:sldId id="433" r:id="rId138"/>
    <p:sldId id="434" r:id="rId139"/>
    <p:sldId id="435" r:id="rId140"/>
    <p:sldId id="436" r:id="rId141"/>
    <p:sldId id="437" r:id="rId142"/>
    <p:sldId id="438" r:id="rId143"/>
    <p:sldId id="439" r:id="rId144"/>
    <p:sldId id="440" r:id="rId145"/>
    <p:sldId id="441" r:id="rId146"/>
    <p:sldId id="262" r:id="rId147"/>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69B"/>
    <a:srgbClr val="9AD3E9"/>
    <a:srgbClr val="A4B4EA"/>
    <a:srgbClr val="F8B2A3"/>
    <a:srgbClr val="98DF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935" autoAdjust="0"/>
    <p:restoredTop sz="94660"/>
  </p:normalViewPr>
  <p:slideViewPr>
    <p:cSldViewPr>
      <p:cViewPr varScale="1">
        <p:scale>
          <a:sx n="151" d="100"/>
          <a:sy n="151" d="100"/>
        </p:scale>
        <p:origin x="456"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presProps" Target="presProps.xml"/><Relationship Id="rId5" Type="http://schemas.openxmlformats.org/officeDocument/2006/relationships/slideMaster" Target="slideMasters/slideMaster2.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viewProps" Target="viewProps.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theme" Target="theme/theme1.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47BD6C-1DE8-4565-B5F1-40F86D527C67}"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it-IT"/>
        </a:p>
      </dgm:t>
    </dgm:pt>
    <dgm:pt modelId="{794F6EEB-12F1-4ADC-8EB1-8CA72C96EA98}">
      <dgm:prSet custT="1"/>
      <dgm:spPr/>
      <dgm:t>
        <a:bodyPr/>
        <a:lstStyle/>
        <a:p>
          <a:r>
            <a:rPr lang="en-US" sz="1200">
              <a:solidFill>
                <a:schemeClr val="tx1"/>
              </a:solidFill>
            </a:rPr>
            <a:t>Comprendere cos’è il Web 2.0 e il social media marketing:</a:t>
          </a:r>
          <a:endParaRPr lang="it-IT" sz="1200">
            <a:solidFill>
              <a:schemeClr val="tx1"/>
            </a:solidFill>
          </a:endParaRPr>
        </a:p>
      </dgm:t>
    </dgm:pt>
    <dgm:pt modelId="{C141EECE-D38C-4D7E-A12A-1FB517D22486}" type="parTrans" cxnId="{A68CB8C2-5D40-47AF-B611-A0650E18D561}">
      <dgm:prSet/>
      <dgm:spPr/>
      <dgm:t>
        <a:bodyPr/>
        <a:lstStyle/>
        <a:p>
          <a:endParaRPr lang="it-IT" sz="1200">
            <a:solidFill>
              <a:schemeClr val="tx1"/>
            </a:solidFill>
          </a:endParaRPr>
        </a:p>
      </dgm:t>
    </dgm:pt>
    <dgm:pt modelId="{FF3A80AF-9D0A-47DB-B829-1805459B5D41}" type="sibTrans" cxnId="{A68CB8C2-5D40-47AF-B611-A0650E18D561}">
      <dgm:prSet/>
      <dgm:spPr/>
      <dgm:t>
        <a:bodyPr/>
        <a:lstStyle/>
        <a:p>
          <a:endParaRPr lang="it-IT" sz="1200">
            <a:solidFill>
              <a:schemeClr val="tx1"/>
            </a:solidFill>
          </a:endParaRPr>
        </a:p>
      </dgm:t>
    </dgm:pt>
    <dgm:pt modelId="{4EB15B7E-0CD4-424F-8E31-075DBEC6B05E}">
      <dgm:prSet custT="1"/>
      <dgm:spPr/>
      <dgm:t>
        <a:bodyPr/>
        <a:lstStyle/>
        <a:p>
          <a:r>
            <a:rPr lang="en-US" sz="1200">
              <a:solidFill>
                <a:schemeClr val="tx1"/>
              </a:solidFill>
            </a:rPr>
            <a:t>Scegliere i canali migliori </a:t>
          </a:r>
          <a:endParaRPr lang="it-IT" sz="1200">
            <a:solidFill>
              <a:schemeClr val="tx1"/>
            </a:solidFill>
          </a:endParaRPr>
        </a:p>
      </dgm:t>
    </dgm:pt>
    <dgm:pt modelId="{78E2C566-C265-498B-8ABE-D80C3F0671A9}" type="parTrans" cxnId="{915196E5-20C5-4165-8DC2-CAC59C1B1FFB}">
      <dgm:prSet/>
      <dgm:spPr/>
      <dgm:t>
        <a:bodyPr/>
        <a:lstStyle/>
        <a:p>
          <a:endParaRPr lang="it-IT" sz="1200">
            <a:solidFill>
              <a:schemeClr val="tx1"/>
            </a:solidFill>
          </a:endParaRPr>
        </a:p>
      </dgm:t>
    </dgm:pt>
    <dgm:pt modelId="{5F473C1E-A6FC-4C94-8982-31058A27B1DC}" type="sibTrans" cxnId="{915196E5-20C5-4165-8DC2-CAC59C1B1FFB}">
      <dgm:prSet/>
      <dgm:spPr/>
      <dgm:t>
        <a:bodyPr/>
        <a:lstStyle/>
        <a:p>
          <a:endParaRPr lang="it-IT" sz="1200">
            <a:solidFill>
              <a:schemeClr val="tx1"/>
            </a:solidFill>
          </a:endParaRPr>
        </a:p>
      </dgm:t>
    </dgm:pt>
    <dgm:pt modelId="{F823A720-D8A5-4F04-934B-5B73442D3870}">
      <dgm:prSet custT="1"/>
      <dgm:spPr/>
      <dgm:t>
        <a:bodyPr/>
        <a:lstStyle/>
        <a:p>
          <a:r>
            <a:rPr lang="en-US" sz="1200">
              <a:solidFill>
                <a:schemeClr val="tx1"/>
              </a:solidFill>
            </a:rPr>
            <a:t>Creare contenuti efficaci</a:t>
          </a:r>
          <a:endParaRPr lang="it-IT" sz="1200">
            <a:solidFill>
              <a:schemeClr val="tx1"/>
            </a:solidFill>
          </a:endParaRPr>
        </a:p>
      </dgm:t>
    </dgm:pt>
    <dgm:pt modelId="{C798C53D-4316-4812-B8CA-C028E0D34D87}" type="parTrans" cxnId="{1E295582-D208-434A-87B8-0C095565D729}">
      <dgm:prSet/>
      <dgm:spPr/>
      <dgm:t>
        <a:bodyPr/>
        <a:lstStyle/>
        <a:p>
          <a:endParaRPr lang="it-IT" sz="1200">
            <a:solidFill>
              <a:schemeClr val="tx1"/>
            </a:solidFill>
          </a:endParaRPr>
        </a:p>
      </dgm:t>
    </dgm:pt>
    <dgm:pt modelId="{2E5F16DD-3735-4C12-97D3-D6D41C100FF9}" type="sibTrans" cxnId="{1E295582-D208-434A-87B8-0C095565D729}">
      <dgm:prSet/>
      <dgm:spPr/>
      <dgm:t>
        <a:bodyPr/>
        <a:lstStyle/>
        <a:p>
          <a:endParaRPr lang="it-IT" sz="1200">
            <a:solidFill>
              <a:schemeClr val="tx1"/>
            </a:solidFill>
          </a:endParaRPr>
        </a:p>
      </dgm:t>
    </dgm:pt>
    <dgm:pt modelId="{CFF61230-4431-47F8-9E15-8F89F0C56021}">
      <dgm:prSet custT="1"/>
      <dgm:spPr/>
      <dgm:t>
        <a:bodyPr/>
        <a:lstStyle/>
        <a:p>
          <a:r>
            <a:rPr lang="en-US" sz="1200">
              <a:solidFill>
                <a:schemeClr val="tx1"/>
              </a:solidFill>
            </a:rPr>
            <a:t>Gestire le convesazioni, i commenti e i feedback </a:t>
          </a:r>
          <a:endParaRPr lang="it-IT" sz="1200" dirty="0">
            <a:solidFill>
              <a:schemeClr val="tx1"/>
            </a:solidFill>
          </a:endParaRPr>
        </a:p>
      </dgm:t>
    </dgm:pt>
    <dgm:pt modelId="{5311B72C-1F5E-48D0-9671-B4CD6561A026}" type="parTrans" cxnId="{DC00F8EC-2D1B-4B7D-9440-3EE25B54C70E}">
      <dgm:prSet/>
      <dgm:spPr/>
      <dgm:t>
        <a:bodyPr/>
        <a:lstStyle/>
        <a:p>
          <a:endParaRPr lang="it-IT" sz="1200">
            <a:solidFill>
              <a:schemeClr val="tx1"/>
            </a:solidFill>
          </a:endParaRPr>
        </a:p>
      </dgm:t>
    </dgm:pt>
    <dgm:pt modelId="{C4C3BE68-6272-43F5-AC6F-5517C6CDBFE8}" type="sibTrans" cxnId="{DC00F8EC-2D1B-4B7D-9440-3EE25B54C70E}">
      <dgm:prSet/>
      <dgm:spPr/>
      <dgm:t>
        <a:bodyPr/>
        <a:lstStyle/>
        <a:p>
          <a:endParaRPr lang="it-IT" sz="1200">
            <a:solidFill>
              <a:schemeClr val="tx1"/>
            </a:solidFill>
          </a:endParaRPr>
        </a:p>
      </dgm:t>
    </dgm:pt>
    <dgm:pt modelId="{F1F2A9EF-505F-4101-8920-6BBCC0EC71B6}">
      <dgm:prSet custT="1"/>
      <dgm:spPr/>
      <dgm:t>
        <a:bodyPr/>
        <a:lstStyle/>
        <a:p>
          <a:r>
            <a:rPr lang="en-US" sz="1200">
              <a:solidFill>
                <a:schemeClr val="tx1"/>
              </a:solidFill>
            </a:rPr>
            <a:t>Migliorare la tua reputazione sul Web</a:t>
          </a:r>
          <a:endParaRPr lang="it-IT" sz="1200">
            <a:solidFill>
              <a:schemeClr val="tx1"/>
            </a:solidFill>
          </a:endParaRPr>
        </a:p>
      </dgm:t>
    </dgm:pt>
    <dgm:pt modelId="{162618B4-E69A-4D43-A83C-BF392E8D1D30}" type="parTrans" cxnId="{B6234417-9038-41F2-BF77-CD42588A20F2}">
      <dgm:prSet/>
      <dgm:spPr/>
      <dgm:t>
        <a:bodyPr/>
        <a:lstStyle/>
        <a:p>
          <a:endParaRPr lang="it-IT" sz="1200">
            <a:solidFill>
              <a:schemeClr val="tx1"/>
            </a:solidFill>
          </a:endParaRPr>
        </a:p>
      </dgm:t>
    </dgm:pt>
    <dgm:pt modelId="{27FA2B7C-DC4B-4678-87E9-29EEAFE8DC9C}" type="sibTrans" cxnId="{B6234417-9038-41F2-BF77-CD42588A20F2}">
      <dgm:prSet/>
      <dgm:spPr/>
      <dgm:t>
        <a:bodyPr/>
        <a:lstStyle/>
        <a:p>
          <a:endParaRPr lang="it-IT" sz="1200">
            <a:solidFill>
              <a:schemeClr val="tx1"/>
            </a:solidFill>
          </a:endParaRPr>
        </a:p>
      </dgm:t>
    </dgm:pt>
    <dgm:pt modelId="{B4B835CA-8E36-4535-814F-1FF94E638EEA}">
      <dgm:prSet custT="1"/>
      <dgm:spPr/>
      <dgm:t>
        <a:bodyPr/>
        <a:lstStyle/>
        <a:p>
          <a:r>
            <a:rPr lang="en-US" sz="1200">
              <a:solidFill>
                <a:schemeClr val="tx1"/>
              </a:solidFill>
            </a:rPr>
            <a:t>Creare campagne efficaci</a:t>
          </a:r>
          <a:endParaRPr lang="it-IT" sz="1200">
            <a:solidFill>
              <a:schemeClr val="tx1"/>
            </a:solidFill>
          </a:endParaRPr>
        </a:p>
      </dgm:t>
    </dgm:pt>
    <dgm:pt modelId="{32E4F914-A5ED-43FB-B18D-B39FE4FE404A}" type="parTrans" cxnId="{09ABEAC4-7DCB-464A-957B-2EEE29B15AB0}">
      <dgm:prSet/>
      <dgm:spPr/>
      <dgm:t>
        <a:bodyPr/>
        <a:lstStyle/>
        <a:p>
          <a:endParaRPr lang="it-IT" sz="1200">
            <a:solidFill>
              <a:schemeClr val="tx1"/>
            </a:solidFill>
          </a:endParaRPr>
        </a:p>
      </dgm:t>
    </dgm:pt>
    <dgm:pt modelId="{66BAD227-37F9-42F1-9801-581201CE85B7}" type="sibTrans" cxnId="{09ABEAC4-7DCB-464A-957B-2EEE29B15AB0}">
      <dgm:prSet/>
      <dgm:spPr/>
      <dgm:t>
        <a:bodyPr/>
        <a:lstStyle/>
        <a:p>
          <a:endParaRPr lang="it-IT" sz="1200">
            <a:solidFill>
              <a:schemeClr val="tx1"/>
            </a:solidFill>
          </a:endParaRPr>
        </a:p>
      </dgm:t>
    </dgm:pt>
    <dgm:pt modelId="{6758FC83-6B41-4350-A4E0-3475ECB7502C}">
      <dgm:prSet custT="1"/>
      <dgm:spPr/>
      <dgm:t>
        <a:bodyPr/>
        <a:lstStyle/>
        <a:p>
          <a:r>
            <a:rPr lang="en-US" sz="1200">
              <a:solidFill>
                <a:schemeClr val="tx1"/>
              </a:solidFill>
            </a:rPr>
            <a:t>Interpretare</a:t>
          </a:r>
          <a:r>
            <a:rPr lang="it-IT" sz="1200">
              <a:solidFill>
                <a:schemeClr val="tx1"/>
              </a:solidFill>
            </a:rPr>
            <a:t> gli indicatori chiave di prestazione (KPI)</a:t>
          </a:r>
        </a:p>
      </dgm:t>
    </dgm:pt>
    <dgm:pt modelId="{27AD2D98-92E9-4D03-A152-E0D63E594BB2}" type="parTrans" cxnId="{87002065-34B9-447F-89DF-586CB673FED9}">
      <dgm:prSet/>
      <dgm:spPr/>
      <dgm:t>
        <a:bodyPr/>
        <a:lstStyle/>
        <a:p>
          <a:endParaRPr lang="it-IT" sz="1200">
            <a:solidFill>
              <a:schemeClr val="tx1"/>
            </a:solidFill>
          </a:endParaRPr>
        </a:p>
      </dgm:t>
    </dgm:pt>
    <dgm:pt modelId="{C2C869F0-23B0-43E2-B75C-24EB81F3A46D}" type="sibTrans" cxnId="{87002065-34B9-447F-89DF-586CB673FED9}">
      <dgm:prSet/>
      <dgm:spPr/>
      <dgm:t>
        <a:bodyPr/>
        <a:lstStyle/>
        <a:p>
          <a:endParaRPr lang="it-IT" sz="1200">
            <a:solidFill>
              <a:schemeClr val="tx1"/>
            </a:solidFill>
          </a:endParaRPr>
        </a:p>
      </dgm:t>
    </dgm:pt>
    <dgm:pt modelId="{CB629E59-2CCE-4F0E-957C-3C62DBE08447}" type="pres">
      <dgm:prSet presAssocID="{D147BD6C-1DE8-4565-B5F1-40F86D527C67}" presName="diagram" presStyleCnt="0">
        <dgm:presLayoutVars>
          <dgm:dir/>
          <dgm:resizeHandles val="exact"/>
        </dgm:presLayoutVars>
      </dgm:prSet>
      <dgm:spPr/>
    </dgm:pt>
    <dgm:pt modelId="{F7BBD5DE-5BE4-40D0-A700-31189A660CA7}" type="pres">
      <dgm:prSet presAssocID="{794F6EEB-12F1-4ADC-8EB1-8CA72C96EA98}" presName="node" presStyleLbl="node1" presStyleIdx="0" presStyleCnt="7">
        <dgm:presLayoutVars>
          <dgm:bulletEnabled val="1"/>
        </dgm:presLayoutVars>
      </dgm:prSet>
      <dgm:spPr/>
    </dgm:pt>
    <dgm:pt modelId="{5FD25CCA-103F-4629-8A4B-8FF52E59C891}" type="pres">
      <dgm:prSet presAssocID="{FF3A80AF-9D0A-47DB-B829-1805459B5D41}" presName="sibTrans" presStyleCnt="0"/>
      <dgm:spPr/>
    </dgm:pt>
    <dgm:pt modelId="{E7CCAF3F-BD09-4148-ADA9-51D203292EC2}" type="pres">
      <dgm:prSet presAssocID="{4EB15B7E-0CD4-424F-8E31-075DBEC6B05E}" presName="node" presStyleLbl="node1" presStyleIdx="1" presStyleCnt="7">
        <dgm:presLayoutVars>
          <dgm:bulletEnabled val="1"/>
        </dgm:presLayoutVars>
      </dgm:prSet>
      <dgm:spPr/>
    </dgm:pt>
    <dgm:pt modelId="{A8D4EA4B-A5C5-4E14-AF75-84F0DCD8E477}" type="pres">
      <dgm:prSet presAssocID="{5F473C1E-A6FC-4C94-8982-31058A27B1DC}" presName="sibTrans" presStyleCnt="0"/>
      <dgm:spPr/>
    </dgm:pt>
    <dgm:pt modelId="{8497244F-D4E5-4A38-86E1-3A07AC077FA3}" type="pres">
      <dgm:prSet presAssocID="{F823A720-D8A5-4F04-934B-5B73442D3870}" presName="node" presStyleLbl="node1" presStyleIdx="2" presStyleCnt="7">
        <dgm:presLayoutVars>
          <dgm:bulletEnabled val="1"/>
        </dgm:presLayoutVars>
      </dgm:prSet>
      <dgm:spPr/>
    </dgm:pt>
    <dgm:pt modelId="{D9AFD18C-B1EC-46C9-B502-9F7E43D0B9EF}" type="pres">
      <dgm:prSet presAssocID="{2E5F16DD-3735-4C12-97D3-D6D41C100FF9}" presName="sibTrans" presStyleCnt="0"/>
      <dgm:spPr/>
    </dgm:pt>
    <dgm:pt modelId="{800D0870-E70F-4CA6-833E-371479CC0DCB}" type="pres">
      <dgm:prSet presAssocID="{CFF61230-4431-47F8-9E15-8F89F0C56021}" presName="node" presStyleLbl="node1" presStyleIdx="3" presStyleCnt="7">
        <dgm:presLayoutVars>
          <dgm:bulletEnabled val="1"/>
        </dgm:presLayoutVars>
      </dgm:prSet>
      <dgm:spPr/>
    </dgm:pt>
    <dgm:pt modelId="{BE249079-004E-47C1-BC31-B8C16000F9AA}" type="pres">
      <dgm:prSet presAssocID="{C4C3BE68-6272-43F5-AC6F-5517C6CDBFE8}" presName="sibTrans" presStyleCnt="0"/>
      <dgm:spPr/>
    </dgm:pt>
    <dgm:pt modelId="{DED9EE0E-AC07-461E-8CF2-536040743C1F}" type="pres">
      <dgm:prSet presAssocID="{F1F2A9EF-505F-4101-8920-6BBCC0EC71B6}" presName="node" presStyleLbl="node1" presStyleIdx="4" presStyleCnt="7">
        <dgm:presLayoutVars>
          <dgm:bulletEnabled val="1"/>
        </dgm:presLayoutVars>
      </dgm:prSet>
      <dgm:spPr/>
    </dgm:pt>
    <dgm:pt modelId="{561EE7BA-D50A-403A-9B1D-A83548AC8066}" type="pres">
      <dgm:prSet presAssocID="{27FA2B7C-DC4B-4678-87E9-29EEAFE8DC9C}" presName="sibTrans" presStyleCnt="0"/>
      <dgm:spPr/>
    </dgm:pt>
    <dgm:pt modelId="{D16AA5E9-9076-4725-8E72-89C100CB61BB}" type="pres">
      <dgm:prSet presAssocID="{B4B835CA-8E36-4535-814F-1FF94E638EEA}" presName="node" presStyleLbl="node1" presStyleIdx="5" presStyleCnt="7">
        <dgm:presLayoutVars>
          <dgm:bulletEnabled val="1"/>
        </dgm:presLayoutVars>
      </dgm:prSet>
      <dgm:spPr/>
    </dgm:pt>
    <dgm:pt modelId="{7DADFF4C-F9C5-46AA-B459-872B9AB0C7E3}" type="pres">
      <dgm:prSet presAssocID="{66BAD227-37F9-42F1-9801-581201CE85B7}" presName="sibTrans" presStyleCnt="0"/>
      <dgm:spPr/>
    </dgm:pt>
    <dgm:pt modelId="{0247C2EE-C603-4D64-B48B-CB6F54E11891}" type="pres">
      <dgm:prSet presAssocID="{6758FC83-6B41-4350-A4E0-3475ECB7502C}" presName="node" presStyleLbl="node1" presStyleIdx="6" presStyleCnt="7">
        <dgm:presLayoutVars>
          <dgm:bulletEnabled val="1"/>
        </dgm:presLayoutVars>
      </dgm:prSet>
      <dgm:spPr/>
    </dgm:pt>
  </dgm:ptLst>
  <dgm:cxnLst>
    <dgm:cxn modelId="{B6234417-9038-41F2-BF77-CD42588A20F2}" srcId="{D147BD6C-1DE8-4565-B5F1-40F86D527C67}" destId="{F1F2A9EF-505F-4101-8920-6BBCC0EC71B6}" srcOrd="4" destOrd="0" parTransId="{162618B4-E69A-4D43-A83C-BF392E8D1D30}" sibTransId="{27FA2B7C-DC4B-4678-87E9-29EEAFE8DC9C}"/>
    <dgm:cxn modelId="{9D561C2B-102C-490B-B03A-D0654F530FED}" type="presOf" srcId="{B4B835CA-8E36-4535-814F-1FF94E638EEA}" destId="{D16AA5E9-9076-4725-8E72-89C100CB61BB}" srcOrd="0" destOrd="0" presId="urn:microsoft.com/office/officeart/2005/8/layout/default"/>
    <dgm:cxn modelId="{87002065-34B9-447F-89DF-586CB673FED9}" srcId="{D147BD6C-1DE8-4565-B5F1-40F86D527C67}" destId="{6758FC83-6B41-4350-A4E0-3475ECB7502C}" srcOrd="6" destOrd="0" parTransId="{27AD2D98-92E9-4D03-A152-E0D63E594BB2}" sibTransId="{C2C869F0-23B0-43E2-B75C-24EB81F3A46D}"/>
    <dgm:cxn modelId="{1DD53069-8E6F-4FC4-9B3D-9E1FA084C149}" type="presOf" srcId="{F1F2A9EF-505F-4101-8920-6BBCC0EC71B6}" destId="{DED9EE0E-AC07-461E-8CF2-536040743C1F}" srcOrd="0" destOrd="0" presId="urn:microsoft.com/office/officeart/2005/8/layout/default"/>
    <dgm:cxn modelId="{E3C9BD6D-A141-4748-BB11-995B74F33064}" type="presOf" srcId="{794F6EEB-12F1-4ADC-8EB1-8CA72C96EA98}" destId="{F7BBD5DE-5BE4-40D0-A700-31189A660CA7}" srcOrd="0" destOrd="0" presId="urn:microsoft.com/office/officeart/2005/8/layout/default"/>
    <dgm:cxn modelId="{DEA7C35A-A378-40B0-A1D9-EEE2FAB86A7A}" type="presOf" srcId="{4EB15B7E-0CD4-424F-8E31-075DBEC6B05E}" destId="{E7CCAF3F-BD09-4148-ADA9-51D203292EC2}" srcOrd="0" destOrd="0" presId="urn:microsoft.com/office/officeart/2005/8/layout/default"/>
    <dgm:cxn modelId="{1E295582-D208-434A-87B8-0C095565D729}" srcId="{D147BD6C-1DE8-4565-B5F1-40F86D527C67}" destId="{F823A720-D8A5-4F04-934B-5B73442D3870}" srcOrd="2" destOrd="0" parTransId="{C798C53D-4316-4812-B8CA-C028E0D34D87}" sibTransId="{2E5F16DD-3735-4C12-97D3-D6D41C100FF9}"/>
    <dgm:cxn modelId="{AB388EAE-2C6F-4C2A-883E-5A5F6BD28E3A}" type="presOf" srcId="{F823A720-D8A5-4F04-934B-5B73442D3870}" destId="{8497244F-D4E5-4A38-86E1-3A07AC077FA3}" srcOrd="0" destOrd="0" presId="urn:microsoft.com/office/officeart/2005/8/layout/default"/>
    <dgm:cxn modelId="{1A389DAE-AF39-476D-9611-978E453FC40E}" type="presOf" srcId="{CFF61230-4431-47F8-9E15-8F89F0C56021}" destId="{800D0870-E70F-4CA6-833E-371479CC0DCB}" srcOrd="0" destOrd="0" presId="urn:microsoft.com/office/officeart/2005/8/layout/default"/>
    <dgm:cxn modelId="{A68CB8C2-5D40-47AF-B611-A0650E18D561}" srcId="{D147BD6C-1DE8-4565-B5F1-40F86D527C67}" destId="{794F6EEB-12F1-4ADC-8EB1-8CA72C96EA98}" srcOrd="0" destOrd="0" parTransId="{C141EECE-D38C-4D7E-A12A-1FB517D22486}" sibTransId="{FF3A80AF-9D0A-47DB-B829-1805459B5D41}"/>
    <dgm:cxn modelId="{09ABEAC4-7DCB-464A-957B-2EEE29B15AB0}" srcId="{D147BD6C-1DE8-4565-B5F1-40F86D527C67}" destId="{B4B835CA-8E36-4535-814F-1FF94E638EEA}" srcOrd="5" destOrd="0" parTransId="{32E4F914-A5ED-43FB-B18D-B39FE4FE404A}" sibTransId="{66BAD227-37F9-42F1-9801-581201CE85B7}"/>
    <dgm:cxn modelId="{C66B32D5-1D48-44C1-B006-8671F4095835}" type="presOf" srcId="{6758FC83-6B41-4350-A4E0-3475ECB7502C}" destId="{0247C2EE-C603-4D64-B48B-CB6F54E11891}" srcOrd="0" destOrd="0" presId="urn:microsoft.com/office/officeart/2005/8/layout/default"/>
    <dgm:cxn modelId="{0DCDF0D5-CCEC-4F44-846F-46396E17C565}" type="presOf" srcId="{D147BD6C-1DE8-4565-B5F1-40F86D527C67}" destId="{CB629E59-2CCE-4F0E-957C-3C62DBE08447}" srcOrd="0" destOrd="0" presId="urn:microsoft.com/office/officeart/2005/8/layout/default"/>
    <dgm:cxn modelId="{915196E5-20C5-4165-8DC2-CAC59C1B1FFB}" srcId="{D147BD6C-1DE8-4565-B5F1-40F86D527C67}" destId="{4EB15B7E-0CD4-424F-8E31-075DBEC6B05E}" srcOrd="1" destOrd="0" parTransId="{78E2C566-C265-498B-8ABE-D80C3F0671A9}" sibTransId="{5F473C1E-A6FC-4C94-8982-31058A27B1DC}"/>
    <dgm:cxn modelId="{DC00F8EC-2D1B-4B7D-9440-3EE25B54C70E}" srcId="{D147BD6C-1DE8-4565-B5F1-40F86D527C67}" destId="{CFF61230-4431-47F8-9E15-8F89F0C56021}" srcOrd="3" destOrd="0" parTransId="{5311B72C-1F5E-48D0-9671-B4CD6561A026}" sibTransId="{C4C3BE68-6272-43F5-AC6F-5517C6CDBFE8}"/>
    <dgm:cxn modelId="{4E40851E-BAE5-448B-906C-6BE3595B1722}" type="presParOf" srcId="{CB629E59-2CCE-4F0E-957C-3C62DBE08447}" destId="{F7BBD5DE-5BE4-40D0-A700-31189A660CA7}" srcOrd="0" destOrd="0" presId="urn:microsoft.com/office/officeart/2005/8/layout/default"/>
    <dgm:cxn modelId="{6194804D-1DF8-49EE-8434-00B255FF3DA8}" type="presParOf" srcId="{CB629E59-2CCE-4F0E-957C-3C62DBE08447}" destId="{5FD25CCA-103F-4629-8A4B-8FF52E59C891}" srcOrd="1" destOrd="0" presId="urn:microsoft.com/office/officeart/2005/8/layout/default"/>
    <dgm:cxn modelId="{049F7969-B66A-4C0D-857F-84E8EF3D9135}" type="presParOf" srcId="{CB629E59-2CCE-4F0E-957C-3C62DBE08447}" destId="{E7CCAF3F-BD09-4148-ADA9-51D203292EC2}" srcOrd="2" destOrd="0" presId="urn:microsoft.com/office/officeart/2005/8/layout/default"/>
    <dgm:cxn modelId="{85512FA7-1DED-467F-9813-60EB05B74232}" type="presParOf" srcId="{CB629E59-2CCE-4F0E-957C-3C62DBE08447}" destId="{A8D4EA4B-A5C5-4E14-AF75-84F0DCD8E477}" srcOrd="3" destOrd="0" presId="urn:microsoft.com/office/officeart/2005/8/layout/default"/>
    <dgm:cxn modelId="{C5C33A93-77D6-4479-8E2D-8A5B24D6F029}" type="presParOf" srcId="{CB629E59-2CCE-4F0E-957C-3C62DBE08447}" destId="{8497244F-D4E5-4A38-86E1-3A07AC077FA3}" srcOrd="4" destOrd="0" presId="urn:microsoft.com/office/officeart/2005/8/layout/default"/>
    <dgm:cxn modelId="{8D74CA1B-02E8-442F-8948-57504FB0CD98}" type="presParOf" srcId="{CB629E59-2CCE-4F0E-957C-3C62DBE08447}" destId="{D9AFD18C-B1EC-46C9-B502-9F7E43D0B9EF}" srcOrd="5" destOrd="0" presId="urn:microsoft.com/office/officeart/2005/8/layout/default"/>
    <dgm:cxn modelId="{C9475148-9FB3-4177-BC6F-1BBA5CADAF99}" type="presParOf" srcId="{CB629E59-2CCE-4F0E-957C-3C62DBE08447}" destId="{800D0870-E70F-4CA6-833E-371479CC0DCB}" srcOrd="6" destOrd="0" presId="urn:microsoft.com/office/officeart/2005/8/layout/default"/>
    <dgm:cxn modelId="{4A2D9F47-50F1-48A9-813C-EFBAB276FB82}" type="presParOf" srcId="{CB629E59-2CCE-4F0E-957C-3C62DBE08447}" destId="{BE249079-004E-47C1-BC31-B8C16000F9AA}" srcOrd="7" destOrd="0" presId="urn:microsoft.com/office/officeart/2005/8/layout/default"/>
    <dgm:cxn modelId="{3B7D2D50-CD81-4F26-8EBF-6231E6041205}" type="presParOf" srcId="{CB629E59-2CCE-4F0E-957C-3C62DBE08447}" destId="{DED9EE0E-AC07-461E-8CF2-536040743C1F}" srcOrd="8" destOrd="0" presId="urn:microsoft.com/office/officeart/2005/8/layout/default"/>
    <dgm:cxn modelId="{D542ADEB-851A-4494-8413-78367EEE7373}" type="presParOf" srcId="{CB629E59-2CCE-4F0E-957C-3C62DBE08447}" destId="{561EE7BA-D50A-403A-9B1D-A83548AC8066}" srcOrd="9" destOrd="0" presId="urn:microsoft.com/office/officeart/2005/8/layout/default"/>
    <dgm:cxn modelId="{2AD2B429-04BD-46CD-937A-6E08ECA88475}" type="presParOf" srcId="{CB629E59-2CCE-4F0E-957C-3C62DBE08447}" destId="{D16AA5E9-9076-4725-8E72-89C100CB61BB}" srcOrd="10" destOrd="0" presId="urn:microsoft.com/office/officeart/2005/8/layout/default"/>
    <dgm:cxn modelId="{935EE934-5FD9-4488-A77B-C3C3AB3E7488}" type="presParOf" srcId="{CB629E59-2CCE-4F0E-957C-3C62DBE08447}" destId="{7DADFF4C-F9C5-46AA-B459-872B9AB0C7E3}" srcOrd="11" destOrd="0" presId="urn:microsoft.com/office/officeart/2005/8/layout/default"/>
    <dgm:cxn modelId="{D20B74D6-100E-49C2-B195-BF639C9A16BE}" type="presParOf" srcId="{CB629E59-2CCE-4F0E-957C-3C62DBE08447}" destId="{0247C2EE-C603-4D64-B48B-CB6F54E1189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A97E28-A51B-4D1D-A546-6550841C3A11}"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it-IT"/>
        </a:p>
      </dgm:t>
    </dgm:pt>
    <dgm:pt modelId="{3987FCB5-C4E4-4A59-92EE-1186D9FFAD9D}">
      <dgm:prSet custT="1"/>
      <dgm:spPr/>
      <dgm:t>
        <a:bodyPr/>
        <a:lstStyle/>
        <a:p>
          <a:r>
            <a:rPr lang="it-IT" sz="1200">
              <a:solidFill>
                <a:schemeClr val="tx1"/>
              </a:solidFill>
            </a:rPr>
            <a:t>10) Creatività: Promuovere i propri prodotti e/o servizi in modo innovativo e creativo è fondamentale per farsi riconoscere.</a:t>
          </a:r>
          <a:endParaRPr lang="it-IT" sz="1200" dirty="0">
            <a:solidFill>
              <a:schemeClr val="tx1"/>
            </a:solidFill>
          </a:endParaRPr>
        </a:p>
      </dgm:t>
    </dgm:pt>
    <dgm:pt modelId="{9A634844-9DE0-4DF3-AF8C-46087986A628}" type="parTrans" cxnId="{D38FA076-1409-4993-8565-E7691DF8DCF9}">
      <dgm:prSet/>
      <dgm:spPr/>
      <dgm:t>
        <a:bodyPr/>
        <a:lstStyle/>
        <a:p>
          <a:endParaRPr lang="it-IT" sz="1200">
            <a:solidFill>
              <a:schemeClr val="tx1"/>
            </a:solidFill>
          </a:endParaRPr>
        </a:p>
      </dgm:t>
    </dgm:pt>
    <dgm:pt modelId="{FC925593-DF5B-4D00-87E2-BE0D0F058B18}" type="sibTrans" cxnId="{D38FA076-1409-4993-8565-E7691DF8DCF9}">
      <dgm:prSet/>
      <dgm:spPr/>
      <dgm:t>
        <a:bodyPr/>
        <a:lstStyle/>
        <a:p>
          <a:endParaRPr lang="it-IT" sz="1200">
            <a:solidFill>
              <a:schemeClr val="tx1"/>
            </a:solidFill>
          </a:endParaRPr>
        </a:p>
      </dgm:t>
    </dgm:pt>
    <dgm:pt modelId="{3F8F1BEF-E386-43D8-A316-92DA7013CFB2}">
      <dgm:prSet custT="1"/>
      <dgm:spPr/>
      <dgm:t>
        <a:bodyPr/>
        <a:lstStyle/>
        <a:p>
          <a:r>
            <a:rPr lang="it-IT" sz="1200">
              <a:solidFill>
                <a:schemeClr val="tx1"/>
              </a:solidFill>
            </a:rPr>
            <a:t>11) Contenuti: Tanti contenuti accattivanti significano un’Azienda vitale, autentica e dinamica. Il contenuto è fatto di parole, video, immagini, eventi.</a:t>
          </a:r>
        </a:p>
      </dgm:t>
    </dgm:pt>
    <dgm:pt modelId="{A8B1E412-23AF-4949-8105-5B05B11497F2}" type="parTrans" cxnId="{74D61803-10CA-4C13-9F7A-623B40953CD5}">
      <dgm:prSet/>
      <dgm:spPr/>
      <dgm:t>
        <a:bodyPr/>
        <a:lstStyle/>
        <a:p>
          <a:endParaRPr lang="it-IT" sz="1200">
            <a:solidFill>
              <a:schemeClr val="tx1"/>
            </a:solidFill>
          </a:endParaRPr>
        </a:p>
      </dgm:t>
    </dgm:pt>
    <dgm:pt modelId="{180D8B8A-19F2-4529-A023-03E10336965E}" type="sibTrans" cxnId="{74D61803-10CA-4C13-9F7A-623B40953CD5}">
      <dgm:prSet/>
      <dgm:spPr/>
      <dgm:t>
        <a:bodyPr/>
        <a:lstStyle/>
        <a:p>
          <a:endParaRPr lang="it-IT" sz="1200">
            <a:solidFill>
              <a:schemeClr val="tx1"/>
            </a:solidFill>
          </a:endParaRPr>
        </a:p>
      </dgm:t>
    </dgm:pt>
    <dgm:pt modelId="{DFFCCC5B-D14C-4428-B8B8-70638A8F600B}" type="pres">
      <dgm:prSet presAssocID="{22A97E28-A51B-4D1D-A546-6550841C3A11}" presName="linear" presStyleCnt="0">
        <dgm:presLayoutVars>
          <dgm:dir/>
          <dgm:animLvl val="lvl"/>
          <dgm:resizeHandles val="exact"/>
        </dgm:presLayoutVars>
      </dgm:prSet>
      <dgm:spPr/>
    </dgm:pt>
    <dgm:pt modelId="{FA13FF6C-1AB7-4B3E-82E7-34744ACC9B62}" type="pres">
      <dgm:prSet presAssocID="{3987FCB5-C4E4-4A59-92EE-1186D9FFAD9D}" presName="parentLin" presStyleCnt="0"/>
      <dgm:spPr/>
    </dgm:pt>
    <dgm:pt modelId="{562BF495-C035-45BC-B1A4-DB719BDD9AA9}" type="pres">
      <dgm:prSet presAssocID="{3987FCB5-C4E4-4A59-92EE-1186D9FFAD9D}" presName="parentLeftMargin" presStyleLbl="node1" presStyleIdx="0" presStyleCnt="2"/>
      <dgm:spPr/>
    </dgm:pt>
    <dgm:pt modelId="{AF8A75D8-A720-47AE-989C-AA7DC6D1E1DE}" type="pres">
      <dgm:prSet presAssocID="{3987FCB5-C4E4-4A59-92EE-1186D9FFAD9D}" presName="parentText" presStyleLbl="node1" presStyleIdx="0" presStyleCnt="2">
        <dgm:presLayoutVars>
          <dgm:chMax val="0"/>
          <dgm:bulletEnabled val="1"/>
        </dgm:presLayoutVars>
      </dgm:prSet>
      <dgm:spPr/>
    </dgm:pt>
    <dgm:pt modelId="{8CE3966D-2F6F-4876-AA25-6D9B97EC128B}" type="pres">
      <dgm:prSet presAssocID="{3987FCB5-C4E4-4A59-92EE-1186D9FFAD9D}" presName="negativeSpace" presStyleCnt="0"/>
      <dgm:spPr/>
    </dgm:pt>
    <dgm:pt modelId="{D480682D-C470-4CD5-8A0D-54E97C48ECBB}" type="pres">
      <dgm:prSet presAssocID="{3987FCB5-C4E4-4A59-92EE-1186D9FFAD9D}" presName="childText" presStyleLbl="conFgAcc1" presStyleIdx="0" presStyleCnt="2">
        <dgm:presLayoutVars>
          <dgm:bulletEnabled val="1"/>
        </dgm:presLayoutVars>
      </dgm:prSet>
      <dgm:spPr/>
    </dgm:pt>
    <dgm:pt modelId="{E7C55A59-7B30-4AD4-932C-CBF2251FAA47}" type="pres">
      <dgm:prSet presAssocID="{FC925593-DF5B-4D00-87E2-BE0D0F058B18}" presName="spaceBetweenRectangles" presStyleCnt="0"/>
      <dgm:spPr/>
    </dgm:pt>
    <dgm:pt modelId="{736BB383-7A1F-4035-AA34-C301AE16DAF5}" type="pres">
      <dgm:prSet presAssocID="{3F8F1BEF-E386-43D8-A316-92DA7013CFB2}" presName="parentLin" presStyleCnt="0"/>
      <dgm:spPr/>
    </dgm:pt>
    <dgm:pt modelId="{356424C5-3124-4536-A722-F0C3C425AA8D}" type="pres">
      <dgm:prSet presAssocID="{3F8F1BEF-E386-43D8-A316-92DA7013CFB2}" presName="parentLeftMargin" presStyleLbl="node1" presStyleIdx="0" presStyleCnt="2"/>
      <dgm:spPr/>
    </dgm:pt>
    <dgm:pt modelId="{8A04F0B1-2AA6-4A7B-AE10-3A2DB3521CF6}" type="pres">
      <dgm:prSet presAssocID="{3F8F1BEF-E386-43D8-A316-92DA7013CFB2}" presName="parentText" presStyleLbl="node1" presStyleIdx="1" presStyleCnt="2">
        <dgm:presLayoutVars>
          <dgm:chMax val="0"/>
          <dgm:bulletEnabled val="1"/>
        </dgm:presLayoutVars>
      </dgm:prSet>
      <dgm:spPr/>
    </dgm:pt>
    <dgm:pt modelId="{EF824E29-ED30-4208-99A8-6F2D836784AD}" type="pres">
      <dgm:prSet presAssocID="{3F8F1BEF-E386-43D8-A316-92DA7013CFB2}" presName="negativeSpace" presStyleCnt="0"/>
      <dgm:spPr/>
    </dgm:pt>
    <dgm:pt modelId="{409DCD9A-9841-41A0-9868-E6305CA0880A}" type="pres">
      <dgm:prSet presAssocID="{3F8F1BEF-E386-43D8-A316-92DA7013CFB2}" presName="childText" presStyleLbl="conFgAcc1" presStyleIdx="1" presStyleCnt="2">
        <dgm:presLayoutVars>
          <dgm:bulletEnabled val="1"/>
        </dgm:presLayoutVars>
      </dgm:prSet>
      <dgm:spPr/>
    </dgm:pt>
  </dgm:ptLst>
  <dgm:cxnLst>
    <dgm:cxn modelId="{A904F302-62B1-43EE-8AE1-594280BA05CD}" type="presOf" srcId="{3F8F1BEF-E386-43D8-A316-92DA7013CFB2}" destId="{8A04F0B1-2AA6-4A7B-AE10-3A2DB3521CF6}" srcOrd="1" destOrd="0" presId="urn:microsoft.com/office/officeart/2005/8/layout/list1"/>
    <dgm:cxn modelId="{74D61803-10CA-4C13-9F7A-623B40953CD5}" srcId="{22A97E28-A51B-4D1D-A546-6550841C3A11}" destId="{3F8F1BEF-E386-43D8-A316-92DA7013CFB2}" srcOrd="1" destOrd="0" parTransId="{A8B1E412-23AF-4949-8105-5B05B11497F2}" sibTransId="{180D8B8A-19F2-4529-A023-03E10336965E}"/>
    <dgm:cxn modelId="{4FF3000F-3606-4AE0-A1BA-3D17CC137427}" type="presOf" srcId="{3987FCB5-C4E4-4A59-92EE-1186D9FFAD9D}" destId="{AF8A75D8-A720-47AE-989C-AA7DC6D1E1DE}" srcOrd="1" destOrd="0" presId="urn:microsoft.com/office/officeart/2005/8/layout/list1"/>
    <dgm:cxn modelId="{6EFA6444-3648-4E17-9D6E-E31B23A9C759}" type="presOf" srcId="{3987FCB5-C4E4-4A59-92EE-1186D9FFAD9D}" destId="{562BF495-C035-45BC-B1A4-DB719BDD9AA9}" srcOrd="0" destOrd="0" presId="urn:microsoft.com/office/officeart/2005/8/layout/list1"/>
    <dgm:cxn modelId="{D38FA076-1409-4993-8565-E7691DF8DCF9}" srcId="{22A97E28-A51B-4D1D-A546-6550841C3A11}" destId="{3987FCB5-C4E4-4A59-92EE-1186D9FFAD9D}" srcOrd="0" destOrd="0" parTransId="{9A634844-9DE0-4DF3-AF8C-46087986A628}" sibTransId="{FC925593-DF5B-4D00-87E2-BE0D0F058B18}"/>
    <dgm:cxn modelId="{88B825A4-07E8-45E1-810A-AD83D2C1BA32}" type="presOf" srcId="{22A97E28-A51B-4D1D-A546-6550841C3A11}" destId="{DFFCCC5B-D14C-4428-B8B8-70638A8F600B}" srcOrd="0" destOrd="0" presId="urn:microsoft.com/office/officeart/2005/8/layout/list1"/>
    <dgm:cxn modelId="{77241BAB-7BDA-4A7B-8EA0-1B586EA627A3}" type="presOf" srcId="{3F8F1BEF-E386-43D8-A316-92DA7013CFB2}" destId="{356424C5-3124-4536-A722-F0C3C425AA8D}" srcOrd="0" destOrd="0" presId="urn:microsoft.com/office/officeart/2005/8/layout/list1"/>
    <dgm:cxn modelId="{82C4B867-E924-45DE-94A2-47D3188EE813}" type="presParOf" srcId="{DFFCCC5B-D14C-4428-B8B8-70638A8F600B}" destId="{FA13FF6C-1AB7-4B3E-82E7-34744ACC9B62}" srcOrd="0" destOrd="0" presId="urn:microsoft.com/office/officeart/2005/8/layout/list1"/>
    <dgm:cxn modelId="{2E7580A5-F820-429C-B5E2-057F33CB4B3C}" type="presParOf" srcId="{FA13FF6C-1AB7-4B3E-82E7-34744ACC9B62}" destId="{562BF495-C035-45BC-B1A4-DB719BDD9AA9}" srcOrd="0" destOrd="0" presId="urn:microsoft.com/office/officeart/2005/8/layout/list1"/>
    <dgm:cxn modelId="{679AB40D-4BFD-4FD0-837F-4F422EEC8202}" type="presParOf" srcId="{FA13FF6C-1AB7-4B3E-82E7-34744ACC9B62}" destId="{AF8A75D8-A720-47AE-989C-AA7DC6D1E1DE}" srcOrd="1" destOrd="0" presId="urn:microsoft.com/office/officeart/2005/8/layout/list1"/>
    <dgm:cxn modelId="{1025E8EA-05D8-4E23-A7EF-42EA8CADF22F}" type="presParOf" srcId="{DFFCCC5B-D14C-4428-B8B8-70638A8F600B}" destId="{8CE3966D-2F6F-4876-AA25-6D9B97EC128B}" srcOrd="1" destOrd="0" presId="urn:microsoft.com/office/officeart/2005/8/layout/list1"/>
    <dgm:cxn modelId="{DBFAD065-BFD9-4BFB-86E8-7F1A73F70AA2}" type="presParOf" srcId="{DFFCCC5B-D14C-4428-B8B8-70638A8F600B}" destId="{D480682D-C470-4CD5-8A0D-54E97C48ECBB}" srcOrd="2" destOrd="0" presId="urn:microsoft.com/office/officeart/2005/8/layout/list1"/>
    <dgm:cxn modelId="{BB2594F3-A325-43FD-886C-7717FE8A42B7}" type="presParOf" srcId="{DFFCCC5B-D14C-4428-B8B8-70638A8F600B}" destId="{E7C55A59-7B30-4AD4-932C-CBF2251FAA47}" srcOrd="3" destOrd="0" presId="urn:microsoft.com/office/officeart/2005/8/layout/list1"/>
    <dgm:cxn modelId="{29785FBD-4C55-41D5-9191-FEF6E5EA74B5}" type="presParOf" srcId="{DFFCCC5B-D14C-4428-B8B8-70638A8F600B}" destId="{736BB383-7A1F-4035-AA34-C301AE16DAF5}" srcOrd="4" destOrd="0" presId="urn:microsoft.com/office/officeart/2005/8/layout/list1"/>
    <dgm:cxn modelId="{3573F9F3-5388-4C70-BC23-77417339D9EA}" type="presParOf" srcId="{736BB383-7A1F-4035-AA34-C301AE16DAF5}" destId="{356424C5-3124-4536-A722-F0C3C425AA8D}" srcOrd="0" destOrd="0" presId="urn:microsoft.com/office/officeart/2005/8/layout/list1"/>
    <dgm:cxn modelId="{C65EEAC3-321E-46A6-9AC8-9EBAB9F7C825}" type="presParOf" srcId="{736BB383-7A1F-4035-AA34-C301AE16DAF5}" destId="{8A04F0B1-2AA6-4A7B-AE10-3A2DB3521CF6}" srcOrd="1" destOrd="0" presId="urn:microsoft.com/office/officeart/2005/8/layout/list1"/>
    <dgm:cxn modelId="{39869482-4B31-4161-94AE-AF23D2118341}" type="presParOf" srcId="{DFFCCC5B-D14C-4428-B8B8-70638A8F600B}" destId="{EF824E29-ED30-4208-99A8-6F2D836784AD}" srcOrd="5" destOrd="0" presId="urn:microsoft.com/office/officeart/2005/8/layout/list1"/>
    <dgm:cxn modelId="{D0D32804-1E5E-416D-8D27-B4F799FE7C84}" type="presParOf" srcId="{DFFCCC5B-D14C-4428-B8B8-70638A8F600B}" destId="{409DCD9A-9841-41A0-9868-E6305CA0880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524A7C-0F0C-4702-9BE6-86EC74F3DCF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F2B71D47-442C-4E61-8D7F-63FA460CEF27}">
      <dgm:prSet custT="1"/>
      <dgm:spPr/>
      <dgm:t>
        <a:bodyPr/>
        <a:lstStyle/>
        <a:p>
          <a:r>
            <a:rPr lang="it-IT" sz="1200" dirty="0">
              <a:solidFill>
                <a:schemeClr val="tx1"/>
              </a:solidFill>
            </a:rPr>
            <a:t>12) Social: I social media non sono soltanto un mezzo di comunicazione, ma un cambiamento nella cultura d'impresa: hanno cambiato radicalmente l’interazione con i clienti. Oggi il digital è al centro del marketing.</a:t>
          </a:r>
        </a:p>
      </dgm:t>
    </dgm:pt>
    <dgm:pt modelId="{CFC8FFA2-4AAF-46E9-BBBD-6FB44563DA69}" type="parTrans" cxnId="{B03C03BC-0C91-4221-AB8A-B6AA1F361524}">
      <dgm:prSet/>
      <dgm:spPr/>
      <dgm:t>
        <a:bodyPr/>
        <a:lstStyle/>
        <a:p>
          <a:endParaRPr lang="it-IT" sz="1200">
            <a:solidFill>
              <a:schemeClr val="tx1"/>
            </a:solidFill>
          </a:endParaRPr>
        </a:p>
      </dgm:t>
    </dgm:pt>
    <dgm:pt modelId="{C311B45C-316F-4FBE-B43B-B1A8B957F279}" type="sibTrans" cxnId="{B03C03BC-0C91-4221-AB8A-B6AA1F361524}">
      <dgm:prSet/>
      <dgm:spPr/>
      <dgm:t>
        <a:bodyPr/>
        <a:lstStyle/>
        <a:p>
          <a:endParaRPr lang="it-IT" sz="1200">
            <a:solidFill>
              <a:schemeClr val="tx1"/>
            </a:solidFill>
          </a:endParaRPr>
        </a:p>
      </dgm:t>
    </dgm:pt>
    <dgm:pt modelId="{019E5D0F-0CE8-42E3-8883-99676227D887}" type="pres">
      <dgm:prSet presAssocID="{CF524A7C-0F0C-4702-9BE6-86EC74F3DCFF}" presName="linear" presStyleCnt="0">
        <dgm:presLayoutVars>
          <dgm:dir/>
          <dgm:animLvl val="lvl"/>
          <dgm:resizeHandles val="exact"/>
        </dgm:presLayoutVars>
      </dgm:prSet>
      <dgm:spPr/>
    </dgm:pt>
    <dgm:pt modelId="{33D5E671-F6C8-47A3-9176-3EFD1A36016A}" type="pres">
      <dgm:prSet presAssocID="{F2B71D47-442C-4E61-8D7F-63FA460CEF27}" presName="parentLin" presStyleCnt="0"/>
      <dgm:spPr/>
    </dgm:pt>
    <dgm:pt modelId="{BB23A495-18DE-4BD2-9E0A-297BCD03C738}" type="pres">
      <dgm:prSet presAssocID="{F2B71D47-442C-4E61-8D7F-63FA460CEF27}" presName="parentLeftMargin" presStyleLbl="node1" presStyleIdx="0" presStyleCnt="1"/>
      <dgm:spPr/>
    </dgm:pt>
    <dgm:pt modelId="{E0E026AF-C044-4439-9B61-64B10B9DD169}" type="pres">
      <dgm:prSet presAssocID="{F2B71D47-442C-4E61-8D7F-63FA460CEF27}" presName="parentText" presStyleLbl="node1" presStyleIdx="0" presStyleCnt="1" custScaleX="113173" custScaleY="74641">
        <dgm:presLayoutVars>
          <dgm:chMax val="0"/>
          <dgm:bulletEnabled val="1"/>
        </dgm:presLayoutVars>
      </dgm:prSet>
      <dgm:spPr/>
    </dgm:pt>
    <dgm:pt modelId="{7600FF8E-EA9A-4CEB-A91F-DA70C2142882}" type="pres">
      <dgm:prSet presAssocID="{F2B71D47-442C-4E61-8D7F-63FA460CEF27}" presName="negativeSpace" presStyleCnt="0"/>
      <dgm:spPr/>
    </dgm:pt>
    <dgm:pt modelId="{D34E7B70-422D-4D22-93BE-52351D081416}" type="pres">
      <dgm:prSet presAssocID="{F2B71D47-442C-4E61-8D7F-63FA460CEF27}" presName="childText" presStyleLbl="conFgAcc1" presStyleIdx="0" presStyleCnt="1" custLinFactNeighborX="687" custLinFactNeighborY="-15738">
        <dgm:presLayoutVars>
          <dgm:bulletEnabled val="1"/>
        </dgm:presLayoutVars>
      </dgm:prSet>
      <dgm:spPr/>
    </dgm:pt>
  </dgm:ptLst>
  <dgm:cxnLst>
    <dgm:cxn modelId="{9362D929-3CE1-4A48-96FD-51350EB07016}" type="presOf" srcId="{CF524A7C-0F0C-4702-9BE6-86EC74F3DCFF}" destId="{019E5D0F-0CE8-42E3-8883-99676227D887}" srcOrd="0" destOrd="0" presId="urn:microsoft.com/office/officeart/2005/8/layout/list1"/>
    <dgm:cxn modelId="{A8E80F44-418A-4E14-8D25-94F518198701}" type="presOf" srcId="{F2B71D47-442C-4E61-8D7F-63FA460CEF27}" destId="{BB23A495-18DE-4BD2-9E0A-297BCD03C738}" srcOrd="0" destOrd="0" presId="urn:microsoft.com/office/officeart/2005/8/layout/list1"/>
    <dgm:cxn modelId="{B03C03BC-0C91-4221-AB8A-B6AA1F361524}" srcId="{CF524A7C-0F0C-4702-9BE6-86EC74F3DCFF}" destId="{F2B71D47-442C-4E61-8D7F-63FA460CEF27}" srcOrd="0" destOrd="0" parTransId="{CFC8FFA2-4AAF-46E9-BBBD-6FB44563DA69}" sibTransId="{C311B45C-316F-4FBE-B43B-B1A8B957F279}"/>
    <dgm:cxn modelId="{2A6B07F2-F973-4725-BB6C-38D9C235113E}" type="presOf" srcId="{F2B71D47-442C-4E61-8D7F-63FA460CEF27}" destId="{E0E026AF-C044-4439-9B61-64B10B9DD169}" srcOrd="1" destOrd="0" presId="urn:microsoft.com/office/officeart/2005/8/layout/list1"/>
    <dgm:cxn modelId="{7C6498E7-D372-460D-909F-60F4DDA91EE2}" type="presParOf" srcId="{019E5D0F-0CE8-42E3-8883-99676227D887}" destId="{33D5E671-F6C8-47A3-9176-3EFD1A36016A}" srcOrd="0" destOrd="0" presId="urn:microsoft.com/office/officeart/2005/8/layout/list1"/>
    <dgm:cxn modelId="{7D65120B-A7D5-40A8-8D06-7C4F828A10DF}" type="presParOf" srcId="{33D5E671-F6C8-47A3-9176-3EFD1A36016A}" destId="{BB23A495-18DE-4BD2-9E0A-297BCD03C738}" srcOrd="0" destOrd="0" presId="urn:microsoft.com/office/officeart/2005/8/layout/list1"/>
    <dgm:cxn modelId="{EC380505-1077-4C2C-816D-3D2E6D173328}" type="presParOf" srcId="{33D5E671-F6C8-47A3-9176-3EFD1A36016A}" destId="{E0E026AF-C044-4439-9B61-64B10B9DD169}" srcOrd="1" destOrd="0" presId="urn:microsoft.com/office/officeart/2005/8/layout/list1"/>
    <dgm:cxn modelId="{C0EA9807-6B1C-4A78-9841-6A47F7D5CC7F}" type="presParOf" srcId="{019E5D0F-0CE8-42E3-8883-99676227D887}" destId="{7600FF8E-EA9A-4CEB-A91F-DA70C2142882}" srcOrd="1" destOrd="0" presId="urn:microsoft.com/office/officeart/2005/8/layout/list1"/>
    <dgm:cxn modelId="{6D86A845-8076-4933-9345-83F1D3103127}" type="presParOf" srcId="{019E5D0F-0CE8-42E3-8883-99676227D887}" destId="{D34E7B70-422D-4D22-93BE-52351D08141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1FBEFB-163A-4E1C-AD3D-E2B3784D9334}"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it-IT"/>
        </a:p>
      </dgm:t>
    </dgm:pt>
    <dgm:pt modelId="{CC9AA61B-6689-4C15-848B-7AD756B566AB}">
      <dgm:prSet custT="1"/>
      <dgm:spPr/>
      <dgm:t>
        <a:bodyPr/>
        <a:lstStyle/>
        <a:p>
          <a:r>
            <a:rPr lang="it-IT" sz="1200" dirty="0">
              <a:solidFill>
                <a:schemeClr val="tx1"/>
              </a:solidFill>
            </a:rPr>
            <a:t>Un </a:t>
          </a:r>
          <a:r>
            <a:rPr lang="it-IT" sz="1200" dirty="0">
              <a:solidFill>
                <a:srgbClr val="F8469B"/>
              </a:solidFill>
            </a:rPr>
            <a:t>piano di Marketing Digitale </a:t>
          </a:r>
          <a:r>
            <a:rPr lang="it-IT" sz="1200" dirty="0">
              <a:solidFill>
                <a:schemeClr val="tx1"/>
              </a:solidFill>
            </a:rPr>
            <a:t>inizia da una </a:t>
          </a:r>
          <a:r>
            <a:rPr lang="it-IT" sz="1200" dirty="0">
              <a:solidFill>
                <a:srgbClr val="F8469B"/>
              </a:solidFill>
            </a:rPr>
            <a:t>Analisi</a:t>
          </a:r>
          <a:r>
            <a:rPr lang="it-IT" sz="1200" dirty="0">
              <a:solidFill>
                <a:schemeClr val="tx1"/>
              </a:solidFill>
            </a:rPr>
            <a:t>: bisogna anzitutto comprendere </a:t>
          </a:r>
        </a:p>
      </dgm:t>
    </dgm:pt>
    <dgm:pt modelId="{546AE51B-7D1F-47BF-A21E-A46EF9F3C350}" type="parTrans" cxnId="{B75203CF-5ED9-40E6-95C4-04D972E545BE}">
      <dgm:prSet/>
      <dgm:spPr/>
      <dgm:t>
        <a:bodyPr/>
        <a:lstStyle/>
        <a:p>
          <a:endParaRPr lang="it-IT" sz="1200">
            <a:solidFill>
              <a:schemeClr val="tx1"/>
            </a:solidFill>
          </a:endParaRPr>
        </a:p>
      </dgm:t>
    </dgm:pt>
    <dgm:pt modelId="{A41CFBDE-5E47-4232-9E1D-04DF91A1BC35}" type="sibTrans" cxnId="{B75203CF-5ED9-40E6-95C4-04D972E545BE}">
      <dgm:prSet/>
      <dgm:spPr/>
      <dgm:t>
        <a:bodyPr/>
        <a:lstStyle/>
        <a:p>
          <a:endParaRPr lang="it-IT" sz="1200">
            <a:solidFill>
              <a:schemeClr val="tx1"/>
            </a:solidFill>
          </a:endParaRPr>
        </a:p>
      </dgm:t>
    </dgm:pt>
    <dgm:pt modelId="{CE3641E9-6322-447C-84C4-F95879D5F571}">
      <dgm:prSet custT="1"/>
      <dgm:spPr/>
      <dgm:t>
        <a:bodyPr/>
        <a:lstStyle/>
        <a:p>
          <a:r>
            <a:rPr lang="it-IT" sz="1200" dirty="0">
              <a:solidFill>
                <a:schemeClr val="tx1"/>
              </a:solidFill>
            </a:rPr>
            <a:t>1) Gli asset digitali dell'azienda e cioè quello che l'azienda possiede già o ha già fatto (se c'è un sito, come si posiziona nei motori di ricerca, se ha un’App, quanti download hanno, se ha piattaforme Social e con quale interazione hanno, se ha già fatto Campagne di Web Advertising e con quali risultati.</a:t>
          </a:r>
        </a:p>
      </dgm:t>
    </dgm:pt>
    <dgm:pt modelId="{7C4CE47C-2DA3-4119-9A0B-6E1802D91310}" type="parTrans" cxnId="{840527E6-0024-4986-9411-90859A97A989}">
      <dgm:prSet/>
      <dgm:spPr/>
      <dgm:t>
        <a:bodyPr/>
        <a:lstStyle/>
        <a:p>
          <a:endParaRPr lang="it-IT" sz="1200">
            <a:solidFill>
              <a:schemeClr val="tx1"/>
            </a:solidFill>
          </a:endParaRPr>
        </a:p>
      </dgm:t>
    </dgm:pt>
    <dgm:pt modelId="{6D9D4D2F-2BE9-4C05-9178-7E5BBEC94848}" type="sibTrans" cxnId="{840527E6-0024-4986-9411-90859A97A989}">
      <dgm:prSet/>
      <dgm:spPr/>
      <dgm:t>
        <a:bodyPr/>
        <a:lstStyle/>
        <a:p>
          <a:endParaRPr lang="it-IT" sz="1200">
            <a:solidFill>
              <a:schemeClr val="tx1"/>
            </a:solidFill>
          </a:endParaRPr>
        </a:p>
      </dgm:t>
    </dgm:pt>
    <dgm:pt modelId="{DF744B43-5A83-4CA1-AD25-8101BD24AEBA}">
      <dgm:prSet custT="1"/>
      <dgm:spPr/>
      <dgm:t>
        <a:bodyPr/>
        <a:lstStyle/>
        <a:p>
          <a:endParaRPr lang="it-IT" sz="1200" dirty="0">
            <a:solidFill>
              <a:schemeClr val="tx1"/>
            </a:solidFill>
          </a:endParaRPr>
        </a:p>
      </dgm:t>
    </dgm:pt>
    <dgm:pt modelId="{6C7047A0-AF6A-4292-8930-6E7F11ED9C76}" type="parTrans" cxnId="{20CBE5A4-FEA3-4750-938C-0A43E20C1AE5}">
      <dgm:prSet/>
      <dgm:spPr/>
      <dgm:t>
        <a:bodyPr/>
        <a:lstStyle/>
        <a:p>
          <a:endParaRPr lang="it-IT" sz="1200">
            <a:solidFill>
              <a:schemeClr val="tx1"/>
            </a:solidFill>
          </a:endParaRPr>
        </a:p>
      </dgm:t>
    </dgm:pt>
    <dgm:pt modelId="{1A95968A-D4D4-4BCF-A5DE-1CDFF2F52490}" type="sibTrans" cxnId="{20CBE5A4-FEA3-4750-938C-0A43E20C1AE5}">
      <dgm:prSet/>
      <dgm:spPr/>
      <dgm:t>
        <a:bodyPr/>
        <a:lstStyle/>
        <a:p>
          <a:endParaRPr lang="it-IT" sz="1200">
            <a:solidFill>
              <a:schemeClr val="tx1"/>
            </a:solidFill>
          </a:endParaRPr>
        </a:p>
      </dgm:t>
    </dgm:pt>
    <dgm:pt modelId="{546B0CC7-7DE9-43F0-9B02-A321437E45AE}">
      <dgm:prSet custT="1"/>
      <dgm:spPr/>
      <dgm:t>
        <a:bodyPr/>
        <a:lstStyle/>
        <a:p>
          <a:r>
            <a:rPr lang="it-IT" sz="1200" dirty="0">
              <a:solidFill>
                <a:schemeClr val="tx1"/>
              </a:solidFill>
            </a:rPr>
            <a:t>2) La reputazione in rete dell'azienda e dei suoi prodotti (quante volte se ne parla e con che valutazioni)</a:t>
          </a:r>
        </a:p>
      </dgm:t>
    </dgm:pt>
    <dgm:pt modelId="{0FE24C08-F8D8-422C-807B-4EDDDF59D8FA}" type="parTrans" cxnId="{24843F80-5445-4F69-BDFD-4ECD503970A5}">
      <dgm:prSet/>
      <dgm:spPr/>
      <dgm:t>
        <a:bodyPr/>
        <a:lstStyle/>
        <a:p>
          <a:endParaRPr lang="it-IT" sz="1200">
            <a:solidFill>
              <a:schemeClr val="tx1"/>
            </a:solidFill>
          </a:endParaRPr>
        </a:p>
      </dgm:t>
    </dgm:pt>
    <dgm:pt modelId="{C749E40A-134E-4115-A687-33170D8A40CF}" type="sibTrans" cxnId="{24843F80-5445-4F69-BDFD-4ECD503970A5}">
      <dgm:prSet/>
      <dgm:spPr/>
      <dgm:t>
        <a:bodyPr/>
        <a:lstStyle/>
        <a:p>
          <a:endParaRPr lang="it-IT" sz="1200">
            <a:solidFill>
              <a:schemeClr val="tx1"/>
            </a:solidFill>
          </a:endParaRPr>
        </a:p>
      </dgm:t>
    </dgm:pt>
    <dgm:pt modelId="{5462C114-0D06-408C-B3CA-28AC2EDD3DFF}">
      <dgm:prSet custT="1"/>
      <dgm:spPr/>
      <dgm:t>
        <a:bodyPr/>
        <a:lstStyle/>
        <a:p>
          <a:r>
            <a:rPr lang="it-IT" sz="1200">
              <a:solidFill>
                <a:schemeClr val="tx1"/>
              </a:solidFill>
            </a:rPr>
            <a:t>3) I Competitor </a:t>
          </a:r>
        </a:p>
      </dgm:t>
    </dgm:pt>
    <dgm:pt modelId="{249FD0E5-F829-40A1-A6DA-200914F20960}" type="parTrans" cxnId="{CBB321F2-F87C-4D61-AAA1-1D8E698C2A03}">
      <dgm:prSet/>
      <dgm:spPr/>
      <dgm:t>
        <a:bodyPr/>
        <a:lstStyle/>
        <a:p>
          <a:endParaRPr lang="it-IT" sz="1200">
            <a:solidFill>
              <a:schemeClr val="tx1"/>
            </a:solidFill>
          </a:endParaRPr>
        </a:p>
      </dgm:t>
    </dgm:pt>
    <dgm:pt modelId="{DAEEB946-0C1E-411A-A330-E9AABC281296}" type="sibTrans" cxnId="{CBB321F2-F87C-4D61-AAA1-1D8E698C2A03}">
      <dgm:prSet/>
      <dgm:spPr/>
      <dgm:t>
        <a:bodyPr/>
        <a:lstStyle/>
        <a:p>
          <a:endParaRPr lang="it-IT" sz="1200">
            <a:solidFill>
              <a:schemeClr val="tx1"/>
            </a:solidFill>
          </a:endParaRPr>
        </a:p>
      </dgm:t>
    </dgm:pt>
    <dgm:pt modelId="{8016FD05-E31A-45F5-A355-BEA9B14D953C}">
      <dgm:prSet custT="1"/>
      <dgm:spPr/>
      <dgm:t>
        <a:bodyPr/>
        <a:lstStyle/>
        <a:p>
          <a:r>
            <a:rPr lang="it-IT" sz="1200" dirty="0">
              <a:solidFill>
                <a:schemeClr val="tx1"/>
              </a:solidFill>
            </a:rPr>
            <a:t>4) Cosa fanno sul Web i clienti acquisiti e potenziali (quali siti frequentano, qual è il loro profilo tipo, quali sono le loro abitudini). </a:t>
          </a:r>
        </a:p>
      </dgm:t>
    </dgm:pt>
    <dgm:pt modelId="{5F79061E-723E-4D50-8524-7D776C9DD3C1}" type="parTrans" cxnId="{B2F720B7-18E0-4556-95B9-E2554B6EEB73}">
      <dgm:prSet/>
      <dgm:spPr/>
      <dgm:t>
        <a:bodyPr/>
        <a:lstStyle/>
        <a:p>
          <a:endParaRPr lang="it-IT" sz="1200">
            <a:solidFill>
              <a:schemeClr val="tx1"/>
            </a:solidFill>
          </a:endParaRPr>
        </a:p>
      </dgm:t>
    </dgm:pt>
    <dgm:pt modelId="{516D1670-965B-4137-B77E-BA77BE5DAFC3}" type="sibTrans" cxnId="{B2F720B7-18E0-4556-95B9-E2554B6EEB73}">
      <dgm:prSet/>
      <dgm:spPr/>
      <dgm:t>
        <a:bodyPr/>
        <a:lstStyle/>
        <a:p>
          <a:endParaRPr lang="it-IT" sz="1200">
            <a:solidFill>
              <a:schemeClr val="tx1"/>
            </a:solidFill>
          </a:endParaRPr>
        </a:p>
      </dgm:t>
    </dgm:pt>
    <dgm:pt modelId="{E018A4B3-F6D6-4547-AB15-E7958D35DFFD}" type="pres">
      <dgm:prSet presAssocID="{2C1FBEFB-163A-4E1C-AD3D-E2B3784D9334}" presName="Name0" presStyleCnt="0">
        <dgm:presLayoutVars>
          <dgm:chMax val="7"/>
          <dgm:chPref val="7"/>
          <dgm:dir/>
        </dgm:presLayoutVars>
      </dgm:prSet>
      <dgm:spPr/>
    </dgm:pt>
    <dgm:pt modelId="{2B17EC60-F7BA-4C52-8A14-D32A56777C1A}" type="pres">
      <dgm:prSet presAssocID="{2C1FBEFB-163A-4E1C-AD3D-E2B3784D9334}" presName="Name1" presStyleCnt="0"/>
      <dgm:spPr/>
    </dgm:pt>
    <dgm:pt modelId="{E8C71B17-BD6C-4521-BDC2-EE854E7AA2F4}" type="pres">
      <dgm:prSet presAssocID="{2C1FBEFB-163A-4E1C-AD3D-E2B3784D9334}" presName="cycle" presStyleCnt="0"/>
      <dgm:spPr/>
    </dgm:pt>
    <dgm:pt modelId="{5C041726-8980-4792-B488-137DA912CF93}" type="pres">
      <dgm:prSet presAssocID="{2C1FBEFB-163A-4E1C-AD3D-E2B3784D9334}" presName="srcNode" presStyleLbl="node1" presStyleIdx="0" presStyleCnt="5"/>
      <dgm:spPr/>
    </dgm:pt>
    <dgm:pt modelId="{3833034A-989E-4D6A-B599-590863D19230}" type="pres">
      <dgm:prSet presAssocID="{2C1FBEFB-163A-4E1C-AD3D-E2B3784D9334}" presName="conn" presStyleLbl="parChTrans1D2" presStyleIdx="0" presStyleCnt="1"/>
      <dgm:spPr/>
    </dgm:pt>
    <dgm:pt modelId="{D14C8B91-8164-49E4-82A6-35C6AD96AA9F}" type="pres">
      <dgm:prSet presAssocID="{2C1FBEFB-163A-4E1C-AD3D-E2B3784D9334}" presName="extraNode" presStyleLbl="node1" presStyleIdx="0" presStyleCnt="5"/>
      <dgm:spPr/>
    </dgm:pt>
    <dgm:pt modelId="{1C911777-F3CE-4EA7-9E0D-C9B07C1CB1D0}" type="pres">
      <dgm:prSet presAssocID="{2C1FBEFB-163A-4E1C-AD3D-E2B3784D9334}" presName="dstNode" presStyleLbl="node1" presStyleIdx="0" presStyleCnt="5"/>
      <dgm:spPr/>
    </dgm:pt>
    <dgm:pt modelId="{7274E559-B24C-4C76-AC16-EE2560C77AD2}" type="pres">
      <dgm:prSet presAssocID="{CC9AA61B-6689-4C15-848B-7AD756B566AB}" presName="text_1" presStyleLbl="node1" presStyleIdx="0" presStyleCnt="5">
        <dgm:presLayoutVars>
          <dgm:bulletEnabled val="1"/>
        </dgm:presLayoutVars>
      </dgm:prSet>
      <dgm:spPr/>
    </dgm:pt>
    <dgm:pt modelId="{4BD13248-E166-4675-855E-A8E75326A71E}" type="pres">
      <dgm:prSet presAssocID="{CC9AA61B-6689-4C15-848B-7AD756B566AB}" presName="accent_1" presStyleCnt="0"/>
      <dgm:spPr/>
    </dgm:pt>
    <dgm:pt modelId="{38284ADF-C8DD-4767-95E3-4D736C9AE5BD}" type="pres">
      <dgm:prSet presAssocID="{CC9AA61B-6689-4C15-848B-7AD756B566AB}" presName="accentRepeatNode" presStyleLbl="solidFgAcc1" presStyleIdx="0" presStyleCnt="5"/>
      <dgm:spPr/>
    </dgm:pt>
    <dgm:pt modelId="{1ED748AC-CBF6-4765-B1C3-05FA60AF1539}" type="pres">
      <dgm:prSet presAssocID="{CE3641E9-6322-447C-84C4-F95879D5F571}" presName="text_2" presStyleLbl="node1" presStyleIdx="1" presStyleCnt="5" custScaleY="176328">
        <dgm:presLayoutVars>
          <dgm:bulletEnabled val="1"/>
        </dgm:presLayoutVars>
      </dgm:prSet>
      <dgm:spPr/>
    </dgm:pt>
    <dgm:pt modelId="{AC639673-7EA2-4000-AB93-230AD95F2BBE}" type="pres">
      <dgm:prSet presAssocID="{CE3641E9-6322-447C-84C4-F95879D5F571}" presName="accent_2" presStyleCnt="0"/>
      <dgm:spPr/>
    </dgm:pt>
    <dgm:pt modelId="{2568B1C6-8F66-497C-9835-697D92A3AA96}" type="pres">
      <dgm:prSet presAssocID="{CE3641E9-6322-447C-84C4-F95879D5F571}" presName="accentRepeatNode" presStyleLbl="solidFgAcc1" presStyleIdx="1" presStyleCnt="5"/>
      <dgm:spPr/>
    </dgm:pt>
    <dgm:pt modelId="{19D00E96-302A-4CF2-824F-9BA292C1F0D3}" type="pres">
      <dgm:prSet presAssocID="{546B0CC7-7DE9-43F0-9B02-A321437E45AE}" presName="text_3" presStyleLbl="node1" presStyleIdx="2" presStyleCnt="5" custLinFactNeighborX="411" custLinFactNeighborY="26375">
        <dgm:presLayoutVars>
          <dgm:bulletEnabled val="1"/>
        </dgm:presLayoutVars>
      </dgm:prSet>
      <dgm:spPr/>
    </dgm:pt>
    <dgm:pt modelId="{82F0C7EE-C2AE-4E17-AFBF-DC804BA6239A}" type="pres">
      <dgm:prSet presAssocID="{546B0CC7-7DE9-43F0-9B02-A321437E45AE}" presName="accent_3" presStyleCnt="0"/>
      <dgm:spPr/>
    </dgm:pt>
    <dgm:pt modelId="{D9521BDA-5B02-4C27-8299-3A2A1AC5AE06}" type="pres">
      <dgm:prSet presAssocID="{546B0CC7-7DE9-43F0-9B02-A321437E45AE}" presName="accentRepeatNode" presStyleLbl="solidFgAcc1" presStyleIdx="2" presStyleCnt="5"/>
      <dgm:spPr/>
    </dgm:pt>
    <dgm:pt modelId="{5F584A72-800D-4FD4-93F2-FB0E09780321}" type="pres">
      <dgm:prSet presAssocID="{5462C114-0D06-408C-B3CA-28AC2EDD3DFF}" presName="text_4" presStyleLbl="node1" presStyleIdx="3" presStyleCnt="5">
        <dgm:presLayoutVars>
          <dgm:bulletEnabled val="1"/>
        </dgm:presLayoutVars>
      </dgm:prSet>
      <dgm:spPr/>
    </dgm:pt>
    <dgm:pt modelId="{CF6EF11D-CF69-4D49-842C-771C80412DDC}" type="pres">
      <dgm:prSet presAssocID="{5462C114-0D06-408C-B3CA-28AC2EDD3DFF}" presName="accent_4" presStyleCnt="0"/>
      <dgm:spPr/>
    </dgm:pt>
    <dgm:pt modelId="{DDC81BE6-5AEC-47C5-B087-92B63C8D36C2}" type="pres">
      <dgm:prSet presAssocID="{5462C114-0D06-408C-B3CA-28AC2EDD3DFF}" presName="accentRepeatNode" presStyleLbl="solidFgAcc1" presStyleIdx="3" presStyleCnt="5"/>
      <dgm:spPr/>
    </dgm:pt>
    <dgm:pt modelId="{3F878306-66D7-4A00-AA4A-B240D5C2A3A2}" type="pres">
      <dgm:prSet presAssocID="{8016FD05-E31A-45F5-A355-BEA9B14D953C}" presName="text_5" presStyleLbl="node1" presStyleIdx="4" presStyleCnt="5">
        <dgm:presLayoutVars>
          <dgm:bulletEnabled val="1"/>
        </dgm:presLayoutVars>
      </dgm:prSet>
      <dgm:spPr/>
    </dgm:pt>
    <dgm:pt modelId="{83403D7F-5F85-4D95-A269-546B9DFCBA2A}" type="pres">
      <dgm:prSet presAssocID="{8016FD05-E31A-45F5-A355-BEA9B14D953C}" presName="accent_5" presStyleCnt="0"/>
      <dgm:spPr/>
    </dgm:pt>
    <dgm:pt modelId="{392D28A7-2EC3-4F14-9C5B-DF9103D45119}" type="pres">
      <dgm:prSet presAssocID="{8016FD05-E31A-45F5-A355-BEA9B14D953C}" presName="accentRepeatNode" presStyleLbl="solidFgAcc1" presStyleIdx="4" presStyleCnt="5"/>
      <dgm:spPr/>
    </dgm:pt>
  </dgm:ptLst>
  <dgm:cxnLst>
    <dgm:cxn modelId="{DD8C5201-5B2A-480D-9430-21DDC00E0E12}" type="presOf" srcId="{546B0CC7-7DE9-43F0-9B02-A321437E45AE}" destId="{19D00E96-302A-4CF2-824F-9BA292C1F0D3}" srcOrd="0" destOrd="0" presId="urn:microsoft.com/office/officeart/2008/layout/VerticalCurvedList"/>
    <dgm:cxn modelId="{6D44A707-909F-48C3-BB8F-8A927F06CCCC}" type="presOf" srcId="{CC9AA61B-6689-4C15-848B-7AD756B566AB}" destId="{7274E559-B24C-4C76-AC16-EE2560C77AD2}" srcOrd="0" destOrd="0" presId="urn:microsoft.com/office/officeart/2008/layout/VerticalCurvedList"/>
    <dgm:cxn modelId="{E49ACE39-9BED-4D8D-99F7-F508F3AED822}" type="presOf" srcId="{DF744B43-5A83-4CA1-AD25-8101BD24AEBA}" destId="{1ED748AC-CBF6-4765-B1C3-05FA60AF1539}" srcOrd="0" destOrd="1" presId="urn:microsoft.com/office/officeart/2008/layout/VerticalCurvedList"/>
    <dgm:cxn modelId="{48FB8372-8FB6-41CF-86A1-F5A48C734330}" type="presOf" srcId="{5462C114-0D06-408C-B3CA-28AC2EDD3DFF}" destId="{5F584A72-800D-4FD4-93F2-FB0E09780321}" srcOrd="0" destOrd="0" presId="urn:microsoft.com/office/officeart/2008/layout/VerticalCurvedList"/>
    <dgm:cxn modelId="{24843F80-5445-4F69-BDFD-4ECD503970A5}" srcId="{2C1FBEFB-163A-4E1C-AD3D-E2B3784D9334}" destId="{546B0CC7-7DE9-43F0-9B02-A321437E45AE}" srcOrd="2" destOrd="0" parTransId="{0FE24C08-F8D8-422C-807B-4EDDDF59D8FA}" sibTransId="{C749E40A-134E-4115-A687-33170D8A40CF}"/>
    <dgm:cxn modelId="{D276D689-55C9-49F2-9787-7B2B4B37711B}" type="presOf" srcId="{A41CFBDE-5E47-4232-9E1D-04DF91A1BC35}" destId="{3833034A-989E-4D6A-B599-590863D19230}" srcOrd="0" destOrd="0" presId="urn:microsoft.com/office/officeart/2008/layout/VerticalCurvedList"/>
    <dgm:cxn modelId="{01C8229A-FFCE-4F88-9B40-F5ADBC7AF5C5}" type="presOf" srcId="{8016FD05-E31A-45F5-A355-BEA9B14D953C}" destId="{3F878306-66D7-4A00-AA4A-B240D5C2A3A2}" srcOrd="0" destOrd="0" presId="urn:microsoft.com/office/officeart/2008/layout/VerticalCurvedList"/>
    <dgm:cxn modelId="{E23986A3-B556-4201-BA5A-8D9D29DD0A7A}" type="presOf" srcId="{CE3641E9-6322-447C-84C4-F95879D5F571}" destId="{1ED748AC-CBF6-4765-B1C3-05FA60AF1539}" srcOrd="0" destOrd="0" presId="urn:microsoft.com/office/officeart/2008/layout/VerticalCurvedList"/>
    <dgm:cxn modelId="{20CBE5A4-FEA3-4750-938C-0A43E20C1AE5}" srcId="{CE3641E9-6322-447C-84C4-F95879D5F571}" destId="{DF744B43-5A83-4CA1-AD25-8101BD24AEBA}" srcOrd="0" destOrd="0" parTransId="{6C7047A0-AF6A-4292-8930-6E7F11ED9C76}" sibTransId="{1A95968A-D4D4-4BCF-A5DE-1CDFF2F52490}"/>
    <dgm:cxn modelId="{B2F720B7-18E0-4556-95B9-E2554B6EEB73}" srcId="{2C1FBEFB-163A-4E1C-AD3D-E2B3784D9334}" destId="{8016FD05-E31A-45F5-A355-BEA9B14D953C}" srcOrd="4" destOrd="0" parTransId="{5F79061E-723E-4D50-8524-7D776C9DD3C1}" sibTransId="{516D1670-965B-4137-B77E-BA77BE5DAFC3}"/>
    <dgm:cxn modelId="{054769B8-8162-4318-A245-1194A1FAEE23}" type="presOf" srcId="{2C1FBEFB-163A-4E1C-AD3D-E2B3784D9334}" destId="{E018A4B3-F6D6-4547-AB15-E7958D35DFFD}" srcOrd="0" destOrd="0" presId="urn:microsoft.com/office/officeart/2008/layout/VerticalCurvedList"/>
    <dgm:cxn modelId="{B75203CF-5ED9-40E6-95C4-04D972E545BE}" srcId="{2C1FBEFB-163A-4E1C-AD3D-E2B3784D9334}" destId="{CC9AA61B-6689-4C15-848B-7AD756B566AB}" srcOrd="0" destOrd="0" parTransId="{546AE51B-7D1F-47BF-A21E-A46EF9F3C350}" sibTransId="{A41CFBDE-5E47-4232-9E1D-04DF91A1BC35}"/>
    <dgm:cxn modelId="{840527E6-0024-4986-9411-90859A97A989}" srcId="{2C1FBEFB-163A-4E1C-AD3D-E2B3784D9334}" destId="{CE3641E9-6322-447C-84C4-F95879D5F571}" srcOrd="1" destOrd="0" parTransId="{7C4CE47C-2DA3-4119-9A0B-6E1802D91310}" sibTransId="{6D9D4D2F-2BE9-4C05-9178-7E5BBEC94848}"/>
    <dgm:cxn modelId="{CBB321F2-F87C-4D61-AAA1-1D8E698C2A03}" srcId="{2C1FBEFB-163A-4E1C-AD3D-E2B3784D9334}" destId="{5462C114-0D06-408C-B3CA-28AC2EDD3DFF}" srcOrd="3" destOrd="0" parTransId="{249FD0E5-F829-40A1-A6DA-200914F20960}" sibTransId="{DAEEB946-0C1E-411A-A330-E9AABC281296}"/>
    <dgm:cxn modelId="{B12EDE6D-6663-473C-BDD7-36FC66C5C2C0}" type="presParOf" srcId="{E018A4B3-F6D6-4547-AB15-E7958D35DFFD}" destId="{2B17EC60-F7BA-4C52-8A14-D32A56777C1A}" srcOrd="0" destOrd="0" presId="urn:microsoft.com/office/officeart/2008/layout/VerticalCurvedList"/>
    <dgm:cxn modelId="{F054C681-1F21-4E39-BB39-2A7BFED2B67B}" type="presParOf" srcId="{2B17EC60-F7BA-4C52-8A14-D32A56777C1A}" destId="{E8C71B17-BD6C-4521-BDC2-EE854E7AA2F4}" srcOrd="0" destOrd="0" presId="urn:microsoft.com/office/officeart/2008/layout/VerticalCurvedList"/>
    <dgm:cxn modelId="{C682DB67-E300-4EB5-8B99-2AA9A6E771DA}" type="presParOf" srcId="{E8C71B17-BD6C-4521-BDC2-EE854E7AA2F4}" destId="{5C041726-8980-4792-B488-137DA912CF93}" srcOrd="0" destOrd="0" presId="urn:microsoft.com/office/officeart/2008/layout/VerticalCurvedList"/>
    <dgm:cxn modelId="{0B8BE340-809D-40E6-B6FD-354AC411F856}" type="presParOf" srcId="{E8C71B17-BD6C-4521-BDC2-EE854E7AA2F4}" destId="{3833034A-989E-4D6A-B599-590863D19230}" srcOrd="1" destOrd="0" presId="urn:microsoft.com/office/officeart/2008/layout/VerticalCurvedList"/>
    <dgm:cxn modelId="{E6EF98CC-DDDA-40CF-8975-48A49EC45C84}" type="presParOf" srcId="{E8C71B17-BD6C-4521-BDC2-EE854E7AA2F4}" destId="{D14C8B91-8164-49E4-82A6-35C6AD96AA9F}" srcOrd="2" destOrd="0" presId="urn:microsoft.com/office/officeart/2008/layout/VerticalCurvedList"/>
    <dgm:cxn modelId="{E751333F-AF12-46E2-8562-B019E4F6A629}" type="presParOf" srcId="{E8C71B17-BD6C-4521-BDC2-EE854E7AA2F4}" destId="{1C911777-F3CE-4EA7-9E0D-C9B07C1CB1D0}" srcOrd="3" destOrd="0" presId="urn:microsoft.com/office/officeart/2008/layout/VerticalCurvedList"/>
    <dgm:cxn modelId="{6C6218F2-6D6F-40DD-9855-7169096C7329}" type="presParOf" srcId="{2B17EC60-F7BA-4C52-8A14-D32A56777C1A}" destId="{7274E559-B24C-4C76-AC16-EE2560C77AD2}" srcOrd="1" destOrd="0" presId="urn:microsoft.com/office/officeart/2008/layout/VerticalCurvedList"/>
    <dgm:cxn modelId="{B0191319-B337-46E7-B524-24F24D6BF746}" type="presParOf" srcId="{2B17EC60-F7BA-4C52-8A14-D32A56777C1A}" destId="{4BD13248-E166-4675-855E-A8E75326A71E}" srcOrd="2" destOrd="0" presId="urn:microsoft.com/office/officeart/2008/layout/VerticalCurvedList"/>
    <dgm:cxn modelId="{3CB55E63-A862-4E56-BDF1-E5BF9487FADE}" type="presParOf" srcId="{4BD13248-E166-4675-855E-A8E75326A71E}" destId="{38284ADF-C8DD-4767-95E3-4D736C9AE5BD}" srcOrd="0" destOrd="0" presId="urn:microsoft.com/office/officeart/2008/layout/VerticalCurvedList"/>
    <dgm:cxn modelId="{D3C3931E-34C7-41C4-A161-016D27C4303B}" type="presParOf" srcId="{2B17EC60-F7BA-4C52-8A14-D32A56777C1A}" destId="{1ED748AC-CBF6-4765-B1C3-05FA60AF1539}" srcOrd="3" destOrd="0" presId="urn:microsoft.com/office/officeart/2008/layout/VerticalCurvedList"/>
    <dgm:cxn modelId="{394BEEFF-EE4A-4BA6-A74E-A8C7EEBE2945}" type="presParOf" srcId="{2B17EC60-F7BA-4C52-8A14-D32A56777C1A}" destId="{AC639673-7EA2-4000-AB93-230AD95F2BBE}" srcOrd="4" destOrd="0" presId="urn:microsoft.com/office/officeart/2008/layout/VerticalCurvedList"/>
    <dgm:cxn modelId="{43DCFC0A-F3BE-4E9B-9B16-E14F871A3E77}" type="presParOf" srcId="{AC639673-7EA2-4000-AB93-230AD95F2BBE}" destId="{2568B1C6-8F66-497C-9835-697D92A3AA96}" srcOrd="0" destOrd="0" presId="urn:microsoft.com/office/officeart/2008/layout/VerticalCurvedList"/>
    <dgm:cxn modelId="{C9323363-61D8-4D49-A246-FE5C9EE17714}" type="presParOf" srcId="{2B17EC60-F7BA-4C52-8A14-D32A56777C1A}" destId="{19D00E96-302A-4CF2-824F-9BA292C1F0D3}" srcOrd="5" destOrd="0" presId="urn:microsoft.com/office/officeart/2008/layout/VerticalCurvedList"/>
    <dgm:cxn modelId="{08F1B6DA-4469-4E27-BE28-8637D322EF36}" type="presParOf" srcId="{2B17EC60-F7BA-4C52-8A14-D32A56777C1A}" destId="{82F0C7EE-C2AE-4E17-AFBF-DC804BA6239A}" srcOrd="6" destOrd="0" presId="urn:microsoft.com/office/officeart/2008/layout/VerticalCurvedList"/>
    <dgm:cxn modelId="{243D37A4-CBF7-47F4-AFB0-1A84352BA9F4}" type="presParOf" srcId="{82F0C7EE-C2AE-4E17-AFBF-DC804BA6239A}" destId="{D9521BDA-5B02-4C27-8299-3A2A1AC5AE06}" srcOrd="0" destOrd="0" presId="urn:microsoft.com/office/officeart/2008/layout/VerticalCurvedList"/>
    <dgm:cxn modelId="{D48F6C14-1839-498B-AE4D-98A08D2A7513}" type="presParOf" srcId="{2B17EC60-F7BA-4C52-8A14-D32A56777C1A}" destId="{5F584A72-800D-4FD4-93F2-FB0E09780321}" srcOrd="7" destOrd="0" presId="urn:microsoft.com/office/officeart/2008/layout/VerticalCurvedList"/>
    <dgm:cxn modelId="{27C98924-AE54-4F2B-BFD6-A677C519CC66}" type="presParOf" srcId="{2B17EC60-F7BA-4C52-8A14-D32A56777C1A}" destId="{CF6EF11D-CF69-4D49-842C-771C80412DDC}" srcOrd="8" destOrd="0" presId="urn:microsoft.com/office/officeart/2008/layout/VerticalCurvedList"/>
    <dgm:cxn modelId="{36C2F4CF-07AA-451F-83F8-A8E21174E3BC}" type="presParOf" srcId="{CF6EF11D-CF69-4D49-842C-771C80412DDC}" destId="{DDC81BE6-5AEC-47C5-B087-92B63C8D36C2}" srcOrd="0" destOrd="0" presId="urn:microsoft.com/office/officeart/2008/layout/VerticalCurvedList"/>
    <dgm:cxn modelId="{D3296078-645B-435C-862C-2E7E8405D07F}" type="presParOf" srcId="{2B17EC60-F7BA-4C52-8A14-D32A56777C1A}" destId="{3F878306-66D7-4A00-AA4A-B240D5C2A3A2}" srcOrd="9" destOrd="0" presId="urn:microsoft.com/office/officeart/2008/layout/VerticalCurvedList"/>
    <dgm:cxn modelId="{FD1E33FE-10F6-48F6-8D7C-86A39522B252}" type="presParOf" srcId="{2B17EC60-F7BA-4C52-8A14-D32A56777C1A}" destId="{83403D7F-5F85-4D95-A269-546B9DFCBA2A}" srcOrd="10" destOrd="0" presId="urn:microsoft.com/office/officeart/2008/layout/VerticalCurvedList"/>
    <dgm:cxn modelId="{EA4B92EA-393E-4F5A-96B8-FA8223D2F561}" type="presParOf" srcId="{83403D7F-5F85-4D95-A269-546B9DFCBA2A}" destId="{392D28A7-2EC3-4F14-9C5B-DF9103D4511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1E6BE93-870E-4244-859F-730F86071710}"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it-IT"/>
        </a:p>
      </dgm:t>
    </dgm:pt>
    <dgm:pt modelId="{B74761E3-45E7-4395-BF0B-551388FE424F}">
      <dgm:prSet custT="1"/>
      <dgm:spPr/>
      <dgm:t>
        <a:bodyPr/>
        <a:lstStyle/>
        <a:p>
          <a:r>
            <a:rPr lang="it-IT" sz="1200" dirty="0">
              <a:solidFill>
                <a:schemeClr val="tx1"/>
              </a:solidFill>
            </a:rPr>
            <a:t>1) Quali sono gli strumenti di Marketing Digitale che vogliamo attivare? (Per esempio: vogliamo attivare una Newsletter?) </a:t>
          </a:r>
        </a:p>
      </dgm:t>
    </dgm:pt>
    <dgm:pt modelId="{3363BDF3-CFC5-450A-B5D9-D4BFDC2AAE16}" type="parTrans" cxnId="{4A6A92D1-EE25-461E-A8EF-EBB654E2C95E}">
      <dgm:prSet/>
      <dgm:spPr/>
      <dgm:t>
        <a:bodyPr/>
        <a:lstStyle/>
        <a:p>
          <a:endParaRPr lang="it-IT" sz="1200">
            <a:solidFill>
              <a:schemeClr val="tx1"/>
            </a:solidFill>
          </a:endParaRPr>
        </a:p>
      </dgm:t>
    </dgm:pt>
    <dgm:pt modelId="{42A2A18B-7A69-4EF5-BA16-EF35ED70649D}" type="sibTrans" cxnId="{4A6A92D1-EE25-461E-A8EF-EBB654E2C95E}">
      <dgm:prSet/>
      <dgm:spPr/>
      <dgm:t>
        <a:bodyPr/>
        <a:lstStyle/>
        <a:p>
          <a:endParaRPr lang="it-IT" sz="1200">
            <a:solidFill>
              <a:schemeClr val="tx1"/>
            </a:solidFill>
          </a:endParaRPr>
        </a:p>
      </dgm:t>
    </dgm:pt>
    <dgm:pt modelId="{98BCD33E-1319-43BE-B49B-32B86019D352}">
      <dgm:prSet custT="1"/>
      <dgm:spPr/>
      <dgm:t>
        <a:bodyPr/>
        <a:lstStyle/>
        <a:p>
          <a:r>
            <a:rPr lang="it-IT" sz="1200">
              <a:solidFill>
                <a:schemeClr val="tx1"/>
              </a:solidFill>
            </a:rPr>
            <a:t>2) Chi fa cosa? Chi si occuperà di Marketing Digitale all’interno dell’Azienda? </a:t>
          </a:r>
          <a:endParaRPr lang="it-IT" sz="1200" dirty="0">
            <a:solidFill>
              <a:schemeClr val="tx1"/>
            </a:solidFill>
          </a:endParaRPr>
        </a:p>
      </dgm:t>
    </dgm:pt>
    <dgm:pt modelId="{A992EB31-5444-4C39-A62E-CCAED796F36A}" type="parTrans" cxnId="{F73C5ACA-AD72-4E82-8187-035C904426F4}">
      <dgm:prSet/>
      <dgm:spPr/>
      <dgm:t>
        <a:bodyPr/>
        <a:lstStyle/>
        <a:p>
          <a:endParaRPr lang="it-IT" sz="1200">
            <a:solidFill>
              <a:schemeClr val="tx1"/>
            </a:solidFill>
          </a:endParaRPr>
        </a:p>
      </dgm:t>
    </dgm:pt>
    <dgm:pt modelId="{83BE235E-6448-4F8A-A61D-AD5538C0B5D6}" type="sibTrans" cxnId="{F73C5ACA-AD72-4E82-8187-035C904426F4}">
      <dgm:prSet/>
      <dgm:spPr/>
      <dgm:t>
        <a:bodyPr/>
        <a:lstStyle/>
        <a:p>
          <a:endParaRPr lang="it-IT" sz="1200">
            <a:solidFill>
              <a:schemeClr val="tx1"/>
            </a:solidFill>
          </a:endParaRPr>
        </a:p>
      </dgm:t>
    </dgm:pt>
    <dgm:pt modelId="{00EB1B1F-61AF-4EAD-9861-4B8601746475}">
      <dgm:prSet custT="1"/>
      <dgm:spPr/>
      <dgm:t>
        <a:bodyPr/>
        <a:lstStyle/>
        <a:p>
          <a:r>
            <a:rPr lang="it-IT" sz="1200">
              <a:solidFill>
                <a:schemeClr val="tx1"/>
              </a:solidFill>
            </a:rPr>
            <a:t>3) Chi monitorerà i dati e gli obiettivi? Come? </a:t>
          </a:r>
          <a:endParaRPr lang="it-IT" sz="1200" dirty="0">
            <a:solidFill>
              <a:schemeClr val="tx1"/>
            </a:solidFill>
          </a:endParaRPr>
        </a:p>
      </dgm:t>
    </dgm:pt>
    <dgm:pt modelId="{ADB90D16-FC49-4B50-BB74-10C5125BA0FE}" type="parTrans" cxnId="{A57B0C5D-7D7B-4EE1-A489-5CDA299FA1B6}">
      <dgm:prSet/>
      <dgm:spPr/>
      <dgm:t>
        <a:bodyPr/>
        <a:lstStyle/>
        <a:p>
          <a:endParaRPr lang="it-IT" sz="1200">
            <a:solidFill>
              <a:schemeClr val="tx1"/>
            </a:solidFill>
          </a:endParaRPr>
        </a:p>
      </dgm:t>
    </dgm:pt>
    <dgm:pt modelId="{C73C9A34-925C-42C7-A3ED-CADFC7F93DE6}" type="sibTrans" cxnId="{A57B0C5D-7D7B-4EE1-A489-5CDA299FA1B6}">
      <dgm:prSet/>
      <dgm:spPr/>
      <dgm:t>
        <a:bodyPr/>
        <a:lstStyle/>
        <a:p>
          <a:endParaRPr lang="it-IT" sz="1200">
            <a:solidFill>
              <a:schemeClr val="tx1"/>
            </a:solidFill>
          </a:endParaRPr>
        </a:p>
      </dgm:t>
    </dgm:pt>
    <dgm:pt modelId="{B645C794-C11B-40D8-A190-D94B68340283}">
      <dgm:prSet custT="1"/>
      <dgm:spPr/>
      <dgm:t>
        <a:bodyPr/>
        <a:lstStyle/>
        <a:p>
          <a:r>
            <a:rPr lang="it-IT" sz="1200">
              <a:solidFill>
                <a:schemeClr val="tx1"/>
              </a:solidFill>
            </a:rPr>
            <a:t>4) Budget: qual è il budget indicativo per le attività di Marketing Digitale a disposizione? </a:t>
          </a:r>
          <a:endParaRPr lang="it-IT" sz="1200" dirty="0">
            <a:solidFill>
              <a:schemeClr val="tx1"/>
            </a:solidFill>
          </a:endParaRPr>
        </a:p>
      </dgm:t>
    </dgm:pt>
    <dgm:pt modelId="{510FFDE0-01A2-4563-8B70-4EF35C0DD88A}" type="parTrans" cxnId="{170E907B-E4FB-4114-88AE-01D420873590}">
      <dgm:prSet/>
      <dgm:spPr/>
      <dgm:t>
        <a:bodyPr/>
        <a:lstStyle/>
        <a:p>
          <a:endParaRPr lang="it-IT" sz="1200">
            <a:solidFill>
              <a:schemeClr val="tx1"/>
            </a:solidFill>
          </a:endParaRPr>
        </a:p>
      </dgm:t>
    </dgm:pt>
    <dgm:pt modelId="{E4D08CA5-5183-4EF6-BE86-55E55C07D304}" type="sibTrans" cxnId="{170E907B-E4FB-4114-88AE-01D420873590}">
      <dgm:prSet/>
      <dgm:spPr/>
      <dgm:t>
        <a:bodyPr/>
        <a:lstStyle/>
        <a:p>
          <a:endParaRPr lang="it-IT" sz="1200">
            <a:solidFill>
              <a:schemeClr val="tx1"/>
            </a:solidFill>
          </a:endParaRPr>
        </a:p>
      </dgm:t>
    </dgm:pt>
    <dgm:pt modelId="{8B21DD65-236D-4198-85F4-FF5419CB3606}" type="pres">
      <dgm:prSet presAssocID="{81E6BE93-870E-4244-859F-730F86071710}" presName="linearFlow" presStyleCnt="0">
        <dgm:presLayoutVars>
          <dgm:resizeHandles val="exact"/>
        </dgm:presLayoutVars>
      </dgm:prSet>
      <dgm:spPr/>
    </dgm:pt>
    <dgm:pt modelId="{3A7B114C-D1E1-4AB9-99F7-7BB4A045839A}" type="pres">
      <dgm:prSet presAssocID="{B74761E3-45E7-4395-BF0B-551388FE424F}" presName="node" presStyleLbl="node1" presStyleIdx="0" presStyleCnt="4" custScaleX="143661">
        <dgm:presLayoutVars>
          <dgm:bulletEnabled val="1"/>
        </dgm:presLayoutVars>
      </dgm:prSet>
      <dgm:spPr/>
    </dgm:pt>
    <dgm:pt modelId="{6E755911-D14B-4756-9C65-0B450E842E6D}" type="pres">
      <dgm:prSet presAssocID="{42A2A18B-7A69-4EF5-BA16-EF35ED70649D}" presName="sibTrans" presStyleLbl="sibTrans2D1" presStyleIdx="0" presStyleCnt="3"/>
      <dgm:spPr/>
    </dgm:pt>
    <dgm:pt modelId="{24575101-5A8A-47E1-B459-FAEEFBDB7A1D}" type="pres">
      <dgm:prSet presAssocID="{42A2A18B-7A69-4EF5-BA16-EF35ED70649D}" presName="connectorText" presStyleLbl="sibTrans2D1" presStyleIdx="0" presStyleCnt="3"/>
      <dgm:spPr/>
    </dgm:pt>
    <dgm:pt modelId="{299A3930-1E32-4D28-AA2B-389108A26BB6}" type="pres">
      <dgm:prSet presAssocID="{98BCD33E-1319-43BE-B49B-32B86019D352}" presName="node" presStyleLbl="node1" presStyleIdx="1" presStyleCnt="4" custScaleX="143661">
        <dgm:presLayoutVars>
          <dgm:bulletEnabled val="1"/>
        </dgm:presLayoutVars>
      </dgm:prSet>
      <dgm:spPr/>
    </dgm:pt>
    <dgm:pt modelId="{3AAD2C22-C72D-4530-96B2-03E45DA1253F}" type="pres">
      <dgm:prSet presAssocID="{83BE235E-6448-4F8A-A61D-AD5538C0B5D6}" presName="sibTrans" presStyleLbl="sibTrans2D1" presStyleIdx="1" presStyleCnt="3"/>
      <dgm:spPr/>
    </dgm:pt>
    <dgm:pt modelId="{74F33629-B477-4A34-83BC-4AE5FC4579DB}" type="pres">
      <dgm:prSet presAssocID="{83BE235E-6448-4F8A-A61D-AD5538C0B5D6}" presName="connectorText" presStyleLbl="sibTrans2D1" presStyleIdx="1" presStyleCnt="3"/>
      <dgm:spPr/>
    </dgm:pt>
    <dgm:pt modelId="{A910367E-725B-4914-A888-AB57EB04A265}" type="pres">
      <dgm:prSet presAssocID="{00EB1B1F-61AF-4EAD-9861-4B8601746475}" presName="node" presStyleLbl="node1" presStyleIdx="2" presStyleCnt="4" custScaleX="143661">
        <dgm:presLayoutVars>
          <dgm:bulletEnabled val="1"/>
        </dgm:presLayoutVars>
      </dgm:prSet>
      <dgm:spPr/>
    </dgm:pt>
    <dgm:pt modelId="{37F27B80-07EE-4CDA-B328-9EE497B08134}" type="pres">
      <dgm:prSet presAssocID="{C73C9A34-925C-42C7-A3ED-CADFC7F93DE6}" presName="sibTrans" presStyleLbl="sibTrans2D1" presStyleIdx="2" presStyleCnt="3"/>
      <dgm:spPr/>
    </dgm:pt>
    <dgm:pt modelId="{2695D035-1DA8-45AC-BF26-E6E6D1ACBD72}" type="pres">
      <dgm:prSet presAssocID="{C73C9A34-925C-42C7-A3ED-CADFC7F93DE6}" presName="connectorText" presStyleLbl="sibTrans2D1" presStyleIdx="2" presStyleCnt="3"/>
      <dgm:spPr/>
    </dgm:pt>
    <dgm:pt modelId="{075AF22D-C309-4933-A695-76A158DF2E73}" type="pres">
      <dgm:prSet presAssocID="{B645C794-C11B-40D8-A190-D94B68340283}" presName="node" presStyleLbl="node1" presStyleIdx="3" presStyleCnt="4" custScaleX="143661">
        <dgm:presLayoutVars>
          <dgm:bulletEnabled val="1"/>
        </dgm:presLayoutVars>
      </dgm:prSet>
      <dgm:spPr/>
    </dgm:pt>
  </dgm:ptLst>
  <dgm:cxnLst>
    <dgm:cxn modelId="{732FF51A-F841-49D6-9FAC-B1FDCAD2C530}" type="presOf" srcId="{83BE235E-6448-4F8A-A61D-AD5538C0B5D6}" destId="{74F33629-B477-4A34-83BC-4AE5FC4579DB}" srcOrd="1" destOrd="0" presId="urn:microsoft.com/office/officeart/2005/8/layout/process2"/>
    <dgm:cxn modelId="{DCDD4D39-B668-4D58-88F6-762FB3D7F38A}" type="presOf" srcId="{C73C9A34-925C-42C7-A3ED-CADFC7F93DE6}" destId="{2695D035-1DA8-45AC-BF26-E6E6D1ACBD72}" srcOrd="1" destOrd="0" presId="urn:microsoft.com/office/officeart/2005/8/layout/process2"/>
    <dgm:cxn modelId="{A57B0C5D-7D7B-4EE1-A489-5CDA299FA1B6}" srcId="{81E6BE93-870E-4244-859F-730F86071710}" destId="{00EB1B1F-61AF-4EAD-9861-4B8601746475}" srcOrd="2" destOrd="0" parTransId="{ADB90D16-FC49-4B50-BB74-10C5125BA0FE}" sibTransId="{C73C9A34-925C-42C7-A3ED-CADFC7F93DE6}"/>
    <dgm:cxn modelId="{2A90F15D-BE4B-4805-96A3-AC2CE37E04CF}" type="presOf" srcId="{B645C794-C11B-40D8-A190-D94B68340283}" destId="{075AF22D-C309-4933-A695-76A158DF2E73}" srcOrd="0" destOrd="0" presId="urn:microsoft.com/office/officeart/2005/8/layout/process2"/>
    <dgm:cxn modelId="{A0AC8279-ACC5-40AA-B550-7ABF93A1F9F9}" type="presOf" srcId="{B74761E3-45E7-4395-BF0B-551388FE424F}" destId="{3A7B114C-D1E1-4AB9-99F7-7BB4A045839A}" srcOrd="0" destOrd="0" presId="urn:microsoft.com/office/officeart/2005/8/layout/process2"/>
    <dgm:cxn modelId="{170E907B-E4FB-4114-88AE-01D420873590}" srcId="{81E6BE93-870E-4244-859F-730F86071710}" destId="{B645C794-C11B-40D8-A190-D94B68340283}" srcOrd="3" destOrd="0" parTransId="{510FFDE0-01A2-4563-8B70-4EF35C0DD88A}" sibTransId="{E4D08CA5-5183-4EF6-BE86-55E55C07D304}"/>
    <dgm:cxn modelId="{72BE2790-EA7F-46D1-8B2A-CE7F99087DE4}" type="presOf" srcId="{42A2A18B-7A69-4EF5-BA16-EF35ED70649D}" destId="{24575101-5A8A-47E1-B459-FAEEFBDB7A1D}" srcOrd="1" destOrd="0" presId="urn:microsoft.com/office/officeart/2005/8/layout/process2"/>
    <dgm:cxn modelId="{14DEBCA4-5983-4CB6-AB52-51EC61A4E633}" type="presOf" srcId="{98BCD33E-1319-43BE-B49B-32B86019D352}" destId="{299A3930-1E32-4D28-AA2B-389108A26BB6}" srcOrd="0" destOrd="0" presId="urn:microsoft.com/office/officeart/2005/8/layout/process2"/>
    <dgm:cxn modelId="{4F1116A8-7712-4B1A-AEEA-FD2F5324F3EA}" type="presOf" srcId="{00EB1B1F-61AF-4EAD-9861-4B8601746475}" destId="{A910367E-725B-4914-A888-AB57EB04A265}" srcOrd="0" destOrd="0" presId="urn:microsoft.com/office/officeart/2005/8/layout/process2"/>
    <dgm:cxn modelId="{7F3F7AB2-1B33-4FDF-8F0B-A42B257A3ECB}" type="presOf" srcId="{83BE235E-6448-4F8A-A61D-AD5538C0B5D6}" destId="{3AAD2C22-C72D-4530-96B2-03E45DA1253F}" srcOrd="0" destOrd="0" presId="urn:microsoft.com/office/officeart/2005/8/layout/process2"/>
    <dgm:cxn modelId="{63964EB4-93C8-49DE-977D-B334C5E2B16B}" type="presOf" srcId="{42A2A18B-7A69-4EF5-BA16-EF35ED70649D}" destId="{6E755911-D14B-4756-9C65-0B450E842E6D}" srcOrd="0" destOrd="0" presId="urn:microsoft.com/office/officeart/2005/8/layout/process2"/>
    <dgm:cxn modelId="{F73C5ACA-AD72-4E82-8187-035C904426F4}" srcId="{81E6BE93-870E-4244-859F-730F86071710}" destId="{98BCD33E-1319-43BE-B49B-32B86019D352}" srcOrd="1" destOrd="0" parTransId="{A992EB31-5444-4C39-A62E-CCAED796F36A}" sibTransId="{83BE235E-6448-4F8A-A61D-AD5538C0B5D6}"/>
    <dgm:cxn modelId="{4A6A92D1-EE25-461E-A8EF-EBB654E2C95E}" srcId="{81E6BE93-870E-4244-859F-730F86071710}" destId="{B74761E3-45E7-4395-BF0B-551388FE424F}" srcOrd="0" destOrd="0" parTransId="{3363BDF3-CFC5-450A-B5D9-D4BFDC2AAE16}" sibTransId="{42A2A18B-7A69-4EF5-BA16-EF35ED70649D}"/>
    <dgm:cxn modelId="{661221EB-75AC-4BD4-AED4-833F69E88A86}" type="presOf" srcId="{81E6BE93-870E-4244-859F-730F86071710}" destId="{8B21DD65-236D-4198-85F4-FF5419CB3606}" srcOrd="0" destOrd="0" presId="urn:microsoft.com/office/officeart/2005/8/layout/process2"/>
    <dgm:cxn modelId="{DFE11DFF-A6A8-4DF8-8D33-39B0E632F7DA}" type="presOf" srcId="{C73C9A34-925C-42C7-A3ED-CADFC7F93DE6}" destId="{37F27B80-07EE-4CDA-B328-9EE497B08134}" srcOrd="0" destOrd="0" presId="urn:microsoft.com/office/officeart/2005/8/layout/process2"/>
    <dgm:cxn modelId="{921A9B97-3774-46FF-A295-EB3758B546FE}" type="presParOf" srcId="{8B21DD65-236D-4198-85F4-FF5419CB3606}" destId="{3A7B114C-D1E1-4AB9-99F7-7BB4A045839A}" srcOrd="0" destOrd="0" presId="urn:microsoft.com/office/officeart/2005/8/layout/process2"/>
    <dgm:cxn modelId="{3102E19E-36ED-487C-862E-22377F94B654}" type="presParOf" srcId="{8B21DD65-236D-4198-85F4-FF5419CB3606}" destId="{6E755911-D14B-4756-9C65-0B450E842E6D}" srcOrd="1" destOrd="0" presId="urn:microsoft.com/office/officeart/2005/8/layout/process2"/>
    <dgm:cxn modelId="{D03B7268-4DFE-4E3B-B651-B8CBB688940F}" type="presParOf" srcId="{6E755911-D14B-4756-9C65-0B450E842E6D}" destId="{24575101-5A8A-47E1-B459-FAEEFBDB7A1D}" srcOrd="0" destOrd="0" presId="urn:microsoft.com/office/officeart/2005/8/layout/process2"/>
    <dgm:cxn modelId="{9A026C78-B561-4102-9DD7-592CC6B0F838}" type="presParOf" srcId="{8B21DD65-236D-4198-85F4-FF5419CB3606}" destId="{299A3930-1E32-4D28-AA2B-389108A26BB6}" srcOrd="2" destOrd="0" presId="urn:microsoft.com/office/officeart/2005/8/layout/process2"/>
    <dgm:cxn modelId="{7D48AA73-F05F-45A1-87BE-D2D4F5719CDA}" type="presParOf" srcId="{8B21DD65-236D-4198-85F4-FF5419CB3606}" destId="{3AAD2C22-C72D-4530-96B2-03E45DA1253F}" srcOrd="3" destOrd="0" presId="urn:microsoft.com/office/officeart/2005/8/layout/process2"/>
    <dgm:cxn modelId="{D17A63B0-5BE8-4E2B-918C-41D0AC37438F}" type="presParOf" srcId="{3AAD2C22-C72D-4530-96B2-03E45DA1253F}" destId="{74F33629-B477-4A34-83BC-4AE5FC4579DB}" srcOrd="0" destOrd="0" presId="urn:microsoft.com/office/officeart/2005/8/layout/process2"/>
    <dgm:cxn modelId="{1666CA21-5CA1-4469-B0FA-4208C9728134}" type="presParOf" srcId="{8B21DD65-236D-4198-85F4-FF5419CB3606}" destId="{A910367E-725B-4914-A888-AB57EB04A265}" srcOrd="4" destOrd="0" presId="urn:microsoft.com/office/officeart/2005/8/layout/process2"/>
    <dgm:cxn modelId="{27F1C2DD-A59D-425C-B592-72547F47FFFA}" type="presParOf" srcId="{8B21DD65-236D-4198-85F4-FF5419CB3606}" destId="{37F27B80-07EE-4CDA-B328-9EE497B08134}" srcOrd="5" destOrd="0" presId="urn:microsoft.com/office/officeart/2005/8/layout/process2"/>
    <dgm:cxn modelId="{3148392F-8D3E-49CD-8DDA-E4CBEC1F149E}" type="presParOf" srcId="{37F27B80-07EE-4CDA-B328-9EE497B08134}" destId="{2695D035-1DA8-45AC-BF26-E6E6D1ACBD72}" srcOrd="0" destOrd="0" presId="urn:microsoft.com/office/officeart/2005/8/layout/process2"/>
    <dgm:cxn modelId="{2EBF015B-FE4B-4DED-80B9-97AFEAA77437}" type="presParOf" srcId="{8B21DD65-236D-4198-85F4-FF5419CB3606}" destId="{075AF22D-C309-4933-A695-76A158DF2E73}"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FC08E7A-9D64-445D-9287-D1B9E7DC4AC0}"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s-ES"/>
        </a:p>
      </dgm:t>
    </dgm:pt>
    <dgm:pt modelId="{1BF7EBCF-F067-4956-8587-EF6E89DC9CD5}">
      <dgm:prSet custT="1"/>
      <dgm:spPr/>
      <dgm:t>
        <a:bodyPr/>
        <a:lstStyle/>
        <a:p>
          <a:r>
            <a:rPr lang="it-IT" sz="1200">
              <a:solidFill>
                <a:schemeClr val="tx1"/>
              </a:solidFill>
            </a:rPr>
            <a:t>Obiettivi di business </a:t>
          </a:r>
          <a:endParaRPr lang="es-ES" sz="1200">
            <a:solidFill>
              <a:schemeClr val="tx1"/>
            </a:solidFill>
          </a:endParaRPr>
        </a:p>
      </dgm:t>
    </dgm:pt>
    <dgm:pt modelId="{91D36FC3-B38A-406B-8213-A6DD6626C060}" type="parTrans" cxnId="{3F024FDA-CED9-49FB-BFBD-EE76E3EEDEE0}">
      <dgm:prSet/>
      <dgm:spPr/>
      <dgm:t>
        <a:bodyPr/>
        <a:lstStyle/>
        <a:p>
          <a:endParaRPr lang="es-ES" sz="1200">
            <a:solidFill>
              <a:schemeClr val="tx1"/>
            </a:solidFill>
          </a:endParaRPr>
        </a:p>
      </dgm:t>
    </dgm:pt>
    <dgm:pt modelId="{40B4A351-E857-42C6-84B8-8BAE516296F3}" type="sibTrans" cxnId="{3F024FDA-CED9-49FB-BFBD-EE76E3EEDEE0}">
      <dgm:prSet custT="1"/>
      <dgm:spPr/>
      <dgm:t>
        <a:bodyPr/>
        <a:lstStyle/>
        <a:p>
          <a:endParaRPr lang="es-ES" sz="1200">
            <a:solidFill>
              <a:schemeClr val="tx1"/>
            </a:solidFill>
          </a:endParaRPr>
        </a:p>
      </dgm:t>
    </dgm:pt>
    <dgm:pt modelId="{2B1DFB2A-1225-42B9-A8F9-6A50A3170C39}">
      <dgm:prSet custT="1"/>
      <dgm:spPr/>
      <dgm:t>
        <a:bodyPr/>
        <a:lstStyle/>
        <a:p>
          <a:r>
            <a:rPr lang="it-IT" sz="1200">
              <a:solidFill>
                <a:schemeClr val="tx1"/>
              </a:solidFill>
            </a:rPr>
            <a:t>obiettivi per il digital marketing </a:t>
          </a:r>
          <a:endParaRPr lang="es-ES" sz="1200">
            <a:solidFill>
              <a:schemeClr val="tx1"/>
            </a:solidFill>
          </a:endParaRPr>
        </a:p>
      </dgm:t>
    </dgm:pt>
    <dgm:pt modelId="{04A5BB4E-9068-4799-9C06-3B8AFA614CEA}" type="parTrans" cxnId="{C166B382-272E-4F14-BDD4-92BFDE935333}">
      <dgm:prSet/>
      <dgm:spPr/>
      <dgm:t>
        <a:bodyPr/>
        <a:lstStyle/>
        <a:p>
          <a:endParaRPr lang="es-ES" sz="1200">
            <a:solidFill>
              <a:schemeClr val="tx1"/>
            </a:solidFill>
          </a:endParaRPr>
        </a:p>
      </dgm:t>
    </dgm:pt>
    <dgm:pt modelId="{D851A742-9D4E-4E46-9D5D-43B4627A87E0}" type="sibTrans" cxnId="{C166B382-272E-4F14-BDD4-92BFDE935333}">
      <dgm:prSet custT="1"/>
      <dgm:spPr/>
      <dgm:t>
        <a:bodyPr/>
        <a:lstStyle/>
        <a:p>
          <a:endParaRPr lang="es-ES" sz="1200">
            <a:solidFill>
              <a:schemeClr val="tx1"/>
            </a:solidFill>
          </a:endParaRPr>
        </a:p>
      </dgm:t>
    </dgm:pt>
    <dgm:pt modelId="{64DDD949-4EB0-45C0-95AC-F0C0883E0061}">
      <dgm:prSet custT="1"/>
      <dgm:spPr/>
      <dgm:t>
        <a:bodyPr/>
        <a:lstStyle/>
        <a:p>
          <a:r>
            <a:rPr lang="it-IT" sz="1200">
              <a:solidFill>
                <a:schemeClr val="tx1"/>
              </a:solidFill>
            </a:rPr>
            <a:t>strategia di Marketing Digitale </a:t>
          </a:r>
          <a:endParaRPr lang="es-ES" sz="1200">
            <a:solidFill>
              <a:schemeClr val="tx1"/>
            </a:solidFill>
          </a:endParaRPr>
        </a:p>
      </dgm:t>
    </dgm:pt>
    <dgm:pt modelId="{451BA6E9-6856-4CBF-8A55-3FB1E9E2917F}" type="parTrans" cxnId="{56237D09-C69D-4804-B28F-EDD201B29619}">
      <dgm:prSet/>
      <dgm:spPr/>
      <dgm:t>
        <a:bodyPr/>
        <a:lstStyle/>
        <a:p>
          <a:endParaRPr lang="es-ES" sz="1200">
            <a:solidFill>
              <a:schemeClr val="tx1"/>
            </a:solidFill>
          </a:endParaRPr>
        </a:p>
      </dgm:t>
    </dgm:pt>
    <dgm:pt modelId="{F9C2F11E-0D2E-41EE-A8AB-F928FF49C5EA}" type="sibTrans" cxnId="{56237D09-C69D-4804-B28F-EDD201B29619}">
      <dgm:prSet custT="1"/>
      <dgm:spPr/>
      <dgm:t>
        <a:bodyPr/>
        <a:lstStyle/>
        <a:p>
          <a:endParaRPr lang="es-ES" sz="1200">
            <a:solidFill>
              <a:schemeClr val="tx1"/>
            </a:solidFill>
          </a:endParaRPr>
        </a:p>
      </dgm:t>
    </dgm:pt>
    <dgm:pt modelId="{3E524D24-BC7E-4BE5-85E6-9D78F1E6C2A9}">
      <dgm:prSet custT="1"/>
      <dgm:spPr/>
      <dgm:t>
        <a:bodyPr/>
        <a:lstStyle/>
        <a:p>
          <a:r>
            <a:rPr lang="it-IT" sz="1200">
              <a:solidFill>
                <a:schemeClr val="tx1"/>
              </a:solidFill>
            </a:rPr>
            <a:t>Piano operativo </a:t>
          </a:r>
          <a:endParaRPr lang="es-ES" sz="1200">
            <a:solidFill>
              <a:schemeClr val="tx1"/>
            </a:solidFill>
          </a:endParaRPr>
        </a:p>
      </dgm:t>
    </dgm:pt>
    <dgm:pt modelId="{F9C48D7B-AAFC-499C-9712-E2D56686667D}" type="parTrans" cxnId="{27A58331-B946-4ED4-9575-13D7C73F8E58}">
      <dgm:prSet/>
      <dgm:spPr/>
      <dgm:t>
        <a:bodyPr/>
        <a:lstStyle/>
        <a:p>
          <a:endParaRPr lang="es-ES" sz="1200">
            <a:solidFill>
              <a:schemeClr val="tx1"/>
            </a:solidFill>
          </a:endParaRPr>
        </a:p>
      </dgm:t>
    </dgm:pt>
    <dgm:pt modelId="{9E3B2000-9A62-425C-84DF-637FD4866175}" type="sibTrans" cxnId="{27A58331-B946-4ED4-9575-13D7C73F8E58}">
      <dgm:prSet custT="1"/>
      <dgm:spPr/>
      <dgm:t>
        <a:bodyPr/>
        <a:lstStyle/>
        <a:p>
          <a:endParaRPr lang="es-ES" sz="1200">
            <a:solidFill>
              <a:schemeClr val="tx1"/>
            </a:solidFill>
          </a:endParaRPr>
        </a:p>
      </dgm:t>
    </dgm:pt>
    <dgm:pt modelId="{26F5D038-0452-47BB-80BF-6755AA8C8CFE}">
      <dgm:prSet custT="1"/>
      <dgm:spPr/>
      <dgm:t>
        <a:bodyPr/>
        <a:lstStyle/>
        <a:p>
          <a:r>
            <a:rPr lang="it-IT" sz="1200" dirty="0">
              <a:solidFill>
                <a:schemeClr val="tx1"/>
              </a:solidFill>
            </a:rPr>
            <a:t>Contenuto (inserzione, post su Facebook, Instagram </a:t>
          </a:r>
          <a:r>
            <a:rPr lang="it-IT" sz="1200" dirty="0" err="1">
              <a:solidFill>
                <a:schemeClr val="tx1"/>
              </a:solidFill>
            </a:rPr>
            <a:t>etc</a:t>
          </a:r>
          <a:r>
            <a:rPr lang="it-IT" sz="1200" dirty="0">
              <a:solidFill>
                <a:schemeClr val="tx1"/>
              </a:solidFill>
            </a:rPr>
            <a:t>). </a:t>
          </a:r>
          <a:endParaRPr lang="es-ES" sz="1200" dirty="0">
            <a:solidFill>
              <a:schemeClr val="tx1"/>
            </a:solidFill>
          </a:endParaRPr>
        </a:p>
      </dgm:t>
    </dgm:pt>
    <dgm:pt modelId="{B9C639E5-3199-462B-9FFC-75869C697316}" type="parTrans" cxnId="{B6135499-C020-4D66-95EF-057F8A368951}">
      <dgm:prSet/>
      <dgm:spPr/>
      <dgm:t>
        <a:bodyPr/>
        <a:lstStyle/>
        <a:p>
          <a:endParaRPr lang="es-ES" sz="1200">
            <a:solidFill>
              <a:schemeClr val="tx1"/>
            </a:solidFill>
          </a:endParaRPr>
        </a:p>
      </dgm:t>
    </dgm:pt>
    <dgm:pt modelId="{9DC01A35-41B6-4096-8387-67C393A373F9}" type="sibTrans" cxnId="{B6135499-C020-4D66-95EF-057F8A368951}">
      <dgm:prSet/>
      <dgm:spPr/>
      <dgm:t>
        <a:bodyPr/>
        <a:lstStyle/>
        <a:p>
          <a:endParaRPr lang="es-ES" sz="1200">
            <a:solidFill>
              <a:schemeClr val="tx1"/>
            </a:solidFill>
          </a:endParaRPr>
        </a:p>
      </dgm:t>
    </dgm:pt>
    <dgm:pt modelId="{BFD2D1F4-8ABA-4A2C-A441-FD3FBBC26B30}" type="pres">
      <dgm:prSet presAssocID="{0FC08E7A-9D64-445D-9287-D1B9E7DC4AC0}" presName="Name0" presStyleCnt="0">
        <dgm:presLayoutVars>
          <dgm:dir/>
          <dgm:resizeHandles val="exact"/>
        </dgm:presLayoutVars>
      </dgm:prSet>
      <dgm:spPr/>
    </dgm:pt>
    <dgm:pt modelId="{5F9E722D-BD21-4643-9FF5-6C0F847AB9BC}" type="pres">
      <dgm:prSet presAssocID="{1BF7EBCF-F067-4956-8587-EF6E89DC9CD5}" presName="node" presStyleLbl="node1" presStyleIdx="0" presStyleCnt="5">
        <dgm:presLayoutVars>
          <dgm:bulletEnabled val="1"/>
        </dgm:presLayoutVars>
      </dgm:prSet>
      <dgm:spPr/>
    </dgm:pt>
    <dgm:pt modelId="{ED438350-1447-4B69-806E-AD6353D54FE3}" type="pres">
      <dgm:prSet presAssocID="{40B4A351-E857-42C6-84B8-8BAE516296F3}" presName="sibTrans" presStyleLbl="sibTrans2D1" presStyleIdx="0" presStyleCnt="4"/>
      <dgm:spPr/>
    </dgm:pt>
    <dgm:pt modelId="{0A8FDD07-5034-4FCD-9F56-44E6AB543752}" type="pres">
      <dgm:prSet presAssocID="{40B4A351-E857-42C6-84B8-8BAE516296F3}" presName="connectorText" presStyleLbl="sibTrans2D1" presStyleIdx="0" presStyleCnt="4"/>
      <dgm:spPr/>
    </dgm:pt>
    <dgm:pt modelId="{FE791604-A204-4461-B90C-AD4A2401898B}" type="pres">
      <dgm:prSet presAssocID="{2B1DFB2A-1225-42B9-A8F9-6A50A3170C39}" presName="node" presStyleLbl="node1" presStyleIdx="1" presStyleCnt="5">
        <dgm:presLayoutVars>
          <dgm:bulletEnabled val="1"/>
        </dgm:presLayoutVars>
      </dgm:prSet>
      <dgm:spPr/>
    </dgm:pt>
    <dgm:pt modelId="{BFE86C99-1D74-4A8F-AA7E-FE08FC4B4BAA}" type="pres">
      <dgm:prSet presAssocID="{D851A742-9D4E-4E46-9D5D-43B4627A87E0}" presName="sibTrans" presStyleLbl="sibTrans2D1" presStyleIdx="1" presStyleCnt="4"/>
      <dgm:spPr/>
    </dgm:pt>
    <dgm:pt modelId="{1BF0CCC7-A832-4E07-9E7D-639991D3C824}" type="pres">
      <dgm:prSet presAssocID="{D851A742-9D4E-4E46-9D5D-43B4627A87E0}" presName="connectorText" presStyleLbl="sibTrans2D1" presStyleIdx="1" presStyleCnt="4"/>
      <dgm:spPr/>
    </dgm:pt>
    <dgm:pt modelId="{AC14DDE0-6B61-4E4A-9FC6-3D527B3FE8CC}" type="pres">
      <dgm:prSet presAssocID="{64DDD949-4EB0-45C0-95AC-F0C0883E0061}" presName="node" presStyleLbl="node1" presStyleIdx="2" presStyleCnt="5">
        <dgm:presLayoutVars>
          <dgm:bulletEnabled val="1"/>
        </dgm:presLayoutVars>
      </dgm:prSet>
      <dgm:spPr/>
    </dgm:pt>
    <dgm:pt modelId="{798FDC9D-FBE6-4677-8385-5FA2FD5C58C3}" type="pres">
      <dgm:prSet presAssocID="{F9C2F11E-0D2E-41EE-A8AB-F928FF49C5EA}" presName="sibTrans" presStyleLbl="sibTrans2D1" presStyleIdx="2" presStyleCnt="4"/>
      <dgm:spPr/>
    </dgm:pt>
    <dgm:pt modelId="{4868315D-090E-4B08-B8D2-E2DE5A790A6F}" type="pres">
      <dgm:prSet presAssocID="{F9C2F11E-0D2E-41EE-A8AB-F928FF49C5EA}" presName="connectorText" presStyleLbl="sibTrans2D1" presStyleIdx="2" presStyleCnt="4"/>
      <dgm:spPr/>
    </dgm:pt>
    <dgm:pt modelId="{08A51DE4-A777-4080-93D9-3BE6A5DCCAAF}" type="pres">
      <dgm:prSet presAssocID="{3E524D24-BC7E-4BE5-85E6-9D78F1E6C2A9}" presName="node" presStyleLbl="node1" presStyleIdx="3" presStyleCnt="5">
        <dgm:presLayoutVars>
          <dgm:bulletEnabled val="1"/>
        </dgm:presLayoutVars>
      </dgm:prSet>
      <dgm:spPr/>
    </dgm:pt>
    <dgm:pt modelId="{7F7F0236-7780-43FA-B110-F993758750C3}" type="pres">
      <dgm:prSet presAssocID="{9E3B2000-9A62-425C-84DF-637FD4866175}" presName="sibTrans" presStyleLbl="sibTrans2D1" presStyleIdx="3" presStyleCnt="4"/>
      <dgm:spPr/>
    </dgm:pt>
    <dgm:pt modelId="{1C5B32D9-99EB-420B-B54A-AD62A03E4B59}" type="pres">
      <dgm:prSet presAssocID="{9E3B2000-9A62-425C-84DF-637FD4866175}" presName="connectorText" presStyleLbl="sibTrans2D1" presStyleIdx="3" presStyleCnt="4"/>
      <dgm:spPr/>
    </dgm:pt>
    <dgm:pt modelId="{9C7E7210-1FD5-4A55-9C92-5AE427EEDD2B}" type="pres">
      <dgm:prSet presAssocID="{26F5D038-0452-47BB-80BF-6755AA8C8CFE}" presName="node" presStyleLbl="node1" presStyleIdx="4" presStyleCnt="5">
        <dgm:presLayoutVars>
          <dgm:bulletEnabled val="1"/>
        </dgm:presLayoutVars>
      </dgm:prSet>
      <dgm:spPr/>
    </dgm:pt>
  </dgm:ptLst>
  <dgm:cxnLst>
    <dgm:cxn modelId="{FD02CD02-C379-4E9D-8673-3464C3B6EB6A}" type="presOf" srcId="{2B1DFB2A-1225-42B9-A8F9-6A50A3170C39}" destId="{FE791604-A204-4461-B90C-AD4A2401898B}" srcOrd="0" destOrd="0" presId="urn:microsoft.com/office/officeart/2005/8/layout/process1"/>
    <dgm:cxn modelId="{EE4A5508-1E75-4EF8-8B02-9818DFCC8910}" type="presOf" srcId="{40B4A351-E857-42C6-84B8-8BAE516296F3}" destId="{0A8FDD07-5034-4FCD-9F56-44E6AB543752}" srcOrd="1" destOrd="0" presId="urn:microsoft.com/office/officeart/2005/8/layout/process1"/>
    <dgm:cxn modelId="{56237D09-C69D-4804-B28F-EDD201B29619}" srcId="{0FC08E7A-9D64-445D-9287-D1B9E7DC4AC0}" destId="{64DDD949-4EB0-45C0-95AC-F0C0883E0061}" srcOrd="2" destOrd="0" parTransId="{451BA6E9-6856-4CBF-8A55-3FB1E9E2917F}" sibTransId="{F9C2F11E-0D2E-41EE-A8AB-F928FF49C5EA}"/>
    <dgm:cxn modelId="{27A58331-B946-4ED4-9575-13D7C73F8E58}" srcId="{0FC08E7A-9D64-445D-9287-D1B9E7DC4AC0}" destId="{3E524D24-BC7E-4BE5-85E6-9D78F1E6C2A9}" srcOrd="3" destOrd="0" parTransId="{F9C48D7B-AAFC-499C-9712-E2D56686667D}" sibTransId="{9E3B2000-9A62-425C-84DF-637FD4866175}"/>
    <dgm:cxn modelId="{0A48C438-8FFF-4171-A478-FE4D9605779D}" type="presOf" srcId="{9E3B2000-9A62-425C-84DF-637FD4866175}" destId="{1C5B32D9-99EB-420B-B54A-AD62A03E4B59}" srcOrd="1" destOrd="0" presId="urn:microsoft.com/office/officeart/2005/8/layout/process1"/>
    <dgm:cxn modelId="{E8692960-FD4C-4E5D-9E73-F1753F7EC97F}" type="presOf" srcId="{D851A742-9D4E-4E46-9D5D-43B4627A87E0}" destId="{BFE86C99-1D74-4A8F-AA7E-FE08FC4B4BAA}" srcOrd="0" destOrd="0" presId="urn:microsoft.com/office/officeart/2005/8/layout/process1"/>
    <dgm:cxn modelId="{80487342-76DA-4BF3-85D4-A9CB32A0580C}" type="presOf" srcId="{F9C2F11E-0D2E-41EE-A8AB-F928FF49C5EA}" destId="{798FDC9D-FBE6-4677-8385-5FA2FD5C58C3}" srcOrd="0" destOrd="0" presId="urn:microsoft.com/office/officeart/2005/8/layout/process1"/>
    <dgm:cxn modelId="{6E6A9242-8597-49BD-AB53-8A6C50E82D01}" type="presOf" srcId="{0FC08E7A-9D64-445D-9287-D1B9E7DC4AC0}" destId="{BFD2D1F4-8ABA-4A2C-A441-FD3FBBC26B30}" srcOrd="0" destOrd="0" presId="urn:microsoft.com/office/officeart/2005/8/layout/process1"/>
    <dgm:cxn modelId="{5D401853-0AFD-4716-8E17-98787CC1C682}" type="presOf" srcId="{40B4A351-E857-42C6-84B8-8BAE516296F3}" destId="{ED438350-1447-4B69-806E-AD6353D54FE3}" srcOrd="0" destOrd="0" presId="urn:microsoft.com/office/officeart/2005/8/layout/process1"/>
    <dgm:cxn modelId="{154DBD58-5F67-4C3C-A4D1-2672C582607C}" type="presOf" srcId="{D851A742-9D4E-4E46-9D5D-43B4627A87E0}" destId="{1BF0CCC7-A832-4E07-9E7D-639991D3C824}" srcOrd="1" destOrd="0" presId="urn:microsoft.com/office/officeart/2005/8/layout/process1"/>
    <dgm:cxn modelId="{C166B382-272E-4F14-BDD4-92BFDE935333}" srcId="{0FC08E7A-9D64-445D-9287-D1B9E7DC4AC0}" destId="{2B1DFB2A-1225-42B9-A8F9-6A50A3170C39}" srcOrd="1" destOrd="0" parTransId="{04A5BB4E-9068-4799-9C06-3B8AFA614CEA}" sibTransId="{D851A742-9D4E-4E46-9D5D-43B4627A87E0}"/>
    <dgm:cxn modelId="{B6135499-C020-4D66-95EF-057F8A368951}" srcId="{0FC08E7A-9D64-445D-9287-D1B9E7DC4AC0}" destId="{26F5D038-0452-47BB-80BF-6755AA8C8CFE}" srcOrd="4" destOrd="0" parTransId="{B9C639E5-3199-462B-9FFC-75869C697316}" sibTransId="{9DC01A35-41B6-4096-8387-67C393A373F9}"/>
    <dgm:cxn modelId="{0BACA7A8-94E6-4511-8405-E6CDF181718A}" type="presOf" srcId="{26F5D038-0452-47BB-80BF-6755AA8C8CFE}" destId="{9C7E7210-1FD5-4A55-9C92-5AE427EEDD2B}" srcOrd="0" destOrd="0" presId="urn:microsoft.com/office/officeart/2005/8/layout/process1"/>
    <dgm:cxn modelId="{A51061A9-B28C-4053-88AF-36805242593B}" type="presOf" srcId="{3E524D24-BC7E-4BE5-85E6-9D78F1E6C2A9}" destId="{08A51DE4-A777-4080-93D9-3BE6A5DCCAAF}" srcOrd="0" destOrd="0" presId="urn:microsoft.com/office/officeart/2005/8/layout/process1"/>
    <dgm:cxn modelId="{618859BE-4EB1-4B75-BF9C-7E4DB84F3C21}" type="presOf" srcId="{F9C2F11E-0D2E-41EE-A8AB-F928FF49C5EA}" destId="{4868315D-090E-4B08-B8D2-E2DE5A790A6F}" srcOrd="1" destOrd="0" presId="urn:microsoft.com/office/officeart/2005/8/layout/process1"/>
    <dgm:cxn modelId="{A461B8C4-1714-4996-AF6F-CE876C0C1F00}" type="presOf" srcId="{1BF7EBCF-F067-4956-8587-EF6E89DC9CD5}" destId="{5F9E722D-BD21-4643-9FF5-6C0F847AB9BC}" srcOrd="0" destOrd="0" presId="urn:microsoft.com/office/officeart/2005/8/layout/process1"/>
    <dgm:cxn modelId="{3F024FDA-CED9-49FB-BFBD-EE76E3EEDEE0}" srcId="{0FC08E7A-9D64-445D-9287-D1B9E7DC4AC0}" destId="{1BF7EBCF-F067-4956-8587-EF6E89DC9CD5}" srcOrd="0" destOrd="0" parTransId="{91D36FC3-B38A-406B-8213-A6DD6626C060}" sibTransId="{40B4A351-E857-42C6-84B8-8BAE516296F3}"/>
    <dgm:cxn modelId="{D90B39E1-F4D4-4176-9F54-64B26BEA2255}" type="presOf" srcId="{64DDD949-4EB0-45C0-95AC-F0C0883E0061}" destId="{AC14DDE0-6B61-4E4A-9FC6-3D527B3FE8CC}" srcOrd="0" destOrd="0" presId="urn:microsoft.com/office/officeart/2005/8/layout/process1"/>
    <dgm:cxn modelId="{7C4271FC-E7E3-4A8A-BAD0-0A856FF46B2D}" type="presOf" srcId="{9E3B2000-9A62-425C-84DF-637FD4866175}" destId="{7F7F0236-7780-43FA-B110-F993758750C3}" srcOrd="0" destOrd="0" presId="urn:microsoft.com/office/officeart/2005/8/layout/process1"/>
    <dgm:cxn modelId="{1ECC464D-E262-4B98-97D8-F71ADBA50345}" type="presParOf" srcId="{BFD2D1F4-8ABA-4A2C-A441-FD3FBBC26B30}" destId="{5F9E722D-BD21-4643-9FF5-6C0F847AB9BC}" srcOrd="0" destOrd="0" presId="urn:microsoft.com/office/officeart/2005/8/layout/process1"/>
    <dgm:cxn modelId="{C66A13B0-9D80-4D2D-96B7-FB06D07D9BE3}" type="presParOf" srcId="{BFD2D1F4-8ABA-4A2C-A441-FD3FBBC26B30}" destId="{ED438350-1447-4B69-806E-AD6353D54FE3}" srcOrd="1" destOrd="0" presId="urn:microsoft.com/office/officeart/2005/8/layout/process1"/>
    <dgm:cxn modelId="{813DBBF2-D951-41B3-8440-8519C0DE3813}" type="presParOf" srcId="{ED438350-1447-4B69-806E-AD6353D54FE3}" destId="{0A8FDD07-5034-4FCD-9F56-44E6AB543752}" srcOrd="0" destOrd="0" presId="urn:microsoft.com/office/officeart/2005/8/layout/process1"/>
    <dgm:cxn modelId="{316D8613-48FC-4095-982C-55357637CE8E}" type="presParOf" srcId="{BFD2D1F4-8ABA-4A2C-A441-FD3FBBC26B30}" destId="{FE791604-A204-4461-B90C-AD4A2401898B}" srcOrd="2" destOrd="0" presId="urn:microsoft.com/office/officeart/2005/8/layout/process1"/>
    <dgm:cxn modelId="{2D9C2AC0-E841-4F3C-92D4-BF442048349C}" type="presParOf" srcId="{BFD2D1F4-8ABA-4A2C-A441-FD3FBBC26B30}" destId="{BFE86C99-1D74-4A8F-AA7E-FE08FC4B4BAA}" srcOrd="3" destOrd="0" presId="urn:microsoft.com/office/officeart/2005/8/layout/process1"/>
    <dgm:cxn modelId="{5E12EB73-1221-48B0-8B15-6E28F1CC4DE6}" type="presParOf" srcId="{BFE86C99-1D74-4A8F-AA7E-FE08FC4B4BAA}" destId="{1BF0CCC7-A832-4E07-9E7D-639991D3C824}" srcOrd="0" destOrd="0" presId="urn:microsoft.com/office/officeart/2005/8/layout/process1"/>
    <dgm:cxn modelId="{2EC66E83-B081-4897-AB6A-A1DF2CD067B5}" type="presParOf" srcId="{BFD2D1F4-8ABA-4A2C-A441-FD3FBBC26B30}" destId="{AC14DDE0-6B61-4E4A-9FC6-3D527B3FE8CC}" srcOrd="4" destOrd="0" presId="urn:microsoft.com/office/officeart/2005/8/layout/process1"/>
    <dgm:cxn modelId="{1718CB85-870A-4BB3-93D7-3CCCD1B16AA6}" type="presParOf" srcId="{BFD2D1F4-8ABA-4A2C-A441-FD3FBBC26B30}" destId="{798FDC9D-FBE6-4677-8385-5FA2FD5C58C3}" srcOrd="5" destOrd="0" presId="urn:microsoft.com/office/officeart/2005/8/layout/process1"/>
    <dgm:cxn modelId="{C4D5C490-EB55-4F79-8421-E89EE88DE591}" type="presParOf" srcId="{798FDC9D-FBE6-4677-8385-5FA2FD5C58C3}" destId="{4868315D-090E-4B08-B8D2-E2DE5A790A6F}" srcOrd="0" destOrd="0" presId="urn:microsoft.com/office/officeart/2005/8/layout/process1"/>
    <dgm:cxn modelId="{4B6D75BD-B3C0-4CAD-952C-9C4292353EF6}" type="presParOf" srcId="{BFD2D1F4-8ABA-4A2C-A441-FD3FBBC26B30}" destId="{08A51DE4-A777-4080-93D9-3BE6A5DCCAAF}" srcOrd="6" destOrd="0" presId="urn:microsoft.com/office/officeart/2005/8/layout/process1"/>
    <dgm:cxn modelId="{A2090E6D-C5D3-4767-B5B2-FD2DE9293ADC}" type="presParOf" srcId="{BFD2D1F4-8ABA-4A2C-A441-FD3FBBC26B30}" destId="{7F7F0236-7780-43FA-B110-F993758750C3}" srcOrd="7" destOrd="0" presId="urn:microsoft.com/office/officeart/2005/8/layout/process1"/>
    <dgm:cxn modelId="{19A838BD-E88E-42B5-9B77-51B93E1AEC5D}" type="presParOf" srcId="{7F7F0236-7780-43FA-B110-F993758750C3}" destId="{1C5B32D9-99EB-420B-B54A-AD62A03E4B59}" srcOrd="0" destOrd="0" presId="urn:microsoft.com/office/officeart/2005/8/layout/process1"/>
    <dgm:cxn modelId="{FDACF0BE-AB38-4FA4-AC0D-97A1D5FA7671}" type="presParOf" srcId="{BFD2D1F4-8ABA-4A2C-A441-FD3FBBC26B30}" destId="{9C7E7210-1FD5-4A55-9C92-5AE427EEDD2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CE5B086-AC4E-4255-B190-C013B79F9740}"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50A57962-5662-4A39-8FF3-B0B78B162300}">
      <dgm:prSet custT="1"/>
      <dgm:spPr>
        <a:solidFill>
          <a:schemeClr val="accent4">
            <a:lumMod val="60000"/>
            <a:lumOff val="40000"/>
          </a:schemeClr>
        </a:solidFill>
      </dgm:spPr>
      <dgm:t>
        <a:bodyPr/>
        <a:lstStyle/>
        <a:p>
          <a:r>
            <a:rPr lang="it-IT" sz="1200" dirty="0">
              <a:solidFill>
                <a:schemeClr val="tx1"/>
              </a:solidFill>
            </a:rPr>
            <a:t>1) Graduale: Nel momento in cui il piano marketing digitale inizia a generare risultati di business, si crea un effetto a catena (ma più dati e processi significa più lavoro: l’aumento di vendite significa avere bisogno di più persone per  esempio per l’assistenza clienti </a:t>
          </a:r>
          <a:r>
            <a:rPr lang="it-IT" sz="1200" dirty="0" err="1">
              <a:solidFill>
                <a:schemeClr val="tx1"/>
              </a:solidFill>
            </a:rPr>
            <a:t>etc</a:t>
          </a:r>
          <a:r>
            <a:rPr lang="it-IT" sz="1200" dirty="0">
              <a:solidFill>
                <a:schemeClr val="tx1"/>
              </a:solidFill>
            </a:rPr>
            <a:t>). Meglio partire con una buona andatura e per passaggi graduali (evitare di gestire in contemporanea e fin da subito una pagina Facebook commerciale, un Instagram, una Newsletter...)</a:t>
          </a:r>
          <a:endParaRPr lang="es-ES" sz="1200" dirty="0">
            <a:solidFill>
              <a:schemeClr val="tx1"/>
            </a:solidFill>
          </a:endParaRPr>
        </a:p>
      </dgm:t>
    </dgm:pt>
    <dgm:pt modelId="{C4123744-10C6-40AA-8905-CBEF041A91E7}" type="parTrans" cxnId="{FA5F787E-2259-424E-8A95-8617D8228FA3}">
      <dgm:prSet/>
      <dgm:spPr/>
      <dgm:t>
        <a:bodyPr/>
        <a:lstStyle/>
        <a:p>
          <a:endParaRPr lang="es-ES" sz="1200">
            <a:solidFill>
              <a:schemeClr val="tx1"/>
            </a:solidFill>
          </a:endParaRPr>
        </a:p>
      </dgm:t>
    </dgm:pt>
    <dgm:pt modelId="{D77DAC31-3AC2-49D2-8C84-A14E54B0AA65}" type="sibTrans" cxnId="{FA5F787E-2259-424E-8A95-8617D8228FA3}">
      <dgm:prSet/>
      <dgm:spPr/>
      <dgm:t>
        <a:bodyPr/>
        <a:lstStyle/>
        <a:p>
          <a:endParaRPr lang="es-ES" sz="1200">
            <a:solidFill>
              <a:schemeClr val="tx1"/>
            </a:solidFill>
          </a:endParaRPr>
        </a:p>
      </dgm:t>
    </dgm:pt>
    <dgm:pt modelId="{41570B5E-D520-4B67-9EA2-6FA69F5F8F16}">
      <dgm:prSet custT="1"/>
      <dgm:spPr/>
      <dgm:t>
        <a:bodyPr/>
        <a:lstStyle/>
        <a:p>
          <a:r>
            <a:rPr lang="it-IT" sz="1200">
              <a:solidFill>
                <a:schemeClr val="tx1"/>
              </a:solidFill>
            </a:rPr>
            <a:t>2) Semplice: riuscire a creare una strategia e un piano efficaci ma lineari: i contenuti non devono richiedere troppo impegno da parte del destinatario.</a:t>
          </a:r>
          <a:endParaRPr lang="es-ES" sz="1200" dirty="0">
            <a:solidFill>
              <a:schemeClr val="tx1"/>
            </a:solidFill>
          </a:endParaRPr>
        </a:p>
      </dgm:t>
    </dgm:pt>
    <dgm:pt modelId="{E145D9FF-27ED-4930-9FF1-E3B363209A09}" type="parTrans" cxnId="{A16E68EB-BACA-486B-A068-D7AB63DA72AF}">
      <dgm:prSet/>
      <dgm:spPr/>
      <dgm:t>
        <a:bodyPr/>
        <a:lstStyle/>
        <a:p>
          <a:endParaRPr lang="es-ES" sz="1200">
            <a:solidFill>
              <a:schemeClr val="tx1"/>
            </a:solidFill>
          </a:endParaRPr>
        </a:p>
      </dgm:t>
    </dgm:pt>
    <dgm:pt modelId="{083FFD48-A7EC-4CEA-8EF5-3EA2C4194CBF}" type="sibTrans" cxnId="{A16E68EB-BACA-486B-A068-D7AB63DA72AF}">
      <dgm:prSet/>
      <dgm:spPr/>
      <dgm:t>
        <a:bodyPr/>
        <a:lstStyle/>
        <a:p>
          <a:endParaRPr lang="es-ES" sz="1200">
            <a:solidFill>
              <a:schemeClr val="tx1"/>
            </a:solidFill>
          </a:endParaRPr>
        </a:p>
      </dgm:t>
    </dgm:pt>
    <dgm:pt modelId="{29E00E3B-7FA3-4576-B572-B4859DEA9A8D}">
      <dgm:prSet custT="1"/>
      <dgm:spPr>
        <a:solidFill>
          <a:srgbClr val="F8B2A3"/>
        </a:solidFill>
      </dgm:spPr>
      <dgm:t>
        <a:bodyPr/>
        <a:lstStyle/>
        <a:p>
          <a:r>
            <a:rPr lang="it-IT" sz="1200">
              <a:solidFill>
                <a:schemeClr val="tx1"/>
              </a:solidFill>
            </a:rPr>
            <a:t>3) Flessibile: è fondamentale saper trovare all'occorrenza soluzioni alternative.</a:t>
          </a:r>
          <a:endParaRPr lang="es-ES" sz="1200" dirty="0">
            <a:solidFill>
              <a:schemeClr val="tx1"/>
            </a:solidFill>
          </a:endParaRPr>
        </a:p>
      </dgm:t>
    </dgm:pt>
    <dgm:pt modelId="{6BCEC6CD-D7E0-4A1B-BFF7-03FF33D5E279}" type="sibTrans" cxnId="{2B15AAF2-5552-4076-BECC-51200CF4C68B}">
      <dgm:prSet/>
      <dgm:spPr/>
      <dgm:t>
        <a:bodyPr/>
        <a:lstStyle/>
        <a:p>
          <a:endParaRPr lang="es-ES" sz="1200">
            <a:solidFill>
              <a:schemeClr val="tx1"/>
            </a:solidFill>
          </a:endParaRPr>
        </a:p>
      </dgm:t>
    </dgm:pt>
    <dgm:pt modelId="{7613DA15-FD4D-4388-8528-DCFF54D56206}" type="parTrans" cxnId="{2B15AAF2-5552-4076-BECC-51200CF4C68B}">
      <dgm:prSet/>
      <dgm:spPr/>
      <dgm:t>
        <a:bodyPr/>
        <a:lstStyle/>
        <a:p>
          <a:endParaRPr lang="es-ES" sz="1200">
            <a:solidFill>
              <a:schemeClr val="tx1"/>
            </a:solidFill>
          </a:endParaRPr>
        </a:p>
      </dgm:t>
    </dgm:pt>
    <dgm:pt modelId="{B7609F38-ECF0-4C3F-864D-E4BE23C83570}" type="pres">
      <dgm:prSet presAssocID="{ACE5B086-AC4E-4255-B190-C013B79F9740}" presName="linear" presStyleCnt="0">
        <dgm:presLayoutVars>
          <dgm:dir/>
          <dgm:animLvl val="lvl"/>
          <dgm:resizeHandles val="exact"/>
        </dgm:presLayoutVars>
      </dgm:prSet>
      <dgm:spPr/>
    </dgm:pt>
    <dgm:pt modelId="{B0F45876-F880-40B1-985E-06B9A74D69F4}" type="pres">
      <dgm:prSet presAssocID="{50A57962-5662-4A39-8FF3-B0B78B162300}" presName="parentLin" presStyleCnt="0"/>
      <dgm:spPr/>
    </dgm:pt>
    <dgm:pt modelId="{6D846087-5002-4169-AFC0-FF9AAB67B7AF}" type="pres">
      <dgm:prSet presAssocID="{50A57962-5662-4A39-8FF3-B0B78B162300}" presName="parentLeftMargin" presStyleLbl="node1" presStyleIdx="0" presStyleCnt="3"/>
      <dgm:spPr/>
    </dgm:pt>
    <dgm:pt modelId="{8472C75E-0808-45EA-9F10-D868212720F7}" type="pres">
      <dgm:prSet presAssocID="{50A57962-5662-4A39-8FF3-B0B78B162300}" presName="parentText" presStyleLbl="node1" presStyleIdx="0" presStyleCnt="3" custScaleX="128155" custScaleY="265475" custLinFactNeighborX="-7865" custLinFactNeighborY="2867">
        <dgm:presLayoutVars>
          <dgm:chMax val="0"/>
          <dgm:bulletEnabled val="1"/>
        </dgm:presLayoutVars>
      </dgm:prSet>
      <dgm:spPr/>
    </dgm:pt>
    <dgm:pt modelId="{1EB5278E-3028-4C74-8F8F-162DA8838261}" type="pres">
      <dgm:prSet presAssocID="{50A57962-5662-4A39-8FF3-B0B78B162300}" presName="negativeSpace" presStyleCnt="0"/>
      <dgm:spPr/>
    </dgm:pt>
    <dgm:pt modelId="{8F9799D9-DA94-4851-9684-1FFB332E127B}" type="pres">
      <dgm:prSet presAssocID="{50A57962-5662-4A39-8FF3-B0B78B162300}" presName="childText" presStyleLbl="conFgAcc1" presStyleIdx="0" presStyleCnt="3">
        <dgm:presLayoutVars>
          <dgm:bulletEnabled val="1"/>
        </dgm:presLayoutVars>
      </dgm:prSet>
      <dgm:spPr/>
    </dgm:pt>
    <dgm:pt modelId="{02A639BD-6D78-4E9C-B03D-B6A4F61C67FB}" type="pres">
      <dgm:prSet presAssocID="{D77DAC31-3AC2-49D2-8C84-A14E54B0AA65}" presName="spaceBetweenRectangles" presStyleCnt="0"/>
      <dgm:spPr/>
    </dgm:pt>
    <dgm:pt modelId="{1CCEC76F-4E43-4B38-B69B-037D536B36D1}" type="pres">
      <dgm:prSet presAssocID="{41570B5E-D520-4B67-9EA2-6FA69F5F8F16}" presName="parentLin" presStyleCnt="0"/>
      <dgm:spPr/>
    </dgm:pt>
    <dgm:pt modelId="{8AF38ABE-713F-4991-934C-1CB5557724F2}" type="pres">
      <dgm:prSet presAssocID="{41570B5E-D520-4B67-9EA2-6FA69F5F8F16}" presName="parentLeftMargin" presStyleLbl="node1" presStyleIdx="0" presStyleCnt="3"/>
      <dgm:spPr/>
    </dgm:pt>
    <dgm:pt modelId="{71652CD4-6C05-447B-BFBC-13910D9E096F}" type="pres">
      <dgm:prSet presAssocID="{41570B5E-D520-4B67-9EA2-6FA69F5F8F16}" presName="parentText" presStyleLbl="node1" presStyleIdx="1" presStyleCnt="3" custScaleX="126710">
        <dgm:presLayoutVars>
          <dgm:chMax val="0"/>
          <dgm:bulletEnabled val="1"/>
        </dgm:presLayoutVars>
      </dgm:prSet>
      <dgm:spPr/>
    </dgm:pt>
    <dgm:pt modelId="{8C2B3FD5-2925-4827-B8CF-BA905D689B56}" type="pres">
      <dgm:prSet presAssocID="{41570B5E-D520-4B67-9EA2-6FA69F5F8F16}" presName="negativeSpace" presStyleCnt="0"/>
      <dgm:spPr/>
    </dgm:pt>
    <dgm:pt modelId="{3FD2DDB7-F421-4905-8A7F-28BCA4E005BC}" type="pres">
      <dgm:prSet presAssocID="{41570B5E-D520-4B67-9EA2-6FA69F5F8F16}" presName="childText" presStyleLbl="conFgAcc1" presStyleIdx="1" presStyleCnt="3">
        <dgm:presLayoutVars>
          <dgm:bulletEnabled val="1"/>
        </dgm:presLayoutVars>
      </dgm:prSet>
      <dgm:spPr/>
    </dgm:pt>
    <dgm:pt modelId="{C9D48A40-1617-4EF1-BC60-568CD4D31452}" type="pres">
      <dgm:prSet presAssocID="{083FFD48-A7EC-4CEA-8EF5-3EA2C4194CBF}" presName="spaceBetweenRectangles" presStyleCnt="0"/>
      <dgm:spPr/>
    </dgm:pt>
    <dgm:pt modelId="{C2E3B38D-8908-41A8-8F82-783E7B1784A7}" type="pres">
      <dgm:prSet presAssocID="{29E00E3B-7FA3-4576-B572-B4859DEA9A8D}" presName="parentLin" presStyleCnt="0"/>
      <dgm:spPr/>
    </dgm:pt>
    <dgm:pt modelId="{331E9198-4258-420F-B867-24739CD5F2B7}" type="pres">
      <dgm:prSet presAssocID="{29E00E3B-7FA3-4576-B572-B4859DEA9A8D}" presName="parentLeftMargin" presStyleLbl="node1" presStyleIdx="1" presStyleCnt="3"/>
      <dgm:spPr/>
    </dgm:pt>
    <dgm:pt modelId="{BEA1A1E2-8574-4FA2-A234-DB214D527687}" type="pres">
      <dgm:prSet presAssocID="{29E00E3B-7FA3-4576-B572-B4859DEA9A8D}" presName="parentText" presStyleLbl="node1" presStyleIdx="2" presStyleCnt="3" custScaleX="125346" custLinFactNeighborX="3149" custLinFactNeighborY="1323">
        <dgm:presLayoutVars>
          <dgm:chMax val="0"/>
          <dgm:bulletEnabled val="1"/>
        </dgm:presLayoutVars>
      </dgm:prSet>
      <dgm:spPr/>
    </dgm:pt>
    <dgm:pt modelId="{79DC3DCD-3D84-4F84-8CD7-0CE005C46462}" type="pres">
      <dgm:prSet presAssocID="{29E00E3B-7FA3-4576-B572-B4859DEA9A8D}" presName="negativeSpace" presStyleCnt="0"/>
      <dgm:spPr/>
    </dgm:pt>
    <dgm:pt modelId="{6E26A059-2E50-4C15-A134-7ECE55EF8E96}" type="pres">
      <dgm:prSet presAssocID="{29E00E3B-7FA3-4576-B572-B4859DEA9A8D}" presName="childText" presStyleLbl="conFgAcc1" presStyleIdx="2" presStyleCnt="3">
        <dgm:presLayoutVars>
          <dgm:bulletEnabled val="1"/>
        </dgm:presLayoutVars>
      </dgm:prSet>
      <dgm:spPr/>
    </dgm:pt>
  </dgm:ptLst>
  <dgm:cxnLst>
    <dgm:cxn modelId="{C664FB19-C6A5-4785-95AB-25D7376273B2}" type="presOf" srcId="{ACE5B086-AC4E-4255-B190-C013B79F9740}" destId="{B7609F38-ECF0-4C3F-864D-E4BE23C83570}" srcOrd="0" destOrd="0" presId="urn:microsoft.com/office/officeart/2005/8/layout/list1"/>
    <dgm:cxn modelId="{70A2A145-12E6-4BF9-B4D7-6833318A4009}" type="presOf" srcId="{29E00E3B-7FA3-4576-B572-B4859DEA9A8D}" destId="{BEA1A1E2-8574-4FA2-A234-DB214D527687}" srcOrd="1" destOrd="0" presId="urn:microsoft.com/office/officeart/2005/8/layout/list1"/>
    <dgm:cxn modelId="{FA5F787E-2259-424E-8A95-8617D8228FA3}" srcId="{ACE5B086-AC4E-4255-B190-C013B79F9740}" destId="{50A57962-5662-4A39-8FF3-B0B78B162300}" srcOrd="0" destOrd="0" parTransId="{C4123744-10C6-40AA-8905-CBEF041A91E7}" sibTransId="{D77DAC31-3AC2-49D2-8C84-A14E54B0AA65}"/>
    <dgm:cxn modelId="{5900309F-6452-43D2-BD9A-EEB0F446F7FF}" type="presOf" srcId="{41570B5E-D520-4B67-9EA2-6FA69F5F8F16}" destId="{8AF38ABE-713F-4991-934C-1CB5557724F2}" srcOrd="0" destOrd="0" presId="urn:microsoft.com/office/officeart/2005/8/layout/list1"/>
    <dgm:cxn modelId="{27DACE9F-0339-4CCF-849D-3DBC2474399B}" type="presOf" srcId="{41570B5E-D520-4B67-9EA2-6FA69F5F8F16}" destId="{71652CD4-6C05-447B-BFBC-13910D9E096F}" srcOrd="1" destOrd="0" presId="urn:microsoft.com/office/officeart/2005/8/layout/list1"/>
    <dgm:cxn modelId="{2F73F3A5-7DB8-44C8-9551-D0A7D13A0F99}" type="presOf" srcId="{50A57962-5662-4A39-8FF3-B0B78B162300}" destId="{6D846087-5002-4169-AFC0-FF9AAB67B7AF}" srcOrd="0" destOrd="0" presId="urn:microsoft.com/office/officeart/2005/8/layout/list1"/>
    <dgm:cxn modelId="{85A2F7B2-8BF2-431E-850B-B260AB7BA07E}" type="presOf" srcId="{50A57962-5662-4A39-8FF3-B0B78B162300}" destId="{8472C75E-0808-45EA-9F10-D868212720F7}" srcOrd="1" destOrd="0" presId="urn:microsoft.com/office/officeart/2005/8/layout/list1"/>
    <dgm:cxn modelId="{2A9776EA-65B1-4B1F-9928-8D1AA602F745}" type="presOf" srcId="{29E00E3B-7FA3-4576-B572-B4859DEA9A8D}" destId="{331E9198-4258-420F-B867-24739CD5F2B7}" srcOrd="0" destOrd="0" presId="urn:microsoft.com/office/officeart/2005/8/layout/list1"/>
    <dgm:cxn modelId="{A16E68EB-BACA-486B-A068-D7AB63DA72AF}" srcId="{ACE5B086-AC4E-4255-B190-C013B79F9740}" destId="{41570B5E-D520-4B67-9EA2-6FA69F5F8F16}" srcOrd="1" destOrd="0" parTransId="{E145D9FF-27ED-4930-9FF1-E3B363209A09}" sibTransId="{083FFD48-A7EC-4CEA-8EF5-3EA2C4194CBF}"/>
    <dgm:cxn modelId="{2B15AAF2-5552-4076-BECC-51200CF4C68B}" srcId="{ACE5B086-AC4E-4255-B190-C013B79F9740}" destId="{29E00E3B-7FA3-4576-B572-B4859DEA9A8D}" srcOrd="2" destOrd="0" parTransId="{7613DA15-FD4D-4388-8528-DCFF54D56206}" sibTransId="{6BCEC6CD-D7E0-4A1B-BFF7-03FF33D5E279}"/>
    <dgm:cxn modelId="{BC80F697-D231-4FAA-86F9-9CD1ADDDEBEE}" type="presParOf" srcId="{B7609F38-ECF0-4C3F-864D-E4BE23C83570}" destId="{B0F45876-F880-40B1-985E-06B9A74D69F4}" srcOrd="0" destOrd="0" presId="urn:microsoft.com/office/officeart/2005/8/layout/list1"/>
    <dgm:cxn modelId="{D268A8C2-85EE-49A1-ACFE-1304DB297D7D}" type="presParOf" srcId="{B0F45876-F880-40B1-985E-06B9A74D69F4}" destId="{6D846087-5002-4169-AFC0-FF9AAB67B7AF}" srcOrd="0" destOrd="0" presId="urn:microsoft.com/office/officeart/2005/8/layout/list1"/>
    <dgm:cxn modelId="{D68C1D7D-237E-4BB5-BD96-FA320956A539}" type="presParOf" srcId="{B0F45876-F880-40B1-985E-06B9A74D69F4}" destId="{8472C75E-0808-45EA-9F10-D868212720F7}" srcOrd="1" destOrd="0" presId="urn:microsoft.com/office/officeart/2005/8/layout/list1"/>
    <dgm:cxn modelId="{9727E672-A4D1-4E8B-A848-BFD872BEA6AF}" type="presParOf" srcId="{B7609F38-ECF0-4C3F-864D-E4BE23C83570}" destId="{1EB5278E-3028-4C74-8F8F-162DA8838261}" srcOrd="1" destOrd="0" presId="urn:microsoft.com/office/officeart/2005/8/layout/list1"/>
    <dgm:cxn modelId="{1636ED42-2A33-4B60-BC0B-0AFA81F67576}" type="presParOf" srcId="{B7609F38-ECF0-4C3F-864D-E4BE23C83570}" destId="{8F9799D9-DA94-4851-9684-1FFB332E127B}" srcOrd="2" destOrd="0" presId="urn:microsoft.com/office/officeart/2005/8/layout/list1"/>
    <dgm:cxn modelId="{5F5292CB-3B91-4B8E-8010-B3F3940CC6DD}" type="presParOf" srcId="{B7609F38-ECF0-4C3F-864D-E4BE23C83570}" destId="{02A639BD-6D78-4E9C-B03D-B6A4F61C67FB}" srcOrd="3" destOrd="0" presId="urn:microsoft.com/office/officeart/2005/8/layout/list1"/>
    <dgm:cxn modelId="{177678AF-994E-4CA5-ABB6-176A57829AE9}" type="presParOf" srcId="{B7609F38-ECF0-4C3F-864D-E4BE23C83570}" destId="{1CCEC76F-4E43-4B38-B69B-037D536B36D1}" srcOrd="4" destOrd="0" presId="urn:microsoft.com/office/officeart/2005/8/layout/list1"/>
    <dgm:cxn modelId="{D4811E5A-5D6A-4BB6-B1DE-0E2B8A513B0C}" type="presParOf" srcId="{1CCEC76F-4E43-4B38-B69B-037D536B36D1}" destId="{8AF38ABE-713F-4991-934C-1CB5557724F2}" srcOrd="0" destOrd="0" presId="urn:microsoft.com/office/officeart/2005/8/layout/list1"/>
    <dgm:cxn modelId="{4BC8EF4E-F745-47F2-A18C-ED9CC077BD5B}" type="presParOf" srcId="{1CCEC76F-4E43-4B38-B69B-037D536B36D1}" destId="{71652CD4-6C05-447B-BFBC-13910D9E096F}" srcOrd="1" destOrd="0" presId="urn:microsoft.com/office/officeart/2005/8/layout/list1"/>
    <dgm:cxn modelId="{08A79DC4-C460-4120-82A9-903DDC229008}" type="presParOf" srcId="{B7609F38-ECF0-4C3F-864D-E4BE23C83570}" destId="{8C2B3FD5-2925-4827-B8CF-BA905D689B56}" srcOrd="5" destOrd="0" presId="urn:microsoft.com/office/officeart/2005/8/layout/list1"/>
    <dgm:cxn modelId="{5DFD58D6-ED57-48F2-8D62-7BC72226D9DC}" type="presParOf" srcId="{B7609F38-ECF0-4C3F-864D-E4BE23C83570}" destId="{3FD2DDB7-F421-4905-8A7F-28BCA4E005BC}" srcOrd="6" destOrd="0" presId="urn:microsoft.com/office/officeart/2005/8/layout/list1"/>
    <dgm:cxn modelId="{6689C6AD-11B5-4E5D-8D5B-058A4D5A7695}" type="presParOf" srcId="{B7609F38-ECF0-4C3F-864D-E4BE23C83570}" destId="{C9D48A40-1617-4EF1-BC60-568CD4D31452}" srcOrd="7" destOrd="0" presId="urn:microsoft.com/office/officeart/2005/8/layout/list1"/>
    <dgm:cxn modelId="{976D9643-5113-4835-ABE6-04D2384D9E8A}" type="presParOf" srcId="{B7609F38-ECF0-4C3F-864D-E4BE23C83570}" destId="{C2E3B38D-8908-41A8-8F82-783E7B1784A7}" srcOrd="8" destOrd="0" presId="urn:microsoft.com/office/officeart/2005/8/layout/list1"/>
    <dgm:cxn modelId="{1F731161-1AB0-4223-936C-4D4DEC4051A6}" type="presParOf" srcId="{C2E3B38D-8908-41A8-8F82-783E7B1784A7}" destId="{331E9198-4258-420F-B867-24739CD5F2B7}" srcOrd="0" destOrd="0" presId="urn:microsoft.com/office/officeart/2005/8/layout/list1"/>
    <dgm:cxn modelId="{54C1E2E5-DE62-4A93-943D-5F9CAD45FA07}" type="presParOf" srcId="{C2E3B38D-8908-41A8-8F82-783E7B1784A7}" destId="{BEA1A1E2-8574-4FA2-A234-DB214D527687}" srcOrd="1" destOrd="0" presId="urn:microsoft.com/office/officeart/2005/8/layout/list1"/>
    <dgm:cxn modelId="{C50CDCA8-1742-45E6-BAE2-0E3137176741}" type="presParOf" srcId="{B7609F38-ECF0-4C3F-864D-E4BE23C83570}" destId="{79DC3DCD-3D84-4F84-8CD7-0CE005C46462}" srcOrd="9" destOrd="0" presId="urn:microsoft.com/office/officeart/2005/8/layout/list1"/>
    <dgm:cxn modelId="{D4D56B78-1774-4B6F-A391-49014EBF188F}" type="presParOf" srcId="{B7609F38-ECF0-4C3F-864D-E4BE23C83570}" destId="{6E26A059-2E50-4C15-A134-7ECE55EF8E96}"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D5FEE52-D3D6-425C-AD1D-68A9261D3B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093D5FB-0BA6-4912-AE88-10AAEF69B40E}">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it-IT" sz="1200" b="1" i="1" dirty="0">
              <a:solidFill>
                <a:srgbClr val="F8469B"/>
              </a:solidFill>
            </a:rPr>
            <a:t>Content marketing</a:t>
          </a:r>
          <a:r>
            <a:rPr lang="it-IT" sz="1200" dirty="0">
              <a:solidFill>
                <a:schemeClr val="tx1"/>
              </a:solidFill>
            </a:rPr>
            <a:t>: insieme delle attività finalizzate alla creazione, cura e distribuzione di contenuti interessanti per i potenziali clienti, attraverso i  quali l’Azienda può entrare in contatto con un pubblico più grande ma definito. </a:t>
          </a:r>
          <a:endParaRPr lang="es-ES" sz="1200" dirty="0">
            <a:solidFill>
              <a:schemeClr val="tx1"/>
            </a:solidFill>
          </a:endParaRPr>
        </a:p>
      </dgm:t>
    </dgm:pt>
    <dgm:pt modelId="{586E43BA-3C7F-4C1E-A380-8CDC0C1783A9}" type="parTrans" cxnId="{F3F30AD7-FE75-421D-B1E3-AA54C543BA28}">
      <dgm:prSet/>
      <dgm:spPr/>
      <dgm:t>
        <a:bodyPr/>
        <a:lstStyle/>
        <a:p>
          <a:endParaRPr lang="es-ES" sz="1200">
            <a:solidFill>
              <a:schemeClr val="tx1"/>
            </a:solidFill>
          </a:endParaRPr>
        </a:p>
      </dgm:t>
    </dgm:pt>
    <dgm:pt modelId="{581184F8-0F10-4212-A8AA-03B77C4FF20B}" type="sibTrans" cxnId="{F3F30AD7-FE75-421D-B1E3-AA54C543BA28}">
      <dgm:prSet/>
      <dgm:spPr/>
      <dgm:t>
        <a:bodyPr/>
        <a:lstStyle/>
        <a:p>
          <a:endParaRPr lang="es-ES" sz="1200">
            <a:solidFill>
              <a:schemeClr val="tx1"/>
            </a:solidFill>
          </a:endParaRPr>
        </a:p>
      </dgm:t>
    </dgm:pt>
    <dgm:pt modelId="{AFFAA912-5BA2-4D20-BE00-924CE0892EC6}">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it-IT" sz="1200" dirty="0">
              <a:solidFill>
                <a:schemeClr val="tx1"/>
              </a:solidFill>
            </a:rPr>
            <a:t>Se l'azienda offre contenuti di valore agli utenti, questi ultimi la ricompenseranno con i propri acquisti, con la loro fedeltà al brand, o anche solo parlandone favorevolmente diventandone promotori spontanei. </a:t>
          </a:r>
          <a:endParaRPr lang="es-ES" sz="1200" dirty="0">
            <a:solidFill>
              <a:schemeClr val="tx1"/>
            </a:solidFill>
          </a:endParaRPr>
        </a:p>
      </dgm:t>
    </dgm:pt>
    <dgm:pt modelId="{7E022D3F-B93F-4FFF-8F38-A65384DE0F78}" type="parTrans" cxnId="{967AFC58-85E6-44CA-BC76-A092ADE233C4}">
      <dgm:prSet/>
      <dgm:spPr/>
      <dgm:t>
        <a:bodyPr/>
        <a:lstStyle/>
        <a:p>
          <a:endParaRPr lang="es-ES" sz="1200">
            <a:solidFill>
              <a:schemeClr val="tx1"/>
            </a:solidFill>
          </a:endParaRPr>
        </a:p>
      </dgm:t>
    </dgm:pt>
    <dgm:pt modelId="{029E80D3-D454-4191-8EDA-F69ADBDA24E1}" type="sibTrans" cxnId="{967AFC58-85E6-44CA-BC76-A092ADE233C4}">
      <dgm:prSet/>
      <dgm:spPr/>
      <dgm:t>
        <a:bodyPr/>
        <a:lstStyle/>
        <a:p>
          <a:endParaRPr lang="es-ES" sz="1200">
            <a:solidFill>
              <a:schemeClr val="tx1"/>
            </a:solidFill>
          </a:endParaRPr>
        </a:p>
      </dgm:t>
    </dgm:pt>
    <dgm:pt modelId="{DFE518F1-D0DA-4BCC-80B9-B0BABE02A9BB}" type="pres">
      <dgm:prSet presAssocID="{AD5FEE52-D3D6-425C-AD1D-68A9261D3BA9}" presName="linear" presStyleCnt="0">
        <dgm:presLayoutVars>
          <dgm:animLvl val="lvl"/>
          <dgm:resizeHandles val="exact"/>
        </dgm:presLayoutVars>
      </dgm:prSet>
      <dgm:spPr/>
    </dgm:pt>
    <dgm:pt modelId="{AE90714A-8CAF-4C9A-9F81-B35C91F54CD9}" type="pres">
      <dgm:prSet presAssocID="{6093D5FB-0BA6-4912-AE88-10AAEF69B40E}" presName="parentText" presStyleLbl="node1" presStyleIdx="0" presStyleCnt="2">
        <dgm:presLayoutVars>
          <dgm:chMax val="0"/>
          <dgm:bulletEnabled val="1"/>
        </dgm:presLayoutVars>
      </dgm:prSet>
      <dgm:spPr/>
    </dgm:pt>
    <dgm:pt modelId="{D31413E0-2523-4A06-9C15-DF2688C79C2B}" type="pres">
      <dgm:prSet presAssocID="{581184F8-0F10-4212-A8AA-03B77C4FF20B}" presName="spacer" presStyleCnt="0"/>
      <dgm:spPr/>
    </dgm:pt>
    <dgm:pt modelId="{0122B699-0829-4F8A-9BB6-0227F44700B0}" type="pres">
      <dgm:prSet presAssocID="{AFFAA912-5BA2-4D20-BE00-924CE0892EC6}" presName="parentText" presStyleLbl="node1" presStyleIdx="1" presStyleCnt="2">
        <dgm:presLayoutVars>
          <dgm:chMax val="0"/>
          <dgm:bulletEnabled val="1"/>
        </dgm:presLayoutVars>
      </dgm:prSet>
      <dgm:spPr/>
    </dgm:pt>
  </dgm:ptLst>
  <dgm:cxnLst>
    <dgm:cxn modelId="{FDB5CA02-273B-48FC-82FD-D22866CB5248}" type="presOf" srcId="{6093D5FB-0BA6-4912-AE88-10AAEF69B40E}" destId="{AE90714A-8CAF-4C9A-9F81-B35C91F54CD9}" srcOrd="0" destOrd="0" presId="urn:microsoft.com/office/officeart/2005/8/layout/vList2"/>
    <dgm:cxn modelId="{606F1F2E-3A6B-4879-A63C-B3590F13C184}" type="presOf" srcId="{AFFAA912-5BA2-4D20-BE00-924CE0892EC6}" destId="{0122B699-0829-4F8A-9BB6-0227F44700B0}" srcOrd="0" destOrd="0" presId="urn:microsoft.com/office/officeart/2005/8/layout/vList2"/>
    <dgm:cxn modelId="{967AFC58-85E6-44CA-BC76-A092ADE233C4}" srcId="{AD5FEE52-D3D6-425C-AD1D-68A9261D3BA9}" destId="{AFFAA912-5BA2-4D20-BE00-924CE0892EC6}" srcOrd="1" destOrd="0" parTransId="{7E022D3F-B93F-4FFF-8F38-A65384DE0F78}" sibTransId="{029E80D3-D454-4191-8EDA-F69ADBDA24E1}"/>
    <dgm:cxn modelId="{F3F30AD7-FE75-421D-B1E3-AA54C543BA28}" srcId="{AD5FEE52-D3D6-425C-AD1D-68A9261D3BA9}" destId="{6093D5FB-0BA6-4912-AE88-10AAEF69B40E}" srcOrd="0" destOrd="0" parTransId="{586E43BA-3C7F-4C1E-A380-8CDC0C1783A9}" sibTransId="{581184F8-0F10-4212-A8AA-03B77C4FF20B}"/>
    <dgm:cxn modelId="{B6F34CDE-8C2F-483C-AD9F-66976514F60E}" type="presOf" srcId="{AD5FEE52-D3D6-425C-AD1D-68A9261D3BA9}" destId="{DFE518F1-D0DA-4BCC-80B9-B0BABE02A9BB}" srcOrd="0" destOrd="0" presId="urn:microsoft.com/office/officeart/2005/8/layout/vList2"/>
    <dgm:cxn modelId="{0D6C2165-8AD3-45DB-AB06-C02A2339761B}" type="presParOf" srcId="{DFE518F1-D0DA-4BCC-80B9-B0BABE02A9BB}" destId="{AE90714A-8CAF-4C9A-9F81-B35C91F54CD9}" srcOrd="0" destOrd="0" presId="urn:microsoft.com/office/officeart/2005/8/layout/vList2"/>
    <dgm:cxn modelId="{1F57304B-B6FF-4F1B-A2CA-ECA45E5221A7}" type="presParOf" srcId="{DFE518F1-D0DA-4BCC-80B9-B0BABE02A9BB}" destId="{D31413E0-2523-4A06-9C15-DF2688C79C2B}" srcOrd="1" destOrd="0" presId="urn:microsoft.com/office/officeart/2005/8/layout/vList2"/>
    <dgm:cxn modelId="{15A3CD53-9362-4FE3-B52C-02FF6822EF65}" type="presParOf" srcId="{DFE518F1-D0DA-4BCC-80B9-B0BABE02A9BB}" destId="{0122B699-0829-4F8A-9BB6-0227F44700B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CD82E80-DF05-4E10-8D5B-352C2AB572D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8AA1A9B8-7DAF-4ED4-A923-91BC1C32E219}">
      <dgm:prSet custT="1">
        <dgm:style>
          <a:lnRef idx="2">
            <a:schemeClr val="accent3"/>
          </a:lnRef>
          <a:fillRef idx="1">
            <a:schemeClr val="lt1"/>
          </a:fillRef>
          <a:effectRef idx="0">
            <a:schemeClr val="accent3"/>
          </a:effectRef>
          <a:fontRef idx="minor">
            <a:schemeClr val="dk1"/>
          </a:fontRef>
        </dgm:style>
      </dgm:prSet>
      <dgm:spPr/>
      <dgm:t>
        <a:bodyPr/>
        <a:lstStyle/>
        <a:p>
          <a:r>
            <a:rPr lang="it-IT" sz="1200" dirty="0">
              <a:solidFill>
                <a:schemeClr val="tx1"/>
              </a:solidFill>
              <a:latin typeface="Arial Rounded MT Bold" panose="020F0704030504030204" pitchFamily="34" charset="0"/>
            </a:rPr>
            <a:t>Coltivare il pubblico significa farlo anche dopo la vendita del prodotto o servizio. </a:t>
          </a:r>
          <a:r>
            <a:rPr lang="it-IT" sz="1200" dirty="0">
              <a:solidFill>
                <a:srgbClr val="F8469B"/>
              </a:solidFill>
              <a:latin typeface="Arial Rounded MT Bold" panose="020F0704030504030204" pitchFamily="34" charset="0"/>
            </a:rPr>
            <a:t>La cura del cliente</a:t>
          </a:r>
          <a:r>
            <a:rPr lang="it-IT" sz="1200" dirty="0">
              <a:solidFill>
                <a:schemeClr val="tx1"/>
              </a:solidFill>
              <a:latin typeface="Arial Rounded MT Bold" panose="020F0704030504030204" pitchFamily="34" charset="0"/>
            </a:rPr>
            <a:t> è ciò che valorizza l’esperienza di acquisto (</a:t>
          </a:r>
          <a:r>
            <a:rPr lang="it-IT" sz="1200" i="1" dirty="0">
              <a:solidFill>
                <a:schemeClr val="tx1"/>
              </a:solidFill>
              <a:latin typeface="Arial Rounded MT Bold" panose="020F0704030504030204" pitchFamily="34" charset="0"/>
            </a:rPr>
            <a:t>Customer Service</a:t>
          </a:r>
          <a:r>
            <a:rPr lang="it-IT" sz="1200" dirty="0">
              <a:solidFill>
                <a:schemeClr val="tx1"/>
              </a:solidFill>
              <a:latin typeface="Arial Rounded MT Bold" panose="020F0704030504030204" pitchFamily="34" charset="0"/>
            </a:rPr>
            <a:t>). Dal fornire gratuitamente un manuale d’uso, a webinar, incontri, tutorial, promozioni.    </a:t>
          </a:r>
        </a:p>
      </dgm:t>
    </dgm:pt>
    <dgm:pt modelId="{6457E2C5-9F1F-4B74-A750-06F38829845D}" type="parTrans" cxnId="{5748732A-23E6-435B-83ED-5262EC4CD403}">
      <dgm:prSet/>
      <dgm:spPr/>
      <dgm:t>
        <a:bodyPr/>
        <a:lstStyle/>
        <a:p>
          <a:endParaRPr lang="it-IT"/>
        </a:p>
      </dgm:t>
    </dgm:pt>
    <dgm:pt modelId="{DDFE985B-5721-4532-895A-68553E5C376A}" type="sibTrans" cxnId="{5748732A-23E6-435B-83ED-5262EC4CD403}">
      <dgm:prSet/>
      <dgm:spPr/>
      <dgm:t>
        <a:bodyPr/>
        <a:lstStyle/>
        <a:p>
          <a:endParaRPr lang="it-IT"/>
        </a:p>
      </dgm:t>
    </dgm:pt>
    <dgm:pt modelId="{09A24354-2FFB-4ED7-8DF5-E9C3C5689578}" type="pres">
      <dgm:prSet presAssocID="{ECD82E80-DF05-4E10-8D5B-352C2AB572DE}" presName="diagram" presStyleCnt="0">
        <dgm:presLayoutVars>
          <dgm:dir/>
          <dgm:resizeHandles val="exact"/>
        </dgm:presLayoutVars>
      </dgm:prSet>
      <dgm:spPr/>
    </dgm:pt>
    <dgm:pt modelId="{3331AE3A-4602-4748-A041-63A761B0B77D}" type="pres">
      <dgm:prSet presAssocID="{8AA1A9B8-7DAF-4ED4-A923-91BC1C32E219}" presName="node" presStyleLbl="node1" presStyleIdx="0" presStyleCnt="1" custScaleX="99514" custScaleY="27269">
        <dgm:presLayoutVars>
          <dgm:bulletEnabled val="1"/>
        </dgm:presLayoutVars>
      </dgm:prSet>
      <dgm:spPr/>
    </dgm:pt>
  </dgm:ptLst>
  <dgm:cxnLst>
    <dgm:cxn modelId="{5748732A-23E6-435B-83ED-5262EC4CD403}" srcId="{ECD82E80-DF05-4E10-8D5B-352C2AB572DE}" destId="{8AA1A9B8-7DAF-4ED4-A923-91BC1C32E219}" srcOrd="0" destOrd="0" parTransId="{6457E2C5-9F1F-4B74-A750-06F38829845D}" sibTransId="{DDFE985B-5721-4532-895A-68553E5C376A}"/>
    <dgm:cxn modelId="{DD35D153-336A-437C-ADC3-CE3780F5040E}" type="presOf" srcId="{8AA1A9B8-7DAF-4ED4-A923-91BC1C32E219}" destId="{3331AE3A-4602-4748-A041-63A761B0B77D}" srcOrd="0" destOrd="0" presId="urn:microsoft.com/office/officeart/2005/8/layout/default"/>
    <dgm:cxn modelId="{0E09B8C9-AA32-4B80-8765-5103F13E490A}" type="presOf" srcId="{ECD82E80-DF05-4E10-8D5B-352C2AB572DE}" destId="{09A24354-2FFB-4ED7-8DF5-E9C3C5689578}" srcOrd="0" destOrd="0" presId="urn:microsoft.com/office/officeart/2005/8/layout/default"/>
    <dgm:cxn modelId="{AF70D7D5-FA39-470D-BB19-A6E2A2C609A9}" type="presParOf" srcId="{09A24354-2FFB-4ED7-8DF5-E9C3C5689578}" destId="{3331AE3A-4602-4748-A041-63A761B0B77D}"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1F35CEA-930D-4CCA-9E01-FF89A7978E0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S"/>
        </a:p>
      </dgm:t>
    </dgm:pt>
    <dgm:pt modelId="{4781A9D1-4DCA-4C78-AB52-747E9BB21B89}">
      <dgm:prSet/>
      <dgm:spPr/>
      <dgm:t>
        <a:bodyPr/>
        <a:lstStyle/>
        <a:p>
          <a:r>
            <a:rPr lang="it-IT">
              <a:solidFill>
                <a:schemeClr val="tx1"/>
              </a:solidFill>
              <a:latin typeface="Arial Rounded MT Bold" panose="020F0704030504030204" pitchFamily="34" charset="0"/>
            </a:rPr>
            <a:t>I contenuti che un’Azienda pubblica tramite Web e Social Media non devono essere autocelebrativi e slogan (uno Stile tipico della Comunicazione «push») </a:t>
          </a:r>
          <a:endParaRPr lang="es-ES" dirty="0">
            <a:solidFill>
              <a:schemeClr val="tx1"/>
            </a:solidFill>
            <a:latin typeface="Arial Rounded MT Bold" panose="020F0704030504030204" pitchFamily="34" charset="0"/>
          </a:endParaRPr>
        </a:p>
      </dgm:t>
    </dgm:pt>
    <dgm:pt modelId="{687E3D7C-6A56-4980-A8F4-53F2E384F4BC}" type="parTrans" cxnId="{4172BE7F-05E7-46F4-85F9-BBC4E9C6E78B}">
      <dgm:prSet/>
      <dgm:spPr/>
      <dgm:t>
        <a:bodyPr/>
        <a:lstStyle/>
        <a:p>
          <a:endParaRPr lang="es-ES">
            <a:solidFill>
              <a:schemeClr val="tx1"/>
            </a:solidFill>
            <a:latin typeface="Arial Rounded MT Bold" panose="020F0704030504030204" pitchFamily="34" charset="0"/>
          </a:endParaRPr>
        </a:p>
      </dgm:t>
    </dgm:pt>
    <dgm:pt modelId="{D2013B0E-2B50-4DE7-BABD-E10B4C4FAD7F}" type="sibTrans" cxnId="{4172BE7F-05E7-46F4-85F9-BBC4E9C6E78B}">
      <dgm:prSet/>
      <dgm:spPr/>
      <dgm:t>
        <a:bodyPr/>
        <a:lstStyle/>
        <a:p>
          <a:endParaRPr lang="es-ES">
            <a:solidFill>
              <a:schemeClr val="tx1"/>
            </a:solidFill>
            <a:latin typeface="Arial Rounded MT Bold" panose="020F0704030504030204" pitchFamily="34" charset="0"/>
          </a:endParaRPr>
        </a:p>
      </dgm:t>
    </dgm:pt>
    <dgm:pt modelId="{4EC53856-FE11-4341-A898-3B9E381315CC}">
      <dgm:prSet/>
      <dgm:spPr/>
      <dgm:t>
        <a:bodyPr/>
        <a:lstStyle/>
        <a:p>
          <a:r>
            <a:rPr lang="it-IT">
              <a:solidFill>
                <a:schemeClr val="tx1"/>
              </a:solidFill>
              <a:latin typeface="Arial Rounded MT Bold" panose="020F0704030504030204" pitchFamily="34" charset="0"/>
            </a:rPr>
            <a:t>Non soltanto:  nessuno dei contenuti delle migliori strategie di Digital Marketing è centrato davvero sui prodotti o servizi offerti dall’Azienda. </a:t>
          </a:r>
          <a:endParaRPr lang="es-ES">
            <a:solidFill>
              <a:schemeClr val="tx1"/>
            </a:solidFill>
            <a:latin typeface="Arial Rounded MT Bold" panose="020F0704030504030204" pitchFamily="34" charset="0"/>
          </a:endParaRPr>
        </a:p>
      </dgm:t>
    </dgm:pt>
    <dgm:pt modelId="{1638B06E-E18C-402D-8282-8879DC57FEF6}" type="parTrans" cxnId="{F2EA0574-422D-468E-96C2-B19C88506B91}">
      <dgm:prSet/>
      <dgm:spPr/>
      <dgm:t>
        <a:bodyPr/>
        <a:lstStyle/>
        <a:p>
          <a:endParaRPr lang="es-ES">
            <a:solidFill>
              <a:schemeClr val="tx1"/>
            </a:solidFill>
            <a:latin typeface="Arial Rounded MT Bold" panose="020F0704030504030204" pitchFamily="34" charset="0"/>
          </a:endParaRPr>
        </a:p>
      </dgm:t>
    </dgm:pt>
    <dgm:pt modelId="{EFA9CD37-9E14-48EC-B60D-E4C6F86D7702}" type="sibTrans" cxnId="{F2EA0574-422D-468E-96C2-B19C88506B91}">
      <dgm:prSet/>
      <dgm:spPr/>
      <dgm:t>
        <a:bodyPr/>
        <a:lstStyle/>
        <a:p>
          <a:endParaRPr lang="es-ES">
            <a:solidFill>
              <a:schemeClr val="tx1"/>
            </a:solidFill>
            <a:latin typeface="Arial Rounded MT Bold" panose="020F0704030504030204" pitchFamily="34" charset="0"/>
          </a:endParaRPr>
        </a:p>
      </dgm:t>
    </dgm:pt>
    <dgm:pt modelId="{6045535A-DE6F-400F-922C-427DF70386D3}">
      <dgm:prSet/>
      <dgm:spPr/>
      <dgm:t>
        <a:bodyPr/>
        <a:lstStyle/>
        <a:p>
          <a:r>
            <a:rPr lang="it-IT">
              <a:solidFill>
                <a:schemeClr val="tx1"/>
              </a:solidFill>
              <a:latin typeface="Arial Rounded MT Bold" panose="020F0704030504030204" pitchFamily="34" charset="0"/>
            </a:rPr>
            <a:t>L’Osservatorio </a:t>
          </a:r>
          <a:r>
            <a:rPr lang="it-IT" i="1">
              <a:solidFill>
                <a:schemeClr val="tx1"/>
              </a:solidFill>
              <a:latin typeface="Arial Rounded MT Bold" panose="020F0704030504030204" pitchFamily="34" charset="0"/>
            </a:rPr>
            <a:t>SocialMediAbility</a:t>
          </a:r>
          <a:r>
            <a:rPr lang="it-IT">
              <a:solidFill>
                <a:schemeClr val="tx1"/>
              </a:solidFill>
              <a:latin typeface="Arial Rounded MT Bold" panose="020F0704030504030204" pitchFamily="34" charset="0"/>
            </a:rPr>
            <a:t>  ha mostrato numerosi esempi di Aziende che pubblicano l’esatto opposto.  </a:t>
          </a:r>
          <a:endParaRPr lang="es-ES" dirty="0">
            <a:solidFill>
              <a:schemeClr val="tx1"/>
            </a:solidFill>
            <a:latin typeface="Arial Rounded MT Bold" panose="020F0704030504030204" pitchFamily="34" charset="0"/>
          </a:endParaRPr>
        </a:p>
      </dgm:t>
    </dgm:pt>
    <dgm:pt modelId="{55E366BF-FD1B-4F79-B90F-393D1C97D1FF}" type="parTrans" cxnId="{9953F48F-449D-477A-B755-E00AC8267777}">
      <dgm:prSet/>
      <dgm:spPr/>
      <dgm:t>
        <a:bodyPr/>
        <a:lstStyle/>
        <a:p>
          <a:endParaRPr lang="es-ES">
            <a:solidFill>
              <a:schemeClr val="tx1"/>
            </a:solidFill>
            <a:latin typeface="Arial Rounded MT Bold" panose="020F0704030504030204" pitchFamily="34" charset="0"/>
          </a:endParaRPr>
        </a:p>
      </dgm:t>
    </dgm:pt>
    <dgm:pt modelId="{6265986E-F1E2-4C4E-83FE-83DF6F120699}" type="sibTrans" cxnId="{9953F48F-449D-477A-B755-E00AC8267777}">
      <dgm:prSet/>
      <dgm:spPr/>
      <dgm:t>
        <a:bodyPr/>
        <a:lstStyle/>
        <a:p>
          <a:endParaRPr lang="es-ES">
            <a:solidFill>
              <a:schemeClr val="tx1"/>
            </a:solidFill>
            <a:latin typeface="Arial Rounded MT Bold" panose="020F0704030504030204" pitchFamily="34" charset="0"/>
          </a:endParaRPr>
        </a:p>
      </dgm:t>
    </dgm:pt>
    <dgm:pt modelId="{A1AB07B4-A099-48E5-A210-7B44DB2FF033}" type="pres">
      <dgm:prSet presAssocID="{91F35CEA-930D-4CCA-9E01-FF89A7978E03}" presName="Name0" presStyleCnt="0">
        <dgm:presLayoutVars>
          <dgm:chMax val="7"/>
          <dgm:chPref val="7"/>
          <dgm:dir/>
        </dgm:presLayoutVars>
      </dgm:prSet>
      <dgm:spPr/>
    </dgm:pt>
    <dgm:pt modelId="{E04BE0EF-7246-4F56-963A-E5E45D2F98CC}" type="pres">
      <dgm:prSet presAssocID="{91F35CEA-930D-4CCA-9E01-FF89A7978E03}" presName="Name1" presStyleCnt="0"/>
      <dgm:spPr/>
    </dgm:pt>
    <dgm:pt modelId="{ED4A25F2-C127-4F0F-AEFF-2FCC4128924E}" type="pres">
      <dgm:prSet presAssocID="{91F35CEA-930D-4CCA-9E01-FF89A7978E03}" presName="cycle" presStyleCnt="0"/>
      <dgm:spPr/>
    </dgm:pt>
    <dgm:pt modelId="{7E45D7E4-88D5-4B60-83A6-5152BA4C269B}" type="pres">
      <dgm:prSet presAssocID="{91F35CEA-930D-4CCA-9E01-FF89A7978E03}" presName="srcNode" presStyleLbl="node1" presStyleIdx="0" presStyleCnt="3"/>
      <dgm:spPr/>
    </dgm:pt>
    <dgm:pt modelId="{16D51A55-E93C-43E4-834A-A6AF2D709D62}" type="pres">
      <dgm:prSet presAssocID="{91F35CEA-930D-4CCA-9E01-FF89A7978E03}" presName="conn" presStyleLbl="parChTrans1D2" presStyleIdx="0" presStyleCnt="1"/>
      <dgm:spPr/>
    </dgm:pt>
    <dgm:pt modelId="{75D38ED8-FED9-478C-9C59-398AB0CAE24B}" type="pres">
      <dgm:prSet presAssocID="{91F35CEA-930D-4CCA-9E01-FF89A7978E03}" presName="extraNode" presStyleLbl="node1" presStyleIdx="0" presStyleCnt="3"/>
      <dgm:spPr/>
    </dgm:pt>
    <dgm:pt modelId="{4DEF85F4-A0BA-4C12-8A80-A47AA577191A}" type="pres">
      <dgm:prSet presAssocID="{91F35CEA-930D-4CCA-9E01-FF89A7978E03}" presName="dstNode" presStyleLbl="node1" presStyleIdx="0" presStyleCnt="3"/>
      <dgm:spPr/>
    </dgm:pt>
    <dgm:pt modelId="{4CF2296A-5C93-4811-BAD3-B8FBE663B8ED}" type="pres">
      <dgm:prSet presAssocID="{4781A9D1-4DCA-4C78-AB52-747E9BB21B89}" presName="text_1" presStyleLbl="node1" presStyleIdx="0" presStyleCnt="3">
        <dgm:presLayoutVars>
          <dgm:bulletEnabled val="1"/>
        </dgm:presLayoutVars>
      </dgm:prSet>
      <dgm:spPr/>
    </dgm:pt>
    <dgm:pt modelId="{289DF981-6C95-48D8-BC50-6CDE4212EF79}" type="pres">
      <dgm:prSet presAssocID="{4781A9D1-4DCA-4C78-AB52-747E9BB21B89}" presName="accent_1" presStyleCnt="0"/>
      <dgm:spPr/>
    </dgm:pt>
    <dgm:pt modelId="{9E76D100-2519-411C-98C2-7DF3A2F4AF7F}" type="pres">
      <dgm:prSet presAssocID="{4781A9D1-4DCA-4C78-AB52-747E9BB21B89}" presName="accentRepeatNode" presStyleLbl="solidFgAcc1" presStyleIdx="0" presStyleCnt="3"/>
      <dgm:spPr/>
    </dgm:pt>
    <dgm:pt modelId="{213BB9AE-27B6-406E-9726-AD0DE6598A6A}" type="pres">
      <dgm:prSet presAssocID="{4EC53856-FE11-4341-A898-3B9E381315CC}" presName="text_2" presStyleLbl="node1" presStyleIdx="1" presStyleCnt="3">
        <dgm:presLayoutVars>
          <dgm:bulletEnabled val="1"/>
        </dgm:presLayoutVars>
      </dgm:prSet>
      <dgm:spPr/>
    </dgm:pt>
    <dgm:pt modelId="{1D9D4469-5C54-454F-868B-CEB0B641516D}" type="pres">
      <dgm:prSet presAssocID="{4EC53856-FE11-4341-A898-3B9E381315CC}" presName="accent_2" presStyleCnt="0"/>
      <dgm:spPr/>
    </dgm:pt>
    <dgm:pt modelId="{F512C1ED-4C52-4F92-83FE-EA7936362A17}" type="pres">
      <dgm:prSet presAssocID="{4EC53856-FE11-4341-A898-3B9E381315CC}" presName="accentRepeatNode" presStyleLbl="solidFgAcc1" presStyleIdx="1" presStyleCnt="3"/>
      <dgm:spPr/>
    </dgm:pt>
    <dgm:pt modelId="{F36B7598-82EB-4690-ADBA-5F8576B86382}" type="pres">
      <dgm:prSet presAssocID="{6045535A-DE6F-400F-922C-427DF70386D3}" presName="text_3" presStyleLbl="node1" presStyleIdx="2" presStyleCnt="3">
        <dgm:presLayoutVars>
          <dgm:bulletEnabled val="1"/>
        </dgm:presLayoutVars>
      </dgm:prSet>
      <dgm:spPr/>
    </dgm:pt>
    <dgm:pt modelId="{16C38367-14F7-40C0-8276-1890EB0D4A62}" type="pres">
      <dgm:prSet presAssocID="{6045535A-DE6F-400F-922C-427DF70386D3}" presName="accent_3" presStyleCnt="0"/>
      <dgm:spPr/>
    </dgm:pt>
    <dgm:pt modelId="{EFDB9593-E621-42DE-AF55-E9E3A2173A81}" type="pres">
      <dgm:prSet presAssocID="{6045535A-DE6F-400F-922C-427DF70386D3}" presName="accentRepeatNode" presStyleLbl="solidFgAcc1" presStyleIdx="2" presStyleCnt="3"/>
      <dgm:spPr/>
    </dgm:pt>
  </dgm:ptLst>
  <dgm:cxnLst>
    <dgm:cxn modelId="{EEA3E718-8102-4285-819A-8C64B6936B0D}" type="presOf" srcId="{4EC53856-FE11-4341-A898-3B9E381315CC}" destId="{213BB9AE-27B6-406E-9726-AD0DE6598A6A}" srcOrd="0" destOrd="0" presId="urn:microsoft.com/office/officeart/2008/layout/VerticalCurvedList"/>
    <dgm:cxn modelId="{9D22A569-7465-413D-9F83-D52477170EB7}" type="presOf" srcId="{6045535A-DE6F-400F-922C-427DF70386D3}" destId="{F36B7598-82EB-4690-ADBA-5F8576B86382}" srcOrd="0" destOrd="0" presId="urn:microsoft.com/office/officeart/2008/layout/VerticalCurvedList"/>
    <dgm:cxn modelId="{F2EA0574-422D-468E-96C2-B19C88506B91}" srcId="{91F35CEA-930D-4CCA-9E01-FF89A7978E03}" destId="{4EC53856-FE11-4341-A898-3B9E381315CC}" srcOrd="1" destOrd="0" parTransId="{1638B06E-E18C-402D-8282-8879DC57FEF6}" sibTransId="{EFA9CD37-9E14-48EC-B60D-E4C6F86D7702}"/>
    <dgm:cxn modelId="{4172BE7F-05E7-46F4-85F9-BBC4E9C6E78B}" srcId="{91F35CEA-930D-4CCA-9E01-FF89A7978E03}" destId="{4781A9D1-4DCA-4C78-AB52-747E9BB21B89}" srcOrd="0" destOrd="0" parTransId="{687E3D7C-6A56-4980-A8F4-53F2E384F4BC}" sibTransId="{D2013B0E-2B50-4DE7-BABD-E10B4C4FAD7F}"/>
    <dgm:cxn modelId="{4FD11A81-281D-430B-AA99-789E5783CDAC}" type="presOf" srcId="{4781A9D1-4DCA-4C78-AB52-747E9BB21B89}" destId="{4CF2296A-5C93-4811-BAD3-B8FBE663B8ED}" srcOrd="0" destOrd="0" presId="urn:microsoft.com/office/officeart/2008/layout/VerticalCurvedList"/>
    <dgm:cxn modelId="{9953F48F-449D-477A-B755-E00AC8267777}" srcId="{91F35CEA-930D-4CCA-9E01-FF89A7978E03}" destId="{6045535A-DE6F-400F-922C-427DF70386D3}" srcOrd="2" destOrd="0" parTransId="{55E366BF-FD1B-4F79-B90F-393D1C97D1FF}" sibTransId="{6265986E-F1E2-4C4E-83FE-83DF6F120699}"/>
    <dgm:cxn modelId="{AF6D90BB-9568-4D35-841D-E7C5DEE177AB}" type="presOf" srcId="{D2013B0E-2B50-4DE7-BABD-E10B4C4FAD7F}" destId="{16D51A55-E93C-43E4-834A-A6AF2D709D62}" srcOrd="0" destOrd="0" presId="urn:microsoft.com/office/officeart/2008/layout/VerticalCurvedList"/>
    <dgm:cxn modelId="{D1619CFA-D8E7-4BEA-BDDE-C74ECC5AE560}" type="presOf" srcId="{91F35CEA-930D-4CCA-9E01-FF89A7978E03}" destId="{A1AB07B4-A099-48E5-A210-7B44DB2FF033}" srcOrd="0" destOrd="0" presId="urn:microsoft.com/office/officeart/2008/layout/VerticalCurvedList"/>
    <dgm:cxn modelId="{1096A6A8-A861-41EF-A544-0067987CD81C}" type="presParOf" srcId="{A1AB07B4-A099-48E5-A210-7B44DB2FF033}" destId="{E04BE0EF-7246-4F56-963A-E5E45D2F98CC}" srcOrd="0" destOrd="0" presId="urn:microsoft.com/office/officeart/2008/layout/VerticalCurvedList"/>
    <dgm:cxn modelId="{CCCA78D2-F4A3-4EC8-8230-509EF391F54B}" type="presParOf" srcId="{E04BE0EF-7246-4F56-963A-E5E45D2F98CC}" destId="{ED4A25F2-C127-4F0F-AEFF-2FCC4128924E}" srcOrd="0" destOrd="0" presId="urn:microsoft.com/office/officeart/2008/layout/VerticalCurvedList"/>
    <dgm:cxn modelId="{D38EC2FB-0B9B-4333-B859-9C5E218794AF}" type="presParOf" srcId="{ED4A25F2-C127-4F0F-AEFF-2FCC4128924E}" destId="{7E45D7E4-88D5-4B60-83A6-5152BA4C269B}" srcOrd="0" destOrd="0" presId="urn:microsoft.com/office/officeart/2008/layout/VerticalCurvedList"/>
    <dgm:cxn modelId="{418699FC-4A1A-49D8-B5F7-CFE91263628F}" type="presParOf" srcId="{ED4A25F2-C127-4F0F-AEFF-2FCC4128924E}" destId="{16D51A55-E93C-43E4-834A-A6AF2D709D62}" srcOrd="1" destOrd="0" presId="urn:microsoft.com/office/officeart/2008/layout/VerticalCurvedList"/>
    <dgm:cxn modelId="{E8358D97-2053-447A-9760-339FAB815119}" type="presParOf" srcId="{ED4A25F2-C127-4F0F-AEFF-2FCC4128924E}" destId="{75D38ED8-FED9-478C-9C59-398AB0CAE24B}" srcOrd="2" destOrd="0" presId="urn:microsoft.com/office/officeart/2008/layout/VerticalCurvedList"/>
    <dgm:cxn modelId="{C17EEF6C-0CC8-4B16-B7AB-119843083AB9}" type="presParOf" srcId="{ED4A25F2-C127-4F0F-AEFF-2FCC4128924E}" destId="{4DEF85F4-A0BA-4C12-8A80-A47AA577191A}" srcOrd="3" destOrd="0" presId="urn:microsoft.com/office/officeart/2008/layout/VerticalCurvedList"/>
    <dgm:cxn modelId="{4A1996E9-B7B7-45EC-B548-8016E52CAED6}" type="presParOf" srcId="{E04BE0EF-7246-4F56-963A-E5E45D2F98CC}" destId="{4CF2296A-5C93-4811-BAD3-B8FBE663B8ED}" srcOrd="1" destOrd="0" presId="urn:microsoft.com/office/officeart/2008/layout/VerticalCurvedList"/>
    <dgm:cxn modelId="{70F5FEC9-6EE5-4CF4-A1EC-2186247AA840}" type="presParOf" srcId="{E04BE0EF-7246-4F56-963A-E5E45D2F98CC}" destId="{289DF981-6C95-48D8-BC50-6CDE4212EF79}" srcOrd="2" destOrd="0" presId="urn:microsoft.com/office/officeart/2008/layout/VerticalCurvedList"/>
    <dgm:cxn modelId="{79E01E8C-3B86-461A-801F-56D40C1A838F}" type="presParOf" srcId="{289DF981-6C95-48D8-BC50-6CDE4212EF79}" destId="{9E76D100-2519-411C-98C2-7DF3A2F4AF7F}" srcOrd="0" destOrd="0" presId="urn:microsoft.com/office/officeart/2008/layout/VerticalCurvedList"/>
    <dgm:cxn modelId="{56080672-8A5C-4A0D-8C96-C50F40F19012}" type="presParOf" srcId="{E04BE0EF-7246-4F56-963A-E5E45D2F98CC}" destId="{213BB9AE-27B6-406E-9726-AD0DE6598A6A}" srcOrd="3" destOrd="0" presId="urn:microsoft.com/office/officeart/2008/layout/VerticalCurvedList"/>
    <dgm:cxn modelId="{047C092E-E775-4583-87A6-2D4CA0638310}" type="presParOf" srcId="{E04BE0EF-7246-4F56-963A-E5E45D2F98CC}" destId="{1D9D4469-5C54-454F-868B-CEB0B641516D}" srcOrd="4" destOrd="0" presId="urn:microsoft.com/office/officeart/2008/layout/VerticalCurvedList"/>
    <dgm:cxn modelId="{98A4F58F-7206-48FD-A8C0-F8B9D25C588F}" type="presParOf" srcId="{1D9D4469-5C54-454F-868B-CEB0B641516D}" destId="{F512C1ED-4C52-4F92-83FE-EA7936362A17}" srcOrd="0" destOrd="0" presId="urn:microsoft.com/office/officeart/2008/layout/VerticalCurvedList"/>
    <dgm:cxn modelId="{94ABCBA0-BADA-4CBB-A493-A5846E46B3D2}" type="presParOf" srcId="{E04BE0EF-7246-4F56-963A-E5E45D2F98CC}" destId="{F36B7598-82EB-4690-ADBA-5F8576B86382}" srcOrd="5" destOrd="0" presId="urn:microsoft.com/office/officeart/2008/layout/VerticalCurvedList"/>
    <dgm:cxn modelId="{D48102DB-FA04-40E5-BE14-7F3A693DCC5D}" type="presParOf" srcId="{E04BE0EF-7246-4F56-963A-E5E45D2F98CC}" destId="{16C38367-14F7-40C0-8276-1890EB0D4A62}" srcOrd="6" destOrd="0" presId="urn:microsoft.com/office/officeart/2008/layout/VerticalCurvedList"/>
    <dgm:cxn modelId="{4607ECF7-5B39-44DE-BFD7-022B6ECD75D4}" type="presParOf" srcId="{16C38367-14F7-40C0-8276-1890EB0D4A62}" destId="{EFDB9593-E621-42DE-AF55-E9E3A2173A8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0830764-E468-4760-81A4-BBB5E2DD6AE7}"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ES"/>
        </a:p>
      </dgm:t>
    </dgm:pt>
    <dgm:pt modelId="{E6FD615B-89C4-44F1-8C43-37F0EE4B7990}">
      <dgm:prSet/>
      <dgm:spPr/>
      <dgm:t>
        <a:bodyPr/>
        <a:lstStyle/>
        <a:p>
          <a:r>
            <a:rPr lang="it-IT" dirty="0">
              <a:solidFill>
                <a:schemeClr val="tx1"/>
              </a:solidFill>
            </a:rPr>
            <a:t>Chi siamo</a:t>
          </a:r>
          <a:endParaRPr lang="es-ES" dirty="0">
            <a:solidFill>
              <a:schemeClr val="tx1"/>
            </a:solidFill>
          </a:endParaRPr>
        </a:p>
      </dgm:t>
    </dgm:pt>
    <dgm:pt modelId="{256272C5-2754-4F71-A272-97935E56344E}" type="parTrans" cxnId="{A06732E4-3ECA-4E42-97B7-B8E96D84269F}">
      <dgm:prSet/>
      <dgm:spPr/>
      <dgm:t>
        <a:bodyPr/>
        <a:lstStyle/>
        <a:p>
          <a:endParaRPr lang="es-ES">
            <a:solidFill>
              <a:schemeClr val="tx1"/>
            </a:solidFill>
          </a:endParaRPr>
        </a:p>
      </dgm:t>
    </dgm:pt>
    <dgm:pt modelId="{465ACFC7-12CF-4EA6-B1A4-3B2F638BDFB3}" type="sibTrans" cxnId="{A06732E4-3ECA-4E42-97B7-B8E96D84269F}">
      <dgm:prSet/>
      <dgm:spPr/>
      <dgm:t>
        <a:bodyPr/>
        <a:lstStyle/>
        <a:p>
          <a:endParaRPr lang="es-ES">
            <a:solidFill>
              <a:schemeClr val="tx1"/>
            </a:solidFill>
          </a:endParaRPr>
        </a:p>
      </dgm:t>
    </dgm:pt>
    <dgm:pt modelId="{04E1A841-24E9-483A-8D2C-7C72EC3157A7}">
      <dgm:prSet/>
      <dgm:spPr/>
      <dgm:t>
        <a:bodyPr/>
        <a:lstStyle/>
        <a:p>
          <a:r>
            <a:rPr lang="it-IT">
              <a:solidFill>
                <a:schemeClr val="tx1"/>
              </a:solidFill>
            </a:rPr>
            <a:t>Di cosa vogliamo parlare, </a:t>
          </a:r>
          <a:endParaRPr lang="es-ES">
            <a:solidFill>
              <a:schemeClr val="tx1"/>
            </a:solidFill>
          </a:endParaRPr>
        </a:p>
      </dgm:t>
    </dgm:pt>
    <dgm:pt modelId="{B2D8278E-1B99-4A28-8320-4C87CA53127D}" type="parTrans" cxnId="{5F9129A7-86A7-42D1-810A-21C00CA7A169}">
      <dgm:prSet/>
      <dgm:spPr/>
      <dgm:t>
        <a:bodyPr/>
        <a:lstStyle/>
        <a:p>
          <a:endParaRPr lang="es-ES">
            <a:solidFill>
              <a:schemeClr val="tx1"/>
            </a:solidFill>
          </a:endParaRPr>
        </a:p>
      </dgm:t>
    </dgm:pt>
    <dgm:pt modelId="{D23C78CF-60CD-4234-980E-5244A29CF815}" type="sibTrans" cxnId="{5F9129A7-86A7-42D1-810A-21C00CA7A169}">
      <dgm:prSet/>
      <dgm:spPr/>
      <dgm:t>
        <a:bodyPr/>
        <a:lstStyle/>
        <a:p>
          <a:endParaRPr lang="es-ES">
            <a:solidFill>
              <a:schemeClr val="tx1"/>
            </a:solidFill>
          </a:endParaRPr>
        </a:p>
      </dgm:t>
    </dgm:pt>
    <dgm:pt modelId="{A778FE2A-6D48-43CA-950E-5D924E5F05B8}">
      <dgm:prSet/>
      <dgm:spPr/>
      <dgm:t>
        <a:bodyPr/>
        <a:lstStyle/>
        <a:p>
          <a:r>
            <a:rPr lang="it-IT">
              <a:solidFill>
                <a:schemeClr val="tx1"/>
              </a:solidFill>
            </a:rPr>
            <a:t>Delle «Personas» a cui ci stiamo rivolgendo.</a:t>
          </a:r>
          <a:endParaRPr lang="es-ES">
            <a:solidFill>
              <a:schemeClr val="tx1"/>
            </a:solidFill>
          </a:endParaRPr>
        </a:p>
      </dgm:t>
    </dgm:pt>
    <dgm:pt modelId="{895C3388-2CD6-4119-BF49-EF52AD9B332A}" type="parTrans" cxnId="{E3CFCEBD-1A47-4190-B11F-0C6C5D2AC142}">
      <dgm:prSet/>
      <dgm:spPr/>
      <dgm:t>
        <a:bodyPr/>
        <a:lstStyle/>
        <a:p>
          <a:endParaRPr lang="es-ES">
            <a:solidFill>
              <a:schemeClr val="tx1"/>
            </a:solidFill>
          </a:endParaRPr>
        </a:p>
      </dgm:t>
    </dgm:pt>
    <dgm:pt modelId="{FED42A50-A7A1-477B-A6A4-004A1674914D}" type="sibTrans" cxnId="{E3CFCEBD-1A47-4190-B11F-0C6C5D2AC142}">
      <dgm:prSet/>
      <dgm:spPr/>
      <dgm:t>
        <a:bodyPr/>
        <a:lstStyle/>
        <a:p>
          <a:endParaRPr lang="es-ES">
            <a:solidFill>
              <a:schemeClr val="tx1"/>
            </a:solidFill>
          </a:endParaRPr>
        </a:p>
      </dgm:t>
    </dgm:pt>
    <dgm:pt modelId="{C0CC6649-2F40-4E68-9BC5-E857AD5DC7D5}" type="pres">
      <dgm:prSet presAssocID="{C0830764-E468-4760-81A4-BBB5E2DD6AE7}" presName="Name0" presStyleCnt="0">
        <dgm:presLayoutVars>
          <dgm:chMax val="7"/>
          <dgm:chPref val="7"/>
          <dgm:dir/>
        </dgm:presLayoutVars>
      </dgm:prSet>
      <dgm:spPr/>
    </dgm:pt>
    <dgm:pt modelId="{AFB8AD08-4736-4FD7-B6CC-6DD936E2A319}" type="pres">
      <dgm:prSet presAssocID="{C0830764-E468-4760-81A4-BBB5E2DD6AE7}" presName="Name1" presStyleCnt="0"/>
      <dgm:spPr/>
    </dgm:pt>
    <dgm:pt modelId="{70710981-8A94-4799-8461-46F222A1DB9B}" type="pres">
      <dgm:prSet presAssocID="{C0830764-E468-4760-81A4-BBB5E2DD6AE7}" presName="cycle" presStyleCnt="0"/>
      <dgm:spPr/>
    </dgm:pt>
    <dgm:pt modelId="{51A591FB-F070-4685-8AAE-36C2307711DF}" type="pres">
      <dgm:prSet presAssocID="{C0830764-E468-4760-81A4-BBB5E2DD6AE7}" presName="srcNode" presStyleLbl="node1" presStyleIdx="0" presStyleCnt="3"/>
      <dgm:spPr/>
    </dgm:pt>
    <dgm:pt modelId="{447F9A93-36DD-4E33-BAED-CC1B29609364}" type="pres">
      <dgm:prSet presAssocID="{C0830764-E468-4760-81A4-BBB5E2DD6AE7}" presName="conn" presStyleLbl="parChTrans1D2" presStyleIdx="0" presStyleCnt="1"/>
      <dgm:spPr/>
    </dgm:pt>
    <dgm:pt modelId="{208FBC85-2538-4880-8EF4-624CF84B19C3}" type="pres">
      <dgm:prSet presAssocID="{C0830764-E468-4760-81A4-BBB5E2DD6AE7}" presName="extraNode" presStyleLbl="node1" presStyleIdx="0" presStyleCnt="3"/>
      <dgm:spPr/>
    </dgm:pt>
    <dgm:pt modelId="{8CE21F51-32A6-4E97-A00C-D08E24CC9677}" type="pres">
      <dgm:prSet presAssocID="{C0830764-E468-4760-81A4-BBB5E2DD6AE7}" presName="dstNode" presStyleLbl="node1" presStyleIdx="0" presStyleCnt="3"/>
      <dgm:spPr/>
    </dgm:pt>
    <dgm:pt modelId="{FBE980FA-6999-4B25-AFCA-2888296170F0}" type="pres">
      <dgm:prSet presAssocID="{E6FD615B-89C4-44F1-8C43-37F0EE4B7990}" presName="text_1" presStyleLbl="node1" presStyleIdx="0" presStyleCnt="3">
        <dgm:presLayoutVars>
          <dgm:bulletEnabled val="1"/>
        </dgm:presLayoutVars>
      </dgm:prSet>
      <dgm:spPr/>
    </dgm:pt>
    <dgm:pt modelId="{6DF54957-C41B-46E4-91C2-CE8F3508BEFF}" type="pres">
      <dgm:prSet presAssocID="{E6FD615B-89C4-44F1-8C43-37F0EE4B7990}" presName="accent_1" presStyleCnt="0"/>
      <dgm:spPr/>
    </dgm:pt>
    <dgm:pt modelId="{A0F965C4-38D1-4C9F-8ACA-268F2A426CED}" type="pres">
      <dgm:prSet presAssocID="{E6FD615B-89C4-44F1-8C43-37F0EE4B7990}" presName="accentRepeatNode" presStyleLbl="solidFgAcc1" presStyleIdx="0" presStyleCnt="3"/>
      <dgm:spPr/>
    </dgm:pt>
    <dgm:pt modelId="{2B59570C-95B1-4B3C-9BF8-B2370FE4D806}" type="pres">
      <dgm:prSet presAssocID="{04E1A841-24E9-483A-8D2C-7C72EC3157A7}" presName="text_2" presStyleLbl="node1" presStyleIdx="1" presStyleCnt="3">
        <dgm:presLayoutVars>
          <dgm:bulletEnabled val="1"/>
        </dgm:presLayoutVars>
      </dgm:prSet>
      <dgm:spPr/>
    </dgm:pt>
    <dgm:pt modelId="{27896B01-55C7-417F-B42D-75F058C03502}" type="pres">
      <dgm:prSet presAssocID="{04E1A841-24E9-483A-8D2C-7C72EC3157A7}" presName="accent_2" presStyleCnt="0"/>
      <dgm:spPr/>
    </dgm:pt>
    <dgm:pt modelId="{A948DCCD-A320-4DF8-AFEF-4996D484E3CD}" type="pres">
      <dgm:prSet presAssocID="{04E1A841-24E9-483A-8D2C-7C72EC3157A7}" presName="accentRepeatNode" presStyleLbl="solidFgAcc1" presStyleIdx="1" presStyleCnt="3"/>
      <dgm:spPr/>
    </dgm:pt>
    <dgm:pt modelId="{126D4E84-086C-4B3D-B5EC-52D3FDF3EDD1}" type="pres">
      <dgm:prSet presAssocID="{A778FE2A-6D48-43CA-950E-5D924E5F05B8}" presName="text_3" presStyleLbl="node1" presStyleIdx="2" presStyleCnt="3">
        <dgm:presLayoutVars>
          <dgm:bulletEnabled val="1"/>
        </dgm:presLayoutVars>
      </dgm:prSet>
      <dgm:spPr/>
    </dgm:pt>
    <dgm:pt modelId="{BABD95D0-3E0C-4F83-9E20-094662D572B9}" type="pres">
      <dgm:prSet presAssocID="{A778FE2A-6D48-43CA-950E-5D924E5F05B8}" presName="accent_3" presStyleCnt="0"/>
      <dgm:spPr/>
    </dgm:pt>
    <dgm:pt modelId="{5560E288-6FB2-4C36-89A6-63EC78B0C9B5}" type="pres">
      <dgm:prSet presAssocID="{A778FE2A-6D48-43CA-950E-5D924E5F05B8}" presName="accentRepeatNode" presStyleLbl="solidFgAcc1" presStyleIdx="2" presStyleCnt="3"/>
      <dgm:spPr/>
    </dgm:pt>
  </dgm:ptLst>
  <dgm:cxnLst>
    <dgm:cxn modelId="{70E5D222-504E-42EC-B61A-1FBBFA79B426}" type="presOf" srcId="{04E1A841-24E9-483A-8D2C-7C72EC3157A7}" destId="{2B59570C-95B1-4B3C-9BF8-B2370FE4D806}" srcOrd="0" destOrd="0" presId="urn:microsoft.com/office/officeart/2008/layout/VerticalCurvedList"/>
    <dgm:cxn modelId="{30616C3F-B142-449F-953D-A71768EC278D}" type="presOf" srcId="{A778FE2A-6D48-43CA-950E-5D924E5F05B8}" destId="{126D4E84-086C-4B3D-B5EC-52D3FDF3EDD1}" srcOrd="0" destOrd="0" presId="urn:microsoft.com/office/officeart/2008/layout/VerticalCurvedList"/>
    <dgm:cxn modelId="{D841C3A1-A2AC-4DD4-A8B2-CD673B19BF58}" type="presOf" srcId="{C0830764-E468-4760-81A4-BBB5E2DD6AE7}" destId="{C0CC6649-2F40-4E68-9BC5-E857AD5DC7D5}" srcOrd="0" destOrd="0" presId="urn:microsoft.com/office/officeart/2008/layout/VerticalCurvedList"/>
    <dgm:cxn modelId="{5F9129A7-86A7-42D1-810A-21C00CA7A169}" srcId="{C0830764-E468-4760-81A4-BBB5E2DD6AE7}" destId="{04E1A841-24E9-483A-8D2C-7C72EC3157A7}" srcOrd="1" destOrd="0" parTransId="{B2D8278E-1B99-4A28-8320-4C87CA53127D}" sibTransId="{D23C78CF-60CD-4234-980E-5244A29CF815}"/>
    <dgm:cxn modelId="{91688EB4-0994-43BD-9162-04390CCA0A59}" type="presOf" srcId="{465ACFC7-12CF-4EA6-B1A4-3B2F638BDFB3}" destId="{447F9A93-36DD-4E33-BAED-CC1B29609364}" srcOrd="0" destOrd="0" presId="urn:microsoft.com/office/officeart/2008/layout/VerticalCurvedList"/>
    <dgm:cxn modelId="{CBF172B8-0B6A-425F-A955-27954A07333E}" type="presOf" srcId="{E6FD615B-89C4-44F1-8C43-37F0EE4B7990}" destId="{FBE980FA-6999-4B25-AFCA-2888296170F0}" srcOrd="0" destOrd="0" presId="urn:microsoft.com/office/officeart/2008/layout/VerticalCurvedList"/>
    <dgm:cxn modelId="{E3CFCEBD-1A47-4190-B11F-0C6C5D2AC142}" srcId="{C0830764-E468-4760-81A4-BBB5E2DD6AE7}" destId="{A778FE2A-6D48-43CA-950E-5D924E5F05B8}" srcOrd="2" destOrd="0" parTransId="{895C3388-2CD6-4119-BF49-EF52AD9B332A}" sibTransId="{FED42A50-A7A1-477B-A6A4-004A1674914D}"/>
    <dgm:cxn modelId="{A06732E4-3ECA-4E42-97B7-B8E96D84269F}" srcId="{C0830764-E468-4760-81A4-BBB5E2DD6AE7}" destId="{E6FD615B-89C4-44F1-8C43-37F0EE4B7990}" srcOrd="0" destOrd="0" parTransId="{256272C5-2754-4F71-A272-97935E56344E}" sibTransId="{465ACFC7-12CF-4EA6-B1A4-3B2F638BDFB3}"/>
    <dgm:cxn modelId="{E39DB4D1-48D5-4ECE-A3FD-437B02B6BF27}" type="presParOf" srcId="{C0CC6649-2F40-4E68-9BC5-E857AD5DC7D5}" destId="{AFB8AD08-4736-4FD7-B6CC-6DD936E2A319}" srcOrd="0" destOrd="0" presId="urn:microsoft.com/office/officeart/2008/layout/VerticalCurvedList"/>
    <dgm:cxn modelId="{603299F9-C53D-44C8-BD35-9E3A4E080E76}" type="presParOf" srcId="{AFB8AD08-4736-4FD7-B6CC-6DD936E2A319}" destId="{70710981-8A94-4799-8461-46F222A1DB9B}" srcOrd="0" destOrd="0" presId="urn:microsoft.com/office/officeart/2008/layout/VerticalCurvedList"/>
    <dgm:cxn modelId="{CCCAF018-EEBD-42E0-9E34-35158A144211}" type="presParOf" srcId="{70710981-8A94-4799-8461-46F222A1DB9B}" destId="{51A591FB-F070-4685-8AAE-36C2307711DF}" srcOrd="0" destOrd="0" presId="urn:microsoft.com/office/officeart/2008/layout/VerticalCurvedList"/>
    <dgm:cxn modelId="{327DF56C-3F2A-4DE5-9432-2608EB06DD20}" type="presParOf" srcId="{70710981-8A94-4799-8461-46F222A1DB9B}" destId="{447F9A93-36DD-4E33-BAED-CC1B29609364}" srcOrd="1" destOrd="0" presId="urn:microsoft.com/office/officeart/2008/layout/VerticalCurvedList"/>
    <dgm:cxn modelId="{91825A83-F5FE-430B-AB2D-CA8C37A0E83E}" type="presParOf" srcId="{70710981-8A94-4799-8461-46F222A1DB9B}" destId="{208FBC85-2538-4880-8EF4-624CF84B19C3}" srcOrd="2" destOrd="0" presId="urn:microsoft.com/office/officeart/2008/layout/VerticalCurvedList"/>
    <dgm:cxn modelId="{CE2FAB4A-09B1-4B91-844E-388B81A424DA}" type="presParOf" srcId="{70710981-8A94-4799-8461-46F222A1DB9B}" destId="{8CE21F51-32A6-4E97-A00C-D08E24CC9677}" srcOrd="3" destOrd="0" presId="urn:microsoft.com/office/officeart/2008/layout/VerticalCurvedList"/>
    <dgm:cxn modelId="{F9B5E6A7-3408-47F7-9E05-13750AA20B14}" type="presParOf" srcId="{AFB8AD08-4736-4FD7-B6CC-6DD936E2A319}" destId="{FBE980FA-6999-4B25-AFCA-2888296170F0}" srcOrd="1" destOrd="0" presId="urn:microsoft.com/office/officeart/2008/layout/VerticalCurvedList"/>
    <dgm:cxn modelId="{3BE5E0D4-B7BE-49E7-A3C3-C41B7B468167}" type="presParOf" srcId="{AFB8AD08-4736-4FD7-B6CC-6DD936E2A319}" destId="{6DF54957-C41B-46E4-91C2-CE8F3508BEFF}" srcOrd="2" destOrd="0" presId="urn:microsoft.com/office/officeart/2008/layout/VerticalCurvedList"/>
    <dgm:cxn modelId="{B7CEE634-6C95-45B7-8691-67AD233867BA}" type="presParOf" srcId="{6DF54957-C41B-46E4-91C2-CE8F3508BEFF}" destId="{A0F965C4-38D1-4C9F-8ACA-268F2A426CED}" srcOrd="0" destOrd="0" presId="urn:microsoft.com/office/officeart/2008/layout/VerticalCurvedList"/>
    <dgm:cxn modelId="{625AA365-5D38-4570-8520-C316C4CC42BB}" type="presParOf" srcId="{AFB8AD08-4736-4FD7-B6CC-6DD936E2A319}" destId="{2B59570C-95B1-4B3C-9BF8-B2370FE4D806}" srcOrd="3" destOrd="0" presId="urn:microsoft.com/office/officeart/2008/layout/VerticalCurvedList"/>
    <dgm:cxn modelId="{79638DAD-7CBA-4E2F-82B1-0473220FFC33}" type="presParOf" srcId="{AFB8AD08-4736-4FD7-B6CC-6DD936E2A319}" destId="{27896B01-55C7-417F-B42D-75F058C03502}" srcOrd="4" destOrd="0" presId="urn:microsoft.com/office/officeart/2008/layout/VerticalCurvedList"/>
    <dgm:cxn modelId="{6E143B0F-0AF0-4F29-B1F9-687D54166DCC}" type="presParOf" srcId="{27896B01-55C7-417F-B42D-75F058C03502}" destId="{A948DCCD-A320-4DF8-AFEF-4996D484E3CD}" srcOrd="0" destOrd="0" presId="urn:microsoft.com/office/officeart/2008/layout/VerticalCurvedList"/>
    <dgm:cxn modelId="{C83101E9-3F84-442C-98FD-1692301962F5}" type="presParOf" srcId="{AFB8AD08-4736-4FD7-B6CC-6DD936E2A319}" destId="{126D4E84-086C-4B3D-B5EC-52D3FDF3EDD1}" srcOrd="5" destOrd="0" presId="urn:microsoft.com/office/officeart/2008/layout/VerticalCurvedList"/>
    <dgm:cxn modelId="{396F1C55-08EE-47CB-943D-CFA1AD4D875C}" type="presParOf" srcId="{AFB8AD08-4736-4FD7-B6CC-6DD936E2A319}" destId="{BABD95D0-3E0C-4F83-9E20-094662D572B9}" srcOrd="6" destOrd="0" presId="urn:microsoft.com/office/officeart/2008/layout/VerticalCurvedList"/>
    <dgm:cxn modelId="{D2BA864C-22E5-4258-A092-F74B4768CDE4}" type="presParOf" srcId="{BABD95D0-3E0C-4F83-9E20-094662D572B9}" destId="{5560E288-6FB2-4C36-89A6-63EC78B0C9B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3932C4-E38F-4CAF-88F3-1267FAAB4C1E}" type="doc">
      <dgm:prSet loTypeId="urn:microsoft.com/office/officeart/2005/8/layout/target3" loCatId="relationship" qsTypeId="urn:microsoft.com/office/officeart/2005/8/quickstyle/simple1" qsCatId="simple" csTypeId="urn:microsoft.com/office/officeart/2005/8/colors/colorful2" csCatId="colorful"/>
      <dgm:spPr/>
      <dgm:t>
        <a:bodyPr/>
        <a:lstStyle/>
        <a:p>
          <a:endParaRPr lang="es-ES"/>
        </a:p>
      </dgm:t>
    </dgm:pt>
    <dgm:pt modelId="{2953EC8C-79F5-48B2-9077-9D85F3FEC4AB}">
      <dgm:prSet/>
      <dgm:spPr/>
      <dgm:t>
        <a:bodyPr/>
        <a:lstStyle/>
        <a:p>
          <a:r>
            <a:rPr lang="it-IT"/>
            <a:t>Entrare in relazione con le persone e ascoltarle</a:t>
          </a:r>
          <a:endParaRPr lang="es-ES"/>
        </a:p>
      </dgm:t>
    </dgm:pt>
    <dgm:pt modelId="{7C4D3D50-3B1B-4444-8411-50CDCA98CA76}" type="parTrans" cxnId="{9D0608E3-5FD9-4FF7-BA8D-EEB8074B1C68}">
      <dgm:prSet/>
      <dgm:spPr/>
      <dgm:t>
        <a:bodyPr/>
        <a:lstStyle/>
        <a:p>
          <a:endParaRPr lang="es-ES"/>
        </a:p>
      </dgm:t>
    </dgm:pt>
    <dgm:pt modelId="{DB7F3021-3FA7-4566-8935-2236F901AD0C}" type="sibTrans" cxnId="{9D0608E3-5FD9-4FF7-BA8D-EEB8074B1C68}">
      <dgm:prSet/>
      <dgm:spPr/>
      <dgm:t>
        <a:bodyPr/>
        <a:lstStyle/>
        <a:p>
          <a:endParaRPr lang="es-ES"/>
        </a:p>
      </dgm:t>
    </dgm:pt>
    <dgm:pt modelId="{B947AA8D-FD18-46FA-883B-2D770B224D09}">
      <dgm:prSet/>
      <dgm:spPr/>
      <dgm:t>
        <a:bodyPr/>
        <a:lstStyle/>
        <a:p>
          <a:r>
            <a:rPr lang="it-IT"/>
            <a:t>Raccogliere feedback</a:t>
          </a:r>
          <a:endParaRPr lang="es-ES"/>
        </a:p>
      </dgm:t>
    </dgm:pt>
    <dgm:pt modelId="{03129F23-A1B3-4189-969A-C6958D5D9DF1}" type="parTrans" cxnId="{8384ABD5-3935-4867-AA04-61DA5592C3E6}">
      <dgm:prSet/>
      <dgm:spPr/>
      <dgm:t>
        <a:bodyPr/>
        <a:lstStyle/>
        <a:p>
          <a:endParaRPr lang="es-ES"/>
        </a:p>
      </dgm:t>
    </dgm:pt>
    <dgm:pt modelId="{DAF5B809-A827-478A-BB3E-4C6D197BC442}" type="sibTrans" cxnId="{8384ABD5-3935-4867-AA04-61DA5592C3E6}">
      <dgm:prSet/>
      <dgm:spPr/>
      <dgm:t>
        <a:bodyPr/>
        <a:lstStyle/>
        <a:p>
          <a:endParaRPr lang="es-ES"/>
        </a:p>
      </dgm:t>
    </dgm:pt>
    <dgm:pt modelId="{9983A3B0-8B79-4576-9BCB-8149760E2CD2}">
      <dgm:prSet/>
      <dgm:spPr/>
      <dgm:t>
        <a:bodyPr/>
        <a:lstStyle/>
        <a:p>
          <a:r>
            <a:rPr lang="it-IT"/>
            <a:t>Promuovere la nostra attività in maniera semplice e diretta</a:t>
          </a:r>
          <a:endParaRPr lang="es-ES"/>
        </a:p>
      </dgm:t>
    </dgm:pt>
    <dgm:pt modelId="{9D88049B-5534-4D52-BAC6-9F483C2330F9}" type="parTrans" cxnId="{3330F347-8A80-4791-9010-827F172D7319}">
      <dgm:prSet/>
      <dgm:spPr/>
      <dgm:t>
        <a:bodyPr/>
        <a:lstStyle/>
        <a:p>
          <a:endParaRPr lang="es-ES"/>
        </a:p>
      </dgm:t>
    </dgm:pt>
    <dgm:pt modelId="{E61EB647-F727-45F1-B2C9-A1137DC98B7B}" type="sibTrans" cxnId="{3330F347-8A80-4791-9010-827F172D7319}">
      <dgm:prSet/>
      <dgm:spPr/>
      <dgm:t>
        <a:bodyPr/>
        <a:lstStyle/>
        <a:p>
          <a:endParaRPr lang="es-ES"/>
        </a:p>
      </dgm:t>
    </dgm:pt>
    <dgm:pt modelId="{FCE5BC26-3774-494D-9CD1-1E1EFAC6C242}">
      <dgm:prSet/>
      <dgm:spPr/>
      <dgm:t>
        <a:bodyPr/>
        <a:lstStyle/>
        <a:p>
          <a:r>
            <a:rPr lang="it-IT"/>
            <a:t>Soprattutto: la rete ci permette di stare a contatto con le persone (clienti potenziali, partners). Per questo il digitale attrae sempre di più.</a:t>
          </a:r>
          <a:endParaRPr lang="es-ES"/>
        </a:p>
      </dgm:t>
    </dgm:pt>
    <dgm:pt modelId="{1A3462FA-4913-419D-A7A3-EB47C7D2D240}" type="parTrans" cxnId="{85BE8A58-A350-495F-8480-A0C719E2767C}">
      <dgm:prSet/>
      <dgm:spPr/>
      <dgm:t>
        <a:bodyPr/>
        <a:lstStyle/>
        <a:p>
          <a:endParaRPr lang="es-ES"/>
        </a:p>
      </dgm:t>
    </dgm:pt>
    <dgm:pt modelId="{C180617E-3D07-4EEF-A1B1-6E1E2D568D04}" type="sibTrans" cxnId="{85BE8A58-A350-495F-8480-A0C719E2767C}">
      <dgm:prSet/>
      <dgm:spPr/>
      <dgm:t>
        <a:bodyPr/>
        <a:lstStyle/>
        <a:p>
          <a:endParaRPr lang="es-ES"/>
        </a:p>
      </dgm:t>
    </dgm:pt>
    <dgm:pt modelId="{A425C3AB-F742-480A-BC06-9279E2F28C69}" type="pres">
      <dgm:prSet presAssocID="{8B3932C4-E38F-4CAF-88F3-1267FAAB4C1E}" presName="Name0" presStyleCnt="0">
        <dgm:presLayoutVars>
          <dgm:chMax val="7"/>
          <dgm:dir/>
          <dgm:animLvl val="lvl"/>
          <dgm:resizeHandles val="exact"/>
        </dgm:presLayoutVars>
      </dgm:prSet>
      <dgm:spPr/>
    </dgm:pt>
    <dgm:pt modelId="{FE5B3C61-6729-4B05-B234-B27C0E69BDBD}" type="pres">
      <dgm:prSet presAssocID="{2953EC8C-79F5-48B2-9077-9D85F3FEC4AB}" presName="circle1" presStyleLbl="node1" presStyleIdx="0" presStyleCnt="4"/>
      <dgm:spPr/>
    </dgm:pt>
    <dgm:pt modelId="{45E5F753-CAE6-4007-82E3-3A89D6F73525}" type="pres">
      <dgm:prSet presAssocID="{2953EC8C-79F5-48B2-9077-9D85F3FEC4AB}" presName="space" presStyleCnt="0"/>
      <dgm:spPr/>
    </dgm:pt>
    <dgm:pt modelId="{2038D7A5-720B-42C0-8471-694F05F62AEB}" type="pres">
      <dgm:prSet presAssocID="{2953EC8C-79F5-48B2-9077-9D85F3FEC4AB}" presName="rect1" presStyleLbl="alignAcc1" presStyleIdx="0" presStyleCnt="4"/>
      <dgm:spPr/>
    </dgm:pt>
    <dgm:pt modelId="{B09CE9A8-F905-428C-8554-DBEE0C5C11E5}" type="pres">
      <dgm:prSet presAssocID="{B947AA8D-FD18-46FA-883B-2D770B224D09}" presName="vertSpace2" presStyleLbl="node1" presStyleIdx="0" presStyleCnt="4"/>
      <dgm:spPr/>
    </dgm:pt>
    <dgm:pt modelId="{5F39C596-4E93-4B74-8104-8E335EEFC28F}" type="pres">
      <dgm:prSet presAssocID="{B947AA8D-FD18-46FA-883B-2D770B224D09}" presName="circle2" presStyleLbl="node1" presStyleIdx="1" presStyleCnt="4"/>
      <dgm:spPr/>
    </dgm:pt>
    <dgm:pt modelId="{50C1A2AB-E009-44CC-BD12-8856CAAC34F8}" type="pres">
      <dgm:prSet presAssocID="{B947AA8D-FD18-46FA-883B-2D770B224D09}" presName="rect2" presStyleLbl="alignAcc1" presStyleIdx="1" presStyleCnt="4"/>
      <dgm:spPr/>
    </dgm:pt>
    <dgm:pt modelId="{50917385-5135-4D70-9F68-668AFEB6D529}" type="pres">
      <dgm:prSet presAssocID="{9983A3B0-8B79-4576-9BCB-8149760E2CD2}" presName="vertSpace3" presStyleLbl="node1" presStyleIdx="1" presStyleCnt="4"/>
      <dgm:spPr/>
    </dgm:pt>
    <dgm:pt modelId="{BAC28155-029C-4920-9052-5626542C69F1}" type="pres">
      <dgm:prSet presAssocID="{9983A3B0-8B79-4576-9BCB-8149760E2CD2}" presName="circle3" presStyleLbl="node1" presStyleIdx="2" presStyleCnt="4"/>
      <dgm:spPr/>
    </dgm:pt>
    <dgm:pt modelId="{8D7F66D2-BAAF-4B2A-A3D8-C889F2E5D0F7}" type="pres">
      <dgm:prSet presAssocID="{9983A3B0-8B79-4576-9BCB-8149760E2CD2}" presName="rect3" presStyleLbl="alignAcc1" presStyleIdx="2" presStyleCnt="4"/>
      <dgm:spPr/>
    </dgm:pt>
    <dgm:pt modelId="{33C2D33C-4A9B-4789-946E-33C42086DB97}" type="pres">
      <dgm:prSet presAssocID="{FCE5BC26-3774-494D-9CD1-1E1EFAC6C242}" presName="vertSpace4" presStyleLbl="node1" presStyleIdx="2" presStyleCnt="4"/>
      <dgm:spPr/>
    </dgm:pt>
    <dgm:pt modelId="{802CA998-4EF5-4B12-A388-2BB4F847DCDA}" type="pres">
      <dgm:prSet presAssocID="{FCE5BC26-3774-494D-9CD1-1E1EFAC6C242}" presName="circle4" presStyleLbl="node1" presStyleIdx="3" presStyleCnt="4"/>
      <dgm:spPr/>
    </dgm:pt>
    <dgm:pt modelId="{427CF38A-7AA1-4880-98CF-EDE8ADAF8D9B}" type="pres">
      <dgm:prSet presAssocID="{FCE5BC26-3774-494D-9CD1-1E1EFAC6C242}" presName="rect4" presStyleLbl="alignAcc1" presStyleIdx="3" presStyleCnt="4"/>
      <dgm:spPr/>
    </dgm:pt>
    <dgm:pt modelId="{F018D1E6-C3C6-4D9C-B29D-F98B3198A2EB}" type="pres">
      <dgm:prSet presAssocID="{2953EC8C-79F5-48B2-9077-9D85F3FEC4AB}" presName="rect1ParTxNoCh" presStyleLbl="alignAcc1" presStyleIdx="3" presStyleCnt="4">
        <dgm:presLayoutVars>
          <dgm:chMax val="1"/>
          <dgm:bulletEnabled val="1"/>
        </dgm:presLayoutVars>
      </dgm:prSet>
      <dgm:spPr/>
    </dgm:pt>
    <dgm:pt modelId="{F113FE23-6BA8-4E17-8A18-3C2FBDA4D037}" type="pres">
      <dgm:prSet presAssocID="{B947AA8D-FD18-46FA-883B-2D770B224D09}" presName="rect2ParTxNoCh" presStyleLbl="alignAcc1" presStyleIdx="3" presStyleCnt="4">
        <dgm:presLayoutVars>
          <dgm:chMax val="1"/>
          <dgm:bulletEnabled val="1"/>
        </dgm:presLayoutVars>
      </dgm:prSet>
      <dgm:spPr/>
    </dgm:pt>
    <dgm:pt modelId="{3630BA06-B3B1-42A2-A389-426B0F40AF44}" type="pres">
      <dgm:prSet presAssocID="{9983A3B0-8B79-4576-9BCB-8149760E2CD2}" presName="rect3ParTxNoCh" presStyleLbl="alignAcc1" presStyleIdx="3" presStyleCnt="4">
        <dgm:presLayoutVars>
          <dgm:chMax val="1"/>
          <dgm:bulletEnabled val="1"/>
        </dgm:presLayoutVars>
      </dgm:prSet>
      <dgm:spPr/>
    </dgm:pt>
    <dgm:pt modelId="{DC76DAC0-77F1-4D31-94C2-1287EF08D272}" type="pres">
      <dgm:prSet presAssocID="{FCE5BC26-3774-494D-9CD1-1E1EFAC6C242}" presName="rect4ParTxNoCh" presStyleLbl="alignAcc1" presStyleIdx="3" presStyleCnt="4">
        <dgm:presLayoutVars>
          <dgm:chMax val="1"/>
          <dgm:bulletEnabled val="1"/>
        </dgm:presLayoutVars>
      </dgm:prSet>
      <dgm:spPr/>
    </dgm:pt>
  </dgm:ptLst>
  <dgm:cxnLst>
    <dgm:cxn modelId="{966F4F0F-E7CB-4BE3-84C7-FF737670A83A}" type="presOf" srcId="{8B3932C4-E38F-4CAF-88F3-1267FAAB4C1E}" destId="{A425C3AB-F742-480A-BC06-9279E2F28C69}" srcOrd="0" destOrd="0" presId="urn:microsoft.com/office/officeart/2005/8/layout/target3"/>
    <dgm:cxn modelId="{3330F347-8A80-4791-9010-827F172D7319}" srcId="{8B3932C4-E38F-4CAF-88F3-1267FAAB4C1E}" destId="{9983A3B0-8B79-4576-9BCB-8149760E2CD2}" srcOrd="2" destOrd="0" parTransId="{9D88049B-5534-4D52-BAC6-9F483C2330F9}" sibTransId="{E61EB647-F727-45F1-B2C9-A1137DC98B7B}"/>
    <dgm:cxn modelId="{6C887F4C-7C09-40AA-A465-D43D65F386F1}" type="presOf" srcId="{FCE5BC26-3774-494D-9CD1-1E1EFAC6C242}" destId="{427CF38A-7AA1-4880-98CF-EDE8ADAF8D9B}" srcOrd="0" destOrd="0" presId="urn:microsoft.com/office/officeart/2005/8/layout/target3"/>
    <dgm:cxn modelId="{85BE8A58-A350-495F-8480-A0C719E2767C}" srcId="{8B3932C4-E38F-4CAF-88F3-1267FAAB4C1E}" destId="{FCE5BC26-3774-494D-9CD1-1E1EFAC6C242}" srcOrd="3" destOrd="0" parTransId="{1A3462FA-4913-419D-A7A3-EB47C7D2D240}" sibTransId="{C180617E-3D07-4EEF-A1B1-6E1E2D568D04}"/>
    <dgm:cxn modelId="{364B2696-1021-4ACC-88DC-4BE5F0C731E5}" type="presOf" srcId="{B947AA8D-FD18-46FA-883B-2D770B224D09}" destId="{50C1A2AB-E009-44CC-BD12-8856CAAC34F8}" srcOrd="0" destOrd="0" presId="urn:microsoft.com/office/officeart/2005/8/layout/target3"/>
    <dgm:cxn modelId="{D66DC897-A7B7-4586-8A2F-50F5B25031A6}" type="presOf" srcId="{2953EC8C-79F5-48B2-9077-9D85F3FEC4AB}" destId="{F018D1E6-C3C6-4D9C-B29D-F98B3198A2EB}" srcOrd="1" destOrd="0" presId="urn:microsoft.com/office/officeart/2005/8/layout/target3"/>
    <dgm:cxn modelId="{355278A7-0643-4FB6-A74F-CDCD3EBD401E}" type="presOf" srcId="{2953EC8C-79F5-48B2-9077-9D85F3FEC4AB}" destId="{2038D7A5-720B-42C0-8471-694F05F62AEB}" srcOrd="0" destOrd="0" presId="urn:microsoft.com/office/officeart/2005/8/layout/target3"/>
    <dgm:cxn modelId="{C0467CB3-E1B1-4799-B204-063ABE45462B}" type="presOf" srcId="{9983A3B0-8B79-4576-9BCB-8149760E2CD2}" destId="{8D7F66D2-BAAF-4B2A-A3D8-C889F2E5D0F7}" srcOrd="0" destOrd="0" presId="urn:microsoft.com/office/officeart/2005/8/layout/target3"/>
    <dgm:cxn modelId="{9E94FFC3-81EA-4BEC-B958-72FE17750F4B}" type="presOf" srcId="{FCE5BC26-3774-494D-9CD1-1E1EFAC6C242}" destId="{DC76DAC0-77F1-4D31-94C2-1287EF08D272}" srcOrd="1" destOrd="0" presId="urn:microsoft.com/office/officeart/2005/8/layout/target3"/>
    <dgm:cxn modelId="{8384ABD5-3935-4867-AA04-61DA5592C3E6}" srcId="{8B3932C4-E38F-4CAF-88F3-1267FAAB4C1E}" destId="{B947AA8D-FD18-46FA-883B-2D770B224D09}" srcOrd="1" destOrd="0" parTransId="{03129F23-A1B3-4189-969A-C6958D5D9DF1}" sibTransId="{DAF5B809-A827-478A-BB3E-4C6D197BC442}"/>
    <dgm:cxn modelId="{9D0608E3-5FD9-4FF7-BA8D-EEB8074B1C68}" srcId="{8B3932C4-E38F-4CAF-88F3-1267FAAB4C1E}" destId="{2953EC8C-79F5-48B2-9077-9D85F3FEC4AB}" srcOrd="0" destOrd="0" parTransId="{7C4D3D50-3B1B-4444-8411-50CDCA98CA76}" sibTransId="{DB7F3021-3FA7-4566-8935-2236F901AD0C}"/>
    <dgm:cxn modelId="{73DD38E8-E384-47F5-BBB3-E9F9B3C517FB}" type="presOf" srcId="{9983A3B0-8B79-4576-9BCB-8149760E2CD2}" destId="{3630BA06-B3B1-42A2-A389-426B0F40AF44}" srcOrd="1" destOrd="0" presId="urn:microsoft.com/office/officeart/2005/8/layout/target3"/>
    <dgm:cxn modelId="{6F5628EE-1CC5-48C3-8F7E-D5905DF134D0}" type="presOf" srcId="{B947AA8D-FD18-46FA-883B-2D770B224D09}" destId="{F113FE23-6BA8-4E17-8A18-3C2FBDA4D037}" srcOrd="1" destOrd="0" presId="urn:microsoft.com/office/officeart/2005/8/layout/target3"/>
    <dgm:cxn modelId="{6DBBD577-69FF-4E96-8794-CB1001B2B06B}" type="presParOf" srcId="{A425C3AB-F742-480A-BC06-9279E2F28C69}" destId="{FE5B3C61-6729-4B05-B234-B27C0E69BDBD}" srcOrd="0" destOrd="0" presId="urn:microsoft.com/office/officeart/2005/8/layout/target3"/>
    <dgm:cxn modelId="{C613E408-BA71-45BA-8E05-0C79F636F049}" type="presParOf" srcId="{A425C3AB-F742-480A-BC06-9279E2F28C69}" destId="{45E5F753-CAE6-4007-82E3-3A89D6F73525}" srcOrd="1" destOrd="0" presId="urn:microsoft.com/office/officeart/2005/8/layout/target3"/>
    <dgm:cxn modelId="{F57B0CBB-153B-448C-B166-250DA3ADB187}" type="presParOf" srcId="{A425C3AB-F742-480A-BC06-9279E2F28C69}" destId="{2038D7A5-720B-42C0-8471-694F05F62AEB}" srcOrd="2" destOrd="0" presId="urn:microsoft.com/office/officeart/2005/8/layout/target3"/>
    <dgm:cxn modelId="{93E06A49-5910-49CE-B491-0A43735FB5C5}" type="presParOf" srcId="{A425C3AB-F742-480A-BC06-9279E2F28C69}" destId="{B09CE9A8-F905-428C-8554-DBEE0C5C11E5}" srcOrd="3" destOrd="0" presId="urn:microsoft.com/office/officeart/2005/8/layout/target3"/>
    <dgm:cxn modelId="{4000AEDE-B42F-47C5-9B96-BD98565CA625}" type="presParOf" srcId="{A425C3AB-F742-480A-BC06-9279E2F28C69}" destId="{5F39C596-4E93-4B74-8104-8E335EEFC28F}" srcOrd="4" destOrd="0" presId="urn:microsoft.com/office/officeart/2005/8/layout/target3"/>
    <dgm:cxn modelId="{A093FBF1-CB57-43AF-9634-CD9516DDC3D5}" type="presParOf" srcId="{A425C3AB-F742-480A-BC06-9279E2F28C69}" destId="{50C1A2AB-E009-44CC-BD12-8856CAAC34F8}" srcOrd="5" destOrd="0" presId="urn:microsoft.com/office/officeart/2005/8/layout/target3"/>
    <dgm:cxn modelId="{6EC89101-63A6-4AEA-AB33-52BB7768567E}" type="presParOf" srcId="{A425C3AB-F742-480A-BC06-9279E2F28C69}" destId="{50917385-5135-4D70-9F68-668AFEB6D529}" srcOrd="6" destOrd="0" presId="urn:microsoft.com/office/officeart/2005/8/layout/target3"/>
    <dgm:cxn modelId="{F903AFB9-6F2E-4A25-9484-C20AA1D9DBE9}" type="presParOf" srcId="{A425C3AB-F742-480A-BC06-9279E2F28C69}" destId="{BAC28155-029C-4920-9052-5626542C69F1}" srcOrd="7" destOrd="0" presId="urn:microsoft.com/office/officeart/2005/8/layout/target3"/>
    <dgm:cxn modelId="{004EFEBE-AF23-4E30-9E11-8D1C2C928378}" type="presParOf" srcId="{A425C3AB-F742-480A-BC06-9279E2F28C69}" destId="{8D7F66D2-BAAF-4B2A-A3D8-C889F2E5D0F7}" srcOrd="8" destOrd="0" presId="urn:microsoft.com/office/officeart/2005/8/layout/target3"/>
    <dgm:cxn modelId="{67CBF644-C87E-45B9-9A45-5446793E18AE}" type="presParOf" srcId="{A425C3AB-F742-480A-BC06-9279E2F28C69}" destId="{33C2D33C-4A9B-4789-946E-33C42086DB97}" srcOrd="9" destOrd="0" presId="urn:microsoft.com/office/officeart/2005/8/layout/target3"/>
    <dgm:cxn modelId="{DBF62C03-C3F9-4BB9-90DE-DD215E374480}" type="presParOf" srcId="{A425C3AB-F742-480A-BC06-9279E2F28C69}" destId="{802CA998-4EF5-4B12-A388-2BB4F847DCDA}" srcOrd="10" destOrd="0" presId="urn:microsoft.com/office/officeart/2005/8/layout/target3"/>
    <dgm:cxn modelId="{D0BBFA18-6194-4868-9C2F-F2415303E40D}" type="presParOf" srcId="{A425C3AB-F742-480A-BC06-9279E2F28C69}" destId="{427CF38A-7AA1-4880-98CF-EDE8ADAF8D9B}" srcOrd="11" destOrd="0" presId="urn:microsoft.com/office/officeart/2005/8/layout/target3"/>
    <dgm:cxn modelId="{9D9BECDB-3D41-426C-82C8-BA45FFAD8044}" type="presParOf" srcId="{A425C3AB-F742-480A-BC06-9279E2F28C69}" destId="{F018D1E6-C3C6-4D9C-B29D-F98B3198A2EB}" srcOrd="12" destOrd="0" presId="urn:microsoft.com/office/officeart/2005/8/layout/target3"/>
    <dgm:cxn modelId="{E9FED6CA-3F1E-482D-85DD-0F2AC6E075E3}" type="presParOf" srcId="{A425C3AB-F742-480A-BC06-9279E2F28C69}" destId="{F113FE23-6BA8-4E17-8A18-3C2FBDA4D037}" srcOrd="13" destOrd="0" presId="urn:microsoft.com/office/officeart/2005/8/layout/target3"/>
    <dgm:cxn modelId="{1E73F7C1-2222-4285-9EF7-8CEEC4151B01}" type="presParOf" srcId="{A425C3AB-F742-480A-BC06-9279E2F28C69}" destId="{3630BA06-B3B1-42A2-A389-426B0F40AF44}" srcOrd="14" destOrd="0" presId="urn:microsoft.com/office/officeart/2005/8/layout/target3"/>
    <dgm:cxn modelId="{FF74B98B-5A45-43ED-B708-586E7856D1C1}" type="presParOf" srcId="{A425C3AB-F742-480A-BC06-9279E2F28C69}" destId="{DC76DAC0-77F1-4D31-94C2-1287EF08D272}" srcOrd="15"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5A68E73-1C34-4016-9DD4-8D72A07EB98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s-ES"/>
        </a:p>
      </dgm:t>
    </dgm:pt>
    <dgm:pt modelId="{C96AA254-BF0B-44B7-82F0-31DA57B1D491}">
      <dgm:prSet custT="1"/>
      <dgm:spPr/>
      <dgm:t>
        <a:bodyPr/>
        <a:lstStyle/>
        <a:p>
          <a:r>
            <a:rPr lang="it-IT" sz="1200" b="1" dirty="0">
              <a:solidFill>
                <a:schemeClr val="tx1"/>
              </a:solidFill>
            </a:rPr>
            <a:t>Ascolto</a:t>
          </a:r>
          <a:r>
            <a:rPr lang="it-IT" sz="1200" dirty="0">
              <a:solidFill>
                <a:schemeClr val="tx1"/>
              </a:solidFill>
            </a:rPr>
            <a:t>: fase di acquisizione dei contenuti dai Social Media</a:t>
          </a:r>
          <a:endParaRPr lang="es-ES" sz="1200" dirty="0">
            <a:solidFill>
              <a:schemeClr val="tx1"/>
            </a:solidFill>
          </a:endParaRPr>
        </a:p>
      </dgm:t>
    </dgm:pt>
    <dgm:pt modelId="{79242B8F-8068-4C16-8526-40010634449B}" type="parTrans" cxnId="{FC3038C8-4F00-4331-AA37-141888776266}">
      <dgm:prSet/>
      <dgm:spPr/>
      <dgm:t>
        <a:bodyPr/>
        <a:lstStyle/>
        <a:p>
          <a:endParaRPr lang="es-ES" sz="1200">
            <a:solidFill>
              <a:schemeClr val="tx1"/>
            </a:solidFill>
          </a:endParaRPr>
        </a:p>
      </dgm:t>
    </dgm:pt>
    <dgm:pt modelId="{B3EC8E6B-C491-4203-A169-29979C2C8AA6}" type="sibTrans" cxnId="{FC3038C8-4F00-4331-AA37-141888776266}">
      <dgm:prSet/>
      <dgm:spPr/>
      <dgm:t>
        <a:bodyPr/>
        <a:lstStyle/>
        <a:p>
          <a:endParaRPr lang="es-ES" sz="1200">
            <a:solidFill>
              <a:schemeClr val="tx1"/>
            </a:solidFill>
          </a:endParaRPr>
        </a:p>
      </dgm:t>
    </dgm:pt>
    <dgm:pt modelId="{F1966B07-A8DB-4646-906A-944E53549791}">
      <dgm:prSet custT="1"/>
      <dgm:spPr/>
      <dgm:t>
        <a:bodyPr/>
        <a:lstStyle/>
        <a:p>
          <a:r>
            <a:rPr lang="it-IT" sz="1200" b="1" dirty="0">
              <a:solidFill>
                <a:schemeClr val="tx1"/>
              </a:solidFill>
            </a:rPr>
            <a:t>Classificazione</a:t>
          </a:r>
          <a:r>
            <a:rPr lang="it-IT" sz="1200" dirty="0">
              <a:solidFill>
                <a:schemeClr val="tx1"/>
              </a:solidFill>
            </a:rPr>
            <a:t>: filtraggio dei contenuti rilevati</a:t>
          </a:r>
          <a:endParaRPr lang="es-ES" sz="1200" dirty="0">
            <a:solidFill>
              <a:schemeClr val="tx1"/>
            </a:solidFill>
          </a:endParaRPr>
        </a:p>
      </dgm:t>
    </dgm:pt>
    <dgm:pt modelId="{AEE4AF62-285A-4489-BD0A-524DC688603E}" type="parTrans" cxnId="{0D1D9C7C-385E-4C04-9BE7-4EE4E969C96D}">
      <dgm:prSet/>
      <dgm:spPr/>
      <dgm:t>
        <a:bodyPr/>
        <a:lstStyle/>
        <a:p>
          <a:endParaRPr lang="es-ES" sz="1200">
            <a:solidFill>
              <a:schemeClr val="tx1"/>
            </a:solidFill>
          </a:endParaRPr>
        </a:p>
      </dgm:t>
    </dgm:pt>
    <dgm:pt modelId="{20B0FA55-612A-4E29-91E0-78ED9C1FC7E8}" type="sibTrans" cxnId="{0D1D9C7C-385E-4C04-9BE7-4EE4E969C96D}">
      <dgm:prSet/>
      <dgm:spPr/>
      <dgm:t>
        <a:bodyPr/>
        <a:lstStyle/>
        <a:p>
          <a:endParaRPr lang="es-ES" sz="1200">
            <a:solidFill>
              <a:schemeClr val="tx1"/>
            </a:solidFill>
          </a:endParaRPr>
        </a:p>
      </dgm:t>
    </dgm:pt>
    <dgm:pt modelId="{A97EDA31-4E67-4C23-A950-8672CDA6C321}">
      <dgm:prSet custT="1"/>
      <dgm:spPr/>
      <dgm:t>
        <a:bodyPr/>
        <a:lstStyle/>
        <a:p>
          <a:r>
            <a:rPr lang="it-IT" sz="1200" b="1" dirty="0">
              <a:solidFill>
                <a:schemeClr val="tx1"/>
              </a:solidFill>
            </a:rPr>
            <a:t>Analisi</a:t>
          </a:r>
          <a:r>
            <a:rPr lang="it-IT" sz="1200" dirty="0">
              <a:solidFill>
                <a:schemeClr val="tx1"/>
              </a:solidFill>
            </a:rPr>
            <a:t>, fase di analisi e reportistica. </a:t>
          </a:r>
          <a:endParaRPr lang="es-ES" sz="1200" dirty="0">
            <a:solidFill>
              <a:schemeClr val="tx1"/>
            </a:solidFill>
          </a:endParaRPr>
        </a:p>
      </dgm:t>
    </dgm:pt>
    <dgm:pt modelId="{62D90D0D-28E4-4FA0-93E5-CF89EAC20C7D}" type="parTrans" cxnId="{DAD2461B-A7DF-4CF4-BA48-A26BF8BB5814}">
      <dgm:prSet/>
      <dgm:spPr/>
      <dgm:t>
        <a:bodyPr/>
        <a:lstStyle/>
        <a:p>
          <a:endParaRPr lang="es-ES" sz="1200">
            <a:solidFill>
              <a:schemeClr val="tx1"/>
            </a:solidFill>
          </a:endParaRPr>
        </a:p>
      </dgm:t>
    </dgm:pt>
    <dgm:pt modelId="{3AC5A9B9-A11D-4006-A076-C230389EDC42}" type="sibTrans" cxnId="{DAD2461B-A7DF-4CF4-BA48-A26BF8BB5814}">
      <dgm:prSet/>
      <dgm:spPr/>
      <dgm:t>
        <a:bodyPr/>
        <a:lstStyle/>
        <a:p>
          <a:endParaRPr lang="es-ES" sz="1200">
            <a:solidFill>
              <a:schemeClr val="tx1"/>
            </a:solidFill>
          </a:endParaRPr>
        </a:p>
      </dgm:t>
    </dgm:pt>
    <dgm:pt modelId="{DEA97AE2-668B-424B-A392-15D1C48B649E}" type="pres">
      <dgm:prSet presAssocID="{05A68E73-1C34-4016-9DD4-8D72A07EB985}" presName="linear" presStyleCnt="0">
        <dgm:presLayoutVars>
          <dgm:animLvl val="lvl"/>
          <dgm:resizeHandles val="exact"/>
        </dgm:presLayoutVars>
      </dgm:prSet>
      <dgm:spPr/>
    </dgm:pt>
    <dgm:pt modelId="{93691B0C-7970-46B3-8471-C152C881389B}" type="pres">
      <dgm:prSet presAssocID="{C96AA254-BF0B-44B7-82F0-31DA57B1D491}" presName="parentText" presStyleLbl="node1" presStyleIdx="0" presStyleCnt="3">
        <dgm:presLayoutVars>
          <dgm:chMax val="0"/>
          <dgm:bulletEnabled val="1"/>
        </dgm:presLayoutVars>
      </dgm:prSet>
      <dgm:spPr/>
    </dgm:pt>
    <dgm:pt modelId="{53C32F5F-00B2-4258-9F11-8B250E4F8E00}" type="pres">
      <dgm:prSet presAssocID="{B3EC8E6B-C491-4203-A169-29979C2C8AA6}" presName="spacer" presStyleCnt="0"/>
      <dgm:spPr/>
    </dgm:pt>
    <dgm:pt modelId="{01B51D50-743B-429F-96D0-188A5AE20941}" type="pres">
      <dgm:prSet presAssocID="{F1966B07-A8DB-4646-906A-944E53549791}" presName="parentText" presStyleLbl="node1" presStyleIdx="1" presStyleCnt="3">
        <dgm:presLayoutVars>
          <dgm:chMax val="0"/>
          <dgm:bulletEnabled val="1"/>
        </dgm:presLayoutVars>
      </dgm:prSet>
      <dgm:spPr/>
    </dgm:pt>
    <dgm:pt modelId="{E97794C7-13C4-405A-BD6D-684F7A07F24C}" type="pres">
      <dgm:prSet presAssocID="{20B0FA55-612A-4E29-91E0-78ED9C1FC7E8}" presName="spacer" presStyleCnt="0"/>
      <dgm:spPr/>
    </dgm:pt>
    <dgm:pt modelId="{515CEC88-537E-4EFE-BAAF-089D2ED41CBF}" type="pres">
      <dgm:prSet presAssocID="{A97EDA31-4E67-4C23-A950-8672CDA6C321}" presName="parentText" presStyleLbl="node1" presStyleIdx="2" presStyleCnt="3">
        <dgm:presLayoutVars>
          <dgm:chMax val="0"/>
          <dgm:bulletEnabled val="1"/>
        </dgm:presLayoutVars>
      </dgm:prSet>
      <dgm:spPr/>
    </dgm:pt>
  </dgm:ptLst>
  <dgm:cxnLst>
    <dgm:cxn modelId="{32F4B00D-47D1-436F-9236-B12ED02351C4}" type="presOf" srcId="{C96AA254-BF0B-44B7-82F0-31DA57B1D491}" destId="{93691B0C-7970-46B3-8471-C152C881389B}" srcOrd="0" destOrd="0" presId="urn:microsoft.com/office/officeart/2005/8/layout/vList2"/>
    <dgm:cxn modelId="{DAD2461B-A7DF-4CF4-BA48-A26BF8BB5814}" srcId="{05A68E73-1C34-4016-9DD4-8D72A07EB985}" destId="{A97EDA31-4E67-4C23-A950-8672CDA6C321}" srcOrd="2" destOrd="0" parTransId="{62D90D0D-28E4-4FA0-93E5-CF89EAC20C7D}" sibTransId="{3AC5A9B9-A11D-4006-A076-C230389EDC42}"/>
    <dgm:cxn modelId="{0D1D9C7C-385E-4C04-9BE7-4EE4E969C96D}" srcId="{05A68E73-1C34-4016-9DD4-8D72A07EB985}" destId="{F1966B07-A8DB-4646-906A-944E53549791}" srcOrd="1" destOrd="0" parTransId="{AEE4AF62-285A-4489-BD0A-524DC688603E}" sibTransId="{20B0FA55-612A-4E29-91E0-78ED9C1FC7E8}"/>
    <dgm:cxn modelId="{D9B4558D-A9D9-4407-B728-71C6C283E9D1}" type="presOf" srcId="{F1966B07-A8DB-4646-906A-944E53549791}" destId="{01B51D50-743B-429F-96D0-188A5AE20941}" srcOrd="0" destOrd="0" presId="urn:microsoft.com/office/officeart/2005/8/layout/vList2"/>
    <dgm:cxn modelId="{02D4B2A3-91B8-438E-B91A-55247B820D50}" type="presOf" srcId="{05A68E73-1C34-4016-9DD4-8D72A07EB985}" destId="{DEA97AE2-668B-424B-A392-15D1C48B649E}" srcOrd="0" destOrd="0" presId="urn:microsoft.com/office/officeart/2005/8/layout/vList2"/>
    <dgm:cxn modelId="{EB754AB8-C17D-4975-BDFA-66415F85D501}" type="presOf" srcId="{A97EDA31-4E67-4C23-A950-8672CDA6C321}" destId="{515CEC88-537E-4EFE-BAAF-089D2ED41CBF}" srcOrd="0" destOrd="0" presId="urn:microsoft.com/office/officeart/2005/8/layout/vList2"/>
    <dgm:cxn modelId="{FC3038C8-4F00-4331-AA37-141888776266}" srcId="{05A68E73-1C34-4016-9DD4-8D72A07EB985}" destId="{C96AA254-BF0B-44B7-82F0-31DA57B1D491}" srcOrd="0" destOrd="0" parTransId="{79242B8F-8068-4C16-8526-40010634449B}" sibTransId="{B3EC8E6B-C491-4203-A169-29979C2C8AA6}"/>
    <dgm:cxn modelId="{E0FCE90D-5AEB-4AB7-A1C5-737B19477A3D}" type="presParOf" srcId="{DEA97AE2-668B-424B-A392-15D1C48B649E}" destId="{93691B0C-7970-46B3-8471-C152C881389B}" srcOrd="0" destOrd="0" presId="urn:microsoft.com/office/officeart/2005/8/layout/vList2"/>
    <dgm:cxn modelId="{82FE976A-1C2B-44A0-AD42-C97290445A07}" type="presParOf" srcId="{DEA97AE2-668B-424B-A392-15D1C48B649E}" destId="{53C32F5F-00B2-4258-9F11-8B250E4F8E00}" srcOrd="1" destOrd="0" presId="urn:microsoft.com/office/officeart/2005/8/layout/vList2"/>
    <dgm:cxn modelId="{5ECA38E2-0517-44EC-B5D8-ABCC34A4EEEA}" type="presParOf" srcId="{DEA97AE2-668B-424B-A392-15D1C48B649E}" destId="{01B51D50-743B-429F-96D0-188A5AE20941}" srcOrd="2" destOrd="0" presId="urn:microsoft.com/office/officeart/2005/8/layout/vList2"/>
    <dgm:cxn modelId="{C9647EA8-735E-4D5F-84A9-AAACC674DCC0}" type="presParOf" srcId="{DEA97AE2-668B-424B-A392-15D1C48B649E}" destId="{E97794C7-13C4-405A-BD6D-684F7A07F24C}" srcOrd="3" destOrd="0" presId="urn:microsoft.com/office/officeart/2005/8/layout/vList2"/>
    <dgm:cxn modelId="{C4E5465F-0027-4BC8-841E-C00A450E36AD}" type="presParOf" srcId="{DEA97AE2-668B-424B-A392-15D1C48B649E}" destId="{515CEC88-537E-4EFE-BAAF-089D2ED41CB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236DB5C-4049-4E31-B188-4486AEC0CB8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5AC68440-BFAA-44C3-9EB2-B4F0CAF943A3}">
      <dgm:prSet custT="1"/>
      <dgm:spPr/>
      <dgm:t>
        <a:bodyPr/>
        <a:lstStyle/>
        <a:p>
          <a:r>
            <a:rPr lang="it-IT" sz="1200">
              <a:solidFill>
                <a:schemeClr val="tx1"/>
              </a:solidFill>
            </a:rPr>
            <a:t>Quale coinvolgimento ha generato il nostro contenuto? Su Facebook per esempio: quanti «like», ma soprattutto quanti «commenti» e «condivisioni» ha generato?	</a:t>
          </a:r>
          <a:endParaRPr lang="es-ES" sz="1200" dirty="0">
            <a:solidFill>
              <a:schemeClr val="tx1"/>
            </a:solidFill>
          </a:endParaRPr>
        </a:p>
      </dgm:t>
    </dgm:pt>
    <dgm:pt modelId="{F8178DC9-FCC3-4D9A-A6A5-FC5E1FF0291E}" type="parTrans" cxnId="{F028815F-5D67-4C5D-99B6-75B73FF0C9AA}">
      <dgm:prSet/>
      <dgm:spPr/>
      <dgm:t>
        <a:bodyPr/>
        <a:lstStyle/>
        <a:p>
          <a:endParaRPr lang="es-ES">
            <a:solidFill>
              <a:schemeClr val="tx1"/>
            </a:solidFill>
          </a:endParaRPr>
        </a:p>
      </dgm:t>
    </dgm:pt>
    <dgm:pt modelId="{55179E3D-29B2-49B1-AE96-A3F3D92CCC17}" type="sibTrans" cxnId="{F028815F-5D67-4C5D-99B6-75B73FF0C9AA}">
      <dgm:prSet/>
      <dgm:spPr/>
      <dgm:t>
        <a:bodyPr/>
        <a:lstStyle/>
        <a:p>
          <a:endParaRPr lang="es-ES">
            <a:solidFill>
              <a:schemeClr val="tx1"/>
            </a:solidFill>
          </a:endParaRPr>
        </a:p>
      </dgm:t>
    </dgm:pt>
    <dgm:pt modelId="{871B1EB7-0ECF-4870-B36D-4009A0C02BB6}">
      <dgm:prSet custT="1"/>
      <dgm:spPr/>
      <dgm:t>
        <a:bodyPr/>
        <a:lstStyle/>
        <a:p>
          <a:r>
            <a:rPr lang="it-IT" sz="1200" dirty="0">
              <a:solidFill>
                <a:schemeClr val="tx1"/>
              </a:solidFill>
            </a:rPr>
            <a:t>Un «post» che riceve molti like, commenti e condivisioni è sicuramente più «rilevante» di altri che non ne ricevono. Genera cioè più «engagement». </a:t>
          </a:r>
          <a:endParaRPr lang="es-ES" sz="1200" dirty="0">
            <a:solidFill>
              <a:schemeClr val="tx1"/>
            </a:solidFill>
          </a:endParaRPr>
        </a:p>
      </dgm:t>
    </dgm:pt>
    <dgm:pt modelId="{6D217DD2-04A9-42A6-9CFD-62759D60B95C}" type="parTrans" cxnId="{10A98EE6-A716-4B92-B334-7F47D081E7C1}">
      <dgm:prSet/>
      <dgm:spPr/>
      <dgm:t>
        <a:bodyPr/>
        <a:lstStyle/>
        <a:p>
          <a:endParaRPr lang="es-ES">
            <a:solidFill>
              <a:schemeClr val="tx1"/>
            </a:solidFill>
          </a:endParaRPr>
        </a:p>
      </dgm:t>
    </dgm:pt>
    <dgm:pt modelId="{AE17889B-F944-4856-804A-CE860DF0DF07}" type="sibTrans" cxnId="{10A98EE6-A716-4B92-B334-7F47D081E7C1}">
      <dgm:prSet/>
      <dgm:spPr/>
      <dgm:t>
        <a:bodyPr/>
        <a:lstStyle/>
        <a:p>
          <a:endParaRPr lang="es-ES">
            <a:solidFill>
              <a:schemeClr val="tx1"/>
            </a:solidFill>
          </a:endParaRPr>
        </a:p>
      </dgm:t>
    </dgm:pt>
    <dgm:pt modelId="{C400ECC0-4D14-4827-875B-1902B416560B}">
      <dgm:prSet custT="1"/>
      <dgm:spPr/>
      <dgm:t>
        <a:bodyPr/>
        <a:lstStyle/>
        <a:p>
          <a:r>
            <a:rPr lang="it-IT" sz="1200">
              <a:solidFill>
                <a:schemeClr val="tx1"/>
              </a:solidFill>
            </a:rPr>
            <a:t>Su Twitter consideriamo i «retweet» o «mention», su Youtube le visualizzazioni e i commenti.</a:t>
          </a:r>
          <a:endParaRPr lang="es-ES" sz="1200">
            <a:solidFill>
              <a:schemeClr val="tx1"/>
            </a:solidFill>
          </a:endParaRPr>
        </a:p>
      </dgm:t>
    </dgm:pt>
    <dgm:pt modelId="{EE627CF5-4E7E-462D-A8C2-A66087B1DB2C}" type="parTrans" cxnId="{FBD3905B-0433-478A-81C2-D60A539AFAA8}">
      <dgm:prSet/>
      <dgm:spPr/>
      <dgm:t>
        <a:bodyPr/>
        <a:lstStyle/>
        <a:p>
          <a:endParaRPr lang="es-ES">
            <a:solidFill>
              <a:schemeClr val="tx1"/>
            </a:solidFill>
          </a:endParaRPr>
        </a:p>
      </dgm:t>
    </dgm:pt>
    <dgm:pt modelId="{01A51B6B-B029-40C6-86CF-2A9039022C41}" type="sibTrans" cxnId="{FBD3905B-0433-478A-81C2-D60A539AFAA8}">
      <dgm:prSet/>
      <dgm:spPr/>
      <dgm:t>
        <a:bodyPr/>
        <a:lstStyle/>
        <a:p>
          <a:endParaRPr lang="es-ES">
            <a:solidFill>
              <a:schemeClr val="tx1"/>
            </a:solidFill>
          </a:endParaRPr>
        </a:p>
      </dgm:t>
    </dgm:pt>
    <dgm:pt modelId="{90429F8A-6DCC-4B38-9E79-A404ED439183}" type="pres">
      <dgm:prSet presAssocID="{1236DB5C-4049-4E31-B188-4486AEC0CB82}" presName="linear" presStyleCnt="0">
        <dgm:presLayoutVars>
          <dgm:dir/>
          <dgm:animLvl val="lvl"/>
          <dgm:resizeHandles val="exact"/>
        </dgm:presLayoutVars>
      </dgm:prSet>
      <dgm:spPr/>
    </dgm:pt>
    <dgm:pt modelId="{8255C322-47E4-43EA-B503-713F6234592B}" type="pres">
      <dgm:prSet presAssocID="{5AC68440-BFAA-44C3-9EB2-B4F0CAF943A3}" presName="parentLin" presStyleCnt="0"/>
      <dgm:spPr/>
    </dgm:pt>
    <dgm:pt modelId="{585E1A71-7554-452A-A006-20B12068C681}" type="pres">
      <dgm:prSet presAssocID="{5AC68440-BFAA-44C3-9EB2-B4F0CAF943A3}" presName="parentLeftMargin" presStyleLbl="node1" presStyleIdx="0" presStyleCnt="3"/>
      <dgm:spPr/>
    </dgm:pt>
    <dgm:pt modelId="{87E6818C-48D6-4D79-BE29-B31BD1B97883}" type="pres">
      <dgm:prSet presAssocID="{5AC68440-BFAA-44C3-9EB2-B4F0CAF943A3}" presName="parentText" presStyleLbl="node1" presStyleIdx="0" presStyleCnt="3" custScaleX="123543" custScaleY="171430">
        <dgm:presLayoutVars>
          <dgm:chMax val="0"/>
          <dgm:bulletEnabled val="1"/>
        </dgm:presLayoutVars>
      </dgm:prSet>
      <dgm:spPr/>
    </dgm:pt>
    <dgm:pt modelId="{20A3EEDD-EA3F-4824-93B5-75FB7974360B}" type="pres">
      <dgm:prSet presAssocID="{5AC68440-BFAA-44C3-9EB2-B4F0CAF943A3}" presName="negativeSpace" presStyleCnt="0"/>
      <dgm:spPr/>
    </dgm:pt>
    <dgm:pt modelId="{F8C723A1-BB66-4AFF-A502-61EBBA2A9561}" type="pres">
      <dgm:prSet presAssocID="{5AC68440-BFAA-44C3-9EB2-B4F0CAF943A3}" presName="childText" presStyleLbl="conFgAcc1" presStyleIdx="0" presStyleCnt="3" custLinFactNeighborX="-788" custLinFactNeighborY="-28078">
        <dgm:presLayoutVars>
          <dgm:bulletEnabled val="1"/>
        </dgm:presLayoutVars>
      </dgm:prSet>
      <dgm:spPr/>
    </dgm:pt>
    <dgm:pt modelId="{9E12B707-F582-429A-B509-96EBB7D9C3C7}" type="pres">
      <dgm:prSet presAssocID="{55179E3D-29B2-49B1-AE96-A3F3D92CCC17}" presName="spaceBetweenRectangles" presStyleCnt="0"/>
      <dgm:spPr/>
    </dgm:pt>
    <dgm:pt modelId="{9D42B383-0703-461B-8E03-D7DF6F510CF1}" type="pres">
      <dgm:prSet presAssocID="{871B1EB7-0ECF-4870-B36D-4009A0C02BB6}" presName="parentLin" presStyleCnt="0"/>
      <dgm:spPr/>
    </dgm:pt>
    <dgm:pt modelId="{CC6D031C-90DA-4E2B-89DD-EFCE6E58ED73}" type="pres">
      <dgm:prSet presAssocID="{871B1EB7-0ECF-4870-B36D-4009A0C02BB6}" presName="parentLeftMargin" presStyleLbl="node1" presStyleIdx="0" presStyleCnt="3"/>
      <dgm:spPr/>
    </dgm:pt>
    <dgm:pt modelId="{CE75D983-C988-4147-B7E6-B1CA4CF317BD}" type="pres">
      <dgm:prSet presAssocID="{871B1EB7-0ECF-4870-B36D-4009A0C02BB6}" presName="parentText" presStyleLbl="node1" presStyleIdx="1" presStyleCnt="3" custScaleX="123199" custScaleY="131966">
        <dgm:presLayoutVars>
          <dgm:chMax val="0"/>
          <dgm:bulletEnabled val="1"/>
        </dgm:presLayoutVars>
      </dgm:prSet>
      <dgm:spPr/>
    </dgm:pt>
    <dgm:pt modelId="{155F4A5A-2A20-4797-87BF-7185D8D6C7F3}" type="pres">
      <dgm:prSet presAssocID="{871B1EB7-0ECF-4870-B36D-4009A0C02BB6}" presName="negativeSpace" presStyleCnt="0"/>
      <dgm:spPr/>
    </dgm:pt>
    <dgm:pt modelId="{78802DF9-1FE9-4CCF-B86B-9E0CF11302AB}" type="pres">
      <dgm:prSet presAssocID="{871B1EB7-0ECF-4870-B36D-4009A0C02BB6}" presName="childText" presStyleLbl="conFgAcc1" presStyleIdx="1" presStyleCnt="3">
        <dgm:presLayoutVars>
          <dgm:bulletEnabled val="1"/>
        </dgm:presLayoutVars>
      </dgm:prSet>
      <dgm:spPr/>
    </dgm:pt>
    <dgm:pt modelId="{B40DB442-9151-4295-AD96-25010532F5AA}" type="pres">
      <dgm:prSet presAssocID="{AE17889B-F944-4856-804A-CE860DF0DF07}" presName="spaceBetweenRectangles" presStyleCnt="0"/>
      <dgm:spPr/>
    </dgm:pt>
    <dgm:pt modelId="{8FD3A032-5601-47C9-9EE3-0DBF20894BA1}" type="pres">
      <dgm:prSet presAssocID="{C400ECC0-4D14-4827-875B-1902B416560B}" presName="parentLin" presStyleCnt="0"/>
      <dgm:spPr/>
    </dgm:pt>
    <dgm:pt modelId="{2419957C-4C62-44D7-B39B-76DB9D5EA9C7}" type="pres">
      <dgm:prSet presAssocID="{C400ECC0-4D14-4827-875B-1902B416560B}" presName="parentLeftMargin" presStyleLbl="node1" presStyleIdx="1" presStyleCnt="3"/>
      <dgm:spPr/>
    </dgm:pt>
    <dgm:pt modelId="{9F6649E2-69A3-43FE-8B68-20AC198CA409}" type="pres">
      <dgm:prSet presAssocID="{C400ECC0-4D14-4827-875B-1902B416560B}" presName="parentText" presStyleLbl="node1" presStyleIdx="2" presStyleCnt="3" custScaleX="123199">
        <dgm:presLayoutVars>
          <dgm:chMax val="0"/>
          <dgm:bulletEnabled val="1"/>
        </dgm:presLayoutVars>
      </dgm:prSet>
      <dgm:spPr/>
    </dgm:pt>
    <dgm:pt modelId="{895FA9E1-F67B-4743-A403-3032DAC2C5AD}" type="pres">
      <dgm:prSet presAssocID="{C400ECC0-4D14-4827-875B-1902B416560B}" presName="negativeSpace" presStyleCnt="0"/>
      <dgm:spPr/>
    </dgm:pt>
    <dgm:pt modelId="{74AF19CC-F8F6-48C5-9630-36FEBED0AC7F}" type="pres">
      <dgm:prSet presAssocID="{C400ECC0-4D14-4827-875B-1902B416560B}" presName="childText" presStyleLbl="conFgAcc1" presStyleIdx="2" presStyleCnt="3">
        <dgm:presLayoutVars>
          <dgm:bulletEnabled val="1"/>
        </dgm:presLayoutVars>
      </dgm:prSet>
      <dgm:spPr/>
    </dgm:pt>
  </dgm:ptLst>
  <dgm:cxnLst>
    <dgm:cxn modelId="{FA2FF507-592B-4F48-B1CC-487DE3433471}" type="presOf" srcId="{5AC68440-BFAA-44C3-9EB2-B4F0CAF943A3}" destId="{87E6818C-48D6-4D79-BE29-B31BD1B97883}" srcOrd="1" destOrd="0" presId="urn:microsoft.com/office/officeart/2005/8/layout/list1"/>
    <dgm:cxn modelId="{974E823E-0977-433C-BF79-101CDF3DA062}" type="presOf" srcId="{871B1EB7-0ECF-4870-B36D-4009A0C02BB6}" destId="{CC6D031C-90DA-4E2B-89DD-EFCE6E58ED73}" srcOrd="0" destOrd="0" presId="urn:microsoft.com/office/officeart/2005/8/layout/list1"/>
    <dgm:cxn modelId="{FBD3905B-0433-478A-81C2-D60A539AFAA8}" srcId="{1236DB5C-4049-4E31-B188-4486AEC0CB82}" destId="{C400ECC0-4D14-4827-875B-1902B416560B}" srcOrd="2" destOrd="0" parTransId="{EE627CF5-4E7E-462D-A8C2-A66087B1DB2C}" sibTransId="{01A51B6B-B029-40C6-86CF-2A9039022C41}"/>
    <dgm:cxn modelId="{F028815F-5D67-4C5D-99B6-75B73FF0C9AA}" srcId="{1236DB5C-4049-4E31-B188-4486AEC0CB82}" destId="{5AC68440-BFAA-44C3-9EB2-B4F0CAF943A3}" srcOrd="0" destOrd="0" parTransId="{F8178DC9-FCC3-4D9A-A6A5-FC5E1FF0291E}" sibTransId="{55179E3D-29B2-49B1-AE96-A3F3D92CCC17}"/>
    <dgm:cxn modelId="{3B599E44-D3DC-4097-AFB7-0C5F1FC13465}" type="presOf" srcId="{871B1EB7-0ECF-4870-B36D-4009A0C02BB6}" destId="{CE75D983-C988-4147-B7E6-B1CA4CF317BD}" srcOrd="1" destOrd="0" presId="urn:microsoft.com/office/officeart/2005/8/layout/list1"/>
    <dgm:cxn modelId="{BD237248-760E-4932-A8FC-37A112F05A3D}" type="presOf" srcId="{5AC68440-BFAA-44C3-9EB2-B4F0CAF943A3}" destId="{585E1A71-7554-452A-A006-20B12068C681}" srcOrd="0" destOrd="0" presId="urn:microsoft.com/office/officeart/2005/8/layout/list1"/>
    <dgm:cxn modelId="{EC42644F-6BF9-47B9-9F6B-6D924D71FA03}" type="presOf" srcId="{C400ECC0-4D14-4827-875B-1902B416560B}" destId="{9F6649E2-69A3-43FE-8B68-20AC198CA409}" srcOrd="1" destOrd="0" presId="urn:microsoft.com/office/officeart/2005/8/layout/list1"/>
    <dgm:cxn modelId="{AF821F56-55F0-48AB-8F23-20964CC697D6}" type="presOf" srcId="{1236DB5C-4049-4E31-B188-4486AEC0CB82}" destId="{90429F8A-6DCC-4B38-9E79-A404ED439183}" srcOrd="0" destOrd="0" presId="urn:microsoft.com/office/officeart/2005/8/layout/list1"/>
    <dgm:cxn modelId="{C4315B8D-25A6-4EC4-B8D7-26B28E5DFC86}" type="presOf" srcId="{C400ECC0-4D14-4827-875B-1902B416560B}" destId="{2419957C-4C62-44D7-B39B-76DB9D5EA9C7}" srcOrd="0" destOrd="0" presId="urn:microsoft.com/office/officeart/2005/8/layout/list1"/>
    <dgm:cxn modelId="{10A98EE6-A716-4B92-B334-7F47D081E7C1}" srcId="{1236DB5C-4049-4E31-B188-4486AEC0CB82}" destId="{871B1EB7-0ECF-4870-B36D-4009A0C02BB6}" srcOrd="1" destOrd="0" parTransId="{6D217DD2-04A9-42A6-9CFD-62759D60B95C}" sibTransId="{AE17889B-F944-4856-804A-CE860DF0DF07}"/>
    <dgm:cxn modelId="{5487301A-7C63-4B19-80D2-011E52E2378C}" type="presParOf" srcId="{90429F8A-6DCC-4B38-9E79-A404ED439183}" destId="{8255C322-47E4-43EA-B503-713F6234592B}" srcOrd="0" destOrd="0" presId="urn:microsoft.com/office/officeart/2005/8/layout/list1"/>
    <dgm:cxn modelId="{8BD92275-D25D-45A7-8D02-C66D4F187760}" type="presParOf" srcId="{8255C322-47E4-43EA-B503-713F6234592B}" destId="{585E1A71-7554-452A-A006-20B12068C681}" srcOrd="0" destOrd="0" presId="urn:microsoft.com/office/officeart/2005/8/layout/list1"/>
    <dgm:cxn modelId="{0269C463-CF74-4722-B1E7-A401B66430D9}" type="presParOf" srcId="{8255C322-47E4-43EA-B503-713F6234592B}" destId="{87E6818C-48D6-4D79-BE29-B31BD1B97883}" srcOrd="1" destOrd="0" presId="urn:microsoft.com/office/officeart/2005/8/layout/list1"/>
    <dgm:cxn modelId="{C2DDC2BD-2608-493D-A2E9-317D61A334E4}" type="presParOf" srcId="{90429F8A-6DCC-4B38-9E79-A404ED439183}" destId="{20A3EEDD-EA3F-4824-93B5-75FB7974360B}" srcOrd="1" destOrd="0" presId="urn:microsoft.com/office/officeart/2005/8/layout/list1"/>
    <dgm:cxn modelId="{25D36619-F18C-45C3-9632-A863F6B49EC3}" type="presParOf" srcId="{90429F8A-6DCC-4B38-9E79-A404ED439183}" destId="{F8C723A1-BB66-4AFF-A502-61EBBA2A9561}" srcOrd="2" destOrd="0" presId="urn:microsoft.com/office/officeart/2005/8/layout/list1"/>
    <dgm:cxn modelId="{4115D034-1A06-4F8E-8A10-562759A962E8}" type="presParOf" srcId="{90429F8A-6DCC-4B38-9E79-A404ED439183}" destId="{9E12B707-F582-429A-B509-96EBB7D9C3C7}" srcOrd="3" destOrd="0" presId="urn:microsoft.com/office/officeart/2005/8/layout/list1"/>
    <dgm:cxn modelId="{E9B1CF34-C958-484B-AF53-CDDD14394370}" type="presParOf" srcId="{90429F8A-6DCC-4B38-9E79-A404ED439183}" destId="{9D42B383-0703-461B-8E03-D7DF6F510CF1}" srcOrd="4" destOrd="0" presId="urn:microsoft.com/office/officeart/2005/8/layout/list1"/>
    <dgm:cxn modelId="{8FF2B085-A97A-4C80-926D-21D86405B52A}" type="presParOf" srcId="{9D42B383-0703-461B-8E03-D7DF6F510CF1}" destId="{CC6D031C-90DA-4E2B-89DD-EFCE6E58ED73}" srcOrd="0" destOrd="0" presId="urn:microsoft.com/office/officeart/2005/8/layout/list1"/>
    <dgm:cxn modelId="{AC42ABD2-11D7-40AC-8E74-679DE5C84904}" type="presParOf" srcId="{9D42B383-0703-461B-8E03-D7DF6F510CF1}" destId="{CE75D983-C988-4147-B7E6-B1CA4CF317BD}" srcOrd="1" destOrd="0" presId="urn:microsoft.com/office/officeart/2005/8/layout/list1"/>
    <dgm:cxn modelId="{43C85067-07E9-477A-AE4D-6146B670BAB9}" type="presParOf" srcId="{90429F8A-6DCC-4B38-9E79-A404ED439183}" destId="{155F4A5A-2A20-4797-87BF-7185D8D6C7F3}" srcOrd="5" destOrd="0" presId="urn:microsoft.com/office/officeart/2005/8/layout/list1"/>
    <dgm:cxn modelId="{0236666A-B407-4948-8BD6-5443F7C40FF3}" type="presParOf" srcId="{90429F8A-6DCC-4B38-9E79-A404ED439183}" destId="{78802DF9-1FE9-4CCF-B86B-9E0CF11302AB}" srcOrd="6" destOrd="0" presId="urn:microsoft.com/office/officeart/2005/8/layout/list1"/>
    <dgm:cxn modelId="{A46651D1-D88B-4DFD-B578-8C39A29FBF76}" type="presParOf" srcId="{90429F8A-6DCC-4B38-9E79-A404ED439183}" destId="{B40DB442-9151-4295-AD96-25010532F5AA}" srcOrd="7" destOrd="0" presId="urn:microsoft.com/office/officeart/2005/8/layout/list1"/>
    <dgm:cxn modelId="{488C61BC-2800-4DA9-B5B3-07C80F0EE1D7}" type="presParOf" srcId="{90429F8A-6DCC-4B38-9E79-A404ED439183}" destId="{8FD3A032-5601-47C9-9EE3-0DBF20894BA1}" srcOrd="8" destOrd="0" presId="urn:microsoft.com/office/officeart/2005/8/layout/list1"/>
    <dgm:cxn modelId="{F94050F6-7636-4065-8494-03EEC9D75B3E}" type="presParOf" srcId="{8FD3A032-5601-47C9-9EE3-0DBF20894BA1}" destId="{2419957C-4C62-44D7-B39B-76DB9D5EA9C7}" srcOrd="0" destOrd="0" presId="urn:microsoft.com/office/officeart/2005/8/layout/list1"/>
    <dgm:cxn modelId="{1E14C6CB-8ED2-4F34-BB14-25E01862BF1B}" type="presParOf" srcId="{8FD3A032-5601-47C9-9EE3-0DBF20894BA1}" destId="{9F6649E2-69A3-43FE-8B68-20AC198CA409}" srcOrd="1" destOrd="0" presId="urn:microsoft.com/office/officeart/2005/8/layout/list1"/>
    <dgm:cxn modelId="{F99A8D1C-30EF-43C7-A5F4-3F8016895374}" type="presParOf" srcId="{90429F8A-6DCC-4B38-9E79-A404ED439183}" destId="{895FA9E1-F67B-4743-A403-3032DAC2C5AD}" srcOrd="9" destOrd="0" presId="urn:microsoft.com/office/officeart/2005/8/layout/list1"/>
    <dgm:cxn modelId="{68B878A2-7C94-4B1B-A4E5-ACC7D8E58217}" type="presParOf" srcId="{90429F8A-6DCC-4B38-9E79-A404ED439183}" destId="{74AF19CC-F8F6-48C5-9630-36FEBED0AC7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31F7933-C5A5-44B6-B267-D4B74AD1344B}"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S"/>
        </a:p>
      </dgm:t>
    </dgm:pt>
    <dgm:pt modelId="{41407FDF-345E-47C6-9C21-9D75C9828EDC}">
      <dgm:prSet custT="1"/>
      <dgm:spPr/>
      <dgm:t>
        <a:bodyPr/>
        <a:lstStyle/>
        <a:p>
          <a:r>
            <a:rPr lang="it-IT" sz="1200"/>
            <a:t>Essa è l'attività di misurazione del rendimento dei profili aziendali (o Business):</a:t>
          </a:r>
          <a:endParaRPr lang="es-ES" sz="1200"/>
        </a:p>
      </dgm:t>
    </dgm:pt>
    <dgm:pt modelId="{F1951176-8510-4207-BA56-0CBCE017840F}" type="parTrans" cxnId="{DD7D4DBA-EE42-4664-840F-650DFD5E4127}">
      <dgm:prSet/>
      <dgm:spPr/>
      <dgm:t>
        <a:bodyPr/>
        <a:lstStyle/>
        <a:p>
          <a:endParaRPr lang="es-ES" sz="1200">
            <a:solidFill>
              <a:schemeClr val="tx1"/>
            </a:solidFill>
          </a:endParaRPr>
        </a:p>
      </dgm:t>
    </dgm:pt>
    <dgm:pt modelId="{5260A2CE-4E32-4123-80EE-CEC29AA039AD}" type="sibTrans" cxnId="{DD7D4DBA-EE42-4664-840F-650DFD5E4127}">
      <dgm:prSet/>
      <dgm:spPr/>
      <dgm:t>
        <a:bodyPr/>
        <a:lstStyle/>
        <a:p>
          <a:endParaRPr lang="es-ES" sz="1200">
            <a:solidFill>
              <a:schemeClr val="tx1"/>
            </a:solidFill>
          </a:endParaRPr>
        </a:p>
      </dgm:t>
    </dgm:pt>
    <dgm:pt modelId="{A77A5BA8-F43B-4DD9-9650-C8F08F2EB98C}">
      <dgm:prSet custT="1"/>
      <dgm:spPr/>
      <dgm:t>
        <a:bodyPr/>
        <a:lstStyle/>
        <a:p>
          <a:r>
            <a:rPr lang="it-IT" sz="1200"/>
            <a:t>Per esempio la misurazione quantitativa di un profilo (likes, interazioni, condivisioni, producendo un modello esplicativo. Queste analisi permettono di fare emergere dati che sfuggono al semplice «Social Listening». </a:t>
          </a:r>
          <a:endParaRPr lang="es-ES" sz="1200" dirty="0"/>
        </a:p>
      </dgm:t>
    </dgm:pt>
    <dgm:pt modelId="{F269A669-8EB9-4AE1-9913-E2877BD49203}" type="parTrans" cxnId="{95C8A65A-5941-40CB-8A73-FEBB83EA18B5}">
      <dgm:prSet/>
      <dgm:spPr/>
      <dgm:t>
        <a:bodyPr/>
        <a:lstStyle/>
        <a:p>
          <a:endParaRPr lang="es-ES" sz="1200">
            <a:solidFill>
              <a:schemeClr val="tx1"/>
            </a:solidFill>
          </a:endParaRPr>
        </a:p>
      </dgm:t>
    </dgm:pt>
    <dgm:pt modelId="{FBEB03FA-0DD8-49E3-BECF-B32D179A0F94}" type="sibTrans" cxnId="{95C8A65A-5941-40CB-8A73-FEBB83EA18B5}">
      <dgm:prSet/>
      <dgm:spPr/>
      <dgm:t>
        <a:bodyPr/>
        <a:lstStyle/>
        <a:p>
          <a:endParaRPr lang="es-ES" sz="1200">
            <a:solidFill>
              <a:schemeClr val="tx1"/>
            </a:solidFill>
          </a:endParaRPr>
        </a:p>
      </dgm:t>
    </dgm:pt>
    <dgm:pt modelId="{64BF03CA-8546-4BB0-A211-60B4A2547687}">
      <dgm:prSet custT="1"/>
      <dgm:spPr/>
      <dgm:t>
        <a:bodyPr/>
        <a:lstStyle/>
        <a:p>
          <a:r>
            <a:rPr lang="it-IT" sz="1200"/>
            <a:t>Alcune «Dashboard» presenti nei principali Social Network offrono strumenti per condurre questo tipo di analisi, ma soltanto di tipo preliminare. </a:t>
          </a:r>
          <a:endParaRPr lang="es-ES" sz="1200" dirty="0"/>
        </a:p>
      </dgm:t>
    </dgm:pt>
    <dgm:pt modelId="{EC25E588-7855-4FFC-A3A4-06452FB84422}" type="parTrans" cxnId="{F57C7989-4C42-4CA0-B671-24F1F8BA690D}">
      <dgm:prSet/>
      <dgm:spPr/>
      <dgm:t>
        <a:bodyPr/>
        <a:lstStyle/>
        <a:p>
          <a:endParaRPr lang="es-ES" sz="1200">
            <a:solidFill>
              <a:schemeClr val="tx1"/>
            </a:solidFill>
          </a:endParaRPr>
        </a:p>
      </dgm:t>
    </dgm:pt>
    <dgm:pt modelId="{110BEDF0-4EC7-4774-96E3-405B471BC250}" type="sibTrans" cxnId="{F57C7989-4C42-4CA0-B671-24F1F8BA690D}">
      <dgm:prSet/>
      <dgm:spPr/>
      <dgm:t>
        <a:bodyPr/>
        <a:lstStyle/>
        <a:p>
          <a:endParaRPr lang="es-ES" sz="1200">
            <a:solidFill>
              <a:schemeClr val="tx1"/>
            </a:solidFill>
          </a:endParaRPr>
        </a:p>
      </dgm:t>
    </dgm:pt>
    <dgm:pt modelId="{272964CE-2E5B-42F7-8CB4-5BD474607F53}">
      <dgm:prSet custT="1"/>
      <dgm:spPr/>
      <dgm:t>
        <a:bodyPr/>
        <a:lstStyle/>
        <a:p>
          <a:r>
            <a:rPr lang="it-IT" sz="1200"/>
            <a:t>Ci si affida generalmente a strumenti più sofisticati che sono in grado di analizzare Il rendimento della concorrenza o di valutare il nostro profilo nel tempo. </a:t>
          </a:r>
          <a:endParaRPr lang="es-ES" sz="1200" dirty="0"/>
        </a:p>
      </dgm:t>
    </dgm:pt>
    <dgm:pt modelId="{60AC9ADC-1FA6-4A28-90B6-447D751C2C9A}" type="parTrans" cxnId="{647361C9-5D93-45C9-8DF3-3888F62EF7F3}">
      <dgm:prSet/>
      <dgm:spPr/>
      <dgm:t>
        <a:bodyPr/>
        <a:lstStyle/>
        <a:p>
          <a:endParaRPr lang="es-ES" sz="1200">
            <a:solidFill>
              <a:schemeClr val="tx1"/>
            </a:solidFill>
          </a:endParaRPr>
        </a:p>
      </dgm:t>
    </dgm:pt>
    <dgm:pt modelId="{9CDB7957-CFC4-4603-935E-F56B005171D4}" type="sibTrans" cxnId="{647361C9-5D93-45C9-8DF3-3888F62EF7F3}">
      <dgm:prSet/>
      <dgm:spPr/>
      <dgm:t>
        <a:bodyPr/>
        <a:lstStyle/>
        <a:p>
          <a:endParaRPr lang="es-ES" sz="1200">
            <a:solidFill>
              <a:schemeClr val="tx1"/>
            </a:solidFill>
          </a:endParaRPr>
        </a:p>
      </dgm:t>
    </dgm:pt>
    <dgm:pt modelId="{47086A09-D1C1-4D7A-A419-F5C8F695DA19}" type="pres">
      <dgm:prSet presAssocID="{731F7933-C5A5-44B6-B267-D4B74AD1344B}" presName="linear" presStyleCnt="0">
        <dgm:presLayoutVars>
          <dgm:dir/>
          <dgm:animLvl val="lvl"/>
          <dgm:resizeHandles val="exact"/>
        </dgm:presLayoutVars>
      </dgm:prSet>
      <dgm:spPr/>
    </dgm:pt>
    <dgm:pt modelId="{084FA318-49E1-4210-AD5A-8D771EAC4D6E}" type="pres">
      <dgm:prSet presAssocID="{41407FDF-345E-47C6-9C21-9D75C9828EDC}" presName="parentLin" presStyleCnt="0"/>
      <dgm:spPr/>
    </dgm:pt>
    <dgm:pt modelId="{74D91647-8B63-4A10-B495-486033F830A9}" type="pres">
      <dgm:prSet presAssocID="{41407FDF-345E-47C6-9C21-9D75C9828EDC}" presName="parentLeftMargin" presStyleLbl="node1" presStyleIdx="0" presStyleCnt="4"/>
      <dgm:spPr/>
    </dgm:pt>
    <dgm:pt modelId="{1BBCFEE9-8A65-44F7-8F3D-0CBF08E3E79C}" type="pres">
      <dgm:prSet presAssocID="{41407FDF-345E-47C6-9C21-9D75C9828EDC}" presName="parentText" presStyleLbl="node1" presStyleIdx="0" presStyleCnt="4" custScaleX="138590" custScaleY="212422" custLinFactNeighborX="-266" custLinFactNeighborY="-1554">
        <dgm:presLayoutVars>
          <dgm:chMax val="0"/>
          <dgm:bulletEnabled val="1"/>
        </dgm:presLayoutVars>
      </dgm:prSet>
      <dgm:spPr/>
    </dgm:pt>
    <dgm:pt modelId="{8BB3CD75-2633-46DA-B8C1-FC186D322BC4}" type="pres">
      <dgm:prSet presAssocID="{41407FDF-345E-47C6-9C21-9D75C9828EDC}" presName="negativeSpace" presStyleCnt="0"/>
      <dgm:spPr/>
    </dgm:pt>
    <dgm:pt modelId="{C4099E09-637A-43E6-BCB8-F5070175EB57}" type="pres">
      <dgm:prSet presAssocID="{41407FDF-345E-47C6-9C21-9D75C9828EDC}" presName="childText" presStyleLbl="conFgAcc1" presStyleIdx="0" presStyleCnt="4">
        <dgm:presLayoutVars>
          <dgm:bulletEnabled val="1"/>
        </dgm:presLayoutVars>
      </dgm:prSet>
      <dgm:spPr/>
    </dgm:pt>
    <dgm:pt modelId="{91B5B670-4D87-42FE-A97F-609EE764497B}" type="pres">
      <dgm:prSet presAssocID="{5260A2CE-4E32-4123-80EE-CEC29AA039AD}" presName="spaceBetweenRectangles" presStyleCnt="0"/>
      <dgm:spPr/>
    </dgm:pt>
    <dgm:pt modelId="{27264FA0-77FF-403A-BBE7-D2DEBB8A83DD}" type="pres">
      <dgm:prSet presAssocID="{A77A5BA8-F43B-4DD9-9650-C8F08F2EB98C}" presName="parentLin" presStyleCnt="0"/>
      <dgm:spPr/>
    </dgm:pt>
    <dgm:pt modelId="{3935301A-C10A-4731-8DC5-9FE848D2F0CB}" type="pres">
      <dgm:prSet presAssocID="{A77A5BA8-F43B-4DD9-9650-C8F08F2EB98C}" presName="parentLeftMargin" presStyleLbl="node1" presStyleIdx="0" presStyleCnt="4"/>
      <dgm:spPr/>
    </dgm:pt>
    <dgm:pt modelId="{890E4064-D13C-4D90-89B1-B9816BC66C71}" type="pres">
      <dgm:prSet presAssocID="{A77A5BA8-F43B-4DD9-9650-C8F08F2EB98C}" presName="parentText" presStyleLbl="node1" presStyleIdx="1" presStyleCnt="4" custScaleX="138590" custScaleY="212422" custLinFactNeighborX="-266" custLinFactNeighborY="-1554">
        <dgm:presLayoutVars>
          <dgm:chMax val="0"/>
          <dgm:bulletEnabled val="1"/>
        </dgm:presLayoutVars>
      </dgm:prSet>
      <dgm:spPr/>
    </dgm:pt>
    <dgm:pt modelId="{C7A38666-1592-4DD8-9436-E80CF35DC15B}" type="pres">
      <dgm:prSet presAssocID="{A77A5BA8-F43B-4DD9-9650-C8F08F2EB98C}" presName="negativeSpace" presStyleCnt="0"/>
      <dgm:spPr/>
    </dgm:pt>
    <dgm:pt modelId="{4C173C20-23EA-4D69-B545-D9B86FCCD5A5}" type="pres">
      <dgm:prSet presAssocID="{A77A5BA8-F43B-4DD9-9650-C8F08F2EB98C}" presName="childText" presStyleLbl="conFgAcc1" presStyleIdx="1" presStyleCnt="4">
        <dgm:presLayoutVars>
          <dgm:bulletEnabled val="1"/>
        </dgm:presLayoutVars>
      </dgm:prSet>
      <dgm:spPr/>
    </dgm:pt>
    <dgm:pt modelId="{B9FE52D4-29F9-4944-B4DF-7CF2144B018F}" type="pres">
      <dgm:prSet presAssocID="{FBEB03FA-0DD8-49E3-BECF-B32D179A0F94}" presName="spaceBetweenRectangles" presStyleCnt="0"/>
      <dgm:spPr/>
    </dgm:pt>
    <dgm:pt modelId="{5596F080-4E03-4630-AC7B-F20EFB79343B}" type="pres">
      <dgm:prSet presAssocID="{64BF03CA-8546-4BB0-A211-60B4A2547687}" presName="parentLin" presStyleCnt="0"/>
      <dgm:spPr/>
    </dgm:pt>
    <dgm:pt modelId="{3CBA723F-9443-4FA2-BCA4-CA44ADBE303B}" type="pres">
      <dgm:prSet presAssocID="{64BF03CA-8546-4BB0-A211-60B4A2547687}" presName="parentLeftMargin" presStyleLbl="node1" presStyleIdx="1" presStyleCnt="4"/>
      <dgm:spPr/>
    </dgm:pt>
    <dgm:pt modelId="{4E825795-A7A4-44B9-8EB5-5256999B7D51}" type="pres">
      <dgm:prSet presAssocID="{64BF03CA-8546-4BB0-A211-60B4A2547687}" presName="parentText" presStyleLbl="node1" presStyleIdx="2" presStyleCnt="4" custScaleX="138590" custScaleY="212422" custLinFactNeighborX="-266" custLinFactNeighborY="366">
        <dgm:presLayoutVars>
          <dgm:chMax val="0"/>
          <dgm:bulletEnabled val="1"/>
        </dgm:presLayoutVars>
      </dgm:prSet>
      <dgm:spPr/>
    </dgm:pt>
    <dgm:pt modelId="{B7C75ECB-AF61-4F6C-9ED0-486681FCA4B1}" type="pres">
      <dgm:prSet presAssocID="{64BF03CA-8546-4BB0-A211-60B4A2547687}" presName="negativeSpace" presStyleCnt="0"/>
      <dgm:spPr/>
    </dgm:pt>
    <dgm:pt modelId="{5C0A7268-2B63-4EEA-BA50-9C3C088921DD}" type="pres">
      <dgm:prSet presAssocID="{64BF03CA-8546-4BB0-A211-60B4A2547687}" presName="childText" presStyleLbl="conFgAcc1" presStyleIdx="2" presStyleCnt="4">
        <dgm:presLayoutVars>
          <dgm:bulletEnabled val="1"/>
        </dgm:presLayoutVars>
      </dgm:prSet>
      <dgm:spPr/>
    </dgm:pt>
    <dgm:pt modelId="{F5B12B43-54BC-4E14-8C17-316338E2FFB0}" type="pres">
      <dgm:prSet presAssocID="{110BEDF0-4EC7-4774-96E3-405B471BC250}" presName="spaceBetweenRectangles" presStyleCnt="0"/>
      <dgm:spPr/>
    </dgm:pt>
    <dgm:pt modelId="{872602D5-CF6F-4C9C-907B-7AA3151FF285}" type="pres">
      <dgm:prSet presAssocID="{272964CE-2E5B-42F7-8CB4-5BD474607F53}" presName="parentLin" presStyleCnt="0"/>
      <dgm:spPr/>
    </dgm:pt>
    <dgm:pt modelId="{FD2A1073-EEA9-4C9B-A389-439B64273B3E}" type="pres">
      <dgm:prSet presAssocID="{272964CE-2E5B-42F7-8CB4-5BD474607F53}" presName="parentLeftMargin" presStyleLbl="node1" presStyleIdx="2" presStyleCnt="4"/>
      <dgm:spPr/>
    </dgm:pt>
    <dgm:pt modelId="{ECC76305-CCCB-47DB-80C3-1E3F04574697}" type="pres">
      <dgm:prSet presAssocID="{272964CE-2E5B-42F7-8CB4-5BD474607F53}" presName="parentText" presStyleLbl="node1" presStyleIdx="3" presStyleCnt="4" custScaleX="138590" custScaleY="212422">
        <dgm:presLayoutVars>
          <dgm:chMax val="0"/>
          <dgm:bulletEnabled val="1"/>
        </dgm:presLayoutVars>
      </dgm:prSet>
      <dgm:spPr/>
    </dgm:pt>
    <dgm:pt modelId="{06AA10B9-A481-41BB-8FC0-DA08B21A2954}" type="pres">
      <dgm:prSet presAssocID="{272964CE-2E5B-42F7-8CB4-5BD474607F53}" presName="negativeSpace" presStyleCnt="0"/>
      <dgm:spPr/>
    </dgm:pt>
    <dgm:pt modelId="{291CE2A8-9310-461E-AE83-2BF301177AB7}" type="pres">
      <dgm:prSet presAssocID="{272964CE-2E5B-42F7-8CB4-5BD474607F53}" presName="childText" presStyleLbl="conFgAcc1" presStyleIdx="3" presStyleCnt="4">
        <dgm:presLayoutVars>
          <dgm:bulletEnabled val="1"/>
        </dgm:presLayoutVars>
      </dgm:prSet>
      <dgm:spPr/>
    </dgm:pt>
  </dgm:ptLst>
  <dgm:cxnLst>
    <dgm:cxn modelId="{C493EA0E-3020-42BC-AE47-B6FF7AD4EF72}" type="presOf" srcId="{41407FDF-345E-47C6-9C21-9D75C9828EDC}" destId="{1BBCFEE9-8A65-44F7-8F3D-0CBF08E3E79C}" srcOrd="1" destOrd="0" presId="urn:microsoft.com/office/officeart/2005/8/layout/list1"/>
    <dgm:cxn modelId="{CB39A72B-A54E-4435-8A36-0237B27D5AC1}" type="presOf" srcId="{731F7933-C5A5-44B6-B267-D4B74AD1344B}" destId="{47086A09-D1C1-4D7A-A419-F5C8F695DA19}" srcOrd="0" destOrd="0" presId="urn:microsoft.com/office/officeart/2005/8/layout/list1"/>
    <dgm:cxn modelId="{DE609A40-F922-44F0-9978-1487CF004B3E}" type="presOf" srcId="{272964CE-2E5B-42F7-8CB4-5BD474607F53}" destId="{ECC76305-CCCB-47DB-80C3-1E3F04574697}" srcOrd="1" destOrd="0" presId="urn:microsoft.com/office/officeart/2005/8/layout/list1"/>
    <dgm:cxn modelId="{F61D4C66-C3BC-4534-95C7-BD6BEA016873}" type="presOf" srcId="{64BF03CA-8546-4BB0-A211-60B4A2547687}" destId="{3CBA723F-9443-4FA2-BCA4-CA44ADBE303B}" srcOrd="0" destOrd="0" presId="urn:microsoft.com/office/officeart/2005/8/layout/list1"/>
    <dgm:cxn modelId="{D7DF6474-7E37-4B7D-BC6D-B8F1BFA621FA}" type="presOf" srcId="{A77A5BA8-F43B-4DD9-9650-C8F08F2EB98C}" destId="{3935301A-C10A-4731-8DC5-9FE848D2F0CB}" srcOrd="0" destOrd="0" presId="urn:microsoft.com/office/officeart/2005/8/layout/list1"/>
    <dgm:cxn modelId="{95C8A65A-5941-40CB-8A73-FEBB83EA18B5}" srcId="{731F7933-C5A5-44B6-B267-D4B74AD1344B}" destId="{A77A5BA8-F43B-4DD9-9650-C8F08F2EB98C}" srcOrd="1" destOrd="0" parTransId="{F269A669-8EB9-4AE1-9913-E2877BD49203}" sibTransId="{FBEB03FA-0DD8-49E3-BECF-B32D179A0F94}"/>
    <dgm:cxn modelId="{AF55E07B-8E97-4985-B822-4C2DF8102B9E}" type="presOf" srcId="{272964CE-2E5B-42F7-8CB4-5BD474607F53}" destId="{FD2A1073-EEA9-4C9B-A389-439B64273B3E}" srcOrd="0" destOrd="0" presId="urn:microsoft.com/office/officeart/2005/8/layout/list1"/>
    <dgm:cxn modelId="{F57C7989-4C42-4CA0-B671-24F1F8BA690D}" srcId="{731F7933-C5A5-44B6-B267-D4B74AD1344B}" destId="{64BF03CA-8546-4BB0-A211-60B4A2547687}" srcOrd="2" destOrd="0" parTransId="{EC25E588-7855-4FFC-A3A4-06452FB84422}" sibTransId="{110BEDF0-4EC7-4774-96E3-405B471BC250}"/>
    <dgm:cxn modelId="{DD7D4DBA-EE42-4664-840F-650DFD5E4127}" srcId="{731F7933-C5A5-44B6-B267-D4B74AD1344B}" destId="{41407FDF-345E-47C6-9C21-9D75C9828EDC}" srcOrd="0" destOrd="0" parTransId="{F1951176-8510-4207-BA56-0CBCE017840F}" sibTransId="{5260A2CE-4E32-4123-80EE-CEC29AA039AD}"/>
    <dgm:cxn modelId="{B29CE0C0-DC0B-4AEF-807A-482EA27FB9DE}" type="presOf" srcId="{64BF03CA-8546-4BB0-A211-60B4A2547687}" destId="{4E825795-A7A4-44B9-8EB5-5256999B7D51}" srcOrd="1" destOrd="0" presId="urn:microsoft.com/office/officeart/2005/8/layout/list1"/>
    <dgm:cxn modelId="{647361C9-5D93-45C9-8DF3-3888F62EF7F3}" srcId="{731F7933-C5A5-44B6-B267-D4B74AD1344B}" destId="{272964CE-2E5B-42F7-8CB4-5BD474607F53}" srcOrd="3" destOrd="0" parTransId="{60AC9ADC-1FA6-4A28-90B6-447D751C2C9A}" sibTransId="{9CDB7957-CFC4-4603-935E-F56B005171D4}"/>
    <dgm:cxn modelId="{7268A3DB-CFED-458B-A583-27F5A2C995DB}" type="presOf" srcId="{41407FDF-345E-47C6-9C21-9D75C9828EDC}" destId="{74D91647-8B63-4A10-B495-486033F830A9}" srcOrd="0" destOrd="0" presId="urn:microsoft.com/office/officeart/2005/8/layout/list1"/>
    <dgm:cxn modelId="{10239BF2-3353-404A-BF99-FD45CFCA6C67}" type="presOf" srcId="{A77A5BA8-F43B-4DD9-9650-C8F08F2EB98C}" destId="{890E4064-D13C-4D90-89B1-B9816BC66C71}" srcOrd="1" destOrd="0" presId="urn:microsoft.com/office/officeart/2005/8/layout/list1"/>
    <dgm:cxn modelId="{D528992E-1DAC-4A01-92EC-D2AD0554F916}" type="presParOf" srcId="{47086A09-D1C1-4D7A-A419-F5C8F695DA19}" destId="{084FA318-49E1-4210-AD5A-8D771EAC4D6E}" srcOrd="0" destOrd="0" presId="urn:microsoft.com/office/officeart/2005/8/layout/list1"/>
    <dgm:cxn modelId="{87063FA9-05B2-45A8-8572-235461DFE11F}" type="presParOf" srcId="{084FA318-49E1-4210-AD5A-8D771EAC4D6E}" destId="{74D91647-8B63-4A10-B495-486033F830A9}" srcOrd="0" destOrd="0" presId="urn:microsoft.com/office/officeart/2005/8/layout/list1"/>
    <dgm:cxn modelId="{3B4546F5-3A42-43AF-849B-4BCB48780479}" type="presParOf" srcId="{084FA318-49E1-4210-AD5A-8D771EAC4D6E}" destId="{1BBCFEE9-8A65-44F7-8F3D-0CBF08E3E79C}" srcOrd="1" destOrd="0" presId="urn:microsoft.com/office/officeart/2005/8/layout/list1"/>
    <dgm:cxn modelId="{A867FFD5-1A2B-422B-89F6-DD86F395B810}" type="presParOf" srcId="{47086A09-D1C1-4D7A-A419-F5C8F695DA19}" destId="{8BB3CD75-2633-46DA-B8C1-FC186D322BC4}" srcOrd="1" destOrd="0" presId="urn:microsoft.com/office/officeart/2005/8/layout/list1"/>
    <dgm:cxn modelId="{905CFDC7-C7F9-4CB7-8192-8329C3374E4A}" type="presParOf" srcId="{47086A09-D1C1-4D7A-A419-F5C8F695DA19}" destId="{C4099E09-637A-43E6-BCB8-F5070175EB57}" srcOrd="2" destOrd="0" presId="urn:microsoft.com/office/officeart/2005/8/layout/list1"/>
    <dgm:cxn modelId="{D6B0E06B-1EDE-48D0-B4D4-67593DF6E4EC}" type="presParOf" srcId="{47086A09-D1C1-4D7A-A419-F5C8F695DA19}" destId="{91B5B670-4D87-42FE-A97F-609EE764497B}" srcOrd="3" destOrd="0" presId="urn:microsoft.com/office/officeart/2005/8/layout/list1"/>
    <dgm:cxn modelId="{57AEEECE-F33A-4F0D-8B19-3027CB7C83CF}" type="presParOf" srcId="{47086A09-D1C1-4D7A-A419-F5C8F695DA19}" destId="{27264FA0-77FF-403A-BBE7-D2DEBB8A83DD}" srcOrd="4" destOrd="0" presId="urn:microsoft.com/office/officeart/2005/8/layout/list1"/>
    <dgm:cxn modelId="{4F9F9E0F-6AA1-40FA-B652-575AA45CA04F}" type="presParOf" srcId="{27264FA0-77FF-403A-BBE7-D2DEBB8A83DD}" destId="{3935301A-C10A-4731-8DC5-9FE848D2F0CB}" srcOrd="0" destOrd="0" presId="urn:microsoft.com/office/officeart/2005/8/layout/list1"/>
    <dgm:cxn modelId="{EE4C54C5-5ACA-4A2D-A47B-6EEB2F0107D3}" type="presParOf" srcId="{27264FA0-77FF-403A-BBE7-D2DEBB8A83DD}" destId="{890E4064-D13C-4D90-89B1-B9816BC66C71}" srcOrd="1" destOrd="0" presId="urn:microsoft.com/office/officeart/2005/8/layout/list1"/>
    <dgm:cxn modelId="{DC5C8A26-1955-4663-B515-4E8240E4A9F9}" type="presParOf" srcId="{47086A09-D1C1-4D7A-A419-F5C8F695DA19}" destId="{C7A38666-1592-4DD8-9436-E80CF35DC15B}" srcOrd="5" destOrd="0" presId="urn:microsoft.com/office/officeart/2005/8/layout/list1"/>
    <dgm:cxn modelId="{E129C8F3-4F6D-4D64-A854-72DF31C8DFC5}" type="presParOf" srcId="{47086A09-D1C1-4D7A-A419-F5C8F695DA19}" destId="{4C173C20-23EA-4D69-B545-D9B86FCCD5A5}" srcOrd="6" destOrd="0" presId="urn:microsoft.com/office/officeart/2005/8/layout/list1"/>
    <dgm:cxn modelId="{A17CFEEE-7384-4437-8462-E7F7428CA240}" type="presParOf" srcId="{47086A09-D1C1-4D7A-A419-F5C8F695DA19}" destId="{B9FE52D4-29F9-4944-B4DF-7CF2144B018F}" srcOrd="7" destOrd="0" presId="urn:microsoft.com/office/officeart/2005/8/layout/list1"/>
    <dgm:cxn modelId="{190C0500-775B-4E61-9FA1-F77D6806DB75}" type="presParOf" srcId="{47086A09-D1C1-4D7A-A419-F5C8F695DA19}" destId="{5596F080-4E03-4630-AC7B-F20EFB79343B}" srcOrd="8" destOrd="0" presId="urn:microsoft.com/office/officeart/2005/8/layout/list1"/>
    <dgm:cxn modelId="{28A47D5F-0874-462A-8162-6E8CF1691F1E}" type="presParOf" srcId="{5596F080-4E03-4630-AC7B-F20EFB79343B}" destId="{3CBA723F-9443-4FA2-BCA4-CA44ADBE303B}" srcOrd="0" destOrd="0" presId="urn:microsoft.com/office/officeart/2005/8/layout/list1"/>
    <dgm:cxn modelId="{BBB4BCB1-3A17-42BC-9829-C4F12FCD84D3}" type="presParOf" srcId="{5596F080-4E03-4630-AC7B-F20EFB79343B}" destId="{4E825795-A7A4-44B9-8EB5-5256999B7D51}" srcOrd="1" destOrd="0" presId="urn:microsoft.com/office/officeart/2005/8/layout/list1"/>
    <dgm:cxn modelId="{9E1DD24E-E532-462A-BD83-ED88024770BC}" type="presParOf" srcId="{47086A09-D1C1-4D7A-A419-F5C8F695DA19}" destId="{B7C75ECB-AF61-4F6C-9ED0-486681FCA4B1}" srcOrd="9" destOrd="0" presId="urn:microsoft.com/office/officeart/2005/8/layout/list1"/>
    <dgm:cxn modelId="{FDED8C23-30E2-412A-973A-351696277F32}" type="presParOf" srcId="{47086A09-D1C1-4D7A-A419-F5C8F695DA19}" destId="{5C0A7268-2B63-4EEA-BA50-9C3C088921DD}" srcOrd="10" destOrd="0" presId="urn:microsoft.com/office/officeart/2005/8/layout/list1"/>
    <dgm:cxn modelId="{54C28001-7103-4FBC-A52E-E21B8524594B}" type="presParOf" srcId="{47086A09-D1C1-4D7A-A419-F5C8F695DA19}" destId="{F5B12B43-54BC-4E14-8C17-316338E2FFB0}" srcOrd="11" destOrd="0" presId="urn:microsoft.com/office/officeart/2005/8/layout/list1"/>
    <dgm:cxn modelId="{4421A1E1-4400-42A1-AF50-4C68B23AA61E}" type="presParOf" srcId="{47086A09-D1C1-4D7A-A419-F5C8F695DA19}" destId="{872602D5-CF6F-4C9C-907B-7AA3151FF285}" srcOrd="12" destOrd="0" presId="urn:microsoft.com/office/officeart/2005/8/layout/list1"/>
    <dgm:cxn modelId="{BADC6AA7-D729-4BD5-895E-7465F77B0121}" type="presParOf" srcId="{872602D5-CF6F-4C9C-907B-7AA3151FF285}" destId="{FD2A1073-EEA9-4C9B-A389-439B64273B3E}" srcOrd="0" destOrd="0" presId="urn:microsoft.com/office/officeart/2005/8/layout/list1"/>
    <dgm:cxn modelId="{CE398D33-7313-4438-90C3-330F6C6DB1EC}" type="presParOf" srcId="{872602D5-CF6F-4C9C-907B-7AA3151FF285}" destId="{ECC76305-CCCB-47DB-80C3-1E3F04574697}" srcOrd="1" destOrd="0" presId="urn:microsoft.com/office/officeart/2005/8/layout/list1"/>
    <dgm:cxn modelId="{47CC1B4B-BDEC-4385-94F2-65CC6609A824}" type="presParOf" srcId="{47086A09-D1C1-4D7A-A419-F5C8F695DA19}" destId="{06AA10B9-A481-41BB-8FC0-DA08B21A2954}" srcOrd="13" destOrd="0" presId="urn:microsoft.com/office/officeart/2005/8/layout/list1"/>
    <dgm:cxn modelId="{0DA4DE7F-FBAF-4E27-A1BF-DB8293699B2C}" type="presParOf" srcId="{47086A09-D1C1-4D7A-A419-F5C8F695DA19}" destId="{291CE2A8-9310-461E-AE83-2BF301177AB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F831643-4E74-47A3-B5CC-73458B351C95}"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S"/>
        </a:p>
      </dgm:t>
    </dgm:pt>
    <dgm:pt modelId="{685D56B2-3722-4A8C-AAC9-A9E7EE8C30A0}">
      <dgm:prSet custT="1"/>
      <dgm:spPr/>
      <dgm:t>
        <a:bodyPr/>
        <a:lstStyle/>
        <a:p>
          <a:r>
            <a:rPr lang="it-IT" sz="1200" dirty="0">
              <a:solidFill>
                <a:schemeClr val="tx1"/>
              </a:solidFill>
            </a:rPr>
            <a:t>Una precisazione: questo caso di studio (</a:t>
          </a:r>
          <a:r>
            <a:rPr lang="it-IT" sz="1200" dirty="0" err="1">
              <a:solidFill>
                <a:schemeClr val="tx1"/>
              </a:solidFill>
            </a:rPr>
            <a:t>FireSec</a:t>
          </a:r>
          <a:r>
            <a:rPr lang="it-IT" sz="1200" dirty="0">
              <a:solidFill>
                <a:schemeClr val="tx1"/>
              </a:solidFill>
            </a:rPr>
            <a:t> System) è un’Azienda «B2B»: </a:t>
          </a:r>
          <a:r>
            <a:rPr lang="it-IT" sz="1200" i="1" dirty="0">
              <a:solidFill>
                <a:schemeClr val="tx1"/>
              </a:solidFill>
            </a:rPr>
            <a:t>Business to Business</a:t>
          </a:r>
          <a:r>
            <a:rPr lang="it-IT" sz="1200" dirty="0">
              <a:solidFill>
                <a:schemeClr val="tx1"/>
              </a:solidFill>
            </a:rPr>
            <a:t>. Ciò significa che i suoi prodotti e/o servizi si rivolgono ad altre Aziende, non ai consumatori. </a:t>
          </a:r>
          <a:endParaRPr lang="es-ES" sz="1200" dirty="0">
            <a:solidFill>
              <a:schemeClr val="tx1"/>
            </a:solidFill>
          </a:endParaRPr>
        </a:p>
      </dgm:t>
    </dgm:pt>
    <dgm:pt modelId="{BB4697BD-F71E-49CA-86CE-83EDBAA7D76B}" type="parTrans" cxnId="{600ABF3F-6432-46F8-8B73-DE833AEF566C}">
      <dgm:prSet/>
      <dgm:spPr/>
      <dgm:t>
        <a:bodyPr/>
        <a:lstStyle/>
        <a:p>
          <a:endParaRPr lang="es-ES">
            <a:solidFill>
              <a:schemeClr val="tx1"/>
            </a:solidFill>
          </a:endParaRPr>
        </a:p>
      </dgm:t>
    </dgm:pt>
    <dgm:pt modelId="{263C40D7-464E-415B-B362-BAA999D4476E}" type="sibTrans" cxnId="{600ABF3F-6432-46F8-8B73-DE833AEF566C}">
      <dgm:prSet/>
      <dgm:spPr/>
      <dgm:t>
        <a:bodyPr/>
        <a:lstStyle/>
        <a:p>
          <a:endParaRPr lang="es-ES">
            <a:solidFill>
              <a:schemeClr val="tx1"/>
            </a:solidFill>
          </a:endParaRPr>
        </a:p>
      </dgm:t>
    </dgm:pt>
    <dgm:pt modelId="{B7BA7041-B9CB-41F0-B310-14E937955102}">
      <dgm:prSet custT="1"/>
      <dgm:spPr/>
      <dgm:t>
        <a:bodyPr/>
        <a:lstStyle/>
        <a:p>
          <a:r>
            <a:rPr lang="it-IT" sz="1200" dirty="0">
              <a:solidFill>
                <a:schemeClr val="tx1"/>
              </a:solidFill>
            </a:rPr>
            <a:t>Per le Aziende «B2B» il ciclo di vendita è generalmente più complesso rispetto alle Aziende «B2C»: </a:t>
          </a:r>
          <a:r>
            <a:rPr lang="it-IT" sz="1200" i="1" dirty="0">
              <a:solidFill>
                <a:schemeClr val="tx1"/>
              </a:solidFill>
            </a:rPr>
            <a:t>Business to Customer</a:t>
          </a:r>
          <a:r>
            <a:rPr lang="it-IT" sz="1200" dirty="0">
              <a:solidFill>
                <a:schemeClr val="tx1"/>
              </a:solidFill>
            </a:rPr>
            <a:t>. </a:t>
          </a:r>
          <a:endParaRPr lang="es-ES" sz="1200" dirty="0">
            <a:solidFill>
              <a:schemeClr val="tx1"/>
            </a:solidFill>
          </a:endParaRPr>
        </a:p>
      </dgm:t>
    </dgm:pt>
    <dgm:pt modelId="{5965443C-74A7-429B-AA67-A69C5F7AAC5C}" type="parTrans" cxnId="{475C34A1-3157-43B4-A0A6-75055816038B}">
      <dgm:prSet/>
      <dgm:spPr/>
      <dgm:t>
        <a:bodyPr/>
        <a:lstStyle/>
        <a:p>
          <a:endParaRPr lang="es-ES">
            <a:solidFill>
              <a:schemeClr val="tx1"/>
            </a:solidFill>
          </a:endParaRPr>
        </a:p>
      </dgm:t>
    </dgm:pt>
    <dgm:pt modelId="{AFBA509A-1F64-4318-879F-B0623AAD8521}" type="sibTrans" cxnId="{475C34A1-3157-43B4-A0A6-75055816038B}">
      <dgm:prSet/>
      <dgm:spPr/>
      <dgm:t>
        <a:bodyPr/>
        <a:lstStyle/>
        <a:p>
          <a:endParaRPr lang="es-ES">
            <a:solidFill>
              <a:schemeClr val="tx1"/>
            </a:solidFill>
          </a:endParaRPr>
        </a:p>
      </dgm:t>
    </dgm:pt>
    <dgm:pt modelId="{50AD7566-AC1F-411B-B261-21987C3C302A}">
      <dgm:prSet custT="1"/>
      <dgm:spPr/>
      <dgm:t>
        <a:bodyPr/>
        <a:lstStyle/>
        <a:p>
          <a:r>
            <a:rPr lang="it-IT" sz="1200" dirty="0">
              <a:solidFill>
                <a:schemeClr val="tx1"/>
              </a:solidFill>
            </a:rPr>
            <a:t>Nel «B2B» i processi decisionali d'acquisto, all'interno di un'azienda, sono seguiti da più persone che concorrono a formare il punto di vista dell’Azienda. </a:t>
          </a:r>
          <a:endParaRPr lang="es-ES" sz="1200" dirty="0">
            <a:solidFill>
              <a:schemeClr val="tx1"/>
            </a:solidFill>
          </a:endParaRPr>
        </a:p>
      </dgm:t>
    </dgm:pt>
    <dgm:pt modelId="{0CB320E3-5263-49D7-A4DE-49C51F52A9A5}" type="parTrans" cxnId="{E94FA377-8F1D-4A7A-941F-00A7E472E7BB}">
      <dgm:prSet/>
      <dgm:spPr/>
      <dgm:t>
        <a:bodyPr/>
        <a:lstStyle/>
        <a:p>
          <a:endParaRPr lang="es-ES">
            <a:solidFill>
              <a:schemeClr val="tx1"/>
            </a:solidFill>
          </a:endParaRPr>
        </a:p>
      </dgm:t>
    </dgm:pt>
    <dgm:pt modelId="{D60BB245-9C7F-4A72-A18E-37E1ACD3E5AF}" type="sibTrans" cxnId="{E94FA377-8F1D-4A7A-941F-00A7E472E7BB}">
      <dgm:prSet/>
      <dgm:spPr/>
      <dgm:t>
        <a:bodyPr/>
        <a:lstStyle/>
        <a:p>
          <a:endParaRPr lang="es-ES">
            <a:solidFill>
              <a:schemeClr val="tx1"/>
            </a:solidFill>
          </a:endParaRPr>
        </a:p>
      </dgm:t>
    </dgm:pt>
    <dgm:pt modelId="{46278336-56B5-4260-88E6-144034ADE8EA}">
      <dgm:prSet custT="1"/>
      <dgm:spPr/>
      <dgm:t>
        <a:bodyPr/>
        <a:lstStyle/>
        <a:p>
          <a:r>
            <a:rPr lang="it-IT" sz="1200" dirty="0">
              <a:solidFill>
                <a:schemeClr val="tx1"/>
              </a:solidFill>
            </a:rPr>
            <a:t>Vendite di questo tipo, in passato, si basavano sul rapporto interpersonale, sul passaparola e su attività di «</a:t>
          </a:r>
          <a:r>
            <a:rPr lang="it-IT" sz="1200" dirty="0" err="1">
              <a:solidFill>
                <a:schemeClr val="tx1"/>
              </a:solidFill>
            </a:rPr>
            <a:t>outboud</a:t>
          </a:r>
          <a:r>
            <a:rPr lang="it-IT" sz="1200" dirty="0">
              <a:solidFill>
                <a:schemeClr val="tx1"/>
              </a:solidFill>
            </a:rPr>
            <a:t> marketing». </a:t>
          </a:r>
          <a:endParaRPr lang="es-ES" sz="1200" dirty="0">
            <a:solidFill>
              <a:schemeClr val="tx1"/>
            </a:solidFill>
          </a:endParaRPr>
        </a:p>
      </dgm:t>
    </dgm:pt>
    <dgm:pt modelId="{33795AA6-4082-4840-B2A7-6192866846FD}" type="parTrans" cxnId="{1ABCE17C-584A-46E2-A88B-B77ACA400AD1}">
      <dgm:prSet/>
      <dgm:spPr/>
      <dgm:t>
        <a:bodyPr/>
        <a:lstStyle/>
        <a:p>
          <a:endParaRPr lang="es-ES">
            <a:solidFill>
              <a:schemeClr val="tx1"/>
            </a:solidFill>
          </a:endParaRPr>
        </a:p>
      </dgm:t>
    </dgm:pt>
    <dgm:pt modelId="{594D71E5-690A-481F-B89D-77C2C8B14A7B}" type="sibTrans" cxnId="{1ABCE17C-584A-46E2-A88B-B77ACA400AD1}">
      <dgm:prSet/>
      <dgm:spPr/>
      <dgm:t>
        <a:bodyPr/>
        <a:lstStyle/>
        <a:p>
          <a:endParaRPr lang="es-ES">
            <a:solidFill>
              <a:schemeClr val="tx1"/>
            </a:solidFill>
          </a:endParaRPr>
        </a:p>
      </dgm:t>
    </dgm:pt>
    <dgm:pt modelId="{417407D4-AA0F-40FD-AA7C-C3DDE1EF78D0}">
      <dgm:prSet custT="1"/>
      <dgm:spPr/>
      <dgm:t>
        <a:bodyPr/>
        <a:lstStyle/>
        <a:p>
          <a:r>
            <a:rPr lang="it-IT" sz="1200" dirty="0">
              <a:solidFill>
                <a:schemeClr val="tx1"/>
              </a:solidFill>
            </a:rPr>
            <a:t>Nel dettaglio, l’Azienda </a:t>
          </a:r>
          <a:r>
            <a:rPr lang="it-IT" sz="1200" dirty="0" err="1">
              <a:solidFill>
                <a:schemeClr val="tx1"/>
              </a:solidFill>
            </a:rPr>
            <a:t>FireSec</a:t>
          </a:r>
          <a:r>
            <a:rPr lang="it-IT" sz="1200" dirty="0">
              <a:solidFill>
                <a:schemeClr val="tx1"/>
              </a:solidFill>
            </a:rPr>
            <a:t> System si è rivolta a un’Agenzia di Comunicazione e Marketing per sviluppare un Piano di Comunicazione coerente e aggiornato.</a:t>
          </a:r>
          <a:endParaRPr lang="es-ES" sz="1200" dirty="0">
            <a:solidFill>
              <a:schemeClr val="tx1"/>
            </a:solidFill>
          </a:endParaRPr>
        </a:p>
      </dgm:t>
    </dgm:pt>
    <dgm:pt modelId="{1A65923A-3914-46FD-9780-02513B5B358E}" type="parTrans" cxnId="{CC74B022-176C-4B91-84DD-1D2F60015365}">
      <dgm:prSet/>
      <dgm:spPr/>
      <dgm:t>
        <a:bodyPr/>
        <a:lstStyle/>
        <a:p>
          <a:endParaRPr lang="es-ES">
            <a:solidFill>
              <a:schemeClr val="tx1"/>
            </a:solidFill>
          </a:endParaRPr>
        </a:p>
      </dgm:t>
    </dgm:pt>
    <dgm:pt modelId="{D551780B-9CEE-4A53-8BD0-30343C0E2BE8}" type="sibTrans" cxnId="{CC74B022-176C-4B91-84DD-1D2F60015365}">
      <dgm:prSet/>
      <dgm:spPr/>
      <dgm:t>
        <a:bodyPr/>
        <a:lstStyle/>
        <a:p>
          <a:endParaRPr lang="es-ES">
            <a:solidFill>
              <a:schemeClr val="tx1"/>
            </a:solidFill>
          </a:endParaRPr>
        </a:p>
      </dgm:t>
    </dgm:pt>
    <dgm:pt modelId="{D9C0EED6-A51A-4B4E-81CF-9DA0401DF6B7}" type="pres">
      <dgm:prSet presAssocID="{FF831643-4E74-47A3-B5CC-73458B351C95}" presName="linear" presStyleCnt="0">
        <dgm:presLayoutVars>
          <dgm:dir/>
          <dgm:animLvl val="lvl"/>
          <dgm:resizeHandles val="exact"/>
        </dgm:presLayoutVars>
      </dgm:prSet>
      <dgm:spPr/>
    </dgm:pt>
    <dgm:pt modelId="{C53C2E53-B11F-40F2-842B-1B77B7F73389}" type="pres">
      <dgm:prSet presAssocID="{685D56B2-3722-4A8C-AAC9-A9E7EE8C30A0}" presName="parentLin" presStyleCnt="0"/>
      <dgm:spPr/>
    </dgm:pt>
    <dgm:pt modelId="{CBDCEB52-D5CA-48BF-9B32-4B532E05BC93}" type="pres">
      <dgm:prSet presAssocID="{685D56B2-3722-4A8C-AAC9-A9E7EE8C30A0}" presName="parentLeftMargin" presStyleLbl="node1" presStyleIdx="0" presStyleCnt="5"/>
      <dgm:spPr/>
    </dgm:pt>
    <dgm:pt modelId="{AF3BD7C3-50A7-432D-B897-37FDA4FCBCC7}" type="pres">
      <dgm:prSet presAssocID="{685D56B2-3722-4A8C-AAC9-A9E7EE8C30A0}" presName="parentText" presStyleLbl="node1" presStyleIdx="0" presStyleCnt="5" custScaleX="131889" custScaleY="317857">
        <dgm:presLayoutVars>
          <dgm:chMax val="0"/>
          <dgm:bulletEnabled val="1"/>
        </dgm:presLayoutVars>
      </dgm:prSet>
      <dgm:spPr/>
    </dgm:pt>
    <dgm:pt modelId="{F99C4108-AA2F-42CE-9352-233630838F5C}" type="pres">
      <dgm:prSet presAssocID="{685D56B2-3722-4A8C-AAC9-A9E7EE8C30A0}" presName="negativeSpace" presStyleCnt="0"/>
      <dgm:spPr/>
    </dgm:pt>
    <dgm:pt modelId="{A59F20C4-6925-4813-8EF2-E26BAF453AB4}" type="pres">
      <dgm:prSet presAssocID="{685D56B2-3722-4A8C-AAC9-A9E7EE8C30A0}" presName="childText" presStyleLbl="conFgAcc1" presStyleIdx="0" presStyleCnt="5">
        <dgm:presLayoutVars>
          <dgm:bulletEnabled val="1"/>
        </dgm:presLayoutVars>
      </dgm:prSet>
      <dgm:spPr/>
    </dgm:pt>
    <dgm:pt modelId="{4F1474CB-FDE6-4969-A680-9C392869087A}" type="pres">
      <dgm:prSet presAssocID="{263C40D7-464E-415B-B362-BAA999D4476E}" presName="spaceBetweenRectangles" presStyleCnt="0"/>
      <dgm:spPr/>
    </dgm:pt>
    <dgm:pt modelId="{9BCE1C18-341C-4E45-9829-B2CC5934D8A8}" type="pres">
      <dgm:prSet presAssocID="{B7BA7041-B9CB-41F0-B310-14E937955102}" presName="parentLin" presStyleCnt="0"/>
      <dgm:spPr/>
    </dgm:pt>
    <dgm:pt modelId="{5D2C5073-5450-4F9A-B92F-2F864871B225}" type="pres">
      <dgm:prSet presAssocID="{B7BA7041-B9CB-41F0-B310-14E937955102}" presName="parentLeftMargin" presStyleLbl="node1" presStyleIdx="0" presStyleCnt="5"/>
      <dgm:spPr/>
    </dgm:pt>
    <dgm:pt modelId="{EF1AE590-5610-4B32-9376-8DC7BD52D7DF}" type="pres">
      <dgm:prSet presAssocID="{B7BA7041-B9CB-41F0-B310-14E937955102}" presName="parentText" presStyleLbl="node1" presStyleIdx="1" presStyleCnt="5" custScaleX="131889" custScaleY="317857">
        <dgm:presLayoutVars>
          <dgm:chMax val="0"/>
          <dgm:bulletEnabled val="1"/>
        </dgm:presLayoutVars>
      </dgm:prSet>
      <dgm:spPr/>
    </dgm:pt>
    <dgm:pt modelId="{026F217B-0158-4476-9589-7AD28BC46563}" type="pres">
      <dgm:prSet presAssocID="{B7BA7041-B9CB-41F0-B310-14E937955102}" presName="negativeSpace" presStyleCnt="0"/>
      <dgm:spPr/>
    </dgm:pt>
    <dgm:pt modelId="{88A2F7DA-A793-49E9-AF07-DA7EF4083E7D}" type="pres">
      <dgm:prSet presAssocID="{B7BA7041-B9CB-41F0-B310-14E937955102}" presName="childText" presStyleLbl="conFgAcc1" presStyleIdx="1" presStyleCnt="5">
        <dgm:presLayoutVars>
          <dgm:bulletEnabled val="1"/>
        </dgm:presLayoutVars>
      </dgm:prSet>
      <dgm:spPr/>
    </dgm:pt>
    <dgm:pt modelId="{32ADFA08-24F0-47CF-9B53-520304608545}" type="pres">
      <dgm:prSet presAssocID="{AFBA509A-1F64-4318-879F-B0623AAD8521}" presName="spaceBetweenRectangles" presStyleCnt="0"/>
      <dgm:spPr/>
    </dgm:pt>
    <dgm:pt modelId="{EB905D36-5714-4EC7-BCCD-94617672DC03}" type="pres">
      <dgm:prSet presAssocID="{50AD7566-AC1F-411B-B261-21987C3C302A}" presName="parentLin" presStyleCnt="0"/>
      <dgm:spPr/>
    </dgm:pt>
    <dgm:pt modelId="{7478386F-3E29-49D9-872B-AB06CB6CEC28}" type="pres">
      <dgm:prSet presAssocID="{50AD7566-AC1F-411B-B261-21987C3C302A}" presName="parentLeftMargin" presStyleLbl="node1" presStyleIdx="1" presStyleCnt="5"/>
      <dgm:spPr/>
    </dgm:pt>
    <dgm:pt modelId="{2ED896E9-1E69-44D5-866D-0B352F5680A6}" type="pres">
      <dgm:prSet presAssocID="{50AD7566-AC1F-411B-B261-21987C3C302A}" presName="parentText" presStyleLbl="node1" presStyleIdx="2" presStyleCnt="5" custScaleX="131889" custScaleY="317857">
        <dgm:presLayoutVars>
          <dgm:chMax val="0"/>
          <dgm:bulletEnabled val="1"/>
        </dgm:presLayoutVars>
      </dgm:prSet>
      <dgm:spPr/>
    </dgm:pt>
    <dgm:pt modelId="{C14F7BE3-FE77-4099-8D32-8A2A02A73EDA}" type="pres">
      <dgm:prSet presAssocID="{50AD7566-AC1F-411B-B261-21987C3C302A}" presName="negativeSpace" presStyleCnt="0"/>
      <dgm:spPr/>
    </dgm:pt>
    <dgm:pt modelId="{E205FB75-F67E-4BC3-952D-764CCEB7308F}" type="pres">
      <dgm:prSet presAssocID="{50AD7566-AC1F-411B-B261-21987C3C302A}" presName="childText" presStyleLbl="conFgAcc1" presStyleIdx="2" presStyleCnt="5">
        <dgm:presLayoutVars>
          <dgm:bulletEnabled val="1"/>
        </dgm:presLayoutVars>
      </dgm:prSet>
      <dgm:spPr/>
    </dgm:pt>
    <dgm:pt modelId="{E391DBFB-602F-40DB-B3FB-6BF42FFB2D8F}" type="pres">
      <dgm:prSet presAssocID="{D60BB245-9C7F-4A72-A18E-37E1ACD3E5AF}" presName="spaceBetweenRectangles" presStyleCnt="0"/>
      <dgm:spPr/>
    </dgm:pt>
    <dgm:pt modelId="{E230E353-1739-4B73-9E6C-B2F1F6FC1C69}" type="pres">
      <dgm:prSet presAssocID="{46278336-56B5-4260-88E6-144034ADE8EA}" presName="parentLin" presStyleCnt="0"/>
      <dgm:spPr/>
    </dgm:pt>
    <dgm:pt modelId="{91625E6A-ED37-45CD-B388-5329A2AECAC8}" type="pres">
      <dgm:prSet presAssocID="{46278336-56B5-4260-88E6-144034ADE8EA}" presName="parentLeftMargin" presStyleLbl="node1" presStyleIdx="2" presStyleCnt="5"/>
      <dgm:spPr/>
    </dgm:pt>
    <dgm:pt modelId="{3F92702D-0807-4E5A-B22B-C6C9276EB9FA}" type="pres">
      <dgm:prSet presAssocID="{46278336-56B5-4260-88E6-144034ADE8EA}" presName="parentText" presStyleLbl="node1" presStyleIdx="3" presStyleCnt="5" custScaleX="131889" custScaleY="317857">
        <dgm:presLayoutVars>
          <dgm:chMax val="0"/>
          <dgm:bulletEnabled val="1"/>
        </dgm:presLayoutVars>
      </dgm:prSet>
      <dgm:spPr/>
    </dgm:pt>
    <dgm:pt modelId="{48005AFD-456C-45F5-8712-D8384CBAA40A}" type="pres">
      <dgm:prSet presAssocID="{46278336-56B5-4260-88E6-144034ADE8EA}" presName="negativeSpace" presStyleCnt="0"/>
      <dgm:spPr/>
    </dgm:pt>
    <dgm:pt modelId="{44404AAE-51A6-4933-A339-8AD637D851AD}" type="pres">
      <dgm:prSet presAssocID="{46278336-56B5-4260-88E6-144034ADE8EA}" presName="childText" presStyleLbl="conFgAcc1" presStyleIdx="3" presStyleCnt="5">
        <dgm:presLayoutVars>
          <dgm:bulletEnabled val="1"/>
        </dgm:presLayoutVars>
      </dgm:prSet>
      <dgm:spPr/>
    </dgm:pt>
    <dgm:pt modelId="{81057983-D5A1-4994-B645-7AE235F61E54}" type="pres">
      <dgm:prSet presAssocID="{594D71E5-690A-481F-B89D-77C2C8B14A7B}" presName="spaceBetweenRectangles" presStyleCnt="0"/>
      <dgm:spPr/>
    </dgm:pt>
    <dgm:pt modelId="{EAA1B839-8DBB-4296-AE0D-F6BF4E18664C}" type="pres">
      <dgm:prSet presAssocID="{417407D4-AA0F-40FD-AA7C-C3DDE1EF78D0}" presName="parentLin" presStyleCnt="0"/>
      <dgm:spPr/>
    </dgm:pt>
    <dgm:pt modelId="{47BB09DA-BE4D-44B6-8B10-7997277052F1}" type="pres">
      <dgm:prSet presAssocID="{417407D4-AA0F-40FD-AA7C-C3DDE1EF78D0}" presName="parentLeftMargin" presStyleLbl="node1" presStyleIdx="3" presStyleCnt="5"/>
      <dgm:spPr/>
    </dgm:pt>
    <dgm:pt modelId="{DFA66DCA-B309-4440-B191-AB387DAC8042}" type="pres">
      <dgm:prSet presAssocID="{417407D4-AA0F-40FD-AA7C-C3DDE1EF78D0}" presName="parentText" presStyleLbl="node1" presStyleIdx="4" presStyleCnt="5" custScaleX="131889" custScaleY="317857">
        <dgm:presLayoutVars>
          <dgm:chMax val="0"/>
          <dgm:bulletEnabled val="1"/>
        </dgm:presLayoutVars>
      </dgm:prSet>
      <dgm:spPr/>
    </dgm:pt>
    <dgm:pt modelId="{A217EFAF-CC69-452D-80D0-7CC9EA1F71DC}" type="pres">
      <dgm:prSet presAssocID="{417407D4-AA0F-40FD-AA7C-C3DDE1EF78D0}" presName="negativeSpace" presStyleCnt="0"/>
      <dgm:spPr/>
    </dgm:pt>
    <dgm:pt modelId="{9A6EE621-0DB4-4A6C-B0D4-E318E5C474F9}" type="pres">
      <dgm:prSet presAssocID="{417407D4-AA0F-40FD-AA7C-C3DDE1EF78D0}" presName="childText" presStyleLbl="conFgAcc1" presStyleIdx="4" presStyleCnt="5">
        <dgm:presLayoutVars>
          <dgm:bulletEnabled val="1"/>
        </dgm:presLayoutVars>
      </dgm:prSet>
      <dgm:spPr/>
    </dgm:pt>
  </dgm:ptLst>
  <dgm:cxnLst>
    <dgm:cxn modelId="{B4DFBB01-FDBD-4840-B116-E744146FB021}" type="presOf" srcId="{417407D4-AA0F-40FD-AA7C-C3DDE1EF78D0}" destId="{DFA66DCA-B309-4440-B191-AB387DAC8042}" srcOrd="1" destOrd="0" presId="urn:microsoft.com/office/officeart/2005/8/layout/list1"/>
    <dgm:cxn modelId="{973E0717-A6B4-4829-9697-B18877284605}" type="presOf" srcId="{46278336-56B5-4260-88E6-144034ADE8EA}" destId="{91625E6A-ED37-45CD-B388-5329A2AECAC8}" srcOrd="0" destOrd="0" presId="urn:microsoft.com/office/officeart/2005/8/layout/list1"/>
    <dgm:cxn modelId="{CC74B022-176C-4B91-84DD-1D2F60015365}" srcId="{FF831643-4E74-47A3-B5CC-73458B351C95}" destId="{417407D4-AA0F-40FD-AA7C-C3DDE1EF78D0}" srcOrd="4" destOrd="0" parTransId="{1A65923A-3914-46FD-9780-02513B5B358E}" sibTransId="{D551780B-9CEE-4A53-8BD0-30343C0E2BE8}"/>
    <dgm:cxn modelId="{600ABF3F-6432-46F8-8B73-DE833AEF566C}" srcId="{FF831643-4E74-47A3-B5CC-73458B351C95}" destId="{685D56B2-3722-4A8C-AAC9-A9E7EE8C30A0}" srcOrd="0" destOrd="0" parTransId="{BB4697BD-F71E-49CA-86CE-83EDBAA7D76B}" sibTransId="{263C40D7-464E-415B-B362-BAA999D4476E}"/>
    <dgm:cxn modelId="{CC7C4443-DDC9-4525-82A6-B5114C9F6825}" type="presOf" srcId="{685D56B2-3722-4A8C-AAC9-A9E7EE8C30A0}" destId="{AF3BD7C3-50A7-432D-B897-37FDA4FCBCC7}" srcOrd="1" destOrd="0" presId="urn:microsoft.com/office/officeart/2005/8/layout/list1"/>
    <dgm:cxn modelId="{FCE19064-2197-4C6B-ABFB-15B969D3C441}" type="presOf" srcId="{B7BA7041-B9CB-41F0-B310-14E937955102}" destId="{5D2C5073-5450-4F9A-B92F-2F864871B225}" srcOrd="0" destOrd="0" presId="urn:microsoft.com/office/officeart/2005/8/layout/list1"/>
    <dgm:cxn modelId="{64F8B76A-A3DB-4F16-B6CA-39DA5AB9FF98}" type="presOf" srcId="{685D56B2-3722-4A8C-AAC9-A9E7EE8C30A0}" destId="{CBDCEB52-D5CA-48BF-9B32-4B532E05BC93}" srcOrd="0" destOrd="0" presId="urn:microsoft.com/office/officeart/2005/8/layout/list1"/>
    <dgm:cxn modelId="{5D61366B-02E3-427B-B9D1-91E10704ECB0}" type="presOf" srcId="{B7BA7041-B9CB-41F0-B310-14E937955102}" destId="{EF1AE590-5610-4B32-9376-8DC7BD52D7DF}" srcOrd="1" destOrd="0" presId="urn:microsoft.com/office/officeart/2005/8/layout/list1"/>
    <dgm:cxn modelId="{D8CC1D4F-916D-480B-A50E-4E688407EFE2}" type="presOf" srcId="{417407D4-AA0F-40FD-AA7C-C3DDE1EF78D0}" destId="{47BB09DA-BE4D-44B6-8B10-7997277052F1}" srcOrd="0" destOrd="0" presId="urn:microsoft.com/office/officeart/2005/8/layout/list1"/>
    <dgm:cxn modelId="{E94FA377-8F1D-4A7A-941F-00A7E472E7BB}" srcId="{FF831643-4E74-47A3-B5CC-73458B351C95}" destId="{50AD7566-AC1F-411B-B261-21987C3C302A}" srcOrd="2" destOrd="0" parTransId="{0CB320E3-5263-49D7-A4DE-49C51F52A9A5}" sibTransId="{D60BB245-9C7F-4A72-A18E-37E1ACD3E5AF}"/>
    <dgm:cxn modelId="{1ABCE17C-584A-46E2-A88B-B77ACA400AD1}" srcId="{FF831643-4E74-47A3-B5CC-73458B351C95}" destId="{46278336-56B5-4260-88E6-144034ADE8EA}" srcOrd="3" destOrd="0" parTransId="{33795AA6-4082-4840-B2A7-6192866846FD}" sibTransId="{594D71E5-690A-481F-B89D-77C2C8B14A7B}"/>
    <dgm:cxn modelId="{475C34A1-3157-43B4-A0A6-75055816038B}" srcId="{FF831643-4E74-47A3-B5CC-73458B351C95}" destId="{B7BA7041-B9CB-41F0-B310-14E937955102}" srcOrd="1" destOrd="0" parTransId="{5965443C-74A7-429B-AA67-A69C5F7AAC5C}" sibTransId="{AFBA509A-1F64-4318-879F-B0623AAD8521}"/>
    <dgm:cxn modelId="{73115FCB-FF5E-4507-89E7-0831CA51821B}" type="presOf" srcId="{50AD7566-AC1F-411B-B261-21987C3C302A}" destId="{2ED896E9-1E69-44D5-866D-0B352F5680A6}" srcOrd="1" destOrd="0" presId="urn:microsoft.com/office/officeart/2005/8/layout/list1"/>
    <dgm:cxn modelId="{636BF5CD-7C3B-42B5-9036-8690B5B3BAC9}" type="presOf" srcId="{50AD7566-AC1F-411B-B261-21987C3C302A}" destId="{7478386F-3E29-49D9-872B-AB06CB6CEC28}" srcOrd="0" destOrd="0" presId="urn:microsoft.com/office/officeart/2005/8/layout/list1"/>
    <dgm:cxn modelId="{CEA725E5-6483-4B27-AC3D-2D0B91CC2346}" type="presOf" srcId="{46278336-56B5-4260-88E6-144034ADE8EA}" destId="{3F92702D-0807-4E5A-B22B-C6C9276EB9FA}" srcOrd="1" destOrd="0" presId="urn:microsoft.com/office/officeart/2005/8/layout/list1"/>
    <dgm:cxn modelId="{0A2394EB-A9E4-4362-BB71-71C875B6E135}" type="presOf" srcId="{FF831643-4E74-47A3-B5CC-73458B351C95}" destId="{D9C0EED6-A51A-4B4E-81CF-9DA0401DF6B7}" srcOrd="0" destOrd="0" presId="urn:microsoft.com/office/officeart/2005/8/layout/list1"/>
    <dgm:cxn modelId="{FB415FEA-B371-40A5-A5B0-95503136E842}" type="presParOf" srcId="{D9C0EED6-A51A-4B4E-81CF-9DA0401DF6B7}" destId="{C53C2E53-B11F-40F2-842B-1B77B7F73389}" srcOrd="0" destOrd="0" presId="urn:microsoft.com/office/officeart/2005/8/layout/list1"/>
    <dgm:cxn modelId="{0662CB7B-1497-4A49-AA24-E512A649C4F0}" type="presParOf" srcId="{C53C2E53-B11F-40F2-842B-1B77B7F73389}" destId="{CBDCEB52-D5CA-48BF-9B32-4B532E05BC93}" srcOrd="0" destOrd="0" presId="urn:microsoft.com/office/officeart/2005/8/layout/list1"/>
    <dgm:cxn modelId="{33B893A3-2FA5-4766-983C-7F340C89A70A}" type="presParOf" srcId="{C53C2E53-B11F-40F2-842B-1B77B7F73389}" destId="{AF3BD7C3-50A7-432D-B897-37FDA4FCBCC7}" srcOrd="1" destOrd="0" presId="urn:microsoft.com/office/officeart/2005/8/layout/list1"/>
    <dgm:cxn modelId="{6B33494E-E7EE-428D-BFD4-1DA02B709BD9}" type="presParOf" srcId="{D9C0EED6-A51A-4B4E-81CF-9DA0401DF6B7}" destId="{F99C4108-AA2F-42CE-9352-233630838F5C}" srcOrd="1" destOrd="0" presId="urn:microsoft.com/office/officeart/2005/8/layout/list1"/>
    <dgm:cxn modelId="{C5DE4163-FA4B-465D-AA56-FB746407784F}" type="presParOf" srcId="{D9C0EED6-A51A-4B4E-81CF-9DA0401DF6B7}" destId="{A59F20C4-6925-4813-8EF2-E26BAF453AB4}" srcOrd="2" destOrd="0" presId="urn:microsoft.com/office/officeart/2005/8/layout/list1"/>
    <dgm:cxn modelId="{2EBDA229-4869-43AD-81FC-B7BE04B21CDD}" type="presParOf" srcId="{D9C0EED6-A51A-4B4E-81CF-9DA0401DF6B7}" destId="{4F1474CB-FDE6-4969-A680-9C392869087A}" srcOrd="3" destOrd="0" presId="urn:microsoft.com/office/officeart/2005/8/layout/list1"/>
    <dgm:cxn modelId="{29103BEB-DCFD-464F-8139-C5EEF3FE404B}" type="presParOf" srcId="{D9C0EED6-A51A-4B4E-81CF-9DA0401DF6B7}" destId="{9BCE1C18-341C-4E45-9829-B2CC5934D8A8}" srcOrd="4" destOrd="0" presId="urn:microsoft.com/office/officeart/2005/8/layout/list1"/>
    <dgm:cxn modelId="{6A7CEFA8-6E99-4B49-8990-DFE575A1440A}" type="presParOf" srcId="{9BCE1C18-341C-4E45-9829-B2CC5934D8A8}" destId="{5D2C5073-5450-4F9A-B92F-2F864871B225}" srcOrd="0" destOrd="0" presId="urn:microsoft.com/office/officeart/2005/8/layout/list1"/>
    <dgm:cxn modelId="{B40E4238-20FF-47D8-9F12-CC7C64BC1302}" type="presParOf" srcId="{9BCE1C18-341C-4E45-9829-B2CC5934D8A8}" destId="{EF1AE590-5610-4B32-9376-8DC7BD52D7DF}" srcOrd="1" destOrd="0" presId="urn:microsoft.com/office/officeart/2005/8/layout/list1"/>
    <dgm:cxn modelId="{1E6CF14B-2815-4601-858D-586AE3DB7FA4}" type="presParOf" srcId="{D9C0EED6-A51A-4B4E-81CF-9DA0401DF6B7}" destId="{026F217B-0158-4476-9589-7AD28BC46563}" srcOrd="5" destOrd="0" presId="urn:microsoft.com/office/officeart/2005/8/layout/list1"/>
    <dgm:cxn modelId="{BE8B8059-B479-4F92-A322-EFD02C686060}" type="presParOf" srcId="{D9C0EED6-A51A-4B4E-81CF-9DA0401DF6B7}" destId="{88A2F7DA-A793-49E9-AF07-DA7EF4083E7D}" srcOrd="6" destOrd="0" presId="urn:microsoft.com/office/officeart/2005/8/layout/list1"/>
    <dgm:cxn modelId="{5D6BCE89-0DDD-4E8B-A8B6-5B81901BC29F}" type="presParOf" srcId="{D9C0EED6-A51A-4B4E-81CF-9DA0401DF6B7}" destId="{32ADFA08-24F0-47CF-9B53-520304608545}" srcOrd="7" destOrd="0" presId="urn:microsoft.com/office/officeart/2005/8/layout/list1"/>
    <dgm:cxn modelId="{9258D333-BD34-43FF-8BF7-68C26D5957C3}" type="presParOf" srcId="{D9C0EED6-A51A-4B4E-81CF-9DA0401DF6B7}" destId="{EB905D36-5714-4EC7-BCCD-94617672DC03}" srcOrd="8" destOrd="0" presId="urn:microsoft.com/office/officeart/2005/8/layout/list1"/>
    <dgm:cxn modelId="{9FBDC71A-1224-4683-A132-B097D8133734}" type="presParOf" srcId="{EB905D36-5714-4EC7-BCCD-94617672DC03}" destId="{7478386F-3E29-49D9-872B-AB06CB6CEC28}" srcOrd="0" destOrd="0" presId="urn:microsoft.com/office/officeart/2005/8/layout/list1"/>
    <dgm:cxn modelId="{20EA9237-9E04-4F2E-A22C-74546D571DE8}" type="presParOf" srcId="{EB905D36-5714-4EC7-BCCD-94617672DC03}" destId="{2ED896E9-1E69-44D5-866D-0B352F5680A6}" srcOrd="1" destOrd="0" presId="urn:microsoft.com/office/officeart/2005/8/layout/list1"/>
    <dgm:cxn modelId="{8EBEEAD5-AA42-44A8-86BB-15EEA5BEF9C3}" type="presParOf" srcId="{D9C0EED6-A51A-4B4E-81CF-9DA0401DF6B7}" destId="{C14F7BE3-FE77-4099-8D32-8A2A02A73EDA}" srcOrd="9" destOrd="0" presId="urn:microsoft.com/office/officeart/2005/8/layout/list1"/>
    <dgm:cxn modelId="{F741D2FE-6CD3-4BC3-9065-88764E12D717}" type="presParOf" srcId="{D9C0EED6-A51A-4B4E-81CF-9DA0401DF6B7}" destId="{E205FB75-F67E-4BC3-952D-764CCEB7308F}" srcOrd="10" destOrd="0" presId="urn:microsoft.com/office/officeart/2005/8/layout/list1"/>
    <dgm:cxn modelId="{8C0692A5-9CFF-4DA2-95F6-76F3577A1677}" type="presParOf" srcId="{D9C0EED6-A51A-4B4E-81CF-9DA0401DF6B7}" destId="{E391DBFB-602F-40DB-B3FB-6BF42FFB2D8F}" srcOrd="11" destOrd="0" presId="urn:microsoft.com/office/officeart/2005/8/layout/list1"/>
    <dgm:cxn modelId="{7440806B-4EB2-4C50-98E5-6251FDE1AB77}" type="presParOf" srcId="{D9C0EED6-A51A-4B4E-81CF-9DA0401DF6B7}" destId="{E230E353-1739-4B73-9E6C-B2F1F6FC1C69}" srcOrd="12" destOrd="0" presId="urn:microsoft.com/office/officeart/2005/8/layout/list1"/>
    <dgm:cxn modelId="{C01ADEB3-6DF2-49DA-8D35-B6CB6A45271D}" type="presParOf" srcId="{E230E353-1739-4B73-9E6C-B2F1F6FC1C69}" destId="{91625E6A-ED37-45CD-B388-5329A2AECAC8}" srcOrd="0" destOrd="0" presId="urn:microsoft.com/office/officeart/2005/8/layout/list1"/>
    <dgm:cxn modelId="{136C6DCC-1DDC-4AFC-8097-87F539F3D0A4}" type="presParOf" srcId="{E230E353-1739-4B73-9E6C-B2F1F6FC1C69}" destId="{3F92702D-0807-4E5A-B22B-C6C9276EB9FA}" srcOrd="1" destOrd="0" presId="urn:microsoft.com/office/officeart/2005/8/layout/list1"/>
    <dgm:cxn modelId="{C1E180E9-2FAC-44A7-AD99-310E41D19052}" type="presParOf" srcId="{D9C0EED6-A51A-4B4E-81CF-9DA0401DF6B7}" destId="{48005AFD-456C-45F5-8712-D8384CBAA40A}" srcOrd="13" destOrd="0" presId="urn:microsoft.com/office/officeart/2005/8/layout/list1"/>
    <dgm:cxn modelId="{2972C7E8-86B3-49B5-A8FF-609CA2F1F20D}" type="presParOf" srcId="{D9C0EED6-A51A-4B4E-81CF-9DA0401DF6B7}" destId="{44404AAE-51A6-4933-A339-8AD637D851AD}" srcOrd="14" destOrd="0" presId="urn:microsoft.com/office/officeart/2005/8/layout/list1"/>
    <dgm:cxn modelId="{EE71C91F-35A6-418F-BAF7-36489AD783FD}" type="presParOf" srcId="{D9C0EED6-A51A-4B4E-81CF-9DA0401DF6B7}" destId="{81057983-D5A1-4994-B645-7AE235F61E54}" srcOrd="15" destOrd="0" presId="urn:microsoft.com/office/officeart/2005/8/layout/list1"/>
    <dgm:cxn modelId="{AD757763-8D7A-49C5-A587-3D8E1C15B822}" type="presParOf" srcId="{D9C0EED6-A51A-4B4E-81CF-9DA0401DF6B7}" destId="{EAA1B839-8DBB-4296-AE0D-F6BF4E18664C}" srcOrd="16" destOrd="0" presId="urn:microsoft.com/office/officeart/2005/8/layout/list1"/>
    <dgm:cxn modelId="{BDD7BE7D-1C6E-4660-A28C-D03974DD2458}" type="presParOf" srcId="{EAA1B839-8DBB-4296-AE0D-F6BF4E18664C}" destId="{47BB09DA-BE4D-44B6-8B10-7997277052F1}" srcOrd="0" destOrd="0" presId="urn:microsoft.com/office/officeart/2005/8/layout/list1"/>
    <dgm:cxn modelId="{AFC52C94-FB1B-4D91-992E-F035C3649A39}" type="presParOf" srcId="{EAA1B839-8DBB-4296-AE0D-F6BF4E18664C}" destId="{DFA66DCA-B309-4440-B191-AB387DAC8042}" srcOrd="1" destOrd="0" presId="urn:microsoft.com/office/officeart/2005/8/layout/list1"/>
    <dgm:cxn modelId="{0550DD27-EB2B-4482-8C66-ED591A97F6E3}" type="presParOf" srcId="{D9C0EED6-A51A-4B4E-81CF-9DA0401DF6B7}" destId="{A217EFAF-CC69-452D-80D0-7CC9EA1F71DC}" srcOrd="17" destOrd="0" presId="urn:microsoft.com/office/officeart/2005/8/layout/list1"/>
    <dgm:cxn modelId="{777F77BC-51AE-4EB2-9136-EF081A5DA971}" type="presParOf" srcId="{D9C0EED6-A51A-4B4E-81CF-9DA0401DF6B7}" destId="{9A6EE621-0DB4-4A6C-B0D4-E318E5C474F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467532F-8C6F-4159-A7BB-C5E9DBE4A4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EDDF64A7-C465-4AFE-BEB8-9AE4DEB43E84}">
      <dgm:prSet custT="1"/>
      <dgm:spPr/>
      <dgm:t>
        <a:bodyPr/>
        <a:lstStyle/>
        <a:p>
          <a:r>
            <a:rPr lang="it-IT" sz="1200">
              <a:solidFill>
                <a:schemeClr val="tx1"/>
              </a:solidFill>
              <a:latin typeface="Arial Rounded MT Bold" panose="020F0704030504030204" pitchFamily="34" charset="0"/>
            </a:rPr>
            <a:t>L’Agenzia ha anzitutto dovuto individuare: </a:t>
          </a:r>
          <a:endParaRPr lang="es-ES" sz="1200">
            <a:solidFill>
              <a:schemeClr val="tx1"/>
            </a:solidFill>
            <a:latin typeface="Arial Rounded MT Bold" panose="020F0704030504030204" pitchFamily="34" charset="0"/>
          </a:endParaRPr>
        </a:p>
      </dgm:t>
    </dgm:pt>
    <dgm:pt modelId="{EA287F6E-9828-4EF6-95F3-EFCBFCAC224A}" type="parTrans" cxnId="{5D8B9A90-0213-4932-9C37-853AACE132F0}">
      <dgm:prSet/>
      <dgm:spPr/>
      <dgm:t>
        <a:bodyPr/>
        <a:lstStyle/>
        <a:p>
          <a:endParaRPr lang="es-ES" sz="1200">
            <a:solidFill>
              <a:schemeClr val="tx1"/>
            </a:solidFill>
            <a:latin typeface="Arial Rounded MT Bold" panose="020F0704030504030204" pitchFamily="34" charset="0"/>
          </a:endParaRPr>
        </a:p>
      </dgm:t>
    </dgm:pt>
    <dgm:pt modelId="{578EB10E-2DBC-4B2C-8A34-9F83A726EFBF}" type="sibTrans" cxnId="{5D8B9A90-0213-4932-9C37-853AACE132F0}">
      <dgm:prSet/>
      <dgm:spPr/>
      <dgm:t>
        <a:bodyPr/>
        <a:lstStyle/>
        <a:p>
          <a:endParaRPr lang="es-ES" sz="1200">
            <a:solidFill>
              <a:schemeClr val="tx1"/>
            </a:solidFill>
            <a:latin typeface="Arial Rounded MT Bold" panose="020F0704030504030204" pitchFamily="34" charset="0"/>
          </a:endParaRPr>
        </a:p>
      </dgm:t>
    </dgm:pt>
    <dgm:pt modelId="{A7917985-EC20-4B26-B59B-79F509412A6D}">
      <dgm:prSet custT="1"/>
      <dgm:spPr/>
      <dgm:t>
        <a:bodyPr/>
        <a:lstStyle/>
        <a:p>
          <a:r>
            <a:rPr lang="it-IT" sz="1200" dirty="0">
              <a:solidFill>
                <a:schemeClr val="tx1"/>
              </a:solidFill>
              <a:latin typeface="Arial Rounded MT Bold" panose="020F0704030504030204" pitchFamily="34" charset="0"/>
            </a:rPr>
            <a:t>Chi sono i clienti attuali di </a:t>
          </a:r>
          <a:r>
            <a:rPr lang="it-IT" sz="1200" dirty="0" err="1">
              <a:solidFill>
                <a:schemeClr val="tx1"/>
              </a:solidFill>
              <a:latin typeface="Arial Rounded MT Bold" panose="020F0704030504030204" pitchFamily="34" charset="0"/>
            </a:rPr>
            <a:t>FireSec</a:t>
          </a:r>
          <a:r>
            <a:rPr lang="it-IT" sz="1200" dirty="0">
              <a:solidFill>
                <a:schemeClr val="tx1"/>
              </a:solidFill>
              <a:latin typeface="Arial Rounded MT Bold" panose="020F0704030504030204" pitchFamily="34" charset="0"/>
            </a:rPr>
            <a:t> System </a:t>
          </a:r>
          <a:endParaRPr lang="es-ES" sz="1200" dirty="0">
            <a:solidFill>
              <a:schemeClr val="tx1"/>
            </a:solidFill>
            <a:latin typeface="Arial Rounded MT Bold" panose="020F0704030504030204" pitchFamily="34" charset="0"/>
          </a:endParaRPr>
        </a:p>
      </dgm:t>
    </dgm:pt>
    <dgm:pt modelId="{A9D079D4-01E0-405A-923E-E794F4677115}" type="parTrans" cxnId="{01733B1E-4071-4B79-AA26-1C4499B3B039}">
      <dgm:prSet/>
      <dgm:spPr/>
      <dgm:t>
        <a:bodyPr/>
        <a:lstStyle/>
        <a:p>
          <a:endParaRPr lang="es-ES" sz="1200">
            <a:solidFill>
              <a:schemeClr val="tx1"/>
            </a:solidFill>
            <a:latin typeface="Arial Rounded MT Bold" panose="020F0704030504030204" pitchFamily="34" charset="0"/>
          </a:endParaRPr>
        </a:p>
      </dgm:t>
    </dgm:pt>
    <dgm:pt modelId="{4377041E-CF09-4383-9598-FF35A04EFBFF}" type="sibTrans" cxnId="{01733B1E-4071-4B79-AA26-1C4499B3B039}">
      <dgm:prSet/>
      <dgm:spPr/>
      <dgm:t>
        <a:bodyPr/>
        <a:lstStyle/>
        <a:p>
          <a:endParaRPr lang="es-ES" sz="1200">
            <a:solidFill>
              <a:schemeClr val="tx1"/>
            </a:solidFill>
            <a:latin typeface="Arial Rounded MT Bold" panose="020F0704030504030204" pitchFamily="34" charset="0"/>
          </a:endParaRPr>
        </a:p>
      </dgm:t>
    </dgm:pt>
    <dgm:pt modelId="{43DDF234-0693-4EFA-A9BD-1901FA338F60}">
      <dgm:prSet custT="1"/>
      <dgm:spPr/>
      <dgm:t>
        <a:bodyPr/>
        <a:lstStyle/>
        <a:p>
          <a:r>
            <a:rPr lang="it-IT" sz="1200">
              <a:solidFill>
                <a:schemeClr val="tx1"/>
              </a:solidFill>
              <a:latin typeface="Arial Rounded MT Bold" panose="020F0704030504030204" pitchFamily="34" charset="0"/>
            </a:rPr>
            <a:t>Chi sono i clienti potenziali, come si comportano online</a:t>
          </a:r>
          <a:endParaRPr lang="es-ES" sz="1200">
            <a:solidFill>
              <a:schemeClr val="tx1"/>
            </a:solidFill>
            <a:latin typeface="Arial Rounded MT Bold" panose="020F0704030504030204" pitchFamily="34" charset="0"/>
          </a:endParaRPr>
        </a:p>
      </dgm:t>
    </dgm:pt>
    <dgm:pt modelId="{6F7DFA7A-A024-4CA5-A4D3-81FFA0280EB6}" type="parTrans" cxnId="{80F19FD3-741B-4D73-B578-7FB4E1058382}">
      <dgm:prSet/>
      <dgm:spPr/>
      <dgm:t>
        <a:bodyPr/>
        <a:lstStyle/>
        <a:p>
          <a:endParaRPr lang="es-ES" sz="1200">
            <a:solidFill>
              <a:schemeClr val="tx1"/>
            </a:solidFill>
            <a:latin typeface="Arial Rounded MT Bold" panose="020F0704030504030204" pitchFamily="34" charset="0"/>
          </a:endParaRPr>
        </a:p>
      </dgm:t>
    </dgm:pt>
    <dgm:pt modelId="{C3F136D9-9C28-448A-9E9B-34FDE41758D5}" type="sibTrans" cxnId="{80F19FD3-741B-4D73-B578-7FB4E1058382}">
      <dgm:prSet/>
      <dgm:spPr/>
      <dgm:t>
        <a:bodyPr/>
        <a:lstStyle/>
        <a:p>
          <a:endParaRPr lang="es-ES" sz="1200">
            <a:solidFill>
              <a:schemeClr val="tx1"/>
            </a:solidFill>
            <a:latin typeface="Arial Rounded MT Bold" panose="020F0704030504030204" pitchFamily="34" charset="0"/>
          </a:endParaRPr>
        </a:p>
      </dgm:t>
    </dgm:pt>
    <dgm:pt modelId="{192F0199-512C-4834-A6B1-09181695F1E0}">
      <dgm:prSet custT="1"/>
      <dgm:spPr/>
      <dgm:t>
        <a:bodyPr/>
        <a:lstStyle/>
        <a:p>
          <a:r>
            <a:rPr lang="it-IT" sz="1200" dirty="0">
              <a:solidFill>
                <a:schemeClr val="tx1"/>
              </a:solidFill>
              <a:latin typeface="Arial Rounded MT Bold" panose="020F0704030504030204" pitchFamily="34" charset="0"/>
            </a:rPr>
            <a:t>Cosa fanno i competitor dal punto di vista del Digital Marketing</a:t>
          </a:r>
          <a:endParaRPr lang="es-ES" sz="1200" dirty="0">
            <a:solidFill>
              <a:schemeClr val="tx1"/>
            </a:solidFill>
            <a:latin typeface="Arial Rounded MT Bold" panose="020F0704030504030204" pitchFamily="34" charset="0"/>
          </a:endParaRPr>
        </a:p>
      </dgm:t>
    </dgm:pt>
    <dgm:pt modelId="{3CE34A10-C988-473C-A3D8-623C9D0DAEFF}" type="parTrans" cxnId="{17C8FEC4-4B70-4650-BD47-051EC1BF135D}">
      <dgm:prSet/>
      <dgm:spPr/>
      <dgm:t>
        <a:bodyPr/>
        <a:lstStyle/>
        <a:p>
          <a:endParaRPr lang="es-ES" sz="1200">
            <a:solidFill>
              <a:schemeClr val="tx1"/>
            </a:solidFill>
            <a:latin typeface="Arial Rounded MT Bold" panose="020F0704030504030204" pitchFamily="34" charset="0"/>
          </a:endParaRPr>
        </a:p>
      </dgm:t>
    </dgm:pt>
    <dgm:pt modelId="{F913E729-01E1-49EE-8B78-75AAB823D97E}" type="sibTrans" cxnId="{17C8FEC4-4B70-4650-BD47-051EC1BF135D}">
      <dgm:prSet/>
      <dgm:spPr/>
      <dgm:t>
        <a:bodyPr/>
        <a:lstStyle/>
        <a:p>
          <a:endParaRPr lang="es-ES" sz="1200">
            <a:solidFill>
              <a:schemeClr val="tx1"/>
            </a:solidFill>
            <a:latin typeface="Arial Rounded MT Bold" panose="020F0704030504030204" pitchFamily="34" charset="0"/>
          </a:endParaRPr>
        </a:p>
      </dgm:t>
    </dgm:pt>
    <dgm:pt modelId="{B0F022B6-6C99-4223-9562-71A20AEFBD15}">
      <dgm:prSet custT="1"/>
      <dgm:spPr/>
      <dgm:t>
        <a:bodyPr/>
        <a:lstStyle/>
        <a:p>
          <a:endParaRPr lang="es-ES" sz="1200" dirty="0">
            <a:solidFill>
              <a:schemeClr val="tx1"/>
            </a:solidFill>
            <a:latin typeface="Arial Rounded MT Bold" panose="020F0704030504030204" pitchFamily="34" charset="0"/>
          </a:endParaRPr>
        </a:p>
      </dgm:t>
    </dgm:pt>
    <dgm:pt modelId="{32944AEE-6381-4C72-96F8-A34FD02A984E}" type="parTrans" cxnId="{F49ABD39-FC75-472D-9A1A-8EDDC47F9170}">
      <dgm:prSet/>
      <dgm:spPr/>
      <dgm:t>
        <a:bodyPr/>
        <a:lstStyle/>
        <a:p>
          <a:endParaRPr lang="es-ES">
            <a:latin typeface="Arial Rounded MT Bold" panose="020F0704030504030204" pitchFamily="34" charset="0"/>
          </a:endParaRPr>
        </a:p>
      </dgm:t>
    </dgm:pt>
    <dgm:pt modelId="{AF40383A-6ECF-4BD0-82E2-8762680CAC47}" type="sibTrans" cxnId="{F49ABD39-FC75-472D-9A1A-8EDDC47F9170}">
      <dgm:prSet/>
      <dgm:spPr/>
      <dgm:t>
        <a:bodyPr/>
        <a:lstStyle/>
        <a:p>
          <a:endParaRPr lang="es-ES">
            <a:latin typeface="Arial Rounded MT Bold" panose="020F0704030504030204" pitchFamily="34" charset="0"/>
          </a:endParaRPr>
        </a:p>
      </dgm:t>
    </dgm:pt>
    <dgm:pt modelId="{6023295F-6372-4F99-9934-5B039C4D0FAF}" type="pres">
      <dgm:prSet presAssocID="{0467532F-8C6F-4159-A7BB-C5E9DBE4A4AF}" presName="linear" presStyleCnt="0">
        <dgm:presLayoutVars>
          <dgm:animLvl val="lvl"/>
          <dgm:resizeHandles val="exact"/>
        </dgm:presLayoutVars>
      </dgm:prSet>
      <dgm:spPr/>
    </dgm:pt>
    <dgm:pt modelId="{98646531-4A89-4D51-85E2-D411F44E9E34}" type="pres">
      <dgm:prSet presAssocID="{EDDF64A7-C465-4AFE-BEB8-9AE4DEB43E84}" presName="parentText" presStyleLbl="node1" presStyleIdx="0" presStyleCnt="1" custScaleY="24948" custLinFactNeighborX="985" custLinFactNeighborY="92">
        <dgm:presLayoutVars>
          <dgm:chMax val="0"/>
          <dgm:bulletEnabled val="1"/>
        </dgm:presLayoutVars>
      </dgm:prSet>
      <dgm:spPr/>
    </dgm:pt>
    <dgm:pt modelId="{0DC7E4D2-2E98-4BB8-BD0D-03D51690E507}" type="pres">
      <dgm:prSet presAssocID="{EDDF64A7-C465-4AFE-BEB8-9AE4DEB43E84}" presName="childText" presStyleLbl="revTx" presStyleIdx="0" presStyleCnt="1">
        <dgm:presLayoutVars>
          <dgm:bulletEnabled val="1"/>
        </dgm:presLayoutVars>
      </dgm:prSet>
      <dgm:spPr/>
    </dgm:pt>
  </dgm:ptLst>
  <dgm:cxnLst>
    <dgm:cxn modelId="{0667410B-553C-46E5-AAD1-9AB391D2B386}" type="presOf" srcId="{0467532F-8C6F-4159-A7BB-C5E9DBE4A4AF}" destId="{6023295F-6372-4F99-9934-5B039C4D0FAF}" srcOrd="0" destOrd="0" presId="urn:microsoft.com/office/officeart/2005/8/layout/vList2"/>
    <dgm:cxn modelId="{01733B1E-4071-4B79-AA26-1C4499B3B039}" srcId="{EDDF64A7-C465-4AFE-BEB8-9AE4DEB43E84}" destId="{A7917985-EC20-4B26-B59B-79F509412A6D}" srcOrd="1" destOrd="0" parTransId="{A9D079D4-01E0-405A-923E-E794F4677115}" sibTransId="{4377041E-CF09-4383-9598-FF35A04EFBFF}"/>
    <dgm:cxn modelId="{F49ABD39-FC75-472D-9A1A-8EDDC47F9170}" srcId="{EDDF64A7-C465-4AFE-BEB8-9AE4DEB43E84}" destId="{B0F022B6-6C99-4223-9562-71A20AEFBD15}" srcOrd="0" destOrd="0" parTransId="{32944AEE-6381-4C72-96F8-A34FD02A984E}" sibTransId="{AF40383A-6ECF-4BD0-82E2-8762680CAC47}"/>
    <dgm:cxn modelId="{B24E8056-B5C1-4665-BB10-101CF023CC11}" type="presOf" srcId="{EDDF64A7-C465-4AFE-BEB8-9AE4DEB43E84}" destId="{98646531-4A89-4D51-85E2-D411F44E9E34}" srcOrd="0" destOrd="0" presId="urn:microsoft.com/office/officeart/2005/8/layout/vList2"/>
    <dgm:cxn modelId="{5D8B9A90-0213-4932-9C37-853AACE132F0}" srcId="{0467532F-8C6F-4159-A7BB-C5E9DBE4A4AF}" destId="{EDDF64A7-C465-4AFE-BEB8-9AE4DEB43E84}" srcOrd="0" destOrd="0" parTransId="{EA287F6E-9828-4EF6-95F3-EFCBFCAC224A}" sibTransId="{578EB10E-2DBC-4B2C-8A34-9F83A726EFBF}"/>
    <dgm:cxn modelId="{7E108491-ECC8-42AC-B307-D2C7F2079A4D}" type="presOf" srcId="{192F0199-512C-4834-A6B1-09181695F1E0}" destId="{0DC7E4D2-2E98-4BB8-BD0D-03D51690E507}" srcOrd="0" destOrd="3" presId="urn:microsoft.com/office/officeart/2005/8/layout/vList2"/>
    <dgm:cxn modelId="{46EB47B7-EEEF-4BE1-AABD-8FD91F1278B4}" type="presOf" srcId="{B0F022B6-6C99-4223-9562-71A20AEFBD15}" destId="{0DC7E4D2-2E98-4BB8-BD0D-03D51690E507}" srcOrd="0" destOrd="0" presId="urn:microsoft.com/office/officeart/2005/8/layout/vList2"/>
    <dgm:cxn modelId="{CFCB7DC0-C7EE-444A-9586-AEA9C6486975}" type="presOf" srcId="{A7917985-EC20-4B26-B59B-79F509412A6D}" destId="{0DC7E4D2-2E98-4BB8-BD0D-03D51690E507}" srcOrd="0" destOrd="1" presId="urn:microsoft.com/office/officeart/2005/8/layout/vList2"/>
    <dgm:cxn modelId="{17C8FEC4-4B70-4650-BD47-051EC1BF135D}" srcId="{EDDF64A7-C465-4AFE-BEB8-9AE4DEB43E84}" destId="{192F0199-512C-4834-A6B1-09181695F1E0}" srcOrd="3" destOrd="0" parTransId="{3CE34A10-C988-473C-A3D8-623C9D0DAEFF}" sibTransId="{F913E729-01E1-49EE-8B78-75AAB823D97E}"/>
    <dgm:cxn modelId="{C9C625C9-8B86-4D5F-AE09-79F407329E61}" type="presOf" srcId="{43DDF234-0693-4EFA-A9BD-1901FA338F60}" destId="{0DC7E4D2-2E98-4BB8-BD0D-03D51690E507}" srcOrd="0" destOrd="2" presId="urn:microsoft.com/office/officeart/2005/8/layout/vList2"/>
    <dgm:cxn modelId="{80F19FD3-741B-4D73-B578-7FB4E1058382}" srcId="{EDDF64A7-C465-4AFE-BEB8-9AE4DEB43E84}" destId="{43DDF234-0693-4EFA-A9BD-1901FA338F60}" srcOrd="2" destOrd="0" parTransId="{6F7DFA7A-A024-4CA5-A4D3-81FFA0280EB6}" sibTransId="{C3F136D9-9C28-448A-9E9B-34FDE41758D5}"/>
    <dgm:cxn modelId="{635868DF-0290-4F08-89C7-A29BC733132C}" type="presParOf" srcId="{6023295F-6372-4F99-9934-5B039C4D0FAF}" destId="{98646531-4A89-4D51-85E2-D411F44E9E34}" srcOrd="0" destOrd="0" presId="urn:microsoft.com/office/officeart/2005/8/layout/vList2"/>
    <dgm:cxn modelId="{89426DC6-3BFC-43E4-9E13-2334448FBBAC}" type="presParOf" srcId="{6023295F-6372-4F99-9934-5B039C4D0FAF}" destId="{0DC7E4D2-2E98-4BB8-BD0D-03D51690E507}"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8A5EF09-E5A3-4469-AD5C-0DDF506B2DE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50EF52CD-F8E8-48AF-B9F7-FFF52E11D40C}">
      <dgm:prSet custT="1"/>
      <dgm:spPr>
        <a:solidFill>
          <a:schemeClr val="accent4">
            <a:lumMod val="20000"/>
            <a:lumOff val="80000"/>
          </a:schemeClr>
        </a:solidFill>
        <a:ln>
          <a:solidFill>
            <a:schemeClr val="accent3">
              <a:lumMod val="60000"/>
              <a:lumOff val="40000"/>
            </a:schemeClr>
          </a:solidFill>
        </a:ln>
      </dgm:spPr>
      <dgm:t>
        <a:bodyPr/>
        <a:lstStyle/>
        <a:p>
          <a:r>
            <a:rPr lang="it-IT" sz="1200" b="1" i="1" dirty="0">
              <a:solidFill>
                <a:srgbClr val="F8469B"/>
              </a:solidFill>
            </a:rPr>
            <a:t>Google </a:t>
          </a:r>
          <a:r>
            <a:rPr lang="it-IT" sz="1200" b="1" i="1" dirty="0" err="1">
              <a:solidFill>
                <a:srgbClr val="F8469B"/>
              </a:solidFill>
            </a:rPr>
            <a:t>Alert</a:t>
          </a:r>
          <a:r>
            <a:rPr lang="it-IT" sz="1200" dirty="0">
              <a:solidFill>
                <a:schemeClr val="tx1"/>
              </a:solidFill>
            </a:rPr>
            <a:t>: uno strumento gratuito che permette di trovare contenuti pubblici riferiti a particolari parole chiave scelte dall'utente. Esso può individuare profili di utenti utili alla nostra ricerca (anche per esempio «esperti in materia»).</a:t>
          </a:r>
          <a:endParaRPr lang="es-ES" sz="1200" dirty="0">
            <a:solidFill>
              <a:schemeClr val="tx1"/>
            </a:solidFill>
          </a:endParaRPr>
        </a:p>
      </dgm:t>
    </dgm:pt>
    <dgm:pt modelId="{D7A0D93C-CD6C-47FB-87B5-A2D0ADB75F70}" type="parTrans" cxnId="{A3178A35-542E-416D-8B7E-8D4736345E53}">
      <dgm:prSet/>
      <dgm:spPr/>
      <dgm:t>
        <a:bodyPr/>
        <a:lstStyle/>
        <a:p>
          <a:endParaRPr lang="es-ES" sz="1200">
            <a:solidFill>
              <a:schemeClr val="tx1"/>
            </a:solidFill>
          </a:endParaRPr>
        </a:p>
      </dgm:t>
    </dgm:pt>
    <dgm:pt modelId="{5247BC86-AD77-4E83-B9A2-9E801A7F9CB5}" type="sibTrans" cxnId="{A3178A35-542E-416D-8B7E-8D4736345E53}">
      <dgm:prSet/>
      <dgm:spPr>
        <a:ln>
          <a:solidFill>
            <a:schemeClr val="tx2"/>
          </a:solidFill>
        </a:ln>
      </dgm:spPr>
      <dgm:t>
        <a:bodyPr/>
        <a:lstStyle/>
        <a:p>
          <a:endParaRPr lang="es-ES" sz="1200">
            <a:solidFill>
              <a:schemeClr val="tx1"/>
            </a:solidFill>
          </a:endParaRPr>
        </a:p>
      </dgm:t>
    </dgm:pt>
    <dgm:pt modelId="{96A80D63-39DD-40A9-B6DF-99183B0B205F}">
      <dgm:prSet custT="1"/>
      <dgm:spPr>
        <a:solidFill>
          <a:schemeClr val="accent4">
            <a:lumMod val="20000"/>
            <a:lumOff val="80000"/>
          </a:schemeClr>
        </a:solidFill>
        <a:ln>
          <a:solidFill>
            <a:srgbClr val="9AD3E9"/>
          </a:solidFill>
        </a:ln>
      </dgm:spPr>
      <dgm:t>
        <a:bodyPr/>
        <a:lstStyle/>
        <a:p>
          <a:r>
            <a:rPr lang="it-IT" sz="1200" b="1" i="1" dirty="0">
              <a:solidFill>
                <a:srgbClr val="F8469B"/>
              </a:solidFill>
            </a:rPr>
            <a:t>Google Trend</a:t>
          </a:r>
          <a:r>
            <a:rPr lang="it-IT" sz="1200" dirty="0">
              <a:solidFill>
                <a:schemeClr val="tx1"/>
              </a:solidFill>
            </a:rPr>
            <a:t>: un altro strumento gratuito di Google che permette di comprendere quanto viene cercato un termine e di quali argomenti si parla in rete.</a:t>
          </a:r>
          <a:endParaRPr lang="es-ES" sz="1200" dirty="0">
            <a:solidFill>
              <a:schemeClr val="tx1"/>
            </a:solidFill>
          </a:endParaRPr>
        </a:p>
      </dgm:t>
    </dgm:pt>
    <dgm:pt modelId="{17B6481A-5337-47D7-8573-48F816956D87}" type="parTrans" cxnId="{53AF6D4D-28CE-43C6-8485-43B41A74352D}">
      <dgm:prSet/>
      <dgm:spPr/>
      <dgm:t>
        <a:bodyPr/>
        <a:lstStyle/>
        <a:p>
          <a:endParaRPr lang="es-ES" sz="1200">
            <a:solidFill>
              <a:schemeClr val="tx1"/>
            </a:solidFill>
          </a:endParaRPr>
        </a:p>
      </dgm:t>
    </dgm:pt>
    <dgm:pt modelId="{9B78B6D9-F844-4FAA-B47A-99299FCD5E06}" type="sibTrans" cxnId="{53AF6D4D-28CE-43C6-8485-43B41A74352D}">
      <dgm:prSet/>
      <dgm:spPr/>
      <dgm:t>
        <a:bodyPr/>
        <a:lstStyle/>
        <a:p>
          <a:endParaRPr lang="es-ES" sz="1200">
            <a:solidFill>
              <a:schemeClr val="tx1"/>
            </a:solidFill>
          </a:endParaRPr>
        </a:p>
      </dgm:t>
    </dgm:pt>
    <dgm:pt modelId="{4AB93923-5EBD-4194-BD7C-E63A24EE3531}" type="pres">
      <dgm:prSet presAssocID="{F8A5EF09-E5A3-4469-AD5C-0DDF506B2DE2}" presName="Name0" presStyleCnt="0">
        <dgm:presLayoutVars>
          <dgm:chMax val="7"/>
          <dgm:chPref val="7"/>
          <dgm:dir/>
        </dgm:presLayoutVars>
      </dgm:prSet>
      <dgm:spPr/>
    </dgm:pt>
    <dgm:pt modelId="{1D4AD721-DC37-4EBB-917F-1B2A78A1BB11}" type="pres">
      <dgm:prSet presAssocID="{F8A5EF09-E5A3-4469-AD5C-0DDF506B2DE2}" presName="Name1" presStyleCnt="0"/>
      <dgm:spPr/>
    </dgm:pt>
    <dgm:pt modelId="{AAA537A9-B6A1-495B-A51A-C2EE8EEDC251}" type="pres">
      <dgm:prSet presAssocID="{F8A5EF09-E5A3-4469-AD5C-0DDF506B2DE2}" presName="cycle" presStyleCnt="0"/>
      <dgm:spPr/>
    </dgm:pt>
    <dgm:pt modelId="{02981293-BEB0-45BF-B034-EAD7AE579F62}" type="pres">
      <dgm:prSet presAssocID="{F8A5EF09-E5A3-4469-AD5C-0DDF506B2DE2}" presName="srcNode" presStyleLbl="node1" presStyleIdx="0" presStyleCnt="2"/>
      <dgm:spPr/>
    </dgm:pt>
    <dgm:pt modelId="{7C369A8D-6AD9-48D5-8DA6-F81AF4B47D85}" type="pres">
      <dgm:prSet presAssocID="{F8A5EF09-E5A3-4469-AD5C-0DDF506B2DE2}" presName="conn" presStyleLbl="parChTrans1D2" presStyleIdx="0" presStyleCnt="1"/>
      <dgm:spPr/>
    </dgm:pt>
    <dgm:pt modelId="{8AD6FD08-7388-4CA0-B46E-49C83137A4E1}" type="pres">
      <dgm:prSet presAssocID="{F8A5EF09-E5A3-4469-AD5C-0DDF506B2DE2}" presName="extraNode" presStyleLbl="node1" presStyleIdx="0" presStyleCnt="2"/>
      <dgm:spPr/>
    </dgm:pt>
    <dgm:pt modelId="{AEFA155C-DC07-4FFB-B8D5-90B09FE37DB8}" type="pres">
      <dgm:prSet presAssocID="{F8A5EF09-E5A3-4469-AD5C-0DDF506B2DE2}" presName="dstNode" presStyleLbl="node1" presStyleIdx="0" presStyleCnt="2"/>
      <dgm:spPr/>
    </dgm:pt>
    <dgm:pt modelId="{08CCA25B-6E7B-4425-B0CA-4690BCD5E5A4}" type="pres">
      <dgm:prSet presAssocID="{50EF52CD-F8E8-48AF-B9F7-FFF52E11D40C}" presName="text_1" presStyleLbl="node1" presStyleIdx="0" presStyleCnt="2">
        <dgm:presLayoutVars>
          <dgm:bulletEnabled val="1"/>
        </dgm:presLayoutVars>
      </dgm:prSet>
      <dgm:spPr/>
    </dgm:pt>
    <dgm:pt modelId="{FC86B7C8-DCF9-43FC-93B1-2105CC4A4826}" type="pres">
      <dgm:prSet presAssocID="{50EF52CD-F8E8-48AF-B9F7-FFF52E11D40C}" presName="accent_1" presStyleCnt="0"/>
      <dgm:spPr/>
    </dgm:pt>
    <dgm:pt modelId="{8A9F904D-84DE-4E78-B17F-38C6A95A5E99}" type="pres">
      <dgm:prSet presAssocID="{50EF52CD-F8E8-48AF-B9F7-FFF52E11D40C}" presName="accentRepeatNode" presStyleLbl="solidFgAcc1" presStyleIdx="0" presStyleCnt="2"/>
      <dgm:spPr>
        <a:ln>
          <a:solidFill>
            <a:schemeClr val="accent3">
              <a:lumMod val="75000"/>
            </a:schemeClr>
          </a:solidFill>
        </a:ln>
      </dgm:spPr>
    </dgm:pt>
    <dgm:pt modelId="{39F09911-63AE-47B7-9BE6-8E87801AC9C5}" type="pres">
      <dgm:prSet presAssocID="{96A80D63-39DD-40A9-B6DF-99183B0B205F}" presName="text_2" presStyleLbl="node1" presStyleIdx="1" presStyleCnt="2">
        <dgm:presLayoutVars>
          <dgm:bulletEnabled val="1"/>
        </dgm:presLayoutVars>
      </dgm:prSet>
      <dgm:spPr/>
    </dgm:pt>
    <dgm:pt modelId="{7980DF5E-7A5C-435B-9B42-ECE09D914D29}" type="pres">
      <dgm:prSet presAssocID="{96A80D63-39DD-40A9-B6DF-99183B0B205F}" presName="accent_2" presStyleCnt="0"/>
      <dgm:spPr/>
    </dgm:pt>
    <dgm:pt modelId="{1460D825-5C23-4C95-A884-5CF3210B6FE9}" type="pres">
      <dgm:prSet presAssocID="{96A80D63-39DD-40A9-B6DF-99183B0B205F}" presName="accentRepeatNode" presStyleLbl="solidFgAcc1" presStyleIdx="1" presStyleCnt="2"/>
      <dgm:spPr>
        <a:ln>
          <a:solidFill>
            <a:schemeClr val="accent3">
              <a:lumMod val="75000"/>
            </a:schemeClr>
          </a:solidFill>
        </a:ln>
      </dgm:spPr>
    </dgm:pt>
  </dgm:ptLst>
  <dgm:cxnLst>
    <dgm:cxn modelId="{383AA406-13BA-4DDD-B24E-24E9824AD700}" type="presOf" srcId="{F8A5EF09-E5A3-4469-AD5C-0DDF506B2DE2}" destId="{4AB93923-5EBD-4194-BD7C-E63A24EE3531}" srcOrd="0" destOrd="0" presId="urn:microsoft.com/office/officeart/2008/layout/VerticalCurvedList"/>
    <dgm:cxn modelId="{8CD4A418-BBB0-461E-86D5-8AF311B49F98}" type="presOf" srcId="{96A80D63-39DD-40A9-B6DF-99183B0B205F}" destId="{39F09911-63AE-47B7-9BE6-8E87801AC9C5}" srcOrd="0" destOrd="0" presId="urn:microsoft.com/office/officeart/2008/layout/VerticalCurvedList"/>
    <dgm:cxn modelId="{A3178A35-542E-416D-8B7E-8D4736345E53}" srcId="{F8A5EF09-E5A3-4469-AD5C-0DDF506B2DE2}" destId="{50EF52CD-F8E8-48AF-B9F7-FFF52E11D40C}" srcOrd="0" destOrd="0" parTransId="{D7A0D93C-CD6C-47FB-87B5-A2D0ADB75F70}" sibTransId="{5247BC86-AD77-4E83-B9A2-9E801A7F9CB5}"/>
    <dgm:cxn modelId="{53AF6D4D-28CE-43C6-8485-43B41A74352D}" srcId="{F8A5EF09-E5A3-4469-AD5C-0DDF506B2DE2}" destId="{96A80D63-39DD-40A9-B6DF-99183B0B205F}" srcOrd="1" destOrd="0" parTransId="{17B6481A-5337-47D7-8573-48F816956D87}" sibTransId="{9B78B6D9-F844-4FAA-B47A-99299FCD5E06}"/>
    <dgm:cxn modelId="{30389289-B8F1-4651-AE29-779AEBFF2DDD}" type="presOf" srcId="{50EF52CD-F8E8-48AF-B9F7-FFF52E11D40C}" destId="{08CCA25B-6E7B-4425-B0CA-4690BCD5E5A4}" srcOrd="0" destOrd="0" presId="urn:microsoft.com/office/officeart/2008/layout/VerticalCurvedList"/>
    <dgm:cxn modelId="{1CE6D6A2-A00C-4697-853D-2C52EA4F55FA}" type="presOf" srcId="{5247BC86-AD77-4E83-B9A2-9E801A7F9CB5}" destId="{7C369A8D-6AD9-48D5-8DA6-F81AF4B47D85}" srcOrd="0" destOrd="0" presId="urn:microsoft.com/office/officeart/2008/layout/VerticalCurvedList"/>
    <dgm:cxn modelId="{7532B144-BF4F-4C88-9D1F-79C31E32E66A}" type="presParOf" srcId="{4AB93923-5EBD-4194-BD7C-E63A24EE3531}" destId="{1D4AD721-DC37-4EBB-917F-1B2A78A1BB11}" srcOrd="0" destOrd="0" presId="urn:microsoft.com/office/officeart/2008/layout/VerticalCurvedList"/>
    <dgm:cxn modelId="{6753973B-DC08-420F-AC1E-2A23F5D4DF7F}" type="presParOf" srcId="{1D4AD721-DC37-4EBB-917F-1B2A78A1BB11}" destId="{AAA537A9-B6A1-495B-A51A-C2EE8EEDC251}" srcOrd="0" destOrd="0" presId="urn:microsoft.com/office/officeart/2008/layout/VerticalCurvedList"/>
    <dgm:cxn modelId="{190E2DF5-9279-4B21-AF10-056520F943DC}" type="presParOf" srcId="{AAA537A9-B6A1-495B-A51A-C2EE8EEDC251}" destId="{02981293-BEB0-45BF-B034-EAD7AE579F62}" srcOrd="0" destOrd="0" presId="urn:microsoft.com/office/officeart/2008/layout/VerticalCurvedList"/>
    <dgm:cxn modelId="{F9F8ED14-A7B0-4CD3-B3E4-BAA1E0B76C0B}" type="presParOf" srcId="{AAA537A9-B6A1-495B-A51A-C2EE8EEDC251}" destId="{7C369A8D-6AD9-48D5-8DA6-F81AF4B47D85}" srcOrd="1" destOrd="0" presId="urn:microsoft.com/office/officeart/2008/layout/VerticalCurvedList"/>
    <dgm:cxn modelId="{D2912E55-0E9A-4551-B1D8-E8DD80B53031}" type="presParOf" srcId="{AAA537A9-B6A1-495B-A51A-C2EE8EEDC251}" destId="{8AD6FD08-7388-4CA0-B46E-49C83137A4E1}" srcOrd="2" destOrd="0" presId="urn:microsoft.com/office/officeart/2008/layout/VerticalCurvedList"/>
    <dgm:cxn modelId="{A0415BF9-D859-4913-9565-81B066344E75}" type="presParOf" srcId="{AAA537A9-B6A1-495B-A51A-C2EE8EEDC251}" destId="{AEFA155C-DC07-4FFB-B8D5-90B09FE37DB8}" srcOrd="3" destOrd="0" presId="urn:microsoft.com/office/officeart/2008/layout/VerticalCurvedList"/>
    <dgm:cxn modelId="{9857063A-C913-4627-BDCB-D00F8B07A3D6}" type="presParOf" srcId="{1D4AD721-DC37-4EBB-917F-1B2A78A1BB11}" destId="{08CCA25B-6E7B-4425-B0CA-4690BCD5E5A4}" srcOrd="1" destOrd="0" presId="urn:microsoft.com/office/officeart/2008/layout/VerticalCurvedList"/>
    <dgm:cxn modelId="{29A0BFE4-37EA-427E-8946-4B2681597595}" type="presParOf" srcId="{1D4AD721-DC37-4EBB-917F-1B2A78A1BB11}" destId="{FC86B7C8-DCF9-43FC-93B1-2105CC4A4826}" srcOrd="2" destOrd="0" presId="urn:microsoft.com/office/officeart/2008/layout/VerticalCurvedList"/>
    <dgm:cxn modelId="{B9B1F7A4-ACA3-4DE2-8AEE-E9BC2FE4C9B4}" type="presParOf" srcId="{FC86B7C8-DCF9-43FC-93B1-2105CC4A4826}" destId="{8A9F904D-84DE-4E78-B17F-38C6A95A5E99}" srcOrd="0" destOrd="0" presId="urn:microsoft.com/office/officeart/2008/layout/VerticalCurvedList"/>
    <dgm:cxn modelId="{996B3650-5ECF-44C3-9C48-35A0C1FB511C}" type="presParOf" srcId="{1D4AD721-DC37-4EBB-917F-1B2A78A1BB11}" destId="{39F09911-63AE-47B7-9BE6-8E87801AC9C5}" srcOrd="3" destOrd="0" presId="urn:microsoft.com/office/officeart/2008/layout/VerticalCurvedList"/>
    <dgm:cxn modelId="{3B839999-A1BC-43A2-9E80-3F8B13E15F12}" type="presParOf" srcId="{1D4AD721-DC37-4EBB-917F-1B2A78A1BB11}" destId="{7980DF5E-7A5C-435B-9B42-ECE09D914D29}" srcOrd="4" destOrd="0" presId="urn:microsoft.com/office/officeart/2008/layout/VerticalCurvedList"/>
    <dgm:cxn modelId="{0F8D708C-B944-48F3-A3D3-0BADFE5200C0}" type="presParOf" srcId="{7980DF5E-7A5C-435B-9B42-ECE09D914D29}" destId="{1460D825-5C23-4C95-A884-5CF3210B6FE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9446E26-6F83-4C9C-9822-BDC8C8BB50C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6CFABE0A-03F9-4ED2-BC9F-45730D45AFDE}">
      <dgm:prSet custT="1"/>
      <dgm:spPr>
        <a:solidFill>
          <a:schemeClr val="accent4">
            <a:lumMod val="20000"/>
            <a:lumOff val="80000"/>
          </a:schemeClr>
        </a:solidFill>
        <a:ln>
          <a:solidFill>
            <a:schemeClr val="accent3">
              <a:lumMod val="60000"/>
              <a:lumOff val="40000"/>
            </a:schemeClr>
          </a:solidFill>
        </a:ln>
      </dgm:spPr>
      <dgm:t>
        <a:bodyPr/>
        <a:lstStyle/>
        <a:p>
          <a:r>
            <a:rPr lang="it-IT" sz="1200" i="1" dirty="0" err="1">
              <a:solidFill>
                <a:srgbClr val="F8469B"/>
              </a:solidFill>
            </a:rPr>
            <a:t>SemRush</a:t>
          </a:r>
          <a:r>
            <a:rPr lang="it-IT" sz="1200" dirty="0">
              <a:solidFill>
                <a:schemeClr val="tx1"/>
              </a:solidFill>
            </a:rPr>
            <a:t>: questo è uno strumento a pagamento, utile per fare ricerche di mercato online: esso permette soprattutto di effettuare le analisi dei competitor.  Fornisce infatti dati sui domini cercati e sull'uso delle parole chiave che portano traffico al sito. </a:t>
          </a:r>
          <a:endParaRPr lang="es-ES" sz="1200" dirty="0">
            <a:solidFill>
              <a:schemeClr val="tx1"/>
            </a:solidFill>
          </a:endParaRPr>
        </a:p>
      </dgm:t>
    </dgm:pt>
    <dgm:pt modelId="{E969EE36-2BB0-4A56-9DAC-048114892FEA}" type="parTrans" cxnId="{66494A69-E505-44EF-955B-D46DC56102AE}">
      <dgm:prSet/>
      <dgm:spPr/>
      <dgm:t>
        <a:bodyPr/>
        <a:lstStyle/>
        <a:p>
          <a:endParaRPr lang="es-ES" sz="1200">
            <a:solidFill>
              <a:schemeClr val="tx1"/>
            </a:solidFill>
          </a:endParaRPr>
        </a:p>
      </dgm:t>
    </dgm:pt>
    <dgm:pt modelId="{72854753-8D12-4F9F-82EC-CD06FBB29CB4}" type="sibTrans" cxnId="{66494A69-E505-44EF-955B-D46DC56102AE}">
      <dgm:prSet/>
      <dgm:spPr>
        <a:ln>
          <a:solidFill>
            <a:schemeClr val="accent2">
              <a:lumMod val="50000"/>
            </a:schemeClr>
          </a:solidFill>
        </a:ln>
      </dgm:spPr>
      <dgm:t>
        <a:bodyPr/>
        <a:lstStyle/>
        <a:p>
          <a:endParaRPr lang="es-ES" sz="1200">
            <a:solidFill>
              <a:schemeClr val="tx1"/>
            </a:solidFill>
          </a:endParaRPr>
        </a:p>
      </dgm:t>
    </dgm:pt>
    <dgm:pt modelId="{AD9023BC-49D1-4642-933E-9F7FE9793BC1}">
      <dgm:prSet custT="1"/>
      <dgm:spPr>
        <a:solidFill>
          <a:schemeClr val="accent4">
            <a:lumMod val="20000"/>
            <a:lumOff val="80000"/>
          </a:schemeClr>
        </a:solidFill>
        <a:ln>
          <a:solidFill>
            <a:schemeClr val="accent3">
              <a:lumMod val="60000"/>
              <a:lumOff val="40000"/>
            </a:schemeClr>
          </a:solidFill>
        </a:ln>
      </dgm:spPr>
      <dgm:t>
        <a:bodyPr/>
        <a:lstStyle/>
        <a:p>
          <a:r>
            <a:rPr lang="it-IT" sz="1200" i="1" dirty="0" err="1">
              <a:solidFill>
                <a:srgbClr val="F8469B"/>
              </a:solidFill>
            </a:rPr>
            <a:t>SimilareWeb</a:t>
          </a:r>
          <a:r>
            <a:rPr lang="it-IT" sz="1200" dirty="0">
              <a:solidFill>
                <a:schemeClr val="tx1"/>
              </a:solidFill>
            </a:rPr>
            <a:t>: strumento online di facile utilizzo: si inserisce il dominio del sito di interesse e lo strumento restituisce informazioni, pur non funzionando se il sito in questione genera poco traffico. È uno strumento utile per cercare concorrenti o leader di settore.</a:t>
          </a:r>
          <a:endParaRPr lang="es-ES" sz="1200" dirty="0">
            <a:solidFill>
              <a:schemeClr val="tx1"/>
            </a:solidFill>
          </a:endParaRPr>
        </a:p>
      </dgm:t>
    </dgm:pt>
    <dgm:pt modelId="{BBA324E9-9630-4ECA-8CCE-DAEA0B6002CF}" type="parTrans" cxnId="{E5A68C45-660F-42C4-88DF-AC235783E5BA}">
      <dgm:prSet/>
      <dgm:spPr/>
      <dgm:t>
        <a:bodyPr/>
        <a:lstStyle/>
        <a:p>
          <a:endParaRPr lang="es-ES" sz="1200">
            <a:solidFill>
              <a:schemeClr val="tx1"/>
            </a:solidFill>
          </a:endParaRPr>
        </a:p>
      </dgm:t>
    </dgm:pt>
    <dgm:pt modelId="{9C53B96D-021B-40AE-9812-7C493B37015E}" type="sibTrans" cxnId="{E5A68C45-660F-42C4-88DF-AC235783E5BA}">
      <dgm:prSet/>
      <dgm:spPr/>
      <dgm:t>
        <a:bodyPr/>
        <a:lstStyle/>
        <a:p>
          <a:endParaRPr lang="es-ES" sz="1200">
            <a:solidFill>
              <a:schemeClr val="tx1"/>
            </a:solidFill>
          </a:endParaRPr>
        </a:p>
      </dgm:t>
    </dgm:pt>
    <dgm:pt modelId="{14D59EC1-6C42-4684-9E22-1CE3A614CE5B}" type="pres">
      <dgm:prSet presAssocID="{19446E26-6F83-4C9C-9822-BDC8C8BB50C5}" presName="Name0" presStyleCnt="0">
        <dgm:presLayoutVars>
          <dgm:chMax val="7"/>
          <dgm:chPref val="7"/>
          <dgm:dir/>
        </dgm:presLayoutVars>
      </dgm:prSet>
      <dgm:spPr/>
    </dgm:pt>
    <dgm:pt modelId="{36672CD9-A517-405F-9711-1FB230229FAF}" type="pres">
      <dgm:prSet presAssocID="{19446E26-6F83-4C9C-9822-BDC8C8BB50C5}" presName="Name1" presStyleCnt="0"/>
      <dgm:spPr/>
    </dgm:pt>
    <dgm:pt modelId="{CFB9B5FD-F662-4618-A20E-9F00611EC946}" type="pres">
      <dgm:prSet presAssocID="{19446E26-6F83-4C9C-9822-BDC8C8BB50C5}" presName="cycle" presStyleCnt="0"/>
      <dgm:spPr/>
    </dgm:pt>
    <dgm:pt modelId="{277863A2-C227-4215-850F-8D886A50C4CA}" type="pres">
      <dgm:prSet presAssocID="{19446E26-6F83-4C9C-9822-BDC8C8BB50C5}" presName="srcNode" presStyleLbl="node1" presStyleIdx="0" presStyleCnt="2"/>
      <dgm:spPr/>
    </dgm:pt>
    <dgm:pt modelId="{7F4F7377-A4B3-46A7-8E8B-7DA0A7E21DE6}" type="pres">
      <dgm:prSet presAssocID="{19446E26-6F83-4C9C-9822-BDC8C8BB50C5}" presName="conn" presStyleLbl="parChTrans1D2" presStyleIdx="0" presStyleCnt="1"/>
      <dgm:spPr/>
    </dgm:pt>
    <dgm:pt modelId="{D5F64623-873F-4269-A0F4-96BC218ADA6F}" type="pres">
      <dgm:prSet presAssocID="{19446E26-6F83-4C9C-9822-BDC8C8BB50C5}" presName="extraNode" presStyleLbl="node1" presStyleIdx="0" presStyleCnt="2"/>
      <dgm:spPr/>
    </dgm:pt>
    <dgm:pt modelId="{53F1EFD1-6066-4008-99CA-CF02348E8C26}" type="pres">
      <dgm:prSet presAssocID="{19446E26-6F83-4C9C-9822-BDC8C8BB50C5}" presName="dstNode" presStyleLbl="node1" presStyleIdx="0" presStyleCnt="2"/>
      <dgm:spPr/>
    </dgm:pt>
    <dgm:pt modelId="{ADC35824-BA65-434C-8C5E-F67A067FC949}" type="pres">
      <dgm:prSet presAssocID="{6CFABE0A-03F9-4ED2-BC9F-45730D45AFDE}" presName="text_1" presStyleLbl="node1" presStyleIdx="0" presStyleCnt="2">
        <dgm:presLayoutVars>
          <dgm:bulletEnabled val="1"/>
        </dgm:presLayoutVars>
      </dgm:prSet>
      <dgm:spPr/>
    </dgm:pt>
    <dgm:pt modelId="{E0C22EC7-D730-48C7-98C1-4456EECAD38A}" type="pres">
      <dgm:prSet presAssocID="{6CFABE0A-03F9-4ED2-BC9F-45730D45AFDE}" presName="accent_1" presStyleCnt="0"/>
      <dgm:spPr/>
    </dgm:pt>
    <dgm:pt modelId="{969F9482-9A00-4D10-8A86-6ADFD49D000E}" type="pres">
      <dgm:prSet presAssocID="{6CFABE0A-03F9-4ED2-BC9F-45730D45AFDE}" presName="accentRepeatNode" presStyleLbl="solidFgAcc1" presStyleIdx="0" presStyleCnt="2" custLinFactNeighborX="-1477" custLinFactNeighborY="2060"/>
      <dgm:spPr>
        <a:ln>
          <a:solidFill>
            <a:srgbClr val="00B0F0"/>
          </a:solidFill>
        </a:ln>
      </dgm:spPr>
    </dgm:pt>
    <dgm:pt modelId="{5616A9FB-19DF-4F7B-95D4-E20289C6E527}" type="pres">
      <dgm:prSet presAssocID="{AD9023BC-49D1-4642-933E-9F7FE9793BC1}" presName="text_2" presStyleLbl="node1" presStyleIdx="1" presStyleCnt="2">
        <dgm:presLayoutVars>
          <dgm:bulletEnabled val="1"/>
        </dgm:presLayoutVars>
      </dgm:prSet>
      <dgm:spPr/>
    </dgm:pt>
    <dgm:pt modelId="{D723A6F4-A698-485E-9EE3-7B0961B55662}" type="pres">
      <dgm:prSet presAssocID="{AD9023BC-49D1-4642-933E-9F7FE9793BC1}" presName="accent_2" presStyleCnt="0"/>
      <dgm:spPr/>
    </dgm:pt>
    <dgm:pt modelId="{91DDD74F-A647-4741-A2A9-32D78B9907FE}" type="pres">
      <dgm:prSet presAssocID="{AD9023BC-49D1-4642-933E-9F7FE9793BC1}" presName="accentRepeatNode" presStyleLbl="solidFgAcc1" presStyleIdx="1" presStyleCnt="2"/>
      <dgm:spPr>
        <a:ln>
          <a:solidFill>
            <a:srgbClr val="00B0F0"/>
          </a:solidFill>
        </a:ln>
      </dgm:spPr>
    </dgm:pt>
  </dgm:ptLst>
  <dgm:cxnLst>
    <dgm:cxn modelId="{34306B26-6352-4A6C-9B33-8B03E6375BD3}" type="presOf" srcId="{19446E26-6F83-4C9C-9822-BDC8C8BB50C5}" destId="{14D59EC1-6C42-4684-9E22-1CE3A614CE5B}" srcOrd="0" destOrd="0" presId="urn:microsoft.com/office/officeart/2008/layout/VerticalCurvedList"/>
    <dgm:cxn modelId="{0FFF1F5D-C37D-416C-A313-3DD54661B8CE}" type="presOf" srcId="{72854753-8D12-4F9F-82EC-CD06FBB29CB4}" destId="{7F4F7377-A4B3-46A7-8E8B-7DA0A7E21DE6}" srcOrd="0" destOrd="0" presId="urn:microsoft.com/office/officeart/2008/layout/VerticalCurvedList"/>
    <dgm:cxn modelId="{E5A68C45-660F-42C4-88DF-AC235783E5BA}" srcId="{19446E26-6F83-4C9C-9822-BDC8C8BB50C5}" destId="{AD9023BC-49D1-4642-933E-9F7FE9793BC1}" srcOrd="1" destOrd="0" parTransId="{BBA324E9-9630-4ECA-8CCE-DAEA0B6002CF}" sibTransId="{9C53B96D-021B-40AE-9812-7C493B37015E}"/>
    <dgm:cxn modelId="{66494A69-E505-44EF-955B-D46DC56102AE}" srcId="{19446E26-6F83-4C9C-9822-BDC8C8BB50C5}" destId="{6CFABE0A-03F9-4ED2-BC9F-45730D45AFDE}" srcOrd="0" destOrd="0" parTransId="{E969EE36-2BB0-4A56-9DAC-048114892FEA}" sibTransId="{72854753-8D12-4F9F-82EC-CD06FBB29CB4}"/>
    <dgm:cxn modelId="{983C828A-57A7-415F-94CB-16623F8F496D}" type="presOf" srcId="{6CFABE0A-03F9-4ED2-BC9F-45730D45AFDE}" destId="{ADC35824-BA65-434C-8C5E-F67A067FC949}" srcOrd="0" destOrd="0" presId="urn:microsoft.com/office/officeart/2008/layout/VerticalCurvedList"/>
    <dgm:cxn modelId="{572BB3D7-C925-4119-B45C-9A6394BC2730}" type="presOf" srcId="{AD9023BC-49D1-4642-933E-9F7FE9793BC1}" destId="{5616A9FB-19DF-4F7B-95D4-E20289C6E527}" srcOrd="0" destOrd="0" presId="urn:microsoft.com/office/officeart/2008/layout/VerticalCurvedList"/>
    <dgm:cxn modelId="{D894BE09-8168-42C7-81F7-A5650F349D18}" type="presParOf" srcId="{14D59EC1-6C42-4684-9E22-1CE3A614CE5B}" destId="{36672CD9-A517-405F-9711-1FB230229FAF}" srcOrd="0" destOrd="0" presId="urn:microsoft.com/office/officeart/2008/layout/VerticalCurvedList"/>
    <dgm:cxn modelId="{D8433838-5BE6-4FF3-8617-F599DEE33341}" type="presParOf" srcId="{36672CD9-A517-405F-9711-1FB230229FAF}" destId="{CFB9B5FD-F662-4618-A20E-9F00611EC946}" srcOrd="0" destOrd="0" presId="urn:microsoft.com/office/officeart/2008/layout/VerticalCurvedList"/>
    <dgm:cxn modelId="{F38A417B-699F-4667-BF8F-EBA1DCE0633F}" type="presParOf" srcId="{CFB9B5FD-F662-4618-A20E-9F00611EC946}" destId="{277863A2-C227-4215-850F-8D886A50C4CA}" srcOrd="0" destOrd="0" presId="urn:microsoft.com/office/officeart/2008/layout/VerticalCurvedList"/>
    <dgm:cxn modelId="{F62DAA5A-85DF-421A-A5E2-5F2E43F13C6E}" type="presParOf" srcId="{CFB9B5FD-F662-4618-A20E-9F00611EC946}" destId="{7F4F7377-A4B3-46A7-8E8B-7DA0A7E21DE6}" srcOrd="1" destOrd="0" presId="urn:microsoft.com/office/officeart/2008/layout/VerticalCurvedList"/>
    <dgm:cxn modelId="{F21239C8-B980-48F6-BC5D-0AB502D9C99C}" type="presParOf" srcId="{CFB9B5FD-F662-4618-A20E-9F00611EC946}" destId="{D5F64623-873F-4269-A0F4-96BC218ADA6F}" srcOrd="2" destOrd="0" presId="urn:microsoft.com/office/officeart/2008/layout/VerticalCurvedList"/>
    <dgm:cxn modelId="{02FB15E9-4748-492B-9784-9B98FFF634AC}" type="presParOf" srcId="{CFB9B5FD-F662-4618-A20E-9F00611EC946}" destId="{53F1EFD1-6066-4008-99CA-CF02348E8C26}" srcOrd="3" destOrd="0" presId="urn:microsoft.com/office/officeart/2008/layout/VerticalCurvedList"/>
    <dgm:cxn modelId="{F889534F-11C1-41F5-962E-52D171658D17}" type="presParOf" srcId="{36672CD9-A517-405F-9711-1FB230229FAF}" destId="{ADC35824-BA65-434C-8C5E-F67A067FC949}" srcOrd="1" destOrd="0" presId="urn:microsoft.com/office/officeart/2008/layout/VerticalCurvedList"/>
    <dgm:cxn modelId="{C5AD14DF-4C32-436D-B9B1-0827CDFA936B}" type="presParOf" srcId="{36672CD9-A517-405F-9711-1FB230229FAF}" destId="{E0C22EC7-D730-48C7-98C1-4456EECAD38A}" srcOrd="2" destOrd="0" presId="urn:microsoft.com/office/officeart/2008/layout/VerticalCurvedList"/>
    <dgm:cxn modelId="{1B4A84E1-BBEE-46D3-AB96-0F474894D4EB}" type="presParOf" srcId="{E0C22EC7-D730-48C7-98C1-4456EECAD38A}" destId="{969F9482-9A00-4D10-8A86-6ADFD49D000E}" srcOrd="0" destOrd="0" presId="urn:microsoft.com/office/officeart/2008/layout/VerticalCurvedList"/>
    <dgm:cxn modelId="{2B0CB79E-D428-4818-8DBB-011F08C0FC37}" type="presParOf" srcId="{36672CD9-A517-405F-9711-1FB230229FAF}" destId="{5616A9FB-19DF-4F7B-95D4-E20289C6E527}" srcOrd="3" destOrd="0" presId="urn:microsoft.com/office/officeart/2008/layout/VerticalCurvedList"/>
    <dgm:cxn modelId="{D8F5B4EE-6451-4BAA-AF82-7F6945F453DB}" type="presParOf" srcId="{36672CD9-A517-405F-9711-1FB230229FAF}" destId="{D723A6F4-A698-485E-9EE3-7B0961B55662}" srcOrd="4" destOrd="0" presId="urn:microsoft.com/office/officeart/2008/layout/VerticalCurvedList"/>
    <dgm:cxn modelId="{7C594D3B-17BE-4065-AEDD-BC9EB82AC613}" type="presParOf" srcId="{D723A6F4-A698-485E-9EE3-7B0961B55662}" destId="{91DDD74F-A647-4741-A2A9-32D78B9907FE}" srcOrd="0" destOrd="0" presId="urn:microsoft.com/office/officeart/2008/layout/VerticalCurved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E866164-10BE-40E6-9C17-DB29D708FB6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C68770A6-E22A-43F0-99B2-A5046F36E999}">
      <dgm:prSet/>
      <dgm:spPr>
        <a:solidFill>
          <a:schemeClr val="accent4">
            <a:lumMod val="40000"/>
            <a:lumOff val="60000"/>
          </a:schemeClr>
        </a:solidFill>
        <a:ln>
          <a:solidFill>
            <a:srgbClr val="9AD3E9"/>
          </a:solidFill>
        </a:ln>
      </dgm:spPr>
      <dgm:t>
        <a:bodyPr/>
        <a:lstStyle/>
        <a:p>
          <a:r>
            <a:rPr lang="it-IT" dirty="0">
              <a:solidFill>
                <a:schemeClr val="tx1"/>
              </a:solidFill>
            </a:rPr>
            <a:t>1) </a:t>
          </a:r>
          <a:r>
            <a:rPr lang="it-IT" dirty="0" err="1">
              <a:solidFill>
                <a:srgbClr val="F8469B"/>
              </a:solidFill>
            </a:rPr>
            <a:t>Owned</a:t>
          </a:r>
          <a:r>
            <a:rPr lang="it-IT" dirty="0">
              <a:solidFill>
                <a:schemeClr val="tx1"/>
              </a:solidFill>
            </a:rPr>
            <a:t> media: sono i canali che il brand possiede e sui quali ha diretto controllo (Sito Web, Blog): il cuore delle attività di marketing digitale dell’Azienda. </a:t>
          </a:r>
          <a:endParaRPr lang="es-ES" dirty="0">
            <a:solidFill>
              <a:schemeClr val="tx1"/>
            </a:solidFill>
          </a:endParaRPr>
        </a:p>
      </dgm:t>
    </dgm:pt>
    <dgm:pt modelId="{DE1B3484-7118-4203-94B3-0CB64C3AAE33}" type="parTrans" cxnId="{C666B23F-B1CB-4212-8803-7A70E195CD29}">
      <dgm:prSet/>
      <dgm:spPr/>
      <dgm:t>
        <a:bodyPr/>
        <a:lstStyle/>
        <a:p>
          <a:endParaRPr lang="es-ES">
            <a:solidFill>
              <a:schemeClr val="tx1"/>
            </a:solidFill>
          </a:endParaRPr>
        </a:p>
      </dgm:t>
    </dgm:pt>
    <dgm:pt modelId="{CB6D5FBE-0EED-438B-B310-E433F6CF8EC3}" type="sibTrans" cxnId="{C666B23F-B1CB-4212-8803-7A70E195CD29}">
      <dgm:prSet/>
      <dgm:spPr>
        <a:ln>
          <a:solidFill>
            <a:srgbClr val="0070C0"/>
          </a:solidFill>
        </a:ln>
      </dgm:spPr>
      <dgm:t>
        <a:bodyPr/>
        <a:lstStyle/>
        <a:p>
          <a:endParaRPr lang="es-ES">
            <a:solidFill>
              <a:schemeClr val="tx1"/>
            </a:solidFill>
          </a:endParaRPr>
        </a:p>
      </dgm:t>
    </dgm:pt>
    <dgm:pt modelId="{5061776D-7495-4C54-AA46-A136891D1090}">
      <dgm:prSet/>
      <dgm:spPr>
        <a:solidFill>
          <a:schemeClr val="accent4">
            <a:lumMod val="40000"/>
            <a:lumOff val="60000"/>
          </a:schemeClr>
        </a:solidFill>
        <a:ln>
          <a:solidFill>
            <a:srgbClr val="9AD3E9"/>
          </a:solidFill>
        </a:ln>
      </dgm:spPr>
      <dgm:t>
        <a:bodyPr/>
        <a:lstStyle/>
        <a:p>
          <a:r>
            <a:rPr lang="it-IT" dirty="0">
              <a:solidFill>
                <a:schemeClr val="tx1"/>
              </a:solidFill>
            </a:rPr>
            <a:t>2) </a:t>
          </a:r>
          <a:r>
            <a:rPr lang="it-IT" dirty="0" err="1">
              <a:solidFill>
                <a:srgbClr val="F8469B"/>
              </a:solidFill>
            </a:rPr>
            <a:t>Paid</a:t>
          </a:r>
          <a:r>
            <a:rPr lang="it-IT" dirty="0">
              <a:solidFill>
                <a:schemeClr val="tx1"/>
              </a:solidFill>
            </a:rPr>
            <a:t> media: i media acquistati, come le pubblicità </a:t>
          </a:r>
          <a:r>
            <a:rPr lang="it-IT" dirty="0" err="1">
              <a:solidFill>
                <a:schemeClr val="tx1"/>
              </a:solidFill>
            </a:rPr>
            <a:t>pay</a:t>
          </a:r>
          <a:r>
            <a:rPr lang="it-IT" dirty="0">
              <a:solidFill>
                <a:schemeClr val="tx1"/>
              </a:solidFill>
            </a:rPr>
            <a:t>-per-click, per esempio sui Canali Social. </a:t>
          </a:r>
          <a:endParaRPr lang="es-ES" dirty="0">
            <a:solidFill>
              <a:schemeClr val="tx1"/>
            </a:solidFill>
          </a:endParaRPr>
        </a:p>
      </dgm:t>
    </dgm:pt>
    <dgm:pt modelId="{D612197F-BA48-410C-B9B3-CF1B169DB4D2}" type="parTrans" cxnId="{85F9E0E7-479A-4DB0-9218-1753D880E015}">
      <dgm:prSet/>
      <dgm:spPr/>
      <dgm:t>
        <a:bodyPr/>
        <a:lstStyle/>
        <a:p>
          <a:endParaRPr lang="es-ES">
            <a:solidFill>
              <a:schemeClr val="tx1"/>
            </a:solidFill>
          </a:endParaRPr>
        </a:p>
      </dgm:t>
    </dgm:pt>
    <dgm:pt modelId="{9616371F-F619-4E2E-BD18-FA8C6D4A53C1}" type="sibTrans" cxnId="{85F9E0E7-479A-4DB0-9218-1753D880E015}">
      <dgm:prSet/>
      <dgm:spPr/>
      <dgm:t>
        <a:bodyPr/>
        <a:lstStyle/>
        <a:p>
          <a:endParaRPr lang="es-ES">
            <a:solidFill>
              <a:schemeClr val="tx1"/>
            </a:solidFill>
          </a:endParaRPr>
        </a:p>
      </dgm:t>
    </dgm:pt>
    <dgm:pt modelId="{5CA8FCA1-BA20-492F-AEC0-0950A2E6D9E6}">
      <dgm:prSet/>
      <dgm:spPr>
        <a:solidFill>
          <a:schemeClr val="accent4">
            <a:lumMod val="40000"/>
            <a:lumOff val="60000"/>
          </a:schemeClr>
        </a:solidFill>
        <a:ln>
          <a:solidFill>
            <a:srgbClr val="9AD3E9"/>
          </a:solidFill>
        </a:ln>
      </dgm:spPr>
      <dgm:t>
        <a:bodyPr/>
        <a:lstStyle/>
        <a:p>
          <a:r>
            <a:rPr lang="it-IT" dirty="0">
              <a:solidFill>
                <a:schemeClr val="tx1"/>
              </a:solidFill>
            </a:rPr>
            <a:t>3) </a:t>
          </a:r>
          <a:r>
            <a:rPr lang="it-IT" dirty="0" err="1">
              <a:solidFill>
                <a:srgbClr val="F8469B"/>
              </a:solidFill>
            </a:rPr>
            <a:t>Earned</a:t>
          </a:r>
          <a:r>
            <a:rPr lang="it-IT" dirty="0">
              <a:solidFill>
                <a:schemeClr val="tx1"/>
              </a:solidFill>
            </a:rPr>
            <a:t> media: sono i clienti affezionati alla marca che operano mediante: </a:t>
          </a:r>
          <a:r>
            <a:rPr lang="it-IT" dirty="0" err="1">
              <a:solidFill>
                <a:schemeClr val="tx1"/>
              </a:solidFill>
            </a:rPr>
            <a:t>passaparola,condivisioni</a:t>
          </a:r>
          <a:r>
            <a:rPr lang="it-IT" dirty="0">
              <a:solidFill>
                <a:schemeClr val="tx1"/>
              </a:solidFill>
            </a:rPr>
            <a:t>, commenti.  </a:t>
          </a:r>
          <a:endParaRPr lang="es-ES" dirty="0">
            <a:solidFill>
              <a:schemeClr val="tx1"/>
            </a:solidFill>
          </a:endParaRPr>
        </a:p>
      </dgm:t>
    </dgm:pt>
    <dgm:pt modelId="{5A755561-A1E8-4B5A-9D78-96C98AFB861E}" type="parTrans" cxnId="{ED0FD5AA-9D5E-443A-B85A-B2F09369CFBA}">
      <dgm:prSet/>
      <dgm:spPr/>
      <dgm:t>
        <a:bodyPr/>
        <a:lstStyle/>
        <a:p>
          <a:endParaRPr lang="es-ES">
            <a:solidFill>
              <a:schemeClr val="tx1"/>
            </a:solidFill>
          </a:endParaRPr>
        </a:p>
      </dgm:t>
    </dgm:pt>
    <dgm:pt modelId="{1E1E970D-8DCC-4878-AA71-D1E5B70001D8}" type="sibTrans" cxnId="{ED0FD5AA-9D5E-443A-B85A-B2F09369CFBA}">
      <dgm:prSet/>
      <dgm:spPr/>
      <dgm:t>
        <a:bodyPr/>
        <a:lstStyle/>
        <a:p>
          <a:endParaRPr lang="es-ES">
            <a:solidFill>
              <a:schemeClr val="tx1"/>
            </a:solidFill>
          </a:endParaRPr>
        </a:p>
      </dgm:t>
    </dgm:pt>
    <dgm:pt modelId="{AC702E84-3C26-4262-8CAA-C5AE4108BF93}" type="pres">
      <dgm:prSet presAssocID="{FE866164-10BE-40E6-9C17-DB29D708FB67}" presName="Name0" presStyleCnt="0">
        <dgm:presLayoutVars>
          <dgm:chMax val="7"/>
          <dgm:chPref val="7"/>
          <dgm:dir/>
        </dgm:presLayoutVars>
      </dgm:prSet>
      <dgm:spPr/>
    </dgm:pt>
    <dgm:pt modelId="{DF9371BC-B26A-48AD-8AB8-60CA40CE9832}" type="pres">
      <dgm:prSet presAssocID="{FE866164-10BE-40E6-9C17-DB29D708FB67}" presName="Name1" presStyleCnt="0"/>
      <dgm:spPr/>
    </dgm:pt>
    <dgm:pt modelId="{784ABDAF-3035-4CC8-B176-CE41D508D807}" type="pres">
      <dgm:prSet presAssocID="{FE866164-10BE-40E6-9C17-DB29D708FB67}" presName="cycle" presStyleCnt="0"/>
      <dgm:spPr/>
    </dgm:pt>
    <dgm:pt modelId="{7119AED9-3978-4A06-90C5-F43B753DF6D8}" type="pres">
      <dgm:prSet presAssocID="{FE866164-10BE-40E6-9C17-DB29D708FB67}" presName="srcNode" presStyleLbl="node1" presStyleIdx="0" presStyleCnt="3"/>
      <dgm:spPr/>
    </dgm:pt>
    <dgm:pt modelId="{3A6B67F8-6223-4334-AECE-9EFF411A093C}" type="pres">
      <dgm:prSet presAssocID="{FE866164-10BE-40E6-9C17-DB29D708FB67}" presName="conn" presStyleLbl="parChTrans1D2" presStyleIdx="0" presStyleCnt="1"/>
      <dgm:spPr/>
    </dgm:pt>
    <dgm:pt modelId="{74301E09-AD7B-425F-8ACB-C1E493A1790A}" type="pres">
      <dgm:prSet presAssocID="{FE866164-10BE-40E6-9C17-DB29D708FB67}" presName="extraNode" presStyleLbl="node1" presStyleIdx="0" presStyleCnt="3"/>
      <dgm:spPr/>
    </dgm:pt>
    <dgm:pt modelId="{16E84D86-0938-4C4A-B1AA-CA09CBB95DFE}" type="pres">
      <dgm:prSet presAssocID="{FE866164-10BE-40E6-9C17-DB29D708FB67}" presName="dstNode" presStyleLbl="node1" presStyleIdx="0" presStyleCnt="3"/>
      <dgm:spPr/>
    </dgm:pt>
    <dgm:pt modelId="{4E4834F1-13FA-4934-917E-E912AB51FB84}" type="pres">
      <dgm:prSet presAssocID="{C68770A6-E22A-43F0-99B2-A5046F36E999}" presName="text_1" presStyleLbl="node1" presStyleIdx="0" presStyleCnt="3">
        <dgm:presLayoutVars>
          <dgm:bulletEnabled val="1"/>
        </dgm:presLayoutVars>
      </dgm:prSet>
      <dgm:spPr/>
    </dgm:pt>
    <dgm:pt modelId="{50EE3EC1-9F68-4279-9064-B5AD8442744D}" type="pres">
      <dgm:prSet presAssocID="{C68770A6-E22A-43F0-99B2-A5046F36E999}" presName="accent_1" presStyleCnt="0"/>
      <dgm:spPr/>
    </dgm:pt>
    <dgm:pt modelId="{E52BBF4E-3EEF-4B07-9DBA-D32861D004D9}" type="pres">
      <dgm:prSet presAssocID="{C68770A6-E22A-43F0-99B2-A5046F36E999}" presName="accentRepeatNode" presStyleLbl="solidFgAcc1" presStyleIdx="0" presStyleCnt="3"/>
      <dgm:spPr>
        <a:ln>
          <a:solidFill>
            <a:srgbClr val="F8469B"/>
          </a:solidFill>
        </a:ln>
      </dgm:spPr>
    </dgm:pt>
    <dgm:pt modelId="{5EA58BD8-E273-48AD-8D2D-722A14E8C18B}" type="pres">
      <dgm:prSet presAssocID="{5061776D-7495-4C54-AA46-A136891D1090}" presName="text_2" presStyleLbl="node1" presStyleIdx="1" presStyleCnt="3">
        <dgm:presLayoutVars>
          <dgm:bulletEnabled val="1"/>
        </dgm:presLayoutVars>
      </dgm:prSet>
      <dgm:spPr/>
    </dgm:pt>
    <dgm:pt modelId="{DB51255F-BCFC-4122-848C-B39F0812D597}" type="pres">
      <dgm:prSet presAssocID="{5061776D-7495-4C54-AA46-A136891D1090}" presName="accent_2" presStyleCnt="0"/>
      <dgm:spPr/>
    </dgm:pt>
    <dgm:pt modelId="{BDCCFE97-4619-4BA6-8DF9-607FCF19DAD7}" type="pres">
      <dgm:prSet presAssocID="{5061776D-7495-4C54-AA46-A136891D1090}" presName="accentRepeatNode" presStyleLbl="solidFgAcc1" presStyleIdx="1" presStyleCnt="3"/>
      <dgm:spPr>
        <a:ln>
          <a:solidFill>
            <a:srgbClr val="F8469B"/>
          </a:solidFill>
        </a:ln>
      </dgm:spPr>
    </dgm:pt>
    <dgm:pt modelId="{7E1BDA23-CEE3-4272-9630-07C47EEC4478}" type="pres">
      <dgm:prSet presAssocID="{5CA8FCA1-BA20-492F-AEC0-0950A2E6D9E6}" presName="text_3" presStyleLbl="node1" presStyleIdx="2" presStyleCnt="3">
        <dgm:presLayoutVars>
          <dgm:bulletEnabled val="1"/>
        </dgm:presLayoutVars>
      </dgm:prSet>
      <dgm:spPr/>
    </dgm:pt>
    <dgm:pt modelId="{695896A5-12ED-4300-B226-DB2DDB7ABAC6}" type="pres">
      <dgm:prSet presAssocID="{5CA8FCA1-BA20-492F-AEC0-0950A2E6D9E6}" presName="accent_3" presStyleCnt="0"/>
      <dgm:spPr/>
    </dgm:pt>
    <dgm:pt modelId="{C671FD8A-2E9D-46FB-A0CF-388DF7031A3E}" type="pres">
      <dgm:prSet presAssocID="{5CA8FCA1-BA20-492F-AEC0-0950A2E6D9E6}" presName="accentRepeatNode" presStyleLbl="solidFgAcc1" presStyleIdx="2" presStyleCnt="3"/>
      <dgm:spPr>
        <a:ln>
          <a:solidFill>
            <a:srgbClr val="F8469B"/>
          </a:solidFill>
        </a:ln>
      </dgm:spPr>
    </dgm:pt>
  </dgm:ptLst>
  <dgm:cxnLst>
    <dgm:cxn modelId="{C666B23F-B1CB-4212-8803-7A70E195CD29}" srcId="{FE866164-10BE-40E6-9C17-DB29D708FB67}" destId="{C68770A6-E22A-43F0-99B2-A5046F36E999}" srcOrd="0" destOrd="0" parTransId="{DE1B3484-7118-4203-94B3-0CB64C3AAE33}" sibTransId="{CB6D5FBE-0EED-438B-B310-E433F6CF8EC3}"/>
    <dgm:cxn modelId="{EF40D8A4-E07B-4072-90E7-DE236F1304E1}" type="presOf" srcId="{5061776D-7495-4C54-AA46-A136891D1090}" destId="{5EA58BD8-E273-48AD-8D2D-722A14E8C18B}" srcOrd="0" destOrd="0" presId="urn:microsoft.com/office/officeart/2008/layout/VerticalCurvedList"/>
    <dgm:cxn modelId="{858D55AA-8DDA-4908-A0A6-6F8D5B482D16}" type="presOf" srcId="{FE866164-10BE-40E6-9C17-DB29D708FB67}" destId="{AC702E84-3C26-4262-8CAA-C5AE4108BF93}" srcOrd="0" destOrd="0" presId="urn:microsoft.com/office/officeart/2008/layout/VerticalCurvedList"/>
    <dgm:cxn modelId="{ED0FD5AA-9D5E-443A-B85A-B2F09369CFBA}" srcId="{FE866164-10BE-40E6-9C17-DB29D708FB67}" destId="{5CA8FCA1-BA20-492F-AEC0-0950A2E6D9E6}" srcOrd="2" destOrd="0" parTransId="{5A755561-A1E8-4B5A-9D78-96C98AFB861E}" sibTransId="{1E1E970D-8DCC-4878-AA71-D1E5B70001D8}"/>
    <dgm:cxn modelId="{53674EAC-9AB0-474C-813E-52D0890837AC}" type="presOf" srcId="{CB6D5FBE-0EED-438B-B310-E433F6CF8EC3}" destId="{3A6B67F8-6223-4334-AECE-9EFF411A093C}" srcOrd="0" destOrd="0" presId="urn:microsoft.com/office/officeart/2008/layout/VerticalCurvedList"/>
    <dgm:cxn modelId="{C4AE41D8-BDA7-40C1-9825-9F64BA75B6FD}" type="presOf" srcId="{5CA8FCA1-BA20-492F-AEC0-0950A2E6D9E6}" destId="{7E1BDA23-CEE3-4272-9630-07C47EEC4478}" srcOrd="0" destOrd="0" presId="urn:microsoft.com/office/officeart/2008/layout/VerticalCurvedList"/>
    <dgm:cxn modelId="{8D0552E2-B89B-40A2-800A-BE4E0CF5E0B7}" type="presOf" srcId="{C68770A6-E22A-43F0-99B2-A5046F36E999}" destId="{4E4834F1-13FA-4934-917E-E912AB51FB84}" srcOrd="0" destOrd="0" presId="urn:microsoft.com/office/officeart/2008/layout/VerticalCurvedList"/>
    <dgm:cxn modelId="{85F9E0E7-479A-4DB0-9218-1753D880E015}" srcId="{FE866164-10BE-40E6-9C17-DB29D708FB67}" destId="{5061776D-7495-4C54-AA46-A136891D1090}" srcOrd="1" destOrd="0" parTransId="{D612197F-BA48-410C-B9B3-CF1B169DB4D2}" sibTransId="{9616371F-F619-4E2E-BD18-FA8C6D4A53C1}"/>
    <dgm:cxn modelId="{844BA82E-54C5-4A2C-998C-A3C611A51656}" type="presParOf" srcId="{AC702E84-3C26-4262-8CAA-C5AE4108BF93}" destId="{DF9371BC-B26A-48AD-8AB8-60CA40CE9832}" srcOrd="0" destOrd="0" presId="urn:microsoft.com/office/officeart/2008/layout/VerticalCurvedList"/>
    <dgm:cxn modelId="{A2A7A6C4-9756-4D4F-BE28-95D9CE1B4556}" type="presParOf" srcId="{DF9371BC-B26A-48AD-8AB8-60CA40CE9832}" destId="{784ABDAF-3035-4CC8-B176-CE41D508D807}" srcOrd="0" destOrd="0" presId="urn:microsoft.com/office/officeart/2008/layout/VerticalCurvedList"/>
    <dgm:cxn modelId="{7B2A5742-B944-4D8E-BAB2-CA63257038F2}" type="presParOf" srcId="{784ABDAF-3035-4CC8-B176-CE41D508D807}" destId="{7119AED9-3978-4A06-90C5-F43B753DF6D8}" srcOrd="0" destOrd="0" presId="urn:microsoft.com/office/officeart/2008/layout/VerticalCurvedList"/>
    <dgm:cxn modelId="{65E684CF-0A0E-47BA-99F6-4B387C582FBA}" type="presParOf" srcId="{784ABDAF-3035-4CC8-B176-CE41D508D807}" destId="{3A6B67F8-6223-4334-AECE-9EFF411A093C}" srcOrd="1" destOrd="0" presId="urn:microsoft.com/office/officeart/2008/layout/VerticalCurvedList"/>
    <dgm:cxn modelId="{046A5751-C3BD-4E3A-A444-043774E6C3F8}" type="presParOf" srcId="{784ABDAF-3035-4CC8-B176-CE41D508D807}" destId="{74301E09-AD7B-425F-8ACB-C1E493A1790A}" srcOrd="2" destOrd="0" presId="urn:microsoft.com/office/officeart/2008/layout/VerticalCurvedList"/>
    <dgm:cxn modelId="{24FB3933-94DD-4874-A330-E46ED22952E1}" type="presParOf" srcId="{784ABDAF-3035-4CC8-B176-CE41D508D807}" destId="{16E84D86-0938-4C4A-B1AA-CA09CBB95DFE}" srcOrd="3" destOrd="0" presId="urn:microsoft.com/office/officeart/2008/layout/VerticalCurvedList"/>
    <dgm:cxn modelId="{7BF9B59B-67FC-449D-9176-99F86AB6C96B}" type="presParOf" srcId="{DF9371BC-B26A-48AD-8AB8-60CA40CE9832}" destId="{4E4834F1-13FA-4934-917E-E912AB51FB84}" srcOrd="1" destOrd="0" presId="urn:microsoft.com/office/officeart/2008/layout/VerticalCurvedList"/>
    <dgm:cxn modelId="{7DF57086-13CE-4C23-A975-F17F439D2451}" type="presParOf" srcId="{DF9371BC-B26A-48AD-8AB8-60CA40CE9832}" destId="{50EE3EC1-9F68-4279-9064-B5AD8442744D}" srcOrd="2" destOrd="0" presId="urn:microsoft.com/office/officeart/2008/layout/VerticalCurvedList"/>
    <dgm:cxn modelId="{7A3E12DA-0B32-43EA-AE19-A049A3B61552}" type="presParOf" srcId="{50EE3EC1-9F68-4279-9064-B5AD8442744D}" destId="{E52BBF4E-3EEF-4B07-9DBA-D32861D004D9}" srcOrd="0" destOrd="0" presId="urn:microsoft.com/office/officeart/2008/layout/VerticalCurvedList"/>
    <dgm:cxn modelId="{38FFB406-2AE7-4857-9E18-5FA0E5812835}" type="presParOf" srcId="{DF9371BC-B26A-48AD-8AB8-60CA40CE9832}" destId="{5EA58BD8-E273-48AD-8D2D-722A14E8C18B}" srcOrd="3" destOrd="0" presId="urn:microsoft.com/office/officeart/2008/layout/VerticalCurvedList"/>
    <dgm:cxn modelId="{3490D2C3-867E-4F70-943E-99F2F08D1BB3}" type="presParOf" srcId="{DF9371BC-B26A-48AD-8AB8-60CA40CE9832}" destId="{DB51255F-BCFC-4122-848C-B39F0812D597}" srcOrd="4" destOrd="0" presId="urn:microsoft.com/office/officeart/2008/layout/VerticalCurvedList"/>
    <dgm:cxn modelId="{53088BA0-F3DE-4985-8EB0-B673481CCF54}" type="presParOf" srcId="{DB51255F-BCFC-4122-848C-B39F0812D597}" destId="{BDCCFE97-4619-4BA6-8DF9-607FCF19DAD7}" srcOrd="0" destOrd="0" presId="urn:microsoft.com/office/officeart/2008/layout/VerticalCurvedList"/>
    <dgm:cxn modelId="{BCC8A8BB-11F8-4C95-B3AA-C5B078D33D0B}" type="presParOf" srcId="{DF9371BC-B26A-48AD-8AB8-60CA40CE9832}" destId="{7E1BDA23-CEE3-4272-9630-07C47EEC4478}" srcOrd="5" destOrd="0" presId="urn:microsoft.com/office/officeart/2008/layout/VerticalCurvedList"/>
    <dgm:cxn modelId="{8F131485-CEC5-4D99-8BF0-BFEA7F8132BC}" type="presParOf" srcId="{DF9371BC-B26A-48AD-8AB8-60CA40CE9832}" destId="{695896A5-12ED-4300-B226-DB2DDB7ABAC6}" srcOrd="6" destOrd="0" presId="urn:microsoft.com/office/officeart/2008/layout/VerticalCurvedList"/>
    <dgm:cxn modelId="{F4FC744C-9F69-49A3-A567-89B625DABF04}" type="presParOf" srcId="{695896A5-12ED-4300-B226-DB2DDB7ABAC6}" destId="{C671FD8A-2E9D-46FB-A0CF-388DF7031A3E}" srcOrd="0" destOrd="0" presId="urn:microsoft.com/office/officeart/2008/layout/VerticalCurvedList"/>
  </dgm:cxnLst>
  <dgm:bg/>
  <dgm:whole>
    <a:ln>
      <a:solidFill>
        <a:srgbClr val="00B0F0"/>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AE7E9CF-7D50-4757-93A3-86BCC3F7FE1D}"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s-ES"/>
        </a:p>
      </dgm:t>
    </dgm:pt>
    <dgm:pt modelId="{2A413D63-ABD2-4139-A468-7C60E40D5F0F}">
      <dgm:prSet custT="1"/>
      <dgm:spPr/>
      <dgm:t>
        <a:bodyPr/>
        <a:lstStyle/>
        <a:p>
          <a:pPr marL="0" lvl="0" algn="ctr" defTabSz="311150">
            <a:lnSpc>
              <a:spcPct val="90000"/>
            </a:lnSpc>
            <a:spcBef>
              <a:spcPct val="0"/>
            </a:spcBef>
            <a:spcAft>
              <a:spcPct val="35000"/>
            </a:spcAft>
            <a:buNone/>
          </a:pPr>
          <a:r>
            <a:rPr lang="it-IT" sz="1200" dirty="0">
              <a:solidFill>
                <a:schemeClr val="tx1"/>
              </a:solidFill>
            </a:rPr>
            <a:t>Ciò che quindi l’Agenzia ha compiuto è:</a:t>
          </a:r>
          <a:endParaRPr lang="es-ES" sz="1200" dirty="0">
            <a:solidFill>
              <a:schemeClr val="tx1"/>
            </a:solidFill>
          </a:endParaRPr>
        </a:p>
      </dgm:t>
    </dgm:pt>
    <dgm:pt modelId="{3B0D8D1A-ACD7-4013-A577-977C4A8AB410}" type="parTrans" cxnId="{DAC8911D-9E0A-4651-82AB-321906595355}">
      <dgm:prSet/>
      <dgm:spPr/>
      <dgm:t>
        <a:bodyPr/>
        <a:lstStyle/>
        <a:p>
          <a:endParaRPr lang="es-ES" sz="1200">
            <a:solidFill>
              <a:schemeClr val="tx1"/>
            </a:solidFill>
          </a:endParaRPr>
        </a:p>
      </dgm:t>
    </dgm:pt>
    <dgm:pt modelId="{EFC6DCE3-50FB-4652-942E-E025774EED7E}" type="sibTrans" cxnId="{DAC8911D-9E0A-4651-82AB-321906595355}">
      <dgm:prSet custT="1"/>
      <dgm:spPr/>
      <dgm:t>
        <a:bodyPr/>
        <a:lstStyle/>
        <a:p>
          <a:endParaRPr lang="es-ES" sz="1200">
            <a:solidFill>
              <a:schemeClr val="tx1"/>
            </a:solidFill>
          </a:endParaRPr>
        </a:p>
      </dgm:t>
    </dgm:pt>
    <dgm:pt modelId="{90F20633-2DA6-42C5-B848-EA79E11F74A0}">
      <dgm:prSet custT="1"/>
      <dgm:spPr/>
      <dgm:t>
        <a:bodyPr/>
        <a:lstStyle/>
        <a:p>
          <a:r>
            <a:rPr lang="it-IT" sz="1200">
              <a:solidFill>
                <a:schemeClr val="tx1"/>
              </a:solidFill>
            </a:rPr>
            <a:t>Un lavoro di analisi e monitoraggio </a:t>
          </a:r>
          <a:endParaRPr lang="es-ES" sz="1200" dirty="0">
            <a:solidFill>
              <a:schemeClr val="tx1"/>
            </a:solidFill>
          </a:endParaRPr>
        </a:p>
      </dgm:t>
    </dgm:pt>
    <dgm:pt modelId="{BEE977E8-0528-4804-A629-7AA600D44C60}" type="parTrans" cxnId="{EF7C2A54-C001-46FB-B36D-E4C31AB313EA}">
      <dgm:prSet/>
      <dgm:spPr/>
      <dgm:t>
        <a:bodyPr/>
        <a:lstStyle/>
        <a:p>
          <a:endParaRPr lang="es-ES" sz="1200">
            <a:solidFill>
              <a:schemeClr val="tx1"/>
            </a:solidFill>
          </a:endParaRPr>
        </a:p>
      </dgm:t>
    </dgm:pt>
    <dgm:pt modelId="{9897EC1B-4ACC-4E2E-9D52-9B69500735DB}" type="sibTrans" cxnId="{EF7C2A54-C001-46FB-B36D-E4C31AB313EA}">
      <dgm:prSet custT="1"/>
      <dgm:spPr/>
      <dgm:t>
        <a:bodyPr/>
        <a:lstStyle/>
        <a:p>
          <a:endParaRPr lang="es-ES" sz="1200">
            <a:solidFill>
              <a:schemeClr val="tx1"/>
            </a:solidFill>
          </a:endParaRPr>
        </a:p>
      </dgm:t>
    </dgm:pt>
    <dgm:pt modelId="{6B0A1B66-B24F-4A6F-A35E-1635250DBF35}">
      <dgm:prSet custT="1"/>
      <dgm:spPr>
        <a:solidFill>
          <a:schemeClr val="accent3">
            <a:lumMod val="40000"/>
            <a:lumOff val="60000"/>
          </a:schemeClr>
        </a:solidFill>
        <a:ln>
          <a:solidFill>
            <a:schemeClr val="accent4">
              <a:lumMod val="60000"/>
              <a:lumOff val="40000"/>
            </a:schemeClr>
          </a:solidFill>
        </a:ln>
      </dgm:spPr>
      <dgm:t>
        <a:bodyPr/>
        <a:lstStyle/>
        <a:p>
          <a:pPr algn="just"/>
          <a:r>
            <a:rPr lang="it-IT" sz="1200" dirty="0">
              <a:solidFill>
                <a:schemeClr val="tx1"/>
              </a:solidFill>
            </a:rPr>
            <a:t>Le tradizionali tecniche di marketing «B2B» (telefonate a freddo, e-mail commerciali </a:t>
          </a:r>
          <a:r>
            <a:rPr lang="it-IT" sz="1200" dirty="0" err="1">
              <a:solidFill>
                <a:schemeClr val="tx1"/>
              </a:solidFill>
            </a:rPr>
            <a:t>ecc</a:t>
          </a:r>
          <a:r>
            <a:rPr lang="it-IT" sz="1200" dirty="0">
              <a:solidFill>
                <a:schemeClr val="tx1"/>
              </a:solidFill>
            </a:rPr>
            <a:t>) non si adattano bene nel nuovo contesto dominato dal Digitale e dai Social Media. Le aziende dovrebbero domandarsi come muoversi in questo nuovo scenario e come investire. </a:t>
          </a:r>
          <a:endParaRPr lang="es-ES" sz="1200" dirty="0">
            <a:solidFill>
              <a:schemeClr val="tx1"/>
            </a:solidFill>
          </a:endParaRPr>
        </a:p>
      </dgm:t>
    </dgm:pt>
    <dgm:pt modelId="{FC586CBD-C59B-4D46-8A53-F771995DDFA8}" type="parTrans" cxnId="{6D1B9AD1-0CEB-4D75-AB1F-F2C951E406C8}">
      <dgm:prSet/>
      <dgm:spPr/>
      <dgm:t>
        <a:bodyPr/>
        <a:lstStyle/>
        <a:p>
          <a:endParaRPr lang="es-ES" sz="1200">
            <a:solidFill>
              <a:schemeClr val="tx1"/>
            </a:solidFill>
          </a:endParaRPr>
        </a:p>
      </dgm:t>
    </dgm:pt>
    <dgm:pt modelId="{0A287ACC-F68D-4B97-8409-C665FABAB5C1}" type="sibTrans" cxnId="{6D1B9AD1-0CEB-4D75-AB1F-F2C951E406C8}">
      <dgm:prSet/>
      <dgm:spPr/>
      <dgm:t>
        <a:bodyPr/>
        <a:lstStyle/>
        <a:p>
          <a:endParaRPr lang="es-ES" sz="1200">
            <a:solidFill>
              <a:schemeClr val="tx1"/>
            </a:solidFill>
          </a:endParaRPr>
        </a:p>
      </dgm:t>
    </dgm:pt>
    <dgm:pt modelId="{E94CD4EE-C0A2-4620-84AA-C1E775178B92}">
      <dgm:prSet custT="1"/>
      <dgm:spPr/>
      <dgm:t>
        <a:bodyPr/>
        <a:lstStyle/>
        <a:p>
          <a:r>
            <a:rPr lang="it-IT" sz="1200" dirty="0">
              <a:solidFill>
                <a:schemeClr val="tx1"/>
              </a:solidFill>
            </a:rPr>
            <a:t>Un processo di ottimizzazione</a:t>
          </a:r>
          <a:endParaRPr lang="es-ES" sz="1200" dirty="0">
            <a:solidFill>
              <a:schemeClr val="tx1"/>
            </a:solidFill>
          </a:endParaRPr>
        </a:p>
      </dgm:t>
    </dgm:pt>
    <dgm:pt modelId="{38ECAA31-5C02-4A5C-9095-23C8A36962EB}" type="parTrans" cxnId="{B5DA5946-C389-4565-81FB-FDB65EBCBB13}">
      <dgm:prSet/>
      <dgm:spPr/>
      <dgm:t>
        <a:bodyPr/>
        <a:lstStyle/>
        <a:p>
          <a:endParaRPr lang="es-ES" sz="1200">
            <a:solidFill>
              <a:schemeClr val="tx1"/>
            </a:solidFill>
          </a:endParaRPr>
        </a:p>
      </dgm:t>
    </dgm:pt>
    <dgm:pt modelId="{3B7D4999-DCAF-42DC-9535-7FBEA17F124A}" type="sibTrans" cxnId="{B5DA5946-C389-4565-81FB-FDB65EBCBB13}">
      <dgm:prSet custT="1"/>
      <dgm:spPr/>
      <dgm:t>
        <a:bodyPr/>
        <a:lstStyle/>
        <a:p>
          <a:endParaRPr lang="es-ES" sz="1200">
            <a:solidFill>
              <a:schemeClr val="tx1"/>
            </a:solidFill>
          </a:endParaRPr>
        </a:p>
      </dgm:t>
    </dgm:pt>
    <dgm:pt modelId="{50684247-5513-494C-81DB-2098C4A9D33A}" type="pres">
      <dgm:prSet presAssocID="{9AE7E9CF-7D50-4757-93A3-86BCC3F7FE1D}" presName="diagram" presStyleCnt="0">
        <dgm:presLayoutVars>
          <dgm:dir/>
          <dgm:resizeHandles val="exact"/>
        </dgm:presLayoutVars>
      </dgm:prSet>
      <dgm:spPr/>
    </dgm:pt>
    <dgm:pt modelId="{0767BF63-A06E-4712-B0FE-1A3420D3C873}" type="pres">
      <dgm:prSet presAssocID="{2A413D63-ABD2-4139-A468-7C60E40D5F0F}" presName="node" presStyleLbl="node1" presStyleIdx="0" presStyleCnt="4" custScaleX="147269" custScaleY="184158">
        <dgm:presLayoutVars>
          <dgm:bulletEnabled val="1"/>
        </dgm:presLayoutVars>
      </dgm:prSet>
      <dgm:spPr/>
    </dgm:pt>
    <dgm:pt modelId="{A80E79F5-682F-4569-A3C9-010E9FBB9165}" type="pres">
      <dgm:prSet presAssocID="{EFC6DCE3-50FB-4652-942E-E025774EED7E}" presName="sibTrans" presStyleLbl="sibTrans2D1" presStyleIdx="0" presStyleCnt="3"/>
      <dgm:spPr/>
    </dgm:pt>
    <dgm:pt modelId="{4CE61D3C-22C0-495C-A278-17E93C8DC0B4}" type="pres">
      <dgm:prSet presAssocID="{EFC6DCE3-50FB-4652-942E-E025774EED7E}" presName="connectorText" presStyleLbl="sibTrans2D1" presStyleIdx="0" presStyleCnt="3"/>
      <dgm:spPr/>
    </dgm:pt>
    <dgm:pt modelId="{EEF7F217-8C85-4DBC-9981-15F10FEE9FD2}" type="pres">
      <dgm:prSet presAssocID="{90F20633-2DA6-42C5-B848-EA79E11F74A0}" presName="node" presStyleLbl="node1" presStyleIdx="1" presStyleCnt="4" custScaleX="139227" custScaleY="179949">
        <dgm:presLayoutVars>
          <dgm:bulletEnabled val="1"/>
        </dgm:presLayoutVars>
      </dgm:prSet>
      <dgm:spPr/>
    </dgm:pt>
    <dgm:pt modelId="{1AFCB61E-5956-4927-ABB2-8D7340342412}" type="pres">
      <dgm:prSet presAssocID="{9897EC1B-4ACC-4E2E-9D52-9B69500735DB}" presName="sibTrans" presStyleLbl="sibTrans2D1" presStyleIdx="1" presStyleCnt="3"/>
      <dgm:spPr/>
    </dgm:pt>
    <dgm:pt modelId="{1AE134A1-1D40-4940-93C8-1E19DA01120D}" type="pres">
      <dgm:prSet presAssocID="{9897EC1B-4ACC-4E2E-9D52-9B69500735DB}" presName="connectorText" presStyleLbl="sibTrans2D1" presStyleIdx="1" presStyleCnt="3"/>
      <dgm:spPr/>
    </dgm:pt>
    <dgm:pt modelId="{87BDC5E9-17BB-48D9-80D7-7520DA144C0C}" type="pres">
      <dgm:prSet presAssocID="{E94CD4EE-C0A2-4620-84AA-C1E775178B92}" presName="node" presStyleLbl="node1" presStyleIdx="2" presStyleCnt="4" custScaleX="167892" custScaleY="179949">
        <dgm:presLayoutVars>
          <dgm:bulletEnabled val="1"/>
        </dgm:presLayoutVars>
      </dgm:prSet>
      <dgm:spPr/>
    </dgm:pt>
    <dgm:pt modelId="{E8AD2075-4861-4ED5-9183-015A5AE211B0}" type="pres">
      <dgm:prSet presAssocID="{3B7D4999-DCAF-42DC-9535-7FBEA17F124A}" presName="sibTrans" presStyleLbl="sibTrans2D1" presStyleIdx="2" presStyleCnt="3"/>
      <dgm:spPr/>
    </dgm:pt>
    <dgm:pt modelId="{34AF481A-4127-46B4-A1CE-F642B303F978}" type="pres">
      <dgm:prSet presAssocID="{3B7D4999-DCAF-42DC-9535-7FBEA17F124A}" presName="connectorText" presStyleLbl="sibTrans2D1" presStyleIdx="2" presStyleCnt="3"/>
      <dgm:spPr/>
    </dgm:pt>
    <dgm:pt modelId="{02DFACBF-7709-4913-A57E-64CF25FB1DC5}" type="pres">
      <dgm:prSet presAssocID="{6B0A1B66-B24F-4A6F-A35E-1635250DBF35}" presName="node" presStyleLbl="node1" presStyleIdx="3" presStyleCnt="4" custScaleX="463921" custScaleY="304620">
        <dgm:presLayoutVars>
          <dgm:bulletEnabled val="1"/>
        </dgm:presLayoutVars>
      </dgm:prSet>
      <dgm:spPr/>
    </dgm:pt>
  </dgm:ptLst>
  <dgm:cxnLst>
    <dgm:cxn modelId="{49F5B901-AE37-4B42-8394-0680BAB31E85}" type="presOf" srcId="{9AE7E9CF-7D50-4757-93A3-86BCC3F7FE1D}" destId="{50684247-5513-494C-81DB-2098C4A9D33A}" srcOrd="0" destOrd="0" presId="urn:microsoft.com/office/officeart/2005/8/layout/process5"/>
    <dgm:cxn modelId="{5E82F613-C56C-4F1B-84E0-E22C17F2299A}" type="presOf" srcId="{90F20633-2DA6-42C5-B848-EA79E11F74A0}" destId="{EEF7F217-8C85-4DBC-9981-15F10FEE9FD2}" srcOrd="0" destOrd="0" presId="urn:microsoft.com/office/officeart/2005/8/layout/process5"/>
    <dgm:cxn modelId="{987FEC16-06A4-4579-B29C-593672ABE450}" type="presOf" srcId="{9897EC1B-4ACC-4E2E-9D52-9B69500735DB}" destId="{1AE134A1-1D40-4940-93C8-1E19DA01120D}" srcOrd="1" destOrd="0" presId="urn:microsoft.com/office/officeart/2005/8/layout/process5"/>
    <dgm:cxn modelId="{DAC8911D-9E0A-4651-82AB-321906595355}" srcId="{9AE7E9CF-7D50-4757-93A3-86BCC3F7FE1D}" destId="{2A413D63-ABD2-4139-A468-7C60E40D5F0F}" srcOrd="0" destOrd="0" parTransId="{3B0D8D1A-ACD7-4013-A577-977C4A8AB410}" sibTransId="{EFC6DCE3-50FB-4652-942E-E025774EED7E}"/>
    <dgm:cxn modelId="{D00E3E29-4D40-49C5-A098-91AE8C3F6A1F}" type="presOf" srcId="{EFC6DCE3-50FB-4652-942E-E025774EED7E}" destId="{4CE61D3C-22C0-495C-A278-17E93C8DC0B4}" srcOrd="1" destOrd="0" presId="urn:microsoft.com/office/officeart/2005/8/layout/process5"/>
    <dgm:cxn modelId="{27639C37-C071-4292-8FD0-204D70E03FB7}" type="presOf" srcId="{3B7D4999-DCAF-42DC-9535-7FBEA17F124A}" destId="{E8AD2075-4861-4ED5-9183-015A5AE211B0}" srcOrd="0" destOrd="0" presId="urn:microsoft.com/office/officeart/2005/8/layout/process5"/>
    <dgm:cxn modelId="{68D3883F-411B-4A9A-80CA-992ACEBAA4F9}" type="presOf" srcId="{2A413D63-ABD2-4139-A468-7C60E40D5F0F}" destId="{0767BF63-A06E-4712-B0FE-1A3420D3C873}" srcOrd="0" destOrd="0" presId="urn:microsoft.com/office/officeart/2005/8/layout/process5"/>
    <dgm:cxn modelId="{B5DA5946-C389-4565-81FB-FDB65EBCBB13}" srcId="{9AE7E9CF-7D50-4757-93A3-86BCC3F7FE1D}" destId="{E94CD4EE-C0A2-4620-84AA-C1E775178B92}" srcOrd="2" destOrd="0" parTransId="{38ECAA31-5C02-4A5C-9095-23C8A36962EB}" sibTransId="{3B7D4999-DCAF-42DC-9535-7FBEA17F124A}"/>
    <dgm:cxn modelId="{9D4FE270-1CA5-4555-834E-87A222C91906}" type="presOf" srcId="{9897EC1B-4ACC-4E2E-9D52-9B69500735DB}" destId="{1AFCB61E-5956-4927-ABB2-8D7340342412}" srcOrd="0" destOrd="0" presId="urn:microsoft.com/office/officeart/2005/8/layout/process5"/>
    <dgm:cxn modelId="{EF7C2A54-C001-46FB-B36D-E4C31AB313EA}" srcId="{9AE7E9CF-7D50-4757-93A3-86BCC3F7FE1D}" destId="{90F20633-2DA6-42C5-B848-EA79E11F74A0}" srcOrd="1" destOrd="0" parTransId="{BEE977E8-0528-4804-A629-7AA600D44C60}" sibTransId="{9897EC1B-4ACC-4E2E-9D52-9B69500735DB}"/>
    <dgm:cxn modelId="{69EF597F-B442-457A-A827-4068AE2C871D}" type="presOf" srcId="{E94CD4EE-C0A2-4620-84AA-C1E775178B92}" destId="{87BDC5E9-17BB-48D9-80D7-7520DA144C0C}" srcOrd="0" destOrd="0" presId="urn:microsoft.com/office/officeart/2005/8/layout/process5"/>
    <dgm:cxn modelId="{94039586-2385-4900-BCA9-3A40E29FD79A}" type="presOf" srcId="{EFC6DCE3-50FB-4652-942E-E025774EED7E}" destId="{A80E79F5-682F-4569-A3C9-010E9FBB9165}" srcOrd="0" destOrd="0" presId="urn:microsoft.com/office/officeart/2005/8/layout/process5"/>
    <dgm:cxn modelId="{AAE66888-AD76-46B3-AC61-6C9851C69FDA}" type="presOf" srcId="{3B7D4999-DCAF-42DC-9535-7FBEA17F124A}" destId="{34AF481A-4127-46B4-A1CE-F642B303F978}" srcOrd="1" destOrd="0" presId="urn:microsoft.com/office/officeart/2005/8/layout/process5"/>
    <dgm:cxn modelId="{F71D21C2-DDDF-4EA9-B1D8-FD0553158677}" type="presOf" srcId="{6B0A1B66-B24F-4A6F-A35E-1635250DBF35}" destId="{02DFACBF-7709-4913-A57E-64CF25FB1DC5}" srcOrd="0" destOrd="0" presId="urn:microsoft.com/office/officeart/2005/8/layout/process5"/>
    <dgm:cxn modelId="{6D1B9AD1-0CEB-4D75-AB1F-F2C951E406C8}" srcId="{9AE7E9CF-7D50-4757-93A3-86BCC3F7FE1D}" destId="{6B0A1B66-B24F-4A6F-A35E-1635250DBF35}" srcOrd="3" destOrd="0" parTransId="{FC586CBD-C59B-4D46-8A53-F771995DDFA8}" sibTransId="{0A287ACC-F68D-4B97-8409-C665FABAB5C1}"/>
    <dgm:cxn modelId="{D3C48A93-1BC9-49B8-881B-3C7B60788DDC}" type="presParOf" srcId="{50684247-5513-494C-81DB-2098C4A9D33A}" destId="{0767BF63-A06E-4712-B0FE-1A3420D3C873}" srcOrd="0" destOrd="0" presId="urn:microsoft.com/office/officeart/2005/8/layout/process5"/>
    <dgm:cxn modelId="{4106FCC1-F3B6-4896-9A0E-125AD6B7D46C}" type="presParOf" srcId="{50684247-5513-494C-81DB-2098C4A9D33A}" destId="{A80E79F5-682F-4569-A3C9-010E9FBB9165}" srcOrd="1" destOrd="0" presId="urn:microsoft.com/office/officeart/2005/8/layout/process5"/>
    <dgm:cxn modelId="{A2D5BEA8-1D69-4498-9050-58A871A22921}" type="presParOf" srcId="{A80E79F5-682F-4569-A3C9-010E9FBB9165}" destId="{4CE61D3C-22C0-495C-A278-17E93C8DC0B4}" srcOrd="0" destOrd="0" presId="urn:microsoft.com/office/officeart/2005/8/layout/process5"/>
    <dgm:cxn modelId="{CE25D9D0-9AC5-4DFE-BA05-CD3FF5B0889B}" type="presParOf" srcId="{50684247-5513-494C-81DB-2098C4A9D33A}" destId="{EEF7F217-8C85-4DBC-9981-15F10FEE9FD2}" srcOrd="2" destOrd="0" presId="urn:microsoft.com/office/officeart/2005/8/layout/process5"/>
    <dgm:cxn modelId="{0F33921D-A801-4C06-ABAB-309945523A22}" type="presParOf" srcId="{50684247-5513-494C-81DB-2098C4A9D33A}" destId="{1AFCB61E-5956-4927-ABB2-8D7340342412}" srcOrd="3" destOrd="0" presId="urn:microsoft.com/office/officeart/2005/8/layout/process5"/>
    <dgm:cxn modelId="{0D9389A5-37AC-4D0D-9CBD-D9CC8FCD59D1}" type="presParOf" srcId="{1AFCB61E-5956-4927-ABB2-8D7340342412}" destId="{1AE134A1-1D40-4940-93C8-1E19DA01120D}" srcOrd="0" destOrd="0" presId="urn:microsoft.com/office/officeart/2005/8/layout/process5"/>
    <dgm:cxn modelId="{F7F6C65D-5A71-4D01-8B8A-3FF320B604F8}" type="presParOf" srcId="{50684247-5513-494C-81DB-2098C4A9D33A}" destId="{87BDC5E9-17BB-48D9-80D7-7520DA144C0C}" srcOrd="4" destOrd="0" presId="urn:microsoft.com/office/officeart/2005/8/layout/process5"/>
    <dgm:cxn modelId="{D51B6D05-A146-4231-BBEC-DD544CC1FFFD}" type="presParOf" srcId="{50684247-5513-494C-81DB-2098C4A9D33A}" destId="{E8AD2075-4861-4ED5-9183-015A5AE211B0}" srcOrd="5" destOrd="0" presId="urn:microsoft.com/office/officeart/2005/8/layout/process5"/>
    <dgm:cxn modelId="{510CF953-A269-41FF-A99E-F1DE5D358F8F}" type="presParOf" srcId="{E8AD2075-4861-4ED5-9183-015A5AE211B0}" destId="{34AF481A-4127-46B4-A1CE-F642B303F978}" srcOrd="0" destOrd="0" presId="urn:microsoft.com/office/officeart/2005/8/layout/process5"/>
    <dgm:cxn modelId="{FD2C95DF-7215-475E-890C-D18B98355E7A}" type="presParOf" srcId="{50684247-5513-494C-81DB-2098C4A9D33A}" destId="{02DFACBF-7709-4913-A57E-64CF25FB1DC5}" srcOrd="6"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63732C5-B299-4284-926A-00809F4CCC2F}"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67569CD1-C52C-4E7C-A7A8-C05B0F82F0DE}">
      <dgm:prSet custT="1"/>
      <dgm:spPr/>
      <dgm:t>
        <a:bodyPr/>
        <a:lstStyle/>
        <a:p>
          <a:r>
            <a:rPr lang="it-IT" sz="1200" dirty="0"/>
            <a:t>Per le prime, aumento della social </a:t>
          </a:r>
          <a:r>
            <a:rPr lang="it-IT" sz="1200" dirty="0" err="1"/>
            <a:t>reach</a:t>
          </a:r>
          <a:r>
            <a:rPr lang="it-IT" sz="1200" dirty="0"/>
            <a:t> e delle </a:t>
          </a:r>
          <a:r>
            <a:rPr lang="it-IT" sz="1200" dirty="0" err="1"/>
            <a:t>impression</a:t>
          </a:r>
          <a:r>
            <a:rPr lang="it-IT" sz="1200" dirty="0"/>
            <a:t>, incremento social share, numero lead generati, accelerazione processo di acquisto da parte del social customer.</a:t>
          </a:r>
          <a:endParaRPr lang="es-ES" sz="1200" dirty="0"/>
        </a:p>
      </dgm:t>
    </dgm:pt>
    <dgm:pt modelId="{8181181B-5F2C-4C73-A420-10DB6AEFCB8E}" type="parTrans" cxnId="{F3B4A8E8-A290-435A-BEBF-52C0F257CB11}">
      <dgm:prSet/>
      <dgm:spPr/>
      <dgm:t>
        <a:bodyPr/>
        <a:lstStyle/>
        <a:p>
          <a:endParaRPr lang="es-ES" sz="1200">
            <a:solidFill>
              <a:schemeClr val="tx1"/>
            </a:solidFill>
          </a:endParaRPr>
        </a:p>
      </dgm:t>
    </dgm:pt>
    <dgm:pt modelId="{4786B32E-7ADF-4290-8E2E-A48B09AB8B87}" type="sibTrans" cxnId="{F3B4A8E8-A290-435A-BEBF-52C0F257CB11}">
      <dgm:prSet/>
      <dgm:spPr/>
      <dgm:t>
        <a:bodyPr/>
        <a:lstStyle/>
        <a:p>
          <a:endParaRPr lang="es-ES" sz="1200">
            <a:solidFill>
              <a:schemeClr val="tx1"/>
            </a:solidFill>
          </a:endParaRPr>
        </a:p>
      </dgm:t>
    </dgm:pt>
    <dgm:pt modelId="{32C8DEA9-DC9C-4FF0-89C6-C19FD03C37F4}">
      <dgm:prSet custT="1"/>
      <dgm:spPr/>
      <dgm:t>
        <a:bodyPr/>
        <a:lstStyle/>
        <a:p>
          <a:r>
            <a:rPr lang="it-IT" sz="1200"/>
            <a:t>Per le seconde, Customer Satisfaction index, Net Promoter Score, Trust Index (indice di fiducia e reputazione aziendale), Sentiment index (livello di percezione, positiva o negativa, associata al Brand).</a:t>
          </a:r>
          <a:endParaRPr lang="es-ES" sz="1200" dirty="0"/>
        </a:p>
      </dgm:t>
    </dgm:pt>
    <dgm:pt modelId="{D0AED984-AB04-4633-89D5-0CAA36F64A8F}" type="parTrans" cxnId="{472CC62E-E524-4BA5-8352-BB334CA9125A}">
      <dgm:prSet/>
      <dgm:spPr/>
      <dgm:t>
        <a:bodyPr/>
        <a:lstStyle/>
        <a:p>
          <a:endParaRPr lang="es-ES" sz="1200">
            <a:solidFill>
              <a:schemeClr val="tx1"/>
            </a:solidFill>
          </a:endParaRPr>
        </a:p>
      </dgm:t>
    </dgm:pt>
    <dgm:pt modelId="{7F783C2B-71B6-4C9D-AD43-B739D05B7847}" type="sibTrans" cxnId="{472CC62E-E524-4BA5-8352-BB334CA9125A}">
      <dgm:prSet/>
      <dgm:spPr/>
      <dgm:t>
        <a:bodyPr/>
        <a:lstStyle/>
        <a:p>
          <a:endParaRPr lang="es-ES" sz="1200">
            <a:solidFill>
              <a:schemeClr val="tx1"/>
            </a:solidFill>
          </a:endParaRPr>
        </a:p>
      </dgm:t>
    </dgm:pt>
    <dgm:pt modelId="{8920DFAC-EF7C-46EF-8249-BB4C49FAAA0B}" type="pres">
      <dgm:prSet presAssocID="{263732C5-B299-4284-926A-00809F4CCC2F}" presName="linear" presStyleCnt="0">
        <dgm:presLayoutVars>
          <dgm:animLvl val="lvl"/>
          <dgm:resizeHandles val="exact"/>
        </dgm:presLayoutVars>
      </dgm:prSet>
      <dgm:spPr/>
    </dgm:pt>
    <dgm:pt modelId="{C992A20F-1668-4F2F-A521-7F854F7B3433}" type="pres">
      <dgm:prSet presAssocID="{67569CD1-C52C-4E7C-A7A8-C05B0F82F0DE}" presName="parentText" presStyleLbl="node1" presStyleIdx="0" presStyleCnt="2" custScaleY="58220">
        <dgm:presLayoutVars>
          <dgm:chMax val="0"/>
          <dgm:bulletEnabled val="1"/>
        </dgm:presLayoutVars>
      </dgm:prSet>
      <dgm:spPr/>
    </dgm:pt>
    <dgm:pt modelId="{5CECA487-886F-404F-AC83-EA1DD4EAD9AC}" type="pres">
      <dgm:prSet presAssocID="{4786B32E-7ADF-4290-8E2E-A48B09AB8B87}" presName="spacer" presStyleCnt="0"/>
      <dgm:spPr/>
    </dgm:pt>
    <dgm:pt modelId="{9389D54A-DA6B-4CD3-AF5E-BBDFF21CBF0C}" type="pres">
      <dgm:prSet presAssocID="{32C8DEA9-DC9C-4FF0-89C6-C19FD03C37F4}" presName="parentText" presStyleLbl="node1" presStyleIdx="1" presStyleCnt="2" custScaleY="58220">
        <dgm:presLayoutVars>
          <dgm:chMax val="0"/>
          <dgm:bulletEnabled val="1"/>
        </dgm:presLayoutVars>
      </dgm:prSet>
      <dgm:spPr/>
    </dgm:pt>
  </dgm:ptLst>
  <dgm:cxnLst>
    <dgm:cxn modelId="{472CC62E-E524-4BA5-8352-BB334CA9125A}" srcId="{263732C5-B299-4284-926A-00809F4CCC2F}" destId="{32C8DEA9-DC9C-4FF0-89C6-C19FD03C37F4}" srcOrd="1" destOrd="0" parTransId="{D0AED984-AB04-4633-89D5-0CAA36F64A8F}" sibTransId="{7F783C2B-71B6-4C9D-AD43-B739D05B7847}"/>
    <dgm:cxn modelId="{89353F34-E30F-493D-AB29-DD3D4D56774D}" type="presOf" srcId="{263732C5-B299-4284-926A-00809F4CCC2F}" destId="{8920DFAC-EF7C-46EF-8249-BB4C49FAAA0B}" srcOrd="0" destOrd="0" presId="urn:microsoft.com/office/officeart/2005/8/layout/vList2"/>
    <dgm:cxn modelId="{5D335576-725E-4949-88E4-5CA7CB465C63}" type="presOf" srcId="{32C8DEA9-DC9C-4FF0-89C6-C19FD03C37F4}" destId="{9389D54A-DA6B-4CD3-AF5E-BBDFF21CBF0C}" srcOrd="0" destOrd="0" presId="urn:microsoft.com/office/officeart/2005/8/layout/vList2"/>
    <dgm:cxn modelId="{CFF82F8E-367A-48A2-AF29-85672024AF3F}" type="presOf" srcId="{67569CD1-C52C-4E7C-A7A8-C05B0F82F0DE}" destId="{C992A20F-1668-4F2F-A521-7F854F7B3433}" srcOrd="0" destOrd="0" presId="urn:microsoft.com/office/officeart/2005/8/layout/vList2"/>
    <dgm:cxn modelId="{F3B4A8E8-A290-435A-BEBF-52C0F257CB11}" srcId="{263732C5-B299-4284-926A-00809F4CCC2F}" destId="{67569CD1-C52C-4E7C-A7A8-C05B0F82F0DE}" srcOrd="0" destOrd="0" parTransId="{8181181B-5F2C-4C73-A420-10DB6AEFCB8E}" sibTransId="{4786B32E-7ADF-4290-8E2E-A48B09AB8B87}"/>
    <dgm:cxn modelId="{7D7278B8-4E57-4C20-B16E-5F470D62D21D}" type="presParOf" srcId="{8920DFAC-EF7C-46EF-8249-BB4C49FAAA0B}" destId="{C992A20F-1668-4F2F-A521-7F854F7B3433}" srcOrd="0" destOrd="0" presId="urn:microsoft.com/office/officeart/2005/8/layout/vList2"/>
    <dgm:cxn modelId="{B3AA650C-E11E-4695-BDC9-21B812766ACD}" type="presParOf" srcId="{8920DFAC-EF7C-46EF-8249-BB4C49FAAA0B}" destId="{5CECA487-886F-404F-AC83-EA1DD4EAD9AC}" srcOrd="1" destOrd="0" presId="urn:microsoft.com/office/officeart/2005/8/layout/vList2"/>
    <dgm:cxn modelId="{9451631E-27AC-461D-8D96-CFE3DDA4EE09}" type="presParOf" srcId="{8920DFAC-EF7C-46EF-8249-BB4C49FAAA0B}" destId="{9389D54A-DA6B-4CD3-AF5E-BBDFF21CBF0C}"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0C7AE9-0C0C-4109-A972-CB203796B9E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57FCB890-B1C6-4A92-AEDA-0D4730568F13}">
      <dgm:prSet/>
      <dgm:spPr/>
      <dgm:t>
        <a:bodyPr/>
        <a:lstStyle/>
        <a:p>
          <a:r>
            <a:rPr lang="it-IT">
              <a:solidFill>
                <a:schemeClr val="tx1"/>
              </a:solidFill>
            </a:rPr>
            <a:t>1) Analisi</a:t>
          </a:r>
        </a:p>
      </dgm:t>
    </dgm:pt>
    <dgm:pt modelId="{2BC940C9-1505-4501-842B-B90BAF4781E8}" type="parTrans" cxnId="{0572916D-B696-473B-91A1-B7E85B4ED774}">
      <dgm:prSet/>
      <dgm:spPr/>
      <dgm:t>
        <a:bodyPr/>
        <a:lstStyle/>
        <a:p>
          <a:endParaRPr lang="it-IT">
            <a:solidFill>
              <a:schemeClr val="tx1"/>
            </a:solidFill>
          </a:endParaRPr>
        </a:p>
      </dgm:t>
    </dgm:pt>
    <dgm:pt modelId="{C37DE46A-059B-4935-A25B-BA46A08768FA}" type="sibTrans" cxnId="{0572916D-B696-473B-91A1-B7E85B4ED774}">
      <dgm:prSet/>
      <dgm:spPr/>
      <dgm:t>
        <a:bodyPr/>
        <a:lstStyle/>
        <a:p>
          <a:endParaRPr lang="it-IT">
            <a:solidFill>
              <a:schemeClr val="tx1"/>
            </a:solidFill>
          </a:endParaRPr>
        </a:p>
      </dgm:t>
    </dgm:pt>
    <dgm:pt modelId="{7D29EC8C-C62E-4C6E-8BEC-206A2321BF64}">
      <dgm:prSet/>
      <dgm:spPr/>
      <dgm:t>
        <a:bodyPr/>
        <a:lstStyle/>
        <a:p>
          <a:r>
            <a:rPr lang="it-IT">
              <a:solidFill>
                <a:schemeClr val="tx1"/>
              </a:solidFill>
            </a:rPr>
            <a:t>2) Definizione della strategia</a:t>
          </a:r>
        </a:p>
      </dgm:t>
    </dgm:pt>
    <dgm:pt modelId="{DE426DEF-E875-4975-B237-A39E7543AE62}" type="parTrans" cxnId="{F5935B11-F2AC-4744-8BC2-55034F6137FB}">
      <dgm:prSet/>
      <dgm:spPr/>
      <dgm:t>
        <a:bodyPr/>
        <a:lstStyle/>
        <a:p>
          <a:endParaRPr lang="it-IT">
            <a:solidFill>
              <a:schemeClr val="tx1"/>
            </a:solidFill>
          </a:endParaRPr>
        </a:p>
      </dgm:t>
    </dgm:pt>
    <dgm:pt modelId="{931E2EA0-68D4-443F-AB8B-2E3664EBCCD5}" type="sibTrans" cxnId="{F5935B11-F2AC-4744-8BC2-55034F6137FB}">
      <dgm:prSet/>
      <dgm:spPr/>
      <dgm:t>
        <a:bodyPr/>
        <a:lstStyle/>
        <a:p>
          <a:endParaRPr lang="it-IT">
            <a:solidFill>
              <a:schemeClr val="tx1"/>
            </a:solidFill>
          </a:endParaRPr>
        </a:p>
      </dgm:t>
    </dgm:pt>
    <dgm:pt modelId="{073ABD07-0412-4C1C-ADD4-6136F3F01070}">
      <dgm:prSet/>
      <dgm:spPr/>
      <dgm:t>
        <a:bodyPr/>
        <a:lstStyle/>
        <a:p>
          <a:r>
            <a:rPr lang="it-IT">
              <a:solidFill>
                <a:schemeClr val="tx1"/>
              </a:solidFill>
            </a:rPr>
            <a:t>3) Creazione di un Piano operativo </a:t>
          </a:r>
        </a:p>
      </dgm:t>
    </dgm:pt>
    <dgm:pt modelId="{FF25E5F5-670A-4148-A926-61706857DC1C}" type="parTrans" cxnId="{CE189B21-5BFD-4048-B885-25C598F90A56}">
      <dgm:prSet/>
      <dgm:spPr/>
      <dgm:t>
        <a:bodyPr/>
        <a:lstStyle/>
        <a:p>
          <a:endParaRPr lang="it-IT">
            <a:solidFill>
              <a:schemeClr val="tx1"/>
            </a:solidFill>
          </a:endParaRPr>
        </a:p>
      </dgm:t>
    </dgm:pt>
    <dgm:pt modelId="{8261D93D-25AD-4087-A195-26452D943560}" type="sibTrans" cxnId="{CE189B21-5BFD-4048-B885-25C598F90A56}">
      <dgm:prSet/>
      <dgm:spPr/>
      <dgm:t>
        <a:bodyPr/>
        <a:lstStyle/>
        <a:p>
          <a:endParaRPr lang="it-IT">
            <a:solidFill>
              <a:schemeClr val="tx1"/>
            </a:solidFill>
          </a:endParaRPr>
        </a:p>
      </dgm:t>
    </dgm:pt>
    <dgm:pt modelId="{97E8E322-71B0-41AC-8845-46D7F29CEAAE}">
      <dgm:prSet/>
      <dgm:spPr/>
      <dgm:t>
        <a:bodyPr/>
        <a:lstStyle/>
        <a:p>
          <a:r>
            <a:rPr lang="it-IT">
              <a:solidFill>
                <a:schemeClr val="tx1"/>
              </a:solidFill>
            </a:rPr>
            <a:t>4) Misurazione</a:t>
          </a:r>
        </a:p>
      </dgm:t>
    </dgm:pt>
    <dgm:pt modelId="{B5118119-374E-4649-88BA-3CED5295F0EA}" type="parTrans" cxnId="{6FE4ABC0-5216-430A-BB41-052794A88384}">
      <dgm:prSet/>
      <dgm:spPr/>
      <dgm:t>
        <a:bodyPr/>
        <a:lstStyle/>
        <a:p>
          <a:endParaRPr lang="it-IT">
            <a:solidFill>
              <a:schemeClr val="tx1"/>
            </a:solidFill>
          </a:endParaRPr>
        </a:p>
      </dgm:t>
    </dgm:pt>
    <dgm:pt modelId="{1258E378-AA35-458F-A0E5-D0BABC9EB286}" type="sibTrans" cxnId="{6FE4ABC0-5216-430A-BB41-052794A88384}">
      <dgm:prSet/>
      <dgm:spPr/>
      <dgm:t>
        <a:bodyPr/>
        <a:lstStyle/>
        <a:p>
          <a:endParaRPr lang="it-IT">
            <a:solidFill>
              <a:schemeClr val="tx1"/>
            </a:solidFill>
          </a:endParaRPr>
        </a:p>
      </dgm:t>
    </dgm:pt>
    <dgm:pt modelId="{F9390491-5D07-4B27-8CC4-74E32C4D97C9}">
      <dgm:prSet/>
      <dgm:spPr/>
      <dgm:t>
        <a:bodyPr/>
        <a:lstStyle/>
        <a:p>
          <a:r>
            <a:rPr lang="it-IT">
              <a:solidFill>
                <a:schemeClr val="tx1"/>
              </a:solidFill>
            </a:rPr>
            <a:t>5) Miglioramento della performance grazie ai dati raccolti</a:t>
          </a:r>
        </a:p>
      </dgm:t>
    </dgm:pt>
    <dgm:pt modelId="{BD9E3F89-80F2-46A9-9533-70A60E260DEF}" type="parTrans" cxnId="{AE3C76C6-DBE8-4C59-87EE-52B5AA095448}">
      <dgm:prSet/>
      <dgm:spPr/>
      <dgm:t>
        <a:bodyPr/>
        <a:lstStyle/>
        <a:p>
          <a:endParaRPr lang="it-IT">
            <a:solidFill>
              <a:schemeClr val="tx1"/>
            </a:solidFill>
          </a:endParaRPr>
        </a:p>
      </dgm:t>
    </dgm:pt>
    <dgm:pt modelId="{DFDF8F44-6D83-426D-94E7-649151A78FAA}" type="sibTrans" cxnId="{AE3C76C6-DBE8-4C59-87EE-52B5AA095448}">
      <dgm:prSet/>
      <dgm:spPr/>
      <dgm:t>
        <a:bodyPr/>
        <a:lstStyle/>
        <a:p>
          <a:endParaRPr lang="it-IT">
            <a:solidFill>
              <a:schemeClr val="tx1"/>
            </a:solidFill>
          </a:endParaRPr>
        </a:p>
      </dgm:t>
    </dgm:pt>
    <dgm:pt modelId="{AAC6B705-AD5F-4680-B699-6C863993BA4B}" type="pres">
      <dgm:prSet presAssocID="{0E0C7AE9-0C0C-4109-A972-CB203796B9E9}" presName="linear" presStyleCnt="0">
        <dgm:presLayoutVars>
          <dgm:dir/>
          <dgm:animLvl val="lvl"/>
          <dgm:resizeHandles val="exact"/>
        </dgm:presLayoutVars>
      </dgm:prSet>
      <dgm:spPr/>
    </dgm:pt>
    <dgm:pt modelId="{8FF13ACB-EDDA-4212-833D-F552F82DB981}" type="pres">
      <dgm:prSet presAssocID="{57FCB890-B1C6-4A92-AEDA-0D4730568F13}" presName="parentLin" presStyleCnt="0"/>
      <dgm:spPr/>
    </dgm:pt>
    <dgm:pt modelId="{F285E2EA-411F-4FE5-AFE0-98D81DDD7E7A}" type="pres">
      <dgm:prSet presAssocID="{57FCB890-B1C6-4A92-AEDA-0D4730568F13}" presName="parentLeftMargin" presStyleLbl="node1" presStyleIdx="0" presStyleCnt="5"/>
      <dgm:spPr/>
    </dgm:pt>
    <dgm:pt modelId="{5E04B1B2-5D11-48F9-BC8B-DB38F8AEBE0E}" type="pres">
      <dgm:prSet presAssocID="{57FCB890-B1C6-4A92-AEDA-0D4730568F13}" presName="parentText" presStyleLbl="node1" presStyleIdx="0" presStyleCnt="5">
        <dgm:presLayoutVars>
          <dgm:chMax val="0"/>
          <dgm:bulletEnabled val="1"/>
        </dgm:presLayoutVars>
      </dgm:prSet>
      <dgm:spPr/>
    </dgm:pt>
    <dgm:pt modelId="{20D7CDBD-5B7F-4D1B-98BD-38D30BBC7894}" type="pres">
      <dgm:prSet presAssocID="{57FCB890-B1C6-4A92-AEDA-0D4730568F13}" presName="negativeSpace" presStyleCnt="0"/>
      <dgm:spPr/>
    </dgm:pt>
    <dgm:pt modelId="{C7CA3214-C6E6-4E1A-832E-A286CE261482}" type="pres">
      <dgm:prSet presAssocID="{57FCB890-B1C6-4A92-AEDA-0D4730568F13}" presName="childText" presStyleLbl="conFgAcc1" presStyleIdx="0" presStyleCnt="5">
        <dgm:presLayoutVars>
          <dgm:bulletEnabled val="1"/>
        </dgm:presLayoutVars>
      </dgm:prSet>
      <dgm:spPr/>
    </dgm:pt>
    <dgm:pt modelId="{0EC00FDC-1566-4A4D-A8EC-09CB49837D09}" type="pres">
      <dgm:prSet presAssocID="{C37DE46A-059B-4935-A25B-BA46A08768FA}" presName="spaceBetweenRectangles" presStyleCnt="0"/>
      <dgm:spPr/>
    </dgm:pt>
    <dgm:pt modelId="{2DA0BC19-DB01-4BCE-B77B-FC26A9112A2A}" type="pres">
      <dgm:prSet presAssocID="{7D29EC8C-C62E-4C6E-8BEC-206A2321BF64}" presName="parentLin" presStyleCnt="0"/>
      <dgm:spPr/>
    </dgm:pt>
    <dgm:pt modelId="{A4A61F8F-2587-4A15-B065-2549C7CE1ED9}" type="pres">
      <dgm:prSet presAssocID="{7D29EC8C-C62E-4C6E-8BEC-206A2321BF64}" presName="parentLeftMargin" presStyleLbl="node1" presStyleIdx="0" presStyleCnt="5"/>
      <dgm:spPr/>
    </dgm:pt>
    <dgm:pt modelId="{EDC5F137-C5E9-4FA1-936F-3C5C005F1667}" type="pres">
      <dgm:prSet presAssocID="{7D29EC8C-C62E-4C6E-8BEC-206A2321BF64}" presName="parentText" presStyleLbl="node1" presStyleIdx="1" presStyleCnt="5">
        <dgm:presLayoutVars>
          <dgm:chMax val="0"/>
          <dgm:bulletEnabled val="1"/>
        </dgm:presLayoutVars>
      </dgm:prSet>
      <dgm:spPr/>
    </dgm:pt>
    <dgm:pt modelId="{F7F5C2F6-B155-4021-8D61-D917F95CE598}" type="pres">
      <dgm:prSet presAssocID="{7D29EC8C-C62E-4C6E-8BEC-206A2321BF64}" presName="negativeSpace" presStyleCnt="0"/>
      <dgm:spPr/>
    </dgm:pt>
    <dgm:pt modelId="{5C9FB35F-3D74-4E02-A29B-A136DF546447}" type="pres">
      <dgm:prSet presAssocID="{7D29EC8C-C62E-4C6E-8BEC-206A2321BF64}" presName="childText" presStyleLbl="conFgAcc1" presStyleIdx="1" presStyleCnt="5">
        <dgm:presLayoutVars>
          <dgm:bulletEnabled val="1"/>
        </dgm:presLayoutVars>
      </dgm:prSet>
      <dgm:spPr/>
    </dgm:pt>
    <dgm:pt modelId="{2FF41ABD-EFA4-429C-A97C-20BF39E83775}" type="pres">
      <dgm:prSet presAssocID="{931E2EA0-68D4-443F-AB8B-2E3664EBCCD5}" presName="spaceBetweenRectangles" presStyleCnt="0"/>
      <dgm:spPr/>
    </dgm:pt>
    <dgm:pt modelId="{40ABEE91-3958-4DA8-89C1-7930660B7A3B}" type="pres">
      <dgm:prSet presAssocID="{073ABD07-0412-4C1C-ADD4-6136F3F01070}" presName="parentLin" presStyleCnt="0"/>
      <dgm:spPr/>
    </dgm:pt>
    <dgm:pt modelId="{0396FE86-55BD-4C0A-A264-2EBF7E88DD4B}" type="pres">
      <dgm:prSet presAssocID="{073ABD07-0412-4C1C-ADD4-6136F3F01070}" presName="parentLeftMargin" presStyleLbl="node1" presStyleIdx="1" presStyleCnt="5"/>
      <dgm:spPr/>
    </dgm:pt>
    <dgm:pt modelId="{D8EBB0F1-C290-4B6E-915A-C3F08E95CD2C}" type="pres">
      <dgm:prSet presAssocID="{073ABD07-0412-4C1C-ADD4-6136F3F01070}" presName="parentText" presStyleLbl="node1" presStyleIdx="2" presStyleCnt="5">
        <dgm:presLayoutVars>
          <dgm:chMax val="0"/>
          <dgm:bulletEnabled val="1"/>
        </dgm:presLayoutVars>
      </dgm:prSet>
      <dgm:spPr/>
    </dgm:pt>
    <dgm:pt modelId="{B60FAA90-690A-4137-9145-180ADBD70848}" type="pres">
      <dgm:prSet presAssocID="{073ABD07-0412-4C1C-ADD4-6136F3F01070}" presName="negativeSpace" presStyleCnt="0"/>
      <dgm:spPr/>
    </dgm:pt>
    <dgm:pt modelId="{962450BA-894F-4C50-86F7-4475E652E5BA}" type="pres">
      <dgm:prSet presAssocID="{073ABD07-0412-4C1C-ADD4-6136F3F01070}" presName="childText" presStyleLbl="conFgAcc1" presStyleIdx="2" presStyleCnt="5">
        <dgm:presLayoutVars>
          <dgm:bulletEnabled val="1"/>
        </dgm:presLayoutVars>
      </dgm:prSet>
      <dgm:spPr/>
    </dgm:pt>
    <dgm:pt modelId="{A49EC425-2197-4DF3-B4AD-9AB52F4F1989}" type="pres">
      <dgm:prSet presAssocID="{8261D93D-25AD-4087-A195-26452D943560}" presName="spaceBetweenRectangles" presStyleCnt="0"/>
      <dgm:spPr/>
    </dgm:pt>
    <dgm:pt modelId="{7FC77965-0C46-4A78-B5A8-A9D2D255CC36}" type="pres">
      <dgm:prSet presAssocID="{97E8E322-71B0-41AC-8845-46D7F29CEAAE}" presName="parentLin" presStyleCnt="0"/>
      <dgm:spPr/>
    </dgm:pt>
    <dgm:pt modelId="{3DA1AA1C-1FF4-460C-A252-7D76CEC2FFAD}" type="pres">
      <dgm:prSet presAssocID="{97E8E322-71B0-41AC-8845-46D7F29CEAAE}" presName="parentLeftMargin" presStyleLbl="node1" presStyleIdx="2" presStyleCnt="5"/>
      <dgm:spPr/>
    </dgm:pt>
    <dgm:pt modelId="{AFF3605A-6FE6-4CDD-B83A-E9033F5E55D6}" type="pres">
      <dgm:prSet presAssocID="{97E8E322-71B0-41AC-8845-46D7F29CEAAE}" presName="parentText" presStyleLbl="node1" presStyleIdx="3" presStyleCnt="5">
        <dgm:presLayoutVars>
          <dgm:chMax val="0"/>
          <dgm:bulletEnabled val="1"/>
        </dgm:presLayoutVars>
      </dgm:prSet>
      <dgm:spPr/>
    </dgm:pt>
    <dgm:pt modelId="{44A542C9-75AD-441E-8A5A-1A26E34FA241}" type="pres">
      <dgm:prSet presAssocID="{97E8E322-71B0-41AC-8845-46D7F29CEAAE}" presName="negativeSpace" presStyleCnt="0"/>
      <dgm:spPr/>
    </dgm:pt>
    <dgm:pt modelId="{8488ECBD-9A14-4249-B343-77C0CC4F9E0E}" type="pres">
      <dgm:prSet presAssocID="{97E8E322-71B0-41AC-8845-46D7F29CEAAE}" presName="childText" presStyleLbl="conFgAcc1" presStyleIdx="3" presStyleCnt="5">
        <dgm:presLayoutVars>
          <dgm:bulletEnabled val="1"/>
        </dgm:presLayoutVars>
      </dgm:prSet>
      <dgm:spPr/>
    </dgm:pt>
    <dgm:pt modelId="{25A87106-F076-4270-B773-4AD802760083}" type="pres">
      <dgm:prSet presAssocID="{1258E378-AA35-458F-A0E5-D0BABC9EB286}" presName="spaceBetweenRectangles" presStyleCnt="0"/>
      <dgm:spPr/>
    </dgm:pt>
    <dgm:pt modelId="{226C55D1-3B3D-4613-BF6D-FB783475F084}" type="pres">
      <dgm:prSet presAssocID="{F9390491-5D07-4B27-8CC4-74E32C4D97C9}" presName="parentLin" presStyleCnt="0"/>
      <dgm:spPr/>
    </dgm:pt>
    <dgm:pt modelId="{EF5493C5-CE28-4D67-BC87-210D091B7947}" type="pres">
      <dgm:prSet presAssocID="{F9390491-5D07-4B27-8CC4-74E32C4D97C9}" presName="parentLeftMargin" presStyleLbl="node1" presStyleIdx="3" presStyleCnt="5"/>
      <dgm:spPr/>
    </dgm:pt>
    <dgm:pt modelId="{A3FB457F-24E0-4FA4-BDAC-A6A372F821D8}" type="pres">
      <dgm:prSet presAssocID="{F9390491-5D07-4B27-8CC4-74E32C4D97C9}" presName="parentText" presStyleLbl="node1" presStyleIdx="4" presStyleCnt="5">
        <dgm:presLayoutVars>
          <dgm:chMax val="0"/>
          <dgm:bulletEnabled val="1"/>
        </dgm:presLayoutVars>
      </dgm:prSet>
      <dgm:spPr/>
    </dgm:pt>
    <dgm:pt modelId="{80299E1A-9705-4DD7-8438-E124129D99C8}" type="pres">
      <dgm:prSet presAssocID="{F9390491-5D07-4B27-8CC4-74E32C4D97C9}" presName="negativeSpace" presStyleCnt="0"/>
      <dgm:spPr/>
    </dgm:pt>
    <dgm:pt modelId="{31AE8084-E858-4EC6-9AC1-32C7FD64C0AA}" type="pres">
      <dgm:prSet presAssocID="{F9390491-5D07-4B27-8CC4-74E32C4D97C9}" presName="childText" presStyleLbl="conFgAcc1" presStyleIdx="4" presStyleCnt="5">
        <dgm:presLayoutVars>
          <dgm:bulletEnabled val="1"/>
        </dgm:presLayoutVars>
      </dgm:prSet>
      <dgm:spPr/>
    </dgm:pt>
  </dgm:ptLst>
  <dgm:cxnLst>
    <dgm:cxn modelId="{F5935B11-F2AC-4744-8BC2-55034F6137FB}" srcId="{0E0C7AE9-0C0C-4109-A972-CB203796B9E9}" destId="{7D29EC8C-C62E-4C6E-8BEC-206A2321BF64}" srcOrd="1" destOrd="0" parTransId="{DE426DEF-E875-4975-B237-A39E7543AE62}" sibTransId="{931E2EA0-68D4-443F-AB8B-2E3664EBCCD5}"/>
    <dgm:cxn modelId="{CE189B21-5BFD-4048-B885-25C598F90A56}" srcId="{0E0C7AE9-0C0C-4109-A972-CB203796B9E9}" destId="{073ABD07-0412-4C1C-ADD4-6136F3F01070}" srcOrd="2" destOrd="0" parTransId="{FF25E5F5-670A-4148-A926-61706857DC1C}" sibTransId="{8261D93D-25AD-4087-A195-26452D943560}"/>
    <dgm:cxn modelId="{79BA8E32-E100-4EA4-9262-49592FB15D09}" type="presOf" srcId="{0E0C7AE9-0C0C-4109-A972-CB203796B9E9}" destId="{AAC6B705-AD5F-4680-B699-6C863993BA4B}" srcOrd="0" destOrd="0" presId="urn:microsoft.com/office/officeart/2005/8/layout/list1"/>
    <dgm:cxn modelId="{8DDB525D-C78C-4D2E-8B4F-9CB4A19E7038}" type="presOf" srcId="{073ABD07-0412-4C1C-ADD4-6136F3F01070}" destId="{D8EBB0F1-C290-4B6E-915A-C3F08E95CD2C}" srcOrd="1" destOrd="0" presId="urn:microsoft.com/office/officeart/2005/8/layout/list1"/>
    <dgm:cxn modelId="{6EC7B541-7348-491B-BDB6-820A143593C1}" type="presOf" srcId="{F9390491-5D07-4B27-8CC4-74E32C4D97C9}" destId="{EF5493C5-CE28-4D67-BC87-210D091B7947}" srcOrd="0" destOrd="0" presId="urn:microsoft.com/office/officeart/2005/8/layout/list1"/>
    <dgm:cxn modelId="{519B5A64-FCBE-4A01-8795-12C91866B6F0}" type="presOf" srcId="{7D29EC8C-C62E-4C6E-8BEC-206A2321BF64}" destId="{EDC5F137-C5E9-4FA1-936F-3C5C005F1667}" srcOrd="1" destOrd="0" presId="urn:microsoft.com/office/officeart/2005/8/layout/list1"/>
    <dgm:cxn modelId="{C0764C45-B456-48E6-9448-B24C07FB635C}" type="presOf" srcId="{57FCB890-B1C6-4A92-AEDA-0D4730568F13}" destId="{5E04B1B2-5D11-48F9-BC8B-DB38F8AEBE0E}" srcOrd="1" destOrd="0" presId="urn:microsoft.com/office/officeart/2005/8/layout/list1"/>
    <dgm:cxn modelId="{32AEC74C-AAF4-44E7-BA91-8EFE4B354690}" type="presOf" srcId="{97E8E322-71B0-41AC-8845-46D7F29CEAAE}" destId="{3DA1AA1C-1FF4-460C-A252-7D76CEC2FFAD}" srcOrd="0" destOrd="0" presId="urn:microsoft.com/office/officeart/2005/8/layout/list1"/>
    <dgm:cxn modelId="{0572916D-B696-473B-91A1-B7E85B4ED774}" srcId="{0E0C7AE9-0C0C-4109-A972-CB203796B9E9}" destId="{57FCB890-B1C6-4A92-AEDA-0D4730568F13}" srcOrd="0" destOrd="0" parTransId="{2BC940C9-1505-4501-842B-B90BAF4781E8}" sibTransId="{C37DE46A-059B-4935-A25B-BA46A08768FA}"/>
    <dgm:cxn modelId="{EF9FE077-0AB0-4F70-8A09-DBE533DC0DE9}" type="presOf" srcId="{073ABD07-0412-4C1C-ADD4-6136F3F01070}" destId="{0396FE86-55BD-4C0A-A264-2EBF7E88DD4B}" srcOrd="0" destOrd="0" presId="urn:microsoft.com/office/officeart/2005/8/layout/list1"/>
    <dgm:cxn modelId="{B1CB418F-34D8-4A8F-B074-C69867DEF6EA}" type="presOf" srcId="{F9390491-5D07-4B27-8CC4-74E32C4D97C9}" destId="{A3FB457F-24E0-4FA4-BDAC-A6A372F821D8}" srcOrd="1" destOrd="0" presId="urn:microsoft.com/office/officeart/2005/8/layout/list1"/>
    <dgm:cxn modelId="{6FE4ABC0-5216-430A-BB41-052794A88384}" srcId="{0E0C7AE9-0C0C-4109-A972-CB203796B9E9}" destId="{97E8E322-71B0-41AC-8845-46D7F29CEAAE}" srcOrd="3" destOrd="0" parTransId="{B5118119-374E-4649-88BA-3CED5295F0EA}" sibTransId="{1258E378-AA35-458F-A0E5-D0BABC9EB286}"/>
    <dgm:cxn modelId="{AE3C76C6-DBE8-4C59-87EE-52B5AA095448}" srcId="{0E0C7AE9-0C0C-4109-A972-CB203796B9E9}" destId="{F9390491-5D07-4B27-8CC4-74E32C4D97C9}" srcOrd="4" destOrd="0" parTransId="{BD9E3F89-80F2-46A9-9533-70A60E260DEF}" sibTransId="{DFDF8F44-6D83-426D-94E7-649151A78FAA}"/>
    <dgm:cxn modelId="{33C485ED-2587-49C7-BB1A-F222A968A89F}" type="presOf" srcId="{57FCB890-B1C6-4A92-AEDA-0D4730568F13}" destId="{F285E2EA-411F-4FE5-AFE0-98D81DDD7E7A}" srcOrd="0" destOrd="0" presId="urn:microsoft.com/office/officeart/2005/8/layout/list1"/>
    <dgm:cxn modelId="{D379DBF3-85A0-4D0B-915D-35ADB14A92B1}" type="presOf" srcId="{7D29EC8C-C62E-4C6E-8BEC-206A2321BF64}" destId="{A4A61F8F-2587-4A15-B065-2549C7CE1ED9}" srcOrd="0" destOrd="0" presId="urn:microsoft.com/office/officeart/2005/8/layout/list1"/>
    <dgm:cxn modelId="{ABF71BFA-C956-40D1-8AC5-0A08D91A5D7A}" type="presOf" srcId="{97E8E322-71B0-41AC-8845-46D7F29CEAAE}" destId="{AFF3605A-6FE6-4CDD-B83A-E9033F5E55D6}" srcOrd="1" destOrd="0" presId="urn:microsoft.com/office/officeart/2005/8/layout/list1"/>
    <dgm:cxn modelId="{0F7AC0DD-03D1-491C-97AF-6152FBD06D68}" type="presParOf" srcId="{AAC6B705-AD5F-4680-B699-6C863993BA4B}" destId="{8FF13ACB-EDDA-4212-833D-F552F82DB981}" srcOrd="0" destOrd="0" presId="urn:microsoft.com/office/officeart/2005/8/layout/list1"/>
    <dgm:cxn modelId="{7C52E9F8-3283-478C-85A3-5258ACCE3F68}" type="presParOf" srcId="{8FF13ACB-EDDA-4212-833D-F552F82DB981}" destId="{F285E2EA-411F-4FE5-AFE0-98D81DDD7E7A}" srcOrd="0" destOrd="0" presId="urn:microsoft.com/office/officeart/2005/8/layout/list1"/>
    <dgm:cxn modelId="{48E435A5-8B90-4F95-8F5C-7C82B326668A}" type="presParOf" srcId="{8FF13ACB-EDDA-4212-833D-F552F82DB981}" destId="{5E04B1B2-5D11-48F9-BC8B-DB38F8AEBE0E}" srcOrd="1" destOrd="0" presId="urn:microsoft.com/office/officeart/2005/8/layout/list1"/>
    <dgm:cxn modelId="{7BB58C38-4DD9-4A18-933E-2AFB0BB2358F}" type="presParOf" srcId="{AAC6B705-AD5F-4680-B699-6C863993BA4B}" destId="{20D7CDBD-5B7F-4D1B-98BD-38D30BBC7894}" srcOrd="1" destOrd="0" presId="urn:microsoft.com/office/officeart/2005/8/layout/list1"/>
    <dgm:cxn modelId="{C8751509-FA85-4911-8432-517836FD3FC5}" type="presParOf" srcId="{AAC6B705-AD5F-4680-B699-6C863993BA4B}" destId="{C7CA3214-C6E6-4E1A-832E-A286CE261482}" srcOrd="2" destOrd="0" presId="urn:microsoft.com/office/officeart/2005/8/layout/list1"/>
    <dgm:cxn modelId="{00638C71-597B-49AB-8934-9E7C506ABC00}" type="presParOf" srcId="{AAC6B705-AD5F-4680-B699-6C863993BA4B}" destId="{0EC00FDC-1566-4A4D-A8EC-09CB49837D09}" srcOrd="3" destOrd="0" presId="urn:microsoft.com/office/officeart/2005/8/layout/list1"/>
    <dgm:cxn modelId="{F304F927-1AB2-4201-AB6B-58482B730E93}" type="presParOf" srcId="{AAC6B705-AD5F-4680-B699-6C863993BA4B}" destId="{2DA0BC19-DB01-4BCE-B77B-FC26A9112A2A}" srcOrd="4" destOrd="0" presId="urn:microsoft.com/office/officeart/2005/8/layout/list1"/>
    <dgm:cxn modelId="{CD835248-1812-46FF-8B1C-99AC1082601C}" type="presParOf" srcId="{2DA0BC19-DB01-4BCE-B77B-FC26A9112A2A}" destId="{A4A61F8F-2587-4A15-B065-2549C7CE1ED9}" srcOrd="0" destOrd="0" presId="urn:microsoft.com/office/officeart/2005/8/layout/list1"/>
    <dgm:cxn modelId="{FE303015-A738-415F-9D11-F9A934601556}" type="presParOf" srcId="{2DA0BC19-DB01-4BCE-B77B-FC26A9112A2A}" destId="{EDC5F137-C5E9-4FA1-936F-3C5C005F1667}" srcOrd="1" destOrd="0" presId="urn:microsoft.com/office/officeart/2005/8/layout/list1"/>
    <dgm:cxn modelId="{A18F4CF4-5D2F-4F83-92D7-CD2116B683F8}" type="presParOf" srcId="{AAC6B705-AD5F-4680-B699-6C863993BA4B}" destId="{F7F5C2F6-B155-4021-8D61-D917F95CE598}" srcOrd="5" destOrd="0" presId="urn:microsoft.com/office/officeart/2005/8/layout/list1"/>
    <dgm:cxn modelId="{081C3DE0-B458-42B9-99D2-D48D0E5FEC3C}" type="presParOf" srcId="{AAC6B705-AD5F-4680-B699-6C863993BA4B}" destId="{5C9FB35F-3D74-4E02-A29B-A136DF546447}" srcOrd="6" destOrd="0" presId="urn:microsoft.com/office/officeart/2005/8/layout/list1"/>
    <dgm:cxn modelId="{7EC25C05-B5F3-42E3-A8A8-E2D9134FE702}" type="presParOf" srcId="{AAC6B705-AD5F-4680-B699-6C863993BA4B}" destId="{2FF41ABD-EFA4-429C-A97C-20BF39E83775}" srcOrd="7" destOrd="0" presId="urn:microsoft.com/office/officeart/2005/8/layout/list1"/>
    <dgm:cxn modelId="{8017C92F-D172-4B79-9EE1-3B756E5632BB}" type="presParOf" srcId="{AAC6B705-AD5F-4680-B699-6C863993BA4B}" destId="{40ABEE91-3958-4DA8-89C1-7930660B7A3B}" srcOrd="8" destOrd="0" presId="urn:microsoft.com/office/officeart/2005/8/layout/list1"/>
    <dgm:cxn modelId="{E8AB60D7-7C56-4008-B7C2-4845594031D3}" type="presParOf" srcId="{40ABEE91-3958-4DA8-89C1-7930660B7A3B}" destId="{0396FE86-55BD-4C0A-A264-2EBF7E88DD4B}" srcOrd="0" destOrd="0" presId="urn:microsoft.com/office/officeart/2005/8/layout/list1"/>
    <dgm:cxn modelId="{D6542C78-FC59-4586-9E7B-C29CD9BB88AC}" type="presParOf" srcId="{40ABEE91-3958-4DA8-89C1-7930660B7A3B}" destId="{D8EBB0F1-C290-4B6E-915A-C3F08E95CD2C}" srcOrd="1" destOrd="0" presId="urn:microsoft.com/office/officeart/2005/8/layout/list1"/>
    <dgm:cxn modelId="{BCADE1B2-4F74-4B1C-BFE9-BC9D6A7311D7}" type="presParOf" srcId="{AAC6B705-AD5F-4680-B699-6C863993BA4B}" destId="{B60FAA90-690A-4137-9145-180ADBD70848}" srcOrd="9" destOrd="0" presId="urn:microsoft.com/office/officeart/2005/8/layout/list1"/>
    <dgm:cxn modelId="{821ED378-CDB3-44AC-B018-6EB8FE6365D4}" type="presParOf" srcId="{AAC6B705-AD5F-4680-B699-6C863993BA4B}" destId="{962450BA-894F-4C50-86F7-4475E652E5BA}" srcOrd="10" destOrd="0" presId="urn:microsoft.com/office/officeart/2005/8/layout/list1"/>
    <dgm:cxn modelId="{242FCC77-D54D-4870-B09A-83AB74F99012}" type="presParOf" srcId="{AAC6B705-AD5F-4680-B699-6C863993BA4B}" destId="{A49EC425-2197-4DF3-B4AD-9AB52F4F1989}" srcOrd="11" destOrd="0" presId="urn:microsoft.com/office/officeart/2005/8/layout/list1"/>
    <dgm:cxn modelId="{41568878-11C8-4EDD-8372-B78443CCB1A5}" type="presParOf" srcId="{AAC6B705-AD5F-4680-B699-6C863993BA4B}" destId="{7FC77965-0C46-4A78-B5A8-A9D2D255CC36}" srcOrd="12" destOrd="0" presId="urn:microsoft.com/office/officeart/2005/8/layout/list1"/>
    <dgm:cxn modelId="{8B227D8B-C101-4BCE-BAE2-E8D7B406B779}" type="presParOf" srcId="{7FC77965-0C46-4A78-B5A8-A9D2D255CC36}" destId="{3DA1AA1C-1FF4-460C-A252-7D76CEC2FFAD}" srcOrd="0" destOrd="0" presId="urn:microsoft.com/office/officeart/2005/8/layout/list1"/>
    <dgm:cxn modelId="{13787885-A9E8-4F7F-B3D3-CC9198799D96}" type="presParOf" srcId="{7FC77965-0C46-4A78-B5A8-A9D2D255CC36}" destId="{AFF3605A-6FE6-4CDD-B83A-E9033F5E55D6}" srcOrd="1" destOrd="0" presId="urn:microsoft.com/office/officeart/2005/8/layout/list1"/>
    <dgm:cxn modelId="{6F90423E-7BBF-4306-BAD8-531FDA467FB9}" type="presParOf" srcId="{AAC6B705-AD5F-4680-B699-6C863993BA4B}" destId="{44A542C9-75AD-441E-8A5A-1A26E34FA241}" srcOrd="13" destOrd="0" presId="urn:microsoft.com/office/officeart/2005/8/layout/list1"/>
    <dgm:cxn modelId="{60904627-3D06-4AC9-8B82-4F8DD54D3D99}" type="presParOf" srcId="{AAC6B705-AD5F-4680-B699-6C863993BA4B}" destId="{8488ECBD-9A14-4249-B343-77C0CC4F9E0E}" srcOrd="14" destOrd="0" presId="urn:microsoft.com/office/officeart/2005/8/layout/list1"/>
    <dgm:cxn modelId="{4B479D80-615E-4D39-8832-A754F97B595A}" type="presParOf" srcId="{AAC6B705-AD5F-4680-B699-6C863993BA4B}" destId="{25A87106-F076-4270-B773-4AD802760083}" srcOrd="15" destOrd="0" presId="urn:microsoft.com/office/officeart/2005/8/layout/list1"/>
    <dgm:cxn modelId="{B1B5034C-CDC9-40B7-9CB2-B1FA462DA529}" type="presParOf" srcId="{AAC6B705-AD5F-4680-B699-6C863993BA4B}" destId="{226C55D1-3B3D-4613-BF6D-FB783475F084}" srcOrd="16" destOrd="0" presId="urn:microsoft.com/office/officeart/2005/8/layout/list1"/>
    <dgm:cxn modelId="{C498879F-9B12-40D1-BBDA-14EEB15376B3}" type="presParOf" srcId="{226C55D1-3B3D-4613-BF6D-FB783475F084}" destId="{EF5493C5-CE28-4D67-BC87-210D091B7947}" srcOrd="0" destOrd="0" presId="urn:microsoft.com/office/officeart/2005/8/layout/list1"/>
    <dgm:cxn modelId="{BD4E6675-2507-4A27-A80A-2C507C8D5F35}" type="presParOf" srcId="{226C55D1-3B3D-4613-BF6D-FB783475F084}" destId="{A3FB457F-24E0-4FA4-BDAC-A6A372F821D8}" srcOrd="1" destOrd="0" presId="urn:microsoft.com/office/officeart/2005/8/layout/list1"/>
    <dgm:cxn modelId="{7F064807-B824-43D2-B54B-2F677101E13F}" type="presParOf" srcId="{AAC6B705-AD5F-4680-B699-6C863993BA4B}" destId="{80299E1A-9705-4DD7-8438-E124129D99C8}" srcOrd="17" destOrd="0" presId="urn:microsoft.com/office/officeart/2005/8/layout/list1"/>
    <dgm:cxn modelId="{E9CE5236-DFBF-453B-9AA2-5708C507F448}" type="presParOf" srcId="{AAC6B705-AD5F-4680-B699-6C863993BA4B}" destId="{31AE8084-E858-4EC6-9AC1-32C7FD64C0A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29819C2-3B95-4E86-B1B5-F931260577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5CB4A3B1-792C-4DF1-BABA-1E560EA11C62}">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it-IT" sz="1200" dirty="0">
              <a:solidFill>
                <a:schemeClr val="tx1"/>
              </a:solidFill>
            </a:rPr>
            <a:t>1) Fare diventare il negozio diventa un’«esperienza» e meno «distribuzione»</a:t>
          </a:r>
        </a:p>
      </dgm:t>
    </dgm:pt>
    <dgm:pt modelId="{4B52D698-E9BC-42A6-B852-805895BAD3B7}" type="parTrans" cxnId="{AEB62026-87D7-45BD-B574-E325D6E251DE}">
      <dgm:prSet/>
      <dgm:spPr/>
      <dgm:t>
        <a:bodyPr/>
        <a:lstStyle/>
        <a:p>
          <a:endParaRPr lang="it-IT" sz="1200">
            <a:solidFill>
              <a:schemeClr val="tx1"/>
            </a:solidFill>
          </a:endParaRPr>
        </a:p>
      </dgm:t>
    </dgm:pt>
    <dgm:pt modelId="{22C58DAB-0FD0-4E80-B43B-55A740506A2B}" type="sibTrans" cxnId="{AEB62026-87D7-45BD-B574-E325D6E251DE}">
      <dgm:prSet/>
      <dgm:spPr/>
      <dgm:t>
        <a:bodyPr/>
        <a:lstStyle/>
        <a:p>
          <a:endParaRPr lang="it-IT" sz="1200">
            <a:solidFill>
              <a:schemeClr val="tx1"/>
            </a:solidFill>
          </a:endParaRPr>
        </a:p>
      </dgm:t>
    </dgm:pt>
    <dgm:pt modelId="{06958297-AB7D-4B95-9EE0-2A247BC1426C}">
      <dgm:prSet custT="1">
        <dgm:style>
          <a:lnRef idx="3">
            <a:schemeClr val="lt1"/>
          </a:lnRef>
          <a:fillRef idx="1">
            <a:schemeClr val="accent4"/>
          </a:fillRef>
          <a:effectRef idx="1">
            <a:schemeClr val="accent4"/>
          </a:effectRef>
          <a:fontRef idx="minor">
            <a:schemeClr val="lt1"/>
          </a:fontRef>
        </dgm:style>
      </dgm:prSet>
      <dgm:spPr/>
      <dgm:t>
        <a:bodyPr/>
        <a:lstStyle/>
        <a:p>
          <a:r>
            <a:rPr lang="it-IT" sz="1200" dirty="0">
              <a:solidFill>
                <a:schemeClr val="tx1"/>
              </a:solidFill>
            </a:rPr>
            <a:t>2) Sostituire i cataloghi cartacei e la pubblicità in rivista perché non più efficaci</a:t>
          </a:r>
        </a:p>
      </dgm:t>
    </dgm:pt>
    <dgm:pt modelId="{8BDA2DAB-2169-4B43-B449-A3F1589D2392}" type="parTrans" cxnId="{3A75FE9B-F998-4AC8-BBA9-CD106E2D432E}">
      <dgm:prSet/>
      <dgm:spPr/>
      <dgm:t>
        <a:bodyPr/>
        <a:lstStyle/>
        <a:p>
          <a:endParaRPr lang="it-IT" sz="1200">
            <a:solidFill>
              <a:schemeClr val="tx1"/>
            </a:solidFill>
          </a:endParaRPr>
        </a:p>
      </dgm:t>
    </dgm:pt>
    <dgm:pt modelId="{56914EBF-AE71-4DE9-BEAF-2DF8DB766E8E}" type="sibTrans" cxnId="{3A75FE9B-F998-4AC8-BBA9-CD106E2D432E}">
      <dgm:prSet/>
      <dgm:spPr/>
      <dgm:t>
        <a:bodyPr/>
        <a:lstStyle/>
        <a:p>
          <a:endParaRPr lang="it-IT" sz="1200">
            <a:solidFill>
              <a:schemeClr val="tx1"/>
            </a:solidFill>
          </a:endParaRPr>
        </a:p>
      </dgm:t>
    </dgm:pt>
    <dgm:pt modelId="{1211C324-EF33-4937-BBF1-CA9E1618D63A}">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it-IT" sz="1200">
              <a:solidFill>
                <a:schemeClr val="tx1"/>
              </a:solidFill>
            </a:rPr>
            <a:t>3) Integrare il Digitale in tutte le funzioni aziendali </a:t>
          </a:r>
        </a:p>
      </dgm:t>
    </dgm:pt>
    <dgm:pt modelId="{192A8FE2-A67A-43D9-BAE9-8A73D737C094}" type="parTrans" cxnId="{03DA1ADC-77FC-44FC-86E2-F88500C9AACA}">
      <dgm:prSet/>
      <dgm:spPr/>
      <dgm:t>
        <a:bodyPr/>
        <a:lstStyle/>
        <a:p>
          <a:endParaRPr lang="it-IT" sz="1200">
            <a:solidFill>
              <a:schemeClr val="tx1"/>
            </a:solidFill>
          </a:endParaRPr>
        </a:p>
      </dgm:t>
    </dgm:pt>
    <dgm:pt modelId="{1AB4D545-5CED-401C-BC83-B85AECD8B947}" type="sibTrans" cxnId="{03DA1ADC-77FC-44FC-86E2-F88500C9AACA}">
      <dgm:prSet/>
      <dgm:spPr/>
      <dgm:t>
        <a:bodyPr/>
        <a:lstStyle/>
        <a:p>
          <a:endParaRPr lang="it-IT" sz="1200">
            <a:solidFill>
              <a:schemeClr val="tx1"/>
            </a:solidFill>
          </a:endParaRPr>
        </a:p>
      </dgm:t>
    </dgm:pt>
    <dgm:pt modelId="{64A7B2CA-6739-4229-BD69-F0770DC473A7}" type="pres">
      <dgm:prSet presAssocID="{529819C2-3B95-4E86-B1B5-F93126057748}" presName="linear" presStyleCnt="0">
        <dgm:presLayoutVars>
          <dgm:animLvl val="lvl"/>
          <dgm:resizeHandles val="exact"/>
        </dgm:presLayoutVars>
      </dgm:prSet>
      <dgm:spPr/>
    </dgm:pt>
    <dgm:pt modelId="{215DA22F-8135-4434-84C5-FAFCBB53551D}" type="pres">
      <dgm:prSet presAssocID="{5CB4A3B1-792C-4DF1-BABA-1E560EA11C62}" presName="parentText" presStyleLbl="node1" presStyleIdx="0" presStyleCnt="3">
        <dgm:presLayoutVars>
          <dgm:chMax val="0"/>
          <dgm:bulletEnabled val="1"/>
        </dgm:presLayoutVars>
      </dgm:prSet>
      <dgm:spPr/>
    </dgm:pt>
    <dgm:pt modelId="{07D46C35-BC7E-4E97-BF2D-AB22F0C6DDB6}" type="pres">
      <dgm:prSet presAssocID="{22C58DAB-0FD0-4E80-B43B-55A740506A2B}" presName="spacer" presStyleCnt="0"/>
      <dgm:spPr/>
    </dgm:pt>
    <dgm:pt modelId="{4B2850AC-2DD2-4E3D-A889-9FF2498FA359}" type="pres">
      <dgm:prSet presAssocID="{06958297-AB7D-4B95-9EE0-2A247BC1426C}" presName="parentText" presStyleLbl="node1" presStyleIdx="1" presStyleCnt="3">
        <dgm:presLayoutVars>
          <dgm:chMax val="0"/>
          <dgm:bulletEnabled val="1"/>
        </dgm:presLayoutVars>
      </dgm:prSet>
      <dgm:spPr/>
    </dgm:pt>
    <dgm:pt modelId="{0A7D1DC0-C889-469F-90FF-039C73AEDC00}" type="pres">
      <dgm:prSet presAssocID="{56914EBF-AE71-4DE9-BEAF-2DF8DB766E8E}" presName="spacer" presStyleCnt="0"/>
      <dgm:spPr/>
    </dgm:pt>
    <dgm:pt modelId="{53245DB0-2B3A-4011-9379-65EFA6084B61}" type="pres">
      <dgm:prSet presAssocID="{1211C324-EF33-4937-BBF1-CA9E1618D63A}" presName="parentText" presStyleLbl="node1" presStyleIdx="2" presStyleCnt="3">
        <dgm:presLayoutVars>
          <dgm:chMax val="0"/>
          <dgm:bulletEnabled val="1"/>
        </dgm:presLayoutVars>
      </dgm:prSet>
      <dgm:spPr/>
    </dgm:pt>
  </dgm:ptLst>
  <dgm:cxnLst>
    <dgm:cxn modelId="{AEB62026-87D7-45BD-B574-E325D6E251DE}" srcId="{529819C2-3B95-4E86-B1B5-F93126057748}" destId="{5CB4A3B1-792C-4DF1-BABA-1E560EA11C62}" srcOrd="0" destOrd="0" parTransId="{4B52D698-E9BC-42A6-B852-805895BAD3B7}" sibTransId="{22C58DAB-0FD0-4E80-B43B-55A740506A2B}"/>
    <dgm:cxn modelId="{E361C22A-BA50-4131-A56D-A94B3ED42420}" type="presOf" srcId="{06958297-AB7D-4B95-9EE0-2A247BC1426C}" destId="{4B2850AC-2DD2-4E3D-A889-9FF2498FA359}" srcOrd="0" destOrd="0" presId="urn:microsoft.com/office/officeart/2005/8/layout/vList2"/>
    <dgm:cxn modelId="{C680233F-8167-4E35-87C8-7D103510F9FF}" type="presOf" srcId="{529819C2-3B95-4E86-B1B5-F93126057748}" destId="{64A7B2CA-6739-4229-BD69-F0770DC473A7}" srcOrd="0" destOrd="0" presId="urn:microsoft.com/office/officeart/2005/8/layout/vList2"/>
    <dgm:cxn modelId="{E4FF1340-1A48-45CC-8E3F-8CD519F43A8E}" type="presOf" srcId="{5CB4A3B1-792C-4DF1-BABA-1E560EA11C62}" destId="{215DA22F-8135-4434-84C5-FAFCBB53551D}" srcOrd="0" destOrd="0" presId="urn:microsoft.com/office/officeart/2005/8/layout/vList2"/>
    <dgm:cxn modelId="{29D6C16A-483A-4FBB-947A-431761E33435}" type="presOf" srcId="{1211C324-EF33-4937-BBF1-CA9E1618D63A}" destId="{53245DB0-2B3A-4011-9379-65EFA6084B61}" srcOrd="0" destOrd="0" presId="urn:microsoft.com/office/officeart/2005/8/layout/vList2"/>
    <dgm:cxn modelId="{3A75FE9B-F998-4AC8-BBA9-CD106E2D432E}" srcId="{529819C2-3B95-4E86-B1B5-F93126057748}" destId="{06958297-AB7D-4B95-9EE0-2A247BC1426C}" srcOrd="1" destOrd="0" parTransId="{8BDA2DAB-2169-4B43-B449-A3F1589D2392}" sibTransId="{56914EBF-AE71-4DE9-BEAF-2DF8DB766E8E}"/>
    <dgm:cxn modelId="{03DA1ADC-77FC-44FC-86E2-F88500C9AACA}" srcId="{529819C2-3B95-4E86-B1B5-F93126057748}" destId="{1211C324-EF33-4937-BBF1-CA9E1618D63A}" srcOrd="2" destOrd="0" parTransId="{192A8FE2-A67A-43D9-BAE9-8A73D737C094}" sibTransId="{1AB4D545-5CED-401C-BC83-B85AECD8B947}"/>
    <dgm:cxn modelId="{24655BFD-A3C4-456F-B525-6E7304E3105D}" type="presParOf" srcId="{64A7B2CA-6739-4229-BD69-F0770DC473A7}" destId="{215DA22F-8135-4434-84C5-FAFCBB53551D}" srcOrd="0" destOrd="0" presId="urn:microsoft.com/office/officeart/2005/8/layout/vList2"/>
    <dgm:cxn modelId="{681C75EA-A7C2-4158-B57A-9123EB092873}" type="presParOf" srcId="{64A7B2CA-6739-4229-BD69-F0770DC473A7}" destId="{07D46C35-BC7E-4E97-BF2D-AB22F0C6DDB6}" srcOrd="1" destOrd="0" presId="urn:microsoft.com/office/officeart/2005/8/layout/vList2"/>
    <dgm:cxn modelId="{C8A65588-E5B6-462D-A63B-0CA3D6A91838}" type="presParOf" srcId="{64A7B2CA-6739-4229-BD69-F0770DC473A7}" destId="{4B2850AC-2DD2-4E3D-A889-9FF2498FA359}" srcOrd="2" destOrd="0" presId="urn:microsoft.com/office/officeart/2005/8/layout/vList2"/>
    <dgm:cxn modelId="{9EF8D31A-4600-482E-9A13-A432231A72B8}" type="presParOf" srcId="{64A7B2CA-6739-4229-BD69-F0770DC473A7}" destId="{0A7D1DC0-C889-469F-90FF-039C73AEDC00}" srcOrd="3" destOrd="0" presId="urn:microsoft.com/office/officeart/2005/8/layout/vList2"/>
    <dgm:cxn modelId="{46DA3B34-D14C-4E18-9AAA-B14B7ACE7982}" type="presParOf" srcId="{64A7B2CA-6739-4229-BD69-F0770DC473A7}" destId="{53245DB0-2B3A-4011-9379-65EFA6084B6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E4FBD0C-DBBF-4E0B-B048-45F53AB0433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F6245F80-D51C-4EDD-93A7-99859697878E}">
      <dgm:prSet custT="1"/>
      <dgm:spPr/>
      <dgm:t>
        <a:bodyPr/>
        <a:lstStyle/>
        <a:p>
          <a:r>
            <a:rPr lang="it-IT" sz="1200">
              <a:solidFill>
                <a:schemeClr val="tx1"/>
              </a:solidFill>
            </a:rPr>
            <a:t>Aumento delle visite al proprio Sito Web e lancio dello Store Online</a:t>
          </a:r>
          <a:endParaRPr lang="es-ES" sz="1200">
            <a:solidFill>
              <a:schemeClr val="tx1"/>
            </a:solidFill>
          </a:endParaRPr>
        </a:p>
      </dgm:t>
    </dgm:pt>
    <dgm:pt modelId="{7C4B6843-4DDC-45FE-87F9-D411B1238B6E}" type="parTrans" cxnId="{825EBACD-4003-4BAF-A929-8485EABD15E3}">
      <dgm:prSet/>
      <dgm:spPr/>
      <dgm:t>
        <a:bodyPr/>
        <a:lstStyle/>
        <a:p>
          <a:endParaRPr lang="es-ES" sz="1200">
            <a:solidFill>
              <a:schemeClr val="tx1"/>
            </a:solidFill>
          </a:endParaRPr>
        </a:p>
      </dgm:t>
    </dgm:pt>
    <dgm:pt modelId="{64F0627F-AE79-4F5F-BB8F-47F1CC2950A9}" type="sibTrans" cxnId="{825EBACD-4003-4BAF-A929-8485EABD15E3}">
      <dgm:prSet/>
      <dgm:spPr/>
      <dgm:t>
        <a:bodyPr/>
        <a:lstStyle/>
        <a:p>
          <a:endParaRPr lang="es-ES" sz="1200">
            <a:solidFill>
              <a:schemeClr val="tx1"/>
            </a:solidFill>
          </a:endParaRPr>
        </a:p>
      </dgm:t>
    </dgm:pt>
    <dgm:pt modelId="{E58C6C52-4ADC-46B5-8B71-D2BB6F8ECE3D}">
      <dgm:prSet custT="1"/>
      <dgm:spPr/>
      <dgm:t>
        <a:bodyPr/>
        <a:lstStyle/>
        <a:p>
          <a:r>
            <a:rPr lang="it-IT" sz="1200">
              <a:solidFill>
                <a:schemeClr val="tx1"/>
              </a:solidFill>
            </a:rPr>
            <a:t>Diminuire la spesa in cartacei e riviste</a:t>
          </a:r>
          <a:endParaRPr lang="es-ES" sz="1200">
            <a:solidFill>
              <a:schemeClr val="tx1"/>
            </a:solidFill>
          </a:endParaRPr>
        </a:p>
      </dgm:t>
    </dgm:pt>
    <dgm:pt modelId="{E9875023-0330-4BFB-843A-5BBFB0E158CB}" type="parTrans" cxnId="{F1B08997-71D0-41B3-8EBB-262E65FA3497}">
      <dgm:prSet/>
      <dgm:spPr/>
      <dgm:t>
        <a:bodyPr/>
        <a:lstStyle/>
        <a:p>
          <a:endParaRPr lang="es-ES" sz="1200">
            <a:solidFill>
              <a:schemeClr val="tx1"/>
            </a:solidFill>
          </a:endParaRPr>
        </a:p>
      </dgm:t>
    </dgm:pt>
    <dgm:pt modelId="{46B250D6-5DB0-4D9F-B985-ABA0D1B93079}" type="sibTrans" cxnId="{F1B08997-71D0-41B3-8EBB-262E65FA3497}">
      <dgm:prSet/>
      <dgm:spPr/>
      <dgm:t>
        <a:bodyPr/>
        <a:lstStyle/>
        <a:p>
          <a:endParaRPr lang="es-ES" sz="1200">
            <a:solidFill>
              <a:schemeClr val="tx1"/>
            </a:solidFill>
          </a:endParaRPr>
        </a:p>
      </dgm:t>
    </dgm:pt>
    <dgm:pt modelId="{2654C7AE-FB2F-43D4-A9F9-7590B37D81F9}">
      <dgm:prSet custT="1"/>
      <dgm:spPr/>
      <dgm:t>
        <a:bodyPr/>
        <a:lstStyle/>
        <a:p>
          <a:r>
            <a:rPr lang="it-IT" sz="1200">
              <a:solidFill>
                <a:schemeClr val="tx1"/>
              </a:solidFill>
            </a:rPr>
            <a:t>Migliorare il posizionamento nei motori di ricerca</a:t>
          </a:r>
          <a:endParaRPr lang="es-ES" sz="1200">
            <a:solidFill>
              <a:schemeClr val="tx1"/>
            </a:solidFill>
          </a:endParaRPr>
        </a:p>
      </dgm:t>
    </dgm:pt>
    <dgm:pt modelId="{790742CB-4416-4B5B-A265-61C97A4130C7}" type="parTrans" cxnId="{3430D8F8-4321-4E9F-8F36-EDF894219521}">
      <dgm:prSet/>
      <dgm:spPr/>
      <dgm:t>
        <a:bodyPr/>
        <a:lstStyle/>
        <a:p>
          <a:endParaRPr lang="es-ES" sz="1200">
            <a:solidFill>
              <a:schemeClr val="tx1"/>
            </a:solidFill>
          </a:endParaRPr>
        </a:p>
      </dgm:t>
    </dgm:pt>
    <dgm:pt modelId="{331A98E8-804A-48B8-AF96-54BDDFF39C04}" type="sibTrans" cxnId="{3430D8F8-4321-4E9F-8F36-EDF894219521}">
      <dgm:prSet/>
      <dgm:spPr/>
      <dgm:t>
        <a:bodyPr/>
        <a:lstStyle/>
        <a:p>
          <a:endParaRPr lang="es-ES" sz="1200">
            <a:solidFill>
              <a:schemeClr val="tx1"/>
            </a:solidFill>
          </a:endParaRPr>
        </a:p>
      </dgm:t>
    </dgm:pt>
    <dgm:pt modelId="{AF51B9BE-7D05-4486-9FC5-8D079CD77AED}">
      <dgm:prSet custT="1"/>
      <dgm:spPr/>
      <dgm:t>
        <a:bodyPr/>
        <a:lstStyle/>
        <a:p>
          <a:r>
            <a:rPr lang="it-IT" sz="1200">
              <a:solidFill>
                <a:schemeClr val="tx1"/>
              </a:solidFill>
            </a:rPr>
            <a:t>Realizzare una relazione continuata e costante con gli utenti</a:t>
          </a:r>
          <a:endParaRPr lang="es-ES" sz="1200">
            <a:solidFill>
              <a:schemeClr val="tx1"/>
            </a:solidFill>
          </a:endParaRPr>
        </a:p>
      </dgm:t>
    </dgm:pt>
    <dgm:pt modelId="{DFD7ACD3-6E39-4868-BDCC-1CE2048762D1}" type="parTrans" cxnId="{3ABF8EC0-8711-4E33-9FF4-85D579944F61}">
      <dgm:prSet/>
      <dgm:spPr/>
      <dgm:t>
        <a:bodyPr/>
        <a:lstStyle/>
        <a:p>
          <a:endParaRPr lang="es-ES" sz="1200">
            <a:solidFill>
              <a:schemeClr val="tx1"/>
            </a:solidFill>
          </a:endParaRPr>
        </a:p>
      </dgm:t>
    </dgm:pt>
    <dgm:pt modelId="{4EEF3EE8-09B5-4D31-8054-6CAC42A9D00E}" type="sibTrans" cxnId="{3ABF8EC0-8711-4E33-9FF4-85D579944F61}">
      <dgm:prSet/>
      <dgm:spPr/>
      <dgm:t>
        <a:bodyPr/>
        <a:lstStyle/>
        <a:p>
          <a:endParaRPr lang="es-ES" sz="1200">
            <a:solidFill>
              <a:schemeClr val="tx1"/>
            </a:solidFill>
          </a:endParaRPr>
        </a:p>
      </dgm:t>
    </dgm:pt>
    <dgm:pt modelId="{A3396259-D97C-4241-B04A-959B36AE8B9E}">
      <dgm:prSet custT="1"/>
      <dgm:spPr/>
      <dgm:t>
        <a:bodyPr/>
        <a:lstStyle/>
        <a:p>
          <a:r>
            <a:rPr lang="it-IT" sz="1200">
              <a:solidFill>
                <a:schemeClr val="tx1"/>
              </a:solidFill>
            </a:rPr>
            <a:t>Differenziarsi dai concorrenti grazie alla propria creatività, all’attenzione nei riguardi del cliente</a:t>
          </a:r>
          <a:endParaRPr lang="es-ES" sz="1200">
            <a:solidFill>
              <a:schemeClr val="tx1"/>
            </a:solidFill>
          </a:endParaRPr>
        </a:p>
      </dgm:t>
    </dgm:pt>
    <dgm:pt modelId="{8CE84AD7-D6C6-4234-8CAF-0B95735A942C}" type="parTrans" cxnId="{6F92673C-AAAF-4038-B3D8-B1CC3AE44F0B}">
      <dgm:prSet/>
      <dgm:spPr/>
      <dgm:t>
        <a:bodyPr/>
        <a:lstStyle/>
        <a:p>
          <a:endParaRPr lang="es-ES" sz="1200">
            <a:solidFill>
              <a:schemeClr val="tx1"/>
            </a:solidFill>
          </a:endParaRPr>
        </a:p>
      </dgm:t>
    </dgm:pt>
    <dgm:pt modelId="{42C3574F-7110-475D-8379-A7B78A9AAAD5}" type="sibTrans" cxnId="{6F92673C-AAAF-4038-B3D8-B1CC3AE44F0B}">
      <dgm:prSet/>
      <dgm:spPr/>
      <dgm:t>
        <a:bodyPr/>
        <a:lstStyle/>
        <a:p>
          <a:endParaRPr lang="es-ES" sz="1200">
            <a:solidFill>
              <a:schemeClr val="tx1"/>
            </a:solidFill>
          </a:endParaRPr>
        </a:p>
      </dgm:t>
    </dgm:pt>
    <dgm:pt modelId="{EC372BC2-3402-40B4-A30E-70EAFD66F0CE}" type="pres">
      <dgm:prSet presAssocID="{FE4FBD0C-DBBF-4E0B-B048-45F53AB04337}" presName="linear" presStyleCnt="0">
        <dgm:presLayoutVars>
          <dgm:dir/>
          <dgm:animLvl val="lvl"/>
          <dgm:resizeHandles val="exact"/>
        </dgm:presLayoutVars>
      </dgm:prSet>
      <dgm:spPr/>
    </dgm:pt>
    <dgm:pt modelId="{CFF89A41-18EB-4C8D-BFD3-70B0A02E8818}" type="pres">
      <dgm:prSet presAssocID="{F6245F80-D51C-4EDD-93A7-99859697878E}" presName="parentLin" presStyleCnt="0"/>
      <dgm:spPr/>
    </dgm:pt>
    <dgm:pt modelId="{3B62946D-3EA7-49F9-800C-4E17585284FC}" type="pres">
      <dgm:prSet presAssocID="{F6245F80-D51C-4EDD-93A7-99859697878E}" presName="parentLeftMargin" presStyleLbl="node1" presStyleIdx="0" presStyleCnt="5"/>
      <dgm:spPr/>
    </dgm:pt>
    <dgm:pt modelId="{7A553932-59BE-4097-8DC0-3EB0C9F418A9}" type="pres">
      <dgm:prSet presAssocID="{F6245F80-D51C-4EDD-93A7-99859697878E}" presName="parentText" presStyleLbl="node1" presStyleIdx="0" presStyleCnt="5" custScaleX="131362">
        <dgm:presLayoutVars>
          <dgm:chMax val="0"/>
          <dgm:bulletEnabled val="1"/>
        </dgm:presLayoutVars>
      </dgm:prSet>
      <dgm:spPr/>
    </dgm:pt>
    <dgm:pt modelId="{C60D1E58-F6BC-46AC-AACE-12AF5D4B3BD7}" type="pres">
      <dgm:prSet presAssocID="{F6245F80-D51C-4EDD-93A7-99859697878E}" presName="negativeSpace" presStyleCnt="0"/>
      <dgm:spPr/>
    </dgm:pt>
    <dgm:pt modelId="{4217BA2C-C7EA-438D-A285-9495D32564AB}" type="pres">
      <dgm:prSet presAssocID="{F6245F80-D51C-4EDD-93A7-99859697878E}" presName="childText" presStyleLbl="conFgAcc1" presStyleIdx="0" presStyleCnt="5">
        <dgm:presLayoutVars>
          <dgm:bulletEnabled val="1"/>
        </dgm:presLayoutVars>
      </dgm:prSet>
      <dgm:spPr/>
    </dgm:pt>
    <dgm:pt modelId="{ADE239CD-75FF-49BA-BC68-9D1A1A72F472}" type="pres">
      <dgm:prSet presAssocID="{64F0627F-AE79-4F5F-BB8F-47F1CC2950A9}" presName="spaceBetweenRectangles" presStyleCnt="0"/>
      <dgm:spPr/>
    </dgm:pt>
    <dgm:pt modelId="{14638A03-FE21-422F-9C5D-6C63337A1874}" type="pres">
      <dgm:prSet presAssocID="{E58C6C52-4ADC-46B5-8B71-D2BB6F8ECE3D}" presName="parentLin" presStyleCnt="0"/>
      <dgm:spPr/>
    </dgm:pt>
    <dgm:pt modelId="{B41CC8AA-5B84-44F6-83DD-03A8255AF5AF}" type="pres">
      <dgm:prSet presAssocID="{E58C6C52-4ADC-46B5-8B71-D2BB6F8ECE3D}" presName="parentLeftMargin" presStyleLbl="node1" presStyleIdx="0" presStyleCnt="5"/>
      <dgm:spPr/>
    </dgm:pt>
    <dgm:pt modelId="{EF531129-B886-45AA-A12E-D7418A0C788F}" type="pres">
      <dgm:prSet presAssocID="{E58C6C52-4ADC-46B5-8B71-D2BB6F8ECE3D}" presName="parentText" presStyleLbl="node1" presStyleIdx="1" presStyleCnt="5" custScaleX="131362">
        <dgm:presLayoutVars>
          <dgm:chMax val="0"/>
          <dgm:bulletEnabled val="1"/>
        </dgm:presLayoutVars>
      </dgm:prSet>
      <dgm:spPr/>
    </dgm:pt>
    <dgm:pt modelId="{B4B72F9B-32A0-43D9-850E-615AEB796FEB}" type="pres">
      <dgm:prSet presAssocID="{E58C6C52-4ADC-46B5-8B71-D2BB6F8ECE3D}" presName="negativeSpace" presStyleCnt="0"/>
      <dgm:spPr/>
    </dgm:pt>
    <dgm:pt modelId="{5DC1E064-8ABF-41FE-8752-B1D0FFE37C39}" type="pres">
      <dgm:prSet presAssocID="{E58C6C52-4ADC-46B5-8B71-D2BB6F8ECE3D}" presName="childText" presStyleLbl="conFgAcc1" presStyleIdx="1" presStyleCnt="5">
        <dgm:presLayoutVars>
          <dgm:bulletEnabled val="1"/>
        </dgm:presLayoutVars>
      </dgm:prSet>
      <dgm:spPr/>
    </dgm:pt>
    <dgm:pt modelId="{498E4E4C-0034-4A27-AA25-41E716D503F7}" type="pres">
      <dgm:prSet presAssocID="{46B250D6-5DB0-4D9F-B985-ABA0D1B93079}" presName="spaceBetweenRectangles" presStyleCnt="0"/>
      <dgm:spPr/>
    </dgm:pt>
    <dgm:pt modelId="{C73D267D-D50B-4534-8C5B-7EBCDF18970E}" type="pres">
      <dgm:prSet presAssocID="{2654C7AE-FB2F-43D4-A9F9-7590B37D81F9}" presName="parentLin" presStyleCnt="0"/>
      <dgm:spPr/>
    </dgm:pt>
    <dgm:pt modelId="{88B53F28-D0A3-45B7-8B27-AEE0833F74EA}" type="pres">
      <dgm:prSet presAssocID="{2654C7AE-FB2F-43D4-A9F9-7590B37D81F9}" presName="parentLeftMargin" presStyleLbl="node1" presStyleIdx="1" presStyleCnt="5"/>
      <dgm:spPr/>
    </dgm:pt>
    <dgm:pt modelId="{A17ED509-36EB-4B70-873C-DB25F10FB0FE}" type="pres">
      <dgm:prSet presAssocID="{2654C7AE-FB2F-43D4-A9F9-7590B37D81F9}" presName="parentText" presStyleLbl="node1" presStyleIdx="2" presStyleCnt="5" custScaleX="131362">
        <dgm:presLayoutVars>
          <dgm:chMax val="0"/>
          <dgm:bulletEnabled val="1"/>
        </dgm:presLayoutVars>
      </dgm:prSet>
      <dgm:spPr/>
    </dgm:pt>
    <dgm:pt modelId="{C3CDC91E-5DCE-44EA-A695-D6622FDB0861}" type="pres">
      <dgm:prSet presAssocID="{2654C7AE-FB2F-43D4-A9F9-7590B37D81F9}" presName="negativeSpace" presStyleCnt="0"/>
      <dgm:spPr/>
    </dgm:pt>
    <dgm:pt modelId="{99FED7F7-C2E7-458F-8D7E-0F20BF1C1DA0}" type="pres">
      <dgm:prSet presAssocID="{2654C7AE-FB2F-43D4-A9F9-7590B37D81F9}" presName="childText" presStyleLbl="conFgAcc1" presStyleIdx="2" presStyleCnt="5">
        <dgm:presLayoutVars>
          <dgm:bulletEnabled val="1"/>
        </dgm:presLayoutVars>
      </dgm:prSet>
      <dgm:spPr/>
    </dgm:pt>
    <dgm:pt modelId="{51639AE3-5A34-4A09-9E87-EB74CF77EAFE}" type="pres">
      <dgm:prSet presAssocID="{331A98E8-804A-48B8-AF96-54BDDFF39C04}" presName="spaceBetweenRectangles" presStyleCnt="0"/>
      <dgm:spPr/>
    </dgm:pt>
    <dgm:pt modelId="{2B6872B3-3147-4FAD-9A44-B2859FEA8A4B}" type="pres">
      <dgm:prSet presAssocID="{AF51B9BE-7D05-4486-9FC5-8D079CD77AED}" presName="parentLin" presStyleCnt="0"/>
      <dgm:spPr/>
    </dgm:pt>
    <dgm:pt modelId="{4F022167-3041-4BB6-B69D-49C73CBD1729}" type="pres">
      <dgm:prSet presAssocID="{AF51B9BE-7D05-4486-9FC5-8D079CD77AED}" presName="parentLeftMargin" presStyleLbl="node1" presStyleIdx="2" presStyleCnt="5"/>
      <dgm:spPr/>
    </dgm:pt>
    <dgm:pt modelId="{0C1ECD54-9215-4C1F-8085-9042F9AF70F5}" type="pres">
      <dgm:prSet presAssocID="{AF51B9BE-7D05-4486-9FC5-8D079CD77AED}" presName="parentText" presStyleLbl="node1" presStyleIdx="3" presStyleCnt="5" custScaleX="131362">
        <dgm:presLayoutVars>
          <dgm:chMax val="0"/>
          <dgm:bulletEnabled val="1"/>
        </dgm:presLayoutVars>
      </dgm:prSet>
      <dgm:spPr/>
    </dgm:pt>
    <dgm:pt modelId="{52DBBB84-1823-409C-8BE9-6FD898282F32}" type="pres">
      <dgm:prSet presAssocID="{AF51B9BE-7D05-4486-9FC5-8D079CD77AED}" presName="negativeSpace" presStyleCnt="0"/>
      <dgm:spPr/>
    </dgm:pt>
    <dgm:pt modelId="{5D4FEF8A-F8B7-4C16-906C-747EAC5F4D97}" type="pres">
      <dgm:prSet presAssocID="{AF51B9BE-7D05-4486-9FC5-8D079CD77AED}" presName="childText" presStyleLbl="conFgAcc1" presStyleIdx="3" presStyleCnt="5">
        <dgm:presLayoutVars>
          <dgm:bulletEnabled val="1"/>
        </dgm:presLayoutVars>
      </dgm:prSet>
      <dgm:spPr/>
    </dgm:pt>
    <dgm:pt modelId="{ECDCE63F-E68A-4275-9317-3A030F40AAD5}" type="pres">
      <dgm:prSet presAssocID="{4EEF3EE8-09B5-4D31-8054-6CAC42A9D00E}" presName="spaceBetweenRectangles" presStyleCnt="0"/>
      <dgm:spPr/>
    </dgm:pt>
    <dgm:pt modelId="{B07FE34D-58C5-4458-9699-B414DA4ED518}" type="pres">
      <dgm:prSet presAssocID="{A3396259-D97C-4241-B04A-959B36AE8B9E}" presName="parentLin" presStyleCnt="0"/>
      <dgm:spPr/>
    </dgm:pt>
    <dgm:pt modelId="{06CB79A0-EC05-4F6F-BC67-2FC77ACE7028}" type="pres">
      <dgm:prSet presAssocID="{A3396259-D97C-4241-B04A-959B36AE8B9E}" presName="parentLeftMargin" presStyleLbl="node1" presStyleIdx="3" presStyleCnt="5"/>
      <dgm:spPr/>
    </dgm:pt>
    <dgm:pt modelId="{DC27D5D3-A3C7-4D34-8BE2-9CD70642810E}" type="pres">
      <dgm:prSet presAssocID="{A3396259-D97C-4241-B04A-959B36AE8B9E}" presName="parentText" presStyleLbl="node1" presStyleIdx="4" presStyleCnt="5" custScaleX="131362">
        <dgm:presLayoutVars>
          <dgm:chMax val="0"/>
          <dgm:bulletEnabled val="1"/>
        </dgm:presLayoutVars>
      </dgm:prSet>
      <dgm:spPr/>
    </dgm:pt>
    <dgm:pt modelId="{7626DBE8-4CF5-48EE-A020-F0024E0E5847}" type="pres">
      <dgm:prSet presAssocID="{A3396259-D97C-4241-B04A-959B36AE8B9E}" presName="negativeSpace" presStyleCnt="0"/>
      <dgm:spPr/>
    </dgm:pt>
    <dgm:pt modelId="{8B7D82DE-CD87-4C39-919B-BF6B7DC9C53B}" type="pres">
      <dgm:prSet presAssocID="{A3396259-D97C-4241-B04A-959B36AE8B9E}" presName="childText" presStyleLbl="conFgAcc1" presStyleIdx="4" presStyleCnt="5">
        <dgm:presLayoutVars>
          <dgm:bulletEnabled val="1"/>
        </dgm:presLayoutVars>
      </dgm:prSet>
      <dgm:spPr/>
    </dgm:pt>
  </dgm:ptLst>
  <dgm:cxnLst>
    <dgm:cxn modelId="{D1B13D11-296A-4228-BCFD-1D5522BBEDC9}" type="presOf" srcId="{AF51B9BE-7D05-4486-9FC5-8D079CD77AED}" destId="{4F022167-3041-4BB6-B69D-49C73CBD1729}" srcOrd="0" destOrd="0" presId="urn:microsoft.com/office/officeart/2005/8/layout/list1"/>
    <dgm:cxn modelId="{1AAE4012-45C1-4016-9E06-62F4572DE99F}" type="presOf" srcId="{F6245F80-D51C-4EDD-93A7-99859697878E}" destId="{3B62946D-3EA7-49F9-800C-4E17585284FC}" srcOrd="0" destOrd="0" presId="urn:microsoft.com/office/officeart/2005/8/layout/list1"/>
    <dgm:cxn modelId="{C4A40019-B9C6-4466-9CA2-F0C44B4C3B78}" type="presOf" srcId="{2654C7AE-FB2F-43D4-A9F9-7590B37D81F9}" destId="{88B53F28-D0A3-45B7-8B27-AEE0833F74EA}" srcOrd="0" destOrd="0" presId="urn:microsoft.com/office/officeart/2005/8/layout/list1"/>
    <dgm:cxn modelId="{6F92673C-AAAF-4038-B3D8-B1CC3AE44F0B}" srcId="{FE4FBD0C-DBBF-4E0B-B048-45F53AB04337}" destId="{A3396259-D97C-4241-B04A-959B36AE8B9E}" srcOrd="4" destOrd="0" parTransId="{8CE84AD7-D6C6-4234-8CAF-0B95735A942C}" sibTransId="{42C3574F-7110-475D-8379-A7B78A9AAAD5}"/>
    <dgm:cxn modelId="{A67D1562-86C5-4578-A1A1-252100340957}" type="presOf" srcId="{A3396259-D97C-4241-B04A-959B36AE8B9E}" destId="{DC27D5D3-A3C7-4D34-8BE2-9CD70642810E}" srcOrd="1" destOrd="0" presId="urn:microsoft.com/office/officeart/2005/8/layout/list1"/>
    <dgm:cxn modelId="{ED32FD67-4D5A-47A9-B736-E46B73F30406}" type="presOf" srcId="{E58C6C52-4ADC-46B5-8B71-D2BB6F8ECE3D}" destId="{B41CC8AA-5B84-44F6-83DD-03A8255AF5AF}" srcOrd="0" destOrd="0" presId="urn:microsoft.com/office/officeart/2005/8/layout/list1"/>
    <dgm:cxn modelId="{2318784E-480F-461B-9CA8-05EDEF65964B}" type="presOf" srcId="{2654C7AE-FB2F-43D4-A9F9-7590B37D81F9}" destId="{A17ED509-36EB-4B70-873C-DB25F10FB0FE}" srcOrd="1" destOrd="0" presId="urn:microsoft.com/office/officeart/2005/8/layout/list1"/>
    <dgm:cxn modelId="{0D01F74F-DB93-4C09-BE70-A409F302EC0A}" type="presOf" srcId="{FE4FBD0C-DBBF-4E0B-B048-45F53AB04337}" destId="{EC372BC2-3402-40B4-A30E-70EAFD66F0CE}" srcOrd="0" destOrd="0" presId="urn:microsoft.com/office/officeart/2005/8/layout/list1"/>
    <dgm:cxn modelId="{98B4C496-2E15-4F56-AB6A-F92B99FD2E38}" type="presOf" srcId="{A3396259-D97C-4241-B04A-959B36AE8B9E}" destId="{06CB79A0-EC05-4F6F-BC67-2FC77ACE7028}" srcOrd="0" destOrd="0" presId="urn:microsoft.com/office/officeart/2005/8/layout/list1"/>
    <dgm:cxn modelId="{F1B08997-71D0-41B3-8EBB-262E65FA3497}" srcId="{FE4FBD0C-DBBF-4E0B-B048-45F53AB04337}" destId="{E58C6C52-4ADC-46B5-8B71-D2BB6F8ECE3D}" srcOrd="1" destOrd="0" parTransId="{E9875023-0330-4BFB-843A-5BBFB0E158CB}" sibTransId="{46B250D6-5DB0-4D9F-B985-ABA0D1B93079}"/>
    <dgm:cxn modelId="{25EBE0AC-6505-4571-9CA3-FBDF94AC05E9}" type="presOf" srcId="{AF51B9BE-7D05-4486-9FC5-8D079CD77AED}" destId="{0C1ECD54-9215-4C1F-8085-9042F9AF70F5}" srcOrd="1" destOrd="0" presId="urn:microsoft.com/office/officeart/2005/8/layout/list1"/>
    <dgm:cxn modelId="{05AAB1BF-D11B-4223-B33E-614109D9D38E}" type="presOf" srcId="{E58C6C52-4ADC-46B5-8B71-D2BB6F8ECE3D}" destId="{EF531129-B886-45AA-A12E-D7418A0C788F}" srcOrd="1" destOrd="0" presId="urn:microsoft.com/office/officeart/2005/8/layout/list1"/>
    <dgm:cxn modelId="{3ABF8EC0-8711-4E33-9FF4-85D579944F61}" srcId="{FE4FBD0C-DBBF-4E0B-B048-45F53AB04337}" destId="{AF51B9BE-7D05-4486-9FC5-8D079CD77AED}" srcOrd="3" destOrd="0" parTransId="{DFD7ACD3-6E39-4868-BDCC-1CE2048762D1}" sibTransId="{4EEF3EE8-09B5-4D31-8054-6CAC42A9D00E}"/>
    <dgm:cxn modelId="{825EBACD-4003-4BAF-A929-8485EABD15E3}" srcId="{FE4FBD0C-DBBF-4E0B-B048-45F53AB04337}" destId="{F6245F80-D51C-4EDD-93A7-99859697878E}" srcOrd="0" destOrd="0" parTransId="{7C4B6843-4DDC-45FE-87F9-D411B1238B6E}" sibTransId="{64F0627F-AE79-4F5F-BB8F-47F1CC2950A9}"/>
    <dgm:cxn modelId="{C6C0E3D9-E2EB-4F8E-9794-C42E7B408F08}" type="presOf" srcId="{F6245F80-D51C-4EDD-93A7-99859697878E}" destId="{7A553932-59BE-4097-8DC0-3EB0C9F418A9}" srcOrd="1" destOrd="0" presId="urn:microsoft.com/office/officeart/2005/8/layout/list1"/>
    <dgm:cxn modelId="{3430D8F8-4321-4E9F-8F36-EDF894219521}" srcId="{FE4FBD0C-DBBF-4E0B-B048-45F53AB04337}" destId="{2654C7AE-FB2F-43D4-A9F9-7590B37D81F9}" srcOrd="2" destOrd="0" parTransId="{790742CB-4416-4B5B-A265-61C97A4130C7}" sibTransId="{331A98E8-804A-48B8-AF96-54BDDFF39C04}"/>
    <dgm:cxn modelId="{3B34681B-DF88-4248-A05D-F85F617870A1}" type="presParOf" srcId="{EC372BC2-3402-40B4-A30E-70EAFD66F0CE}" destId="{CFF89A41-18EB-4C8D-BFD3-70B0A02E8818}" srcOrd="0" destOrd="0" presId="urn:microsoft.com/office/officeart/2005/8/layout/list1"/>
    <dgm:cxn modelId="{BCA62F18-D910-45EB-9F3C-131B30CEE158}" type="presParOf" srcId="{CFF89A41-18EB-4C8D-BFD3-70B0A02E8818}" destId="{3B62946D-3EA7-49F9-800C-4E17585284FC}" srcOrd="0" destOrd="0" presId="urn:microsoft.com/office/officeart/2005/8/layout/list1"/>
    <dgm:cxn modelId="{9CC47500-04F7-4252-870D-632CE0F1A700}" type="presParOf" srcId="{CFF89A41-18EB-4C8D-BFD3-70B0A02E8818}" destId="{7A553932-59BE-4097-8DC0-3EB0C9F418A9}" srcOrd="1" destOrd="0" presId="urn:microsoft.com/office/officeart/2005/8/layout/list1"/>
    <dgm:cxn modelId="{C85C551D-CEB3-41AE-9634-86CCB7B82592}" type="presParOf" srcId="{EC372BC2-3402-40B4-A30E-70EAFD66F0CE}" destId="{C60D1E58-F6BC-46AC-AACE-12AF5D4B3BD7}" srcOrd="1" destOrd="0" presId="urn:microsoft.com/office/officeart/2005/8/layout/list1"/>
    <dgm:cxn modelId="{D8683B26-2589-489E-8B25-8F64F90D962B}" type="presParOf" srcId="{EC372BC2-3402-40B4-A30E-70EAFD66F0CE}" destId="{4217BA2C-C7EA-438D-A285-9495D32564AB}" srcOrd="2" destOrd="0" presId="urn:microsoft.com/office/officeart/2005/8/layout/list1"/>
    <dgm:cxn modelId="{0DEB740B-D3DB-4E9A-AF2E-E18BA6BDA70C}" type="presParOf" srcId="{EC372BC2-3402-40B4-A30E-70EAFD66F0CE}" destId="{ADE239CD-75FF-49BA-BC68-9D1A1A72F472}" srcOrd="3" destOrd="0" presId="urn:microsoft.com/office/officeart/2005/8/layout/list1"/>
    <dgm:cxn modelId="{B6107126-358B-4C43-AF5A-C96A02D74C6A}" type="presParOf" srcId="{EC372BC2-3402-40B4-A30E-70EAFD66F0CE}" destId="{14638A03-FE21-422F-9C5D-6C63337A1874}" srcOrd="4" destOrd="0" presId="urn:microsoft.com/office/officeart/2005/8/layout/list1"/>
    <dgm:cxn modelId="{607BBA7C-ED90-44EB-BA40-FBB74A8570D9}" type="presParOf" srcId="{14638A03-FE21-422F-9C5D-6C63337A1874}" destId="{B41CC8AA-5B84-44F6-83DD-03A8255AF5AF}" srcOrd="0" destOrd="0" presId="urn:microsoft.com/office/officeart/2005/8/layout/list1"/>
    <dgm:cxn modelId="{5789D31D-513A-4399-B029-D18B3FB796CD}" type="presParOf" srcId="{14638A03-FE21-422F-9C5D-6C63337A1874}" destId="{EF531129-B886-45AA-A12E-D7418A0C788F}" srcOrd="1" destOrd="0" presId="urn:microsoft.com/office/officeart/2005/8/layout/list1"/>
    <dgm:cxn modelId="{BF1A75B8-7831-4F93-B1BA-E8A8B438CDFA}" type="presParOf" srcId="{EC372BC2-3402-40B4-A30E-70EAFD66F0CE}" destId="{B4B72F9B-32A0-43D9-850E-615AEB796FEB}" srcOrd="5" destOrd="0" presId="urn:microsoft.com/office/officeart/2005/8/layout/list1"/>
    <dgm:cxn modelId="{41F01225-29CC-4080-96DB-3A6ABB06CA14}" type="presParOf" srcId="{EC372BC2-3402-40B4-A30E-70EAFD66F0CE}" destId="{5DC1E064-8ABF-41FE-8752-B1D0FFE37C39}" srcOrd="6" destOrd="0" presId="urn:microsoft.com/office/officeart/2005/8/layout/list1"/>
    <dgm:cxn modelId="{5DEDFC64-9DFC-4CDF-BA56-9EEBB942A06D}" type="presParOf" srcId="{EC372BC2-3402-40B4-A30E-70EAFD66F0CE}" destId="{498E4E4C-0034-4A27-AA25-41E716D503F7}" srcOrd="7" destOrd="0" presId="urn:microsoft.com/office/officeart/2005/8/layout/list1"/>
    <dgm:cxn modelId="{341DC8C1-3E41-4C57-B0AF-C59A582AC5B8}" type="presParOf" srcId="{EC372BC2-3402-40B4-A30E-70EAFD66F0CE}" destId="{C73D267D-D50B-4534-8C5B-7EBCDF18970E}" srcOrd="8" destOrd="0" presId="urn:microsoft.com/office/officeart/2005/8/layout/list1"/>
    <dgm:cxn modelId="{97B39600-698F-4143-8A0C-2CDCDC089A20}" type="presParOf" srcId="{C73D267D-D50B-4534-8C5B-7EBCDF18970E}" destId="{88B53F28-D0A3-45B7-8B27-AEE0833F74EA}" srcOrd="0" destOrd="0" presId="urn:microsoft.com/office/officeart/2005/8/layout/list1"/>
    <dgm:cxn modelId="{98C65584-DEEA-4A34-BC30-DE4468879E78}" type="presParOf" srcId="{C73D267D-D50B-4534-8C5B-7EBCDF18970E}" destId="{A17ED509-36EB-4B70-873C-DB25F10FB0FE}" srcOrd="1" destOrd="0" presId="urn:microsoft.com/office/officeart/2005/8/layout/list1"/>
    <dgm:cxn modelId="{BF6BA9B2-7D4E-4D7F-8823-F1BB931327B9}" type="presParOf" srcId="{EC372BC2-3402-40B4-A30E-70EAFD66F0CE}" destId="{C3CDC91E-5DCE-44EA-A695-D6622FDB0861}" srcOrd="9" destOrd="0" presId="urn:microsoft.com/office/officeart/2005/8/layout/list1"/>
    <dgm:cxn modelId="{148EDF75-4B12-4B51-8419-C0215B861990}" type="presParOf" srcId="{EC372BC2-3402-40B4-A30E-70EAFD66F0CE}" destId="{99FED7F7-C2E7-458F-8D7E-0F20BF1C1DA0}" srcOrd="10" destOrd="0" presId="urn:microsoft.com/office/officeart/2005/8/layout/list1"/>
    <dgm:cxn modelId="{DC548F09-476D-430C-A936-81B3CD87B0EC}" type="presParOf" srcId="{EC372BC2-3402-40B4-A30E-70EAFD66F0CE}" destId="{51639AE3-5A34-4A09-9E87-EB74CF77EAFE}" srcOrd="11" destOrd="0" presId="urn:microsoft.com/office/officeart/2005/8/layout/list1"/>
    <dgm:cxn modelId="{9D5E21C7-F1E3-48E0-98FF-F1574DBE3F14}" type="presParOf" srcId="{EC372BC2-3402-40B4-A30E-70EAFD66F0CE}" destId="{2B6872B3-3147-4FAD-9A44-B2859FEA8A4B}" srcOrd="12" destOrd="0" presId="urn:microsoft.com/office/officeart/2005/8/layout/list1"/>
    <dgm:cxn modelId="{AFBE9CF3-B5F0-4BFD-B638-74700400B827}" type="presParOf" srcId="{2B6872B3-3147-4FAD-9A44-B2859FEA8A4B}" destId="{4F022167-3041-4BB6-B69D-49C73CBD1729}" srcOrd="0" destOrd="0" presId="urn:microsoft.com/office/officeart/2005/8/layout/list1"/>
    <dgm:cxn modelId="{B542AF39-381B-40D3-9045-DB11C78FD468}" type="presParOf" srcId="{2B6872B3-3147-4FAD-9A44-B2859FEA8A4B}" destId="{0C1ECD54-9215-4C1F-8085-9042F9AF70F5}" srcOrd="1" destOrd="0" presId="urn:microsoft.com/office/officeart/2005/8/layout/list1"/>
    <dgm:cxn modelId="{E8840F83-CA18-4EDA-BDA9-6954D1C48B90}" type="presParOf" srcId="{EC372BC2-3402-40B4-A30E-70EAFD66F0CE}" destId="{52DBBB84-1823-409C-8BE9-6FD898282F32}" srcOrd="13" destOrd="0" presId="urn:microsoft.com/office/officeart/2005/8/layout/list1"/>
    <dgm:cxn modelId="{A759C7E0-09BD-4B6A-AECA-BE45219C70EE}" type="presParOf" srcId="{EC372BC2-3402-40B4-A30E-70EAFD66F0CE}" destId="{5D4FEF8A-F8B7-4C16-906C-747EAC5F4D97}" srcOrd="14" destOrd="0" presId="urn:microsoft.com/office/officeart/2005/8/layout/list1"/>
    <dgm:cxn modelId="{04A0C2E0-9BD4-474F-B0CC-A5EB8ACCC31E}" type="presParOf" srcId="{EC372BC2-3402-40B4-A30E-70EAFD66F0CE}" destId="{ECDCE63F-E68A-4275-9317-3A030F40AAD5}" srcOrd="15" destOrd="0" presId="urn:microsoft.com/office/officeart/2005/8/layout/list1"/>
    <dgm:cxn modelId="{BEC7E17A-C0D9-443F-A819-30D1E1B0C308}" type="presParOf" srcId="{EC372BC2-3402-40B4-A30E-70EAFD66F0CE}" destId="{B07FE34D-58C5-4458-9699-B414DA4ED518}" srcOrd="16" destOrd="0" presId="urn:microsoft.com/office/officeart/2005/8/layout/list1"/>
    <dgm:cxn modelId="{85945B58-BE12-4314-85E5-C45FF994888B}" type="presParOf" srcId="{B07FE34D-58C5-4458-9699-B414DA4ED518}" destId="{06CB79A0-EC05-4F6F-BC67-2FC77ACE7028}" srcOrd="0" destOrd="0" presId="urn:microsoft.com/office/officeart/2005/8/layout/list1"/>
    <dgm:cxn modelId="{FB97D14A-F5BC-44F4-9CE4-174A449670B3}" type="presParOf" srcId="{B07FE34D-58C5-4458-9699-B414DA4ED518}" destId="{DC27D5D3-A3C7-4D34-8BE2-9CD70642810E}" srcOrd="1" destOrd="0" presId="urn:microsoft.com/office/officeart/2005/8/layout/list1"/>
    <dgm:cxn modelId="{61C4DE6C-3F0B-4F82-9BC6-527EEB3ECEF8}" type="presParOf" srcId="{EC372BC2-3402-40B4-A30E-70EAFD66F0CE}" destId="{7626DBE8-4CF5-48EE-A020-F0024E0E5847}" srcOrd="17" destOrd="0" presId="urn:microsoft.com/office/officeart/2005/8/layout/list1"/>
    <dgm:cxn modelId="{56B85462-7CF4-4DF9-A4C6-CA7B2CB64036}" type="presParOf" srcId="{EC372BC2-3402-40B4-A30E-70EAFD66F0CE}" destId="{8B7D82DE-CD87-4C39-919B-BF6B7DC9C53B}"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ECEDCB8-BC8D-4842-A4C7-958A6A0D96A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41408458-DF4A-460C-BF90-6524F7175D84}">
      <dgm:prSet>
        <dgm:style>
          <a:lnRef idx="2">
            <a:schemeClr val="accent1"/>
          </a:lnRef>
          <a:fillRef idx="1">
            <a:schemeClr val="lt1"/>
          </a:fillRef>
          <a:effectRef idx="0">
            <a:schemeClr val="accent1"/>
          </a:effectRef>
          <a:fontRef idx="minor">
            <a:schemeClr val="dk1"/>
          </a:fontRef>
        </dgm:style>
      </dgm:prSet>
      <dgm:spPr/>
      <dgm:t>
        <a:bodyPr/>
        <a:lstStyle/>
        <a:p>
          <a:r>
            <a:rPr lang="it-IT" dirty="0">
              <a:solidFill>
                <a:schemeClr val="tx1"/>
              </a:solidFill>
            </a:rPr>
            <a:t>Cos’ha fatto l’Azienda?</a:t>
          </a:r>
        </a:p>
      </dgm:t>
    </dgm:pt>
    <dgm:pt modelId="{FF0B258A-2FD4-421B-82FF-C8E8D1FF4B0D}" type="parTrans" cxnId="{30A490AF-31F4-46C7-B65E-66A9395671DD}">
      <dgm:prSet/>
      <dgm:spPr/>
      <dgm:t>
        <a:bodyPr/>
        <a:lstStyle/>
        <a:p>
          <a:endParaRPr lang="it-IT">
            <a:solidFill>
              <a:schemeClr val="tx1"/>
            </a:solidFill>
          </a:endParaRPr>
        </a:p>
      </dgm:t>
    </dgm:pt>
    <dgm:pt modelId="{EFF3CD6C-5853-498F-834D-E94C4EB96D5B}" type="sibTrans" cxnId="{30A490AF-31F4-46C7-B65E-66A9395671DD}">
      <dgm:prSet/>
      <dgm:spPr/>
      <dgm:t>
        <a:bodyPr/>
        <a:lstStyle/>
        <a:p>
          <a:endParaRPr lang="it-IT">
            <a:solidFill>
              <a:schemeClr val="tx1"/>
            </a:solidFill>
          </a:endParaRPr>
        </a:p>
      </dgm:t>
    </dgm:pt>
    <dgm:pt modelId="{D22C9EF9-633D-4BBC-85FB-F7FAAE970C11}">
      <dgm:prSet>
        <dgm:style>
          <a:lnRef idx="2">
            <a:schemeClr val="accent2"/>
          </a:lnRef>
          <a:fillRef idx="1">
            <a:schemeClr val="lt1"/>
          </a:fillRef>
          <a:effectRef idx="0">
            <a:schemeClr val="accent2"/>
          </a:effectRef>
          <a:fontRef idx="minor">
            <a:schemeClr val="dk1"/>
          </a:fontRef>
        </dgm:style>
      </dgm:prSet>
      <dgm:spPr/>
      <dgm:t>
        <a:bodyPr/>
        <a:lstStyle/>
        <a:p>
          <a:r>
            <a:rPr lang="it-IT" dirty="0">
              <a:solidFill>
                <a:schemeClr val="tx1"/>
              </a:solidFill>
            </a:rPr>
            <a:t>Per mettere in pratica il nuovo Piano Editoriale e Comunicativo, l’Azienda ha assunto assumerà un social manager full time che affiancherà l’ufficio Vendite e Comunicazione, affidandosi inoltre a un consulente esterno per assicurare la  consistenza e l’efficacia delle azioni. </a:t>
          </a:r>
        </a:p>
      </dgm:t>
    </dgm:pt>
    <dgm:pt modelId="{813D94B6-DDF0-45E4-A24E-1CAD9E32B388}" type="parTrans" cxnId="{8D0CD532-64C9-4BEF-9976-6C7EFB98C5FB}">
      <dgm:prSet/>
      <dgm:spPr/>
      <dgm:t>
        <a:bodyPr/>
        <a:lstStyle/>
        <a:p>
          <a:endParaRPr lang="it-IT">
            <a:solidFill>
              <a:schemeClr val="tx1"/>
            </a:solidFill>
          </a:endParaRPr>
        </a:p>
      </dgm:t>
    </dgm:pt>
    <dgm:pt modelId="{8E029A61-91DB-47EA-AF36-68940B5C32A5}" type="sibTrans" cxnId="{8D0CD532-64C9-4BEF-9976-6C7EFB98C5FB}">
      <dgm:prSet/>
      <dgm:spPr/>
      <dgm:t>
        <a:bodyPr/>
        <a:lstStyle/>
        <a:p>
          <a:endParaRPr lang="it-IT">
            <a:solidFill>
              <a:schemeClr val="tx1"/>
            </a:solidFill>
          </a:endParaRPr>
        </a:p>
      </dgm:t>
    </dgm:pt>
    <dgm:pt modelId="{DB0EC7C6-63CB-4CCA-84ED-F4F050C283C0}" type="pres">
      <dgm:prSet presAssocID="{3ECEDCB8-BC8D-4842-A4C7-958A6A0D96A4}" presName="diagram" presStyleCnt="0">
        <dgm:presLayoutVars>
          <dgm:dir/>
          <dgm:resizeHandles val="exact"/>
        </dgm:presLayoutVars>
      </dgm:prSet>
      <dgm:spPr/>
    </dgm:pt>
    <dgm:pt modelId="{62C9EB77-CDAE-4779-BD48-07431F6075E9}" type="pres">
      <dgm:prSet presAssocID="{41408458-DF4A-460C-BF90-6524F7175D84}" presName="node" presStyleLbl="node1" presStyleIdx="0" presStyleCnt="2" custScaleX="98630">
        <dgm:presLayoutVars>
          <dgm:bulletEnabled val="1"/>
        </dgm:presLayoutVars>
      </dgm:prSet>
      <dgm:spPr/>
    </dgm:pt>
    <dgm:pt modelId="{23FF0B79-4D5F-47E3-A938-8E206803A49B}" type="pres">
      <dgm:prSet presAssocID="{EFF3CD6C-5853-498F-834D-E94C4EB96D5B}" presName="sibTrans" presStyleCnt="0"/>
      <dgm:spPr/>
    </dgm:pt>
    <dgm:pt modelId="{FAA331DC-EC32-44EB-A917-DB16CEA4BB77}" type="pres">
      <dgm:prSet presAssocID="{D22C9EF9-633D-4BBC-85FB-F7FAAE970C11}" presName="node" presStyleLbl="node1" presStyleIdx="1" presStyleCnt="2">
        <dgm:presLayoutVars>
          <dgm:bulletEnabled val="1"/>
        </dgm:presLayoutVars>
      </dgm:prSet>
      <dgm:spPr/>
    </dgm:pt>
  </dgm:ptLst>
  <dgm:cxnLst>
    <dgm:cxn modelId="{8D0CD532-64C9-4BEF-9976-6C7EFB98C5FB}" srcId="{3ECEDCB8-BC8D-4842-A4C7-958A6A0D96A4}" destId="{D22C9EF9-633D-4BBC-85FB-F7FAAE970C11}" srcOrd="1" destOrd="0" parTransId="{813D94B6-DDF0-45E4-A24E-1CAD9E32B388}" sibTransId="{8E029A61-91DB-47EA-AF36-68940B5C32A5}"/>
    <dgm:cxn modelId="{A4E4C461-AF94-4EC6-AF02-864EB1AE6BA0}" type="presOf" srcId="{41408458-DF4A-460C-BF90-6524F7175D84}" destId="{62C9EB77-CDAE-4779-BD48-07431F6075E9}" srcOrd="0" destOrd="0" presId="urn:microsoft.com/office/officeart/2005/8/layout/default"/>
    <dgm:cxn modelId="{B9C90143-2E91-4264-ADC3-2E784745337E}" type="presOf" srcId="{D22C9EF9-633D-4BBC-85FB-F7FAAE970C11}" destId="{FAA331DC-EC32-44EB-A917-DB16CEA4BB77}" srcOrd="0" destOrd="0" presId="urn:microsoft.com/office/officeart/2005/8/layout/default"/>
    <dgm:cxn modelId="{6668FB82-715B-4B15-81D0-1C92EAB3FB7E}" type="presOf" srcId="{3ECEDCB8-BC8D-4842-A4C7-958A6A0D96A4}" destId="{DB0EC7C6-63CB-4CCA-84ED-F4F050C283C0}" srcOrd="0" destOrd="0" presId="urn:microsoft.com/office/officeart/2005/8/layout/default"/>
    <dgm:cxn modelId="{30A490AF-31F4-46C7-B65E-66A9395671DD}" srcId="{3ECEDCB8-BC8D-4842-A4C7-958A6A0D96A4}" destId="{41408458-DF4A-460C-BF90-6524F7175D84}" srcOrd="0" destOrd="0" parTransId="{FF0B258A-2FD4-421B-82FF-C8E8D1FF4B0D}" sibTransId="{EFF3CD6C-5853-498F-834D-E94C4EB96D5B}"/>
    <dgm:cxn modelId="{2EA2345D-C298-48A1-9E36-7053952C4E89}" type="presParOf" srcId="{DB0EC7C6-63CB-4CCA-84ED-F4F050C283C0}" destId="{62C9EB77-CDAE-4779-BD48-07431F6075E9}" srcOrd="0" destOrd="0" presId="urn:microsoft.com/office/officeart/2005/8/layout/default"/>
    <dgm:cxn modelId="{82949F37-DB2D-4887-B6BE-DBE40F03278B}" type="presParOf" srcId="{DB0EC7C6-63CB-4CCA-84ED-F4F050C283C0}" destId="{23FF0B79-4D5F-47E3-A938-8E206803A49B}" srcOrd="1" destOrd="0" presId="urn:microsoft.com/office/officeart/2005/8/layout/default"/>
    <dgm:cxn modelId="{EF03B8DC-9535-46FE-A56F-C08C8BFB0F8E}" type="presParOf" srcId="{DB0EC7C6-63CB-4CCA-84ED-F4F050C283C0}" destId="{FAA331DC-EC32-44EB-A917-DB16CEA4BB7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FCD77E9-12DB-4F9F-871A-053F0DB523F2}" type="doc">
      <dgm:prSet loTypeId="urn:microsoft.com/office/officeart/2005/8/layout/hProcess11" loCatId="process" qsTypeId="urn:microsoft.com/office/officeart/2005/8/quickstyle/simple2" qsCatId="simple" csTypeId="urn:microsoft.com/office/officeart/2005/8/colors/accent3_2" csCatId="accent3"/>
      <dgm:spPr/>
      <dgm:t>
        <a:bodyPr/>
        <a:lstStyle/>
        <a:p>
          <a:endParaRPr lang="es-ES"/>
        </a:p>
      </dgm:t>
    </dgm:pt>
    <dgm:pt modelId="{9391354B-23E6-46C5-9C9D-DF13E62715B8}">
      <dgm:prSet/>
      <dgm:spPr/>
      <dgm:t>
        <a:bodyPr/>
        <a:lstStyle/>
        <a:p>
          <a:r>
            <a:rPr lang="it-IT"/>
            <a:t>Chi Siamo</a:t>
          </a:r>
          <a:endParaRPr lang="es-ES"/>
        </a:p>
      </dgm:t>
    </dgm:pt>
    <dgm:pt modelId="{D5FC1890-8CE1-4146-BFB3-361A8C10BD24}" type="parTrans" cxnId="{D57CFB9F-9EF3-4390-BA1A-21525116B0A2}">
      <dgm:prSet/>
      <dgm:spPr/>
      <dgm:t>
        <a:bodyPr/>
        <a:lstStyle/>
        <a:p>
          <a:endParaRPr lang="es-ES"/>
        </a:p>
      </dgm:t>
    </dgm:pt>
    <dgm:pt modelId="{681F7313-BF2B-4D63-A0CF-017278ABE770}" type="sibTrans" cxnId="{D57CFB9F-9EF3-4390-BA1A-21525116B0A2}">
      <dgm:prSet/>
      <dgm:spPr/>
      <dgm:t>
        <a:bodyPr/>
        <a:lstStyle/>
        <a:p>
          <a:endParaRPr lang="es-ES"/>
        </a:p>
      </dgm:t>
    </dgm:pt>
    <dgm:pt modelId="{08A837EC-4A5E-49E3-9756-C0E43989B441}">
      <dgm:prSet/>
      <dgm:spPr/>
      <dgm:t>
        <a:bodyPr/>
        <a:lstStyle/>
        <a:p>
          <a:r>
            <a:rPr lang="it-IT"/>
            <a:t>Collezioni</a:t>
          </a:r>
          <a:endParaRPr lang="es-ES"/>
        </a:p>
      </dgm:t>
    </dgm:pt>
    <dgm:pt modelId="{5931854F-B261-46EF-8B40-CB1C40194DA6}" type="parTrans" cxnId="{6F02C31E-0621-4D9A-B329-C7965D39D07D}">
      <dgm:prSet/>
      <dgm:spPr/>
      <dgm:t>
        <a:bodyPr/>
        <a:lstStyle/>
        <a:p>
          <a:endParaRPr lang="es-ES"/>
        </a:p>
      </dgm:t>
    </dgm:pt>
    <dgm:pt modelId="{BE8214AD-19D6-423E-920A-07CDC5B6452E}" type="sibTrans" cxnId="{6F02C31E-0621-4D9A-B329-C7965D39D07D}">
      <dgm:prSet/>
      <dgm:spPr/>
      <dgm:t>
        <a:bodyPr/>
        <a:lstStyle/>
        <a:p>
          <a:endParaRPr lang="es-ES"/>
        </a:p>
      </dgm:t>
    </dgm:pt>
    <dgm:pt modelId="{3182ED9B-F362-42A0-BD40-5CE0C04BFE5C}">
      <dgm:prSet/>
      <dgm:spPr/>
      <dgm:t>
        <a:bodyPr/>
        <a:lstStyle/>
        <a:p>
          <a:r>
            <a:rPr lang="it-IT"/>
            <a:t>Store Finder</a:t>
          </a:r>
          <a:endParaRPr lang="es-ES"/>
        </a:p>
      </dgm:t>
    </dgm:pt>
    <dgm:pt modelId="{709F06C7-874A-4C95-9A6F-75ACDCBAE54D}" type="parTrans" cxnId="{7A73F658-36E7-4AD3-BABA-63ADC71E9CEB}">
      <dgm:prSet/>
      <dgm:spPr/>
      <dgm:t>
        <a:bodyPr/>
        <a:lstStyle/>
        <a:p>
          <a:endParaRPr lang="es-ES"/>
        </a:p>
      </dgm:t>
    </dgm:pt>
    <dgm:pt modelId="{47FBE826-739E-4A3A-9325-2A9F86128845}" type="sibTrans" cxnId="{7A73F658-36E7-4AD3-BABA-63ADC71E9CEB}">
      <dgm:prSet/>
      <dgm:spPr/>
      <dgm:t>
        <a:bodyPr/>
        <a:lstStyle/>
        <a:p>
          <a:endParaRPr lang="es-ES"/>
        </a:p>
      </dgm:t>
    </dgm:pt>
    <dgm:pt modelId="{7AE24374-8C1E-48F9-B48A-347E3E42D8E8}">
      <dgm:prSet/>
      <dgm:spPr/>
      <dgm:t>
        <a:bodyPr/>
        <a:lstStyle/>
        <a:p>
          <a:r>
            <a:rPr lang="it-IT"/>
            <a:t>Area Interattiva</a:t>
          </a:r>
          <a:endParaRPr lang="es-ES"/>
        </a:p>
      </dgm:t>
    </dgm:pt>
    <dgm:pt modelId="{0561AB6C-0FF9-4C41-9178-FC3CAE6B2967}" type="parTrans" cxnId="{B4B2AEE4-9260-4648-9829-9F39AACC9244}">
      <dgm:prSet/>
      <dgm:spPr/>
      <dgm:t>
        <a:bodyPr/>
        <a:lstStyle/>
        <a:p>
          <a:endParaRPr lang="es-ES"/>
        </a:p>
      </dgm:t>
    </dgm:pt>
    <dgm:pt modelId="{CE1CA904-0FF1-49D4-A4C4-62821E99D8D5}" type="sibTrans" cxnId="{B4B2AEE4-9260-4648-9829-9F39AACC9244}">
      <dgm:prSet/>
      <dgm:spPr/>
      <dgm:t>
        <a:bodyPr/>
        <a:lstStyle/>
        <a:p>
          <a:endParaRPr lang="es-ES"/>
        </a:p>
      </dgm:t>
    </dgm:pt>
    <dgm:pt modelId="{6E8E8422-CBF4-457B-BDE4-832F4CEA536A}">
      <dgm:prSet/>
      <dgm:spPr/>
      <dgm:t>
        <a:bodyPr/>
        <a:lstStyle/>
        <a:p>
          <a:r>
            <a:rPr lang="it-IT"/>
            <a:t>Area Dedicata ai Negozi e ai Punti Vendita. </a:t>
          </a:r>
          <a:endParaRPr lang="es-ES"/>
        </a:p>
      </dgm:t>
    </dgm:pt>
    <dgm:pt modelId="{1821DD5D-FD84-4876-BE8E-DA7F3A424755}" type="parTrans" cxnId="{B9FA2463-7CBE-494C-9257-771EFD66E0B2}">
      <dgm:prSet/>
      <dgm:spPr/>
      <dgm:t>
        <a:bodyPr/>
        <a:lstStyle/>
        <a:p>
          <a:endParaRPr lang="es-ES"/>
        </a:p>
      </dgm:t>
    </dgm:pt>
    <dgm:pt modelId="{09AC1B55-A8AF-4826-875C-4922BD8CDA31}" type="sibTrans" cxnId="{B9FA2463-7CBE-494C-9257-771EFD66E0B2}">
      <dgm:prSet/>
      <dgm:spPr/>
      <dgm:t>
        <a:bodyPr/>
        <a:lstStyle/>
        <a:p>
          <a:endParaRPr lang="es-ES"/>
        </a:p>
      </dgm:t>
    </dgm:pt>
    <dgm:pt modelId="{67252A3B-A3BB-4B10-AFAC-454DC9CD618B}" type="pres">
      <dgm:prSet presAssocID="{BFCD77E9-12DB-4F9F-871A-053F0DB523F2}" presName="Name0" presStyleCnt="0">
        <dgm:presLayoutVars>
          <dgm:dir/>
          <dgm:resizeHandles val="exact"/>
        </dgm:presLayoutVars>
      </dgm:prSet>
      <dgm:spPr/>
    </dgm:pt>
    <dgm:pt modelId="{04A277C7-6F1D-4AB1-9EBB-793C92901431}" type="pres">
      <dgm:prSet presAssocID="{BFCD77E9-12DB-4F9F-871A-053F0DB523F2}" presName="arrow" presStyleLbl="bgShp" presStyleIdx="0" presStyleCnt="1"/>
      <dgm:spPr>
        <a:solidFill>
          <a:schemeClr val="accent4">
            <a:lumMod val="75000"/>
          </a:schemeClr>
        </a:solidFill>
      </dgm:spPr>
    </dgm:pt>
    <dgm:pt modelId="{F437DC6D-A477-4356-BBFF-E0852A3F3D63}" type="pres">
      <dgm:prSet presAssocID="{BFCD77E9-12DB-4F9F-871A-053F0DB523F2}" presName="points" presStyleCnt="0"/>
      <dgm:spPr/>
    </dgm:pt>
    <dgm:pt modelId="{BE5FAA75-A492-41BB-8C48-2920A72F8314}" type="pres">
      <dgm:prSet presAssocID="{9391354B-23E6-46C5-9C9D-DF13E62715B8}" presName="compositeA" presStyleCnt="0"/>
      <dgm:spPr/>
    </dgm:pt>
    <dgm:pt modelId="{4AF13F88-D358-42F6-B964-01EAC6B500CF}" type="pres">
      <dgm:prSet presAssocID="{9391354B-23E6-46C5-9C9D-DF13E62715B8}" presName="textA" presStyleLbl="revTx" presStyleIdx="0" presStyleCnt="5">
        <dgm:presLayoutVars>
          <dgm:bulletEnabled val="1"/>
        </dgm:presLayoutVars>
      </dgm:prSet>
      <dgm:spPr/>
    </dgm:pt>
    <dgm:pt modelId="{F8EA580B-7591-493A-9273-4C697D668F09}" type="pres">
      <dgm:prSet presAssocID="{9391354B-23E6-46C5-9C9D-DF13E62715B8}" presName="circleA" presStyleLbl="node1" presStyleIdx="0" presStyleCnt="5"/>
      <dgm:spPr/>
    </dgm:pt>
    <dgm:pt modelId="{9747AC87-9286-491C-89A7-21B348AF4077}" type="pres">
      <dgm:prSet presAssocID="{9391354B-23E6-46C5-9C9D-DF13E62715B8}" presName="spaceA" presStyleCnt="0"/>
      <dgm:spPr/>
    </dgm:pt>
    <dgm:pt modelId="{20687F74-0564-4CBF-9C99-4F781D27FFF4}" type="pres">
      <dgm:prSet presAssocID="{681F7313-BF2B-4D63-A0CF-017278ABE770}" presName="space" presStyleCnt="0"/>
      <dgm:spPr/>
    </dgm:pt>
    <dgm:pt modelId="{549DCEEB-F12F-4797-927B-D9E443F0E27C}" type="pres">
      <dgm:prSet presAssocID="{08A837EC-4A5E-49E3-9756-C0E43989B441}" presName="compositeB" presStyleCnt="0"/>
      <dgm:spPr/>
    </dgm:pt>
    <dgm:pt modelId="{8A5E4D1C-F159-4E1F-9827-057F71E7490D}" type="pres">
      <dgm:prSet presAssocID="{08A837EC-4A5E-49E3-9756-C0E43989B441}" presName="textB" presStyleLbl="revTx" presStyleIdx="1" presStyleCnt="5">
        <dgm:presLayoutVars>
          <dgm:bulletEnabled val="1"/>
        </dgm:presLayoutVars>
      </dgm:prSet>
      <dgm:spPr/>
    </dgm:pt>
    <dgm:pt modelId="{9CD22EB4-A84B-4140-B28C-3B93D2093568}" type="pres">
      <dgm:prSet presAssocID="{08A837EC-4A5E-49E3-9756-C0E43989B441}" presName="circleB" presStyleLbl="node1" presStyleIdx="1" presStyleCnt="5"/>
      <dgm:spPr/>
    </dgm:pt>
    <dgm:pt modelId="{46A07EBA-F92B-472E-8319-F6BC5CBAEB25}" type="pres">
      <dgm:prSet presAssocID="{08A837EC-4A5E-49E3-9756-C0E43989B441}" presName="spaceB" presStyleCnt="0"/>
      <dgm:spPr/>
    </dgm:pt>
    <dgm:pt modelId="{919CFD62-C8DA-441F-A08E-D26585E4FE2D}" type="pres">
      <dgm:prSet presAssocID="{BE8214AD-19D6-423E-920A-07CDC5B6452E}" presName="space" presStyleCnt="0"/>
      <dgm:spPr/>
    </dgm:pt>
    <dgm:pt modelId="{0351196E-007B-4F2F-97BD-4301AF67A137}" type="pres">
      <dgm:prSet presAssocID="{3182ED9B-F362-42A0-BD40-5CE0C04BFE5C}" presName="compositeA" presStyleCnt="0"/>
      <dgm:spPr/>
    </dgm:pt>
    <dgm:pt modelId="{0542B587-5D91-46AB-B168-1EF0F2A741C0}" type="pres">
      <dgm:prSet presAssocID="{3182ED9B-F362-42A0-BD40-5CE0C04BFE5C}" presName="textA" presStyleLbl="revTx" presStyleIdx="2" presStyleCnt="5">
        <dgm:presLayoutVars>
          <dgm:bulletEnabled val="1"/>
        </dgm:presLayoutVars>
      </dgm:prSet>
      <dgm:spPr/>
    </dgm:pt>
    <dgm:pt modelId="{083C5D6E-4E28-4910-9E88-987A966E1CA3}" type="pres">
      <dgm:prSet presAssocID="{3182ED9B-F362-42A0-BD40-5CE0C04BFE5C}" presName="circleA" presStyleLbl="node1" presStyleIdx="2" presStyleCnt="5"/>
      <dgm:spPr/>
    </dgm:pt>
    <dgm:pt modelId="{18CB2532-D943-4FB3-8E5F-9BE68486811D}" type="pres">
      <dgm:prSet presAssocID="{3182ED9B-F362-42A0-BD40-5CE0C04BFE5C}" presName="spaceA" presStyleCnt="0"/>
      <dgm:spPr/>
    </dgm:pt>
    <dgm:pt modelId="{47912D55-DA2C-4859-9495-31240288AEB9}" type="pres">
      <dgm:prSet presAssocID="{47FBE826-739E-4A3A-9325-2A9F86128845}" presName="space" presStyleCnt="0"/>
      <dgm:spPr/>
    </dgm:pt>
    <dgm:pt modelId="{17F19976-2F64-4BAE-9966-272C0A71C766}" type="pres">
      <dgm:prSet presAssocID="{7AE24374-8C1E-48F9-B48A-347E3E42D8E8}" presName="compositeB" presStyleCnt="0"/>
      <dgm:spPr/>
    </dgm:pt>
    <dgm:pt modelId="{296FE8CC-8D72-4493-9F3A-1F79E98203F0}" type="pres">
      <dgm:prSet presAssocID="{7AE24374-8C1E-48F9-B48A-347E3E42D8E8}" presName="textB" presStyleLbl="revTx" presStyleIdx="3" presStyleCnt="5">
        <dgm:presLayoutVars>
          <dgm:bulletEnabled val="1"/>
        </dgm:presLayoutVars>
      </dgm:prSet>
      <dgm:spPr/>
    </dgm:pt>
    <dgm:pt modelId="{F1200D86-B6B1-4AFB-83B4-5AFBEE396D0D}" type="pres">
      <dgm:prSet presAssocID="{7AE24374-8C1E-48F9-B48A-347E3E42D8E8}" presName="circleB" presStyleLbl="node1" presStyleIdx="3" presStyleCnt="5"/>
      <dgm:spPr/>
    </dgm:pt>
    <dgm:pt modelId="{021F08DD-1C0C-44C1-ACB6-71105F6A1697}" type="pres">
      <dgm:prSet presAssocID="{7AE24374-8C1E-48F9-B48A-347E3E42D8E8}" presName="spaceB" presStyleCnt="0"/>
      <dgm:spPr/>
    </dgm:pt>
    <dgm:pt modelId="{E37190CE-DE4A-48C2-8FF4-82C53F958DC2}" type="pres">
      <dgm:prSet presAssocID="{CE1CA904-0FF1-49D4-A4C4-62821E99D8D5}" presName="space" presStyleCnt="0"/>
      <dgm:spPr/>
    </dgm:pt>
    <dgm:pt modelId="{A8BAD11B-8114-422D-9C72-95D5B60181B7}" type="pres">
      <dgm:prSet presAssocID="{6E8E8422-CBF4-457B-BDE4-832F4CEA536A}" presName="compositeA" presStyleCnt="0"/>
      <dgm:spPr/>
    </dgm:pt>
    <dgm:pt modelId="{92BBC614-3077-457F-B55A-04217357EF56}" type="pres">
      <dgm:prSet presAssocID="{6E8E8422-CBF4-457B-BDE4-832F4CEA536A}" presName="textA" presStyleLbl="revTx" presStyleIdx="4" presStyleCnt="5">
        <dgm:presLayoutVars>
          <dgm:bulletEnabled val="1"/>
        </dgm:presLayoutVars>
      </dgm:prSet>
      <dgm:spPr/>
    </dgm:pt>
    <dgm:pt modelId="{16D46C95-C892-4F2A-914C-5ACDDFE67592}" type="pres">
      <dgm:prSet presAssocID="{6E8E8422-CBF4-457B-BDE4-832F4CEA536A}" presName="circleA" presStyleLbl="node1" presStyleIdx="4" presStyleCnt="5"/>
      <dgm:spPr/>
    </dgm:pt>
    <dgm:pt modelId="{7B78DCBB-9815-4085-BDC1-E6B971523CD7}" type="pres">
      <dgm:prSet presAssocID="{6E8E8422-CBF4-457B-BDE4-832F4CEA536A}" presName="spaceA" presStyleCnt="0"/>
      <dgm:spPr/>
    </dgm:pt>
  </dgm:ptLst>
  <dgm:cxnLst>
    <dgm:cxn modelId="{766B0C0B-AD53-4F1C-862E-FF9FD4659B2E}" type="presOf" srcId="{3182ED9B-F362-42A0-BD40-5CE0C04BFE5C}" destId="{0542B587-5D91-46AB-B168-1EF0F2A741C0}" srcOrd="0" destOrd="0" presId="urn:microsoft.com/office/officeart/2005/8/layout/hProcess11"/>
    <dgm:cxn modelId="{5C7C7D1A-17A4-46FC-B180-7FBD8FA660D3}" type="presOf" srcId="{08A837EC-4A5E-49E3-9756-C0E43989B441}" destId="{8A5E4D1C-F159-4E1F-9827-057F71E7490D}" srcOrd="0" destOrd="0" presId="urn:microsoft.com/office/officeart/2005/8/layout/hProcess11"/>
    <dgm:cxn modelId="{6F02C31E-0621-4D9A-B329-C7965D39D07D}" srcId="{BFCD77E9-12DB-4F9F-871A-053F0DB523F2}" destId="{08A837EC-4A5E-49E3-9756-C0E43989B441}" srcOrd="1" destOrd="0" parTransId="{5931854F-B261-46EF-8B40-CB1C40194DA6}" sibTransId="{BE8214AD-19D6-423E-920A-07CDC5B6452E}"/>
    <dgm:cxn modelId="{F2C8D030-BC76-4EEA-B17C-27C718B53547}" type="presOf" srcId="{7AE24374-8C1E-48F9-B48A-347E3E42D8E8}" destId="{296FE8CC-8D72-4493-9F3A-1F79E98203F0}" srcOrd="0" destOrd="0" presId="urn:microsoft.com/office/officeart/2005/8/layout/hProcess11"/>
    <dgm:cxn modelId="{B9FA2463-7CBE-494C-9257-771EFD66E0B2}" srcId="{BFCD77E9-12DB-4F9F-871A-053F0DB523F2}" destId="{6E8E8422-CBF4-457B-BDE4-832F4CEA536A}" srcOrd="4" destOrd="0" parTransId="{1821DD5D-FD84-4876-BE8E-DA7F3A424755}" sibTransId="{09AC1B55-A8AF-4826-875C-4922BD8CDA31}"/>
    <dgm:cxn modelId="{9F7A2F71-AAE1-4ED6-BFAF-A69A79A6AC3B}" type="presOf" srcId="{9391354B-23E6-46C5-9C9D-DF13E62715B8}" destId="{4AF13F88-D358-42F6-B964-01EAC6B500CF}" srcOrd="0" destOrd="0" presId="urn:microsoft.com/office/officeart/2005/8/layout/hProcess11"/>
    <dgm:cxn modelId="{8CB7B576-3D35-4B12-99AB-25297195B966}" type="presOf" srcId="{BFCD77E9-12DB-4F9F-871A-053F0DB523F2}" destId="{67252A3B-A3BB-4B10-AFAC-454DC9CD618B}" srcOrd="0" destOrd="0" presId="urn:microsoft.com/office/officeart/2005/8/layout/hProcess11"/>
    <dgm:cxn modelId="{7A73F658-36E7-4AD3-BABA-63ADC71E9CEB}" srcId="{BFCD77E9-12DB-4F9F-871A-053F0DB523F2}" destId="{3182ED9B-F362-42A0-BD40-5CE0C04BFE5C}" srcOrd="2" destOrd="0" parTransId="{709F06C7-874A-4C95-9A6F-75ACDCBAE54D}" sibTransId="{47FBE826-739E-4A3A-9325-2A9F86128845}"/>
    <dgm:cxn modelId="{D57CFB9F-9EF3-4390-BA1A-21525116B0A2}" srcId="{BFCD77E9-12DB-4F9F-871A-053F0DB523F2}" destId="{9391354B-23E6-46C5-9C9D-DF13E62715B8}" srcOrd="0" destOrd="0" parTransId="{D5FC1890-8CE1-4146-BFB3-361A8C10BD24}" sibTransId="{681F7313-BF2B-4D63-A0CF-017278ABE770}"/>
    <dgm:cxn modelId="{EF8586CD-3FFE-48C4-8270-74ED7FA90113}" type="presOf" srcId="{6E8E8422-CBF4-457B-BDE4-832F4CEA536A}" destId="{92BBC614-3077-457F-B55A-04217357EF56}" srcOrd="0" destOrd="0" presId="urn:microsoft.com/office/officeart/2005/8/layout/hProcess11"/>
    <dgm:cxn modelId="{B4B2AEE4-9260-4648-9829-9F39AACC9244}" srcId="{BFCD77E9-12DB-4F9F-871A-053F0DB523F2}" destId="{7AE24374-8C1E-48F9-B48A-347E3E42D8E8}" srcOrd="3" destOrd="0" parTransId="{0561AB6C-0FF9-4C41-9178-FC3CAE6B2967}" sibTransId="{CE1CA904-0FF1-49D4-A4C4-62821E99D8D5}"/>
    <dgm:cxn modelId="{D664C631-F80D-48BB-A3CD-8E6EFA875B2A}" type="presParOf" srcId="{67252A3B-A3BB-4B10-AFAC-454DC9CD618B}" destId="{04A277C7-6F1D-4AB1-9EBB-793C92901431}" srcOrd="0" destOrd="0" presId="urn:microsoft.com/office/officeart/2005/8/layout/hProcess11"/>
    <dgm:cxn modelId="{0F54F5E4-100C-49AD-B0AF-D2AB9AEADFC6}" type="presParOf" srcId="{67252A3B-A3BB-4B10-AFAC-454DC9CD618B}" destId="{F437DC6D-A477-4356-BBFF-E0852A3F3D63}" srcOrd="1" destOrd="0" presId="urn:microsoft.com/office/officeart/2005/8/layout/hProcess11"/>
    <dgm:cxn modelId="{448CBBEA-3666-45FE-9202-3A363B1762FC}" type="presParOf" srcId="{F437DC6D-A477-4356-BBFF-E0852A3F3D63}" destId="{BE5FAA75-A492-41BB-8C48-2920A72F8314}" srcOrd="0" destOrd="0" presId="urn:microsoft.com/office/officeart/2005/8/layout/hProcess11"/>
    <dgm:cxn modelId="{A199656F-35C3-434A-B866-B2E81C9C4E33}" type="presParOf" srcId="{BE5FAA75-A492-41BB-8C48-2920A72F8314}" destId="{4AF13F88-D358-42F6-B964-01EAC6B500CF}" srcOrd="0" destOrd="0" presId="urn:microsoft.com/office/officeart/2005/8/layout/hProcess11"/>
    <dgm:cxn modelId="{E63EA17D-AF46-4B1B-9DD1-4B6FA905F4F0}" type="presParOf" srcId="{BE5FAA75-A492-41BB-8C48-2920A72F8314}" destId="{F8EA580B-7591-493A-9273-4C697D668F09}" srcOrd="1" destOrd="0" presId="urn:microsoft.com/office/officeart/2005/8/layout/hProcess11"/>
    <dgm:cxn modelId="{1A245F8C-DFC3-4386-9B3A-195FA6292256}" type="presParOf" srcId="{BE5FAA75-A492-41BB-8C48-2920A72F8314}" destId="{9747AC87-9286-491C-89A7-21B348AF4077}" srcOrd="2" destOrd="0" presId="urn:microsoft.com/office/officeart/2005/8/layout/hProcess11"/>
    <dgm:cxn modelId="{AB7126BF-5946-404E-A61B-D4A299E786C2}" type="presParOf" srcId="{F437DC6D-A477-4356-BBFF-E0852A3F3D63}" destId="{20687F74-0564-4CBF-9C99-4F781D27FFF4}" srcOrd="1" destOrd="0" presId="urn:microsoft.com/office/officeart/2005/8/layout/hProcess11"/>
    <dgm:cxn modelId="{2961DE4F-89CE-443F-B640-94BCF00FD58F}" type="presParOf" srcId="{F437DC6D-A477-4356-BBFF-E0852A3F3D63}" destId="{549DCEEB-F12F-4797-927B-D9E443F0E27C}" srcOrd="2" destOrd="0" presId="urn:microsoft.com/office/officeart/2005/8/layout/hProcess11"/>
    <dgm:cxn modelId="{2A849FDB-7AD7-464E-8C33-406945AA7CDC}" type="presParOf" srcId="{549DCEEB-F12F-4797-927B-D9E443F0E27C}" destId="{8A5E4D1C-F159-4E1F-9827-057F71E7490D}" srcOrd="0" destOrd="0" presId="urn:microsoft.com/office/officeart/2005/8/layout/hProcess11"/>
    <dgm:cxn modelId="{E62946DC-7B89-47AA-B2BD-FF818B591611}" type="presParOf" srcId="{549DCEEB-F12F-4797-927B-D9E443F0E27C}" destId="{9CD22EB4-A84B-4140-B28C-3B93D2093568}" srcOrd="1" destOrd="0" presId="urn:microsoft.com/office/officeart/2005/8/layout/hProcess11"/>
    <dgm:cxn modelId="{DA30DC83-6BD9-425D-86B3-EDEFF6BAD474}" type="presParOf" srcId="{549DCEEB-F12F-4797-927B-D9E443F0E27C}" destId="{46A07EBA-F92B-472E-8319-F6BC5CBAEB25}" srcOrd="2" destOrd="0" presId="urn:microsoft.com/office/officeart/2005/8/layout/hProcess11"/>
    <dgm:cxn modelId="{CC238AEB-2460-4671-AA28-DE974F266DFA}" type="presParOf" srcId="{F437DC6D-A477-4356-BBFF-E0852A3F3D63}" destId="{919CFD62-C8DA-441F-A08E-D26585E4FE2D}" srcOrd="3" destOrd="0" presId="urn:microsoft.com/office/officeart/2005/8/layout/hProcess11"/>
    <dgm:cxn modelId="{7D33EDF2-9D1B-49E2-BD2B-C24E47B6BD0F}" type="presParOf" srcId="{F437DC6D-A477-4356-BBFF-E0852A3F3D63}" destId="{0351196E-007B-4F2F-97BD-4301AF67A137}" srcOrd="4" destOrd="0" presId="urn:microsoft.com/office/officeart/2005/8/layout/hProcess11"/>
    <dgm:cxn modelId="{70904551-E3E5-49B7-A3B9-102354C2EF3A}" type="presParOf" srcId="{0351196E-007B-4F2F-97BD-4301AF67A137}" destId="{0542B587-5D91-46AB-B168-1EF0F2A741C0}" srcOrd="0" destOrd="0" presId="urn:microsoft.com/office/officeart/2005/8/layout/hProcess11"/>
    <dgm:cxn modelId="{0C7CFFC2-4CA0-4D0A-A283-B9C8FC664F88}" type="presParOf" srcId="{0351196E-007B-4F2F-97BD-4301AF67A137}" destId="{083C5D6E-4E28-4910-9E88-987A966E1CA3}" srcOrd="1" destOrd="0" presId="urn:microsoft.com/office/officeart/2005/8/layout/hProcess11"/>
    <dgm:cxn modelId="{5922ADFB-70FC-4C3E-9675-6FA462ABDC62}" type="presParOf" srcId="{0351196E-007B-4F2F-97BD-4301AF67A137}" destId="{18CB2532-D943-4FB3-8E5F-9BE68486811D}" srcOrd="2" destOrd="0" presId="urn:microsoft.com/office/officeart/2005/8/layout/hProcess11"/>
    <dgm:cxn modelId="{97F19DF7-EA03-42A3-B04A-7967687B2992}" type="presParOf" srcId="{F437DC6D-A477-4356-BBFF-E0852A3F3D63}" destId="{47912D55-DA2C-4859-9495-31240288AEB9}" srcOrd="5" destOrd="0" presId="urn:microsoft.com/office/officeart/2005/8/layout/hProcess11"/>
    <dgm:cxn modelId="{6758B937-F553-42B7-B2B5-007E4BB699F9}" type="presParOf" srcId="{F437DC6D-A477-4356-BBFF-E0852A3F3D63}" destId="{17F19976-2F64-4BAE-9966-272C0A71C766}" srcOrd="6" destOrd="0" presId="urn:microsoft.com/office/officeart/2005/8/layout/hProcess11"/>
    <dgm:cxn modelId="{2E72ABD9-8DEB-41BB-89C2-1DE9ECE163A7}" type="presParOf" srcId="{17F19976-2F64-4BAE-9966-272C0A71C766}" destId="{296FE8CC-8D72-4493-9F3A-1F79E98203F0}" srcOrd="0" destOrd="0" presId="urn:microsoft.com/office/officeart/2005/8/layout/hProcess11"/>
    <dgm:cxn modelId="{E8C1A7D0-ACE9-4391-AAF1-E03B360BF579}" type="presParOf" srcId="{17F19976-2F64-4BAE-9966-272C0A71C766}" destId="{F1200D86-B6B1-4AFB-83B4-5AFBEE396D0D}" srcOrd="1" destOrd="0" presId="urn:microsoft.com/office/officeart/2005/8/layout/hProcess11"/>
    <dgm:cxn modelId="{68115FB0-0BD8-449A-8177-9D9107714864}" type="presParOf" srcId="{17F19976-2F64-4BAE-9966-272C0A71C766}" destId="{021F08DD-1C0C-44C1-ACB6-71105F6A1697}" srcOrd="2" destOrd="0" presId="urn:microsoft.com/office/officeart/2005/8/layout/hProcess11"/>
    <dgm:cxn modelId="{8D0D4E39-C5AA-4CB5-9CC2-5D9E8AAD3CED}" type="presParOf" srcId="{F437DC6D-A477-4356-BBFF-E0852A3F3D63}" destId="{E37190CE-DE4A-48C2-8FF4-82C53F958DC2}" srcOrd="7" destOrd="0" presId="urn:microsoft.com/office/officeart/2005/8/layout/hProcess11"/>
    <dgm:cxn modelId="{9B9C2C41-AF3C-4539-97AF-6B3232B93B4A}" type="presParOf" srcId="{F437DC6D-A477-4356-BBFF-E0852A3F3D63}" destId="{A8BAD11B-8114-422D-9C72-95D5B60181B7}" srcOrd="8" destOrd="0" presId="urn:microsoft.com/office/officeart/2005/8/layout/hProcess11"/>
    <dgm:cxn modelId="{CF2B8C44-87AC-4B23-A8AA-C3E830750EA5}" type="presParOf" srcId="{A8BAD11B-8114-422D-9C72-95D5B60181B7}" destId="{92BBC614-3077-457F-B55A-04217357EF56}" srcOrd="0" destOrd="0" presId="urn:microsoft.com/office/officeart/2005/8/layout/hProcess11"/>
    <dgm:cxn modelId="{9103EE7C-66FF-4BC0-9E88-DF19C463B2FC}" type="presParOf" srcId="{A8BAD11B-8114-422D-9C72-95D5B60181B7}" destId="{16D46C95-C892-4F2A-914C-5ACDDFE67592}" srcOrd="1" destOrd="0" presId="urn:microsoft.com/office/officeart/2005/8/layout/hProcess11"/>
    <dgm:cxn modelId="{CB0F8E4B-C1DD-4C18-8DC4-1462F3A8C5DE}" type="presParOf" srcId="{A8BAD11B-8114-422D-9C72-95D5B60181B7}" destId="{7B78DCBB-9815-4085-BDC1-E6B971523CD7}"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4559678-48E5-4228-A3B9-11A1586A7E4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it-IT"/>
        </a:p>
      </dgm:t>
    </dgm:pt>
    <dgm:pt modelId="{E922810E-A124-4C3E-9653-C26CD238170E}">
      <dgm:prSet custT="1"/>
      <dgm:spPr/>
      <dgm:t>
        <a:bodyPr/>
        <a:lstStyle/>
        <a:p>
          <a:r>
            <a:rPr lang="it-IT" sz="1200">
              <a:solidFill>
                <a:schemeClr val="tx1"/>
              </a:solidFill>
            </a:rPr>
            <a:t>La nuova linea editoriale comprende:</a:t>
          </a:r>
        </a:p>
      </dgm:t>
    </dgm:pt>
    <dgm:pt modelId="{12D13379-2DAE-44FB-9FC7-2B60E31E1276}" type="parTrans" cxnId="{660FC576-79C6-4A14-911F-D65850C2EE82}">
      <dgm:prSet/>
      <dgm:spPr/>
      <dgm:t>
        <a:bodyPr/>
        <a:lstStyle/>
        <a:p>
          <a:endParaRPr lang="it-IT" sz="1200">
            <a:solidFill>
              <a:schemeClr val="tx1"/>
            </a:solidFill>
          </a:endParaRPr>
        </a:p>
      </dgm:t>
    </dgm:pt>
    <dgm:pt modelId="{E919FA16-C233-4F59-B114-F2D81585D6DC}" type="sibTrans" cxnId="{660FC576-79C6-4A14-911F-D65850C2EE82}">
      <dgm:prSet/>
      <dgm:spPr/>
      <dgm:t>
        <a:bodyPr/>
        <a:lstStyle/>
        <a:p>
          <a:endParaRPr lang="it-IT" sz="1200">
            <a:solidFill>
              <a:schemeClr val="tx1"/>
            </a:solidFill>
          </a:endParaRPr>
        </a:p>
      </dgm:t>
    </dgm:pt>
    <dgm:pt modelId="{5ADBECB0-7F0F-41DD-91C5-037002DA7C1B}">
      <dgm:prSet custT="1"/>
      <dgm:spPr/>
      <dgm:t>
        <a:bodyPr/>
        <a:lstStyle/>
        <a:p>
          <a:r>
            <a:rPr lang="it-IT" sz="1200">
              <a:solidFill>
                <a:schemeClr val="tx1"/>
              </a:solidFill>
            </a:rPr>
            <a:t>1) Fotografie «live»: con foto e video di storie interne.</a:t>
          </a:r>
        </a:p>
      </dgm:t>
    </dgm:pt>
    <dgm:pt modelId="{82A501A8-26DA-46F9-9D3F-E3D8DEEBEEDF}" type="parTrans" cxnId="{471BB3C8-625C-40B8-A3F5-AAC67C50E41F}">
      <dgm:prSet/>
      <dgm:spPr/>
      <dgm:t>
        <a:bodyPr/>
        <a:lstStyle/>
        <a:p>
          <a:endParaRPr lang="it-IT" sz="1200">
            <a:solidFill>
              <a:schemeClr val="tx1"/>
            </a:solidFill>
          </a:endParaRPr>
        </a:p>
      </dgm:t>
    </dgm:pt>
    <dgm:pt modelId="{1056B995-7E82-4CD5-ADB2-D4D7783A8062}" type="sibTrans" cxnId="{471BB3C8-625C-40B8-A3F5-AAC67C50E41F}">
      <dgm:prSet/>
      <dgm:spPr/>
      <dgm:t>
        <a:bodyPr/>
        <a:lstStyle/>
        <a:p>
          <a:endParaRPr lang="it-IT" sz="1200">
            <a:solidFill>
              <a:schemeClr val="tx1"/>
            </a:solidFill>
          </a:endParaRPr>
        </a:p>
      </dgm:t>
    </dgm:pt>
    <dgm:pt modelId="{0CA28018-4FC3-4308-A035-7EF927ECC158}">
      <dgm:prSet custT="1"/>
      <dgm:spPr/>
      <dgm:t>
        <a:bodyPr/>
        <a:lstStyle/>
        <a:p>
          <a:r>
            <a:rPr lang="it-IT" sz="1200" dirty="0">
              <a:solidFill>
                <a:schemeClr val="tx1"/>
              </a:solidFill>
            </a:rPr>
            <a:t>2) Post </a:t>
          </a:r>
          <a:r>
            <a:rPr lang="it-IT" sz="1200" dirty="0" err="1">
              <a:solidFill>
                <a:schemeClr val="tx1"/>
              </a:solidFill>
            </a:rPr>
            <a:t>ispirazionali</a:t>
          </a:r>
          <a:r>
            <a:rPr lang="it-IT" sz="1200" dirty="0">
              <a:solidFill>
                <a:schemeClr val="tx1"/>
              </a:solidFill>
            </a:rPr>
            <a:t>: distaccati dal prodotto ma relativi a momenti di vita ideali dei clienti</a:t>
          </a:r>
        </a:p>
      </dgm:t>
    </dgm:pt>
    <dgm:pt modelId="{E3D824A3-33B2-425D-9487-44FD79E2A632}" type="parTrans" cxnId="{3E75EC64-2A7B-4451-A4D7-E6ECF65EA46B}">
      <dgm:prSet/>
      <dgm:spPr/>
      <dgm:t>
        <a:bodyPr/>
        <a:lstStyle/>
        <a:p>
          <a:endParaRPr lang="it-IT" sz="1200">
            <a:solidFill>
              <a:schemeClr val="tx1"/>
            </a:solidFill>
          </a:endParaRPr>
        </a:p>
      </dgm:t>
    </dgm:pt>
    <dgm:pt modelId="{0B8C7BF3-5416-4EB0-A948-E23EEA0C3239}" type="sibTrans" cxnId="{3E75EC64-2A7B-4451-A4D7-E6ECF65EA46B}">
      <dgm:prSet/>
      <dgm:spPr/>
      <dgm:t>
        <a:bodyPr/>
        <a:lstStyle/>
        <a:p>
          <a:endParaRPr lang="it-IT" sz="1200">
            <a:solidFill>
              <a:schemeClr val="tx1"/>
            </a:solidFill>
          </a:endParaRPr>
        </a:p>
      </dgm:t>
    </dgm:pt>
    <dgm:pt modelId="{4AC00E70-F8F8-421C-BAAA-F90007DE70A4}">
      <dgm:prSet custT="1"/>
      <dgm:spPr/>
      <dgm:t>
        <a:bodyPr/>
        <a:lstStyle/>
        <a:p>
          <a:r>
            <a:rPr lang="it-IT" sz="1200">
              <a:solidFill>
                <a:schemeClr val="tx1"/>
              </a:solidFill>
            </a:rPr>
            <a:t>3) Post dai «luoghi della moda»: eventi di settore</a:t>
          </a:r>
        </a:p>
      </dgm:t>
    </dgm:pt>
    <dgm:pt modelId="{582C8F6D-1AD7-4079-ADF2-49CB6C74D8E9}" type="parTrans" cxnId="{CA61B40E-4BAE-476F-A7A2-ACD33FAA0586}">
      <dgm:prSet/>
      <dgm:spPr/>
      <dgm:t>
        <a:bodyPr/>
        <a:lstStyle/>
        <a:p>
          <a:endParaRPr lang="it-IT" sz="1200">
            <a:solidFill>
              <a:schemeClr val="tx1"/>
            </a:solidFill>
          </a:endParaRPr>
        </a:p>
      </dgm:t>
    </dgm:pt>
    <dgm:pt modelId="{89A8845C-FDE2-453C-B928-709DDADD2941}" type="sibTrans" cxnId="{CA61B40E-4BAE-476F-A7A2-ACD33FAA0586}">
      <dgm:prSet/>
      <dgm:spPr/>
      <dgm:t>
        <a:bodyPr/>
        <a:lstStyle/>
        <a:p>
          <a:endParaRPr lang="it-IT" sz="1200">
            <a:solidFill>
              <a:schemeClr val="tx1"/>
            </a:solidFill>
          </a:endParaRPr>
        </a:p>
      </dgm:t>
    </dgm:pt>
    <dgm:pt modelId="{551FF1D2-73C0-4977-86D4-52163261959D}">
      <dgm:prSet custT="1"/>
      <dgm:spPr/>
      <dgm:t>
        <a:bodyPr/>
        <a:lstStyle/>
        <a:p>
          <a:r>
            <a:rPr lang="it-IT" sz="1200">
              <a:solidFill>
                <a:schemeClr val="tx1"/>
              </a:solidFill>
            </a:rPr>
            <a:t>4) Trend settimanali </a:t>
          </a:r>
        </a:p>
      </dgm:t>
    </dgm:pt>
    <dgm:pt modelId="{548E6F40-AFCB-4055-9D71-B8EC1C55444C}" type="parTrans" cxnId="{186F47C8-2A1F-456F-91EC-355F87B1DE14}">
      <dgm:prSet/>
      <dgm:spPr/>
      <dgm:t>
        <a:bodyPr/>
        <a:lstStyle/>
        <a:p>
          <a:endParaRPr lang="it-IT" sz="1200">
            <a:solidFill>
              <a:schemeClr val="tx1"/>
            </a:solidFill>
          </a:endParaRPr>
        </a:p>
      </dgm:t>
    </dgm:pt>
    <dgm:pt modelId="{803575AA-154E-4357-A577-DA1663E63AE4}" type="sibTrans" cxnId="{186F47C8-2A1F-456F-91EC-355F87B1DE14}">
      <dgm:prSet/>
      <dgm:spPr/>
      <dgm:t>
        <a:bodyPr/>
        <a:lstStyle/>
        <a:p>
          <a:endParaRPr lang="it-IT" sz="1200">
            <a:solidFill>
              <a:schemeClr val="tx1"/>
            </a:solidFill>
          </a:endParaRPr>
        </a:p>
      </dgm:t>
    </dgm:pt>
    <dgm:pt modelId="{58FA6378-D38A-4EDF-8654-2286F3720B65}">
      <dgm:prSet custT="1"/>
      <dgm:spPr/>
      <dgm:t>
        <a:bodyPr/>
        <a:lstStyle/>
        <a:p>
          <a:r>
            <a:rPr lang="it-IT" sz="1200">
              <a:solidFill>
                <a:schemeClr val="tx1"/>
              </a:solidFill>
            </a:rPr>
            <a:t>5) Contest, Call-to-Action, Consigli degli Stilisti </a:t>
          </a:r>
        </a:p>
      </dgm:t>
    </dgm:pt>
    <dgm:pt modelId="{32EEA846-A343-48AD-B786-0D16F858D4C5}" type="parTrans" cxnId="{D2783AE3-6824-41E8-8061-1EC1AA6C44EC}">
      <dgm:prSet/>
      <dgm:spPr/>
      <dgm:t>
        <a:bodyPr/>
        <a:lstStyle/>
        <a:p>
          <a:endParaRPr lang="it-IT" sz="1200">
            <a:solidFill>
              <a:schemeClr val="tx1"/>
            </a:solidFill>
          </a:endParaRPr>
        </a:p>
      </dgm:t>
    </dgm:pt>
    <dgm:pt modelId="{FB4D691A-4B3B-4223-AA57-F1D171A28703}" type="sibTrans" cxnId="{D2783AE3-6824-41E8-8061-1EC1AA6C44EC}">
      <dgm:prSet/>
      <dgm:spPr/>
      <dgm:t>
        <a:bodyPr/>
        <a:lstStyle/>
        <a:p>
          <a:endParaRPr lang="it-IT" sz="1200">
            <a:solidFill>
              <a:schemeClr val="tx1"/>
            </a:solidFill>
          </a:endParaRPr>
        </a:p>
      </dgm:t>
    </dgm:pt>
    <dgm:pt modelId="{89FF90ED-87FD-4579-9D5F-6F78BCB3ED86}">
      <dgm:prSet custT="1"/>
      <dgm:spPr/>
      <dgm:t>
        <a:bodyPr/>
        <a:lstStyle/>
        <a:p>
          <a:r>
            <a:rPr lang="it-IT" sz="1200">
              <a:solidFill>
                <a:schemeClr val="tx1"/>
              </a:solidFill>
            </a:rPr>
            <a:t>6) Store in diretta: il personale viene coinvolto per «raccontarsi»</a:t>
          </a:r>
        </a:p>
      </dgm:t>
    </dgm:pt>
    <dgm:pt modelId="{6908E9F3-0C2B-4319-B678-4F28399A649B}" type="parTrans" cxnId="{2F7BF3AE-CD9C-43D3-8EF1-7D9D1AF56E03}">
      <dgm:prSet/>
      <dgm:spPr/>
      <dgm:t>
        <a:bodyPr/>
        <a:lstStyle/>
        <a:p>
          <a:endParaRPr lang="it-IT" sz="1200">
            <a:solidFill>
              <a:schemeClr val="tx1"/>
            </a:solidFill>
          </a:endParaRPr>
        </a:p>
      </dgm:t>
    </dgm:pt>
    <dgm:pt modelId="{630730A6-5401-4EF2-AEDA-95DE4F9DA1BE}" type="sibTrans" cxnId="{2F7BF3AE-CD9C-43D3-8EF1-7D9D1AF56E03}">
      <dgm:prSet/>
      <dgm:spPr/>
      <dgm:t>
        <a:bodyPr/>
        <a:lstStyle/>
        <a:p>
          <a:endParaRPr lang="it-IT" sz="1200">
            <a:solidFill>
              <a:schemeClr val="tx1"/>
            </a:solidFill>
          </a:endParaRPr>
        </a:p>
      </dgm:t>
    </dgm:pt>
    <dgm:pt modelId="{C0A10A48-EEDD-4FF4-9EE1-EF95FBB4DC45}">
      <dgm:prSet custT="1"/>
      <dgm:spPr/>
      <dgm:t>
        <a:bodyPr/>
        <a:lstStyle/>
        <a:p>
          <a:r>
            <a:rPr lang="it-IT" sz="1200">
              <a:solidFill>
                <a:schemeClr val="tx1"/>
              </a:solidFill>
            </a:rPr>
            <a:t>7) Campagne promozionali online</a:t>
          </a:r>
        </a:p>
      </dgm:t>
    </dgm:pt>
    <dgm:pt modelId="{374F4F7B-0D63-429E-83EE-677FCED85974}" type="parTrans" cxnId="{33E0CA3F-7710-40C4-A8B6-260EF4B7089D}">
      <dgm:prSet/>
      <dgm:spPr/>
      <dgm:t>
        <a:bodyPr/>
        <a:lstStyle/>
        <a:p>
          <a:endParaRPr lang="it-IT" sz="1200">
            <a:solidFill>
              <a:schemeClr val="tx1"/>
            </a:solidFill>
          </a:endParaRPr>
        </a:p>
      </dgm:t>
    </dgm:pt>
    <dgm:pt modelId="{72855161-120D-43A1-9E98-BC597E49B192}" type="sibTrans" cxnId="{33E0CA3F-7710-40C4-A8B6-260EF4B7089D}">
      <dgm:prSet/>
      <dgm:spPr/>
      <dgm:t>
        <a:bodyPr/>
        <a:lstStyle/>
        <a:p>
          <a:endParaRPr lang="it-IT" sz="1200">
            <a:solidFill>
              <a:schemeClr val="tx1"/>
            </a:solidFill>
          </a:endParaRPr>
        </a:p>
      </dgm:t>
    </dgm:pt>
    <dgm:pt modelId="{D6E76AFF-6B21-44CE-955D-1C4D903C73DD}">
      <dgm:prSet custT="1"/>
      <dgm:spPr/>
      <dgm:t>
        <a:bodyPr/>
        <a:lstStyle/>
        <a:p>
          <a:r>
            <a:rPr lang="it-IT" sz="1200">
              <a:solidFill>
                <a:schemeClr val="tx1"/>
              </a:solidFill>
            </a:rPr>
            <a:t>8) Co-creazione del Digital Advertising: i clienti potranno proporsi come «modelli» per future inserzioni. Questo generalmente rende la comunicazione più personale e meno «artefatta»</a:t>
          </a:r>
        </a:p>
      </dgm:t>
    </dgm:pt>
    <dgm:pt modelId="{A60D8C68-A2E9-4ADA-BFB5-353A1C500345}" type="parTrans" cxnId="{8AE3ACA1-6FEC-40F0-9448-EEDAB9223225}">
      <dgm:prSet/>
      <dgm:spPr/>
      <dgm:t>
        <a:bodyPr/>
        <a:lstStyle/>
        <a:p>
          <a:endParaRPr lang="it-IT" sz="1200">
            <a:solidFill>
              <a:schemeClr val="tx1"/>
            </a:solidFill>
          </a:endParaRPr>
        </a:p>
      </dgm:t>
    </dgm:pt>
    <dgm:pt modelId="{F0AA31A4-A6D6-461B-A788-9E95718BCD1B}" type="sibTrans" cxnId="{8AE3ACA1-6FEC-40F0-9448-EEDAB9223225}">
      <dgm:prSet/>
      <dgm:spPr/>
      <dgm:t>
        <a:bodyPr/>
        <a:lstStyle/>
        <a:p>
          <a:endParaRPr lang="it-IT" sz="1200">
            <a:solidFill>
              <a:schemeClr val="tx1"/>
            </a:solidFill>
          </a:endParaRPr>
        </a:p>
      </dgm:t>
    </dgm:pt>
    <dgm:pt modelId="{8A4FA252-E1E1-4146-91C9-2EA81FB030C9}" type="pres">
      <dgm:prSet presAssocID="{24559678-48E5-4228-A3B9-11A1586A7E44}" presName="linear" presStyleCnt="0">
        <dgm:presLayoutVars>
          <dgm:animLvl val="lvl"/>
          <dgm:resizeHandles val="exact"/>
        </dgm:presLayoutVars>
      </dgm:prSet>
      <dgm:spPr/>
    </dgm:pt>
    <dgm:pt modelId="{49E57C76-5A26-43C4-8B28-B7E93F37D77C}" type="pres">
      <dgm:prSet presAssocID="{E922810E-A124-4C3E-9653-C26CD238170E}" presName="parentText" presStyleLbl="node1" presStyleIdx="0" presStyleCnt="9" custLinFactY="5636" custLinFactNeighborY="100000">
        <dgm:presLayoutVars>
          <dgm:chMax val="0"/>
          <dgm:bulletEnabled val="1"/>
        </dgm:presLayoutVars>
      </dgm:prSet>
      <dgm:spPr/>
    </dgm:pt>
    <dgm:pt modelId="{30048F90-E165-4C5B-A95B-178E179C0101}" type="pres">
      <dgm:prSet presAssocID="{E919FA16-C233-4F59-B114-F2D81585D6DC}" presName="spacer" presStyleCnt="0"/>
      <dgm:spPr/>
    </dgm:pt>
    <dgm:pt modelId="{C49534DE-192C-4414-A82D-A0402E95C7B0}" type="pres">
      <dgm:prSet presAssocID="{5ADBECB0-7F0F-41DD-91C5-037002DA7C1B}" presName="parentText" presStyleLbl="node1" presStyleIdx="1" presStyleCnt="9">
        <dgm:presLayoutVars>
          <dgm:chMax val="0"/>
          <dgm:bulletEnabled val="1"/>
        </dgm:presLayoutVars>
      </dgm:prSet>
      <dgm:spPr/>
    </dgm:pt>
    <dgm:pt modelId="{ECE7BF8F-804B-427B-B8C0-423865B01653}" type="pres">
      <dgm:prSet presAssocID="{1056B995-7E82-4CD5-ADB2-D4D7783A8062}" presName="spacer" presStyleCnt="0"/>
      <dgm:spPr/>
    </dgm:pt>
    <dgm:pt modelId="{AF2B8393-A00D-41C3-A277-2732510863FC}" type="pres">
      <dgm:prSet presAssocID="{0CA28018-4FC3-4308-A035-7EF927ECC158}" presName="parentText" presStyleLbl="node1" presStyleIdx="2" presStyleCnt="9">
        <dgm:presLayoutVars>
          <dgm:chMax val="0"/>
          <dgm:bulletEnabled val="1"/>
        </dgm:presLayoutVars>
      </dgm:prSet>
      <dgm:spPr/>
    </dgm:pt>
    <dgm:pt modelId="{AD4A56AA-1C10-440E-A8E2-F1BB429B01BC}" type="pres">
      <dgm:prSet presAssocID="{0B8C7BF3-5416-4EB0-A948-E23EEA0C3239}" presName="spacer" presStyleCnt="0"/>
      <dgm:spPr/>
    </dgm:pt>
    <dgm:pt modelId="{998D50F8-F699-45C1-BA05-CAE777028D29}" type="pres">
      <dgm:prSet presAssocID="{4AC00E70-F8F8-421C-BAAA-F90007DE70A4}" presName="parentText" presStyleLbl="node1" presStyleIdx="3" presStyleCnt="9">
        <dgm:presLayoutVars>
          <dgm:chMax val="0"/>
          <dgm:bulletEnabled val="1"/>
        </dgm:presLayoutVars>
      </dgm:prSet>
      <dgm:spPr/>
    </dgm:pt>
    <dgm:pt modelId="{2FF8EF41-EADC-4987-9E6C-6F01C05E8E93}" type="pres">
      <dgm:prSet presAssocID="{89A8845C-FDE2-453C-B928-709DDADD2941}" presName="spacer" presStyleCnt="0"/>
      <dgm:spPr/>
    </dgm:pt>
    <dgm:pt modelId="{C8F54F7F-432D-46E0-8F10-5DA09202BAEB}" type="pres">
      <dgm:prSet presAssocID="{551FF1D2-73C0-4977-86D4-52163261959D}" presName="parentText" presStyleLbl="node1" presStyleIdx="4" presStyleCnt="9">
        <dgm:presLayoutVars>
          <dgm:chMax val="0"/>
          <dgm:bulletEnabled val="1"/>
        </dgm:presLayoutVars>
      </dgm:prSet>
      <dgm:spPr/>
    </dgm:pt>
    <dgm:pt modelId="{35A4129E-88EA-4C48-AD86-F1A98C500CE9}" type="pres">
      <dgm:prSet presAssocID="{803575AA-154E-4357-A577-DA1663E63AE4}" presName="spacer" presStyleCnt="0"/>
      <dgm:spPr/>
    </dgm:pt>
    <dgm:pt modelId="{D885A04A-E5B4-44CA-B843-5914195D8CE5}" type="pres">
      <dgm:prSet presAssocID="{58FA6378-D38A-4EDF-8654-2286F3720B65}" presName="parentText" presStyleLbl="node1" presStyleIdx="5" presStyleCnt="9">
        <dgm:presLayoutVars>
          <dgm:chMax val="0"/>
          <dgm:bulletEnabled val="1"/>
        </dgm:presLayoutVars>
      </dgm:prSet>
      <dgm:spPr/>
    </dgm:pt>
    <dgm:pt modelId="{86741F3F-CF65-4753-B5B5-654E23A01C28}" type="pres">
      <dgm:prSet presAssocID="{FB4D691A-4B3B-4223-AA57-F1D171A28703}" presName="spacer" presStyleCnt="0"/>
      <dgm:spPr/>
    </dgm:pt>
    <dgm:pt modelId="{C4903D74-C785-4F7F-9101-4C74ED6862B9}" type="pres">
      <dgm:prSet presAssocID="{89FF90ED-87FD-4579-9D5F-6F78BCB3ED86}" presName="parentText" presStyleLbl="node1" presStyleIdx="6" presStyleCnt="9">
        <dgm:presLayoutVars>
          <dgm:chMax val="0"/>
          <dgm:bulletEnabled val="1"/>
        </dgm:presLayoutVars>
      </dgm:prSet>
      <dgm:spPr/>
    </dgm:pt>
    <dgm:pt modelId="{273B5511-82B1-4545-8688-F9DD86F85D9B}" type="pres">
      <dgm:prSet presAssocID="{630730A6-5401-4EF2-AEDA-95DE4F9DA1BE}" presName="spacer" presStyleCnt="0"/>
      <dgm:spPr/>
    </dgm:pt>
    <dgm:pt modelId="{DF41456F-715A-44C8-85FA-AD4153D8D07E}" type="pres">
      <dgm:prSet presAssocID="{C0A10A48-EEDD-4FF4-9EE1-EF95FBB4DC45}" presName="parentText" presStyleLbl="node1" presStyleIdx="7" presStyleCnt="9">
        <dgm:presLayoutVars>
          <dgm:chMax val="0"/>
          <dgm:bulletEnabled val="1"/>
        </dgm:presLayoutVars>
      </dgm:prSet>
      <dgm:spPr/>
    </dgm:pt>
    <dgm:pt modelId="{27E4B583-D2BA-41C5-82BA-28A40B462455}" type="pres">
      <dgm:prSet presAssocID="{72855161-120D-43A1-9E98-BC597E49B192}" presName="spacer" presStyleCnt="0"/>
      <dgm:spPr/>
    </dgm:pt>
    <dgm:pt modelId="{8A9D19FE-03CD-4591-82DE-9E46FA485BE2}" type="pres">
      <dgm:prSet presAssocID="{D6E76AFF-6B21-44CE-955D-1C4D903C73DD}" presName="parentText" presStyleLbl="node1" presStyleIdx="8" presStyleCnt="9">
        <dgm:presLayoutVars>
          <dgm:chMax val="0"/>
          <dgm:bulletEnabled val="1"/>
        </dgm:presLayoutVars>
      </dgm:prSet>
      <dgm:spPr/>
    </dgm:pt>
  </dgm:ptLst>
  <dgm:cxnLst>
    <dgm:cxn modelId="{1D372A0B-F62D-449C-B32A-6BF7E080E757}" type="presOf" srcId="{89FF90ED-87FD-4579-9D5F-6F78BCB3ED86}" destId="{C4903D74-C785-4F7F-9101-4C74ED6862B9}" srcOrd="0" destOrd="0" presId="urn:microsoft.com/office/officeart/2005/8/layout/vList2"/>
    <dgm:cxn modelId="{CA61B40E-4BAE-476F-A7A2-ACD33FAA0586}" srcId="{24559678-48E5-4228-A3B9-11A1586A7E44}" destId="{4AC00E70-F8F8-421C-BAAA-F90007DE70A4}" srcOrd="3" destOrd="0" parTransId="{582C8F6D-1AD7-4079-ADF2-49CB6C74D8E9}" sibTransId="{89A8845C-FDE2-453C-B928-709DDADD2941}"/>
    <dgm:cxn modelId="{1CF71526-6E02-4129-B0C1-E0B65ED1AE0F}" type="presOf" srcId="{4AC00E70-F8F8-421C-BAAA-F90007DE70A4}" destId="{998D50F8-F699-45C1-BA05-CAE777028D29}" srcOrd="0" destOrd="0" presId="urn:microsoft.com/office/officeart/2005/8/layout/vList2"/>
    <dgm:cxn modelId="{1F7FA730-2D34-43AD-AB07-49E51ED3D94F}" type="presOf" srcId="{24559678-48E5-4228-A3B9-11A1586A7E44}" destId="{8A4FA252-E1E1-4146-91C9-2EA81FB030C9}" srcOrd="0" destOrd="0" presId="urn:microsoft.com/office/officeart/2005/8/layout/vList2"/>
    <dgm:cxn modelId="{5297093A-70E1-4D9C-9FE1-1A3BAF23FEC8}" type="presOf" srcId="{58FA6378-D38A-4EDF-8654-2286F3720B65}" destId="{D885A04A-E5B4-44CA-B843-5914195D8CE5}" srcOrd="0" destOrd="0" presId="urn:microsoft.com/office/officeart/2005/8/layout/vList2"/>
    <dgm:cxn modelId="{33E0CA3F-7710-40C4-A8B6-260EF4B7089D}" srcId="{24559678-48E5-4228-A3B9-11A1586A7E44}" destId="{C0A10A48-EEDD-4FF4-9EE1-EF95FBB4DC45}" srcOrd="7" destOrd="0" parTransId="{374F4F7B-0D63-429E-83EE-677FCED85974}" sibTransId="{72855161-120D-43A1-9E98-BC597E49B192}"/>
    <dgm:cxn modelId="{3E75EC64-2A7B-4451-A4D7-E6ECF65EA46B}" srcId="{24559678-48E5-4228-A3B9-11A1586A7E44}" destId="{0CA28018-4FC3-4308-A035-7EF927ECC158}" srcOrd="2" destOrd="0" parTransId="{E3D824A3-33B2-425D-9487-44FD79E2A632}" sibTransId="{0B8C7BF3-5416-4EB0-A948-E23EEA0C3239}"/>
    <dgm:cxn modelId="{33E1C746-142F-4F8F-92A0-9DF04EE4E30E}" type="presOf" srcId="{0CA28018-4FC3-4308-A035-7EF927ECC158}" destId="{AF2B8393-A00D-41C3-A277-2732510863FC}" srcOrd="0" destOrd="0" presId="urn:microsoft.com/office/officeart/2005/8/layout/vList2"/>
    <dgm:cxn modelId="{660FC576-79C6-4A14-911F-D65850C2EE82}" srcId="{24559678-48E5-4228-A3B9-11A1586A7E44}" destId="{E922810E-A124-4C3E-9653-C26CD238170E}" srcOrd="0" destOrd="0" parTransId="{12D13379-2DAE-44FB-9FC7-2B60E31E1276}" sibTransId="{E919FA16-C233-4F59-B114-F2D81585D6DC}"/>
    <dgm:cxn modelId="{2C7E9EA0-4ECC-4E3F-8D52-BA566AE0398C}" type="presOf" srcId="{E922810E-A124-4C3E-9653-C26CD238170E}" destId="{49E57C76-5A26-43C4-8B28-B7E93F37D77C}" srcOrd="0" destOrd="0" presId="urn:microsoft.com/office/officeart/2005/8/layout/vList2"/>
    <dgm:cxn modelId="{8AE3ACA1-6FEC-40F0-9448-EEDAB9223225}" srcId="{24559678-48E5-4228-A3B9-11A1586A7E44}" destId="{D6E76AFF-6B21-44CE-955D-1C4D903C73DD}" srcOrd="8" destOrd="0" parTransId="{A60D8C68-A2E9-4ADA-BFB5-353A1C500345}" sibTransId="{F0AA31A4-A6D6-461B-A788-9E95718BCD1B}"/>
    <dgm:cxn modelId="{2F7BF3AE-CD9C-43D3-8EF1-7D9D1AF56E03}" srcId="{24559678-48E5-4228-A3B9-11A1586A7E44}" destId="{89FF90ED-87FD-4579-9D5F-6F78BCB3ED86}" srcOrd="6" destOrd="0" parTransId="{6908E9F3-0C2B-4319-B678-4F28399A649B}" sibTransId="{630730A6-5401-4EF2-AEDA-95DE4F9DA1BE}"/>
    <dgm:cxn modelId="{A11142BE-8F94-46FB-B495-F0EB5422F606}" type="presOf" srcId="{551FF1D2-73C0-4977-86D4-52163261959D}" destId="{C8F54F7F-432D-46E0-8F10-5DA09202BAEB}" srcOrd="0" destOrd="0" presId="urn:microsoft.com/office/officeart/2005/8/layout/vList2"/>
    <dgm:cxn modelId="{186F47C8-2A1F-456F-91EC-355F87B1DE14}" srcId="{24559678-48E5-4228-A3B9-11A1586A7E44}" destId="{551FF1D2-73C0-4977-86D4-52163261959D}" srcOrd="4" destOrd="0" parTransId="{548E6F40-AFCB-4055-9D71-B8EC1C55444C}" sibTransId="{803575AA-154E-4357-A577-DA1663E63AE4}"/>
    <dgm:cxn modelId="{471BB3C8-625C-40B8-A3F5-AAC67C50E41F}" srcId="{24559678-48E5-4228-A3B9-11A1586A7E44}" destId="{5ADBECB0-7F0F-41DD-91C5-037002DA7C1B}" srcOrd="1" destOrd="0" parTransId="{82A501A8-26DA-46F9-9D3F-E3D8DEEBEEDF}" sibTransId="{1056B995-7E82-4CD5-ADB2-D4D7783A8062}"/>
    <dgm:cxn modelId="{D2783AE3-6824-41E8-8061-1EC1AA6C44EC}" srcId="{24559678-48E5-4228-A3B9-11A1586A7E44}" destId="{58FA6378-D38A-4EDF-8654-2286F3720B65}" srcOrd="5" destOrd="0" parTransId="{32EEA846-A343-48AD-B786-0D16F858D4C5}" sibTransId="{FB4D691A-4B3B-4223-AA57-F1D171A28703}"/>
    <dgm:cxn modelId="{80A80AF5-B633-4519-88EE-3B904D595943}" type="presOf" srcId="{D6E76AFF-6B21-44CE-955D-1C4D903C73DD}" destId="{8A9D19FE-03CD-4591-82DE-9E46FA485BE2}" srcOrd="0" destOrd="0" presId="urn:microsoft.com/office/officeart/2005/8/layout/vList2"/>
    <dgm:cxn modelId="{388B81F6-E4F4-4DB8-80E1-4D71E07CF227}" type="presOf" srcId="{5ADBECB0-7F0F-41DD-91C5-037002DA7C1B}" destId="{C49534DE-192C-4414-A82D-A0402E95C7B0}" srcOrd="0" destOrd="0" presId="urn:microsoft.com/office/officeart/2005/8/layout/vList2"/>
    <dgm:cxn modelId="{E02D0FF8-8F30-4A12-97E5-3BA68F84790D}" type="presOf" srcId="{C0A10A48-EEDD-4FF4-9EE1-EF95FBB4DC45}" destId="{DF41456F-715A-44C8-85FA-AD4153D8D07E}" srcOrd="0" destOrd="0" presId="urn:microsoft.com/office/officeart/2005/8/layout/vList2"/>
    <dgm:cxn modelId="{221F47F1-AE41-452E-9DF1-22AB6DEB83B0}" type="presParOf" srcId="{8A4FA252-E1E1-4146-91C9-2EA81FB030C9}" destId="{49E57C76-5A26-43C4-8B28-B7E93F37D77C}" srcOrd="0" destOrd="0" presId="urn:microsoft.com/office/officeart/2005/8/layout/vList2"/>
    <dgm:cxn modelId="{E767AC24-D569-425E-AFA3-3ABB28081D55}" type="presParOf" srcId="{8A4FA252-E1E1-4146-91C9-2EA81FB030C9}" destId="{30048F90-E165-4C5B-A95B-178E179C0101}" srcOrd="1" destOrd="0" presId="urn:microsoft.com/office/officeart/2005/8/layout/vList2"/>
    <dgm:cxn modelId="{DDC8D41A-F212-4F74-BE7C-ECA91B3BBE96}" type="presParOf" srcId="{8A4FA252-E1E1-4146-91C9-2EA81FB030C9}" destId="{C49534DE-192C-4414-A82D-A0402E95C7B0}" srcOrd="2" destOrd="0" presId="urn:microsoft.com/office/officeart/2005/8/layout/vList2"/>
    <dgm:cxn modelId="{07AF4A9B-C35D-4C06-B854-3DB7908938C2}" type="presParOf" srcId="{8A4FA252-E1E1-4146-91C9-2EA81FB030C9}" destId="{ECE7BF8F-804B-427B-B8C0-423865B01653}" srcOrd="3" destOrd="0" presId="urn:microsoft.com/office/officeart/2005/8/layout/vList2"/>
    <dgm:cxn modelId="{3A9CCD78-BC5D-489A-A7C7-3C4FF1023C61}" type="presParOf" srcId="{8A4FA252-E1E1-4146-91C9-2EA81FB030C9}" destId="{AF2B8393-A00D-41C3-A277-2732510863FC}" srcOrd="4" destOrd="0" presId="urn:microsoft.com/office/officeart/2005/8/layout/vList2"/>
    <dgm:cxn modelId="{4A0ABB44-63B0-4A93-A99E-F63585954DFD}" type="presParOf" srcId="{8A4FA252-E1E1-4146-91C9-2EA81FB030C9}" destId="{AD4A56AA-1C10-440E-A8E2-F1BB429B01BC}" srcOrd="5" destOrd="0" presId="urn:microsoft.com/office/officeart/2005/8/layout/vList2"/>
    <dgm:cxn modelId="{10B48960-5A14-4C85-AA24-762ADB786C46}" type="presParOf" srcId="{8A4FA252-E1E1-4146-91C9-2EA81FB030C9}" destId="{998D50F8-F699-45C1-BA05-CAE777028D29}" srcOrd="6" destOrd="0" presId="urn:microsoft.com/office/officeart/2005/8/layout/vList2"/>
    <dgm:cxn modelId="{BB2AC691-4455-4CE3-8321-39F2DBA02CE3}" type="presParOf" srcId="{8A4FA252-E1E1-4146-91C9-2EA81FB030C9}" destId="{2FF8EF41-EADC-4987-9E6C-6F01C05E8E93}" srcOrd="7" destOrd="0" presId="urn:microsoft.com/office/officeart/2005/8/layout/vList2"/>
    <dgm:cxn modelId="{BACDE355-4E8E-463D-BBEC-462C685A5579}" type="presParOf" srcId="{8A4FA252-E1E1-4146-91C9-2EA81FB030C9}" destId="{C8F54F7F-432D-46E0-8F10-5DA09202BAEB}" srcOrd="8" destOrd="0" presId="urn:microsoft.com/office/officeart/2005/8/layout/vList2"/>
    <dgm:cxn modelId="{30CF6CB5-978C-4F16-9891-7EFF367395A6}" type="presParOf" srcId="{8A4FA252-E1E1-4146-91C9-2EA81FB030C9}" destId="{35A4129E-88EA-4C48-AD86-F1A98C500CE9}" srcOrd="9" destOrd="0" presId="urn:microsoft.com/office/officeart/2005/8/layout/vList2"/>
    <dgm:cxn modelId="{9ACDE58C-DE1C-4450-8F6F-BE5BF4E3FE5D}" type="presParOf" srcId="{8A4FA252-E1E1-4146-91C9-2EA81FB030C9}" destId="{D885A04A-E5B4-44CA-B843-5914195D8CE5}" srcOrd="10" destOrd="0" presId="urn:microsoft.com/office/officeart/2005/8/layout/vList2"/>
    <dgm:cxn modelId="{3EAAB91A-BDC8-4B76-ACCA-146177AA875F}" type="presParOf" srcId="{8A4FA252-E1E1-4146-91C9-2EA81FB030C9}" destId="{86741F3F-CF65-4753-B5B5-654E23A01C28}" srcOrd="11" destOrd="0" presId="urn:microsoft.com/office/officeart/2005/8/layout/vList2"/>
    <dgm:cxn modelId="{B2A74319-4180-4908-A260-8BCAC2D60EA3}" type="presParOf" srcId="{8A4FA252-E1E1-4146-91C9-2EA81FB030C9}" destId="{C4903D74-C785-4F7F-9101-4C74ED6862B9}" srcOrd="12" destOrd="0" presId="urn:microsoft.com/office/officeart/2005/8/layout/vList2"/>
    <dgm:cxn modelId="{970EDC1A-0CF4-4052-9A80-6A6C50A37254}" type="presParOf" srcId="{8A4FA252-E1E1-4146-91C9-2EA81FB030C9}" destId="{273B5511-82B1-4545-8688-F9DD86F85D9B}" srcOrd="13" destOrd="0" presId="urn:microsoft.com/office/officeart/2005/8/layout/vList2"/>
    <dgm:cxn modelId="{C90E0B14-CD4E-4078-B0AC-9FFC436808CE}" type="presParOf" srcId="{8A4FA252-E1E1-4146-91C9-2EA81FB030C9}" destId="{DF41456F-715A-44C8-85FA-AD4153D8D07E}" srcOrd="14" destOrd="0" presId="urn:microsoft.com/office/officeart/2005/8/layout/vList2"/>
    <dgm:cxn modelId="{3C13E8BC-D3F9-4150-86CF-5B046B601075}" type="presParOf" srcId="{8A4FA252-E1E1-4146-91C9-2EA81FB030C9}" destId="{27E4B583-D2BA-41C5-82BA-28A40B462455}" srcOrd="15" destOrd="0" presId="urn:microsoft.com/office/officeart/2005/8/layout/vList2"/>
    <dgm:cxn modelId="{5BED810C-5D62-4772-92B3-BA2E90F3B431}" type="presParOf" srcId="{8A4FA252-E1E1-4146-91C9-2EA81FB030C9}" destId="{8A9D19FE-03CD-4591-82DE-9E46FA485BE2}"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6486A97-CF9F-4694-9259-521B0D7B3463}"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506114C9-977B-4E76-9D87-F6A01F4ED5C6}" type="pres">
      <dgm:prSet presAssocID="{B6486A97-CF9F-4694-9259-521B0D7B3463}" presName="linear" presStyleCnt="0">
        <dgm:presLayoutVars>
          <dgm:animLvl val="lvl"/>
          <dgm:resizeHandles val="exact"/>
        </dgm:presLayoutVars>
      </dgm:prSet>
      <dgm:spPr/>
    </dgm:pt>
  </dgm:ptLst>
  <dgm:cxnLst>
    <dgm:cxn modelId="{8B3E0353-9C67-4162-B933-C13C22C89836}" type="presOf" srcId="{B6486A97-CF9F-4694-9259-521B0D7B3463}" destId="{506114C9-977B-4E76-9D87-F6A01F4ED5C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4673861-1964-4FF6-98EA-FE7F8845737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it-IT"/>
        </a:p>
      </dgm:t>
    </dgm:pt>
    <dgm:pt modelId="{5E124B12-A59E-48A4-B489-800C4F1A8D53}">
      <dgm:prSet/>
      <dgm:spPr/>
      <dgm:t>
        <a:bodyPr/>
        <a:lstStyle/>
        <a:p>
          <a:pPr algn="ctr"/>
          <a:r>
            <a:rPr lang="it-IT">
              <a:solidFill>
                <a:schemeClr val="tx1"/>
              </a:solidFill>
            </a:rPr>
            <a:t>L’elemento di forza di Instagram è costituito dagli utenti e cioè dalla community, incentivati all’utilizzo dell’App grazie a costanti aggiornamenti. Instagram offre le seguenti opzioni alla registrazione: </a:t>
          </a:r>
          <a:endParaRPr lang="it-IT" dirty="0">
            <a:solidFill>
              <a:schemeClr val="tx1"/>
            </a:solidFill>
          </a:endParaRPr>
        </a:p>
      </dgm:t>
    </dgm:pt>
    <dgm:pt modelId="{53436FBD-DD5D-442B-8F7A-DDB424C2966A}" type="parTrans" cxnId="{93125FEF-8559-4B1F-9BC5-B8C9A1D6B223}">
      <dgm:prSet/>
      <dgm:spPr/>
      <dgm:t>
        <a:bodyPr/>
        <a:lstStyle/>
        <a:p>
          <a:endParaRPr lang="it-IT">
            <a:solidFill>
              <a:schemeClr val="tx1"/>
            </a:solidFill>
          </a:endParaRPr>
        </a:p>
      </dgm:t>
    </dgm:pt>
    <dgm:pt modelId="{E67F5BA9-A9B3-4F29-B2DD-45AB5C5FC27A}" type="sibTrans" cxnId="{93125FEF-8559-4B1F-9BC5-B8C9A1D6B223}">
      <dgm:prSet/>
      <dgm:spPr/>
      <dgm:t>
        <a:bodyPr/>
        <a:lstStyle/>
        <a:p>
          <a:endParaRPr lang="it-IT">
            <a:solidFill>
              <a:schemeClr val="tx1"/>
            </a:solidFill>
          </a:endParaRPr>
        </a:p>
      </dgm:t>
    </dgm:pt>
    <dgm:pt modelId="{F4E564C6-47F3-427F-AFF2-06D2E7028670}">
      <dgm:prSet/>
      <dgm:spPr/>
      <dgm:t>
        <a:bodyPr/>
        <a:lstStyle/>
        <a:p>
          <a:r>
            <a:rPr lang="it-IT">
              <a:solidFill>
                <a:schemeClr val="tx1"/>
              </a:solidFill>
            </a:rPr>
            <a:t>1) Profilo Personale</a:t>
          </a:r>
        </a:p>
        <a:p>
          <a:r>
            <a:rPr lang="it-IT">
              <a:solidFill>
                <a:schemeClr val="tx1"/>
              </a:solidFill>
            </a:rPr>
            <a:t>2) Profilo Business</a:t>
          </a:r>
          <a:endParaRPr lang="it-IT" dirty="0">
            <a:solidFill>
              <a:schemeClr val="tx1"/>
            </a:solidFill>
          </a:endParaRPr>
        </a:p>
      </dgm:t>
    </dgm:pt>
    <dgm:pt modelId="{1E2424A4-9D51-4D25-A26B-AD513199FACF}" type="parTrans" cxnId="{49D6C4A3-83FB-4160-B536-5249D1ABA1EF}">
      <dgm:prSet/>
      <dgm:spPr/>
      <dgm:t>
        <a:bodyPr/>
        <a:lstStyle/>
        <a:p>
          <a:endParaRPr lang="it-IT">
            <a:solidFill>
              <a:schemeClr val="tx1"/>
            </a:solidFill>
          </a:endParaRPr>
        </a:p>
      </dgm:t>
    </dgm:pt>
    <dgm:pt modelId="{DCF3970B-A939-4D43-B257-3473F4A1C02A}" type="sibTrans" cxnId="{49D6C4A3-83FB-4160-B536-5249D1ABA1EF}">
      <dgm:prSet/>
      <dgm:spPr/>
      <dgm:t>
        <a:bodyPr/>
        <a:lstStyle/>
        <a:p>
          <a:endParaRPr lang="it-IT">
            <a:solidFill>
              <a:schemeClr val="tx1"/>
            </a:solidFill>
          </a:endParaRPr>
        </a:p>
      </dgm:t>
    </dgm:pt>
    <dgm:pt modelId="{2C892D0D-C5A0-4605-876A-84C030B8B0D7}" type="pres">
      <dgm:prSet presAssocID="{74673861-1964-4FF6-98EA-FE7F88457372}" presName="diagram" presStyleCnt="0">
        <dgm:presLayoutVars>
          <dgm:dir/>
          <dgm:resizeHandles val="exact"/>
        </dgm:presLayoutVars>
      </dgm:prSet>
      <dgm:spPr/>
    </dgm:pt>
    <dgm:pt modelId="{B332B917-9908-464D-9575-AA6D2EE241AA}" type="pres">
      <dgm:prSet presAssocID="{5E124B12-A59E-48A4-B489-800C4F1A8D53}" presName="node" presStyleLbl="node1" presStyleIdx="0" presStyleCnt="2">
        <dgm:presLayoutVars>
          <dgm:bulletEnabled val="1"/>
        </dgm:presLayoutVars>
      </dgm:prSet>
      <dgm:spPr/>
    </dgm:pt>
    <dgm:pt modelId="{03E885D5-947C-47B8-8F69-1E7004189FFA}" type="pres">
      <dgm:prSet presAssocID="{E67F5BA9-A9B3-4F29-B2DD-45AB5C5FC27A}" presName="sibTrans" presStyleCnt="0"/>
      <dgm:spPr/>
    </dgm:pt>
    <dgm:pt modelId="{1C7B7C79-2102-4D3B-8A4C-E5ABB2AB2008}" type="pres">
      <dgm:prSet presAssocID="{F4E564C6-47F3-427F-AFF2-06D2E7028670}" presName="node" presStyleLbl="node1" presStyleIdx="1" presStyleCnt="2">
        <dgm:presLayoutVars>
          <dgm:bulletEnabled val="1"/>
        </dgm:presLayoutVars>
      </dgm:prSet>
      <dgm:spPr/>
    </dgm:pt>
  </dgm:ptLst>
  <dgm:cxnLst>
    <dgm:cxn modelId="{9BEFAB00-3BB7-400A-858F-C0B3C3625C21}" type="presOf" srcId="{F4E564C6-47F3-427F-AFF2-06D2E7028670}" destId="{1C7B7C79-2102-4D3B-8A4C-E5ABB2AB2008}" srcOrd="0" destOrd="0" presId="urn:microsoft.com/office/officeart/2005/8/layout/default"/>
    <dgm:cxn modelId="{17ADBC1F-FA88-47B3-A82B-FF587CD8D144}" type="presOf" srcId="{74673861-1964-4FF6-98EA-FE7F88457372}" destId="{2C892D0D-C5A0-4605-876A-84C030B8B0D7}" srcOrd="0" destOrd="0" presId="urn:microsoft.com/office/officeart/2005/8/layout/default"/>
    <dgm:cxn modelId="{73869222-7C41-44E3-8952-43BD90265198}" type="presOf" srcId="{5E124B12-A59E-48A4-B489-800C4F1A8D53}" destId="{B332B917-9908-464D-9575-AA6D2EE241AA}" srcOrd="0" destOrd="0" presId="urn:microsoft.com/office/officeart/2005/8/layout/default"/>
    <dgm:cxn modelId="{49D6C4A3-83FB-4160-B536-5249D1ABA1EF}" srcId="{74673861-1964-4FF6-98EA-FE7F88457372}" destId="{F4E564C6-47F3-427F-AFF2-06D2E7028670}" srcOrd="1" destOrd="0" parTransId="{1E2424A4-9D51-4D25-A26B-AD513199FACF}" sibTransId="{DCF3970B-A939-4D43-B257-3473F4A1C02A}"/>
    <dgm:cxn modelId="{93125FEF-8559-4B1F-9BC5-B8C9A1D6B223}" srcId="{74673861-1964-4FF6-98EA-FE7F88457372}" destId="{5E124B12-A59E-48A4-B489-800C4F1A8D53}" srcOrd="0" destOrd="0" parTransId="{53436FBD-DD5D-442B-8F7A-DDB424C2966A}" sibTransId="{E67F5BA9-A9B3-4F29-B2DD-45AB5C5FC27A}"/>
    <dgm:cxn modelId="{D4F4A418-8EA1-49B3-8058-764D269DC722}" type="presParOf" srcId="{2C892D0D-C5A0-4605-876A-84C030B8B0D7}" destId="{B332B917-9908-464D-9575-AA6D2EE241AA}" srcOrd="0" destOrd="0" presId="urn:microsoft.com/office/officeart/2005/8/layout/default"/>
    <dgm:cxn modelId="{1E30E9EA-8EC9-4053-9DBD-E7A56C969F25}" type="presParOf" srcId="{2C892D0D-C5A0-4605-876A-84C030B8B0D7}" destId="{03E885D5-947C-47B8-8F69-1E7004189FFA}" srcOrd="1" destOrd="0" presId="urn:microsoft.com/office/officeart/2005/8/layout/default"/>
    <dgm:cxn modelId="{B1C316CD-13B6-411B-BAAF-2B26DDBD3060}" type="presParOf" srcId="{2C892D0D-C5A0-4605-876A-84C030B8B0D7}" destId="{1C7B7C79-2102-4D3B-8A4C-E5ABB2AB200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1BA6402-3F5F-4353-B6C0-5A1673CD490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it-IT"/>
        </a:p>
      </dgm:t>
    </dgm:pt>
    <dgm:pt modelId="{A6E6F540-5A1B-40E6-A04B-34E69522ED96}">
      <dgm:prSet custT="1"/>
      <dgm:spPr/>
      <dgm:t>
        <a:bodyPr/>
        <a:lstStyle/>
        <a:p>
          <a:r>
            <a:rPr lang="it-IT" sz="1200" dirty="0">
              <a:solidFill>
                <a:schemeClr val="tx1"/>
              </a:solidFill>
            </a:rPr>
            <a:t>1) Interesse: aprendo Instagram i primi post visualizzati saranno quelli che generano più interazione </a:t>
          </a:r>
        </a:p>
      </dgm:t>
    </dgm:pt>
    <dgm:pt modelId="{2DC845F6-01EF-4CAF-BADF-95DCCD5E1289}" type="parTrans" cxnId="{014895B2-6A21-4453-A8A4-D3E95464C5E8}">
      <dgm:prSet/>
      <dgm:spPr/>
      <dgm:t>
        <a:bodyPr/>
        <a:lstStyle/>
        <a:p>
          <a:endParaRPr lang="it-IT" sz="1200">
            <a:solidFill>
              <a:schemeClr val="tx1"/>
            </a:solidFill>
          </a:endParaRPr>
        </a:p>
      </dgm:t>
    </dgm:pt>
    <dgm:pt modelId="{02FF8824-1AA5-4C79-AB63-27469E3A90CE}" type="sibTrans" cxnId="{014895B2-6A21-4453-A8A4-D3E95464C5E8}">
      <dgm:prSet/>
      <dgm:spPr/>
      <dgm:t>
        <a:bodyPr/>
        <a:lstStyle/>
        <a:p>
          <a:endParaRPr lang="it-IT" sz="1200">
            <a:solidFill>
              <a:schemeClr val="tx1"/>
            </a:solidFill>
          </a:endParaRPr>
        </a:p>
      </dgm:t>
    </dgm:pt>
    <dgm:pt modelId="{C68F2E1E-861C-4FFC-9C01-FD3D0173BEAE}">
      <dgm:prSet custT="1"/>
      <dgm:spPr/>
      <dgm:t>
        <a:bodyPr/>
        <a:lstStyle/>
        <a:p>
          <a:r>
            <a:rPr lang="it-IT" sz="1200" dirty="0">
              <a:solidFill>
                <a:schemeClr val="tx1"/>
              </a:solidFill>
            </a:rPr>
            <a:t>2) Tempestività: Dal più recente al più vecchio, tuttavia prendendo in esame soltanto l’intervallo di tempo intercorso tra l’ultimo accesso dell’utente e il momento in cui lo stesso utente riapre l’App.  </a:t>
          </a:r>
        </a:p>
      </dgm:t>
    </dgm:pt>
    <dgm:pt modelId="{AC7E6025-4134-4891-B046-A587C4F676AE}" type="parTrans" cxnId="{CBB32B4F-C8BC-4657-974C-20FA9DADD111}">
      <dgm:prSet/>
      <dgm:spPr/>
      <dgm:t>
        <a:bodyPr/>
        <a:lstStyle/>
        <a:p>
          <a:endParaRPr lang="it-IT" sz="1200">
            <a:solidFill>
              <a:schemeClr val="tx1"/>
            </a:solidFill>
          </a:endParaRPr>
        </a:p>
      </dgm:t>
    </dgm:pt>
    <dgm:pt modelId="{0BF7201B-4E9E-4CF4-9B58-5D685238CBA5}" type="sibTrans" cxnId="{CBB32B4F-C8BC-4657-974C-20FA9DADD111}">
      <dgm:prSet/>
      <dgm:spPr/>
      <dgm:t>
        <a:bodyPr/>
        <a:lstStyle/>
        <a:p>
          <a:endParaRPr lang="it-IT" sz="1200">
            <a:solidFill>
              <a:schemeClr val="tx1"/>
            </a:solidFill>
          </a:endParaRPr>
        </a:p>
      </dgm:t>
    </dgm:pt>
    <dgm:pt modelId="{0F3E0213-B2EB-4604-A2D8-CD163BF0D9C6}" type="pres">
      <dgm:prSet presAssocID="{C1BA6402-3F5F-4353-B6C0-5A1673CD4902}" presName="linear" presStyleCnt="0">
        <dgm:presLayoutVars>
          <dgm:animLvl val="lvl"/>
          <dgm:resizeHandles val="exact"/>
        </dgm:presLayoutVars>
      </dgm:prSet>
      <dgm:spPr/>
    </dgm:pt>
    <dgm:pt modelId="{3CD640AE-E982-4A7B-AD09-AF18FFA40C88}" type="pres">
      <dgm:prSet presAssocID="{A6E6F540-5A1B-40E6-A04B-34E69522ED96}" presName="parentText" presStyleLbl="node1" presStyleIdx="0" presStyleCnt="2">
        <dgm:presLayoutVars>
          <dgm:chMax val="0"/>
          <dgm:bulletEnabled val="1"/>
        </dgm:presLayoutVars>
      </dgm:prSet>
      <dgm:spPr/>
    </dgm:pt>
    <dgm:pt modelId="{84419D00-038A-420E-81CC-D36C6EF7D3EA}" type="pres">
      <dgm:prSet presAssocID="{02FF8824-1AA5-4C79-AB63-27469E3A90CE}" presName="spacer" presStyleCnt="0"/>
      <dgm:spPr/>
    </dgm:pt>
    <dgm:pt modelId="{40ED75C7-714B-4A39-83F0-1E9472197E6F}" type="pres">
      <dgm:prSet presAssocID="{C68F2E1E-861C-4FFC-9C01-FD3D0173BEAE}" presName="parentText" presStyleLbl="node1" presStyleIdx="1" presStyleCnt="2">
        <dgm:presLayoutVars>
          <dgm:chMax val="0"/>
          <dgm:bulletEnabled val="1"/>
        </dgm:presLayoutVars>
      </dgm:prSet>
      <dgm:spPr/>
    </dgm:pt>
  </dgm:ptLst>
  <dgm:cxnLst>
    <dgm:cxn modelId="{CBB32B4F-C8BC-4657-974C-20FA9DADD111}" srcId="{C1BA6402-3F5F-4353-B6C0-5A1673CD4902}" destId="{C68F2E1E-861C-4FFC-9C01-FD3D0173BEAE}" srcOrd="1" destOrd="0" parTransId="{AC7E6025-4134-4891-B046-A587C4F676AE}" sibTransId="{0BF7201B-4E9E-4CF4-9B58-5D685238CBA5}"/>
    <dgm:cxn modelId="{75D16E7F-EC92-454C-A90A-076B18A31193}" type="presOf" srcId="{C68F2E1E-861C-4FFC-9C01-FD3D0173BEAE}" destId="{40ED75C7-714B-4A39-83F0-1E9472197E6F}" srcOrd="0" destOrd="0" presId="urn:microsoft.com/office/officeart/2005/8/layout/vList2"/>
    <dgm:cxn modelId="{3218368C-CFBC-47D1-A978-92A6B3F878E7}" type="presOf" srcId="{A6E6F540-5A1B-40E6-A04B-34E69522ED96}" destId="{3CD640AE-E982-4A7B-AD09-AF18FFA40C88}" srcOrd="0" destOrd="0" presId="urn:microsoft.com/office/officeart/2005/8/layout/vList2"/>
    <dgm:cxn modelId="{A91E3199-BAB4-4621-8185-1E7C21BE5489}" type="presOf" srcId="{C1BA6402-3F5F-4353-B6C0-5A1673CD4902}" destId="{0F3E0213-B2EB-4604-A2D8-CD163BF0D9C6}" srcOrd="0" destOrd="0" presId="urn:microsoft.com/office/officeart/2005/8/layout/vList2"/>
    <dgm:cxn modelId="{014895B2-6A21-4453-A8A4-D3E95464C5E8}" srcId="{C1BA6402-3F5F-4353-B6C0-5A1673CD4902}" destId="{A6E6F540-5A1B-40E6-A04B-34E69522ED96}" srcOrd="0" destOrd="0" parTransId="{2DC845F6-01EF-4CAF-BADF-95DCCD5E1289}" sibTransId="{02FF8824-1AA5-4C79-AB63-27469E3A90CE}"/>
    <dgm:cxn modelId="{AA611111-201C-460C-980C-CA6BB26369FA}" type="presParOf" srcId="{0F3E0213-B2EB-4604-A2D8-CD163BF0D9C6}" destId="{3CD640AE-E982-4A7B-AD09-AF18FFA40C88}" srcOrd="0" destOrd="0" presId="urn:microsoft.com/office/officeart/2005/8/layout/vList2"/>
    <dgm:cxn modelId="{7A291140-1DA5-4251-8613-914EA06B6E8A}" type="presParOf" srcId="{0F3E0213-B2EB-4604-A2D8-CD163BF0D9C6}" destId="{84419D00-038A-420E-81CC-D36C6EF7D3EA}" srcOrd="1" destOrd="0" presId="urn:microsoft.com/office/officeart/2005/8/layout/vList2"/>
    <dgm:cxn modelId="{9514D8E8-10FA-420D-B291-E1BAFE5F6773}" type="presParOf" srcId="{0F3E0213-B2EB-4604-A2D8-CD163BF0D9C6}" destId="{40ED75C7-714B-4A39-83F0-1E9472197E6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9B79421-B348-45E9-BFA5-EFD8CD154AE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it-IT"/>
        </a:p>
      </dgm:t>
    </dgm:pt>
    <dgm:pt modelId="{34D8B6C3-AC6A-4DE3-A817-C24387800443}">
      <dgm:prSet/>
      <dgm:spPr/>
      <dgm:t>
        <a:bodyPr/>
        <a:lstStyle/>
        <a:p>
          <a:r>
            <a:rPr lang="it-IT" dirty="0">
              <a:solidFill>
                <a:schemeClr val="tx1"/>
              </a:solidFill>
            </a:rPr>
            <a:t>3) Relazione: i contenuti degli account “più stretti” verranno visualizzati sempre per primi. </a:t>
          </a:r>
        </a:p>
      </dgm:t>
    </dgm:pt>
    <dgm:pt modelId="{B631E22D-D4D5-422C-9D99-804D2B2BF6FF}" type="parTrans" cxnId="{6D07DB1D-14BC-414E-B816-01A1BEFD220A}">
      <dgm:prSet/>
      <dgm:spPr/>
      <dgm:t>
        <a:bodyPr/>
        <a:lstStyle/>
        <a:p>
          <a:endParaRPr lang="it-IT">
            <a:solidFill>
              <a:schemeClr val="tx1"/>
            </a:solidFill>
          </a:endParaRPr>
        </a:p>
      </dgm:t>
    </dgm:pt>
    <dgm:pt modelId="{66FC4FBD-F743-41E1-839F-536AD1E0BA22}" type="sibTrans" cxnId="{6D07DB1D-14BC-414E-B816-01A1BEFD220A}">
      <dgm:prSet/>
      <dgm:spPr/>
      <dgm:t>
        <a:bodyPr/>
        <a:lstStyle/>
        <a:p>
          <a:endParaRPr lang="it-IT">
            <a:solidFill>
              <a:schemeClr val="tx1"/>
            </a:solidFill>
          </a:endParaRPr>
        </a:p>
      </dgm:t>
    </dgm:pt>
    <dgm:pt modelId="{7990D66A-8DE6-4964-851F-86F5D670EA0E}">
      <dgm:prSet/>
      <dgm:spPr/>
      <dgm:t>
        <a:bodyPr/>
        <a:lstStyle/>
        <a:p>
          <a:r>
            <a:rPr lang="it-IT">
              <a:solidFill>
                <a:schemeClr val="tx1"/>
              </a:solidFill>
            </a:rPr>
            <a:t>4) Frequenza: i migliori post dall’ultima volta che si è eseguito l’accesso. </a:t>
          </a:r>
        </a:p>
      </dgm:t>
    </dgm:pt>
    <dgm:pt modelId="{846418F1-49D8-428A-A764-0E96E0F779B6}" type="parTrans" cxnId="{4B610594-77FC-4868-9246-E97C25603916}">
      <dgm:prSet/>
      <dgm:spPr/>
      <dgm:t>
        <a:bodyPr/>
        <a:lstStyle/>
        <a:p>
          <a:endParaRPr lang="it-IT">
            <a:solidFill>
              <a:schemeClr val="tx1"/>
            </a:solidFill>
          </a:endParaRPr>
        </a:p>
      </dgm:t>
    </dgm:pt>
    <dgm:pt modelId="{55EFEA49-1D4F-490C-957E-84082E4B3277}" type="sibTrans" cxnId="{4B610594-77FC-4868-9246-E97C25603916}">
      <dgm:prSet/>
      <dgm:spPr/>
      <dgm:t>
        <a:bodyPr/>
        <a:lstStyle/>
        <a:p>
          <a:endParaRPr lang="it-IT">
            <a:solidFill>
              <a:schemeClr val="tx1"/>
            </a:solidFill>
          </a:endParaRPr>
        </a:p>
      </dgm:t>
    </dgm:pt>
    <dgm:pt modelId="{618E2C43-91D6-4D9B-AA99-2E713C4839F1}">
      <dgm:prSet/>
      <dgm:spPr/>
      <dgm:t>
        <a:bodyPr/>
        <a:lstStyle/>
        <a:p>
          <a:r>
            <a:rPr lang="it-IT">
              <a:solidFill>
                <a:schemeClr val="tx1"/>
              </a:solidFill>
            </a:rPr>
            <a:t>5) Following: i primi post saranno quelli di chi “segui”. </a:t>
          </a:r>
        </a:p>
      </dgm:t>
    </dgm:pt>
    <dgm:pt modelId="{051575DD-5790-4120-93EF-E95B21D18919}" type="parTrans" cxnId="{1B4027F6-3C9F-4DF3-9B9E-CC9BBA9C1E08}">
      <dgm:prSet/>
      <dgm:spPr/>
      <dgm:t>
        <a:bodyPr/>
        <a:lstStyle/>
        <a:p>
          <a:endParaRPr lang="it-IT">
            <a:solidFill>
              <a:schemeClr val="tx1"/>
            </a:solidFill>
          </a:endParaRPr>
        </a:p>
      </dgm:t>
    </dgm:pt>
    <dgm:pt modelId="{DB8CB028-B345-421F-9D77-33EE13A28729}" type="sibTrans" cxnId="{1B4027F6-3C9F-4DF3-9B9E-CC9BBA9C1E08}">
      <dgm:prSet/>
      <dgm:spPr/>
      <dgm:t>
        <a:bodyPr/>
        <a:lstStyle/>
        <a:p>
          <a:endParaRPr lang="it-IT">
            <a:solidFill>
              <a:schemeClr val="tx1"/>
            </a:solidFill>
          </a:endParaRPr>
        </a:p>
      </dgm:t>
    </dgm:pt>
    <dgm:pt modelId="{F1B1438A-BD57-4957-A2ED-DA8969C14DB1}">
      <dgm:prSet/>
      <dgm:spPr/>
      <dgm:t>
        <a:bodyPr/>
        <a:lstStyle/>
        <a:p>
          <a:r>
            <a:rPr lang="it-IT" dirty="0">
              <a:solidFill>
                <a:schemeClr val="tx1"/>
              </a:solidFill>
            </a:rPr>
            <a:t>6) Utilizzo: quanto tempo l’utente trascorre su Instagram. Se poco, l’algoritmo condenserà i contenuti al massimo. </a:t>
          </a:r>
        </a:p>
      </dgm:t>
    </dgm:pt>
    <dgm:pt modelId="{7AA96771-758B-42BB-897E-20F091C3230A}" type="parTrans" cxnId="{CEC2CDB9-EBC5-4353-9D6C-581D12264E67}">
      <dgm:prSet/>
      <dgm:spPr/>
      <dgm:t>
        <a:bodyPr/>
        <a:lstStyle/>
        <a:p>
          <a:endParaRPr lang="it-IT">
            <a:solidFill>
              <a:schemeClr val="tx1"/>
            </a:solidFill>
          </a:endParaRPr>
        </a:p>
      </dgm:t>
    </dgm:pt>
    <dgm:pt modelId="{F5C52D0D-12B6-4967-9452-0A5E8066AE50}" type="sibTrans" cxnId="{CEC2CDB9-EBC5-4353-9D6C-581D12264E67}">
      <dgm:prSet/>
      <dgm:spPr/>
      <dgm:t>
        <a:bodyPr/>
        <a:lstStyle/>
        <a:p>
          <a:endParaRPr lang="it-IT">
            <a:solidFill>
              <a:schemeClr val="tx1"/>
            </a:solidFill>
          </a:endParaRPr>
        </a:p>
      </dgm:t>
    </dgm:pt>
    <dgm:pt modelId="{6A310AC0-CD5A-4EB8-9D5F-A5E83A28323D}" type="pres">
      <dgm:prSet presAssocID="{E9B79421-B348-45E9-BFA5-EFD8CD154AE7}" presName="linear" presStyleCnt="0">
        <dgm:presLayoutVars>
          <dgm:animLvl val="lvl"/>
          <dgm:resizeHandles val="exact"/>
        </dgm:presLayoutVars>
      </dgm:prSet>
      <dgm:spPr/>
    </dgm:pt>
    <dgm:pt modelId="{584E5DB7-3323-4552-A4BD-2F40231B3520}" type="pres">
      <dgm:prSet presAssocID="{34D8B6C3-AC6A-4DE3-A817-C24387800443}" presName="parentText" presStyleLbl="node1" presStyleIdx="0" presStyleCnt="4">
        <dgm:presLayoutVars>
          <dgm:chMax val="0"/>
          <dgm:bulletEnabled val="1"/>
        </dgm:presLayoutVars>
      </dgm:prSet>
      <dgm:spPr/>
    </dgm:pt>
    <dgm:pt modelId="{394359ED-29AA-489D-910E-070BE5E0FD85}" type="pres">
      <dgm:prSet presAssocID="{66FC4FBD-F743-41E1-839F-536AD1E0BA22}" presName="spacer" presStyleCnt="0"/>
      <dgm:spPr/>
    </dgm:pt>
    <dgm:pt modelId="{088D3B53-A3AF-477C-A124-F9579C448D9E}" type="pres">
      <dgm:prSet presAssocID="{7990D66A-8DE6-4964-851F-86F5D670EA0E}" presName="parentText" presStyleLbl="node1" presStyleIdx="1" presStyleCnt="4">
        <dgm:presLayoutVars>
          <dgm:chMax val="0"/>
          <dgm:bulletEnabled val="1"/>
        </dgm:presLayoutVars>
      </dgm:prSet>
      <dgm:spPr/>
    </dgm:pt>
    <dgm:pt modelId="{04659D0B-32A4-4816-B4A6-84DDA9DB556A}" type="pres">
      <dgm:prSet presAssocID="{55EFEA49-1D4F-490C-957E-84082E4B3277}" presName="spacer" presStyleCnt="0"/>
      <dgm:spPr/>
    </dgm:pt>
    <dgm:pt modelId="{EE42FAC9-5174-45F8-954F-B70644073D43}" type="pres">
      <dgm:prSet presAssocID="{618E2C43-91D6-4D9B-AA99-2E713C4839F1}" presName="parentText" presStyleLbl="node1" presStyleIdx="2" presStyleCnt="4">
        <dgm:presLayoutVars>
          <dgm:chMax val="0"/>
          <dgm:bulletEnabled val="1"/>
        </dgm:presLayoutVars>
      </dgm:prSet>
      <dgm:spPr/>
    </dgm:pt>
    <dgm:pt modelId="{39463AA0-A588-4A60-88CF-4FEC895474B7}" type="pres">
      <dgm:prSet presAssocID="{DB8CB028-B345-421F-9D77-33EE13A28729}" presName="spacer" presStyleCnt="0"/>
      <dgm:spPr/>
    </dgm:pt>
    <dgm:pt modelId="{99DEA170-E1B1-4628-A946-0856C0993239}" type="pres">
      <dgm:prSet presAssocID="{F1B1438A-BD57-4957-A2ED-DA8969C14DB1}" presName="parentText" presStyleLbl="node1" presStyleIdx="3" presStyleCnt="4">
        <dgm:presLayoutVars>
          <dgm:chMax val="0"/>
          <dgm:bulletEnabled val="1"/>
        </dgm:presLayoutVars>
      </dgm:prSet>
      <dgm:spPr/>
    </dgm:pt>
  </dgm:ptLst>
  <dgm:cxnLst>
    <dgm:cxn modelId="{8D3D9519-1649-472F-8B2F-6059DA8AAFCD}" type="presOf" srcId="{618E2C43-91D6-4D9B-AA99-2E713C4839F1}" destId="{EE42FAC9-5174-45F8-954F-B70644073D43}" srcOrd="0" destOrd="0" presId="urn:microsoft.com/office/officeart/2005/8/layout/vList2"/>
    <dgm:cxn modelId="{27B5E01B-BCCA-4BB1-88A5-F34A89B3F570}" type="presOf" srcId="{F1B1438A-BD57-4957-A2ED-DA8969C14DB1}" destId="{99DEA170-E1B1-4628-A946-0856C0993239}" srcOrd="0" destOrd="0" presId="urn:microsoft.com/office/officeart/2005/8/layout/vList2"/>
    <dgm:cxn modelId="{6D07DB1D-14BC-414E-B816-01A1BEFD220A}" srcId="{E9B79421-B348-45E9-BFA5-EFD8CD154AE7}" destId="{34D8B6C3-AC6A-4DE3-A817-C24387800443}" srcOrd="0" destOrd="0" parTransId="{B631E22D-D4D5-422C-9D99-804D2B2BF6FF}" sibTransId="{66FC4FBD-F743-41E1-839F-536AD1E0BA22}"/>
    <dgm:cxn modelId="{CFE79274-386E-47F1-84DD-636FCFF4925C}" type="presOf" srcId="{E9B79421-B348-45E9-BFA5-EFD8CD154AE7}" destId="{6A310AC0-CD5A-4EB8-9D5F-A5E83A28323D}" srcOrd="0" destOrd="0" presId="urn:microsoft.com/office/officeart/2005/8/layout/vList2"/>
    <dgm:cxn modelId="{E22B5878-1439-497A-85E9-9BF1A94031F7}" type="presOf" srcId="{34D8B6C3-AC6A-4DE3-A817-C24387800443}" destId="{584E5DB7-3323-4552-A4BD-2F40231B3520}" srcOrd="0" destOrd="0" presId="urn:microsoft.com/office/officeart/2005/8/layout/vList2"/>
    <dgm:cxn modelId="{4B610594-77FC-4868-9246-E97C25603916}" srcId="{E9B79421-B348-45E9-BFA5-EFD8CD154AE7}" destId="{7990D66A-8DE6-4964-851F-86F5D670EA0E}" srcOrd="1" destOrd="0" parTransId="{846418F1-49D8-428A-A764-0E96E0F779B6}" sibTransId="{55EFEA49-1D4F-490C-957E-84082E4B3277}"/>
    <dgm:cxn modelId="{409523B7-FE6B-40E2-A284-39D24A86BEEA}" type="presOf" srcId="{7990D66A-8DE6-4964-851F-86F5D670EA0E}" destId="{088D3B53-A3AF-477C-A124-F9579C448D9E}" srcOrd="0" destOrd="0" presId="urn:microsoft.com/office/officeart/2005/8/layout/vList2"/>
    <dgm:cxn modelId="{CEC2CDB9-EBC5-4353-9D6C-581D12264E67}" srcId="{E9B79421-B348-45E9-BFA5-EFD8CD154AE7}" destId="{F1B1438A-BD57-4957-A2ED-DA8969C14DB1}" srcOrd="3" destOrd="0" parTransId="{7AA96771-758B-42BB-897E-20F091C3230A}" sibTransId="{F5C52D0D-12B6-4967-9452-0A5E8066AE50}"/>
    <dgm:cxn modelId="{1B4027F6-3C9F-4DF3-9B9E-CC9BBA9C1E08}" srcId="{E9B79421-B348-45E9-BFA5-EFD8CD154AE7}" destId="{618E2C43-91D6-4D9B-AA99-2E713C4839F1}" srcOrd="2" destOrd="0" parTransId="{051575DD-5790-4120-93EF-E95B21D18919}" sibTransId="{DB8CB028-B345-421F-9D77-33EE13A28729}"/>
    <dgm:cxn modelId="{F9FD9DF6-FB0C-4603-B872-24E7850BC934}" type="presParOf" srcId="{6A310AC0-CD5A-4EB8-9D5F-A5E83A28323D}" destId="{584E5DB7-3323-4552-A4BD-2F40231B3520}" srcOrd="0" destOrd="0" presId="urn:microsoft.com/office/officeart/2005/8/layout/vList2"/>
    <dgm:cxn modelId="{2FA20111-886A-4D4D-A6F3-9A7EA5335EAA}" type="presParOf" srcId="{6A310AC0-CD5A-4EB8-9D5F-A5E83A28323D}" destId="{394359ED-29AA-489D-910E-070BE5E0FD85}" srcOrd="1" destOrd="0" presId="urn:microsoft.com/office/officeart/2005/8/layout/vList2"/>
    <dgm:cxn modelId="{55F229D6-0B42-4B17-899F-B085183BAEA9}" type="presParOf" srcId="{6A310AC0-CD5A-4EB8-9D5F-A5E83A28323D}" destId="{088D3B53-A3AF-477C-A124-F9579C448D9E}" srcOrd="2" destOrd="0" presId="urn:microsoft.com/office/officeart/2005/8/layout/vList2"/>
    <dgm:cxn modelId="{3448BCC7-47CB-4F0E-AA4C-1FA7E4E77E23}" type="presParOf" srcId="{6A310AC0-CD5A-4EB8-9D5F-A5E83A28323D}" destId="{04659D0B-32A4-4816-B4A6-84DDA9DB556A}" srcOrd="3" destOrd="0" presId="urn:microsoft.com/office/officeart/2005/8/layout/vList2"/>
    <dgm:cxn modelId="{17F5C8B0-1184-4B53-A0E7-70D9B5567870}" type="presParOf" srcId="{6A310AC0-CD5A-4EB8-9D5F-A5E83A28323D}" destId="{EE42FAC9-5174-45F8-954F-B70644073D43}" srcOrd="4" destOrd="0" presId="urn:microsoft.com/office/officeart/2005/8/layout/vList2"/>
    <dgm:cxn modelId="{84876A20-F114-40A5-A634-DF56661A2BBE}" type="presParOf" srcId="{6A310AC0-CD5A-4EB8-9D5F-A5E83A28323D}" destId="{39463AA0-A588-4A60-88CF-4FEC895474B7}" srcOrd="5" destOrd="0" presId="urn:microsoft.com/office/officeart/2005/8/layout/vList2"/>
    <dgm:cxn modelId="{9B6B1CCA-0D0A-41F5-ADD4-9952E8150614}" type="presParOf" srcId="{6A310AC0-CD5A-4EB8-9D5F-A5E83A28323D}" destId="{99DEA170-E1B1-4628-A946-0856C099323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59B7888-D4DC-4FE6-BAE4-F8CA8BD7A2D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it-IT"/>
        </a:p>
      </dgm:t>
    </dgm:pt>
    <dgm:pt modelId="{C951AC1E-851A-4D1C-8828-5ED2ECF47E57}">
      <dgm:prSet custT="1"/>
      <dgm:spPr/>
      <dgm:t>
        <a:bodyPr/>
        <a:lstStyle/>
        <a:p>
          <a:r>
            <a:rPr lang="it-IT" sz="1200">
              <a:solidFill>
                <a:schemeClr val="tx1"/>
              </a:solidFill>
            </a:rPr>
            <a:t>1) Luogo per geolocalizzare la storia</a:t>
          </a:r>
        </a:p>
      </dgm:t>
    </dgm:pt>
    <dgm:pt modelId="{88617DE5-0AB2-416F-8696-E6CAF8D5FBF9}" type="parTrans" cxnId="{6DDA4D99-AC9E-4C23-88CC-8DEFD0971319}">
      <dgm:prSet/>
      <dgm:spPr/>
      <dgm:t>
        <a:bodyPr/>
        <a:lstStyle/>
        <a:p>
          <a:endParaRPr lang="it-IT" sz="1200">
            <a:solidFill>
              <a:schemeClr val="tx1"/>
            </a:solidFill>
          </a:endParaRPr>
        </a:p>
      </dgm:t>
    </dgm:pt>
    <dgm:pt modelId="{1B1DE260-DD21-42B6-A3D2-87812A8F6A19}" type="sibTrans" cxnId="{6DDA4D99-AC9E-4C23-88CC-8DEFD0971319}">
      <dgm:prSet/>
      <dgm:spPr/>
      <dgm:t>
        <a:bodyPr/>
        <a:lstStyle/>
        <a:p>
          <a:endParaRPr lang="it-IT" sz="1200">
            <a:solidFill>
              <a:schemeClr val="tx1"/>
            </a:solidFill>
          </a:endParaRPr>
        </a:p>
      </dgm:t>
    </dgm:pt>
    <dgm:pt modelId="{4CAE1EE1-2071-44EE-A3EE-0C0D40401268}">
      <dgm:prSet custT="1"/>
      <dgm:spPr/>
      <dgm:t>
        <a:bodyPr/>
        <a:lstStyle/>
        <a:p>
          <a:r>
            <a:rPr lang="it-IT" sz="1200">
              <a:solidFill>
                <a:schemeClr val="tx1"/>
              </a:solidFill>
            </a:rPr>
            <a:t>2) Menzione per nominare altri account</a:t>
          </a:r>
        </a:p>
      </dgm:t>
    </dgm:pt>
    <dgm:pt modelId="{044FE487-6592-4308-A890-D7AA40F31265}" type="parTrans" cxnId="{6172A752-5586-4094-B153-8A1823FBD685}">
      <dgm:prSet/>
      <dgm:spPr/>
      <dgm:t>
        <a:bodyPr/>
        <a:lstStyle/>
        <a:p>
          <a:endParaRPr lang="it-IT" sz="1200">
            <a:solidFill>
              <a:schemeClr val="tx1"/>
            </a:solidFill>
          </a:endParaRPr>
        </a:p>
      </dgm:t>
    </dgm:pt>
    <dgm:pt modelId="{0E0F4917-070B-4531-8E45-AF60CBF132F3}" type="sibTrans" cxnId="{6172A752-5586-4094-B153-8A1823FBD685}">
      <dgm:prSet/>
      <dgm:spPr/>
      <dgm:t>
        <a:bodyPr/>
        <a:lstStyle/>
        <a:p>
          <a:endParaRPr lang="it-IT" sz="1200">
            <a:solidFill>
              <a:schemeClr val="tx1"/>
            </a:solidFill>
          </a:endParaRPr>
        </a:p>
      </dgm:t>
    </dgm:pt>
    <dgm:pt modelId="{D58DEFAC-6D0B-4104-A3D1-AC465846500E}">
      <dgm:prSet custT="1"/>
      <dgm:spPr/>
      <dgm:t>
        <a:bodyPr/>
        <a:lstStyle/>
        <a:p>
          <a:r>
            <a:rPr lang="it-IT" sz="1200">
              <a:solidFill>
                <a:schemeClr val="tx1"/>
              </a:solidFill>
            </a:rPr>
            <a:t>3) Hashtag per amplificare la visibilità</a:t>
          </a:r>
        </a:p>
      </dgm:t>
    </dgm:pt>
    <dgm:pt modelId="{2A320C70-CC82-4BF7-8978-09BB2456A6BE}" type="parTrans" cxnId="{FFCDF9CB-FC0C-4810-A1B6-4B594AD7FF3A}">
      <dgm:prSet/>
      <dgm:spPr/>
      <dgm:t>
        <a:bodyPr/>
        <a:lstStyle/>
        <a:p>
          <a:endParaRPr lang="it-IT" sz="1200">
            <a:solidFill>
              <a:schemeClr val="tx1"/>
            </a:solidFill>
          </a:endParaRPr>
        </a:p>
      </dgm:t>
    </dgm:pt>
    <dgm:pt modelId="{86D956FC-1CE3-41F3-AF0A-039506A988CF}" type="sibTrans" cxnId="{FFCDF9CB-FC0C-4810-A1B6-4B594AD7FF3A}">
      <dgm:prSet/>
      <dgm:spPr/>
      <dgm:t>
        <a:bodyPr/>
        <a:lstStyle/>
        <a:p>
          <a:endParaRPr lang="it-IT" sz="1200">
            <a:solidFill>
              <a:schemeClr val="tx1"/>
            </a:solidFill>
          </a:endParaRPr>
        </a:p>
      </dgm:t>
    </dgm:pt>
    <dgm:pt modelId="{3F652791-A1FA-41DB-88D2-EFF0D0E46F95}">
      <dgm:prSet custT="1"/>
      <dgm:spPr/>
      <dgm:t>
        <a:bodyPr/>
        <a:lstStyle/>
        <a:p>
          <a:r>
            <a:rPr lang="it-IT" sz="1200">
              <a:solidFill>
                <a:schemeClr val="tx1"/>
              </a:solidFill>
            </a:rPr>
            <a:t>4) Gif</a:t>
          </a:r>
        </a:p>
      </dgm:t>
    </dgm:pt>
    <dgm:pt modelId="{D6A4D6C4-865B-4991-BDDE-7AB7D723BAF2}" type="parTrans" cxnId="{5426E7B2-9D83-49DD-8CA8-4ACAE1A68409}">
      <dgm:prSet/>
      <dgm:spPr/>
      <dgm:t>
        <a:bodyPr/>
        <a:lstStyle/>
        <a:p>
          <a:endParaRPr lang="it-IT" sz="1200">
            <a:solidFill>
              <a:schemeClr val="tx1"/>
            </a:solidFill>
          </a:endParaRPr>
        </a:p>
      </dgm:t>
    </dgm:pt>
    <dgm:pt modelId="{68FEC062-CE95-4519-A134-89A41AA5BF98}" type="sibTrans" cxnId="{5426E7B2-9D83-49DD-8CA8-4ACAE1A68409}">
      <dgm:prSet/>
      <dgm:spPr/>
      <dgm:t>
        <a:bodyPr/>
        <a:lstStyle/>
        <a:p>
          <a:endParaRPr lang="it-IT" sz="1200">
            <a:solidFill>
              <a:schemeClr val="tx1"/>
            </a:solidFill>
          </a:endParaRPr>
        </a:p>
      </dgm:t>
    </dgm:pt>
    <dgm:pt modelId="{A33386AE-823E-475D-862C-958DA29D922A}">
      <dgm:prSet custT="1"/>
      <dgm:spPr/>
      <dgm:t>
        <a:bodyPr/>
        <a:lstStyle/>
        <a:p>
          <a:r>
            <a:rPr lang="it-IT" sz="1200">
              <a:solidFill>
                <a:schemeClr val="tx1"/>
              </a:solidFill>
            </a:rPr>
            <a:t>5) Musica</a:t>
          </a:r>
        </a:p>
      </dgm:t>
    </dgm:pt>
    <dgm:pt modelId="{69A246D0-B8AA-44C2-A4B4-9FEE9F291999}" type="parTrans" cxnId="{D5AA1D79-DDA5-47BF-B453-676DF0B92A4C}">
      <dgm:prSet/>
      <dgm:spPr/>
      <dgm:t>
        <a:bodyPr/>
        <a:lstStyle/>
        <a:p>
          <a:endParaRPr lang="it-IT" sz="1200">
            <a:solidFill>
              <a:schemeClr val="tx1"/>
            </a:solidFill>
          </a:endParaRPr>
        </a:p>
      </dgm:t>
    </dgm:pt>
    <dgm:pt modelId="{C7D5A264-ADFA-4261-97C9-E42C73CE4F01}" type="sibTrans" cxnId="{D5AA1D79-DDA5-47BF-B453-676DF0B92A4C}">
      <dgm:prSet/>
      <dgm:spPr/>
      <dgm:t>
        <a:bodyPr/>
        <a:lstStyle/>
        <a:p>
          <a:endParaRPr lang="it-IT" sz="1200">
            <a:solidFill>
              <a:schemeClr val="tx1"/>
            </a:solidFill>
          </a:endParaRPr>
        </a:p>
      </dgm:t>
    </dgm:pt>
    <dgm:pt modelId="{B8FE81C5-AAEA-4065-9108-88E94EB41BE4}">
      <dgm:prSet custT="1"/>
      <dgm:spPr/>
      <dgm:t>
        <a:bodyPr/>
        <a:lstStyle/>
        <a:p>
          <a:r>
            <a:rPr lang="it-IT" sz="1200">
              <a:solidFill>
                <a:schemeClr val="tx1"/>
              </a:solidFill>
            </a:rPr>
            <a:t>6) Sondaggi </a:t>
          </a:r>
        </a:p>
      </dgm:t>
    </dgm:pt>
    <dgm:pt modelId="{F32BE541-2072-4A05-A3BC-E91723DB2887}" type="parTrans" cxnId="{FAC1E85B-0C58-41A6-A374-A98B7B7EC880}">
      <dgm:prSet/>
      <dgm:spPr/>
      <dgm:t>
        <a:bodyPr/>
        <a:lstStyle/>
        <a:p>
          <a:endParaRPr lang="it-IT" sz="1200">
            <a:solidFill>
              <a:schemeClr val="tx1"/>
            </a:solidFill>
          </a:endParaRPr>
        </a:p>
      </dgm:t>
    </dgm:pt>
    <dgm:pt modelId="{3D784DFE-AEE7-4AAF-B962-3DC631CAE2BE}" type="sibTrans" cxnId="{FAC1E85B-0C58-41A6-A374-A98B7B7EC880}">
      <dgm:prSet/>
      <dgm:spPr/>
      <dgm:t>
        <a:bodyPr/>
        <a:lstStyle/>
        <a:p>
          <a:endParaRPr lang="it-IT" sz="1200">
            <a:solidFill>
              <a:schemeClr val="tx1"/>
            </a:solidFill>
          </a:endParaRPr>
        </a:p>
      </dgm:t>
    </dgm:pt>
    <dgm:pt modelId="{17FAB088-C39E-474B-808C-FFCBD3307A80}">
      <dgm:prSet custT="1"/>
      <dgm:spPr/>
      <dgm:t>
        <a:bodyPr/>
        <a:lstStyle/>
        <a:p>
          <a:r>
            <a:rPr lang="it-IT" sz="1200">
              <a:solidFill>
                <a:schemeClr val="tx1"/>
              </a:solidFill>
            </a:rPr>
            <a:t>7) Domande dirette al proprio pubblico</a:t>
          </a:r>
        </a:p>
      </dgm:t>
    </dgm:pt>
    <dgm:pt modelId="{C0BFE999-DCBF-4021-80E5-CB1784209E62}" type="parTrans" cxnId="{006A6BC9-7845-400F-A299-5612B3FD9E57}">
      <dgm:prSet/>
      <dgm:spPr/>
      <dgm:t>
        <a:bodyPr/>
        <a:lstStyle/>
        <a:p>
          <a:endParaRPr lang="it-IT" sz="1200">
            <a:solidFill>
              <a:schemeClr val="tx1"/>
            </a:solidFill>
          </a:endParaRPr>
        </a:p>
      </dgm:t>
    </dgm:pt>
    <dgm:pt modelId="{F4AC12B9-6198-4578-B572-6959F50DE7EB}" type="sibTrans" cxnId="{006A6BC9-7845-400F-A299-5612B3FD9E57}">
      <dgm:prSet/>
      <dgm:spPr/>
      <dgm:t>
        <a:bodyPr/>
        <a:lstStyle/>
        <a:p>
          <a:endParaRPr lang="it-IT" sz="1200">
            <a:solidFill>
              <a:schemeClr val="tx1"/>
            </a:solidFill>
          </a:endParaRPr>
        </a:p>
      </dgm:t>
    </dgm:pt>
    <dgm:pt modelId="{8F3AD12D-B9D9-4078-B910-B50E23BBCB9F}" type="pres">
      <dgm:prSet presAssocID="{759B7888-D4DC-4FE6-BAE4-F8CA8BD7A2DF}" presName="linear" presStyleCnt="0">
        <dgm:presLayoutVars>
          <dgm:animLvl val="lvl"/>
          <dgm:resizeHandles val="exact"/>
        </dgm:presLayoutVars>
      </dgm:prSet>
      <dgm:spPr/>
    </dgm:pt>
    <dgm:pt modelId="{B45AB572-A2E2-45F4-9F7A-585A9FEB8AB4}" type="pres">
      <dgm:prSet presAssocID="{C951AC1E-851A-4D1C-8828-5ED2ECF47E57}" presName="parentText" presStyleLbl="node1" presStyleIdx="0" presStyleCnt="7">
        <dgm:presLayoutVars>
          <dgm:chMax val="0"/>
          <dgm:bulletEnabled val="1"/>
        </dgm:presLayoutVars>
      </dgm:prSet>
      <dgm:spPr/>
    </dgm:pt>
    <dgm:pt modelId="{A261B026-1EA9-4380-A80A-B26799BB9BEC}" type="pres">
      <dgm:prSet presAssocID="{1B1DE260-DD21-42B6-A3D2-87812A8F6A19}" presName="spacer" presStyleCnt="0"/>
      <dgm:spPr/>
    </dgm:pt>
    <dgm:pt modelId="{E7F8701E-3E47-4235-9467-63048DDEE45E}" type="pres">
      <dgm:prSet presAssocID="{4CAE1EE1-2071-44EE-A3EE-0C0D40401268}" presName="parentText" presStyleLbl="node1" presStyleIdx="1" presStyleCnt="7">
        <dgm:presLayoutVars>
          <dgm:chMax val="0"/>
          <dgm:bulletEnabled val="1"/>
        </dgm:presLayoutVars>
      </dgm:prSet>
      <dgm:spPr/>
    </dgm:pt>
    <dgm:pt modelId="{075AB6AF-4FE9-46BF-B222-7488F0184FBD}" type="pres">
      <dgm:prSet presAssocID="{0E0F4917-070B-4531-8E45-AF60CBF132F3}" presName="spacer" presStyleCnt="0"/>
      <dgm:spPr/>
    </dgm:pt>
    <dgm:pt modelId="{030E3828-B450-4581-A228-C9D69A4974A9}" type="pres">
      <dgm:prSet presAssocID="{D58DEFAC-6D0B-4104-A3D1-AC465846500E}" presName="parentText" presStyleLbl="node1" presStyleIdx="2" presStyleCnt="7">
        <dgm:presLayoutVars>
          <dgm:chMax val="0"/>
          <dgm:bulletEnabled val="1"/>
        </dgm:presLayoutVars>
      </dgm:prSet>
      <dgm:spPr/>
    </dgm:pt>
    <dgm:pt modelId="{A0B5772D-EBDC-4068-962F-BC4C76759152}" type="pres">
      <dgm:prSet presAssocID="{86D956FC-1CE3-41F3-AF0A-039506A988CF}" presName="spacer" presStyleCnt="0"/>
      <dgm:spPr/>
    </dgm:pt>
    <dgm:pt modelId="{A7248B51-97BB-4665-B38D-486641CEEB6C}" type="pres">
      <dgm:prSet presAssocID="{3F652791-A1FA-41DB-88D2-EFF0D0E46F95}" presName="parentText" presStyleLbl="node1" presStyleIdx="3" presStyleCnt="7">
        <dgm:presLayoutVars>
          <dgm:chMax val="0"/>
          <dgm:bulletEnabled val="1"/>
        </dgm:presLayoutVars>
      </dgm:prSet>
      <dgm:spPr/>
    </dgm:pt>
    <dgm:pt modelId="{F68ED546-BDDD-4ADB-BF2B-4050C2EB104D}" type="pres">
      <dgm:prSet presAssocID="{68FEC062-CE95-4519-A134-89A41AA5BF98}" presName="spacer" presStyleCnt="0"/>
      <dgm:spPr/>
    </dgm:pt>
    <dgm:pt modelId="{E195B74B-B5A5-4FE9-8AE6-8F65E056F34E}" type="pres">
      <dgm:prSet presAssocID="{A33386AE-823E-475D-862C-958DA29D922A}" presName="parentText" presStyleLbl="node1" presStyleIdx="4" presStyleCnt="7">
        <dgm:presLayoutVars>
          <dgm:chMax val="0"/>
          <dgm:bulletEnabled val="1"/>
        </dgm:presLayoutVars>
      </dgm:prSet>
      <dgm:spPr/>
    </dgm:pt>
    <dgm:pt modelId="{B6CDD2BA-5186-4B00-BACB-535BF6E63143}" type="pres">
      <dgm:prSet presAssocID="{C7D5A264-ADFA-4261-97C9-E42C73CE4F01}" presName="spacer" presStyleCnt="0"/>
      <dgm:spPr/>
    </dgm:pt>
    <dgm:pt modelId="{DA9C20A0-A545-4F36-8A30-CDEF571AF47A}" type="pres">
      <dgm:prSet presAssocID="{B8FE81C5-AAEA-4065-9108-88E94EB41BE4}" presName="parentText" presStyleLbl="node1" presStyleIdx="5" presStyleCnt="7">
        <dgm:presLayoutVars>
          <dgm:chMax val="0"/>
          <dgm:bulletEnabled val="1"/>
        </dgm:presLayoutVars>
      </dgm:prSet>
      <dgm:spPr/>
    </dgm:pt>
    <dgm:pt modelId="{97A99750-D33A-407B-A08E-4A06E55AA5D4}" type="pres">
      <dgm:prSet presAssocID="{3D784DFE-AEE7-4AAF-B962-3DC631CAE2BE}" presName="spacer" presStyleCnt="0"/>
      <dgm:spPr/>
    </dgm:pt>
    <dgm:pt modelId="{BD219490-6EAA-4322-A5EE-4CCC814CE021}" type="pres">
      <dgm:prSet presAssocID="{17FAB088-C39E-474B-808C-FFCBD3307A80}" presName="parentText" presStyleLbl="node1" presStyleIdx="6" presStyleCnt="7">
        <dgm:presLayoutVars>
          <dgm:chMax val="0"/>
          <dgm:bulletEnabled val="1"/>
        </dgm:presLayoutVars>
      </dgm:prSet>
      <dgm:spPr/>
    </dgm:pt>
  </dgm:ptLst>
  <dgm:cxnLst>
    <dgm:cxn modelId="{08D15C06-B781-4363-BFFB-64A747B31F3B}" type="presOf" srcId="{A33386AE-823E-475D-862C-958DA29D922A}" destId="{E195B74B-B5A5-4FE9-8AE6-8F65E056F34E}" srcOrd="0" destOrd="0" presId="urn:microsoft.com/office/officeart/2005/8/layout/vList2"/>
    <dgm:cxn modelId="{5079E213-A67D-4EDE-8EF8-F624D37F402A}" type="presOf" srcId="{C951AC1E-851A-4D1C-8828-5ED2ECF47E57}" destId="{B45AB572-A2E2-45F4-9F7A-585A9FEB8AB4}" srcOrd="0" destOrd="0" presId="urn:microsoft.com/office/officeart/2005/8/layout/vList2"/>
    <dgm:cxn modelId="{F1F85F23-F56D-411C-8E8C-93ADF740DB97}" type="presOf" srcId="{17FAB088-C39E-474B-808C-FFCBD3307A80}" destId="{BD219490-6EAA-4322-A5EE-4CCC814CE021}" srcOrd="0" destOrd="0" presId="urn:microsoft.com/office/officeart/2005/8/layout/vList2"/>
    <dgm:cxn modelId="{95332A29-754B-4BF9-B946-F728EEE8D8F3}" type="presOf" srcId="{3F652791-A1FA-41DB-88D2-EFF0D0E46F95}" destId="{A7248B51-97BB-4665-B38D-486641CEEB6C}" srcOrd="0" destOrd="0" presId="urn:microsoft.com/office/officeart/2005/8/layout/vList2"/>
    <dgm:cxn modelId="{FAC1E85B-0C58-41A6-A374-A98B7B7EC880}" srcId="{759B7888-D4DC-4FE6-BAE4-F8CA8BD7A2DF}" destId="{B8FE81C5-AAEA-4065-9108-88E94EB41BE4}" srcOrd="5" destOrd="0" parTransId="{F32BE541-2072-4A05-A3BC-E91723DB2887}" sibTransId="{3D784DFE-AEE7-4AAF-B962-3DC631CAE2BE}"/>
    <dgm:cxn modelId="{35DF6747-B226-4487-92F5-FFE0808264FC}" type="presOf" srcId="{D58DEFAC-6D0B-4104-A3D1-AC465846500E}" destId="{030E3828-B450-4581-A228-C9D69A4974A9}" srcOrd="0" destOrd="0" presId="urn:microsoft.com/office/officeart/2005/8/layout/vList2"/>
    <dgm:cxn modelId="{3E6F726D-C1A2-4B48-91FC-8C7BE51059C0}" type="presOf" srcId="{B8FE81C5-AAEA-4065-9108-88E94EB41BE4}" destId="{DA9C20A0-A545-4F36-8A30-CDEF571AF47A}" srcOrd="0" destOrd="0" presId="urn:microsoft.com/office/officeart/2005/8/layout/vList2"/>
    <dgm:cxn modelId="{6172A752-5586-4094-B153-8A1823FBD685}" srcId="{759B7888-D4DC-4FE6-BAE4-F8CA8BD7A2DF}" destId="{4CAE1EE1-2071-44EE-A3EE-0C0D40401268}" srcOrd="1" destOrd="0" parTransId="{044FE487-6592-4308-A890-D7AA40F31265}" sibTransId="{0E0F4917-070B-4531-8E45-AF60CBF132F3}"/>
    <dgm:cxn modelId="{D5AA1D79-DDA5-47BF-B453-676DF0B92A4C}" srcId="{759B7888-D4DC-4FE6-BAE4-F8CA8BD7A2DF}" destId="{A33386AE-823E-475D-862C-958DA29D922A}" srcOrd="4" destOrd="0" parTransId="{69A246D0-B8AA-44C2-A4B4-9FEE9F291999}" sibTransId="{C7D5A264-ADFA-4261-97C9-E42C73CE4F01}"/>
    <dgm:cxn modelId="{6DDA4D99-AC9E-4C23-88CC-8DEFD0971319}" srcId="{759B7888-D4DC-4FE6-BAE4-F8CA8BD7A2DF}" destId="{C951AC1E-851A-4D1C-8828-5ED2ECF47E57}" srcOrd="0" destOrd="0" parTransId="{88617DE5-0AB2-416F-8696-E6CAF8D5FBF9}" sibTransId="{1B1DE260-DD21-42B6-A3D2-87812A8F6A19}"/>
    <dgm:cxn modelId="{5426E7B2-9D83-49DD-8CA8-4ACAE1A68409}" srcId="{759B7888-D4DC-4FE6-BAE4-F8CA8BD7A2DF}" destId="{3F652791-A1FA-41DB-88D2-EFF0D0E46F95}" srcOrd="3" destOrd="0" parTransId="{D6A4D6C4-865B-4991-BDDE-7AB7D723BAF2}" sibTransId="{68FEC062-CE95-4519-A134-89A41AA5BF98}"/>
    <dgm:cxn modelId="{006A6BC9-7845-400F-A299-5612B3FD9E57}" srcId="{759B7888-D4DC-4FE6-BAE4-F8CA8BD7A2DF}" destId="{17FAB088-C39E-474B-808C-FFCBD3307A80}" srcOrd="6" destOrd="0" parTransId="{C0BFE999-DCBF-4021-80E5-CB1784209E62}" sibTransId="{F4AC12B9-6198-4578-B572-6959F50DE7EB}"/>
    <dgm:cxn modelId="{FFCDF9CB-FC0C-4810-A1B6-4B594AD7FF3A}" srcId="{759B7888-D4DC-4FE6-BAE4-F8CA8BD7A2DF}" destId="{D58DEFAC-6D0B-4104-A3D1-AC465846500E}" srcOrd="2" destOrd="0" parTransId="{2A320C70-CC82-4BF7-8978-09BB2456A6BE}" sibTransId="{86D956FC-1CE3-41F3-AF0A-039506A988CF}"/>
    <dgm:cxn modelId="{EF7A1BE1-2747-4D95-9930-C1A35AD222F0}" type="presOf" srcId="{759B7888-D4DC-4FE6-BAE4-F8CA8BD7A2DF}" destId="{8F3AD12D-B9D9-4078-B910-B50E23BBCB9F}" srcOrd="0" destOrd="0" presId="urn:microsoft.com/office/officeart/2005/8/layout/vList2"/>
    <dgm:cxn modelId="{402A55F6-CC0D-4295-B9A4-926CAD96C46C}" type="presOf" srcId="{4CAE1EE1-2071-44EE-A3EE-0C0D40401268}" destId="{E7F8701E-3E47-4235-9467-63048DDEE45E}" srcOrd="0" destOrd="0" presId="urn:microsoft.com/office/officeart/2005/8/layout/vList2"/>
    <dgm:cxn modelId="{F8ACDFDD-BCFF-4FC6-9954-85A399266B63}" type="presParOf" srcId="{8F3AD12D-B9D9-4078-B910-B50E23BBCB9F}" destId="{B45AB572-A2E2-45F4-9F7A-585A9FEB8AB4}" srcOrd="0" destOrd="0" presId="urn:microsoft.com/office/officeart/2005/8/layout/vList2"/>
    <dgm:cxn modelId="{5A39DD21-61A9-421E-8F61-3AB22722D517}" type="presParOf" srcId="{8F3AD12D-B9D9-4078-B910-B50E23BBCB9F}" destId="{A261B026-1EA9-4380-A80A-B26799BB9BEC}" srcOrd="1" destOrd="0" presId="urn:microsoft.com/office/officeart/2005/8/layout/vList2"/>
    <dgm:cxn modelId="{69AC6B50-4014-4AEF-8DBE-268654F56C41}" type="presParOf" srcId="{8F3AD12D-B9D9-4078-B910-B50E23BBCB9F}" destId="{E7F8701E-3E47-4235-9467-63048DDEE45E}" srcOrd="2" destOrd="0" presId="urn:microsoft.com/office/officeart/2005/8/layout/vList2"/>
    <dgm:cxn modelId="{2603747B-4A06-482D-AAD8-DCBD07A52CDA}" type="presParOf" srcId="{8F3AD12D-B9D9-4078-B910-B50E23BBCB9F}" destId="{075AB6AF-4FE9-46BF-B222-7488F0184FBD}" srcOrd="3" destOrd="0" presId="urn:microsoft.com/office/officeart/2005/8/layout/vList2"/>
    <dgm:cxn modelId="{31464FC4-4282-4B72-992B-65294C0F1205}" type="presParOf" srcId="{8F3AD12D-B9D9-4078-B910-B50E23BBCB9F}" destId="{030E3828-B450-4581-A228-C9D69A4974A9}" srcOrd="4" destOrd="0" presId="urn:microsoft.com/office/officeart/2005/8/layout/vList2"/>
    <dgm:cxn modelId="{B3CD40E2-277C-4DA7-81C1-AEC67997895A}" type="presParOf" srcId="{8F3AD12D-B9D9-4078-B910-B50E23BBCB9F}" destId="{A0B5772D-EBDC-4068-962F-BC4C76759152}" srcOrd="5" destOrd="0" presId="urn:microsoft.com/office/officeart/2005/8/layout/vList2"/>
    <dgm:cxn modelId="{9D55E0EC-FA06-443D-97EE-DD6F3519C957}" type="presParOf" srcId="{8F3AD12D-B9D9-4078-B910-B50E23BBCB9F}" destId="{A7248B51-97BB-4665-B38D-486641CEEB6C}" srcOrd="6" destOrd="0" presId="urn:microsoft.com/office/officeart/2005/8/layout/vList2"/>
    <dgm:cxn modelId="{B635CB59-AC66-4630-A5F2-694B9CFD57B9}" type="presParOf" srcId="{8F3AD12D-B9D9-4078-B910-B50E23BBCB9F}" destId="{F68ED546-BDDD-4ADB-BF2B-4050C2EB104D}" srcOrd="7" destOrd="0" presId="urn:microsoft.com/office/officeart/2005/8/layout/vList2"/>
    <dgm:cxn modelId="{28F9F3E8-4176-4FC9-84C2-8F1B680E089B}" type="presParOf" srcId="{8F3AD12D-B9D9-4078-B910-B50E23BBCB9F}" destId="{E195B74B-B5A5-4FE9-8AE6-8F65E056F34E}" srcOrd="8" destOrd="0" presId="urn:microsoft.com/office/officeart/2005/8/layout/vList2"/>
    <dgm:cxn modelId="{92D14A5F-6831-4DA8-A7AE-3E8B2938ACA7}" type="presParOf" srcId="{8F3AD12D-B9D9-4078-B910-B50E23BBCB9F}" destId="{B6CDD2BA-5186-4B00-BACB-535BF6E63143}" srcOrd="9" destOrd="0" presId="urn:microsoft.com/office/officeart/2005/8/layout/vList2"/>
    <dgm:cxn modelId="{DB982F74-8A1C-4E90-B313-D91672C0BA1F}" type="presParOf" srcId="{8F3AD12D-B9D9-4078-B910-B50E23BBCB9F}" destId="{DA9C20A0-A545-4F36-8A30-CDEF571AF47A}" srcOrd="10" destOrd="0" presId="urn:microsoft.com/office/officeart/2005/8/layout/vList2"/>
    <dgm:cxn modelId="{62300127-D271-4718-8221-E770783BA17A}" type="presParOf" srcId="{8F3AD12D-B9D9-4078-B910-B50E23BBCB9F}" destId="{97A99750-D33A-407B-A08E-4A06E55AA5D4}" srcOrd="11" destOrd="0" presId="urn:microsoft.com/office/officeart/2005/8/layout/vList2"/>
    <dgm:cxn modelId="{B7CD47C8-4F7B-42FB-BCF0-FFE9164D8531}" type="presParOf" srcId="{8F3AD12D-B9D9-4078-B910-B50E23BBCB9F}" destId="{BD219490-6EAA-4322-A5EE-4CCC814CE021}"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356BF2-A12F-45D4-BFE5-88EC1A0C4AA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it-IT"/>
        </a:p>
      </dgm:t>
    </dgm:pt>
    <dgm:pt modelId="{7002D3C7-609B-4D87-A056-219F0238D03F}">
      <dgm:prSet custT="1"/>
      <dgm:spPr/>
      <dgm:t>
        <a:bodyPr/>
        <a:lstStyle/>
        <a:p>
          <a:r>
            <a:rPr lang="it-IT" sz="1200" dirty="0">
              <a:solidFill>
                <a:schemeClr val="tx1"/>
              </a:solidFill>
            </a:rPr>
            <a:t>Perché?</a:t>
          </a:r>
        </a:p>
      </dgm:t>
    </dgm:pt>
    <dgm:pt modelId="{24D29A3D-B883-48AC-97E2-7877239D447E}" type="parTrans" cxnId="{6F6C586C-DFC2-4CA2-AE18-62B3E9EE2922}">
      <dgm:prSet/>
      <dgm:spPr/>
      <dgm:t>
        <a:bodyPr/>
        <a:lstStyle/>
        <a:p>
          <a:endParaRPr lang="it-IT" sz="1200">
            <a:solidFill>
              <a:schemeClr val="tx1"/>
            </a:solidFill>
          </a:endParaRPr>
        </a:p>
      </dgm:t>
    </dgm:pt>
    <dgm:pt modelId="{2B7DFC9F-247D-40D4-978D-84B7FB9806B2}" type="sibTrans" cxnId="{6F6C586C-DFC2-4CA2-AE18-62B3E9EE2922}">
      <dgm:prSet/>
      <dgm:spPr/>
      <dgm:t>
        <a:bodyPr/>
        <a:lstStyle/>
        <a:p>
          <a:endParaRPr lang="it-IT" sz="1200">
            <a:solidFill>
              <a:schemeClr val="tx1"/>
            </a:solidFill>
          </a:endParaRPr>
        </a:p>
      </dgm:t>
    </dgm:pt>
    <dgm:pt modelId="{263C198D-69A2-47EA-9996-A33707C614CF}">
      <dgm:prSet custT="1"/>
      <dgm:spPr/>
      <dgm:t>
        <a:bodyPr/>
        <a:lstStyle/>
        <a:p>
          <a:r>
            <a:rPr lang="it-IT" sz="1200" dirty="0">
              <a:solidFill>
                <a:schemeClr val="tx1"/>
              </a:solidFill>
            </a:rPr>
            <a:t>Chi?</a:t>
          </a:r>
        </a:p>
      </dgm:t>
    </dgm:pt>
    <dgm:pt modelId="{BC9290BA-AFBB-4E13-A4BA-FC5EE3647DDC}" type="parTrans" cxnId="{5896AE15-AA6C-4401-B841-3F762E6C70B8}">
      <dgm:prSet/>
      <dgm:spPr/>
      <dgm:t>
        <a:bodyPr/>
        <a:lstStyle/>
        <a:p>
          <a:endParaRPr lang="it-IT" sz="1200">
            <a:solidFill>
              <a:schemeClr val="tx1"/>
            </a:solidFill>
          </a:endParaRPr>
        </a:p>
      </dgm:t>
    </dgm:pt>
    <dgm:pt modelId="{45A6B469-E7A2-4801-9754-6B95ED3E3AFD}" type="sibTrans" cxnId="{5896AE15-AA6C-4401-B841-3F762E6C70B8}">
      <dgm:prSet/>
      <dgm:spPr/>
      <dgm:t>
        <a:bodyPr/>
        <a:lstStyle/>
        <a:p>
          <a:endParaRPr lang="it-IT" sz="1200">
            <a:solidFill>
              <a:schemeClr val="tx1"/>
            </a:solidFill>
          </a:endParaRPr>
        </a:p>
      </dgm:t>
    </dgm:pt>
    <dgm:pt modelId="{DB89D9BD-7C3E-4983-9539-A2873C8F8D76}">
      <dgm:prSet custT="1"/>
      <dgm:spPr/>
      <dgm:t>
        <a:bodyPr/>
        <a:lstStyle/>
        <a:p>
          <a:r>
            <a:rPr lang="it-IT" sz="1200" dirty="0">
              <a:solidFill>
                <a:schemeClr val="tx1"/>
              </a:solidFill>
            </a:rPr>
            <a:t>Cosa?</a:t>
          </a:r>
        </a:p>
      </dgm:t>
    </dgm:pt>
    <dgm:pt modelId="{1EC12BD5-79AA-4AD7-A1E8-F409E263451C}" type="parTrans" cxnId="{0E9244B8-FFF4-430C-B8B4-A85103F3735D}">
      <dgm:prSet/>
      <dgm:spPr/>
      <dgm:t>
        <a:bodyPr/>
        <a:lstStyle/>
        <a:p>
          <a:endParaRPr lang="it-IT" sz="1200">
            <a:solidFill>
              <a:schemeClr val="tx1"/>
            </a:solidFill>
          </a:endParaRPr>
        </a:p>
      </dgm:t>
    </dgm:pt>
    <dgm:pt modelId="{D20E7E83-5AF9-4DB2-A9EC-9CCB08BF0512}" type="sibTrans" cxnId="{0E9244B8-FFF4-430C-B8B4-A85103F3735D}">
      <dgm:prSet/>
      <dgm:spPr/>
      <dgm:t>
        <a:bodyPr/>
        <a:lstStyle/>
        <a:p>
          <a:endParaRPr lang="it-IT" sz="1200">
            <a:solidFill>
              <a:schemeClr val="tx1"/>
            </a:solidFill>
          </a:endParaRPr>
        </a:p>
      </dgm:t>
    </dgm:pt>
    <dgm:pt modelId="{FF8E3537-97A4-4640-849D-7F0E6D1FBF82}">
      <dgm:prSet custT="1"/>
      <dgm:spPr/>
      <dgm:t>
        <a:bodyPr/>
        <a:lstStyle/>
        <a:p>
          <a:r>
            <a:rPr lang="it-IT" sz="1200" dirty="0">
              <a:solidFill>
                <a:schemeClr val="tx1"/>
              </a:solidFill>
            </a:rPr>
            <a:t>Dove?</a:t>
          </a:r>
        </a:p>
      </dgm:t>
    </dgm:pt>
    <dgm:pt modelId="{63905BB5-7938-4E28-9A30-A6A66061958E}" type="parTrans" cxnId="{E65F2535-1558-489F-B766-2B5BD3664CA1}">
      <dgm:prSet/>
      <dgm:spPr/>
      <dgm:t>
        <a:bodyPr/>
        <a:lstStyle/>
        <a:p>
          <a:endParaRPr lang="it-IT" sz="1200">
            <a:solidFill>
              <a:schemeClr val="tx1"/>
            </a:solidFill>
          </a:endParaRPr>
        </a:p>
      </dgm:t>
    </dgm:pt>
    <dgm:pt modelId="{D91E3E7C-6159-4B28-87C5-F9C626CD23B4}" type="sibTrans" cxnId="{E65F2535-1558-489F-B766-2B5BD3664CA1}">
      <dgm:prSet/>
      <dgm:spPr/>
      <dgm:t>
        <a:bodyPr/>
        <a:lstStyle/>
        <a:p>
          <a:endParaRPr lang="it-IT" sz="1200">
            <a:solidFill>
              <a:schemeClr val="tx1"/>
            </a:solidFill>
          </a:endParaRPr>
        </a:p>
      </dgm:t>
    </dgm:pt>
    <dgm:pt modelId="{2AB26151-93AC-46A8-AA79-6695CFE63BEE}">
      <dgm:prSet custT="1"/>
      <dgm:spPr/>
      <dgm:t>
        <a:bodyPr/>
        <a:lstStyle/>
        <a:p>
          <a:r>
            <a:rPr lang="it-IT" sz="1200" dirty="0">
              <a:solidFill>
                <a:schemeClr val="tx1"/>
              </a:solidFill>
            </a:rPr>
            <a:t>Quando?</a:t>
          </a:r>
        </a:p>
      </dgm:t>
    </dgm:pt>
    <dgm:pt modelId="{FA3C0B7B-70D2-4B37-A24D-4F0EB2056AD5}" type="parTrans" cxnId="{9CDD08D8-525E-4692-ADE1-3B09D1212764}">
      <dgm:prSet/>
      <dgm:spPr/>
      <dgm:t>
        <a:bodyPr/>
        <a:lstStyle/>
        <a:p>
          <a:endParaRPr lang="it-IT" sz="1200">
            <a:solidFill>
              <a:schemeClr val="tx1"/>
            </a:solidFill>
          </a:endParaRPr>
        </a:p>
      </dgm:t>
    </dgm:pt>
    <dgm:pt modelId="{E2820CB3-40E9-4EA4-81A0-E706B9F34A4D}" type="sibTrans" cxnId="{9CDD08D8-525E-4692-ADE1-3B09D1212764}">
      <dgm:prSet/>
      <dgm:spPr/>
      <dgm:t>
        <a:bodyPr/>
        <a:lstStyle/>
        <a:p>
          <a:endParaRPr lang="it-IT" sz="1200">
            <a:solidFill>
              <a:schemeClr val="tx1"/>
            </a:solidFill>
          </a:endParaRPr>
        </a:p>
      </dgm:t>
    </dgm:pt>
    <dgm:pt modelId="{44BB43E5-C15A-45F2-8C64-EE7DBDE14D57}">
      <dgm:prSet custT="1"/>
      <dgm:spPr/>
      <dgm:t>
        <a:bodyPr/>
        <a:lstStyle/>
        <a:p>
          <a:r>
            <a:rPr lang="it-IT" sz="1200" dirty="0">
              <a:solidFill>
                <a:schemeClr val="tx1"/>
              </a:solidFill>
            </a:rPr>
            <a:t>Come?</a:t>
          </a:r>
        </a:p>
      </dgm:t>
    </dgm:pt>
    <dgm:pt modelId="{7E4B187A-F3AD-4505-A3D7-C84F34CD5FCB}" type="parTrans" cxnId="{83E6479B-1D1A-4B3D-8C55-F0AB9423AF40}">
      <dgm:prSet/>
      <dgm:spPr/>
      <dgm:t>
        <a:bodyPr/>
        <a:lstStyle/>
        <a:p>
          <a:endParaRPr lang="it-IT" sz="1200">
            <a:solidFill>
              <a:schemeClr val="tx1"/>
            </a:solidFill>
          </a:endParaRPr>
        </a:p>
      </dgm:t>
    </dgm:pt>
    <dgm:pt modelId="{FB8FABD3-FD0A-4595-97D0-BF10B0FF06B8}" type="sibTrans" cxnId="{83E6479B-1D1A-4B3D-8C55-F0AB9423AF40}">
      <dgm:prSet/>
      <dgm:spPr/>
      <dgm:t>
        <a:bodyPr/>
        <a:lstStyle/>
        <a:p>
          <a:endParaRPr lang="it-IT" sz="1200">
            <a:solidFill>
              <a:schemeClr val="tx1"/>
            </a:solidFill>
          </a:endParaRPr>
        </a:p>
      </dgm:t>
    </dgm:pt>
    <dgm:pt modelId="{D565D1B0-C065-45EE-852C-9FF5DB07C0AB}" type="pres">
      <dgm:prSet presAssocID="{4E356BF2-A12F-45D4-BFE5-88EC1A0C4AA8}" presName="diagram" presStyleCnt="0">
        <dgm:presLayoutVars>
          <dgm:dir/>
          <dgm:resizeHandles val="exact"/>
        </dgm:presLayoutVars>
      </dgm:prSet>
      <dgm:spPr/>
    </dgm:pt>
    <dgm:pt modelId="{4A39BB1E-BBBC-4D58-88E3-19B308D6C407}" type="pres">
      <dgm:prSet presAssocID="{7002D3C7-609B-4D87-A056-219F0238D03F}" presName="node" presStyleLbl="node1" presStyleIdx="0" presStyleCnt="6">
        <dgm:presLayoutVars>
          <dgm:bulletEnabled val="1"/>
        </dgm:presLayoutVars>
      </dgm:prSet>
      <dgm:spPr/>
    </dgm:pt>
    <dgm:pt modelId="{BDA3FC38-F584-4B3C-8F54-201889BC030D}" type="pres">
      <dgm:prSet presAssocID="{2B7DFC9F-247D-40D4-978D-84B7FB9806B2}" presName="sibTrans" presStyleCnt="0"/>
      <dgm:spPr/>
    </dgm:pt>
    <dgm:pt modelId="{4E1209D1-EA7A-4676-A3BA-C79A01C06A39}" type="pres">
      <dgm:prSet presAssocID="{263C198D-69A2-47EA-9996-A33707C614CF}" presName="node" presStyleLbl="node1" presStyleIdx="1" presStyleCnt="6">
        <dgm:presLayoutVars>
          <dgm:bulletEnabled val="1"/>
        </dgm:presLayoutVars>
      </dgm:prSet>
      <dgm:spPr/>
    </dgm:pt>
    <dgm:pt modelId="{F1D06D09-0947-40B3-AEDF-A1F19518B4CE}" type="pres">
      <dgm:prSet presAssocID="{45A6B469-E7A2-4801-9754-6B95ED3E3AFD}" presName="sibTrans" presStyleCnt="0"/>
      <dgm:spPr/>
    </dgm:pt>
    <dgm:pt modelId="{0678C7DC-161E-43C5-8BA4-5A58FC2BEDD0}" type="pres">
      <dgm:prSet presAssocID="{DB89D9BD-7C3E-4983-9539-A2873C8F8D76}" presName="node" presStyleLbl="node1" presStyleIdx="2" presStyleCnt="6">
        <dgm:presLayoutVars>
          <dgm:bulletEnabled val="1"/>
        </dgm:presLayoutVars>
      </dgm:prSet>
      <dgm:spPr/>
    </dgm:pt>
    <dgm:pt modelId="{B71A4A56-020C-4BF3-B1F3-803685763D77}" type="pres">
      <dgm:prSet presAssocID="{D20E7E83-5AF9-4DB2-A9EC-9CCB08BF0512}" presName="sibTrans" presStyleCnt="0"/>
      <dgm:spPr/>
    </dgm:pt>
    <dgm:pt modelId="{45A9762F-7016-4B51-9DFA-58602AFCF512}" type="pres">
      <dgm:prSet presAssocID="{FF8E3537-97A4-4640-849D-7F0E6D1FBF82}" presName="node" presStyleLbl="node1" presStyleIdx="3" presStyleCnt="6">
        <dgm:presLayoutVars>
          <dgm:bulletEnabled val="1"/>
        </dgm:presLayoutVars>
      </dgm:prSet>
      <dgm:spPr/>
    </dgm:pt>
    <dgm:pt modelId="{26F592CB-EDEC-4A10-B198-846FF4006D5F}" type="pres">
      <dgm:prSet presAssocID="{D91E3E7C-6159-4B28-87C5-F9C626CD23B4}" presName="sibTrans" presStyleCnt="0"/>
      <dgm:spPr/>
    </dgm:pt>
    <dgm:pt modelId="{14B31D74-97B2-4F96-A4B9-57238B2CBE77}" type="pres">
      <dgm:prSet presAssocID="{2AB26151-93AC-46A8-AA79-6695CFE63BEE}" presName="node" presStyleLbl="node1" presStyleIdx="4" presStyleCnt="6">
        <dgm:presLayoutVars>
          <dgm:bulletEnabled val="1"/>
        </dgm:presLayoutVars>
      </dgm:prSet>
      <dgm:spPr/>
    </dgm:pt>
    <dgm:pt modelId="{71350E34-8435-4A48-B897-0DC37A9190D2}" type="pres">
      <dgm:prSet presAssocID="{E2820CB3-40E9-4EA4-81A0-E706B9F34A4D}" presName="sibTrans" presStyleCnt="0"/>
      <dgm:spPr/>
    </dgm:pt>
    <dgm:pt modelId="{6FD7109A-6541-48F9-BEAE-5A89A5F9FAAF}" type="pres">
      <dgm:prSet presAssocID="{44BB43E5-C15A-45F2-8C64-EE7DBDE14D57}" presName="node" presStyleLbl="node1" presStyleIdx="5" presStyleCnt="6">
        <dgm:presLayoutVars>
          <dgm:bulletEnabled val="1"/>
        </dgm:presLayoutVars>
      </dgm:prSet>
      <dgm:spPr/>
    </dgm:pt>
  </dgm:ptLst>
  <dgm:cxnLst>
    <dgm:cxn modelId="{550ECE0A-3E02-4862-AC93-40E2AD7C1FE2}" type="presOf" srcId="{2AB26151-93AC-46A8-AA79-6695CFE63BEE}" destId="{14B31D74-97B2-4F96-A4B9-57238B2CBE77}" srcOrd="0" destOrd="0" presId="urn:microsoft.com/office/officeart/2005/8/layout/default"/>
    <dgm:cxn modelId="{5896AE15-AA6C-4401-B841-3F762E6C70B8}" srcId="{4E356BF2-A12F-45D4-BFE5-88EC1A0C4AA8}" destId="{263C198D-69A2-47EA-9996-A33707C614CF}" srcOrd="1" destOrd="0" parTransId="{BC9290BA-AFBB-4E13-A4BA-FC5EE3647DDC}" sibTransId="{45A6B469-E7A2-4801-9754-6B95ED3E3AFD}"/>
    <dgm:cxn modelId="{09F3AD1D-0F7E-409B-A991-2AAE9442430D}" type="presOf" srcId="{7002D3C7-609B-4D87-A056-219F0238D03F}" destId="{4A39BB1E-BBBC-4D58-88E3-19B308D6C407}" srcOrd="0" destOrd="0" presId="urn:microsoft.com/office/officeart/2005/8/layout/default"/>
    <dgm:cxn modelId="{E65F2535-1558-489F-B766-2B5BD3664CA1}" srcId="{4E356BF2-A12F-45D4-BFE5-88EC1A0C4AA8}" destId="{FF8E3537-97A4-4640-849D-7F0E6D1FBF82}" srcOrd="3" destOrd="0" parTransId="{63905BB5-7938-4E28-9A30-A6A66061958E}" sibTransId="{D91E3E7C-6159-4B28-87C5-F9C626CD23B4}"/>
    <dgm:cxn modelId="{6F6C586C-DFC2-4CA2-AE18-62B3E9EE2922}" srcId="{4E356BF2-A12F-45D4-BFE5-88EC1A0C4AA8}" destId="{7002D3C7-609B-4D87-A056-219F0238D03F}" srcOrd="0" destOrd="0" parTransId="{24D29A3D-B883-48AC-97E2-7877239D447E}" sibTransId="{2B7DFC9F-247D-40D4-978D-84B7FB9806B2}"/>
    <dgm:cxn modelId="{2AB8D483-6C17-45F2-8B3B-B195E528099D}" type="presOf" srcId="{44BB43E5-C15A-45F2-8C64-EE7DBDE14D57}" destId="{6FD7109A-6541-48F9-BEAE-5A89A5F9FAAF}" srcOrd="0" destOrd="0" presId="urn:microsoft.com/office/officeart/2005/8/layout/default"/>
    <dgm:cxn modelId="{8C578F96-11E4-4764-BF27-B452CC1D7519}" type="presOf" srcId="{DB89D9BD-7C3E-4983-9539-A2873C8F8D76}" destId="{0678C7DC-161E-43C5-8BA4-5A58FC2BEDD0}" srcOrd="0" destOrd="0" presId="urn:microsoft.com/office/officeart/2005/8/layout/default"/>
    <dgm:cxn modelId="{83E6479B-1D1A-4B3D-8C55-F0AB9423AF40}" srcId="{4E356BF2-A12F-45D4-BFE5-88EC1A0C4AA8}" destId="{44BB43E5-C15A-45F2-8C64-EE7DBDE14D57}" srcOrd="5" destOrd="0" parTransId="{7E4B187A-F3AD-4505-A3D7-C84F34CD5FCB}" sibTransId="{FB8FABD3-FD0A-4595-97D0-BF10B0FF06B8}"/>
    <dgm:cxn modelId="{0E9244B8-FFF4-430C-B8B4-A85103F3735D}" srcId="{4E356BF2-A12F-45D4-BFE5-88EC1A0C4AA8}" destId="{DB89D9BD-7C3E-4983-9539-A2873C8F8D76}" srcOrd="2" destOrd="0" parTransId="{1EC12BD5-79AA-4AD7-A1E8-F409E263451C}" sibTransId="{D20E7E83-5AF9-4DB2-A9EC-9CCB08BF0512}"/>
    <dgm:cxn modelId="{74F319D4-1015-4DAD-BDDA-3451E6E72DB6}" type="presOf" srcId="{263C198D-69A2-47EA-9996-A33707C614CF}" destId="{4E1209D1-EA7A-4676-A3BA-C79A01C06A39}" srcOrd="0" destOrd="0" presId="urn:microsoft.com/office/officeart/2005/8/layout/default"/>
    <dgm:cxn modelId="{9CDD08D8-525E-4692-ADE1-3B09D1212764}" srcId="{4E356BF2-A12F-45D4-BFE5-88EC1A0C4AA8}" destId="{2AB26151-93AC-46A8-AA79-6695CFE63BEE}" srcOrd="4" destOrd="0" parTransId="{FA3C0B7B-70D2-4B37-A24D-4F0EB2056AD5}" sibTransId="{E2820CB3-40E9-4EA4-81A0-E706B9F34A4D}"/>
    <dgm:cxn modelId="{7A9360ED-0EF3-41A3-9052-4ADCBB36B7B4}" type="presOf" srcId="{FF8E3537-97A4-4640-849D-7F0E6D1FBF82}" destId="{45A9762F-7016-4B51-9DFA-58602AFCF512}" srcOrd="0" destOrd="0" presId="urn:microsoft.com/office/officeart/2005/8/layout/default"/>
    <dgm:cxn modelId="{0388A4F2-036A-49EF-9945-9B449AE30ABA}" type="presOf" srcId="{4E356BF2-A12F-45D4-BFE5-88EC1A0C4AA8}" destId="{D565D1B0-C065-45EE-852C-9FF5DB07C0AB}" srcOrd="0" destOrd="0" presId="urn:microsoft.com/office/officeart/2005/8/layout/default"/>
    <dgm:cxn modelId="{03BAD0CD-9E15-49F6-87F9-F2FB7552E063}" type="presParOf" srcId="{D565D1B0-C065-45EE-852C-9FF5DB07C0AB}" destId="{4A39BB1E-BBBC-4D58-88E3-19B308D6C407}" srcOrd="0" destOrd="0" presId="urn:microsoft.com/office/officeart/2005/8/layout/default"/>
    <dgm:cxn modelId="{FC83E8E0-6DDD-493F-9B0A-80D53F850EF0}" type="presParOf" srcId="{D565D1B0-C065-45EE-852C-9FF5DB07C0AB}" destId="{BDA3FC38-F584-4B3C-8F54-201889BC030D}" srcOrd="1" destOrd="0" presId="urn:microsoft.com/office/officeart/2005/8/layout/default"/>
    <dgm:cxn modelId="{2CF1E3CD-5622-44D5-8171-75B4A212BD96}" type="presParOf" srcId="{D565D1B0-C065-45EE-852C-9FF5DB07C0AB}" destId="{4E1209D1-EA7A-4676-A3BA-C79A01C06A39}" srcOrd="2" destOrd="0" presId="urn:microsoft.com/office/officeart/2005/8/layout/default"/>
    <dgm:cxn modelId="{BC82F0BA-6844-4EC9-9C91-75F0D4BD93BF}" type="presParOf" srcId="{D565D1B0-C065-45EE-852C-9FF5DB07C0AB}" destId="{F1D06D09-0947-40B3-AEDF-A1F19518B4CE}" srcOrd="3" destOrd="0" presId="urn:microsoft.com/office/officeart/2005/8/layout/default"/>
    <dgm:cxn modelId="{E565253D-A516-44AB-AB1E-2519602C1F4B}" type="presParOf" srcId="{D565D1B0-C065-45EE-852C-9FF5DB07C0AB}" destId="{0678C7DC-161E-43C5-8BA4-5A58FC2BEDD0}" srcOrd="4" destOrd="0" presId="urn:microsoft.com/office/officeart/2005/8/layout/default"/>
    <dgm:cxn modelId="{7391102A-7B6B-47EE-A97A-250892A9D5DB}" type="presParOf" srcId="{D565D1B0-C065-45EE-852C-9FF5DB07C0AB}" destId="{B71A4A56-020C-4BF3-B1F3-803685763D77}" srcOrd="5" destOrd="0" presId="urn:microsoft.com/office/officeart/2005/8/layout/default"/>
    <dgm:cxn modelId="{45B00664-1684-4E3F-B717-697C64D11FA8}" type="presParOf" srcId="{D565D1B0-C065-45EE-852C-9FF5DB07C0AB}" destId="{45A9762F-7016-4B51-9DFA-58602AFCF512}" srcOrd="6" destOrd="0" presId="urn:microsoft.com/office/officeart/2005/8/layout/default"/>
    <dgm:cxn modelId="{86FC764E-8F1D-4012-96AD-AF6D053ED1E3}" type="presParOf" srcId="{D565D1B0-C065-45EE-852C-9FF5DB07C0AB}" destId="{26F592CB-EDEC-4A10-B198-846FF4006D5F}" srcOrd="7" destOrd="0" presId="urn:microsoft.com/office/officeart/2005/8/layout/default"/>
    <dgm:cxn modelId="{0DFA7968-315F-4A62-9AE0-EF1E163E6BF0}" type="presParOf" srcId="{D565D1B0-C065-45EE-852C-9FF5DB07C0AB}" destId="{14B31D74-97B2-4F96-A4B9-57238B2CBE77}" srcOrd="8" destOrd="0" presId="urn:microsoft.com/office/officeart/2005/8/layout/default"/>
    <dgm:cxn modelId="{7E32636C-9314-45ED-972C-7030289BBE1E}" type="presParOf" srcId="{D565D1B0-C065-45EE-852C-9FF5DB07C0AB}" destId="{71350E34-8435-4A48-B897-0DC37A9190D2}" srcOrd="9" destOrd="0" presId="urn:microsoft.com/office/officeart/2005/8/layout/default"/>
    <dgm:cxn modelId="{A0F61706-CDCD-4732-98DA-3DEB093414FE}" type="presParOf" srcId="{D565D1B0-C065-45EE-852C-9FF5DB07C0AB}" destId="{6FD7109A-6541-48F9-BEAE-5A89A5F9FAA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41077B-F2BF-43EB-84D8-8005A83740E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it-IT"/>
        </a:p>
      </dgm:t>
    </dgm:pt>
    <dgm:pt modelId="{20D20DE5-8F9A-4D76-9A0D-E1053E2C39B7}">
      <dgm:prSet/>
      <dgm:spPr>
        <a:solidFill>
          <a:srgbClr val="9AD3E9"/>
        </a:solidFill>
      </dgm:spPr>
      <dgm:t>
        <a:bodyPr/>
        <a:lstStyle/>
        <a:p>
          <a:r>
            <a:rPr lang="it-IT" dirty="0">
              <a:solidFill>
                <a:schemeClr val="tx1"/>
              </a:solidFill>
            </a:rPr>
            <a:t>Ma qual è il ruolo del marketing?</a:t>
          </a:r>
        </a:p>
        <a:p>
          <a:r>
            <a:rPr lang="it-IT" dirty="0">
              <a:solidFill>
                <a:schemeClr val="tx1"/>
              </a:solidFill>
            </a:rPr>
            <a:t> A cosa serve il Social Media Marketing? </a:t>
          </a:r>
        </a:p>
      </dgm:t>
    </dgm:pt>
    <dgm:pt modelId="{0B8C0860-E67B-4BD6-A8B4-0E4535B10ED8}" type="parTrans" cxnId="{BA3AD99C-3831-4407-AEFD-1390DB765EC8}">
      <dgm:prSet/>
      <dgm:spPr/>
      <dgm:t>
        <a:bodyPr/>
        <a:lstStyle/>
        <a:p>
          <a:endParaRPr lang="it-IT">
            <a:solidFill>
              <a:schemeClr val="tx1"/>
            </a:solidFill>
          </a:endParaRPr>
        </a:p>
      </dgm:t>
    </dgm:pt>
    <dgm:pt modelId="{77F553E1-51BC-4023-BA0B-371BABA9C02B}" type="sibTrans" cxnId="{BA3AD99C-3831-4407-AEFD-1390DB765EC8}">
      <dgm:prSet/>
      <dgm:spPr>
        <a:solidFill>
          <a:srgbClr val="F8469B"/>
        </a:solidFill>
      </dgm:spPr>
      <dgm:t>
        <a:bodyPr/>
        <a:lstStyle/>
        <a:p>
          <a:endParaRPr lang="it-IT">
            <a:solidFill>
              <a:schemeClr val="tx1"/>
            </a:solidFill>
          </a:endParaRPr>
        </a:p>
      </dgm:t>
    </dgm:pt>
    <dgm:pt modelId="{BC3E8ABC-6CB0-46F5-9D02-D6A87CF955F0}">
      <dgm:prSet/>
      <dgm:spPr>
        <a:solidFill>
          <a:srgbClr val="98DFBB"/>
        </a:solidFill>
      </dgm:spPr>
      <dgm:t>
        <a:bodyPr/>
        <a:lstStyle/>
        <a:p>
          <a:r>
            <a:rPr lang="it-IT" dirty="0">
              <a:solidFill>
                <a:schemeClr val="tx1"/>
              </a:solidFill>
            </a:rPr>
            <a:t>Una risposta a questa domanda si trova nel </a:t>
          </a:r>
          <a:r>
            <a:rPr lang="it-IT" i="1" dirty="0" err="1">
              <a:solidFill>
                <a:schemeClr val="tx1"/>
              </a:solidFill>
            </a:rPr>
            <a:t>Modern</a:t>
          </a:r>
          <a:r>
            <a:rPr lang="it-IT" i="1" dirty="0">
              <a:solidFill>
                <a:schemeClr val="tx1"/>
              </a:solidFill>
            </a:rPr>
            <a:t> Marketing Manifesto</a:t>
          </a:r>
          <a:r>
            <a:rPr lang="it-IT" dirty="0">
              <a:solidFill>
                <a:schemeClr val="tx1"/>
              </a:solidFill>
            </a:rPr>
            <a:t>, che si compone di 11 punti chiave. Ogni azione di Marketing dovrebbe seguire queste linee guida essenziali:</a:t>
          </a:r>
        </a:p>
      </dgm:t>
    </dgm:pt>
    <dgm:pt modelId="{8772F4F5-8617-4A27-BD5A-7DCA4F0C9FAC}" type="parTrans" cxnId="{403094F0-CF1C-4E6A-8057-8B346E14C933}">
      <dgm:prSet/>
      <dgm:spPr/>
      <dgm:t>
        <a:bodyPr/>
        <a:lstStyle/>
        <a:p>
          <a:endParaRPr lang="it-IT">
            <a:solidFill>
              <a:schemeClr val="tx1"/>
            </a:solidFill>
          </a:endParaRPr>
        </a:p>
      </dgm:t>
    </dgm:pt>
    <dgm:pt modelId="{98961611-7473-438C-9B91-6DDB0B01E5EB}" type="sibTrans" cxnId="{403094F0-CF1C-4E6A-8057-8B346E14C933}">
      <dgm:prSet/>
      <dgm:spPr/>
      <dgm:t>
        <a:bodyPr/>
        <a:lstStyle/>
        <a:p>
          <a:endParaRPr lang="it-IT">
            <a:solidFill>
              <a:schemeClr val="tx1"/>
            </a:solidFill>
          </a:endParaRPr>
        </a:p>
      </dgm:t>
    </dgm:pt>
    <dgm:pt modelId="{BF53943F-3380-40AF-928A-2634AEE415FF}" type="pres">
      <dgm:prSet presAssocID="{A141077B-F2BF-43EB-84D8-8005A83740E4}" presName="Name0" presStyleCnt="0">
        <dgm:presLayoutVars>
          <dgm:dir/>
          <dgm:resizeHandles val="exact"/>
        </dgm:presLayoutVars>
      </dgm:prSet>
      <dgm:spPr/>
    </dgm:pt>
    <dgm:pt modelId="{CFC08866-3F00-4B05-96D2-83EFC62BC53F}" type="pres">
      <dgm:prSet presAssocID="{20D20DE5-8F9A-4D76-9A0D-E1053E2C39B7}" presName="node" presStyleLbl="node1" presStyleIdx="0" presStyleCnt="2" custLinFactNeighborX="-4168" custLinFactNeighborY="551">
        <dgm:presLayoutVars>
          <dgm:bulletEnabled val="1"/>
        </dgm:presLayoutVars>
      </dgm:prSet>
      <dgm:spPr/>
    </dgm:pt>
    <dgm:pt modelId="{BDBC78E4-D0CD-4BB0-BF3E-FB91C1920EBE}" type="pres">
      <dgm:prSet presAssocID="{77F553E1-51BC-4023-BA0B-371BABA9C02B}" presName="sibTrans" presStyleLbl="sibTrans2D1" presStyleIdx="0" presStyleCnt="1"/>
      <dgm:spPr/>
    </dgm:pt>
    <dgm:pt modelId="{6459CF5E-C534-4AD9-BD59-0F54242A8EA7}" type="pres">
      <dgm:prSet presAssocID="{77F553E1-51BC-4023-BA0B-371BABA9C02B}" presName="connectorText" presStyleLbl="sibTrans2D1" presStyleIdx="0" presStyleCnt="1"/>
      <dgm:spPr/>
    </dgm:pt>
    <dgm:pt modelId="{9B2F4DD7-2730-41EA-B3B4-39D3C13042EB}" type="pres">
      <dgm:prSet presAssocID="{BC3E8ABC-6CB0-46F5-9D02-D6A87CF955F0}" presName="node" presStyleLbl="node1" presStyleIdx="1" presStyleCnt="2">
        <dgm:presLayoutVars>
          <dgm:bulletEnabled val="1"/>
        </dgm:presLayoutVars>
      </dgm:prSet>
      <dgm:spPr/>
    </dgm:pt>
  </dgm:ptLst>
  <dgm:cxnLst>
    <dgm:cxn modelId="{B9B8AE19-A0E1-4484-8677-EB6E1B716DD6}" type="presOf" srcId="{77F553E1-51BC-4023-BA0B-371BABA9C02B}" destId="{BDBC78E4-D0CD-4BB0-BF3E-FB91C1920EBE}" srcOrd="0" destOrd="0" presId="urn:microsoft.com/office/officeart/2005/8/layout/process1"/>
    <dgm:cxn modelId="{B39E5099-C695-4613-9666-2F80AAB178ED}" type="presOf" srcId="{77F553E1-51BC-4023-BA0B-371BABA9C02B}" destId="{6459CF5E-C534-4AD9-BD59-0F54242A8EA7}" srcOrd="1" destOrd="0" presId="urn:microsoft.com/office/officeart/2005/8/layout/process1"/>
    <dgm:cxn modelId="{BA3AD99C-3831-4407-AEFD-1390DB765EC8}" srcId="{A141077B-F2BF-43EB-84D8-8005A83740E4}" destId="{20D20DE5-8F9A-4D76-9A0D-E1053E2C39B7}" srcOrd="0" destOrd="0" parTransId="{0B8C0860-E67B-4BD6-A8B4-0E4535B10ED8}" sibTransId="{77F553E1-51BC-4023-BA0B-371BABA9C02B}"/>
    <dgm:cxn modelId="{32CD2ABD-436F-4D58-A40D-BD60D42F5CC7}" type="presOf" srcId="{BC3E8ABC-6CB0-46F5-9D02-D6A87CF955F0}" destId="{9B2F4DD7-2730-41EA-B3B4-39D3C13042EB}" srcOrd="0" destOrd="0" presId="urn:microsoft.com/office/officeart/2005/8/layout/process1"/>
    <dgm:cxn modelId="{7CDF9FBF-081B-452C-B6AD-7F8DDE1A58F6}" type="presOf" srcId="{A141077B-F2BF-43EB-84D8-8005A83740E4}" destId="{BF53943F-3380-40AF-928A-2634AEE415FF}" srcOrd="0" destOrd="0" presId="urn:microsoft.com/office/officeart/2005/8/layout/process1"/>
    <dgm:cxn modelId="{3BB596DF-262D-46D2-8CE0-39B0C1E2B2ED}" type="presOf" srcId="{20D20DE5-8F9A-4D76-9A0D-E1053E2C39B7}" destId="{CFC08866-3F00-4B05-96D2-83EFC62BC53F}" srcOrd="0" destOrd="0" presId="urn:microsoft.com/office/officeart/2005/8/layout/process1"/>
    <dgm:cxn modelId="{403094F0-CF1C-4E6A-8057-8B346E14C933}" srcId="{A141077B-F2BF-43EB-84D8-8005A83740E4}" destId="{BC3E8ABC-6CB0-46F5-9D02-D6A87CF955F0}" srcOrd="1" destOrd="0" parTransId="{8772F4F5-8617-4A27-BD5A-7DCA4F0C9FAC}" sibTransId="{98961611-7473-438C-9B91-6DDB0B01E5EB}"/>
    <dgm:cxn modelId="{0A25378C-4300-43DA-A3DA-54B96A084628}" type="presParOf" srcId="{BF53943F-3380-40AF-928A-2634AEE415FF}" destId="{CFC08866-3F00-4B05-96D2-83EFC62BC53F}" srcOrd="0" destOrd="0" presId="urn:microsoft.com/office/officeart/2005/8/layout/process1"/>
    <dgm:cxn modelId="{772219A4-CAC1-405F-A6DE-2253003E2731}" type="presParOf" srcId="{BF53943F-3380-40AF-928A-2634AEE415FF}" destId="{BDBC78E4-D0CD-4BB0-BF3E-FB91C1920EBE}" srcOrd="1" destOrd="0" presId="urn:microsoft.com/office/officeart/2005/8/layout/process1"/>
    <dgm:cxn modelId="{1E28DDA7-4ACD-49E8-946A-92BD813F9A31}" type="presParOf" srcId="{BDBC78E4-D0CD-4BB0-BF3E-FB91C1920EBE}" destId="{6459CF5E-C534-4AD9-BD59-0F54242A8EA7}" srcOrd="0" destOrd="0" presId="urn:microsoft.com/office/officeart/2005/8/layout/process1"/>
    <dgm:cxn modelId="{7F2C93D0-75BD-415E-8B06-520FF00EFA25}" type="presParOf" srcId="{BF53943F-3380-40AF-928A-2634AEE415FF}" destId="{9B2F4DD7-2730-41EA-B3B4-39D3C13042E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A8B675-FC17-42F2-A3A1-4F3B4B20E1B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it-IT"/>
        </a:p>
      </dgm:t>
    </dgm:pt>
    <dgm:pt modelId="{5E66659D-3012-4284-9D17-09406B4FA308}">
      <dgm:prSet custT="1"/>
      <dgm:spPr/>
      <dgm:t>
        <a:bodyPr/>
        <a:lstStyle/>
        <a:p>
          <a:r>
            <a:rPr lang="it-IT" sz="1200" dirty="0">
              <a:solidFill>
                <a:schemeClr val="tx1"/>
              </a:solidFill>
            </a:rPr>
            <a:t>1) Strategia: Marketing e Promozione contribuiscono a garantire futuro alle aziende, di qualsiasi tipo. Chi si occupa di marketing digitale dovrebbe costantemente essere in contatto con un gran numero di persone, grazie al web.</a:t>
          </a:r>
        </a:p>
      </dgm:t>
    </dgm:pt>
    <dgm:pt modelId="{281EF172-A7B9-4E90-8E57-1DE3C83BACDD}" type="parTrans" cxnId="{FC0F88C7-C161-4990-8742-44FB87FFEAA2}">
      <dgm:prSet/>
      <dgm:spPr/>
      <dgm:t>
        <a:bodyPr/>
        <a:lstStyle/>
        <a:p>
          <a:endParaRPr lang="it-IT" sz="1200">
            <a:solidFill>
              <a:schemeClr val="tx1"/>
            </a:solidFill>
          </a:endParaRPr>
        </a:p>
      </dgm:t>
    </dgm:pt>
    <dgm:pt modelId="{ECC0858C-63DC-4E40-8341-BB54FDCC53F1}" type="sibTrans" cxnId="{FC0F88C7-C161-4990-8742-44FB87FFEAA2}">
      <dgm:prSet/>
      <dgm:spPr/>
      <dgm:t>
        <a:bodyPr/>
        <a:lstStyle/>
        <a:p>
          <a:endParaRPr lang="it-IT" sz="1200">
            <a:solidFill>
              <a:schemeClr val="tx1"/>
            </a:solidFill>
          </a:endParaRPr>
        </a:p>
      </dgm:t>
    </dgm:pt>
    <dgm:pt modelId="{53E7E759-5736-45F9-A762-FE2C02F4DB73}">
      <dgm:prSet custT="1"/>
      <dgm:spPr/>
      <dgm:t>
        <a:bodyPr/>
        <a:lstStyle/>
        <a:p>
          <a:r>
            <a:rPr lang="it-IT" sz="1200" dirty="0">
              <a:solidFill>
                <a:schemeClr val="tx1"/>
              </a:solidFill>
            </a:rPr>
            <a:t>2) Commerciale: Marketing significa vendita: chi si occupa di Marketing deve sapere da dove arrivano i ricavi e come.</a:t>
          </a:r>
        </a:p>
      </dgm:t>
    </dgm:pt>
    <dgm:pt modelId="{B99A853A-C58F-47E3-8A5F-DCDE28326BB5}" type="parTrans" cxnId="{07C8EAC9-0FCA-44E3-A4C2-97E8A511ADE5}">
      <dgm:prSet/>
      <dgm:spPr/>
      <dgm:t>
        <a:bodyPr/>
        <a:lstStyle/>
        <a:p>
          <a:endParaRPr lang="it-IT" sz="1200">
            <a:solidFill>
              <a:schemeClr val="tx1"/>
            </a:solidFill>
          </a:endParaRPr>
        </a:p>
      </dgm:t>
    </dgm:pt>
    <dgm:pt modelId="{A77BC680-E0E6-476F-8C90-E6581256C17B}" type="sibTrans" cxnId="{07C8EAC9-0FCA-44E3-A4C2-97E8A511ADE5}">
      <dgm:prSet/>
      <dgm:spPr/>
      <dgm:t>
        <a:bodyPr/>
        <a:lstStyle/>
        <a:p>
          <a:endParaRPr lang="it-IT" sz="1200">
            <a:solidFill>
              <a:schemeClr val="tx1"/>
            </a:solidFill>
          </a:endParaRPr>
        </a:p>
      </dgm:t>
    </dgm:pt>
    <dgm:pt modelId="{B8BF4B3C-FF90-46D6-83D8-DFF5C5950F68}">
      <dgm:prSet custT="1"/>
      <dgm:spPr/>
      <dgm:t>
        <a:bodyPr/>
        <a:lstStyle/>
        <a:p>
          <a:r>
            <a:rPr lang="it-IT" sz="1200">
              <a:solidFill>
                <a:schemeClr val="tx1"/>
              </a:solidFill>
            </a:rPr>
            <a:t>3) Misura: Deve sapere anche misurare e comprendere questi dati, per migliorare l’esperienza di acquisto dei clienti (primo contatto, scelta del prodotto, acquisto tramite per esempio piattaforma e-commerce)</a:t>
          </a:r>
          <a:endParaRPr lang="it-IT" sz="1200" dirty="0">
            <a:solidFill>
              <a:schemeClr val="tx1"/>
            </a:solidFill>
          </a:endParaRPr>
        </a:p>
      </dgm:t>
    </dgm:pt>
    <dgm:pt modelId="{A05C7421-CCB7-49B8-8442-E5FF120C8022}" type="parTrans" cxnId="{0853CE44-DE1E-4D9A-AE04-E187D45DBA09}">
      <dgm:prSet/>
      <dgm:spPr/>
      <dgm:t>
        <a:bodyPr/>
        <a:lstStyle/>
        <a:p>
          <a:endParaRPr lang="it-IT" sz="1200">
            <a:solidFill>
              <a:schemeClr val="tx1"/>
            </a:solidFill>
          </a:endParaRPr>
        </a:p>
      </dgm:t>
    </dgm:pt>
    <dgm:pt modelId="{9EF582D1-B372-463B-A0A4-5C8072D47130}" type="sibTrans" cxnId="{0853CE44-DE1E-4D9A-AE04-E187D45DBA09}">
      <dgm:prSet/>
      <dgm:spPr/>
      <dgm:t>
        <a:bodyPr/>
        <a:lstStyle/>
        <a:p>
          <a:endParaRPr lang="it-IT" sz="1200">
            <a:solidFill>
              <a:schemeClr val="tx1"/>
            </a:solidFill>
          </a:endParaRPr>
        </a:p>
      </dgm:t>
    </dgm:pt>
    <dgm:pt modelId="{2D82FB7C-DE81-4F6F-A2A9-B68FC8F9A8D0}" type="pres">
      <dgm:prSet presAssocID="{14A8B675-FC17-42F2-A3A1-4F3B4B20E1B4}" presName="linear" presStyleCnt="0">
        <dgm:presLayoutVars>
          <dgm:dir/>
          <dgm:animLvl val="lvl"/>
          <dgm:resizeHandles val="exact"/>
        </dgm:presLayoutVars>
      </dgm:prSet>
      <dgm:spPr/>
    </dgm:pt>
    <dgm:pt modelId="{FC891995-3FFC-40A9-85FE-0B8ECE2A92DD}" type="pres">
      <dgm:prSet presAssocID="{5E66659D-3012-4284-9D17-09406B4FA308}" presName="parentLin" presStyleCnt="0"/>
      <dgm:spPr/>
    </dgm:pt>
    <dgm:pt modelId="{187149EB-F637-43C8-8A35-699E9BFCF5D9}" type="pres">
      <dgm:prSet presAssocID="{5E66659D-3012-4284-9D17-09406B4FA308}" presName="parentLeftMargin" presStyleLbl="node1" presStyleIdx="0" presStyleCnt="3"/>
      <dgm:spPr/>
    </dgm:pt>
    <dgm:pt modelId="{BC06F2A5-CCCB-48ED-9316-D371E974B33F}" type="pres">
      <dgm:prSet presAssocID="{5E66659D-3012-4284-9D17-09406B4FA308}" presName="parentText" presStyleLbl="node1" presStyleIdx="0" presStyleCnt="3" custScaleX="125403" custScaleY="139705">
        <dgm:presLayoutVars>
          <dgm:chMax val="0"/>
          <dgm:bulletEnabled val="1"/>
        </dgm:presLayoutVars>
      </dgm:prSet>
      <dgm:spPr/>
    </dgm:pt>
    <dgm:pt modelId="{0FA91EE8-1971-418B-ADE7-05C2F5C3FB0B}" type="pres">
      <dgm:prSet presAssocID="{5E66659D-3012-4284-9D17-09406B4FA308}" presName="negativeSpace" presStyleCnt="0"/>
      <dgm:spPr/>
    </dgm:pt>
    <dgm:pt modelId="{7B949BE0-B5E9-445A-A137-F7A7BCA0ACC5}" type="pres">
      <dgm:prSet presAssocID="{5E66659D-3012-4284-9D17-09406B4FA308}" presName="childText" presStyleLbl="conFgAcc1" presStyleIdx="0" presStyleCnt="3">
        <dgm:presLayoutVars>
          <dgm:bulletEnabled val="1"/>
        </dgm:presLayoutVars>
      </dgm:prSet>
      <dgm:spPr/>
    </dgm:pt>
    <dgm:pt modelId="{398DA01F-5A86-4117-9000-C72E6249B996}" type="pres">
      <dgm:prSet presAssocID="{ECC0858C-63DC-4E40-8341-BB54FDCC53F1}" presName="spaceBetweenRectangles" presStyleCnt="0"/>
      <dgm:spPr/>
    </dgm:pt>
    <dgm:pt modelId="{612E097C-2CA4-4605-AD20-D55BF203C837}" type="pres">
      <dgm:prSet presAssocID="{53E7E759-5736-45F9-A762-FE2C02F4DB73}" presName="parentLin" presStyleCnt="0"/>
      <dgm:spPr/>
    </dgm:pt>
    <dgm:pt modelId="{8AD7C897-7E31-4F74-AB9B-9A98B1FC1D4B}" type="pres">
      <dgm:prSet presAssocID="{53E7E759-5736-45F9-A762-FE2C02F4DB73}" presName="parentLeftMargin" presStyleLbl="node1" presStyleIdx="0" presStyleCnt="3"/>
      <dgm:spPr/>
    </dgm:pt>
    <dgm:pt modelId="{E467BD57-635A-47CF-A163-E3A5D21D07D1}" type="pres">
      <dgm:prSet presAssocID="{53E7E759-5736-45F9-A762-FE2C02F4DB73}" presName="parentText" presStyleLbl="node1" presStyleIdx="1" presStyleCnt="3" custScaleX="125220">
        <dgm:presLayoutVars>
          <dgm:chMax val="0"/>
          <dgm:bulletEnabled val="1"/>
        </dgm:presLayoutVars>
      </dgm:prSet>
      <dgm:spPr/>
    </dgm:pt>
    <dgm:pt modelId="{BAC58A54-4D34-48FE-80AC-8C89B4CE3408}" type="pres">
      <dgm:prSet presAssocID="{53E7E759-5736-45F9-A762-FE2C02F4DB73}" presName="negativeSpace" presStyleCnt="0"/>
      <dgm:spPr/>
    </dgm:pt>
    <dgm:pt modelId="{0BDB1170-A94E-4EE1-A737-8DACBF3FEE89}" type="pres">
      <dgm:prSet presAssocID="{53E7E759-5736-45F9-A762-FE2C02F4DB73}" presName="childText" presStyleLbl="conFgAcc1" presStyleIdx="1" presStyleCnt="3">
        <dgm:presLayoutVars>
          <dgm:bulletEnabled val="1"/>
        </dgm:presLayoutVars>
      </dgm:prSet>
      <dgm:spPr/>
    </dgm:pt>
    <dgm:pt modelId="{D313BCAF-2990-419F-8F84-E1DA469B7DA4}" type="pres">
      <dgm:prSet presAssocID="{A77BC680-E0E6-476F-8C90-E6581256C17B}" presName="spaceBetweenRectangles" presStyleCnt="0"/>
      <dgm:spPr/>
    </dgm:pt>
    <dgm:pt modelId="{2CFBE6AA-FDA0-4324-AACB-0A1B574A0B73}" type="pres">
      <dgm:prSet presAssocID="{B8BF4B3C-FF90-46D6-83D8-DFF5C5950F68}" presName="parentLin" presStyleCnt="0"/>
      <dgm:spPr/>
    </dgm:pt>
    <dgm:pt modelId="{AC3E6912-9B98-4B28-B3A8-7DAE3F706488}" type="pres">
      <dgm:prSet presAssocID="{B8BF4B3C-FF90-46D6-83D8-DFF5C5950F68}" presName="parentLeftMargin" presStyleLbl="node1" presStyleIdx="1" presStyleCnt="3"/>
      <dgm:spPr/>
    </dgm:pt>
    <dgm:pt modelId="{8DCD25CA-94D8-4049-B34A-8780F4F99CB0}" type="pres">
      <dgm:prSet presAssocID="{B8BF4B3C-FF90-46D6-83D8-DFF5C5950F68}" presName="parentText" presStyleLbl="node1" presStyleIdx="2" presStyleCnt="3" custScaleX="125220" custScaleY="118868">
        <dgm:presLayoutVars>
          <dgm:chMax val="0"/>
          <dgm:bulletEnabled val="1"/>
        </dgm:presLayoutVars>
      </dgm:prSet>
      <dgm:spPr/>
    </dgm:pt>
    <dgm:pt modelId="{B173FA9F-BA8C-4921-A26F-A0A9DFAC0149}" type="pres">
      <dgm:prSet presAssocID="{B8BF4B3C-FF90-46D6-83D8-DFF5C5950F68}" presName="negativeSpace" presStyleCnt="0"/>
      <dgm:spPr/>
    </dgm:pt>
    <dgm:pt modelId="{34D306D7-8113-4445-8DB3-A8478B715604}" type="pres">
      <dgm:prSet presAssocID="{B8BF4B3C-FF90-46D6-83D8-DFF5C5950F68}" presName="childText" presStyleLbl="conFgAcc1" presStyleIdx="2" presStyleCnt="3">
        <dgm:presLayoutVars>
          <dgm:bulletEnabled val="1"/>
        </dgm:presLayoutVars>
      </dgm:prSet>
      <dgm:spPr/>
    </dgm:pt>
  </dgm:ptLst>
  <dgm:cxnLst>
    <dgm:cxn modelId="{47D5810A-54D8-44A9-9804-D71854CB8CCC}" type="presOf" srcId="{5E66659D-3012-4284-9D17-09406B4FA308}" destId="{BC06F2A5-CCCB-48ED-9316-D371E974B33F}" srcOrd="1" destOrd="0" presId="urn:microsoft.com/office/officeart/2005/8/layout/list1"/>
    <dgm:cxn modelId="{95D24331-B3EF-4FDD-954C-A9846A0CA4AC}" type="presOf" srcId="{B8BF4B3C-FF90-46D6-83D8-DFF5C5950F68}" destId="{8DCD25CA-94D8-4049-B34A-8780F4F99CB0}" srcOrd="1" destOrd="0" presId="urn:microsoft.com/office/officeart/2005/8/layout/list1"/>
    <dgm:cxn modelId="{B7375763-5F3B-4512-8CDB-ACB0A4E07EA4}" type="presOf" srcId="{5E66659D-3012-4284-9D17-09406B4FA308}" destId="{187149EB-F637-43C8-8A35-699E9BFCF5D9}" srcOrd="0" destOrd="0" presId="urn:microsoft.com/office/officeart/2005/8/layout/list1"/>
    <dgm:cxn modelId="{0853CE44-DE1E-4D9A-AE04-E187D45DBA09}" srcId="{14A8B675-FC17-42F2-A3A1-4F3B4B20E1B4}" destId="{B8BF4B3C-FF90-46D6-83D8-DFF5C5950F68}" srcOrd="2" destOrd="0" parTransId="{A05C7421-CCB7-49B8-8442-E5FF120C8022}" sibTransId="{9EF582D1-B372-463B-A0A4-5C8072D47130}"/>
    <dgm:cxn modelId="{AAB40D49-1A0D-4F8A-B4AF-1DC05C7EFA45}" type="presOf" srcId="{53E7E759-5736-45F9-A762-FE2C02F4DB73}" destId="{E467BD57-635A-47CF-A163-E3A5D21D07D1}" srcOrd="1" destOrd="0" presId="urn:microsoft.com/office/officeart/2005/8/layout/list1"/>
    <dgm:cxn modelId="{29C1008C-8FCF-49D6-8C62-CC60405D6C7D}" type="presOf" srcId="{14A8B675-FC17-42F2-A3A1-4F3B4B20E1B4}" destId="{2D82FB7C-DE81-4F6F-A2A9-B68FC8F9A8D0}" srcOrd="0" destOrd="0" presId="urn:microsoft.com/office/officeart/2005/8/layout/list1"/>
    <dgm:cxn modelId="{FC0F88C7-C161-4990-8742-44FB87FFEAA2}" srcId="{14A8B675-FC17-42F2-A3A1-4F3B4B20E1B4}" destId="{5E66659D-3012-4284-9D17-09406B4FA308}" srcOrd="0" destOrd="0" parTransId="{281EF172-A7B9-4E90-8E57-1DE3C83BACDD}" sibTransId="{ECC0858C-63DC-4E40-8341-BB54FDCC53F1}"/>
    <dgm:cxn modelId="{07C8EAC9-0FCA-44E3-A4C2-97E8A511ADE5}" srcId="{14A8B675-FC17-42F2-A3A1-4F3B4B20E1B4}" destId="{53E7E759-5736-45F9-A762-FE2C02F4DB73}" srcOrd="1" destOrd="0" parTransId="{B99A853A-C58F-47E3-8A5F-DCDE28326BB5}" sibTransId="{A77BC680-E0E6-476F-8C90-E6581256C17B}"/>
    <dgm:cxn modelId="{D4DE84DC-E5E1-4727-ADED-1D39C5B5C41A}" type="presOf" srcId="{B8BF4B3C-FF90-46D6-83D8-DFF5C5950F68}" destId="{AC3E6912-9B98-4B28-B3A8-7DAE3F706488}" srcOrd="0" destOrd="0" presId="urn:microsoft.com/office/officeart/2005/8/layout/list1"/>
    <dgm:cxn modelId="{07F909F3-B99F-4D46-8D21-10E07D13C577}" type="presOf" srcId="{53E7E759-5736-45F9-A762-FE2C02F4DB73}" destId="{8AD7C897-7E31-4F74-AB9B-9A98B1FC1D4B}" srcOrd="0" destOrd="0" presId="urn:microsoft.com/office/officeart/2005/8/layout/list1"/>
    <dgm:cxn modelId="{441F0E4A-C977-43ED-B8F1-8A2FE5EF938D}" type="presParOf" srcId="{2D82FB7C-DE81-4F6F-A2A9-B68FC8F9A8D0}" destId="{FC891995-3FFC-40A9-85FE-0B8ECE2A92DD}" srcOrd="0" destOrd="0" presId="urn:microsoft.com/office/officeart/2005/8/layout/list1"/>
    <dgm:cxn modelId="{A2F732FE-6967-434C-BBB4-D7CA5CD9EFF9}" type="presParOf" srcId="{FC891995-3FFC-40A9-85FE-0B8ECE2A92DD}" destId="{187149EB-F637-43C8-8A35-699E9BFCF5D9}" srcOrd="0" destOrd="0" presId="urn:microsoft.com/office/officeart/2005/8/layout/list1"/>
    <dgm:cxn modelId="{A476806B-D8EE-4DEA-8408-115CF82E64B5}" type="presParOf" srcId="{FC891995-3FFC-40A9-85FE-0B8ECE2A92DD}" destId="{BC06F2A5-CCCB-48ED-9316-D371E974B33F}" srcOrd="1" destOrd="0" presId="urn:microsoft.com/office/officeart/2005/8/layout/list1"/>
    <dgm:cxn modelId="{F34ED181-C646-4D16-AF9F-6FB58935F530}" type="presParOf" srcId="{2D82FB7C-DE81-4F6F-A2A9-B68FC8F9A8D0}" destId="{0FA91EE8-1971-418B-ADE7-05C2F5C3FB0B}" srcOrd="1" destOrd="0" presId="urn:microsoft.com/office/officeart/2005/8/layout/list1"/>
    <dgm:cxn modelId="{7A0FB438-CD33-450D-B42A-DEED355E535D}" type="presParOf" srcId="{2D82FB7C-DE81-4F6F-A2A9-B68FC8F9A8D0}" destId="{7B949BE0-B5E9-445A-A137-F7A7BCA0ACC5}" srcOrd="2" destOrd="0" presId="urn:microsoft.com/office/officeart/2005/8/layout/list1"/>
    <dgm:cxn modelId="{59D54051-CDA7-49F1-A207-6FFE5571BF2D}" type="presParOf" srcId="{2D82FB7C-DE81-4F6F-A2A9-B68FC8F9A8D0}" destId="{398DA01F-5A86-4117-9000-C72E6249B996}" srcOrd="3" destOrd="0" presId="urn:microsoft.com/office/officeart/2005/8/layout/list1"/>
    <dgm:cxn modelId="{CCAA1B8F-B083-435D-A580-5294C6542440}" type="presParOf" srcId="{2D82FB7C-DE81-4F6F-A2A9-B68FC8F9A8D0}" destId="{612E097C-2CA4-4605-AD20-D55BF203C837}" srcOrd="4" destOrd="0" presId="urn:microsoft.com/office/officeart/2005/8/layout/list1"/>
    <dgm:cxn modelId="{5F61699C-C6E6-4830-8A07-A27C4030BD46}" type="presParOf" srcId="{612E097C-2CA4-4605-AD20-D55BF203C837}" destId="{8AD7C897-7E31-4F74-AB9B-9A98B1FC1D4B}" srcOrd="0" destOrd="0" presId="urn:microsoft.com/office/officeart/2005/8/layout/list1"/>
    <dgm:cxn modelId="{04D9BA11-3ADC-4E0F-9381-7884C6B3C9C2}" type="presParOf" srcId="{612E097C-2CA4-4605-AD20-D55BF203C837}" destId="{E467BD57-635A-47CF-A163-E3A5D21D07D1}" srcOrd="1" destOrd="0" presId="urn:microsoft.com/office/officeart/2005/8/layout/list1"/>
    <dgm:cxn modelId="{F36C2F9D-E196-472D-98C6-CAB1D99DFC1C}" type="presParOf" srcId="{2D82FB7C-DE81-4F6F-A2A9-B68FC8F9A8D0}" destId="{BAC58A54-4D34-48FE-80AC-8C89B4CE3408}" srcOrd="5" destOrd="0" presId="urn:microsoft.com/office/officeart/2005/8/layout/list1"/>
    <dgm:cxn modelId="{F41059C1-ABC4-4D22-ABCE-1C12E37457BC}" type="presParOf" srcId="{2D82FB7C-DE81-4F6F-A2A9-B68FC8F9A8D0}" destId="{0BDB1170-A94E-4EE1-A737-8DACBF3FEE89}" srcOrd="6" destOrd="0" presId="urn:microsoft.com/office/officeart/2005/8/layout/list1"/>
    <dgm:cxn modelId="{923F08D9-DB3F-4B99-9044-543CE430F66E}" type="presParOf" srcId="{2D82FB7C-DE81-4F6F-A2A9-B68FC8F9A8D0}" destId="{D313BCAF-2990-419F-8F84-E1DA469B7DA4}" srcOrd="7" destOrd="0" presId="urn:microsoft.com/office/officeart/2005/8/layout/list1"/>
    <dgm:cxn modelId="{5197BE18-FCF5-45C0-9D79-21961532D553}" type="presParOf" srcId="{2D82FB7C-DE81-4F6F-A2A9-B68FC8F9A8D0}" destId="{2CFBE6AA-FDA0-4324-AACB-0A1B574A0B73}" srcOrd="8" destOrd="0" presId="urn:microsoft.com/office/officeart/2005/8/layout/list1"/>
    <dgm:cxn modelId="{DA8B8C89-C93E-4E2A-B18A-BC1768AF1E9B}" type="presParOf" srcId="{2CFBE6AA-FDA0-4324-AACB-0A1B574A0B73}" destId="{AC3E6912-9B98-4B28-B3A8-7DAE3F706488}" srcOrd="0" destOrd="0" presId="urn:microsoft.com/office/officeart/2005/8/layout/list1"/>
    <dgm:cxn modelId="{ABDFA6D2-9A96-4246-AFB0-9B17EBC19B27}" type="presParOf" srcId="{2CFBE6AA-FDA0-4324-AACB-0A1B574A0B73}" destId="{8DCD25CA-94D8-4049-B34A-8780F4F99CB0}" srcOrd="1" destOrd="0" presId="urn:microsoft.com/office/officeart/2005/8/layout/list1"/>
    <dgm:cxn modelId="{45B654F9-BE4D-4917-8E33-5F9173739D95}" type="presParOf" srcId="{2D82FB7C-DE81-4F6F-A2A9-B68FC8F9A8D0}" destId="{B173FA9F-BA8C-4921-A26F-A0A9DFAC0149}" srcOrd="9" destOrd="0" presId="urn:microsoft.com/office/officeart/2005/8/layout/list1"/>
    <dgm:cxn modelId="{5468F164-6C57-4954-8876-CEA41EFED779}" type="presParOf" srcId="{2D82FB7C-DE81-4F6F-A2A9-B68FC8F9A8D0}" destId="{34D306D7-8113-4445-8DB3-A8478B71560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CC8B9F-D8FA-465E-8829-0B6C3E7DFE7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D660CCEC-ED34-4057-8055-43F3C42A6862}">
      <dgm:prSet custT="1"/>
      <dgm:spPr/>
      <dgm:t>
        <a:bodyPr/>
        <a:lstStyle/>
        <a:p>
          <a:r>
            <a:rPr lang="it-IT" sz="1200" dirty="0">
              <a:solidFill>
                <a:schemeClr val="tx1"/>
              </a:solidFill>
            </a:rPr>
            <a:t>4) Esperienza: Il marketing moderno cerca di migliorare l'esperienza del cliente (eventi, prodotti o servizi. Non fa differenza). Una buona strategia di Marketing dovrebbe anzitutto segmentare la clientela.</a:t>
          </a:r>
        </a:p>
      </dgm:t>
    </dgm:pt>
    <dgm:pt modelId="{576DECF9-BB2F-408D-B3F4-02A341984D91}" type="parTrans" cxnId="{0C03A3FD-3DB7-4EAF-9196-5B922E20166C}">
      <dgm:prSet/>
      <dgm:spPr/>
      <dgm:t>
        <a:bodyPr/>
        <a:lstStyle/>
        <a:p>
          <a:endParaRPr lang="it-IT" sz="1200">
            <a:solidFill>
              <a:schemeClr val="tx1"/>
            </a:solidFill>
          </a:endParaRPr>
        </a:p>
      </dgm:t>
    </dgm:pt>
    <dgm:pt modelId="{6B579FDB-D08A-4129-9289-7BF0B74524B1}" type="sibTrans" cxnId="{0C03A3FD-3DB7-4EAF-9196-5B922E20166C}">
      <dgm:prSet/>
      <dgm:spPr/>
      <dgm:t>
        <a:bodyPr/>
        <a:lstStyle/>
        <a:p>
          <a:endParaRPr lang="it-IT" sz="1200">
            <a:solidFill>
              <a:schemeClr val="tx1"/>
            </a:solidFill>
          </a:endParaRPr>
        </a:p>
      </dgm:t>
    </dgm:pt>
    <dgm:pt modelId="{D0665832-8150-4891-AAAE-6EA4FB775C36}">
      <dgm:prSet custT="1"/>
      <dgm:spPr/>
      <dgm:t>
        <a:bodyPr/>
        <a:lstStyle/>
        <a:p>
          <a:r>
            <a:rPr lang="it-IT" sz="1200" dirty="0">
              <a:solidFill>
                <a:schemeClr val="tx1"/>
              </a:solidFill>
            </a:rPr>
            <a:t>5) Integrazione: La rivoluzione dei Media e del Mobile è solo all'inizio: sempre più clienti costruiscono la propria esperienza con aziende tramite contatti online.</a:t>
          </a:r>
        </a:p>
      </dgm:t>
    </dgm:pt>
    <dgm:pt modelId="{5946F09A-3F8F-4280-87D8-18C8752CE45C}" type="parTrans" cxnId="{AFDC9734-E018-427C-B93C-C63949845CDB}">
      <dgm:prSet/>
      <dgm:spPr/>
      <dgm:t>
        <a:bodyPr/>
        <a:lstStyle/>
        <a:p>
          <a:endParaRPr lang="it-IT" sz="1200">
            <a:solidFill>
              <a:schemeClr val="tx1"/>
            </a:solidFill>
          </a:endParaRPr>
        </a:p>
      </dgm:t>
    </dgm:pt>
    <dgm:pt modelId="{85C2F3E3-A495-40F4-80F5-E9D8946EFFF4}" type="sibTrans" cxnId="{AFDC9734-E018-427C-B93C-C63949845CDB}">
      <dgm:prSet/>
      <dgm:spPr/>
      <dgm:t>
        <a:bodyPr/>
        <a:lstStyle/>
        <a:p>
          <a:endParaRPr lang="it-IT" sz="1200">
            <a:solidFill>
              <a:schemeClr val="tx1"/>
            </a:solidFill>
          </a:endParaRPr>
        </a:p>
      </dgm:t>
    </dgm:pt>
    <dgm:pt modelId="{5F386643-D4AF-415E-A0C2-0221E1738184}" type="pres">
      <dgm:prSet presAssocID="{39CC8B9F-D8FA-465E-8829-0B6C3E7DFE71}" presName="linear" presStyleCnt="0">
        <dgm:presLayoutVars>
          <dgm:dir/>
          <dgm:animLvl val="lvl"/>
          <dgm:resizeHandles val="exact"/>
        </dgm:presLayoutVars>
      </dgm:prSet>
      <dgm:spPr/>
    </dgm:pt>
    <dgm:pt modelId="{445432E9-C5B4-4081-8A30-E795D240FE5D}" type="pres">
      <dgm:prSet presAssocID="{D660CCEC-ED34-4057-8055-43F3C42A6862}" presName="parentLin" presStyleCnt="0"/>
      <dgm:spPr/>
    </dgm:pt>
    <dgm:pt modelId="{9DAB98D2-2632-45E1-A5A8-964BBD096A89}" type="pres">
      <dgm:prSet presAssocID="{D660CCEC-ED34-4057-8055-43F3C42A6862}" presName="parentLeftMargin" presStyleLbl="node1" presStyleIdx="0" presStyleCnt="2"/>
      <dgm:spPr/>
    </dgm:pt>
    <dgm:pt modelId="{26A65F92-5C2A-4721-90A4-46E695031B36}" type="pres">
      <dgm:prSet presAssocID="{D660CCEC-ED34-4057-8055-43F3C42A6862}" presName="parentText" presStyleLbl="node1" presStyleIdx="0" presStyleCnt="2" custScaleX="107167" custScaleY="77644">
        <dgm:presLayoutVars>
          <dgm:chMax val="0"/>
          <dgm:bulletEnabled val="1"/>
        </dgm:presLayoutVars>
      </dgm:prSet>
      <dgm:spPr/>
    </dgm:pt>
    <dgm:pt modelId="{F899B461-88AF-4156-9897-A88E8094D8F6}" type="pres">
      <dgm:prSet presAssocID="{D660CCEC-ED34-4057-8055-43F3C42A6862}" presName="negativeSpace" presStyleCnt="0"/>
      <dgm:spPr/>
    </dgm:pt>
    <dgm:pt modelId="{1749F742-0BC1-4312-9F54-8BE536BCEC92}" type="pres">
      <dgm:prSet presAssocID="{D660CCEC-ED34-4057-8055-43F3C42A6862}" presName="childText" presStyleLbl="conFgAcc1" presStyleIdx="0" presStyleCnt="2">
        <dgm:presLayoutVars>
          <dgm:bulletEnabled val="1"/>
        </dgm:presLayoutVars>
      </dgm:prSet>
      <dgm:spPr/>
    </dgm:pt>
    <dgm:pt modelId="{877BFE0D-DA8B-4913-BA1B-B19E91FB763F}" type="pres">
      <dgm:prSet presAssocID="{6B579FDB-D08A-4129-9289-7BF0B74524B1}" presName="spaceBetweenRectangles" presStyleCnt="0"/>
      <dgm:spPr/>
    </dgm:pt>
    <dgm:pt modelId="{7836A6B2-AADF-4FA1-A5DC-B6653DC99C79}" type="pres">
      <dgm:prSet presAssocID="{D0665832-8150-4891-AAAE-6EA4FB775C36}" presName="parentLin" presStyleCnt="0"/>
      <dgm:spPr/>
    </dgm:pt>
    <dgm:pt modelId="{AA8D0758-2210-4080-BA24-7D09F9DC93AB}" type="pres">
      <dgm:prSet presAssocID="{D0665832-8150-4891-AAAE-6EA4FB775C36}" presName="parentLeftMargin" presStyleLbl="node1" presStyleIdx="0" presStyleCnt="2"/>
      <dgm:spPr/>
    </dgm:pt>
    <dgm:pt modelId="{FAF2D989-13A9-4ED4-85FC-880CD8889072}" type="pres">
      <dgm:prSet presAssocID="{D0665832-8150-4891-AAAE-6EA4FB775C36}" presName="parentText" presStyleLbl="node1" presStyleIdx="1" presStyleCnt="2" custScaleX="107167" custScaleY="77644">
        <dgm:presLayoutVars>
          <dgm:chMax val="0"/>
          <dgm:bulletEnabled val="1"/>
        </dgm:presLayoutVars>
      </dgm:prSet>
      <dgm:spPr/>
    </dgm:pt>
    <dgm:pt modelId="{67629AA4-D54D-4AAF-8ACB-2D3B4276E3A2}" type="pres">
      <dgm:prSet presAssocID="{D0665832-8150-4891-AAAE-6EA4FB775C36}" presName="negativeSpace" presStyleCnt="0"/>
      <dgm:spPr/>
    </dgm:pt>
    <dgm:pt modelId="{3E1B19AA-49C6-4CA4-ACF4-EE097C3857AF}" type="pres">
      <dgm:prSet presAssocID="{D0665832-8150-4891-AAAE-6EA4FB775C36}" presName="childText" presStyleLbl="conFgAcc1" presStyleIdx="1" presStyleCnt="2">
        <dgm:presLayoutVars>
          <dgm:bulletEnabled val="1"/>
        </dgm:presLayoutVars>
      </dgm:prSet>
      <dgm:spPr/>
    </dgm:pt>
  </dgm:ptLst>
  <dgm:cxnLst>
    <dgm:cxn modelId="{AFDC9734-E018-427C-B93C-C63949845CDB}" srcId="{39CC8B9F-D8FA-465E-8829-0B6C3E7DFE71}" destId="{D0665832-8150-4891-AAAE-6EA4FB775C36}" srcOrd="1" destOrd="0" parTransId="{5946F09A-3F8F-4280-87D8-18C8752CE45C}" sibTransId="{85C2F3E3-A495-40F4-80F5-E9D8946EFFF4}"/>
    <dgm:cxn modelId="{56395937-E30A-4D39-A8D0-4A30B71405F8}" type="presOf" srcId="{D660CCEC-ED34-4057-8055-43F3C42A6862}" destId="{9DAB98D2-2632-45E1-A5A8-964BBD096A89}" srcOrd="0" destOrd="0" presId="urn:microsoft.com/office/officeart/2005/8/layout/list1"/>
    <dgm:cxn modelId="{DBF04764-A91C-4BB6-B50F-FED73F1EB190}" type="presOf" srcId="{39CC8B9F-D8FA-465E-8829-0B6C3E7DFE71}" destId="{5F386643-D4AF-415E-A0C2-0221E1738184}" srcOrd="0" destOrd="0" presId="urn:microsoft.com/office/officeart/2005/8/layout/list1"/>
    <dgm:cxn modelId="{699C5B74-C221-49BE-A243-80409939AC22}" type="presOf" srcId="{D660CCEC-ED34-4057-8055-43F3C42A6862}" destId="{26A65F92-5C2A-4721-90A4-46E695031B36}" srcOrd="1" destOrd="0" presId="urn:microsoft.com/office/officeart/2005/8/layout/list1"/>
    <dgm:cxn modelId="{1344B98A-B2AF-4A24-B8E5-8C246A8FFE0B}" type="presOf" srcId="{D0665832-8150-4891-AAAE-6EA4FB775C36}" destId="{AA8D0758-2210-4080-BA24-7D09F9DC93AB}" srcOrd="0" destOrd="0" presId="urn:microsoft.com/office/officeart/2005/8/layout/list1"/>
    <dgm:cxn modelId="{C0E6FEC9-1A6A-4CB4-8389-8AFAA31260AA}" type="presOf" srcId="{D0665832-8150-4891-AAAE-6EA4FB775C36}" destId="{FAF2D989-13A9-4ED4-85FC-880CD8889072}" srcOrd="1" destOrd="0" presId="urn:microsoft.com/office/officeart/2005/8/layout/list1"/>
    <dgm:cxn modelId="{0C03A3FD-3DB7-4EAF-9196-5B922E20166C}" srcId="{39CC8B9F-D8FA-465E-8829-0B6C3E7DFE71}" destId="{D660CCEC-ED34-4057-8055-43F3C42A6862}" srcOrd="0" destOrd="0" parTransId="{576DECF9-BB2F-408D-B3F4-02A341984D91}" sibTransId="{6B579FDB-D08A-4129-9289-7BF0B74524B1}"/>
    <dgm:cxn modelId="{E072ECFD-54E6-446F-9991-F0818820A6A7}" type="presParOf" srcId="{5F386643-D4AF-415E-A0C2-0221E1738184}" destId="{445432E9-C5B4-4081-8A30-E795D240FE5D}" srcOrd="0" destOrd="0" presId="urn:microsoft.com/office/officeart/2005/8/layout/list1"/>
    <dgm:cxn modelId="{BB318462-2C65-4535-B78F-4F161A688F9F}" type="presParOf" srcId="{445432E9-C5B4-4081-8A30-E795D240FE5D}" destId="{9DAB98D2-2632-45E1-A5A8-964BBD096A89}" srcOrd="0" destOrd="0" presId="urn:microsoft.com/office/officeart/2005/8/layout/list1"/>
    <dgm:cxn modelId="{AF33DD99-8078-4BBE-9BBA-7D8668FBF585}" type="presParOf" srcId="{445432E9-C5B4-4081-8A30-E795D240FE5D}" destId="{26A65F92-5C2A-4721-90A4-46E695031B36}" srcOrd="1" destOrd="0" presId="urn:microsoft.com/office/officeart/2005/8/layout/list1"/>
    <dgm:cxn modelId="{4E515FF3-E702-478D-B5B2-837B7D837570}" type="presParOf" srcId="{5F386643-D4AF-415E-A0C2-0221E1738184}" destId="{F899B461-88AF-4156-9897-A88E8094D8F6}" srcOrd="1" destOrd="0" presId="urn:microsoft.com/office/officeart/2005/8/layout/list1"/>
    <dgm:cxn modelId="{0F3ED2E4-6196-47A0-9D69-A3E682EC741B}" type="presParOf" srcId="{5F386643-D4AF-415E-A0C2-0221E1738184}" destId="{1749F742-0BC1-4312-9F54-8BE536BCEC92}" srcOrd="2" destOrd="0" presId="urn:microsoft.com/office/officeart/2005/8/layout/list1"/>
    <dgm:cxn modelId="{D2473B17-2F12-4610-BB6E-C16E1BA52354}" type="presParOf" srcId="{5F386643-D4AF-415E-A0C2-0221E1738184}" destId="{877BFE0D-DA8B-4913-BA1B-B19E91FB763F}" srcOrd="3" destOrd="0" presId="urn:microsoft.com/office/officeart/2005/8/layout/list1"/>
    <dgm:cxn modelId="{F10155DD-2740-477B-AA25-769BB8C35967}" type="presParOf" srcId="{5F386643-D4AF-415E-A0C2-0221E1738184}" destId="{7836A6B2-AADF-4FA1-A5DC-B6653DC99C79}" srcOrd="4" destOrd="0" presId="urn:microsoft.com/office/officeart/2005/8/layout/list1"/>
    <dgm:cxn modelId="{0EF75D2B-AB4F-4132-B239-68D0C1DC7A26}" type="presParOf" srcId="{7836A6B2-AADF-4FA1-A5DC-B6653DC99C79}" destId="{AA8D0758-2210-4080-BA24-7D09F9DC93AB}" srcOrd="0" destOrd="0" presId="urn:microsoft.com/office/officeart/2005/8/layout/list1"/>
    <dgm:cxn modelId="{C1D240FC-D90A-4DEC-B323-80AA85AEFE1A}" type="presParOf" srcId="{7836A6B2-AADF-4FA1-A5DC-B6653DC99C79}" destId="{FAF2D989-13A9-4ED4-85FC-880CD8889072}" srcOrd="1" destOrd="0" presId="urn:microsoft.com/office/officeart/2005/8/layout/list1"/>
    <dgm:cxn modelId="{913FCF31-0989-496F-8C4D-B86E61CDC872}" type="presParOf" srcId="{5F386643-D4AF-415E-A0C2-0221E1738184}" destId="{67629AA4-D54D-4AAF-8ACB-2D3B4276E3A2}" srcOrd="5" destOrd="0" presId="urn:microsoft.com/office/officeart/2005/8/layout/list1"/>
    <dgm:cxn modelId="{EC4793DB-C6B4-4C25-9C28-819D5108D0A5}" type="presParOf" srcId="{5F386643-D4AF-415E-A0C2-0221E1738184}" destId="{3E1B19AA-49C6-4CA4-ACF4-EE097C3857A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3AEF9E-16FE-46C8-9AD8-7A467DE8FBC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it-IT"/>
        </a:p>
      </dgm:t>
    </dgm:pt>
    <dgm:pt modelId="{43BD65B1-ED85-49FF-8752-C4B3361BAEE6}">
      <dgm:prSet custT="1"/>
      <dgm:spPr/>
      <dgm:t>
        <a:bodyPr/>
        <a:lstStyle/>
        <a:p>
          <a:r>
            <a:rPr lang="it-IT" sz="1200">
              <a:solidFill>
                <a:schemeClr val="tx1"/>
              </a:solidFill>
            </a:rPr>
            <a:t>6) Brand: I consumatori sono davvero i protagonisti dei processi di acquisto e delle sorti di ogni azienda. Le aziende devono quindi essere trasparenti e comunicare in modo diretto. </a:t>
          </a:r>
        </a:p>
      </dgm:t>
    </dgm:pt>
    <dgm:pt modelId="{588B2CA2-4762-4E2F-91CB-0DB69DF52567}" type="parTrans" cxnId="{02D6C479-8F10-4BF8-93D8-4BD00E961350}">
      <dgm:prSet/>
      <dgm:spPr/>
      <dgm:t>
        <a:bodyPr/>
        <a:lstStyle/>
        <a:p>
          <a:endParaRPr lang="it-IT" sz="1200">
            <a:solidFill>
              <a:schemeClr val="tx1"/>
            </a:solidFill>
          </a:endParaRPr>
        </a:p>
      </dgm:t>
    </dgm:pt>
    <dgm:pt modelId="{AB09453D-6096-4A2D-9526-17BB1A80640D}" type="sibTrans" cxnId="{02D6C479-8F10-4BF8-93D8-4BD00E961350}">
      <dgm:prSet/>
      <dgm:spPr/>
      <dgm:t>
        <a:bodyPr/>
        <a:lstStyle/>
        <a:p>
          <a:endParaRPr lang="it-IT" sz="1200">
            <a:solidFill>
              <a:schemeClr val="tx1"/>
            </a:solidFill>
          </a:endParaRPr>
        </a:p>
      </dgm:t>
    </dgm:pt>
    <dgm:pt modelId="{8E2C28AE-9C0B-4AC7-B9DB-9044DBDF72CF}">
      <dgm:prSet custT="1"/>
      <dgm:spPr/>
      <dgm:t>
        <a:bodyPr/>
        <a:lstStyle/>
        <a:p>
          <a:r>
            <a:rPr lang="it-IT" sz="1200" dirty="0">
              <a:solidFill>
                <a:schemeClr val="tx1"/>
              </a:solidFill>
            </a:rPr>
            <a:t>7) Dati: Chi si occupa di Marketing deve costantemente raccogliere i dati derivati da ogni Strategia implementata, per ottimizzare le successive. </a:t>
          </a:r>
        </a:p>
      </dgm:t>
    </dgm:pt>
    <dgm:pt modelId="{2F75BB70-D4AC-4AA4-ADF1-837BE5C9E688}" type="parTrans" cxnId="{2298EA21-89CE-41F5-9444-8506C2320966}">
      <dgm:prSet/>
      <dgm:spPr/>
      <dgm:t>
        <a:bodyPr/>
        <a:lstStyle/>
        <a:p>
          <a:endParaRPr lang="it-IT" sz="1200">
            <a:solidFill>
              <a:schemeClr val="tx1"/>
            </a:solidFill>
          </a:endParaRPr>
        </a:p>
      </dgm:t>
    </dgm:pt>
    <dgm:pt modelId="{4D3017C8-D4A1-49ED-9ED3-2B8FEE078710}" type="sibTrans" cxnId="{2298EA21-89CE-41F5-9444-8506C2320966}">
      <dgm:prSet/>
      <dgm:spPr/>
      <dgm:t>
        <a:bodyPr/>
        <a:lstStyle/>
        <a:p>
          <a:endParaRPr lang="it-IT" sz="1200">
            <a:solidFill>
              <a:schemeClr val="tx1"/>
            </a:solidFill>
          </a:endParaRPr>
        </a:p>
      </dgm:t>
    </dgm:pt>
    <dgm:pt modelId="{4B1F3986-D415-4A13-8E63-B3D3D0EF7DA1}" type="pres">
      <dgm:prSet presAssocID="{CD3AEF9E-16FE-46C8-9AD8-7A467DE8FBCB}" presName="linear" presStyleCnt="0">
        <dgm:presLayoutVars>
          <dgm:dir/>
          <dgm:animLvl val="lvl"/>
          <dgm:resizeHandles val="exact"/>
        </dgm:presLayoutVars>
      </dgm:prSet>
      <dgm:spPr/>
    </dgm:pt>
    <dgm:pt modelId="{50787D87-BD3C-48F6-9323-CCC42A8C427D}" type="pres">
      <dgm:prSet presAssocID="{43BD65B1-ED85-49FF-8752-C4B3361BAEE6}" presName="parentLin" presStyleCnt="0"/>
      <dgm:spPr/>
    </dgm:pt>
    <dgm:pt modelId="{2A6C8B47-6594-4905-968D-9A19106C9E41}" type="pres">
      <dgm:prSet presAssocID="{43BD65B1-ED85-49FF-8752-C4B3361BAEE6}" presName="parentLeftMargin" presStyleLbl="node1" presStyleIdx="0" presStyleCnt="2"/>
      <dgm:spPr/>
    </dgm:pt>
    <dgm:pt modelId="{7C255528-5124-4078-A9E8-A9D3811F17E4}" type="pres">
      <dgm:prSet presAssocID="{43BD65B1-ED85-49FF-8752-C4B3361BAEE6}" presName="parentText" presStyleLbl="node1" presStyleIdx="0" presStyleCnt="2" custScaleX="113670" custLinFactNeighborX="9924" custLinFactNeighborY="10617">
        <dgm:presLayoutVars>
          <dgm:chMax val="0"/>
          <dgm:bulletEnabled val="1"/>
        </dgm:presLayoutVars>
      </dgm:prSet>
      <dgm:spPr/>
    </dgm:pt>
    <dgm:pt modelId="{6C2C2FE4-D8A9-4EF0-9870-AAB2B83E207D}" type="pres">
      <dgm:prSet presAssocID="{43BD65B1-ED85-49FF-8752-C4B3361BAEE6}" presName="negativeSpace" presStyleCnt="0"/>
      <dgm:spPr/>
    </dgm:pt>
    <dgm:pt modelId="{C5910492-2FCF-49AE-8082-DEF989AD258C}" type="pres">
      <dgm:prSet presAssocID="{43BD65B1-ED85-49FF-8752-C4B3361BAEE6}" presName="childText" presStyleLbl="conFgAcc1" presStyleIdx="0" presStyleCnt="2">
        <dgm:presLayoutVars>
          <dgm:bulletEnabled val="1"/>
        </dgm:presLayoutVars>
      </dgm:prSet>
      <dgm:spPr/>
    </dgm:pt>
    <dgm:pt modelId="{B3BBC7CD-8483-4B64-BAEB-9D88CD7E7371}" type="pres">
      <dgm:prSet presAssocID="{AB09453D-6096-4A2D-9526-17BB1A80640D}" presName="spaceBetweenRectangles" presStyleCnt="0"/>
      <dgm:spPr/>
    </dgm:pt>
    <dgm:pt modelId="{2CFAEAFB-55B9-48F6-A754-8F9638BDDE45}" type="pres">
      <dgm:prSet presAssocID="{8E2C28AE-9C0B-4AC7-B9DB-9044DBDF72CF}" presName="parentLin" presStyleCnt="0"/>
      <dgm:spPr/>
    </dgm:pt>
    <dgm:pt modelId="{E16AA680-1EF5-41C8-BA82-263782F02BAB}" type="pres">
      <dgm:prSet presAssocID="{8E2C28AE-9C0B-4AC7-B9DB-9044DBDF72CF}" presName="parentLeftMargin" presStyleLbl="node1" presStyleIdx="0" presStyleCnt="2"/>
      <dgm:spPr/>
    </dgm:pt>
    <dgm:pt modelId="{3F7D260F-F285-40B4-BC53-E202004C86F3}" type="pres">
      <dgm:prSet presAssocID="{8E2C28AE-9C0B-4AC7-B9DB-9044DBDF72CF}" presName="parentText" presStyleLbl="node1" presStyleIdx="1" presStyleCnt="2" custScaleX="113670" custLinFactNeighborX="9924" custLinFactNeighborY="10617">
        <dgm:presLayoutVars>
          <dgm:chMax val="0"/>
          <dgm:bulletEnabled val="1"/>
        </dgm:presLayoutVars>
      </dgm:prSet>
      <dgm:spPr/>
    </dgm:pt>
    <dgm:pt modelId="{816B56EE-6C30-4906-BA75-BFC388027E6C}" type="pres">
      <dgm:prSet presAssocID="{8E2C28AE-9C0B-4AC7-B9DB-9044DBDF72CF}" presName="negativeSpace" presStyleCnt="0"/>
      <dgm:spPr/>
    </dgm:pt>
    <dgm:pt modelId="{BF517AAE-E720-4E59-8A76-FB592BE51611}" type="pres">
      <dgm:prSet presAssocID="{8E2C28AE-9C0B-4AC7-B9DB-9044DBDF72CF}" presName="childText" presStyleLbl="conFgAcc1" presStyleIdx="1" presStyleCnt="2">
        <dgm:presLayoutVars>
          <dgm:bulletEnabled val="1"/>
        </dgm:presLayoutVars>
      </dgm:prSet>
      <dgm:spPr/>
    </dgm:pt>
  </dgm:ptLst>
  <dgm:cxnLst>
    <dgm:cxn modelId="{2298EA21-89CE-41F5-9444-8506C2320966}" srcId="{CD3AEF9E-16FE-46C8-9AD8-7A467DE8FBCB}" destId="{8E2C28AE-9C0B-4AC7-B9DB-9044DBDF72CF}" srcOrd="1" destOrd="0" parTransId="{2F75BB70-D4AC-4AA4-ADF1-837BE5C9E688}" sibTransId="{4D3017C8-D4A1-49ED-9ED3-2B8FEE078710}"/>
    <dgm:cxn modelId="{A3DAB12F-02F6-40C5-9830-B41EF7D564AB}" type="presOf" srcId="{43BD65B1-ED85-49FF-8752-C4B3361BAEE6}" destId="{2A6C8B47-6594-4905-968D-9A19106C9E41}" srcOrd="0" destOrd="0" presId="urn:microsoft.com/office/officeart/2005/8/layout/list1"/>
    <dgm:cxn modelId="{32182B49-C9F9-4092-B408-F35462CFFA2C}" type="presOf" srcId="{8E2C28AE-9C0B-4AC7-B9DB-9044DBDF72CF}" destId="{3F7D260F-F285-40B4-BC53-E202004C86F3}" srcOrd="1" destOrd="0" presId="urn:microsoft.com/office/officeart/2005/8/layout/list1"/>
    <dgm:cxn modelId="{E58AD36F-4BFA-4142-88D7-763400C4C686}" type="presOf" srcId="{8E2C28AE-9C0B-4AC7-B9DB-9044DBDF72CF}" destId="{E16AA680-1EF5-41C8-BA82-263782F02BAB}" srcOrd="0" destOrd="0" presId="urn:microsoft.com/office/officeart/2005/8/layout/list1"/>
    <dgm:cxn modelId="{02D6C479-8F10-4BF8-93D8-4BD00E961350}" srcId="{CD3AEF9E-16FE-46C8-9AD8-7A467DE8FBCB}" destId="{43BD65B1-ED85-49FF-8752-C4B3361BAEE6}" srcOrd="0" destOrd="0" parTransId="{588B2CA2-4762-4E2F-91CB-0DB69DF52567}" sibTransId="{AB09453D-6096-4A2D-9526-17BB1A80640D}"/>
    <dgm:cxn modelId="{736D01C9-1A3A-4E9B-8E12-1F237FFA50A5}" type="presOf" srcId="{CD3AEF9E-16FE-46C8-9AD8-7A467DE8FBCB}" destId="{4B1F3986-D415-4A13-8E63-B3D3D0EF7DA1}" srcOrd="0" destOrd="0" presId="urn:microsoft.com/office/officeart/2005/8/layout/list1"/>
    <dgm:cxn modelId="{3C70FDDE-C985-4358-AD4A-F062E9AAFD0E}" type="presOf" srcId="{43BD65B1-ED85-49FF-8752-C4B3361BAEE6}" destId="{7C255528-5124-4078-A9E8-A9D3811F17E4}" srcOrd="1" destOrd="0" presId="urn:microsoft.com/office/officeart/2005/8/layout/list1"/>
    <dgm:cxn modelId="{909482A8-4379-4A55-AE79-CA64227C0C7D}" type="presParOf" srcId="{4B1F3986-D415-4A13-8E63-B3D3D0EF7DA1}" destId="{50787D87-BD3C-48F6-9323-CCC42A8C427D}" srcOrd="0" destOrd="0" presId="urn:microsoft.com/office/officeart/2005/8/layout/list1"/>
    <dgm:cxn modelId="{DCB1CB4E-8B56-4331-87B6-37BA8C6BF11C}" type="presParOf" srcId="{50787D87-BD3C-48F6-9323-CCC42A8C427D}" destId="{2A6C8B47-6594-4905-968D-9A19106C9E41}" srcOrd="0" destOrd="0" presId="urn:microsoft.com/office/officeart/2005/8/layout/list1"/>
    <dgm:cxn modelId="{3E734DAC-A0D0-4F16-A41A-13DCF7C0116E}" type="presParOf" srcId="{50787D87-BD3C-48F6-9323-CCC42A8C427D}" destId="{7C255528-5124-4078-A9E8-A9D3811F17E4}" srcOrd="1" destOrd="0" presId="urn:microsoft.com/office/officeart/2005/8/layout/list1"/>
    <dgm:cxn modelId="{10D92473-1F6C-4A39-861B-9034E8F45BC1}" type="presParOf" srcId="{4B1F3986-D415-4A13-8E63-B3D3D0EF7DA1}" destId="{6C2C2FE4-D8A9-4EF0-9870-AAB2B83E207D}" srcOrd="1" destOrd="0" presId="urn:microsoft.com/office/officeart/2005/8/layout/list1"/>
    <dgm:cxn modelId="{E164A631-E832-4B81-935B-3CEDCF93C4C8}" type="presParOf" srcId="{4B1F3986-D415-4A13-8E63-B3D3D0EF7DA1}" destId="{C5910492-2FCF-49AE-8082-DEF989AD258C}" srcOrd="2" destOrd="0" presId="urn:microsoft.com/office/officeart/2005/8/layout/list1"/>
    <dgm:cxn modelId="{FA7DFC8A-768E-4803-835A-D7995004008B}" type="presParOf" srcId="{4B1F3986-D415-4A13-8E63-B3D3D0EF7DA1}" destId="{B3BBC7CD-8483-4B64-BAEB-9D88CD7E7371}" srcOrd="3" destOrd="0" presId="urn:microsoft.com/office/officeart/2005/8/layout/list1"/>
    <dgm:cxn modelId="{7737DCC7-1144-4848-BFB5-D9A5228801CE}" type="presParOf" srcId="{4B1F3986-D415-4A13-8E63-B3D3D0EF7DA1}" destId="{2CFAEAFB-55B9-48F6-A754-8F9638BDDE45}" srcOrd="4" destOrd="0" presId="urn:microsoft.com/office/officeart/2005/8/layout/list1"/>
    <dgm:cxn modelId="{36D1DBAB-A141-4441-8559-FA2272F899A9}" type="presParOf" srcId="{2CFAEAFB-55B9-48F6-A754-8F9638BDDE45}" destId="{E16AA680-1EF5-41C8-BA82-263782F02BAB}" srcOrd="0" destOrd="0" presId="urn:microsoft.com/office/officeart/2005/8/layout/list1"/>
    <dgm:cxn modelId="{3C39C341-A56F-456C-87E1-EED6924B7621}" type="presParOf" srcId="{2CFAEAFB-55B9-48F6-A754-8F9638BDDE45}" destId="{3F7D260F-F285-40B4-BC53-E202004C86F3}" srcOrd="1" destOrd="0" presId="urn:microsoft.com/office/officeart/2005/8/layout/list1"/>
    <dgm:cxn modelId="{C3275456-171E-478A-86D2-112DF2FC0D42}" type="presParOf" srcId="{4B1F3986-D415-4A13-8E63-B3D3D0EF7DA1}" destId="{816B56EE-6C30-4906-BA75-BFC388027E6C}" srcOrd="5" destOrd="0" presId="urn:microsoft.com/office/officeart/2005/8/layout/list1"/>
    <dgm:cxn modelId="{BB24F9A0-9913-4555-A9DF-6B904671F5E9}" type="presParOf" srcId="{4B1F3986-D415-4A13-8E63-B3D3D0EF7DA1}" destId="{BF517AAE-E720-4E59-8A76-FB592BE5161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443C71-7A5A-439F-AFBB-562E1D2B95F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it-IT"/>
        </a:p>
      </dgm:t>
    </dgm:pt>
    <dgm:pt modelId="{B071A06B-55C7-4989-9FE4-7ED9D22C51E2}">
      <dgm:prSet custT="1"/>
      <dgm:spPr/>
      <dgm:t>
        <a:bodyPr/>
        <a:lstStyle/>
        <a:p>
          <a:r>
            <a:rPr lang="it-IT" sz="1200">
              <a:solidFill>
                <a:schemeClr val="tx1"/>
              </a:solidFill>
            </a:rPr>
            <a:t>8) Personalizzazione: I canali digitali permettono a chi si occupa di Marketing di avere accesso grandi insiemi di dati, che gli permettono di personalizzare le future Strategie di Marketing per offrire la migliore esperienza al cliente.</a:t>
          </a:r>
          <a:endParaRPr lang="it-IT" sz="1200" dirty="0">
            <a:solidFill>
              <a:schemeClr val="tx1"/>
            </a:solidFill>
          </a:endParaRPr>
        </a:p>
      </dgm:t>
    </dgm:pt>
    <dgm:pt modelId="{5120196A-BAB0-4204-86D1-7BEF6A87FDB6}" type="parTrans" cxnId="{CCD2BD4D-4F42-4EA6-BF3D-48100B18CF5D}">
      <dgm:prSet/>
      <dgm:spPr/>
      <dgm:t>
        <a:bodyPr/>
        <a:lstStyle/>
        <a:p>
          <a:endParaRPr lang="it-IT" sz="1200">
            <a:solidFill>
              <a:schemeClr val="tx1"/>
            </a:solidFill>
          </a:endParaRPr>
        </a:p>
      </dgm:t>
    </dgm:pt>
    <dgm:pt modelId="{952E9F90-757E-4873-99B8-BC3A3C84F043}" type="sibTrans" cxnId="{CCD2BD4D-4F42-4EA6-BF3D-48100B18CF5D}">
      <dgm:prSet/>
      <dgm:spPr/>
      <dgm:t>
        <a:bodyPr/>
        <a:lstStyle/>
        <a:p>
          <a:endParaRPr lang="it-IT" sz="1200">
            <a:solidFill>
              <a:schemeClr val="tx1"/>
            </a:solidFill>
          </a:endParaRPr>
        </a:p>
      </dgm:t>
    </dgm:pt>
    <dgm:pt modelId="{7E1213BC-B332-40CE-9865-4B8068EEA58D}">
      <dgm:prSet custT="1"/>
      <dgm:spPr/>
      <dgm:t>
        <a:bodyPr/>
        <a:lstStyle/>
        <a:p>
          <a:r>
            <a:rPr lang="it-IT" sz="1200" dirty="0">
              <a:solidFill>
                <a:schemeClr val="tx1"/>
              </a:solidFill>
            </a:rPr>
            <a:t>9) Tecnologia: Tutto questo significa che chi si occupa di Marketing deve conoscere appieno la tecnologia che sta dietro agli strumenti di Marketing Digitale.</a:t>
          </a:r>
        </a:p>
      </dgm:t>
    </dgm:pt>
    <dgm:pt modelId="{97999748-E287-4F17-8C58-826FD065CB0F}" type="parTrans" cxnId="{A5C4D60B-D741-47DB-9798-FCEE96921489}">
      <dgm:prSet/>
      <dgm:spPr/>
      <dgm:t>
        <a:bodyPr/>
        <a:lstStyle/>
        <a:p>
          <a:endParaRPr lang="it-IT" sz="1200">
            <a:solidFill>
              <a:schemeClr val="tx1"/>
            </a:solidFill>
          </a:endParaRPr>
        </a:p>
      </dgm:t>
    </dgm:pt>
    <dgm:pt modelId="{7C2E960C-0484-4B8E-8163-FB8AC4E59721}" type="sibTrans" cxnId="{A5C4D60B-D741-47DB-9798-FCEE96921489}">
      <dgm:prSet/>
      <dgm:spPr/>
      <dgm:t>
        <a:bodyPr/>
        <a:lstStyle/>
        <a:p>
          <a:endParaRPr lang="it-IT" sz="1200">
            <a:solidFill>
              <a:schemeClr val="tx1"/>
            </a:solidFill>
          </a:endParaRPr>
        </a:p>
      </dgm:t>
    </dgm:pt>
    <dgm:pt modelId="{CA983629-C563-464C-9EE1-78D02DCB9884}" type="pres">
      <dgm:prSet presAssocID="{CB443C71-7A5A-439F-AFBB-562E1D2B95F3}" presName="linear" presStyleCnt="0">
        <dgm:presLayoutVars>
          <dgm:dir/>
          <dgm:animLvl val="lvl"/>
          <dgm:resizeHandles val="exact"/>
        </dgm:presLayoutVars>
      </dgm:prSet>
      <dgm:spPr/>
    </dgm:pt>
    <dgm:pt modelId="{F4F742FD-11C8-4CC3-943C-65103913BCFD}" type="pres">
      <dgm:prSet presAssocID="{B071A06B-55C7-4989-9FE4-7ED9D22C51E2}" presName="parentLin" presStyleCnt="0"/>
      <dgm:spPr/>
    </dgm:pt>
    <dgm:pt modelId="{2D93141B-02A8-4622-89C9-9586C6844766}" type="pres">
      <dgm:prSet presAssocID="{B071A06B-55C7-4989-9FE4-7ED9D22C51E2}" presName="parentLeftMargin" presStyleLbl="node1" presStyleIdx="0" presStyleCnt="2"/>
      <dgm:spPr/>
    </dgm:pt>
    <dgm:pt modelId="{727DF674-DBE5-445B-BD3D-98465D0B94CF}" type="pres">
      <dgm:prSet presAssocID="{B071A06B-55C7-4989-9FE4-7ED9D22C51E2}" presName="parentText" presStyleLbl="node1" presStyleIdx="0" presStyleCnt="2" custScaleX="105145">
        <dgm:presLayoutVars>
          <dgm:chMax val="0"/>
          <dgm:bulletEnabled val="1"/>
        </dgm:presLayoutVars>
      </dgm:prSet>
      <dgm:spPr/>
    </dgm:pt>
    <dgm:pt modelId="{95302E33-803B-4F6C-BB13-D22D09E785B0}" type="pres">
      <dgm:prSet presAssocID="{B071A06B-55C7-4989-9FE4-7ED9D22C51E2}" presName="negativeSpace" presStyleCnt="0"/>
      <dgm:spPr/>
    </dgm:pt>
    <dgm:pt modelId="{6C6AF923-EC19-4BB0-BBBE-1324FF9F8652}" type="pres">
      <dgm:prSet presAssocID="{B071A06B-55C7-4989-9FE4-7ED9D22C51E2}" presName="childText" presStyleLbl="conFgAcc1" presStyleIdx="0" presStyleCnt="2">
        <dgm:presLayoutVars>
          <dgm:bulletEnabled val="1"/>
        </dgm:presLayoutVars>
      </dgm:prSet>
      <dgm:spPr/>
    </dgm:pt>
    <dgm:pt modelId="{E7A5B33A-04CD-463B-B46A-BCD9590066FD}" type="pres">
      <dgm:prSet presAssocID="{952E9F90-757E-4873-99B8-BC3A3C84F043}" presName="spaceBetweenRectangles" presStyleCnt="0"/>
      <dgm:spPr/>
    </dgm:pt>
    <dgm:pt modelId="{6CE8A5B4-C20B-472A-BDBD-B87E67B68A2E}" type="pres">
      <dgm:prSet presAssocID="{7E1213BC-B332-40CE-9865-4B8068EEA58D}" presName="parentLin" presStyleCnt="0"/>
      <dgm:spPr/>
    </dgm:pt>
    <dgm:pt modelId="{112C0459-566E-49CC-A25C-9DB9AE43E749}" type="pres">
      <dgm:prSet presAssocID="{7E1213BC-B332-40CE-9865-4B8068EEA58D}" presName="parentLeftMargin" presStyleLbl="node1" presStyleIdx="0" presStyleCnt="2"/>
      <dgm:spPr/>
    </dgm:pt>
    <dgm:pt modelId="{02F7D419-93A8-4E31-87ED-86C922064E40}" type="pres">
      <dgm:prSet presAssocID="{7E1213BC-B332-40CE-9865-4B8068EEA58D}" presName="parentText" presStyleLbl="node1" presStyleIdx="1" presStyleCnt="2" custScaleX="105145">
        <dgm:presLayoutVars>
          <dgm:chMax val="0"/>
          <dgm:bulletEnabled val="1"/>
        </dgm:presLayoutVars>
      </dgm:prSet>
      <dgm:spPr/>
    </dgm:pt>
    <dgm:pt modelId="{447B2A20-74B8-4684-9776-6B0FE793B050}" type="pres">
      <dgm:prSet presAssocID="{7E1213BC-B332-40CE-9865-4B8068EEA58D}" presName="negativeSpace" presStyleCnt="0"/>
      <dgm:spPr/>
    </dgm:pt>
    <dgm:pt modelId="{572CD2FD-3E11-43D9-8C38-2D61E6AD90C4}" type="pres">
      <dgm:prSet presAssocID="{7E1213BC-B332-40CE-9865-4B8068EEA58D}" presName="childText" presStyleLbl="conFgAcc1" presStyleIdx="1" presStyleCnt="2">
        <dgm:presLayoutVars>
          <dgm:bulletEnabled val="1"/>
        </dgm:presLayoutVars>
      </dgm:prSet>
      <dgm:spPr/>
    </dgm:pt>
  </dgm:ptLst>
  <dgm:cxnLst>
    <dgm:cxn modelId="{A5C4D60B-D741-47DB-9798-FCEE96921489}" srcId="{CB443C71-7A5A-439F-AFBB-562E1D2B95F3}" destId="{7E1213BC-B332-40CE-9865-4B8068EEA58D}" srcOrd="1" destOrd="0" parTransId="{97999748-E287-4F17-8C58-826FD065CB0F}" sibTransId="{7C2E960C-0484-4B8E-8163-FB8AC4E59721}"/>
    <dgm:cxn modelId="{0483CC29-6D19-4E36-8F52-36BDE974CEEE}" type="presOf" srcId="{B071A06B-55C7-4989-9FE4-7ED9D22C51E2}" destId="{727DF674-DBE5-445B-BD3D-98465D0B94CF}" srcOrd="1" destOrd="0" presId="urn:microsoft.com/office/officeart/2005/8/layout/list1"/>
    <dgm:cxn modelId="{CCD2BD4D-4F42-4EA6-BF3D-48100B18CF5D}" srcId="{CB443C71-7A5A-439F-AFBB-562E1D2B95F3}" destId="{B071A06B-55C7-4989-9FE4-7ED9D22C51E2}" srcOrd="0" destOrd="0" parTransId="{5120196A-BAB0-4204-86D1-7BEF6A87FDB6}" sibTransId="{952E9F90-757E-4873-99B8-BC3A3C84F043}"/>
    <dgm:cxn modelId="{934E7E86-C087-45C4-9FBD-1C67F37AF27F}" type="presOf" srcId="{7E1213BC-B332-40CE-9865-4B8068EEA58D}" destId="{112C0459-566E-49CC-A25C-9DB9AE43E749}" srcOrd="0" destOrd="0" presId="urn:microsoft.com/office/officeart/2005/8/layout/list1"/>
    <dgm:cxn modelId="{381FB59E-2DC4-4E5D-9418-7B1ED7746E30}" type="presOf" srcId="{CB443C71-7A5A-439F-AFBB-562E1D2B95F3}" destId="{CA983629-C563-464C-9EE1-78D02DCB9884}" srcOrd="0" destOrd="0" presId="urn:microsoft.com/office/officeart/2005/8/layout/list1"/>
    <dgm:cxn modelId="{45B48ED6-AF8D-4249-A071-25BFAE65BD6C}" type="presOf" srcId="{7E1213BC-B332-40CE-9865-4B8068EEA58D}" destId="{02F7D419-93A8-4E31-87ED-86C922064E40}" srcOrd="1" destOrd="0" presId="urn:microsoft.com/office/officeart/2005/8/layout/list1"/>
    <dgm:cxn modelId="{25D6F0E3-62CA-4827-8C1E-519943FEAA1E}" type="presOf" srcId="{B071A06B-55C7-4989-9FE4-7ED9D22C51E2}" destId="{2D93141B-02A8-4622-89C9-9586C6844766}" srcOrd="0" destOrd="0" presId="urn:microsoft.com/office/officeart/2005/8/layout/list1"/>
    <dgm:cxn modelId="{F0475507-EE34-4936-9DBF-81B1A0C04233}" type="presParOf" srcId="{CA983629-C563-464C-9EE1-78D02DCB9884}" destId="{F4F742FD-11C8-4CC3-943C-65103913BCFD}" srcOrd="0" destOrd="0" presId="urn:microsoft.com/office/officeart/2005/8/layout/list1"/>
    <dgm:cxn modelId="{2D81835B-503B-4669-BBBD-E3F172BAA674}" type="presParOf" srcId="{F4F742FD-11C8-4CC3-943C-65103913BCFD}" destId="{2D93141B-02A8-4622-89C9-9586C6844766}" srcOrd="0" destOrd="0" presId="urn:microsoft.com/office/officeart/2005/8/layout/list1"/>
    <dgm:cxn modelId="{C4D794DC-497C-4F08-A7FD-919A4EB4E96D}" type="presParOf" srcId="{F4F742FD-11C8-4CC3-943C-65103913BCFD}" destId="{727DF674-DBE5-445B-BD3D-98465D0B94CF}" srcOrd="1" destOrd="0" presId="urn:microsoft.com/office/officeart/2005/8/layout/list1"/>
    <dgm:cxn modelId="{7F40C72A-376E-4F2F-9408-441BC1804DE5}" type="presParOf" srcId="{CA983629-C563-464C-9EE1-78D02DCB9884}" destId="{95302E33-803B-4F6C-BB13-D22D09E785B0}" srcOrd="1" destOrd="0" presId="urn:microsoft.com/office/officeart/2005/8/layout/list1"/>
    <dgm:cxn modelId="{E5149EFE-5AC3-4785-9E38-539C325FD830}" type="presParOf" srcId="{CA983629-C563-464C-9EE1-78D02DCB9884}" destId="{6C6AF923-EC19-4BB0-BBBE-1324FF9F8652}" srcOrd="2" destOrd="0" presId="urn:microsoft.com/office/officeart/2005/8/layout/list1"/>
    <dgm:cxn modelId="{461ADDB4-A143-40DC-9BFA-59A8C1F785D7}" type="presParOf" srcId="{CA983629-C563-464C-9EE1-78D02DCB9884}" destId="{E7A5B33A-04CD-463B-B46A-BCD9590066FD}" srcOrd="3" destOrd="0" presId="urn:microsoft.com/office/officeart/2005/8/layout/list1"/>
    <dgm:cxn modelId="{094A1423-1A63-446B-8CE3-96448992ACF0}" type="presParOf" srcId="{CA983629-C563-464C-9EE1-78D02DCB9884}" destId="{6CE8A5B4-C20B-472A-BDBD-B87E67B68A2E}" srcOrd="4" destOrd="0" presId="urn:microsoft.com/office/officeart/2005/8/layout/list1"/>
    <dgm:cxn modelId="{9279BFB2-06AA-4668-9DAE-50CED07AD9F2}" type="presParOf" srcId="{6CE8A5B4-C20B-472A-BDBD-B87E67B68A2E}" destId="{112C0459-566E-49CC-A25C-9DB9AE43E749}" srcOrd="0" destOrd="0" presId="urn:microsoft.com/office/officeart/2005/8/layout/list1"/>
    <dgm:cxn modelId="{E1D75FD9-7802-4231-AB6B-22F2C179C7AF}" type="presParOf" srcId="{6CE8A5B4-C20B-472A-BDBD-B87E67B68A2E}" destId="{02F7D419-93A8-4E31-87ED-86C922064E40}" srcOrd="1" destOrd="0" presId="urn:microsoft.com/office/officeart/2005/8/layout/list1"/>
    <dgm:cxn modelId="{D37E040A-87DB-41B0-9AE0-E29AA6F1CF97}" type="presParOf" srcId="{CA983629-C563-464C-9EE1-78D02DCB9884}" destId="{447B2A20-74B8-4684-9776-6B0FE793B050}" srcOrd="5" destOrd="0" presId="urn:microsoft.com/office/officeart/2005/8/layout/list1"/>
    <dgm:cxn modelId="{3AB87858-34DB-48C2-B244-A2F21DCB20A1}" type="presParOf" srcId="{CA983629-C563-464C-9EE1-78D02DCB9884}" destId="{572CD2FD-3E11-43D9-8C38-2D61E6AD90C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BD5DE-5BE4-40D0-A700-31189A660CA7}">
      <dsp:nvSpPr>
        <dsp:cNvPr id="0" name=""/>
        <dsp:cNvSpPr/>
      </dsp:nvSpPr>
      <dsp:spPr>
        <a:xfrm>
          <a:off x="159112" y="618"/>
          <a:ext cx="1320323" cy="7921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Comprendere cos’è il Web 2.0 e il social media marketing:</a:t>
          </a:r>
          <a:endParaRPr lang="it-IT" sz="1200" kern="1200">
            <a:solidFill>
              <a:schemeClr val="tx1"/>
            </a:solidFill>
          </a:endParaRPr>
        </a:p>
      </dsp:txBody>
      <dsp:txXfrm>
        <a:off x="159112" y="618"/>
        <a:ext cx="1320323" cy="792194"/>
      </dsp:txXfrm>
    </dsp:sp>
    <dsp:sp modelId="{E7CCAF3F-BD09-4148-ADA9-51D203292EC2}">
      <dsp:nvSpPr>
        <dsp:cNvPr id="0" name=""/>
        <dsp:cNvSpPr/>
      </dsp:nvSpPr>
      <dsp:spPr>
        <a:xfrm>
          <a:off x="1611468" y="618"/>
          <a:ext cx="1320323" cy="792194"/>
        </a:xfrm>
        <a:prstGeom prst="rect">
          <a:avLst/>
        </a:prstGeom>
        <a:solidFill>
          <a:schemeClr val="accent2">
            <a:hueOff val="-295778"/>
            <a:satOff val="288"/>
            <a:lumOff val="-3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Scegliere i canali migliori </a:t>
          </a:r>
          <a:endParaRPr lang="it-IT" sz="1200" kern="1200">
            <a:solidFill>
              <a:schemeClr val="tx1"/>
            </a:solidFill>
          </a:endParaRPr>
        </a:p>
      </dsp:txBody>
      <dsp:txXfrm>
        <a:off x="1611468" y="618"/>
        <a:ext cx="1320323" cy="792194"/>
      </dsp:txXfrm>
    </dsp:sp>
    <dsp:sp modelId="{8497244F-D4E5-4A38-86E1-3A07AC077FA3}">
      <dsp:nvSpPr>
        <dsp:cNvPr id="0" name=""/>
        <dsp:cNvSpPr/>
      </dsp:nvSpPr>
      <dsp:spPr>
        <a:xfrm>
          <a:off x="3063824" y="618"/>
          <a:ext cx="1320323" cy="792194"/>
        </a:xfrm>
        <a:prstGeom prst="rect">
          <a:avLst/>
        </a:prstGeom>
        <a:solidFill>
          <a:schemeClr val="accent2">
            <a:hueOff val="-591556"/>
            <a:satOff val="57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Creare contenuti efficaci</a:t>
          </a:r>
          <a:endParaRPr lang="it-IT" sz="1200" kern="1200">
            <a:solidFill>
              <a:schemeClr val="tx1"/>
            </a:solidFill>
          </a:endParaRPr>
        </a:p>
      </dsp:txBody>
      <dsp:txXfrm>
        <a:off x="3063824" y="618"/>
        <a:ext cx="1320323" cy="792194"/>
      </dsp:txXfrm>
    </dsp:sp>
    <dsp:sp modelId="{800D0870-E70F-4CA6-833E-371479CC0DCB}">
      <dsp:nvSpPr>
        <dsp:cNvPr id="0" name=""/>
        <dsp:cNvSpPr/>
      </dsp:nvSpPr>
      <dsp:spPr>
        <a:xfrm>
          <a:off x="4516180" y="618"/>
          <a:ext cx="1320323" cy="792194"/>
        </a:xfrm>
        <a:prstGeom prst="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Gestire le convesazioni, i commenti e i feedback </a:t>
          </a:r>
          <a:endParaRPr lang="it-IT" sz="1200" kern="1200" dirty="0">
            <a:solidFill>
              <a:schemeClr val="tx1"/>
            </a:solidFill>
          </a:endParaRPr>
        </a:p>
      </dsp:txBody>
      <dsp:txXfrm>
        <a:off x="4516180" y="618"/>
        <a:ext cx="1320323" cy="792194"/>
      </dsp:txXfrm>
    </dsp:sp>
    <dsp:sp modelId="{DED9EE0E-AC07-461E-8CF2-536040743C1F}">
      <dsp:nvSpPr>
        <dsp:cNvPr id="0" name=""/>
        <dsp:cNvSpPr/>
      </dsp:nvSpPr>
      <dsp:spPr>
        <a:xfrm>
          <a:off x="885290" y="924845"/>
          <a:ext cx="1320323" cy="792194"/>
        </a:xfrm>
        <a:prstGeom prst="rect">
          <a:avLst/>
        </a:prstGeom>
        <a:solidFill>
          <a:schemeClr val="accent2">
            <a:hueOff val="-1183113"/>
            <a:satOff val="1151"/>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Migliorare la tua reputazione sul Web</a:t>
          </a:r>
          <a:endParaRPr lang="it-IT" sz="1200" kern="1200">
            <a:solidFill>
              <a:schemeClr val="tx1"/>
            </a:solidFill>
          </a:endParaRPr>
        </a:p>
      </dsp:txBody>
      <dsp:txXfrm>
        <a:off x="885290" y="924845"/>
        <a:ext cx="1320323" cy="792194"/>
      </dsp:txXfrm>
    </dsp:sp>
    <dsp:sp modelId="{D16AA5E9-9076-4725-8E72-89C100CB61BB}">
      <dsp:nvSpPr>
        <dsp:cNvPr id="0" name=""/>
        <dsp:cNvSpPr/>
      </dsp:nvSpPr>
      <dsp:spPr>
        <a:xfrm>
          <a:off x="2337646" y="924845"/>
          <a:ext cx="1320323" cy="792194"/>
        </a:xfrm>
        <a:prstGeom prst="rect">
          <a:avLst/>
        </a:prstGeom>
        <a:solidFill>
          <a:schemeClr val="accent2">
            <a:hueOff val="-1478891"/>
            <a:satOff val="1439"/>
            <a:lumOff val="-17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Creare campagne efficaci</a:t>
          </a:r>
          <a:endParaRPr lang="it-IT" sz="1200" kern="1200">
            <a:solidFill>
              <a:schemeClr val="tx1"/>
            </a:solidFill>
          </a:endParaRPr>
        </a:p>
      </dsp:txBody>
      <dsp:txXfrm>
        <a:off x="2337646" y="924845"/>
        <a:ext cx="1320323" cy="792194"/>
      </dsp:txXfrm>
    </dsp:sp>
    <dsp:sp modelId="{0247C2EE-C603-4D64-B48B-CB6F54E11891}">
      <dsp:nvSpPr>
        <dsp:cNvPr id="0" name=""/>
        <dsp:cNvSpPr/>
      </dsp:nvSpPr>
      <dsp:spPr>
        <a:xfrm>
          <a:off x="3790002" y="924845"/>
          <a:ext cx="1320323" cy="792194"/>
        </a:xfrm>
        <a:prstGeom prst="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Interpretare</a:t>
          </a:r>
          <a:r>
            <a:rPr lang="it-IT" sz="1200" kern="1200">
              <a:solidFill>
                <a:schemeClr val="tx1"/>
              </a:solidFill>
            </a:rPr>
            <a:t> gli indicatori chiave di prestazione (KPI)</a:t>
          </a:r>
        </a:p>
      </dsp:txBody>
      <dsp:txXfrm>
        <a:off x="3790002" y="924845"/>
        <a:ext cx="1320323" cy="7921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0682D-C470-4CD5-8A0D-54E97C48ECBB}">
      <dsp:nvSpPr>
        <dsp:cNvPr id="0" name=""/>
        <dsp:cNvSpPr/>
      </dsp:nvSpPr>
      <dsp:spPr>
        <a:xfrm>
          <a:off x="0" y="317064"/>
          <a:ext cx="6135774" cy="50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8A75D8-A720-47AE-989C-AA7DC6D1E1DE}">
      <dsp:nvSpPr>
        <dsp:cNvPr id="0" name=""/>
        <dsp:cNvSpPr/>
      </dsp:nvSpPr>
      <dsp:spPr>
        <a:xfrm>
          <a:off x="306788" y="21864"/>
          <a:ext cx="4295041"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342" tIns="0" rIns="162342" bIns="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10) Creatività: Promuovere i propri prodotti e/o servizi in modo innovativo e creativo è fondamentale per farsi riconoscere.</a:t>
          </a:r>
          <a:endParaRPr lang="it-IT" sz="1200" kern="1200" dirty="0">
            <a:solidFill>
              <a:schemeClr val="tx1"/>
            </a:solidFill>
          </a:endParaRPr>
        </a:p>
      </dsp:txBody>
      <dsp:txXfrm>
        <a:off x="335609" y="50685"/>
        <a:ext cx="4237399" cy="532758"/>
      </dsp:txXfrm>
    </dsp:sp>
    <dsp:sp modelId="{409DCD9A-9841-41A0-9868-E6305CA0880A}">
      <dsp:nvSpPr>
        <dsp:cNvPr id="0" name=""/>
        <dsp:cNvSpPr/>
      </dsp:nvSpPr>
      <dsp:spPr>
        <a:xfrm>
          <a:off x="0" y="1224264"/>
          <a:ext cx="6135774" cy="504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8A04F0B1-2AA6-4A7B-AE10-3A2DB3521CF6}">
      <dsp:nvSpPr>
        <dsp:cNvPr id="0" name=""/>
        <dsp:cNvSpPr/>
      </dsp:nvSpPr>
      <dsp:spPr>
        <a:xfrm>
          <a:off x="306788" y="929064"/>
          <a:ext cx="4295041" cy="59040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342" tIns="0" rIns="162342" bIns="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11) Contenuti: Tanti contenuti accattivanti significano un’Azienda vitale, autentica e dinamica. Il contenuto è fatto di parole, video, immagini, eventi.</a:t>
          </a:r>
        </a:p>
      </dsp:txBody>
      <dsp:txXfrm>
        <a:off x="335609" y="957885"/>
        <a:ext cx="4237399" cy="5327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E7B70-422D-4D22-93BE-52351D081416}">
      <dsp:nvSpPr>
        <dsp:cNvPr id="0" name=""/>
        <dsp:cNvSpPr/>
      </dsp:nvSpPr>
      <dsp:spPr>
        <a:xfrm>
          <a:off x="0" y="181064"/>
          <a:ext cx="5904000" cy="88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E026AF-C044-4439-9B61-64B10B9DD169}">
      <dsp:nvSpPr>
        <dsp:cNvPr id="0" name=""/>
        <dsp:cNvSpPr/>
      </dsp:nvSpPr>
      <dsp:spPr>
        <a:xfrm>
          <a:off x="294911" y="7776"/>
          <a:ext cx="4672646" cy="7711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12) Social: I social media non sono soltanto un mezzo di comunicazione, ma un cambiamento nella cultura d'impresa: hanno cambiato radicalmente l’interazione con i clienti. Oggi il digital è al centro del marketing.</a:t>
          </a:r>
        </a:p>
      </dsp:txBody>
      <dsp:txXfrm>
        <a:off x="332557" y="45422"/>
        <a:ext cx="4597354" cy="6958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3034A-989E-4D6A-B599-590863D19230}">
      <dsp:nvSpPr>
        <dsp:cNvPr id="0" name=""/>
        <dsp:cNvSpPr/>
      </dsp:nvSpPr>
      <dsp:spPr>
        <a:xfrm>
          <a:off x="-3299387" y="-507541"/>
          <a:ext cx="3934511" cy="3934511"/>
        </a:xfrm>
        <a:prstGeom prst="blockArc">
          <a:avLst>
            <a:gd name="adj1" fmla="val 18900000"/>
            <a:gd name="adj2" fmla="val 2700000"/>
            <a:gd name="adj3" fmla="val 549"/>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74E559-B24C-4C76-AC16-EE2560C77AD2}">
      <dsp:nvSpPr>
        <dsp:cNvPr id="0" name=""/>
        <dsp:cNvSpPr/>
      </dsp:nvSpPr>
      <dsp:spPr>
        <a:xfrm>
          <a:off x="278772" y="182405"/>
          <a:ext cx="6956925" cy="36504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Un </a:t>
          </a:r>
          <a:r>
            <a:rPr lang="it-IT" sz="1200" kern="1200" dirty="0">
              <a:solidFill>
                <a:srgbClr val="F8469B"/>
              </a:solidFill>
            </a:rPr>
            <a:t>piano di Marketing Digitale </a:t>
          </a:r>
          <a:r>
            <a:rPr lang="it-IT" sz="1200" kern="1200" dirty="0">
              <a:solidFill>
                <a:schemeClr val="tx1"/>
              </a:solidFill>
            </a:rPr>
            <a:t>inizia da una </a:t>
          </a:r>
          <a:r>
            <a:rPr lang="it-IT" sz="1200" kern="1200" dirty="0">
              <a:solidFill>
                <a:srgbClr val="F8469B"/>
              </a:solidFill>
            </a:rPr>
            <a:t>Analisi</a:t>
          </a:r>
          <a:r>
            <a:rPr lang="it-IT" sz="1200" kern="1200" dirty="0">
              <a:solidFill>
                <a:schemeClr val="tx1"/>
              </a:solidFill>
            </a:rPr>
            <a:t>: bisogna anzitutto comprendere </a:t>
          </a:r>
        </a:p>
      </dsp:txBody>
      <dsp:txXfrm>
        <a:off x="278772" y="182405"/>
        <a:ext cx="6956925" cy="365045"/>
      </dsp:txXfrm>
    </dsp:sp>
    <dsp:sp modelId="{38284ADF-C8DD-4767-95E3-4D736C9AE5BD}">
      <dsp:nvSpPr>
        <dsp:cNvPr id="0" name=""/>
        <dsp:cNvSpPr/>
      </dsp:nvSpPr>
      <dsp:spPr>
        <a:xfrm>
          <a:off x="50619" y="136775"/>
          <a:ext cx="456306" cy="45630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748AC-CBF6-4765-B1C3-05FA60AF1539}">
      <dsp:nvSpPr>
        <dsp:cNvPr id="0" name=""/>
        <dsp:cNvSpPr/>
      </dsp:nvSpPr>
      <dsp:spPr>
        <a:xfrm>
          <a:off x="540353" y="590482"/>
          <a:ext cx="6695345" cy="643677"/>
        </a:xfrm>
        <a:prstGeom prst="rect">
          <a:avLst/>
        </a:prstGeom>
        <a:solidFill>
          <a:schemeClr val="accent3">
            <a:hueOff val="-706973"/>
            <a:satOff val="-2909"/>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t"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1) Gli asset digitali dell'azienda e cioè quello che l'azienda possiede già o ha già fatto (se c'è un sito, come si posiziona nei motori di ricerca, se ha un’App, quanti download hanno, se ha piattaforme Social e con quale interazione hanno, se ha già fatto Campagne di Web Advertising e con quali risultati.</a:t>
          </a:r>
        </a:p>
        <a:p>
          <a:pPr marL="114300" lvl="1" indent="-114300" algn="l" defTabSz="533400">
            <a:lnSpc>
              <a:spcPct val="90000"/>
            </a:lnSpc>
            <a:spcBef>
              <a:spcPct val="0"/>
            </a:spcBef>
            <a:spcAft>
              <a:spcPct val="15000"/>
            </a:spcAft>
            <a:buChar char="•"/>
          </a:pPr>
          <a:endParaRPr lang="it-IT" sz="1200" kern="1200" dirty="0">
            <a:solidFill>
              <a:schemeClr val="tx1"/>
            </a:solidFill>
          </a:endParaRPr>
        </a:p>
      </dsp:txBody>
      <dsp:txXfrm>
        <a:off x="540353" y="590482"/>
        <a:ext cx="6695345" cy="643677"/>
      </dsp:txXfrm>
    </dsp:sp>
    <dsp:sp modelId="{2568B1C6-8F66-497C-9835-697D92A3AA96}">
      <dsp:nvSpPr>
        <dsp:cNvPr id="0" name=""/>
        <dsp:cNvSpPr/>
      </dsp:nvSpPr>
      <dsp:spPr>
        <a:xfrm>
          <a:off x="312200" y="684167"/>
          <a:ext cx="456306" cy="456306"/>
        </a:xfrm>
        <a:prstGeom prst="ellipse">
          <a:avLst/>
        </a:prstGeom>
        <a:solidFill>
          <a:schemeClr val="lt1">
            <a:hueOff val="0"/>
            <a:satOff val="0"/>
            <a:lumOff val="0"/>
            <a:alphaOff val="0"/>
          </a:schemeClr>
        </a:solidFill>
        <a:ln w="25400" cap="flat" cmpd="sng" algn="ctr">
          <a:solidFill>
            <a:schemeClr val="accent3">
              <a:hueOff val="-706973"/>
              <a:satOff val="-2909"/>
              <a:lumOff val="-588"/>
              <a:alphaOff val="0"/>
            </a:schemeClr>
          </a:solidFill>
          <a:prstDash val="solid"/>
        </a:ln>
        <a:effectLst/>
      </dsp:spPr>
      <dsp:style>
        <a:lnRef idx="2">
          <a:scrgbClr r="0" g="0" b="0"/>
        </a:lnRef>
        <a:fillRef idx="1">
          <a:scrgbClr r="0" g="0" b="0"/>
        </a:fillRef>
        <a:effectRef idx="0">
          <a:scrgbClr r="0" g="0" b="0"/>
        </a:effectRef>
        <a:fontRef idx="minor"/>
      </dsp:style>
    </dsp:sp>
    <dsp:sp modelId="{19D00E96-302A-4CF2-824F-9BA292C1F0D3}">
      <dsp:nvSpPr>
        <dsp:cNvPr id="0" name=""/>
        <dsp:cNvSpPr/>
      </dsp:nvSpPr>
      <dsp:spPr>
        <a:xfrm>
          <a:off x="647825" y="1373472"/>
          <a:ext cx="6615060" cy="365045"/>
        </a:xfrm>
        <a:prstGeom prst="rect">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2) La reputazione in rete dell'azienda e dei suoi prodotti (quante volte se ne parla e con che valutazioni)</a:t>
          </a:r>
        </a:p>
      </dsp:txBody>
      <dsp:txXfrm>
        <a:off x="647825" y="1373472"/>
        <a:ext cx="6615060" cy="365045"/>
      </dsp:txXfrm>
    </dsp:sp>
    <dsp:sp modelId="{D9521BDA-5B02-4C27-8299-3A2A1AC5AE06}">
      <dsp:nvSpPr>
        <dsp:cNvPr id="0" name=""/>
        <dsp:cNvSpPr/>
      </dsp:nvSpPr>
      <dsp:spPr>
        <a:xfrm>
          <a:off x="392484" y="1231560"/>
          <a:ext cx="456306" cy="456306"/>
        </a:xfrm>
        <a:prstGeom prst="ellipse">
          <a:avLst/>
        </a:prstGeom>
        <a:solidFill>
          <a:schemeClr val="lt1">
            <a:hueOff val="0"/>
            <a:satOff val="0"/>
            <a:lumOff val="0"/>
            <a:alphaOff val="0"/>
          </a:schemeClr>
        </a:solidFill>
        <a:ln w="25400" cap="flat" cmpd="sng" algn="ctr">
          <a:solidFill>
            <a:schemeClr val="accent3">
              <a:hueOff val="-1413945"/>
              <a:satOff val="-5818"/>
              <a:lumOff val="-1177"/>
              <a:alphaOff val="0"/>
            </a:schemeClr>
          </a:solidFill>
          <a:prstDash val="solid"/>
        </a:ln>
        <a:effectLst/>
      </dsp:spPr>
      <dsp:style>
        <a:lnRef idx="2">
          <a:scrgbClr r="0" g="0" b="0"/>
        </a:lnRef>
        <a:fillRef idx="1">
          <a:scrgbClr r="0" g="0" b="0"/>
        </a:fillRef>
        <a:effectRef idx="0">
          <a:scrgbClr r="0" g="0" b="0"/>
        </a:effectRef>
        <a:fontRef idx="minor"/>
      </dsp:style>
    </dsp:sp>
    <dsp:sp modelId="{5F584A72-800D-4FD4-93F2-FB0E09780321}">
      <dsp:nvSpPr>
        <dsp:cNvPr id="0" name=""/>
        <dsp:cNvSpPr/>
      </dsp:nvSpPr>
      <dsp:spPr>
        <a:xfrm>
          <a:off x="540353" y="1824584"/>
          <a:ext cx="6695345" cy="365045"/>
        </a:xfrm>
        <a:prstGeom prst="rect">
          <a:avLst/>
        </a:prstGeom>
        <a:solidFill>
          <a:schemeClr val="accent3">
            <a:hueOff val="-2120918"/>
            <a:satOff val="-8727"/>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3) I Competitor </a:t>
          </a:r>
        </a:p>
      </dsp:txBody>
      <dsp:txXfrm>
        <a:off x="540353" y="1824584"/>
        <a:ext cx="6695345" cy="365045"/>
      </dsp:txXfrm>
    </dsp:sp>
    <dsp:sp modelId="{DDC81BE6-5AEC-47C5-B087-92B63C8D36C2}">
      <dsp:nvSpPr>
        <dsp:cNvPr id="0" name=""/>
        <dsp:cNvSpPr/>
      </dsp:nvSpPr>
      <dsp:spPr>
        <a:xfrm>
          <a:off x="312200" y="1778953"/>
          <a:ext cx="456306" cy="456306"/>
        </a:xfrm>
        <a:prstGeom prst="ellipse">
          <a:avLst/>
        </a:prstGeom>
        <a:solidFill>
          <a:schemeClr val="lt1">
            <a:hueOff val="0"/>
            <a:satOff val="0"/>
            <a:lumOff val="0"/>
            <a:alphaOff val="0"/>
          </a:schemeClr>
        </a:solidFill>
        <a:ln w="25400" cap="flat" cmpd="sng" algn="ctr">
          <a:solidFill>
            <a:schemeClr val="accent3">
              <a:hueOff val="-2120918"/>
              <a:satOff val="-8727"/>
              <a:lumOff val="-1765"/>
              <a:alphaOff val="0"/>
            </a:schemeClr>
          </a:solidFill>
          <a:prstDash val="solid"/>
        </a:ln>
        <a:effectLst/>
      </dsp:spPr>
      <dsp:style>
        <a:lnRef idx="2">
          <a:scrgbClr r="0" g="0" b="0"/>
        </a:lnRef>
        <a:fillRef idx="1">
          <a:scrgbClr r="0" g="0" b="0"/>
        </a:fillRef>
        <a:effectRef idx="0">
          <a:scrgbClr r="0" g="0" b="0"/>
        </a:effectRef>
        <a:fontRef idx="minor"/>
      </dsp:style>
    </dsp:sp>
    <dsp:sp modelId="{3F878306-66D7-4A00-AA4A-B240D5C2A3A2}">
      <dsp:nvSpPr>
        <dsp:cNvPr id="0" name=""/>
        <dsp:cNvSpPr/>
      </dsp:nvSpPr>
      <dsp:spPr>
        <a:xfrm>
          <a:off x="278772" y="2371976"/>
          <a:ext cx="6956925" cy="365045"/>
        </a:xfrm>
        <a:prstGeom prst="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4) Cosa fanno sul Web i clienti acquisiti e potenziali (quali siti frequentano, qual è il loro profilo tipo, quali sono le loro abitudini). </a:t>
          </a:r>
        </a:p>
      </dsp:txBody>
      <dsp:txXfrm>
        <a:off x="278772" y="2371976"/>
        <a:ext cx="6956925" cy="365045"/>
      </dsp:txXfrm>
    </dsp:sp>
    <dsp:sp modelId="{392D28A7-2EC3-4F14-9C5B-DF9103D45119}">
      <dsp:nvSpPr>
        <dsp:cNvPr id="0" name=""/>
        <dsp:cNvSpPr/>
      </dsp:nvSpPr>
      <dsp:spPr>
        <a:xfrm>
          <a:off x="50619" y="2326346"/>
          <a:ext cx="456306" cy="456306"/>
        </a:xfrm>
        <a:prstGeom prst="ellipse">
          <a:avLst/>
        </a:prstGeom>
        <a:solidFill>
          <a:schemeClr val="lt1">
            <a:hueOff val="0"/>
            <a:satOff val="0"/>
            <a:lumOff val="0"/>
            <a:alphaOff val="0"/>
          </a:schemeClr>
        </a:solidFill>
        <a:ln w="25400" cap="flat" cmpd="sng" algn="ctr">
          <a:solidFill>
            <a:schemeClr val="accent3">
              <a:hueOff val="-2827891"/>
              <a:satOff val="-11636"/>
              <a:lumOff val="-235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B114C-D1E1-4AB9-99F7-7BB4A045839A}">
      <dsp:nvSpPr>
        <dsp:cNvPr id="0" name=""/>
        <dsp:cNvSpPr/>
      </dsp:nvSpPr>
      <dsp:spPr>
        <a:xfrm>
          <a:off x="1129868" y="2954"/>
          <a:ext cx="3155956" cy="54920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1) Quali sono gli strumenti di Marketing Digitale che vogliamo attivare? (Per esempio: vogliamo attivare una Newsletter?) </a:t>
          </a:r>
        </a:p>
      </dsp:txBody>
      <dsp:txXfrm>
        <a:off x="1145954" y="19040"/>
        <a:ext cx="3123784" cy="517029"/>
      </dsp:txXfrm>
    </dsp:sp>
    <dsp:sp modelId="{6E755911-D14B-4756-9C65-0B450E842E6D}">
      <dsp:nvSpPr>
        <dsp:cNvPr id="0" name=""/>
        <dsp:cNvSpPr/>
      </dsp:nvSpPr>
      <dsp:spPr>
        <a:xfrm rot="5400000">
          <a:off x="2604871" y="565886"/>
          <a:ext cx="205950" cy="24714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solidFill>
              <a:schemeClr val="tx1"/>
            </a:solidFill>
          </a:endParaRPr>
        </a:p>
      </dsp:txBody>
      <dsp:txXfrm rot="-5400000">
        <a:off x="2633705" y="586481"/>
        <a:ext cx="148284" cy="144165"/>
      </dsp:txXfrm>
    </dsp:sp>
    <dsp:sp modelId="{299A3930-1E32-4D28-AA2B-389108A26BB6}">
      <dsp:nvSpPr>
        <dsp:cNvPr id="0" name=""/>
        <dsp:cNvSpPr/>
      </dsp:nvSpPr>
      <dsp:spPr>
        <a:xfrm>
          <a:off x="1129868" y="826757"/>
          <a:ext cx="3155956" cy="5492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solidFill>
                <a:schemeClr val="tx1"/>
              </a:solidFill>
            </a:rPr>
            <a:t>2) Chi fa cosa? Chi si occuperà di Marketing Digitale all’interno dell’Azienda? </a:t>
          </a:r>
          <a:endParaRPr lang="it-IT" sz="1200" kern="1200" dirty="0">
            <a:solidFill>
              <a:schemeClr val="tx1"/>
            </a:solidFill>
          </a:endParaRPr>
        </a:p>
      </dsp:txBody>
      <dsp:txXfrm>
        <a:off x="1145954" y="842843"/>
        <a:ext cx="3123784" cy="517029"/>
      </dsp:txXfrm>
    </dsp:sp>
    <dsp:sp modelId="{3AAD2C22-C72D-4530-96B2-03E45DA1253F}">
      <dsp:nvSpPr>
        <dsp:cNvPr id="0" name=""/>
        <dsp:cNvSpPr/>
      </dsp:nvSpPr>
      <dsp:spPr>
        <a:xfrm rot="5400000">
          <a:off x="2604871" y="1389689"/>
          <a:ext cx="205950" cy="24714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solidFill>
              <a:schemeClr val="tx1"/>
            </a:solidFill>
          </a:endParaRPr>
        </a:p>
      </dsp:txBody>
      <dsp:txXfrm rot="-5400000">
        <a:off x="2633705" y="1410284"/>
        <a:ext cx="148284" cy="144165"/>
      </dsp:txXfrm>
    </dsp:sp>
    <dsp:sp modelId="{A910367E-725B-4914-A888-AB57EB04A265}">
      <dsp:nvSpPr>
        <dsp:cNvPr id="0" name=""/>
        <dsp:cNvSpPr/>
      </dsp:nvSpPr>
      <dsp:spPr>
        <a:xfrm>
          <a:off x="1129868" y="1650559"/>
          <a:ext cx="3155956" cy="54920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solidFill>
                <a:schemeClr val="tx1"/>
              </a:solidFill>
            </a:rPr>
            <a:t>3) Chi monitorerà i dati e gli obiettivi? Come? </a:t>
          </a:r>
          <a:endParaRPr lang="it-IT" sz="1200" kern="1200" dirty="0">
            <a:solidFill>
              <a:schemeClr val="tx1"/>
            </a:solidFill>
          </a:endParaRPr>
        </a:p>
      </dsp:txBody>
      <dsp:txXfrm>
        <a:off x="1145954" y="1666645"/>
        <a:ext cx="3123784" cy="517029"/>
      </dsp:txXfrm>
    </dsp:sp>
    <dsp:sp modelId="{37F27B80-07EE-4CDA-B328-9EE497B08134}">
      <dsp:nvSpPr>
        <dsp:cNvPr id="0" name=""/>
        <dsp:cNvSpPr/>
      </dsp:nvSpPr>
      <dsp:spPr>
        <a:xfrm rot="5400000">
          <a:off x="2604871" y="2213491"/>
          <a:ext cx="205950" cy="24714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solidFill>
              <a:schemeClr val="tx1"/>
            </a:solidFill>
          </a:endParaRPr>
        </a:p>
      </dsp:txBody>
      <dsp:txXfrm rot="-5400000">
        <a:off x="2633705" y="2234086"/>
        <a:ext cx="148284" cy="144165"/>
      </dsp:txXfrm>
    </dsp:sp>
    <dsp:sp modelId="{075AF22D-C309-4933-A695-76A158DF2E73}">
      <dsp:nvSpPr>
        <dsp:cNvPr id="0" name=""/>
        <dsp:cNvSpPr/>
      </dsp:nvSpPr>
      <dsp:spPr>
        <a:xfrm>
          <a:off x="1129868" y="2474362"/>
          <a:ext cx="3155956" cy="54920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solidFill>
                <a:schemeClr val="tx1"/>
              </a:solidFill>
            </a:rPr>
            <a:t>4) Budget: qual è il budget indicativo per le attività di Marketing Digitale a disposizione? </a:t>
          </a:r>
          <a:endParaRPr lang="it-IT" sz="1200" kern="1200" dirty="0">
            <a:solidFill>
              <a:schemeClr val="tx1"/>
            </a:solidFill>
          </a:endParaRPr>
        </a:p>
      </dsp:txBody>
      <dsp:txXfrm>
        <a:off x="1145954" y="2490448"/>
        <a:ext cx="3123784" cy="5170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E722D-BD21-4643-9FF5-6C0F847AB9BC}">
      <dsp:nvSpPr>
        <dsp:cNvPr id="0" name=""/>
        <dsp:cNvSpPr/>
      </dsp:nvSpPr>
      <dsp:spPr>
        <a:xfrm>
          <a:off x="5860" y="286063"/>
          <a:ext cx="907972" cy="110738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solidFill>
                <a:schemeClr val="tx1"/>
              </a:solidFill>
            </a:rPr>
            <a:t>Obiettivi di business </a:t>
          </a:r>
          <a:endParaRPr lang="es-ES" sz="1200" kern="1200">
            <a:solidFill>
              <a:schemeClr val="tx1"/>
            </a:solidFill>
          </a:endParaRPr>
        </a:p>
      </dsp:txBody>
      <dsp:txXfrm>
        <a:off x="32454" y="312657"/>
        <a:ext cx="854784" cy="1054201"/>
      </dsp:txXfrm>
    </dsp:sp>
    <dsp:sp modelId="{ED438350-1447-4B69-806E-AD6353D54FE3}">
      <dsp:nvSpPr>
        <dsp:cNvPr id="0" name=""/>
        <dsp:cNvSpPr/>
      </dsp:nvSpPr>
      <dsp:spPr>
        <a:xfrm>
          <a:off x="1004630" y="727169"/>
          <a:ext cx="192490" cy="22517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1004630" y="772204"/>
        <a:ext cx="134743" cy="135107"/>
      </dsp:txXfrm>
    </dsp:sp>
    <dsp:sp modelId="{FE791604-A204-4461-B90C-AD4A2401898B}">
      <dsp:nvSpPr>
        <dsp:cNvPr id="0" name=""/>
        <dsp:cNvSpPr/>
      </dsp:nvSpPr>
      <dsp:spPr>
        <a:xfrm>
          <a:off x="1277022" y="286063"/>
          <a:ext cx="907972" cy="1107389"/>
        </a:xfrm>
        <a:prstGeom prst="roundRect">
          <a:avLst>
            <a:gd name="adj" fmla="val 10000"/>
          </a:avLst>
        </a:prstGeom>
        <a:solidFill>
          <a:schemeClr val="accent3">
            <a:hueOff val="-706973"/>
            <a:satOff val="-2909"/>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solidFill>
                <a:schemeClr val="tx1"/>
              </a:solidFill>
            </a:rPr>
            <a:t>obiettivi per il digital marketing </a:t>
          </a:r>
          <a:endParaRPr lang="es-ES" sz="1200" kern="1200">
            <a:solidFill>
              <a:schemeClr val="tx1"/>
            </a:solidFill>
          </a:endParaRPr>
        </a:p>
      </dsp:txBody>
      <dsp:txXfrm>
        <a:off x="1303616" y="312657"/>
        <a:ext cx="854784" cy="1054201"/>
      </dsp:txXfrm>
    </dsp:sp>
    <dsp:sp modelId="{BFE86C99-1D74-4A8F-AA7E-FE08FC4B4BAA}">
      <dsp:nvSpPr>
        <dsp:cNvPr id="0" name=""/>
        <dsp:cNvSpPr/>
      </dsp:nvSpPr>
      <dsp:spPr>
        <a:xfrm>
          <a:off x="2275792" y="727169"/>
          <a:ext cx="192490" cy="225177"/>
        </a:xfrm>
        <a:prstGeom prst="rightArrow">
          <a:avLst>
            <a:gd name="adj1" fmla="val 60000"/>
            <a:gd name="adj2" fmla="val 50000"/>
          </a:avLst>
        </a:prstGeom>
        <a:solidFill>
          <a:schemeClr val="accent3">
            <a:hueOff val="-942630"/>
            <a:satOff val="-3879"/>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2275792" y="772204"/>
        <a:ext cx="134743" cy="135107"/>
      </dsp:txXfrm>
    </dsp:sp>
    <dsp:sp modelId="{AC14DDE0-6B61-4E4A-9FC6-3D527B3FE8CC}">
      <dsp:nvSpPr>
        <dsp:cNvPr id="0" name=""/>
        <dsp:cNvSpPr/>
      </dsp:nvSpPr>
      <dsp:spPr>
        <a:xfrm>
          <a:off x="2548184" y="286063"/>
          <a:ext cx="907972" cy="1107389"/>
        </a:xfrm>
        <a:prstGeom prst="roundRect">
          <a:avLst>
            <a:gd name="adj" fmla="val 10000"/>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solidFill>
                <a:schemeClr val="tx1"/>
              </a:solidFill>
            </a:rPr>
            <a:t>strategia di Marketing Digitale </a:t>
          </a:r>
          <a:endParaRPr lang="es-ES" sz="1200" kern="1200">
            <a:solidFill>
              <a:schemeClr val="tx1"/>
            </a:solidFill>
          </a:endParaRPr>
        </a:p>
      </dsp:txBody>
      <dsp:txXfrm>
        <a:off x="2574778" y="312657"/>
        <a:ext cx="854784" cy="1054201"/>
      </dsp:txXfrm>
    </dsp:sp>
    <dsp:sp modelId="{798FDC9D-FBE6-4677-8385-5FA2FD5C58C3}">
      <dsp:nvSpPr>
        <dsp:cNvPr id="0" name=""/>
        <dsp:cNvSpPr/>
      </dsp:nvSpPr>
      <dsp:spPr>
        <a:xfrm>
          <a:off x="3546954" y="727169"/>
          <a:ext cx="192490" cy="225177"/>
        </a:xfrm>
        <a:prstGeom prst="rightArrow">
          <a:avLst>
            <a:gd name="adj1" fmla="val 60000"/>
            <a:gd name="adj2" fmla="val 50000"/>
          </a:avLst>
        </a:prstGeom>
        <a:solidFill>
          <a:schemeClr val="accent3">
            <a:hueOff val="-1885261"/>
            <a:satOff val="-7757"/>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3546954" y="772204"/>
        <a:ext cx="134743" cy="135107"/>
      </dsp:txXfrm>
    </dsp:sp>
    <dsp:sp modelId="{08A51DE4-A777-4080-93D9-3BE6A5DCCAAF}">
      <dsp:nvSpPr>
        <dsp:cNvPr id="0" name=""/>
        <dsp:cNvSpPr/>
      </dsp:nvSpPr>
      <dsp:spPr>
        <a:xfrm>
          <a:off x="3819345" y="286063"/>
          <a:ext cx="907972" cy="1107389"/>
        </a:xfrm>
        <a:prstGeom prst="roundRect">
          <a:avLst>
            <a:gd name="adj" fmla="val 10000"/>
          </a:avLst>
        </a:prstGeom>
        <a:solidFill>
          <a:schemeClr val="accent3">
            <a:hueOff val="-2120918"/>
            <a:satOff val="-8727"/>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solidFill>
                <a:schemeClr val="tx1"/>
              </a:solidFill>
            </a:rPr>
            <a:t>Piano operativo </a:t>
          </a:r>
          <a:endParaRPr lang="es-ES" sz="1200" kern="1200">
            <a:solidFill>
              <a:schemeClr val="tx1"/>
            </a:solidFill>
          </a:endParaRPr>
        </a:p>
      </dsp:txBody>
      <dsp:txXfrm>
        <a:off x="3845939" y="312657"/>
        <a:ext cx="854784" cy="1054201"/>
      </dsp:txXfrm>
    </dsp:sp>
    <dsp:sp modelId="{7F7F0236-7780-43FA-B110-F993758750C3}">
      <dsp:nvSpPr>
        <dsp:cNvPr id="0" name=""/>
        <dsp:cNvSpPr/>
      </dsp:nvSpPr>
      <dsp:spPr>
        <a:xfrm>
          <a:off x="4818115" y="727169"/>
          <a:ext cx="192490" cy="225177"/>
        </a:xfrm>
        <a:prstGeom prst="rightArrow">
          <a:avLst>
            <a:gd name="adj1" fmla="val 60000"/>
            <a:gd name="adj2" fmla="val 50000"/>
          </a:avLst>
        </a:prstGeom>
        <a:solidFill>
          <a:schemeClr val="accent3">
            <a:hueOff val="-2827891"/>
            <a:satOff val="-1163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4818115" y="772204"/>
        <a:ext cx="134743" cy="135107"/>
      </dsp:txXfrm>
    </dsp:sp>
    <dsp:sp modelId="{9C7E7210-1FD5-4A55-9C92-5AE427EEDD2B}">
      <dsp:nvSpPr>
        <dsp:cNvPr id="0" name=""/>
        <dsp:cNvSpPr/>
      </dsp:nvSpPr>
      <dsp:spPr>
        <a:xfrm>
          <a:off x="5090507" y="286063"/>
          <a:ext cx="907972" cy="1107389"/>
        </a:xfrm>
        <a:prstGeom prst="roundRect">
          <a:avLst>
            <a:gd name="adj" fmla="val 10000"/>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Contenuto (inserzione, post su Facebook, Instagram </a:t>
          </a:r>
          <a:r>
            <a:rPr lang="it-IT" sz="1200" kern="1200" dirty="0" err="1">
              <a:solidFill>
                <a:schemeClr val="tx1"/>
              </a:solidFill>
            </a:rPr>
            <a:t>etc</a:t>
          </a:r>
          <a:r>
            <a:rPr lang="it-IT" sz="1200" kern="1200" dirty="0">
              <a:solidFill>
                <a:schemeClr val="tx1"/>
              </a:solidFill>
            </a:rPr>
            <a:t>). </a:t>
          </a:r>
          <a:endParaRPr lang="es-ES" sz="1200" kern="1200" dirty="0">
            <a:solidFill>
              <a:schemeClr val="tx1"/>
            </a:solidFill>
          </a:endParaRPr>
        </a:p>
      </dsp:txBody>
      <dsp:txXfrm>
        <a:off x="5117101" y="312657"/>
        <a:ext cx="854784" cy="105420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799D9-DA94-4851-9684-1FFB332E127B}">
      <dsp:nvSpPr>
        <dsp:cNvPr id="0" name=""/>
        <dsp:cNvSpPr/>
      </dsp:nvSpPr>
      <dsp:spPr>
        <a:xfrm>
          <a:off x="0" y="1078575"/>
          <a:ext cx="6416259" cy="403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72C75E-0808-45EA-9F10-D868212720F7}">
      <dsp:nvSpPr>
        <dsp:cNvPr id="0" name=""/>
        <dsp:cNvSpPr/>
      </dsp:nvSpPr>
      <dsp:spPr>
        <a:xfrm>
          <a:off x="295292" y="74385"/>
          <a:ext cx="5750308" cy="1253891"/>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64" tIns="0" rIns="169764"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1) Graduale: Nel momento in cui il piano marketing digitale inizia a generare risultati di business, si crea un effetto a catena (ma più dati e processi significa più lavoro: l’aumento di vendite significa avere bisogno di più persone per  esempio per l’assistenza clienti </a:t>
          </a:r>
          <a:r>
            <a:rPr lang="it-IT" sz="1200" kern="1200" dirty="0" err="1">
              <a:solidFill>
                <a:schemeClr val="tx1"/>
              </a:solidFill>
            </a:rPr>
            <a:t>etc</a:t>
          </a:r>
          <a:r>
            <a:rPr lang="it-IT" sz="1200" kern="1200" dirty="0">
              <a:solidFill>
                <a:schemeClr val="tx1"/>
              </a:solidFill>
            </a:rPr>
            <a:t>). Meglio partire con una buona andatura e per passaggi graduali (evitare di gestire in contemporanea e fin da subito una pagina Facebook commerciale, un Instagram, una Newsletter...)</a:t>
          </a:r>
          <a:endParaRPr lang="es-ES" sz="1200" kern="1200" dirty="0">
            <a:solidFill>
              <a:schemeClr val="tx1"/>
            </a:solidFill>
          </a:endParaRPr>
        </a:p>
      </dsp:txBody>
      <dsp:txXfrm>
        <a:off x="356502" y="135595"/>
        <a:ext cx="5627888" cy="1131471"/>
      </dsp:txXfrm>
    </dsp:sp>
    <dsp:sp modelId="{3FD2DDB7-F421-4905-8A7F-28BCA4E005BC}">
      <dsp:nvSpPr>
        <dsp:cNvPr id="0" name=""/>
        <dsp:cNvSpPr/>
      </dsp:nvSpPr>
      <dsp:spPr>
        <a:xfrm>
          <a:off x="0" y="1804335"/>
          <a:ext cx="6416259" cy="4032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71652CD4-6C05-447B-BFBC-13910D9E096F}">
      <dsp:nvSpPr>
        <dsp:cNvPr id="0" name=""/>
        <dsp:cNvSpPr/>
      </dsp:nvSpPr>
      <dsp:spPr>
        <a:xfrm>
          <a:off x="320812" y="1568175"/>
          <a:ext cx="5691029" cy="47232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64" tIns="0" rIns="169764" bIns="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2) Semplice: riuscire a creare una strategia e un piano efficaci ma lineari: i contenuti non devono richiedere troppo impegno da parte del destinatario.</a:t>
          </a:r>
          <a:endParaRPr lang="es-ES" sz="1200" kern="1200" dirty="0">
            <a:solidFill>
              <a:schemeClr val="tx1"/>
            </a:solidFill>
          </a:endParaRPr>
        </a:p>
      </dsp:txBody>
      <dsp:txXfrm>
        <a:off x="343869" y="1591232"/>
        <a:ext cx="5644915" cy="426206"/>
      </dsp:txXfrm>
    </dsp:sp>
    <dsp:sp modelId="{6E26A059-2E50-4C15-A134-7ECE55EF8E96}">
      <dsp:nvSpPr>
        <dsp:cNvPr id="0" name=""/>
        <dsp:cNvSpPr/>
      </dsp:nvSpPr>
      <dsp:spPr>
        <a:xfrm>
          <a:off x="0" y="2530095"/>
          <a:ext cx="6416259" cy="4032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BEA1A1E2-8574-4FA2-A234-DB214D527687}">
      <dsp:nvSpPr>
        <dsp:cNvPr id="0" name=""/>
        <dsp:cNvSpPr/>
      </dsp:nvSpPr>
      <dsp:spPr>
        <a:xfrm>
          <a:off x="330915" y="2300184"/>
          <a:ext cx="5629766" cy="472320"/>
        </a:xfrm>
        <a:prstGeom prst="roundRect">
          <a:avLst/>
        </a:prstGeom>
        <a:solidFill>
          <a:srgbClr val="F8B2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64" tIns="0" rIns="169764" bIns="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3) Flessibile: è fondamentale saper trovare all'occorrenza soluzioni alternative.</a:t>
          </a:r>
          <a:endParaRPr lang="es-ES" sz="1200" kern="1200" dirty="0">
            <a:solidFill>
              <a:schemeClr val="tx1"/>
            </a:solidFill>
          </a:endParaRPr>
        </a:p>
      </dsp:txBody>
      <dsp:txXfrm>
        <a:off x="353972" y="2323241"/>
        <a:ext cx="5583652" cy="4262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0714A-8CAF-4C9A-9F81-B35C91F54CD9}">
      <dsp:nvSpPr>
        <dsp:cNvPr id="0" name=""/>
        <dsp:cNvSpPr/>
      </dsp:nvSpPr>
      <dsp:spPr>
        <a:xfrm>
          <a:off x="0" y="7323"/>
          <a:ext cx="5904001" cy="1029600"/>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i="1" kern="1200" dirty="0">
              <a:solidFill>
                <a:srgbClr val="F8469B"/>
              </a:solidFill>
            </a:rPr>
            <a:t>Content marketing</a:t>
          </a:r>
          <a:r>
            <a:rPr lang="it-IT" sz="1200" kern="1200" dirty="0">
              <a:solidFill>
                <a:schemeClr val="tx1"/>
              </a:solidFill>
            </a:rPr>
            <a:t>: insieme delle attività finalizzate alla creazione, cura e distribuzione di contenuti interessanti per i potenziali clienti, attraverso i  quali l’Azienda può entrare in contatto con un pubblico più grande ma definito. </a:t>
          </a:r>
          <a:endParaRPr lang="es-ES" sz="1200" kern="1200" dirty="0">
            <a:solidFill>
              <a:schemeClr val="tx1"/>
            </a:solidFill>
          </a:endParaRPr>
        </a:p>
      </dsp:txBody>
      <dsp:txXfrm>
        <a:off x="50261" y="57584"/>
        <a:ext cx="5803479" cy="929078"/>
      </dsp:txXfrm>
    </dsp:sp>
    <dsp:sp modelId="{0122B699-0829-4F8A-9BB6-0227F44700B0}">
      <dsp:nvSpPr>
        <dsp:cNvPr id="0" name=""/>
        <dsp:cNvSpPr/>
      </dsp:nvSpPr>
      <dsp:spPr>
        <a:xfrm>
          <a:off x="0" y="1195324"/>
          <a:ext cx="5904001" cy="1029600"/>
        </a:xfrm>
        <a:prstGeom prst="round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Se l'azienda offre contenuti di valore agli utenti, questi ultimi la ricompenseranno con i propri acquisti, con la loro fedeltà al brand, o anche solo parlandone favorevolmente diventandone promotori spontanei. </a:t>
          </a:r>
          <a:endParaRPr lang="es-ES" sz="1200" kern="1200" dirty="0">
            <a:solidFill>
              <a:schemeClr val="tx1"/>
            </a:solidFill>
          </a:endParaRPr>
        </a:p>
      </dsp:txBody>
      <dsp:txXfrm>
        <a:off x="50261" y="1245585"/>
        <a:ext cx="5803479" cy="9290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1AE3A-4602-4748-A041-63A761B0B77D}">
      <dsp:nvSpPr>
        <dsp:cNvPr id="0" name=""/>
        <dsp:cNvSpPr/>
      </dsp:nvSpPr>
      <dsp:spPr>
        <a:xfrm>
          <a:off x="15084" y="170969"/>
          <a:ext cx="6177612" cy="101568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Coltivare il pubblico significa farlo anche dopo la vendita del prodotto o servizio. </a:t>
          </a:r>
          <a:r>
            <a:rPr lang="it-IT" sz="1200" kern="1200" dirty="0">
              <a:solidFill>
                <a:srgbClr val="F8469B"/>
              </a:solidFill>
              <a:latin typeface="Arial Rounded MT Bold" panose="020F0704030504030204" pitchFamily="34" charset="0"/>
            </a:rPr>
            <a:t>La cura del cliente</a:t>
          </a:r>
          <a:r>
            <a:rPr lang="it-IT" sz="1200" kern="1200" dirty="0">
              <a:solidFill>
                <a:schemeClr val="tx1"/>
              </a:solidFill>
              <a:latin typeface="Arial Rounded MT Bold" panose="020F0704030504030204" pitchFamily="34" charset="0"/>
            </a:rPr>
            <a:t> è ciò che valorizza l’esperienza di acquisto (</a:t>
          </a:r>
          <a:r>
            <a:rPr lang="it-IT" sz="1200" i="1" kern="1200" dirty="0">
              <a:solidFill>
                <a:schemeClr val="tx1"/>
              </a:solidFill>
              <a:latin typeface="Arial Rounded MT Bold" panose="020F0704030504030204" pitchFamily="34" charset="0"/>
            </a:rPr>
            <a:t>Customer Service</a:t>
          </a:r>
          <a:r>
            <a:rPr lang="it-IT" sz="1200" kern="1200" dirty="0">
              <a:solidFill>
                <a:schemeClr val="tx1"/>
              </a:solidFill>
              <a:latin typeface="Arial Rounded MT Bold" panose="020F0704030504030204" pitchFamily="34" charset="0"/>
            </a:rPr>
            <a:t>). Dal fornire gratuitamente un manuale d’uso, a webinar, incontri, tutorial, promozioni.    </a:t>
          </a:r>
        </a:p>
      </dsp:txBody>
      <dsp:txXfrm>
        <a:off x="15084" y="170969"/>
        <a:ext cx="6177612" cy="10156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51A55-E93C-43E4-834A-A6AF2D709D62}">
      <dsp:nvSpPr>
        <dsp:cNvPr id="0" name=""/>
        <dsp:cNvSpPr/>
      </dsp:nvSpPr>
      <dsp:spPr>
        <a:xfrm>
          <a:off x="-2259906" y="-349513"/>
          <a:ext cx="2699683" cy="2699683"/>
        </a:xfrm>
        <a:prstGeom prst="blockArc">
          <a:avLst>
            <a:gd name="adj1" fmla="val 18900000"/>
            <a:gd name="adj2" fmla="val 2700000"/>
            <a:gd name="adj3" fmla="val 8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F2296A-5C93-4811-BAD3-B8FBE663B8ED}">
      <dsp:nvSpPr>
        <dsp:cNvPr id="0" name=""/>
        <dsp:cNvSpPr/>
      </dsp:nvSpPr>
      <dsp:spPr>
        <a:xfrm>
          <a:off x="282702" y="200065"/>
          <a:ext cx="5902481" cy="4001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604" tIns="27940" rIns="27940" bIns="27940" numCol="1" spcCol="1270" anchor="ctr" anchorCtr="0">
          <a:noAutofit/>
        </a:bodyPr>
        <a:lstStyle/>
        <a:p>
          <a:pPr marL="0" lvl="0" indent="0" algn="l" defTabSz="488950">
            <a:lnSpc>
              <a:spcPct val="90000"/>
            </a:lnSpc>
            <a:spcBef>
              <a:spcPct val="0"/>
            </a:spcBef>
            <a:spcAft>
              <a:spcPct val="35000"/>
            </a:spcAft>
            <a:buNone/>
          </a:pPr>
          <a:r>
            <a:rPr lang="it-IT" sz="1100" kern="1200">
              <a:solidFill>
                <a:schemeClr val="tx1"/>
              </a:solidFill>
              <a:latin typeface="Arial Rounded MT Bold" panose="020F0704030504030204" pitchFamily="34" charset="0"/>
            </a:rPr>
            <a:t>I contenuti che un’Azienda pubblica tramite Web e Social Media non devono essere autocelebrativi e slogan (uno Stile tipico della Comunicazione «push») </a:t>
          </a:r>
          <a:endParaRPr lang="es-ES" sz="1100" kern="1200" dirty="0">
            <a:solidFill>
              <a:schemeClr val="tx1"/>
            </a:solidFill>
            <a:latin typeface="Arial Rounded MT Bold" panose="020F0704030504030204" pitchFamily="34" charset="0"/>
          </a:endParaRPr>
        </a:p>
      </dsp:txBody>
      <dsp:txXfrm>
        <a:off x="282702" y="200065"/>
        <a:ext cx="5902481" cy="400131"/>
      </dsp:txXfrm>
    </dsp:sp>
    <dsp:sp modelId="{9E76D100-2519-411C-98C2-7DF3A2F4AF7F}">
      <dsp:nvSpPr>
        <dsp:cNvPr id="0" name=""/>
        <dsp:cNvSpPr/>
      </dsp:nvSpPr>
      <dsp:spPr>
        <a:xfrm>
          <a:off x="32619" y="150049"/>
          <a:ext cx="500164" cy="50016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3BB9AE-27B6-406E-9726-AD0DE6598A6A}">
      <dsp:nvSpPr>
        <dsp:cNvPr id="0" name=""/>
        <dsp:cNvSpPr/>
      </dsp:nvSpPr>
      <dsp:spPr>
        <a:xfrm>
          <a:off x="428149" y="800262"/>
          <a:ext cx="5757033" cy="40013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604" tIns="27940" rIns="27940" bIns="27940" numCol="1" spcCol="1270" anchor="ctr" anchorCtr="0">
          <a:noAutofit/>
        </a:bodyPr>
        <a:lstStyle/>
        <a:p>
          <a:pPr marL="0" lvl="0" indent="0" algn="l" defTabSz="488950">
            <a:lnSpc>
              <a:spcPct val="90000"/>
            </a:lnSpc>
            <a:spcBef>
              <a:spcPct val="0"/>
            </a:spcBef>
            <a:spcAft>
              <a:spcPct val="35000"/>
            </a:spcAft>
            <a:buNone/>
          </a:pPr>
          <a:r>
            <a:rPr lang="it-IT" sz="1100" kern="1200">
              <a:solidFill>
                <a:schemeClr val="tx1"/>
              </a:solidFill>
              <a:latin typeface="Arial Rounded MT Bold" panose="020F0704030504030204" pitchFamily="34" charset="0"/>
            </a:rPr>
            <a:t>Non soltanto:  nessuno dei contenuti delle migliori strategie di Digital Marketing è centrato davvero sui prodotti o servizi offerti dall’Azienda. </a:t>
          </a:r>
          <a:endParaRPr lang="es-ES" sz="1100" kern="1200">
            <a:solidFill>
              <a:schemeClr val="tx1"/>
            </a:solidFill>
            <a:latin typeface="Arial Rounded MT Bold" panose="020F0704030504030204" pitchFamily="34" charset="0"/>
          </a:endParaRPr>
        </a:p>
      </dsp:txBody>
      <dsp:txXfrm>
        <a:off x="428149" y="800262"/>
        <a:ext cx="5757033" cy="400131"/>
      </dsp:txXfrm>
    </dsp:sp>
    <dsp:sp modelId="{F512C1ED-4C52-4F92-83FE-EA7936362A17}">
      <dsp:nvSpPr>
        <dsp:cNvPr id="0" name=""/>
        <dsp:cNvSpPr/>
      </dsp:nvSpPr>
      <dsp:spPr>
        <a:xfrm>
          <a:off x="178067" y="750246"/>
          <a:ext cx="500164" cy="50016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6B7598-82EB-4690-ADBA-5F8576B86382}">
      <dsp:nvSpPr>
        <dsp:cNvPr id="0" name=""/>
        <dsp:cNvSpPr/>
      </dsp:nvSpPr>
      <dsp:spPr>
        <a:xfrm>
          <a:off x="282702" y="1400459"/>
          <a:ext cx="5902481" cy="40013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604" tIns="27940" rIns="27940" bIns="27940" numCol="1" spcCol="1270" anchor="ctr" anchorCtr="0">
          <a:noAutofit/>
        </a:bodyPr>
        <a:lstStyle/>
        <a:p>
          <a:pPr marL="0" lvl="0" indent="0" algn="l" defTabSz="488950">
            <a:lnSpc>
              <a:spcPct val="90000"/>
            </a:lnSpc>
            <a:spcBef>
              <a:spcPct val="0"/>
            </a:spcBef>
            <a:spcAft>
              <a:spcPct val="35000"/>
            </a:spcAft>
            <a:buNone/>
          </a:pPr>
          <a:r>
            <a:rPr lang="it-IT" sz="1100" kern="1200">
              <a:solidFill>
                <a:schemeClr val="tx1"/>
              </a:solidFill>
              <a:latin typeface="Arial Rounded MT Bold" panose="020F0704030504030204" pitchFamily="34" charset="0"/>
            </a:rPr>
            <a:t>L’Osservatorio </a:t>
          </a:r>
          <a:r>
            <a:rPr lang="it-IT" sz="1100" i="1" kern="1200">
              <a:solidFill>
                <a:schemeClr val="tx1"/>
              </a:solidFill>
              <a:latin typeface="Arial Rounded MT Bold" panose="020F0704030504030204" pitchFamily="34" charset="0"/>
            </a:rPr>
            <a:t>SocialMediAbility</a:t>
          </a:r>
          <a:r>
            <a:rPr lang="it-IT" sz="1100" kern="1200">
              <a:solidFill>
                <a:schemeClr val="tx1"/>
              </a:solidFill>
              <a:latin typeface="Arial Rounded MT Bold" panose="020F0704030504030204" pitchFamily="34" charset="0"/>
            </a:rPr>
            <a:t>  ha mostrato numerosi esempi di Aziende che pubblicano l’esatto opposto.  </a:t>
          </a:r>
          <a:endParaRPr lang="es-ES" sz="1100" kern="1200" dirty="0">
            <a:solidFill>
              <a:schemeClr val="tx1"/>
            </a:solidFill>
            <a:latin typeface="Arial Rounded MT Bold" panose="020F0704030504030204" pitchFamily="34" charset="0"/>
          </a:endParaRPr>
        </a:p>
      </dsp:txBody>
      <dsp:txXfrm>
        <a:off x="282702" y="1400459"/>
        <a:ext cx="5902481" cy="400131"/>
      </dsp:txXfrm>
    </dsp:sp>
    <dsp:sp modelId="{EFDB9593-E621-42DE-AF55-E9E3A2173A81}">
      <dsp:nvSpPr>
        <dsp:cNvPr id="0" name=""/>
        <dsp:cNvSpPr/>
      </dsp:nvSpPr>
      <dsp:spPr>
        <a:xfrm>
          <a:off x="32619" y="1350443"/>
          <a:ext cx="500164" cy="500164"/>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F9A93-36DD-4E33-BAED-CC1B29609364}">
      <dsp:nvSpPr>
        <dsp:cNvPr id="0" name=""/>
        <dsp:cNvSpPr/>
      </dsp:nvSpPr>
      <dsp:spPr>
        <a:xfrm>
          <a:off x="-1354430" y="-211856"/>
          <a:ext cx="1624042" cy="1624042"/>
        </a:xfrm>
        <a:prstGeom prst="blockArc">
          <a:avLst>
            <a:gd name="adj1" fmla="val 18900000"/>
            <a:gd name="adj2" fmla="val 2700000"/>
            <a:gd name="adj3" fmla="val 133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E980FA-6999-4B25-AFCA-2888296170F0}">
      <dsp:nvSpPr>
        <dsp:cNvPr id="0" name=""/>
        <dsp:cNvSpPr/>
      </dsp:nvSpPr>
      <dsp:spPr>
        <a:xfrm>
          <a:off x="173212" y="120032"/>
          <a:ext cx="4548475" cy="24006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52" tIns="33020" rIns="33020" bIns="33020" numCol="1" spcCol="1270" anchor="ctr" anchorCtr="0">
          <a:noAutofit/>
        </a:bodyPr>
        <a:lstStyle/>
        <a:p>
          <a:pPr marL="0" lvl="0" indent="0" algn="l" defTabSz="577850">
            <a:lnSpc>
              <a:spcPct val="90000"/>
            </a:lnSpc>
            <a:spcBef>
              <a:spcPct val="0"/>
            </a:spcBef>
            <a:spcAft>
              <a:spcPct val="35000"/>
            </a:spcAft>
            <a:buNone/>
          </a:pPr>
          <a:r>
            <a:rPr lang="it-IT" sz="1300" kern="1200" dirty="0">
              <a:solidFill>
                <a:schemeClr val="tx1"/>
              </a:solidFill>
            </a:rPr>
            <a:t>Chi siamo</a:t>
          </a:r>
          <a:endParaRPr lang="es-ES" sz="1300" kern="1200" dirty="0">
            <a:solidFill>
              <a:schemeClr val="tx1"/>
            </a:solidFill>
          </a:endParaRPr>
        </a:p>
      </dsp:txBody>
      <dsp:txXfrm>
        <a:off x="173212" y="120032"/>
        <a:ext cx="4548475" cy="240065"/>
      </dsp:txXfrm>
    </dsp:sp>
    <dsp:sp modelId="{A0F965C4-38D1-4C9F-8ACA-268F2A426CED}">
      <dsp:nvSpPr>
        <dsp:cNvPr id="0" name=""/>
        <dsp:cNvSpPr/>
      </dsp:nvSpPr>
      <dsp:spPr>
        <a:xfrm>
          <a:off x="23171" y="90024"/>
          <a:ext cx="300082" cy="30008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59570C-95B1-4B3C-9BF8-B2370FE4D806}">
      <dsp:nvSpPr>
        <dsp:cNvPr id="0" name=""/>
        <dsp:cNvSpPr/>
      </dsp:nvSpPr>
      <dsp:spPr>
        <a:xfrm>
          <a:off x="260476" y="480131"/>
          <a:ext cx="4461211" cy="240065"/>
        </a:xfrm>
        <a:prstGeom prst="rect">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52" tIns="33020" rIns="33020" bIns="33020" numCol="1" spcCol="1270" anchor="ctr" anchorCtr="0">
          <a:noAutofit/>
        </a:bodyPr>
        <a:lstStyle/>
        <a:p>
          <a:pPr marL="0" lvl="0" indent="0" algn="l" defTabSz="577850">
            <a:lnSpc>
              <a:spcPct val="90000"/>
            </a:lnSpc>
            <a:spcBef>
              <a:spcPct val="0"/>
            </a:spcBef>
            <a:spcAft>
              <a:spcPct val="35000"/>
            </a:spcAft>
            <a:buNone/>
          </a:pPr>
          <a:r>
            <a:rPr lang="it-IT" sz="1300" kern="1200">
              <a:solidFill>
                <a:schemeClr val="tx1"/>
              </a:solidFill>
            </a:rPr>
            <a:t>Di cosa vogliamo parlare, </a:t>
          </a:r>
          <a:endParaRPr lang="es-ES" sz="1300" kern="1200">
            <a:solidFill>
              <a:schemeClr val="tx1"/>
            </a:solidFill>
          </a:endParaRPr>
        </a:p>
      </dsp:txBody>
      <dsp:txXfrm>
        <a:off x="260476" y="480131"/>
        <a:ext cx="4461211" cy="240065"/>
      </dsp:txXfrm>
    </dsp:sp>
    <dsp:sp modelId="{A948DCCD-A320-4DF8-AFEF-4996D484E3CD}">
      <dsp:nvSpPr>
        <dsp:cNvPr id="0" name=""/>
        <dsp:cNvSpPr/>
      </dsp:nvSpPr>
      <dsp:spPr>
        <a:xfrm>
          <a:off x="110435" y="450123"/>
          <a:ext cx="300082" cy="300082"/>
        </a:xfrm>
        <a:prstGeom prst="ellipse">
          <a:avLst/>
        </a:prstGeom>
        <a:solidFill>
          <a:schemeClr val="lt1">
            <a:hueOff val="0"/>
            <a:satOff val="0"/>
            <a:lumOff val="0"/>
            <a:alphaOff val="0"/>
          </a:schemeClr>
        </a:solidFill>
        <a:ln w="25400" cap="flat" cmpd="sng" algn="ctr">
          <a:solidFill>
            <a:schemeClr val="accent3">
              <a:hueOff val="-1413945"/>
              <a:satOff val="-5818"/>
              <a:lumOff val="-1177"/>
              <a:alphaOff val="0"/>
            </a:schemeClr>
          </a:solidFill>
          <a:prstDash val="solid"/>
        </a:ln>
        <a:effectLst/>
      </dsp:spPr>
      <dsp:style>
        <a:lnRef idx="2">
          <a:scrgbClr r="0" g="0" b="0"/>
        </a:lnRef>
        <a:fillRef idx="1">
          <a:scrgbClr r="0" g="0" b="0"/>
        </a:fillRef>
        <a:effectRef idx="0">
          <a:scrgbClr r="0" g="0" b="0"/>
        </a:effectRef>
        <a:fontRef idx="minor"/>
      </dsp:style>
    </dsp:sp>
    <dsp:sp modelId="{126D4E84-086C-4B3D-B5EC-52D3FDF3EDD1}">
      <dsp:nvSpPr>
        <dsp:cNvPr id="0" name=""/>
        <dsp:cNvSpPr/>
      </dsp:nvSpPr>
      <dsp:spPr>
        <a:xfrm>
          <a:off x="173212" y="840230"/>
          <a:ext cx="4548475" cy="240065"/>
        </a:xfrm>
        <a:prstGeom prst="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52" tIns="33020" rIns="33020" bIns="33020" numCol="1" spcCol="1270" anchor="ctr" anchorCtr="0">
          <a:noAutofit/>
        </a:bodyPr>
        <a:lstStyle/>
        <a:p>
          <a:pPr marL="0" lvl="0" indent="0" algn="l" defTabSz="577850">
            <a:lnSpc>
              <a:spcPct val="90000"/>
            </a:lnSpc>
            <a:spcBef>
              <a:spcPct val="0"/>
            </a:spcBef>
            <a:spcAft>
              <a:spcPct val="35000"/>
            </a:spcAft>
            <a:buNone/>
          </a:pPr>
          <a:r>
            <a:rPr lang="it-IT" sz="1300" kern="1200">
              <a:solidFill>
                <a:schemeClr val="tx1"/>
              </a:solidFill>
            </a:rPr>
            <a:t>Delle «Personas» a cui ci stiamo rivolgendo.</a:t>
          </a:r>
          <a:endParaRPr lang="es-ES" sz="1300" kern="1200">
            <a:solidFill>
              <a:schemeClr val="tx1"/>
            </a:solidFill>
          </a:endParaRPr>
        </a:p>
      </dsp:txBody>
      <dsp:txXfrm>
        <a:off x="173212" y="840230"/>
        <a:ext cx="4548475" cy="240065"/>
      </dsp:txXfrm>
    </dsp:sp>
    <dsp:sp modelId="{5560E288-6FB2-4C36-89A6-63EC78B0C9B5}">
      <dsp:nvSpPr>
        <dsp:cNvPr id="0" name=""/>
        <dsp:cNvSpPr/>
      </dsp:nvSpPr>
      <dsp:spPr>
        <a:xfrm>
          <a:off x="23171" y="810222"/>
          <a:ext cx="300082" cy="300082"/>
        </a:xfrm>
        <a:prstGeom prst="ellipse">
          <a:avLst/>
        </a:prstGeom>
        <a:solidFill>
          <a:schemeClr val="lt1">
            <a:hueOff val="0"/>
            <a:satOff val="0"/>
            <a:lumOff val="0"/>
            <a:alphaOff val="0"/>
          </a:schemeClr>
        </a:solidFill>
        <a:ln w="25400" cap="flat" cmpd="sng" algn="ctr">
          <a:solidFill>
            <a:schemeClr val="accent3">
              <a:hueOff val="-2827891"/>
              <a:satOff val="-11636"/>
              <a:lumOff val="-235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B3C61-6729-4B05-B234-B27C0E69BDBD}">
      <dsp:nvSpPr>
        <dsp:cNvPr id="0" name=""/>
        <dsp:cNvSpPr/>
      </dsp:nvSpPr>
      <dsp:spPr>
        <a:xfrm>
          <a:off x="0" y="0"/>
          <a:ext cx="2129645" cy="2129645"/>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38D7A5-720B-42C0-8471-694F05F62AEB}">
      <dsp:nvSpPr>
        <dsp:cNvPr id="0" name=""/>
        <dsp:cNvSpPr/>
      </dsp:nvSpPr>
      <dsp:spPr>
        <a:xfrm>
          <a:off x="1064822" y="0"/>
          <a:ext cx="4551801" cy="212964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Entrare in relazione con le persone e ascoltarle</a:t>
          </a:r>
          <a:endParaRPr lang="es-ES" sz="1100" kern="1200"/>
        </a:p>
      </dsp:txBody>
      <dsp:txXfrm>
        <a:off x="1064822" y="0"/>
        <a:ext cx="4551801" cy="452549"/>
      </dsp:txXfrm>
    </dsp:sp>
    <dsp:sp modelId="{5F39C596-4E93-4B74-8104-8E335EEFC28F}">
      <dsp:nvSpPr>
        <dsp:cNvPr id="0" name=""/>
        <dsp:cNvSpPr/>
      </dsp:nvSpPr>
      <dsp:spPr>
        <a:xfrm>
          <a:off x="279515" y="452549"/>
          <a:ext cx="1570613" cy="1570613"/>
        </a:xfrm>
        <a:prstGeom prst="pie">
          <a:avLst>
            <a:gd name="adj1" fmla="val 5400000"/>
            <a:gd name="adj2" fmla="val 16200000"/>
          </a:avLst>
        </a:prstGeom>
        <a:solidFill>
          <a:schemeClr val="accent2">
            <a:hueOff val="-591556"/>
            <a:satOff val="57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C1A2AB-E009-44CC-BD12-8856CAAC34F8}">
      <dsp:nvSpPr>
        <dsp:cNvPr id="0" name=""/>
        <dsp:cNvSpPr/>
      </dsp:nvSpPr>
      <dsp:spPr>
        <a:xfrm>
          <a:off x="1064822" y="452549"/>
          <a:ext cx="4551801" cy="1570613"/>
        </a:xfrm>
        <a:prstGeom prst="rect">
          <a:avLst/>
        </a:prstGeom>
        <a:solidFill>
          <a:schemeClr val="lt1">
            <a:alpha val="90000"/>
            <a:hueOff val="0"/>
            <a:satOff val="0"/>
            <a:lumOff val="0"/>
            <a:alphaOff val="0"/>
          </a:schemeClr>
        </a:solidFill>
        <a:ln w="25400" cap="flat" cmpd="sng" algn="ctr">
          <a:solidFill>
            <a:schemeClr val="accent2">
              <a:hueOff val="-591556"/>
              <a:satOff val="57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Raccogliere feedback</a:t>
          </a:r>
          <a:endParaRPr lang="es-ES" sz="1100" kern="1200"/>
        </a:p>
      </dsp:txBody>
      <dsp:txXfrm>
        <a:off x="1064822" y="452549"/>
        <a:ext cx="4551801" cy="452549"/>
      </dsp:txXfrm>
    </dsp:sp>
    <dsp:sp modelId="{BAC28155-029C-4920-9052-5626542C69F1}">
      <dsp:nvSpPr>
        <dsp:cNvPr id="0" name=""/>
        <dsp:cNvSpPr/>
      </dsp:nvSpPr>
      <dsp:spPr>
        <a:xfrm>
          <a:off x="559031" y="905099"/>
          <a:ext cx="1011581" cy="1011581"/>
        </a:xfrm>
        <a:prstGeom prst="pie">
          <a:avLst>
            <a:gd name="adj1" fmla="val 5400000"/>
            <a:gd name="adj2" fmla="val 16200000"/>
          </a:avLst>
        </a:prstGeom>
        <a:solidFill>
          <a:schemeClr val="accent2">
            <a:hueOff val="-1183113"/>
            <a:satOff val="1151"/>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7F66D2-BAAF-4B2A-A3D8-C889F2E5D0F7}">
      <dsp:nvSpPr>
        <dsp:cNvPr id="0" name=""/>
        <dsp:cNvSpPr/>
      </dsp:nvSpPr>
      <dsp:spPr>
        <a:xfrm>
          <a:off x="1064822" y="905099"/>
          <a:ext cx="4551801" cy="1011581"/>
        </a:xfrm>
        <a:prstGeom prst="rect">
          <a:avLst/>
        </a:prstGeom>
        <a:solidFill>
          <a:schemeClr val="lt1">
            <a:alpha val="90000"/>
            <a:hueOff val="0"/>
            <a:satOff val="0"/>
            <a:lumOff val="0"/>
            <a:alphaOff val="0"/>
          </a:schemeClr>
        </a:solidFill>
        <a:ln w="25400" cap="flat" cmpd="sng" algn="ctr">
          <a:solidFill>
            <a:schemeClr val="accent2">
              <a:hueOff val="-1183113"/>
              <a:satOff val="115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Promuovere la nostra attività in maniera semplice e diretta</a:t>
          </a:r>
          <a:endParaRPr lang="es-ES" sz="1100" kern="1200"/>
        </a:p>
      </dsp:txBody>
      <dsp:txXfrm>
        <a:off x="1064822" y="905099"/>
        <a:ext cx="4551801" cy="452549"/>
      </dsp:txXfrm>
    </dsp:sp>
    <dsp:sp modelId="{802CA998-4EF5-4B12-A388-2BB4F847DCDA}">
      <dsp:nvSpPr>
        <dsp:cNvPr id="0" name=""/>
        <dsp:cNvSpPr/>
      </dsp:nvSpPr>
      <dsp:spPr>
        <a:xfrm>
          <a:off x="838547" y="1357648"/>
          <a:ext cx="452549" cy="452549"/>
        </a:xfrm>
        <a:prstGeom prst="pie">
          <a:avLst>
            <a:gd name="adj1" fmla="val 5400000"/>
            <a:gd name="adj2" fmla="val 1620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CF38A-7AA1-4880-98CF-EDE8ADAF8D9B}">
      <dsp:nvSpPr>
        <dsp:cNvPr id="0" name=""/>
        <dsp:cNvSpPr/>
      </dsp:nvSpPr>
      <dsp:spPr>
        <a:xfrm>
          <a:off x="1064822" y="1357648"/>
          <a:ext cx="4551801" cy="452549"/>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Soprattutto: la rete ci permette di stare a contatto con le persone (clienti potenziali, partners). Per questo il digitale attrae sempre di più.</a:t>
          </a:r>
          <a:endParaRPr lang="es-ES" sz="1100" kern="1200"/>
        </a:p>
      </dsp:txBody>
      <dsp:txXfrm>
        <a:off x="1064822" y="1357648"/>
        <a:ext cx="4551801" cy="45254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91B0C-7970-46B3-8471-C152C881389B}">
      <dsp:nvSpPr>
        <dsp:cNvPr id="0" name=""/>
        <dsp:cNvSpPr/>
      </dsp:nvSpPr>
      <dsp:spPr>
        <a:xfrm>
          <a:off x="0" y="7540"/>
          <a:ext cx="5654852" cy="4305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dirty="0">
              <a:solidFill>
                <a:schemeClr val="tx1"/>
              </a:solidFill>
            </a:rPr>
            <a:t>Ascolto</a:t>
          </a:r>
          <a:r>
            <a:rPr lang="it-IT" sz="1200" kern="1200" dirty="0">
              <a:solidFill>
                <a:schemeClr val="tx1"/>
              </a:solidFill>
            </a:rPr>
            <a:t>: fase di acquisizione dei contenuti dai Social Media</a:t>
          </a:r>
          <a:endParaRPr lang="es-ES" sz="1200" kern="1200" dirty="0">
            <a:solidFill>
              <a:schemeClr val="tx1"/>
            </a:solidFill>
          </a:endParaRPr>
        </a:p>
      </dsp:txBody>
      <dsp:txXfrm>
        <a:off x="21018" y="28558"/>
        <a:ext cx="5612816" cy="388524"/>
      </dsp:txXfrm>
    </dsp:sp>
    <dsp:sp modelId="{01B51D50-743B-429F-96D0-188A5AE20941}">
      <dsp:nvSpPr>
        <dsp:cNvPr id="0" name=""/>
        <dsp:cNvSpPr/>
      </dsp:nvSpPr>
      <dsp:spPr>
        <a:xfrm>
          <a:off x="0" y="504340"/>
          <a:ext cx="5654852" cy="43056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dirty="0">
              <a:solidFill>
                <a:schemeClr val="tx1"/>
              </a:solidFill>
            </a:rPr>
            <a:t>Classificazione</a:t>
          </a:r>
          <a:r>
            <a:rPr lang="it-IT" sz="1200" kern="1200" dirty="0">
              <a:solidFill>
                <a:schemeClr val="tx1"/>
              </a:solidFill>
            </a:rPr>
            <a:t>: filtraggio dei contenuti rilevati</a:t>
          </a:r>
          <a:endParaRPr lang="es-ES" sz="1200" kern="1200" dirty="0">
            <a:solidFill>
              <a:schemeClr val="tx1"/>
            </a:solidFill>
          </a:endParaRPr>
        </a:p>
      </dsp:txBody>
      <dsp:txXfrm>
        <a:off x="21018" y="525358"/>
        <a:ext cx="5612816" cy="388524"/>
      </dsp:txXfrm>
    </dsp:sp>
    <dsp:sp modelId="{515CEC88-537E-4EFE-BAAF-089D2ED41CBF}">
      <dsp:nvSpPr>
        <dsp:cNvPr id="0" name=""/>
        <dsp:cNvSpPr/>
      </dsp:nvSpPr>
      <dsp:spPr>
        <a:xfrm>
          <a:off x="0" y="1001140"/>
          <a:ext cx="5654852" cy="43056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dirty="0">
              <a:solidFill>
                <a:schemeClr val="tx1"/>
              </a:solidFill>
            </a:rPr>
            <a:t>Analisi</a:t>
          </a:r>
          <a:r>
            <a:rPr lang="it-IT" sz="1200" kern="1200" dirty="0">
              <a:solidFill>
                <a:schemeClr val="tx1"/>
              </a:solidFill>
            </a:rPr>
            <a:t>, fase di analisi e reportistica. </a:t>
          </a:r>
          <a:endParaRPr lang="es-ES" sz="1200" kern="1200" dirty="0">
            <a:solidFill>
              <a:schemeClr val="tx1"/>
            </a:solidFill>
          </a:endParaRPr>
        </a:p>
      </dsp:txBody>
      <dsp:txXfrm>
        <a:off x="21018" y="1022158"/>
        <a:ext cx="5612816" cy="38852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723A1-BB66-4AFF-A502-61EBBA2A9561}">
      <dsp:nvSpPr>
        <dsp:cNvPr id="0" name=""/>
        <dsp:cNvSpPr/>
      </dsp:nvSpPr>
      <dsp:spPr>
        <a:xfrm>
          <a:off x="0" y="455954"/>
          <a:ext cx="6207782" cy="327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E6818C-48D6-4D79-BE29-B31BD1B97883}">
      <dsp:nvSpPr>
        <dsp:cNvPr id="0" name=""/>
        <dsp:cNvSpPr/>
      </dsp:nvSpPr>
      <dsp:spPr>
        <a:xfrm>
          <a:off x="310085" y="9665"/>
          <a:ext cx="5363253" cy="6578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Quale coinvolgimento ha generato il nostro contenuto? Su Facebook per esempio: quanti «like», ma soprattutto quanti «commenti» e «condivisioni» ha generato?	</a:t>
          </a:r>
          <a:endParaRPr lang="es-ES" sz="1200" kern="1200" dirty="0">
            <a:solidFill>
              <a:schemeClr val="tx1"/>
            </a:solidFill>
          </a:endParaRPr>
        </a:p>
      </dsp:txBody>
      <dsp:txXfrm>
        <a:off x="342200" y="41780"/>
        <a:ext cx="5299023" cy="593649"/>
      </dsp:txXfrm>
    </dsp:sp>
    <dsp:sp modelId="{78802DF9-1FE9-4CCF-B86B-9E0CF11302AB}">
      <dsp:nvSpPr>
        <dsp:cNvPr id="0" name=""/>
        <dsp:cNvSpPr/>
      </dsp:nvSpPr>
      <dsp:spPr>
        <a:xfrm>
          <a:off x="0" y="1188017"/>
          <a:ext cx="6207782" cy="32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75D983-C988-4147-B7E6-B1CA4CF317BD}">
      <dsp:nvSpPr>
        <dsp:cNvPr id="0" name=""/>
        <dsp:cNvSpPr/>
      </dsp:nvSpPr>
      <dsp:spPr>
        <a:xfrm>
          <a:off x="310085" y="873465"/>
          <a:ext cx="5348319" cy="50643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Un «post» che riceve molti like, commenti e condivisioni è sicuramente più «rilevante» di altri che non ne ricevono. Genera cioè più «engagement». </a:t>
          </a:r>
          <a:endParaRPr lang="es-ES" sz="1200" kern="1200" dirty="0">
            <a:solidFill>
              <a:schemeClr val="tx1"/>
            </a:solidFill>
          </a:endParaRPr>
        </a:p>
      </dsp:txBody>
      <dsp:txXfrm>
        <a:off x="334807" y="898187"/>
        <a:ext cx="5298875" cy="456988"/>
      </dsp:txXfrm>
    </dsp:sp>
    <dsp:sp modelId="{74AF19CC-F8F6-48C5-9630-36FEBED0AC7F}">
      <dsp:nvSpPr>
        <dsp:cNvPr id="0" name=""/>
        <dsp:cNvSpPr/>
      </dsp:nvSpPr>
      <dsp:spPr>
        <a:xfrm>
          <a:off x="0" y="1777697"/>
          <a:ext cx="6207782" cy="327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649E2-69A3-43FE-8B68-20AC198CA409}">
      <dsp:nvSpPr>
        <dsp:cNvPr id="0" name=""/>
        <dsp:cNvSpPr/>
      </dsp:nvSpPr>
      <dsp:spPr>
        <a:xfrm>
          <a:off x="310389" y="1585817"/>
          <a:ext cx="5353547" cy="3837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Su Twitter consideriamo i «retweet» o «mention», su Youtube le visualizzazioni e i commenti.</a:t>
          </a:r>
          <a:endParaRPr lang="es-ES" sz="1200" kern="1200">
            <a:solidFill>
              <a:schemeClr val="tx1"/>
            </a:solidFill>
          </a:endParaRPr>
        </a:p>
      </dsp:txBody>
      <dsp:txXfrm>
        <a:off x="329123" y="1604551"/>
        <a:ext cx="5316079" cy="34629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99E09-637A-43E6-BCB8-F5070175EB57}">
      <dsp:nvSpPr>
        <dsp:cNvPr id="0" name=""/>
        <dsp:cNvSpPr/>
      </dsp:nvSpPr>
      <dsp:spPr>
        <a:xfrm>
          <a:off x="0" y="486806"/>
          <a:ext cx="6207782" cy="201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BCFEE9-8A65-44F7-8F3D-0CBF08E3E79C}">
      <dsp:nvSpPr>
        <dsp:cNvPr id="0" name=""/>
        <dsp:cNvSpPr/>
      </dsp:nvSpPr>
      <dsp:spPr>
        <a:xfrm>
          <a:off x="303214" y="99560"/>
          <a:ext cx="5898850" cy="5016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it-IT" sz="1200" kern="1200"/>
            <a:t>Essa è l'attività di misurazione del rendimento dei profili aziendali (o Business):</a:t>
          </a:r>
          <a:endParaRPr lang="es-ES" sz="1200" kern="1200"/>
        </a:p>
      </dsp:txBody>
      <dsp:txXfrm>
        <a:off x="327703" y="124049"/>
        <a:ext cx="5849872" cy="452677"/>
      </dsp:txXfrm>
    </dsp:sp>
    <dsp:sp modelId="{4C173C20-23EA-4D69-B545-D9B86FCCD5A5}">
      <dsp:nvSpPr>
        <dsp:cNvPr id="0" name=""/>
        <dsp:cNvSpPr/>
      </dsp:nvSpPr>
      <dsp:spPr>
        <a:xfrm>
          <a:off x="0" y="1115182"/>
          <a:ext cx="6207782" cy="201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0E4064-D13C-4D90-89B1-B9816BC66C71}">
      <dsp:nvSpPr>
        <dsp:cNvPr id="0" name=""/>
        <dsp:cNvSpPr/>
      </dsp:nvSpPr>
      <dsp:spPr>
        <a:xfrm>
          <a:off x="303214" y="727936"/>
          <a:ext cx="5898850" cy="5016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it-IT" sz="1200" kern="1200"/>
            <a:t>Per esempio la misurazione quantitativa di un profilo (likes, interazioni, condivisioni, producendo un modello esplicativo. Queste analisi permettono di fare emergere dati che sfuggono al semplice «Social Listening». </a:t>
          </a:r>
          <a:endParaRPr lang="es-ES" sz="1200" kern="1200" dirty="0"/>
        </a:p>
      </dsp:txBody>
      <dsp:txXfrm>
        <a:off x="327703" y="752425"/>
        <a:ext cx="5849872" cy="452677"/>
      </dsp:txXfrm>
    </dsp:sp>
    <dsp:sp modelId="{5C0A7268-2B63-4EEA-BA50-9C3C088921DD}">
      <dsp:nvSpPr>
        <dsp:cNvPr id="0" name=""/>
        <dsp:cNvSpPr/>
      </dsp:nvSpPr>
      <dsp:spPr>
        <a:xfrm>
          <a:off x="0" y="1743558"/>
          <a:ext cx="6207782" cy="201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825795-A7A4-44B9-8EB5-5256999B7D51}">
      <dsp:nvSpPr>
        <dsp:cNvPr id="0" name=""/>
        <dsp:cNvSpPr/>
      </dsp:nvSpPr>
      <dsp:spPr>
        <a:xfrm>
          <a:off x="303214" y="1360846"/>
          <a:ext cx="5898850" cy="5016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it-IT" sz="1200" kern="1200"/>
            <a:t>Alcune «Dashboard» presenti nei principali Social Network offrono strumenti per condurre questo tipo di analisi, ma soltanto di tipo preliminare. </a:t>
          </a:r>
          <a:endParaRPr lang="es-ES" sz="1200" kern="1200" dirty="0"/>
        </a:p>
      </dsp:txBody>
      <dsp:txXfrm>
        <a:off x="327703" y="1385335"/>
        <a:ext cx="5849872" cy="452677"/>
      </dsp:txXfrm>
    </dsp:sp>
    <dsp:sp modelId="{291CE2A8-9310-461E-AE83-2BF301177AB7}">
      <dsp:nvSpPr>
        <dsp:cNvPr id="0" name=""/>
        <dsp:cNvSpPr/>
      </dsp:nvSpPr>
      <dsp:spPr>
        <a:xfrm>
          <a:off x="0" y="2371934"/>
          <a:ext cx="6207782" cy="201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C76305-CCCB-47DB-80C3-1E3F04574697}">
      <dsp:nvSpPr>
        <dsp:cNvPr id="0" name=""/>
        <dsp:cNvSpPr/>
      </dsp:nvSpPr>
      <dsp:spPr>
        <a:xfrm>
          <a:off x="304023" y="1988358"/>
          <a:ext cx="5898850" cy="5016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it-IT" sz="1200" kern="1200"/>
            <a:t>Ci si affida generalmente a strumenti più sofisticati che sono in grado di analizzare Il rendimento della concorrenza o di valutare il nostro profilo nel tempo. </a:t>
          </a:r>
          <a:endParaRPr lang="es-ES" sz="1200" kern="1200" dirty="0"/>
        </a:p>
      </dsp:txBody>
      <dsp:txXfrm>
        <a:off x="328512" y="2012847"/>
        <a:ext cx="5849872" cy="45267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F20C4-6925-4813-8EF2-E26BAF453AB4}">
      <dsp:nvSpPr>
        <dsp:cNvPr id="0" name=""/>
        <dsp:cNvSpPr/>
      </dsp:nvSpPr>
      <dsp:spPr>
        <a:xfrm>
          <a:off x="0" y="544899"/>
          <a:ext cx="6207782" cy="126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3BD7C3-50A7-432D-B897-37FDA4FCBCC7}">
      <dsp:nvSpPr>
        <dsp:cNvPr id="0" name=""/>
        <dsp:cNvSpPr/>
      </dsp:nvSpPr>
      <dsp:spPr>
        <a:xfrm>
          <a:off x="310085" y="149542"/>
          <a:ext cx="5725570" cy="46915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Una precisazione: questo caso di studio (</a:t>
          </a:r>
          <a:r>
            <a:rPr lang="it-IT" sz="1200" kern="1200" dirty="0" err="1">
              <a:solidFill>
                <a:schemeClr val="tx1"/>
              </a:solidFill>
            </a:rPr>
            <a:t>FireSec</a:t>
          </a:r>
          <a:r>
            <a:rPr lang="it-IT" sz="1200" kern="1200" dirty="0">
              <a:solidFill>
                <a:schemeClr val="tx1"/>
              </a:solidFill>
            </a:rPr>
            <a:t> System) è un’Azienda «B2B»: </a:t>
          </a:r>
          <a:r>
            <a:rPr lang="it-IT" sz="1200" i="1" kern="1200" dirty="0">
              <a:solidFill>
                <a:schemeClr val="tx1"/>
              </a:solidFill>
            </a:rPr>
            <a:t>Business to Business</a:t>
          </a:r>
          <a:r>
            <a:rPr lang="it-IT" sz="1200" kern="1200" dirty="0">
              <a:solidFill>
                <a:schemeClr val="tx1"/>
              </a:solidFill>
            </a:rPr>
            <a:t>. Ciò significa che i suoi prodotti e/o servizi si rivolgono ad altre Aziende, non ai consumatori. </a:t>
          </a:r>
          <a:endParaRPr lang="es-ES" sz="1200" kern="1200" dirty="0">
            <a:solidFill>
              <a:schemeClr val="tx1"/>
            </a:solidFill>
          </a:endParaRPr>
        </a:p>
      </dsp:txBody>
      <dsp:txXfrm>
        <a:off x="332987" y="172444"/>
        <a:ext cx="5679766" cy="423352"/>
      </dsp:txXfrm>
    </dsp:sp>
    <dsp:sp modelId="{88A2F7DA-A793-49E9-AF07-DA7EF4083E7D}">
      <dsp:nvSpPr>
        <dsp:cNvPr id="0" name=""/>
        <dsp:cNvSpPr/>
      </dsp:nvSpPr>
      <dsp:spPr>
        <a:xfrm>
          <a:off x="0" y="1093256"/>
          <a:ext cx="6207782" cy="126000"/>
        </a:xfrm>
        <a:prstGeom prst="rect">
          <a:avLst/>
        </a:prstGeom>
        <a:solidFill>
          <a:schemeClr val="lt1">
            <a:alpha val="90000"/>
            <a:hueOff val="0"/>
            <a:satOff val="0"/>
            <a:lumOff val="0"/>
            <a:alphaOff val="0"/>
          </a:schemeClr>
        </a:solidFill>
        <a:ln w="25400" cap="flat" cmpd="sng" algn="ctr">
          <a:solidFill>
            <a:schemeClr val="accent3">
              <a:hueOff val="-706973"/>
              <a:satOff val="-2909"/>
              <a:lumOff val="-588"/>
              <a:alphaOff val="0"/>
            </a:schemeClr>
          </a:solidFill>
          <a:prstDash val="solid"/>
        </a:ln>
        <a:effectLst/>
      </dsp:spPr>
      <dsp:style>
        <a:lnRef idx="2">
          <a:scrgbClr r="0" g="0" b="0"/>
        </a:lnRef>
        <a:fillRef idx="1">
          <a:scrgbClr r="0" g="0" b="0"/>
        </a:fillRef>
        <a:effectRef idx="0">
          <a:scrgbClr r="0" g="0" b="0"/>
        </a:effectRef>
        <a:fontRef idx="minor"/>
      </dsp:style>
    </dsp:sp>
    <dsp:sp modelId="{EF1AE590-5610-4B32-9376-8DC7BD52D7DF}">
      <dsp:nvSpPr>
        <dsp:cNvPr id="0" name=""/>
        <dsp:cNvSpPr/>
      </dsp:nvSpPr>
      <dsp:spPr>
        <a:xfrm>
          <a:off x="310085" y="697899"/>
          <a:ext cx="5725570" cy="469156"/>
        </a:xfrm>
        <a:prstGeom prst="roundRect">
          <a:avLst/>
        </a:prstGeom>
        <a:solidFill>
          <a:schemeClr val="accent3">
            <a:hueOff val="-706973"/>
            <a:satOff val="-2909"/>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Per le Aziende «B2B» il ciclo di vendita è generalmente più complesso rispetto alle Aziende «B2C»: </a:t>
          </a:r>
          <a:r>
            <a:rPr lang="it-IT" sz="1200" i="1" kern="1200" dirty="0">
              <a:solidFill>
                <a:schemeClr val="tx1"/>
              </a:solidFill>
            </a:rPr>
            <a:t>Business to Customer</a:t>
          </a:r>
          <a:r>
            <a:rPr lang="it-IT" sz="1200" kern="1200" dirty="0">
              <a:solidFill>
                <a:schemeClr val="tx1"/>
              </a:solidFill>
            </a:rPr>
            <a:t>. </a:t>
          </a:r>
          <a:endParaRPr lang="es-ES" sz="1200" kern="1200" dirty="0">
            <a:solidFill>
              <a:schemeClr val="tx1"/>
            </a:solidFill>
          </a:endParaRPr>
        </a:p>
      </dsp:txBody>
      <dsp:txXfrm>
        <a:off x="332987" y="720801"/>
        <a:ext cx="5679766" cy="423352"/>
      </dsp:txXfrm>
    </dsp:sp>
    <dsp:sp modelId="{E205FB75-F67E-4BC3-952D-764CCEB7308F}">
      <dsp:nvSpPr>
        <dsp:cNvPr id="0" name=""/>
        <dsp:cNvSpPr/>
      </dsp:nvSpPr>
      <dsp:spPr>
        <a:xfrm>
          <a:off x="0" y="1641612"/>
          <a:ext cx="6207782" cy="126000"/>
        </a:xfrm>
        <a:prstGeom prst="rect">
          <a:avLst/>
        </a:prstGeom>
        <a:solidFill>
          <a:schemeClr val="lt1">
            <a:alpha val="90000"/>
            <a:hueOff val="0"/>
            <a:satOff val="0"/>
            <a:lumOff val="0"/>
            <a:alphaOff val="0"/>
          </a:schemeClr>
        </a:solidFill>
        <a:ln w="25400" cap="flat" cmpd="sng" algn="ctr">
          <a:solidFill>
            <a:schemeClr val="accent3">
              <a:hueOff val="-1413945"/>
              <a:satOff val="-5818"/>
              <a:lumOff val="-1177"/>
              <a:alphaOff val="0"/>
            </a:schemeClr>
          </a:solidFill>
          <a:prstDash val="solid"/>
        </a:ln>
        <a:effectLst/>
      </dsp:spPr>
      <dsp:style>
        <a:lnRef idx="2">
          <a:scrgbClr r="0" g="0" b="0"/>
        </a:lnRef>
        <a:fillRef idx="1">
          <a:scrgbClr r="0" g="0" b="0"/>
        </a:fillRef>
        <a:effectRef idx="0">
          <a:scrgbClr r="0" g="0" b="0"/>
        </a:effectRef>
        <a:fontRef idx="minor"/>
      </dsp:style>
    </dsp:sp>
    <dsp:sp modelId="{2ED896E9-1E69-44D5-866D-0B352F5680A6}">
      <dsp:nvSpPr>
        <dsp:cNvPr id="0" name=""/>
        <dsp:cNvSpPr/>
      </dsp:nvSpPr>
      <dsp:spPr>
        <a:xfrm>
          <a:off x="310085" y="1246256"/>
          <a:ext cx="5725570" cy="469156"/>
        </a:xfrm>
        <a:prstGeom prst="roundRect">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Nel «B2B» i processi decisionali d'acquisto, all'interno di un'azienda, sono seguiti da più persone che concorrono a formare il punto di vista dell’Azienda. </a:t>
          </a:r>
          <a:endParaRPr lang="es-ES" sz="1200" kern="1200" dirty="0">
            <a:solidFill>
              <a:schemeClr val="tx1"/>
            </a:solidFill>
          </a:endParaRPr>
        </a:p>
      </dsp:txBody>
      <dsp:txXfrm>
        <a:off x="332987" y="1269158"/>
        <a:ext cx="5679766" cy="423352"/>
      </dsp:txXfrm>
    </dsp:sp>
    <dsp:sp modelId="{44404AAE-51A6-4933-A339-8AD637D851AD}">
      <dsp:nvSpPr>
        <dsp:cNvPr id="0" name=""/>
        <dsp:cNvSpPr/>
      </dsp:nvSpPr>
      <dsp:spPr>
        <a:xfrm>
          <a:off x="0" y="2189969"/>
          <a:ext cx="6207782" cy="126000"/>
        </a:xfrm>
        <a:prstGeom prst="rect">
          <a:avLst/>
        </a:prstGeom>
        <a:solidFill>
          <a:schemeClr val="lt1">
            <a:alpha val="90000"/>
            <a:hueOff val="0"/>
            <a:satOff val="0"/>
            <a:lumOff val="0"/>
            <a:alphaOff val="0"/>
          </a:schemeClr>
        </a:solidFill>
        <a:ln w="25400" cap="flat" cmpd="sng" algn="ctr">
          <a:solidFill>
            <a:schemeClr val="accent3">
              <a:hueOff val="-2120918"/>
              <a:satOff val="-8727"/>
              <a:lumOff val="-1765"/>
              <a:alphaOff val="0"/>
            </a:schemeClr>
          </a:solidFill>
          <a:prstDash val="solid"/>
        </a:ln>
        <a:effectLst/>
      </dsp:spPr>
      <dsp:style>
        <a:lnRef idx="2">
          <a:scrgbClr r="0" g="0" b="0"/>
        </a:lnRef>
        <a:fillRef idx="1">
          <a:scrgbClr r="0" g="0" b="0"/>
        </a:fillRef>
        <a:effectRef idx="0">
          <a:scrgbClr r="0" g="0" b="0"/>
        </a:effectRef>
        <a:fontRef idx="minor"/>
      </dsp:style>
    </dsp:sp>
    <dsp:sp modelId="{3F92702D-0807-4E5A-B22B-C6C9276EB9FA}">
      <dsp:nvSpPr>
        <dsp:cNvPr id="0" name=""/>
        <dsp:cNvSpPr/>
      </dsp:nvSpPr>
      <dsp:spPr>
        <a:xfrm>
          <a:off x="310085" y="1794612"/>
          <a:ext cx="5725570" cy="469156"/>
        </a:xfrm>
        <a:prstGeom prst="roundRect">
          <a:avLst/>
        </a:prstGeom>
        <a:solidFill>
          <a:schemeClr val="accent3">
            <a:hueOff val="-2120918"/>
            <a:satOff val="-8727"/>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Vendite di questo tipo, in passato, si basavano sul rapporto interpersonale, sul passaparola e su attività di «</a:t>
          </a:r>
          <a:r>
            <a:rPr lang="it-IT" sz="1200" kern="1200" dirty="0" err="1">
              <a:solidFill>
                <a:schemeClr val="tx1"/>
              </a:solidFill>
            </a:rPr>
            <a:t>outboud</a:t>
          </a:r>
          <a:r>
            <a:rPr lang="it-IT" sz="1200" kern="1200" dirty="0">
              <a:solidFill>
                <a:schemeClr val="tx1"/>
              </a:solidFill>
            </a:rPr>
            <a:t> marketing». </a:t>
          </a:r>
          <a:endParaRPr lang="es-ES" sz="1200" kern="1200" dirty="0">
            <a:solidFill>
              <a:schemeClr val="tx1"/>
            </a:solidFill>
          </a:endParaRPr>
        </a:p>
      </dsp:txBody>
      <dsp:txXfrm>
        <a:off x="332987" y="1817514"/>
        <a:ext cx="5679766" cy="423352"/>
      </dsp:txXfrm>
    </dsp:sp>
    <dsp:sp modelId="{9A6EE621-0DB4-4A6C-B0D4-E318E5C474F9}">
      <dsp:nvSpPr>
        <dsp:cNvPr id="0" name=""/>
        <dsp:cNvSpPr/>
      </dsp:nvSpPr>
      <dsp:spPr>
        <a:xfrm>
          <a:off x="0" y="2738326"/>
          <a:ext cx="6207782" cy="126000"/>
        </a:xfrm>
        <a:prstGeom prst="rect">
          <a:avLst/>
        </a:prstGeom>
        <a:solidFill>
          <a:schemeClr val="lt1">
            <a:alpha val="90000"/>
            <a:hueOff val="0"/>
            <a:satOff val="0"/>
            <a:lumOff val="0"/>
            <a:alphaOff val="0"/>
          </a:schemeClr>
        </a:solidFill>
        <a:ln w="25400" cap="flat" cmpd="sng" algn="ctr">
          <a:solidFill>
            <a:schemeClr val="accent3">
              <a:hueOff val="-2827891"/>
              <a:satOff val="-11636"/>
              <a:lumOff val="-2353"/>
              <a:alphaOff val="0"/>
            </a:schemeClr>
          </a:solidFill>
          <a:prstDash val="solid"/>
        </a:ln>
        <a:effectLst/>
      </dsp:spPr>
      <dsp:style>
        <a:lnRef idx="2">
          <a:scrgbClr r="0" g="0" b="0"/>
        </a:lnRef>
        <a:fillRef idx="1">
          <a:scrgbClr r="0" g="0" b="0"/>
        </a:fillRef>
        <a:effectRef idx="0">
          <a:scrgbClr r="0" g="0" b="0"/>
        </a:effectRef>
        <a:fontRef idx="minor"/>
      </dsp:style>
    </dsp:sp>
    <dsp:sp modelId="{DFA66DCA-B309-4440-B191-AB387DAC8042}">
      <dsp:nvSpPr>
        <dsp:cNvPr id="0" name=""/>
        <dsp:cNvSpPr/>
      </dsp:nvSpPr>
      <dsp:spPr>
        <a:xfrm>
          <a:off x="310085" y="2342969"/>
          <a:ext cx="5725570" cy="469156"/>
        </a:xfrm>
        <a:prstGeom prst="round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Nel dettaglio, l’Azienda </a:t>
          </a:r>
          <a:r>
            <a:rPr lang="it-IT" sz="1200" kern="1200" dirty="0" err="1">
              <a:solidFill>
                <a:schemeClr val="tx1"/>
              </a:solidFill>
            </a:rPr>
            <a:t>FireSec</a:t>
          </a:r>
          <a:r>
            <a:rPr lang="it-IT" sz="1200" kern="1200" dirty="0">
              <a:solidFill>
                <a:schemeClr val="tx1"/>
              </a:solidFill>
            </a:rPr>
            <a:t> System si è rivolta a un’Agenzia di Comunicazione e Marketing per sviluppare un Piano di Comunicazione coerente e aggiornato.</a:t>
          </a:r>
          <a:endParaRPr lang="es-ES" sz="1200" kern="1200" dirty="0">
            <a:solidFill>
              <a:schemeClr val="tx1"/>
            </a:solidFill>
          </a:endParaRPr>
        </a:p>
      </dsp:txBody>
      <dsp:txXfrm>
        <a:off x="332987" y="2365871"/>
        <a:ext cx="5679766" cy="42335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46531-4A89-4D51-85E2-D411F44E9E34}">
      <dsp:nvSpPr>
        <dsp:cNvPr id="0" name=""/>
        <dsp:cNvSpPr/>
      </dsp:nvSpPr>
      <dsp:spPr>
        <a:xfrm>
          <a:off x="0" y="465168"/>
          <a:ext cx="5849347" cy="30356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latin typeface="Arial Rounded MT Bold" panose="020F0704030504030204" pitchFamily="34" charset="0"/>
            </a:rPr>
            <a:t>L’Agenzia ha anzitutto dovuto individuare: </a:t>
          </a:r>
          <a:endParaRPr lang="es-ES" sz="1200" kern="1200">
            <a:solidFill>
              <a:schemeClr val="tx1"/>
            </a:solidFill>
            <a:latin typeface="Arial Rounded MT Bold" panose="020F0704030504030204" pitchFamily="34" charset="0"/>
          </a:endParaRPr>
        </a:p>
      </dsp:txBody>
      <dsp:txXfrm>
        <a:off x="14819" y="479987"/>
        <a:ext cx="5819709" cy="273929"/>
      </dsp:txXfrm>
    </dsp:sp>
    <dsp:sp modelId="{0DC7E4D2-2E98-4BB8-BD0D-03D51690E507}">
      <dsp:nvSpPr>
        <dsp:cNvPr id="0" name=""/>
        <dsp:cNvSpPr/>
      </dsp:nvSpPr>
      <dsp:spPr>
        <a:xfrm>
          <a:off x="0" y="767745"/>
          <a:ext cx="584934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717"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s-ES" sz="1200" kern="1200" dirty="0">
            <a:solidFill>
              <a:schemeClr val="tx1"/>
            </a:solidFill>
            <a:latin typeface="Arial Rounded MT Bold" panose="020F0704030504030204" pitchFamily="34" charset="0"/>
          </a:endParaRPr>
        </a:p>
        <a:p>
          <a:pPr marL="114300" lvl="1" indent="-114300" algn="l" defTabSz="533400">
            <a:lnSpc>
              <a:spcPct val="90000"/>
            </a:lnSpc>
            <a:spcBef>
              <a:spcPct val="0"/>
            </a:spcBef>
            <a:spcAft>
              <a:spcPct val="20000"/>
            </a:spcAft>
            <a:buChar char="•"/>
          </a:pPr>
          <a:r>
            <a:rPr lang="it-IT" sz="1200" kern="1200" dirty="0">
              <a:solidFill>
                <a:schemeClr val="tx1"/>
              </a:solidFill>
              <a:latin typeface="Arial Rounded MT Bold" panose="020F0704030504030204" pitchFamily="34" charset="0"/>
            </a:rPr>
            <a:t>Chi sono i clienti attuali di </a:t>
          </a:r>
          <a:r>
            <a:rPr lang="it-IT" sz="1200" kern="1200" dirty="0" err="1">
              <a:solidFill>
                <a:schemeClr val="tx1"/>
              </a:solidFill>
              <a:latin typeface="Arial Rounded MT Bold" panose="020F0704030504030204" pitchFamily="34" charset="0"/>
            </a:rPr>
            <a:t>FireSec</a:t>
          </a:r>
          <a:r>
            <a:rPr lang="it-IT" sz="1200" kern="1200" dirty="0">
              <a:solidFill>
                <a:schemeClr val="tx1"/>
              </a:solidFill>
              <a:latin typeface="Arial Rounded MT Bold" panose="020F0704030504030204" pitchFamily="34" charset="0"/>
            </a:rPr>
            <a:t> System </a:t>
          </a:r>
          <a:endParaRPr lang="es-ES" sz="1200" kern="1200" dirty="0">
            <a:solidFill>
              <a:schemeClr val="tx1"/>
            </a:solidFill>
            <a:latin typeface="Arial Rounded MT Bold" panose="020F0704030504030204" pitchFamily="34" charset="0"/>
          </a:endParaRPr>
        </a:p>
        <a:p>
          <a:pPr marL="114300" lvl="1" indent="-114300" algn="l" defTabSz="533400">
            <a:lnSpc>
              <a:spcPct val="90000"/>
            </a:lnSpc>
            <a:spcBef>
              <a:spcPct val="0"/>
            </a:spcBef>
            <a:spcAft>
              <a:spcPct val="20000"/>
            </a:spcAft>
            <a:buChar char="•"/>
          </a:pPr>
          <a:r>
            <a:rPr lang="it-IT" sz="1200" kern="1200">
              <a:solidFill>
                <a:schemeClr val="tx1"/>
              </a:solidFill>
              <a:latin typeface="Arial Rounded MT Bold" panose="020F0704030504030204" pitchFamily="34" charset="0"/>
            </a:rPr>
            <a:t>Chi sono i clienti potenziali, come si comportano online</a:t>
          </a:r>
          <a:endParaRPr lang="es-ES" sz="1200" kern="1200">
            <a:solidFill>
              <a:schemeClr val="tx1"/>
            </a:solidFill>
            <a:latin typeface="Arial Rounded MT Bold" panose="020F0704030504030204" pitchFamily="34" charset="0"/>
          </a:endParaRPr>
        </a:p>
        <a:p>
          <a:pPr marL="114300" lvl="1" indent="-114300" algn="l" defTabSz="533400">
            <a:lnSpc>
              <a:spcPct val="90000"/>
            </a:lnSpc>
            <a:spcBef>
              <a:spcPct val="0"/>
            </a:spcBef>
            <a:spcAft>
              <a:spcPct val="20000"/>
            </a:spcAft>
            <a:buChar char="•"/>
          </a:pPr>
          <a:r>
            <a:rPr lang="it-IT" sz="1200" kern="1200" dirty="0">
              <a:solidFill>
                <a:schemeClr val="tx1"/>
              </a:solidFill>
              <a:latin typeface="Arial Rounded MT Bold" panose="020F0704030504030204" pitchFamily="34" charset="0"/>
            </a:rPr>
            <a:t>Cosa fanno i competitor dal punto di vista del Digital Marketing</a:t>
          </a:r>
          <a:endParaRPr lang="es-ES" sz="1200" kern="1200" dirty="0">
            <a:solidFill>
              <a:schemeClr val="tx1"/>
            </a:solidFill>
            <a:latin typeface="Arial Rounded MT Bold" panose="020F0704030504030204" pitchFamily="34" charset="0"/>
          </a:endParaRPr>
        </a:p>
      </dsp:txBody>
      <dsp:txXfrm>
        <a:off x="0" y="767745"/>
        <a:ext cx="5849347" cy="10764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69A8D-6AD9-48D5-8DA6-F81AF4B47D85}">
      <dsp:nvSpPr>
        <dsp:cNvPr id="0" name=""/>
        <dsp:cNvSpPr/>
      </dsp:nvSpPr>
      <dsp:spPr>
        <a:xfrm>
          <a:off x="-3109072" y="-481668"/>
          <a:ext cx="3732340" cy="3732340"/>
        </a:xfrm>
        <a:prstGeom prst="blockArc">
          <a:avLst>
            <a:gd name="adj1" fmla="val 18900000"/>
            <a:gd name="adj2" fmla="val 2700000"/>
            <a:gd name="adj3" fmla="val 579"/>
          </a:avLst>
        </a:pr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08CCA25B-6E7B-4425-B0CA-4690BCD5E5A4}">
      <dsp:nvSpPr>
        <dsp:cNvPr id="0" name=""/>
        <dsp:cNvSpPr/>
      </dsp:nvSpPr>
      <dsp:spPr>
        <a:xfrm>
          <a:off x="509011" y="395579"/>
          <a:ext cx="5090221" cy="791048"/>
        </a:xfrm>
        <a:prstGeom prst="rect">
          <a:avLst/>
        </a:prstGeom>
        <a:solidFill>
          <a:schemeClr val="accent4">
            <a:lumMod val="20000"/>
            <a:lumOff val="8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895" tIns="30480" rIns="30480" bIns="30480" numCol="1" spcCol="1270" anchor="ctr" anchorCtr="0">
          <a:noAutofit/>
        </a:bodyPr>
        <a:lstStyle/>
        <a:p>
          <a:pPr marL="0" lvl="0" indent="0" algn="l" defTabSz="533400">
            <a:lnSpc>
              <a:spcPct val="90000"/>
            </a:lnSpc>
            <a:spcBef>
              <a:spcPct val="0"/>
            </a:spcBef>
            <a:spcAft>
              <a:spcPct val="35000"/>
            </a:spcAft>
            <a:buNone/>
          </a:pPr>
          <a:r>
            <a:rPr lang="it-IT" sz="1200" b="1" i="1" kern="1200" dirty="0">
              <a:solidFill>
                <a:srgbClr val="F8469B"/>
              </a:solidFill>
            </a:rPr>
            <a:t>Google </a:t>
          </a:r>
          <a:r>
            <a:rPr lang="it-IT" sz="1200" b="1" i="1" kern="1200" dirty="0" err="1">
              <a:solidFill>
                <a:srgbClr val="F8469B"/>
              </a:solidFill>
            </a:rPr>
            <a:t>Alert</a:t>
          </a:r>
          <a:r>
            <a:rPr lang="it-IT" sz="1200" kern="1200" dirty="0">
              <a:solidFill>
                <a:schemeClr val="tx1"/>
              </a:solidFill>
            </a:rPr>
            <a:t>: uno strumento gratuito che permette di trovare contenuti pubblici riferiti a particolari parole chiave scelte dall'utente. Esso può individuare profili di utenti utili alla nostra ricerca (anche per esempio «esperti in materia»).</a:t>
          </a:r>
          <a:endParaRPr lang="es-ES" sz="1200" kern="1200" dirty="0">
            <a:solidFill>
              <a:schemeClr val="tx1"/>
            </a:solidFill>
          </a:endParaRPr>
        </a:p>
      </dsp:txBody>
      <dsp:txXfrm>
        <a:off x="509011" y="395579"/>
        <a:ext cx="5090221" cy="791048"/>
      </dsp:txXfrm>
    </dsp:sp>
    <dsp:sp modelId="{8A9F904D-84DE-4E78-B17F-38C6A95A5E99}">
      <dsp:nvSpPr>
        <dsp:cNvPr id="0" name=""/>
        <dsp:cNvSpPr/>
      </dsp:nvSpPr>
      <dsp:spPr>
        <a:xfrm>
          <a:off x="14606" y="296698"/>
          <a:ext cx="988810" cy="988810"/>
        </a:xfrm>
        <a:prstGeom prst="ellipse">
          <a:avLst/>
        </a:prstGeom>
        <a:solidFill>
          <a:schemeClr val="lt1">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sp>
    <dsp:sp modelId="{39F09911-63AE-47B7-9BE6-8E87801AC9C5}">
      <dsp:nvSpPr>
        <dsp:cNvPr id="0" name=""/>
        <dsp:cNvSpPr/>
      </dsp:nvSpPr>
      <dsp:spPr>
        <a:xfrm>
          <a:off x="509011" y="1582374"/>
          <a:ext cx="5090221" cy="791048"/>
        </a:xfrm>
        <a:prstGeom prst="rect">
          <a:avLst/>
        </a:prstGeom>
        <a:solidFill>
          <a:schemeClr val="accent4">
            <a:lumMod val="20000"/>
            <a:lumOff val="80000"/>
          </a:schemeClr>
        </a:solidFill>
        <a:ln w="25400" cap="flat" cmpd="sng" algn="ctr">
          <a:solidFill>
            <a:srgbClr val="9AD3E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895" tIns="30480" rIns="30480" bIns="30480" numCol="1" spcCol="1270" anchor="ctr" anchorCtr="0">
          <a:noAutofit/>
        </a:bodyPr>
        <a:lstStyle/>
        <a:p>
          <a:pPr marL="0" lvl="0" indent="0" algn="l" defTabSz="533400">
            <a:lnSpc>
              <a:spcPct val="90000"/>
            </a:lnSpc>
            <a:spcBef>
              <a:spcPct val="0"/>
            </a:spcBef>
            <a:spcAft>
              <a:spcPct val="35000"/>
            </a:spcAft>
            <a:buNone/>
          </a:pPr>
          <a:r>
            <a:rPr lang="it-IT" sz="1200" b="1" i="1" kern="1200" dirty="0">
              <a:solidFill>
                <a:srgbClr val="F8469B"/>
              </a:solidFill>
            </a:rPr>
            <a:t>Google Trend</a:t>
          </a:r>
          <a:r>
            <a:rPr lang="it-IT" sz="1200" kern="1200" dirty="0">
              <a:solidFill>
                <a:schemeClr val="tx1"/>
              </a:solidFill>
            </a:rPr>
            <a:t>: un altro strumento gratuito di Google che permette di comprendere quanto viene cercato un termine e di quali argomenti si parla in rete.</a:t>
          </a:r>
          <a:endParaRPr lang="es-ES" sz="1200" kern="1200" dirty="0">
            <a:solidFill>
              <a:schemeClr val="tx1"/>
            </a:solidFill>
          </a:endParaRPr>
        </a:p>
      </dsp:txBody>
      <dsp:txXfrm>
        <a:off x="509011" y="1582374"/>
        <a:ext cx="5090221" cy="791048"/>
      </dsp:txXfrm>
    </dsp:sp>
    <dsp:sp modelId="{1460D825-5C23-4C95-A884-5CF3210B6FE9}">
      <dsp:nvSpPr>
        <dsp:cNvPr id="0" name=""/>
        <dsp:cNvSpPr/>
      </dsp:nvSpPr>
      <dsp:spPr>
        <a:xfrm>
          <a:off x="14606" y="1483493"/>
          <a:ext cx="988810" cy="988810"/>
        </a:xfrm>
        <a:prstGeom prst="ellipse">
          <a:avLst/>
        </a:prstGeom>
        <a:solidFill>
          <a:schemeClr val="lt1">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F7377-A4B3-46A7-8E8B-7DA0A7E21DE6}">
      <dsp:nvSpPr>
        <dsp:cNvPr id="0" name=""/>
        <dsp:cNvSpPr/>
      </dsp:nvSpPr>
      <dsp:spPr>
        <a:xfrm>
          <a:off x="-3235469" y="-501064"/>
          <a:ext cx="3883898" cy="3883898"/>
        </a:xfrm>
        <a:prstGeom prst="blockArc">
          <a:avLst>
            <a:gd name="adj1" fmla="val 18900000"/>
            <a:gd name="adj2" fmla="val 2700000"/>
            <a:gd name="adj3" fmla="val 556"/>
          </a:avLst>
        </a:pr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sp>
    <dsp:sp modelId="{ADC35824-BA65-434C-8C5E-F67A067FC949}">
      <dsp:nvSpPr>
        <dsp:cNvPr id="0" name=""/>
        <dsp:cNvSpPr/>
      </dsp:nvSpPr>
      <dsp:spPr>
        <a:xfrm>
          <a:off x="529741" y="411689"/>
          <a:ext cx="5210146" cy="823264"/>
        </a:xfrm>
        <a:prstGeom prst="rect">
          <a:avLst/>
        </a:prstGeom>
        <a:solidFill>
          <a:schemeClr val="accent4">
            <a:lumMod val="20000"/>
            <a:lumOff val="8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3466" tIns="30480" rIns="30480" bIns="30480" numCol="1" spcCol="1270" anchor="ctr" anchorCtr="0">
          <a:noAutofit/>
        </a:bodyPr>
        <a:lstStyle/>
        <a:p>
          <a:pPr marL="0" lvl="0" indent="0" algn="l" defTabSz="533400">
            <a:lnSpc>
              <a:spcPct val="90000"/>
            </a:lnSpc>
            <a:spcBef>
              <a:spcPct val="0"/>
            </a:spcBef>
            <a:spcAft>
              <a:spcPct val="35000"/>
            </a:spcAft>
            <a:buNone/>
          </a:pPr>
          <a:r>
            <a:rPr lang="it-IT" sz="1200" i="1" kern="1200" dirty="0" err="1">
              <a:solidFill>
                <a:srgbClr val="F8469B"/>
              </a:solidFill>
            </a:rPr>
            <a:t>SemRush</a:t>
          </a:r>
          <a:r>
            <a:rPr lang="it-IT" sz="1200" kern="1200" dirty="0">
              <a:solidFill>
                <a:schemeClr val="tx1"/>
              </a:solidFill>
            </a:rPr>
            <a:t>: questo è uno strumento a pagamento, utile per fare ricerche di mercato online: esso permette soprattutto di effettuare le analisi dei competitor.  Fornisce infatti dati sui domini cercati e sull'uso delle parole chiave che portano traffico al sito. </a:t>
          </a:r>
          <a:endParaRPr lang="es-ES" sz="1200" kern="1200" dirty="0">
            <a:solidFill>
              <a:schemeClr val="tx1"/>
            </a:solidFill>
          </a:endParaRPr>
        </a:p>
      </dsp:txBody>
      <dsp:txXfrm>
        <a:off x="529741" y="411689"/>
        <a:ext cx="5210146" cy="823264"/>
      </dsp:txXfrm>
    </dsp:sp>
    <dsp:sp modelId="{969F9482-9A00-4D10-8A86-6ADFD49D000E}">
      <dsp:nvSpPr>
        <dsp:cNvPr id="0" name=""/>
        <dsp:cNvSpPr/>
      </dsp:nvSpPr>
      <dsp:spPr>
        <a:xfrm>
          <a:off x="1" y="329980"/>
          <a:ext cx="1029080" cy="1029080"/>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5616A9FB-19DF-4F7B-95D4-E20289C6E527}">
      <dsp:nvSpPr>
        <dsp:cNvPr id="0" name=""/>
        <dsp:cNvSpPr/>
      </dsp:nvSpPr>
      <dsp:spPr>
        <a:xfrm>
          <a:off x="529741" y="1646816"/>
          <a:ext cx="5210146" cy="823264"/>
        </a:xfrm>
        <a:prstGeom prst="rect">
          <a:avLst/>
        </a:prstGeom>
        <a:solidFill>
          <a:schemeClr val="accent4">
            <a:lumMod val="20000"/>
            <a:lumOff val="8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3466" tIns="30480" rIns="30480" bIns="30480" numCol="1" spcCol="1270" anchor="ctr" anchorCtr="0">
          <a:noAutofit/>
        </a:bodyPr>
        <a:lstStyle/>
        <a:p>
          <a:pPr marL="0" lvl="0" indent="0" algn="l" defTabSz="533400">
            <a:lnSpc>
              <a:spcPct val="90000"/>
            </a:lnSpc>
            <a:spcBef>
              <a:spcPct val="0"/>
            </a:spcBef>
            <a:spcAft>
              <a:spcPct val="35000"/>
            </a:spcAft>
            <a:buNone/>
          </a:pPr>
          <a:r>
            <a:rPr lang="it-IT" sz="1200" i="1" kern="1200" dirty="0" err="1">
              <a:solidFill>
                <a:srgbClr val="F8469B"/>
              </a:solidFill>
            </a:rPr>
            <a:t>SimilareWeb</a:t>
          </a:r>
          <a:r>
            <a:rPr lang="it-IT" sz="1200" kern="1200" dirty="0">
              <a:solidFill>
                <a:schemeClr val="tx1"/>
              </a:solidFill>
            </a:rPr>
            <a:t>: strumento online di facile utilizzo: si inserisce il dominio del sito di interesse e lo strumento restituisce informazioni, pur non funzionando se il sito in questione genera poco traffico. È uno strumento utile per cercare concorrenti o leader di settore.</a:t>
          </a:r>
          <a:endParaRPr lang="es-ES" sz="1200" kern="1200" dirty="0">
            <a:solidFill>
              <a:schemeClr val="tx1"/>
            </a:solidFill>
          </a:endParaRPr>
        </a:p>
      </dsp:txBody>
      <dsp:txXfrm>
        <a:off x="529741" y="1646816"/>
        <a:ext cx="5210146" cy="823264"/>
      </dsp:txXfrm>
    </dsp:sp>
    <dsp:sp modelId="{91DDD74F-A647-4741-A2A9-32D78B9907FE}">
      <dsp:nvSpPr>
        <dsp:cNvPr id="0" name=""/>
        <dsp:cNvSpPr/>
      </dsp:nvSpPr>
      <dsp:spPr>
        <a:xfrm>
          <a:off x="15201" y="1543908"/>
          <a:ext cx="1029080" cy="1029080"/>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B67F8-6223-4334-AECE-9EFF411A093C}">
      <dsp:nvSpPr>
        <dsp:cNvPr id="0" name=""/>
        <dsp:cNvSpPr/>
      </dsp:nvSpPr>
      <dsp:spPr>
        <a:xfrm>
          <a:off x="-2425537" y="-374693"/>
          <a:ext cx="2896440" cy="2896440"/>
        </a:xfrm>
        <a:prstGeom prst="blockArc">
          <a:avLst>
            <a:gd name="adj1" fmla="val 18900000"/>
            <a:gd name="adj2" fmla="val 2700000"/>
            <a:gd name="adj3" fmla="val 746"/>
          </a:avLst>
        </a:pr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4E4834F1-13FA-4934-917E-E912AB51FB84}">
      <dsp:nvSpPr>
        <dsp:cNvPr id="0" name=""/>
        <dsp:cNvSpPr/>
      </dsp:nvSpPr>
      <dsp:spPr>
        <a:xfrm>
          <a:off x="302729" y="214705"/>
          <a:ext cx="5503001" cy="429410"/>
        </a:xfrm>
        <a:prstGeom prst="rect">
          <a:avLst/>
        </a:prstGeom>
        <a:solidFill>
          <a:schemeClr val="accent4">
            <a:lumMod val="40000"/>
            <a:lumOff val="60000"/>
          </a:schemeClr>
        </a:solidFill>
        <a:ln w="25400" cap="flat" cmpd="sng" algn="ctr">
          <a:solidFill>
            <a:srgbClr val="9AD3E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45" tIns="27940" rIns="27940" bIns="27940" numCol="1" spcCol="1270" anchor="ctr" anchorCtr="0">
          <a:noAutofit/>
        </a:bodyPr>
        <a:lstStyle/>
        <a:p>
          <a:pPr marL="0" lvl="0" indent="0" algn="l" defTabSz="488950">
            <a:lnSpc>
              <a:spcPct val="90000"/>
            </a:lnSpc>
            <a:spcBef>
              <a:spcPct val="0"/>
            </a:spcBef>
            <a:spcAft>
              <a:spcPct val="35000"/>
            </a:spcAft>
            <a:buNone/>
          </a:pPr>
          <a:r>
            <a:rPr lang="it-IT" sz="1100" kern="1200" dirty="0">
              <a:solidFill>
                <a:schemeClr val="tx1"/>
              </a:solidFill>
            </a:rPr>
            <a:t>1) </a:t>
          </a:r>
          <a:r>
            <a:rPr lang="it-IT" sz="1100" kern="1200" dirty="0" err="1">
              <a:solidFill>
                <a:srgbClr val="F8469B"/>
              </a:solidFill>
            </a:rPr>
            <a:t>Owned</a:t>
          </a:r>
          <a:r>
            <a:rPr lang="it-IT" sz="1100" kern="1200" dirty="0">
              <a:solidFill>
                <a:schemeClr val="tx1"/>
              </a:solidFill>
            </a:rPr>
            <a:t> media: sono i canali che il brand possiede e sui quali ha diretto controllo (Sito Web, Blog): il cuore delle attività di marketing digitale dell’Azienda. </a:t>
          </a:r>
          <a:endParaRPr lang="es-ES" sz="1100" kern="1200" dirty="0">
            <a:solidFill>
              <a:schemeClr val="tx1"/>
            </a:solidFill>
          </a:endParaRPr>
        </a:p>
      </dsp:txBody>
      <dsp:txXfrm>
        <a:off x="302729" y="214705"/>
        <a:ext cx="5503001" cy="429410"/>
      </dsp:txXfrm>
    </dsp:sp>
    <dsp:sp modelId="{E52BBF4E-3EEF-4B07-9DBA-D32861D004D9}">
      <dsp:nvSpPr>
        <dsp:cNvPr id="0" name=""/>
        <dsp:cNvSpPr/>
      </dsp:nvSpPr>
      <dsp:spPr>
        <a:xfrm>
          <a:off x="34348" y="161029"/>
          <a:ext cx="536763" cy="536763"/>
        </a:xfrm>
        <a:prstGeom prst="ellipse">
          <a:avLst/>
        </a:prstGeom>
        <a:solidFill>
          <a:schemeClr val="lt1">
            <a:hueOff val="0"/>
            <a:satOff val="0"/>
            <a:lumOff val="0"/>
            <a:alphaOff val="0"/>
          </a:schemeClr>
        </a:solidFill>
        <a:ln w="25400" cap="flat" cmpd="sng" algn="ctr">
          <a:solidFill>
            <a:srgbClr val="F8469B"/>
          </a:solidFill>
          <a:prstDash val="solid"/>
        </a:ln>
        <a:effectLst/>
      </dsp:spPr>
      <dsp:style>
        <a:lnRef idx="2">
          <a:scrgbClr r="0" g="0" b="0"/>
        </a:lnRef>
        <a:fillRef idx="1">
          <a:scrgbClr r="0" g="0" b="0"/>
        </a:fillRef>
        <a:effectRef idx="0">
          <a:scrgbClr r="0" g="0" b="0"/>
        </a:effectRef>
        <a:fontRef idx="minor"/>
      </dsp:style>
    </dsp:sp>
    <dsp:sp modelId="{5EA58BD8-E273-48AD-8D2D-722A14E8C18B}">
      <dsp:nvSpPr>
        <dsp:cNvPr id="0" name=""/>
        <dsp:cNvSpPr/>
      </dsp:nvSpPr>
      <dsp:spPr>
        <a:xfrm>
          <a:off x="458820" y="858821"/>
          <a:ext cx="5346910" cy="429410"/>
        </a:xfrm>
        <a:prstGeom prst="rect">
          <a:avLst/>
        </a:prstGeom>
        <a:solidFill>
          <a:schemeClr val="accent4">
            <a:lumMod val="40000"/>
            <a:lumOff val="60000"/>
          </a:schemeClr>
        </a:solidFill>
        <a:ln w="25400" cap="flat" cmpd="sng" algn="ctr">
          <a:solidFill>
            <a:srgbClr val="9AD3E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45" tIns="27940" rIns="27940" bIns="27940" numCol="1" spcCol="1270" anchor="ctr" anchorCtr="0">
          <a:noAutofit/>
        </a:bodyPr>
        <a:lstStyle/>
        <a:p>
          <a:pPr marL="0" lvl="0" indent="0" algn="l" defTabSz="488950">
            <a:lnSpc>
              <a:spcPct val="90000"/>
            </a:lnSpc>
            <a:spcBef>
              <a:spcPct val="0"/>
            </a:spcBef>
            <a:spcAft>
              <a:spcPct val="35000"/>
            </a:spcAft>
            <a:buNone/>
          </a:pPr>
          <a:r>
            <a:rPr lang="it-IT" sz="1100" kern="1200" dirty="0">
              <a:solidFill>
                <a:schemeClr val="tx1"/>
              </a:solidFill>
            </a:rPr>
            <a:t>2) </a:t>
          </a:r>
          <a:r>
            <a:rPr lang="it-IT" sz="1100" kern="1200" dirty="0" err="1">
              <a:solidFill>
                <a:srgbClr val="F8469B"/>
              </a:solidFill>
            </a:rPr>
            <a:t>Paid</a:t>
          </a:r>
          <a:r>
            <a:rPr lang="it-IT" sz="1100" kern="1200" dirty="0">
              <a:solidFill>
                <a:schemeClr val="tx1"/>
              </a:solidFill>
            </a:rPr>
            <a:t> media: i media acquistati, come le pubblicità </a:t>
          </a:r>
          <a:r>
            <a:rPr lang="it-IT" sz="1100" kern="1200" dirty="0" err="1">
              <a:solidFill>
                <a:schemeClr val="tx1"/>
              </a:solidFill>
            </a:rPr>
            <a:t>pay</a:t>
          </a:r>
          <a:r>
            <a:rPr lang="it-IT" sz="1100" kern="1200" dirty="0">
              <a:solidFill>
                <a:schemeClr val="tx1"/>
              </a:solidFill>
            </a:rPr>
            <a:t>-per-click, per esempio sui Canali Social. </a:t>
          </a:r>
          <a:endParaRPr lang="es-ES" sz="1100" kern="1200" dirty="0">
            <a:solidFill>
              <a:schemeClr val="tx1"/>
            </a:solidFill>
          </a:endParaRPr>
        </a:p>
      </dsp:txBody>
      <dsp:txXfrm>
        <a:off x="458820" y="858821"/>
        <a:ext cx="5346910" cy="429410"/>
      </dsp:txXfrm>
    </dsp:sp>
    <dsp:sp modelId="{BDCCFE97-4619-4BA6-8DF9-607FCF19DAD7}">
      <dsp:nvSpPr>
        <dsp:cNvPr id="0" name=""/>
        <dsp:cNvSpPr/>
      </dsp:nvSpPr>
      <dsp:spPr>
        <a:xfrm>
          <a:off x="190439" y="805145"/>
          <a:ext cx="536763" cy="536763"/>
        </a:xfrm>
        <a:prstGeom prst="ellipse">
          <a:avLst/>
        </a:prstGeom>
        <a:solidFill>
          <a:schemeClr val="lt1">
            <a:hueOff val="0"/>
            <a:satOff val="0"/>
            <a:lumOff val="0"/>
            <a:alphaOff val="0"/>
          </a:schemeClr>
        </a:solidFill>
        <a:ln w="25400" cap="flat" cmpd="sng" algn="ctr">
          <a:solidFill>
            <a:srgbClr val="F8469B"/>
          </a:solidFill>
          <a:prstDash val="solid"/>
        </a:ln>
        <a:effectLst/>
      </dsp:spPr>
      <dsp:style>
        <a:lnRef idx="2">
          <a:scrgbClr r="0" g="0" b="0"/>
        </a:lnRef>
        <a:fillRef idx="1">
          <a:scrgbClr r="0" g="0" b="0"/>
        </a:fillRef>
        <a:effectRef idx="0">
          <a:scrgbClr r="0" g="0" b="0"/>
        </a:effectRef>
        <a:fontRef idx="minor"/>
      </dsp:style>
    </dsp:sp>
    <dsp:sp modelId="{7E1BDA23-CEE3-4272-9630-07C47EEC4478}">
      <dsp:nvSpPr>
        <dsp:cNvPr id="0" name=""/>
        <dsp:cNvSpPr/>
      </dsp:nvSpPr>
      <dsp:spPr>
        <a:xfrm>
          <a:off x="302729" y="1502937"/>
          <a:ext cx="5503001" cy="429410"/>
        </a:xfrm>
        <a:prstGeom prst="rect">
          <a:avLst/>
        </a:prstGeom>
        <a:solidFill>
          <a:schemeClr val="accent4">
            <a:lumMod val="40000"/>
            <a:lumOff val="60000"/>
          </a:schemeClr>
        </a:solidFill>
        <a:ln w="25400" cap="flat" cmpd="sng" algn="ctr">
          <a:solidFill>
            <a:srgbClr val="9AD3E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45" tIns="27940" rIns="27940" bIns="27940" numCol="1" spcCol="1270" anchor="ctr" anchorCtr="0">
          <a:noAutofit/>
        </a:bodyPr>
        <a:lstStyle/>
        <a:p>
          <a:pPr marL="0" lvl="0" indent="0" algn="l" defTabSz="488950">
            <a:lnSpc>
              <a:spcPct val="90000"/>
            </a:lnSpc>
            <a:spcBef>
              <a:spcPct val="0"/>
            </a:spcBef>
            <a:spcAft>
              <a:spcPct val="35000"/>
            </a:spcAft>
            <a:buNone/>
          </a:pPr>
          <a:r>
            <a:rPr lang="it-IT" sz="1100" kern="1200" dirty="0">
              <a:solidFill>
                <a:schemeClr val="tx1"/>
              </a:solidFill>
            </a:rPr>
            <a:t>3) </a:t>
          </a:r>
          <a:r>
            <a:rPr lang="it-IT" sz="1100" kern="1200" dirty="0" err="1">
              <a:solidFill>
                <a:srgbClr val="F8469B"/>
              </a:solidFill>
            </a:rPr>
            <a:t>Earned</a:t>
          </a:r>
          <a:r>
            <a:rPr lang="it-IT" sz="1100" kern="1200" dirty="0">
              <a:solidFill>
                <a:schemeClr val="tx1"/>
              </a:solidFill>
            </a:rPr>
            <a:t> media: sono i clienti affezionati alla marca che operano mediante: </a:t>
          </a:r>
          <a:r>
            <a:rPr lang="it-IT" sz="1100" kern="1200" dirty="0" err="1">
              <a:solidFill>
                <a:schemeClr val="tx1"/>
              </a:solidFill>
            </a:rPr>
            <a:t>passaparola,condivisioni</a:t>
          </a:r>
          <a:r>
            <a:rPr lang="it-IT" sz="1100" kern="1200" dirty="0">
              <a:solidFill>
                <a:schemeClr val="tx1"/>
              </a:solidFill>
            </a:rPr>
            <a:t>, commenti.  </a:t>
          </a:r>
          <a:endParaRPr lang="es-ES" sz="1100" kern="1200" dirty="0">
            <a:solidFill>
              <a:schemeClr val="tx1"/>
            </a:solidFill>
          </a:endParaRPr>
        </a:p>
      </dsp:txBody>
      <dsp:txXfrm>
        <a:off x="302729" y="1502937"/>
        <a:ext cx="5503001" cy="429410"/>
      </dsp:txXfrm>
    </dsp:sp>
    <dsp:sp modelId="{C671FD8A-2E9D-46FB-A0CF-388DF7031A3E}">
      <dsp:nvSpPr>
        <dsp:cNvPr id="0" name=""/>
        <dsp:cNvSpPr/>
      </dsp:nvSpPr>
      <dsp:spPr>
        <a:xfrm>
          <a:off x="34348" y="1449261"/>
          <a:ext cx="536763" cy="536763"/>
        </a:xfrm>
        <a:prstGeom prst="ellipse">
          <a:avLst/>
        </a:prstGeom>
        <a:solidFill>
          <a:schemeClr val="lt1">
            <a:hueOff val="0"/>
            <a:satOff val="0"/>
            <a:lumOff val="0"/>
            <a:alphaOff val="0"/>
          </a:schemeClr>
        </a:solidFill>
        <a:ln w="25400" cap="flat" cmpd="sng" algn="ctr">
          <a:solidFill>
            <a:srgbClr val="F8469B"/>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7BF63-A06E-4712-B0FE-1A3420D3C873}">
      <dsp:nvSpPr>
        <dsp:cNvPr id="0" name=""/>
        <dsp:cNvSpPr/>
      </dsp:nvSpPr>
      <dsp:spPr>
        <a:xfrm>
          <a:off x="548490" y="713"/>
          <a:ext cx="1089511" cy="81745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311150">
            <a:lnSpc>
              <a:spcPct val="90000"/>
            </a:lnSpc>
            <a:spcBef>
              <a:spcPct val="0"/>
            </a:spcBef>
            <a:spcAft>
              <a:spcPct val="35000"/>
            </a:spcAft>
            <a:buNone/>
          </a:pPr>
          <a:r>
            <a:rPr lang="it-IT" sz="1200" kern="1200" dirty="0">
              <a:solidFill>
                <a:schemeClr val="tx1"/>
              </a:solidFill>
            </a:rPr>
            <a:t>Ciò che quindi l’Agenzia ha compiuto è:</a:t>
          </a:r>
          <a:endParaRPr lang="es-ES" sz="1200" kern="1200" dirty="0">
            <a:solidFill>
              <a:schemeClr val="tx1"/>
            </a:solidFill>
          </a:endParaRPr>
        </a:p>
      </dsp:txBody>
      <dsp:txXfrm>
        <a:off x="572432" y="24655"/>
        <a:ext cx="1041627" cy="769567"/>
      </dsp:txXfrm>
    </dsp:sp>
    <dsp:sp modelId="{A80E79F5-682F-4569-A3C9-010E9FBB9165}">
      <dsp:nvSpPr>
        <dsp:cNvPr id="0" name=""/>
        <dsp:cNvSpPr/>
      </dsp:nvSpPr>
      <dsp:spPr>
        <a:xfrm>
          <a:off x="1703104" y="317702"/>
          <a:ext cx="156839" cy="18347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1703104" y="354396"/>
        <a:ext cx="109787" cy="110084"/>
      </dsp:txXfrm>
    </dsp:sp>
    <dsp:sp modelId="{EEF7F217-8C85-4DBC-9981-15F10FEE9FD2}">
      <dsp:nvSpPr>
        <dsp:cNvPr id="0" name=""/>
        <dsp:cNvSpPr/>
      </dsp:nvSpPr>
      <dsp:spPr>
        <a:xfrm>
          <a:off x="1933925" y="10055"/>
          <a:ext cx="1030015" cy="798768"/>
        </a:xfrm>
        <a:prstGeom prst="roundRect">
          <a:avLst>
            <a:gd name="adj" fmla="val 10000"/>
          </a:avLst>
        </a:prstGeom>
        <a:solidFill>
          <a:schemeClr val="accent3">
            <a:hueOff val="-942630"/>
            <a:satOff val="-3879"/>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solidFill>
                <a:schemeClr val="tx1"/>
              </a:solidFill>
            </a:rPr>
            <a:t>Un lavoro di analisi e monitoraggio </a:t>
          </a:r>
          <a:endParaRPr lang="es-ES" sz="1200" kern="1200" dirty="0">
            <a:solidFill>
              <a:schemeClr val="tx1"/>
            </a:solidFill>
          </a:endParaRPr>
        </a:p>
      </dsp:txBody>
      <dsp:txXfrm>
        <a:off x="1957320" y="33450"/>
        <a:ext cx="983225" cy="751978"/>
      </dsp:txXfrm>
    </dsp:sp>
    <dsp:sp modelId="{1AFCB61E-5956-4927-ABB2-8D7340342412}">
      <dsp:nvSpPr>
        <dsp:cNvPr id="0" name=""/>
        <dsp:cNvSpPr/>
      </dsp:nvSpPr>
      <dsp:spPr>
        <a:xfrm>
          <a:off x="3029044" y="317702"/>
          <a:ext cx="156839" cy="183472"/>
        </a:xfrm>
        <a:prstGeom prst="rightArrow">
          <a:avLst>
            <a:gd name="adj1" fmla="val 60000"/>
            <a:gd name="adj2" fmla="val 50000"/>
          </a:avLst>
        </a:prstGeom>
        <a:solidFill>
          <a:schemeClr val="accent3">
            <a:hueOff val="-1413945"/>
            <a:satOff val="-5818"/>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3029044" y="354396"/>
        <a:ext cx="109787" cy="110084"/>
      </dsp:txXfrm>
    </dsp:sp>
    <dsp:sp modelId="{87BDC5E9-17BB-48D9-80D7-7520DA144C0C}">
      <dsp:nvSpPr>
        <dsp:cNvPr id="0" name=""/>
        <dsp:cNvSpPr/>
      </dsp:nvSpPr>
      <dsp:spPr>
        <a:xfrm>
          <a:off x="3259865" y="10055"/>
          <a:ext cx="1242082" cy="798768"/>
        </a:xfrm>
        <a:prstGeom prst="roundRect">
          <a:avLst>
            <a:gd name="adj" fmla="val 10000"/>
          </a:avLst>
        </a:prstGeom>
        <a:solidFill>
          <a:schemeClr val="accent3">
            <a:hueOff val="-1885261"/>
            <a:satOff val="-7757"/>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Un processo di ottimizzazione</a:t>
          </a:r>
          <a:endParaRPr lang="es-ES" sz="1200" kern="1200" dirty="0">
            <a:solidFill>
              <a:schemeClr val="tx1"/>
            </a:solidFill>
          </a:endParaRPr>
        </a:p>
      </dsp:txBody>
      <dsp:txXfrm>
        <a:off x="3283260" y="33450"/>
        <a:ext cx="1195292" cy="751978"/>
      </dsp:txXfrm>
    </dsp:sp>
    <dsp:sp modelId="{E8AD2075-4861-4ED5-9183-015A5AE211B0}">
      <dsp:nvSpPr>
        <dsp:cNvPr id="0" name=""/>
        <dsp:cNvSpPr/>
      </dsp:nvSpPr>
      <dsp:spPr>
        <a:xfrm rot="7705026">
          <a:off x="3343498" y="865141"/>
          <a:ext cx="206495" cy="183472"/>
        </a:xfrm>
        <a:prstGeom prst="rightArrow">
          <a:avLst>
            <a:gd name="adj1" fmla="val 60000"/>
            <a:gd name="adj2" fmla="val 50000"/>
          </a:avLst>
        </a:prstGeom>
        <a:solidFill>
          <a:schemeClr val="accent3">
            <a:hueOff val="-2827891"/>
            <a:satOff val="-1163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rot="-5400000">
        <a:off x="3408804" y="859588"/>
        <a:ext cx="110084" cy="151453"/>
      </dsp:txXfrm>
    </dsp:sp>
    <dsp:sp modelId="{02DFACBF-7709-4913-A57E-64CF25FB1DC5}">
      <dsp:nvSpPr>
        <dsp:cNvPr id="0" name=""/>
        <dsp:cNvSpPr/>
      </dsp:nvSpPr>
      <dsp:spPr>
        <a:xfrm>
          <a:off x="1069812" y="1114089"/>
          <a:ext cx="3432135" cy="1352165"/>
        </a:xfrm>
        <a:prstGeom prst="roundRect">
          <a:avLst>
            <a:gd name="adj" fmla="val 10000"/>
          </a:avLst>
        </a:prstGeom>
        <a:solidFill>
          <a:schemeClr val="accent3">
            <a:lumMod val="40000"/>
            <a:lumOff val="6000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it-IT" sz="1200" kern="1200" dirty="0">
              <a:solidFill>
                <a:schemeClr val="tx1"/>
              </a:solidFill>
            </a:rPr>
            <a:t>Le tradizionali tecniche di marketing «B2B» (telefonate a freddo, e-mail commerciali </a:t>
          </a:r>
          <a:r>
            <a:rPr lang="it-IT" sz="1200" kern="1200" dirty="0" err="1">
              <a:solidFill>
                <a:schemeClr val="tx1"/>
              </a:solidFill>
            </a:rPr>
            <a:t>ecc</a:t>
          </a:r>
          <a:r>
            <a:rPr lang="it-IT" sz="1200" kern="1200" dirty="0">
              <a:solidFill>
                <a:schemeClr val="tx1"/>
              </a:solidFill>
            </a:rPr>
            <a:t>) non si adattano bene nel nuovo contesto dominato dal Digitale e dai Social Media. Le aziende dovrebbero domandarsi come muoversi in questo nuovo scenario e come investire. </a:t>
          </a:r>
          <a:endParaRPr lang="es-ES" sz="1200" kern="1200" dirty="0">
            <a:solidFill>
              <a:schemeClr val="tx1"/>
            </a:solidFill>
          </a:endParaRPr>
        </a:p>
      </dsp:txBody>
      <dsp:txXfrm>
        <a:off x="1109416" y="1153693"/>
        <a:ext cx="3352927" cy="127295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2A20F-1668-4F2F-A521-7F854F7B3433}">
      <dsp:nvSpPr>
        <dsp:cNvPr id="0" name=""/>
        <dsp:cNvSpPr/>
      </dsp:nvSpPr>
      <dsp:spPr>
        <a:xfrm>
          <a:off x="0" y="453052"/>
          <a:ext cx="6045614" cy="7084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t>Per le prime, aumento della social </a:t>
          </a:r>
          <a:r>
            <a:rPr lang="it-IT" sz="1200" kern="1200" dirty="0" err="1"/>
            <a:t>reach</a:t>
          </a:r>
          <a:r>
            <a:rPr lang="it-IT" sz="1200" kern="1200" dirty="0"/>
            <a:t> e delle </a:t>
          </a:r>
          <a:r>
            <a:rPr lang="it-IT" sz="1200" kern="1200" dirty="0" err="1"/>
            <a:t>impression</a:t>
          </a:r>
          <a:r>
            <a:rPr lang="it-IT" sz="1200" kern="1200" dirty="0"/>
            <a:t>, incremento social share, numero lead generati, accelerazione processo di acquisto da parte del social customer.</a:t>
          </a:r>
          <a:endParaRPr lang="es-ES" sz="1200" kern="1200" dirty="0"/>
        </a:p>
      </dsp:txBody>
      <dsp:txXfrm>
        <a:off x="34582" y="487634"/>
        <a:ext cx="5976450" cy="639256"/>
      </dsp:txXfrm>
    </dsp:sp>
    <dsp:sp modelId="{9389D54A-DA6B-4CD3-AF5E-BBDFF21CBF0C}">
      <dsp:nvSpPr>
        <dsp:cNvPr id="0" name=""/>
        <dsp:cNvSpPr/>
      </dsp:nvSpPr>
      <dsp:spPr>
        <a:xfrm>
          <a:off x="0" y="1348673"/>
          <a:ext cx="6045614" cy="70842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t>Per le seconde, Customer Satisfaction index, Net Promoter Score, Trust Index (indice di fiducia e reputazione aziendale), Sentiment index (livello di percezione, positiva o negativa, associata al Brand).</a:t>
          </a:r>
          <a:endParaRPr lang="es-ES" sz="1200" kern="1200" dirty="0"/>
        </a:p>
      </dsp:txBody>
      <dsp:txXfrm>
        <a:off x="34582" y="1383255"/>
        <a:ext cx="5976450" cy="639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A3214-C6E6-4E1A-832E-A286CE261482}">
      <dsp:nvSpPr>
        <dsp:cNvPr id="0" name=""/>
        <dsp:cNvSpPr/>
      </dsp:nvSpPr>
      <dsp:spPr>
        <a:xfrm>
          <a:off x="0" y="216940"/>
          <a:ext cx="6028390"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04B1B2-5D11-48F9-BC8B-DB38F8AEBE0E}">
      <dsp:nvSpPr>
        <dsp:cNvPr id="0" name=""/>
        <dsp:cNvSpPr/>
      </dsp:nvSpPr>
      <dsp:spPr>
        <a:xfrm>
          <a:off x="301419" y="69340"/>
          <a:ext cx="4219873" cy="29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it-IT" sz="1000" kern="1200">
              <a:solidFill>
                <a:schemeClr val="tx1"/>
              </a:solidFill>
            </a:rPr>
            <a:t>1) Analisi</a:t>
          </a:r>
        </a:p>
      </dsp:txBody>
      <dsp:txXfrm>
        <a:off x="315829" y="83750"/>
        <a:ext cx="4191053" cy="266380"/>
      </dsp:txXfrm>
    </dsp:sp>
    <dsp:sp modelId="{5C9FB35F-3D74-4E02-A29B-A136DF546447}">
      <dsp:nvSpPr>
        <dsp:cNvPr id="0" name=""/>
        <dsp:cNvSpPr/>
      </dsp:nvSpPr>
      <dsp:spPr>
        <a:xfrm>
          <a:off x="0" y="670540"/>
          <a:ext cx="6028390" cy="252000"/>
        </a:xfrm>
        <a:prstGeom prst="rect">
          <a:avLst/>
        </a:prstGeom>
        <a:solidFill>
          <a:schemeClr val="lt1">
            <a:alpha val="90000"/>
            <a:hueOff val="0"/>
            <a:satOff val="0"/>
            <a:lumOff val="0"/>
            <a:alphaOff val="0"/>
          </a:schemeClr>
        </a:solidFill>
        <a:ln w="25400" cap="flat" cmpd="sng" algn="ctr">
          <a:solidFill>
            <a:schemeClr val="accent2">
              <a:hueOff val="-443667"/>
              <a:satOff val="432"/>
              <a:lumOff val="-539"/>
              <a:alphaOff val="0"/>
            </a:schemeClr>
          </a:solidFill>
          <a:prstDash val="solid"/>
        </a:ln>
        <a:effectLst/>
      </dsp:spPr>
      <dsp:style>
        <a:lnRef idx="2">
          <a:scrgbClr r="0" g="0" b="0"/>
        </a:lnRef>
        <a:fillRef idx="1">
          <a:scrgbClr r="0" g="0" b="0"/>
        </a:fillRef>
        <a:effectRef idx="0">
          <a:scrgbClr r="0" g="0" b="0"/>
        </a:effectRef>
        <a:fontRef idx="minor"/>
      </dsp:style>
    </dsp:sp>
    <dsp:sp modelId="{EDC5F137-C5E9-4FA1-936F-3C5C005F1667}">
      <dsp:nvSpPr>
        <dsp:cNvPr id="0" name=""/>
        <dsp:cNvSpPr/>
      </dsp:nvSpPr>
      <dsp:spPr>
        <a:xfrm>
          <a:off x="301419" y="522940"/>
          <a:ext cx="4219873" cy="295200"/>
        </a:xfrm>
        <a:prstGeom prst="roundRect">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it-IT" sz="1000" kern="1200">
              <a:solidFill>
                <a:schemeClr val="tx1"/>
              </a:solidFill>
            </a:rPr>
            <a:t>2) Definizione della strategia</a:t>
          </a:r>
        </a:p>
      </dsp:txBody>
      <dsp:txXfrm>
        <a:off x="315829" y="537350"/>
        <a:ext cx="4191053" cy="266380"/>
      </dsp:txXfrm>
    </dsp:sp>
    <dsp:sp modelId="{962450BA-894F-4C50-86F7-4475E652E5BA}">
      <dsp:nvSpPr>
        <dsp:cNvPr id="0" name=""/>
        <dsp:cNvSpPr/>
      </dsp:nvSpPr>
      <dsp:spPr>
        <a:xfrm>
          <a:off x="0" y="1124140"/>
          <a:ext cx="6028390" cy="2520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D8EBB0F1-C290-4B6E-915A-C3F08E95CD2C}">
      <dsp:nvSpPr>
        <dsp:cNvPr id="0" name=""/>
        <dsp:cNvSpPr/>
      </dsp:nvSpPr>
      <dsp:spPr>
        <a:xfrm>
          <a:off x="301419" y="976540"/>
          <a:ext cx="4219873" cy="29520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it-IT" sz="1000" kern="1200">
              <a:solidFill>
                <a:schemeClr val="tx1"/>
              </a:solidFill>
            </a:rPr>
            <a:t>3) Creazione di un Piano operativo </a:t>
          </a:r>
        </a:p>
      </dsp:txBody>
      <dsp:txXfrm>
        <a:off x="315829" y="990950"/>
        <a:ext cx="4191053" cy="266380"/>
      </dsp:txXfrm>
    </dsp:sp>
    <dsp:sp modelId="{8488ECBD-9A14-4249-B343-77C0CC4F9E0E}">
      <dsp:nvSpPr>
        <dsp:cNvPr id="0" name=""/>
        <dsp:cNvSpPr/>
      </dsp:nvSpPr>
      <dsp:spPr>
        <a:xfrm>
          <a:off x="0" y="1577740"/>
          <a:ext cx="6028390" cy="252000"/>
        </a:xfrm>
        <a:prstGeom prst="rect">
          <a:avLst/>
        </a:prstGeom>
        <a:solidFill>
          <a:schemeClr val="lt1">
            <a:alpha val="90000"/>
            <a:hueOff val="0"/>
            <a:satOff val="0"/>
            <a:lumOff val="0"/>
            <a:alphaOff val="0"/>
          </a:schemeClr>
        </a:solidFill>
        <a:ln w="25400" cap="flat" cmpd="sng" algn="ctr">
          <a:solidFill>
            <a:schemeClr val="accent2">
              <a:hueOff val="-1331002"/>
              <a:satOff val="1295"/>
              <a:lumOff val="-1618"/>
              <a:alphaOff val="0"/>
            </a:schemeClr>
          </a:solidFill>
          <a:prstDash val="solid"/>
        </a:ln>
        <a:effectLst/>
      </dsp:spPr>
      <dsp:style>
        <a:lnRef idx="2">
          <a:scrgbClr r="0" g="0" b="0"/>
        </a:lnRef>
        <a:fillRef idx="1">
          <a:scrgbClr r="0" g="0" b="0"/>
        </a:fillRef>
        <a:effectRef idx="0">
          <a:scrgbClr r="0" g="0" b="0"/>
        </a:effectRef>
        <a:fontRef idx="minor"/>
      </dsp:style>
    </dsp:sp>
    <dsp:sp modelId="{AFF3605A-6FE6-4CDD-B83A-E9033F5E55D6}">
      <dsp:nvSpPr>
        <dsp:cNvPr id="0" name=""/>
        <dsp:cNvSpPr/>
      </dsp:nvSpPr>
      <dsp:spPr>
        <a:xfrm>
          <a:off x="301419" y="1430140"/>
          <a:ext cx="4219873" cy="295200"/>
        </a:xfrm>
        <a:prstGeom prst="roundRect">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it-IT" sz="1000" kern="1200">
              <a:solidFill>
                <a:schemeClr val="tx1"/>
              </a:solidFill>
            </a:rPr>
            <a:t>4) Misurazione</a:t>
          </a:r>
        </a:p>
      </dsp:txBody>
      <dsp:txXfrm>
        <a:off x="315829" y="1444550"/>
        <a:ext cx="4191053" cy="266380"/>
      </dsp:txXfrm>
    </dsp:sp>
    <dsp:sp modelId="{31AE8084-E858-4EC6-9AC1-32C7FD64C0AA}">
      <dsp:nvSpPr>
        <dsp:cNvPr id="0" name=""/>
        <dsp:cNvSpPr/>
      </dsp:nvSpPr>
      <dsp:spPr>
        <a:xfrm>
          <a:off x="0" y="2031340"/>
          <a:ext cx="6028390" cy="252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A3FB457F-24E0-4FA4-BDAC-A6A372F821D8}">
      <dsp:nvSpPr>
        <dsp:cNvPr id="0" name=""/>
        <dsp:cNvSpPr/>
      </dsp:nvSpPr>
      <dsp:spPr>
        <a:xfrm>
          <a:off x="301419" y="1883740"/>
          <a:ext cx="4219873" cy="29520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it-IT" sz="1000" kern="1200">
              <a:solidFill>
                <a:schemeClr val="tx1"/>
              </a:solidFill>
            </a:rPr>
            <a:t>5) Miglioramento della performance grazie ai dati raccolti</a:t>
          </a:r>
        </a:p>
      </dsp:txBody>
      <dsp:txXfrm>
        <a:off x="315829" y="1898150"/>
        <a:ext cx="4191053" cy="26638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DA22F-8135-4434-84C5-FAFCBB53551D}">
      <dsp:nvSpPr>
        <dsp:cNvPr id="0" name=""/>
        <dsp:cNvSpPr/>
      </dsp:nvSpPr>
      <dsp:spPr>
        <a:xfrm>
          <a:off x="0" y="26094"/>
          <a:ext cx="5822414" cy="31824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1) Fare diventare il negozio diventa un’«esperienza» e meno «distribuzione»</a:t>
          </a:r>
        </a:p>
      </dsp:txBody>
      <dsp:txXfrm>
        <a:off x="15535" y="41629"/>
        <a:ext cx="5791344" cy="287170"/>
      </dsp:txXfrm>
    </dsp:sp>
    <dsp:sp modelId="{4B2850AC-2DD2-4E3D-A889-9FF2498FA359}">
      <dsp:nvSpPr>
        <dsp:cNvPr id="0" name=""/>
        <dsp:cNvSpPr/>
      </dsp:nvSpPr>
      <dsp:spPr>
        <a:xfrm>
          <a:off x="0" y="393294"/>
          <a:ext cx="5822414" cy="318240"/>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2) Sostituire i cataloghi cartacei e la pubblicità in rivista perché non più efficaci</a:t>
          </a:r>
        </a:p>
      </dsp:txBody>
      <dsp:txXfrm>
        <a:off x="15535" y="408829"/>
        <a:ext cx="5791344" cy="287170"/>
      </dsp:txXfrm>
    </dsp:sp>
    <dsp:sp modelId="{53245DB0-2B3A-4011-9379-65EFA6084B61}">
      <dsp:nvSpPr>
        <dsp:cNvPr id="0" name=""/>
        <dsp:cNvSpPr/>
      </dsp:nvSpPr>
      <dsp:spPr>
        <a:xfrm>
          <a:off x="0" y="760494"/>
          <a:ext cx="5822414" cy="318240"/>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3) Integrare il Digitale in tutte le funzioni aziendali </a:t>
          </a:r>
        </a:p>
      </dsp:txBody>
      <dsp:txXfrm>
        <a:off x="15535" y="776029"/>
        <a:ext cx="5791344" cy="28717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7BA2C-C7EA-438D-A285-9495D32564AB}">
      <dsp:nvSpPr>
        <dsp:cNvPr id="0" name=""/>
        <dsp:cNvSpPr/>
      </dsp:nvSpPr>
      <dsp:spPr>
        <a:xfrm>
          <a:off x="0" y="200161"/>
          <a:ext cx="5904000"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553932-59BE-4097-8DC0-3EB0C9F418A9}">
      <dsp:nvSpPr>
        <dsp:cNvPr id="0" name=""/>
        <dsp:cNvSpPr/>
      </dsp:nvSpPr>
      <dsp:spPr>
        <a:xfrm>
          <a:off x="295200" y="52561"/>
          <a:ext cx="5428928" cy="29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Aumento delle visite al proprio Sito Web e lancio dello Store Online</a:t>
          </a:r>
          <a:endParaRPr lang="es-ES" sz="1200" kern="1200">
            <a:solidFill>
              <a:schemeClr val="tx1"/>
            </a:solidFill>
          </a:endParaRPr>
        </a:p>
      </dsp:txBody>
      <dsp:txXfrm>
        <a:off x="309610" y="66971"/>
        <a:ext cx="5400108" cy="266380"/>
      </dsp:txXfrm>
    </dsp:sp>
    <dsp:sp modelId="{5DC1E064-8ABF-41FE-8752-B1D0FFE37C39}">
      <dsp:nvSpPr>
        <dsp:cNvPr id="0" name=""/>
        <dsp:cNvSpPr/>
      </dsp:nvSpPr>
      <dsp:spPr>
        <a:xfrm>
          <a:off x="0" y="653761"/>
          <a:ext cx="5904000" cy="252000"/>
        </a:xfrm>
        <a:prstGeom prst="rect">
          <a:avLst/>
        </a:prstGeom>
        <a:solidFill>
          <a:schemeClr val="lt1">
            <a:alpha val="90000"/>
            <a:hueOff val="0"/>
            <a:satOff val="0"/>
            <a:lumOff val="0"/>
            <a:alphaOff val="0"/>
          </a:schemeClr>
        </a:solidFill>
        <a:ln w="25400" cap="flat" cmpd="sng" algn="ctr">
          <a:solidFill>
            <a:schemeClr val="accent2">
              <a:hueOff val="-443667"/>
              <a:satOff val="432"/>
              <a:lumOff val="-539"/>
              <a:alphaOff val="0"/>
            </a:schemeClr>
          </a:solidFill>
          <a:prstDash val="solid"/>
        </a:ln>
        <a:effectLst/>
      </dsp:spPr>
      <dsp:style>
        <a:lnRef idx="2">
          <a:scrgbClr r="0" g="0" b="0"/>
        </a:lnRef>
        <a:fillRef idx="1">
          <a:scrgbClr r="0" g="0" b="0"/>
        </a:fillRef>
        <a:effectRef idx="0">
          <a:scrgbClr r="0" g="0" b="0"/>
        </a:effectRef>
        <a:fontRef idx="minor"/>
      </dsp:style>
    </dsp:sp>
    <dsp:sp modelId="{EF531129-B886-45AA-A12E-D7418A0C788F}">
      <dsp:nvSpPr>
        <dsp:cNvPr id="0" name=""/>
        <dsp:cNvSpPr/>
      </dsp:nvSpPr>
      <dsp:spPr>
        <a:xfrm>
          <a:off x="295200" y="506161"/>
          <a:ext cx="5428928" cy="295200"/>
        </a:xfrm>
        <a:prstGeom prst="roundRect">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Diminuire la spesa in cartacei e riviste</a:t>
          </a:r>
          <a:endParaRPr lang="es-ES" sz="1200" kern="1200">
            <a:solidFill>
              <a:schemeClr val="tx1"/>
            </a:solidFill>
          </a:endParaRPr>
        </a:p>
      </dsp:txBody>
      <dsp:txXfrm>
        <a:off x="309610" y="520571"/>
        <a:ext cx="5400108" cy="266380"/>
      </dsp:txXfrm>
    </dsp:sp>
    <dsp:sp modelId="{99FED7F7-C2E7-458F-8D7E-0F20BF1C1DA0}">
      <dsp:nvSpPr>
        <dsp:cNvPr id="0" name=""/>
        <dsp:cNvSpPr/>
      </dsp:nvSpPr>
      <dsp:spPr>
        <a:xfrm>
          <a:off x="0" y="1107361"/>
          <a:ext cx="5904000" cy="2520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A17ED509-36EB-4B70-873C-DB25F10FB0FE}">
      <dsp:nvSpPr>
        <dsp:cNvPr id="0" name=""/>
        <dsp:cNvSpPr/>
      </dsp:nvSpPr>
      <dsp:spPr>
        <a:xfrm>
          <a:off x="295200" y="959761"/>
          <a:ext cx="5428928" cy="29520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Migliorare il posizionamento nei motori di ricerca</a:t>
          </a:r>
          <a:endParaRPr lang="es-ES" sz="1200" kern="1200">
            <a:solidFill>
              <a:schemeClr val="tx1"/>
            </a:solidFill>
          </a:endParaRPr>
        </a:p>
      </dsp:txBody>
      <dsp:txXfrm>
        <a:off x="309610" y="974171"/>
        <a:ext cx="5400108" cy="266380"/>
      </dsp:txXfrm>
    </dsp:sp>
    <dsp:sp modelId="{5D4FEF8A-F8B7-4C16-906C-747EAC5F4D97}">
      <dsp:nvSpPr>
        <dsp:cNvPr id="0" name=""/>
        <dsp:cNvSpPr/>
      </dsp:nvSpPr>
      <dsp:spPr>
        <a:xfrm>
          <a:off x="0" y="1560961"/>
          <a:ext cx="5904000" cy="252000"/>
        </a:xfrm>
        <a:prstGeom prst="rect">
          <a:avLst/>
        </a:prstGeom>
        <a:solidFill>
          <a:schemeClr val="lt1">
            <a:alpha val="90000"/>
            <a:hueOff val="0"/>
            <a:satOff val="0"/>
            <a:lumOff val="0"/>
            <a:alphaOff val="0"/>
          </a:schemeClr>
        </a:solidFill>
        <a:ln w="25400" cap="flat" cmpd="sng" algn="ctr">
          <a:solidFill>
            <a:schemeClr val="accent2">
              <a:hueOff val="-1331002"/>
              <a:satOff val="1295"/>
              <a:lumOff val="-1618"/>
              <a:alphaOff val="0"/>
            </a:schemeClr>
          </a:solidFill>
          <a:prstDash val="solid"/>
        </a:ln>
        <a:effectLst/>
      </dsp:spPr>
      <dsp:style>
        <a:lnRef idx="2">
          <a:scrgbClr r="0" g="0" b="0"/>
        </a:lnRef>
        <a:fillRef idx="1">
          <a:scrgbClr r="0" g="0" b="0"/>
        </a:fillRef>
        <a:effectRef idx="0">
          <a:scrgbClr r="0" g="0" b="0"/>
        </a:effectRef>
        <a:fontRef idx="minor"/>
      </dsp:style>
    </dsp:sp>
    <dsp:sp modelId="{0C1ECD54-9215-4C1F-8085-9042F9AF70F5}">
      <dsp:nvSpPr>
        <dsp:cNvPr id="0" name=""/>
        <dsp:cNvSpPr/>
      </dsp:nvSpPr>
      <dsp:spPr>
        <a:xfrm>
          <a:off x="295200" y="1413361"/>
          <a:ext cx="5428928" cy="295200"/>
        </a:xfrm>
        <a:prstGeom prst="roundRect">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Realizzare una relazione continuata e costante con gli utenti</a:t>
          </a:r>
          <a:endParaRPr lang="es-ES" sz="1200" kern="1200">
            <a:solidFill>
              <a:schemeClr val="tx1"/>
            </a:solidFill>
          </a:endParaRPr>
        </a:p>
      </dsp:txBody>
      <dsp:txXfrm>
        <a:off x="309610" y="1427771"/>
        <a:ext cx="5400108" cy="266380"/>
      </dsp:txXfrm>
    </dsp:sp>
    <dsp:sp modelId="{8B7D82DE-CD87-4C39-919B-BF6B7DC9C53B}">
      <dsp:nvSpPr>
        <dsp:cNvPr id="0" name=""/>
        <dsp:cNvSpPr/>
      </dsp:nvSpPr>
      <dsp:spPr>
        <a:xfrm>
          <a:off x="0" y="2014561"/>
          <a:ext cx="5904000" cy="252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DC27D5D3-A3C7-4D34-8BE2-9CD70642810E}">
      <dsp:nvSpPr>
        <dsp:cNvPr id="0" name=""/>
        <dsp:cNvSpPr/>
      </dsp:nvSpPr>
      <dsp:spPr>
        <a:xfrm>
          <a:off x="295200" y="1866961"/>
          <a:ext cx="5428928" cy="29520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Differenziarsi dai concorrenti grazie alla propria creatività, all’attenzione nei riguardi del cliente</a:t>
          </a:r>
          <a:endParaRPr lang="es-ES" sz="1200" kern="1200">
            <a:solidFill>
              <a:schemeClr val="tx1"/>
            </a:solidFill>
          </a:endParaRPr>
        </a:p>
      </dsp:txBody>
      <dsp:txXfrm>
        <a:off x="309610" y="1881371"/>
        <a:ext cx="5400108" cy="26638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9EB77-CDAE-4779-BD48-07431F6075E9}">
      <dsp:nvSpPr>
        <dsp:cNvPr id="0" name=""/>
        <dsp:cNvSpPr/>
      </dsp:nvSpPr>
      <dsp:spPr>
        <a:xfrm>
          <a:off x="375139" y="66"/>
          <a:ext cx="2580039" cy="156952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Cos’ha fatto l’Azienda?</a:t>
          </a:r>
        </a:p>
      </dsp:txBody>
      <dsp:txXfrm>
        <a:off x="375139" y="66"/>
        <a:ext cx="2580039" cy="1569526"/>
      </dsp:txXfrm>
    </dsp:sp>
    <dsp:sp modelId="{FAA331DC-EC32-44EB-A917-DB16CEA4BB77}">
      <dsp:nvSpPr>
        <dsp:cNvPr id="0" name=""/>
        <dsp:cNvSpPr/>
      </dsp:nvSpPr>
      <dsp:spPr>
        <a:xfrm>
          <a:off x="3216766" y="66"/>
          <a:ext cx="2615876" cy="156952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Per mettere in pratica il nuovo Piano Editoriale e Comunicativo, l’Azienda ha assunto assumerà un social manager full time che affiancherà l’ufficio Vendite e Comunicazione, affidandosi inoltre a un consulente esterno per assicurare la  consistenza e l’efficacia delle azioni. </a:t>
          </a:r>
        </a:p>
      </dsp:txBody>
      <dsp:txXfrm>
        <a:off x="3216766" y="66"/>
        <a:ext cx="2615876" cy="156952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277C7-6F1D-4AB1-9EBB-793C92901431}">
      <dsp:nvSpPr>
        <dsp:cNvPr id="0" name=""/>
        <dsp:cNvSpPr/>
      </dsp:nvSpPr>
      <dsp:spPr>
        <a:xfrm>
          <a:off x="0" y="526297"/>
          <a:ext cx="4572000" cy="701730"/>
        </a:xfrm>
        <a:prstGeom prst="notchedRightArrow">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 modelId="{4AF13F88-D358-42F6-B964-01EAC6B500CF}">
      <dsp:nvSpPr>
        <dsp:cNvPr id="0" name=""/>
        <dsp:cNvSpPr/>
      </dsp:nvSpPr>
      <dsp:spPr>
        <a:xfrm>
          <a:off x="1808" y="0"/>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it-IT" sz="800" kern="1200"/>
            <a:t>Chi Siamo</a:t>
          </a:r>
          <a:endParaRPr lang="es-ES" sz="800" kern="1200"/>
        </a:p>
      </dsp:txBody>
      <dsp:txXfrm>
        <a:off x="1808" y="0"/>
        <a:ext cx="790612" cy="701730"/>
      </dsp:txXfrm>
    </dsp:sp>
    <dsp:sp modelId="{F8EA580B-7591-493A-9273-4C697D668F09}">
      <dsp:nvSpPr>
        <dsp:cNvPr id="0" name=""/>
        <dsp:cNvSpPr/>
      </dsp:nvSpPr>
      <dsp:spPr>
        <a:xfrm>
          <a:off x="309398"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A5E4D1C-F159-4E1F-9827-057F71E7490D}">
      <dsp:nvSpPr>
        <dsp:cNvPr id="0" name=""/>
        <dsp:cNvSpPr/>
      </dsp:nvSpPr>
      <dsp:spPr>
        <a:xfrm>
          <a:off x="831951" y="1052595"/>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it-IT" sz="800" kern="1200"/>
            <a:t>Collezioni</a:t>
          </a:r>
          <a:endParaRPr lang="es-ES" sz="800" kern="1200"/>
        </a:p>
      </dsp:txBody>
      <dsp:txXfrm>
        <a:off x="831951" y="1052595"/>
        <a:ext cx="790612" cy="701730"/>
      </dsp:txXfrm>
    </dsp:sp>
    <dsp:sp modelId="{9CD22EB4-A84B-4140-B28C-3B93D2093568}">
      <dsp:nvSpPr>
        <dsp:cNvPr id="0" name=""/>
        <dsp:cNvSpPr/>
      </dsp:nvSpPr>
      <dsp:spPr>
        <a:xfrm>
          <a:off x="1139540"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542B587-5D91-46AB-B168-1EF0F2A741C0}">
      <dsp:nvSpPr>
        <dsp:cNvPr id="0" name=""/>
        <dsp:cNvSpPr/>
      </dsp:nvSpPr>
      <dsp:spPr>
        <a:xfrm>
          <a:off x="1662093" y="0"/>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it-IT" sz="800" kern="1200"/>
            <a:t>Store Finder</a:t>
          </a:r>
          <a:endParaRPr lang="es-ES" sz="800" kern="1200"/>
        </a:p>
      </dsp:txBody>
      <dsp:txXfrm>
        <a:off x="1662093" y="0"/>
        <a:ext cx="790612" cy="701730"/>
      </dsp:txXfrm>
    </dsp:sp>
    <dsp:sp modelId="{083C5D6E-4E28-4910-9E88-987A966E1CA3}">
      <dsp:nvSpPr>
        <dsp:cNvPr id="0" name=""/>
        <dsp:cNvSpPr/>
      </dsp:nvSpPr>
      <dsp:spPr>
        <a:xfrm>
          <a:off x="1969683"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96FE8CC-8D72-4493-9F3A-1F79E98203F0}">
      <dsp:nvSpPr>
        <dsp:cNvPr id="0" name=""/>
        <dsp:cNvSpPr/>
      </dsp:nvSpPr>
      <dsp:spPr>
        <a:xfrm>
          <a:off x="2492236" y="1052595"/>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it-IT" sz="800" kern="1200"/>
            <a:t>Area Interattiva</a:t>
          </a:r>
          <a:endParaRPr lang="es-ES" sz="800" kern="1200"/>
        </a:p>
      </dsp:txBody>
      <dsp:txXfrm>
        <a:off x="2492236" y="1052595"/>
        <a:ext cx="790612" cy="701730"/>
      </dsp:txXfrm>
    </dsp:sp>
    <dsp:sp modelId="{F1200D86-B6B1-4AFB-83B4-5AFBEE396D0D}">
      <dsp:nvSpPr>
        <dsp:cNvPr id="0" name=""/>
        <dsp:cNvSpPr/>
      </dsp:nvSpPr>
      <dsp:spPr>
        <a:xfrm>
          <a:off x="2799826"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2BBC614-3077-457F-B55A-04217357EF56}">
      <dsp:nvSpPr>
        <dsp:cNvPr id="0" name=""/>
        <dsp:cNvSpPr/>
      </dsp:nvSpPr>
      <dsp:spPr>
        <a:xfrm>
          <a:off x="3322379" y="0"/>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it-IT" sz="800" kern="1200"/>
            <a:t>Area Dedicata ai Negozi e ai Punti Vendita. </a:t>
          </a:r>
          <a:endParaRPr lang="es-ES" sz="800" kern="1200"/>
        </a:p>
      </dsp:txBody>
      <dsp:txXfrm>
        <a:off x="3322379" y="0"/>
        <a:ext cx="790612" cy="701730"/>
      </dsp:txXfrm>
    </dsp:sp>
    <dsp:sp modelId="{16D46C95-C892-4F2A-914C-5ACDDFE67592}">
      <dsp:nvSpPr>
        <dsp:cNvPr id="0" name=""/>
        <dsp:cNvSpPr/>
      </dsp:nvSpPr>
      <dsp:spPr>
        <a:xfrm>
          <a:off x="3629969"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57C76-5A26-43C4-8B28-B7E93F37D77C}">
      <dsp:nvSpPr>
        <dsp:cNvPr id="0" name=""/>
        <dsp:cNvSpPr/>
      </dsp:nvSpPr>
      <dsp:spPr>
        <a:xfrm>
          <a:off x="0" y="26327"/>
          <a:ext cx="6300193" cy="31713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La nuova linea editoriale comprende:</a:t>
          </a:r>
        </a:p>
      </dsp:txBody>
      <dsp:txXfrm>
        <a:off x="15481" y="41808"/>
        <a:ext cx="6269231" cy="286171"/>
      </dsp:txXfrm>
    </dsp:sp>
    <dsp:sp modelId="{C49534DE-192C-4414-A82D-A0402E95C7B0}">
      <dsp:nvSpPr>
        <dsp:cNvPr id="0" name=""/>
        <dsp:cNvSpPr/>
      </dsp:nvSpPr>
      <dsp:spPr>
        <a:xfrm>
          <a:off x="0" y="325588"/>
          <a:ext cx="6300193" cy="317133"/>
        </a:xfrm>
        <a:prstGeom prst="roundRect">
          <a:avLst/>
        </a:prstGeom>
        <a:solidFill>
          <a:schemeClr val="accent2">
            <a:hueOff val="-221834"/>
            <a:satOff val="216"/>
            <a:lumOff val="-2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1) Fotografie «live»: con foto e video di storie interne.</a:t>
          </a:r>
        </a:p>
      </dsp:txBody>
      <dsp:txXfrm>
        <a:off x="15481" y="341069"/>
        <a:ext cx="6269231" cy="286171"/>
      </dsp:txXfrm>
    </dsp:sp>
    <dsp:sp modelId="{AF2B8393-A00D-41C3-A277-2732510863FC}">
      <dsp:nvSpPr>
        <dsp:cNvPr id="0" name=""/>
        <dsp:cNvSpPr/>
      </dsp:nvSpPr>
      <dsp:spPr>
        <a:xfrm>
          <a:off x="0" y="649950"/>
          <a:ext cx="6300193" cy="317133"/>
        </a:xfrm>
        <a:prstGeom prst="roundRect">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2) Post </a:t>
          </a:r>
          <a:r>
            <a:rPr lang="it-IT" sz="1200" kern="1200" dirty="0" err="1">
              <a:solidFill>
                <a:schemeClr val="tx1"/>
              </a:solidFill>
            </a:rPr>
            <a:t>ispirazionali</a:t>
          </a:r>
          <a:r>
            <a:rPr lang="it-IT" sz="1200" kern="1200" dirty="0">
              <a:solidFill>
                <a:schemeClr val="tx1"/>
              </a:solidFill>
            </a:rPr>
            <a:t>: distaccati dal prodotto ma relativi a momenti di vita ideali dei clienti</a:t>
          </a:r>
        </a:p>
      </dsp:txBody>
      <dsp:txXfrm>
        <a:off x="15481" y="665431"/>
        <a:ext cx="6269231" cy="286171"/>
      </dsp:txXfrm>
    </dsp:sp>
    <dsp:sp modelId="{998D50F8-F699-45C1-BA05-CAE777028D29}">
      <dsp:nvSpPr>
        <dsp:cNvPr id="0" name=""/>
        <dsp:cNvSpPr/>
      </dsp:nvSpPr>
      <dsp:spPr>
        <a:xfrm>
          <a:off x="0" y="974312"/>
          <a:ext cx="6300193" cy="317133"/>
        </a:xfrm>
        <a:prstGeom prst="roundRect">
          <a:avLst/>
        </a:prstGeom>
        <a:solidFill>
          <a:schemeClr val="accent2">
            <a:hueOff val="-665501"/>
            <a:satOff val="648"/>
            <a:lumOff val="-8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3) Post dai «luoghi della moda»: eventi di settore</a:t>
          </a:r>
        </a:p>
      </dsp:txBody>
      <dsp:txXfrm>
        <a:off x="15481" y="989793"/>
        <a:ext cx="6269231" cy="286171"/>
      </dsp:txXfrm>
    </dsp:sp>
    <dsp:sp modelId="{C8F54F7F-432D-46E0-8F10-5DA09202BAEB}">
      <dsp:nvSpPr>
        <dsp:cNvPr id="0" name=""/>
        <dsp:cNvSpPr/>
      </dsp:nvSpPr>
      <dsp:spPr>
        <a:xfrm>
          <a:off x="0" y="1298674"/>
          <a:ext cx="6300193" cy="317133"/>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4) Trend settimanali </a:t>
          </a:r>
        </a:p>
      </dsp:txBody>
      <dsp:txXfrm>
        <a:off x="15481" y="1314155"/>
        <a:ext cx="6269231" cy="286171"/>
      </dsp:txXfrm>
    </dsp:sp>
    <dsp:sp modelId="{D885A04A-E5B4-44CA-B843-5914195D8CE5}">
      <dsp:nvSpPr>
        <dsp:cNvPr id="0" name=""/>
        <dsp:cNvSpPr/>
      </dsp:nvSpPr>
      <dsp:spPr>
        <a:xfrm>
          <a:off x="0" y="1623036"/>
          <a:ext cx="6300193" cy="317133"/>
        </a:xfrm>
        <a:prstGeom prst="roundRect">
          <a:avLst/>
        </a:prstGeom>
        <a:solidFill>
          <a:schemeClr val="accent2">
            <a:hueOff val="-1109168"/>
            <a:satOff val="1079"/>
            <a:lumOff val="-13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5) Contest, Call-to-Action, Consigli degli Stilisti </a:t>
          </a:r>
        </a:p>
      </dsp:txBody>
      <dsp:txXfrm>
        <a:off x="15481" y="1638517"/>
        <a:ext cx="6269231" cy="286171"/>
      </dsp:txXfrm>
    </dsp:sp>
    <dsp:sp modelId="{C4903D74-C785-4F7F-9101-4C74ED6862B9}">
      <dsp:nvSpPr>
        <dsp:cNvPr id="0" name=""/>
        <dsp:cNvSpPr/>
      </dsp:nvSpPr>
      <dsp:spPr>
        <a:xfrm>
          <a:off x="0" y="1947398"/>
          <a:ext cx="6300193" cy="317133"/>
        </a:xfrm>
        <a:prstGeom prst="roundRect">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6) Store in diretta: il personale viene coinvolto per «raccontarsi»</a:t>
          </a:r>
        </a:p>
      </dsp:txBody>
      <dsp:txXfrm>
        <a:off x="15481" y="1962879"/>
        <a:ext cx="6269231" cy="286171"/>
      </dsp:txXfrm>
    </dsp:sp>
    <dsp:sp modelId="{DF41456F-715A-44C8-85FA-AD4153D8D07E}">
      <dsp:nvSpPr>
        <dsp:cNvPr id="0" name=""/>
        <dsp:cNvSpPr/>
      </dsp:nvSpPr>
      <dsp:spPr>
        <a:xfrm>
          <a:off x="0" y="2271760"/>
          <a:ext cx="6300193" cy="317133"/>
        </a:xfrm>
        <a:prstGeom prst="roundRect">
          <a:avLst/>
        </a:prstGeom>
        <a:solidFill>
          <a:schemeClr val="accent2">
            <a:hueOff val="-1552836"/>
            <a:satOff val="1511"/>
            <a:lumOff val="-18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7) Campagne promozionali online</a:t>
          </a:r>
        </a:p>
      </dsp:txBody>
      <dsp:txXfrm>
        <a:off x="15481" y="2287241"/>
        <a:ext cx="6269231" cy="286171"/>
      </dsp:txXfrm>
    </dsp:sp>
    <dsp:sp modelId="{8A9D19FE-03CD-4591-82DE-9E46FA485BE2}">
      <dsp:nvSpPr>
        <dsp:cNvPr id="0" name=""/>
        <dsp:cNvSpPr/>
      </dsp:nvSpPr>
      <dsp:spPr>
        <a:xfrm>
          <a:off x="0" y="2596122"/>
          <a:ext cx="6300193" cy="317133"/>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8) Co-creazione del Digital Advertising: i clienti potranno proporsi come «modelli» per future inserzioni. Questo generalmente rende la comunicazione più personale e meno «artefatta»</a:t>
          </a:r>
        </a:p>
      </dsp:txBody>
      <dsp:txXfrm>
        <a:off x="15481" y="2611603"/>
        <a:ext cx="6269231" cy="28617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2B917-9908-464D-9575-AA6D2EE241AA}">
      <dsp:nvSpPr>
        <dsp:cNvPr id="0" name=""/>
        <dsp:cNvSpPr/>
      </dsp:nvSpPr>
      <dsp:spPr>
        <a:xfrm>
          <a:off x="681855" y="487"/>
          <a:ext cx="2306700" cy="13840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solidFill>
                <a:schemeClr val="tx1"/>
              </a:solidFill>
            </a:rPr>
            <a:t>L’elemento di forza di Instagram è costituito dagli utenti e cioè dalla community, incentivati all’utilizzo dell’App grazie a costanti aggiornamenti. Instagram offre le seguenti opzioni alla registrazione: </a:t>
          </a:r>
          <a:endParaRPr lang="it-IT" sz="1200" kern="1200" dirty="0">
            <a:solidFill>
              <a:schemeClr val="tx1"/>
            </a:solidFill>
          </a:endParaRPr>
        </a:p>
      </dsp:txBody>
      <dsp:txXfrm>
        <a:off x="681855" y="487"/>
        <a:ext cx="2306700" cy="1384020"/>
      </dsp:txXfrm>
    </dsp:sp>
    <dsp:sp modelId="{1C7B7C79-2102-4D3B-8A4C-E5ABB2AB2008}">
      <dsp:nvSpPr>
        <dsp:cNvPr id="0" name=""/>
        <dsp:cNvSpPr/>
      </dsp:nvSpPr>
      <dsp:spPr>
        <a:xfrm>
          <a:off x="3219226" y="487"/>
          <a:ext cx="2306700" cy="13840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a:solidFill>
                <a:schemeClr val="tx1"/>
              </a:solidFill>
            </a:rPr>
            <a:t>1) Profilo Personale</a:t>
          </a:r>
        </a:p>
        <a:p>
          <a:pPr marL="0" lvl="0" indent="0" algn="ctr" defTabSz="533400">
            <a:lnSpc>
              <a:spcPct val="90000"/>
            </a:lnSpc>
            <a:spcBef>
              <a:spcPct val="0"/>
            </a:spcBef>
            <a:spcAft>
              <a:spcPct val="35000"/>
            </a:spcAft>
            <a:buNone/>
          </a:pPr>
          <a:r>
            <a:rPr lang="it-IT" sz="1200" kern="1200">
              <a:solidFill>
                <a:schemeClr val="tx1"/>
              </a:solidFill>
            </a:rPr>
            <a:t>2) Profilo Business</a:t>
          </a:r>
          <a:endParaRPr lang="it-IT" sz="1200" kern="1200" dirty="0">
            <a:solidFill>
              <a:schemeClr val="tx1"/>
            </a:solidFill>
          </a:endParaRPr>
        </a:p>
      </dsp:txBody>
      <dsp:txXfrm>
        <a:off x="3219226" y="487"/>
        <a:ext cx="2306700" cy="138402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640AE-E982-4A7B-AD09-AF18FFA40C88}">
      <dsp:nvSpPr>
        <dsp:cNvPr id="0" name=""/>
        <dsp:cNvSpPr/>
      </dsp:nvSpPr>
      <dsp:spPr>
        <a:xfrm>
          <a:off x="0" y="14480"/>
          <a:ext cx="5904000" cy="655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1) Interesse: aprendo Instagram i primi post visualizzati saranno quelli che generano più interazione </a:t>
          </a:r>
        </a:p>
      </dsp:txBody>
      <dsp:txXfrm>
        <a:off x="31984" y="46464"/>
        <a:ext cx="5840032" cy="591232"/>
      </dsp:txXfrm>
    </dsp:sp>
    <dsp:sp modelId="{40ED75C7-714B-4A39-83F0-1E9472197E6F}">
      <dsp:nvSpPr>
        <dsp:cNvPr id="0" name=""/>
        <dsp:cNvSpPr/>
      </dsp:nvSpPr>
      <dsp:spPr>
        <a:xfrm>
          <a:off x="0" y="770480"/>
          <a:ext cx="5904000" cy="655200"/>
        </a:xfrm>
        <a:prstGeom prst="round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2) Tempestività: Dal più recente al più vecchio, tuttavia prendendo in esame soltanto l’intervallo di tempo intercorso tra l’ultimo accesso dell’utente e il momento in cui lo stesso utente riapre l’App.  </a:t>
          </a:r>
        </a:p>
      </dsp:txBody>
      <dsp:txXfrm>
        <a:off x="31984" y="802464"/>
        <a:ext cx="5840032" cy="59123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E5DB7-3323-4552-A4BD-2F40231B3520}">
      <dsp:nvSpPr>
        <dsp:cNvPr id="0" name=""/>
        <dsp:cNvSpPr/>
      </dsp:nvSpPr>
      <dsp:spPr>
        <a:xfrm>
          <a:off x="0" y="78060"/>
          <a:ext cx="6207782" cy="4563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3) Relazione: i contenuti degli account “più stretti” verranno visualizzati sempre per primi. </a:t>
          </a:r>
        </a:p>
      </dsp:txBody>
      <dsp:txXfrm>
        <a:off x="22275" y="100335"/>
        <a:ext cx="6163232" cy="411750"/>
      </dsp:txXfrm>
    </dsp:sp>
    <dsp:sp modelId="{088D3B53-A3AF-477C-A124-F9579C448D9E}">
      <dsp:nvSpPr>
        <dsp:cNvPr id="0" name=""/>
        <dsp:cNvSpPr/>
      </dsp:nvSpPr>
      <dsp:spPr>
        <a:xfrm>
          <a:off x="0" y="568920"/>
          <a:ext cx="6207782" cy="456300"/>
        </a:xfrm>
        <a:prstGeom prst="roundRect">
          <a:avLst/>
        </a:prstGeom>
        <a:solidFill>
          <a:schemeClr val="accent3">
            <a:hueOff val="-942630"/>
            <a:satOff val="-3879"/>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4) Frequenza: i migliori post dall’ultima volta che si è eseguito l’accesso. </a:t>
          </a:r>
        </a:p>
      </dsp:txBody>
      <dsp:txXfrm>
        <a:off x="22275" y="591195"/>
        <a:ext cx="6163232" cy="411750"/>
      </dsp:txXfrm>
    </dsp:sp>
    <dsp:sp modelId="{EE42FAC9-5174-45F8-954F-B70644073D43}">
      <dsp:nvSpPr>
        <dsp:cNvPr id="0" name=""/>
        <dsp:cNvSpPr/>
      </dsp:nvSpPr>
      <dsp:spPr>
        <a:xfrm>
          <a:off x="0" y="1059780"/>
          <a:ext cx="6207782" cy="456300"/>
        </a:xfrm>
        <a:prstGeom prst="roundRect">
          <a:avLst/>
        </a:prstGeom>
        <a:solidFill>
          <a:schemeClr val="accent3">
            <a:hueOff val="-1885261"/>
            <a:satOff val="-7757"/>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5) Following: i primi post saranno quelli di chi “segui”. </a:t>
          </a:r>
        </a:p>
      </dsp:txBody>
      <dsp:txXfrm>
        <a:off x="22275" y="1082055"/>
        <a:ext cx="6163232" cy="411750"/>
      </dsp:txXfrm>
    </dsp:sp>
    <dsp:sp modelId="{99DEA170-E1B1-4628-A946-0856C0993239}">
      <dsp:nvSpPr>
        <dsp:cNvPr id="0" name=""/>
        <dsp:cNvSpPr/>
      </dsp:nvSpPr>
      <dsp:spPr>
        <a:xfrm>
          <a:off x="0" y="1550640"/>
          <a:ext cx="6207782" cy="456300"/>
        </a:xfrm>
        <a:prstGeom prst="round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6) Utilizzo: quanto tempo l’utente trascorre su Instagram. Se poco, l’algoritmo condenserà i contenuti al massimo. </a:t>
          </a:r>
        </a:p>
      </dsp:txBody>
      <dsp:txXfrm>
        <a:off x="22275" y="1572915"/>
        <a:ext cx="6163232" cy="41175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AB572-A2E2-45F4-9F7A-585A9FEB8AB4}">
      <dsp:nvSpPr>
        <dsp:cNvPr id="0" name=""/>
        <dsp:cNvSpPr/>
      </dsp:nvSpPr>
      <dsp:spPr>
        <a:xfrm>
          <a:off x="0" y="14100"/>
          <a:ext cx="6207782" cy="2784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1) Luogo per geolocalizzare la storia</a:t>
          </a:r>
        </a:p>
      </dsp:txBody>
      <dsp:txXfrm>
        <a:off x="13593" y="27693"/>
        <a:ext cx="6180596" cy="251274"/>
      </dsp:txXfrm>
    </dsp:sp>
    <dsp:sp modelId="{E7F8701E-3E47-4235-9467-63048DDEE45E}">
      <dsp:nvSpPr>
        <dsp:cNvPr id="0" name=""/>
        <dsp:cNvSpPr/>
      </dsp:nvSpPr>
      <dsp:spPr>
        <a:xfrm>
          <a:off x="0" y="312720"/>
          <a:ext cx="6207782" cy="2784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2) Menzione per nominare altri account</a:t>
          </a:r>
        </a:p>
      </dsp:txBody>
      <dsp:txXfrm>
        <a:off x="13593" y="326313"/>
        <a:ext cx="6180596" cy="251274"/>
      </dsp:txXfrm>
    </dsp:sp>
    <dsp:sp modelId="{030E3828-B450-4581-A228-C9D69A4974A9}">
      <dsp:nvSpPr>
        <dsp:cNvPr id="0" name=""/>
        <dsp:cNvSpPr/>
      </dsp:nvSpPr>
      <dsp:spPr>
        <a:xfrm>
          <a:off x="0" y="611340"/>
          <a:ext cx="6207782" cy="2784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3) Hashtag per amplificare la visibilità</a:t>
          </a:r>
        </a:p>
      </dsp:txBody>
      <dsp:txXfrm>
        <a:off x="13593" y="624933"/>
        <a:ext cx="6180596" cy="251274"/>
      </dsp:txXfrm>
    </dsp:sp>
    <dsp:sp modelId="{A7248B51-97BB-4665-B38D-486641CEEB6C}">
      <dsp:nvSpPr>
        <dsp:cNvPr id="0" name=""/>
        <dsp:cNvSpPr/>
      </dsp:nvSpPr>
      <dsp:spPr>
        <a:xfrm>
          <a:off x="0" y="909960"/>
          <a:ext cx="6207782" cy="2784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4) Gif</a:t>
          </a:r>
        </a:p>
      </dsp:txBody>
      <dsp:txXfrm>
        <a:off x="13593" y="923553"/>
        <a:ext cx="6180596" cy="251274"/>
      </dsp:txXfrm>
    </dsp:sp>
    <dsp:sp modelId="{E195B74B-B5A5-4FE9-8AE6-8F65E056F34E}">
      <dsp:nvSpPr>
        <dsp:cNvPr id="0" name=""/>
        <dsp:cNvSpPr/>
      </dsp:nvSpPr>
      <dsp:spPr>
        <a:xfrm>
          <a:off x="0" y="1208581"/>
          <a:ext cx="6207782" cy="2784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5) Musica</a:t>
          </a:r>
        </a:p>
      </dsp:txBody>
      <dsp:txXfrm>
        <a:off x="13593" y="1222174"/>
        <a:ext cx="6180596" cy="251274"/>
      </dsp:txXfrm>
    </dsp:sp>
    <dsp:sp modelId="{DA9C20A0-A545-4F36-8A30-CDEF571AF47A}">
      <dsp:nvSpPr>
        <dsp:cNvPr id="0" name=""/>
        <dsp:cNvSpPr/>
      </dsp:nvSpPr>
      <dsp:spPr>
        <a:xfrm>
          <a:off x="0" y="1507201"/>
          <a:ext cx="6207782" cy="2784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6) Sondaggi </a:t>
          </a:r>
        </a:p>
      </dsp:txBody>
      <dsp:txXfrm>
        <a:off x="13593" y="1520794"/>
        <a:ext cx="6180596" cy="251274"/>
      </dsp:txXfrm>
    </dsp:sp>
    <dsp:sp modelId="{BD219490-6EAA-4322-A5EE-4CCC814CE021}">
      <dsp:nvSpPr>
        <dsp:cNvPr id="0" name=""/>
        <dsp:cNvSpPr/>
      </dsp:nvSpPr>
      <dsp:spPr>
        <a:xfrm>
          <a:off x="0" y="1805821"/>
          <a:ext cx="6207782" cy="2784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7) Domande dirette al proprio pubblico</a:t>
          </a:r>
        </a:p>
      </dsp:txBody>
      <dsp:txXfrm>
        <a:off x="13593" y="1819414"/>
        <a:ext cx="6180596" cy="251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9BB1E-BBBC-4D58-88E3-19B308D6C407}">
      <dsp:nvSpPr>
        <dsp:cNvPr id="0" name=""/>
        <dsp:cNvSpPr/>
      </dsp:nvSpPr>
      <dsp:spPr>
        <a:xfrm>
          <a:off x="281290" y="179"/>
          <a:ext cx="1764125" cy="10584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Perché?</a:t>
          </a:r>
        </a:p>
      </dsp:txBody>
      <dsp:txXfrm>
        <a:off x="281290" y="179"/>
        <a:ext cx="1764125" cy="1058475"/>
      </dsp:txXfrm>
    </dsp:sp>
    <dsp:sp modelId="{4E1209D1-EA7A-4676-A3BA-C79A01C06A39}">
      <dsp:nvSpPr>
        <dsp:cNvPr id="0" name=""/>
        <dsp:cNvSpPr/>
      </dsp:nvSpPr>
      <dsp:spPr>
        <a:xfrm>
          <a:off x="2221828" y="179"/>
          <a:ext cx="1764125" cy="1058475"/>
        </a:xfrm>
        <a:prstGeom prst="rect">
          <a:avLst/>
        </a:prstGeom>
        <a:solidFill>
          <a:schemeClr val="accent2">
            <a:hueOff val="-354934"/>
            <a:satOff val="345"/>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Chi?</a:t>
          </a:r>
        </a:p>
      </dsp:txBody>
      <dsp:txXfrm>
        <a:off x="2221828" y="179"/>
        <a:ext cx="1764125" cy="1058475"/>
      </dsp:txXfrm>
    </dsp:sp>
    <dsp:sp modelId="{0678C7DC-161E-43C5-8BA4-5A58FC2BEDD0}">
      <dsp:nvSpPr>
        <dsp:cNvPr id="0" name=""/>
        <dsp:cNvSpPr/>
      </dsp:nvSpPr>
      <dsp:spPr>
        <a:xfrm>
          <a:off x="4162366" y="179"/>
          <a:ext cx="1764125" cy="1058475"/>
        </a:xfrm>
        <a:prstGeom prst="rect">
          <a:avLst/>
        </a:prstGeom>
        <a:solidFill>
          <a:schemeClr val="accent2">
            <a:hueOff val="-709868"/>
            <a:satOff val="691"/>
            <a:lumOff val="-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Cosa?</a:t>
          </a:r>
        </a:p>
      </dsp:txBody>
      <dsp:txXfrm>
        <a:off x="4162366" y="179"/>
        <a:ext cx="1764125" cy="1058475"/>
      </dsp:txXfrm>
    </dsp:sp>
    <dsp:sp modelId="{45A9762F-7016-4B51-9DFA-58602AFCF512}">
      <dsp:nvSpPr>
        <dsp:cNvPr id="0" name=""/>
        <dsp:cNvSpPr/>
      </dsp:nvSpPr>
      <dsp:spPr>
        <a:xfrm>
          <a:off x="281290" y="1235067"/>
          <a:ext cx="1764125" cy="1058475"/>
        </a:xfrm>
        <a:prstGeom prst="rect">
          <a:avLst/>
        </a:prstGeom>
        <a:solidFill>
          <a:schemeClr val="accent2">
            <a:hueOff val="-1064802"/>
            <a:satOff val="1036"/>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Dove?</a:t>
          </a:r>
        </a:p>
      </dsp:txBody>
      <dsp:txXfrm>
        <a:off x="281290" y="1235067"/>
        <a:ext cx="1764125" cy="1058475"/>
      </dsp:txXfrm>
    </dsp:sp>
    <dsp:sp modelId="{14B31D74-97B2-4F96-A4B9-57238B2CBE77}">
      <dsp:nvSpPr>
        <dsp:cNvPr id="0" name=""/>
        <dsp:cNvSpPr/>
      </dsp:nvSpPr>
      <dsp:spPr>
        <a:xfrm>
          <a:off x="2221828" y="1235067"/>
          <a:ext cx="1764125" cy="1058475"/>
        </a:xfrm>
        <a:prstGeom prst="rect">
          <a:avLst/>
        </a:prstGeom>
        <a:solidFill>
          <a:schemeClr val="accent2">
            <a:hueOff val="-1419735"/>
            <a:satOff val="138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Quando?</a:t>
          </a:r>
        </a:p>
      </dsp:txBody>
      <dsp:txXfrm>
        <a:off x="2221828" y="1235067"/>
        <a:ext cx="1764125" cy="1058475"/>
      </dsp:txXfrm>
    </dsp:sp>
    <dsp:sp modelId="{6FD7109A-6541-48F9-BEAE-5A89A5F9FAAF}">
      <dsp:nvSpPr>
        <dsp:cNvPr id="0" name=""/>
        <dsp:cNvSpPr/>
      </dsp:nvSpPr>
      <dsp:spPr>
        <a:xfrm>
          <a:off x="4162366" y="1235067"/>
          <a:ext cx="1764125" cy="1058475"/>
        </a:xfrm>
        <a:prstGeom prst="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Come?</a:t>
          </a:r>
        </a:p>
      </dsp:txBody>
      <dsp:txXfrm>
        <a:off x="4162366" y="1235067"/>
        <a:ext cx="1764125" cy="10584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08866-3F00-4B05-96D2-83EFC62BC53F}">
      <dsp:nvSpPr>
        <dsp:cNvPr id="0" name=""/>
        <dsp:cNvSpPr/>
      </dsp:nvSpPr>
      <dsp:spPr>
        <a:xfrm>
          <a:off x="0" y="0"/>
          <a:ext cx="2523284" cy="1176173"/>
        </a:xfrm>
        <a:prstGeom prst="roundRect">
          <a:avLst>
            <a:gd name="adj" fmla="val 10000"/>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Ma qual è il ruolo del marketing?</a:t>
          </a:r>
        </a:p>
        <a:p>
          <a:pPr marL="0" lvl="0" indent="0" algn="ctr" defTabSz="533400">
            <a:lnSpc>
              <a:spcPct val="90000"/>
            </a:lnSpc>
            <a:spcBef>
              <a:spcPct val="0"/>
            </a:spcBef>
            <a:spcAft>
              <a:spcPct val="35000"/>
            </a:spcAft>
            <a:buNone/>
          </a:pPr>
          <a:r>
            <a:rPr lang="it-IT" sz="1200" kern="1200" dirty="0">
              <a:solidFill>
                <a:schemeClr val="tx1"/>
              </a:solidFill>
            </a:rPr>
            <a:t> A cosa serve il Social Media Marketing? </a:t>
          </a:r>
        </a:p>
      </dsp:txBody>
      <dsp:txXfrm>
        <a:off x="34449" y="34449"/>
        <a:ext cx="2454386" cy="1107275"/>
      </dsp:txXfrm>
    </dsp:sp>
    <dsp:sp modelId="{BDBC78E4-D0CD-4BB0-BF3E-FB91C1920EBE}">
      <dsp:nvSpPr>
        <dsp:cNvPr id="0" name=""/>
        <dsp:cNvSpPr/>
      </dsp:nvSpPr>
      <dsp:spPr>
        <a:xfrm>
          <a:off x="2775909" y="275199"/>
          <a:ext cx="535563" cy="625774"/>
        </a:xfrm>
        <a:prstGeom prst="rightArrow">
          <a:avLst>
            <a:gd name="adj1" fmla="val 60000"/>
            <a:gd name="adj2" fmla="val 50000"/>
          </a:avLst>
        </a:prstGeom>
        <a:solidFill>
          <a:srgbClr val="F8469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solidFill>
              <a:schemeClr val="tx1"/>
            </a:solidFill>
          </a:endParaRPr>
        </a:p>
      </dsp:txBody>
      <dsp:txXfrm>
        <a:off x="2775909" y="400354"/>
        <a:ext cx="374894" cy="375464"/>
      </dsp:txXfrm>
    </dsp:sp>
    <dsp:sp modelId="{9B2F4DD7-2730-41EA-B3B4-39D3C13042EB}">
      <dsp:nvSpPr>
        <dsp:cNvPr id="0" name=""/>
        <dsp:cNvSpPr/>
      </dsp:nvSpPr>
      <dsp:spPr>
        <a:xfrm>
          <a:off x="3533781" y="0"/>
          <a:ext cx="2523284" cy="1176173"/>
        </a:xfrm>
        <a:prstGeom prst="roundRect">
          <a:avLst>
            <a:gd name="adj" fmla="val 10000"/>
          </a:avLst>
        </a:prstGeom>
        <a:solidFill>
          <a:srgbClr val="98DF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Una risposta a questa domanda si trova nel </a:t>
          </a:r>
          <a:r>
            <a:rPr lang="it-IT" sz="1200" i="1" kern="1200" dirty="0" err="1">
              <a:solidFill>
                <a:schemeClr val="tx1"/>
              </a:solidFill>
            </a:rPr>
            <a:t>Modern</a:t>
          </a:r>
          <a:r>
            <a:rPr lang="it-IT" sz="1200" i="1" kern="1200" dirty="0">
              <a:solidFill>
                <a:schemeClr val="tx1"/>
              </a:solidFill>
            </a:rPr>
            <a:t> Marketing Manifesto</a:t>
          </a:r>
          <a:r>
            <a:rPr lang="it-IT" sz="1200" kern="1200" dirty="0">
              <a:solidFill>
                <a:schemeClr val="tx1"/>
              </a:solidFill>
            </a:rPr>
            <a:t>, che si compone di 11 punti chiave. Ogni azione di Marketing dovrebbe seguire queste linee guida essenziali:</a:t>
          </a:r>
        </a:p>
      </dsp:txBody>
      <dsp:txXfrm>
        <a:off x="3568230" y="34449"/>
        <a:ext cx="2454386" cy="11072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49BE0-B5E9-445A-A137-F7A7BCA0ACC5}">
      <dsp:nvSpPr>
        <dsp:cNvPr id="0" name=""/>
        <dsp:cNvSpPr/>
      </dsp:nvSpPr>
      <dsp:spPr>
        <a:xfrm>
          <a:off x="0" y="518652"/>
          <a:ext cx="6153681"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06F2A5-CCCB-48ED-9316-D371E974B33F}">
      <dsp:nvSpPr>
        <dsp:cNvPr id="0" name=""/>
        <dsp:cNvSpPr/>
      </dsp:nvSpPr>
      <dsp:spPr>
        <a:xfrm>
          <a:off x="307684" y="15515"/>
          <a:ext cx="5401830" cy="7835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816" tIns="0" rIns="162816"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1) Strategia: Marketing e Promozione contribuiscono a garantire futuro alle aziende, di qualsiasi tipo. Chi si occupa di marketing digitale dovrebbe costantemente essere in contatto con un gran numero di persone, grazie al web.</a:t>
          </a:r>
        </a:p>
      </dsp:txBody>
      <dsp:txXfrm>
        <a:off x="345935" y="53766"/>
        <a:ext cx="5325328" cy="707075"/>
      </dsp:txXfrm>
    </dsp:sp>
    <dsp:sp modelId="{0BDB1170-A94E-4EE1-A737-8DACBF3FEE89}">
      <dsp:nvSpPr>
        <dsp:cNvPr id="0" name=""/>
        <dsp:cNvSpPr/>
      </dsp:nvSpPr>
      <dsp:spPr>
        <a:xfrm>
          <a:off x="0" y="1380492"/>
          <a:ext cx="6153681" cy="478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67BD57-635A-47CF-A163-E3A5D21D07D1}">
      <dsp:nvSpPr>
        <dsp:cNvPr id="0" name=""/>
        <dsp:cNvSpPr/>
      </dsp:nvSpPr>
      <dsp:spPr>
        <a:xfrm>
          <a:off x="307684" y="1100052"/>
          <a:ext cx="5393947" cy="5608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816" tIns="0" rIns="162816"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2) Commerciale: Marketing significa vendita: chi si occupa di Marketing deve sapere da dove arrivano i ricavi e come.</a:t>
          </a:r>
        </a:p>
      </dsp:txBody>
      <dsp:txXfrm>
        <a:off x="335064" y="1127432"/>
        <a:ext cx="5339187" cy="506120"/>
      </dsp:txXfrm>
    </dsp:sp>
    <dsp:sp modelId="{34D306D7-8113-4445-8DB3-A8478B715604}">
      <dsp:nvSpPr>
        <dsp:cNvPr id="0" name=""/>
        <dsp:cNvSpPr/>
      </dsp:nvSpPr>
      <dsp:spPr>
        <a:xfrm>
          <a:off x="0" y="2348159"/>
          <a:ext cx="6153681" cy="478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CD25CA-94D8-4049-B34A-8780F4F99CB0}">
      <dsp:nvSpPr>
        <dsp:cNvPr id="0" name=""/>
        <dsp:cNvSpPr/>
      </dsp:nvSpPr>
      <dsp:spPr>
        <a:xfrm>
          <a:off x="307684" y="1961892"/>
          <a:ext cx="5393947" cy="66670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816" tIns="0" rIns="162816" bIns="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3) Misura: Deve sapere anche misurare e comprendere questi dati, per migliorare l’esperienza di acquisto dei clienti (primo contatto, scelta del prodotto, acquisto tramite per esempio piattaforma e-commerce)</a:t>
          </a:r>
          <a:endParaRPr lang="it-IT" sz="1200" kern="1200" dirty="0">
            <a:solidFill>
              <a:schemeClr val="tx1"/>
            </a:solidFill>
          </a:endParaRPr>
        </a:p>
      </dsp:txBody>
      <dsp:txXfrm>
        <a:off x="340230" y="1994438"/>
        <a:ext cx="5328855" cy="6016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9F742-0BC1-4312-9F54-8BE536BCEC92}">
      <dsp:nvSpPr>
        <dsp:cNvPr id="0" name=""/>
        <dsp:cNvSpPr/>
      </dsp:nvSpPr>
      <dsp:spPr>
        <a:xfrm>
          <a:off x="0" y="255170"/>
          <a:ext cx="6258534" cy="756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A65F92-5C2A-4721-90A4-46E695031B36}">
      <dsp:nvSpPr>
        <dsp:cNvPr id="0" name=""/>
        <dsp:cNvSpPr/>
      </dsp:nvSpPr>
      <dsp:spPr>
        <a:xfrm>
          <a:off x="312926" y="10355"/>
          <a:ext cx="4694958" cy="6876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590" tIns="0" rIns="165590"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4) Esperienza: Il marketing moderno cerca di migliorare l'esperienza del cliente (eventi, prodotti o servizi. Non fa differenza). Una buona strategia di Marketing dovrebbe anzitutto segmentare la clientela.</a:t>
          </a:r>
        </a:p>
      </dsp:txBody>
      <dsp:txXfrm>
        <a:off x="346493" y="43922"/>
        <a:ext cx="4627824" cy="620481"/>
      </dsp:txXfrm>
    </dsp:sp>
    <dsp:sp modelId="{3E1B19AA-49C6-4CA4-ACF4-EE097C3857AF}">
      <dsp:nvSpPr>
        <dsp:cNvPr id="0" name=""/>
        <dsp:cNvSpPr/>
      </dsp:nvSpPr>
      <dsp:spPr>
        <a:xfrm>
          <a:off x="0" y="1417986"/>
          <a:ext cx="6258534" cy="756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FAF2D989-13A9-4ED4-85FC-880CD8889072}">
      <dsp:nvSpPr>
        <dsp:cNvPr id="0" name=""/>
        <dsp:cNvSpPr/>
      </dsp:nvSpPr>
      <dsp:spPr>
        <a:xfrm>
          <a:off x="312926" y="1173170"/>
          <a:ext cx="4694958" cy="687615"/>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590" tIns="0" rIns="165590"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5) Integrazione: La rivoluzione dei Media e del Mobile è solo all'inizio: sempre più clienti costruiscono la propria esperienza con aziende tramite contatti online.</a:t>
          </a:r>
        </a:p>
      </dsp:txBody>
      <dsp:txXfrm>
        <a:off x="346493" y="1206737"/>
        <a:ext cx="4627824" cy="6204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10492-2FCF-49AE-8082-DEF989AD258C}">
      <dsp:nvSpPr>
        <dsp:cNvPr id="0" name=""/>
        <dsp:cNvSpPr/>
      </dsp:nvSpPr>
      <dsp:spPr>
        <a:xfrm>
          <a:off x="0" y="325151"/>
          <a:ext cx="6207782"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255528-5124-4078-A9E8-A9D3811F17E4}">
      <dsp:nvSpPr>
        <dsp:cNvPr id="0" name=""/>
        <dsp:cNvSpPr/>
      </dsp:nvSpPr>
      <dsp:spPr>
        <a:xfrm>
          <a:off x="340858" y="81008"/>
          <a:ext cx="4934646"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6) Brand: I consumatori sono davvero i protagonisti dei processi di acquisto e delle sorti di ogni azienda. Le aziende devono quindi essere trasparenti e comunicare in modo diretto. </a:t>
          </a:r>
        </a:p>
      </dsp:txBody>
      <dsp:txXfrm>
        <a:off x="371120" y="111270"/>
        <a:ext cx="4874122" cy="559396"/>
      </dsp:txXfrm>
    </dsp:sp>
    <dsp:sp modelId="{BF517AAE-E720-4E59-8A76-FB592BE51611}">
      <dsp:nvSpPr>
        <dsp:cNvPr id="0" name=""/>
        <dsp:cNvSpPr/>
      </dsp:nvSpPr>
      <dsp:spPr>
        <a:xfrm>
          <a:off x="0" y="1277712"/>
          <a:ext cx="6207782" cy="529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7D260F-F285-40B4-BC53-E202004C86F3}">
      <dsp:nvSpPr>
        <dsp:cNvPr id="0" name=""/>
        <dsp:cNvSpPr/>
      </dsp:nvSpPr>
      <dsp:spPr>
        <a:xfrm>
          <a:off x="340858" y="1033568"/>
          <a:ext cx="4934646" cy="6199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7) Dati: Chi si occupa di Marketing deve costantemente raccogliere i dati derivati da ogni Strategia implementata, per ottimizzare le successive. </a:t>
          </a:r>
        </a:p>
      </dsp:txBody>
      <dsp:txXfrm>
        <a:off x="371120" y="1063830"/>
        <a:ext cx="4874122" cy="5593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AF923-EC19-4BB0-BBBE-1324FF9F8652}">
      <dsp:nvSpPr>
        <dsp:cNvPr id="0" name=""/>
        <dsp:cNvSpPr/>
      </dsp:nvSpPr>
      <dsp:spPr>
        <a:xfrm>
          <a:off x="0" y="421461"/>
          <a:ext cx="6207782" cy="655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7DF674-DBE5-445B-BD3D-98465D0B94CF}">
      <dsp:nvSpPr>
        <dsp:cNvPr id="0" name=""/>
        <dsp:cNvSpPr/>
      </dsp:nvSpPr>
      <dsp:spPr>
        <a:xfrm>
          <a:off x="310389" y="37701"/>
          <a:ext cx="4569020"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rPr>
            <a:t>8) Personalizzazione: I canali digitali permettono a chi si occupa di Marketing di avere accesso grandi insiemi di dati, che gli permettono di personalizzare le future Strategie di Marketing per offrire la migliore esperienza al cliente.</a:t>
          </a:r>
          <a:endParaRPr lang="it-IT" sz="1200" kern="1200" dirty="0">
            <a:solidFill>
              <a:schemeClr val="tx1"/>
            </a:solidFill>
          </a:endParaRPr>
        </a:p>
      </dsp:txBody>
      <dsp:txXfrm>
        <a:off x="347856" y="75168"/>
        <a:ext cx="4494086" cy="692586"/>
      </dsp:txXfrm>
    </dsp:sp>
    <dsp:sp modelId="{572CD2FD-3E11-43D9-8C38-2D61E6AD90C4}">
      <dsp:nvSpPr>
        <dsp:cNvPr id="0" name=""/>
        <dsp:cNvSpPr/>
      </dsp:nvSpPr>
      <dsp:spPr>
        <a:xfrm>
          <a:off x="0" y="1600821"/>
          <a:ext cx="6207782" cy="655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F7D419-93A8-4E31-87ED-86C922064E40}">
      <dsp:nvSpPr>
        <dsp:cNvPr id="0" name=""/>
        <dsp:cNvSpPr/>
      </dsp:nvSpPr>
      <dsp:spPr>
        <a:xfrm>
          <a:off x="310389" y="1217061"/>
          <a:ext cx="4569020" cy="7675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9) Tecnologia: Tutto questo significa che chi si occupa di Marketing deve conoscere appieno la tecnologia che sta dietro agli strumenti di Marketing Digitale.</a:t>
          </a:r>
        </a:p>
      </dsp:txBody>
      <dsp:txXfrm>
        <a:off x="347856" y="1254528"/>
        <a:ext cx="4494086"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t>2024-02-22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t>‹Nº›</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1E51937B-4C39-4153-A93F-9F0F5F3F04E6}"/>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E7B1CEFB-BCFC-42B0-AE75-93A71DC2AB30}"/>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9A48C95B-4B5C-4A01-8084-6ADEC8EAC806}"/>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7.xml"/><Relationship Id="rId7" Type="http://schemas.openxmlformats.org/officeDocument/2006/relationships/image" Target="../media/image18.jpeg"/><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2.xml"/><Relationship Id="rId7" Type="http://schemas.openxmlformats.org/officeDocument/2006/relationships/image" Target="../media/image18.jpeg"/><Relationship Id="rId2" Type="http://schemas.openxmlformats.org/officeDocument/2006/relationships/diagramData" Target="../diagrams/data32.xml"/><Relationship Id="rId1" Type="http://schemas.openxmlformats.org/officeDocument/2006/relationships/slideLayout" Target="../slideLayouts/slideLayout5.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01.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19.png"/><Relationship Id="rId7" Type="http://schemas.openxmlformats.org/officeDocument/2006/relationships/diagramColors" Target="../diagrams/colors33.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1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4.xml"/><Relationship Id="rId7" Type="http://schemas.openxmlformats.org/officeDocument/2006/relationships/image" Target="../media/image18.jpeg"/><Relationship Id="rId2" Type="http://schemas.openxmlformats.org/officeDocument/2006/relationships/diagramData" Target="../diagrams/data34.xml"/><Relationship Id="rId1" Type="http://schemas.openxmlformats.org/officeDocument/2006/relationships/slideLayout" Target="../slideLayouts/slideLayout5.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0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5.xml"/><Relationship Id="rId7" Type="http://schemas.openxmlformats.org/officeDocument/2006/relationships/image" Target="../media/image18.jpeg"/><Relationship Id="rId2" Type="http://schemas.openxmlformats.org/officeDocument/2006/relationships/diagramData" Target="../diagrams/data35.xml"/><Relationship Id="rId1" Type="http://schemas.openxmlformats.org/officeDocument/2006/relationships/slideLayout" Target="../slideLayouts/slideLayout5.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 Id="rId9" Type="http://schemas.openxmlformats.org/officeDocument/2006/relationships/image" Target="../media/image40.png"/></Relationships>
</file>

<file path=ppt/slides/_rels/slide10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10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8.xml"/><Relationship Id="rId7" Type="http://schemas.openxmlformats.org/officeDocument/2006/relationships/image" Target="../media/image18.jpeg"/><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5" Type="http://schemas.openxmlformats.org/officeDocument/2006/relationships/image" Target="../media/image43.jpeg"/><Relationship Id="rId4" Type="http://schemas.openxmlformats.org/officeDocument/2006/relationships/image" Target="../media/image42.png"/></Relationships>
</file>

<file path=ppt/slides/_rels/slide1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1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6.xml"/><Relationship Id="rId7" Type="http://schemas.openxmlformats.org/officeDocument/2006/relationships/image" Target="../media/image18.jpeg"/><Relationship Id="rId2" Type="http://schemas.openxmlformats.org/officeDocument/2006/relationships/diagramData" Target="../diagrams/data36.xml"/><Relationship Id="rId1" Type="http://schemas.openxmlformats.org/officeDocument/2006/relationships/slideLayout" Target="../slideLayouts/slideLayout5.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1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9.xml"/><Relationship Id="rId7" Type="http://schemas.openxmlformats.org/officeDocument/2006/relationships/image" Target="../media/image18.jpeg"/><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7.xml"/><Relationship Id="rId7" Type="http://schemas.openxmlformats.org/officeDocument/2006/relationships/image" Target="../media/image18.jpeg"/><Relationship Id="rId2" Type="http://schemas.openxmlformats.org/officeDocument/2006/relationships/diagramData" Target="../diagrams/data37.xml"/><Relationship Id="rId1" Type="http://schemas.openxmlformats.org/officeDocument/2006/relationships/slideLayout" Target="../slideLayouts/slideLayout5.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1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8.xml"/><Relationship Id="rId7" Type="http://schemas.openxmlformats.org/officeDocument/2006/relationships/image" Target="../media/image18.jpeg"/><Relationship Id="rId2" Type="http://schemas.openxmlformats.org/officeDocument/2006/relationships/diagramData" Target="../diagrams/data38.xml"/><Relationship Id="rId1" Type="http://schemas.openxmlformats.org/officeDocument/2006/relationships/slideLayout" Target="../slideLayouts/slideLayout5.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1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9.xml"/><Relationship Id="rId7" Type="http://schemas.openxmlformats.org/officeDocument/2006/relationships/image" Target="../media/image18.jpeg"/><Relationship Id="rId2" Type="http://schemas.openxmlformats.org/officeDocument/2006/relationships/diagramData" Target="../diagrams/data39.xml"/><Relationship Id="rId1" Type="http://schemas.openxmlformats.org/officeDocument/2006/relationships/slideLayout" Target="../slideLayouts/slideLayout5.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0.xml"/><Relationship Id="rId7" Type="http://schemas.openxmlformats.org/officeDocument/2006/relationships/image" Target="../media/image18.jpeg"/><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1.xml"/><Relationship Id="rId7" Type="http://schemas.openxmlformats.org/officeDocument/2006/relationships/image" Target="../media/image18.jpeg"/><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2.xml"/><Relationship Id="rId7" Type="http://schemas.openxmlformats.org/officeDocument/2006/relationships/image" Target="../media/image18.jpeg"/><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3.xml"/><Relationship Id="rId7" Type="http://schemas.openxmlformats.org/officeDocument/2006/relationships/image" Target="../media/image18.jpeg"/><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9.png"/><Relationship Id="rId7" Type="http://schemas.openxmlformats.org/officeDocument/2006/relationships/diagramColors" Target="../diagrams/colors14.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2.jfif"/><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4.jfif"/><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6.jp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9.png"/><Relationship Id="rId7" Type="http://schemas.openxmlformats.org/officeDocument/2006/relationships/diagramColors" Target="../diagrams/colors15.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jpeg"/><Relationship Id="rId7" Type="http://schemas.openxmlformats.org/officeDocument/2006/relationships/diagramColors" Target="../diagrams/colors2.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6.xml"/><Relationship Id="rId7" Type="http://schemas.openxmlformats.org/officeDocument/2006/relationships/image" Target="../media/image18.jpeg"/><Relationship Id="rId2" Type="http://schemas.openxmlformats.org/officeDocument/2006/relationships/diagramData" Target="../diagrams/data16.xml"/><Relationship Id="rId1" Type="http://schemas.openxmlformats.org/officeDocument/2006/relationships/slideLayout" Target="../slideLayouts/slideLayout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7.xml"/><Relationship Id="rId7" Type="http://schemas.openxmlformats.org/officeDocument/2006/relationships/image" Target="../media/image18.jpeg"/><Relationship Id="rId2" Type="http://schemas.openxmlformats.org/officeDocument/2006/relationships/diagramData" Target="../diagrams/data17.xml"/><Relationship Id="rId1" Type="http://schemas.openxmlformats.org/officeDocument/2006/relationships/slideLayout" Target="../slideLayouts/slideLayout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xml"/><Relationship Id="rId7" Type="http://schemas.openxmlformats.org/officeDocument/2006/relationships/image" Target="../media/image18.jpe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8.xml"/><Relationship Id="rId7" Type="http://schemas.openxmlformats.org/officeDocument/2006/relationships/image" Target="../media/image18.jpeg"/><Relationship Id="rId2" Type="http://schemas.openxmlformats.org/officeDocument/2006/relationships/diagramData" Target="../diagrams/data18.xml"/><Relationship Id="rId1" Type="http://schemas.openxmlformats.org/officeDocument/2006/relationships/slideLayout" Target="../slideLayouts/slideLayout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7.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9.png"/><Relationship Id="rId7" Type="http://schemas.openxmlformats.org/officeDocument/2006/relationships/diagramColors" Target="../diagrams/colors19.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4.xml"/><Relationship Id="rId7" Type="http://schemas.openxmlformats.org/officeDocument/2006/relationships/image" Target="../media/image18.jpe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19.png"/><Relationship Id="rId7" Type="http://schemas.openxmlformats.org/officeDocument/2006/relationships/diagramColors" Target="../diagrams/colors20.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1.xml"/><Relationship Id="rId7" Type="http://schemas.openxmlformats.org/officeDocument/2006/relationships/image" Target="../media/image18.jpeg"/><Relationship Id="rId2" Type="http://schemas.openxmlformats.org/officeDocument/2006/relationships/diagramData" Target="../diagrams/data21.xml"/><Relationship Id="rId1" Type="http://schemas.openxmlformats.org/officeDocument/2006/relationships/slideLayout" Target="../slideLayouts/slideLayout5.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2.xml"/><Relationship Id="rId7" Type="http://schemas.openxmlformats.org/officeDocument/2006/relationships/image" Target="../media/image18.jpeg"/><Relationship Id="rId2" Type="http://schemas.openxmlformats.org/officeDocument/2006/relationships/diagramData" Target="../diagrams/data22.xml"/><Relationship Id="rId1" Type="http://schemas.openxmlformats.org/officeDocument/2006/relationships/slideLayout" Target="../slideLayouts/slideLayout5.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1.png"/><Relationship Id="rId4" Type="http://schemas.openxmlformats.org/officeDocument/2006/relationships/image" Target="../media/image20.png"/></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21.png"/><Relationship Id="rId4" Type="http://schemas.openxmlformats.org/officeDocument/2006/relationships/image" Target="../media/image20.png"/></Relationships>
</file>

<file path=ppt/slides/_rels/slide7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3.xml"/><Relationship Id="rId7" Type="http://schemas.openxmlformats.org/officeDocument/2006/relationships/image" Target="../media/image18.jpeg"/><Relationship Id="rId2" Type="http://schemas.openxmlformats.org/officeDocument/2006/relationships/diagramData" Target="../diagrams/data23.xml"/><Relationship Id="rId1" Type="http://schemas.openxmlformats.org/officeDocument/2006/relationships/slideLayout" Target="../slideLayouts/slideLayout5.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7.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19.png"/><Relationship Id="rId7" Type="http://schemas.openxmlformats.org/officeDocument/2006/relationships/diagramColors" Target="../diagrams/colors24.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78.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19.png"/><Relationship Id="rId7" Type="http://schemas.openxmlformats.org/officeDocument/2006/relationships/diagramColors" Target="../diagrams/colors25.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79.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19.png"/><Relationship Id="rId7" Type="http://schemas.openxmlformats.org/officeDocument/2006/relationships/diagramColors" Target="../diagrams/colors26.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5.xml"/><Relationship Id="rId7" Type="http://schemas.openxmlformats.org/officeDocument/2006/relationships/image" Target="../media/image18.jpe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19.png"/><Relationship Id="rId7" Type="http://schemas.openxmlformats.org/officeDocument/2006/relationships/diagramColors" Target="../diagrams/colors27.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21.png"/><Relationship Id="rId4" Type="http://schemas.openxmlformats.org/officeDocument/2006/relationships/image" Target="../media/image20.png"/></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19.png"/><Relationship Id="rId7" Type="http://schemas.openxmlformats.org/officeDocument/2006/relationships/diagramColors" Target="../diagrams/colors28.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6.xml"/><Relationship Id="rId7" Type="http://schemas.openxmlformats.org/officeDocument/2006/relationships/image" Target="../media/image18.jpe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19.png"/><Relationship Id="rId7" Type="http://schemas.openxmlformats.org/officeDocument/2006/relationships/diagramColors" Target="../diagrams/colors29.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9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0.xml"/><Relationship Id="rId7" Type="http://schemas.openxmlformats.org/officeDocument/2006/relationships/image" Target="../media/image18.jpeg"/><Relationship Id="rId2" Type="http://schemas.openxmlformats.org/officeDocument/2006/relationships/diagramData" Target="../diagrams/data30.xml"/><Relationship Id="rId1" Type="http://schemas.openxmlformats.org/officeDocument/2006/relationships/slideLayout" Target="../slideLayouts/slideLayout5.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95.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19.png"/><Relationship Id="rId7" Type="http://schemas.openxmlformats.org/officeDocument/2006/relationships/diagramColors" Target="../diagrams/colors31.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9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21.png"/><Relationship Id="rId4" Type="http://schemas.openxmlformats.org/officeDocument/2006/relationships/image" Target="../media/image20.png"/></Relationships>
</file>

<file path=ppt/slides/_rels/slide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21.png"/><Relationship Id="rId4" Type="http://schemas.openxmlformats.org/officeDocument/2006/relationships/image" Target="../media/image20.png"/></Relationships>
</file>

<file path=ppt/slides/_rels/slide9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8.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935758" y="3795886"/>
            <a:ext cx="5219924" cy="504056"/>
          </a:xfrm>
        </p:spPr>
        <p:txBody>
          <a:bodyPr/>
          <a:lstStyle/>
          <a:p>
            <a:r>
              <a:rPr lang="en-US" altLang="it-IT" sz="1400" dirty="0">
                <a:solidFill>
                  <a:srgbClr val="00B0F0"/>
                </a:solidFill>
                <a:latin typeface="Arial Rounded MT Bold" panose="020F0704030504030204" pitchFamily="34" charset="0"/>
              </a:rPr>
              <a:t> 1.3 WEB &amp; SOCIAL MEDIA MANAGEMENT, ANALYTICS</a:t>
            </a:r>
          </a:p>
          <a:p>
            <a:r>
              <a:rPr lang="en-US" altLang="it-IT" sz="1400" dirty="0">
                <a:solidFill>
                  <a:srgbClr val="00B0F0"/>
                </a:solidFill>
                <a:latin typeface="Arial Rounded MT Bold" panose="020F0704030504030204" pitchFamily="34" charset="0"/>
              </a:rPr>
              <a:t> &amp; MARKETING</a:t>
            </a:r>
          </a:p>
          <a:p>
            <a:r>
              <a:rPr lang="en-US" altLang="it-IT" sz="1400" dirty="0">
                <a:solidFill>
                  <a:srgbClr val="00B0F0"/>
                </a:solidFill>
                <a:latin typeface="Arial Rounded MT Bold" panose="020F0704030504030204" pitchFamily="34" charset="0"/>
              </a:rPr>
              <a:t>Un modulo </a:t>
            </a:r>
            <a:r>
              <a:rPr lang="en-US" altLang="it-IT" sz="1400" dirty="0" err="1">
                <a:solidFill>
                  <a:srgbClr val="00B0F0"/>
                </a:solidFill>
                <a:latin typeface="Arial Rounded MT Bold" panose="020F0704030504030204" pitchFamily="34" charset="0"/>
              </a:rPr>
              <a:t>sull’efficacia</a:t>
            </a:r>
            <a:r>
              <a:rPr lang="en-US" altLang="it-IT" sz="1400" dirty="0">
                <a:solidFill>
                  <a:srgbClr val="00B0F0"/>
                </a:solidFill>
                <a:latin typeface="Arial Rounded MT Bold" panose="020F0704030504030204" pitchFamily="34" charset="0"/>
              </a:rPr>
              <a:t> </a:t>
            </a:r>
            <a:r>
              <a:rPr lang="en-US" altLang="it-IT" sz="1400" dirty="0" err="1">
                <a:solidFill>
                  <a:srgbClr val="00B0F0"/>
                </a:solidFill>
                <a:latin typeface="Arial Rounded MT Bold" panose="020F0704030504030204" pitchFamily="34" charset="0"/>
              </a:rPr>
              <a:t>dei</a:t>
            </a:r>
            <a:r>
              <a:rPr lang="en-US" altLang="it-IT" sz="1400" dirty="0">
                <a:solidFill>
                  <a:srgbClr val="00B0F0"/>
                </a:solidFill>
                <a:latin typeface="Arial Rounded MT Bold" panose="020F0704030504030204" pitchFamily="34" charset="0"/>
              </a:rPr>
              <a:t> network </a:t>
            </a:r>
            <a:r>
              <a:rPr lang="en-US" altLang="it-IT" sz="1400" dirty="0" err="1">
                <a:solidFill>
                  <a:srgbClr val="00B0F0"/>
                </a:solidFill>
                <a:latin typeface="Arial Rounded MT Bold" panose="020F0704030504030204" pitchFamily="34" charset="0"/>
              </a:rPr>
              <a:t>digitali</a:t>
            </a:r>
            <a:endParaRPr lang="en-US" altLang="it-IT" sz="1400" dirty="0">
              <a:solidFill>
                <a:srgbClr val="00B0F0"/>
              </a:solidFill>
              <a:latin typeface="Arial Rounded MT Bold" panose="020F0704030504030204" pitchFamily="34" charset="0"/>
            </a:endParaRPr>
          </a:p>
          <a:p>
            <a:endParaRPr lang="en-US" altLang="it-IT" sz="1400" dirty="0">
              <a:latin typeface="Arial Rounded MT Bold" panose="020F0704030504030204" pitchFamily="34" charset="0"/>
            </a:endParaRPr>
          </a:p>
        </p:txBody>
      </p:sp>
      <p:grpSp>
        <p:nvGrpSpPr>
          <p:cNvPr id="6" name="Group 5"/>
          <p:cNvGrpSpPr/>
          <p:nvPr/>
        </p:nvGrpSpPr>
        <p:grpSpPr>
          <a:xfrm>
            <a:off x="3649032" y="2715766"/>
            <a:ext cx="129393" cy="1440160"/>
            <a:chOff x="3424672" y="2643758"/>
            <a:chExt cx="283232" cy="1584176"/>
          </a:xfrm>
        </p:grpSpPr>
        <p:sp>
          <p:nvSpPr>
            <p:cNvPr id="7" name="Rectangle 6"/>
            <p:cNvSpPr/>
            <p:nvPr userDrawn="1"/>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Imagen 11">
            <a:extLst>
              <a:ext uri="{FF2B5EF4-FFF2-40B4-BE49-F238E27FC236}">
                <a16:creationId xmlns:a16="http://schemas.microsoft.com/office/drawing/2014/main" id="{F569CC12-15A5-4C21-8AA4-9D08885C4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057" y="1977938"/>
            <a:ext cx="3491880" cy="1745940"/>
          </a:xfrm>
          <a:prstGeom prst="rect">
            <a:avLst/>
          </a:prstGeom>
        </p:spPr>
      </p:pic>
      <p:sp>
        <p:nvSpPr>
          <p:cNvPr id="14" name="CuadroTexto 13">
            <a:extLst>
              <a:ext uri="{FF2B5EF4-FFF2-40B4-BE49-F238E27FC236}">
                <a16:creationId xmlns:a16="http://schemas.microsoft.com/office/drawing/2014/main" id="{495D468D-B826-4774-B407-82988079BB1B}"/>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ED323FE4-4882-45A4-99FE-7C10C324E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5" name="Diagram 4">
            <a:extLst>
              <a:ext uri="{FF2B5EF4-FFF2-40B4-BE49-F238E27FC236}">
                <a16:creationId xmlns:a16="http://schemas.microsoft.com/office/drawing/2014/main" id="{66371920-2E3A-4354-8FD7-65633F23E5E0}"/>
              </a:ext>
            </a:extLst>
          </p:cNvPr>
          <p:cNvGraphicFramePr/>
          <p:nvPr>
            <p:extLst>
              <p:ext uri="{D42A27DB-BD31-4B8C-83A1-F6EECF244321}">
                <p14:modId xmlns:p14="http://schemas.microsoft.com/office/powerpoint/2010/main" val="2492454223"/>
              </p:ext>
            </p:extLst>
          </p:nvPr>
        </p:nvGraphicFramePr>
        <p:xfrm>
          <a:off x="1625834" y="1971584"/>
          <a:ext cx="6258534" cy="2184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2001082-9DAC-4A63-AF6E-BC04DE619049}"/>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2169649-115B-4854-B1F0-1B509771CFBA}"/>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5EEE988-60BE-44E3-9E80-B498D097B0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1927302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4254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82A31940-7171-4694-B7E1-F8B3975B52B5}"/>
              </a:ext>
            </a:extLst>
          </p:cNvPr>
          <p:cNvGraphicFramePr/>
          <p:nvPr>
            <p:extLst>
              <p:ext uri="{D42A27DB-BD31-4B8C-83A1-F6EECF244321}">
                <p14:modId xmlns:p14="http://schemas.microsoft.com/office/powerpoint/2010/main" val="2961034172"/>
              </p:ext>
            </p:extLst>
          </p:nvPr>
        </p:nvGraphicFramePr>
        <p:xfrm>
          <a:off x="1460562" y="1862203"/>
          <a:ext cx="6207782" cy="1569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A24442EC-4730-4C31-A1C1-B5842E8C00F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62FDE82-A395-4FEC-9327-CCE75E8B1B8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61A9A5D-C046-437D-984F-052A39BF5C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6083642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50016"/>
            <a:ext cx="6207782" cy="1200329"/>
          </a:xfrm>
          <a:prstGeom prst="rect">
            <a:avLst/>
          </a:prstGeom>
          <a:noFill/>
        </p:spPr>
        <p:txBody>
          <a:bodyPr wrap="square" rtlCol="0">
            <a:spAutoFit/>
          </a:bodyPr>
          <a:lstStyle/>
          <a:p>
            <a:pPr>
              <a:defRPr/>
            </a:pPr>
            <a:r>
              <a:rPr lang="it-IT" altLang="es-ES" sz="1200" dirty="0">
                <a:latin typeface="Arial Rounded MT Bold" panose="020F0704030504030204" pitchFamily="34" charset="0"/>
              </a:rPr>
              <a:t>Il Sito Web e il Blog saranno anche qui al centro della strategia digitale </a:t>
            </a:r>
          </a:p>
          <a:p>
            <a:pPr>
              <a:defRPr/>
            </a:pPr>
            <a:r>
              <a:rPr lang="it-IT" altLang="es-ES" sz="1200" dirty="0">
                <a:latin typeface="Arial Rounded MT Bold" panose="020F0704030504030204" pitchFamily="34" charset="0"/>
              </a:rPr>
              <a:t>di LouAnne S.r.l. L’Azienda deve essere una presenza online che non parli </a:t>
            </a:r>
          </a:p>
          <a:p>
            <a:pPr>
              <a:defRPr/>
            </a:pPr>
            <a:r>
              <a:rPr lang="it-IT" altLang="es-ES" sz="1200" dirty="0">
                <a:latin typeface="Arial Rounded MT Bold" panose="020F0704030504030204" pitchFamily="34" charset="0"/>
              </a:rPr>
              <a:t>la lingua delle riviste, ma quella dei clienti. Il sito dovrà essere meno </a:t>
            </a:r>
          </a:p>
          <a:p>
            <a:pPr>
              <a:defRPr/>
            </a:pPr>
            <a:r>
              <a:rPr lang="it-IT" altLang="es-ES" sz="1200" dirty="0">
                <a:latin typeface="Arial Rounded MT Bold" panose="020F0704030504030204" pitchFamily="34" charset="0"/>
              </a:rPr>
              <a:t>concentrato sull'azienda e dovrà parlare non più ai rivenditori ma ai clienti finali.</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La struttura del Sito Web comprende: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9CC2BE8-C1F3-4B3B-AE91-E59A64FC177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0C1B91C-2A8D-47A8-8C8D-F447D5B5119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1E84545-217B-43F4-9A8F-0044F10287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5" name="Diagrama 4">
            <a:extLst>
              <a:ext uri="{FF2B5EF4-FFF2-40B4-BE49-F238E27FC236}">
                <a16:creationId xmlns:a16="http://schemas.microsoft.com/office/drawing/2014/main" id="{B74DA1DB-A612-439E-9789-B0295EC77A09}"/>
              </a:ext>
            </a:extLst>
          </p:cNvPr>
          <p:cNvGraphicFramePr/>
          <p:nvPr>
            <p:extLst>
              <p:ext uri="{D42A27DB-BD31-4B8C-83A1-F6EECF244321}">
                <p14:modId xmlns:p14="http://schemas.microsoft.com/office/powerpoint/2010/main" val="2733218371"/>
              </p:ext>
            </p:extLst>
          </p:nvPr>
        </p:nvGraphicFramePr>
        <p:xfrm>
          <a:off x="2286000" y="2850748"/>
          <a:ext cx="4572000" cy="1754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903996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66194"/>
            <a:ext cx="6207782" cy="1569660"/>
          </a:xfrm>
          <a:prstGeom prst="rect">
            <a:avLst/>
          </a:prstGeom>
          <a:noFill/>
        </p:spPr>
        <p:txBody>
          <a:bodyPr wrap="square" rtlCol="0">
            <a:spAutoFit/>
          </a:bodyPr>
          <a:lstStyle/>
          <a:p>
            <a:pPr>
              <a:defRPr/>
            </a:pPr>
            <a:r>
              <a:rPr lang="it-IT" altLang="es-ES" sz="1200" dirty="0">
                <a:latin typeface="Arial Rounded MT Bold" panose="020F0704030504030204" pitchFamily="34" charset="0"/>
              </a:rPr>
              <a:t>Il punto di forza di una piccola azienda a conduzione familiare risiede</a:t>
            </a:r>
          </a:p>
          <a:p>
            <a:pPr>
              <a:defRPr/>
            </a:pPr>
            <a:r>
              <a:rPr lang="it-IT" altLang="es-ES" sz="1200" dirty="0">
                <a:latin typeface="Arial Rounded MT Bold" panose="020F0704030504030204" pitchFamily="34" charset="0"/>
              </a:rPr>
              <a:t>in linea di massima nella «</a:t>
            </a:r>
            <a:r>
              <a:rPr lang="it-IT" altLang="es-ES" sz="1200" dirty="0">
                <a:solidFill>
                  <a:srgbClr val="F8469B"/>
                </a:solidFill>
                <a:latin typeface="Arial Rounded MT Bold" panose="020F0704030504030204" pitchFamily="34" charset="0"/>
              </a:rPr>
              <a:t>maggiore personalità</a:t>
            </a:r>
            <a:r>
              <a:rPr lang="it-IT" altLang="es-ES" sz="1200" dirty="0">
                <a:latin typeface="Arial Rounded MT Bold" panose="020F0704030504030204" pitchFamily="34" charset="0"/>
              </a:rPr>
              <a:t>» e «</a:t>
            </a:r>
            <a:r>
              <a:rPr lang="it-IT" altLang="es-ES" sz="1200" dirty="0">
                <a:solidFill>
                  <a:srgbClr val="F8469B"/>
                </a:solidFill>
                <a:latin typeface="Arial Rounded MT Bold" panose="020F0704030504030204" pitchFamily="34" charset="0"/>
              </a:rPr>
              <a:t>unicità</a:t>
            </a:r>
            <a:r>
              <a:rPr lang="it-IT" altLang="es-ES" sz="1200" dirty="0">
                <a:latin typeface="Arial Rounded MT Bold" panose="020F0704030504030204" pitchFamily="34" charset="0"/>
              </a:rPr>
              <a:t>». </a:t>
            </a:r>
          </a:p>
          <a:p>
            <a:pPr>
              <a:defRPr/>
            </a:pPr>
            <a:r>
              <a:rPr lang="it-IT" altLang="es-ES" sz="1200" dirty="0">
                <a:latin typeface="Arial Rounded MT Bold" panose="020F0704030504030204" pitchFamily="34" charset="0"/>
              </a:rPr>
              <a:t>Questi tratti vengono definiti anche dai contenuti che pubblichiamo, non soltanto</a:t>
            </a:r>
          </a:p>
          <a:p>
            <a:pPr>
              <a:defRPr/>
            </a:pPr>
            <a:r>
              <a:rPr lang="it-IT" altLang="es-ES" sz="1200" dirty="0">
                <a:latin typeface="Arial Rounded MT Bold" panose="020F0704030504030204" pitchFamily="34" charset="0"/>
              </a:rPr>
              <a:t>dai prodotti.</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 contenuti devono essere quindi basati sugli interessi delle «</a:t>
            </a:r>
            <a:r>
              <a:rPr lang="it-IT" altLang="es-ES" sz="1200" dirty="0">
                <a:solidFill>
                  <a:srgbClr val="F8469B"/>
                </a:solidFill>
                <a:latin typeface="Arial Rounded MT Bold" panose="020F0704030504030204" pitchFamily="34" charset="0"/>
              </a:rPr>
              <a:t>Personas</a:t>
            </a:r>
            <a:r>
              <a:rPr lang="it-IT" altLang="es-ES" sz="1200" dirty="0">
                <a:latin typeface="Arial Rounded MT Bold" panose="020F0704030504030204" pitchFamily="34" charset="0"/>
              </a:rPr>
              <a:t>»</a:t>
            </a:r>
          </a:p>
          <a:p>
            <a:pPr>
              <a:defRPr/>
            </a:pPr>
            <a:r>
              <a:rPr lang="it-IT" altLang="es-ES" sz="1200" dirty="0">
                <a:latin typeface="Arial Rounded MT Bold" panose="020F0704030504030204" pitchFamily="34" charset="0"/>
              </a:rPr>
              <a:t>che abbiamo individuato (contenuti quindi basati su cosa piace ai clienti, </a:t>
            </a:r>
          </a:p>
          <a:p>
            <a:pPr>
              <a:defRPr/>
            </a:pPr>
            <a:r>
              <a:rPr lang="it-IT" altLang="es-ES" sz="1200" dirty="0">
                <a:latin typeface="Arial Rounded MT Bold" panose="020F0704030504030204" pitchFamily="34" charset="0"/>
              </a:rPr>
              <a:t>non derivati direttamente dai prodotti dell’Azienda).</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2A0CE8F-96F7-4A22-8D68-4FEF496CDE2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8C2D2DC-FA2B-4C75-A2FE-25879E5E864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F1FC623-E471-4FAC-A6CA-7F3FE655A0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8037733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6CE5713-8E00-40C1-ADD4-81A5AAA959B6}"/>
              </a:ext>
            </a:extLst>
          </p:cNvPr>
          <p:cNvSpPr/>
          <p:nvPr/>
        </p:nvSpPr>
        <p:spPr>
          <a:xfrm>
            <a:off x="1524490" y="1853260"/>
            <a:ext cx="6095019" cy="150858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4" name="Rectangle 3"/>
          <p:cNvSpPr/>
          <p:nvPr/>
        </p:nvSpPr>
        <p:spPr>
          <a:xfrm>
            <a:off x="1503078" y="1635647"/>
            <a:ext cx="6095019" cy="73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7A9FE1C-C096-4297-99A1-B089AD3561D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16D6993-1289-4B96-8BC8-C543F2F4799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04F73E7-4481-4AC4-909F-02675CA4B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AC04A498-52BE-41AF-A9B5-105F7C1AAADD}"/>
              </a:ext>
            </a:extLst>
          </p:cNvPr>
          <p:cNvSpPr txBox="1"/>
          <p:nvPr/>
        </p:nvSpPr>
        <p:spPr>
          <a:xfrm>
            <a:off x="1573325" y="2022494"/>
            <a:ext cx="6326388" cy="1015663"/>
          </a:xfrm>
          <a:prstGeom prst="rect">
            <a:avLst/>
          </a:prstGeom>
          <a:noFill/>
        </p:spPr>
        <p:txBody>
          <a:bodyPr wrap="square">
            <a:spAutoFit/>
          </a:bodyPr>
          <a:lstStyle/>
          <a:p>
            <a:pPr>
              <a:defRPr/>
            </a:pPr>
            <a:r>
              <a:rPr lang="it-IT" altLang="es-ES" sz="1200" dirty="0">
                <a:latin typeface="Arial Rounded MT Bold" panose="020F0704030504030204" pitchFamily="34" charset="0"/>
              </a:rPr>
              <a:t>Per questo il </a:t>
            </a:r>
            <a:r>
              <a:rPr lang="it-IT" altLang="es-ES" sz="1200" i="1" dirty="0">
                <a:solidFill>
                  <a:srgbClr val="F8469B"/>
                </a:solidFill>
                <a:latin typeface="Arial Rounded MT Bold" panose="020F0704030504030204" pitchFamily="34" charset="0"/>
              </a:rPr>
              <a:t>case study </a:t>
            </a:r>
            <a:r>
              <a:rPr lang="it-IT" altLang="es-ES" sz="1200" dirty="0" err="1">
                <a:latin typeface="Arial Rounded MT Bold" panose="020F0704030504030204" pitchFamily="34" charset="0"/>
              </a:rPr>
              <a:t>LouAnne</a:t>
            </a:r>
            <a:r>
              <a:rPr lang="it-IT" altLang="es-ES" sz="1200" dirty="0">
                <a:latin typeface="Arial Rounded MT Bold" panose="020F0704030504030204" pitchFamily="34" charset="0"/>
              </a:rPr>
              <a:t> </a:t>
            </a:r>
            <a:r>
              <a:rPr lang="it-IT" altLang="es-ES" sz="1200" dirty="0" err="1">
                <a:latin typeface="Arial Rounded MT Bold" panose="020F0704030504030204" pitchFamily="34" charset="0"/>
              </a:rPr>
              <a:t>S.rl</a:t>
            </a:r>
            <a:r>
              <a:rPr lang="it-IT" altLang="es-ES" sz="1200" dirty="0">
                <a:latin typeface="Arial Rounded MT Bold" panose="020F0704030504030204" pitchFamily="34" charset="0"/>
              </a:rPr>
              <a:t>. non produrrà più un catalogo stagionale</a:t>
            </a:r>
          </a:p>
          <a:p>
            <a:pPr>
              <a:defRPr/>
            </a:pPr>
            <a:r>
              <a:rPr lang="it-IT" altLang="es-ES" sz="1200" dirty="0">
                <a:latin typeface="Arial Rounded MT Bold" panose="020F0704030504030204" pitchFamily="34" charset="0"/>
              </a:rPr>
              <a:t>cartaceo, ma un racconto quotidiano e digitale che si adatta alla vita quotidiana </a:t>
            </a:r>
          </a:p>
          <a:p>
            <a:pPr>
              <a:defRPr/>
            </a:pPr>
            <a:r>
              <a:rPr lang="it-IT" altLang="es-ES" sz="1200" dirty="0">
                <a:latin typeface="Arial Rounded MT Bold" panose="020F0704030504030204" pitchFamily="34" charset="0"/>
              </a:rPr>
              <a:t>dei propri clienti. </a:t>
            </a:r>
          </a:p>
          <a:p>
            <a:pPr>
              <a:defRPr/>
            </a:pPr>
            <a:r>
              <a:rPr lang="it-IT" altLang="es-ES" sz="1200" dirty="0">
                <a:latin typeface="Arial Rounded MT Bold" panose="020F0704030504030204" pitchFamily="34" charset="0"/>
              </a:rPr>
              <a:t>La distribuzione di questi contenuti avverrà poi utilizzando piattaforme come </a:t>
            </a:r>
          </a:p>
          <a:p>
            <a:pPr>
              <a:defRPr/>
            </a:pPr>
            <a:r>
              <a:rPr lang="it-IT" altLang="es-ES" sz="1200" dirty="0">
                <a:latin typeface="Arial Rounded MT Bold" panose="020F0704030504030204" pitchFamily="34" charset="0"/>
              </a:rPr>
              <a:t>Hub, ma soprattutto Facebook come canale distributivo principale. </a:t>
            </a:r>
          </a:p>
        </p:txBody>
      </p:sp>
    </p:spTree>
    <p:extLst>
      <p:ext uri="{BB962C8B-B14F-4D97-AF65-F5344CB8AC3E}">
        <p14:creationId xmlns:p14="http://schemas.microsoft.com/office/powerpoint/2010/main" val="32775484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47613"/>
            <a:ext cx="6300192" cy="645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89F677D1-F48B-4F38-86DE-1139B2BD4E09}"/>
              </a:ext>
            </a:extLst>
          </p:cNvPr>
          <p:cNvGraphicFramePr/>
          <p:nvPr>
            <p:extLst>
              <p:ext uri="{D42A27DB-BD31-4B8C-83A1-F6EECF244321}">
                <p14:modId xmlns:p14="http://schemas.microsoft.com/office/powerpoint/2010/main" val="2841209320"/>
              </p:ext>
            </p:extLst>
          </p:nvPr>
        </p:nvGraphicFramePr>
        <p:xfrm>
          <a:off x="1620000" y="1491630"/>
          <a:ext cx="6300193" cy="2914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6D10122-BDCD-45E5-8ECA-9E56421F395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A9C27F4-4CA2-4715-9602-5258EC2DEFE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7B280920-7A9D-4557-B970-F29F5B2379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2607293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7479" y="1846963"/>
            <a:ext cx="6207782" cy="1754326"/>
          </a:xfrm>
          <a:prstGeom prst="rect">
            <a:avLst/>
          </a:prstGeom>
          <a:noFill/>
        </p:spPr>
        <p:txBody>
          <a:bodyPr wrap="square" rtlCol="0">
            <a:spAutoFit/>
          </a:bodyPr>
          <a:lstStyle/>
          <a:p>
            <a:pPr>
              <a:defRPr/>
            </a:pPr>
            <a:r>
              <a:rPr lang="it-IT" altLang="es-ES" sz="1200" dirty="0">
                <a:solidFill>
                  <a:srgbClr val="F8469B"/>
                </a:solidFill>
                <a:latin typeface="Arial Rounded MT Bold" panose="020F0704030504030204" pitchFamily="34" charset="0"/>
              </a:rPr>
              <a:t>Social Network:</a:t>
            </a:r>
          </a:p>
          <a:p>
            <a:pPr>
              <a:defRPr/>
            </a:pPr>
            <a:endParaRPr lang="it-IT" altLang="es-ES" sz="1200" i="1" dirty="0">
              <a:latin typeface="Arial Rounded MT Bold" panose="020F0704030504030204" pitchFamily="34" charset="0"/>
            </a:endParaRPr>
          </a:p>
          <a:p>
            <a:pPr>
              <a:defRPr/>
            </a:pPr>
            <a:r>
              <a:rPr lang="it-IT" altLang="es-ES" sz="1200" dirty="0">
                <a:latin typeface="Arial Rounded MT Bold" panose="020F0704030504030204" pitchFamily="34" charset="0"/>
              </a:rPr>
              <a:t>I Canali Social sono certamente quelli si adattano meglio a una piccola Azienda</a:t>
            </a:r>
          </a:p>
          <a:p>
            <a:pPr>
              <a:defRPr/>
            </a:pPr>
            <a:r>
              <a:rPr lang="it-IT" altLang="es-ES" sz="1200" dirty="0">
                <a:latin typeface="Arial Rounded MT Bold" panose="020F0704030504030204" pitchFamily="34" charset="0"/>
              </a:rPr>
              <a:t>del settore Moda come LouAnne S.r.l. </a:t>
            </a:r>
          </a:p>
          <a:p>
            <a:pPr>
              <a:defRPr/>
            </a:pPr>
            <a:r>
              <a:rPr lang="it-IT" altLang="es-ES" sz="1200" dirty="0">
                <a:latin typeface="Arial Rounded MT Bold" panose="020F0704030504030204" pitchFamily="34" charset="0"/>
              </a:rPr>
              <a:t>L'azienda sceglie di focalizzarsi su una pagina Facebook e su Instagram, </a:t>
            </a:r>
          </a:p>
          <a:p>
            <a:pPr>
              <a:defRPr/>
            </a:pPr>
            <a:r>
              <a:rPr lang="it-IT" altLang="es-ES" sz="1200" dirty="0">
                <a:latin typeface="Arial Rounded MT Bold" panose="020F0704030504030204" pitchFamily="34" charset="0"/>
              </a:rPr>
              <a:t>mantenendo un presidio reattivo su Twitter, Youtube, Pinterest e Google Plus. </a:t>
            </a:r>
          </a:p>
          <a:p>
            <a:pPr>
              <a:defRPr/>
            </a:pPr>
            <a:r>
              <a:rPr lang="it-IT" altLang="es-ES" sz="1200" dirty="0">
                <a:latin typeface="Arial Rounded MT Bold" panose="020F0704030504030204" pitchFamily="34" charset="0"/>
              </a:rPr>
              <a:t>Lo sforzo viene suddiviso tra questi canali, tenendo conto delle loro specifiche </a:t>
            </a:r>
          </a:p>
          <a:p>
            <a:pPr>
              <a:defRPr/>
            </a:pPr>
            <a:r>
              <a:rPr lang="it-IT" altLang="es-ES" sz="1200" dirty="0">
                <a:latin typeface="Arial Rounded MT Bold" panose="020F0704030504030204" pitchFamily="34" charset="0"/>
              </a:rPr>
              <a:t>caratteristiche e la diversa capacità di queste rispetto al pubblico.</a:t>
            </a: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DEBF958-54BC-4707-B419-47CBECD2E6F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5B26143-550D-4EA0-BADE-AD4CEB1A6C8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BB9B991-2F1C-41C9-AA39-C2F3698220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1734473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799718"/>
            <a:ext cx="6207782" cy="1754326"/>
          </a:xfrm>
          <a:prstGeom prst="rect">
            <a:avLst/>
          </a:prstGeom>
          <a:noFill/>
        </p:spPr>
        <p:txBody>
          <a:bodyPr wrap="square" rtlCol="0">
            <a:spAutoFit/>
          </a:bodyPr>
          <a:lstStyle/>
          <a:p>
            <a:pPr lvl="2">
              <a:defRPr/>
            </a:pPr>
            <a:r>
              <a:rPr lang="it-IT" altLang="es-ES" sz="1200" dirty="0">
                <a:latin typeface="Arial Rounded MT Bold" panose="020F0704030504030204" pitchFamily="34" charset="0"/>
              </a:rPr>
              <a:t>L’Azienda ha per esempio scelto di adoperare attivamente il Social </a:t>
            </a:r>
          </a:p>
          <a:p>
            <a:pPr lvl="2">
              <a:defRPr/>
            </a:pPr>
            <a:r>
              <a:rPr lang="it-IT" altLang="es-ES" sz="1200" dirty="0">
                <a:latin typeface="Arial Rounded MT Bold" panose="020F0704030504030204" pitchFamily="34" charset="0"/>
              </a:rPr>
              <a:t>Blog «Tumblr», curato direttamente dallo Staff di LouAnne S.r.l.</a:t>
            </a:r>
          </a:p>
          <a:p>
            <a:pPr lvl="2">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«Tumblr» accoglie i fan più vicini all’Azienda e coloro che vi arrivano dai motori di ricerca. Si è scelto «Tumblr» per la sua capacità di adattarsi al template del </a:t>
            </a:r>
          </a:p>
          <a:p>
            <a:pPr>
              <a:defRPr/>
            </a:pPr>
            <a:r>
              <a:rPr lang="it-IT" altLang="es-ES" sz="1200" dirty="0">
                <a:latin typeface="Arial Rounded MT Bold" panose="020F0704030504030204" pitchFamily="34" charset="0"/>
              </a:rPr>
              <a:t>Sito, ma anche perché la sua peculiarità di è quella di essere un Social Network</a:t>
            </a:r>
          </a:p>
          <a:p>
            <a:pPr>
              <a:defRPr/>
            </a:pPr>
            <a:r>
              <a:rPr lang="it-IT" altLang="es-ES" sz="1200" dirty="0">
                <a:latin typeface="Arial Rounded MT Bold" panose="020F0704030504030204" pitchFamily="34" charset="0"/>
              </a:rPr>
              <a:t>altamente visuale.</a:t>
            </a: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A2E441A-0491-4BE0-8477-E5B5C4CAC326}"/>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C65FE19-77AF-47DD-BFFD-1CD910EDECF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95A91268-5C55-42FF-9A55-E1D5FC2A51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 name="Picture 4" descr="Botón Share de Tumblr: Cómo agregar a su sitio web-ShareThis">
            <a:extLst>
              <a:ext uri="{FF2B5EF4-FFF2-40B4-BE49-F238E27FC236}">
                <a16:creationId xmlns:a16="http://schemas.microsoft.com/office/drawing/2014/main" id="{DAD4D962-2D04-459D-98C7-D4122E4F8B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9025" y="1842041"/>
            <a:ext cx="575286" cy="57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6249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39974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160944B7-56EB-4632-A080-AA1E83D95C15}"/>
              </a:ext>
            </a:extLst>
          </p:cNvPr>
          <p:cNvGraphicFramePr/>
          <p:nvPr>
            <p:extLst>
              <p:ext uri="{D42A27DB-BD31-4B8C-83A1-F6EECF244321}">
                <p14:modId xmlns:p14="http://schemas.microsoft.com/office/powerpoint/2010/main" val="2804170121"/>
              </p:ext>
            </p:extLst>
          </p:nvPr>
        </p:nvGraphicFramePr>
        <p:xfrm>
          <a:off x="1438653" y="659874"/>
          <a:ext cx="6207782" cy="2492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2BB6631-C6F0-4D65-AFAD-281735C216C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CC74792-E147-4985-B4E1-F589A82F7B0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E893817-0610-4D15-8903-F010ECC870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140F3A78-C93A-4764-AFF9-02571D8565D1}"/>
              </a:ext>
            </a:extLst>
          </p:cNvPr>
          <p:cNvSpPr txBox="1"/>
          <p:nvPr/>
        </p:nvSpPr>
        <p:spPr>
          <a:xfrm>
            <a:off x="1578310" y="1589636"/>
            <a:ext cx="1295909" cy="276999"/>
          </a:xfrm>
          <a:prstGeom prst="rect">
            <a:avLst/>
          </a:prstGeom>
          <a:noFill/>
        </p:spPr>
        <p:txBody>
          <a:bodyPr wrap="square">
            <a:spAutoFit/>
          </a:bodyPr>
          <a:lstStyle/>
          <a:p>
            <a:pPr lvl="0"/>
            <a:r>
              <a:rPr lang="it-IT" sz="1200" b="1" dirty="0">
                <a:solidFill>
                  <a:schemeClr val="tx2"/>
                </a:solidFill>
              </a:rPr>
              <a:t>Facebook:</a:t>
            </a:r>
          </a:p>
        </p:txBody>
      </p:sp>
      <p:sp>
        <p:nvSpPr>
          <p:cNvPr id="13" name="CuadroTexto 12">
            <a:extLst>
              <a:ext uri="{FF2B5EF4-FFF2-40B4-BE49-F238E27FC236}">
                <a16:creationId xmlns:a16="http://schemas.microsoft.com/office/drawing/2014/main" id="{DAF4CA6B-4A72-4DF3-BAB3-13DF8067B0EF}"/>
              </a:ext>
            </a:extLst>
          </p:cNvPr>
          <p:cNvSpPr txBox="1"/>
          <p:nvPr/>
        </p:nvSpPr>
        <p:spPr>
          <a:xfrm>
            <a:off x="1578310" y="1927087"/>
            <a:ext cx="6207782" cy="2492990"/>
          </a:xfrm>
          <a:prstGeom prst="rect">
            <a:avLst/>
          </a:prstGeom>
          <a:noFill/>
        </p:spPr>
        <p:txBody>
          <a:bodyPr wrap="square">
            <a:spAutoFit/>
          </a:bodyPr>
          <a:lstStyle/>
          <a:p>
            <a:pPr lvl="2"/>
            <a:r>
              <a:rPr lang="it-IT" sz="1200" dirty="0"/>
              <a:t>La Piattaforma principale. Facebook è stato scelto per la diffusione di </a:t>
            </a:r>
          </a:p>
          <a:p>
            <a:pPr lvl="2"/>
            <a:r>
              <a:rPr lang="it-IT" sz="1200" dirty="0"/>
              <a:t>«</a:t>
            </a:r>
            <a:r>
              <a:rPr lang="it-IT" sz="1200" dirty="0" err="1"/>
              <a:t>awareness</a:t>
            </a:r>
            <a:r>
              <a:rPr lang="it-IT" sz="1200" dirty="0"/>
              <a:t>» attraverso la condivisione di contenuti da parte degli utenti </a:t>
            </a:r>
          </a:p>
          <a:p>
            <a:pPr lvl="2"/>
            <a:r>
              <a:rPr lang="it-IT" sz="1200" dirty="0"/>
              <a:t>stessi. L'azienda utilizzerà il canale avendo cura di:  </a:t>
            </a:r>
          </a:p>
          <a:p>
            <a:endParaRPr lang="it-IT" sz="1200" dirty="0"/>
          </a:p>
          <a:p>
            <a:pPr lvl="0"/>
            <a:r>
              <a:rPr lang="it-IT" sz="1200" dirty="0">
                <a:solidFill>
                  <a:schemeClr val="tx1"/>
                </a:solidFill>
              </a:rPr>
              <a:t>Utilizzare un linguaggio quotidiano e diretto, ma anche... </a:t>
            </a:r>
          </a:p>
          <a:p>
            <a:pPr lvl="0"/>
            <a:endParaRPr lang="it-IT" sz="1200" dirty="0">
              <a:solidFill>
                <a:schemeClr val="tx1"/>
              </a:solidFill>
            </a:endParaRPr>
          </a:p>
          <a:p>
            <a:pPr marL="285750" lvl="0" indent="-285750">
              <a:buFont typeface="Arial" panose="020B0604020202020204" pitchFamily="34" charset="0"/>
              <a:buChar char="•"/>
            </a:pPr>
            <a:r>
              <a:rPr lang="it-IT" sz="1200" dirty="0">
                <a:solidFill>
                  <a:schemeClr val="tx1"/>
                </a:solidFill>
              </a:rPr>
              <a:t>Privilegiare il contenuto visuale </a:t>
            </a:r>
          </a:p>
          <a:p>
            <a:pPr marL="285750" lvl="0" indent="-285750">
              <a:buFont typeface="Arial" panose="020B0604020202020204" pitchFamily="34" charset="0"/>
              <a:buChar char="•"/>
            </a:pPr>
            <a:r>
              <a:rPr lang="it-IT" sz="1200" dirty="0">
                <a:solidFill>
                  <a:schemeClr val="tx1"/>
                </a:solidFill>
              </a:rPr>
              <a:t>Incentivare i Feedback, stimolando il pubblico anche tramite concorsi e call-to-action, sondaggi etc.</a:t>
            </a:r>
          </a:p>
          <a:p>
            <a:pPr marL="285750" lvl="0" indent="-285750">
              <a:buFont typeface="Arial" panose="020B0604020202020204" pitchFamily="34" charset="0"/>
              <a:buChar char="•"/>
            </a:pPr>
            <a:r>
              <a:rPr lang="it-IT" sz="1200" dirty="0">
                <a:solidFill>
                  <a:schemeClr val="tx1"/>
                </a:solidFill>
              </a:rPr>
              <a:t>Utilizzare coupon e promozioni riservate ai Fan</a:t>
            </a:r>
          </a:p>
          <a:p>
            <a:pPr marL="285750" lvl="0" indent="-285750">
              <a:buFont typeface="Arial" panose="020B0604020202020204" pitchFamily="34" charset="0"/>
              <a:buChar char="•"/>
            </a:pPr>
            <a:r>
              <a:rPr lang="it-IT" sz="1200" dirty="0">
                <a:solidFill>
                  <a:schemeClr val="tx1"/>
                </a:solidFill>
              </a:rPr>
              <a:t>Pubblicare materiale di intrattenimento</a:t>
            </a:r>
          </a:p>
          <a:p>
            <a:pPr marL="285750" lvl="0" indent="-285750">
              <a:buFont typeface="Arial" panose="020B0604020202020204" pitchFamily="34" charset="0"/>
              <a:buChar char="•"/>
            </a:pPr>
            <a:r>
              <a:rPr lang="it-IT" sz="1200" dirty="0">
                <a:solidFill>
                  <a:schemeClr val="tx1"/>
                </a:solidFill>
              </a:rPr>
              <a:t>Individuare e valorizzare i «super fan»  </a:t>
            </a:r>
          </a:p>
          <a:p>
            <a:pPr lvl="0"/>
            <a:endParaRPr lang="it-IT" sz="1200" dirty="0">
              <a:solidFill>
                <a:schemeClr val="tx1"/>
              </a:solidFill>
            </a:endParaRPr>
          </a:p>
        </p:txBody>
      </p:sp>
      <p:sp>
        <p:nvSpPr>
          <p:cNvPr id="6" name="AutoShape 2">
            <a:extLst>
              <a:ext uri="{FF2B5EF4-FFF2-40B4-BE49-F238E27FC236}">
                <a16:creationId xmlns:a16="http://schemas.microsoft.com/office/drawing/2014/main" id="{7ADD37A3-684E-49D0-8D04-7DA652742361}"/>
              </a:ext>
            </a:extLst>
          </p:cNvPr>
          <p:cNvSpPr>
            <a:spLocks noChangeAspect="1" noChangeArrowheads="1"/>
          </p:cNvSpPr>
          <p:nvPr/>
        </p:nvSpPr>
        <p:spPr bwMode="auto">
          <a:xfrm>
            <a:off x="4419600" y="2419350"/>
            <a:ext cx="793966" cy="7939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124" name="Picture 4" descr="Botón Seguir de Facebook: Añada el botón de Facebook a su página web">
            <a:extLst>
              <a:ext uri="{FF2B5EF4-FFF2-40B4-BE49-F238E27FC236}">
                <a16:creationId xmlns:a16="http://schemas.microsoft.com/office/drawing/2014/main" id="{7DD3FE78-B78E-4F1E-87FE-6FDDDC50C96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34167" y="1906369"/>
            <a:ext cx="727212" cy="72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3742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594375"/>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734A199-448F-4B67-BC3F-05F136789AC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FCF84B4-71C5-4D62-A9C9-4D51308D87B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88DDF5A-B6B9-453B-B734-1BBE4151BB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CF1E93DD-C7D8-43AF-AB79-B4027A96F030}"/>
              </a:ext>
            </a:extLst>
          </p:cNvPr>
          <p:cNvSpPr txBox="1"/>
          <p:nvPr/>
        </p:nvSpPr>
        <p:spPr>
          <a:xfrm>
            <a:off x="1583743" y="1779662"/>
            <a:ext cx="6462464" cy="2492990"/>
          </a:xfrm>
          <a:prstGeom prst="rect">
            <a:avLst/>
          </a:prstGeom>
          <a:noFill/>
        </p:spPr>
        <p:txBody>
          <a:bodyPr wrap="square">
            <a:spAutoFit/>
          </a:bodyPr>
          <a:lstStyle/>
          <a:p>
            <a:pPr>
              <a:defRPr/>
            </a:pPr>
            <a:r>
              <a:rPr lang="it-IT" altLang="es-ES" sz="1200" dirty="0">
                <a:solidFill>
                  <a:srgbClr val="F8469B"/>
                </a:solidFill>
                <a:latin typeface="Arial Rounded MT Bold" panose="020F0704030504030204" pitchFamily="34" charset="0"/>
              </a:rPr>
              <a:t>Instagram:</a:t>
            </a:r>
          </a:p>
          <a:p>
            <a:pPr>
              <a:defRPr/>
            </a:pPr>
            <a:endParaRPr lang="it-IT" altLang="es-ES" sz="1200" i="1" dirty="0">
              <a:latin typeface="Arial Rounded MT Bold" panose="020F0704030504030204" pitchFamily="34" charset="0"/>
            </a:endParaRPr>
          </a:p>
          <a:p>
            <a:pPr lvl="2">
              <a:defRPr/>
            </a:pPr>
            <a:r>
              <a:rPr lang="it-IT" altLang="es-ES" sz="1200" dirty="0">
                <a:latin typeface="Arial Rounded MT Bold" panose="020F0704030504030204" pitchFamily="34" charset="0"/>
              </a:rPr>
              <a:t>Vista la sua forte carica espressiva e visuale, Instagram è uno strumento basilare nella strategia dei contenuti per un’Azienda come </a:t>
            </a:r>
            <a:r>
              <a:rPr lang="it-IT" altLang="es-ES" sz="1200" dirty="0" err="1">
                <a:latin typeface="Arial Rounded MT Bold" panose="020F0704030504030204" pitchFamily="34" charset="0"/>
              </a:rPr>
              <a:t>LouAnne</a:t>
            </a:r>
            <a:r>
              <a:rPr lang="it-IT" altLang="es-ES" sz="1200" dirty="0">
                <a:latin typeface="Arial Rounded MT Bold" panose="020F0704030504030204" pitchFamily="34" charset="0"/>
              </a:rPr>
              <a:t> S.r.l. </a:t>
            </a:r>
          </a:p>
          <a:p>
            <a:pPr lvl="2">
              <a:defRPr/>
            </a:pPr>
            <a:r>
              <a:rPr lang="it-IT" altLang="es-ES" sz="1200" dirty="0">
                <a:latin typeface="Arial Rounded MT Bold" panose="020F0704030504030204" pitchFamily="34" charset="0"/>
              </a:rPr>
              <a:t>Il canale proporrà: </a:t>
            </a:r>
          </a:p>
          <a:p>
            <a:pPr>
              <a:defRPr/>
            </a:pPr>
            <a:endParaRPr lang="it-IT" altLang="es-ES" sz="1200" dirty="0">
              <a:latin typeface="Arial Rounded MT Bold" panose="020F0704030504030204" pitchFamily="34" charset="0"/>
            </a:endParaRPr>
          </a:p>
          <a:p>
            <a:pPr marL="228600" indent="-228600">
              <a:buAutoNum type="arabicParenR"/>
              <a:defRPr/>
            </a:pPr>
            <a:r>
              <a:rPr lang="it-IT" altLang="es-ES" sz="1200" dirty="0">
                <a:latin typeface="Arial Rounded MT Bold" panose="020F0704030504030204" pitchFamily="34" charset="0"/>
              </a:rPr>
              <a:t>Vita in azienda (Storie) </a:t>
            </a:r>
          </a:p>
          <a:p>
            <a:pPr marL="228600" indent="-228600">
              <a:buAutoNum type="arabicParenR"/>
              <a:defRPr/>
            </a:pPr>
            <a:r>
              <a:rPr lang="it-IT" altLang="es-ES" sz="1200" dirty="0">
                <a:latin typeface="Arial Rounded MT Bold" panose="020F0704030504030204" pitchFamily="34" charset="0"/>
              </a:rPr>
              <a:t>Eventi dal vivo </a:t>
            </a:r>
          </a:p>
          <a:p>
            <a:pPr marL="228600" indent="-228600">
              <a:buAutoNum type="arabicParenR"/>
              <a:defRPr/>
            </a:pPr>
            <a:r>
              <a:rPr lang="it-IT" altLang="es-ES" sz="1200" dirty="0">
                <a:latin typeface="Arial Rounded MT Bold" panose="020F0704030504030204" pitchFamily="34" charset="0"/>
              </a:rPr>
              <a:t>Immagini di Luoghi e Oggetti che sono di ispirazione o interesse per il nostro </a:t>
            </a:r>
          </a:p>
          <a:p>
            <a:pPr>
              <a:defRPr/>
            </a:pPr>
            <a:r>
              <a:rPr lang="it-IT" altLang="es-ES" sz="1200" dirty="0">
                <a:latin typeface="Arial Rounded MT Bold" panose="020F0704030504030204" pitchFamily="34" charset="0"/>
              </a:rPr>
              <a:t>Pubblico</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Una parte del Budget sarà inoltre impiegata per la sponsorizzazione di foto con </a:t>
            </a:r>
          </a:p>
          <a:p>
            <a:pPr>
              <a:defRPr/>
            </a:pPr>
            <a:r>
              <a:rPr lang="it-IT" altLang="es-ES" sz="1200" dirty="0">
                <a:latin typeface="Arial Rounded MT Bold" panose="020F0704030504030204" pitchFamily="34" charset="0"/>
              </a:rPr>
              <a:t>possibilità di clic diretto.</a:t>
            </a:r>
          </a:p>
        </p:txBody>
      </p:sp>
      <p:pic>
        <p:nvPicPr>
          <p:cNvPr id="13" name="Picture 8" descr="Instagram: con este truco podrás volver a ver los &amp;quot;me gusta&amp;quot; | Tecnologia |  Tecnología Y Ciencia | La Prensa Peru">
            <a:extLst>
              <a:ext uri="{FF2B5EF4-FFF2-40B4-BE49-F238E27FC236}">
                <a16:creationId xmlns:a16="http://schemas.microsoft.com/office/drawing/2014/main" id="{5115F164-8477-4D75-B701-DDA9327A42E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55" r="15094"/>
          <a:stretch/>
        </p:blipFill>
        <p:spPr bwMode="auto">
          <a:xfrm>
            <a:off x="1610094" y="2078236"/>
            <a:ext cx="929329" cy="77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1927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51670"/>
            <a:ext cx="6207782" cy="1200329"/>
          </a:xfrm>
          <a:prstGeom prst="rect">
            <a:avLst/>
          </a:prstGeom>
          <a:noFill/>
        </p:spPr>
        <p:txBody>
          <a:bodyPr wrap="square" rtlCol="0">
            <a:spAutoFit/>
          </a:bodyPr>
          <a:lstStyle/>
          <a:p>
            <a:pPr>
              <a:defRPr/>
            </a:pPr>
            <a:r>
              <a:rPr lang="it-IT" altLang="es-ES" sz="1200" dirty="0">
                <a:solidFill>
                  <a:srgbClr val="00B0F0"/>
                </a:solidFill>
                <a:latin typeface="Arial Rounded MT Bold" panose="020F0704030504030204" pitchFamily="34" charset="0"/>
              </a:rPr>
              <a:t>Twitter:</a:t>
            </a:r>
          </a:p>
          <a:p>
            <a:pPr lvl="2">
              <a:defRPr/>
            </a:pPr>
            <a:r>
              <a:rPr lang="it-IT" altLang="es-ES" sz="1200" dirty="0">
                <a:latin typeface="Arial Rounded MT Bold" panose="020F0704030504030204" pitchFamily="34" charset="0"/>
              </a:rPr>
              <a:t>In questo caso si utilizzerà «Twitter» semplicemente per offrire una modalità aggiuntiva di lettura del Blog, pubblicando gli stessi </a:t>
            </a:r>
          </a:p>
          <a:p>
            <a:pPr lvl="2">
              <a:defRPr/>
            </a:pPr>
            <a:r>
              <a:rPr lang="it-IT" altLang="es-ES" sz="1200" dirty="0">
                <a:latin typeface="Arial Rounded MT Bold" panose="020F0704030504030204" pitchFamily="34" charset="0"/>
              </a:rPr>
              <a:t>contenuti. </a:t>
            </a:r>
          </a:p>
          <a:p>
            <a:pPr lvl="2">
              <a:defRPr/>
            </a:pPr>
            <a:r>
              <a:rPr lang="it-IT" altLang="es-ES" sz="1200" dirty="0">
                <a:latin typeface="Arial Rounded MT Bold" panose="020F0704030504030204" pitchFamily="34" charset="0"/>
              </a:rPr>
              <a:t>Lo scopo di «Twitter» per una piccola Azienda artigianale potrebbe </a:t>
            </a:r>
          </a:p>
          <a:p>
            <a:pPr lvl="2">
              <a:defRPr/>
            </a:pPr>
            <a:r>
              <a:rPr lang="it-IT" altLang="es-ES" sz="1200" dirty="0">
                <a:latin typeface="Arial Rounded MT Bold" panose="020F0704030504030204" pitchFamily="34" charset="0"/>
              </a:rPr>
              <a:t>essere soprattutto di «ascolto» e raccolta dati.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49BC6C4-7CB7-4B68-8D9E-5B0F10FAD1F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D111D0E-D29C-433B-8247-59A7234D774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C68FB68-66BE-49C8-885B-1DDC732815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 name="Picture 2" descr="Centro de ayuda">
            <a:extLst>
              <a:ext uri="{FF2B5EF4-FFF2-40B4-BE49-F238E27FC236}">
                <a16:creationId xmlns:a16="http://schemas.microsoft.com/office/drawing/2014/main" id="{0266E4E9-883C-4125-9B03-8AD6A31706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1949378"/>
            <a:ext cx="1189577" cy="118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637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4953" y="138719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9DB9D2BD-A2E3-431E-A3FC-CA72507E237C}"/>
              </a:ext>
            </a:extLst>
          </p:cNvPr>
          <p:cNvGraphicFramePr/>
          <p:nvPr>
            <p:extLst>
              <p:ext uri="{D42A27DB-BD31-4B8C-83A1-F6EECF244321}">
                <p14:modId xmlns:p14="http://schemas.microsoft.com/office/powerpoint/2010/main" val="3802734750"/>
              </p:ext>
            </p:extLst>
          </p:nvPr>
        </p:nvGraphicFramePr>
        <p:xfrm>
          <a:off x="1460562" y="1862203"/>
          <a:ext cx="6207782" cy="1822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7979BA3-E80D-4D98-B81B-A69B95092A63}"/>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FC79D68-98C2-47DF-8133-C3BC93748764}"/>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4070A24-551B-4EA7-A625-CAF5546B5A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29652891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3893" y="1866194"/>
            <a:ext cx="6207782" cy="1754326"/>
          </a:xfrm>
          <a:prstGeom prst="rect">
            <a:avLst/>
          </a:prstGeom>
          <a:noFill/>
        </p:spPr>
        <p:txBody>
          <a:bodyPr wrap="square" rtlCol="0">
            <a:spAutoFit/>
          </a:bodyPr>
          <a:lstStyle/>
          <a:p>
            <a:pPr lvl="2">
              <a:defRPr/>
            </a:pPr>
            <a:r>
              <a:rPr lang="it-IT" altLang="es-ES" sz="1200" dirty="0">
                <a:solidFill>
                  <a:srgbClr val="FF0000"/>
                </a:solidFill>
                <a:latin typeface="Arial Rounded MT Bold" panose="020F0704030504030204" pitchFamily="34" charset="0"/>
              </a:rPr>
              <a:t>Youtube:</a:t>
            </a:r>
          </a:p>
          <a:p>
            <a:pPr lvl="2">
              <a:defRPr/>
            </a:pPr>
            <a:r>
              <a:rPr lang="it-IT" altLang="es-ES" sz="1200" dirty="0">
                <a:latin typeface="Arial Rounded MT Bold" panose="020F0704030504030204" pitchFamily="34" charset="0"/>
              </a:rPr>
              <a:t>Per mancanza di risorse, l'azienda non intende dedicare una vera </a:t>
            </a:r>
          </a:p>
          <a:p>
            <a:pPr lvl="2">
              <a:defRPr/>
            </a:pPr>
            <a:r>
              <a:rPr lang="it-IT" altLang="es-ES" sz="1200" dirty="0">
                <a:latin typeface="Arial Rounded MT Bold" panose="020F0704030504030204" pitchFamily="34" charset="0"/>
              </a:rPr>
              <a:t>strategia su questo canale. </a:t>
            </a:r>
          </a:p>
          <a:p>
            <a:pPr>
              <a:defRPr/>
            </a:pPr>
            <a:endParaRPr lang="it-IT" altLang="es-ES" sz="1200" dirty="0">
              <a:latin typeface="Arial Rounded MT Bold" panose="020F0704030504030204" pitchFamily="34" charset="0"/>
            </a:endParaRPr>
          </a:p>
          <a:p>
            <a:pPr lvl="2">
              <a:defRPr/>
            </a:pPr>
            <a:r>
              <a:rPr lang="it-IT" altLang="es-ES" sz="1200" dirty="0">
                <a:solidFill>
                  <a:srgbClr val="FF0000"/>
                </a:solidFill>
                <a:latin typeface="Arial Rounded MT Bold" panose="020F0704030504030204" pitchFamily="34" charset="0"/>
              </a:rPr>
              <a:t>Pinterest:</a:t>
            </a:r>
            <a:endParaRPr lang="it-IT" altLang="es-ES" sz="1200" i="1" dirty="0">
              <a:solidFill>
                <a:srgbClr val="FF0000"/>
              </a:solidFill>
              <a:latin typeface="Arial Rounded MT Bold" panose="020F0704030504030204" pitchFamily="34" charset="0"/>
            </a:endParaRPr>
          </a:p>
          <a:p>
            <a:pPr lvl="2">
              <a:defRPr/>
            </a:pPr>
            <a:r>
              <a:rPr lang="it-IT" altLang="es-ES" sz="1200" dirty="0">
                <a:latin typeface="Arial Rounded MT Bold" panose="020F0704030504030204" pitchFamily="34" charset="0"/>
              </a:rPr>
              <a:t>L’Azienda decide di non gestire attivamente un proprio profilo, non </a:t>
            </a:r>
          </a:p>
          <a:p>
            <a:pPr lvl="2">
              <a:defRPr/>
            </a:pPr>
            <a:r>
              <a:rPr lang="it-IT" altLang="es-ES" sz="1200" dirty="0">
                <a:latin typeface="Arial Rounded MT Bold" panose="020F0704030504030204" pitchFamily="34" charset="0"/>
              </a:rPr>
              <a:t>avendo molte risorse e considerando il poco utilizzo in Italia di questo canale. Il digital team, Semmai, utilizzerà </a:t>
            </a:r>
            <a:r>
              <a:rPr lang="it-IT" altLang="es-ES" sz="1200" i="1" dirty="0">
                <a:latin typeface="Arial Rounded MT Bold" panose="020F0704030504030204" pitchFamily="34" charset="0"/>
              </a:rPr>
              <a:t>Pinterest</a:t>
            </a:r>
            <a:r>
              <a:rPr lang="it-IT" altLang="es-ES" sz="1200" dirty="0">
                <a:latin typeface="Arial Rounded MT Bold" panose="020F0704030504030204" pitchFamily="34" charset="0"/>
              </a:rPr>
              <a:t> per trovare </a:t>
            </a:r>
          </a:p>
          <a:p>
            <a:pPr lvl="2">
              <a:defRPr/>
            </a:pPr>
            <a:r>
              <a:rPr lang="it-IT" altLang="es-ES" sz="1200" dirty="0">
                <a:latin typeface="Arial Rounded MT Bold" panose="020F0704030504030204" pitchFamily="34" charset="0"/>
              </a:rPr>
              <a:t>ispirazione per i propri contenuti.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1809C22-EAAA-4D23-A64E-5C941CF9321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9D1D4AD-BDEE-48F0-ACF0-ACF0E0C981E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AEF4909-C242-4688-81AA-9F0C11D6C5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 name="Picture 10" descr="Comprar Pinterest - Microsoft Store es-ES">
            <a:extLst>
              <a:ext uri="{FF2B5EF4-FFF2-40B4-BE49-F238E27FC236}">
                <a16:creationId xmlns:a16="http://schemas.microsoft.com/office/drawing/2014/main" id="{88011F19-6457-4C2A-8BF0-AED4CF6D5B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7419" y="2763236"/>
            <a:ext cx="740929" cy="74092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YouTube Latinoamérica - YouTube">
            <a:extLst>
              <a:ext uri="{FF2B5EF4-FFF2-40B4-BE49-F238E27FC236}">
                <a16:creationId xmlns:a16="http://schemas.microsoft.com/office/drawing/2014/main" id="{CC80087F-FBCF-4875-8E5F-1B8E761BEC9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36" t="14193" r="3365" b="12449"/>
          <a:stretch/>
        </p:blipFill>
        <p:spPr bwMode="auto">
          <a:xfrm>
            <a:off x="1544146" y="1776789"/>
            <a:ext cx="987476" cy="82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41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642329"/>
            <a:ext cx="620505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569660"/>
          </a:xfrm>
          <a:prstGeom prst="rect">
            <a:avLst/>
          </a:prstGeom>
          <a:solidFill>
            <a:schemeClr val="accent3">
              <a:lumMod val="60000"/>
              <a:lumOff val="40000"/>
            </a:schemeClr>
          </a:solidFill>
          <a:ln>
            <a:solidFill>
              <a:schemeClr val="accent4">
                <a:lumMod val="7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just">
              <a:defRPr/>
            </a:pPr>
            <a:r>
              <a:rPr lang="it-IT" altLang="es-ES" sz="1200" dirty="0">
                <a:solidFill>
                  <a:schemeClr val="tx1"/>
                </a:solidFill>
                <a:latin typeface="Arial Rounded MT Bold" panose="020F0704030504030204" pitchFamily="34" charset="0"/>
              </a:rPr>
              <a:t>Nel nostro caso di studio, sarà semmai  importante individuare Blogger o </a:t>
            </a:r>
          </a:p>
          <a:p>
            <a:pPr algn="just">
              <a:defRPr/>
            </a:pPr>
            <a:r>
              <a:rPr lang="it-IT" altLang="es-ES" sz="1200" dirty="0">
                <a:solidFill>
                  <a:schemeClr val="tx1"/>
                </a:solidFill>
                <a:latin typeface="Arial Rounded MT Bold" panose="020F0704030504030204" pitchFamily="34" charset="0"/>
              </a:rPr>
              <a:t>«influencer» digitali aiutare a introdurre LouAnne S.r.l nelle loro Community</a:t>
            </a:r>
          </a:p>
          <a:p>
            <a:pPr algn="just">
              <a:defRPr/>
            </a:pPr>
            <a:r>
              <a:rPr lang="it-IT" altLang="es-ES" sz="1200" dirty="0">
                <a:solidFill>
                  <a:schemeClr val="tx1"/>
                </a:solidFill>
                <a:latin typeface="Arial Rounded MT Bold" panose="020F0704030504030204" pitchFamily="34" charset="0"/>
              </a:rPr>
              <a:t>di riferimento. Si tratta di instaurare rapporti continuativi e non di ottenere like o </a:t>
            </a:r>
          </a:p>
          <a:p>
            <a:pPr algn="just">
              <a:defRPr/>
            </a:pPr>
            <a:r>
              <a:rPr lang="it-IT" altLang="es-ES" sz="1200" dirty="0">
                <a:solidFill>
                  <a:schemeClr val="tx1"/>
                </a:solidFill>
                <a:latin typeface="Arial Rounded MT Bold" panose="020F0704030504030204" pitchFamily="34" charset="0"/>
              </a:rPr>
              <a:t>follower in breve tempo. Grazie a sistemi di monitoraggio come Mention, si </a:t>
            </a:r>
          </a:p>
          <a:p>
            <a:pPr algn="just">
              <a:defRPr/>
            </a:pPr>
            <a:r>
              <a:rPr lang="it-IT" altLang="es-ES" sz="1200" dirty="0">
                <a:solidFill>
                  <a:schemeClr val="tx1"/>
                </a:solidFill>
                <a:latin typeface="Arial Rounded MT Bold" panose="020F0704030504030204" pitchFamily="34" charset="0"/>
              </a:rPr>
              <a:t>individuerà una lista di persone verso cui effettuare azioni di </a:t>
            </a:r>
          </a:p>
          <a:p>
            <a:pPr algn="just">
              <a:defRPr/>
            </a:pPr>
            <a:r>
              <a:rPr lang="it-IT" altLang="es-ES" sz="1200" dirty="0">
                <a:solidFill>
                  <a:schemeClr val="tx1"/>
                </a:solidFill>
                <a:latin typeface="Arial Rounded MT Bold" panose="020F0704030504030204" pitchFamily="34" charset="0"/>
              </a:rPr>
              <a:t>avvicinamento, contatto e rapporto continuativo, per sempio invitandole a eventi privati o presentazioni in anteprima, concedendo capi in prova, integrandoli come</a:t>
            </a:r>
          </a:p>
          <a:p>
            <a:pPr algn="just">
              <a:defRPr/>
            </a:pPr>
            <a:r>
              <a:rPr lang="it-IT" altLang="es-ES" sz="1200" dirty="0">
                <a:solidFill>
                  <a:schemeClr val="tx1"/>
                </a:solidFill>
                <a:latin typeface="Arial Rounded MT Bold" panose="020F0704030504030204" pitchFamily="34" charset="0"/>
              </a:rPr>
              <a:t>creatici o creatori di contenuti per i propri canali.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8777CFDA-9170-4403-A605-2A1D1419EE4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6D00A74D-7267-4BDA-86EA-F02A7D12F05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64721406-E47F-4526-86B5-901C22E06C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8350698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6"/>
            <a:ext cx="6055520" cy="720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51670"/>
            <a:ext cx="6207782" cy="2123658"/>
          </a:xfrm>
          <a:prstGeom prst="rect">
            <a:avLst/>
          </a:prstGeom>
          <a:noFill/>
        </p:spPr>
        <p:txBody>
          <a:bodyPr wrap="square" rtlCol="0">
            <a:spAutoFit/>
          </a:bodyPr>
          <a:lstStyle/>
          <a:p>
            <a:pPr>
              <a:defRPr/>
            </a:pPr>
            <a:r>
              <a:rPr lang="it-IT" altLang="es-ES" sz="1200" dirty="0">
                <a:solidFill>
                  <a:srgbClr val="F8469B"/>
                </a:solidFill>
                <a:latin typeface="Arial Rounded MT Bold" panose="020F0704030504030204" pitchFamily="34" charset="0"/>
              </a:rPr>
              <a:t>E-commerce</a:t>
            </a:r>
            <a:r>
              <a:rPr lang="it-IT" altLang="es-ES" sz="1200" dirty="0">
                <a:latin typeface="Arial Rounded MT Bold" panose="020F0704030504030204" pitchFamily="34" charset="0"/>
              </a:rPr>
              <a:t>:</a:t>
            </a:r>
          </a:p>
          <a:p>
            <a:pPr>
              <a:defRPr/>
            </a:pPr>
            <a:endParaRPr lang="it-IT" altLang="es-ES" sz="1200" i="1" dirty="0">
              <a:latin typeface="Arial Rounded MT Bold" panose="020F0704030504030204" pitchFamily="34" charset="0"/>
            </a:endParaRPr>
          </a:p>
          <a:p>
            <a:pPr>
              <a:defRPr/>
            </a:pPr>
            <a:r>
              <a:rPr lang="it-IT" altLang="es-ES" sz="1200" dirty="0">
                <a:latin typeface="Arial Rounded MT Bold" panose="020F0704030504030204" pitchFamily="34" charset="0"/>
              </a:rPr>
              <a:t>Per valutare se aprire la piattaforma di e-commerce sono stati valutati diversi</a:t>
            </a:r>
          </a:p>
          <a:p>
            <a:pPr>
              <a:defRPr/>
            </a:pPr>
            <a:r>
              <a:rPr lang="it-IT" altLang="es-ES" sz="1200" dirty="0">
                <a:latin typeface="Arial Rounded MT Bold" panose="020F0704030504030204" pitchFamily="34" charset="0"/>
              </a:rPr>
              <a:t>fattori: il traffico generato sul sito, le risorse necessarie, la logistica relativa </a:t>
            </a:r>
          </a:p>
          <a:p>
            <a:pPr>
              <a:defRPr/>
            </a:pPr>
            <a:r>
              <a:rPr lang="it-IT" altLang="es-ES" sz="1200" dirty="0">
                <a:latin typeface="Arial Rounded MT Bold" panose="020F0704030504030204" pitchFamily="34" charset="0"/>
              </a:rPr>
              <a:t>al magazzino, i vantaggi relativi alla copertura del territorio ma anche relativi agli </a:t>
            </a:r>
          </a:p>
          <a:p>
            <a:pPr>
              <a:defRPr/>
            </a:pPr>
            <a:r>
              <a:rPr lang="it-IT" altLang="es-ES" sz="1200" dirty="0">
                <a:latin typeface="Arial Rounded MT Bold" panose="020F0704030504030204" pitchFamily="34" charset="0"/>
              </a:rPr>
              <a:t>in store fisici. LouAnne S.r.l decide in questo caso di partire gradualmente </a:t>
            </a:r>
          </a:p>
          <a:p>
            <a:pPr>
              <a:defRPr/>
            </a:pPr>
            <a:r>
              <a:rPr lang="it-IT" altLang="es-ES" sz="1200" dirty="0">
                <a:latin typeface="Arial Rounded MT Bold" panose="020F0704030504030204" pitchFamily="34" charset="0"/>
              </a:rPr>
              <a:t>e di pubblicare una piattaforma di e-commerce solo quando le attività digitali </a:t>
            </a:r>
          </a:p>
          <a:p>
            <a:pPr>
              <a:defRPr/>
            </a:pPr>
            <a:r>
              <a:rPr lang="it-IT" altLang="es-ES" sz="1200" dirty="0">
                <a:latin typeface="Arial Rounded MT Bold" panose="020F0704030504030204" pitchFamily="34" charset="0"/>
              </a:rPr>
              <a:t>avranno raggiunto una buona incidenza ed efficacia minima.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L’azienda sceglie al contrario di indirizzare i clienti verso il negozio fisico, </a:t>
            </a:r>
          </a:p>
          <a:p>
            <a:pPr>
              <a:defRPr/>
            </a:pPr>
            <a:r>
              <a:rPr lang="it-IT" altLang="es-ES" sz="1200" dirty="0">
                <a:latin typeface="Arial Rounded MT Bold" panose="020F0704030504030204" pitchFamily="34" charset="0"/>
              </a:rPr>
              <a:t>attraverso Web e Digital Advertising geolocalizzato.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7BAFEE5-878E-464C-AAA2-1541FE0A95F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F41D18F-B90D-450B-B93E-72F60A9DB99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642F0DD-7169-4542-9DB8-1EBB104AB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6730046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52854"/>
            <a:ext cx="6207782" cy="2677656"/>
          </a:xfrm>
          <a:prstGeom prst="rect">
            <a:avLst/>
          </a:prstGeom>
          <a:noFill/>
        </p:spPr>
        <p:txBody>
          <a:bodyPr wrap="square" rtlCol="0">
            <a:spAutoFit/>
          </a:bodyPr>
          <a:lstStyle/>
          <a:p>
            <a:pPr lvl="2">
              <a:defRPr/>
            </a:pPr>
            <a:r>
              <a:rPr lang="it-IT" altLang="es-ES" sz="1200" dirty="0">
                <a:solidFill>
                  <a:srgbClr val="F8469B"/>
                </a:solidFill>
                <a:latin typeface="Arial Rounded MT Bold" panose="020F0704030504030204" pitchFamily="34" charset="0"/>
              </a:rPr>
              <a:t>Un approfondimento: INSTAGRAM</a:t>
            </a:r>
          </a:p>
          <a:p>
            <a:pPr lvl="2">
              <a:defRPr/>
            </a:pPr>
            <a:endParaRPr lang="it-IT" altLang="es-ES" sz="1200" dirty="0">
              <a:latin typeface="Arial Rounded MT Bold" panose="020F0704030504030204" pitchFamily="34" charset="0"/>
            </a:endParaRPr>
          </a:p>
          <a:p>
            <a:pPr lvl="2">
              <a:defRPr/>
            </a:pPr>
            <a:r>
              <a:rPr lang="it-IT" altLang="es-ES" sz="1200" i="1" dirty="0">
                <a:latin typeface="Arial Rounded MT Bold" panose="020F0704030504030204" pitchFamily="34" charset="0"/>
              </a:rPr>
              <a:t>Instagram</a:t>
            </a:r>
            <a:r>
              <a:rPr lang="it-IT" altLang="es-ES" sz="1200" dirty="0">
                <a:latin typeface="Arial Rounded MT Bold" panose="020F0704030504030204" pitchFamily="34" charset="0"/>
              </a:rPr>
              <a:t> è stato fondato da Kevin Systrom e Mike Krieger nel 2010 </a:t>
            </a:r>
          </a:p>
          <a:p>
            <a:pPr lvl="2">
              <a:defRPr/>
            </a:pPr>
            <a:r>
              <a:rPr lang="it-IT" altLang="es-ES" sz="1200" dirty="0">
                <a:latin typeface="Arial Rounded MT Bold" panose="020F0704030504030204" pitchFamily="34" charset="0"/>
              </a:rPr>
              <a:t>come strumento caratterizzato da instantaneità e immediatezza.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18 Marzo 2015 L’autore pubblica la prima fotografia del progetto @kitchensuspension, comprendendo così i meccanismi di funzionamento e relazione e come </a:t>
            </a:r>
          </a:p>
          <a:p>
            <a:pPr>
              <a:defRPr/>
            </a:pPr>
            <a:r>
              <a:rPr lang="it-IT" altLang="es-ES" sz="1200" dirty="0">
                <a:latin typeface="Arial Rounded MT Bold" panose="020F0704030504030204" pitchFamily="34" charset="0"/>
              </a:rPr>
              <a:t>sviluppare un linguaggio di comunicazione adeguato a Instagram. Questo </a:t>
            </a:r>
          </a:p>
          <a:p>
            <a:pPr>
              <a:defRPr/>
            </a:pPr>
            <a:r>
              <a:rPr lang="it-IT" altLang="es-ES" sz="1200" dirty="0">
                <a:latin typeface="Arial Rounded MT Bold" panose="020F0704030504030204" pitchFamily="34" charset="0"/>
              </a:rPr>
              <a:t>approfondimento fornisce dei riferimenti per orientasi e comprendere come </a:t>
            </a:r>
          </a:p>
          <a:p>
            <a:pPr>
              <a:defRPr/>
            </a:pPr>
            <a:r>
              <a:rPr lang="it-IT" altLang="es-ES" sz="1200" dirty="0">
                <a:latin typeface="Arial Rounded MT Bold" panose="020F0704030504030204" pitchFamily="34" charset="0"/>
              </a:rPr>
              <a:t>trovare un approccio adeguato e quindi funzionale al contesto Instagram, che si </a:t>
            </a:r>
          </a:p>
          <a:p>
            <a:pPr>
              <a:defRPr/>
            </a:pPr>
            <a:r>
              <a:rPr lang="it-IT" altLang="es-ES" sz="1200" dirty="0">
                <a:latin typeface="Arial Rounded MT Bold" panose="020F0704030504030204" pitchFamily="34" charset="0"/>
              </a:rPr>
              <a:t>presenta sempre più specifico e lontano dalla semplice etichetta di “strumento di divertimento”. </a:t>
            </a:r>
          </a:p>
          <a:p>
            <a:pPr>
              <a:defRPr/>
            </a:pPr>
            <a:endParaRPr lang="it-IT" altLang="es-ES" sz="1200" i="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8CD442C-C9E2-486B-B6D9-10E1F6A1081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728F45B-EE3C-449D-B7C9-1631D543C43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31F5DC1-E75C-4A9E-86BF-7D8D54D86B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 name="Picture 8" descr="Instagram: con este truco podrás volver a ver los &amp;quot;me gusta&amp;quot; | Tecnologia |  Tecnología Y Ciencia | La Prensa Peru">
            <a:extLst>
              <a:ext uri="{FF2B5EF4-FFF2-40B4-BE49-F238E27FC236}">
                <a16:creationId xmlns:a16="http://schemas.microsoft.com/office/drawing/2014/main" id="{5EAF2E28-37AD-4382-AA84-A3227E6B52C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55" r="15094"/>
          <a:stretch/>
        </p:blipFill>
        <p:spPr bwMode="auto">
          <a:xfrm>
            <a:off x="1573475" y="1858548"/>
            <a:ext cx="929329" cy="77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6594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938992"/>
          </a:xfrm>
          <a:prstGeom prst="rect">
            <a:avLst/>
          </a:prstGeom>
          <a:noFill/>
        </p:spPr>
        <p:txBody>
          <a:bodyPr wrap="square" rtlCol="0">
            <a:spAutoFit/>
          </a:bodyPr>
          <a:lstStyle/>
          <a:p>
            <a:pPr>
              <a:defRPr/>
            </a:pPr>
            <a:r>
              <a:rPr lang="it-IT" altLang="es-ES" sz="1200" dirty="0">
                <a:latin typeface="Arial Rounded MT Bold" panose="020F0704030504030204" pitchFamily="34" charset="0"/>
              </a:rPr>
              <a:t>Esistevano già numerose piattaforme per la condivisione di immagini come</a:t>
            </a:r>
          </a:p>
          <a:p>
            <a:pPr>
              <a:defRPr/>
            </a:pPr>
            <a:r>
              <a:rPr lang="it-IT" altLang="es-ES" sz="1200" dirty="0">
                <a:latin typeface="Arial Rounded MT Bold" panose="020F0704030504030204" pitchFamily="34" charset="0"/>
              </a:rPr>
              <a:t>Pinterest, Flickr e Tumblr.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La differenza sostanziale di Instagram è il suo non essere una piattaforma, ma un </a:t>
            </a:r>
            <a:r>
              <a:rPr lang="it-IT" altLang="es-ES" sz="1200" i="1" dirty="0">
                <a:solidFill>
                  <a:srgbClr val="F8469B"/>
                </a:solidFill>
                <a:latin typeface="Arial Rounded MT Bold" panose="020F0704030504030204" pitchFamily="34" charset="0"/>
              </a:rPr>
              <a:t>Social Network</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Instagram esorisce in un momento decisivo: gli smartphone sono diffusi, le reti </a:t>
            </a:r>
          </a:p>
          <a:p>
            <a:pPr>
              <a:defRPr/>
            </a:pPr>
            <a:r>
              <a:rPr lang="it-IT" altLang="es-ES" sz="1200" dirty="0">
                <a:latin typeface="Arial Rounded MT Bold" panose="020F0704030504030204" pitchFamily="34" charset="0"/>
              </a:rPr>
              <a:t>wireless e 3g sono accessibili, le fotocamere integrate negli smartphone sono </a:t>
            </a:r>
          </a:p>
          <a:p>
            <a:pPr>
              <a:defRPr/>
            </a:pPr>
            <a:r>
              <a:rPr lang="it-IT" altLang="es-ES" sz="1200" dirty="0">
                <a:latin typeface="Arial Rounded MT Bold" panose="020F0704030504030204" pitchFamily="34" charset="0"/>
              </a:rPr>
              <a:t>qualitativamente buone. Facebook acquisisce Instagram nel 2012. </a:t>
            </a: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29D93D4-6709-4A02-A6BA-22DFCAD254F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A6A40F2-FE13-404B-A839-A2C1D2081CE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7193273-9AB5-4A86-BFDF-6678BD52B0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0936977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EC649F90-53F9-4922-8930-AEC02117E694}"/>
              </a:ext>
            </a:extLst>
          </p:cNvPr>
          <p:cNvGraphicFramePr/>
          <p:nvPr>
            <p:extLst>
              <p:ext uri="{D42A27DB-BD31-4B8C-83A1-F6EECF244321}">
                <p14:modId xmlns:p14="http://schemas.microsoft.com/office/powerpoint/2010/main" val="2631649116"/>
              </p:ext>
            </p:extLst>
          </p:nvPr>
        </p:nvGraphicFramePr>
        <p:xfrm>
          <a:off x="1460562" y="1862203"/>
          <a:ext cx="6207782" cy="1384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4872BA2-86A3-4817-9F12-CF2E63BFBA1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9DF208C-F6EA-4146-89C6-B4CD1E47E6B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A25DBAF-EF69-48C7-9DA0-0EA421E7BB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79569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635646"/>
            <a:ext cx="6207782" cy="7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938992"/>
          </a:xfrm>
          <a:prstGeom prst="rect">
            <a:avLst/>
          </a:prstGeom>
          <a:solidFill>
            <a:schemeClr val="accent3">
              <a:lumMod val="60000"/>
              <a:lumOff val="40000"/>
            </a:schemeClr>
          </a:solidFill>
          <a:ln>
            <a:solidFill>
              <a:schemeClr val="accent3"/>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defRPr/>
            </a:pPr>
            <a:r>
              <a:rPr lang="it-IT" altLang="es-ES" sz="1200" dirty="0">
                <a:solidFill>
                  <a:schemeClr val="tx1"/>
                </a:solidFill>
                <a:latin typeface="Arial Rounded MT Bold" panose="020F0704030504030204" pitchFamily="34" charset="0"/>
              </a:rPr>
              <a:t>Il Profilo Business è indicato per chi intende utilizzare Instagram come supporto a un’attività professionale. </a:t>
            </a:r>
          </a:p>
          <a:p>
            <a:pPr>
              <a:defRPr/>
            </a:pPr>
            <a:endParaRPr lang="it-IT" altLang="es-ES" sz="1200" dirty="0">
              <a:solidFill>
                <a:schemeClr val="tx1"/>
              </a:solidFill>
              <a:latin typeface="Arial Rounded MT Bold" panose="020F0704030504030204" pitchFamily="34" charset="0"/>
            </a:endParaRPr>
          </a:p>
          <a:p>
            <a:pPr>
              <a:defRPr/>
            </a:pPr>
            <a:r>
              <a:rPr lang="it-IT" altLang="es-ES" sz="1200" dirty="0">
                <a:solidFill>
                  <a:schemeClr val="tx1"/>
                </a:solidFill>
                <a:latin typeface="Arial Rounded MT Bold" panose="020F0704030504030204" pitchFamily="34" charset="0"/>
              </a:rPr>
              <a:t>È quindi possibile promuovere a pagamento un contenuto e utilizzare l’App come strumento pubblicitario grazie alle inserzioni sponsorizzate. </a:t>
            </a:r>
          </a:p>
          <a:p>
            <a:pPr>
              <a:defRPr/>
            </a:pPr>
            <a:endParaRPr lang="it-IT" altLang="es-ES" sz="1200" dirty="0">
              <a:solidFill>
                <a:schemeClr val="tx1"/>
              </a:solidFill>
              <a:latin typeface="Arial Rounded MT Bold" panose="020F0704030504030204" pitchFamily="34" charset="0"/>
            </a:endParaRPr>
          </a:p>
          <a:p>
            <a:pPr>
              <a:defRPr/>
            </a:pPr>
            <a:r>
              <a:rPr lang="it-IT" altLang="es-ES" sz="1200" dirty="0">
                <a:solidFill>
                  <a:schemeClr val="tx1"/>
                </a:solidFill>
                <a:latin typeface="Arial Rounded MT Bold" panose="020F0704030504030204" pitchFamily="34" charset="0"/>
              </a:rPr>
              <a:t>È oggi ritenuto fondamentale l’utilizzo di Instagram dal punto di vista </a:t>
            </a:r>
          </a:p>
          <a:p>
            <a:pPr>
              <a:defRPr/>
            </a:pPr>
            <a:r>
              <a:rPr lang="it-IT" altLang="es-ES" sz="1200" dirty="0">
                <a:solidFill>
                  <a:schemeClr val="tx1"/>
                </a:solidFill>
                <a:latin typeface="Arial Rounded MT Bold" panose="020F0704030504030204" pitchFamily="34" charset="0"/>
              </a:rPr>
              <a:t>commerciale: è necessario inserirlo nel proprio piano di comunicazione e in </a:t>
            </a:r>
          </a:p>
          <a:p>
            <a:pPr>
              <a:defRPr/>
            </a:pPr>
            <a:r>
              <a:rPr lang="it-IT" altLang="es-ES" sz="1200" dirty="0">
                <a:solidFill>
                  <a:schemeClr val="tx1"/>
                </a:solidFill>
                <a:latin typeface="Arial Rounded MT Bold" panose="020F0704030504030204" pitchFamily="34" charset="0"/>
              </a:rPr>
              <a:t>generale di marketing dell’azienda, brand o attività. </a:t>
            </a:r>
          </a:p>
          <a:p>
            <a:pPr>
              <a:defRPr/>
            </a:pPr>
            <a:endParaRPr lang="it-IT"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5A787C1-8D34-40C4-9E34-0B12B3721986}"/>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4E6FF37-345E-42C1-AF3B-D6953F14AA6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2CACDB5-777D-4C75-B8EA-39C0D701BE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842494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179" y="1848144"/>
            <a:ext cx="6207782" cy="2308324"/>
          </a:xfrm>
          <a:prstGeom prst="rect">
            <a:avLst/>
          </a:prstGeom>
          <a:noFill/>
        </p:spPr>
        <p:txBody>
          <a:bodyPr wrap="square" rtlCol="0">
            <a:spAutoFit/>
          </a:bodyPr>
          <a:lstStyle/>
          <a:p>
            <a:pPr>
              <a:defRPr/>
            </a:pPr>
            <a:r>
              <a:rPr lang="it-IT" altLang="es-ES" sz="1200" dirty="0">
                <a:latin typeface="Arial Rounded MT Bold" panose="020F0704030504030204" pitchFamily="34" charset="0"/>
              </a:rPr>
              <a:t>Instagram offre anzitutto strumenti per «</a:t>
            </a:r>
            <a:r>
              <a:rPr lang="it-IT" altLang="es-ES" sz="1200" dirty="0">
                <a:solidFill>
                  <a:srgbClr val="F8469B"/>
                </a:solidFill>
                <a:latin typeface="Arial Rounded MT Bold" panose="020F0704030504030204" pitchFamily="34" charset="0"/>
              </a:rPr>
              <a:t>l’umanizzazione del marchio</a:t>
            </a:r>
            <a:r>
              <a:rPr lang="it-IT" altLang="es-ES" sz="1200" dirty="0">
                <a:latin typeface="Arial Rounded MT Bold" panose="020F0704030504030204" pitchFamily="34" charset="0"/>
              </a:rPr>
              <a:t>»:</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 prodotti vengono mostrati come accessibili e più desiderabili.</a:t>
            </a:r>
          </a:p>
          <a:p>
            <a:pPr>
              <a:defRPr/>
            </a:pPr>
            <a:r>
              <a:rPr lang="it-IT" altLang="es-ES" sz="1200" dirty="0">
                <a:latin typeface="Arial Rounded MT Bold" panose="020F0704030504030204" pitchFamily="34" charset="0"/>
              </a:rPr>
              <a:t>Instagram inoltre offre delle funzionalità specifiche per «Reputation» e </a:t>
            </a:r>
          </a:p>
          <a:p>
            <a:pPr>
              <a:defRPr/>
            </a:pPr>
            <a:r>
              <a:rPr lang="it-IT" altLang="es-ES" sz="1200" dirty="0">
                <a:latin typeface="Arial Rounded MT Bold" panose="020F0704030504030204" pitchFamily="34" charset="0"/>
              </a:rPr>
              <a:t>«Awareness»: </a:t>
            </a:r>
          </a:p>
          <a:p>
            <a:pPr>
              <a:defRPr/>
            </a:pPr>
            <a:r>
              <a:rPr lang="it-IT" altLang="es-ES" sz="1200" dirty="0">
                <a:latin typeface="Arial Rounded MT Bold" panose="020F0704030504030204" pitchFamily="34" charset="0"/>
              </a:rPr>
              <a:t> </a:t>
            </a:r>
          </a:p>
          <a:p>
            <a:pPr lvl="3">
              <a:defRPr/>
            </a:pPr>
            <a:r>
              <a:rPr lang="it-IT" altLang="es-ES" sz="1200" dirty="0">
                <a:solidFill>
                  <a:srgbClr val="F8469B"/>
                </a:solidFill>
                <a:latin typeface="Arial Rounded MT Bold" panose="020F0704030504030204" pitchFamily="34" charset="0"/>
              </a:rPr>
              <a:t>Brand Reputation</a:t>
            </a:r>
          </a:p>
          <a:p>
            <a:pPr lvl="3">
              <a:defRPr/>
            </a:pPr>
            <a:r>
              <a:rPr lang="it-IT" altLang="es-ES" sz="1200" dirty="0">
                <a:latin typeface="Arial Rounded MT Bold" panose="020F0704030504030204" pitchFamily="34" charset="0"/>
              </a:rPr>
              <a:t>La brand reputation è la considerazione, la reputazione di un </a:t>
            </a:r>
          </a:p>
          <a:p>
            <a:pPr lvl="3">
              <a:defRPr/>
            </a:pPr>
            <a:r>
              <a:rPr lang="it-IT" altLang="es-ES" sz="1200" dirty="0">
                <a:latin typeface="Arial Rounded MT Bold" panose="020F0704030504030204" pitchFamily="34" charset="0"/>
              </a:rPr>
              <a:t>brand, attività etc. </a:t>
            </a:r>
          </a:p>
          <a:p>
            <a:pPr lvl="3">
              <a:defRPr/>
            </a:pPr>
            <a:r>
              <a:rPr lang="it-IT" altLang="es-ES" sz="1200" dirty="0">
                <a:latin typeface="Arial Rounded MT Bold" panose="020F0704030504030204" pitchFamily="34" charset="0"/>
              </a:rPr>
              <a:t>Instagram offre una serie di strumenti per conoscere la propria «reputazione». </a:t>
            </a: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D2EAE3A-E799-48D2-A590-1858FEFD3F4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8398D87-89BB-4093-821F-8664E086452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28126F5-EB0D-46A0-8097-12F5659C4A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218" name="Picture 2" descr="The Importance of Online Reputation Management - Small Business Design,  SEO, and Marketing Blog | High Level Marketing">
            <a:extLst>
              <a:ext uri="{FF2B5EF4-FFF2-40B4-BE49-F238E27FC236}">
                <a16:creationId xmlns:a16="http://schemas.microsoft.com/office/drawing/2014/main" id="{29096D74-8D44-4BBF-BEC0-C6C4551191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2931790"/>
            <a:ext cx="1188799" cy="116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9262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59535"/>
            <a:ext cx="6207782" cy="1754326"/>
          </a:xfrm>
          <a:prstGeom prst="rect">
            <a:avLst/>
          </a:prstGeom>
          <a:noFill/>
        </p:spPr>
        <p:txBody>
          <a:bodyPr wrap="square" rtlCol="0">
            <a:spAutoFit/>
          </a:bodyPr>
          <a:lstStyle/>
          <a:p>
            <a:pPr>
              <a:defRPr/>
            </a:pPr>
            <a:r>
              <a:rPr lang="it-IT" altLang="es-ES" sz="1200" dirty="0">
                <a:solidFill>
                  <a:srgbClr val="F8469B"/>
                </a:solidFill>
                <a:latin typeface="Arial Rounded MT Bold" panose="020F0704030504030204" pitchFamily="34" charset="0"/>
              </a:rPr>
              <a:t>La Struttura di un Profilo Business:</a:t>
            </a:r>
          </a:p>
          <a:p>
            <a:pPr>
              <a:defRPr/>
            </a:pPr>
            <a:endParaRPr lang="it-IT" altLang="es-ES" sz="1200" dirty="0">
              <a:latin typeface="Arial Rounded MT Bold" panose="020F0704030504030204" pitchFamily="34" charset="0"/>
            </a:endParaRPr>
          </a:p>
          <a:p>
            <a:pPr marL="228600" indent="-228600">
              <a:buAutoNum type="arabicParenR"/>
              <a:defRPr/>
            </a:pPr>
            <a:r>
              <a:rPr lang="it-IT" altLang="es-ES" sz="1200" dirty="0">
                <a:solidFill>
                  <a:schemeClr val="accent2">
                    <a:lumMod val="75000"/>
                  </a:schemeClr>
                </a:solidFill>
                <a:latin typeface="Arial Rounded MT Bold" panose="020F0704030504030204" pitchFamily="34" charset="0"/>
              </a:rPr>
              <a:t>Biografia, la nostra vetrina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La biografia del profilo aziendale è una parte essenziale. Come un biglietto da </a:t>
            </a:r>
          </a:p>
          <a:p>
            <a:pPr>
              <a:defRPr/>
            </a:pPr>
            <a:r>
              <a:rPr lang="it-IT" altLang="es-ES" sz="1200" dirty="0">
                <a:latin typeface="Arial Rounded MT Bold" panose="020F0704030504030204" pitchFamily="34" charset="0"/>
              </a:rPr>
              <a:t>visita virtuale, deve essere chiara e attendibile. È un elemento tutt’altro che </a:t>
            </a:r>
          </a:p>
          <a:p>
            <a:pPr>
              <a:defRPr/>
            </a:pPr>
            <a:r>
              <a:rPr lang="it-IT" altLang="es-ES" sz="1200" dirty="0">
                <a:latin typeface="Arial Rounded MT Bold" panose="020F0704030504030204" pitchFamily="34" charset="0"/>
              </a:rPr>
              <a:t>marginale. Si compone di: </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F12918A-8BFF-4C87-92EE-46838D42AEF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5AECEE7-515C-4EB9-B340-ADC52D47FFF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A6523BD-FFCC-456D-B1D8-F036AF524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0538980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7" y="1635646"/>
            <a:ext cx="643463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75657" y="1671650"/>
            <a:ext cx="6518169" cy="2492990"/>
          </a:xfrm>
          <a:prstGeom prst="rect">
            <a:avLst/>
          </a:prstGeom>
          <a:noFill/>
        </p:spPr>
        <p:txBody>
          <a:bodyPr wrap="square" rtlCol="0">
            <a:spAutoFit/>
          </a:bodyPr>
          <a:lstStyle/>
          <a:p>
            <a:pPr>
              <a:defRPr/>
            </a:pPr>
            <a:endParaRPr lang="it-IT" altLang="es-ES" sz="1200" dirty="0">
              <a:latin typeface="Arial Rounded MT Bold" panose="020F0704030504030204" pitchFamily="34" charset="0"/>
            </a:endParaRPr>
          </a:p>
          <a:p>
            <a:pPr>
              <a:defRPr/>
            </a:pPr>
            <a:r>
              <a:rPr lang="it-IT" altLang="es-ES" sz="1200" dirty="0">
                <a:solidFill>
                  <a:schemeClr val="accent2">
                    <a:lumMod val="75000"/>
                  </a:schemeClr>
                </a:solidFill>
                <a:latin typeface="Arial Rounded MT Bold" panose="020F0704030504030204" pitchFamily="34" charset="0"/>
              </a:rPr>
              <a:t>1) Nome utente</a:t>
            </a:r>
          </a:p>
          <a:p>
            <a:pPr>
              <a:defRPr/>
            </a:pPr>
            <a:r>
              <a:rPr lang="it-IT" altLang="es-ES" sz="1200" dirty="0">
                <a:solidFill>
                  <a:schemeClr val="accent2">
                    <a:lumMod val="75000"/>
                  </a:schemeClr>
                </a:solidFill>
                <a:latin typeface="Arial Rounded MT Bold" panose="020F0704030504030204" pitchFamily="34" charset="0"/>
              </a:rPr>
              <a:t>2) Nome</a:t>
            </a:r>
          </a:p>
          <a:p>
            <a:pPr>
              <a:defRPr/>
            </a:pPr>
            <a:r>
              <a:rPr lang="it-IT" altLang="es-ES" sz="1200" dirty="0">
                <a:solidFill>
                  <a:schemeClr val="accent2">
                    <a:lumMod val="75000"/>
                  </a:schemeClr>
                </a:solidFill>
                <a:latin typeface="Arial Rounded MT Bold" panose="020F0704030504030204" pitchFamily="34" charset="0"/>
              </a:rPr>
              <a:t>3) Immagine di profilo</a:t>
            </a:r>
          </a:p>
          <a:p>
            <a:pPr>
              <a:defRPr/>
            </a:pPr>
            <a:r>
              <a:rPr lang="it-IT" altLang="es-ES" sz="1200" dirty="0">
                <a:solidFill>
                  <a:schemeClr val="accent2">
                    <a:lumMod val="75000"/>
                  </a:schemeClr>
                </a:solidFill>
                <a:latin typeface="Arial Rounded MT Bold" panose="020F0704030504030204" pitchFamily="34" charset="0"/>
              </a:rPr>
              <a:t>4) Biografia</a:t>
            </a:r>
          </a:p>
          <a:p>
            <a:pPr>
              <a:defRPr/>
            </a:pPr>
            <a:r>
              <a:rPr lang="it-IT" altLang="es-ES" sz="1200" dirty="0">
                <a:solidFill>
                  <a:schemeClr val="accent2">
                    <a:lumMod val="75000"/>
                  </a:schemeClr>
                </a:solidFill>
                <a:latin typeface="Arial Rounded MT Bold" panose="020F0704030504030204" pitchFamily="34" charset="0"/>
              </a:rPr>
              <a:t>5) Link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Nome e Nome Utente sono campi fondamentali per il riconoscimento, l’individuabilità e in seguito la “fidelizzazione” da parte degli utenti. Lo stesso vale per l’Immagine di </a:t>
            </a:r>
          </a:p>
          <a:p>
            <a:pPr>
              <a:defRPr/>
            </a:pPr>
            <a:r>
              <a:rPr lang="it-IT" altLang="es-ES" sz="1200" dirty="0">
                <a:latin typeface="Arial Rounded MT Bold" panose="020F0704030504030204" pitchFamily="34" charset="0"/>
              </a:rPr>
              <a:t>Profilo: il contenuto visuale della biografia. </a:t>
            </a:r>
          </a:p>
          <a:p>
            <a:pPr>
              <a:defRPr/>
            </a:pPr>
            <a:r>
              <a:rPr lang="it-IT" altLang="es-ES" sz="1200" dirty="0">
                <a:latin typeface="Arial Rounded MT Bold" panose="020F0704030504030204" pitchFamily="34" charset="0"/>
              </a:rPr>
              <a:t>Nel caso l’azienda o attività abbia un sito internet, un e-commerce etc, nel campo Sito Web andrà inserito il link. </a:t>
            </a: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4CB90EB-1963-40C4-90AF-D5EF449296B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ECC19F0-6294-47E8-AEC6-F2CCDE4A5D1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A4F1E4B-CDD6-4335-AB44-1A6FB24D82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568952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ABBAE2CD-CE76-421E-88A4-40391B98E521}"/>
              </a:ext>
            </a:extLst>
          </p:cNvPr>
          <p:cNvGraphicFramePr/>
          <p:nvPr>
            <p:extLst>
              <p:ext uri="{D42A27DB-BD31-4B8C-83A1-F6EECF244321}">
                <p14:modId xmlns:p14="http://schemas.microsoft.com/office/powerpoint/2010/main" val="1162789307"/>
              </p:ext>
            </p:extLst>
          </p:nvPr>
        </p:nvGraphicFramePr>
        <p:xfrm>
          <a:off x="1460562" y="1862203"/>
          <a:ext cx="6207782" cy="2293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612FD9F-E8D4-4E9E-99BF-79CE4D6F5231}"/>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0BE46B3-6318-45D9-820D-47B4AFFC22F5}"/>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516ADC9-3207-4024-AFB7-2AE06B7DEB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79248884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554" y="136179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0272" y="1643772"/>
            <a:ext cx="6207782" cy="3046988"/>
          </a:xfrm>
          <a:prstGeom prst="rect">
            <a:avLst/>
          </a:prstGeom>
          <a:noFill/>
        </p:spPr>
        <p:txBody>
          <a:bodyPr wrap="square" rtlCol="0">
            <a:spAutoFit/>
          </a:bodyPr>
          <a:lstStyle/>
          <a:p>
            <a:pPr>
              <a:defRPr/>
            </a:pPr>
            <a:r>
              <a:rPr lang="it-IT" altLang="es-ES" sz="1200" dirty="0">
                <a:latin typeface="Arial Rounded MT Bold" panose="020F0704030504030204" pitchFamily="34" charset="0"/>
              </a:rPr>
              <a:t>Il Contenuti di Instagram hanno un formato che si presta a numerose realtà </a:t>
            </a:r>
          </a:p>
          <a:p>
            <a:pPr>
              <a:defRPr/>
            </a:pPr>
            <a:r>
              <a:rPr lang="it-IT" altLang="es-ES" sz="1200" dirty="0">
                <a:latin typeface="Arial Rounded MT Bold" panose="020F0704030504030204" pitchFamily="34" charset="0"/>
              </a:rPr>
              <a:t>aziendali anche di piccola scala. Essi si divisono in «</a:t>
            </a:r>
            <a:r>
              <a:rPr lang="it-IT" altLang="es-ES" sz="1200" dirty="0">
                <a:solidFill>
                  <a:schemeClr val="accent2">
                    <a:lumMod val="75000"/>
                  </a:schemeClr>
                </a:solidFill>
                <a:latin typeface="Arial Rounded MT Bold" panose="020F0704030504030204" pitchFamily="34" charset="0"/>
              </a:rPr>
              <a:t>Post</a:t>
            </a:r>
            <a:r>
              <a:rPr lang="it-IT" altLang="es-ES" sz="1200" dirty="0">
                <a:latin typeface="Arial Rounded MT Bold" panose="020F0704030504030204" pitchFamily="34" charset="0"/>
              </a:rPr>
              <a:t>» e «</a:t>
            </a:r>
            <a:r>
              <a:rPr lang="it-IT" altLang="es-ES" sz="1200" dirty="0">
                <a:solidFill>
                  <a:schemeClr val="accent2">
                    <a:lumMod val="75000"/>
                  </a:schemeClr>
                </a:solidFill>
                <a:latin typeface="Arial Rounded MT Bold" panose="020F0704030504030204" pitchFamily="34" charset="0"/>
              </a:rPr>
              <a:t>Storie</a:t>
            </a:r>
            <a:r>
              <a:rPr lang="it-IT" altLang="es-ES" sz="1200" dirty="0">
                <a:latin typeface="Arial Rounded MT Bold" panose="020F0704030504030204" pitchFamily="34" charset="0"/>
              </a:rPr>
              <a:t>».</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Il «</a:t>
            </a:r>
            <a:r>
              <a:rPr lang="it-IT" altLang="es-ES" sz="1200" dirty="0">
                <a:solidFill>
                  <a:schemeClr val="accent2">
                    <a:lumMod val="75000"/>
                  </a:schemeClr>
                </a:solidFill>
                <a:latin typeface="Arial Rounded MT Bold" panose="020F0704030504030204" pitchFamily="34" charset="0"/>
              </a:rPr>
              <a:t>Post</a:t>
            </a:r>
            <a:r>
              <a:rPr lang="it-IT" altLang="es-ES" sz="1200" dirty="0">
                <a:latin typeface="Arial Rounded MT Bold" panose="020F0704030504030204" pitchFamily="34" charset="0"/>
              </a:rPr>
              <a:t>» è il contenuto pubblicato: </a:t>
            </a:r>
          </a:p>
          <a:p>
            <a:pPr>
              <a:defRPr/>
            </a:pPr>
            <a:r>
              <a:rPr lang="it-IT" altLang="es-ES" sz="1200" dirty="0">
                <a:latin typeface="Arial Rounded MT Bold" panose="020F0704030504030204" pitchFamily="34" charset="0"/>
              </a:rPr>
              <a:t>1) Immagini </a:t>
            </a:r>
          </a:p>
          <a:p>
            <a:pPr>
              <a:defRPr/>
            </a:pPr>
            <a:r>
              <a:rPr lang="it-IT" altLang="es-ES" sz="1200" dirty="0">
                <a:latin typeface="Arial Rounded MT Bold" panose="020F0704030504030204" pitchFamily="34" charset="0"/>
              </a:rPr>
              <a:t>2) Caroselli, un insieme di massimo dieci immagini e/o video che vengono caricate in sequenza </a:t>
            </a:r>
          </a:p>
          <a:p>
            <a:pPr>
              <a:defRPr/>
            </a:pPr>
            <a:r>
              <a:rPr lang="it-IT" altLang="es-ES" sz="1200" dirty="0">
                <a:latin typeface="Arial Rounded MT Bold" panose="020F0704030504030204" pitchFamily="34" charset="0"/>
              </a:rPr>
              <a:t>3) Video di durata massima di 1 minuto</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L’opzione Copertina permette di scegliere l’immagine da mostrare all’inizio. </a:t>
            </a:r>
          </a:p>
          <a:p>
            <a:pPr>
              <a:defRPr/>
            </a:pPr>
            <a:r>
              <a:rPr lang="it-IT" altLang="es-ES" sz="1200" dirty="0">
                <a:latin typeface="Arial Rounded MT Bold" panose="020F0704030504030204" pitchFamily="34" charset="0"/>
              </a:rPr>
              <a:t>La prima cosa da fare è scrivere una didascalia: il testo che sarà pubblicato sotto la foto. Il comando «tagga le persone» permette di menzionare altri utenti </a:t>
            </a:r>
          </a:p>
          <a:p>
            <a:pPr>
              <a:defRPr/>
            </a:pPr>
            <a:r>
              <a:rPr lang="it-IT" altLang="es-ES" sz="1200" dirty="0">
                <a:latin typeface="Arial Rounded MT Bold" panose="020F0704030504030204" pitchFamily="34" charset="0"/>
              </a:rPr>
              <a:t>Instagram all’interno del post. È altamente consigliato inserire il “geotag”, ossia il punto geografico nel quale la foto è stata scattata e/o pubblicata, per ragioni di </a:t>
            </a:r>
          </a:p>
          <a:p>
            <a:pPr>
              <a:defRPr/>
            </a:pPr>
            <a:r>
              <a:rPr lang="it-IT" altLang="es-ES" sz="1200" dirty="0">
                <a:latin typeface="Arial Rounded MT Bold" panose="020F0704030504030204" pitchFamily="34" charset="0"/>
              </a:rPr>
              <a:t>visibilità. </a:t>
            </a: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2776D7C-C9D6-45FF-B9E5-4988A928C4E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26AD552-5B69-40AC-BCA2-2E85E511535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A01309F-3815-409E-A065-F33981506E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0154703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8152" y="1923678"/>
            <a:ext cx="6207782" cy="2123658"/>
          </a:xfrm>
          <a:prstGeom prst="rect">
            <a:avLst/>
          </a:prstGeom>
          <a:noFill/>
        </p:spPr>
        <p:txBody>
          <a:bodyPr wrap="square" rtlCol="0">
            <a:spAutoFit/>
          </a:bodyPr>
          <a:lstStyle/>
          <a:p>
            <a:pPr>
              <a:defRPr/>
            </a:pPr>
            <a:r>
              <a:rPr lang="it-IT" altLang="es-ES" sz="1200" dirty="0">
                <a:latin typeface="Arial Rounded MT Bold" panose="020F0704030504030204" pitchFamily="34" charset="0"/>
              </a:rPr>
              <a:t>Le «</a:t>
            </a:r>
            <a:r>
              <a:rPr lang="it-IT" altLang="es-ES" sz="1200" dirty="0">
                <a:solidFill>
                  <a:schemeClr val="accent2">
                    <a:lumMod val="75000"/>
                  </a:schemeClr>
                </a:solidFill>
                <a:latin typeface="Arial Rounded MT Bold" panose="020F0704030504030204" pitchFamily="34" charset="0"/>
              </a:rPr>
              <a:t>Stories</a:t>
            </a:r>
            <a:r>
              <a:rPr lang="it-IT" altLang="es-ES" sz="1200" dirty="0">
                <a:latin typeface="Arial Rounded MT Bold" panose="020F0704030504030204" pitchFamily="34" charset="0"/>
              </a:rPr>
              <a:t>» hanno debuttato su Instagram nel 2016 e sono diventate parte </a:t>
            </a:r>
          </a:p>
          <a:p>
            <a:pPr>
              <a:defRPr/>
            </a:pPr>
            <a:r>
              <a:rPr lang="it-IT" altLang="es-ES" sz="1200" dirty="0">
                <a:latin typeface="Arial Rounded MT Bold" panose="020F0704030504030204" pitchFamily="34" charset="0"/>
              </a:rPr>
              <a:t>integrante della piattaforma in pochissimi mesi. Le stories sono il cuore di </a:t>
            </a:r>
          </a:p>
          <a:p>
            <a:pPr>
              <a:defRPr/>
            </a:pPr>
            <a:r>
              <a:rPr lang="it-IT" altLang="es-ES" sz="1200" dirty="0">
                <a:latin typeface="Arial Rounded MT Bold" panose="020F0704030504030204" pitchFamily="34" charset="0"/>
              </a:rPr>
              <a:t>Instagram e il loro impiego è imprescindibile per un account Business.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Le Stories sono composte da immagini e/o video di durata massima di 15 secondi che vengono visualizzati in sequenza per massimo 24 ore. Poi scompaiono </a:t>
            </a:r>
          </a:p>
          <a:p>
            <a:pPr>
              <a:defRPr/>
            </a:pPr>
            <a:r>
              <a:rPr lang="it-IT" altLang="es-ES" sz="1200" dirty="0">
                <a:latin typeface="Arial Rounded MT Bold" panose="020F0704030504030204" pitchFamily="34" charset="0"/>
              </a:rPr>
              <a:t>dalla galleria. Condivisione in tempo reale e instantanea.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Le Stories durano 24 ore e non sono inserite nella galleria principale dell’account. Uno strumento per una comunicazione pensata come «in tempo reale». </a:t>
            </a: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51368FB-A91C-4958-BC50-8E18D87A630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9BFD439-38B5-4DBE-B504-D2B493F348E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2967A24-9D79-443A-A6CC-CB0B9AFAA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2780591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971585"/>
            <a:ext cx="6202266" cy="1200329"/>
          </a:xfrm>
          <a:prstGeom prst="rect">
            <a:avLst/>
          </a:prstGeom>
          <a:solidFill>
            <a:schemeClr val="accent4">
              <a:lumMod val="40000"/>
              <a:lumOff val="60000"/>
            </a:schemeClr>
          </a:solidFill>
          <a:ln>
            <a:solidFill>
              <a:srgbClr val="00B0F0"/>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defRPr/>
            </a:pPr>
            <a:r>
              <a:rPr lang="it-IT" altLang="es-ES" sz="1200" dirty="0">
                <a:solidFill>
                  <a:schemeClr val="tx1"/>
                </a:solidFill>
                <a:latin typeface="Arial Rounded MT Bold" panose="020F0704030504030204" pitchFamily="34" charset="0"/>
              </a:rPr>
              <a:t>Le «Stories» per un profilo Business sono uno «strumento di narrazione», uno </a:t>
            </a:r>
          </a:p>
          <a:p>
            <a:pPr>
              <a:defRPr/>
            </a:pPr>
            <a:r>
              <a:rPr lang="it-IT" altLang="es-ES" sz="1200" dirty="0">
                <a:solidFill>
                  <a:schemeClr val="tx1"/>
                </a:solidFill>
                <a:latin typeface="Arial Rounded MT Bold" panose="020F0704030504030204" pitchFamily="34" charset="0"/>
              </a:rPr>
              <a:t>strumento dinamico, un micro spot pubblicitario.</a:t>
            </a:r>
          </a:p>
          <a:p>
            <a:pPr>
              <a:defRPr/>
            </a:pPr>
            <a:endParaRPr lang="it-IT" altLang="es-ES" sz="1200" dirty="0">
              <a:solidFill>
                <a:schemeClr val="tx1"/>
              </a:solidFill>
              <a:latin typeface="Arial Rounded MT Bold" panose="020F0704030504030204" pitchFamily="34" charset="0"/>
            </a:endParaRPr>
          </a:p>
          <a:p>
            <a:pPr>
              <a:defRPr/>
            </a:pPr>
            <a:r>
              <a:rPr lang="it-IT" altLang="es-ES" sz="1200" dirty="0">
                <a:solidFill>
                  <a:schemeClr val="tx1"/>
                </a:solidFill>
                <a:latin typeface="Arial Rounded MT Bold" panose="020F0704030504030204" pitchFamily="34" charset="0"/>
              </a:rPr>
              <a:t>L’esito di una Story sarà disponibile in seguito: numero di visualizzazioni, </a:t>
            </a:r>
          </a:p>
          <a:p>
            <a:pPr>
              <a:defRPr/>
            </a:pPr>
            <a:r>
              <a:rPr lang="it-IT" altLang="es-ES" sz="1200" dirty="0">
                <a:solidFill>
                  <a:schemeClr val="tx1"/>
                </a:solidFill>
                <a:latin typeface="Arial Rounded MT Bold" panose="020F0704030504030204" pitchFamily="34" charset="0"/>
              </a:rPr>
              <a:t>interazioni ottenute, dati statistici (numero di visualizzazioni, impression, follower </a:t>
            </a:r>
          </a:p>
          <a:p>
            <a:pPr>
              <a:defRPr/>
            </a:pPr>
            <a:r>
              <a:rPr lang="it-IT" altLang="es-ES" sz="1200" dirty="0">
                <a:solidFill>
                  <a:schemeClr val="tx1"/>
                </a:solidFill>
                <a:latin typeface="Arial Rounded MT Bold" panose="020F0704030504030204" pitchFamily="34" charset="0"/>
              </a:rPr>
              <a:t>guadagnati, dati di navigazione).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A002825-9EFE-49C4-8F77-F83DA08C180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50B1F0E-FB48-4CDA-95E7-7A97648CBB3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D4B46DE-05DC-4483-BB7E-0B4AF3F986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5123425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69001"/>
            <a:ext cx="6207782" cy="1754326"/>
          </a:xfrm>
          <a:prstGeom prst="rect">
            <a:avLst/>
          </a:prstGeom>
          <a:noFill/>
        </p:spPr>
        <p:txBody>
          <a:bodyPr wrap="square" rtlCol="0">
            <a:spAutoFit/>
          </a:bodyPr>
          <a:lstStyle/>
          <a:p>
            <a:pPr>
              <a:defRPr/>
            </a:pPr>
            <a:r>
              <a:rPr lang="it-IT" altLang="es-ES" sz="1200" dirty="0">
                <a:solidFill>
                  <a:srgbClr val="F8469B"/>
                </a:solidFill>
                <a:latin typeface="Arial Rounded MT Bold" panose="020F0704030504030204" pitchFamily="34" charset="0"/>
              </a:rPr>
              <a:t>Messaggistica Privata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Strumento di messaggistica privata e instantanea su Instagram. </a:t>
            </a:r>
          </a:p>
          <a:p>
            <a:pPr>
              <a:defRPr/>
            </a:pPr>
            <a:r>
              <a:rPr lang="it-IT" altLang="es-ES" sz="1200" dirty="0">
                <a:latin typeface="Arial Rounded MT Bold" panose="020F0704030504030204" pitchFamily="34" charset="0"/>
              </a:rPr>
              <a:t>Come già sottolineato, la messaggistica instantanea è uno strumento molto </a:t>
            </a:r>
          </a:p>
          <a:p>
            <a:pPr>
              <a:defRPr/>
            </a:pPr>
            <a:r>
              <a:rPr lang="it-IT" altLang="es-ES" sz="1200" dirty="0">
                <a:latin typeface="Arial Rounded MT Bold" panose="020F0704030504030204" pitchFamily="34" charset="0"/>
              </a:rPr>
              <a:t>importante per un profilo Business, non soltanto su Instagram.</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Comunicare e coinvolgere i clienti, invitare a eventi e promozioni in modo diretto. Customer care.</a:t>
            </a: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9A11896-6373-458B-ACE8-04FE3A82F2B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190A185-45EA-4F10-A408-2892615A3DF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7794EA2-D0BB-48E4-8EB9-C8C28680B7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02640513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456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81FAB277-219C-44DE-938D-8552BCA70B4D}"/>
              </a:ext>
            </a:extLst>
          </p:cNvPr>
          <p:cNvGraphicFramePr/>
          <p:nvPr>
            <p:extLst>
              <p:ext uri="{D42A27DB-BD31-4B8C-83A1-F6EECF244321}">
                <p14:modId xmlns:p14="http://schemas.microsoft.com/office/powerpoint/2010/main" val="2377504167"/>
              </p:ext>
            </p:extLst>
          </p:nvPr>
        </p:nvGraphicFramePr>
        <p:xfrm>
          <a:off x="1648889" y="2737441"/>
          <a:ext cx="5904000" cy="1440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B01D665-EA72-4AA1-BE95-2946AB9BF8D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BE31A65-6264-48A6-9B67-6167D39BA15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B30761B-2064-419E-A4DD-D6B2EA4B97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1A6D54A1-0075-428E-AFD5-F6FD56226C01}"/>
              </a:ext>
            </a:extLst>
          </p:cNvPr>
          <p:cNvSpPr txBox="1"/>
          <p:nvPr/>
        </p:nvSpPr>
        <p:spPr>
          <a:xfrm>
            <a:off x="1602203" y="1603167"/>
            <a:ext cx="5950685" cy="1015663"/>
          </a:xfrm>
          <a:prstGeom prst="rect">
            <a:avLst/>
          </a:prstGeom>
          <a:noFill/>
        </p:spPr>
        <p:txBody>
          <a:bodyPr wrap="square">
            <a:spAutoFit/>
          </a:bodyPr>
          <a:lstStyle/>
          <a:p>
            <a:r>
              <a:rPr lang="it-IT" sz="1200" b="1" dirty="0">
                <a:solidFill>
                  <a:schemeClr val="tx1"/>
                </a:solidFill>
              </a:rPr>
              <a:t>L’algoritmo di Instagram </a:t>
            </a:r>
          </a:p>
          <a:p>
            <a:endParaRPr lang="it-IT" sz="1200" b="1" dirty="0">
              <a:solidFill>
                <a:schemeClr val="tx1"/>
              </a:solidFill>
            </a:endParaRPr>
          </a:p>
          <a:p>
            <a:pPr lvl="0"/>
            <a:r>
              <a:rPr lang="it-IT" sz="1200" dirty="0">
                <a:solidFill>
                  <a:schemeClr val="tx1"/>
                </a:solidFill>
              </a:rPr>
              <a:t>Fino al 2016 la visualizzazione dei contenuti dei profili avveniva in ordine cronologico. In seguito, gli sviluppatori di Instagram hanno apportato modifiche. Oggi l’ordine di </a:t>
            </a:r>
          </a:p>
          <a:p>
            <a:pPr lvl="0"/>
            <a:r>
              <a:rPr lang="it-IT" sz="1200" dirty="0">
                <a:solidFill>
                  <a:schemeClr val="tx1"/>
                </a:solidFill>
              </a:rPr>
              <a:t>visualizzazione sono:   </a:t>
            </a:r>
          </a:p>
        </p:txBody>
      </p:sp>
    </p:spTree>
    <p:extLst>
      <p:ext uri="{BB962C8B-B14F-4D97-AF65-F5344CB8AC3E}">
        <p14:creationId xmlns:p14="http://schemas.microsoft.com/office/powerpoint/2010/main" val="22472104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6817" y="1618011"/>
            <a:ext cx="6158208" cy="47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D61E6DF6-E0D1-4DD6-A5D6-60A77706A785}"/>
              </a:ext>
            </a:extLst>
          </p:cNvPr>
          <p:cNvGraphicFramePr/>
          <p:nvPr>
            <p:extLst>
              <p:ext uri="{D42A27DB-BD31-4B8C-83A1-F6EECF244321}">
                <p14:modId xmlns:p14="http://schemas.microsoft.com/office/powerpoint/2010/main" val="1224058580"/>
              </p:ext>
            </p:extLst>
          </p:nvPr>
        </p:nvGraphicFramePr>
        <p:xfrm>
          <a:off x="1560520" y="1786552"/>
          <a:ext cx="6207782" cy="2085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7FD477D-BD07-443B-A0A3-657A3DD7229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6C40379-9263-428D-8381-AFAD20C2A9A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90C9C75-2F7A-46D3-96DD-1C344087E6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700891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052" y="147179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661425"/>
            <a:ext cx="6207782" cy="2862322"/>
          </a:xfrm>
          <a:prstGeom prst="rect">
            <a:avLst/>
          </a:prstGeom>
          <a:noFill/>
        </p:spPr>
        <p:txBody>
          <a:bodyPr wrap="square" rtlCol="0">
            <a:spAutoFit/>
          </a:bodyPr>
          <a:lstStyle/>
          <a:p>
            <a:pPr>
              <a:defRPr/>
            </a:pPr>
            <a:r>
              <a:rPr lang="it-IT" altLang="es-ES" sz="1200" dirty="0">
                <a:solidFill>
                  <a:srgbClr val="F8469B"/>
                </a:solidFill>
                <a:latin typeface="Arial Rounded MT Bold" panose="020F0704030504030204" pitchFamily="34" charset="0"/>
              </a:rPr>
              <a:t>Engagement</a:t>
            </a:r>
            <a:r>
              <a:rPr lang="it-IT" altLang="es-ES" sz="1200" i="1" dirty="0">
                <a:latin typeface="Arial Rounded MT Bold" panose="020F0704030504030204" pitchFamily="34" charset="0"/>
              </a:rPr>
              <a:t> </a:t>
            </a:r>
          </a:p>
          <a:p>
            <a:pPr>
              <a:defRPr/>
            </a:pPr>
            <a:endParaRPr lang="it-IT" altLang="es-ES" sz="1200" i="1" dirty="0">
              <a:latin typeface="Arial Rounded MT Bold" panose="020F0704030504030204" pitchFamily="34" charset="0"/>
            </a:endParaRPr>
          </a:p>
          <a:p>
            <a:pPr>
              <a:defRPr/>
            </a:pPr>
            <a:r>
              <a:rPr lang="it-IT" altLang="es-ES" sz="1200" dirty="0">
                <a:latin typeface="Arial Rounded MT Bold" panose="020F0704030504030204" pitchFamily="34" charset="0"/>
              </a:rPr>
              <a:t>La parola «engagement» definisce la capacità di un soggetto (per esempio </a:t>
            </a:r>
          </a:p>
          <a:p>
            <a:pPr>
              <a:defRPr/>
            </a:pPr>
            <a:r>
              <a:rPr lang="it-IT" altLang="es-ES" sz="1200" dirty="0">
                <a:latin typeface="Arial Rounded MT Bold" panose="020F0704030504030204" pitchFamily="34" charset="0"/>
              </a:rPr>
              <a:t>un’attività, un’azienda) di creare relazioni solide e positive col proprio pubblico di riferimento. L’attività più importante su Instagram è infatti la conversazione, ossia le attività che stimolano e incentivano il coinvolgimento del pubblico. Ci sono </a:t>
            </a:r>
          </a:p>
          <a:p>
            <a:pPr>
              <a:defRPr/>
            </a:pPr>
            <a:r>
              <a:rPr lang="it-IT" altLang="es-ES" sz="1200" dirty="0">
                <a:latin typeface="Arial Rounded MT Bold" panose="020F0704030504030204" pitchFamily="34" charset="0"/>
              </a:rPr>
              <a:t>diverse strategie per «generare engagement»:</a:t>
            </a:r>
          </a:p>
          <a:p>
            <a:pPr>
              <a:defRPr/>
            </a:pPr>
            <a:endParaRPr lang="it-IT" altLang="es-ES" sz="1200" dirty="0">
              <a:latin typeface="Arial Rounded MT Bold" panose="020F0704030504030204" pitchFamily="34" charset="0"/>
            </a:endParaRPr>
          </a:p>
          <a:p>
            <a:pPr>
              <a:defRPr/>
            </a:pPr>
            <a:r>
              <a:rPr lang="it-IT" altLang="es-ES" sz="1200" dirty="0">
                <a:solidFill>
                  <a:schemeClr val="accent2">
                    <a:lumMod val="75000"/>
                  </a:schemeClr>
                </a:solidFill>
                <a:latin typeface="Arial Rounded MT Bold" panose="020F0704030504030204" pitchFamily="34" charset="0"/>
              </a:rPr>
              <a:t>1)Rispondere ai commenti </a:t>
            </a:r>
          </a:p>
          <a:p>
            <a:pPr>
              <a:defRPr/>
            </a:pPr>
            <a:r>
              <a:rPr lang="it-IT" altLang="es-ES" sz="1200" dirty="0">
                <a:solidFill>
                  <a:schemeClr val="accent2">
                    <a:lumMod val="75000"/>
                  </a:schemeClr>
                </a:solidFill>
                <a:latin typeface="Arial Rounded MT Bold" panose="020F0704030504030204" pitchFamily="34" charset="0"/>
              </a:rPr>
              <a:t>2)Ricercare profili e/o utenti affini </a:t>
            </a:r>
          </a:p>
          <a:p>
            <a:pPr>
              <a:defRPr/>
            </a:pPr>
            <a:r>
              <a:rPr lang="it-IT" altLang="es-ES" sz="1200" dirty="0">
                <a:solidFill>
                  <a:schemeClr val="accent2">
                    <a:lumMod val="75000"/>
                  </a:schemeClr>
                </a:solidFill>
                <a:latin typeface="Arial Rounded MT Bold" panose="020F0704030504030204" pitchFamily="34" charset="0"/>
              </a:rPr>
              <a:t>3)Call to action: frasi, domande in didascalia che stimolano interazioni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È inoltre importante la clusterizzazione: seguire e interagire con un pubblico – </a:t>
            </a:r>
          </a:p>
          <a:p>
            <a:pPr>
              <a:defRPr/>
            </a:pPr>
            <a:r>
              <a:rPr lang="it-IT" altLang="es-ES" sz="1200" dirty="0">
                <a:latin typeface="Arial Rounded MT Bold" panose="020F0704030504030204" pitchFamily="34" charset="0"/>
              </a:rPr>
              <a:t>target ben definito, in linea con i propri prodotti e/o servizi. </a:t>
            </a: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818B841-24AA-4B83-B2AD-E040E9E3316E}"/>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4C43D03-CE82-45EA-8CCE-55EC9E3A79F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43514EA-5E7E-464A-B630-0680DE3F6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0304220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54824"/>
            <a:ext cx="6207782" cy="1754326"/>
          </a:xfrm>
          <a:prstGeom prst="rect">
            <a:avLst/>
          </a:prstGeom>
          <a:noFill/>
        </p:spPr>
        <p:txBody>
          <a:bodyPr wrap="square" rtlCol="0">
            <a:spAutoFit/>
          </a:bodyPr>
          <a:lstStyle/>
          <a:p>
            <a:pPr>
              <a:defRPr/>
            </a:pPr>
            <a:r>
              <a:rPr lang="it-IT" altLang="es-ES" sz="1200" dirty="0">
                <a:solidFill>
                  <a:schemeClr val="accent2">
                    <a:lumMod val="75000"/>
                  </a:schemeClr>
                </a:solidFill>
                <a:latin typeface="Arial Rounded MT Bold" panose="020F0704030504030204" pitchFamily="34" charset="0"/>
              </a:rPr>
              <a:t>Il progetto e i contenuti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Una volta compreso l’algoritmo Instagram, il passo successivo è produrre e </a:t>
            </a:r>
          </a:p>
          <a:p>
            <a:pPr>
              <a:defRPr/>
            </a:pPr>
            <a:r>
              <a:rPr lang="it-IT" altLang="es-ES" sz="1200" dirty="0">
                <a:latin typeface="Arial Rounded MT Bold" panose="020F0704030504030204" pitchFamily="34" charset="0"/>
              </a:rPr>
              <a:t>pubblicare contenuti di qualità, che siano originali, riconoscibili, memorabili.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Il Piano Editoriale è quindi un elemento fondamentale: contenuti che rendano </a:t>
            </a:r>
          </a:p>
          <a:p>
            <a:pPr>
              <a:defRPr/>
            </a:pPr>
            <a:r>
              <a:rPr lang="it-IT" altLang="es-ES" sz="1200" dirty="0">
                <a:latin typeface="Arial Rounded MT Bold" panose="020F0704030504030204" pitchFamily="34" charset="0"/>
              </a:rPr>
              <a:t>riconoscibile il Marchio. Con “memorabilità” si intende la possibilità di avere una eco anche al di fuori di Instagram. </a:t>
            </a: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B2039B1-A408-4800-988A-7A223BDC42E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CB734F3-2ECF-4676-A6A5-604FBF8A9B5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126DD04-D336-4BC9-9714-C6ADF77642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7658745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0887" y="1615239"/>
            <a:ext cx="6302225" cy="66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20887" y="1899886"/>
            <a:ext cx="6302225" cy="1741109"/>
          </a:xfrm>
          <a:prstGeom prst="rect">
            <a:avLst/>
          </a:prstGeom>
          <a:solidFill>
            <a:schemeClr val="accent2">
              <a:lumMod val="20000"/>
              <a:lumOff val="80000"/>
            </a:schemeClr>
          </a:solidFill>
          <a:ln>
            <a:solidFill>
              <a:schemeClr val="accent3">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defRPr/>
            </a:pPr>
            <a:r>
              <a:rPr lang="it-IT" altLang="es-ES" sz="1200" dirty="0">
                <a:solidFill>
                  <a:schemeClr val="tx1"/>
                </a:solidFill>
                <a:latin typeface="Arial Rounded MT Bold" panose="020F0704030504030204" pitchFamily="34" charset="0"/>
              </a:rPr>
              <a:t>Uso strategico delle Stories</a:t>
            </a:r>
          </a:p>
          <a:p>
            <a:pPr>
              <a:defRPr/>
            </a:pPr>
            <a:endParaRPr lang="it-IT" altLang="es-ES" sz="1200" dirty="0">
              <a:solidFill>
                <a:schemeClr val="tx1"/>
              </a:solidFill>
              <a:latin typeface="Arial Rounded MT Bold" panose="020F0704030504030204" pitchFamily="34" charset="0"/>
            </a:endParaRPr>
          </a:p>
          <a:p>
            <a:pPr>
              <a:defRPr/>
            </a:pPr>
            <a:r>
              <a:rPr lang="it-IT" altLang="es-ES" sz="1200" dirty="0">
                <a:solidFill>
                  <a:schemeClr val="tx1"/>
                </a:solidFill>
                <a:latin typeface="Arial Rounded MT Bold" panose="020F0704030504030204" pitchFamily="34" charset="0"/>
              </a:rPr>
              <a:t>Il 32% degli italiani preferisce guardare Stories anziché leggere un post. </a:t>
            </a:r>
          </a:p>
          <a:p>
            <a:pPr>
              <a:defRPr/>
            </a:pPr>
            <a:r>
              <a:rPr lang="it-IT" altLang="es-ES" sz="1200" dirty="0">
                <a:solidFill>
                  <a:schemeClr val="tx1"/>
                </a:solidFill>
                <a:latin typeface="Arial Rounded MT Bold" panose="020F0704030504030204" pitchFamily="34" charset="0"/>
              </a:rPr>
              <a:t>Una percentuale che si alza fino al 52-54% se gli utenti sono nella fascia d’età </a:t>
            </a:r>
          </a:p>
          <a:p>
            <a:pPr>
              <a:defRPr/>
            </a:pPr>
            <a:r>
              <a:rPr lang="it-IT" altLang="es-ES" sz="1200" dirty="0">
                <a:solidFill>
                  <a:schemeClr val="tx1"/>
                </a:solidFill>
                <a:latin typeface="Arial Rounded MT Bold" panose="020F0704030504030204" pitchFamily="34" charset="0"/>
              </a:rPr>
              <a:t>15-24 anni. Anche in questo caso «coinvolgimento» e «originalità» sono elementi </a:t>
            </a:r>
          </a:p>
          <a:p>
            <a:pPr>
              <a:defRPr/>
            </a:pPr>
            <a:r>
              <a:rPr lang="it-IT" altLang="es-ES" sz="1200" dirty="0">
                <a:solidFill>
                  <a:schemeClr val="tx1"/>
                </a:solidFill>
                <a:latin typeface="Arial Rounded MT Bold" panose="020F0704030504030204" pitchFamily="34" charset="0"/>
              </a:rPr>
              <a:t>chiave, insieme a «rapidità» e «dinamismo». </a:t>
            </a:r>
          </a:p>
          <a:p>
            <a:pPr>
              <a:defRPr/>
            </a:pPr>
            <a:endParaRPr lang="it-IT" altLang="es-ES" sz="1200" dirty="0">
              <a:solidFill>
                <a:schemeClr val="tx1"/>
              </a:solidFill>
              <a:latin typeface="Arial Rounded MT Bold" panose="020F0704030504030204" pitchFamily="34" charset="0"/>
            </a:endParaRPr>
          </a:p>
          <a:p>
            <a:pPr>
              <a:defRPr/>
            </a:pPr>
            <a:r>
              <a:rPr lang="it-IT" altLang="es-ES" sz="1200" dirty="0">
                <a:solidFill>
                  <a:schemeClr val="tx1"/>
                </a:solidFill>
                <a:latin typeface="Arial Rounded MT Bold" panose="020F0704030504030204" pitchFamily="34" charset="0"/>
              </a:rPr>
              <a:t>Le Stories inoltre offrono diversi strumenti di engagement. Sono dei “box” o </a:t>
            </a:r>
          </a:p>
          <a:p>
            <a:pPr>
              <a:defRPr/>
            </a:pPr>
            <a:r>
              <a:rPr lang="it-IT" altLang="es-ES" sz="1200" dirty="0">
                <a:solidFill>
                  <a:schemeClr val="tx1"/>
                </a:solidFill>
                <a:latin typeface="Arial Rounded MT Bold" panose="020F0704030504030204" pitchFamily="34" charset="0"/>
              </a:rPr>
              <a:t>etichette che possono essere posizionati in qualsiasi punto dello schermo: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29F4425-F390-472C-AB9B-4FAC54EA73B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6E2A19D-0394-43EB-8D06-39AE9798151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8251DE7-2DD5-4C49-A0F6-5EAA15FA04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0407238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47994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9AF1CEC3-8CBD-49F5-BF71-49838990255A}"/>
              </a:ext>
            </a:extLst>
          </p:cNvPr>
          <p:cNvGraphicFramePr/>
          <p:nvPr>
            <p:extLst>
              <p:ext uri="{D42A27DB-BD31-4B8C-83A1-F6EECF244321}">
                <p14:modId xmlns:p14="http://schemas.microsoft.com/office/powerpoint/2010/main" val="381275671"/>
              </p:ext>
            </p:extLst>
          </p:nvPr>
        </p:nvGraphicFramePr>
        <p:xfrm>
          <a:off x="1531323" y="1713811"/>
          <a:ext cx="6207782" cy="2098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2AB5DA9-072D-4584-9A94-4649F4B8F33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465572F-A57E-4DC1-8F7D-BD2A777918EE}"/>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64FE666-1BA5-4D35-9E4D-D5F618CA24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17259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7EC74819-AA7D-4481-96CF-D76461239C43}"/>
              </a:ext>
            </a:extLst>
          </p:cNvPr>
          <p:cNvGraphicFramePr/>
          <p:nvPr>
            <p:extLst>
              <p:ext uri="{D42A27DB-BD31-4B8C-83A1-F6EECF244321}">
                <p14:modId xmlns:p14="http://schemas.microsoft.com/office/powerpoint/2010/main" val="4144980363"/>
              </p:ext>
            </p:extLst>
          </p:nvPr>
        </p:nvGraphicFramePr>
        <p:xfrm>
          <a:off x="1460562" y="1862203"/>
          <a:ext cx="6135774" cy="1750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20E1476-9EA3-4057-84FF-0183CC7A6085}"/>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22F36E9-324E-49B1-B54E-2E74240B7383}"/>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9364DCD-03E7-4E80-8CF0-1D190BDB1B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54133042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8485" y="1871766"/>
            <a:ext cx="6207782" cy="2492990"/>
          </a:xfrm>
          <a:prstGeom prst="rect">
            <a:avLst/>
          </a:prstGeom>
          <a:noFill/>
        </p:spPr>
        <p:txBody>
          <a:bodyPr wrap="square" rtlCol="0">
            <a:spAutoFit/>
          </a:bodyPr>
          <a:lstStyle/>
          <a:p>
            <a:pPr>
              <a:defRPr/>
            </a:pPr>
            <a:r>
              <a:rPr lang="it-IT" altLang="es-ES" sz="1200" dirty="0">
                <a:solidFill>
                  <a:srgbClr val="F8469B"/>
                </a:solidFill>
                <a:latin typeface="Arial Rounded MT Bold" panose="020F0704030504030204" pitchFamily="34" charset="0"/>
              </a:rPr>
              <a:t>Hashtag, mention, geotag:</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Hashtag, mention e geotag sono le funzioni di engagement offerte da Instagram, </a:t>
            </a:r>
          </a:p>
          <a:p>
            <a:pPr>
              <a:defRPr/>
            </a:pPr>
            <a:r>
              <a:rPr lang="it-IT" altLang="es-ES" sz="1200" dirty="0">
                <a:latin typeface="Arial Rounded MT Bold" panose="020F0704030504030204" pitchFamily="34" charset="0"/>
              </a:rPr>
              <a:t>associabili sia a post sia a stories. Se utilizzate correttamente possono </a:t>
            </a:r>
          </a:p>
          <a:p>
            <a:pPr>
              <a:defRPr/>
            </a:pPr>
            <a:r>
              <a:rPr lang="it-IT" altLang="es-ES" sz="1200" dirty="0">
                <a:latin typeface="Arial Rounded MT Bold" panose="020F0704030504030204" pitchFamily="34" charset="0"/>
              </a:rPr>
              <a:t>moltiplicare la visibilità dei contenuti, all’esterno della propria cerchia di utenti </a:t>
            </a:r>
          </a:p>
          <a:p>
            <a:pPr>
              <a:defRPr/>
            </a:pPr>
            <a:r>
              <a:rPr lang="it-IT" altLang="es-ES" sz="1200" dirty="0">
                <a:latin typeface="Arial Rounded MT Bold" panose="020F0704030504030204" pitchFamily="34" charset="0"/>
              </a:rPr>
              <a:t>che già seguono l’account. </a:t>
            </a:r>
          </a:p>
          <a:p>
            <a:pPr marL="228600" indent="-228600">
              <a:buAutoNum type="arabicParenR"/>
              <a:defRPr/>
            </a:pPr>
            <a:r>
              <a:rPr lang="it-IT" altLang="es-ES" sz="1200" dirty="0">
                <a:solidFill>
                  <a:schemeClr val="accent2">
                    <a:lumMod val="75000"/>
                  </a:schemeClr>
                </a:solidFill>
                <a:latin typeface="Arial Rounded MT Bold" panose="020F0704030504030204" pitchFamily="34" charset="0"/>
              </a:rPr>
              <a:t>Hashtag: un aggregatore tematico per facilitare le ricerche su specifici </a:t>
            </a:r>
          </a:p>
          <a:p>
            <a:pPr>
              <a:defRPr/>
            </a:pPr>
            <a:r>
              <a:rPr lang="it-IT" altLang="es-ES" sz="1200" dirty="0">
                <a:solidFill>
                  <a:schemeClr val="accent2">
                    <a:lumMod val="75000"/>
                  </a:schemeClr>
                </a:solidFill>
                <a:latin typeface="Arial Rounded MT Bold" panose="020F0704030504030204" pitchFamily="34" charset="0"/>
              </a:rPr>
              <a:t>contenuti </a:t>
            </a:r>
          </a:p>
          <a:p>
            <a:pPr>
              <a:defRPr/>
            </a:pPr>
            <a:r>
              <a:rPr lang="it-IT" altLang="es-ES" sz="1200" dirty="0">
                <a:solidFill>
                  <a:schemeClr val="accent2">
                    <a:lumMod val="75000"/>
                  </a:schemeClr>
                </a:solidFill>
                <a:latin typeface="Arial Rounded MT Bold" panose="020F0704030504030204" pitchFamily="34" charset="0"/>
              </a:rPr>
              <a:t>2) Mention: citazione diretta ad altri utenti e account</a:t>
            </a:r>
          </a:p>
          <a:p>
            <a:pPr>
              <a:defRPr/>
            </a:pPr>
            <a:r>
              <a:rPr lang="it-IT" altLang="es-ES" sz="1200" dirty="0">
                <a:solidFill>
                  <a:schemeClr val="accent2">
                    <a:lumMod val="75000"/>
                  </a:schemeClr>
                </a:solidFill>
                <a:latin typeface="Arial Rounded MT Bold" panose="020F0704030504030204" pitchFamily="34" charset="0"/>
              </a:rPr>
              <a:t>Gli hashtag sono un ottimo strumento per categorizzare i propri contenuti. </a:t>
            </a:r>
          </a:p>
          <a:p>
            <a:pPr>
              <a:defRPr/>
            </a:pPr>
            <a:r>
              <a:rPr lang="it-IT" altLang="es-ES" sz="1200" dirty="0">
                <a:solidFill>
                  <a:schemeClr val="accent2">
                    <a:lumMod val="75000"/>
                  </a:schemeClr>
                </a:solidFill>
                <a:latin typeface="Arial Rounded MT Bold" panose="020F0704030504030204" pitchFamily="34" charset="0"/>
              </a:rPr>
              <a:t>Le menzioni dirette sono un’attività più strategica. </a:t>
            </a:r>
          </a:p>
          <a:p>
            <a:pPr>
              <a:defRPr/>
            </a:pPr>
            <a:r>
              <a:rPr lang="it-IT" altLang="es-ES" sz="1200" dirty="0">
                <a:solidFill>
                  <a:schemeClr val="accent2">
                    <a:lumMod val="75000"/>
                  </a:schemeClr>
                </a:solidFill>
                <a:latin typeface="Arial Rounded MT Bold" panose="020F0704030504030204" pitchFamily="34" charset="0"/>
              </a:rPr>
              <a:t>3) Geotag: geolocalizzazione </a:t>
            </a: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CFFF66A-16B2-42FC-A64F-A07DB274D7F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7139704-D532-4BB7-95D4-EC1698F4525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1DE7E12-D509-4A7C-9A9C-8233364FC8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96971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566" y="1817283"/>
            <a:ext cx="6207782" cy="1200329"/>
          </a:xfrm>
          <a:prstGeom prst="rect">
            <a:avLst/>
          </a:prstGeom>
          <a:noFill/>
        </p:spPr>
        <p:txBody>
          <a:bodyPr wrap="square" rtlCol="0">
            <a:spAutoFit/>
          </a:bodyPr>
          <a:lstStyle/>
          <a:p>
            <a:pPr>
              <a:defRPr/>
            </a:pPr>
            <a:r>
              <a:rPr lang="it-IT" altLang="es-ES" sz="1200" dirty="0">
                <a:solidFill>
                  <a:srgbClr val="F8469B"/>
                </a:solidFill>
                <a:latin typeface="Arial Rounded MT Bold" panose="020F0704030504030204" pitchFamily="34" charset="0"/>
              </a:rPr>
              <a:t>La SEO di Instagram:</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La possibilità di inserire una descrizione testuale del contenuto pubblicato </a:t>
            </a:r>
          </a:p>
          <a:p>
            <a:pPr>
              <a:defRPr/>
            </a:pPr>
            <a:r>
              <a:rPr lang="it-IT" altLang="es-ES" sz="1200" dirty="0">
                <a:latin typeface="Arial Rounded MT Bold" panose="020F0704030504030204" pitchFamily="34" charset="0"/>
              </a:rPr>
              <a:t>(immagini). Un «testo alternativo» alla didascalia che viene visualizzato </a:t>
            </a:r>
          </a:p>
          <a:p>
            <a:pPr>
              <a:defRPr/>
            </a:pPr>
            <a:r>
              <a:rPr lang="it-IT" altLang="es-ES" sz="1200" dirty="0">
                <a:latin typeface="Arial Rounded MT Bold" panose="020F0704030504030204" pitchFamily="34" charset="0"/>
              </a:rPr>
              <a:t>quando l’immagine non è disponibile. </a:t>
            </a: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6207CF0-47AA-4B06-B649-5A022C4F4D8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82EC9EE-C1FD-4615-85EE-6A04F4310F9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EB07961-0D39-48EC-964B-7177F76475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07070928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5112" y="1923678"/>
            <a:ext cx="6207782" cy="2123658"/>
          </a:xfrm>
          <a:prstGeom prst="rect">
            <a:avLst/>
          </a:prstGeom>
          <a:noFill/>
        </p:spPr>
        <p:txBody>
          <a:bodyPr wrap="square" rtlCol="0">
            <a:spAutoFit/>
          </a:bodyPr>
          <a:lstStyle/>
          <a:p>
            <a:pPr>
              <a:defRPr/>
            </a:pPr>
            <a:r>
              <a:rPr lang="it-IT" altLang="es-ES" sz="1200" dirty="0">
                <a:solidFill>
                  <a:srgbClr val="F8469B"/>
                </a:solidFill>
                <a:latin typeface="Arial Rounded MT Bold" panose="020F0704030504030204" pitchFamily="34" charset="0"/>
              </a:rPr>
              <a:t>Lo studio del pubblico:</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Anche nel contesto di Instagram è opportuno definire il proprio target di </a:t>
            </a:r>
          </a:p>
          <a:p>
            <a:pPr>
              <a:defRPr/>
            </a:pPr>
            <a:r>
              <a:rPr lang="it-IT" altLang="es-ES" sz="1200" dirty="0">
                <a:latin typeface="Arial Rounded MT Bold" panose="020F0704030504030204" pitchFamily="34" charset="0"/>
              </a:rPr>
              <a:t>riferimento, cioè studiare il pubblico reale e potenziale (audience), anche in base al luogo geografico e alla propria attività. </a:t>
            </a:r>
          </a:p>
          <a:p>
            <a:pPr>
              <a:defRPr/>
            </a:pPr>
            <a:r>
              <a:rPr lang="it-IT" altLang="es-ES" sz="1200" dirty="0">
                <a:latin typeface="Arial Rounded MT Bold" panose="020F0704030504030204" pitchFamily="34" charset="0"/>
              </a:rPr>
              <a:t>Come si intercetta questo utente potenziale? </a:t>
            </a:r>
          </a:p>
          <a:p>
            <a:pPr>
              <a:defRPr/>
            </a:pPr>
            <a:r>
              <a:rPr lang="it-IT" altLang="es-ES" sz="1200" dirty="0">
                <a:latin typeface="Arial Rounded MT Bold" panose="020F0704030504030204" pitchFamily="34" charset="0"/>
              </a:rPr>
              <a:t>Instagram è un Social Network, tuttavia basato su dati visivi: immagini e/o video. Gli utenti mediamente prestano molta attenzione alle immagini pubblicate. </a:t>
            </a:r>
          </a:p>
          <a:p>
            <a:pPr>
              <a:defRPr/>
            </a:pPr>
            <a:r>
              <a:rPr lang="it-IT" altLang="es-ES" sz="1200" dirty="0">
                <a:latin typeface="Arial Rounded MT Bold" panose="020F0704030504030204" pitchFamily="34" charset="0"/>
              </a:rPr>
              <a:t>In secondo luogo, può essere opportuno circoscrivere gli utenti che </a:t>
            </a:r>
          </a:p>
          <a:p>
            <a:pPr>
              <a:defRPr/>
            </a:pPr>
            <a:r>
              <a:rPr lang="it-IT" altLang="es-ES" sz="1200" dirty="0">
                <a:latin typeface="Arial Rounded MT Bold" panose="020F0704030504030204" pitchFamily="34" charset="0"/>
              </a:rPr>
              <a:t>interagiscono con l’account e accedere in seguito al loro profilo per osservare </a:t>
            </a:r>
          </a:p>
          <a:p>
            <a:pPr>
              <a:defRPr/>
            </a:pPr>
            <a:r>
              <a:rPr lang="it-IT" altLang="es-ES" sz="1200" dirty="0">
                <a:latin typeface="Arial Rounded MT Bold" panose="020F0704030504030204" pitchFamily="34" charset="0"/>
              </a:rPr>
              <a:t>che tipo di contenuti pubblicano e condividono.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7BB09AE-B901-4DD3-8E05-1F5F775C5D4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71D84AF-D588-4947-BF20-97E18B20692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D4DDADC-85E1-4299-AEFD-2CD3F18963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13654339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9" y="1807718"/>
            <a:ext cx="6207782" cy="1754326"/>
          </a:xfrm>
          <a:prstGeom prst="rect">
            <a:avLst/>
          </a:prstGeom>
          <a:noFill/>
        </p:spPr>
        <p:txBody>
          <a:bodyPr wrap="square" rtlCol="0">
            <a:spAutoFit/>
          </a:bodyPr>
          <a:lstStyle/>
          <a:p>
            <a:pPr>
              <a:defRPr/>
            </a:pPr>
            <a:r>
              <a:rPr lang="it-IT" altLang="es-ES" sz="1200" dirty="0">
                <a:latin typeface="Arial Rounded MT Bold" panose="020F0704030504030204" pitchFamily="34" charset="0"/>
              </a:rPr>
              <a:t>Un ulteriore elemento potrebbe essere lo studio della concorrenza: identificare </a:t>
            </a:r>
          </a:p>
          <a:p>
            <a:pPr>
              <a:defRPr/>
            </a:pPr>
            <a:r>
              <a:rPr lang="it-IT" altLang="es-ES" sz="1200" dirty="0">
                <a:latin typeface="Arial Rounded MT Bold" panose="020F0704030504030204" pitchFamily="34" charset="0"/>
              </a:rPr>
              <a:t>gli account dei competitor diretti, soprattutto quelli con traffico elevato, </a:t>
            </a:r>
          </a:p>
          <a:p>
            <a:pPr>
              <a:defRPr/>
            </a:pPr>
            <a:r>
              <a:rPr lang="it-IT" altLang="es-ES" sz="1200" dirty="0">
                <a:latin typeface="Arial Rounded MT Bold" panose="020F0704030504030204" pitchFamily="34" charset="0"/>
              </a:rPr>
              <a:t>per comprenderne la linea editoriale.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Una strategia ritenuta efficace è l’utilizzo delle «call to action – CTC»:</a:t>
            </a:r>
          </a:p>
          <a:p>
            <a:pPr>
              <a:defRPr/>
            </a:pPr>
            <a:r>
              <a:rPr lang="it-IT" altLang="es-ES" sz="1200" dirty="0">
                <a:latin typeface="Arial Rounded MT Bold" panose="020F0704030504030204" pitchFamily="34" charset="0"/>
              </a:rPr>
              <a:t>rivolgere domande dirette al pubblico, anche utilizzando gli strumenti di </a:t>
            </a:r>
          </a:p>
          <a:p>
            <a:pPr>
              <a:defRPr/>
            </a:pPr>
            <a:r>
              <a:rPr lang="it-IT" altLang="es-ES" sz="1200" dirty="0">
                <a:latin typeface="Arial Rounded MT Bold" panose="020F0704030504030204" pitchFamily="34" charset="0"/>
              </a:rPr>
              <a:t>«engagement» delle Stories.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Questo include l’utilizzo degli Hashtag.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3928B22-BD75-4367-9551-D673B8CFA4D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D67F876F-3E22-4908-AC48-64F516DE84D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64B2E45-6A7E-455B-AE9E-2A6DD721B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879360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3947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9" y="1610377"/>
            <a:ext cx="6207782"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defRPr/>
            </a:pPr>
            <a:r>
              <a:rPr lang="it-IT" altLang="es-ES" sz="1200" dirty="0">
                <a:solidFill>
                  <a:srgbClr val="F8469B"/>
                </a:solidFill>
                <a:latin typeface="Arial Rounded MT Bold" panose="020F0704030504030204" pitchFamily="34" charset="0"/>
              </a:rPr>
              <a:t>L’advertising:</a:t>
            </a:r>
          </a:p>
          <a:p>
            <a:pPr>
              <a:defRPr/>
            </a:pPr>
            <a:endParaRPr lang="it-IT" altLang="es-ES" sz="1200" dirty="0">
              <a:solidFill>
                <a:srgbClr val="F8469B"/>
              </a:solidFill>
              <a:latin typeface="Arial Rounded MT Bold" panose="020F0704030504030204" pitchFamily="34" charset="0"/>
            </a:endParaRPr>
          </a:p>
          <a:p>
            <a:pPr>
              <a:defRPr/>
            </a:pPr>
            <a:r>
              <a:rPr lang="it-IT" altLang="es-ES" sz="1200" dirty="0">
                <a:solidFill>
                  <a:schemeClr val="accent2">
                    <a:lumMod val="75000"/>
                  </a:schemeClr>
                </a:solidFill>
                <a:latin typeface="Arial Rounded MT Bold" panose="020F0704030504030204" pitchFamily="34" charset="0"/>
              </a:rPr>
              <a:t>La creazione di annunci a pagamento è un’attività dalla quale nessun profilo </a:t>
            </a:r>
          </a:p>
          <a:p>
            <a:pPr>
              <a:defRPr/>
            </a:pPr>
            <a:r>
              <a:rPr lang="it-IT" altLang="es-ES" sz="1200" dirty="0">
                <a:solidFill>
                  <a:schemeClr val="accent2">
                    <a:lumMod val="75000"/>
                  </a:schemeClr>
                </a:solidFill>
                <a:latin typeface="Arial Rounded MT Bold" panose="020F0704030504030204" pitchFamily="34" charset="0"/>
              </a:rPr>
              <a:t>Business può prescindere. </a:t>
            </a:r>
          </a:p>
          <a:p>
            <a:pPr>
              <a:defRPr/>
            </a:pPr>
            <a:r>
              <a:rPr lang="it-IT" altLang="es-ES" sz="1200" dirty="0">
                <a:solidFill>
                  <a:schemeClr val="tx1"/>
                </a:solidFill>
                <a:latin typeface="Arial Rounded MT Bold" panose="020F0704030504030204" pitchFamily="34" charset="0"/>
              </a:rPr>
              <a:t>Condizione necessaria è ovviamente la registrazione di un metodo di pagamento </a:t>
            </a:r>
          </a:p>
          <a:p>
            <a:pPr>
              <a:defRPr/>
            </a:pPr>
            <a:r>
              <a:rPr lang="it-IT" altLang="es-ES" sz="1200" dirty="0">
                <a:solidFill>
                  <a:schemeClr val="tx1"/>
                </a:solidFill>
                <a:latin typeface="Arial Rounded MT Bold" panose="020F0704030504030204" pitchFamily="34" charset="0"/>
              </a:rPr>
              <a:t>(carta di credito, PayPal etc). </a:t>
            </a:r>
          </a:p>
          <a:p>
            <a:pPr>
              <a:defRPr/>
            </a:pPr>
            <a:r>
              <a:rPr lang="it-IT" altLang="es-ES" sz="1200" dirty="0">
                <a:solidFill>
                  <a:schemeClr val="tx1"/>
                </a:solidFill>
                <a:latin typeface="Arial Rounded MT Bold" panose="020F0704030504030204" pitchFamily="34" charset="0"/>
              </a:rPr>
              <a:t>È possibile promuovere qualsiasi contenuto, selezionandolo e cliccando su «metti in evidenza». Una volta geolocalizzata l’inserzione, bisognerà scegliere </a:t>
            </a:r>
          </a:p>
          <a:p>
            <a:pPr>
              <a:defRPr/>
            </a:pPr>
            <a:r>
              <a:rPr lang="it-IT" altLang="es-ES" sz="1200" dirty="0">
                <a:solidFill>
                  <a:schemeClr val="tx1"/>
                </a:solidFill>
                <a:latin typeface="Arial Rounded MT Bold" panose="020F0704030504030204" pitchFamily="34" charset="0"/>
              </a:rPr>
              <a:t>gli interessi del pubblico: il database di Instagram è molto completo. </a:t>
            </a:r>
          </a:p>
          <a:p>
            <a:pPr>
              <a:defRPr/>
            </a:pPr>
            <a:r>
              <a:rPr lang="it-IT" altLang="es-ES" sz="1200" dirty="0">
                <a:solidFill>
                  <a:schemeClr val="tx1"/>
                </a:solidFill>
                <a:latin typeface="Arial Rounded MT Bold" panose="020F0704030504030204" pitchFamily="34" charset="0"/>
              </a:rPr>
              <a:t>Selezionando in modo specifico, il numero di utenti che verranno raggiunti </a:t>
            </a:r>
          </a:p>
          <a:p>
            <a:pPr>
              <a:defRPr/>
            </a:pPr>
            <a:r>
              <a:rPr lang="it-IT" altLang="es-ES" sz="1200" dirty="0">
                <a:solidFill>
                  <a:schemeClr val="tx1"/>
                </a:solidFill>
                <a:latin typeface="Arial Rounded MT Bold" panose="020F0704030504030204" pitchFamily="34" charset="0"/>
              </a:rPr>
              <a:t>dimunirà. </a:t>
            </a:r>
          </a:p>
          <a:p>
            <a:pPr>
              <a:defRPr/>
            </a:pPr>
            <a:r>
              <a:rPr lang="it-IT" altLang="es-ES" sz="1200" dirty="0">
                <a:solidFill>
                  <a:schemeClr val="tx1"/>
                </a:solidFill>
                <a:latin typeface="Arial Rounded MT Bold" panose="020F0704030504030204" pitchFamily="34" charset="0"/>
              </a:rPr>
              <a:t>È sempre meglio «spalmare» su più giorni il budget piuttosto che concentrarlo. </a:t>
            </a:r>
          </a:p>
          <a:p>
            <a:pPr>
              <a:defRPr/>
            </a:pPr>
            <a:r>
              <a:rPr lang="it-IT" altLang="es-ES" sz="1200" dirty="0">
                <a:solidFill>
                  <a:schemeClr val="tx1"/>
                </a:solidFill>
                <a:latin typeface="Arial Rounded MT Bold" panose="020F0704030504030204" pitchFamily="34" charset="0"/>
              </a:rPr>
              <a:t>Le inserzioni su Instagram funzionano su base «meritocratica»: </a:t>
            </a:r>
            <a:r>
              <a:rPr lang="it-IT" altLang="es-ES" sz="1200" dirty="0">
                <a:solidFill>
                  <a:schemeClr val="accent2">
                    <a:lumMod val="75000"/>
                  </a:schemeClr>
                </a:solidFill>
                <a:latin typeface="Arial Rounded MT Bold" panose="020F0704030504030204" pitchFamily="34" charset="0"/>
              </a:rPr>
              <a:t>più interazioni     producono più traffico.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BD70F16-71F2-46F1-9098-888DEEDC139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6AD86FC-3C5B-4E98-80B7-DA0C9403FF4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12147FE-B270-4B7A-A8C3-428A5EE38F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766207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1" y="1873798"/>
            <a:ext cx="6300193" cy="1754326"/>
          </a:xfrm>
          <a:prstGeom prst="rect">
            <a:avLst/>
          </a:prstGeom>
          <a:noFill/>
        </p:spPr>
        <p:txBody>
          <a:bodyPr wrap="square" rtlCol="0">
            <a:spAutoFit/>
          </a:bodyPr>
          <a:lstStyle/>
          <a:p>
            <a:pPr>
              <a:defRPr/>
            </a:pPr>
            <a:r>
              <a:rPr lang="it-IT" altLang="es-ES" sz="1200" dirty="0">
                <a:latin typeface="Arial Rounded MT Bold" panose="020F0704030504030204" pitchFamily="34" charset="0"/>
              </a:rPr>
              <a:t>Anche le Stories possono essere sponsorizzate, con qualche piccola differenza: </a:t>
            </a:r>
          </a:p>
          <a:p>
            <a:pPr>
              <a:defRPr/>
            </a:pPr>
            <a:r>
              <a:rPr lang="it-IT" altLang="es-ES" sz="1200" dirty="0">
                <a:latin typeface="Arial Rounded MT Bold" panose="020F0704030504030204" pitchFamily="34" charset="0"/>
              </a:rPr>
              <a:t>le Stories saranno sempre disponibili per 24 ore. </a:t>
            </a:r>
          </a:p>
          <a:p>
            <a:pPr>
              <a:defRPr/>
            </a:pPr>
            <a:r>
              <a:rPr lang="it-IT" altLang="es-ES" sz="1200" dirty="0">
                <a:latin typeface="Arial Rounded MT Bold" panose="020F0704030504030204" pitchFamily="34" charset="0"/>
              </a:rPr>
              <a:t>È davvero conveniente fare inserzioni a pagamento? </a:t>
            </a:r>
          </a:p>
          <a:p>
            <a:pPr>
              <a:defRPr/>
            </a:pPr>
            <a:r>
              <a:rPr lang="it-IT" altLang="es-ES" sz="1200" dirty="0">
                <a:latin typeface="Arial Rounded MT Bold" panose="020F0704030504030204" pitchFamily="34" charset="0"/>
              </a:rPr>
              <a:t>Questo dipende da tanti fattori, soprattutto da quello che è l’obiettivo prefissato: </a:t>
            </a:r>
          </a:p>
          <a:p>
            <a:pPr>
              <a:defRPr/>
            </a:pPr>
            <a:r>
              <a:rPr lang="it-IT" altLang="es-ES" sz="1200" dirty="0">
                <a:latin typeface="Arial Rounded MT Bold" panose="020F0704030504030204" pitchFamily="34" charset="0"/>
              </a:rPr>
              <a:t>acquisire pubblico, indirizzarlo verso una pagina web specifica ed esterna etc. </a:t>
            </a:r>
          </a:p>
          <a:p>
            <a:pPr>
              <a:defRPr/>
            </a:pPr>
            <a:endParaRPr lang="it-IT" altLang="es-ES" sz="1200" dirty="0">
              <a:latin typeface="Arial Rounded MT Bold" panose="020F0704030504030204" pitchFamily="34" charset="0"/>
            </a:endParaRPr>
          </a:p>
          <a:p>
            <a:pPr>
              <a:defRPr/>
            </a:pPr>
            <a:r>
              <a:rPr lang="it-IT" altLang="es-ES" sz="1200" dirty="0">
                <a:solidFill>
                  <a:schemeClr val="accent2">
                    <a:lumMod val="75000"/>
                  </a:schemeClr>
                </a:solidFill>
                <a:latin typeface="Arial Rounded MT Bold" panose="020F0704030504030204" pitchFamily="34" charset="0"/>
              </a:rPr>
              <a:t>Di recente Instagram ha ridotto di molto la visibilità di post e Stories non promosse mediante inserzioni, così come Facebook. </a:t>
            </a:r>
          </a:p>
          <a:p>
            <a:pPr>
              <a:defRPr/>
            </a:pPr>
            <a:r>
              <a:rPr lang="it-IT" altLang="es-ES" sz="1200" dirty="0">
                <a:solidFill>
                  <a:schemeClr val="accent2">
                    <a:lumMod val="75000"/>
                  </a:schemeClr>
                </a:solidFill>
                <a:latin typeface="Arial Rounded MT Bold" panose="020F0704030504030204" pitchFamily="34" charset="0"/>
              </a:rPr>
              <a:t>Per cui investie un budget è l’unica soluzione per ottenere visibilità.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0702437-7C05-4019-822D-66C4B135DAE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DE8ACF6-C456-498A-A253-F529842DF21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6ECDC83-0C8F-4929-965E-AF13E5CAF8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6845817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2453" y="149828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747727"/>
            <a:ext cx="6207782" cy="2123658"/>
          </a:xfrm>
          <a:prstGeom prst="rect">
            <a:avLst/>
          </a:prstGeom>
          <a:noFill/>
        </p:spPr>
        <p:txBody>
          <a:bodyPr wrap="square" rtlCol="0">
            <a:spAutoFit/>
          </a:bodyPr>
          <a:lstStyle/>
          <a:p>
            <a:pPr>
              <a:defRPr/>
            </a:pPr>
            <a:r>
              <a:rPr lang="it-IT" altLang="es-ES" sz="1200" dirty="0">
                <a:solidFill>
                  <a:srgbClr val="F8469B"/>
                </a:solidFill>
                <a:latin typeface="Arial Rounded MT Bold" panose="020F0704030504030204" pitchFamily="34" charset="0"/>
              </a:rPr>
              <a:t>User Generated Content:</a:t>
            </a:r>
          </a:p>
          <a:p>
            <a:pPr>
              <a:defRPr/>
            </a:pPr>
            <a:r>
              <a:rPr lang="it-IT" altLang="es-ES" sz="1200" dirty="0">
                <a:latin typeface="Arial Rounded MT Bold" panose="020F0704030504030204" pitchFamily="34" charset="0"/>
              </a:rPr>
              <a:t>Con questo si intende l’insieme di contenuti «spontanei» che uno o più utenti </a:t>
            </a:r>
          </a:p>
          <a:p>
            <a:pPr>
              <a:defRPr/>
            </a:pPr>
            <a:r>
              <a:rPr lang="it-IT" altLang="es-ES" sz="1200" dirty="0">
                <a:latin typeface="Arial Rounded MT Bold" panose="020F0704030504030204" pitchFamily="34" charset="0"/>
              </a:rPr>
              <a:t>possono produrre a beneficio per esempio di un Marchio. </a:t>
            </a:r>
          </a:p>
          <a:p>
            <a:pPr>
              <a:defRPr/>
            </a:pPr>
            <a:r>
              <a:rPr lang="it-IT" altLang="es-ES" sz="1200" dirty="0">
                <a:latin typeface="Arial Rounded MT Bold" panose="020F0704030504030204" pitchFamily="34" charset="0"/>
              </a:rPr>
              <a:t>Gli UGC sono di grande interesse per le aziende: elementi autonomi, </a:t>
            </a:r>
          </a:p>
          <a:p>
            <a:pPr>
              <a:defRPr/>
            </a:pPr>
            <a:r>
              <a:rPr lang="it-IT" altLang="es-ES" sz="1200" dirty="0">
                <a:latin typeface="Arial Rounded MT Bold" panose="020F0704030504030204" pitchFamily="34" charset="0"/>
              </a:rPr>
              <a:t>non finanziati, «spontanei» e originali. </a:t>
            </a:r>
          </a:p>
          <a:p>
            <a:pPr>
              <a:defRPr/>
            </a:pPr>
            <a:r>
              <a:rPr lang="it-IT" altLang="es-ES" sz="1200" dirty="0">
                <a:latin typeface="Arial Rounded MT Bold" panose="020F0704030504030204" pitchFamily="34" charset="0"/>
              </a:rPr>
              <a:t>Molto spesso le aziende «cooptano» gli user, acquisendo la loro lista di contatti, </a:t>
            </a:r>
          </a:p>
          <a:p>
            <a:pPr>
              <a:defRPr/>
            </a:pPr>
            <a:r>
              <a:rPr lang="it-IT" altLang="es-ES" sz="1200" dirty="0">
                <a:latin typeface="Arial Rounded MT Bold" panose="020F0704030504030204" pitchFamily="34" charset="0"/>
              </a:rPr>
              <a:t>i quali presumibilmente condividono gli stessi interessi. </a:t>
            </a:r>
          </a:p>
          <a:p>
            <a:pPr>
              <a:defRPr/>
            </a:pPr>
            <a:r>
              <a:rPr lang="it-IT" altLang="es-ES" sz="1200" dirty="0">
                <a:latin typeface="Arial Rounded MT Bold" panose="020F0704030504030204" pitchFamily="34" charset="0"/>
              </a:rPr>
              <a:t>Una sottosezione degli User Generated Content è costituita dai contenuti creati e pubblicati «spontaneamente» dai dipendenti di un’azienda a favore del Marchio. </a:t>
            </a:r>
          </a:p>
          <a:p>
            <a:pPr>
              <a:defRPr/>
            </a:pPr>
            <a:r>
              <a:rPr lang="it-IT" altLang="es-ES" sz="1200" dirty="0">
                <a:latin typeface="Arial Rounded MT Bold" panose="020F0704030504030204" pitchFamily="34" charset="0"/>
              </a:rPr>
              <a:t>Ulteriori elementi di interesse per l’advertising sono inoltre i contest e spesso </a:t>
            </a:r>
          </a:p>
          <a:p>
            <a:pPr>
              <a:defRPr/>
            </a:pPr>
            <a:r>
              <a:rPr lang="it-IT" altLang="es-ES" sz="1200" dirty="0">
                <a:latin typeface="Arial Rounded MT Bold" panose="020F0704030504030204" pitchFamily="34" charset="0"/>
              </a:rPr>
              <a:t>i «give away».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64F2CD2-28C7-4A89-84BA-F2DA8E4B9AE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D7FC7C0-5145-458D-8714-175875FC3DD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B8F51898-810D-4EFA-BE09-F5295BF8D4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1272502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2453" y="150555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124" y="1740079"/>
            <a:ext cx="6207782" cy="1569660"/>
          </a:xfrm>
          <a:prstGeom prst="rect">
            <a:avLst/>
          </a:prstGeom>
          <a:noFill/>
        </p:spPr>
        <p:txBody>
          <a:bodyPr wrap="square" rtlCol="0">
            <a:spAutoFit/>
          </a:bodyPr>
          <a:lstStyle/>
          <a:p>
            <a:pPr>
              <a:defRPr/>
            </a:pPr>
            <a:r>
              <a:rPr lang="it-IT" altLang="es-ES" sz="1200" dirty="0">
                <a:latin typeface="Arial Rounded MT Bold" panose="020F0704030504030204" pitchFamily="34" charset="0"/>
              </a:rPr>
              <a:t>Un ulteriore elemento potrebbe essere lo studio della concorrenza: identificare </a:t>
            </a:r>
          </a:p>
          <a:p>
            <a:pPr>
              <a:defRPr/>
            </a:pPr>
            <a:r>
              <a:rPr lang="it-IT" altLang="es-ES" sz="1200" dirty="0">
                <a:latin typeface="Arial Rounded MT Bold" panose="020F0704030504030204" pitchFamily="34" charset="0"/>
              </a:rPr>
              <a:t>gli account dei competitor diretti, soprattutto quelli con traffico elevato, </a:t>
            </a:r>
          </a:p>
          <a:p>
            <a:pPr>
              <a:defRPr/>
            </a:pPr>
            <a:r>
              <a:rPr lang="it-IT" altLang="es-ES" sz="1200" dirty="0">
                <a:latin typeface="Arial Rounded MT Bold" panose="020F0704030504030204" pitchFamily="34" charset="0"/>
              </a:rPr>
              <a:t>per comprenderne la linea editoriale.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Una strategia ritenuta efficace è l’utilizzo delle «call to action – CTC»:</a:t>
            </a:r>
          </a:p>
          <a:p>
            <a:pPr>
              <a:defRPr/>
            </a:pPr>
            <a:r>
              <a:rPr lang="it-IT" altLang="es-ES" sz="1200" dirty="0">
                <a:latin typeface="Arial Rounded MT Bold" panose="020F0704030504030204" pitchFamily="34" charset="0"/>
              </a:rPr>
              <a:t>rivolgere domande dirette al pubblico, anche utilizzando gli strumenti di </a:t>
            </a:r>
          </a:p>
          <a:p>
            <a:pPr>
              <a:defRPr/>
            </a:pPr>
            <a:r>
              <a:rPr lang="it-IT" altLang="es-ES" sz="1200" dirty="0">
                <a:latin typeface="Arial Rounded MT Bold" panose="020F0704030504030204" pitchFamily="34" charset="0"/>
              </a:rPr>
              <a:t>«engagement» delle Stories. </a:t>
            </a:r>
          </a:p>
          <a:p>
            <a:pPr>
              <a:defRPr/>
            </a:pPr>
            <a:r>
              <a:rPr lang="it-IT" altLang="es-ES" sz="1200" dirty="0">
                <a:latin typeface="Arial Rounded MT Bold" panose="020F0704030504030204" pitchFamily="34" charset="0"/>
              </a:rPr>
              <a:t>Questo include l’utilizzo degli Hashtag.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EC9412A-36DA-4AD9-9309-1B44C98DA73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E138EBE-5AF2-44F4-9275-FD2CD817DE7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D613AE6-0889-4925-AEF5-0408C5DC5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1390956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9" y="1803976"/>
            <a:ext cx="6207782" cy="2123658"/>
          </a:xfrm>
          <a:prstGeom prst="rect">
            <a:avLst/>
          </a:prstGeom>
          <a:noFill/>
        </p:spPr>
        <p:txBody>
          <a:bodyPr wrap="square" rtlCol="0">
            <a:spAutoFit/>
          </a:bodyPr>
          <a:lstStyle/>
          <a:p>
            <a:pPr>
              <a:defRPr/>
            </a:pPr>
            <a:r>
              <a:rPr lang="it-IT" altLang="es-ES" sz="1200" dirty="0">
                <a:solidFill>
                  <a:srgbClr val="F8469B"/>
                </a:solidFill>
                <a:latin typeface="Arial Rounded MT Bold" panose="020F0704030504030204" pitchFamily="34" charset="0"/>
              </a:rPr>
              <a:t>Tecniche di crescita artificiose </a:t>
            </a:r>
          </a:p>
          <a:p>
            <a:pPr>
              <a:defRPr/>
            </a:pPr>
            <a:r>
              <a:rPr lang="it-IT" altLang="es-ES" sz="1200" dirty="0">
                <a:latin typeface="Arial Rounded MT Bold" panose="020F0704030504030204" pitchFamily="34" charset="0"/>
              </a:rPr>
              <a:t>Il raggiungimento di determinati obiettivi (follower, visualizzazioni) è spesso una </a:t>
            </a:r>
          </a:p>
          <a:p>
            <a:pPr>
              <a:defRPr/>
            </a:pPr>
            <a:r>
              <a:rPr lang="it-IT" altLang="es-ES" sz="1200" dirty="0">
                <a:latin typeface="Arial Rounded MT Bold" panose="020F0704030504030204" pitchFamily="34" charset="0"/>
              </a:rPr>
              <a:t>sfida ardua. Molto spesso le piccole imprese o i piccoli marchi, per mancanza di </a:t>
            </a:r>
          </a:p>
          <a:p>
            <a:pPr>
              <a:defRPr/>
            </a:pPr>
            <a:r>
              <a:rPr lang="it-IT" altLang="es-ES" sz="1200" dirty="0">
                <a:latin typeface="Arial Rounded MT Bold" panose="020F0704030504030204" pitchFamily="34" charset="0"/>
              </a:rPr>
              <a:t>budget e tempo, non riescono a produrre un Piano di Comunicazione organico, né creare una community in costante crescita. </a:t>
            </a:r>
          </a:p>
          <a:p>
            <a:pPr>
              <a:defRPr/>
            </a:pPr>
            <a:r>
              <a:rPr lang="it-IT" altLang="es-ES" sz="1200" dirty="0">
                <a:latin typeface="Arial Rounded MT Bold" panose="020F0704030504030204" pitchFamily="34" charset="0"/>
              </a:rPr>
              <a:t>Instagram non è, come detto, uno strumento di «condivisione fotografica», bensì un Social Network, sebbene basato sulle immagini e/o video. </a:t>
            </a:r>
          </a:p>
          <a:p>
            <a:pPr>
              <a:defRPr/>
            </a:pPr>
            <a:r>
              <a:rPr lang="it-IT" altLang="es-ES" sz="1200" dirty="0">
                <a:latin typeface="Arial Rounded MT Bold" panose="020F0704030504030204" pitchFamily="34" charset="0"/>
              </a:rPr>
              <a:t>Ciò significa che la conversazione è l’elemento di primaria importanza.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Bot, programmi di scambio, sono strumenti molto utilizzati per accelerare</a:t>
            </a:r>
          </a:p>
          <a:p>
            <a:pPr>
              <a:defRPr/>
            </a:pPr>
            <a:r>
              <a:rPr lang="it-IT" altLang="es-ES" sz="1200" dirty="0">
                <a:latin typeface="Arial Rounded MT Bold" panose="020F0704030504030204" pitchFamily="34" charset="0"/>
              </a:rPr>
              <a:t>il percorso (con qualche controindicazione).</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2C418EE-E311-4C6C-9A10-329FDEDC499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71E3687-58D8-443C-B896-A2D34706404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169328B-01E0-4AE8-B372-48695FCD69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9856437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8424" y="154155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82909" y="1785769"/>
            <a:ext cx="6207782" cy="2123658"/>
          </a:xfrm>
          <a:prstGeom prst="rect">
            <a:avLst/>
          </a:prstGeom>
          <a:noFill/>
        </p:spPr>
        <p:txBody>
          <a:bodyPr wrap="square" rtlCol="0">
            <a:spAutoFit/>
          </a:bodyPr>
          <a:lstStyle/>
          <a:p>
            <a:pPr>
              <a:defRPr/>
            </a:pPr>
            <a:r>
              <a:rPr lang="it-IT" altLang="es-ES" sz="1200" dirty="0">
                <a:solidFill>
                  <a:srgbClr val="F8469B"/>
                </a:solidFill>
                <a:latin typeface="Arial Rounded MT Bold" panose="020F0704030504030204" pitchFamily="34" charset="0"/>
              </a:rPr>
              <a:t>Le Statistiche e Oscuramento dei Like</a:t>
            </a:r>
          </a:p>
          <a:p>
            <a:pPr>
              <a:defRPr/>
            </a:pPr>
            <a:r>
              <a:rPr lang="it-IT" altLang="es-ES" sz="1200" dirty="0">
                <a:latin typeface="Arial Rounded MT Bold" panose="020F0704030504030204" pitchFamily="34" charset="0"/>
              </a:rPr>
              <a:t>Come qualsiasi altra attività di Marketing, anche quelle progettate e implementate su Instagram necessitano di un accurato monitoraggio, per esempio osservando i dati che la stessa piattaforma offre attraverso la pagina «Insight» di ogni account Business. </a:t>
            </a:r>
          </a:p>
          <a:p>
            <a:pPr>
              <a:defRPr/>
            </a:pPr>
            <a:r>
              <a:rPr lang="it-IT" altLang="es-ES" sz="1200" dirty="0">
                <a:latin typeface="Arial Rounded MT Bold" panose="020F0704030504030204" pitchFamily="34" charset="0"/>
              </a:rPr>
              <a:t>È in fase di implementazione definitiva l’opzione di visualizzare «Like» di post e</a:t>
            </a:r>
          </a:p>
          <a:p>
            <a:pPr>
              <a:defRPr/>
            </a:pPr>
            <a:r>
              <a:rPr lang="it-IT" altLang="es-ES" sz="1200" dirty="0">
                <a:latin typeface="Arial Rounded MT Bold" panose="020F0704030504030204" pitchFamily="34" charset="0"/>
              </a:rPr>
              <a:t>contenuti altrui. Una scelta degli sviluppatori per «allentare» la pressione </a:t>
            </a:r>
          </a:p>
          <a:p>
            <a:pPr>
              <a:defRPr/>
            </a:pPr>
            <a:r>
              <a:rPr lang="it-IT" altLang="es-ES" sz="1200" dirty="0">
                <a:latin typeface="Arial Rounded MT Bold" panose="020F0704030504030204" pitchFamily="34" charset="0"/>
              </a:rPr>
              <a:t>sugli utenti. La mancanza di like e altri dati pubblici renderà più difficile </a:t>
            </a:r>
          </a:p>
          <a:p>
            <a:pPr>
              <a:defRPr/>
            </a:pPr>
            <a:r>
              <a:rPr lang="it-IT" altLang="es-ES" sz="1200" dirty="0">
                <a:latin typeface="Arial Rounded MT Bold" panose="020F0704030504030204" pitchFamily="34" charset="0"/>
              </a:rPr>
              <a:t>la valutazione di un account in termini di efficienza. </a:t>
            </a:r>
          </a:p>
          <a:p>
            <a:pPr>
              <a:defRPr/>
            </a:pPr>
            <a:r>
              <a:rPr lang="it-IT" altLang="es-ES" sz="1200" dirty="0">
                <a:latin typeface="Arial Rounded MT Bold" panose="020F0704030504030204" pitchFamily="34" charset="0"/>
              </a:rPr>
              <a:t>In ultimo, è opportuno tenere a mente gli aspetti cruciali di un’attività </a:t>
            </a:r>
          </a:p>
          <a:p>
            <a:pPr>
              <a:defRPr/>
            </a:pPr>
            <a:r>
              <a:rPr lang="it-IT" altLang="es-ES" sz="1200" dirty="0">
                <a:latin typeface="Arial Rounded MT Bold" panose="020F0704030504030204" pitchFamily="34" charset="0"/>
              </a:rPr>
              <a:t>promozionale su Instagram: crescere, coinvolgere, monetizzare.</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0742152-7EC1-4F06-9616-1A9C6D52AF7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46CB800-98C9-45E7-8789-7F436EFE385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9C901F6-C781-4FA5-8EBA-94EECFAC2B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36691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E738E618-22DA-4B26-B52B-B729EA3A1567}"/>
              </a:ext>
            </a:extLst>
          </p:cNvPr>
          <p:cNvGraphicFramePr/>
          <p:nvPr>
            <p:extLst>
              <p:ext uri="{D42A27DB-BD31-4B8C-83A1-F6EECF244321}">
                <p14:modId xmlns:p14="http://schemas.microsoft.com/office/powerpoint/2010/main" val="2005640778"/>
              </p:ext>
            </p:extLst>
          </p:nvPr>
        </p:nvGraphicFramePr>
        <p:xfrm>
          <a:off x="1460562" y="2283710"/>
          <a:ext cx="5904000" cy="1152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3B338C7-A64D-4220-9745-5F382A6B7948}"/>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F5B08C9-9A64-4738-8B7E-39B1AC870F79}"/>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1377999-41DB-484A-A9F1-5B763AB031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103138918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60711"/>
            <a:ext cx="6207782" cy="1569660"/>
          </a:xfrm>
          <a:prstGeom prst="rect">
            <a:avLst/>
          </a:prstGeom>
          <a:noFill/>
        </p:spPr>
        <p:txBody>
          <a:bodyPr wrap="square" rtlCol="0">
            <a:spAutoFit/>
          </a:bodyPr>
          <a:lstStyle/>
          <a:p>
            <a:pPr>
              <a:defRPr/>
            </a:pPr>
            <a:r>
              <a:rPr lang="it-IT" altLang="es-ES" sz="1200" dirty="0">
                <a:solidFill>
                  <a:srgbClr val="F8469B"/>
                </a:solidFill>
                <a:latin typeface="Arial Rounded MT Bold" panose="020F0704030504030204" pitchFamily="34" charset="0"/>
              </a:rPr>
              <a:t>Bibliografia: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1) Laurita G., Venturini R., </a:t>
            </a:r>
            <a:r>
              <a:rPr lang="it-IT" altLang="es-ES" sz="1200" i="1" dirty="0">
                <a:latin typeface="Arial Rounded MT Bold" panose="020F0704030504030204" pitchFamily="34" charset="0"/>
              </a:rPr>
              <a:t>Strategia Digitale</a:t>
            </a:r>
            <a:r>
              <a:rPr lang="it-IT" altLang="es-ES" sz="1200" dirty="0">
                <a:latin typeface="Arial Rounded MT Bold" panose="020F0704030504030204" pitchFamily="34" charset="0"/>
              </a:rPr>
              <a:t>, Hoepli 2016 (seconda edizione)</a:t>
            </a:r>
          </a:p>
          <a:p>
            <a:pPr>
              <a:defRPr/>
            </a:pPr>
            <a:r>
              <a:rPr lang="it-IT" altLang="es-ES" sz="1200" dirty="0">
                <a:latin typeface="Arial Rounded MT Bold" panose="020F0704030504030204" pitchFamily="34" charset="0"/>
              </a:rPr>
              <a:t>2) Di Fraia G. (a cura di), </a:t>
            </a:r>
            <a:r>
              <a:rPr lang="it-IT" altLang="es-ES" sz="1200" i="1" dirty="0">
                <a:latin typeface="Arial Rounded MT Bold" panose="020F0704030504030204" pitchFamily="34" charset="0"/>
              </a:rPr>
              <a:t>Social Media Marketing - Strategie e tecniche per </a:t>
            </a:r>
          </a:p>
          <a:p>
            <a:pPr>
              <a:defRPr/>
            </a:pPr>
            <a:r>
              <a:rPr lang="it-IT" altLang="es-ES" sz="1200" i="1" dirty="0">
                <a:latin typeface="Arial Rounded MT Bold" panose="020F0704030504030204" pitchFamily="34" charset="0"/>
              </a:rPr>
              <a:t>aziende B2B e B2C</a:t>
            </a:r>
            <a:r>
              <a:rPr lang="it-IT" altLang="es-ES" sz="1200" dirty="0">
                <a:latin typeface="Arial Rounded MT Bold" panose="020F0704030504030204" pitchFamily="34" charset="0"/>
              </a:rPr>
              <a:t>, Hoepli 2015 (seconda edizione)</a:t>
            </a:r>
          </a:p>
          <a:p>
            <a:pPr>
              <a:defRPr/>
            </a:pPr>
            <a:r>
              <a:rPr lang="it-IT" altLang="es-ES" sz="1200" dirty="0">
                <a:latin typeface="Arial Rounded MT Bold" panose="020F0704030504030204" pitchFamily="34" charset="0"/>
              </a:rPr>
              <a:t>3) Di Costanzo F., </a:t>
            </a:r>
            <a:r>
              <a:rPr lang="it-IT" altLang="es-ES" sz="1200" i="1" dirty="0">
                <a:latin typeface="Arial Rounded MT Bold" panose="020F0704030504030204" pitchFamily="34" charset="0"/>
              </a:rPr>
              <a:t>PA Social. Viaggio nell’Italia della nuova comunicazione </a:t>
            </a:r>
          </a:p>
          <a:p>
            <a:pPr>
              <a:defRPr/>
            </a:pPr>
            <a:r>
              <a:rPr lang="it-IT" altLang="es-ES" sz="1200" i="1" dirty="0">
                <a:latin typeface="Arial Rounded MT Bold" panose="020F0704030504030204" pitchFamily="34" charset="0"/>
              </a:rPr>
              <a:t>tra lavoro, servizi e innovazione</a:t>
            </a:r>
            <a:r>
              <a:rPr lang="it-IT" altLang="es-ES" sz="1200" dirty="0">
                <a:latin typeface="Arial Rounded MT Bold" panose="020F0704030504030204" pitchFamily="34" charset="0"/>
              </a:rPr>
              <a:t>, FrancoAngeli, 2017</a:t>
            </a:r>
          </a:p>
          <a:p>
            <a:pPr>
              <a:defRPr/>
            </a:pPr>
            <a:r>
              <a:rPr lang="it-IT" altLang="es-ES" sz="1200" dirty="0">
                <a:latin typeface="Arial Rounded MT Bold" panose="020F0704030504030204" pitchFamily="34" charset="0"/>
              </a:rPr>
              <a:t>4) F. Matteucci, Instagram non è fotografia, Dario Flaccovio Editore, 2019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86A9262-C109-4091-B39C-2428C205036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A2D0C45-01AB-4A1E-B180-8D6678135B4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EE67744-9D3A-4F85-A625-3E8E081A70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57511688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err="1">
                <a:solidFill>
                  <a:srgbClr val="F8469B"/>
                </a:solidFill>
              </a:rPr>
              <a:t>Grazie</a:t>
            </a:r>
            <a:endParaRPr lang="ko-KR" altLang="en-US" dirty="0">
              <a:solidFill>
                <a:srgbClr val="F8469B"/>
              </a:solidFill>
            </a:endParaRPr>
          </a:p>
        </p:txBody>
      </p:sp>
      <p:pic>
        <p:nvPicPr>
          <p:cNvPr id="4" name="Imagen 3">
            <a:extLst>
              <a:ext uri="{FF2B5EF4-FFF2-40B4-BE49-F238E27FC236}">
                <a16:creationId xmlns:a16="http://schemas.microsoft.com/office/drawing/2014/main" id="{A90E11AD-DEA9-44A4-9CAB-2B246C8C8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677665"/>
            <a:ext cx="1854071" cy="927036"/>
          </a:xfrm>
          <a:prstGeom prst="rect">
            <a:avLst/>
          </a:prstGeom>
        </p:spPr>
      </p:pic>
      <p:pic>
        <p:nvPicPr>
          <p:cNvPr id="5" name="Imagen 4">
            <a:extLst>
              <a:ext uri="{FF2B5EF4-FFF2-40B4-BE49-F238E27FC236}">
                <a16:creationId xmlns:a16="http://schemas.microsoft.com/office/drawing/2014/main" id="{07AE7557-7AB2-4182-8D3F-4716731E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6" name="CuadroTexto 5">
            <a:extLst>
              <a:ext uri="{FF2B5EF4-FFF2-40B4-BE49-F238E27FC236}">
                <a16:creationId xmlns:a16="http://schemas.microsoft.com/office/drawing/2014/main" id="{DF31A201-D446-4E24-9D08-20F044C4F0B7}"/>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455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3" name="Diagram 2">
            <a:extLst>
              <a:ext uri="{FF2B5EF4-FFF2-40B4-BE49-F238E27FC236}">
                <a16:creationId xmlns:a16="http://schemas.microsoft.com/office/drawing/2014/main" id="{8FFD8AC1-33FA-46D8-9657-7333349AAB4A}"/>
              </a:ext>
            </a:extLst>
          </p:cNvPr>
          <p:cNvGraphicFramePr/>
          <p:nvPr>
            <p:extLst>
              <p:ext uri="{D42A27DB-BD31-4B8C-83A1-F6EECF244321}">
                <p14:modId xmlns:p14="http://schemas.microsoft.com/office/powerpoint/2010/main" val="2319611066"/>
              </p:ext>
            </p:extLst>
          </p:nvPr>
        </p:nvGraphicFramePr>
        <p:xfrm>
          <a:off x="1115616" y="1409600"/>
          <a:ext cx="7272808" cy="2919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223BC2D-84BD-48C9-9D0B-CB2404C16F3A}"/>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6D46BFC-4EC6-4E26-A29E-2BC01F410BF0}"/>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B5CCF9A4-0915-47B7-A32F-A2BF75EA57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3327550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2102597"/>
            <a:ext cx="6207782" cy="1015663"/>
          </a:xfrm>
          <a:prstGeom prst="rect">
            <a:avLst/>
          </a:prstGeom>
          <a:noFill/>
        </p:spPr>
        <p:txBody>
          <a:bodyPr wrap="square" rtlCol="0">
            <a:spAutoFit/>
          </a:bodyPr>
          <a:lstStyle/>
          <a:p>
            <a:pPr>
              <a:defRPr/>
            </a:pPr>
            <a:r>
              <a:rPr lang="it-IT" altLang="es-ES" sz="1200" dirty="0"/>
              <a:t>La </a:t>
            </a:r>
            <a:r>
              <a:rPr lang="it-IT" altLang="es-ES" sz="1200" dirty="0">
                <a:solidFill>
                  <a:srgbClr val="F8469B"/>
                </a:solidFill>
              </a:rPr>
              <a:t>Fase di Analisi </a:t>
            </a:r>
            <a:r>
              <a:rPr lang="it-IT" altLang="es-ES" sz="1200" dirty="0"/>
              <a:t>ci permette di comprendere </a:t>
            </a:r>
            <a:r>
              <a:rPr lang="it-IT" altLang="es-ES" sz="1200" dirty="0">
                <a:solidFill>
                  <a:srgbClr val="F8469B"/>
                </a:solidFill>
              </a:rPr>
              <a:t>dove ci troviamo come Brand o </a:t>
            </a:r>
          </a:p>
          <a:p>
            <a:pPr>
              <a:defRPr/>
            </a:pPr>
            <a:r>
              <a:rPr lang="it-IT" altLang="es-ES" sz="1200" dirty="0">
                <a:solidFill>
                  <a:srgbClr val="F8469B"/>
                </a:solidFill>
              </a:rPr>
              <a:t>Azienda</a:t>
            </a:r>
            <a:r>
              <a:rPr lang="it-IT" altLang="es-ES" sz="1200" dirty="0"/>
              <a:t>. Ora possiamo definire le </a:t>
            </a:r>
            <a:r>
              <a:rPr lang="it-IT" altLang="es-ES" sz="1200" dirty="0">
                <a:solidFill>
                  <a:srgbClr val="F8469B"/>
                </a:solidFill>
              </a:rPr>
              <a:t>nuove Strategie di Marketing Digitale</a:t>
            </a:r>
            <a:r>
              <a:rPr lang="it-IT" altLang="es-ES" sz="1200" dirty="0"/>
              <a:t>: </a:t>
            </a:r>
          </a:p>
          <a:p>
            <a:pPr>
              <a:defRPr/>
            </a:pPr>
            <a:endParaRPr lang="it-IT" altLang="es-ES" sz="1200" dirty="0"/>
          </a:p>
          <a:p>
            <a:pPr>
              <a:defRPr/>
            </a:pPr>
            <a:r>
              <a:rPr lang="it-IT" altLang="es-ES" sz="1200" dirty="0"/>
              <a:t>Creare cioè un </a:t>
            </a:r>
            <a:r>
              <a:rPr lang="it-IT" altLang="es-ES" sz="1200" dirty="0">
                <a:solidFill>
                  <a:srgbClr val="00B050"/>
                </a:solidFill>
              </a:rPr>
              <a:t>piano operativo</a:t>
            </a:r>
            <a:r>
              <a:rPr lang="it-IT" altLang="es-ES" sz="1200" dirty="0"/>
              <a:t>, un vero e proprio documento che si struttura</a:t>
            </a:r>
          </a:p>
          <a:p>
            <a:pPr>
              <a:defRPr/>
            </a:pPr>
            <a:r>
              <a:rPr lang="it-IT" altLang="es-ES" sz="1200" dirty="0"/>
              <a:t>Generalmente come un cronoprogramma, indicando:</a:t>
            </a:r>
            <a:endParaRPr lang="en-GB" altLang="es-ES" sz="1200" dirty="0"/>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DAC959D-D53E-4C4E-9EE9-C9187E21C5E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B6A89D1-104E-46D6-8D49-2BFFCDF6307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4715B1E-02B2-4C8C-8B04-4309264E0E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AC593449-B22B-4278-A481-DB03852C3318}"/>
              </a:ext>
            </a:extLst>
          </p:cNvPr>
          <p:cNvSpPr txBox="1"/>
          <p:nvPr/>
        </p:nvSpPr>
        <p:spPr>
          <a:xfrm>
            <a:off x="3779912" y="1465942"/>
            <a:ext cx="1245997" cy="400110"/>
          </a:xfrm>
          <a:prstGeom prst="rect">
            <a:avLst/>
          </a:prstGeom>
          <a:noFill/>
        </p:spPr>
        <p:txBody>
          <a:bodyPr wrap="square">
            <a:spAutoFit/>
          </a:bodyPr>
          <a:lstStyle/>
          <a:p>
            <a:r>
              <a:rPr lang="it-IT" altLang="es-ES" sz="2000" dirty="0">
                <a:solidFill>
                  <a:srgbClr val="7030A0"/>
                </a:solidFill>
                <a:latin typeface="Arial Rounded MT Bold" panose="020F0704030504030204" pitchFamily="34" charset="0"/>
              </a:rPr>
              <a:t>ANALISI</a:t>
            </a:r>
            <a:endParaRPr lang="es-ES" sz="1100" dirty="0">
              <a:solidFill>
                <a:srgbClr val="7030A0"/>
              </a:solidFill>
            </a:endParaRPr>
          </a:p>
        </p:txBody>
      </p:sp>
    </p:spTree>
    <p:extLst>
      <p:ext uri="{BB962C8B-B14F-4D97-AF65-F5344CB8AC3E}">
        <p14:creationId xmlns:p14="http://schemas.microsoft.com/office/powerpoint/2010/main" val="3149360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C075B6CC-31C0-4867-B302-F2E95F6ABBFA}"/>
              </a:ext>
            </a:extLst>
          </p:cNvPr>
          <p:cNvGraphicFramePr/>
          <p:nvPr>
            <p:extLst>
              <p:ext uri="{D42A27DB-BD31-4B8C-83A1-F6EECF244321}">
                <p14:modId xmlns:p14="http://schemas.microsoft.com/office/powerpoint/2010/main" val="3851365161"/>
              </p:ext>
            </p:extLst>
          </p:nvPr>
        </p:nvGraphicFramePr>
        <p:xfrm>
          <a:off x="1864153" y="1505923"/>
          <a:ext cx="5415694" cy="3026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A9A380B-B0A3-4163-B4B8-68381F1FD42E}"/>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6F4DB88-3AE3-4DC6-9A95-6133FC723DF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4D4428B-5031-4872-A7C4-42010E7A5F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138029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686495"/>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8387" y="2256732"/>
            <a:ext cx="5945614" cy="1384995"/>
          </a:xfrm>
          <a:prstGeom prst="rect">
            <a:avLst/>
          </a:prstGeom>
          <a:noFill/>
        </p:spPr>
        <p:txBody>
          <a:bodyPr wrap="square" rtlCol="0">
            <a:spAutoFit/>
          </a:bodyPr>
          <a:lstStyle/>
          <a:p>
            <a:pPr>
              <a:defRPr/>
            </a:pPr>
            <a:r>
              <a:rPr lang="it-IT" altLang="es-ES" sz="1200" dirty="0">
                <a:latin typeface="Arial Rounded MT Bold" panose="020F0704030504030204" pitchFamily="34" charset="0"/>
              </a:rPr>
              <a:t>A questo punto si può passare all’</a:t>
            </a:r>
            <a:r>
              <a:rPr lang="it-IT" altLang="es-ES" sz="1200" dirty="0">
                <a:solidFill>
                  <a:srgbClr val="F8469B"/>
                </a:solidFill>
                <a:latin typeface="Arial Rounded MT Bold" panose="020F0704030504030204" pitchFamily="34" charset="0"/>
              </a:rPr>
              <a:t>Esecuzione</a:t>
            </a:r>
            <a:r>
              <a:rPr lang="it-IT" altLang="es-ES" sz="1200" dirty="0">
                <a:latin typeface="Arial Rounded MT Bold" panose="020F0704030504030204" pitchFamily="34" charset="0"/>
              </a:rPr>
              <a:t>: </a:t>
            </a:r>
          </a:p>
          <a:p>
            <a:pPr>
              <a:defRPr/>
            </a:pPr>
            <a:r>
              <a:rPr lang="it-IT" altLang="es-ES" sz="1200" dirty="0">
                <a:latin typeface="Arial Rounded MT Bold" panose="020F0704030504030204" pitchFamily="34" charset="0"/>
              </a:rPr>
              <a:t>Si passa all'azione, tenendo presente il proprio </a:t>
            </a:r>
            <a:r>
              <a:rPr lang="it-IT" altLang="es-ES" sz="1200" dirty="0">
                <a:solidFill>
                  <a:srgbClr val="F8469B"/>
                </a:solidFill>
                <a:latin typeface="Arial Rounded MT Bold" panose="020F0704030504030204" pitchFamily="34" charset="0"/>
              </a:rPr>
              <a:t>Piano Operativo</a:t>
            </a:r>
          </a:p>
          <a:p>
            <a:pPr>
              <a:defRPr/>
            </a:pPr>
            <a:r>
              <a:rPr lang="it-IT" altLang="es-ES" sz="1200" dirty="0">
                <a:latin typeface="Arial Rounded MT Bold" panose="020F0704030504030204" pitchFamily="34" charset="0"/>
              </a:rPr>
              <a:t>Includendo la </a:t>
            </a:r>
            <a:r>
              <a:rPr lang="it-IT" altLang="es-ES" sz="1200" dirty="0">
                <a:solidFill>
                  <a:srgbClr val="F8469B"/>
                </a:solidFill>
                <a:latin typeface="Arial Rounded MT Bold" panose="020F0704030504030204" pitchFamily="34" charset="0"/>
              </a:rPr>
              <a:t>progettazione</a:t>
            </a:r>
            <a:r>
              <a:rPr lang="it-IT" altLang="es-ES" sz="1200" dirty="0">
                <a:latin typeface="Arial Rounded MT Bold" panose="020F0704030504030204" pitchFamily="34" charset="0"/>
              </a:rPr>
              <a:t>, il </a:t>
            </a:r>
            <a:r>
              <a:rPr lang="it-IT" altLang="es-ES" sz="1200" dirty="0">
                <a:solidFill>
                  <a:srgbClr val="F8469B"/>
                </a:solidFill>
                <a:latin typeface="Arial Rounded MT Bold" panose="020F0704030504030204" pitchFamily="34" charset="0"/>
              </a:rPr>
              <a:t>design</a:t>
            </a:r>
            <a:r>
              <a:rPr lang="it-IT" altLang="es-ES" sz="1200" dirty="0">
                <a:latin typeface="Arial Rounded MT Bold" panose="020F0704030504030204" pitchFamily="34" charset="0"/>
              </a:rPr>
              <a:t> del </a:t>
            </a:r>
            <a:r>
              <a:rPr lang="it-IT" altLang="es-ES" sz="1200" dirty="0">
                <a:solidFill>
                  <a:srgbClr val="F8469B"/>
                </a:solidFill>
                <a:latin typeface="Arial Rounded MT Bold" panose="020F0704030504030204" pitchFamily="34" charset="0"/>
              </a:rPr>
              <a:t>sito web</a:t>
            </a:r>
            <a:r>
              <a:rPr lang="it-IT" altLang="es-ES" sz="1200" dirty="0">
                <a:latin typeface="Arial Rounded MT Bold" panose="020F0704030504030204" pitchFamily="34" charset="0"/>
              </a:rPr>
              <a:t>, il </a:t>
            </a:r>
            <a:r>
              <a:rPr lang="it-IT" altLang="es-ES" sz="1200" dirty="0">
                <a:solidFill>
                  <a:srgbClr val="F8469B"/>
                </a:solidFill>
                <a:latin typeface="Arial Rounded MT Bold" panose="020F0704030504030204" pitchFamily="34" charset="0"/>
              </a:rPr>
              <a:t>budget</a:t>
            </a:r>
            <a:r>
              <a:rPr lang="it-IT" altLang="es-ES" sz="1200" dirty="0">
                <a:latin typeface="Arial Rounded MT Bold" panose="020F0704030504030204" pitchFamily="34" charset="0"/>
              </a:rPr>
              <a:t>...</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Ciò che qui conta davvero è il grado di </a:t>
            </a:r>
            <a:r>
              <a:rPr lang="it-IT" altLang="es-ES" sz="1200" i="1" dirty="0">
                <a:solidFill>
                  <a:srgbClr val="F8469B"/>
                </a:solidFill>
                <a:latin typeface="Arial Rounded MT Bold" panose="020F0704030504030204" pitchFamily="34" charset="0"/>
              </a:rPr>
              <a:t>commitment</a:t>
            </a:r>
            <a:r>
              <a:rPr lang="it-IT" altLang="es-ES" sz="1200" dirty="0">
                <a:latin typeface="Arial Rounded MT Bold" panose="020F0704030504030204" pitchFamily="34" charset="0"/>
              </a:rPr>
              <a:t> di chi in azienda ha la </a:t>
            </a:r>
          </a:p>
          <a:p>
            <a:pPr>
              <a:defRPr/>
            </a:pPr>
            <a:r>
              <a:rPr lang="it-IT" altLang="es-ES" sz="1200" dirty="0">
                <a:latin typeface="Arial Rounded MT Bold" panose="020F0704030504030204" pitchFamily="34" charset="0"/>
              </a:rPr>
              <a:t>guida delle attività di Marketing Digitale (quanto ci crede, qual è il suo livello di competenza) e quindi le sue capacità professionali.</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4275ADE-4E60-49C9-9A59-719DF564069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1AD891B-5429-45C5-8540-E27FF5E29ED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D89D1DE-3EA4-400E-9005-79322273D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0998282D-3269-4D8D-BBE3-2CD69BAB8EB7}"/>
              </a:ext>
            </a:extLst>
          </p:cNvPr>
          <p:cNvSpPr txBox="1"/>
          <p:nvPr/>
        </p:nvSpPr>
        <p:spPr>
          <a:xfrm>
            <a:off x="3555735" y="1486440"/>
            <a:ext cx="1919563" cy="400110"/>
          </a:xfrm>
          <a:prstGeom prst="rect">
            <a:avLst/>
          </a:prstGeom>
          <a:noFill/>
        </p:spPr>
        <p:txBody>
          <a:bodyPr wrap="square">
            <a:spAutoFit/>
          </a:bodyPr>
          <a:lstStyle/>
          <a:p>
            <a:r>
              <a:rPr lang="it-IT" altLang="es-ES" sz="2000" dirty="0">
                <a:solidFill>
                  <a:srgbClr val="7030A0"/>
                </a:solidFill>
                <a:latin typeface="Arial Rounded MT Bold" panose="020F0704030504030204" pitchFamily="34" charset="0"/>
              </a:rPr>
              <a:t>ESECUZIONE</a:t>
            </a:r>
            <a:endParaRPr lang="es-ES" sz="2000" dirty="0"/>
          </a:p>
        </p:txBody>
      </p:sp>
    </p:spTree>
    <p:extLst>
      <p:ext uri="{BB962C8B-B14F-4D97-AF65-F5344CB8AC3E}">
        <p14:creationId xmlns:p14="http://schemas.microsoft.com/office/powerpoint/2010/main" val="2325891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57832" y="2173308"/>
            <a:ext cx="6207782" cy="1754326"/>
          </a:xfrm>
          <a:prstGeom prst="rect">
            <a:avLst/>
          </a:prstGeom>
          <a:noFill/>
        </p:spPr>
        <p:txBody>
          <a:bodyPr wrap="square" rtlCol="0">
            <a:spAutoFit/>
          </a:bodyPr>
          <a:lstStyle/>
          <a:p>
            <a:pPr>
              <a:defRPr/>
            </a:pPr>
            <a:r>
              <a:rPr lang="it-IT" altLang="es-ES" sz="1200" dirty="0">
                <a:solidFill>
                  <a:srgbClr val="F8469B"/>
                </a:solidFill>
                <a:latin typeface="Arial Rounded MT Bold" panose="020F0704030504030204" pitchFamily="34" charset="0"/>
              </a:rPr>
              <a:t>Misurazione</a:t>
            </a:r>
            <a:r>
              <a:rPr lang="it-IT" altLang="es-ES" sz="1200" dirty="0">
                <a:latin typeface="Arial Rounded MT Bold" panose="020F0704030504030204" pitchFamily="34" charset="0"/>
              </a:rPr>
              <a:t>: questa è una fase fontamentale che avviene durante e dopo </a:t>
            </a:r>
          </a:p>
          <a:p>
            <a:pPr>
              <a:defRPr/>
            </a:pPr>
            <a:r>
              <a:rPr lang="it-IT" altLang="es-ES" sz="1200" dirty="0">
                <a:latin typeface="Arial Rounded MT Bold" panose="020F0704030504030204" pitchFamily="34" charset="0"/>
              </a:rPr>
              <a:t>l’implementazione di ogni Strategia di Marketing Digitale. </a:t>
            </a:r>
          </a:p>
          <a:p>
            <a:pPr>
              <a:defRPr/>
            </a:pPr>
            <a:r>
              <a:rPr lang="it-IT" altLang="es-ES" sz="1200" dirty="0">
                <a:latin typeface="Arial Rounded MT Bold" panose="020F0704030504030204" pitchFamily="34" charset="0"/>
              </a:rPr>
              <a:t>Generalmente </a:t>
            </a:r>
            <a:r>
              <a:rPr lang="it-IT" altLang="es-ES" sz="1200" dirty="0">
                <a:solidFill>
                  <a:srgbClr val="F8469B"/>
                </a:solidFill>
                <a:latin typeface="Arial Rounded MT Bold" panose="020F0704030504030204" pitchFamily="34" charset="0"/>
              </a:rPr>
              <a:t>si misurano</a:t>
            </a:r>
            <a:r>
              <a:rPr lang="it-IT" altLang="es-ES" sz="1200" dirty="0">
                <a:latin typeface="Arial Rounded MT Bold" panose="020F0704030504030204" pitchFamily="34" charset="0"/>
              </a:rPr>
              <a:t>: il </a:t>
            </a:r>
            <a:r>
              <a:rPr lang="it-IT" altLang="es-ES" sz="1200" dirty="0">
                <a:solidFill>
                  <a:srgbClr val="F8469B"/>
                </a:solidFill>
                <a:latin typeface="Arial Rounded MT Bold" panose="020F0704030504030204" pitchFamily="34" charset="0"/>
              </a:rPr>
              <a:t>numero di contatti e interazioni con l’inserzione </a:t>
            </a:r>
          </a:p>
          <a:p>
            <a:pPr>
              <a:defRPr/>
            </a:pPr>
            <a:r>
              <a:rPr lang="it-IT" altLang="es-ES" sz="1200" dirty="0">
                <a:solidFill>
                  <a:srgbClr val="F8469B"/>
                </a:solidFill>
                <a:latin typeface="Arial Rounded MT Bold" panose="020F0704030504030204" pitchFamily="34" charset="0"/>
              </a:rPr>
              <a:t>Inserita</a:t>
            </a:r>
            <a:r>
              <a:rPr lang="it-IT" altLang="es-ES" sz="1200" dirty="0">
                <a:latin typeface="Arial Rounded MT Bold" panose="020F0704030504030204" pitchFamily="34" charset="0"/>
              </a:rPr>
              <a:t>, quanti </a:t>
            </a:r>
            <a:r>
              <a:rPr lang="it-IT" altLang="es-ES" sz="1200" dirty="0">
                <a:solidFill>
                  <a:srgbClr val="F8469B"/>
                </a:solidFill>
                <a:latin typeface="Arial Rounded MT Bold" panose="020F0704030504030204" pitchFamily="34" charset="0"/>
              </a:rPr>
              <a:t>nuovi clienti </a:t>
            </a:r>
            <a:r>
              <a:rPr lang="it-IT" altLang="es-ES" sz="1200" dirty="0">
                <a:latin typeface="Arial Rounded MT Bold" panose="020F0704030504030204" pitchFamily="34" charset="0"/>
              </a:rPr>
              <a:t>sono stati acquisiti, qual è il livello di </a:t>
            </a:r>
            <a:r>
              <a:rPr lang="it-IT" altLang="es-ES" sz="1200" i="1" dirty="0">
                <a:solidFill>
                  <a:srgbClr val="F8469B"/>
                </a:solidFill>
                <a:latin typeface="Arial Rounded MT Bold" panose="020F0704030504030204" pitchFamily="34" charset="0"/>
              </a:rPr>
              <a:t>engagement</a:t>
            </a:r>
            <a:r>
              <a:rPr lang="it-IT" altLang="es-ES" sz="1200" dirty="0">
                <a:latin typeface="Arial Rounded MT Bold" panose="020F0704030504030204" pitchFamily="34" charset="0"/>
              </a:rPr>
              <a:t>.</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Tutti questi dati ci dicono che </a:t>
            </a:r>
            <a:r>
              <a:rPr lang="it-IT" altLang="es-ES" sz="1200" dirty="0">
                <a:solidFill>
                  <a:srgbClr val="F8469B"/>
                </a:solidFill>
                <a:latin typeface="Arial Rounded MT Bold" panose="020F0704030504030204" pitchFamily="34" charset="0"/>
              </a:rPr>
              <a:t>cosa ha funzionato </a:t>
            </a:r>
            <a:r>
              <a:rPr lang="it-IT" altLang="es-ES" sz="1200" dirty="0">
                <a:latin typeface="Arial Rounded MT Bold" panose="020F0704030504030204" pitchFamily="34" charset="0"/>
              </a:rPr>
              <a:t>del nostro Piano di Marketing </a:t>
            </a:r>
          </a:p>
          <a:p>
            <a:pPr>
              <a:defRPr/>
            </a:pPr>
            <a:r>
              <a:rPr lang="it-IT" altLang="es-ES" sz="1200" dirty="0">
                <a:latin typeface="Arial Rounded MT Bold" panose="020F0704030504030204" pitchFamily="34" charset="0"/>
              </a:rPr>
              <a:t>Digitale e </a:t>
            </a:r>
            <a:r>
              <a:rPr lang="it-IT" altLang="es-ES" sz="1200" dirty="0">
                <a:solidFill>
                  <a:srgbClr val="F8469B"/>
                </a:solidFill>
                <a:latin typeface="Arial Rounded MT Bold" panose="020F0704030504030204" pitchFamily="34" charset="0"/>
              </a:rPr>
              <a:t>cosa</a:t>
            </a:r>
            <a:r>
              <a:rPr lang="it-IT" altLang="es-ES" sz="1200" dirty="0">
                <a:latin typeface="Arial Rounded MT Bold" panose="020F0704030504030204" pitchFamily="34" charset="0"/>
              </a:rPr>
              <a:t> può essere </a:t>
            </a:r>
            <a:r>
              <a:rPr lang="it-IT" altLang="es-ES" sz="1200" dirty="0">
                <a:solidFill>
                  <a:srgbClr val="F8469B"/>
                </a:solidFill>
                <a:latin typeface="Arial Rounded MT Bold" panose="020F0704030504030204" pitchFamily="34" charset="0"/>
              </a:rPr>
              <a:t>migliorato</a:t>
            </a:r>
            <a:r>
              <a:rPr lang="it-IT" altLang="es-ES" sz="1200" dirty="0">
                <a:latin typeface="Arial Rounded MT Bold" panose="020F0704030504030204" pitchFamily="34" charset="0"/>
              </a:rPr>
              <a:t>. Misurando e comprendendo i dati </a:t>
            </a:r>
          </a:p>
          <a:p>
            <a:pPr>
              <a:defRPr/>
            </a:pPr>
            <a:r>
              <a:rPr lang="it-IT" altLang="es-ES" sz="1200" dirty="0">
                <a:latin typeface="Arial Rounded MT Bold" panose="020F0704030504030204" pitchFamily="34" charset="0"/>
              </a:rPr>
              <a:t>sarà possibile </a:t>
            </a:r>
            <a:r>
              <a:rPr lang="it-IT" altLang="es-ES" sz="1200" dirty="0">
                <a:solidFill>
                  <a:srgbClr val="F8469B"/>
                </a:solidFill>
                <a:latin typeface="Arial Rounded MT Bold" panose="020F0704030504030204" pitchFamily="34" charset="0"/>
              </a:rPr>
              <a:t>replicare le iniziative di successo ed evitare di ripetere quelle non</a:t>
            </a:r>
          </a:p>
          <a:p>
            <a:pPr>
              <a:defRPr/>
            </a:pPr>
            <a:r>
              <a:rPr lang="it-IT" altLang="es-ES" sz="1200" dirty="0">
                <a:solidFill>
                  <a:srgbClr val="F8469B"/>
                </a:solidFill>
                <a:latin typeface="Arial Rounded MT Bold" panose="020F0704030504030204" pitchFamily="34" charset="0"/>
              </a:rPr>
              <a:t>Efficaci.</a:t>
            </a:r>
            <a:endParaRPr lang="en-GB" altLang="es-ES" sz="1200" dirty="0">
              <a:solidFill>
                <a:srgbClr val="F8469B"/>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5939D0D5-BFA5-4584-9536-3EF6A25B2B8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6E62EFF4-FE26-490D-8B93-46874DDFCAD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56EF7317-9800-40C1-B407-B8AEE2D7E3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21" name="CuadroTexto 20">
            <a:extLst>
              <a:ext uri="{FF2B5EF4-FFF2-40B4-BE49-F238E27FC236}">
                <a16:creationId xmlns:a16="http://schemas.microsoft.com/office/drawing/2014/main" id="{C43C8526-801D-447D-89D7-E4B2DC639A37}"/>
              </a:ext>
            </a:extLst>
          </p:cNvPr>
          <p:cNvSpPr txBox="1"/>
          <p:nvPr/>
        </p:nvSpPr>
        <p:spPr>
          <a:xfrm>
            <a:off x="3572665" y="1471592"/>
            <a:ext cx="2016224" cy="400110"/>
          </a:xfrm>
          <a:prstGeom prst="rect">
            <a:avLst/>
          </a:prstGeom>
          <a:noFill/>
        </p:spPr>
        <p:txBody>
          <a:bodyPr wrap="square">
            <a:spAutoFit/>
          </a:bodyPr>
          <a:lstStyle/>
          <a:p>
            <a:r>
              <a:rPr lang="it-IT" altLang="es-ES" sz="2000" dirty="0">
                <a:solidFill>
                  <a:srgbClr val="7030A0"/>
                </a:solidFill>
                <a:latin typeface="Arial Rounded MT Bold" panose="020F0704030504030204" pitchFamily="34" charset="0"/>
              </a:rPr>
              <a:t>MISURAZIONE</a:t>
            </a:r>
            <a:endParaRPr lang="es-ES" sz="2000" dirty="0"/>
          </a:p>
        </p:txBody>
      </p:sp>
    </p:spTree>
    <p:extLst>
      <p:ext uri="{BB962C8B-B14F-4D97-AF65-F5344CB8AC3E}">
        <p14:creationId xmlns:p14="http://schemas.microsoft.com/office/powerpoint/2010/main" val="84799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9" name="Diagram 8">
            <a:extLst>
              <a:ext uri="{FF2B5EF4-FFF2-40B4-BE49-F238E27FC236}">
                <a16:creationId xmlns:a16="http://schemas.microsoft.com/office/drawing/2014/main" id="{3310855C-C822-4488-A3FB-E538E9571A86}"/>
              </a:ext>
            </a:extLst>
          </p:cNvPr>
          <p:cNvGraphicFramePr/>
          <p:nvPr>
            <p:extLst>
              <p:ext uri="{D42A27DB-BD31-4B8C-83A1-F6EECF244321}">
                <p14:modId xmlns:p14="http://schemas.microsoft.com/office/powerpoint/2010/main" val="2386791278"/>
              </p:ext>
            </p:extLst>
          </p:nvPr>
        </p:nvGraphicFramePr>
        <p:xfrm>
          <a:off x="1524938" y="1863391"/>
          <a:ext cx="5995617" cy="1717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8469B"/>
                </a:solidFill>
                <a:latin typeface="Arial Rounded MT Bold" panose="020F0704030504030204" pitchFamily="34" charset="0"/>
              </a:rPr>
              <a:t>Obiettivi</a:t>
            </a:r>
            <a:endParaRPr lang="en-GB" sz="2000" b="1" dirty="0">
              <a:solidFill>
                <a:srgbClr val="F8469B"/>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1880971" y="48278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494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48144"/>
            <a:ext cx="6207782" cy="646331"/>
          </a:xfrm>
          <a:prstGeom prst="rect">
            <a:avLst/>
          </a:prstGeom>
          <a:noFill/>
        </p:spPr>
        <p:txBody>
          <a:bodyPr wrap="square" rtlCol="0">
            <a:spAutoFit/>
          </a:bodyPr>
          <a:lstStyle/>
          <a:p>
            <a:pPr>
              <a:defRPr/>
            </a:pPr>
            <a:r>
              <a:rPr lang="it-IT" altLang="es-ES" sz="1200" dirty="0">
                <a:latin typeface="Arial Rounded MT Bold" panose="020F0704030504030204" pitchFamily="34" charset="0"/>
              </a:rPr>
              <a:t>IL </a:t>
            </a:r>
            <a:r>
              <a:rPr lang="it-IT" altLang="es-ES" sz="1200" dirty="0">
                <a:solidFill>
                  <a:srgbClr val="F8469B"/>
                </a:solidFill>
                <a:latin typeface="Arial Rounded MT Bold" panose="020F0704030504030204" pitchFamily="34" charset="0"/>
              </a:rPr>
              <a:t>METODO DELLE 5W + HOW</a:t>
            </a:r>
            <a:r>
              <a:rPr lang="it-IT" altLang="es-ES" sz="1200" dirty="0">
                <a:latin typeface="Arial Rounded MT Bold" panose="020F0704030504030204" pitchFamily="34" charset="0"/>
              </a:rPr>
              <a:t>: PARTIRE DALLE DOMANDE GIUSTE</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Per una Strategia di Marketing Digitale efficace... </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A0663DAF-0A11-4FF7-BC15-90DC2879AFC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7D3CA77-E5F5-4DAF-813E-8885F6A8B5B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10C6279-7127-42CF-978D-A48831A50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966072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3451" y="1372448"/>
            <a:ext cx="600434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85405" y="1418167"/>
            <a:ext cx="6228336" cy="3212825"/>
          </a:xfrm>
          <a:prstGeom prst="rect">
            <a:avLst/>
          </a:prstGeom>
          <a:noFill/>
        </p:spPr>
        <p:txBody>
          <a:bodyPr wrap="square" rtlCol="0">
            <a:spAutoFit/>
          </a:bodyPr>
          <a:lstStyle/>
          <a:p>
            <a:pPr marL="228600" indent="-228600">
              <a:buAutoNum type="arabicParenR"/>
              <a:defRPr/>
            </a:pPr>
            <a:r>
              <a:rPr lang="it-IT" altLang="es-ES" sz="1200" dirty="0">
                <a:solidFill>
                  <a:srgbClr val="F8469B"/>
                </a:solidFill>
                <a:latin typeface="Arial Rounded MT Bold" panose="020F0704030504030204" pitchFamily="34" charset="0"/>
              </a:rPr>
              <a:t>Perchè</a:t>
            </a:r>
            <a:r>
              <a:rPr lang="it-IT" altLang="es-ES" sz="1200" dirty="0">
                <a:latin typeface="Arial Rounded MT Bold" panose="020F0704030504030204" pitchFamily="34" charset="0"/>
              </a:rPr>
              <a:t>: </a:t>
            </a:r>
            <a:r>
              <a:rPr lang="it-IT" altLang="es-ES" sz="1200" dirty="0">
                <a:solidFill>
                  <a:schemeClr val="tx2">
                    <a:lumMod val="60000"/>
                    <a:lumOff val="40000"/>
                  </a:schemeClr>
                </a:solidFill>
                <a:latin typeface="Arial Rounded MT Bold" panose="020F0704030504030204" pitchFamily="34" charset="0"/>
              </a:rPr>
              <a:t>quali obiettivi vogliamo raggiungere</a:t>
            </a:r>
            <a:r>
              <a:rPr lang="it-IT" altLang="es-ES" sz="1200" dirty="0">
                <a:latin typeface="Arial Rounded MT Bold" panose="020F0704030504030204" pitchFamily="34" charset="0"/>
              </a:rPr>
              <a:t>: come già detto il Digital </a:t>
            </a:r>
          </a:p>
          <a:p>
            <a:pPr>
              <a:defRPr/>
            </a:pPr>
            <a:r>
              <a:rPr lang="it-IT" altLang="es-ES" sz="1200" dirty="0">
                <a:latin typeface="Arial Rounded MT Bold" panose="020F0704030504030204" pitchFamily="34" charset="0"/>
              </a:rPr>
              <a:t>Marketing è Marketing a tutti gli effetti: </a:t>
            </a:r>
            <a:r>
              <a:rPr lang="it-IT" altLang="es-ES" sz="1200" dirty="0">
                <a:solidFill>
                  <a:schemeClr val="tx2">
                    <a:lumMod val="60000"/>
                    <a:lumOff val="40000"/>
                  </a:schemeClr>
                </a:solidFill>
                <a:latin typeface="Arial Rounded MT Bold" panose="020F0704030504030204" pitchFamily="34" charset="0"/>
              </a:rPr>
              <a:t>ogni strategia serve per raggiungere </a:t>
            </a:r>
          </a:p>
          <a:p>
            <a:pPr>
              <a:defRPr/>
            </a:pPr>
            <a:r>
              <a:rPr lang="it-IT" altLang="es-ES" sz="1200" dirty="0">
                <a:solidFill>
                  <a:schemeClr val="tx2">
                    <a:lumMod val="60000"/>
                    <a:lumOff val="40000"/>
                  </a:schemeClr>
                </a:solidFill>
                <a:latin typeface="Arial Rounded MT Bold" panose="020F0704030504030204" pitchFamily="34" charset="0"/>
              </a:rPr>
              <a:t>obiettivi di business</a:t>
            </a:r>
            <a:r>
              <a:rPr lang="it-IT" altLang="es-ES" sz="1200" dirty="0">
                <a:latin typeface="Arial Rounded MT Bold" panose="020F0704030504030204" pitchFamily="34" charset="0"/>
              </a:rPr>
              <a:t>. Quindi bisogna anzitutto avere chiari gli obiettivi di business (che cosa vuole ottenere l'azienda?)</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Gli </a:t>
            </a:r>
            <a:r>
              <a:rPr lang="it-IT" altLang="es-ES" sz="1200" dirty="0">
                <a:solidFill>
                  <a:schemeClr val="tx2">
                    <a:lumMod val="60000"/>
                    <a:lumOff val="40000"/>
                  </a:schemeClr>
                </a:solidFill>
                <a:latin typeface="Arial Rounded MT Bold" panose="020F0704030504030204" pitchFamily="34" charset="0"/>
              </a:rPr>
              <a:t>obiettivi</a:t>
            </a:r>
            <a:r>
              <a:rPr lang="it-IT" altLang="es-ES" sz="1200" dirty="0">
                <a:latin typeface="Arial Rounded MT Bold" panose="020F0704030504030204" pitchFamily="34" charset="0"/>
              </a:rPr>
              <a:t> devono essere </a:t>
            </a:r>
            <a:r>
              <a:rPr lang="it-IT" altLang="es-ES" sz="1200" dirty="0">
                <a:solidFill>
                  <a:schemeClr val="tx2">
                    <a:lumMod val="60000"/>
                    <a:lumOff val="40000"/>
                  </a:schemeClr>
                </a:solidFill>
                <a:latin typeface="Arial Rounded MT Bold" panose="020F0704030504030204" pitchFamily="34" charset="0"/>
              </a:rPr>
              <a:t>realistici</a:t>
            </a:r>
            <a:r>
              <a:rPr lang="it-IT" altLang="es-ES" sz="1200" dirty="0">
                <a:latin typeface="Arial Rounded MT Bold" panose="020F0704030504030204" pitchFamily="34" charset="0"/>
              </a:rPr>
              <a:t> (se abbiamo una piccola azienda familiare </a:t>
            </a:r>
          </a:p>
          <a:p>
            <a:pPr>
              <a:defRPr/>
            </a:pPr>
            <a:r>
              <a:rPr lang="it-IT" altLang="es-ES" sz="1200" dirty="0">
                <a:latin typeface="Arial Rounded MT Bold" panose="020F0704030504030204" pitchFamily="34" charset="0"/>
              </a:rPr>
              <a:t>che produce mobili non possiamo pensare di raggiungere i volumi di vendita </a:t>
            </a:r>
          </a:p>
          <a:p>
            <a:pPr>
              <a:defRPr/>
            </a:pPr>
            <a:r>
              <a:rPr lang="it-IT" altLang="es-ES" sz="1200" dirty="0">
                <a:latin typeface="Arial Rounded MT Bold" panose="020F0704030504030204" pitchFamily="34" charset="0"/>
              </a:rPr>
              <a:t>dell'Ikea).</a:t>
            </a:r>
          </a:p>
          <a:p>
            <a:pPr>
              <a:defRPr/>
            </a:pPr>
            <a:r>
              <a:rPr lang="it-IT" altLang="es-ES" sz="1200" dirty="0">
                <a:latin typeface="Arial Rounded MT Bold" panose="020F0704030504030204" pitchFamily="34" charset="0"/>
              </a:rPr>
              <a:t>E devono essere </a:t>
            </a:r>
            <a:r>
              <a:rPr lang="it-IT" altLang="es-ES" sz="1200" i="1" dirty="0">
                <a:solidFill>
                  <a:schemeClr val="tx2">
                    <a:lumMod val="60000"/>
                    <a:lumOff val="40000"/>
                  </a:schemeClr>
                </a:solidFill>
                <a:latin typeface="Arial Rounded MT Bold" panose="020F0704030504030204" pitchFamily="34" charset="0"/>
              </a:rPr>
              <a:t>misurabili</a:t>
            </a:r>
            <a:r>
              <a:rPr lang="it-IT" altLang="es-ES" sz="1200" dirty="0">
                <a:latin typeface="Arial Rounded MT Bold" panose="020F0704030504030204" pitchFamily="34" charset="0"/>
              </a:rPr>
              <a:t> (accanto a ogni obiettivo devo poter scrivere </a:t>
            </a:r>
          </a:p>
          <a:p>
            <a:pPr>
              <a:defRPr/>
            </a:pPr>
            <a:r>
              <a:rPr lang="it-IT" altLang="es-ES" sz="1200" dirty="0">
                <a:latin typeface="Arial Rounded MT Bold" panose="020F0704030504030204" pitchFamily="34" charset="0"/>
              </a:rPr>
              <a:t>un numero che possa misurarlo)</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8B2D1D29-5C60-4C21-9BDE-EC29C577FA0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234CDA55-E96E-4344-B35E-01068DB2105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21E2EB68-46E9-4941-9EC6-23D1500B0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12" name="Diagrama 11">
            <a:extLst>
              <a:ext uri="{FF2B5EF4-FFF2-40B4-BE49-F238E27FC236}">
                <a16:creationId xmlns:a16="http://schemas.microsoft.com/office/drawing/2014/main" id="{C767B220-BADF-4E94-8CC2-0E02FC620C23}"/>
              </a:ext>
            </a:extLst>
          </p:cNvPr>
          <p:cNvGraphicFramePr/>
          <p:nvPr>
            <p:extLst>
              <p:ext uri="{D42A27DB-BD31-4B8C-83A1-F6EECF244321}">
                <p14:modId xmlns:p14="http://schemas.microsoft.com/office/powerpoint/2010/main" val="3496741197"/>
              </p:ext>
            </p:extLst>
          </p:nvPr>
        </p:nvGraphicFramePr>
        <p:xfrm>
          <a:off x="1508002" y="2003146"/>
          <a:ext cx="6004341" cy="1679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uadroTexto 10">
            <a:extLst>
              <a:ext uri="{FF2B5EF4-FFF2-40B4-BE49-F238E27FC236}">
                <a16:creationId xmlns:a16="http://schemas.microsoft.com/office/drawing/2014/main" id="{90F99F31-D05E-475A-857A-18F7EA676B31}"/>
              </a:ext>
            </a:extLst>
          </p:cNvPr>
          <p:cNvSpPr txBox="1"/>
          <p:nvPr/>
        </p:nvSpPr>
        <p:spPr>
          <a:xfrm>
            <a:off x="3790092" y="1000205"/>
            <a:ext cx="1440160"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PERCHÉ?</a:t>
            </a:r>
            <a:endParaRPr lang="es-ES" sz="2000" dirty="0">
              <a:solidFill>
                <a:srgbClr val="00B0F0"/>
              </a:solidFill>
            </a:endParaRPr>
          </a:p>
        </p:txBody>
      </p:sp>
    </p:spTree>
    <p:extLst>
      <p:ext uri="{BB962C8B-B14F-4D97-AF65-F5344CB8AC3E}">
        <p14:creationId xmlns:p14="http://schemas.microsoft.com/office/powerpoint/2010/main" val="2412403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3517" y="163707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1515" y="1823843"/>
            <a:ext cx="3232442" cy="1754326"/>
          </a:xfrm>
          <a:prstGeom prst="rect">
            <a:avLst/>
          </a:prstGeom>
          <a:noFill/>
        </p:spPr>
        <p:txBody>
          <a:bodyPr wrap="square" rtlCol="0">
            <a:spAutoFit/>
          </a:bodyPr>
          <a:lstStyle/>
          <a:p>
            <a:pPr>
              <a:defRPr/>
            </a:pPr>
            <a:r>
              <a:rPr lang="it-IT" altLang="es-ES" sz="1200" dirty="0">
                <a:latin typeface="Arial Rounded MT Bold" panose="020F0704030504030204" pitchFamily="34" charset="0"/>
              </a:rPr>
              <a:t>Bisogna quindi considerare gli orizzonti di lungo, medio e breve termine.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Le Aziende ben strutturate hanno infatti  piani di sviluppo pluriennali, quelle meno strutturate annuali o semestrali. In ogni  caso, nel </a:t>
            </a:r>
            <a:r>
              <a:rPr lang="it-IT" altLang="es-ES" sz="1200" dirty="0">
                <a:solidFill>
                  <a:srgbClr val="F8469B"/>
                </a:solidFill>
                <a:latin typeface="Arial Rounded MT Bold" panose="020F0704030504030204" pitchFamily="34" charset="0"/>
              </a:rPr>
              <a:t>Marketing Digitale bisogna </a:t>
            </a:r>
          </a:p>
          <a:p>
            <a:pPr>
              <a:defRPr/>
            </a:pPr>
            <a:r>
              <a:rPr lang="it-IT" altLang="es-ES" sz="1200" dirty="0">
                <a:solidFill>
                  <a:srgbClr val="F8469B"/>
                </a:solidFill>
                <a:latin typeface="Arial Rounded MT Bold" panose="020F0704030504030204" pitchFamily="34" charset="0"/>
              </a:rPr>
              <a:t>prevedere obiettivi di lungo termine e       traguardi intermedi</a:t>
            </a:r>
            <a:r>
              <a:rPr lang="it-IT" altLang="es-ES" sz="1200" dirty="0">
                <a:latin typeface="Arial Rounded MT Bold" panose="020F0704030504030204" pitchFamily="34" charset="0"/>
              </a:rPr>
              <a:t>.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A04C8C77-57E7-4DF4-821D-036E99A0331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69A23828-0AE0-49F3-A17F-20894342738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D066ABE0-265A-4055-9458-48E9CA174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7" name="Grupo 6">
            <a:extLst>
              <a:ext uri="{FF2B5EF4-FFF2-40B4-BE49-F238E27FC236}">
                <a16:creationId xmlns:a16="http://schemas.microsoft.com/office/drawing/2014/main" id="{E5085D6D-411F-4351-A1BA-2CABBB3A48AB}"/>
              </a:ext>
            </a:extLst>
          </p:cNvPr>
          <p:cNvGrpSpPr/>
          <p:nvPr/>
        </p:nvGrpSpPr>
        <p:grpSpPr>
          <a:xfrm rot="357426">
            <a:off x="4805073" y="1799733"/>
            <a:ext cx="2938477" cy="1869098"/>
            <a:chOff x="5631860" y="2533934"/>
            <a:chExt cx="3168352" cy="1817401"/>
          </a:xfrm>
        </p:grpSpPr>
        <p:grpSp>
          <p:nvGrpSpPr>
            <p:cNvPr id="5" name="Grupo 4">
              <a:extLst>
                <a:ext uri="{FF2B5EF4-FFF2-40B4-BE49-F238E27FC236}">
                  <a16:creationId xmlns:a16="http://schemas.microsoft.com/office/drawing/2014/main" id="{5B90DAA1-92EA-4782-884D-CD805892908E}"/>
                </a:ext>
              </a:extLst>
            </p:cNvPr>
            <p:cNvGrpSpPr/>
            <p:nvPr/>
          </p:nvGrpSpPr>
          <p:grpSpPr>
            <a:xfrm>
              <a:off x="5631860" y="2533934"/>
              <a:ext cx="3168352" cy="1817401"/>
              <a:chOff x="5631860" y="2533934"/>
              <a:chExt cx="3168352" cy="1817401"/>
            </a:xfrm>
          </p:grpSpPr>
          <p:pic>
            <p:nvPicPr>
              <p:cNvPr id="12" name="object 8">
                <a:extLst>
                  <a:ext uri="{FF2B5EF4-FFF2-40B4-BE49-F238E27FC236}">
                    <a16:creationId xmlns:a16="http://schemas.microsoft.com/office/drawing/2014/main" id="{2B8DF87C-16DD-4A3F-9D1D-BF8EDEE1DF91}"/>
                  </a:ext>
                </a:extLst>
              </p:cNvPr>
              <p:cNvPicPr/>
              <p:nvPr/>
            </p:nvPicPr>
            <p:blipFill>
              <a:blip r:embed="rId4" cstate="print"/>
              <a:stretch>
                <a:fillRect/>
              </a:stretch>
            </p:blipFill>
            <p:spPr>
              <a:xfrm>
                <a:off x="5912054" y="2735447"/>
                <a:ext cx="2888158" cy="1615888"/>
              </a:xfrm>
              <a:prstGeom prst="rect">
                <a:avLst/>
              </a:prstGeom>
            </p:spPr>
          </p:pic>
          <p:pic>
            <p:nvPicPr>
              <p:cNvPr id="14" name="object 10">
                <a:extLst>
                  <a:ext uri="{FF2B5EF4-FFF2-40B4-BE49-F238E27FC236}">
                    <a16:creationId xmlns:a16="http://schemas.microsoft.com/office/drawing/2014/main" id="{31BC2A9E-8B9C-488F-82AC-546F97102AF6}"/>
                  </a:ext>
                </a:extLst>
              </p:cNvPr>
              <p:cNvPicPr/>
              <p:nvPr/>
            </p:nvPicPr>
            <p:blipFill>
              <a:blip r:embed="rId5" cstate="print"/>
              <a:stretch>
                <a:fillRect/>
              </a:stretch>
            </p:blipFill>
            <p:spPr>
              <a:xfrm>
                <a:off x="5631860" y="2533934"/>
                <a:ext cx="1529779" cy="545504"/>
              </a:xfrm>
              <a:prstGeom prst="rect">
                <a:avLst/>
              </a:prstGeom>
            </p:spPr>
          </p:pic>
        </p:grpSp>
        <p:pic>
          <p:nvPicPr>
            <p:cNvPr id="3" name="Imagen 2">
              <a:extLst>
                <a:ext uri="{FF2B5EF4-FFF2-40B4-BE49-F238E27FC236}">
                  <a16:creationId xmlns:a16="http://schemas.microsoft.com/office/drawing/2014/main" id="{A6ED612C-4D9E-432C-B343-6D69245A1F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3985" y="2860407"/>
              <a:ext cx="2664296" cy="1230094"/>
            </a:xfrm>
            <a:prstGeom prst="rect">
              <a:avLst/>
            </a:prstGeom>
          </p:spPr>
        </p:pic>
      </p:grpSp>
    </p:spTree>
    <p:extLst>
      <p:ext uri="{BB962C8B-B14F-4D97-AF65-F5344CB8AC3E}">
        <p14:creationId xmlns:p14="http://schemas.microsoft.com/office/powerpoint/2010/main" val="4129604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1508865" y="1608983"/>
            <a:ext cx="629471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08865" y="1757610"/>
            <a:ext cx="4335574" cy="276999"/>
          </a:xfrm>
          <a:prstGeom prst="rect">
            <a:avLst/>
          </a:prstGeom>
          <a:noFill/>
        </p:spPr>
        <p:txBody>
          <a:bodyPr wrap="square" rtlCol="0">
            <a:spAutoFit/>
          </a:bodyPr>
          <a:lstStyle/>
          <a:p>
            <a:pPr>
              <a:defRPr/>
            </a:pPr>
            <a:r>
              <a:rPr lang="it-IT" altLang="es-ES" sz="1200" dirty="0">
                <a:solidFill>
                  <a:srgbClr val="F8469B"/>
                </a:solidFill>
                <a:latin typeface="Arial Rounded MT Bold" panose="020F0704030504030204" pitchFamily="34" charset="0"/>
              </a:rPr>
              <a:t>Chi</a:t>
            </a:r>
            <a:r>
              <a:rPr lang="it-IT" altLang="es-ES" sz="1200" dirty="0">
                <a:latin typeface="Arial Rounded MT Bold" panose="020F0704030504030204" pitchFamily="34" charset="0"/>
              </a:rPr>
              <a:t>: e cioè le persone. </a:t>
            </a:r>
            <a:r>
              <a:rPr lang="it-IT" altLang="es-ES" sz="1200" dirty="0">
                <a:solidFill>
                  <a:srgbClr val="F8469B"/>
                </a:solidFill>
                <a:latin typeface="Arial Rounded MT Bold" panose="020F0704030504030204" pitchFamily="34" charset="0"/>
              </a:rPr>
              <a:t>A chi sono rivolti i nostri prodotti?</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1E96048-2847-4F18-9A1A-0DCEC82C3CF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D7B08681-036E-45C8-ACF1-D31CAE6BF6F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4D8F18E-57E0-49DA-B1B9-450903CDFC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CuadroTexto 8">
            <a:extLst>
              <a:ext uri="{FF2B5EF4-FFF2-40B4-BE49-F238E27FC236}">
                <a16:creationId xmlns:a16="http://schemas.microsoft.com/office/drawing/2014/main" id="{24B69830-0CCA-4B85-813E-73480F78145C}"/>
              </a:ext>
            </a:extLst>
          </p:cNvPr>
          <p:cNvSpPr txBox="1"/>
          <p:nvPr/>
        </p:nvSpPr>
        <p:spPr>
          <a:xfrm>
            <a:off x="4119473" y="1090029"/>
            <a:ext cx="792088"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CHI?</a:t>
            </a:r>
            <a:endParaRPr lang="es-ES" sz="2000" dirty="0">
              <a:solidFill>
                <a:srgbClr val="00B0F0"/>
              </a:solidFill>
            </a:endParaRPr>
          </a:p>
        </p:txBody>
      </p:sp>
      <p:sp>
        <p:nvSpPr>
          <p:cNvPr id="13" name="CuadroTexto 12">
            <a:extLst>
              <a:ext uri="{FF2B5EF4-FFF2-40B4-BE49-F238E27FC236}">
                <a16:creationId xmlns:a16="http://schemas.microsoft.com/office/drawing/2014/main" id="{7B30B6BA-44E9-4252-89C3-C125BC9D0E14}"/>
              </a:ext>
            </a:extLst>
          </p:cNvPr>
          <p:cNvSpPr txBox="1"/>
          <p:nvPr/>
        </p:nvSpPr>
        <p:spPr>
          <a:xfrm>
            <a:off x="1508865" y="2046662"/>
            <a:ext cx="4263566" cy="2123658"/>
          </a:xfrm>
          <a:prstGeom prst="rect">
            <a:avLst/>
          </a:prstGeom>
          <a:noFill/>
        </p:spPr>
        <p:txBody>
          <a:bodyPr wrap="square">
            <a:spAutoFit/>
          </a:bodyPr>
          <a:lstStyle/>
          <a:p>
            <a:pPr algn="just">
              <a:defRPr/>
            </a:pPr>
            <a:r>
              <a:rPr lang="it-IT" altLang="es-ES" sz="1200" dirty="0">
                <a:latin typeface="Arial Rounded MT Bold" panose="020F0704030504030204" pitchFamily="34" charset="0"/>
              </a:rPr>
              <a:t>Bisogna quindi pensare per </a:t>
            </a:r>
            <a:r>
              <a:rPr lang="it-IT" altLang="es-ES" sz="1200" i="1" dirty="0">
                <a:latin typeface="Arial Rounded MT Bold" panose="020F0704030504030204" pitchFamily="34" charset="0"/>
              </a:rPr>
              <a:t>Persone.</a:t>
            </a:r>
            <a:r>
              <a:rPr lang="it-IT" altLang="es-ES" sz="1200" dirty="0">
                <a:latin typeface="Arial Rounded MT Bold" panose="020F0704030504030204" pitchFamily="34" charset="0"/>
              </a:rPr>
              <a:t> Per esempio:</a:t>
            </a:r>
          </a:p>
          <a:p>
            <a:pPr algn="just">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Una Scuola di Lingua Inglese si rivolge a due </a:t>
            </a:r>
          </a:p>
          <a:p>
            <a:pPr>
              <a:defRPr/>
            </a:pPr>
            <a:r>
              <a:rPr lang="it-IT" altLang="es-ES" sz="1200" dirty="0">
                <a:latin typeface="Arial Rounded MT Bold" panose="020F0704030504030204" pitchFamily="34" charset="0"/>
              </a:rPr>
              <a:t>categorie di persone: studenti che desiderano </a:t>
            </a:r>
          </a:p>
          <a:p>
            <a:pPr>
              <a:defRPr/>
            </a:pPr>
            <a:r>
              <a:rPr lang="it-IT" altLang="es-ES" sz="1200" dirty="0">
                <a:latin typeface="Arial Rounded MT Bold" panose="020F0704030504030204" pitchFamily="34" charset="0"/>
              </a:rPr>
              <a:t>perfezionare il proprio inglese e adulti che ne </a:t>
            </a:r>
          </a:p>
          <a:p>
            <a:pPr>
              <a:defRPr/>
            </a:pPr>
            <a:r>
              <a:rPr lang="it-IT" altLang="es-ES" sz="1200" dirty="0">
                <a:latin typeface="Arial Rounded MT Bold" panose="020F0704030504030204" pitchFamily="34" charset="0"/>
              </a:rPr>
              <a:t>hanno bisogno per motivi professionali. Le due </a:t>
            </a:r>
          </a:p>
          <a:p>
            <a:pPr>
              <a:defRPr/>
            </a:pPr>
            <a:r>
              <a:rPr lang="it-IT" altLang="es-ES" sz="1200" dirty="0">
                <a:latin typeface="Arial Rounded MT Bold" panose="020F0704030504030204" pitchFamily="34" charset="0"/>
              </a:rPr>
              <a:t>categorie di persone hanno caratteristiche, </a:t>
            </a:r>
          </a:p>
          <a:p>
            <a:pPr>
              <a:defRPr/>
            </a:pPr>
            <a:r>
              <a:rPr lang="it-IT" altLang="es-ES" sz="1200" dirty="0">
                <a:latin typeface="Arial Rounded MT Bold" panose="020F0704030504030204" pitchFamily="34" charset="0"/>
              </a:rPr>
              <a:t>abitudini, aspettative e interessi completamente </a:t>
            </a:r>
          </a:p>
          <a:p>
            <a:pPr>
              <a:defRPr/>
            </a:pPr>
            <a:r>
              <a:rPr lang="it-IT" altLang="es-ES" sz="1200" dirty="0">
                <a:latin typeface="Arial Rounded MT Bold" panose="020F0704030504030204" pitchFamily="34" charset="0"/>
              </a:rPr>
              <a:t>diversi. Una parte centrale della strategia digitale </a:t>
            </a:r>
          </a:p>
          <a:p>
            <a:pPr>
              <a:defRPr/>
            </a:pPr>
            <a:r>
              <a:rPr lang="it-IT" altLang="es-ES" sz="1200" dirty="0">
                <a:latin typeface="Arial Rounded MT Bold" panose="020F0704030504030204" pitchFamily="34" charset="0"/>
              </a:rPr>
              <a:t>definisce questi gruppi di persone e le segmenta </a:t>
            </a:r>
          </a:p>
          <a:p>
            <a:pPr>
              <a:defRPr/>
            </a:pPr>
            <a:r>
              <a:rPr lang="it-IT" altLang="es-ES" sz="1200" dirty="0">
                <a:latin typeface="Arial Rounded MT Bold" panose="020F0704030504030204" pitchFamily="34" charset="0"/>
              </a:rPr>
              <a:t>in modo adeguato.</a:t>
            </a:r>
            <a:endParaRPr lang="en-GB" altLang="es-ES" sz="1200" dirty="0">
              <a:latin typeface="Arial Rounded MT Bold" panose="020F0704030504030204" pitchFamily="34" charset="0"/>
            </a:endParaRPr>
          </a:p>
        </p:txBody>
      </p:sp>
      <p:grpSp>
        <p:nvGrpSpPr>
          <p:cNvPr id="7" name="Grupo 6">
            <a:extLst>
              <a:ext uri="{FF2B5EF4-FFF2-40B4-BE49-F238E27FC236}">
                <a16:creationId xmlns:a16="http://schemas.microsoft.com/office/drawing/2014/main" id="{A5E99902-7ABD-434D-942F-7031260E7B44}"/>
              </a:ext>
            </a:extLst>
          </p:cNvPr>
          <p:cNvGrpSpPr/>
          <p:nvPr/>
        </p:nvGrpSpPr>
        <p:grpSpPr>
          <a:xfrm>
            <a:off x="5292079" y="2054933"/>
            <a:ext cx="2590690" cy="2176621"/>
            <a:chOff x="5292079" y="2054933"/>
            <a:chExt cx="2590690" cy="2176621"/>
          </a:xfrm>
        </p:grpSpPr>
        <p:grpSp>
          <p:nvGrpSpPr>
            <p:cNvPr id="14" name="object 7">
              <a:extLst>
                <a:ext uri="{FF2B5EF4-FFF2-40B4-BE49-F238E27FC236}">
                  <a16:creationId xmlns:a16="http://schemas.microsoft.com/office/drawing/2014/main" id="{725183DC-0582-483A-A5F7-7DFD640AF546}"/>
                </a:ext>
              </a:extLst>
            </p:cNvPr>
            <p:cNvGrpSpPr/>
            <p:nvPr/>
          </p:nvGrpSpPr>
          <p:grpSpPr>
            <a:xfrm>
              <a:off x="5292079" y="2054933"/>
              <a:ext cx="2590690" cy="2176621"/>
              <a:chOff x="9498089" y="2635105"/>
              <a:chExt cx="7054012" cy="5788766"/>
            </a:xfrm>
          </p:grpSpPr>
          <p:pic>
            <p:nvPicPr>
              <p:cNvPr id="18" name="object 8">
                <a:extLst>
                  <a:ext uri="{FF2B5EF4-FFF2-40B4-BE49-F238E27FC236}">
                    <a16:creationId xmlns:a16="http://schemas.microsoft.com/office/drawing/2014/main" id="{6E86DFBB-2FA6-436E-B70D-D68BB0AFEBC3}"/>
                  </a:ext>
                </a:extLst>
              </p:cNvPr>
              <p:cNvPicPr/>
              <p:nvPr/>
            </p:nvPicPr>
            <p:blipFill>
              <a:blip r:embed="rId4" cstate="print"/>
              <a:stretch>
                <a:fillRect/>
              </a:stretch>
            </p:blipFill>
            <p:spPr>
              <a:xfrm>
                <a:off x="10121912" y="3276961"/>
                <a:ext cx="6430189" cy="5146910"/>
              </a:xfrm>
              <a:prstGeom prst="rect">
                <a:avLst/>
              </a:prstGeom>
            </p:spPr>
          </p:pic>
          <p:pic>
            <p:nvPicPr>
              <p:cNvPr id="20" name="object 10">
                <a:extLst>
                  <a:ext uri="{FF2B5EF4-FFF2-40B4-BE49-F238E27FC236}">
                    <a16:creationId xmlns:a16="http://schemas.microsoft.com/office/drawing/2014/main" id="{F37D8CDF-54AA-4D1E-9BFD-AA9798D8CE78}"/>
                  </a:ext>
                </a:extLst>
              </p:cNvPr>
              <p:cNvPicPr/>
              <p:nvPr/>
            </p:nvPicPr>
            <p:blipFill>
              <a:blip r:embed="rId5" cstate="print"/>
              <a:stretch>
                <a:fillRect/>
              </a:stretch>
            </p:blipFill>
            <p:spPr>
              <a:xfrm>
                <a:off x="9498089" y="2635105"/>
                <a:ext cx="3405897" cy="1737535"/>
              </a:xfrm>
              <a:prstGeom prst="rect">
                <a:avLst/>
              </a:prstGeom>
            </p:spPr>
          </p:pic>
        </p:grpSp>
        <p:pic>
          <p:nvPicPr>
            <p:cNvPr id="5" name="Imagen 4">
              <a:extLst>
                <a:ext uri="{FF2B5EF4-FFF2-40B4-BE49-F238E27FC236}">
                  <a16:creationId xmlns:a16="http://schemas.microsoft.com/office/drawing/2014/main" id="{71CF8A61-5E2D-46EF-861F-524659BC36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2437266"/>
              <a:ext cx="2223471" cy="1453372"/>
            </a:xfrm>
            <a:prstGeom prst="rect">
              <a:avLst/>
            </a:prstGeom>
          </p:spPr>
        </p:pic>
      </p:grpSp>
    </p:spTree>
    <p:extLst>
      <p:ext uri="{BB962C8B-B14F-4D97-AF65-F5344CB8AC3E}">
        <p14:creationId xmlns:p14="http://schemas.microsoft.com/office/powerpoint/2010/main" val="3529512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1668839"/>
            <a:ext cx="640711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365422" y="1924744"/>
            <a:ext cx="3998666" cy="1754326"/>
          </a:xfrm>
          <a:prstGeom prst="rect">
            <a:avLst/>
          </a:prstGeom>
          <a:noFill/>
        </p:spPr>
        <p:txBody>
          <a:bodyPr wrap="square" rtlCol="0">
            <a:spAutoFit/>
          </a:bodyPr>
          <a:lstStyle/>
          <a:p>
            <a:pPr>
              <a:defRPr/>
            </a:pPr>
            <a:r>
              <a:rPr lang="it-IT" altLang="es-ES" sz="1200" dirty="0">
                <a:solidFill>
                  <a:schemeClr val="tx2">
                    <a:lumMod val="60000"/>
                    <a:lumOff val="40000"/>
                  </a:schemeClr>
                </a:solidFill>
                <a:latin typeface="Arial Rounded MT Bold" panose="020F0704030504030204" pitchFamily="34" charset="0"/>
              </a:rPr>
              <a:t>Dove</a:t>
            </a:r>
            <a:r>
              <a:rPr lang="it-IT" altLang="es-ES" sz="1200" dirty="0">
                <a:latin typeface="Arial Rounded MT Bold" panose="020F0704030504030204" pitchFamily="34" charset="0"/>
              </a:rPr>
              <a:t>: questa domanda significa due cose:</a:t>
            </a:r>
          </a:p>
          <a:p>
            <a:pPr marL="228600" indent="-228600">
              <a:buFont typeface="+mj-lt"/>
              <a:buAutoNum type="arabicPeriod"/>
              <a:defRPr/>
            </a:pPr>
            <a:r>
              <a:rPr lang="it-IT" altLang="es-ES" sz="1200" dirty="0">
                <a:solidFill>
                  <a:schemeClr val="tx2">
                    <a:lumMod val="60000"/>
                    <a:lumOff val="40000"/>
                  </a:schemeClr>
                </a:solidFill>
                <a:latin typeface="Arial Rounded MT Bold" panose="020F0704030504030204" pitchFamily="34" charset="0"/>
              </a:rPr>
              <a:t>Lo Scenario </a:t>
            </a:r>
            <a:r>
              <a:rPr lang="it-IT" altLang="es-ES" sz="1200" dirty="0">
                <a:latin typeface="Arial Rounded MT Bold" panose="020F0704030504030204" pitchFamily="34" charset="0"/>
              </a:rPr>
              <a:t>(cosa c’è intorno all’Azienda:       </a:t>
            </a:r>
          </a:p>
          <a:p>
            <a:pPr>
              <a:defRPr/>
            </a:pPr>
            <a:r>
              <a:rPr lang="it-IT" altLang="es-ES" sz="1200" dirty="0">
                <a:latin typeface="Arial Rounded MT Bold" panose="020F0704030504030204" pitchFamily="34" charset="0"/>
              </a:rPr>
              <a:t>tendenze, minacce, competitor, opportunità, </a:t>
            </a:r>
          </a:p>
          <a:p>
            <a:pPr>
              <a:defRPr/>
            </a:pPr>
            <a:r>
              <a:rPr lang="it-IT" altLang="es-ES" sz="1200" dirty="0">
                <a:latin typeface="Arial Rounded MT Bold" panose="020F0704030504030204" pitchFamily="34" charset="0"/>
              </a:rPr>
              <a:t>vincoli legali etc. </a:t>
            </a:r>
          </a:p>
          <a:p>
            <a:pPr>
              <a:defRPr/>
            </a:pPr>
            <a:r>
              <a:rPr lang="it-IT" altLang="es-ES" sz="1200" dirty="0">
                <a:solidFill>
                  <a:schemeClr val="tx2">
                    <a:lumMod val="60000"/>
                    <a:lumOff val="40000"/>
                  </a:schemeClr>
                </a:solidFill>
                <a:latin typeface="Arial Rounded MT Bold" panose="020F0704030504030204" pitchFamily="34" charset="0"/>
              </a:rPr>
              <a:t>2. La Geografia</a:t>
            </a:r>
            <a:r>
              <a:rPr lang="it-IT" altLang="es-ES" sz="1200" dirty="0">
                <a:latin typeface="Arial Rounded MT Bold" panose="020F0704030504030204" pitchFamily="34" charset="0"/>
              </a:rPr>
              <a:t>: il mercato geografico, culturale </a:t>
            </a:r>
          </a:p>
          <a:p>
            <a:pPr>
              <a:defRPr/>
            </a:pPr>
            <a:r>
              <a:rPr lang="it-IT" altLang="es-ES" sz="1200" dirty="0">
                <a:latin typeface="Arial Rounded MT Bold" panose="020F0704030504030204" pitchFamily="34" charset="0"/>
              </a:rPr>
              <a:t>etc. </a:t>
            </a:r>
          </a:p>
          <a:p>
            <a:pPr>
              <a:defRPr/>
            </a:pPr>
            <a:r>
              <a:rPr lang="it-IT" altLang="es-ES" sz="1200" dirty="0">
                <a:solidFill>
                  <a:schemeClr val="tx2">
                    <a:lumMod val="60000"/>
                    <a:lumOff val="40000"/>
                  </a:schemeClr>
                </a:solidFill>
                <a:latin typeface="Arial Rounded MT Bold" panose="020F0704030504030204" pitchFamily="34" charset="0"/>
              </a:rPr>
              <a:t>3. Dov’è già presente l’Azienda? </a:t>
            </a:r>
            <a:r>
              <a:rPr lang="it-IT" altLang="es-ES" sz="1200" dirty="0">
                <a:latin typeface="Arial Rounded MT Bold" panose="020F0704030504030204" pitchFamily="34" charset="0"/>
              </a:rPr>
              <a:t>Più ci si allontana dal nostro «dove», più bisognerà adattare le </a:t>
            </a:r>
          </a:p>
          <a:p>
            <a:pPr>
              <a:defRPr/>
            </a:pPr>
            <a:r>
              <a:rPr lang="it-IT" altLang="es-ES" sz="1200" dirty="0">
                <a:latin typeface="Arial Rounded MT Bold" panose="020F0704030504030204" pitchFamily="34" charset="0"/>
              </a:rPr>
              <a:t>nostre strategie, i nostri prodotti. </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1E3A01A-ED20-40BB-866E-D4AC94DE907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57033CC-80CC-408C-9CB5-21FCF63626A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FABEC29-FF4C-4E64-B7B0-28B227A21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3" name="CuadroTexto 12">
            <a:extLst>
              <a:ext uri="{FF2B5EF4-FFF2-40B4-BE49-F238E27FC236}">
                <a16:creationId xmlns:a16="http://schemas.microsoft.com/office/drawing/2014/main" id="{2F9A010E-97A1-49C3-9CED-372B82B90412}"/>
              </a:ext>
            </a:extLst>
          </p:cNvPr>
          <p:cNvSpPr txBox="1"/>
          <p:nvPr/>
        </p:nvSpPr>
        <p:spPr>
          <a:xfrm>
            <a:off x="3975790" y="1137269"/>
            <a:ext cx="1172607"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DOVE?</a:t>
            </a:r>
            <a:endParaRPr lang="es-ES" sz="2000" dirty="0">
              <a:solidFill>
                <a:srgbClr val="00B0F0"/>
              </a:solidFill>
            </a:endParaRPr>
          </a:p>
        </p:txBody>
      </p:sp>
      <p:grpSp>
        <p:nvGrpSpPr>
          <p:cNvPr id="9" name="Grupo 8">
            <a:extLst>
              <a:ext uri="{FF2B5EF4-FFF2-40B4-BE49-F238E27FC236}">
                <a16:creationId xmlns:a16="http://schemas.microsoft.com/office/drawing/2014/main" id="{2B040B99-A36D-4D57-AA0B-44458E5F1D9A}"/>
              </a:ext>
            </a:extLst>
          </p:cNvPr>
          <p:cNvGrpSpPr/>
          <p:nvPr/>
        </p:nvGrpSpPr>
        <p:grpSpPr>
          <a:xfrm>
            <a:off x="5027615" y="1796916"/>
            <a:ext cx="2664296" cy="2041448"/>
            <a:chOff x="5220072" y="1924745"/>
            <a:chExt cx="2664296" cy="2041448"/>
          </a:xfrm>
        </p:grpSpPr>
        <p:grpSp>
          <p:nvGrpSpPr>
            <p:cNvPr id="18" name="object 7">
              <a:extLst>
                <a:ext uri="{FF2B5EF4-FFF2-40B4-BE49-F238E27FC236}">
                  <a16:creationId xmlns:a16="http://schemas.microsoft.com/office/drawing/2014/main" id="{9C7886DB-B04C-4DEA-94C5-38D46D064457}"/>
                </a:ext>
              </a:extLst>
            </p:cNvPr>
            <p:cNvGrpSpPr/>
            <p:nvPr/>
          </p:nvGrpSpPr>
          <p:grpSpPr>
            <a:xfrm>
              <a:off x="5220072" y="1924745"/>
              <a:ext cx="2664296" cy="2041448"/>
              <a:chOff x="9498089" y="2635105"/>
              <a:chExt cx="7054012" cy="5788766"/>
            </a:xfrm>
          </p:grpSpPr>
          <p:pic>
            <p:nvPicPr>
              <p:cNvPr id="20" name="object 8">
                <a:extLst>
                  <a:ext uri="{FF2B5EF4-FFF2-40B4-BE49-F238E27FC236}">
                    <a16:creationId xmlns:a16="http://schemas.microsoft.com/office/drawing/2014/main" id="{6951E7E8-1C74-4A74-8E9B-BD09ABE5FFCC}"/>
                  </a:ext>
                </a:extLst>
              </p:cNvPr>
              <p:cNvPicPr/>
              <p:nvPr/>
            </p:nvPicPr>
            <p:blipFill>
              <a:blip r:embed="rId4" cstate="print"/>
              <a:stretch>
                <a:fillRect/>
              </a:stretch>
            </p:blipFill>
            <p:spPr>
              <a:xfrm>
                <a:off x="10121912" y="3276961"/>
                <a:ext cx="6430189" cy="5146910"/>
              </a:xfrm>
              <a:prstGeom prst="rect">
                <a:avLst/>
              </a:prstGeom>
            </p:spPr>
          </p:pic>
          <p:pic>
            <p:nvPicPr>
              <p:cNvPr id="21" name="object 10">
                <a:extLst>
                  <a:ext uri="{FF2B5EF4-FFF2-40B4-BE49-F238E27FC236}">
                    <a16:creationId xmlns:a16="http://schemas.microsoft.com/office/drawing/2014/main" id="{C4B905DD-C329-41B9-8C84-FB085B890D01}"/>
                  </a:ext>
                </a:extLst>
              </p:cNvPr>
              <p:cNvPicPr/>
              <p:nvPr/>
            </p:nvPicPr>
            <p:blipFill>
              <a:blip r:embed="rId5" cstate="print"/>
              <a:stretch>
                <a:fillRect/>
              </a:stretch>
            </p:blipFill>
            <p:spPr>
              <a:xfrm>
                <a:off x="9498089" y="2635105"/>
                <a:ext cx="3405897" cy="1737535"/>
              </a:xfrm>
              <a:prstGeom prst="rect">
                <a:avLst/>
              </a:prstGeom>
            </p:spPr>
          </p:pic>
        </p:grpSp>
        <p:pic>
          <p:nvPicPr>
            <p:cNvPr id="8" name="Imagen 7">
              <a:extLst>
                <a:ext uri="{FF2B5EF4-FFF2-40B4-BE49-F238E27FC236}">
                  <a16:creationId xmlns:a16="http://schemas.microsoft.com/office/drawing/2014/main" id="{D5CB3BC0-EA5D-40FA-BA30-6D49D2F49D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9100" y="2266458"/>
              <a:ext cx="2255198" cy="1423585"/>
            </a:xfrm>
            <a:prstGeom prst="rect">
              <a:avLst/>
            </a:prstGeom>
          </p:spPr>
        </p:pic>
      </p:grpSp>
    </p:spTree>
    <p:extLst>
      <p:ext uri="{BB962C8B-B14F-4D97-AF65-F5344CB8AC3E}">
        <p14:creationId xmlns:p14="http://schemas.microsoft.com/office/powerpoint/2010/main" val="2568296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920478"/>
            <a:ext cx="4161018" cy="2308324"/>
          </a:xfrm>
          <a:prstGeom prst="rect">
            <a:avLst/>
          </a:prstGeom>
          <a:noFill/>
        </p:spPr>
        <p:txBody>
          <a:bodyPr wrap="square" rtlCol="0">
            <a:spAutoFit/>
          </a:bodyPr>
          <a:lstStyle/>
          <a:p>
            <a:pPr>
              <a:defRPr/>
            </a:pPr>
            <a:r>
              <a:rPr lang="it-IT" altLang="es-ES" sz="1200" dirty="0">
                <a:solidFill>
                  <a:schemeClr val="tx2">
                    <a:lumMod val="60000"/>
                    <a:lumOff val="40000"/>
                  </a:schemeClr>
                </a:solidFill>
                <a:latin typeface="Arial Rounded MT Bold" panose="020F0704030504030204" pitchFamily="34" charset="0"/>
              </a:rPr>
              <a:t>Quando</a:t>
            </a:r>
            <a:r>
              <a:rPr lang="it-IT" altLang="es-ES" sz="1200" dirty="0">
                <a:latin typeface="Arial Rounded MT Bold" panose="020F0704030504030204" pitchFamily="34" charset="0"/>
              </a:rPr>
              <a:t>: </a:t>
            </a:r>
            <a:r>
              <a:rPr lang="it-IT" altLang="es-ES" sz="1200" dirty="0">
                <a:solidFill>
                  <a:schemeClr val="tx2">
                    <a:lumMod val="60000"/>
                    <a:lumOff val="40000"/>
                  </a:schemeClr>
                </a:solidFill>
                <a:latin typeface="Arial Rounded MT Bold" panose="020F0704030504030204" pitchFamily="34" charset="0"/>
              </a:rPr>
              <a:t>l'asse temporale</a:t>
            </a:r>
            <a:r>
              <a:rPr lang="it-IT" altLang="es-ES" sz="1200" dirty="0">
                <a:latin typeface="Arial Rounded MT Bold" panose="020F0704030504030204" pitchFamily="34" charset="0"/>
              </a:rPr>
              <a:t>. Uno dei principali </a:t>
            </a:r>
          </a:p>
          <a:p>
            <a:pPr>
              <a:defRPr/>
            </a:pPr>
            <a:r>
              <a:rPr lang="it-IT" altLang="es-ES" sz="1200" dirty="0">
                <a:latin typeface="Arial Rounded MT Bold" panose="020F0704030504030204" pitchFamily="34" charset="0"/>
              </a:rPr>
              <a:t>cambiamenti che il digitale ha portato riguarda la </a:t>
            </a:r>
          </a:p>
          <a:p>
            <a:pPr>
              <a:defRPr/>
            </a:pPr>
            <a:r>
              <a:rPr lang="it-IT" altLang="es-ES" sz="1200" dirty="0">
                <a:latin typeface="Arial Rounded MT Bold" panose="020F0704030504030204" pitchFamily="34" charset="0"/>
              </a:rPr>
              <a:t>velocità. Siamo sempre connessi, così come lo </a:t>
            </a:r>
          </a:p>
          <a:p>
            <a:pPr>
              <a:defRPr/>
            </a:pPr>
            <a:r>
              <a:rPr lang="it-IT" altLang="es-ES" sz="1200" dirty="0">
                <a:latin typeface="Arial Rounded MT Bold" panose="020F0704030504030204" pitchFamily="34" charset="0"/>
              </a:rPr>
              <a:t>sono i nostri clienti (i nostri canali Social non </a:t>
            </a:r>
          </a:p>
          <a:p>
            <a:pPr>
              <a:defRPr/>
            </a:pPr>
            <a:r>
              <a:rPr lang="it-IT" altLang="es-ES" sz="1200" dirty="0">
                <a:latin typeface="Arial Rounded MT Bold" panose="020F0704030504030204" pitchFamily="34" charset="0"/>
              </a:rPr>
              <a:t>vanno in vacanza).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 Piani di Marketing Digitale prevedono di lavorare su </a:t>
            </a:r>
          </a:p>
          <a:p>
            <a:pPr>
              <a:defRPr/>
            </a:pPr>
            <a:r>
              <a:rPr lang="it-IT" altLang="es-ES" sz="1200" dirty="0">
                <a:latin typeface="Arial Rounded MT Bold" panose="020F0704030504030204" pitchFamily="34" charset="0"/>
              </a:rPr>
              <a:t>lassi temporali di lungo termine (12 o più mesi) e di </a:t>
            </a:r>
          </a:p>
          <a:p>
            <a:pPr>
              <a:defRPr/>
            </a:pPr>
            <a:r>
              <a:rPr lang="it-IT" altLang="es-ES" sz="1200" dirty="0">
                <a:latin typeface="Arial Rounded MT Bold" panose="020F0704030504030204" pitchFamily="34" charset="0"/>
              </a:rPr>
              <a:t>breve termine (anche una settimana). </a:t>
            </a:r>
          </a:p>
          <a:p>
            <a:pPr>
              <a:defRPr/>
            </a:pPr>
            <a:r>
              <a:rPr lang="it-IT" altLang="es-ES" sz="1200" dirty="0">
                <a:latin typeface="Arial Rounded MT Bold" panose="020F0704030504030204" pitchFamily="34" charset="0"/>
              </a:rPr>
              <a:t>Ingrandendo l'asse temporale, si arriva a considerare qual è l'ora del giorno migliore per esempio per </a:t>
            </a:r>
          </a:p>
          <a:p>
            <a:pPr>
              <a:defRPr/>
            </a:pPr>
            <a:r>
              <a:rPr lang="it-IT" altLang="es-ES" sz="1200" dirty="0">
                <a:latin typeface="Arial Rounded MT Bold" panose="020F0704030504030204" pitchFamily="34" charset="0"/>
              </a:rPr>
              <a:t>pubblicare qualcosa su Twitter.</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5B4C03D-48A5-4891-BCD8-BA9F0D714ED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7417552-AC15-49EE-B189-61D7E733F8E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15367E9-273B-4988-8935-D488863DF9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CuadroTexto 8">
            <a:extLst>
              <a:ext uri="{FF2B5EF4-FFF2-40B4-BE49-F238E27FC236}">
                <a16:creationId xmlns:a16="http://schemas.microsoft.com/office/drawing/2014/main" id="{0A7F5232-A945-4F29-BF95-182D7E082F53}"/>
              </a:ext>
            </a:extLst>
          </p:cNvPr>
          <p:cNvSpPr txBox="1"/>
          <p:nvPr/>
        </p:nvSpPr>
        <p:spPr>
          <a:xfrm>
            <a:off x="3810796" y="1223445"/>
            <a:ext cx="1522408"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QUANDO?</a:t>
            </a:r>
            <a:endParaRPr lang="es-ES" sz="2000" dirty="0">
              <a:solidFill>
                <a:srgbClr val="00B0F0"/>
              </a:solidFill>
            </a:endParaRPr>
          </a:p>
        </p:txBody>
      </p:sp>
      <p:grpSp>
        <p:nvGrpSpPr>
          <p:cNvPr id="21" name="Grupo 20">
            <a:extLst>
              <a:ext uri="{FF2B5EF4-FFF2-40B4-BE49-F238E27FC236}">
                <a16:creationId xmlns:a16="http://schemas.microsoft.com/office/drawing/2014/main" id="{E6C6FD1C-ED97-443F-A2ED-394DB6480EA9}"/>
              </a:ext>
            </a:extLst>
          </p:cNvPr>
          <p:cNvGrpSpPr/>
          <p:nvPr/>
        </p:nvGrpSpPr>
        <p:grpSpPr>
          <a:xfrm rot="321022">
            <a:off x="5611750" y="1859325"/>
            <a:ext cx="2602522" cy="2237947"/>
            <a:chOff x="5713894" y="1698003"/>
            <a:chExt cx="2602522" cy="2237947"/>
          </a:xfrm>
        </p:grpSpPr>
        <p:grpSp>
          <p:nvGrpSpPr>
            <p:cNvPr id="14" name="object 7">
              <a:extLst>
                <a:ext uri="{FF2B5EF4-FFF2-40B4-BE49-F238E27FC236}">
                  <a16:creationId xmlns:a16="http://schemas.microsoft.com/office/drawing/2014/main" id="{0BDF7364-DD37-4950-B2D5-BF973A632393}"/>
                </a:ext>
              </a:extLst>
            </p:cNvPr>
            <p:cNvGrpSpPr/>
            <p:nvPr/>
          </p:nvGrpSpPr>
          <p:grpSpPr>
            <a:xfrm>
              <a:off x="5713894" y="1698003"/>
              <a:ext cx="2602522" cy="2237947"/>
              <a:chOff x="9498089" y="2635105"/>
              <a:chExt cx="7054012" cy="5788766"/>
            </a:xfrm>
          </p:grpSpPr>
          <p:pic>
            <p:nvPicPr>
              <p:cNvPr id="19" name="object 8">
                <a:extLst>
                  <a:ext uri="{FF2B5EF4-FFF2-40B4-BE49-F238E27FC236}">
                    <a16:creationId xmlns:a16="http://schemas.microsoft.com/office/drawing/2014/main" id="{8CC2B3DF-2FCB-49BA-80CD-5149CD5ACF91}"/>
                  </a:ext>
                </a:extLst>
              </p:cNvPr>
              <p:cNvPicPr/>
              <p:nvPr/>
            </p:nvPicPr>
            <p:blipFill>
              <a:blip r:embed="rId4" cstate="print"/>
              <a:stretch>
                <a:fillRect/>
              </a:stretch>
            </p:blipFill>
            <p:spPr>
              <a:xfrm>
                <a:off x="10121912" y="3276961"/>
                <a:ext cx="6430189" cy="5146910"/>
              </a:xfrm>
              <a:prstGeom prst="rect">
                <a:avLst/>
              </a:prstGeom>
            </p:spPr>
          </p:pic>
          <p:pic>
            <p:nvPicPr>
              <p:cNvPr id="20" name="object 10">
                <a:extLst>
                  <a:ext uri="{FF2B5EF4-FFF2-40B4-BE49-F238E27FC236}">
                    <a16:creationId xmlns:a16="http://schemas.microsoft.com/office/drawing/2014/main" id="{9C5CE348-C185-41BA-BA86-8E161A2345AC}"/>
                  </a:ext>
                </a:extLst>
              </p:cNvPr>
              <p:cNvPicPr/>
              <p:nvPr/>
            </p:nvPicPr>
            <p:blipFill>
              <a:blip r:embed="rId5" cstate="print"/>
              <a:stretch>
                <a:fillRect/>
              </a:stretch>
            </p:blipFill>
            <p:spPr>
              <a:xfrm>
                <a:off x="9498089" y="2635105"/>
                <a:ext cx="3405897" cy="1737535"/>
              </a:xfrm>
              <a:prstGeom prst="rect">
                <a:avLst/>
              </a:prstGeom>
            </p:spPr>
          </p:pic>
        </p:grpSp>
        <p:pic>
          <p:nvPicPr>
            <p:cNvPr id="8" name="Imagen 7">
              <a:extLst>
                <a:ext uri="{FF2B5EF4-FFF2-40B4-BE49-F238E27FC236}">
                  <a16:creationId xmlns:a16="http://schemas.microsoft.com/office/drawing/2014/main" id="{1D5B4464-9D4A-4F4C-A776-0A83F80BCC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7306" y="2104047"/>
              <a:ext cx="2212207" cy="1475823"/>
            </a:xfrm>
            <a:prstGeom prst="rect">
              <a:avLst/>
            </a:prstGeom>
          </p:spPr>
        </p:pic>
      </p:grpSp>
    </p:spTree>
    <p:extLst>
      <p:ext uri="{BB962C8B-B14F-4D97-AF65-F5344CB8AC3E}">
        <p14:creationId xmlns:p14="http://schemas.microsoft.com/office/powerpoint/2010/main" val="35334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2060" y="1661867"/>
            <a:ext cx="6207782" cy="53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282060" y="1729176"/>
            <a:ext cx="6207782" cy="461665"/>
          </a:xfrm>
          <a:prstGeom prst="rect">
            <a:avLst/>
          </a:prstGeom>
          <a:noFill/>
        </p:spPr>
        <p:txBody>
          <a:bodyPr wrap="square" rtlCol="0">
            <a:spAutoFit/>
          </a:bodyPr>
          <a:lstStyle/>
          <a:p>
            <a:pPr>
              <a:defRPr/>
            </a:pPr>
            <a:r>
              <a:rPr lang="it-IT" altLang="es-ES" sz="1200" dirty="0">
                <a:solidFill>
                  <a:schemeClr val="tx2">
                    <a:lumMod val="60000"/>
                    <a:lumOff val="40000"/>
                  </a:schemeClr>
                </a:solidFill>
                <a:latin typeface="Arial Rounded MT Bold" panose="020F0704030504030204" pitchFamily="34" charset="0"/>
              </a:rPr>
              <a:t>Cosa</a:t>
            </a:r>
            <a:r>
              <a:rPr lang="it-IT" altLang="es-ES" sz="1200" dirty="0">
                <a:latin typeface="Arial Rounded MT Bold" panose="020F0704030504030204" pitchFamily="34" charset="0"/>
              </a:rPr>
              <a:t>: e cioè il </a:t>
            </a:r>
            <a:r>
              <a:rPr lang="it-IT" altLang="es-ES" sz="1200" dirty="0">
                <a:solidFill>
                  <a:schemeClr val="tx2">
                    <a:lumMod val="60000"/>
                    <a:lumOff val="40000"/>
                  </a:schemeClr>
                </a:solidFill>
                <a:latin typeface="Arial Rounded MT Bold" panose="020F0704030504030204" pitchFamily="34" charset="0"/>
              </a:rPr>
              <a:t>contenuto</a:t>
            </a:r>
            <a:r>
              <a:rPr lang="it-IT" altLang="es-ES" sz="1200" dirty="0">
                <a:latin typeface="Arial Rounded MT Bold" panose="020F0704030504030204" pitchFamily="34" charset="0"/>
              </a:rPr>
              <a:t>. Il </a:t>
            </a:r>
            <a:r>
              <a:rPr lang="it-IT" altLang="es-ES" sz="1200" i="1" dirty="0">
                <a:latin typeface="Arial Rounded MT Bold" panose="020F0704030504030204" pitchFamily="34" charset="0"/>
              </a:rPr>
              <a:t>Modern Marketing Manifesto </a:t>
            </a:r>
            <a:r>
              <a:rPr lang="it-IT" altLang="es-ES" sz="1200" dirty="0">
                <a:latin typeface="Arial Rounded MT Bold" panose="020F0704030504030204" pitchFamily="34" charset="0"/>
              </a:rPr>
              <a:t>sottolinea l'importanza </a:t>
            </a:r>
          </a:p>
          <a:p>
            <a:pPr>
              <a:defRPr/>
            </a:pPr>
            <a:r>
              <a:rPr lang="it-IT" altLang="es-ES" sz="1200" dirty="0">
                <a:latin typeface="Arial Rounded MT Bold" panose="020F0704030504030204" pitchFamily="34" charset="0"/>
              </a:rPr>
              <a:t>dei contenuti di qualsiasi tipo: testo, immagini, video, etc.</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6DB91EB-6FB0-4FC1-8B8B-712851B14C7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78F3B0A-A7D3-492E-B91C-C7567A76145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9A047FB-4B37-4637-85A2-EFBB36E0BD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CuadroTexto 8">
            <a:extLst>
              <a:ext uri="{FF2B5EF4-FFF2-40B4-BE49-F238E27FC236}">
                <a16:creationId xmlns:a16="http://schemas.microsoft.com/office/drawing/2014/main" id="{87EDAA82-3D2B-4A31-8F91-BA8516E3657A}"/>
              </a:ext>
            </a:extLst>
          </p:cNvPr>
          <p:cNvSpPr txBox="1"/>
          <p:nvPr/>
        </p:nvSpPr>
        <p:spPr>
          <a:xfrm>
            <a:off x="3954895" y="1170920"/>
            <a:ext cx="1121244"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COSA?</a:t>
            </a:r>
            <a:endParaRPr lang="es-ES" sz="2000" dirty="0">
              <a:solidFill>
                <a:srgbClr val="00B0F0"/>
              </a:solidFill>
            </a:endParaRPr>
          </a:p>
        </p:txBody>
      </p:sp>
      <p:sp>
        <p:nvSpPr>
          <p:cNvPr id="13" name="CuadroTexto 12">
            <a:extLst>
              <a:ext uri="{FF2B5EF4-FFF2-40B4-BE49-F238E27FC236}">
                <a16:creationId xmlns:a16="http://schemas.microsoft.com/office/drawing/2014/main" id="{FBE40EFB-9942-4258-A20F-1C53173E71C4}"/>
              </a:ext>
            </a:extLst>
          </p:cNvPr>
          <p:cNvSpPr txBox="1"/>
          <p:nvPr/>
        </p:nvSpPr>
        <p:spPr>
          <a:xfrm>
            <a:off x="1269065" y="2251138"/>
            <a:ext cx="4783810" cy="1754326"/>
          </a:xfrm>
          <a:prstGeom prst="rect">
            <a:avLst/>
          </a:prstGeom>
          <a:noFill/>
        </p:spPr>
        <p:txBody>
          <a:bodyPr wrap="square">
            <a:spAutoFit/>
          </a:bodyPr>
          <a:lstStyle/>
          <a:p>
            <a:pPr>
              <a:defRPr/>
            </a:pPr>
            <a:r>
              <a:rPr lang="it-IT" altLang="es-ES" sz="1200" dirty="0">
                <a:latin typeface="Arial Rounded MT Bold" panose="020F0704030504030204" pitchFamily="34" charset="0"/>
              </a:rPr>
              <a:t>I contenuti sono il cuore di ogni strategia di Marketing Digitale: essi permettono di ottimizzare il Brand, di agevolare la </a:t>
            </a:r>
          </a:p>
          <a:p>
            <a:pPr>
              <a:defRPr/>
            </a:pPr>
            <a:r>
              <a:rPr lang="it-IT" altLang="es-ES" sz="1200" dirty="0">
                <a:latin typeface="Arial Rounded MT Bold" panose="020F0704030504030204" pitchFamily="34" charset="0"/>
              </a:rPr>
              <a:t>fidelizzazione, i processi di vendita. </a:t>
            </a:r>
          </a:p>
          <a:p>
            <a:pPr>
              <a:defRPr/>
            </a:pPr>
            <a:r>
              <a:rPr lang="it-IT" altLang="es-ES" sz="1200" dirty="0">
                <a:latin typeface="Arial Rounded MT Bold" panose="020F0704030504030204" pitchFamily="34" charset="0"/>
              </a:rPr>
              <a:t>Bisogna produrre contenuti adeguati. Il Digitale ha permesso a chi fino a poco tempo fa era soltanto un Destinatario di </a:t>
            </a:r>
          </a:p>
          <a:p>
            <a:pPr>
              <a:defRPr/>
            </a:pPr>
            <a:r>
              <a:rPr lang="it-IT" altLang="es-ES" sz="1200" dirty="0">
                <a:latin typeface="Arial Rounded MT Bold" panose="020F0704030504030204" pitchFamily="34" charset="0"/>
              </a:rPr>
              <a:t>divenire produttore di contenuti: ogni volta che si condivide una foto o si racconta qualcosa si genera un contenuto. </a:t>
            </a:r>
          </a:p>
          <a:p>
            <a:pPr>
              <a:defRPr/>
            </a:pPr>
            <a:r>
              <a:rPr lang="it-IT" altLang="es-ES" sz="1200" dirty="0">
                <a:latin typeface="Arial Rounded MT Bold" panose="020F0704030504030204" pitchFamily="34" charset="0"/>
              </a:rPr>
              <a:t>Nessuna strategia di Content Marketing ha successo se non </a:t>
            </a:r>
          </a:p>
          <a:p>
            <a:pPr>
              <a:defRPr/>
            </a:pPr>
            <a:r>
              <a:rPr lang="it-IT" altLang="es-ES" sz="1200" dirty="0">
                <a:latin typeface="Arial Rounded MT Bold" panose="020F0704030504030204" pitchFamily="34" charset="0"/>
              </a:rPr>
              <a:t>parte da obiettivi chiari.</a:t>
            </a:r>
          </a:p>
        </p:txBody>
      </p:sp>
      <p:grpSp>
        <p:nvGrpSpPr>
          <p:cNvPr id="22" name="Grupo 21">
            <a:extLst>
              <a:ext uri="{FF2B5EF4-FFF2-40B4-BE49-F238E27FC236}">
                <a16:creationId xmlns:a16="http://schemas.microsoft.com/office/drawing/2014/main" id="{8F0ED452-52F4-40A1-B7DF-75FCF593EBA8}"/>
              </a:ext>
            </a:extLst>
          </p:cNvPr>
          <p:cNvGrpSpPr/>
          <p:nvPr/>
        </p:nvGrpSpPr>
        <p:grpSpPr>
          <a:xfrm rot="209923">
            <a:off x="5928534" y="2021263"/>
            <a:ext cx="2512504" cy="2055874"/>
            <a:chOff x="5948549" y="1901759"/>
            <a:chExt cx="2583891" cy="2260028"/>
          </a:xfrm>
        </p:grpSpPr>
        <p:grpSp>
          <p:nvGrpSpPr>
            <p:cNvPr id="18" name="object 7">
              <a:extLst>
                <a:ext uri="{FF2B5EF4-FFF2-40B4-BE49-F238E27FC236}">
                  <a16:creationId xmlns:a16="http://schemas.microsoft.com/office/drawing/2014/main" id="{0DCC5742-2590-45F2-A3BA-940E9CBE24CB}"/>
                </a:ext>
              </a:extLst>
            </p:cNvPr>
            <p:cNvGrpSpPr/>
            <p:nvPr/>
          </p:nvGrpSpPr>
          <p:grpSpPr>
            <a:xfrm>
              <a:off x="5948549" y="1901759"/>
              <a:ext cx="2583891" cy="2260028"/>
              <a:chOff x="9498089" y="2635105"/>
              <a:chExt cx="7054012" cy="5788766"/>
            </a:xfrm>
          </p:grpSpPr>
          <p:pic>
            <p:nvPicPr>
              <p:cNvPr id="20" name="object 8">
                <a:extLst>
                  <a:ext uri="{FF2B5EF4-FFF2-40B4-BE49-F238E27FC236}">
                    <a16:creationId xmlns:a16="http://schemas.microsoft.com/office/drawing/2014/main" id="{F3522A5B-1AE4-4F0C-917E-6B46DE4D3C0E}"/>
                  </a:ext>
                </a:extLst>
              </p:cNvPr>
              <p:cNvPicPr/>
              <p:nvPr/>
            </p:nvPicPr>
            <p:blipFill>
              <a:blip r:embed="rId4" cstate="print"/>
              <a:stretch>
                <a:fillRect/>
              </a:stretch>
            </p:blipFill>
            <p:spPr>
              <a:xfrm>
                <a:off x="10121912" y="3276961"/>
                <a:ext cx="6430189" cy="5146910"/>
              </a:xfrm>
              <a:prstGeom prst="rect">
                <a:avLst/>
              </a:prstGeom>
            </p:spPr>
          </p:pic>
          <p:pic>
            <p:nvPicPr>
              <p:cNvPr id="21" name="object 10">
                <a:extLst>
                  <a:ext uri="{FF2B5EF4-FFF2-40B4-BE49-F238E27FC236}">
                    <a16:creationId xmlns:a16="http://schemas.microsoft.com/office/drawing/2014/main" id="{0FB4D5A9-E4EB-43F2-B251-D4A7366D2D2A}"/>
                  </a:ext>
                </a:extLst>
              </p:cNvPr>
              <p:cNvPicPr/>
              <p:nvPr/>
            </p:nvPicPr>
            <p:blipFill>
              <a:blip r:embed="rId5" cstate="print"/>
              <a:stretch>
                <a:fillRect/>
              </a:stretch>
            </p:blipFill>
            <p:spPr>
              <a:xfrm>
                <a:off x="9498089" y="2635105"/>
                <a:ext cx="3405897" cy="1737535"/>
              </a:xfrm>
              <a:prstGeom prst="rect">
                <a:avLst/>
              </a:prstGeom>
            </p:spPr>
          </p:pic>
        </p:grpSp>
        <p:pic>
          <p:nvPicPr>
            <p:cNvPr id="10" name="Imagen 9">
              <a:extLst>
                <a:ext uri="{FF2B5EF4-FFF2-40B4-BE49-F238E27FC236}">
                  <a16:creationId xmlns:a16="http://schemas.microsoft.com/office/drawing/2014/main" id="{58DC9F2C-6C4F-4A69-B9BF-434768482F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8184" y="2297553"/>
              <a:ext cx="2232248" cy="1525133"/>
            </a:xfrm>
            <a:prstGeom prst="rect">
              <a:avLst/>
            </a:prstGeom>
          </p:spPr>
        </p:pic>
      </p:grpSp>
    </p:spTree>
    <p:extLst>
      <p:ext uri="{BB962C8B-B14F-4D97-AF65-F5344CB8AC3E}">
        <p14:creationId xmlns:p14="http://schemas.microsoft.com/office/powerpoint/2010/main" val="3866474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830997"/>
          </a:xfrm>
          <a:prstGeom prst="rect">
            <a:avLst/>
          </a:prstGeom>
          <a:noFill/>
        </p:spPr>
        <p:txBody>
          <a:bodyPr wrap="square" rtlCol="0">
            <a:spAutoFit/>
          </a:bodyPr>
          <a:lstStyle/>
          <a:p>
            <a:pPr>
              <a:defRPr/>
            </a:pPr>
            <a:r>
              <a:rPr lang="it-IT" altLang="es-ES" sz="1200" dirty="0">
                <a:solidFill>
                  <a:schemeClr val="tx2">
                    <a:lumMod val="60000"/>
                    <a:lumOff val="40000"/>
                  </a:schemeClr>
                </a:solidFill>
                <a:latin typeface="Arial Rounded MT Bold" panose="020F0704030504030204" pitchFamily="34" charset="0"/>
              </a:rPr>
              <a:t>Come</a:t>
            </a:r>
            <a:r>
              <a:rPr lang="it-IT" altLang="es-ES" sz="1200" dirty="0">
                <a:latin typeface="Arial Rounded MT Bold" panose="020F0704030504030204" pitchFamily="34" charset="0"/>
              </a:rPr>
              <a:t>: </a:t>
            </a:r>
            <a:r>
              <a:rPr lang="it-IT" altLang="es-ES" sz="1200" dirty="0">
                <a:solidFill>
                  <a:schemeClr val="tx2">
                    <a:lumMod val="60000"/>
                    <a:lumOff val="40000"/>
                  </a:schemeClr>
                </a:solidFill>
                <a:latin typeface="Arial Rounded MT Bold" panose="020F0704030504030204" pitchFamily="34" charset="0"/>
              </a:rPr>
              <a:t>la strategia e gli strumenti utilizzati</a:t>
            </a:r>
            <a:r>
              <a:rPr lang="it-IT" altLang="es-ES" sz="1200" dirty="0">
                <a:latin typeface="Arial Rounded MT Bold" panose="020F0704030504030204" pitchFamily="34" charset="0"/>
              </a:rPr>
              <a:t>. Partire da domande giuste permette di arrivare più facilmente a una strategia. Questa si concretizza in un piano e </a:t>
            </a:r>
          </a:p>
          <a:p>
            <a:pPr>
              <a:defRPr/>
            </a:pPr>
            <a:r>
              <a:rPr lang="it-IT" altLang="es-ES" sz="1200" dirty="0">
                <a:latin typeface="Arial Rounded MT Bold" panose="020F0704030504030204" pitchFamily="34" charset="0"/>
              </a:rPr>
              <a:t>negli strumenti che vogliamo utilizzare (sito web, App, Newsletter, Campagne</a:t>
            </a:r>
          </a:p>
          <a:p>
            <a:pPr>
              <a:defRPr/>
            </a:pPr>
            <a:r>
              <a:rPr lang="it-IT" altLang="es-ES" sz="1200" dirty="0">
                <a:latin typeface="Arial Rounded MT Bold" panose="020F0704030504030204" pitchFamily="34" charset="0"/>
              </a:rPr>
              <a:t>Promozionali a pagamento).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2">
            <a:extLst>
              <a:ext uri="{FF2B5EF4-FFF2-40B4-BE49-F238E27FC236}">
                <a16:creationId xmlns:a16="http://schemas.microsoft.com/office/drawing/2014/main" id="{8353399A-8812-4A82-B6AC-50DBFF74CFE6}"/>
              </a:ext>
            </a:extLst>
          </p:cNvPr>
          <p:cNvSpPr txBox="1">
            <a:spLocks/>
          </p:cNvSpPr>
          <p:nvPr/>
        </p:nvSpPr>
        <p:spPr>
          <a:xfrm>
            <a:off x="0" y="83408"/>
            <a:ext cx="9144000"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s-ES"/>
          </a:p>
        </p:txBody>
      </p:sp>
      <p:sp>
        <p:nvSpPr>
          <p:cNvPr id="12" name="Marcador de texto 7">
            <a:extLst>
              <a:ext uri="{FF2B5EF4-FFF2-40B4-BE49-F238E27FC236}">
                <a16:creationId xmlns:a16="http://schemas.microsoft.com/office/drawing/2014/main" id="{7931F693-FFCB-484F-B91E-695F4EE1A20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7" name="Donut 24">
            <a:extLst>
              <a:ext uri="{FF2B5EF4-FFF2-40B4-BE49-F238E27FC236}">
                <a16:creationId xmlns:a16="http://schemas.microsoft.com/office/drawing/2014/main" id="{44F0784B-AC37-49B8-9491-7415160F42B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8" name="Imagen 17">
            <a:extLst>
              <a:ext uri="{FF2B5EF4-FFF2-40B4-BE49-F238E27FC236}">
                <a16:creationId xmlns:a16="http://schemas.microsoft.com/office/drawing/2014/main" id="{B04A8DD9-C626-4C48-9C70-B46CE1993F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ECA27F70-A980-4A1C-9CB2-95D8A1D41921}"/>
              </a:ext>
            </a:extLst>
          </p:cNvPr>
          <p:cNvSpPr txBox="1"/>
          <p:nvPr/>
        </p:nvSpPr>
        <p:spPr>
          <a:xfrm>
            <a:off x="3954895" y="1170920"/>
            <a:ext cx="1121244"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COME?</a:t>
            </a:r>
            <a:endParaRPr lang="es-ES" sz="2000" dirty="0">
              <a:solidFill>
                <a:srgbClr val="00B0F0"/>
              </a:solidFill>
            </a:endParaRPr>
          </a:p>
        </p:txBody>
      </p:sp>
      <p:sp>
        <p:nvSpPr>
          <p:cNvPr id="13" name="CuadroTexto 12">
            <a:extLst>
              <a:ext uri="{FF2B5EF4-FFF2-40B4-BE49-F238E27FC236}">
                <a16:creationId xmlns:a16="http://schemas.microsoft.com/office/drawing/2014/main" id="{D6938E3D-F454-47A7-A627-57B384E0908E}"/>
              </a:ext>
            </a:extLst>
          </p:cNvPr>
          <p:cNvSpPr txBox="1"/>
          <p:nvPr/>
        </p:nvSpPr>
        <p:spPr>
          <a:xfrm>
            <a:off x="1457188" y="2714460"/>
            <a:ext cx="3474852" cy="1384995"/>
          </a:xfrm>
          <a:prstGeom prst="rect">
            <a:avLst/>
          </a:prstGeom>
          <a:noFill/>
        </p:spPr>
        <p:txBody>
          <a:bodyPr wrap="square">
            <a:spAutoFit/>
          </a:bodyPr>
          <a:lstStyle/>
          <a:p>
            <a:pPr>
              <a:defRPr/>
            </a:pPr>
            <a:r>
              <a:rPr lang="it-IT" altLang="es-ES" sz="1200" dirty="0">
                <a:solidFill>
                  <a:schemeClr val="tx2">
                    <a:lumMod val="60000"/>
                    <a:lumOff val="40000"/>
                  </a:schemeClr>
                </a:solidFill>
                <a:latin typeface="Arial Rounded MT Bold" panose="020F0704030504030204" pitchFamily="34" charset="0"/>
              </a:rPr>
              <a:t>Lo scopo finale è raggiungere gli obiettivi di business </a:t>
            </a:r>
            <a:r>
              <a:rPr lang="it-IT" altLang="es-ES" sz="1200" dirty="0">
                <a:latin typeface="Arial Rounded MT Bold" panose="020F0704030504030204" pitchFamily="34" charset="0"/>
              </a:rPr>
              <a:t>ed è possibile solo integrando </a:t>
            </a:r>
          </a:p>
          <a:p>
            <a:pPr>
              <a:defRPr/>
            </a:pPr>
            <a:r>
              <a:rPr lang="it-IT" altLang="es-ES" sz="1200" dirty="0">
                <a:latin typeface="Arial Rounded MT Bold" panose="020F0704030504030204" pitchFamily="34" charset="0"/>
              </a:rPr>
              <a:t>l'online e l'offline. L'incrocio di obiettivi,   </a:t>
            </a:r>
          </a:p>
          <a:p>
            <a:pPr>
              <a:defRPr/>
            </a:pPr>
            <a:r>
              <a:rPr lang="it-IT" altLang="es-ES" sz="1200" dirty="0">
                <a:latin typeface="Arial Rounded MT Bold" panose="020F0704030504030204" pitchFamily="34" charset="0"/>
              </a:rPr>
              <a:t>persone, scenari, mercati, tempi, contenuti, strumenti disponibili e iniziative offline porta alla strategia e alla definizione del piano </a:t>
            </a:r>
          </a:p>
          <a:p>
            <a:pPr>
              <a:defRPr/>
            </a:pPr>
            <a:r>
              <a:rPr lang="it-IT" altLang="es-ES" sz="1200" dirty="0">
                <a:latin typeface="Arial Rounded MT Bold" panose="020F0704030504030204" pitchFamily="34" charset="0"/>
              </a:rPr>
              <a:t>operativo online.</a:t>
            </a:r>
            <a:endParaRPr lang="en-GB" altLang="es-ES" sz="1200" dirty="0">
              <a:latin typeface="Arial Rounded MT Bold" panose="020F0704030504030204" pitchFamily="34" charset="0"/>
            </a:endParaRPr>
          </a:p>
        </p:txBody>
      </p:sp>
      <p:grpSp>
        <p:nvGrpSpPr>
          <p:cNvPr id="7" name="Grupo 6">
            <a:extLst>
              <a:ext uri="{FF2B5EF4-FFF2-40B4-BE49-F238E27FC236}">
                <a16:creationId xmlns:a16="http://schemas.microsoft.com/office/drawing/2014/main" id="{E034B2D2-54DF-4C4A-A2D2-4D9F456DBD7E}"/>
              </a:ext>
            </a:extLst>
          </p:cNvPr>
          <p:cNvGrpSpPr/>
          <p:nvPr/>
        </p:nvGrpSpPr>
        <p:grpSpPr>
          <a:xfrm>
            <a:off x="4860032" y="2488712"/>
            <a:ext cx="2458506" cy="1960557"/>
            <a:chOff x="4849798" y="2445154"/>
            <a:chExt cx="2746538" cy="2070812"/>
          </a:xfrm>
        </p:grpSpPr>
        <p:grpSp>
          <p:nvGrpSpPr>
            <p:cNvPr id="19" name="object 7">
              <a:extLst>
                <a:ext uri="{FF2B5EF4-FFF2-40B4-BE49-F238E27FC236}">
                  <a16:creationId xmlns:a16="http://schemas.microsoft.com/office/drawing/2014/main" id="{E9D3FAFB-35E6-4EC7-9EBA-2DC7AE5855C8}"/>
                </a:ext>
              </a:extLst>
            </p:cNvPr>
            <p:cNvGrpSpPr/>
            <p:nvPr/>
          </p:nvGrpSpPr>
          <p:grpSpPr>
            <a:xfrm>
              <a:off x="4849798" y="2445154"/>
              <a:ext cx="2746538" cy="2070812"/>
              <a:chOff x="9498089" y="2635105"/>
              <a:chExt cx="7054012" cy="5788766"/>
            </a:xfrm>
          </p:grpSpPr>
          <p:pic>
            <p:nvPicPr>
              <p:cNvPr id="21" name="object 8">
                <a:extLst>
                  <a:ext uri="{FF2B5EF4-FFF2-40B4-BE49-F238E27FC236}">
                    <a16:creationId xmlns:a16="http://schemas.microsoft.com/office/drawing/2014/main" id="{7526C555-3B76-45A8-B62A-4B3D7B483E34}"/>
                  </a:ext>
                </a:extLst>
              </p:cNvPr>
              <p:cNvPicPr/>
              <p:nvPr/>
            </p:nvPicPr>
            <p:blipFill>
              <a:blip r:embed="rId4" cstate="print"/>
              <a:stretch>
                <a:fillRect/>
              </a:stretch>
            </p:blipFill>
            <p:spPr>
              <a:xfrm>
                <a:off x="10121912" y="3276961"/>
                <a:ext cx="6430189" cy="5146910"/>
              </a:xfrm>
              <a:prstGeom prst="rect">
                <a:avLst/>
              </a:prstGeom>
            </p:spPr>
          </p:pic>
          <p:pic>
            <p:nvPicPr>
              <p:cNvPr id="22" name="object 10">
                <a:extLst>
                  <a:ext uri="{FF2B5EF4-FFF2-40B4-BE49-F238E27FC236}">
                    <a16:creationId xmlns:a16="http://schemas.microsoft.com/office/drawing/2014/main" id="{AA300FDB-7AF6-410F-AEE6-A5787D13FB67}"/>
                  </a:ext>
                </a:extLst>
              </p:cNvPr>
              <p:cNvPicPr/>
              <p:nvPr/>
            </p:nvPicPr>
            <p:blipFill>
              <a:blip r:embed="rId5" cstate="print"/>
              <a:stretch>
                <a:fillRect/>
              </a:stretch>
            </p:blipFill>
            <p:spPr>
              <a:xfrm>
                <a:off x="9498089" y="2635105"/>
                <a:ext cx="3405897" cy="1737535"/>
              </a:xfrm>
              <a:prstGeom prst="rect">
                <a:avLst/>
              </a:prstGeom>
            </p:spPr>
          </p:pic>
        </p:grpSp>
        <p:pic>
          <p:nvPicPr>
            <p:cNvPr id="5" name="Imagen 4">
              <a:extLst>
                <a:ext uri="{FF2B5EF4-FFF2-40B4-BE49-F238E27FC236}">
                  <a16:creationId xmlns:a16="http://schemas.microsoft.com/office/drawing/2014/main" id="{DDD19D3E-721E-4A91-94B8-8D2543B7DD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4931" y="2811330"/>
              <a:ext cx="2339163" cy="1410404"/>
            </a:xfrm>
            <a:prstGeom prst="rect">
              <a:avLst/>
            </a:prstGeom>
          </p:spPr>
        </p:pic>
      </p:grpSp>
    </p:spTree>
    <p:extLst>
      <p:ext uri="{BB962C8B-B14F-4D97-AF65-F5344CB8AC3E}">
        <p14:creationId xmlns:p14="http://schemas.microsoft.com/office/powerpoint/2010/main" val="3063586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18414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394332"/>
            <a:ext cx="6207782" cy="3231654"/>
          </a:xfrm>
          <a:prstGeom prst="rect">
            <a:avLst/>
          </a:prstGeom>
          <a:noFill/>
        </p:spPr>
        <p:txBody>
          <a:bodyPr wrap="square" rtlCol="0">
            <a:spAutoFit/>
          </a:bodyPr>
          <a:lstStyle/>
          <a:p>
            <a:pPr>
              <a:defRPr/>
            </a:pPr>
            <a:r>
              <a:rPr lang="en-GB" altLang="es-ES" sz="1200" dirty="0">
                <a:latin typeface="Arial Rounded MT Bold" panose="020F0704030504030204" pitchFamily="34" charset="0"/>
              </a:rPr>
              <a:t>Per </a:t>
            </a:r>
            <a:r>
              <a:rPr lang="en-GB" altLang="es-ES" sz="1200" dirty="0" err="1">
                <a:latin typeface="Arial Rounded MT Bold" panose="020F0704030504030204" pitchFamily="34" charset="0"/>
              </a:rPr>
              <a:t>farla</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funzionare</a:t>
            </a:r>
            <a:r>
              <a:rPr lang="en-GB" altLang="es-ES" sz="1200" dirty="0">
                <a:latin typeface="Arial Rounded MT Bold" panose="020F0704030504030204" pitchFamily="34" charset="0"/>
              </a:rPr>
              <a:t>… Le </a:t>
            </a:r>
            <a:r>
              <a:rPr lang="en-GB" altLang="es-ES" sz="1200" i="1" dirty="0" err="1">
                <a:latin typeface="Arial Rounded MT Bold" panose="020F0704030504030204" pitchFamily="34" charset="0"/>
              </a:rPr>
              <a:t>Persone</a:t>
            </a:r>
            <a:r>
              <a:rPr lang="en-GB" altLang="es-ES" sz="1200" dirty="0">
                <a:latin typeface="Arial Rounded MT Bold" panose="020F0704030504030204" pitchFamily="34" charset="0"/>
              </a:rPr>
              <a:t> e I </a:t>
            </a:r>
            <a:r>
              <a:rPr lang="en-GB" altLang="es-ES" sz="1200" i="1" dirty="0" err="1">
                <a:latin typeface="Arial Rounded MT Bold" panose="020F0704030504030204" pitchFamily="34" charset="0"/>
              </a:rPr>
              <a:t>Processi</a:t>
            </a:r>
            <a:endParaRPr lang="en-GB" altLang="es-ES" sz="1200" i="1" dirty="0">
              <a:latin typeface="Arial Rounded MT Bold" panose="020F0704030504030204" pitchFamily="34" charset="0"/>
            </a:endParaRPr>
          </a:p>
          <a:p>
            <a:pPr>
              <a:defRPr/>
            </a:pPr>
            <a:endParaRPr lang="en-GB" altLang="es-ES" sz="1200" i="1" dirty="0">
              <a:latin typeface="Arial Rounded MT Bold" panose="020F0704030504030204" pitchFamily="34" charset="0"/>
            </a:endParaRPr>
          </a:p>
          <a:p>
            <a:pPr>
              <a:defRPr/>
            </a:pPr>
            <a:r>
              <a:rPr lang="it-IT" altLang="es-ES" sz="1200" dirty="0">
                <a:latin typeface="Arial Rounded MT Bold" panose="020F0704030504030204" pitchFamily="34" charset="0"/>
              </a:rPr>
              <a:t>Come visto sopra</a:t>
            </a:r>
            <a:r>
              <a:rPr lang="it-IT" altLang="es-ES" sz="1200" dirty="0">
                <a:solidFill>
                  <a:schemeClr val="tx2">
                    <a:lumMod val="60000"/>
                    <a:lumOff val="40000"/>
                  </a:schemeClr>
                </a:solidFill>
                <a:latin typeface="Arial Rounded MT Bold" panose="020F0704030504030204" pitchFamily="34" charset="0"/>
              </a:rPr>
              <a:t>, le competenze e la professionalità </a:t>
            </a:r>
            <a:r>
              <a:rPr lang="it-IT" altLang="es-ES" sz="1200" dirty="0">
                <a:latin typeface="Arial Rounded MT Bold" panose="020F0704030504030204" pitchFamily="34" charset="0"/>
              </a:rPr>
              <a:t>di chi assicura l'esecuzione </a:t>
            </a:r>
            <a:r>
              <a:rPr lang="it-IT" altLang="es-ES" sz="1200" dirty="0">
                <a:solidFill>
                  <a:schemeClr val="tx2">
                    <a:lumMod val="60000"/>
                    <a:lumOff val="40000"/>
                  </a:schemeClr>
                </a:solidFill>
                <a:latin typeface="Arial Rounded MT Bold" panose="020F0704030504030204" pitchFamily="34" charset="0"/>
              </a:rPr>
              <a:t>di un Piano di Marketing Digitale sono i fattori di sucesso</a:t>
            </a:r>
            <a:r>
              <a:rPr lang="it-IT" altLang="es-ES" sz="1200" dirty="0">
                <a:latin typeface="Arial Rounded MT Bold" panose="020F0704030504030204" pitchFamily="34" charset="0"/>
              </a:rPr>
              <a:t>. Ci sono due opzioni:</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NB: Esistono infine soluzioni miste, con buone competenze interne e un supervisore esterno).</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1609E9B-A929-4078-9198-A387D3398BE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29885358-53DE-4CEF-A3E6-FD049E2C654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BEF50FE-033A-435B-A061-24CF9DEDE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5" name="Grupo 4">
            <a:extLst>
              <a:ext uri="{FF2B5EF4-FFF2-40B4-BE49-F238E27FC236}">
                <a16:creationId xmlns:a16="http://schemas.microsoft.com/office/drawing/2014/main" id="{975854BA-19EB-4FCD-B747-B44D9CE746ED}"/>
              </a:ext>
            </a:extLst>
          </p:cNvPr>
          <p:cNvGrpSpPr/>
          <p:nvPr/>
        </p:nvGrpSpPr>
        <p:grpSpPr>
          <a:xfrm>
            <a:off x="1652857" y="2360562"/>
            <a:ext cx="4359302" cy="1721667"/>
            <a:chOff x="1652857" y="2360562"/>
            <a:chExt cx="4359302" cy="1721667"/>
          </a:xfrm>
        </p:grpSpPr>
        <p:sp>
          <p:nvSpPr>
            <p:cNvPr id="7" name="Forma libre: forma 6">
              <a:extLst>
                <a:ext uri="{FF2B5EF4-FFF2-40B4-BE49-F238E27FC236}">
                  <a16:creationId xmlns:a16="http://schemas.microsoft.com/office/drawing/2014/main" id="{A01D2945-883B-497B-878A-42BD02745A52}"/>
                </a:ext>
              </a:extLst>
            </p:cNvPr>
            <p:cNvSpPr/>
            <p:nvPr/>
          </p:nvSpPr>
          <p:spPr>
            <a:xfrm>
              <a:off x="2046670" y="2364803"/>
              <a:ext cx="3965489" cy="758908"/>
            </a:xfrm>
            <a:custGeom>
              <a:avLst/>
              <a:gdLst>
                <a:gd name="connsiteX0" fmla="*/ 0 w 3785570"/>
                <a:gd name="connsiteY0" fmla="*/ 0 h 758906"/>
                <a:gd name="connsiteX1" fmla="*/ 3406117 w 3785570"/>
                <a:gd name="connsiteY1" fmla="*/ 0 h 758906"/>
                <a:gd name="connsiteX2" fmla="*/ 3785570 w 3785570"/>
                <a:gd name="connsiteY2" fmla="*/ 379453 h 758906"/>
                <a:gd name="connsiteX3" fmla="*/ 3406117 w 3785570"/>
                <a:gd name="connsiteY3" fmla="*/ 758906 h 758906"/>
                <a:gd name="connsiteX4" fmla="*/ 0 w 3785570"/>
                <a:gd name="connsiteY4" fmla="*/ 758906 h 758906"/>
                <a:gd name="connsiteX5" fmla="*/ 0 w 3785570"/>
                <a:gd name="connsiteY5" fmla="*/ 0 h 75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5570" h="758906">
                  <a:moveTo>
                    <a:pt x="3785570" y="758905"/>
                  </a:moveTo>
                  <a:lnTo>
                    <a:pt x="379453" y="758905"/>
                  </a:lnTo>
                  <a:lnTo>
                    <a:pt x="0" y="379453"/>
                  </a:lnTo>
                  <a:lnTo>
                    <a:pt x="379453" y="1"/>
                  </a:lnTo>
                  <a:lnTo>
                    <a:pt x="3785570" y="1"/>
                  </a:lnTo>
                  <a:lnTo>
                    <a:pt x="3785570" y="75890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24383" tIns="41911" rIns="78232" bIns="41911" numCol="1" spcCol="1270" anchor="ctr" anchorCtr="0">
              <a:noAutofit/>
            </a:bodyPr>
            <a:lstStyle/>
            <a:p>
              <a:pPr marL="0" lvl="0" indent="0" algn="ctr" defTabSz="488950">
                <a:lnSpc>
                  <a:spcPct val="90000"/>
                </a:lnSpc>
                <a:spcBef>
                  <a:spcPct val="0"/>
                </a:spcBef>
                <a:spcAft>
                  <a:spcPct val="35000"/>
                </a:spcAft>
                <a:buNone/>
              </a:pPr>
              <a:r>
                <a:rPr lang="it-IT" sz="1100" kern="1200" dirty="0">
                  <a:solidFill>
                    <a:schemeClr val="tx1"/>
                  </a:solidFill>
                </a:rPr>
                <a:t>Interno: chi è già all’interno dell’Azienda ha una migliore conoscenza dei suoi prodotti, dei progetti e novità. Può essere più rapido ma è un costo non sostenibile  solitamente dalle Aziende. </a:t>
              </a:r>
              <a:endParaRPr lang="es-ES" sz="1100" kern="1200" dirty="0">
                <a:solidFill>
                  <a:schemeClr val="tx1"/>
                </a:solidFill>
              </a:endParaRPr>
            </a:p>
          </p:txBody>
        </p:sp>
        <p:sp>
          <p:nvSpPr>
            <p:cNvPr id="8" name="Elipse 7">
              <a:extLst>
                <a:ext uri="{FF2B5EF4-FFF2-40B4-BE49-F238E27FC236}">
                  <a16:creationId xmlns:a16="http://schemas.microsoft.com/office/drawing/2014/main" id="{1BE4732F-D246-4BA8-B68B-F9A972C04F93}"/>
                </a:ext>
              </a:extLst>
            </p:cNvPr>
            <p:cNvSpPr/>
            <p:nvPr/>
          </p:nvSpPr>
          <p:spPr>
            <a:xfrm>
              <a:off x="1652857" y="2360562"/>
              <a:ext cx="758906" cy="758906"/>
            </a:xfrm>
            <a:prstGeom prst="ellipse">
              <a:avLst/>
            </a:prstGeom>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9" name="Forma libre: forma 8">
              <a:extLst>
                <a:ext uri="{FF2B5EF4-FFF2-40B4-BE49-F238E27FC236}">
                  <a16:creationId xmlns:a16="http://schemas.microsoft.com/office/drawing/2014/main" id="{69E31C53-13F6-4DA2-AC8F-048F968CCBC1}"/>
                </a:ext>
              </a:extLst>
            </p:cNvPr>
            <p:cNvSpPr/>
            <p:nvPr/>
          </p:nvSpPr>
          <p:spPr>
            <a:xfrm>
              <a:off x="2046671" y="3311666"/>
              <a:ext cx="3965488" cy="758907"/>
            </a:xfrm>
            <a:custGeom>
              <a:avLst/>
              <a:gdLst>
                <a:gd name="connsiteX0" fmla="*/ 0 w 3785570"/>
                <a:gd name="connsiteY0" fmla="*/ 0 h 758906"/>
                <a:gd name="connsiteX1" fmla="*/ 3406117 w 3785570"/>
                <a:gd name="connsiteY1" fmla="*/ 0 h 758906"/>
                <a:gd name="connsiteX2" fmla="*/ 3785570 w 3785570"/>
                <a:gd name="connsiteY2" fmla="*/ 379453 h 758906"/>
                <a:gd name="connsiteX3" fmla="*/ 3406117 w 3785570"/>
                <a:gd name="connsiteY3" fmla="*/ 758906 h 758906"/>
                <a:gd name="connsiteX4" fmla="*/ 0 w 3785570"/>
                <a:gd name="connsiteY4" fmla="*/ 758906 h 758906"/>
                <a:gd name="connsiteX5" fmla="*/ 0 w 3785570"/>
                <a:gd name="connsiteY5" fmla="*/ 0 h 75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5570" h="758906">
                  <a:moveTo>
                    <a:pt x="3785570" y="758905"/>
                  </a:moveTo>
                  <a:lnTo>
                    <a:pt x="379453" y="758905"/>
                  </a:lnTo>
                  <a:lnTo>
                    <a:pt x="0" y="379453"/>
                  </a:lnTo>
                  <a:lnTo>
                    <a:pt x="379453" y="1"/>
                  </a:lnTo>
                  <a:lnTo>
                    <a:pt x="3785570" y="1"/>
                  </a:lnTo>
                  <a:lnTo>
                    <a:pt x="3785570" y="758905"/>
                  </a:lnTo>
                  <a:close/>
                </a:path>
              </a:pathLst>
            </a:custGeom>
          </p:spPr>
          <p:style>
            <a:lnRef idx="2">
              <a:schemeClr val="lt1">
                <a:hueOff val="0"/>
                <a:satOff val="0"/>
                <a:lumOff val="0"/>
                <a:alphaOff val="0"/>
              </a:schemeClr>
            </a:lnRef>
            <a:fillRef idx="1">
              <a:schemeClr val="accent3">
                <a:hueOff val="-2827891"/>
                <a:satOff val="-11636"/>
                <a:lumOff val="-2353"/>
                <a:alphaOff val="0"/>
              </a:schemeClr>
            </a:fillRef>
            <a:effectRef idx="0">
              <a:schemeClr val="accent3">
                <a:hueOff val="-2827891"/>
                <a:satOff val="-11636"/>
                <a:lumOff val="-2353"/>
                <a:alphaOff val="0"/>
              </a:schemeClr>
            </a:effectRef>
            <a:fontRef idx="minor">
              <a:schemeClr val="lt1"/>
            </a:fontRef>
          </p:style>
          <p:txBody>
            <a:bodyPr spcFirstLastPara="0" vert="horz" wrap="square" lIns="524383" tIns="41911" rIns="78232" bIns="41910" numCol="1" spcCol="1270" anchor="ctr" anchorCtr="0">
              <a:noAutofit/>
            </a:bodyPr>
            <a:lstStyle/>
            <a:p>
              <a:pPr marL="0" lvl="0" indent="0" algn="ctr" defTabSz="488950">
                <a:lnSpc>
                  <a:spcPct val="90000"/>
                </a:lnSpc>
                <a:spcBef>
                  <a:spcPct val="0"/>
                </a:spcBef>
                <a:spcAft>
                  <a:spcPct val="35000"/>
                </a:spcAft>
                <a:buNone/>
              </a:pPr>
              <a:r>
                <a:rPr lang="it-IT" sz="1100" kern="1200" dirty="0">
                  <a:solidFill>
                    <a:schemeClr val="tx1"/>
                  </a:solidFill>
                </a:rPr>
                <a:t> Esterno: l'</a:t>
              </a:r>
              <a:r>
                <a:rPr lang="it-IT" sz="1100" i="1" kern="1200" dirty="0">
                  <a:solidFill>
                    <a:schemeClr val="tx1"/>
                  </a:solidFill>
                </a:rPr>
                <a:t>outsourcing</a:t>
              </a:r>
              <a:r>
                <a:rPr lang="it-IT" sz="1100" kern="1200" dirty="0">
                  <a:solidFill>
                    <a:schemeClr val="tx1"/>
                  </a:solidFill>
                </a:rPr>
                <a:t> è la soluzione più diffusa: </a:t>
              </a:r>
            </a:p>
            <a:p>
              <a:pPr marL="0" lvl="0" indent="0" algn="ctr" defTabSz="488950">
                <a:lnSpc>
                  <a:spcPct val="90000"/>
                </a:lnSpc>
                <a:spcBef>
                  <a:spcPct val="0"/>
                </a:spcBef>
                <a:spcAft>
                  <a:spcPct val="35000"/>
                </a:spcAft>
                <a:buNone/>
              </a:pPr>
              <a:r>
                <a:rPr lang="it-IT" sz="1100" kern="1200" dirty="0">
                  <a:solidFill>
                    <a:schemeClr val="tx1"/>
                  </a:solidFill>
                </a:rPr>
                <a:t>un’Agenzia di Settore, un consulente</a:t>
              </a:r>
              <a:endParaRPr lang="es-ES" sz="1100" kern="1200" dirty="0">
                <a:solidFill>
                  <a:schemeClr val="tx1"/>
                </a:solidFill>
              </a:endParaRPr>
            </a:p>
          </p:txBody>
        </p:sp>
        <p:sp>
          <p:nvSpPr>
            <p:cNvPr id="13" name="Elipse 12">
              <a:extLst>
                <a:ext uri="{FF2B5EF4-FFF2-40B4-BE49-F238E27FC236}">
                  <a16:creationId xmlns:a16="http://schemas.microsoft.com/office/drawing/2014/main" id="{623BE2E9-7D82-4B0F-9CBF-50520806991A}"/>
                </a:ext>
              </a:extLst>
            </p:cNvPr>
            <p:cNvSpPr/>
            <p:nvPr/>
          </p:nvSpPr>
          <p:spPr>
            <a:xfrm>
              <a:off x="1686067" y="3323323"/>
              <a:ext cx="758906" cy="758906"/>
            </a:xfrm>
            <a:prstGeom prst="ellipse">
              <a:avLst/>
            </a:prstGeom>
          </p:spPr>
          <p:style>
            <a:lnRef idx="2">
              <a:schemeClr val="lt1">
                <a:hueOff val="0"/>
                <a:satOff val="0"/>
                <a:lumOff val="0"/>
                <a:alphaOff val="0"/>
              </a:schemeClr>
            </a:lnRef>
            <a:fillRef idx="1">
              <a:schemeClr val="accent3">
                <a:tint val="50000"/>
                <a:hueOff val="-3099036"/>
                <a:satOff val="-12181"/>
                <a:lumOff val="-1034"/>
                <a:alphaOff val="0"/>
              </a:schemeClr>
            </a:fillRef>
            <a:effectRef idx="0">
              <a:schemeClr val="accent3">
                <a:tint val="50000"/>
                <a:hueOff val="-3099036"/>
                <a:satOff val="-12181"/>
                <a:lumOff val="-1034"/>
                <a:alphaOff val="0"/>
              </a:schemeClr>
            </a:effectRef>
            <a:fontRef idx="minor">
              <a:schemeClr val="lt1">
                <a:hueOff val="0"/>
                <a:satOff val="0"/>
                <a:lumOff val="0"/>
                <a:alphaOff val="0"/>
              </a:schemeClr>
            </a:fontRef>
          </p:style>
        </p:sp>
      </p:grpSp>
      <p:sp>
        <p:nvSpPr>
          <p:cNvPr id="18" name="CuadroTexto 17">
            <a:extLst>
              <a:ext uri="{FF2B5EF4-FFF2-40B4-BE49-F238E27FC236}">
                <a16:creationId xmlns:a16="http://schemas.microsoft.com/office/drawing/2014/main" id="{84020694-3F9F-490E-9161-B52F059AF080}"/>
              </a:ext>
            </a:extLst>
          </p:cNvPr>
          <p:cNvSpPr txBox="1"/>
          <p:nvPr/>
        </p:nvSpPr>
        <p:spPr>
          <a:xfrm>
            <a:off x="1888447" y="2519885"/>
            <a:ext cx="287726" cy="369332"/>
          </a:xfrm>
          <a:prstGeom prst="rect">
            <a:avLst/>
          </a:prstGeom>
          <a:noFill/>
        </p:spPr>
        <p:txBody>
          <a:bodyPr wrap="square">
            <a:spAutoFit/>
          </a:bodyPr>
          <a:lstStyle/>
          <a:p>
            <a:r>
              <a:rPr lang="it-IT" sz="1800" kern="1200" dirty="0">
                <a:solidFill>
                  <a:schemeClr val="tx1"/>
                </a:solidFill>
              </a:rPr>
              <a:t>1</a:t>
            </a:r>
            <a:endParaRPr lang="es-ES" dirty="0"/>
          </a:p>
        </p:txBody>
      </p:sp>
      <p:sp>
        <p:nvSpPr>
          <p:cNvPr id="19" name="CuadroTexto 18">
            <a:extLst>
              <a:ext uri="{FF2B5EF4-FFF2-40B4-BE49-F238E27FC236}">
                <a16:creationId xmlns:a16="http://schemas.microsoft.com/office/drawing/2014/main" id="{BA28D8E4-F74C-484A-857F-74CE114BA138}"/>
              </a:ext>
            </a:extLst>
          </p:cNvPr>
          <p:cNvSpPr txBox="1"/>
          <p:nvPr/>
        </p:nvSpPr>
        <p:spPr>
          <a:xfrm>
            <a:off x="1921657" y="3506453"/>
            <a:ext cx="287726" cy="369332"/>
          </a:xfrm>
          <a:prstGeom prst="rect">
            <a:avLst/>
          </a:prstGeom>
          <a:noFill/>
        </p:spPr>
        <p:txBody>
          <a:bodyPr wrap="square">
            <a:spAutoFit/>
          </a:bodyPr>
          <a:lstStyle/>
          <a:p>
            <a:r>
              <a:rPr lang="it-IT" dirty="0"/>
              <a:t>2</a:t>
            </a:r>
            <a:endParaRPr lang="es-ES" dirty="0"/>
          </a:p>
        </p:txBody>
      </p:sp>
    </p:spTree>
    <p:extLst>
      <p:ext uri="{BB962C8B-B14F-4D97-AF65-F5344CB8AC3E}">
        <p14:creationId xmlns:p14="http://schemas.microsoft.com/office/powerpoint/2010/main" val="751032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13325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327289"/>
            <a:ext cx="4141905" cy="276999"/>
          </a:xfrm>
          <a:prstGeom prst="rect">
            <a:avLst/>
          </a:prstGeom>
          <a:noFill/>
        </p:spPr>
        <p:txBody>
          <a:bodyPr wrap="square" rtlCol="0">
            <a:spAutoFit/>
          </a:bodyPr>
          <a:lstStyle/>
          <a:p>
            <a:pPr>
              <a:defRPr/>
            </a:pPr>
            <a:r>
              <a:rPr lang="it-IT" altLang="es-ES" sz="1200" dirty="0">
                <a:latin typeface="Arial Rounded MT Bold" panose="020F0704030504030204" pitchFamily="34" charset="0"/>
              </a:rPr>
              <a:t>Parole chiave: </a:t>
            </a:r>
            <a:r>
              <a:rPr lang="it-IT" altLang="es-ES" sz="1200" i="1" dirty="0">
                <a:solidFill>
                  <a:schemeClr val="accent4">
                    <a:lumMod val="75000"/>
                  </a:schemeClr>
                </a:solidFill>
                <a:latin typeface="Arial Rounded MT Bold" panose="020F0704030504030204" pitchFamily="34" charset="0"/>
              </a:rPr>
              <a:t>graduale</a:t>
            </a:r>
            <a:r>
              <a:rPr lang="it-IT" altLang="es-ES" sz="1200" dirty="0">
                <a:latin typeface="Arial Rounded MT Bold" panose="020F0704030504030204" pitchFamily="34" charset="0"/>
              </a:rPr>
              <a:t>, </a:t>
            </a:r>
            <a:r>
              <a:rPr lang="it-IT" altLang="es-ES" sz="1200" i="1" dirty="0">
                <a:solidFill>
                  <a:schemeClr val="accent2">
                    <a:lumMod val="75000"/>
                  </a:schemeClr>
                </a:solidFill>
                <a:latin typeface="Arial Rounded MT Bold" panose="020F0704030504030204" pitchFamily="34" charset="0"/>
              </a:rPr>
              <a:t>semplice</a:t>
            </a:r>
            <a:r>
              <a:rPr lang="it-IT" altLang="es-ES" sz="1200" dirty="0">
                <a:latin typeface="Arial Rounded MT Bold" panose="020F0704030504030204" pitchFamily="34" charset="0"/>
              </a:rPr>
              <a:t> e </a:t>
            </a:r>
            <a:r>
              <a:rPr lang="it-IT" altLang="es-ES" sz="1200" i="1" dirty="0">
                <a:solidFill>
                  <a:srgbClr val="F8469B"/>
                </a:solidFill>
                <a:latin typeface="Arial Rounded MT Bold" panose="020F0704030504030204" pitchFamily="34" charset="0"/>
              </a:rPr>
              <a:t>flessibile</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1B9AD0E2-5EE1-4AFA-9EB9-9D95461C926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D815604-1828-4373-9EBF-774D41D6545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7BD9EA2-8D3F-499A-BDD8-FB9FE24BC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5" name="Diagrama 4">
            <a:extLst>
              <a:ext uri="{FF2B5EF4-FFF2-40B4-BE49-F238E27FC236}">
                <a16:creationId xmlns:a16="http://schemas.microsoft.com/office/drawing/2014/main" id="{D902FB43-0C1B-4C38-9D2A-FADF503DD664}"/>
              </a:ext>
            </a:extLst>
          </p:cNvPr>
          <p:cNvGraphicFramePr/>
          <p:nvPr>
            <p:extLst>
              <p:ext uri="{D42A27DB-BD31-4B8C-83A1-F6EECF244321}">
                <p14:modId xmlns:p14="http://schemas.microsoft.com/office/powerpoint/2010/main" val="683026540"/>
              </p:ext>
            </p:extLst>
          </p:nvPr>
        </p:nvGraphicFramePr>
        <p:xfrm>
          <a:off x="1468109" y="1696621"/>
          <a:ext cx="6416259" cy="299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97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1595" y="127277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7C55B97F-7A1B-4435-9949-3DF5A2EB6D30}"/>
              </a:ext>
            </a:extLst>
          </p:cNvPr>
          <p:cNvSpPr txBox="1"/>
          <p:nvPr/>
        </p:nvSpPr>
        <p:spPr>
          <a:xfrm>
            <a:off x="1511595" y="1399704"/>
            <a:ext cx="4572000" cy="276999"/>
          </a:xfrm>
          <a:prstGeom prst="rect">
            <a:avLst/>
          </a:prstGeom>
          <a:noFill/>
        </p:spPr>
        <p:txBody>
          <a:bodyPr wrap="square">
            <a:spAutoFit/>
          </a:bodyPr>
          <a:lstStyle/>
          <a:p>
            <a:pPr lvl="0"/>
            <a:r>
              <a:rPr lang="it-IT" sz="1200" dirty="0"/>
              <a:t>Il web e i social media ci permettono di:</a:t>
            </a:r>
          </a:p>
        </p:txBody>
      </p:sp>
      <p:graphicFrame>
        <p:nvGraphicFramePr>
          <p:cNvPr id="9" name="Diagrama 8">
            <a:extLst>
              <a:ext uri="{FF2B5EF4-FFF2-40B4-BE49-F238E27FC236}">
                <a16:creationId xmlns:a16="http://schemas.microsoft.com/office/drawing/2014/main" id="{C9F7AC69-A658-430D-8653-8466E193C867}"/>
              </a:ext>
            </a:extLst>
          </p:cNvPr>
          <p:cNvGraphicFramePr/>
          <p:nvPr>
            <p:extLst>
              <p:ext uri="{D42A27DB-BD31-4B8C-83A1-F6EECF244321}">
                <p14:modId xmlns:p14="http://schemas.microsoft.com/office/powerpoint/2010/main" val="4233066553"/>
              </p:ext>
            </p:extLst>
          </p:nvPr>
        </p:nvGraphicFramePr>
        <p:xfrm>
          <a:off x="1577179" y="1938660"/>
          <a:ext cx="5616624" cy="2129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9613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AFA0B96-A224-4338-9E15-CA3466502B0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09ACDF7-3554-43D9-8698-0680A8F726CE}"/>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CD2692F-4B19-4041-AED7-651B0B61CE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TextBox 5">
            <a:extLst>
              <a:ext uri="{FF2B5EF4-FFF2-40B4-BE49-F238E27FC236}">
                <a16:creationId xmlns:a16="http://schemas.microsoft.com/office/drawing/2014/main" id="{9CE232BE-FAD1-42D8-9DBC-3A621D33E725}"/>
              </a:ext>
            </a:extLst>
          </p:cNvPr>
          <p:cNvSpPr txBox="1"/>
          <p:nvPr/>
        </p:nvSpPr>
        <p:spPr>
          <a:xfrm>
            <a:off x="1584867" y="1923678"/>
            <a:ext cx="5929227" cy="157166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defRPr/>
            </a:pPr>
            <a:r>
              <a:rPr lang="it-IT" altLang="es-ES" sz="1200" dirty="0">
                <a:solidFill>
                  <a:srgbClr val="F8469B"/>
                </a:solidFill>
                <a:latin typeface="Arial Rounded MT Bold" panose="020F0704030504030204" pitchFamily="34" charset="0"/>
              </a:rPr>
              <a:t>E' TUTTA UNA QUESTIONE DI CONTENUTI</a:t>
            </a:r>
          </a:p>
          <a:p>
            <a:pPr>
              <a:defRPr/>
            </a:pPr>
            <a:endParaRPr lang="en-GB" altLang="es-ES" sz="1200" dirty="0">
              <a:solidFill>
                <a:schemeClr val="tx1"/>
              </a:solidFill>
              <a:latin typeface="Arial Rounded MT Bold" panose="020F0704030504030204" pitchFamily="34" charset="0"/>
            </a:endParaRPr>
          </a:p>
          <a:p>
            <a:pPr algn="just">
              <a:defRPr/>
            </a:pPr>
            <a:r>
              <a:rPr lang="it-IT" altLang="es-ES" sz="1200" dirty="0">
                <a:solidFill>
                  <a:schemeClr val="tx1"/>
                </a:solidFill>
                <a:latin typeface="Arial Rounded MT Bold" panose="020F0704030504030204" pitchFamily="34" charset="0"/>
              </a:rPr>
              <a:t>Con l'avvento dei social media, è cambiato il rapporto di potere tipico dei </a:t>
            </a:r>
          </a:p>
          <a:p>
            <a:pPr algn="just">
              <a:defRPr/>
            </a:pPr>
            <a:r>
              <a:rPr lang="it-IT" altLang="es-ES" sz="1200" dirty="0">
                <a:solidFill>
                  <a:schemeClr val="tx1"/>
                </a:solidFill>
                <a:latin typeface="Arial Rounded MT Bold" panose="020F0704030504030204" pitchFamily="34" charset="0"/>
              </a:rPr>
              <a:t>Media classici. Ora, ciascun individuo connesso alla rete è in grado di </a:t>
            </a:r>
          </a:p>
          <a:p>
            <a:pPr algn="just">
              <a:defRPr/>
            </a:pPr>
            <a:r>
              <a:rPr lang="it-IT" altLang="es-ES" sz="1200" dirty="0">
                <a:solidFill>
                  <a:schemeClr val="tx1"/>
                </a:solidFill>
                <a:latin typeface="Arial Rounded MT Bold" panose="020F0704030504030204" pitchFamily="34" charset="0"/>
              </a:rPr>
              <a:t>produrre contenuti che possono essere veicolati a livello globale, è in grado </a:t>
            </a:r>
          </a:p>
          <a:p>
            <a:pPr algn="just">
              <a:defRPr/>
            </a:pPr>
            <a:r>
              <a:rPr lang="it-IT" altLang="es-ES" sz="1200" dirty="0">
                <a:solidFill>
                  <a:schemeClr val="tx1"/>
                </a:solidFill>
                <a:latin typeface="Arial Rounded MT Bold" panose="020F0704030504030204" pitchFamily="34" charset="0"/>
              </a:rPr>
              <a:t>quindi di ottenere la stessa visibilità che in passato era possibile solo </a:t>
            </a:r>
          </a:p>
          <a:p>
            <a:pPr algn="just">
              <a:defRPr/>
            </a:pPr>
            <a:r>
              <a:rPr lang="it-IT" altLang="es-ES" sz="1200" dirty="0">
                <a:solidFill>
                  <a:schemeClr val="tx1"/>
                </a:solidFill>
                <a:latin typeface="Arial Rounded MT Bold" panose="020F0704030504030204" pitchFamily="34" charset="0"/>
              </a:rPr>
              <a:t>disponendo, per potere o per denaro, dei Media di massa.</a:t>
            </a:r>
            <a:endParaRPr lang="en-GB" altLang="es-ES" sz="1200" dirty="0">
              <a:solidFill>
                <a:schemeClr val="tx1"/>
              </a:solidFill>
              <a:latin typeface="Arial Rounded MT Bold" panose="020F0704030504030204" pitchFamily="34" charset="0"/>
            </a:endParaRPr>
          </a:p>
          <a:p>
            <a:pPr>
              <a:defRPr/>
            </a:pPr>
            <a:endParaRPr lang="en-GB" altLang="es-ES" sz="12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240428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951868"/>
            <a:ext cx="5986242" cy="15696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defRPr/>
            </a:pPr>
            <a:r>
              <a:rPr lang="it-IT" altLang="es-ES" sz="1200" dirty="0">
                <a:solidFill>
                  <a:schemeClr val="tx1"/>
                </a:solidFill>
                <a:latin typeface="Arial Rounded MT Bold" panose="020F0704030504030204" pitchFamily="34" charset="0"/>
              </a:rPr>
              <a:t>La produzione di contenuti, sia da parte di esperti sia grazie agli strumenti </a:t>
            </a:r>
          </a:p>
          <a:p>
            <a:pPr>
              <a:defRPr/>
            </a:pPr>
            <a:r>
              <a:rPr lang="it-IT" altLang="es-ES" sz="1200" dirty="0">
                <a:solidFill>
                  <a:schemeClr val="tx1"/>
                </a:solidFill>
                <a:latin typeface="Arial Rounded MT Bold" panose="020F0704030504030204" pitchFamily="34" charset="0"/>
              </a:rPr>
              <a:t>a pagamento per il Digital Marketing, è soggetta ad asimmetrie: </a:t>
            </a:r>
          </a:p>
          <a:p>
            <a:pPr>
              <a:defRPr/>
            </a:pPr>
            <a:endParaRPr lang="it-IT" altLang="es-ES" sz="1200" dirty="0">
              <a:solidFill>
                <a:schemeClr val="tx1"/>
              </a:solidFill>
              <a:latin typeface="Arial Rounded MT Bold" panose="020F0704030504030204" pitchFamily="34" charset="0"/>
            </a:endParaRPr>
          </a:p>
          <a:p>
            <a:pPr>
              <a:defRPr/>
            </a:pPr>
            <a:r>
              <a:rPr lang="it-IT" altLang="es-ES" sz="1200" dirty="0">
                <a:solidFill>
                  <a:schemeClr val="tx1"/>
                </a:solidFill>
                <a:latin typeface="Arial Rounded MT Bold" panose="020F0704030504030204" pitchFamily="34" charset="0"/>
              </a:rPr>
              <a:t>Disponibilità economica, organico, competenze etc. </a:t>
            </a:r>
          </a:p>
          <a:p>
            <a:pPr>
              <a:defRPr/>
            </a:pPr>
            <a:endParaRPr lang="it-IT" altLang="es-ES" sz="1200" dirty="0">
              <a:solidFill>
                <a:schemeClr val="tx1"/>
              </a:solidFill>
              <a:latin typeface="Arial Rounded MT Bold" panose="020F0704030504030204" pitchFamily="34" charset="0"/>
            </a:endParaRPr>
          </a:p>
          <a:p>
            <a:pPr>
              <a:defRPr/>
            </a:pPr>
            <a:r>
              <a:rPr lang="it-IT" altLang="es-ES" sz="1200" dirty="0">
                <a:solidFill>
                  <a:schemeClr val="tx1"/>
                </a:solidFill>
                <a:latin typeface="Arial Rounded MT Bold" panose="020F0704030504030204" pitchFamily="34" charset="0"/>
              </a:rPr>
              <a:t>Ma gli strumenti di Marketing Digitale sono più liberi: le risorse economiche da sole non garantiscono visibilità né efficacia. Anche la più piccola azienda può </a:t>
            </a:r>
          </a:p>
          <a:p>
            <a:pPr>
              <a:defRPr/>
            </a:pPr>
            <a:r>
              <a:rPr lang="it-IT" altLang="es-ES" sz="1200" dirty="0">
                <a:solidFill>
                  <a:schemeClr val="tx1"/>
                </a:solidFill>
                <a:latin typeface="Arial Rounded MT Bold" panose="020F0704030504030204" pitchFamily="34" charset="0"/>
              </a:rPr>
              <a:t>ottenere ottimi risultati grazie a poco budget e ai canali Social. </a:t>
            </a:r>
            <a:endParaRPr lang="en-GB"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0F17928-3D10-4C4C-AC3C-FC560BD3021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98240AC-D5DE-4ACF-B330-72A39F51F48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972BA2F-F716-4C33-A6F3-457533224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560602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15FDFED-2FAC-4C32-8D3C-AC554BBD7ED6}"/>
              </a:ext>
            </a:extLst>
          </p:cNvPr>
          <p:cNvSpPr/>
          <p:nvPr/>
        </p:nvSpPr>
        <p:spPr>
          <a:xfrm>
            <a:off x="1604911" y="2828079"/>
            <a:ext cx="5726081" cy="45027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 name="Rectángulo 1">
            <a:extLst>
              <a:ext uri="{FF2B5EF4-FFF2-40B4-BE49-F238E27FC236}">
                <a16:creationId xmlns:a16="http://schemas.microsoft.com/office/drawing/2014/main" id="{2D189B2A-C64C-4FD3-8110-B967CA36921F}"/>
              </a:ext>
            </a:extLst>
          </p:cNvPr>
          <p:cNvSpPr/>
          <p:nvPr/>
        </p:nvSpPr>
        <p:spPr>
          <a:xfrm>
            <a:off x="1610094" y="2398773"/>
            <a:ext cx="5078009" cy="35142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79252"/>
            <a:ext cx="6207782" cy="1384995"/>
          </a:xfrm>
          <a:prstGeom prst="rect">
            <a:avLst/>
          </a:prstGeom>
          <a:noFill/>
        </p:spPr>
        <p:txBody>
          <a:bodyPr wrap="square" rtlCol="0">
            <a:spAutoFit/>
          </a:bodyPr>
          <a:lstStyle/>
          <a:p>
            <a:pPr>
              <a:defRPr/>
            </a:pPr>
            <a:r>
              <a:rPr lang="it-IT" altLang="es-ES" sz="1200" dirty="0">
                <a:latin typeface="Arial Rounded MT Bold" panose="020F0704030504030204" pitchFamily="34" charset="0"/>
              </a:rPr>
              <a:t>Il </a:t>
            </a:r>
            <a:r>
              <a:rPr lang="it-IT" altLang="es-ES" sz="1200" dirty="0">
                <a:solidFill>
                  <a:schemeClr val="tx2">
                    <a:lumMod val="60000"/>
                    <a:lumOff val="40000"/>
                  </a:schemeClr>
                </a:solidFill>
                <a:latin typeface="Arial Rounded MT Bold" panose="020F0704030504030204" pitchFamily="34" charset="0"/>
              </a:rPr>
              <a:t>lato</a:t>
            </a:r>
            <a:r>
              <a:rPr lang="it-IT" altLang="es-ES" sz="1200" dirty="0">
                <a:latin typeface="Arial Rounded MT Bold" panose="020F0704030504030204" pitchFamily="34" charset="0"/>
              </a:rPr>
              <a:t> </a:t>
            </a:r>
            <a:r>
              <a:rPr lang="it-IT" altLang="es-ES" sz="1200" dirty="0">
                <a:solidFill>
                  <a:schemeClr val="tx2">
                    <a:lumMod val="60000"/>
                    <a:lumOff val="40000"/>
                  </a:schemeClr>
                </a:solidFill>
                <a:latin typeface="Arial Rounded MT Bold" panose="020F0704030504030204" pitchFamily="34" charset="0"/>
              </a:rPr>
              <a:t>negativo</a:t>
            </a:r>
            <a:r>
              <a:rPr lang="it-IT" altLang="es-ES" sz="1200" dirty="0">
                <a:latin typeface="Arial Rounded MT Bold" panose="020F0704030504030204" pitchFamily="34" charset="0"/>
              </a:rPr>
              <a:t> è che le piattaforme Social, permettendo a tutti di creare e</a:t>
            </a:r>
          </a:p>
          <a:p>
            <a:pPr>
              <a:defRPr/>
            </a:pPr>
            <a:r>
              <a:rPr lang="it-IT" altLang="es-ES" sz="1200" dirty="0">
                <a:latin typeface="Arial Rounded MT Bold" panose="020F0704030504030204" pitchFamily="34" charset="0"/>
              </a:rPr>
              <a:t>Pubblicare contenuti, provocano un vero e proprio sovraccarico: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È oggettivamente difficile per un'azienda dire la sua e farsi notare.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 contenuti restano il fattore di successo per qualsiasi attività di Marketing e </a:t>
            </a:r>
          </a:p>
          <a:p>
            <a:pPr>
              <a:defRPr/>
            </a:pPr>
            <a:r>
              <a:rPr lang="it-IT" altLang="es-ES" sz="1200" dirty="0">
                <a:latin typeface="Arial Rounded MT Bold" panose="020F0704030504030204" pitchFamily="34" charset="0"/>
              </a:rPr>
              <a:t>Comunicazione</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89A14F5-2929-44B5-9361-27223AC294C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B45FAE4-7B32-4EAD-B251-CF14E792557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65996E0-C51F-40EB-8FDA-1D7A02645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018142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54C0BBF9-5EE1-44B9-9E0C-2831F6B87C5D}"/>
              </a:ext>
            </a:extLst>
          </p:cNvPr>
          <p:cNvGraphicFramePr/>
          <p:nvPr>
            <p:extLst>
              <p:ext uri="{D42A27DB-BD31-4B8C-83A1-F6EECF244321}">
                <p14:modId xmlns:p14="http://schemas.microsoft.com/office/powerpoint/2010/main" val="2406778418"/>
              </p:ext>
            </p:extLst>
          </p:nvPr>
        </p:nvGraphicFramePr>
        <p:xfrm>
          <a:off x="1610093" y="1923678"/>
          <a:ext cx="5904001"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C631EC3-3023-4C3F-9B41-2DA779CB2BA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2846891-B967-4072-AD6E-D87DA574BEE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4D0B8DF-4BB0-4703-90A2-FCA734EAAD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214780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ángulo isósceles 1">
            <a:extLst>
              <a:ext uri="{FF2B5EF4-FFF2-40B4-BE49-F238E27FC236}">
                <a16:creationId xmlns:a16="http://schemas.microsoft.com/office/drawing/2014/main" id="{EACAC21D-AED7-4F9E-8D6E-D47ADA40DE57}"/>
              </a:ext>
            </a:extLst>
          </p:cNvPr>
          <p:cNvSpPr/>
          <p:nvPr/>
        </p:nvSpPr>
        <p:spPr>
          <a:xfrm>
            <a:off x="624537" y="1715178"/>
            <a:ext cx="1702237" cy="1467536"/>
          </a:xfrm>
          <a:prstGeom prst="triangl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75656" y="1862203"/>
            <a:ext cx="6192688" cy="1384995"/>
          </a:xfrm>
          <a:prstGeom prst="rect">
            <a:avLst/>
          </a:prstGeom>
          <a:noFill/>
        </p:spPr>
        <p:txBody>
          <a:bodyPr wrap="square" rtlCol="0">
            <a:spAutoFit/>
          </a:bodyPr>
          <a:lstStyle/>
          <a:p>
            <a:pPr>
              <a:defRPr/>
            </a:pPr>
            <a:r>
              <a:rPr lang="it-IT" altLang="es-ES" sz="1200" dirty="0">
                <a:latin typeface="Arial Rounded MT Bold" panose="020F0704030504030204" pitchFamily="34" charset="0"/>
              </a:rPr>
              <a:t>Tutto l'</a:t>
            </a:r>
            <a:r>
              <a:rPr lang="it-IT" altLang="es-ES" sz="1200" i="1" dirty="0">
                <a:solidFill>
                  <a:srgbClr val="F8469B"/>
                </a:solidFill>
                <a:latin typeface="Arial Rounded MT Bold" panose="020F0704030504030204" pitchFamily="34" charset="0"/>
              </a:rPr>
              <a:t>inbound marketing </a:t>
            </a:r>
            <a:r>
              <a:rPr lang="it-IT" altLang="es-ES" sz="1200" dirty="0">
                <a:latin typeface="Arial Rounded MT Bold" panose="020F0704030504030204" pitchFamily="34" charset="0"/>
              </a:rPr>
              <a:t>(i piani di Marketing interni all’Azienda) che ha il fine di</a:t>
            </a:r>
          </a:p>
          <a:p>
            <a:pPr>
              <a:defRPr/>
            </a:pPr>
            <a:r>
              <a:rPr lang="it-IT" altLang="es-ES" sz="1200" dirty="0">
                <a:latin typeface="Arial Rounded MT Bold" panose="020F0704030504030204" pitchFamily="34" charset="0"/>
              </a:rPr>
              <a:t>Generare più traffico sui canali digitali dell'azienda per acquisire nuovi clienti, è </a:t>
            </a:r>
          </a:p>
          <a:p>
            <a:pPr>
              <a:defRPr/>
            </a:pPr>
            <a:r>
              <a:rPr lang="it-IT" altLang="es-ES" sz="1200" dirty="0">
                <a:latin typeface="Arial Rounded MT Bold" panose="020F0704030504030204" pitchFamily="34" charset="0"/>
              </a:rPr>
              <a:t>basato sui contenuti e sulla loro qualità. Un'indagine del 2015 indica come, su 529 </a:t>
            </a:r>
          </a:p>
          <a:p>
            <a:pPr>
              <a:defRPr/>
            </a:pPr>
            <a:r>
              <a:rPr lang="it-IT" altLang="es-ES" sz="1200" dirty="0">
                <a:latin typeface="Arial Rounded MT Bold" panose="020F0704030504030204" pitchFamily="34" charset="0"/>
              </a:rPr>
              <a:t>responsabili marketing, solo il 3% prevede di ridurre gli investimenti sui contenuti.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La stessa indagine sottolinea che in media ogni azienda investe il 25% del budget destinato al marketing esclusivamente sui contenuti. </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5BA03C6-7A12-49CE-90FC-3E1DF9C85BD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DA8DC5E-103D-47CA-8A55-BF59F5AFDC6E}"/>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8B7EE7C-DA80-4837-97D2-FA0238CFF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130693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B774B7F-BB2E-4DBA-BD7C-B12593E91E6E}"/>
              </a:ext>
            </a:extLst>
          </p:cNvPr>
          <p:cNvSpPr/>
          <p:nvPr/>
        </p:nvSpPr>
        <p:spPr>
          <a:xfrm>
            <a:off x="1494621" y="1837828"/>
            <a:ext cx="6123130" cy="164264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462937" y="1617307"/>
            <a:ext cx="615481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26249" y="1862203"/>
            <a:ext cx="6207782" cy="1569660"/>
          </a:xfrm>
          <a:prstGeom prst="rect">
            <a:avLst/>
          </a:prstGeom>
          <a:noFill/>
        </p:spPr>
        <p:txBody>
          <a:bodyPr wrap="square" rtlCol="0">
            <a:spAutoFit/>
          </a:bodyPr>
          <a:lstStyle/>
          <a:p>
            <a:pPr>
              <a:defRPr/>
            </a:pPr>
            <a:r>
              <a:rPr lang="it-IT" altLang="es-ES" sz="1200" dirty="0">
                <a:latin typeface="Arial Rounded MT Bold" panose="020F0704030504030204" pitchFamily="34" charset="0"/>
              </a:rPr>
              <a:t>Ma cosa significa fare </a:t>
            </a:r>
            <a:r>
              <a:rPr lang="it-IT" altLang="es-ES" sz="1200" dirty="0">
                <a:solidFill>
                  <a:srgbClr val="F8469B"/>
                </a:solidFill>
                <a:latin typeface="Arial Rounded MT Bold" panose="020F0704030504030204" pitchFamily="34" charset="0"/>
              </a:rPr>
              <a:t>Digital Marketing </a:t>
            </a:r>
            <a:r>
              <a:rPr lang="it-IT" altLang="es-ES" sz="1200" dirty="0">
                <a:latin typeface="Arial Rounded MT Bold" panose="020F0704030504030204" pitchFamily="34" charset="0"/>
              </a:rPr>
              <a:t>puntando sui contenuti?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Significa strutturare i Piani di Marketing Digitale partendo da uno studio su tutti </a:t>
            </a:r>
          </a:p>
          <a:p>
            <a:pPr>
              <a:defRPr/>
            </a:pPr>
            <a:r>
              <a:rPr lang="it-IT" altLang="es-ES" sz="1200" dirty="0">
                <a:latin typeface="Arial Rounded MT Bold" panose="020F0704030504030204" pitchFamily="34" charset="0"/>
              </a:rPr>
              <a:t>i possibili interessi dei clienti che già l’Azienda possiede e su quelli dei clienti </a:t>
            </a:r>
          </a:p>
          <a:p>
            <a:pPr>
              <a:defRPr/>
            </a:pPr>
            <a:r>
              <a:rPr lang="it-IT" altLang="es-ES" sz="1200" dirty="0">
                <a:latin typeface="Arial Rounded MT Bold" panose="020F0704030504030204" pitchFamily="34" charset="0"/>
              </a:rPr>
              <a:t>potenziali.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Ogni Azienda deve quindi essere editrice di se stessa per operare efficacemente nel nuovo scenario comunicativo.</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BCD26C2-563A-4849-8B20-1D1E3997E8A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FED7D3E-7C4C-4A17-9B51-9C5FA0E2AFE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A5420EC-4152-4951-A4F1-B45E815ABF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294777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47136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21903" y="1699751"/>
            <a:ext cx="6300193" cy="830997"/>
          </a:xfrm>
          <a:prstGeom prst="rect">
            <a:avLst/>
          </a:prstGeom>
          <a:noFill/>
        </p:spPr>
        <p:txBody>
          <a:bodyPr wrap="square" rtlCol="0">
            <a:spAutoFit/>
          </a:bodyPr>
          <a:lstStyle/>
          <a:p>
            <a:pPr marL="228600" indent="-228600">
              <a:buAutoNum type="arabicParenR"/>
              <a:defRPr/>
            </a:pPr>
            <a:r>
              <a:rPr lang="it-IT" altLang="es-ES" sz="1200" dirty="0">
                <a:latin typeface="Arial Rounded MT Bold" panose="020F0704030504030204" pitchFamily="34" charset="0"/>
              </a:rPr>
              <a:t>Primo punto: per avere successo, in un mondo pieno di contenuti, inserzioni e   competitors, </a:t>
            </a:r>
            <a:r>
              <a:rPr lang="it-IT" altLang="es-ES" sz="1200" dirty="0">
                <a:solidFill>
                  <a:srgbClr val="F8469B"/>
                </a:solidFill>
                <a:latin typeface="Arial Rounded MT Bold" panose="020F0704030504030204" pitchFamily="34" charset="0"/>
              </a:rPr>
              <a:t>ciò che produciamo e pubblichiamo deve essere interessante per il nostro pubblico soddisfacendo un loro </a:t>
            </a:r>
            <a:r>
              <a:rPr lang="it-IT" altLang="es-ES" sz="1200" i="1" dirty="0">
                <a:solidFill>
                  <a:srgbClr val="F8469B"/>
                </a:solidFill>
                <a:latin typeface="Arial Rounded MT Bold" panose="020F0704030504030204" pitchFamily="34" charset="0"/>
              </a:rPr>
              <a:t>bisogno</a:t>
            </a:r>
            <a:r>
              <a:rPr lang="it-IT" altLang="es-ES" sz="1200" dirty="0">
                <a:latin typeface="Arial Rounded MT Bold" panose="020F0704030504030204" pitchFamily="34" charset="0"/>
              </a:rPr>
              <a:t>. I </a:t>
            </a:r>
            <a:r>
              <a:rPr lang="it-IT" altLang="es-ES" sz="1200" i="1" dirty="0">
                <a:latin typeface="Arial Rounded MT Bold" panose="020F0704030504030204" pitchFamily="34" charset="0"/>
              </a:rPr>
              <a:t>bisogni</a:t>
            </a:r>
            <a:r>
              <a:rPr lang="it-IT" altLang="es-ES" sz="1200" dirty="0">
                <a:latin typeface="Arial Rounded MT Bold" panose="020F0704030504030204" pitchFamily="34" charset="0"/>
              </a:rPr>
              <a:t> che possono essere    soddisfatti da contenuti veicolati da media sono ovviamente limitati: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FAB23EB-FBF0-4DBB-9B4E-D2307A8DC97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357B9F3-8E95-467A-B2EA-BF5A4D9615C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F4E0CA1-A006-4412-BFFD-920F45A1FA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5" name="Grupo 4">
            <a:extLst>
              <a:ext uri="{FF2B5EF4-FFF2-40B4-BE49-F238E27FC236}">
                <a16:creationId xmlns:a16="http://schemas.microsoft.com/office/drawing/2014/main" id="{18E3BA79-3D34-40EA-A0F7-C63841B16606}"/>
              </a:ext>
            </a:extLst>
          </p:cNvPr>
          <p:cNvGrpSpPr/>
          <p:nvPr/>
        </p:nvGrpSpPr>
        <p:grpSpPr>
          <a:xfrm>
            <a:off x="1961671" y="2750831"/>
            <a:ext cx="5130609" cy="1720102"/>
            <a:chOff x="1961671" y="2750831"/>
            <a:chExt cx="5130609" cy="1720102"/>
          </a:xfrm>
        </p:grpSpPr>
        <p:sp>
          <p:nvSpPr>
            <p:cNvPr id="7" name="Forma libre: forma 6">
              <a:extLst>
                <a:ext uri="{FF2B5EF4-FFF2-40B4-BE49-F238E27FC236}">
                  <a16:creationId xmlns:a16="http://schemas.microsoft.com/office/drawing/2014/main" id="{56B731ED-CCF8-4903-8222-87136222F571}"/>
                </a:ext>
              </a:extLst>
            </p:cNvPr>
            <p:cNvSpPr/>
            <p:nvPr/>
          </p:nvSpPr>
          <p:spPr>
            <a:xfrm>
              <a:off x="2354441" y="2754224"/>
              <a:ext cx="4737839" cy="764491"/>
            </a:xfrm>
            <a:custGeom>
              <a:avLst/>
              <a:gdLst>
                <a:gd name="connsiteX0" fmla="*/ 0 w 4403633"/>
                <a:gd name="connsiteY0" fmla="*/ 0 h 764489"/>
                <a:gd name="connsiteX1" fmla="*/ 4021389 w 4403633"/>
                <a:gd name="connsiteY1" fmla="*/ 0 h 764489"/>
                <a:gd name="connsiteX2" fmla="*/ 4403633 w 4403633"/>
                <a:gd name="connsiteY2" fmla="*/ 382245 h 764489"/>
                <a:gd name="connsiteX3" fmla="*/ 4021389 w 4403633"/>
                <a:gd name="connsiteY3" fmla="*/ 764489 h 764489"/>
                <a:gd name="connsiteX4" fmla="*/ 0 w 4403633"/>
                <a:gd name="connsiteY4" fmla="*/ 764489 h 764489"/>
                <a:gd name="connsiteX5" fmla="*/ 0 w 4403633"/>
                <a:gd name="connsiteY5" fmla="*/ 0 h 76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3633" h="764489">
                  <a:moveTo>
                    <a:pt x="4403633" y="764488"/>
                  </a:moveTo>
                  <a:lnTo>
                    <a:pt x="382244" y="764488"/>
                  </a:lnTo>
                  <a:lnTo>
                    <a:pt x="0" y="382244"/>
                  </a:lnTo>
                  <a:lnTo>
                    <a:pt x="382244" y="1"/>
                  </a:lnTo>
                  <a:lnTo>
                    <a:pt x="4403633" y="1"/>
                  </a:lnTo>
                  <a:lnTo>
                    <a:pt x="4403633" y="76448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28241" tIns="45721" rIns="85344" bIns="45721" numCol="1" spcCol="1270" anchor="ctr" anchorCtr="0">
              <a:noAutofit/>
            </a:bodyPr>
            <a:lstStyle/>
            <a:p>
              <a:pPr marL="0" lvl="0" indent="0" algn="ctr" defTabSz="533400">
                <a:lnSpc>
                  <a:spcPct val="90000"/>
                </a:lnSpc>
                <a:spcBef>
                  <a:spcPct val="0"/>
                </a:spcBef>
                <a:spcAft>
                  <a:spcPct val="35000"/>
                </a:spcAft>
                <a:buNone/>
              </a:pPr>
              <a:r>
                <a:rPr lang="it-IT" sz="1200" i="1" kern="1200" dirty="0">
                  <a:solidFill>
                    <a:schemeClr val="tx1"/>
                  </a:solidFill>
                </a:rPr>
                <a:t>informazione, educazione, intrattenimento, servizi</a:t>
              </a:r>
              <a:r>
                <a:rPr lang="it-IT" sz="1200" kern="1200" dirty="0">
                  <a:solidFill>
                    <a:schemeClr val="tx1"/>
                  </a:solidFill>
                </a:rPr>
                <a:t>: i bisogni  classici ai quali, grazie ai Social media, possiamo aggiungere la </a:t>
              </a:r>
              <a:r>
                <a:rPr lang="it-IT" sz="1200" i="1" kern="1200" dirty="0">
                  <a:solidFill>
                    <a:schemeClr val="tx1"/>
                  </a:solidFill>
                </a:rPr>
                <a:t>partecipazione attiva. </a:t>
              </a:r>
              <a:endParaRPr lang="es-ES" sz="1200" kern="1200" dirty="0">
                <a:solidFill>
                  <a:schemeClr val="tx1"/>
                </a:solidFill>
              </a:endParaRPr>
            </a:p>
          </p:txBody>
        </p:sp>
        <p:sp>
          <p:nvSpPr>
            <p:cNvPr id="8" name="Elipse 7">
              <a:extLst>
                <a:ext uri="{FF2B5EF4-FFF2-40B4-BE49-F238E27FC236}">
                  <a16:creationId xmlns:a16="http://schemas.microsoft.com/office/drawing/2014/main" id="{50F30F17-EFBD-4395-BADC-F527E641E053}"/>
                </a:ext>
              </a:extLst>
            </p:cNvPr>
            <p:cNvSpPr/>
            <p:nvPr/>
          </p:nvSpPr>
          <p:spPr>
            <a:xfrm>
              <a:off x="1961671" y="2750831"/>
              <a:ext cx="764489" cy="764489"/>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9" name="Forma libre: forma 8">
              <a:extLst>
                <a:ext uri="{FF2B5EF4-FFF2-40B4-BE49-F238E27FC236}">
                  <a16:creationId xmlns:a16="http://schemas.microsoft.com/office/drawing/2014/main" id="{156FE462-CB48-4444-B636-AAC03F196715}"/>
                </a:ext>
              </a:extLst>
            </p:cNvPr>
            <p:cNvSpPr/>
            <p:nvPr/>
          </p:nvSpPr>
          <p:spPr>
            <a:xfrm>
              <a:off x="2343916" y="3706442"/>
              <a:ext cx="4748364" cy="764491"/>
            </a:xfrm>
            <a:custGeom>
              <a:avLst/>
              <a:gdLst>
                <a:gd name="connsiteX0" fmla="*/ 0 w 4403633"/>
                <a:gd name="connsiteY0" fmla="*/ 0 h 764489"/>
                <a:gd name="connsiteX1" fmla="*/ 4021389 w 4403633"/>
                <a:gd name="connsiteY1" fmla="*/ 0 h 764489"/>
                <a:gd name="connsiteX2" fmla="*/ 4403633 w 4403633"/>
                <a:gd name="connsiteY2" fmla="*/ 382245 h 764489"/>
                <a:gd name="connsiteX3" fmla="*/ 4021389 w 4403633"/>
                <a:gd name="connsiteY3" fmla="*/ 764489 h 764489"/>
                <a:gd name="connsiteX4" fmla="*/ 0 w 4403633"/>
                <a:gd name="connsiteY4" fmla="*/ 764489 h 764489"/>
                <a:gd name="connsiteX5" fmla="*/ 0 w 4403633"/>
                <a:gd name="connsiteY5" fmla="*/ 0 h 76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3633" h="764489">
                  <a:moveTo>
                    <a:pt x="4403633" y="764488"/>
                  </a:moveTo>
                  <a:lnTo>
                    <a:pt x="382244" y="764488"/>
                  </a:lnTo>
                  <a:lnTo>
                    <a:pt x="0" y="382244"/>
                  </a:lnTo>
                  <a:lnTo>
                    <a:pt x="382244" y="1"/>
                  </a:lnTo>
                  <a:lnTo>
                    <a:pt x="4403633" y="1"/>
                  </a:lnTo>
                  <a:lnTo>
                    <a:pt x="4403633" y="764488"/>
                  </a:lnTo>
                  <a:close/>
                </a:path>
              </a:pathLst>
            </a:custGeom>
          </p:spPr>
          <p:style>
            <a:lnRef idx="2">
              <a:schemeClr val="lt1">
                <a:hueOff val="0"/>
                <a:satOff val="0"/>
                <a:lumOff val="0"/>
                <a:alphaOff val="0"/>
              </a:schemeClr>
            </a:lnRef>
            <a:fillRef idx="1">
              <a:schemeClr val="accent2">
                <a:hueOff val="-1774669"/>
                <a:satOff val="1727"/>
                <a:lumOff val="-2157"/>
                <a:alphaOff val="0"/>
              </a:schemeClr>
            </a:fillRef>
            <a:effectRef idx="0">
              <a:schemeClr val="accent2">
                <a:hueOff val="-1774669"/>
                <a:satOff val="1727"/>
                <a:lumOff val="-2157"/>
                <a:alphaOff val="0"/>
              </a:schemeClr>
            </a:effectRef>
            <a:fontRef idx="minor">
              <a:schemeClr val="lt1"/>
            </a:fontRef>
          </p:style>
          <p:txBody>
            <a:bodyPr spcFirstLastPara="0" vert="horz" wrap="square" lIns="528241" tIns="45721" rIns="85344" bIns="45721"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interagire attivamente con le Aziende e condividere queste   esperienze con gli altri. Un piano strategico suggerisce cosa è più adatto per raggiungere il pubblico specifico e i suoi </a:t>
              </a:r>
            </a:p>
            <a:p>
              <a:pPr marL="0" lvl="0" indent="0" algn="ctr" defTabSz="533400">
                <a:lnSpc>
                  <a:spcPct val="90000"/>
                </a:lnSpc>
                <a:spcBef>
                  <a:spcPct val="0"/>
                </a:spcBef>
                <a:spcAft>
                  <a:spcPct val="35000"/>
                </a:spcAft>
                <a:buNone/>
              </a:pPr>
              <a:r>
                <a:rPr lang="it-IT" sz="1200" kern="1200" dirty="0">
                  <a:solidFill>
                    <a:schemeClr val="tx1"/>
                  </a:solidFill>
                </a:rPr>
                <a:t>bisogni.</a:t>
              </a:r>
              <a:endParaRPr lang="es-ES" sz="1200" kern="1200" dirty="0">
                <a:solidFill>
                  <a:schemeClr val="tx1"/>
                </a:solidFill>
              </a:endParaRPr>
            </a:p>
          </p:txBody>
        </p:sp>
        <p:sp>
          <p:nvSpPr>
            <p:cNvPr id="13" name="Elipse 12">
              <a:extLst>
                <a:ext uri="{FF2B5EF4-FFF2-40B4-BE49-F238E27FC236}">
                  <a16:creationId xmlns:a16="http://schemas.microsoft.com/office/drawing/2014/main" id="{57C820F1-BC5E-41A0-AEB4-0FECBE29A0FC}"/>
                </a:ext>
              </a:extLst>
            </p:cNvPr>
            <p:cNvSpPr/>
            <p:nvPr/>
          </p:nvSpPr>
          <p:spPr>
            <a:xfrm>
              <a:off x="1961671" y="3706443"/>
              <a:ext cx="764489" cy="764489"/>
            </a:xfrm>
            <a:prstGeom prst="ellipse">
              <a:avLst/>
            </a:prstGeom>
          </p:spPr>
          <p:style>
            <a:lnRef idx="2">
              <a:schemeClr val="lt1">
                <a:hueOff val="0"/>
                <a:satOff val="0"/>
                <a:lumOff val="0"/>
                <a:alphaOff val="0"/>
              </a:schemeClr>
            </a:lnRef>
            <a:fillRef idx="1">
              <a:schemeClr val="accent2">
                <a:tint val="50000"/>
                <a:hueOff val="-1747974"/>
                <a:satOff val="1231"/>
                <a:lumOff val="-759"/>
                <a:alphaOff val="0"/>
              </a:schemeClr>
            </a:fillRef>
            <a:effectRef idx="0">
              <a:schemeClr val="accent2">
                <a:tint val="50000"/>
                <a:hueOff val="-1747974"/>
                <a:satOff val="1231"/>
                <a:lumOff val="-759"/>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62232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688369"/>
            <a:ext cx="6048672" cy="64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938992"/>
          </a:xfrm>
          <a:prstGeom prst="rect">
            <a:avLst/>
          </a:prstGeom>
          <a:noFill/>
        </p:spPr>
        <p:txBody>
          <a:bodyPr wrap="square" rtlCol="0">
            <a:spAutoFit/>
          </a:bodyPr>
          <a:lstStyle/>
          <a:p>
            <a:pPr>
              <a:defRPr/>
            </a:pPr>
            <a:r>
              <a:rPr lang="it-IT" altLang="es-ES" sz="1200" dirty="0">
                <a:latin typeface="Arial Rounded MT Bold" panose="020F0704030504030204" pitchFamily="34" charset="0"/>
              </a:rPr>
              <a:t>2) Secondo punto: per generare contenuti di valore, </a:t>
            </a:r>
            <a:r>
              <a:rPr lang="it-IT" altLang="es-ES" sz="1200" dirty="0">
                <a:solidFill>
                  <a:srgbClr val="F8469B"/>
                </a:solidFill>
                <a:latin typeface="Arial Rounded MT Bold" panose="020F0704030504030204" pitchFamily="34" charset="0"/>
              </a:rPr>
              <a:t>la creatività non è sufficiente</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3) Terzo punto: le agenzie che creano e curano i </a:t>
            </a:r>
            <a:r>
              <a:rPr lang="it-IT" altLang="es-ES" sz="1200" dirty="0">
                <a:solidFill>
                  <a:srgbClr val="F8469B"/>
                </a:solidFill>
                <a:latin typeface="Arial Rounded MT Bold" panose="020F0704030504030204" pitchFamily="34" charset="0"/>
              </a:rPr>
              <a:t>contenuti</a:t>
            </a:r>
            <a:r>
              <a:rPr lang="it-IT" altLang="es-ES" sz="1200" dirty="0">
                <a:latin typeface="Arial Rounded MT Bold" panose="020F0704030504030204" pitchFamily="34" charset="0"/>
              </a:rPr>
              <a:t> devono avere le risorse e le competenze per farlo, ma non sono padrone dei contenuti.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Ciò nonostante, </a:t>
            </a:r>
            <a:r>
              <a:rPr lang="it-IT" altLang="es-ES" sz="1200" dirty="0">
                <a:solidFill>
                  <a:schemeClr val="tx2">
                    <a:lumMod val="60000"/>
                    <a:lumOff val="40000"/>
                  </a:schemeClr>
                </a:solidFill>
                <a:latin typeface="Arial Rounded MT Bold" panose="020F0704030504030204" pitchFamily="34" charset="0"/>
              </a:rPr>
              <a:t>l’Azienda deve possedere le competenze necessarie </a:t>
            </a:r>
          </a:p>
          <a:p>
            <a:pPr>
              <a:defRPr/>
            </a:pPr>
            <a:r>
              <a:rPr lang="it-IT" altLang="es-ES" sz="1200" dirty="0">
                <a:solidFill>
                  <a:schemeClr val="tx2">
                    <a:lumMod val="60000"/>
                    <a:lumOff val="40000"/>
                  </a:schemeClr>
                </a:solidFill>
                <a:latin typeface="Arial Rounded MT Bold" panose="020F0704030504030204" pitchFamily="34" charset="0"/>
              </a:rPr>
              <a:t>per produrre contenuti</a:t>
            </a:r>
            <a:r>
              <a:rPr lang="it-IT" altLang="es-ES" sz="1200" dirty="0">
                <a:latin typeface="Arial Rounded MT Bold" panose="020F0704030504030204" pitchFamily="34" charset="0"/>
              </a:rPr>
              <a:t>: l’Azienda deve essere in grado di supervisionare il lavoro dell’Agenzia (per esempio l’Azienda deve essere in grado di leggere i dati raccolti dagli strumenti di </a:t>
            </a:r>
            <a:r>
              <a:rPr lang="it-IT" altLang="es-ES" sz="1200" i="1" dirty="0">
                <a:latin typeface="Arial Rounded MT Bold" panose="020F0704030504030204" pitchFamily="34" charset="0"/>
              </a:rPr>
              <a:t>analytics</a:t>
            </a:r>
            <a:r>
              <a:rPr lang="it-IT" altLang="es-ES" sz="1200" dirty="0">
                <a:latin typeface="Arial Rounded MT Bold" panose="020F0704030504030204" pitchFamily="34" charset="0"/>
              </a:rPr>
              <a:t> e di comprendere i risultati effettivamente raggiunti</a:t>
            </a:r>
          </a:p>
          <a:p>
            <a:pPr>
              <a:defRPr/>
            </a:pPr>
            <a:r>
              <a:rPr lang="it-IT" altLang="es-ES" sz="1200" dirty="0">
                <a:latin typeface="Arial Rounded MT Bold" panose="020F0704030504030204" pitchFamily="34" charset="0"/>
              </a:rPr>
              <a:t>dall’Agenzia. </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38B842D-803C-49C9-A73F-65804A119DF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50E0757-A9C3-4130-A352-848FB4871E0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1F1957B-9BA3-4B0E-BFCE-6170B79482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908068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907699"/>
            <a:ext cx="6207782" cy="1938992"/>
          </a:xfrm>
          <a:prstGeom prst="rect">
            <a:avLst/>
          </a:prstGeom>
          <a:noFill/>
        </p:spPr>
        <p:txBody>
          <a:bodyPr wrap="square" rtlCol="0">
            <a:spAutoFit/>
          </a:bodyPr>
          <a:lstStyle/>
          <a:p>
            <a:pPr>
              <a:defRPr/>
            </a:pPr>
            <a:r>
              <a:rPr lang="it-IT" altLang="es-ES" sz="1200" i="1" dirty="0">
                <a:solidFill>
                  <a:srgbClr val="F8469B"/>
                </a:solidFill>
                <a:latin typeface="Arial Rounded MT Bold" panose="020F0704030504030204" pitchFamily="34" charset="0"/>
              </a:rPr>
              <a:t>Brand Awareness</a:t>
            </a:r>
            <a:r>
              <a:rPr lang="it-IT" altLang="es-ES" sz="1200" dirty="0">
                <a:solidFill>
                  <a:srgbClr val="F8469B"/>
                </a:solidFill>
                <a:latin typeface="Arial Rounded MT Bold" panose="020F0704030504030204" pitchFamily="34" charset="0"/>
              </a:rPr>
              <a:t>: Aumentare la notorietà del Brand.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 contenuti sono un ottimo strumento per generare o rafforzarela notorietà del </a:t>
            </a:r>
          </a:p>
          <a:p>
            <a:pPr>
              <a:defRPr/>
            </a:pPr>
            <a:r>
              <a:rPr lang="it-IT" altLang="es-ES" sz="1200" dirty="0">
                <a:latin typeface="Arial Rounded MT Bold" panose="020F0704030504030204" pitchFamily="34" charset="0"/>
              </a:rPr>
              <a:t>Brand, in modo più efficace di quanto non sia ormai la comunicazione «push» </a:t>
            </a:r>
          </a:p>
          <a:p>
            <a:pPr>
              <a:defRPr/>
            </a:pPr>
            <a:r>
              <a:rPr lang="it-IT" altLang="es-ES" sz="1200" dirty="0">
                <a:latin typeface="Arial Rounded MT Bold" panose="020F0704030504030204" pitchFamily="34" charset="0"/>
              </a:rPr>
              <a:t>(quella che “spinge” i propri prodotti tramite pubblicità di vario tipo. Il contrario è una comunicazione «pull»: questa lavora per aumentare la notorietà del prodotto, per aumentare l’interesse nel pubblico).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Anche in questo caso, i contenuti devono soddisfare almeno un </a:t>
            </a:r>
            <a:r>
              <a:rPr lang="it-IT" altLang="es-ES" sz="1200" i="1" dirty="0">
                <a:solidFill>
                  <a:srgbClr val="F8469B"/>
                </a:solidFill>
                <a:latin typeface="Arial Rounded MT Bold" panose="020F0704030504030204" pitchFamily="34" charset="0"/>
              </a:rPr>
              <a:t>bisogno</a:t>
            </a:r>
            <a:r>
              <a:rPr lang="it-IT" altLang="es-ES" sz="1200" dirty="0">
                <a:latin typeface="Arial Rounded MT Bold" panose="020F0704030504030204" pitchFamily="34" charset="0"/>
              </a:rPr>
              <a:t> del </a:t>
            </a:r>
          </a:p>
          <a:p>
            <a:pPr>
              <a:defRPr/>
            </a:pPr>
            <a:r>
              <a:rPr lang="it-IT" altLang="es-ES" sz="1200" dirty="0">
                <a:latin typeface="Arial Rounded MT Bold" panose="020F0704030504030204" pitchFamily="34" charset="0"/>
              </a:rPr>
              <a:t>proprio pubblico.</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AB6084E0-AAB6-47AF-B343-098387E2B4E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2AB4752-76C7-4010-9FCF-6B04FB8FFF5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85B2509-1F4A-45AE-8405-D50488541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749361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74FB6AEF-9353-4335-8A17-AA005E0E0C4C}"/>
              </a:ext>
            </a:extLst>
          </p:cNvPr>
          <p:cNvGraphicFramePr/>
          <p:nvPr>
            <p:extLst>
              <p:ext uri="{D42A27DB-BD31-4B8C-83A1-F6EECF244321}">
                <p14:modId xmlns:p14="http://schemas.microsoft.com/office/powerpoint/2010/main" val="2447080576"/>
              </p:ext>
            </p:extLst>
          </p:nvPr>
        </p:nvGraphicFramePr>
        <p:xfrm>
          <a:off x="1460562" y="1862203"/>
          <a:ext cx="6207782" cy="1357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7B47392-4785-4585-9DF4-506E2DE42E7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1DFC123-DDFF-4C50-85F0-AFC63BED969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57A9527-6437-4CD0-A371-CBAEE49AD7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516098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4953" y="138974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84DDD13B-2C24-42CE-9DD3-68142A504E88}"/>
              </a:ext>
            </a:extLst>
          </p:cNvPr>
          <p:cNvGraphicFramePr/>
          <p:nvPr>
            <p:extLst>
              <p:ext uri="{D42A27DB-BD31-4B8C-83A1-F6EECF244321}">
                <p14:modId xmlns:p14="http://schemas.microsoft.com/office/powerpoint/2010/main" val="3059491164"/>
              </p:ext>
            </p:extLst>
          </p:nvPr>
        </p:nvGraphicFramePr>
        <p:xfrm>
          <a:off x="1557805" y="2002392"/>
          <a:ext cx="6028390" cy="2352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7A3F9048-5046-4E9E-8CFE-A762461938F9}"/>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B2BD78A4-1449-4274-8BE2-FB1F7EC1D782}"/>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B63EA6E4-16AB-4CC1-8CFE-D745B3D982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20" name="CuadroTexto 19">
            <a:extLst>
              <a:ext uri="{FF2B5EF4-FFF2-40B4-BE49-F238E27FC236}">
                <a16:creationId xmlns:a16="http://schemas.microsoft.com/office/drawing/2014/main" id="{A48CFB32-9E4A-40AA-958E-E19BD56B4990}"/>
              </a:ext>
            </a:extLst>
          </p:cNvPr>
          <p:cNvSpPr txBox="1"/>
          <p:nvPr/>
        </p:nvSpPr>
        <p:spPr>
          <a:xfrm>
            <a:off x="1475655" y="1475953"/>
            <a:ext cx="6013297" cy="461665"/>
          </a:xfrm>
          <a:prstGeom prst="rect">
            <a:avLst/>
          </a:prstGeom>
          <a:noFill/>
        </p:spPr>
        <p:txBody>
          <a:bodyPr wrap="square">
            <a:spAutoFit/>
          </a:bodyPr>
          <a:lstStyle/>
          <a:p>
            <a:pPr lvl="0"/>
            <a:r>
              <a:rPr lang="it-IT" sz="1200" dirty="0"/>
              <a:t>La programmazione di una strategia di marketing digitale di successo segue fasi ben </a:t>
            </a:r>
          </a:p>
          <a:p>
            <a:pPr lvl="0"/>
            <a:r>
              <a:rPr lang="it-IT" sz="1200" dirty="0"/>
              <a:t>definite:</a:t>
            </a:r>
          </a:p>
        </p:txBody>
      </p:sp>
    </p:spTree>
    <p:extLst>
      <p:ext uri="{BB962C8B-B14F-4D97-AF65-F5344CB8AC3E}">
        <p14:creationId xmlns:p14="http://schemas.microsoft.com/office/powerpoint/2010/main" val="494751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8045" y="1635647"/>
            <a:ext cx="6116049" cy="963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398045" y="1951868"/>
            <a:ext cx="6116049" cy="175432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defRPr/>
            </a:pPr>
            <a:r>
              <a:rPr lang="it-IT" altLang="es-ES" sz="1200" dirty="0">
                <a:solidFill>
                  <a:schemeClr val="accent4">
                    <a:lumMod val="50000"/>
                  </a:schemeClr>
                </a:solidFill>
                <a:latin typeface="Arial Rounded MT Bold" panose="020F0704030504030204" pitchFamily="34" charset="0"/>
              </a:rPr>
              <a:t>Fidelizzazione e «</a:t>
            </a:r>
            <a:r>
              <a:rPr lang="it-IT" altLang="es-ES" sz="1200" i="1" dirty="0">
                <a:solidFill>
                  <a:schemeClr val="accent4">
                    <a:lumMod val="50000"/>
                  </a:schemeClr>
                </a:solidFill>
                <a:latin typeface="Arial Rounded MT Bold" panose="020F0704030504030204" pitchFamily="34" charset="0"/>
              </a:rPr>
              <a:t>Upsell</a:t>
            </a:r>
            <a:r>
              <a:rPr lang="it-IT" altLang="es-ES" sz="1200" dirty="0">
                <a:solidFill>
                  <a:schemeClr val="accent4">
                    <a:lumMod val="50000"/>
                  </a:schemeClr>
                </a:solidFill>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solidFill>
                  <a:schemeClr val="tx1"/>
                </a:solidFill>
                <a:latin typeface="Arial Rounded MT Bold" panose="020F0704030504030204" pitchFamily="34" charset="0"/>
              </a:rPr>
              <a:t>Un buon Piano di Digital Marketing desidera fidelizzare i clienti già acquisiti per  </a:t>
            </a:r>
          </a:p>
          <a:p>
            <a:pPr>
              <a:defRPr/>
            </a:pPr>
            <a:r>
              <a:rPr lang="it-IT" altLang="es-ES" sz="1200" dirty="0">
                <a:solidFill>
                  <a:schemeClr val="tx1"/>
                </a:solidFill>
                <a:latin typeface="Arial Rounded MT Bold" panose="020F0704030504030204" pitchFamily="34" charset="0"/>
              </a:rPr>
              <a:t>spingerli a ulteriori acquisti. In questo caso, i contenuti dovranno essere ancora </a:t>
            </a:r>
          </a:p>
          <a:p>
            <a:pPr>
              <a:defRPr/>
            </a:pPr>
            <a:r>
              <a:rPr lang="it-IT" altLang="es-ES" sz="1200" dirty="0">
                <a:solidFill>
                  <a:schemeClr val="tx1"/>
                </a:solidFill>
                <a:latin typeface="Arial Rounded MT Bold" panose="020F0704030504030204" pitchFamily="34" charset="0"/>
              </a:rPr>
              <a:t>più personalizzati. L'</a:t>
            </a:r>
            <a:r>
              <a:rPr lang="it-IT" altLang="es-ES" sz="1200" i="1" dirty="0">
                <a:solidFill>
                  <a:schemeClr val="tx1"/>
                </a:solidFill>
                <a:latin typeface="Arial Rounded MT Bold" panose="020F0704030504030204" pitchFamily="34" charset="0"/>
              </a:rPr>
              <a:t>upselling</a:t>
            </a:r>
            <a:r>
              <a:rPr lang="it-IT" altLang="es-ES" sz="1200" dirty="0">
                <a:solidFill>
                  <a:schemeClr val="tx1"/>
                </a:solidFill>
                <a:latin typeface="Arial Rounded MT Bold" panose="020F0704030504030204" pitchFamily="34" charset="0"/>
              </a:rPr>
              <a:t> è una strategia che indirizza il cliente a un prodotto diverso da quello di partenza. Un prodotto che abbia le stesse funzionalità </a:t>
            </a:r>
          </a:p>
          <a:p>
            <a:pPr>
              <a:defRPr/>
            </a:pPr>
            <a:r>
              <a:rPr lang="it-IT" altLang="es-ES" sz="1200" dirty="0">
                <a:solidFill>
                  <a:schemeClr val="tx1"/>
                </a:solidFill>
                <a:latin typeface="Arial Rounded MT Bold" panose="020F0704030504030204" pitchFamily="34" charset="0"/>
              </a:rPr>
              <a:t>del primo già acquistato ma che sia di un livello qualitativamente più alto: il </a:t>
            </a:r>
          </a:p>
          <a:p>
            <a:pPr>
              <a:defRPr/>
            </a:pPr>
            <a:r>
              <a:rPr lang="it-IT" altLang="es-ES" sz="1200" dirty="0">
                <a:solidFill>
                  <a:schemeClr val="tx1"/>
                </a:solidFill>
                <a:latin typeface="Arial Rounded MT Bold" panose="020F0704030504030204" pitchFamily="34" charset="0"/>
              </a:rPr>
              <a:t>cliente, acquistando il secondo, ne apprezzà il valore aggiunto.</a:t>
            </a:r>
          </a:p>
          <a:p>
            <a:pPr>
              <a:defRPr/>
            </a:pPr>
            <a:endParaRPr lang="it-IT"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AED64B4-0B81-4527-9DE8-264389D1251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BAF11EB-058B-461F-98BD-BCD7918193C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3D92ADA-B14D-4A69-85E1-4320ED110E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728640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37046"/>
            <a:ext cx="5931871"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defRPr/>
            </a:pPr>
            <a:r>
              <a:rPr lang="it-IT" altLang="es-ES" sz="1200" i="1" dirty="0">
                <a:solidFill>
                  <a:srgbClr val="F8469B"/>
                </a:solidFill>
                <a:latin typeface="Arial Rounded MT Bold" panose="020F0704030504030204" pitchFamily="34" charset="0"/>
              </a:rPr>
              <a:t>Creare clienti entusiasti e renderli promotori del Brand </a:t>
            </a:r>
          </a:p>
          <a:p>
            <a:pPr>
              <a:defRPr/>
            </a:pPr>
            <a:endParaRPr lang="it-IT" altLang="es-ES" sz="1200" i="1" dirty="0">
              <a:solidFill>
                <a:schemeClr val="tx1"/>
              </a:solidFill>
              <a:latin typeface="Arial Rounded MT Bold" panose="020F0704030504030204" pitchFamily="34" charset="0"/>
            </a:endParaRPr>
          </a:p>
          <a:p>
            <a:pPr>
              <a:defRPr/>
            </a:pPr>
            <a:r>
              <a:rPr lang="it-IT" altLang="es-ES" sz="1200" dirty="0">
                <a:solidFill>
                  <a:schemeClr val="tx1"/>
                </a:solidFill>
                <a:latin typeface="Arial Rounded MT Bold" panose="020F0704030504030204" pitchFamily="34" charset="0"/>
              </a:rPr>
              <a:t>Un cliente può essere fedele a tal punto da conoscere approfonditamente i </a:t>
            </a:r>
          </a:p>
          <a:p>
            <a:pPr>
              <a:defRPr/>
            </a:pPr>
            <a:r>
              <a:rPr lang="it-IT" altLang="es-ES" sz="1200" dirty="0">
                <a:solidFill>
                  <a:schemeClr val="tx1"/>
                </a:solidFill>
                <a:latin typeface="Arial Rounded MT Bold" panose="020F0704030504030204" pitchFamily="34" charset="0"/>
              </a:rPr>
              <a:t>prodotti o servizi offerti dall’Azienda. Il cliente diventa così uno strumento </a:t>
            </a:r>
          </a:p>
          <a:p>
            <a:pPr>
              <a:defRPr/>
            </a:pPr>
            <a:r>
              <a:rPr lang="it-IT" altLang="es-ES" sz="1200" dirty="0">
                <a:solidFill>
                  <a:schemeClr val="tx1"/>
                </a:solidFill>
                <a:latin typeface="Arial Rounded MT Bold" panose="020F0704030504030204" pitchFamily="34" charset="0"/>
              </a:rPr>
              <a:t>promozionale: Social Media, passaparola, relazioni interpersonali. </a:t>
            </a:r>
          </a:p>
          <a:p>
            <a:pPr>
              <a:defRPr/>
            </a:pPr>
            <a:endParaRPr lang="it-IT" altLang="es-ES" sz="1200" dirty="0">
              <a:solidFill>
                <a:schemeClr val="tx1"/>
              </a:solidFill>
              <a:latin typeface="Arial Rounded MT Bold" panose="020F0704030504030204" pitchFamily="34" charset="0"/>
            </a:endParaRPr>
          </a:p>
          <a:p>
            <a:pPr>
              <a:defRPr/>
            </a:pPr>
            <a:r>
              <a:rPr lang="it-IT" altLang="es-ES" sz="1200" dirty="0">
                <a:solidFill>
                  <a:schemeClr val="tx1"/>
                </a:solidFill>
                <a:latin typeface="Arial Rounded MT Bold" panose="020F0704030504030204" pitchFamily="34" charset="0"/>
              </a:rPr>
              <a:t>Una «Community» di clienti fedeli è una risorsa strategica di enorme valore.</a:t>
            </a:r>
            <a:endParaRPr lang="en-GB"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A42F227-E8E9-4FE8-A48D-31101DB004A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36565FA-2D78-4CBE-89E7-ACE34CFFEB7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E30AC62-D30E-46CE-8CCE-952A4580D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40443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 name="Grupo 1">
            <a:extLst>
              <a:ext uri="{FF2B5EF4-FFF2-40B4-BE49-F238E27FC236}">
                <a16:creationId xmlns:a16="http://schemas.microsoft.com/office/drawing/2014/main" id="{43AFCE6D-45FE-4191-92E0-FECC5DADFE33}"/>
              </a:ext>
            </a:extLst>
          </p:cNvPr>
          <p:cNvGrpSpPr/>
          <p:nvPr/>
        </p:nvGrpSpPr>
        <p:grpSpPr>
          <a:xfrm>
            <a:off x="2439216" y="1851670"/>
            <a:ext cx="4365032" cy="2123658"/>
            <a:chOff x="2441574" y="1862203"/>
            <a:chExt cx="4316971" cy="2123658"/>
          </a:xfrm>
        </p:grpSpPr>
        <p:sp>
          <p:nvSpPr>
            <p:cNvPr id="3" name="Conector recto 2">
              <a:extLst>
                <a:ext uri="{FF2B5EF4-FFF2-40B4-BE49-F238E27FC236}">
                  <a16:creationId xmlns:a16="http://schemas.microsoft.com/office/drawing/2014/main" id="{7B2F29F3-26AC-4D48-B2CB-E6FE946E9AAC}"/>
                </a:ext>
              </a:extLst>
            </p:cNvPr>
            <p:cNvSpPr/>
            <p:nvPr/>
          </p:nvSpPr>
          <p:spPr>
            <a:xfrm>
              <a:off x="3503403" y="3752258"/>
              <a:ext cx="2091803" cy="0"/>
            </a:xfrm>
            <a:prstGeom prst="line">
              <a:avLst/>
            </a:prstGeom>
          </p:spPr>
          <p:style>
            <a:lnRef idx="2">
              <a:schemeClr val="accent3">
                <a:shade val="50000"/>
              </a:schemeClr>
            </a:lnRef>
            <a:fillRef idx="1">
              <a:schemeClr val="accent3"/>
            </a:fillRef>
            <a:effectRef idx="0">
              <a:schemeClr val="accent3"/>
            </a:effectRef>
            <a:fontRef idx="minor">
              <a:schemeClr val="lt1"/>
            </a:fontRef>
          </p:style>
        </p:sp>
        <p:sp>
          <p:nvSpPr>
            <p:cNvPr id="5" name="Conector recto 4">
              <a:extLst>
                <a:ext uri="{FF2B5EF4-FFF2-40B4-BE49-F238E27FC236}">
                  <a16:creationId xmlns:a16="http://schemas.microsoft.com/office/drawing/2014/main" id="{B40808C7-3837-43C9-82F1-02894FD11B38}"/>
                </a:ext>
              </a:extLst>
            </p:cNvPr>
            <p:cNvSpPr/>
            <p:nvPr/>
          </p:nvSpPr>
          <p:spPr>
            <a:xfrm>
              <a:off x="3503403" y="3236209"/>
              <a:ext cx="1741399" cy="0"/>
            </a:xfrm>
            <a:prstGeom prst="line">
              <a:avLst/>
            </a:prstGeom>
          </p:spPr>
          <p:style>
            <a:lnRef idx="2">
              <a:schemeClr val="accent3">
                <a:shade val="50000"/>
              </a:schemeClr>
            </a:lnRef>
            <a:fillRef idx="1">
              <a:schemeClr val="accent3"/>
            </a:fillRef>
            <a:effectRef idx="0">
              <a:schemeClr val="accent3"/>
            </a:effectRef>
            <a:fontRef idx="minor">
              <a:schemeClr val="lt1"/>
            </a:fontRef>
          </p:style>
        </p:sp>
        <p:sp>
          <p:nvSpPr>
            <p:cNvPr id="6" name="Conector recto 5">
              <a:extLst>
                <a:ext uri="{FF2B5EF4-FFF2-40B4-BE49-F238E27FC236}">
                  <a16:creationId xmlns:a16="http://schemas.microsoft.com/office/drawing/2014/main" id="{7C64108B-5110-4942-BF04-8EA083DA9C15}"/>
                </a:ext>
              </a:extLst>
            </p:cNvPr>
            <p:cNvSpPr/>
            <p:nvPr/>
          </p:nvSpPr>
          <p:spPr>
            <a:xfrm>
              <a:off x="3503403" y="2611854"/>
              <a:ext cx="1741399" cy="0"/>
            </a:xfrm>
            <a:prstGeom prst="line">
              <a:avLst/>
            </a:prstGeom>
          </p:spPr>
          <p:style>
            <a:lnRef idx="2">
              <a:schemeClr val="accent3">
                <a:shade val="50000"/>
              </a:schemeClr>
            </a:lnRef>
            <a:fillRef idx="1">
              <a:schemeClr val="accent3"/>
            </a:fillRef>
            <a:effectRef idx="0">
              <a:schemeClr val="accent3"/>
            </a:effectRef>
            <a:fontRef idx="minor">
              <a:schemeClr val="lt1"/>
            </a:fontRef>
          </p:style>
        </p:sp>
        <p:sp>
          <p:nvSpPr>
            <p:cNvPr id="7" name="Conector recto 6">
              <a:extLst>
                <a:ext uri="{FF2B5EF4-FFF2-40B4-BE49-F238E27FC236}">
                  <a16:creationId xmlns:a16="http://schemas.microsoft.com/office/drawing/2014/main" id="{C8888A2B-9331-474E-B948-3230CC3A3C3B}"/>
                </a:ext>
              </a:extLst>
            </p:cNvPr>
            <p:cNvSpPr/>
            <p:nvPr/>
          </p:nvSpPr>
          <p:spPr>
            <a:xfrm>
              <a:off x="3503403" y="2095805"/>
              <a:ext cx="2091803" cy="0"/>
            </a:xfrm>
            <a:prstGeom prst="line">
              <a:avLst/>
            </a:prstGeom>
          </p:spPr>
          <p:style>
            <a:lnRef idx="2">
              <a:schemeClr val="accent3">
                <a:shade val="50000"/>
              </a:schemeClr>
            </a:lnRef>
            <a:fillRef idx="1">
              <a:schemeClr val="accent3"/>
            </a:fillRef>
            <a:effectRef idx="0">
              <a:schemeClr val="accent3"/>
            </a:effectRef>
            <a:fontRef idx="minor">
              <a:schemeClr val="lt1"/>
            </a:fontRef>
          </p:style>
        </p:sp>
        <p:sp>
          <p:nvSpPr>
            <p:cNvPr id="8" name="Elipse 7">
              <a:extLst>
                <a:ext uri="{FF2B5EF4-FFF2-40B4-BE49-F238E27FC236}">
                  <a16:creationId xmlns:a16="http://schemas.microsoft.com/office/drawing/2014/main" id="{E9E3F6CD-CE86-4D37-AAF5-331AB4F47601}"/>
                </a:ext>
              </a:extLst>
            </p:cNvPr>
            <p:cNvSpPr/>
            <p:nvPr/>
          </p:nvSpPr>
          <p:spPr>
            <a:xfrm>
              <a:off x="2441574" y="1862203"/>
              <a:ext cx="2123658" cy="2123658"/>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13" name="Elipse 12">
              <a:extLst>
                <a:ext uri="{FF2B5EF4-FFF2-40B4-BE49-F238E27FC236}">
                  <a16:creationId xmlns:a16="http://schemas.microsoft.com/office/drawing/2014/main" id="{880839F8-90E0-4D00-8CA8-6A121129C5DE}"/>
                </a:ext>
              </a:extLst>
            </p:cNvPr>
            <p:cNvSpPr/>
            <p:nvPr/>
          </p:nvSpPr>
          <p:spPr>
            <a:xfrm>
              <a:off x="5361604" y="1862203"/>
              <a:ext cx="467204" cy="467204"/>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14" name="Forma libre: forma 13">
              <a:extLst>
                <a:ext uri="{FF2B5EF4-FFF2-40B4-BE49-F238E27FC236}">
                  <a16:creationId xmlns:a16="http://schemas.microsoft.com/office/drawing/2014/main" id="{1D792A6A-B23B-4132-8042-51609BA06DD6}"/>
                </a:ext>
              </a:extLst>
            </p:cNvPr>
            <p:cNvSpPr/>
            <p:nvPr/>
          </p:nvSpPr>
          <p:spPr>
            <a:xfrm>
              <a:off x="5828809" y="1862203"/>
              <a:ext cx="828225" cy="467204"/>
            </a:xfrm>
            <a:custGeom>
              <a:avLst/>
              <a:gdLst>
                <a:gd name="connsiteX0" fmla="*/ 0 w 758022"/>
                <a:gd name="connsiteY0" fmla="*/ 0 h 467204"/>
                <a:gd name="connsiteX1" fmla="*/ 758022 w 758022"/>
                <a:gd name="connsiteY1" fmla="*/ 0 h 467204"/>
                <a:gd name="connsiteX2" fmla="*/ 758022 w 758022"/>
                <a:gd name="connsiteY2" fmla="*/ 467204 h 467204"/>
                <a:gd name="connsiteX3" fmla="*/ 0 w 758022"/>
                <a:gd name="connsiteY3" fmla="*/ 467204 h 467204"/>
                <a:gd name="connsiteX4" fmla="*/ 0 w 758022"/>
                <a:gd name="connsiteY4" fmla="*/ 0 h 4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22" h="467204">
                  <a:moveTo>
                    <a:pt x="0" y="0"/>
                  </a:moveTo>
                  <a:lnTo>
                    <a:pt x="758022" y="0"/>
                  </a:lnTo>
                  <a:lnTo>
                    <a:pt x="758022" y="467204"/>
                  </a:lnTo>
                  <a:lnTo>
                    <a:pt x="0" y="46720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5720" tIns="0" rIns="45720"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Ideazione</a:t>
              </a:r>
            </a:p>
          </p:txBody>
        </p:sp>
        <p:sp>
          <p:nvSpPr>
            <p:cNvPr id="18" name="Elipse 17">
              <a:extLst>
                <a:ext uri="{FF2B5EF4-FFF2-40B4-BE49-F238E27FC236}">
                  <a16:creationId xmlns:a16="http://schemas.microsoft.com/office/drawing/2014/main" id="{E7E893A8-CBD8-479D-A400-31A7BC987F36}"/>
                </a:ext>
              </a:extLst>
            </p:cNvPr>
            <p:cNvSpPr/>
            <p:nvPr/>
          </p:nvSpPr>
          <p:spPr>
            <a:xfrm>
              <a:off x="5011201" y="2378251"/>
              <a:ext cx="467204" cy="467204"/>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19" name="Forma libre: forma 18">
              <a:extLst>
                <a:ext uri="{FF2B5EF4-FFF2-40B4-BE49-F238E27FC236}">
                  <a16:creationId xmlns:a16="http://schemas.microsoft.com/office/drawing/2014/main" id="{F222F0E9-AA3A-4048-9C40-696BCBE074DB}"/>
                </a:ext>
              </a:extLst>
            </p:cNvPr>
            <p:cNvSpPr/>
            <p:nvPr/>
          </p:nvSpPr>
          <p:spPr>
            <a:xfrm>
              <a:off x="5478405" y="2378251"/>
              <a:ext cx="924064" cy="467204"/>
            </a:xfrm>
            <a:custGeom>
              <a:avLst/>
              <a:gdLst>
                <a:gd name="connsiteX0" fmla="*/ 0 w 941376"/>
                <a:gd name="connsiteY0" fmla="*/ 0 h 467204"/>
                <a:gd name="connsiteX1" fmla="*/ 941376 w 941376"/>
                <a:gd name="connsiteY1" fmla="*/ 0 h 467204"/>
                <a:gd name="connsiteX2" fmla="*/ 941376 w 941376"/>
                <a:gd name="connsiteY2" fmla="*/ 467204 h 467204"/>
                <a:gd name="connsiteX3" fmla="*/ 0 w 941376"/>
                <a:gd name="connsiteY3" fmla="*/ 467204 h 467204"/>
                <a:gd name="connsiteX4" fmla="*/ 0 w 941376"/>
                <a:gd name="connsiteY4" fmla="*/ 0 h 4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76" h="467204">
                  <a:moveTo>
                    <a:pt x="0" y="0"/>
                  </a:moveTo>
                  <a:lnTo>
                    <a:pt x="941376" y="0"/>
                  </a:lnTo>
                  <a:lnTo>
                    <a:pt x="941376" y="467204"/>
                  </a:lnTo>
                  <a:lnTo>
                    <a:pt x="0" y="46720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5720" tIns="0" rIns="45720"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Produzione</a:t>
              </a:r>
            </a:p>
          </p:txBody>
        </p:sp>
        <p:sp>
          <p:nvSpPr>
            <p:cNvPr id="20" name="Elipse 19">
              <a:extLst>
                <a:ext uri="{FF2B5EF4-FFF2-40B4-BE49-F238E27FC236}">
                  <a16:creationId xmlns:a16="http://schemas.microsoft.com/office/drawing/2014/main" id="{D59CD769-35E7-4925-9244-A49C54374DE6}"/>
                </a:ext>
              </a:extLst>
            </p:cNvPr>
            <p:cNvSpPr/>
            <p:nvPr/>
          </p:nvSpPr>
          <p:spPr>
            <a:xfrm>
              <a:off x="5011201" y="3002607"/>
              <a:ext cx="467204" cy="467204"/>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21" name="Forma libre: forma 20">
              <a:extLst>
                <a:ext uri="{FF2B5EF4-FFF2-40B4-BE49-F238E27FC236}">
                  <a16:creationId xmlns:a16="http://schemas.microsoft.com/office/drawing/2014/main" id="{CDF6DE11-65D5-40B3-9844-44DA893EC6F6}"/>
                </a:ext>
              </a:extLst>
            </p:cNvPr>
            <p:cNvSpPr/>
            <p:nvPr/>
          </p:nvSpPr>
          <p:spPr>
            <a:xfrm>
              <a:off x="5478405" y="3002607"/>
              <a:ext cx="1280140" cy="467204"/>
            </a:xfrm>
            <a:custGeom>
              <a:avLst/>
              <a:gdLst>
                <a:gd name="connsiteX0" fmla="*/ 0 w 1208925"/>
                <a:gd name="connsiteY0" fmla="*/ 0 h 467204"/>
                <a:gd name="connsiteX1" fmla="*/ 1208925 w 1208925"/>
                <a:gd name="connsiteY1" fmla="*/ 0 h 467204"/>
                <a:gd name="connsiteX2" fmla="*/ 1208925 w 1208925"/>
                <a:gd name="connsiteY2" fmla="*/ 467204 h 467204"/>
                <a:gd name="connsiteX3" fmla="*/ 0 w 1208925"/>
                <a:gd name="connsiteY3" fmla="*/ 467204 h 467204"/>
                <a:gd name="connsiteX4" fmla="*/ 0 w 1208925"/>
                <a:gd name="connsiteY4" fmla="*/ 0 h 4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925" h="467204">
                  <a:moveTo>
                    <a:pt x="0" y="0"/>
                  </a:moveTo>
                  <a:lnTo>
                    <a:pt x="1208925" y="0"/>
                  </a:lnTo>
                  <a:lnTo>
                    <a:pt x="1208925" y="467204"/>
                  </a:lnTo>
                  <a:lnTo>
                    <a:pt x="0" y="46720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5720" tIns="0" rIns="45720"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Disseminazione</a:t>
              </a:r>
            </a:p>
          </p:txBody>
        </p:sp>
        <p:sp>
          <p:nvSpPr>
            <p:cNvPr id="22" name="Elipse 21">
              <a:extLst>
                <a:ext uri="{FF2B5EF4-FFF2-40B4-BE49-F238E27FC236}">
                  <a16:creationId xmlns:a16="http://schemas.microsoft.com/office/drawing/2014/main" id="{4D22D399-9086-4EE8-9778-74A911D3782A}"/>
                </a:ext>
              </a:extLst>
            </p:cNvPr>
            <p:cNvSpPr/>
            <p:nvPr/>
          </p:nvSpPr>
          <p:spPr>
            <a:xfrm>
              <a:off x="5361604" y="3518656"/>
              <a:ext cx="467204" cy="467204"/>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23" name="Forma libre: forma 22">
              <a:extLst>
                <a:ext uri="{FF2B5EF4-FFF2-40B4-BE49-F238E27FC236}">
                  <a16:creationId xmlns:a16="http://schemas.microsoft.com/office/drawing/2014/main" id="{DECCEFBD-19DF-45F2-B54F-35E6561565D0}"/>
                </a:ext>
              </a:extLst>
            </p:cNvPr>
            <p:cNvSpPr/>
            <p:nvPr/>
          </p:nvSpPr>
          <p:spPr>
            <a:xfrm>
              <a:off x="5828808" y="3518656"/>
              <a:ext cx="929736" cy="467204"/>
            </a:xfrm>
            <a:custGeom>
              <a:avLst/>
              <a:gdLst>
                <a:gd name="connsiteX0" fmla="*/ 0 w 837350"/>
                <a:gd name="connsiteY0" fmla="*/ 0 h 467204"/>
                <a:gd name="connsiteX1" fmla="*/ 837350 w 837350"/>
                <a:gd name="connsiteY1" fmla="*/ 0 h 467204"/>
                <a:gd name="connsiteX2" fmla="*/ 837350 w 837350"/>
                <a:gd name="connsiteY2" fmla="*/ 467204 h 467204"/>
                <a:gd name="connsiteX3" fmla="*/ 0 w 837350"/>
                <a:gd name="connsiteY3" fmla="*/ 467204 h 467204"/>
                <a:gd name="connsiteX4" fmla="*/ 0 w 837350"/>
                <a:gd name="connsiteY4" fmla="*/ 0 h 4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350" h="467204">
                  <a:moveTo>
                    <a:pt x="0" y="0"/>
                  </a:moveTo>
                  <a:lnTo>
                    <a:pt x="837350" y="0"/>
                  </a:lnTo>
                  <a:lnTo>
                    <a:pt x="837350" y="467204"/>
                  </a:lnTo>
                  <a:lnTo>
                    <a:pt x="0" y="46720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5720" tIns="0" rIns="45720" bIns="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Verifica dei risultati</a:t>
              </a:r>
            </a:p>
          </p:txBody>
        </p:sp>
      </p:gr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05F91CF-E85E-481D-88C6-31CD75304E0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C34F7E7-C0AB-4C5A-B80D-8C9F92634F9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56D1466-135F-45C5-AC9E-462459AD9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25" name="CuadroTexto 24">
            <a:extLst>
              <a:ext uri="{FF2B5EF4-FFF2-40B4-BE49-F238E27FC236}">
                <a16:creationId xmlns:a16="http://schemas.microsoft.com/office/drawing/2014/main" id="{A05215A1-C108-4109-AFA6-C723F4803B03}"/>
              </a:ext>
            </a:extLst>
          </p:cNvPr>
          <p:cNvSpPr txBox="1"/>
          <p:nvPr/>
        </p:nvSpPr>
        <p:spPr>
          <a:xfrm>
            <a:off x="2555776" y="2285634"/>
            <a:ext cx="1895892" cy="1255728"/>
          </a:xfrm>
          <a:prstGeom prst="rect">
            <a:avLst/>
          </a:prstGeom>
          <a:noFill/>
        </p:spPr>
        <p:txBody>
          <a:bodyPr wrap="square">
            <a:spAutoFit/>
          </a:bodyPr>
          <a:lstStyle/>
          <a:p>
            <a:pPr marL="0" lvl="0" indent="0" algn="ctr" defTabSz="3556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Dopo aver realizzato   una strategia basata    sui contenuti, bisogna  capire come realizzarla concretamente. È un   processo che di solito  si articola in 4 fasi:</a:t>
            </a:r>
          </a:p>
        </p:txBody>
      </p:sp>
    </p:spTree>
    <p:extLst>
      <p:ext uri="{BB962C8B-B14F-4D97-AF65-F5344CB8AC3E}">
        <p14:creationId xmlns:p14="http://schemas.microsoft.com/office/powerpoint/2010/main" val="4221270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642330"/>
            <a:ext cx="6205052" cy="460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938992"/>
          </a:xfrm>
          <a:prstGeom prst="rect">
            <a:avLst/>
          </a:prstGeom>
          <a:solidFill>
            <a:schemeClr val="accent4">
              <a:lumMod val="40000"/>
              <a:lumOff val="60000"/>
            </a:schemeClr>
          </a:solidFill>
          <a:ln>
            <a:solidFill>
              <a:srgbClr val="9AD3E9"/>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defRPr/>
            </a:pPr>
            <a:r>
              <a:rPr lang="it-IT" altLang="es-ES" sz="1200" dirty="0">
                <a:solidFill>
                  <a:schemeClr val="tx1"/>
                </a:solidFill>
                <a:latin typeface="Arial Rounded MT Bold" panose="020F0704030504030204" pitchFamily="34" charset="0"/>
              </a:rPr>
              <a:t>IL MODELLO </a:t>
            </a:r>
            <a:r>
              <a:rPr lang="it-IT" altLang="es-ES" sz="1200" i="1" dirty="0">
                <a:solidFill>
                  <a:srgbClr val="F8469B"/>
                </a:solidFill>
                <a:latin typeface="Arial Rounded MT Bold" panose="020F0704030504030204" pitchFamily="34" charset="0"/>
              </a:rPr>
              <a:t>PERSONAS</a:t>
            </a:r>
          </a:p>
          <a:p>
            <a:pPr>
              <a:defRPr/>
            </a:pPr>
            <a:endParaRPr lang="it-IT" altLang="es-ES" sz="1200" i="1" dirty="0">
              <a:solidFill>
                <a:schemeClr val="tx1"/>
              </a:solidFill>
              <a:latin typeface="Arial Rounded MT Bold" panose="020F0704030504030204" pitchFamily="34" charset="0"/>
            </a:endParaRPr>
          </a:p>
          <a:p>
            <a:pPr>
              <a:defRPr/>
            </a:pPr>
            <a:r>
              <a:rPr lang="it-IT" altLang="es-ES" sz="1200" dirty="0">
                <a:solidFill>
                  <a:schemeClr val="tx1"/>
                </a:solidFill>
                <a:latin typeface="Arial Rounded MT Bold" panose="020F0704030504030204" pitchFamily="34" charset="0"/>
              </a:rPr>
              <a:t>Dopo aver raccolto più informazioni possibili sul pubblico al quale ci rivolgiamo,</a:t>
            </a:r>
          </a:p>
          <a:p>
            <a:pPr>
              <a:defRPr/>
            </a:pPr>
            <a:r>
              <a:rPr lang="it-IT" altLang="es-ES" sz="1200" dirty="0">
                <a:solidFill>
                  <a:schemeClr val="tx1"/>
                </a:solidFill>
                <a:latin typeface="Arial Rounded MT Bold" panose="020F0704030504030204" pitchFamily="34" charset="0"/>
              </a:rPr>
              <a:t>bisogna rendere queste informazioni adatte ai nostri scopi. </a:t>
            </a:r>
          </a:p>
          <a:p>
            <a:pPr>
              <a:defRPr/>
            </a:pPr>
            <a:r>
              <a:rPr lang="it-IT" altLang="es-ES" sz="1200" dirty="0">
                <a:solidFill>
                  <a:schemeClr val="tx1"/>
                </a:solidFill>
                <a:latin typeface="Arial Rounded MT Bold" panose="020F0704030504030204" pitchFamily="34" charset="0"/>
              </a:rPr>
              <a:t>Per farlo, è utile il «</a:t>
            </a:r>
            <a:r>
              <a:rPr lang="it-IT" altLang="es-ES" sz="1200" dirty="0">
                <a:solidFill>
                  <a:srgbClr val="F8469B"/>
                </a:solidFill>
                <a:latin typeface="Arial Rounded MT Bold" panose="020F0704030504030204" pitchFamily="34" charset="0"/>
              </a:rPr>
              <a:t>Modello </a:t>
            </a:r>
            <a:r>
              <a:rPr lang="it-IT" altLang="es-ES" sz="1200" i="1" dirty="0">
                <a:solidFill>
                  <a:srgbClr val="F8469B"/>
                </a:solidFill>
                <a:latin typeface="Arial Rounded MT Bold" panose="020F0704030504030204" pitchFamily="34" charset="0"/>
              </a:rPr>
              <a:t>Personas</a:t>
            </a:r>
            <a:r>
              <a:rPr lang="it-IT" altLang="es-ES" sz="1200" dirty="0">
                <a:solidFill>
                  <a:schemeClr val="tx1"/>
                </a:solidFill>
                <a:latin typeface="Arial Rounded MT Bold" panose="020F0704030504030204" pitchFamily="34" charset="0"/>
              </a:rPr>
              <a:t>»:</a:t>
            </a:r>
          </a:p>
          <a:p>
            <a:pPr>
              <a:defRPr/>
            </a:pPr>
            <a:endParaRPr lang="it-IT" altLang="es-ES" sz="1200" dirty="0">
              <a:solidFill>
                <a:schemeClr val="tx1"/>
              </a:solidFill>
              <a:latin typeface="Arial Rounded MT Bold" panose="020F0704030504030204" pitchFamily="34" charset="0"/>
            </a:endParaRPr>
          </a:p>
          <a:p>
            <a:pPr>
              <a:defRPr/>
            </a:pPr>
            <a:r>
              <a:rPr lang="it-IT" altLang="es-ES" sz="1200" dirty="0">
                <a:solidFill>
                  <a:schemeClr val="tx1"/>
                </a:solidFill>
                <a:latin typeface="Arial Rounded MT Bold" panose="020F0704030504030204" pitchFamily="34" charset="0"/>
              </a:rPr>
              <a:t>Ogni </a:t>
            </a:r>
            <a:r>
              <a:rPr lang="it-IT" altLang="es-ES" sz="1200" i="1" dirty="0">
                <a:solidFill>
                  <a:schemeClr val="tx1"/>
                </a:solidFill>
                <a:latin typeface="Arial Rounded MT Bold" panose="020F0704030504030204" pitchFamily="34" charset="0"/>
              </a:rPr>
              <a:t>Personas</a:t>
            </a:r>
            <a:r>
              <a:rPr lang="it-IT" altLang="es-ES" sz="1200" dirty="0">
                <a:solidFill>
                  <a:schemeClr val="tx1"/>
                </a:solidFill>
                <a:latin typeface="Arial Rounded MT Bold" panose="020F0704030504030204" pitchFamily="34" charset="0"/>
              </a:rPr>
              <a:t> è un insieme di consumatori. Utilizzare questo modello significa </a:t>
            </a:r>
          </a:p>
          <a:p>
            <a:pPr>
              <a:defRPr/>
            </a:pPr>
            <a:r>
              <a:rPr lang="it-IT" altLang="es-ES" sz="1200" dirty="0">
                <a:solidFill>
                  <a:schemeClr val="tx1"/>
                </a:solidFill>
                <a:latin typeface="Arial Rounded MT Bold" panose="020F0704030504030204" pitchFamily="34" charset="0"/>
              </a:rPr>
              <a:t>costruire un «profilo»: un insieme di clienti, consumatori, cittadini che hanno in </a:t>
            </a:r>
          </a:p>
          <a:p>
            <a:pPr>
              <a:defRPr/>
            </a:pPr>
            <a:r>
              <a:rPr lang="it-IT" altLang="es-ES" sz="1200" dirty="0">
                <a:solidFill>
                  <a:schemeClr val="tx1"/>
                </a:solidFill>
                <a:latin typeface="Arial Rounded MT Bold" panose="020F0704030504030204" pitchFamily="34" charset="0"/>
              </a:rPr>
              <a:t>comune diverse caratteristiche, interessi, attitudini e che possono essere </a:t>
            </a:r>
          </a:p>
          <a:p>
            <a:pPr>
              <a:defRPr/>
            </a:pPr>
            <a:r>
              <a:rPr lang="it-IT" altLang="es-ES" sz="1200" dirty="0">
                <a:solidFill>
                  <a:schemeClr val="tx1"/>
                </a:solidFill>
                <a:latin typeface="Arial Rounded MT Bold" panose="020F0704030504030204" pitchFamily="34" charset="0"/>
              </a:rPr>
              <a:t>interessati ai beni e ai servizi dell’Azienda.</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32DE988-E117-4E99-9CEB-D6C81C962D1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3B13423-5166-4A0C-B4DB-6E13D80C22C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66725B6-2EFB-4A9D-BF2A-ED4D2EA338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974826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5986242" cy="10156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defRPr/>
            </a:pPr>
            <a:endParaRPr lang="it-IT" altLang="es-ES" sz="1200" dirty="0">
              <a:solidFill>
                <a:schemeClr val="tx1"/>
              </a:solidFill>
              <a:latin typeface="Arial Rounded MT Bold" panose="020F0704030504030204" pitchFamily="34" charset="0"/>
            </a:endParaRPr>
          </a:p>
          <a:p>
            <a:pPr>
              <a:defRPr/>
            </a:pPr>
            <a:r>
              <a:rPr lang="it-IT" altLang="es-ES" sz="1200" dirty="0">
                <a:solidFill>
                  <a:schemeClr val="tx1"/>
                </a:solidFill>
                <a:latin typeface="Arial Rounded MT Bold" panose="020F0704030504030204" pitchFamily="34" charset="0"/>
              </a:rPr>
              <a:t>Le informazioni che il «profilo» deve contenere possono variare, ma il «profilo»</a:t>
            </a:r>
          </a:p>
          <a:p>
            <a:pPr>
              <a:defRPr/>
            </a:pPr>
            <a:r>
              <a:rPr lang="it-IT" altLang="es-ES" sz="1200" dirty="0">
                <a:solidFill>
                  <a:schemeClr val="tx1"/>
                </a:solidFill>
                <a:latin typeface="Arial Rounded MT Bold" panose="020F0704030504030204" pitchFamily="34" charset="0"/>
              </a:rPr>
              <a:t>deve contenere informazioni come </a:t>
            </a:r>
            <a:r>
              <a:rPr lang="it-IT" altLang="es-ES" sz="1200" dirty="0">
                <a:solidFill>
                  <a:srgbClr val="F8469B"/>
                </a:solidFill>
                <a:latin typeface="Arial Rounded MT Bold" panose="020F0704030504030204" pitchFamily="34" charset="0"/>
              </a:rPr>
              <a:t>Nome</a:t>
            </a:r>
            <a:r>
              <a:rPr lang="it-IT" altLang="es-ES" sz="1200" dirty="0">
                <a:solidFill>
                  <a:schemeClr val="tx1"/>
                </a:solidFill>
                <a:latin typeface="Arial Rounded MT Bold" panose="020F0704030504030204" pitchFamily="34" charset="0"/>
              </a:rPr>
              <a:t>, </a:t>
            </a:r>
            <a:r>
              <a:rPr lang="it-IT" altLang="es-ES" sz="1200" dirty="0">
                <a:solidFill>
                  <a:srgbClr val="F8469B"/>
                </a:solidFill>
                <a:latin typeface="Arial Rounded MT Bold" panose="020F0704030504030204" pitchFamily="34" charset="0"/>
              </a:rPr>
              <a:t>Indicazioni Sociali e Demografiche</a:t>
            </a:r>
            <a:r>
              <a:rPr lang="it-IT" altLang="es-ES" sz="1200" dirty="0">
                <a:solidFill>
                  <a:schemeClr val="tx1"/>
                </a:solidFill>
                <a:latin typeface="Arial Rounded MT Bold" panose="020F0704030504030204" pitchFamily="34" charset="0"/>
              </a:rPr>
              <a:t>, </a:t>
            </a:r>
          </a:p>
          <a:p>
            <a:pPr>
              <a:defRPr/>
            </a:pPr>
            <a:r>
              <a:rPr lang="it-IT" altLang="es-ES" sz="1200" dirty="0">
                <a:solidFill>
                  <a:srgbClr val="F8469B"/>
                </a:solidFill>
                <a:latin typeface="Arial Rounded MT Bold" panose="020F0704030504030204" pitchFamily="34" charset="0"/>
              </a:rPr>
              <a:t>Professione</a:t>
            </a:r>
            <a:r>
              <a:rPr lang="it-IT" altLang="es-ES" sz="1200" dirty="0">
                <a:solidFill>
                  <a:schemeClr val="tx1"/>
                </a:solidFill>
                <a:latin typeface="Arial Rounded MT Bold" panose="020F0704030504030204" pitchFamily="34" charset="0"/>
              </a:rPr>
              <a:t>, </a:t>
            </a:r>
            <a:r>
              <a:rPr lang="it-IT" altLang="es-ES" sz="1200" dirty="0">
                <a:solidFill>
                  <a:srgbClr val="F8469B"/>
                </a:solidFill>
                <a:latin typeface="Arial Rounded MT Bold" panose="020F0704030504030204" pitchFamily="34" charset="0"/>
              </a:rPr>
              <a:t>Obiettivi</a:t>
            </a:r>
            <a:r>
              <a:rPr lang="it-IT" altLang="es-ES" sz="1200" dirty="0">
                <a:solidFill>
                  <a:schemeClr val="tx1"/>
                </a:solidFill>
                <a:latin typeface="Arial Rounded MT Bold" panose="020F0704030504030204" pitchFamily="34" charset="0"/>
              </a:rPr>
              <a:t>, </a:t>
            </a:r>
            <a:r>
              <a:rPr lang="it-IT" altLang="es-ES" sz="1200" dirty="0">
                <a:solidFill>
                  <a:srgbClr val="F8469B"/>
                </a:solidFill>
                <a:latin typeface="Arial Rounded MT Bold" panose="020F0704030504030204" pitchFamily="34" charset="0"/>
              </a:rPr>
              <a:t>Valori</a:t>
            </a:r>
            <a:r>
              <a:rPr lang="it-IT" altLang="es-ES" sz="1200" dirty="0">
                <a:solidFill>
                  <a:schemeClr val="tx1"/>
                </a:solidFill>
                <a:latin typeface="Arial Rounded MT Bold" panose="020F0704030504030204" pitchFamily="34" charset="0"/>
              </a:rPr>
              <a:t>, </a:t>
            </a:r>
            <a:r>
              <a:rPr lang="it-IT" altLang="es-ES" sz="1200" dirty="0">
                <a:solidFill>
                  <a:srgbClr val="F8469B"/>
                </a:solidFill>
                <a:latin typeface="Arial Rounded MT Bold" panose="020F0704030504030204" pitchFamily="34" charset="0"/>
              </a:rPr>
              <a:t>Interessi</a:t>
            </a:r>
            <a:r>
              <a:rPr lang="it-IT" altLang="es-ES" sz="1200" dirty="0">
                <a:solidFill>
                  <a:schemeClr val="tx1"/>
                </a:solidFill>
                <a:latin typeface="Arial Rounded MT Bold" panose="020F0704030504030204" pitchFamily="34" charset="0"/>
              </a:rPr>
              <a:t>, </a:t>
            </a:r>
            <a:r>
              <a:rPr lang="it-IT" altLang="es-ES" sz="1200" dirty="0">
                <a:solidFill>
                  <a:srgbClr val="F8469B"/>
                </a:solidFill>
                <a:latin typeface="Arial Rounded MT Bold" panose="020F0704030504030204" pitchFamily="34" charset="0"/>
              </a:rPr>
              <a:t>Utilizzo dei Social Media</a:t>
            </a:r>
            <a:r>
              <a:rPr lang="it-IT" altLang="es-ES" sz="1200" dirty="0">
                <a:solidFill>
                  <a:schemeClr val="tx1"/>
                </a:solidFill>
                <a:latin typeface="Arial Rounded MT Bold" panose="020F0704030504030204" pitchFamily="34" charset="0"/>
              </a:rPr>
              <a:t>. </a:t>
            </a:r>
          </a:p>
          <a:p>
            <a:pPr>
              <a:defRPr/>
            </a:pPr>
            <a:endParaRPr lang="en-GB"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194D6D2D-9E20-4B2B-8768-13709999870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570F7D0-1C89-4679-B714-6D0F8C5A318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4C66D9D-1FA3-4145-A807-9BE784F94C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159173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D27CA9E-AD54-4819-8F1B-76C8D8D5EFF5}"/>
              </a:ext>
            </a:extLst>
          </p:cNvPr>
          <p:cNvSpPr/>
          <p:nvPr/>
        </p:nvSpPr>
        <p:spPr>
          <a:xfrm>
            <a:off x="1610093" y="1793351"/>
            <a:ext cx="6179911" cy="192969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a:ln w="0"/>
              <a:solidFill>
                <a:schemeClr val="tx1"/>
              </a:solidFill>
              <a:effectLst>
                <a:outerShdw blurRad="38100" dist="19050" dir="2700000" algn="tl" rotWithShape="0">
                  <a:schemeClr val="dk1">
                    <a:alpha val="40000"/>
                  </a:schemeClr>
                </a:outerShdw>
              </a:effectLst>
            </a:endParaRPr>
          </a:p>
        </p:txBody>
      </p:sp>
      <p:sp>
        <p:nvSpPr>
          <p:cNvPr id="4" name="Rectangle 3"/>
          <p:cNvSpPr/>
          <p:nvPr/>
        </p:nvSpPr>
        <p:spPr>
          <a:xfrm>
            <a:off x="1610094" y="1635646"/>
            <a:ext cx="6179910" cy="720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66194"/>
            <a:ext cx="6207782" cy="1569660"/>
          </a:xfrm>
          <a:prstGeom prst="rect">
            <a:avLst/>
          </a:prstGeom>
          <a:noFill/>
        </p:spPr>
        <p:txBody>
          <a:bodyPr wrap="square" rtlCol="0">
            <a:spAutoFit/>
          </a:bodyPr>
          <a:lstStyle/>
          <a:p>
            <a:pPr>
              <a:defRPr/>
            </a:pPr>
            <a:r>
              <a:rPr lang="it-IT" altLang="es-ES" sz="1200" i="1" dirty="0">
                <a:solidFill>
                  <a:srgbClr val="F8469B"/>
                </a:solidFill>
                <a:latin typeface="Arial Rounded MT Bold" panose="020F0704030504030204" pitchFamily="34" charset="0"/>
              </a:rPr>
              <a:t>LA PRODUZIONE DEI CONTENUTI</a:t>
            </a:r>
          </a:p>
          <a:p>
            <a:pPr>
              <a:defRPr/>
            </a:pPr>
            <a:endParaRPr lang="it-IT" altLang="es-ES" sz="1200" i="1" dirty="0">
              <a:latin typeface="Arial Rounded MT Bold" panose="020F0704030504030204" pitchFamily="34" charset="0"/>
            </a:endParaRPr>
          </a:p>
          <a:p>
            <a:pPr>
              <a:defRPr/>
            </a:pPr>
            <a:r>
              <a:rPr lang="it-IT" altLang="es-ES" sz="1200" dirty="0">
                <a:latin typeface="Arial Rounded MT Bold" panose="020F0704030504030204" pitchFamily="34" charset="0"/>
              </a:rPr>
              <a:t>Tutto ciò che indirizziamo ai nostri pubblici deve essere pertinente e seguire varie</a:t>
            </a:r>
          </a:p>
          <a:p>
            <a:pPr>
              <a:defRPr/>
            </a:pPr>
            <a:r>
              <a:rPr lang="it-IT" altLang="es-ES" sz="1200" dirty="0">
                <a:latin typeface="Arial Rounded MT Bold" panose="020F0704030504030204" pitchFamily="34" charset="0"/>
              </a:rPr>
              <a:t>regole: di forma, di tecnica, pertinenti. Lo </a:t>
            </a:r>
            <a:r>
              <a:rPr lang="it-IT" altLang="es-ES" sz="1200" i="1" dirty="0">
                <a:solidFill>
                  <a:srgbClr val="F8469B"/>
                </a:solidFill>
                <a:latin typeface="Arial Rounded MT Bold" panose="020F0704030504030204" pitchFamily="34" charset="0"/>
              </a:rPr>
              <a:t>Stile Comunicativo  </a:t>
            </a:r>
            <a:r>
              <a:rPr lang="it-IT" altLang="es-ES" sz="1200" dirty="0">
                <a:latin typeface="Arial Rounded MT Bold" panose="020F0704030504030204" pitchFamily="34" charset="0"/>
              </a:rPr>
              <a:t>è un importante</a:t>
            </a:r>
          </a:p>
          <a:p>
            <a:pPr>
              <a:defRPr/>
            </a:pPr>
            <a:r>
              <a:rPr lang="it-IT" altLang="es-ES" sz="1200" dirty="0">
                <a:latin typeface="Arial Rounded MT Bold" panose="020F0704030504030204" pitchFamily="34" charset="0"/>
              </a:rPr>
              <a:t>elemento di qualità.</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Idealmente i contenuti promossi e pubblicati dall’Azienda dovrebbero avere uno</a:t>
            </a:r>
          </a:p>
          <a:p>
            <a:pPr>
              <a:defRPr/>
            </a:pPr>
            <a:r>
              <a:rPr lang="it-IT" altLang="es-ES" sz="1200" dirty="0">
                <a:latin typeface="Arial Rounded MT Bold" panose="020F0704030504030204" pitchFamily="34" charset="0"/>
              </a:rPr>
              <a:t>Stile Comunicativo uniforme e riconoscibile.  </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2AE14D5-3A0C-4972-9F38-EF9EF8A0A1E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548ACDF-AD97-4CFD-B8AC-201BFDF5661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619E71B-2D4C-4D44-93AE-23E34653AC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560569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5" name="Diagrama 4">
            <a:extLst>
              <a:ext uri="{FF2B5EF4-FFF2-40B4-BE49-F238E27FC236}">
                <a16:creationId xmlns:a16="http://schemas.microsoft.com/office/drawing/2014/main" id="{ADED600E-BC2E-48AB-AD46-9AC0A3570F75}"/>
              </a:ext>
            </a:extLst>
          </p:cNvPr>
          <p:cNvGraphicFramePr/>
          <p:nvPr>
            <p:extLst>
              <p:ext uri="{D42A27DB-BD31-4B8C-83A1-F6EECF244321}">
                <p14:modId xmlns:p14="http://schemas.microsoft.com/office/powerpoint/2010/main" val="2132842150"/>
              </p:ext>
            </p:extLst>
          </p:nvPr>
        </p:nvGraphicFramePr>
        <p:xfrm>
          <a:off x="1460562" y="1862202"/>
          <a:ext cx="6207782" cy="2000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2DC9CE5-2E99-40FD-A801-4263DF92081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E330F6C-28CC-4D72-A4EB-3B79FCC2431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22D2264-0DFB-4108-8A94-26009895D0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020578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332490"/>
            <a:ext cx="5966430" cy="65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365421" y="1480684"/>
            <a:ext cx="6207782" cy="2862322"/>
          </a:xfrm>
          <a:prstGeom prst="rect">
            <a:avLst/>
          </a:prstGeom>
          <a:noFill/>
        </p:spPr>
        <p:txBody>
          <a:bodyPr wrap="square" rtlCol="0">
            <a:spAutoFit/>
          </a:bodyPr>
          <a:lstStyle/>
          <a:p>
            <a:pPr>
              <a:defRPr/>
            </a:pPr>
            <a:r>
              <a:rPr lang="it-IT" altLang="es-ES" sz="1200" dirty="0">
                <a:latin typeface="Arial Rounded MT Bold" panose="020F0704030504030204" pitchFamily="34" charset="0"/>
              </a:rPr>
              <a:t>Gli Stili e i codici hanno un'infinita varietà di possibili combinazioni.</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Bisogna tenere conto, quando si produce un contenuto, di alcuni elementi:</a:t>
            </a:r>
          </a:p>
          <a:p>
            <a:pPr>
              <a:defRPr/>
            </a:pP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Per stimolare gli utenti a creare dei contenuti esistono alcuni format specifici </a:t>
            </a:r>
          </a:p>
          <a:p>
            <a:pPr>
              <a:defRPr/>
            </a:pPr>
            <a:r>
              <a:rPr lang="it-IT" altLang="es-ES" sz="1200" dirty="0">
                <a:latin typeface="Arial Rounded MT Bold" panose="020F0704030504030204" pitchFamily="34" charset="0"/>
              </a:rPr>
              <a:t>come i contest e i questionari, ma, al di là di questi, qualsiasi contenuto </a:t>
            </a:r>
          </a:p>
          <a:p>
            <a:pPr>
              <a:defRPr/>
            </a:pPr>
            <a:r>
              <a:rPr lang="it-IT" altLang="es-ES" sz="1200" dirty="0">
                <a:latin typeface="Arial Rounded MT Bold" panose="020F0704030504030204" pitchFamily="34" charset="0"/>
              </a:rPr>
              <a:t>dovrebbe essere proposto in modo da sollecitare un comportamento proattivo da parte degli utenti (un like, una condivisione, un commento). </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5321865-F6DC-46AD-B8D9-E2EE6048D19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F79E1CE-25F1-43E0-89C6-9D3EA4E7A5E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3368C84-00AC-45E0-937F-C969E31DA5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46742DE0-5C85-4F64-9DF7-5359A9347FFD}"/>
              </a:ext>
            </a:extLst>
          </p:cNvPr>
          <p:cNvGraphicFramePr/>
          <p:nvPr>
            <p:extLst>
              <p:ext uri="{D42A27DB-BD31-4B8C-83A1-F6EECF244321}">
                <p14:modId xmlns:p14="http://schemas.microsoft.com/office/powerpoint/2010/main" val="3836428865"/>
              </p:ext>
            </p:extLst>
          </p:nvPr>
        </p:nvGraphicFramePr>
        <p:xfrm>
          <a:off x="1496539" y="2211650"/>
          <a:ext cx="4731646" cy="1200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D6335B31-E733-4826-8045-30E020BBB887}"/>
              </a:ext>
            </a:extLst>
          </p:cNvPr>
          <p:cNvSpPr txBox="1"/>
          <p:nvPr/>
        </p:nvSpPr>
        <p:spPr>
          <a:xfrm>
            <a:off x="1533934" y="2306785"/>
            <a:ext cx="302485" cy="307777"/>
          </a:xfrm>
          <a:prstGeom prst="rect">
            <a:avLst/>
          </a:prstGeom>
          <a:noFill/>
        </p:spPr>
        <p:txBody>
          <a:bodyPr wrap="square" rtlCol="0">
            <a:spAutoFit/>
          </a:bodyPr>
          <a:lstStyle/>
          <a:p>
            <a:r>
              <a:rPr lang="es-ES" sz="1400" dirty="0"/>
              <a:t>1</a:t>
            </a:r>
          </a:p>
        </p:txBody>
      </p:sp>
      <p:sp>
        <p:nvSpPr>
          <p:cNvPr id="19" name="CuadroTexto 18">
            <a:extLst>
              <a:ext uri="{FF2B5EF4-FFF2-40B4-BE49-F238E27FC236}">
                <a16:creationId xmlns:a16="http://schemas.microsoft.com/office/drawing/2014/main" id="{6889681D-6D24-4034-BA0D-645BB60DAD96}"/>
              </a:ext>
            </a:extLst>
          </p:cNvPr>
          <p:cNvSpPr txBox="1"/>
          <p:nvPr/>
        </p:nvSpPr>
        <p:spPr>
          <a:xfrm>
            <a:off x="1636506" y="2659019"/>
            <a:ext cx="302485" cy="307777"/>
          </a:xfrm>
          <a:prstGeom prst="rect">
            <a:avLst/>
          </a:prstGeom>
          <a:noFill/>
        </p:spPr>
        <p:txBody>
          <a:bodyPr wrap="square" rtlCol="0">
            <a:spAutoFit/>
          </a:bodyPr>
          <a:lstStyle/>
          <a:p>
            <a:r>
              <a:rPr lang="es-ES" sz="1400" dirty="0"/>
              <a:t>2</a:t>
            </a:r>
          </a:p>
        </p:txBody>
      </p:sp>
      <p:sp>
        <p:nvSpPr>
          <p:cNvPr id="20" name="CuadroTexto 19">
            <a:extLst>
              <a:ext uri="{FF2B5EF4-FFF2-40B4-BE49-F238E27FC236}">
                <a16:creationId xmlns:a16="http://schemas.microsoft.com/office/drawing/2014/main" id="{B3C01EF7-0C96-4C2A-933A-ED502AB2DDD4}"/>
              </a:ext>
            </a:extLst>
          </p:cNvPr>
          <p:cNvSpPr txBox="1"/>
          <p:nvPr/>
        </p:nvSpPr>
        <p:spPr>
          <a:xfrm>
            <a:off x="1540547" y="3040437"/>
            <a:ext cx="302485" cy="307777"/>
          </a:xfrm>
          <a:prstGeom prst="rect">
            <a:avLst/>
          </a:prstGeom>
          <a:noFill/>
        </p:spPr>
        <p:txBody>
          <a:bodyPr wrap="square" rtlCol="0">
            <a:spAutoFit/>
          </a:bodyPr>
          <a:lstStyle/>
          <a:p>
            <a:r>
              <a:rPr lang="es-ES" sz="1400" dirty="0"/>
              <a:t>3</a:t>
            </a:r>
          </a:p>
        </p:txBody>
      </p:sp>
    </p:spTree>
    <p:extLst>
      <p:ext uri="{BB962C8B-B14F-4D97-AF65-F5344CB8AC3E}">
        <p14:creationId xmlns:p14="http://schemas.microsoft.com/office/powerpoint/2010/main" val="2127427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53773" y="1786920"/>
            <a:ext cx="5904000" cy="1569660"/>
          </a:xfrm>
          <a:prstGeom prst="rect">
            <a:avLst/>
          </a:prstGeom>
          <a:noFill/>
        </p:spPr>
        <p:txBody>
          <a:bodyPr wrap="square" rtlCol="0">
            <a:spAutoFit/>
          </a:bodyPr>
          <a:lstStyle/>
          <a:p>
            <a:pPr>
              <a:defRPr/>
            </a:pPr>
            <a:r>
              <a:rPr lang="it-IT" altLang="es-ES" sz="1200" dirty="0">
                <a:latin typeface="Arial Rounded MT Bold" panose="020F0704030504030204" pitchFamily="34" charset="0"/>
              </a:rPr>
              <a:t>Il raggiungimento di questo risultato deve essere </a:t>
            </a:r>
            <a:r>
              <a:rPr lang="it-IT" altLang="es-ES" sz="1200" dirty="0">
                <a:solidFill>
                  <a:schemeClr val="tx2">
                    <a:lumMod val="60000"/>
                    <a:lumOff val="40000"/>
                  </a:schemeClr>
                </a:solidFill>
                <a:latin typeface="Arial Rounded MT Bold" panose="020F0704030504030204" pitchFamily="34" charset="0"/>
              </a:rPr>
              <a:t>l’obiettivo di ogni atto </a:t>
            </a:r>
          </a:p>
          <a:p>
            <a:pPr>
              <a:defRPr/>
            </a:pPr>
            <a:r>
              <a:rPr lang="it-IT" altLang="es-ES" sz="1200" dirty="0">
                <a:solidFill>
                  <a:schemeClr val="tx2">
                    <a:lumMod val="60000"/>
                    <a:lumOff val="40000"/>
                  </a:schemeClr>
                </a:solidFill>
                <a:latin typeface="Arial Rounded MT Bold" panose="020F0704030504030204" pitchFamily="34" charset="0"/>
              </a:rPr>
              <a:t>comunicativo sui Social Media </a:t>
            </a:r>
            <a:r>
              <a:rPr lang="it-IT" altLang="es-ES" sz="1200" dirty="0">
                <a:latin typeface="Arial Rounded MT Bold" panose="020F0704030504030204" pitchFamily="34" charset="0"/>
              </a:rPr>
              <a:t>(un esempio: la pagina di ringraziamento </a:t>
            </a:r>
          </a:p>
          <a:p>
            <a:pPr>
              <a:defRPr/>
            </a:pPr>
            <a:r>
              <a:rPr lang="it-IT" altLang="es-ES" sz="1200" dirty="0">
                <a:latin typeface="Arial Rounded MT Bold" panose="020F0704030504030204" pitchFamily="34" charset="0"/>
              </a:rPr>
              <a:t>che appare all'utente dopo che ci ha fornito i suoi dati e che lo invita a invitare </a:t>
            </a:r>
          </a:p>
          <a:p>
            <a:pPr>
              <a:defRPr/>
            </a:pPr>
            <a:r>
              <a:rPr lang="it-IT" altLang="es-ES" sz="1200" dirty="0">
                <a:latin typeface="Arial Rounded MT Bold" panose="020F0704030504030204" pitchFamily="34" charset="0"/>
              </a:rPr>
              <a:t>i propri amici).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Sui Social Media, ogni atto comunicativo deve essere pensato come un </a:t>
            </a:r>
          </a:p>
          <a:p>
            <a:pPr>
              <a:defRPr/>
            </a:pPr>
            <a:r>
              <a:rPr lang="it-IT" altLang="es-ES" sz="1200" dirty="0">
                <a:solidFill>
                  <a:schemeClr val="tx2">
                    <a:lumMod val="60000"/>
                    <a:lumOff val="40000"/>
                  </a:schemeClr>
                </a:solidFill>
                <a:latin typeface="Arial Rounded MT Bold" panose="020F0704030504030204" pitchFamily="34" charset="0"/>
              </a:rPr>
              <a:t>«turno di parola»:   </a:t>
            </a:r>
            <a:r>
              <a:rPr lang="it-IT" altLang="es-ES" sz="1200" dirty="0">
                <a:latin typeface="Arial Rounded MT Bold" panose="020F0704030504030204" pitchFamily="34" charset="0"/>
              </a:rPr>
              <a:t>una conversazione con l'utente che deve proseguire nel </a:t>
            </a:r>
          </a:p>
          <a:p>
            <a:pPr>
              <a:defRPr/>
            </a:pPr>
            <a:r>
              <a:rPr lang="it-IT" altLang="es-ES" sz="1200" dirty="0">
                <a:latin typeface="Arial Rounded MT Bold" panose="020F0704030504030204" pitchFamily="34" charset="0"/>
              </a:rPr>
              <a:t>tempo. </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47CD852-9F62-4527-AB79-DFD3E2B5253F}"/>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8831526-B103-420E-82F5-D8B070F42F6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B638B6F-51D0-47F3-B368-3B988EFD8B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51414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923670"/>
            <a:ext cx="5986242" cy="1754326"/>
          </a:xfrm>
          <a:prstGeom prst="rect">
            <a:avLst/>
          </a:prstGeom>
          <a:solidFill>
            <a:schemeClr val="accent4">
              <a:lumMod val="60000"/>
              <a:lumOff val="40000"/>
            </a:schemeClr>
          </a:solidFill>
          <a:ln>
            <a:solidFill>
              <a:srgbClr val="9AD3E9"/>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defRPr/>
            </a:pPr>
            <a:r>
              <a:rPr lang="it-IT" altLang="es-ES" sz="1200" i="1" dirty="0">
                <a:solidFill>
                  <a:srgbClr val="F8469B"/>
                </a:solidFill>
                <a:latin typeface="Arial Rounded MT Bold" panose="020F0704030504030204" pitchFamily="34" charset="0"/>
              </a:rPr>
              <a:t>DISSEMINARE I CONTENUTI</a:t>
            </a:r>
          </a:p>
          <a:p>
            <a:pPr>
              <a:defRPr/>
            </a:pPr>
            <a:endParaRPr lang="it-IT" altLang="es-ES" sz="1200" i="1" dirty="0">
              <a:solidFill>
                <a:schemeClr val="tx1"/>
              </a:solidFill>
              <a:latin typeface="Arial Rounded MT Bold" panose="020F0704030504030204" pitchFamily="34" charset="0"/>
            </a:endParaRPr>
          </a:p>
          <a:p>
            <a:pPr>
              <a:defRPr/>
            </a:pPr>
            <a:r>
              <a:rPr lang="it-IT" altLang="es-ES" sz="1200" dirty="0">
                <a:solidFill>
                  <a:schemeClr val="tx1"/>
                </a:solidFill>
                <a:latin typeface="Arial Rounded MT Bold" panose="020F0704030504030204" pitchFamily="34" charset="0"/>
              </a:rPr>
              <a:t>Se ideare un contenuto è un momento creativo, la sua produzione e la sua </a:t>
            </a:r>
          </a:p>
          <a:p>
            <a:pPr>
              <a:defRPr/>
            </a:pPr>
            <a:r>
              <a:rPr lang="it-IT" altLang="es-ES" sz="1200" dirty="0">
                <a:solidFill>
                  <a:schemeClr val="tx1"/>
                </a:solidFill>
                <a:latin typeface="Arial Rounded MT Bold" panose="020F0704030504030204" pitchFamily="34" charset="0"/>
              </a:rPr>
              <a:t>pubblicazione sono un momento operativo che deve essere organizzato </a:t>
            </a:r>
          </a:p>
          <a:p>
            <a:pPr>
              <a:defRPr/>
            </a:pPr>
            <a:r>
              <a:rPr lang="it-IT" altLang="es-ES" sz="1200" dirty="0">
                <a:solidFill>
                  <a:schemeClr val="tx1"/>
                </a:solidFill>
                <a:latin typeface="Arial Rounded MT Bold" panose="020F0704030504030204" pitchFamily="34" charset="0"/>
              </a:rPr>
              <a:t>tenendo a mente: competenze, tempo/uomo, processi. </a:t>
            </a:r>
          </a:p>
          <a:p>
            <a:pPr>
              <a:defRPr/>
            </a:pPr>
            <a:endParaRPr lang="it-IT" altLang="es-ES" sz="1200" dirty="0">
              <a:solidFill>
                <a:schemeClr val="tx1"/>
              </a:solidFill>
              <a:latin typeface="Arial Rounded MT Bold" panose="020F0704030504030204" pitchFamily="34" charset="0"/>
            </a:endParaRPr>
          </a:p>
          <a:p>
            <a:pPr>
              <a:defRPr/>
            </a:pPr>
            <a:r>
              <a:rPr lang="it-IT" altLang="es-ES" sz="1200" dirty="0">
                <a:solidFill>
                  <a:schemeClr val="tx1"/>
                </a:solidFill>
                <a:latin typeface="Arial Rounded MT Bold" panose="020F0704030504030204" pitchFamily="34" charset="0"/>
              </a:rPr>
              <a:t>Per esempio: per gestire una pagina Facebook bisogna conoscere nel nostro </a:t>
            </a:r>
          </a:p>
          <a:p>
            <a:pPr>
              <a:defRPr/>
            </a:pPr>
            <a:r>
              <a:rPr lang="it-IT" altLang="es-ES" sz="1200" dirty="0">
                <a:solidFill>
                  <a:schemeClr val="tx1"/>
                </a:solidFill>
                <a:latin typeface="Arial Rounded MT Bold" panose="020F0704030504030204" pitchFamily="34" charset="0"/>
              </a:rPr>
              <a:t>caso l'italiano, un po' di grafica, qualche programma di fotoritocco, programmi </a:t>
            </a:r>
          </a:p>
          <a:p>
            <a:pPr>
              <a:defRPr/>
            </a:pPr>
            <a:r>
              <a:rPr lang="it-IT" altLang="es-ES" sz="1200" dirty="0">
                <a:solidFill>
                  <a:schemeClr val="tx1"/>
                </a:solidFill>
                <a:latin typeface="Arial Rounded MT Bold" panose="020F0704030504030204" pitchFamily="34" charset="0"/>
              </a:rPr>
              <a:t>per il montaggio video e audio etc. </a:t>
            </a:r>
            <a:endParaRPr lang="en-GB"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387615B-CF43-4C56-82AE-BB958C92902F}"/>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9A2AD46-844C-4A84-8DF9-4BA3DE82319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C8FA5B6-27FF-4227-94E0-9E8ACF3329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97620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C131A164-87E1-4B3E-ABF8-C85DE9ABA94C}"/>
              </a:ext>
            </a:extLst>
          </p:cNvPr>
          <p:cNvGraphicFramePr/>
          <p:nvPr>
            <p:extLst>
              <p:ext uri="{D42A27DB-BD31-4B8C-83A1-F6EECF244321}">
                <p14:modId xmlns:p14="http://schemas.microsoft.com/office/powerpoint/2010/main" val="3150254267"/>
              </p:ext>
            </p:extLst>
          </p:nvPr>
        </p:nvGraphicFramePr>
        <p:xfrm>
          <a:off x="1460562" y="1862203"/>
          <a:ext cx="6207782" cy="2293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8" name="Marcador de texto 7">
            <a:extLst>
              <a:ext uri="{FF2B5EF4-FFF2-40B4-BE49-F238E27FC236}">
                <a16:creationId xmlns:a16="http://schemas.microsoft.com/office/drawing/2014/main" id="{3FCB41F7-F509-4996-A5F4-6EAB1AF7AC5A}"/>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9" name="Donut 24">
            <a:extLst>
              <a:ext uri="{FF2B5EF4-FFF2-40B4-BE49-F238E27FC236}">
                <a16:creationId xmlns:a16="http://schemas.microsoft.com/office/drawing/2014/main" id="{08224A6E-143A-45E1-8AED-FA3C41974B7F}"/>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20" name="Imagen 19">
            <a:extLst>
              <a:ext uri="{FF2B5EF4-FFF2-40B4-BE49-F238E27FC236}">
                <a16:creationId xmlns:a16="http://schemas.microsoft.com/office/drawing/2014/main" id="{DE18520D-63DE-47DA-8DB3-32DE58C298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24" name="CuadroTexto 23">
            <a:extLst>
              <a:ext uri="{FF2B5EF4-FFF2-40B4-BE49-F238E27FC236}">
                <a16:creationId xmlns:a16="http://schemas.microsoft.com/office/drawing/2014/main" id="{62451B62-8E7C-48FC-A811-9FE95F3424B0}"/>
              </a:ext>
            </a:extLst>
          </p:cNvPr>
          <p:cNvSpPr txBox="1"/>
          <p:nvPr/>
        </p:nvSpPr>
        <p:spPr>
          <a:xfrm>
            <a:off x="1542190" y="1328192"/>
            <a:ext cx="6039808" cy="276999"/>
          </a:xfrm>
          <a:prstGeom prst="rect">
            <a:avLst/>
          </a:prstGeom>
          <a:noFill/>
        </p:spPr>
        <p:txBody>
          <a:bodyPr wrap="square">
            <a:spAutoFit/>
          </a:bodyPr>
          <a:lstStyle/>
          <a:p>
            <a:pPr lvl="0"/>
            <a:r>
              <a:rPr lang="it-IT" sz="1200" dirty="0">
                <a:solidFill>
                  <a:schemeClr val="tx1"/>
                </a:solidFill>
              </a:rPr>
              <a:t>La base di ogni strategia è formulare a priori cinque domande (le 5 «W»):</a:t>
            </a:r>
          </a:p>
        </p:txBody>
      </p:sp>
    </p:spTree>
    <p:extLst>
      <p:ext uri="{BB962C8B-B14F-4D97-AF65-F5344CB8AC3E}">
        <p14:creationId xmlns:p14="http://schemas.microsoft.com/office/powerpoint/2010/main" val="2233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8C3C217-08C0-4CF8-B04F-D4110D0F7DD5}"/>
              </a:ext>
            </a:extLst>
          </p:cNvPr>
          <p:cNvSpPr/>
          <p:nvPr/>
        </p:nvSpPr>
        <p:spPr>
          <a:xfrm>
            <a:off x="1460562" y="1775817"/>
            <a:ext cx="6135774" cy="1645651"/>
          </a:xfrm>
          <a:prstGeom prst="rect">
            <a:avLst/>
          </a:prstGeom>
          <a:solidFill>
            <a:schemeClr val="tx2">
              <a:lumMod val="20000"/>
              <a:lumOff val="80000"/>
            </a:schemeClr>
          </a:solid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60562" y="1577556"/>
            <a:ext cx="6135774" cy="8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384995"/>
          </a:xfrm>
          <a:prstGeom prst="rect">
            <a:avLst/>
          </a:prstGeom>
          <a:noFill/>
        </p:spPr>
        <p:txBody>
          <a:bodyPr wrap="square" rtlCol="0">
            <a:spAutoFit/>
          </a:bodyPr>
          <a:lstStyle/>
          <a:p>
            <a:pPr>
              <a:defRPr/>
            </a:pPr>
            <a:r>
              <a:rPr lang="it-IT" altLang="es-ES" sz="1200" i="1" dirty="0">
                <a:solidFill>
                  <a:srgbClr val="F8469B"/>
                </a:solidFill>
                <a:latin typeface="Arial Rounded MT Bold" panose="020F0704030504030204" pitchFamily="34" charset="0"/>
              </a:rPr>
              <a:t>DISSEMINAZIONE DEI CONTENUTI E VERIFICA DEI RISULTATI</a:t>
            </a:r>
          </a:p>
          <a:p>
            <a:pPr>
              <a:defRPr/>
            </a:pPr>
            <a:endParaRPr lang="it-IT" altLang="es-ES" sz="1200" i="1" dirty="0">
              <a:latin typeface="Arial Rounded MT Bold" panose="020F0704030504030204" pitchFamily="34" charset="0"/>
            </a:endParaRPr>
          </a:p>
          <a:p>
            <a:pPr>
              <a:defRPr/>
            </a:pPr>
            <a:r>
              <a:rPr lang="it-IT" altLang="es-ES" sz="1200" dirty="0">
                <a:latin typeface="Arial Rounded MT Bold" panose="020F0704030504030204" pitchFamily="34" charset="0"/>
              </a:rPr>
              <a:t>Dal momento in cui un contenuto prodotto viene pubblicato, siamo solo all’inizio</a:t>
            </a:r>
          </a:p>
          <a:p>
            <a:pPr>
              <a:defRPr/>
            </a:pPr>
            <a:r>
              <a:rPr lang="it-IT" altLang="es-ES" sz="1200" dirty="0">
                <a:latin typeface="Arial Rounded MT Bold" panose="020F0704030504030204" pitchFamily="34" charset="0"/>
              </a:rPr>
              <a:t>del processo: pur essendo il contenuto di qualità e in grado di rispondere agli </a:t>
            </a:r>
          </a:p>
          <a:p>
            <a:pPr>
              <a:defRPr/>
            </a:pPr>
            <a:r>
              <a:rPr lang="it-IT" altLang="es-ES" sz="1200" dirty="0">
                <a:latin typeface="Arial Rounded MT Bold" panose="020F0704030504030204" pitchFamily="34" charset="0"/>
              </a:rPr>
              <a:t>interessi della «</a:t>
            </a:r>
            <a:r>
              <a:rPr lang="it-IT" altLang="es-ES" sz="1200" dirty="0">
                <a:solidFill>
                  <a:srgbClr val="F8469B"/>
                </a:solidFill>
                <a:latin typeface="Arial Rounded MT Bold" panose="020F0704030504030204" pitchFamily="34" charset="0"/>
              </a:rPr>
              <a:t>personas</a:t>
            </a:r>
            <a:r>
              <a:rPr lang="it-IT" altLang="es-ES" sz="1200" dirty="0">
                <a:latin typeface="Arial Rounded MT Bold" panose="020F0704030504030204" pitchFamily="34" charset="0"/>
              </a:rPr>
              <a:t>» per cui è stato pensato, il problema rimane emergere </a:t>
            </a:r>
          </a:p>
          <a:p>
            <a:pPr>
              <a:defRPr/>
            </a:pPr>
            <a:r>
              <a:rPr lang="it-IT" altLang="es-ES" sz="1200" dirty="0">
                <a:latin typeface="Arial Rounded MT Bold" panose="020F0704030504030204" pitchFamily="34" charset="0"/>
              </a:rPr>
              <a:t>dalla massa. Le leve su cui possiamo agire per canalizzare il pubblico sui nostri </a:t>
            </a:r>
          </a:p>
          <a:p>
            <a:pPr>
              <a:defRPr/>
            </a:pPr>
            <a:r>
              <a:rPr lang="it-IT" altLang="es-ES" sz="1200" dirty="0">
                <a:latin typeface="Arial Rounded MT Bold" panose="020F0704030504030204" pitchFamily="34" charset="0"/>
              </a:rPr>
              <a:t>contenuti sono </a:t>
            </a:r>
            <a:r>
              <a:rPr lang="it-IT" altLang="es-ES" sz="1200" i="1" dirty="0">
                <a:latin typeface="Arial Rounded MT Bold" panose="020F0704030504030204" pitchFamily="34" charset="0"/>
              </a:rPr>
              <a:t>SEO</a:t>
            </a:r>
            <a:r>
              <a:rPr lang="it-IT" altLang="es-ES" sz="1200" dirty="0">
                <a:latin typeface="Arial Rounded MT Bold" panose="020F0704030504030204" pitchFamily="34" charset="0"/>
              </a:rPr>
              <a:t>, </a:t>
            </a:r>
            <a:r>
              <a:rPr lang="it-IT" altLang="es-ES" sz="1200" i="1" dirty="0">
                <a:latin typeface="Arial Rounded MT Bold" panose="020F0704030504030204" pitchFamily="34" charset="0"/>
              </a:rPr>
              <a:t>SEM</a:t>
            </a:r>
            <a:r>
              <a:rPr lang="it-IT" altLang="es-ES" sz="1200" dirty="0">
                <a:latin typeface="Arial Rounded MT Bold" panose="020F0704030504030204" pitchFamily="34" charset="0"/>
              </a:rPr>
              <a:t>, </a:t>
            </a:r>
            <a:r>
              <a:rPr lang="it-IT" altLang="es-ES" sz="1200" i="1" dirty="0">
                <a:latin typeface="Arial Rounded MT Bold" panose="020F0704030504030204" pitchFamily="34" charset="0"/>
              </a:rPr>
              <a:t>Digital People Relation </a:t>
            </a:r>
            <a:r>
              <a:rPr lang="it-IT" altLang="es-ES" sz="1200" dirty="0">
                <a:latin typeface="Arial Rounded MT Bold" panose="020F0704030504030204" pitchFamily="34" charset="0"/>
              </a:rPr>
              <a:t>e </a:t>
            </a:r>
            <a:r>
              <a:rPr lang="it-IT" altLang="es-ES" sz="1200" i="1" dirty="0">
                <a:latin typeface="Arial Rounded MT Bold" panose="020F0704030504030204" pitchFamily="34" charset="0"/>
              </a:rPr>
              <a:t>Syndacation</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ACD7A3EA-B41E-41E8-8763-5EE35B76DE8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B537FD8-185B-4A74-8BFC-EDF24BC62D3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7AD4FFA-939E-4CA8-B467-A557698B5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234852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642330"/>
            <a:ext cx="6205052" cy="65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56966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defRPr/>
            </a:pPr>
            <a:r>
              <a:rPr lang="it-IT" altLang="es-ES" sz="1200" dirty="0">
                <a:solidFill>
                  <a:schemeClr val="tx1"/>
                </a:solidFill>
                <a:latin typeface="Arial Rounded MT Bold" panose="020F0704030504030204" pitchFamily="34" charset="0"/>
              </a:rPr>
              <a:t>Tuttavia, è ormai decisivo l’utilizzo di </a:t>
            </a:r>
            <a:r>
              <a:rPr lang="it-IT" altLang="es-ES" sz="1200" i="1" dirty="0">
                <a:solidFill>
                  <a:schemeClr val="tx2">
                    <a:lumMod val="60000"/>
                    <a:lumOff val="40000"/>
                  </a:schemeClr>
                </a:solidFill>
                <a:latin typeface="Arial Rounded MT Bold" panose="020F0704030504030204" pitchFamily="34" charset="0"/>
              </a:rPr>
              <a:t>Funzioni a Pagamento </a:t>
            </a:r>
            <a:r>
              <a:rPr lang="it-IT" altLang="es-ES" sz="1200" dirty="0">
                <a:solidFill>
                  <a:schemeClr val="tx1"/>
                </a:solidFill>
                <a:latin typeface="Arial Rounded MT Bold" panose="020F0704030504030204" pitchFamily="34" charset="0"/>
              </a:rPr>
              <a:t>per poter diffondere</a:t>
            </a:r>
          </a:p>
          <a:p>
            <a:pPr>
              <a:defRPr/>
            </a:pPr>
            <a:r>
              <a:rPr lang="it-IT" altLang="es-ES" sz="1200" dirty="0">
                <a:solidFill>
                  <a:schemeClr val="tx1"/>
                </a:solidFill>
                <a:latin typeface="Arial Rounded MT Bold" panose="020F0704030504030204" pitchFamily="34" charset="0"/>
              </a:rPr>
              <a:t>i propri contenuti e per raggiungere i nostri obiettivi. </a:t>
            </a:r>
          </a:p>
          <a:p>
            <a:pPr>
              <a:defRPr/>
            </a:pPr>
            <a:endParaRPr lang="it-IT" altLang="es-ES" sz="1200" dirty="0">
              <a:solidFill>
                <a:schemeClr val="tx1"/>
              </a:solidFill>
              <a:latin typeface="Arial Rounded MT Bold" panose="020F0704030504030204" pitchFamily="34" charset="0"/>
            </a:endParaRPr>
          </a:p>
          <a:p>
            <a:pPr>
              <a:defRPr/>
            </a:pPr>
            <a:r>
              <a:rPr lang="it-IT" altLang="es-ES" sz="1200" dirty="0">
                <a:solidFill>
                  <a:schemeClr val="tx1"/>
                </a:solidFill>
                <a:latin typeface="Arial Rounded MT Bold" panose="020F0704030504030204" pitchFamily="34" charset="0"/>
              </a:rPr>
              <a:t>Per esempio: campagne Google AdWords, Social Ads come su Facebook e </a:t>
            </a:r>
          </a:p>
          <a:p>
            <a:pPr>
              <a:defRPr/>
            </a:pPr>
            <a:r>
              <a:rPr lang="it-IT" altLang="es-ES" sz="1200" dirty="0">
                <a:solidFill>
                  <a:schemeClr val="tx1"/>
                </a:solidFill>
                <a:latin typeface="Arial Rounded MT Bold" panose="020F0704030504030204" pitchFamily="34" charset="0"/>
              </a:rPr>
              <a:t>Instagram. </a:t>
            </a:r>
          </a:p>
          <a:p>
            <a:pPr>
              <a:defRPr/>
            </a:pPr>
            <a:endParaRPr lang="it-IT" altLang="es-ES" sz="1200" dirty="0">
              <a:solidFill>
                <a:schemeClr val="tx1"/>
              </a:solidFill>
              <a:latin typeface="Arial Rounded MT Bold" panose="020F0704030504030204" pitchFamily="34" charset="0"/>
            </a:endParaRPr>
          </a:p>
          <a:p>
            <a:pPr>
              <a:defRPr/>
            </a:pPr>
            <a:r>
              <a:rPr lang="it-IT" altLang="es-ES" sz="1200" dirty="0">
                <a:solidFill>
                  <a:schemeClr val="tx1"/>
                </a:solidFill>
                <a:latin typeface="Arial Rounded MT Bold" panose="020F0704030504030204" pitchFamily="34" charset="0"/>
              </a:rPr>
              <a:t>Lo scopo è favorire gli incontri tra i contenuti prodotti e un numero ampio di </a:t>
            </a:r>
          </a:p>
          <a:p>
            <a:pPr>
              <a:defRPr/>
            </a:pPr>
            <a:r>
              <a:rPr lang="it-IT" altLang="es-ES" sz="1200" dirty="0">
                <a:solidFill>
                  <a:schemeClr val="tx1"/>
                </a:solidFill>
                <a:latin typeface="Arial Rounded MT Bold" panose="020F0704030504030204" pitchFamily="34" charset="0"/>
              </a:rPr>
              <a:t>soggetti e/o «</a:t>
            </a:r>
            <a:r>
              <a:rPr lang="it-IT" altLang="es-ES" sz="1200" dirty="0">
                <a:solidFill>
                  <a:schemeClr val="tx2">
                    <a:lumMod val="60000"/>
                    <a:lumOff val="40000"/>
                  </a:schemeClr>
                </a:solidFill>
                <a:latin typeface="Arial Rounded MT Bold" panose="020F0704030504030204" pitchFamily="34" charset="0"/>
              </a:rPr>
              <a:t>personas</a:t>
            </a:r>
            <a:r>
              <a:rPr lang="it-IT" altLang="es-ES" sz="1200" dirty="0">
                <a:solidFill>
                  <a:schemeClr val="tx1"/>
                </a:solidFill>
                <a:latin typeface="Arial Rounded MT Bold" panose="020F0704030504030204" pitchFamily="34" charset="0"/>
              </a:rPr>
              <a:t>»</a:t>
            </a:r>
            <a:endParaRPr lang="en-GB"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2E8CE3E-D561-47DC-B4CF-26590CC0FE4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C06EFF7-0331-4B65-8397-67E45CC9F22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B99CF18-EAD4-4411-A96F-0BF03C0D61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8126478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9193" y="1869224"/>
            <a:ext cx="6202266" cy="1754326"/>
          </a:xfrm>
          <a:prstGeom prst="rect">
            <a:avLst/>
          </a:prstGeom>
          <a:noFill/>
        </p:spPr>
        <p:txBody>
          <a:bodyPr wrap="square" rtlCol="0">
            <a:spAutoFit/>
          </a:bodyPr>
          <a:lstStyle/>
          <a:p>
            <a:pPr>
              <a:defRPr/>
            </a:pPr>
            <a:r>
              <a:rPr lang="it-IT" altLang="es-ES" sz="1200" i="1" dirty="0">
                <a:solidFill>
                  <a:schemeClr val="tx2">
                    <a:lumMod val="60000"/>
                    <a:lumOff val="40000"/>
                  </a:schemeClr>
                </a:solidFill>
                <a:latin typeface="Arial Rounded MT Bold" panose="020F0704030504030204" pitchFamily="34" charset="0"/>
              </a:rPr>
              <a:t>ASCOLTO, MISURAZIONE E METRICHE PER IL MARKETING DIGITALE</a:t>
            </a:r>
          </a:p>
          <a:p>
            <a:pPr>
              <a:defRPr/>
            </a:pPr>
            <a:r>
              <a:rPr lang="it-IT" altLang="es-ES" sz="1200" i="1" dirty="0">
                <a:solidFill>
                  <a:schemeClr val="tx2">
                    <a:lumMod val="60000"/>
                    <a:lumOff val="40000"/>
                  </a:schemeClr>
                </a:solidFill>
                <a:latin typeface="Arial Rounded MT Bold" panose="020F0704030504030204" pitchFamily="34" charset="0"/>
              </a:rPr>
              <a:t>E I SOCIAL MEDIA</a:t>
            </a:r>
          </a:p>
          <a:p>
            <a:pPr>
              <a:defRPr/>
            </a:pPr>
            <a:endParaRPr lang="it-IT" altLang="es-ES" sz="1200" i="1" dirty="0">
              <a:latin typeface="Arial Rounded MT Bold" panose="020F0704030504030204" pitchFamily="34" charset="0"/>
            </a:endParaRPr>
          </a:p>
          <a:p>
            <a:pPr>
              <a:defRPr/>
            </a:pPr>
            <a:r>
              <a:rPr lang="it-IT" altLang="es-ES" sz="1200" dirty="0">
                <a:latin typeface="Arial Rounded MT Bold" panose="020F0704030504030204" pitchFamily="34" charset="0"/>
              </a:rPr>
              <a:t>Cos’è e come si misura il «</a:t>
            </a:r>
            <a:r>
              <a:rPr lang="it-IT" altLang="es-ES" sz="1200" dirty="0">
                <a:solidFill>
                  <a:srgbClr val="F8469B"/>
                </a:solidFill>
                <a:latin typeface="Arial Rounded MT Bold" panose="020F0704030504030204" pitchFamily="34" charset="0"/>
              </a:rPr>
              <a:t>ROI</a:t>
            </a:r>
            <a:r>
              <a:rPr lang="it-IT" altLang="es-ES" sz="1200" dirty="0">
                <a:latin typeface="Arial Rounded MT Bold" panose="020F0704030504030204" pitchFamily="34" charset="0"/>
              </a:rPr>
              <a:t>» delle Attività sui Social?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Il «</a:t>
            </a:r>
            <a:r>
              <a:rPr lang="it-IT" altLang="es-ES" sz="1200" dirty="0">
                <a:solidFill>
                  <a:srgbClr val="F8469B"/>
                </a:solidFill>
                <a:latin typeface="Arial Rounded MT Bold" panose="020F0704030504030204" pitchFamily="34" charset="0"/>
              </a:rPr>
              <a:t>ROI</a:t>
            </a:r>
            <a:r>
              <a:rPr lang="it-IT" altLang="es-ES" sz="1200" dirty="0">
                <a:latin typeface="Arial Rounded MT Bold" panose="020F0704030504030204" pitchFamily="34" charset="0"/>
              </a:rPr>
              <a:t>» indica una semplice formula per il calcolo della profittabilità del capitale </a:t>
            </a:r>
          </a:p>
          <a:p>
            <a:pPr>
              <a:defRPr/>
            </a:pPr>
            <a:r>
              <a:rPr lang="it-IT" altLang="es-ES" sz="1200" dirty="0">
                <a:latin typeface="Arial Rounded MT Bold" panose="020F0704030504030204" pitchFamily="34" charset="0"/>
              </a:rPr>
              <a:t>investito (una metrica finanziaria che per esempio risponde alla domanda «quale ROI ci si può attendere se si investe il 10% delle risorse del Dipartimento al </a:t>
            </a:r>
          </a:p>
          <a:p>
            <a:pPr>
              <a:defRPr/>
            </a:pPr>
            <a:r>
              <a:rPr lang="it-IT" altLang="es-ES" sz="1200" i="1" dirty="0">
                <a:latin typeface="Arial Rounded MT Bold" panose="020F0704030504030204" pitchFamily="34" charset="0"/>
              </a:rPr>
              <a:t>Customer Care </a:t>
            </a:r>
            <a:r>
              <a:rPr lang="it-IT" altLang="es-ES" sz="1200" dirty="0">
                <a:latin typeface="Arial Rounded MT Bold" panose="020F0704030504030204" pitchFamily="34" charset="0"/>
              </a:rPr>
              <a:t>su Facebook nel prossimo semestre?)</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B2442FF-FE50-4DDE-9E3B-336641CBF6C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28FAC15-524A-48CC-9A08-9B1C53766D3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6E4DAC7-D005-41D5-AE84-79DED9299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512254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2123658"/>
          </a:xfrm>
          <a:prstGeom prst="rect">
            <a:avLst/>
          </a:prstGeom>
          <a:noFill/>
        </p:spPr>
        <p:txBody>
          <a:bodyPr wrap="square" rtlCol="0">
            <a:spAutoFit/>
          </a:bodyPr>
          <a:lstStyle/>
          <a:p>
            <a:pPr>
              <a:defRPr/>
            </a:pPr>
            <a:r>
              <a:rPr lang="it-IT" altLang="es-ES" sz="1200" dirty="0">
                <a:latin typeface="Arial Rounded MT Bold" panose="020F0704030504030204" pitchFamily="34" charset="0"/>
              </a:rPr>
              <a:t>Gli errori più comuni nell’</a:t>
            </a:r>
            <a:r>
              <a:rPr lang="it-IT" altLang="es-ES" sz="1200" dirty="0">
                <a:solidFill>
                  <a:schemeClr val="accent2">
                    <a:lumMod val="75000"/>
                  </a:schemeClr>
                </a:solidFill>
                <a:latin typeface="Arial Rounded MT Bold" panose="020F0704030504030204" pitchFamily="34" charset="0"/>
              </a:rPr>
              <a:t>Approccio alla Misurazione </a:t>
            </a:r>
            <a:r>
              <a:rPr lang="it-IT" altLang="es-ES" sz="1200" dirty="0">
                <a:latin typeface="Arial Rounded MT Bold" panose="020F0704030504030204" pitchFamily="34" charset="0"/>
              </a:rPr>
              <a:t>(anche dei ROI) sono per</a:t>
            </a:r>
          </a:p>
          <a:p>
            <a:pPr>
              <a:defRPr/>
            </a:pPr>
            <a:r>
              <a:rPr lang="it-IT" altLang="es-ES" sz="1200" dirty="0">
                <a:latin typeface="Arial Rounded MT Bold" panose="020F0704030504030204" pitchFamily="34" charset="0"/>
              </a:rPr>
              <a:t>esempio avere un'ottica di troppo breve periodo: trascurare cioè gli effetti </a:t>
            </a:r>
          </a:p>
          <a:p>
            <a:pPr>
              <a:defRPr/>
            </a:pPr>
            <a:r>
              <a:rPr lang="it-IT" altLang="es-ES" sz="1200" dirty="0">
                <a:latin typeface="Arial Rounded MT Bold" panose="020F0704030504030204" pitchFamily="34" charset="0"/>
              </a:rPr>
              <a:t>positivi che possono avere un buon impatto sulla reputazione aziendale</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Ma soprattutto farsi guidare dalle metriche “imposte” dalle piattaforme social, per</a:t>
            </a:r>
          </a:p>
          <a:p>
            <a:pPr>
              <a:defRPr/>
            </a:pPr>
            <a:r>
              <a:rPr lang="it-IT" altLang="es-ES" sz="1200" dirty="0">
                <a:latin typeface="Arial Rounded MT Bold" panose="020F0704030504030204" pitchFamily="34" charset="0"/>
              </a:rPr>
              <a:t>esempio il numero di «follower», che in realtà ci dice poco sulla capacità reale</a:t>
            </a:r>
          </a:p>
          <a:p>
            <a:pPr>
              <a:defRPr/>
            </a:pPr>
            <a:r>
              <a:rPr lang="it-IT" altLang="es-ES" sz="1200" dirty="0">
                <a:latin typeface="Arial Rounded MT Bold" panose="020F0704030504030204" pitchFamily="34" charset="0"/>
              </a:rPr>
              <a:t>di coinvolgere il proprio pubblico di riferimento.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Un altro errore comune è non utilizzare una cornice/framework nella quale </a:t>
            </a:r>
          </a:p>
          <a:p>
            <a:pPr>
              <a:defRPr/>
            </a:pPr>
            <a:r>
              <a:rPr lang="it-IT" altLang="es-ES" sz="1200" dirty="0">
                <a:latin typeface="Arial Rounded MT Bold" panose="020F0704030504030204" pitchFamily="34" charset="0"/>
              </a:rPr>
              <a:t>inserire le azioni e leggere i risultati e cioè non considerare gli obiettivi </a:t>
            </a:r>
          </a:p>
          <a:p>
            <a:pPr>
              <a:defRPr/>
            </a:pPr>
            <a:r>
              <a:rPr lang="it-IT" altLang="es-ES" sz="1200" dirty="0">
                <a:latin typeface="Arial Rounded MT Bold" panose="020F0704030504030204" pitchFamily="34" charset="0"/>
              </a:rPr>
              <a:t>di business, ritenendoli scollegati dall'attività svolta sui Social Media.</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632A054-DE39-42CE-B737-55867AEF690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2185081C-1846-49AD-A883-D0143D1BCED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51AE63B-7D64-4E3D-B46E-DC72AA08F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9449143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5009" y="1851670"/>
            <a:ext cx="6207782" cy="2123658"/>
          </a:xfrm>
          <a:prstGeom prst="rect">
            <a:avLst/>
          </a:prstGeom>
          <a:noFill/>
        </p:spPr>
        <p:txBody>
          <a:bodyPr wrap="square" rtlCol="0">
            <a:spAutoFit/>
          </a:bodyPr>
          <a:lstStyle/>
          <a:p>
            <a:pPr>
              <a:defRPr/>
            </a:pPr>
            <a:r>
              <a:rPr lang="it-IT" altLang="es-ES" sz="1200" i="1" dirty="0">
                <a:solidFill>
                  <a:schemeClr val="accent2">
                    <a:lumMod val="75000"/>
                  </a:schemeClr>
                </a:solidFill>
                <a:latin typeface="Arial Rounded MT Bold" panose="020F0704030504030204" pitchFamily="34" charset="0"/>
              </a:rPr>
              <a:t>GESTIRE LA REPUTAZIONE ONLINE</a:t>
            </a:r>
          </a:p>
          <a:p>
            <a:pPr>
              <a:defRPr/>
            </a:pPr>
            <a:endParaRPr lang="it-IT" altLang="es-ES" sz="1200" i="1" dirty="0">
              <a:latin typeface="Arial Rounded MT Bold" panose="020F0704030504030204" pitchFamily="34" charset="0"/>
            </a:endParaRPr>
          </a:p>
          <a:p>
            <a:pPr>
              <a:defRPr/>
            </a:pPr>
            <a:r>
              <a:rPr lang="it-IT" altLang="es-ES" sz="1200" dirty="0">
                <a:latin typeface="Arial Rounded MT Bold" panose="020F0704030504030204" pitchFamily="34" charset="0"/>
              </a:rPr>
              <a:t>Se un tempo il Marketing riteneva che il consumatore insoddisfatto fosse </a:t>
            </a:r>
          </a:p>
          <a:p>
            <a:pPr>
              <a:defRPr/>
            </a:pPr>
            <a:r>
              <a:rPr lang="it-IT" altLang="es-ES" sz="1200" dirty="0">
                <a:latin typeface="Arial Rounded MT Bold" panose="020F0704030504030204" pitchFamily="34" charset="0"/>
              </a:rPr>
              <a:t>portato a lamentarsi con altre dieci persone, nella nuova era dei Social Media un </a:t>
            </a:r>
          </a:p>
          <a:p>
            <a:pPr>
              <a:defRPr/>
            </a:pPr>
            <a:r>
              <a:rPr lang="it-IT" altLang="es-ES" sz="1200" dirty="0">
                <a:latin typeface="Arial Rounded MT Bold" panose="020F0704030504030204" pitchFamily="34" charset="0"/>
              </a:rPr>
              <a:t>cliente insoddisfatto ha in potenza gli strumenti per dirlo a dieci milioni di persone</a:t>
            </a:r>
          </a:p>
          <a:p>
            <a:pPr>
              <a:defRPr/>
            </a:pPr>
            <a:endParaRPr lang="it-IT" altLang="es-ES" sz="1200" dirty="0">
              <a:latin typeface="Arial Rounded MT Bold" panose="020F0704030504030204" pitchFamily="34" charset="0"/>
            </a:endParaRPr>
          </a:p>
          <a:p>
            <a:pPr>
              <a:defRPr/>
            </a:pPr>
            <a:r>
              <a:rPr lang="it-IT" altLang="es-ES" sz="1200" dirty="0">
                <a:solidFill>
                  <a:srgbClr val="F8469B"/>
                </a:solidFill>
                <a:latin typeface="Arial Rounded MT Bold" panose="020F0704030504030204" pitchFamily="34" charset="0"/>
              </a:rPr>
              <a:t>L’Azienda cioè perde sempre di più il controllo delle informazioni che circolano </a:t>
            </a:r>
          </a:p>
          <a:p>
            <a:pPr>
              <a:defRPr/>
            </a:pPr>
            <a:r>
              <a:rPr lang="it-IT" altLang="es-ES" sz="1200" dirty="0">
                <a:solidFill>
                  <a:srgbClr val="F8469B"/>
                </a:solidFill>
                <a:latin typeface="Arial Rounded MT Bold" panose="020F0704030504030204" pitchFamily="34" charset="0"/>
              </a:rPr>
              <a:t>sul proprio Brand, sui prodotti e servizi.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Diventa necessario monitorare in maniera costante i propri canali in modo da </a:t>
            </a:r>
          </a:p>
          <a:p>
            <a:pPr>
              <a:defRPr/>
            </a:pPr>
            <a:r>
              <a:rPr lang="it-IT" altLang="es-ES" sz="1200" dirty="0">
                <a:latin typeface="Arial Rounded MT Bold" panose="020F0704030504030204" pitchFamily="34" charset="0"/>
              </a:rPr>
              <a:t>intercettare eventuali negatività e attivare eventualmente azioni di risposta.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FB781BD-3828-4A20-9528-B847E670C0A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2A5F18D-7225-4E7C-9A18-31F1A544A05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C5DE079-8825-4F35-A69D-9C94C7AC6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9387543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906771"/>
            <a:ext cx="5904000"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defRPr/>
            </a:pPr>
            <a:r>
              <a:rPr lang="it-IT" altLang="es-ES" sz="1200" dirty="0">
                <a:solidFill>
                  <a:schemeClr val="tx1"/>
                </a:solidFill>
                <a:latin typeface="Arial Rounded MT Bold" panose="020F0704030504030204" pitchFamily="34" charset="0"/>
              </a:rPr>
              <a:t>Per questo ci sono strumenti di monitoraggio in tempo reale che permettono di scoprire «trend», «hashtag» e relazioni emergenti e di essere avvisati per </a:t>
            </a:r>
          </a:p>
          <a:p>
            <a:pPr>
              <a:defRPr/>
            </a:pPr>
            <a:r>
              <a:rPr lang="it-IT" altLang="es-ES" sz="1200" dirty="0">
                <a:solidFill>
                  <a:schemeClr val="tx1"/>
                </a:solidFill>
                <a:latin typeface="Arial Rounded MT Bold" panose="020F0704030504030204" pitchFamily="34" charset="0"/>
              </a:rPr>
              <a:t>poter mettere a punto attività di Marketing Digitale in tempo reale.</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99C236F-D6FF-40F7-BCBE-5FC49B9C864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3013200-28A6-4BDC-ABCB-AF0E1194F77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B713A88-6631-4501-803E-7CB0D5F28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871684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71765"/>
            <a:ext cx="5904000"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defRPr/>
            </a:pPr>
            <a:r>
              <a:rPr lang="it-IT" altLang="es-ES" sz="1200" dirty="0">
                <a:solidFill>
                  <a:schemeClr val="tx1"/>
                </a:solidFill>
                <a:latin typeface="Arial Rounded MT Bold" panose="020F0704030504030204" pitchFamily="34" charset="0"/>
              </a:rPr>
              <a:t>L'attività delle Pubbliche Relazioni deve adattarsi a queste nuove modalità di </a:t>
            </a:r>
          </a:p>
          <a:p>
            <a:pPr>
              <a:defRPr/>
            </a:pPr>
            <a:r>
              <a:rPr lang="it-IT" altLang="es-ES" sz="1200" dirty="0">
                <a:solidFill>
                  <a:schemeClr val="tx1"/>
                </a:solidFill>
                <a:latin typeface="Arial Rounded MT Bold" panose="020F0704030504030204" pitchFamily="34" charset="0"/>
              </a:rPr>
              <a:t>interazione e circolazione dell'informazione non solo in ambito di strategie di </a:t>
            </a:r>
          </a:p>
          <a:p>
            <a:pPr>
              <a:defRPr/>
            </a:pPr>
            <a:r>
              <a:rPr lang="it-IT" altLang="es-ES" sz="1200" dirty="0">
                <a:solidFill>
                  <a:schemeClr val="tx1"/>
                </a:solidFill>
                <a:latin typeface="Arial Rounded MT Bold" panose="020F0704030504030204" pitchFamily="34" charset="0"/>
              </a:rPr>
              <a:t>tipo difensivo, ma anche nell'ottica della semplice gestione e costruzione </a:t>
            </a:r>
          </a:p>
          <a:p>
            <a:pPr>
              <a:defRPr/>
            </a:pPr>
            <a:r>
              <a:rPr lang="it-IT" altLang="es-ES" sz="1200" dirty="0">
                <a:solidFill>
                  <a:schemeClr val="tx1"/>
                </a:solidFill>
                <a:latin typeface="Arial Rounded MT Bold" panose="020F0704030504030204" pitchFamily="34" charset="0"/>
              </a:rPr>
              <a:t>della reputazione.</a:t>
            </a:r>
            <a:endParaRPr lang="en-GB"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35FD7F5-F8F3-483F-B80C-E51258D5DE9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291AE56A-7D3A-4974-B204-554ED8FDBD6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8B934E3-551E-40BE-9B3F-5B33A12DA4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644770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5421" y="119060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6893C7B-425A-4D79-916B-6FDE53AC18F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5E1F023-7434-4519-9EF9-B1CB4B5A3BB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44D319D-8B64-48D3-A3BF-88EA6DBCEB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B6FD42B0-4D7A-49D7-BD98-11E717420B4C}"/>
              </a:ext>
            </a:extLst>
          </p:cNvPr>
          <p:cNvSpPr txBox="1"/>
          <p:nvPr/>
        </p:nvSpPr>
        <p:spPr>
          <a:xfrm>
            <a:off x="1259632" y="1384652"/>
            <a:ext cx="6009789" cy="461665"/>
          </a:xfrm>
          <a:prstGeom prst="rect">
            <a:avLst/>
          </a:prstGeom>
          <a:noFill/>
        </p:spPr>
        <p:txBody>
          <a:bodyPr wrap="square">
            <a:spAutoFit/>
          </a:bodyPr>
          <a:lstStyle/>
          <a:p>
            <a:pPr lvl="0"/>
            <a:r>
              <a:rPr lang="it-IT" sz="1200" dirty="0"/>
              <a:t>Il monitoraggio dei Social Media è generalmente diviso in 3 fasi supportate da diverse tecnologie e competenze</a:t>
            </a:r>
          </a:p>
        </p:txBody>
      </p:sp>
      <p:sp>
        <p:nvSpPr>
          <p:cNvPr id="19" name="CuadroTexto 18">
            <a:extLst>
              <a:ext uri="{FF2B5EF4-FFF2-40B4-BE49-F238E27FC236}">
                <a16:creationId xmlns:a16="http://schemas.microsoft.com/office/drawing/2014/main" id="{A1B8B556-6459-43F5-9F5B-89DA219CF977}"/>
              </a:ext>
            </a:extLst>
          </p:cNvPr>
          <p:cNvSpPr txBox="1"/>
          <p:nvPr/>
        </p:nvSpPr>
        <p:spPr>
          <a:xfrm>
            <a:off x="1259632" y="3384843"/>
            <a:ext cx="5904656" cy="646331"/>
          </a:xfrm>
          <a:prstGeom prst="rect">
            <a:avLst/>
          </a:prstGeom>
          <a:noFill/>
        </p:spPr>
        <p:txBody>
          <a:bodyPr wrap="square">
            <a:spAutoFit/>
          </a:bodyPr>
          <a:lstStyle/>
          <a:p>
            <a:pPr lvl="0"/>
            <a:r>
              <a:rPr lang="it-IT" sz="1200" dirty="0"/>
              <a:t>A queste fasi ne segue una quarta ovvero quella di gestione di quanto appreso dai   Social Media: per esempio producendo risposte alle domande poste dagli utenti, </a:t>
            </a:r>
          </a:p>
          <a:p>
            <a:pPr lvl="0"/>
            <a:r>
              <a:rPr lang="it-IT" sz="1200" dirty="0"/>
              <a:t>creando «engagement» con questi ultimi.</a:t>
            </a:r>
          </a:p>
        </p:txBody>
      </p:sp>
      <p:graphicFrame>
        <p:nvGraphicFramePr>
          <p:cNvPr id="22" name="Diagrama 21">
            <a:extLst>
              <a:ext uri="{FF2B5EF4-FFF2-40B4-BE49-F238E27FC236}">
                <a16:creationId xmlns:a16="http://schemas.microsoft.com/office/drawing/2014/main" id="{6EADB025-B0E2-4C3B-9BC1-6D6BB77D9D48}"/>
              </a:ext>
            </a:extLst>
          </p:cNvPr>
          <p:cNvGraphicFramePr/>
          <p:nvPr>
            <p:extLst>
              <p:ext uri="{D42A27DB-BD31-4B8C-83A1-F6EECF244321}">
                <p14:modId xmlns:p14="http://schemas.microsoft.com/office/powerpoint/2010/main" val="1303136352"/>
              </p:ext>
            </p:extLst>
          </p:nvPr>
        </p:nvGraphicFramePr>
        <p:xfrm>
          <a:off x="1365420" y="1922185"/>
          <a:ext cx="5654852" cy="14392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757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B35A29E-C355-4BAE-A047-4FBC304D223D}"/>
              </a:ext>
            </a:extLst>
          </p:cNvPr>
          <p:cNvSpPr/>
          <p:nvPr/>
        </p:nvSpPr>
        <p:spPr>
          <a:xfrm>
            <a:off x="1508866" y="1567880"/>
            <a:ext cx="5903999" cy="68388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508865" y="1299595"/>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08864" y="1615129"/>
            <a:ext cx="5943456" cy="1938992"/>
          </a:xfrm>
          <a:prstGeom prst="rect">
            <a:avLst/>
          </a:prstGeom>
          <a:noFill/>
        </p:spPr>
        <p:txBody>
          <a:bodyPr wrap="square" rtlCol="0">
            <a:spAutoFit/>
          </a:bodyPr>
          <a:lstStyle/>
          <a:p>
            <a:pPr marL="228600" indent="-228600">
              <a:buAutoNum type="arabicParenR"/>
              <a:defRPr/>
            </a:pPr>
            <a:r>
              <a:rPr lang="it-IT" altLang="es-ES" sz="1200" dirty="0">
                <a:solidFill>
                  <a:srgbClr val="F8469B"/>
                </a:solidFill>
                <a:latin typeface="Arial Rounded MT Bold" panose="020F0704030504030204" pitchFamily="34" charset="0"/>
              </a:rPr>
              <a:t>Ascolto</a:t>
            </a:r>
            <a:r>
              <a:rPr lang="it-IT" altLang="es-ES" sz="1200" dirty="0">
                <a:latin typeface="Arial Rounded MT Bold" panose="020F0704030504030204" pitchFamily="34" charset="0"/>
              </a:rPr>
              <a:t>: come già detto è la fase dedicata all'acquisizione dei dati </a:t>
            </a:r>
          </a:p>
          <a:p>
            <a:pPr>
              <a:defRPr/>
            </a:pPr>
            <a:r>
              <a:rPr lang="it-IT" altLang="es-ES" sz="1200" dirty="0">
                <a:latin typeface="Arial Rounded MT Bold" panose="020F0704030504030204" pitchFamily="34" charset="0"/>
              </a:rPr>
              <a:t>Grazie alla piattaforme di «User-Generated Content» (Social Media). </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Vista la numerosità dei Social Media, per ciascuna fonte dovranno essere </a:t>
            </a:r>
          </a:p>
          <a:p>
            <a:pPr>
              <a:defRPr/>
            </a:pPr>
            <a:r>
              <a:rPr lang="it-IT" altLang="es-ES" sz="1200" dirty="0">
                <a:latin typeface="Arial Rounded MT Bold" panose="020F0704030504030204" pitchFamily="34" charset="0"/>
              </a:rPr>
              <a:t>individuati il meccanismo e la tecnologia di scaricamento più adatta. </a:t>
            </a:r>
          </a:p>
          <a:p>
            <a:pPr>
              <a:defRPr/>
            </a:pPr>
            <a:r>
              <a:rPr lang="it-IT" altLang="es-ES" sz="1200" dirty="0">
                <a:latin typeface="Arial Rounded MT Bold" panose="020F0704030504030204" pitchFamily="34" charset="0"/>
              </a:rPr>
              <a:t>Le tecnologie più comuni sono gli «RSS», di cui sono dotati per esempio i blog e i siti di news (noti per i Feed RSS che permettono di rimanere aggiornati su </a:t>
            </a:r>
          </a:p>
          <a:p>
            <a:pPr>
              <a:defRPr/>
            </a:pPr>
            <a:r>
              <a:rPr lang="it-IT" altLang="es-ES" sz="1200" dirty="0">
                <a:latin typeface="Arial Rounded MT Bold" panose="020F0704030504030204" pitchFamily="34" charset="0"/>
              </a:rPr>
              <a:t>nuovi commenti o articoli pubblicati nei siti di interesse) e le «API» dei Social Network</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A875EF9-91FF-491C-BA1F-0B4AB628698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448E002-6BB6-436F-8BF9-27A37DA9CCE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7725C6A3-7112-4F07-9683-D3F36E6D84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618824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9FBDC2B-AE56-4FED-86BF-0767DD12FC18}"/>
              </a:ext>
            </a:extLst>
          </p:cNvPr>
          <p:cNvSpPr/>
          <p:nvPr/>
        </p:nvSpPr>
        <p:spPr>
          <a:xfrm>
            <a:off x="1460562" y="1769312"/>
            <a:ext cx="6135774" cy="914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582223" y="143249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938992"/>
          </a:xfrm>
          <a:prstGeom prst="rect">
            <a:avLst/>
          </a:prstGeom>
          <a:noFill/>
        </p:spPr>
        <p:txBody>
          <a:bodyPr wrap="square" rtlCol="0">
            <a:spAutoFit/>
          </a:bodyPr>
          <a:lstStyle/>
          <a:p>
            <a:pPr>
              <a:defRPr/>
            </a:pPr>
            <a:r>
              <a:rPr lang="it-IT" altLang="es-ES" sz="1200" dirty="0">
                <a:latin typeface="Arial Rounded MT Bold" panose="020F0704030504030204" pitchFamily="34" charset="0"/>
              </a:rPr>
              <a:t>2) Classificazione: La fase centrale del processo di monitoraggio consiste nella </a:t>
            </a:r>
          </a:p>
          <a:p>
            <a:pPr>
              <a:defRPr/>
            </a:pPr>
            <a:r>
              <a:rPr lang="it-IT" altLang="es-ES" sz="1200" dirty="0">
                <a:solidFill>
                  <a:srgbClr val="F8469B"/>
                </a:solidFill>
                <a:latin typeface="Arial Rounded MT Bold" panose="020F0704030504030204" pitchFamily="34" charset="0"/>
              </a:rPr>
              <a:t>classificazione</a:t>
            </a:r>
            <a:r>
              <a:rPr lang="it-IT" altLang="es-ES" sz="1200" dirty="0">
                <a:latin typeface="Arial Rounded MT Bold" panose="020F0704030504030204" pitchFamily="34" charset="0"/>
              </a:rPr>
              <a:t> e nella comprensione dei dati raccolti. Questo richiede </a:t>
            </a:r>
          </a:p>
          <a:p>
            <a:pPr>
              <a:defRPr/>
            </a:pPr>
            <a:r>
              <a:rPr lang="it-IT" altLang="es-ES" sz="1200" dirty="0">
                <a:latin typeface="Arial Rounded MT Bold" panose="020F0704030504030204" pitchFamily="34" charset="0"/>
              </a:rPr>
              <a:t>l'identificazione di un dominio di ricerca, per circoscrivere il perimetro di analisi: per esempio, il «Settore Moda»: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Bisognerà individuare i driver dell'analisi, ovvero i rami dell'albero (nel caso della moda: brand, prodotti, tematiche), per potere poi definire delle «keyword» adatte alla rilevazione di tutti i messaggi già pertinenti (per esempio: «LV», </a:t>
            </a:r>
          </a:p>
          <a:p>
            <a:pPr>
              <a:defRPr/>
            </a:pPr>
            <a:r>
              <a:rPr lang="it-IT" altLang="es-ES" sz="1200" dirty="0">
                <a:latin typeface="Arial Rounded MT Bold" panose="020F0704030504030204" pitchFamily="34" charset="0"/>
              </a:rPr>
              <a:t>«Louis Vuitton», «louisvuitton») per raccogliere i messagi che parlando del noto</a:t>
            </a:r>
          </a:p>
          <a:p>
            <a:pPr>
              <a:defRPr/>
            </a:pPr>
            <a:r>
              <a:rPr lang="it-IT" altLang="es-ES" sz="1200" dirty="0">
                <a:latin typeface="Arial Rounded MT Bold" panose="020F0704030504030204" pitchFamily="34" charset="0"/>
              </a:rPr>
              <a:t>Brand di moda.</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C4D7531-AD70-41AA-BD18-F57429F6CF8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737D936-8B16-403B-A4CE-00E0C9FC996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924F30C-BCC8-4975-8FEE-CD9AB43245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1110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7161" y="1881717"/>
            <a:ext cx="6408712" cy="1938992"/>
          </a:xfrm>
          <a:prstGeom prst="rect">
            <a:avLst/>
          </a:prstGeom>
          <a:noFill/>
        </p:spPr>
        <p:txBody>
          <a:bodyPr wrap="square" rtlCol="0">
            <a:spAutoFit/>
          </a:bodyPr>
          <a:lstStyle/>
          <a:p>
            <a:pPr>
              <a:defRPr/>
            </a:pPr>
            <a:r>
              <a:rPr lang="it-IT" altLang="es-ES" sz="1200" dirty="0"/>
              <a:t>Il Marketing Digitale e il Social Media Marketing sono attività di marketing a tutti </a:t>
            </a:r>
          </a:p>
          <a:p>
            <a:pPr>
              <a:defRPr/>
            </a:pPr>
            <a:r>
              <a:rPr lang="it-IT" altLang="es-ES" sz="1200" dirty="0"/>
              <a:t>gli effetti. </a:t>
            </a:r>
          </a:p>
          <a:p>
            <a:pPr>
              <a:defRPr/>
            </a:pPr>
            <a:endParaRPr lang="it-IT" altLang="es-ES" sz="1200" dirty="0"/>
          </a:p>
          <a:p>
            <a:pPr>
              <a:defRPr/>
            </a:pPr>
            <a:r>
              <a:rPr lang="it-IT" altLang="es-ES" sz="1200" dirty="0"/>
              <a:t>Il Marketing Digitale segue quindi le </a:t>
            </a:r>
            <a:r>
              <a:rPr lang="it-IT" altLang="es-ES" sz="1200" dirty="0">
                <a:solidFill>
                  <a:srgbClr val="F8469B"/>
                </a:solidFill>
              </a:rPr>
              <a:t>4p</a:t>
            </a:r>
            <a:r>
              <a:rPr lang="it-IT" altLang="es-ES" sz="1200" dirty="0"/>
              <a:t>, così come qualsiasi altra strategia di </a:t>
            </a:r>
          </a:p>
          <a:p>
            <a:pPr>
              <a:defRPr/>
            </a:pPr>
            <a:r>
              <a:rPr lang="it-IT" altLang="es-ES" sz="1200" dirty="0"/>
              <a:t>Marketing: </a:t>
            </a:r>
            <a:r>
              <a:rPr lang="it-IT" altLang="es-ES" sz="1200" dirty="0">
                <a:solidFill>
                  <a:srgbClr val="F8469B"/>
                </a:solidFill>
              </a:rPr>
              <a:t>Prodotto, Prezzo, Promozione </a:t>
            </a:r>
            <a:r>
              <a:rPr lang="it-IT" altLang="es-ES" sz="1200" dirty="0"/>
              <a:t>(comunicazione), </a:t>
            </a:r>
            <a:r>
              <a:rPr lang="it-IT" altLang="es-ES" sz="1200" dirty="0">
                <a:solidFill>
                  <a:srgbClr val="F8469B"/>
                </a:solidFill>
              </a:rPr>
              <a:t>Posto</a:t>
            </a:r>
            <a:r>
              <a:rPr lang="it-IT" altLang="es-ES" sz="1200" dirty="0"/>
              <a:t> (cioè </a:t>
            </a:r>
          </a:p>
          <a:p>
            <a:pPr>
              <a:defRPr/>
            </a:pPr>
            <a:r>
              <a:rPr lang="it-IT" altLang="es-ES" sz="1200" dirty="0"/>
              <a:t>distribuzione). </a:t>
            </a:r>
          </a:p>
          <a:p>
            <a:pPr>
              <a:defRPr/>
            </a:pPr>
            <a:endParaRPr lang="it-IT" altLang="es-ES" sz="1200" dirty="0"/>
          </a:p>
          <a:p>
            <a:pPr>
              <a:defRPr/>
            </a:pPr>
            <a:r>
              <a:rPr lang="it-IT" altLang="es-ES" sz="1200" dirty="0"/>
              <a:t>Le «4p» sono state di recente integrate/sostituite dalle «</a:t>
            </a:r>
            <a:r>
              <a:rPr lang="it-IT" altLang="es-ES" sz="1200" dirty="0">
                <a:solidFill>
                  <a:srgbClr val="F8469B"/>
                </a:solidFill>
              </a:rPr>
              <a:t>4c</a:t>
            </a:r>
            <a:r>
              <a:rPr lang="it-IT" altLang="es-ES" sz="1200" dirty="0"/>
              <a:t>»: </a:t>
            </a:r>
            <a:r>
              <a:rPr lang="it-IT" altLang="es-ES" sz="1200" dirty="0">
                <a:solidFill>
                  <a:srgbClr val="F8469B"/>
                </a:solidFill>
              </a:rPr>
              <a:t>Soluzione per il cliente, Costo, Comunicazione, Convenienza</a:t>
            </a:r>
            <a:r>
              <a:rPr lang="it-IT" altLang="es-ES" sz="1200" dirty="0"/>
              <a:t>. Queste integrazioni spostano l'attenzione </a:t>
            </a:r>
          </a:p>
          <a:p>
            <a:pPr>
              <a:defRPr/>
            </a:pPr>
            <a:r>
              <a:rPr lang="it-IT" altLang="es-ES" sz="1200" dirty="0"/>
              <a:t>dall'azienda (da chi propone la Strategia di Marketing) al cliente.</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225E3F3-0556-4844-BE07-D870EF4578B4}"/>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DD1CEF7-EF5D-484B-9A94-9CBC61EA084E}"/>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7AB4F067-1DE6-4C49-83DC-396F0E7D4F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18" name="CuadroTexto 17">
            <a:extLst>
              <a:ext uri="{FF2B5EF4-FFF2-40B4-BE49-F238E27FC236}">
                <a16:creationId xmlns:a16="http://schemas.microsoft.com/office/drawing/2014/main" id="{B0194761-E14E-4138-925A-C1B45AEEA48F}"/>
              </a:ext>
            </a:extLst>
          </p:cNvPr>
          <p:cNvSpPr txBox="1"/>
          <p:nvPr/>
        </p:nvSpPr>
        <p:spPr>
          <a:xfrm>
            <a:off x="385958" y="1749140"/>
            <a:ext cx="1224136" cy="923330"/>
          </a:xfrm>
          <a:prstGeom prst="rect">
            <a:avLst/>
          </a:prstGeom>
          <a:noFill/>
        </p:spPr>
        <p:txBody>
          <a:bodyPr wrap="square">
            <a:spAutoFit/>
          </a:bodyPr>
          <a:lstStyle/>
          <a:p>
            <a:r>
              <a:rPr lang="it-IT" altLang="es-ES" sz="5400" dirty="0">
                <a:solidFill>
                  <a:srgbClr val="F8469B"/>
                </a:solidFill>
                <a:latin typeface="Arial Rounded MT Bold" panose="020F0704030504030204" pitchFamily="34" charset="0"/>
              </a:rPr>
              <a:t>4P</a:t>
            </a:r>
            <a:endParaRPr lang="es-ES" sz="6600" dirty="0"/>
          </a:p>
        </p:txBody>
      </p:sp>
      <p:sp>
        <p:nvSpPr>
          <p:cNvPr id="19" name="CuadroTexto 18">
            <a:extLst>
              <a:ext uri="{FF2B5EF4-FFF2-40B4-BE49-F238E27FC236}">
                <a16:creationId xmlns:a16="http://schemas.microsoft.com/office/drawing/2014/main" id="{92226A55-CA32-4679-8AD4-925151601CB0}"/>
              </a:ext>
            </a:extLst>
          </p:cNvPr>
          <p:cNvSpPr txBox="1"/>
          <p:nvPr/>
        </p:nvSpPr>
        <p:spPr>
          <a:xfrm>
            <a:off x="369683" y="3028240"/>
            <a:ext cx="1224136" cy="923330"/>
          </a:xfrm>
          <a:prstGeom prst="rect">
            <a:avLst/>
          </a:prstGeom>
          <a:noFill/>
        </p:spPr>
        <p:txBody>
          <a:bodyPr wrap="square">
            <a:spAutoFit/>
          </a:bodyPr>
          <a:lstStyle/>
          <a:p>
            <a:r>
              <a:rPr lang="it-IT" altLang="es-ES" sz="5400" dirty="0">
                <a:solidFill>
                  <a:srgbClr val="F8469B"/>
                </a:solidFill>
                <a:latin typeface="Arial Rounded MT Bold" panose="020F0704030504030204" pitchFamily="34" charset="0"/>
              </a:rPr>
              <a:t>4C</a:t>
            </a:r>
            <a:endParaRPr lang="es-ES" sz="5400" dirty="0"/>
          </a:p>
        </p:txBody>
      </p:sp>
    </p:spTree>
    <p:extLst>
      <p:ext uri="{BB962C8B-B14F-4D97-AF65-F5344CB8AC3E}">
        <p14:creationId xmlns:p14="http://schemas.microsoft.com/office/powerpoint/2010/main" val="2653554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CFBFD5B-B5DB-4E74-97BD-6CCE0579CD93}"/>
              </a:ext>
            </a:extLst>
          </p:cNvPr>
          <p:cNvSpPr/>
          <p:nvPr/>
        </p:nvSpPr>
        <p:spPr>
          <a:xfrm>
            <a:off x="1460562" y="1822709"/>
            <a:ext cx="6053532" cy="57606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471366" y="1550313"/>
            <a:ext cx="6053532" cy="54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938992"/>
          </a:xfrm>
          <a:prstGeom prst="rect">
            <a:avLst/>
          </a:prstGeom>
          <a:noFill/>
        </p:spPr>
        <p:txBody>
          <a:bodyPr wrap="square" rtlCol="0">
            <a:spAutoFit/>
          </a:bodyPr>
          <a:lstStyle/>
          <a:p>
            <a:pPr>
              <a:defRPr/>
            </a:pPr>
            <a:r>
              <a:rPr lang="it-IT" altLang="es-ES" sz="1200" dirty="0">
                <a:latin typeface="Arial Rounded MT Bold" panose="020F0704030504030204" pitchFamily="34" charset="0"/>
              </a:rPr>
              <a:t>3) Analisi: la fase finale in cui i dati vengono sottoposti all'analisi. È utile porsi</a:t>
            </a:r>
          </a:p>
          <a:p>
            <a:pPr>
              <a:defRPr/>
            </a:pPr>
            <a:r>
              <a:rPr lang="it-IT" altLang="es-ES" sz="1200" dirty="0">
                <a:latin typeface="Arial Rounded MT Bold" panose="020F0704030504030204" pitchFamily="34" charset="0"/>
              </a:rPr>
              <a:t>alcune domande, per esempio:</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Internalizzare o esternalizzare l'analisi? </a:t>
            </a:r>
          </a:p>
          <a:p>
            <a:pPr>
              <a:defRPr/>
            </a:pPr>
            <a:r>
              <a:rPr lang="it-IT" altLang="es-ES" sz="1200" dirty="0">
                <a:latin typeface="Arial Rounded MT Bold" panose="020F0704030504030204" pitchFamily="34" charset="0"/>
              </a:rPr>
              <a:t>Molti Canali e/o Social Media offrono strumenti intuitivi che permettono allo staff di qualsiasi Azienda di produrre le proprie analisi e considerazioni.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Se tuttavia questo è positivo per uno Staff competente, esso diviene un ulteriore ostacolo per chi ha scarsa competenza nel settore. </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11B2C1D-ED7E-44B5-9327-A25E7CC2955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B85985F-59A9-4A39-8448-33822CCD888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8B52D56-FB3D-451D-AEBD-29A22D2CE0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635021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1460562" y="1577556"/>
            <a:ext cx="6205052" cy="647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75432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defRPr/>
            </a:pPr>
            <a:r>
              <a:rPr lang="it-IT" altLang="es-ES" sz="1200" dirty="0">
                <a:solidFill>
                  <a:srgbClr val="F8469B"/>
                </a:solidFill>
                <a:latin typeface="Arial Rounded MT Bold" panose="020F0704030504030204" pitchFamily="34" charset="0"/>
              </a:rPr>
              <a:t>STRUMENTI GRATUITI E STRUMENTI A PAGAMENTO</a:t>
            </a:r>
          </a:p>
          <a:p>
            <a:pPr>
              <a:defRPr/>
            </a:pPr>
            <a:endParaRPr lang="it-IT" altLang="es-ES" sz="1200" i="1" dirty="0">
              <a:latin typeface="Arial Rounded MT Bold" panose="020F0704030504030204" pitchFamily="34" charset="0"/>
            </a:endParaRPr>
          </a:p>
          <a:p>
            <a:pPr>
              <a:defRPr/>
            </a:pPr>
            <a:r>
              <a:rPr lang="it-IT" altLang="es-ES" sz="1200" dirty="0">
                <a:latin typeface="Arial Rounded MT Bold" panose="020F0704030504030204" pitchFamily="34" charset="0"/>
              </a:rPr>
              <a:t>Data l’odierna diffusione dei Social Media, sono di conseguenza aumentati </a:t>
            </a:r>
          </a:p>
          <a:p>
            <a:pPr>
              <a:defRPr/>
            </a:pPr>
            <a:r>
              <a:rPr lang="it-IT" altLang="es-ES" sz="1200" dirty="0">
                <a:latin typeface="Arial Rounded MT Bold" panose="020F0704030504030204" pitchFamily="34" charset="0"/>
              </a:rPr>
              <a:t>Anche gli strumenti per il loro «monitoraggio»: ci sono sia strumenti gratuiti sia</a:t>
            </a:r>
          </a:p>
          <a:p>
            <a:pPr>
              <a:defRPr/>
            </a:pPr>
            <a:r>
              <a:rPr lang="it-IT" altLang="es-ES" sz="1200" dirty="0">
                <a:latin typeface="Arial Rounded MT Bold" panose="020F0704030504030204" pitchFamily="34" charset="0"/>
              </a:rPr>
              <a:t>strumenti a pagamento.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Un esempio di strumento gratuito è il semplice «motore di ricerca»: </a:t>
            </a:r>
          </a:p>
          <a:p>
            <a:pPr>
              <a:defRPr/>
            </a:pPr>
            <a:r>
              <a:rPr lang="it-IT" altLang="es-ES" sz="1200" dirty="0">
                <a:latin typeface="Arial Rounded MT Bold" panose="020F0704030504030204" pitchFamily="34" charset="0"/>
              </a:rPr>
              <a:t>esso è utilizzabile anche per un'azione di monitoraggio. Spesso però i risultati non sono molto soddisfacenti. </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B41BD3D-154D-4871-8B0A-5C810B19DB5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D82062D-3682-4625-AD20-918939003EE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2DB5BDB-E585-4D56-8D68-C1E7B2B155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71533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F812E2-5411-420B-A547-75A5BB565FEC}"/>
              </a:ext>
            </a:extLst>
          </p:cNvPr>
          <p:cNvSpPr/>
          <p:nvPr/>
        </p:nvSpPr>
        <p:spPr>
          <a:xfrm>
            <a:off x="1547664" y="2211710"/>
            <a:ext cx="6207782" cy="124374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ln w="0"/>
              <a:solidFill>
                <a:schemeClr val="accent1"/>
              </a:solidFill>
              <a:effectLst>
                <a:outerShdw blurRad="38100" dist="25400" dir="5400000" algn="ctr" rotWithShape="0">
                  <a:srgbClr val="6E747A">
                    <a:alpha val="43000"/>
                  </a:srgbClr>
                </a:outerShdw>
              </a:effectLst>
            </a:endParaRPr>
          </a:p>
        </p:txBody>
      </p:sp>
      <p:sp>
        <p:nvSpPr>
          <p:cNvPr id="4" name="Rectangle 3"/>
          <p:cNvSpPr/>
          <p:nvPr/>
        </p:nvSpPr>
        <p:spPr>
          <a:xfrm>
            <a:off x="1547664" y="1642329"/>
            <a:ext cx="620778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85793"/>
            <a:ext cx="6207782" cy="1569660"/>
          </a:xfrm>
          <a:prstGeom prst="rect">
            <a:avLst/>
          </a:prstGeom>
          <a:noFill/>
        </p:spPr>
        <p:txBody>
          <a:bodyPr wrap="square" rtlCol="0">
            <a:spAutoFit/>
          </a:bodyPr>
          <a:lstStyle/>
          <a:p>
            <a:pPr>
              <a:defRPr/>
            </a:pPr>
            <a:r>
              <a:rPr lang="it-IT" altLang="es-ES" sz="1200" dirty="0">
                <a:solidFill>
                  <a:srgbClr val="F8469B"/>
                </a:solidFill>
                <a:latin typeface="Arial Rounded MT Bold" panose="020F0704030504030204" pitchFamily="34" charset="0"/>
              </a:rPr>
              <a:t>LA RILEVANZA DEI CONTENUTI</a:t>
            </a:r>
          </a:p>
          <a:p>
            <a:pPr>
              <a:defRPr/>
            </a:pPr>
            <a:endParaRPr lang="it-IT" altLang="es-ES" sz="1200" i="1" dirty="0">
              <a:latin typeface="Arial Rounded MT Bold" panose="020F0704030504030204" pitchFamily="34" charset="0"/>
            </a:endParaRPr>
          </a:p>
          <a:p>
            <a:pPr>
              <a:defRPr/>
            </a:pPr>
            <a:r>
              <a:rPr lang="it-IT" altLang="es-ES" sz="1200" dirty="0">
                <a:latin typeface="Arial Rounded MT Bold" panose="020F0704030504030204" pitchFamily="34" charset="0"/>
              </a:rPr>
              <a:t>Tutto ciò che indirizziamo ai nostri pubblici deve essere pertinente e seguire varie</a:t>
            </a:r>
          </a:p>
          <a:p>
            <a:pPr>
              <a:defRPr/>
            </a:pPr>
            <a:r>
              <a:rPr lang="it-IT" altLang="es-ES" sz="1200" dirty="0">
                <a:latin typeface="Arial Rounded MT Bold" panose="020F0704030504030204" pitchFamily="34" charset="0"/>
              </a:rPr>
              <a:t>regole: di forma, di tecnica, pertinenti. Lo </a:t>
            </a:r>
            <a:r>
              <a:rPr lang="it-IT" altLang="es-ES" sz="1200" dirty="0">
                <a:solidFill>
                  <a:srgbClr val="F8469B"/>
                </a:solidFill>
                <a:latin typeface="Arial Rounded MT Bold" panose="020F0704030504030204" pitchFamily="34" charset="0"/>
              </a:rPr>
              <a:t>Stile Comunicativo  </a:t>
            </a:r>
            <a:r>
              <a:rPr lang="it-IT" altLang="es-ES" sz="1200" dirty="0">
                <a:latin typeface="Arial Rounded MT Bold" panose="020F0704030504030204" pitchFamily="34" charset="0"/>
              </a:rPr>
              <a:t>è un importante</a:t>
            </a:r>
          </a:p>
          <a:p>
            <a:pPr>
              <a:defRPr/>
            </a:pPr>
            <a:r>
              <a:rPr lang="it-IT" altLang="es-ES" sz="1200" dirty="0">
                <a:latin typeface="Arial Rounded MT Bold" panose="020F0704030504030204" pitchFamily="34" charset="0"/>
              </a:rPr>
              <a:t>elemento di qualità.</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Idealmente i contenuti promossi e pubblicati dall’Azienda dovrebbero avere uno</a:t>
            </a:r>
          </a:p>
          <a:p>
            <a:pPr>
              <a:defRPr/>
            </a:pPr>
            <a:r>
              <a:rPr lang="it-IT" altLang="es-ES" sz="1200" dirty="0">
                <a:latin typeface="Arial Rounded MT Bold" panose="020F0704030504030204" pitchFamily="34" charset="0"/>
              </a:rPr>
              <a:t>Stile Comunicativo uniforme e riconoscibile.  </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1D87DF6-DD0B-4BE4-8850-C2457C07AFC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3261CF8-2025-48A4-A53E-8927607BF04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3CD4C0C-F22A-4059-B409-C41E62B015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5388291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E1DBD00-A6E9-4CF4-9FD2-996D39EA42F1}"/>
              </a:ext>
            </a:extLst>
          </p:cNvPr>
          <p:cNvSpPr/>
          <p:nvPr/>
        </p:nvSpPr>
        <p:spPr>
          <a:xfrm>
            <a:off x="1440923" y="1815940"/>
            <a:ext cx="6242341" cy="185768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66194"/>
            <a:ext cx="6207782" cy="1569660"/>
          </a:xfrm>
          <a:prstGeom prst="rect">
            <a:avLst/>
          </a:prstGeom>
          <a:noFill/>
        </p:spPr>
        <p:txBody>
          <a:bodyPr wrap="square" rtlCol="0">
            <a:spAutoFit/>
          </a:bodyPr>
          <a:lstStyle/>
          <a:p>
            <a:pPr>
              <a:defRPr/>
            </a:pPr>
            <a:r>
              <a:rPr lang="it-IT" altLang="es-ES" sz="1200" dirty="0">
                <a:solidFill>
                  <a:srgbClr val="F8469B"/>
                </a:solidFill>
                <a:latin typeface="Arial Rounded MT Bold" panose="020F0704030504030204" pitchFamily="34" charset="0"/>
              </a:rPr>
              <a:t>LA RILEVANZA DEI CONTENUTI</a:t>
            </a:r>
          </a:p>
          <a:p>
            <a:pPr>
              <a:defRPr/>
            </a:pPr>
            <a:endParaRPr lang="it-IT" altLang="es-ES" sz="1200" i="1" dirty="0">
              <a:latin typeface="Arial Rounded MT Bold" panose="020F0704030504030204" pitchFamily="34" charset="0"/>
            </a:endParaRPr>
          </a:p>
          <a:p>
            <a:pPr>
              <a:defRPr/>
            </a:pPr>
            <a:r>
              <a:rPr lang="it-IT" altLang="es-ES" sz="1200" dirty="0">
                <a:latin typeface="Arial Rounded MT Bold" panose="020F0704030504030204" pitchFamily="34" charset="0"/>
              </a:rPr>
              <a:t>Non tutti i messaggi presenti sui Social Media hanno la stessa rilevanza. </a:t>
            </a:r>
          </a:p>
          <a:p>
            <a:pPr>
              <a:defRPr/>
            </a:pPr>
            <a:r>
              <a:rPr lang="it-IT" altLang="es-ES" sz="1200" dirty="0">
                <a:latin typeface="Arial Rounded MT Bold" panose="020F0704030504030204" pitchFamily="34" charset="0"/>
              </a:rPr>
              <a:t>È necessario per qualsiasi Azienda comprendere sia questo, sia le strategie utili </a:t>
            </a:r>
          </a:p>
          <a:p>
            <a:pPr>
              <a:defRPr/>
            </a:pPr>
            <a:r>
              <a:rPr lang="it-IT" altLang="es-ES" sz="1200" dirty="0">
                <a:latin typeface="Arial Rounded MT Bold" panose="020F0704030504030204" pitchFamily="34" charset="0"/>
              </a:rPr>
              <a:t>per produrre contenuti quanto più rilevanti: corretto uso delle fonti, selezione</a:t>
            </a:r>
          </a:p>
          <a:p>
            <a:pPr>
              <a:defRPr/>
            </a:pPr>
            <a:r>
              <a:rPr lang="it-IT" altLang="es-ES" sz="1200" dirty="0">
                <a:latin typeface="Arial Rounded MT Bold" panose="020F0704030504030204" pitchFamily="34" charset="0"/>
              </a:rPr>
              <a:t>della piattaforma, autore.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La rilevanza è generalmente misurata mediante 4 strumenti: </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AA16A72-76C3-4EB6-9337-F4607501A3B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FDE982F-25B5-458F-9DFD-131F9B26F50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5C8A2A6-6A18-4705-8AEB-68DDD634C7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3184238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E1FAA0E-6960-4DA7-A696-A78F14A30427}"/>
              </a:ext>
            </a:extLst>
          </p:cNvPr>
          <p:cNvSpPr/>
          <p:nvPr/>
        </p:nvSpPr>
        <p:spPr>
          <a:xfrm>
            <a:off x="2195736" y="1888661"/>
            <a:ext cx="720080" cy="3230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1143" y="1888661"/>
            <a:ext cx="6207782" cy="1754326"/>
          </a:xfrm>
          <a:prstGeom prst="rect">
            <a:avLst/>
          </a:prstGeom>
          <a:noFill/>
        </p:spPr>
        <p:txBody>
          <a:bodyPr wrap="square" rtlCol="0">
            <a:spAutoFit/>
          </a:bodyPr>
          <a:lstStyle/>
          <a:p>
            <a:pPr>
              <a:defRPr/>
            </a:pPr>
            <a:r>
              <a:rPr lang="it-IT" altLang="es-ES" sz="1200" dirty="0">
                <a:latin typeface="Arial Rounded MT Bold" panose="020F0704030504030204" pitchFamily="34" charset="0"/>
              </a:rPr>
              <a:t>Chi è il </a:t>
            </a:r>
            <a:r>
              <a:rPr lang="it-IT" altLang="es-ES" sz="1200" dirty="0">
                <a:solidFill>
                  <a:srgbClr val="F8469B"/>
                </a:solidFill>
                <a:latin typeface="Arial Rounded MT Bold" panose="020F0704030504030204" pitchFamily="34" charset="0"/>
              </a:rPr>
              <a:t>soggetto</a:t>
            </a:r>
            <a:r>
              <a:rPr lang="it-IT" altLang="es-ES" sz="1200" dirty="0">
                <a:latin typeface="Arial Rounded MT Bold" panose="020F0704030504030204" pitchFamily="34" charset="0"/>
              </a:rPr>
              <a:t> del messaggio: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Se per esempio il soggetto del messaggio è il Brand stesso (per esempio:</a:t>
            </a:r>
          </a:p>
          <a:p>
            <a:pPr>
              <a:defRPr/>
            </a:pPr>
            <a:r>
              <a:rPr lang="it-IT" altLang="es-ES" sz="1200" dirty="0">
                <a:latin typeface="Arial Rounded MT Bold" panose="020F0704030504030204" pitchFamily="34" charset="0"/>
              </a:rPr>
              <a:t>«al mattino faccio sempre colazione con le Gocciole, mi piacciono </a:t>
            </a:r>
          </a:p>
          <a:p>
            <a:pPr>
              <a:defRPr/>
            </a:pPr>
            <a:r>
              <a:rPr lang="it-IT" altLang="es-ES" sz="1200" dirty="0">
                <a:latin typeface="Arial Rounded MT Bold" panose="020F0704030504030204" pitchFamily="34" charset="0"/>
              </a:rPr>
              <a:t>un sacco!». In questo caso il Brand è chiaramente il soggetto centrale).</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Oppure se direttamente chiamato in causa l’utente per esprimere opinioni su altri</a:t>
            </a:r>
          </a:p>
          <a:p>
            <a:pPr>
              <a:defRPr/>
            </a:pPr>
            <a:r>
              <a:rPr lang="it-IT" altLang="es-ES" sz="1200" dirty="0">
                <a:latin typeface="Arial Rounded MT Bold" panose="020F0704030504030204" pitchFamily="34" charset="0"/>
              </a:rPr>
              <a:t>temi più generali connessi comunque al settore a cui il soggetto e/o il Brand</a:t>
            </a:r>
          </a:p>
          <a:p>
            <a:pPr>
              <a:defRPr/>
            </a:pPr>
            <a:r>
              <a:rPr lang="it-IT" altLang="es-ES" sz="1200" dirty="0">
                <a:latin typeface="Arial Rounded MT Bold" panose="020F0704030504030204" pitchFamily="34" charset="0"/>
              </a:rPr>
              <a:t>appartengono.  </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F6243E9-1F22-455B-B872-EEF0679A1D4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26E15EF-ED88-4E88-B307-ACD65564793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B70AC476-6DB6-4BF7-AF62-058CFF4684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7853678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338080-A578-4289-89B2-6873E31DD8C2}"/>
              </a:ext>
            </a:extLst>
          </p:cNvPr>
          <p:cNvSpPr/>
          <p:nvPr/>
        </p:nvSpPr>
        <p:spPr>
          <a:xfrm>
            <a:off x="2195736" y="1911398"/>
            <a:ext cx="1440160" cy="30031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508865" y="16423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74353" y="1897016"/>
            <a:ext cx="6207782" cy="1754326"/>
          </a:xfrm>
          <a:prstGeom prst="rect">
            <a:avLst/>
          </a:prstGeom>
          <a:noFill/>
        </p:spPr>
        <p:txBody>
          <a:bodyPr wrap="square" rtlCol="0">
            <a:spAutoFit/>
          </a:bodyPr>
          <a:lstStyle/>
          <a:p>
            <a:pPr>
              <a:defRPr/>
            </a:pPr>
            <a:r>
              <a:rPr lang="it-IT" altLang="es-ES" sz="1200" dirty="0">
                <a:latin typeface="Arial Rounded MT Bold" panose="020F0704030504030204" pitchFamily="34" charset="0"/>
              </a:rPr>
              <a:t>Qual è la </a:t>
            </a:r>
            <a:r>
              <a:rPr lang="it-IT" altLang="es-ES" sz="1200" dirty="0">
                <a:solidFill>
                  <a:srgbClr val="F8469B"/>
                </a:solidFill>
                <a:latin typeface="Arial Rounded MT Bold" panose="020F0704030504030204" pitchFamily="34" charset="0"/>
              </a:rPr>
              <a:t>rilevanza tematica </a:t>
            </a:r>
            <a:r>
              <a:rPr lang="it-IT" altLang="es-ES" sz="1200" dirty="0">
                <a:latin typeface="Arial Rounded MT Bold" panose="020F0704030504030204" pitchFamily="34" charset="0"/>
              </a:rPr>
              <a:t>della fonte:</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Come si rapporta il contenuto prodotto con la fonte di appartenenza?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Ci si riferisce in particolare al grado di affinità della fonte rispetto al settore in </a:t>
            </a:r>
          </a:p>
          <a:p>
            <a:pPr>
              <a:defRPr/>
            </a:pPr>
            <a:r>
              <a:rPr lang="it-IT" altLang="es-ES" sz="1200" dirty="0">
                <a:latin typeface="Arial Rounded MT Bold" panose="020F0704030504030204" pitchFamily="34" charset="0"/>
              </a:rPr>
              <a:t>analisi.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Per esempio si può ottenere una stima rapportando il numero di post relativi al </a:t>
            </a:r>
          </a:p>
          <a:p>
            <a:pPr>
              <a:defRPr/>
            </a:pPr>
            <a:r>
              <a:rPr lang="it-IT" altLang="es-ES" sz="1200" dirty="0">
                <a:latin typeface="Arial Rounded MT Bold" panose="020F0704030504030204" pitchFamily="34" charset="0"/>
              </a:rPr>
              <a:t>settore con il numero di post prodotti dalla fonte in questione.</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8307784-21D1-497F-9B1E-737EB0E4027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3B70753-DBF2-4820-968E-A6B94B6A00F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C06E4DB-5702-4843-8D46-F0D7F8D4DC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2812329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5829A71D-E6F7-47ED-9160-BEA5D9FDF036}"/>
              </a:ext>
            </a:extLst>
          </p:cNvPr>
          <p:cNvSpPr/>
          <p:nvPr/>
        </p:nvSpPr>
        <p:spPr>
          <a:xfrm>
            <a:off x="1526222" y="1644850"/>
            <a:ext cx="1173570" cy="33705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526222" y="144801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7" name="Diagrama 6">
            <a:extLst>
              <a:ext uri="{FF2B5EF4-FFF2-40B4-BE49-F238E27FC236}">
                <a16:creationId xmlns:a16="http://schemas.microsoft.com/office/drawing/2014/main" id="{28491FC3-B17A-4E60-BF5C-65B140EBD151}"/>
              </a:ext>
            </a:extLst>
          </p:cNvPr>
          <p:cNvGraphicFramePr/>
          <p:nvPr>
            <p:extLst>
              <p:ext uri="{D42A27DB-BD31-4B8C-83A1-F6EECF244321}">
                <p14:modId xmlns:p14="http://schemas.microsoft.com/office/powerpoint/2010/main" val="2816955991"/>
              </p:ext>
            </p:extLst>
          </p:nvPr>
        </p:nvGraphicFramePr>
        <p:xfrm>
          <a:off x="1455433" y="2046680"/>
          <a:ext cx="6207782" cy="211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14F91DB-CD4D-4074-B760-E135F18459C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20A0896-0189-4EFF-BAEF-D0D45CD3FD1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E58A7DB-2035-4830-9F5B-B44D44CE1ED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5BEEE6C7-31E6-4DC1-B0D5-5C764E51B12C}"/>
              </a:ext>
            </a:extLst>
          </p:cNvPr>
          <p:cNvSpPr txBox="1"/>
          <p:nvPr/>
        </p:nvSpPr>
        <p:spPr>
          <a:xfrm>
            <a:off x="1455433" y="1644850"/>
            <a:ext cx="4572000" cy="276999"/>
          </a:xfrm>
          <a:prstGeom prst="rect">
            <a:avLst/>
          </a:prstGeom>
          <a:noFill/>
        </p:spPr>
        <p:txBody>
          <a:bodyPr wrap="square">
            <a:spAutoFit/>
          </a:bodyPr>
          <a:lstStyle/>
          <a:p>
            <a:pPr>
              <a:defRPr/>
            </a:pPr>
            <a:r>
              <a:rPr lang="it-IT" altLang="es-ES" sz="1200" dirty="0">
                <a:latin typeface="Arial Rounded MT Bold" panose="020F0704030504030204" pitchFamily="34" charset="0"/>
              </a:rPr>
              <a:t>L'</a:t>
            </a:r>
            <a:r>
              <a:rPr lang="it-IT" altLang="es-ES" sz="1200" dirty="0">
                <a:solidFill>
                  <a:srgbClr val="F8469B"/>
                </a:solidFill>
                <a:latin typeface="Arial Rounded MT Bold" panose="020F0704030504030204" pitchFamily="34" charset="0"/>
              </a:rPr>
              <a:t>engagement</a:t>
            </a:r>
            <a:r>
              <a:rPr lang="it-IT" altLang="es-ES" sz="1200" dirty="0">
                <a:latin typeface="Arial Rounded MT Bold" panose="020F0704030504030204" pitchFamily="34" charset="0"/>
              </a:rPr>
              <a:t>: </a:t>
            </a:r>
          </a:p>
        </p:txBody>
      </p:sp>
    </p:spTree>
    <p:extLst>
      <p:ext uri="{BB962C8B-B14F-4D97-AF65-F5344CB8AC3E}">
        <p14:creationId xmlns:p14="http://schemas.microsoft.com/office/powerpoint/2010/main" val="21681574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0477781-31B6-4F95-80C7-51FFAC97144C}"/>
              </a:ext>
            </a:extLst>
          </p:cNvPr>
          <p:cNvSpPr/>
          <p:nvPr/>
        </p:nvSpPr>
        <p:spPr>
          <a:xfrm>
            <a:off x="1475656" y="1862203"/>
            <a:ext cx="1008112" cy="28805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200329"/>
          </a:xfrm>
          <a:prstGeom prst="rect">
            <a:avLst/>
          </a:prstGeom>
          <a:noFill/>
        </p:spPr>
        <p:txBody>
          <a:bodyPr wrap="square" rtlCol="0">
            <a:spAutoFit/>
          </a:bodyPr>
          <a:lstStyle/>
          <a:p>
            <a:pPr>
              <a:defRPr/>
            </a:pPr>
            <a:r>
              <a:rPr lang="it-IT" altLang="es-ES" sz="1200" dirty="0">
                <a:latin typeface="Arial Rounded MT Bold" panose="020F0704030504030204" pitchFamily="34" charset="0"/>
              </a:rPr>
              <a:t>La </a:t>
            </a:r>
            <a:r>
              <a:rPr lang="it-IT" altLang="es-ES" sz="1200" dirty="0">
                <a:solidFill>
                  <a:srgbClr val="F8469B"/>
                </a:solidFill>
                <a:latin typeface="Arial Rounded MT Bold" panose="020F0704030504030204" pitchFamily="34" charset="0"/>
              </a:rPr>
              <a:t>Visibilità</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Questo parametro idealmente considera il «pubblico» complessivo del contenuto pubblicato. Questo dato tuttavia non è quasi mai disponibile, ma ci si può affidare a indicatori come </a:t>
            </a:r>
            <a:r>
              <a:rPr lang="it-IT" altLang="es-ES" sz="1200" dirty="0">
                <a:solidFill>
                  <a:srgbClr val="F8469B"/>
                </a:solidFill>
                <a:latin typeface="Arial Rounded MT Bold" panose="020F0704030504030204" pitchFamily="34" charset="0"/>
              </a:rPr>
              <a:t>Google Page Rank </a:t>
            </a:r>
            <a:r>
              <a:rPr lang="it-IT" altLang="es-ES" sz="1200" dirty="0">
                <a:latin typeface="Arial Rounded MT Bold" panose="020F0704030504030204" pitchFamily="34" charset="0"/>
              </a:rPr>
              <a:t>o al numero di «follower» se prendiamo in</a:t>
            </a:r>
          </a:p>
          <a:p>
            <a:pPr>
              <a:defRPr/>
            </a:pPr>
            <a:r>
              <a:rPr lang="it-IT" altLang="es-ES" sz="1200" dirty="0">
                <a:latin typeface="Arial Rounded MT Bold" panose="020F0704030504030204" pitchFamily="34" charset="0"/>
              </a:rPr>
              <a:t>considerazione Twitter (o numero di «fan» se si parla di Facebook).  </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7F0FD93-2E78-44B0-95A3-9EEBBC0E7EA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22C9655B-0A0C-4486-B384-70C7989C6F1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5815279-3A99-4CD7-95F0-513D7B76A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5439956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42E4550-8C9D-4E1C-BE16-537062EB9E6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3CDC712-B095-4DC5-BAB3-5A81134F52B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772DA38-7067-4287-AF69-B5B8136B03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FD0804CA-9415-43A0-992B-30F4D3F131C4}"/>
              </a:ext>
            </a:extLst>
          </p:cNvPr>
          <p:cNvSpPr txBox="1"/>
          <p:nvPr/>
        </p:nvSpPr>
        <p:spPr>
          <a:xfrm>
            <a:off x="1582223" y="1879252"/>
            <a:ext cx="6246440" cy="1384995"/>
          </a:xfrm>
          <a:prstGeom prst="rect">
            <a:avLst/>
          </a:prstGeom>
          <a:noFill/>
        </p:spPr>
        <p:txBody>
          <a:bodyPr wrap="square">
            <a:spAutoFit/>
          </a:bodyPr>
          <a:lstStyle/>
          <a:p>
            <a:pPr>
              <a:defRPr/>
            </a:pPr>
            <a:r>
              <a:rPr lang="it-IT" altLang="es-ES" sz="1200" dirty="0">
                <a:solidFill>
                  <a:srgbClr val="F8469B"/>
                </a:solidFill>
                <a:latin typeface="Arial Rounded MT Bold" panose="020F0704030504030204" pitchFamily="34" charset="0"/>
              </a:rPr>
              <a:t>MISURARE LE PERFORMANCE DEI PROFILI AZIENDALI SUI SOCIAL NETWORK:</a:t>
            </a:r>
          </a:p>
          <a:p>
            <a:pPr>
              <a:defRPr/>
            </a:pPr>
            <a:r>
              <a:rPr lang="it-IT" altLang="es-ES" sz="1200" dirty="0">
                <a:solidFill>
                  <a:srgbClr val="F8469B"/>
                </a:solidFill>
                <a:latin typeface="Arial Rounded MT Bold" panose="020F0704030504030204" pitchFamily="34" charset="0"/>
              </a:rPr>
              <a:t>LA SOCIAL ANALYTICS</a:t>
            </a:r>
          </a:p>
          <a:p>
            <a:pPr>
              <a:defRPr/>
            </a:pPr>
            <a:endParaRPr lang="it-IT" altLang="es-ES" sz="1200" i="1" dirty="0">
              <a:solidFill>
                <a:schemeClr val="tx1"/>
              </a:solidFill>
              <a:latin typeface="Arial Rounded MT Bold" panose="020F0704030504030204" pitchFamily="34" charset="0"/>
            </a:endParaRPr>
          </a:p>
          <a:p>
            <a:pPr>
              <a:defRPr/>
            </a:pPr>
            <a:r>
              <a:rPr lang="it-IT" altLang="es-ES" sz="1200" dirty="0">
                <a:solidFill>
                  <a:schemeClr val="tx1"/>
                </a:solidFill>
                <a:latin typeface="Arial Rounded MT Bold" panose="020F0704030504030204" pitchFamily="34" charset="0"/>
              </a:rPr>
              <a:t>Le conversazioni sui social network sono in crescita costante. Diventa quindi </a:t>
            </a:r>
          </a:p>
          <a:p>
            <a:pPr>
              <a:defRPr/>
            </a:pPr>
            <a:r>
              <a:rPr lang="it-IT" altLang="es-ES" sz="1200" dirty="0">
                <a:solidFill>
                  <a:schemeClr val="tx1"/>
                </a:solidFill>
                <a:latin typeface="Arial Rounded MT Bold" panose="020F0704030504030204" pitchFamily="34" charset="0"/>
              </a:rPr>
              <a:t>fondamentale per le Aziende sviluppare una propria strategia di presenza.</a:t>
            </a:r>
          </a:p>
          <a:p>
            <a:pPr>
              <a:defRPr/>
            </a:pPr>
            <a:endParaRPr lang="it-IT" altLang="es-ES" sz="1200" dirty="0">
              <a:solidFill>
                <a:schemeClr val="tx1"/>
              </a:solidFill>
              <a:latin typeface="Arial Rounded MT Bold" panose="020F0704030504030204" pitchFamily="34" charset="0"/>
            </a:endParaRPr>
          </a:p>
          <a:p>
            <a:pPr>
              <a:defRPr/>
            </a:pPr>
            <a:r>
              <a:rPr lang="it-IT" altLang="es-ES" sz="1200" dirty="0">
                <a:solidFill>
                  <a:srgbClr val="F8469B"/>
                </a:solidFill>
                <a:latin typeface="Arial Rounded MT Bold" panose="020F0704030504030204" pitchFamily="34" charset="0"/>
              </a:rPr>
              <a:t>Cos’è la «SOCIAL ANALYTICS» e a cosa serve? </a:t>
            </a:r>
          </a:p>
        </p:txBody>
      </p:sp>
    </p:spTree>
    <p:extLst>
      <p:ext uri="{BB962C8B-B14F-4D97-AF65-F5344CB8AC3E}">
        <p14:creationId xmlns:p14="http://schemas.microsoft.com/office/powerpoint/2010/main" val="6840648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44470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5" name="Diagrama 4">
            <a:extLst>
              <a:ext uri="{FF2B5EF4-FFF2-40B4-BE49-F238E27FC236}">
                <a16:creationId xmlns:a16="http://schemas.microsoft.com/office/drawing/2014/main" id="{E92CFE8A-04E7-4010-AD64-50EB017D740D}"/>
              </a:ext>
            </a:extLst>
          </p:cNvPr>
          <p:cNvGraphicFramePr/>
          <p:nvPr>
            <p:extLst>
              <p:ext uri="{D42A27DB-BD31-4B8C-83A1-F6EECF244321}">
                <p14:modId xmlns:p14="http://schemas.microsoft.com/office/powerpoint/2010/main" val="4152146352"/>
              </p:ext>
            </p:extLst>
          </p:nvPr>
        </p:nvGraphicFramePr>
        <p:xfrm>
          <a:off x="1307697" y="1635646"/>
          <a:ext cx="6207782" cy="2676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2160DAC-B85A-4FC3-9695-B570651304B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3C377B0-BFA1-4C5A-8227-19D922C5369E}"/>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2F59069-E64B-40DE-947C-9283A88615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956243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2F99234-9D3D-42E7-9F40-E5B396E1D75E}"/>
              </a:ext>
            </a:extLst>
          </p:cNvPr>
          <p:cNvSpPr/>
          <p:nvPr/>
        </p:nvSpPr>
        <p:spPr>
          <a:xfrm>
            <a:off x="1566247" y="1973607"/>
            <a:ext cx="2193978" cy="2254327"/>
          </a:xfrm>
          <a:prstGeom prst="triangle">
            <a:avLst/>
          </a:prstGeom>
          <a:solidFill>
            <a:srgbClr val="F8469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ectangle 3"/>
          <p:cNvSpPr/>
          <p:nvPr/>
        </p:nvSpPr>
        <p:spPr>
          <a:xfrm>
            <a:off x="1566247" y="134633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9" y="1511942"/>
            <a:ext cx="6207782" cy="461665"/>
          </a:xfrm>
          <a:prstGeom prst="rect">
            <a:avLst/>
          </a:prstGeom>
          <a:noFill/>
        </p:spPr>
        <p:txBody>
          <a:bodyPr wrap="square" rtlCol="0">
            <a:spAutoFit/>
          </a:bodyPr>
          <a:lstStyle/>
          <a:p>
            <a:pPr>
              <a:defRPr/>
            </a:pPr>
            <a:r>
              <a:rPr lang="it-IT" altLang="es-ES" sz="1200" dirty="0"/>
              <a:t>Le </a:t>
            </a:r>
            <a:r>
              <a:rPr lang="it-IT" altLang="es-ES" sz="1200" dirty="0">
                <a:solidFill>
                  <a:srgbClr val="F8469B"/>
                </a:solidFill>
              </a:rPr>
              <a:t>piattaforme di Social Media</a:t>
            </a:r>
            <a:r>
              <a:rPr lang="it-IT" altLang="es-ES" sz="1200" dirty="0"/>
              <a:t> sono tutte contraddistinte dalla </a:t>
            </a:r>
            <a:r>
              <a:rPr lang="it-IT" altLang="es-ES" sz="1200" dirty="0">
                <a:solidFill>
                  <a:srgbClr val="F8469B"/>
                </a:solidFill>
              </a:rPr>
              <a:t>semplicità</a:t>
            </a:r>
            <a:r>
              <a:rPr lang="it-IT" altLang="es-ES" sz="1200" dirty="0"/>
              <a:t>: </a:t>
            </a:r>
          </a:p>
          <a:p>
            <a:pPr>
              <a:defRPr/>
            </a:pPr>
            <a:r>
              <a:rPr lang="it-IT" altLang="es-ES" sz="1200" dirty="0"/>
              <a:t>Tutti siamo per esempio in grado di aprire una pagina Facebook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7120C33-20EF-4227-90B5-34BF37BFAE05}"/>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CD38C11-9AA2-4850-9254-613980FFC028}"/>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D5F1FA3-BA2E-4C9C-A84A-3D47DA70F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19" name="Forma libre: forma 18">
            <a:extLst>
              <a:ext uri="{FF2B5EF4-FFF2-40B4-BE49-F238E27FC236}">
                <a16:creationId xmlns:a16="http://schemas.microsoft.com/office/drawing/2014/main" id="{0952BABE-E467-4C35-B12F-315BEB08EDB7}"/>
              </a:ext>
            </a:extLst>
          </p:cNvPr>
          <p:cNvSpPr/>
          <p:nvPr/>
        </p:nvSpPr>
        <p:spPr>
          <a:xfrm>
            <a:off x="2699792" y="2275844"/>
            <a:ext cx="4536504" cy="407711"/>
          </a:xfrm>
          <a:custGeom>
            <a:avLst/>
            <a:gdLst>
              <a:gd name="connsiteX0" fmla="*/ 0 w 3013190"/>
              <a:gd name="connsiteY0" fmla="*/ 67953 h 407711"/>
              <a:gd name="connsiteX1" fmla="*/ 67953 w 3013190"/>
              <a:gd name="connsiteY1" fmla="*/ 0 h 407711"/>
              <a:gd name="connsiteX2" fmla="*/ 2945237 w 3013190"/>
              <a:gd name="connsiteY2" fmla="*/ 0 h 407711"/>
              <a:gd name="connsiteX3" fmla="*/ 3013190 w 3013190"/>
              <a:gd name="connsiteY3" fmla="*/ 67953 h 407711"/>
              <a:gd name="connsiteX4" fmla="*/ 3013190 w 3013190"/>
              <a:gd name="connsiteY4" fmla="*/ 339758 h 407711"/>
              <a:gd name="connsiteX5" fmla="*/ 2945237 w 3013190"/>
              <a:gd name="connsiteY5" fmla="*/ 407711 h 407711"/>
              <a:gd name="connsiteX6" fmla="*/ 67953 w 3013190"/>
              <a:gd name="connsiteY6" fmla="*/ 407711 h 407711"/>
              <a:gd name="connsiteX7" fmla="*/ 0 w 3013190"/>
              <a:gd name="connsiteY7" fmla="*/ 339758 h 407711"/>
              <a:gd name="connsiteX8" fmla="*/ 0 w 3013190"/>
              <a:gd name="connsiteY8" fmla="*/ 67953 h 4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190" h="407711">
                <a:moveTo>
                  <a:pt x="0" y="67953"/>
                </a:moveTo>
                <a:cubicBezTo>
                  <a:pt x="0" y="30424"/>
                  <a:pt x="30424" y="0"/>
                  <a:pt x="67953" y="0"/>
                </a:cubicBezTo>
                <a:lnTo>
                  <a:pt x="2945237" y="0"/>
                </a:lnTo>
                <a:cubicBezTo>
                  <a:pt x="2982766" y="0"/>
                  <a:pt x="3013190" y="30424"/>
                  <a:pt x="3013190" y="67953"/>
                </a:cubicBezTo>
                <a:lnTo>
                  <a:pt x="3013190" y="339758"/>
                </a:lnTo>
                <a:cubicBezTo>
                  <a:pt x="3013190" y="377287"/>
                  <a:pt x="2982766" y="407711"/>
                  <a:pt x="2945237" y="407711"/>
                </a:cubicBezTo>
                <a:lnTo>
                  <a:pt x="67953" y="407711"/>
                </a:lnTo>
                <a:cubicBezTo>
                  <a:pt x="30424" y="407711"/>
                  <a:pt x="0" y="377287"/>
                  <a:pt x="0" y="339758"/>
                </a:cubicBezTo>
                <a:lnTo>
                  <a:pt x="0" y="6795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8003" tIns="58003" rIns="58003" bIns="58003" numCol="1" spcCol="1270" anchor="ctr" anchorCtr="0">
            <a:noAutofit/>
          </a:bodyPr>
          <a:lstStyle/>
          <a:p>
            <a:pPr marL="0" lvl="0" indent="0" algn="ctr" defTabSz="444500">
              <a:lnSpc>
                <a:spcPct val="90000"/>
              </a:lnSpc>
              <a:spcBef>
                <a:spcPct val="0"/>
              </a:spcBef>
              <a:spcAft>
                <a:spcPct val="35000"/>
              </a:spcAft>
              <a:buNone/>
            </a:pPr>
            <a:r>
              <a:rPr lang="it-IT" sz="1000" kern="1200"/>
              <a:t>Le Piattaforme sono inoltre all’inizio gratuite: La semplicità di utilizzo porta tutti noi a saltare le fasi di definizione strategica,</a:t>
            </a:r>
            <a:endParaRPr lang="es-ES" sz="1000" kern="1200" dirty="0"/>
          </a:p>
        </p:txBody>
      </p:sp>
      <p:sp>
        <p:nvSpPr>
          <p:cNvPr id="20" name="Forma libre: forma 19">
            <a:extLst>
              <a:ext uri="{FF2B5EF4-FFF2-40B4-BE49-F238E27FC236}">
                <a16:creationId xmlns:a16="http://schemas.microsoft.com/office/drawing/2014/main" id="{22C34CBA-AB17-4912-86A1-1B7AC986FCF6}"/>
              </a:ext>
            </a:extLst>
          </p:cNvPr>
          <p:cNvSpPr/>
          <p:nvPr/>
        </p:nvSpPr>
        <p:spPr>
          <a:xfrm>
            <a:off x="2699792" y="2734519"/>
            <a:ext cx="4536504" cy="407711"/>
          </a:xfrm>
          <a:custGeom>
            <a:avLst/>
            <a:gdLst>
              <a:gd name="connsiteX0" fmla="*/ 0 w 3013190"/>
              <a:gd name="connsiteY0" fmla="*/ 67953 h 407711"/>
              <a:gd name="connsiteX1" fmla="*/ 67953 w 3013190"/>
              <a:gd name="connsiteY1" fmla="*/ 0 h 407711"/>
              <a:gd name="connsiteX2" fmla="*/ 2945237 w 3013190"/>
              <a:gd name="connsiteY2" fmla="*/ 0 h 407711"/>
              <a:gd name="connsiteX3" fmla="*/ 3013190 w 3013190"/>
              <a:gd name="connsiteY3" fmla="*/ 67953 h 407711"/>
              <a:gd name="connsiteX4" fmla="*/ 3013190 w 3013190"/>
              <a:gd name="connsiteY4" fmla="*/ 339758 h 407711"/>
              <a:gd name="connsiteX5" fmla="*/ 2945237 w 3013190"/>
              <a:gd name="connsiteY5" fmla="*/ 407711 h 407711"/>
              <a:gd name="connsiteX6" fmla="*/ 67953 w 3013190"/>
              <a:gd name="connsiteY6" fmla="*/ 407711 h 407711"/>
              <a:gd name="connsiteX7" fmla="*/ 0 w 3013190"/>
              <a:gd name="connsiteY7" fmla="*/ 339758 h 407711"/>
              <a:gd name="connsiteX8" fmla="*/ 0 w 3013190"/>
              <a:gd name="connsiteY8" fmla="*/ 67953 h 4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190" h="407711">
                <a:moveTo>
                  <a:pt x="0" y="67953"/>
                </a:moveTo>
                <a:cubicBezTo>
                  <a:pt x="0" y="30424"/>
                  <a:pt x="30424" y="0"/>
                  <a:pt x="67953" y="0"/>
                </a:cubicBezTo>
                <a:lnTo>
                  <a:pt x="2945237" y="0"/>
                </a:lnTo>
                <a:cubicBezTo>
                  <a:pt x="2982766" y="0"/>
                  <a:pt x="3013190" y="30424"/>
                  <a:pt x="3013190" y="67953"/>
                </a:cubicBezTo>
                <a:lnTo>
                  <a:pt x="3013190" y="339758"/>
                </a:lnTo>
                <a:cubicBezTo>
                  <a:pt x="3013190" y="377287"/>
                  <a:pt x="2982766" y="407711"/>
                  <a:pt x="2945237" y="407711"/>
                </a:cubicBezTo>
                <a:lnTo>
                  <a:pt x="67953" y="407711"/>
                </a:lnTo>
                <a:cubicBezTo>
                  <a:pt x="30424" y="407711"/>
                  <a:pt x="0" y="377287"/>
                  <a:pt x="0" y="339758"/>
                </a:cubicBezTo>
                <a:lnTo>
                  <a:pt x="0" y="6795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8003" tIns="58003" rIns="58003" bIns="58003" numCol="1" spcCol="1270" anchor="ctr" anchorCtr="0">
            <a:noAutofit/>
          </a:bodyPr>
          <a:lstStyle/>
          <a:p>
            <a:pPr marL="0" lvl="0" indent="0" algn="ctr" defTabSz="444500">
              <a:lnSpc>
                <a:spcPct val="90000"/>
              </a:lnSpc>
              <a:spcBef>
                <a:spcPct val="0"/>
              </a:spcBef>
              <a:spcAft>
                <a:spcPct val="35000"/>
              </a:spcAft>
              <a:buNone/>
            </a:pPr>
            <a:r>
              <a:rPr lang="it-IT" sz="1000" kern="1200" dirty="0"/>
              <a:t>passando direttamente all’esecuzione </a:t>
            </a:r>
            <a:endParaRPr lang="es-ES" sz="1000" kern="1200" dirty="0"/>
          </a:p>
        </p:txBody>
      </p:sp>
      <p:sp>
        <p:nvSpPr>
          <p:cNvPr id="21" name="Forma libre: forma 20">
            <a:extLst>
              <a:ext uri="{FF2B5EF4-FFF2-40B4-BE49-F238E27FC236}">
                <a16:creationId xmlns:a16="http://schemas.microsoft.com/office/drawing/2014/main" id="{72041A6E-F5ED-4367-8736-D29FB0236B8E}"/>
              </a:ext>
            </a:extLst>
          </p:cNvPr>
          <p:cNvSpPr/>
          <p:nvPr/>
        </p:nvSpPr>
        <p:spPr>
          <a:xfrm>
            <a:off x="2699792" y="3193195"/>
            <a:ext cx="4536504" cy="407711"/>
          </a:xfrm>
          <a:custGeom>
            <a:avLst/>
            <a:gdLst>
              <a:gd name="connsiteX0" fmla="*/ 0 w 3013190"/>
              <a:gd name="connsiteY0" fmla="*/ 67953 h 407711"/>
              <a:gd name="connsiteX1" fmla="*/ 67953 w 3013190"/>
              <a:gd name="connsiteY1" fmla="*/ 0 h 407711"/>
              <a:gd name="connsiteX2" fmla="*/ 2945237 w 3013190"/>
              <a:gd name="connsiteY2" fmla="*/ 0 h 407711"/>
              <a:gd name="connsiteX3" fmla="*/ 3013190 w 3013190"/>
              <a:gd name="connsiteY3" fmla="*/ 67953 h 407711"/>
              <a:gd name="connsiteX4" fmla="*/ 3013190 w 3013190"/>
              <a:gd name="connsiteY4" fmla="*/ 339758 h 407711"/>
              <a:gd name="connsiteX5" fmla="*/ 2945237 w 3013190"/>
              <a:gd name="connsiteY5" fmla="*/ 407711 h 407711"/>
              <a:gd name="connsiteX6" fmla="*/ 67953 w 3013190"/>
              <a:gd name="connsiteY6" fmla="*/ 407711 h 407711"/>
              <a:gd name="connsiteX7" fmla="*/ 0 w 3013190"/>
              <a:gd name="connsiteY7" fmla="*/ 339758 h 407711"/>
              <a:gd name="connsiteX8" fmla="*/ 0 w 3013190"/>
              <a:gd name="connsiteY8" fmla="*/ 67953 h 4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190" h="407711">
                <a:moveTo>
                  <a:pt x="0" y="67953"/>
                </a:moveTo>
                <a:cubicBezTo>
                  <a:pt x="0" y="30424"/>
                  <a:pt x="30424" y="0"/>
                  <a:pt x="67953" y="0"/>
                </a:cubicBezTo>
                <a:lnTo>
                  <a:pt x="2945237" y="0"/>
                </a:lnTo>
                <a:cubicBezTo>
                  <a:pt x="2982766" y="0"/>
                  <a:pt x="3013190" y="30424"/>
                  <a:pt x="3013190" y="67953"/>
                </a:cubicBezTo>
                <a:lnTo>
                  <a:pt x="3013190" y="339758"/>
                </a:lnTo>
                <a:cubicBezTo>
                  <a:pt x="3013190" y="377287"/>
                  <a:pt x="2982766" y="407711"/>
                  <a:pt x="2945237" y="407711"/>
                </a:cubicBezTo>
                <a:lnTo>
                  <a:pt x="67953" y="407711"/>
                </a:lnTo>
                <a:cubicBezTo>
                  <a:pt x="30424" y="407711"/>
                  <a:pt x="0" y="377287"/>
                  <a:pt x="0" y="339758"/>
                </a:cubicBezTo>
                <a:lnTo>
                  <a:pt x="0" y="6795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8003" tIns="58003" rIns="58003" bIns="58003" numCol="1" spcCol="1270" anchor="ctr" anchorCtr="0">
            <a:noAutofit/>
          </a:bodyPr>
          <a:lstStyle/>
          <a:p>
            <a:pPr marL="0" lvl="0" indent="0" algn="ctr" defTabSz="444500">
              <a:lnSpc>
                <a:spcPct val="90000"/>
              </a:lnSpc>
              <a:spcBef>
                <a:spcPct val="0"/>
              </a:spcBef>
              <a:spcAft>
                <a:spcPct val="35000"/>
              </a:spcAft>
              <a:buNone/>
            </a:pPr>
            <a:r>
              <a:rPr lang="it-IT" sz="1000" kern="1200" dirty="0"/>
              <a:t>Ma in realtà </a:t>
            </a:r>
            <a:r>
              <a:rPr lang="it-IT" sz="1000" kern="1200" dirty="0" err="1"/>
              <a:t>pianificiare</a:t>
            </a:r>
            <a:r>
              <a:rPr lang="it-IT" sz="1000" kern="1200" dirty="0"/>
              <a:t>, pensare e progettare continuano a essere fasi </a:t>
            </a:r>
            <a:endParaRPr lang="es-ES" sz="1000" kern="1200" dirty="0"/>
          </a:p>
        </p:txBody>
      </p:sp>
      <p:sp>
        <p:nvSpPr>
          <p:cNvPr id="22" name="Forma libre: forma 21">
            <a:extLst>
              <a:ext uri="{FF2B5EF4-FFF2-40B4-BE49-F238E27FC236}">
                <a16:creationId xmlns:a16="http://schemas.microsoft.com/office/drawing/2014/main" id="{4B6B22F7-1795-4750-AB41-C17F509C34DB}"/>
              </a:ext>
            </a:extLst>
          </p:cNvPr>
          <p:cNvSpPr/>
          <p:nvPr/>
        </p:nvSpPr>
        <p:spPr>
          <a:xfrm>
            <a:off x="2699792" y="3651870"/>
            <a:ext cx="4536504" cy="407711"/>
          </a:xfrm>
          <a:custGeom>
            <a:avLst/>
            <a:gdLst>
              <a:gd name="connsiteX0" fmla="*/ 0 w 3013190"/>
              <a:gd name="connsiteY0" fmla="*/ 67953 h 407711"/>
              <a:gd name="connsiteX1" fmla="*/ 67953 w 3013190"/>
              <a:gd name="connsiteY1" fmla="*/ 0 h 407711"/>
              <a:gd name="connsiteX2" fmla="*/ 2945237 w 3013190"/>
              <a:gd name="connsiteY2" fmla="*/ 0 h 407711"/>
              <a:gd name="connsiteX3" fmla="*/ 3013190 w 3013190"/>
              <a:gd name="connsiteY3" fmla="*/ 67953 h 407711"/>
              <a:gd name="connsiteX4" fmla="*/ 3013190 w 3013190"/>
              <a:gd name="connsiteY4" fmla="*/ 339758 h 407711"/>
              <a:gd name="connsiteX5" fmla="*/ 2945237 w 3013190"/>
              <a:gd name="connsiteY5" fmla="*/ 407711 h 407711"/>
              <a:gd name="connsiteX6" fmla="*/ 67953 w 3013190"/>
              <a:gd name="connsiteY6" fmla="*/ 407711 h 407711"/>
              <a:gd name="connsiteX7" fmla="*/ 0 w 3013190"/>
              <a:gd name="connsiteY7" fmla="*/ 339758 h 407711"/>
              <a:gd name="connsiteX8" fmla="*/ 0 w 3013190"/>
              <a:gd name="connsiteY8" fmla="*/ 67953 h 4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190" h="407711">
                <a:moveTo>
                  <a:pt x="0" y="67953"/>
                </a:moveTo>
                <a:cubicBezTo>
                  <a:pt x="0" y="30424"/>
                  <a:pt x="30424" y="0"/>
                  <a:pt x="67953" y="0"/>
                </a:cubicBezTo>
                <a:lnTo>
                  <a:pt x="2945237" y="0"/>
                </a:lnTo>
                <a:cubicBezTo>
                  <a:pt x="2982766" y="0"/>
                  <a:pt x="3013190" y="30424"/>
                  <a:pt x="3013190" y="67953"/>
                </a:cubicBezTo>
                <a:lnTo>
                  <a:pt x="3013190" y="339758"/>
                </a:lnTo>
                <a:cubicBezTo>
                  <a:pt x="3013190" y="377287"/>
                  <a:pt x="2982766" y="407711"/>
                  <a:pt x="2945237" y="407711"/>
                </a:cubicBezTo>
                <a:lnTo>
                  <a:pt x="67953" y="407711"/>
                </a:lnTo>
                <a:cubicBezTo>
                  <a:pt x="30424" y="407711"/>
                  <a:pt x="0" y="377287"/>
                  <a:pt x="0" y="339758"/>
                </a:cubicBezTo>
                <a:lnTo>
                  <a:pt x="0" y="6795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8003" tIns="58003" rIns="58003" bIns="58003" numCol="1" spcCol="1270" anchor="ctr" anchorCtr="0">
            <a:noAutofit/>
          </a:bodyPr>
          <a:lstStyle/>
          <a:p>
            <a:pPr marL="0" lvl="0" indent="0" algn="ctr" defTabSz="444500">
              <a:lnSpc>
                <a:spcPct val="90000"/>
              </a:lnSpc>
              <a:spcBef>
                <a:spcPct val="0"/>
              </a:spcBef>
              <a:spcAft>
                <a:spcPct val="35000"/>
              </a:spcAft>
              <a:buNone/>
            </a:pPr>
            <a:r>
              <a:rPr lang="it-IT" sz="1000" kern="1200" dirty="0"/>
              <a:t>necessarie per strutturare una Strategia di Marketing efficace</a:t>
            </a:r>
            <a:endParaRPr lang="es-ES" sz="1000" kern="1200" dirty="0"/>
          </a:p>
        </p:txBody>
      </p:sp>
    </p:spTree>
    <p:extLst>
      <p:ext uri="{BB962C8B-B14F-4D97-AF65-F5344CB8AC3E}">
        <p14:creationId xmlns:p14="http://schemas.microsoft.com/office/powerpoint/2010/main" val="6923969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138C6416-7C09-475E-88DD-F6BAE3417A4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DBB5B93E-83FD-4159-9466-9E6C58BCCA3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8E91A3C-1159-4D91-95A4-E61817746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C699792A-A25D-4F05-8AE4-27E04D167EAC}"/>
              </a:ext>
            </a:extLst>
          </p:cNvPr>
          <p:cNvSpPr txBox="1"/>
          <p:nvPr/>
        </p:nvSpPr>
        <p:spPr>
          <a:xfrm>
            <a:off x="1551621" y="1850016"/>
            <a:ext cx="6534472" cy="1938992"/>
          </a:xfrm>
          <a:prstGeom prst="rect">
            <a:avLst/>
          </a:prstGeom>
          <a:noFill/>
        </p:spPr>
        <p:txBody>
          <a:bodyPr wrap="square">
            <a:spAutoFit/>
          </a:bodyPr>
          <a:lstStyle/>
          <a:p>
            <a:pPr lvl="1">
              <a:defRPr/>
            </a:pPr>
            <a:r>
              <a:rPr lang="it-IT" altLang="es-ES" sz="1200" dirty="0">
                <a:latin typeface="Arial Rounded MT Bold" panose="020F0704030504030204" pitchFamily="34" charset="0"/>
              </a:rPr>
              <a:t>     Per esempio «</a:t>
            </a:r>
            <a:r>
              <a:rPr lang="it-IT" altLang="es-ES" sz="1200" dirty="0">
                <a:solidFill>
                  <a:srgbClr val="F8469B"/>
                </a:solidFill>
                <a:latin typeface="Arial Rounded MT Bold" panose="020F0704030504030204" pitchFamily="34" charset="0"/>
              </a:rPr>
              <a:t>Facebook Analytics</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Facebook mette a disposizione degli amministratori delle pagine «Business» un</a:t>
            </a:r>
          </a:p>
          <a:p>
            <a:pPr>
              <a:defRPr/>
            </a:pPr>
            <a:r>
              <a:rPr lang="it-IT" altLang="es-ES" sz="1200" dirty="0">
                <a:latin typeface="Arial Rounded MT Bold" panose="020F0704030504030204" pitchFamily="34" charset="0"/>
              </a:rPr>
              <a:t>intuitivo pannello di analisi (esso mostra la «portata» dei contenuti: utenti </a:t>
            </a:r>
          </a:p>
          <a:p>
            <a:pPr>
              <a:defRPr/>
            </a:pPr>
            <a:r>
              <a:rPr lang="it-IT" altLang="es-ES" sz="1200" dirty="0">
                <a:latin typeface="Arial Rounded MT Bold" panose="020F0704030504030204" pitchFamily="34" charset="0"/>
              </a:rPr>
              <a:t>coinvolti, condivisioni etc.)</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Questo è tuttavia possibile entro 92 giorni dalla pubblicazione del contenuto da</a:t>
            </a:r>
          </a:p>
          <a:p>
            <a:pPr>
              <a:defRPr/>
            </a:pPr>
            <a:r>
              <a:rPr lang="it-IT" altLang="es-ES" sz="1200" dirty="0">
                <a:latin typeface="Arial Rounded MT Bold" panose="020F0704030504030204" pitchFamily="34" charset="0"/>
              </a:rPr>
              <a:t>analizzare. </a:t>
            </a:r>
            <a:endParaRPr lang="en-GB" altLang="es-ES" sz="1200" dirty="0">
              <a:latin typeface="Arial Rounded MT Bold" panose="020F0704030504030204" pitchFamily="34" charset="0"/>
            </a:endParaRPr>
          </a:p>
        </p:txBody>
      </p:sp>
      <p:pic>
        <p:nvPicPr>
          <p:cNvPr id="9" name="Imagen 8">
            <a:extLst>
              <a:ext uri="{FF2B5EF4-FFF2-40B4-BE49-F238E27FC236}">
                <a16:creationId xmlns:a16="http://schemas.microsoft.com/office/drawing/2014/main" id="{276CD71F-E20B-489D-9FD7-05997F1BD3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1289" y="1855812"/>
            <a:ext cx="560539" cy="560539"/>
          </a:xfrm>
          <a:prstGeom prst="rect">
            <a:avLst/>
          </a:prstGeom>
        </p:spPr>
      </p:pic>
    </p:spTree>
    <p:extLst>
      <p:ext uri="{BB962C8B-B14F-4D97-AF65-F5344CB8AC3E}">
        <p14:creationId xmlns:p14="http://schemas.microsoft.com/office/powerpoint/2010/main" val="28474597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FD05949-DFB7-4E41-B65D-AB2B6110ABA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3B285A1-FC36-4E4A-A74E-99CD433E44E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D15509D-846D-470A-AC64-49659303E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6237BA0B-DAB8-420C-BBD8-684F03640BED}"/>
              </a:ext>
            </a:extLst>
          </p:cNvPr>
          <p:cNvSpPr txBox="1"/>
          <p:nvPr/>
        </p:nvSpPr>
        <p:spPr>
          <a:xfrm>
            <a:off x="1753108" y="1940478"/>
            <a:ext cx="5732536" cy="1384995"/>
          </a:xfrm>
          <a:prstGeom prst="rect">
            <a:avLst/>
          </a:prstGeom>
          <a:noFill/>
        </p:spPr>
        <p:txBody>
          <a:bodyPr wrap="square">
            <a:spAutoFit/>
          </a:bodyPr>
          <a:lstStyle/>
          <a:p>
            <a:pPr lvl="1">
              <a:defRPr/>
            </a:pPr>
            <a:r>
              <a:rPr lang="it-IT" altLang="es-ES" sz="1200" dirty="0">
                <a:latin typeface="Arial Rounded MT Bold" panose="020F0704030504030204" pitchFamily="34" charset="0"/>
              </a:rPr>
              <a:t>Più nel dettaglio: </a:t>
            </a:r>
            <a:r>
              <a:rPr lang="it-IT" altLang="es-ES" sz="1200" dirty="0">
                <a:solidFill>
                  <a:srgbClr val="F8469B"/>
                </a:solidFill>
                <a:latin typeface="Arial Rounded MT Bold" panose="020F0704030504030204" pitchFamily="34" charset="0"/>
              </a:rPr>
              <a:t>Facebook Analytics </a:t>
            </a:r>
            <a:r>
              <a:rPr lang="it-IT" altLang="es-ES" sz="1200" dirty="0">
                <a:latin typeface="Arial Rounded MT Bold" panose="020F0704030504030204" pitchFamily="34" charset="0"/>
              </a:rPr>
              <a:t>ci offre numerose metriche per </a:t>
            </a:r>
          </a:p>
          <a:p>
            <a:pPr lvl="1">
              <a:defRPr/>
            </a:pPr>
            <a:r>
              <a:rPr lang="it-IT" altLang="es-ES" sz="1200" dirty="0">
                <a:latin typeface="Arial Rounded MT Bold" panose="020F0704030504030204" pitchFamily="34" charset="0"/>
              </a:rPr>
              <a:t>valutare l’efficacia della propria Strategia di Marketing Digitale. </a:t>
            </a:r>
          </a:p>
          <a:p>
            <a:pPr lvl="1">
              <a:defRPr/>
            </a:pPr>
            <a:r>
              <a:rPr lang="it-IT" altLang="es-ES" sz="1200" dirty="0">
                <a:latin typeface="Arial Rounded MT Bold" panose="020F0704030504030204" pitchFamily="34" charset="0"/>
              </a:rPr>
              <a:t>Le metriche vanno selezionate in base agli obiettivi che ci si è posti:</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1) </a:t>
            </a:r>
            <a:r>
              <a:rPr lang="it-IT" altLang="es-ES" sz="1200" dirty="0" err="1">
                <a:solidFill>
                  <a:srgbClr val="F8469B"/>
                </a:solidFill>
                <a:latin typeface="Arial Rounded MT Bold" panose="020F0704030504030204" pitchFamily="34" charset="0"/>
              </a:rPr>
              <a:t>Liker</a:t>
            </a:r>
            <a:r>
              <a:rPr lang="it-IT" altLang="es-ES" sz="1200" dirty="0">
                <a:solidFill>
                  <a:srgbClr val="F8469B"/>
                </a:solidFill>
                <a:latin typeface="Arial Rounded MT Bold" panose="020F0704030504030204" pitchFamily="34" charset="0"/>
              </a:rPr>
              <a:t> or fan</a:t>
            </a:r>
            <a:r>
              <a:rPr lang="it-IT" altLang="es-ES" sz="1200" dirty="0">
                <a:latin typeface="Arial Rounded MT Bold" panose="020F0704030504030204" pitchFamily="34" charset="0"/>
              </a:rPr>
              <a:t>: La più presa in considerazione e la più pubblicizzata </a:t>
            </a:r>
          </a:p>
          <a:p>
            <a:pPr>
              <a:defRPr/>
            </a:pPr>
            <a:r>
              <a:rPr lang="it-IT" altLang="es-ES" sz="1200" dirty="0">
                <a:latin typeface="Arial Rounded MT Bold" panose="020F0704030504030204" pitchFamily="34" charset="0"/>
              </a:rPr>
              <a:t>dalla piattaforma, ma non la più rilevante. Indica il bacino di potenziali lettori dei contenuti pubblicati.</a:t>
            </a:r>
          </a:p>
        </p:txBody>
      </p:sp>
      <p:pic>
        <p:nvPicPr>
          <p:cNvPr id="19" name="Imagen 18">
            <a:extLst>
              <a:ext uri="{FF2B5EF4-FFF2-40B4-BE49-F238E27FC236}">
                <a16:creationId xmlns:a16="http://schemas.microsoft.com/office/drawing/2014/main" id="{75E4F0F1-E52E-4C6C-BB5D-8D5179D64D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0094" y="1940478"/>
            <a:ext cx="560539" cy="560539"/>
          </a:xfrm>
          <a:prstGeom prst="rect">
            <a:avLst/>
          </a:prstGeom>
        </p:spPr>
      </p:pic>
    </p:spTree>
    <p:extLst>
      <p:ext uri="{BB962C8B-B14F-4D97-AF65-F5344CB8AC3E}">
        <p14:creationId xmlns:p14="http://schemas.microsoft.com/office/powerpoint/2010/main" val="13529895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3517" y="152952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777235"/>
            <a:ext cx="3607947" cy="2308324"/>
          </a:xfrm>
          <a:prstGeom prst="rect">
            <a:avLst/>
          </a:prstGeom>
          <a:noFill/>
        </p:spPr>
        <p:txBody>
          <a:bodyPr wrap="square" rtlCol="0">
            <a:spAutoFit/>
          </a:bodyPr>
          <a:lstStyle/>
          <a:p>
            <a:pPr algn="just">
              <a:defRPr/>
            </a:pPr>
            <a:r>
              <a:rPr lang="it-IT" altLang="es-ES" sz="1200" dirty="0">
                <a:latin typeface="Arial Rounded MT Bold" panose="020F0704030504030204" pitchFamily="34" charset="0"/>
              </a:rPr>
              <a:t>2) </a:t>
            </a:r>
            <a:r>
              <a:rPr lang="it-IT" altLang="es-ES" sz="1200" dirty="0">
                <a:solidFill>
                  <a:srgbClr val="F8469B"/>
                </a:solidFill>
                <a:latin typeface="Arial Rounded MT Bold" panose="020F0704030504030204" pitchFamily="34" charset="0"/>
              </a:rPr>
              <a:t>Total Engagement</a:t>
            </a:r>
            <a:r>
              <a:rPr lang="it-IT" altLang="es-ES" sz="1200" dirty="0">
                <a:latin typeface="Arial Rounded MT Bold" panose="020F0704030504030204" pitchFamily="34" charset="0"/>
              </a:rPr>
              <a:t>: e cioè la quantità di tutte le interazioni che le attività sulla pagina sono  riuscite a  produrre. </a:t>
            </a:r>
          </a:p>
          <a:p>
            <a:pPr algn="just">
              <a:defRPr/>
            </a:pPr>
            <a:r>
              <a:rPr lang="it-IT" altLang="es-ES" sz="1200" dirty="0">
                <a:latin typeface="Arial Rounded MT Bold" panose="020F0704030504030204" pitchFamily="34" charset="0"/>
              </a:rPr>
              <a:t>3) </a:t>
            </a:r>
            <a:r>
              <a:rPr lang="it-IT" altLang="es-ES" sz="1200" dirty="0">
                <a:solidFill>
                  <a:srgbClr val="F8469B"/>
                </a:solidFill>
                <a:latin typeface="Arial Rounded MT Bold" panose="020F0704030504030204" pitchFamily="34" charset="0"/>
              </a:rPr>
              <a:t>Page Engagement</a:t>
            </a:r>
            <a:r>
              <a:rPr lang="it-IT" altLang="es-ES" sz="1200" dirty="0">
                <a:latin typeface="Arial Rounded MT Bold" panose="020F0704030504030204" pitchFamily="34" charset="0"/>
              </a:rPr>
              <a:t>: rapporto tra Total </a:t>
            </a:r>
          </a:p>
          <a:p>
            <a:pPr algn="just">
              <a:defRPr/>
            </a:pPr>
            <a:r>
              <a:rPr lang="it-IT" altLang="es-ES" sz="1200" dirty="0">
                <a:latin typeface="Arial Rounded MT Bold" panose="020F0704030504030204" pitchFamily="34" charset="0"/>
              </a:rPr>
              <a:t>Engagement e fan e/o likes. È il numero di </a:t>
            </a:r>
          </a:p>
          <a:p>
            <a:pPr algn="just">
              <a:defRPr/>
            </a:pPr>
            <a:r>
              <a:rPr lang="it-IT" altLang="es-ES" sz="1200" dirty="0">
                <a:latin typeface="Arial Rounded MT Bold" panose="020F0704030504030204" pitchFamily="34" charset="0"/>
              </a:rPr>
              <a:t>interazioni prodotto mediamente da ogni </a:t>
            </a:r>
          </a:p>
          <a:p>
            <a:pPr algn="just">
              <a:defRPr/>
            </a:pPr>
            <a:r>
              <a:rPr lang="it-IT" altLang="es-ES" sz="1200" dirty="0">
                <a:latin typeface="Arial Rounded MT Bold" panose="020F0704030504030204" pitchFamily="34" charset="0"/>
              </a:rPr>
              <a:t>«seguace» o «fan»: questo è un  ottimo </a:t>
            </a:r>
          </a:p>
          <a:p>
            <a:pPr algn="just">
              <a:defRPr/>
            </a:pPr>
            <a:r>
              <a:rPr lang="it-IT" altLang="es-ES" sz="1200" dirty="0">
                <a:latin typeface="Arial Rounded MT Bold" panose="020F0704030504030204" pitchFamily="34" charset="0"/>
              </a:rPr>
              <a:t>parametro per misurare più efficacemente </a:t>
            </a:r>
          </a:p>
          <a:p>
            <a:pPr algn="just">
              <a:defRPr/>
            </a:pPr>
            <a:r>
              <a:rPr lang="it-IT" altLang="es-ES" sz="1200" dirty="0">
                <a:latin typeface="Arial Rounded MT Bold" panose="020F0704030504030204" pitchFamily="34" charset="0"/>
              </a:rPr>
              <a:t>l’«engagement». </a:t>
            </a:r>
          </a:p>
          <a:p>
            <a:pPr algn="just">
              <a:defRPr/>
            </a:pPr>
            <a:r>
              <a:rPr lang="it-IT" altLang="es-ES" sz="1200" dirty="0">
                <a:latin typeface="Arial Rounded MT Bold" panose="020F0704030504030204" pitchFamily="34" charset="0"/>
              </a:rPr>
              <a:t>4) </a:t>
            </a:r>
            <a:r>
              <a:rPr lang="it-IT" altLang="es-ES" sz="1200" dirty="0">
                <a:solidFill>
                  <a:srgbClr val="F8469B"/>
                </a:solidFill>
                <a:latin typeface="Arial Rounded MT Bold" panose="020F0704030504030204" pitchFamily="34" charset="0"/>
              </a:rPr>
              <a:t>Total Reach</a:t>
            </a:r>
            <a:r>
              <a:rPr lang="it-IT" altLang="es-ES" sz="1200" dirty="0">
                <a:latin typeface="Arial Rounded MT Bold" panose="020F0704030504030204" pitchFamily="34" charset="0"/>
              </a:rPr>
              <a:t>: numero di persone uniche che hanno visto effettivamente i contenuti della </a:t>
            </a:r>
          </a:p>
          <a:p>
            <a:pPr algn="just">
              <a:defRPr/>
            </a:pPr>
            <a:r>
              <a:rPr lang="it-IT" altLang="es-ES" sz="1200" dirty="0">
                <a:latin typeface="Arial Rounded MT Bold" panose="020F0704030504030204" pitchFamily="34" charset="0"/>
              </a:rPr>
              <a:t>pagina.</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8" name="Marcador de texto 7">
            <a:extLst>
              <a:ext uri="{FF2B5EF4-FFF2-40B4-BE49-F238E27FC236}">
                <a16:creationId xmlns:a16="http://schemas.microsoft.com/office/drawing/2014/main" id="{CCC37B07-16B0-4B38-89BF-7DA30ED8721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9" name="Donut 24">
            <a:extLst>
              <a:ext uri="{FF2B5EF4-FFF2-40B4-BE49-F238E27FC236}">
                <a16:creationId xmlns:a16="http://schemas.microsoft.com/office/drawing/2014/main" id="{6406F62B-758A-42B0-B888-3F7EF5E0047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20" name="Imagen 19">
            <a:extLst>
              <a:ext uri="{FF2B5EF4-FFF2-40B4-BE49-F238E27FC236}">
                <a16:creationId xmlns:a16="http://schemas.microsoft.com/office/drawing/2014/main" id="{807FB69C-270B-48FA-8B69-AEB10A800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9" name="Grupo 8">
            <a:extLst>
              <a:ext uri="{FF2B5EF4-FFF2-40B4-BE49-F238E27FC236}">
                <a16:creationId xmlns:a16="http://schemas.microsoft.com/office/drawing/2014/main" id="{B1E85C2F-D000-4DC5-8471-4E7F4A089674}"/>
              </a:ext>
            </a:extLst>
          </p:cNvPr>
          <p:cNvGrpSpPr/>
          <p:nvPr/>
        </p:nvGrpSpPr>
        <p:grpSpPr>
          <a:xfrm>
            <a:off x="5436096" y="1780060"/>
            <a:ext cx="1800200" cy="2308324"/>
            <a:chOff x="5362825" y="1660428"/>
            <a:chExt cx="1622436" cy="2213456"/>
          </a:xfrm>
        </p:grpSpPr>
        <p:grpSp>
          <p:nvGrpSpPr>
            <p:cNvPr id="22" name="object 7">
              <a:extLst>
                <a:ext uri="{FF2B5EF4-FFF2-40B4-BE49-F238E27FC236}">
                  <a16:creationId xmlns:a16="http://schemas.microsoft.com/office/drawing/2014/main" id="{74A662E3-2343-4C3B-A25E-8772012F0656}"/>
                </a:ext>
              </a:extLst>
            </p:cNvPr>
            <p:cNvGrpSpPr/>
            <p:nvPr/>
          </p:nvGrpSpPr>
          <p:grpSpPr>
            <a:xfrm rot="321022">
              <a:off x="5362825" y="1660428"/>
              <a:ext cx="1622436" cy="2213456"/>
              <a:chOff x="9498089" y="2635105"/>
              <a:chExt cx="7054012" cy="5788766"/>
            </a:xfrm>
          </p:grpSpPr>
          <p:pic>
            <p:nvPicPr>
              <p:cNvPr id="24" name="object 8">
                <a:extLst>
                  <a:ext uri="{FF2B5EF4-FFF2-40B4-BE49-F238E27FC236}">
                    <a16:creationId xmlns:a16="http://schemas.microsoft.com/office/drawing/2014/main" id="{A5D24FC6-3288-46CB-9FC4-C2A06D5996C1}"/>
                  </a:ext>
                </a:extLst>
              </p:cNvPr>
              <p:cNvPicPr/>
              <p:nvPr/>
            </p:nvPicPr>
            <p:blipFill>
              <a:blip r:embed="rId4" cstate="print"/>
              <a:stretch>
                <a:fillRect/>
              </a:stretch>
            </p:blipFill>
            <p:spPr>
              <a:xfrm>
                <a:off x="10121912" y="3276961"/>
                <a:ext cx="6430189" cy="5146910"/>
              </a:xfrm>
              <a:prstGeom prst="rect">
                <a:avLst/>
              </a:prstGeom>
            </p:spPr>
          </p:pic>
          <p:pic>
            <p:nvPicPr>
              <p:cNvPr id="25" name="object 10">
                <a:extLst>
                  <a:ext uri="{FF2B5EF4-FFF2-40B4-BE49-F238E27FC236}">
                    <a16:creationId xmlns:a16="http://schemas.microsoft.com/office/drawing/2014/main" id="{953CD0B2-C0F9-48A0-8B64-1F8D9EC5565B}"/>
                  </a:ext>
                </a:extLst>
              </p:cNvPr>
              <p:cNvPicPr/>
              <p:nvPr/>
            </p:nvPicPr>
            <p:blipFill>
              <a:blip r:embed="rId5" cstate="print"/>
              <a:stretch>
                <a:fillRect/>
              </a:stretch>
            </p:blipFill>
            <p:spPr>
              <a:xfrm>
                <a:off x="9498089" y="2635105"/>
                <a:ext cx="3405897" cy="1737535"/>
              </a:xfrm>
              <a:prstGeom prst="rect">
                <a:avLst/>
              </a:prstGeom>
            </p:spPr>
          </p:pic>
        </p:grpSp>
        <p:pic>
          <p:nvPicPr>
            <p:cNvPr id="7" name="Imagen 6">
              <a:extLst>
                <a:ext uri="{FF2B5EF4-FFF2-40B4-BE49-F238E27FC236}">
                  <a16:creationId xmlns:a16="http://schemas.microsoft.com/office/drawing/2014/main" id="{82ACB18D-F2A8-4222-B445-6364298B94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4725"/>
            <a:stretch/>
          </p:blipFill>
          <p:spPr>
            <a:xfrm rot="332561">
              <a:off x="5556190" y="2079042"/>
              <a:ext cx="1379835" cy="1426240"/>
            </a:xfrm>
            <a:prstGeom prst="rect">
              <a:avLst/>
            </a:prstGeom>
          </p:spPr>
        </p:pic>
      </p:grpSp>
    </p:spTree>
    <p:extLst>
      <p:ext uri="{BB962C8B-B14F-4D97-AF65-F5344CB8AC3E}">
        <p14:creationId xmlns:p14="http://schemas.microsoft.com/office/powerpoint/2010/main" val="12072948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1035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8754AD8-F343-4E6D-8627-834DCEA48ED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DB96C9A-4B4D-4E93-9824-79B7AA7EE27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3AD52FC-7CE5-4979-B9B7-1B5E70183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6FE9FF28-1803-436B-963B-3CC14A26D2E2}"/>
              </a:ext>
            </a:extLst>
          </p:cNvPr>
          <p:cNvSpPr txBox="1"/>
          <p:nvPr/>
        </p:nvSpPr>
        <p:spPr>
          <a:xfrm>
            <a:off x="1582222" y="1619182"/>
            <a:ext cx="5941777" cy="1015663"/>
          </a:xfrm>
          <a:prstGeom prst="rect">
            <a:avLst/>
          </a:prstGeom>
          <a:noFill/>
        </p:spPr>
        <p:txBody>
          <a:bodyPr wrap="square">
            <a:spAutoFit/>
          </a:bodyPr>
          <a:lstStyle/>
          <a:p>
            <a:pPr>
              <a:defRPr/>
            </a:pPr>
            <a:r>
              <a:rPr lang="it-IT" altLang="es-ES" sz="1200" dirty="0">
                <a:latin typeface="Arial Rounded MT Bold" panose="020F0704030504030204" pitchFamily="34" charset="0"/>
              </a:rPr>
              <a:t>Tutti questi indicatori diventano più significativi se consideriamo la </a:t>
            </a:r>
            <a:r>
              <a:rPr lang="it-IT" altLang="es-ES" sz="1200" dirty="0">
                <a:solidFill>
                  <a:srgbClr val="F8469B"/>
                </a:solidFill>
                <a:latin typeface="Arial Rounded MT Bold" panose="020F0704030504030204" pitchFamily="34" charset="0"/>
              </a:rPr>
              <a:t>variabile    temporale</a:t>
            </a:r>
            <a:r>
              <a:rPr lang="it-IT" altLang="es-ES" sz="1200" dirty="0">
                <a:latin typeface="Arial Rounded MT Bold" panose="020F0704030504030204" pitchFamily="34" charset="0"/>
              </a:rPr>
              <a:t>. Confrontare tra di loro più pagine Facebook permette per esempio di avere una Engagement </a:t>
            </a:r>
            <a:r>
              <a:rPr lang="it-IT" altLang="es-ES" sz="1200" dirty="0" err="1">
                <a:latin typeface="Arial Rounded MT Bold" panose="020F0704030504030204" pitchFamily="34" charset="0"/>
              </a:rPr>
              <a:t>Map</a:t>
            </a:r>
            <a:r>
              <a:rPr lang="it-IT" altLang="es-ES" sz="1200" dirty="0">
                <a:latin typeface="Arial Rounded MT Bold" panose="020F0704030504030204" pitchFamily="34" charset="0"/>
              </a:rPr>
              <a:t> che mette in relazione il numero dei fan con </a:t>
            </a:r>
          </a:p>
          <a:p>
            <a:pPr>
              <a:defRPr/>
            </a:pPr>
            <a:r>
              <a:rPr lang="it-IT" altLang="es-ES" sz="1200" dirty="0">
                <a:latin typeface="Arial Rounded MT Bold" panose="020F0704030504030204" pitchFamily="34" charset="0"/>
              </a:rPr>
              <a:t>quello del Total Engagement, rappresentando inoltre l’impegno effettivamente dedicato alla gestione della propria pagina. </a:t>
            </a:r>
            <a:endParaRPr lang="en-GB" altLang="es-ES" sz="1200" dirty="0">
              <a:latin typeface="Arial Rounded MT Bold" panose="020F0704030504030204" pitchFamily="34" charset="0"/>
            </a:endParaRPr>
          </a:p>
        </p:txBody>
      </p:sp>
    </p:spTree>
    <p:extLst>
      <p:ext uri="{BB962C8B-B14F-4D97-AF65-F5344CB8AC3E}">
        <p14:creationId xmlns:p14="http://schemas.microsoft.com/office/powerpoint/2010/main" val="15290803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25842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8FE37F4-82BF-4B16-94EB-25E26CDE07F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CB7047E-4EAF-4A98-8FD1-7E024EBADC7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CB18F3C-65B0-4D78-B89D-5AD831B5A4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F60148B6-CC77-4A84-86A1-15D54FCA743D}"/>
              </a:ext>
            </a:extLst>
          </p:cNvPr>
          <p:cNvSpPr txBox="1"/>
          <p:nvPr/>
        </p:nvSpPr>
        <p:spPr>
          <a:xfrm>
            <a:off x="1475655" y="1509921"/>
            <a:ext cx="6300193" cy="2123658"/>
          </a:xfrm>
          <a:prstGeom prst="rect">
            <a:avLst/>
          </a:prstGeom>
          <a:noFill/>
        </p:spPr>
        <p:txBody>
          <a:bodyPr wrap="square">
            <a:spAutoFit/>
          </a:bodyPr>
          <a:lstStyle/>
          <a:p>
            <a:pPr>
              <a:defRPr/>
            </a:pPr>
            <a:r>
              <a:rPr lang="it-IT" altLang="es-ES" sz="1200" dirty="0">
                <a:solidFill>
                  <a:srgbClr val="F8469B"/>
                </a:solidFill>
                <a:latin typeface="Arial Rounded MT Bold" panose="020F0704030504030204" pitchFamily="34" charset="0"/>
              </a:rPr>
              <a:t>DIGITAL E SOCIAL MEDIA MARKETING PER LE PICCOLE IMPRESE: </a:t>
            </a:r>
          </a:p>
          <a:p>
            <a:pPr>
              <a:defRPr/>
            </a:pPr>
            <a:r>
              <a:rPr lang="it-IT" altLang="es-ES" sz="1200" dirty="0">
                <a:solidFill>
                  <a:srgbClr val="F8469B"/>
                </a:solidFill>
                <a:latin typeface="Arial Rounded MT Bold" panose="020F0704030504030204" pitchFamily="34" charset="0"/>
              </a:rPr>
              <a:t>CASI DI STUDIO</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L’azienda presa in esame è </a:t>
            </a:r>
            <a:r>
              <a:rPr lang="it-IT" altLang="es-ES" sz="1200" dirty="0" err="1">
                <a:solidFill>
                  <a:srgbClr val="F8469B"/>
                </a:solidFill>
                <a:latin typeface="Arial Rounded MT Bold" panose="020F0704030504030204" pitchFamily="34" charset="0"/>
              </a:rPr>
              <a:t>FireSec</a:t>
            </a:r>
            <a:r>
              <a:rPr lang="it-IT" altLang="es-ES" sz="1200" dirty="0">
                <a:solidFill>
                  <a:srgbClr val="F8469B"/>
                </a:solidFill>
                <a:latin typeface="Arial Rounded MT Bold" panose="020F0704030504030204" pitchFamily="34" charset="0"/>
              </a:rPr>
              <a:t> System </a:t>
            </a:r>
            <a:r>
              <a:rPr lang="it-IT" altLang="es-ES" sz="1200" dirty="0" err="1">
                <a:solidFill>
                  <a:srgbClr val="F8469B"/>
                </a:solidFill>
                <a:latin typeface="Arial Rounded MT Bold" panose="020F0704030504030204" pitchFamily="34" charset="0"/>
              </a:rPr>
              <a:t>Srl</a:t>
            </a:r>
            <a:r>
              <a:rPr lang="it-IT" altLang="es-ES" sz="1200" dirty="0">
                <a:latin typeface="Arial Rounded MT Bold" panose="020F0704030504030204" pitchFamily="34" charset="0"/>
              </a:rPr>
              <a:t>, una piccola impresa formata da </a:t>
            </a:r>
          </a:p>
          <a:p>
            <a:pPr>
              <a:defRPr/>
            </a:pPr>
            <a:r>
              <a:rPr lang="it-IT" altLang="es-ES" sz="1200" dirty="0">
                <a:latin typeface="Arial Rounded MT Bold" panose="020F0704030504030204" pitchFamily="34" charset="0"/>
              </a:rPr>
              <a:t>uno staff di 10 persone. Si occupa di progettazione, installazione e manutenzione </a:t>
            </a:r>
          </a:p>
          <a:p>
            <a:pPr>
              <a:defRPr/>
            </a:pPr>
            <a:r>
              <a:rPr lang="it-IT" altLang="es-ES" sz="1200" dirty="0">
                <a:latin typeface="Arial Rounded MT Bold" panose="020F0704030504030204" pitchFamily="34" charset="0"/>
              </a:rPr>
              <a:t>di sistemi di rilevamento e spegnimento incendi. La maggior parte del suo fatturato proviene da contratti con aziende situate nella stessa regione (Lombardia) e Nord   Italia.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L'ambito in cui opera è un settore quindi molto specializzato, proprio per questo </a:t>
            </a:r>
          </a:p>
          <a:p>
            <a:pPr>
              <a:defRPr/>
            </a:pPr>
            <a:r>
              <a:rPr lang="it-IT" altLang="es-ES" sz="1200" dirty="0">
                <a:latin typeface="Arial Rounded MT Bold" panose="020F0704030504030204" pitchFamily="34" charset="0"/>
              </a:rPr>
              <a:t>non è “saturo” o fortemente competitivo.</a:t>
            </a:r>
            <a:endParaRPr lang="en-GB" altLang="es-ES" sz="1200" dirty="0">
              <a:latin typeface="Arial Rounded MT Bold" panose="020F0704030504030204" pitchFamily="34" charset="0"/>
            </a:endParaRPr>
          </a:p>
        </p:txBody>
      </p:sp>
    </p:spTree>
    <p:extLst>
      <p:ext uri="{BB962C8B-B14F-4D97-AF65-F5344CB8AC3E}">
        <p14:creationId xmlns:p14="http://schemas.microsoft.com/office/powerpoint/2010/main" val="19025087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3511" y="1822900"/>
            <a:ext cx="3744416" cy="1938992"/>
          </a:xfrm>
          <a:prstGeom prst="rect">
            <a:avLst/>
          </a:prstGeom>
          <a:noFill/>
        </p:spPr>
        <p:txBody>
          <a:bodyPr wrap="square" rtlCol="0">
            <a:spAutoFit/>
          </a:bodyPr>
          <a:lstStyle/>
          <a:p>
            <a:pPr algn="just">
              <a:defRPr/>
            </a:pPr>
            <a:r>
              <a:rPr lang="it-IT" altLang="es-ES" sz="1200" dirty="0">
                <a:latin typeface="Arial Rounded MT Bold" panose="020F0704030504030204" pitchFamily="34" charset="0"/>
              </a:rPr>
              <a:t>Come avviene nelle maggior parte delle </a:t>
            </a:r>
            <a:r>
              <a:rPr lang="it-IT" altLang="es-ES" sz="1200" dirty="0">
                <a:solidFill>
                  <a:srgbClr val="F8469B"/>
                </a:solidFill>
                <a:latin typeface="Arial Rounded MT Bold" panose="020F0704030504030204" pitchFamily="34" charset="0"/>
              </a:rPr>
              <a:t>PMI</a:t>
            </a:r>
            <a:r>
              <a:rPr lang="it-IT" altLang="es-ES" sz="1200" dirty="0">
                <a:latin typeface="Arial Rounded MT Bold" panose="020F0704030504030204" pitchFamily="34" charset="0"/>
              </a:rPr>
              <a:t>        (Piccole Media Imprese) l'organico di </a:t>
            </a:r>
            <a:r>
              <a:rPr lang="it-IT" altLang="es-ES" sz="1200" dirty="0" err="1">
                <a:solidFill>
                  <a:srgbClr val="F8469B"/>
                </a:solidFill>
                <a:latin typeface="Arial Rounded MT Bold" panose="020F0704030504030204" pitchFamily="34" charset="0"/>
              </a:rPr>
              <a:t>FireSec</a:t>
            </a:r>
            <a:r>
              <a:rPr lang="it-IT" altLang="es-ES" sz="1200" dirty="0">
                <a:solidFill>
                  <a:srgbClr val="F8469B"/>
                </a:solidFill>
                <a:latin typeface="Arial Rounded MT Bold" panose="020F0704030504030204" pitchFamily="34" charset="0"/>
              </a:rPr>
              <a:t>    System </a:t>
            </a:r>
            <a:r>
              <a:rPr lang="it-IT" altLang="es-ES" sz="1200" dirty="0">
                <a:latin typeface="Arial Rounded MT Bold" panose="020F0704030504030204" pitchFamily="34" charset="0"/>
              </a:rPr>
              <a:t>è strutturato in modo semplice e non ha   alcun dipendente con competenze specifiche </a:t>
            </a:r>
          </a:p>
          <a:p>
            <a:pPr algn="just">
              <a:defRPr/>
            </a:pPr>
            <a:r>
              <a:rPr lang="it-IT" altLang="es-ES" sz="1200" dirty="0">
                <a:latin typeface="Arial Rounded MT Bold" panose="020F0704030504030204" pitchFamily="34" charset="0"/>
              </a:rPr>
              <a:t>per le funzioni di comunicazione o marketing, </a:t>
            </a:r>
          </a:p>
          <a:p>
            <a:pPr algn="just">
              <a:defRPr/>
            </a:pPr>
            <a:r>
              <a:rPr lang="it-IT" altLang="es-ES" sz="1200" dirty="0">
                <a:latin typeface="Arial Rounded MT Bold" panose="020F0704030504030204" pitchFamily="34" charset="0"/>
              </a:rPr>
              <a:t>distribuendo queste funzioni a chi si occupa di  vendite. </a:t>
            </a:r>
          </a:p>
          <a:p>
            <a:pPr algn="just">
              <a:defRPr/>
            </a:pPr>
            <a:endParaRPr lang="it-IT" altLang="es-ES" sz="1200" dirty="0">
              <a:latin typeface="Arial Rounded MT Bold" panose="020F0704030504030204" pitchFamily="34" charset="0"/>
            </a:endParaRPr>
          </a:p>
          <a:p>
            <a:pPr algn="just">
              <a:defRPr/>
            </a:pPr>
            <a:r>
              <a:rPr lang="it-IT" altLang="es-ES" sz="1200" dirty="0">
                <a:latin typeface="Arial Rounded MT Bold" panose="020F0704030504030204" pitchFamily="34" charset="0"/>
              </a:rPr>
              <a:t>Quest’Azienda ha quindi una </a:t>
            </a:r>
            <a:r>
              <a:rPr lang="it-IT" altLang="es-ES" sz="1200" dirty="0">
                <a:solidFill>
                  <a:srgbClr val="F8469B"/>
                </a:solidFill>
                <a:latin typeface="Arial Rounded MT Bold" panose="020F0704030504030204" pitchFamily="34" charset="0"/>
              </a:rPr>
              <a:t>presenza online limitata al sito web</a:t>
            </a:r>
            <a:r>
              <a:rPr lang="it-IT" altLang="es-ES" sz="1200" dirty="0">
                <a:latin typeface="Arial Rounded MT Bold" panose="020F0704030504030204" pitchFamily="34" charset="0"/>
              </a:rPr>
              <a:t>. </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E0CD19B-92CF-45F5-A78A-50F29FFAB06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D19BCEC-468A-4E7E-AE1D-0849A75E6F3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14A46A1-BA58-463A-9C66-726F5A19E5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9" name="Grupo 8">
            <a:extLst>
              <a:ext uri="{FF2B5EF4-FFF2-40B4-BE49-F238E27FC236}">
                <a16:creationId xmlns:a16="http://schemas.microsoft.com/office/drawing/2014/main" id="{48EE44FB-E9E6-420C-8126-05F2578F78DC}"/>
              </a:ext>
            </a:extLst>
          </p:cNvPr>
          <p:cNvGrpSpPr/>
          <p:nvPr/>
        </p:nvGrpSpPr>
        <p:grpSpPr>
          <a:xfrm>
            <a:off x="4796964" y="1810755"/>
            <a:ext cx="2711257" cy="2044516"/>
            <a:chOff x="4778751" y="1826214"/>
            <a:chExt cx="3107856" cy="2211142"/>
          </a:xfrm>
        </p:grpSpPr>
        <p:grpSp>
          <p:nvGrpSpPr>
            <p:cNvPr id="19" name="object 7">
              <a:extLst>
                <a:ext uri="{FF2B5EF4-FFF2-40B4-BE49-F238E27FC236}">
                  <a16:creationId xmlns:a16="http://schemas.microsoft.com/office/drawing/2014/main" id="{A7D3A266-7AEE-48E9-A229-BA1FC12EB6FF}"/>
                </a:ext>
              </a:extLst>
            </p:cNvPr>
            <p:cNvGrpSpPr/>
            <p:nvPr/>
          </p:nvGrpSpPr>
          <p:grpSpPr>
            <a:xfrm rot="321022">
              <a:off x="5240161" y="1826214"/>
              <a:ext cx="2646446" cy="2211142"/>
              <a:chOff x="9498089" y="2635105"/>
              <a:chExt cx="7136314" cy="5598391"/>
            </a:xfrm>
          </p:grpSpPr>
          <p:pic>
            <p:nvPicPr>
              <p:cNvPr id="21" name="object 8">
                <a:extLst>
                  <a:ext uri="{FF2B5EF4-FFF2-40B4-BE49-F238E27FC236}">
                    <a16:creationId xmlns:a16="http://schemas.microsoft.com/office/drawing/2014/main" id="{59A8E4EB-273C-4E87-8853-C0E3E4994D46}"/>
                  </a:ext>
                </a:extLst>
              </p:cNvPr>
              <p:cNvPicPr/>
              <p:nvPr/>
            </p:nvPicPr>
            <p:blipFill>
              <a:blip r:embed="rId4" cstate="print"/>
              <a:stretch>
                <a:fillRect/>
              </a:stretch>
            </p:blipFill>
            <p:spPr>
              <a:xfrm>
                <a:off x="10204215" y="3383328"/>
                <a:ext cx="6430188" cy="4850168"/>
              </a:xfrm>
              <a:prstGeom prst="rect">
                <a:avLst/>
              </a:prstGeom>
            </p:spPr>
          </p:pic>
          <p:pic>
            <p:nvPicPr>
              <p:cNvPr id="22" name="object 10">
                <a:extLst>
                  <a:ext uri="{FF2B5EF4-FFF2-40B4-BE49-F238E27FC236}">
                    <a16:creationId xmlns:a16="http://schemas.microsoft.com/office/drawing/2014/main" id="{CDEC4B34-541E-47B9-A001-959C31304CEC}"/>
                  </a:ext>
                </a:extLst>
              </p:cNvPr>
              <p:cNvPicPr/>
              <p:nvPr/>
            </p:nvPicPr>
            <p:blipFill>
              <a:blip r:embed="rId5" cstate="print"/>
              <a:stretch>
                <a:fillRect/>
              </a:stretch>
            </p:blipFill>
            <p:spPr>
              <a:xfrm>
                <a:off x="9498089" y="2635105"/>
                <a:ext cx="3405897" cy="1737535"/>
              </a:xfrm>
              <a:prstGeom prst="rect">
                <a:avLst/>
              </a:prstGeom>
            </p:spPr>
          </p:pic>
        </p:grpSp>
        <p:pic>
          <p:nvPicPr>
            <p:cNvPr id="7" name="Imagen 6">
              <a:extLst>
                <a:ext uri="{FF2B5EF4-FFF2-40B4-BE49-F238E27FC236}">
                  <a16:creationId xmlns:a16="http://schemas.microsoft.com/office/drawing/2014/main" id="{35992E5F-6026-4A83-A410-66F36474B4E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214" t="80" r="26214" b="-80"/>
            <a:stretch/>
          </p:blipFill>
          <p:spPr>
            <a:xfrm rot="325821">
              <a:off x="4778751" y="2236648"/>
              <a:ext cx="3034829" cy="1469718"/>
            </a:xfrm>
            <a:prstGeom prst="rect">
              <a:avLst/>
            </a:prstGeom>
          </p:spPr>
        </p:pic>
      </p:grpSp>
    </p:spTree>
    <p:extLst>
      <p:ext uri="{BB962C8B-B14F-4D97-AF65-F5344CB8AC3E}">
        <p14:creationId xmlns:p14="http://schemas.microsoft.com/office/powerpoint/2010/main" val="4409357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8865" y="133435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5" name="Diagrama 4">
            <a:extLst>
              <a:ext uri="{FF2B5EF4-FFF2-40B4-BE49-F238E27FC236}">
                <a16:creationId xmlns:a16="http://schemas.microsoft.com/office/drawing/2014/main" id="{62BB90AC-CD34-4E28-A434-F62416F79541}"/>
              </a:ext>
            </a:extLst>
          </p:cNvPr>
          <p:cNvGraphicFramePr/>
          <p:nvPr>
            <p:extLst>
              <p:ext uri="{D42A27DB-BD31-4B8C-83A1-F6EECF244321}">
                <p14:modId xmlns:p14="http://schemas.microsoft.com/office/powerpoint/2010/main" val="2370107619"/>
              </p:ext>
            </p:extLst>
          </p:nvPr>
        </p:nvGraphicFramePr>
        <p:xfrm>
          <a:off x="1331640" y="1501151"/>
          <a:ext cx="6207782" cy="3013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CC92E7E-BCBF-4ADB-B063-E1EFC76F374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A5B3DEB-20CC-4E72-AE3C-C65EFA5B0DC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212F3B5-2BEC-41B4-8545-564E56D098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8199995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3517" y="153008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57832" y="1724870"/>
            <a:ext cx="6207782" cy="2677656"/>
          </a:xfrm>
          <a:prstGeom prst="rect">
            <a:avLst/>
          </a:prstGeom>
          <a:noFill/>
        </p:spPr>
        <p:txBody>
          <a:bodyPr wrap="square" rtlCol="0">
            <a:spAutoFit/>
          </a:bodyPr>
          <a:lstStyle/>
          <a:p>
            <a:pPr>
              <a:defRPr/>
            </a:pPr>
            <a:r>
              <a:rPr lang="it-IT" altLang="es-ES" sz="1200" dirty="0">
                <a:solidFill>
                  <a:srgbClr val="F8469B"/>
                </a:solidFill>
                <a:latin typeface="Arial Rounded MT Bold" panose="020F0704030504030204" pitchFamily="34" charset="0"/>
              </a:rPr>
              <a:t>L’obiettivo del committente </a:t>
            </a:r>
            <a:r>
              <a:rPr lang="it-IT" altLang="es-ES" sz="1200" dirty="0">
                <a:latin typeface="Arial Rounded MT Bold" panose="020F0704030504030204" pitchFamily="34" charset="0"/>
              </a:rPr>
              <a:t>è chiaro: aumentare quantomeno del 15% il volume </a:t>
            </a:r>
          </a:p>
          <a:p>
            <a:pPr>
              <a:defRPr/>
            </a:pPr>
            <a:r>
              <a:rPr lang="it-IT" altLang="es-ES" sz="1200" dirty="0">
                <a:latin typeface="Arial Rounded MT Bold" panose="020F0704030504030204" pitchFamily="34" charset="0"/>
              </a:rPr>
              <a:t>delle vendite annue, grazie all’acquisizione di nuovi clienti e la chiusura di </a:t>
            </a:r>
          </a:p>
          <a:p>
            <a:pPr>
              <a:defRPr/>
            </a:pPr>
            <a:r>
              <a:rPr lang="it-IT" altLang="es-ES" sz="1200" dirty="0">
                <a:latin typeface="Arial Rounded MT Bold" panose="020F0704030504030204" pitchFamily="34" charset="0"/>
              </a:rPr>
              <a:t>contratti economicamente di rilievo). </a:t>
            </a:r>
          </a:p>
          <a:p>
            <a:pPr>
              <a:defRPr/>
            </a:pPr>
            <a:r>
              <a:rPr lang="it-IT" altLang="es-ES" sz="1200" dirty="0">
                <a:latin typeface="Arial Rounded MT Bold" panose="020F0704030504030204" pitchFamily="34" charset="0"/>
              </a:rPr>
              <a:t>Il punto di partenza è l'esame della presenza online dell'azienda che, come già</a:t>
            </a:r>
          </a:p>
          <a:p>
            <a:pPr>
              <a:defRPr/>
            </a:pPr>
            <a:r>
              <a:rPr lang="it-IT" altLang="es-ES" sz="1200" dirty="0">
                <a:latin typeface="Arial Rounded MT Bold" panose="020F0704030504030204" pitchFamily="34" charset="0"/>
              </a:rPr>
              <a:t>detto, si limita a un semplice sito web e a uno Stile di Comunicazione tradizionale. </a:t>
            </a:r>
          </a:p>
          <a:p>
            <a:pPr>
              <a:defRPr/>
            </a:pP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Gli strumenti utilizzati dall'agenzia per ottenere queste informazioni sono:</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9BC8469-596E-4087-B44C-47E1FF7B98B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65AA45E-EE18-42E1-915E-F192D904A59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923CA5EF-37B6-4312-BEBA-36F62483A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A55CDF3E-B399-4858-807E-9636ABDA608C}"/>
              </a:ext>
            </a:extLst>
          </p:cNvPr>
          <p:cNvGraphicFramePr/>
          <p:nvPr>
            <p:extLst>
              <p:ext uri="{D42A27DB-BD31-4B8C-83A1-F6EECF244321}">
                <p14:modId xmlns:p14="http://schemas.microsoft.com/office/powerpoint/2010/main" val="4062280374"/>
              </p:ext>
            </p:extLst>
          </p:nvPr>
        </p:nvGraphicFramePr>
        <p:xfrm>
          <a:off x="1563517" y="2382436"/>
          <a:ext cx="5849348" cy="23083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812036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2548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18AD215-79C5-4426-93C6-52BB9D9A065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BCCDD26-FCAA-4A6E-92C5-425C198A46D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87D2C9F-711B-4860-9385-38D466E828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0557FCEC-04EF-463C-BC02-43F47DAAAAFB}"/>
              </a:ext>
            </a:extLst>
          </p:cNvPr>
          <p:cNvGraphicFramePr/>
          <p:nvPr>
            <p:extLst>
              <p:ext uri="{D42A27DB-BD31-4B8C-83A1-F6EECF244321}">
                <p14:modId xmlns:p14="http://schemas.microsoft.com/office/powerpoint/2010/main" val="1938730710"/>
              </p:ext>
            </p:extLst>
          </p:nvPr>
        </p:nvGraphicFramePr>
        <p:xfrm>
          <a:off x="1799025" y="1468790"/>
          <a:ext cx="5613840" cy="2769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F38FC9FD-53A3-40F1-9019-75E0745728A5}"/>
              </a:ext>
            </a:extLst>
          </p:cNvPr>
          <p:cNvSpPr txBox="1"/>
          <p:nvPr/>
        </p:nvSpPr>
        <p:spPr>
          <a:xfrm>
            <a:off x="2133654" y="2067694"/>
            <a:ext cx="504056" cy="369332"/>
          </a:xfrm>
          <a:prstGeom prst="rect">
            <a:avLst/>
          </a:prstGeom>
          <a:noFill/>
        </p:spPr>
        <p:txBody>
          <a:bodyPr wrap="square" rtlCol="0">
            <a:spAutoFit/>
          </a:bodyPr>
          <a:lstStyle/>
          <a:p>
            <a:r>
              <a:rPr lang="es-ES" dirty="0"/>
              <a:t>1</a:t>
            </a:r>
          </a:p>
        </p:txBody>
      </p:sp>
      <p:sp>
        <p:nvSpPr>
          <p:cNvPr id="19" name="CuadroTexto 18">
            <a:extLst>
              <a:ext uri="{FF2B5EF4-FFF2-40B4-BE49-F238E27FC236}">
                <a16:creationId xmlns:a16="http://schemas.microsoft.com/office/drawing/2014/main" id="{4E45D368-5A15-43F1-94E1-5B6C4CD61C33}"/>
              </a:ext>
            </a:extLst>
          </p:cNvPr>
          <p:cNvSpPr txBox="1"/>
          <p:nvPr/>
        </p:nvSpPr>
        <p:spPr>
          <a:xfrm>
            <a:off x="2123728" y="3219822"/>
            <a:ext cx="504056" cy="369332"/>
          </a:xfrm>
          <a:prstGeom prst="rect">
            <a:avLst/>
          </a:prstGeom>
          <a:noFill/>
        </p:spPr>
        <p:txBody>
          <a:bodyPr wrap="square" rtlCol="0">
            <a:spAutoFit/>
          </a:bodyPr>
          <a:lstStyle/>
          <a:p>
            <a:r>
              <a:rPr lang="es-ES" dirty="0"/>
              <a:t>2</a:t>
            </a:r>
          </a:p>
        </p:txBody>
      </p:sp>
    </p:spTree>
    <p:extLst>
      <p:ext uri="{BB962C8B-B14F-4D97-AF65-F5344CB8AC3E}">
        <p14:creationId xmlns:p14="http://schemas.microsoft.com/office/powerpoint/2010/main" val="2822423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29729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369CD58-4D62-4965-B6F9-098EF2EE4AEF}"/>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B7031B7-1015-4CD5-86C4-C66012938A3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D41C1B0-6A52-4CD7-8D61-DD78C300F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DAE5DF07-286B-4859-9D8E-464CE4B48AE7}"/>
              </a:ext>
            </a:extLst>
          </p:cNvPr>
          <p:cNvGraphicFramePr/>
          <p:nvPr>
            <p:extLst>
              <p:ext uri="{D42A27DB-BD31-4B8C-83A1-F6EECF244321}">
                <p14:modId xmlns:p14="http://schemas.microsoft.com/office/powerpoint/2010/main" val="1703793562"/>
              </p:ext>
            </p:extLst>
          </p:nvPr>
        </p:nvGraphicFramePr>
        <p:xfrm>
          <a:off x="1657776" y="1384216"/>
          <a:ext cx="5755089" cy="28817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CuadroTexto 18">
            <a:extLst>
              <a:ext uri="{FF2B5EF4-FFF2-40B4-BE49-F238E27FC236}">
                <a16:creationId xmlns:a16="http://schemas.microsoft.com/office/drawing/2014/main" id="{C91A07C2-D17D-4899-A68C-5A0532062CAF}"/>
              </a:ext>
            </a:extLst>
          </p:cNvPr>
          <p:cNvSpPr txBox="1"/>
          <p:nvPr/>
        </p:nvSpPr>
        <p:spPr>
          <a:xfrm>
            <a:off x="1979712" y="2056911"/>
            <a:ext cx="504056" cy="369332"/>
          </a:xfrm>
          <a:prstGeom prst="rect">
            <a:avLst/>
          </a:prstGeom>
          <a:noFill/>
        </p:spPr>
        <p:txBody>
          <a:bodyPr wrap="square" rtlCol="0">
            <a:spAutoFit/>
          </a:bodyPr>
          <a:lstStyle/>
          <a:p>
            <a:r>
              <a:rPr lang="es-ES" dirty="0"/>
              <a:t>3</a:t>
            </a:r>
          </a:p>
        </p:txBody>
      </p:sp>
      <p:sp>
        <p:nvSpPr>
          <p:cNvPr id="20" name="CuadroTexto 19">
            <a:extLst>
              <a:ext uri="{FF2B5EF4-FFF2-40B4-BE49-F238E27FC236}">
                <a16:creationId xmlns:a16="http://schemas.microsoft.com/office/drawing/2014/main" id="{81340E96-D8EF-4CFF-AD2A-8AF00605F65B}"/>
              </a:ext>
            </a:extLst>
          </p:cNvPr>
          <p:cNvSpPr txBox="1"/>
          <p:nvPr/>
        </p:nvSpPr>
        <p:spPr>
          <a:xfrm>
            <a:off x="1969786" y="3209039"/>
            <a:ext cx="504056" cy="369332"/>
          </a:xfrm>
          <a:prstGeom prst="rect">
            <a:avLst/>
          </a:prstGeom>
          <a:noFill/>
        </p:spPr>
        <p:txBody>
          <a:bodyPr wrap="square" rtlCol="0">
            <a:spAutoFit/>
          </a:bodyPr>
          <a:lstStyle/>
          <a:p>
            <a:r>
              <a:rPr lang="es-ES" dirty="0"/>
              <a:t>4</a:t>
            </a:r>
          </a:p>
        </p:txBody>
      </p:sp>
    </p:spTree>
    <p:extLst>
      <p:ext uri="{BB962C8B-B14F-4D97-AF65-F5344CB8AC3E}">
        <p14:creationId xmlns:p14="http://schemas.microsoft.com/office/powerpoint/2010/main" val="68343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14ADBEF6-59B6-4256-B61B-ADF058C0C83C}"/>
              </a:ext>
            </a:extLst>
          </p:cNvPr>
          <p:cNvGraphicFramePr/>
          <p:nvPr>
            <p:extLst>
              <p:ext uri="{D42A27DB-BD31-4B8C-83A1-F6EECF244321}">
                <p14:modId xmlns:p14="http://schemas.microsoft.com/office/powerpoint/2010/main" val="1501395759"/>
              </p:ext>
            </p:extLst>
          </p:nvPr>
        </p:nvGraphicFramePr>
        <p:xfrm>
          <a:off x="1610094" y="1899633"/>
          <a:ext cx="6058250" cy="1176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E44E672-B8F1-4312-8E23-0B961FB016BC}"/>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F81AD97-7348-4644-8477-12AD7C2D0105}"/>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13BDC09-7D11-4A28-9615-9982B4CEC3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981681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Forma libre: forma 6">
            <a:extLst>
              <a:ext uri="{FF2B5EF4-FFF2-40B4-BE49-F238E27FC236}">
                <a16:creationId xmlns:a16="http://schemas.microsoft.com/office/drawing/2014/main" id="{D7AADB2D-FB7B-4338-855D-BB316ACC0F18}"/>
              </a:ext>
            </a:extLst>
          </p:cNvPr>
          <p:cNvSpPr/>
          <p:nvPr/>
        </p:nvSpPr>
        <p:spPr>
          <a:xfrm>
            <a:off x="2494189" y="2764133"/>
            <a:ext cx="4526083" cy="1247777"/>
          </a:xfrm>
          <a:custGeom>
            <a:avLst/>
            <a:gdLst>
              <a:gd name="connsiteX0" fmla="*/ 135424 w 812530"/>
              <a:gd name="connsiteY0" fmla="*/ 0 h 3874260"/>
              <a:gd name="connsiteX1" fmla="*/ 677106 w 812530"/>
              <a:gd name="connsiteY1" fmla="*/ 0 h 3874260"/>
              <a:gd name="connsiteX2" fmla="*/ 812530 w 812530"/>
              <a:gd name="connsiteY2" fmla="*/ 135424 h 3874260"/>
              <a:gd name="connsiteX3" fmla="*/ 812530 w 812530"/>
              <a:gd name="connsiteY3" fmla="*/ 3874260 h 3874260"/>
              <a:gd name="connsiteX4" fmla="*/ 812530 w 812530"/>
              <a:gd name="connsiteY4" fmla="*/ 3874260 h 3874260"/>
              <a:gd name="connsiteX5" fmla="*/ 0 w 812530"/>
              <a:gd name="connsiteY5" fmla="*/ 3874260 h 3874260"/>
              <a:gd name="connsiteX6" fmla="*/ 0 w 812530"/>
              <a:gd name="connsiteY6" fmla="*/ 3874260 h 3874260"/>
              <a:gd name="connsiteX7" fmla="*/ 0 w 812530"/>
              <a:gd name="connsiteY7" fmla="*/ 135424 h 3874260"/>
              <a:gd name="connsiteX8" fmla="*/ 135424 w 812530"/>
              <a:gd name="connsiteY8" fmla="*/ 0 h 387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530" h="3874260">
                <a:moveTo>
                  <a:pt x="812530" y="645721"/>
                </a:moveTo>
                <a:lnTo>
                  <a:pt x="812530" y="3228539"/>
                </a:lnTo>
                <a:cubicBezTo>
                  <a:pt x="812530" y="3585163"/>
                  <a:pt x="799814" y="3874260"/>
                  <a:pt x="784128" y="3874260"/>
                </a:cubicBezTo>
                <a:lnTo>
                  <a:pt x="0" y="3874260"/>
                </a:lnTo>
                <a:lnTo>
                  <a:pt x="0" y="3874260"/>
                </a:lnTo>
                <a:lnTo>
                  <a:pt x="0" y="0"/>
                </a:lnTo>
                <a:lnTo>
                  <a:pt x="0" y="0"/>
                </a:lnTo>
                <a:lnTo>
                  <a:pt x="784128" y="0"/>
                </a:lnTo>
                <a:cubicBezTo>
                  <a:pt x="799814" y="0"/>
                  <a:pt x="812530" y="289097"/>
                  <a:pt x="812530" y="645721"/>
                </a:cubicBezTo>
                <a:close/>
              </a:path>
            </a:pathLst>
          </a:custGeom>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45720" tIns="62524" rIns="85384" bIns="62524" numCol="1" spcCol="1270" anchor="ctr" anchorCtr="0">
            <a:noAutofit/>
          </a:bodyPr>
          <a:lstStyle/>
          <a:p>
            <a:pPr marL="114300" lvl="1" indent="-114300" algn="l" defTabSz="533400">
              <a:lnSpc>
                <a:spcPct val="90000"/>
              </a:lnSpc>
              <a:spcBef>
                <a:spcPct val="0"/>
              </a:spcBef>
              <a:spcAft>
                <a:spcPct val="15000"/>
              </a:spcAft>
              <a:buChar char="•"/>
            </a:pPr>
            <a:r>
              <a:rPr lang="it-IT" sz="1200" kern="1200" dirty="0"/>
              <a:t>Posizionare il Brand (</a:t>
            </a:r>
            <a:r>
              <a:rPr lang="it-IT" sz="1200" kern="1200" dirty="0" err="1"/>
              <a:t>FireSec</a:t>
            </a:r>
            <a:r>
              <a:rPr lang="it-IT" sz="1200" kern="1200" dirty="0"/>
              <a:t> System) sui motori di ricerca tra i primi risultati</a:t>
            </a:r>
          </a:p>
          <a:p>
            <a:pPr marL="114300" lvl="1" indent="-114300" algn="l" defTabSz="533400">
              <a:lnSpc>
                <a:spcPct val="90000"/>
              </a:lnSpc>
              <a:spcBef>
                <a:spcPct val="0"/>
              </a:spcBef>
              <a:spcAft>
                <a:spcPct val="15000"/>
              </a:spcAft>
              <a:buChar char="•"/>
            </a:pPr>
            <a:r>
              <a:rPr lang="it-IT" sz="1200" kern="1200" dirty="0"/>
              <a:t>Acquisire nuovi clienti</a:t>
            </a:r>
          </a:p>
          <a:p>
            <a:pPr marL="114300" lvl="1" indent="-114300" algn="l" defTabSz="533400">
              <a:lnSpc>
                <a:spcPct val="90000"/>
              </a:lnSpc>
              <a:spcBef>
                <a:spcPct val="0"/>
              </a:spcBef>
              <a:spcAft>
                <a:spcPct val="15000"/>
              </a:spcAft>
              <a:buChar char="•"/>
            </a:pPr>
            <a:r>
              <a:rPr lang="it-IT" sz="1200" kern="1200" dirty="0"/>
              <a:t>Generare autorevolezza sviluppando relazioni in rete.</a:t>
            </a:r>
          </a:p>
        </p:txBody>
      </p:sp>
      <p:sp>
        <p:nvSpPr>
          <p:cNvPr id="9" name="Forma libre: forma 8">
            <a:extLst>
              <a:ext uri="{FF2B5EF4-FFF2-40B4-BE49-F238E27FC236}">
                <a16:creationId xmlns:a16="http://schemas.microsoft.com/office/drawing/2014/main" id="{1F723033-856B-42C9-AFCA-3C09CACA2A4B}"/>
              </a:ext>
            </a:extLst>
          </p:cNvPr>
          <p:cNvSpPr/>
          <p:nvPr/>
        </p:nvSpPr>
        <p:spPr>
          <a:xfrm>
            <a:off x="1610094" y="2110036"/>
            <a:ext cx="3152128" cy="796568"/>
          </a:xfrm>
          <a:custGeom>
            <a:avLst/>
            <a:gdLst>
              <a:gd name="connsiteX0" fmla="*/ 0 w 2179271"/>
              <a:gd name="connsiteY0" fmla="*/ 169281 h 1015663"/>
              <a:gd name="connsiteX1" fmla="*/ 169281 w 2179271"/>
              <a:gd name="connsiteY1" fmla="*/ 0 h 1015663"/>
              <a:gd name="connsiteX2" fmla="*/ 2009990 w 2179271"/>
              <a:gd name="connsiteY2" fmla="*/ 0 h 1015663"/>
              <a:gd name="connsiteX3" fmla="*/ 2179271 w 2179271"/>
              <a:gd name="connsiteY3" fmla="*/ 169281 h 1015663"/>
              <a:gd name="connsiteX4" fmla="*/ 2179271 w 2179271"/>
              <a:gd name="connsiteY4" fmla="*/ 846382 h 1015663"/>
              <a:gd name="connsiteX5" fmla="*/ 2009990 w 2179271"/>
              <a:gd name="connsiteY5" fmla="*/ 1015663 h 1015663"/>
              <a:gd name="connsiteX6" fmla="*/ 169281 w 2179271"/>
              <a:gd name="connsiteY6" fmla="*/ 1015663 h 1015663"/>
              <a:gd name="connsiteX7" fmla="*/ 0 w 2179271"/>
              <a:gd name="connsiteY7" fmla="*/ 846382 h 1015663"/>
              <a:gd name="connsiteX8" fmla="*/ 0 w 2179271"/>
              <a:gd name="connsiteY8" fmla="*/ 169281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9271" h="1015663">
                <a:moveTo>
                  <a:pt x="0" y="169281"/>
                </a:moveTo>
                <a:cubicBezTo>
                  <a:pt x="0" y="75790"/>
                  <a:pt x="75790" y="0"/>
                  <a:pt x="169281" y="0"/>
                </a:cubicBezTo>
                <a:lnTo>
                  <a:pt x="2009990" y="0"/>
                </a:lnTo>
                <a:cubicBezTo>
                  <a:pt x="2103481" y="0"/>
                  <a:pt x="2179271" y="75790"/>
                  <a:pt x="2179271" y="169281"/>
                </a:cubicBezTo>
                <a:lnTo>
                  <a:pt x="2179271" y="846382"/>
                </a:lnTo>
                <a:cubicBezTo>
                  <a:pt x="2179271" y="939873"/>
                  <a:pt x="2103481" y="1015663"/>
                  <a:pt x="2009990" y="1015663"/>
                </a:cubicBezTo>
                <a:lnTo>
                  <a:pt x="169281" y="1015663"/>
                </a:lnTo>
                <a:cubicBezTo>
                  <a:pt x="75790" y="1015663"/>
                  <a:pt x="0" y="939873"/>
                  <a:pt x="0" y="846382"/>
                </a:cubicBezTo>
                <a:lnTo>
                  <a:pt x="0" y="169281"/>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95301" tIns="72441" rIns="95301" bIns="72441"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Nel caso analizzato, bisogna sempre tenere a mente gli </a:t>
            </a:r>
            <a:r>
              <a:rPr lang="it-IT" sz="1200" kern="1200" dirty="0">
                <a:solidFill>
                  <a:srgbClr val="F8469B"/>
                </a:solidFill>
              </a:rPr>
              <a:t>obiettivi di Marketing</a:t>
            </a:r>
            <a:r>
              <a:rPr lang="it-IT" sz="1200" kern="1200" dirty="0">
                <a:solidFill>
                  <a:schemeClr val="tx1"/>
                </a:solidFill>
              </a:rPr>
              <a:t>: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3B2C00E-8C25-4489-B0EA-94DB380F2C4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8D10848-7C62-40BD-B829-76FD50246A0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1440783-DF28-482A-857A-F13FD449F2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5750347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461665"/>
          </a:xfrm>
          <a:prstGeom prst="rect">
            <a:avLst/>
          </a:prstGeom>
          <a:noFill/>
        </p:spPr>
        <p:txBody>
          <a:bodyPr wrap="square" rtlCol="0">
            <a:spAutoFit/>
          </a:bodyPr>
          <a:lstStyle/>
          <a:p>
            <a:pPr>
              <a:defRPr/>
            </a:pPr>
            <a:r>
              <a:rPr lang="it-IT" altLang="es-ES" sz="1200" dirty="0">
                <a:latin typeface="Arial Rounded MT Bold" panose="020F0704030504030204" pitchFamily="34" charset="0"/>
              </a:rPr>
              <a:t>L’Agenzia si è quindi basata sullo schema concettuale che suddivide i canali tra: </a:t>
            </a:r>
          </a:p>
          <a:p>
            <a:pPr>
              <a:defRPr/>
            </a:pPr>
            <a:r>
              <a:rPr lang="it-IT" altLang="es-ES" sz="1200" dirty="0">
                <a:solidFill>
                  <a:srgbClr val="F8469B"/>
                </a:solidFill>
                <a:latin typeface="Arial Rounded MT Bold" panose="020F0704030504030204" pitchFamily="34" charset="0"/>
              </a:rPr>
              <a:t>posseduti</a:t>
            </a:r>
            <a:r>
              <a:rPr lang="it-IT" altLang="es-ES" sz="1200" dirty="0">
                <a:latin typeface="Arial Rounded MT Bold" panose="020F0704030504030204" pitchFamily="34" charset="0"/>
              </a:rPr>
              <a:t> «owned», </a:t>
            </a:r>
            <a:r>
              <a:rPr lang="it-IT" altLang="es-ES" sz="1200" dirty="0">
                <a:solidFill>
                  <a:srgbClr val="F8469B"/>
                </a:solidFill>
                <a:latin typeface="Arial Rounded MT Bold" panose="020F0704030504030204" pitchFamily="34" charset="0"/>
              </a:rPr>
              <a:t>guadagnati</a:t>
            </a:r>
            <a:r>
              <a:rPr lang="it-IT" altLang="es-ES" sz="1200" dirty="0">
                <a:latin typeface="Arial Rounded MT Bold" panose="020F0704030504030204" pitchFamily="34" charset="0"/>
              </a:rPr>
              <a:t> «earned» e </a:t>
            </a:r>
            <a:r>
              <a:rPr lang="it-IT" altLang="es-ES" sz="1200" dirty="0">
                <a:solidFill>
                  <a:srgbClr val="F8469B"/>
                </a:solidFill>
                <a:latin typeface="Arial Rounded MT Bold" panose="020F0704030504030204" pitchFamily="34" charset="0"/>
              </a:rPr>
              <a:t>acquistati</a:t>
            </a:r>
            <a:r>
              <a:rPr lang="it-IT" altLang="es-ES" sz="1200" dirty="0">
                <a:latin typeface="Arial Rounded MT Bold" panose="020F0704030504030204" pitchFamily="34" charset="0"/>
              </a:rPr>
              <a:t> «</a:t>
            </a:r>
            <a:r>
              <a:rPr lang="it-IT" altLang="es-ES" sz="1200" dirty="0" err="1">
                <a:latin typeface="Arial Rounded MT Bold" panose="020F0704030504030204" pitchFamily="34" charset="0"/>
              </a:rPr>
              <a:t>paid</a:t>
            </a:r>
            <a:r>
              <a:rPr lang="it-IT" altLang="es-ES" sz="1200" dirty="0">
                <a:latin typeface="Arial Rounded MT Bold" panose="020F0704030504030204" pitchFamily="34" charset="0"/>
              </a:rPr>
              <a:t>».</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95BC21E-B8E5-4F2F-9ACF-73C8E94DB6C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1FB9C7D-CA95-4003-9BAD-3474AC95EDD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2795272-5E04-4F45-8E86-2157A1D856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B12F2BCC-FC98-44AD-B54A-48CF3E141E87}"/>
              </a:ext>
            </a:extLst>
          </p:cNvPr>
          <p:cNvGraphicFramePr/>
          <p:nvPr>
            <p:extLst>
              <p:ext uri="{D42A27DB-BD31-4B8C-83A1-F6EECF244321}">
                <p14:modId xmlns:p14="http://schemas.microsoft.com/office/powerpoint/2010/main" val="943094352"/>
              </p:ext>
            </p:extLst>
          </p:nvPr>
        </p:nvGraphicFramePr>
        <p:xfrm>
          <a:off x="1582223" y="2378020"/>
          <a:ext cx="5830642" cy="21470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C1EFA901-8792-45EE-88D4-14F953904779}"/>
              </a:ext>
            </a:extLst>
          </p:cNvPr>
          <p:cNvSpPr txBox="1"/>
          <p:nvPr/>
        </p:nvSpPr>
        <p:spPr>
          <a:xfrm>
            <a:off x="1731135" y="2625329"/>
            <a:ext cx="288032" cy="369332"/>
          </a:xfrm>
          <a:prstGeom prst="rect">
            <a:avLst/>
          </a:prstGeom>
          <a:noFill/>
        </p:spPr>
        <p:txBody>
          <a:bodyPr wrap="square" rtlCol="0">
            <a:spAutoFit/>
          </a:bodyPr>
          <a:lstStyle/>
          <a:p>
            <a:r>
              <a:rPr lang="es-ES" dirty="0"/>
              <a:t>1</a:t>
            </a:r>
          </a:p>
        </p:txBody>
      </p:sp>
      <p:sp>
        <p:nvSpPr>
          <p:cNvPr id="19" name="CuadroTexto 18">
            <a:extLst>
              <a:ext uri="{FF2B5EF4-FFF2-40B4-BE49-F238E27FC236}">
                <a16:creationId xmlns:a16="http://schemas.microsoft.com/office/drawing/2014/main" id="{3B621783-C5B3-49B5-BFB8-53B3182DC6AC}"/>
              </a:ext>
            </a:extLst>
          </p:cNvPr>
          <p:cNvSpPr txBox="1"/>
          <p:nvPr/>
        </p:nvSpPr>
        <p:spPr>
          <a:xfrm>
            <a:off x="1875151" y="3247571"/>
            <a:ext cx="288032" cy="369332"/>
          </a:xfrm>
          <a:prstGeom prst="rect">
            <a:avLst/>
          </a:prstGeom>
          <a:noFill/>
        </p:spPr>
        <p:txBody>
          <a:bodyPr wrap="square" rtlCol="0">
            <a:spAutoFit/>
          </a:bodyPr>
          <a:lstStyle/>
          <a:p>
            <a:r>
              <a:rPr lang="es-ES" dirty="0"/>
              <a:t>2</a:t>
            </a:r>
          </a:p>
        </p:txBody>
      </p:sp>
      <p:sp>
        <p:nvSpPr>
          <p:cNvPr id="20" name="CuadroTexto 19">
            <a:extLst>
              <a:ext uri="{FF2B5EF4-FFF2-40B4-BE49-F238E27FC236}">
                <a16:creationId xmlns:a16="http://schemas.microsoft.com/office/drawing/2014/main" id="{C0C02E49-A87C-4D84-9EEC-49E7F129A352}"/>
              </a:ext>
            </a:extLst>
          </p:cNvPr>
          <p:cNvSpPr txBox="1"/>
          <p:nvPr/>
        </p:nvSpPr>
        <p:spPr>
          <a:xfrm>
            <a:off x="1723661" y="3906520"/>
            <a:ext cx="288032" cy="369332"/>
          </a:xfrm>
          <a:prstGeom prst="rect">
            <a:avLst/>
          </a:prstGeom>
          <a:noFill/>
        </p:spPr>
        <p:txBody>
          <a:bodyPr wrap="square" rtlCol="0">
            <a:spAutoFit/>
          </a:bodyPr>
          <a:lstStyle/>
          <a:p>
            <a:r>
              <a:rPr lang="es-ES" dirty="0"/>
              <a:t>3</a:t>
            </a:r>
          </a:p>
        </p:txBody>
      </p:sp>
    </p:spTree>
    <p:extLst>
      <p:ext uri="{BB962C8B-B14F-4D97-AF65-F5344CB8AC3E}">
        <p14:creationId xmlns:p14="http://schemas.microsoft.com/office/powerpoint/2010/main" val="1842662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8865" y="16423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569660"/>
          </a:xfrm>
          <a:prstGeom prst="rect">
            <a:avLst/>
          </a:prstGeom>
          <a:noFill/>
        </p:spPr>
        <p:txBody>
          <a:bodyPr wrap="square" rtlCol="0">
            <a:spAutoFit/>
          </a:bodyPr>
          <a:lstStyle/>
          <a:p>
            <a:pPr>
              <a:defRPr/>
            </a:pPr>
            <a:r>
              <a:rPr lang="it-IT" altLang="es-ES" sz="1200" dirty="0">
                <a:latin typeface="Arial Rounded MT Bold" panose="020F0704030504030204" pitchFamily="34" charset="0"/>
              </a:rPr>
              <a:t>L’Agenzia ha quindi studiato una nuova singergia tra Sito Web, Blog e Canali </a:t>
            </a:r>
          </a:p>
          <a:p>
            <a:pPr>
              <a:defRPr/>
            </a:pPr>
            <a:r>
              <a:rPr lang="it-IT" altLang="es-ES" sz="1200" dirty="0">
                <a:latin typeface="Arial Rounded MT Bold" panose="020F0704030504030204" pitchFamily="34" charset="0"/>
              </a:rPr>
              <a:t>Social: l’obiettivo è quello di </a:t>
            </a:r>
            <a:r>
              <a:rPr lang="it-IT" altLang="es-ES" sz="1200" dirty="0">
                <a:solidFill>
                  <a:srgbClr val="F8469B"/>
                </a:solidFill>
                <a:latin typeface="Arial Rounded MT Bold" panose="020F0704030504030204" pitchFamily="34" charset="0"/>
              </a:rPr>
              <a:t>differenziare</a:t>
            </a:r>
            <a:r>
              <a:rPr lang="it-IT" altLang="es-ES" sz="1200" dirty="0">
                <a:latin typeface="Arial Rounded MT Bold" panose="020F0704030504030204" pitchFamily="34" charset="0"/>
              </a:rPr>
              <a:t> FireSec System dai concorrenti e </a:t>
            </a:r>
          </a:p>
          <a:p>
            <a:pPr>
              <a:defRPr/>
            </a:pPr>
            <a:r>
              <a:rPr lang="it-IT" altLang="es-ES" sz="1200" dirty="0">
                <a:solidFill>
                  <a:srgbClr val="F8469B"/>
                </a:solidFill>
                <a:latin typeface="Arial Rounded MT Bold" panose="020F0704030504030204" pitchFamily="34" charset="0"/>
              </a:rPr>
              <a:t>posizionarla</a:t>
            </a:r>
            <a:r>
              <a:rPr lang="it-IT" altLang="es-ES" sz="1200" dirty="0">
                <a:latin typeface="Arial Rounded MT Bold" panose="020F0704030504030204" pitchFamily="34" charset="0"/>
              </a:rPr>
              <a:t> in modo adeguato in rete.</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Il primo passo: un nuovo </a:t>
            </a:r>
            <a:r>
              <a:rPr lang="it-IT" altLang="es-ES" sz="1200" dirty="0">
                <a:solidFill>
                  <a:srgbClr val="F8469B"/>
                </a:solidFill>
                <a:latin typeface="Arial Rounded MT Bold" panose="020F0704030504030204" pitchFamily="34" charset="0"/>
              </a:rPr>
              <a:t>Sito Web</a:t>
            </a:r>
            <a:r>
              <a:rPr lang="it-IT" altLang="es-ES" sz="1200" dirty="0">
                <a:latin typeface="Arial Rounded MT Bold" panose="020F0704030504030204" pitchFamily="34" charset="0"/>
              </a:rPr>
              <a:t> per FireSec System strutturato in: </a:t>
            </a:r>
          </a:p>
          <a:p>
            <a:pPr>
              <a:defRPr/>
            </a:pPr>
            <a:r>
              <a:rPr lang="it-IT" altLang="es-ES" sz="1200" dirty="0">
                <a:latin typeface="Arial Rounded MT Bold" panose="020F0704030504030204" pitchFamily="34" charset="0"/>
              </a:rPr>
              <a:t>Home, Azienda, Impianti Antincendio, Servizi, News, Contatti.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«Agganciando» inoltre al Sito Web un Blog.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0BEF391-DDC5-4B0E-8D22-C9F31B09017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F11DBFE-4389-4884-9442-33C8AC280AA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78C345B4-99E5-4EA8-B9F1-560B70060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5213297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3517" y="132648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0B1C08E-0929-4249-B0C3-CEC86BD019D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19E4346-2473-4141-ABE3-BD952C5863D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736F0F7-C3C9-4EFD-A396-5B75DEEEC0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FA3B2DEA-6330-4484-9AE2-169669AAF8ED}"/>
              </a:ext>
            </a:extLst>
          </p:cNvPr>
          <p:cNvSpPr txBox="1"/>
          <p:nvPr/>
        </p:nvSpPr>
        <p:spPr>
          <a:xfrm>
            <a:off x="1421903" y="1569121"/>
            <a:ext cx="6300193" cy="1384995"/>
          </a:xfrm>
          <a:prstGeom prst="rect">
            <a:avLst/>
          </a:prstGeom>
          <a:noFill/>
        </p:spPr>
        <p:txBody>
          <a:bodyPr wrap="square">
            <a:spAutoFit/>
          </a:bodyPr>
          <a:lstStyle/>
          <a:p>
            <a:pPr>
              <a:defRPr/>
            </a:pPr>
            <a:r>
              <a:rPr lang="it-IT" altLang="es-ES" sz="1200" dirty="0">
                <a:latin typeface="Arial Rounded MT Bold" panose="020F0704030504030204" pitchFamily="34" charset="0"/>
              </a:rPr>
              <a:t>In questo </a:t>
            </a:r>
            <a:r>
              <a:rPr lang="it-IT" altLang="es-ES" sz="1200" dirty="0">
                <a:solidFill>
                  <a:srgbClr val="F8469B"/>
                </a:solidFill>
                <a:latin typeface="Arial Rounded MT Bold" panose="020F0704030504030204" pitchFamily="34" charset="0"/>
              </a:rPr>
              <a:t>Piano di Marketing</a:t>
            </a:r>
            <a:r>
              <a:rPr lang="it-IT" altLang="es-ES" sz="1200" dirty="0">
                <a:latin typeface="Arial Rounded MT Bold" panose="020F0704030504030204" pitchFamily="34" charset="0"/>
              </a:rPr>
              <a:t>, il </a:t>
            </a:r>
            <a:r>
              <a:rPr lang="it-IT" altLang="es-ES" sz="1200" dirty="0">
                <a:solidFill>
                  <a:srgbClr val="F8469B"/>
                </a:solidFill>
                <a:latin typeface="Arial Rounded MT Bold" panose="020F0704030504030204" pitchFamily="34" charset="0"/>
              </a:rPr>
              <a:t>Blog</a:t>
            </a:r>
            <a:r>
              <a:rPr lang="it-IT" altLang="es-ES" sz="1200" dirty="0">
                <a:latin typeface="Arial Rounded MT Bold" panose="020F0704030504030204" pitchFamily="34" charset="0"/>
              </a:rPr>
              <a:t> occupa una posizione di rilievo perché esso </a:t>
            </a:r>
          </a:p>
          <a:p>
            <a:pPr>
              <a:defRPr/>
            </a:pPr>
            <a:r>
              <a:rPr lang="it-IT" altLang="es-ES" sz="1200" dirty="0">
                <a:latin typeface="Arial Rounded MT Bold" panose="020F0704030504030204" pitchFamily="34" charset="0"/>
              </a:rPr>
              <a:t>è </a:t>
            </a:r>
            <a:r>
              <a:rPr lang="it-IT" altLang="es-ES" sz="1200" dirty="0">
                <a:solidFill>
                  <a:srgbClr val="F8469B"/>
                </a:solidFill>
                <a:latin typeface="Arial Rounded MT Bold" panose="020F0704030504030204" pitchFamily="34" charset="0"/>
              </a:rPr>
              <a:t>sede di tutti i contenuti</a:t>
            </a:r>
            <a:r>
              <a:rPr lang="it-IT" altLang="es-ES" sz="1200" dirty="0">
                <a:latin typeface="Arial Rounded MT Bold" panose="020F0704030504030204" pitchFamily="34" charset="0"/>
              </a:rPr>
              <a:t> che verranno diffusi anche tramite Canali Social e </a:t>
            </a:r>
          </a:p>
          <a:p>
            <a:pPr>
              <a:defRPr/>
            </a:pPr>
            <a:r>
              <a:rPr lang="it-IT" altLang="es-ES" sz="1200" dirty="0">
                <a:latin typeface="Arial Rounded MT Bold" panose="020F0704030504030204" pitchFamily="34" charset="0"/>
              </a:rPr>
              <a:t>Newsletter.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Bisogna avere chiaro il </a:t>
            </a:r>
            <a:r>
              <a:rPr lang="it-IT" altLang="es-ES" sz="1200" dirty="0">
                <a:solidFill>
                  <a:srgbClr val="F8469B"/>
                </a:solidFill>
                <a:latin typeface="Arial Rounded MT Bold" panose="020F0704030504030204" pitchFamily="34" charset="0"/>
              </a:rPr>
              <a:t>profilo dei clienti </a:t>
            </a:r>
            <a:r>
              <a:rPr lang="it-IT" altLang="es-ES" sz="1200" dirty="0">
                <a:latin typeface="Arial Rounded MT Bold" panose="020F0704030504030204" pitchFamily="34" charset="0"/>
              </a:rPr>
              <a:t>a cui ci si vuole rivolgere con contenuti </a:t>
            </a:r>
          </a:p>
          <a:p>
            <a:pPr>
              <a:defRPr/>
            </a:pPr>
            <a:r>
              <a:rPr lang="it-IT" altLang="es-ES" sz="1200" dirty="0">
                <a:latin typeface="Arial Rounded MT Bold" panose="020F0704030504030204" pitchFamily="34" charset="0"/>
              </a:rPr>
              <a:t>che devono essere pubblicati con cadenza regolare, ma anche di qualità.</a:t>
            </a:r>
          </a:p>
          <a:p>
            <a:pPr>
              <a:defRPr/>
            </a:pPr>
            <a:r>
              <a:rPr lang="it-IT" altLang="es-ES" sz="1200" dirty="0">
                <a:latin typeface="Arial Rounded MT Bold" panose="020F0704030504030204" pitchFamily="34" charset="0"/>
              </a:rPr>
              <a:t>Per esempio: call-to-action, Ebook, Webinar. </a:t>
            </a:r>
          </a:p>
        </p:txBody>
      </p:sp>
    </p:spTree>
    <p:extLst>
      <p:ext uri="{BB962C8B-B14F-4D97-AF65-F5344CB8AC3E}">
        <p14:creationId xmlns:p14="http://schemas.microsoft.com/office/powerpoint/2010/main" val="38048956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93" y="160233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4047542" cy="1384995"/>
          </a:xfrm>
          <a:prstGeom prst="rect">
            <a:avLst/>
          </a:prstGeom>
          <a:noFill/>
        </p:spPr>
        <p:txBody>
          <a:bodyPr wrap="square" rtlCol="0">
            <a:spAutoFit/>
          </a:bodyPr>
          <a:lstStyle/>
          <a:p>
            <a:pPr>
              <a:defRPr/>
            </a:pPr>
            <a:r>
              <a:rPr lang="it-IT" altLang="es-ES" sz="1200" dirty="0">
                <a:latin typeface="Arial Rounded MT Bold" panose="020F0704030504030204" pitchFamily="34" charset="0"/>
              </a:rPr>
              <a:t>Un altro strumento implementato è la </a:t>
            </a:r>
            <a:r>
              <a:rPr lang="it-IT" altLang="es-ES" sz="1200" dirty="0">
                <a:solidFill>
                  <a:srgbClr val="F8469B"/>
                </a:solidFill>
                <a:latin typeface="Arial Rounded MT Bold" panose="020F0704030504030204" pitchFamily="34" charset="0"/>
              </a:rPr>
              <a:t>Newsletter</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Nel nostro caso è stata predisposta una Newsletter mensile con dei pulsanti per condividere facilmente i contenuti pubblicati sui principali Canali Social. </a:t>
            </a:r>
          </a:p>
          <a:p>
            <a:pPr>
              <a:defRPr/>
            </a:pPr>
            <a:r>
              <a:rPr lang="it-IT" altLang="es-ES" sz="1200" dirty="0">
                <a:latin typeface="Arial Rounded MT Bold" panose="020F0704030504030204" pitchFamily="34" charset="0"/>
              </a:rPr>
              <a:t>Sia sul Sito Web sia sul Blog viene inserita una call   to action con l'invito a iscriversi alla Newsletter.</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E376D55-A38E-42A8-8DC7-CC53F655B6F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9D907DD-1598-42BB-92DA-6AC8305B281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96D310C-3617-4E77-928F-4085FC093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9" name="Grupo 8">
            <a:extLst>
              <a:ext uri="{FF2B5EF4-FFF2-40B4-BE49-F238E27FC236}">
                <a16:creationId xmlns:a16="http://schemas.microsoft.com/office/drawing/2014/main" id="{04CE19EF-7907-47C0-BC41-1B728EA24D79}"/>
              </a:ext>
            </a:extLst>
          </p:cNvPr>
          <p:cNvGrpSpPr/>
          <p:nvPr/>
        </p:nvGrpSpPr>
        <p:grpSpPr>
          <a:xfrm rot="452309">
            <a:off x="5399995" y="2012144"/>
            <a:ext cx="2121549" cy="1784912"/>
            <a:chOff x="5199493" y="1810755"/>
            <a:chExt cx="2308728" cy="2044516"/>
          </a:xfrm>
        </p:grpSpPr>
        <p:grpSp>
          <p:nvGrpSpPr>
            <p:cNvPr id="19" name="object 7">
              <a:extLst>
                <a:ext uri="{FF2B5EF4-FFF2-40B4-BE49-F238E27FC236}">
                  <a16:creationId xmlns:a16="http://schemas.microsoft.com/office/drawing/2014/main" id="{452C776D-50B9-487A-AA0A-3517BC2FD204}"/>
                </a:ext>
              </a:extLst>
            </p:cNvPr>
            <p:cNvGrpSpPr/>
            <p:nvPr/>
          </p:nvGrpSpPr>
          <p:grpSpPr>
            <a:xfrm>
              <a:off x="5199493" y="1810755"/>
              <a:ext cx="2308728" cy="2044516"/>
              <a:chOff x="9498089" y="2635105"/>
              <a:chExt cx="7136314" cy="5598391"/>
            </a:xfrm>
          </p:grpSpPr>
          <p:pic>
            <p:nvPicPr>
              <p:cNvPr id="21" name="object 8">
                <a:extLst>
                  <a:ext uri="{FF2B5EF4-FFF2-40B4-BE49-F238E27FC236}">
                    <a16:creationId xmlns:a16="http://schemas.microsoft.com/office/drawing/2014/main" id="{C1725D4F-C51F-441A-84BC-A4BAEBE70F45}"/>
                  </a:ext>
                </a:extLst>
              </p:cNvPr>
              <p:cNvPicPr/>
              <p:nvPr/>
            </p:nvPicPr>
            <p:blipFill>
              <a:blip r:embed="rId4" cstate="print"/>
              <a:stretch>
                <a:fillRect/>
              </a:stretch>
            </p:blipFill>
            <p:spPr>
              <a:xfrm>
                <a:off x="10204215" y="3383328"/>
                <a:ext cx="6430188" cy="4850168"/>
              </a:xfrm>
              <a:prstGeom prst="rect">
                <a:avLst/>
              </a:prstGeom>
            </p:spPr>
          </p:pic>
          <p:pic>
            <p:nvPicPr>
              <p:cNvPr id="22" name="object 10">
                <a:extLst>
                  <a:ext uri="{FF2B5EF4-FFF2-40B4-BE49-F238E27FC236}">
                    <a16:creationId xmlns:a16="http://schemas.microsoft.com/office/drawing/2014/main" id="{70A8DB9B-EBF1-4A20-80D7-FAE19045ECAC}"/>
                  </a:ext>
                </a:extLst>
              </p:cNvPr>
              <p:cNvPicPr/>
              <p:nvPr/>
            </p:nvPicPr>
            <p:blipFill>
              <a:blip r:embed="rId5" cstate="print"/>
              <a:stretch>
                <a:fillRect/>
              </a:stretch>
            </p:blipFill>
            <p:spPr>
              <a:xfrm>
                <a:off x="9498089" y="2635105"/>
                <a:ext cx="3405897" cy="1737535"/>
              </a:xfrm>
              <a:prstGeom prst="rect">
                <a:avLst/>
              </a:prstGeom>
            </p:spPr>
          </p:pic>
        </p:grpSp>
        <p:pic>
          <p:nvPicPr>
            <p:cNvPr id="7" name="Imagen 6">
              <a:extLst>
                <a:ext uri="{FF2B5EF4-FFF2-40B4-BE49-F238E27FC236}">
                  <a16:creationId xmlns:a16="http://schemas.microsoft.com/office/drawing/2014/main" id="{5EE4A822-3E36-49D4-A14A-6B7C041F15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8104" y="2231365"/>
              <a:ext cx="1950649" cy="1289082"/>
            </a:xfrm>
            <a:prstGeom prst="rect">
              <a:avLst/>
            </a:prstGeom>
          </p:spPr>
        </p:pic>
      </p:grpSp>
    </p:spTree>
    <p:extLst>
      <p:ext uri="{BB962C8B-B14F-4D97-AF65-F5344CB8AC3E}">
        <p14:creationId xmlns:p14="http://schemas.microsoft.com/office/powerpoint/2010/main" val="28869692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0541" y="1838801"/>
            <a:ext cx="6207782" cy="2123658"/>
          </a:xfrm>
          <a:prstGeom prst="rect">
            <a:avLst/>
          </a:prstGeom>
          <a:noFill/>
        </p:spPr>
        <p:txBody>
          <a:bodyPr wrap="square" rtlCol="0">
            <a:spAutoFit/>
          </a:bodyPr>
          <a:lstStyle/>
          <a:p>
            <a:pPr>
              <a:defRPr/>
            </a:pPr>
            <a:r>
              <a:rPr lang="it-IT" altLang="es-ES" sz="1200" dirty="0">
                <a:latin typeface="Arial Rounded MT Bold" panose="020F0704030504030204" pitchFamily="34" charset="0"/>
              </a:rPr>
              <a:t>In ultimo, </a:t>
            </a:r>
            <a:r>
              <a:rPr lang="it-IT" altLang="es-ES" sz="1200" i="1" dirty="0">
                <a:solidFill>
                  <a:srgbClr val="F8469B"/>
                </a:solidFill>
                <a:latin typeface="Arial Rounded MT Bold" panose="020F0704030504030204" pitchFamily="34" charset="0"/>
              </a:rPr>
              <a:t>ADWORDS</a:t>
            </a:r>
            <a:r>
              <a:rPr lang="it-IT" altLang="es-ES" sz="1200" i="1" dirty="0">
                <a:latin typeface="Arial Rounded MT Bold" panose="020F0704030504030204" pitchFamily="34" charset="0"/>
              </a:rPr>
              <a:t> </a:t>
            </a:r>
            <a:r>
              <a:rPr lang="it-IT" altLang="es-ES" sz="1200" dirty="0">
                <a:latin typeface="Arial Rounded MT Bold" panose="020F0704030504030204" pitchFamily="34" charset="0"/>
              </a:rPr>
              <a:t>(a pagamento):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L'obiettivo dell’Agenzia è quello di portare fin da subito un «</a:t>
            </a:r>
            <a:r>
              <a:rPr lang="it-IT" altLang="es-ES" sz="1200" dirty="0">
                <a:solidFill>
                  <a:srgbClr val="F8469B"/>
                </a:solidFill>
                <a:latin typeface="Arial Rounded MT Bold" panose="020F0704030504030204" pitchFamily="34" charset="0"/>
              </a:rPr>
              <a:t>ROI</a:t>
            </a:r>
            <a:r>
              <a:rPr lang="it-IT" altLang="es-ES" sz="1200" dirty="0">
                <a:latin typeface="Arial Rounded MT Bold" panose="020F0704030504030204" pitchFamily="34" charset="0"/>
              </a:rPr>
              <a:t>» </a:t>
            </a:r>
            <a:r>
              <a:rPr lang="it-IT" altLang="es-ES" sz="1200" dirty="0">
                <a:solidFill>
                  <a:srgbClr val="F8469B"/>
                </a:solidFill>
                <a:latin typeface="Arial Rounded MT Bold" panose="020F0704030504030204" pitchFamily="34" charset="0"/>
              </a:rPr>
              <a:t>positivo</a:t>
            </a:r>
            <a:r>
              <a:rPr lang="it-IT" altLang="es-ES" sz="1200" dirty="0">
                <a:latin typeface="Arial Rounded MT Bold" panose="020F0704030504030204" pitchFamily="34" charset="0"/>
              </a:rPr>
              <a:t>, </a:t>
            </a:r>
          </a:p>
          <a:p>
            <a:pPr>
              <a:defRPr/>
            </a:pPr>
            <a:r>
              <a:rPr lang="it-IT" altLang="es-ES" sz="1200" dirty="0">
                <a:latin typeface="Arial Rounded MT Bold" panose="020F0704030504030204" pitchFamily="34" charset="0"/>
              </a:rPr>
              <a:t>pur con budget inizialmente limitato.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L'idea di base è quella di </a:t>
            </a:r>
            <a:r>
              <a:rPr lang="it-IT" altLang="es-ES" sz="1200" dirty="0">
                <a:solidFill>
                  <a:srgbClr val="F8469B"/>
                </a:solidFill>
                <a:latin typeface="Arial Rounded MT Bold" panose="020F0704030504030204" pitchFamily="34" charset="0"/>
              </a:rPr>
              <a:t>essere presenti </a:t>
            </a:r>
            <a:r>
              <a:rPr lang="it-IT" altLang="es-ES" sz="1200" dirty="0">
                <a:latin typeface="Arial Rounded MT Bold" panose="020F0704030504030204" pitchFamily="34" charset="0"/>
              </a:rPr>
              <a:t>semplicemente </a:t>
            </a:r>
            <a:r>
              <a:rPr lang="it-IT" altLang="es-ES" sz="1200" dirty="0">
                <a:solidFill>
                  <a:srgbClr val="F8469B"/>
                </a:solidFill>
                <a:latin typeface="Arial Rounded MT Bold" panose="020F0704030504030204" pitchFamily="34" charset="0"/>
              </a:rPr>
              <a:t>nelle ricerche sul Web</a:t>
            </a:r>
            <a:r>
              <a:rPr lang="it-IT" altLang="es-ES" sz="1200" dirty="0">
                <a:latin typeface="Arial Rounded MT Bold" panose="020F0704030504030204" pitchFamily="34" charset="0"/>
              </a:rPr>
              <a:t>, </a:t>
            </a:r>
          </a:p>
          <a:p>
            <a:pPr>
              <a:defRPr/>
            </a:pPr>
            <a:r>
              <a:rPr lang="it-IT" altLang="es-ES" sz="1200" dirty="0">
                <a:latin typeface="Arial Rounded MT Bold" panose="020F0704030504030204" pitchFamily="34" charset="0"/>
              </a:rPr>
              <a:t>puntando su termini molto vicini all'attività (in questo caso “impianti antincendio” e similari). Si creano degli aggregati di parole, dividendoli per concetti, </a:t>
            </a:r>
          </a:p>
          <a:p>
            <a:pPr>
              <a:defRPr/>
            </a:pPr>
            <a:r>
              <a:rPr lang="it-IT" altLang="es-ES" sz="1200" dirty="0">
                <a:latin typeface="Arial Rounded MT Bold" panose="020F0704030504030204" pitchFamily="34" charset="0"/>
              </a:rPr>
              <a:t>identificando così le potenziali ricerche.</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In più l’Agenzia ha aperto i profili LinkedIn a tutti i dipendenti.</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889E05F-E57A-4B41-916F-4DB80BA73C9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FDC2411-2AF6-4436-B690-0FA8A43F932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DCF89ED-A7C9-461A-AA87-FE4AFFC1B0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1253591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8865" y="148252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E70F335-37EE-4DD6-8638-A10C77C1E9D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490C630-47B0-4320-9C4E-BD0721DC00D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7B009D2-32D0-4DA1-8B12-FCF7E9D42D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21" name="Diagrama 20">
            <a:extLst>
              <a:ext uri="{FF2B5EF4-FFF2-40B4-BE49-F238E27FC236}">
                <a16:creationId xmlns:a16="http://schemas.microsoft.com/office/drawing/2014/main" id="{6838AF61-8E32-4B7D-8FF2-36671167BA65}"/>
              </a:ext>
            </a:extLst>
          </p:cNvPr>
          <p:cNvGraphicFramePr/>
          <p:nvPr>
            <p:extLst>
              <p:ext uri="{D42A27DB-BD31-4B8C-83A1-F6EECF244321}">
                <p14:modId xmlns:p14="http://schemas.microsoft.com/office/powerpoint/2010/main" val="1297747484"/>
              </p:ext>
            </p:extLst>
          </p:nvPr>
        </p:nvGraphicFramePr>
        <p:xfrm>
          <a:off x="1582223" y="1808215"/>
          <a:ext cx="5050438" cy="24669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98311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1443167"/>
            <a:ext cx="6696744" cy="591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03648" y="1639939"/>
            <a:ext cx="6768752" cy="2492990"/>
          </a:xfrm>
          <a:prstGeom prst="rect">
            <a:avLst/>
          </a:prstGeom>
          <a:noFill/>
        </p:spPr>
        <p:txBody>
          <a:bodyPr wrap="square" rtlCol="0">
            <a:spAutoFit/>
          </a:bodyPr>
          <a:lstStyle/>
          <a:p>
            <a:pPr algn="just">
              <a:defRPr/>
            </a:pPr>
            <a:r>
              <a:rPr lang="it-IT" altLang="es-ES" sz="1200" dirty="0">
                <a:latin typeface="Arial Rounded MT Bold" panose="020F0704030504030204" pitchFamily="34" charset="0"/>
              </a:rPr>
              <a:t>Per sintetizzare, di quali elementi si compone davvero un’analisi come quella </a:t>
            </a:r>
          </a:p>
          <a:p>
            <a:pPr algn="just">
              <a:defRPr/>
            </a:pPr>
            <a:r>
              <a:rPr lang="it-IT" altLang="es-ES" sz="1200" dirty="0">
                <a:latin typeface="Arial Rounded MT Bold" panose="020F0704030504030204" pitchFamily="34" charset="0"/>
              </a:rPr>
              <a:t>condotta dal </a:t>
            </a:r>
            <a:r>
              <a:rPr lang="it-IT" altLang="es-ES" sz="1200" i="1" dirty="0">
                <a:latin typeface="Arial Rounded MT Bold" panose="020F0704030504030204" pitchFamily="34" charset="0"/>
              </a:rPr>
              <a:t>case study  </a:t>
            </a:r>
            <a:r>
              <a:rPr lang="it-IT" altLang="es-ES" sz="1200" dirty="0">
                <a:latin typeface="Arial Rounded MT Bold" panose="020F0704030504030204" pitchFamily="34" charset="0"/>
              </a:rPr>
              <a:t>FireSec System?</a:t>
            </a:r>
          </a:p>
          <a:p>
            <a:pPr algn="just">
              <a:defRPr/>
            </a:pPr>
            <a:endParaRPr lang="it-IT" altLang="es-ES" sz="1200" dirty="0">
              <a:latin typeface="Arial Rounded MT Bold" panose="020F0704030504030204" pitchFamily="34" charset="0"/>
            </a:endParaRPr>
          </a:p>
          <a:p>
            <a:pPr marL="228600" indent="-228600" algn="just">
              <a:buFont typeface="+mj-lt"/>
              <a:buAutoNum type="arabicPeriod"/>
              <a:defRPr/>
            </a:pPr>
            <a:r>
              <a:rPr lang="it-IT" altLang="es-ES" sz="1200" dirty="0">
                <a:solidFill>
                  <a:srgbClr val="F8469B"/>
                </a:solidFill>
                <a:latin typeface="Arial Rounded MT Bold" panose="020F0704030504030204" pitchFamily="34" charset="0"/>
              </a:rPr>
              <a:t>Intercettare le menzioni</a:t>
            </a:r>
            <a:r>
              <a:rPr lang="it-IT" altLang="es-ES" sz="1200" dirty="0">
                <a:latin typeface="Arial Rounded MT Bold" panose="020F0704030504030204" pitchFamily="34" charset="0"/>
              </a:rPr>
              <a:t>: un primo ascolto generico con strumenti gratuiti come           </a:t>
            </a:r>
            <a:r>
              <a:rPr lang="it-IT" altLang="es-ES" sz="1200" i="1" dirty="0">
                <a:latin typeface="Arial Rounded MT Bold" panose="020F0704030504030204" pitchFamily="34" charset="0"/>
              </a:rPr>
              <a:t>Google Alerts </a:t>
            </a:r>
            <a:r>
              <a:rPr lang="it-IT" altLang="es-ES" sz="1200" dirty="0">
                <a:latin typeface="Arial Rounded MT Bold" panose="020F0704030504030204" pitchFamily="34" charset="0"/>
              </a:rPr>
              <a:t>è un ottimo primo passo insieme ad altri servizi online di </a:t>
            </a:r>
            <a:r>
              <a:rPr lang="it-IT" altLang="es-ES" sz="1200" dirty="0" err="1">
                <a:latin typeface="Arial Rounded MT Bold" panose="020F0704030504030204" pitchFamily="34" charset="0"/>
              </a:rPr>
              <a:t>alerting</a:t>
            </a:r>
            <a:r>
              <a:rPr lang="it-IT" altLang="es-ES" sz="1200" dirty="0">
                <a:latin typeface="Arial Rounded MT Bold" panose="020F0704030504030204" pitchFamily="34" charset="0"/>
              </a:rPr>
              <a:t> come  Mention.net e Keyword Planner di Google. L’obiettivo è comprendere i «trend», gli       argomenti di interesse, le abitudini di ricerca nell’ambito che ci interessa. </a:t>
            </a:r>
          </a:p>
          <a:p>
            <a:pPr marL="228600" indent="-228600" algn="just">
              <a:buFont typeface="+mj-lt"/>
              <a:buAutoNum type="arabicPeriod"/>
              <a:defRPr/>
            </a:pPr>
            <a:endParaRPr lang="it-IT" altLang="es-ES" sz="1200" dirty="0">
              <a:latin typeface="Arial Rounded MT Bold" panose="020F0704030504030204" pitchFamily="34" charset="0"/>
            </a:endParaRPr>
          </a:p>
          <a:p>
            <a:pPr marL="228600" indent="-228600" algn="just">
              <a:buFont typeface="+mj-lt"/>
              <a:buAutoNum type="arabicPeriod"/>
              <a:defRPr/>
            </a:pPr>
            <a:r>
              <a:rPr lang="it-IT" altLang="es-ES" sz="1200" dirty="0">
                <a:solidFill>
                  <a:srgbClr val="F8469B"/>
                </a:solidFill>
                <a:latin typeface="Arial Rounded MT Bold" panose="020F0704030504030204" pitchFamily="34" charset="0"/>
              </a:rPr>
              <a:t>Ascoltare i clienti e il mercato</a:t>
            </a:r>
            <a:r>
              <a:rPr lang="it-IT" altLang="es-ES" sz="1200" dirty="0">
                <a:latin typeface="Arial Rounded MT Bold" panose="020F0704030504030204" pitchFamily="34" charset="0"/>
              </a:rPr>
              <a:t>: predisporre cioè strumenti attraverso i quali la clientela    può interagire con l’Azienda. Ciò significa anche guardare al Mercato settoriale che ci       interessa: individuare riviste di settore, forum, Blog (iscrivendosi per esempio ai Feed      RSS dei Content Developers di Settore). </a:t>
            </a:r>
          </a:p>
          <a:p>
            <a:pPr>
              <a:defRPr/>
            </a:pP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58EADFCD-70E7-4716-8A91-FA4A50BF03BE}"/>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BCDF9B10-A0ED-460B-8C60-8CA4B3778F1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C70E779A-2A81-417E-A274-F1AAC6D99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98690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8671" y="1422925"/>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56881A4-AB4B-459E-8E1B-CA34E5FA548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BAFA8BF-E436-49B8-B6E3-1FFC964D855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4F1B816-5BED-444A-8228-3A78AED6F7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B6F05C78-59FD-43FF-8936-971B1F464422}"/>
              </a:ext>
            </a:extLst>
          </p:cNvPr>
          <p:cNvSpPr txBox="1"/>
          <p:nvPr/>
        </p:nvSpPr>
        <p:spPr>
          <a:xfrm>
            <a:off x="1582223" y="1651108"/>
            <a:ext cx="6189959" cy="2492990"/>
          </a:xfrm>
          <a:prstGeom prst="rect">
            <a:avLst/>
          </a:prstGeom>
          <a:noFill/>
        </p:spPr>
        <p:txBody>
          <a:bodyPr wrap="square">
            <a:spAutoFit/>
          </a:bodyPr>
          <a:lstStyle/>
          <a:p>
            <a:pPr>
              <a:defRPr/>
            </a:pPr>
            <a:r>
              <a:rPr lang="it-IT" altLang="es-ES" sz="1200" dirty="0">
                <a:latin typeface="Arial Rounded MT Bold" panose="020F0704030504030204" pitchFamily="34" charset="0"/>
              </a:rPr>
              <a:t>Creare un piano di </a:t>
            </a:r>
            <a:r>
              <a:rPr lang="it-IT" altLang="es-ES" sz="1200" dirty="0">
                <a:solidFill>
                  <a:srgbClr val="F8469B"/>
                </a:solidFill>
                <a:latin typeface="Arial Rounded MT Bold" panose="020F0704030504030204" pitchFamily="34" charset="0"/>
              </a:rPr>
              <a:t>Content Marketing</a:t>
            </a:r>
            <a:r>
              <a:rPr lang="it-IT" altLang="es-ES" sz="1200" dirty="0">
                <a:latin typeface="Arial Rounded MT Bold" panose="020F0704030504030204" pitchFamily="34" charset="0"/>
              </a:rPr>
              <a:t>:</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Come farsi notare dal proprio pubblico potenziale? Nell'era non soltanto del</a:t>
            </a:r>
          </a:p>
          <a:p>
            <a:pPr>
              <a:defRPr/>
            </a:pPr>
            <a:r>
              <a:rPr lang="it-IT" altLang="es-ES" sz="1200" dirty="0">
                <a:latin typeface="Arial Rounded MT Bold" panose="020F0704030504030204" pitchFamily="34" charset="0"/>
              </a:rPr>
              <a:t>Marketing Digitale, ma soprattutto di quello «inbound» il nostro pubblico potrà</a:t>
            </a:r>
          </a:p>
          <a:p>
            <a:pPr>
              <a:defRPr/>
            </a:pPr>
            <a:r>
              <a:rPr lang="it-IT" altLang="es-ES" sz="1200" dirty="0">
                <a:latin typeface="Arial Rounded MT Bold" panose="020F0704030504030204" pitchFamily="34" charset="0"/>
              </a:rPr>
              <a:t>trovarci solo se forniremo i giusti contenuti.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Bisogna cioè </a:t>
            </a:r>
            <a:r>
              <a:rPr lang="it-IT" altLang="es-ES" sz="1200" dirty="0">
                <a:solidFill>
                  <a:srgbClr val="F8469B"/>
                </a:solidFill>
                <a:latin typeface="Arial Rounded MT Bold" panose="020F0704030504030204" pitchFamily="34" charset="0"/>
              </a:rPr>
              <a:t>creare contenuti che rispondano a precise esigenze informative</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Questo è possibile ascoltando e tracciando le conversazioni tra le persone nei </a:t>
            </a:r>
          </a:p>
          <a:p>
            <a:pPr>
              <a:defRPr/>
            </a:pPr>
            <a:r>
              <a:rPr lang="it-IT" altLang="es-ES" sz="1200" dirty="0">
                <a:latin typeface="Arial Rounded MT Bold" panose="020F0704030504030204" pitchFamily="34" charset="0"/>
              </a:rPr>
              <a:t>luoghi identificati nella fase d'ascolto, conoscendo le parole chiave più utilizzate</a:t>
            </a:r>
          </a:p>
          <a:p>
            <a:pPr>
              <a:defRPr/>
            </a:pPr>
            <a:r>
              <a:rPr lang="it-IT" altLang="es-ES" sz="1200" dirty="0">
                <a:latin typeface="Arial Rounded MT Bold" panose="020F0704030504030204" pitchFamily="34" charset="0"/>
              </a:rPr>
              <a:t>sui motori di ricerca, usando queste stesse parole chiave nei tag e nei contenuti, utilizzando infine i Canali Social per approfondire la conoscenza del Brand e per </a:t>
            </a:r>
          </a:p>
          <a:p>
            <a:pPr>
              <a:defRPr/>
            </a:pPr>
            <a:r>
              <a:rPr lang="it-IT" altLang="es-ES" sz="1200" dirty="0">
                <a:latin typeface="Arial Rounded MT Bold" panose="020F0704030504030204" pitchFamily="34" charset="0"/>
              </a:rPr>
              <a:t>attrarre nuove persone.</a:t>
            </a:r>
            <a:endParaRPr lang="en-GB" altLang="es-ES" sz="1200" dirty="0">
              <a:latin typeface="Arial Rounded MT Bold" panose="020F0704030504030204" pitchFamily="34" charset="0"/>
            </a:endParaRPr>
          </a:p>
        </p:txBody>
      </p:sp>
    </p:spTree>
    <p:extLst>
      <p:ext uri="{BB962C8B-B14F-4D97-AF65-F5344CB8AC3E}">
        <p14:creationId xmlns:p14="http://schemas.microsoft.com/office/powerpoint/2010/main" val="23033877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73818" y="1803976"/>
            <a:ext cx="6207782" cy="2308324"/>
          </a:xfrm>
          <a:prstGeom prst="rect">
            <a:avLst/>
          </a:prstGeom>
          <a:noFill/>
        </p:spPr>
        <p:txBody>
          <a:bodyPr wrap="square" rtlCol="0">
            <a:spAutoFit/>
          </a:bodyPr>
          <a:lstStyle/>
          <a:p>
            <a:pPr>
              <a:defRPr/>
            </a:pPr>
            <a:r>
              <a:rPr lang="it-IT" altLang="es-ES" sz="1200" dirty="0">
                <a:latin typeface="Arial Rounded MT Bold" panose="020F0704030504030204" pitchFamily="34" charset="0"/>
              </a:rPr>
              <a:t>Nella creazione del </a:t>
            </a:r>
            <a:r>
              <a:rPr lang="it-IT" altLang="es-ES" sz="1200" dirty="0">
                <a:solidFill>
                  <a:srgbClr val="F8469B"/>
                </a:solidFill>
                <a:latin typeface="Arial Rounded MT Bold" panose="020F0704030504030204" pitchFamily="34" charset="0"/>
              </a:rPr>
              <a:t>Piano Editoriale </a:t>
            </a:r>
            <a:r>
              <a:rPr lang="it-IT" altLang="es-ES" sz="1200" dirty="0">
                <a:latin typeface="Arial Rounded MT Bold" panose="020F0704030504030204" pitchFamily="34" charset="0"/>
              </a:rPr>
              <a:t>da veicolare su tutti i </a:t>
            </a:r>
            <a:r>
              <a:rPr lang="it-IT" altLang="es-ES" sz="1200" dirty="0">
                <a:solidFill>
                  <a:srgbClr val="F8469B"/>
                </a:solidFill>
                <a:latin typeface="Arial Rounded MT Bold" panose="020F0704030504030204" pitchFamily="34" charset="0"/>
              </a:rPr>
              <a:t>Canali Social </a:t>
            </a:r>
            <a:r>
              <a:rPr lang="it-IT" altLang="es-ES" sz="1200" dirty="0">
                <a:latin typeface="Arial Rounded MT Bold" panose="020F0704030504030204" pitchFamily="34" charset="0"/>
              </a:rPr>
              <a:t>in nostro</a:t>
            </a:r>
          </a:p>
          <a:p>
            <a:pPr>
              <a:defRPr/>
            </a:pPr>
            <a:r>
              <a:rPr lang="it-IT" altLang="es-ES" sz="1200" dirty="0">
                <a:latin typeface="Arial Rounded MT Bold" panose="020F0704030504030204" pitchFamily="34" charset="0"/>
              </a:rPr>
              <a:t>possesso, bisognerà prevedere la pubblicazione regolare di contenuti e </a:t>
            </a:r>
          </a:p>
          <a:p>
            <a:pPr>
              <a:defRPr/>
            </a:pPr>
            <a:r>
              <a:rPr lang="it-IT" altLang="es-ES" sz="1200" dirty="0">
                <a:latin typeface="Arial Rounded MT Bold" panose="020F0704030504030204" pitchFamily="34" charset="0"/>
              </a:rPr>
              <a:t>argomenti di rilievo per il nostro pubblico.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Non bisogna limitarsi ai formati tipici di ciascun canale (es Twitter → tweet; </a:t>
            </a:r>
          </a:p>
          <a:p>
            <a:pPr>
              <a:defRPr/>
            </a:pPr>
            <a:r>
              <a:rPr lang="it-IT" altLang="es-ES" sz="1200" dirty="0">
                <a:latin typeface="Arial Rounded MT Bold" panose="020F0704030504030204" pitchFamily="34" charset="0"/>
              </a:rPr>
              <a:t>Facebook → post), ma bisogna prendere in considerazione tutti i </a:t>
            </a:r>
          </a:p>
          <a:p>
            <a:pPr>
              <a:defRPr/>
            </a:pPr>
            <a:r>
              <a:rPr lang="it-IT" altLang="es-ES" sz="1200" dirty="0">
                <a:latin typeface="Arial Rounded MT Bold" panose="020F0704030504030204" pitchFamily="34" charset="0"/>
              </a:rPr>
              <a:t>«Content Object»: Newsletter, Post, Ebook, Infografiche.</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È però prioritario </a:t>
            </a:r>
            <a:r>
              <a:rPr lang="it-IT" altLang="es-ES" sz="1200" dirty="0">
                <a:solidFill>
                  <a:srgbClr val="F8469B"/>
                </a:solidFill>
                <a:latin typeface="Arial Rounded MT Bold" panose="020F0704030504030204" pitchFamily="34" charset="0"/>
              </a:rPr>
              <a:t>integrare i Social Media nel proprio Ciclo di Vendita</a:t>
            </a:r>
            <a:r>
              <a:rPr lang="it-IT" altLang="es-ES" sz="1200" dirty="0">
                <a:latin typeface="Arial Rounded MT Bold" panose="020F0704030504030204" pitchFamily="34" charset="0"/>
              </a:rPr>
              <a:t>, affinché:</a:t>
            </a:r>
          </a:p>
          <a:p>
            <a:pPr>
              <a:defRPr/>
            </a:pPr>
            <a:endParaRPr lang="it-IT" altLang="es-ES" sz="1200" dirty="0">
              <a:latin typeface="Arial Rounded MT Bold" panose="020F0704030504030204" pitchFamily="34" charset="0"/>
            </a:endParaRPr>
          </a:p>
          <a:p>
            <a:pPr marL="228600" indent="-228600">
              <a:buAutoNum type="arabicParenR"/>
              <a:defRPr/>
            </a:pPr>
            <a:r>
              <a:rPr lang="it-IT" altLang="es-ES" sz="1200" dirty="0">
                <a:latin typeface="Arial Rounded MT Bold" panose="020F0704030504030204" pitchFamily="34" charset="0"/>
              </a:rPr>
              <a:t>Più utenti conoscano la nostra Azienda tramite questi canali </a:t>
            </a:r>
          </a:p>
          <a:p>
            <a:pPr marL="228600" indent="-228600">
              <a:buAutoNum type="arabicParenR"/>
              <a:defRPr/>
            </a:pPr>
            <a:r>
              <a:rPr lang="it-IT" altLang="es-ES" sz="1200" dirty="0">
                <a:latin typeface="Arial Rounded MT Bold" panose="020F0704030504030204" pitchFamily="34" charset="0"/>
              </a:rPr>
              <a:t>Generare «passaparola»</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A8671E1-AF22-4774-AC9B-AA11DBBD5F7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248DC2E-27B9-47DA-A11D-7BB65076069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A6EFB6E-7E33-49D3-AA9A-83B1C8FCB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932014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1295702"/>
            <a:ext cx="6480720" cy="51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FA9B35D3-C524-4EC7-9974-8272FC7F089C}"/>
              </a:ext>
            </a:extLst>
          </p:cNvPr>
          <p:cNvGraphicFramePr/>
          <p:nvPr>
            <p:extLst>
              <p:ext uri="{D42A27DB-BD31-4B8C-83A1-F6EECF244321}">
                <p14:modId xmlns:p14="http://schemas.microsoft.com/office/powerpoint/2010/main" val="399308166"/>
              </p:ext>
            </p:extLst>
          </p:nvPr>
        </p:nvGraphicFramePr>
        <p:xfrm>
          <a:off x="1403648" y="1563638"/>
          <a:ext cx="6153681" cy="284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4ED24F1-FBA2-432D-8604-D40970E56238}"/>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926B147-02B9-4AC7-9EAC-307BCABF5231}"/>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3EFE65D-BF4E-4A8A-A462-FD174BFF32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621059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2308324"/>
          </a:xfrm>
          <a:prstGeom prst="rect">
            <a:avLst/>
          </a:prstGeom>
          <a:noFill/>
        </p:spPr>
        <p:txBody>
          <a:bodyPr wrap="square" rtlCol="0">
            <a:spAutoFit/>
          </a:bodyPr>
          <a:lstStyle/>
          <a:p>
            <a:pPr>
              <a:defRPr/>
            </a:pPr>
            <a:r>
              <a:rPr lang="it-IT" altLang="es-ES" sz="1200" dirty="0">
                <a:latin typeface="Arial Rounded MT Bold" panose="020F0704030504030204" pitchFamily="34" charset="0"/>
              </a:rPr>
              <a:t>Raggiunto l’</a:t>
            </a:r>
            <a:r>
              <a:rPr lang="it-IT" altLang="es-ES" sz="1200" dirty="0">
                <a:solidFill>
                  <a:srgbClr val="F8469B"/>
                </a:solidFill>
                <a:latin typeface="Arial Rounded MT Bold" panose="020F0704030504030204" pitchFamily="34" charset="0"/>
              </a:rPr>
              <a:t>utente</a:t>
            </a:r>
            <a:r>
              <a:rPr lang="it-IT" altLang="es-ES" sz="1200" dirty="0">
                <a:latin typeface="Arial Rounded MT Bold" panose="020F0704030504030204" pitchFamily="34" charset="0"/>
              </a:rPr>
              <a:t>, è necessario </a:t>
            </a:r>
            <a:r>
              <a:rPr lang="it-IT" altLang="es-ES" sz="1200" dirty="0">
                <a:solidFill>
                  <a:srgbClr val="F8469B"/>
                </a:solidFill>
                <a:latin typeface="Arial Rounded MT Bold" panose="020F0704030504030204" pitchFamily="34" charset="0"/>
              </a:rPr>
              <a:t>coinvolgerlo</a:t>
            </a:r>
            <a:r>
              <a:rPr lang="it-IT" altLang="es-ES" sz="1200" dirty="0">
                <a:latin typeface="Arial Rounded MT Bold" panose="020F0704030504030204" pitchFamily="34" charset="0"/>
              </a:rPr>
              <a:t> con contenuti ben pubblicati:</a:t>
            </a:r>
          </a:p>
          <a:p>
            <a:pPr>
              <a:defRPr/>
            </a:pPr>
            <a:endParaRPr lang="it-IT" altLang="es-ES" sz="1200" dirty="0">
              <a:latin typeface="Arial Rounded MT Bold" panose="020F0704030504030204" pitchFamily="34" charset="0"/>
            </a:endParaRPr>
          </a:p>
          <a:p>
            <a:pPr marL="228600" indent="-228600">
              <a:buAutoNum type="arabicParenR"/>
              <a:defRPr/>
            </a:pPr>
            <a:r>
              <a:rPr lang="it-IT" altLang="es-ES" sz="1200" dirty="0">
                <a:solidFill>
                  <a:srgbClr val="F8469B"/>
                </a:solidFill>
                <a:latin typeface="Arial Rounded MT Bold" panose="020F0704030504030204" pitchFamily="34" charset="0"/>
              </a:rPr>
              <a:t>Conversazione</a:t>
            </a:r>
          </a:p>
          <a:p>
            <a:pPr marL="228600" indent="-228600">
              <a:buAutoNum type="arabicParenR"/>
              <a:defRPr/>
            </a:pPr>
            <a:r>
              <a:rPr lang="it-IT" altLang="es-ES" sz="1200" dirty="0">
                <a:solidFill>
                  <a:srgbClr val="F8469B"/>
                </a:solidFill>
                <a:latin typeface="Arial Rounded MT Bold" panose="020F0704030504030204" pitchFamily="34" charset="0"/>
              </a:rPr>
              <a:t>Contenuti Personalizzati</a:t>
            </a:r>
          </a:p>
          <a:p>
            <a:pPr marL="228600" indent="-228600">
              <a:buAutoNum type="arabicParen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In sintesi: Rispondere alle domande interagendo attivamente e incoraggiando i </a:t>
            </a:r>
          </a:p>
          <a:p>
            <a:pPr>
              <a:defRPr/>
            </a:pPr>
            <a:r>
              <a:rPr lang="it-IT" altLang="es-ES" sz="1200" dirty="0">
                <a:latin typeface="Arial Rounded MT Bold" panose="020F0704030504030204" pitchFamily="34" charset="0"/>
              </a:rPr>
              <a:t>clienti a seguire la pagina. Quindi anzitutto ascoltare cosa dicono i clienti </a:t>
            </a:r>
          </a:p>
          <a:p>
            <a:pPr>
              <a:defRPr/>
            </a:pPr>
            <a:r>
              <a:rPr lang="it-IT" altLang="es-ES" sz="1200" dirty="0">
                <a:latin typeface="Arial Rounded MT Bold" panose="020F0704030504030204" pitchFamily="34" charset="0"/>
              </a:rPr>
              <a:t>partecipando alle discussioni, unendosi a Forum di settore etc.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Ancora: condividere informazioni con persone che ormai ci seguono annunciando loro anteprime e esclusive che li portino a compiere un atto di «passaparola».</a:t>
            </a: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47970E8-B4E5-415B-B5D5-719759D2472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60940FF-F6AB-44A0-93E6-7C01DC55C69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31A602E-7C6B-44A0-B262-81FEF0C27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1944787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5103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94F6F59-5C56-456D-B0E4-E4E59F589EDE}"/>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259BD7D-8908-4A0A-8EF0-BF162F02778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91783A9-9052-41E6-AE4D-CDEBBBCB7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82A460B3-334B-449B-8FEF-BAB69EC9340E}"/>
              </a:ext>
            </a:extLst>
          </p:cNvPr>
          <p:cNvSpPr txBox="1"/>
          <p:nvPr/>
        </p:nvSpPr>
        <p:spPr>
          <a:xfrm>
            <a:off x="1556151" y="1409436"/>
            <a:ext cx="6300193" cy="1015663"/>
          </a:xfrm>
          <a:prstGeom prst="rect">
            <a:avLst/>
          </a:prstGeom>
          <a:noFill/>
        </p:spPr>
        <p:txBody>
          <a:bodyPr wrap="square">
            <a:spAutoFit/>
          </a:bodyPr>
          <a:lstStyle/>
          <a:p>
            <a:pPr>
              <a:defRPr/>
            </a:pPr>
            <a:r>
              <a:rPr lang="it-IT" altLang="es-ES" sz="1200" dirty="0">
                <a:solidFill>
                  <a:srgbClr val="F8469B"/>
                </a:solidFill>
                <a:latin typeface="Arial Rounded MT Bold" panose="020F0704030504030204" pitchFamily="34" charset="0"/>
              </a:rPr>
              <a:t> LA MISURAZIONE:</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L'analisi dei risultati si pone di collegare gli obiettivi iniziali di marketing e business con le azioni e i risultati, tradotti in metriche e KPI ottenuti sui Social Media.</a:t>
            </a:r>
          </a:p>
          <a:p>
            <a:pPr>
              <a:defRPr/>
            </a:pPr>
            <a:r>
              <a:rPr lang="it-IT" altLang="es-ES" sz="1200" dirty="0">
                <a:latin typeface="Arial Rounded MT Bold" panose="020F0704030504030204" pitchFamily="34" charset="0"/>
              </a:rPr>
              <a:t>Si misura questo impatto mediante metriche quantitative e qualitative. </a:t>
            </a:r>
          </a:p>
        </p:txBody>
      </p:sp>
      <p:graphicFrame>
        <p:nvGraphicFramePr>
          <p:cNvPr id="9" name="Diagrama 8">
            <a:extLst>
              <a:ext uri="{FF2B5EF4-FFF2-40B4-BE49-F238E27FC236}">
                <a16:creationId xmlns:a16="http://schemas.microsoft.com/office/drawing/2014/main" id="{F9A5BDAD-49E6-44E7-AFCA-16D4B45964D1}"/>
              </a:ext>
            </a:extLst>
          </p:cNvPr>
          <p:cNvGraphicFramePr/>
          <p:nvPr>
            <p:extLst>
              <p:ext uri="{D42A27DB-BD31-4B8C-83A1-F6EECF244321}">
                <p14:modId xmlns:p14="http://schemas.microsoft.com/office/powerpoint/2010/main" val="3629078220"/>
              </p:ext>
            </p:extLst>
          </p:nvPr>
        </p:nvGraphicFramePr>
        <p:xfrm>
          <a:off x="1620000" y="2151265"/>
          <a:ext cx="6045614" cy="25101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817036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29492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8" y="1512564"/>
            <a:ext cx="6488268" cy="3046988"/>
          </a:xfrm>
          <a:prstGeom prst="rect">
            <a:avLst/>
          </a:prstGeom>
          <a:noFill/>
        </p:spPr>
        <p:txBody>
          <a:bodyPr wrap="square" rtlCol="0">
            <a:spAutoFit/>
          </a:bodyPr>
          <a:lstStyle/>
          <a:p>
            <a:pPr>
              <a:defRPr/>
            </a:pPr>
            <a:r>
              <a:rPr lang="it-IT" altLang="es-ES" sz="1200" dirty="0">
                <a:latin typeface="Arial Rounded MT Bold" panose="020F0704030504030204" pitchFamily="34" charset="0"/>
              </a:rPr>
              <a:t>Un esempio: </a:t>
            </a:r>
          </a:p>
          <a:p>
            <a:pPr>
              <a:defRPr/>
            </a:pPr>
            <a:endParaRPr lang="it-IT" altLang="es-ES" sz="1200" dirty="0">
              <a:latin typeface="Arial Rounded MT Bold" panose="020F0704030504030204" pitchFamily="34" charset="0"/>
            </a:endParaRPr>
          </a:p>
          <a:p>
            <a:pPr lvl="4">
              <a:defRPr/>
            </a:pPr>
            <a:r>
              <a:rPr lang="it-IT" altLang="es-ES" sz="1200" dirty="0">
                <a:latin typeface="Arial Rounded MT Bold" panose="020F0704030504030204" pitchFamily="34" charset="0"/>
              </a:rPr>
              <a:t>Prendendo in considerazione le piattaforme di Social             Networking che abbiamo citato (Twitter, Facebook Business, Blog, Youtube) per ognuna di queste ci saranno metriche di misurazione più  opportune. Complessivamente andranno   misurate:  </a:t>
            </a:r>
          </a:p>
          <a:p>
            <a:pPr>
              <a:defRPr/>
            </a:pPr>
            <a:endParaRPr lang="it-IT" altLang="es-ES" sz="1200" dirty="0">
              <a:latin typeface="Arial Rounded MT Bold" panose="020F0704030504030204" pitchFamily="34" charset="0"/>
            </a:endParaRPr>
          </a:p>
          <a:p>
            <a:pPr marL="228600" indent="-228600">
              <a:buAutoNum type="arabicParenR"/>
              <a:defRPr/>
            </a:pPr>
            <a:r>
              <a:rPr lang="it-IT" altLang="es-ES" sz="1200" dirty="0">
                <a:latin typeface="Arial Rounded MT Bold" panose="020F0704030504030204" pitchFamily="34" charset="0"/>
              </a:rPr>
              <a:t>Exposure: quanto è cresciuta la «portata» dell’Azienda grazie al Canale Social</a:t>
            </a:r>
          </a:p>
          <a:p>
            <a:pPr marL="228600" indent="-228600">
              <a:buAutoNum type="arabicParenR"/>
              <a:defRPr/>
            </a:pPr>
            <a:r>
              <a:rPr lang="it-IT" altLang="es-ES" sz="1200" dirty="0">
                <a:latin typeface="Arial Rounded MT Bold" panose="020F0704030504030204" pitchFamily="34" charset="0"/>
              </a:rPr>
              <a:t>Engagement: livello di coinvolgimento (post, commenti, retweet, citazioni etc.)</a:t>
            </a:r>
          </a:p>
          <a:p>
            <a:pPr marL="228600" indent="-228600">
              <a:buAutoNum type="arabicParenR"/>
              <a:defRPr/>
            </a:pPr>
            <a:r>
              <a:rPr lang="it-IT" altLang="es-ES" sz="1200" dirty="0">
                <a:latin typeface="Arial Rounded MT Bold" panose="020F0704030504030204" pitchFamily="34" charset="0"/>
              </a:rPr>
              <a:t>Conversion: numero di conversazioni registrate</a:t>
            </a:r>
          </a:p>
          <a:p>
            <a:pPr marL="228600" indent="-228600">
              <a:buAutoNum type="arabicParenR"/>
              <a:defRPr/>
            </a:pPr>
            <a:r>
              <a:rPr lang="it-IT" altLang="es-ES" sz="1200" dirty="0">
                <a:latin typeface="Arial Rounded MT Bold" panose="020F0704030504030204" pitchFamily="34" charset="0"/>
              </a:rPr>
              <a:t>Advocacy: numero di utenti che citano, consigliano, parlano del </a:t>
            </a:r>
          </a:p>
          <a:p>
            <a:pPr>
              <a:defRPr/>
            </a:pPr>
            <a:r>
              <a:rPr lang="it-IT" altLang="es-ES" sz="1200" dirty="0">
                <a:latin typeface="Arial Rounded MT Bold" panose="020F0704030504030204" pitchFamily="34" charset="0"/>
              </a:rPr>
              <a:t>prodotto/servizio dell’Azienda in questione.</a:t>
            </a:r>
          </a:p>
          <a:p>
            <a:pPr>
              <a:defRPr/>
            </a:pPr>
            <a:r>
              <a:rPr lang="it-IT" altLang="es-ES" sz="1200" dirty="0">
                <a:latin typeface="Arial Rounded MT Bold" panose="020F0704030504030204" pitchFamily="34" charset="0"/>
              </a:rPr>
              <a:t>Alcuni parametri possono essere analizzati più accuratamente tramite </a:t>
            </a:r>
          </a:p>
          <a:p>
            <a:pPr>
              <a:defRPr/>
            </a:pPr>
            <a:r>
              <a:rPr lang="it-IT" altLang="es-ES" sz="1200" dirty="0">
                <a:latin typeface="Arial Rounded MT Bold" panose="020F0704030504030204" pitchFamily="34" charset="0"/>
              </a:rPr>
              <a:t>piattaforme di Social Analytics come Tweetreach, Facebook Insight, </a:t>
            </a:r>
          </a:p>
          <a:p>
            <a:pPr>
              <a:defRPr/>
            </a:pPr>
            <a:r>
              <a:rPr lang="it-IT" altLang="es-ES" sz="1200" dirty="0">
                <a:latin typeface="Arial Rounded MT Bold" panose="020F0704030504030204" pitchFamily="34" charset="0"/>
              </a:rPr>
              <a:t>Youtube Analytics, LinkedIn.</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46D12C8-9F53-415E-A6B4-1A180E95A0D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3D03CC9-BE35-4FBB-9B39-A9DDDBEF6A2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E0C9045-B5CE-4937-BDB6-D626D2DFC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22" name="Imagen 21">
            <a:extLst>
              <a:ext uri="{FF2B5EF4-FFF2-40B4-BE49-F238E27FC236}">
                <a16:creationId xmlns:a16="http://schemas.microsoft.com/office/drawing/2014/main" id="{EB4AB7F5-4057-44E5-A5C9-4E59144553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59" y="1934965"/>
            <a:ext cx="1599242" cy="837050"/>
          </a:xfrm>
          <a:prstGeom prst="rect">
            <a:avLst/>
          </a:prstGeom>
        </p:spPr>
      </p:pic>
    </p:spTree>
    <p:extLst>
      <p:ext uri="{BB962C8B-B14F-4D97-AF65-F5344CB8AC3E}">
        <p14:creationId xmlns:p14="http://schemas.microsoft.com/office/powerpoint/2010/main" val="5820389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384995"/>
          </a:xfrm>
          <a:prstGeom prst="rect">
            <a:avLst/>
          </a:prstGeom>
          <a:noFill/>
        </p:spPr>
        <p:txBody>
          <a:bodyPr wrap="square" rtlCol="0">
            <a:spAutoFit/>
          </a:bodyPr>
          <a:lstStyle/>
          <a:p>
            <a:pPr algn="just">
              <a:defRPr/>
            </a:pPr>
            <a:r>
              <a:rPr lang="it-IT" altLang="es-ES" sz="1200" dirty="0">
                <a:latin typeface="Arial Rounded MT Bold" panose="020F0704030504030204" pitchFamily="34" charset="0"/>
              </a:rPr>
              <a:t>Un </a:t>
            </a:r>
            <a:r>
              <a:rPr lang="it-IT" altLang="es-ES" sz="1200" dirty="0">
                <a:solidFill>
                  <a:srgbClr val="F8469B"/>
                </a:solidFill>
                <a:latin typeface="Arial Rounded MT Bold" panose="020F0704030504030204" pitchFamily="34" charset="0"/>
              </a:rPr>
              <a:t>piano di Digital Marketing </a:t>
            </a:r>
            <a:r>
              <a:rPr lang="it-IT" altLang="es-ES" sz="1200" dirty="0">
                <a:latin typeface="Arial Rounded MT Bold" panose="020F0704030504030204" pitchFamily="34" charset="0"/>
              </a:rPr>
              <a:t>per le </a:t>
            </a:r>
            <a:r>
              <a:rPr lang="it-IT" altLang="es-ES" sz="1200" dirty="0">
                <a:solidFill>
                  <a:srgbClr val="F8469B"/>
                </a:solidFill>
                <a:latin typeface="Arial Rounded MT Bold" panose="020F0704030504030204" pitchFamily="34" charset="0"/>
              </a:rPr>
              <a:t>Piccole e Medie Aziende </a:t>
            </a:r>
            <a:r>
              <a:rPr lang="it-IT" altLang="es-ES" sz="1200" dirty="0">
                <a:latin typeface="Arial Rounded MT Bold" panose="020F0704030504030204" pitchFamily="34" charset="0"/>
              </a:rPr>
              <a:t>«B2C»:</a:t>
            </a:r>
          </a:p>
          <a:p>
            <a:pPr algn="just">
              <a:defRPr/>
            </a:pPr>
            <a:r>
              <a:rPr lang="it-IT" altLang="es-ES" sz="1200" dirty="0">
                <a:latin typeface="Arial Rounded MT Bold" panose="020F0704030504030204" pitchFamily="34" charset="0"/>
              </a:rPr>
              <a:t>Un esempio del settore «Moda».</a:t>
            </a:r>
          </a:p>
          <a:p>
            <a:pPr algn="just">
              <a:defRPr/>
            </a:pPr>
            <a:endParaRPr lang="it-IT" altLang="es-ES" sz="1200" dirty="0">
              <a:latin typeface="Arial Rounded MT Bold" panose="020F0704030504030204" pitchFamily="34" charset="0"/>
            </a:endParaRPr>
          </a:p>
          <a:p>
            <a:pPr algn="just">
              <a:defRPr/>
            </a:pPr>
            <a:r>
              <a:rPr lang="it-IT" altLang="es-ES" sz="1200" dirty="0">
                <a:latin typeface="Arial Rounded MT Bold" panose="020F0704030504030204" pitchFamily="34" charset="0"/>
              </a:rPr>
              <a:t>L'azienda in questione è </a:t>
            </a:r>
            <a:r>
              <a:rPr lang="it-IT" altLang="es-ES" sz="1200" dirty="0">
                <a:solidFill>
                  <a:srgbClr val="F8469B"/>
                </a:solidFill>
                <a:latin typeface="Arial Rounded MT Bold" panose="020F0704030504030204" pitchFamily="34" charset="0"/>
              </a:rPr>
              <a:t>LouAnne S.r.l</a:t>
            </a:r>
            <a:r>
              <a:rPr lang="it-IT" altLang="es-ES" sz="1200" dirty="0">
                <a:latin typeface="Arial Rounded MT Bold" panose="020F0704030504030204" pitchFamily="34" charset="0"/>
              </a:rPr>
              <a:t>., produttrice di abbigliamento femminile, a conduzione familiare. La struttura organizzativa comprende un piccolo ufficio </a:t>
            </a:r>
          </a:p>
          <a:p>
            <a:pPr algn="just">
              <a:defRPr/>
            </a:pPr>
            <a:r>
              <a:rPr lang="it-IT" altLang="es-ES" sz="1200" dirty="0">
                <a:latin typeface="Arial Rounded MT Bold" panose="020F0704030504030204" pitchFamily="34" charset="0"/>
              </a:rPr>
              <a:t>Marketing e Vendite che si occupa soprattutto di catalogi e materiale informativo</a:t>
            </a:r>
          </a:p>
          <a:p>
            <a:pPr algn="just">
              <a:defRPr/>
            </a:pPr>
            <a:r>
              <a:rPr lang="it-IT" altLang="es-ES" sz="1200" dirty="0">
                <a:latin typeface="Arial Rounded MT Bold" panose="020F0704030504030204" pitchFamily="34" charset="0"/>
              </a:rPr>
              <a:t>cartaceo. La presenza dell'azienda sul Web si limita al Sito Web.</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940788B-68D6-4B83-8977-3F00851BFF6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4C3D887-4E97-46E7-80E8-A8B184C3B84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B871D211-4F72-4A50-90CF-1E726EE5ED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3513121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1826C07C-C2D9-421D-98FC-12F30B16E8FD}"/>
              </a:ext>
            </a:extLst>
          </p:cNvPr>
          <p:cNvGraphicFramePr/>
          <p:nvPr>
            <p:extLst>
              <p:ext uri="{D42A27DB-BD31-4B8C-83A1-F6EECF244321}">
                <p14:modId xmlns:p14="http://schemas.microsoft.com/office/powerpoint/2010/main" val="1567803457"/>
              </p:ext>
            </p:extLst>
          </p:nvPr>
        </p:nvGraphicFramePr>
        <p:xfrm>
          <a:off x="1582223" y="2085957"/>
          <a:ext cx="5822414" cy="1104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8" name="Marcador de texto 7">
            <a:extLst>
              <a:ext uri="{FF2B5EF4-FFF2-40B4-BE49-F238E27FC236}">
                <a16:creationId xmlns:a16="http://schemas.microsoft.com/office/drawing/2014/main" id="{9CDE731F-0C0F-40E0-BAD5-BEED49ADAF5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9" name="Donut 24">
            <a:extLst>
              <a:ext uri="{FF2B5EF4-FFF2-40B4-BE49-F238E27FC236}">
                <a16:creationId xmlns:a16="http://schemas.microsoft.com/office/drawing/2014/main" id="{87C7F92C-AFA3-4A46-AA3C-3F08D26DDF5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20" name="Imagen 19">
            <a:extLst>
              <a:ext uri="{FF2B5EF4-FFF2-40B4-BE49-F238E27FC236}">
                <a16:creationId xmlns:a16="http://schemas.microsoft.com/office/drawing/2014/main" id="{7F8FEC4C-CA53-4241-8A36-2A506FCFA8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6E089416-00AD-4A6A-A32F-BBC6C67743CB}"/>
              </a:ext>
            </a:extLst>
          </p:cNvPr>
          <p:cNvSpPr txBox="1"/>
          <p:nvPr/>
        </p:nvSpPr>
        <p:spPr>
          <a:xfrm>
            <a:off x="1537005" y="1748163"/>
            <a:ext cx="4572000" cy="276999"/>
          </a:xfrm>
          <a:prstGeom prst="rect">
            <a:avLst/>
          </a:prstGeom>
          <a:noFill/>
        </p:spPr>
        <p:txBody>
          <a:bodyPr wrap="square">
            <a:spAutoFit/>
          </a:bodyPr>
          <a:lstStyle/>
          <a:p>
            <a:pPr lvl="0"/>
            <a:r>
              <a:rPr lang="it-IT" sz="1200" dirty="0">
                <a:solidFill>
                  <a:schemeClr val="tx1"/>
                </a:solidFill>
              </a:rPr>
              <a:t>Obiettivi di primo livello:</a:t>
            </a:r>
          </a:p>
        </p:txBody>
      </p:sp>
    </p:spTree>
    <p:extLst>
      <p:ext uri="{BB962C8B-B14F-4D97-AF65-F5344CB8AC3E}">
        <p14:creationId xmlns:p14="http://schemas.microsoft.com/office/powerpoint/2010/main" val="30026575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D5DEA4A-19F7-4D32-BEF6-E75AAB206FC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26CE8BC-A758-4E19-B925-22818B01547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41634E4-65D3-414D-83BE-E918CC9AAB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6C9FBA8A-EDB9-4F7A-AB39-961FD4A963BB}"/>
              </a:ext>
            </a:extLst>
          </p:cNvPr>
          <p:cNvSpPr txBox="1"/>
          <p:nvPr/>
        </p:nvSpPr>
        <p:spPr>
          <a:xfrm>
            <a:off x="1554651" y="1823962"/>
            <a:ext cx="4572000" cy="276999"/>
          </a:xfrm>
          <a:prstGeom prst="rect">
            <a:avLst/>
          </a:prstGeom>
          <a:noFill/>
        </p:spPr>
        <p:txBody>
          <a:bodyPr wrap="square">
            <a:spAutoFit/>
          </a:bodyPr>
          <a:lstStyle/>
          <a:p>
            <a:pPr lvl="0"/>
            <a:r>
              <a:rPr lang="it-IT" sz="1200" dirty="0"/>
              <a:t>Gli obiettivi </a:t>
            </a:r>
            <a:r>
              <a:rPr lang="it-IT" sz="1200" dirty="0">
                <a:solidFill>
                  <a:srgbClr val="F8469B"/>
                </a:solidFill>
              </a:rPr>
              <a:t>specifici</a:t>
            </a:r>
            <a:r>
              <a:rPr lang="it-IT" sz="1200" dirty="0"/>
              <a:t> che </a:t>
            </a:r>
            <a:r>
              <a:rPr lang="it-IT" sz="1200" dirty="0" err="1"/>
              <a:t>LouAnne</a:t>
            </a:r>
            <a:r>
              <a:rPr lang="it-IT" sz="1200" dirty="0"/>
              <a:t> S.r.l si pone sono:</a:t>
            </a:r>
          </a:p>
        </p:txBody>
      </p:sp>
      <p:graphicFrame>
        <p:nvGraphicFramePr>
          <p:cNvPr id="6" name="Diagrama 5">
            <a:extLst>
              <a:ext uri="{FF2B5EF4-FFF2-40B4-BE49-F238E27FC236}">
                <a16:creationId xmlns:a16="http://schemas.microsoft.com/office/drawing/2014/main" id="{081CFBF6-9828-4198-885C-D1CB435F3179}"/>
              </a:ext>
            </a:extLst>
          </p:cNvPr>
          <p:cNvGraphicFramePr/>
          <p:nvPr>
            <p:extLst>
              <p:ext uri="{D42A27DB-BD31-4B8C-83A1-F6EECF244321}">
                <p14:modId xmlns:p14="http://schemas.microsoft.com/office/powerpoint/2010/main" val="3897600058"/>
              </p:ext>
            </p:extLst>
          </p:nvPr>
        </p:nvGraphicFramePr>
        <p:xfrm>
          <a:off x="1596013" y="2139702"/>
          <a:ext cx="5904000" cy="2319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055993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47575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7C522C7-3233-45D4-9839-D079F7B98C2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3889371-4B30-48B9-9596-7DA3CC3DB77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3F90576-F97B-4497-887F-B1662E592A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8A11DCAC-8E0C-4593-AAAC-961DAF784459}"/>
              </a:ext>
            </a:extLst>
          </p:cNvPr>
          <p:cNvSpPr txBox="1"/>
          <p:nvPr/>
        </p:nvSpPr>
        <p:spPr>
          <a:xfrm>
            <a:off x="1560176" y="1711676"/>
            <a:ext cx="4041188" cy="2308324"/>
          </a:xfrm>
          <a:prstGeom prst="rect">
            <a:avLst/>
          </a:prstGeom>
          <a:noFill/>
        </p:spPr>
        <p:txBody>
          <a:bodyPr wrap="square">
            <a:spAutoFit/>
          </a:bodyPr>
          <a:lstStyle/>
          <a:p>
            <a:pPr>
              <a:defRPr/>
            </a:pPr>
            <a:r>
              <a:rPr lang="it-IT" altLang="es-ES" sz="1200" dirty="0">
                <a:latin typeface="Arial Rounded MT Bold" panose="020F0704030504030204" pitchFamily="34" charset="0"/>
              </a:rPr>
              <a:t>Identificazione delle «</a:t>
            </a:r>
            <a:r>
              <a:rPr lang="it-IT" altLang="es-ES" sz="1200" dirty="0" err="1">
                <a:solidFill>
                  <a:srgbClr val="F8469B"/>
                </a:solidFill>
                <a:latin typeface="Arial Rounded MT Bold" panose="020F0704030504030204" pitchFamily="34" charset="0"/>
              </a:rPr>
              <a:t>Personas</a:t>
            </a:r>
            <a:r>
              <a:rPr lang="it-IT" altLang="es-ES" sz="1200" dirty="0">
                <a:latin typeface="Arial Rounded MT Bold" panose="020F0704030504030204" pitchFamily="34" charset="0"/>
              </a:rPr>
              <a:t>»:</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Come abbiamo già visto, è prioritario comprendere  le fasce di utenti a cui ci si vuole rivolgere. Questi    «identikit» ci servono per capire quali sono le loro</a:t>
            </a:r>
          </a:p>
          <a:p>
            <a:pPr>
              <a:defRPr/>
            </a:pPr>
            <a:r>
              <a:rPr lang="it-IT" altLang="es-ES" sz="1200" dirty="0">
                <a:latin typeface="Arial Rounded MT Bold" panose="020F0704030504030204" pitchFamily="34" charset="0"/>
              </a:rPr>
              <a:t>esigenze, anche al di là del prodotto e/o servizio.  </a:t>
            </a:r>
          </a:p>
          <a:p>
            <a:pPr>
              <a:defRPr/>
            </a:pPr>
            <a:r>
              <a:rPr lang="it-IT" altLang="es-ES" sz="1200" dirty="0">
                <a:latin typeface="Arial Rounded MT Bold" panose="020F0704030504030204" pitchFamily="34" charset="0"/>
              </a:rPr>
              <a:t>Essi aiuteranno inoltre a individuare i luoghi digitali migliori, dove è possibile interagire più efficacemente con la nostra audience. Per ognuna di queste        «</a:t>
            </a:r>
            <a:r>
              <a:rPr lang="it-IT" altLang="es-ES" sz="1200" dirty="0" err="1">
                <a:latin typeface="Arial Rounded MT Bold" panose="020F0704030504030204" pitchFamily="34" charset="0"/>
              </a:rPr>
              <a:t>Personas</a:t>
            </a:r>
            <a:r>
              <a:rPr lang="it-IT" altLang="es-ES" sz="1200" dirty="0">
                <a:latin typeface="Arial Rounded MT Bold" panose="020F0704030504030204" pitchFamily="34" charset="0"/>
              </a:rPr>
              <a:t>» dovremo indicare quali sono le stringhe di parole chiave con le quali è possibile cercare il </a:t>
            </a:r>
          </a:p>
          <a:p>
            <a:pPr>
              <a:defRPr/>
            </a:pPr>
            <a:r>
              <a:rPr lang="it-IT" altLang="es-ES" sz="1200" dirty="0">
                <a:latin typeface="Arial Rounded MT Bold" panose="020F0704030504030204" pitchFamily="34" charset="0"/>
              </a:rPr>
              <a:t>nostro prodotto.</a:t>
            </a:r>
          </a:p>
        </p:txBody>
      </p:sp>
      <p:sp>
        <p:nvSpPr>
          <p:cNvPr id="13" name="CuadroTexto 12">
            <a:extLst>
              <a:ext uri="{FF2B5EF4-FFF2-40B4-BE49-F238E27FC236}">
                <a16:creationId xmlns:a16="http://schemas.microsoft.com/office/drawing/2014/main" id="{4864DDCE-C8BC-4997-9D8A-CE1D2B478285}"/>
              </a:ext>
            </a:extLst>
          </p:cNvPr>
          <p:cNvSpPr txBox="1"/>
          <p:nvPr/>
        </p:nvSpPr>
        <p:spPr>
          <a:xfrm>
            <a:off x="3759433" y="1292071"/>
            <a:ext cx="1684934" cy="400110"/>
          </a:xfrm>
          <a:prstGeom prst="rect">
            <a:avLst/>
          </a:prstGeom>
          <a:noFill/>
        </p:spPr>
        <p:txBody>
          <a:bodyPr wrap="square">
            <a:spAutoFit/>
          </a:bodyPr>
          <a:lstStyle/>
          <a:p>
            <a:r>
              <a:rPr lang="it-IT" altLang="es-ES" sz="2000" dirty="0">
                <a:solidFill>
                  <a:srgbClr val="7030A0"/>
                </a:solidFill>
                <a:latin typeface="Arial Rounded MT Bold" panose="020F0704030504030204" pitchFamily="34" charset="0"/>
              </a:rPr>
              <a:t>PERSONAS</a:t>
            </a:r>
            <a:endParaRPr lang="es-ES" sz="1100" dirty="0">
              <a:solidFill>
                <a:srgbClr val="7030A0"/>
              </a:solidFill>
            </a:endParaRPr>
          </a:p>
        </p:txBody>
      </p:sp>
      <p:grpSp>
        <p:nvGrpSpPr>
          <p:cNvPr id="8" name="Grupo 7">
            <a:extLst>
              <a:ext uri="{FF2B5EF4-FFF2-40B4-BE49-F238E27FC236}">
                <a16:creationId xmlns:a16="http://schemas.microsoft.com/office/drawing/2014/main" id="{11D2005D-8D6D-408D-BEBD-8C3B2808FE40}"/>
              </a:ext>
            </a:extLst>
          </p:cNvPr>
          <p:cNvGrpSpPr/>
          <p:nvPr/>
        </p:nvGrpSpPr>
        <p:grpSpPr>
          <a:xfrm rot="364501">
            <a:off x="5471436" y="1643992"/>
            <a:ext cx="2376264" cy="2259362"/>
            <a:chOff x="3059832" y="1104476"/>
            <a:chExt cx="2808312" cy="2547401"/>
          </a:xfrm>
        </p:grpSpPr>
        <p:grpSp>
          <p:nvGrpSpPr>
            <p:cNvPr id="7" name="Grupo 6">
              <a:extLst>
                <a:ext uri="{FF2B5EF4-FFF2-40B4-BE49-F238E27FC236}">
                  <a16:creationId xmlns:a16="http://schemas.microsoft.com/office/drawing/2014/main" id="{554ACF4D-89FC-4F38-8B93-48B126CA81A1}"/>
                </a:ext>
              </a:extLst>
            </p:cNvPr>
            <p:cNvGrpSpPr/>
            <p:nvPr/>
          </p:nvGrpSpPr>
          <p:grpSpPr>
            <a:xfrm>
              <a:off x="3059832" y="1104476"/>
              <a:ext cx="2808312" cy="2547401"/>
              <a:chOff x="3059832" y="1104476"/>
              <a:chExt cx="2808312" cy="2547401"/>
            </a:xfrm>
          </p:grpSpPr>
          <p:pic>
            <p:nvPicPr>
              <p:cNvPr id="20" name="object 8">
                <a:extLst>
                  <a:ext uri="{FF2B5EF4-FFF2-40B4-BE49-F238E27FC236}">
                    <a16:creationId xmlns:a16="http://schemas.microsoft.com/office/drawing/2014/main" id="{2312ABDE-630E-419D-88F0-2E21CCE7C82C}"/>
                  </a:ext>
                </a:extLst>
              </p:cNvPr>
              <p:cNvPicPr/>
              <p:nvPr/>
            </p:nvPicPr>
            <p:blipFill>
              <a:blip r:embed="rId4" cstate="print"/>
              <a:stretch>
                <a:fillRect/>
              </a:stretch>
            </p:blipFill>
            <p:spPr>
              <a:xfrm>
                <a:off x="3337710" y="1444935"/>
                <a:ext cx="2530434" cy="2206942"/>
              </a:xfrm>
              <a:prstGeom prst="rect">
                <a:avLst/>
              </a:prstGeom>
            </p:spPr>
          </p:pic>
          <p:pic>
            <p:nvPicPr>
              <p:cNvPr id="21" name="object 10">
                <a:extLst>
                  <a:ext uri="{FF2B5EF4-FFF2-40B4-BE49-F238E27FC236}">
                    <a16:creationId xmlns:a16="http://schemas.microsoft.com/office/drawing/2014/main" id="{546608D0-7517-4ADB-89FF-340AC7DC8759}"/>
                  </a:ext>
                </a:extLst>
              </p:cNvPr>
              <p:cNvPicPr/>
              <p:nvPr/>
            </p:nvPicPr>
            <p:blipFill>
              <a:blip r:embed="rId5" cstate="print"/>
              <a:stretch>
                <a:fillRect/>
              </a:stretch>
            </p:blipFill>
            <p:spPr>
              <a:xfrm>
                <a:off x="3059832" y="1104476"/>
                <a:ext cx="1340303" cy="790620"/>
              </a:xfrm>
              <a:prstGeom prst="rect">
                <a:avLst/>
              </a:prstGeom>
            </p:spPr>
          </p:pic>
        </p:grpSp>
        <p:pic>
          <p:nvPicPr>
            <p:cNvPr id="5" name="Imagen 4">
              <a:extLst>
                <a:ext uri="{FF2B5EF4-FFF2-40B4-BE49-F238E27FC236}">
                  <a16:creationId xmlns:a16="http://schemas.microsoft.com/office/drawing/2014/main" id="{35D4D379-AC7B-4C2E-8C59-85488CB240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2" t="31674"/>
            <a:stretch/>
          </p:blipFill>
          <p:spPr>
            <a:xfrm>
              <a:off x="3397776" y="1596966"/>
              <a:ext cx="2393336" cy="1654873"/>
            </a:xfrm>
            <a:prstGeom prst="rect">
              <a:avLst/>
            </a:prstGeom>
          </p:spPr>
        </p:pic>
      </p:grpSp>
    </p:spTree>
    <p:extLst>
      <p:ext uri="{BB962C8B-B14F-4D97-AF65-F5344CB8AC3E}">
        <p14:creationId xmlns:p14="http://schemas.microsoft.com/office/powerpoint/2010/main" val="41056904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407123"/>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53870" y="1613309"/>
            <a:ext cx="3907437" cy="2492990"/>
          </a:xfrm>
          <a:prstGeom prst="rect">
            <a:avLst/>
          </a:prstGeom>
          <a:noFill/>
        </p:spPr>
        <p:txBody>
          <a:bodyPr wrap="square" rtlCol="0">
            <a:spAutoFit/>
          </a:bodyPr>
          <a:lstStyle/>
          <a:p>
            <a:pPr algn="just">
              <a:defRPr/>
            </a:pPr>
            <a:r>
              <a:rPr lang="it-IT" altLang="es-ES" sz="1200" dirty="0">
                <a:solidFill>
                  <a:srgbClr val="F8469B"/>
                </a:solidFill>
                <a:latin typeface="Arial Rounded MT Bold" panose="020F0704030504030204" pitchFamily="34" charset="0"/>
              </a:rPr>
              <a:t>Posizionamento</a:t>
            </a:r>
          </a:p>
          <a:p>
            <a:pPr algn="just">
              <a:defRPr/>
            </a:pPr>
            <a:endParaRPr lang="it-IT" altLang="es-ES" sz="1200" i="1" dirty="0">
              <a:solidFill>
                <a:srgbClr val="FF0000"/>
              </a:solidFill>
              <a:latin typeface="Arial Rounded MT Bold" panose="020F0704030504030204" pitchFamily="34" charset="0"/>
            </a:endParaRPr>
          </a:p>
          <a:p>
            <a:pPr algn="just">
              <a:defRPr/>
            </a:pPr>
            <a:r>
              <a:rPr lang="it-IT" altLang="es-ES" sz="1200" dirty="0">
                <a:latin typeface="Arial Rounded MT Bold" panose="020F0704030504030204" pitchFamily="34" charset="0"/>
              </a:rPr>
              <a:t>È necessario pensare prima al posizionamento dell’Azienda rispetto a quello Online (che è diretta conseguenza del primo). L’Azienda in questione ha  deciso di rinnovare la gamma dei prodotti dedicandosi alla fascia che va dai 25 ai 35 anni, </a:t>
            </a:r>
          </a:p>
          <a:p>
            <a:pPr algn="just">
              <a:defRPr/>
            </a:pPr>
            <a:r>
              <a:rPr lang="it-IT" altLang="es-ES" sz="1200" dirty="0">
                <a:latin typeface="Arial Rounded MT Bold" panose="020F0704030504030204" pitchFamily="34" charset="0"/>
              </a:rPr>
              <a:t>posizionandosi in quella nicchia di mercato che </a:t>
            </a:r>
          </a:p>
          <a:p>
            <a:pPr algn="just">
              <a:defRPr/>
            </a:pPr>
            <a:r>
              <a:rPr lang="it-IT" altLang="es-ES" sz="1200" dirty="0">
                <a:latin typeface="Arial Rounded MT Bold" panose="020F0704030504030204" pitchFamily="34" charset="0"/>
              </a:rPr>
              <a:t>apprezza la qualità con una minore sensibilità al   prezzo e che preferisce una produzione meno di  massa e più artigianale. </a:t>
            </a:r>
          </a:p>
          <a:p>
            <a:pPr algn="just">
              <a:defRPr/>
            </a:pPr>
            <a:r>
              <a:rPr lang="it-IT" altLang="es-ES" sz="1200" dirty="0">
                <a:latin typeface="Arial Rounded MT Bold" panose="020F0704030504030204" pitchFamily="34" charset="0"/>
              </a:rPr>
              <a:t>Nicchia poco sfruttata dal mercato, nella quale       l'azienda vuole diventare leader.</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6AE83DE-438E-40AD-A414-5B916BC1F7D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CE2A1B2-229D-4BE2-A7C6-F085B3DD348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A6B6024-01C1-4F4E-9224-FF2DE4A3F3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CuadroTexto 8">
            <a:extLst>
              <a:ext uri="{FF2B5EF4-FFF2-40B4-BE49-F238E27FC236}">
                <a16:creationId xmlns:a16="http://schemas.microsoft.com/office/drawing/2014/main" id="{D28884DF-CA78-43A6-ACF1-8B9F87021400}"/>
              </a:ext>
            </a:extLst>
          </p:cNvPr>
          <p:cNvSpPr txBox="1"/>
          <p:nvPr/>
        </p:nvSpPr>
        <p:spPr>
          <a:xfrm>
            <a:off x="3275522" y="1233569"/>
            <a:ext cx="2612767" cy="400110"/>
          </a:xfrm>
          <a:prstGeom prst="rect">
            <a:avLst/>
          </a:prstGeom>
          <a:noFill/>
        </p:spPr>
        <p:txBody>
          <a:bodyPr wrap="square">
            <a:spAutoFit/>
          </a:bodyPr>
          <a:lstStyle/>
          <a:p>
            <a:r>
              <a:rPr lang="it-IT" altLang="es-ES" sz="2000" dirty="0">
                <a:solidFill>
                  <a:srgbClr val="7030A0"/>
                </a:solidFill>
                <a:latin typeface="Arial Rounded MT Bold" panose="020F0704030504030204" pitchFamily="34" charset="0"/>
              </a:rPr>
              <a:t>POSIZIONAMENTO</a:t>
            </a:r>
            <a:endParaRPr lang="es-ES" sz="1100" dirty="0">
              <a:solidFill>
                <a:srgbClr val="7030A0"/>
              </a:solidFill>
            </a:endParaRPr>
          </a:p>
        </p:txBody>
      </p:sp>
      <p:grpSp>
        <p:nvGrpSpPr>
          <p:cNvPr id="2" name="Grupo 1">
            <a:extLst>
              <a:ext uri="{FF2B5EF4-FFF2-40B4-BE49-F238E27FC236}">
                <a16:creationId xmlns:a16="http://schemas.microsoft.com/office/drawing/2014/main" id="{B48CEEAF-FB68-4FA3-A748-A6EAE53C63B4}"/>
              </a:ext>
            </a:extLst>
          </p:cNvPr>
          <p:cNvGrpSpPr/>
          <p:nvPr/>
        </p:nvGrpSpPr>
        <p:grpSpPr>
          <a:xfrm rot="680649">
            <a:off x="5399728" y="1947478"/>
            <a:ext cx="2612767" cy="1754326"/>
            <a:chOff x="4512337" y="1926977"/>
            <a:chExt cx="3372031" cy="2259362"/>
          </a:xfrm>
        </p:grpSpPr>
        <p:grpSp>
          <p:nvGrpSpPr>
            <p:cNvPr id="13" name="Grupo 12">
              <a:extLst>
                <a:ext uri="{FF2B5EF4-FFF2-40B4-BE49-F238E27FC236}">
                  <a16:creationId xmlns:a16="http://schemas.microsoft.com/office/drawing/2014/main" id="{86490B40-4308-4E5B-8918-554B62FCC88A}"/>
                </a:ext>
              </a:extLst>
            </p:cNvPr>
            <p:cNvGrpSpPr/>
            <p:nvPr/>
          </p:nvGrpSpPr>
          <p:grpSpPr>
            <a:xfrm>
              <a:off x="4512337" y="1926977"/>
              <a:ext cx="3372031" cy="2259362"/>
              <a:chOff x="3059832" y="1104476"/>
              <a:chExt cx="2808312" cy="2547401"/>
            </a:xfrm>
          </p:grpSpPr>
          <p:pic>
            <p:nvPicPr>
              <p:cNvPr id="18" name="object 8">
                <a:extLst>
                  <a:ext uri="{FF2B5EF4-FFF2-40B4-BE49-F238E27FC236}">
                    <a16:creationId xmlns:a16="http://schemas.microsoft.com/office/drawing/2014/main" id="{22847AA6-6630-4C52-B820-EC40674025E3}"/>
                  </a:ext>
                </a:extLst>
              </p:cNvPr>
              <p:cNvPicPr/>
              <p:nvPr/>
            </p:nvPicPr>
            <p:blipFill>
              <a:blip r:embed="rId4" cstate="print"/>
              <a:stretch>
                <a:fillRect/>
              </a:stretch>
            </p:blipFill>
            <p:spPr>
              <a:xfrm>
                <a:off x="3337710" y="1444935"/>
                <a:ext cx="2530434" cy="2206942"/>
              </a:xfrm>
              <a:prstGeom prst="rect">
                <a:avLst/>
              </a:prstGeom>
            </p:spPr>
          </p:pic>
          <p:pic>
            <p:nvPicPr>
              <p:cNvPr id="19" name="object 10">
                <a:extLst>
                  <a:ext uri="{FF2B5EF4-FFF2-40B4-BE49-F238E27FC236}">
                    <a16:creationId xmlns:a16="http://schemas.microsoft.com/office/drawing/2014/main" id="{0FD1628A-C0FA-4CFE-BFC0-F8217C66A185}"/>
                  </a:ext>
                </a:extLst>
              </p:cNvPr>
              <p:cNvPicPr/>
              <p:nvPr/>
            </p:nvPicPr>
            <p:blipFill>
              <a:blip r:embed="rId5" cstate="print"/>
              <a:stretch>
                <a:fillRect/>
              </a:stretch>
            </p:blipFill>
            <p:spPr>
              <a:xfrm>
                <a:off x="3059832" y="1104476"/>
                <a:ext cx="1340303" cy="790620"/>
              </a:xfrm>
              <a:prstGeom prst="rect">
                <a:avLst/>
              </a:prstGeom>
            </p:spPr>
          </p:pic>
        </p:grpSp>
        <p:pic>
          <p:nvPicPr>
            <p:cNvPr id="1026" name="Picture 2" descr="Posizionamento sui motori di ricerca: cos&amp;#39;è e a cosa serve">
              <a:extLst>
                <a:ext uri="{FF2B5EF4-FFF2-40B4-BE49-F238E27FC236}">
                  <a16:creationId xmlns:a16="http://schemas.microsoft.com/office/drawing/2014/main" id="{AA1DF202-78E8-456C-91E1-983D829EB3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9135" y="2387804"/>
              <a:ext cx="2872091" cy="14691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95795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52996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20000" y="1828714"/>
            <a:ext cx="6192360" cy="2123658"/>
          </a:xfrm>
          <a:prstGeom prst="rect">
            <a:avLst/>
          </a:prstGeom>
          <a:noFill/>
        </p:spPr>
        <p:txBody>
          <a:bodyPr wrap="square" rtlCol="0">
            <a:spAutoFit/>
          </a:bodyPr>
          <a:lstStyle/>
          <a:p>
            <a:pPr algn="just">
              <a:defRPr/>
            </a:pPr>
            <a:r>
              <a:rPr lang="it-IT" altLang="es-ES" sz="1200" dirty="0">
                <a:latin typeface="Arial Rounded MT Bold" panose="020F0704030504030204" pitchFamily="34" charset="0"/>
              </a:rPr>
              <a:t>Ricostruiamo il percorso digitale delle «</a:t>
            </a:r>
            <a:r>
              <a:rPr lang="it-IT" altLang="es-ES" sz="1200" dirty="0">
                <a:solidFill>
                  <a:srgbClr val="F8469B"/>
                </a:solidFill>
                <a:latin typeface="Arial Rounded MT Bold" panose="020F0704030504030204" pitchFamily="34" charset="0"/>
              </a:rPr>
              <a:t>Personas</a:t>
            </a:r>
            <a:r>
              <a:rPr lang="it-IT" altLang="es-ES" sz="1200" dirty="0">
                <a:latin typeface="Arial Rounded MT Bold" panose="020F0704030504030204" pitchFamily="34" charset="0"/>
              </a:rPr>
              <a:t>» a cui ci rivolgiamo, </a:t>
            </a:r>
          </a:p>
          <a:p>
            <a:pPr algn="just">
              <a:defRPr/>
            </a:pPr>
            <a:r>
              <a:rPr lang="it-IT" altLang="es-ES" sz="1200" dirty="0">
                <a:latin typeface="Arial Rounded MT Bold" panose="020F0704030504030204" pitchFamily="34" charset="0"/>
              </a:rPr>
              <a:t>immaginando quali siti di informazione frequentano attraverso ricerche</a:t>
            </a:r>
          </a:p>
          <a:p>
            <a:pPr algn="just">
              <a:defRPr/>
            </a:pPr>
            <a:r>
              <a:rPr lang="it-IT" altLang="es-ES" sz="1200" dirty="0">
                <a:latin typeface="Arial Rounded MT Bold" panose="020F0704030504030204" pitchFamily="34" charset="0"/>
              </a:rPr>
              <a:t>Inizialmente di taglio generale, per esempio tramite Google.</a:t>
            </a:r>
          </a:p>
          <a:p>
            <a:pPr algn="just">
              <a:defRPr/>
            </a:pPr>
            <a:r>
              <a:rPr lang="it-IT" altLang="es-ES" sz="1200" dirty="0">
                <a:latin typeface="Arial Rounded MT Bold" panose="020F0704030504030204" pitchFamily="34" charset="0"/>
              </a:rPr>
              <a:t>Si utilizzeranno combinazioni di parole chiave che pensiamo possano essere </a:t>
            </a:r>
          </a:p>
          <a:p>
            <a:pPr algn="just">
              <a:defRPr/>
            </a:pPr>
            <a:r>
              <a:rPr lang="it-IT" altLang="es-ES" sz="1200" dirty="0">
                <a:latin typeface="Arial Rounded MT Bold" panose="020F0704030504030204" pitchFamily="34" charset="0"/>
              </a:rPr>
              <a:t>utilizzate. Per ragioni di budget, in questo caso si utilizzano soltanto gli strumenti</a:t>
            </a:r>
          </a:p>
          <a:p>
            <a:pPr algn="just">
              <a:defRPr/>
            </a:pPr>
            <a:r>
              <a:rPr lang="it-IT" altLang="es-ES" sz="1200" dirty="0">
                <a:latin typeface="Arial Rounded MT Bold" panose="020F0704030504030204" pitchFamily="34" charset="0"/>
              </a:rPr>
              <a:t>gratuiti. Si crea una lista di parole chiave che le «Personas» potrebbero ricercare e che comprendano nome del Brand e Prodotti, ma anche bisogni, Brand</a:t>
            </a:r>
          </a:p>
          <a:p>
            <a:pPr algn="just">
              <a:defRPr/>
            </a:pPr>
            <a:r>
              <a:rPr lang="it-IT" altLang="es-ES" sz="1200" dirty="0">
                <a:latin typeface="Arial Rounded MT Bold" panose="020F0704030504030204" pitchFamily="34" charset="0"/>
              </a:rPr>
              <a:t>concorrenti e nomi dei loro prodotti, informazioni, dubbi, modi di dire. </a:t>
            </a:r>
          </a:p>
          <a:p>
            <a:pPr algn="just">
              <a:defRPr/>
            </a:pPr>
            <a:r>
              <a:rPr lang="it-IT" altLang="es-ES" sz="1200" dirty="0">
                <a:latin typeface="Arial Rounded MT Bold" panose="020F0704030504030204" pitchFamily="34" charset="0"/>
              </a:rPr>
              <a:t>Inserendole nello strumento per le Parole Chiave di Google, questo ci fornirà </a:t>
            </a:r>
          </a:p>
          <a:p>
            <a:pPr algn="just">
              <a:defRPr/>
            </a:pPr>
            <a:r>
              <a:rPr lang="it-IT" altLang="es-ES" sz="1200" dirty="0">
                <a:latin typeface="Arial Rounded MT Bold" panose="020F0704030504030204" pitchFamily="34" charset="0"/>
              </a:rPr>
              <a:t>variazioni sul tema utili per capire altre eventuali parole correlate o marchi </a:t>
            </a:r>
          </a:p>
          <a:p>
            <a:pPr algn="just">
              <a:defRPr/>
            </a:pPr>
            <a:r>
              <a:rPr lang="it-IT" altLang="es-ES" sz="1200" dirty="0">
                <a:latin typeface="Arial Rounded MT Bold" panose="020F0704030504030204" pitchFamily="34" charset="0"/>
              </a:rPr>
              <a:t>concorrenti a cui non avevamo pensato.</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D626F86-99C3-4A71-BA93-B4C5DCD9D71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3ADA328-904F-48E0-BB15-980261742EA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7A99874-13E4-4459-AA19-251A6FFF70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0946785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29938" y="1838299"/>
            <a:ext cx="6207782" cy="1200329"/>
          </a:xfrm>
          <a:prstGeom prst="rect">
            <a:avLst/>
          </a:prstGeom>
          <a:noFill/>
        </p:spPr>
        <p:txBody>
          <a:bodyPr wrap="square" rtlCol="0">
            <a:spAutoFit/>
          </a:bodyPr>
          <a:lstStyle/>
          <a:p>
            <a:pPr>
              <a:defRPr/>
            </a:pPr>
            <a:r>
              <a:rPr lang="it-IT" altLang="es-ES" sz="1200" dirty="0">
                <a:latin typeface="Arial Rounded MT Bold" panose="020F0704030504030204" pitchFamily="34" charset="0"/>
              </a:rPr>
              <a:t>Lo stesso processo di Ricerca va effettuato sui </a:t>
            </a:r>
            <a:r>
              <a:rPr lang="it-IT" altLang="es-ES" sz="1200" dirty="0">
                <a:solidFill>
                  <a:srgbClr val="F8469B"/>
                </a:solidFill>
                <a:latin typeface="Arial Rounded MT Bold" panose="020F0704030504030204" pitchFamily="34" charset="0"/>
              </a:rPr>
              <a:t>Canali Social </a:t>
            </a:r>
            <a:r>
              <a:rPr lang="it-IT" altLang="es-ES" sz="1200" dirty="0">
                <a:latin typeface="Arial Rounded MT Bold" panose="020F0704030504030204" pitchFamily="34" charset="0"/>
              </a:rPr>
              <a:t>pubblici</a:t>
            </a:r>
          </a:p>
          <a:p>
            <a:pPr>
              <a:defRPr/>
            </a:pPr>
            <a:r>
              <a:rPr lang="it-IT" altLang="es-ES" sz="1200" dirty="0">
                <a:latin typeface="Arial Rounded MT Bold" panose="020F0704030504030204" pitchFamily="34" charset="0"/>
              </a:rPr>
              <a:t>che ci consentono di trovare liberamente i contenuti inseriti dagli utenti: </a:t>
            </a:r>
          </a:p>
          <a:p>
            <a:pPr>
              <a:defRPr/>
            </a:pPr>
            <a:r>
              <a:rPr lang="it-IT" altLang="es-ES" sz="1200" dirty="0">
                <a:latin typeface="Arial Rounded MT Bold" panose="020F0704030504030204" pitchFamily="34" charset="0"/>
              </a:rPr>
              <a:t>Twitter, Tumblr, Pinterest, Instagram.</a:t>
            </a:r>
          </a:p>
          <a:p>
            <a:pPr>
              <a:defRPr/>
            </a:pPr>
            <a:r>
              <a:rPr lang="it-IT" altLang="es-ES" sz="1200" dirty="0">
                <a:latin typeface="Arial Rounded MT Bold" panose="020F0704030504030204" pitchFamily="34" charset="0"/>
              </a:rPr>
              <a:t>Questo serve all’Azienda per capire quali sono i linguaggi e i contenuti </a:t>
            </a:r>
          </a:p>
          <a:p>
            <a:pPr>
              <a:defRPr/>
            </a:pPr>
            <a:r>
              <a:rPr lang="it-IT" altLang="es-ES" sz="1200" dirty="0">
                <a:latin typeface="Arial Rounded MT Bold" panose="020F0704030504030204" pitchFamily="34" charset="0"/>
              </a:rPr>
              <a:t>più frequenti. Non è possibile fare questa ricerca nei profili Facebook </a:t>
            </a:r>
          </a:p>
          <a:p>
            <a:pPr>
              <a:defRPr/>
            </a:pPr>
            <a:r>
              <a:rPr lang="it-IT" altLang="es-ES" sz="1200" dirty="0">
                <a:latin typeface="Arial Rounded MT Bold" panose="020F0704030504030204" pitchFamily="34" charset="0"/>
              </a:rPr>
              <a:t>privati, ma solo nelle Pagine mediante ricerca manuale.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1806A488-2F34-4EDD-B045-35AFC3C2F00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1C393A5-4E32-4FFB-A4AF-6D16A4ECC0B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820C86B-1993-4576-B8BE-2CD8A4CB24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2050" name="Picture 2" descr="Centro de ayuda">
            <a:extLst>
              <a:ext uri="{FF2B5EF4-FFF2-40B4-BE49-F238E27FC236}">
                <a16:creationId xmlns:a16="http://schemas.microsoft.com/office/drawing/2014/main" id="{0D174957-0A32-4AAB-8507-E832FDD196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8207" y="2865528"/>
            <a:ext cx="1574272" cy="15742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otón Share de Tumblr: Cómo agregar a su sitio web-ShareThis">
            <a:extLst>
              <a:ext uri="{FF2B5EF4-FFF2-40B4-BE49-F238E27FC236}">
                <a16:creationId xmlns:a16="http://schemas.microsoft.com/office/drawing/2014/main" id="{B9EDC04D-B615-435D-9435-0E136E03F0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3171763"/>
            <a:ext cx="966768" cy="9667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nstagram: con este truco podrás volver a ver los &amp;quot;me gusta&amp;quot; | Tecnologia |  Tecnología Y Ciencia | La Prensa Peru">
            <a:extLst>
              <a:ext uri="{FF2B5EF4-FFF2-40B4-BE49-F238E27FC236}">
                <a16:creationId xmlns:a16="http://schemas.microsoft.com/office/drawing/2014/main" id="{52ED2A59-6037-4633-994E-7E323AF5624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555" r="15094"/>
          <a:stretch/>
        </p:blipFill>
        <p:spPr bwMode="auto">
          <a:xfrm>
            <a:off x="6012160" y="3169280"/>
            <a:ext cx="1082343" cy="89750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omprar Pinterest - Microsoft Store es-ES">
            <a:extLst>
              <a:ext uri="{FF2B5EF4-FFF2-40B4-BE49-F238E27FC236}">
                <a16:creationId xmlns:a16="http://schemas.microsoft.com/office/drawing/2014/main" id="{6834E301-0BA5-440A-AAF7-09B9D931310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07135" y="3121431"/>
            <a:ext cx="1082343" cy="108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671388"/>
      </p:ext>
    </p:extLst>
  </p:cSld>
  <p:clrMapOvr>
    <a:masterClrMapping/>
  </p:clrMapOvr>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92C033E72A5440945E1AFF3FF03412" ma:contentTypeVersion="2" ma:contentTypeDescription="Creare un nuovo documento." ma:contentTypeScope="" ma:versionID="94bd585668bb2b02e84b2cd132cf0046">
  <xsd:schema xmlns:xsd="http://www.w3.org/2001/XMLSchema" xmlns:xs="http://www.w3.org/2001/XMLSchema" xmlns:p="http://schemas.microsoft.com/office/2006/metadata/properties" xmlns:ns2="78ba45cf-c8a1-46d0-9c6f-8d73b234d1d2" targetNamespace="http://schemas.microsoft.com/office/2006/metadata/properties" ma:root="true" ma:fieldsID="4a22c7dae51d9e6a4f6013cea4b13153" ns2:_="">
    <xsd:import namespace="78ba45cf-c8a1-46d0-9c6f-8d73b234d1d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a45cf-c8a1-46d0-9c6f-8d73b234d1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6E0B51-40FC-4A2C-A157-EE00D2FF41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a45cf-c8a1-46d0-9c6f-8d73b234d1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3EFB10-B76E-4BCC-BDB5-CE22DB66B5B6}">
  <ds:schemaRefs>
    <ds:schemaRef ds:uri="http://schemas.microsoft.com/sharepoint/v3/contenttype/forms"/>
  </ds:schemaRefs>
</ds:datastoreItem>
</file>

<file path=customXml/itemProps3.xml><?xml version="1.0" encoding="utf-8"?>
<ds:datastoreItem xmlns:ds="http://schemas.openxmlformats.org/officeDocument/2006/customXml" ds:itemID="{DF9BBC37-422F-4E38-BC93-8356D55E3B1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3246</TotalTime>
  <Words>19145</Words>
  <Application>Microsoft Office PowerPoint</Application>
  <PresentationFormat>Presentación en pantalla (16:9)</PresentationFormat>
  <Paragraphs>1452</Paragraphs>
  <Slides>141</Slides>
  <Notes>1</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141</vt:i4>
      </vt:variant>
    </vt:vector>
  </HeadingPairs>
  <TitlesOfParts>
    <vt:vector size="149" baseType="lpstr">
      <vt:lpstr>맑은 고딕</vt:lpstr>
      <vt:lpstr>Arial</vt:lpstr>
      <vt:lpstr>Arial Rounded MT Bold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dani gm</cp:lastModifiedBy>
  <cp:revision>273</cp:revision>
  <dcterms:created xsi:type="dcterms:W3CDTF">2016-12-05T23:26:54Z</dcterms:created>
  <dcterms:modified xsi:type="dcterms:W3CDTF">2024-02-22T16:12:15Z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