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47"/>
  </p:notesMasterIdLst>
  <p:sldIdLst>
    <p:sldId id="256" r:id="rId7"/>
    <p:sldId id="296" r:id="rId8"/>
    <p:sldId id="298" r:id="rId9"/>
    <p:sldId id="299" r:id="rId10"/>
    <p:sldId id="300" r:id="rId11"/>
    <p:sldId id="301" r:id="rId12"/>
    <p:sldId id="303"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21" r:id="rId28"/>
    <p:sldId id="322" r:id="rId29"/>
    <p:sldId id="323" r:id="rId30"/>
    <p:sldId id="324" r:id="rId31"/>
    <p:sldId id="325" r:id="rId32"/>
    <p:sldId id="326" r:id="rId33"/>
    <p:sldId id="327" r:id="rId34"/>
    <p:sldId id="328" r:id="rId35"/>
    <p:sldId id="329" r:id="rId36"/>
    <p:sldId id="330"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7" r:id="rId101"/>
    <p:sldId id="398" r:id="rId102"/>
    <p:sldId id="399" r:id="rId103"/>
    <p:sldId id="400" r:id="rId104"/>
    <p:sldId id="401" r:id="rId105"/>
    <p:sldId id="402" r:id="rId106"/>
    <p:sldId id="403" r:id="rId107"/>
    <p:sldId id="404" r:id="rId108"/>
    <p:sldId id="405" r:id="rId109"/>
    <p:sldId id="406" r:id="rId110"/>
    <p:sldId id="407" r:id="rId111"/>
    <p:sldId id="408" r:id="rId112"/>
    <p:sldId id="409" r:id="rId113"/>
    <p:sldId id="410" r:id="rId114"/>
    <p:sldId id="411" r:id="rId115"/>
    <p:sldId id="412" r:id="rId116"/>
    <p:sldId id="413" r:id="rId117"/>
    <p:sldId id="414" r:id="rId118"/>
    <p:sldId id="415" r:id="rId119"/>
    <p:sldId id="416" r:id="rId120"/>
    <p:sldId id="417" r:id="rId121"/>
    <p:sldId id="418" r:id="rId122"/>
    <p:sldId id="419" r:id="rId123"/>
    <p:sldId id="420" r:id="rId124"/>
    <p:sldId id="421" r:id="rId125"/>
    <p:sldId id="422" r:id="rId126"/>
    <p:sldId id="423" r:id="rId127"/>
    <p:sldId id="424" r:id="rId128"/>
    <p:sldId id="425" r:id="rId129"/>
    <p:sldId id="426" r:id="rId130"/>
    <p:sldId id="427" r:id="rId131"/>
    <p:sldId id="428" r:id="rId132"/>
    <p:sldId id="429" r:id="rId133"/>
    <p:sldId id="430" r:id="rId134"/>
    <p:sldId id="431" r:id="rId135"/>
    <p:sldId id="432" r:id="rId136"/>
    <p:sldId id="433" r:id="rId137"/>
    <p:sldId id="434" r:id="rId138"/>
    <p:sldId id="435" r:id="rId139"/>
    <p:sldId id="436" r:id="rId140"/>
    <p:sldId id="437" r:id="rId141"/>
    <p:sldId id="438" r:id="rId142"/>
    <p:sldId id="439" r:id="rId143"/>
    <p:sldId id="440" r:id="rId144"/>
    <p:sldId id="441" r:id="rId145"/>
    <p:sldId id="262" r:id="rId14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E9"/>
    <a:srgbClr val="F8469B"/>
    <a:srgbClr val="F8B2A3"/>
    <a:srgbClr val="A4B4EA"/>
    <a:srgbClr val="98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935" autoAdjust="0"/>
    <p:restoredTop sz="94660"/>
  </p:normalViewPr>
  <p:slideViewPr>
    <p:cSldViewPr>
      <p:cViewPr varScale="1">
        <p:scale>
          <a:sx n="151" d="100"/>
          <a:sy n="151" d="100"/>
        </p:scale>
        <p:origin x="45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viewProps" Target="viewProps.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7BD6C-1DE8-4565-B5F1-40F86D527C67}"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it-IT"/>
        </a:p>
      </dgm:t>
    </dgm:pt>
    <dgm:pt modelId="{794F6EEB-12F1-4ADC-8EB1-8CA72C96EA98}">
      <dgm:prSet custT="1"/>
      <dgm:spPr/>
      <dgm:t>
        <a:bodyPr/>
        <a:lstStyle/>
        <a:p>
          <a:r>
            <a:rPr lang="el-GR" sz="1200" dirty="0">
              <a:solidFill>
                <a:schemeClr val="tx1"/>
              </a:solidFill>
            </a:rPr>
            <a:t>Κατανοήστε τι είναι το Web 2.0 και το </a:t>
          </a:r>
          <a:r>
            <a:rPr lang="el-GR" sz="1200" dirty="0" err="1">
              <a:solidFill>
                <a:schemeClr val="tx1"/>
              </a:solidFill>
            </a:rPr>
            <a:t>social</a:t>
          </a:r>
          <a:r>
            <a:rPr lang="el-GR" sz="1200" dirty="0">
              <a:solidFill>
                <a:schemeClr val="tx1"/>
              </a:solidFill>
            </a:rPr>
            <a:t> </a:t>
          </a:r>
          <a:r>
            <a:rPr lang="el-GR" sz="1200" dirty="0" err="1">
              <a:solidFill>
                <a:schemeClr val="tx1"/>
              </a:solidFill>
            </a:rPr>
            <a:t>media</a:t>
          </a:r>
          <a:r>
            <a:rPr lang="el-GR" sz="1200" dirty="0">
              <a:solidFill>
                <a:schemeClr val="tx1"/>
              </a:solidFill>
            </a:rPr>
            <a:t> </a:t>
          </a:r>
          <a:r>
            <a:rPr lang="el-GR" sz="1200" dirty="0" err="1">
              <a:solidFill>
                <a:schemeClr val="tx1"/>
              </a:solidFill>
            </a:rPr>
            <a:t>marketing</a:t>
          </a:r>
          <a:r>
            <a:rPr lang="el-GR" sz="1200" dirty="0">
              <a:solidFill>
                <a:schemeClr val="tx1"/>
              </a:solidFill>
            </a:rPr>
            <a:t>:</a:t>
          </a:r>
          <a:endParaRPr lang="it-IT" sz="1200" dirty="0">
            <a:solidFill>
              <a:schemeClr val="tx1"/>
            </a:solidFill>
            <a:latin typeface="Arial Rounded MT Bold" panose="020F0704030504030204" pitchFamily="34" charset="0"/>
          </a:endParaRPr>
        </a:p>
      </dgm:t>
    </dgm:pt>
    <dgm:pt modelId="{C141EECE-D38C-4D7E-A12A-1FB517D22486}" type="parTrans" cxnId="{A68CB8C2-5D40-47AF-B611-A0650E18D561}">
      <dgm:prSet/>
      <dgm:spPr/>
      <dgm:t>
        <a:bodyPr/>
        <a:lstStyle/>
        <a:p>
          <a:endParaRPr lang="it-IT" sz="1200">
            <a:solidFill>
              <a:schemeClr val="tx1"/>
            </a:solidFill>
            <a:latin typeface="Arial Rounded MT Bold" panose="020F0704030504030204" pitchFamily="34" charset="0"/>
          </a:endParaRPr>
        </a:p>
      </dgm:t>
    </dgm:pt>
    <dgm:pt modelId="{FF3A80AF-9D0A-47DB-B829-1805459B5D41}" type="sibTrans" cxnId="{A68CB8C2-5D40-47AF-B611-A0650E18D561}">
      <dgm:prSet/>
      <dgm:spPr/>
      <dgm:t>
        <a:bodyPr/>
        <a:lstStyle/>
        <a:p>
          <a:endParaRPr lang="it-IT" sz="1200">
            <a:solidFill>
              <a:schemeClr val="tx1"/>
            </a:solidFill>
            <a:latin typeface="Arial Rounded MT Bold" panose="020F0704030504030204" pitchFamily="34" charset="0"/>
          </a:endParaRPr>
        </a:p>
      </dgm:t>
    </dgm:pt>
    <dgm:pt modelId="{4EB15B7E-0CD4-424F-8E31-075DBEC6B05E}">
      <dgm:prSet custT="1"/>
      <dgm:spPr/>
      <dgm:t>
        <a:bodyPr/>
        <a:lstStyle/>
        <a:p>
          <a:r>
            <a:rPr lang="el-GR" sz="1200" dirty="0">
              <a:solidFill>
                <a:schemeClr val="tx1"/>
              </a:solidFill>
            </a:rPr>
            <a:t>Επιλέξτε τα καλύτερα κανάλια</a:t>
          </a:r>
          <a:endParaRPr lang="it-IT" sz="1200" dirty="0">
            <a:solidFill>
              <a:schemeClr val="tx1"/>
            </a:solidFill>
            <a:latin typeface="Arial Rounded MT Bold" panose="020F0704030504030204" pitchFamily="34" charset="0"/>
          </a:endParaRPr>
        </a:p>
      </dgm:t>
    </dgm:pt>
    <dgm:pt modelId="{78E2C566-C265-498B-8ABE-D80C3F0671A9}" type="parTrans" cxnId="{915196E5-20C5-4165-8DC2-CAC59C1B1FFB}">
      <dgm:prSet/>
      <dgm:spPr/>
      <dgm:t>
        <a:bodyPr/>
        <a:lstStyle/>
        <a:p>
          <a:endParaRPr lang="it-IT" sz="1200">
            <a:solidFill>
              <a:schemeClr val="tx1"/>
            </a:solidFill>
            <a:latin typeface="Arial Rounded MT Bold" panose="020F0704030504030204" pitchFamily="34" charset="0"/>
          </a:endParaRPr>
        </a:p>
      </dgm:t>
    </dgm:pt>
    <dgm:pt modelId="{5F473C1E-A6FC-4C94-8982-31058A27B1DC}" type="sibTrans" cxnId="{915196E5-20C5-4165-8DC2-CAC59C1B1FFB}">
      <dgm:prSet/>
      <dgm:spPr/>
      <dgm:t>
        <a:bodyPr/>
        <a:lstStyle/>
        <a:p>
          <a:endParaRPr lang="it-IT" sz="1200">
            <a:solidFill>
              <a:schemeClr val="tx1"/>
            </a:solidFill>
            <a:latin typeface="Arial Rounded MT Bold" panose="020F0704030504030204" pitchFamily="34" charset="0"/>
          </a:endParaRPr>
        </a:p>
      </dgm:t>
    </dgm:pt>
    <dgm:pt modelId="{F823A720-D8A5-4F04-934B-5B73442D3870}">
      <dgm:prSet custT="1"/>
      <dgm:spPr/>
      <dgm:t>
        <a:bodyPr/>
        <a:lstStyle/>
        <a:p>
          <a:r>
            <a:rPr lang="el-GR" sz="1200" dirty="0">
              <a:solidFill>
                <a:schemeClr val="tx1"/>
              </a:solidFill>
            </a:rPr>
            <a:t>Δημιουργήστε αποτελεσματικό περιεχόμενο</a:t>
          </a:r>
          <a:endParaRPr lang="it-IT" sz="1200" dirty="0">
            <a:solidFill>
              <a:schemeClr val="tx1"/>
            </a:solidFill>
            <a:latin typeface="Arial Rounded MT Bold" panose="020F0704030504030204" pitchFamily="34" charset="0"/>
          </a:endParaRPr>
        </a:p>
      </dgm:t>
    </dgm:pt>
    <dgm:pt modelId="{C798C53D-4316-4812-B8CA-C028E0D34D87}" type="parTrans" cxnId="{1E295582-D208-434A-87B8-0C095565D729}">
      <dgm:prSet/>
      <dgm:spPr/>
      <dgm:t>
        <a:bodyPr/>
        <a:lstStyle/>
        <a:p>
          <a:endParaRPr lang="it-IT" sz="1200">
            <a:solidFill>
              <a:schemeClr val="tx1"/>
            </a:solidFill>
            <a:latin typeface="Arial Rounded MT Bold" panose="020F0704030504030204" pitchFamily="34" charset="0"/>
          </a:endParaRPr>
        </a:p>
      </dgm:t>
    </dgm:pt>
    <dgm:pt modelId="{2E5F16DD-3735-4C12-97D3-D6D41C100FF9}" type="sibTrans" cxnId="{1E295582-D208-434A-87B8-0C095565D729}">
      <dgm:prSet/>
      <dgm:spPr/>
      <dgm:t>
        <a:bodyPr/>
        <a:lstStyle/>
        <a:p>
          <a:endParaRPr lang="it-IT" sz="1200">
            <a:solidFill>
              <a:schemeClr val="tx1"/>
            </a:solidFill>
            <a:latin typeface="Arial Rounded MT Bold" panose="020F0704030504030204" pitchFamily="34" charset="0"/>
          </a:endParaRPr>
        </a:p>
      </dgm:t>
    </dgm:pt>
    <dgm:pt modelId="{CFF61230-4431-47F8-9E15-8F89F0C56021}">
      <dgm:prSet custT="1"/>
      <dgm:spPr/>
      <dgm:t>
        <a:bodyPr/>
        <a:lstStyle/>
        <a:p>
          <a:r>
            <a:rPr lang="el-GR" sz="1200" dirty="0">
              <a:solidFill>
                <a:schemeClr val="tx1"/>
              </a:solidFill>
            </a:rPr>
            <a:t>Διαχειριστείτε συνομιλίες, σχόλια και ανατροφοδότηση</a:t>
          </a:r>
          <a:endParaRPr lang="it-IT" sz="1200" dirty="0">
            <a:solidFill>
              <a:schemeClr val="tx1"/>
            </a:solidFill>
            <a:latin typeface="Arial Rounded MT Bold" panose="020F0704030504030204" pitchFamily="34" charset="0"/>
          </a:endParaRPr>
        </a:p>
      </dgm:t>
    </dgm:pt>
    <dgm:pt modelId="{5311B72C-1F5E-48D0-9671-B4CD6561A026}" type="parTrans" cxnId="{DC00F8EC-2D1B-4B7D-9440-3EE25B54C70E}">
      <dgm:prSet/>
      <dgm:spPr/>
      <dgm:t>
        <a:bodyPr/>
        <a:lstStyle/>
        <a:p>
          <a:endParaRPr lang="it-IT" sz="1200">
            <a:solidFill>
              <a:schemeClr val="tx1"/>
            </a:solidFill>
            <a:latin typeface="Arial Rounded MT Bold" panose="020F0704030504030204" pitchFamily="34" charset="0"/>
          </a:endParaRPr>
        </a:p>
      </dgm:t>
    </dgm:pt>
    <dgm:pt modelId="{C4C3BE68-6272-43F5-AC6F-5517C6CDBFE8}" type="sibTrans" cxnId="{DC00F8EC-2D1B-4B7D-9440-3EE25B54C70E}">
      <dgm:prSet/>
      <dgm:spPr/>
      <dgm:t>
        <a:bodyPr/>
        <a:lstStyle/>
        <a:p>
          <a:endParaRPr lang="it-IT" sz="1200">
            <a:solidFill>
              <a:schemeClr val="tx1"/>
            </a:solidFill>
            <a:latin typeface="Arial Rounded MT Bold" panose="020F0704030504030204" pitchFamily="34" charset="0"/>
          </a:endParaRPr>
        </a:p>
      </dgm:t>
    </dgm:pt>
    <dgm:pt modelId="{F1F2A9EF-505F-4101-8920-6BBCC0EC71B6}">
      <dgm:prSet custT="1"/>
      <dgm:spPr/>
      <dgm:t>
        <a:bodyPr/>
        <a:lstStyle/>
        <a:p>
          <a:r>
            <a:rPr lang="el-GR" sz="1200" dirty="0">
              <a:solidFill>
                <a:schemeClr val="tx1"/>
              </a:solidFill>
            </a:rPr>
            <a:t>Βελτιώστε τη φήμη σας στο διαδίκτυο</a:t>
          </a:r>
          <a:endParaRPr lang="it-IT" sz="1200" dirty="0">
            <a:solidFill>
              <a:schemeClr val="tx1"/>
            </a:solidFill>
            <a:latin typeface="Arial Rounded MT Bold" panose="020F0704030504030204" pitchFamily="34" charset="0"/>
          </a:endParaRPr>
        </a:p>
      </dgm:t>
    </dgm:pt>
    <dgm:pt modelId="{162618B4-E69A-4D43-A83C-BF392E8D1D30}" type="parTrans" cxnId="{B6234417-9038-41F2-BF77-CD42588A20F2}">
      <dgm:prSet/>
      <dgm:spPr/>
      <dgm:t>
        <a:bodyPr/>
        <a:lstStyle/>
        <a:p>
          <a:endParaRPr lang="it-IT" sz="1200">
            <a:solidFill>
              <a:schemeClr val="tx1"/>
            </a:solidFill>
            <a:latin typeface="Arial Rounded MT Bold" panose="020F0704030504030204" pitchFamily="34" charset="0"/>
          </a:endParaRPr>
        </a:p>
      </dgm:t>
    </dgm:pt>
    <dgm:pt modelId="{27FA2B7C-DC4B-4678-87E9-29EEAFE8DC9C}" type="sibTrans" cxnId="{B6234417-9038-41F2-BF77-CD42588A20F2}">
      <dgm:prSet/>
      <dgm:spPr/>
      <dgm:t>
        <a:bodyPr/>
        <a:lstStyle/>
        <a:p>
          <a:endParaRPr lang="it-IT" sz="1200">
            <a:solidFill>
              <a:schemeClr val="tx1"/>
            </a:solidFill>
            <a:latin typeface="Arial Rounded MT Bold" panose="020F0704030504030204" pitchFamily="34" charset="0"/>
          </a:endParaRPr>
        </a:p>
      </dgm:t>
    </dgm:pt>
    <dgm:pt modelId="{B4B835CA-8E36-4535-814F-1FF94E638EEA}">
      <dgm:prSet custT="1"/>
      <dgm:spPr/>
      <dgm:t>
        <a:bodyPr/>
        <a:lstStyle/>
        <a:p>
          <a:r>
            <a:rPr lang="el-GR" sz="1200" dirty="0">
              <a:solidFill>
                <a:schemeClr val="tx1"/>
              </a:solidFill>
            </a:rPr>
            <a:t>Αναπτύξτε αποτελεσματικές καμπάνιες</a:t>
          </a:r>
          <a:endParaRPr lang="it-IT" sz="1200" dirty="0">
            <a:solidFill>
              <a:schemeClr val="tx1"/>
            </a:solidFill>
            <a:latin typeface="Arial Rounded MT Bold" panose="020F0704030504030204" pitchFamily="34" charset="0"/>
          </a:endParaRPr>
        </a:p>
      </dgm:t>
    </dgm:pt>
    <dgm:pt modelId="{32E4F914-A5ED-43FB-B18D-B39FE4FE404A}" type="parTrans" cxnId="{09ABEAC4-7DCB-464A-957B-2EEE29B15AB0}">
      <dgm:prSet/>
      <dgm:spPr/>
      <dgm:t>
        <a:bodyPr/>
        <a:lstStyle/>
        <a:p>
          <a:endParaRPr lang="it-IT" sz="1200">
            <a:solidFill>
              <a:schemeClr val="tx1"/>
            </a:solidFill>
            <a:latin typeface="Arial Rounded MT Bold" panose="020F0704030504030204" pitchFamily="34" charset="0"/>
          </a:endParaRPr>
        </a:p>
      </dgm:t>
    </dgm:pt>
    <dgm:pt modelId="{66BAD227-37F9-42F1-9801-581201CE85B7}" type="sibTrans" cxnId="{09ABEAC4-7DCB-464A-957B-2EEE29B15AB0}">
      <dgm:prSet/>
      <dgm:spPr/>
      <dgm:t>
        <a:bodyPr/>
        <a:lstStyle/>
        <a:p>
          <a:endParaRPr lang="it-IT" sz="1200">
            <a:solidFill>
              <a:schemeClr val="tx1"/>
            </a:solidFill>
            <a:latin typeface="Arial Rounded MT Bold" panose="020F0704030504030204" pitchFamily="34" charset="0"/>
          </a:endParaRPr>
        </a:p>
      </dgm:t>
    </dgm:pt>
    <dgm:pt modelId="{6758FC83-6B41-4350-A4E0-3475ECB7502C}">
      <dgm:prSet custT="1"/>
      <dgm:spPr/>
      <dgm:t>
        <a:bodyPr/>
        <a:lstStyle/>
        <a:p>
          <a:r>
            <a:rPr lang="el-GR" sz="1200" dirty="0">
              <a:solidFill>
                <a:schemeClr val="tx1"/>
              </a:solidFill>
            </a:rPr>
            <a:t>Ανάλυση βασικών δεικτών απόδοσης (KPI)</a:t>
          </a:r>
          <a:endParaRPr lang="it-IT" sz="1200" dirty="0">
            <a:solidFill>
              <a:schemeClr val="tx1"/>
            </a:solidFill>
            <a:latin typeface="Arial Rounded MT Bold" panose="020F0704030504030204" pitchFamily="34" charset="0"/>
          </a:endParaRPr>
        </a:p>
      </dgm:t>
    </dgm:pt>
    <dgm:pt modelId="{27AD2D98-92E9-4D03-A152-E0D63E594BB2}" type="parTrans" cxnId="{87002065-34B9-447F-89DF-586CB673FED9}">
      <dgm:prSet/>
      <dgm:spPr/>
      <dgm:t>
        <a:bodyPr/>
        <a:lstStyle/>
        <a:p>
          <a:endParaRPr lang="it-IT" sz="1200">
            <a:solidFill>
              <a:schemeClr val="tx1"/>
            </a:solidFill>
            <a:latin typeface="Arial Rounded MT Bold" panose="020F0704030504030204" pitchFamily="34" charset="0"/>
          </a:endParaRPr>
        </a:p>
      </dgm:t>
    </dgm:pt>
    <dgm:pt modelId="{C2C869F0-23B0-43E2-B75C-24EB81F3A46D}" type="sibTrans" cxnId="{87002065-34B9-447F-89DF-586CB673FED9}">
      <dgm:prSet/>
      <dgm:spPr/>
      <dgm:t>
        <a:bodyPr/>
        <a:lstStyle/>
        <a:p>
          <a:endParaRPr lang="it-IT" sz="1200">
            <a:solidFill>
              <a:schemeClr val="tx1"/>
            </a:solidFill>
            <a:latin typeface="Arial Rounded MT Bold" panose="020F0704030504030204" pitchFamily="34" charset="0"/>
          </a:endParaRPr>
        </a:p>
      </dgm:t>
    </dgm:pt>
    <dgm:pt modelId="{CB629E59-2CCE-4F0E-957C-3C62DBE08447}" type="pres">
      <dgm:prSet presAssocID="{D147BD6C-1DE8-4565-B5F1-40F86D527C67}" presName="diagram" presStyleCnt="0">
        <dgm:presLayoutVars>
          <dgm:dir/>
          <dgm:resizeHandles val="exact"/>
        </dgm:presLayoutVars>
      </dgm:prSet>
      <dgm:spPr/>
    </dgm:pt>
    <dgm:pt modelId="{F7BBD5DE-5BE4-40D0-A700-31189A660CA7}" type="pres">
      <dgm:prSet presAssocID="{794F6EEB-12F1-4ADC-8EB1-8CA72C96EA98}" presName="node" presStyleLbl="node1" presStyleIdx="0" presStyleCnt="7">
        <dgm:presLayoutVars>
          <dgm:bulletEnabled val="1"/>
        </dgm:presLayoutVars>
      </dgm:prSet>
      <dgm:spPr/>
    </dgm:pt>
    <dgm:pt modelId="{5FD25CCA-103F-4629-8A4B-8FF52E59C891}" type="pres">
      <dgm:prSet presAssocID="{FF3A80AF-9D0A-47DB-B829-1805459B5D41}" presName="sibTrans" presStyleCnt="0"/>
      <dgm:spPr/>
    </dgm:pt>
    <dgm:pt modelId="{E7CCAF3F-BD09-4148-ADA9-51D203292EC2}" type="pres">
      <dgm:prSet presAssocID="{4EB15B7E-0CD4-424F-8E31-075DBEC6B05E}" presName="node" presStyleLbl="node1" presStyleIdx="1" presStyleCnt="7">
        <dgm:presLayoutVars>
          <dgm:bulletEnabled val="1"/>
        </dgm:presLayoutVars>
      </dgm:prSet>
      <dgm:spPr/>
    </dgm:pt>
    <dgm:pt modelId="{A8D4EA4B-A5C5-4E14-AF75-84F0DCD8E477}" type="pres">
      <dgm:prSet presAssocID="{5F473C1E-A6FC-4C94-8982-31058A27B1DC}" presName="sibTrans" presStyleCnt="0"/>
      <dgm:spPr/>
    </dgm:pt>
    <dgm:pt modelId="{8497244F-D4E5-4A38-86E1-3A07AC077FA3}" type="pres">
      <dgm:prSet presAssocID="{F823A720-D8A5-4F04-934B-5B73442D3870}" presName="node" presStyleLbl="node1" presStyleIdx="2" presStyleCnt="7">
        <dgm:presLayoutVars>
          <dgm:bulletEnabled val="1"/>
        </dgm:presLayoutVars>
      </dgm:prSet>
      <dgm:spPr/>
    </dgm:pt>
    <dgm:pt modelId="{D9AFD18C-B1EC-46C9-B502-9F7E43D0B9EF}" type="pres">
      <dgm:prSet presAssocID="{2E5F16DD-3735-4C12-97D3-D6D41C100FF9}" presName="sibTrans" presStyleCnt="0"/>
      <dgm:spPr/>
    </dgm:pt>
    <dgm:pt modelId="{800D0870-E70F-4CA6-833E-371479CC0DCB}" type="pres">
      <dgm:prSet presAssocID="{CFF61230-4431-47F8-9E15-8F89F0C56021}" presName="node" presStyleLbl="node1" presStyleIdx="3" presStyleCnt="7">
        <dgm:presLayoutVars>
          <dgm:bulletEnabled val="1"/>
        </dgm:presLayoutVars>
      </dgm:prSet>
      <dgm:spPr/>
    </dgm:pt>
    <dgm:pt modelId="{BE249079-004E-47C1-BC31-B8C16000F9AA}" type="pres">
      <dgm:prSet presAssocID="{C4C3BE68-6272-43F5-AC6F-5517C6CDBFE8}" presName="sibTrans" presStyleCnt="0"/>
      <dgm:spPr/>
    </dgm:pt>
    <dgm:pt modelId="{DED9EE0E-AC07-461E-8CF2-536040743C1F}" type="pres">
      <dgm:prSet presAssocID="{F1F2A9EF-505F-4101-8920-6BBCC0EC71B6}" presName="node" presStyleLbl="node1" presStyleIdx="4" presStyleCnt="7">
        <dgm:presLayoutVars>
          <dgm:bulletEnabled val="1"/>
        </dgm:presLayoutVars>
      </dgm:prSet>
      <dgm:spPr/>
    </dgm:pt>
    <dgm:pt modelId="{561EE7BA-D50A-403A-9B1D-A83548AC8066}" type="pres">
      <dgm:prSet presAssocID="{27FA2B7C-DC4B-4678-87E9-29EEAFE8DC9C}" presName="sibTrans" presStyleCnt="0"/>
      <dgm:spPr/>
    </dgm:pt>
    <dgm:pt modelId="{D16AA5E9-9076-4725-8E72-89C100CB61BB}" type="pres">
      <dgm:prSet presAssocID="{B4B835CA-8E36-4535-814F-1FF94E638EEA}" presName="node" presStyleLbl="node1" presStyleIdx="5" presStyleCnt="7">
        <dgm:presLayoutVars>
          <dgm:bulletEnabled val="1"/>
        </dgm:presLayoutVars>
      </dgm:prSet>
      <dgm:spPr/>
    </dgm:pt>
    <dgm:pt modelId="{7DADFF4C-F9C5-46AA-B459-872B9AB0C7E3}" type="pres">
      <dgm:prSet presAssocID="{66BAD227-37F9-42F1-9801-581201CE85B7}" presName="sibTrans" presStyleCnt="0"/>
      <dgm:spPr/>
    </dgm:pt>
    <dgm:pt modelId="{0247C2EE-C603-4D64-B48B-CB6F54E11891}" type="pres">
      <dgm:prSet presAssocID="{6758FC83-6B41-4350-A4E0-3475ECB7502C}" presName="node" presStyleLbl="node1" presStyleIdx="6" presStyleCnt="7">
        <dgm:presLayoutVars>
          <dgm:bulletEnabled val="1"/>
        </dgm:presLayoutVars>
      </dgm:prSet>
      <dgm:spPr/>
    </dgm:pt>
  </dgm:ptLst>
  <dgm:cxnLst>
    <dgm:cxn modelId="{B6234417-9038-41F2-BF77-CD42588A20F2}" srcId="{D147BD6C-1DE8-4565-B5F1-40F86D527C67}" destId="{F1F2A9EF-505F-4101-8920-6BBCC0EC71B6}" srcOrd="4" destOrd="0" parTransId="{162618B4-E69A-4D43-A83C-BF392E8D1D30}" sibTransId="{27FA2B7C-DC4B-4678-87E9-29EEAFE8DC9C}"/>
    <dgm:cxn modelId="{9D561C2B-102C-490B-B03A-D0654F530FED}" type="presOf" srcId="{B4B835CA-8E36-4535-814F-1FF94E638EEA}" destId="{D16AA5E9-9076-4725-8E72-89C100CB61BB}" srcOrd="0" destOrd="0" presId="urn:microsoft.com/office/officeart/2005/8/layout/default#1"/>
    <dgm:cxn modelId="{87002065-34B9-447F-89DF-586CB673FED9}" srcId="{D147BD6C-1DE8-4565-B5F1-40F86D527C67}" destId="{6758FC83-6B41-4350-A4E0-3475ECB7502C}" srcOrd="6" destOrd="0" parTransId="{27AD2D98-92E9-4D03-A152-E0D63E594BB2}" sibTransId="{C2C869F0-23B0-43E2-B75C-24EB81F3A46D}"/>
    <dgm:cxn modelId="{1DD53069-8E6F-4FC4-9B3D-9E1FA084C149}" type="presOf" srcId="{F1F2A9EF-505F-4101-8920-6BBCC0EC71B6}" destId="{DED9EE0E-AC07-461E-8CF2-536040743C1F}" srcOrd="0" destOrd="0" presId="urn:microsoft.com/office/officeart/2005/8/layout/default#1"/>
    <dgm:cxn modelId="{E3C9BD6D-A141-4748-BB11-995B74F33064}" type="presOf" srcId="{794F6EEB-12F1-4ADC-8EB1-8CA72C96EA98}" destId="{F7BBD5DE-5BE4-40D0-A700-31189A660CA7}" srcOrd="0" destOrd="0" presId="urn:microsoft.com/office/officeart/2005/8/layout/default#1"/>
    <dgm:cxn modelId="{DEA7C35A-A378-40B0-A1D9-EEE2FAB86A7A}" type="presOf" srcId="{4EB15B7E-0CD4-424F-8E31-075DBEC6B05E}" destId="{E7CCAF3F-BD09-4148-ADA9-51D203292EC2}" srcOrd="0" destOrd="0" presId="urn:microsoft.com/office/officeart/2005/8/layout/default#1"/>
    <dgm:cxn modelId="{1E295582-D208-434A-87B8-0C095565D729}" srcId="{D147BD6C-1DE8-4565-B5F1-40F86D527C67}" destId="{F823A720-D8A5-4F04-934B-5B73442D3870}" srcOrd="2" destOrd="0" parTransId="{C798C53D-4316-4812-B8CA-C028E0D34D87}" sibTransId="{2E5F16DD-3735-4C12-97D3-D6D41C100FF9}"/>
    <dgm:cxn modelId="{AB388EAE-2C6F-4C2A-883E-5A5F6BD28E3A}" type="presOf" srcId="{F823A720-D8A5-4F04-934B-5B73442D3870}" destId="{8497244F-D4E5-4A38-86E1-3A07AC077FA3}" srcOrd="0" destOrd="0" presId="urn:microsoft.com/office/officeart/2005/8/layout/default#1"/>
    <dgm:cxn modelId="{1A389DAE-AF39-476D-9611-978E453FC40E}" type="presOf" srcId="{CFF61230-4431-47F8-9E15-8F89F0C56021}" destId="{800D0870-E70F-4CA6-833E-371479CC0DCB}" srcOrd="0" destOrd="0" presId="urn:microsoft.com/office/officeart/2005/8/layout/default#1"/>
    <dgm:cxn modelId="{A68CB8C2-5D40-47AF-B611-A0650E18D561}" srcId="{D147BD6C-1DE8-4565-B5F1-40F86D527C67}" destId="{794F6EEB-12F1-4ADC-8EB1-8CA72C96EA98}" srcOrd="0" destOrd="0" parTransId="{C141EECE-D38C-4D7E-A12A-1FB517D22486}" sibTransId="{FF3A80AF-9D0A-47DB-B829-1805459B5D41}"/>
    <dgm:cxn modelId="{09ABEAC4-7DCB-464A-957B-2EEE29B15AB0}" srcId="{D147BD6C-1DE8-4565-B5F1-40F86D527C67}" destId="{B4B835CA-8E36-4535-814F-1FF94E638EEA}" srcOrd="5" destOrd="0" parTransId="{32E4F914-A5ED-43FB-B18D-B39FE4FE404A}" sibTransId="{66BAD227-37F9-42F1-9801-581201CE85B7}"/>
    <dgm:cxn modelId="{C66B32D5-1D48-44C1-B006-8671F4095835}" type="presOf" srcId="{6758FC83-6B41-4350-A4E0-3475ECB7502C}" destId="{0247C2EE-C603-4D64-B48B-CB6F54E11891}" srcOrd="0" destOrd="0" presId="urn:microsoft.com/office/officeart/2005/8/layout/default#1"/>
    <dgm:cxn modelId="{0DCDF0D5-CCEC-4F44-846F-46396E17C565}" type="presOf" srcId="{D147BD6C-1DE8-4565-B5F1-40F86D527C67}" destId="{CB629E59-2CCE-4F0E-957C-3C62DBE08447}" srcOrd="0" destOrd="0" presId="urn:microsoft.com/office/officeart/2005/8/layout/default#1"/>
    <dgm:cxn modelId="{915196E5-20C5-4165-8DC2-CAC59C1B1FFB}" srcId="{D147BD6C-1DE8-4565-B5F1-40F86D527C67}" destId="{4EB15B7E-0CD4-424F-8E31-075DBEC6B05E}" srcOrd="1" destOrd="0" parTransId="{78E2C566-C265-498B-8ABE-D80C3F0671A9}" sibTransId="{5F473C1E-A6FC-4C94-8982-31058A27B1DC}"/>
    <dgm:cxn modelId="{DC00F8EC-2D1B-4B7D-9440-3EE25B54C70E}" srcId="{D147BD6C-1DE8-4565-B5F1-40F86D527C67}" destId="{CFF61230-4431-47F8-9E15-8F89F0C56021}" srcOrd="3" destOrd="0" parTransId="{5311B72C-1F5E-48D0-9671-B4CD6561A026}" sibTransId="{C4C3BE68-6272-43F5-AC6F-5517C6CDBFE8}"/>
    <dgm:cxn modelId="{4E40851E-BAE5-448B-906C-6BE3595B1722}" type="presParOf" srcId="{CB629E59-2CCE-4F0E-957C-3C62DBE08447}" destId="{F7BBD5DE-5BE4-40D0-A700-31189A660CA7}" srcOrd="0" destOrd="0" presId="urn:microsoft.com/office/officeart/2005/8/layout/default#1"/>
    <dgm:cxn modelId="{6194804D-1DF8-49EE-8434-00B255FF3DA8}" type="presParOf" srcId="{CB629E59-2CCE-4F0E-957C-3C62DBE08447}" destId="{5FD25CCA-103F-4629-8A4B-8FF52E59C891}" srcOrd="1" destOrd="0" presId="urn:microsoft.com/office/officeart/2005/8/layout/default#1"/>
    <dgm:cxn modelId="{049F7969-B66A-4C0D-857F-84E8EF3D9135}" type="presParOf" srcId="{CB629E59-2CCE-4F0E-957C-3C62DBE08447}" destId="{E7CCAF3F-BD09-4148-ADA9-51D203292EC2}" srcOrd="2" destOrd="0" presId="urn:microsoft.com/office/officeart/2005/8/layout/default#1"/>
    <dgm:cxn modelId="{85512FA7-1DED-467F-9813-60EB05B74232}" type="presParOf" srcId="{CB629E59-2CCE-4F0E-957C-3C62DBE08447}" destId="{A8D4EA4B-A5C5-4E14-AF75-84F0DCD8E477}" srcOrd="3" destOrd="0" presId="urn:microsoft.com/office/officeart/2005/8/layout/default#1"/>
    <dgm:cxn modelId="{C5C33A93-77D6-4479-8E2D-8A5B24D6F029}" type="presParOf" srcId="{CB629E59-2CCE-4F0E-957C-3C62DBE08447}" destId="{8497244F-D4E5-4A38-86E1-3A07AC077FA3}" srcOrd="4" destOrd="0" presId="urn:microsoft.com/office/officeart/2005/8/layout/default#1"/>
    <dgm:cxn modelId="{8D74CA1B-02E8-442F-8948-57504FB0CD98}" type="presParOf" srcId="{CB629E59-2CCE-4F0E-957C-3C62DBE08447}" destId="{D9AFD18C-B1EC-46C9-B502-9F7E43D0B9EF}" srcOrd="5" destOrd="0" presId="urn:microsoft.com/office/officeart/2005/8/layout/default#1"/>
    <dgm:cxn modelId="{C9475148-9FB3-4177-BC6F-1BBA5CADAF99}" type="presParOf" srcId="{CB629E59-2CCE-4F0E-957C-3C62DBE08447}" destId="{800D0870-E70F-4CA6-833E-371479CC0DCB}" srcOrd="6" destOrd="0" presId="urn:microsoft.com/office/officeart/2005/8/layout/default#1"/>
    <dgm:cxn modelId="{4A2D9F47-50F1-48A9-813C-EFBAB276FB82}" type="presParOf" srcId="{CB629E59-2CCE-4F0E-957C-3C62DBE08447}" destId="{BE249079-004E-47C1-BC31-B8C16000F9AA}" srcOrd="7" destOrd="0" presId="urn:microsoft.com/office/officeart/2005/8/layout/default#1"/>
    <dgm:cxn modelId="{3B7D2D50-CD81-4F26-8EBF-6231E6041205}" type="presParOf" srcId="{CB629E59-2CCE-4F0E-957C-3C62DBE08447}" destId="{DED9EE0E-AC07-461E-8CF2-536040743C1F}" srcOrd="8" destOrd="0" presId="urn:microsoft.com/office/officeart/2005/8/layout/default#1"/>
    <dgm:cxn modelId="{D542ADEB-851A-4494-8413-78367EEE7373}" type="presParOf" srcId="{CB629E59-2CCE-4F0E-957C-3C62DBE08447}" destId="{561EE7BA-D50A-403A-9B1D-A83548AC8066}" srcOrd="9" destOrd="0" presId="urn:microsoft.com/office/officeart/2005/8/layout/default#1"/>
    <dgm:cxn modelId="{2AD2B429-04BD-46CD-937A-6E08ECA88475}" type="presParOf" srcId="{CB629E59-2CCE-4F0E-957C-3C62DBE08447}" destId="{D16AA5E9-9076-4725-8E72-89C100CB61BB}" srcOrd="10" destOrd="0" presId="urn:microsoft.com/office/officeart/2005/8/layout/default#1"/>
    <dgm:cxn modelId="{935EE934-5FD9-4488-A77B-C3C3AB3E7488}" type="presParOf" srcId="{CB629E59-2CCE-4F0E-957C-3C62DBE08447}" destId="{7DADFF4C-F9C5-46AA-B459-872B9AB0C7E3}" srcOrd="11" destOrd="0" presId="urn:microsoft.com/office/officeart/2005/8/layout/default#1"/>
    <dgm:cxn modelId="{D20B74D6-100E-49C2-B195-BF639C9A16BE}" type="presParOf" srcId="{CB629E59-2CCE-4F0E-957C-3C62DBE08447}" destId="{0247C2EE-C603-4D64-B48B-CB6F54E11891}"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A97E28-A51B-4D1D-A546-6550841C3A1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3987FCB5-C4E4-4A59-92EE-1186D9FFAD9D}">
      <dgm:prSet custT="1"/>
      <dgm:spPr/>
      <dgm:t>
        <a:bodyPr/>
        <a:lstStyle/>
        <a:p>
          <a:r>
            <a:rPr lang="en-US" sz="1200" dirty="0">
              <a:solidFill>
                <a:schemeClr val="tx1"/>
              </a:solidFill>
              <a:latin typeface="Arial Rounded MT Bold" panose="020F0704030504030204" pitchFamily="34" charset="0"/>
            </a:rPr>
            <a:t>10) </a:t>
          </a:r>
          <a:r>
            <a:rPr lang="el-GR" sz="1200" dirty="0">
              <a:solidFill>
                <a:schemeClr val="tx1"/>
              </a:solidFill>
            </a:rPr>
            <a:t>Δημιουργικότητα: Η προώθηση προϊόντων ή / και υπηρεσιών με καινοτόμο και δημιουργικό τρόπο είναι απαραίτητη για να αναγνωριστεί.</a:t>
          </a:r>
          <a:endParaRPr lang="it-IT" sz="1200" dirty="0">
            <a:solidFill>
              <a:schemeClr val="tx1"/>
            </a:solidFill>
            <a:latin typeface="Arial Rounded MT Bold" panose="020F0704030504030204" pitchFamily="34" charset="0"/>
          </a:endParaRPr>
        </a:p>
      </dgm:t>
    </dgm:pt>
    <dgm:pt modelId="{9A634844-9DE0-4DF3-AF8C-46087986A628}" type="par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FC925593-DF5B-4D00-87E2-BE0D0F058B18}" type="sib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3F8F1BEF-E386-43D8-A316-92DA7013CFB2}">
      <dgm:prSet custT="1"/>
      <dgm:spPr/>
      <dgm:t>
        <a:bodyPr/>
        <a:lstStyle/>
        <a:p>
          <a:r>
            <a:rPr lang="en-US" sz="1200" dirty="0">
              <a:solidFill>
                <a:schemeClr val="tx1"/>
              </a:solidFill>
              <a:latin typeface="Arial Rounded MT Bold" panose="020F0704030504030204" pitchFamily="34" charset="0"/>
            </a:rPr>
            <a:t>11) </a:t>
          </a:r>
          <a:r>
            <a:rPr lang="el-GR" sz="1200" dirty="0">
              <a:solidFill>
                <a:schemeClr val="tx1"/>
              </a:solidFill>
            </a:rPr>
            <a:t>Περιεχόμενα: Πολλά συναρπαστικά περιεχόμενα σημαίνουν μια ζωτική, αυθεντική και δυναμική εταιρεία. Το περιεχόμενο αποτελείται από λέξεις, βίντεο, εικόνες, γεγονότα.</a:t>
          </a:r>
          <a:endParaRPr lang="it-IT" sz="1200" dirty="0">
            <a:solidFill>
              <a:schemeClr val="tx1"/>
            </a:solidFill>
            <a:latin typeface="Arial Rounded MT Bold" panose="020F0704030504030204" pitchFamily="34" charset="0"/>
          </a:endParaRPr>
        </a:p>
      </dgm:t>
    </dgm:pt>
    <dgm:pt modelId="{A8B1E412-23AF-4949-8105-5B05B11497F2}" type="par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180D8B8A-19F2-4529-A023-03E10336965E}" type="sib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DFFCCC5B-D14C-4428-B8B8-70638A8F600B}" type="pres">
      <dgm:prSet presAssocID="{22A97E28-A51B-4D1D-A546-6550841C3A11}" presName="linear" presStyleCnt="0">
        <dgm:presLayoutVars>
          <dgm:dir/>
          <dgm:animLvl val="lvl"/>
          <dgm:resizeHandles val="exact"/>
        </dgm:presLayoutVars>
      </dgm:prSet>
      <dgm:spPr/>
    </dgm:pt>
    <dgm:pt modelId="{FA13FF6C-1AB7-4B3E-82E7-34744ACC9B62}" type="pres">
      <dgm:prSet presAssocID="{3987FCB5-C4E4-4A59-92EE-1186D9FFAD9D}" presName="parentLin" presStyleCnt="0"/>
      <dgm:spPr/>
    </dgm:pt>
    <dgm:pt modelId="{562BF495-C035-45BC-B1A4-DB719BDD9AA9}" type="pres">
      <dgm:prSet presAssocID="{3987FCB5-C4E4-4A59-92EE-1186D9FFAD9D}" presName="parentLeftMargin" presStyleLbl="node1" presStyleIdx="0" presStyleCnt="2"/>
      <dgm:spPr/>
    </dgm:pt>
    <dgm:pt modelId="{AF8A75D8-A720-47AE-989C-AA7DC6D1E1DE}" type="pres">
      <dgm:prSet presAssocID="{3987FCB5-C4E4-4A59-92EE-1186D9FFAD9D}" presName="parentText" presStyleLbl="node1" presStyleIdx="0" presStyleCnt="2">
        <dgm:presLayoutVars>
          <dgm:chMax val="0"/>
          <dgm:bulletEnabled val="1"/>
        </dgm:presLayoutVars>
      </dgm:prSet>
      <dgm:spPr/>
    </dgm:pt>
    <dgm:pt modelId="{8CE3966D-2F6F-4876-AA25-6D9B97EC128B}" type="pres">
      <dgm:prSet presAssocID="{3987FCB5-C4E4-4A59-92EE-1186D9FFAD9D}" presName="negativeSpace" presStyleCnt="0"/>
      <dgm:spPr/>
    </dgm:pt>
    <dgm:pt modelId="{D480682D-C470-4CD5-8A0D-54E97C48ECBB}" type="pres">
      <dgm:prSet presAssocID="{3987FCB5-C4E4-4A59-92EE-1186D9FFAD9D}" presName="childText" presStyleLbl="conFgAcc1" presStyleIdx="0" presStyleCnt="2">
        <dgm:presLayoutVars>
          <dgm:bulletEnabled val="1"/>
        </dgm:presLayoutVars>
      </dgm:prSet>
      <dgm:spPr/>
    </dgm:pt>
    <dgm:pt modelId="{E7C55A59-7B30-4AD4-932C-CBF2251FAA47}" type="pres">
      <dgm:prSet presAssocID="{FC925593-DF5B-4D00-87E2-BE0D0F058B18}" presName="spaceBetweenRectangles" presStyleCnt="0"/>
      <dgm:spPr/>
    </dgm:pt>
    <dgm:pt modelId="{736BB383-7A1F-4035-AA34-C301AE16DAF5}" type="pres">
      <dgm:prSet presAssocID="{3F8F1BEF-E386-43D8-A316-92DA7013CFB2}" presName="parentLin" presStyleCnt="0"/>
      <dgm:spPr/>
    </dgm:pt>
    <dgm:pt modelId="{356424C5-3124-4536-A722-F0C3C425AA8D}" type="pres">
      <dgm:prSet presAssocID="{3F8F1BEF-E386-43D8-A316-92DA7013CFB2}" presName="parentLeftMargin" presStyleLbl="node1" presStyleIdx="0" presStyleCnt="2"/>
      <dgm:spPr/>
    </dgm:pt>
    <dgm:pt modelId="{8A04F0B1-2AA6-4A7B-AE10-3A2DB3521CF6}" type="pres">
      <dgm:prSet presAssocID="{3F8F1BEF-E386-43D8-A316-92DA7013CFB2}" presName="parentText" presStyleLbl="node1" presStyleIdx="1" presStyleCnt="2">
        <dgm:presLayoutVars>
          <dgm:chMax val="0"/>
          <dgm:bulletEnabled val="1"/>
        </dgm:presLayoutVars>
      </dgm:prSet>
      <dgm:spPr/>
    </dgm:pt>
    <dgm:pt modelId="{EF824E29-ED30-4208-99A8-6F2D836784AD}" type="pres">
      <dgm:prSet presAssocID="{3F8F1BEF-E386-43D8-A316-92DA7013CFB2}" presName="negativeSpace" presStyleCnt="0"/>
      <dgm:spPr/>
    </dgm:pt>
    <dgm:pt modelId="{409DCD9A-9841-41A0-9868-E6305CA0880A}" type="pres">
      <dgm:prSet presAssocID="{3F8F1BEF-E386-43D8-A316-92DA7013CFB2}" presName="childText" presStyleLbl="conFgAcc1" presStyleIdx="1" presStyleCnt="2">
        <dgm:presLayoutVars>
          <dgm:bulletEnabled val="1"/>
        </dgm:presLayoutVars>
      </dgm:prSet>
      <dgm:spPr/>
    </dgm:pt>
  </dgm:ptLst>
  <dgm:cxnLst>
    <dgm:cxn modelId="{A904F302-62B1-43EE-8AE1-594280BA05CD}" type="presOf" srcId="{3F8F1BEF-E386-43D8-A316-92DA7013CFB2}" destId="{8A04F0B1-2AA6-4A7B-AE10-3A2DB3521CF6}" srcOrd="1" destOrd="0" presId="urn:microsoft.com/office/officeart/2005/8/layout/list1"/>
    <dgm:cxn modelId="{74D61803-10CA-4C13-9F7A-623B40953CD5}" srcId="{22A97E28-A51B-4D1D-A546-6550841C3A11}" destId="{3F8F1BEF-E386-43D8-A316-92DA7013CFB2}" srcOrd="1" destOrd="0" parTransId="{A8B1E412-23AF-4949-8105-5B05B11497F2}" sibTransId="{180D8B8A-19F2-4529-A023-03E10336965E}"/>
    <dgm:cxn modelId="{4FF3000F-3606-4AE0-A1BA-3D17CC137427}" type="presOf" srcId="{3987FCB5-C4E4-4A59-92EE-1186D9FFAD9D}" destId="{AF8A75D8-A720-47AE-989C-AA7DC6D1E1DE}" srcOrd="1" destOrd="0" presId="urn:microsoft.com/office/officeart/2005/8/layout/list1"/>
    <dgm:cxn modelId="{6EFA6444-3648-4E17-9D6E-E31B23A9C759}" type="presOf" srcId="{3987FCB5-C4E4-4A59-92EE-1186D9FFAD9D}" destId="{562BF495-C035-45BC-B1A4-DB719BDD9AA9}" srcOrd="0" destOrd="0" presId="urn:microsoft.com/office/officeart/2005/8/layout/list1"/>
    <dgm:cxn modelId="{D38FA076-1409-4993-8565-E7691DF8DCF9}" srcId="{22A97E28-A51B-4D1D-A546-6550841C3A11}" destId="{3987FCB5-C4E4-4A59-92EE-1186D9FFAD9D}" srcOrd="0" destOrd="0" parTransId="{9A634844-9DE0-4DF3-AF8C-46087986A628}" sibTransId="{FC925593-DF5B-4D00-87E2-BE0D0F058B18}"/>
    <dgm:cxn modelId="{88B825A4-07E8-45E1-810A-AD83D2C1BA32}" type="presOf" srcId="{22A97E28-A51B-4D1D-A546-6550841C3A11}" destId="{DFFCCC5B-D14C-4428-B8B8-70638A8F600B}" srcOrd="0" destOrd="0" presId="urn:microsoft.com/office/officeart/2005/8/layout/list1"/>
    <dgm:cxn modelId="{77241BAB-7BDA-4A7B-8EA0-1B586EA627A3}" type="presOf" srcId="{3F8F1BEF-E386-43D8-A316-92DA7013CFB2}" destId="{356424C5-3124-4536-A722-F0C3C425AA8D}" srcOrd="0" destOrd="0" presId="urn:microsoft.com/office/officeart/2005/8/layout/list1"/>
    <dgm:cxn modelId="{82C4B867-E924-45DE-94A2-47D3188EE813}" type="presParOf" srcId="{DFFCCC5B-D14C-4428-B8B8-70638A8F600B}" destId="{FA13FF6C-1AB7-4B3E-82E7-34744ACC9B62}" srcOrd="0" destOrd="0" presId="urn:microsoft.com/office/officeart/2005/8/layout/list1"/>
    <dgm:cxn modelId="{2E7580A5-F820-429C-B5E2-057F33CB4B3C}" type="presParOf" srcId="{FA13FF6C-1AB7-4B3E-82E7-34744ACC9B62}" destId="{562BF495-C035-45BC-B1A4-DB719BDD9AA9}" srcOrd="0" destOrd="0" presId="urn:microsoft.com/office/officeart/2005/8/layout/list1"/>
    <dgm:cxn modelId="{679AB40D-4BFD-4FD0-837F-4F422EEC8202}" type="presParOf" srcId="{FA13FF6C-1AB7-4B3E-82E7-34744ACC9B62}" destId="{AF8A75D8-A720-47AE-989C-AA7DC6D1E1DE}" srcOrd="1" destOrd="0" presId="urn:microsoft.com/office/officeart/2005/8/layout/list1"/>
    <dgm:cxn modelId="{1025E8EA-05D8-4E23-A7EF-42EA8CADF22F}" type="presParOf" srcId="{DFFCCC5B-D14C-4428-B8B8-70638A8F600B}" destId="{8CE3966D-2F6F-4876-AA25-6D9B97EC128B}" srcOrd="1" destOrd="0" presId="urn:microsoft.com/office/officeart/2005/8/layout/list1"/>
    <dgm:cxn modelId="{DBFAD065-BFD9-4BFB-86E8-7F1A73F70AA2}" type="presParOf" srcId="{DFFCCC5B-D14C-4428-B8B8-70638A8F600B}" destId="{D480682D-C470-4CD5-8A0D-54E97C48ECBB}" srcOrd="2" destOrd="0" presId="urn:microsoft.com/office/officeart/2005/8/layout/list1"/>
    <dgm:cxn modelId="{BB2594F3-A325-43FD-886C-7717FE8A42B7}" type="presParOf" srcId="{DFFCCC5B-D14C-4428-B8B8-70638A8F600B}" destId="{E7C55A59-7B30-4AD4-932C-CBF2251FAA47}" srcOrd="3" destOrd="0" presId="urn:microsoft.com/office/officeart/2005/8/layout/list1"/>
    <dgm:cxn modelId="{29785FBD-4C55-41D5-9191-FEF6E5EA74B5}" type="presParOf" srcId="{DFFCCC5B-D14C-4428-B8B8-70638A8F600B}" destId="{736BB383-7A1F-4035-AA34-C301AE16DAF5}" srcOrd="4" destOrd="0" presId="urn:microsoft.com/office/officeart/2005/8/layout/list1"/>
    <dgm:cxn modelId="{3573F9F3-5388-4C70-BC23-77417339D9EA}" type="presParOf" srcId="{736BB383-7A1F-4035-AA34-C301AE16DAF5}" destId="{356424C5-3124-4536-A722-F0C3C425AA8D}" srcOrd="0" destOrd="0" presId="urn:microsoft.com/office/officeart/2005/8/layout/list1"/>
    <dgm:cxn modelId="{C65EEAC3-321E-46A6-9AC8-9EBAB9F7C825}" type="presParOf" srcId="{736BB383-7A1F-4035-AA34-C301AE16DAF5}" destId="{8A04F0B1-2AA6-4A7B-AE10-3A2DB3521CF6}" srcOrd="1" destOrd="0" presId="urn:microsoft.com/office/officeart/2005/8/layout/list1"/>
    <dgm:cxn modelId="{39869482-4B31-4161-94AE-AF23D2118341}" type="presParOf" srcId="{DFFCCC5B-D14C-4428-B8B8-70638A8F600B}" destId="{EF824E29-ED30-4208-99A8-6F2D836784AD}" srcOrd="5" destOrd="0" presId="urn:microsoft.com/office/officeart/2005/8/layout/list1"/>
    <dgm:cxn modelId="{D0D32804-1E5E-416D-8D27-B4F799FE7C84}" type="presParOf" srcId="{DFFCCC5B-D14C-4428-B8B8-70638A8F600B}" destId="{409DCD9A-9841-41A0-9868-E6305CA0880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524A7C-0F0C-4702-9BE6-86EC74F3DCF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F2B71D47-442C-4E61-8D7F-63FA460CEF27}">
      <dgm:prSet custT="1"/>
      <dgm:spPr/>
      <dgm:t>
        <a:bodyPr/>
        <a:lstStyle/>
        <a:p>
          <a:r>
            <a:rPr lang="en-US" sz="1200" dirty="0">
              <a:solidFill>
                <a:schemeClr val="tx1"/>
              </a:solidFill>
              <a:latin typeface="Arial Rounded MT Bold" panose="020F0704030504030204" pitchFamily="34" charset="0"/>
            </a:rPr>
            <a:t>12) </a:t>
          </a:r>
          <a:r>
            <a:rPr lang="el-GR" sz="1200" dirty="0">
              <a:solidFill>
                <a:schemeClr val="tx1"/>
              </a:solidFill>
            </a:rPr>
            <a:t>Κοινωνικά: Τα μέσα κοινωνικής δικτύωσης δεν είναι απλώς ένα μέσο επικοινωνίας, αλλά μια αλλαγή στην επιχειρηματική κουλτούρα: έχουν αλλάξει ριζικά την αλληλεπίδραση με τους πελάτες. Σήμερα το ψηφιακό είναι στο επίκεντρο του μάρκετινγκ.</a:t>
          </a:r>
          <a:endParaRPr lang="it-IT" sz="1200" dirty="0">
            <a:solidFill>
              <a:schemeClr val="tx1"/>
            </a:solidFill>
            <a:latin typeface="Arial Rounded MT Bold" panose="020F0704030504030204" pitchFamily="34" charset="0"/>
          </a:endParaRPr>
        </a:p>
      </dgm:t>
    </dgm:pt>
    <dgm:pt modelId="{CFC8FFA2-4AAF-46E9-BBBD-6FB44563DA69}" type="par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C311B45C-316F-4FBE-B43B-B1A8B957F279}" type="sib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019E5D0F-0CE8-42E3-8883-99676227D887}" type="pres">
      <dgm:prSet presAssocID="{CF524A7C-0F0C-4702-9BE6-86EC74F3DCFF}" presName="linear" presStyleCnt="0">
        <dgm:presLayoutVars>
          <dgm:dir/>
          <dgm:animLvl val="lvl"/>
          <dgm:resizeHandles val="exact"/>
        </dgm:presLayoutVars>
      </dgm:prSet>
      <dgm:spPr/>
    </dgm:pt>
    <dgm:pt modelId="{33D5E671-F6C8-47A3-9176-3EFD1A36016A}" type="pres">
      <dgm:prSet presAssocID="{F2B71D47-442C-4E61-8D7F-63FA460CEF27}" presName="parentLin" presStyleCnt="0"/>
      <dgm:spPr/>
    </dgm:pt>
    <dgm:pt modelId="{BB23A495-18DE-4BD2-9E0A-297BCD03C738}" type="pres">
      <dgm:prSet presAssocID="{F2B71D47-442C-4E61-8D7F-63FA460CEF27}" presName="parentLeftMargin" presStyleLbl="node1" presStyleIdx="0" presStyleCnt="1"/>
      <dgm:spPr/>
    </dgm:pt>
    <dgm:pt modelId="{E0E026AF-C044-4439-9B61-64B10B9DD169}" type="pres">
      <dgm:prSet presAssocID="{F2B71D47-442C-4E61-8D7F-63FA460CEF27}" presName="parentText" presStyleLbl="node1" presStyleIdx="0" presStyleCnt="1" custScaleX="113173" custScaleY="74641">
        <dgm:presLayoutVars>
          <dgm:chMax val="0"/>
          <dgm:bulletEnabled val="1"/>
        </dgm:presLayoutVars>
      </dgm:prSet>
      <dgm:spPr/>
    </dgm:pt>
    <dgm:pt modelId="{7600FF8E-EA9A-4CEB-A91F-DA70C2142882}" type="pres">
      <dgm:prSet presAssocID="{F2B71D47-442C-4E61-8D7F-63FA460CEF27}" presName="negativeSpace" presStyleCnt="0"/>
      <dgm:spPr/>
    </dgm:pt>
    <dgm:pt modelId="{D34E7B70-422D-4D22-93BE-52351D081416}" type="pres">
      <dgm:prSet presAssocID="{F2B71D47-442C-4E61-8D7F-63FA460CEF27}" presName="childText" presStyleLbl="conFgAcc1" presStyleIdx="0" presStyleCnt="1" custLinFactNeighborX="687" custLinFactNeighborY="-15738">
        <dgm:presLayoutVars>
          <dgm:bulletEnabled val="1"/>
        </dgm:presLayoutVars>
      </dgm:prSet>
      <dgm:spPr/>
    </dgm:pt>
  </dgm:ptLst>
  <dgm:cxnLst>
    <dgm:cxn modelId="{9362D929-3CE1-4A48-96FD-51350EB07016}" type="presOf" srcId="{CF524A7C-0F0C-4702-9BE6-86EC74F3DCFF}" destId="{019E5D0F-0CE8-42E3-8883-99676227D887}" srcOrd="0" destOrd="0" presId="urn:microsoft.com/office/officeart/2005/8/layout/list1"/>
    <dgm:cxn modelId="{A8E80F44-418A-4E14-8D25-94F518198701}" type="presOf" srcId="{F2B71D47-442C-4E61-8D7F-63FA460CEF27}" destId="{BB23A495-18DE-4BD2-9E0A-297BCD03C738}" srcOrd="0" destOrd="0" presId="urn:microsoft.com/office/officeart/2005/8/layout/list1"/>
    <dgm:cxn modelId="{B03C03BC-0C91-4221-AB8A-B6AA1F361524}" srcId="{CF524A7C-0F0C-4702-9BE6-86EC74F3DCFF}" destId="{F2B71D47-442C-4E61-8D7F-63FA460CEF27}" srcOrd="0" destOrd="0" parTransId="{CFC8FFA2-4AAF-46E9-BBBD-6FB44563DA69}" sibTransId="{C311B45C-316F-4FBE-B43B-B1A8B957F279}"/>
    <dgm:cxn modelId="{2A6B07F2-F973-4725-BB6C-38D9C235113E}" type="presOf" srcId="{F2B71D47-442C-4E61-8D7F-63FA460CEF27}" destId="{E0E026AF-C044-4439-9B61-64B10B9DD169}" srcOrd="1" destOrd="0" presId="urn:microsoft.com/office/officeart/2005/8/layout/list1"/>
    <dgm:cxn modelId="{7C6498E7-D372-460D-909F-60F4DDA91EE2}" type="presParOf" srcId="{019E5D0F-0CE8-42E3-8883-99676227D887}" destId="{33D5E671-F6C8-47A3-9176-3EFD1A36016A}" srcOrd="0" destOrd="0" presId="urn:microsoft.com/office/officeart/2005/8/layout/list1"/>
    <dgm:cxn modelId="{7D65120B-A7D5-40A8-8D06-7C4F828A10DF}" type="presParOf" srcId="{33D5E671-F6C8-47A3-9176-3EFD1A36016A}" destId="{BB23A495-18DE-4BD2-9E0A-297BCD03C738}" srcOrd="0" destOrd="0" presId="urn:microsoft.com/office/officeart/2005/8/layout/list1"/>
    <dgm:cxn modelId="{EC380505-1077-4C2C-816D-3D2E6D173328}" type="presParOf" srcId="{33D5E671-F6C8-47A3-9176-3EFD1A36016A}" destId="{E0E026AF-C044-4439-9B61-64B10B9DD169}" srcOrd="1" destOrd="0" presId="urn:microsoft.com/office/officeart/2005/8/layout/list1"/>
    <dgm:cxn modelId="{C0EA9807-6B1C-4A78-9841-6A47F7D5CC7F}" type="presParOf" srcId="{019E5D0F-0CE8-42E3-8883-99676227D887}" destId="{7600FF8E-EA9A-4CEB-A91F-DA70C2142882}" srcOrd="1" destOrd="0" presId="urn:microsoft.com/office/officeart/2005/8/layout/list1"/>
    <dgm:cxn modelId="{6D86A845-8076-4933-9345-83F1D3103127}" type="presParOf" srcId="{019E5D0F-0CE8-42E3-8883-99676227D887}" destId="{D34E7B70-422D-4D22-93BE-52351D0814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FBEFB-163A-4E1C-AD3D-E2B3784D933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t-IT"/>
        </a:p>
      </dgm:t>
    </dgm:pt>
    <dgm:pt modelId="{CC9AA61B-6689-4C15-848B-7AD756B566AB}">
      <dgm:prSet custT="1"/>
      <dgm:spPr/>
      <dgm:t>
        <a:bodyPr/>
        <a:lstStyle/>
        <a:p>
          <a:r>
            <a:rPr lang="el-GR" sz="1200" dirty="0">
              <a:solidFill>
                <a:schemeClr val="tx1"/>
              </a:solidFill>
            </a:rPr>
            <a:t>Ένα σχέδιο ψηφιακού μάρκετινγκ ξεκινά με μια ανάλυση: πρώτα απ 'όλα πρέπει να καταλάβετε</a:t>
          </a:r>
          <a:r>
            <a:rPr lang="en-US" sz="1200" dirty="0">
              <a:solidFill>
                <a:schemeClr val="tx1"/>
              </a:solidFill>
              <a:latin typeface="Arial Rounded MT Bold" panose="020F0704030504030204" pitchFamily="34" charset="0"/>
            </a:rPr>
            <a:t>:</a:t>
          </a:r>
          <a:endParaRPr lang="it-IT" sz="1200" dirty="0">
            <a:solidFill>
              <a:schemeClr val="tx1"/>
            </a:solidFill>
            <a:latin typeface="Arial Rounded MT Bold" panose="020F0704030504030204" pitchFamily="34" charset="0"/>
          </a:endParaRPr>
        </a:p>
      </dgm:t>
    </dgm:pt>
    <dgm:pt modelId="{546AE51B-7D1F-47BF-A21E-A46EF9F3C350}" type="parTrans" cxnId="{B75203CF-5ED9-40E6-95C4-04D972E545BE}">
      <dgm:prSet/>
      <dgm:spPr/>
      <dgm:t>
        <a:bodyPr/>
        <a:lstStyle/>
        <a:p>
          <a:endParaRPr lang="it-IT" sz="1200">
            <a:solidFill>
              <a:schemeClr val="tx1"/>
            </a:solidFill>
            <a:latin typeface="Arial Rounded MT Bold" panose="020F0704030504030204" pitchFamily="34" charset="0"/>
          </a:endParaRPr>
        </a:p>
      </dgm:t>
    </dgm:pt>
    <dgm:pt modelId="{A41CFBDE-5E47-4232-9E1D-04DF91A1BC35}" type="sibTrans" cxnId="{B75203CF-5ED9-40E6-95C4-04D972E545BE}">
      <dgm:prSet/>
      <dgm:spPr/>
      <dgm:t>
        <a:bodyPr/>
        <a:lstStyle/>
        <a:p>
          <a:endParaRPr lang="it-IT" sz="1200">
            <a:solidFill>
              <a:schemeClr val="tx1"/>
            </a:solidFill>
            <a:latin typeface="Arial Rounded MT Bold" panose="020F0704030504030204" pitchFamily="34" charset="0"/>
          </a:endParaRPr>
        </a:p>
      </dgm:t>
    </dgm:pt>
    <dgm:pt modelId="{CE3641E9-6322-447C-84C4-F95879D5F571}">
      <dgm:prSet custT="1"/>
      <dgm:spPr/>
      <dgm:t>
        <a:bodyPr/>
        <a:lstStyle/>
        <a:p>
          <a:r>
            <a:rPr lang="en-US" sz="1200" dirty="0">
              <a:solidFill>
                <a:schemeClr val="tx1"/>
              </a:solidFill>
              <a:latin typeface="Arial Rounded MT Bold" panose="020F0704030504030204" pitchFamily="34" charset="0"/>
            </a:rPr>
            <a:t>1) </a:t>
          </a:r>
          <a:r>
            <a:rPr lang="el-GR" sz="1200" dirty="0">
              <a:solidFill>
                <a:schemeClr val="tx1"/>
              </a:solidFill>
            </a:rPr>
            <a:t>Τα ψηφιακά περιουσιακά στοιχεία της εταιρείας, δηλαδή τι κατέχει ή έχει ήδη κάνει η εταιρεία (εάν υπάρχει </a:t>
          </a:r>
          <a:r>
            <a:rPr lang="el-GR" sz="1200" dirty="0" err="1">
              <a:solidFill>
                <a:schemeClr val="tx1"/>
              </a:solidFill>
            </a:rPr>
            <a:t>ιστότοπος</a:t>
          </a:r>
          <a:r>
            <a:rPr lang="el-GR" sz="1200" dirty="0">
              <a:solidFill>
                <a:schemeClr val="tx1"/>
              </a:solidFill>
            </a:rPr>
            <a:t>, πώς κατατάσσεται στις μηχανές αναζήτησης, εάν έχει εφαρμογή, πόσες λήψεις έχουν, εάν διαθέτει πλατφόρμες </a:t>
          </a:r>
          <a:r>
            <a:rPr lang="el-GR" sz="1200" dirty="0" err="1">
              <a:solidFill>
                <a:schemeClr val="tx1"/>
              </a:solidFill>
            </a:rPr>
            <a:t>Social</a:t>
          </a:r>
          <a:r>
            <a:rPr lang="el-GR" sz="1200" dirty="0">
              <a:solidFill>
                <a:schemeClr val="tx1"/>
              </a:solidFill>
            </a:rPr>
            <a:t> και τι είδος αλληλεπίδρασης έχουν, εάν έχουν ήδη κάνει καμπάνιες Διαφήμισης Διαδικτύου και ποια είναι τα αποτελέσματα.</a:t>
          </a:r>
          <a:endParaRPr lang="it-IT" sz="1200" dirty="0">
            <a:solidFill>
              <a:schemeClr val="tx1"/>
            </a:solidFill>
            <a:latin typeface="Arial Rounded MT Bold" panose="020F0704030504030204" pitchFamily="34" charset="0"/>
          </a:endParaRPr>
        </a:p>
      </dgm:t>
    </dgm:pt>
    <dgm:pt modelId="{7C4CE47C-2DA3-4119-9A0B-6E1802D91310}" type="parTrans" cxnId="{840527E6-0024-4986-9411-90859A97A989}">
      <dgm:prSet/>
      <dgm:spPr/>
      <dgm:t>
        <a:bodyPr/>
        <a:lstStyle/>
        <a:p>
          <a:endParaRPr lang="it-IT" sz="1200">
            <a:solidFill>
              <a:schemeClr val="tx1"/>
            </a:solidFill>
            <a:latin typeface="Arial Rounded MT Bold" panose="020F0704030504030204" pitchFamily="34" charset="0"/>
          </a:endParaRPr>
        </a:p>
      </dgm:t>
    </dgm:pt>
    <dgm:pt modelId="{6D9D4D2F-2BE9-4C05-9178-7E5BBEC94848}" type="sibTrans" cxnId="{840527E6-0024-4986-9411-90859A97A989}">
      <dgm:prSet/>
      <dgm:spPr/>
      <dgm:t>
        <a:bodyPr/>
        <a:lstStyle/>
        <a:p>
          <a:endParaRPr lang="it-IT" sz="1200">
            <a:solidFill>
              <a:schemeClr val="tx1"/>
            </a:solidFill>
            <a:latin typeface="Arial Rounded MT Bold" panose="020F0704030504030204" pitchFamily="34" charset="0"/>
          </a:endParaRPr>
        </a:p>
      </dgm:t>
    </dgm:pt>
    <dgm:pt modelId="{DF744B43-5A83-4CA1-AD25-8101BD24AEBA}">
      <dgm:prSet custT="1"/>
      <dgm:spPr/>
      <dgm:t>
        <a:bodyPr/>
        <a:lstStyle/>
        <a:p>
          <a:endParaRPr lang="it-IT" sz="1200" dirty="0">
            <a:solidFill>
              <a:schemeClr val="tx1"/>
            </a:solidFill>
            <a:latin typeface="Arial Rounded MT Bold" panose="020F0704030504030204" pitchFamily="34" charset="0"/>
          </a:endParaRPr>
        </a:p>
      </dgm:t>
    </dgm:pt>
    <dgm:pt modelId="{6C7047A0-AF6A-4292-8930-6E7F11ED9C76}" type="parTrans" cxnId="{20CBE5A4-FEA3-4750-938C-0A43E20C1AE5}">
      <dgm:prSet/>
      <dgm:spPr/>
      <dgm:t>
        <a:bodyPr/>
        <a:lstStyle/>
        <a:p>
          <a:endParaRPr lang="it-IT" sz="1200">
            <a:solidFill>
              <a:schemeClr val="tx1"/>
            </a:solidFill>
            <a:latin typeface="Arial Rounded MT Bold" panose="020F0704030504030204" pitchFamily="34" charset="0"/>
          </a:endParaRPr>
        </a:p>
      </dgm:t>
    </dgm:pt>
    <dgm:pt modelId="{1A95968A-D4D4-4BCF-A5DE-1CDFF2F52490}" type="sibTrans" cxnId="{20CBE5A4-FEA3-4750-938C-0A43E20C1AE5}">
      <dgm:prSet/>
      <dgm:spPr/>
      <dgm:t>
        <a:bodyPr/>
        <a:lstStyle/>
        <a:p>
          <a:endParaRPr lang="it-IT" sz="1200">
            <a:solidFill>
              <a:schemeClr val="tx1"/>
            </a:solidFill>
            <a:latin typeface="Arial Rounded MT Bold" panose="020F0704030504030204" pitchFamily="34" charset="0"/>
          </a:endParaRPr>
        </a:p>
      </dgm:t>
    </dgm:pt>
    <dgm:pt modelId="{546B0CC7-7DE9-43F0-9B02-A321437E45AE}">
      <dgm:prSet custT="1"/>
      <dgm:spPr/>
      <dgm:t>
        <a:bodyPr/>
        <a:lstStyle/>
        <a:p>
          <a:r>
            <a:rPr lang="en-US" sz="1200" dirty="0">
              <a:solidFill>
                <a:schemeClr val="tx1"/>
              </a:solidFill>
              <a:latin typeface="Arial Rounded MT Bold" panose="020F0704030504030204" pitchFamily="34" charset="0"/>
            </a:rPr>
            <a:t>2) </a:t>
          </a:r>
          <a:r>
            <a:rPr lang="el-GR" sz="1200" dirty="0">
              <a:solidFill>
                <a:schemeClr val="tx1"/>
              </a:solidFill>
            </a:rPr>
            <a:t>Η </a:t>
          </a:r>
          <a:r>
            <a:rPr lang="el-GR" sz="1200" dirty="0" err="1">
              <a:solidFill>
                <a:schemeClr val="tx1"/>
              </a:solidFill>
            </a:rPr>
            <a:t>online</a:t>
          </a:r>
          <a:r>
            <a:rPr lang="el-GR" sz="1200" dirty="0">
              <a:solidFill>
                <a:schemeClr val="tx1"/>
              </a:solidFill>
            </a:rPr>
            <a:t> φήμη της εταιρείας και των προϊόντων της (πόσες φορές αναφέρεται και με ποιες αξιολογήσεις)</a:t>
          </a:r>
          <a:endParaRPr lang="it-IT" sz="1200" dirty="0">
            <a:solidFill>
              <a:schemeClr val="tx1"/>
            </a:solidFill>
            <a:latin typeface="Arial Rounded MT Bold" panose="020F0704030504030204" pitchFamily="34" charset="0"/>
          </a:endParaRPr>
        </a:p>
      </dgm:t>
    </dgm:pt>
    <dgm:pt modelId="{0FE24C08-F8D8-422C-807B-4EDDDF59D8FA}" type="parTrans" cxnId="{24843F80-5445-4F69-BDFD-4ECD503970A5}">
      <dgm:prSet/>
      <dgm:spPr/>
      <dgm:t>
        <a:bodyPr/>
        <a:lstStyle/>
        <a:p>
          <a:endParaRPr lang="it-IT" sz="1200">
            <a:solidFill>
              <a:schemeClr val="tx1"/>
            </a:solidFill>
            <a:latin typeface="Arial Rounded MT Bold" panose="020F0704030504030204" pitchFamily="34" charset="0"/>
          </a:endParaRPr>
        </a:p>
      </dgm:t>
    </dgm:pt>
    <dgm:pt modelId="{C749E40A-134E-4115-A687-33170D8A40CF}" type="sibTrans" cxnId="{24843F80-5445-4F69-BDFD-4ECD503970A5}">
      <dgm:prSet/>
      <dgm:spPr/>
      <dgm:t>
        <a:bodyPr/>
        <a:lstStyle/>
        <a:p>
          <a:endParaRPr lang="it-IT" sz="1200">
            <a:solidFill>
              <a:schemeClr val="tx1"/>
            </a:solidFill>
            <a:latin typeface="Arial Rounded MT Bold" panose="020F0704030504030204" pitchFamily="34" charset="0"/>
          </a:endParaRPr>
        </a:p>
      </dgm:t>
    </dgm:pt>
    <dgm:pt modelId="{5462C114-0D06-408C-B3CA-28AC2EDD3DFF}">
      <dgm:prSet custT="1"/>
      <dgm:spPr/>
      <dgm:t>
        <a:bodyPr/>
        <a:lstStyle/>
        <a:p>
          <a:r>
            <a:rPr lang="it-IT" sz="1200" dirty="0">
              <a:solidFill>
                <a:schemeClr val="tx1"/>
              </a:solidFill>
              <a:latin typeface="Arial Rounded MT Bold" panose="020F0704030504030204" pitchFamily="34" charset="0"/>
            </a:rPr>
            <a:t>3) </a:t>
          </a:r>
          <a:r>
            <a:rPr lang="el-GR" sz="1200" dirty="0">
              <a:solidFill>
                <a:schemeClr val="tx1"/>
              </a:solidFill>
              <a:latin typeface="Arial Rounded MT Bold" panose="020F0704030504030204" pitchFamily="34" charset="0"/>
            </a:rPr>
            <a:t>Αντ</a:t>
          </a:r>
          <a:r>
            <a:rPr lang="el-GR" sz="1200" dirty="0">
              <a:solidFill>
                <a:schemeClr val="tx1"/>
              </a:solidFill>
            </a:rPr>
            <a:t>αγωνιστές</a:t>
          </a:r>
          <a:r>
            <a:rPr lang="it-IT" sz="1200" dirty="0">
              <a:solidFill>
                <a:schemeClr val="tx1"/>
              </a:solidFill>
              <a:latin typeface="Arial Rounded MT Bold" panose="020F0704030504030204" pitchFamily="34" charset="0"/>
            </a:rPr>
            <a:t> </a:t>
          </a:r>
        </a:p>
      </dgm:t>
    </dgm:pt>
    <dgm:pt modelId="{249FD0E5-F829-40A1-A6DA-200914F20960}" type="parTrans" cxnId="{CBB321F2-F87C-4D61-AAA1-1D8E698C2A03}">
      <dgm:prSet/>
      <dgm:spPr/>
      <dgm:t>
        <a:bodyPr/>
        <a:lstStyle/>
        <a:p>
          <a:endParaRPr lang="it-IT" sz="1200">
            <a:solidFill>
              <a:schemeClr val="tx1"/>
            </a:solidFill>
            <a:latin typeface="Arial Rounded MT Bold" panose="020F0704030504030204" pitchFamily="34" charset="0"/>
          </a:endParaRPr>
        </a:p>
      </dgm:t>
    </dgm:pt>
    <dgm:pt modelId="{DAEEB946-0C1E-411A-A330-E9AABC281296}" type="sibTrans" cxnId="{CBB321F2-F87C-4D61-AAA1-1D8E698C2A03}">
      <dgm:prSet/>
      <dgm:spPr/>
      <dgm:t>
        <a:bodyPr/>
        <a:lstStyle/>
        <a:p>
          <a:endParaRPr lang="it-IT" sz="1200">
            <a:solidFill>
              <a:schemeClr val="tx1"/>
            </a:solidFill>
            <a:latin typeface="Arial Rounded MT Bold" panose="020F0704030504030204" pitchFamily="34" charset="0"/>
          </a:endParaRPr>
        </a:p>
      </dgm:t>
    </dgm:pt>
    <dgm:pt modelId="{8016FD05-E31A-45F5-A355-BEA9B14D953C}">
      <dgm:prSet custT="1"/>
      <dgm:spPr/>
      <dgm:t>
        <a:bodyPr/>
        <a:lstStyle/>
        <a:p>
          <a:r>
            <a:rPr lang="en-US" sz="1200" dirty="0">
              <a:solidFill>
                <a:schemeClr val="tx1"/>
              </a:solidFill>
              <a:latin typeface="Arial Rounded MT Bold" panose="020F0704030504030204" pitchFamily="34" charset="0"/>
            </a:rPr>
            <a:t>4) </a:t>
          </a:r>
          <a:r>
            <a:rPr lang="el-GR" sz="1200" dirty="0">
              <a:solidFill>
                <a:schemeClr val="tx1"/>
              </a:solidFill>
            </a:rPr>
            <a:t>Τι κάνουν οι υπάρχοντες και δυνητικοί πελάτες στον Διαδίκτυο (ποιους </a:t>
          </a:r>
          <a:r>
            <a:rPr lang="el-GR" sz="1200" dirty="0" err="1">
              <a:solidFill>
                <a:schemeClr val="tx1"/>
              </a:solidFill>
            </a:rPr>
            <a:t>ιστότοπους</a:t>
          </a:r>
          <a:r>
            <a:rPr lang="el-GR" sz="1200" dirty="0">
              <a:solidFill>
                <a:schemeClr val="tx1"/>
              </a:solidFill>
            </a:rPr>
            <a:t> επισκέπτονται, ποιο είναι το τυπικό τους προφίλ, ποια είναι η συνήθειά τους).</a:t>
          </a:r>
          <a:endParaRPr lang="it-IT" sz="1200" dirty="0">
            <a:solidFill>
              <a:schemeClr val="tx1"/>
            </a:solidFill>
            <a:latin typeface="Arial Rounded MT Bold" panose="020F0704030504030204" pitchFamily="34" charset="0"/>
          </a:endParaRPr>
        </a:p>
      </dgm:t>
    </dgm:pt>
    <dgm:pt modelId="{5F79061E-723E-4D50-8524-7D776C9DD3C1}" type="parTrans" cxnId="{B2F720B7-18E0-4556-95B9-E2554B6EEB73}">
      <dgm:prSet/>
      <dgm:spPr/>
      <dgm:t>
        <a:bodyPr/>
        <a:lstStyle/>
        <a:p>
          <a:endParaRPr lang="it-IT" sz="1200">
            <a:solidFill>
              <a:schemeClr val="tx1"/>
            </a:solidFill>
            <a:latin typeface="Arial Rounded MT Bold" panose="020F0704030504030204" pitchFamily="34" charset="0"/>
          </a:endParaRPr>
        </a:p>
      </dgm:t>
    </dgm:pt>
    <dgm:pt modelId="{516D1670-965B-4137-B77E-BA77BE5DAFC3}" type="sibTrans" cxnId="{B2F720B7-18E0-4556-95B9-E2554B6EEB73}">
      <dgm:prSet/>
      <dgm:spPr/>
      <dgm:t>
        <a:bodyPr/>
        <a:lstStyle/>
        <a:p>
          <a:endParaRPr lang="it-IT" sz="1200">
            <a:solidFill>
              <a:schemeClr val="tx1"/>
            </a:solidFill>
            <a:latin typeface="Arial Rounded MT Bold" panose="020F0704030504030204" pitchFamily="34" charset="0"/>
          </a:endParaRPr>
        </a:p>
      </dgm:t>
    </dgm:pt>
    <dgm:pt modelId="{E018A4B3-F6D6-4547-AB15-E7958D35DFFD}" type="pres">
      <dgm:prSet presAssocID="{2C1FBEFB-163A-4E1C-AD3D-E2B3784D9334}" presName="Name0" presStyleCnt="0">
        <dgm:presLayoutVars>
          <dgm:chMax val="7"/>
          <dgm:chPref val="7"/>
          <dgm:dir/>
        </dgm:presLayoutVars>
      </dgm:prSet>
      <dgm:spPr/>
    </dgm:pt>
    <dgm:pt modelId="{2B17EC60-F7BA-4C52-8A14-D32A56777C1A}" type="pres">
      <dgm:prSet presAssocID="{2C1FBEFB-163A-4E1C-AD3D-E2B3784D9334}" presName="Name1" presStyleCnt="0"/>
      <dgm:spPr/>
    </dgm:pt>
    <dgm:pt modelId="{E8C71B17-BD6C-4521-BDC2-EE854E7AA2F4}" type="pres">
      <dgm:prSet presAssocID="{2C1FBEFB-163A-4E1C-AD3D-E2B3784D9334}" presName="cycle" presStyleCnt="0"/>
      <dgm:spPr/>
    </dgm:pt>
    <dgm:pt modelId="{5C041726-8980-4792-B488-137DA912CF93}" type="pres">
      <dgm:prSet presAssocID="{2C1FBEFB-163A-4E1C-AD3D-E2B3784D9334}" presName="srcNode" presStyleLbl="node1" presStyleIdx="0" presStyleCnt="5"/>
      <dgm:spPr/>
    </dgm:pt>
    <dgm:pt modelId="{3833034A-989E-4D6A-B599-590863D19230}" type="pres">
      <dgm:prSet presAssocID="{2C1FBEFB-163A-4E1C-AD3D-E2B3784D9334}" presName="conn" presStyleLbl="parChTrans1D2" presStyleIdx="0" presStyleCnt="1"/>
      <dgm:spPr/>
    </dgm:pt>
    <dgm:pt modelId="{D14C8B91-8164-49E4-82A6-35C6AD96AA9F}" type="pres">
      <dgm:prSet presAssocID="{2C1FBEFB-163A-4E1C-AD3D-E2B3784D9334}" presName="extraNode" presStyleLbl="node1" presStyleIdx="0" presStyleCnt="5"/>
      <dgm:spPr/>
    </dgm:pt>
    <dgm:pt modelId="{1C911777-F3CE-4EA7-9E0D-C9B07C1CB1D0}" type="pres">
      <dgm:prSet presAssocID="{2C1FBEFB-163A-4E1C-AD3D-E2B3784D9334}" presName="dstNode" presStyleLbl="node1" presStyleIdx="0" presStyleCnt="5"/>
      <dgm:spPr/>
    </dgm:pt>
    <dgm:pt modelId="{7274E559-B24C-4C76-AC16-EE2560C77AD2}" type="pres">
      <dgm:prSet presAssocID="{CC9AA61B-6689-4C15-848B-7AD756B566AB}" presName="text_1" presStyleLbl="node1" presStyleIdx="0" presStyleCnt="5">
        <dgm:presLayoutVars>
          <dgm:bulletEnabled val="1"/>
        </dgm:presLayoutVars>
      </dgm:prSet>
      <dgm:spPr/>
    </dgm:pt>
    <dgm:pt modelId="{4BD13248-E166-4675-855E-A8E75326A71E}" type="pres">
      <dgm:prSet presAssocID="{CC9AA61B-6689-4C15-848B-7AD756B566AB}" presName="accent_1" presStyleCnt="0"/>
      <dgm:spPr/>
    </dgm:pt>
    <dgm:pt modelId="{38284ADF-C8DD-4767-95E3-4D736C9AE5BD}" type="pres">
      <dgm:prSet presAssocID="{CC9AA61B-6689-4C15-848B-7AD756B566AB}" presName="accentRepeatNode" presStyleLbl="solidFgAcc1" presStyleIdx="0" presStyleCnt="5"/>
      <dgm:spPr/>
    </dgm:pt>
    <dgm:pt modelId="{1ED748AC-CBF6-4765-B1C3-05FA60AF1539}" type="pres">
      <dgm:prSet presAssocID="{CE3641E9-6322-447C-84C4-F95879D5F571}" presName="text_2" presStyleLbl="node1" presStyleIdx="1" presStyleCnt="5" custScaleY="176328">
        <dgm:presLayoutVars>
          <dgm:bulletEnabled val="1"/>
        </dgm:presLayoutVars>
      </dgm:prSet>
      <dgm:spPr/>
    </dgm:pt>
    <dgm:pt modelId="{AC639673-7EA2-4000-AB93-230AD95F2BBE}" type="pres">
      <dgm:prSet presAssocID="{CE3641E9-6322-447C-84C4-F95879D5F571}" presName="accent_2" presStyleCnt="0"/>
      <dgm:spPr/>
    </dgm:pt>
    <dgm:pt modelId="{2568B1C6-8F66-497C-9835-697D92A3AA96}" type="pres">
      <dgm:prSet presAssocID="{CE3641E9-6322-447C-84C4-F95879D5F571}" presName="accentRepeatNode" presStyleLbl="solidFgAcc1" presStyleIdx="1" presStyleCnt="5"/>
      <dgm:spPr/>
    </dgm:pt>
    <dgm:pt modelId="{19D00E96-302A-4CF2-824F-9BA292C1F0D3}" type="pres">
      <dgm:prSet presAssocID="{546B0CC7-7DE9-43F0-9B02-A321437E45AE}" presName="text_3" presStyleLbl="node1" presStyleIdx="2" presStyleCnt="5" custLinFactNeighborX="411" custLinFactNeighborY="26375">
        <dgm:presLayoutVars>
          <dgm:bulletEnabled val="1"/>
        </dgm:presLayoutVars>
      </dgm:prSet>
      <dgm:spPr/>
    </dgm:pt>
    <dgm:pt modelId="{82F0C7EE-C2AE-4E17-AFBF-DC804BA6239A}" type="pres">
      <dgm:prSet presAssocID="{546B0CC7-7DE9-43F0-9B02-A321437E45AE}" presName="accent_3" presStyleCnt="0"/>
      <dgm:spPr/>
    </dgm:pt>
    <dgm:pt modelId="{D9521BDA-5B02-4C27-8299-3A2A1AC5AE06}" type="pres">
      <dgm:prSet presAssocID="{546B0CC7-7DE9-43F0-9B02-A321437E45AE}" presName="accentRepeatNode" presStyleLbl="solidFgAcc1" presStyleIdx="2" presStyleCnt="5"/>
      <dgm:spPr/>
    </dgm:pt>
    <dgm:pt modelId="{5F584A72-800D-4FD4-93F2-FB0E09780321}" type="pres">
      <dgm:prSet presAssocID="{5462C114-0D06-408C-B3CA-28AC2EDD3DFF}" presName="text_4" presStyleLbl="node1" presStyleIdx="3" presStyleCnt="5">
        <dgm:presLayoutVars>
          <dgm:bulletEnabled val="1"/>
        </dgm:presLayoutVars>
      </dgm:prSet>
      <dgm:spPr/>
    </dgm:pt>
    <dgm:pt modelId="{CF6EF11D-CF69-4D49-842C-771C80412DDC}" type="pres">
      <dgm:prSet presAssocID="{5462C114-0D06-408C-B3CA-28AC2EDD3DFF}" presName="accent_4" presStyleCnt="0"/>
      <dgm:spPr/>
    </dgm:pt>
    <dgm:pt modelId="{DDC81BE6-5AEC-47C5-B087-92B63C8D36C2}" type="pres">
      <dgm:prSet presAssocID="{5462C114-0D06-408C-B3CA-28AC2EDD3DFF}" presName="accentRepeatNode" presStyleLbl="solidFgAcc1" presStyleIdx="3" presStyleCnt="5"/>
      <dgm:spPr/>
    </dgm:pt>
    <dgm:pt modelId="{3F878306-66D7-4A00-AA4A-B240D5C2A3A2}" type="pres">
      <dgm:prSet presAssocID="{8016FD05-E31A-45F5-A355-BEA9B14D953C}" presName="text_5" presStyleLbl="node1" presStyleIdx="4" presStyleCnt="5">
        <dgm:presLayoutVars>
          <dgm:bulletEnabled val="1"/>
        </dgm:presLayoutVars>
      </dgm:prSet>
      <dgm:spPr/>
    </dgm:pt>
    <dgm:pt modelId="{83403D7F-5F85-4D95-A269-546B9DFCBA2A}" type="pres">
      <dgm:prSet presAssocID="{8016FD05-E31A-45F5-A355-BEA9B14D953C}" presName="accent_5" presStyleCnt="0"/>
      <dgm:spPr/>
    </dgm:pt>
    <dgm:pt modelId="{392D28A7-2EC3-4F14-9C5B-DF9103D45119}" type="pres">
      <dgm:prSet presAssocID="{8016FD05-E31A-45F5-A355-BEA9B14D953C}" presName="accentRepeatNode" presStyleLbl="solidFgAcc1" presStyleIdx="4" presStyleCnt="5"/>
      <dgm:spPr/>
    </dgm:pt>
  </dgm:ptLst>
  <dgm:cxnLst>
    <dgm:cxn modelId="{DD8C5201-5B2A-480D-9430-21DDC00E0E12}" type="presOf" srcId="{546B0CC7-7DE9-43F0-9B02-A321437E45AE}" destId="{19D00E96-302A-4CF2-824F-9BA292C1F0D3}" srcOrd="0" destOrd="0" presId="urn:microsoft.com/office/officeart/2008/layout/VerticalCurvedList"/>
    <dgm:cxn modelId="{6D44A707-909F-48C3-BB8F-8A927F06CCCC}" type="presOf" srcId="{CC9AA61B-6689-4C15-848B-7AD756B566AB}" destId="{7274E559-B24C-4C76-AC16-EE2560C77AD2}" srcOrd="0" destOrd="0" presId="urn:microsoft.com/office/officeart/2008/layout/VerticalCurvedList"/>
    <dgm:cxn modelId="{E49ACE39-9BED-4D8D-99F7-F508F3AED822}" type="presOf" srcId="{DF744B43-5A83-4CA1-AD25-8101BD24AEBA}" destId="{1ED748AC-CBF6-4765-B1C3-05FA60AF1539}" srcOrd="0" destOrd="1" presId="urn:microsoft.com/office/officeart/2008/layout/VerticalCurvedList"/>
    <dgm:cxn modelId="{48FB8372-8FB6-41CF-86A1-F5A48C734330}" type="presOf" srcId="{5462C114-0D06-408C-B3CA-28AC2EDD3DFF}" destId="{5F584A72-800D-4FD4-93F2-FB0E09780321}" srcOrd="0" destOrd="0" presId="urn:microsoft.com/office/officeart/2008/layout/VerticalCurvedList"/>
    <dgm:cxn modelId="{24843F80-5445-4F69-BDFD-4ECD503970A5}" srcId="{2C1FBEFB-163A-4E1C-AD3D-E2B3784D9334}" destId="{546B0CC7-7DE9-43F0-9B02-A321437E45AE}" srcOrd="2" destOrd="0" parTransId="{0FE24C08-F8D8-422C-807B-4EDDDF59D8FA}" sibTransId="{C749E40A-134E-4115-A687-33170D8A40CF}"/>
    <dgm:cxn modelId="{D276D689-55C9-49F2-9787-7B2B4B37711B}" type="presOf" srcId="{A41CFBDE-5E47-4232-9E1D-04DF91A1BC35}" destId="{3833034A-989E-4D6A-B599-590863D19230}" srcOrd="0" destOrd="0" presId="urn:microsoft.com/office/officeart/2008/layout/VerticalCurvedList"/>
    <dgm:cxn modelId="{01C8229A-FFCE-4F88-9B40-F5ADBC7AF5C5}" type="presOf" srcId="{8016FD05-E31A-45F5-A355-BEA9B14D953C}" destId="{3F878306-66D7-4A00-AA4A-B240D5C2A3A2}" srcOrd="0" destOrd="0" presId="urn:microsoft.com/office/officeart/2008/layout/VerticalCurvedList"/>
    <dgm:cxn modelId="{E23986A3-B556-4201-BA5A-8D9D29DD0A7A}" type="presOf" srcId="{CE3641E9-6322-447C-84C4-F95879D5F571}" destId="{1ED748AC-CBF6-4765-B1C3-05FA60AF1539}" srcOrd="0" destOrd="0" presId="urn:microsoft.com/office/officeart/2008/layout/VerticalCurvedList"/>
    <dgm:cxn modelId="{20CBE5A4-FEA3-4750-938C-0A43E20C1AE5}" srcId="{CE3641E9-6322-447C-84C4-F95879D5F571}" destId="{DF744B43-5A83-4CA1-AD25-8101BD24AEBA}" srcOrd="0" destOrd="0" parTransId="{6C7047A0-AF6A-4292-8930-6E7F11ED9C76}" sibTransId="{1A95968A-D4D4-4BCF-A5DE-1CDFF2F52490}"/>
    <dgm:cxn modelId="{B2F720B7-18E0-4556-95B9-E2554B6EEB73}" srcId="{2C1FBEFB-163A-4E1C-AD3D-E2B3784D9334}" destId="{8016FD05-E31A-45F5-A355-BEA9B14D953C}" srcOrd="4" destOrd="0" parTransId="{5F79061E-723E-4D50-8524-7D776C9DD3C1}" sibTransId="{516D1670-965B-4137-B77E-BA77BE5DAFC3}"/>
    <dgm:cxn modelId="{054769B8-8162-4318-A245-1194A1FAEE23}" type="presOf" srcId="{2C1FBEFB-163A-4E1C-AD3D-E2B3784D9334}" destId="{E018A4B3-F6D6-4547-AB15-E7958D35DFFD}" srcOrd="0" destOrd="0" presId="urn:microsoft.com/office/officeart/2008/layout/VerticalCurvedList"/>
    <dgm:cxn modelId="{B75203CF-5ED9-40E6-95C4-04D972E545BE}" srcId="{2C1FBEFB-163A-4E1C-AD3D-E2B3784D9334}" destId="{CC9AA61B-6689-4C15-848B-7AD756B566AB}" srcOrd="0" destOrd="0" parTransId="{546AE51B-7D1F-47BF-A21E-A46EF9F3C350}" sibTransId="{A41CFBDE-5E47-4232-9E1D-04DF91A1BC35}"/>
    <dgm:cxn modelId="{840527E6-0024-4986-9411-90859A97A989}" srcId="{2C1FBEFB-163A-4E1C-AD3D-E2B3784D9334}" destId="{CE3641E9-6322-447C-84C4-F95879D5F571}" srcOrd="1" destOrd="0" parTransId="{7C4CE47C-2DA3-4119-9A0B-6E1802D91310}" sibTransId="{6D9D4D2F-2BE9-4C05-9178-7E5BBEC94848}"/>
    <dgm:cxn modelId="{CBB321F2-F87C-4D61-AAA1-1D8E698C2A03}" srcId="{2C1FBEFB-163A-4E1C-AD3D-E2B3784D9334}" destId="{5462C114-0D06-408C-B3CA-28AC2EDD3DFF}" srcOrd="3" destOrd="0" parTransId="{249FD0E5-F829-40A1-A6DA-200914F20960}" sibTransId="{DAEEB946-0C1E-411A-A330-E9AABC281296}"/>
    <dgm:cxn modelId="{B12EDE6D-6663-473C-BDD7-36FC66C5C2C0}" type="presParOf" srcId="{E018A4B3-F6D6-4547-AB15-E7958D35DFFD}" destId="{2B17EC60-F7BA-4C52-8A14-D32A56777C1A}" srcOrd="0" destOrd="0" presId="urn:microsoft.com/office/officeart/2008/layout/VerticalCurvedList"/>
    <dgm:cxn modelId="{F054C681-1F21-4E39-BB39-2A7BFED2B67B}" type="presParOf" srcId="{2B17EC60-F7BA-4C52-8A14-D32A56777C1A}" destId="{E8C71B17-BD6C-4521-BDC2-EE854E7AA2F4}" srcOrd="0" destOrd="0" presId="urn:microsoft.com/office/officeart/2008/layout/VerticalCurvedList"/>
    <dgm:cxn modelId="{C682DB67-E300-4EB5-8B99-2AA9A6E771DA}" type="presParOf" srcId="{E8C71B17-BD6C-4521-BDC2-EE854E7AA2F4}" destId="{5C041726-8980-4792-B488-137DA912CF93}" srcOrd="0" destOrd="0" presId="urn:microsoft.com/office/officeart/2008/layout/VerticalCurvedList"/>
    <dgm:cxn modelId="{0B8BE340-809D-40E6-B6FD-354AC411F856}" type="presParOf" srcId="{E8C71B17-BD6C-4521-BDC2-EE854E7AA2F4}" destId="{3833034A-989E-4D6A-B599-590863D19230}" srcOrd="1" destOrd="0" presId="urn:microsoft.com/office/officeart/2008/layout/VerticalCurvedList"/>
    <dgm:cxn modelId="{E6EF98CC-DDDA-40CF-8975-48A49EC45C84}" type="presParOf" srcId="{E8C71B17-BD6C-4521-BDC2-EE854E7AA2F4}" destId="{D14C8B91-8164-49E4-82A6-35C6AD96AA9F}" srcOrd="2" destOrd="0" presId="urn:microsoft.com/office/officeart/2008/layout/VerticalCurvedList"/>
    <dgm:cxn modelId="{E751333F-AF12-46E2-8562-B019E4F6A629}" type="presParOf" srcId="{E8C71B17-BD6C-4521-BDC2-EE854E7AA2F4}" destId="{1C911777-F3CE-4EA7-9E0D-C9B07C1CB1D0}" srcOrd="3" destOrd="0" presId="urn:microsoft.com/office/officeart/2008/layout/VerticalCurvedList"/>
    <dgm:cxn modelId="{6C6218F2-6D6F-40DD-9855-7169096C7329}" type="presParOf" srcId="{2B17EC60-F7BA-4C52-8A14-D32A56777C1A}" destId="{7274E559-B24C-4C76-AC16-EE2560C77AD2}" srcOrd="1" destOrd="0" presId="urn:microsoft.com/office/officeart/2008/layout/VerticalCurvedList"/>
    <dgm:cxn modelId="{B0191319-B337-46E7-B524-24F24D6BF746}" type="presParOf" srcId="{2B17EC60-F7BA-4C52-8A14-D32A56777C1A}" destId="{4BD13248-E166-4675-855E-A8E75326A71E}" srcOrd="2" destOrd="0" presId="urn:microsoft.com/office/officeart/2008/layout/VerticalCurvedList"/>
    <dgm:cxn modelId="{3CB55E63-A862-4E56-BDF1-E5BF9487FADE}" type="presParOf" srcId="{4BD13248-E166-4675-855E-A8E75326A71E}" destId="{38284ADF-C8DD-4767-95E3-4D736C9AE5BD}" srcOrd="0" destOrd="0" presId="urn:microsoft.com/office/officeart/2008/layout/VerticalCurvedList"/>
    <dgm:cxn modelId="{D3C3931E-34C7-41C4-A161-016D27C4303B}" type="presParOf" srcId="{2B17EC60-F7BA-4C52-8A14-D32A56777C1A}" destId="{1ED748AC-CBF6-4765-B1C3-05FA60AF1539}" srcOrd="3" destOrd="0" presId="urn:microsoft.com/office/officeart/2008/layout/VerticalCurvedList"/>
    <dgm:cxn modelId="{394BEEFF-EE4A-4BA6-A74E-A8C7EEBE2945}" type="presParOf" srcId="{2B17EC60-F7BA-4C52-8A14-D32A56777C1A}" destId="{AC639673-7EA2-4000-AB93-230AD95F2BBE}" srcOrd="4" destOrd="0" presId="urn:microsoft.com/office/officeart/2008/layout/VerticalCurvedList"/>
    <dgm:cxn modelId="{43DCFC0A-F3BE-4E9B-9B16-E14F871A3E77}" type="presParOf" srcId="{AC639673-7EA2-4000-AB93-230AD95F2BBE}" destId="{2568B1C6-8F66-497C-9835-697D92A3AA96}" srcOrd="0" destOrd="0" presId="urn:microsoft.com/office/officeart/2008/layout/VerticalCurvedList"/>
    <dgm:cxn modelId="{C9323363-61D8-4D49-A246-FE5C9EE17714}" type="presParOf" srcId="{2B17EC60-F7BA-4C52-8A14-D32A56777C1A}" destId="{19D00E96-302A-4CF2-824F-9BA292C1F0D3}" srcOrd="5" destOrd="0" presId="urn:microsoft.com/office/officeart/2008/layout/VerticalCurvedList"/>
    <dgm:cxn modelId="{08F1B6DA-4469-4E27-BE28-8637D322EF36}" type="presParOf" srcId="{2B17EC60-F7BA-4C52-8A14-D32A56777C1A}" destId="{82F0C7EE-C2AE-4E17-AFBF-DC804BA6239A}" srcOrd="6" destOrd="0" presId="urn:microsoft.com/office/officeart/2008/layout/VerticalCurvedList"/>
    <dgm:cxn modelId="{243D37A4-CBF7-47F4-AFB0-1A84352BA9F4}" type="presParOf" srcId="{82F0C7EE-C2AE-4E17-AFBF-DC804BA6239A}" destId="{D9521BDA-5B02-4C27-8299-3A2A1AC5AE06}" srcOrd="0" destOrd="0" presId="urn:microsoft.com/office/officeart/2008/layout/VerticalCurvedList"/>
    <dgm:cxn modelId="{D48F6C14-1839-498B-AE4D-98A08D2A7513}" type="presParOf" srcId="{2B17EC60-F7BA-4C52-8A14-D32A56777C1A}" destId="{5F584A72-800D-4FD4-93F2-FB0E09780321}" srcOrd="7" destOrd="0" presId="urn:microsoft.com/office/officeart/2008/layout/VerticalCurvedList"/>
    <dgm:cxn modelId="{27C98924-AE54-4F2B-BFD6-A677C519CC66}" type="presParOf" srcId="{2B17EC60-F7BA-4C52-8A14-D32A56777C1A}" destId="{CF6EF11D-CF69-4D49-842C-771C80412DDC}" srcOrd="8" destOrd="0" presId="urn:microsoft.com/office/officeart/2008/layout/VerticalCurvedList"/>
    <dgm:cxn modelId="{36C2F4CF-07AA-451F-83F8-A8E21174E3BC}" type="presParOf" srcId="{CF6EF11D-CF69-4D49-842C-771C80412DDC}" destId="{DDC81BE6-5AEC-47C5-B087-92B63C8D36C2}" srcOrd="0" destOrd="0" presId="urn:microsoft.com/office/officeart/2008/layout/VerticalCurvedList"/>
    <dgm:cxn modelId="{D3296078-645B-435C-862C-2E7E8405D07F}" type="presParOf" srcId="{2B17EC60-F7BA-4C52-8A14-D32A56777C1A}" destId="{3F878306-66D7-4A00-AA4A-B240D5C2A3A2}" srcOrd="9" destOrd="0" presId="urn:microsoft.com/office/officeart/2008/layout/VerticalCurvedList"/>
    <dgm:cxn modelId="{FD1E33FE-10F6-48F6-8D7C-86A39522B252}" type="presParOf" srcId="{2B17EC60-F7BA-4C52-8A14-D32A56777C1A}" destId="{83403D7F-5F85-4D95-A269-546B9DFCBA2A}" srcOrd="10" destOrd="0" presId="urn:microsoft.com/office/officeart/2008/layout/VerticalCurvedList"/>
    <dgm:cxn modelId="{EA4B92EA-393E-4F5A-96B8-FA8223D2F561}" type="presParOf" srcId="{83403D7F-5F85-4D95-A269-546B9DFCBA2A}" destId="{392D28A7-2EC3-4F14-9C5B-DF9103D451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E6BE93-870E-4244-859F-730F86071710}" type="doc">
      <dgm:prSet loTypeId="urn:microsoft.com/office/officeart/2005/8/layout/process2" loCatId="process" qsTypeId="urn:microsoft.com/office/officeart/2005/8/quickstyle/simple1" qsCatId="simple" csTypeId="urn:microsoft.com/office/officeart/2005/8/colors/colorful1#4" csCatId="colorful" phldr="1"/>
      <dgm:spPr/>
      <dgm:t>
        <a:bodyPr/>
        <a:lstStyle/>
        <a:p>
          <a:endParaRPr lang="it-IT"/>
        </a:p>
      </dgm:t>
    </dgm:pt>
    <dgm:pt modelId="{B74761E3-45E7-4395-BF0B-551388FE424F}">
      <dgm:prSet custT="1"/>
      <dgm:spPr/>
      <dgm:t>
        <a:bodyPr/>
        <a:lstStyle/>
        <a:p>
          <a:r>
            <a:rPr lang="en-US" sz="1200" dirty="0">
              <a:solidFill>
                <a:schemeClr val="tx1"/>
              </a:solidFill>
              <a:latin typeface="Arial Rounded MT Bold" panose="020F0704030504030204" pitchFamily="34" charset="0"/>
            </a:rPr>
            <a:t>1) </a:t>
          </a:r>
          <a:r>
            <a:rPr lang="el-GR" sz="1200" dirty="0">
              <a:solidFill>
                <a:schemeClr val="tx1"/>
              </a:solidFill>
            </a:rPr>
            <a:t>Ποια είναι τα </a:t>
          </a:r>
          <a:r>
            <a:rPr lang="el-GR" sz="1200">
              <a:solidFill>
                <a:schemeClr val="tx1"/>
              </a:solidFill>
            </a:rPr>
            <a:t>εργαλεία Digital Marketing </a:t>
          </a:r>
          <a:r>
            <a:rPr lang="el-GR" sz="1200" dirty="0">
              <a:solidFill>
                <a:schemeClr val="tx1"/>
              </a:solidFill>
            </a:rPr>
            <a:t>που θέλουμε να χρησιμοποιήσουμε; (Για παράδειγμα: θέλουμε να χρησιμοποιήσουμε ένα </a:t>
          </a:r>
          <a:r>
            <a:rPr lang="el-GR" sz="1200" dirty="0" err="1">
              <a:solidFill>
                <a:schemeClr val="tx1"/>
              </a:solidFill>
            </a:rPr>
            <a:t>Newsletter</a:t>
          </a:r>
          <a:r>
            <a:rPr lang="el-GR" sz="1200" dirty="0">
              <a:solidFill>
                <a:schemeClr val="tx1"/>
              </a:solidFill>
            </a:rPr>
            <a:t>;)</a:t>
          </a:r>
          <a:endParaRPr lang="it-IT" sz="1200" dirty="0">
            <a:solidFill>
              <a:schemeClr val="tx1"/>
            </a:solidFill>
            <a:latin typeface="Arial Rounded MT Bold" panose="020F0704030504030204" pitchFamily="34" charset="0"/>
          </a:endParaRPr>
        </a:p>
      </dgm:t>
    </dgm:pt>
    <dgm:pt modelId="{3363BDF3-CFC5-450A-B5D9-D4BFDC2AAE16}" type="parTrans" cxnId="{4A6A92D1-EE25-461E-A8EF-EBB654E2C95E}">
      <dgm:prSet/>
      <dgm:spPr/>
      <dgm:t>
        <a:bodyPr/>
        <a:lstStyle/>
        <a:p>
          <a:endParaRPr lang="it-IT" sz="1200">
            <a:solidFill>
              <a:schemeClr val="tx1"/>
            </a:solidFill>
            <a:latin typeface="Arial Rounded MT Bold" panose="020F0704030504030204" pitchFamily="34" charset="0"/>
          </a:endParaRPr>
        </a:p>
      </dgm:t>
    </dgm:pt>
    <dgm:pt modelId="{42A2A18B-7A69-4EF5-BA16-EF35ED70649D}" type="sibTrans" cxnId="{4A6A92D1-EE25-461E-A8EF-EBB654E2C95E}">
      <dgm:prSet/>
      <dgm:spPr/>
      <dgm:t>
        <a:bodyPr/>
        <a:lstStyle/>
        <a:p>
          <a:endParaRPr lang="it-IT" sz="1200">
            <a:solidFill>
              <a:schemeClr val="tx1"/>
            </a:solidFill>
            <a:latin typeface="Arial Rounded MT Bold" panose="020F0704030504030204" pitchFamily="34" charset="0"/>
          </a:endParaRPr>
        </a:p>
      </dgm:t>
    </dgm:pt>
    <dgm:pt modelId="{98BCD33E-1319-43BE-B49B-32B86019D352}">
      <dgm:prSet custT="1"/>
      <dgm:spPr/>
      <dgm:t>
        <a:bodyPr/>
        <a:lstStyle/>
        <a:p>
          <a:r>
            <a:rPr lang="en-US" sz="1200" dirty="0">
              <a:solidFill>
                <a:schemeClr val="tx1"/>
              </a:solidFill>
              <a:latin typeface="Arial Rounded MT Bold" panose="020F0704030504030204" pitchFamily="34" charset="0"/>
            </a:rPr>
            <a:t>2) </a:t>
          </a:r>
          <a:r>
            <a:rPr lang="el-GR" sz="1200" dirty="0">
              <a:solidFill>
                <a:schemeClr val="tx1"/>
              </a:solidFill>
            </a:rPr>
            <a:t>Ποιος κάνει τι? Ποιος θα ασχοληθεί με το Ψηφιακό Μάρκετινγκ εντός της εταιρείας;</a:t>
          </a:r>
          <a:endParaRPr lang="it-IT" sz="1200" dirty="0">
            <a:solidFill>
              <a:schemeClr val="tx1"/>
            </a:solidFill>
            <a:latin typeface="Arial Rounded MT Bold" panose="020F0704030504030204" pitchFamily="34" charset="0"/>
          </a:endParaRPr>
        </a:p>
      </dgm:t>
    </dgm:pt>
    <dgm:pt modelId="{A992EB31-5444-4C39-A62E-CCAED796F36A}" type="parTrans" cxnId="{F73C5ACA-AD72-4E82-8187-035C904426F4}">
      <dgm:prSet/>
      <dgm:spPr/>
      <dgm:t>
        <a:bodyPr/>
        <a:lstStyle/>
        <a:p>
          <a:endParaRPr lang="it-IT" sz="1200">
            <a:solidFill>
              <a:schemeClr val="tx1"/>
            </a:solidFill>
            <a:latin typeface="Arial Rounded MT Bold" panose="020F0704030504030204" pitchFamily="34" charset="0"/>
          </a:endParaRPr>
        </a:p>
      </dgm:t>
    </dgm:pt>
    <dgm:pt modelId="{83BE235E-6448-4F8A-A61D-AD5538C0B5D6}" type="sibTrans" cxnId="{F73C5ACA-AD72-4E82-8187-035C904426F4}">
      <dgm:prSet/>
      <dgm:spPr/>
      <dgm:t>
        <a:bodyPr/>
        <a:lstStyle/>
        <a:p>
          <a:endParaRPr lang="it-IT" sz="1200">
            <a:solidFill>
              <a:schemeClr val="tx1"/>
            </a:solidFill>
            <a:latin typeface="Arial Rounded MT Bold" panose="020F0704030504030204" pitchFamily="34" charset="0"/>
          </a:endParaRPr>
        </a:p>
      </dgm:t>
    </dgm:pt>
    <dgm:pt modelId="{00EB1B1F-61AF-4EAD-9861-4B8601746475}">
      <dgm:prSet custT="1"/>
      <dgm:spPr/>
      <dgm:t>
        <a:bodyPr/>
        <a:lstStyle/>
        <a:p>
          <a:r>
            <a:rPr lang="en-US" sz="1200" dirty="0">
              <a:solidFill>
                <a:schemeClr val="tx1"/>
              </a:solidFill>
              <a:latin typeface="Arial Rounded MT Bold" panose="020F0704030504030204" pitchFamily="34" charset="0"/>
            </a:rPr>
            <a:t>3) </a:t>
          </a:r>
          <a:r>
            <a:rPr lang="el-GR" sz="1200" dirty="0">
              <a:solidFill>
                <a:schemeClr val="tx1"/>
              </a:solidFill>
            </a:rPr>
            <a:t>Ποιος θα παρακολουθεί τα δεδομένα και τους στόχους; Πώς?</a:t>
          </a:r>
          <a:endParaRPr lang="it-IT" sz="1200" dirty="0">
            <a:solidFill>
              <a:schemeClr val="tx1"/>
            </a:solidFill>
            <a:latin typeface="Arial Rounded MT Bold" panose="020F0704030504030204" pitchFamily="34" charset="0"/>
          </a:endParaRPr>
        </a:p>
      </dgm:t>
    </dgm:pt>
    <dgm:pt modelId="{ADB90D16-FC49-4B50-BB74-10C5125BA0FE}" type="parTrans" cxnId="{A57B0C5D-7D7B-4EE1-A489-5CDA299FA1B6}">
      <dgm:prSet/>
      <dgm:spPr/>
      <dgm:t>
        <a:bodyPr/>
        <a:lstStyle/>
        <a:p>
          <a:endParaRPr lang="it-IT" sz="1200">
            <a:solidFill>
              <a:schemeClr val="tx1"/>
            </a:solidFill>
            <a:latin typeface="Arial Rounded MT Bold" panose="020F0704030504030204" pitchFamily="34" charset="0"/>
          </a:endParaRPr>
        </a:p>
      </dgm:t>
    </dgm:pt>
    <dgm:pt modelId="{C73C9A34-925C-42C7-A3ED-CADFC7F93DE6}" type="sibTrans" cxnId="{A57B0C5D-7D7B-4EE1-A489-5CDA299FA1B6}">
      <dgm:prSet/>
      <dgm:spPr/>
      <dgm:t>
        <a:bodyPr/>
        <a:lstStyle/>
        <a:p>
          <a:endParaRPr lang="it-IT" sz="1200">
            <a:solidFill>
              <a:schemeClr val="tx1"/>
            </a:solidFill>
            <a:latin typeface="Arial Rounded MT Bold" panose="020F0704030504030204" pitchFamily="34" charset="0"/>
          </a:endParaRPr>
        </a:p>
      </dgm:t>
    </dgm:pt>
    <dgm:pt modelId="{B645C794-C11B-40D8-A190-D94B68340283}">
      <dgm:prSet custT="1"/>
      <dgm:spPr/>
      <dgm:t>
        <a:bodyPr/>
        <a:lstStyle/>
        <a:p>
          <a:r>
            <a:rPr lang="en-US" sz="1200" dirty="0">
              <a:solidFill>
                <a:schemeClr val="tx1"/>
              </a:solidFill>
              <a:latin typeface="Arial Rounded MT Bold" panose="020F0704030504030204" pitchFamily="34" charset="0"/>
            </a:rPr>
            <a:t>4) </a:t>
          </a:r>
          <a:r>
            <a:rPr lang="el-GR" sz="1200" dirty="0">
              <a:solidFill>
                <a:schemeClr val="tx1"/>
              </a:solidFill>
            </a:rPr>
            <a:t>Προϋπολογισμός: ποιος είναι ο ενδεικτικός και διαθέσιμος προϋπολογισμός για τις δραστηριότητες Ψηφιακού Μάρκετινγκ;</a:t>
          </a:r>
          <a:endParaRPr lang="it-IT" sz="1200" dirty="0">
            <a:solidFill>
              <a:schemeClr val="tx1"/>
            </a:solidFill>
            <a:latin typeface="Arial Rounded MT Bold" panose="020F0704030504030204" pitchFamily="34" charset="0"/>
          </a:endParaRPr>
        </a:p>
      </dgm:t>
    </dgm:pt>
    <dgm:pt modelId="{510FFDE0-01A2-4563-8B70-4EF35C0DD88A}" type="parTrans" cxnId="{170E907B-E4FB-4114-88AE-01D420873590}">
      <dgm:prSet/>
      <dgm:spPr/>
      <dgm:t>
        <a:bodyPr/>
        <a:lstStyle/>
        <a:p>
          <a:endParaRPr lang="it-IT" sz="1200">
            <a:solidFill>
              <a:schemeClr val="tx1"/>
            </a:solidFill>
            <a:latin typeface="Arial Rounded MT Bold" panose="020F0704030504030204" pitchFamily="34" charset="0"/>
          </a:endParaRPr>
        </a:p>
      </dgm:t>
    </dgm:pt>
    <dgm:pt modelId="{E4D08CA5-5183-4EF6-BE86-55E55C07D304}" type="sibTrans" cxnId="{170E907B-E4FB-4114-88AE-01D420873590}">
      <dgm:prSet/>
      <dgm:spPr/>
      <dgm:t>
        <a:bodyPr/>
        <a:lstStyle/>
        <a:p>
          <a:endParaRPr lang="it-IT" sz="1200">
            <a:solidFill>
              <a:schemeClr val="tx1"/>
            </a:solidFill>
            <a:latin typeface="Arial Rounded MT Bold" panose="020F0704030504030204" pitchFamily="34" charset="0"/>
          </a:endParaRPr>
        </a:p>
      </dgm:t>
    </dgm:pt>
    <dgm:pt modelId="{8B21DD65-236D-4198-85F4-FF5419CB3606}" type="pres">
      <dgm:prSet presAssocID="{81E6BE93-870E-4244-859F-730F86071710}" presName="linearFlow" presStyleCnt="0">
        <dgm:presLayoutVars>
          <dgm:resizeHandles val="exact"/>
        </dgm:presLayoutVars>
      </dgm:prSet>
      <dgm:spPr/>
    </dgm:pt>
    <dgm:pt modelId="{3A7B114C-D1E1-4AB9-99F7-7BB4A045839A}" type="pres">
      <dgm:prSet presAssocID="{B74761E3-45E7-4395-BF0B-551388FE424F}" presName="node" presStyleLbl="node1" presStyleIdx="0" presStyleCnt="4" custScaleX="143661">
        <dgm:presLayoutVars>
          <dgm:bulletEnabled val="1"/>
        </dgm:presLayoutVars>
      </dgm:prSet>
      <dgm:spPr/>
    </dgm:pt>
    <dgm:pt modelId="{6E755911-D14B-4756-9C65-0B450E842E6D}" type="pres">
      <dgm:prSet presAssocID="{42A2A18B-7A69-4EF5-BA16-EF35ED70649D}" presName="sibTrans" presStyleLbl="sibTrans2D1" presStyleIdx="0" presStyleCnt="3"/>
      <dgm:spPr/>
    </dgm:pt>
    <dgm:pt modelId="{24575101-5A8A-47E1-B459-FAEEFBDB7A1D}" type="pres">
      <dgm:prSet presAssocID="{42A2A18B-7A69-4EF5-BA16-EF35ED70649D}" presName="connectorText" presStyleLbl="sibTrans2D1" presStyleIdx="0" presStyleCnt="3"/>
      <dgm:spPr/>
    </dgm:pt>
    <dgm:pt modelId="{299A3930-1E32-4D28-AA2B-389108A26BB6}" type="pres">
      <dgm:prSet presAssocID="{98BCD33E-1319-43BE-B49B-32B86019D352}" presName="node" presStyleLbl="node1" presStyleIdx="1" presStyleCnt="4" custScaleX="143661">
        <dgm:presLayoutVars>
          <dgm:bulletEnabled val="1"/>
        </dgm:presLayoutVars>
      </dgm:prSet>
      <dgm:spPr/>
    </dgm:pt>
    <dgm:pt modelId="{3AAD2C22-C72D-4530-96B2-03E45DA1253F}" type="pres">
      <dgm:prSet presAssocID="{83BE235E-6448-4F8A-A61D-AD5538C0B5D6}" presName="sibTrans" presStyleLbl="sibTrans2D1" presStyleIdx="1" presStyleCnt="3"/>
      <dgm:spPr/>
    </dgm:pt>
    <dgm:pt modelId="{74F33629-B477-4A34-83BC-4AE5FC4579DB}" type="pres">
      <dgm:prSet presAssocID="{83BE235E-6448-4F8A-A61D-AD5538C0B5D6}" presName="connectorText" presStyleLbl="sibTrans2D1" presStyleIdx="1" presStyleCnt="3"/>
      <dgm:spPr/>
    </dgm:pt>
    <dgm:pt modelId="{A910367E-725B-4914-A888-AB57EB04A265}" type="pres">
      <dgm:prSet presAssocID="{00EB1B1F-61AF-4EAD-9861-4B8601746475}" presName="node" presStyleLbl="node1" presStyleIdx="2" presStyleCnt="4" custScaleX="143661">
        <dgm:presLayoutVars>
          <dgm:bulletEnabled val="1"/>
        </dgm:presLayoutVars>
      </dgm:prSet>
      <dgm:spPr/>
    </dgm:pt>
    <dgm:pt modelId="{37F27B80-07EE-4CDA-B328-9EE497B08134}" type="pres">
      <dgm:prSet presAssocID="{C73C9A34-925C-42C7-A3ED-CADFC7F93DE6}" presName="sibTrans" presStyleLbl="sibTrans2D1" presStyleIdx="2" presStyleCnt="3"/>
      <dgm:spPr/>
    </dgm:pt>
    <dgm:pt modelId="{2695D035-1DA8-45AC-BF26-E6E6D1ACBD72}" type="pres">
      <dgm:prSet presAssocID="{C73C9A34-925C-42C7-A3ED-CADFC7F93DE6}" presName="connectorText" presStyleLbl="sibTrans2D1" presStyleIdx="2" presStyleCnt="3"/>
      <dgm:spPr/>
    </dgm:pt>
    <dgm:pt modelId="{075AF22D-C309-4933-A695-76A158DF2E73}" type="pres">
      <dgm:prSet presAssocID="{B645C794-C11B-40D8-A190-D94B68340283}" presName="node" presStyleLbl="node1" presStyleIdx="3" presStyleCnt="4" custScaleX="143661">
        <dgm:presLayoutVars>
          <dgm:bulletEnabled val="1"/>
        </dgm:presLayoutVars>
      </dgm:prSet>
      <dgm:spPr/>
    </dgm:pt>
  </dgm:ptLst>
  <dgm:cxnLst>
    <dgm:cxn modelId="{732FF51A-F841-49D6-9FAC-B1FDCAD2C530}" type="presOf" srcId="{83BE235E-6448-4F8A-A61D-AD5538C0B5D6}" destId="{74F33629-B477-4A34-83BC-4AE5FC4579DB}" srcOrd="1" destOrd="0" presId="urn:microsoft.com/office/officeart/2005/8/layout/process2"/>
    <dgm:cxn modelId="{DCDD4D39-B668-4D58-88F6-762FB3D7F38A}" type="presOf" srcId="{C73C9A34-925C-42C7-A3ED-CADFC7F93DE6}" destId="{2695D035-1DA8-45AC-BF26-E6E6D1ACBD72}" srcOrd="1" destOrd="0" presId="urn:microsoft.com/office/officeart/2005/8/layout/process2"/>
    <dgm:cxn modelId="{A57B0C5D-7D7B-4EE1-A489-5CDA299FA1B6}" srcId="{81E6BE93-870E-4244-859F-730F86071710}" destId="{00EB1B1F-61AF-4EAD-9861-4B8601746475}" srcOrd="2" destOrd="0" parTransId="{ADB90D16-FC49-4B50-BB74-10C5125BA0FE}" sibTransId="{C73C9A34-925C-42C7-A3ED-CADFC7F93DE6}"/>
    <dgm:cxn modelId="{2A90F15D-BE4B-4805-96A3-AC2CE37E04CF}" type="presOf" srcId="{B645C794-C11B-40D8-A190-D94B68340283}" destId="{075AF22D-C309-4933-A695-76A158DF2E73}" srcOrd="0" destOrd="0" presId="urn:microsoft.com/office/officeart/2005/8/layout/process2"/>
    <dgm:cxn modelId="{A0AC8279-ACC5-40AA-B550-7ABF93A1F9F9}" type="presOf" srcId="{B74761E3-45E7-4395-BF0B-551388FE424F}" destId="{3A7B114C-D1E1-4AB9-99F7-7BB4A045839A}" srcOrd="0" destOrd="0" presId="urn:microsoft.com/office/officeart/2005/8/layout/process2"/>
    <dgm:cxn modelId="{170E907B-E4FB-4114-88AE-01D420873590}" srcId="{81E6BE93-870E-4244-859F-730F86071710}" destId="{B645C794-C11B-40D8-A190-D94B68340283}" srcOrd="3" destOrd="0" parTransId="{510FFDE0-01A2-4563-8B70-4EF35C0DD88A}" sibTransId="{E4D08CA5-5183-4EF6-BE86-55E55C07D304}"/>
    <dgm:cxn modelId="{72BE2790-EA7F-46D1-8B2A-CE7F99087DE4}" type="presOf" srcId="{42A2A18B-7A69-4EF5-BA16-EF35ED70649D}" destId="{24575101-5A8A-47E1-B459-FAEEFBDB7A1D}" srcOrd="1" destOrd="0" presId="urn:microsoft.com/office/officeart/2005/8/layout/process2"/>
    <dgm:cxn modelId="{14DEBCA4-5983-4CB6-AB52-51EC61A4E633}" type="presOf" srcId="{98BCD33E-1319-43BE-B49B-32B86019D352}" destId="{299A3930-1E32-4D28-AA2B-389108A26BB6}" srcOrd="0" destOrd="0" presId="urn:microsoft.com/office/officeart/2005/8/layout/process2"/>
    <dgm:cxn modelId="{4F1116A8-7712-4B1A-AEEA-FD2F5324F3EA}" type="presOf" srcId="{00EB1B1F-61AF-4EAD-9861-4B8601746475}" destId="{A910367E-725B-4914-A888-AB57EB04A265}" srcOrd="0" destOrd="0" presId="urn:microsoft.com/office/officeart/2005/8/layout/process2"/>
    <dgm:cxn modelId="{7F3F7AB2-1B33-4FDF-8F0B-A42B257A3ECB}" type="presOf" srcId="{83BE235E-6448-4F8A-A61D-AD5538C0B5D6}" destId="{3AAD2C22-C72D-4530-96B2-03E45DA1253F}" srcOrd="0" destOrd="0" presId="urn:microsoft.com/office/officeart/2005/8/layout/process2"/>
    <dgm:cxn modelId="{63964EB4-93C8-49DE-977D-B334C5E2B16B}" type="presOf" srcId="{42A2A18B-7A69-4EF5-BA16-EF35ED70649D}" destId="{6E755911-D14B-4756-9C65-0B450E842E6D}" srcOrd="0" destOrd="0" presId="urn:microsoft.com/office/officeart/2005/8/layout/process2"/>
    <dgm:cxn modelId="{F73C5ACA-AD72-4E82-8187-035C904426F4}" srcId="{81E6BE93-870E-4244-859F-730F86071710}" destId="{98BCD33E-1319-43BE-B49B-32B86019D352}" srcOrd="1" destOrd="0" parTransId="{A992EB31-5444-4C39-A62E-CCAED796F36A}" sibTransId="{83BE235E-6448-4F8A-A61D-AD5538C0B5D6}"/>
    <dgm:cxn modelId="{4A6A92D1-EE25-461E-A8EF-EBB654E2C95E}" srcId="{81E6BE93-870E-4244-859F-730F86071710}" destId="{B74761E3-45E7-4395-BF0B-551388FE424F}" srcOrd="0" destOrd="0" parTransId="{3363BDF3-CFC5-450A-B5D9-D4BFDC2AAE16}" sibTransId="{42A2A18B-7A69-4EF5-BA16-EF35ED70649D}"/>
    <dgm:cxn modelId="{661221EB-75AC-4BD4-AED4-833F69E88A86}" type="presOf" srcId="{81E6BE93-870E-4244-859F-730F86071710}" destId="{8B21DD65-236D-4198-85F4-FF5419CB3606}" srcOrd="0" destOrd="0" presId="urn:microsoft.com/office/officeart/2005/8/layout/process2"/>
    <dgm:cxn modelId="{DFE11DFF-A6A8-4DF8-8D33-39B0E632F7DA}" type="presOf" srcId="{C73C9A34-925C-42C7-A3ED-CADFC7F93DE6}" destId="{37F27B80-07EE-4CDA-B328-9EE497B08134}" srcOrd="0" destOrd="0" presId="urn:microsoft.com/office/officeart/2005/8/layout/process2"/>
    <dgm:cxn modelId="{921A9B97-3774-46FF-A295-EB3758B546FE}" type="presParOf" srcId="{8B21DD65-236D-4198-85F4-FF5419CB3606}" destId="{3A7B114C-D1E1-4AB9-99F7-7BB4A045839A}" srcOrd="0" destOrd="0" presId="urn:microsoft.com/office/officeart/2005/8/layout/process2"/>
    <dgm:cxn modelId="{3102E19E-36ED-487C-862E-22377F94B654}" type="presParOf" srcId="{8B21DD65-236D-4198-85F4-FF5419CB3606}" destId="{6E755911-D14B-4756-9C65-0B450E842E6D}" srcOrd="1" destOrd="0" presId="urn:microsoft.com/office/officeart/2005/8/layout/process2"/>
    <dgm:cxn modelId="{D03B7268-4DFE-4E3B-B651-B8CBB688940F}" type="presParOf" srcId="{6E755911-D14B-4756-9C65-0B450E842E6D}" destId="{24575101-5A8A-47E1-B459-FAEEFBDB7A1D}" srcOrd="0" destOrd="0" presId="urn:microsoft.com/office/officeart/2005/8/layout/process2"/>
    <dgm:cxn modelId="{9A026C78-B561-4102-9DD7-592CC6B0F838}" type="presParOf" srcId="{8B21DD65-236D-4198-85F4-FF5419CB3606}" destId="{299A3930-1E32-4D28-AA2B-389108A26BB6}" srcOrd="2" destOrd="0" presId="urn:microsoft.com/office/officeart/2005/8/layout/process2"/>
    <dgm:cxn modelId="{7D48AA73-F05F-45A1-87BE-D2D4F5719CDA}" type="presParOf" srcId="{8B21DD65-236D-4198-85F4-FF5419CB3606}" destId="{3AAD2C22-C72D-4530-96B2-03E45DA1253F}" srcOrd="3" destOrd="0" presId="urn:microsoft.com/office/officeart/2005/8/layout/process2"/>
    <dgm:cxn modelId="{D17A63B0-5BE8-4E2B-918C-41D0AC37438F}" type="presParOf" srcId="{3AAD2C22-C72D-4530-96B2-03E45DA1253F}" destId="{74F33629-B477-4A34-83BC-4AE5FC4579DB}" srcOrd="0" destOrd="0" presId="urn:microsoft.com/office/officeart/2005/8/layout/process2"/>
    <dgm:cxn modelId="{1666CA21-5CA1-4469-B0FA-4208C9728134}" type="presParOf" srcId="{8B21DD65-236D-4198-85F4-FF5419CB3606}" destId="{A910367E-725B-4914-A888-AB57EB04A265}" srcOrd="4" destOrd="0" presId="urn:microsoft.com/office/officeart/2005/8/layout/process2"/>
    <dgm:cxn modelId="{27F1C2DD-A59D-425C-B592-72547F47FFFA}" type="presParOf" srcId="{8B21DD65-236D-4198-85F4-FF5419CB3606}" destId="{37F27B80-07EE-4CDA-B328-9EE497B08134}" srcOrd="5" destOrd="0" presId="urn:microsoft.com/office/officeart/2005/8/layout/process2"/>
    <dgm:cxn modelId="{3148392F-8D3E-49CD-8DDA-E4CBEC1F149E}" type="presParOf" srcId="{37F27B80-07EE-4CDA-B328-9EE497B08134}" destId="{2695D035-1DA8-45AC-BF26-E6E6D1ACBD72}" srcOrd="0" destOrd="0" presId="urn:microsoft.com/office/officeart/2005/8/layout/process2"/>
    <dgm:cxn modelId="{2EBF015B-FE4B-4DED-80B9-97AFEAA77437}" type="presParOf" srcId="{8B21DD65-236D-4198-85F4-FF5419CB3606}" destId="{075AF22D-C309-4933-A695-76A158DF2E7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C08E7A-9D64-445D-9287-D1B9E7DC4AC0}"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1BF7EBCF-F067-4956-8587-EF6E89DC9CD5}">
      <dgm:prSet custT="1"/>
      <dgm:spPr/>
      <dgm:t>
        <a:bodyPr/>
        <a:lstStyle/>
        <a:p>
          <a:r>
            <a:rPr lang="el-GR" altLang="es-ES" sz="1200" dirty="0">
              <a:solidFill>
                <a:schemeClr val="tx1"/>
              </a:solidFill>
            </a:rPr>
            <a:t>Επιχειρηματικοί στόχοι</a:t>
          </a:r>
          <a:endParaRPr lang="es-ES" sz="1200" dirty="0">
            <a:solidFill>
              <a:schemeClr val="tx1"/>
            </a:solidFill>
          </a:endParaRPr>
        </a:p>
      </dgm:t>
    </dgm:pt>
    <dgm:pt modelId="{91D36FC3-B38A-406B-8213-A6DD6626C060}" type="parTrans" cxnId="{3F024FDA-CED9-49FB-BFBD-EE76E3EEDEE0}">
      <dgm:prSet/>
      <dgm:spPr/>
      <dgm:t>
        <a:bodyPr/>
        <a:lstStyle/>
        <a:p>
          <a:endParaRPr lang="es-ES" sz="1200">
            <a:solidFill>
              <a:schemeClr val="tx1"/>
            </a:solidFill>
          </a:endParaRPr>
        </a:p>
      </dgm:t>
    </dgm:pt>
    <dgm:pt modelId="{40B4A351-E857-42C6-84B8-8BAE516296F3}" type="sibTrans" cxnId="{3F024FDA-CED9-49FB-BFBD-EE76E3EEDEE0}">
      <dgm:prSet custT="1"/>
      <dgm:spPr/>
      <dgm:t>
        <a:bodyPr/>
        <a:lstStyle/>
        <a:p>
          <a:endParaRPr lang="es-ES" sz="1200">
            <a:solidFill>
              <a:schemeClr val="tx1"/>
            </a:solidFill>
          </a:endParaRPr>
        </a:p>
      </dgm:t>
    </dgm:pt>
    <dgm:pt modelId="{2B1DFB2A-1225-42B9-A8F9-6A50A3170C39}">
      <dgm:prSet custT="1"/>
      <dgm:spPr/>
      <dgm:t>
        <a:bodyPr/>
        <a:lstStyle/>
        <a:p>
          <a:r>
            <a:rPr lang="el-GR" altLang="es-ES" sz="1200" dirty="0">
              <a:solidFill>
                <a:schemeClr val="tx1"/>
              </a:solidFill>
            </a:rPr>
            <a:t>στόχοι για το ψηφιακό μάρκετινγκ</a:t>
          </a:r>
          <a:endParaRPr lang="es-ES" sz="1200" dirty="0">
            <a:solidFill>
              <a:schemeClr val="tx1"/>
            </a:solidFill>
          </a:endParaRPr>
        </a:p>
      </dgm:t>
    </dgm:pt>
    <dgm:pt modelId="{04A5BB4E-9068-4799-9C06-3B8AFA614CEA}" type="parTrans" cxnId="{C166B382-272E-4F14-BDD4-92BFDE935333}">
      <dgm:prSet/>
      <dgm:spPr/>
      <dgm:t>
        <a:bodyPr/>
        <a:lstStyle/>
        <a:p>
          <a:endParaRPr lang="es-ES" sz="1200">
            <a:solidFill>
              <a:schemeClr val="tx1"/>
            </a:solidFill>
          </a:endParaRPr>
        </a:p>
      </dgm:t>
    </dgm:pt>
    <dgm:pt modelId="{D851A742-9D4E-4E46-9D5D-43B4627A87E0}" type="sibTrans" cxnId="{C166B382-272E-4F14-BDD4-92BFDE935333}">
      <dgm:prSet custT="1"/>
      <dgm:spPr/>
      <dgm:t>
        <a:bodyPr/>
        <a:lstStyle/>
        <a:p>
          <a:endParaRPr lang="es-ES" sz="1200">
            <a:solidFill>
              <a:schemeClr val="tx1"/>
            </a:solidFill>
          </a:endParaRPr>
        </a:p>
      </dgm:t>
    </dgm:pt>
    <dgm:pt modelId="{64DDD949-4EB0-45C0-95AC-F0C0883E0061}">
      <dgm:prSet custT="1"/>
      <dgm:spPr/>
      <dgm:t>
        <a:bodyPr/>
        <a:lstStyle/>
        <a:p>
          <a:r>
            <a:rPr lang="el-GR" altLang="es-ES" sz="1200" dirty="0">
              <a:solidFill>
                <a:schemeClr val="tx1"/>
              </a:solidFill>
            </a:rPr>
            <a:t>Στρατηγική Ψηφιακού μάρκετινγκ</a:t>
          </a:r>
          <a:endParaRPr lang="es-ES" sz="1200" dirty="0">
            <a:solidFill>
              <a:schemeClr val="tx1"/>
            </a:solidFill>
          </a:endParaRPr>
        </a:p>
      </dgm:t>
    </dgm:pt>
    <dgm:pt modelId="{451BA6E9-6856-4CBF-8A55-3FB1E9E2917F}" type="parTrans" cxnId="{56237D09-C69D-4804-B28F-EDD201B29619}">
      <dgm:prSet/>
      <dgm:spPr/>
      <dgm:t>
        <a:bodyPr/>
        <a:lstStyle/>
        <a:p>
          <a:endParaRPr lang="es-ES" sz="1200">
            <a:solidFill>
              <a:schemeClr val="tx1"/>
            </a:solidFill>
          </a:endParaRPr>
        </a:p>
      </dgm:t>
    </dgm:pt>
    <dgm:pt modelId="{F9C2F11E-0D2E-41EE-A8AB-F928FF49C5EA}" type="sibTrans" cxnId="{56237D09-C69D-4804-B28F-EDD201B29619}">
      <dgm:prSet custT="1"/>
      <dgm:spPr/>
      <dgm:t>
        <a:bodyPr/>
        <a:lstStyle/>
        <a:p>
          <a:endParaRPr lang="es-ES" sz="1200">
            <a:solidFill>
              <a:schemeClr val="tx1"/>
            </a:solidFill>
          </a:endParaRPr>
        </a:p>
      </dgm:t>
    </dgm:pt>
    <dgm:pt modelId="{3E524D24-BC7E-4BE5-85E6-9D78F1E6C2A9}">
      <dgm:prSet custT="1"/>
      <dgm:spPr/>
      <dgm:t>
        <a:bodyPr/>
        <a:lstStyle/>
        <a:p>
          <a:r>
            <a:rPr lang="el-GR" altLang="es-ES" sz="1200" dirty="0">
              <a:solidFill>
                <a:schemeClr val="tx1"/>
              </a:solidFill>
            </a:rPr>
            <a:t>Επιχειρησιακό Σχέδιο</a:t>
          </a:r>
          <a:endParaRPr lang="es-ES" sz="1200" dirty="0">
            <a:solidFill>
              <a:schemeClr val="tx1"/>
            </a:solidFill>
          </a:endParaRPr>
        </a:p>
      </dgm:t>
    </dgm:pt>
    <dgm:pt modelId="{F9C48D7B-AAFC-499C-9712-E2D56686667D}" type="parTrans" cxnId="{27A58331-B946-4ED4-9575-13D7C73F8E58}">
      <dgm:prSet/>
      <dgm:spPr/>
      <dgm:t>
        <a:bodyPr/>
        <a:lstStyle/>
        <a:p>
          <a:endParaRPr lang="es-ES" sz="1200">
            <a:solidFill>
              <a:schemeClr val="tx1"/>
            </a:solidFill>
          </a:endParaRPr>
        </a:p>
      </dgm:t>
    </dgm:pt>
    <dgm:pt modelId="{9E3B2000-9A62-425C-84DF-637FD4866175}" type="sibTrans" cxnId="{27A58331-B946-4ED4-9575-13D7C73F8E58}">
      <dgm:prSet custT="1"/>
      <dgm:spPr/>
      <dgm:t>
        <a:bodyPr/>
        <a:lstStyle/>
        <a:p>
          <a:endParaRPr lang="es-ES" sz="1200">
            <a:solidFill>
              <a:schemeClr val="tx1"/>
            </a:solidFill>
          </a:endParaRPr>
        </a:p>
      </dgm:t>
    </dgm:pt>
    <dgm:pt modelId="{26F5D038-0452-47BB-80BF-6755AA8C8CFE}">
      <dgm:prSet custT="1"/>
      <dgm:spPr/>
      <dgm:t>
        <a:bodyPr/>
        <a:lstStyle/>
        <a:p>
          <a:r>
            <a:rPr lang="el-GR" altLang="es-ES" sz="1200" dirty="0">
              <a:solidFill>
                <a:schemeClr val="tx1"/>
              </a:solidFill>
            </a:rPr>
            <a:t>Περιεχόμενο (διαφημίσεις, αναρτήσεις στο </a:t>
          </a:r>
          <a:r>
            <a:rPr lang="el-GR" altLang="es-ES" sz="1200" dirty="0" err="1">
              <a:solidFill>
                <a:schemeClr val="tx1"/>
              </a:solidFill>
            </a:rPr>
            <a:t>Facebook</a:t>
          </a:r>
          <a:r>
            <a:rPr lang="el-GR" altLang="es-ES" sz="1200" dirty="0">
              <a:solidFill>
                <a:schemeClr val="tx1"/>
              </a:solidFill>
            </a:rPr>
            <a:t>, </a:t>
          </a:r>
          <a:r>
            <a:rPr lang="el-GR" altLang="es-ES" sz="1200" dirty="0" err="1">
              <a:solidFill>
                <a:schemeClr val="tx1"/>
              </a:solidFill>
            </a:rPr>
            <a:t>Instagram</a:t>
          </a:r>
          <a:r>
            <a:rPr lang="el-GR" altLang="es-ES" sz="1200" dirty="0">
              <a:solidFill>
                <a:schemeClr val="tx1"/>
              </a:solidFill>
            </a:rPr>
            <a:t> κλπ)</a:t>
          </a:r>
          <a:endParaRPr lang="es-ES" sz="1200" dirty="0">
            <a:solidFill>
              <a:schemeClr val="tx1"/>
            </a:solidFill>
          </a:endParaRPr>
        </a:p>
      </dgm:t>
    </dgm:pt>
    <dgm:pt modelId="{B9C639E5-3199-462B-9FFC-75869C697316}" type="parTrans" cxnId="{B6135499-C020-4D66-95EF-057F8A368951}">
      <dgm:prSet/>
      <dgm:spPr/>
      <dgm:t>
        <a:bodyPr/>
        <a:lstStyle/>
        <a:p>
          <a:endParaRPr lang="es-ES" sz="1200">
            <a:solidFill>
              <a:schemeClr val="tx1"/>
            </a:solidFill>
          </a:endParaRPr>
        </a:p>
      </dgm:t>
    </dgm:pt>
    <dgm:pt modelId="{9DC01A35-41B6-4096-8387-67C393A373F9}" type="sibTrans" cxnId="{B6135499-C020-4D66-95EF-057F8A368951}">
      <dgm:prSet/>
      <dgm:spPr/>
      <dgm:t>
        <a:bodyPr/>
        <a:lstStyle/>
        <a:p>
          <a:endParaRPr lang="es-ES" sz="1200">
            <a:solidFill>
              <a:schemeClr val="tx1"/>
            </a:solidFill>
          </a:endParaRPr>
        </a:p>
      </dgm:t>
    </dgm:pt>
    <dgm:pt modelId="{BFD2D1F4-8ABA-4A2C-A441-FD3FBBC26B30}" type="pres">
      <dgm:prSet presAssocID="{0FC08E7A-9D64-445D-9287-D1B9E7DC4AC0}" presName="Name0" presStyleCnt="0">
        <dgm:presLayoutVars>
          <dgm:dir/>
          <dgm:resizeHandles val="exact"/>
        </dgm:presLayoutVars>
      </dgm:prSet>
      <dgm:spPr/>
    </dgm:pt>
    <dgm:pt modelId="{5F9E722D-BD21-4643-9FF5-6C0F847AB9BC}" type="pres">
      <dgm:prSet presAssocID="{1BF7EBCF-F067-4956-8587-EF6E89DC9CD5}" presName="node" presStyleLbl="node1" presStyleIdx="0" presStyleCnt="5">
        <dgm:presLayoutVars>
          <dgm:bulletEnabled val="1"/>
        </dgm:presLayoutVars>
      </dgm:prSet>
      <dgm:spPr/>
    </dgm:pt>
    <dgm:pt modelId="{ED438350-1447-4B69-806E-AD6353D54FE3}" type="pres">
      <dgm:prSet presAssocID="{40B4A351-E857-42C6-84B8-8BAE516296F3}" presName="sibTrans" presStyleLbl="sibTrans2D1" presStyleIdx="0" presStyleCnt="4"/>
      <dgm:spPr/>
    </dgm:pt>
    <dgm:pt modelId="{0A8FDD07-5034-4FCD-9F56-44E6AB543752}" type="pres">
      <dgm:prSet presAssocID="{40B4A351-E857-42C6-84B8-8BAE516296F3}" presName="connectorText" presStyleLbl="sibTrans2D1" presStyleIdx="0" presStyleCnt="4"/>
      <dgm:spPr/>
    </dgm:pt>
    <dgm:pt modelId="{FE791604-A204-4461-B90C-AD4A2401898B}" type="pres">
      <dgm:prSet presAssocID="{2B1DFB2A-1225-42B9-A8F9-6A50A3170C39}" presName="node" presStyleLbl="node1" presStyleIdx="1" presStyleCnt="5">
        <dgm:presLayoutVars>
          <dgm:bulletEnabled val="1"/>
        </dgm:presLayoutVars>
      </dgm:prSet>
      <dgm:spPr/>
    </dgm:pt>
    <dgm:pt modelId="{BFE86C99-1D74-4A8F-AA7E-FE08FC4B4BAA}" type="pres">
      <dgm:prSet presAssocID="{D851A742-9D4E-4E46-9D5D-43B4627A87E0}" presName="sibTrans" presStyleLbl="sibTrans2D1" presStyleIdx="1" presStyleCnt="4"/>
      <dgm:spPr/>
    </dgm:pt>
    <dgm:pt modelId="{1BF0CCC7-A832-4E07-9E7D-639991D3C824}" type="pres">
      <dgm:prSet presAssocID="{D851A742-9D4E-4E46-9D5D-43B4627A87E0}" presName="connectorText" presStyleLbl="sibTrans2D1" presStyleIdx="1" presStyleCnt="4"/>
      <dgm:spPr/>
    </dgm:pt>
    <dgm:pt modelId="{AC14DDE0-6B61-4E4A-9FC6-3D527B3FE8CC}" type="pres">
      <dgm:prSet presAssocID="{64DDD949-4EB0-45C0-95AC-F0C0883E0061}" presName="node" presStyleLbl="node1" presStyleIdx="2" presStyleCnt="5">
        <dgm:presLayoutVars>
          <dgm:bulletEnabled val="1"/>
        </dgm:presLayoutVars>
      </dgm:prSet>
      <dgm:spPr/>
    </dgm:pt>
    <dgm:pt modelId="{798FDC9D-FBE6-4677-8385-5FA2FD5C58C3}" type="pres">
      <dgm:prSet presAssocID="{F9C2F11E-0D2E-41EE-A8AB-F928FF49C5EA}" presName="sibTrans" presStyleLbl="sibTrans2D1" presStyleIdx="2" presStyleCnt="4"/>
      <dgm:spPr/>
    </dgm:pt>
    <dgm:pt modelId="{4868315D-090E-4B08-B8D2-E2DE5A790A6F}" type="pres">
      <dgm:prSet presAssocID="{F9C2F11E-0D2E-41EE-A8AB-F928FF49C5EA}" presName="connectorText" presStyleLbl="sibTrans2D1" presStyleIdx="2" presStyleCnt="4"/>
      <dgm:spPr/>
    </dgm:pt>
    <dgm:pt modelId="{08A51DE4-A777-4080-93D9-3BE6A5DCCAAF}" type="pres">
      <dgm:prSet presAssocID="{3E524D24-BC7E-4BE5-85E6-9D78F1E6C2A9}" presName="node" presStyleLbl="node1" presStyleIdx="3" presStyleCnt="5">
        <dgm:presLayoutVars>
          <dgm:bulletEnabled val="1"/>
        </dgm:presLayoutVars>
      </dgm:prSet>
      <dgm:spPr/>
    </dgm:pt>
    <dgm:pt modelId="{7F7F0236-7780-43FA-B110-F993758750C3}" type="pres">
      <dgm:prSet presAssocID="{9E3B2000-9A62-425C-84DF-637FD4866175}" presName="sibTrans" presStyleLbl="sibTrans2D1" presStyleIdx="3" presStyleCnt="4"/>
      <dgm:spPr/>
    </dgm:pt>
    <dgm:pt modelId="{1C5B32D9-99EB-420B-B54A-AD62A03E4B59}" type="pres">
      <dgm:prSet presAssocID="{9E3B2000-9A62-425C-84DF-637FD4866175}" presName="connectorText" presStyleLbl="sibTrans2D1" presStyleIdx="3" presStyleCnt="4"/>
      <dgm:spPr/>
    </dgm:pt>
    <dgm:pt modelId="{9C7E7210-1FD5-4A55-9C92-5AE427EEDD2B}" type="pres">
      <dgm:prSet presAssocID="{26F5D038-0452-47BB-80BF-6755AA8C8CFE}" presName="node" presStyleLbl="node1" presStyleIdx="4" presStyleCnt="5">
        <dgm:presLayoutVars>
          <dgm:bulletEnabled val="1"/>
        </dgm:presLayoutVars>
      </dgm:prSet>
      <dgm:spPr/>
    </dgm:pt>
  </dgm:ptLst>
  <dgm:cxnLst>
    <dgm:cxn modelId="{FD02CD02-C379-4E9D-8673-3464C3B6EB6A}" type="presOf" srcId="{2B1DFB2A-1225-42B9-A8F9-6A50A3170C39}" destId="{FE791604-A204-4461-B90C-AD4A2401898B}" srcOrd="0" destOrd="0" presId="urn:microsoft.com/office/officeart/2005/8/layout/process1"/>
    <dgm:cxn modelId="{EE4A5508-1E75-4EF8-8B02-9818DFCC8910}" type="presOf" srcId="{40B4A351-E857-42C6-84B8-8BAE516296F3}" destId="{0A8FDD07-5034-4FCD-9F56-44E6AB543752}" srcOrd="1" destOrd="0" presId="urn:microsoft.com/office/officeart/2005/8/layout/process1"/>
    <dgm:cxn modelId="{56237D09-C69D-4804-B28F-EDD201B29619}" srcId="{0FC08E7A-9D64-445D-9287-D1B9E7DC4AC0}" destId="{64DDD949-4EB0-45C0-95AC-F0C0883E0061}" srcOrd="2" destOrd="0" parTransId="{451BA6E9-6856-4CBF-8A55-3FB1E9E2917F}" sibTransId="{F9C2F11E-0D2E-41EE-A8AB-F928FF49C5EA}"/>
    <dgm:cxn modelId="{27A58331-B946-4ED4-9575-13D7C73F8E58}" srcId="{0FC08E7A-9D64-445D-9287-D1B9E7DC4AC0}" destId="{3E524D24-BC7E-4BE5-85E6-9D78F1E6C2A9}" srcOrd="3" destOrd="0" parTransId="{F9C48D7B-AAFC-499C-9712-E2D56686667D}" sibTransId="{9E3B2000-9A62-425C-84DF-637FD4866175}"/>
    <dgm:cxn modelId="{0A48C438-8FFF-4171-A478-FE4D9605779D}" type="presOf" srcId="{9E3B2000-9A62-425C-84DF-637FD4866175}" destId="{1C5B32D9-99EB-420B-B54A-AD62A03E4B59}" srcOrd="1" destOrd="0" presId="urn:microsoft.com/office/officeart/2005/8/layout/process1"/>
    <dgm:cxn modelId="{E8692960-FD4C-4E5D-9E73-F1753F7EC97F}" type="presOf" srcId="{D851A742-9D4E-4E46-9D5D-43B4627A87E0}" destId="{BFE86C99-1D74-4A8F-AA7E-FE08FC4B4BAA}" srcOrd="0" destOrd="0" presId="urn:microsoft.com/office/officeart/2005/8/layout/process1"/>
    <dgm:cxn modelId="{80487342-76DA-4BF3-85D4-A9CB32A0580C}" type="presOf" srcId="{F9C2F11E-0D2E-41EE-A8AB-F928FF49C5EA}" destId="{798FDC9D-FBE6-4677-8385-5FA2FD5C58C3}" srcOrd="0" destOrd="0" presId="urn:microsoft.com/office/officeart/2005/8/layout/process1"/>
    <dgm:cxn modelId="{6E6A9242-8597-49BD-AB53-8A6C50E82D01}" type="presOf" srcId="{0FC08E7A-9D64-445D-9287-D1B9E7DC4AC0}" destId="{BFD2D1F4-8ABA-4A2C-A441-FD3FBBC26B30}" srcOrd="0" destOrd="0" presId="urn:microsoft.com/office/officeart/2005/8/layout/process1"/>
    <dgm:cxn modelId="{5D401853-0AFD-4716-8E17-98787CC1C682}" type="presOf" srcId="{40B4A351-E857-42C6-84B8-8BAE516296F3}" destId="{ED438350-1447-4B69-806E-AD6353D54FE3}" srcOrd="0" destOrd="0" presId="urn:microsoft.com/office/officeart/2005/8/layout/process1"/>
    <dgm:cxn modelId="{154DBD58-5F67-4C3C-A4D1-2672C582607C}" type="presOf" srcId="{D851A742-9D4E-4E46-9D5D-43B4627A87E0}" destId="{1BF0CCC7-A832-4E07-9E7D-639991D3C824}" srcOrd="1" destOrd="0" presId="urn:microsoft.com/office/officeart/2005/8/layout/process1"/>
    <dgm:cxn modelId="{C166B382-272E-4F14-BDD4-92BFDE935333}" srcId="{0FC08E7A-9D64-445D-9287-D1B9E7DC4AC0}" destId="{2B1DFB2A-1225-42B9-A8F9-6A50A3170C39}" srcOrd="1" destOrd="0" parTransId="{04A5BB4E-9068-4799-9C06-3B8AFA614CEA}" sibTransId="{D851A742-9D4E-4E46-9D5D-43B4627A87E0}"/>
    <dgm:cxn modelId="{B6135499-C020-4D66-95EF-057F8A368951}" srcId="{0FC08E7A-9D64-445D-9287-D1B9E7DC4AC0}" destId="{26F5D038-0452-47BB-80BF-6755AA8C8CFE}" srcOrd="4" destOrd="0" parTransId="{B9C639E5-3199-462B-9FFC-75869C697316}" sibTransId="{9DC01A35-41B6-4096-8387-67C393A373F9}"/>
    <dgm:cxn modelId="{0BACA7A8-94E6-4511-8405-E6CDF181718A}" type="presOf" srcId="{26F5D038-0452-47BB-80BF-6755AA8C8CFE}" destId="{9C7E7210-1FD5-4A55-9C92-5AE427EEDD2B}" srcOrd="0" destOrd="0" presId="urn:microsoft.com/office/officeart/2005/8/layout/process1"/>
    <dgm:cxn modelId="{A51061A9-B28C-4053-88AF-36805242593B}" type="presOf" srcId="{3E524D24-BC7E-4BE5-85E6-9D78F1E6C2A9}" destId="{08A51DE4-A777-4080-93D9-3BE6A5DCCAAF}" srcOrd="0" destOrd="0" presId="urn:microsoft.com/office/officeart/2005/8/layout/process1"/>
    <dgm:cxn modelId="{618859BE-4EB1-4B75-BF9C-7E4DB84F3C21}" type="presOf" srcId="{F9C2F11E-0D2E-41EE-A8AB-F928FF49C5EA}" destId="{4868315D-090E-4B08-B8D2-E2DE5A790A6F}" srcOrd="1" destOrd="0" presId="urn:microsoft.com/office/officeart/2005/8/layout/process1"/>
    <dgm:cxn modelId="{A461B8C4-1714-4996-AF6F-CE876C0C1F00}" type="presOf" srcId="{1BF7EBCF-F067-4956-8587-EF6E89DC9CD5}" destId="{5F9E722D-BD21-4643-9FF5-6C0F847AB9BC}" srcOrd="0" destOrd="0" presId="urn:microsoft.com/office/officeart/2005/8/layout/process1"/>
    <dgm:cxn modelId="{3F024FDA-CED9-49FB-BFBD-EE76E3EEDEE0}" srcId="{0FC08E7A-9D64-445D-9287-D1B9E7DC4AC0}" destId="{1BF7EBCF-F067-4956-8587-EF6E89DC9CD5}" srcOrd="0" destOrd="0" parTransId="{91D36FC3-B38A-406B-8213-A6DD6626C060}" sibTransId="{40B4A351-E857-42C6-84B8-8BAE516296F3}"/>
    <dgm:cxn modelId="{D90B39E1-F4D4-4176-9F54-64B26BEA2255}" type="presOf" srcId="{64DDD949-4EB0-45C0-95AC-F0C0883E0061}" destId="{AC14DDE0-6B61-4E4A-9FC6-3D527B3FE8CC}" srcOrd="0" destOrd="0" presId="urn:microsoft.com/office/officeart/2005/8/layout/process1"/>
    <dgm:cxn modelId="{7C4271FC-E7E3-4A8A-BAD0-0A856FF46B2D}" type="presOf" srcId="{9E3B2000-9A62-425C-84DF-637FD4866175}" destId="{7F7F0236-7780-43FA-B110-F993758750C3}" srcOrd="0" destOrd="0" presId="urn:microsoft.com/office/officeart/2005/8/layout/process1"/>
    <dgm:cxn modelId="{1ECC464D-E262-4B98-97D8-F71ADBA50345}" type="presParOf" srcId="{BFD2D1F4-8ABA-4A2C-A441-FD3FBBC26B30}" destId="{5F9E722D-BD21-4643-9FF5-6C0F847AB9BC}" srcOrd="0" destOrd="0" presId="urn:microsoft.com/office/officeart/2005/8/layout/process1"/>
    <dgm:cxn modelId="{C66A13B0-9D80-4D2D-96B7-FB06D07D9BE3}" type="presParOf" srcId="{BFD2D1F4-8ABA-4A2C-A441-FD3FBBC26B30}" destId="{ED438350-1447-4B69-806E-AD6353D54FE3}" srcOrd="1" destOrd="0" presId="urn:microsoft.com/office/officeart/2005/8/layout/process1"/>
    <dgm:cxn modelId="{813DBBF2-D951-41B3-8440-8519C0DE3813}" type="presParOf" srcId="{ED438350-1447-4B69-806E-AD6353D54FE3}" destId="{0A8FDD07-5034-4FCD-9F56-44E6AB543752}" srcOrd="0" destOrd="0" presId="urn:microsoft.com/office/officeart/2005/8/layout/process1"/>
    <dgm:cxn modelId="{316D8613-48FC-4095-982C-55357637CE8E}" type="presParOf" srcId="{BFD2D1F4-8ABA-4A2C-A441-FD3FBBC26B30}" destId="{FE791604-A204-4461-B90C-AD4A2401898B}" srcOrd="2" destOrd="0" presId="urn:microsoft.com/office/officeart/2005/8/layout/process1"/>
    <dgm:cxn modelId="{2D9C2AC0-E841-4F3C-92D4-BF442048349C}" type="presParOf" srcId="{BFD2D1F4-8ABA-4A2C-A441-FD3FBBC26B30}" destId="{BFE86C99-1D74-4A8F-AA7E-FE08FC4B4BAA}" srcOrd="3" destOrd="0" presId="urn:microsoft.com/office/officeart/2005/8/layout/process1"/>
    <dgm:cxn modelId="{5E12EB73-1221-48B0-8B15-6E28F1CC4DE6}" type="presParOf" srcId="{BFE86C99-1D74-4A8F-AA7E-FE08FC4B4BAA}" destId="{1BF0CCC7-A832-4E07-9E7D-639991D3C824}" srcOrd="0" destOrd="0" presId="urn:microsoft.com/office/officeart/2005/8/layout/process1"/>
    <dgm:cxn modelId="{2EC66E83-B081-4897-AB6A-A1DF2CD067B5}" type="presParOf" srcId="{BFD2D1F4-8ABA-4A2C-A441-FD3FBBC26B30}" destId="{AC14DDE0-6B61-4E4A-9FC6-3D527B3FE8CC}" srcOrd="4" destOrd="0" presId="urn:microsoft.com/office/officeart/2005/8/layout/process1"/>
    <dgm:cxn modelId="{1718CB85-870A-4BB3-93D7-3CCCD1B16AA6}" type="presParOf" srcId="{BFD2D1F4-8ABA-4A2C-A441-FD3FBBC26B30}" destId="{798FDC9D-FBE6-4677-8385-5FA2FD5C58C3}" srcOrd="5" destOrd="0" presId="urn:microsoft.com/office/officeart/2005/8/layout/process1"/>
    <dgm:cxn modelId="{C4D5C490-EB55-4F79-8421-E89EE88DE591}" type="presParOf" srcId="{798FDC9D-FBE6-4677-8385-5FA2FD5C58C3}" destId="{4868315D-090E-4B08-B8D2-E2DE5A790A6F}" srcOrd="0" destOrd="0" presId="urn:microsoft.com/office/officeart/2005/8/layout/process1"/>
    <dgm:cxn modelId="{4B6D75BD-B3C0-4CAD-952C-9C4292353EF6}" type="presParOf" srcId="{BFD2D1F4-8ABA-4A2C-A441-FD3FBBC26B30}" destId="{08A51DE4-A777-4080-93D9-3BE6A5DCCAAF}" srcOrd="6" destOrd="0" presId="urn:microsoft.com/office/officeart/2005/8/layout/process1"/>
    <dgm:cxn modelId="{A2090E6D-C5D3-4767-B5B2-FD2DE9293ADC}" type="presParOf" srcId="{BFD2D1F4-8ABA-4A2C-A441-FD3FBBC26B30}" destId="{7F7F0236-7780-43FA-B110-F993758750C3}" srcOrd="7" destOrd="0" presId="urn:microsoft.com/office/officeart/2005/8/layout/process1"/>
    <dgm:cxn modelId="{19A838BD-E88E-42B5-9B77-51B93E1AEC5D}" type="presParOf" srcId="{7F7F0236-7780-43FA-B110-F993758750C3}" destId="{1C5B32D9-99EB-420B-B54A-AD62A03E4B59}" srcOrd="0" destOrd="0" presId="urn:microsoft.com/office/officeart/2005/8/layout/process1"/>
    <dgm:cxn modelId="{FDACF0BE-AB38-4FA4-AC0D-97A1D5FA7671}" type="presParOf" srcId="{BFD2D1F4-8ABA-4A2C-A441-FD3FBBC26B30}" destId="{9C7E7210-1FD5-4A55-9C92-5AE427EEDD2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E5B086-AC4E-4255-B190-C013B79F97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0A57962-5662-4A39-8FF3-B0B78B162300}">
      <dgm:prSet custT="1"/>
      <dgm:spPr>
        <a:solidFill>
          <a:schemeClr val="accent4">
            <a:lumMod val="60000"/>
            <a:lumOff val="40000"/>
          </a:schemeClr>
        </a:solidFill>
      </dgm:spPr>
      <dgm:t>
        <a:bodyPr/>
        <a:lstStyle/>
        <a:p>
          <a:pPr algn="just"/>
          <a:r>
            <a:rPr lang="en-US" altLang="es-ES" sz="1200" dirty="0">
              <a:solidFill>
                <a:schemeClr val="tx1"/>
              </a:solidFill>
              <a:latin typeface="Arial Rounded MT Bold" panose="020F0704030504030204" pitchFamily="34" charset="0"/>
            </a:rPr>
            <a:t>1) </a:t>
          </a:r>
          <a:r>
            <a:rPr lang="el-GR" altLang="es-ES" sz="1200" dirty="0">
              <a:solidFill>
                <a:schemeClr val="tx1"/>
              </a:solidFill>
            </a:rPr>
            <a:t>Σταδιακά: Καθώς το ψηφιακό σχέδιο μάρκετινγκ αρχίζει να παράγει επιχειρηματικά αποτελέσματα, δημιουργείται ένα </a:t>
          </a:r>
          <a:r>
            <a:rPr lang="el-GR" altLang="es-ES" sz="1200" dirty="0" err="1">
              <a:solidFill>
                <a:schemeClr val="tx1"/>
              </a:solidFill>
            </a:rPr>
            <a:t>κυματιστικό</a:t>
          </a:r>
          <a:r>
            <a:rPr lang="el-GR" altLang="es-ES" sz="1200" dirty="0">
              <a:solidFill>
                <a:schemeClr val="tx1"/>
              </a:solidFill>
            </a:rPr>
            <a:t> αποτέλεσμα (αλλά περισσότερα δεδομένα και διαδικασίες σημαίνουν περισσότερη δουλειά: η αύξηση των πωλήσεων σημαίνει ότι χρειάζεστε περισσότερα άτομα για παράδειγμα για τη βοήθεια πελατών). Καλύτερα να ξεκινήσετε με σταδιακά βήματα (αποφύγετε τη ταυτόχρονη και άμεση διαχείριση μιας εμπορικής σελίδας στο </a:t>
          </a:r>
          <a:r>
            <a:rPr lang="el-GR" altLang="es-ES" sz="1200" dirty="0" err="1">
              <a:solidFill>
                <a:schemeClr val="tx1"/>
              </a:solidFill>
            </a:rPr>
            <a:t>Facebook</a:t>
          </a:r>
          <a:r>
            <a:rPr lang="el-GR" altLang="es-ES" sz="1200" dirty="0">
              <a:solidFill>
                <a:schemeClr val="tx1"/>
              </a:solidFill>
            </a:rPr>
            <a:t>, ενός </a:t>
          </a:r>
          <a:r>
            <a:rPr lang="el-GR" altLang="es-ES" sz="1200" dirty="0" err="1">
              <a:solidFill>
                <a:schemeClr val="tx1"/>
              </a:solidFill>
            </a:rPr>
            <a:t>Instagram</a:t>
          </a:r>
          <a:r>
            <a:rPr lang="el-GR" altLang="es-ES" sz="1200" dirty="0">
              <a:solidFill>
                <a:schemeClr val="tx1"/>
              </a:solidFill>
            </a:rPr>
            <a:t>, ενός </a:t>
          </a:r>
          <a:r>
            <a:rPr lang="el-GR" altLang="es-ES" sz="1200" dirty="0" err="1">
              <a:solidFill>
                <a:schemeClr val="tx1"/>
              </a:solidFill>
            </a:rPr>
            <a:t>Newsletter</a:t>
          </a:r>
          <a:r>
            <a:rPr lang="el-GR" altLang="es-ES" sz="1200" dirty="0">
              <a:solidFill>
                <a:schemeClr val="tx1"/>
              </a:solidFill>
            </a:rPr>
            <a:t>)</a:t>
          </a:r>
          <a:endParaRPr lang="es-ES" sz="1200" dirty="0">
            <a:solidFill>
              <a:schemeClr val="tx1"/>
            </a:solidFill>
          </a:endParaRPr>
        </a:p>
      </dgm:t>
    </dgm:pt>
    <dgm:pt modelId="{C4123744-10C6-40AA-8905-CBEF041A91E7}" type="parTrans" cxnId="{FA5F787E-2259-424E-8A95-8617D8228FA3}">
      <dgm:prSet/>
      <dgm:spPr/>
      <dgm:t>
        <a:bodyPr/>
        <a:lstStyle/>
        <a:p>
          <a:endParaRPr lang="es-ES" sz="1200">
            <a:solidFill>
              <a:schemeClr val="tx1"/>
            </a:solidFill>
          </a:endParaRPr>
        </a:p>
      </dgm:t>
    </dgm:pt>
    <dgm:pt modelId="{D77DAC31-3AC2-49D2-8C84-A14E54B0AA65}" type="sibTrans" cxnId="{FA5F787E-2259-424E-8A95-8617D8228FA3}">
      <dgm:prSet/>
      <dgm:spPr/>
      <dgm:t>
        <a:bodyPr/>
        <a:lstStyle/>
        <a:p>
          <a:endParaRPr lang="es-ES" sz="1200">
            <a:solidFill>
              <a:schemeClr val="tx1"/>
            </a:solidFill>
          </a:endParaRPr>
        </a:p>
      </dgm:t>
    </dgm:pt>
    <dgm:pt modelId="{41570B5E-D520-4B67-9EA2-6FA69F5F8F16}">
      <dgm:prSet custT="1"/>
      <dgm:spPr/>
      <dgm:t>
        <a:bodyPr/>
        <a:lstStyle/>
        <a:p>
          <a:r>
            <a:rPr lang="en-US" altLang="es-ES" sz="1200" dirty="0">
              <a:solidFill>
                <a:schemeClr val="tx1"/>
              </a:solidFill>
              <a:latin typeface="Arial Rounded MT Bold" panose="020F0704030504030204" pitchFamily="34" charset="0"/>
            </a:rPr>
            <a:t>2) </a:t>
          </a:r>
          <a:r>
            <a:rPr lang="el-GR" altLang="es-ES" sz="1200" dirty="0">
              <a:solidFill>
                <a:schemeClr val="tx1"/>
              </a:solidFill>
            </a:rPr>
            <a:t>Απλό: να μπορείτε να δημιουργήσετε μια αποτελεσματική αλλά γραμμική στρατηγική και σχέδιο: το περιεχόμενο δεν πρέπει να απαιτεί μεγάλη προσπάθεια από την πλευρά του δέκτη.</a:t>
          </a:r>
          <a:endParaRPr lang="es-ES" sz="1200" dirty="0">
            <a:solidFill>
              <a:schemeClr val="tx1"/>
            </a:solidFill>
          </a:endParaRPr>
        </a:p>
      </dgm:t>
    </dgm:pt>
    <dgm:pt modelId="{E145D9FF-27ED-4930-9FF1-E3B363209A09}" type="parTrans" cxnId="{A16E68EB-BACA-486B-A068-D7AB63DA72AF}">
      <dgm:prSet/>
      <dgm:spPr/>
      <dgm:t>
        <a:bodyPr/>
        <a:lstStyle/>
        <a:p>
          <a:endParaRPr lang="es-ES" sz="1200">
            <a:solidFill>
              <a:schemeClr val="tx1"/>
            </a:solidFill>
          </a:endParaRPr>
        </a:p>
      </dgm:t>
    </dgm:pt>
    <dgm:pt modelId="{083FFD48-A7EC-4CEA-8EF5-3EA2C4194CBF}" type="sibTrans" cxnId="{A16E68EB-BACA-486B-A068-D7AB63DA72AF}">
      <dgm:prSet/>
      <dgm:spPr/>
      <dgm:t>
        <a:bodyPr/>
        <a:lstStyle/>
        <a:p>
          <a:endParaRPr lang="es-ES" sz="1200">
            <a:solidFill>
              <a:schemeClr val="tx1"/>
            </a:solidFill>
          </a:endParaRPr>
        </a:p>
      </dgm:t>
    </dgm:pt>
    <dgm:pt modelId="{29E00E3B-7FA3-4576-B572-B4859DEA9A8D}">
      <dgm:prSet custT="1"/>
      <dgm:spPr>
        <a:solidFill>
          <a:srgbClr val="F8B2A3"/>
        </a:solidFill>
      </dgm:spPr>
      <dgm:t>
        <a:bodyPr/>
        <a:lstStyle/>
        <a:p>
          <a:r>
            <a:rPr lang="en-US" altLang="es-ES" sz="1200" dirty="0">
              <a:solidFill>
                <a:schemeClr val="tx1"/>
              </a:solidFill>
              <a:latin typeface="Arial Rounded MT Bold" panose="020F0704030504030204" pitchFamily="34" charset="0"/>
            </a:rPr>
            <a:t>3) </a:t>
          </a:r>
          <a:r>
            <a:rPr lang="el-GR" altLang="es-ES" sz="1200" dirty="0">
              <a:solidFill>
                <a:schemeClr val="tx1"/>
              </a:solidFill>
            </a:rPr>
            <a:t>Ευέλικτο: είναι απαραίτητο να γνωρίζετε πώς να βρείτε εναλλακτικές λύσεις εάν είναι απαραίτητο</a:t>
          </a:r>
          <a:endParaRPr lang="es-ES" sz="1200" dirty="0">
            <a:solidFill>
              <a:schemeClr val="tx1"/>
            </a:solidFill>
          </a:endParaRPr>
        </a:p>
      </dgm:t>
    </dgm:pt>
    <dgm:pt modelId="{6BCEC6CD-D7E0-4A1B-BFF7-03FF33D5E279}" type="sibTrans" cxnId="{2B15AAF2-5552-4076-BECC-51200CF4C68B}">
      <dgm:prSet/>
      <dgm:spPr/>
      <dgm:t>
        <a:bodyPr/>
        <a:lstStyle/>
        <a:p>
          <a:endParaRPr lang="es-ES" sz="1200">
            <a:solidFill>
              <a:schemeClr val="tx1"/>
            </a:solidFill>
          </a:endParaRPr>
        </a:p>
      </dgm:t>
    </dgm:pt>
    <dgm:pt modelId="{7613DA15-FD4D-4388-8528-DCFF54D56206}" type="parTrans" cxnId="{2B15AAF2-5552-4076-BECC-51200CF4C68B}">
      <dgm:prSet/>
      <dgm:spPr/>
      <dgm:t>
        <a:bodyPr/>
        <a:lstStyle/>
        <a:p>
          <a:endParaRPr lang="es-ES" sz="1200">
            <a:solidFill>
              <a:schemeClr val="tx1"/>
            </a:solidFill>
          </a:endParaRPr>
        </a:p>
      </dgm:t>
    </dgm:pt>
    <dgm:pt modelId="{B7609F38-ECF0-4C3F-864D-E4BE23C83570}" type="pres">
      <dgm:prSet presAssocID="{ACE5B086-AC4E-4255-B190-C013B79F9740}" presName="linear" presStyleCnt="0">
        <dgm:presLayoutVars>
          <dgm:dir/>
          <dgm:animLvl val="lvl"/>
          <dgm:resizeHandles val="exact"/>
        </dgm:presLayoutVars>
      </dgm:prSet>
      <dgm:spPr/>
    </dgm:pt>
    <dgm:pt modelId="{B0F45876-F880-40B1-985E-06B9A74D69F4}" type="pres">
      <dgm:prSet presAssocID="{50A57962-5662-4A39-8FF3-B0B78B162300}" presName="parentLin" presStyleCnt="0"/>
      <dgm:spPr/>
    </dgm:pt>
    <dgm:pt modelId="{6D846087-5002-4169-AFC0-FF9AAB67B7AF}" type="pres">
      <dgm:prSet presAssocID="{50A57962-5662-4A39-8FF3-B0B78B162300}" presName="parentLeftMargin" presStyleLbl="node1" presStyleIdx="0" presStyleCnt="3"/>
      <dgm:spPr/>
    </dgm:pt>
    <dgm:pt modelId="{8472C75E-0808-45EA-9F10-D868212720F7}" type="pres">
      <dgm:prSet presAssocID="{50A57962-5662-4A39-8FF3-B0B78B162300}" presName="parentText" presStyleLbl="node1" presStyleIdx="0" presStyleCnt="3" custScaleX="128155" custScaleY="265475" custLinFactNeighborX="-7865" custLinFactNeighborY="2867">
        <dgm:presLayoutVars>
          <dgm:chMax val="0"/>
          <dgm:bulletEnabled val="1"/>
        </dgm:presLayoutVars>
      </dgm:prSet>
      <dgm:spPr/>
    </dgm:pt>
    <dgm:pt modelId="{1EB5278E-3028-4C74-8F8F-162DA8838261}" type="pres">
      <dgm:prSet presAssocID="{50A57962-5662-4A39-8FF3-B0B78B162300}" presName="negativeSpace" presStyleCnt="0"/>
      <dgm:spPr/>
    </dgm:pt>
    <dgm:pt modelId="{8F9799D9-DA94-4851-9684-1FFB332E127B}" type="pres">
      <dgm:prSet presAssocID="{50A57962-5662-4A39-8FF3-B0B78B162300}" presName="childText" presStyleLbl="conFgAcc1" presStyleIdx="0" presStyleCnt="3">
        <dgm:presLayoutVars>
          <dgm:bulletEnabled val="1"/>
        </dgm:presLayoutVars>
      </dgm:prSet>
      <dgm:spPr/>
    </dgm:pt>
    <dgm:pt modelId="{02A639BD-6D78-4E9C-B03D-B6A4F61C67FB}" type="pres">
      <dgm:prSet presAssocID="{D77DAC31-3AC2-49D2-8C84-A14E54B0AA65}" presName="spaceBetweenRectangles" presStyleCnt="0"/>
      <dgm:spPr/>
    </dgm:pt>
    <dgm:pt modelId="{1CCEC76F-4E43-4B38-B69B-037D536B36D1}" type="pres">
      <dgm:prSet presAssocID="{41570B5E-D520-4B67-9EA2-6FA69F5F8F16}" presName="parentLin" presStyleCnt="0"/>
      <dgm:spPr/>
    </dgm:pt>
    <dgm:pt modelId="{8AF38ABE-713F-4991-934C-1CB5557724F2}" type="pres">
      <dgm:prSet presAssocID="{41570B5E-D520-4B67-9EA2-6FA69F5F8F16}" presName="parentLeftMargin" presStyleLbl="node1" presStyleIdx="0" presStyleCnt="3"/>
      <dgm:spPr/>
    </dgm:pt>
    <dgm:pt modelId="{71652CD4-6C05-447B-BFBC-13910D9E096F}" type="pres">
      <dgm:prSet presAssocID="{41570B5E-D520-4B67-9EA2-6FA69F5F8F16}" presName="parentText" presStyleLbl="node1" presStyleIdx="1" presStyleCnt="3" custScaleX="126710">
        <dgm:presLayoutVars>
          <dgm:chMax val="0"/>
          <dgm:bulletEnabled val="1"/>
        </dgm:presLayoutVars>
      </dgm:prSet>
      <dgm:spPr/>
    </dgm:pt>
    <dgm:pt modelId="{8C2B3FD5-2925-4827-B8CF-BA905D689B56}" type="pres">
      <dgm:prSet presAssocID="{41570B5E-D520-4B67-9EA2-6FA69F5F8F16}" presName="negativeSpace" presStyleCnt="0"/>
      <dgm:spPr/>
    </dgm:pt>
    <dgm:pt modelId="{3FD2DDB7-F421-4905-8A7F-28BCA4E005BC}" type="pres">
      <dgm:prSet presAssocID="{41570B5E-D520-4B67-9EA2-6FA69F5F8F16}" presName="childText" presStyleLbl="conFgAcc1" presStyleIdx="1" presStyleCnt="3">
        <dgm:presLayoutVars>
          <dgm:bulletEnabled val="1"/>
        </dgm:presLayoutVars>
      </dgm:prSet>
      <dgm:spPr/>
    </dgm:pt>
    <dgm:pt modelId="{C9D48A40-1617-4EF1-BC60-568CD4D31452}" type="pres">
      <dgm:prSet presAssocID="{083FFD48-A7EC-4CEA-8EF5-3EA2C4194CBF}" presName="spaceBetweenRectangles" presStyleCnt="0"/>
      <dgm:spPr/>
    </dgm:pt>
    <dgm:pt modelId="{C2E3B38D-8908-41A8-8F82-783E7B1784A7}" type="pres">
      <dgm:prSet presAssocID="{29E00E3B-7FA3-4576-B572-B4859DEA9A8D}" presName="parentLin" presStyleCnt="0"/>
      <dgm:spPr/>
    </dgm:pt>
    <dgm:pt modelId="{331E9198-4258-420F-B867-24739CD5F2B7}" type="pres">
      <dgm:prSet presAssocID="{29E00E3B-7FA3-4576-B572-B4859DEA9A8D}" presName="parentLeftMargin" presStyleLbl="node1" presStyleIdx="1" presStyleCnt="3"/>
      <dgm:spPr/>
    </dgm:pt>
    <dgm:pt modelId="{BEA1A1E2-8574-4FA2-A234-DB214D527687}" type="pres">
      <dgm:prSet presAssocID="{29E00E3B-7FA3-4576-B572-B4859DEA9A8D}" presName="parentText" presStyleLbl="node1" presStyleIdx="2" presStyleCnt="3" custScaleX="125346" custLinFactNeighborX="3149" custLinFactNeighborY="1323">
        <dgm:presLayoutVars>
          <dgm:chMax val="0"/>
          <dgm:bulletEnabled val="1"/>
        </dgm:presLayoutVars>
      </dgm:prSet>
      <dgm:spPr/>
    </dgm:pt>
    <dgm:pt modelId="{79DC3DCD-3D84-4F84-8CD7-0CE005C46462}" type="pres">
      <dgm:prSet presAssocID="{29E00E3B-7FA3-4576-B572-B4859DEA9A8D}" presName="negativeSpace" presStyleCnt="0"/>
      <dgm:spPr/>
    </dgm:pt>
    <dgm:pt modelId="{6E26A059-2E50-4C15-A134-7ECE55EF8E96}" type="pres">
      <dgm:prSet presAssocID="{29E00E3B-7FA3-4576-B572-B4859DEA9A8D}" presName="childText" presStyleLbl="conFgAcc1" presStyleIdx="2" presStyleCnt="3">
        <dgm:presLayoutVars>
          <dgm:bulletEnabled val="1"/>
        </dgm:presLayoutVars>
      </dgm:prSet>
      <dgm:spPr/>
    </dgm:pt>
  </dgm:ptLst>
  <dgm:cxnLst>
    <dgm:cxn modelId="{C664FB19-C6A5-4785-95AB-25D7376273B2}" type="presOf" srcId="{ACE5B086-AC4E-4255-B190-C013B79F9740}" destId="{B7609F38-ECF0-4C3F-864D-E4BE23C83570}" srcOrd="0" destOrd="0" presId="urn:microsoft.com/office/officeart/2005/8/layout/list1"/>
    <dgm:cxn modelId="{70A2A145-12E6-4BF9-B4D7-6833318A4009}" type="presOf" srcId="{29E00E3B-7FA3-4576-B572-B4859DEA9A8D}" destId="{BEA1A1E2-8574-4FA2-A234-DB214D527687}" srcOrd="1" destOrd="0" presId="urn:microsoft.com/office/officeart/2005/8/layout/list1"/>
    <dgm:cxn modelId="{FA5F787E-2259-424E-8A95-8617D8228FA3}" srcId="{ACE5B086-AC4E-4255-B190-C013B79F9740}" destId="{50A57962-5662-4A39-8FF3-B0B78B162300}" srcOrd="0" destOrd="0" parTransId="{C4123744-10C6-40AA-8905-CBEF041A91E7}" sibTransId="{D77DAC31-3AC2-49D2-8C84-A14E54B0AA65}"/>
    <dgm:cxn modelId="{5900309F-6452-43D2-BD9A-EEB0F446F7FF}" type="presOf" srcId="{41570B5E-D520-4B67-9EA2-6FA69F5F8F16}" destId="{8AF38ABE-713F-4991-934C-1CB5557724F2}" srcOrd="0" destOrd="0" presId="urn:microsoft.com/office/officeart/2005/8/layout/list1"/>
    <dgm:cxn modelId="{27DACE9F-0339-4CCF-849D-3DBC2474399B}" type="presOf" srcId="{41570B5E-D520-4B67-9EA2-6FA69F5F8F16}" destId="{71652CD4-6C05-447B-BFBC-13910D9E096F}" srcOrd="1" destOrd="0" presId="urn:microsoft.com/office/officeart/2005/8/layout/list1"/>
    <dgm:cxn modelId="{2F73F3A5-7DB8-44C8-9551-D0A7D13A0F99}" type="presOf" srcId="{50A57962-5662-4A39-8FF3-B0B78B162300}" destId="{6D846087-5002-4169-AFC0-FF9AAB67B7AF}" srcOrd="0" destOrd="0" presId="urn:microsoft.com/office/officeart/2005/8/layout/list1"/>
    <dgm:cxn modelId="{85A2F7B2-8BF2-431E-850B-B260AB7BA07E}" type="presOf" srcId="{50A57962-5662-4A39-8FF3-B0B78B162300}" destId="{8472C75E-0808-45EA-9F10-D868212720F7}" srcOrd="1" destOrd="0" presId="urn:microsoft.com/office/officeart/2005/8/layout/list1"/>
    <dgm:cxn modelId="{2A9776EA-65B1-4B1F-9928-8D1AA602F745}" type="presOf" srcId="{29E00E3B-7FA3-4576-B572-B4859DEA9A8D}" destId="{331E9198-4258-420F-B867-24739CD5F2B7}" srcOrd="0" destOrd="0" presId="urn:microsoft.com/office/officeart/2005/8/layout/list1"/>
    <dgm:cxn modelId="{A16E68EB-BACA-486B-A068-D7AB63DA72AF}" srcId="{ACE5B086-AC4E-4255-B190-C013B79F9740}" destId="{41570B5E-D520-4B67-9EA2-6FA69F5F8F16}" srcOrd="1" destOrd="0" parTransId="{E145D9FF-27ED-4930-9FF1-E3B363209A09}" sibTransId="{083FFD48-A7EC-4CEA-8EF5-3EA2C4194CBF}"/>
    <dgm:cxn modelId="{2B15AAF2-5552-4076-BECC-51200CF4C68B}" srcId="{ACE5B086-AC4E-4255-B190-C013B79F9740}" destId="{29E00E3B-7FA3-4576-B572-B4859DEA9A8D}" srcOrd="2" destOrd="0" parTransId="{7613DA15-FD4D-4388-8528-DCFF54D56206}" sibTransId="{6BCEC6CD-D7E0-4A1B-BFF7-03FF33D5E279}"/>
    <dgm:cxn modelId="{BC80F697-D231-4FAA-86F9-9CD1ADDDEBEE}" type="presParOf" srcId="{B7609F38-ECF0-4C3F-864D-E4BE23C83570}" destId="{B0F45876-F880-40B1-985E-06B9A74D69F4}" srcOrd="0" destOrd="0" presId="urn:microsoft.com/office/officeart/2005/8/layout/list1"/>
    <dgm:cxn modelId="{D268A8C2-85EE-49A1-ACFE-1304DB297D7D}" type="presParOf" srcId="{B0F45876-F880-40B1-985E-06B9A74D69F4}" destId="{6D846087-5002-4169-AFC0-FF9AAB67B7AF}" srcOrd="0" destOrd="0" presId="urn:microsoft.com/office/officeart/2005/8/layout/list1"/>
    <dgm:cxn modelId="{D68C1D7D-237E-4BB5-BD96-FA320956A539}" type="presParOf" srcId="{B0F45876-F880-40B1-985E-06B9A74D69F4}" destId="{8472C75E-0808-45EA-9F10-D868212720F7}" srcOrd="1" destOrd="0" presId="urn:microsoft.com/office/officeart/2005/8/layout/list1"/>
    <dgm:cxn modelId="{9727E672-A4D1-4E8B-A848-BFD872BEA6AF}" type="presParOf" srcId="{B7609F38-ECF0-4C3F-864D-E4BE23C83570}" destId="{1EB5278E-3028-4C74-8F8F-162DA8838261}" srcOrd="1" destOrd="0" presId="urn:microsoft.com/office/officeart/2005/8/layout/list1"/>
    <dgm:cxn modelId="{1636ED42-2A33-4B60-BC0B-0AFA81F67576}" type="presParOf" srcId="{B7609F38-ECF0-4C3F-864D-E4BE23C83570}" destId="{8F9799D9-DA94-4851-9684-1FFB332E127B}" srcOrd="2" destOrd="0" presId="urn:microsoft.com/office/officeart/2005/8/layout/list1"/>
    <dgm:cxn modelId="{5F5292CB-3B91-4B8E-8010-B3F3940CC6DD}" type="presParOf" srcId="{B7609F38-ECF0-4C3F-864D-E4BE23C83570}" destId="{02A639BD-6D78-4E9C-B03D-B6A4F61C67FB}" srcOrd="3" destOrd="0" presId="urn:microsoft.com/office/officeart/2005/8/layout/list1"/>
    <dgm:cxn modelId="{177678AF-994E-4CA5-ABB6-176A57829AE9}" type="presParOf" srcId="{B7609F38-ECF0-4C3F-864D-E4BE23C83570}" destId="{1CCEC76F-4E43-4B38-B69B-037D536B36D1}" srcOrd="4" destOrd="0" presId="urn:microsoft.com/office/officeart/2005/8/layout/list1"/>
    <dgm:cxn modelId="{D4811E5A-5D6A-4BB6-B1DE-0E2B8A513B0C}" type="presParOf" srcId="{1CCEC76F-4E43-4B38-B69B-037D536B36D1}" destId="{8AF38ABE-713F-4991-934C-1CB5557724F2}" srcOrd="0" destOrd="0" presId="urn:microsoft.com/office/officeart/2005/8/layout/list1"/>
    <dgm:cxn modelId="{4BC8EF4E-F745-47F2-A18C-ED9CC077BD5B}" type="presParOf" srcId="{1CCEC76F-4E43-4B38-B69B-037D536B36D1}" destId="{71652CD4-6C05-447B-BFBC-13910D9E096F}" srcOrd="1" destOrd="0" presId="urn:microsoft.com/office/officeart/2005/8/layout/list1"/>
    <dgm:cxn modelId="{08A79DC4-C460-4120-82A9-903DDC229008}" type="presParOf" srcId="{B7609F38-ECF0-4C3F-864D-E4BE23C83570}" destId="{8C2B3FD5-2925-4827-B8CF-BA905D689B56}" srcOrd="5" destOrd="0" presId="urn:microsoft.com/office/officeart/2005/8/layout/list1"/>
    <dgm:cxn modelId="{5DFD58D6-ED57-48F2-8D62-7BC72226D9DC}" type="presParOf" srcId="{B7609F38-ECF0-4C3F-864D-E4BE23C83570}" destId="{3FD2DDB7-F421-4905-8A7F-28BCA4E005BC}" srcOrd="6" destOrd="0" presId="urn:microsoft.com/office/officeart/2005/8/layout/list1"/>
    <dgm:cxn modelId="{6689C6AD-11B5-4E5D-8D5B-058A4D5A7695}" type="presParOf" srcId="{B7609F38-ECF0-4C3F-864D-E4BE23C83570}" destId="{C9D48A40-1617-4EF1-BC60-568CD4D31452}" srcOrd="7" destOrd="0" presId="urn:microsoft.com/office/officeart/2005/8/layout/list1"/>
    <dgm:cxn modelId="{976D9643-5113-4835-ABE6-04D2384D9E8A}" type="presParOf" srcId="{B7609F38-ECF0-4C3F-864D-E4BE23C83570}" destId="{C2E3B38D-8908-41A8-8F82-783E7B1784A7}" srcOrd="8" destOrd="0" presId="urn:microsoft.com/office/officeart/2005/8/layout/list1"/>
    <dgm:cxn modelId="{1F731161-1AB0-4223-936C-4D4DEC4051A6}" type="presParOf" srcId="{C2E3B38D-8908-41A8-8F82-783E7B1784A7}" destId="{331E9198-4258-420F-B867-24739CD5F2B7}" srcOrd="0" destOrd="0" presId="urn:microsoft.com/office/officeart/2005/8/layout/list1"/>
    <dgm:cxn modelId="{54C1E2E5-DE62-4A93-943D-5F9CAD45FA07}" type="presParOf" srcId="{C2E3B38D-8908-41A8-8F82-783E7B1784A7}" destId="{BEA1A1E2-8574-4FA2-A234-DB214D527687}" srcOrd="1" destOrd="0" presId="urn:microsoft.com/office/officeart/2005/8/layout/list1"/>
    <dgm:cxn modelId="{C50CDCA8-1742-45E6-BAE2-0E3137176741}" type="presParOf" srcId="{B7609F38-ECF0-4C3F-864D-E4BE23C83570}" destId="{79DC3DCD-3D84-4F84-8CD7-0CE005C46462}" srcOrd="9" destOrd="0" presId="urn:microsoft.com/office/officeart/2005/8/layout/list1"/>
    <dgm:cxn modelId="{D4D56B78-1774-4B6F-A391-49014EBF188F}" type="presParOf" srcId="{B7609F38-ECF0-4C3F-864D-E4BE23C83570}" destId="{6E26A059-2E50-4C15-A134-7ECE55EF8E9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5FEE52-D3D6-425C-AD1D-68A9261D3B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093D5FB-0BA6-4912-AE88-10AAEF69B40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l-GR" altLang="es-ES" sz="1200" i="0" dirty="0">
              <a:solidFill>
                <a:srgbClr val="F8469B"/>
              </a:solidFill>
            </a:rPr>
            <a:t>Μάρκετινγκ περιεχομένου: </a:t>
          </a:r>
          <a:r>
            <a:rPr lang="el-GR" altLang="es-ES" sz="1200" i="0" dirty="0">
              <a:solidFill>
                <a:schemeClr val="tx1"/>
              </a:solidFill>
            </a:rPr>
            <a:t>σύνολο δραστηριοτήτων που στοχεύουν στη δημιουργία και διανομή
ενδιαφέροντος περιεχομένου για πιθανούς πελάτες, μέσω του οποίου η Εταιρεία μπορεί να
έρχεται σε επαφή με ένα μεγαλύτερο αλλά πιο καθορισμένο κοινό.</a:t>
          </a:r>
          <a:endParaRPr lang="es-ES" sz="1200" i="0" dirty="0">
            <a:solidFill>
              <a:schemeClr val="tx1"/>
            </a:solidFill>
          </a:endParaRPr>
        </a:p>
      </dgm:t>
    </dgm:pt>
    <dgm:pt modelId="{586E43BA-3C7F-4C1E-A380-8CDC0C1783A9}" type="parTrans" cxnId="{F3F30AD7-FE75-421D-B1E3-AA54C543BA28}">
      <dgm:prSet/>
      <dgm:spPr/>
      <dgm:t>
        <a:bodyPr/>
        <a:lstStyle/>
        <a:p>
          <a:endParaRPr lang="es-ES" sz="1200">
            <a:solidFill>
              <a:schemeClr val="tx1"/>
            </a:solidFill>
          </a:endParaRPr>
        </a:p>
      </dgm:t>
    </dgm:pt>
    <dgm:pt modelId="{581184F8-0F10-4212-A8AA-03B77C4FF20B}" type="sibTrans" cxnId="{F3F30AD7-FE75-421D-B1E3-AA54C543BA28}">
      <dgm:prSet/>
      <dgm:spPr/>
      <dgm:t>
        <a:bodyPr/>
        <a:lstStyle/>
        <a:p>
          <a:endParaRPr lang="es-ES" sz="1200">
            <a:solidFill>
              <a:schemeClr val="tx1"/>
            </a:solidFill>
          </a:endParaRPr>
        </a:p>
      </dgm:t>
    </dgm:pt>
    <dgm:pt modelId="{AFFAA912-5BA2-4D20-BE00-924CE0892EC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altLang="es-ES" sz="1200" dirty="0">
              <a:solidFill>
                <a:schemeClr val="tx1"/>
              </a:solidFill>
            </a:rPr>
            <a:t>Εάν η εταιρεία προσφέρει πολύτιμο περιεχόμενο στους χρήστες, θα το ανταμείψουν με τις αγορές τους, την αφοσίωσή τους στο εμπορικό σήμα ή ακόμα και με την απλή συζήτηση γι 'αυτό, και
γίνονται, αν όλα πάνε καλά, αυθόρμητοι υποστηρικτές.</a:t>
          </a:r>
          <a:endParaRPr lang="es-ES" sz="1200" dirty="0">
            <a:solidFill>
              <a:schemeClr val="tx1"/>
            </a:solidFill>
          </a:endParaRPr>
        </a:p>
      </dgm:t>
    </dgm:pt>
    <dgm:pt modelId="{7E022D3F-B93F-4FFF-8F38-A65384DE0F78}" type="parTrans" cxnId="{967AFC58-85E6-44CA-BC76-A092ADE233C4}">
      <dgm:prSet/>
      <dgm:spPr/>
      <dgm:t>
        <a:bodyPr/>
        <a:lstStyle/>
        <a:p>
          <a:endParaRPr lang="es-ES" sz="1200">
            <a:solidFill>
              <a:schemeClr val="tx1"/>
            </a:solidFill>
          </a:endParaRPr>
        </a:p>
      </dgm:t>
    </dgm:pt>
    <dgm:pt modelId="{029E80D3-D454-4191-8EDA-F69ADBDA24E1}" type="sibTrans" cxnId="{967AFC58-85E6-44CA-BC76-A092ADE233C4}">
      <dgm:prSet/>
      <dgm:spPr/>
      <dgm:t>
        <a:bodyPr/>
        <a:lstStyle/>
        <a:p>
          <a:endParaRPr lang="es-ES" sz="1200">
            <a:solidFill>
              <a:schemeClr val="tx1"/>
            </a:solidFill>
          </a:endParaRPr>
        </a:p>
      </dgm:t>
    </dgm:pt>
    <dgm:pt modelId="{DFE518F1-D0DA-4BCC-80B9-B0BABE02A9BB}" type="pres">
      <dgm:prSet presAssocID="{AD5FEE52-D3D6-425C-AD1D-68A9261D3BA9}" presName="linear" presStyleCnt="0">
        <dgm:presLayoutVars>
          <dgm:animLvl val="lvl"/>
          <dgm:resizeHandles val="exact"/>
        </dgm:presLayoutVars>
      </dgm:prSet>
      <dgm:spPr/>
    </dgm:pt>
    <dgm:pt modelId="{AE90714A-8CAF-4C9A-9F81-B35C91F54CD9}" type="pres">
      <dgm:prSet presAssocID="{6093D5FB-0BA6-4912-AE88-10AAEF69B40E}" presName="parentText" presStyleLbl="node1" presStyleIdx="0" presStyleCnt="2">
        <dgm:presLayoutVars>
          <dgm:chMax val="0"/>
          <dgm:bulletEnabled val="1"/>
        </dgm:presLayoutVars>
      </dgm:prSet>
      <dgm:spPr/>
    </dgm:pt>
    <dgm:pt modelId="{D31413E0-2523-4A06-9C15-DF2688C79C2B}" type="pres">
      <dgm:prSet presAssocID="{581184F8-0F10-4212-A8AA-03B77C4FF20B}" presName="spacer" presStyleCnt="0"/>
      <dgm:spPr/>
    </dgm:pt>
    <dgm:pt modelId="{0122B699-0829-4F8A-9BB6-0227F44700B0}" type="pres">
      <dgm:prSet presAssocID="{AFFAA912-5BA2-4D20-BE00-924CE0892EC6}" presName="parentText" presStyleLbl="node1" presStyleIdx="1" presStyleCnt="2">
        <dgm:presLayoutVars>
          <dgm:chMax val="0"/>
          <dgm:bulletEnabled val="1"/>
        </dgm:presLayoutVars>
      </dgm:prSet>
      <dgm:spPr/>
    </dgm:pt>
  </dgm:ptLst>
  <dgm:cxnLst>
    <dgm:cxn modelId="{FDB5CA02-273B-48FC-82FD-D22866CB5248}" type="presOf" srcId="{6093D5FB-0BA6-4912-AE88-10AAEF69B40E}" destId="{AE90714A-8CAF-4C9A-9F81-B35C91F54CD9}" srcOrd="0" destOrd="0" presId="urn:microsoft.com/office/officeart/2005/8/layout/vList2"/>
    <dgm:cxn modelId="{606F1F2E-3A6B-4879-A63C-B3590F13C184}" type="presOf" srcId="{AFFAA912-5BA2-4D20-BE00-924CE0892EC6}" destId="{0122B699-0829-4F8A-9BB6-0227F44700B0}" srcOrd="0" destOrd="0" presId="urn:microsoft.com/office/officeart/2005/8/layout/vList2"/>
    <dgm:cxn modelId="{967AFC58-85E6-44CA-BC76-A092ADE233C4}" srcId="{AD5FEE52-D3D6-425C-AD1D-68A9261D3BA9}" destId="{AFFAA912-5BA2-4D20-BE00-924CE0892EC6}" srcOrd="1" destOrd="0" parTransId="{7E022D3F-B93F-4FFF-8F38-A65384DE0F78}" sibTransId="{029E80D3-D454-4191-8EDA-F69ADBDA24E1}"/>
    <dgm:cxn modelId="{F3F30AD7-FE75-421D-B1E3-AA54C543BA28}" srcId="{AD5FEE52-D3D6-425C-AD1D-68A9261D3BA9}" destId="{6093D5FB-0BA6-4912-AE88-10AAEF69B40E}" srcOrd="0" destOrd="0" parTransId="{586E43BA-3C7F-4C1E-A380-8CDC0C1783A9}" sibTransId="{581184F8-0F10-4212-A8AA-03B77C4FF20B}"/>
    <dgm:cxn modelId="{B6F34CDE-8C2F-483C-AD9F-66976514F60E}" type="presOf" srcId="{AD5FEE52-D3D6-425C-AD1D-68A9261D3BA9}" destId="{DFE518F1-D0DA-4BCC-80B9-B0BABE02A9BB}" srcOrd="0" destOrd="0" presId="urn:microsoft.com/office/officeart/2005/8/layout/vList2"/>
    <dgm:cxn modelId="{0D6C2165-8AD3-45DB-AB06-C02A2339761B}" type="presParOf" srcId="{DFE518F1-D0DA-4BCC-80B9-B0BABE02A9BB}" destId="{AE90714A-8CAF-4C9A-9F81-B35C91F54CD9}" srcOrd="0" destOrd="0" presId="urn:microsoft.com/office/officeart/2005/8/layout/vList2"/>
    <dgm:cxn modelId="{1F57304B-B6FF-4F1B-A2CA-ECA45E5221A7}" type="presParOf" srcId="{DFE518F1-D0DA-4BCC-80B9-B0BABE02A9BB}" destId="{D31413E0-2523-4A06-9C15-DF2688C79C2B}" srcOrd="1" destOrd="0" presId="urn:microsoft.com/office/officeart/2005/8/layout/vList2"/>
    <dgm:cxn modelId="{15A3CD53-9362-4FE3-B52C-02FF6822EF65}" type="presParOf" srcId="{DFE518F1-D0DA-4BCC-80B9-B0BABE02A9BB}" destId="{0122B699-0829-4F8A-9BB6-0227F44700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D82E80-DF05-4E10-8D5B-352C2AB572DE}"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it-IT"/>
        </a:p>
      </dgm:t>
    </dgm:pt>
    <dgm:pt modelId="{8AA1A9B8-7DAF-4ED4-A923-91BC1C32E219}">
      <dgm:prSet custT="1">
        <dgm:style>
          <a:lnRef idx="2">
            <a:schemeClr val="accent3"/>
          </a:lnRef>
          <a:fillRef idx="1">
            <a:schemeClr val="lt1"/>
          </a:fillRef>
          <a:effectRef idx="0">
            <a:schemeClr val="accent3"/>
          </a:effectRef>
          <a:fontRef idx="minor">
            <a:schemeClr val="dk1"/>
          </a:fontRef>
        </dgm:style>
      </dgm:prSet>
      <dgm:spPr/>
      <dgm:t>
        <a:bodyPr/>
        <a:lstStyle/>
        <a:p>
          <a:r>
            <a:rPr lang="el-GR" sz="1200" dirty="0"/>
            <a:t>Η επαφή με το κοινό σημαίνει ότι το κάνετε ακόμη και μετά την πώληση του προϊόντος ή της υπηρεσίας. Η εξυπηρέτηση πελατών είναι αυτό που βελτιώνει την εμπειρία αγορών (Εξυπηρέτηση πελατών). Από την παροχή δωρεάν εγχειριδίου χρήστη έως διαδικτυακά σεμινάρια, συναντήσεις, σεμινάρια, προωθήσεις.</a:t>
          </a:r>
          <a:endParaRPr lang="it-IT" sz="1200" dirty="0">
            <a:solidFill>
              <a:schemeClr val="tx1"/>
            </a:solidFill>
            <a:latin typeface="Arial Rounded MT Bold" panose="020F0704030504030204" pitchFamily="34" charset="0"/>
          </a:endParaRPr>
        </a:p>
      </dgm:t>
    </dgm:pt>
    <dgm:pt modelId="{6457E2C5-9F1F-4B74-A750-06F38829845D}" type="parTrans" cxnId="{5748732A-23E6-435B-83ED-5262EC4CD403}">
      <dgm:prSet/>
      <dgm:spPr/>
      <dgm:t>
        <a:bodyPr/>
        <a:lstStyle/>
        <a:p>
          <a:endParaRPr lang="it-IT"/>
        </a:p>
      </dgm:t>
    </dgm:pt>
    <dgm:pt modelId="{DDFE985B-5721-4532-895A-68553E5C376A}" type="sibTrans" cxnId="{5748732A-23E6-435B-83ED-5262EC4CD403}">
      <dgm:prSet/>
      <dgm:spPr/>
      <dgm:t>
        <a:bodyPr/>
        <a:lstStyle/>
        <a:p>
          <a:endParaRPr lang="it-IT"/>
        </a:p>
      </dgm:t>
    </dgm:pt>
    <dgm:pt modelId="{09A24354-2FFB-4ED7-8DF5-E9C3C5689578}" type="pres">
      <dgm:prSet presAssocID="{ECD82E80-DF05-4E10-8D5B-352C2AB572DE}" presName="diagram" presStyleCnt="0">
        <dgm:presLayoutVars>
          <dgm:dir/>
          <dgm:resizeHandles val="exact"/>
        </dgm:presLayoutVars>
      </dgm:prSet>
      <dgm:spPr/>
    </dgm:pt>
    <dgm:pt modelId="{3331AE3A-4602-4748-A041-63A761B0B77D}" type="pres">
      <dgm:prSet presAssocID="{8AA1A9B8-7DAF-4ED4-A923-91BC1C32E219}" presName="node" presStyleLbl="node1" presStyleIdx="0" presStyleCnt="1" custScaleX="99514" custScaleY="27269">
        <dgm:presLayoutVars>
          <dgm:bulletEnabled val="1"/>
        </dgm:presLayoutVars>
      </dgm:prSet>
      <dgm:spPr/>
    </dgm:pt>
  </dgm:ptLst>
  <dgm:cxnLst>
    <dgm:cxn modelId="{5748732A-23E6-435B-83ED-5262EC4CD403}" srcId="{ECD82E80-DF05-4E10-8D5B-352C2AB572DE}" destId="{8AA1A9B8-7DAF-4ED4-A923-91BC1C32E219}" srcOrd="0" destOrd="0" parTransId="{6457E2C5-9F1F-4B74-A750-06F38829845D}" sibTransId="{DDFE985B-5721-4532-895A-68553E5C376A}"/>
    <dgm:cxn modelId="{DD35D153-336A-437C-ADC3-CE3780F5040E}" type="presOf" srcId="{8AA1A9B8-7DAF-4ED4-A923-91BC1C32E219}" destId="{3331AE3A-4602-4748-A041-63A761B0B77D}" srcOrd="0" destOrd="0" presId="urn:microsoft.com/office/officeart/2005/8/layout/default#3"/>
    <dgm:cxn modelId="{0E09B8C9-AA32-4B80-8765-5103F13E490A}" type="presOf" srcId="{ECD82E80-DF05-4E10-8D5B-352C2AB572DE}" destId="{09A24354-2FFB-4ED7-8DF5-E9C3C5689578}" srcOrd="0" destOrd="0" presId="urn:microsoft.com/office/officeart/2005/8/layout/default#3"/>
    <dgm:cxn modelId="{AF70D7D5-FA39-470D-BB19-A6E2A2C609A9}" type="presParOf" srcId="{09A24354-2FFB-4ED7-8DF5-E9C3C5689578}" destId="{3331AE3A-4602-4748-A041-63A761B0B77D}"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F35CEA-930D-4CCA-9E01-FF89A7978E03}"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endParaRPr lang="es-ES"/>
        </a:p>
      </dgm:t>
    </dgm:pt>
    <dgm:pt modelId="{4781A9D1-4DCA-4C78-AB52-747E9BB21B89}">
      <dgm:prSet custT="1"/>
      <dgm:spPr/>
      <dgm:t>
        <a:bodyPr/>
        <a:lstStyle/>
        <a:p>
          <a:r>
            <a:rPr lang="el-GR" altLang="es-ES" sz="1200" dirty="0">
              <a:solidFill>
                <a:schemeClr val="tx1"/>
              </a:solidFill>
            </a:rPr>
            <a:t>Το περιεχόμενο που δημοσιεύει μια Εταιρεία μέσω του Διαδικτύου και των Κοινωνικών Μέσων δεν πρέπει να είναι συγχαρητήριο προς αυτήν και με συνθήματα (τυπικό στυλ επικοινωνίας "ώθησης")</a:t>
          </a:r>
          <a:endParaRPr lang="es-ES" sz="1200" dirty="0">
            <a:solidFill>
              <a:schemeClr val="tx1"/>
            </a:solidFill>
          </a:endParaRPr>
        </a:p>
      </dgm:t>
    </dgm:pt>
    <dgm:pt modelId="{687E3D7C-6A56-4980-A8F4-53F2E384F4BC}" type="parTrans" cxnId="{4172BE7F-05E7-46F4-85F9-BBC4E9C6E78B}">
      <dgm:prSet/>
      <dgm:spPr/>
      <dgm:t>
        <a:bodyPr/>
        <a:lstStyle/>
        <a:p>
          <a:endParaRPr lang="es-ES" sz="1200">
            <a:solidFill>
              <a:schemeClr val="tx1"/>
            </a:solidFill>
          </a:endParaRPr>
        </a:p>
      </dgm:t>
    </dgm:pt>
    <dgm:pt modelId="{D2013B0E-2B50-4DE7-BABD-E10B4C4FAD7F}" type="sibTrans" cxnId="{4172BE7F-05E7-46F4-85F9-BBC4E9C6E78B}">
      <dgm:prSet/>
      <dgm:spPr/>
      <dgm:t>
        <a:bodyPr/>
        <a:lstStyle/>
        <a:p>
          <a:endParaRPr lang="es-ES" sz="1200">
            <a:solidFill>
              <a:schemeClr val="tx1"/>
            </a:solidFill>
          </a:endParaRPr>
        </a:p>
      </dgm:t>
    </dgm:pt>
    <dgm:pt modelId="{4EC53856-FE11-4341-A898-3B9E381315CC}">
      <dgm:prSet custT="1"/>
      <dgm:spPr/>
      <dgm:t>
        <a:bodyPr/>
        <a:lstStyle/>
        <a:p>
          <a:r>
            <a:rPr lang="el-GR" altLang="es-ES" sz="1200" dirty="0">
              <a:solidFill>
                <a:schemeClr val="tx1"/>
              </a:solidFill>
            </a:rPr>
            <a:t>Όχι μόνο: κανένα από τα περιεχόμενα των καλύτερων Στρατηγικών Ψηφιακού Μάρκετινγκ δεν επικεντρώνεται πραγματικά στα προϊόντα ή τις υπηρεσίες που προσφέρει η Εταιρεία.</a:t>
          </a:r>
          <a:endParaRPr lang="es-ES" sz="1200" dirty="0">
            <a:solidFill>
              <a:schemeClr val="tx1"/>
            </a:solidFill>
          </a:endParaRPr>
        </a:p>
      </dgm:t>
    </dgm:pt>
    <dgm:pt modelId="{1638B06E-E18C-402D-8282-8879DC57FEF6}" type="parTrans" cxnId="{F2EA0574-422D-468E-96C2-B19C88506B91}">
      <dgm:prSet/>
      <dgm:spPr/>
      <dgm:t>
        <a:bodyPr/>
        <a:lstStyle/>
        <a:p>
          <a:endParaRPr lang="es-ES" sz="1200">
            <a:solidFill>
              <a:schemeClr val="tx1"/>
            </a:solidFill>
          </a:endParaRPr>
        </a:p>
      </dgm:t>
    </dgm:pt>
    <dgm:pt modelId="{EFA9CD37-9E14-48EC-B60D-E4C6F86D7702}" type="sibTrans" cxnId="{F2EA0574-422D-468E-96C2-B19C88506B91}">
      <dgm:prSet/>
      <dgm:spPr/>
      <dgm:t>
        <a:bodyPr/>
        <a:lstStyle/>
        <a:p>
          <a:endParaRPr lang="es-ES" sz="1200">
            <a:solidFill>
              <a:schemeClr val="tx1"/>
            </a:solidFill>
          </a:endParaRPr>
        </a:p>
      </dgm:t>
    </dgm:pt>
    <dgm:pt modelId="{6045535A-DE6F-400F-922C-427DF70386D3}">
      <dgm:prSet custT="1"/>
      <dgm:spPr/>
      <dgm:t>
        <a:bodyPr/>
        <a:lstStyle/>
        <a:p>
          <a:r>
            <a:rPr lang="el-GR" altLang="es-ES" sz="1200" dirty="0">
              <a:solidFill>
                <a:schemeClr val="tx1"/>
              </a:solidFill>
              <a:latin typeface="Arial Rounded MT Bold" panose="020F0704030504030204" pitchFamily="34" charset="0"/>
            </a:rPr>
            <a:t>Το</a:t>
          </a:r>
          <a:r>
            <a:rPr lang="en-US" altLang="es-ES" sz="1200" dirty="0">
              <a:solidFill>
                <a:schemeClr val="tx1"/>
              </a:solidFill>
              <a:latin typeface="Arial Rounded MT Bold" panose="020F0704030504030204" pitchFamily="34" charset="0"/>
            </a:rPr>
            <a:t> </a:t>
          </a:r>
          <a:r>
            <a:rPr lang="en-US" altLang="es-ES" sz="1200" i="1" dirty="0" err="1">
              <a:solidFill>
                <a:schemeClr val="tx1"/>
              </a:solidFill>
              <a:latin typeface="Arial Rounded MT Bold" panose="020F0704030504030204" pitchFamily="34" charset="0"/>
            </a:rPr>
            <a:t>SocialMediAbility</a:t>
          </a:r>
          <a:r>
            <a:rPr lang="en-US" altLang="es-ES" sz="1200" i="1" dirty="0">
              <a:solidFill>
                <a:schemeClr val="tx1"/>
              </a:solidFill>
              <a:latin typeface="Arial Rounded MT Bold" panose="020F0704030504030204" pitchFamily="34" charset="0"/>
            </a:rPr>
            <a:t> Observatory </a:t>
          </a:r>
          <a:r>
            <a:rPr lang="el-GR" altLang="es-ES" sz="1200" i="1" dirty="0">
              <a:solidFill>
                <a:schemeClr val="tx1"/>
              </a:solidFill>
            </a:rPr>
            <a:t>έδειξε πολλά παραδείγματα εταιρειών που δημοσιεύουν το ακριβώς αντίθετο.</a:t>
          </a:r>
          <a:endParaRPr lang="es-ES" sz="1200" dirty="0">
            <a:solidFill>
              <a:schemeClr val="tx1"/>
            </a:solidFill>
          </a:endParaRPr>
        </a:p>
      </dgm:t>
    </dgm:pt>
    <dgm:pt modelId="{55E366BF-FD1B-4F79-B90F-393D1C97D1FF}" type="parTrans" cxnId="{9953F48F-449D-477A-B755-E00AC8267777}">
      <dgm:prSet/>
      <dgm:spPr/>
      <dgm:t>
        <a:bodyPr/>
        <a:lstStyle/>
        <a:p>
          <a:endParaRPr lang="es-ES" sz="1200">
            <a:solidFill>
              <a:schemeClr val="tx1"/>
            </a:solidFill>
          </a:endParaRPr>
        </a:p>
      </dgm:t>
    </dgm:pt>
    <dgm:pt modelId="{6265986E-F1E2-4C4E-83FE-83DF6F120699}" type="sibTrans" cxnId="{9953F48F-449D-477A-B755-E00AC8267777}">
      <dgm:prSet/>
      <dgm:spPr/>
      <dgm:t>
        <a:bodyPr/>
        <a:lstStyle/>
        <a:p>
          <a:endParaRPr lang="es-ES" sz="1200">
            <a:solidFill>
              <a:schemeClr val="tx1"/>
            </a:solidFill>
          </a:endParaRPr>
        </a:p>
      </dgm:t>
    </dgm:pt>
    <dgm:pt modelId="{A1AB07B4-A099-48E5-A210-7B44DB2FF033}" type="pres">
      <dgm:prSet presAssocID="{91F35CEA-930D-4CCA-9E01-FF89A7978E03}" presName="Name0" presStyleCnt="0">
        <dgm:presLayoutVars>
          <dgm:chMax val="7"/>
          <dgm:chPref val="7"/>
          <dgm:dir/>
        </dgm:presLayoutVars>
      </dgm:prSet>
      <dgm:spPr/>
    </dgm:pt>
    <dgm:pt modelId="{E04BE0EF-7246-4F56-963A-E5E45D2F98CC}" type="pres">
      <dgm:prSet presAssocID="{91F35CEA-930D-4CCA-9E01-FF89A7978E03}" presName="Name1" presStyleCnt="0"/>
      <dgm:spPr/>
    </dgm:pt>
    <dgm:pt modelId="{ED4A25F2-C127-4F0F-AEFF-2FCC4128924E}" type="pres">
      <dgm:prSet presAssocID="{91F35CEA-930D-4CCA-9E01-FF89A7978E03}" presName="cycle" presStyleCnt="0"/>
      <dgm:spPr/>
    </dgm:pt>
    <dgm:pt modelId="{7E45D7E4-88D5-4B60-83A6-5152BA4C269B}" type="pres">
      <dgm:prSet presAssocID="{91F35CEA-930D-4CCA-9E01-FF89A7978E03}" presName="srcNode" presStyleLbl="node1" presStyleIdx="0" presStyleCnt="3"/>
      <dgm:spPr/>
    </dgm:pt>
    <dgm:pt modelId="{16D51A55-E93C-43E4-834A-A6AF2D709D62}" type="pres">
      <dgm:prSet presAssocID="{91F35CEA-930D-4CCA-9E01-FF89A7978E03}" presName="conn" presStyleLbl="parChTrans1D2" presStyleIdx="0" presStyleCnt="1"/>
      <dgm:spPr/>
    </dgm:pt>
    <dgm:pt modelId="{75D38ED8-FED9-478C-9C59-398AB0CAE24B}" type="pres">
      <dgm:prSet presAssocID="{91F35CEA-930D-4CCA-9E01-FF89A7978E03}" presName="extraNode" presStyleLbl="node1" presStyleIdx="0" presStyleCnt="3"/>
      <dgm:spPr/>
    </dgm:pt>
    <dgm:pt modelId="{4DEF85F4-A0BA-4C12-8A80-A47AA577191A}" type="pres">
      <dgm:prSet presAssocID="{91F35CEA-930D-4CCA-9E01-FF89A7978E03}" presName="dstNode" presStyleLbl="node1" presStyleIdx="0" presStyleCnt="3"/>
      <dgm:spPr/>
    </dgm:pt>
    <dgm:pt modelId="{4CF2296A-5C93-4811-BAD3-B8FBE663B8ED}" type="pres">
      <dgm:prSet presAssocID="{4781A9D1-4DCA-4C78-AB52-747E9BB21B89}" presName="text_1" presStyleLbl="node1" presStyleIdx="0" presStyleCnt="3">
        <dgm:presLayoutVars>
          <dgm:bulletEnabled val="1"/>
        </dgm:presLayoutVars>
      </dgm:prSet>
      <dgm:spPr/>
    </dgm:pt>
    <dgm:pt modelId="{289DF981-6C95-48D8-BC50-6CDE4212EF79}" type="pres">
      <dgm:prSet presAssocID="{4781A9D1-4DCA-4C78-AB52-747E9BB21B89}" presName="accent_1" presStyleCnt="0"/>
      <dgm:spPr/>
    </dgm:pt>
    <dgm:pt modelId="{9E76D100-2519-411C-98C2-7DF3A2F4AF7F}" type="pres">
      <dgm:prSet presAssocID="{4781A9D1-4DCA-4C78-AB52-747E9BB21B89}" presName="accentRepeatNode" presStyleLbl="solidFgAcc1" presStyleIdx="0" presStyleCnt="3"/>
      <dgm:spPr/>
    </dgm:pt>
    <dgm:pt modelId="{213BB9AE-27B6-406E-9726-AD0DE6598A6A}" type="pres">
      <dgm:prSet presAssocID="{4EC53856-FE11-4341-A898-3B9E381315CC}" presName="text_2" presStyleLbl="node1" presStyleIdx="1" presStyleCnt="3">
        <dgm:presLayoutVars>
          <dgm:bulletEnabled val="1"/>
        </dgm:presLayoutVars>
      </dgm:prSet>
      <dgm:spPr/>
    </dgm:pt>
    <dgm:pt modelId="{1D9D4469-5C54-454F-868B-CEB0B641516D}" type="pres">
      <dgm:prSet presAssocID="{4EC53856-FE11-4341-A898-3B9E381315CC}" presName="accent_2" presStyleCnt="0"/>
      <dgm:spPr/>
    </dgm:pt>
    <dgm:pt modelId="{F512C1ED-4C52-4F92-83FE-EA7936362A17}" type="pres">
      <dgm:prSet presAssocID="{4EC53856-FE11-4341-A898-3B9E381315CC}" presName="accentRepeatNode" presStyleLbl="solidFgAcc1" presStyleIdx="1" presStyleCnt="3"/>
      <dgm:spPr/>
    </dgm:pt>
    <dgm:pt modelId="{F36B7598-82EB-4690-ADBA-5F8576B86382}" type="pres">
      <dgm:prSet presAssocID="{6045535A-DE6F-400F-922C-427DF70386D3}" presName="text_3" presStyleLbl="node1" presStyleIdx="2" presStyleCnt="3">
        <dgm:presLayoutVars>
          <dgm:bulletEnabled val="1"/>
        </dgm:presLayoutVars>
      </dgm:prSet>
      <dgm:spPr/>
    </dgm:pt>
    <dgm:pt modelId="{16C38367-14F7-40C0-8276-1890EB0D4A62}" type="pres">
      <dgm:prSet presAssocID="{6045535A-DE6F-400F-922C-427DF70386D3}" presName="accent_3" presStyleCnt="0"/>
      <dgm:spPr/>
    </dgm:pt>
    <dgm:pt modelId="{EFDB9593-E621-42DE-AF55-E9E3A2173A81}" type="pres">
      <dgm:prSet presAssocID="{6045535A-DE6F-400F-922C-427DF70386D3}" presName="accentRepeatNode" presStyleLbl="solidFgAcc1" presStyleIdx="2" presStyleCnt="3"/>
      <dgm:spPr/>
    </dgm:pt>
  </dgm:ptLst>
  <dgm:cxnLst>
    <dgm:cxn modelId="{EEA3E718-8102-4285-819A-8C64B6936B0D}" type="presOf" srcId="{4EC53856-FE11-4341-A898-3B9E381315CC}" destId="{213BB9AE-27B6-406E-9726-AD0DE6598A6A}" srcOrd="0" destOrd="0" presId="urn:microsoft.com/office/officeart/2008/layout/VerticalCurvedList"/>
    <dgm:cxn modelId="{9D22A569-7465-413D-9F83-D52477170EB7}" type="presOf" srcId="{6045535A-DE6F-400F-922C-427DF70386D3}" destId="{F36B7598-82EB-4690-ADBA-5F8576B86382}" srcOrd="0" destOrd="0" presId="urn:microsoft.com/office/officeart/2008/layout/VerticalCurvedList"/>
    <dgm:cxn modelId="{F2EA0574-422D-468E-96C2-B19C88506B91}" srcId="{91F35CEA-930D-4CCA-9E01-FF89A7978E03}" destId="{4EC53856-FE11-4341-A898-3B9E381315CC}" srcOrd="1" destOrd="0" parTransId="{1638B06E-E18C-402D-8282-8879DC57FEF6}" sibTransId="{EFA9CD37-9E14-48EC-B60D-E4C6F86D7702}"/>
    <dgm:cxn modelId="{4172BE7F-05E7-46F4-85F9-BBC4E9C6E78B}" srcId="{91F35CEA-930D-4CCA-9E01-FF89A7978E03}" destId="{4781A9D1-4DCA-4C78-AB52-747E9BB21B89}" srcOrd="0" destOrd="0" parTransId="{687E3D7C-6A56-4980-A8F4-53F2E384F4BC}" sibTransId="{D2013B0E-2B50-4DE7-BABD-E10B4C4FAD7F}"/>
    <dgm:cxn modelId="{4FD11A81-281D-430B-AA99-789E5783CDAC}" type="presOf" srcId="{4781A9D1-4DCA-4C78-AB52-747E9BB21B89}" destId="{4CF2296A-5C93-4811-BAD3-B8FBE663B8ED}" srcOrd="0" destOrd="0" presId="urn:microsoft.com/office/officeart/2008/layout/VerticalCurvedList"/>
    <dgm:cxn modelId="{9953F48F-449D-477A-B755-E00AC8267777}" srcId="{91F35CEA-930D-4CCA-9E01-FF89A7978E03}" destId="{6045535A-DE6F-400F-922C-427DF70386D3}" srcOrd="2" destOrd="0" parTransId="{55E366BF-FD1B-4F79-B90F-393D1C97D1FF}" sibTransId="{6265986E-F1E2-4C4E-83FE-83DF6F120699}"/>
    <dgm:cxn modelId="{AF6D90BB-9568-4D35-841D-E7C5DEE177AB}" type="presOf" srcId="{D2013B0E-2B50-4DE7-BABD-E10B4C4FAD7F}" destId="{16D51A55-E93C-43E4-834A-A6AF2D709D62}" srcOrd="0" destOrd="0" presId="urn:microsoft.com/office/officeart/2008/layout/VerticalCurvedList"/>
    <dgm:cxn modelId="{D1619CFA-D8E7-4BEA-BDDE-C74ECC5AE560}" type="presOf" srcId="{91F35CEA-930D-4CCA-9E01-FF89A7978E03}" destId="{A1AB07B4-A099-48E5-A210-7B44DB2FF033}" srcOrd="0" destOrd="0" presId="urn:microsoft.com/office/officeart/2008/layout/VerticalCurvedList"/>
    <dgm:cxn modelId="{1096A6A8-A861-41EF-A544-0067987CD81C}" type="presParOf" srcId="{A1AB07B4-A099-48E5-A210-7B44DB2FF033}" destId="{E04BE0EF-7246-4F56-963A-E5E45D2F98CC}" srcOrd="0" destOrd="0" presId="urn:microsoft.com/office/officeart/2008/layout/VerticalCurvedList"/>
    <dgm:cxn modelId="{CCCA78D2-F4A3-4EC8-8230-509EF391F54B}" type="presParOf" srcId="{E04BE0EF-7246-4F56-963A-E5E45D2F98CC}" destId="{ED4A25F2-C127-4F0F-AEFF-2FCC4128924E}" srcOrd="0" destOrd="0" presId="urn:microsoft.com/office/officeart/2008/layout/VerticalCurvedList"/>
    <dgm:cxn modelId="{D38EC2FB-0B9B-4333-B859-9C5E218794AF}" type="presParOf" srcId="{ED4A25F2-C127-4F0F-AEFF-2FCC4128924E}" destId="{7E45D7E4-88D5-4B60-83A6-5152BA4C269B}" srcOrd="0" destOrd="0" presId="urn:microsoft.com/office/officeart/2008/layout/VerticalCurvedList"/>
    <dgm:cxn modelId="{418699FC-4A1A-49D8-B5F7-CFE91263628F}" type="presParOf" srcId="{ED4A25F2-C127-4F0F-AEFF-2FCC4128924E}" destId="{16D51A55-E93C-43E4-834A-A6AF2D709D62}" srcOrd="1" destOrd="0" presId="urn:microsoft.com/office/officeart/2008/layout/VerticalCurvedList"/>
    <dgm:cxn modelId="{E8358D97-2053-447A-9760-339FAB815119}" type="presParOf" srcId="{ED4A25F2-C127-4F0F-AEFF-2FCC4128924E}" destId="{75D38ED8-FED9-478C-9C59-398AB0CAE24B}" srcOrd="2" destOrd="0" presId="urn:microsoft.com/office/officeart/2008/layout/VerticalCurvedList"/>
    <dgm:cxn modelId="{C17EEF6C-0CC8-4B16-B7AB-119843083AB9}" type="presParOf" srcId="{ED4A25F2-C127-4F0F-AEFF-2FCC4128924E}" destId="{4DEF85F4-A0BA-4C12-8A80-A47AA577191A}" srcOrd="3" destOrd="0" presId="urn:microsoft.com/office/officeart/2008/layout/VerticalCurvedList"/>
    <dgm:cxn modelId="{4A1996E9-B7B7-45EC-B548-8016E52CAED6}" type="presParOf" srcId="{E04BE0EF-7246-4F56-963A-E5E45D2F98CC}" destId="{4CF2296A-5C93-4811-BAD3-B8FBE663B8ED}" srcOrd="1" destOrd="0" presId="urn:microsoft.com/office/officeart/2008/layout/VerticalCurvedList"/>
    <dgm:cxn modelId="{70F5FEC9-6EE5-4CF4-A1EC-2186247AA840}" type="presParOf" srcId="{E04BE0EF-7246-4F56-963A-E5E45D2F98CC}" destId="{289DF981-6C95-48D8-BC50-6CDE4212EF79}" srcOrd="2" destOrd="0" presId="urn:microsoft.com/office/officeart/2008/layout/VerticalCurvedList"/>
    <dgm:cxn modelId="{79E01E8C-3B86-461A-801F-56D40C1A838F}" type="presParOf" srcId="{289DF981-6C95-48D8-BC50-6CDE4212EF79}" destId="{9E76D100-2519-411C-98C2-7DF3A2F4AF7F}" srcOrd="0" destOrd="0" presId="urn:microsoft.com/office/officeart/2008/layout/VerticalCurvedList"/>
    <dgm:cxn modelId="{56080672-8A5C-4A0D-8C96-C50F40F19012}" type="presParOf" srcId="{E04BE0EF-7246-4F56-963A-E5E45D2F98CC}" destId="{213BB9AE-27B6-406E-9726-AD0DE6598A6A}" srcOrd="3" destOrd="0" presId="urn:microsoft.com/office/officeart/2008/layout/VerticalCurvedList"/>
    <dgm:cxn modelId="{047C092E-E775-4583-87A6-2D4CA0638310}" type="presParOf" srcId="{E04BE0EF-7246-4F56-963A-E5E45D2F98CC}" destId="{1D9D4469-5C54-454F-868B-CEB0B641516D}" srcOrd="4" destOrd="0" presId="urn:microsoft.com/office/officeart/2008/layout/VerticalCurvedList"/>
    <dgm:cxn modelId="{98A4F58F-7206-48FD-A8C0-F8B9D25C588F}" type="presParOf" srcId="{1D9D4469-5C54-454F-868B-CEB0B641516D}" destId="{F512C1ED-4C52-4F92-83FE-EA7936362A17}" srcOrd="0" destOrd="0" presId="urn:microsoft.com/office/officeart/2008/layout/VerticalCurvedList"/>
    <dgm:cxn modelId="{94ABCBA0-BADA-4CBB-A493-A5846E46B3D2}" type="presParOf" srcId="{E04BE0EF-7246-4F56-963A-E5E45D2F98CC}" destId="{F36B7598-82EB-4690-ADBA-5F8576B86382}" srcOrd="5" destOrd="0" presId="urn:microsoft.com/office/officeart/2008/layout/VerticalCurvedList"/>
    <dgm:cxn modelId="{D48102DB-FA04-40E5-BE14-7F3A693DCC5D}" type="presParOf" srcId="{E04BE0EF-7246-4F56-963A-E5E45D2F98CC}" destId="{16C38367-14F7-40C0-8276-1890EB0D4A62}" srcOrd="6" destOrd="0" presId="urn:microsoft.com/office/officeart/2008/layout/VerticalCurvedList"/>
    <dgm:cxn modelId="{4607ECF7-5B39-44DE-BFD7-022B6ECD75D4}" type="presParOf" srcId="{16C38367-14F7-40C0-8276-1890EB0D4A62}" destId="{EFDB9593-E621-42DE-AF55-E9E3A2173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830764-E468-4760-81A4-BBB5E2DD6AE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E6FD615B-89C4-44F1-8C43-37F0EE4B7990}">
      <dgm:prSet custT="1"/>
      <dgm:spPr/>
      <dgm:t>
        <a:bodyPr/>
        <a:lstStyle/>
        <a:p>
          <a:r>
            <a:rPr lang="el-GR" altLang="es-ES" sz="1200" dirty="0">
              <a:solidFill>
                <a:schemeClr val="tx1"/>
              </a:solidFill>
            </a:rPr>
            <a:t>Ποιοι είμαστε</a:t>
          </a:r>
          <a:endParaRPr lang="es-ES" sz="1200" dirty="0">
            <a:solidFill>
              <a:schemeClr val="tx1"/>
            </a:solidFill>
          </a:endParaRPr>
        </a:p>
      </dgm:t>
    </dgm:pt>
    <dgm:pt modelId="{256272C5-2754-4F71-A272-97935E56344E}" type="parTrans" cxnId="{A06732E4-3ECA-4E42-97B7-B8E96D84269F}">
      <dgm:prSet/>
      <dgm:spPr/>
      <dgm:t>
        <a:bodyPr/>
        <a:lstStyle/>
        <a:p>
          <a:endParaRPr lang="es-ES" sz="1200">
            <a:solidFill>
              <a:schemeClr val="tx1"/>
            </a:solidFill>
          </a:endParaRPr>
        </a:p>
      </dgm:t>
    </dgm:pt>
    <dgm:pt modelId="{465ACFC7-12CF-4EA6-B1A4-3B2F638BDFB3}" type="sibTrans" cxnId="{A06732E4-3ECA-4E42-97B7-B8E96D84269F}">
      <dgm:prSet/>
      <dgm:spPr/>
      <dgm:t>
        <a:bodyPr/>
        <a:lstStyle/>
        <a:p>
          <a:endParaRPr lang="es-ES" sz="1200">
            <a:solidFill>
              <a:schemeClr val="tx1"/>
            </a:solidFill>
          </a:endParaRPr>
        </a:p>
      </dgm:t>
    </dgm:pt>
    <dgm:pt modelId="{04E1A841-24E9-483A-8D2C-7C72EC3157A7}">
      <dgm:prSet custT="1"/>
      <dgm:spPr/>
      <dgm:t>
        <a:bodyPr/>
        <a:lstStyle/>
        <a:p>
          <a:r>
            <a:rPr lang="el-GR" altLang="es-ES" sz="1200" dirty="0">
              <a:solidFill>
                <a:schemeClr val="tx1"/>
              </a:solidFill>
            </a:rPr>
            <a:t>Για τι θέλουμε να μιλήσουμε</a:t>
          </a:r>
          <a:endParaRPr lang="es-ES" sz="1200" dirty="0">
            <a:solidFill>
              <a:schemeClr val="tx1"/>
            </a:solidFill>
          </a:endParaRPr>
        </a:p>
      </dgm:t>
    </dgm:pt>
    <dgm:pt modelId="{B2D8278E-1B99-4A28-8320-4C87CA53127D}" type="parTrans" cxnId="{5F9129A7-86A7-42D1-810A-21C00CA7A169}">
      <dgm:prSet/>
      <dgm:spPr/>
      <dgm:t>
        <a:bodyPr/>
        <a:lstStyle/>
        <a:p>
          <a:endParaRPr lang="es-ES" sz="1200">
            <a:solidFill>
              <a:schemeClr val="tx1"/>
            </a:solidFill>
          </a:endParaRPr>
        </a:p>
      </dgm:t>
    </dgm:pt>
    <dgm:pt modelId="{D23C78CF-60CD-4234-980E-5244A29CF815}" type="sibTrans" cxnId="{5F9129A7-86A7-42D1-810A-21C00CA7A169}">
      <dgm:prSet/>
      <dgm:spPr/>
      <dgm:t>
        <a:bodyPr/>
        <a:lstStyle/>
        <a:p>
          <a:endParaRPr lang="es-ES" sz="1200">
            <a:solidFill>
              <a:schemeClr val="tx1"/>
            </a:solidFill>
          </a:endParaRPr>
        </a:p>
      </dgm:t>
    </dgm:pt>
    <dgm:pt modelId="{A778FE2A-6D48-43CA-950E-5D924E5F05B8}">
      <dgm:prSet custT="1"/>
      <dgm:spPr/>
      <dgm:t>
        <a:bodyPr/>
        <a:lstStyle/>
        <a:p>
          <a:r>
            <a:rPr lang="el-GR" altLang="es-ES" sz="1200" dirty="0">
              <a:solidFill>
                <a:schemeClr val="tx1"/>
              </a:solidFill>
            </a:rPr>
            <a:t>Ποιοι είναι οι </a:t>
          </a:r>
          <a:r>
            <a:rPr lang="el-GR" altLang="es-ES" sz="1200" dirty="0" err="1">
              <a:solidFill>
                <a:schemeClr val="tx1"/>
              </a:solidFill>
            </a:rPr>
            <a:t>Personas</a:t>
          </a:r>
          <a:r>
            <a:rPr lang="el-GR" altLang="es-ES" sz="1200" dirty="0">
              <a:solidFill>
                <a:schemeClr val="tx1"/>
              </a:solidFill>
            </a:rPr>
            <a:t> στους οποίους απευθυνόμαστε</a:t>
          </a:r>
          <a:endParaRPr lang="es-ES" sz="1200" dirty="0">
            <a:solidFill>
              <a:schemeClr val="tx1"/>
            </a:solidFill>
          </a:endParaRPr>
        </a:p>
      </dgm:t>
    </dgm:pt>
    <dgm:pt modelId="{895C3388-2CD6-4119-BF49-EF52AD9B332A}" type="parTrans" cxnId="{E3CFCEBD-1A47-4190-B11F-0C6C5D2AC142}">
      <dgm:prSet/>
      <dgm:spPr/>
      <dgm:t>
        <a:bodyPr/>
        <a:lstStyle/>
        <a:p>
          <a:endParaRPr lang="es-ES" sz="1200">
            <a:solidFill>
              <a:schemeClr val="tx1"/>
            </a:solidFill>
          </a:endParaRPr>
        </a:p>
      </dgm:t>
    </dgm:pt>
    <dgm:pt modelId="{FED42A50-A7A1-477B-A6A4-004A1674914D}" type="sibTrans" cxnId="{E3CFCEBD-1A47-4190-B11F-0C6C5D2AC142}">
      <dgm:prSet/>
      <dgm:spPr/>
      <dgm:t>
        <a:bodyPr/>
        <a:lstStyle/>
        <a:p>
          <a:endParaRPr lang="es-ES" sz="1200">
            <a:solidFill>
              <a:schemeClr val="tx1"/>
            </a:solidFill>
          </a:endParaRPr>
        </a:p>
      </dgm:t>
    </dgm:pt>
    <dgm:pt modelId="{C0CC6649-2F40-4E68-9BC5-E857AD5DC7D5}" type="pres">
      <dgm:prSet presAssocID="{C0830764-E468-4760-81A4-BBB5E2DD6AE7}" presName="Name0" presStyleCnt="0">
        <dgm:presLayoutVars>
          <dgm:chMax val="7"/>
          <dgm:chPref val="7"/>
          <dgm:dir/>
        </dgm:presLayoutVars>
      </dgm:prSet>
      <dgm:spPr/>
    </dgm:pt>
    <dgm:pt modelId="{AFB8AD08-4736-4FD7-B6CC-6DD936E2A319}" type="pres">
      <dgm:prSet presAssocID="{C0830764-E468-4760-81A4-BBB5E2DD6AE7}" presName="Name1" presStyleCnt="0"/>
      <dgm:spPr/>
    </dgm:pt>
    <dgm:pt modelId="{70710981-8A94-4799-8461-46F222A1DB9B}" type="pres">
      <dgm:prSet presAssocID="{C0830764-E468-4760-81A4-BBB5E2DD6AE7}" presName="cycle" presStyleCnt="0"/>
      <dgm:spPr/>
    </dgm:pt>
    <dgm:pt modelId="{51A591FB-F070-4685-8AAE-36C2307711DF}" type="pres">
      <dgm:prSet presAssocID="{C0830764-E468-4760-81A4-BBB5E2DD6AE7}" presName="srcNode" presStyleLbl="node1" presStyleIdx="0" presStyleCnt="3"/>
      <dgm:spPr/>
    </dgm:pt>
    <dgm:pt modelId="{447F9A93-36DD-4E33-BAED-CC1B29609364}" type="pres">
      <dgm:prSet presAssocID="{C0830764-E468-4760-81A4-BBB5E2DD6AE7}" presName="conn" presStyleLbl="parChTrans1D2" presStyleIdx="0" presStyleCnt="1"/>
      <dgm:spPr/>
    </dgm:pt>
    <dgm:pt modelId="{208FBC85-2538-4880-8EF4-624CF84B19C3}" type="pres">
      <dgm:prSet presAssocID="{C0830764-E468-4760-81A4-BBB5E2DD6AE7}" presName="extraNode" presStyleLbl="node1" presStyleIdx="0" presStyleCnt="3"/>
      <dgm:spPr/>
    </dgm:pt>
    <dgm:pt modelId="{8CE21F51-32A6-4E97-A00C-D08E24CC9677}" type="pres">
      <dgm:prSet presAssocID="{C0830764-E468-4760-81A4-BBB5E2DD6AE7}" presName="dstNode" presStyleLbl="node1" presStyleIdx="0" presStyleCnt="3"/>
      <dgm:spPr/>
    </dgm:pt>
    <dgm:pt modelId="{FBE980FA-6999-4B25-AFCA-2888296170F0}" type="pres">
      <dgm:prSet presAssocID="{E6FD615B-89C4-44F1-8C43-37F0EE4B7990}" presName="text_1" presStyleLbl="node1" presStyleIdx="0" presStyleCnt="3" custLinFactNeighborX="-1101" custLinFactNeighborY="10016">
        <dgm:presLayoutVars>
          <dgm:bulletEnabled val="1"/>
        </dgm:presLayoutVars>
      </dgm:prSet>
      <dgm:spPr/>
    </dgm:pt>
    <dgm:pt modelId="{6DF54957-C41B-46E4-91C2-CE8F3508BEFF}" type="pres">
      <dgm:prSet presAssocID="{E6FD615B-89C4-44F1-8C43-37F0EE4B7990}" presName="accent_1" presStyleCnt="0"/>
      <dgm:spPr/>
    </dgm:pt>
    <dgm:pt modelId="{A0F965C4-38D1-4C9F-8ACA-268F2A426CED}" type="pres">
      <dgm:prSet presAssocID="{E6FD615B-89C4-44F1-8C43-37F0EE4B7990}" presName="accentRepeatNode" presStyleLbl="solidFgAcc1" presStyleIdx="0" presStyleCnt="3"/>
      <dgm:spPr/>
    </dgm:pt>
    <dgm:pt modelId="{2B59570C-95B1-4B3C-9BF8-B2370FE4D806}" type="pres">
      <dgm:prSet presAssocID="{04E1A841-24E9-483A-8D2C-7C72EC3157A7}" presName="text_2" presStyleLbl="node1" presStyleIdx="1" presStyleCnt="3">
        <dgm:presLayoutVars>
          <dgm:bulletEnabled val="1"/>
        </dgm:presLayoutVars>
      </dgm:prSet>
      <dgm:spPr/>
    </dgm:pt>
    <dgm:pt modelId="{27896B01-55C7-417F-B42D-75F058C03502}" type="pres">
      <dgm:prSet presAssocID="{04E1A841-24E9-483A-8D2C-7C72EC3157A7}" presName="accent_2" presStyleCnt="0"/>
      <dgm:spPr/>
    </dgm:pt>
    <dgm:pt modelId="{A948DCCD-A320-4DF8-AFEF-4996D484E3CD}" type="pres">
      <dgm:prSet presAssocID="{04E1A841-24E9-483A-8D2C-7C72EC3157A7}" presName="accentRepeatNode" presStyleLbl="solidFgAcc1" presStyleIdx="1" presStyleCnt="3"/>
      <dgm:spPr/>
    </dgm:pt>
    <dgm:pt modelId="{126D4E84-086C-4B3D-B5EC-52D3FDF3EDD1}" type="pres">
      <dgm:prSet presAssocID="{A778FE2A-6D48-43CA-950E-5D924E5F05B8}" presName="text_3" presStyleLbl="node1" presStyleIdx="2" presStyleCnt="3">
        <dgm:presLayoutVars>
          <dgm:bulletEnabled val="1"/>
        </dgm:presLayoutVars>
      </dgm:prSet>
      <dgm:spPr/>
    </dgm:pt>
    <dgm:pt modelId="{BABD95D0-3E0C-4F83-9E20-094662D572B9}" type="pres">
      <dgm:prSet presAssocID="{A778FE2A-6D48-43CA-950E-5D924E5F05B8}" presName="accent_3" presStyleCnt="0"/>
      <dgm:spPr/>
    </dgm:pt>
    <dgm:pt modelId="{5560E288-6FB2-4C36-89A6-63EC78B0C9B5}" type="pres">
      <dgm:prSet presAssocID="{A778FE2A-6D48-43CA-950E-5D924E5F05B8}" presName="accentRepeatNode" presStyleLbl="solidFgAcc1" presStyleIdx="2" presStyleCnt="3"/>
      <dgm:spPr/>
    </dgm:pt>
  </dgm:ptLst>
  <dgm:cxnLst>
    <dgm:cxn modelId="{70E5D222-504E-42EC-B61A-1FBBFA79B426}" type="presOf" srcId="{04E1A841-24E9-483A-8D2C-7C72EC3157A7}" destId="{2B59570C-95B1-4B3C-9BF8-B2370FE4D806}" srcOrd="0" destOrd="0" presId="urn:microsoft.com/office/officeart/2008/layout/VerticalCurvedList"/>
    <dgm:cxn modelId="{30616C3F-B142-449F-953D-A71768EC278D}" type="presOf" srcId="{A778FE2A-6D48-43CA-950E-5D924E5F05B8}" destId="{126D4E84-086C-4B3D-B5EC-52D3FDF3EDD1}" srcOrd="0" destOrd="0" presId="urn:microsoft.com/office/officeart/2008/layout/VerticalCurvedList"/>
    <dgm:cxn modelId="{D841C3A1-A2AC-4DD4-A8B2-CD673B19BF58}" type="presOf" srcId="{C0830764-E468-4760-81A4-BBB5E2DD6AE7}" destId="{C0CC6649-2F40-4E68-9BC5-E857AD5DC7D5}" srcOrd="0" destOrd="0" presId="urn:microsoft.com/office/officeart/2008/layout/VerticalCurvedList"/>
    <dgm:cxn modelId="{5F9129A7-86A7-42D1-810A-21C00CA7A169}" srcId="{C0830764-E468-4760-81A4-BBB5E2DD6AE7}" destId="{04E1A841-24E9-483A-8D2C-7C72EC3157A7}" srcOrd="1" destOrd="0" parTransId="{B2D8278E-1B99-4A28-8320-4C87CA53127D}" sibTransId="{D23C78CF-60CD-4234-980E-5244A29CF815}"/>
    <dgm:cxn modelId="{91688EB4-0994-43BD-9162-04390CCA0A59}" type="presOf" srcId="{465ACFC7-12CF-4EA6-B1A4-3B2F638BDFB3}" destId="{447F9A93-36DD-4E33-BAED-CC1B29609364}" srcOrd="0" destOrd="0" presId="urn:microsoft.com/office/officeart/2008/layout/VerticalCurvedList"/>
    <dgm:cxn modelId="{CBF172B8-0B6A-425F-A955-27954A07333E}" type="presOf" srcId="{E6FD615B-89C4-44F1-8C43-37F0EE4B7990}" destId="{FBE980FA-6999-4B25-AFCA-2888296170F0}" srcOrd="0" destOrd="0" presId="urn:microsoft.com/office/officeart/2008/layout/VerticalCurvedList"/>
    <dgm:cxn modelId="{E3CFCEBD-1A47-4190-B11F-0C6C5D2AC142}" srcId="{C0830764-E468-4760-81A4-BBB5E2DD6AE7}" destId="{A778FE2A-6D48-43CA-950E-5D924E5F05B8}" srcOrd="2" destOrd="0" parTransId="{895C3388-2CD6-4119-BF49-EF52AD9B332A}" sibTransId="{FED42A50-A7A1-477B-A6A4-004A1674914D}"/>
    <dgm:cxn modelId="{A06732E4-3ECA-4E42-97B7-B8E96D84269F}" srcId="{C0830764-E468-4760-81A4-BBB5E2DD6AE7}" destId="{E6FD615B-89C4-44F1-8C43-37F0EE4B7990}" srcOrd="0" destOrd="0" parTransId="{256272C5-2754-4F71-A272-97935E56344E}" sibTransId="{465ACFC7-12CF-4EA6-B1A4-3B2F638BDFB3}"/>
    <dgm:cxn modelId="{E39DB4D1-48D5-4ECE-A3FD-437B02B6BF27}" type="presParOf" srcId="{C0CC6649-2F40-4E68-9BC5-E857AD5DC7D5}" destId="{AFB8AD08-4736-4FD7-B6CC-6DD936E2A319}" srcOrd="0" destOrd="0" presId="urn:microsoft.com/office/officeart/2008/layout/VerticalCurvedList"/>
    <dgm:cxn modelId="{603299F9-C53D-44C8-BD35-9E3A4E080E76}" type="presParOf" srcId="{AFB8AD08-4736-4FD7-B6CC-6DD936E2A319}" destId="{70710981-8A94-4799-8461-46F222A1DB9B}" srcOrd="0" destOrd="0" presId="urn:microsoft.com/office/officeart/2008/layout/VerticalCurvedList"/>
    <dgm:cxn modelId="{CCCAF018-EEBD-42E0-9E34-35158A144211}" type="presParOf" srcId="{70710981-8A94-4799-8461-46F222A1DB9B}" destId="{51A591FB-F070-4685-8AAE-36C2307711DF}" srcOrd="0" destOrd="0" presId="urn:microsoft.com/office/officeart/2008/layout/VerticalCurvedList"/>
    <dgm:cxn modelId="{327DF56C-3F2A-4DE5-9432-2608EB06DD20}" type="presParOf" srcId="{70710981-8A94-4799-8461-46F222A1DB9B}" destId="{447F9A93-36DD-4E33-BAED-CC1B29609364}" srcOrd="1" destOrd="0" presId="urn:microsoft.com/office/officeart/2008/layout/VerticalCurvedList"/>
    <dgm:cxn modelId="{91825A83-F5FE-430B-AB2D-CA8C37A0E83E}" type="presParOf" srcId="{70710981-8A94-4799-8461-46F222A1DB9B}" destId="{208FBC85-2538-4880-8EF4-624CF84B19C3}" srcOrd="2" destOrd="0" presId="urn:microsoft.com/office/officeart/2008/layout/VerticalCurvedList"/>
    <dgm:cxn modelId="{CE2FAB4A-09B1-4B91-844E-388B81A424DA}" type="presParOf" srcId="{70710981-8A94-4799-8461-46F222A1DB9B}" destId="{8CE21F51-32A6-4E97-A00C-D08E24CC9677}" srcOrd="3" destOrd="0" presId="urn:microsoft.com/office/officeart/2008/layout/VerticalCurvedList"/>
    <dgm:cxn modelId="{F9B5E6A7-3408-47F7-9E05-13750AA20B14}" type="presParOf" srcId="{AFB8AD08-4736-4FD7-B6CC-6DD936E2A319}" destId="{FBE980FA-6999-4B25-AFCA-2888296170F0}" srcOrd="1" destOrd="0" presId="urn:microsoft.com/office/officeart/2008/layout/VerticalCurvedList"/>
    <dgm:cxn modelId="{3BE5E0D4-B7BE-49E7-A3C3-C41B7B468167}" type="presParOf" srcId="{AFB8AD08-4736-4FD7-B6CC-6DD936E2A319}" destId="{6DF54957-C41B-46E4-91C2-CE8F3508BEFF}" srcOrd="2" destOrd="0" presId="urn:microsoft.com/office/officeart/2008/layout/VerticalCurvedList"/>
    <dgm:cxn modelId="{B7CEE634-6C95-45B7-8691-67AD233867BA}" type="presParOf" srcId="{6DF54957-C41B-46E4-91C2-CE8F3508BEFF}" destId="{A0F965C4-38D1-4C9F-8ACA-268F2A426CED}" srcOrd="0" destOrd="0" presId="urn:microsoft.com/office/officeart/2008/layout/VerticalCurvedList"/>
    <dgm:cxn modelId="{625AA365-5D38-4570-8520-C316C4CC42BB}" type="presParOf" srcId="{AFB8AD08-4736-4FD7-B6CC-6DD936E2A319}" destId="{2B59570C-95B1-4B3C-9BF8-B2370FE4D806}" srcOrd="3" destOrd="0" presId="urn:microsoft.com/office/officeart/2008/layout/VerticalCurvedList"/>
    <dgm:cxn modelId="{79638DAD-7CBA-4E2F-82B1-0473220FFC33}" type="presParOf" srcId="{AFB8AD08-4736-4FD7-B6CC-6DD936E2A319}" destId="{27896B01-55C7-417F-B42D-75F058C03502}" srcOrd="4" destOrd="0" presId="urn:microsoft.com/office/officeart/2008/layout/VerticalCurvedList"/>
    <dgm:cxn modelId="{6E143B0F-0AF0-4F29-B1F9-687D54166DCC}" type="presParOf" srcId="{27896B01-55C7-417F-B42D-75F058C03502}" destId="{A948DCCD-A320-4DF8-AFEF-4996D484E3CD}" srcOrd="0" destOrd="0" presId="urn:microsoft.com/office/officeart/2008/layout/VerticalCurvedList"/>
    <dgm:cxn modelId="{C83101E9-3F84-442C-98FD-1692301962F5}" type="presParOf" srcId="{AFB8AD08-4736-4FD7-B6CC-6DD936E2A319}" destId="{126D4E84-086C-4B3D-B5EC-52D3FDF3EDD1}" srcOrd="5" destOrd="0" presId="urn:microsoft.com/office/officeart/2008/layout/VerticalCurvedList"/>
    <dgm:cxn modelId="{396F1C55-08EE-47CB-943D-CFA1AD4D875C}" type="presParOf" srcId="{AFB8AD08-4736-4FD7-B6CC-6DD936E2A319}" destId="{BABD95D0-3E0C-4F83-9E20-094662D572B9}" srcOrd="6" destOrd="0" presId="urn:microsoft.com/office/officeart/2008/layout/VerticalCurvedList"/>
    <dgm:cxn modelId="{D2BA864C-22E5-4258-A092-F74B4768CDE4}" type="presParOf" srcId="{BABD95D0-3E0C-4F83-9E20-094662D572B9}" destId="{5560E288-6FB2-4C36-89A6-63EC78B0C9B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932C4-E38F-4CAF-88F3-1267FAAB4C1E}"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2953EC8C-79F5-48B2-9077-9D85F3FEC4AB}">
      <dgm:prSet/>
      <dgm:spPr/>
      <dgm:t>
        <a:bodyPr/>
        <a:lstStyle/>
        <a:p>
          <a:r>
            <a:rPr lang="el-GR" dirty="0"/>
            <a:t>να επικοινωνούμε με ανθρώπους και να τους ακούμε</a:t>
          </a:r>
          <a:endParaRPr lang="es-ES" dirty="0">
            <a:latin typeface="Arial Rounded MT Bold" panose="020F0704030504030204" pitchFamily="34" charset="0"/>
          </a:endParaRPr>
        </a:p>
      </dgm:t>
    </dgm:pt>
    <dgm:pt modelId="{7C4D3D50-3B1B-4444-8411-50CDCA98CA76}" type="parTrans" cxnId="{9D0608E3-5FD9-4FF7-BA8D-EEB8074B1C68}">
      <dgm:prSet/>
      <dgm:spPr/>
      <dgm:t>
        <a:bodyPr/>
        <a:lstStyle/>
        <a:p>
          <a:endParaRPr lang="es-ES">
            <a:latin typeface="Arial Rounded MT Bold" panose="020F0704030504030204" pitchFamily="34" charset="0"/>
          </a:endParaRPr>
        </a:p>
      </dgm:t>
    </dgm:pt>
    <dgm:pt modelId="{DB7F3021-3FA7-4566-8935-2236F901AD0C}" type="sibTrans" cxnId="{9D0608E3-5FD9-4FF7-BA8D-EEB8074B1C68}">
      <dgm:prSet/>
      <dgm:spPr/>
      <dgm:t>
        <a:bodyPr/>
        <a:lstStyle/>
        <a:p>
          <a:endParaRPr lang="es-ES">
            <a:latin typeface="Arial Rounded MT Bold" panose="020F0704030504030204" pitchFamily="34" charset="0"/>
          </a:endParaRPr>
        </a:p>
      </dgm:t>
    </dgm:pt>
    <dgm:pt modelId="{B947AA8D-FD18-46FA-883B-2D770B224D09}">
      <dgm:prSet/>
      <dgm:spPr/>
      <dgm:t>
        <a:bodyPr/>
        <a:lstStyle/>
        <a:p>
          <a:r>
            <a:rPr lang="el-GR" dirty="0"/>
            <a:t>να συλλέγουμε σχόλια</a:t>
          </a:r>
          <a:endParaRPr lang="es-ES" dirty="0">
            <a:latin typeface="Arial Rounded MT Bold" panose="020F0704030504030204" pitchFamily="34" charset="0"/>
          </a:endParaRPr>
        </a:p>
      </dgm:t>
    </dgm:pt>
    <dgm:pt modelId="{03129F23-A1B3-4189-969A-C6958D5D9DF1}" type="parTrans" cxnId="{8384ABD5-3935-4867-AA04-61DA5592C3E6}">
      <dgm:prSet/>
      <dgm:spPr/>
      <dgm:t>
        <a:bodyPr/>
        <a:lstStyle/>
        <a:p>
          <a:endParaRPr lang="es-ES">
            <a:latin typeface="Arial Rounded MT Bold" panose="020F0704030504030204" pitchFamily="34" charset="0"/>
          </a:endParaRPr>
        </a:p>
      </dgm:t>
    </dgm:pt>
    <dgm:pt modelId="{DAF5B809-A827-478A-BB3E-4C6D197BC442}" type="sibTrans" cxnId="{8384ABD5-3935-4867-AA04-61DA5592C3E6}">
      <dgm:prSet/>
      <dgm:spPr/>
      <dgm:t>
        <a:bodyPr/>
        <a:lstStyle/>
        <a:p>
          <a:endParaRPr lang="es-ES">
            <a:latin typeface="Arial Rounded MT Bold" panose="020F0704030504030204" pitchFamily="34" charset="0"/>
          </a:endParaRPr>
        </a:p>
      </dgm:t>
    </dgm:pt>
    <dgm:pt modelId="{9983A3B0-8B79-4576-9BCB-8149760E2CD2}">
      <dgm:prSet/>
      <dgm:spPr/>
      <dgm:t>
        <a:bodyPr/>
        <a:lstStyle/>
        <a:p>
          <a:r>
            <a:rPr lang="el-GR" dirty="0"/>
            <a:t>να προωθούμε την επιχείρησή μας με απλό και άμεσο τρόπο</a:t>
          </a:r>
          <a:endParaRPr lang="es-ES" dirty="0">
            <a:latin typeface="Arial Rounded MT Bold" panose="020F0704030504030204" pitchFamily="34" charset="0"/>
          </a:endParaRPr>
        </a:p>
      </dgm:t>
    </dgm:pt>
    <dgm:pt modelId="{9D88049B-5534-4D52-BAC6-9F483C2330F9}" type="parTrans" cxnId="{3330F347-8A80-4791-9010-827F172D7319}">
      <dgm:prSet/>
      <dgm:spPr/>
      <dgm:t>
        <a:bodyPr/>
        <a:lstStyle/>
        <a:p>
          <a:endParaRPr lang="es-ES">
            <a:latin typeface="Arial Rounded MT Bold" panose="020F0704030504030204" pitchFamily="34" charset="0"/>
          </a:endParaRPr>
        </a:p>
      </dgm:t>
    </dgm:pt>
    <dgm:pt modelId="{E61EB647-F727-45F1-B2C9-A1137DC98B7B}" type="sibTrans" cxnId="{3330F347-8A80-4791-9010-827F172D7319}">
      <dgm:prSet/>
      <dgm:spPr/>
      <dgm:t>
        <a:bodyPr/>
        <a:lstStyle/>
        <a:p>
          <a:endParaRPr lang="es-ES">
            <a:latin typeface="Arial Rounded MT Bold" panose="020F0704030504030204" pitchFamily="34" charset="0"/>
          </a:endParaRPr>
        </a:p>
      </dgm:t>
    </dgm:pt>
    <dgm:pt modelId="{FCE5BC26-3774-494D-9CD1-1E1EFAC6C242}">
      <dgm:prSet/>
      <dgm:spPr/>
      <dgm:t>
        <a:bodyPr/>
        <a:lstStyle/>
        <a:p>
          <a:r>
            <a:rPr lang="el-GR" dirty="0"/>
            <a:t>Επιπλέον: το δίκτυο μας επιτρέπει να παραμένουμε σε επαφή με άτομα (δυνητικούς πελάτες, συνεργάτες). Αυτός είναι ο λόγος για τον οποίο το ψηφιακό είναι ελκυστικό.</a:t>
          </a:r>
          <a:endParaRPr lang="es-ES" dirty="0">
            <a:latin typeface="Arial Rounded MT Bold" panose="020F0704030504030204" pitchFamily="34" charset="0"/>
          </a:endParaRPr>
        </a:p>
      </dgm:t>
    </dgm:pt>
    <dgm:pt modelId="{1A3462FA-4913-419D-A7A3-EB47C7D2D240}" type="parTrans" cxnId="{85BE8A58-A350-495F-8480-A0C719E2767C}">
      <dgm:prSet/>
      <dgm:spPr/>
      <dgm:t>
        <a:bodyPr/>
        <a:lstStyle/>
        <a:p>
          <a:endParaRPr lang="es-ES">
            <a:latin typeface="Arial Rounded MT Bold" panose="020F0704030504030204" pitchFamily="34" charset="0"/>
          </a:endParaRPr>
        </a:p>
      </dgm:t>
    </dgm:pt>
    <dgm:pt modelId="{C180617E-3D07-4EEF-A1B1-6E1E2D568D04}" type="sibTrans" cxnId="{85BE8A58-A350-495F-8480-A0C719E2767C}">
      <dgm:prSet/>
      <dgm:spPr/>
      <dgm:t>
        <a:bodyPr/>
        <a:lstStyle/>
        <a:p>
          <a:endParaRPr lang="es-ES">
            <a:latin typeface="Arial Rounded MT Bold" panose="020F0704030504030204" pitchFamily="34" charset="0"/>
          </a:endParaRPr>
        </a:p>
      </dgm:t>
    </dgm:pt>
    <dgm:pt modelId="{A425C3AB-F742-480A-BC06-9279E2F28C69}" type="pres">
      <dgm:prSet presAssocID="{8B3932C4-E38F-4CAF-88F3-1267FAAB4C1E}" presName="Name0" presStyleCnt="0">
        <dgm:presLayoutVars>
          <dgm:chMax val="7"/>
          <dgm:dir/>
          <dgm:animLvl val="lvl"/>
          <dgm:resizeHandles val="exact"/>
        </dgm:presLayoutVars>
      </dgm:prSet>
      <dgm:spPr/>
    </dgm:pt>
    <dgm:pt modelId="{FE5B3C61-6729-4B05-B234-B27C0E69BDBD}" type="pres">
      <dgm:prSet presAssocID="{2953EC8C-79F5-48B2-9077-9D85F3FEC4AB}" presName="circle1" presStyleLbl="node1" presStyleIdx="0" presStyleCnt="4"/>
      <dgm:spPr/>
    </dgm:pt>
    <dgm:pt modelId="{45E5F753-CAE6-4007-82E3-3A89D6F73525}" type="pres">
      <dgm:prSet presAssocID="{2953EC8C-79F5-48B2-9077-9D85F3FEC4AB}" presName="space" presStyleCnt="0"/>
      <dgm:spPr/>
    </dgm:pt>
    <dgm:pt modelId="{2038D7A5-720B-42C0-8471-694F05F62AEB}" type="pres">
      <dgm:prSet presAssocID="{2953EC8C-79F5-48B2-9077-9D85F3FEC4AB}" presName="rect1" presStyleLbl="alignAcc1" presStyleIdx="0" presStyleCnt="4"/>
      <dgm:spPr/>
    </dgm:pt>
    <dgm:pt modelId="{B09CE9A8-F905-428C-8554-DBEE0C5C11E5}" type="pres">
      <dgm:prSet presAssocID="{B947AA8D-FD18-46FA-883B-2D770B224D09}" presName="vertSpace2" presStyleLbl="node1" presStyleIdx="0" presStyleCnt="4"/>
      <dgm:spPr/>
    </dgm:pt>
    <dgm:pt modelId="{5F39C596-4E93-4B74-8104-8E335EEFC28F}" type="pres">
      <dgm:prSet presAssocID="{B947AA8D-FD18-46FA-883B-2D770B224D09}" presName="circle2" presStyleLbl="node1" presStyleIdx="1" presStyleCnt="4"/>
      <dgm:spPr/>
    </dgm:pt>
    <dgm:pt modelId="{50C1A2AB-E009-44CC-BD12-8856CAAC34F8}" type="pres">
      <dgm:prSet presAssocID="{B947AA8D-FD18-46FA-883B-2D770B224D09}" presName="rect2" presStyleLbl="alignAcc1" presStyleIdx="1" presStyleCnt="4"/>
      <dgm:spPr/>
    </dgm:pt>
    <dgm:pt modelId="{50917385-5135-4D70-9F68-668AFEB6D529}" type="pres">
      <dgm:prSet presAssocID="{9983A3B0-8B79-4576-9BCB-8149760E2CD2}" presName="vertSpace3" presStyleLbl="node1" presStyleIdx="1" presStyleCnt="4"/>
      <dgm:spPr/>
    </dgm:pt>
    <dgm:pt modelId="{BAC28155-029C-4920-9052-5626542C69F1}" type="pres">
      <dgm:prSet presAssocID="{9983A3B0-8B79-4576-9BCB-8149760E2CD2}" presName="circle3" presStyleLbl="node1" presStyleIdx="2" presStyleCnt="4"/>
      <dgm:spPr/>
    </dgm:pt>
    <dgm:pt modelId="{8D7F66D2-BAAF-4B2A-A3D8-C889F2E5D0F7}" type="pres">
      <dgm:prSet presAssocID="{9983A3B0-8B79-4576-9BCB-8149760E2CD2}" presName="rect3" presStyleLbl="alignAcc1" presStyleIdx="2" presStyleCnt="4"/>
      <dgm:spPr/>
    </dgm:pt>
    <dgm:pt modelId="{33C2D33C-4A9B-4789-946E-33C42086DB97}" type="pres">
      <dgm:prSet presAssocID="{FCE5BC26-3774-494D-9CD1-1E1EFAC6C242}" presName="vertSpace4" presStyleLbl="node1" presStyleIdx="2" presStyleCnt="4"/>
      <dgm:spPr/>
    </dgm:pt>
    <dgm:pt modelId="{802CA998-4EF5-4B12-A388-2BB4F847DCDA}" type="pres">
      <dgm:prSet presAssocID="{FCE5BC26-3774-494D-9CD1-1E1EFAC6C242}" presName="circle4" presStyleLbl="node1" presStyleIdx="3" presStyleCnt="4"/>
      <dgm:spPr/>
    </dgm:pt>
    <dgm:pt modelId="{427CF38A-7AA1-4880-98CF-EDE8ADAF8D9B}" type="pres">
      <dgm:prSet presAssocID="{FCE5BC26-3774-494D-9CD1-1E1EFAC6C242}" presName="rect4" presStyleLbl="alignAcc1" presStyleIdx="3" presStyleCnt="4"/>
      <dgm:spPr/>
    </dgm:pt>
    <dgm:pt modelId="{F018D1E6-C3C6-4D9C-B29D-F98B3198A2EB}" type="pres">
      <dgm:prSet presAssocID="{2953EC8C-79F5-48B2-9077-9D85F3FEC4AB}" presName="rect1ParTxNoCh" presStyleLbl="alignAcc1" presStyleIdx="3" presStyleCnt="4">
        <dgm:presLayoutVars>
          <dgm:chMax val="1"/>
          <dgm:bulletEnabled val="1"/>
        </dgm:presLayoutVars>
      </dgm:prSet>
      <dgm:spPr/>
    </dgm:pt>
    <dgm:pt modelId="{F113FE23-6BA8-4E17-8A18-3C2FBDA4D037}" type="pres">
      <dgm:prSet presAssocID="{B947AA8D-FD18-46FA-883B-2D770B224D09}" presName="rect2ParTxNoCh" presStyleLbl="alignAcc1" presStyleIdx="3" presStyleCnt="4">
        <dgm:presLayoutVars>
          <dgm:chMax val="1"/>
          <dgm:bulletEnabled val="1"/>
        </dgm:presLayoutVars>
      </dgm:prSet>
      <dgm:spPr/>
    </dgm:pt>
    <dgm:pt modelId="{3630BA06-B3B1-42A2-A389-426B0F40AF44}" type="pres">
      <dgm:prSet presAssocID="{9983A3B0-8B79-4576-9BCB-8149760E2CD2}" presName="rect3ParTxNoCh" presStyleLbl="alignAcc1" presStyleIdx="3" presStyleCnt="4">
        <dgm:presLayoutVars>
          <dgm:chMax val="1"/>
          <dgm:bulletEnabled val="1"/>
        </dgm:presLayoutVars>
      </dgm:prSet>
      <dgm:spPr/>
    </dgm:pt>
    <dgm:pt modelId="{DC76DAC0-77F1-4D31-94C2-1287EF08D272}" type="pres">
      <dgm:prSet presAssocID="{FCE5BC26-3774-494D-9CD1-1E1EFAC6C242}" presName="rect4ParTxNoCh" presStyleLbl="alignAcc1" presStyleIdx="3" presStyleCnt="4">
        <dgm:presLayoutVars>
          <dgm:chMax val="1"/>
          <dgm:bulletEnabled val="1"/>
        </dgm:presLayoutVars>
      </dgm:prSet>
      <dgm:spPr/>
    </dgm:pt>
  </dgm:ptLst>
  <dgm:cxnLst>
    <dgm:cxn modelId="{966F4F0F-E7CB-4BE3-84C7-FF737670A83A}" type="presOf" srcId="{8B3932C4-E38F-4CAF-88F3-1267FAAB4C1E}" destId="{A425C3AB-F742-480A-BC06-9279E2F28C69}" srcOrd="0" destOrd="0" presId="urn:microsoft.com/office/officeart/2005/8/layout/target3"/>
    <dgm:cxn modelId="{3330F347-8A80-4791-9010-827F172D7319}" srcId="{8B3932C4-E38F-4CAF-88F3-1267FAAB4C1E}" destId="{9983A3B0-8B79-4576-9BCB-8149760E2CD2}" srcOrd="2" destOrd="0" parTransId="{9D88049B-5534-4D52-BAC6-9F483C2330F9}" sibTransId="{E61EB647-F727-45F1-B2C9-A1137DC98B7B}"/>
    <dgm:cxn modelId="{6C887F4C-7C09-40AA-A465-D43D65F386F1}" type="presOf" srcId="{FCE5BC26-3774-494D-9CD1-1E1EFAC6C242}" destId="{427CF38A-7AA1-4880-98CF-EDE8ADAF8D9B}" srcOrd="0" destOrd="0" presId="urn:microsoft.com/office/officeart/2005/8/layout/target3"/>
    <dgm:cxn modelId="{85BE8A58-A350-495F-8480-A0C719E2767C}" srcId="{8B3932C4-E38F-4CAF-88F3-1267FAAB4C1E}" destId="{FCE5BC26-3774-494D-9CD1-1E1EFAC6C242}" srcOrd="3" destOrd="0" parTransId="{1A3462FA-4913-419D-A7A3-EB47C7D2D240}" sibTransId="{C180617E-3D07-4EEF-A1B1-6E1E2D568D04}"/>
    <dgm:cxn modelId="{364B2696-1021-4ACC-88DC-4BE5F0C731E5}" type="presOf" srcId="{B947AA8D-FD18-46FA-883B-2D770B224D09}" destId="{50C1A2AB-E009-44CC-BD12-8856CAAC34F8}" srcOrd="0" destOrd="0" presId="urn:microsoft.com/office/officeart/2005/8/layout/target3"/>
    <dgm:cxn modelId="{D66DC897-A7B7-4586-8A2F-50F5B25031A6}" type="presOf" srcId="{2953EC8C-79F5-48B2-9077-9D85F3FEC4AB}" destId="{F018D1E6-C3C6-4D9C-B29D-F98B3198A2EB}" srcOrd="1" destOrd="0" presId="urn:microsoft.com/office/officeart/2005/8/layout/target3"/>
    <dgm:cxn modelId="{355278A7-0643-4FB6-A74F-CDCD3EBD401E}" type="presOf" srcId="{2953EC8C-79F5-48B2-9077-9D85F3FEC4AB}" destId="{2038D7A5-720B-42C0-8471-694F05F62AEB}" srcOrd="0" destOrd="0" presId="urn:microsoft.com/office/officeart/2005/8/layout/target3"/>
    <dgm:cxn modelId="{C0467CB3-E1B1-4799-B204-063ABE45462B}" type="presOf" srcId="{9983A3B0-8B79-4576-9BCB-8149760E2CD2}" destId="{8D7F66D2-BAAF-4B2A-A3D8-C889F2E5D0F7}" srcOrd="0" destOrd="0" presId="urn:microsoft.com/office/officeart/2005/8/layout/target3"/>
    <dgm:cxn modelId="{9E94FFC3-81EA-4BEC-B958-72FE17750F4B}" type="presOf" srcId="{FCE5BC26-3774-494D-9CD1-1E1EFAC6C242}" destId="{DC76DAC0-77F1-4D31-94C2-1287EF08D272}" srcOrd="1" destOrd="0" presId="urn:microsoft.com/office/officeart/2005/8/layout/target3"/>
    <dgm:cxn modelId="{8384ABD5-3935-4867-AA04-61DA5592C3E6}" srcId="{8B3932C4-E38F-4CAF-88F3-1267FAAB4C1E}" destId="{B947AA8D-FD18-46FA-883B-2D770B224D09}" srcOrd="1" destOrd="0" parTransId="{03129F23-A1B3-4189-969A-C6958D5D9DF1}" sibTransId="{DAF5B809-A827-478A-BB3E-4C6D197BC442}"/>
    <dgm:cxn modelId="{9D0608E3-5FD9-4FF7-BA8D-EEB8074B1C68}" srcId="{8B3932C4-E38F-4CAF-88F3-1267FAAB4C1E}" destId="{2953EC8C-79F5-48B2-9077-9D85F3FEC4AB}" srcOrd="0" destOrd="0" parTransId="{7C4D3D50-3B1B-4444-8411-50CDCA98CA76}" sibTransId="{DB7F3021-3FA7-4566-8935-2236F901AD0C}"/>
    <dgm:cxn modelId="{73DD38E8-E384-47F5-BBB3-E9F9B3C517FB}" type="presOf" srcId="{9983A3B0-8B79-4576-9BCB-8149760E2CD2}" destId="{3630BA06-B3B1-42A2-A389-426B0F40AF44}" srcOrd="1" destOrd="0" presId="urn:microsoft.com/office/officeart/2005/8/layout/target3"/>
    <dgm:cxn modelId="{6F5628EE-1CC5-48C3-8F7E-D5905DF134D0}" type="presOf" srcId="{B947AA8D-FD18-46FA-883B-2D770B224D09}" destId="{F113FE23-6BA8-4E17-8A18-3C2FBDA4D037}" srcOrd="1" destOrd="0" presId="urn:microsoft.com/office/officeart/2005/8/layout/target3"/>
    <dgm:cxn modelId="{6DBBD577-69FF-4E96-8794-CB1001B2B06B}" type="presParOf" srcId="{A425C3AB-F742-480A-BC06-9279E2F28C69}" destId="{FE5B3C61-6729-4B05-B234-B27C0E69BDBD}" srcOrd="0" destOrd="0" presId="urn:microsoft.com/office/officeart/2005/8/layout/target3"/>
    <dgm:cxn modelId="{C613E408-BA71-45BA-8E05-0C79F636F049}" type="presParOf" srcId="{A425C3AB-F742-480A-BC06-9279E2F28C69}" destId="{45E5F753-CAE6-4007-82E3-3A89D6F73525}" srcOrd="1" destOrd="0" presId="urn:microsoft.com/office/officeart/2005/8/layout/target3"/>
    <dgm:cxn modelId="{F57B0CBB-153B-448C-B166-250DA3ADB187}" type="presParOf" srcId="{A425C3AB-F742-480A-BC06-9279E2F28C69}" destId="{2038D7A5-720B-42C0-8471-694F05F62AEB}" srcOrd="2" destOrd="0" presId="urn:microsoft.com/office/officeart/2005/8/layout/target3"/>
    <dgm:cxn modelId="{93E06A49-5910-49CE-B491-0A43735FB5C5}" type="presParOf" srcId="{A425C3AB-F742-480A-BC06-9279E2F28C69}" destId="{B09CE9A8-F905-428C-8554-DBEE0C5C11E5}" srcOrd="3" destOrd="0" presId="urn:microsoft.com/office/officeart/2005/8/layout/target3"/>
    <dgm:cxn modelId="{4000AEDE-B42F-47C5-9B96-BD98565CA625}" type="presParOf" srcId="{A425C3AB-F742-480A-BC06-9279E2F28C69}" destId="{5F39C596-4E93-4B74-8104-8E335EEFC28F}" srcOrd="4" destOrd="0" presId="urn:microsoft.com/office/officeart/2005/8/layout/target3"/>
    <dgm:cxn modelId="{A093FBF1-CB57-43AF-9634-CD9516DDC3D5}" type="presParOf" srcId="{A425C3AB-F742-480A-BC06-9279E2F28C69}" destId="{50C1A2AB-E009-44CC-BD12-8856CAAC34F8}" srcOrd="5" destOrd="0" presId="urn:microsoft.com/office/officeart/2005/8/layout/target3"/>
    <dgm:cxn modelId="{6EC89101-63A6-4AEA-AB33-52BB7768567E}" type="presParOf" srcId="{A425C3AB-F742-480A-BC06-9279E2F28C69}" destId="{50917385-5135-4D70-9F68-668AFEB6D529}" srcOrd="6" destOrd="0" presId="urn:microsoft.com/office/officeart/2005/8/layout/target3"/>
    <dgm:cxn modelId="{F903AFB9-6F2E-4A25-9484-C20AA1D9DBE9}" type="presParOf" srcId="{A425C3AB-F742-480A-BC06-9279E2F28C69}" destId="{BAC28155-029C-4920-9052-5626542C69F1}" srcOrd="7" destOrd="0" presId="urn:microsoft.com/office/officeart/2005/8/layout/target3"/>
    <dgm:cxn modelId="{004EFEBE-AF23-4E30-9E11-8D1C2C928378}" type="presParOf" srcId="{A425C3AB-F742-480A-BC06-9279E2F28C69}" destId="{8D7F66D2-BAAF-4B2A-A3D8-C889F2E5D0F7}" srcOrd="8" destOrd="0" presId="urn:microsoft.com/office/officeart/2005/8/layout/target3"/>
    <dgm:cxn modelId="{67CBF644-C87E-45B9-9A45-5446793E18AE}" type="presParOf" srcId="{A425C3AB-F742-480A-BC06-9279E2F28C69}" destId="{33C2D33C-4A9B-4789-946E-33C42086DB97}" srcOrd="9" destOrd="0" presId="urn:microsoft.com/office/officeart/2005/8/layout/target3"/>
    <dgm:cxn modelId="{DBF62C03-C3F9-4BB9-90DE-DD215E374480}" type="presParOf" srcId="{A425C3AB-F742-480A-BC06-9279E2F28C69}" destId="{802CA998-4EF5-4B12-A388-2BB4F847DCDA}" srcOrd="10" destOrd="0" presId="urn:microsoft.com/office/officeart/2005/8/layout/target3"/>
    <dgm:cxn modelId="{D0BBFA18-6194-4868-9C2F-F2415303E40D}" type="presParOf" srcId="{A425C3AB-F742-480A-BC06-9279E2F28C69}" destId="{427CF38A-7AA1-4880-98CF-EDE8ADAF8D9B}" srcOrd="11" destOrd="0" presId="urn:microsoft.com/office/officeart/2005/8/layout/target3"/>
    <dgm:cxn modelId="{9D9BECDB-3D41-426C-82C8-BA45FFAD8044}" type="presParOf" srcId="{A425C3AB-F742-480A-BC06-9279E2F28C69}" destId="{F018D1E6-C3C6-4D9C-B29D-F98B3198A2EB}" srcOrd="12" destOrd="0" presId="urn:microsoft.com/office/officeart/2005/8/layout/target3"/>
    <dgm:cxn modelId="{E9FED6CA-3F1E-482D-85DD-0F2AC6E075E3}" type="presParOf" srcId="{A425C3AB-F742-480A-BC06-9279E2F28C69}" destId="{F113FE23-6BA8-4E17-8A18-3C2FBDA4D037}" srcOrd="13" destOrd="0" presId="urn:microsoft.com/office/officeart/2005/8/layout/target3"/>
    <dgm:cxn modelId="{1E73F7C1-2222-4285-9EF7-8CEEC4151B01}" type="presParOf" srcId="{A425C3AB-F742-480A-BC06-9279E2F28C69}" destId="{3630BA06-B3B1-42A2-A389-426B0F40AF44}" srcOrd="14" destOrd="0" presId="urn:microsoft.com/office/officeart/2005/8/layout/target3"/>
    <dgm:cxn modelId="{FF74B98B-5A45-43ED-B708-586E7856D1C1}" type="presParOf" srcId="{A425C3AB-F742-480A-BC06-9279E2F28C69}" destId="{DC76DAC0-77F1-4D31-94C2-1287EF08D272}"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A68E73-1C34-4016-9DD4-8D72A07EB9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C96AA254-BF0B-44B7-82F0-31DA57B1D491}">
      <dgm:prSet custT="1"/>
      <dgm:spPr/>
      <dgm:t>
        <a:bodyPr/>
        <a:lstStyle/>
        <a:p>
          <a:r>
            <a:rPr lang="el-GR" sz="1200" b="1" dirty="0">
              <a:solidFill>
                <a:schemeClr val="tx1"/>
              </a:solidFill>
            </a:rPr>
            <a:t>Ακρόαση: φάση απόκτησης περιεχομένου από τα </a:t>
          </a:r>
          <a:r>
            <a:rPr lang="el-GR" sz="1200" b="1" dirty="0" err="1">
              <a:solidFill>
                <a:schemeClr val="tx1"/>
              </a:solidFill>
            </a:rPr>
            <a:t>Social</a:t>
          </a:r>
          <a:r>
            <a:rPr lang="el-GR" sz="1200" b="1" dirty="0">
              <a:solidFill>
                <a:schemeClr val="tx1"/>
              </a:solidFill>
            </a:rPr>
            <a:t> </a:t>
          </a:r>
          <a:r>
            <a:rPr lang="el-GR" sz="1200" b="1" dirty="0" err="1">
              <a:solidFill>
                <a:schemeClr val="tx1"/>
              </a:solidFill>
            </a:rPr>
            <a:t>Media</a:t>
          </a:r>
          <a:endParaRPr lang="es-ES" sz="1200" dirty="0">
            <a:solidFill>
              <a:schemeClr val="tx1"/>
            </a:solidFill>
            <a:latin typeface="Arial Rounded MT Bold" panose="020F0704030504030204" pitchFamily="34" charset="0"/>
          </a:endParaRPr>
        </a:p>
      </dgm:t>
    </dgm:pt>
    <dgm:pt modelId="{79242B8F-8068-4C16-8526-40010634449B}" type="par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B3EC8E6B-C491-4203-A169-29979C2C8AA6}" type="sib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F1966B07-A8DB-4646-906A-944E53549791}">
      <dgm:prSet custT="1"/>
      <dgm:spPr/>
      <dgm:t>
        <a:bodyPr/>
        <a:lstStyle/>
        <a:p>
          <a:r>
            <a:rPr lang="el-GR" sz="1200" b="1" dirty="0">
              <a:solidFill>
                <a:schemeClr val="tx1"/>
              </a:solidFill>
            </a:rPr>
            <a:t>Ταξινόμηση: φιλτράρισμα εντοπισμένου περιεχομένου</a:t>
          </a:r>
          <a:endParaRPr lang="es-ES" sz="1200" dirty="0">
            <a:solidFill>
              <a:schemeClr val="tx1"/>
            </a:solidFill>
            <a:latin typeface="Arial Rounded MT Bold" panose="020F0704030504030204" pitchFamily="34" charset="0"/>
          </a:endParaRPr>
        </a:p>
      </dgm:t>
    </dgm:pt>
    <dgm:pt modelId="{AEE4AF62-285A-4489-BD0A-524DC688603E}" type="par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20B0FA55-612A-4E29-91E0-78ED9C1FC7E8}" type="sib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A97EDA31-4E67-4C23-A950-8672CDA6C321}">
      <dgm:prSet custT="1"/>
      <dgm:spPr/>
      <dgm:t>
        <a:bodyPr/>
        <a:lstStyle/>
        <a:p>
          <a:r>
            <a:rPr lang="el-GR" sz="1200" b="1" dirty="0">
              <a:solidFill>
                <a:schemeClr val="tx1"/>
              </a:solidFill>
            </a:rPr>
            <a:t>Ανάλυση: φάση ανάλυσης και αναφοράς.</a:t>
          </a:r>
          <a:endParaRPr lang="es-ES" sz="1200" dirty="0">
            <a:solidFill>
              <a:schemeClr val="tx1"/>
            </a:solidFill>
            <a:latin typeface="Arial Rounded MT Bold" panose="020F0704030504030204" pitchFamily="34" charset="0"/>
          </a:endParaRPr>
        </a:p>
      </dgm:t>
    </dgm:pt>
    <dgm:pt modelId="{62D90D0D-28E4-4FA0-93E5-CF89EAC20C7D}" type="par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3AC5A9B9-A11D-4006-A076-C230389EDC42}" type="sib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DEA97AE2-668B-424B-A392-15D1C48B649E}" type="pres">
      <dgm:prSet presAssocID="{05A68E73-1C34-4016-9DD4-8D72A07EB985}" presName="linear" presStyleCnt="0">
        <dgm:presLayoutVars>
          <dgm:animLvl val="lvl"/>
          <dgm:resizeHandles val="exact"/>
        </dgm:presLayoutVars>
      </dgm:prSet>
      <dgm:spPr/>
    </dgm:pt>
    <dgm:pt modelId="{93691B0C-7970-46B3-8471-C152C881389B}" type="pres">
      <dgm:prSet presAssocID="{C96AA254-BF0B-44B7-82F0-31DA57B1D491}" presName="parentText" presStyleLbl="node1" presStyleIdx="0" presStyleCnt="3">
        <dgm:presLayoutVars>
          <dgm:chMax val="0"/>
          <dgm:bulletEnabled val="1"/>
        </dgm:presLayoutVars>
      </dgm:prSet>
      <dgm:spPr/>
    </dgm:pt>
    <dgm:pt modelId="{53C32F5F-00B2-4258-9F11-8B250E4F8E00}" type="pres">
      <dgm:prSet presAssocID="{B3EC8E6B-C491-4203-A169-29979C2C8AA6}" presName="spacer" presStyleCnt="0"/>
      <dgm:spPr/>
    </dgm:pt>
    <dgm:pt modelId="{01B51D50-743B-429F-96D0-188A5AE20941}" type="pres">
      <dgm:prSet presAssocID="{F1966B07-A8DB-4646-906A-944E53549791}" presName="parentText" presStyleLbl="node1" presStyleIdx="1" presStyleCnt="3">
        <dgm:presLayoutVars>
          <dgm:chMax val="0"/>
          <dgm:bulletEnabled val="1"/>
        </dgm:presLayoutVars>
      </dgm:prSet>
      <dgm:spPr/>
    </dgm:pt>
    <dgm:pt modelId="{E97794C7-13C4-405A-BD6D-684F7A07F24C}" type="pres">
      <dgm:prSet presAssocID="{20B0FA55-612A-4E29-91E0-78ED9C1FC7E8}" presName="spacer" presStyleCnt="0"/>
      <dgm:spPr/>
    </dgm:pt>
    <dgm:pt modelId="{515CEC88-537E-4EFE-BAAF-089D2ED41CBF}" type="pres">
      <dgm:prSet presAssocID="{A97EDA31-4E67-4C23-A950-8672CDA6C321}" presName="parentText" presStyleLbl="node1" presStyleIdx="2" presStyleCnt="3">
        <dgm:presLayoutVars>
          <dgm:chMax val="0"/>
          <dgm:bulletEnabled val="1"/>
        </dgm:presLayoutVars>
      </dgm:prSet>
      <dgm:spPr/>
    </dgm:pt>
  </dgm:ptLst>
  <dgm:cxnLst>
    <dgm:cxn modelId="{32F4B00D-47D1-436F-9236-B12ED02351C4}" type="presOf" srcId="{C96AA254-BF0B-44B7-82F0-31DA57B1D491}" destId="{93691B0C-7970-46B3-8471-C152C881389B}" srcOrd="0" destOrd="0" presId="urn:microsoft.com/office/officeart/2005/8/layout/vList2"/>
    <dgm:cxn modelId="{DAD2461B-A7DF-4CF4-BA48-A26BF8BB5814}" srcId="{05A68E73-1C34-4016-9DD4-8D72A07EB985}" destId="{A97EDA31-4E67-4C23-A950-8672CDA6C321}" srcOrd="2" destOrd="0" parTransId="{62D90D0D-28E4-4FA0-93E5-CF89EAC20C7D}" sibTransId="{3AC5A9B9-A11D-4006-A076-C230389EDC42}"/>
    <dgm:cxn modelId="{0D1D9C7C-385E-4C04-9BE7-4EE4E969C96D}" srcId="{05A68E73-1C34-4016-9DD4-8D72A07EB985}" destId="{F1966B07-A8DB-4646-906A-944E53549791}" srcOrd="1" destOrd="0" parTransId="{AEE4AF62-285A-4489-BD0A-524DC688603E}" sibTransId="{20B0FA55-612A-4E29-91E0-78ED9C1FC7E8}"/>
    <dgm:cxn modelId="{D9B4558D-A9D9-4407-B728-71C6C283E9D1}" type="presOf" srcId="{F1966B07-A8DB-4646-906A-944E53549791}" destId="{01B51D50-743B-429F-96D0-188A5AE20941}" srcOrd="0" destOrd="0" presId="urn:microsoft.com/office/officeart/2005/8/layout/vList2"/>
    <dgm:cxn modelId="{02D4B2A3-91B8-438E-B91A-55247B820D50}" type="presOf" srcId="{05A68E73-1C34-4016-9DD4-8D72A07EB985}" destId="{DEA97AE2-668B-424B-A392-15D1C48B649E}" srcOrd="0" destOrd="0" presId="urn:microsoft.com/office/officeart/2005/8/layout/vList2"/>
    <dgm:cxn modelId="{EB754AB8-C17D-4975-BDFA-66415F85D501}" type="presOf" srcId="{A97EDA31-4E67-4C23-A950-8672CDA6C321}" destId="{515CEC88-537E-4EFE-BAAF-089D2ED41CBF}" srcOrd="0" destOrd="0" presId="urn:microsoft.com/office/officeart/2005/8/layout/vList2"/>
    <dgm:cxn modelId="{FC3038C8-4F00-4331-AA37-141888776266}" srcId="{05A68E73-1C34-4016-9DD4-8D72A07EB985}" destId="{C96AA254-BF0B-44B7-82F0-31DA57B1D491}" srcOrd="0" destOrd="0" parTransId="{79242B8F-8068-4C16-8526-40010634449B}" sibTransId="{B3EC8E6B-C491-4203-A169-29979C2C8AA6}"/>
    <dgm:cxn modelId="{E0FCE90D-5AEB-4AB7-A1C5-737B19477A3D}" type="presParOf" srcId="{DEA97AE2-668B-424B-A392-15D1C48B649E}" destId="{93691B0C-7970-46B3-8471-C152C881389B}" srcOrd="0" destOrd="0" presId="urn:microsoft.com/office/officeart/2005/8/layout/vList2"/>
    <dgm:cxn modelId="{82FE976A-1C2B-44A0-AD42-C97290445A07}" type="presParOf" srcId="{DEA97AE2-668B-424B-A392-15D1C48B649E}" destId="{53C32F5F-00B2-4258-9F11-8B250E4F8E00}" srcOrd="1" destOrd="0" presId="urn:microsoft.com/office/officeart/2005/8/layout/vList2"/>
    <dgm:cxn modelId="{5ECA38E2-0517-44EC-B5D8-ABCC34A4EEEA}" type="presParOf" srcId="{DEA97AE2-668B-424B-A392-15D1C48B649E}" destId="{01B51D50-743B-429F-96D0-188A5AE20941}" srcOrd="2" destOrd="0" presId="urn:microsoft.com/office/officeart/2005/8/layout/vList2"/>
    <dgm:cxn modelId="{C9647EA8-735E-4D5F-84A9-AAACC674DCC0}" type="presParOf" srcId="{DEA97AE2-668B-424B-A392-15D1C48B649E}" destId="{E97794C7-13C4-405A-BD6D-684F7A07F24C}" srcOrd="3" destOrd="0" presId="urn:microsoft.com/office/officeart/2005/8/layout/vList2"/>
    <dgm:cxn modelId="{C4E5465F-0027-4BC8-841E-C00A450E36AD}" type="presParOf" srcId="{DEA97AE2-668B-424B-A392-15D1C48B649E}" destId="{515CEC88-537E-4EFE-BAAF-089D2ED41CB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36DB5C-4049-4E31-B188-4486AEC0CB82}" type="doc">
      <dgm:prSet loTypeId="urn:microsoft.com/office/officeart/2005/8/layout/list1" loCatId="list" qsTypeId="urn:microsoft.com/office/officeart/2005/8/quickstyle/simple1" qsCatId="simple" csTypeId="urn:microsoft.com/office/officeart/2005/8/colors/colorful1#6" csCatId="colorful" phldr="1"/>
      <dgm:spPr/>
      <dgm:t>
        <a:bodyPr/>
        <a:lstStyle/>
        <a:p>
          <a:endParaRPr lang="es-ES"/>
        </a:p>
      </dgm:t>
    </dgm:pt>
    <dgm:pt modelId="{5AC68440-BFAA-44C3-9EB2-B4F0CAF943A3}">
      <dgm:prSet custT="1"/>
      <dgm:spPr/>
      <dgm:t>
        <a:bodyPr/>
        <a:lstStyle/>
        <a:p>
          <a:r>
            <a:rPr lang="el-GR" altLang="es-ES" sz="1200">
              <a:solidFill>
                <a:schemeClr val="tx1"/>
              </a:solidFill>
            </a:rPr>
            <a:t>Τι είδους δέσμευση δημιούργησε το περιεχόμενό μας; Στο Facebook για παράδειγμα: πόσα «likes», αλλά κυρίως πόσα «σχόλια» και «κοινοποιήσεις» δημιούργησε;</a:t>
          </a:r>
          <a:r>
            <a:rPr lang="it-IT" sz="1200" dirty="0">
              <a:solidFill>
                <a:schemeClr val="tx1"/>
              </a:solidFill>
              <a:latin typeface="Arial Rounded MT Bold" panose="020F0704030504030204" pitchFamily="34" charset="0"/>
            </a:rPr>
            <a:t>	</a:t>
          </a:r>
          <a:endParaRPr lang="es-ES" sz="1200" dirty="0">
            <a:solidFill>
              <a:schemeClr val="tx1"/>
            </a:solidFill>
            <a:latin typeface="Arial Rounded MT Bold" panose="020F0704030504030204" pitchFamily="34" charset="0"/>
          </a:endParaRPr>
        </a:p>
      </dgm:t>
    </dgm:pt>
    <dgm:pt modelId="{F8178DC9-FCC3-4D9A-A6A5-FC5E1FF0291E}" type="parTrans" cxnId="{F028815F-5D67-4C5D-99B6-75B73FF0C9AA}">
      <dgm:prSet/>
      <dgm:spPr/>
      <dgm:t>
        <a:bodyPr/>
        <a:lstStyle/>
        <a:p>
          <a:endParaRPr lang="es-ES">
            <a:solidFill>
              <a:schemeClr val="tx1"/>
            </a:solidFill>
            <a:latin typeface="Arial Rounded MT Bold" panose="020F0704030504030204" pitchFamily="34" charset="0"/>
          </a:endParaRPr>
        </a:p>
      </dgm:t>
    </dgm:pt>
    <dgm:pt modelId="{55179E3D-29B2-49B1-AE96-A3F3D92CCC17}" type="sibTrans" cxnId="{F028815F-5D67-4C5D-99B6-75B73FF0C9AA}">
      <dgm:prSet/>
      <dgm:spPr/>
      <dgm:t>
        <a:bodyPr/>
        <a:lstStyle/>
        <a:p>
          <a:endParaRPr lang="es-ES">
            <a:solidFill>
              <a:schemeClr val="tx1"/>
            </a:solidFill>
            <a:latin typeface="Arial Rounded MT Bold" panose="020F0704030504030204" pitchFamily="34" charset="0"/>
          </a:endParaRPr>
        </a:p>
      </dgm:t>
    </dgm:pt>
    <dgm:pt modelId="{871B1EB7-0ECF-4870-B36D-4009A0C02BB6}">
      <dgm:prSet custT="1"/>
      <dgm:spPr/>
      <dgm:t>
        <a:bodyPr/>
        <a:lstStyle/>
        <a:p>
          <a:r>
            <a:rPr lang="el-GR" altLang="es-ES" sz="1200" dirty="0">
              <a:solidFill>
                <a:schemeClr val="tx1"/>
              </a:solidFill>
            </a:rPr>
            <a:t>Μια «ανάρτηση» που λαμβάνει πολλά </a:t>
          </a:r>
          <a:r>
            <a:rPr lang="el-GR" altLang="es-ES" sz="1200" dirty="0" err="1">
              <a:solidFill>
                <a:schemeClr val="tx1"/>
              </a:solidFill>
            </a:rPr>
            <a:t>likes</a:t>
          </a:r>
          <a:r>
            <a:rPr lang="el-GR" altLang="es-ES" sz="1200" dirty="0">
              <a:solidFill>
                <a:schemeClr val="tx1"/>
              </a:solidFill>
            </a:rPr>
            <a:t>, σχόλια και κοινοποιήσεις είναι σίγουρα πιο «σχετική» από άλλες που δεν λαμβάνουν κανένα.</a:t>
          </a:r>
          <a:endParaRPr lang="es-ES" sz="1200" dirty="0">
            <a:solidFill>
              <a:schemeClr val="tx1"/>
            </a:solidFill>
            <a:latin typeface="Arial Rounded MT Bold" panose="020F0704030504030204" pitchFamily="34" charset="0"/>
          </a:endParaRPr>
        </a:p>
      </dgm:t>
    </dgm:pt>
    <dgm:pt modelId="{6D217DD2-04A9-42A6-9CFD-62759D60B95C}" type="parTrans" cxnId="{10A98EE6-A716-4B92-B334-7F47D081E7C1}">
      <dgm:prSet/>
      <dgm:spPr/>
      <dgm:t>
        <a:bodyPr/>
        <a:lstStyle/>
        <a:p>
          <a:endParaRPr lang="es-ES">
            <a:solidFill>
              <a:schemeClr val="tx1"/>
            </a:solidFill>
            <a:latin typeface="Arial Rounded MT Bold" panose="020F0704030504030204" pitchFamily="34" charset="0"/>
          </a:endParaRPr>
        </a:p>
      </dgm:t>
    </dgm:pt>
    <dgm:pt modelId="{AE17889B-F944-4856-804A-CE860DF0DF07}" type="sibTrans" cxnId="{10A98EE6-A716-4B92-B334-7F47D081E7C1}">
      <dgm:prSet/>
      <dgm:spPr/>
      <dgm:t>
        <a:bodyPr/>
        <a:lstStyle/>
        <a:p>
          <a:endParaRPr lang="es-ES">
            <a:solidFill>
              <a:schemeClr val="tx1"/>
            </a:solidFill>
            <a:latin typeface="Arial Rounded MT Bold" panose="020F0704030504030204" pitchFamily="34" charset="0"/>
          </a:endParaRPr>
        </a:p>
      </dgm:t>
    </dgm:pt>
    <dgm:pt modelId="{C400ECC0-4D14-4827-875B-1902B416560B}">
      <dgm:prSet custT="1"/>
      <dgm:spPr/>
      <dgm:t>
        <a:bodyPr/>
        <a:lstStyle/>
        <a:p>
          <a:r>
            <a:rPr lang="el-GR" altLang="es-ES" sz="1200" dirty="0">
              <a:solidFill>
                <a:schemeClr val="tx1"/>
              </a:solidFill>
            </a:rPr>
            <a:t>Δηλαδή, παράγει περισσότερη «δέσμευση». Στο </a:t>
          </a:r>
          <a:r>
            <a:rPr lang="el-GR" altLang="es-ES" sz="1200" dirty="0" err="1">
              <a:solidFill>
                <a:schemeClr val="tx1"/>
              </a:solidFill>
            </a:rPr>
            <a:t>Twitter</a:t>
          </a:r>
          <a:r>
            <a:rPr lang="el-GR" altLang="es-ES" sz="1200" dirty="0">
              <a:solidFill>
                <a:schemeClr val="tx1"/>
              </a:solidFill>
            </a:rPr>
            <a:t> λαμβάνουμε υπόψη «</a:t>
          </a:r>
          <a:r>
            <a:rPr lang="el-GR" altLang="es-ES" sz="1200" dirty="0" err="1">
              <a:solidFill>
                <a:schemeClr val="tx1"/>
              </a:solidFill>
            </a:rPr>
            <a:t>retweets</a:t>
          </a:r>
          <a:r>
            <a:rPr lang="el-GR" altLang="es-ES" sz="1200" dirty="0">
              <a:solidFill>
                <a:schemeClr val="tx1"/>
              </a:solidFill>
            </a:rPr>
            <a:t>» ή «αναφορές», στο </a:t>
          </a:r>
          <a:r>
            <a:rPr lang="el-GR" altLang="es-ES" sz="1200" dirty="0" err="1">
              <a:solidFill>
                <a:schemeClr val="tx1"/>
              </a:solidFill>
            </a:rPr>
            <a:t>Youtube</a:t>
          </a:r>
          <a:r>
            <a:rPr lang="el-GR" altLang="es-ES" sz="1200" dirty="0">
              <a:solidFill>
                <a:schemeClr val="tx1"/>
              </a:solidFill>
            </a:rPr>
            <a:t> προβολές και σχόλια.</a:t>
          </a:r>
          <a:endParaRPr lang="es-ES" sz="1200" dirty="0">
            <a:solidFill>
              <a:schemeClr val="tx1"/>
            </a:solidFill>
            <a:latin typeface="Arial Rounded MT Bold" panose="020F0704030504030204" pitchFamily="34" charset="0"/>
          </a:endParaRPr>
        </a:p>
      </dgm:t>
    </dgm:pt>
    <dgm:pt modelId="{EE627CF5-4E7E-462D-A8C2-A66087B1DB2C}" type="parTrans" cxnId="{FBD3905B-0433-478A-81C2-D60A539AFAA8}">
      <dgm:prSet/>
      <dgm:spPr/>
      <dgm:t>
        <a:bodyPr/>
        <a:lstStyle/>
        <a:p>
          <a:endParaRPr lang="es-ES">
            <a:solidFill>
              <a:schemeClr val="tx1"/>
            </a:solidFill>
            <a:latin typeface="Arial Rounded MT Bold" panose="020F0704030504030204" pitchFamily="34" charset="0"/>
          </a:endParaRPr>
        </a:p>
      </dgm:t>
    </dgm:pt>
    <dgm:pt modelId="{01A51B6B-B029-40C6-86CF-2A9039022C41}" type="sibTrans" cxnId="{FBD3905B-0433-478A-81C2-D60A539AFAA8}">
      <dgm:prSet/>
      <dgm:spPr/>
      <dgm:t>
        <a:bodyPr/>
        <a:lstStyle/>
        <a:p>
          <a:endParaRPr lang="es-ES">
            <a:solidFill>
              <a:schemeClr val="tx1"/>
            </a:solidFill>
            <a:latin typeface="Arial Rounded MT Bold" panose="020F0704030504030204" pitchFamily="34" charset="0"/>
          </a:endParaRPr>
        </a:p>
      </dgm:t>
    </dgm:pt>
    <dgm:pt modelId="{90429F8A-6DCC-4B38-9E79-A404ED439183}" type="pres">
      <dgm:prSet presAssocID="{1236DB5C-4049-4E31-B188-4486AEC0CB82}" presName="linear" presStyleCnt="0">
        <dgm:presLayoutVars>
          <dgm:dir/>
          <dgm:animLvl val="lvl"/>
          <dgm:resizeHandles val="exact"/>
        </dgm:presLayoutVars>
      </dgm:prSet>
      <dgm:spPr/>
    </dgm:pt>
    <dgm:pt modelId="{8255C322-47E4-43EA-B503-713F6234592B}" type="pres">
      <dgm:prSet presAssocID="{5AC68440-BFAA-44C3-9EB2-B4F0CAF943A3}" presName="parentLin" presStyleCnt="0"/>
      <dgm:spPr/>
    </dgm:pt>
    <dgm:pt modelId="{585E1A71-7554-452A-A006-20B12068C681}" type="pres">
      <dgm:prSet presAssocID="{5AC68440-BFAA-44C3-9EB2-B4F0CAF943A3}" presName="parentLeftMargin" presStyleLbl="node1" presStyleIdx="0" presStyleCnt="3"/>
      <dgm:spPr/>
    </dgm:pt>
    <dgm:pt modelId="{87E6818C-48D6-4D79-BE29-B31BD1B97883}" type="pres">
      <dgm:prSet presAssocID="{5AC68440-BFAA-44C3-9EB2-B4F0CAF943A3}" presName="parentText" presStyleLbl="node1" presStyleIdx="0" presStyleCnt="3" custScaleX="123543" custScaleY="171430" custLinFactNeighborX="5650" custLinFactNeighborY="-13909">
        <dgm:presLayoutVars>
          <dgm:chMax val="0"/>
          <dgm:bulletEnabled val="1"/>
        </dgm:presLayoutVars>
      </dgm:prSet>
      <dgm:spPr/>
    </dgm:pt>
    <dgm:pt modelId="{20A3EEDD-EA3F-4824-93B5-75FB7974360B}" type="pres">
      <dgm:prSet presAssocID="{5AC68440-BFAA-44C3-9EB2-B4F0CAF943A3}" presName="negativeSpace" presStyleCnt="0"/>
      <dgm:spPr/>
    </dgm:pt>
    <dgm:pt modelId="{F8C723A1-BB66-4AFF-A502-61EBBA2A9561}" type="pres">
      <dgm:prSet presAssocID="{5AC68440-BFAA-44C3-9EB2-B4F0CAF943A3}" presName="childText" presStyleLbl="conFgAcc1" presStyleIdx="0" presStyleCnt="3" custLinFactNeighborX="-788" custLinFactNeighborY="-28078">
        <dgm:presLayoutVars>
          <dgm:bulletEnabled val="1"/>
        </dgm:presLayoutVars>
      </dgm:prSet>
      <dgm:spPr/>
    </dgm:pt>
    <dgm:pt modelId="{9E12B707-F582-429A-B509-96EBB7D9C3C7}" type="pres">
      <dgm:prSet presAssocID="{55179E3D-29B2-49B1-AE96-A3F3D92CCC17}" presName="spaceBetweenRectangles" presStyleCnt="0"/>
      <dgm:spPr/>
    </dgm:pt>
    <dgm:pt modelId="{9D42B383-0703-461B-8E03-D7DF6F510CF1}" type="pres">
      <dgm:prSet presAssocID="{871B1EB7-0ECF-4870-B36D-4009A0C02BB6}" presName="parentLin" presStyleCnt="0"/>
      <dgm:spPr/>
    </dgm:pt>
    <dgm:pt modelId="{CC6D031C-90DA-4E2B-89DD-EFCE6E58ED73}" type="pres">
      <dgm:prSet presAssocID="{871B1EB7-0ECF-4870-B36D-4009A0C02BB6}" presName="parentLeftMargin" presStyleLbl="node1" presStyleIdx="0" presStyleCnt="3"/>
      <dgm:spPr/>
    </dgm:pt>
    <dgm:pt modelId="{CE75D983-C988-4147-B7E6-B1CA4CF317BD}" type="pres">
      <dgm:prSet presAssocID="{871B1EB7-0ECF-4870-B36D-4009A0C02BB6}" presName="parentText" presStyleLbl="node1" presStyleIdx="1" presStyleCnt="3" custScaleX="123199" custScaleY="131966">
        <dgm:presLayoutVars>
          <dgm:chMax val="0"/>
          <dgm:bulletEnabled val="1"/>
        </dgm:presLayoutVars>
      </dgm:prSet>
      <dgm:spPr/>
    </dgm:pt>
    <dgm:pt modelId="{155F4A5A-2A20-4797-87BF-7185D8D6C7F3}" type="pres">
      <dgm:prSet presAssocID="{871B1EB7-0ECF-4870-B36D-4009A0C02BB6}" presName="negativeSpace" presStyleCnt="0"/>
      <dgm:spPr/>
    </dgm:pt>
    <dgm:pt modelId="{78802DF9-1FE9-4CCF-B86B-9E0CF11302AB}" type="pres">
      <dgm:prSet presAssocID="{871B1EB7-0ECF-4870-B36D-4009A0C02BB6}" presName="childText" presStyleLbl="conFgAcc1" presStyleIdx="1" presStyleCnt="3">
        <dgm:presLayoutVars>
          <dgm:bulletEnabled val="1"/>
        </dgm:presLayoutVars>
      </dgm:prSet>
      <dgm:spPr/>
    </dgm:pt>
    <dgm:pt modelId="{B40DB442-9151-4295-AD96-25010532F5AA}" type="pres">
      <dgm:prSet presAssocID="{AE17889B-F944-4856-804A-CE860DF0DF07}" presName="spaceBetweenRectangles" presStyleCnt="0"/>
      <dgm:spPr/>
    </dgm:pt>
    <dgm:pt modelId="{8FD3A032-5601-47C9-9EE3-0DBF20894BA1}" type="pres">
      <dgm:prSet presAssocID="{C400ECC0-4D14-4827-875B-1902B416560B}" presName="parentLin" presStyleCnt="0"/>
      <dgm:spPr/>
    </dgm:pt>
    <dgm:pt modelId="{2419957C-4C62-44D7-B39B-76DB9D5EA9C7}" type="pres">
      <dgm:prSet presAssocID="{C400ECC0-4D14-4827-875B-1902B416560B}" presName="parentLeftMargin" presStyleLbl="node1" presStyleIdx="1" presStyleCnt="3"/>
      <dgm:spPr/>
    </dgm:pt>
    <dgm:pt modelId="{9F6649E2-69A3-43FE-8B68-20AC198CA409}" type="pres">
      <dgm:prSet presAssocID="{C400ECC0-4D14-4827-875B-1902B416560B}" presName="parentText" presStyleLbl="node1" presStyleIdx="2" presStyleCnt="3" custScaleX="123199">
        <dgm:presLayoutVars>
          <dgm:chMax val="0"/>
          <dgm:bulletEnabled val="1"/>
        </dgm:presLayoutVars>
      </dgm:prSet>
      <dgm:spPr/>
    </dgm:pt>
    <dgm:pt modelId="{895FA9E1-F67B-4743-A403-3032DAC2C5AD}" type="pres">
      <dgm:prSet presAssocID="{C400ECC0-4D14-4827-875B-1902B416560B}" presName="negativeSpace" presStyleCnt="0"/>
      <dgm:spPr/>
    </dgm:pt>
    <dgm:pt modelId="{74AF19CC-F8F6-48C5-9630-36FEBED0AC7F}" type="pres">
      <dgm:prSet presAssocID="{C400ECC0-4D14-4827-875B-1902B416560B}" presName="childText" presStyleLbl="conFgAcc1" presStyleIdx="2" presStyleCnt="3">
        <dgm:presLayoutVars>
          <dgm:bulletEnabled val="1"/>
        </dgm:presLayoutVars>
      </dgm:prSet>
      <dgm:spPr/>
    </dgm:pt>
  </dgm:ptLst>
  <dgm:cxnLst>
    <dgm:cxn modelId="{FA2FF507-592B-4F48-B1CC-487DE3433471}" type="presOf" srcId="{5AC68440-BFAA-44C3-9EB2-B4F0CAF943A3}" destId="{87E6818C-48D6-4D79-BE29-B31BD1B97883}" srcOrd="1" destOrd="0" presId="urn:microsoft.com/office/officeart/2005/8/layout/list1"/>
    <dgm:cxn modelId="{974E823E-0977-433C-BF79-101CDF3DA062}" type="presOf" srcId="{871B1EB7-0ECF-4870-B36D-4009A0C02BB6}" destId="{CC6D031C-90DA-4E2B-89DD-EFCE6E58ED73}" srcOrd="0" destOrd="0" presId="urn:microsoft.com/office/officeart/2005/8/layout/list1"/>
    <dgm:cxn modelId="{FBD3905B-0433-478A-81C2-D60A539AFAA8}" srcId="{1236DB5C-4049-4E31-B188-4486AEC0CB82}" destId="{C400ECC0-4D14-4827-875B-1902B416560B}" srcOrd="2" destOrd="0" parTransId="{EE627CF5-4E7E-462D-A8C2-A66087B1DB2C}" sibTransId="{01A51B6B-B029-40C6-86CF-2A9039022C41}"/>
    <dgm:cxn modelId="{F028815F-5D67-4C5D-99B6-75B73FF0C9AA}" srcId="{1236DB5C-4049-4E31-B188-4486AEC0CB82}" destId="{5AC68440-BFAA-44C3-9EB2-B4F0CAF943A3}" srcOrd="0" destOrd="0" parTransId="{F8178DC9-FCC3-4D9A-A6A5-FC5E1FF0291E}" sibTransId="{55179E3D-29B2-49B1-AE96-A3F3D92CCC17}"/>
    <dgm:cxn modelId="{3B599E44-D3DC-4097-AFB7-0C5F1FC13465}" type="presOf" srcId="{871B1EB7-0ECF-4870-B36D-4009A0C02BB6}" destId="{CE75D983-C988-4147-B7E6-B1CA4CF317BD}" srcOrd="1" destOrd="0" presId="urn:microsoft.com/office/officeart/2005/8/layout/list1"/>
    <dgm:cxn modelId="{BD237248-760E-4932-A8FC-37A112F05A3D}" type="presOf" srcId="{5AC68440-BFAA-44C3-9EB2-B4F0CAF943A3}" destId="{585E1A71-7554-452A-A006-20B12068C681}" srcOrd="0" destOrd="0" presId="urn:microsoft.com/office/officeart/2005/8/layout/list1"/>
    <dgm:cxn modelId="{EC42644F-6BF9-47B9-9F6B-6D924D71FA03}" type="presOf" srcId="{C400ECC0-4D14-4827-875B-1902B416560B}" destId="{9F6649E2-69A3-43FE-8B68-20AC198CA409}" srcOrd="1" destOrd="0" presId="urn:microsoft.com/office/officeart/2005/8/layout/list1"/>
    <dgm:cxn modelId="{AF821F56-55F0-48AB-8F23-20964CC697D6}" type="presOf" srcId="{1236DB5C-4049-4E31-B188-4486AEC0CB82}" destId="{90429F8A-6DCC-4B38-9E79-A404ED439183}" srcOrd="0" destOrd="0" presId="urn:microsoft.com/office/officeart/2005/8/layout/list1"/>
    <dgm:cxn modelId="{C4315B8D-25A6-4EC4-B8D7-26B28E5DFC86}" type="presOf" srcId="{C400ECC0-4D14-4827-875B-1902B416560B}" destId="{2419957C-4C62-44D7-B39B-76DB9D5EA9C7}" srcOrd="0" destOrd="0" presId="urn:microsoft.com/office/officeart/2005/8/layout/list1"/>
    <dgm:cxn modelId="{10A98EE6-A716-4B92-B334-7F47D081E7C1}" srcId="{1236DB5C-4049-4E31-B188-4486AEC0CB82}" destId="{871B1EB7-0ECF-4870-B36D-4009A0C02BB6}" srcOrd="1" destOrd="0" parTransId="{6D217DD2-04A9-42A6-9CFD-62759D60B95C}" sibTransId="{AE17889B-F944-4856-804A-CE860DF0DF07}"/>
    <dgm:cxn modelId="{5487301A-7C63-4B19-80D2-011E52E2378C}" type="presParOf" srcId="{90429F8A-6DCC-4B38-9E79-A404ED439183}" destId="{8255C322-47E4-43EA-B503-713F6234592B}" srcOrd="0" destOrd="0" presId="urn:microsoft.com/office/officeart/2005/8/layout/list1"/>
    <dgm:cxn modelId="{8BD92275-D25D-45A7-8D02-C66D4F187760}" type="presParOf" srcId="{8255C322-47E4-43EA-B503-713F6234592B}" destId="{585E1A71-7554-452A-A006-20B12068C681}" srcOrd="0" destOrd="0" presId="urn:microsoft.com/office/officeart/2005/8/layout/list1"/>
    <dgm:cxn modelId="{0269C463-CF74-4722-B1E7-A401B66430D9}" type="presParOf" srcId="{8255C322-47E4-43EA-B503-713F6234592B}" destId="{87E6818C-48D6-4D79-BE29-B31BD1B97883}" srcOrd="1" destOrd="0" presId="urn:microsoft.com/office/officeart/2005/8/layout/list1"/>
    <dgm:cxn modelId="{C2DDC2BD-2608-493D-A2E9-317D61A334E4}" type="presParOf" srcId="{90429F8A-6DCC-4B38-9E79-A404ED439183}" destId="{20A3EEDD-EA3F-4824-93B5-75FB7974360B}" srcOrd="1" destOrd="0" presId="urn:microsoft.com/office/officeart/2005/8/layout/list1"/>
    <dgm:cxn modelId="{25D36619-F18C-45C3-9632-A863F6B49EC3}" type="presParOf" srcId="{90429F8A-6DCC-4B38-9E79-A404ED439183}" destId="{F8C723A1-BB66-4AFF-A502-61EBBA2A9561}" srcOrd="2" destOrd="0" presId="urn:microsoft.com/office/officeart/2005/8/layout/list1"/>
    <dgm:cxn modelId="{4115D034-1A06-4F8E-8A10-562759A962E8}" type="presParOf" srcId="{90429F8A-6DCC-4B38-9E79-A404ED439183}" destId="{9E12B707-F582-429A-B509-96EBB7D9C3C7}" srcOrd="3" destOrd="0" presId="urn:microsoft.com/office/officeart/2005/8/layout/list1"/>
    <dgm:cxn modelId="{E9B1CF34-C958-484B-AF53-CDDD14394370}" type="presParOf" srcId="{90429F8A-6DCC-4B38-9E79-A404ED439183}" destId="{9D42B383-0703-461B-8E03-D7DF6F510CF1}" srcOrd="4" destOrd="0" presId="urn:microsoft.com/office/officeart/2005/8/layout/list1"/>
    <dgm:cxn modelId="{8FF2B085-A97A-4C80-926D-21D86405B52A}" type="presParOf" srcId="{9D42B383-0703-461B-8E03-D7DF6F510CF1}" destId="{CC6D031C-90DA-4E2B-89DD-EFCE6E58ED73}" srcOrd="0" destOrd="0" presId="urn:microsoft.com/office/officeart/2005/8/layout/list1"/>
    <dgm:cxn modelId="{AC42ABD2-11D7-40AC-8E74-679DE5C84904}" type="presParOf" srcId="{9D42B383-0703-461B-8E03-D7DF6F510CF1}" destId="{CE75D983-C988-4147-B7E6-B1CA4CF317BD}" srcOrd="1" destOrd="0" presId="urn:microsoft.com/office/officeart/2005/8/layout/list1"/>
    <dgm:cxn modelId="{43C85067-07E9-477A-AE4D-6146B670BAB9}" type="presParOf" srcId="{90429F8A-6DCC-4B38-9E79-A404ED439183}" destId="{155F4A5A-2A20-4797-87BF-7185D8D6C7F3}" srcOrd="5" destOrd="0" presId="urn:microsoft.com/office/officeart/2005/8/layout/list1"/>
    <dgm:cxn modelId="{0236666A-B407-4948-8BD6-5443F7C40FF3}" type="presParOf" srcId="{90429F8A-6DCC-4B38-9E79-A404ED439183}" destId="{78802DF9-1FE9-4CCF-B86B-9E0CF11302AB}" srcOrd="6" destOrd="0" presId="urn:microsoft.com/office/officeart/2005/8/layout/list1"/>
    <dgm:cxn modelId="{A46651D1-D88B-4DFD-B578-8C39A29FBF76}" type="presParOf" srcId="{90429F8A-6DCC-4B38-9E79-A404ED439183}" destId="{B40DB442-9151-4295-AD96-25010532F5AA}" srcOrd="7" destOrd="0" presId="urn:microsoft.com/office/officeart/2005/8/layout/list1"/>
    <dgm:cxn modelId="{488C61BC-2800-4DA9-B5B3-07C80F0EE1D7}" type="presParOf" srcId="{90429F8A-6DCC-4B38-9E79-A404ED439183}" destId="{8FD3A032-5601-47C9-9EE3-0DBF20894BA1}" srcOrd="8" destOrd="0" presId="urn:microsoft.com/office/officeart/2005/8/layout/list1"/>
    <dgm:cxn modelId="{F94050F6-7636-4065-8494-03EEC9D75B3E}" type="presParOf" srcId="{8FD3A032-5601-47C9-9EE3-0DBF20894BA1}" destId="{2419957C-4C62-44D7-B39B-76DB9D5EA9C7}" srcOrd="0" destOrd="0" presId="urn:microsoft.com/office/officeart/2005/8/layout/list1"/>
    <dgm:cxn modelId="{1E14C6CB-8ED2-4F34-BB14-25E01862BF1B}" type="presParOf" srcId="{8FD3A032-5601-47C9-9EE3-0DBF20894BA1}" destId="{9F6649E2-69A3-43FE-8B68-20AC198CA409}" srcOrd="1" destOrd="0" presId="urn:microsoft.com/office/officeart/2005/8/layout/list1"/>
    <dgm:cxn modelId="{F99A8D1C-30EF-43C7-A5F4-3F8016895374}" type="presParOf" srcId="{90429F8A-6DCC-4B38-9E79-A404ED439183}" destId="{895FA9E1-F67B-4743-A403-3032DAC2C5AD}" srcOrd="9" destOrd="0" presId="urn:microsoft.com/office/officeart/2005/8/layout/list1"/>
    <dgm:cxn modelId="{68B878A2-7C94-4B1B-A4E5-ACC7D8E58217}" type="presParOf" srcId="{90429F8A-6DCC-4B38-9E79-A404ED439183}" destId="{74AF19CC-F8F6-48C5-9630-36FEBED0AC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1F7933-C5A5-44B6-B267-D4B74AD1344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1407FDF-345E-47C6-9C21-9D75C9828EDC}">
      <dgm:prSet custT="1"/>
      <dgm:spPr/>
      <dgm:t>
        <a:bodyPr/>
        <a:lstStyle/>
        <a:p>
          <a:r>
            <a:rPr lang="el-GR" altLang="es-ES" sz="1200" dirty="0"/>
            <a:t>Είναι η δραστηριότητα μέτρησης της απόδοσης προφίλ εταιρειών (ή επιχειρήσεων):</a:t>
          </a:r>
          <a:endParaRPr lang="es-ES" sz="1200" dirty="0"/>
        </a:p>
      </dgm:t>
    </dgm:pt>
    <dgm:pt modelId="{F1951176-8510-4207-BA56-0CBCE017840F}" type="parTrans" cxnId="{DD7D4DBA-EE42-4664-840F-650DFD5E4127}">
      <dgm:prSet/>
      <dgm:spPr/>
      <dgm:t>
        <a:bodyPr/>
        <a:lstStyle/>
        <a:p>
          <a:endParaRPr lang="es-ES" sz="1200">
            <a:solidFill>
              <a:schemeClr val="tx1"/>
            </a:solidFill>
          </a:endParaRPr>
        </a:p>
      </dgm:t>
    </dgm:pt>
    <dgm:pt modelId="{5260A2CE-4E32-4123-80EE-CEC29AA039AD}" type="sibTrans" cxnId="{DD7D4DBA-EE42-4664-840F-650DFD5E4127}">
      <dgm:prSet/>
      <dgm:spPr/>
      <dgm:t>
        <a:bodyPr/>
        <a:lstStyle/>
        <a:p>
          <a:endParaRPr lang="es-ES" sz="1200">
            <a:solidFill>
              <a:schemeClr val="tx1"/>
            </a:solidFill>
          </a:endParaRPr>
        </a:p>
      </dgm:t>
    </dgm:pt>
    <dgm:pt modelId="{A77A5BA8-F43B-4DD9-9650-C8F08F2EB98C}">
      <dgm:prSet custT="1"/>
      <dgm:spPr/>
      <dgm:t>
        <a:bodyPr/>
        <a:lstStyle/>
        <a:p>
          <a:r>
            <a:rPr lang="el-GR" altLang="es-ES" sz="1200" dirty="0"/>
            <a:t>Για παράδειγμα, η ποσοτική μέτρηση ενός προφίλ (συμπάθειες, αλληλεπιδράσεις, κοινή χρήση, παραγωγή ενός επεξηγηματικού μοντέλου. Αυτές οι αναλύσεις μας επιτρέπουν να αναδείξουμε δεδομένα που ξεφεύγουν από την απλή «Κοινωνική ακρόαση».</a:t>
          </a:r>
          <a:endParaRPr lang="es-ES" sz="1200" dirty="0"/>
        </a:p>
      </dgm:t>
    </dgm:pt>
    <dgm:pt modelId="{F269A669-8EB9-4AE1-9913-E2877BD49203}" type="parTrans" cxnId="{95C8A65A-5941-40CB-8A73-FEBB83EA18B5}">
      <dgm:prSet/>
      <dgm:spPr/>
      <dgm:t>
        <a:bodyPr/>
        <a:lstStyle/>
        <a:p>
          <a:endParaRPr lang="es-ES" sz="1200">
            <a:solidFill>
              <a:schemeClr val="tx1"/>
            </a:solidFill>
          </a:endParaRPr>
        </a:p>
      </dgm:t>
    </dgm:pt>
    <dgm:pt modelId="{FBEB03FA-0DD8-49E3-BECF-B32D179A0F94}" type="sibTrans" cxnId="{95C8A65A-5941-40CB-8A73-FEBB83EA18B5}">
      <dgm:prSet/>
      <dgm:spPr/>
      <dgm:t>
        <a:bodyPr/>
        <a:lstStyle/>
        <a:p>
          <a:endParaRPr lang="es-ES" sz="1200">
            <a:solidFill>
              <a:schemeClr val="tx1"/>
            </a:solidFill>
          </a:endParaRPr>
        </a:p>
      </dgm:t>
    </dgm:pt>
    <dgm:pt modelId="{64BF03CA-8546-4BB0-A211-60B4A2547687}">
      <dgm:prSet custT="1"/>
      <dgm:spPr/>
      <dgm:t>
        <a:bodyPr/>
        <a:lstStyle/>
        <a:p>
          <a:r>
            <a:rPr lang="el-GR" altLang="es-ES" sz="1200" dirty="0"/>
            <a:t>Ορισμένοι "Πίνακες ελέγχου" που υπάρχουν στα κύρια Κοινωνικά Δίκτυα προσφέρουν εργαλεία για τη διενέργεια αυτού του τύπου ανάλυσης, αλλά μόνο προκαταρκτικού τύπου.</a:t>
          </a:r>
          <a:endParaRPr lang="es-ES" sz="1200" dirty="0"/>
        </a:p>
      </dgm:t>
    </dgm:pt>
    <dgm:pt modelId="{EC25E588-7855-4FFC-A3A4-06452FB84422}" type="parTrans" cxnId="{F57C7989-4C42-4CA0-B671-24F1F8BA690D}">
      <dgm:prSet/>
      <dgm:spPr/>
      <dgm:t>
        <a:bodyPr/>
        <a:lstStyle/>
        <a:p>
          <a:endParaRPr lang="es-ES" sz="1200">
            <a:solidFill>
              <a:schemeClr val="tx1"/>
            </a:solidFill>
          </a:endParaRPr>
        </a:p>
      </dgm:t>
    </dgm:pt>
    <dgm:pt modelId="{110BEDF0-4EC7-4774-96E3-405B471BC250}" type="sibTrans" cxnId="{F57C7989-4C42-4CA0-B671-24F1F8BA690D}">
      <dgm:prSet/>
      <dgm:spPr/>
      <dgm:t>
        <a:bodyPr/>
        <a:lstStyle/>
        <a:p>
          <a:endParaRPr lang="es-ES" sz="1200">
            <a:solidFill>
              <a:schemeClr val="tx1"/>
            </a:solidFill>
          </a:endParaRPr>
        </a:p>
      </dgm:t>
    </dgm:pt>
    <dgm:pt modelId="{272964CE-2E5B-42F7-8CB4-5BD474607F53}">
      <dgm:prSet custT="1"/>
      <dgm:spPr/>
      <dgm:t>
        <a:bodyPr/>
        <a:lstStyle/>
        <a:p>
          <a:r>
            <a:rPr lang="el-GR" altLang="es-ES" sz="1200" dirty="0"/>
            <a:t>Γενικά στηριζόμαστε σε πιο εξελιγμένα εργαλεία που είναι σε θέση να αναλύσουν την απόδοση των ανταγωνιστών ή να αξιολογήσουν το προφίλ μας με την πάροδο του χρόνου.</a:t>
          </a:r>
          <a:endParaRPr lang="es-ES" sz="1200" dirty="0"/>
        </a:p>
      </dgm:t>
    </dgm:pt>
    <dgm:pt modelId="{60AC9ADC-1FA6-4A28-90B6-447D751C2C9A}" type="parTrans" cxnId="{647361C9-5D93-45C9-8DF3-3888F62EF7F3}">
      <dgm:prSet/>
      <dgm:spPr/>
      <dgm:t>
        <a:bodyPr/>
        <a:lstStyle/>
        <a:p>
          <a:endParaRPr lang="es-ES" sz="1200">
            <a:solidFill>
              <a:schemeClr val="tx1"/>
            </a:solidFill>
          </a:endParaRPr>
        </a:p>
      </dgm:t>
    </dgm:pt>
    <dgm:pt modelId="{9CDB7957-CFC4-4603-935E-F56B005171D4}" type="sibTrans" cxnId="{647361C9-5D93-45C9-8DF3-3888F62EF7F3}">
      <dgm:prSet/>
      <dgm:spPr/>
      <dgm:t>
        <a:bodyPr/>
        <a:lstStyle/>
        <a:p>
          <a:endParaRPr lang="es-ES" sz="1200">
            <a:solidFill>
              <a:schemeClr val="tx1"/>
            </a:solidFill>
          </a:endParaRPr>
        </a:p>
      </dgm:t>
    </dgm:pt>
    <dgm:pt modelId="{47086A09-D1C1-4D7A-A419-F5C8F695DA19}" type="pres">
      <dgm:prSet presAssocID="{731F7933-C5A5-44B6-B267-D4B74AD1344B}" presName="linear" presStyleCnt="0">
        <dgm:presLayoutVars>
          <dgm:dir/>
          <dgm:animLvl val="lvl"/>
          <dgm:resizeHandles val="exact"/>
        </dgm:presLayoutVars>
      </dgm:prSet>
      <dgm:spPr/>
    </dgm:pt>
    <dgm:pt modelId="{084FA318-49E1-4210-AD5A-8D771EAC4D6E}" type="pres">
      <dgm:prSet presAssocID="{41407FDF-345E-47C6-9C21-9D75C9828EDC}" presName="parentLin" presStyleCnt="0"/>
      <dgm:spPr/>
    </dgm:pt>
    <dgm:pt modelId="{74D91647-8B63-4A10-B495-486033F830A9}" type="pres">
      <dgm:prSet presAssocID="{41407FDF-345E-47C6-9C21-9D75C9828EDC}" presName="parentLeftMargin" presStyleLbl="node1" presStyleIdx="0" presStyleCnt="4"/>
      <dgm:spPr/>
    </dgm:pt>
    <dgm:pt modelId="{1BBCFEE9-8A65-44F7-8F3D-0CBF08E3E79C}" type="pres">
      <dgm:prSet presAssocID="{41407FDF-345E-47C6-9C21-9D75C9828EDC}" presName="parentText" presStyleLbl="node1" presStyleIdx="0" presStyleCnt="4" custScaleX="138590" custScaleY="212422" custLinFactNeighborX="-266" custLinFactNeighborY="-1554">
        <dgm:presLayoutVars>
          <dgm:chMax val="0"/>
          <dgm:bulletEnabled val="1"/>
        </dgm:presLayoutVars>
      </dgm:prSet>
      <dgm:spPr/>
    </dgm:pt>
    <dgm:pt modelId="{8BB3CD75-2633-46DA-B8C1-FC186D322BC4}" type="pres">
      <dgm:prSet presAssocID="{41407FDF-345E-47C6-9C21-9D75C9828EDC}" presName="negativeSpace" presStyleCnt="0"/>
      <dgm:spPr/>
    </dgm:pt>
    <dgm:pt modelId="{C4099E09-637A-43E6-BCB8-F5070175EB57}" type="pres">
      <dgm:prSet presAssocID="{41407FDF-345E-47C6-9C21-9D75C9828EDC}" presName="childText" presStyleLbl="conFgAcc1" presStyleIdx="0" presStyleCnt="4">
        <dgm:presLayoutVars>
          <dgm:bulletEnabled val="1"/>
        </dgm:presLayoutVars>
      </dgm:prSet>
      <dgm:spPr/>
    </dgm:pt>
    <dgm:pt modelId="{91B5B670-4D87-42FE-A97F-609EE764497B}" type="pres">
      <dgm:prSet presAssocID="{5260A2CE-4E32-4123-80EE-CEC29AA039AD}" presName="spaceBetweenRectangles" presStyleCnt="0"/>
      <dgm:spPr/>
    </dgm:pt>
    <dgm:pt modelId="{27264FA0-77FF-403A-BBE7-D2DEBB8A83DD}" type="pres">
      <dgm:prSet presAssocID="{A77A5BA8-F43B-4DD9-9650-C8F08F2EB98C}" presName="parentLin" presStyleCnt="0"/>
      <dgm:spPr/>
    </dgm:pt>
    <dgm:pt modelId="{3935301A-C10A-4731-8DC5-9FE848D2F0CB}" type="pres">
      <dgm:prSet presAssocID="{A77A5BA8-F43B-4DD9-9650-C8F08F2EB98C}" presName="parentLeftMargin" presStyleLbl="node1" presStyleIdx="0" presStyleCnt="4"/>
      <dgm:spPr/>
    </dgm:pt>
    <dgm:pt modelId="{890E4064-D13C-4D90-89B1-B9816BC66C71}" type="pres">
      <dgm:prSet presAssocID="{A77A5BA8-F43B-4DD9-9650-C8F08F2EB98C}" presName="parentText" presStyleLbl="node1" presStyleIdx="1" presStyleCnt="4" custScaleX="138590" custScaleY="212422" custLinFactNeighborX="-266" custLinFactNeighborY="-1554">
        <dgm:presLayoutVars>
          <dgm:chMax val="0"/>
          <dgm:bulletEnabled val="1"/>
        </dgm:presLayoutVars>
      </dgm:prSet>
      <dgm:spPr/>
    </dgm:pt>
    <dgm:pt modelId="{C7A38666-1592-4DD8-9436-E80CF35DC15B}" type="pres">
      <dgm:prSet presAssocID="{A77A5BA8-F43B-4DD9-9650-C8F08F2EB98C}" presName="negativeSpace" presStyleCnt="0"/>
      <dgm:spPr/>
    </dgm:pt>
    <dgm:pt modelId="{4C173C20-23EA-4D69-B545-D9B86FCCD5A5}" type="pres">
      <dgm:prSet presAssocID="{A77A5BA8-F43B-4DD9-9650-C8F08F2EB98C}" presName="childText" presStyleLbl="conFgAcc1" presStyleIdx="1" presStyleCnt="4">
        <dgm:presLayoutVars>
          <dgm:bulletEnabled val="1"/>
        </dgm:presLayoutVars>
      </dgm:prSet>
      <dgm:spPr/>
    </dgm:pt>
    <dgm:pt modelId="{B9FE52D4-29F9-4944-B4DF-7CF2144B018F}" type="pres">
      <dgm:prSet presAssocID="{FBEB03FA-0DD8-49E3-BECF-B32D179A0F94}" presName="spaceBetweenRectangles" presStyleCnt="0"/>
      <dgm:spPr/>
    </dgm:pt>
    <dgm:pt modelId="{5596F080-4E03-4630-AC7B-F20EFB79343B}" type="pres">
      <dgm:prSet presAssocID="{64BF03CA-8546-4BB0-A211-60B4A2547687}" presName="parentLin" presStyleCnt="0"/>
      <dgm:spPr/>
    </dgm:pt>
    <dgm:pt modelId="{3CBA723F-9443-4FA2-BCA4-CA44ADBE303B}" type="pres">
      <dgm:prSet presAssocID="{64BF03CA-8546-4BB0-A211-60B4A2547687}" presName="parentLeftMargin" presStyleLbl="node1" presStyleIdx="1" presStyleCnt="4"/>
      <dgm:spPr/>
    </dgm:pt>
    <dgm:pt modelId="{4E825795-A7A4-44B9-8EB5-5256999B7D51}" type="pres">
      <dgm:prSet presAssocID="{64BF03CA-8546-4BB0-A211-60B4A2547687}" presName="parentText" presStyleLbl="node1" presStyleIdx="2" presStyleCnt="4" custScaleX="138590" custScaleY="212422" custLinFactNeighborX="-266" custLinFactNeighborY="366">
        <dgm:presLayoutVars>
          <dgm:chMax val="0"/>
          <dgm:bulletEnabled val="1"/>
        </dgm:presLayoutVars>
      </dgm:prSet>
      <dgm:spPr/>
    </dgm:pt>
    <dgm:pt modelId="{B7C75ECB-AF61-4F6C-9ED0-486681FCA4B1}" type="pres">
      <dgm:prSet presAssocID="{64BF03CA-8546-4BB0-A211-60B4A2547687}" presName="negativeSpace" presStyleCnt="0"/>
      <dgm:spPr/>
    </dgm:pt>
    <dgm:pt modelId="{5C0A7268-2B63-4EEA-BA50-9C3C088921DD}" type="pres">
      <dgm:prSet presAssocID="{64BF03CA-8546-4BB0-A211-60B4A2547687}" presName="childText" presStyleLbl="conFgAcc1" presStyleIdx="2" presStyleCnt="4">
        <dgm:presLayoutVars>
          <dgm:bulletEnabled val="1"/>
        </dgm:presLayoutVars>
      </dgm:prSet>
      <dgm:spPr/>
    </dgm:pt>
    <dgm:pt modelId="{F5B12B43-54BC-4E14-8C17-316338E2FFB0}" type="pres">
      <dgm:prSet presAssocID="{110BEDF0-4EC7-4774-96E3-405B471BC250}" presName="spaceBetweenRectangles" presStyleCnt="0"/>
      <dgm:spPr/>
    </dgm:pt>
    <dgm:pt modelId="{872602D5-CF6F-4C9C-907B-7AA3151FF285}" type="pres">
      <dgm:prSet presAssocID="{272964CE-2E5B-42F7-8CB4-5BD474607F53}" presName="parentLin" presStyleCnt="0"/>
      <dgm:spPr/>
    </dgm:pt>
    <dgm:pt modelId="{FD2A1073-EEA9-4C9B-A389-439B64273B3E}" type="pres">
      <dgm:prSet presAssocID="{272964CE-2E5B-42F7-8CB4-5BD474607F53}" presName="parentLeftMargin" presStyleLbl="node1" presStyleIdx="2" presStyleCnt="4"/>
      <dgm:spPr/>
    </dgm:pt>
    <dgm:pt modelId="{ECC76305-CCCB-47DB-80C3-1E3F04574697}" type="pres">
      <dgm:prSet presAssocID="{272964CE-2E5B-42F7-8CB4-5BD474607F53}" presName="parentText" presStyleLbl="node1" presStyleIdx="3" presStyleCnt="4" custScaleX="138590" custScaleY="212422">
        <dgm:presLayoutVars>
          <dgm:chMax val="0"/>
          <dgm:bulletEnabled val="1"/>
        </dgm:presLayoutVars>
      </dgm:prSet>
      <dgm:spPr/>
    </dgm:pt>
    <dgm:pt modelId="{06AA10B9-A481-41BB-8FC0-DA08B21A2954}" type="pres">
      <dgm:prSet presAssocID="{272964CE-2E5B-42F7-8CB4-5BD474607F53}" presName="negativeSpace" presStyleCnt="0"/>
      <dgm:spPr/>
    </dgm:pt>
    <dgm:pt modelId="{291CE2A8-9310-461E-AE83-2BF301177AB7}" type="pres">
      <dgm:prSet presAssocID="{272964CE-2E5B-42F7-8CB4-5BD474607F53}" presName="childText" presStyleLbl="conFgAcc1" presStyleIdx="3" presStyleCnt="4">
        <dgm:presLayoutVars>
          <dgm:bulletEnabled val="1"/>
        </dgm:presLayoutVars>
      </dgm:prSet>
      <dgm:spPr/>
    </dgm:pt>
  </dgm:ptLst>
  <dgm:cxnLst>
    <dgm:cxn modelId="{C493EA0E-3020-42BC-AE47-B6FF7AD4EF72}" type="presOf" srcId="{41407FDF-345E-47C6-9C21-9D75C9828EDC}" destId="{1BBCFEE9-8A65-44F7-8F3D-0CBF08E3E79C}" srcOrd="1" destOrd="0" presId="urn:microsoft.com/office/officeart/2005/8/layout/list1"/>
    <dgm:cxn modelId="{CB39A72B-A54E-4435-8A36-0237B27D5AC1}" type="presOf" srcId="{731F7933-C5A5-44B6-B267-D4B74AD1344B}" destId="{47086A09-D1C1-4D7A-A419-F5C8F695DA19}" srcOrd="0" destOrd="0" presId="urn:microsoft.com/office/officeart/2005/8/layout/list1"/>
    <dgm:cxn modelId="{DE609A40-F922-44F0-9978-1487CF004B3E}" type="presOf" srcId="{272964CE-2E5B-42F7-8CB4-5BD474607F53}" destId="{ECC76305-CCCB-47DB-80C3-1E3F04574697}" srcOrd="1" destOrd="0" presId="urn:microsoft.com/office/officeart/2005/8/layout/list1"/>
    <dgm:cxn modelId="{F61D4C66-C3BC-4534-95C7-BD6BEA016873}" type="presOf" srcId="{64BF03CA-8546-4BB0-A211-60B4A2547687}" destId="{3CBA723F-9443-4FA2-BCA4-CA44ADBE303B}" srcOrd="0" destOrd="0" presId="urn:microsoft.com/office/officeart/2005/8/layout/list1"/>
    <dgm:cxn modelId="{D7DF6474-7E37-4B7D-BC6D-B8F1BFA621FA}" type="presOf" srcId="{A77A5BA8-F43B-4DD9-9650-C8F08F2EB98C}" destId="{3935301A-C10A-4731-8DC5-9FE848D2F0CB}" srcOrd="0" destOrd="0" presId="urn:microsoft.com/office/officeart/2005/8/layout/list1"/>
    <dgm:cxn modelId="{95C8A65A-5941-40CB-8A73-FEBB83EA18B5}" srcId="{731F7933-C5A5-44B6-B267-D4B74AD1344B}" destId="{A77A5BA8-F43B-4DD9-9650-C8F08F2EB98C}" srcOrd="1" destOrd="0" parTransId="{F269A669-8EB9-4AE1-9913-E2877BD49203}" sibTransId="{FBEB03FA-0DD8-49E3-BECF-B32D179A0F94}"/>
    <dgm:cxn modelId="{AF55E07B-8E97-4985-B822-4C2DF8102B9E}" type="presOf" srcId="{272964CE-2E5B-42F7-8CB4-5BD474607F53}" destId="{FD2A1073-EEA9-4C9B-A389-439B64273B3E}" srcOrd="0" destOrd="0" presId="urn:microsoft.com/office/officeart/2005/8/layout/list1"/>
    <dgm:cxn modelId="{F57C7989-4C42-4CA0-B671-24F1F8BA690D}" srcId="{731F7933-C5A5-44B6-B267-D4B74AD1344B}" destId="{64BF03CA-8546-4BB0-A211-60B4A2547687}" srcOrd="2" destOrd="0" parTransId="{EC25E588-7855-4FFC-A3A4-06452FB84422}" sibTransId="{110BEDF0-4EC7-4774-96E3-405B471BC250}"/>
    <dgm:cxn modelId="{DD7D4DBA-EE42-4664-840F-650DFD5E4127}" srcId="{731F7933-C5A5-44B6-B267-D4B74AD1344B}" destId="{41407FDF-345E-47C6-9C21-9D75C9828EDC}" srcOrd="0" destOrd="0" parTransId="{F1951176-8510-4207-BA56-0CBCE017840F}" sibTransId="{5260A2CE-4E32-4123-80EE-CEC29AA039AD}"/>
    <dgm:cxn modelId="{B29CE0C0-DC0B-4AEF-807A-482EA27FB9DE}" type="presOf" srcId="{64BF03CA-8546-4BB0-A211-60B4A2547687}" destId="{4E825795-A7A4-44B9-8EB5-5256999B7D51}" srcOrd="1" destOrd="0" presId="urn:microsoft.com/office/officeart/2005/8/layout/list1"/>
    <dgm:cxn modelId="{647361C9-5D93-45C9-8DF3-3888F62EF7F3}" srcId="{731F7933-C5A5-44B6-B267-D4B74AD1344B}" destId="{272964CE-2E5B-42F7-8CB4-5BD474607F53}" srcOrd="3" destOrd="0" parTransId="{60AC9ADC-1FA6-4A28-90B6-447D751C2C9A}" sibTransId="{9CDB7957-CFC4-4603-935E-F56B005171D4}"/>
    <dgm:cxn modelId="{7268A3DB-CFED-458B-A583-27F5A2C995DB}" type="presOf" srcId="{41407FDF-345E-47C6-9C21-9D75C9828EDC}" destId="{74D91647-8B63-4A10-B495-486033F830A9}" srcOrd="0" destOrd="0" presId="urn:microsoft.com/office/officeart/2005/8/layout/list1"/>
    <dgm:cxn modelId="{10239BF2-3353-404A-BF99-FD45CFCA6C67}" type="presOf" srcId="{A77A5BA8-F43B-4DD9-9650-C8F08F2EB98C}" destId="{890E4064-D13C-4D90-89B1-B9816BC66C71}" srcOrd="1" destOrd="0" presId="urn:microsoft.com/office/officeart/2005/8/layout/list1"/>
    <dgm:cxn modelId="{D528992E-1DAC-4A01-92EC-D2AD0554F916}" type="presParOf" srcId="{47086A09-D1C1-4D7A-A419-F5C8F695DA19}" destId="{084FA318-49E1-4210-AD5A-8D771EAC4D6E}" srcOrd="0" destOrd="0" presId="urn:microsoft.com/office/officeart/2005/8/layout/list1"/>
    <dgm:cxn modelId="{87063FA9-05B2-45A8-8572-235461DFE11F}" type="presParOf" srcId="{084FA318-49E1-4210-AD5A-8D771EAC4D6E}" destId="{74D91647-8B63-4A10-B495-486033F830A9}" srcOrd="0" destOrd="0" presId="urn:microsoft.com/office/officeart/2005/8/layout/list1"/>
    <dgm:cxn modelId="{3B4546F5-3A42-43AF-849B-4BCB48780479}" type="presParOf" srcId="{084FA318-49E1-4210-AD5A-8D771EAC4D6E}" destId="{1BBCFEE9-8A65-44F7-8F3D-0CBF08E3E79C}" srcOrd="1" destOrd="0" presId="urn:microsoft.com/office/officeart/2005/8/layout/list1"/>
    <dgm:cxn modelId="{A867FFD5-1A2B-422B-89F6-DD86F395B810}" type="presParOf" srcId="{47086A09-D1C1-4D7A-A419-F5C8F695DA19}" destId="{8BB3CD75-2633-46DA-B8C1-FC186D322BC4}" srcOrd="1" destOrd="0" presId="urn:microsoft.com/office/officeart/2005/8/layout/list1"/>
    <dgm:cxn modelId="{905CFDC7-C7F9-4CB7-8192-8329C3374E4A}" type="presParOf" srcId="{47086A09-D1C1-4D7A-A419-F5C8F695DA19}" destId="{C4099E09-637A-43E6-BCB8-F5070175EB57}" srcOrd="2" destOrd="0" presId="urn:microsoft.com/office/officeart/2005/8/layout/list1"/>
    <dgm:cxn modelId="{D6B0E06B-1EDE-48D0-B4D4-67593DF6E4EC}" type="presParOf" srcId="{47086A09-D1C1-4D7A-A419-F5C8F695DA19}" destId="{91B5B670-4D87-42FE-A97F-609EE764497B}" srcOrd="3" destOrd="0" presId="urn:microsoft.com/office/officeart/2005/8/layout/list1"/>
    <dgm:cxn modelId="{57AEEECE-F33A-4F0D-8B19-3027CB7C83CF}" type="presParOf" srcId="{47086A09-D1C1-4D7A-A419-F5C8F695DA19}" destId="{27264FA0-77FF-403A-BBE7-D2DEBB8A83DD}" srcOrd="4" destOrd="0" presId="urn:microsoft.com/office/officeart/2005/8/layout/list1"/>
    <dgm:cxn modelId="{4F9F9E0F-6AA1-40FA-B652-575AA45CA04F}" type="presParOf" srcId="{27264FA0-77FF-403A-BBE7-D2DEBB8A83DD}" destId="{3935301A-C10A-4731-8DC5-9FE848D2F0CB}" srcOrd="0" destOrd="0" presId="urn:microsoft.com/office/officeart/2005/8/layout/list1"/>
    <dgm:cxn modelId="{EE4C54C5-5ACA-4A2D-A47B-6EEB2F0107D3}" type="presParOf" srcId="{27264FA0-77FF-403A-BBE7-D2DEBB8A83DD}" destId="{890E4064-D13C-4D90-89B1-B9816BC66C71}" srcOrd="1" destOrd="0" presId="urn:microsoft.com/office/officeart/2005/8/layout/list1"/>
    <dgm:cxn modelId="{DC5C8A26-1955-4663-B515-4E8240E4A9F9}" type="presParOf" srcId="{47086A09-D1C1-4D7A-A419-F5C8F695DA19}" destId="{C7A38666-1592-4DD8-9436-E80CF35DC15B}" srcOrd="5" destOrd="0" presId="urn:microsoft.com/office/officeart/2005/8/layout/list1"/>
    <dgm:cxn modelId="{E129C8F3-4F6D-4D64-A854-72DF31C8DFC5}" type="presParOf" srcId="{47086A09-D1C1-4D7A-A419-F5C8F695DA19}" destId="{4C173C20-23EA-4D69-B545-D9B86FCCD5A5}" srcOrd="6" destOrd="0" presId="urn:microsoft.com/office/officeart/2005/8/layout/list1"/>
    <dgm:cxn modelId="{A17CFEEE-7384-4437-8462-E7F7428CA240}" type="presParOf" srcId="{47086A09-D1C1-4D7A-A419-F5C8F695DA19}" destId="{B9FE52D4-29F9-4944-B4DF-7CF2144B018F}" srcOrd="7" destOrd="0" presId="urn:microsoft.com/office/officeart/2005/8/layout/list1"/>
    <dgm:cxn modelId="{190C0500-775B-4E61-9FA1-F77D6806DB75}" type="presParOf" srcId="{47086A09-D1C1-4D7A-A419-F5C8F695DA19}" destId="{5596F080-4E03-4630-AC7B-F20EFB79343B}" srcOrd="8" destOrd="0" presId="urn:microsoft.com/office/officeart/2005/8/layout/list1"/>
    <dgm:cxn modelId="{28A47D5F-0874-462A-8162-6E8CF1691F1E}" type="presParOf" srcId="{5596F080-4E03-4630-AC7B-F20EFB79343B}" destId="{3CBA723F-9443-4FA2-BCA4-CA44ADBE303B}" srcOrd="0" destOrd="0" presId="urn:microsoft.com/office/officeart/2005/8/layout/list1"/>
    <dgm:cxn modelId="{BBB4BCB1-3A17-42BC-9829-C4F12FCD84D3}" type="presParOf" srcId="{5596F080-4E03-4630-AC7B-F20EFB79343B}" destId="{4E825795-A7A4-44B9-8EB5-5256999B7D51}" srcOrd="1" destOrd="0" presId="urn:microsoft.com/office/officeart/2005/8/layout/list1"/>
    <dgm:cxn modelId="{9E1DD24E-E532-462A-BD83-ED88024770BC}" type="presParOf" srcId="{47086A09-D1C1-4D7A-A419-F5C8F695DA19}" destId="{B7C75ECB-AF61-4F6C-9ED0-486681FCA4B1}" srcOrd="9" destOrd="0" presId="urn:microsoft.com/office/officeart/2005/8/layout/list1"/>
    <dgm:cxn modelId="{FDED8C23-30E2-412A-973A-351696277F32}" type="presParOf" srcId="{47086A09-D1C1-4D7A-A419-F5C8F695DA19}" destId="{5C0A7268-2B63-4EEA-BA50-9C3C088921DD}" srcOrd="10" destOrd="0" presId="urn:microsoft.com/office/officeart/2005/8/layout/list1"/>
    <dgm:cxn modelId="{54C28001-7103-4FBC-A52E-E21B8524594B}" type="presParOf" srcId="{47086A09-D1C1-4D7A-A419-F5C8F695DA19}" destId="{F5B12B43-54BC-4E14-8C17-316338E2FFB0}" srcOrd="11" destOrd="0" presId="urn:microsoft.com/office/officeart/2005/8/layout/list1"/>
    <dgm:cxn modelId="{4421A1E1-4400-42A1-AF50-4C68B23AA61E}" type="presParOf" srcId="{47086A09-D1C1-4D7A-A419-F5C8F695DA19}" destId="{872602D5-CF6F-4C9C-907B-7AA3151FF285}" srcOrd="12" destOrd="0" presId="urn:microsoft.com/office/officeart/2005/8/layout/list1"/>
    <dgm:cxn modelId="{BADC6AA7-D729-4BD5-895E-7465F77B0121}" type="presParOf" srcId="{872602D5-CF6F-4C9C-907B-7AA3151FF285}" destId="{FD2A1073-EEA9-4C9B-A389-439B64273B3E}" srcOrd="0" destOrd="0" presId="urn:microsoft.com/office/officeart/2005/8/layout/list1"/>
    <dgm:cxn modelId="{CE398D33-7313-4438-90C3-330F6C6DB1EC}" type="presParOf" srcId="{872602D5-CF6F-4C9C-907B-7AA3151FF285}" destId="{ECC76305-CCCB-47DB-80C3-1E3F04574697}" srcOrd="1" destOrd="0" presId="urn:microsoft.com/office/officeart/2005/8/layout/list1"/>
    <dgm:cxn modelId="{47CC1B4B-BDEC-4385-94F2-65CC6609A824}" type="presParOf" srcId="{47086A09-D1C1-4D7A-A419-F5C8F695DA19}" destId="{06AA10B9-A481-41BB-8FC0-DA08B21A2954}" srcOrd="13" destOrd="0" presId="urn:microsoft.com/office/officeart/2005/8/layout/list1"/>
    <dgm:cxn modelId="{0DA4DE7F-FBAF-4E27-A1BF-DB8293699B2C}" type="presParOf" srcId="{47086A09-D1C1-4D7A-A419-F5C8F695DA19}" destId="{291CE2A8-9310-461E-AE83-2BF301177AB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831643-4E74-47A3-B5CC-73458B351C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685D56B2-3722-4A8C-AAC9-A9E7EE8C30A0}">
      <dgm:prSet custT="1"/>
      <dgm:spPr/>
      <dgm:t>
        <a:bodyPr/>
        <a:lstStyle/>
        <a:p>
          <a:r>
            <a:rPr lang="el-GR" altLang="es-ES" sz="1200" dirty="0">
              <a:solidFill>
                <a:schemeClr val="tx1"/>
              </a:solidFill>
            </a:rPr>
            <a:t>Μια διευκρίνιση: αυτή η μελέτη περίπτωσης (</a:t>
          </a:r>
          <a:r>
            <a:rPr lang="el-GR" altLang="es-ES" sz="1200" dirty="0" err="1">
              <a:solidFill>
                <a:schemeClr val="tx1"/>
              </a:solidFill>
            </a:rPr>
            <a:t>FireSec</a:t>
          </a:r>
          <a:r>
            <a:rPr lang="el-GR" altLang="es-ES" sz="1200" dirty="0">
              <a:solidFill>
                <a:schemeClr val="tx1"/>
              </a:solidFill>
            </a:rPr>
            <a:t> </a:t>
          </a:r>
          <a:r>
            <a:rPr lang="el-GR" altLang="es-ES" sz="1200" dirty="0" err="1">
              <a:solidFill>
                <a:schemeClr val="tx1"/>
              </a:solidFill>
            </a:rPr>
            <a:t>System</a:t>
          </a:r>
          <a:r>
            <a:rPr lang="el-GR" altLang="es-ES" sz="1200" dirty="0">
              <a:solidFill>
                <a:schemeClr val="tx1"/>
              </a:solidFill>
            </a:rPr>
            <a:t>) είναι μια εταιρεία "B2B": </a:t>
          </a:r>
          <a:r>
            <a:rPr lang="el-GR" altLang="es-ES" sz="1200" dirty="0" err="1">
              <a:solidFill>
                <a:schemeClr val="tx1"/>
              </a:solidFill>
            </a:rPr>
            <a:t>Business</a:t>
          </a:r>
          <a:r>
            <a:rPr lang="el-GR" altLang="es-ES" sz="1200" dirty="0">
              <a:solidFill>
                <a:schemeClr val="tx1"/>
              </a:solidFill>
            </a:rPr>
            <a:t> </a:t>
          </a:r>
          <a:r>
            <a:rPr lang="el-GR" altLang="es-ES" sz="1200" dirty="0" err="1">
              <a:solidFill>
                <a:schemeClr val="tx1"/>
              </a:solidFill>
            </a:rPr>
            <a:t>to</a:t>
          </a:r>
          <a:r>
            <a:rPr lang="el-GR" altLang="es-ES" sz="1200" dirty="0">
              <a:solidFill>
                <a:schemeClr val="tx1"/>
              </a:solidFill>
            </a:rPr>
            <a:t> </a:t>
          </a:r>
          <a:r>
            <a:rPr lang="el-GR" altLang="es-ES" sz="1200" dirty="0" err="1">
              <a:solidFill>
                <a:schemeClr val="tx1"/>
              </a:solidFill>
            </a:rPr>
            <a:t>Business</a:t>
          </a:r>
          <a:r>
            <a:rPr lang="el-GR" altLang="es-ES" sz="1200" dirty="0">
              <a:solidFill>
                <a:schemeClr val="tx1"/>
              </a:solidFill>
            </a:rPr>
            <a:t>. Αυτό σημαίνει ότι τα προϊόντα ή / και οι υπηρεσίες της απευθύνονται σε άλλες εταιρείες και όχι σε καταναλωτές.</a:t>
          </a:r>
          <a:endParaRPr lang="es-ES" sz="1200" dirty="0">
            <a:solidFill>
              <a:schemeClr val="tx1"/>
            </a:solidFill>
          </a:endParaRPr>
        </a:p>
      </dgm:t>
    </dgm:pt>
    <dgm:pt modelId="{BB4697BD-F71E-49CA-86CE-83EDBAA7D76B}" type="parTrans" cxnId="{600ABF3F-6432-46F8-8B73-DE833AEF566C}">
      <dgm:prSet/>
      <dgm:spPr/>
      <dgm:t>
        <a:bodyPr/>
        <a:lstStyle/>
        <a:p>
          <a:endParaRPr lang="es-ES">
            <a:solidFill>
              <a:schemeClr val="tx1"/>
            </a:solidFill>
          </a:endParaRPr>
        </a:p>
      </dgm:t>
    </dgm:pt>
    <dgm:pt modelId="{263C40D7-464E-415B-B362-BAA999D4476E}" type="sibTrans" cxnId="{600ABF3F-6432-46F8-8B73-DE833AEF566C}">
      <dgm:prSet/>
      <dgm:spPr/>
      <dgm:t>
        <a:bodyPr/>
        <a:lstStyle/>
        <a:p>
          <a:endParaRPr lang="es-ES">
            <a:solidFill>
              <a:schemeClr val="tx1"/>
            </a:solidFill>
          </a:endParaRPr>
        </a:p>
      </dgm:t>
    </dgm:pt>
    <dgm:pt modelId="{B7BA7041-B9CB-41F0-B310-14E937955102}">
      <dgm:prSet custT="1"/>
      <dgm:spPr/>
      <dgm:t>
        <a:bodyPr/>
        <a:lstStyle/>
        <a:p>
          <a:r>
            <a:rPr lang="el-GR" altLang="es-ES" sz="1200">
              <a:solidFill>
                <a:schemeClr val="tx1"/>
              </a:solidFill>
            </a:rPr>
            <a:t>Για τις εταιρείες "B2B" ο κύκλος πωλήσεων είναι γενικά πιο περίπλοκος από τις εταιρείες "B2C": Business to Customer</a:t>
          </a:r>
          <a:r>
            <a:rPr lang="en-US" altLang="es-ES" sz="1200">
              <a:solidFill>
                <a:schemeClr val="tx1"/>
              </a:solidFill>
              <a:latin typeface="Arial Rounded MT Bold" panose="020F0704030504030204" pitchFamily="34" charset="0"/>
            </a:rPr>
            <a:t>. </a:t>
          </a:r>
          <a:endParaRPr lang="es-ES" sz="1200" dirty="0">
            <a:solidFill>
              <a:schemeClr val="tx1"/>
            </a:solidFill>
          </a:endParaRPr>
        </a:p>
      </dgm:t>
    </dgm:pt>
    <dgm:pt modelId="{5965443C-74A7-429B-AA67-A69C5F7AAC5C}" type="parTrans" cxnId="{475C34A1-3157-43B4-A0A6-75055816038B}">
      <dgm:prSet/>
      <dgm:spPr/>
      <dgm:t>
        <a:bodyPr/>
        <a:lstStyle/>
        <a:p>
          <a:endParaRPr lang="es-ES">
            <a:solidFill>
              <a:schemeClr val="tx1"/>
            </a:solidFill>
          </a:endParaRPr>
        </a:p>
      </dgm:t>
    </dgm:pt>
    <dgm:pt modelId="{AFBA509A-1F64-4318-879F-B0623AAD8521}" type="sibTrans" cxnId="{475C34A1-3157-43B4-A0A6-75055816038B}">
      <dgm:prSet/>
      <dgm:spPr/>
      <dgm:t>
        <a:bodyPr/>
        <a:lstStyle/>
        <a:p>
          <a:endParaRPr lang="es-ES">
            <a:solidFill>
              <a:schemeClr val="tx1"/>
            </a:solidFill>
          </a:endParaRPr>
        </a:p>
      </dgm:t>
    </dgm:pt>
    <dgm:pt modelId="{50AD7566-AC1F-411B-B261-21987C3C302A}">
      <dgm:prSet custT="1"/>
      <dgm:spPr/>
      <dgm:t>
        <a:bodyPr/>
        <a:lstStyle/>
        <a:p>
          <a:endParaRPr lang="en-US" altLang="es-ES" sz="1200" dirty="0">
            <a:solidFill>
              <a:schemeClr val="tx1"/>
            </a:solidFill>
            <a:latin typeface="Arial Rounded MT Bold" panose="020F0704030504030204" pitchFamily="34" charset="0"/>
          </a:endParaRPr>
        </a:p>
        <a:p>
          <a:r>
            <a:rPr lang="el-GR" altLang="es-ES" sz="1200" dirty="0">
              <a:solidFill>
                <a:schemeClr val="tx1"/>
              </a:solidFill>
            </a:rPr>
            <a:t>Στο "B2B", οι διαδικασίες λήψης αποφάσεων αγοράς εντός της εταιρείας ακολουθούνται από πολλά άτομα</a:t>
          </a:r>
          <a:r>
            <a:rPr lang="en-US" altLang="es-ES" sz="1200" dirty="0">
              <a:solidFill>
                <a:schemeClr val="tx1"/>
              </a:solidFill>
            </a:rPr>
            <a:t> </a:t>
          </a:r>
          <a:r>
            <a:rPr lang="el-GR" altLang="es-ES" sz="1200" dirty="0">
              <a:solidFill>
                <a:schemeClr val="tx1"/>
              </a:solidFill>
            </a:rPr>
            <a:t>που συμβάλλουν στη δημιουργία της Εταιρείας</a:t>
          </a:r>
          <a:r>
            <a:rPr lang="en-US" altLang="es-ES" sz="1200" dirty="0">
              <a:latin typeface="Arial Rounded MT Bold" panose="020F0704030504030204" pitchFamily="34" charset="0"/>
            </a:rPr>
            <a:t>who contribute to form the Company's point of view. </a:t>
          </a:r>
          <a:endParaRPr lang="es-ES" sz="1200" dirty="0">
            <a:solidFill>
              <a:schemeClr val="tx1"/>
            </a:solidFill>
          </a:endParaRPr>
        </a:p>
      </dgm:t>
    </dgm:pt>
    <dgm:pt modelId="{0CB320E3-5263-49D7-A4DE-49C51F52A9A5}" type="parTrans" cxnId="{E94FA377-8F1D-4A7A-941F-00A7E472E7BB}">
      <dgm:prSet/>
      <dgm:spPr/>
      <dgm:t>
        <a:bodyPr/>
        <a:lstStyle/>
        <a:p>
          <a:endParaRPr lang="es-ES">
            <a:solidFill>
              <a:schemeClr val="tx1"/>
            </a:solidFill>
          </a:endParaRPr>
        </a:p>
      </dgm:t>
    </dgm:pt>
    <dgm:pt modelId="{D60BB245-9C7F-4A72-A18E-37E1ACD3E5AF}" type="sibTrans" cxnId="{E94FA377-8F1D-4A7A-941F-00A7E472E7BB}">
      <dgm:prSet/>
      <dgm:spPr/>
      <dgm:t>
        <a:bodyPr/>
        <a:lstStyle/>
        <a:p>
          <a:endParaRPr lang="es-ES">
            <a:solidFill>
              <a:schemeClr val="tx1"/>
            </a:solidFill>
          </a:endParaRPr>
        </a:p>
      </dgm:t>
    </dgm:pt>
    <dgm:pt modelId="{46278336-56B5-4260-88E6-144034ADE8EA}">
      <dgm:prSet custT="1"/>
      <dgm:spPr/>
      <dgm:t>
        <a:bodyPr/>
        <a:lstStyle/>
        <a:p>
          <a:r>
            <a:rPr lang="el-GR" altLang="es-ES" sz="1200" dirty="0">
              <a:solidFill>
                <a:schemeClr val="tx1"/>
              </a:solidFill>
            </a:rPr>
            <a:t>Στο παρελθόν, οι πωλήσεις αυτού του τύπου βασίζονταν σε διαπροσωπικές σχέσεις, από στόμα σε στόμα και σε δραστηριότητες «</a:t>
          </a:r>
          <a:r>
            <a:rPr lang="el-GR" altLang="es-ES" sz="1200" dirty="0" err="1">
              <a:solidFill>
                <a:schemeClr val="tx1"/>
              </a:solidFill>
            </a:rPr>
            <a:t>outboud</a:t>
          </a:r>
          <a:r>
            <a:rPr lang="el-GR" altLang="es-ES" sz="1200" dirty="0">
              <a:solidFill>
                <a:schemeClr val="tx1"/>
              </a:solidFill>
            </a:rPr>
            <a:t> </a:t>
          </a:r>
          <a:r>
            <a:rPr lang="el-GR" altLang="es-ES" sz="1200" dirty="0" err="1">
              <a:solidFill>
                <a:schemeClr val="tx1"/>
              </a:solidFill>
            </a:rPr>
            <a:t>marketing</a:t>
          </a:r>
          <a:r>
            <a:rPr lang="el-GR" altLang="es-ES" sz="1200" dirty="0">
              <a:solidFill>
                <a:schemeClr val="tx1"/>
              </a:solidFill>
            </a:rPr>
            <a:t>».</a:t>
          </a:r>
          <a:endParaRPr lang="es-ES" sz="1200" dirty="0">
            <a:solidFill>
              <a:schemeClr val="tx1"/>
            </a:solidFill>
          </a:endParaRPr>
        </a:p>
      </dgm:t>
    </dgm:pt>
    <dgm:pt modelId="{33795AA6-4082-4840-B2A7-6192866846FD}" type="parTrans" cxnId="{1ABCE17C-584A-46E2-A88B-B77ACA400AD1}">
      <dgm:prSet/>
      <dgm:spPr/>
      <dgm:t>
        <a:bodyPr/>
        <a:lstStyle/>
        <a:p>
          <a:endParaRPr lang="es-ES">
            <a:solidFill>
              <a:schemeClr val="tx1"/>
            </a:solidFill>
          </a:endParaRPr>
        </a:p>
      </dgm:t>
    </dgm:pt>
    <dgm:pt modelId="{594D71E5-690A-481F-B89D-77C2C8B14A7B}" type="sibTrans" cxnId="{1ABCE17C-584A-46E2-A88B-B77ACA400AD1}">
      <dgm:prSet/>
      <dgm:spPr/>
      <dgm:t>
        <a:bodyPr/>
        <a:lstStyle/>
        <a:p>
          <a:endParaRPr lang="es-ES">
            <a:solidFill>
              <a:schemeClr val="tx1"/>
            </a:solidFill>
          </a:endParaRPr>
        </a:p>
      </dgm:t>
    </dgm:pt>
    <dgm:pt modelId="{417407D4-AA0F-40FD-AA7C-C3DDE1EF78D0}">
      <dgm:prSet custT="1"/>
      <dgm:spPr/>
      <dgm:t>
        <a:bodyPr/>
        <a:lstStyle/>
        <a:p>
          <a:r>
            <a:rPr lang="el-GR" altLang="es-ES" sz="1200" dirty="0">
              <a:solidFill>
                <a:schemeClr val="tx1"/>
              </a:solidFill>
            </a:rPr>
            <a:t>Αναλυτικά, η εταιρεία </a:t>
          </a:r>
          <a:r>
            <a:rPr lang="el-GR" altLang="es-ES" sz="1200" dirty="0" err="1">
              <a:solidFill>
                <a:schemeClr val="tx1"/>
              </a:solidFill>
            </a:rPr>
            <a:t>FireSec</a:t>
          </a:r>
          <a:r>
            <a:rPr lang="el-GR" altLang="es-ES" sz="1200" dirty="0">
              <a:solidFill>
                <a:schemeClr val="tx1"/>
              </a:solidFill>
            </a:rPr>
            <a:t> </a:t>
          </a:r>
          <a:r>
            <a:rPr lang="el-GR" altLang="es-ES" sz="1200" dirty="0" err="1">
              <a:solidFill>
                <a:schemeClr val="tx1"/>
              </a:solidFill>
            </a:rPr>
            <a:t>System</a:t>
          </a:r>
          <a:r>
            <a:rPr lang="el-GR" altLang="es-ES" sz="1200" dirty="0">
              <a:solidFill>
                <a:schemeClr val="tx1"/>
              </a:solidFill>
            </a:rPr>
            <a:t> στράφηκε σε έναν οργανισμό επικοινωνίας και μάρκετινγκ για να αναπτύξει ένα συνεκτικό και ενημερωμένο σχέδιο επικοινωνίας.</a:t>
          </a:r>
          <a:endParaRPr lang="es-ES" sz="1200" dirty="0">
            <a:solidFill>
              <a:schemeClr val="tx1"/>
            </a:solidFill>
          </a:endParaRPr>
        </a:p>
      </dgm:t>
    </dgm:pt>
    <dgm:pt modelId="{1A65923A-3914-46FD-9780-02513B5B358E}" type="parTrans" cxnId="{CC74B022-176C-4B91-84DD-1D2F60015365}">
      <dgm:prSet/>
      <dgm:spPr/>
      <dgm:t>
        <a:bodyPr/>
        <a:lstStyle/>
        <a:p>
          <a:endParaRPr lang="es-ES">
            <a:solidFill>
              <a:schemeClr val="tx1"/>
            </a:solidFill>
          </a:endParaRPr>
        </a:p>
      </dgm:t>
    </dgm:pt>
    <dgm:pt modelId="{D551780B-9CEE-4A53-8BD0-30343C0E2BE8}" type="sibTrans" cxnId="{CC74B022-176C-4B91-84DD-1D2F60015365}">
      <dgm:prSet/>
      <dgm:spPr/>
      <dgm:t>
        <a:bodyPr/>
        <a:lstStyle/>
        <a:p>
          <a:endParaRPr lang="es-ES">
            <a:solidFill>
              <a:schemeClr val="tx1"/>
            </a:solidFill>
          </a:endParaRPr>
        </a:p>
      </dgm:t>
    </dgm:pt>
    <dgm:pt modelId="{D9C0EED6-A51A-4B4E-81CF-9DA0401DF6B7}" type="pres">
      <dgm:prSet presAssocID="{FF831643-4E74-47A3-B5CC-73458B351C95}" presName="linear" presStyleCnt="0">
        <dgm:presLayoutVars>
          <dgm:dir/>
          <dgm:animLvl val="lvl"/>
          <dgm:resizeHandles val="exact"/>
        </dgm:presLayoutVars>
      </dgm:prSet>
      <dgm:spPr/>
    </dgm:pt>
    <dgm:pt modelId="{C53C2E53-B11F-40F2-842B-1B77B7F73389}" type="pres">
      <dgm:prSet presAssocID="{685D56B2-3722-4A8C-AAC9-A9E7EE8C30A0}" presName="parentLin" presStyleCnt="0"/>
      <dgm:spPr/>
    </dgm:pt>
    <dgm:pt modelId="{CBDCEB52-D5CA-48BF-9B32-4B532E05BC93}" type="pres">
      <dgm:prSet presAssocID="{685D56B2-3722-4A8C-AAC9-A9E7EE8C30A0}" presName="parentLeftMargin" presStyleLbl="node1" presStyleIdx="0" presStyleCnt="5"/>
      <dgm:spPr/>
    </dgm:pt>
    <dgm:pt modelId="{AF3BD7C3-50A7-432D-B897-37FDA4FCBCC7}" type="pres">
      <dgm:prSet presAssocID="{685D56B2-3722-4A8C-AAC9-A9E7EE8C30A0}" presName="parentText" presStyleLbl="node1" presStyleIdx="0" presStyleCnt="5" custScaleX="139819" custScaleY="422928">
        <dgm:presLayoutVars>
          <dgm:chMax val="0"/>
          <dgm:bulletEnabled val="1"/>
        </dgm:presLayoutVars>
      </dgm:prSet>
      <dgm:spPr/>
    </dgm:pt>
    <dgm:pt modelId="{F99C4108-AA2F-42CE-9352-233630838F5C}" type="pres">
      <dgm:prSet presAssocID="{685D56B2-3722-4A8C-AAC9-A9E7EE8C30A0}" presName="negativeSpace" presStyleCnt="0"/>
      <dgm:spPr/>
    </dgm:pt>
    <dgm:pt modelId="{A59F20C4-6925-4813-8EF2-E26BAF453AB4}" type="pres">
      <dgm:prSet presAssocID="{685D56B2-3722-4A8C-AAC9-A9E7EE8C30A0}" presName="childText" presStyleLbl="conFgAcc1" presStyleIdx="0" presStyleCnt="5">
        <dgm:presLayoutVars>
          <dgm:bulletEnabled val="1"/>
        </dgm:presLayoutVars>
      </dgm:prSet>
      <dgm:spPr/>
    </dgm:pt>
    <dgm:pt modelId="{4F1474CB-FDE6-4969-A680-9C392869087A}" type="pres">
      <dgm:prSet presAssocID="{263C40D7-464E-415B-B362-BAA999D4476E}" presName="spaceBetweenRectangles" presStyleCnt="0"/>
      <dgm:spPr/>
    </dgm:pt>
    <dgm:pt modelId="{9BCE1C18-341C-4E45-9829-B2CC5934D8A8}" type="pres">
      <dgm:prSet presAssocID="{B7BA7041-B9CB-41F0-B310-14E937955102}" presName="parentLin" presStyleCnt="0"/>
      <dgm:spPr/>
    </dgm:pt>
    <dgm:pt modelId="{5D2C5073-5450-4F9A-B92F-2F864871B225}" type="pres">
      <dgm:prSet presAssocID="{B7BA7041-B9CB-41F0-B310-14E937955102}" presName="parentLeftMargin" presStyleLbl="node1" presStyleIdx="0" presStyleCnt="5"/>
      <dgm:spPr/>
    </dgm:pt>
    <dgm:pt modelId="{EF1AE590-5610-4B32-9376-8DC7BD52D7DF}" type="pres">
      <dgm:prSet presAssocID="{B7BA7041-B9CB-41F0-B310-14E937955102}" presName="parentText" presStyleLbl="node1" presStyleIdx="1" presStyleCnt="5" custScaleX="139819" custScaleY="317857">
        <dgm:presLayoutVars>
          <dgm:chMax val="0"/>
          <dgm:bulletEnabled val="1"/>
        </dgm:presLayoutVars>
      </dgm:prSet>
      <dgm:spPr/>
    </dgm:pt>
    <dgm:pt modelId="{026F217B-0158-4476-9589-7AD28BC46563}" type="pres">
      <dgm:prSet presAssocID="{B7BA7041-B9CB-41F0-B310-14E937955102}" presName="negativeSpace" presStyleCnt="0"/>
      <dgm:spPr/>
    </dgm:pt>
    <dgm:pt modelId="{88A2F7DA-A793-49E9-AF07-DA7EF4083E7D}" type="pres">
      <dgm:prSet presAssocID="{B7BA7041-B9CB-41F0-B310-14E937955102}" presName="childText" presStyleLbl="conFgAcc1" presStyleIdx="1" presStyleCnt="5">
        <dgm:presLayoutVars>
          <dgm:bulletEnabled val="1"/>
        </dgm:presLayoutVars>
      </dgm:prSet>
      <dgm:spPr/>
    </dgm:pt>
    <dgm:pt modelId="{32ADFA08-24F0-47CF-9B53-520304608545}" type="pres">
      <dgm:prSet presAssocID="{AFBA509A-1F64-4318-879F-B0623AAD8521}" presName="spaceBetweenRectangles" presStyleCnt="0"/>
      <dgm:spPr/>
    </dgm:pt>
    <dgm:pt modelId="{EB905D36-5714-4EC7-BCCD-94617672DC03}" type="pres">
      <dgm:prSet presAssocID="{50AD7566-AC1F-411B-B261-21987C3C302A}" presName="parentLin" presStyleCnt="0"/>
      <dgm:spPr/>
    </dgm:pt>
    <dgm:pt modelId="{7478386F-3E29-49D9-872B-AB06CB6CEC28}" type="pres">
      <dgm:prSet presAssocID="{50AD7566-AC1F-411B-B261-21987C3C302A}" presName="parentLeftMargin" presStyleLbl="node1" presStyleIdx="1" presStyleCnt="5"/>
      <dgm:spPr/>
    </dgm:pt>
    <dgm:pt modelId="{2ED896E9-1E69-44D5-866D-0B352F5680A6}" type="pres">
      <dgm:prSet presAssocID="{50AD7566-AC1F-411B-B261-21987C3C302A}" presName="parentText" presStyleLbl="node1" presStyleIdx="2" presStyleCnt="5" custScaleX="140733" custScaleY="368230">
        <dgm:presLayoutVars>
          <dgm:chMax val="0"/>
          <dgm:bulletEnabled val="1"/>
        </dgm:presLayoutVars>
      </dgm:prSet>
      <dgm:spPr/>
    </dgm:pt>
    <dgm:pt modelId="{C14F7BE3-FE77-4099-8D32-8A2A02A73EDA}" type="pres">
      <dgm:prSet presAssocID="{50AD7566-AC1F-411B-B261-21987C3C302A}" presName="negativeSpace" presStyleCnt="0"/>
      <dgm:spPr/>
    </dgm:pt>
    <dgm:pt modelId="{E205FB75-F67E-4BC3-952D-764CCEB7308F}" type="pres">
      <dgm:prSet presAssocID="{50AD7566-AC1F-411B-B261-21987C3C302A}" presName="childText" presStyleLbl="conFgAcc1" presStyleIdx="2" presStyleCnt="5">
        <dgm:presLayoutVars>
          <dgm:bulletEnabled val="1"/>
        </dgm:presLayoutVars>
      </dgm:prSet>
      <dgm:spPr/>
    </dgm:pt>
    <dgm:pt modelId="{E391DBFB-602F-40DB-B3FB-6BF42FFB2D8F}" type="pres">
      <dgm:prSet presAssocID="{D60BB245-9C7F-4A72-A18E-37E1ACD3E5AF}" presName="spaceBetweenRectangles" presStyleCnt="0"/>
      <dgm:spPr/>
    </dgm:pt>
    <dgm:pt modelId="{E230E353-1739-4B73-9E6C-B2F1F6FC1C69}" type="pres">
      <dgm:prSet presAssocID="{46278336-56B5-4260-88E6-144034ADE8EA}" presName="parentLin" presStyleCnt="0"/>
      <dgm:spPr/>
    </dgm:pt>
    <dgm:pt modelId="{91625E6A-ED37-45CD-B388-5329A2AECAC8}" type="pres">
      <dgm:prSet presAssocID="{46278336-56B5-4260-88E6-144034ADE8EA}" presName="parentLeftMargin" presStyleLbl="node1" presStyleIdx="2" presStyleCnt="5"/>
      <dgm:spPr/>
    </dgm:pt>
    <dgm:pt modelId="{3F92702D-0807-4E5A-B22B-C6C9276EB9FA}" type="pres">
      <dgm:prSet presAssocID="{46278336-56B5-4260-88E6-144034ADE8EA}" presName="parentText" presStyleLbl="node1" presStyleIdx="3" presStyleCnt="5" custScaleX="139819" custScaleY="317857">
        <dgm:presLayoutVars>
          <dgm:chMax val="0"/>
          <dgm:bulletEnabled val="1"/>
        </dgm:presLayoutVars>
      </dgm:prSet>
      <dgm:spPr/>
    </dgm:pt>
    <dgm:pt modelId="{48005AFD-456C-45F5-8712-D8384CBAA40A}" type="pres">
      <dgm:prSet presAssocID="{46278336-56B5-4260-88E6-144034ADE8EA}" presName="negativeSpace" presStyleCnt="0"/>
      <dgm:spPr/>
    </dgm:pt>
    <dgm:pt modelId="{44404AAE-51A6-4933-A339-8AD637D851AD}" type="pres">
      <dgm:prSet presAssocID="{46278336-56B5-4260-88E6-144034ADE8EA}" presName="childText" presStyleLbl="conFgAcc1" presStyleIdx="3" presStyleCnt="5">
        <dgm:presLayoutVars>
          <dgm:bulletEnabled val="1"/>
        </dgm:presLayoutVars>
      </dgm:prSet>
      <dgm:spPr/>
    </dgm:pt>
    <dgm:pt modelId="{81057983-D5A1-4994-B645-7AE235F61E54}" type="pres">
      <dgm:prSet presAssocID="{594D71E5-690A-481F-B89D-77C2C8B14A7B}" presName="spaceBetweenRectangles" presStyleCnt="0"/>
      <dgm:spPr/>
    </dgm:pt>
    <dgm:pt modelId="{EAA1B839-8DBB-4296-AE0D-F6BF4E18664C}" type="pres">
      <dgm:prSet presAssocID="{417407D4-AA0F-40FD-AA7C-C3DDE1EF78D0}" presName="parentLin" presStyleCnt="0"/>
      <dgm:spPr/>
    </dgm:pt>
    <dgm:pt modelId="{47BB09DA-BE4D-44B6-8B10-7997277052F1}" type="pres">
      <dgm:prSet presAssocID="{417407D4-AA0F-40FD-AA7C-C3DDE1EF78D0}" presName="parentLeftMargin" presStyleLbl="node1" presStyleIdx="3" presStyleCnt="5"/>
      <dgm:spPr/>
    </dgm:pt>
    <dgm:pt modelId="{DFA66DCA-B309-4440-B191-AB387DAC8042}" type="pres">
      <dgm:prSet presAssocID="{417407D4-AA0F-40FD-AA7C-C3DDE1EF78D0}" presName="parentText" presStyleLbl="node1" presStyleIdx="4" presStyleCnt="5" custScaleX="139819" custScaleY="317857">
        <dgm:presLayoutVars>
          <dgm:chMax val="0"/>
          <dgm:bulletEnabled val="1"/>
        </dgm:presLayoutVars>
      </dgm:prSet>
      <dgm:spPr/>
    </dgm:pt>
    <dgm:pt modelId="{A217EFAF-CC69-452D-80D0-7CC9EA1F71DC}" type="pres">
      <dgm:prSet presAssocID="{417407D4-AA0F-40FD-AA7C-C3DDE1EF78D0}" presName="negativeSpace" presStyleCnt="0"/>
      <dgm:spPr/>
    </dgm:pt>
    <dgm:pt modelId="{9A6EE621-0DB4-4A6C-B0D4-E318E5C474F9}" type="pres">
      <dgm:prSet presAssocID="{417407D4-AA0F-40FD-AA7C-C3DDE1EF78D0}" presName="childText" presStyleLbl="conFgAcc1" presStyleIdx="4" presStyleCnt="5">
        <dgm:presLayoutVars>
          <dgm:bulletEnabled val="1"/>
        </dgm:presLayoutVars>
      </dgm:prSet>
      <dgm:spPr/>
    </dgm:pt>
  </dgm:ptLst>
  <dgm:cxnLst>
    <dgm:cxn modelId="{B4DFBB01-FDBD-4840-B116-E744146FB021}" type="presOf" srcId="{417407D4-AA0F-40FD-AA7C-C3DDE1EF78D0}" destId="{DFA66DCA-B309-4440-B191-AB387DAC8042}" srcOrd="1" destOrd="0" presId="urn:microsoft.com/office/officeart/2005/8/layout/list1"/>
    <dgm:cxn modelId="{973E0717-A6B4-4829-9697-B18877284605}" type="presOf" srcId="{46278336-56B5-4260-88E6-144034ADE8EA}" destId="{91625E6A-ED37-45CD-B388-5329A2AECAC8}" srcOrd="0" destOrd="0" presId="urn:microsoft.com/office/officeart/2005/8/layout/list1"/>
    <dgm:cxn modelId="{CC74B022-176C-4B91-84DD-1D2F60015365}" srcId="{FF831643-4E74-47A3-B5CC-73458B351C95}" destId="{417407D4-AA0F-40FD-AA7C-C3DDE1EF78D0}" srcOrd="4" destOrd="0" parTransId="{1A65923A-3914-46FD-9780-02513B5B358E}" sibTransId="{D551780B-9CEE-4A53-8BD0-30343C0E2BE8}"/>
    <dgm:cxn modelId="{600ABF3F-6432-46F8-8B73-DE833AEF566C}" srcId="{FF831643-4E74-47A3-B5CC-73458B351C95}" destId="{685D56B2-3722-4A8C-AAC9-A9E7EE8C30A0}" srcOrd="0" destOrd="0" parTransId="{BB4697BD-F71E-49CA-86CE-83EDBAA7D76B}" sibTransId="{263C40D7-464E-415B-B362-BAA999D4476E}"/>
    <dgm:cxn modelId="{CC7C4443-DDC9-4525-82A6-B5114C9F6825}" type="presOf" srcId="{685D56B2-3722-4A8C-AAC9-A9E7EE8C30A0}" destId="{AF3BD7C3-50A7-432D-B897-37FDA4FCBCC7}" srcOrd="1" destOrd="0" presId="urn:microsoft.com/office/officeart/2005/8/layout/list1"/>
    <dgm:cxn modelId="{FCE19064-2197-4C6B-ABFB-15B969D3C441}" type="presOf" srcId="{B7BA7041-B9CB-41F0-B310-14E937955102}" destId="{5D2C5073-5450-4F9A-B92F-2F864871B225}" srcOrd="0" destOrd="0" presId="urn:microsoft.com/office/officeart/2005/8/layout/list1"/>
    <dgm:cxn modelId="{64F8B76A-A3DB-4F16-B6CA-39DA5AB9FF98}" type="presOf" srcId="{685D56B2-3722-4A8C-AAC9-A9E7EE8C30A0}" destId="{CBDCEB52-D5CA-48BF-9B32-4B532E05BC93}" srcOrd="0" destOrd="0" presId="urn:microsoft.com/office/officeart/2005/8/layout/list1"/>
    <dgm:cxn modelId="{5D61366B-02E3-427B-B9D1-91E10704ECB0}" type="presOf" srcId="{B7BA7041-B9CB-41F0-B310-14E937955102}" destId="{EF1AE590-5610-4B32-9376-8DC7BD52D7DF}" srcOrd="1" destOrd="0" presId="urn:microsoft.com/office/officeart/2005/8/layout/list1"/>
    <dgm:cxn modelId="{D8CC1D4F-916D-480B-A50E-4E688407EFE2}" type="presOf" srcId="{417407D4-AA0F-40FD-AA7C-C3DDE1EF78D0}" destId="{47BB09DA-BE4D-44B6-8B10-7997277052F1}" srcOrd="0" destOrd="0" presId="urn:microsoft.com/office/officeart/2005/8/layout/list1"/>
    <dgm:cxn modelId="{E94FA377-8F1D-4A7A-941F-00A7E472E7BB}" srcId="{FF831643-4E74-47A3-B5CC-73458B351C95}" destId="{50AD7566-AC1F-411B-B261-21987C3C302A}" srcOrd="2" destOrd="0" parTransId="{0CB320E3-5263-49D7-A4DE-49C51F52A9A5}" sibTransId="{D60BB245-9C7F-4A72-A18E-37E1ACD3E5AF}"/>
    <dgm:cxn modelId="{1ABCE17C-584A-46E2-A88B-B77ACA400AD1}" srcId="{FF831643-4E74-47A3-B5CC-73458B351C95}" destId="{46278336-56B5-4260-88E6-144034ADE8EA}" srcOrd="3" destOrd="0" parTransId="{33795AA6-4082-4840-B2A7-6192866846FD}" sibTransId="{594D71E5-690A-481F-B89D-77C2C8B14A7B}"/>
    <dgm:cxn modelId="{475C34A1-3157-43B4-A0A6-75055816038B}" srcId="{FF831643-4E74-47A3-B5CC-73458B351C95}" destId="{B7BA7041-B9CB-41F0-B310-14E937955102}" srcOrd="1" destOrd="0" parTransId="{5965443C-74A7-429B-AA67-A69C5F7AAC5C}" sibTransId="{AFBA509A-1F64-4318-879F-B0623AAD8521}"/>
    <dgm:cxn modelId="{73115FCB-FF5E-4507-89E7-0831CA51821B}" type="presOf" srcId="{50AD7566-AC1F-411B-B261-21987C3C302A}" destId="{2ED896E9-1E69-44D5-866D-0B352F5680A6}" srcOrd="1" destOrd="0" presId="urn:microsoft.com/office/officeart/2005/8/layout/list1"/>
    <dgm:cxn modelId="{636BF5CD-7C3B-42B5-9036-8690B5B3BAC9}" type="presOf" srcId="{50AD7566-AC1F-411B-B261-21987C3C302A}" destId="{7478386F-3E29-49D9-872B-AB06CB6CEC28}" srcOrd="0" destOrd="0" presId="urn:microsoft.com/office/officeart/2005/8/layout/list1"/>
    <dgm:cxn modelId="{CEA725E5-6483-4B27-AC3D-2D0B91CC2346}" type="presOf" srcId="{46278336-56B5-4260-88E6-144034ADE8EA}" destId="{3F92702D-0807-4E5A-B22B-C6C9276EB9FA}" srcOrd="1" destOrd="0" presId="urn:microsoft.com/office/officeart/2005/8/layout/list1"/>
    <dgm:cxn modelId="{0A2394EB-A9E4-4362-BB71-71C875B6E135}" type="presOf" srcId="{FF831643-4E74-47A3-B5CC-73458B351C95}" destId="{D9C0EED6-A51A-4B4E-81CF-9DA0401DF6B7}" srcOrd="0" destOrd="0" presId="urn:microsoft.com/office/officeart/2005/8/layout/list1"/>
    <dgm:cxn modelId="{FB415FEA-B371-40A5-A5B0-95503136E842}" type="presParOf" srcId="{D9C0EED6-A51A-4B4E-81CF-9DA0401DF6B7}" destId="{C53C2E53-B11F-40F2-842B-1B77B7F73389}" srcOrd="0" destOrd="0" presId="urn:microsoft.com/office/officeart/2005/8/layout/list1"/>
    <dgm:cxn modelId="{0662CB7B-1497-4A49-AA24-E512A649C4F0}" type="presParOf" srcId="{C53C2E53-B11F-40F2-842B-1B77B7F73389}" destId="{CBDCEB52-D5CA-48BF-9B32-4B532E05BC93}" srcOrd="0" destOrd="0" presId="urn:microsoft.com/office/officeart/2005/8/layout/list1"/>
    <dgm:cxn modelId="{33B893A3-2FA5-4766-983C-7F340C89A70A}" type="presParOf" srcId="{C53C2E53-B11F-40F2-842B-1B77B7F73389}" destId="{AF3BD7C3-50A7-432D-B897-37FDA4FCBCC7}" srcOrd="1" destOrd="0" presId="urn:microsoft.com/office/officeart/2005/8/layout/list1"/>
    <dgm:cxn modelId="{6B33494E-E7EE-428D-BFD4-1DA02B709BD9}" type="presParOf" srcId="{D9C0EED6-A51A-4B4E-81CF-9DA0401DF6B7}" destId="{F99C4108-AA2F-42CE-9352-233630838F5C}" srcOrd="1" destOrd="0" presId="urn:microsoft.com/office/officeart/2005/8/layout/list1"/>
    <dgm:cxn modelId="{C5DE4163-FA4B-465D-AA56-FB746407784F}" type="presParOf" srcId="{D9C0EED6-A51A-4B4E-81CF-9DA0401DF6B7}" destId="{A59F20C4-6925-4813-8EF2-E26BAF453AB4}" srcOrd="2" destOrd="0" presId="urn:microsoft.com/office/officeart/2005/8/layout/list1"/>
    <dgm:cxn modelId="{2EBDA229-4869-43AD-81FC-B7BE04B21CDD}" type="presParOf" srcId="{D9C0EED6-A51A-4B4E-81CF-9DA0401DF6B7}" destId="{4F1474CB-FDE6-4969-A680-9C392869087A}" srcOrd="3" destOrd="0" presId="urn:microsoft.com/office/officeart/2005/8/layout/list1"/>
    <dgm:cxn modelId="{29103BEB-DCFD-464F-8139-C5EEF3FE404B}" type="presParOf" srcId="{D9C0EED6-A51A-4B4E-81CF-9DA0401DF6B7}" destId="{9BCE1C18-341C-4E45-9829-B2CC5934D8A8}" srcOrd="4" destOrd="0" presId="urn:microsoft.com/office/officeart/2005/8/layout/list1"/>
    <dgm:cxn modelId="{6A7CEFA8-6E99-4B49-8990-DFE575A1440A}" type="presParOf" srcId="{9BCE1C18-341C-4E45-9829-B2CC5934D8A8}" destId="{5D2C5073-5450-4F9A-B92F-2F864871B225}" srcOrd="0" destOrd="0" presId="urn:microsoft.com/office/officeart/2005/8/layout/list1"/>
    <dgm:cxn modelId="{B40E4238-20FF-47D8-9F12-CC7C64BC1302}" type="presParOf" srcId="{9BCE1C18-341C-4E45-9829-B2CC5934D8A8}" destId="{EF1AE590-5610-4B32-9376-8DC7BD52D7DF}" srcOrd="1" destOrd="0" presId="urn:microsoft.com/office/officeart/2005/8/layout/list1"/>
    <dgm:cxn modelId="{1E6CF14B-2815-4601-858D-586AE3DB7FA4}" type="presParOf" srcId="{D9C0EED6-A51A-4B4E-81CF-9DA0401DF6B7}" destId="{026F217B-0158-4476-9589-7AD28BC46563}" srcOrd="5" destOrd="0" presId="urn:microsoft.com/office/officeart/2005/8/layout/list1"/>
    <dgm:cxn modelId="{BE8B8059-B479-4F92-A322-EFD02C686060}" type="presParOf" srcId="{D9C0EED6-A51A-4B4E-81CF-9DA0401DF6B7}" destId="{88A2F7DA-A793-49E9-AF07-DA7EF4083E7D}" srcOrd="6" destOrd="0" presId="urn:microsoft.com/office/officeart/2005/8/layout/list1"/>
    <dgm:cxn modelId="{5D6BCE89-0DDD-4E8B-A8B6-5B81901BC29F}" type="presParOf" srcId="{D9C0EED6-A51A-4B4E-81CF-9DA0401DF6B7}" destId="{32ADFA08-24F0-47CF-9B53-520304608545}" srcOrd="7" destOrd="0" presId="urn:microsoft.com/office/officeart/2005/8/layout/list1"/>
    <dgm:cxn modelId="{9258D333-BD34-43FF-8BF7-68C26D5957C3}" type="presParOf" srcId="{D9C0EED6-A51A-4B4E-81CF-9DA0401DF6B7}" destId="{EB905D36-5714-4EC7-BCCD-94617672DC03}" srcOrd="8" destOrd="0" presId="urn:microsoft.com/office/officeart/2005/8/layout/list1"/>
    <dgm:cxn modelId="{9FBDC71A-1224-4683-A132-B097D8133734}" type="presParOf" srcId="{EB905D36-5714-4EC7-BCCD-94617672DC03}" destId="{7478386F-3E29-49D9-872B-AB06CB6CEC28}" srcOrd="0" destOrd="0" presId="urn:microsoft.com/office/officeart/2005/8/layout/list1"/>
    <dgm:cxn modelId="{20EA9237-9E04-4F2E-A22C-74546D571DE8}" type="presParOf" srcId="{EB905D36-5714-4EC7-BCCD-94617672DC03}" destId="{2ED896E9-1E69-44D5-866D-0B352F5680A6}" srcOrd="1" destOrd="0" presId="urn:microsoft.com/office/officeart/2005/8/layout/list1"/>
    <dgm:cxn modelId="{8EBEEAD5-AA42-44A8-86BB-15EEA5BEF9C3}" type="presParOf" srcId="{D9C0EED6-A51A-4B4E-81CF-9DA0401DF6B7}" destId="{C14F7BE3-FE77-4099-8D32-8A2A02A73EDA}" srcOrd="9" destOrd="0" presId="urn:microsoft.com/office/officeart/2005/8/layout/list1"/>
    <dgm:cxn modelId="{F741D2FE-6CD3-4BC3-9065-88764E12D717}" type="presParOf" srcId="{D9C0EED6-A51A-4B4E-81CF-9DA0401DF6B7}" destId="{E205FB75-F67E-4BC3-952D-764CCEB7308F}" srcOrd="10" destOrd="0" presId="urn:microsoft.com/office/officeart/2005/8/layout/list1"/>
    <dgm:cxn modelId="{8C0692A5-9CFF-4DA2-95F6-76F3577A1677}" type="presParOf" srcId="{D9C0EED6-A51A-4B4E-81CF-9DA0401DF6B7}" destId="{E391DBFB-602F-40DB-B3FB-6BF42FFB2D8F}" srcOrd="11" destOrd="0" presId="urn:microsoft.com/office/officeart/2005/8/layout/list1"/>
    <dgm:cxn modelId="{7440806B-4EB2-4C50-98E5-6251FDE1AB77}" type="presParOf" srcId="{D9C0EED6-A51A-4B4E-81CF-9DA0401DF6B7}" destId="{E230E353-1739-4B73-9E6C-B2F1F6FC1C69}" srcOrd="12" destOrd="0" presId="urn:microsoft.com/office/officeart/2005/8/layout/list1"/>
    <dgm:cxn modelId="{C01ADEB3-6DF2-49DA-8D35-B6CB6A45271D}" type="presParOf" srcId="{E230E353-1739-4B73-9E6C-B2F1F6FC1C69}" destId="{91625E6A-ED37-45CD-B388-5329A2AECAC8}" srcOrd="0" destOrd="0" presId="urn:microsoft.com/office/officeart/2005/8/layout/list1"/>
    <dgm:cxn modelId="{136C6DCC-1DDC-4AFC-8097-87F539F3D0A4}" type="presParOf" srcId="{E230E353-1739-4B73-9E6C-B2F1F6FC1C69}" destId="{3F92702D-0807-4E5A-B22B-C6C9276EB9FA}" srcOrd="1" destOrd="0" presId="urn:microsoft.com/office/officeart/2005/8/layout/list1"/>
    <dgm:cxn modelId="{C1E180E9-2FAC-44A7-AD99-310E41D19052}" type="presParOf" srcId="{D9C0EED6-A51A-4B4E-81CF-9DA0401DF6B7}" destId="{48005AFD-456C-45F5-8712-D8384CBAA40A}" srcOrd="13" destOrd="0" presId="urn:microsoft.com/office/officeart/2005/8/layout/list1"/>
    <dgm:cxn modelId="{2972C7E8-86B3-49B5-A8FF-609CA2F1F20D}" type="presParOf" srcId="{D9C0EED6-A51A-4B4E-81CF-9DA0401DF6B7}" destId="{44404AAE-51A6-4933-A339-8AD637D851AD}" srcOrd="14" destOrd="0" presId="urn:microsoft.com/office/officeart/2005/8/layout/list1"/>
    <dgm:cxn modelId="{EE71C91F-35A6-418F-BAF7-36489AD783FD}" type="presParOf" srcId="{D9C0EED6-A51A-4B4E-81CF-9DA0401DF6B7}" destId="{81057983-D5A1-4994-B645-7AE235F61E54}" srcOrd="15" destOrd="0" presId="urn:microsoft.com/office/officeart/2005/8/layout/list1"/>
    <dgm:cxn modelId="{AD757763-8D7A-49C5-A587-3D8E1C15B822}" type="presParOf" srcId="{D9C0EED6-A51A-4B4E-81CF-9DA0401DF6B7}" destId="{EAA1B839-8DBB-4296-AE0D-F6BF4E18664C}" srcOrd="16" destOrd="0" presId="urn:microsoft.com/office/officeart/2005/8/layout/list1"/>
    <dgm:cxn modelId="{BDD7BE7D-1C6E-4660-A28C-D03974DD2458}" type="presParOf" srcId="{EAA1B839-8DBB-4296-AE0D-F6BF4E18664C}" destId="{47BB09DA-BE4D-44B6-8B10-7997277052F1}" srcOrd="0" destOrd="0" presId="urn:microsoft.com/office/officeart/2005/8/layout/list1"/>
    <dgm:cxn modelId="{AFC52C94-FB1B-4D91-992E-F035C3649A39}" type="presParOf" srcId="{EAA1B839-8DBB-4296-AE0D-F6BF4E18664C}" destId="{DFA66DCA-B309-4440-B191-AB387DAC8042}" srcOrd="1" destOrd="0" presId="urn:microsoft.com/office/officeart/2005/8/layout/list1"/>
    <dgm:cxn modelId="{0550DD27-EB2B-4482-8C66-ED591A97F6E3}" type="presParOf" srcId="{D9C0EED6-A51A-4B4E-81CF-9DA0401DF6B7}" destId="{A217EFAF-CC69-452D-80D0-7CC9EA1F71DC}" srcOrd="17" destOrd="0" presId="urn:microsoft.com/office/officeart/2005/8/layout/list1"/>
    <dgm:cxn modelId="{777F77BC-51AE-4EB2-9136-EF081A5DA971}" type="presParOf" srcId="{D9C0EED6-A51A-4B4E-81CF-9DA0401DF6B7}" destId="{9A6EE621-0DB4-4A6C-B0D4-E318E5C474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67532F-8C6F-4159-A7BB-C5E9DBE4A4AF}" type="doc">
      <dgm:prSet loTypeId="urn:microsoft.com/office/officeart/2005/8/layout/vList2" loCatId="list" qsTypeId="urn:microsoft.com/office/officeart/2005/8/quickstyle/simple1" qsCatId="simple" csTypeId="urn:microsoft.com/office/officeart/2005/8/colors/colorful1#7" csCatId="colorful" phldr="1"/>
      <dgm:spPr/>
      <dgm:t>
        <a:bodyPr/>
        <a:lstStyle/>
        <a:p>
          <a:endParaRPr lang="es-ES"/>
        </a:p>
      </dgm:t>
    </dgm:pt>
    <dgm:pt modelId="{EDDF64A7-C465-4AFE-BEB8-9AE4DEB43E84}">
      <dgm:prSet custT="1"/>
      <dgm:spPr/>
      <dgm:t>
        <a:bodyPr/>
        <a:lstStyle/>
        <a:p>
          <a:r>
            <a:rPr lang="el-GR" altLang="es-ES" sz="1200" dirty="0">
              <a:solidFill>
                <a:schemeClr val="tx1"/>
              </a:solidFill>
            </a:rPr>
            <a:t>Ο Οργανισμός έπρεπε πρώτα να προσδιορίσει</a:t>
          </a:r>
          <a:r>
            <a:rPr lang="en-US" altLang="es-ES" sz="1200" dirty="0">
              <a:solidFill>
                <a:schemeClr val="tx1"/>
              </a:solidFill>
              <a:latin typeface="Arial Rounded MT Bold" panose="020F0704030504030204" pitchFamily="34" charset="0"/>
            </a:rPr>
            <a:t>: </a:t>
          </a:r>
          <a:endParaRPr lang="es-ES" sz="1200" dirty="0">
            <a:solidFill>
              <a:schemeClr val="tx1"/>
            </a:solidFill>
            <a:latin typeface="Arial Rounded MT Bold" panose="020F0704030504030204" pitchFamily="34" charset="0"/>
          </a:endParaRPr>
        </a:p>
      </dgm:t>
    </dgm:pt>
    <dgm:pt modelId="{EA287F6E-9828-4EF6-95F3-EFCBFCAC224A}" type="par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578EB10E-2DBC-4B2C-8A34-9F83A726EFBF}" type="sib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B0F022B6-6C99-4223-9562-71A20AEFBD15}">
      <dgm:prSet custT="1"/>
      <dgm:spPr/>
      <dgm:t>
        <a:bodyPr/>
        <a:lstStyle/>
        <a:p>
          <a:endParaRPr lang="es-ES" sz="1200" dirty="0">
            <a:solidFill>
              <a:schemeClr val="tx1"/>
            </a:solidFill>
            <a:latin typeface="Arial Rounded MT Bold" panose="020F0704030504030204" pitchFamily="34" charset="0"/>
          </a:endParaRPr>
        </a:p>
      </dgm:t>
    </dgm:pt>
    <dgm:pt modelId="{32944AEE-6381-4C72-96F8-A34FD02A984E}" type="parTrans" cxnId="{F49ABD39-FC75-472D-9A1A-8EDDC47F9170}">
      <dgm:prSet/>
      <dgm:spPr/>
      <dgm:t>
        <a:bodyPr/>
        <a:lstStyle/>
        <a:p>
          <a:endParaRPr lang="es-ES">
            <a:latin typeface="Arial Rounded MT Bold" panose="020F0704030504030204" pitchFamily="34" charset="0"/>
          </a:endParaRPr>
        </a:p>
      </dgm:t>
    </dgm:pt>
    <dgm:pt modelId="{AF40383A-6ECF-4BD0-82E2-8762680CAC47}" type="sibTrans" cxnId="{F49ABD39-FC75-472D-9A1A-8EDDC47F9170}">
      <dgm:prSet/>
      <dgm:spPr/>
      <dgm:t>
        <a:bodyPr/>
        <a:lstStyle/>
        <a:p>
          <a:endParaRPr lang="es-ES">
            <a:latin typeface="Arial Rounded MT Bold" panose="020F0704030504030204" pitchFamily="34" charset="0"/>
          </a:endParaRPr>
        </a:p>
      </dgm:t>
    </dgm:pt>
    <dgm:pt modelId="{960672EC-3CE9-4542-BEFF-B31023A5B723}">
      <dgm:prSet custT="1"/>
      <dgm:spPr/>
      <dgm:t>
        <a:bodyPr/>
        <a:lstStyle/>
        <a:p>
          <a:r>
            <a:rPr lang="el-GR" altLang="es-ES" sz="1200" dirty="0"/>
            <a:t>1) Ποιοι είναι οι τρέχοντες πελάτες του </a:t>
          </a:r>
          <a:r>
            <a:rPr lang="el-GR" altLang="es-ES" sz="1200" dirty="0" err="1"/>
            <a:t>FireSec</a:t>
          </a:r>
          <a:r>
            <a:rPr lang="el-GR" altLang="es-ES" sz="1200" dirty="0"/>
            <a:t> </a:t>
          </a:r>
          <a:r>
            <a:rPr lang="el-GR" altLang="es-ES" sz="1200" dirty="0" err="1"/>
            <a:t>System</a:t>
          </a:r>
          <a:r>
            <a:rPr lang="el-GR" altLang="es-ES" sz="1200" dirty="0"/>
            <a:t>
2) Ποιοι είναι οι δυνητικοί πελάτες, πώς συμπεριφέρονται στο διαδίκτυο
3) Τι κάνουν οι ανταγωνιστές από την άποψη του ψηφιακού μάρκετινγκ</a:t>
          </a:r>
          <a:endParaRPr lang="en-US" altLang="es-ES" sz="1200" dirty="0">
            <a:latin typeface="Arial Rounded MT Bold" panose="020F0704030504030204" pitchFamily="34" charset="0"/>
          </a:endParaRPr>
        </a:p>
      </dgm:t>
    </dgm:pt>
    <dgm:pt modelId="{EE48B80D-33D4-4224-ADE5-ACC24C444F61}" type="parTrans" cxnId="{2AC501E1-D95B-4A04-B267-3C871437763A}">
      <dgm:prSet/>
      <dgm:spPr/>
      <dgm:t>
        <a:bodyPr/>
        <a:lstStyle/>
        <a:p>
          <a:endParaRPr lang="es-ES"/>
        </a:p>
      </dgm:t>
    </dgm:pt>
    <dgm:pt modelId="{ADCC6076-286A-4EB8-8CA6-1C766DA305FB}" type="sibTrans" cxnId="{2AC501E1-D95B-4A04-B267-3C871437763A}">
      <dgm:prSet/>
      <dgm:spPr/>
      <dgm:t>
        <a:bodyPr/>
        <a:lstStyle/>
        <a:p>
          <a:endParaRPr lang="es-ES"/>
        </a:p>
      </dgm:t>
    </dgm:pt>
    <dgm:pt modelId="{6023295F-6372-4F99-9934-5B039C4D0FAF}" type="pres">
      <dgm:prSet presAssocID="{0467532F-8C6F-4159-A7BB-C5E9DBE4A4AF}" presName="linear" presStyleCnt="0">
        <dgm:presLayoutVars>
          <dgm:animLvl val="lvl"/>
          <dgm:resizeHandles val="exact"/>
        </dgm:presLayoutVars>
      </dgm:prSet>
      <dgm:spPr/>
    </dgm:pt>
    <dgm:pt modelId="{98646531-4A89-4D51-85E2-D411F44E9E34}" type="pres">
      <dgm:prSet presAssocID="{EDDF64A7-C465-4AFE-BEB8-9AE4DEB43E84}" presName="parentText" presStyleLbl="node1" presStyleIdx="0" presStyleCnt="1" custScaleY="24948" custLinFactNeighborX="640" custLinFactNeighborY="15433">
        <dgm:presLayoutVars>
          <dgm:chMax val="0"/>
          <dgm:bulletEnabled val="1"/>
        </dgm:presLayoutVars>
      </dgm:prSet>
      <dgm:spPr/>
    </dgm:pt>
    <dgm:pt modelId="{0DC7E4D2-2E98-4BB8-BD0D-03D51690E507}" type="pres">
      <dgm:prSet presAssocID="{EDDF64A7-C465-4AFE-BEB8-9AE4DEB43E84}" presName="childText" presStyleLbl="revTx" presStyleIdx="0" presStyleCnt="1" custLinFactNeighborX="646" custLinFactNeighborY="-1689">
        <dgm:presLayoutVars>
          <dgm:bulletEnabled val="1"/>
        </dgm:presLayoutVars>
      </dgm:prSet>
      <dgm:spPr/>
    </dgm:pt>
  </dgm:ptLst>
  <dgm:cxnLst>
    <dgm:cxn modelId="{0667410B-553C-46E5-AAD1-9AB391D2B386}" type="presOf" srcId="{0467532F-8C6F-4159-A7BB-C5E9DBE4A4AF}" destId="{6023295F-6372-4F99-9934-5B039C4D0FAF}" srcOrd="0" destOrd="0" presId="urn:microsoft.com/office/officeart/2005/8/layout/vList2"/>
    <dgm:cxn modelId="{F49ABD39-FC75-472D-9A1A-8EDDC47F9170}" srcId="{EDDF64A7-C465-4AFE-BEB8-9AE4DEB43E84}" destId="{B0F022B6-6C99-4223-9562-71A20AEFBD15}" srcOrd="0" destOrd="0" parTransId="{32944AEE-6381-4C72-96F8-A34FD02A984E}" sibTransId="{AF40383A-6ECF-4BD0-82E2-8762680CAC47}"/>
    <dgm:cxn modelId="{B24E8056-B5C1-4665-BB10-101CF023CC11}" type="presOf" srcId="{EDDF64A7-C465-4AFE-BEB8-9AE4DEB43E84}" destId="{98646531-4A89-4D51-85E2-D411F44E9E34}" srcOrd="0" destOrd="0" presId="urn:microsoft.com/office/officeart/2005/8/layout/vList2"/>
    <dgm:cxn modelId="{5D8B9A90-0213-4932-9C37-853AACE132F0}" srcId="{0467532F-8C6F-4159-A7BB-C5E9DBE4A4AF}" destId="{EDDF64A7-C465-4AFE-BEB8-9AE4DEB43E84}" srcOrd="0" destOrd="0" parTransId="{EA287F6E-9828-4EF6-95F3-EFCBFCAC224A}" sibTransId="{578EB10E-2DBC-4B2C-8A34-9F83A726EFBF}"/>
    <dgm:cxn modelId="{46EB47B7-EEEF-4BE1-AABD-8FD91F1278B4}" type="presOf" srcId="{B0F022B6-6C99-4223-9562-71A20AEFBD15}" destId="{0DC7E4D2-2E98-4BB8-BD0D-03D51690E507}" srcOrd="0" destOrd="0" presId="urn:microsoft.com/office/officeart/2005/8/layout/vList2"/>
    <dgm:cxn modelId="{69E495BD-1716-43CD-9683-C8F494AFEE71}" type="presOf" srcId="{960672EC-3CE9-4542-BEFF-B31023A5B723}" destId="{0DC7E4D2-2E98-4BB8-BD0D-03D51690E507}" srcOrd="0" destOrd="1" presId="urn:microsoft.com/office/officeart/2005/8/layout/vList2"/>
    <dgm:cxn modelId="{2AC501E1-D95B-4A04-B267-3C871437763A}" srcId="{EDDF64A7-C465-4AFE-BEB8-9AE4DEB43E84}" destId="{960672EC-3CE9-4542-BEFF-B31023A5B723}" srcOrd="1" destOrd="0" parTransId="{EE48B80D-33D4-4224-ADE5-ACC24C444F61}" sibTransId="{ADCC6076-286A-4EB8-8CA6-1C766DA305FB}"/>
    <dgm:cxn modelId="{635868DF-0290-4F08-89C7-A29BC733132C}" type="presParOf" srcId="{6023295F-6372-4F99-9934-5B039C4D0FAF}" destId="{98646531-4A89-4D51-85E2-D411F44E9E34}" srcOrd="0" destOrd="0" presId="urn:microsoft.com/office/officeart/2005/8/layout/vList2"/>
    <dgm:cxn modelId="{89426DC6-3BFC-43E4-9E13-2334448FBBAC}" type="presParOf" srcId="{6023295F-6372-4F99-9934-5B039C4D0FAF}" destId="{0DC7E4D2-2E98-4BB8-BD0D-03D51690E50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A5EF09-E5A3-4469-AD5C-0DDF506B2D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50EF52CD-F8E8-48AF-B9F7-FFF52E11D40C}">
      <dgm:prSet custT="1"/>
      <dgm:spPr>
        <a:solidFill>
          <a:schemeClr val="accent4">
            <a:lumMod val="20000"/>
            <a:lumOff val="80000"/>
          </a:schemeClr>
        </a:solidFill>
        <a:ln>
          <a:solidFill>
            <a:schemeClr val="accent3">
              <a:lumMod val="60000"/>
              <a:lumOff val="40000"/>
            </a:schemeClr>
          </a:solidFill>
        </a:ln>
      </dgm:spPr>
      <dgm:t>
        <a:bodyPr/>
        <a:lstStyle/>
        <a:p>
          <a:r>
            <a:rPr lang="el-GR" sz="1200" b="1" dirty="0" err="1">
              <a:solidFill>
                <a:srgbClr val="F8469B"/>
              </a:solidFill>
            </a:rPr>
            <a:t>Google</a:t>
          </a:r>
          <a:r>
            <a:rPr lang="el-GR" sz="1200" b="1" dirty="0">
              <a:solidFill>
                <a:srgbClr val="F8469B"/>
              </a:solidFill>
            </a:rPr>
            <a:t> </a:t>
          </a:r>
          <a:r>
            <a:rPr lang="el-GR" sz="1200" b="1" dirty="0" err="1">
              <a:solidFill>
                <a:srgbClr val="F8469B"/>
              </a:solidFill>
            </a:rPr>
            <a:t>Alert</a:t>
          </a:r>
          <a:r>
            <a:rPr lang="el-GR" sz="1200" b="1" dirty="0">
              <a:solidFill>
                <a:srgbClr val="F8469B"/>
              </a:solidFill>
            </a:rPr>
            <a:t>: </a:t>
          </a:r>
          <a:r>
            <a:rPr lang="el-GR" sz="1200" b="1" dirty="0">
              <a:solidFill>
                <a:schemeClr val="tx1"/>
              </a:solidFill>
            </a:rPr>
            <a:t>ένα δωρεάν εργαλείο που σας επιτρέπει να βρείτε δημόσιο περιεχόμενο που αναφέρεται σε συγκεκριμένες λέξεις -κλειδιά που έχει επιλέξει ο χρήστης. Μπορεί να προσδιορίσει προφίλ χρηστών χρήσιμα για την έρευνά μας (συμπεριλαμβανομένων για παράδειγμα "ειδικών θεμάτων").</a:t>
          </a:r>
          <a:endParaRPr lang="es-ES" sz="1200" dirty="0">
            <a:solidFill>
              <a:schemeClr val="tx1"/>
            </a:solidFill>
            <a:latin typeface="Arial Rounded MT Bold" panose="020F0704030504030204" pitchFamily="34" charset="0"/>
          </a:endParaRPr>
        </a:p>
      </dgm:t>
    </dgm:pt>
    <dgm:pt modelId="{D7A0D93C-CD6C-47FB-87B5-A2D0ADB75F70}" type="parTrans" cxnId="{A3178A35-542E-416D-8B7E-8D4736345E53}">
      <dgm:prSet/>
      <dgm:spPr/>
      <dgm:t>
        <a:bodyPr/>
        <a:lstStyle/>
        <a:p>
          <a:endParaRPr lang="es-ES" sz="1200">
            <a:solidFill>
              <a:schemeClr val="tx1"/>
            </a:solidFill>
            <a:latin typeface="Arial Rounded MT Bold" panose="020F0704030504030204" pitchFamily="34" charset="0"/>
          </a:endParaRPr>
        </a:p>
      </dgm:t>
    </dgm:pt>
    <dgm:pt modelId="{5247BC86-AD77-4E83-B9A2-9E801A7F9CB5}" type="sibTrans" cxnId="{A3178A35-542E-416D-8B7E-8D4736345E53}">
      <dgm:prSet/>
      <dgm:spPr>
        <a:ln>
          <a:solidFill>
            <a:schemeClr val="tx2"/>
          </a:solidFill>
        </a:ln>
      </dgm:spPr>
      <dgm:t>
        <a:bodyPr/>
        <a:lstStyle/>
        <a:p>
          <a:endParaRPr lang="es-ES" sz="1200">
            <a:solidFill>
              <a:schemeClr val="tx1"/>
            </a:solidFill>
            <a:latin typeface="Arial Rounded MT Bold" panose="020F0704030504030204" pitchFamily="34" charset="0"/>
          </a:endParaRPr>
        </a:p>
      </dgm:t>
    </dgm:pt>
    <dgm:pt modelId="{96A80D63-39DD-40A9-B6DF-99183B0B205F}">
      <dgm:prSet custT="1"/>
      <dgm:spPr>
        <a:solidFill>
          <a:schemeClr val="accent4">
            <a:lumMod val="20000"/>
            <a:lumOff val="80000"/>
          </a:schemeClr>
        </a:solidFill>
        <a:ln>
          <a:solidFill>
            <a:srgbClr val="9AD3E9"/>
          </a:solidFill>
        </a:ln>
      </dgm:spPr>
      <dgm:t>
        <a:bodyPr/>
        <a:lstStyle/>
        <a:p>
          <a:r>
            <a:rPr lang="el-GR" sz="1200" b="1" dirty="0" err="1">
              <a:solidFill>
                <a:srgbClr val="F8469B"/>
              </a:solidFill>
            </a:rPr>
            <a:t>Google</a:t>
          </a:r>
          <a:r>
            <a:rPr lang="el-GR" sz="1200" b="1" dirty="0">
              <a:solidFill>
                <a:srgbClr val="F8469B"/>
              </a:solidFill>
            </a:rPr>
            <a:t> </a:t>
          </a:r>
          <a:r>
            <a:rPr lang="el-GR" sz="1200" b="1" dirty="0" err="1">
              <a:solidFill>
                <a:srgbClr val="F8469B"/>
              </a:solidFill>
            </a:rPr>
            <a:t>Trend</a:t>
          </a:r>
          <a:r>
            <a:rPr lang="el-GR" sz="1200" b="1" dirty="0">
              <a:solidFill>
                <a:srgbClr val="F8469B"/>
              </a:solidFill>
            </a:rPr>
            <a:t>: </a:t>
          </a:r>
          <a:r>
            <a:rPr lang="el-GR" sz="1200" b="1" dirty="0">
              <a:solidFill>
                <a:schemeClr val="tx1"/>
              </a:solidFill>
            </a:rPr>
            <a:t>ένα άλλο δωρεάν εργαλείο από την </a:t>
          </a:r>
          <a:r>
            <a:rPr lang="el-GR" sz="1200" b="1" dirty="0" err="1">
              <a:solidFill>
                <a:schemeClr val="tx1"/>
              </a:solidFill>
            </a:rPr>
            <a:t>Google</a:t>
          </a:r>
          <a:r>
            <a:rPr lang="el-GR" sz="1200" b="1" dirty="0">
              <a:solidFill>
                <a:schemeClr val="tx1"/>
              </a:solidFill>
            </a:rPr>
            <a:t> που σας επιτρέπει να καταλάβετε πόσο αναζητείται ένας όρος και ποια θέματα συζητούνται στο διαδίκτυο.</a:t>
          </a:r>
          <a:endParaRPr lang="es-ES" sz="1200" dirty="0">
            <a:solidFill>
              <a:schemeClr val="tx1"/>
            </a:solidFill>
            <a:latin typeface="Arial Rounded MT Bold" panose="020F0704030504030204" pitchFamily="34" charset="0"/>
          </a:endParaRPr>
        </a:p>
      </dgm:t>
    </dgm:pt>
    <dgm:pt modelId="{17B6481A-5337-47D7-8573-48F816956D87}" type="par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9B78B6D9-F844-4FAA-B47A-99299FCD5E06}" type="sib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4AB93923-5EBD-4194-BD7C-E63A24EE3531}" type="pres">
      <dgm:prSet presAssocID="{F8A5EF09-E5A3-4469-AD5C-0DDF506B2DE2}" presName="Name0" presStyleCnt="0">
        <dgm:presLayoutVars>
          <dgm:chMax val="7"/>
          <dgm:chPref val="7"/>
          <dgm:dir/>
        </dgm:presLayoutVars>
      </dgm:prSet>
      <dgm:spPr/>
    </dgm:pt>
    <dgm:pt modelId="{1D4AD721-DC37-4EBB-917F-1B2A78A1BB11}" type="pres">
      <dgm:prSet presAssocID="{F8A5EF09-E5A3-4469-AD5C-0DDF506B2DE2}" presName="Name1" presStyleCnt="0"/>
      <dgm:spPr/>
    </dgm:pt>
    <dgm:pt modelId="{AAA537A9-B6A1-495B-A51A-C2EE8EEDC251}" type="pres">
      <dgm:prSet presAssocID="{F8A5EF09-E5A3-4469-AD5C-0DDF506B2DE2}" presName="cycle" presStyleCnt="0"/>
      <dgm:spPr/>
    </dgm:pt>
    <dgm:pt modelId="{02981293-BEB0-45BF-B034-EAD7AE579F62}" type="pres">
      <dgm:prSet presAssocID="{F8A5EF09-E5A3-4469-AD5C-0DDF506B2DE2}" presName="srcNode" presStyleLbl="node1" presStyleIdx="0" presStyleCnt="2"/>
      <dgm:spPr/>
    </dgm:pt>
    <dgm:pt modelId="{7C369A8D-6AD9-48D5-8DA6-F81AF4B47D85}" type="pres">
      <dgm:prSet presAssocID="{F8A5EF09-E5A3-4469-AD5C-0DDF506B2DE2}" presName="conn" presStyleLbl="parChTrans1D2" presStyleIdx="0" presStyleCnt="1"/>
      <dgm:spPr/>
    </dgm:pt>
    <dgm:pt modelId="{8AD6FD08-7388-4CA0-B46E-49C83137A4E1}" type="pres">
      <dgm:prSet presAssocID="{F8A5EF09-E5A3-4469-AD5C-0DDF506B2DE2}" presName="extraNode" presStyleLbl="node1" presStyleIdx="0" presStyleCnt="2"/>
      <dgm:spPr/>
    </dgm:pt>
    <dgm:pt modelId="{AEFA155C-DC07-4FFB-B8D5-90B09FE37DB8}" type="pres">
      <dgm:prSet presAssocID="{F8A5EF09-E5A3-4469-AD5C-0DDF506B2DE2}" presName="dstNode" presStyleLbl="node1" presStyleIdx="0" presStyleCnt="2"/>
      <dgm:spPr/>
    </dgm:pt>
    <dgm:pt modelId="{08CCA25B-6E7B-4425-B0CA-4690BCD5E5A4}" type="pres">
      <dgm:prSet presAssocID="{50EF52CD-F8E8-48AF-B9F7-FFF52E11D40C}" presName="text_1" presStyleLbl="node1" presStyleIdx="0" presStyleCnt="2" custScaleY="139622">
        <dgm:presLayoutVars>
          <dgm:bulletEnabled val="1"/>
        </dgm:presLayoutVars>
      </dgm:prSet>
      <dgm:spPr/>
    </dgm:pt>
    <dgm:pt modelId="{FC86B7C8-DCF9-43FC-93B1-2105CC4A4826}" type="pres">
      <dgm:prSet presAssocID="{50EF52CD-F8E8-48AF-B9F7-FFF52E11D40C}" presName="accent_1" presStyleCnt="0"/>
      <dgm:spPr/>
    </dgm:pt>
    <dgm:pt modelId="{8A9F904D-84DE-4E78-B17F-38C6A95A5E99}" type="pres">
      <dgm:prSet presAssocID="{50EF52CD-F8E8-48AF-B9F7-FFF52E11D40C}" presName="accentRepeatNode" presStyleLbl="solidFgAcc1" presStyleIdx="0" presStyleCnt="2"/>
      <dgm:spPr>
        <a:ln>
          <a:solidFill>
            <a:schemeClr val="accent3">
              <a:lumMod val="75000"/>
            </a:schemeClr>
          </a:solidFill>
        </a:ln>
      </dgm:spPr>
    </dgm:pt>
    <dgm:pt modelId="{39F09911-63AE-47B7-9BE6-8E87801AC9C5}" type="pres">
      <dgm:prSet presAssocID="{96A80D63-39DD-40A9-B6DF-99183B0B205F}" presName="text_2" presStyleLbl="node1" presStyleIdx="1" presStyleCnt="2">
        <dgm:presLayoutVars>
          <dgm:bulletEnabled val="1"/>
        </dgm:presLayoutVars>
      </dgm:prSet>
      <dgm:spPr/>
    </dgm:pt>
    <dgm:pt modelId="{7980DF5E-7A5C-435B-9B42-ECE09D914D29}" type="pres">
      <dgm:prSet presAssocID="{96A80D63-39DD-40A9-B6DF-99183B0B205F}" presName="accent_2" presStyleCnt="0"/>
      <dgm:spPr/>
    </dgm:pt>
    <dgm:pt modelId="{1460D825-5C23-4C95-A884-5CF3210B6FE9}" type="pres">
      <dgm:prSet presAssocID="{96A80D63-39DD-40A9-B6DF-99183B0B205F}" presName="accentRepeatNode" presStyleLbl="solidFgAcc1" presStyleIdx="1" presStyleCnt="2"/>
      <dgm:spPr>
        <a:ln>
          <a:solidFill>
            <a:schemeClr val="accent3">
              <a:lumMod val="75000"/>
            </a:schemeClr>
          </a:solidFill>
        </a:ln>
      </dgm:spPr>
    </dgm:pt>
  </dgm:ptLst>
  <dgm:cxnLst>
    <dgm:cxn modelId="{383AA406-13BA-4DDD-B24E-24E9824AD700}" type="presOf" srcId="{F8A5EF09-E5A3-4469-AD5C-0DDF506B2DE2}" destId="{4AB93923-5EBD-4194-BD7C-E63A24EE3531}" srcOrd="0" destOrd="0" presId="urn:microsoft.com/office/officeart/2008/layout/VerticalCurvedList"/>
    <dgm:cxn modelId="{8CD4A418-BBB0-461E-86D5-8AF311B49F98}" type="presOf" srcId="{96A80D63-39DD-40A9-B6DF-99183B0B205F}" destId="{39F09911-63AE-47B7-9BE6-8E87801AC9C5}" srcOrd="0" destOrd="0" presId="urn:microsoft.com/office/officeart/2008/layout/VerticalCurvedList"/>
    <dgm:cxn modelId="{A3178A35-542E-416D-8B7E-8D4736345E53}" srcId="{F8A5EF09-E5A3-4469-AD5C-0DDF506B2DE2}" destId="{50EF52CD-F8E8-48AF-B9F7-FFF52E11D40C}" srcOrd="0" destOrd="0" parTransId="{D7A0D93C-CD6C-47FB-87B5-A2D0ADB75F70}" sibTransId="{5247BC86-AD77-4E83-B9A2-9E801A7F9CB5}"/>
    <dgm:cxn modelId="{53AF6D4D-28CE-43C6-8485-43B41A74352D}" srcId="{F8A5EF09-E5A3-4469-AD5C-0DDF506B2DE2}" destId="{96A80D63-39DD-40A9-B6DF-99183B0B205F}" srcOrd="1" destOrd="0" parTransId="{17B6481A-5337-47D7-8573-48F816956D87}" sibTransId="{9B78B6D9-F844-4FAA-B47A-99299FCD5E06}"/>
    <dgm:cxn modelId="{30389289-B8F1-4651-AE29-779AEBFF2DDD}" type="presOf" srcId="{50EF52CD-F8E8-48AF-B9F7-FFF52E11D40C}" destId="{08CCA25B-6E7B-4425-B0CA-4690BCD5E5A4}" srcOrd="0" destOrd="0" presId="urn:microsoft.com/office/officeart/2008/layout/VerticalCurvedList"/>
    <dgm:cxn modelId="{1CE6D6A2-A00C-4697-853D-2C52EA4F55FA}" type="presOf" srcId="{5247BC86-AD77-4E83-B9A2-9E801A7F9CB5}" destId="{7C369A8D-6AD9-48D5-8DA6-F81AF4B47D85}" srcOrd="0" destOrd="0" presId="urn:microsoft.com/office/officeart/2008/layout/VerticalCurvedList"/>
    <dgm:cxn modelId="{7532B144-BF4F-4C88-9D1F-79C31E32E66A}" type="presParOf" srcId="{4AB93923-5EBD-4194-BD7C-E63A24EE3531}" destId="{1D4AD721-DC37-4EBB-917F-1B2A78A1BB11}" srcOrd="0" destOrd="0" presId="urn:microsoft.com/office/officeart/2008/layout/VerticalCurvedList"/>
    <dgm:cxn modelId="{6753973B-DC08-420F-AC1E-2A23F5D4DF7F}" type="presParOf" srcId="{1D4AD721-DC37-4EBB-917F-1B2A78A1BB11}" destId="{AAA537A9-B6A1-495B-A51A-C2EE8EEDC251}" srcOrd="0" destOrd="0" presId="urn:microsoft.com/office/officeart/2008/layout/VerticalCurvedList"/>
    <dgm:cxn modelId="{190E2DF5-9279-4B21-AF10-056520F943DC}" type="presParOf" srcId="{AAA537A9-B6A1-495B-A51A-C2EE8EEDC251}" destId="{02981293-BEB0-45BF-B034-EAD7AE579F62}" srcOrd="0" destOrd="0" presId="urn:microsoft.com/office/officeart/2008/layout/VerticalCurvedList"/>
    <dgm:cxn modelId="{F9F8ED14-A7B0-4CD3-B3E4-BAA1E0B76C0B}" type="presParOf" srcId="{AAA537A9-B6A1-495B-A51A-C2EE8EEDC251}" destId="{7C369A8D-6AD9-48D5-8DA6-F81AF4B47D85}" srcOrd="1" destOrd="0" presId="urn:microsoft.com/office/officeart/2008/layout/VerticalCurvedList"/>
    <dgm:cxn modelId="{D2912E55-0E9A-4551-B1D8-E8DD80B53031}" type="presParOf" srcId="{AAA537A9-B6A1-495B-A51A-C2EE8EEDC251}" destId="{8AD6FD08-7388-4CA0-B46E-49C83137A4E1}" srcOrd="2" destOrd="0" presId="urn:microsoft.com/office/officeart/2008/layout/VerticalCurvedList"/>
    <dgm:cxn modelId="{A0415BF9-D859-4913-9565-81B066344E75}" type="presParOf" srcId="{AAA537A9-B6A1-495B-A51A-C2EE8EEDC251}" destId="{AEFA155C-DC07-4FFB-B8D5-90B09FE37DB8}" srcOrd="3" destOrd="0" presId="urn:microsoft.com/office/officeart/2008/layout/VerticalCurvedList"/>
    <dgm:cxn modelId="{9857063A-C913-4627-BDCB-D00F8B07A3D6}" type="presParOf" srcId="{1D4AD721-DC37-4EBB-917F-1B2A78A1BB11}" destId="{08CCA25B-6E7B-4425-B0CA-4690BCD5E5A4}" srcOrd="1" destOrd="0" presId="urn:microsoft.com/office/officeart/2008/layout/VerticalCurvedList"/>
    <dgm:cxn modelId="{29A0BFE4-37EA-427E-8946-4B2681597595}" type="presParOf" srcId="{1D4AD721-DC37-4EBB-917F-1B2A78A1BB11}" destId="{FC86B7C8-DCF9-43FC-93B1-2105CC4A4826}" srcOrd="2" destOrd="0" presId="urn:microsoft.com/office/officeart/2008/layout/VerticalCurvedList"/>
    <dgm:cxn modelId="{B9B1F7A4-ACA3-4DE2-8AEE-E9BC2FE4C9B4}" type="presParOf" srcId="{FC86B7C8-DCF9-43FC-93B1-2105CC4A4826}" destId="{8A9F904D-84DE-4E78-B17F-38C6A95A5E99}" srcOrd="0" destOrd="0" presId="urn:microsoft.com/office/officeart/2008/layout/VerticalCurvedList"/>
    <dgm:cxn modelId="{996B3650-5ECF-44C3-9C48-35A0C1FB511C}" type="presParOf" srcId="{1D4AD721-DC37-4EBB-917F-1B2A78A1BB11}" destId="{39F09911-63AE-47B7-9BE6-8E87801AC9C5}" srcOrd="3" destOrd="0" presId="urn:microsoft.com/office/officeart/2008/layout/VerticalCurvedList"/>
    <dgm:cxn modelId="{3B839999-A1BC-43A2-9E80-3F8B13E15F12}" type="presParOf" srcId="{1D4AD721-DC37-4EBB-917F-1B2A78A1BB11}" destId="{7980DF5E-7A5C-435B-9B42-ECE09D914D29}" srcOrd="4" destOrd="0" presId="urn:microsoft.com/office/officeart/2008/layout/VerticalCurvedList"/>
    <dgm:cxn modelId="{0F8D708C-B944-48F3-A3D3-0BADFE5200C0}" type="presParOf" srcId="{7980DF5E-7A5C-435B-9B42-ECE09D914D29}" destId="{1460D825-5C23-4C95-A884-5CF3210B6FE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9446E26-6F83-4C9C-9822-BDC8C8BB50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CFABE0A-03F9-4ED2-BC9F-45730D45AFDE}">
      <dgm:prSet custT="1"/>
      <dgm:spPr>
        <a:solidFill>
          <a:schemeClr val="accent4">
            <a:lumMod val="20000"/>
            <a:lumOff val="80000"/>
          </a:schemeClr>
        </a:solidFill>
        <a:ln>
          <a:solidFill>
            <a:schemeClr val="accent3">
              <a:lumMod val="60000"/>
              <a:lumOff val="40000"/>
            </a:schemeClr>
          </a:solidFill>
        </a:ln>
      </dgm:spPr>
      <dgm:t>
        <a:bodyPr/>
        <a:lstStyle/>
        <a:p>
          <a:r>
            <a:rPr lang="el-GR" sz="1200" b="1" dirty="0" err="1">
              <a:solidFill>
                <a:srgbClr val="F8469B"/>
              </a:solidFill>
            </a:rPr>
            <a:t>SemRush</a:t>
          </a:r>
          <a:r>
            <a:rPr lang="el-GR" sz="1200" b="1" dirty="0">
              <a:solidFill>
                <a:srgbClr val="F8469B"/>
              </a:solidFill>
            </a:rPr>
            <a:t>: </a:t>
          </a:r>
          <a:r>
            <a:rPr lang="el-GR" sz="1200" b="1" dirty="0">
              <a:solidFill>
                <a:schemeClr val="tx1"/>
              </a:solidFill>
            </a:rPr>
            <a:t>αυτό είναι ένα πληρωμένο εργαλείο, χρήσιμο για την πραγματοποίηση διαδικτυακής έρευνας αγοράς: επιτρέπει πάνω απ 'όλα να πραγματοποιεί αναλύσεις ανταγωνιστών. Στην πραγματικότητα, παρέχει δεδομένα για τους τομείς που αναζητήθηκαν και για τη χρήση λέξεων -κλειδιών που φέρνουν </a:t>
          </a:r>
          <a:r>
            <a:rPr lang="el-GR" sz="1200" b="1" dirty="0" err="1">
              <a:solidFill>
                <a:schemeClr val="tx1"/>
              </a:solidFill>
            </a:rPr>
            <a:t>επισκεψιμότητα</a:t>
          </a:r>
          <a:r>
            <a:rPr lang="el-GR" sz="1200" b="1" dirty="0">
              <a:solidFill>
                <a:schemeClr val="tx1"/>
              </a:solidFill>
            </a:rPr>
            <a:t> στον </a:t>
          </a:r>
          <a:r>
            <a:rPr lang="el-GR" sz="1200" b="1" dirty="0" err="1">
              <a:solidFill>
                <a:schemeClr val="tx1"/>
              </a:solidFill>
            </a:rPr>
            <a:t>ιστότοπο</a:t>
          </a:r>
          <a:r>
            <a:rPr lang="el-GR" sz="1200" b="1" dirty="0">
              <a:solidFill>
                <a:schemeClr val="tx1"/>
              </a:solidFill>
            </a:rPr>
            <a:t>.</a:t>
          </a:r>
          <a:endParaRPr lang="es-ES" sz="1200" dirty="0">
            <a:solidFill>
              <a:schemeClr val="tx1"/>
            </a:solidFill>
            <a:latin typeface="Arial Rounded MT Bold" panose="020F0704030504030204" pitchFamily="34" charset="0"/>
          </a:endParaRPr>
        </a:p>
      </dgm:t>
    </dgm:pt>
    <dgm:pt modelId="{E969EE36-2BB0-4A56-9DAC-048114892FEA}" type="parTrans" cxnId="{66494A69-E505-44EF-955B-D46DC56102AE}">
      <dgm:prSet/>
      <dgm:spPr/>
      <dgm:t>
        <a:bodyPr/>
        <a:lstStyle/>
        <a:p>
          <a:endParaRPr lang="es-ES" sz="1200">
            <a:solidFill>
              <a:schemeClr val="tx1"/>
            </a:solidFill>
          </a:endParaRPr>
        </a:p>
      </dgm:t>
    </dgm:pt>
    <dgm:pt modelId="{72854753-8D12-4F9F-82EC-CD06FBB29CB4}" type="sibTrans" cxnId="{66494A69-E505-44EF-955B-D46DC56102AE}">
      <dgm:prSet/>
      <dgm:spPr>
        <a:ln>
          <a:solidFill>
            <a:schemeClr val="accent2">
              <a:lumMod val="50000"/>
            </a:schemeClr>
          </a:solidFill>
        </a:ln>
      </dgm:spPr>
      <dgm:t>
        <a:bodyPr/>
        <a:lstStyle/>
        <a:p>
          <a:endParaRPr lang="es-ES" sz="1200">
            <a:solidFill>
              <a:schemeClr val="tx1"/>
            </a:solidFill>
          </a:endParaRPr>
        </a:p>
      </dgm:t>
    </dgm:pt>
    <dgm:pt modelId="{AD9023BC-49D1-4642-933E-9F7FE9793BC1}">
      <dgm:prSet custT="1"/>
      <dgm:spPr>
        <a:solidFill>
          <a:schemeClr val="accent4">
            <a:lumMod val="20000"/>
            <a:lumOff val="80000"/>
          </a:schemeClr>
        </a:solidFill>
        <a:ln>
          <a:solidFill>
            <a:schemeClr val="accent3">
              <a:lumMod val="60000"/>
              <a:lumOff val="40000"/>
            </a:schemeClr>
          </a:solidFill>
        </a:ln>
      </dgm:spPr>
      <dgm:t>
        <a:bodyPr/>
        <a:lstStyle/>
        <a:p>
          <a:r>
            <a:rPr lang="el-GR" sz="1200" b="1" dirty="0" err="1">
              <a:solidFill>
                <a:srgbClr val="F8469B"/>
              </a:solidFill>
            </a:rPr>
            <a:t>SimilareWeb</a:t>
          </a:r>
          <a:r>
            <a:rPr lang="el-GR" sz="1200" b="1" dirty="0">
              <a:solidFill>
                <a:srgbClr val="F8469B"/>
              </a:solidFill>
            </a:rPr>
            <a:t>: </a:t>
          </a:r>
          <a:r>
            <a:rPr lang="el-GR" sz="1200" b="1" dirty="0">
              <a:solidFill>
                <a:schemeClr val="tx1"/>
              </a:solidFill>
            </a:rPr>
            <a:t>εύχρηστο διαδικτυακό εργαλείο: εισάγετε τον τομέα του </a:t>
          </a:r>
          <a:r>
            <a:rPr lang="el-GR" sz="1200" b="1" dirty="0" err="1">
              <a:solidFill>
                <a:schemeClr val="tx1"/>
              </a:solidFill>
            </a:rPr>
            <a:t>ιστότοπου</a:t>
          </a:r>
          <a:r>
            <a:rPr lang="el-GR" sz="1200" b="1" dirty="0">
              <a:solidFill>
                <a:schemeClr val="tx1"/>
              </a:solidFill>
            </a:rPr>
            <a:t> που σας ενδιαφέρει και το εργαλείο επιστρέφει πληροφορίες, αν και δεν λειτουργεί εάν ο εν λόγω </a:t>
          </a:r>
          <a:r>
            <a:rPr lang="el-GR" sz="1200" b="1" dirty="0" err="1">
              <a:solidFill>
                <a:schemeClr val="tx1"/>
              </a:solidFill>
            </a:rPr>
            <a:t>ιστότοπος</a:t>
          </a:r>
          <a:r>
            <a:rPr lang="el-GR" sz="1200" b="1" dirty="0">
              <a:solidFill>
                <a:schemeClr val="tx1"/>
              </a:solidFill>
            </a:rPr>
            <a:t> δημιουργεί μικρή </a:t>
          </a:r>
          <a:r>
            <a:rPr lang="el-GR" sz="1200" b="1" dirty="0" err="1">
              <a:solidFill>
                <a:schemeClr val="tx1"/>
              </a:solidFill>
            </a:rPr>
            <a:t>επισκεψιμότητα</a:t>
          </a:r>
          <a:r>
            <a:rPr lang="el-GR" sz="1200" b="1" dirty="0">
              <a:solidFill>
                <a:schemeClr val="tx1"/>
              </a:solidFill>
            </a:rPr>
            <a:t>. Είναι ένα χρήσιμο εργαλείο για την αναζήτηση ανταγωνιστών ή ηγετών του κλάδου.</a:t>
          </a:r>
          <a:endParaRPr lang="es-ES" sz="1200" dirty="0">
            <a:solidFill>
              <a:schemeClr val="tx1"/>
            </a:solidFill>
            <a:latin typeface="Arial Rounded MT Bold" panose="020F0704030504030204" pitchFamily="34" charset="0"/>
          </a:endParaRPr>
        </a:p>
      </dgm:t>
    </dgm:pt>
    <dgm:pt modelId="{BBA324E9-9630-4ECA-8CCE-DAEA0B6002CF}" type="parTrans" cxnId="{E5A68C45-660F-42C4-88DF-AC235783E5BA}">
      <dgm:prSet/>
      <dgm:spPr/>
      <dgm:t>
        <a:bodyPr/>
        <a:lstStyle/>
        <a:p>
          <a:endParaRPr lang="es-ES" sz="1200">
            <a:solidFill>
              <a:schemeClr val="tx1"/>
            </a:solidFill>
          </a:endParaRPr>
        </a:p>
      </dgm:t>
    </dgm:pt>
    <dgm:pt modelId="{9C53B96D-021B-40AE-9812-7C493B37015E}" type="sibTrans" cxnId="{E5A68C45-660F-42C4-88DF-AC235783E5BA}">
      <dgm:prSet/>
      <dgm:spPr/>
      <dgm:t>
        <a:bodyPr/>
        <a:lstStyle/>
        <a:p>
          <a:endParaRPr lang="es-ES" sz="1200">
            <a:solidFill>
              <a:schemeClr val="tx1"/>
            </a:solidFill>
          </a:endParaRPr>
        </a:p>
      </dgm:t>
    </dgm:pt>
    <dgm:pt modelId="{14D59EC1-6C42-4684-9E22-1CE3A614CE5B}" type="pres">
      <dgm:prSet presAssocID="{19446E26-6F83-4C9C-9822-BDC8C8BB50C5}" presName="Name0" presStyleCnt="0">
        <dgm:presLayoutVars>
          <dgm:chMax val="7"/>
          <dgm:chPref val="7"/>
          <dgm:dir/>
        </dgm:presLayoutVars>
      </dgm:prSet>
      <dgm:spPr/>
    </dgm:pt>
    <dgm:pt modelId="{36672CD9-A517-405F-9711-1FB230229FAF}" type="pres">
      <dgm:prSet presAssocID="{19446E26-6F83-4C9C-9822-BDC8C8BB50C5}" presName="Name1" presStyleCnt="0"/>
      <dgm:spPr/>
    </dgm:pt>
    <dgm:pt modelId="{CFB9B5FD-F662-4618-A20E-9F00611EC946}" type="pres">
      <dgm:prSet presAssocID="{19446E26-6F83-4C9C-9822-BDC8C8BB50C5}" presName="cycle" presStyleCnt="0"/>
      <dgm:spPr/>
    </dgm:pt>
    <dgm:pt modelId="{277863A2-C227-4215-850F-8D886A50C4CA}" type="pres">
      <dgm:prSet presAssocID="{19446E26-6F83-4C9C-9822-BDC8C8BB50C5}" presName="srcNode" presStyleLbl="node1" presStyleIdx="0" presStyleCnt="2"/>
      <dgm:spPr/>
    </dgm:pt>
    <dgm:pt modelId="{7F4F7377-A4B3-46A7-8E8B-7DA0A7E21DE6}" type="pres">
      <dgm:prSet presAssocID="{19446E26-6F83-4C9C-9822-BDC8C8BB50C5}" presName="conn" presStyleLbl="parChTrans1D2" presStyleIdx="0" presStyleCnt="1"/>
      <dgm:spPr/>
    </dgm:pt>
    <dgm:pt modelId="{D5F64623-873F-4269-A0F4-96BC218ADA6F}" type="pres">
      <dgm:prSet presAssocID="{19446E26-6F83-4C9C-9822-BDC8C8BB50C5}" presName="extraNode" presStyleLbl="node1" presStyleIdx="0" presStyleCnt="2"/>
      <dgm:spPr/>
    </dgm:pt>
    <dgm:pt modelId="{53F1EFD1-6066-4008-99CA-CF02348E8C26}" type="pres">
      <dgm:prSet presAssocID="{19446E26-6F83-4C9C-9822-BDC8C8BB50C5}" presName="dstNode" presStyleLbl="node1" presStyleIdx="0" presStyleCnt="2"/>
      <dgm:spPr/>
    </dgm:pt>
    <dgm:pt modelId="{ADC35824-BA65-434C-8C5E-F67A067FC949}" type="pres">
      <dgm:prSet presAssocID="{6CFABE0A-03F9-4ED2-BC9F-45730D45AFDE}" presName="text_1" presStyleLbl="node1" presStyleIdx="0" presStyleCnt="2" custScaleY="117494" custLinFactNeighborX="158" custLinFactNeighborY="8586">
        <dgm:presLayoutVars>
          <dgm:bulletEnabled val="1"/>
        </dgm:presLayoutVars>
      </dgm:prSet>
      <dgm:spPr/>
    </dgm:pt>
    <dgm:pt modelId="{E0C22EC7-D730-48C7-98C1-4456EECAD38A}" type="pres">
      <dgm:prSet presAssocID="{6CFABE0A-03F9-4ED2-BC9F-45730D45AFDE}" presName="accent_1" presStyleCnt="0"/>
      <dgm:spPr/>
    </dgm:pt>
    <dgm:pt modelId="{969F9482-9A00-4D10-8A86-6ADFD49D000E}" type="pres">
      <dgm:prSet presAssocID="{6CFABE0A-03F9-4ED2-BC9F-45730D45AFDE}" presName="accentRepeatNode" presStyleLbl="solidFgAcc1" presStyleIdx="0" presStyleCnt="2" custLinFactNeighborX="-1477" custLinFactNeighborY="2060"/>
      <dgm:spPr>
        <a:ln>
          <a:solidFill>
            <a:srgbClr val="00B0F0"/>
          </a:solidFill>
        </a:ln>
      </dgm:spPr>
    </dgm:pt>
    <dgm:pt modelId="{5616A9FB-19DF-4F7B-95D4-E20289C6E527}" type="pres">
      <dgm:prSet presAssocID="{AD9023BC-49D1-4642-933E-9F7FE9793BC1}" presName="text_2" presStyleLbl="node1" presStyleIdx="1" presStyleCnt="2" custScaleY="124421">
        <dgm:presLayoutVars>
          <dgm:bulletEnabled val="1"/>
        </dgm:presLayoutVars>
      </dgm:prSet>
      <dgm:spPr/>
    </dgm:pt>
    <dgm:pt modelId="{D723A6F4-A698-485E-9EE3-7B0961B55662}" type="pres">
      <dgm:prSet presAssocID="{AD9023BC-49D1-4642-933E-9F7FE9793BC1}" presName="accent_2" presStyleCnt="0"/>
      <dgm:spPr/>
    </dgm:pt>
    <dgm:pt modelId="{91DDD74F-A647-4741-A2A9-32D78B9907FE}" type="pres">
      <dgm:prSet presAssocID="{AD9023BC-49D1-4642-933E-9F7FE9793BC1}" presName="accentRepeatNode" presStyleLbl="solidFgAcc1" presStyleIdx="1" presStyleCnt="2"/>
      <dgm:spPr>
        <a:ln>
          <a:solidFill>
            <a:srgbClr val="00B0F0"/>
          </a:solidFill>
        </a:ln>
      </dgm:spPr>
    </dgm:pt>
  </dgm:ptLst>
  <dgm:cxnLst>
    <dgm:cxn modelId="{34306B26-6352-4A6C-9B33-8B03E6375BD3}" type="presOf" srcId="{19446E26-6F83-4C9C-9822-BDC8C8BB50C5}" destId="{14D59EC1-6C42-4684-9E22-1CE3A614CE5B}" srcOrd="0" destOrd="0" presId="urn:microsoft.com/office/officeart/2008/layout/VerticalCurvedList"/>
    <dgm:cxn modelId="{0FFF1F5D-C37D-416C-A313-3DD54661B8CE}" type="presOf" srcId="{72854753-8D12-4F9F-82EC-CD06FBB29CB4}" destId="{7F4F7377-A4B3-46A7-8E8B-7DA0A7E21DE6}" srcOrd="0" destOrd="0" presId="urn:microsoft.com/office/officeart/2008/layout/VerticalCurvedList"/>
    <dgm:cxn modelId="{E5A68C45-660F-42C4-88DF-AC235783E5BA}" srcId="{19446E26-6F83-4C9C-9822-BDC8C8BB50C5}" destId="{AD9023BC-49D1-4642-933E-9F7FE9793BC1}" srcOrd="1" destOrd="0" parTransId="{BBA324E9-9630-4ECA-8CCE-DAEA0B6002CF}" sibTransId="{9C53B96D-021B-40AE-9812-7C493B37015E}"/>
    <dgm:cxn modelId="{66494A69-E505-44EF-955B-D46DC56102AE}" srcId="{19446E26-6F83-4C9C-9822-BDC8C8BB50C5}" destId="{6CFABE0A-03F9-4ED2-BC9F-45730D45AFDE}" srcOrd="0" destOrd="0" parTransId="{E969EE36-2BB0-4A56-9DAC-048114892FEA}" sibTransId="{72854753-8D12-4F9F-82EC-CD06FBB29CB4}"/>
    <dgm:cxn modelId="{983C828A-57A7-415F-94CB-16623F8F496D}" type="presOf" srcId="{6CFABE0A-03F9-4ED2-BC9F-45730D45AFDE}" destId="{ADC35824-BA65-434C-8C5E-F67A067FC949}" srcOrd="0" destOrd="0" presId="urn:microsoft.com/office/officeart/2008/layout/VerticalCurvedList"/>
    <dgm:cxn modelId="{572BB3D7-C925-4119-B45C-9A6394BC2730}" type="presOf" srcId="{AD9023BC-49D1-4642-933E-9F7FE9793BC1}" destId="{5616A9FB-19DF-4F7B-95D4-E20289C6E527}" srcOrd="0" destOrd="0" presId="urn:microsoft.com/office/officeart/2008/layout/VerticalCurvedList"/>
    <dgm:cxn modelId="{D894BE09-8168-42C7-81F7-A5650F349D18}" type="presParOf" srcId="{14D59EC1-6C42-4684-9E22-1CE3A614CE5B}" destId="{36672CD9-A517-405F-9711-1FB230229FAF}" srcOrd="0" destOrd="0" presId="urn:microsoft.com/office/officeart/2008/layout/VerticalCurvedList"/>
    <dgm:cxn modelId="{D8433838-5BE6-4FF3-8617-F599DEE33341}" type="presParOf" srcId="{36672CD9-A517-405F-9711-1FB230229FAF}" destId="{CFB9B5FD-F662-4618-A20E-9F00611EC946}" srcOrd="0" destOrd="0" presId="urn:microsoft.com/office/officeart/2008/layout/VerticalCurvedList"/>
    <dgm:cxn modelId="{F38A417B-699F-4667-BF8F-EBA1DCE0633F}" type="presParOf" srcId="{CFB9B5FD-F662-4618-A20E-9F00611EC946}" destId="{277863A2-C227-4215-850F-8D886A50C4CA}" srcOrd="0" destOrd="0" presId="urn:microsoft.com/office/officeart/2008/layout/VerticalCurvedList"/>
    <dgm:cxn modelId="{F62DAA5A-85DF-421A-A5E2-5F2E43F13C6E}" type="presParOf" srcId="{CFB9B5FD-F662-4618-A20E-9F00611EC946}" destId="{7F4F7377-A4B3-46A7-8E8B-7DA0A7E21DE6}" srcOrd="1" destOrd="0" presId="urn:microsoft.com/office/officeart/2008/layout/VerticalCurvedList"/>
    <dgm:cxn modelId="{F21239C8-B980-48F6-BC5D-0AB502D9C99C}" type="presParOf" srcId="{CFB9B5FD-F662-4618-A20E-9F00611EC946}" destId="{D5F64623-873F-4269-A0F4-96BC218ADA6F}" srcOrd="2" destOrd="0" presId="urn:microsoft.com/office/officeart/2008/layout/VerticalCurvedList"/>
    <dgm:cxn modelId="{02FB15E9-4748-492B-9784-9B98FFF634AC}" type="presParOf" srcId="{CFB9B5FD-F662-4618-A20E-9F00611EC946}" destId="{53F1EFD1-6066-4008-99CA-CF02348E8C26}" srcOrd="3" destOrd="0" presId="urn:microsoft.com/office/officeart/2008/layout/VerticalCurvedList"/>
    <dgm:cxn modelId="{F889534F-11C1-41F5-962E-52D171658D17}" type="presParOf" srcId="{36672CD9-A517-405F-9711-1FB230229FAF}" destId="{ADC35824-BA65-434C-8C5E-F67A067FC949}" srcOrd="1" destOrd="0" presId="urn:microsoft.com/office/officeart/2008/layout/VerticalCurvedList"/>
    <dgm:cxn modelId="{C5AD14DF-4C32-436D-B9B1-0827CDFA936B}" type="presParOf" srcId="{36672CD9-A517-405F-9711-1FB230229FAF}" destId="{E0C22EC7-D730-48C7-98C1-4456EECAD38A}" srcOrd="2" destOrd="0" presId="urn:microsoft.com/office/officeart/2008/layout/VerticalCurvedList"/>
    <dgm:cxn modelId="{1B4A84E1-BBEE-46D3-AB96-0F474894D4EB}" type="presParOf" srcId="{E0C22EC7-D730-48C7-98C1-4456EECAD38A}" destId="{969F9482-9A00-4D10-8A86-6ADFD49D000E}" srcOrd="0" destOrd="0" presId="urn:microsoft.com/office/officeart/2008/layout/VerticalCurvedList"/>
    <dgm:cxn modelId="{2B0CB79E-D428-4818-8DBB-011F08C0FC37}" type="presParOf" srcId="{36672CD9-A517-405F-9711-1FB230229FAF}" destId="{5616A9FB-19DF-4F7B-95D4-E20289C6E527}" srcOrd="3" destOrd="0" presId="urn:microsoft.com/office/officeart/2008/layout/VerticalCurvedList"/>
    <dgm:cxn modelId="{D8F5B4EE-6451-4BAA-AF82-7F6945F453DB}" type="presParOf" srcId="{36672CD9-A517-405F-9711-1FB230229FAF}" destId="{D723A6F4-A698-485E-9EE3-7B0961B55662}" srcOrd="4" destOrd="0" presId="urn:microsoft.com/office/officeart/2008/layout/VerticalCurvedList"/>
    <dgm:cxn modelId="{7C594D3B-17BE-4065-AEDD-BC9EB82AC613}" type="presParOf" srcId="{D723A6F4-A698-485E-9EE3-7B0961B55662}" destId="{91DDD74F-A647-4741-A2A9-32D78B9907F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866164-10BE-40E6-9C17-DB29D708FB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68770A6-E22A-43F0-99B2-A5046F36E999}">
      <dgm:prSet custT="1"/>
      <dgm:spPr>
        <a:solidFill>
          <a:schemeClr val="accent4">
            <a:lumMod val="40000"/>
            <a:lumOff val="60000"/>
          </a:schemeClr>
        </a:solidFill>
        <a:ln>
          <a:solidFill>
            <a:srgbClr val="9AD3E9"/>
          </a:solidFill>
        </a:ln>
      </dgm:spPr>
      <dgm:t>
        <a:bodyPr/>
        <a:lstStyle/>
        <a:p>
          <a:r>
            <a:rPr lang="el-GR" sz="1200" b="1" dirty="0">
              <a:solidFill>
                <a:schemeClr val="tx1"/>
              </a:solidFill>
            </a:rPr>
            <a:t>1) Ιδιοκτησιακά μέσα: αυτά είναι τα κανάλια που κατέχει η μάρκα και στα οποία έχει τον πλήρη έλεγχο (</a:t>
          </a:r>
          <a:r>
            <a:rPr lang="el-GR" sz="1200" b="1" dirty="0" err="1">
              <a:solidFill>
                <a:schemeClr val="tx1"/>
              </a:solidFill>
            </a:rPr>
            <a:t>Ιστότοπος</a:t>
          </a:r>
          <a:r>
            <a:rPr lang="el-GR" sz="1200" b="1" dirty="0">
              <a:solidFill>
                <a:schemeClr val="tx1"/>
              </a:solidFill>
            </a:rPr>
            <a:t>, </a:t>
          </a:r>
          <a:r>
            <a:rPr lang="el-GR" sz="1200" b="1" dirty="0" err="1">
              <a:solidFill>
                <a:schemeClr val="tx1"/>
              </a:solidFill>
            </a:rPr>
            <a:t>Blog</a:t>
          </a:r>
          <a:r>
            <a:rPr lang="el-GR" sz="1200" b="1" dirty="0">
              <a:solidFill>
                <a:schemeClr val="tx1"/>
              </a:solidFill>
            </a:rPr>
            <a:t>): η καρδιά των δραστηριοτήτων μάρκετινγκ της Εταιρείας</a:t>
          </a:r>
          <a:endParaRPr lang="es-ES" sz="1200" dirty="0">
            <a:solidFill>
              <a:schemeClr val="tx1"/>
            </a:solidFill>
            <a:latin typeface="Arial Rounded MT Bold" panose="020F0704030504030204" pitchFamily="34" charset="0"/>
          </a:endParaRPr>
        </a:p>
      </dgm:t>
    </dgm:pt>
    <dgm:pt modelId="{DE1B3484-7118-4203-94B3-0CB64C3AAE33}" type="parTrans" cxnId="{C666B23F-B1CB-4212-8803-7A70E195CD29}">
      <dgm:prSet/>
      <dgm:spPr/>
      <dgm:t>
        <a:bodyPr/>
        <a:lstStyle/>
        <a:p>
          <a:endParaRPr lang="es-ES">
            <a:solidFill>
              <a:schemeClr val="tx1"/>
            </a:solidFill>
          </a:endParaRPr>
        </a:p>
      </dgm:t>
    </dgm:pt>
    <dgm:pt modelId="{CB6D5FBE-0EED-438B-B310-E433F6CF8EC3}" type="sibTrans" cxnId="{C666B23F-B1CB-4212-8803-7A70E195CD29}">
      <dgm:prSet/>
      <dgm:spPr>
        <a:ln>
          <a:solidFill>
            <a:srgbClr val="0070C0"/>
          </a:solidFill>
        </a:ln>
      </dgm:spPr>
      <dgm:t>
        <a:bodyPr/>
        <a:lstStyle/>
        <a:p>
          <a:endParaRPr lang="es-ES">
            <a:solidFill>
              <a:schemeClr val="tx1"/>
            </a:solidFill>
          </a:endParaRPr>
        </a:p>
      </dgm:t>
    </dgm:pt>
    <dgm:pt modelId="{5061776D-7495-4C54-AA46-A136891D1090}">
      <dgm:prSet custT="1"/>
      <dgm:spPr>
        <a:solidFill>
          <a:schemeClr val="accent4">
            <a:lumMod val="40000"/>
            <a:lumOff val="60000"/>
          </a:schemeClr>
        </a:solidFill>
        <a:ln>
          <a:solidFill>
            <a:srgbClr val="9AD3E9"/>
          </a:solidFill>
        </a:ln>
      </dgm:spPr>
      <dgm:t>
        <a:bodyPr/>
        <a:lstStyle/>
        <a:p>
          <a:r>
            <a:rPr lang="el-GR" altLang="es-ES" sz="1200" b="1" dirty="0">
              <a:solidFill>
                <a:schemeClr val="tx1"/>
              </a:solidFill>
            </a:rPr>
            <a:t>2) Πληρωμένα μέσα: αγορασμένα μέσα, όπως διαφημίσεις πληρωμής ανά κλικ, για παράδειγμα στα Κανάλια κοινωνικής δικτύωσης</a:t>
          </a:r>
          <a:endParaRPr lang="es-ES" sz="1200" b="1" dirty="0">
            <a:solidFill>
              <a:schemeClr val="tx1"/>
            </a:solidFill>
          </a:endParaRPr>
        </a:p>
      </dgm:t>
    </dgm:pt>
    <dgm:pt modelId="{D612197F-BA48-410C-B9B3-CF1B169DB4D2}" type="parTrans" cxnId="{85F9E0E7-479A-4DB0-9218-1753D880E015}">
      <dgm:prSet/>
      <dgm:spPr/>
      <dgm:t>
        <a:bodyPr/>
        <a:lstStyle/>
        <a:p>
          <a:endParaRPr lang="es-ES">
            <a:solidFill>
              <a:schemeClr val="tx1"/>
            </a:solidFill>
          </a:endParaRPr>
        </a:p>
      </dgm:t>
    </dgm:pt>
    <dgm:pt modelId="{9616371F-F619-4E2E-BD18-FA8C6D4A53C1}" type="sibTrans" cxnId="{85F9E0E7-479A-4DB0-9218-1753D880E015}">
      <dgm:prSet/>
      <dgm:spPr/>
      <dgm:t>
        <a:bodyPr/>
        <a:lstStyle/>
        <a:p>
          <a:endParaRPr lang="es-ES">
            <a:solidFill>
              <a:schemeClr val="tx1"/>
            </a:solidFill>
          </a:endParaRPr>
        </a:p>
      </dgm:t>
    </dgm:pt>
    <dgm:pt modelId="{5CA8FCA1-BA20-492F-AEC0-0950A2E6D9E6}">
      <dgm:prSet custT="1"/>
      <dgm:spPr>
        <a:solidFill>
          <a:schemeClr val="accent4">
            <a:lumMod val="40000"/>
            <a:lumOff val="60000"/>
          </a:schemeClr>
        </a:solidFill>
        <a:ln>
          <a:solidFill>
            <a:srgbClr val="9AD3E9"/>
          </a:solidFill>
        </a:ln>
      </dgm:spPr>
      <dgm:t>
        <a:bodyPr/>
        <a:lstStyle/>
        <a:p>
          <a:r>
            <a:rPr lang="el-GR" sz="1200" b="1" dirty="0">
              <a:solidFill>
                <a:schemeClr val="tx1"/>
              </a:solidFill>
            </a:rPr>
            <a:t>3) Κερδισμένα μέσα: πελάτες πιστοί στο εμπορικό σήμα που λειτουργούν μέσω μετοχών, σχολίων.</a:t>
          </a:r>
          <a:endParaRPr lang="es-ES" sz="1200" b="1" dirty="0">
            <a:solidFill>
              <a:schemeClr val="tx1"/>
            </a:solidFill>
            <a:latin typeface="Arial Rounded MT Bold" panose="020F0704030504030204" pitchFamily="34" charset="0"/>
          </a:endParaRPr>
        </a:p>
      </dgm:t>
    </dgm:pt>
    <dgm:pt modelId="{5A755561-A1E8-4B5A-9D78-96C98AFB861E}" type="parTrans" cxnId="{ED0FD5AA-9D5E-443A-B85A-B2F09369CFBA}">
      <dgm:prSet/>
      <dgm:spPr/>
      <dgm:t>
        <a:bodyPr/>
        <a:lstStyle/>
        <a:p>
          <a:endParaRPr lang="es-ES">
            <a:solidFill>
              <a:schemeClr val="tx1"/>
            </a:solidFill>
          </a:endParaRPr>
        </a:p>
      </dgm:t>
    </dgm:pt>
    <dgm:pt modelId="{1E1E970D-8DCC-4878-AA71-D1E5B70001D8}" type="sibTrans" cxnId="{ED0FD5AA-9D5E-443A-B85A-B2F09369CFBA}">
      <dgm:prSet/>
      <dgm:spPr/>
      <dgm:t>
        <a:bodyPr/>
        <a:lstStyle/>
        <a:p>
          <a:endParaRPr lang="es-ES">
            <a:solidFill>
              <a:schemeClr val="tx1"/>
            </a:solidFill>
          </a:endParaRPr>
        </a:p>
      </dgm:t>
    </dgm:pt>
    <dgm:pt modelId="{AC702E84-3C26-4262-8CAA-C5AE4108BF93}" type="pres">
      <dgm:prSet presAssocID="{FE866164-10BE-40E6-9C17-DB29D708FB67}" presName="Name0" presStyleCnt="0">
        <dgm:presLayoutVars>
          <dgm:chMax val="7"/>
          <dgm:chPref val="7"/>
          <dgm:dir/>
        </dgm:presLayoutVars>
      </dgm:prSet>
      <dgm:spPr/>
    </dgm:pt>
    <dgm:pt modelId="{DF9371BC-B26A-48AD-8AB8-60CA40CE9832}" type="pres">
      <dgm:prSet presAssocID="{FE866164-10BE-40E6-9C17-DB29D708FB67}" presName="Name1" presStyleCnt="0"/>
      <dgm:spPr/>
    </dgm:pt>
    <dgm:pt modelId="{784ABDAF-3035-4CC8-B176-CE41D508D807}" type="pres">
      <dgm:prSet presAssocID="{FE866164-10BE-40E6-9C17-DB29D708FB67}" presName="cycle" presStyleCnt="0"/>
      <dgm:spPr/>
    </dgm:pt>
    <dgm:pt modelId="{7119AED9-3978-4A06-90C5-F43B753DF6D8}" type="pres">
      <dgm:prSet presAssocID="{FE866164-10BE-40E6-9C17-DB29D708FB67}" presName="srcNode" presStyleLbl="node1" presStyleIdx="0" presStyleCnt="3"/>
      <dgm:spPr/>
    </dgm:pt>
    <dgm:pt modelId="{3A6B67F8-6223-4334-AECE-9EFF411A093C}" type="pres">
      <dgm:prSet presAssocID="{FE866164-10BE-40E6-9C17-DB29D708FB67}" presName="conn" presStyleLbl="parChTrans1D2" presStyleIdx="0" presStyleCnt="1"/>
      <dgm:spPr/>
    </dgm:pt>
    <dgm:pt modelId="{74301E09-AD7B-425F-8ACB-C1E493A1790A}" type="pres">
      <dgm:prSet presAssocID="{FE866164-10BE-40E6-9C17-DB29D708FB67}" presName="extraNode" presStyleLbl="node1" presStyleIdx="0" presStyleCnt="3"/>
      <dgm:spPr/>
    </dgm:pt>
    <dgm:pt modelId="{16E84D86-0938-4C4A-B1AA-CA09CBB95DFE}" type="pres">
      <dgm:prSet presAssocID="{FE866164-10BE-40E6-9C17-DB29D708FB67}" presName="dstNode" presStyleLbl="node1" presStyleIdx="0" presStyleCnt="3"/>
      <dgm:spPr/>
    </dgm:pt>
    <dgm:pt modelId="{4E4834F1-13FA-4934-917E-E912AB51FB84}" type="pres">
      <dgm:prSet presAssocID="{C68770A6-E22A-43F0-99B2-A5046F36E999}" presName="text_1" presStyleLbl="node1" presStyleIdx="0" presStyleCnt="3">
        <dgm:presLayoutVars>
          <dgm:bulletEnabled val="1"/>
        </dgm:presLayoutVars>
      </dgm:prSet>
      <dgm:spPr/>
    </dgm:pt>
    <dgm:pt modelId="{50EE3EC1-9F68-4279-9064-B5AD8442744D}" type="pres">
      <dgm:prSet presAssocID="{C68770A6-E22A-43F0-99B2-A5046F36E999}" presName="accent_1" presStyleCnt="0"/>
      <dgm:spPr/>
    </dgm:pt>
    <dgm:pt modelId="{E52BBF4E-3EEF-4B07-9DBA-D32861D004D9}" type="pres">
      <dgm:prSet presAssocID="{C68770A6-E22A-43F0-99B2-A5046F36E999}" presName="accentRepeatNode" presStyleLbl="solidFgAcc1" presStyleIdx="0" presStyleCnt="3"/>
      <dgm:spPr>
        <a:ln>
          <a:solidFill>
            <a:srgbClr val="F8469B"/>
          </a:solidFill>
        </a:ln>
      </dgm:spPr>
    </dgm:pt>
    <dgm:pt modelId="{5EA58BD8-E273-48AD-8D2D-722A14E8C18B}" type="pres">
      <dgm:prSet presAssocID="{5061776D-7495-4C54-AA46-A136891D1090}" presName="text_2" presStyleLbl="node1" presStyleIdx="1" presStyleCnt="3" custLinFactNeighborX="200" custLinFactNeighborY="-3963">
        <dgm:presLayoutVars>
          <dgm:bulletEnabled val="1"/>
        </dgm:presLayoutVars>
      </dgm:prSet>
      <dgm:spPr/>
    </dgm:pt>
    <dgm:pt modelId="{DB51255F-BCFC-4122-848C-B39F0812D597}" type="pres">
      <dgm:prSet presAssocID="{5061776D-7495-4C54-AA46-A136891D1090}" presName="accent_2" presStyleCnt="0"/>
      <dgm:spPr/>
    </dgm:pt>
    <dgm:pt modelId="{BDCCFE97-4619-4BA6-8DF9-607FCF19DAD7}" type="pres">
      <dgm:prSet presAssocID="{5061776D-7495-4C54-AA46-A136891D1090}" presName="accentRepeatNode" presStyleLbl="solidFgAcc1" presStyleIdx="1" presStyleCnt="3"/>
      <dgm:spPr>
        <a:ln>
          <a:solidFill>
            <a:srgbClr val="F8469B"/>
          </a:solidFill>
        </a:ln>
      </dgm:spPr>
    </dgm:pt>
    <dgm:pt modelId="{7E1BDA23-CEE3-4272-9630-07C47EEC4478}" type="pres">
      <dgm:prSet presAssocID="{5CA8FCA1-BA20-492F-AEC0-0950A2E6D9E6}" presName="text_3" presStyleLbl="node1" presStyleIdx="2" presStyleCnt="3">
        <dgm:presLayoutVars>
          <dgm:bulletEnabled val="1"/>
        </dgm:presLayoutVars>
      </dgm:prSet>
      <dgm:spPr/>
    </dgm:pt>
    <dgm:pt modelId="{695896A5-12ED-4300-B226-DB2DDB7ABAC6}" type="pres">
      <dgm:prSet presAssocID="{5CA8FCA1-BA20-492F-AEC0-0950A2E6D9E6}" presName="accent_3" presStyleCnt="0"/>
      <dgm:spPr/>
    </dgm:pt>
    <dgm:pt modelId="{C671FD8A-2E9D-46FB-A0CF-388DF7031A3E}" type="pres">
      <dgm:prSet presAssocID="{5CA8FCA1-BA20-492F-AEC0-0950A2E6D9E6}" presName="accentRepeatNode" presStyleLbl="solidFgAcc1" presStyleIdx="2" presStyleCnt="3"/>
      <dgm:spPr>
        <a:ln>
          <a:solidFill>
            <a:srgbClr val="F8469B"/>
          </a:solidFill>
        </a:ln>
      </dgm:spPr>
    </dgm:pt>
  </dgm:ptLst>
  <dgm:cxnLst>
    <dgm:cxn modelId="{C666B23F-B1CB-4212-8803-7A70E195CD29}" srcId="{FE866164-10BE-40E6-9C17-DB29D708FB67}" destId="{C68770A6-E22A-43F0-99B2-A5046F36E999}" srcOrd="0" destOrd="0" parTransId="{DE1B3484-7118-4203-94B3-0CB64C3AAE33}" sibTransId="{CB6D5FBE-0EED-438B-B310-E433F6CF8EC3}"/>
    <dgm:cxn modelId="{EF40D8A4-E07B-4072-90E7-DE236F1304E1}" type="presOf" srcId="{5061776D-7495-4C54-AA46-A136891D1090}" destId="{5EA58BD8-E273-48AD-8D2D-722A14E8C18B}" srcOrd="0" destOrd="0" presId="urn:microsoft.com/office/officeart/2008/layout/VerticalCurvedList"/>
    <dgm:cxn modelId="{858D55AA-8DDA-4908-A0A6-6F8D5B482D16}" type="presOf" srcId="{FE866164-10BE-40E6-9C17-DB29D708FB67}" destId="{AC702E84-3C26-4262-8CAA-C5AE4108BF93}" srcOrd="0" destOrd="0" presId="urn:microsoft.com/office/officeart/2008/layout/VerticalCurvedList"/>
    <dgm:cxn modelId="{ED0FD5AA-9D5E-443A-B85A-B2F09369CFBA}" srcId="{FE866164-10BE-40E6-9C17-DB29D708FB67}" destId="{5CA8FCA1-BA20-492F-AEC0-0950A2E6D9E6}" srcOrd="2" destOrd="0" parTransId="{5A755561-A1E8-4B5A-9D78-96C98AFB861E}" sibTransId="{1E1E970D-8DCC-4878-AA71-D1E5B70001D8}"/>
    <dgm:cxn modelId="{53674EAC-9AB0-474C-813E-52D0890837AC}" type="presOf" srcId="{CB6D5FBE-0EED-438B-B310-E433F6CF8EC3}" destId="{3A6B67F8-6223-4334-AECE-9EFF411A093C}" srcOrd="0" destOrd="0" presId="urn:microsoft.com/office/officeart/2008/layout/VerticalCurvedList"/>
    <dgm:cxn modelId="{C4AE41D8-BDA7-40C1-9825-9F64BA75B6FD}" type="presOf" srcId="{5CA8FCA1-BA20-492F-AEC0-0950A2E6D9E6}" destId="{7E1BDA23-CEE3-4272-9630-07C47EEC4478}" srcOrd="0" destOrd="0" presId="urn:microsoft.com/office/officeart/2008/layout/VerticalCurvedList"/>
    <dgm:cxn modelId="{8D0552E2-B89B-40A2-800A-BE4E0CF5E0B7}" type="presOf" srcId="{C68770A6-E22A-43F0-99B2-A5046F36E999}" destId="{4E4834F1-13FA-4934-917E-E912AB51FB84}" srcOrd="0" destOrd="0" presId="urn:microsoft.com/office/officeart/2008/layout/VerticalCurvedList"/>
    <dgm:cxn modelId="{85F9E0E7-479A-4DB0-9218-1753D880E015}" srcId="{FE866164-10BE-40E6-9C17-DB29D708FB67}" destId="{5061776D-7495-4C54-AA46-A136891D1090}" srcOrd="1" destOrd="0" parTransId="{D612197F-BA48-410C-B9B3-CF1B169DB4D2}" sibTransId="{9616371F-F619-4E2E-BD18-FA8C6D4A53C1}"/>
    <dgm:cxn modelId="{844BA82E-54C5-4A2C-998C-A3C611A51656}" type="presParOf" srcId="{AC702E84-3C26-4262-8CAA-C5AE4108BF93}" destId="{DF9371BC-B26A-48AD-8AB8-60CA40CE9832}" srcOrd="0" destOrd="0" presId="urn:microsoft.com/office/officeart/2008/layout/VerticalCurvedList"/>
    <dgm:cxn modelId="{A2A7A6C4-9756-4D4F-BE28-95D9CE1B4556}" type="presParOf" srcId="{DF9371BC-B26A-48AD-8AB8-60CA40CE9832}" destId="{784ABDAF-3035-4CC8-B176-CE41D508D807}" srcOrd="0" destOrd="0" presId="urn:microsoft.com/office/officeart/2008/layout/VerticalCurvedList"/>
    <dgm:cxn modelId="{7B2A5742-B944-4D8E-BAB2-CA63257038F2}" type="presParOf" srcId="{784ABDAF-3035-4CC8-B176-CE41D508D807}" destId="{7119AED9-3978-4A06-90C5-F43B753DF6D8}" srcOrd="0" destOrd="0" presId="urn:microsoft.com/office/officeart/2008/layout/VerticalCurvedList"/>
    <dgm:cxn modelId="{65E684CF-0A0E-47BA-99F6-4B387C582FBA}" type="presParOf" srcId="{784ABDAF-3035-4CC8-B176-CE41D508D807}" destId="{3A6B67F8-6223-4334-AECE-9EFF411A093C}" srcOrd="1" destOrd="0" presId="urn:microsoft.com/office/officeart/2008/layout/VerticalCurvedList"/>
    <dgm:cxn modelId="{046A5751-C3BD-4E3A-A444-043774E6C3F8}" type="presParOf" srcId="{784ABDAF-3035-4CC8-B176-CE41D508D807}" destId="{74301E09-AD7B-425F-8ACB-C1E493A1790A}" srcOrd="2" destOrd="0" presId="urn:microsoft.com/office/officeart/2008/layout/VerticalCurvedList"/>
    <dgm:cxn modelId="{24FB3933-94DD-4874-A330-E46ED22952E1}" type="presParOf" srcId="{784ABDAF-3035-4CC8-B176-CE41D508D807}" destId="{16E84D86-0938-4C4A-B1AA-CA09CBB95DFE}" srcOrd="3" destOrd="0" presId="urn:microsoft.com/office/officeart/2008/layout/VerticalCurvedList"/>
    <dgm:cxn modelId="{7BF9B59B-67FC-449D-9176-99F86AB6C96B}" type="presParOf" srcId="{DF9371BC-B26A-48AD-8AB8-60CA40CE9832}" destId="{4E4834F1-13FA-4934-917E-E912AB51FB84}" srcOrd="1" destOrd="0" presId="urn:microsoft.com/office/officeart/2008/layout/VerticalCurvedList"/>
    <dgm:cxn modelId="{7DF57086-13CE-4C23-A975-F17F439D2451}" type="presParOf" srcId="{DF9371BC-B26A-48AD-8AB8-60CA40CE9832}" destId="{50EE3EC1-9F68-4279-9064-B5AD8442744D}" srcOrd="2" destOrd="0" presId="urn:microsoft.com/office/officeart/2008/layout/VerticalCurvedList"/>
    <dgm:cxn modelId="{7A3E12DA-0B32-43EA-AE19-A049A3B61552}" type="presParOf" srcId="{50EE3EC1-9F68-4279-9064-B5AD8442744D}" destId="{E52BBF4E-3EEF-4B07-9DBA-D32861D004D9}" srcOrd="0" destOrd="0" presId="urn:microsoft.com/office/officeart/2008/layout/VerticalCurvedList"/>
    <dgm:cxn modelId="{38FFB406-2AE7-4857-9E18-5FA0E5812835}" type="presParOf" srcId="{DF9371BC-B26A-48AD-8AB8-60CA40CE9832}" destId="{5EA58BD8-E273-48AD-8D2D-722A14E8C18B}" srcOrd="3" destOrd="0" presId="urn:microsoft.com/office/officeart/2008/layout/VerticalCurvedList"/>
    <dgm:cxn modelId="{3490D2C3-867E-4F70-943E-99F2F08D1BB3}" type="presParOf" srcId="{DF9371BC-B26A-48AD-8AB8-60CA40CE9832}" destId="{DB51255F-BCFC-4122-848C-B39F0812D597}" srcOrd="4" destOrd="0" presId="urn:microsoft.com/office/officeart/2008/layout/VerticalCurvedList"/>
    <dgm:cxn modelId="{53088BA0-F3DE-4985-8EB0-B673481CCF54}" type="presParOf" srcId="{DB51255F-BCFC-4122-848C-B39F0812D597}" destId="{BDCCFE97-4619-4BA6-8DF9-607FCF19DAD7}" srcOrd="0" destOrd="0" presId="urn:microsoft.com/office/officeart/2008/layout/VerticalCurvedList"/>
    <dgm:cxn modelId="{BCC8A8BB-11F8-4C95-B3AA-C5B078D33D0B}" type="presParOf" srcId="{DF9371BC-B26A-48AD-8AB8-60CA40CE9832}" destId="{7E1BDA23-CEE3-4272-9630-07C47EEC4478}" srcOrd="5" destOrd="0" presId="urn:microsoft.com/office/officeart/2008/layout/VerticalCurvedList"/>
    <dgm:cxn modelId="{8F131485-CEC5-4D99-8BF0-BFEA7F8132BC}" type="presParOf" srcId="{DF9371BC-B26A-48AD-8AB8-60CA40CE9832}" destId="{695896A5-12ED-4300-B226-DB2DDB7ABAC6}" srcOrd="6" destOrd="0" presId="urn:microsoft.com/office/officeart/2008/layout/VerticalCurvedList"/>
    <dgm:cxn modelId="{F4FC744C-9F69-49A3-A567-89B625DABF04}" type="presParOf" srcId="{695896A5-12ED-4300-B226-DB2DDB7ABAC6}" destId="{C671FD8A-2E9D-46FB-A0CF-388DF7031A3E}" srcOrd="0" destOrd="0" presId="urn:microsoft.com/office/officeart/2008/layout/VerticalCurvedList"/>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E7E9CF-7D50-4757-93A3-86BCC3F7FE1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2A413D63-ABD2-4139-A468-7C60E40D5F0F}">
      <dgm:prSet custT="1"/>
      <dgm:spPr/>
      <dgm:t>
        <a:bodyPr/>
        <a:lstStyle/>
        <a:p>
          <a:pPr marL="0" lvl="0" algn="ctr" defTabSz="311150">
            <a:lnSpc>
              <a:spcPct val="90000"/>
            </a:lnSpc>
            <a:spcBef>
              <a:spcPct val="0"/>
            </a:spcBef>
            <a:spcAft>
              <a:spcPct val="35000"/>
            </a:spcAft>
            <a:buNone/>
          </a:pPr>
          <a:r>
            <a:rPr lang="el-GR" sz="1200" dirty="0">
              <a:solidFill>
                <a:schemeClr val="tx1"/>
              </a:solidFill>
            </a:rPr>
            <a:t>Αυτό που κατάφερε λοιπόν ο Οργανισμός είναι</a:t>
          </a:r>
          <a:r>
            <a:rPr lang="en-US" sz="1200" dirty="0">
              <a:solidFill>
                <a:schemeClr val="tx1"/>
              </a:solidFill>
              <a:latin typeface="Arial Rounded MT Bold" panose="020F0704030504030204" pitchFamily="34" charset="0"/>
            </a:rPr>
            <a:t>:</a:t>
          </a:r>
          <a:endParaRPr lang="es-ES" sz="1200" dirty="0">
            <a:solidFill>
              <a:schemeClr val="tx1"/>
            </a:solidFill>
            <a:latin typeface="Arial Rounded MT Bold" panose="020F0704030504030204" pitchFamily="34" charset="0"/>
          </a:endParaRPr>
        </a:p>
      </dgm:t>
    </dgm:pt>
    <dgm:pt modelId="{3B0D8D1A-ACD7-4013-A577-977C4A8AB410}" type="parTrans" cxnId="{DAC8911D-9E0A-4651-82AB-321906595355}">
      <dgm:prSet/>
      <dgm:spPr/>
      <dgm:t>
        <a:bodyPr/>
        <a:lstStyle/>
        <a:p>
          <a:endParaRPr lang="es-ES" sz="1200">
            <a:solidFill>
              <a:schemeClr val="tx1"/>
            </a:solidFill>
            <a:latin typeface="Arial Rounded MT Bold" panose="020F0704030504030204" pitchFamily="34" charset="0"/>
          </a:endParaRPr>
        </a:p>
      </dgm:t>
    </dgm:pt>
    <dgm:pt modelId="{EFC6DCE3-50FB-4652-942E-E025774EED7E}" type="sibTrans" cxnId="{DAC8911D-9E0A-4651-82AB-321906595355}">
      <dgm:prSet custT="1"/>
      <dgm:spPr/>
      <dgm:t>
        <a:bodyPr/>
        <a:lstStyle/>
        <a:p>
          <a:endParaRPr lang="es-ES" sz="1200">
            <a:solidFill>
              <a:schemeClr val="tx1"/>
            </a:solidFill>
            <a:latin typeface="Arial Rounded MT Bold" panose="020F0704030504030204" pitchFamily="34" charset="0"/>
          </a:endParaRPr>
        </a:p>
      </dgm:t>
    </dgm:pt>
    <dgm:pt modelId="{90F20633-2DA6-42C5-B848-EA79E11F74A0}">
      <dgm:prSet custT="1"/>
      <dgm:spPr/>
      <dgm:t>
        <a:bodyPr/>
        <a:lstStyle/>
        <a:p>
          <a:r>
            <a:rPr lang="el-GR" sz="1200" dirty="0">
              <a:solidFill>
                <a:schemeClr val="tx1"/>
              </a:solidFill>
            </a:rPr>
            <a:t>Ένα έργο ανάλυσης και παρακολούθησης</a:t>
          </a:r>
          <a:endParaRPr lang="es-ES" sz="1200" dirty="0">
            <a:solidFill>
              <a:schemeClr val="tx1"/>
            </a:solidFill>
            <a:latin typeface="Arial Rounded MT Bold" panose="020F0704030504030204" pitchFamily="34" charset="0"/>
          </a:endParaRPr>
        </a:p>
      </dgm:t>
    </dgm:pt>
    <dgm:pt modelId="{BEE977E8-0528-4804-A629-7AA600D44C60}" type="parTrans" cxnId="{EF7C2A54-C001-46FB-B36D-E4C31AB313EA}">
      <dgm:prSet/>
      <dgm:spPr/>
      <dgm:t>
        <a:bodyPr/>
        <a:lstStyle/>
        <a:p>
          <a:endParaRPr lang="es-ES" sz="1200">
            <a:solidFill>
              <a:schemeClr val="tx1"/>
            </a:solidFill>
            <a:latin typeface="Arial Rounded MT Bold" panose="020F0704030504030204" pitchFamily="34" charset="0"/>
          </a:endParaRPr>
        </a:p>
      </dgm:t>
    </dgm:pt>
    <dgm:pt modelId="{9897EC1B-4ACC-4E2E-9D52-9B69500735DB}" type="sibTrans" cxnId="{EF7C2A54-C001-46FB-B36D-E4C31AB313EA}">
      <dgm:prSet custT="1"/>
      <dgm:spPr/>
      <dgm:t>
        <a:bodyPr/>
        <a:lstStyle/>
        <a:p>
          <a:endParaRPr lang="es-ES" sz="1200">
            <a:solidFill>
              <a:schemeClr val="tx1"/>
            </a:solidFill>
            <a:latin typeface="Arial Rounded MT Bold" panose="020F0704030504030204" pitchFamily="34" charset="0"/>
          </a:endParaRPr>
        </a:p>
      </dgm:t>
    </dgm:pt>
    <dgm:pt modelId="{6B0A1B66-B24F-4A6F-A35E-1635250DBF35}">
      <dgm:prSet custT="1"/>
      <dgm:spPr>
        <a:solidFill>
          <a:schemeClr val="accent3">
            <a:lumMod val="40000"/>
            <a:lumOff val="60000"/>
          </a:schemeClr>
        </a:solidFill>
        <a:ln>
          <a:solidFill>
            <a:schemeClr val="accent4">
              <a:lumMod val="60000"/>
              <a:lumOff val="40000"/>
            </a:schemeClr>
          </a:solidFill>
        </a:ln>
      </dgm:spPr>
      <dgm:t>
        <a:bodyPr/>
        <a:lstStyle/>
        <a:p>
          <a:pPr algn="just"/>
          <a:r>
            <a:rPr lang="el-GR" sz="1200" dirty="0">
              <a:solidFill>
                <a:schemeClr val="tx1"/>
              </a:solidFill>
            </a:rPr>
            <a:t>Οι παραδοσιακές τεχνικές μάρκετινγκ "B2B" (ψυχρές κλήσεις, εμπορικά e-</a:t>
          </a:r>
          <a:r>
            <a:rPr lang="el-GR" sz="1200" dirty="0" err="1">
              <a:solidFill>
                <a:schemeClr val="tx1"/>
              </a:solidFill>
            </a:rPr>
            <a:t>mail </a:t>
          </a:r>
          <a:r>
            <a:rPr lang="el-GR" sz="1200" dirty="0">
              <a:solidFill>
                <a:schemeClr val="tx1"/>
              </a:solidFill>
            </a:rPr>
            <a:t>κ.λπ.) δεν ταιριάζουν καλά στο νέο πλαίσιο στο οποίο κυριαρχούν τα Ψηφιακά και Κοινωνικά Μέσα. Οι εταιρείες πρέπει να αναρωτηθούν πώς να κινηθούν σε αυτό το νέο σενάριο και πώς να επενδύσουν.</a:t>
          </a:r>
          <a:endParaRPr lang="es-ES" sz="1200" dirty="0">
            <a:solidFill>
              <a:schemeClr val="tx1"/>
            </a:solidFill>
            <a:latin typeface="Arial Rounded MT Bold" panose="020F0704030504030204" pitchFamily="34" charset="0"/>
          </a:endParaRPr>
        </a:p>
      </dgm:t>
    </dgm:pt>
    <dgm:pt modelId="{FC586CBD-C59B-4D46-8A53-F771995DDFA8}" type="parTrans" cxnId="{6D1B9AD1-0CEB-4D75-AB1F-F2C951E406C8}">
      <dgm:prSet/>
      <dgm:spPr/>
      <dgm:t>
        <a:bodyPr/>
        <a:lstStyle/>
        <a:p>
          <a:endParaRPr lang="es-ES" sz="1200">
            <a:solidFill>
              <a:schemeClr val="tx1"/>
            </a:solidFill>
            <a:latin typeface="Arial Rounded MT Bold" panose="020F0704030504030204" pitchFamily="34" charset="0"/>
          </a:endParaRPr>
        </a:p>
      </dgm:t>
    </dgm:pt>
    <dgm:pt modelId="{0A287ACC-F68D-4B97-8409-C665FABAB5C1}" type="sibTrans" cxnId="{6D1B9AD1-0CEB-4D75-AB1F-F2C951E406C8}">
      <dgm:prSet/>
      <dgm:spPr/>
      <dgm:t>
        <a:bodyPr/>
        <a:lstStyle/>
        <a:p>
          <a:endParaRPr lang="es-ES" sz="1200">
            <a:solidFill>
              <a:schemeClr val="tx1"/>
            </a:solidFill>
            <a:latin typeface="Arial Rounded MT Bold" panose="020F0704030504030204" pitchFamily="34" charset="0"/>
          </a:endParaRPr>
        </a:p>
      </dgm:t>
    </dgm:pt>
    <dgm:pt modelId="{E94CD4EE-C0A2-4620-84AA-C1E775178B92}">
      <dgm:prSet custT="1"/>
      <dgm:spPr/>
      <dgm:t>
        <a:bodyPr/>
        <a:lstStyle/>
        <a:p>
          <a:r>
            <a:rPr lang="el-GR" sz="1200" dirty="0">
              <a:solidFill>
                <a:schemeClr val="tx1"/>
              </a:solidFill>
            </a:rPr>
            <a:t>Μια διαδικασία βελτιστοποίησης</a:t>
          </a:r>
          <a:endParaRPr lang="es-ES" sz="1200" dirty="0">
            <a:solidFill>
              <a:schemeClr val="tx1"/>
            </a:solidFill>
            <a:latin typeface="Arial Rounded MT Bold" panose="020F0704030504030204" pitchFamily="34" charset="0"/>
          </a:endParaRPr>
        </a:p>
      </dgm:t>
    </dgm:pt>
    <dgm:pt modelId="{38ECAA31-5C02-4A5C-9095-23C8A36962EB}" type="parTrans" cxnId="{B5DA5946-C389-4565-81FB-FDB65EBCBB13}">
      <dgm:prSet/>
      <dgm:spPr/>
      <dgm:t>
        <a:bodyPr/>
        <a:lstStyle/>
        <a:p>
          <a:endParaRPr lang="es-ES" sz="1200">
            <a:solidFill>
              <a:schemeClr val="tx1"/>
            </a:solidFill>
            <a:latin typeface="Arial Rounded MT Bold" panose="020F0704030504030204" pitchFamily="34" charset="0"/>
          </a:endParaRPr>
        </a:p>
      </dgm:t>
    </dgm:pt>
    <dgm:pt modelId="{3B7D4999-DCAF-42DC-9535-7FBEA17F124A}" type="sibTrans" cxnId="{B5DA5946-C389-4565-81FB-FDB65EBCBB13}">
      <dgm:prSet custT="1"/>
      <dgm:spPr/>
      <dgm:t>
        <a:bodyPr/>
        <a:lstStyle/>
        <a:p>
          <a:endParaRPr lang="es-ES" sz="1200">
            <a:solidFill>
              <a:schemeClr val="tx1"/>
            </a:solidFill>
            <a:latin typeface="Arial Rounded MT Bold" panose="020F0704030504030204" pitchFamily="34" charset="0"/>
          </a:endParaRPr>
        </a:p>
      </dgm:t>
    </dgm:pt>
    <dgm:pt modelId="{50684247-5513-494C-81DB-2098C4A9D33A}" type="pres">
      <dgm:prSet presAssocID="{9AE7E9CF-7D50-4757-93A3-86BCC3F7FE1D}" presName="diagram" presStyleCnt="0">
        <dgm:presLayoutVars>
          <dgm:dir/>
          <dgm:resizeHandles val="exact"/>
        </dgm:presLayoutVars>
      </dgm:prSet>
      <dgm:spPr/>
    </dgm:pt>
    <dgm:pt modelId="{0767BF63-A06E-4712-B0FE-1A3420D3C873}" type="pres">
      <dgm:prSet presAssocID="{2A413D63-ABD2-4139-A468-7C60E40D5F0F}" presName="node" presStyleLbl="node1" presStyleIdx="0" presStyleCnt="4" custScaleX="188090" custScaleY="184158">
        <dgm:presLayoutVars>
          <dgm:bulletEnabled val="1"/>
        </dgm:presLayoutVars>
      </dgm:prSet>
      <dgm:spPr/>
    </dgm:pt>
    <dgm:pt modelId="{A80E79F5-682F-4569-A3C9-010E9FBB9165}" type="pres">
      <dgm:prSet presAssocID="{EFC6DCE3-50FB-4652-942E-E025774EED7E}" presName="sibTrans" presStyleLbl="sibTrans2D1" presStyleIdx="0" presStyleCnt="3"/>
      <dgm:spPr/>
    </dgm:pt>
    <dgm:pt modelId="{4CE61D3C-22C0-495C-A278-17E93C8DC0B4}" type="pres">
      <dgm:prSet presAssocID="{EFC6DCE3-50FB-4652-942E-E025774EED7E}" presName="connectorText" presStyleLbl="sibTrans2D1" presStyleIdx="0" presStyleCnt="3"/>
      <dgm:spPr/>
    </dgm:pt>
    <dgm:pt modelId="{EEF7F217-8C85-4DBC-9981-15F10FEE9FD2}" type="pres">
      <dgm:prSet presAssocID="{90F20633-2DA6-42C5-B848-EA79E11F74A0}" presName="node" presStyleLbl="node1" presStyleIdx="1" presStyleCnt="4" custScaleX="139227" custScaleY="179949">
        <dgm:presLayoutVars>
          <dgm:bulletEnabled val="1"/>
        </dgm:presLayoutVars>
      </dgm:prSet>
      <dgm:spPr/>
    </dgm:pt>
    <dgm:pt modelId="{1AFCB61E-5956-4927-ABB2-8D7340342412}" type="pres">
      <dgm:prSet presAssocID="{9897EC1B-4ACC-4E2E-9D52-9B69500735DB}" presName="sibTrans" presStyleLbl="sibTrans2D1" presStyleIdx="1" presStyleCnt="3"/>
      <dgm:spPr/>
    </dgm:pt>
    <dgm:pt modelId="{1AE134A1-1D40-4940-93C8-1E19DA01120D}" type="pres">
      <dgm:prSet presAssocID="{9897EC1B-4ACC-4E2E-9D52-9B69500735DB}" presName="connectorText" presStyleLbl="sibTrans2D1" presStyleIdx="1" presStyleCnt="3"/>
      <dgm:spPr/>
    </dgm:pt>
    <dgm:pt modelId="{87BDC5E9-17BB-48D9-80D7-7520DA144C0C}" type="pres">
      <dgm:prSet presAssocID="{E94CD4EE-C0A2-4620-84AA-C1E775178B92}" presName="node" presStyleLbl="node1" presStyleIdx="2" presStyleCnt="4" custScaleX="167892" custScaleY="179949">
        <dgm:presLayoutVars>
          <dgm:bulletEnabled val="1"/>
        </dgm:presLayoutVars>
      </dgm:prSet>
      <dgm:spPr/>
    </dgm:pt>
    <dgm:pt modelId="{E8AD2075-4861-4ED5-9183-015A5AE211B0}" type="pres">
      <dgm:prSet presAssocID="{3B7D4999-DCAF-42DC-9535-7FBEA17F124A}" presName="sibTrans" presStyleLbl="sibTrans2D1" presStyleIdx="2" presStyleCnt="3"/>
      <dgm:spPr/>
    </dgm:pt>
    <dgm:pt modelId="{34AF481A-4127-46B4-A1CE-F642B303F978}" type="pres">
      <dgm:prSet presAssocID="{3B7D4999-DCAF-42DC-9535-7FBEA17F124A}" presName="connectorText" presStyleLbl="sibTrans2D1" presStyleIdx="2" presStyleCnt="3"/>
      <dgm:spPr/>
    </dgm:pt>
    <dgm:pt modelId="{02DFACBF-7709-4913-A57E-64CF25FB1DC5}" type="pres">
      <dgm:prSet presAssocID="{6B0A1B66-B24F-4A6F-A35E-1635250DBF35}" presName="node" presStyleLbl="node1" presStyleIdx="3" presStyleCnt="4" custScaleX="463921" custScaleY="304620">
        <dgm:presLayoutVars>
          <dgm:bulletEnabled val="1"/>
        </dgm:presLayoutVars>
      </dgm:prSet>
      <dgm:spPr/>
    </dgm:pt>
  </dgm:ptLst>
  <dgm:cxnLst>
    <dgm:cxn modelId="{49F5B901-AE37-4B42-8394-0680BAB31E85}" type="presOf" srcId="{9AE7E9CF-7D50-4757-93A3-86BCC3F7FE1D}" destId="{50684247-5513-494C-81DB-2098C4A9D33A}" srcOrd="0" destOrd="0" presId="urn:microsoft.com/office/officeart/2005/8/layout/process5"/>
    <dgm:cxn modelId="{5E82F613-C56C-4F1B-84E0-E22C17F2299A}" type="presOf" srcId="{90F20633-2DA6-42C5-B848-EA79E11F74A0}" destId="{EEF7F217-8C85-4DBC-9981-15F10FEE9FD2}" srcOrd="0" destOrd="0" presId="urn:microsoft.com/office/officeart/2005/8/layout/process5"/>
    <dgm:cxn modelId="{987FEC16-06A4-4579-B29C-593672ABE450}" type="presOf" srcId="{9897EC1B-4ACC-4E2E-9D52-9B69500735DB}" destId="{1AE134A1-1D40-4940-93C8-1E19DA01120D}" srcOrd="1" destOrd="0" presId="urn:microsoft.com/office/officeart/2005/8/layout/process5"/>
    <dgm:cxn modelId="{DAC8911D-9E0A-4651-82AB-321906595355}" srcId="{9AE7E9CF-7D50-4757-93A3-86BCC3F7FE1D}" destId="{2A413D63-ABD2-4139-A468-7C60E40D5F0F}" srcOrd="0" destOrd="0" parTransId="{3B0D8D1A-ACD7-4013-A577-977C4A8AB410}" sibTransId="{EFC6DCE3-50FB-4652-942E-E025774EED7E}"/>
    <dgm:cxn modelId="{D00E3E29-4D40-49C5-A098-91AE8C3F6A1F}" type="presOf" srcId="{EFC6DCE3-50FB-4652-942E-E025774EED7E}" destId="{4CE61D3C-22C0-495C-A278-17E93C8DC0B4}" srcOrd="1" destOrd="0" presId="urn:microsoft.com/office/officeart/2005/8/layout/process5"/>
    <dgm:cxn modelId="{27639C37-C071-4292-8FD0-204D70E03FB7}" type="presOf" srcId="{3B7D4999-DCAF-42DC-9535-7FBEA17F124A}" destId="{E8AD2075-4861-4ED5-9183-015A5AE211B0}" srcOrd="0" destOrd="0" presId="urn:microsoft.com/office/officeart/2005/8/layout/process5"/>
    <dgm:cxn modelId="{68D3883F-411B-4A9A-80CA-992ACEBAA4F9}" type="presOf" srcId="{2A413D63-ABD2-4139-A468-7C60E40D5F0F}" destId="{0767BF63-A06E-4712-B0FE-1A3420D3C873}" srcOrd="0" destOrd="0" presId="urn:microsoft.com/office/officeart/2005/8/layout/process5"/>
    <dgm:cxn modelId="{B5DA5946-C389-4565-81FB-FDB65EBCBB13}" srcId="{9AE7E9CF-7D50-4757-93A3-86BCC3F7FE1D}" destId="{E94CD4EE-C0A2-4620-84AA-C1E775178B92}" srcOrd="2" destOrd="0" parTransId="{38ECAA31-5C02-4A5C-9095-23C8A36962EB}" sibTransId="{3B7D4999-DCAF-42DC-9535-7FBEA17F124A}"/>
    <dgm:cxn modelId="{9D4FE270-1CA5-4555-834E-87A222C91906}" type="presOf" srcId="{9897EC1B-4ACC-4E2E-9D52-9B69500735DB}" destId="{1AFCB61E-5956-4927-ABB2-8D7340342412}" srcOrd="0" destOrd="0" presId="urn:microsoft.com/office/officeart/2005/8/layout/process5"/>
    <dgm:cxn modelId="{EF7C2A54-C001-46FB-B36D-E4C31AB313EA}" srcId="{9AE7E9CF-7D50-4757-93A3-86BCC3F7FE1D}" destId="{90F20633-2DA6-42C5-B848-EA79E11F74A0}" srcOrd="1" destOrd="0" parTransId="{BEE977E8-0528-4804-A629-7AA600D44C60}" sibTransId="{9897EC1B-4ACC-4E2E-9D52-9B69500735DB}"/>
    <dgm:cxn modelId="{69EF597F-B442-457A-A827-4068AE2C871D}" type="presOf" srcId="{E94CD4EE-C0A2-4620-84AA-C1E775178B92}" destId="{87BDC5E9-17BB-48D9-80D7-7520DA144C0C}" srcOrd="0" destOrd="0" presId="urn:microsoft.com/office/officeart/2005/8/layout/process5"/>
    <dgm:cxn modelId="{94039586-2385-4900-BCA9-3A40E29FD79A}" type="presOf" srcId="{EFC6DCE3-50FB-4652-942E-E025774EED7E}" destId="{A80E79F5-682F-4569-A3C9-010E9FBB9165}" srcOrd="0" destOrd="0" presId="urn:microsoft.com/office/officeart/2005/8/layout/process5"/>
    <dgm:cxn modelId="{AAE66888-AD76-46B3-AC61-6C9851C69FDA}" type="presOf" srcId="{3B7D4999-DCAF-42DC-9535-7FBEA17F124A}" destId="{34AF481A-4127-46B4-A1CE-F642B303F978}" srcOrd="1" destOrd="0" presId="urn:microsoft.com/office/officeart/2005/8/layout/process5"/>
    <dgm:cxn modelId="{F71D21C2-DDDF-4EA9-B1D8-FD0553158677}" type="presOf" srcId="{6B0A1B66-B24F-4A6F-A35E-1635250DBF35}" destId="{02DFACBF-7709-4913-A57E-64CF25FB1DC5}" srcOrd="0" destOrd="0" presId="urn:microsoft.com/office/officeart/2005/8/layout/process5"/>
    <dgm:cxn modelId="{6D1B9AD1-0CEB-4D75-AB1F-F2C951E406C8}" srcId="{9AE7E9CF-7D50-4757-93A3-86BCC3F7FE1D}" destId="{6B0A1B66-B24F-4A6F-A35E-1635250DBF35}" srcOrd="3" destOrd="0" parTransId="{FC586CBD-C59B-4D46-8A53-F771995DDFA8}" sibTransId="{0A287ACC-F68D-4B97-8409-C665FABAB5C1}"/>
    <dgm:cxn modelId="{D3C48A93-1BC9-49B8-881B-3C7B60788DDC}" type="presParOf" srcId="{50684247-5513-494C-81DB-2098C4A9D33A}" destId="{0767BF63-A06E-4712-B0FE-1A3420D3C873}" srcOrd="0" destOrd="0" presId="urn:microsoft.com/office/officeart/2005/8/layout/process5"/>
    <dgm:cxn modelId="{4106FCC1-F3B6-4896-9A0E-125AD6B7D46C}" type="presParOf" srcId="{50684247-5513-494C-81DB-2098C4A9D33A}" destId="{A80E79F5-682F-4569-A3C9-010E9FBB9165}" srcOrd="1" destOrd="0" presId="urn:microsoft.com/office/officeart/2005/8/layout/process5"/>
    <dgm:cxn modelId="{A2D5BEA8-1D69-4498-9050-58A871A22921}" type="presParOf" srcId="{A80E79F5-682F-4569-A3C9-010E9FBB9165}" destId="{4CE61D3C-22C0-495C-A278-17E93C8DC0B4}" srcOrd="0" destOrd="0" presId="urn:microsoft.com/office/officeart/2005/8/layout/process5"/>
    <dgm:cxn modelId="{CE25D9D0-9AC5-4DFE-BA05-CD3FF5B0889B}" type="presParOf" srcId="{50684247-5513-494C-81DB-2098C4A9D33A}" destId="{EEF7F217-8C85-4DBC-9981-15F10FEE9FD2}" srcOrd="2" destOrd="0" presId="urn:microsoft.com/office/officeart/2005/8/layout/process5"/>
    <dgm:cxn modelId="{0F33921D-A801-4C06-ABAB-309945523A22}" type="presParOf" srcId="{50684247-5513-494C-81DB-2098C4A9D33A}" destId="{1AFCB61E-5956-4927-ABB2-8D7340342412}" srcOrd="3" destOrd="0" presId="urn:microsoft.com/office/officeart/2005/8/layout/process5"/>
    <dgm:cxn modelId="{0D9389A5-37AC-4D0D-9CBD-D9CC8FCD59D1}" type="presParOf" srcId="{1AFCB61E-5956-4927-ABB2-8D7340342412}" destId="{1AE134A1-1D40-4940-93C8-1E19DA01120D}" srcOrd="0" destOrd="0" presId="urn:microsoft.com/office/officeart/2005/8/layout/process5"/>
    <dgm:cxn modelId="{F7F6C65D-5A71-4D01-8B8A-3FF320B604F8}" type="presParOf" srcId="{50684247-5513-494C-81DB-2098C4A9D33A}" destId="{87BDC5E9-17BB-48D9-80D7-7520DA144C0C}" srcOrd="4" destOrd="0" presId="urn:microsoft.com/office/officeart/2005/8/layout/process5"/>
    <dgm:cxn modelId="{D51B6D05-A146-4231-BBEC-DD544CC1FFFD}" type="presParOf" srcId="{50684247-5513-494C-81DB-2098C4A9D33A}" destId="{E8AD2075-4861-4ED5-9183-015A5AE211B0}" srcOrd="5" destOrd="0" presId="urn:microsoft.com/office/officeart/2005/8/layout/process5"/>
    <dgm:cxn modelId="{510CF953-A269-41FF-A99E-F1DE5D358F8F}" type="presParOf" srcId="{E8AD2075-4861-4ED5-9183-015A5AE211B0}" destId="{34AF481A-4127-46B4-A1CE-F642B303F978}" srcOrd="0" destOrd="0" presId="urn:microsoft.com/office/officeart/2005/8/layout/process5"/>
    <dgm:cxn modelId="{FD2C95DF-7215-475E-890C-D18B98355E7A}" type="presParOf" srcId="{50684247-5513-494C-81DB-2098C4A9D33A}" destId="{02DFACBF-7709-4913-A57E-64CF25FB1DC5}"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3732C5-B299-4284-926A-00809F4CCC2F}" type="doc">
      <dgm:prSet loTypeId="urn:microsoft.com/office/officeart/2005/8/layout/vList2" loCatId="list" qsTypeId="urn:microsoft.com/office/officeart/2005/8/quickstyle/simple3" qsCatId="simple" csTypeId="urn:microsoft.com/office/officeart/2005/8/colors/colorful1#8" csCatId="colorful" phldr="1"/>
      <dgm:spPr/>
      <dgm:t>
        <a:bodyPr/>
        <a:lstStyle/>
        <a:p>
          <a:endParaRPr lang="es-ES"/>
        </a:p>
      </dgm:t>
    </dgm:pt>
    <dgm:pt modelId="{67569CD1-C52C-4E7C-A7A8-C05B0F82F0DE}">
      <dgm:prSet custT="1"/>
      <dgm:spPr/>
      <dgm:t>
        <a:bodyPr/>
        <a:lstStyle/>
        <a:p>
          <a:pPr>
            <a:lnSpc>
              <a:spcPct val="100000"/>
            </a:lnSpc>
          </a:pPr>
          <a:r>
            <a:rPr lang="el-GR" altLang="es-ES" sz="1200" dirty="0"/>
            <a:t>Για τους πρώτους, αύξηση της κοινωνικής εμβέλειας και των εντυπώσεων, αύξηση των κοινωνικών δικτύων, μερίδιο, αριθμός παραγόμενων δυνητικών πελατών, επιτάχυνση της
διαδικασίας αγοράς από τον κοινωνικό πελάτη.</a:t>
          </a:r>
          <a:endParaRPr lang="es-ES" sz="1200" dirty="0">
            <a:latin typeface="Arial Rounded MT Bold" pitchFamily="34" charset="0"/>
          </a:endParaRPr>
        </a:p>
      </dgm:t>
    </dgm:pt>
    <dgm:pt modelId="{8181181B-5F2C-4C73-A420-10DB6AEFCB8E}" type="parTrans" cxnId="{F3B4A8E8-A290-435A-BEBF-52C0F257CB11}">
      <dgm:prSet/>
      <dgm:spPr/>
      <dgm:t>
        <a:bodyPr/>
        <a:lstStyle/>
        <a:p>
          <a:endParaRPr lang="es-ES" sz="1200">
            <a:solidFill>
              <a:schemeClr val="tx1"/>
            </a:solidFill>
          </a:endParaRPr>
        </a:p>
      </dgm:t>
    </dgm:pt>
    <dgm:pt modelId="{4786B32E-7ADF-4290-8E2E-A48B09AB8B87}" type="sibTrans" cxnId="{F3B4A8E8-A290-435A-BEBF-52C0F257CB11}">
      <dgm:prSet/>
      <dgm:spPr/>
      <dgm:t>
        <a:bodyPr/>
        <a:lstStyle/>
        <a:p>
          <a:endParaRPr lang="es-ES" sz="1200">
            <a:solidFill>
              <a:schemeClr val="tx1"/>
            </a:solidFill>
          </a:endParaRPr>
        </a:p>
      </dgm:t>
    </dgm:pt>
    <dgm:pt modelId="{32C8DEA9-DC9C-4FF0-89C6-C19FD03C37F4}">
      <dgm:prSet custT="1"/>
      <dgm:spPr/>
      <dgm:t>
        <a:bodyPr/>
        <a:lstStyle/>
        <a:p>
          <a:r>
            <a:rPr lang="el-GR" altLang="es-ES" sz="1200" dirty="0"/>
            <a:t>Για το τελευταίο, Δείκτης Ικανοποίησης Πελατών, Βαθμός Καθαρού Προωθητή, Δείκτης Εμπιστοσύνης
(δείκτης εμπιστοσύνης και εταιρικής φήμης), δείκτης συναισθημάτων (επίπεδο αντίληψης,
θετικό ή αρνητικό, που σχετίζεται με το εμπορικό σήμα).</a:t>
          </a:r>
          <a:endParaRPr lang="es-ES" sz="1200" dirty="0"/>
        </a:p>
      </dgm:t>
    </dgm:pt>
    <dgm:pt modelId="{D0AED984-AB04-4633-89D5-0CAA36F64A8F}" type="parTrans" cxnId="{472CC62E-E524-4BA5-8352-BB334CA9125A}">
      <dgm:prSet/>
      <dgm:spPr/>
      <dgm:t>
        <a:bodyPr/>
        <a:lstStyle/>
        <a:p>
          <a:endParaRPr lang="es-ES" sz="1200">
            <a:solidFill>
              <a:schemeClr val="tx1"/>
            </a:solidFill>
          </a:endParaRPr>
        </a:p>
      </dgm:t>
    </dgm:pt>
    <dgm:pt modelId="{7F783C2B-71B6-4C9D-AD43-B739D05B7847}" type="sibTrans" cxnId="{472CC62E-E524-4BA5-8352-BB334CA9125A}">
      <dgm:prSet/>
      <dgm:spPr/>
      <dgm:t>
        <a:bodyPr/>
        <a:lstStyle/>
        <a:p>
          <a:endParaRPr lang="es-ES" sz="1200">
            <a:solidFill>
              <a:schemeClr val="tx1"/>
            </a:solidFill>
          </a:endParaRPr>
        </a:p>
      </dgm:t>
    </dgm:pt>
    <dgm:pt modelId="{8920DFAC-EF7C-46EF-8249-BB4C49FAAA0B}" type="pres">
      <dgm:prSet presAssocID="{263732C5-B299-4284-926A-00809F4CCC2F}" presName="linear" presStyleCnt="0">
        <dgm:presLayoutVars>
          <dgm:animLvl val="lvl"/>
          <dgm:resizeHandles val="exact"/>
        </dgm:presLayoutVars>
      </dgm:prSet>
      <dgm:spPr/>
    </dgm:pt>
    <dgm:pt modelId="{C992A20F-1668-4F2F-A521-7F854F7B3433}" type="pres">
      <dgm:prSet presAssocID="{67569CD1-C52C-4E7C-A7A8-C05B0F82F0DE}" presName="parentText" presStyleLbl="node1" presStyleIdx="0" presStyleCnt="2" custScaleY="58220">
        <dgm:presLayoutVars>
          <dgm:chMax val="0"/>
          <dgm:bulletEnabled val="1"/>
        </dgm:presLayoutVars>
      </dgm:prSet>
      <dgm:spPr/>
    </dgm:pt>
    <dgm:pt modelId="{5CECA487-886F-404F-AC83-EA1DD4EAD9AC}" type="pres">
      <dgm:prSet presAssocID="{4786B32E-7ADF-4290-8E2E-A48B09AB8B87}" presName="spacer" presStyleCnt="0"/>
      <dgm:spPr/>
    </dgm:pt>
    <dgm:pt modelId="{9389D54A-DA6B-4CD3-AF5E-BBDFF21CBF0C}" type="pres">
      <dgm:prSet presAssocID="{32C8DEA9-DC9C-4FF0-89C6-C19FD03C37F4}" presName="parentText" presStyleLbl="node1" presStyleIdx="1" presStyleCnt="2" custScaleY="82543">
        <dgm:presLayoutVars>
          <dgm:chMax val="0"/>
          <dgm:bulletEnabled val="1"/>
        </dgm:presLayoutVars>
      </dgm:prSet>
      <dgm:spPr/>
    </dgm:pt>
  </dgm:ptLst>
  <dgm:cxnLst>
    <dgm:cxn modelId="{472CC62E-E524-4BA5-8352-BB334CA9125A}" srcId="{263732C5-B299-4284-926A-00809F4CCC2F}" destId="{32C8DEA9-DC9C-4FF0-89C6-C19FD03C37F4}" srcOrd="1" destOrd="0" parTransId="{D0AED984-AB04-4633-89D5-0CAA36F64A8F}" sibTransId="{7F783C2B-71B6-4C9D-AD43-B739D05B7847}"/>
    <dgm:cxn modelId="{89353F34-E30F-493D-AB29-DD3D4D56774D}" type="presOf" srcId="{263732C5-B299-4284-926A-00809F4CCC2F}" destId="{8920DFAC-EF7C-46EF-8249-BB4C49FAAA0B}" srcOrd="0" destOrd="0" presId="urn:microsoft.com/office/officeart/2005/8/layout/vList2"/>
    <dgm:cxn modelId="{5D335576-725E-4949-88E4-5CA7CB465C63}" type="presOf" srcId="{32C8DEA9-DC9C-4FF0-89C6-C19FD03C37F4}" destId="{9389D54A-DA6B-4CD3-AF5E-BBDFF21CBF0C}" srcOrd="0" destOrd="0" presId="urn:microsoft.com/office/officeart/2005/8/layout/vList2"/>
    <dgm:cxn modelId="{CFF82F8E-367A-48A2-AF29-85672024AF3F}" type="presOf" srcId="{67569CD1-C52C-4E7C-A7A8-C05B0F82F0DE}" destId="{C992A20F-1668-4F2F-A521-7F854F7B3433}" srcOrd="0" destOrd="0" presId="urn:microsoft.com/office/officeart/2005/8/layout/vList2"/>
    <dgm:cxn modelId="{F3B4A8E8-A290-435A-BEBF-52C0F257CB11}" srcId="{263732C5-B299-4284-926A-00809F4CCC2F}" destId="{67569CD1-C52C-4E7C-A7A8-C05B0F82F0DE}" srcOrd="0" destOrd="0" parTransId="{8181181B-5F2C-4C73-A420-10DB6AEFCB8E}" sibTransId="{4786B32E-7ADF-4290-8E2E-A48B09AB8B87}"/>
    <dgm:cxn modelId="{7D7278B8-4E57-4C20-B16E-5F470D62D21D}" type="presParOf" srcId="{8920DFAC-EF7C-46EF-8249-BB4C49FAAA0B}" destId="{C992A20F-1668-4F2F-A521-7F854F7B3433}" srcOrd="0" destOrd="0" presId="urn:microsoft.com/office/officeart/2005/8/layout/vList2"/>
    <dgm:cxn modelId="{B3AA650C-E11E-4695-BDC9-21B812766ACD}" type="presParOf" srcId="{8920DFAC-EF7C-46EF-8249-BB4C49FAAA0B}" destId="{5CECA487-886F-404F-AC83-EA1DD4EAD9AC}" srcOrd="1" destOrd="0" presId="urn:microsoft.com/office/officeart/2005/8/layout/vList2"/>
    <dgm:cxn modelId="{9451631E-27AC-461D-8D96-CFE3DDA4EE09}" type="presParOf" srcId="{8920DFAC-EF7C-46EF-8249-BB4C49FAAA0B}" destId="{9389D54A-DA6B-4CD3-AF5E-BBDFF21CBF0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C7AE9-0C0C-4109-A972-CB203796B9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57FCB890-B1C6-4A92-AEDA-0D4730568F13}">
      <dgm:prSet/>
      <dgm:spPr/>
      <dgm:t>
        <a:bodyPr/>
        <a:lstStyle/>
        <a:p>
          <a:r>
            <a:rPr lang="it-IT" dirty="0">
              <a:solidFill>
                <a:schemeClr val="tx1"/>
              </a:solidFill>
              <a:latin typeface="Arial Rounded MT Bold" panose="020F0704030504030204" pitchFamily="34" charset="0"/>
            </a:rPr>
            <a:t>1)</a:t>
          </a:r>
          <a:r>
            <a:rPr lang="el-GR" dirty="0">
              <a:solidFill>
                <a:schemeClr val="tx1"/>
              </a:solidFill>
            </a:rPr>
            <a:t>Ανάλυση</a:t>
          </a:r>
          <a:endParaRPr lang="it-IT" dirty="0">
            <a:solidFill>
              <a:schemeClr val="tx1"/>
            </a:solidFill>
            <a:latin typeface="Arial Rounded MT Bold" panose="020F0704030504030204" pitchFamily="34" charset="0"/>
          </a:endParaRPr>
        </a:p>
      </dgm:t>
    </dgm:pt>
    <dgm:pt modelId="{2BC940C9-1505-4501-842B-B90BAF4781E8}" type="parTrans" cxnId="{0572916D-B696-473B-91A1-B7E85B4ED774}">
      <dgm:prSet/>
      <dgm:spPr/>
      <dgm:t>
        <a:bodyPr/>
        <a:lstStyle/>
        <a:p>
          <a:endParaRPr lang="it-IT">
            <a:solidFill>
              <a:schemeClr val="tx1"/>
            </a:solidFill>
            <a:latin typeface="Arial Rounded MT Bold" panose="020F0704030504030204" pitchFamily="34" charset="0"/>
          </a:endParaRPr>
        </a:p>
      </dgm:t>
    </dgm:pt>
    <dgm:pt modelId="{C37DE46A-059B-4935-A25B-BA46A08768FA}" type="sibTrans" cxnId="{0572916D-B696-473B-91A1-B7E85B4ED774}">
      <dgm:prSet/>
      <dgm:spPr/>
      <dgm:t>
        <a:bodyPr/>
        <a:lstStyle/>
        <a:p>
          <a:endParaRPr lang="it-IT">
            <a:solidFill>
              <a:schemeClr val="tx1"/>
            </a:solidFill>
            <a:latin typeface="Arial Rounded MT Bold" panose="020F0704030504030204" pitchFamily="34" charset="0"/>
          </a:endParaRPr>
        </a:p>
      </dgm:t>
    </dgm:pt>
    <dgm:pt modelId="{7D29EC8C-C62E-4C6E-8BEC-206A2321BF64}">
      <dgm:prSet/>
      <dgm:spPr/>
      <dgm:t>
        <a:bodyPr/>
        <a:lstStyle/>
        <a:p>
          <a:r>
            <a:rPr lang="it-IT" dirty="0">
              <a:solidFill>
                <a:schemeClr val="tx1"/>
              </a:solidFill>
              <a:latin typeface="Arial Rounded MT Bold" panose="020F0704030504030204" pitchFamily="34" charset="0"/>
            </a:rPr>
            <a:t>2) </a:t>
          </a:r>
          <a:r>
            <a:rPr lang="el-GR" dirty="0">
              <a:solidFill>
                <a:schemeClr val="tx1"/>
              </a:solidFill>
            </a:rPr>
            <a:t>Καθορισμός της Στρατηγικής</a:t>
          </a:r>
          <a:endParaRPr lang="it-IT" dirty="0">
            <a:solidFill>
              <a:schemeClr val="tx1"/>
            </a:solidFill>
            <a:latin typeface="Arial Rounded MT Bold" panose="020F0704030504030204" pitchFamily="34" charset="0"/>
          </a:endParaRPr>
        </a:p>
      </dgm:t>
    </dgm:pt>
    <dgm:pt modelId="{DE426DEF-E875-4975-B237-A39E7543AE62}" type="parTrans" cxnId="{F5935B11-F2AC-4744-8BC2-55034F6137FB}">
      <dgm:prSet/>
      <dgm:spPr/>
      <dgm:t>
        <a:bodyPr/>
        <a:lstStyle/>
        <a:p>
          <a:endParaRPr lang="it-IT">
            <a:solidFill>
              <a:schemeClr val="tx1"/>
            </a:solidFill>
            <a:latin typeface="Arial Rounded MT Bold" panose="020F0704030504030204" pitchFamily="34" charset="0"/>
          </a:endParaRPr>
        </a:p>
      </dgm:t>
    </dgm:pt>
    <dgm:pt modelId="{931E2EA0-68D4-443F-AB8B-2E3664EBCCD5}" type="sibTrans" cxnId="{F5935B11-F2AC-4744-8BC2-55034F6137FB}">
      <dgm:prSet/>
      <dgm:spPr/>
      <dgm:t>
        <a:bodyPr/>
        <a:lstStyle/>
        <a:p>
          <a:endParaRPr lang="it-IT">
            <a:solidFill>
              <a:schemeClr val="tx1"/>
            </a:solidFill>
            <a:latin typeface="Arial Rounded MT Bold" panose="020F0704030504030204" pitchFamily="34" charset="0"/>
          </a:endParaRPr>
        </a:p>
      </dgm:t>
    </dgm:pt>
    <dgm:pt modelId="{073ABD07-0412-4C1C-ADD4-6136F3F01070}">
      <dgm:prSet/>
      <dgm:spPr/>
      <dgm:t>
        <a:bodyPr/>
        <a:lstStyle/>
        <a:p>
          <a:r>
            <a:rPr lang="it-IT" dirty="0">
              <a:solidFill>
                <a:schemeClr val="tx1"/>
              </a:solidFill>
              <a:latin typeface="Arial Rounded MT Bold" panose="020F0704030504030204" pitchFamily="34" charset="0"/>
            </a:rPr>
            <a:t>3) </a:t>
          </a:r>
          <a:r>
            <a:rPr lang="el-GR" dirty="0">
              <a:solidFill>
                <a:schemeClr val="tx1"/>
              </a:solidFill>
            </a:rPr>
            <a:t>Δημιουργία επιχειρησιακού σχεδίου</a:t>
          </a:r>
          <a:endParaRPr lang="it-IT" dirty="0">
            <a:solidFill>
              <a:schemeClr val="tx1"/>
            </a:solidFill>
            <a:latin typeface="Arial Rounded MT Bold" panose="020F0704030504030204" pitchFamily="34" charset="0"/>
          </a:endParaRPr>
        </a:p>
      </dgm:t>
    </dgm:pt>
    <dgm:pt modelId="{FF25E5F5-670A-4148-A926-61706857DC1C}" type="parTrans" cxnId="{CE189B21-5BFD-4048-B885-25C598F90A56}">
      <dgm:prSet/>
      <dgm:spPr/>
      <dgm:t>
        <a:bodyPr/>
        <a:lstStyle/>
        <a:p>
          <a:endParaRPr lang="it-IT">
            <a:solidFill>
              <a:schemeClr val="tx1"/>
            </a:solidFill>
            <a:latin typeface="Arial Rounded MT Bold" panose="020F0704030504030204" pitchFamily="34" charset="0"/>
          </a:endParaRPr>
        </a:p>
      </dgm:t>
    </dgm:pt>
    <dgm:pt modelId="{8261D93D-25AD-4087-A195-26452D943560}" type="sibTrans" cxnId="{CE189B21-5BFD-4048-B885-25C598F90A56}">
      <dgm:prSet/>
      <dgm:spPr/>
      <dgm:t>
        <a:bodyPr/>
        <a:lstStyle/>
        <a:p>
          <a:endParaRPr lang="it-IT">
            <a:solidFill>
              <a:schemeClr val="tx1"/>
            </a:solidFill>
            <a:latin typeface="Arial Rounded MT Bold" panose="020F0704030504030204" pitchFamily="34" charset="0"/>
          </a:endParaRPr>
        </a:p>
      </dgm:t>
    </dgm:pt>
    <dgm:pt modelId="{97E8E322-71B0-41AC-8845-46D7F29CEAAE}">
      <dgm:prSet/>
      <dgm:spPr/>
      <dgm:t>
        <a:bodyPr/>
        <a:lstStyle/>
        <a:p>
          <a:r>
            <a:rPr lang="it-IT" dirty="0">
              <a:solidFill>
                <a:schemeClr val="tx1"/>
              </a:solidFill>
              <a:latin typeface="Arial Rounded MT Bold" panose="020F0704030504030204" pitchFamily="34" charset="0"/>
            </a:rPr>
            <a:t>4</a:t>
          </a:r>
          <a:r>
            <a:rPr lang="el-GR" dirty="0">
              <a:solidFill>
                <a:schemeClr val="tx1"/>
              </a:solidFill>
            </a:rPr>
            <a:t>) Μέτρηση</a:t>
          </a:r>
          <a:endParaRPr lang="it-IT" dirty="0">
            <a:solidFill>
              <a:schemeClr val="tx1"/>
            </a:solidFill>
            <a:latin typeface="Arial Rounded MT Bold" panose="020F0704030504030204" pitchFamily="34" charset="0"/>
          </a:endParaRPr>
        </a:p>
      </dgm:t>
    </dgm:pt>
    <dgm:pt modelId="{B5118119-374E-4649-88BA-3CED5295F0EA}" type="parTrans" cxnId="{6FE4ABC0-5216-430A-BB41-052794A88384}">
      <dgm:prSet/>
      <dgm:spPr/>
      <dgm:t>
        <a:bodyPr/>
        <a:lstStyle/>
        <a:p>
          <a:endParaRPr lang="it-IT">
            <a:solidFill>
              <a:schemeClr val="tx1"/>
            </a:solidFill>
            <a:latin typeface="Arial Rounded MT Bold" panose="020F0704030504030204" pitchFamily="34" charset="0"/>
          </a:endParaRPr>
        </a:p>
      </dgm:t>
    </dgm:pt>
    <dgm:pt modelId="{1258E378-AA35-458F-A0E5-D0BABC9EB286}" type="sibTrans" cxnId="{6FE4ABC0-5216-430A-BB41-052794A88384}">
      <dgm:prSet/>
      <dgm:spPr/>
      <dgm:t>
        <a:bodyPr/>
        <a:lstStyle/>
        <a:p>
          <a:endParaRPr lang="it-IT">
            <a:solidFill>
              <a:schemeClr val="tx1"/>
            </a:solidFill>
            <a:latin typeface="Arial Rounded MT Bold" panose="020F0704030504030204" pitchFamily="34" charset="0"/>
          </a:endParaRPr>
        </a:p>
      </dgm:t>
    </dgm:pt>
    <dgm:pt modelId="{F9390491-5D07-4B27-8CC4-74E32C4D97C9}">
      <dgm:prSet/>
      <dgm:spPr/>
      <dgm:t>
        <a:bodyPr/>
        <a:lstStyle/>
        <a:p>
          <a:r>
            <a:rPr lang="it-IT" dirty="0">
              <a:solidFill>
                <a:schemeClr val="tx1"/>
              </a:solidFill>
              <a:latin typeface="Arial Rounded MT Bold" panose="020F0704030504030204" pitchFamily="34" charset="0"/>
            </a:rPr>
            <a:t>5) </a:t>
          </a:r>
          <a:r>
            <a:rPr lang="el-GR" dirty="0">
              <a:solidFill>
                <a:schemeClr val="tx1"/>
              </a:solidFill>
            </a:rPr>
            <a:t>Βελτίωση απόδοσης χάρη στα δεδομένα που συλλέχθηκαν</a:t>
          </a:r>
          <a:endParaRPr lang="it-IT" dirty="0">
            <a:solidFill>
              <a:schemeClr val="tx1"/>
            </a:solidFill>
            <a:latin typeface="Arial Rounded MT Bold" panose="020F0704030504030204" pitchFamily="34" charset="0"/>
          </a:endParaRPr>
        </a:p>
      </dgm:t>
    </dgm:pt>
    <dgm:pt modelId="{BD9E3F89-80F2-46A9-9533-70A60E260DEF}" type="parTrans" cxnId="{AE3C76C6-DBE8-4C59-87EE-52B5AA095448}">
      <dgm:prSet/>
      <dgm:spPr/>
      <dgm:t>
        <a:bodyPr/>
        <a:lstStyle/>
        <a:p>
          <a:endParaRPr lang="it-IT">
            <a:solidFill>
              <a:schemeClr val="tx1"/>
            </a:solidFill>
            <a:latin typeface="Arial Rounded MT Bold" panose="020F0704030504030204" pitchFamily="34" charset="0"/>
          </a:endParaRPr>
        </a:p>
      </dgm:t>
    </dgm:pt>
    <dgm:pt modelId="{DFDF8F44-6D83-426D-94E7-649151A78FAA}" type="sibTrans" cxnId="{AE3C76C6-DBE8-4C59-87EE-52B5AA095448}">
      <dgm:prSet/>
      <dgm:spPr/>
      <dgm:t>
        <a:bodyPr/>
        <a:lstStyle/>
        <a:p>
          <a:endParaRPr lang="it-IT">
            <a:solidFill>
              <a:schemeClr val="tx1"/>
            </a:solidFill>
            <a:latin typeface="Arial Rounded MT Bold" panose="020F0704030504030204" pitchFamily="34" charset="0"/>
          </a:endParaRPr>
        </a:p>
      </dgm:t>
    </dgm:pt>
    <dgm:pt modelId="{AAC6B705-AD5F-4680-B699-6C863993BA4B}" type="pres">
      <dgm:prSet presAssocID="{0E0C7AE9-0C0C-4109-A972-CB203796B9E9}" presName="linear" presStyleCnt="0">
        <dgm:presLayoutVars>
          <dgm:dir/>
          <dgm:animLvl val="lvl"/>
          <dgm:resizeHandles val="exact"/>
        </dgm:presLayoutVars>
      </dgm:prSet>
      <dgm:spPr/>
    </dgm:pt>
    <dgm:pt modelId="{8FF13ACB-EDDA-4212-833D-F552F82DB981}" type="pres">
      <dgm:prSet presAssocID="{57FCB890-B1C6-4A92-AEDA-0D4730568F13}" presName="parentLin" presStyleCnt="0"/>
      <dgm:spPr/>
    </dgm:pt>
    <dgm:pt modelId="{F285E2EA-411F-4FE5-AFE0-98D81DDD7E7A}" type="pres">
      <dgm:prSet presAssocID="{57FCB890-B1C6-4A92-AEDA-0D4730568F13}" presName="parentLeftMargin" presStyleLbl="node1" presStyleIdx="0" presStyleCnt="5"/>
      <dgm:spPr/>
    </dgm:pt>
    <dgm:pt modelId="{5E04B1B2-5D11-48F9-BC8B-DB38F8AEBE0E}" type="pres">
      <dgm:prSet presAssocID="{57FCB890-B1C6-4A92-AEDA-0D4730568F13}" presName="parentText" presStyleLbl="node1" presStyleIdx="0" presStyleCnt="5">
        <dgm:presLayoutVars>
          <dgm:chMax val="0"/>
          <dgm:bulletEnabled val="1"/>
        </dgm:presLayoutVars>
      </dgm:prSet>
      <dgm:spPr/>
    </dgm:pt>
    <dgm:pt modelId="{20D7CDBD-5B7F-4D1B-98BD-38D30BBC7894}" type="pres">
      <dgm:prSet presAssocID="{57FCB890-B1C6-4A92-AEDA-0D4730568F13}" presName="negativeSpace" presStyleCnt="0"/>
      <dgm:spPr/>
    </dgm:pt>
    <dgm:pt modelId="{C7CA3214-C6E6-4E1A-832E-A286CE261482}" type="pres">
      <dgm:prSet presAssocID="{57FCB890-B1C6-4A92-AEDA-0D4730568F13}" presName="childText" presStyleLbl="conFgAcc1" presStyleIdx="0" presStyleCnt="5">
        <dgm:presLayoutVars>
          <dgm:bulletEnabled val="1"/>
        </dgm:presLayoutVars>
      </dgm:prSet>
      <dgm:spPr/>
    </dgm:pt>
    <dgm:pt modelId="{0EC00FDC-1566-4A4D-A8EC-09CB49837D09}" type="pres">
      <dgm:prSet presAssocID="{C37DE46A-059B-4935-A25B-BA46A08768FA}" presName="spaceBetweenRectangles" presStyleCnt="0"/>
      <dgm:spPr/>
    </dgm:pt>
    <dgm:pt modelId="{2DA0BC19-DB01-4BCE-B77B-FC26A9112A2A}" type="pres">
      <dgm:prSet presAssocID="{7D29EC8C-C62E-4C6E-8BEC-206A2321BF64}" presName="parentLin" presStyleCnt="0"/>
      <dgm:spPr/>
    </dgm:pt>
    <dgm:pt modelId="{A4A61F8F-2587-4A15-B065-2549C7CE1ED9}" type="pres">
      <dgm:prSet presAssocID="{7D29EC8C-C62E-4C6E-8BEC-206A2321BF64}" presName="parentLeftMargin" presStyleLbl="node1" presStyleIdx="0" presStyleCnt="5"/>
      <dgm:spPr/>
    </dgm:pt>
    <dgm:pt modelId="{EDC5F137-C5E9-4FA1-936F-3C5C005F1667}" type="pres">
      <dgm:prSet presAssocID="{7D29EC8C-C62E-4C6E-8BEC-206A2321BF64}" presName="parentText" presStyleLbl="node1" presStyleIdx="1" presStyleCnt="5">
        <dgm:presLayoutVars>
          <dgm:chMax val="0"/>
          <dgm:bulletEnabled val="1"/>
        </dgm:presLayoutVars>
      </dgm:prSet>
      <dgm:spPr/>
    </dgm:pt>
    <dgm:pt modelId="{F7F5C2F6-B155-4021-8D61-D917F95CE598}" type="pres">
      <dgm:prSet presAssocID="{7D29EC8C-C62E-4C6E-8BEC-206A2321BF64}" presName="negativeSpace" presStyleCnt="0"/>
      <dgm:spPr/>
    </dgm:pt>
    <dgm:pt modelId="{5C9FB35F-3D74-4E02-A29B-A136DF546447}" type="pres">
      <dgm:prSet presAssocID="{7D29EC8C-C62E-4C6E-8BEC-206A2321BF64}" presName="childText" presStyleLbl="conFgAcc1" presStyleIdx="1" presStyleCnt="5">
        <dgm:presLayoutVars>
          <dgm:bulletEnabled val="1"/>
        </dgm:presLayoutVars>
      </dgm:prSet>
      <dgm:spPr/>
    </dgm:pt>
    <dgm:pt modelId="{2FF41ABD-EFA4-429C-A97C-20BF39E83775}" type="pres">
      <dgm:prSet presAssocID="{931E2EA0-68D4-443F-AB8B-2E3664EBCCD5}" presName="spaceBetweenRectangles" presStyleCnt="0"/>
      <dgm:spPr/>
    </dgm:pt>
    <dgm:pt modelId="{40ABEE91-3958-4DA8-89C1-7930660B7A3B}" type="pres">
      <dgm:prSet presAssocID="{073ABD07-0412-4C1C-ADD4-6136F3F01070}" presName="parentLin" presStyleCnt="0"/>
      <dgm:spPr/>
    </dgm:pt>
    <dgm:pt modelId="{0396FE86-55BD-4C0A-A264-2EBF7E88DD4B}" type="pres">
      <dgm:prSet presAssocID="{073ABD07-0412-4C1C-ADD4-6136F3F01070}" presName="parentLeftMargin" presStyleLbl="node1" presStyleIdx="1" presStyleCnt="5"/>
      <dgm:spPr/>
    </dgm:pt>
    <dgm:pt modelId="{D8EBB0F1-C290-4B6E-915A-C3F08E95CD2C}" type="pres">
      <dgm:prSet presAssocID="{073ABD07-0412-4C1C-ADD4-6136F3F01070}" presName="parentText" presStyleLbl="node1" presStyleIdx="2" presStyleCnt="5">
        <dgm:presLayoutVars>
          <dgm:chMax val="0"/>
          <dgm:bulletEnabled val="1"/>
        </dgm:presLayoutVars>
      </dgm:prSet>
      <dgm:spPr/>
    </dgm:pt>
    <dgm:pt modelId="{B60FAA90-690A-4137-9145-180ADBD70848}" type="pres">
      <dgm:prSet presAssocID="{073ABD07-0412-4C1C-ADD4-6136F3F01070}" presName="negativeSpace" presStyleCnt="0"/>
      <dgm:spPr/>
    </dgm:pt>
    <dgm:pt modelId="{962450BA-894F-4C50-86F7-4475E652E5BA}" type="pres">
      <dgm:prSet presAssocID="{073ABD07-0412-4C1C-ADD4-6136F3F01070}" presName="childText" presStyleLbl="conFgAcc1" presStyleIdx="2" presStyleCnt="5">
        <dgm:presLayoutVars>
          <dgm:bulletEnabled val="1"/>
        </dgm:presLayoutVars>
      </dgm:prSet>
      <dgm:spPr/>
    </dgm:pt>
    <dgm:pt modelId="{A49EC425-2197-4DF3-B4AD-9AB52F4F1989}" type="pres">
      <dgm:prSet presAssocID="{8261D93D-25AD-4087-A195-26452D943560}" presName="spaceBetweenRectangles" presStyleCnt="0"/>
      <dgm:spPr/>
    </dgm:pt>
    <dgm:pt modelId="{7FC77965-0C46-4A78-B5A8-A9D2D255CC36}" type="pres">
      <dgm:prSet presAssocID="{97E8E322-71B0-41AC-8845-46D7F29CEAAE}" presName="parentLin" presStyleCnt="0"/>
      <dgm:spPr/>
    </dgm:pt>
    <dgm:pt modelId="{3DA1AA1C-1FF4-460C-A252-7D76CEC2FFAD}" type="pres">
      <dgm:prSet presAssocID="{97E8E322-71B0-41AC-8845-46D7F29CEAAE}" presName="parentLeftMargin" presStyleLbl="node1" presStyleIdx="2" presStyleCnt="5"/>
      <dgm:spPr/>
    </dgm:pt>
    <dgm:pt modelId="{AFF3605A-6FE6-4CDD-B83A-E9033F5E55D6}" type="pres">
      <dgm:prSet presAssocID="{97E8E322-71B0-41AC-8845-46D7F29CEAAE}" presName="parentText" presStyleLbl="node1" presStyleIdx="3" presStyleCnt="5">
        <dgm:presLayoutVars>
          <dgm:chMax val="0"/>
          <dgm:bulletEnabled val="1"/>
        </dgm:presLayoutVars>
      </dgm:prSet>
      <dgm:spPr/>
    </dgm:pt>
    <dgm:pt modelId="{44A542C9-75AD-441E-8A5A-1A26E34FA241}" type="pres">
      <dgm:prSet presAssocID="{97E8E322-71B0-41AC-8845-46D7F29CEAAE}" presName="negativeSpace" presStyleCnt="0"/>
      <dgm:spPr/>
    </dgm:pt>
    <dgm:pt modelId="{8488ECBD-9A14-4249-B343-77C0CC4F9E0E}" type="pres">
      <dgm:prSet presAssocID="{97E8E322-71B0-41AC-8845-46D7F29CEAAE}" presName="childText" presStyleLbl="conFgAcc1" presStyleIdx="3" presStyleCnt="5">
        <dgm:presLayoutVars>
          <dgm:bulletEnabled val="1"/>
        </dgm:presLayoutVars>
      </dgm:prSet>
      <dgm:spPr/>
    </dgm:pt>
    <dgm:pt modelId="{25A87106-F076-4270-B773-4AD802760083}" type="pres">
      <dgm:prSet presAssocID="{1258E378-AA35-458F-A0E5-D0BABC9EB286}" presName="spaceBetweenRectangles" presStyleCnt="0"/>
      <dgm:spPr/>
    </dgm:pt>
    <dgm:pt modelId="{226C55D1-3B3D-4613-BF6D-FB783475F084}" type="pres">
      <dgm:prSet presAssocID="{F9390491-5D07-4B27-8CC4-74E32C4D97C9}" presName="parentLin" presStyleCnt="0"/>
      <dgm:spPr/>
    </dgm:pt>
    <dgm:pt modelId="{EF5493C5-CE28-4D67-BC87-210D091B7947}" type="pres">
      <dgm:prSet presAssocID="{F9390491-5D07-4B27-8CC4-74E32C4D97C9}" presName="parentLeftMargin" presStyleLbl="node1" presStyleIdx="3" presStyleCnt="5"/>
      <dgm:spPr/>
    </dgm:pt>
    <dgm:pt modelId="{A3FB457F-24E0-4FA4-BDAC-A6A372F821D8}" type="pres">
      <dgm:prSet presAssocID="{F9390491-5D07-4B27-8CC4-74E32C4D97C9}" presName="parentText" presStyleLbl="node1" presStyleIdx="4" presStyleCnt="5">
        <dgm:presLayoutVars>
          <dgm:chMax val="0"/>
          <dgm:bulletEnabled val="1"/>
        </dgm:presLayoutVars>
      </dgm:prSet>
      <dgm:spPr/>
    </dgm:pt>
    <dgm:pt modelId="{80299E1A-9705-4DD7-8438-E124129D99C8}" type="pres">
      <dgm:prSet presAssocID="{F9390491-5D07-4B27-8CC4-74E32C4D97C9}" presName="negativeSpace" presStyleCnt="0"/>
      <dgm:spPr/>
    </dgm:pt>
    <dgm:pt modelId="{31AE8084-E858-4EC6-9AC1-32C7FD64C0AA}" type="pres">
      <dgm:prSet presAssocID="{F9390491-5D07-4B27-8CC4-74E32C4D97C9}" presName="childText" presStyleLbl="conFgAcc1" presStyleIdx="4" presStyleCnt="5">
        <dgm:presLayoutVars>
          <dgm:bulletEnabled val="1"/>
        </dgm:presLayoutVars>
      </dgm:prSet>
      <dgm:spPr/>
    </dgm:pt>
  </dgm:ptLst>
  <dgm:cxnLst>
    <dgm:cxn modelId="{F5935B11-F2AC-4744-8BC2-55034F6137FB}" srcId="{0E0C7AE9-0C0C-4109-A972-CB203796B9E9}" destId="{7D29EC8C-C62E-4C6E-8BEC-206A2321BF64}" srcOrd="1" destOrd="0" parTransId="{DE426DEF-E875-4975-B237-A39E7543AE62}" sibTransId="{931E2EA0-68D4-443F-AB8B-2E3664EBCCD5}"/>
    <dgm:cxn modelId="{CE189B21-5BFD-4048-B885-25C598F90A56}" srcId="{0E0C7AE9-0C0C-4109-A972-CB203796B9E9}" destId="{073ABD07-0412-4C1C-ADD4-6136F3F01070}" srcOrd="2" destOrd="0" parTransId="{FF25E5F5-670A-4148-A926-61706857DC1C}" sibTransId="{8261D93D-25AD-4087-A195-26452D943560}"/>
    <dgm:cxn modelId="{79BA8E32-E100-4EA4-9262-49592FB15D09}" type="presOf" srcId="{0E0C7AE9-0C0C-4109-A972-CB203796B9E9}" destId="{AAC6B705-AD5F-4680-B699-6C863993BA4B}" srcOrd="0" destOrd="0" presId="urn:microsoft.com/office/officeart/2005/8/layout/list1"/>
    <dgm:cxn modelId="{8DDB525D-C78C-4D2E-8B4F-9CB4A19E7038}" type="presOf" srcId="{073ABD07-0412-4C1C-ADD4-6136F3F01070}" destId="{D8EBB0F1-C290-4B6E-915A-C3F08E95CD2C}" srcOrd="1" destOrd="0" presId="urn:microsoft.com/office/officeart/2005/8/layout/list1"/>
    <dgm:cxn modelId="{6EC7B541-7348-491B-BDB6-820A143593C1}" type="presOf" srcId="{F9390491-5D07-4B27-8CC4-74E32C4D97C9}" destId="{EF5493C5-CE28-4D67-BC87-210D091B7947}" srcOrd="0" destOrd="0" presId="urn:microsoft.com/office/officeart/2005/8/layout/list1"/>
    <dgm:cxn modelId="{519B5A64-FCBE-4A01-8795-12C91866B6F0}" type="presOf" srcId="{7D29EC8C-C62E-4C6E-8BEC-206A2321BF64}" destId="{EDC5F137-C5E9-4FA1-936F-3C5C005F1667}" srcOrd="1" destOrd="0" presId="urn:microsoft.com/office/officeart/2005/8/layout/list1"/>
    <dgm:cxn modelId="{C0764C45-B456-48E6-9448-B24C07FB635C}" type="presOf" srcId="{57FCB890-B1C6-4A92-AEDA-0D4730568F13}" destId="{5E04B1B2-5D11-48F9-BC8B-DB38F8AEBE0E}" srcOrd="1" destOrd="0" presId="urn:microsoft.com/office/officeart/2005/8/layout/list1"/>
    <dgm:cxn modelId="{32AEC74C-AAF4-44E7-BA91-8EFE4B354690}" type="presOf" srcId="{97E8E322-71B0-41AC-8845-46D7F29CEAAE}" destId="{3DA1AA1C-1FF4-460C-A252-7D76CEC2FFAD}" srcOrd="0" destOrd="0" presId="urn:microsoft.com/office/officeart/2005/8/layout/list1"/>
    <dgm:cxn modelId="{0572916D-B696-473B-91A1-B7E85B4ED774}" srcId="{0E0C7AE9-0C0C-4109-A972-CB203796B9E9}" destId="{57FCB890-B1C6-4A92-AEDA-0D4730568F13}" srcOrd="0" destOrd="0" parTransId="{2BC940C9-1505-4501-842B-B90BAF4781E8}" sibTransId="{C37DE46A-059B-4935-A25B-BA46A08768FA}"/>
    <dgm:cxn modelId="{EF9FE077-0AB0-4F70-8A09-DBE533DC0DE9}" type="presOf" srcId="{073ABD07-0412-4C1C-ADD4-6136F3F01070}" destId="{0396FE86-55BD-4C0A-A264-2EBF7E88DD4B}" srcOrd="0" destOrd="0" presId="urn:microsoft.com/office/officeart/2005/8/layout/list1"/>
    <dgm:cxn modelId="{B1CB418F-34D8-4A8F-B074-C69867DEF6EA}" type="presOf" srcId="{F9390491-5D07-4B27-8CC4-74E32C4D97C9}" destId="{A3FB457F-24E0-4FA4-BDAC-A6A372F821D8}" srcOrd="1" destOrd="0" presId="urn:microsoft.com/office/officeart/2005/8/layout/list1"/>
    <dgm:cxn modelId="{6FE4ABC0-5216-430A-BB41-052794A88384}" srcId="{0E0C7AE9-0C0C-4109-A972-CB203796B9E9}" destId="{97E8E322-71B0-41AC-8845-46D7F29CEAAE}" srcOrd="3" destOrd="0" parTransId="{B5118119-374E-4649-88BA-3CED5295F0EA}" sibTransId="{1258E378-AA35-458F-A0E5-D0BABC9EB286}"/>
    <dgm:cxn modelId="{AE3C76C6-DBE8-4C59-87EE-52B5AA095448}" srcId="{0E0C7AE9-0C0C-4109-A972-CB203796B9E9}" destId="{F9390491-5D07-4B27-8CC4-74E32C4D97C9}" srcOrd="4" destOrd="0" parTransId="{BD9E3F89-80F2-46A9-9533-70A60E260DEF}" sibTransId="{DFDF8F44-6D83-426D-94E7-649151A78FAA}"/>
    <dgm:cxn modelId="{33C485ED-2587-49C7-BB1A-F222A968A89F}" type="presOf" srcId="{57FCB890-B1C6-4A92-AEDA-0D4730568F13}" destId="{F285E2EA-411F-4FE5-AFE0-98D81DDD7E7A}" srcOrd="0" destOrd="0" presId="urn:microsoft.com/office/officeart/2005/8/layout/list1"/>
    <dgm:cxn modelId="{D379DBF3-85A0-4D0B-915D-35ADB14A92B1}" type="presOf" srcId="{7D29EC8C-C62E-4C6E-8BEC-206A2321BF64}" destId="{A4A61F8F-2587-4A15-B065-2549C7CE1ED9}" srcOrd="0" destOrd="0" presId="urn:microsoft.com/office/officeart/2005/8/layout/list1"/>
    <dgm:cxn modelId="{ABF71BFA-C956-40D1-8AC5-0A08D91A5D7A}" type="presOf" srcId="{97E8E322-71B0-41AC-8845-46D7F29CEAAE}" destId="{AFF3605A-6FE6-4CDD-B83A-E9033F5E55D6}" srcOrd="1" destOrd="0" presId="urn:microsoft.com/office/officeart/2005/8/layout/list1"/>
    <dgm:cxn modelId="{0F7AC0DD-03D1-491C-97AF-6152FBD06D68}" type="presParOf" srcId="{AAC6B705-AD5F-4680-B699-6C863993BA4B}" destId="{8FF13ACB-EDDA-4212-833D-F552F82DB981}" srcOrd="0" destOrd="0" presId="urn:microsoft.com/office/officeart/2005/8/layout/list1"/>
    <dgm:cxn modelId="{7C52E9F8-3283-478C-85A3-5258ACCE3F68}" type="presParOf" srcId="{8FF13ACB-EDDA-4212-833D-F552F82DB981}" destId="{F285E2EA-411F-4FE5-AFE0-98D81DDD7E7A}" srcOrd="0" destOrd="0" presId="urn:microsoft.com/office/officeart/2005/8/layout/list1"/>
    <dgm:cxn modelId="{48E435A5-8B90-4F95-8F5C-7C82B326668A}" type="presParOf" srcId="{8FF13ACB-EDDA-4212-833D-F552F82DB981}" destId="{5E04B1B2-5D11-48F9-BC8B-DB38F8AEBE0E}" srcOrd="1" destOrd="0" presId="urn:microsoft.com/office/officeart/2005/8/layout/list1"/>
    <dgm:cxn modelId="{7BB58C38-4DD9-4A18-933E-2AFB0BB2358F}" type="presParOf" srcId="{AAC6B705-AD5F-4680-B699-6C863993BA4B}" destId="{20D7CDBD-5B7F-4D1B-98BD-38D30BBC7894}" srcOrd="1" destOrd="0" presId="urn:microsoft.com/office/officeart/2005/8/layout/list1"/>
    <dgm:cxn modelId="{C8751509-FA85-4911-8432-517836FD3FC5}" type="presParOf" srcId="{AAC6B705-AD5F-4680-B699-6C863993BA4B}" destId="{C7CA3214-C6E6-4E1A-832E-A286CE261482}" srcOrd="2" destOrd="0" presId="urn:microsoft.com/office/officeart/2005/8/layout/list1"/>
    <dgm:cxn modelId="{00638C71-597B-49AB-8934-9E7C506ABC00}" type="presParOf" srcId="{AAC6B705-AD5F-4680-B699-6C863993BA4B}" destId="{0EC00FDC-1566-4A4D-A8EC-09CB49837D09}" srcOrd="3" destOrd="0" presId="urn:microsoft.com/office/officeart/2005/8/layout/list1"/>
    <dgm:cxn modelId="{F304F927-1AB2-4201-AB6B-58482B730E93}" type="presParOf" srcId="{AAC6B705-AD5F-4680-B699-6C863993BA4B}" destId="{2DA0BC19-DB01-4BCE-B77B-FC26A9112A2A}" srcOrd="4" destOrd="0" presId="urn:microsoft.com/office/officeart/2005/8/layout/list1"/>
    <dgm:cxn modelId="{CD835248-1812-46FF-8B1C-99AC1082601C}" type="presParOf" srcId="{2DA0BC19-DB01-4BCE-B77B-FC26A9112A2A}" destId="{A4A61F8F-2587-4A15-B065-2549C7CE1ED9}" srcOrd="0" destOrd="0" presId="urn:microsoft.com/office/officeart/2005/8/layout/list1"/>
    <dgm:cxn modelId="{FE303015-A738-415F-9D11-F9A934601556}" type="presParOf" srcId="{2DA0BC19-DB01-4BCE-B77B-FC26A9112A2A}" destId="{EDC5F137-C5E9-4FA1-936F-3C5C005F1667}" srcOrd="1" destOrd="0" presId="urn:microsoft.com/office/officeart/2005/8/layout/list1"/>
    <dgm:cxn modelId="{A18F4CF4-5D2F-4F83-92D7-CD2116B683F8}" type="presParOf" srcId="{AAC6B705-AD5F-4680-B699-6C863993BA4B}" destId="{F7F5C2F6-B155-4021-8D61-D917F95CE598}" srcOrd="5" destOrd="0" presId="urn:microsoft.com/office/officeart/2005/8/layout/list1"/>
    <dgm:cxn modelId="{081C3DE0-B458-42B9-99D2-D48D0E5FEC3C}" type="presParOf" srcId="{AAC6B705-AD5F-4680-B699-6C863993BA4B}" destId="{5C9FB35F-3D74-4E02-A29B-A136DF546447}" srcOrd="6" destOrd="0" presId="urn:microsoft.com/office/officeart/2005/8/layout/list1"/>
    <dgm:cxn modelId="{7EC25C05-B5F3-42E3-A8A8-E2D9134FE702}" type="presParOf" srcId="{AAC6B705-AD5F-4680-B699-6C863993BA4B}" destId="{2FF41ABD-EFA4-429C-A97C-20BF39E83775}" srcOrd="7" destOrd="0" presId="urn:microsoft.com/office/officeart/2005/8/layout/list1"/>
    <dgm:cxn modelId="{8017C92F-D172-4B79-9EE1-3B756E5632BB}" type="presParOf" srcId="{AAC6B705-AD5F-4680-B699-6C863993BA4B}" destId="{40ABEE91-3958-4DA8-89C1-7930660B7A3B}" srcOrd="8" destOrd="0" presId="urn:microsoft.com/office/officeart/2005/8/layout/list1"/>
    <dgm:cxn modelId="{E8AB60D7-7C56-4008-B7C2-4845594031D3}" type="presParOf" srcId="{40ABEE91-3958-4DA8-89C1-7930660B7A3B}" destId="{0396FE86-55BD-4C0A-A264-2EBF7E88DD4B}" srcOrd="0" destOrd="0" presId="urn:microsoft.com/office/officeart/2005/8/layout/list1"/>
    <dgm:cxn modelId="{D6542C78-FC59-4586-9E7B-C29CD9BB88AC}" type="presParOf" srcId="{40ABEE91-3958-4DA8-89C1-7930660B7A3B}" destId="{D8EBB0F1-C290-4B6E-915A-C3F08E95CD2C}" srcOrd="1" destOrd="0" presId="urn:microsoft.com/office/officeart/2005/8/layout/list1"/>
    <dgm:cxn modelId="{BCADE1B2-4F74-4B1C-BFE9-BC9D6A7311D7}" type="presParOf" srcId="{AAC6B705-AD5F-4680-B699-6C863993BA4B}" destId="{B60FAA90-690A-4137-9145-180ADBD70848}" srcOrd="9" destOrd="0" presId="urn:microsoft.com/office/officeart/2005/8/layout/list1"/>
    <dgm:cxn modelId="{821ED378-CDB3-44AC-B018-6EB8FE6365D4}" type="presParOf" srcId="{AAC6B705-AD5F-4680-B699-6C863993BA4B}" destId="{962450BA-894F-4C50-86F7-4475E652E5BA}" srcOrd="10" destOrd="0" presId="urn:microsoft.com/office/officeart/2005/8/layout/list1"/>
    <dgm:cxn modelId="{242FCC77-D54D-4870-B09A-83AB74F99012}" type="presParOf" srcId="{AAC6B705-AD5F-4680-B699-6C863993BA4B}" destId="{A49EC425-2197-4DF3-B4AD-9AB52F4F1989}" srcOrd="11" destOrd="0" presId="urn:microsoft.com/office/officeart/2005/8/layout/list1"/>
    <dgm:cxn modelId="{41568878-11C8-4EDD-8372-B78443CCB1A5}" type="presParOf" srcId="{AAC6B705-AD5F-4680-B699-6C863993BA4B}" destId="{7FC77965-0C46-4A78-B5A8-A9D2D255CC36}" srcOrd="12" destOrd="0" presId="urn:microsoft.com/office/officeart/2005/8/layout/list1"/>
    <dgm:cxn modelId="{8B227D8B-C101-4BCE-BAE2-E8D7B406B779}" type="presParOf" srcId="{7FC77965-0C46-4A78-B5A8-A9D2D255CC36}" destId="{3DA1AA1C-1FF4-460C-A252-7D76CEC2FFAD}" srcOrd="0" destOrd="0" presId="urn:microsoft.com/office/officeart/2005/8/layout/list1"/>
    <dgm:cxn modelId="{13787885-A9E8-4F7F-B3D3-CC9198799D96}" type="presParOf" srcId="{7FC77965-0C46-4A78-B5A8-A9D2D255CC36}" destId="{AFF3605A-6FE6-4CDD-B83A-E9033F5E55D6}" srcOrd="1" destOrd="0" presId="urn:microsoft.com/office/officeart/2005/8/layout/list1"/>
    <dgm:cxn modelId="{6F90423E-7BBF-4306-BAD8-531FDA467FB9}" type="presParOf" srcId="{AAC6B705-AD5F-4680-B699-6C863993BA4B}" destId="{44A542C9-75AD-441E-8A5A-1A26E34FA241}" srcOrd="13" destOrd="0" presId="urn:microsoft.com/office/officeart/2005/8/layout/list1"/>
    <dgm:cxn modelId="{60904627-3D06-4AC9-8B82-4F8DD54D3D99}" type="presParOf" srcId="{AAC6B705-AD5F-4680-B699-6C863993BA4B}" destId="{8488ECBD-9A14-4249-B343-77C0CC4F9E0E}" srcOrd="14" destOrd="0" presId="urn:microsoft.com/office/officeart/2005/8/layout/list1"/>
    <dgm:cxn modelId="{4B479D80-615E-4D39-8832-A754F97B595A}" type="presParOf" srcId="{AAC6B705-AD5F-4680-B699-6C863993BA4B}" destId="{25A87106-F076-4270-B773-4AD802760083}" srcOrd="15" destOrd="0" presId="urn:microsoft.com/office/officeart/2005/8/layout/list1"/>
    <dgm:cxn modelId="{B1B5034C-CDC9-40B7-9CB2-B1FA462DA529}" type="presParOf" srcId="{AAC6B705-AD5F-4680-B699-6C863993BA4B}" destId="{226C55D1-3B3D-4613-BF6D-FB783475F084}" srcOrd="16" destOrd="0" presId="urn:microsoft.com/office/officeart/2005/8/layout/list1"/>
    <dgm:cxn modelId="{C498879F-9B12-40D1-BBDA-14EEB15376B3}" type="presParOf" srcId="{226C55D1-3B3D-4613-BF6D-FB783475F084}" destId="{EF5493C5-CE28-4D67-BC87-210D091B7947}" srcOrd="0" destOrd="0" presId="urn:microsoft.com/office/officeart/2005/8/layout/list1"/>
    <dgm:cxn modelId="{BD4E6675-2507-4A27-A80A-2C507C8D5F35}" type="presParOf" srcId="{226C55D1-3B3D-4613-BF6D-FB783475F084}" destId="{A3FB457F-24E0-4FA4-BDAC-A6A372F821D8}" srcOrd="1" destOrd="0" presId="urn:microsoft.com/office/officeart/2005/8/layout/list1"/>
    <dgm:cxn modelId="{7F064807-B824-43D2-B54B-2F677101E13F}" type="presParOf" srcId="{AAC6B705-AD5F-4680-B699-6C863993BA4B}" destId="{80299E1A-9705-4DD7-8438-E124129D99C8}" srcOrd="17" destOrd="0" presId="urn:microsoft.com/office/officeart/2005/8/layout/list1"/>
    <dgm:cxn modelId="{E9CE5236-DFBF-453B-9AA2-5708C507F448}" type="presParOf" srcId="{AAC6B705-AD5F-4680-B699-6C863993BA4B}" destId="{31AE8084-E858-4EC6-9AC1-32C7FD64C0A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9819C2-3B95-4E86-B1B5-F93126057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CB4A3B1-792C-4DF1-BABA-1E560EA11C6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l-GR" sz="1200" dirty="0">
              <a:solidFill>
                <a:schemeClr val="tx1"/>
              </a:solidFill>
            </a:rPr>
            <a:t>1) Να κάνει το κατάστημα μία "εμπειρία" και λιγότερο "διανομή"</a:t>
          </a:r>
          <a:endParaRPr lang="it-IT" sz="1200" dirty="0">
            <a:solidFill>
              <a:schemeClr val="tx1"/>
            </a:solidFill>
            <a:latin typeface="Arial Rounded MT Bold" panose="020F0704030504030204" pitchFamily="34" charset="0"/>
          </a:endParaRPr>
        </a:p>
      </dgm:t>
    </dgm:pt>
    <dgm:pt modelId="{4B52D698-E9BC-42A6-B852-805895BAD3B7}" type="parTrans" cxnId="{AEB62026-87D7-45BD-B574-E325D6E251DE}">
      <dgm:prSet/>
      <dgm:spPr/>
      <dgm:t>
        <a:bodyPr/>
        <a:lstStyle/>
        <a:p>
          <a:endParaRPr lang="it-IT" sz="1200">
            <a:solidFill>
              <a:schemeClr val="tx1"/>
            </a:solidFill>
          </a:endParaRPr>
        </a:p>
      </dgm:t>
    </dgm:pt>
    <dgm:pt modelId="{22C58DAB-0FD0-4E80-B43B-55A740506A2B}" type="sibTrans" cxnId="{AEB62026-87D7-45BD-B574-E325D6E251DE}">
      <dgm:prSet/>
      <dgm:spPr/>
      <dgm:t>
        <a:bodyPr/>
        <a:lstStyle/>
        <a:p>
          <a:endParaRPr lang="it-IT" sz="1200">
            <a:solidFill>
              <a:schemeClr val="tx1"/>
            </a:solidFill>
          </a:endParaRPr>
        </a:p>
      </dgm:t>
    </dgm:pt>
    <dgm:pt modelId="{06958297-AB7D-4B95-9EE0-2A247BC1426C}">
      <dgm:prSet custT="1">
        <dgm:style>
          <a:lnRef idx="3">
            <a:schemeClr val="lt1"/>
          </a:lnRef>
          <a:fillRef idx="1">
            <a:schemeClr val="accent4"/>
          </a:fillRef>
          <a:effectRef idx="1">
            <a:schemeClr val="accent4"/>
          </a:effectRef>
          <a:fontRef idx="minor">
            <a:schemeClr val="lt1"/>
          </a:fontRef>
        </dgm:style>
      </dgm:prSet>
      <dgm:spPr/>
      <dgm:t>
        <a:bodyPr/>
        <a:lstStyle/>
        <a:p>
          <a:r>
            <a:rPr lang="el-GR" sz="1200" dirty="0">
              <a:solidFill>
                <a:schemeClr val="tx1"/>
              </a:solidFill>
            </a:rPr>
            <a:t>2) Να αντικαταστήσει τους καταλόγους χαρτιού και τις διαφημίσεις περιοδικών επειδή δεν είναι πλέον αποτελεσματικά</a:t>
          </a:r>
          <a:endParaRPr lang="it-IT" sz="1200" dirty="0">
            <a:solidFill>
              <a:schemeClr val="tx1"/>
            </a:solidFill>
          </a:endParaRPr>
        </a:p>
      </dgm:t>
    </dgm:pt>
    <dgm:pt modelId="{8BDA2DAB-2169-4B43-B449-A3F1589D2392}" type="parTrans" cxnId="{3A75FE9B-F998-4AC8-BBA9-CD106E2D432E}">
      <dgm:prSet/>
      <dgm:spPr/>
      <dgm:t>
        <a:bodyPr/>
        <a:lstStyle/>
        <a:p>
          <a:endParaRPr lang="it-IT" sz="1200">
            <a:solidFill>
              <a:schemeClr val="tx1"/>
            </a:solidFill>
          </a:endParaRPr>
        </a:p>
      </dgm:t>
    </dgm:pt>
    <dgm:pt modelId="{56914EBF-AE71-4DE9-BEAF-2DF8DB766E8E}" type="sibTrans" cxnId="{3A75FE9B-F998-4AC8-BBA9-CD106E2D432E}">
      <dgm:prSet/>
      <dgm:spPr/>
      <dgm:t>
        <a:bodyPr/>
        <a:lstStyle/>
        <a:p>
          <a:endParaRPr lang="it-IT" sz="1200">
            <a:solidFill>
              <a:schemeClr val="tx1"/>
            </a:solidFill>
          </a:endParaRPr>
        </a:p>
      </dgm:t>
    </dgm:pt>
    <dgm:pt modelId="{1211C324-EF33-4937-BBF1-CA9E1618D63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l-GR" sz="1200" dirty="0">
              <a:solidFill>
                <a:schemeClr val="tx1"/>
              </a:solidFill>
            </a:rPr>
            <a:t>3) Να ενσωματώσει την ψηφιακή τεχνολογία σε όλες τις λειτουργίες της εταιρείας</a:t>
          </a:r>
          <a:endParaRPr lang="it-IT" sz="1200" dirty="0">
            <a:solidFill>
              <a:schemeClr val="tx1"/>
            </a:solidFill>
          </a:endParaRPr>
        </a:p>
      </dgm:t>
    </dgm:pt>
    <dgm:pt modelId="{192A8FE2-A67A-43D9-BAE9-8A73D737C094}" type="parTrans" cxnId="{03DA1ADC-77FC-44FC-86E2-F88500C9AACA}">
      <dgm:prSet/>
      <dgm:spPr/>
      <dgm:t>
        <a:bodyPr/>
        <a:lstStyle/>
        <a:p>
          <a:endParaRPr lang="it-IT" sz="1200">
            <a:solidFill>
              <a:schemeClr val="tx1"/>
            </a:solidFill>
          </a:endParaRPr>
        </a:p>
      </dgm:t>
    </dgm:pt>
    <dgm:pt modelId="{1AB4D545-5CED-401C-BC83-B85AECD8B947}" type="sibTrans" cxnId="{03DA1ADC-77FC-44FC-86E2-F88500C9AACA}">
      <dgm:prSet/>
      <dgm:spPr/>
      <dgm:t>
        <a:bodyPr/>
        <a:lstStyle/>
        <a:p>
          <a:endParaRPr lang="it-IT" sz="1200">
            <a:solidFill>
              <a:schemeClr val="tx1"/>
            </a:solidFill>
          </a:endParaRPr>
        </a:p>
      </dgm:t>
    </dgm:pt>
    <dgm:pt modelId="{64A7B2CA-6739-4229-BD69-F0770DC473A7}" type="pres">
      <dgm:prSet presAssocID="{529819C2-3B95-4E86-B1B5-F93126057748}" presName="linear" presStyleCnt="0">
        <dgm:presLayoutVars>
          <dgm:animLvl val="lvl"/>
          <dgm:resizeHandles val="exact"/>
        </dgm:presLayoutVars>
      </dgm:prSet>
      <dgm:spPr/>
    </dgm:pt>
    <dgm:pt modelId="{215DA22F-8135-4434-84C5-FAFCBB53551D}" type="pres">
      <dgm:prSet presAssocID="{5CB4A3B1-792C-4DF1-BABA-1E560EA11C62}" presName="parentText" presStyleLbl="node1" presStyleIdx="0" presStyleCnt="3" custLinFactNeighborX="141" custLinFactNeighborY="-19935">
        <dgm:presLayoutVars>
          <dgm:chMax val="0"/>
          <dgm:bulletEnabled val="1"/>
        </dgm:presLayoutVars>
      </dgm:prSet>
      <dgm:spPr/>
    </dgm:pt>
    <dgm:pt modelId="{07D46C35-BC7E-4E97-BF2D-AB22F0C6DDB6}" type="pres">
      <dgm:prSet presAssocID="{22C58DAB-0FD0-4E80-B43B-55A740506A2B}" presName="spacer" presStyleCnt="0"/>
      <dgm:spPr/>
    </dgm:pt>
    <dgm:pt modelId="{4B2850AC-2DD2-4E3D-A889-9FF2498FA359}" type="pres">
      <dgm:prSet presAssocID="{06958297-AB7D-4B95-9EE0-2A247BC1426C}" presName="parentText" presStyleLbl="node1" presStyleIdx="1" presStyleCnt="3" custLinFactNeighborY="-15142">
        <dgm:presLayoutVars>
          <dgm:chMax val="0"/>
          <dgm:bulletEnabled val="1"/>
        </dgm:presLayoutVars>
      </dgm:prSet>
      <dgm:spPr/>
    </dgm:pt>
    <dgm:pt modelId="{0A7D1DC0-C889-469F-90FF-039C73AEDC00}" type="pres">
      <dgm:prSet presAssocID="{56914EBF-AE71-4DE9-BEAF-2DF8DB766E8E}" presName="spacer" presStyleCnt="0"/>
      <dgm:spPr/>
    </dgm:pt>
    <dgm:pt modelId="{53245DB0-2B3A-4011-9379-65EFA6084B61}" type="pres">
      <dgm:prSet presAssocID="{1211C324-EF33-4937-BBF1-CA9E1618D63A}" presName="parentText" presStyleLbl="node1" presStyleIdx="2" presStyleCnt="3" custLinFactY="11372" custLinFactNeighborX="141" custLinFactNeighborY="100000">
        <dgm:presLayoutVars>
          <dgm:chMax val="0"/>
          <dgm:bulletEnabled val="1"/>
        </dgm:presLayoutVars>
      </dgm:prSet>
      <dgm:spPr/>
    </dgm:pt>
  </dgm:ptLst>
  <dgm:cxnLst>
    <dgm:cxn modelId="{AEB62026-87D7-45BD-B574-E325D6E251DE}" srcId="{529819C2-3B95-4E86-B1B5-F93126057748}" destId="{5CB4A3B1-792C-4DF1-BABA-1E560EA11C62}" srcOrd="0" destOrd="0" parTransId="{4B52D698-E9BC-42A6-B852-805895BAD3B7}" sibTransId="{22C58DAB-0FD0-4E80-B43B-55A740506A2B}"/>
    <dgm:cxn modelId="{E361C22A-BA50-4131-A56D-A94B3ED42420}" type="presOf" srcId="{06958297-AB7D-4B95-9EE0-2A247BC1426C}" destId="{4B2850AC-2DD2-4E3D-A889-9FF2498FA359}" srcOrd="0" destOrd="0" presId="urn:microsoft.com/office/officeart/2005/8/layout/vList2"/>
    <dgm:cxn modelId="{C680233F-8167-4E35-87C8-7D103510F9FF}" type="presOf" srcId="{529819C2-3B95-4E86-B1B5-F93126057748}" destId="{64A7B2CA-6739-4229-BD69-F0770DC473A7}" srcOrd="0" destOrd="0" presId="urn:microsoft.com/office/officeart/2005/8/layout/vList2"/>
    <dgm:cxn modelId="{E4FF1340-1A48-45CC-8E3F-8CD519F43A8E}" type="presOf" srcId="{5CB4A3B1-792C-4DF1-BABA-1E560EA11C62}" destId="{215DA22F-8135-4434-84C5-FAFCBB53551D}" srcOrd="0" destOrd="0" presId="urn:microsoft.com/office/officeart/2005/8/layout/vList2"/>
    <dgm:cxn modelId="{29D6C16A-483A-4FBB-947A-431761E33435}" type="presOf" srcId="{1211C324-EF33-4937-BBF1-CA9E1618D63A}" destId="{53245DB0-2B3A-4011-9379-65EFA6084B61}" srcOrd="0" destOrd="0" presId="urn:microsoft.com/office/officeart/2005/8/layout/vList2"/>
    <dgm:cxn modelId="{3A75FE9B-F998-4AC8-BBA9-CD106E2D432E}" srcId="{529819C2-3B95-4E86-B1B5-F93126057748}" destId="{06958297-AB7D-4B95-9EE0-2A247BC1426C}" srcOrd="1" destOrd="0" parTransId="{8BDA2DAB-2169-4B43-B449-A3F1589D2392}" sibTransId="{56914EBF-AE71-4DE9-BEAF-2DF8DB766E8E}"/>
    <dgm:cxn modelId="{03DA1ADC-77FC-44FC-86E2-F88500C9AACA}" srcId="{529819C2-3B95-4E86-B1B5-F93126057748}" destId="{1211C324-EF33-4937-BBF1-CA9E1618D63A}" srcOrd="2" destOrd="0" parTransId="{192A8FE2-A67A-43D9-BAE9-8A73D737C094}" sibTransId="{1AB4D545-5CED-401C-BC83-B85AECD8B947}"/>
    <dgm:cxn modelId="{24655BFD-A3C4-456F-B525-6E7304E3105D}" type="presParOf" srcId="{64A7B2CA-6739-4229-BD69-F0770DC473A7}" destId="{215DA22F-8135-4434-84C5-FAFCBB53551D}" srcOrd="0" destOrd="0" presId="urn:microsoft.com/office/officeart/2005/8/layout/vList2"/>
    <dgm:cxn modelId="{681C75EA-A7C2-4158-B57A-9123EB092873}" type="presParOf" srcId="{64A7B2CA-6739-4229-BD69-F0770DC473A7}" destId="{07D46C35-BC7E-4E97-BF2D-AB22F0C6DDB6}" srcOrd="1" destOrd="0" presId="urn:microsoft.com/office/officeart/2005/8/layout/vList2"/>
    <dgm:cxn modelId="{C8A65588-E5B6-462D-A63B-0CA3D6A91838}" type="presParOf" srcId="{64A7B2CA-6739-4229-BD69-F0770DC473A7}" destId="{4B2850AC-2DD2-4E3D-A889-9FF2498FA359}" srcOrd="2" destOrd="0" presId="urn:microsoft.com/office/officeart/2005/8/layout/vList2"/>
    <dgm:cxn modelId="{9EF8D31A-4600-482E-9A13-A432231A72B8}" type="presParOf" srcId="{64A7B2CA-6739-4229-BD69-F0770DC473A7}" destId="{0A7D1DC0-C889-469F-90FF-039C73AEDC00}" srcOrd="3" destOrd="0" presId="urn:microsoft.com/office/officeart/2005/8/layout/vList2"/>
    <dgm:cxn modelId="{46DA3B34-D14C-4E18-9AAA-B14B7ACE7982}" type="presParOf" srcId="{64A7B2CA-6739-4229-BD69-F0770DC473A7}" destId="{53245DB0-2B3A-4011-9379-65EFA6084B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E4FBD0C-DBBF-4E0B-B048-45F53AB043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6245F80-D51C-4EDD-93A7-99859697878E}">
      <dgm:prSet custT="1"/>
      <dgm:spPr/>
      <dgm:t>
        <a:bodyPr/>
        <a:lstStyle/>
        <a:p>
          <a:r>
            <a:rPr lang="el-GR" sz="1200" dirty="0">
              <a:solidFill>
                <a:schemeClr val="tx1"/>
              </a:solidFill>
            </a:rPr>
            <a:t>Να αυξήσει τις επισκέψεις στον </a:t>
          </a:r>
          <a:r>
            <a:rPr lang="el-GR" sz="1200" dirty="0" err="1">
              <a:solidFill>
                <a:schemeClr val="tx1"/>
              </a:solidFill>
            </a:rPr>
            <a:t>ιστότοπο</a:t>
          </a:r>
          <a:r>
            <a:rPr lang="el-GR" sz="1200" dirty="0">
              <a:solidFill>
                <a:schemeClr val="tx1"/>
              </a:solidFill>
            </a:rPr>
            <a:t> και να γίνει έναρξη λειτουργίας του διαδικτυακού καταστήματος</a:t>
          </a:r>
          <a:endParaRPr lang="es-ES" sz="1200" dirty="0">
            <a:solidFill>
              <a:schemeClr val="tx1"/>
            </a:solidFill>
            <a:latin typeface="Arial Rounded MT Bold" panose="020F0704030504030204" pitchFamily="34" charset="0"/>
          </a:endParaRPr>
        </a:p>
      </dgm:t>
    </dgm:pt>
    <dgm:pt modelId="{7C4B6843-4DDC-45FE-87F9-D411B1238B6E}" type="parTrans" cxnId="{825EBACD-4003-4BAF-A929-8485EABD15E3}">
      <dgm:prSet/>
      <dgm:spPr/>
      <dgm:t>
        <a:bodyPr/>
        <a:lstStyle/>
        <a:p>
          <a:endParaRPr lang="es-ES" sz="1200">
            <a:solidFill>
              <a:schemeClr val="tx1"/>
            </a:solidFill>
            <a:latin typeface="Arial Rounded MT Bold" panose="020F0704030504030204" pitchFamily="34" charset="0"/>
          </a:endParaRPr>
        </a:p>
      </dgm:t>
    </dgm:pt>
    <dgm:pt modelId="{64F0627F-AE79-4F5F-BB8F-47F1CC2950A9}" type="sibTrans" cxnId="{825EBACD-4003-4BAF-A929-8485EABD15E3}">
      <dgm:prSet/>
      <dgm:spPr/>
      <dgm:t>
        <a:bodyPr/>
        <a:lstStyle/>
        <a:p>
          <a:endParaRPr lang="es-ES" sz="1200">
            <a:solidFill>
              <a:schemeClr val="tx1"/>
            </a:solidFill>
            <a:latin typeface="Arial Rounded MT Bold" panose="020F0704030504030204" pitchFamily="34" charset="0"/>
          </a:endParaRPr>
        </a:p>
      </dgm:t>
    </dgm:pt>
    <dgm:pt modelId="{E58C6C52-4ADC-46B5-8B71-D2BB6F8ECE3D}">
      <dgm:prSet custT="1"/>
      <dgm:spPr/>
      <dgm:t>
        <a:bodyPr/>
        <a:lstStyle/>
        <a:p>
          <a:r>
            <a:rPr lang="el-GR" sz="1200" dirty="0">
              <a:solidFill>
                <a:schemeClr val="tx1"/>
              </a:solidFill>
            </a:rPr>
            <a:t>Να μειώσει τις δαπάνες για έντυπα και περιοδικά</a:t>
          </a:r>
          <a:endParaRPr lang="es-ES" sz="1200" dirty="0">
            <a:solidFill>
              <a:schemeClr val="tx1"/>
            </a:solidFill>
            <a:latin typeface="Arial Rounded MT Bold" panose="020F0704030504030204" pitchFamily="34" charset="0"/>
          </a:endParaRPr>
        </a:p>
      </dgm:t>
    </dgm:pt>
    <dgm:pt modelId="{E9875023-0330-4BFB-843A-5BBFB0E158CB}" type="parTrans" cxnId="{F1B08997-71D0-41B3-8EBB-262E65FA3497}">
      <dgm:prSet/>
      <dgm:spPr/>
      <dgm:t>
        <a:bodyPr/>
        <a:lstStyle/>
        <a:p>
          <a:endParaRPr lang="es-ES" sz="1200">
            <a:solidFill>
              <a:schemeClr val="tx1"/>
            </a:solidFill>
            <a:latin typeface="Arial Rounded MT Bold" panose="020F0704030504030204" pitchFamily="34" charset="0"/>
          </a:endParaRPr>
        </a:p>
      </dgm:t>
    </dgm:pt>
    <dgm:pt modelId="{46B250D6-5DB0-4D9F-B985-ABA0D1B93079}" type="sibTrans" cxnId="{F1B08997-71D0-41B3-8EBB-262E65FA3497}">
      <dgm:prSet/>
      <dgm:spPr/>
      <dgm:t>
        <a:bodyPr/>
        <a:lstStyle/>
        <a:p>
          <a:endParaRPr lang="es-ES" sz="1200">
            <a:solidFill>
              <a:schemeClr val="tx1"/>
            </a:solidFill>
            <a:latin typeface="Arial Rounded MT Bold" panose="020F0704030504030204" pitchFamily="34" charset="0"/>
          </a:endParaRPr>
        </a:p>
      </dgm:t>
    </dgm:pt>
    <dgm:pt modelId="{2654C7AE-FB2F-43D4-A9F9-7590B37D81F9}">
      <dgm:prSet custT="1"/>
      <dgm:spPr/>
      <dgm:t>
        <a:bodyPr/>
        <a:lstStyle/>
        <a:p>
          <a:r>
            <a:rPr lang="el-GR" sz="1200" dirty="0">
              <a:solidFill>
                <a:schemeClr val="tx1"/>
              </a:solidFill>
            </a:rPr>
            <a:t>Να βελτιώσει την κατάταξη των μηχανών αναζήτησης</a:t>
          </a:r>
          <a:endParaRPr lang="es-ES" sz="1200" dirty="0">
            <a:solidFill>
              <a:schemeClr val="tx1"/>
            </a:solidFill>
            <a:latin typeface="Arial Rounded MT Bold" panose="020F0704030504030204" pitchFamily="34" charset="0"/>
          </a:endParaRPr>
        </a:p>
      </dgm:t>
    </dgm:pt>
    <dgm:pt modelId="{790742CB-4416-4B5B-A265-61C97A4130C7}" type="parTrans" cxnId="{3430D8F8-4321-4E9F-8F36-EDF894219521}">
      <dgm:prSet/>
      <dgm:spPr/>
      <dgm:t>
        <a:bodyPr/>
        <a:lstStyle/>
        <a:p>
          <a:endParaRPr lang="es-ES" sz="1200">
            <a:solidFill>
              <a:schemeClr val="tx1"/>
            </a:solidFill>
            <a:latin typeface="Arial Rounded MT Bold" panose="020F0704030504030204" pitchFamily="34" charset="0"/>
          </a:endParaRPr>
        </a:p>
      </dgm:t>
    </dgm:pt>
    <dgm:pt modelId="{331A98E8-804A-48B8-AF96-54BDDFF39C04}" type="sibTrans" cxnId="{3430D8F8-4321-4E9F-8F36-EDF894219521}">
      <dgm:prSet/>
      <dgm:spPr/>
      <dgm:t>
        <a:bodyPr/>
        <a:lstStyle/>
        <a:p>
          <a:endParaRPr lang="es-ES" sz="1200">
            <a:solidFill>
              <a:schemeClr val="tx1"/>
            </a:solidFill>
            <a:latin typeface="Arial Rounded MT Bold" panose="020F0704030504030204" pitchFamily="34" charset="0"/>
          </a:endParaRPr>
        </a:p>
      </dgm:t>
    </dgm:pt>
    <dgm:pt modelId="{AF51B9BE-7D05-4486-9FC5-8D079CD77AED}">
      <dgm:prSet custT="1"/>
      <dgm:spPr/>
      <dgm:t>
        <a:bodyPr/>
        <a:lstStyle/>
        <a:p>
          <a:r>
            <a:rPr lang="el-GR" sz="1200" dirty="0">
              <a:solidFill>
                <a:schemeClr val="tx1"/>
              </a:solidFill>
            </a:rPr>
            <a:t>Να δημιουργήσει μια διαρκή και συνεχή σχέση με τους χρήστες</a:t>
          </a:r>
          <a:endParaRPr lang="es-ES" sz="1200" dirty="0">
            <a:solidFill>
              <a:schemeClr val="tx1"/>
            </a:solidFill>
            <a:latin typeface="Arial Rounded MT Bold" panose="020F0704030504030204" pitchFamily="34" charset="0"/>
          </a:endParaRPr>
        </a:p>
      </dgm:t>
    </dgm:pt>
    <dgm:pt modelId="{DFD7ACD3-6E39-4868-BDCC-1CE2048762D1}" type="parTrans" cxnId="{3ABF8EC0-8711-4E33-9FF4-85D579944F61}">
      <dgm:prSet/>
      <dgm:spPr/>
      <dgm:t>
        <a:bodyPr/>
        <a:lstStyle/>
        <a:p>
          <a:endParaRPr lang="es-ES" sz="1200">
            <a:solidFill>
              <a:schemeClr val="tx1"/>
            </a:solidFill>
            <a:latin typeface="Arial Rounded MT Bold" panose="020F0704030504030204" pitchFamily="34" charset="0"/>
          </a:endParaRPr>
        </a:p>
      </dgm:t>
    </dgm:pt>
    <dgm:pt modelId="{4EEF3EE8-09B5-4D31-8054-6CAC42A9D00E}" type="sibTrans" cxnId="{3ABF8EC0-8711-4E33-9FF4-85D579944F61}">
      <dgm:prSet/>
      <dgm:spPr/>
      <dgm:t>
        <a:bodyPr/>
        <a:lstStyle/>
        <a:p>
          <a:endParaRPr lang="es-ES" sz="1200">
            <a:solidFill>
              <a:schemeClr val="tx1"/>
            </a:solidFill>
            <a:latin typeface="Arial Rounded MT Bold" panose="020F0704030504030204" pitchFamily="34" charset="0"/>
          </a:endParaRPr>
        </a:p>
      </dgm:t>
    </dgm:pt>
    <dgm:pt modelId="{A3396259-D97C-4241-B04A-959B36AE8B9E}">
      <dgm:prSet custT="1"/>
      <dgm:spPr/>
      <dgm:t>
        <a:bodyPr/>
        <a:lstStyle/>
        <a:p>
          <a:r>
            <a:rPr lang="el-GR" sz="1200" dirty="0">
              <a:solidFill>
                <a:schemeClr val="tx1"/>
              </a:solidFill>
            </a:rPr>
            <a:t>Να διαφοροποιηθεί από τους ανταγωνιστές χάρη στη δημιουργικότητά της, την προσοχή στον πελάτη</a:t>
          </a:r>
          <a:endParaRPr lang="es-ES" sz="1200" dirty="0">
            <a:solidFill>
              <a:schemeClr val="tx1"/>
            </a:solidFill>
            <a:latin typeface="Arial Rounded MT Bold" panose="020F0704030504030204" pitchFamily="34" charset="0"/>
          </a:endParaRPr>
        </a:p>
      </dgm:t>
    </dgm:pt>
    <dgm:pt modelId="{8CE84AD7-D6C6-4234-8CAF-0B95735A942C}" type="parTrans" cxnId="{6F92673C-AAAF-4038-B3D8-B1CC3AE44F0B}">
      <dgm:prSet/>
      <dgm:spPr/>
      <dgm:t>
        <a:bodyPr/>
        <a:lstStyle/>
        <a:p>
          <a:endParaRPr lang="es-ES" sz="1200">
            <a:solidFill>
              <a:schemeClr val="tx1"/>
            </a:solidFill>
            <a:latin typeface="Arial Rounded MT Bold" panose="020F0704030504030204" pitchFamily="34" charset="0"/>
          </a:endParaRPr>
        </a:p>
      </dgm:t>
    </dgm:pt>
    <dgm:pt modelId="{42C3574F-7110-475D-8379-A7B78A9AAAD5}" type="sibTrans" cxnId="{6F92673C-AAAF-4038-B3D8-B1CC3AE44F0B}">
      <dgm:prSet/>
      <dgm:spPr/>
      <dgm:t>
        <a:bodyPr/>
        <a:lstStyle/>
        <a:p>
          <a:endParaRPr lang="es-ES" sz="1200">
            <a:solidFill>
              <a:schemeClr val="tx1"/>
            </a:solidFill>
            <a:latin typeface="Arial Rounded MT Bold" panose="020F0704030504030204" pitchFamily="34" charset="0"/>
          </a:endParaRPr>
        </a:p>
      </dgm:t>
    </dgm:pt>
    <dgm:pt modelId="{EC372BC2-3402-40B4-A30E-70EAFD66F0CE}" type="pres">
      <dgm:prSet presAssocID="{FE4FBD0C-DBBF-4E0B-B048-45F53AB04337}" presName="linear" presStyleCnt="0">
        <dgm:presLayoutVars>
          <dgm:dir/>
          <dgm:animLvl val="lvl"/>
          <dgm:resizeHandles val="exact"/>
        </dgm:presLayoutVars>
      </dgm:prSet>
      <dgm:spPr/>
    </dgm:pt>
    <dgm:pt modelId="{CFF89A41-18EB-4C8D-BFD3-70B0A02E8818}" type="pres">
      <dgm:prSet presAssocID="{F6245F80-D51C-4EDD-93A7-99859697878E}" presName="parentLin" presStyleCnt="0"/>
      <dgm:spPr/>
    </dgm:pt>
    <dgm:pt modelId="{3B62946D-3EA7-49F9-800C-4E17585284FC}" type="pres">
      <dgm:prSet presAssocID="{F6245F80-D51C-4EDD-93A7-99859697878E}" presName="parentLeftMargin" presStyleLbl="node1" presStyleIdx="0" presStyleCnt="5"/>
      <dgm:spPr/>
    </dgm:pt>
    <dgm:pt modelId="{7A553932-59BE-4097-8DC0-3EB0C9F418A9}" type="pres">
      <dgm:prSet presAssocID="{F6245F80-D51C-4EDD-93A7-99859697878E}" presName="parentText" presStyleLbl="node1" presStyleIdx="0" presStyleCnt="5" custScaleX="131362">
        <dgm:presLayoutVars>
          <dgm:chMax val="0"/>
          <dgm:bulletEnabled val="1"/>
        </dgm:presLayoutVars>
      </dgm:prSet>
      <dgm:spPr/>
    </dgm:pt>
    <dgm:pt modelId="{C60D1E58-F6BC-46AC-AACE-12AF5D4B3BD7}" type="pres">
      <dgm:prSet presAssocID="{F6245F80-D51C-4EDD-93A7-99859697878E}" presName="negativeSpace" presStyleCnt="0"/>
      <dgm:spPr/>
    </dgm:pt>
    <dgm:pt modelId="{4217BA2C-C7EA-438D-A285-9495D32564AB}" type="pres">
      <dgm:prSet presAssocID="{F6245F80-D51C-4EDD-93A7-99859697878E}" presName="childText" presStyleLbl="conFgAcc1" presStyleIdx="0" presStyleCnt="5">
        <dgm:presLayoutVars>
          <dgm:bulletEnabled val="1"/>
        </dgm:presLayoutVars>
      </dgm:prSet>
      <dgm:spPr/>
    </dgm:pt>
    <dgm:pt modelId="{ADE239CD-75FF-49BA-BC68-9D1A1A72F472}" type="pres">
      <dgm:prSet presAssocID="{64F0627F-AE79-4F5F-BB8F-47F1CC2950A9}" presName="spaceBetweenRectangles" presStyleCnt="0"/>
      <dgm:spPr/>
    </dgm:pt>
    <dgm:pt modelId="{14638A03-FE21-422F-9C5D-6C63337A1874}" type="pres">
      <dgm:prSet presAssocID="{E58C6C52-4ADC-46B5-8B71-D2BB6F8ECE3D}" presName="parentLin" presStyleCnt="0"/>
      <dgm:spPr/>
    </dgm:pt>
    <dgm:pt modelId="{B41CC8AA-5B84-44F6-83DD-03A8255AF5AF}" type="pres">
      <dgm:prSet presAssocID="{E58C6C52-4ADC-46B5-8B71-D2BB6F8ECE3D}" presName="parentLeftMargin" presStyleLbl="node1" presStyleIdx="0" presStyleCnt="5"/>
      <dgm:spPr/>
    </dgm:pt>
    <dgm:pt modelId="{EF531129-B886-45AA-A12E-D7418A0C788F}" type="pres">
      <dgm:prSet presAssocID="{E58C6C52-4ADC-46B5-8B71-D2BB6F8ECE3D}" presName="parentText" presStyleLbl="node1" presStyleIdx="1" presStyleCnt="5" custScaleX="131362">
        <dgm:presLayoutVars>
          <dgm:chMax val="0"/>
          <dgm:bulletEnabled val="1"/>
        </dgm:presLayoutVars>
      </dgm:prSet>
      <dgm:spPr/>
    </dgm:pt>
    <dgm:pt modelId="{B4B72F9B-32A0-43D9-850E-615AEB796FEB}" type="pres">
      <dgm:prSet presAssocID="{E58C6C52-4ADC-46B5-8B71-D2BB6F8ECE3D}" presName="negativeSpace" presStyleCnt="0"/>
      <dgm:spPr/>
    </dgm:pt>
    <dgm:pt modelId="{5DC1E064-8ABF-41FE-8752-B1D0FFE37C39}" type="pres">
      <dgm:prSet presAssocID="{E58C6C52-4ADC-46B5-8B71-D2BB6F8ECE3D}" presName="childText" presStyleLbl="conFgAcc1" presStyleIdx="1" presStyleCnt="5">
        <dgm:presLayoutVars>
          <dgm:bulletEnabled val="1"/>
        </dgm:presLayoutVars>
      </dgm:prSet>
      <dgm:spPr/>
    </dgm:pt>
    <dgm:pt modelId="{498E4E4C-0034-4A27-AA25-41E716D503F7}" type="pres">
      <dgm:prSet presAssocID="{46B250D6-5DB0-4D9F-B985-ABA0D1B93079}" presName="spaceBetweenRectangles" presStyleCnt="0"/>
      <dgm:spPr/>
    </dgm:pt>
    <dgm:pt modelId="{C73D267D-D50B-4534-8C5B-7EBCDF18970E}" type="pres">
      <dgm:prSet presAssocID="{2654C7AE-FB2F-43D4-A9F9-7590B37D81F9}" presName="parentLin" presStyleCnt="0"/>
      <dgm:spPr/>
    </dgm:pt>
    <dgm:pt modelId="{88B53F28-D0A3-45B7-8B27-AEE0833F74EA}" type="pres">
      <dgm:prSet presAssocID="{2654C7AE-FB2F-43D4-A9F9-7590B37D81F9}" presName="parentLeftMargin" presStyleLbl="node1" presStyleIdx="1" presStyleCnt="5"/>
      <dgm:spPr/>
    </dgm:pt>
    <dgm:pt modelId="{A17ED509-36EB-4B70-873C-DB25F10FB0FE}" type="pres">
      <dgm:prSet presAssocID="{2654C7AE-FB2F-43D4-A9F9-7590B37D81F9}" presName="parentText" presStyleLbl="node1" presStyleIdx="2" presStyleCnt="5" custScaleX="131362">
        <dgm:presLayoutVars>
          <dgm:chMax val="0"/>
          <dgm:bulletEnabled val="1"/>
        </dgm:presLayoutVars>
      </dgm:prSet>
      <dgm:spPr/>
    </dgm:pt>
    <dgm:pt modelId="{C3CDC91E-5DCE-44EA-A695-D6622FDB0861}" type="pres">
      <dgm:prSet presAssocID="{2654C7AE-FB2F-43D4-A9F9-7590B37D81F9}" presName="negativeSpace" presStyleCnt="0"/>
      <dgm:spPr/>
    </dgm:pt>
    <dgm:pt modelId="{99FED7F7-C2E7-458F-8D7E-0F20BF1C1DA0}" type="pres">
      <dgm:prSet presAssocID="{2654C7AE-FB2F-43D4-A9F9-7590B37D81F9}" presName="childText" presStyleLbl="conFgAcc1" presStyleIdx="2" presStyleCnt="5">
        <dgm:presLayoutVars>
          <dgm:bulletEnabled val="1"/>
        </dgm:presLayoutVars>
      </dgm:prSet>
      <dgm:spPr/>
    </dgm:pt>
    <dgm:pt modelId="{51639AE3-5A34-4A09-9E87-EB74CF77EAFE}" type="pres">
      <dgm:prSet presAssocID="{331A98E8-804A-48B8-AF96-54BDDFF39C04}" presName="spaceBetweenRectangles" presStyleCnt="0"/>
      <dgm:spPr/>
    </dgm:pt>
    <dgm:pt modelId="{2B6872B3-3147-4FAD-9A44-B2859FEA8A4B}" type="pres">
      <dgm:prSet presAssocID="{AF51B9BE-7D05-4486-9FC5-8D079CD77AED}" presName="parentLin" presStyleCnt="0"/>
      <dgm:spPr/>
    </dgm:pt>
    <dgm:pt modelId="{4F022167-3041-4BB6-B69D-49C73CBD1729}" type="pres">
      <dgm:prSet presAssocID="{AF51B9BE-7D05-4486-9FC5-8D079CD77AED}" presName="parentLeftMargin" presStyleLbl="node1" presStyleIdx="2" presStyleCnt="5"/>
      <dgm:spPr/>
    </dgm:pt>
    <dgm:pt modelId="{0C1ECD54-9215-4C1F-8085-9042F9AF70F5}" type="pres">
      <dgm:prSet presAssocID="{AF51B9BE-7D05-4486-9FC5-8D079CD77AED}" presName="parentText" presStyleLbl="node1" presStyleIdx="3" presStyleCnt="5" custScaleX="131362">
        <dgm:presLayoutVars>
          <dgm:chMax val="0"/>
          <dgm:bulletEnabled val="1"/>
        </dgm:presLayoutVars>
      </dgm:prSet>
      <dgm:spPr/>
    </dgm:pt>
    <dgm:pt modelId="{52DBBB84-1823-409C-8BE9-6FD898282F32}" type="pres">
      <dgm:prSet presAssocID="{AF51B9BE-7D05-4486-9FC5-8D079CD77AED}" presName="negativeSpace" presStyleCnt="0"/>
      <dgm:spPr/>
    </dgm:pt>
    <dgm:pt modelId="{5D4FEF8A-F8B7-4C16-906C-747EAC5F4D97}" type="pres">
      <dgm:prSet presAssocID="{AF51B9BE-7D05-4486-9FC5-8D079CD77AED}" presName="childText" presStyleLbl="conFgAcc1" presStyleIdx="3" presStyleCnt="5">
        <dgm:presLayoutVars>
          <dgm:bulletEnabled val="1"/>
        </dgm:presLayoutVars>
      </dgm:prSet>
      <dgm:spPr/>
    </dgm:pt>
    <dgm:pt modelId="{ECDCE63F-E68A-4275-9317-3A030F40AAD5}" type="pres">
      <dgm:prSet presAssocID="{4EEF3EE8-09B5-4D31-8054-6CAC42A9D00E}" presName="spaceBetweenRectangles" presStyleCnt="0"/>
      <dgm:spPr/>
    </dgm:pt>
    <dgm:pt modelId="{B07FE34D-58C5-4458-9699-B414DA4ED518}" type="pres">
      <dgm:prSet presAssocID="{A3396259-D97C-4241-B04A-959B36AE8B9E}" presName="parentLin" presStyleCnt="0"/>
      <dgm:spPr/>
    </dgm:pt>
    <dgm:pt modelId="{06CB79A0-EC05-4F6F-BC67-2FC77ACE7028}" type="pres">
      <dgm:prSet presAssocID="{A3396259-D97C-4241-B04A-959B36AE8B9E}" presName="parentLeftMargin" presStyleLbl="node1" presStyleIdx="3" presStyleCnt="5"/>
      <dgm:spPr/>
    </dgm:pt>
    <dgm:pt modelId="{DC27D5D3-A3C7-4D34-8BE2-9CD70642810E}" type="pres">
      <dgm:prSet presAssocID="{A3396259-D97C-4241-B04A-959B36AE8B9E}" presName="parentText" presStyleLbl="node1" presStyleIdx="4" presStyleCnt="5" custScaleX="131362" custScaleY="135290">
        <dgm:presLayoutVars>
          <dgm:chMax val="0"/>
          <dgm:bulletEnabled val="1"/>
        </dgm:presLayoutVars>
      </dgm:prSet>
      <dgm:spPr/>
    </dgm:pt>
    <dgm:pt modelId="{7626DBE8-4CF5-48EE-A020-F0024E0E5847}" type="pres">
      <dgm:prSet presAssocID="{A3396259-D97C-4241-B04A-959B36AE8B9E}" presName="negativeSpace" presStyleCnt="0"/>
      <dgm:spPr/>
    </dgm:pt>
    <dgm:pt modelId="{8B7D82DE-CD87-4C39-919B-BF6B7DC9C53B}" type="pres">
      <dgm:prSet presAssocID="{A3396259-D97C-4241-B04A-959B36AE8B9E}" presName="childText" presStyleLbl="conFgAcc1" presStyleIdx="4" presStyleCnt="5">
        <dgm:presLayoutVars>
          <dgm:bulletEnabled val="1"/>
        </dgm:presLayoutVars>
      </dgm:prSet>
      <dgm:spPr/>
    </dgm:pt>
  </dgm:ptLst>
  <dgm:cxnLst>
    <dgm:cxn modelId="{D1B13D11-296A-4228-BCFD-1D5522BBEDC9}" type="presOf" srcId="{AF51B9BE-7D05-4486-9FC5-8D079CD77AED}" destId="{4F022167-3041-4BB6-B69D-49C73CBD1729}" srcOrd="0" destOrd="0" presId="urn:microsoft.com/office/officeart/2005/8/layout/list1"/>
    <dgm:cxn modelId="{1AAE4012-45C1-4016-9E06-62F4572DE99F}" type="presOf" srcId="{F6245F80-D51C-4EDD-93A7-99859697878E}" destId="{3B62946D-3EA7-49F9-800C-4E17585284FC}" srcOrd="0" destOrd="0" presId="urn:microsoft.com/office/officeart/2005/8/layout/list1"/>
    <dgm:cxn modelId="{C4A40019-B9C6-4466-9CA2-F0C44B4C3B78}" type="presOf" srcId="{2654C7AE-FB2F-43D4-A9F9-7590B37D81F9}" destId="{88B53F28-D0A3-45B7-8B27-AEE0833F74EA}" srcOrd="0" destOrd="0" presId="urn:microsoft.com/office/officeart/2005/8/layout/list1"/>
    <dgm:cxn modelId="{6F92673C-AAAF-4038-B3D8-B1CC3AE44F0B}" srcId="{FE4FBD0C-DBBF-4E0B-B048-45F53AB04337}" destId="{A3396259-D97C-4241-B04A-959B36AE8B9E}" srcOrd="4" destOrd="0" parTransId="{8CE84AD7-D6C6-4234-8CAF-0B95735A942C}" sibTransId="{42C3574F-7110-475D-8379-A7B78A9AAAD5}"/>
    <dgm:cxn modelId="{A67D1562-86C5-4578-A1A1-252100340957}" type="presOf" srcId="{A3396259-D97C-4241-B04A-959B36AE8B9E}" destId="{DC27D5D3-A3C7-4D34-8BE2-9CD70642810E}" srcOrd="1" destOrd="0" presId="urn:microsoft.com/office/officeart/2005/8/layout/list1"/>
    <dgm:cxn modelId="{ED32FD67-4D5A-47A9-B736-E46B73F30406}" type="presOf" srcId="{E58C6C52-4ADC-46B5-8B71-D2BB6F8ECE3D}" destId="{B41CC8AA-5B84-44F6-83DD-03A8255AF5AF}" srcOrd="0" destOrd="0" presId="urn:microsoft.com/office/officeart/2005/8/layout/list1"/>
    <dgm:cxn modelId="{2318784E-480F-461B-9CA8-05EDEF65964B}" type="presOf" srcId="{2654C7AE-FB2F-43D4-A9F9-7590B37D81F9}" destId="{A17ED509-36EB-4B70-873C-DB25F10FB0FE}" srcOrd="1" destOrd="0" presId="urn:microsoft.com/office/officeart/2005/8/layout/list1"/>
    <dgm:cxn modelId="{0D01F74F-DB93-4C09-BE70-A409F302EC0A}" type="presOf" srcId="{FE4FBD0C-DBBF-4E0B-B048-45F53AB04337}" destId="{EC372BC2-3402-40B4-A30E-70EAFD66F0CE}" srcOrd="0" destOrd="0" presId="urn:microsoft.com/office/officeart/2005/8/layout/list1"/>
    <dgm:cxn modelId="{98B4C496-2E15-4F56-AB6A-F92B99FD2E38}" type="presOf" srcId="{A3396259-D97C-4241-B04A-959B36AE8B9E}" destId="{06CB79A0-EC05-4F6F-BC67-2FC77ACE7028}" srcOrd="0" destOrd="0" presId="urn:microsoft.com/office/officeart/2005/8/layout/list1"/>
    <dgm:cxn modelId="{F1B08997-71D0-41B3-8EBB-262E65FA3497}" srcId="{FE4FBD0C-DBBF-4E0B-B048-45F53AB04337}" destId="{E58C6C52-4ADC-46B5-8B71-D2BB6F8ECE3D}" srcOrd="1" destOrd="0" parTransId="{E9875023-0330-4BFB-843A-5BBFB0E158CB}" sibTransId="{46B250D6-5DB0-4D9F-B985-ABA0D1B93079}"/>
    <dgm:cxn modelId="{25EBE0AC-6505-4571-9CA3-FBDF94AC05E9}" type="presOf" srcId="{AF51B9BE-7D05-4486-9FC5-8D079CD77AED}" destId="{0C1ECD54-9215-4C1F-8085-9042F9AF70F5}" srcOrd="1" destOrd="0" presId="urn:microsoft.com/office/officeart/2005/8/layout/list1"/>
    <dgm:cxn modelId="{05AAB1BF-D11B-4223-B33E-614109D9D38E}" type="presOf" srcId="{E58C6C52-4ADC-46B5-8B71-D2BB6F8ECE3D}" destId="{EF531129-B886-45AA-A12E-D7418A0C788F}" srcOrd="1" destOrd="0" presId="urn:microsoft.com/office/officeart/2005/8/layout/list1"/>
    <dgm:cxn modelId="{3ABF8EC0-8711-4E33-9FF4-85D579944F61}" srcId="{FE4FBD0C-DBBF-4E0B-B048-45F53AB04337}" destId="{AF51B9BE-7D05-4486-9FC5-8D079CD77AED}" srcOrd="3" destOrd="0" parTransId="{DFD7ACD3-6E39-4868-BDCC-1CE2048762D1}" sibTransId="{4EEF3EE8-09B5-4D31-8054-6CAC42A9D00E}"/>
    <dgm:cxn modelId="{825EBACD-4003-4BAF-A929-8485EABD15E3}" srcId="{FE4FBD0C-DBBF-4E0B-B048-45F53AB04337}" destId="{F6245F80-D51C-4EDD-93A7-99859697878E}" srcOrd="0" destOrd="0" parTransId="{7C4B6843-4DDC-45FE-87F9-D411B1238B6E}" sibTransId="{64F0627F-AE79-4F5F-BB8F-47F1CC2950A9}"/>
    <dgm:cxn modelId="{C6C0E3D9-E2EB-4F8E-9794-C42E7B408F08}" type="presOf" srcId="{F6245F80-D51C-4EDD-93A7-99859697878E}" destId="{7A553932-59BE-4097-8DC0-3EB0C9F418A9}" srcOrd="1" destOrd="0" presId="urn:microsoft.com/office/officeart/2005/8/layout/list1"/>
    <dgm:cxn modelId="{3430D8F8-4321-4E9F-8F36-EDF894219521}" srcId="{FE4FBD0C-DBBF-4E0B-B048-45F53AB04337}" destId="{2654C7AE-FB2F-43D4-A9F9-7590B37D81F9}" srcOrd="2" destOrd="0" parTransId="{790742CB-4416-4B5B-A265-61C97A4130C7}" sibTransId="{331A98E8-804A-48B8-AF96-54BDDFF39C04}"/>
    <dgm:cxn modelId="{3B34681B-DF88-4248-A05D-F85F617870A1}" type="presParOf" srcId="{EC372BC2-3402-40B4-A30E-70EAFD66F0CE}" destId="{CFF89A41-18EB-4C8D-BFD3-70B0A02E8818}" srcOrd="0" destOrd="0" presId="urn:microsoft.com/office/officeart/2005/8/layout/list1"/>
    <dgm:cxn modelId="{BCA62F18-D910-45EB-9F3C-131B30CEE158}" type="presParOf" srcId="{CFF89A41-18EB-4C8D-BFD3-70B0A02E8818}" destId="{3B62946D-3EA7-49F9-800C-4E17585284FC}" srcOrd="0" destOrd="0" presId="urn:microsoft.com/office/officeart/2005/8/layout/list1"/>
    <dgm:cxn modelId="{9CC47500-04F7-4252-870D-632CE0F1A700}" type="presParOf" srcId="{CFF89A41-18EB-4C8D-BFD3-70B0A02E8818}" destId="{7A553932-59BE-4097-8DC0-3EB0C9F418A9}" srcOrd="1" destOrd="0" presId="urn:microsoft.com/office/officeart/2005/8/layout/list1"/>
    <dgm:cxn modelId="{C85C551D-CEB3-41AE-9634-86CCB7B82592}" type="presParOf" srcId="{EC372BC2-3402-40B4-A30E-70EAFD66F0CE}" destId="{C60D1E58-F6BC-46AC-AACE-12AF5D4B3BD7}" srcOrd="1" destOrd="0" presId="urn:microsoft.com/office/officeart/2005/8/layout/list1"/>
    <dgm:cxn modelId="{D8683B26-2589-489E-8B25-8F64F90D962B}" type="presParOf" srcId="{EC372BC2-3402-40B4-A30E-70EAFD66F0CE}" destId="{4217BA2C-C7EA-438D-A285-9495D32564AB}" srcOrd="2" destOrd="0" presId="urn:microsoft.com/office/officeart/2005/8/layout/list1"/>
    <dgm:cxn modelId="{0DEB740B-D3DB-4E9A-AF2E-E18BA6BDA70C}" type="presParOf" srcId="{EC372BC2-3402-40B4-A30E-70EAFD66F0CE}" destId="{ADE239CD-75FF-49BA-BC68-9D1A1A72F472}" srcOrd="3" destOrd="0" presId="urn:microsoft.com/office/officeart/2005/8/layout/list1"/>
    <dgm:cxn modelId="{B6107126-358B-4C43-AF5A-C96A02D74C6A}" type="presParOf" srcId="{EC372BC2-3402-40B4-A30E-70EAFD66F0CE}" destId="{14638A03-FE21-422F-9C5D-6C63337A1874}" srcOrd="4" destOrd="0" presId="urn:microsoft.com/office/officeart/2005/8/layout/list1"/>
    <dgm:cxn modelId="{607BBA7C-ED90-44EB-BA40-FBB74A8570D9}" type="presParOf" srcId="{14638A03-FE21-422F-9C5D-6C63337A1874}" destId="{B41CC8AA-5B84-44F6-83DD-03A8255AF5AF}" srcOrd="0" destOrd="0" presId="urn:microsoft.com/office/officeart/2005/8/layout/list1"/>
    <dgm:cxn modelId="{5789D31D-513A-4399-B029-D18B3FB796CD}" type="presParOf" srcId="{14638A03-FE21-422F-9C5D-6C63337A1874}" destId="{EF531129-B886-45AA-A12E-D7418A0C788F}" srcOrd="1" destOrd="0" presId="urn:microsoft.com/office/officeart/2005/8/layout/list1"/>
    <dgm:cxn modelId="{BF1A75B8-7831-4F93-B1BA-E8A8B438CDFA}" type="presParOf" srcId="{EC372BC2-3402-40B4-A30E-70EAFD66F0CE}" destId="{B4B72F9B-32A0-43D9-850E-615AEB796FEB}" srcOrd="5" destOrd="0" presId="urn:microsoft.com/office/officeart/2005/8/layout/list1"/>
    <dgm:cxn modelId="{41F01225-29CC-4080-96DB-3A6ABB06CA14}" type="presParOf" srcId="{EC372BC2-3402-40B4-A30E-70EAFD66F0CE}" destId="{5DC1E064-8ABF-41FE-8752-B1D0FFE37C39}" srcOrd="6" destOrd="0" presId="urn:microsoft.com/office/officeart/2005/8/layout/list1"/>
    <dgm:cxn modelId="{5DEDFC64-9DFC-4CDF-BA56-9EEBB942A06D}" type="presParOf" srcId="{EC372BC2-3402-40B4-A30E-70EAFD66F0CE}" destId="{498E4E4C-0034-4A27-AA25-41E716D503F7}" srcOrd="7" destOrd="0" presId="urn:microsoft.com/office/officeart/2005/8/layout/list1"/>
    <dgm:cxn modelId="{341DC8C1-3E41-4C57-B0AF-C59A582AC5B8}" type="presParOf" srcId="{EC372BC2-3402-40B4-A30E-70EAFD66F0CE}" destId="{C73D267D-D50B-4534-8C5B-7EBCDF18970E}" srcOrd="8" destOrd="0" presId="urn:microsoft.com/office/officeart/2005/8/layout/list1"/>
    <dgm:cxn modelId="{97B39600-698F-4143-8A0C-2CDCDC089A20}" type="presParOf" srcId="{C73D267D-D50B-4534-8C5B-7EBCDF18970E}" destId="{88B53F28-D0A3-45B7-8B27-AEE0833F74EA}" srcOrd="0" destOrd="0" presId="urn:microsoft.com/office/officeart/2005/8/layout/list1"/>
    <dgm:cxn modelId="{98C65584-DEEA-4A34-BC30-DE4468879E78}" type="presParOf" srcId="{C73D267D-D50B-4534-8C5B-7EBCDF18970E}" destId="{A17ED509-36EB-4B70-873C-DB25F10FB0FE}" srcOrd="1" destOrd="0" presId="urn:microsoft.com/office/officeart/2005/8/layout/list1"/>
    <dgm:cxn modelId="{BF6BA9B2-7D4E-4D7F-8823-F1BB931327B9}" type="presParOf" srcId="{EC372BC2-3402-40B4-A30E-70EAFD66F0CE}" destId="{C3CDC91E-5DCE-44EA-A695-D6622FDB0861}" srcOrd="9" destOrd="0" presId="urn:microsoft.com/office/officeart/2005/8/layout/list1"/>
    <dgm:cxn modelId="{148EDF75-4B12-4B51-8419-C0215B861990}" type="presParOf" srcId="{EC372BC2-3402-40B4-A30E-70EAFD66F0CE}" destId="{99FED7F7-C2E7-458F-8D7E-0F20BF1C1DA0}" srcOrd="10" destOrd="0" presId="urn:microsoft.com/office/officeart/2005/8/layout/list1"/>
    <dgm:cxn modelId="{DC548F09-476D-430C-A936-81B3CD87B0EC}" type="presParOf" srcId="{EC372BC2-3402-40B4-A30E-70EAFD66F0CE}" destId="{51639AE3-5A34-4A09-9E87-EB74CF77EAFE}" srcOrd="11" destOrd="0" presId="urn:microsoft.com/office/officeart/2005/8/layout/list1"/>
    <dgm:cxn modelId="{9D5E21C7-F1E3-48E0-98FF-F1574DBE3F14}" type="presParOf" srcId="{EC372BC2-3402-40B4-A30E-70EAFD66F0CE}" destId="{2B6872B3-3147-4FAD-9A44-B2859FEA8A4B}" srcOrd="12" destOrd="0" presId="urn:microsoft.com/office/officeart/2005/8/layout/list1"/>
    <dgm:cxn modelId="{AFBE9CF3-B5F0-4BFD-B638-74700400B827}" type="presParOf" srcId="{2B6872B3-3147-4FAD-9A44-B2859FEA8A4B}" destId="{4F022167-3041-4BB6-B69D-49C73CBD1729}" srcOrd="0" destOrd="0" presId="urn:microsoft.com/office/officeart/2005/8/layout/list1"/>
    <dgm:cxn modelId="{B542AF39-381B-40D3-9045-DB11C78FD468}" type="presParOf" srcId="{2B6872B3-3147-4FAD-9A44-B2859FEA8A4B}" destId="{0C1ECD54-9215-4C1F-8085-9042F9AF70F5}" srcOrd="1" destOrd="0" presId="urn:microsoft.com/office/officeart/2005/8/layout/list1"/>
    <dgm:cxn modelId="{E8840F83-CA18-4EDA-BDA9-6954D1C48B90}" type="presParOf" srcId="{EC372BC2-3402-40B4-A30E-70EAFD66F0CE}" destId="{52DBBB84-1823-409C-8BE9-6FD898282F32}" srcOrd="13" destOrd="0" presId="urn:microsoft.com/office/officeart/2005/8/layout/list1"/>
    <dgm:cxn modelId="{A759C7E0-09BD-4B6A-AECA-BE45219C70EE}" type="presParOf" srcId="{EC372BC2-3402-40B4-A30E-70EAFD66F0CE}" destId="{5D4FEF8A-F8B7-4C16-906C-747EAC5F4D97}" srcOrd="14" destOrd="0" presId="urn:microsoft.com/office/officeart/2005/8/layout/list1"/>
    <dgm:cxn modelId="{04A0C2E0-9BD4-474F-B0CC-A5EB8ACCC31E}" type="presParOf" srcId="{EC372BC2-3402-40B4-A30E-70EAFD66F0CE}" destId="{ECDCE63F-E68A-4275-9317-3A030F40AAD5}" srcOrd="15" destOrd="0" presId="urn:microsoft.com/office/officeart/2005/8/layout/list1"/>
    <dgm:cxn modelId="{BEC7E17A-C0D9-443F-A819-30D1E1B0C308}" type="presParOf" srcId="{EC372BC2-3402-40B4-A30E-70EAFD66F0CE}" destId="{B07FE34D-58C5-4458-9699-B414DA4ED518}" srcOrd="16" destOrd="0" presId="urn:microsoft.com/office/officeart/2005/8/layout/list1"/>
    <dgm:cxn modelId="{85945B58-BE12-4314-85E5-C45FF994888B}" type="presParOf" srcId="{B07FE34D-58C5-4458-9699-B414DA4ED518}" destId="{06CB79A0-EC05-4F6F-BC67-2FC77ACE7028}" srcOrd="0" destOrd="0" presId="urn:microsoft.com/office/officeart/2005/8/layout/list1"/>
    <dgm:cxn modelId="{FB97D14A-F5BC-44F4-9CE4-174A449670B3}" type="presParOf" srcId="{B07FE34D-58C5-4458-9699-B414DA4ED518}" destId="{DC27D5D3-A3C7-4D34-8BE2-9CD70642810E}" srcOrd="1" destOrd="0" presId="urn:microsoft.com/office/officeart/2005/8/layout/list1"/>
    <dgm:cxn modelId="{61C4DE6C-3F0B-4F82-9BC6-527EEB3ECEF8}" type="presParOf" srcId="{EC372BC2-3402-40B4-A30E-70EAFD66F0CE}" destId="{7626DBE8-4CF5-48EE-A020-F0024E0E5847}" srcOrd="17" destOrd="0" presId="urn:microsoft.com/office/officeart/2005/8/layout/list1"/>
    <dgm:cxn modelId="{56B85462-7CF4-4DF9-A4C6-CA7B2CB64036}" type="presParOf" srcId="{EC372BC2-3402-40B4-A30E-70EAFD66F0CE}" destId="{8B7D82DE-CD87-4C39-919B-BF6B7DC9C53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CEDCB8-BC8D-4842-A4C7-958A6A0D96A4}"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it-IT"/>
        </a:p>
      </dgm:t>
    </dgm:pt>
    <dgm:pt modelId="{41408458-DF4A-460C-BF90-6524F7175D84}">
      <dgm:prSet>
        <dgm:style>
          <a:lnRef idx="2">
            <a:schemeClr val="accent1"/>
          </a:lnRef>
          <a:fillRef idx="1">
            <a:schemeClr val="lt1"/>
          </a:fillRef>
          <a:effectRef idx="0">
            <a:schemeClr val="accent1"/>
          </a:effectRef>
          <a:fontRef idx="minor">
            <a:schemeClr val="dk1"/>
          </a:fontRef>
        </dgm:style>
      </dgm:prSet>
      <dgm:spPr/>
      <dgm:t>
        <a:bodyPr/>
        <a:lstStyle/>
        <a:p>
          <a:r>
            <a:rPr lang="el-GR" dirty="0"/>
            <a:t>Τι έχει κάνει η εταιρεία;</a:t>
          </a:r>
          <a:endParaRPr lang="it-IT" dirty="0">
            <a:solidFill>
              <a:schemeClr val="tx1"/>
            </a:solidFill>
          </a:endParaRPr>
        </a:p>
      </dgm:t>
    </dgm:pt>
    <dgm:pt modelId="{FF0B258A-2FD4-421B-82FF-C8E8D1FF4B0D}" type="parTrans" cxnId="{30A490AF-31F4-46C7-B65E-66A9395671DD}">
      <dgm:prSet/>
      <dgm:spPr/>
      <dgm:t>
        <a:bodyPr/>
        <a:lstStyle/>
        <a:p>
          <a:endParaRPr lang="it-IT">
            <a:solidFill>
              <a:schemeClr val="tx1"/>
            </a:solidFill>
          </a:endParaRPr>
        </a:p>
      </dgm:t>
    </dgm:pt>
    <dgm:pt modelId="{EFF3CD6C-5853-498F-834D-E94C4EB96D5B}" type="sibTrans" cxnId="{30A490AF-31F4-46C7-B65E-66A9395671DD}">
      <dgm:prSet/>
      <dgm:spPr/>
      <dgm:t>
        <a:bodyPr/>
        <a:lstStyle/>
        <a:p>
          <a:endParaRPr lang="it-IT">
            <a:solidFill>
              <a:schemeClr val="tx1"/>
            </a:solidFill>
          </a:endParaRPr>
        </a:p>
      </dgm:t>
    </dgm:pt>
    <dgm:pt modelId="{D22C9EF9-633D-4BBC-85FB-F7FAAE970C11}">
      <dgm:prSet>
        <dgm:style>
          <a:lnRef idx="2">
            <a:schemeClr val="accent2"/>
          </a:lnRef>
          <a:fillRef idx="1">
            <a:schemeClr val="lt1"/>
          </a:fillRef>
          <a:effectRef idx="0">
            <a:schemeClr val="accent2"/>
          </a:effectRef>
          <a:fontRef idx="minor">
            <a:schemeClr val="dk1"/>
          </a:fontRef>
        </dgm:style>
      </dgm:prSet>
      <dgm:spPr/>
      <dgm:t>
        <a:bodyPr/>
        <a:lstStyle/>
        <a:p>
          <a:pPr algn="just"/>
          <a:r>
            <a:rPr lang="el-GR" dirty="0"/>
            <a:t>Για την εφαρμογή του νέου Σχεδίου Σύνταξης και Επικοινωνίας, η Εταιρεία έχει προσλάβει έναν κοινωνικό διευθυντή πλήρους απασχόλησης, ο οποίος θα εργάζεται παράλληλα με το γραφείο Πωλήσεων και Επικοινωνίας, στηριζόμενος επίσης σε έναν εξωτερικό σύμβουλο για να εξασφαλίσει τη συνέπεια και την αποτελεσματικότητα των ενεργειών.</a:t>
          </a:r>
          <a:endParaRPr lang="it-IT" dirty="0">
            <a:solidFill>
              <a:schemeClr val="tx1"/>
            </a:solidFill>
          </a:endParaRPr>
        </a:p>
      </dgm:t>
    </dgm:pt>
    <dgm:pt modelId="{813D94B6-DDF0-45E4-A24E-1CAD9E32B388}" type="parTrans" cxnId="{8D0CD532-64C9-4BEF-9976-6C7EFB98C5FB}">
      <dgm:prSet/>
      <dgm:spPr/>
      <dgm:t>
        <a:bodyPr/>
        <a:lstStyle/>
        <a:p>
          <a:endParaRPr lang="it-IT">
            <a:solidFill>
              <a:schemeClr val="tx1"/>
            </a:solidFill>
          </a:endParaRPr>
        </a:p>
      </dgm:t>
    </dgm:pt>
    <dgm:pt modelId="{8E029A61-91DB-47EA-AF36-68940B5C32A5}" type="sibTrans" cxnId="{8D0CD532-64C9-4BEF-9976-6C7EFB98C5FB}">
      <dgm:prSet/>
      <dgm:spPr/>
      <dgm:t>
        <a:bodyPr/>
        <a:lstStyle/>
        <a:p>
          <a:endParaRPr lang="it-IT">
            <a:solidFill>
              <a:schemeClr val="tx1"/>
            </a:solidFill>
          </a:endParaRPr>
        </a:p>
      </dgm:t>
    </dgm:pt>
    <dgm:pt modelId="{DB0EC7C6-63CB-4CCA-84ED-F4F050C283C0}" type="pres">
      <dgm:prSet presAssocID="{3ECEDCB8-BC8D-4842-A4C7-958A6A0D96A4}" presName="diagram" presStyleCnt="0">
        <dgm:presLayoutVars>
          <dgm:dir/>
          <dgm:resizeHandles val="exact"/>
        </dgm:presLayoutVars>
      </dgm:prSet>
      <dgm:spPr/>
    </dgm:pt>
    <dgm:pt modelId="{62C9EB77-CDAE-4779-BD48-07431F6075E9}" type="pres">
      <dgm:prSet presAssocID="{41408458-DF4A-460C-BF90-6524F7175D84}" presName="node" presStyleLbl="node1" presStyleIdx="0" presStyleCnt="2" custScaleX="98630">
        <dgm:presLayoutVars>
          <dgm:bulletEnabled val="1"/>
        </dgm:presLayoutVars>
      </dgm:prSet>
      <dgm:spPr/>
    </dgm:pt>
    <dgm:pt modelId="{23FF0B79-4D5F-47E3-A938-8E206803A49B}" type="pres">
      <dgm:prSet presAssocID="{EFF3CD6C-5853-498F-834D-E94C4EB96D5B}" presName="sibTrans" presStyleCnt="0"/>
      <dgm:spPr/>
    </dgm:pt>
    <dgm:pt modelId="{FAA331DC-EC32-44EB-A917-DB16CEA4BB77}" type="pres">
      <dgm:prSet presAssocID="{D22C9EF9-633D-4BBC-85FB-F7FAAE970C11}" presName="node" presStyleLbl="node1" presStyleIdx="1" presStyleCnt="2">
        <dgm:presLayoutVars>
          <dgm:bulletEnabled val="1"/>
        </dgm:presLayoutVars>
      </dgm:prSet>
      <dgm:spPr/>
    </dgm:pt>
  </dgm:ptLst>
  <dgm:cxnLst>
    <dgm:cxn modelId="{8D0CD532-64C9-4BEF-9976-6C7EFB98C5FB}" srcId="{3ECEDCB8-BC8D-4842-A4C7-958A6A0D96A4}" destId="{D22C9EF9-633D-4BBC-85FB-F7FAAE970C11}" srcOrd="1" destOrd="0" parTransId="{813D94B6-DDF0-45E4-A24E-1CAD9E32B388}" sibTransId="{8E029A61-91DB-47EA-AF36-68940B5C32A5}"/>
    <dgm:cxn modelId="{A4E4C461-AF94-4EC6-AF02-864EB1AE6BA0}" type="presOf" srcId="{41408458-DF4A-460C-BF90-6524F7175D84}" destId="{62C9EB77-CDAE-4779-BD48-07431F6075E9}" srcOrd="0" destOrd="0" presId="urn:microsoft.com/office/officeart/2005/8/layout/default#4"/>
    <dgm:cxn modelId="{B9C90143-2E91-4264-ADC3-2E784745337E}" type="presOf" srcId="{D22C9EF9-633D-4BBC-85FB-F7FAAE970C11}" destId="{FAA331DC-EC32-44EB-A917-DB16CEA4BB77}" srcOrd="0" destOrd="0" presId="urn:microsoft.com/office/officeart/2005/8/layout/default#4"/>
    <dgm:cxn modelId="{6668FB82-715B-4B15-81D0-1C92EAB3FB7E}" type="presOf" srcId="{3ECEDCB8-BC8D-4842-A4C7-958A6A0D96A4}" destId="{DB0EC7C6-63CB-4CCA-84ED-F4F050C283C0}" srcOrd="0" destOrd="0" presId="urn:microsoft.com/office/officeart/2005/8/layout/default#4"/>
    <dgm:cxn modelId="{30A490AF-31F4-46C7-B65E-66A9395671DD}" srcId="{3ECEDCB8-BC8D-4842-A4C7-958A6A0D96A4}" destId="{41408458-DF4A-460C-BF90-6524F7175D84}" srcOrd="0" destOrd="0" parTransId="{FF0B258A-2FD4-421B-82FF-C8E8D1FF4B0D}" sibTransId="{EFF3CD6C-5853-498F-834D-E94C4EB96D5B}"/>
    <dgm:cxn modelId="{2EA2345D-C298-48A1-9E36-7053952C4E89}" type="presParOf" srcId="{DB0EC7C6-63CB-4CCA-84ED-F4F050C283C0}" destId="{62C9EB77-CDAE-4779-BD48-07431F6075E9}" srcOrd="0" destOrd="0" presId="urn:microsoft.com/office/officeart/2005/8/layout/default#4"/>
    <dgm:cxn modelId="{82949F37-DB2D-4887-B6BE-DBE40F03278B}" type="presParOf" srcId="{DB0EC7C6-63CB-4CCA-84ED-F4F050C283C0}" destId="{23FF0B79-4D5F-47E3-A938-8E206803A49B}" srcOrd="1" destOrd="0" presId="urn:microsoft.com/office/officeart/2005/8/layout/default#4"/>
    <dgm:cxn modelId="{EF03B8DC-9535-46FE-A56F-C08C8BFB0F8E}" type="presParOf" srcId="{DB0EC7C6-63CB-4CCA-84ED-F4F050C283C0}" destId="{FAA331DC-EC32-44EB-A917-DB16CEA4BB77}" srcOrd="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CD77E9-12DB-4F9F-871A-053F0DB523F2}" type="doc">
      <dgm:prSet loTypeId="urn:microsoft.com/office/officeart/2005/8/layout/hProcess11" loCatId="process" qsTypeId="urn:microsoft.com/office/officeart/2005/8/quickstyle/simple2" qsCatId="simple" csTypeId="urn:microsoft.com/office/officeart/2005/8/colors/accent3_2" csCatId="accent3" phldr="1"/>
      <dgm:spPr/>
      <dgm:t>
        <a:bodyPr/>
        <a:lstStyle/>
        <a:p>
          <a:endParaRPr lang="es-ES"/>
        </a:p>
      </dgm:t>
    </dgm:pt>
    <dgm:pt modelId="{9391354B-23E6-46C5-9C9D-DF13E62715B8}">
      <dgm:prSet/>
      <dgm:spPr/>
      <dgm:t>
        <a:bodyPr/>
        <a:lstStyle/>
        <a:p>
          <a:r>
            <a:rPr lang="el-GR" altLang="es-ES" dirty="0"/>
            <a:t>Σχετικά με εμάς</a:t>
          </a:r>
          <a:endParaRPr lang="es-ES" dirty="0"/>
        </a:p>
      </dgm:t>
    </dgm:pt>
    <dgm:pt modelId="{D5FC1890-8CE1-4146-BFB3-361A8C10BD24}" type="parTrans" cxnId="{D57CFB9F-9EF3-4390-BA1A-21525116B0A2}">
      <dgm:prSet/>
      <dgm:spPr/>
      <dgm:t>
        <a:bodyPr/>
        <a:lstStyle/>
        <a:p>
          <a:endParaRPr lang="es-ES"/>
        </a:p>
      </dgm:t>
    </dgm:pt>
    <dgm:pt modelId="{681F7313-BF2B-4D63-A0CF-017278ABE770}" type="sibTrans" cxnId="{D57CFB9F-9EF3-4390-BA1A-21525116B0A2}">
      <dgm:prSet/>
      <dgm:spPr/>
      <dgm:t>
        <a:bodyPr/>
        <a:lstStyle/>
        <a:p>
          <a:endParaRPr lang="es-ES"/>
        </a:p>
      </dgm:t>
    </dgm:pt>
    <dgm:pt modelId="{08A837EC-4A5E-49E3-9756-C0E43989B441}">
      <dgm:prSet/>
      <dgm:spPr/>
      <dgm:t>
        <a:bodyPr/>
        <a:lstStyle/>
        <a:p>
          <a:r>
            <a:rPr lang="el-GR" altLang="es-ES" dirty="0"/>
            <a:t>Συλλογές</a:t>
          </a:r>
          <a:endParaRPr lang="es-ES" dirty="0"/>
        </a:p>
      </dgm:t>
    </dgm:pt>
    <dgm:pt modelId="{5931854F-B261-46EF-8B40-CB1C40194DA6}" type="parTrans" cxnId="{6F02C31E-0621-4D9A-B329-C7965D39D07D}">
      <dgm:prSet/>
      <dgm:spPr/>
      <dgm:t>
        <a:bodyPr/>
        <a:lstStyle/>
        <a:p>
          <a:endParaRPr lang="es-ES"/>
        </a:p>
      </dgm:t>
    </dgm:pt>
    <dgm:pt modelId="{BE8214AD-19D6-423E-920A-07CDC5B6452E}" type="sibTrans" cxnId="{6F02C31E-0621-4D9A-B329-C7965D39D07D}">
      <dgm:prSet/>
      <dgm:spPr/>
      <dgm:t>
        <a:bodyPr/>
        <a:lstStyle/>
        <a:p>
          <a:endParaRPr lang="es-ES"/>
        </a:p>
      </dgm:t>
    </dgm:pt>
    <dgm:pt modelId="{3182ED9B-F362-42A0-BD40-5CE0C04BFE5C}">
      <dgm:prSet/>
      <dgm:spPr/>
      <dgm:t>
        <a:bodyPr/>
        <a:lstStyle/>
        <a:p>
          <a:endParaRPr lang="el-GR" altLang="es-ES" dirty="0">
            <a:latin typeface="Arial Rounded MT Bold" panose="020F0704030504030204" pitchFamily="34" charset="0"/>
          </a:endParaRPr>
        </a:p>
        <a:p>
          <a:r>
            <a:rPr lang="el-GR" dirty="0"/>
            <a:t>Εντοπισμός </a:t>
          </a:r>
        </a:p>
        <a:p>
          <a:r>
            <a:rPr lang="el-GR" dirty="0"/>
            <a:t>Καταστήματος</a:t>
          </a:r>
          <a:endParaRPr lang="es-ES" dirty="0"/>
        </a:p>
      </dgm:t>
    </dgm:pt>
    <dgm:pt modelId="{709F06C7-874A-4C95-9A6F-75ACDCBAE54D}" type="parTrans" cxnId="{7A73F658-36E7-4AD3-BABA-63ADC71E9CEB}">
      <dgm:prSet/>
      <dgm:spPr/>
      <dgm:t>
        <a:bodyPr/>
        <a:lstStyle/>
        <a:p>
          <a:endParaRPr lang="es-ES"/>
        </a:p>
      </dgm:t>
    </dgm:pt>
    <dgm:pt modelId="{47FBE826-739E-4A3A-9325-2A9F86128845}" type="sibTrans" cxnId="{7A73F658-36E7-4AD3-BABA-63ADC71E9CEB}">
      <dgm:prSet/>
      <dgm:spPr/>
      <dgm:t>
        <a:bodyPr/>
        <a:lstStyle/>
        <a:p>
          <a:endParaRPr lang="es-ES"/>
        </a:p>
      </dgm:t>
    </dgm:pt>
    <dgm:pt modelId="{7AE24374-8C1E-48F9-B48A-347E3E42D8E8}">
      <dgm:prSet/>
      <dgm:spPr/>
      <dgm:t>
        <a:bodyPr/>
        <a:lstStyle/>
        <a:p>
          <a:r>
            <a:rPr lang="el-GR" altLang="es-ES" dirty="0" err="1"/>
            <a:t>Διαδραστική</a:t>
          </a:r>
          <a:r>
            <a:rPr lang="el-GR" altLang="es-ES" dirty="0"/>
            <a:t> περιοχή</a:t>
          </a:r>
          <a:endParaRPr lang="es-ES" dirty="0"/>
        </a:p>
      </dgm:t>
    </dgm:pt>
    <dgm:pt modelId="{0561AB6C-0FF9-4C41-9178-FC3CAE6B2967}" type="parTrans" cxnId="{B4B2AEE4-9260-4648-9829-9F39AACC9244}">
      <dgm:prSet/>
      <dgm:spPr/>
      <dgm:t>
        <a:bodyPr/>
        <a:lstStyle/>
        <a:p>
          <a:endParaRPr lang="es-ES"/>
        </a:p>
      </dgm:t>
    </dgm:pt>
    <dgm:pt modelId="{CE1CA904-0FF1-49D4-A4C4-62821E99D8D5}" type="sibTrans" cxnId="{B4B2AEE4-9260-4648-9829-9F39AACC9244}">
      <dgm:prSet/>
      <dgm:spPr/>
      <dgm:t>
        <a:bodyPr/>
        <a:lstStyle/>
        <a:p>
          <a:endParaRPr lang="es-ES"/>
        </a:p>
      </dgm:t>
    </dgm:pt>
    <dgm:pt modelId="{6E8E8422-CBF4-457B-BDE4-832F4CEA536A}">
      <dgm:prSet/>
      <dgm:spPr/>
      <dgm:t>
        <a:bodyPr/>
        <a:lstStyle/>
        <a:p>
          <a:r>
            <a:rPr lang="el-GR" altLang="es-ES" dirty="0"/>
            <a:t>Περιοχή Αφιερωμένη σε Μαγαζιά
και Καταστήματα.</a:t>
          </a:r>
          <a:endParaRPr lang="es-ES" dirty="0"/>
        </a:p>
      </dgm:t>
    </dgm:pt>
    <dgm:pt modelId="{1821DD5D-FD84-4876-BE8E-DA7F3A424755}" type="parTrans" cxnId="{B9FA2463-7CBE-494C-9257-771EFD66E0B2}">
      <dgm:prSet/>
      <dgm:spPr/>
      <dgm:t>
        <a:bodyPr/>
        <a:lstStyle/>
        <a:p>
          <a:endParaRPr lang="es-ES"/>
        </a:p>
      </dgm:t>
    </dgm:pt>
    <dgm:pt modelId="{09AC1B55-A8AF-4826-875C-4922BD8CDA31}" type="sibTrans" cxnId="{B9FA2463-7CBE-494C-9257-771EFD66E0B2}">
      <dgm:prSet/>
      <dgm:spPr/>
      <dgm:t>
        <a:bodyPr/>
        <a:lstStyle/>
        <a:p>
          <a:endParaRPr lang="es-ES"/>
        </a:p>
      </dgm:t>
    </dgm:pt>
    <dgm:pt modelId="{67252A3B-A3BB-4B10-AFAC-454DC9CD618B}" type="pres">
      <dgm:prSet presAssocID="{BFCD77E9-12DB-4F9F-871A-053F0DB523F2}" presName="Name0" presStyleCnt="0">
        <dgm:presLayoutVars>
          <dgm:dir/>
          <dgm:resizeHandles val="exact"/>
        </dgm:presLayoutVars>
      </dgm:prSet>
      <dgm:spPr/>
    </dgm:pt>
    <dgm:pt modelId="{04A277C7-6F1D-4AB1-9EBB-793C92901431}" type="pres">
      <dgm:prSet presAssocID="{BFCD77E9-12DB-4F9F-871A-053F0DB523F2}" presName="arrow" presStyleLbl="bgShp" presStyleIdx="0" presStyleCnt="1"/>
      <dgm:spPr>
        <a:solidFill>
          <a:schemeClr val="accent4">
            <a:lumMod val="75000"/>
          </a:schemeClr>
        </a:solidFill>
      </dgm:spPr>
    </dgm:pt>
    <dgm:pt modelId="{F437DC6D-A477-4356-BBFF-E0852A3F3D63}" type="pres">
      <dgm:prSet presAssocID="{BFCD77E9-12DB-4F9F-871A-053F0DB523F2}" presName="points" presStyleCnt="0"/>
      <dgm:spPr/>
    </dgm:pt>
    <dgm:pt modelId="{BE5FAA75-A492-41BB-8C48-2920A72F8314}" type="pres">
      <dgm:prSet presAssocID="{9391354B-23E6-46C5-9C9D-DF13E62715B8}" presName="compositeA" presStyleCnt="0"/>
      <dgm:spPr/>
    </dgm:pt>
    <dgm:pt modelId="{4AF13F88-D358-42F6-B964-01EAC6B500CF}" type="pres">
      <dgm:prSet presAssocID="{9391354B-23E6-46C5-9C9D-DF13E62715B8}" presName="textA" presStyleLbl="revTx" presStyleIdx="0" presStyleCnt="5">
        <dgm:presLayoutVars>
          <dgm:bulletEnabled val="1"/>
        </dgm:presLayoutVars>
      </dgm:prSet>
      <dgm:spPr/>
    </dgm:pt>
    <dgm:pt modelId="{F8EA580B-7591-493A-9273-4C697D668F09}" type="pres">
      <dgm:prSet presAssocID="{9391354B-23E6-46C5-9C9D-DF13E62715B8}" presName="circleA" presStyleLbl="node1" presStyleIdx="0" presStyleCnt="5"/>
      <dgm:spPr/>
    </dgm:pt>
    <dgm:pt modelId="{9747AC87-9286-491C-89A7-21B348AF4077}" type="pres">
      <dgm:prSet presAssocID="{9391354B-23E6-46C5-9C9D-DF13E62715B8}" presName="spaceA" presStyleCnt="0"/>
      <dgm:spPr/>
    </dgm:pt>
    <dgm:pt modelId="{20687F74-0564-4CBF-9C99-4F781D27FFF4}" type="pres">
      <dgm:prSet presAssocID="{681F7313-BF2B-4D63-A0CF-017278ABE770}" presName="space" presStyleCnt="0"/>
      <dgm:spPr/>
    </dgm:pt>
    <dgm:pt modelId="{549DCEEB-F12F-4797-927B-D9E443F0E27C}" type="pres">
      <dgm:prSet presAssocID="{08A837EC-4A5E-49E3-9756-C0E43989B441}" presName="compositeB" presStyleCnt="0"/>
      <dgm:spPr/>
    </dgm:pt>
    <dgm:pt modelId="{8A5E4D1C-F159-4E1F-9827-057F71E7490D}" type="pres">
      <dgm:prSet presAssocID="{08A837EC-4A5E-49E3-9756-C0E43989B441}" presName="textB" presStyleLbl="revTx" presStyleIdx="1" presStyleCnt="5">
        <dgm:presLayoutVars>
          <dgm:bulletEnabled val="1"/>
        </dgm:presLayoutVars>
      </dgm:prSet>
      <dgm:spPr/>
    </dgm:pt>
    <dgm:pt modelId="{9CD22EB4-A84B-4140-B28C-3B93D2093568}" type="pres">
      <dgm:prSet presAssocID="{08A837EC-4A5E-49E3-9756-C0E43989B441}" presName="circleB" presStyleLbl="node1" presStyleIdx="1" presStyleCnt="5"/>
      <dgm:spPr/>
    </dgm:pt>
    <dgm:pt modelId="{46A07EBA-F92B-472E-8319-F6BC5CBAEB25}" type="pres">
      <dgm:prSet presAssocID="{08A837EC-4A5E-49E3-9756-C0E43989B441}" presName="spaceB" presStyleCnt="0"/>
      <dgm:spPr/>
    </dgm:pt>
    <dgm:pt modelId="{919CFD62-C8DA-441F-A08E-D26585E4FE2D}" type="pres">
      <dgm:prSet presAssocID="{BE8214AD-19D6-423E-920A-07CDC5B6452E}" presName="space" presStyleCnt="0"/>
      <dgm:spPr/>
    </dgm:pt>
    <dgm:pt modelId="{0351196E-007B-4F2F-97BD-4301AF67A137}" type="pres">
      <dgm:prSet presAssocID="{3182ED9B-F362-42A0-BD40-5CE0C04BFE5C}" presName="compositeA" presStyleCnt="0"/>
      <dgm:spPr/>
    </dgm:pt>
    <dgm:pt modelId="{0542B587-5D91-46AB-B168-1EF0F2A741C0}" type="pres">
      <dgm:prSet presAssocID="{3182ED9B-F362-42A0-BD40-5CE0C04BFE5C}" presName="textA" presStyleLbl="revTx" presStyleIdx="2" presStyleCnt="5">
        <dgm:presLayoutVars>
          <dgm:bulletEnabled val="1"/>
        </dgm:presLayoutVars>
      </dgm:prSet>
      <dgm:spPr/>
    </dgm:pt>
    <dgm:pt modelId="{083C5D6E-4E28-4910-9E88-987A966E1CA3}" type="pres">
      <dgm:prSet presAssocID="{3182ED9B-F362-42A0-BD40-5CE0C04BFE5C}" presName="circleA" presStyleLbl="node1" presStyleIdx="2" presStyleCnt="5"/>
      <dgm:spPr/>
    </dgm:pt>
    <dgm:pt modelId="{18CB2532-D943-4FB3-8E5F-9BE68486811D}" type="pres">
      <dgm:prSet presAssocID="{3182ED9B-F362-42A0-BD40-5CE0C04BFE5C}" presName="spaceA" presStyleCnt="0"/>
      <dgm:spPr/>
    </dgm:pt>
    <dgm:pt modelId="{47912D55-DA2C-4859-9495-31240288AEB9}" type="pres">
      <dgm:prSet presAssocID="{47FBE826-739E-4A3A-9325-2A9F86128845}" presName="space" presStyleCnt="0"/>
      <dgm:spPr/>
    </dgm:pt>
    <dgm:pt modelId="{17F19976-2F64-4BAE-9966-272C0A71C766}" type="pres">
      <dgm:prSet presAssocID="{7AE24374-8C1E-48F9-B48A-347E3E42D8E8}" presName="compositeB" presStyleCnt="0"/>
      <dgm:spPr/>
    </dgm:pt>
    <dgm:pt modelId="{296FE8CC-8D72-4493-9F3A-1F79E98203F0}" type="pres">
      <dgm:prSet presAssocID="{7AE24374-8C1E-48F9-B48A-347E3E42D8E8}" presName="textB" presStyleLbl="revTx" presStyleIdx="3" presStyleCnt="5">
        <dgm:presLayoutVars>
          <dgm:bulletEnabled val="1"/>
        </dgm:presLayoutVars>
      </dgm:prSet>
      <dgm:spPr/>
    </dgm:pt>
    <dgm:pt modelId="{F1200D86-B6B1-4AFB-83B4-5AFBEE396D0D}" type="pres">
      <dgm:prSet presAssocID="{7AE24374-8C1E-48F9-B48A-347E3E42D8E8}" presName="circleB" presStyleLbl="node1" presStyleIdx="3" presStyleCnt="5"/>
      <dgm:spPr/>
    </dgm:pt>
    <dgm:pt modelId="{021F08DD-1C0C-44C1-ACB6-71105F6A1697}" type="pres">
      <dgm:prSet presAssocID="{7AE24374-8C1E-48F9-B48A-347E3E42D8E8}" presName="spaceB" presStyleCnt="0"/>
      <dgm:spPr/>
    </dgm:pt>
    <dgm:pt modelId="{E37190CE-DE4A-48C2-8FF4-82C53F958DC2}" type="pres">
      <dgm:prSet presAssocID="{CE1CA904-0FF1-49D4-A4C4-62821E99D8D5}" presName="space" presStyleCnt="0"/>
      <dgm:spPr/>
    </dgm:pt>
    <dgm:pt modelId="{A8BAD11B-8114-422D-9C72-95D5B60181B7}" type="pres">
      <dgm:prSet presAssocID="{6E8E8422-CBF4-457B-BDE4-832F4CEA536A}" presName="compositeA" presStyleCnt="0"/>
      <dgm:spPr/>
    </dgm:pt>
    <dgm:pt modelId="{92BBC614-3077-457F-B55A-04217357EF56}" type="pres">
      <dgm:prSet presAssocID="{6E8E8422-CBF4-457B-BDE4-832F4CEA536A}" presName="textA" presStyleLbl="revTx" presStyleIdx="4" presStyleCnt="5">
        <dgm:presLayoutVars>
          <dgm:bulletEnabled val="1"/>
        </dgm:presLayoutVars>
      </dgm:prSet>
      <dgm:spPr/>
    </dgm:pt>
    <dgm:pt modelId="{16D46C95-C892-4F2A-914C-5ACDDFE67592}" type="pres">
      <dgm:prSet presAssocID="{6E8E8422-CBF4-457B-BDE4-832F4CEA536A}" presName="circleA" presStyleLbl="node1" presStyleIdx="4" presStyleCnt="5"/>
      <dgm:spPr/>
    </dgm:pt>
    <dgm:pt modelId="{7B78DCBB-9815-4085-BDC1-E6B971523CD7}" type="pres">
      <dgm:prSet presAssocID="{6E8E8422-CBF4-457B-BDE4-832F4CEA536A}" presName="spaceA" presStyleCnt="0"/>
      <dgm:spPr/>
    </dgm:pt>
  </dgm:ptLst>
  <dgm:cxnLst>
    <dgm:cxn modelId="{766B0C0B-AD53-4F1C-862E-FF9FD4659B2E}" type="presOf" srcId="{3182ED9B-F362-42A0-BD40-5CE0C04BFE5C}" destId="{0542B587-5D91-46AB-B168-1EF0F2A741C0}" srcOrd="0" destOrd="0" presId="urn:microsoft.com/office/officeart/2005/8/layout/hProcess11"/>
    <dgm:cxn modelId="{5C7C7D1A-17A4-46FC-B180-7FBD8FA660D3}" type="presOf" srcId="{08A837EC-4A5E-49E3-9756-C0E43989B441}" destId="{8A5E4D1C-F159-4E1F-9827-057F71E7490D}" srcOrd="0" destOrd="0" presId="urn:microsoft.com/office/officeart/2005/8/layout/hProcess11"/>
    <dgm:cxn modelId="{6F02C31E-0621-4D9A-B329-C7965D39D07D}" srcId="{BFCD77E9-12DB-4F9F-871A-053F0DB523F2}" destId="{08A837EC-4A5E-49E3-9756-C0E43989B441}" srcOrd="1" destOrd="0" parTransId="{5931854F-B261-46EF-8B40-CB1C40194DA6}" sibTransId="{BE8214AD-19D6-423E-920A-07CDC5B6452E}"/>
    <dgm:cxn modelId="{F2C8D030-BC76-4EEA-B17C-27C718B53547}" type="presOf" srcId="{7AE24374-8C1E-48F9-B48A-347E3E42D8E8}" destId="{296FE8CC-8D72-4493-9F3A-1F79E98203F0}" srcOrd="0" destOrd="0" presId="urn:microsoft.com/office/officeart/2005/8/layout/hProcess11"/>
    <dgm:cxn modelId="{B9FA2463-7CBE-494C-9257-771EFD66E0B2}" srcId="{BFCD77E9-12DB-4F9F-871A-053F0DB523F2}" destId="{6E8E8422-CBF4-457B-BDE4-832F4CEA536A}" srcOrd="4" destOrd="0" parTransId="{1821DD5D-FD84-4876-BE8E-DA7F3A424755}" sibTransId="{09AC1B55-A8AF-4826-875C-4922BD8CDA31}"/>
    <dgm:cxn modelId="{9F7A2F71-AAE1-4ED6-BFAF-A69A79A6AC3B}" type="presOf" srcId="{9391354B-23E6-46C5-9C9D-DF13E62715B8}" destId="{4AF13F88-D358-42F6-B964-01EAC6B500CF}" srcOrd="0" destOrd="0" presId="urn:microsoft.com/office/officeart/2005/8/layout/hProcess11"/>
    <dgm:cxn modelId="{8CB7B576-3D35-4B12-99AB-25297195B966}" type="presOf" srcId="{BFCD77E9-12DB-4F9F-871A-053F0DB523F2}" destId="{67252A3B-A3BB-4B10-AFAC-454DC9CD618B}" srcOrd="0" destOrd="0" presId="urn:microsoft.com/office/officeart/2005/8/layout/hProcess11"/>
    <dgm:cxn modelId="{7A73F658-36E7-4AD3-BABA-63ADC71E9CEB}" srcId="{BFCD77E9-12DB-4F9F-871A-053F0DB523F2}" destId="{3182ED9B-F362-42A0-BD40-5CE0C04BFE5C}" srcOrd="2" destOrd="0" parTransId="{709F06C7-874A-4C95-9A6F-75ACDCBAE54D}" sibTransId="{47FBE826-739E-4A3A-9325-2A9F86128845}"/>
    <dgm:cxn modelId="{D57CFB9F-9EF3-4390-BA1A-21525116B0A2}" srcId="{BFCD77E9-12DB-4F9F-871A-053F0DB523F2}" destId="{9391354B-23E6-46C5-9C9D-DF13E62715B8}" srcOrd="0" destOrd="0" parTransId="{D5FC1890-8CE1-4146-BFB3-361A8C10BD24}" sibTransId="{681F7313-BF2B-4D63-A0CF-017278ABE770}"/>
    <dgm:cxn modelId="{EF8586CD-3FFE-48C4-8270-74ED7FA90113}" type="presOf" srcId="{6E8E8422-CBF4-457B-BDE4-832F4CEA536A}" destId="{92BBC614-3077-457F-B55A-04217357EF56}" srcOrd="0" destOrd="0" presId="urn:microsoft.com/office/officeart/2005/8/layout/hProcess11"/>
    <dgm:cxn modelId="{B4B2AEE4-9260-4648-9829-9F39AACC9244}" srcId="{BFCD77E9-12DB-4F9F-871A-053F0DB523F2}" destId="{7AE24374-8C1E-48F9-B48A-347E3E42D8E8}" srcOrd="3" destOrd="0" parTransId="{0561AB6C-0FF9-4C41-9178-FC3CAE6B2967}" sibTransId="{CE1CA904-0FF1-49D4-A4C4-62821E99D8D5}"/>
    <dgm:cxn modelId="{D664C631-F80D-48BB-A3CD-8E6EFA875B2A}" type="presParOf" srcId="{67252A3B-A3BB-4B10-AFAC-454DC9CD618B}" destId="{04A277C7-6F1D-4AB1-9EBB-793C92901431}" srcOrd="0" destOrd="0" presId="urn:microsoft.com/office/officeart/2005/8/layout/hProcess11"/>
    <dgm:cxn modelId="{0F54F5E4-100C-49AD-B0AF-D2AB9AEADFC6}" type="presParOf" srcId="{67252A3B-A3BB-4B10-AFAC-454DC9CD618B}" destId="{F437DC6D-A477-4356-BBFF-E0852A3F3D63}" srcOrd="1" destOrd="0" presId="urn:microsoft.com/office/officeart/2005/8/layout/hProcess11"/>
    <dgm:cxn modelId="{448CBBEA-3666-45FE-9202-3A363B1762FC}" type="presParOf" srcId="{F437DC6D-A477-4356-BBFF-E0852A3F3D63}" destId="{BE5FAA75-A492-41BB-8C48-2920A72F8314}" srcOrd="0" destOrd="0" presId="urn:microsoft.com/office/officeart/2005/8/layout/hProcess11"/>
    <dgm:cxn modelId="{A199656F-35C3-434A-B866-B2E81C9C4E33}" type="presParOf" srcId="{BE5FAA75-A492-41BB-8C48-2920A72F8314}" destId="{4AF13F88-D358-42F6-B964-01EAC6B500CF}" srcOrd="0" destOrd="0" presId="urn:microsoft.com/office/officeart/2005/8/layout/hProcess11"/>
    <dgm:cxn modelId="{E63EA17D-AF46-4B1B-9DD1-4B6FA905F4F0}" type="presParOf" srcId="{BE5FAA75-A492-41BB-8C48-2920A72F8314}" destId="{F8EA580B-7591-493A-9273-4C697D668F09}" srcOrd="1" destOrd="0" presId="urn:microsoft.com/office/officeart/2005/8/layout/hProcess11"/>
    <dgm:cxn modelId="{1A245F8C-DFC3-4386-9B3A-195FA6292256}" type="presParOf" srcId="{BE5FAA75-A492-41BB-8C48-2920A72F8314}" destId="{9747AC87-9286-491C-89A7-21B348AF4077}" srcOrd="2" destOrd="0" presId="urn:microsoft.com/office/officeart/2005/8/layout/hProcess11"/>
    <dgm:cxn modelId="{AB7126BF-5946-404E-A61B-D4A299E786C2}" type="presParOf" srcId="{F437DC6D-A477-4356-BBFF-E0852A3F3D63}" destId="{20687F74-0564-4CBF-9C99-4F781D27FFF4}" srcOrd="1" destOrd="0" presId="urn:microsoft.com/office/officeart/2005/8/layout/hProcess11"/>
    <dgm:cxn modelId="{2961DE4F-89CE-443F-B640-94BCF00FD58F}" type="presParOf" srcId="{F437DC6D-A477-4356-BBFF-E0852A3F3D63}" destId="{549DCEEB-F12F-4797-927B-D9E443F0E27C}" srcOrd="2" destOrd="0" presId="urn:microsoft.com/office/officeart/2005/8/layout/hProcess11"/>
    <dgm:cxn modelId="{2A849FDB-7AD7-464E-8C33-406945AA7CDC}" type="presParOf" srcId="{549DCEEB-F12F-4797-927B-D9E443F0E27C}" destId="{8A5E4D1C-F159-4E1F-9827-057F71E7490D}" srcOrd="0" destOrd="0" presId="urn:microsoft.com/office/officeart/2005/8/layout/hProcess11"/>
    <dgm:cxn modelId="{E62946DC-7B89-47AA-B2BD-FF818B591611}" type="presParOf" srcId="{549DCEEB-F12F-4797-927B-D9E443F0E27C}" destId="{9CD22EB4-A84B-4140-B28C-3B93D2093568}" srcOrd="1" destOrd="0" presId="urn:microsoft.com/office/officeart/2005/8/layout/hProcess11"/>
    <dgm:cxn modelId="{DA30DC83-6BD9-425D-86B3-EDEFF6BAD474}" type="presParOf" srcId="{549DCEEB-F12F-4797-927B-D9E443F0E27C}" destId="{46A07EBA-F92B-472E-8319-F6BC5CBAEB25}" srcOrd="2" destOrd="0" presId="urn:microsoft.com/office/officeart/2005/8/layout/hProcess11"/>
    <dgm:cxn modelId="{CC238AEB-2460-4671-AA28-DE974F266DFA}" type="presParOf" srcId="{F437DC6D-A477-4356-BBFF-E0852A3F3D63}" destId="{919CFD62-C8DA-441F-A08E-D26585E4FE2D}" srcOrd="3" destOrd="0" presId="urn:microsoft.com/office/officeart/2005/8/layout/hProcess11"/>
    <dgm:cxn modelId="{7D33EDF2-9D1B-49E2-BD2B-C24E47B6BD0F}" type="presParOf" srcId="{F437DC6D-A477-4356-BBFF-E0852A3F3D63}" destId="{0351196E-007B-4F2F-97BD-4301AF67A137}" srcOrd="4" destOrd="0" presId="urn:microsoft.com/office/officeart/2005/8/layout/hProcess11"/>
    <dgm:cxn modelId="{70904551-E3E5-49B7-A3B9-102354C2EF3A}" type="presParOf" srcId="{0351196E-007B-4F2F-97BD-4301AF67A137}" destId="{0542B587-5D91-46AB-B168-1EF0F2A741C0}" srcOrd="0" destOrd="0" presId="urn:microsoft.com/office/officeart/2005/8/layout/hProcess11"/>
    <dgm:cxn modelId="{0C7CFFC2-4CA0-4D0A-A283-B9C8FC664F88}" type="presParOf" srcId="{0351196E-007B-4F2F-97BD-4301AF67A137}" destId="{083C5D6E-4E28-4910-9E88-987A966E1CA3}" srcOrd="1" destOrd="0" presId="urn:microsoft.com/office/officeart/2005/8/layout/hProcess11"/>
    <dgm:cxn modelId="{5922ADFB-70FC-4C3E-9675-6FA462ABDC62}" type="presParOf" srcId="{0351196E-007B-4F2F-97BD-4301AF67A137}" destId="{18CB2532-D943-4FB3-8E5F-9BE68486811D}" srcOrd="2" destOrd="0" presId="urn:microsoft.com/office/officeart/2005/8/layout/hProcess11"/>
    <dgm:cxn modelId="{97F19DF7-EA03-42A3-B04A-7967687B2992}" type="presParOf" srcId="{F437DC6D-A477-4356-BBFF-E0852A3F3D63}" destId="{47912D55-DA2C-4859-9495-31240288AEB9}" srcOrd="5" destOrd="0" presId="urn:microsoft.com/office/officeart/2005/8/layout/hProcess11"/>
    <dgm:cxn modelId="{6758B937-F553-42B7-B2B5-007E4BB699F9}" type="presParOf" srcId="{F437DC6D-A477-4356-BBFF-E0852A3F3D63}" destId="{17F19976-2F64-4BAE-9966-272C0A71C766}" srcOrd="6" destOrd="0" presId="urn:microsoft.com/office/officeart/2005/8/layout/hProcess11"/>
    <dgm:cxn modelId="{2E72ABD9-8DEB-41BB-89C2-1DE9ECE163A7}" type="presParOf" srcId="{17F19976-2F64-4BAE-9966-272C0A71C766}" destId="{296FE8CC-8D72-4493-9F3A-1F79E98203F0}" srcOrd="0" destOrd="0" presId="urn:microsoft.com/office/officeart/2005/8/layout/hProcess11"/>
    <dgm:cxn modelId="{E8C1A7D0-ACE9-4391-AAF1-E03B360BF579}" type="presParOf" srcId="{17F19976-2F64-4BAE-9966-272C0A71C766}" destId="{F1200D86-B6B1-4AFB-83B4-5AFBEE396D0D}" srcOrd="1" destOrd="0" presId="urn:microsoft.com/office/officeart/2005/8/layout/hProcess11"/>
    <dgm:cxn modelId="{68115FB0-0BD8-449A-8177-9D9107714864}" type="presParOf" srcId="{17F19976-2F64-4BAE-9966-272C0A71C766}" destId="{021F08DD-1C0C-44C1-ACB6-71105F6A1697}" srcOrd="2" destOrd="0" presId="urn:microsoft.com/office/officeart/2005/8/layout/hProcess11"/>
    <dgm:cxn modelId="{8D0D4E39-C5AA-4CB5-9CC2-5D9E8AAD3CED}" type="presParOf" srcId="{F437DC6D-A477-4356-BBFF-E0852A3F3D63}" destId="{E37190CE-DE4A-48C2-8FF4-82C53F958DC2}" srcOrd="7" destOrd="0" presId="urn:microsoft.com/office/officeart/2005/8/layout/hProcess11"/>
    <dgm:cxn modelId="{9B9C2C41-AF3C-4539-97AF-6B3232B93B4A}" type="presParOf" srcId="{F437DC6D-A477-4356-BBFF-E0852A3F3D63}" destId="{A8BAD11B-8114-422D-9C72-95D5B60181B7}" srcOrd="8" destOrd="0" presId="urn:microsoft.com/office/officeart/2005/8/layout/hProcess11"/>
    <dgm:cxn modelId="{CF2B8C44-87AC-4B23-A8AA-C3E830750EA5}" type="presParOf" srcId="{A8BAD11B-8114-422D-9C72-95D5B60181B7}" destId="{92BBC614-3077-457F-B55A-04217357EF56}" srcOrd="0" destOrd="0" presId="urn:microsoft.com/office/officeart/2005/8/layout/hProcess11"/>
    <dgm:cxn modelId="{9103EE7C-66FF-4BC0-9E88-DF19C463B2FC}" type="presParOf" srcId="{A8BAD11B-8114-422D-9C72-95D5B60181B7}" destId="{16D46C95-C892-4F2A-914C-5ACDDFE67592}" srcOrd="1" destOrd="0" presId="urn:microsoft.com/office/officeart/2005/8/layout/hProcess11"/>
    <dgm:cxn modelId="{CB0F8E4B-C1DD-4C18-8DC4-1462F3A8C5DE}" type="presParOf" srcId="{A8BAD11B-8114-422D-9C72-95D5B60181B7}" destId="{7B78DCBB-9815-4085-BDC1-E6B971523CD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559678-48E5-4228-A3B9-11A1586A7E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E922810E-A124-4C3E-9653-C26CD238170E}">
      <dgm:prSet custT="1"/>
      <dgm:spPr/>
      <dgm:t>
        <a:bodyPr/>
        <a:lstStyle/>
        <a:p>
          <a:r>
            <a:rPr lang="el-GR" sz="1200" dirty="0">
              <a:solidFill>
                <a:schemeClr val="tx1"/>
              </a:solidFill>
            </a:rPr>
            <a:t>Η νέα εκδοτική σειρά περιλαμβάνει</a:t>
          </a:r>
          <a:r>
            <a:rPr lang="en-US" sz="1200" dirty="0">
              <a:solidFill>
                <a:schemeClr val="tx1"/>
              </a:solidFill>
              <a:latin typeface="Arial Rounded MT Bold" panose="020F0704030504030204" pitchFamily="34" charset="0"/>
            </a:rPr>
            <a:t>:</a:t>
          </a:r>
          <a:endParaRPr lang="it-IT" sz="1200" dirty="0">
            <a:solidFill>
              <a:schemeClr val="tx1"/>
            </a:solidFill>
            <a:latin typeface="Arial Rounded MT Bold" panose="020F0704030504030204" pitchFamily="34" charset="0"/>
          </a:endParaRPr>
        </a:p>
      </dgm:t>
    </dgm:pt>
    <dgm:pt modelId="{12D13379-2DAE-44FB-9FC7-2B60E31E1276}" type="parTrans" cxnId="{660FC576-79C6-4A14-911F-D65850C2EE82}">
      <dgm:prSet/>
      <dgm:spPr/>
      <dgm:t>
        <a:bodyPr/>
        <a:lstStyle/>
        <a:p>
          <a:endParaRPr lang="it-IT" sz="1200">
            <a:solidFill>
              <a:schemeClr val="tx1"/>
            </a:solidFill>
            <a:latin typeface="Arial Rounded MT Bold" panose="020F0704030504030204" pitchFamily="34" charset="0"/>
          </a:endParaRPr>
        </a:p>
      </dgm:t>
    </dgm:pt>
    <dgm:pt modelId="{E919FA16-C233-4F59-B114-F2D81585D6DC}" type="sibTrans" cxnId="{660FC576-79C6-4A14-911F-D65850C2EE82}">
      <dgm:prSet/>
      <dgm:spPr/>
      <dgm:t>
        <a:bodyPr/>
        <a:lstStyle/>
        <a:p>
          <a:endParaRPr lang="it-IT" sz="1200">
            <a:solidFill>
              <a:schemeClr val="tx1"/>
            </a:solidFill>
            <a:latin typeface="Arial Rounded MT Bold" panose="020F0704030504030204" pitchFamily="34" charset="0"/>
          </a:endParaRPr>
        </a:p>
      </dgm:t>
    </dgm:pt>
    <dgm:pt modelId="{5ADBECB0-7F0F-41DD-91C5-037002DA7C1B}">
      <dgm:prSet custT="1"/>
      <dgm:spPr/>
      <dgm:t>
        <a:bodyPr/>
        <a:lstStyle/>
        <a:p>
          <a:r>
            <a:rPr lang="el-GR" sz="1200" dirty="0">
              <a:solidFill>
                <a:schemeClr val="tx1"/>
              </a:solidFill>
            </a:rPr>
            <a:t>1) «Ζωντανές» εικόνες: με φωτογραφίες και βίντεο εσωτερικών ιστοριών.</a:t>
          </a:r>
          <a:endParaRPr lang="it-IT" sz="1200" dirty="0">
            <a:solidFill>
              <a:schemeClr val="tx1"/>
            </a:solidFill>
            <a:latin typeface="Arial Rounded MT Bold" panose="020F0704030504030204" pitchFamily="34" charset="0"/>
          </a:endParaRPr>
        </a:p>
      </dgm:t>
    </dgm:pt>
    <dgm:pt modelId="{82A501A8-26DA-46F9-9D3F-E3D8DEEBEEDF}" type="parTrans" cxnId="{471BB3C8-625C-40B8-A3F5-AAC67C50E41F}">
      <dgm:prSet/>
      <dgm:spPr/>
      <dgm:t>
        <a:bodyPr/>
        <a:lstStyle/>
        <a:p>
          <a:endParaRPr lang="it-IT" sz="1200">
            <a:solidFill>
              <a:schemeClr val="tx1"/>
            </a:solidFill>
            <a:latin typeface="Arial Rounded MT Bold" panose="020F0704030504030204" pitchFamily="34" charset="0"/>
          </a:endParaRPr>
        </a:p>
      </dgm:t>
    </dgm:pt>
    <dgm:pt modelId="{1056B995-7E82-4CD5-ADB2-D4D7783A8062}" type="sibTrans" cxnId="{471BB3C8-625C-40B8-A3F5-AAC67C50E41F}">
      <dgm:prSet/>
      <dgm:spPr/>
      <dgm:t>
        <a:bodyPr/>
        <a:lstStyle/>
        <a:p>
          <a:endParaRPr lang="it-IT" sz="1200">
            <a:solidFill>
              <a:schemeClr val="tx1"/>
            </a:solidFill>
            <a:latin typeface="Arial Rounded MT Bold" panose="020F0704030504030204" pitchFamily="34" charset="0"/>
          </a:endParaRPr>
        </a:p>
      </dgm:t>
    </dgm:pt>
    <dgm:pt modelId="{0CA28018-4FC3-4308-A035-7EF927ECC158}">
      <dgm:prSet custT="1"/>
      <dgm:spPr/>
      <dgm:t>
        <a:bodyPr/>
        <a:lstStyle/>
        <a:p>
          <a:r>
            <a:rPr lang="el-GR" sz="1200" dirty="0">
              <a:solidFill>
                <a:schemeClr val="tx1"/>
              </a:solidFill>
            </a:rPr>
            <a:t>2) Εμπνευσμένες αναρτήσεις: αποσπασμένες από το προϊόν αλλά να σχετίζονται με ιδανικές στιγμές στη ζωή του πελάτη</a:t>
          </a:r>
          <a:endParaRPr lang="it-IT" sz="1200" dirty="0">
            <a:solidFill>
              <a:schemeClr val="tx1"/>
            </a:solidFill>
            <a:latin typeface="Arial Rounded MT Bold" panose="020F0704030504030204" pitchFamily="34" charset="0"/>
          </a:endParaRPr>
        </a:p>
      </dgm:t>
    </dgm:pt>
    <dgm:pt modelId="{E3D824A3-33B2-425D-9487-44FD79E2A632}" type="parTrans" cxnId="{3E75EC64-2A7B-4451-A4D7-E6ECF65EA46B}">
      <dgm:prSet/>
      <dgm:spPr/>
      <dgm:t>
        <a:bodyPr/>
        <a:lstStyle/>
        <a:p>
          <a:endParaRPr lang="it-IT" sz="1200">
            <a:solidFill>
              <a:schemeClr val="tx1"/>
            </a:solidFill>
            <a:latin typeface="Arial Rounded MT Bold" panose="020F0704030504030204" pitchFamily="34" charset="0"/>
          </a:endParaRPr>
        </a:p>
      </dgm:t>
    </dgm:pt>
    <dgm:pt modelId="{0B8C7BF3-5416-4EB0-A948-E23EEA0C3239}" type="sibTrans" cxnId="{3E75EC64-2A7B-4451-A4D7-E6ECF65EA46B}">
      <dgm:prSet/>
      <dgm:spPr/>
      <dgm:t>
        <a:bodyPr/>
        <a:lstStyle/>
        <a:p>
          <a:endParaRPr lang="it-IT" sz="1200">
            <a:solidFill>
              <a:schemeClr val="tx1"/>
            </a:solidFill>
            <a:latin typeface="Arial Rounded MT Bold" panose="020F0704030504030204" pitchFamily="34" charset="0"/>
          </a:endParaRPr>
        </a:p>
      </dgm:t>
    </dgm:pt>
    <dgm:pt modelId="{4AC00E70-F8F8-421C-BAAA-F90007DE70A4}">
      <dgm:prSet custT="1"/>
      <dgm:spPr/>
      <dgm:t>
        <a:bodyPr/>
        <a:lstStyle/>
        <a:p>
          <a:r>
            <a:rPr lang="el-GR" sz="1200" dirty="0">
              <a:solidFill>
                <a:schemeClr val="tx1"/>
              </a:solidFill>
            </a:rPr>
            <a:t>3) Ανάρτηση από "χώρους μόδας": τομεακές εκδηλώσεις</a:t>
          </a:r>
          <a:endParaRPr lang="it-IT" sz="1200" dirty="0">
            <a:solidFill>
              <a:schemeClr val="tx1"/>
            </a:solidFill>
            <a:latin typeface="Arial Rounded MT Bold" panose="020F0704030504030204" pitchFamily="34" charset="0"/>
          </a:endParaRPr>
        </a:p>
      </dgm:t>
    </dgm:pt>
    <dgm:pt modelId="{582C8F6D-1AD7-4079-ADF2-49CB6C74D8E9}" type="parTrans" cxnId="{CA61B40E-4BAE-476F-A7A2-ACD33FAA0586}">
      <dgm:prSet/>
      <dgm:spPr/>
      <dgm:t>
        <a:bodyPr/>
        <a:lstStyle/>
        <a:p>
          <a:endParaRPr lang="it-IT" sz="1200">
            <a:solidFill>
              <a:schemeClr val="tx1"/>
            </a:solidFill>
            <a:latin typeface="Arial Rounded MT Bold" panose="020F0704030504030204" pitchFamily="34" charset="0"/>
          </a:endParaRPr>
        </a:p>
      </dgm:t>
    </dgm:pt>
    <dgm:pt modelId="{89A8845C-FDE2-453C-B928-709DDADD2941}" type="sibTrans" cxnId="{CA61B40E-4BAE-476F-A7A2-ACD33FAA0586}">
      <dgm:prSet/>
      <dgm:spPr/>
      <dgm:t>
        <a:bodyPr/>
        <a:lstStyle/>
        <a:p>
          <a:endParaRPr lang="it-IT" sz="1200">
            <a:solidFill>
              <a:schemeClr val="tx1"/>
            </a:solidFill>
            <a:latin typeface="Arial Rounded MT Bold" panose="020F0704030504030204" pitchFamily="34" charset="0"/>
          </a:endParaRPr>
        </a:p>
      </dgm:t>
    </dgm:pt>
    <dgm:pt modelId="{551FF1D2-73C0-4977-86D4-52163261959D}">
      <dgm:prSet custT="1"/>
      <dgm:spPr/>
      <dgm:t>
        <a:bodyPr/>
        <a:lstStyle/>
        <a:p>
          <a:r>
            <a:rPr lang="el-GR" sz="1200">
              <a:solidFill>
                <a:schemeClr val="tx1"/>
              </a:solidFill>
            </a:rPr>
            <a:t>4) Εβδομαδιαίες τάσεις</a:t>
          </a:r>
          <a:endParaRPr lang="it-IT" sz="1200" dirty="0">
            <a:solidFill>
              <a:schemeClr val="tx1"/>
            </a:solidFill>
            <a:latin typeface="Arial Rounded MT Bold" panose="020F0704030504030204" pitchFamily="34" charset="0"/>
          </a:endParaRPr>
        </a:p>
      </dgm:t>
    </dgm:pt>
    <dgm:pt modelId="{548E6F40-AFCB-4055-9D71-B8EC1C55444C}" type="parTrans" cxnId="{186F47C8-2A1F-456F-91EC-355F87B1DE14}">
      <dgm:prSet/>
      <dgm:spPr/>
      <dgm:t>
        <a:bodyPr/>
        <a:lstStyle/>
        <a:p>
          <a:endParaRPr lang="it-IT" sz="1200">
            <a:solidFill>
              <a:schemeClr val="tx1"/>
            </a:solidFill>
            <a:latin typeface="Arial Rounded MT Bold" panose="020F0704030504030204" pitchFamily="34" charset="0"/>
          </a:endParaRPr>
        </a:p>
      </dgm:t>
    </dgm:pt>
    <dgm:pt modelId="{803575AA-154E-4357-A577-DA1663E63AE4}" type="sibTrans" cxnId="{186F47C8-2A1F-456F-91EC-355F87B1DE14}">
      <dgm:prSet/>
      <dgm:spPr/>
      <dgm:t>
        <a:bodyPr/>
        <a:lstStyle/>
        <a:p>
          <a:endParaRPr lang="it-IT" sz="1200">
            <a:solidFill>
              <a:schemeClr val="tx1"/>
            </a:solidFill>
            <a:latin typeface="Arial Rounded MT Bold" panose="020F0704030504030204" pitchFamily="34" charset="0"/>
          </a:endParaRPr>
        </a:p>
      </dgm:t>
    </dgm:pt>
    <dgm:pt modelId="{58FA6378-D38A-4EDF-8654-2286F3720B65}">
      <dgm:prSet custT="1"/>
      <dgm:spPr/>
      <dgm:t>
        <a:bodyPr/>
        <a:lstStyle/>
        <a:p>
          <a:r>
            <a:rPr lang="el-GR" sz="1200" dirty="0">
              <a:solidFill>
                <a:schemeClr val="tx1"/>
              </a:solidFill>
            </a:rPr>
            <a:t>5) Διαγωνισμοί, παρότρυνση για δράση, συμβουλές από στιλίστες</a:t>
          </a:r>
          <a:endParaRPr lang="it-IT" sz="1200" dirty="0">
            <a:solidFill>
              <a:schemeClr val="tx1"/>
            </a:solidFill>
            <a:latin typeface="Arial Rounded MT Bold" panose="020F0704030504030204" pitchFamily="34" charset="0"/>
          </a:endParaRPr>
        </a:p>
      </dgm:t>
    </dgm:pt>
    <dgm:pt modelId="{32EEA846-A343-48AD-B786-0D16F858D4C5}" type="parTrans" cxnId="{D2783AE3-6824-41E8-8061-1EC1AA6C44EC}">
      <dgm:prSet/>
      <dgm:spPr/>
      <dgm:t>
        <a:bodyPr/>
        <a:lstStyle/>
        <a:p>
          <a:endParaRPr lang="it-IT" sz="1200">
            <a:solidFill>
              <a:schemeClr val="tx1"/>
            </a:solidFill>
            <a:latin typeface="Arial Rounded MT Bold" panose="020F0704030504030204" pitchFamily="34" charset="0"/>
          </a:endParaRPr>
        </a:p>
      </dgm:t>
    </dgm:pt>
    <dgm:pt modelId="{FB4D691A-4B3B-4223-AA57-F1D171A28703}" type="sibTrans" cxnId="{D2783AE3-6824-41E8-8061-1EC1AA6C44EC}">
      <dgm:prSet/>
      <dgm:spPr/>
      <dgm:t>
        <a:bodyPr/>
        <a:lstStyle/>
        <a:p>
          <a:endParaRPr lang="it-IT" sz="1200">
            <a:solidFill>
              <a:schemeClr val="tx1"/>
            </a:solidFill>
            <a:latin typeface="Arial Rounded MT Bold" panose="020F0704030504030204" pitchFamily="34" charset="0"/>
          </a:endParaRPr>
        </a:p>
      </dgm:t>
    </dgm:pt>
    <dgm:pt modelId="{89FF90ED-87FD-4579-9D5F-6F78BCB3ED86}">
      <dgm:prSet custT="1"/>
      <dgm:spPr/>
      <dgm:t>
        <a:bodyPr/>
        <a:lstStyle/>
        <a:p>
          <a:r>
            <a:rPr lang="el-GR" sz="1200" dirty="0">
              <a:solidFill>
                <a:schemeClr val="tx1"/>
              </a:solidFill>
            </a:rPr>
            <a:t>6) Το κατάστημα ζωντανά: το προσωπικό συμμετέχει για να "μιλήσει για τον εαυτό του"</a:t>
          </a:r>
          <a:endParaRPr lang="it-IT" sz="1200" dirty="0">
            <a:solidFill>
              <a:schemeClr val="tx1"/>
            </a:solidFill>
            <a:latin typeface="Arial Rounded MT Bold" panose="020F0704030504030204" pitchFamily="34" charset="0"/>
          </a:endParaRPr>
        </a:p>
      </dgm:t>
    </dgm:pt>
    <dgm:pt modelId="{6908E9F3-0C2B-4319-B678-4F28399A649B}" type="parTrans" cxnId="{2F7BF3AE-CD9C-43D3-8EF1-7D9D1AF56E03}">
      <dgm:prSet/>
      <dgm:spPr/>
      <dgm:t>
        <a:bodyPr/>
        <a:lstStyle/>
        <a:p>
          <a:endParaRPr lang="it-IT" sz="1200">
            <a:solidFill>
              <a:schemeClr val="tx1"/>
            </a:solidFill>
            <a:latin typeface="Arial Rounded MT Bold" panose="020F0704030504030204" pitchFamily="34" charset="0"/>
          </a:endParaRPr>
        </a:p>
      </dgm:t>
    </dgm:pt>
    <dgm:pt modelId="{630730A6-5401-4EF2-AEDA-95DE4F9DA1BE}" type="sibTrans" cxnId="{2F7BF3AE-CD9C-43D3-8EF1-7D9D1AF56E03}">
      <dgm:prSet/>
      <dgm:spPr/>
      <dgm:t>
        <a:bodyPr/>
        <a:lstStyle/>
        <a:p>
          <a:endParaRPr lang="it-IT" sz="1200">
            <a:solidFill>
              <a:schemeClr val="tx1"/>
            </a:solidFill>
            <a:latin typeface="Arial Rounded MT Bold" panose="020F0704030504030204" pitchFamily="34" charset="0"/>
          </a:endParaRPr>
        </a:p>
      </dgm:t>
    </dgm:pt>
    <dgm:pt modelId="{C0A10A48-EEDD-4FF4-9EE1-EF95FBB4DC45}">
      <dgm:prSet custT="1"/>
      <dgm:spPr/>
      <dgm:t>
        <a:bodyPr/>
        <a:lstStyle/>
        <a:p>
          <a:r>
            <a:rPr lang="el-GR" sz="1200" dirty="0">
              <a:solidFill>
                <a:schemeClr val="tx1"/>
              </a:solidFill>
            </a:rPr>
            <a:t>7) Διαδικτυακές καμπάνιες προώθησης</a:t>
          </a:r>
          <a:endParaRPr lang="it-IT" sz="1200" dirty="0">
            <a:solidFill>
              <a:schemeClr val="tx1"/>
            </a:solidFill>
            <a:latin typeface="Arial Rounded MT Bold" panose="020F0704030504030204" pitchFamily="34" charset="0"/>
          </a:endParaRPr>
        </a:p>
      </dgm:t>
    </dgm:pt>
    <dgm:pt modelId="{374F4F7B-0D63-429E-83EE-677FCED85974}" type="parTrans" cxnId="{33E0CA3F-7710-40C4-A8B6-260EF4B7089D}">
      <dgm:prSet/>
      <dgm:spPr/>
      <dgm:t>
        <a:bodyPr/>
        <a:lstStyle/>
        <a:p>
          <a:endParaRPr lang="it-IT" sz="1200">
            <a:solidFill>
              <a:schemeClr val="tx1"/>
            </a:solidFill>
            <a:latin typeface="Arial Rounded MT Bold" panose="020F0704030504030204" pitchFamily="34" charset="0"/>
          </a:endParaRPr>
        </a:p>
      </dgm:t>
    </dgm:pt>
    <dgm:pt modelId="{72855161-120D-43A1-9E98-BC597E49B192}" type="sibTrans" cxnId="{33E0CA3F-7710-40C4-A8B6-260EF4B7089D}">
      <dgm:prSet/>
      <dgm:spPr/>
      <dgm:t>
        <a:bodyPr/>
        <a:lstStyle/>
        <a:p>
          <a:endParaRPr lang="it-IT" sz="1200">
            <a:solidFill>
              <a:schemeClr val="tx1"/>
            </a:solidFill>
            <a:latin typeface="Arial Rounded MT Bold" panose="020F0704030504030204" pitchFamily="34" charset="0"/>
          </a:endParaRPr>
        </a:p>
      </dgm:t>
    </dgm:pt>
    <dgm:pt modelId="{D6E76AFF-6B21-44CE-955D-1C4D903C73DD}">
      <dgm:prSet custT="1"/>
      <dgm:spPr/>
      <dgm:t>
        <a:bodyPr/>
        <a:lstStyle/>
        <a:p>
          <a:r>
            <a:rPr lang="el-GR" sz="1200" dirty="0">
              <a:solidFill>
                <a:schemeClr val="tx1"/>
              </a:solidFill>
            </a:rPr>
            <a:t>8) </a:t>
          </a:r>
          <a:r>
            <a:rPr lang="el-GR" sz="1200" dirty="0" err="1">
              <a:solidFill>
                <a:schemeClr val="tx1"/>
              </a:solidFill>
            </a:rPr>
            <a:t>Συνδημιουργία</a:t>
          </a:r>
          <a:r>
            <a:rPr lang="el-GR" sz="1200" dirty="0">
              <a:solidFill>
                <a:schemeClr val="tx1"/>
              </a:solidFill>
            </a:rPr>
            <a:t> Ψηφιακής Διαφήμισης: οι πελάτες θα μπορούν να προταθούν ως «πρότυπα» για μελλοντικές διαφημίσεις. Αυτό καθιστά γενικά την επικοινωνία πιο προσωπική και λιγότερο «τεχνητή»</a:t>
          </a:r>
          <a:endParaRPr lang="it-IT" sz="1200" dirty="0">
            <a:solidFill>
              <a:schemeClr val="tx1"/>
            </a:solidFill>
            <a:latin typeface="Arial Rounded MT Bold" panose="020F0704030504030204" pitchFamily="34" charset="0"/>
          </a:endParaRPr>
        </a:p>
      </dgm:t>
    </dgm:pt>
    <dgm:pt modelId="{A60D8C68-A2E9-4ADA-BFB5-353A1C500345}" type="parTrans" cxnId="{8AE3ACA1-6FEC-40F0-9448-EEDAB9223225}">
      <dgm:prSet/>
      <dgm:spPr/>
      <dgm:t>
        <a:bodyPr/>
        <a:lstStyle/>
        <a:p>
          <a:endParaRPr lang="it-IT" sz="1200">
            <a:solidFill>
              <a:schemeClr val="tx1"/>
            </a:solidFill>
            <a:latin typeface="Arial Rounded MT Bold" panose="020F0704030504030204" pitchFamily="34" charset="0"/>
          </a:endParaRPr>
        </a:p>
      </dgm:t>
    </dgm:pt>
    <dgm:pt modelId="{F0AA31A4-A6D6-461B-A788-9E95718BCD1B}" type="sibTrans" cxnId="{8AE3ACA1-6FEC-40F0-9448-EEDAB9223225}">
      <dgm:prSet/>
      <dgm:spPr/>
      <dgm:t>
        <a:bodyPr/>
        <a:lstStyle/>
        <a:p>
          <a:endParaRPr lang="it-IT" sz="1200">
            <a:solidFill>
              <a:schemeClr val="tx1"/>
            </a:solidFill>
            <a:latin typeface="Arial Rounded MT Bold" panose="020F0704030504030204" pitchFamily="34" charset="0"/>
          </a:endParaRPr>
        </a:p>
      </dgm:t>
    </dgm:pt>
    <dgm:pt modelId="{8A4FA252-E1E1-4146-91C9-2EA81FB030C9}" type="pres">
      <dgm:prSet presAssocID="{24559678-48E5-4228-A3B9-11A1586A7E44}" presName="linear" presStyleCnt="0">
        <dgm:presLayoutVars>
          <dgm:animLvl val="lvl"/>
          <dgm:resizeHandles val="exact"/>
        </dgm:presLayoutVars>
      </dgm:prSet>
      <dgm:spPr/>
    </dgm:pt>
    <dgm:pt modelId="{49E57C76-5A26-43C4-8B28-B7E93F37D77C}" type="pres">
      <dgm:prSet presAssocID="{E922810E-A124-4C3E-9653-C26CD238170E}" presName="parentText" presStyleLbl="node1" presStyleIdx="0" presStyleCnt="9" custLinFactY="5636" custLinFactNeighborY="100000">
        <dgm:presLayoutVars>
          <dgm:chMax val="0"/>
          <dgm:bulletEnabled val="1"/>
        </dgm:presLayoutVars>
      </dgm:prSet>
      <dgm:spPr/>
    </dgm:pt>
    <dgm:pt modelId="{30048F90-E165-4C5B-A95B-178E179C0101}" type="pres">
      <dgm:prSet presAssocID="{E919FA16-C233-4F59-B114-F2D81585D6DC}" presName="spacer" presStyleCnt="0"/>
      <dgm:spPr/>
    </dgm:pt>
    <dgm:pt modelId="{C49534DE-192C-4414-A82D-A0402E95C7B0}" type="pres">
      <dgm:prSet presAssocID="{5ADBECB0-7F0F-41DD-91C5-037002DA7C1B}" presName="parentText" presStyleLbl="node1" presStyleIdx="1" presStyleCnt="9">
        <dgm:presLayoutVars>
          <dgm:chMax val="0"/>
          <dgm:bulletEnabled val="1"/>
        </dgm:presLayoutVars>
      </dgm:prSet>
      <dgm:spPr/>
    </dgm:pt>
    <dgm:pt modelId="{ECE7BF8F-804B-427B-B8C0-423865B01653}" type="pres">
      <dgm:prSet presAssocID="{1056B995-7E82-4CD5-ADB2-D4D7783A8062}" presName="spacer" presStyleCnt="0"/>
      <dgm:spPr/>
    </dgm:pt>
    <dgm:pt modelId="{AF2B8393-A00D-41C3-A277-2732510863FC}" type="pres">
      <dgm:prSet presAssocID="{0CA28018-4FC3-4308-A035-7EF927ECC158}" presName="parentText" presStyleLbl="node1" presStyleIdx="2" presStyleCnt="9">
        <dgm:presLayoutVars>
          <dgm:chMax val="0"/>
          <dgm:bulletEnabled val="1"/>
        </dgm:presLayoutVars>
      </dgm:prSet>
      <dgm:spPr/>
    </dgm:pt>
    <dgm:pt modelId="{AD4A56AA-1C10-440E-A8E2-F1BB429B01BC}" type="pres">
      <dgm:prSet presAssocID="{0B8C7BF3-5416-4EB0-A948-E23EEA0C3239}" presName="spacer" presStyleCnt="0"/>
      <dgm:spPr/>
    </dgm:pt>
    <dgm:pt modelId="{998D50F8-F699-45C1-BA05-CAE777028D29}" type="pres">
      <dgm:prSet presAssocID="{4AC00E70-F8F8-421C-BAAA-F90007DE70A4}" presName="parentText" presStyleLbl="node1" presStyleIdx="3" presStyleCnt="9">
        <dgm:presLayoutVars>
          <dgm:chMax val="0"/>
          <dgm:bulletEnabled val="1"/>
        </dgm:presLayoutVars>
      </dgm:prSet>
      <dgm:spPr/>
    </dgm:pt>
    <dgm:pt modelId="{2FF8EF41-EADC-4987-9E6C-6F01C05E8E93}" type="pres">
      <dgm:prSet presAssocID="{89A8845C-FDE2-453C-B928-709DDADD2941}" presName="spacer" presStyleCnt="0"/>
      <dgm:spPr/>
    </dgm:pt>
    <dgm:pt modelId="{C8F54F7F-432D-46E0-8F10-5DA09202BAEB}" type="pres">
      <dgm:prSet presAssocID="{551FF1D2-73C0-4977-86D4-52163261959D}" presName="parentText" presStyleLbl="node1" presStyleIdx="4" presStyleCnt="9">
        <dgm:presLayoutVars>
          <dgm:chMax val="0"/>
          <dgm:bulletEnabled val="1"/>
        </dgm:presLayoutVars>
      </dgm:prSet>
      <dgm:spPr/>
    </dgm:pt>
    <dgm:pt modelId="{35A4129E-88EA-4C48-AD86-F1A98C500CE9}" type="pres">
      <dgm:prSet presAssocID="{803575AA-154E-4357-A577-DA1663E63AE4}" presName="spacer" presStyleCnt="0"/>
      <dgm:spPr/>
    </dgm:pt>
    <dgm:pt modelId="{D885A04A-E5B4-44CA-B843-5914195D8CE5}" type="pres">
      <dgm:prSet presAssocID="{58FA6378-D38A-4EDF-8654-2286F3720B65}" presName="parentText" presStyleLbl="node1" presStyleIdx="5" presStyleCnt="9">
        <dgm:presLayoutVars>
          <dgm:chMax val="0"/>
          <dgm:bulletEnabled val="1"/>
        </dgm:presLayoutVars>
      </dgm:prSet>
      <dgm:spPr/>
    </dgm:pt>
    <dgm:pt modelId="{86741F3F-CF65-4753-B5B5-654E23A01C28}" type="pres">
      <dgm:prSet presAssocID="{FB4D691A-4B3B-4223-AA57-F1D171A28703}" presName="spacer" presStyleCnt="0"/>
      <dgm:spPr/>
    </dgm:pt>
    <dgm:pt modelId="{C4903D74-C785-4F7F-9101-4C74ED6862B9}" type="pres">
      <dgm:prSet presAssocID="{89FF90ED-87FD-4579-9D5F-6F78BCB3ED86}" presName="parentText" presStyleLbl="node1" presStyleIdx="6" presStyleCnt="9">
        <dgm:presLayoutVars>
          <dgm:chMax val="0"/>
          <dgm:bulletEnabled val="1"/>
        </dgm:presLayoutVars>
      </dgm:prSet>
      <dgm:spPr/>
    </dgm:pt>
    <dgm:pt modelId="{273B5511-82B1-4545-8688-F9DD86F85D9B}" type="pres">
      <dgm:prSet presAssocID="{630730A6-5401-4EF2-AEDA-95DE4F9DA1BE}" presName="spacer" presStyleCnt="0"/>
      <dgm:spPr/>
    </dgm:pt>
    <dgm:pt modelId="{DF41456F-715A-44C8-85FA-AD4153D8D07E}" type="pres">
      <dgm:prSet presAssocID="{C0A10A48-EEDD-4FF4-9EE1-EF95FBB4DC45}" presName="parentText" presStyleLbl="node1" presStyleIdx="7" presStyleCnt="9">
        <dgm:presLayoutVars>
          <dgm:chMax val="0"/>
          <dgm:bulletEnabled val="1"/>
        </dgm:presLayoutVars>
      </dgm:prSet>
      <dgm:spPr/>
    </dgm:pt>
    <dgm:pt modelId="{27E4B583-D2BA-41C5-82BA-28A40B462455}" type="pres">
      <dgm:prSet presAssocID="{72855161-120D-43A1-9E98-BC597E49B192}" presName="spacer" presStyleCnt="0"/>
      <dgm:spPr/>
    </dgm:pt>
    <dgm:pt modelId="{8A9D19FE-03CD-4591-82DE-9E46FA485BE2}" type="pres">
      <dgm:prSet presAssocID="{D6E76AFF-6B21-44CE-955D-1C4D903C73DD}" presName="parentText" presStyleLbl="node1" presStyleIdx="8" presStyleCnt="9" custScaleY="166703" custLinFactY="53661" custLinFactNeighborY="100000">
        <dgm:presLayoutVars>
          <dgm:chMax val="0"/>
          <dgm:bulletEnabled val="1"/>
        </dgm:presLayoutVars>
      </dgm:prSet>
      <dgm:spPr/>
    </dgm:pt>
  </dgm:ptLst>
  <dgm:cxnLst>
    <dgm:cxn modelId="{1D372A0B-F62D-449C-B32A-6BF7E080E757}" type="presOf" srcId="{89FF90ED-87FD-4579-9D5F-6F78BCB3ED86}" destId="{C4903D74-C785-4F7F-9101-4C74ED6862B9}" srcOrd="0" destOrd="0" presId="urn:microsoft.com/office/officeart/2005/8/layout/vList2"/>
    <dgm:cxn modelId="{CA61B40E-4BAE-476F-A7A2-ACD33FAA0586}" srcId="{24559678-48E5-4228-A3B9-11A1586A7E44}" destId="{4AC00E70-F8F8-421C-BAAA-F90007DE70A4}" srcOrd="3" destOrd="0" parTransId="{582C8F6D-1AD7-4079-ADF2-49CB6C74D8E9}" sibTransId="{89A8845C-FDE2-453C-B928-709DDADD2941}"/>
    <dgm:cxn modelId="{1CF71526-6E02-4129-B0C1-E0B65ED1AE0F}" type="presOf" srcId="{4AC00E70-F8F8-421C-BAAA-F90007DE70A4}" destId="{998D50F8-F699-45C1-BA05-CAE777028D29}" srcOrd="0" destOrd="0" presId="urn:microsoft.com/office/officeart/2005/8/layout/vList2"/>
    <dgm:cxn modelId="{1F7FA730-2D34-43AD-AB07-49E51ED3D94F}" type="presOf" srcId="{24559678-48E5-4228-A3B9-11A1586A7E44}" destId="{8A4FA252-E1E1-4146-91C9-2EA81FB030C9}" srcOrd="0" destOrd="0" presId="urn:microsoft.com/office/officeart/2005/8/layout/vList2"/>
    <dgm:cxn modelId="{5297093A-70E1-4D9C-9FE1-1A3BAF23FEC8}" type="presOf" srcId="{58FA6378-D38A-4EDF-8654-2286F3720B65}" destId="{D885A04A-E5B4-44CA-B843-5914195D8CE5}" srcOrd="0" destOrd="0" presId="urn:microsoft.com/office/officeart/2005/8/layout/vList2"/>
    <dgm:cxn modelId="{33E0CA3F-7710-40C4-A8B6-260EF4B7089D}" srcId="{24559678-48E5-4228-A3B9-11A1586A7E44}" destId="{C0A10A48-EEDD-4FF4-9EE1-EF95FBB4DC45}" srcOrd="7" destOrd="0" parTransId="{374F4F7B-0D63-429E-83EE-677FCED85974}" sibTransId="{72855161-120D-43A1-9E98-BC597E49B192}"/>
    <dgm:cxn modelId="{3E75EC64-2A7B-4451-A4D7-E6ECF65EA46B}" srcId="{24559678-48E5-4228-A3B9-11A1586A7E44}" destId="{0CA28018-4FC3-4308-A035-7EF927ECC158}" srcOrd="2" destOrd="0" parTransId="{E3D824A3-33B2-425D-9487-44FD79E2A632}" sibTransId="{0B8C7BF3-5416-4EB0-A948-E23EEA0C3239}"/>
    <dgm:cxn modelId="{33E1C746-142F-4F8F-92A0-9DF04EE4E30E}" type="presOf" srcId="{0CA28018-4FC3-4308-A035-7EF927ECC158}" destId="{AF2B8393-A00D-41C3-A277-2732510863FC}" srcOrd="0" destOrd="0" presId="urn:microsoft.com/office/officeart/2005/8/layout/vList2"/>
    <dgm:cxn modelId="{660FC576-79C6-4A14-911F-D65850C2EE82}" srcId="{24559678-48E5-4228-A3B9-11A1586A7E44}" destId="{E922810E-A124-4C3E-9653-C26CD238170E}" srcOrd="0" destOrd="0" parTransId="{12D13379-2DAE-44FB-9FC7-2B60E31E1276}" sibTransId="{E919FA16-C233-4F59-B114-F2D81585D6DC}"/>
    <dgm:cxn modelId="{2C7E9EA0-4ECC-4E3F-8D52-BA566AE0398C}" type="presOf" srcId="{E922810E-A124-4C3E-9653-C26CD238170E}" destId="{49E57C76-5A26-43C4-8B28-B7E93F37D77C}" srcOrd="0" destOrd="0" presId="urn:microsoft.com/office/officeart/2005/8/layout/vList2"/>
    <dgm:cxn modelId="{8AE3ACA1-6FEC-40F0-9448-EEDAB9223225}" srcId="{24559678-48E5-4228-A3B9-11A1586A7E44}" destId="{D6E76AFF-6B21-44CE-955D-1C4D903C73DD}" srcOrd="8" destOrd="0" parTransId="{A60D8C68-A2E9-4ADA-BFB5-353A1C500345}" sibTransId="{F0AA31A4-A6D6-461B-A788-9E95718BCD1B}"/>
    <dgm:cxn modelId="{2F7BF3AE-CD9C-43D3-8EF1-7D9D1AF56E03}" srcId="{24559678-48E5-4228-A3B9-11A1586A7E44}" destId="{89FF90ED-87FD-4579-9D5F-6F78BCB3ED86}" srcOrd="6" destOrd="0" parTransId="{6908E9F3-0C2B-4319-B678-4F28399A649B}" sibTransId="{630730A6-5401-4EF2-AEDA-95DE4F9DA1BE}"/>
    <dgm:cxn modelId="{A11142BE-8F94-46FB-B495-F0EB5422F606}" type="presOf" srcId="{551FF1D2-73C0-4977-86D4-52163261959D}" destId="{C8F54F7F-432D-46E0-8F10-5DA09202BAEB}" srcOrd="0" destOrd="0" presId="urn:microsoft.com/office/officeart/2005/8/layout/vList2"/>
    <dgm:cxn modelId="{186F47C8-2A1F-456F-91EC-355F87B1DE14}" srcId="{24559678-48E5-4228-A3B9-11A1586A7E44}" destId="{551FF1D2-73C0-4977-86D4-52163261959D}" srcOrd="4" destOrd="0" parTransId="{548E6F40-AFCB-4055-9D71-B8EC1C55444C}" sibTransId="{803575AA-154E-4357-A577-DA1663E63AE4}"/>
    <dgm:cxn modelId="{471BB3C8-625C-40B8-A3F5-AAC67C50E41F}" srcId="{24559678-48E5-4228-A3B9-11A1586A7E44}" destId="{5ADBECB0-7F0F-41DD-91C5-037002DA7C1B}" srcOrd="1" destOrd="0" parTransId="{82A501A8-26DA-46F9-9D3F-E3D8DEEBEEDF}" sibTransId="{1056B995-7E82-4CD5-ADB2-D4D7783A8062}"/>
    <dgm:cxn modelId="{D2783AE3-6824-41E8-8061-1EC1AA6C44EC}" srcId="{24559678-48E5-4228-A3B9-11A1586A7E44}" destId="{58FA6378-D38A-4EDF-8654-2286F3720B65}" srcOrd="5" destOrd="0" parTransId="{32EEA846-A343-48AD-B786-0D16F858D4C5}" sibTransId="{FB4D691A-4B3B-4223-AA57-F1D171A28703}"/>
    <dgm:cxn modelId="{80A80AF5-B633-4519-88EE-3B904D595943}" type="presOf" srcId="{D6E76AFF-6B21-44CE-955D-1C4D903C73DD}" destId="{8A9D19FE-03CD-4591-82DE-9E46FA485BE2}" srcOrd="0" destOrd="0" presId="urn:microsoft.com/office/officeart/2005/8/layout/vList2"/>
    <dgm:cxn modelId="{388B81F6-E4F4-4DB8-80E1-4D71E07CF227}" type="presOf" srcId="{5ADBECB0-7F0F-41DD-91C5-037002DA7C1B}" destId="{C49534DE-192C-4414-A82D-A0402E95C7B0}" srcOrd="0" destOrd="0" presId="urn:microsoft.com/office/officeart/2005/8/layout/vList2"/>
    <dgm:cxn modelId="{E02D0FF8-8F30-4A12-97E5-3BA68F84790D}" type="presOf" srcId="{C0A10A48-EEDD-4FF4-9EE1-EF95FBB4DC45}" destId="{DF41456F-715A-44C8-85FA-AD4153D8D07E}" srcOrd="0" destOrd="0" presId="urn:microsoft.com/office/officeart/2005/8/layout/vList2"/>
    <dgm:cxn modelId="{221F47F1-AE41-452E-9DF1-22AB6DEB83B0}" type="presParOf" srcId="{8A4FA252-E1E1-4146-91C9-2EA81FB030C9}" destId="{49E57C76-5A26-43C4-8B28-B7E93F37D77C}" srcOrd="0" destOrd="0" presId="urn:microsoft.com/office/officeart/2005/8/layout/vList2"/>
    <dgm:cxn modelId="{E767AC24-D569-425E-AFA3-3ABB28081D55}" type="presParOf" srcId="{8A4FA252-E1E1-4146-91C9-2EA81FB030C9}" destId="{30048F90-E165-4C5B-A95B-178E179C0101}" srcOrd="1" destOrd="0" presId="urn:microsoft.com/office/officeart/2005/8/layout/vList2"/>
    <dgm:cxn modelId="{DDC8D41A-F212-4F74-BE7C-ECA91B3BBE96}" type="presParOf" srcId="{8A4FA252-E1E1-4146-91C9-2EA81FB030C9}" destId="{C49534DE-192C-4414-A82D-A0402E95C7B0}" srcOrd="2" destOrd="0" presId="urn:microsoft.com/office/officeart/2005/8/layout/vList2"/>
    <dgm:cxn modelId="{07AF4A9B-C35D-4C06-B854-3DB7908938C2}" type="presParOf" srcId="{8A4FA252-E1E1-4146-91C9-2EA81FB030C9}" destId="{ECE7BF8F-804B-427B-B8C0-423865B01653}" srcOrd="3" destOrd="0" presId="urn:microsoft.com/office/officeart/2005/8/layout/vList2"/>
    <dgm:cxn modelId="{3A9CCD78-BC5D-489A-A7C7-3C4FF1023C61}" type="presParOf" srcId="{8A4FA252-E1E1-4146-91C9-2EA81FB030C9}" destId="{AF2B8393-A00D-41C3-A277-2732510863FC}" srcOrd="4" destOrd="0" presId="urn:microsoft.com/office/officeart/2005/8/layout/vList2"/>
    <dgm:cxn modelId="{4A0ABB44-63B0-4A93-A99E-F63585954DFD}" type="presParOf" srcId="{8A4FA252-E1E1-4146-91C9-2EA81FB030C9}" destId="{AD4A56AA-1C10-440E-A8E2-F1BB429B01BC}" srcOrd="5" destOrd="0" presId="urn:microsoft.com/office/officeart/2005/8/layout/vList2"/>
    <dgm:cxn modelId="{10B48960-5A14-4C85-AA24-762ADB786C46}" type="presParOf" srcId="{8A4FA252-E1E1-4146-91C9-2EA81FB030C9}" destId="{998D50F8-F699-45C1-BA05-CAE777028D29}" srcOrd="6" destOrd="0" presId="urn:microsoft.com/office/officeart/2005/8/layout/vList2"/>
    <dgm:cxn modelId="{BB2AC691-4455-4CE3-8321-39F2DBA02CE3}" type="presParOf" srcId="{8A4FA252-E1E1-4146-91C9-2EA81FB030C9}" destId="{2FF8EF41-EADC-4987-9E6C-6F01C05E8E93}" srcOrd="7" destOrd="0" presId="urn:microsoft.com/office/officeart/2005/8/layout/vList2"/>
    <dgm:cxn modelId="{BACDE355-4E8E-463D-BBEC-462C685A5579}" type="presParOf" srcId="{8A4FA252-E1E1-4146-91C9-2EA81FB030C9}" destId="{C8F54F7F-432D-46E0-8F10-5DA09202BAEB}" srcOrd="8" destOrd="0" presId="urn:microsoft.com/office/officeart/2005/8/layout/vList2"/>
    <dgm:cxn modelId="{30CF6CB5-978C-4F16-9891-7EFF367395A6}" type="presParOf" srcId="{8A4FA252-E1E1-4146-91C9-2EA81FB030C9}" destId="{35A4129E-88EA-4C48-AD86-F1A98C500CE9}" srcOrd="9" destOrd="0" presId="urn:microsoft.com/office/officeart/2005/8/layout/vList2"/>
    <dgm:cxn modelId="{9ACDE58C-DE1C-4450-8F6F-BE5BF4E3FE5D}" type="presParOf" srcId="{8A4FA252-E1E1-4146-91C9-2EA81FB030C9}" destId="{D885A04A-E5B4-44CA-B843-5914195D8CE5}" srcOrd="10" destOrd="0" presId="urn:microsoft.com/office/officeart/2005/8/layout/vList2"/>
    <dgm:cxn modelId="{3EAAB91A-BDC8-4B76-ACCA-146177AA875F}" type="presParOf" srcId="{8A4FA252-E1E1-4146-91C9-2EA81FB030C9}" destId="{86741F3F-CF65-4753-B5B5-654E23A01C28}" srcOrd="11" destOrd="0" presId="urn:microsoft.com/office/officeart/2005/8/layout/vList2"/>
    <dgm:cxn modelId="{B2A74319-4180-4908-A260-8BCAC2D60EA3}" type="presParOf" srcId="{8A4FA252-E1E1-4146-91C9-2EA81FB030C9}" destId="{C4903D74-C785-4F7F-9101-4C74ED6862B9}" srcOrd="12" destOrd="0" presId="urn:microsoft.com/office/officeart/2005/8/layout/vList2"/>
    <dgm:cxn modelId="{970EDC1A-0CF4-4052-9A80-6A6C50A37254}" type="presParOf" srcId="{8A4FA252-E1E1-4146-91C9-2EA81FB030C9}" destId="{273B5511-82B1-4545-8688-F9DD86F85D9B}" srcOrd="13" destOrd="0" presId="urn:microsoft.com/office/officeart/2005/8/layout/vList2"/>
    <dgm:cxn modelId="{C90E0B14-CD4E-4078-B0AC-9FFC436808CE}" type="presParOf" srcId="{8A4FA252-E1E1-4146-91C9-2EA81FB030C9}" destId="{DF41456F-715A-44C8-85FA-AD4153D8D07E}" srcOrd="14" destOrd="0" presId="urn:microsoft.com/office/officeart/2005/8/layout/vList2"/>
    <dgm:cxn modelId="{3C13E8BC-D3F9-4150-86CF-5B046B601075}" type="presParOf" srcId="{8A4FA252-E1E1-4146-91C9-2EA81FB030C9}" destId="{27E4B583-D2BA-41C5-82BA-28A40B462455}" srcOrd="15" destOrd="0" presId="urn:microsoft.com/office/officeart/2005/8/layout/vList2"/>
    <dgm:cxn modelId="{5BED810C-5D62-4772-92B3-BA2E90F3B431}" type="presParOf" srcId="{8A4FA252-E1E1-4146-91C9-2EA81FB030C9}" destId="{8A9D19FE-03CD-4591-82DE-9E46FA485BE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673861-1964-4FF6-98EA-FE7F88457372}" type="doc">
      <dgm:prSet loTypeId="urn:microsoft.com/office/officeart/2005/8/layout/default#5" loCatId="list" qsTypeId="urn:microsoft.com/office/officeart/2005/8/quickstyle/simple1" qsCatId="simple" csTypeId="urn:microsoft.com/office/officeart/2005/8/colors/colorful1#9" csCatId="colorful" phldr="1"/>
      <dgm:spPr/>
      <dgm:t>
        <a:bodyPr/>
        <a:lstStyle/>
        <a:p>
          <a:endParaRPr lang="it-IT"/>
        </a:p>
      </dgm:t>
    </dgm:pt>
    <dgm:pt modelId="{5E124B12-A59E-48A4-B489-800C4F1A8D53}">
      <dgm:prSet custT="1"/>
      <dgm:spPr/>
      <dgm:t>
        <a:bodyPr/>
        <a:lstStyle/>
        <a:p>
          <a:pPr algn="ctr"/>
          <a:r>
            <a:rPr lang="el-GR" sz="1200" dirty="0">
              <a:solidFill>
                <a:schemeClr val="tx1"/>
              </a:solidFill>
            </a:rPr>
            <a:t>Η δύναμη του </a:t>
          </a:r>
          <a:r>
            <a:rPr lang="el-GR" sz="1200" dirty="0" err="1">
              <a:solidFill>
                <a:schemeClr val="tx1"/>
              </a:solidFill>
            </a:rPr>
            <a:t>Instagram</a:t>
          </a:r>
          <a:r>
            <a:rPr lang="el-GR" sz="1200" dirty="0">
              <a:solidFill>
                <a:schemeClr val="tx1"/>
              </a:solidFill>
            </a:rPr>
            <a:t> είναι η κοινότητα, η οποία ενθαρρύνεται να χρησιμοποιεί την εφαρμογή χάρη στις συνεχείς ενημερώσεις. Το </a:t>
          </a:r>
          <a:r>
            <a:rPr lang="el-GR" sz="1200" dirty="0" err="1">
              <a:solidFill>
                <a:schemeClr val="tx1"/>
              </a:solidFill>
            </a:rPr>
            <a:t>Instagram</a:t>
          </a:r>
          <a:r>
            <a:rPr lang="el-GR" sz="1200" dirty="0">
              <a:solidFill>
                <a:schemeClr val="tx1"/>
              </a:solidFill>
            </a:rPr>
            <a:t> προσφέρει τις ακόλουθες επιλογές κατά την εγγραφή:</a:t>
          </a:r>
          <a:endParaRPr lang="it-IT" sz="1200" dirty="0">
            <a:solidFill>
              <a:schemeClr val="tx1"/>
            </a:solidFill>
          </a:endParaRPr>
        </a:p>
      </dgm:t>
    </dgm:pt>
    <dgm:pt modelId="{53436FBD-DD5D-442B-8F7A-DDB424C2966A}" type="parTrans" cxnId="{93125FEF-8559-4B1F-9BC5-B8C9A1D6B223}">
      <dgm:prSet/>
      <dgm:spPr/>
      <dgm:t>
        <a:bodyPr/>
        <a:lstStyle/>
        <a:p>
          <a:endParaRPr lang="it-IT" sz="1200">
            <a:solidFill>
              <a:schemeClr val="tx1"/>
            </a:solidFill>
          </a:endParaRPr>
        </a:p>
      </dgm:t>
    </dgm:pt>
    <dgm:pt modelId="{E67F5BA9-A9B3-4F29-B2DD-45AB5C5FC27A}" type="sibTrans" cxnId="{93125FEF-8559-4B1F-9BC5-B8C9A1D6B223}">
      <dgm:prSet/>
      <dgm:spPr/>
      <dgm:t>
        <a:bodyPr/>
        <a:lstStyle/>
        <a:p>
          <a:endParaRPr lang="it-IT" sz="1200">
            <a:solidFill>
              <a:schemeClr val="tx1"/>
            </a:solidFill>
          </a:endParaRPr>
        </a:p>
      </dgm:t>
    </dgm:pt>
    <dgm:pt modelId="{F4E564C6-47F3-427F-AFF2-06D2E7028670}">
      <dgm:prSet custT="1"/>
      <dgm:spPr/>
      <dgm:t>
        <a:bodyPr/>
        <a:lstStyle/>
        <a:p>
          <a:r>
            <a:rPr lang="el-GR" sz="1200" dirty="0">
              <a:solidFill>
                <a:schemeClr val="tx1"/>
              </a:solidFill>
            </a:rPr>
            <a:t>1) Προσωπικό Προφίλ
2) Επιχειρηματικό προφίλ</a:t>
          </a:r>
          <a:endParaRPr lang="it-IT" sz="1200" dirty="0">
            <a:solidFill>
              <a:schemeClr val="tx1"/>
            </a:solidFill>
          </a:endParaRPr>
        </a:p>
      </dgm:t>
    </dgm:pt>
    <dgm:pt modelId="{1E2424A4-9D51-4D25-A26B-AD513199FACF}" type="parTrans" cxnId="{49D6C4A3-83FB-4160-B536-5249D1ABA1EF}">
      <dgm:prSet/>
      <dgm:spPr/>
      <dgm:t>
        <a:bodyPr/>
        <a:lstStyle/>
        <a:p>
          <a:endParaRPr lang="it-IT" sz="1200">
            <a:solidFill>
              <a:schemeClr val="tx1"/>
            </a:solidFill>
          </a:endParaRPr>
        </a:p>
      </dgm:t>
    </dgm:pt>
    <dgm:pt modelId="{DCF3970B-A939-4D43-B257-3473F4A1C02A}" type="sibTrans" cxnId="{49D6C4A3-83FB-4160-B536-5249D1ABA1EF}">
      <dgm:prSet/>
      <dgm:spPr/>
      <dgm:t>
        <a:bodyPr/>
        <a:lstStyle/>
        <a:p>
          <a:endParaRPr lang="it-IT" sz="1200">
            <a:solidFill>
              <a:schemeClr val="tx1"/>
            </a:solidFill>
          </a:endParaRPr>
        </a:p>
      </dgm:t>
    </dgm:pt>
    <dgm:pt modelId="{2C892D0D-C5A0-4605-876A-84C030B8B0D7}" type="pres">
      <dgm:prSet presAssocID="{74673861-1964-4FF6-98EA-FE7F88457372}" presName="diagram" presStyleCnt="0">
        <dgm:presLayoutVars>
          <dgm:dir/>
          <dgm:resizeHandles val="exact"/>
        </dgm:presLayoutVars>
      </dgm:prSet>
      <dgm:spPr/>
    </dgm:pt>
    <dgm:pt modelId="{B332B917-9908-464D-9575-AA6D2EE241AA}" type="pres">
      <dgm:prSet presAssocID="{5E124B12-A59E-48A4-B489-800C4F1A8D53}" presName="node" presStyleLbl="node1" presStyleIdx="0" presStyleCnt="2">
        <dgm:presLayoutVars>
          <dgm:bulletEnabled val="1"/>
        </dgm:presLayoutVars>
      </dgm:prSet>
      <dgm:spPr/>
    </dgm:pt>
    <dgm:pt modelId="{03E885D5-947C-47B8-8F69-1E7004189FFA}" type="pres">
      <dgm:prSet presAssocID="{E67F5BA9-A9B3-4F29-B2DD-45AB5C5FC27A}" presName="sibTrans" presStyleCnt="0"/>
      <dgm:spPr/>
    </dgm:pt>
    <dgm:pt modelId="{1C7B7C79-2102-4D3B-8A4C-E5ABB2AB2008}" type="pres">
      <dgm:prSet presAssocID="{F4E564C6-47F3-427F-AFF2-06D2E7028670}" presName="node" presStyleLbl="node1" presStyleIdx="1" presStyleCnt="2">
        <dgm:presLayoutVars>
          <dgm:bulletEnabled val="1"/>
        </dgm:presLayoutVars>
      </dgm:prSet>
      <dgm:spPr/>
    </dgm:pt>
  </dgm:ptLst>
  <dgm:cxnLst>
    <dgm:cxn modelId="{9BEFAB00-3BB7-400A-858F-C0B3C3625C21}" type="presOf" srcId="{F4E564C6-47F3-427F-AFF2-06D2E7028670}" destId="{1C7B7C79-2102-4D3B-8A4C-E5ABB2AB2008}" srcOrd="0" destOrd="0" presId="urn:microsoft.com/office/officeart/2005/8/layout/default#5"/>
    <dgm:cxn modelId="{17ADBC1F-FA88-47B3-A82B-FF587CD8D144}" type="presOf" srcId="{74673861-1964-4FF6-98EA-FE7F88457372}" destId="{2C892D0D-C5A0-4605-876A-84C030B8B0D7}" srcOrd="0" destOrd="0" presId="urn:microsoft.com/office/officeart/2005/8/layout/default#5"/>
    <dgm:cxn modelId="{73869222-7C41-44E3-8952-43BD90265198}" type="presOf" srcId="{5E124B12-A59E-48A4-B489-800C4F1A8D53}" destId="{B332B917-9908-464D-9575-AA6D2EE241AA}" srcOrd="0" destOrd="0" presId="urn:microsoft.com/office/officeart/2005/8/layout/default#5"/>
    <dgm:cxn modelId="{49D6C4A3-83FB-4160-B536-5249D1ABA1EF}" srcId="{74673861-1964-4FF6-98EA-FE7F88457372}" destId="{F4E564C6-47F3-427F-AFF2-06D2E7028670}" srcOrd="1" destOrd="0" parTransId="{1E2424A4-9D51-4D25-A26B-AD513199FACF}" sibTransId="{DCF3970B-A939-4D43-B257-3473F4A1C02A}"/>
    <dgm:cxn modelId="{93125FEF-8559-4B1F-9BC5-B8C9A1D6B223}" srcId="{74673861-1964-4FF6-98EA-FE7F88457372}" destId="{5E124B12-A59E-48A4-B489-800C4F1A8D53}" srcOrd="0" destOrd="0" parTransId="{53436FBD-DD5D-442B-8F7A-DDB424C2966A}" sibTransId="{E67F5BA9-A9B3-4F29-B2DD-45AB5C5FC27A}"/>
    <dgm:cxn modelId="{D4F4A418-8EA1-49B3-8058-764D269DC722}" type="presParOf" srcId="{2C892D0D-C5A0-4605-876A-84C030B8B0D7}" destId="{B332B917-9908-464D-9575-AA6D2EE241AA}" srcOrd="0" destOrd="0" presId="urn:microsoft.com/office/officeart/2005/8/layout/default#5"/>
    <dgm:cxn modelId="{1E30E9EA-8EC9-4053-9DBD-E7A56C969F25}" type="presParOf" srcId="{2C892D0D-C5A0-4605-876A-84C030B8B0D7}" destId="{03E885D5-947C-47B8-8F69-1E7004189FFA}" srcOrd="1" destOrd="0" presId="urn:microsoft.com/office/officeart/2005/8/layout/default#5"/>
    <dgm:cxn modelId="{B1C316CD-13B6-411B-BAAF-2B26DDBD3060}" type="presParOf" srcId="{2C892D0D-C5A0-4605-876A-84C030B8B0D7}" destId="{1C7B7C79-2102-4D3B-8A4C-E5ABB2AB2008}" srcOrd="2"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1BA6402-3F5F-4353-B6C0-5A1673CD490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A6E6F540-5A1B-40E6-A04B-34E69522ED96}">
      <dgm:prSet custT="1"/>
      <dgm:spPr/>
      <dgm:t>
        <a:bodyPr/>
        <a:lstStyle/>
        <a:p>
          <a:r>
            <a:rPr lang="el-GR" sz="1200" dirty="0">
              <a:solidFill>
                <a:schemeClr val="tx1"/>
              </a:solidFill>
            </a:rPr>
            <a:t>1) Ενδιαφέρον: ανοίγοντας το </a:t>
          </a:r>
          <a:r>
            <a:rPr lang="el-GR" sz="1200" dirty="0" err="1">
              <a:solidFill>
                <a:schemeClr val="tx1"/>
              </a:solidFill>
            </a:rPr>
            <a:t>Instagram</a:t>
          </a:r>
          <a:r>
            <a:rPr lang="el-GR" sz="1200" dirty="0">
              <a:solidFill>
                <a:schemeClr val="tx1"/>
              </a:solidFill>
            </a:rPr>
            <a:t>, οι πρώτες δημοσιεύσεις που θα εμφανιστούν θα είναι αυτές που δημιούργησαν περισσότερη αλληλεπίδραση</a:t>
          </a:r>
          <a:endParaRPr lang="it-IT" sz="1200" dirty="0">
            <a:solidFill>
              <a:schemeClr val="tx1"/>
            </a:solidFill>
          </a:endParaRPr>
        </a:p>
      </dgm:t>
    </dgm:pt>
    <dgm:pt modelId="{2DC845F6-01EF-4CAF-BADF-95DCCD5E1289}" type="parTrans" cxnId="{014895B2-6A21-4453-A8A4-D3E95464C5E8}">
      <dgm:prSet/>
      <dgm:spPr/>
      <dgm:t>
        <a:bodyPr/>
        <a:lstStyle/>
        <a:p>
          <a:endParaRPr lang="it-IT" sz="1200">
            <a:solidFill>
              <a:schemeClr val="tx1"/>
            </a:solidFill>
          </a:endParaRPr>
        </a:p>
      </dgm:t>
    </dgm:pt>
    <dgm:pt modelId="{02FF8824-1AA5-4C79-AB63-27469E3A90CE}" type="sibTrans" cxnId="{014895B2-6A21-4453-A8A4-D3E95464C5E8}">
      <dgm:prSet/>
      <dgm:spPr/>
      <dgm:t>
        <a:bodyPr/>
        <a:lstStyle/>
        <a:p>
          <a:endParaRPr lang="it-IT" sz="1200">
            <a:solidFill>
              <a:schemeClr val="tx1"/>
            </a:solidFill>
          </a:endParaRPr>
        </a:p>
      </dgm:t>
    </dgm:pt>
    <dgm:pt modelId="{C68F2E1E-861C-4FFC-9C01-FD3D0173BEAE}">
      <dgm:prSet custT="1"/>
      <dgm:spPr/>
      <dgm:t>
        <a:bodyPr/>
        <a:lstStyle/>
        <a:p>
          <a:r>
            <a:rPr lang="el-GR" sz="1200" dirty="0">
              <a:solidFill>
                <a:schemeClr val="tx1"/>
              </a:solidFill>
            </a:rPr>
            <a:t>2) Επικαιρότητα: Από το πιο πρόσφατο έως το παλαιότερο, ωστόσο λαμβάνοντας υπόψη μόνο το χρονικό διάστημα μεταξύ της τελευταίας πρόσβασης χρήστη και της στιγμής κατά την οποία ο ίδιος χρήστης ανοίγει ξανά την εφαρμογή.</a:t>
          </a:r>
          <a:endParaRPr lang="it-IT" sz="1200" dirty="0">
            <a:solidFill>
              <a:schemeClr val="tx1"/>
            </a:solidFill>
          </a:endParaRPr>
        </a:p>
      </dgm:t>
    </dgm:pt>
    <dgm:pt modelId="{AC7E6025-4134-4891-B046-A587C4F676AE}" type="parTrans" cxnId="{CBB32B4F-C8BC-4657-974C-20FA9DADD111}">
      <dgm:prSet/>
      <dgm:spPr/>
      <dgm:t>
        <a:bodyPr/>
        <a:lstStyle/>
        <a:p>
          <a:endParaRPr lang="it-IT" sz="1200">
            <a:solidFill>
              <a:schemeClr val="tx1"/>
            </a:solidFill>
          </a:endParaRPr>
        </a:p>
      </dgm:t>
    </dgm:pt>
    <dgm:pt modelId="{0BF7201B-4E9E-4CF4-9B58-5D685238CBA5}" type="sibTrans" cxnId="{CBB32B4F-C8BC-4657-974C-20FA9DADD111}">
      <dgm:prSet/>
      <dgm:spPr/>
      <dgm:t>
        <a:bodyPr/>
        <a:lstStyle/>
        <a:p>
          <a:endParaRPr lang="it-IT" sz="1200">
            <a:solidFill>
              <a:schemeClr val="tx1"/>
            </a:solidFill>
          </a:endParaRPr>
        </a:p>
      </dgm:t>
    </dgm:pt>
    <dgm:pt modelId="{0F3E0213-B2EB-4604-A2D8-CD163BF0D9C6}" type="pres">
      <dgm:prSet presAssocID="{C1BA6402-3F5F-4353-B6C0-5A1673CD4902}" presName="linear" presStyleCnt="0">
        <dgm:presLayoutVars>
          <dgm:animLvl val="lvl"/>
          <dgm:resizeHandles val="exact"/>
        </dgm:presLayoutVars>
      </dgm:prSet>
      <dgm:spPr/>
    </dgm:pt>
    <dgm:pt modelId="{3CD640AE-E982-4A7B-AD09-AF18FFA40C88}" type="pres">
      <dgm:prSet presAssocID="{A6E6F540-5A1B-40E6-A04B-34E69522ED96}" presName="parentText" presStyleLbl="node1" presStyleIdx="0" presStyleCnt="2" custLinFactNeighborX="0" custLinFactNeighborY="-23930">
        <dgm:presLayoutVars>
          <dgm:chMax val="0"/>
          <dgm:bulletEnabled val="1"/>
        </dgm:presLayoutVars>
      </dgm:prSet>
      <dgm:spPr/>
    </dgm:pt>
    <dgm:pt modelId="{84419D00-038A-420E-81CC-D36C6EF7D3EA}" type="pres">
      <dgm:prSet presAssocID="{02FF8824-1AA5-4C79-AB63-27469E3A90CE}" presName="spacer" presStyleCnt="0"/>
      <dgm:spPr/>
    </dgm:pt>
    <dgm:pt modelId="{40ED75C7-714B-4A39-83F0-1E9472197E6F}" type="pres">
      <dgm:prSet presAssocID="{C68F2E1E-861C-4FFC-9C01-FD3D0173BEAE}" presName="parentText" presStyleLbl="node1" presStyleIdx="1" presStyleCnt="2">
        <dgm:presLayoutVars>
          <dgm:chMax val="0"/>
          <dgm:bulletEnabled val="1"/>
        </dgm:presLayoutVars>
      </dgm:prSet>
      <dgm:spPr/>
    </dgm:pt>
  </dgm:ptLst>
  <dgm:cxnLst>
    <dgm:cxn modelId="{CBB32B4F-C8BC-4657-974C-20FA9DADD111}" srcId="{C1BA6402-3F5F-4353-B6C0-5A1673CD4902}" destId="{C68F2E1E-861C-4FFC-9C01-FD3D0173BEAE}" srcOrd="1" destOrd="0" parTransId="{AC7E6025-4134-4891-B046-A587C4F676AE}" sibTransId="{0BF7201B-4E9E-4CF4-9B58-5D685238CBA5}"/>
    <dgm:cxn modelId="{75D16E7F-EC92-454C-A90A-076B18A31193}" type="presOf" srcId="{C68F2E1E-861C-4FFC-9C01-FD3D0173BEAE}" destId="{40ED75C7-714B-4A39-83F0-1E9472197E6F}" srcOrd="0" destOrd="0" presId="urn:microsoft.com/office/officeart/2005/8/layout/vList2"/>
    <dgm:cxn modelId="{3218368C-CFBC-47D1-A978-92A6B3F878E7}" type="presOf" srcId="{A6E6F540-5A1B-40E6-A04B-34E69522ED96}" destId="{3CD640AE-E982-4A7B-AD09-AF18FFA40C88}" srcOrd="0" destOrd="0" presId="urn:microsoft.com/office/officeart/2005/8/layout/vList2"/>
    <dgm:cxn modelId="{A91E3199-BAB4-4621-8185-1E7C21BE5489}" type="presOf" srcId="{C1BA6402-3F5F-4353-B6C0-5A1673CD4902}" destId="{0F3E0213-B2EB-4604-A2D8-CD163BF0D9C6}" srcOrd="0" destOrd="0" presId="urn:microsoft.com/office/officeart/2005/8/layout/vList2"/>
    <dgm:cxn modelId="{014895B2-6A21-4453-A8A4-D3E95464C5E8}" srcId="{C1BA6402-3F5F-4353-B6C0-5A1673CD4902}" destId="{A6E6F540-5A1B-40E6-A04B-34E69522ED96}" srcOrd="0" destOrd="0" parTransId="{2DC845F6-01EF-4CAF-BADF-95DCCD5E1289}" sibTransId="{02FF8824-1AA5-4C79-AB63-27469E3A90CE}"/>
    <dgm:cxn modelId="{AA611111-201C-460C-980C-CA6BB26369FA}" type="presParOf" srcId="{0F3E0213-B2EB-4604-A2D8-CD163BF0D9C6}" destId="{3CD640AE-E982-4A7B-AD09-AF18FFA40C88}" srcOrd="0" destOrd="0" presId="urn:microsoft.com/office/officeart/2005/8/layout/vList2"/>
    <dgm:cxn modelId="{7A291140-1DA5-4251-8613-914EA06B6E8A}" type="presParOf" srcId="{0F3E0213-B2EB-4604-A2D8-CD163BF0D9C6}" destId="{84419D00-038A-420E-81CC-D36C6EF7D3EA}" srcOrd="1" destOrd="0" presId="urn:microsoft.com/office/officeart/2005/8/layout/vList2"/>
    <dgm:cxn modelId="{9514D8E8-10FA-420D-B291-E1BAFE5F6773}" type="presParOf" srcId="{0F3E0213-B2EB-4604-A2D8-CD163BF0D9C6}" destId="{40ED75C7-714B-4A39-83F0-1E9472197E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B79421-B348-45E9-BFA5-EFD8CD154AE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34D8B6C3-AC6A-4DE3-A817-C24387800443}">
      <dgm:prSet/>
      <dgm:spPr/>
      <dgm:t>
        <a:bodyPr/>
        <a:lstStyle/>
        <a:p>
          <a:r>
            <a:rPr lang="el-GR">
              <a:solidFill>
                <a:schemeClr val="tx1"/>
              </a:solidFill>
            </a:rPr>
            <a:t>3) Σχέση: τα περιεχόμενα των «πλησιέστερων» λογαριασμών θα εμφανίζονται πάντα πρώτα.</a:t>
          </a:r>
          <a:endParaRPr lang="it-IT" dirty="0">
            <a:solidFill>
              <a:schemeClr val="tx1"/>
            </a:solidFill>
          </a:endParaRPr>
        </a:p>
      </dgm:t>
    </dgm:pt>
    <dgm:pt modelId="{B631E22D-D4D5-422C-9D99-804D2B2BF6FF}" type="parTrans" cxnId="{6D07DB1D-14BC-414E-B816-01A1BEFD220A}">
      <dgm:prSet/>
      <dgm:spPr/>
      <dgm:t>
        <a:bodyPr/>
        <a:lstStyle/>
        <a:p>
          <a:endParaRPr lang="it-IT">
            <a:solidFill>
              <a:schemeClr val="tx1"/>
            </a:solidFill>
          </a:endParaRPr>
        </a:p>
      </dgm:t>
    </dgm:pt>
    <dgm:pt modelId="{66FC4FBD-F743-41E1-839F-536AD1E0BA22}" type="sibTrans" cxnId="{6D07DB1D-14BC-414E-B816-01A1BEFD220A}">
      <dgm:prSet/>
      <dgm:spPr/>
      <dgm:t>
        <a:bodyPr/>
        <a:lstStyle/>
        <a:p>
          <a:endParaRPr lang="it-IT">
            <a:solidFill>
              <a:schemeClr val="tx1"/>
            </a:solidFill>
          </a:endParaRPr>
        </a:p>
      </dgm:t>
    </dgm:pt>
    <dgm:pt modelId="{7990D66A-8DE6-4964-851F-86F5D670EA0E}">
      <dgm:prSet/>
      <dgm:spPr/>
      <dgm:t>
        <a:bodyPr/>
        <a:lstStyle/>
        <a:p>
          <a:r>
            <a:rPr lang="el-GR" dirty="0">
              <a:solidFill>
                <a:schemeClr val="tx1"/>
              </a:solidFill>
            </a:rPr>
            <a:t>4) Συχνότητα: οι καλύτερες αναρτήσεις από την τελευταία φορά που συνδεθήκατε.</a:t>
          </a:r>
          <a:endParaRPr lang="it-IT" dirty="0">
            <a:solidFill>
              <a:schemeClr val="tx1"/>
            </a:solidFill>
          </a:endParaRPr>
        </a:p>
      </dgm:t>
    </dgm:pt>
    <dgm:pt modelId="{846418F1-49D8-428A-A764-0E96E0F779B6}" type="parTrans" cxnId="{4B610594-77FC-4868-9246-E97C25603916}">
      <dgm:prSet/>
      <dgm:spPr/>
      <dgm:t>
        <a:bodyPr/>
        <a:lstStyle/>
        <a:p>
          <a:endParaRPr lang="it-IT">
            <a:solidFill>
              <a:schemeClr val="tx1"/>
            </a:solidFill>
          </a:endParaRPr>
        </a:p>
      </dgm:t>
    </dgm:pt>
    <dgm:pt modelId="{55EFEA49-1D4F-490C-957E-84082E4B3277}" type="sibTrans" cxnId="{4B610594-77FC-4868-9246-E97C25603916}">
      <dgm:prSet/>
      <dgm:spPr/>
      <dgm:t>
        <a:bodyPr/>
        <a:lstStyle/>
        <a:p>
          <a:endParaRPr lang="it-IT">
            <a:solidFill>
              <a:schemeClr val="tx1"/>
            </a:solidFill>
          </a:endParaRPr>
        </a:p>
      </dgm:t>
    </dgm:pt>
    <dgm:pt modelId="{618E2C43-91D6-4D9B-AA99-2E713C4839F1}">
      <dgm:prSet/>
      <dgm:spPr/>
      <dgm:t>
        <a:bodyPr/>
        <a:lstStyle/>
        <a:p>
          <a:r>
            <a:rPr lang="el-GR" dirty="0">
              <a:solidFill>
                <a:schemeClr val="tx1"/>
              </a:solidFill>
            </a:rPr>
            <a:t>5) Ακόλουθοι: οι πρώτες αναρτήσεις θα είναι αυτών που «ακολουθούν».</a:t>
          </a:r>
          <a:endParaRPr lang="it-IT" dirty="0">
            <a:solidFill>
              <a:schemeClr val="tx1"/>
            </a:solidFill>
          </a:endParaRPr>
        </a:p>
      </dgm:t>
    </dgm:pt>
    <dgm:pt modelId="{051575DD-5790-4120-93EF-E95B21D18919}" type="parTrans" cxnId="{1B4027F6-3C9F-4DF3-9B9E-CC9BBA9C1E08}">
      <dgm:prSet/>
      <dgm:spPr/>
      <dgm:t>
        <a:bodyPr/>
        <a:lstStyle/>
        <a:p>
          <a:endParaRPr lang="it-IT">
            <a:solidFill>
              <a:schemeClr val="tx1"/>
            </a:solidFill>
          </a:endParaRPr>
        </a:p>
      </dgm:t>
    </dgm:pt>
    <dgm:pt modelId="{DB8CB028-B345-421F-9D77-33EE13A28729}" type="sibTrans" cxnId="{1B4027F6-3C9F-4DF3-9B9E-CC9BBA9C1E08}">
      <dgm:prSet/>
      <dgm:spPr/>
      <dgm:t>
        <a:bodyPr/>
        <a:lstStyle/>
        <a:p>
          <a:endParaRPr lang="it-IT">
            <a:solidFill>
              <a:schemeClr val="tx1"/>
            </a:solidFill>
          </a:endParaRPr>
        </a:p>
      </dgm:t>
    </dgm:pt>
    <dgm:pt modelId="{F1B1438A-BD57-4957-A2ED-DA8969C14DB1}">
      <dgm:prSet/>
      <dgm:spPr/>
      <dgm:t>
        <a:bodyPr/>
        <a:lstStyle/>
        <a:p>
          <a:r>
            <a:rPr lang="el-GR" dirty="0">
              <a:solidFill>
                <a:schemeClr val="tx1"/>
              </a:solidFill>
            </a:rPr>
            <a:t>6) Χρήση: πόσο χρόνο ξοδεύει ο χρήστης στο </a:t>
          </a:r>
          <a:r>
            <a:rPr lang="el-GR" dirty="0" err="1">
              <a:solidFill>
                <a:schemeClr val="tx1"/>
              </a:solidFill>
            </a:rPr>
            <a:t>Instagram</a:t>
          </a:r>
          <a:r>
            <a:rPr lang="el-GR" dirty="0">
              <a:solidFill>
                <a:schemeClr val="tx1"/>
              </a:solidFill>
            </a:rPr>
            <a:t>. Αν είναι λίγος, ο αλγόριθμος θα συμπυκνώσει το περιεχόμενο στο μέγιστο.</a:t>
          </a:r>
          <a:endParaRPr lang="it-IT" dirty="0">
            <a:solidFill>
              <a:schemeClr val="tx1"/>
            </a:solidFill>
          </a:endParaRPr>
        </a:p>
      </dgm:t>
    </dgm:pt>
    <dgm:pt modelId="{7AA96771-758B-42BB-897E-20F091C3230A}" type="parTrans" cxnId="{CEC2CDB9-EBC5-4353-9D6C-581D12264E67}">
      <dgm:prSet/>
      <dgm:spPr/>
      <dgm:t>
        <a:bodyPr/>
        <a:lstStyle/>
        <a:p>
          <a:endParaRPr lang="it-IT">
            <a:solidFill>
              <a:schemeClr val="tx1"/>
            </a:solidFill>
          </a:endParaRPr>
        </a:p>
      </dgm:t>
    </dgm:pt>
    <dgm:pt modelId="{F5C52D0D-12B6-4967-9452-0A5E8066AE50}" type="sibTrans" cxnId="{CEC2CDB9-EBC5-4353-9D6C-581D12264E67}">
      <dgm:prSet/>
      <dgm:spPr/>
      <dgm:t>
        <a:bodyPr/>
        <a:lstStyle/>
        <a:p>
          <a:endParaRPr lang="it-IT">
            <a:solidFill>
              <a:schemeClr val="tx1"/>
            </a:solidFill>
          </a:endParaRPr>
        </a:p>
      </dgm:t>
    </dgm:pt>
    <dgm:pt modelId="{6A310AC0-CD5A-4EB8-9D5F-A5E83A28323D}" type="pres">
      <dgm:prSet presAssocID="{E9B79421-B348-45E9-BFA5-EFD8CD154AE7}" presName="linear" presStyleCnt="0">
        <dgm:presLayoutVars>
          <dgm:animLvl val="lvl"/>
          <dgm:resizeHandles val="exact"/>
        </dgm:presLayoutVars>
      </dgm:prSet>
      <dgm:spPr/>
    </dgm:pt>
    <dgm:pt modelId="{584E5DB7-3323-4552-A4BD-2F40231B3520}" type="pres">
      <dgm:prSet presAssocID="{34D8B6C3-AC6A-4DE3-A817-C24387800443}" presName="parentText" presStyleLbl="node1" presStyleIdx="0" presStyleCnt="4">
        <dgm:presLayoutVars>
          <dgm:chMax val="0"/>
          <dgm:bulletEnabled val="1"/>
        </dgm:presLayoutVars>
      </dgm:prSet>
      <dgm:spPr/>
    </dgm:pt>
    <dgm:pt modelId="{394359ED-29AA-489D-910E-070BE5E0FD85}" type="pres">
      <dgm:prSet presAssocID="{66FC4FBD-F743-41E1-839F-536AD1E0BA22}" presName="spacer" presStyleCnt="0"/>
      <dgm:spPr/>
    </dgm:pt>
    <dgm:pt modelId="{088D3B53-A3AF-477C-A124-F9579C448D9E}" type="pres">
      <dgm:prSet presAssocID="{7990D66A-8DE6-4964-851F-86F5D670EA0E}" presName="parentText" presStyleLbl="node1" presStyleIdx="1" presStyleCnt="4">
        <dgm:presLayoutVars>
          <dgm:chMax val="0"/>
          <dgm:bulletEnabled val="1"/>
        </dgm:presLayoutVars>
      </dgm:prSet>
      <dgm:spPr/>
    </dgm:pt>
    <dgm:pt modelId="{04659D0B-32A4-4816-B4A6-84DDA9DB556A}" type="pres">
      <dgm:prSet presAssocID="{55EFEA49-1D4F-490C-957E-84082E4B3277}" presName="spacer" presStyleCnt="0"/>
      <dgm:spPr/>
    </dgm:pt>
    <dgm:pt modelId="{EE42FAC9-5174-45F8-954F-B70644073D43}" type="pres">
      <dgm:prSet presAssocID="{618E2C43-91D6-4D9B-AA99-2E713C4839F1}" presName="parentText" presStyleLbl="node1" presStyleIdx="2" presStyleCnt="4">
        <dgm:presLayoutVars>
          <dgm:chMax val="0"/>
          <dgm:bulletEnabled val="1"/>
        </dgm:presLayoutVars>
      </dgm:prSet>
      <dgm:spPr/>
    </dgm:pt>
    <dgm:pt modelId="{39463AA0-A588-4A60-88CF-4FEC895474B7}" type="pres">
      <dgm:prSet presAssocID="{DB8CB028-B345-421F-9D77-33EE13A28729}" presName="spacer" presStyleCnt="0"/>
      <dgm:spPr/>
    </dgm:pt>
    <dgm:pt modelId="{99DEA170-E1B1-4628-A946-0856C0993239}" type="pres">
      <dgm:prSet presAssocID="{F1B1438A-BD57-4957-A2ED-DA8969C14DB1}" presName="parentText" presStyleLbl="node1" presStyleIdx="3" presStyleCnt="4">
        <dgm:presLayoutVars>
          <dgm:chMax val="0"/>
          <dgm:bulletEnabled val="1"/>
        </dgm:presLayoutVars>
      </dgm:prSet>
      <dgm:spPr/>
    </dgm:pt>
  </dgm:ptLst>
  <dgm:cxnLst>
    <dgm:cxn modelId="{8D3D9519-1649-472F-8B2F-6059DA8AAFCD}" type="presOf" srcId="{618E2C43-91D6-4D9B-AA99-2E713C4839F1}" destId="{EE42FAC9-5174-45F8-954F-B70644073D43}" srcOrd="0" destOrd="0" presId="urn:microsoft.com/office/officeart/2005/8/layout/vList2"/>
    <dgm:cxn modelId="{27B5E01B-BCCA-4BB1-88A5-F34A89B3F570}" type="presOf" srcId="{F1B1438A-BD57-4957-A2ED-DA8969C14DB1}" destId="{99DEA170-E1B1-4628-A946-0856C0993239}" srcOrd="0" destOrd="0" presId="urn:microsoft.com/office/officeart/2005/8/layout/vList2"/>
    <dgm:cxn modelId="{6D07DB1D-14BC-414E-B816-01A1BEFD220A}" srcId="{E9B79421-B348-45E9-BFA5-EFD8CD154AE7}" destId="{34D8B6C3-AC6A-4DE3-A817-C24387800443}" srcOrd="0" destOrd="0" parTransId="{B631E22D-D4D5-422C-9D99-804D2B2BF6FF}" sibTransId="{66FC4FBD-F743-41E1-839F-536AD1E0BA22}"/>
    <dgm:cxn modelId="{CFE79274-386E-47F1-84DD-636FCFF4925C}" type="presOf" srcId="{E9B79421-B348-45E9-BFA5-EFD8CD154AE7}" destId="{6A310AC0-CD5A-4EB8-9D5F-A5E83A28323D}" srcOrd="0" destOrd="0" presId="urn:microsoft.com/office/officeart/2005/8/layout/vList2"/>
    <dgm:cxn modelId="{E22B5878-1439-497A-85E9-9BF1A94031F7}" type="presOf" srcId="{34D8B6C3-AC6A-4DE3-A817-C24387800443}" destId="{584E5DB7-3323-4552-A4BD-2F40231B3520}" srcOrd="0" destOrd="0" presId="urn:microsoft.com/office/officeart/2005/8/layout/vList2"/>
    <dgm:cxn modelId="{4B610594-77FC-4868-9246-E97C25603916}" srcId="{E9B79421-B348-45E9-BFA5-EFD8CD154AE7}" destId="{7990D66A-8DE6-4964-851F-86F5D670EA0E}" srcOrd="1" destOrd="0" parTransId="{846418F1-49D8-428A-A764-0E96E0F779B6}" sibTransId="{55EFEA49-1D4F-490C-957E-84082E4B3277}"/>
    <dgm:cxn modelId="{409523B7-FE6B-40E2-A284-39D24A86BEEA}" type="presOf" srcId="{7990D66A-8DE6-4964-851F-86F5D670EA0E}" destId="{088D3B53-A3AF-477C-A124-F9579C448D9E}" srcOrd="0" destOrd="0" presId="urn:microsoft.com/office/officeart/2005/8/layout/vList2"/>
    <dgm:cxn modelId="{CEC2CDB9-EBC5-4353-9D6C-581D12264E67}" srcId="{E9B79421-B348-45E9-BFA5-EFD8CD154AE7}" destId="{F1B1438A-BD57-4957-A2ED-DA8969C14DB1}" srcOrd="3" destOrd="0" parTransId="{7AA96771-758B-42BB-897E-20F091C3230A}" sibTransId="{F5C52D0D-12B6-4967-9452-0A5E8066AE50}"/>
    <dgm:cxn modelId="{1B4027F6-3C9F-4DF3-9B9E-CC9BBA9C1E08}" srcId="{E9B79421-B348-45E9-BFA5-EFD8CD154AE7}" destId="{618E2C43-91D6-4D9B-AA99-2E713C4839F1}" srcOrd="2" destOrd="0" parTransId="{051575DD-5790-4120-93EF-E95B21D18919}" sibTransId="{DB8CB028-B345-421F-9D77-33EE13A28729}"/>
    <dgm:cxn modelId="{F9FD9DF6-FB0C-4603-B872-24E7850BC934}" type="presParOf" srcId="{6A310AC0-CD5A-4EB8-9D5F-A5E83A28323D}" destId="{584E5DB7-3323-4552-A4BD-2F40231B3520}" srcOrd="0" destOrd="0" presId="urn:microsoft.com/office/officeart/2005/8/layout/vList2"/>
    <dgm:cxn modelId="{2FA20111-886A-4D4D-A6F3-9A7EA5335EAA}" type="presParOf" srcId="{6A310AC0-CD5A-4EB8-9D5F-A5E83A28323D}" destId="{394359ED-29AA-489D-910E-070BE5E0FD85}" srcOrd="1" destOrd="0" presId="urn:microsoft.com/office/officeart/2005/8/layout/vList2"/>
    <dgm:cxn modelId="{55F229D6-0B42-4B17-899F-B085183BAEA9}" type="presParOf" srcId="{6A310AC0-CD5A-4EB8-9D5F-A5E83A28323D}" destId="{088D3B53-A3AF-477C-A124-F9579C448D9E}" srcOrd="2" destOrd="0" presId="urn:microsoft.com/office/officeart/2005/8/layout/vList2"/>
    <dgm:cxn modelId="{3448BCC7-47CB-4F0E-AA4C-1FA7E4E77E23}" type="presParOf" srcId="{6A310AC0-CD5A-4EB8-9D5F-A5E83A28323D}" destId="{04659D0B-32A4-4816-B4A6-84DDA9DB556A}" srcOrd="3" destOrd="0" presId="urn:microsoft.com/office/officeart/2005/8/layout/vList2"/>
    <dgm:cxn modelId="{17F5C8B0-1184-4B53-A0E7-70D9B5567870}" type="presParOf" srcId="{6A310AC0-CD5A-4EB8-9D5F-A5E83A28323D}" destId="{EE42FAC9-5174-45F8-954F-B70644073D43}" srcOrd="4" destOrd="0" presId="urn:microsoft.com/office/officeart/2005/8/layout/vList2"/>
    <dgm:cxn modelId="{84876A20-F114-40A5-A634-DF56661A2BBE}" type="presParOf" srcId="{6A310AC0-CD5A-4EB8-9D5F-A5E83A28323D}" destId="{39463AA0-A588-4A60-88CF-4FEC895474B7}" srcOrd="5" destOrd="0" presId="urn:microsoft.com/office/officeart/2005/8/layout/vList2"/>
    <dgm:cxn modelId="{9B6B1CCA-0D0A-41F5-ADD4-9952E8150614}" type="presParOf" srcId="{6A310AC0-CD5A-4EB8-9D5F-A5E83A28323D}" destId="{99DEA170-E1B1-4628-A946-0856C09932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9B7888-D4DC-4FE6-BAE4-F8CA8BD7A2DF}" type="doc">
      <dgm:prSet loTypeId="urn:microsoft.com/office/officeart/2005/8/layout/vList2" loCatId="list" qsTypeId="urn:microsoft.com/office/officeart/2005/8/quickstyle/simple1" qsCatId="simple" csTypeId="urn:microsoft.com/office/officeart/2005/8/colors/colorful1#10" csCatId="colorful" phldr="1"/>
      <dgm:spPr/>
      <dgm:t>
        <a:bodyPr/>
        <a:lstStyle/>
        <a:p>
          <a:endParaRPr lang="it-IT"/>
        </a:p>
      </dgm:t>
    </dgm:pt>
    <dgm:pt modelId="{C951AC1E-851A-4D1C-8828-5ED2ECF47E57}">
      <dgm:prSet custT="1"/>
      <dgm:spPr/>
      <dgm:t>
        <a:bodyPr/>
        <a:lstStyle/>
        <a:p>
          <a:r>
            <a:rPr lang="el-GR" sz="1200" dirty="0">
              <a:solidFill>
                <a:schemeClr val="tx1"/>
              </a:solidFill>
            </a:rPr>
            <a:t>1) Τόπος γεωγραφικής τοποθεσίας ιστορίας</a:t>
          </a:r>
          <a:endParaRPr lang="it-IT" sz="1200" dirty="0">
            <a:solidFill>
              <a:schemeClr val="tx1"/>
            </a:solidFill>
          </a:endParaRPr>
        </a:p>
      </dgm:t>
    </dgm:pt>
    <dgm:pt modelId="{88617DE5-0AB2-416F-8696-E6CAF8D5FBF9}" type="parTrans" cxnId="{6DDA4D99-AC9E-4C23-88CC-8DEFD0971319}">
      <dgm:prSet/>
      <dgm:spPr/>
      <dgm:t>
        <a:bodyPr/>
        <a:lstStyle/>
        <a:p>
          <a:endParaRPr lang="it-IT" sz="1200">
            <a:solidFill>
              <a:schemeClr val="tx1"/>
            </a:solidFill>
          </a:endParaRPr>
        </a:p>
      </dgm:t>
    </dgm:pt>
    <dgm:pt modelId="{1B1DE260-DD21-42B6-A3D2-87812A8F6A19}" type="sibTrans" cxnId="{6DDA4D99-AC9E-4C23-88CC-8DEFD0971319}">
      <dgm:prSet/>
      <dgm:spPr/>
      <dgm:t>
        <a:bodyPr/>
        <a:lstStyle/>
        <a:p>
          <a:endParaRPr lang="it-IT" sz="1200">
            <a:solidFill>
              <a:schemeClr val="tx1"/>
            </a:solidFill>
          </a:endParaRPr>
        </a:p>
      </dgm:t>
    </dgm:pt>
    <dgm:pt modelId="{4CAE1EE1-2071-44EE-A3EE-0C0D40401268}">
      <dgm:prSet custT="1"/>
      <dgm:spPr/>
      <dgm:t>
        <a:bodyPr/>
        <a:lstStyle/>
        <a:p>
          <a:r>
            <a:rPr lang="el-GR" sz="1200" dirty="0">
              <a:solidFill>
                <a:schemeClr val="tx1"/>
              </a:solidFill>
            </a:rPr>
            <a:t>2) Αναφορά της ονομασίας άλλων λογαριασμών</a:t>
          </a:r>
          <a:endParaRPr lang="it-IT" sz="1200" dirty="0">
            <a:solidFill>
              <a:schemeClr val="tx1"/>
            </a:solidFill>
          </a:endParaRPr>
        </a:p>
      </dgm:t>
    </dgm:pt>
    <dgm:pt modelId="{044FE487-6592-4308-A890-D7AA40F31265}" type="parTrans" cxnId="{6172A752-5586-4094-B153-8A1823FBD685}">
      <dgm:prSet/>
      <dgm:spPr/>
      <dgm:t>
        <a:bodyPr/>
        <a:lstStyle/>
        <a:p>
          <a:endParaRPr lang="it-IT" sz="1200">
            <a:solidFill>
              <a:schemeClr val="tx1"/>
            </a:solidFill>
          </a:endParaRPr>
        </a:p>
      </dgm:t>
    </dgm:pt>
    <dgm:pt modelId="{0E0F4917-070B-4531-8E45-AF60CBF132F3}" type="sibTrans" cxnId="{6172A752-5586-4094-B153-8A1823FBD685}">
      <dgm:prSet/>
      <dgm:spPr/>
      <dgm:t>
        <a:bodyPr/>
        <a:lstStyle/>
        <a:p>
          <a:endParaRPr lang="it-IT" sz="1200">
            <a:solidFill>
              <a:schemeClr val="tx1"/>
            </a:solidFill>
          </a:endParaRPr>
        </a:p>
      </dgm:t>
    </dgm:pt>
    <dgm:pt modelId="{D58DEFAC-6D0B-4104-A3D1-AC465846500E}">
      <dgm:prSet custT="1"/>
      <dgm:spPr/>
      <dgm:t>
        <a:bodyPr/>
        <a:lstStyle/>
        <a:p>
          <a:r>
            <a:rPr lang="el-GR" sz="1200" dirty="0">
              <a:solidFill>
                <a:schemeClr val="tx1"/>
              </a:solidFill>
            </a:rPr>
            <a:t>3) </a:t>
          </a:r>
          <a:r>
            <a:rPr lang="el-GR" sz="1200" dirty="0" err="1">
              <a:solidFill>
                <a:schemeClr val="tx1"/>
              </a:solidFill>
            </a:rPr>
            <a:t>Hashtags</a:t>
          </a:r>
          <a:r>
            <a:rPr lang="el-GR" sz="1200" dirty="0">
              <a:solidFill>
                <a:schemeClr val="tx1"/>
              </a:solidFill>
            </a:rPr>
            <a:t> για αύξηση της προβολής</a:t>
          </a:r>
          <a:endParaRPr lang="it-IT" sz="1200" dirty="0">
            <a:solidFill>
              <a:schemeClr val="tx1"/>
            </a:solidFill>
          </a:endParaRPr>
        </a:p>
      </dgm:t>
    </dgm:pt>
    <dgm:pt modelId="{2A320C70-CC82-4BF7-8978-09BB2456A6BE}" type="parTrans" cxnId="{FFCDF9CB-FC0C-4810-A1B6-4B594AD7FF3A}">
      <dgm:prSet/>
      <dgm:spPr/>
      <dgm:t>
        <a:bodyPr/>
        <a:lstStyle/>
        <a:p>
          <a:endParaRPr lang="it-IT" sz="1200">
            <a:solidFill>
              <a:schemeClr val="tx1"/>
            </a:solidFill>
          </a:endParaRPr>
        </a:p>
      </dgm:t>
    </dgm:pt>
    <dgm:pt modelId="{86D956FC-1CE3-41F3-AF0A-039506A988CF}" type="sibTrans" cxnId="{FFCDF9CB-FC0C-4810-A1B6-4B594AD7FF3A}">
      <dgm:prSet/>
      <dgm:spPr/>
      <dgm:t>
        <a:bodyPr/>
        <a:lstStyle/>
        <a:p>
          <a:endParaRPr lang="it-IT" sz="1200">
            <a:solidFill>
              <a:schemeClr val="tx1"/>
            </a:solidFill>
          </a:endParaRPr>
        </a:p>
      </dgm:t>
    </dgm:pt>
    <dgm:pt modelId="{3F652791-A1FA-41DB-88D2-EFF0D0E46F95}">
      <dgm:prSet custT="1"/>
      <dgm:spPr/>
      <dgm:t>
        <a:bodyPr/>
        <a:lstStyle/>
        <a:p>
          <a:r>
            <a:rPr lang="it-IT" sz="1200" dirty="0">
              <a:solidFill>
                <a:schemeClr val="tx1"/>
              </a:solidFill>
            </a:rPr>
            <a:t>4) Gif</a:t>
          </a:r>
        </a:p>
      </dgm:t>
    </dgm:pt>
    <dgm:pt modelId="{D6A4D6C4-865B-4991-BDDE-7AB7D723BAF2}" type="parTrans" cxnId="{5426E7B2-9D83-49DD-8CA8-4ACAE1A68409}">
      <dgm:prSet/>
      <dgm:spPr/>
      <dgm:t>
        <a:bodyPr/>
        <a:lstStyle/>
        <a:p>
          <a:endParaRPr lang="it-IT" sz="1200">
            <a:solidFill>
              <a:schemeClr val="tx1"/>
            </a:solidFill>
          </a:endParaRPr>
        </a:p>
      </dgm:t>
    </dgm:pt>
    <dgm:pt modelId="{68FEC062-CE95-4519-A134-89A41AA5BF98}" type="sibTrans" cxnId="{5426E7B2-9D83-49DD-8CA8-4ACAE1A68409}">
      <dgm:prSet/>
      <dgm:spPr/>
      <dgm:t>
        <a:bodyPr/>
        <a:lstStyle/>
        <a:p>
          <a:endParaRPr lang="it-IT" sz="1200">
            <a:solidFill>
              <a:schemeClr val="tx1"/>
            </a:solidFill>
          </a:endParaRPr>
        </a:p>
      </dgm:t>
    </dgm:pt>
    <dgm:pt modelId="{B8FE81C5-AAEA-4065-9108-88E94EB41BE4}">
      <dgm:prSet custT="1"/>
      <dgm:spPr/>
      <dgm:t>
        <a:bodyPr/>
        <a:lstStyle/>
        <a:p>
          <a:r>
            <a:rPr lang="el-GR" sz="1200" dirty="0">
              <a:solidFill>
                <a:schemeClr val="tx1"/>
              </a:solidFill>
            </a:rPr>
            <a:t>6) Έρευνες</a:t>
          </a:r>
          <a:endParaRPr lang="it-IT" sz="1200" dirty="0">
            <a:solidFill>
              <a:schemeClr val="tx1"/>
            </a:solidFill>
          </a:endParaRPr>
        </a:p>
      </dgm:t>
    </dgm:pt>
    <dgm:pt modelId="{F32BE541-2072-4A05-A3BC-E91723DB2887}" type="parTrans" cxnId="{FAC1E85B-0C58-41A6-A374-A98B7B7EC880}">
      <dgm:prSet/>
      <dgm:spPr/>
      <dgm:t>
        <a:bodyPr/>
        <a:lstStyle/>
        <a:p>
          <a:endParaRPr lang="it-IT" sz="1200">
            <a:solidFill>
              <a:schemeClr val="tx1"/>
            </a:solidFill>
          </a:endParaRPr>
        </a:p>
      </dgm:t>
    </dgm:pt>
    <dgm:pt modelId="{3D784DFE-AEE7-4AAF-B962-3DC631CAE2BE}" type="sibTrans" cxnId="{FAC1E85B-0C58-41A6-A374-A98B7B7EC880}">
      <dgm:prSet/>
      <dgm:spPr/>
      <dgm:t>
        <a:bodyPr/>
        <a:lstStyle/>
        <a:p>
          <a:endParaRPr lang="it-IT" sz="1200">
            <a:solidFill>
              <a:schemeClr val="tx1"/>
            </a:solidFill>
          </a:endParaRPr>
        </a:p>
      </dgm:t>
    </dgm:pt>
    <dgm:pt modelId="{17FAB088-C39E-474B-808C-FFCBD3307A80}">
      <dgm:prSet custT="1"/>
      <dgm:spPr/>
      <dgm:t>
        <a:bodyPr/>
        <a:lstStyle/>
        <a:p>
          <a:r>
            <a:rPr lang="el-GR" sz="1200" dirty="0">
              <a:solidFill>
                <a:schemeClr val="tx1"/>
              </a:solidFill>
            </a:rPr>
            <a:t>7) Άμεσες ερωτήσεις στο κοινό μας</a:t>
          </a:r>
          <a:endParaRPr lang="it-IT" sz="1200" dirty="0">
            <a:solidFill>
              <a:schemeClr val="tx1"/>
            </a:solidFill>
          </a:endParaRPr>
        </a:p>
      </dgm:t>
    </dgm:pt>
    <dgm:pt modelId="{C0BFE999-DCBF-4021-80E5-CB1784209E62}" type="parTrans" cxnId="{006A6BC9-7845-400F-A299-5612B3FD9E57}">
      <dgm:prSet/>
      <dgm:spPr/>
      <dgm:t>
        <a:bodyPr/>
        <a:lstStyle/>
        <a:p>
          <a:endParaRPr lang="it-IT" sz="1200">
            <a:solidFill>
              <a:schemeClr val="tx1"/>
            </a:solidFill>
          </a:endParaRPr>
        </a:p>
      </dgm:t>
    </dgm:pt>
    <dgm:pt modelId="{F4AC12B9-6198-4578-B572-6959F50DE7EB}" type="sibTrans" cxnId="{006A6BC9-7845-400F-A299-5612B3FD9E57}">
      <dgm:prSet/>
      <dgm:spPr/>
      <dgm:t>
        <a:bodyPr/>
        <a:lstStyle/>
        <a:p>
          <a:endParaRPr lang="it-IT" sz="1200">
            <a:solidFill>
              <a:schemeClr val="tx1"/>
            </a:solidFill>
          </a:endParaRPr>
        </a:p>
      </dgm:t>
    </dgm:pt>
    <dgm:pt modelId="{A33386AE-823E-475D-862C-958DA29D922A}">
      <dgm:prSet custT="1"/>
      <dgm:spPr/>
      <dgm:t>
        <a:bodyPr/>
        <a:lstStyle/>
        <a:p>
          <a:r>
            <a:rPr lang="it-IT" sz="1200" dirty="0">
              <a:solidFill>
                <a:schemeClr val="tx1"/>
              </a:solidFill>
            </a:rPr>
            <a:t>5)</a:t>
          </a:r>
          <a:r>
            <a:rPr lang="el-GR" sz="1200" dirty="0">
              <a:solidFill>
                <a:schemeClr val="tx1"/>
              </a:solidFill>
            </a:rPr>
            <a:t> Μουσική</a:t>
          </a:r>
          <a:endParaRPr lang="it-IT" sz="1200" dirty="0">
            <a:solidFill>
              <a:schemeClr val="tx1"/>
            </a:solidFill>
          </a:endParaRPr>
        </a:p>
      </dgm:t>
    </dgm:pt>
    <dgm:pt modelId="{C7D5A264-ADFA-4261-97C9-E42C73CE4F01}" type="sibTrans" cxnId="{D5AA1D79-DDA5-47BF-B453-676DF0B92A4C}">
      <dgm:prSet/>
      <dgm:spPr/>
      <dgm:t>
        <a:bodyPr/>
        <a:lstStyle/>
        <a:p>
          <a:endParaRPr lang="it-IT" sz="1200">
            <a:solidFill>
              <a:schemeClr val="tx1"/>
            </a:solidFill>
          </a:endParaRPr>
        </a:p>
      </dgm:t>
    </dgm:pt>
    <dgm:pt modelId="{69A246D0-B8AA-44C2-A4B4-9FEE9F291999}" type="parTrans" cxnId="{D5AA1D79-DDA5-47BF-B453-676DF0B92A4C}">
      <dgm:prSet/>
      <dgm:spPr/>
      <dgm:t>
        <a:bodyPr/>
        <a:lstStyle/>
        <a:p>
          <a:endParaRPr lang="it-IT" sz="1200">
            <a:solidFill>
              <a:schemeClr val="tx1"/>
            </a:solidFill>
          </a:endParaRPr>
        </a:p>
      </dgm:t>
    </dgm:pt>
    <dgm:pt modelId="{8F3AD12D-B9D9-4078-B910-B50E23BBCB9F}" type="pres">
      <dgm:prSet presAssocID="{759B7888-D4DC-4FE6-BAE4-F8CA8BD7A2DF}" presName="linear" presStyleCnt="0">
        <dgm:presLayoutVars>
          <dgm:animLvl val="lvl"/>
          <dgm:resizeHandles val="exact"/>
        </dgm:presLayoutVars>
      </dgm:prSet>
      <dgm:spPr/>
    </dgm:pt>
    <dgm:pt modelId="{B45AB572-A2E2-45F4-9F7A-585A9FEB8AB4}" type="pres">
      <dgm:prSet presAssocID="{C951AC1E-851A-4D1C-8828-5ED2ECF47E57}" presName="parentText" presStyleLbl="node1" presStyleIdx="0" presStyleCnt="7">
        <dgm:presLayoutVars>
          <dgm:chMax val="0"/>
          <dgm:bulletEnabled val="1"/>
        </dgm:presLayoutVars>
      </dgm:prSet>
      <dgm:spPr/>
    </dgm:pt>
    <dgm:pt modelId="{A261B026-1EA9-4380-A80A-B26799BB9BEC}" type="pres">
      <dgm:prSet presAssocID="{1B1DE260-DD21-42B6-A3D2-87812A8F6A19}" presName="spacer" presStyleCnt="0"/>
      <dgm:spPr/>
    </dgm:pt>
    <dgm:pt modelId="{E7F8701E-3E47-4235-9467-63048DDEE45E}" type="pres">
      <dgm:prSet presAssocID="{4CAE1EE1-2071-44EE-A3EE-0C0D40401268}" presName="parentText" presStyleLbl="node1" presStyleIdx="1" presStyleCnt="7">
        <dgm:presLayoutVars>
          <dgm:chMax val="0"/>
          <dgm:bulletEnabled val="1"/>
        </dgm:presLayoutVars>
      </dgm:prSet>
      <dgm:spPr/>
    </dgm:pt>
    <dgm:pt modelId="{075AB6AF-4FE9-46BF-B222-7488F0184FBD}" type="pres">
      <dgm:prSet presAssocID="{0E0F4917-070B-4531-8E45-AF60CBF132F3}" presName="spacer" presStyleCnt="0"/>
      <dgm:spPr/>
    </dgm:pt>
    <dgm:pt modelId="{030E3828-B450-4581-A228-C9D69A4974A9}" type="pres">
      <dgm:prSet presAssocID="{D58DEFAC-6D0B-4104-A3D1-AC465846500E}" presName="parentText" presStyleLbl="node1" presStyleIdx="2" presStyleCnt="7">
        <dgm:presLayoutVars>
          <dgm:chMax val="0"/>
          <dgm:bulletEnabled val="1"/>
        </dgm:presLayoutVars>
      </dgm:prSet>
      <dgm:spPr/>
    </dgm:pt>
    <dgm:pt modelId="{A0B5772D-EBDC-4068-962F-BC4C76759152}" type="pres">
      <dgm:prSet presAssocID="{86D956FC-1CE3-41F3-AF0A-039506A988CF}" presName="spacer" presStyleCnt="0"/>
      <dgm:spPr/>
    </dgm:pt>
    <dgm:pt modelId="{A7248B51-97BB-4665-B38D-486641CEEB6C}" type="pres">
      <dgm:prSet presAssocID="{3F652791-A1FA-41DB-88D2-EFF0D0E46F95}" presName="parentText" presStyleLbl="node1" presStyleIdx="3" presStyleCnt="7">
        <dgm:presLayoutVars>
          <dgm:chMax val="0"/>
          <dgm:bulletEnabled val="1"/>
        </dgm:presLayoutVars>
      </dgm:prSet>
      <dgm:spPr/>
    </dgm:pt>
    <dgm:pt modelId="{F68ED546-BDDD-4ADB-BF2B-4050C2EB104D}" type="pres">
      <dgm:prSet presAssocID="{68FEC062-CE95-4519-A134-89A41AA5BF98}" presName="spacer" presStyleCnt="0"/>
      <dgm:spPr/>
    </dgm:pt>
    <dgm:pt modelId="{E195B74B-B5A5-4FE9-8AE6-8F65E056F34E}" type="pres">
      <dgm:prSet presAssocID="{A33386AE-823E-475D-862C-958DA29D922A}" presName="parentText" presStyleLbl="node1" presStyleIdx="4" presStyleCnt="7">
        <dgm:presLayoutVars>
          <dgm:chMax val="0"/>
          <dgm:bulletEnabled val="1"/>
        </dgm:presLayoutVars>
      </dgm:prSet>
      <dgm:spPr/>
    </dgm:pt>
    <dgm:pt modelId="{B6CDD2BA-5186-4B00-BACB-535BF6E63143}" type="pres">
      <dgm:prSet presAssocID="{C7D5A264-ADFA-4261-97C9-E42C73CE4F01}" presName="spacer" presStyleCnt="0"/>
      <dgm:spPr/>
    </dgm:pt>
    <dgm:pt modelId="{DA9C20A0-A545-4F36-8A30-CDEF571AF47A}" type="pres">
      <dgm:prSet presAssocID="{B8FE81C5-AAEA-4065-9108-88E94EB41BE4}" presName="parentText" presStyleLbl="node1" presStyleIdx="5" presStyleCnt="7">
        <dgm:presLayoutVars>
          <dgm:chMax val="0"/>
          <dgm:bulletEnabled val="1"/>
        </dgm:presLayoutVars>
      </dgm:prSet>
      <dgm:spPr/>
    </dgm:pt>
    <dgm:pt modelId="{97A99750-D33A-407B-A08E-4A06E55AA5D4}" type="pres">
      <dgm:prSet presAssocID="{3D784DFE-AEE7-4AAF-B962-3DC631CAE2BE}" presName="spacer" presStyleCnt="0"/>
      <dgm:spPr/>
    </dgm:pt>
    <dgm:pt modelId="{BD219490-6EAA-4322-A5EE-4CCC814CE021}" type="pres">
      <dgm:prSet presAssocID="{17FAB088-C39E-474B-808C-FFCBD3307A80}" presName="parentText" presStyleLbl="node1" presStyleIdx="6" presStyleCnt="7">
        <dgm:presLayoutVars>
          <dgm:chMax val="0"/>
          <dgm:bulletEnabled val="1"/>
        </dgm:presLayoutVars>
      </dgm:prSet>
      <dgm:spPr/>
    </dgm:pt>
  </dgm:ptLst>
  <dgm:cxnLst>
    <dgm:cxn modelId="{08D15C06-B781-4363-BFFB-64A747B31F3B}" type="presOf" srcId="{A33386AE-823E-475D-862C-958DA29D922A}" destId="{E195B74B-B5A5-4FE9-8AE6-8F65E056F34E}" srcOrd="0" destOrd="0" presId="urn:microsoft.com/office/officeart/2005/8/layout/vList2"/>
    <dgm:cxn modelId="{5079E213-A67D-4EDE-8EF8-F624D37F402A}" type="presOf" srcId="{C951AC1E-851A-4D1C-8828-5ED2ECF47E57}" destId="{B45AB572-A2E2-45F4-9F7A-585A9FEB8AB4}" srcOrd="0" destOrd="0" presId="urn:microsoft.com/office/officeart/2005/8/layout/vList2"/>
    <dgm:cxn modelId="{F1F85F23-F56D-411C-8E8C-93ADF740DB97}" type="presOf" srcId="{17FAB088-C39E-474B-808C-FFCBD3307A80}" destId="{BD219490-6EAA-4322-A5EE-4CCC814CE021}" srcOrd="0" destOrd="0" presId="urn:microsoft.com/office/officeart/2005/8/layout/vList2"/>
    <dgm:cxn modelId="{95332A29-754B-4BF9-B946-F728EEE8D8F3}" type="presOf" srcId="{3F652791-A1FA-41DB-88D2-EFF0D0E46F95}" destId="{A7248B51-97BB-4665-B38D-486641CEEB6C}" srcOrd="0" destOrd="0" presId="urn:microsoft.com/office/officeart/2005/8/layout/vList2"/>
    <dgm:cxn modelId="{FAC1E85B-0C58-41A6-A374-A98B7B7EC880}" srcId="{759B7888-D4DC-4FE6-BAE4-F8CA8BD7A2DF}" destId="{B8FE81C5-AAEA-4065-9108-88E94EB41BE4}" srcOrd="5" destOrd="0" parTransId="{F32BE541-2072-4A05-A3BC-E91723DB2887}" sibTransId="{3D784DFE-AEE7-4AAF-B962-3DC631CAE2BE}"/>
    <dgm:cxn modelId="{35DF6747-B226-4487-92F5-FFE0808264FC}" type="presOf" srcId="{D58DEFAC-6D0B-4104-A3D1-AC465846500E}" destId="{030E3828-B450-4581-A228-C9D69A4974A9}" srcOrd="0" destOrd="0" presId="urn:microsoft.com/office/officeart/2005/8/layout/vList2"/>
    <dgm:cxn modelId="{3E6F726D-C1A2-4B48-91FC-8C7BE51059C0}" type="presOf" srcId="{B8FE81C5-AAEA-4065-9108-88E94EB41BE4}" destId="{DA9C20A0-A545-4F36-8A30-CDEF571AF47A}" srcOrd="0" destOrd="0" presId="urn:microsoft.com/office/officeart/2005/8/layout/vList2"/>
    <dgm:cxn modelId="{6172A752-5586-4094-B153-8A1823FBD685}" srcId="{759B7888-D4DC-4FE6-BAE4-F8CA8BD7A2DF}" destId="{4CAE1EE1-2071-44EE-A3EE-0C0D40401268}" srcOrd="1" destOrd="0" parTransId="{044FE487-6592-4308-A890-D7AA40F31265}" sibTransId="{0E0F4917-070B-4531-8E45-AF60CBF132F3}"/>
    <dgm:cxn modelId="{D5AA1D79-DDA5-47BF-B453-676DF0B92A4C}" srcId="{759B7888-D4DC-4FE6-BAE4-F8CA8BD7A2DF}" destId="{A33386AE-823E-475D-862C-958DA29D922A}" srcOrd="4" destOrd="0" parTransId="{69A246D0-B8AA-44C2-A4B4-9FEE9F291999}" sibTransId="{C7D5A264-ADFA-4261-97C9-E42C73CE4F01}"/>
    <dgm:cxn modelId="{6DDA4D99-AC9E-4C23-88CC-8DEFD0971319}" srcId="{759B7888-D4DC-4FE6-BAE4-F8CA8BD7A2DF}" destId="{C951AC1E-851A-4D1C-8828-5ED2ECF47E57}" srcOrd="0" destOrd="0" parTransId="{88617DE5-0AB2-416F-8696-E6CAF8D5FBF9}" sibTransId="{1B1DE260-DD21-42B6-A3D2-87812A8F6A19}"/>
    <dgm:cxn modelId="{5426E7B2-9D83-49DD-8CA8-4ACAE1A68409}" srcId="{759B7888-D4DC-4FE6-BAE4-F8CA8BD7A2DF}" destId="{3F652791-A1FA-41DB-88D2-EFF0D0E46F95}" srcOrd="3" destOrd="0" parTransId="{D6A4D6C4-865B-4991-BDDE-7AB7D723BAF2}" sibTransId="{68FEC062-CE95-4519-A134-89A41AA5BF98}"/>
    <dgm:cxn modelId="{006A6BC9-7845-400F-A299-5612B3FD9E57}" srcId="{759B7888-D4DC-4FE6-BAE4-F8CA8BD7A2DF}" destId="{17FAB088-C39E-474B-808C-FFCBD3307A80}" srcOrd="6" destOrd="0" parTransId="{C0BFE999-DCBF-4021-80E5-CB1784209E62}" sibTransId="{F4AC12B9-6198-4578-B572-6959F50DE7EB}"/>
    <dgm:cxn modelId="{FFCDF9CB-FC0C-4810-A1B6-4B594AD7FF3A}" srcId="{759B7888-D4DC-4FE6-BAE4-F8CA8BD7A2DF}" destId="{D58DEFAC-6D0B-4104-A3D1-AC465846500E}" srcOrd="2" destOrd="0" parTransId="{2A320C70-CC82-4BF7-8978-09BB2456A6BE}" sibTransId="{86D956FC-1CE3-41F3-AF0A-039506A988CF}"/>
    <dgm:cxn modelId="{EF7A1BE1-2747-4D95-9930-C1A35AD222F0}" type="presOf" srcId="{759B7888-D4DC-4FE6-BAE4-F8CA8BD7A2DF}" destId="{8F3AD12D-B9D9-4078-B910-B50E23BBCB9F}" srcOrd="0" destOrd="0" presId="urn:microsoft.com/office/officeart/2005/8/layout/vList2"/>
    <dgm:cxn modelId="{402A55F6-CC0D-4295-B9A4-926CAD96C46C}" type="presOf" srcId="{4CAE1EE1-2071-44EE-A3EE-0C0D40401268}" destId="{E7F8701E-3E47-4235-9467-63048DDEE45E}" srcOrd="0" destOrd="0" presId="urn:microsoft.com/office/officeart/2005/8/layout/vList2"/>
    <dgm:cxn modelId="{F8ACDFDD-BCFF-4FC6-9954-85A399266B63}" type="presParOf" srcId="{8F3AD12D-B9D9-4078-B910-B50E23BBCB9F}" destId="{B45AB572-A2E2-45F4-9F7A-585A9FEB8AB4}" srcOrd="0" destOrd="0" presId="urn:microsoft.com/office/officeart/2005/8/layout/vList2"/>
    <dgm:cxn modelId="{5A39DD21-61A9-421E-8F61-3AB22722D517}" type="presParOf" srcId="{8F3AD12D-B9D9-4078-B910-B50E23BBCB9F}" destId="{A261B026-1EA9-4380-A80A-B26799BB9BEC}" srcOrd="1" destOrd="0" presId="urn:microsoft.com/office/officeart/2005/8/layout/vList2"/>
    <dgm:cxn modelId="{69AC6B50-4014-4AEF-8DBE-268654F56C41}" type="presParOf" srcId="{8F3AD12D-B9D9-4078-B910-B50E23BBCB9F}" destId="{E7F8701E-3E47-4235-9467-63048DDEE45E}" srcOrd="2" destOrd="0" presId="urn:microsoft.com/office/officeart/2005/8/layout/vList2"/>
    <dgm:cxn modelId="{2603747B-4A06-482D-AAD8-DCBD07A52CDA}" type="presParOf" srcId="{8F3AD12D-B9D9-4078-B910-B50E23BBCB9F}" destId="{075AB6AF-4FE9-46BF-B222-7488F0184FBD}" srcOrd="3" destOrd="0" presId="urn:microsoft.com/office/officeart/2005/8/layout/vList2"/>
    <dgm:cxn modelId="{31464FC4-4282-4B72-992B-65294C0F1205}" type="presParOf" srcId="{8F3AD12D-B9D9-4078-B910-B50E23BBCB9F}" destId="{030E3828-B450-4581-A228-C9D69A4974A9}" srcOrd="4" destOrd="0" presId="urn:microsoft.com/office/officeart/2005/8/layout/vList2"/>
    <dgm:cxn modelId="{B3CD40E2-277C-4DA7-81C1-AEC67997895A}" type="presParOf" srcId="{8F3AD12D-B9D9-4078-B910-B50E23BBCB9F}" destId="{A0B5772D-EBDC-4068-962F-BC4C76759152}" srcOrd="5" destOrd="0" presId="urn:microsoft.com/office/officeart/2005/8/layout/vList2"/>
    <dgm:cxn modelId="{9D55E0EC-FA06-443D-97EE-DD6F3519C957}" type="presParOf" srcId="{8F3AD12D-B9D9-4078-B910-B50E23BBCB9F}" destId="{A7248B51-97BB-4665-B38D-486641CEEB6C}" srcOrd="6" destOrd="0" presId="urn:microsoft.com/office/officeart/2005/8/layout/vList2"/>
    <dgm:cxn modelId="{B635CB59-AC66-4630-A5F2-694B9CFD57B9}" type="presParOf" srcId="{8F3AD12D-B9D9-4078-B910-B50E23BBCB9F}" destId="{F68ED546-BDDD-4ADB-BF2B-4050C2EB104D}" srcOrd="7" destOrd="0" presId="urn:microsoft.com/office/officeart/2005/8/layout/vList2"/>
    <dgm:cxn modelId="{28F9F3E8-4176-4FC9-84C2-8F1B680E089B}" type="presParOf" srcId="{8F3AD12D-B9D9-4078-B910-B50E23BBCB9F}" destId="{E195B74B-B5A5-4FE9-8AE6-8F65E056F34E}" srcOrd="8" destOrd="0" presId="urn:microsoft.com/office/officeart/2005/8/layout/vList2"/>
    <dgm:cxn modelId="{92D14A5F-6831-4DA8-A7AE-3E8B2938ACA7}" type="presParOf" srcId="{8F3AD12D-B9D9-4078-B910-B50E23BBCB9F}" destId="{B6CDD2BA-5186-4B00-BACB-535BF6E63143}" srcOrd="9" destOrd="0" presId="urn:microsoft.com/office/officeart/2005/8/layout/vList2"/>
    <dgm:cxn modelId="{DB982F74-8A1C-4E90-B313-D91672C0BA1F}" type="presParOf" srcId="{8F3AD12D-B9D9-4078-B910-B50E23BBCB9F}" destId="{DA9C20A0-A545-4F36-8A30-CDEF571AF47A}" srcOrd="10" destOrd="0" presId="urn:microsoft.com/office/officeart/2005/8/layout/vList2"/>
    <dgm:cxn modelId="{62300127-D271-4718-8221-E770783BA17A}" type="presParOf" srcId="{8F3AD12D-B9D9-4078-B910-B50E23BBCB9F}" destId="{97A99750-D33A-407B-A08E-4A06E55AA5D4}" srcOrd="11" destOrd="0" presId="urn:microsoft.com/office/officeart/2005/8/layout/vList2"/>
    <dgm:cxn modelId="{B7CD47C8-4F7B-42FB-BCF0-FFE9164D8531}" type="presParOf" srcId="{8F3AD12D-B9D9-4078-B910-B50E23BBCB9F}" destId="{BD219490-6EAA-4322-A5EE-4CCC814CE02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6BF2-A12F-45D4-BFE5-88EC1A0C4AA8}" type="doc">
      <dgm:prSet loTypeId="urn:microsoft.com/office/officeart/2005/8/layout/default#2" loCatId="list" qsTypeId="urn:microsoft.com/office/officeart/2005/8/quickstyle/simple1" qsCatId="simple" csTypeId="urn:microsoft.com/office/officeart/2005/8/colors/colorful2" csCatId="colorful" phldr="1"/>
      <dgm:spPr/>
      <dgm:t>
        <a:bodyPr/>
        <a:lstStyle/>
        <a:p>
          <a:endParaRPr lang="it-IT"/>
        </a:p>
      </dgm:t>
    </dgm:pt>
    <dgm:pt modelId="{7002D3C7-609B-4D87-A056-219F0238D03F}">
      <dgm:prSet custT="1"/>
      <dgm:spPr/>
      <dgm:t>
        <a:bodyPr/>
        <a:lstStyle/>
        <a:p>
          <a:r>
            <a:rPr lang="el-GR" sz="1200" dirty="0">
              <a:solidFill>
                <a:schemeClr val="tx1"/>
              </a:solidFill>
              <a:latin typeface="Arial Rounded MT Bold" panose="020F0704030504030204" pitchFamily="34" charset="0"/>
            </a:rPr>
            <a:t>Γιατί</a:t>
          </a:r>
          <a:endParaRPr lang="it-IT" sz="1200" dirty="0">
            <a:solidFill>
              <a:schemeClr val="tx1"/>
            </a:solidFill>
            <a:latin typeface="Arial Rounded MT Bold" panose="020F0704030504030204" pitchFamily="34" charset="0"/>
          </a:endParaRPr>
        </a:p>
      </dgm:t>
    </dgm:pt>
    <dgm:pt modelId="{24D29A3D-B883-48AC-97E2-7877239D447E}" type="parTrans" cxnId="{6F6C586C-DFC2-4CA2-AE18-62B3E9EE2922}">
      <dgm:prSet/>
      <dgm:spPr/>
      <dgm:t>
        <a:bodyPr/>
        <a:lstStyle/>
        <a:p>
          <a:endParaRPr lang="it-IT" sz="1200">
            <a:solidFill>
              <a:schemeClr val="tx1"/>
            </a:solidFill>
            <a:latin typeface="Arial Rounded MT Bold" panose="020F0704030504030204" pitchFamily="34" charset="0"/>
          </a:endParaRPr>
        </a:p>
      </dgm:t>
    </dgm:pt>
    <dgm:pt modelId="{2B7DFC9F-247D-40D4-978D-84B7FB9806B2}" type="sibTrans" cxnId="{6F6C586C-DFC2-4CA2-AE18-62B3E9EE2922}">
      <dgm:prSet/>
      <dgm:spPr/>
      <dgm:t>
        <a:bodyPr/>
        <a:lstStyle/>
        <a:p>
          <a:endParaRPr lang="it-IT" sz="1200">
            <a:solidFill>
              <a:schemeClr val="tx1"/>
            </a:solidFill>
            <a:latin typeface="Arial Rounded MT Bold" panose="020F0704030504030204" pitchFamily="34" charset="0"/>
          </a:endParaRPr>
        </a:p>
      </dgm:t>
    </dgm:pt>
    <dgm:pt modelId="{263C198D-69A2-47EA-9996-A33707C614CF}">
      <dgm:prSet custT="1"/>
      <dgm:spPr/>
      <dgm:t>
        <a:bodyPr/>
        <a:lstStyle/>
        <a:p>
          <a:r>
            <a:rPr lang="el-GR" sz="1200" dirty="0">
              <a:solidFill>
                <a:schemeClr val="tx1"/>
              </a:solidFill>
              <a:latin typeface="Arial Rounded MT Bold" panose="020F0704030504030204" pitchFamily="34" charset="0"/>
            </a:rPr>
            <a:t>Ποιος</a:t>
          </a:r>
          <a:endParaRPr lang="it-IT" sz="1200" dirty="0">
            <a:solidFill>
              <a:schemeClr val="tx1"/>
            </a:solidFill>
            <a:latin typeface="Arial Rounded MT Bold" panose="020F0704030504030204" pitchFamily="34" charset="0"/>
          </a:endParaRPr>
        </a:p>
      </dgm:t>
    </dgm:pt>
    <dgm:pt modelId="{BC9290BA-AFBB-4E13-A4BA-FC5EE3647DDC}" type="parTrans" cxnId="{5896AE15-AA6C-4401-B841-3F762E6C70B8}">
      <dgm:prSet/>
      <dgm:spPr/>
      <dgm:t>
        <a:bodyPr/>
        <a:lstStyle/>
        <a:p>
          <a:endParaRPr lang="it-IT" sz="1200">
            <a:solidFill>
              <a:schemeClr val="tx1"/>
            </a:solidFill>
            <a:latin typeface="Arial Rounded MT Bold" panose="020F0704030504030204" pitchFamily="34" charset="0"/>
          </a:endParaRPr>
        </a:p>
      </dgm:t>
    </dgm:pt>
    <dgm:pt modelId="{45A6B469-E7A2-4801-9754-6B95ED3E3AFD}" type="sibTrans" cxnId="{5896AE15-AA6C-4401-B841-3F762E6C70B8}">
      <dgm:prSet/>
      <dgm:spPr/>
      <dgm:t>
        <a:bodyPr/>
        <a:lstStyle/>
        <a:p>
          <a:endParaRPr lang="it-IT" sz="1200">
            <a:solidFill>
              <a:schemeClr val="tx1"/>
            </a:solidFill>
            <a:latin typeface="Arial Rounded MT Bold" panose="020F0704030504030204" pitchFamily="34" charset="0"/>
          </a:endParaRPr>
        </a:p>
      </dgm:t>
    </dgm:pt>
    <dgm:pt modelId="{DB89D9BD-7C3E-4983-9539-A2873C8F8D76}">
      <dgm:prSet custT="1"/>
      <dgm:spPr/>
      <dgm:t>
        <a:bodyPr/>
        <a:lstStyle/>
        <a:p>
          <a:r>
            <a:rPr lang="el-GR" sz="1200" dirty="0">
              <a:solidFill>
                <a:schemeClr val="tx1"/>
              </a:solidFill>
              <a:latin typeface="Arial Rounded MT Bold" panose="020F0704030504030204" pitchFamily="34" charset="0"/>
            </a:rPr>
            <a:t>Τι</a:t>
          </a:r>
          <a:endParaRPr lang="it-IT" sz="1200" dirty="0">
            <a:solidFill>
              <a:schemeClr val="tx1"/>
            </a:solidFill>
            <a:latin typeface="Arial Rounded MT Bold" panose="020F0704030504030204" pitchFamily="34" charset="0"/>
          </a:endParaRPr>
        </a:p>
      </dgm:t>
    </dgm:pt>
    <dgm:pt modelId="{1EC12BD5-79AA-4AD7-A1E8-F409E263451C}" type="parTrans" cxnId="{0E9244B8-FFF4-430C-B8B4-A85103F3735D}">
      <dgm:prSet/>
      <dgm:spPr/>
      <dgm:t>
        <a:bodyPr/>
        <a:lstStyle/>
        <a:p>
          <a:endParaRPr lang="it-IT" sz="1200">
            <a:solidFill>
              <a:schemeClr val="tx1"/>
            </a:solidFill>
            <a:latin typeface="Arial Rounded MT Bold" panose="020F0704030504030204" pitchFamily="34" charset="0"/>
          </a:endParaRPr>
        </a:p>
      </dgm:t>
    </dgm:pt>
    <dgm:pt modelId="{D20E7E83-5AF9-4DB2-A9EC-9CCB08BF0512}" type="sibTrans" cxnId="{0E9244B8-FFF4-430C-B8B4-A85103F3735D}">
      <dgm:prSet/>
      <dgm:spPr/>
      <dgm:t>
        <a:bodyPr/>
        <a:lstStyle/>
        <a:p>
          <a:endParaRPr lang="it-IT" sz="1200">
            <a:solidFill>
              <a:schemeClr val="tx1"/>
            </a:solidFill>
            <a:latin typeface="Arial Rounded MT Bold" panose="020F0704030504030204" pitchFamily="34" charset="0"/>
          </a:endParaRPr>
        </a:p>
      </dgm:t>
    </dgm:pt>
    <dgm:pt modelId="{FF8E3537-97A4-4640-849D-7F0E6D1FBF82}">
      <dgm:prSet custT="1"/>
      <dgm:spPr/>
      <dgm:t>
        <a:bodyPr/>
        <a:lstStyle/>
        <a:p>
          <a:r>
            <a:rPr lang="el-GR" sz="1200" dirty="0">
              <a:solidFill>
                <a:schemeClr val="tx1"/>
              </a:solidFill>
              <a:latin typeface="Arial Rounded MT Bold" panose="020F0704030504030204" pitchFamily="34" charset="0"/>
            </a:rPr>
            <a:t>Πού</a:t>
          </a:r>
          <a:endParaRPr lang="it-IT" sz="1200" dirty="0">
            <a:solidFill>
              <a:schemeClr val="tx1"/>
            </a:solidFill>
            <a:latin typeface="Arial Rounded MT Bold" panose="020F0704030504030204" pitchFamily="34" charset="0"/>
          </a:endParaRPr>
        </a:p>
      </dgm:t>
    </dgm:pt>
    <dgm:pt modelId="{63905BB5-7938-4E28-9A30-A6A66061958E}" type="parTrans" cxnId="{E65F2535-1558-489F-B766-2B5BD3664CA1}">
      <dgm:prSet/>
      <dgm:spPr/>
      <dgm:t>
        <a:bodyPr/>
        <a:lstStyle/>
        <a:p>
          <a:endParaRPr lang="it-IT" sz="1200">
            <a:solidFill>
              <a:schemeClr val="tx1"/>
            </a:solidFill>
            <a:latin typeface="Arial Rounded MT Bold" panose="020F0704030504030204" pitchFamily="34" charset="0"/>
          </a:endParaRPr>
        </a:p>
      </dgm:t>
    </dgm:pt>
    <dgm:pt modelId="{D91E3E7C-6159-4B28-87C5-F9C626CD23B4}" type="sibTrans" cxnId="{E65F2535-1558-489F-B766-2B5BD3664CA1}">
      <dgm:prSet/>
      <dgm:spPr/>
      <dgm:t>
        <a:bodyPr/>
        <a:lstStyle/>
        <a:p>
          <a:endParaRPr lang="it-IT" sz="1200">
            <a:solidFill>
              <a:schemeClr val="tx1"/>
            </a:solidFill>
            <a:latin typeface="Arial Rounded MT Bold" panose="020F0704030504030204" pitchFamily="34" charset="0"/>
          </a:endParaRPr>
        </a:p>
      </dgm:t>
    </dgm:pt>
    <dgm:pt modelId="{2AB26151-93AC-46A8-AA79-6695CFE63BEE}">
      <dgm:prSet custT="1"/>
      <dgm:spPr/>
      <dgm:t>
        <a:bodyPr/>
        <a:lstStyle/>
        <a:p>
          <a:r>
            <a:rPr lang="el-GR" sz="1200" dirty="0">
              <a:solidFill>
                <a:schemeClr val="tx1"/>
              </a:solidFill>
              <a:latin typeface="Arial Rounded MT Bold" panose="020F0704030504030204" pitchFamily="34" charset="0"/>
            </a:rPr>
            <a:t>Πότε</a:t>
          </a:r>
          <a:endParaRPr lang="it-IT" sz="1200" dirty="0">
            <a:solidFill>
              <a:schemeClr val="tx1"/>
            </a:solidFill>
            <a:latin typeface="Arial Rounded MT Bold" panose="020F0704030504030204" pitchFamily="34" charset="0"/>
          </a:endParaRPr>
        </a:p>
      </dgm:t>
    </dgm:pt>
    <dgm:pt modelId="{FA3C0B7B-70D2-4B37-A24D-4F0EB2056AD5}" type="parTrans" cxnId="{9CDD08D8-525E-4692-ADE1-3B09D1212764}">
      <dgm:prSet/>
      <dgm:spPr/>
      <dgm:t>
        <a:bodyPr/>
        <a:lstStyle/>
        <a:p>
          <a:endParaRPr lang="it-IT" sz="1200">
            <a:solidFill>
              <a:schemeClr val="tx1"/>
            </a:solidFill>
            <a:latin typeface="Arial Rounded MT Bold" panose="020F0704030504030204" pitchFamily="34" charset="0"/>
          </a:endParaRPr>
        </a:p>
      </dgm:t>
    </dgm:pt>
    <dgm:pt modelId="{E2820CB3-40E9-4EA4-81A0-E706B9F34A4D}" type="sibTrans" cxnId="{9CDD08D8-525E-4692-ADE1-3B09D1212764}">
      <dgm:prSet/>
      <dgm:spPr/>
      <dgm:t>
        <a:bodyPr/>
        <a:lstStyle/>
        <a:p>
          <a:endParaRPr lang="it-IT" sz="1200">
            <a:solidFill>
              <a:schemeClr val="tx1"/>
            </a:solidFill>
            <a:latin typeface="Arial Rounded MT Bold" panose="020F0704030504030204" pitchFamily="34" charset="0"/>
          </a:endParaRPr>
        </a:p>
      </dgm:t>
    </dgm:pt>
    <dgm:pt modelId="{44BB43E5-C15A-45F2-8C64-EE7DBDE14D57}">
      <dgm:prSet custT="1"/>
      <dgm:spPr/>
      <dgm:t>
        <a:bodyPr/>
        <a:lstStyle/>
        <a:p>
          <a:r>
            <a:rPr lang="el-GR" sz="1200" dirty="0">
              <a:solidFill>
                <a:schemeClr val="tx1"/>
              </a:solidFill>
              <a:latin typeface="Arial Rounded MT Bold" panose="020F0704030504030204" pitchFamily="34" charset="0"/>
            </a:rPr>
            <a:t>Πώς</a:t>
          </a:r>
          <a:endParaRPr lang="it-IT" sz="1200" dirty="0">
            <a:solidFill>
              <a:schemeClr val="tx1"/>
            </a:solidFill>
            <a:latin typeface="Arial Rounded MT Bold" panose="020F0704030504030204" pitchFamily="34" charset="0"/>
          </a:endParaRPr>
        </a:p>
      </dgm:t>
    </dgm:pt>
    <dgm:pt modelId="{7E4B187A-F3AD-4505-A3D7-C84F34CD5FCB}" type="parTrans" cxnId="{83E6479B-1D1A-4B3D-8C55-F0AB9423AF40}">
      <dgm:prSet/>
      <dgm:spPr/>
      <dgm:t>
        <a:bodyPr/>
        <a:lstStyle/>
        <a:p>
          <a:endParaRPr lang="it-IT" sz="1200">
            <a:solidFill>
              <a:schemeClr val="tx1"/>
            </a:solidFill>
            <a:latin typeface="Arial Rounded MT Bold" panose="020F0704030504030204" pitchFamily="34" charset="0"/>
          </a:endParaRPr>
        </a:p>
      </dgm:t>
    </dgm:pt>
    <dgm:pt modelId="{FB8FABD3-FD0A-4595-97D0-BF10B0FF06B8}" type="sibTrans" cxnId="{83E6479B-1D1A-4B3D-8C55-F0AB9423AF40}">
      <dgm:prSet/>
      <dgm:spPr/>
      <dgm:t>
        <a:bodyPr/>
        <a:lstStyle/>
        <a:p>
          <a:endParaRPr lang="it-IT" sz="1200">
            <a:solidFill>
              <a:schemeClr val="tx1"/>
            </a:solidFill>
            <a:latin typeface="Arial Rounded MT Bold" panose="020F0704030504030204" pitchFamily="34" charset="0"/>
          </a:endParaRPr>
        </a:p>
      </dgm:t>
    </dgm:pt>
    <dgm:pt modelId="{D565D1B0-C065-45EE-852C-9FF5DB07C0AB}" type="pres">
      <dgm:prSet presAssocID="{4E356BF2-A12F-45D4-BFE5-88EC1A0C4AA8}" presName="diagram" presStyleCnt="0">
        <dgm:presLayoutVars>
          <dgm:dir/>
          <dgm:resizeHandles val="exact"/>
        </dgm:presLayoutVars>
      </dgm:prSet>
      <dgm:spPr/>
    </dgm:pt>
    <dgm:pt modelId="{4A39BB1E-BBBC-4D58-88E3-19B308D6C407}" type="pres">
      <dgm:prSet presAssocID="{7002D3C7-609B-4D87-A056-219F0238D03F}" presName="node" presStyleLbl="node1" presStyleIdx="0" presStyleCnt="6">
        <dgm:presLayoutVars>
          <dgm:bulletEnabled val="1"/>
        </dgm:presLayoutVars>
      </dgm:prSet>
      <dgm:spPr/>
    </dgm:pt>
    <dgm:pt modelId="{BDA3FC38-F584-4B3C-8F54-201889BC030D}" type="pres">
      <dgm:prSet presAssocID="{2B7DFC9F-247D-40D4-978D-84B7FB9806B2}" presName="sibTrans" presStyleCnt="0"/>
      <dgm:spPr/>
    </dgm:pt>
    <dgm:pt modelId="{4E1209D1-EA7A-4676-A3BA-C79A01C06A39}" type="pres">
      <dgm:prSet presAssocID="{263C198D-69A2-47EA-9996-A33707C614CF}" presName="node" presStyleLbl="node1" presStyleIdx="1" presStyleCnt="6">
        <dgm:presLayoutVars>
          <dgm:bulletEnabled val="1"/>
        </dgm:presLayoutVars>
      </dgm:prSet>
      <dgm:spPr/>
    </dgm:pt>
    <dgm:pt modelId="{F1D06D09-0947-40B3-AEDF-A1F19518B4CE}" type="pres">
      <dgm:prSet presAssocID="{45A6B469-E7A2-4801-9754-6B95ED3E3AFD}" presName="sibTrans" presStyleCnt="0"/>
      <dgm:spPr/>
    </dgm:pt>
    <dgm:pt modelId="{0678C7DC-161E-43C5-8BA4-5A58FC2BEDD0}" type="pres">
      <dgm:prSet presAssocID="{DB89D9BD-7C3E-4983-9539-A2873C8F8D76}" presName="node" presStyleLbl="node1" presStyleIdx="2" presStyleCnt="6">
        <dgm:presLayoutVars>
          <dgm:bulletEnabled val="1"/>
        </dgm:presLayoutVars>
      </dgm:prSet>
      <dgm:spPr/>
    </dgm:pt>
    <dgm:pt modelId="{B71A4A56-020C-4BF3-B1F3-803685763D77}" type="pres">
      <dgm:prSet presAssocID="{D20E7E83-5AF9-4DB2-A9EC-9CCB08BF0512}" presName="sibTrans" presStyleCnt="0"/>
      <dgm:spPr/>
    </dgm:pt>
    <dgm:pt modelId="{45A9762F-7016-4B51-9DFA-58602AFCF512}" type="pres">
      <dgm:prSet presAssocID="{FF8E3537-97A4-4640-849D-7F0E6D1FBF82}" presName="node" presStyleLbl="node1" presStyleIdx="3" presStyleCnt="6">
        <dgm:presLayoutVars>
          <dgm:bulletEnabled val="1"/>
        </dgm:presLayoutVars>
      </dgm:prSet>
      <dgm:spPr/>
    </dgm:pt>
    <dgm:pt modelId="{26F592CB-EDEC-4A10-B198-846FF4006D5F}" type="pres">
      <dgm:prSet presAssocID="{D91E3E7C-6159-4B28-87C5-F9C626CD23B4}" presName="sibTrans" presStyleCnt="0"/>
      <dgm:spPr/>
    </dgm:pt>
    <dgm:pt modelId="{14B31D74-97B2-4F96-A4B9-57238B2CBE77}" type="pres">
      <dgm:prSet presAssocID="{2AB26151-93AC-46A8-AA79-6695CFE63BEE}" presName="node" presStyleLbl="node1" presStyleIdx="4" presStyleCnt="6">
        <dgm:presLayoutVars>
          <dgm:bulletEnabled val="1"/>
        </dgm:presLayoutVars>
      </dgm:prSet>
      <dgm:spPr/>
    </dgm:pt>
    <dgm:pt modelId="{71350E34-8435-4A48-B897-0DC37A9190D2}" type="pres">
      <dgm:prSet presAssocID="{E2820CB3-40E9-4EA4-81A0-E706B9F34A4D}" presName="sibTrans" presStyleCnt="0"/>
      <dgm:spPr/>
    </dgm:pt>
    <dgm:pt modelId="{6FD7109A-6541-48F9-BEAE-5A89A5F9FAAF}" type="pres">
      <dgm:prSet presAssocID="{44BB43E5-C15A-45F2-8C64-EE7DBDE14D57}" presName="node" presStyleLbl="node1" presStyleIdx="5" presStyleCnt="6">
        <dgm:presLayoutVars>
          <dgm:bulletEnabled val="1"/>
        </dgm:presLayoutVars>
      </dgm:prSet>
      <dgm:spPr/>
    </dgm:pt>
  </dgm:ptLst>
  <dgm:cxnLst>
    <dgm:cxn modelId="{550ECE0A-3E02-4862-AC93-40E2AD7C1FE2}" type="presOf" srcId="{2AB26151-93AC-46A8-AA79-6695CFE63BEE}" destId="{14B31D74-97B2-4F96-A4B9-57238B2CBE77}" srcOrd="0" destOrd="0" presId="urn:microsoft.com/office/officeart/2005/8/layout/default#2"/>
    <dgm:cxn modelId="{5896AE15-AA6C-4401-B841-3F762E6C70B8}" srcId="{4E356BF2-A12F-45D4-BFE5-88EC1A0C4AA8}" destId="{263C198D-69A2-47EA-9996-A33707C614CF}" srcOrd="1" destOrd="0" parTransId="{BC9290BA-AFBB-4E13-A4BA-FC5EE3647DDC}" sibTransId="{45A6B469-E7A2-4801-9754-6B95ED3E3AFD}"/>
    <dgm:cxn modelId="{09F3AD1D-0F7E-409B-A991-2AAE9442430D}" type="presOf" srcId="{7002D3C7-609B-4D87-A056-219F0238D03F}" destId="{4A39BB1E-BBBC-4D58-88E3-19B308D6C407}" srcOrd="0" destOrd="0" presId="urn:microsoft.com/office/officeart/2005/8/layout/default#2"/>
    <dgm:cxn modelId="{E65F2535-1558-489F-B766-2B5BD3664CA1}" srcId="{4E356BF2-A12F-45D4-BFE5-88EC1A0C4AA8}" destId="{FF8E3537-97A4-4640-849D-7F0E6D1FBF82}" srcOrd="3" destOrd="0" parTransId="{63905BB5-7938-4E28-9A30-A6A66061958E}" sibTransId="{D91E3E7C-6159-4B28-87C5-F9C626CD23B4}"/>
    <dgm:cxn modelId="{6F6C586C-DFC2-4CA2-AE18-62B3E9EE2922}" srcId="{4E356BF2-A12F-45D4-BFE5-88EC1A0C4AA8}" destId="{7002D3C7-609B-4D87-A056-219F0238D03F}" srcOrd="0" destOrd="0" parTransId="{24D29A3D-B883-48AC-97E2-7877239D447E}" sibTransId="{2B7DFC9F-247D-40D4-978D-84B7FB9806B2}"/>
    <dgm:cxn modelId="{2AB8D483-6C17-45F2-8B3B-B195E528099D}" type="presOf" srcId="{44BB43E5-C15A-45F2-8C64-EE7DBDE14D57}" destId="{6FD7109A-6541-48F9-BEAE-5A89A5F9FAAF}" srcOrd="0" destOrd="0" presId="urn:microsoft.com/office/officeart/2005/8/layout/default#2"/>
    <dgm:cxn modelId="{8C578F96-11E4-4764-BF27-B452CC1D7519}" type="presOf" srcId="{DB89D9BD-7C3E-4983-9539-A2873C8F8D76}" destId="{0678C7DC-161E-43C5-8BA4-5A58FC2BEDD0}" srcOrd="0" destOrd="0" presId="urn:microsoft.com/office/officeart/2005/8/layout/default#2"/>
    <dgm:cxn modelId="{83E6479B-1D1A-4B3D-8C55-F0AB9423AF40}" srcId="{4E356BF2-A12F-45D4-BFE5-88EC1A0C4AA8}" destId="{44BB43E5-C15A-45F2-8C64-EE7DBDE14D57}" srcOrd="5" destOrd="0" parTransId="{7E4B187A-F3AD-4505-A3D7-C84F34CD5FCB}" sibTransId="{FB8FABD3-FD0A-4595-97D0-BF10B0FF06B8}"/>
    <dgm:cxn modelId="{0E9244B8-FFF4-430C-B8B4-A85103F3735D}" srcId="{4E356BF2-A12F-45D4-BFE5-88EC1A0C4AA8}" destId="{DB89D9BD-7C3E-4983-9539-A2873C8F8D76}" srcOrd="2" destOrd="0" parTransId="{1EC12BD5-79AA-4AD7-A1E8-F409E263451C}" sibTransId="{D20E7E83-5AF9-4DB2-A9EC-9CCB08BF0512}"/>
    <dgm:cxn modelId="{74F319D4-1015-4DAD-BDDA-3451E6E72DB6}" type="presOf" srcId="{263C198D-69A2-47EA-9996-A33707C614CF}" destId="{4E1209D1-EA7A-4676-A3BA-C79A01C06A39}" srcOrd="0" destOrd="0" presId="urn:microsoft.com/office/officeart/2005/8/layout/default#2"/>
    <dgm:cxn modelId="{9CDD08D8-525E-4692-ADE1-3B09D1212764}" srcId="{4E356BF2-A12F-45D4-BFE5-88EC1A0C4AA8}" destId="{2AB26151-93AC-46A8-AA79-6695CFE63BEE}" srcOrd="4" destOrd="0" parTransId="{FA3C0B7B-70D2-4B37-A24D-4F0EB2056AD5}" sibTransId="{E2820CB3-40E9-4EA4-81A0-E706B9F34A4D}"/>
    <dgm:cxn modelId="{7A9360ED-0EF3-41A3-9052-4ADCBB36B7B4}" type="presOf" srcId="{FF8E3537-97A4-4640-849D-7F0E6D1FBF82}" destId="{45A9762F-7016-4B51-9DFA-58602AFCF512}" srcOrd="0" destOrd="0" presId="urn:microsoft.com/office/officeart/2005/8/layout/default#2"/>
    <dgm:cxn modelId="{0388A4F2-036A-49EF-9945-9B449AE30ABA}" type="presOf" srcId="{4E356BF2-A12F-45D4-BFE5-88EC1A0C4AA8}" destId="{D565D1B0-C065-45EE-852C-9FF5DB07C0AB}" srcOrd="0" destOrd="0" presId="urn:microsoft.com/office/officeart/2005/8/layout/default#2"/>
    <dgm:cxn modelId="{03BAD0CD-9E15-49F6-87F9-F2FB7552E063}" type="presParOf" srcId="{D565D1B0-C065-45EE-852C-9FF5DB07C0AB}" destId="{4A39BB1E-BBBC-4D58-88E3-19B308D6C407}" srcOrd="0" destOrd="0" presId="urn:microsoft.com/office/officeart/2005/8/layout/default#2"/>
    <dgm:cxn modelId="{FC83E8E0-6DDD-493F-9B0A-80D53F850EF0}" type="presParOf" srcId="{D565D1B0-C065-45EE-852C-9FF5DB07C0AB}" destId="{BDA3FC38-F584-4B3C-8F54-201889BC030D}" srcOrd="1" destOrd="0" presId="urn:microsoft.com/office/officeart/2005/8/layout/default#2"/>
    <dgm:cxn modelId="{2CF1E3CD-5622-44D5-8171-75B4A212BD96}" type="presParOf" srcId="{D565D1B0-C065-45EE-852C-9FF5DB07C0AB}" destId="{4E1209D1-EA7A-4676-A3BA-C79A01C06A39}" srcOrd="2" destOrd="0" presId="urn:microsoft.com/office/officeart/2005/8/layout/default#2"/>
    <dgm:cxn modelId="{BC82F0BA-6844-4EC9-9C91-75F0D4BD93BF}" type="presParOf" srcId="{D565D1B0-C065-45EE-852C-9FF5DB07C0AB}" destId="{F1D06D09-0947-40B3-AEDF-A1F19518B4CE}" srcOrd="3" destOrd="0" presId="urn:microsoft.com/office/officeart/2005/8/layout/default#2"/>
    <dgm:cxn modelId="{E565253D-A516-44AB-AB1E-2519602C1F4B}" type="presParOf" srcId="{D565D1B0-C065-45EE-852C-9FF5DB07C0AB}" destId="{0678C7DC-161E-43C5-8BA4-5A58FC2BEDD0}" srcOrd="4" destOrd="0" presId="urn:microsoft.com/office/officeart/2005/8/layout/default#2"/>
    <dgm:cxn modelId="{7391102A-7B6B-47EE-A97A-250892A9D5DB}" type="presParOf" srcId="{D565D1B0-C065-45EE-852C-9FF5DB07C0AB}" destId="{B71A4A56-020C-4BF3-B1F3-803685763D77}" srcOrd="5" destOrd="0" presId="urn:microsoft.com/office/officeart/2005/8/layout/default#2"/>
    <dgm:cxn modelId="{45B00664-1684-4E3F-B717-697C64D11FA8}" type="presParOf" srcId="{D565D1B0-C065-45EE-852C-9FF5DB07C0AB}" destId="{45A9762F-7016-4B51-9DFA-58602AFCF512}" srcOrd="6" destOrd="0" presId="urn:microsoft.com/office/officeart/2005/8/layout/default#2"/>
    <dgm:cxn modelId="{86FC764E-8F1D-4012-96AD-AF6D053ED1E3}" type="presParOf" srcId="{D565D1B0-C065-45EE-852C-9FF5DB07C0AB}" destId="{26F592CB-EDEC-4A10-B198-846FF4006D5F}" srcOrd="7" destOrd="0" presId="urn:microsoft.com/office/officeart/2005/8/layout/default#2"/>
    <dgm:cxn modelId="{0DFA7968-315F-4A62-9AE0-EF1E163E6BF0}" type="presParOf" srcId="{D565D1B0-C065-45EE-852C-9FF5DB07C0AB}" destId="{14B31D74-97B2-4F96-A4B9-57238B2CBE77}" srcOrd="8" destOrd="0" presId="urn:microsoft.com/office/officeart/2005/8/layout/default#2"/>
    <dgm:cxn modelId="{7E32636C-9314-45ED-972C-7030289BBE1E}" type="presParOf" srcId="{D565D1B0-C065-45EE-852C-9FF5DB07C0AB}" destId="{71350E34-8435-4A48-B897-0DC37A9190D2}" srcOrd="9" destOrd="0" presId="urn:microsoft.com/office/officeart/2005/8/layout/default#2"/>
    <dgm:cxn modelId="{A0F61706-CDCD-4732-98DA-3DEB093414FE}" type="presParOf" srcId="{D565D1B0-C065-45EE-852C-9FF5DB07C0AB}" destId="{6FD7109A-6541-48F9-BEAE-5A89A5F9FAAF}"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1077B-F2BF-43EB-84D8-8005A83740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20D20DE5-8F9A-4D76-9A0D-E1053E2C39B7}">
      <dgm:prSet/>
      <dgm:spPr>
        <a:solidFill>
          <a:srgbClr val="9AD3E9"/>
        </a:solidFill>
      </dgm:spPr>
      <dgm:t>
        <a:bodyPr/>
        <a:lstStyle/>
        <a:p>
          <a:r>
            <a:rPr lang="el-GR" dirty="0">
              <a:solidFill>
                <a:schemeClr val="tx1"/>
              </a:solidFill>
            </a:rPr>
            <a:t>Ποιος είναι όμως ο ρόλος του μάρκετινγκ; Σε τι χρησιμεύει το </a:t>
          </a:r>
          <a:r>
            <a:rPr lang="el-GR" dirty="0" err="1">
              <a:solidFill>
                <a:schemeClr val="tx1"/>
              </a:solidFill>
            </a:rPr>
            <a:t>Social</a:t>
          </a:r>
          <a:r>
            <a:rPr lang="el-GR" dirty="0">
              <a:solidFill>
                <a:schemeClr val="tx1"/>
              </a:solidFill>
            </a:rPr>
            <a:t> </a:t>
          </a:r>
          <a:r>
            <a:rPr lang="el-GR" dirty="0" err="1">
              <a:solidFill>
                <a:schemeClr val="tx1"/>
              </a:solidFill>
            </a:rPr>
            <a:t>Media</a:t>
          </a:r>
          <a:r>
            <a:rPr lang="el-GR" dirty="0">
              <a:solidFill>
                <a:schemeClr val="tx1"/>
              </a:solidFill>
            </a:rPr>
            <a:t> </a:t>
          </a:r>
          <a:r>
            <a:rPr lang="el-GR" dirty="0" err="1">
              <a:solidFill>
                <a:schemeClr val="tx1"/>
              </a:solidFill>
            </a:rPr>
            <a:t>Marketing</a:t>
          </a:r>
          <a:r>
            <a:rPr lang="el-GR" dirty="0">
              <a:solidFill>
                <a:schemeClr val="tx1"/>
              </a:solidFill>
            </a:rPr>
            <a:t>;</a:t>
          </a:r>
          <a:endParaRPr lang="it-IT" dirty="0">
            <a:solidFill>
              <a:schemeClr val="tx1"/>
            </a:solidFill>
            <a:latin typeface="Arial Rounded MT Bold" panose="020F0704030504030204" pitchFamily="34" charset="0"/>
          </a:endParaRPr>
        </a:p>
      </dgm:t>
    </dgm:pt>
    <dgm:pt modelId="{0B8C0860-E67B-4BD6-A8B4-0E4535B10ED8}" type="parTrans" cxnId="{BA3AD99C-3831-4407-AEFD-1390DB765EC8}">
      <dgm:prSet/>
      <dgm:spPr/>
      <dgm:t>
        <a:bodyPr/>
        <a:lstStyle/>
        <a:p>
          <a:endParaRPr lang="it-IT">
            <a:solidFill>
              <a:schemeClr val="tx1"/>
            </a:solidFill>
          </a:endParaRPr>
        </a:p>
      </dgm:t>
    </dgm:pt>
    <dgm:pt modelId="{77F553E1-51BC-4023-BA0B-371BABA9C02B}" type="sibTrans" cxnId="{BA3AD99C-3831-4407-AEFD-1390DB765EC8}">
      <dgm:prSet/>
      <dgm:spPr>
        <a:solidFill>
          <a:srgbClr val="F8469B"/>
        </a:solidFill>
      </dgm:spPr>
      <dgm:t>
        <a:bodyPr/>
        <a:lstStyle/>
        <a:p>
          <a:endParaRPr lang="it-IT">
            <a:solidFill>
              <a:schemeClr val="tx1"/>
            </a:solidFill>
          </a:endParaRPr>
        </a:p>
      </dgm:t>
    </dgm:pt>
    <dgm:pt modelId="{BC3E8ABC-6CB0-46F5-9D02-D6A87CF955F0}">
      <dgm:prSet/>
      <dgm:spPr>
        <a:solidFill>
          <a:srgbClr val="98DFBB"/>
        </a:solidFill>
      </dgm:spPr>
      <dgm:t>
        <a:bodyPr/>
        <a:lstStyle/>
        <a:p>
          <a:r>
            <a:rPr lang="el-GR" dirty="0">
              <a:solidFill>
                <a:schemeClr val="tx1"/>
              </a:solidFill>
            </a:rPr>
            <a:t>Μια απάντηση σε αυτή την ερώτηση βρίσκεται στο Μανιφέστο Σύγχρονου Μάρκετινγκ, το οποίο αποτελείται από 11 βασικά σημεία. Κάθε δράση μάρκετινγκ πρέπει να ακολουθεί αυτές τις βασικές οδηγίες</a:t>
          </a:r>
          <a:r>
            <a:rPr lang="en-US" dirty="0">
              <a:solidFill>
                <a:schemeClr val="tx1"/>
              </a:solidFill>
              <a:latin typeface="Arial Rounded MT Bold" panose="020F0704030504030204" pitchFamily="34" charset="0"/>
            </a:rPr>
            <a:t>:</a:t>
          </a:r>
          <a:endParaRPr lang="it-IT" dirty="0">
            <a:solidFill>
              <a:schemeClr val="tx1"/>
            </a:solidFill>
            <a:latin typeface="Arial Rounded MT Bold" panose="020F0704030504030204" pitchFamily="34" charset="0"/>
          </a:endParaRPr>
        </a:p>
      </dgm:t>
    </dgm:pt>
    <dgm:pt modelId="{8772F4F5-8617-4A27-BD5A-7DCA4F0C9FAC}" type="parTrans" cxnId="{403094F0-CF1C-4E6A-8057-8B346E14C933}">
      <dgm:prSet/>
      <dgm:spPr/>
      <dgm:t>
        <a:bodyPr/>
        <a:lstStyle/>
        <a:p>
          <a:endParaRPr lang="it-IT">
            <a:solidFill>
              <a:schemeClr val="tx1"/>
            </a:solidFill>
          </a:endParaRPr>
        </a:p>
      </dgm:t>
    </dgm:pt>
    <dgm:pt modelId="{98961611-7473-438C-9B91-6DDB0B01E5EB}" type="sibTrans" cxnId="{403094F0-CF1C-4E6A-8057-8B346E14C933}">
      <dgm:prSet/>
      <dgm:spPr/>
      <dgm:t>
        <a:bodyPr/>
        <a:lstStyle/>
        <a:p>
          <a:endParaRPr lang="it-IT">
            <a:solidFill>
              <a:schemeClr val="tx1"/>
            </a:solidFill>
          </a:endParaRPr>
        </a:p>
      </dgm:t>
    </dgm:pt>
    <dgm:pt modelId="{BF53943F-3380-40AF-928A-2634AEE415FF}" type="pres">
      <dgm:prSet presAssocID="{A141077B-F2BF-43EB-84D8-8005A83740E4}" presName="Name0" presStyleCnt="0">
        <dgm:presLayoutVars>
          <dgm:dir/>
          <dgm:resizeHandles val="exact"/>
        </dgm:presLayoutVars>
      </dgm:prSet>
      <dgm:spPr/>
    </dgm:pt>
    <dgm:pt modelId="{CFC08866-3F00-4B05-96D2-83EFC62BC53F}" type="pres">
      <dgm:prSet presAssocID="{20D20DE5-8F9A-4D76-9A0D-E1053E2C39B7}" presName="node" presStyleLbl="node1" presStyleIdx="0" presStyleCnt="2" custLinFactNeighborX="-4168" custLinFactNeighborY="551">
        <dgm:presLayoutVars>
          <dgm:bulletEnabled val="1"/>
        </dgm:presLayoutVars>
      </dgm:prSet>
      <dgm:spPr/>
    </dgm:pt>
    <dgm:pt modelId="{BDBC78E4-D0CD-4BB0-BF3E-FB91C1920EBE}" type="pres">
      <dgm:prSet presAssocID="{77F553E1-51BC-4023-BA0B-371BABA9C02B}" presName="sibTrans" presStyleLbl="sibTrans2D1" presStyleIdx="0" presStyleCnt="1"/>
      <dgm:spPr/>
    </dgm:pt>
    <dgm:pt modelId="{6459CF5E-C534-4AD9-BD59-0F54242A8EA7}" type="pres">
      <dgm:prSet presAssocID="{77F553E1-51BC-4023-BA0B-371BABA9C02B}" presName="connectorText" presStyleLbl="sibTrans2D1" presStyleIdx="0" presStyleCnt="1"/>
      <dgm:spPr/>
    </dgm:pt>
    <dgm:pt modelId="{9B2F4DD7-2730-41EA-B3B4-39D3C13042EB}" type="pres">
      <dgm:prSet presAssocID="{BC3E8ABC-6CB0-46F5-9D02-D6A87CF955F0}" presName="node" presStyleLbl="node1" presStyleIdx="1" presStyleCnt="2">
        <dgm:presLayoutVars>
          <dgm:bulletEnabled val="1"/>
        </dgm:presLayoutVars>
      </dgm:prSet>
      <dgm:spPr/>
    </dgm:pt>
  </dgm:ptLst>
  <dgm:cxnLst>
    <dgm:cxn modelId="{B9B8AE19-A0E1-4484-8677-EB6E1B716DD6}" type="presOf" srcId="{77F553E1-51BC-4023-BA0B-371BABA9C02B}" destId="{BDBC78E4-D0CD-4BB0-BF3E-FB91C1920EBE}" srcOrd="0" destOrd="0" presId="urn:microsoft.com/office/officeart/2005/8/layout/process1"/>
    <dgm:cxn modelId="{B39E5099-C695-4613-9666-2F80AAB178ED}" type="presOf" srcId="{77F553E1-51BC-4023-BA0B-371BABA9C02B}" destId="{6459CF5E-C534-4AD9-BD59-0F54242A8EA7}" srcOrd="1" destOrd="0" presId="urn:microsoft.com/office/officeart/2005/8/layout/process1"/>
    <dgm:cxn modelId="{BA3AD99C-3831-4407-AEFD-1390DB765EC8}" srcId="{A141077B-F2BF-43EB-84D8-8005A83740E4}" destId="{20D20DE5-8F9A-4D76-9A0D-E1053E2C39B7}" srcOrd="0" destOrd="0" parTransId="{0B8C0860-E67B-4BD6-A8B4-0E4535B10ED8}" sibTransId="{77F553E1-51BC-4023-BA0B-371BABA9C02B}"/>
    <dgm:cxn modelId="{32CD2ABD-436F-4D58-A40D-BD60D42F5CC7}" type="presOf" srcId="{BC3E8ABC-6CB0-46F5-9D02-D6A87CF955F0}" destId="{9B2F4DD7-2730-41EA-B3B4-39D3C13042EB}" srcOrd="0" destOrd="0" presId="urn:microsoft.com/office/officeart/2005/8/layout/process1"/>
    <dgm:cxn modelId="{7CDF9FBF-081B-452C-B6AD-7F8DDE1A58F6}" type="presOf" srcId="{A141077B-F2BF-43EB-84D8-8005A83740E4}" destId="{BF53943F-3380-40AF-928A-2634AEE415FF}" srcOrd="0" destOrd="0" presId="urn:microsoft.com/office/officeart/2005/8/layout/process1"/>
    <dgm:cxn modelId="{3BB596DF-262D-46D2-8CE0-39B0C1E2B2ED}" type="presOf" srcId="{20D20DE5-8F9A-4D76-9A0D-E1053E2C39B7}" destId="{CFC08866-3F00-4B05-96D2-83EFC62BC53F}" srcOrd="0" destOrd="0" presId="urn:microsoft.com/office/officeart/2005/8/layout/process1"/>
    <dgm:cxn modelId="{403094F0-CF1C-4E6A-8057-8B346E14C933}" srcId="{A141077B-F2BF-43EB-84D8-8005A83740E4}" destId="{BC3E8ABC-6CB0-46F5-9D02-D6A87CF955F0}" srcOrd="1" destOrd="0" parTransId="{8772F4F5-8617-4A27-BD5A-7DCA4F0C9FAC}" sibTransId="{98961611-7473-438C-9B91-6DDB0B01E5EB}"/>
    <dgm:cxn modelId="{0A25378C-4300-43DA-A3DA-54B96A084628}" type="presParOf" srcId="{BF53943F-3380-40AF-928A-2634AEE415FF}" destId="{CFC08866-3F00-4B05-96D2-83EFC62BC53F}" srcOrd="0" destOrd="0" presId="urn:microsoft.com/office/officeart/2005/8/layout/process1"/>
    <dgm:cxn modelId="{772219A4-CAC1-405F-A6DE-2253003E2731}" type="presParOf" srcId="{BF53943F-3380-40AF-928A-2634AEE415FF}" destId="{BDBC78E4-D0CD-4BB0-BF3E-FB91C1920EBE}" srcOrd="1" destOrd="0" presId="urn:microsoft.com/office/officeart/2005/8/layout/process1"/>
    <dgm:cxn modelId="{1E28DDA7-4ACD-49E8-946A-92BD813F9A31}" type="presParOf" srcId="{BDBC78E4-D0CD-4BB0-BF3E-FB91C1920EBE}" destId="{6459CF5E-C534-4AD9-BD59-0F54242A8EA7}" srcOrd="0" destOrd="0" presId="urn:microsoft.com/office/officeart/2005/8/layout/process1"/>
    <dgm:cxn modelId="{7F2C93D0-75BD-415E-8B06-520FF00EFA25}" type="presParOf" srcId="{BF53943F-3380-40AF-928A-2634AEE415FF}" destId="{9B2F4DD7-2730-41EA-B3B4-39D3C13042E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8B675-FC17-42F2-A3A1-4F3B4B20E1B4}"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it-IT"/>
        </a:p>
      </dgm:t>
    </dgm:pt>
    <dgm:pt modelId="{5E66659D-3012-4284-9D17-09406B4FA308}">
      <dgm:prSet custT="1"/>
      <dgm:spPr/>
      <dgm:t>
        <a:bodyPr/>
        <a:lstStyle/>
        <a:p>
          <a:r>
            <a:rPr lang="it-IT" sz="1200" dirty="0">
              <a:solidFill>
                <a:schemeClr val="tx1"/>
              </a:solidFill>
              <a:latin typeface="Arial Rounded MT Bold" panose="020F0704030504030204" pitchFamily="34" charset="0"/>
            </a:rPr>
            <a:t>1) </a:t>
          </a:r>
          <a:r>
            <a:rPr lang="el-GR" sz="1200" dirty="0">
              <a:solidFill>
                <a:schemeClr val="tx1"/>
              </a:solidFill>
            </a:rPr>
            <a:t>Στρατηγική: Το μάρκετινγκ και η προώθηση συμβάλλουν στη διασφάλιση του μέλλοντος των εταιρειών κάθε είδους. Όσοι ασχολούνται με το ψηφιακό μάρκετινγκ θα πρέπει να βρίσκονται συνεχώς σε επαφή με μεγάλο αριθμό ανθρώπων, χάρη στο διαδίκτυο.</a:t>
          </a:r>
          <a:endParaRPr lang="it-IT" sz="1200" dirty="0">
            <a:solidFill>
              <a:schemeClr val="tx1"/>
            </a:solidFill>
            <a:latin typeface="Arial Rounded MT Bold" panose="020F0704030504030204" pitchFamily="34" charset="0"/>
          </a:endParaRPr>
        </a:p>
      </dgm:t>
    </dgm:pt>
    <dgm:pt modelId="{281EF172-A7B9-4E90-8E57-1DE3C83BACDD}" type="par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ECC0858C-63DC-4E40-8341-BB54FDCC53F1}" type="sib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53E7E759-5736-45F9-A762-FE2C02F4DB73}">
      <dgm:prSet custT="1"/>
      <dgm:spPr/>
      <dgm:t>
        <a:bodyPr/>
        <a:lstStyle/>
        <a:p>
          <a:r>
            <a:rPr lang="it-IT" sz="1200" dirty="0">
              <a:solidFill>
                <a:schemeClr val="tx1"/>
              </a:solidFill>
              <a:latin typeface="Arial Rounded MT Bold" panose="020F0704030504030204" pitchFamily="34" charset="0"/>
            </a:rPr>
            <a:t>2) </a:t>
          </a:r>
          <a:r>
            <a:rPr lang="el-GR" sz="1200" dirty="0">
              <a:solidFill>
                <a:schemeClr val="tx1"/>
              </a:solidFill>
            </a:rPr>
            <a:t>Εμπορικό: Μάρκετινγκ σημαίνει πωλήσεις: όσοι ασχολούνται με το Μάρκετινγκ πρέπει να γνωρίζουν πού βρίσκονται τα έσοδα και πώς αποκτώνται.</a:t>
          </a:r>
          <a:endParaRPr lang="it-IT" sz="1200" dirty="0">
            <a:solidFill>
              <a:schemeClr val="tx1"/>
            </a:solidFill>
            <a:latin typeface="Arial Rounded MT Bold" panose="020F0704030504030204" pitchFamily="34" charset="0"/>
          </a:endParaRPr>
        </a:p>
      </dgm:t>
    </dgm:pt>
    <dgm:pt modelId="{B99A853A-C58F-47E3-8A5F-DCDE28326BB5}" type="par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A77BC680-E0E6-476F-8C90-E6581256C17B}" type="sib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B8BF4B3C-FF90-46D6-83D8-DFF5C5950F68}">
      <dgm:prSet custT="1"/>
      <dgm:spPr/>
      <dgm:t>
        <a:bodyPr/>
        <a:lstStyle/>
        <a:p>
          <a:r>
            <a:rPr lang="it-IT" sz="1200" dirty="0">
              <a:solidFill>
                <a:schemeClr val="tx1"/>
              </a:solidFill>
              <a:latin typeface="Arial Rounded MT Bold" panose="020F0704030504030204" pitchFamily="34" charset="0"/>
            </a:rPr>
            <a:t>3) </a:t>
          </a:r>
          <a:r>
            <a:rPr lang="el-GR" sz="1200" dirty="0">
              <a:solidFill>
                <a:schemeClr val="tx1"/>
              </a:solidFill>
            </a:rPr>
            <a:t>Μέτρο: Πρέπει επίσης να γνωρίζουν πώς να μετρούν και να κατανοούν αυτά τα δεδομένα, για να βελτιώσουν την εμπειρία αγοράς των πελατών (πρώτη επαφή, επιλογή προϊόντος, αγορά μέσω, για παράδειγμα, πλατφόρμας ηλεκτρονικού εμπορίου)</a:t>
          </a:r>
          <a:endParaRPr lang="it-IT" sz="1200" dirty="0">
            <a:solidFill>
              <a:schemeClr val="tx1"/>
            </a:solidFill>
            <a:latin typeface="Arial Rounded MT Bold" panose="020F0704030504030204" pitchFamily="34" charset="0"/>
          </a:endParaRPr>
        </a:p>
      </dgm:t>
    </dgm:pt>
    <dgm:pt modelId="{A05C7421-CCB7-49B8-8442-E5FF120C8022}" type="par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9EF582D1-B372-463B-A0A4-5C8072D47130}" type="sib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2D82FB7C-DE81-4F6F-A2A9-B68FC8F9A8D0}" type="pres">
      <dgm:prSet presAssocID="{14A8B675-FC17-42F2-A3A1-4F3B4B20E1B4}" presName="linear" presStyleCnt="0">
        <dgm:presLayoutVars>
          <dgm:dir/>
          <dgm:animLvl val="lvl"/>
          <dgm:resizeHandles val="exact"/>
        </dgm:presLayoutVars>
      </dgm:prSet>
      <dgm:spPr/>
    </dgm:pt>
    <dgm:pt modelId="{FC891995-3FFC-40A9-85FE-0B8ECE2A92DD}" type="pres">
      <dgm:prSet presAssocID="{5E66659D-3012-4284-9D17-09406B4FA308}" presName="parentLin" presStyleCnt="0"/>
      <dgm:spPr/>
    </dgm:pt>
    <dgm:pt modelId="{187149EB-F637-43C8-8A35-699E9BFCF5D9}" type="pres">
      <dgm:prSet presAssocID="{5E66659D-3012-4284-9D17-09406B4FA308}" presName="parentLeftMargin" presStyleLbl="node1" presStyleIdx="0" presStyleCnt="3"/>
      <dgm:spPr/>
    </dgm:pt>
    <dgm:pt modelId="{BC06F2A5-CCCB-48ED-9316-D371E974B33F}" type="pres">
      <dgm:prSet presAssocID="{5E66659D-3012-4284-9D17-09406B4FA308}" presName="parentText" presStyleLbl="node1" presStyleIdx="0" presStyleCnt="3" custScaleX="125403" custScaleY="139705">
        <dgm:presLayoutVars>
          <dgm:chMax val="0"/>
          <dgm:bulletEnabled val="1"/>
        </dgm:presLayoutVars>
      </dgm:prSet>
      <dgm:spPr/>
    </dgm:pt>
    <dgm:pt modelId="{0FA91EE8-1971-418B-ADE7-05C2F5C3FB0B}" type="pres">
      <dgm:prSet presAssocID="{5E66659D-3012-4284-9D17-09406B4FA308}" presName="negativeSpace" presStyleCnt="0"/>
      <dgm:spPr/>
    </dgm:pt>
    <dgm:pt modelId="{7B949BE0-B5E9-445A-A137-F7A7BCA0ACC5}" type="pres">
      <dgm:prSet presAssocID="{5E66659D-3012-4284-9D17-09406B4FA308}" presName="childText" presStyleLbl="conFgAcc1" presStyleIdx="0" presStyleCnt="3">
        <dgm:presLayoutVars>
          <dgm:bulletEnabled val="1"/>
        </dgm:presLayoutVars>
      </dgm:prSet>
      <dgm:spPr/>
    </dgm:pt>
    <dgm:pt modelId="{398DA01F-5A86-4117-9000-C72E6249B996}" type="pres">
      <dgm:prSet presAssocID="{ECC0858C-63DC-4E40-8341-BB54FDCC53F1}" presName="spaceBetweenRectangles" presStyleCnt="0"/>
      <dgm:spPr/>
    </dgm:pt>
    <dgm:pt modelId="{612E097C-2CA4-4605-AD20-D55BF203C837}" type="pres">
      <dgm:prSet presAssocID="{53E7E759-5736-45F9-A762-FE2C02F4DB73}" presName="parentLin" presStyleCnt="0"/>
      <dgm:spPr/>
    </dgm:pt>
    <dgm:pt modelId="{8AD7C897-7E31-4F74-AB9B-9A98B1FC1D4B}" type="pres">
      <dgm:prSet presAssocID="{53E7E759-5736-45F9-A762-FE2C02F4DB73}" presName="parentLeftMargin" presStyleLbl="node1" presStyleIdx="0" presStyleCnt="3"/>
      <dgm:spPr/>
    </dgm:pt>
    <dgm:pt modelId="{E467BD57-635A-47CF-A163-E3A5D21D07D1}" type="pres">
      <dgm:prSet presAssocID="{53E7E759-5736-45F9-A762-FE2C02F4DB73}" presName="parentText" presStyleLbl="node1" presStyleIdx="1" presStyleCnt="3" custScaleX="125220">
        <dgm:presLayoutVars>
          <dgm:chMax val="0"/>
          <dgm:bulletEnabled val="1"/>
        </dgm:presLayoutVars>
      </dgm:prSet>
      <dgm:spPr/>
    </dgm:pt>
    <dgm:pt modelId="{BAC58A54-4D34-48FE-80AC-8C89B4CE3408}" type="pres">
      <dgm:prSet presAssocID="{53E7E759-5736-45F9-A762-FE2C02F4DB73}" presName="negativeSpace" presStyleCnt="0"/>
      <dgm:spPr/>
    </dgm:pt>
    <dgm:pt modelId="{0BDB1170-A94E-4EE1-A737-8DACBF3FEE89}" type="pres">
      <dgm:prSet presAssocID="{53E7E759-5736-45F9-A762-FE2C02F4DB73}" presName="childText" presStyleLbl="conFgAcc1" presStyleIdx="1" presStyleCnt="3">
        <dgm:presLayoutVars>
          <dgm:bulletEnabled val="1"/>
        </dgm:presLayoutVars>
      </dgm:prSet>
      <dgm:spPr/>
    </dgm:pt>
    <dgm:pt modelId="{D313BCAF-2990-419F-8F84-E1DA469B7DA4}" type="pres">
      <dgm:prSet presAssocID="{A77BC680-E0E6-476F-8C90-E6581256C17B}" presName="spaceBetweenRectangles" presStyleCnt="0"/>
      <dgm:spPr/>
    </dgm:pt>
    <dgm:pt modelId="{2CFBE6AA-FDA0-4324-AACB-0A1B574A0B73}" type="pres">
      <dgm:prSet presAssocID="{B8BF4B3C-FF90-46D6-83D8-DFF5C5950F68}" presName="parentLin" presStyleCnt="0"/>
      <dgm:spPr/>
    </dgm:pt>
    <dgm:pt modelId="{AC3E6912-9B98-4B28-B3A8-7DAE3F706488}" type="pres">
      <dgm:prSet presAssocID="{B8BF4B3C-FF90-46D6-83D8-DFF5C5950F68}" presName="parentLeftMargin" presStyleLbl="node1" presStyleIdx="1" presStyleCnt="3"/>
      <dgm:spPr/>
    </dgm:pt>
    <dgm:pt modelId="{8DCD25CA-94D8-4049-B34A-8780F4F99CB0}" type="pres">
      <dgm:prSet presAssocID="{B8BF4B3C-FF90-46D6-83D8-DFF5C5950F68}" presName="parentText" presStyleLbl="node1" presStyleIdx="2" presStyleCnt="3" custScaleX="125220" custScaleY="118868">
        <dgm:presLayoutVars>
          <dgm:chMax val="0"/>
          <dgm:bulletEnabled val="1"/>
        </dgm:presLayoutVars>
      </dgm:prSet>
      <dgm:spPr/>
    </dgm:pt>
    <dgm:pt modelId="{B173FA9F-BA8C-4921-A26F-A0A9DFAC0149}" type="pres">
      <dgm:prSet presAssocID="{B8BF4B3C-FF90-46D6-83D8-DFF5C5950F68}" presName="negativeSpace" presStyleCnt="0"/>
      <dgm:spPr/>
    </dgm:pt>
    <dgm:pt modelId="{34D306D7-8113-4445-8DB3-A8478B715604}" type="pres">
      <dgm:prSet presAssocID="{B8BF4B3C-FF90-46D6-83D8-DFF5C5950F68}" presName="childText" presStyleLbl="conFgAcc1" presStyleIdx="2" presStyleCnt="3">
        <dgm:presLayoutVars>
          <dgm:bulletEnabled val="1"/>
        </dgm:presLayoutVars>
      </dgm:prSet>
      <dgm:spPr/>
    </dgm:pt>
  </dgm:ptLst>
  <dgm:cxnLst>
    <dgm:cxn modelId="{47D5810A-54D8-44A9-9804-D71854CB8CCC}" type="presOf" srcId="{5E66659D-3012-4284-9D17-09406B4FA308}" destId="{BC06F2A5-CCCB-48ED-9316-D371E974B33F}" srcOrd="1" destOrd="0" presId="urn:microsoft.com/office/officeart/2005/8/layout/list1"/>
    <dgm:cxn modelId="{95D24331-B3EF-4FDD-954C-A9846A0CA4AC}" type="presOf" srcId="{B8BF4B3C-FF90-46D6-83D8-DFF5C5950F68}" destId="{8DCD25CA-94D8-4049-B34A-8780F4F99CB0}" srcOrd="1" destOrd="0" presId="urn:microsoft.com/office/officeart/2005/8/layout/list1"/>
    <dgm:cxn modelId="{B7375763-5F3B-4512-8CDB-ACB0A4E07EA4}" type="presOf" srcId="{5E66659D-3012-4284-9D17-09406B4FA308}" destId="{187149EB-F637-43C8-8A35-699E9BFCF5D9}" srcOrd="0" destOrd="0" presId="urn:microsoft.com/office/officeart/2005/8/layout/list1"/>
    <dgm:cxn modelId="{0853CE44-DE1E-4D9A-AE04-E187D45DBA09}" srcId="{14A8B675-FC17-42F2-A3A1-4F3B4B20E1B4}" destId="{B8BF4B3C-FF90-46D6-83D8-DFF5C5950F68}" srcOrd="2" destOrd="0" parTransId="{A05C7421-CCB7-49B8-8442-E5FF120C8022}" sibTransId="{9EF582D1-B372-463B-A0A4-5C8072D47130}"/>
    <dgm:cxn modelId="{AAB40D49-1A0D-4F8A-B4AF-1DC05C7EFA45}" type="presOf" srcId="{53E7E759-5736-45F9-A762-FE2C02F4DB73}" destId="{E467BD57-635A-47CF-A163-E3A5D21D07D1}" srcOrd="1" destOrd="0" presId="urn:microsoft.com/office/officeart/2005/8/layout/list1"/>
    <dgm:cxn modelId="{29C1008C-8FCF-49D6-8C62-CC60405D6C7D}" type="presOf" srcId="{14A8B675-FC17-42F2-A3A1-4F3B4B20E1B4}" destId="{2D82FB7C-DE81-4F6F-A2A9-B68FC8F9A8D0}" srcOrd="0" destOrd="0" presId="urn:microsoft.com/office/officeart/2005/8/layout/list1"/>
    <dgm:cxn modelId="{FC0F88C7-C161-4990-8742-44FB87FFEAA2}" srcId="{14A8B675-FC17-42F2-A3A1-4F3B4B20E1B4}" destId="{5E66659D-3012-4284-9D17-09406B4FA308}" srcOrd="0" destOrd="0" parTransId="{281EF172-A7B9-4E90-8E57-1DE3C83BACDD}" sibTransId="{ECC0858C-63DC-4E40-8341-BB54FDCC53F1}"/>
    <dgm:cxn modelId="{07C8EAC9-0FCA-44E3-A4C2-97E8A511ADE5}" srcId="{14A8B675-FC17-42F2-A3A1-4F3B4B20E1B4}" destId="{53E7E759-5736-45F9-A762-FE2C02F4DB73}" srcOrd="1" destOrd="0" parTransId="{B99A853A-C58F-47E3-8A5F-DCDE28326BB5}" sibTransId="{A77BC680-E0E6-476F-8C90-E6581256C17B}"/>
    <dgm:cxn modelId="{D4DE84DC-E5E1-4727-ADED-1D39C5B5C41A}" type="presOf" srcId="{B8BF4B3C-FF90-46D6-83D8-DFF5C5950F68}" destId="{AC3E6912-9B98-4B28-B3A8-7DAE3F706488}" srcOrd="0" destOrd="0" presId="urn:microsoft.com/office/officeart/2005/8/layout/list1"/>
    <dgm:cxn modelId="{07F909F3-B99F-4D46-8D21-10E07D13C577}" type="presOf" srcId="{53E7E759-5736-45F9-A762-FE2C02F4DB73}" destId="{8AD7C897-7E31-4F74-AB9B-9A98B1FC1D4B}" srcOrd="0" destOrd="0" presId="urn:microsoft.com/office/officeart/2005/8/layout/list1"/>
    <dgm:cxn modelId="{441F0E4A-C977-43ED-B8F1-8A2FE5EF938D}" type="presParOf" srcId="{2D82FB7C-DE81-4F6F-A2A9-B68FC8F9A8D0}" destId="{FC891995-3FFC-40A9-85FE-0B8ECE2A92DD}" srcOrd="0" destOrd="0" presId="urn:microsoft.com/office/officeart/2005/8/layout/list1"/>
    <dgm:cxn modelId="{A2F732FE-6967-434C-BBB4-D7CA5CD9EFF9}" type="presParOf" srcId="{FC891995-3FFC-40A9-85FE-0B8ECE2A92DD}" destId="{187149EB-F637-43C8-8A35-699E9BFCF5D9}" srcOrd="0" destOrd="0" presId="urn:microsoft.com/office/officeart/2005/8/layout/list1"/>
    <dgm:cxn modelId="{A476806B-D8EE-4DEA-8408-115CF82E64B5}" type="presParOf" srcId="{FC891995-3FFC-40A9-85FE-0B8ECE2A92DD}" destId="{BC06F2A5-CCCB-48ED-9316-D371E974B33F}" srcOrd="1" destOrd="0" presId="urn:microsoft.com/office/officeart/2005/8/layout/list1"/>
    <dgm:cxn modelId="{F34ED181-C646-4D16-AF9F-6FB58935F530}" type="presParOf" srcId="{2D82FB7C-DE81-4F6F-A2A9-B68FC8F9A8D0}" destId="{0FA91EE8-1971-418B-ADE7-05C2F5C3FB0B}" srcOrd="1" destOrd="0" presId="urn:microsoft.com/office/officeart/2005/8/layout/list1"/>
    <dgm:cxn modelId="{7A0FB438-CD33-450D-B42A-DEED355E535D}" type="presParOf" srcId="{2D82FB7C-DE81-4F6F-A2A9-B68FC8F9A8D0}" destId="{7B949BE0-B5E9-445A-A137-F7A7BCA0ACC5}" srcOrd="2" destOrd="0" presId="urn:microsoft.com/office/officeart/2005/8/layout/list1"/>
    <dgm:cxn modelId="{59D54051-CDA7-49F1-A207-6FFE5571BF2D}" type="presParOf" srcId="{2D82FB7C-DE81-4F6F-A2A9-B68FC8F9A8D0}" destId="{398DA01F-5A86-4117-9000-C72E6249B996}" srcOrd="3" destOrd="0" presId="urn:microsoft.com/office/officeart/2005/8/layout/list1"/>
    <dgm:cxn modelId="{CCAA1B8F-B083-435D-A580-5294C6542440}" type="presParOf" srcId="{2D82FB7C-DE81-4F6F-A2A9-B68FC8F9A8D0}" destId="{612E097C-2CA4-4605-AD20-D55BF203C837}" srcOrd="4" destOrd="0" presId="urn:microsoft.com/office/officeart/2005/8/layout/list1"/>
    <dgm:cxn modelId="{5F61699C-C6E6-4830-8A07-A27C4030BD46}" type="presParOf" srcId="{612E097C-2CA4-4605-AD20-D55BF203C837}" destId="{8AD7C897-7E31-4F74-AB9B-9A98B1FC1D4B}" srcOrd="0" destOrd="0" presId="urn:microsoft.com/office/officeart/2005/8/layout/list1"/>
    <dgm:cxn modelId="{04D9BA11-3ADC-4E0F-9381-7884C6B3C9C2}" type="presParOf" srcId="{612E097C-2CA4-4605-AD20-D55BF203C837}" destId="{E467BD57-635A-47CF-A163-E3A5D21D07D1}" srcOrd="1" destOrd="0" presId="urn:microsoft.com/office/officeart/2005/8/layout/list1"/>
    <dgm:cxn modelId="{F36C2F9D-E196-472D-98C6-CAB1D99DFC1C}" type="presParOf" srcId="{2D82FB7C-DE81-4F6F-A2A9-B68FC8F9A8D0}" destId="{BAC58A54-4D34-48FE-80AC-8C89B4CE3408}" srcOrd="5" destOrd="0" presId="urn:microsoft.com/office/officeart/2005/8/layout/list1"/>
    <dgm:cxn modelId="{F41059C1-ABC4-4D22-ABCE-1C12E37457BC}" type="presParOf" srcId="{2D82FB7C-DE81-4F6F-A2A9-B68FC8F9A8D0}" destId="{0BDB1170-A94E-4EE1-A737-8DACBF3FEE89}" srcOrd="6" destOrd="0" presId="urn:microsoft.com/office/officeart/2005/8/layout/list1"/>
    <dgm:cxn modelId="{923F08D9-DB3F-4B99-9044-543CE430F66E}" type="presParOf" srcId="{2D82FB7C-DE81-4F6F-A2A9-B68FC8F9A8D0}" destId="{D313BCAF-2990-419F-8F84-E1DA469B7DA4}" srcOrd="7" destOrd="0" presId="urn:microsoft.com/office/officeart/2005/8/layout/list1"/>
    <dgm:cxn modelId="{5197BE18-FCF5-45C0-9D79-21961532D553}" type="presParOf" srcId="{2D82FB7C-DE81-4F6F-A2A9-B68FC8F9A8D0}" destId="{2CFBE6AA-FDA0-4324-AACB-0A1B574A0B73}" srcOrd="8" destOrd="0" presId="urn:microsoft.com/office/officeart/2005/8/layout/list1"/>
    <dgm:cxn modelId="{DA8B8C89-C93E-4E2A-B18A-BC1768AF1E9B}" type="presParOf" srcId="{2CFBE6AA-FDA0-4324-AACB-0A1B574A0B73}" destId="{AC3E6912-9B98-4B28-B3A8-7DAE3F706488}" srcOrd="0" destOrd="0" presId="urn:microsoft.com/office/officeart/2005/8/layout/list1"/>
    <dgm:cxn modelId="{ABDFA6D2-9A96-4246-AFB0-9B17EBC19B27}" type="presParOf" srcId="{2CFBE6AA-FDA0-4324-AACB-0A1B574A0B73}" destId="{8DCD25CA-94D8-4049-B34A-8780F4F99CB0}" srcOrd="1" destOrd="0" presId="urn:microsoft.com/office/officeart/2005/8/layout/list1"/>
    <dgm:cxn modelId="{45B654F9-BE4D-4917-8E33-5F9173739D95}" type="presParOf" srcId="{2D82FB7C-DE81-4F6F-A2A9-B68FC8F9A8D0}" destId="{B173FA9F-BA8C-4921-A26F-A0A9DFAC0149}" srcOrd="9" destOrd="0" presId="urn:microsoft.com/office/officeart/2005/8/layout/list1"/>
    <dgm:cxn modelId="{5468F164-6C57-4954-8876-CEA41EFED779}" type="presParOf" srcId="{2D82FB7C-DE81-4F6F-A2A9-B68FC8F9A8D0}" destId="{34D306D7-8113-4445-8DB3-A8478B7156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C8B9F-D8FA-465E-8829-0B6C3E7DF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D660CCEC-ED34-4057-8055-43F3C42A6862}">
      <dgm:prSet custT="1"/>
      <dgm:spPr/>
      <dgm:t>
        <a:bodyPr/>
        <a:lstStyle/>
        <a:p>
          <a:r>
            <a:rPr lang="it-IT" sz="1200" dirty="0">
              <a:solidFill>
                <a:schemeClr val="tx1"/>
              </a:solidFill>
              <a:latin typeface="Arial Rounded MT Bold" panose="020F0704030504030204" pitchFamily="34" charset="0"/>
            </a:rPr>
            <a:t>4) </a:t>
          </a:r>
          <a:r>
            <a:rPr lang="el-GR" sz="1200" dirty="0">
              <a:solidFill>
                <a:schemeClr val="tx1"/>
              </a:solidFill>
            </a:rPr>
            <a:t>Εμπειρία: Το σύγχρονο μάρκετινγκ επιδιώκει να βελτιώσει την εμπειρία του πελάτη (εκδηλώσεις, προϊόντα ή υπηρεσίες. Δεν κάνει καμία διαφορά). Μια καλή στρατηγική μάρκετινγκ θα πρέπει πρώτα απ 'όλα να χωρίσει τους πελάτες.</a:t>
          </a:r>
          <a:endParaRPr lang="it-IT" sz="1200" dirty="0">
            <a:solidFill>
              <a:schemeClr val="tx1"/>
            </a:solidFill>
            <a:latin typeface="Arial Rounded MT Bold" panose="020F0704030504030204" pitchFamily="34" charset="0"/>
          </a:endParaRPr>
        </a:p>
      </dgm:t>
    </dgm:pt>
    <dgm:pt modelId="{576DECF9-BB2F-408D-B3F4-02A341984D91}" type="par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6B579FDB-D08A-4129-9289-7BF0B74524B1}" type="sib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D0665832-8150-4891-AAAE-6EA4FB775C36}">
      <dgm:prSet custT="1"/>
      <dgm:spPr/>
      <dgm:t>
        <a:bodyPr/>
        <a:lstStyle/>
        <a:p>
          <a:r>
            <a:rPr lang="it-IT" sz="1200" dirty="0">
              <a:solidFill>
                <a:schemeClr val="tx1"/>
              </a:solidFill>
              <a:latin typeface="Arial Rounded MT Bold" panose="020F0704030504030204" pitchFamily="34" charset="0"/>
            </a:rPr>
            <a:t>5) </a:t>
          </a:r>
          <a:r>
            <a:rPr lang="el-GR" sz="1200" dirty="0">
              <a:solidFill>
                <a:schemeClr val="tx1"/>
              </a:solidFill>
            </a:rPr>
            <a:t>Ενσωμάτωση: Η επανάσταση των μέσων ενημέρωσης και των κινητών έχει μόλις ξεκινήσει: όλο και περισσότεροι πελάτες χτίζουν την εμπειρία τους με τις εταιρείες μέσω διαδικτυακών επαφών.</a:t>
          </a:r>
          <a:endParaRPr lang="it-IT" sz="1200" dirty="0">
            <a:solidFill>
              <a:schemeClr val="tx1"/>
            </a:solidFill>
            <a:latin typeface="Arial Rounded MT Bold" panose="020F0704030504030204" pitchFamily="34" charset="0"/>
          </a:endParaRPr>
        </a:p>
      </dgm:t>
    </dgm:pt>
    <dgm:pt modelId="{5946F09A-3F8F-4280-87D8-18C8752CE45C}" type="par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85C2F3E3-A495-40F4-80F5-E9D8946EFFF4}" type="sib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5F386643-D4AF-415E-A0C2-0221E1738184}" type="pres">
      <dgm:prSet presAssocID="{39CC8B9F-D8FA-465E-8829-0B6C3E7DFE71}" presName="linear" presStyleCnt="0">
        <dgm:presLayoutVars>
          <dgm:dir/>
          <dgm:animLvl val="lvl"/>
          <dgm:resizeHandles val="exact"/>
        </dgm:presLayoutVars>
      </dgm:prSet>
      <dgm:spPr/>
    </dgm:pt>
    <dgm:pt modelId="{445432E9-C5B4-4081-8A30-E795D240FE5D}" type="pres">
      <dgm:prSet presAssocID="{D660CCEC-ED34-4057-8055-43F3C42A6862}" presName="parentLin" presStyleCnt="0"/>
      <dgm:spPr/>
    </dgm:pt>
    <dgm:pt modelId="{9DAB98D2-2632-45E1-A5A8-964BBD096A89}" type="pres">
      <dgm:prSet presAssocID="{D660CCEC-ED34-4057-8055-43F3C42A6862}" presName="parentLeftMargin" presStyleLbl="node1" presStyleIdx="0" presStyleCnt="2"/>
      <dgm:spPr/>
    </dgm:pt>
    <dgm:pt modelId="{26A65F92-5C2A-4721-90A4-46E695031B36}" type="pres">
      <dgm:prSet presAssocID="{D660CCEC-ED34-4057-8055-43F3C42A6862}" presName="parentText" presStyleLbl="node1" presStyleIdx="0" presStyleCnt="2" custScaleX="107167" custScaleY="77644">
        <dgm:presLayoutVars>
          <dgm:chMax val="0"/>
          <dgm:bulletEnabled val="1"/>
        </dgm:presLayoutVars>
      </dgm:prSet>
      <dgm:spPr/>
    </dgm:pt>
    <dgm:pt modelId="{F899B461-88AF-4156-9897-A88E8094D8F6}" type="pres">
      <dgm:prSet presAssocID="{D660CCEC-ED34-4057-8055-43F3C42A6862}" presName="negativeSpace" presStyleCnt="0"/>
      <dgm:spPr/>
    </dgm:pt>
    <dgm:pt modelId="{1749F742-0BC1-4312-9F54-8BE536BCEC92}" type="pres">
      <dgm:prSet presAssocID="{D660CCEC-ED34-4057-8055-43F3C42A6862}" presName="childText" presStyleLbl="conFgAcc1" presStyleIdx="0" presStyleCnt="2">
        <dgm:presLayoutVars>
          <dgm:bulletEnabled val="1"/>
        </dgm:presLayoutVars>
      </dgm:prSet>
      <dgm:spPr/>
    </dgm:pt>
    <dgm:pt modelId="{877BFE0D-DA8B-4913-BA1B-B19E91FB763F}" type="pres">
      <dgm:prSet presAssocID="{6B579FDB-D08A-4129-9289-7BF0B74524B1}" presName="spaceBetweenRectangles" presStyleCnt="0"/>
      <dgm:spPr/>
    </dgm:pt>
    <dgm:pt modelId="{7836A6B2-AADF-4FA1-A5DC-B6653DC99C79}" type="pres">
      <dgm:prSet presAssocID="{D0665832-8150-4891-AAAE-6EA4FB775C36}" presName="parentLin" presStyleCnt="0"/>
      <dgm:spPr/>
    </dgm:pt>
    <dgm:pt modelId="{AA8D0758-2210-4080-BA24-7D09F9DC93AB}" type="pres">
      <dgm:prSet presAssocID="{D0665832-8150-4891-AAAE-6EA4FB775C36}" presName="parentLeftMargin" presStyleLbl="node1" presStyleIdx="0" presStyleCnt="2"/>
      <dgm:spPr/>
    </dgm:pt>
    <dgm:pt modelId="{FAF2D989-13A9-4ED4-85FC-880CD8889072}" type="pres">
      <dgm:prSet presAssocID="{D0665832-8150-4891-AAAE-6EA4FB775C36}" presName="parentText" presStyleLbl="node1" presStyleIdx="1" presStyleCnt="2" custScaleX="107167" custScaleY="77644">
        <dgm:presLayoutVars>
          <dgm:chMax val="0"/>
          <dgm:bulletEnabled val="1"/>
        </dgm:presLayoutVars>
      </dgm:prSet>
      <dgm:spPr/>
    </dgm:pt>
    <dgm:pt modelId="{67629AA4-D54D-4AAF-8ACB-2D3B4276E3A2}" type="pres">
      <dgm:prSet presAssocID="{D0665832-8150-4891-AAAE-6EA4FB775C36}" presName="negativeSpace" presStyleCnt="0"/>
      <dgm:spPr/>
    </dgm:pt>
    <dgm:pt modelId="{3E1B19AA-49C6-4CA4-ACF4-EE097C3857AF}" type="pres">
      <dgm:prSet presAssocID="{D0665832-8150-4891-AAAE-6EA4FB775C36}" presName="childText" presStyleLbl="conFgAcc1" presStyleIdx="1" presStyleCnt="2">
        <dgm:presLayoutVars>
          <dgm:bulletEnabled val="1"/>
        </dgm:presLayoutVars>
      </dgm:prSet>
      <dgm:spPr/>
    </dgm:pt>
  </dgm:ptLst>
  <dgm:cxnLst>
    <dgm:cxn modelId="{AFDC9734-E018-427C-B93C-C63949845CDB}" srcId="{39CC8B9F-D8FA-465E-8829-0B6C3E7DFE71}" destId="{D0665832-8150-4891-AAAE-6EA4FB775C36}" srcOrd="1" destOrd="0" parTransId="{5946F09A-3F8F-4280-87D8-18C8752CE45C}" sibTransId="{85C2F3E3-A495-40F4-80F5-E9D8946EFFF4}"/>
    <dgm:cxn modelId="{56395937-E30A-4D39-A8D0-4A30B71405F8}" type="presOf" srcId="{D660CCEC-ED34-4057-8055-43F3C42A6862}" destId="{9DAB98D2-2632-45E1-A5A8-964BBD096A89}" srcOrd="0" destOrd="0" presId="urn:microsoft.com/office/officeart/2005/8/layout/list1"/>
    <dgm:cxn modelId="{DBF04764-A91C-4BB6-B50F-FED73F1EB190}" type="presOf" srcId="{39CC8B9F-D8FA-465E-8829-0B6C3E7DFE71}" destId="{5F386643-D4AF-415E-A0C2-0221E1738184}" srcOrd="0" destOrd="0" presId="urn:microsoft.com/office/officeart/2005/8/layout/list1"/>
    <dgm:cxn modelId="{699C5B74-C221-49BE-A243-80409939AC22}" type="presOf" srcId="{D660CCEC-ED34-4057-8055-43F3C42A6862}" destId="{26A65F92-5C2A-4721-90A4-46E695031B36}" srcOrd="1" destOrd="0" presId="urn:microsoft.com/office/officeart/2005/8/layout/list1"/>
    <dgm:cxn modelId="{1344B98A-B2AF-4A24-B8E5-8C246A8FFE0B}" type="presOf" srcId="{D0665832-8150-4891-AAAE-6EA4FB775C36}" destId="{AA8D0758-2210-4080-BA24-7D09F9DC93AB}" srcOrd="0" destOrd="0" presId="urn:microsoft.com/office/officeart/2005/8/layout/list1"/>
    <dgm:cxn modelId="{C0E6FEC9-1A6A-4CB4-8389-8AFAA31260AA}" type="presOf" srcId="{D0665832-8150-4891-AAAE-6EA4FB775C36}" destId="{FAF2D989-13A9-4ED4-85FC-880CD8889072}" srcOrd="1" destOrd="0" presId="urn:microsoft.com/office/officeart/2005/8/layout/list1"/>
    <dgm:cxn modelId="{0C03A3FD-3DB7-4EAF-9196-5B922E20166C}" srcId="{39CC8B9F-D8FA-465E-8829-0B6C3E7DFE71}" destId="{D660CCEC-ED34-4057-8055-43F3C42A6862}" srcOrd="0" destOrd="0" parTransId="{576DECF9-BB2F-408D-B3F4-02A341984D91}" sibTransId="{6B579FDB-D08A-4129-9289-7BF0B74524B1}"/>
    <dgm:cxn modelId="{E072ECFD-54E6-446F-9991-F0818820A6A7}" type="presParOf" srcId="{5F386643-D4AF-415E-A0C2-0221E1738184}" destId="{445432E9-C5B4-4081-8A30-E795D240FE5D}" srcOrd="0" destOrd="0" presId="urn:microsoft.com/office/officeart/2005/8/layout/list1"/>
    <dgm:cxn modelId="{BB318462-2C65-4535-B78F-4F161A688F9F}" type="presParOf" srcId="{445432E9-C5B4-4081-8A30-E795D240FE5D}" destId="{9DAB98D2-2632-45E1-A5A8-964BBD096A89}" srcOrd="0" destOrd="0" presId="urn:microsoft.com/office/officeart/2005/8/layout/list1"/>
    <dgm:cxn modelId="{AF33DD99-8078-4BBE-9BBA-7D8668FBF585}" type="presParOf" srcId="{445432E9-C5B4-4081-8A30-E795D240FE5D}" destId="{26A65F92-5C2A-4721-90A4-46E695031B36}" srcOrd="1" destOrd="0" presId="urn:microsoft.com/office/officeart/2005/8/layout/list1"/>
    <dgm:cxn modelId="{4E515FF3-E702-478D-B5B2-837B7D837570}" type="presParOf" srcId="{5F386643-D4AF-415E-A0C2-0221E1738184}" destId="{F899B461-88AF-4156-9897-A88E8094D8F6}" srcOrd="1" destOrd="0" presId="urn:microsoft.com/office/officeart/2005/8/layout/list1"/>
    <dgm:cxn modelId="{0F3ED2E4-6196-47A0-9D69-A3E682EC741B}" type="presParOf" srcId="{5F386643-D4AF-415E-A0C2-0221E1738184}" destId="{1749F742-0BC1-4312-9F54-8BE536BCEC92}" srcOrd="2" destOrd="0" presId="urn:microsoft.com/office/officeart/2005/8/layout/list1"/>
    <dgm:cxn modelId="{D2473B17-2F12-4610-BB6E-C16E1BA52354}" type="presParOf" srcId="{5F386643-D4AF-415E-A0C2-0221E1738184}" destId="{877BFE0D-DA8B-4913-BA1B-B19E91FB763F}" srcOrd="3" destOrd="0" presId="urn:microsoft.com/office/officeart/2005/8/layout/list1"/>
    <dgm:cxn modelId="{F10155DD-2740-477B-AA25-769BB8C35967}" type="presParOf" srcId="{5F386643-D4AF-415E-A0C2-0221E1738184}" destId="{7836A6B2-AADF-4FA1-A5DC-B6653DC99C79}" srcOrd="4" destOrd="0" presId="urn:microsoft.com/office/officeart/2005/8/layout/list1"/>
    <dgm:cxn modelId="{0EF75D2B-AB4F-4132-B239-68D0C1DC7A26}" type="presParOf" srcId="{7836A6B2-AADF-4FA1-A5DC-B6653DC99C79}" destId="{AA8D0758-2210-4080-BA24-7D09F9DC93AB}" srcOrd="0" destOrd="0" presId="urn:microsoft.com/office/officeart/2005/8/layout/list1"/>
    <dgm:cxn modelId="{C1D240FC-D90A-4DEC-B323-80AA85AEFE1A}" type="presParOf" srcId="{7836A6B2-AADF-4FA1-A5DC-B6653DC99C79}" destId="{FAF2D989-13A9-4ED4-85FC-880CD8889072}" srcOrd="1" destOrd="0" presId="urn:microsoft.com/office/officeart/2005/8/layout/list1"/>
    <dgm:cxn modelId="{913FCF31-0989-496F-8C4D-B86E61CDC872}" type="presParOf" srcId="{5F386643-D4AF-415E-A0C2-0221E1738184}" destId="{67629AA4-D54D-4AAF-8ACB-2D3B4276E3A2}" srcOrd="5" destOrd="0" presId="urn:microsoft.com/office/officeart/2005/8/layout/list1"/>
    <dgm:cxn modelId="{EC4793DB-C6B4-4C25-9C28-819D5108D0A5}" type="presParOf" srcId="{5F386643-D4AF-415E-A0C2-0221E1738184}" destId="{3E1B19AA-49C6-4CA4-ACF4-EE097C3857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EF9E-16FE-46C8-9AD8-7A467DE8FBCB}"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it-IT"/>
        </a:p>
      </dgm:t>
    </dgm:pt>
    <dgm:pt modelId="{43BD65B1-ED85-49FF-8752-C4B3361BAEE6}">
      <dgm:prSet custT="1"/>
      <dgm:spPr/>
      <dgm:t>
        <a:bodyPr/>
        <a:lstStyle/>
        <a:p>
          <a:r>
            <a:rPr lang="it-IT" sz="1200" dirty="0">
              <a:solidFill>
                <a:schemeClr val="tx1"/>
              </a:solidFill>
              <a:latin typeface="Arial Rounded MT Bold" panose="020F0704030504030204" pitchFamily="34" charset="0"/>
            </a:rPr>
            <a:t>6</a:t>
          </a:r>
          <a:r>
            <a:rPr lang="el-GR" sz="1200" dirty="0">
              <a:solidFill>
                <a:schemeClr val="tx1"/>
              </a:solidFill>
            </a:rPr>
            <a:t>) Μάρκα: Οι καταναλωτές είναι πραγματικά οι πρωταγωνιστές των διαδικασιών αγοράς και της μοίρας κάθε εταιρείας. Συνεπώς, οι εταιρείες πρέπει να είναι διαφανείς και να επικοινωνούν άμεσα.</a:t>
          </a:r>
          <a:endParaRPr lang="it-IT" sz="1200" dirty="0">
            <a:solidFill>
              <a:schemeClr val="tx1"/>
            </a:solidFill>
            <a:latin typeface="Arial Rounded MT Bold" panose="020F0704030504030204" pitchFamily="34" charset="0"/>
          </a:endParaRPr>
        </a:p>
      </dgm:t>
    </dgm:pt>
    <dgm:pt modelId="{588B2CA2-4762-4E2F-91CB-0DB69DF52567}" type="par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AB09453D-6096-4A2D-9526-17BB1A80640D}" type="sib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8E2C28AE-9C0B-4AC7-B9DB-9044DBDF72CF}">
      <dgm:prSet custT="1"/>
      <dgm:spPr/>
      <dgm:t>
        <a:bodyPr/>
        <a:lstStyle/>
        <a:p>
          <a:r>
            <a:rPr lang="en-US" sz="1200" dirty="0">
              <a:solidFill>
                <a:schemeClr val="tx1"/>
              </a:solidFill>
              <a:latin typeface="Arial Rounded MT Bold" panose="020F0704030504030204" pitchFamily="34" charset="0"/>
            </a:rPr>
            <a:t>7) </a:t>
          </a:r>
          <a:r>
            <a:rPr lang="el-GR" sz="1200" dirty="0">
              <a:solidFill>
                <a:schemeClr val="tx1"/>
              </a:solidFill>
            </a:rPr>
            <a:t>Δεδομένα: Όσοι ασχολούνται με το Μάρκετινγκ πρέπει να συλλέγουν συνεχώς τα δεδομένα που προέρχονται από κάθε υλοποιημένη Στρατηγική, για να βελτιστοποιήσουν τα ακόλουθα.</a:t>
          </a:r>
          <a:endParaRPr lang="it-IT" sz="1200" dirty="0">
            <a:solidFill>
              <a:schemeClr val="tx1"/>
            </a:solidFill>
            <a:latin typeface="Arial Rounded MT Bold" panose="020F0704030504030204" pitchFamily="34" charset="0"/>
          </a:endParaRPr>
        </a:p>
      </dgm:t>
    </dgm:pt>
    <dgm:pt modelId="{2F75BB70-D4AC-4AA4-ADF1-837BE5C9E688}" type="par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D3017C8-D4A1-49ED-9ED3-2B8FEE078710}" type="sib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B1F3986-D415-4A13-8E63-B3D3D0EF7DA1}" type="pres">
      <dgm:prSet presAssocID="{CD3AEF9E-16FE-46C8-9AD8-7A467DE8FBCB}" presName="linear" presStyleCnt="0">
        <dgm:presLayoutVars>
          <dgm:dir/>
          <dgm:animLvl val="lvl"/>
          <dgm:resizeHandles val="exact"/>
        </dgm:presLayoutVars>
      </dgm:prSet>
      <dgm:spPr/>
    </dgm:pt>
    <dgm:pt modelId="{50787D87-BD3C-48F6-9323-CCC42A8C427D}" type="pres">
      <dgm:prSet presAssocID="{43BD65B1-ED85-49FF-8752-C4B3361BAEE6}" presName="parentLin" presStyleCnt="0"/>
      <dgm:spPr/>
    </dgm:pt>
    <dgm:pt modelId="{2A6C8B47-6594-4905-968D-9A19106C9E41}" type="pres">
      <dgm:prSet presAssocID="{43BD65B1-ED85-49FF-8752-C4B3361BAEE6}" presName="parentLeftMargin" presStyleLbl="node1" presStyleIdx="0" presStyleCnt="2"/>
      <dgm:spPr/>
    </dgm:pt>
    <dgm:pt modelId="{7C255528-5124-4078-A9E8-A9D3811F17E4}" type="pres">
      <dgm:prSet presAssocID="{43BD65B1-ED85-49FF-8752-C4B3361BAEE6}" presName="parentText" presStyleLbl="node1" presStyleIdx="0" presStyleCnt="2" custScaleX="113670" custLinFactNeighborX="9924" custLinFactNeighborY="10617">
        <dgm:presLayoutVars>
          <dgm:chMax val="0"/>
          <dgm:bulletEnabled val="1"/>
        </dgm:presLayoutVars>
      </dgm:prSet>
      <dgm:spPr/>
    </dgm:pt>
    <dgm:pt modelId="{6C2C2FE4-D8A9-4EF0-9870-AAB2B83E207D}" type="pres">
      <dgm:prSet presAssocID="{43BD65B1-ED85-49FF-8752-C4B3361BAEE6}" presName="negativeSpace" presStyleCnt="0"/>
      <dgm:spPr/>
    </dgm:pt>
    <dgm:pt modelId="{C5910492-2FCF-49AE-8082-DEF989AD258C}" type="pres">
      <dgm:prSet presAssocID="{43BD65B1-ED85-49FF-8752-C4B3361BAEE6}" presName="childText" presStyleLbl="conFgAcc1" presStyleIdx="0" presStyleCnt="2">
        <dgm:presLayoutVars>
          <dgm:bulletEnabled val="1"/>
        </dgm:presLayoutVars>
      </dgm:prSet>
      <dgm:spPr/>
    </dgm:pt>
    <dgm:pt modelId="{B3BBC7CD-8483-4B64-BAEB-9D88CD7E7371}" type="pres">
      <dgm:prSet presAssocID="{AB09453D-6096-4A2D-9526-17BB1A80640D}" presName="spaceBetweenRectangles" presStyleCnt="0"/>
      <dgm:spPr/>
    </dgm:pt>
    <dgm:pt modelId="{2CFAEAFB-55B9-48F6-A754-8F9638BDDE45}" type="pres">
      <dgm:prSet presAssocID="{8E2C28AE-9C0B-4AC7-B9DB-9044DBDF72CF}" presName="parentLin" presStyleCnt="0"/>
      <dgm:spPr/>
    </dgm:pt>
    <dgm:pt modelId="{E16AA680-1EF5-41C8-BA82-263782F02BAB}" type="pres">
      <dgm:prSet presAssocID="{8E2C28AE-9C0B-4AC7-B9DB-9044DBDF72CF}" presName="parentLeftMargin" presStyleLbl="node1" presStyleIdx="0" presStyleCnt="2"/>
      <dgm:spPr/>
    </dgm:pt>
    <dgm:pt modelId="{3F7D260F-F285-40B4-BC53-E202004C86F3}" type="pres">
      <dgm:prSet presAssocID="{8E2C28AE-9C0B-4AC7-B9DB-9044DBDF72CF}" presName="parentText" presStyleLbl="node1" presStyleIdx="1" presStyleCnt="2" custScaleX="113670" custLinFactNeighborX="9924" custLinFactNeighborY="10617">
        <dgm:presLayoutVars>
          <dgm:chMax val="0"/>
          <dgm:bulletEnabled val="1"/>
        </dgm:presLayoutVars>
      </dgm:prSet>
      <dgm:spPr/>
    </dgm:pt>
    <dgm:pt modelId="{816B56EE-6C30-4906-BA75-BFC388027E6C}" type="pres">
      <dgm:prSet presAssocID="{8E2C28AE-9C0B-4AC7-B9DB-9044DBDF72CF}" presName="negativeSpace" presStyleCnt="0"/>
      <dgm:spPr/>
    </dgm:pt>
    <dgm:pt modelId="{BF517AAE-E720-4E59-8A76-FB592BE51611}" type="pres">
      <dgm:prSet presAssocID="{8E2C28AE-9C0B-4AC7-B9DB-9044DBDF72CF}" presName="childText" presStyleLbl="conFgAcc1" presStyleIdx="1" presStyleCnt="2">
        <dgm:presLayoutVars>
          <dgm:bulletEnabled val="1"/>
        </dgm:presLayoutVars>
      </dgm:prSet>
      <dgm:spPr/>
    </dgm:pt>
  </dgm:ptLst>
  <dgm:cxnLst>
    <dgm:cxn modelId="{2298EA21-89CE-41F5-9444-8506C2320966}" srcId="{CD3AEF9E-16FE-46C8-9AD8-7A467DE8FBCB}" destId="{8E2C28AE-9C0B-4AC7-B9DB-9044DBDF72CF}" srcOrd="1" destOrd="0" parTransId="{2F75BB70-D4AC-4AA4-ADF1-837BE5C9E688}" sibTransId="{4D3017C8-D4A1-49ED-9ED3-2B8FEE078710}"/>
    <dgm:cxn modelId="{A3DAB12F-02F6-40C5-9830-B41EF7D564AB}" type="presOf" srcId="{43BD65B1-ED85-49FF-8752-C4B3361BAEE6}" destId="{2A6C8B47-6594-4905-968D-9A19106C9E41}" srcOrd="0" destOrd="0" presId="urn:microsoft.com/office/officeart/2005/8/layout/list1"/>
    <dgm:cxn modelId="{32182B49-C9F9-4092-B408-F35462CFFA2C}" type="presOf" srcId="{8E2C28AE-9C0B-4AC7-B9DB-9044DBDF72CF}" destId="{3F7D260F-F285-40B4-BC53-E202004C86F3}" srcOrd="1" destOrd="0" presId="urn:microsoft.com/office/officeart/2005/8/layout/list1"/>
    <dgm:cxn modelId="{E58AD36F-4BFA-4142-88D7-763400C4C686}" type="presOf" srcId="{8E2C28AE-9C0B-4AC7-B9DB-9044DBDF72CF}" destId="{E16AA680-1EF5-41C8-BA82-263782F02BAB}" srcOrd="0" destOrd="0" presId="urn:microsoft.com/office/officeart/2005/8/layout/list1"/>
    <dgm:cxn modelId="{02D6C479-8F10-4BF8-93D8-4BD00E961350}" srcId="{CD3AEF9E-16FE-46C8-9AD8-7A467DE8FBCB}" destId="{43BD65B1-ED85-49FF-8752-C4B3361BAEE6}" srcOrd="0" destOrd="0" parTransId="{588B2CA2-4762-4E2F-91CB-0DB69DF52567}" sibTransId="{AB09453D-6096-4A2D-9526-17BB1A80640D}"/>
    <dgm:cxn modelId="{736D01C9-1A3A-4E9B-8E12-1F237FFA50A5}" type="presOf" srcId="{CD3AEF9E-16FE-46C8-9AD8-7A467DE8FBCB}" destId="{4B1F3986-D415-4A13-8E63-B3D3D0EF7DA1}" srcOrd="0" destOrd="0" presId="urn:microsoft.com/office/officeart/2005/8/layout/list1"/>
    <dgm:cxn modelId="{3C70FDDE-C985-4358-AD4A-F062E9AAFD0E}" type="presOf" srcId="{43BD65B1-ED85-49FF-8752-C4B3361BAEE6}" destId="{7C255528-5124-4078-A9E8-A9D3811F17E4}" srcOrd="1" destOrd="0" presId="urn:microsoft.com/office/officeart/2005/8/layout/list1"/>
    <dgm:cxn modelId="{909482A8-4379-4A55-AE79-CA64227C0C7D}" type="presParOf" srcId="{4B1F3986-D415-4A13-8E63-B3D3D0EF7DA1}" destId="{50787D87-BD3C-48F6-9323-CCC42A8C427D}" srcOrd="0" destOrd="0" presId="urn:microsoft.com/office/officeart/2005/8/layout/list1"/>
    <dgm:cxn modelId="{DCB1CB4E-8B56-4331-87B6-37BA8C6BF11C}" type="presParOf" srcId="{50787D87-BD3C-48F6-9323-CCC42A8C427D}" destId="{2A6C8B47-6594-4905-968D-9A19106C9E41}" srcOrd="0" destOrd="0" presId="urn:microsoft.com/office/officeart/2005/8/layout/list1"/>
    <dgm:cxn modelId="{3E734DAC-A0D0-4F16-A41A-13DCF7C0116E}" type="presParOf" srcId="{50787D87-BD3C-48F6-9323-CCC42A8C427D}" destId="{7C255528-5124-4078-A9E8-A9D3811F17E4}" srcOrd="1" destOrd="0" presId="urn:microsoft.com/office/officeart/2005/8/layout/list1"/>
    <dgm:cxn modelId="{10D92473-1F6C-4A39-861B-9034E8F45BC1}" type="presParOf" srcId="{4B1F3986-D415-4A13-8E63-B3D3D0EF7DA1}" destId="{6C2C2FE4-D8A9-4EF0-9870-AAB2B83E207D}" srcOrd="1" destOrd="0" presId="urn:microsoft.com/office/officeart/2005/8/layout/list1"/>
    <dgm:cxn modelId="{E164A631-E832-4B81-935B-3CEDCF93C4C8}" type="presParOf" srcId="{4B1F3986-D415-4A13-8E63-B3D3D0EF7DA1}" destId="{C5910492-2FCF-49AE-8082-DEF989AD258C}" srcOrd="2" destOrd="0" presId="urn:microsoft.com/office/officeart/2005/8/layout/list1"/>
    <dgm:cxn modelId="{FA7DFC8A-768E-4803-835A-D7995004008B}" type="presParOf" srcId="{4B1F3986-D415-4A13-8E63-B3D3D0EF7DA1}" destId="{B3BBC7CD-8483-4B64-BAEB-9D88CD7E7371}" srcOrd="3" destOrd="0" presId="urn:microsoft.com/office/officeart/2005/8/layout/list1"/>
    <dgm:cxn modelId="{7737DCC7-1144-4848-BFB5-D9A5228801CE}" type="presParOf" srcId="{4B1F3986-D415-4A13-8E63-B3D3D0EF7DA1}" destId="{2CFAEAFB-55B9-48F6-A754-8F9638BDDE45}" srcOrd="4" destOrd="0" presId="urn:microsoft.com/office/officeart/2005/8/layout/list1"/>
    <dgm:cxn modelId="{36D1DBAB-A141-4441-8559-FA2272F899A9}" type="presParOf" srcId="{2CFAEAFB-55B9-48F6-A754-8F9638BDDE45}" destId="{E16AA680-1EF5-41C8-BA82-263782F02BAB}" srcOrd="0" destOrd="0" presId="urn:microsoft.com/office/officeart/2005/8/layout/list1"/>
    <dgm:cxn modelId="{3C39C341-A56F-456C-87E1-EED6924B7621}" type="presParOf" srcId="{2CFAEAFB-55B9-48F6-A754-8F9638BDDE45}" destId="{3F7D260F-F285-40B4-BC53-E202004C86F3}" srcOrd="1" destOrd="0" presId="urn:microsoft.com/office/officeart/2005/8/layout/list1"/>
    <dgm:cxn modelId="{C3275456-171E-478A-86D2-112DF2FC0D42}" type="presParOf" srcId="{4B1F3986-D415-4A13-8E63-B3D3D0EF7DA1}" destId="{816B56EE-6C30-4906-BA75-BFC388027E6C}" srcOrd="5" destOrd="0" presId="urn:microsoft.com/office/officeart/2005/8/layout/list1"/>
    <dgm:cxn modelId="{BB24F9A0-9913-4555-A9DF-6B904671F5E9}" type="presParOf" srcId="{4B1F3986-D415-4A13-8E63-B3D3D0EF7DA1}" destId="{BF517AAE-E720-4E59-8A76-FB592BE51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443C71-7A5A-439F-AFBB-562E1D2B95F3}"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it-IT"/>
        </a:p>
      </dgm:t>
    </dgm:pt>
    <dgm:pt modelId="{B071A06B-55C7-4989-9FE4-7ED9D22C51E2}">
      <dgm:prSet custT="1"/>
      <dgm:spPr/>
      <dgm:t>
        <a:bodyPr/>
        <a:lstStyle/>
        <a:p>
          <a:r>
            <a:rPr lang="en-US" sz="1200" dirty="0">
              <a:solidFill>
                <a:schemeClr val="tx1"/>
              </a:solidFill>
              <a:latin typeface="Arial Rounded MT Bold" panose="020F0704030504030204" pitchFamily="34" charset="0"/>
            </a:rPr>
            <a:t>8) </a:t>
          </a:r>
          <a:r>
            <a:rPr lang="el-GR" sz="1200" dirty="0">
              <a:solidFill>
                <a:schemeClr val="tx1"/>
              </a:solidFill>
            </a:rPr>
            <a:t>Εξατομίκευση: Τα ψηφιακά κανάλια επιτρέπουν σε όσους ασχολούνται με το μάρκετινγκ να έχουν πρόσβαση σε μεγάλα σύνολα δεδομένων, τα οποία τους επιτρέπουν να προσαρμόζουν τις μελλοντικές στρατηγικές μάρκετινγκ για να προσφέρουν την καλύτερη εμπειρία πελάτη.</a:t>
          </a:r>
          <a:endParaRPr lang="it-IT" sz="1200" dirty="0">
            <a:solidFill>
              <a:schemeClr val="tx1"/>
            </a:solidFill>
            <a:latin typeface="Arial Rounded MT Bold" panose="020F0704030504030204" pitchFamily="34" charset="0"/>
          </a:endParaRPr>
        </a:p>
      </dgm:t>
    </dgm:pt>
    <dgm:pt modelId="{5120196A-BAB0-4204-86D1-7BEF6A87FDB6}" type="par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952E9F90-757E-4873-99B8-BC3A3C84F043}" type="sib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7E1213BC-B332-40CE-9865-4B8068EEA58D}">
      <dgm:prSet custT="1"/>
      <dgm:spPr/>
      <dgm:t>
        <a:bodyPr/>
        <a:lstStyle/>
        <a:p>
          <a:r>
            <a:rPr lang="en-US" sz="1200" dirty="0">
              <a:solidFill>
                <a:schemeClr val="tx1"/>
              </a:solidFill>
              <a:latin typeface="Arial Rounded MT Bold" panose="020F0704030504030204" pitchFamily="34" charset="0"/>
            </a:rPr>
            <a:t>9) </a:t>
          </a:r>
          <a:r>
            <a:rPr lang="el-GR" sz="1200" dirty="0">
              <a:solidFill>
                <a:schemeClr val="tx1"/>
              </a:solidFill>
            </a:rPr>
            <a:t>Τεχνολογία: Όλα αυτά σημαίνουν ότι όσοι ασχολούνται με το Μάρκετινγκ πρέπει να γνωρίζουν πλήρως την τεχνολογία πίσω από τα εργαλεία του Ψηφιακού Μάρκετινγκ.</a:t>
          </a:r>
          <a:endParaRPr lang="it-IT" sz="1200" dirty="0">
            <a:solidFill>
              <a:schemeClr val="tx1"/>
            </a:solidFill>
            <a:latin typeface="Arial Rounded MT Bold" panose="020F0704030504030204" pitchFamily="34" charset="0"/>
          </a:endParaRPr>
        </a:p>
      </dgm:t>
    </dgm:pt>
    <dgm:pt modelId="{97999748-E287-4F17-8C58-826FD065CB0F}" type="par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7C2E960C-0484-4B8E-8163-FB8AC4E59721}" type="sib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CA983629-C563-464C-9EE1-78D02DCB9884}" type="pres">
      <dgm:prSet presAssocID="{CB443C71-7A5A-439F-AFBB-562E1D2B95F3}" presName="linear" presStyleCnt="0">
        <dgm:presLayoutVars>
          <dgm:dir/>
          <dgm:animLvl val="lvl"/>
          <dgm:resizeHandles val="exact"/>
        </dgm:presLayoutVars>
      </dgm:prSet>
      <dgm:spPr/>
    </dgm:pt>
    <dgm:pt modelId="{F4F742FD-11C8-4CC3-943C-65103913BCFD}" type="pres">
      <dgm:prSet presAssocID="{B071A06B-55C7-4989-9FE4-7ED9D22C51E2}" presName="parentLin" presStyleCnt="0"/>
      <dgm:spPr/>
    </dgm:pt>
    <dgm:pt modelId="{2D93141B-02A8-4622-89C9-9586C6844766}" type="pres">
      <dgm:prSet presAssocID="{B071A06B-55C7-4989-9FE4-7ED9D22C51E2}" presName="parentLeftMargin" presStyleLbl="node1" presStyleIdx="0" presStyleCnt="2"/>
      <dgm:spPr/>
    </dgm:pt>
    <dgm:pt modelId="{727DF674-DBE5-445B-BD3D-98465D0B94CF}" type="pres">
      <dgm:prSet presAssocID="{B071A06B-55C7-4989-9FE4-7ED9D22C51E2}" presName="parentText" presStyleLbl="node1" presStyleIdx="0" presStyleCnt="2" custScaleX="105145">
        <dgm:presLayoutVars>
          <dgm:chMax val="0"/>
          <dgm:bulletEnabled val="1"/>
        </dgm:presLayoutVars>
      </dgm:prSet>
      <dgm:spPr/>
    </dgm:pt>
    <dgm:pt modelId="{95302E33-803B-4F6C-BB13-D22D09E785B0}" type="pres">
      <dgm:prSet presAssocID="{B071A06B-55C7-4989-9FE4-7ED9D22C51E2}" presName="negativeSpace" presStyleCnt="0"/>
      <dgm:spPr/>
    </dgm:pt>
    <dgm:pt modelId="{6C6AF923-EC19-4BB0-BBBE-1324FF9F8652}" type="pres">
      <dgm:prSet presAssocID="{B071A06B-55C7-4989-9FE4-7ED9D22C51E2}" presName="childText" presStyleLbl="conFgAcc1" presStyleIdx="0" presStyleCnt="2">
        <dgm:presLayoutVars>
          <dgm:bulletEnabled val="1"/>
        </dgm:presLayoutVars>
      </dgm:prSet>
      <dgm:spPr/>
    </dgm:pt>
    <dgm:pt modelId="{E7A5B33A-04CD-463B-B46A-BCD9590066FD}" type="pres">
      <dgm:prSet presAssocID="{952E9F90-757E-4873-99B8-BC3A3C84F043}" presName="spaceBetweenRectangles" presStyleCnt="0"/>
      <dgm:spPr/>
    </dgm:pt>
    <dgm:pt modelId="{6CE8A5B4-C20B-472A-BDBD-B87E67B68A2E}" type="pres">
      <dgm:prSet presAssocID="{7E1213BC-B332-40CE-9865-4B8068EEA58D}" presName="parentLin" presStyleCnt="0"/>
      <dgm:spPr/>
    </dgm:pt>
    <dgm:pt modelId="{112C0459-566E-49CC-A25C-9DB9AE43E749}" type="pres">
      <dgm:prSet presAssocID="{7E1213BC-B332-40CE-9865-4B8068EEA58D}" presName="parentLeftMargin" presStyleLbl="node1" presStyleIdx="0" presStyleCnt="2"/>
      <dgm:spPr/>
    </dgm:pt>
    <dgm:pt modelId="{02F7D419-93A8-4E31-87ED-86C922064E40}" type="pres">
      <dgm:prSet presAssocID="{7E1213BC-B332-40CE-9865-4B8068EEA58D}" presName="parentText" presStyleLbl="node1" presStyleIdx="1" presStyleCnt="2" custScaleX="105145">
        <dgm:presLayoutVars>
          <dgm:chMax val="0"/>
          <dgm:bulletEnabled val="1"/>
        </dgm:presLayoutVars>
      </dgm:prSet>
      <dgm:spPr/>
    </dgm:pt>
    <dgm:pt modelId="{447B2A20-74B8-4684-9776-6B0FE793B050}" type="pres">
      <dgm:prSet presAssocID="{7E1213BC-B332-40CE-9865-4B8068EEA58D}" presName="negativeSpace" presStyleCnt="0"/>
      <dgm:spPr/>
    </dgm:pt>
    <dgm:pt modelId="{572CD2FD-3E11-43D9-8C38-2D61E6AD90C4}" type="pres">
      <dgm:prSet presAssocID="{7E1213BC-B332-40CE-9865-4B8068EEA58D}" presName="childText" presStyleLbl="conFgAcc1" presStyleIdx="1" presStyleCnt="2">
        <dgm:presLayoutVars>
          <dgm:bulletEnabled val="1"/>
        </dgm:presLayoutVars>
      </dgm:prSet>
      <dgm:spPr/>
    </dgm:pt>
  </dgm:ptLst>
  <dgm:cxnLst>
    <dgm:cxn modelId="{A5C4D60B-D741-47DB-9798-FCEE96921489}" srcId="{CB443C71-7A5A-439F-AFBB-562E1D2B95F3}" destId="{7E1213BC-B332-40CE-9865-4B8068EEA58D}" srcOrd="1" destOrd="0" parTransId="{97999748-E287-4F17-8C58-826FD065CB0F}" sibTransId="{7C2E960C-0484-4B8E-8163-FB8AC4E59721}"/>
    <dgm:cxn modelId="{0483CC29-6D19-4E36-8F52-36BDE974CEEE}" type="presOf" srcId="{B071A06B-55C7-4989-9FE4-7ED9D22C51E2}" destId="{727DF674-DBE5-445B-BD3D-98465D0B94CF}" srcOrd="1" destOrd="0" presId="urn:microsoft.com/office/officeart/2005/8/layout/list1"/>
    <dgm:cxn modelId="{CCD2BD4D-4F42-4EA6-BF3D-48100B18CF5D}" srcId="{CB443C71-7A5A-439F-AFBB-562E1D2B95F3}" destId="{B071A06B-55C7-4989-9FE4-7ED9D22C51E2}" srcOrd="0" destOrd="0" parTransId="{5120196A-BAB0-4204-86D1-7BEF6A87FDB6}" sibTransId="{952E9F90-757E-4873-99B8-BC3A3C84F043}"/>
    <dgm:cxn modelId="{934E7E86-C087-45C4-9FBD-1C67F37AF27F}" type="presOf" srcId="{7E1213BC-B332-40CE-9865-4B8068EEA58D}" destId="{112C0459-566E-49CC-A25C-9DB9AE43E749}" srcOrd="0" destOrd="0" presId="urn:microsoft.com/office/officeart/2005/8/layout/list1"/>
    <dgm:cxn modelId="{381FB59E-2DC4-4E5D-9418-7B1ED7746E30}" type="presOf" srcId="{CB443C71-7A5A-439F-AFBB-562E1D2B95F3}" destId="{CA983629-C563-464C-9EE1-78D02DCB9884}" srcOrd="0" destOrd="0" presId="urn:microsoft.com/office/officeart/2005/8/layout/list1"/>
    <dgm:cxn modelId="{45B48ED6-AF8D-4249-A071-25BFAE65BD6C}" type="presOf" srcId="{7E1213BC-B332-40CE-9865-4B8068EEA58D}" destId="{02F7D419-93A8-4E31-87ED-86C922064E40}" srcOrd="1" destOrd="0" presId="urn:microsoft.com/office/officeart/2005/8/layout/list1"/>
    <dgm:cxn modelId="{25D6F0E3-62CA-4827-8C1E-519943FEAA1E}" type="presOf" srcId="{B071A06B-55C7-4989-9FE4-7ED9D22C51E2}" destId="{2D93141B-02A8-4622-89C9-9586C6844766}" srcOrd="0" destOrd="0" presId="urn:microsoft.com/office/officeart/2005/8/layout/list1"/>
    <dgm:cxn modelId="{F0475507-EE34-4936-9DBF-81B1A0C04233}" type="presParOf" srcId="{CA983629-C563-464C-9EE1-78D02DCB9884}" destId="{F4F742FD-11C8-4CC3-943C-65103913BCFD}" srcOrd="0" destOrd="0" presId="urn:microsoft.com/office/officeart/2005/8/layout/list1"/>
    <dgm:cxn modelId="{2D81835B-503B-4669-BBBD-E3F172BAA674}" type="presParOf" srcId="{F4F742FD-11C8-4CC3-943C-65103913BCFD}" destId="{2D93141B-02A8-4622-89C9-9586C6844766}" srcOrd="0" destOrd="0" presId="urn:microsoft.com/office/officeart/2005/8/layout/list1"/>
    <dgm:cxn modelId="{C4D794DC-497C-4F08-A7FD-919A4EB4E96D}" type="presParOf" srcId="{F4F742FD-11C8-4CC3-943C-65103913BCFD}" destId="{727DF674-DBE5-445B-BD3D-98465D0B94CF}" srcOrd="1" destOrd="0" presId="urn:microsoft.com/office/officeart/2005/8/layout/list1"/>
    <dgm:cxn modelId="{7F40C72A-376E-4F2F-9408-441BC1804DE5}" type="presParOf" srcId="{CA983629-C563-464C-9EE1-78D02DCB9884}" destId="{95302E33-803B-4F6C-BB13-D22D09E785B0}" srcOrd="1" destOrd="0" presId="urn:microsoft.com/office/officeart/2005/8/layout/list1"/>
    <dgm:cxn modelId="{E5149EFE-5AC3-4785-9E38-539C325FD830}" type="presParOf" srcId="{CA983629-C563-464C-9EE1-78D02DCB9884}" destId="{6C6AF923-EC19-4BB0-BBBE-1324FF9F8652}" srcOrd="2" destOrd="0" presId="urn:microsoft.com/office/officeart/2005/8/layout/list1"/>
    <dgm:cxn modelId="{461ADDB4-A143-40DC-9BFA-59A8C1F785D7}" type="presParOf" srcId="{CA983629-C563-464C-9EE1-78D02DCB9884}" destId="{E7A5B33A-04CD-463B-B46A-BCD9590066FD}" srcOrd="3" destOrd="0" presId="urn:microsoft.com/office/officeart/2005/8/layout/list1"/>
    <dgm:cxn modelId="{094A1423-1A63-446B-8CE3-96448992ACF0}" type="presParOf" srcId="{CA983629-C563-464C-9EE1-78D02DCB9884}" destId="{6CE8A5B4-C20B-472A-BDBD-B87E67B68A2E}" srcOrd="4" destOrd="0" presId="urn:microsoft.com/office/officeart/2005/8/layout/list1"/>
    <dgm:cxn modelId="{9279BFB2-06AA-4668-9DAE-50CED07AD9F2}" type="presParOf" srcId="{6CE8A5B4-C20B-472A-BDBD-B87E67B68A2E}" destId="{112C0459-566E-49CC-A25C-9DB9AE43E749}" srcOrd="0" destOrd="0" presId="urn:microsoft.com/office/officeart/2005/8/layout/list1"/>
    <dgm:cxn modelId="{E1D75FD9-7802-4231-AB6B-22F2C179C7AF}" type="presParOf" srcId="{6CE8A5B4-C20B-472A-BDBD-B87E67B68A2E}" destId="{02F7D419-93A8-4E31-87ED-86C922064E40}" srcOrd="1" destOrd="0" presId="urn:microsoft.com/office/officeart/2005/8/layout/list1"/>
    <dgm:cxn modelId="{D37E040A-87DB-41B0-9AE0-E29AA6F1CF97}" type="presParOf" srcId="{CA983629-C563-464C-9EE1-78D02DCB9884}" destId="{447B2A20-74B8-4684-9776-6B0FE793B050}" srcOrd="5" destOrd="0" presId="urn:microsoft.com/office/officeart/2005/8/layout/list1"/>
    <dgm:cxn modelId="{3AB87858-34DB-48C2-B244-A2F21DCB20A1}" type="presParOf" srcId="{CA983629-C563-464C-9EE1-78D02DCB9884}" destId="{572CD2FD-3E11-43D9-8C38-2D61E6AD90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D5DE-5BE4-40D0-A700-31189A660CA7}">
      <dsp:nvSpPr>
        <dsp:cNvPr id="0" name=""/>
        <dsp:cNvSpPr/>
      </dsp:nvSpPr>
      <dsp:spPr>
        <a:xfrm>
          <a:off x="159112" y="618"/>
          <a:ext cx="1320323" cy="7921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Κατανοήστε τι είναι το Web 2.0 και το </a:t>
          </a:r>
          <a:r>
            <a:rPr lang="el-GR" sz="1200" kern="1200" dirty="0" err="1">
              <a:solidFill>
                <a:schemeClr val="tx1"/>
              </a:solidFill>
            </a:rPr>
            <a:t>social</a:t>
          </a:r>
          <a:r>
            <a:rPr lang="el-GR" sz="1200" kern="1200" dirty="0">
              <a:solidFill>
                <a:schemeClr val="tx1"/>
              </a:solidFill>
            </a:rPr>
            <a:t> </a:t>
          </a:r>
          <a:r>
            <a:rPr lang="el-GR" sz="1200" kern="1200" dirty="0" err="1">
              <a:solidFill>
                <a:schemeClr val="tx1"/>
              </a:solidFill>
            </a:rPr>
            <a:t>media</a:t>
          </a:r>
          <a:r>
            <a:rPr lang="el-GR" sz="1200" kern="1200" dirty="0">
              <a:solidFill>
                <a:schemeClr val="tx1"/>
              </a:solidFill>
            </a:rPr>
            <a:t> </a:t>
          </a:r>
          <a:r>
            <a:rPr lang="el-GR" sz="1200" kern="1200" dirty="0" err="1">
              <a:solidFill>
                <a:schemeClr val="tx1"/>
              </a:solidFill>
            </a:rPr>
            <a:t>marketing</a:t>
          </a:r>
          <a:r>
            <a:rPr lang="el-GR" sz="1200" kern="1200" dirty="0">
              <a:solidFill>
                <a:schemeClr val="tx1"/>
              </a:solidFill>
            </a:rPr>
            <a:t>:</a:t>
          </a:r>
          <a:endParaRPr lang="it-IT" sz="1200" kern="1200" dirty="0">
            <a:solidFill>
              <a:schemeClr val="tx1"/>
            </a:solidFill>
            <a:latin typeface="Arial Rounded MT Bold" panose="020F0704030504030204" pitchFamily="34" charset="0"/>
          </a:endParaRPr>
        </a:p>
      </dsp:txBody>
      <dsp:txXfrm>
        <a:off x="159112" y="618"/>
        <a:ext cx="1320323" cy="792194"/>
      </dsp:txXfrm>
    </dsp:sp>
    <dsp:sp modelId="{E7CCAF3F-BD09-4148-ADA9-51D203292EC2}">
      <dsp:nvSpPr>
        <dsp:cNvPr id="0" name=""/>
        <dsp:cNvSpPr/>
      </dsp:nvSpPr>
      <dsp:spPr>
        <a:xfrm>
          <a:off x="1611468" y="618"/>
          <a:ext cx="1320323" cy="792194"/>
        </a:xfrm>
        <a:prstGeom prst="rect">
          <a:avLst/>
        </a:prstGeom>
        <a:solidFill>
          <a:schemeClr val="accent2">
            <a:hueOff val="-295778"/>
            <a:satOff val="288"/>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Επιλέξτε τα καλύτερα κανάλια</a:t>
          </a:r>
          <a:endParaRPr lang="it-IT" sz="1200" kern="1200" dirty="0">
            <a:solidFill>
              <a:schemeClr val="tx1"/>
            </a:solidFill>
            <a:latin typeface="Arial Rounded MT Bold" panose="020F0704030504030204" pitchFamily="34" charset="0"/>
          </a:endParaRPr>
        </a:p>
      </dsp:txBody>
      <dsp:txXfrm>
        <a:off x="1611468" y="618"/>
        <a:ext cx="1320323" cy="792194"/>
      </dsp:txXfrm>
    </dsp:sp>
    <dsp:sp modelId="{8497244F-D4E5-4A38-86E1-3A07AC077FA3}">
      <dsp:nvSpPr>
        <dsp:cNvPr id="0" name=""/>
        <dsp:cNvSpPr/>
      </dsp:nvSpPr>
      <dsp:spPr>
        <a:xfrm>
          <a:off x="3063824" y="618"/>
          <a:ext cx="1320323" cy="792194"/>
        </a:xfrm>
        <a:prstGeom prst="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Δημιουργήστε αποτελεσματικό περιεχόμενο</a:t>
          </a:r>
          <a:endParaRPr lang="it-IT" sz="1200" kern="1200" dirty="0">
            <a:solidFill>
              <a:schemeClr val="tx1"/>
            </a:solidFill>
            <a:latin typeface="Arial Rounded MT Bold" panose="020F0704030504030204" pitchFamily="34" charset="0"/>
          </a:endParaRPr>
        </a:p>
      </dsp:txBody>
      <dsp:txXfrm>
        <a:off x="3063824" y="618"/>
        <a:ext cx="1320323" cy="792194"/>
      </dsp:txXfrm>
    </dsp:sp>
    <dsp:sp modelId="{800D0870-E70F-4CA6-833E-371479CC0DCB}">
      <dsp:nvSpPr>
        <dsp:cNvPr id="0" name=""/>
        <dsp:cNvSpPr/>
      </dsp:nvSpPr>
      <dsp:spPr>
        <a:xfrm>
          <a:off x="4516180" y="618"/>
          <a:ext cx="1320323" cy="792194"/>
        </a:xfrm>
        <a:prstGeom prst="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Διαχειριστείτε συνομιλίες, σχόλια και ανατροφοδότηση</a:t>
          </a:r>
          <a:endParaRPr lang="it-IT" sz="1200" kern="1200" dirty="0">
            <a:solidFill>
              <a:schemeClr val="tx1"/>
            </a:solidFill>
            <a:latin typeface="Arial Rounded MT Bold" panose="020F0704030504030204" pitchFamily="34" charset="0"/>
          </a:endParaRPr>
        </a:p>
      </dsp:txBody>
      <dsp:txXfrm>
        <a:off x="4516180" y="618"/>
        <a:ext cx="1320323" cy="792194"/>
      </dsp:txXfrm>
    </dsp:sp>
    <dsp:sp modelId="{DED9EE0E-AC07-461E-8CF2-536040743C1F}">
      <dsp:nvSpPr>
        <dsp:cNvPr id="0" name=""/>
        <dsp:cNvSpPr/>
      </dsp:nvSpPr>
      <dsp:spPr>
        <a:xfrm>
          <a:off x="885290" y="924845"/>
          <a:ext cx="1320323" cy="792194"/>
        </a:xfrm>
        <a:prstGeom prst="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Βελτιώστε τη φήμη σας στο διαδίκτυο</a:t>
          </a:r>
          <a:endParaRPr lang="it-IT" sz="1200" kern="1200" dirty="0">
            <a:solidFill>
              <a:schemeClr val="tx1"/>
            </a:solidFill>
            <a:latin typeface="Arial Rounded MT Bold" panose="020F0704030504030204" pitchFamily="34" charset="0"/>
          </a:endParaRPr>
        </a:p>
      </dsp:txBody>
      <dsp:txXfrm>
        <a:off x="885290" y="924845"/>
        <a:ext cx="1320323" cy="792194"/>
      </dsp:txXfrm>
    </dsp:sp>
    <dsp:sp modelId="{D16AA5E9-9076-4725-8E72-89C100CB61BB}">
      <dsp:nvSpPr>
        <dsp:cNvPr id="0" name=""/>
        <dsp:cNvSpPr/>
      </dsp:nvSpPr>
      <dsp:spPr>
        <a:xfrm>
          <a:off x="2337646" y="924845"/>
          <a:ext cx="1320323" cy="792194"/>
        </a:xfrm>
        <a:prstGeom prst="rect">
          <a:avLst/>
        </a:prstGeom>
        <a:solidFill>
          <a:schemeClr val="accent2">
            <a:hueOff val="-1478891"/>
            <a:satOff val="1439"/>
            <a:lumOff val="-1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Αναπτύξτε αποτελεσματικές καμπάνιες</a:t>
          </a:r>
          <a:endParaRPr lang="it-IT" sz="1200" kern="1200" dirty="0">
            <a:solidFill>
              <a:schemeClr val="tx1"/>
            </a:solidFill>
            <a:latin typeface="Arial Rounded MT Bold" panose="020F0704030504030204" pitchFamily="34" charset="0"/>
          </a:endParaRPr>
        </a:p>
      </dsp:txBody>
      <dsp:txXfrm>
        <a:off x="2337646" y="924845"/>
        <a:ext cx="1320323" cy="792194"/>
      </dsp:txXfrm>
    </dsp:sp>
    <dsp:sp modelId="{0247C2EE-C603-4D64-B48B-CB6F54E11891}">
      <dsp:nvSpPr>
        <dsp:cNvPr id="0" name=""/>
        <dsp:cNvSpPr/>
      </dsp:nvSpPr>
      <dsp:spPr>
        <a:xfrm>
          <a:off x="3790002" y="924845"/>
          <a:ext cx="1320323" cy="792194"/>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Ανάλυση βασικών δεικτών απόδοσης (KPI)</a:t>
          </a:r>
          <a:endParaRPr lang="it-IT" sz="1200" kern="1200" dirty="0">
            <a:solidFill>
              <a:schemeClr val="tx1"/>
            </a:solidFill>
            <a:latin typeface="Arial Rounded MT Bold" panose="020F0704030504030204" pitchFamily="34" charset="0"/>
          </a:endParaRPr>
        </a:p>
      </dsp:txBody>
      <dsp:txXfrm>
        <a:off x="3790002" y="924845"/>
        <a:ext cx="1320323" cy="792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682D-C470-4CD5-8A0D-54E97C48ECBB}">
      <dsp:nvSpPr>
        <dsp:cNvPr id="0" name=""/>
        <dsp:cNvSpPr/>
      </dsp:nvSpPr>
      <dsp:spPr>
        <a:xfrm>
          <a:off x="0" y="317064"/>
          <a:ext cx="61357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A75D8-A720-47AE-989C-AA7DC6D1E1DE}">
      <dsp:nvSpPr>
        <dsp:cNvPr id="0" name=""/>
        <dsp:cNvSpPr/>
      </dsp:nvSpPr>
      <dsp:spPr>
        <a:xfrm>
          <a:off x="306788" y="21864"/>
          <a:ext cx="429504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10) </a:t>
          </a:r>
          <a:r>
            <a:rPr lang="el-GR" sz="1200" kern="1200" dirty="0">
              <a:solidFill>
                <a:schemeClr val="tx1"/>
              </a:solidFill>
            </a:rPr>
            <a:t>Δημιουργικότητα: Η προώθηση προϊόντων ή / και υπηρεσιών με καινοτόμο και δημιουργικό τρόπο είναι απαραίτητη για να αναγνωριστεί.</a:t>
          </a:r>
          <a:endParaRPr lang="it-IT" sz="1200" kern="1200" dirty="0">
            <a:solidFill>
              <a:schemeClr val="tx1"/>
            </a:solidFill>
            <a:latin typeface="Arial Rounded MT Bold" panose="020F0704030504030204" pitchFamily="34" charset="0"/>
          </a:endParaRPr>
        </a:p>
      </dsp:txBody>
      <dsp:txXfrm>
        <a:off x="335609" y="50685"/>
        <a:ext cx="4237399" cy="532758"/>
      </dsp:txXfrm>
    </dsp:sp>
    <dsp:sp modelId="{409DCD9A-9841-41A0-9868-E6305CA0880A}">
      <dsp:nvSpPr>
        <dsp:cNvPr id="0" name=""/>
        <dsp:cNvSpPr/>
      </dsp:nvSpPr>
      <dsp:spPr>
        <a:xfrm>
          <a:off x="0" y="1224264"/>
          <a:ext cx="6135774" cy="504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A04F0B1-2AA6-4A7B-AE10-3A2DB3521CF6}">
      <dsp:nvSpPr>
        <dsp:cNvPr id="0" name=""/>
        <dsp:cNvSpPr/>
      </dsp:nvSpPr>
      <dsp:spPr>
        <a:xfrm>
          <a:off x="306788" y="929064"/>
          <a:ext cx="4295041" cy="5904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11) </a:t>
          </a:r>
          <a:r>
            <a:rPr lang="el-GR" sz="1200" kern="1200" dirty="0">
              <a:solidFill>
                <a:schemeClr val="tx1"/>
              </a:solidFill>
            </a:rPr>
            <a:t>Περιεχόμενα: Πολλά συναρπαστικά περιεχόμενα σημαίνουν μια ζωτική, αυθεντική και δυναμική εταιρεία. Το περιεχόμενο αποτελείται από λέξεις, βίντεο, εικόνες, γεγονότα.</a:t>
          </a:r>
          <a:endParaRPr lang="it-IT" sz="1200" kern="1200" dirty="0">
            <a:solidFill>
              <a:schemeClr val="tx1"/>
            </a:solidFill>
            <a:latin typeface="Arial Rounded MT Bold" panose="020F0704030504030204" pitchFamily="34" charset="0"/>
          </a:endParaRPr>
        </a:p>
      </dsp:txBody>
      <dsp:txXfrm>
        <a:off x="335609" y="957885"/>
        <a:ext cx="4237399"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7B70-422D-4D22-93BE-52351D081416}">
      <dsp:nvSpPr>
        <dsp:cNvPr id="0" name=""/>
        <dsp:cNvSpPr/>
      </dsp:nvSpPr>
      <dsp:spPr>
        <a:xfrm>
          <a:off x="0" y="181064"/>
          <a:ext cx="5904000"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026AF-C044-4439-9B61-64B10B9DD169}">
      <dsp:nvSpPr>
        <dsp:cNvPr id="0" name=""/>
        <dsp:cNvSpPr/>
      </dsp:nvSpPr>
      <dsp:spPr>
        <a:xfrm>
          <a:off x="294911" y="7776"/>
          <a:ext cx="4672646" cy="7711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12) </a:t>
          </a:r>
          <a:r>
            <a:rPr lang="el-GR" sz="1200" kern="1200" dirty="0">
              <a:solidFill>
                <a:schemeClr val="tx1"/>
              </a:solidFill>
            </a:rPr>
            <a:t>Κοινωνικά: Τα μέσα κοινωνικής δικτύωσης δεν είναι απλώς ένα μέσο επικοινωνίας, αλλά μια αλλαγή στην επιχειρηματική κουλτούρα: έχουν αλλάξει ριζικά την αλληλεπίδραση με τους πελάτες. Σήμερα το ψηφιακό είναι στο επίκεντρο του μάρκετινγκ.</a:t>
          </a:r>
          <a:endParaRPr lang="it-IT" sz="1200" kern="1200" dirty="0">
            <a:solidFill>
              <a:schemeClr val="tx1"/>
            </a:solidFill>
            <a:latin typeface="Arial Rounded MT Bold" panose="020F0704030504030204" pitchFamily="34" charset="0"/>
          </a:endParaRPr>
        </a:p>
      </dsp:txBody>
      <dsp:txXfrm>
        <a:off x="332557" y="45422"/>
        <a:ext cx="4597354" cy="695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3034A-989E-4D6A-B599-590863D19230}">
      <dsp:nvSpPr>
        <dsp:cNvPr id="0" name=""/>
        <dsp:cNvSpPr/>
      </dsp:nvSpPr>
      <dsp:spPr>
        <a:xfrm>
          <a:off x="-3299387" y="-507541"/>
          <a:ext cx="3934511" cy="3934511"/>
        </a:xfrm>
        <a:prstGeom prst="blockArc">
          <a:avLst>
            <a:gd name="adj1" fmla="val 18900000"/>
            <a:gd name="adj2" fmla="val 2700000"/>
            <a:gd name="adj3" fmla="val 54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4E559-B24C-4C76-AC16-EE2560C77AD2}">
      <dsp:nvSpPr>
        <dsp:cNvPr id="0" name=""/>
        <dsp:cNvSpPr/>
      </dsp:nvSpPr>
      <dsp:spPr>
        <a:xfrm>
          <a:off x="278772" y="182405"/>
          <a:ext cx="6956925" cy="3650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Ένα σχέδιο ψηφιακού μάρκετινγκ ξεκινά με μια ανάλυση: πρώτα απ 'όλα πρέπει να καταλάβετε</a:t>
          </a:r>
          <a:r>
            <a:rPr lang="en-US" sz="1200" kern="1200" dirty="0">
              <a:solidFill>
                <a:schemeClr val="tx1"/>
              </a:solidFill>
              <a:latin typeface="Arial Rounded MT Bold" panose="020F0704030504030204" pitchFamily="34" charset="0"/>
            </a:rPr>
            <a:t>:</a:t>
          </a:r>
          <a:endParaRPr lang="it-IT" sz="1200" kern="1200" dirty="0">
            <a:solidFill>
              <a:schemeClr val="tx1"/>
            </a:solidFill>
            <a:latin typeface="Arial Rounded MT Bold" panose="020F0704030504030204" pitchFamily="34" charset="0"/>
          </a:endParaRPr>
        </a:p>
      </dsp:txBody>
      <dsp:txXfrm>
        <a:off x="278772" y="182405"/>
        <a:ext cx="6956925" cy="365045"/>
      </dsp:txXfrm>
    </dsp:sp>
    <dsp:sp modelId="{38284ADF-C8DD-4767-95E3-4D736C9AE5BD}">
      <dsp:nvSpPr>
        <dsp:cNvPr id="0" name=""/>
        <dsp:cNvSpPr/>
      </dsp:nvSpPr>
      <dsp:spPr>
        <a:xfrm>
          <a:off x="50619" y="136775"/>
          <a:ext cx="456306" cy="45630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748AC-CBF6-4765-B1C3-05FA60AF1539}">
      <dsp:nvSpPr>
        <dsp:cNvPr id="0" name=""/>
        <dsp:cNvSpPr/>
      </dsp:nvSpPr>
      <dsp:spPr>
        <a:xfrm>
          <a:off x="540353" y="590482"/>
          <a:ext cx="6695345" cy="643677"/>
        </a:xfrm>
        <a:prstGeom prst="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 </a:t>
          </a:r>
          <a:r>
            <a:rPr lang="el-GR" sz="1200" kern="1200" dirty="0">
              <a:solidFill>
                <a:schemeClr val="tx1"/>
              </a:solidFill>
            </a:rPr>
            <a:t>Τα ψηφιακά περιουσιακά στοιχεία της εταιρείας, δηλαδή τι κατέχει ή έχει ήδη κάνει η εταιρεία (εάν υπάρχει </a:t>
          </a:r>
          <a:r>
            <a:rPr lang="el-GR" sz="1200" kern="1200" dirty="0" err="1">
              <a:solidFill>
                <a:schemeClr val="tx1"/>
              </a:solidFill>
            </a:rPr>
            <a:t>ιστότοπος</a:t>
          </a:r>
          <a:r>
            <a:rPr lang="el-GR" sz="1200" kern="1200" dirty="0">
              <a:solidFill>
                <a:schemeClr val="tx1"/>
              </a:solidFill>
            </a:rPr>
            <a:t>, πώς κατατάσσεται στις μηχανές αναζήτησης, εάν έχει εφαρμογή, πόσες λήψεις έχουν, εάν διαθέτει πλατφόρμες </a:t>
          </a:r>
          <a:r>
            <a:rPr lang="el-GR" sz="1200" kern="1200" dirty="0" err="1">
              <a:solidFill>
                <a:schemeClr val="tx1"/>
              </a:solidFill>
            </a:rPr>
            <a:t>Social</a:t>
          </a:r>
          <a:r>
            <a:rPr lang="el-GR" sz="1200" kern="1200" dirty="0">
              <a:solidFill>
                <a:schemeClr val="tx1"/>
              </a:solidFill>
            </a:rPr>
            <a:t> και τι είδος αλληλεπίδρασης έχουν, εάν έχουν ήδη κάνει καμπάνιες Διαφήμισης Διαδικτύου και ποια είναι τα αποτελέσματα.</a:t>
          </a:r>
          <a:endParaRPr lang="it-IT"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it-IT" sz="1200" kern="1200" dirty="0">
            <a:solidFill>
              <a:schemeClr val="tx1"/>
            </a:solidFill>
            <a:latin typeface="Arial Rounded MT Bold" panose="020F0704030504030204" pitchFamily="34" charset="0"/>
          </a:endParaRPr>
        </a:p>
      </dsp:txBody>
      <dsp:txXfrm>
        <a:off x="540353" y="590482"/>
        <a:ext cx="6695345" cy="643677"/>
      </dsp:txXfrm>
    </dsp:sp>
    <dsp:sp modelId="{2568B1C6-8F66-497C-9835-697D92A3AA96}">
      <dsp:nvSpPr>
        <dsp:cNvPr id="0" name=""/>
        <dsp:cNvSpPr/>
      </dsp:nvSpPr>
      <dsp:spPr>
        <a:xfrm>
          <a:off x="312200" y="684167"/>
          <a:ext cx="456306" cy="456306"/>
        </a:xfrm>
        <a:prstGeom prst="ellipse">
          <a:avLst/>
        </a:prstGeom>
        <a:solidFill>
          <a:schemeClr val="lt1">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19D00E96-302A-4CF2-824F-9BA292C1F0D3}">
      <dsp:nvSpPr>
        <dsp:cNvPr id="0" name=""/>
        <dsp:cNvSpPr/>
      </dsp:nvSpPr>
      <dsp:spPr>
        <a:xfrm>
          <a:off x="647825" y="1373472"/>
          <a:ext cx="6615060" cy="36504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2) </a:t>
          </a:r>
          <a:r>
            <a:rPr lang="el-GR" sz="1200" kern="1200" dirty="0">
              <a:solidFill>
                <a:schemeClr val="tx1"/>
              </a:solidFill>
            </a:rPr>
            <a:t>Η </a:t>
          </a:r>
          <a:r>
            <a:rPr lang="el-GR" sz="1200" kern="1200" dirty="0" err="1">
              <a:solidFill>
                <a:schemeClr val="tx1"/>
              </a:solidFill>
            </a:rPr>
            <a:t>online</a:t>
          </a:r>
          <a:r>
            <a:rPr lang="el-GR" sz="1200" kern="1200" dirty="0">
              <a:solidFill>
                <a:schemeClr val="tx1"/>
              </a:solidFill>
            </a:rPr>
            <a:t> φήμη της εταιρείας και των προϊόντων της (πόσες φορές αναφέρεται και με ποιες αξιολογήσεις)</a:t>
          </a:r>
          <a:endParaRPr lang="it-IT" sz="1200" kern="1200" dirty="0">
            <a:solidFill>
              <a:schemeClr val="tx1"/>
            </a:solidFill>
            <a:latin typeface="Arial Rounded MT Bold" panose="020F0704030504030204" pitchFamily="34" charset="0"/>
          </a:endParaRPr>
        </a:p>
      </dsp:txBody>
      <dsp:txXfrm>
        <a:off x="647825" y="1373472"/>
        <a:ext cx="6615060" cy="365045"/>
      </dsp:txXfrm>
    </dsp:sp>
    <dsp:sp modelId="{D9521BDA-5B02-4C27-8299-3A2A1AC5AE06}">
      <dsp:nvSpPr>
        <dsp:cNvPr id="0" name=""/>
        <dsp:cNvSpPr/>
      </dsp:nvSpPr>
      <dsp:spPr>
        <a:xfrm>
          <a:off x="392484" y="1231560"/>
          <a:ext cx="456306" cy="456306"/>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5F584A72-800D-4FD4-93F2-FB0E09780321}">
      <dsp:nvSpPr>
        <dsp:cNvPr id="0" name=""/>
        <dsp:cNvSpPr/>
      </dsp:nvSpPr>
      <dsp:spPr>
        <a:xfrm>
          <a:off x="540353" y="1824584"/>
          <a:ext cx="6695345" cy="365045"/>
        </a:xfrm>
        <a:prstGeom prst="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3) </a:t>
          </a:r>
          <a:r>
            <a:rPr lang="el-GR" sz="1200" kern="1200" dirty="0">
              <a:solidFill>
                <a:schemeClr val="tx1"/>
              </a:solidFill>
              <a:latin typeface="Arial Rounded MT Bold" panose="020F0704030504030204" pitchFamily="34" charset="0"/>
            </a:rPr>
            <a:t>Αντ</a:t>
          </a:r>
          <a:r>
            <a:rPr lang="el-GR" sz="1200" kern="1200" dirty="0">
              <a:solidFill>
                <a:schemeClr val="tx1"/>
              </a:solidFill>
            </a:rPr>
            <a:t>αγωνιστές</a:t>
          </a:r>
          <a:r>
            <a:rPr lang="it-IT" sz="1200" kern="1200" dirty="0">
              <a:solidFill>
                <a:schemeClr val="tx1"/>
              </a:solidFill>
              <a:latin typeface="Arial Rounded MT Bold" panose="020F0704030504030204" pitchFamily="34" charset="0"/>
            </a:rPr>
            <a:t> </a:t>
          </a:r>
        </a:p>
      </dsp:txBody>
      <dsp:txXfrm>
        <a:off x="540353" y="1824584"/>
        <a:ext cx="6695345" cy="365045"/>
      </dsp:txXfrm>
    </dsp:sp>
    <dsp:sp modelId="{DDC81BE6-5AEC-47C5-B087-92B63C8D36C2}">
      <dsp:nvSpPr>
        <dsp:cNvPr id="0" name=""/>
        <dsp:cNvSpPr/>
      </dsp:nvSpPr>
      <dsp:spPr>
        <a:xfrm>
          <a:off x="312200" y="1778953"/>
          <a:ext cx="456306" cy="456306"/>
        </a:xfrm>
        <a:prstGeom prst="ellipse">
          <a:avLst/>
        </a:prstGeom>
        <a:solidFill>
          <a:schemeClr val="lt1">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878306-66D7-4A00-AA4A-B240D5C2A3A2}">
      <dsp:nvSpPr>
        <dsp:cNvPr id="0" name=""/>
        <dsp:cNvSpPr/>
      </dsp:nvSpPr>
      <dsp:spPr>
        <a:xfrm>
          <a:off x="278772" y="2371976"/>
          <a:ext cx="6956925" cy="36504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4) </a:t>
          </a:r>
          <a:r>
            <a:rPr lang="el-GR" sz="1200" kern="1200" dirty="0">
              <a:solidFill>
                <a:schemeClr val="tx1"/>
              </a:solidFill>
            </a:rPr>
            <a:t>Τι κάνουν οι υπάρχοντες και δυνητικοί πελάτες στον Διαδίκτυο (ποιους </a:t>
          </a:r>
          <a:r>
            <a:rPr lang="el-GR" sz="1200" kern="1200" dirty="0" err="1">
              <a:solidFill>
                <a:schemeClr val="tx1"/>
              </a:solidFill>
            </a:rPr>
            <a:t>ιστότοπους</a:t>
          </a:r>
          <a:r>
            <a:rPr lang="el-GR" sz="1200" kern="1200" dirty="0">
              <a:solidFill>
                <a:schemeClr val="tx1"/>
              </a:solidFill>
            </a:rPr>
            <a:t> επισκέπτονται, ποιο είναι το τυπικό τους προφίλ, ποια είναι η συνήθειά τους).</a:t>
          </a:r>
          <a:endParaRPr lang="it-IT" sz="1200" kern="1200" dirty="0">
            <a:solidFill>
              <a:schemeClr val="tx1"/>
            </a:solidFill>
            <a:latin typeface="Arial Rounded MT Bold" panose="020F0704030504030204" pitchFamily="34" charset="0"/>
          </a:endParaRPr>
        </a:p>
      </dsp:txBody>
      <dsp:txXfrm>
        <a:off x="278772" y="2371976"/>
        <a:ext cx="6956925" cy="365045"/>
      </dsp:txXfrm>
    </dsp:sp>
    <dsp:sp modelId="{392D28A7-2EC3-4F14-9C5B-DF9103D45119}">
      <dsp:nvSpPr>
        <dsp:cNvPr id="0" name=""/>
        <dsp:cNvSpPr/>
      </dsp:nvSpPr>
      <dsp:spPr>
        <a:xfrm>
          <a:off x="50619" y="2326346"/>
          <a:ext cx="456306" cy="456306"/>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114C-D1E1-4AB9-99F7-7BB4A045839A}">
      <dsp:nvSpPr>
        <dsp:cNvPr id="0" name=""/>
        <dsp:cNvSpPr/>
      </dsp:nvSpPr>
      <dsp:spPr>
        <a:xfrm>
          <a:off x="1129868" y="2954"/>
          <a:ext cx="3155956" cy="5492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 </a:t>
          </a:r>
          <a:r>
            <a:rPr lang="el-GR" sz="1200" kern="1200" dirty="0">
              <a:solidFill>
                <a:schemeClr val="tx1"/>
              </a:solidFill>
            </a:rPr>
            <a:t>Ποια είναι τα </a:t>
          </a:r>
          <a:r>
            <a:rPr lang="el-GR" sz="1200" kern="1200">
              <a:solidFill>
                <a:schemeClr val="tx1"/>
              </a:solidFill>
            </a:rPr>
            <a:t>εργαλεία Digital Marketing </a:t>
          </a:r>
          <a:r>
            <a:rPr lang="el-GR" sz="1200" kern="1200" dirty="0">
              <a:solidFill>
                <a:schemeClr val="tx1"/>
              </a:solidFill>
            </a:rPr>
            <a:t>που θέλουμε να χρησιμοποιήσουμε; (Για παράδειγμα: θέλουμε να χρησιμοποιήσουμε ένα </a:t>
          </a:r>
          <a:r>
            <a:rPr lang="el-GR" sz="1200" kern="1200" dirty="0" err="1">
              <a:solidFill>
                <a:schemeClr val="tx1"/>
              </a:solidFill>
            </a:rPr>
            <a:t>Newsletter</a:t>
          </a:r>
          <a:r>
            <a:rPr lang="el-GR" sz="1200" kern="1200" dirty="0">
              <a:solidFill>
                <a:schemeClr val="tx1"/>
              </a:solidFill>
            </a:rPr>
            <a:t>;)</a:t>
          </a:r>
          <a:endParaRPr lang="it-IT" sz="1200" kern="1200" dirty="0">
            <a:solidFill>
              <a:schemeClr val="tx1"/>
            </a:solidFill>
            <a:latin typeface="Arial Rounded MT Bold" panose="020F0704030504030204" pitchFamily="34" charset="0"/>
          </a:endParaRPr>
        </a:p>
      </dsp:txBody>
      <dsp:txXfrm>
        <a:off x="1145954" y="19040"/>
        <a:ext cx="3123784" cy="517029"/>
      </dsp:txXfrm>
    </dsp:sp>
    <dsp:sp modelId="{6E755911-D14B-4756-9C65-0B450E842E6D}">
      <dsp:nvSpPr>
        <dsp:cNvPr id="0" name=""/>
        <dsp:cNvSpPr/>
      </dsp:nvSpPr>
      <dsp:spPr>
        <a:xfrm rot="5400000">
          <a:off x="2604871" y="565886"/>
          <a:ext cx="205950" cy="2471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586481"/>
        <a:ext cx="148284" cy="144165"/>
      </dsp:txXfrm>
    </dsp:sp>
    <dsp:sp modelId="{299A3930-1E32-4D28-AA2B-389108A26BB6}">
      <dsp:nvSpPr>
        <dsp:cNvPr id="0" name=""/>
        <dsp:cNvSpPr/>
      </dsp:nvSpPr>
      <dsp:spPr>
        <a:xfrm>
          <a:off x="1129868" y="826757"/>
          <a:ext cx="3155956" cy="5492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2) </a:t>
          </a:r>
          <a:r>
            <a:rPr lang="el-GR" sz="1200" kern="1200" dirty="0">
              <a:solidFill>
                <a:schemeClr val="tx1"/>
              </a:solidFill>
            </a:rPr>
            <a:t>Ποιος κάνει τι? Ποιος θα ασχοληθεί με το Ψηφιακό Μάρκετινγκ εντός της εταιρείας;</a:t>
          </a:r>
          <a:endParaRPr lang="it-IT" sz="1200" kern="1200" dirty="0">
            <a:solidFill>
              <a:schemeClr val="tx1"/>
            </a:solidFill>
            <a:latin typeface="Arial Rounded MT Bold" panose="020F0704030504030204" pitchFamily="34" charset="0"/>
          </a:endParaRPr>
        </a:p>
      </dsp:txBody>
      <dsp:txXfrm>
        <a:off x="1145954" y="842843"/>
        <a:ext cx="3123784" cy="517029"/>
      </dsp:txXfrm>
    </dsp:sp>
    <dsp:sp modelId="{3AAD2C22-C72D-4530-96B2-03E45DA1253F}">
      <dsp:nvSpPr>
        <dsp:cNvPr id="0" name=""/>
        <dsp:cNvSpPr/>
      </dsp:nvSpPr>
      <dsp:spPr>
        <a:xfrm rot="5400000">
          <a:off x="2604871" y="1389689"/>
          <a:ext cx="205950" cy="2471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1410284"/>
        <a:ext cx="148284" cy="144165"/>
      </dsp:txXfrm>
    </dsp:sp>
    <dsp:sp modelId="{A910367E-725B-4914-A888-AB57EB04A265}">
      <dsp:nvSpPr>
        <dsp:cNvPr id="0" name=""/>
        <dsp:cNvSpPr/>
      </dsp:nvSpPr>
      <dsp:spPr>
        <a:xfrm>
          <a:off x="1129868" y="1650559"/>
          <a:ext cx="3155956" cy="5492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3) </a:t>
          </a:r>
          <a:r>
            <a:rPr lang="el-GR" sz="1200" kern="1200" dirty="0">
              <a:solidFill>
                <a:schemeClr val="tx1"/>
              </a:solidFill>
            </a:rPr>
            <a:t>Ποιος θα παρακολουθεί τα δεδομένα και τους στόχους; Πώς?</a:t>
          </a:r>
          <a:endParaRPr lang="it-IT" sz="1200" kern="1200" dirty="0">
            <a:solidFill>
              <a:schemeClr val="tx1"/>
            </a:solidFill>
            <a:latin typeface="Arial Rounded MT Bold" panose="020F0704030504030204" pitchFamily="34" charset="0"/>
          </a:endParaRPr>
        </a:p>
      </dsp:txBody>
      <dsp:txXfrm>
        <a:off x="1145954" y="1666645"/>
        <a:ext cx="3123784" cy="517029"/>
      </dsp:txXfrm>
    </dsp:sp>
    <dsp:sp modelId="{37F27B80-07EE-4CDA-B328-9EE497B08134}">
      <dsp:nvSpPr>
        <dsp:cNvPr id="0" name=""/>
        <dsp:cNvSpPr/>
      </dsp:nvSpPr>
      <dsp:spPr>
        <a:xfrm rot="5400000">
          <a:off x="2604871" y="2213491"/>
          <a:ext cx="205950" cy="2471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2234086"/>
        <a:ext cx="148284" cy="144165"/>
      </dsp:txXfrm>
    </dsp:sp>
    <dsp:sp modelId="{075AF22D-C309-4933-A695-76A158DF2E73}">
      <dsp:nvSpPr>
        <dsp:cNvPr id="0" name=""/>
        <dsp:cNvSpPr/>
      </dsp:nvSpPr>
      <dsp:spPr>
        <a:xfrm>
          <a:off x="1129868" y="2474362"/>
          <a:ext cx="3155956" cy="5492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4) </a:t>
          </a:r>
          <a:r>
            <a:rPr lang="el-GR" sz="1200" kern="1200" dirty="0">
              <a:solidFill>
                <a:schemeClr val="tx1"/>
              </a:solidFill>
            </a:rPr>
            <a:t>Προϋπολογισμός: ποιος είναι ο ενδεικτικός και διαθέσιμος προϋπολογισμός για τις δραστηριότητες Ψηφιακού Μάρκετινγκ;</a:t>
          </a:r>
          <a:endParaRPr lang="it-IT" sz="1200" kern="1200" dirty="0">
            <a:solidFill>
              <a:schemeClr val="tx1"/>
            </a:solidFill>
            <a:latin typeface="Arial Rounded MT Bold" panose="020F0704030504030204" pitchFamily="34" charset="0"/>
          </a:endParaRPr>
        </a:p>
      </dsp:txBody>
      <dsp:txXfrm>
        <a:off x="1145954" y="2490448"/>
        <a:ext cx="3123784" cy="517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722D-BD21-4643-9FF5-6C0F847AB9BC}">
      <dsp:nvSpPr>
        <dsp:cNvPr id="0" name=""/>
        <dsp:cNvSpPr/>
      </dsp:nvSpPr>
      <dsp:spPr>
        <a:xfrm>
          <a:off x="5996" y="55081"/>
          <a:ext cx="929078" cy="15693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Επιχειρηματικοί στόχοι</a:t>
          </a:r>
          <a:endParaRPr lang="es-ES" sz="1200" kern="1200" dirty="0">
            <a:solidFill>
              <a:schemeClr val="tx1"/>
            </a:solidFill>
          </a:endParaRPr>
        </a:p>
      </dsp:txBody>
      <dsp:txXfrm>
        <a:off x="33208" y="82293"/>
        <a:ext cx="874654" cy="1514928"/>
      </dsp:txXfrm>
    </dsp:sp>
    <dsp:sp modelId="{ED438350-1447-4B69-806E-AD6353D54FE3}">
      <dsp:nvSpPr>
        <dsp:cNvPr id="0" name=""/>
        <dsp:cNvSpPr/>
      </dsp:nvSpPr>
      <dsp:spPr>
        <a:xfrm>
          <a:off x="1027983" y="724552"/>
          <a:ext cx="196964" cy="2304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027983" y="770634"/>
        <a:ext cx="137875" cy="138247"/>
      </dsp:txXfrm>
    </dsp:sp>
    <dsp:sp modelId="{FE791604-A204-4461-B90C-AD4A2401898B}">
      <dsp:nvSpPr>
        <dsp:cNvPr id="0" name=""/>
        <dsp:cNvSpPr/>
      </dsp:nvSpPr>
      <dsp:spPr>
        <a:xfrm>
          <a:off x="1306706" y="55081"/>
          <a:ext cx="929078" cy="1569352"/>
        </a:xfrm>
        <a:prstGeom prst="roundRect">
          <a:avLst>
            <a:gd name="adj" fmla="val 10000"/>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στόχοι για το ψηφιακό μάρκετινγκ</a:t>
          </a:r>
          <a:endParaRPr lang="es-ES" sz="1200" kern="1200" dirty="0">
            <a:solidFill>
              <a:schemeClr val="tx1"/>
            </a:solidFill>
          </a:endParaRPr>
        </a:p>
      </dsp:txBody>
      <dsp:txXfrm>
        <a:off x="1333918" y="82293"/>
        <a:ext cx="874654" cy="1514928"/>
      </dsp:txXfrm>
    </dsp:sp>
    <dsp:sp modelId="{BFE86C99-1D74-4A8F-AA7E-FE08FC4B4BAA}">
      <dsp:nvSpPr>
        <dsp:cNvPr id="0" name=""/>
        <dsp:cNvSpPr/>
      </dsp:nvSpPr>
      <dsp:spPr>
        <a:xfrm>
          <a:off x="2328693" y="724552"/>
          <a:ext cx="196964" cy="230411"/>
        </a:xfrm>
        <a:prstGeom prst="rightArrow">
          <a:avLst>
            <a:gd name="adj1" fmla="val 60000"/>
            <a:gd name="adj2" fmla="val 50000"/>
          </a:avLst>
        </a:prstGeom>
        <a:solidFill>
          <a:schemeClr val="accent3">
            <a:hueOff val="-942630"/>
            <a:satOff val="-387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328693" y="770634"/>
        <a:ext cx="137875" cy="138247"/>
      </dsp:txXfrm>
    </dsp:sp>
    <dsp:sp modelId="{AC14DDE0-6B61-4E4A-9FC6-3D527B3FE8CC}">
      <dsp:nvSpPr>
        <dsp:cNvPr id="0" name=""/>
        <dsp:cNvSpPr/>
      </dsp:nvSpPr>
      <dsp:spPr>
        <a:xfrm>
          <a:off x="2607416" y="55081"/>
          <a:ext cx="929078" cy="1569352"/>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Στρατηγική Ψηφιακού μάρκετινγκ</a:t>
          </a:r>
          <a:endParaRPr lang="es-ES" sz="1200" kern="1200" dirty="0">
            <a:solidFill>
              <a:schemeClr val="tx1"/>
            </a:solidFill>
          </a:endParaRPr>
        </a:p>
      </dsp:txBody>
      <dsp:txXfrm>
        <a:off x="2634628" y="82293"/>
        <a:ext cx="874654" cy="1514928"/>
      </dsp:txXfrm>
    </dsp:sp>
    <dsp:sp modelId="{798FDC9D-FBE6-4677-8385-5FA2FD5C58C3}">
      <dsp:nvSpPr>
        <dsp:cNvPr id="0" name=""/>
        <dsp:cNvSpPr/>
      </dsp:nvSpPr>
      <dsp:spPr>
        <a:xfrm>
          <a:off x="3629403" y="724552"/>
          <a:ext cx="196964" cy="230411"/>
        </a:xfrm>
        <a:prstGeom prst="rightArrow">
          <a:avLst>
            <a:gd name="adj1" fmla="val 60000"/>
            <a:gd name="adj2" fmla="val 50000"/>
          </a:avLst>
        </a:prstGeom>
        <a:solidFill>
          <a:schemeClr val="accent3">
            <a:hueOff val="-1885261"/>
            <a:satOff val="-7757"/>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629403" y="770634"/>
        <a:ext cx="137875" cy="138247"/>
      </dsp:txXfrm>
    </dsp:sp>
    <dsp:sp modelId="{08A51DE4-A777-4080-93D9-3BE6A5DCCAAF}">
      <dsp:nvSpPr>
        <dsp:cNvPr id="0" name=""/>
        <dsp:cNvSpPr/>
      </dsp:nvSpPr>
      <dsp:spPr>
        <a:xfrm>
          <a:off x="3908126" y="55081"/>
          <a:ext cx="929078" cy="1569352"/>
        </a:xfrm>
        <a:prstGeom prst="roundRect">
          <a:avLst>
            <a:gd name="adj" fmla="val 10000"/>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Επιχειρησιακό Σχέδιο</a:t>
          </a:r>
          <a:endParaRPr lang="es-ES" sz="1200" kern="1200" dirty="0">
            <a:solidFill>
              <a:schemeClr val="tx1"/>
            </a:solidFill>
          </a:endParaRPr>
        </a:p>
      </dsp:txBody>
      <dsp:txXfrm>
        <a:off x="3935338" y="82293"/>
        <a:ext cx="874654" cy="1514928"/>
      </dsp:txXfrm>
    </dsp:sp>
    <dsp:sp modelId="{7F7F0236-7780-43FA-B110-F993758750C3}">
      <dsp:nvSpPr>
        <dsp:cNvPr id="0" name=""/>
        <dsp:cNvSpPr/>
      </dsp:nvSpPr>
      <dsp:spPr>
        <a:xfrm>
          <a:off x="4930112" y="724552"/>
          <a:ext cx="196964" cy="230411"/>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930112" y="770634"/>
        <a:ext cx="137875" cy="138247"/>
      </dsp:txXfrm>
    </dsp:sp>
    <dsp:sp modelId="{9C7E7210-1FD5-4A55-9C92-5AE427EEDD2B}">
      <dsp:nvSpPr>
        <dsp:cNvPr id="0" name=""/>
        <dsp:cNvSpPr/>
      </dsp:nvSpPr>
      <dsp:spPr>
        <a:xfrm>
          <a:off x="5208836" y="55081"/>
          <a:ext cx="929078" cy="1569352"/>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Περιεχόμενο (διαφημίσεις, αναρτήσεις στο </a:t>
          </a:r>
          <a:r>
            <a:rPr lang="el-GR" altLang="es-ES" sz="1200" kern="1200" dirty="0" err="1">
              <a:solidFill>
                <a:schemeClr val="tx1"/>
              </a:solidFill>
            </a:rPr>
            <a:t>Facebook</a:t>
          </a:r>
          <a:r>
            <a:rPr lang="el-GR" altLang="es-ES" sz="1200" kern="1200" dirty="0">
              <a:solidFill>
                <a:schemeClr val="tx1"/>
              </a:solidFill>
            </a:rPr>
            <a:t>, </a:t>
          </a:r>
          <a:r>
            <a:rPr lang="el-GR" altLang="es-ES" sz="1200" kern="1200" dirty="0" err="1">
              <a:solidFill>
                <a:schemeClr val="tx1"/>
              </a:solidFill>
            </a:rPr>
            <a:t>Instagram</a:t>
          </a:r>
          <a:r>
            <a:rPr lang="el-GR" altLang="es-ES" sz="1200" kern="1200" dirty="0">
              <a:solidFill>
                <a:schemeClr val="tx1"/>
              </a:solidFill>
            </a:rPr>
            <a:t> κλπ)</a:t>
          </a:r>
          <a:endParaRPr lang="es-ES" sz="1200" kern="1200" dirty="0">
            <a:solidFill>
              <a:schemeClr val="tx1"/>
            </a:solidFill>
          </a:endParaRPr>
        </a:p>
      </dsp:txBody>
      <dsp:txXfrm>
        <a:off x="5236048" y="82293"/>
        <a:ext cx="874654" cy="15149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99D9-DA94-4851-9684-1FFB332E127B}">
      <dsp:nvSpPr>
        <dsp:cNvPr id="0" name=""/>
        <dsp:cNvSpPr/>
      </dsp:nvSpPr>
      <dsp:spPr>
        <a:xfrm>
          <a:off x="0" y="1078575"/>
          <a:ext cx="6416259"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2C75E-0808-45EA-9F10-D868212720F7}">
      <dsp:nvSpPr>
        <dsp:cNvPr id="0" name=""/>
        <dsp:cNvSpPr/>
      </dsp:nvSpPr>
      <dsp:spPr>
        <a:xfrm>
          <a:off x="295292" y="74385"/>
          <a:ext cx="5750308" cy="12538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just"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1) </a:t>
          </a:r>
          <a:r>
            <a:rPr lang="el-GR" altLang="es-ES" sz="1200" kern="1200" dirty="0">
              <a:solidFill>
                <a:schemeClr val="tx1"/>
              </a:solidFill>
            </a:rPr>
            <a:t>Σταδιακά: Καθώς το ψηφιακό σχέδιο μάρκετινγκ αρχίζει να παράγει επιχειρηματικά αποτελέσματα, δημιουργείται ένα </a:t>
          </a:r>
          <a:r>
            <a:rPr lang="el-GR" altLang="es-ES" sz="1200" kern="1200" dirty="0" err="1">
              <a:solidFill>
                <a:schemeClr val="tx1"/>
              </a:solidFill>
            </a:rPr>
            <a:t>κυματιστικό</a:t>
          </a:r>
          <a:r>
            <a:rPr lang="el-GR" altLang="es-ES" sz="1200" kern="1200" dirty="0">
              <a:solidFill>
                <a:schemeClr val="tx1"/>
              </a:solidFill>
            </a:rPr>
            <a:t> αποτέλεσμα (αλλά περισσότερα δεδομένα και διαδικασίες σημαίνουν περισσότερη δουλειά: η αύξηση των πωλήσεων σημαίνει ότι χρειάζεστε περισσότερα άτομα για παράδειγμα για τη βοήθεια πελατών). Καλύτερα να ξεκινήσετε με σταδιακά βήματα (αποφύγετε τη ταυτόχρονη και άμεση διαχείριση μιας εμπορικής σελίδας στο </a:t>
          </a:r>
          <a:r>
            <a:rPr lang="el-GR" altLang="es-ES" sz="1200" kern="1200" dirty="0" err="1">
              <a:solidFill>
                <a:schemeClr val="tx1"/>
              </a:solidFill>
            </a:rPr>
            <a:t>Facebook</a:t>
          </a:r>
          <a:r>
            <a:rPr lang="el-GR" altLang="es-ES" sz="1200" kern="1200" dirty="0">
              <a:solidFill>
                <a:schemeClr val="tx1"/>
              </a:solidFill>
            </a:rPr>
            <a:t>, ενός </a:t>
          </a:r>
          <a:r>
            <a:rPr lang="el-GR" altLang="es-ES" sz="1200" kern="1200" dirty="0" err="1">
              <a:solidFill>
                <a:schemeClr val="tx1"/>
              </a:solidFill>
            </a:rPr>
            <a:t>Instagram</a:t>
          </a:r>
          <a:r>
            <a:rPr lang="el-GR" altLang="es-ES" sz="1200" kern="1200" dirty="0">
              <a:solidFill>
                <a:schemeClr val="tx1"/>
              </a:solidFill>
            </a:rPr>
            <a:t>, ενός </a:t>
          </a:r>
          <a:r>
            <a:rPr lang="el-GR" altLang="es-ES" sz="1200" kern="1200" dirty="0" err="1">
              <a:solidFill>
                <a:schemeClr val="tx1"/>
              </a:solidFill>
            </a:rPr>
            <a:t>Newsletter</a:t>
          </a:r>
          <a:r>
            <a:rPr lang="el-GR" altLang="es-ES" sz="1200" kern="1200" dirty="0">
              <a:solidFill>
                <a:schemeClr val="tx1"/>
              </a:solidFill>
            </a:rPr>
            <a:t>)</a:t>
          </a:r>
          <a:endParaRPr lang="es-ES" sz="1200" kern="1200" dirty="0">
            <a:solidFill>
              <a:schemeClr val="tx1"/>
            </a:solidFill>
          </a:endParaRPr>
        </a:p>
      </dsp:txBody>
      <dsp:txXfrm>
        <a:off x="356502" y="135595"/>
        <a:ext cx="5627888" cy="1131471"/>
      </dsp:txXfrm>
    </dsp:sp>
    <dsp:sp modelId="{3FD2DDB7-F421-4905-8A7F-28BCA4E005BC}">
      <dsp:nvSpPr>
        <dsp:cNvPr id="0" name=""/>
        <dsp:cNvSpPr/>
      </dsp:nvSpPr>
      <dsp:spPr>
        <a:xfrm>
          <a:off x="0" y="1804335"/>
          <a:ext cx="6416259" cy="403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71652CD4-6C05-447B-BFBC-13910D9E096F}">
      <dsp:nvSpPr>
        <dsp:cNvPr id="0" name=""/>
        <dsp:cNvSpPr/>
      </dsp:nvSpPr>
      <dsp:spPr>
        <a:xfrm>
          <a:off x="320812" y="1568175"/>
          <a:ext cx="5691029" cy="472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2) </a:t>
          </a:r>
          <a:r>
            <a:rPr lang="el-GR" altLang="es-ES" sz="1200" kern="1200" dirty="0">
              <a:solidFill>
                <a:schemeClr val="tx1"/>
              </a:solidFill>
            </a:rPr>
            <a:t>Απλό: να μπορείτε να δημιουργήσετε μια αποτελεσματική αλλά γραμμική στρατηγική και σχέδιο: το περιεχόμενο δεν πρέπει να απαιτεί μεγάλη προσπάθεια από την πλευρά του δέκτη.</a:t>
          </a:r>
          <a:endParaRPr lang="es-ES" sz="1200" kern="1200" dirty="0">
            <a:solidFill>
              <a:schemeClr val="tx1"/>
            </a:solidFill>
          </a:endParaRPr>
        </a:p>
      </dsp:txBody>
      <dsp:txXfrm>
        <a:off x="343869" y="1591232"/>
        <a:ext cx="5644915" cy="426206"/>
      </dsp:txXfrm>
    </dsp:sp>
    <dsp:sp modelId="{6E26A059-2E50-4C15-A134-7ECE55EF8E96}">
      <dsp:nvSpPr>
        <dsp:cNvPr id="0" name=""/>
        <dsp:cNvSpPr/>
      </dsp:nvSpPr>
      <dsp:spPr>
        <a:xfrm>
          <a:off x="0" y="2530095"/>
          <a:ext cx="6416259" cy="403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EA1A1E2-8574-4FA2-A234-DB214D527687}">
      <dsp:nvSpPr>
        <dsp:cNvPr id="0" name=""/>
        <dsp:cNvSpPr/>
      </dsp:nvSpPr>
      <dsp:spPr>
        <a:xfrm>
          <a:off x="330915" y="2300184"/>
          <a:ext cx="5629766" cy="472320"/>
        </a:xfrm>
        <a:prstGeom prst="round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3) </a:t>
          </a:r>
          <a:r>
            <a:rPr lang="el-GR" altLang="es-ES" sz="1200" kern="1200" dirty="0">
              <a:solidFill>
                <a:schemeClr val="tx1"/>
              </a:solidFill>
            </a:rPr>
            <a:t>Ευέλικτο: είναι απαραίτητο να γνωρίζετε πώς να βρείτε εναλλακτικές λύσεις εάν είναι απαραίτητο</a:t>
          </a:r>
          <a:endParaRPr lang="es-ES" sz="1200" kern="1200" dirty="0">
            <a:solidFill>
              <a:schemeClr val="tx1"/>
            </a:solidFill>
          </a:endParaRPr>
        </a:p>
      </dsp:txBody>
      <dsp:txXfrm>
        <a:off x="353972" y="2323241"/>
        <a:ext cx="5583652"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14A-8CAF-4C9A-9F81-B35C91F54CD9}">
      <dsp:nvSpPr>
        <dsp:cNvPr id="0" name=""/>
        <dsp:cNvSpPr/>
      </dsp:nvSpPr>
      <dsp:spPr>
        <a:xfrm>
          <a:off x="0" y="74"/>
          <a:ext cx="5904001" cy="110894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i="0" kern="1200" dirty="0">
              <a:solidFill>
                <a:srgbClr val="F8469B"/>
              </a:solidFill>
            </a:rPr>
            <a:t>Μάρκετινγκ περιεχομένου: </a:t>
          </a:r>
          <a:r>
            <a:rPr lang="el-GR" altLang="es-ES" sz="1200" i="0" kern="1200" dirty="0">
              <a:solidFill>
                <a:schemeClr val="tx1"/>
              </a:solidFill>
            </a:rPr>
            <a:t>σύνολο δραστηριοτήτων που στοχεύουν στη δημιουργία και διανομή
ενδιαφέροντος περιεχομένου για πιθανούς πελάτες, μέσω του οποίου η Εταιρεία μπορεί να
έρχεται σε επαφή με ένα μεγαλύτερο αλλά πιο καθορισμένο κοινό.</a:t>
          </a:r>
          <a:endParaRPr lang="es-ES" sz="1200" i="0" kern="1200" dirty="0">
            <a:solidFill>
              <a:schemeClr val="tx1"/>
            </a:solidFill>
          </a:endParaRPr>
        </a:p>
      </dsp:txBody>
      <dsp:txXfrm>
        <a:off x="0" y="74"/>
        <a:ext cx="5904001" cy="1108940"/>
      </dsp:txXfrm>
    </dsp:sp>
    <dsp:sp modelId="{0122B699-0829-4F8A-9BB6-0227F44700B0}">
      <dsp:nvSpPr>
        <dsp:cNvPr id="0" name=""/>
        <dsp:cNvSpPr/>
      </dsp:nvSpPr>
      <dsp:spPr>
        <a:xfrm>
          <a:off x="0" y="1123232"/>
          <a:ext cx="5904001" cy="110894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Εάν η εταιρεία προσφέρει πολύτιμο περιεχόμενο στους χρήστες, θα το ανταμείψουν με τις αγορές τους, την αφοσίωσή τους στο εμπορικό σήμα ή ακόμα και με την απλή συζήτηση γι 'αυτό, και
γίνονται, αν όλα πάνε καλά, αυθόρμητοι υποστηρικτές.</a:t>
          </a:r>
          <a:endParaRPr lang="es-ES" sz="1200" kern="1200" dirty="0">
            <a:solidFill>
              <a:schemeClr val="tx1"/>
            </a:solidFill>
          </a:endParaRPr>
        </a:p>
      </dsp:txBody>
      <dsp:txXfrm>
        <a:off x="0" y="1123232"/>
        <a:ext cx="5904001" cy="11089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AE3A-4602-4748-A041-63A761B0B77D}">
      <dsp:nvSpPr>
        <dsp:cNvPr id="0" name=""/>
        <dsp:cNvSpPr/>
      </dsp:nvSpPr>
      <dsp:spPr>
        <a:xfrm>
          <a:off x="15084" y="170969"/>
          <a:ext cx="6177612" cy="10156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Η επαφή με το κοινό σημαίνει ότι το κάνετε ακόμη και μετά την πώληση του προϊόντος ή της υπηρεσίας. Η εξυπηρέτηση πελατών είναι αυτό που βελτιώνει την εμπειρία αγορών (Εξυπηρέτηση πελατών). Από την παροχή δωρεάν εγχειριδίου χρήστη έως διαδικτυακά σεμινάρια, συναντήσεις, σεμινάρια, προωθήσεις.</a:t>
          </a:r>
          <a:endParaRPr lang="it-IT" sz="1200" kern="1200" dirty="0">
            <a:solidFill>
              <a:schemeClr val="tx1"/>
            </a:solidFill>
            <a:latin typeface="Arial Rounded MT Bold" panose="020F0704030504030204" pitchFamily="34" charset="0"/>
          </a:endParaRPr>
        </a:p>
      </dsp:txBody>
      <dsp:txXfrm>
        <a:off x="15084" y="170969"/>
        <a:ext cx="6177612" cy="1015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1A55-E93C-43E4-834A-A6AF2D709D62}">
      <dsp:nvSpPr>
        <dsp:cNvPr id="0" name=""/>
        <dsp:cNvSpPr/>
      </dsp:nvSpPr>
      <dsp:spPr>
        <a:xfrm>
          <a:off x="-2259906" y="-349513"/>
          <a:ext cx="2699683" cy="2699683"/>
        </a:xfrm>
        <a:prstGeom prst="blockArc">
          <a:avLst>
            <a:gd name="adj1" fmla="val 18900000"/>
            <a:gd name="adj2" fmla="val 2700000"/>
            <a:gd name="adj3" fmla="val 8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2296A-5C93-4811-BAD3-B8FBE663B8ED}">
      <dsp:nvSpPr>
        <dsp:cNvPr id="0" name=""/>
        <dsp:cNvSpPr/>
      </dsp:nvSpPr>
      <dsp:spPr>
        <a:xfrm>
          <a:off x="282702" y="200065"/>
          <a:ext cx="5994892" cy="4001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Το περιεχόμενο που δημοσιεύει μια Εταιρεία μέσω του Διαδικτύου και των Κοινωνικών Μέσων δεν πρέπει να είναι συγχαρητήριο προς αυτήν και με συνθήματα (τυπικό στυλ επικοινωνίας "ώθησης")</a:t>
          </a:r>
          <a:endParaRPr lang="es-ES" sz="1200" kern="1200" dirty="0">
            <a:solidFill>
              <a:schemeClr val="tx1"/>
            </a:solidFill>
          </a:endParaRPr>
        </a:p>
      </dsp:txBody>
      <dsp:txXfrm>
        <a:off x="282702" y="200065"/>
        <a:ext cx="5994892" cy="400131"/>
      </dsp:txXfrm>
    </dsp:sp>
    <dsp:sp modelId="{9E76D100-2519-411C-98C2-7DF3A2F4AF7F}">
      <dsp:nvSpPr>
        <dsp:cNvPr id="0" name=""/>
        <dsp:cNvSpPr/>
      </dsp:nvSpPr>
      <dsp:spPr>
        <a:xfrm>
          <a:off x="32619" y="150049"/>
          <a:ext cx="500164" cy="5001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BB9AE-27B6-406E-9726-AD0DE6598A6A}">
      <dsp:nvSpPr>
        <dsp:cNvPr id="0" name=""/>
        <dsp:cNvSpPr/>
      </dsp:nvSpPr>
      <dsp:spPr>
        <a:xfrm>
          <a:off x="428149" y="800262"/>
          <a:ext cx="5849444" cy="4001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Όχι μόνο: κανένα από τα περιεχόμενα των καλύτερων Στρατηγικών Ψηφιακού Μάρκετινγκ δεν επικεντρώνεται πραγματικά στα προϊόντα ή τις υπηρεσίες που προσφέρει η Εταιρεία.</a:t>
          </a:r>
          <a:endParaRPr lang="es-ES" sz="1200" kern="1200" dirty="0">
            <a:solidFill>
              <a:schemeClr val="tx1"/>
            </a:solidFill>
          </a:endParaRPr>
        </a:p>
      </dsp:txBody>
      <dsp:txXfrm>
        <a:off x="428149" y="800262"/>
        <a:ext cx="5849444" cy="400131"/>
      </dsp:txXfrm>
    </dsp:sp>
    <dsp:sp modelId="{F512C1ED-4C52-4F92-83FE-EA7936362A17}">
      <dsp:nvSpPr>
        <dsp:cNvPr id="0" name=""/>
        <dsp:cNvSpPr/>
      </dsp:nvSpPr>
      <dsp:spPr>
        <a:xfrm>
          <a:off x="178067" y="750246"/>
          <a:ext cx="500164" cy="50016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B7598-82EB-4690-ADBA-5F8576B86382}">
      <dsp:nvSpPr>
        <dsp:cNvPr id="0" name=""/>
        <dsp:cNvSpPr/>
      </dsp:nvSpPr>
      <dsp:spPr>
        <a:xfrm>
          <a:off x="282702" y="1400459"/>
          <a:ext cx="5994892" cy="4001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latin typeface="Arial Rounded MT Bold" panose="020F0704030504030204" pitchFamily="34" charset="0"/>
            </a:rPr>
            <a:t>Το</a:t>
          </a:r>
          <a:r>
            <a:rPr lang="en-US" altLang="es-ES" sz="1200" kern="1200" dirty="0">
              <a:solidFill>
                <a:schemeClr val="tx1"/>
              </a:solidFill>
              <a:latin typeface="Arial Rounded MT Bold" panose="020F0704030504030204" pitchFamily="34" charset="0"/>
            </a:rPr>
            <a:t> </a:t>
          </a:r>
          <a:r>
            <a:rPr lang="en-US" altLang="es-ES" sz="1200" i="1" kern="1200" dirty="0" err="1">
              <a:solidFill>
                <a:schemeClr val="tx1"/>
              </a:solidFill>
              <a:latin typeface="Arial Rounded MT Bold" panose="020F0704030504030204" pitchFamily="34" charset="0"/>
            </a:rPr>
            <a:t>SocialMediAbility</a:t>
          </a:r>
          <a:r>
            <a:rPr lang="en-US" altLang="es-ES" sz="1200" i="1" kern="1200" dirty="0">
              <a:solidFill>
                <a:schemeClr val="tx1"/>
              </a:solidFill>
              <a:latin typeface="Arial Rounded MT Bold" panose="020F0704030504030204" pitchFamily="34" charset="0"/>
            </a:rPr>
            <a:t> Observatory </a:t>
          </a:r>
          <a:r>
            <a:rPr lang="el-GR" altLang="es-ES" sz="1200" i="1" kern="1200" dirty="0">
              <a:solidFill>
                <a:schemeClr val="tx1"/>
              </a:solidFill>
            </a:rPr>
            <a:t>έδειξε πολλά παραδείγματα εταιρειών που δημοσιεύουν το ακριβώς αντίθετο.</a:t>
          </a:r>
          <a:endParaRPr lang="es-ES" sz="1200" kern="1200" dirty="0">
            <a:solidFill>
              <a:schemeClr val="tx1"/>
            </a:solidFill>
          </a:endParaRPr>
        </a:p>
      </dsp:txBody>
      <dsp:txXfrm>
        <a:off x="282702" y="1400459"/>
        <a:ext cx="5994892" cy="400131"/>
      </dsp:txXfrm>
    </dsp:sp>
    <dsp:sp modelId="{EFDB9593-E621-42DE-AF55-E9E3A2173A81}">
      <dsp:nvSpPr>
        <dsp:cNvPr id="0" name=""/>
        <dsp:cNvSpPr/>
      </dsp:nvSpPr>
      <dsp:spPr>
        <a:xfrm>
          <a:off x="32619" y="1350443"/>
          <a:ext cx="500164" cy="50016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9A93-36DD-4E33-BAED-CC1B29609364}">
      <dsp:nvSpPr>
        <dsp:cNvPr id="0" name=""/>
        <dsp:cNvSpPr/>
      </dsp:nvSpPr>
      <dsp:spPr>
        <a:xfrm>
          <a:off x="-1354430" y="-211856"/>
          <a:ext cx="1624042" cy="1624042"/>
        </a:xfrm>
        <a:prstGeom prst="blockArc">
          <a:avLst>
            <a:gd name="adj1" fmla="val 18900000"/>
            <a:gd name="adj2" fmla="val 2700000"/>
            <a:gd name="adj3" fmla="val 13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980FA-6999-4B25-AFCA-2888296170F0}">
      <dsp:nvSpPr>
        <dsp:cNvPr id="0" name=""/>
        <dsp:cNvSpPr/>
      </dsp:nvSpPr>
      <dsp:spPr>
        <a:xfrm>
          <a:off x="123133" y="144077"/>
          <a:ext cx="4548475" cy="2400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Ποιοι είμαστε</a:t>
          </a:r>
          <a:endParaRPr lang="es-ES" sz="1200" kern="1200" dirty="0">
            <a:solidFill>
              <a:schemeClr val="tx1"/>
            </a:solidFill>
          </a:endParaRPr>
        </a:p>
      </dsp:txBody>
      <dsp:txXfrm>
        <a:off x="123133" y="144077"/>
        <a:ext cx="4548475" cy="240065"/>
      </dsp:txXfrm>
    </dsp:sp>
    <dsp:sp modelId="{A0F965C4-38D1-4C9F-8ACA-268F2A426CED}">
      <dsp:nvSpPr>
        <dsp:cNvPr id="0" name=""/>
        <dsp:cNvSpPr/>
      </dsp:nvSpPr>
      <dsp:spPr>
        <a:xfrm>
          <a:off x="23171" y="90024"/>
          <a:ext cx="300082" cy="30008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9570C-95B1-4B3C-9BF8-B2370FE4D806}">
      <dsp:nvSpPr>
        <dsp:cNvPr id="0" name=""/>
        <dsp:cNvSpPr/>
      </dsp:nvSpPr>
      <dsp:spPr>
        <a:xfrm>
          <a:off x="260476" y="480131"/>
          <a:ext cx="4461211" cy="24006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Για τι θέλουμε να μιλήσουμε</a:t>
          </a:r>
          <a:endParaRPr lang="es-ES" sz="1200" kern="1200" dirty="0">
            <a:solidFill>
              <a:schemeClr val="tx1"/>
            </a:solidFill>
          </a:endParaRPr>
        </a:p>
      </dsp:txBody>
      <dsp:txXfrm>
        <a:off x="260476" y="480131"/>
        <a:ext cx="4461211" cy="240065"/>
      </dsp:txXfrm>
    </dsp:sp>
    <dsp:sp modelId="{A948DCCD-A320-4DF8-AFEF-4996D484E3CD}">
      <dsp:nvSpPr>
        <dsp:cNvPr id="0" name=""/>
        <dsp:cNvSpPr/>
      </dsp:nvSpPr>
      <dsp:spPr>
        <a:xfrm>
          <a:off x="110435" y="450123"/>
          <a:ext cx="300082" cy="300082"/>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126D4E84-086C-4B3D-B5EC-52D3FDF3EDD1}">
      <dsp:nvSpPr>
        <dsp:cNvPr id="0" name=""/>
        <dsp:cNvSpPr/>
      </dsp:nvSpPr>
      <dsp:spPr>
        <a:xfrm>
          <a:off x="173212" y="840230"/>
          <a:ext cx="4548475" cy="24006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Ποιοι είναι οι </a:t>
          </a:r>
          <a:r>
            <a:rPr lang="el-GR" altLang="es-ES" sz="1200" kern="1200" dirty="0" err="1">
              <a:solidFill>
                <a:schemeClr val="tx1"/>
              </a:solidFill>
            </a:rPr>
            <a:t>Personas</a:t>
          </a:r>
          <a:r>
            <a:rPr lang="el-GR" altLang="es-ES" sz="1200" kern="1200" dirty="0">
              <a:solidFill>
                <a:schemeClr val="tx1"/>
              </a:solidFill>
            </a:rPr>
            <a:t> στους οποίους απευθυνόμαστε</a:t>
          </a:r>
          <a:endParaRPr lang="es-ES" sz="1200" kern="1200" dirty="0">
            <a:solidFill>
              <a:schemeClr val="tx1"/>
            </a:solidFill>
          </a:endParaRPr>
        </a:p>
      </dsp:txBody>
      <dsp:txXfrm>
        <a:off x="173212" y="840230"/>
        <a:ext cx="4548475" cy="240065"/>
      </dsp:txXfrm>
    </dsp:sp>
    <dsp:sp modelId="{5560E288-6FB2-4C36-89A6-63EC78B0C9B5}">
      <dsp:nvSpPr>
        <dsp:cNvPr id="0" name=""/>
        <dsp:cNvSpPr/>
      </dsp:nvSpPr>
      <dsp:spPr>
        <a:xfrm>
          <a:off x="23171" y="810222"/>
          <a:ext cx="300082" cy="300082"/>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3C61-6729-4B05-B234-B27C0E69BDBD}">
      <dsp:nvSpPr>
        <dsp:cNvPr id="0" name=""/>
        <dsp:cNvSpPr/>
      </dsp:nvSpPr>
      <dsp:spPr>
        <a:xfrm>
          <a:off x="0" y="0"/>
          <a:ext cx="2129645" cy="212964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8D7A5-720B-42C0-8471-694F05F62AEB}">
      <dsp:nvSpPr>
        <dsp:cNvPr id="0" name=""/>
        <dsp:cNvSpPr/>
      </dsp:nvSpPr>
      <dsp:spPr>
        <a:xfrm>
          <a:off x="1064822" y="0"/>
          <a:ext cx="4551801" cy="212964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να επικοινωνούμε με ανθρώπους και να τους ακούμε</a:t>
          </a:r>
          <a:endParaRPr lang="es-ES" sz="900" kern="1200" dirty="0">
            <a:latin typeface="Arial Rounded MT Bold" panose="020F0704030504030204" pitchFamily="34" charset="0"/>
          </a:endParaRPr>
        </a:p>
      </dsp:txBody>
      <dsp:txXfrm>
        <a:off x="1064822" y="0"/>
        <a:ext cx="4551801" cy="452549"/>
      </dsp:txXfrm>
    </dsp:sp>
    <dsp:sp modelId="{5F39C596-4E93-4B74-8104-8E335EEFC28F}">
      <dsp:nvSpPr>
        <dsp:cNvPr id="0" name=""/>
        <dsp:cNvSpPr/>
      </dsp:nvSpPr>
      <dsp:spPr>
        <a:xfrm>
          <a:off x="279515" y="452549"/>
          <a:ext cx="1570613" cy="1570613"/>
        </a:xfrm>
        <a:prstGeom prst="pie">
          <a:avLst>
            <a:gd name="adj1" fmla="val 5400000"/>
            <a:gd name="adj2" fmla="val 16200000"/>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1A2AB-E009-44CC-BD12-8856CAAC34F8}">
      <dsp:nvSpPr>
        <dsp:cNvPr id="0" name=""/>
        <dsp:cNvSpPr/>
      </dsp:nvSpPr>
      <dsp:spPr>
        <a:xfrm>
          <a:off x="1064822" y="452549"/>
          <a:ext cx="4551801" cy="1570613"/>
        </a:xfrm>
        <a:prstGeom prst="rect">
          <a:avLst/>
        </a:prstGeom>
        <a:solidFill>
          <a:schemeClr val="lt1">
            <a:alpha val="90000"/>
            <a:hueOff val="0"/>
            <a:satOff val="0"/>
            <a:lumOff val="0"/>
            <a:alphaOff val="0"/>
          </a:schemeClr>
        </a:solidFill>
        <a:ln w="25400" cap="flat" cmpd="sng" algn="ctr">
          <a:solidFill>
            <a:schemeClr val="accent2">
              <a:hueOff val="-591556"/>
              <a:satOff val="57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να συλλέγουμε σχόλια</a:t>
          </a:r>
          <a:endParaRPr lang="es-ES" sz="900" kern="1200" dirty="0">
            <a:latin typeface="Arial Rounded MT Bold" panose="020F0704030504030204" pitchFamily="34" charset="0"/>
          </a:endParaRPr>
        </a:p>
      </dsp:txBody>
      <dsp:txXfrm>
        <a:off x="1064822" y="452549"/>
        <a:ext cx="4551801" cy="452549"/>
      </dsp:txXfrm>
    </dsp:sp>
    <dsp:sp modelId="{BAC28155-029C-4920-9052-5626542C69F1}">
      <dsp:nvSpPr>
        <dsp:cNvPr id="0" name=""/>
        <dsp:cNvSpPr/>
      </dsp:nvSpPr>
      <dsp:spPr>
        <a:xfrm>
          <a:off x="559031" y="905099"/>
          <a:ext cx="1011581" cy="1011581"/>
        </a:xfrm>
        <a:prstGeom prst="pie">
          <a:avLst>
            <a:gd name="adj1" fmla="val 5400000"/>
            <a:gd name="adj2" fmla="val 16200000"/>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F66D2-BAAF-4B2A-A3D8-C889F2E5D0F7}">
      <dsp:nvSpPr>
        <dsp:cNvPr id="0" name=""/>
        <dsp:cNvSpPr/>
      </dsp:nvSpPr>
      <dsp:spPr>
        <a:xfrm>
          <a:off x="1064822" y="905099"/>
          <a:ext cx="4551801" cy="1011581"/>
        </a:xfrm>
        <a:prstGeom prst="rect">
          <a:avLst/>
        </a:prstGeom>
        <a:solidFill>
          <a:schemeClr val="lt1">
            <a:alpha val="90000"/>
            <a:hueOff val="0"/>
            <a:satOff val="0"/>
            <a:lumOff val="0"/>
            <a:alphaOff val="0"/>
          </a:schemeClr>
        </a:solidFill>
        <a:ln w="25400" cap="flat" cmpd="sng" algn="ctr">
          <a:solidFill>
            <a:schemeClr val="accent2">
              <a:hueOff val="-1183113"/>
              <a:satOff val="11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να προωθούμε την επιχείρησή μας με απλό και άμεσο τρόπο</a:t>
          </a:r>
          <a:endParaRPr lang="es-ES" sz="900" kern="1200" dirty="0">
            <a:latin typeface="Arial Rounded MT Bold" panose="020F0704030504030204" pitchFamily="34" charset="0"/>
          </a:endParaRPr>
        </a:p>
      </dsp:txBody>
      <dsp:txXfrm>
        <a:off x="1064822" y="905099"/>
        <a:ext cx="4551801" cy="452549"/>
      </dsp:txXfrm>
    </dsp:sp>
    <dsp:sp modelId="{802CA998-4EF5-4B12-A388-2BB4F847DCDA}">
      <dsp:nvSpPr>
        <dsp:cNvPr id="0" name=""/>
        <dsp:cNvSpPr/>
      </dsp:nvSpPr>
      <dsp:spPr>
        <a:xfrm>
          <a:off x="838547" y="1357648"/>
          <a:ext cx="452549" cy="452549"/>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F38A-7AA1-4880-98CF-EDE8ADAF8D9B}">
      <dsp:nvSpPr>
        <dsp:cNvPr id="0" name=""/>
        <dsp:cNvSpPr/>
      </dsp:nvSpPr>
      <dsp:spPr>
        <a:xfrm>
          <a:off x="1064822" y="1357648"/>
          <a:ext cx="4551801" cy="452549"/>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Επιπλέον: το δίκτυο μας επιτρέπει να παραμένουμε σε επαφή με άτομα (δυνητικούς πελάτες, συνεργάτες). Αυτός είναι ο λόγος για τον οποίο το ψηφιακό είναι ελκυστικό.</a:t>
          </a:r>
          <a:endParaRPr lang="es-ES" sz="900" kern="1200" dirty="0">
            <a:latin typeface="Arial Rounded MT Bold" panose="020F0704030504030204" pitchFamily="34" charset="0"/>
          </a:endParaRPr>
        </a:p>
      </dsp:txBody>
      <dsp:txXfrm>
        <a:off x="1064822" y="1357648"/>
        <a:ext cx="4551801" cy="4525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1B0C-7970-46B3-8471-C152C881389B}">
      <dsp:nvSpPr>
        <dsp:cNvPr id="0" name=""/>
        <dsp:cNvSpPr/>
      </dsp:nvSpPr>
      <dsp:spPr>
        <a:xfrm>
          <a:off x="0" y="7540"/>
          <a:ext cx="5654852" cy="430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solidFill>
                <a:schemeClr val="tx1"/>
              </a:solidFill>
            </a:rPr>
            <a:t>Ακρόαση: φάση απόκτησης περιεχομένου από τα </a:t>
          </a:r>
          <a:r>
            <a:rPr lang="el-GR" sz="1200" b="1" kern="1200" dirty="0" err="1">
              <a:solidFill>
                <a:schemeClr val="tx1"/>
              </a:solidFill>
            </a:rPr>
            <a:t>Social</a:t>
          </a:r>
          <a:r>
            <a:rPr lang="el-GR" sz="1200" b="1" kern="1200" dirty="0">
              <a:solidFill>
                <a:schemeClr val="tx1"/>
              </a:solidFill>
            </a:rPr>
            <a:t> </a:t>
          </a:r>
          <a:r>
            <a:rPr lang="el-GR" sz="1200" b="1" kern="1200" dirty="0" err="1">
              <a:solidFill>
                <a:schemeClr val="tx1"/>
              </a:solidFill>
            </a:rPr>
            <a:t>Media</a:t>
          </a:r>
          <a:endParaRPr lang="es-ES" sz="1200" kern="1200" dirty="0">
            <a:solidFill>
              <a:schemeClr val="tx1"/>
            </a:solidFill>
            <a:latin typeface="Arial Rounded MT Bold" panose="020F0704030504030204" pitchFamily="34" charset="0"/>
          </a:endParaRPr>
        </a:p>
      </dsp:txBody>
      <dsp:txXfrm>
        <a:off x="21018" y="28558"/>
        <a:ext cx="5612816" cy="388524"/>
      </dsp:txXfrm>
    </dsp:sp>
    <dsp:sp modelId="{01B51D50-743B-429F-96D0-188A5AE20941}">
      <dsp:nvSpPr>
        <dsp:cNvPr id="0" name=""/>
        <dsp:cNvSpPr/>
      </dsp:nvSpPr>
      <dsp:spPr>
        <a:xfrm>
          <a:off x="0" y="504340"/>
          <a:ext cx="5654852" cy="4305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solidFill>
                <a:schemeClr val="tx1"/>
              </a:solidFill>
            </a:rPr>
            <a:t>Ταξινόμηση: φιλτράρισμα εντοπισμένου περιεχομένου</a:t>
          </a:r>
          <a:endParaRPr lang="es-ES" sz="1200" kern="1200" dirty="0">
            <a:solidFill>
              <a:schemeClr val="tx1"/>
            </a:solidFill>
            <a:latin typeface="Arial Rounded MT Bold" panose="020F0704030504030204" pitchFamily="34" charset="0"/>
          </a:endParaRPr>
        </a:p>
      </dsp:txBody>
      <dsp:txXfrm>
        <a:off x="21018" y="525358"/>
        <a:ext cx="5612816" cy="388524"/>
      </dsp:txXfrm>
    </dsp:sp>
    <dsp:sp modelId="{515CEC88-537E-4EFE-BAAF-089D2ED41CBF}">
      <dsp:nvSpPr>
        <dsp:cNvPr id="0" name=""/>
        <dsp:cNvSpPr/>
      </dsp:nvSpPr>
      <dsp:spPr>
        <a:xfrm>
          <a:off x="0" y="1001140"/>
          <a:ext cx="5654852" cy="4305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solidFill>
                <a:schemeClr val="tx1"/>
              </a:solidFill>
            </a:rPr>
            <a:t>Ανάλυση: φάση ανάλυσης και αναφοράς.</a:t>
          </a:r>
          <a:endParaRPr lang="es-ES" sz="1200" kern="1200" dirty="0">
            <a:solidFill>
              <a:schemeClr val="tx1"/>
            </a:solidFill>
            <a:latin typeface="Arial Rounded MT Bold" panose="020F0704030504030204" pitchFamily="34" charset="0"/>
          </a:endParaRPr>
        </a:p>
      </dsp:txBody>
      <dsp:txXfrm>
        <a:off x="21018" y="1022158"/>
        <a:ext cx="5612816" cy="3885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23A1-BB66-4AFF-A502-61EBBA2A9561}">
      <dsp:nvSpPr>
        <dsp:cNvPr id="0" name=""/>
        <dsp:cNvSpPr/>
      </dsp:nvSpPr>
      <dsp:spPr>
        <a:xfrm>
          <a:off x="0" y="455954"/>
          <a:ext cx="6207782"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818C-48D6-4D79-BE29-B31BD1B97883}">
      <dsp:nvSpPr>
        <dsp:cNvPr id="0" name=""/>
        <dsp:cNvSpPr/>
      </dsp:nvSpPr>
      <dsp:spPr>
        <a:xfrm>
          <a:off x="327605" y="0"/>
          <a:ext cx="5363253" cy="657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a:solidFill>
                <a:schemeClr val="tx1"/>
              </a:solidFill>
            </a:rPr>
            <a:t>Τι είδους δέσμευση δημιούργησε το περιεχόμενό μας; Στο Facebook για παράδειγμα: πόσα «likes», αλλά κυρίως πόσα «σχόλια» και «κοινοποιήσεις» δημιούργησε;</a:t>
          </a:r>
          <a:r>
            <a:rPr lang="it-IT" sz="1200" kern="1200" dirty="0">
              <a:solidFill>
                <a:schemeClr val="tx1"/>
              </a:solidFill>
              <a:latin typeface="Arial Rounded MT Bold" panose="020F0704030504030204" pitchFamily="34" charset="0"/>
            </a:rPr>
            <a:t>	</a:t>
          </a:r>
          <a:endParaRPr lang="es-ES" sz="1200" kern="1200" dirty="0">
            <a:solidFill>
              <a:schemeClr val="tx1"/>
            </a:solidFill>
            <a:latin typeface="Arial Rounded MT Bold" panose="020F0704030504030204" pitchFamily="34" charset="0"/>
          </a:endParaRPr>
        </a:p>
      </dsp:txBody>
      <dsp:txXfrm>
        <a:off x="359720" y="32115"/>
        <a:ext cx="5299023" cy="593649"/>
      </dsp:txXfrm>
    </dsp:sp>
    <dsp:sp modelId="{78802DF9-1FE9-4CCF-B86B-9E0CF11302AB}">
      <dsp:nvSpPr>
        <dsp:cNvPr id="0" name=""/>
        <dsp:cNvSpPr/>
      </dsp:nvSpPr>
      <dsp:spPr>
        <a:xfrm>
          <a:off x="0" y="1188017"/>
          <a:ext cx="6207782"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5D983-C988-4147-B7E6-B1CA4CF317BD}">
      <dsp:nvSpPr>
        <dsp:cNvPr id="0" name=""/>
        <dsp:cNvSpPr/>
      </dsp:nvSpPr>
      <dsp:spPr>
        <a:xfrm>
          <a:off x="310085" y="873465"/>
          <a:ext cx="5348319" cy="5064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Μια «ανάρτηση» που λαμβάνει πολλά </a:t>
          </a:r>
          <a:r>
            <a:rPr lang="el-GR" altLang="es-ES" sz="1200" kern="1200" dirty="0" err="1">
              <a:solidFill>
                <a:schemeClr val="tx1"/>
              </a:solidFill>
            </a:rPr>
            <a:t>likes</a:t>
          </a:r>
          <a:r>
            <a:rPr lang="el-GR" altLang="es-ES" sz="1200" kern="1200" dirty="0">
              <a:solidFill>
                <a:schemeClr val="tx1"/>
              </a:solidFill>
            </a:rPr>
            <a:t>, σχόλια και κοινοποιήσεις είναι σίγουρα πιο «σχετική» από άλλες που δεν λαμβάνουν κανένα.</a:t>
          </a:r>
          <a:endParaRPr lang="es-ES" sz="1200" kern="1200" dirty="0">
            <a:solidFill>
              <a:schemeClr val="tx1"/>
            </a:solidFill>
            <a:latin typeface="Arial Rounded MT Bold" panose="020F0704030504030204" pitchFamily="34" charset="0"/>
          </a:endParaRPr>
        </a:p>
      </dsp:txBody>
      <dsp:txXfrm>
        <a:off x="334807" y="898187"/>
        <a:ext cx="5298875" cy="456988"/>
      </dsp:txXfrm>
    </dsp:sp>
    <dsp:sp modelId="{74AF19CC-F8F6-48C5-9630-36FEBED0AC7F}">
      <dsp:nvSpPr>
        <dsp:cNvPr id="0" name=""/>
        <dsp:cNvSpPr/>
      </dsp:nvSpPr>
      <dsp:spPr>
        <a:xfrm>
          <a:off x="0" y="1777697"/>
          <a:ext cx="6207782"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649E2-69A3-43FE-8B68-20AC198CA409}">
      <dsp:nvSpPr>
        <dsp:cNvPr id="0" name=""/>
        <dsp:cNvSpPr/>
      </dsp:nvSpPr>
      <dsp:spPr>
        <a:xfrm>
          <a:off x="310389" y="1585817"/>
          <a:ext cx="5353547"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Δηλαδή, παράγει περισσότερη «δέσμευση». Στο </a:t>
          </a:r>
          <a:r>
            <a:rPr lang="el-GR" altLang="es-ES" sz="1200" kern="1200" dirty="0" err="1">
              <a:solidFill>
                <a:schemeClr val="tx1"/>
              </a:solidFill>
            </a:rPr>
            <a:t>Twitter</a:t>
          </a:r>
          <a:r>
            <a:rPr lang="el-GR" altLang="es-ES" sz="1200" kern="1200" dirty="0">
              <a:solidFill>
                <a:schemeClr val="tx1"/>
              </a:solidFill>
            </a:rPr>
            <a:t> λαμβάνουμε υπόψη «</a:t>
          </a:r>
          <a:r>
            <a:rPr lang="el-GR" altLang="es-ES" sz="1200" kern="1200" dirty="0" err="1">
              <a:solidFill>
                <a:schemeClr val="tx1"/>
              </a:solidFill>
            </a:rPr>
            <a:t>retweets</a:t>
          </a:r>
          <a:r>
            <a:rPr lang="el-GR" altLang="es-ES" sz="1200" kern="1200" dirty="0">
              <a:solidFill>
                <a:schemeClr val="tx1"/>
              </a:solidFill>
            </a:rPr>
            <a:t>» ή «αναφορές», στο </a:t>
          </a:r>
          <a:r>
            <a:rPr lang="el-GR" altLang="es-ES" sz="1200" kern="1200" dirty="0" err="1">
              <a:solidFill>
                <a:schemeClr val="tx1"/>
              </a:solidFill>
            </a:rPr>
            <a:t>Youtube</a:t>
          </a:r>
          <a:r>
            <a:rPr lang="el-GR" altLang="es-ES" sz="1200" kern="1200" dirty="0">
              <a:solidFill>
                <a:schemeClr val="tx1"/>
              </a:solidFill>
            </a:rPr>
            <a:t> προβολές και σχόλια.</a:t>
          </a:r>
          <a:endParaRPr lang="es-ES" sz="1200" kern="1200" dirty="0">
            <a:solidFill>
              <a:schemeClr val="tx1"/>
            </a:solidFill>
            <a:latin typeface="Arial Rounded MT Bold" panose="020F0704030504030204" pitchFamily="34" charset="0"/>
          </a:endParaRPr>
        </a:p>
      </dsp:txBody>
      <dsp:txXfrm>
        <a:off x="329123" y="1604551"/>
        <a:ext cx="5316079"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9E09-637A-43E6-BCB8-F5070175EB57}">
      <dsp:nvSpPr>
        <dsp:cNvPr id="0" name=""/>
        <dsp:cNvSpPr/>
      </dsp:nvSpPr>
      <dsp:spPr>
        <a:xfrm>
          <a:off x="0" y="486806"/>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FEE9-8A65-44F7-8F3D-0CBF08E3E79C}">
      <dsp:nvSpPr>
        <dsp:cNvPr id="0" name=""/>
        <dsp:cNvSpPr/>
      </dsp:nvSpPr>
      <dsp:spPr>
        <a:xfrm>
          <a:off x="303214" y="99560"/>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t>Είναι η δραστηριότητα μέτρησης της απόδοσης προφίλ εταιρειών (ή επιχειρήσεων):</a:t>
          </a:r>
          <a:endParaRPr lang="es-ES" sz="1200" kern="1200" dirty="0"/>
        </a:p>
      </dsp:txBody>
      <dsp:txXfrm>
        <a:off x="303214" y="99560"/>
        <a:ext cx="5898850" cy="501655"/>
      </dsp:txXfrm>
    </dsp:sp>
    <dsp:sp modelId="{4C173C20-23EA-4D69-B545-D9B86FCCD5A5}">
      <dsp:nvSpPr>
        <dsp:cNvPr id="0" name=""/>
        <dsp:cNvSpPr/>
      </dsp:nvSpPr>
      <dsp:spPr>
        <a:xfrm>
          <a:off x="0" y="1115182"/>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4064-D13C-4D90-89B1-B9816BC66C71}">
      <dsp:nvSpPr>
        <dsp:cNvPr id="0" name=""/>
        <dsp:cNvSpPr/>
      </dsp:nvSpPr>
      <dsp:spPr>
        <a:xfrm>
          <a:off x="303214" y="72793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t>Για παράδειγμα, η ποσοτική μέτρηση ενός προφίλ (συμπάθειες, αλληλεπιδράσεις, κοινή χρήση, παραγωγή ενός επεξηγηματικού μοντέλου. Αυτές οι αναλύσεις μας επιτρέπουν να αναδείξουμε δεδομένα που ξεφεύγουν από την απλή «Κοινωνική ακρόαση».</a:t>
          </a:r>
          <a:endParaRPr lang="es-ES" sz="1200" kern="1200" dirty="0"/>
        </a:p>
      </dsp:txBody>
      <dsp:txXfrm>
        <a:off x="303214" y="727936"/>
        <a:ext cx="5898850" cy="501655"/>
      </dsp:txXfrm>
    </dsp:sp>
    <dsp:sp modelId="{5C0A7268-2B63-4EEA-BA50-9C3C088921DD}">
      <dsp:nvSpPr>
        <dsp:cNvPr id="0" name=""/>
        <dsp:cNvSpPr/>
      </dsp:nvSpPr>
      <dsp:spPr>
        <a:xfrm>
          <a:off x="0" y="1743558"/>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25795-A7A4-44B9-8EB5-5256999B7D51}">
      <dsp:nvSpPr>
        <dsp:cNvPr id="0" name=""/>
        <dsp:cNvSpPr/>
      </dsp:nvSpPr>
      <dsp:spPr>
        <a:xfrm>
          <a:off x="303214" y="136084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t>Ορισμένοι "Πίνακες ελέγχου" που υπάρχουν στα κύρια Κοινωνικά Δίκτυα προσφέρουν εργαλεία για τη διενέργεια αυτού του τύπου ανάλυσης, αλλά μόνο προκαταρκτικού τύπου.</a:t>
          </a:r>
          <a:endParaRPr lang="es-ES" sz="1200" kern="1200" dirty="0"/>
        </a:p>
      </dsp:txBody>
      <dsp:txXfrm>
        <a:off x="303214" y="1360846"/>
        <a:ext cx="5898850" cy="501655"/>
      </dsp:txXfrm>
    </dsp:sp>
    <dsp:sp modelId="{291CE2A8-9310-461E-AE83-2BF301177AB7}">
      <dsp:nvSpPr>
        <dsp:cNvPr id="0" name=""/>
        <dsp:cNvSpPr/>
      </dsp:nvSpPr>
      <dsp:spPr>
        <a:xfrm>
          <a:off x="0" y="2371934"/>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76305-CCCB-47DB-80C3-1E3F04574697}">
      <dsp:nvSpPr>
        <dsp:cNvPr id="0" name=""/>
        <dsp:cNvSpPr/>
      </dsp:nvSpPr>
      <dsp:spPr>
        <a:xfrm>
          <a:off x="304023" y="1988358"/>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t>Γενικά στηριζόμαστε σε πιο εξελιγμένα εργαλεία που είναι σε θέση να αναλύσουν την απόδοση των ανταγωνιστών ή να αξιολογήσουν το προφίλ μας με την πάροδο του χρόνου.</a:t>
          </a:r>
          <a:endParaRPr lang="es-ES" sz="1200" kern="1200" dirty="0"/>
        </a:p>
      </dsp:txBody>
      <dsp:txXfrm>
        <a:off x="304023" y="1988358"/>
        <a:ext cx="5898850" cy="50165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20C4-6925-4813-8EF2-E26BAF453AB4}">
      <dsp:nvSpPr>
        <dsp:cNvPr id="0" name=""/>
        <dsp:cNvSpPr/>
      </dsp:nvSpPr>
      <dsp:spPr>
        <a:xfrm>
          <a:off x="0" y="585266"/>
          <a:ext cx="6333974" cy="12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BD7C3-50A7-432D-B897-37FDA4FCBCC7}">
      <dsp:nvSpPr>
        <dsp:cNvPr id="0" name=""/>
        <dsp:cNvSpPr/>
      </dsp:nvSpPr>
      <dsp:spPr>
        <a:xfrm>
          <a:off x="307729" y="34824"/>
          <a:ext cx="6023704" cy="6242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Μια διευκρίνιση: αυτή η μελέτη περίπτωσης (</a:t>
          </a:r>
          <a:r>
            <a:rPr lang="el-GR" altLang="es-ES" sz="1200" kern="1200" dirty="0" err="1">
              <a:solidFill>
                <a:schemeClr val="tx1"/>
              </a:solidFill>
            </a:rPr>
            <a:t>FireSec</a:t>
          </a:r>
          <a:r>
            <a:rPr lang="el-GR" altLang="es-ES" sz="1200" kern="1200" dirty="0">
              <a:solidFill>
                <a:schemeClr val="tx1"/>
              </a:solidFill>
            </a:rPr>
            <a:t> </a:t>
          </a:r>
          <a:r>
            <a:rPr lang="el-GR" altLang="es-ES" sz="1200" kern="1200" dirty="0" err="1">
              <a:solidFill>
                <a:schemeClr val="tx1"/>
              </a:solidFill>
            </a:rPr>
            <a:t>System</a:t>
          </a:r>
          <a:r>
            <a:rPr lang="el-GR" altLang="es-ES" sz="1200" kern="1200" dirty="0">
              <a:solidFill>
                <a:schemeClr val="tx1"/>
              </a:solidFill>
            </a:rPr>
            <a:t>) είναι μια εταιρεία "B2B": </a:t>
          </a:r>
          <a:r>
            <a:rPr lang="el-GR" altLang="es-ES" sz="1200" kern="1200" dirty="0" err="1">
              <a:solidFill>
                <a:schemeClr val="tx1"/>
              </a:solidFill>
            </a:rPr>
            <a:t>Business</a:t>
          </a:r>
          <a:r>
            <a:rPr lang="el-GR" altLang="es-ES" sz="1200" kern="1200" dirty="0">
              <a:solidFill>
                <a:schemeClr val="tx1"/>
              </a:solidFill>
            </a:rPr>
            <a:t> </a:t>
          </a:r>
          <a:r>
            <a:rPr lang="el-GR" altLang="es-ES" sz="1200" kern="1200" dirty="0" err="1">
              <a:solidFill>
                <a:schemeClr val="tx1"/>
              </a:solidFill>
            </a:rPr>
            <a:t>to</a:t>
          </a:r>
          <a:r>
            <a:rPr lang="el-GR" altLang="es-ES" sz="1200" kern="1200" dirty="0">
              <a:solidFill>
                <a:schemeClr val="tx1"/>
              </a:solidFill>
            </a:rPr>
            <a:t> </a:t>
          </a:r>
          <a:r>
            <a:rPr lang="el-GR" altLang="es-ES" sz="1200" kern="1200" dirty="0" err="1">
              <a:solidFill>
                <a:schemeClr val="tx1"/>
              </a:solidFill>
            </a:rPr>
            <a:t>Business</a:t>
          </a:r>
          <a:r>
            <a:rPr lang="el-GR" altLang="es-ES" sz="1200" kern="1200" dirty="0">
              <a:solidFill>
                <a:schemeClr val="tx1"/>
              </a:solidFill>
            </a:rPr>
            <a:t>. Αυτό σημαίνει ότι τα προϊόντα ή / και οι υπηρεσίες της απευθύνονται σε άλλες εταιρείες και όχι σε καταναλωτές.</a:t>
          </a:r>
          <a:endParaRPr lang="es-ES" sz="1200" kern="1200" dirty="0">
            <a:solidFill>
              <a:schemeClr val="tx1"/>
            </a:solidFill>
          </a:endParaRPr>
        </a:p>
      </dsp:txBody>
      <dsp:txXfrm>
        <a:off x="307729" y="34824"/>
        <a:ext cx="6023704" cy="624241"/>
      </dsp:txXfrm>
    </dsp:sp>
    <dsp:sp modelId="{88A2F7DA-A793-49E9-AF07-DA7EF4083E7D}">
      <dsp:nvSpPr>
        <dsp:cNvPr id="0" name=""/>
        <dsp:cNvSpPr/>
      </dsp:nvSpPr>
      <dsp:spPr>
        <a:xfrm>
          <a:off x="0" y="1133623"/>
          <a:ext cx="6333974" cy="126000"/>
        </a:xfrm>
        <a:prstGeom prst="rect">
          <a:avLst/>
        </a:prstGeom>
        <a:solidFill>
          <a:schemeClr val="lt1">
            <a:alpha val="90000"/>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EF1AE590-5610-4B32-9376-8DC7BD52D7DF}">
      <dsp:nvSpPr>
        <dsp:cNvPr id="0" name=""/>
        <dsp:cNvSpPr/>
      </dsp:nvSpPr>
      <dsp:spPr>
        <a:xfrm>
          <a:off x="307729" y="738266"/>
          <a:ext cx="6023704" cy="469156"/>
        </a:xfrm>
        <a:prstGeom prst="round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l-GR" altLang="es-ES" sz="1200" kern="1200">
              <a:solidFill>
                <a:schemeClr val="tx1"/>
              </a:solidFill>
            </a:rPr>
            <a:t>Για τις εταιρείες "B2B" ο κύκλος πωλήσεων είναι γενικά πιο περίπλοκος από τις εταιρείες "B2C": Business to Customer</a:t>
          </a:r>
          <a:r>
            <a:rPr lang="en-US" altLang="es-ES" sz="1200" kern="1200">
              <a:solidFill>
                <a:schemeClr val="tx1"/>
              </a:solidFill>
              <a:latin typeface="Arial Rounded MT Bold" panose="020F0704030504030204" pitchFamily="34" charset="0"/>
            </a:rPr>
            <a:t>. </a:t>
          </a:r>
          <a:endParaRPr lang="es-ES" sz="1200" kern="1200" dirty="0">
            <a:solidFill>
              <a:schemeClr val="tx1"/>
            </a:solidFill>
          </a:endParaRPr>
        </a:p>
      </dsp:txBody>
      <dsp:txXfrm>
        <a:off x="307729" y="738266"/>
        <a:ext cx="6023704" cy="469156"/>
      </dsp:txXfrm>
    </dsp:sp>
    <dsp:sp modelId="{E205FB75-F67E-4BC3-952D-764CCEB7308F}">
      <dsp:nvSpPr>
        <dsp:cNvPr id="0" name=""/>
        <dsp:cNvSpPr/>
      </dsp:nvSpPr>
      <dsp:spPr>
        <a:xfrm>
          <a:off x="0" y="1756330"/>
          <a:ext cx="6333974" cy="126000"/>
        </a:xfrm>
        <a:prstGeom prst="rect">
          <a:avLst/>
        </a:prstGeom>
        <a:solidFill>
          <a:schemeClr val="lt1">
            <a:alpha val="90000"/>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2ED896E9-1E69-44D5-866D-0B352F5680A6}">
      <dsp:nvSpPr>
        <dsp:cNvPr id="0" name=""/>
        <dsp:cNvSpPr/>
      </dsp:nvSpPr>
      <dsp:spPr>
        <a:xfrm>
          <a:off x="305874" y="1286623"/>
          <a:ext cx="6026519" cy="543507"/>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endParaRPr lang="en-US" altLang="es-ES" sz="1200" kern="1200" dirty="0">
            <a:solidFill>
              <a:schemeClr val="tx1"/>
            </a:solidFill>
            <a:latin typeface="Arial Rounded MT Bold" panose="020F0704030504030204" pitchFamily="34" charset="0"/>
          </a:endParaRPr>
        </a:p>
        <a:p>
          <a:pPr marL="0" lvl="0" indent="0" algn="l" defTabSz="533400">
            <a:lnSpc>
              <a:spcPct val="90000"/>
            </a:lnSpc>
            <a:spcBef>
              <a:spcPct val="0"/>
            </a:spcBef>
            <a:spcAft>
              <a:spcPct val="35000"/>
            </a:spcAft>
            <a:buNone/>
          </a:pPr>
          <a:r>
            <a:rPr lang="el-GR" altLang="es-ES" sz="1200" kern="1200" dirty="0">
              <a:solidFill>
                <a:schemeClr val="tx1"/>
              </a:solidFill>
            </a:rPr>
            <a:t>Στο "B2B", οι διαδικασίες λήψης αποφάσεων αγοράς εντός της εταιρείας ακολουθούνται από πολλά άτομα</a:t>
          </a:r>
          <a:r>
            <a:rPr lang="en-US" altLang="es-ES" sz="1200" kern="1200" dirty="0">
              <a:solidFill>
                <a:schemeClr val="tx1"/>
              </a:solidFill>
            </a:rPr>
            <a:t> </a:t>
          </a:r>
          <a:r>
            <a:rPr lang="el-GR" altLang="es-ES" sz="1200" kern="1200" dirty="0">
              <a:solidFill>
                <a:schemeClr val="tx1"/>
              </a:solidFill>
            </a:rPr>
            <a:t>που συμβάλλουν στη δημιουργία της Εταιρείας</a:t>
          </a:r>
          <a:r>
            <a:rPr lang="en-US" altLang="es-ES" sz="1200" kern="1200" dirty="0">
              <a:latin typeface="Arial Rounded MT Bold" panose="020F0704030504030204" pitchFamily="34" charset="0"/>
            </a:rPr>
            <a:t>who contribute to form the Company's point of view. </a:t>
          </a:r>
          <a:endParaRPr lang="es-ES" sz="1200" kern="1200" dirty="0">
            <a:solidFill>
              <a:schemeClr val="tx1"/>
            </a:solidFill>
          </a:endParaRPr>
        </a:p>
      </dsp:txBody>
      <dsp:txXfrm>
        <a:off x="305874" y="1286623"/>
        <a:ext cx="6026519" cy="543507"/>
      </dsp:txXfrm>
    </dsp:sp>
    <dsp:sp modelId="{44404AAE-51A6-4933-A339-8AD637D851AD}">
      <dsp:nvSpPr>
        <dsp:cNvPr id="0" name=""/>
        <dsp:cNvSpPr/>
      </dsp:nvSpPr>
      <dsp:spPr>
        <a:xfrm>
          <a:off x="0" y="2304687"/>
          <a:ext cx="6333974" cy="126000"/>
        </a:xfrm>
        <a:prstGeom prst="rect">
          <a:avLst/>
        </a:prstGeom>
        <a:solidFill>
          <a:schemeClr val="lt1">
            <a:alpha val="90000"/>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92702D-0807-4E5A-B22B-C6C9276EB9FA}">
      <dsp:nvSpPr>
        <dsp:cNvPr id="0" name=""/>
        <dsp:cNvSpPr/>
      </dsp:nvSpPr>
      <dsp:spPr>
        <a:xfrm>
          <a:off x="307729" y="1909330"/>
          <a:ext cx="6023704" cy="469156"/>
        </a:xfrm>
        <a:prstGeom prst="round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Στο παρελθόν, οι πωλήσεις αυτού του τύπου βασίζονταν σε διαπροσωπικές σχέσεις, από στόμα σε στόμα και σε δραστηριότητες «</a:t>
          </a:r>
          <a:r>
            <a:rPr lang="el-GR" altLang="es-ES" sz="1200" kern="1200" dirty="0" err="1">
              <a:solidFill>
                <a:schemeClr val="tx1"/>
              </a:solidFill>
            </a:rPr>
            <a:t>outboud</a:t>
          </a:r>
          <a:r>
            <a:rPr lang="el-GR" altLang="es-ES" sz="1200" kern="1200" dirty="0">
              <a:solidFill>
                <a:schemeClr val="tx1"/>
              </a:solidFill>
            </a:rPr>
            <a:t> </a:t>
          </a:r>
          <a:r>
            <a:rPr lang="el-GR" altLang="es-ES" sz="1200" kern="1200" dirty="0" err="1">
              <a:solidFill>
                <a:schemeClr val="tx1"/>
              </a:solidFill>
            </a:rPr>
            <a:t>marketing</a:t>
          </a:r>
          <a:r>
            <a:rPr lang="el-GR" altLang="es-ES" sz="1200" kern="1200" dirty="0">
              <a:solidFill>
                <a:schemeClr val="tx1"/>
              </a:solidFill>
            </a:rPr>
            <a:t>».</a:t>
          </a:r>
          <a:endParaRPr lang="es-ES" sz="1200" kern="1200" dirty="0">
            <a:solidFill>
              <a:schemeClr val="tx1"/>
            </a:solidFill>
          </a:endParaRPr>
        </a:p>
      </dsp:txBody>
      <dsp:txXfrm>
        <a:off x="307729" y="1909330"/>
        <a:ext cx="6023704" cy="469156"/>
      </dsp:txXfrm>
    </dsp:sp>
    <dsp:sp modelId="{9A6EE621-0DB4-4A6C-B0D4-E318E5C474F9}">
      <dsp:nvSpPr>
        <dsp:cNvPr id="0" name=""/>
        <dsp:cNvSpPr/>
      </dsp:nvSpPr>
      <dsp:spPr>
        <a:xfrm>
          <a:off x="0" y="2853044"/>
          <a:ext cx="6333974" cy="126000"/>
        </a:xfrm>
        <a:prstGeom prst="rect">
          <a:avLst/>
        </a:prstGeom>
        <a:solidFill>
          <a:schemeClr val="lt1">
            <a:alpha val="90000"/>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 modelId="{DFA66DCA-B309-4440-B191-AB387DAC8042}">
      <dsp:nvSpPr>
        <dsp:cNvPr id="0" name=""/>
        <dsp:cNvSpPr/>
      </dsp:nvSpPr>
      <dsp:spPr>
        <a:xfrm>
          <a:off x="307729" y="2457687"/>
          <a:ext cx="6023704" cy="46915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Αναλυτικά, η εταιρεία </a:t>
          </a:r>
          <a:r>
            <a:rPr lang="el-GR" altLang="es-ES" sz="1200" kern="1200" dirty="0" err="1">
              <a:solidFill>
                <a:schemeClr val="tx1"/>
              </a:solidFill>
            </a:rPr>
            <a:t>FireSec</a:t>
          </a:r>
          <a:r>
            <a:rPr lang="el-GR" altLang="es-ES" sz="1200" kern="1200" dirty="0">
              <a:solidFill>
                <a:schemeClr val="tx1"/>
              </a:solidFill>
            </a:rPr>
            <a:t> </a:t>
          </a:r>
          <a:r>
            <a:rPr lang="el-GR" altLang="es-ES" sz="1200" kern="1200" dirty="0" err="1">
              <a:solidFill>
                <a:schemeClr val="tx1"/>
              </a:solidFill>
            </a:rPr>
            <a:t>System</a:t>
          </a:r>
          <a:r>
            <a:rPr lang="el-GR" altLang="es-ES" sz="1200" kern="1200" dirty="0">
              <a:solidFill>
                <a:schemeClr val="tx1"/>
              </a:solidFill>
            </a:rPr>
            <a:t> στράφηκε σε έναν οργανισμό επικοινωνίας και μάρκετινγκ για να αναπτύξει ένα συνεκτικό και ενημερωμένο σχέδιο επικοινωνίας.</a:t>
          </a:r>
          <a:endParaRPr lang="es-ES" sz="1200" kern="1200" dirty="0">
            <a:solidFill>
              <a:schemeClr val="tx1"/>
            </a:solidFill>
          </a:endParaRPr>
        </a:p>
      </dsp:txBody>
      <dsp:txXfrm>
        <a:off x="307729" y="2457687"/>
        <a:ext cx="6023704" cy="4691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6531-4A89-4D51-85E2-D411F44E9E34}">
      <dsp:nvSpPr>
        <dsp:cNvPr id="0" name=""/>
        <dsp:cNvSpPr/>
      </dsp:nvSpPr>
      <dsp:spPr>
        <a:xfrm>
          <a:off x="0" y="315150"/>
          <a:ext cx="5798088" cy="3035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Ο Οργανισμός έπρεπε πρώτα να προσδιορίσει</a:t>
          </a:r>
          <a:r>
            <a:rPr lang="en-US" altLang="es-ES" sz="1200" kern="1200" dirty="0">
              <a:solidFill>
                <a:schemeClr val="tx1"/>
              </a:solidFill>
              <a:latin typeface="Arial Rounded MT Bold" panose="020F0704030504030204" pitchFamily="34" charset="0"/>
            </a:rPr>
            <a:t>: </a:t>
          </a:r>
          <a:endParaRPr lang="es-ES" sz="1200" kern="1200" dirty="0">
            <a:solidFill>
              <a:schemeClr val="tx1"/>
            </a:solidFill>
            <a:latin typeface="Arial Rounded MT Bold" panose="020F0704030504030204" pitchFamily="34" charset="0"/>
          </a:endParaRPr>
        </a:p>
      </dsp:txBody>
      <dsp:txXfrm>
        <a:off x="14819" y="329969"/>
        <a:ext cx="5768450" cy="273929"/>
      </dsp:txXfrm>
    </dsp:sp>
    <dsp:sp modelId="{0DC7E4D2-2E98-4BB8-BD0D-03D51690E507}">
      <dsp:nvSpPr>
        <dsp:cNvPr id="0" name=""/>
        <dsp:cNvSpPr/>
      </dsp:nvSpPr>
      <dsp:spPr>
        <a:xfrm>
          <a:off x="0" y="432045"/>
          <a:ext cx="579808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89"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el-GR" altLang="es-ES" sz="1200" kern="1200" dirty="0"/>
            <a:t>1) Ποιοι είναι οι τρέχοντες πελάτες του </a:t>
          </a:r>
          <a:r>
            <a:rPr lang="el-GR" altLang="es-ES" sz="1200" kern="1200" dirty="0" err="1"/>
            <a:t>FireSec</a:t>
          </a:r>
          <a:r>
            <a:rPr lang="el-GR" altLang="es-ES" sz="1200" kern="1200" dirty="0"/>
            <a:t> </a:t>
          </a:r>
          <a:r>
            <a:rPr lang="el-GR" altLang="es-ES" sz="1200" kern="1200" dirty="0" err="1"/>
            <a:t>System</a:t>
          </a:r>
          <a:r>
            <a:rPr lang="el-GR" altLang="es-ES" sz="1200" kern="1200" dirty="0"/>
            <a:t>
2) Ποιοι είναι οι δυνητικοί πελάτες, πώς συμπεριφέρονται στο διαδίκτυο
3) Τι κάνουν οι ανταγωνιστές από την άποψη του ψηφιακού μάρκετινγκ</a:t>
          </a:r>
          <a:endParaRPr lang="en-US" altLang="es-ES" sz="1200" kern="1200" dirty="0">
            <a:latin typeface="Arial Rounded MT Bold" panose="020F0704030504030204" pitchFamily="34" charset="0"/>
          </a:endParaRPr>
        </a:p>
      </dsp:txBody>
      <dsp:txXfrm>
        <a:off x="0" y="432045"/>
        <a:ext cx="5798088" cy="1076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9A8D-6AD9-48D5-8DA6-F81AF4B47D85}">
      <dsp:nvSpPr>
        <dsp:cNvPr id="0" name=""/>
        <dsp:cNvSpPr/>
      </dsp:nvSpPr>
      <dsp:spPr>
        <a:xfrm>
          <a:off x="-3109072" y="-481668"/>
          <a:ext cx="3732340" cy="3732340"/>
        </a:xfrm>
        <a:prstGeom prst="blockArc">
          <a:avLst>
            <a:gd name="adj1" fmla="val 18900000"/>
            <a:gd name="adj2" fmla="val 2700000"/>
            <a:gd name="adj3" fmla="val 579"/>
          </a:avLst>
        </a:pr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8CCA25B-6E7B-4425-B0CA-4690BCD5E5A4}">
      <dsp:nvSpPr>
        <dsp:cNvPr id="0" name=""/>
        <dsp:cNvSpPr/>
      </dsp:nvSpPr>
      <dsp:spPr>
        <a:xfrm>
          <a:off x="509011" y="238865"/>
          <a:ext cx="5090221" cy="1104478"/>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err="1">
              <a:solidFill>
                <a:srgbClr val="F8469B"/>
              </a:solidFill>
            </a:rPr>
            <a:t>Google</a:t>
          </a:r>
          <a:r>
            <a:rPr lang="el-GR" sz="1200" b="1" kern="1200" dirty="0">
              <a:solidFill>
                <a:srgbClr val="F8469B"/>
              </a:solidFill>
            </a:rPr>
            <a:t> </a:t>
          </a:r>
          <a:r>
            <a:rPr lang="el-GR" sz="1200" b="1" kern="1200" dirty="0" err="1">
              <a:solidFill>
                <a:srgbClr val="F8469B"/>
              </a:solidFill>
            </a:rPr>
            <a:t>Alert</a:t>
          </a:r>
          <a:r>
            <a:rPr lang="el-GR" sz="1200" b="1" kern="1200" dirty="0">
              <a:solidFill>
                <a:srgbClr val="F8469B"/>
              </a:solidFill>
            </a:rPr>
            <a:t>: </a:t>
          </a:r>
          <a:r>
            <a:rPr lang="el-GR" sz="1200" b="1" kern="1200" dirty="0">
              <a:solidFill>
                <a:schemeClr val="tx1"/>
              </a:solidFill>
            </a:rPr>
            <a:t>ένα δωρεάν εργαλείο που σας επιτρέπει να βρείτε δημόσιο περιεχόμενο που αναφέρεται σε συγκεκριμένες λέξεις -κλειδιά που έχει επιλέξει ο χρήστης. Μπορεί να προσδιορίσει προφίλ χρηστών χρήσιμα για την έρευνά μας (συμπεριλαμβανομένων για παράδειγμα "ειδικών θεμάτων").</a:t>
          </a:r>
          <a:endParaRPr lang="es-ES" sz="1200" kern="1200" dirty="0">
            <a:solidFill>
              <a:schemeClr val="tx1"/>
            </a:solidFill>
            <a:latin typeface="Arial Rounded MT Bold" panose="020F0704030504030204" pitchFamily="34" charset="0"/>
          </a:endParaRPr>
        </a:p>
      </dsp:txBody>
      <dsp:txXfrm>
        <a:off x="509011" y="238865"/>
        <a:ext cx="5090221" cy="1104478"/>
      </dsp:txXfrm>
    </dsp:sp>
    <dsp:sp modelId="{8A9F904D-84DE-4E78-B17F-38C6A95A5E99}">
      <dsp:nvSpPr>
        <dsp:cNvPr id="0" name=""/>
        <dsp:cNvSpPr/>
      </dsp:nvSpPr>
      <dsp:spPr>
        <a:xfrm>
          <a:off x="14606" y="296698"/>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39F09911-63AE-47B7-9BE6-8E87801AC9C5}">
      <dsp:nvSpPr>
        <dsp:cNvPr id="0" name=""/>
        <dsp:cNvSpPr/>
      </dsp:nvSpPr>
      <dsp:spPr>
        <a:xfrm>
          <a:off x="509011" y="1582374"/>
          <a:ext cx="5090221" cy="791048"/>
        </a:xfrm>
        <a:prstGeom prst="rect">
          <a:avLst/>
        </a:prstGeom>
        <a:solidFill>
          <a:schemeClr val="accent4">
            <a:lumMod val="20000"/>
            <a:lumOff val="8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err="1">
              <a:solidFill>
                <a:srgbClr val="F8469B"/>
              </a:solidFill>
            </a:rPr>
            <a:t>Google</a:t>
          </a:r>
          <a:r>
            <a:rPr lang="el-GR" sz="1200" b="1" kern="1200" dirty="0">
              <a:solidFill>
                <a:srgbClr val="F8469B"/>
              </a:solidFill>
            </a:rPr>
            <a:t> </a:t>
          </a:r>
          <a:r>
            <a:rPr lang="el-GR" sz="1200" b="1" kern="1200" dirty="0" err="1">
              <a:solidFill>
                <a:srgbClr val="F8469B"/>
              </a:solidFill>
            </a:rPr>
            <a:t>Trend</a:t>
          </a:r>
          <a:r>
            <a:rPr lang="el-GR" sz="1200" b="1" kern="1200" dirty="0">
              <a:solidFill>
                <a:srgbClr val="F8469B"/>
              </a:solidFill>
            </a:rPr>
            <a:t>: </a:t>
          </a:r>
          <a:r>
            <a:rPr lang="el-GR" sz="1200" b="1" kern="1200" dirty="0">
              <a:solidFill>
                <a:schemeClr val="tx1"/>
              </a:solidFill>
            </a:rPr>
            <a:t>ένα άλλο δωρεάν εργαλείο από την </a:t>
          </a:r>
          <a:r>
            <a:rPr lang="el-GR" sz="1200" b="1" kern="1200" dirty="0" err="1">
              <a:solidFill>
                <a:schemeClr val="tx1"/>
              </a:solidFill>
            </a:rPr>
            <a:t>Google</a:t>
          </a:r>
          <a:r>
            <a:rPr lang="el-GR" sz="1200" b="1" kern="1200" dirty="0">
              <a:solidFill>
                <a:schemeClr val="tx1"/>
              </a:solidFill>
            </a:rPr>
            <a:t> που σας επιτρέπει να καταλάβετε πόσο αναζητείται ένας όρος και ποια θέματα συζητούνται στο διαδίκτυο.</a:t>
          </a:r>
          <a:endParaRPr lang="es-ES" sz="1200" kern="1200" dirty="0">
            <a:solidFill>
              <a:schemeClr val="tx1"/>
            </a:solidFill>
            <a:latin typeface="Arial Rounded MT Bold" panose="020F0704030504030204" pitchFamily="34" charset="0"/>
          </a:endParaRPr>
        </a:p>
      </dsp:txBody>
      <dsp:txXfrm>
        <a:off x="509011" y="1582374"/>
        <a:ext cx="5090221" cy="791048"/>
      </dsp:txXfrm>
    </dsp:sp>
    <dsp:sp modelId="{1460D825-5C23-4C95-A884-5CF3210B6FE9}">
      <dsp:nvSpPr>
        <dsp:cNvPr id="0" name=""/>
        <dsp:cNvSpPr/>
      </dsp:nvSpPr>
      <dsp:spPr>
        <a:xfrm>
          <a:off x="14606" y="1483493"/>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7377-A4B3-46A7-8E8B-7DA0A7E21DE6}">
      <dsp:nvSpPr>
        <dsp:cNvPr id="0" name=""/>
        <dsp:cNvSpPr/>
      </dsp:nvSpPr>
      <dsp:spPr>
        <a:xfrm>
          <a:off x="-3235469" y="-501064"/>
          <a:ext cx="3883898" cy="3883898"/>
        </a:xfrm>
        <a:prstGeom prst="blockArc">
          <a:avLst>
            <a:gd name="adj1" fmla="val 18900000"/>
            <a:gd name="adj2" fmla="val 2700000"/>
            <a:gd name="adj3" fmla="val 55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DC35824-BA65-434C-8C5E-F67A067FC949}">
      <dsp:nvSpPr>
        <dsp:cNvPr id="0" name=""/>
        <dsp:cNvSpPr/>
      </dsp:nvSpPr>
      <dsp:spPr>
        <a:xfrm>
          <a:off x="537973" y="410364"/>
          <a:ext cx="5210146" cy="967285"/>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err="1">
              <a:solidFill>
                <a:srgbClr val="F8469B"/>
              </a:solidFill>
            </a:rPr>
            <a:t>SemRush</a:t>
          </a:r>
          <a:r>
            <a:rPr lang="el-GR" sz="1200" b="1" kern="1200" dirty="0">
              <a:solidFill>
                <a:srgbClr val="F8469B"/>
              </a:solidFill>
            </a:rPr>
            <a:t>: </a:t>
          </a:r>
          <a:r>
            <a:rPr lang="el-GR" sz="1200" b="1" kern="1200" dirty="0">
              <a:solidFill>
                <a:schemeClr val="tx1"/>
              </a:solidFill>
            </a:rPr>
            <a:t>αυτό είναι ένα πληρωμένο εργαλείο, χρήσιμο για την πραγματοποίηση διαδικτυακής έρευνας αγοράς: επιτρέπει πάνω απ 'όλα να πραγματοποιεί αναλύσεις ανταγωνιστών. Στην πραγματικότητα, παρέχει δεδομένα για τους τομείς που αναζητήθηκαν και για τη χρήση λέξεων -κλειδιών που φέρνουν </a:t>
          </a:r>
          <a:r>
            <a:rPr lang="el-GR" sz="1200" b="1" kern="1200" dirty="0" err="1">
              <a:solidFill>
                <a:schemeClr val="tx1"/>
              </a:solidFill>
            </a:rPr>
            <a:t>επισκεψιμότητα</a:t>
          </a:r>
          <a:r>
            <a:rPr lang="el-GR" sz="1200" b="1" kern="1200" dirty="0">
              <a:solidFill>
                <a:schemeClr val="tx1"/>
              </a:solidFill>
            </a:rPr>
            <a:t> στον </a:t>
          </a:r>
          <a:r>
            <a:rPr lang="el-GR" sz="1200" b="1" kern="1200" dirty="0" err="1">
              <a:solidFill>
                <a:schemeClr val="tx1"/>
              </a:solidFill>
            </a:rPr>
            <a:t>ιστότοπο</a:t>
          </a:r>
          <a:r>
            <a:rPr lang="el-GR" sz="1200" b="1" kern="1200" dirty="0">
              <a:solidFill>
                <a:schemeClr val="tx1"/>
              </a:solidFill>
            </a:rPr>
            <a:t>.</a:t>
          </a:r>
          <a:endParaRPr lang="es-ES" sz="1200" kern="1200" dirty="0">
            <a:solidFill>
              <a:schemeClr val="tx1"/>
            </a:solidFill>
            <a:latin typeface="Arial Rounded MT Bold" panose="020F0704030504030204" pitchFamily="34" charset="0"/>
          </a:endParaRPr>
        </a:p>
      </dsp:txBody>
      <dsp:txXfrm>
        <a:off x="537973" y="410364"/>
        <a:ext cx="5210146" cy="967285"/>
      </dsp:txXfrm>
    </dsp:sp>
    <dsp:sp modelId="{969F9482-9A00-4D10-8A86-6ADFD49D000E}">
      <dsp:nvSpPr>
        <dsp:cNvPr id="0" name=""/>
        <dsp:cNvSpPr/>
      </dsp:nvSpPr>
      <dsp:spPr>
        <a:xfrm>
          <a:off x="1" y="329980"/>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5616A9FB-19DF-4F7B-95D4-E20289C6E527}">
      <dsp:nvSpPr>
        <dsp:cNvPr id="0" name=""/>
        <dsp:cNvSpPr/>
      </dsp:nvSpPr>
      <dsp:spPr>
        <a:xfrm>
          <a:off x="529741" y="1546291"/>
          <a:ext cx="5210146" cy="1024313"/>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err="1">
              <a:solidFill>
                <a:srgbClr val="F8469B"/>
              </a:solidFill>
            </a:rPr>
            <a:t>SimilareWeb</a:t>
          </a:r>
          <a:r>
            <a:rPr lang="el-GR" sz="1200" b="1" kern="1200" dirty="0">
              <a:solidFill>
                <a:srgbClr val="F8469B"/>
              </a:solidFill>
            </a:rPr>
            <a:t>: </a:t>
          </a:r>
          <a:r>
            <a:rPr lang="el-GR" sz="1200" b="1" kern="1200" dirty="0">
              <a:solidFill>
                <a:schemeClr val="tx1"/>
              </a:solidFill>
            </a:rPr>
            <a:t>εύχρηστο διαδικτυακό εργαλείο: εισάγετε τον τομέα του </a:t>
          </a:r>
          <a:r>
            <a:rPr lang="el-GR" sz="1200" b="1" kern="1200" dirty="0" err="1">
              <a:solidFill>
                <a:schemeClr val="tx1"/>
              </a:solidFill>
            </a:rPr>
            <a:t>ιστότοπου</a:t>
          </a:r>
          <a:r>
            <a:rPr lang="el-GR" sz="1200" b="1" kern="1200" dirty="0">
              <a:solidFill>
                <a:schemeClr val="tx1"/>
              </a:solidFill>
            </a:rPr>
            <a:t> που σας ενδιαφέρει και το εργαλείο επιστρέφει πληροφορίες, αν και δεν λειτουργεί εάν ο εν λόγω </a:t>
          </a:r>
          <a:r>
            <a:rPr lang="el-GR" sz="1200" b="1" kern="1200" dirty="0" err="1">
              <a:solidFill>
                <a:schemeClr val="tx1"/>
              </a:solidFill>
            </a:rPr>
            <a:t>ιστότοπος</a:t>
          </a:r>
          <a:r>
            <a:rPr lang="el-GR" sz="1200" b="1" kern="1200" dirty="0">
              <a:solidFill>
                <a:schemeClr val="tx1"/>
              </a:solidFill>
            </a:rPr>
            <a:t> δημιουργεί μικρή </a:t>
          </a:r>
          <a:r>
            <a:rPr lang="el-GR" sz="1200" b="1" kern="1200" dirty="0" err="1">
              <a:solidFill>
                <a:schemeClr val="tx1"/>
              </a:solidFill>
            </a:rPr>
            <a:t>επισκεψιμότητα</a:t>
          </a:r>
          <a:r>
            <a:rPr lang="el-GR" sz="1200" b="1" kern="1200" dirty="0">
              <a:solidFill>
                <a:schemeClr val="tx1"/>
              </a:solidFill>
            </a:rPr>
            <a:t>. Είναι ένα χρήσιμο εργαλείο για την αναζήτηση ανταγωνιστών ή ηγετών του κλάδου.</a:t>
          </a:r>
          <a:endParaRPr lang="es-ES" sz="1200" kern="1200" dirty="0">
            <a:solidFill>
              <a:schemeClr val="tx1"/>
            </a:solidFill>
            <a:latin typeface="Arial Rounded MT Bold" panose="020F0704030504030204" pitchFamily="34" charset="0"/>
          </a:endParaRPr>
        </a:p>
      </dsp:txBody>
      <dsp:txXfrm>
        <a:off x="529741" y="1546291"/>
        <a:ext cx="5210146" cy="1024313"/>
      </dsp:txXfrm>
    </dsp:sp>
    <dsp:sp modelId="{91DDD74F-A647-4741-A2A9-32D78B9907FE}">
      <dsp:nvSpPr>
        <dsp:cNvPr id="0" name=""/>
        <dsp:cNvSpPr/>
      </dsp:nvSpPr>
      <dsp:spPr>
        <a:xfrm>
          <a:off x="15201" y="1543908"/>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67F8-6223-4334-AECE-9EFF411A093C}">
      <dsp:nvSpPr>
        <dsp:cNvPr id="0" name=""/>
        <dsp:cNvSpPr/>
      </dsp:nvSpPr>
      <dsp:spPr>
        <a:xfrm>
          <a:off x="-2425537" y="-374693"/>
          <a:ext cx="2896440" cy="2896440"/>
        </a:xfrm>
        <a:prstGeom prst="blockArc">
          <a:avLst>
            <a:gd name="adj1" fmla="val 18900000"/>
            <a:gd name="adj2" fmla="val 2700000"/>
            <a:gd name="adj3" fmla="val 746"/>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E4834F1-13FA-4934-917E-E912AB51FB84}">
      <dsp:nvSpPr>
        <dsp:cNvPr id="0" name=""/>
        <dsp:cNvSpPr/>
      </dsp:nvSpPr>
      <dsp:spPr>
        <a:xfrm>
          <a:off x="302729" y="214705"/>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a:solidFill>
                <a:schemeClr val="tx1"/>
              </a:solidFill>
            </a:rPr>
            <a:t>1) Ιδιοκτησιακά μέσα: αυτά είναι τα κανάλια που κατέχει η μάρκα και στα οποία έχει τον πλήρη έλεγχο (</a:t>
          </a:r>
          <a:r>
            <a:rPr lang="el-GR" sz="1200" b="1" kern="1200" dirty="0" err="1">
              <a:solidFill>
                <a:schemeClr val="tx1"/>
              </a:solidFill>
            </a:rPr>
            <a:t>Ιστότοπος</a:t>
          </a:r>
          <a:r>
            <a:rPr lang="el-GR" sz="1200" b="1" kern="1200" dirty="0">
              <a:solidFill>
                <a:schemeClr val="tx1"/>
              </a:solidFill>
            </a:rPr>
            <a:t>, </a:t>
          </a:r>
          <a:r>
            <a:rPr lang="el-GR" sz="1200" b="1" kern="1200" dirty="0" err="1">
              <a:solidFill>
                <a:schemeClr val="tx1"/>
              </a:solidFill>
            </a:rPr>
            <a:t>Blog</a:t>
          </a:r>
          <a:r>
            <a:rPr lang="el-GR" sz="1200" b="1" kern="1200" dirty="0">
              <a:solidFill>
                <a:schemeClr val="tx1"/>
              </a:solidFill>
            </a:rPr>
            <a:t>): η καρδιά των δραστηριοτήτων μάρκετινγκ της Εταιρείας</a:t>
          </a:r>
          <a:endParaRPr lang="es-ES" sz="1200" kern="1200" dirty="0">
            <a:solidFill>
              <a:schemeClr val="tx1"/>
            </a:solidFill>
            <a:latin typeface="Arial Rounded MT Bold" panose="020F0704030504030204" pitchFamily="34" charset="0"/>
          </a:endParaRPr>
        </a:p>
      </dsp:txBody>
      <dsp:txXfrm>
        <a:off x="302729" y="214705"/>
        <a:ext cx="5503001" cy="429410"/>
      </dsp:txXfrm>
    </dsp:sp>
    <dsp:sp modelId="{E52BBF4E-3EEF-4B07-9DBA-D32861D004D9}">
      <dsp:nvSpPr>
        <dsp:cNvPr id="0" name=""/>
        <dsp:cNvSpPr/>
      </dsp:nvSpPr>
      <dsp:spPr>
        <a:xfrm>
          <a:off x="34348" y="161029"/>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5EA58BD8-E273-48AD-8D2D-722A14E8C18B}">
      <dsp:nvSpPr>
        <dsp:cNvPr id="0" name=""/>
        <dsp:cNvSpPr/>
      </dsp:nvSpPr>
      <dsp:spPr>
        <a:xfrm>
          <a:off x="469514" y="841804"/>
          <a:ext cx="5346910"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2) Πληρωμένα μέσα: αγορασμένα μέσα, όπως διαφημίσεις πληρωμής ανά κλικ, για παράδειγμα στα Κανάλια κοινωνικής δικτύωσης</a:t>
          </a:r>
          <a:endParaRPr lang="es-ES" sz="1200" b="1" kern="1200" dirty="0">
            <a:solidFill>
              <a:schemeClr val="tx1"/>
            </a:solidFill>
          </a:endParaRPr>
        </a:p>
      </dsp:txBody>
      <dsp:txXfrm>
        <a:off x="469514" y="841804"/>
        <a:ext cx="5346910" cy="429410"/>
      </dsp:txXfrm>
    </dsp:sp>
    <dsp:sp modelId="{BDCCFE97-4619-4BA6-8DF9-607FCF19DAD7}">
      <dsp:nvSpPr>
        <dsp:cNvPr id="0" name=""/>
        <dsp:cNvSpPr/>
      </dsp:nvSpPr>
      <dsp:spPr>
        <a:xfrm>
          <a:off x="190439" y="805145"/>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7E1BDA23-CEE3-4272-9630-07C47EEC4478}">
      <dsp:nvSpPr>
        <dsp:cNvPr id="0" name=""/>
        <dsp:cNvSpPr/>
      </dsp:nvSpPr>
      <dsp:spPr>
        <a:xfrm>
          <a:off x="302729" y="1502937"/>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a:solidFill>
                <a:schemeClr val="tx1"/>
              </a:solidFill>
            </a:rPr>
            <a:t>3) Κερδισμένα μέσα: πελάτες πιστοί στο εμπορικό σήμα που λειτουργούν μέσω μετοχών, σχολίων.</a:t>
          </a:r>
          <a:endParaRPr lang="es-ES" sz="1200" b="1" kern="1200" dirty="0">
            <a:solidFill>
              <a:schemeClr val="tx1"/>
            </a:solidFill>
            <a:latin typeface="Arial Rounded MT Bold" panose="020F0704030504030204" pitchFamily="34" charset="0"/>
          </a:endParaRPr>
        </a:p>
      </dsp:txBody>
      <dsp:txXfrm>
        <a:off x="302729" y="1502937"/>
        <a:ext cx="5503001" cy="429410"/>
      </dsp:txXfrm>
    </dsp:sp>
    <dsp:sp modelId="{C671FD8A-2E9D-46FB-A0CF-388DF7031A3E}">
      <dsp:nvSpPr>
        <dsp:cNvPr id="0" name=""/>
        <dsp:cNvSpPr/>
      </dsp:nvSpPr>
      <dsp:spPr>
        <a:xfrm>
          <a:off x="34348" y="1449261"/>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BF63-A06E-4712-B0FE-1A3420D3C873}">
      <dsp:nvSpPr>
        <dsp:cNvPr id="0" name=""/>
        <dsp:cNvSpPr/>
      </dsp:nvSpPr>
      <dsp:spPr>
        <a:xfrm>
          <a:off x="397491" y="713"/>
          <a:ext cx="1391509" cy="8174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11150">
            <a:lnSpc>
              <a:spcPct val="90000"/>
            </a:lnSpc>
            <a:spcBef>
              <a:spcPct val="0"/>
            </a:spcBef>
            <a:spcAft>
              <a:spcPct val="35000"/>
            </a:spcAft>
            <a:buNone/>
          </a:pPr>
          <a:r>
            <a:rPr lang="el-GR" sz="1200" kern="1200" dirty="0">
              <a:solidFill>
                <a:schemeClr val="tx1"/>
              </a:solidFill>
            </a:rPr>
            <a:t>Αυτό που κατάφερε λοιπόν ο Οργανισμός είναι</a:t>
          </a:r>
          <a:r>
            <a:rPr lang="en-US" sz="1200" kern="1200" dirty="0">
              <a:solidFill>
                <a:schemeClr val="tx1"/>
              </a:solidFill>
              <a:latin typeface="Arial Rounded MT Bold" panose="020F0704030504030204" pitchFamily="34" charset="0"/>
            </a:rPr>
            <a:t>:</a:t>
          </a:r>
          <a:endParaRPr lang="es-ES" sz="1200" kern="1200" dirty="0">
            <a:solidFill>
              <a:schemeClr val="tx1"/>
            </a:solidFill>
            <a:latin typeface="Arial Rounded MT Bold" panose="020F0704030504030204" pitchFamily="34" charset="0"/>
          </a:endParaRPr>
        </a:p>
      </dsp:txBody>
      <dsp:txXfrm>
        <a:off x="421433" y="24655"/>
        <a:ext cx="1343625" cy="769567"/>
      </dsp:txXfrm>
    </dsp:sp>
    <dsp:sp modelId="{A80E79F5-682F-4569-A3C9-010E9FBB9165}">
      <dsp:nvSpPr>
        <dsp:cNvPr id="0" name=""/>
        <dsp:cNvSpPr/>
      </dsp:nvSpPr>
      <dsp:spPr>
        <a:xfrm>
          <a:off x="1854103" y="317702"/>
          <a:ext cx="156839" cy="1834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a:off x="1854103" y="354396"/>
        <a:ext cx="109787" cy="110084"/>
      </dsp:txXfrm>
    </dsp:sp>
    <dsp:sp modelId="{EEF7F217-8C85-4DBC-9981-15F10FEE9FD2}">
      <dsp:nvSpPr>
        <dsp:cNvPr id="0" name=""/>
        <dsp:cNvSpPr/>
      </dsp:nvSpPr>
      <dsp:spPr>
        <a:xfrm>
          <a:off x="2084924" y="10055"/>
          <a:ext cx="1030015" cy="798768"/>
        </a:xfrm>
        <a:prstGeom prst="roundRect">
          <a:avLst>
            <a:gd name="adj" fmla="val 10000"/>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Ένα έργο ανάλυσης και παρακολούθησης</a:t>
          </a:r>
          <a:endParaRPr lang="es-ES" sz="1200" kern="1200" dirty="0">
            <a:solidFill>
              <a:schemeClr val="tx1"/>
            </a:solidFill>
            <a:latin typeface="Arial Rounded MT Bold" panose="020F0704030504030204" pitchFamily="34" charset="0"/>
          </a:endParaRPr>
        </a:p>
      </dsp:txBody>
      <dsp:txXfrm>
        <a:off x="2108319" y="33450"/>
        <a:ext cx="983225" cy="751978"/>
      </dsp:txXfrm>
    </dsp:sp>
    <dsp:sp modelId="{1AFCB61E-5956-4927-ABB2-8D7340342412}">
      <dsp:nvSpPr>
        <dsp:cNvPr id="0" name=""/>
        <dsp:cNvSpPr/>
      </dsp:nvSpPr>
      <dsp:spPr>
        <a:xfrm>
          <a:off x="3180043" y="317702"/>
          <a:ext cx="156839" cy="183472"/>
        </a:xfrm>
        <a:prstGeom prst="rightArrow">
          <a:avLst>
            <a:gd name="adj1" fmla="val 60000"/>
            <a:gd name="adj2" fmla="val 50000"/>
          </a:avLst>
        </a:prstGeom>
        <a:solidFill>
          <a:schemeClr val="accent3">
            <a:hueOff val="-1413945"/>
            <a:satOff val="-581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a:off x="3180043" y="354396"/>
        <a:ext cx="109787" cy="110084"/>
      </dsp:txXfrm>
    </dsp:sp>
    <dsp:sp modelId="{87BDC5E9-17BB-48D9-80D7-7520DA144C0C}">
      <dsp:nvSpPr>
        <dsp:cNvPr id="0" name=""/>
        <dsp:cNvSpPr/>
      </dsp:nvSpPr>
      <dsp:spPr>
        <a:xfrm>
          <a:off x="3410864" y="10055"/>
          <a:ext cx="1242082" cy="798768"/>
        </a:xfrm>
        <a:prstGeom prst="roundRect">
          <a:avLst>
            <a:gd name="adj" fmla="val 10000"/>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Μια διαδικασία βελτιστοποίησης</a:t>
          </a:r>
          <a:endParaRPr lang="es-ES" sz="1200" kern="1200" dirty="0">
            <a:solidFill>
              <a:schemeClr val="tx1"/>
            </a:solidFill>
            <a:latin typeface="Arial Rounded MT Bold" panose="020F0704030504030204" pitchFamily="34" charset="0"/>
          </a:endParaRPr>
        </a:p>
      </dsp:txBody>
      <dsp:txXfrm>
        <a:off x="3434259" y="33450"/>
        <a:ext cx="1195292" cy="751978"/>
      </dsp:txXfrm>
    </dsp:sp>
    <dsp:sp modelId="{E8AD2075-4861-4ED5-9183-015A5AE211B0}">
      <dsp:nvSpPr>
        <dsp:cNvPr id="0" name=""/>
        <dsp:cNvSpPr/>
      </dsp:nvSpPr>
      <dsp:spPr>
        <a:xfrm rot="7705026">
          <a:off x="3494497" y="865141"/>
          <a:ext cx="206495" cy="183472"/>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rot="-5400000">
        <a:off x="3559803" y="859588"/>
        <a:ext cx="110084" cy="151453"/>
      </dsp:txXfrm>
    </dsp:sp>
    <dsp:sp modelId="{02DFACBF-7709-4913-A57E-64CF25FB1DC5}">
      <dsp:nvSpPr>
        <dsp:cNvPr id="0" name=""/>
        <dsp:cNvSpPr/>
      </dsp:nvSpPr>
      <dsp:spPr>
        <a:xfrm>
          <a:off x="1220811" y="1114089"/>
          <a:ext cx="3432135" cy="1352165"/>
        </a:xfrm>
        <a:prstGeom prst="roundRect">
          <a:avLst>
            <a:gd name="adj" fmla="val 10000"/>
          </a:avLst>
        </a:prstGeom>
        <a:solidFill>
          <a:schemeClr val="accent3">
            <a:lumMod val="40000"/>
            <a:lumOff val="6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kern="1200" dirty="0">
              <a:solidFill>
                <a:schemeClr val="tx1"/>
              </a:solidFill>
            </a:rPr>
            <a:t>Οι παραδοσιακές τεχνικές μάρκετινγκ "B2B" (ψυχρές κλήσεις, εμπορικά e-</a:t>
          </a:r>
          <a:r>
            <a:rPr lang="el-GR" sz="1200" kern="1200" dirty="0" err="1">
              <a:solidFill>
                <a:schemeClr val="tx1"/>
              </a:solidFill>
            </a:rPr>
            <a:t>mail </a:t>
          </a:r>
          <a:r>
            <a:rPr lang="el-GR" sz="1200" kern="1200" dirty="0">
              <a:solidFill>
                <a:schemeClr val="tx1"/>
              </a:solidFill>
            </a:rPr>
            <a:t>κ.λπ.) δεν ταιριάζουν καλά στο νέο πλαίσιο στο οποίο κυριαρχούν τα Ψηφιακά και Κοινωνικά Μέσα. Οι εταιρείες πρέπει να αναρωτηθούν πώς να κινηθούν σε αυτό το νέο σενάριο και πώς να επενδύσουν.</a:t>
          </a:r>
          <a:endParaRPr lang="es-ES" sz="1200" kern="1200" dirty="0">
            <a:solidFill>
              <a:schemeClr val="tx1"/>
            </a:solidFill>
            <a:latin typeface="Arial Rounded MT Bold" panose="020F0704030504030204" pitchFamily="34" charset="0"/>
          </a:endParaRPr>
        </a:p>
      </dsp:txBody>
      <dsp:txXfrm>
        <a:off x="1260415" y="1153693"/>
        <a:ext cx="3352927" cy="12729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2A20F-1668-4F2F-A521-7F854F7B3433}">
      <dsp:nvSpPr>
        <dsp:cNvPr id="0" name=""/>
        <dsp:cNvSpPr/>
      </dsp:nvSpPr>
      <dsp:spPr>
        <a:xfrm>
          <a:off x="0" y="145448"/>
          <a:ext cx="6045614" cy="69752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l-GR" altLang="es-ES" sz="1200" kern="1200" dirty="0"/>
            <a:t>Για τους πρώτους, αύξηση της κοινωνικής εμβέλειας και των εντυπώσεων, αύξηση των κοινωνικών δικτύων, μερίδιο, αριθμός παραγόμενων δυνητικών πελατών, επιτάχυνση της
διαδικασίας αγοράς από τον κοινωνικό πελάτη.</a:t>
          </a:r>
          <a:endParaRPr lang="es-ES" sz="1200" kern="1200" dirty="0">
            <a:latin typeface="Arial Rounded MT Bold" pitchFamily="34" charset="0"/>
          </a:endParaRPr>
        </a:p>
      </dsp:txBody>
      <dsp:txXfrm>
        <a:off x="0" y="145448"/>
        <a:ext cx="6045614" cy="697522"/>
      </dsp:txXfrm>
    </dsp:sp>
    <dsp:sp modelId="{9389D54A-DA6B-4CD3-AF5E-BBDFF21CBF0C}">
      <dsp:nvSpPr>
        <dsp:cNvPr id="0" name=""/>
        <dsp:cNvSpPr/>
      </dsp:nvSpPr>
      <dsp:spPr>
        <a:xfrm>
          <a:off x="0" y="1027290"/>
          <a:ext cx="6045614" cy="98893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kern="1200" dirty="0"/>
            <a:t>Για το τελευταίο, Δείκτης Ικανοποίησης Πελατών, Βαθμός Καθαρού Προωθητή, Δείκτης Εμπιστοσύνης
(δείκτης εμπιστοσύνης και εταιρικής φήμης), δείκτης συναισθημάτων (επίπεδο αντίληψης,
θετικό ή αρνητικό, που σχετίζεται με το εμπορικό σήμα).</a:t>
          </a:r>
          <a:endParaRPr lang="es-ES" sz="1200" kern="1200" dirty="0"/>
        </a:p>
      </dsp:txBody>
      <dsp:txXfrm>
        <a:off x="0" y="1027290"/>
        <a:ext cx="6045614" cy="988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A3214-C6E6-4E1A-832E-A286CE261482}">
      <dsp:nvSpPr>
        <dsp:cNvPr id="0" name=""/>
        <dsp:cNvSpPr/>
      </dsp:nvSpPr>
      <dsp:spPr>
        <a:xfrm>
          <a:off x="0" y="216940"/>
          <a:ext cx="602839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4B1B2-5D11-48F9-BC8B-DB38F8AEBE0E}">
      <dsp:nvSpPr>
        <dsp:cNvPr id="0" name=""/>
        <dsp:cNvSpPr/>
      </dsp:nvSpPr>
      <dsp:spPr>
        <a:xfrm>
          <a:off x="301419" y="69340"/>
          <a:ext cx="4219873"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1)</a:t>
          </a:r>
          <a:r>
            <a:rPr lang="el-GR" sz="1000" kern="1200" dirty="0">
              <a:solidFill>
                <a:schemeClr val="tx1"/>
              </a:solidFill>
            </a:rPr>
            <a:t>Ανάλυση</a:t>
          </a:r>
          <a:endParaRPr lang="it-IT" sz="1000" kern="1200" dirty="0">
            <a:solidFill>
              <a:schemeClr val="tx1"/>
            </a:solidFill>
            <a:latin typeface="Arial Rounded MT Bold" panose="020F0704030504030204" pitchFamily="34" charset="0"/>
          </a:endParaRPr>
        </a:p>
      </dsp:txBody>
      <dsp:txXfrm>
        <a:off x="301419" y="69340"/>
        <a:ext cx="4219873" cy="295200"/>
      </dsp:txXfrm>
    </dsp:sp>
    <dsp:sp modelId="{5C9FB35F-3D74-4E02-A29B-A136DF546447}">
      <dsp:nvSpPr>
        <dsp:cNvPr id="0" name=""/>
        <dsp:cNvSpPr/>
      </dsp:nvSpPr>
      <dsp:spPr>
        <a:xfrm>
          <a:off x="0" y="670540"/>
          <a:ext cx="602839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DC5F137-C5E9-4FA1-936F-3C5C005F1667}">
      <dsp:nvSpPr>
        <dsp:cNvPr id="0" name=""/>
        <dsp:cNvSpPr/>
      </dsp:nvSpPr>
      <dsp:spPr>
        <a:xfrm>
          <a:off x="301419" y="522940"/>
          <a:ext cx="4219873"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2) </a:t>
          </a:r>
          <a:r>
            <a:rPr lang="el-GR" sz="1000" kern="1200" dirty="0">
              <a:solidFill>
                <a:schemeClr val="tx1"/>
              </a:solidFill>
            </a:rPr>
            <a:t>Καθορισμός της Στρατηγικής</a:t>
          </a:r>
          <a:endParaRPr lang="it-IT" sz="1000" kern="1200" dirty="0">
            <a:solidFill>
              <a:schemeClr val="tx1"/>
            </a:solidFill>
            <a:latin typeface="Arial Rounded MT Bold" panose="020F0704030504030204" pitchFamily="34" charset="0"/>
          </a:endParaRPr>
        </a:p>
      </dsp:txBody>
      <dsp:txXfrm>
        <a:off x="301419" y="522940"/>
        <a:ext cx="4219873" cy="295200"/>
      </dsp:txXfrm>
    </dsp:sp>
    <dsp:sp modelId="{962450BA-894F-4C50-86F7-4475E652E5BA}">
      <dsp:nvSpPr>
        <dsp:cNvPr id="0" name=""/>
        <dsp:cNvSpPr/>
      </dsp:nvSpPr>
      <dsp:spPr>
        <a:xfrm>
          <a:off x="0" y="1124140"/>
          <a:ext cx="602839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D8EBB0F1-C290-4B6E-915A-C3F08E95CD2C}">
      <dsp:nvSpPr>
        <dsp:cNvPr id="0" name=""/>
        <dsp:cNvSpPr/>
      </dsp:nvSpPr>
      <dsp:spPr>
        <a:xfrm>
          <a:off x="301419" y="976540"/>
          <a:ext cx="4219873"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3) </a:t>
          </a:r>
          <a:r>
            <a:rPr lang="el-GR" sz="1000" kern="1200" dirty="0">
              <a:solidFill>
                <a:schemeClr val="tx1"/>
              </a:solidFill>
            </a:rPr>
            <a:t>Δημιουργία επιχειρησιακού σχεδίου</a:t>
          </a:r>
          <a:endParaRPr lang="it-IT" sz="1000" kern="1200" dirty="0">
            <a:solidFill>
              <a:schemeClr val="tx1"/>
            </a:solidFill>
            <a:latin typeface="Arial Rounded MT Bold" panose="020F0704030504030204" pitchFamily="34" charset="0"/>
          </a:endParaRPr>
        </a:p>
      </dsp:txBody>
      <dsp:txXfrm>
        <a:off x="301419" y="976540"/>
        <a:ext cx="4219873" cy="295200"/>
      </dsp:txXfrm>
    </dsp:sp>
    <dsp:sp modelId="{8488ECBD-9A14-4249-B343-77C0CC4F9E0E}">
      <dsp:nvSpPr>
        <dsp:cNvPr id="0" name=""/>
        <dsp:cNvSpPr/>
      </dsp:nvSpPr>
      <dsp:spPr>
        <a:xfrm>
          <a:off x="0" y="1577740"/>
          <a:ext cx="602839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AFF3605A-6FE6-4CDD-B83A-E9033F5E55D6}">
      <dsp:nvSpPr>
        <dsp:cNvPr id="0" name=""/>
        <dsp:cNvSpPr/>
      </dsp:nvSpPr>
      <dsp:spPr>
        <a:xfrm>
          <a:off x="301419" y="1430140"/>
          <a:ext cx="4219873"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4</a:t>
          </a:r>
          <a:r>
            <a:rPr lang="el-GR" sz="1000" kern="1200" dirty="0">
              <a:solidFill>
                <a:schemeClr val="tx1"/>
              </a:solidFill>
            </a:rPr>
            <a:t>) Μέτρηση</a:t>
          </a:r>
          <a:endParaRPr lang="it-IT" sz="1000" kern="1200" dirty="0">
            <a:solidFill>
              <a:schemeClr val="tx1"/>
            </a:solidFill>
            <a:latin typeface="Arial Rounded MT Bold" panose="020F0704030504030204" pitchFamily="34" charset="0"/>
          </a:endParaRPr>
        </a:p>
      </dsp:txBody>
      <dsp:txXfrm>
        <a:off x="301419" y="1430140"/>
        <a:ext cx="4219873" cy="295200"/>
      </dsp:txXfrm>
    </dsp:sp>
    <dsp:sp modelId="{31AE8084-E858-4EC6-9AC1-32C7FD64C0AA}">
      <dsp:nvSpPr>
        <dsp:cNvPr id="0" name=""/>
        <dsp:cNvSpPr/>
      </dsp:nvSpPr>
      <dsp:spPr>
        <a:xfrm>
          <a:off x="0" y="2031340"/>
          <a:ext cx="602839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A3FB457F-24E0-4FA4-BDAC-A6A372F821D8}">
      <dsp:nvSpPr>
        <dsp:cNvPr id="0" name=""/>
        <dsp:cNvSpPr/>
      </dsp:nvSpPr>
      <dsp:spPr>
        <a:xfrm>
          <a:off x="301419" y="1883740"/>
          <a:ext cx="4219873"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5) </a:t>
          </a:r>
          <a:r>
            <a:rPr lang="el-GR" sz="1000" kern="1200" dirty="0">
              <a:solidFill>
                <a:schemeClr val="tx1"/>
              </a:solidFill>
            </a:rPr>
            <a:t>Βελτίωση απόδοσης χάρη στα δεδομένα που συλλέχθηκαν</a:t>
          </a:r>
          <a:endParaRPr lang="it-IT" sz="1000" kern="1200" dirty="0">
            <a:solidFill>
              <a:schemeClr val="tx1"/>
            </a:solidFill>
            <a:latin typeface="Arial Rounded MT Bold" panose="020F0704030504030204" pitchFamily="34" charset="0"/>
          </a:endParaRPr>
        </a:p>
      </dsp:txBody>
      <dsp:txXfrm>
        <a:off x="301419" y="1883740"/>
        <a:ext cx="4219873" cy="2952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A22F-8135-4434-84C5-FAFCBB53551D}">
      <dsp:nvSpPr>
        <dsp:cNvPr id="0" name=""/>
        <dsp:cNvSpPr/>
      </dsp:nvSpPr>
      <dsp:spPr>
        <a:xfrm>
          <a:off x="0" y="0"/>
          <a:ext cx="5822414" cy="4867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1) Να κάνει το κατάστημα μία "εμπειρία" και λιγότερο "διανομή"</a:t>
          </a:r>
          <a:endParaRPr lang="it-IT" sz="1200" kern="1200" dirty="0">
            <a:solidFill>
              <a:schemeClr val="tx1"/>
            </a:solidFill>
            <a:latin typeface="Arial Rounded MT Bold" panose="020F0704030504030204" pitchFamily="34" charset="0"/>
          </a:endParaRPr>
        </a:p>
      </dsp:txBody>
      <dsp:txXfrm>
        <a:off x="0" y="0"/>
        <a:ext cx="5822414" cy="486720"/>
      </dsp:txXfrm>
    </dsp:sp>
    <dsp:sp modelId="{4B2850AC-2DD2-4E3D-A889-9FF2498FA359}">
      <dsp:nvSpPr>
        <dsp:cNvPr id="0" name=""/>
        <dsp:cNvSpPr/>
      </dsp:nvSpPr>
      <dsp:spPr>
        <a:xfrm>
          <a:off x="0" y="564262"/>
          <a:ext cx="5822414" cy="48672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2) Να αντικαταστήσει τους καταλόγους χαρτιού και τις διαφημίσεις περιοδικών επειδή δεν είναι πλέον αποτελεσματικά</a:t>
          </a:r>
          <a:endParaRPr lang="it-IT" sz="1200" kern="1200" dirty="0">
            <a:solidFill>
              <a:schemeClr val="tx1"/>
            </a:solidFill>
          </a:endParaRPr>
        </a:p>
      </dsp:txBody>
      <dsp:txXfrm>
        <a:off x="0" y="564262"/>
        <a:ext cx="5822414" cy="486720"/>
      </dsp:txXfrm>
    </dsp:sp>
    <dsp:sp modelId="{53245DB0-2B3A-4011-9379-65EFA6084B61}">
      <dsp:nvSpPr>
        <dsp:cNvPr id="0" name=""/>
        <dsp:cNvSpPr/>
      </dsp:nvSpPr>
      <dsp:spPr>
        <a:xfrm>
          <a:off x="0" y="1151202"/>
          <a:ext cx="5822414" cy="48672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3) Να ενσωματώσει την ψηφιακή τεχνολογία σε όλες τις λειτουργίες της εταιρείας</a:t>
          </a:r>
          <a:endParaRPr lang="it-IT" sz="1200" kern="1200" dirty="0">
            <a:solidFill>
              <a:schemeClr val="tx1"/>
            </a:solidFill>
          </a:endParaRPr>
        </a:p>
      </dsp:txBody>
      <dsp:txXfrm>
        <a:off x="0" y="1151202"/>
        <a:ext cx="5822414" cy="4867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BA2C-C7EA-438D-A285-9495D32564AB}">
      <dsp:nvSpPr>
        <dsp:cNvPr id="0" name=""/>
        <dsp:cNvSpPr/>
      </dsp:nvSpPr>
      <dsp:spPr>
        <a:xfrm>
          <a:off x="0" y="148073"/>
          <a:ext cx="590400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53932-59BE-4097-8DC0-3EB0C9F418A9}">
      <dsp:nvSpPr>
        <dsp:cNvPr id="0" name=""/>
        <dsp:cNvSpPr/>
      </dsp:nvSpPr>
      <dsp:spPr>
        <a:xfrm>
          <a:off x="295200" y="473"/>
          <a:ext cx="5428928"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Να αυξήσει τις επισκέψεις στον </a:t>
          </a:r>
          <a:r>
            <a:rPr lang="el-GR" sz="1200" kern="1200" dirty="0" err="1">
              <a:solidFill>
                <a:schemeClr val="tx1"/>
              </a:solidFill>
            </a:rPr>
            <a:t>ιστότοπο</a:t>
          </a:r>
          <a:r>
            <a:rPr lang="el-GR" sz="1200" kern="1200" dirty="0">
              <a:solidFill>
                <a:schemeClr val="tx1"/>
              </a:solidFill>
            </a:rPr>
            <a:t> και να γίνει έναρξη λειτουργίας του διαδικτυακού καταστήματος</a:t>
          </a:r>
          <a:endParaRPr lang="es-ES" sz="1200" kern="1200" dirty="0">
            <a:solidFill>
              <a:schemeClr val="tx1"/>
            </a:solidFill>
            <a:latin typeface="Arial Rounded MT Bold" panose="020F0704030504030204" pitchFamily="34" charset="0"/>
          </a:endParaRPr>
        </a:p>
      </dsp:txBody>
      <dsp:txXfrm>
        <a:off x="295200" y="473"/>
        <a:ext cx="5428928" cy="295200"/>
      </dsp:txXfrm>
    </dsp:sp>
    <dsp:sp modelId="{5DC1E064-8ABF-41FE-8752-B1D0FFE37C39}">
      <dsp:nvSpPr>
        <dsp:cNvPr id="0" name=""/>
        <dsp:cNvSpPr/>
      </dsp:nvSpPr>
      <dsp:spPr>
        <a:xfrm>
          <a:off x="0" y="601673"/>
          <a:ext cx="590400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F531129-B886-45AA-A12E-D7418A0C788F}">
      <dsp:nvSpPr>
        <dsp:cNvPr id="0" name=""/>
        <dsp:cNvSpPr/>
      </dsp:nvSpPr>
      <dsp:spPr>
        <a:xfrm>
          <a:off x="295200" y="454073"/>
          <a:ext cx="5428928"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Να μειώσει τις δαπάνες για έντυπα και περιοδικά</a:t>
          </a:r>
          <a:endParaRPr lang="es-ES" sz="1200" kern="1200" dirty="0">
            <a:solidFill>
              <a:schemeClr val="tx1"/>
            </a:solidFill>
            <a:latin typeface="Arial Rounded MT Bold" panose="020F0704030504030204" pitchFamily="34" charset="0"/>
          </a:endParaRPr>
        </a:p>
      </dsp:txBody>
      <dsp:txXfrm>
        <a:off x="295200" y="454073"/>
        <a:ext cx="5428928" cy="295200"/>
      </dsp:txXfrm>
    </dsp:sp>
    <dsp:sp modelId="{99FED7F7-C2E7-458F-8D7E-0F20BF1C1DA0}">
      <dsp:nvSpPr>
        <dsp:cNvPr id="0" name=""/>
        <dsp:cNvSpPr/>
      </dsp:nvSpPr>
      <dsp:spPr>
        <a:xfrm>
          <a:off x="0" y="1055273"/>
          <a:ext cx="590400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A17ED509-36EB-4B70-873C-DB25F10FB0FE}">
      <dsp:nvSpPr>
        <dsp:cNvPr id="0" name=""/>
        <dsp:cNvSpPr/>
      </dsp:nvSpPr>
      <dsp:spPr>
        <a:xfrm>
          <a:off x="295200" y="907673"/>
          <a:ext cx="5428928"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Να βελτιώσει την κατάταξη των μηχανών αναζήτησης</a:t>
          </a:r>
          <a:endParaRPr lang="es-ES" sz="1200" kern="1200" dirty="0">
            <a:solidFill>
              <a:schemeClr val="tx1"/>
            </a:solidFill>
            <a:latin typeface="Arial Rounded MT Bold" panose="020F0704030504030204" pitchFamily="34" charset="0"/>
          </a:endParaRPr>
        </a:p>
      </dsp:txBody>
      <dsp:txXfrm>
        <a:off x="295200" y="907673"/>
        <a:ext cx="5428928" cy="295200"/>
      </dsp:txXfrm>
    </dsp:sp>
    <dsp:sp modelId="{5D4FEF8A-F8B7-4C16-906C-747EAC5F4D97}">
      <dsp:nvSpPr>
        <dsp:cNvPr id="0" name=""/>
        <dsp:cNvSpPr/>
      </dsp:nvSpPr>
      <dsp:spPr>
        <a:xfrm>
          <a:off x="0" y="1508873"/>
          <a:ext cx="590400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0C1ECD54-9215-4C1F-8085-9042F9AF70F5}">
      <dsp:nvSpPr>
        <dsp:cNvPr id="0" name=""/>
        <dsp:cNvSpPr/>
      </dsp:nvSpPr>
      <dsp:spPr>
        <a:xfrm>
          <a:off x="295200" y="1361273"/>
          <a:ext cx="5428928"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Να δημιουργήσει μια διαρκή και συνεχή σχέση με τους χρήστες</a:t>
          </a:r>
          <a:endParaRPr lang="es-ES" sz="1200" kern="1200" dirty="0">
            <a:solidFill>
              <a:schemeClr val="tx1"/>
            </a:solidFill>
            <a:latin typeface="Arial Rounded MT Bold" panose="020F0704030504030204" pitchFamily="34" charset="0"/>
          </a:endParaRPr>
        </a:p>
      </dsp:txBody>
      <dsp:txXfrm>
        <a:off x="295200" y="1361273"/>
        <a:ext cx="5428928" cy="295200"/>
      </dsp:txXfrm>
    </dsp:sp>
    <dsp:sp modelId="{8B7D82DE-CD87-4C39-919B-BF6B7DC9C53B}">
      <dsp:nvSpPr>
        <dsp:cNvPr id="0" name=""/>
        <dsp:cNvSpPr/>
      </dsp:nvSpPr>
      <dsp:spPr>
        <a:xfrm>
          <a:off x="0" y="2066649"/>
          <a:ext cx="590400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DC27D5D3-A3C7-4D34-8BE2-9CD70642810E}">
      <dsp:nvSpPr>
        <dsp:cNvPr id="0" name=""/>
        <dsp:cNvSpPr/>
      </dsp:nvSpPr>
      <dsp:spPr>
        <a:xfrm>
          <a:off x="294911" y="1814873"/>
          <a:ext cx="5423627" cy="39937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Να διαφοροποιηθεί από τους ανταγωνιστές χάρη στη δημιουργικότητά της, την προσοχή στον πελάτη</a:t>
          </a:r>
          <a:endParaRPr lang="es-ES" sz="1200" kern="1200" dirty="0">
            <a:solidFill>
              <a:schemeClr val="tx1"/>
            </a:solidFill>
            <a:latin typeface="Arial Rounded MT Bold" panose="020F0704030504030204" pitchFamily="34" charset="0"/>
          </a:endParaRPr>
        </a:p>
      </dsp:txBody>
      <dsp:txXfrm>
        <a:off x="294911" y="1814873"/>
        <a:ext cx="5423627" cy="39937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EB77-CDAE-4779-BD48-07431F6075E9}">
      <dsp:nvSpPr>
        <dsp:cNvPr id="0" name=""/>
        <dsp:cNvSpPr/>
      </dsp:nvSpPr>
      <dsp:spPr>
        <a:xfrm>
          <a:off x="375139" y="66"/>
          <a:ext cx="2580039" cy="156952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Τι έχει κάνει η εταιρεία;</a:t>
          </a:r>
          <a:endParaRPr lang="it-IT" sz="1100" kern="1200" dirty="0">
            <a:solidFill>
              <a:schemeClr val="tx1"/>
            </a:solidFill>
          </a:endParaRPr>
        </a:p>
      </dsp:txBody>
      <dsp:txXfrm>
        <a:off x="375139" y="66"/>
        <a:ext cx="2580039" cy="1569526"/>
      </dsp:txXfrm>
    </dsp:sp>
    <dsp:sp modelId="{FAA331DC-EC32-44EB-A917-DB16CEA4BB77}">
      <dsp:nvSpPr>
        <dsp:cNvPr id="0" name=""/>
        <dsp:cNvSpPr/>
      </dsp:nvSpPr>
      <dsp:spPr>
        <a:xfrm>
          <a:off x="3216766" y="66"/>
          <a:ext cx="2615876" cy="156952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l-GR" sz="1100" kern="1200" dirty="0"/>
            <a:t>Για την εφαρμογή του νέου Σχεδίου Σύνταξης και Επικοινωνίας, η Εταιρεία έχει προσλάβει έναν κοινωνικό διευθυντή πλήρους απασχόλησης, ο οποίος θα εργάζεται παράλληλα με το γραφείο Πωλήσεων και Επικοινωνίας, στηριζόμενος επίσης σε έναν εξωτερικό σύμβουλο για να εξασφαλίσει τη συνέπεια και την αποτελεσματικότητα των ενεργειών.</a:t>
          </a:r>
          <a:endParaRPr lang="it-IT" sz="1100" kern="1200" dirty="0">
            <a:solidFill>
              <a:schemeClr val="tx1"/>
            </a:solidFill>
          </a:endParaRPr>
        </a:p>
      </dsp:txBody>
      <dsp:txXfrm>
        <a:off x="3216766" y="66"/>
        <a:ext cx="2615876" cy="15695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7C7-6F1D-4AB1-9EBB-793C92901431}">
      <dsp:nvSpPr>
        <dsp:cNvPr id="0" name=""/>
        <dsp:cNvSpPr/>
      </dsp:nvSpPr>
      <dsp:spPr>
        <a:xfrm>
          <a:off x="0" y="526297"/>
          <a:ext cx="4572000" cy="701730"/>
        </a:xfrm>
        <a:prstGeom prst="notched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4AF13F88-D358-42F6-B964-01EAC6B500CF}">
      <dsp:nvSpPr>
        <dsp:cNvPr id="0" name=""/>
        <dsp:cNvSpPr/>
      </dsp:nvSpPr>
      <dsp:spPr>
        <a:xfrm>
          <a:off x="1808"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l-GR" altLang="es-ES" sz="800" kern="1200" dirty="0"/>
            <a:t>Σχετικά με εμάς</a:t>
          </a:r>
          <a:endParaRPr lang="es-ES" sz="800" kern="1200" dirty="0"/>
        </a:p>
      </dsp:txBody>
      <dsp:txXfrm>
        <a:off x="1808" y="0"/>
        <a:ext cx="790612" cy="701730"/>
      </dsp:txXfrm>
    </dsp:sp>
    <dsp:sp modelId="{F8EA580B-7591-493A-9273-4C697D668F09}">
      <dsp:nvSpPr>
        <dsp:cNvPr id="0" name=""/>
        <dsp:cNvSpPr/>
      </dsp:nvSpPr>
      <dsp:spPr>
        <a:xfrm>
          <a:off x="309398"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A5E4D1C-F159-4E1F-9827-057F71E7490D}">
      <dsp:nvSpPr>
        <dsp:cNvPr id="0" name=""/>
        <dsp:cNvSpPr/>
      </dsp:nvSpPr>
      <dsp:spPr>
        <a:xfrm>
          <a:off x="831951"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l-GR" altLang="es-ES" sz="800" kern="1200" dirty="0"/>
            <a:t>Συλλογές</a:t>
          </a:r>
          <a:endParaRPr lang="es-ES" sz="800" kern="1200" dirty="0"/>
        </a:p>
      </dsp:txBody>
      <dsp:txXfrm>
        <a:off x="831951" y="1052595"/>
        <a:ext cx="790612" cy="701730"/>
      </dsp:txXfrm>
    </dsp:sp>
    <dsp:sp modelId="{9CD22EB4-A84B-4140-B28C-3B93D2093568}">
      <dsp:nvSpPr>
        <dsp:cNvPr id="0" name=""/>
        <dsp:cNvSpPr/>
      </dsp:nvSpPr>
      <dsp:spPr>
        <a:xfrm>
          <a:off x="1139540"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42B587-5D91-46AB-B168-1EF0F2A741C0}">
      <dsp:nvSpPr>
        <dsp:cNvPr id="0" name=""/>
        <dsp:cNvSpPr/>
      </dsp:nvSpPr>
      <dsp:spPr>
        <a:xfrm>
          <a:off x="1662093"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endParaRPr lang="el-GR" altLang="es-ES" sz="800" kern="1200" dirty="0">
            <a:latin typeface="Arial Rounded MT Bold" panose="020F0704030504030204" pitchFamily="34" charset="0"/>
          </a:endParaRPr>
        </a:p>
        <a:p>
          <a:pPr marL="0" lvl="0" indent="0" algn="ctr" defTabSz="355600">
            <a:lnSpc>
              <a:spcPct val="90000"/>
            </a:lnSpc>
            <a:spcBef>
              <a:spcPct val="0"/>
            </a:spcBef>
            <a:spcAft>
              <a:spcPct val="35000"/>
            </a:spcAft>
            <a:buNone/>
          </a:pPr>
          <a:r>
            <a:rPr lang="el-GR" sz="800" kern="1200" dirty="0"/>
            <a:t>Εντοπισμός </a:t>
          </a:r>
        </a:p>
        <a:p>
          <a:pPr marL="0" lvl="0" indent="0" algn="ctr" defTabSz="355600">
            <a:lnSpc>
              <a:spcPct val="90000"/>
            </a:lnSpc>
            <a:spcBef>
              <a:spcPct val="0"/>
            </a:spcBef>
            <a:spcAft>
              <a:spcPct val="35000"/>
            </a:spcAft>
            <a:buNone/>
          </a:pPr>
          <a:r>
            <a:rPr lang="el-GR" sz="800" kern="1200" dirty="0"/>
            <a:t>Καταστήματος</a:t>
          </a:r>
          <a:endParaRPr lang="es-ES" sz="800" kern="1200" dirty="0"/>
        </a:p>
      </dsp:txBody>
      <dsp:txXfrm>
        <a:off x="1662093" y="0"/>
        <a:ext cx="790612" cy="701730"/>
      </dsp:txXfrm>
    </dsp:sp>
    <dsp:sp modelId="{083C5D6E-4E28-4910-9E88-987A966E1CA3}">
      <dsp:nvSpPr>
        <dsp:cNvPr id="0" name=""/>
        <dsp:cNvSpPr/>
      </dsp:nvSpPr>
      <dsp:spPr>
        <a:xfrm>
          <a:off x="1969683"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FE8CC-8D72-4493-9F3A-1F79E98203F0}">
      <dsp:nvSpPr>
        <dsp:cNvPr id="0" name=""/>
        <dsp:cNvSpPr/>
      </dsp:nvSpPr>
      <dsp:spPr>
        <a:xfrm>
          <a:off x="2492236"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l-GR" altLang="es-ES" sz="800" kern="1200" dirty="0" err="1"/>
            <a:t>Διαδραστική</a:t>
          </a:r>
          <a:r>
            <a:rPr lang="el-GR" altLang="es-ES" sz="800" kern="1200" dirty="0"/>
            <a:t> περιοχή</a:t>
          </a:r>
          <a:endParaRPr lang="es-ES" sz="800" kern="1200" dirty="0"/>
        </a:p>
      </dsp:txBody>
      <dsp:txXfrm>
        <a:off x="2492236" y="1052595"/>
        <a:ext cx="790612" cy="701730"/>
      </dsp:txXfrm>
    </dsp:sp>
    <dsp:sp modelId="{F1200D86-B6B1-4AFB-83B4-5AFBEE396D0D}">
      <dsp:nvSpPr>
        <dsp:cNvPr id="0" name=""/>
        <dsp:cNvSpPr/>
      </dsp:nvSpPr>
      <dsp:spPr>
        <a:xfrm>
          <a:off x="2799826"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BBC614-3077-457F-B55A-04217357EF56}">
      <dsp:nvSpPr>
        <dsp:cNvPr id="0" name=""/>
        <dsp:cNvSpPr/>
      </dsp:nvSpPr>
      <dsp:spPr>
        <a:xfrm>
          <a:off x="3322379"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l-GR" altLang="es-ES" sz="800" kern="1200" dirty="0"/>
            <a:t>Περιοχή Αφιερωμένη σε Μαγαζιά
και Καταστήματα.</a:t>
          </a:r>
          <a:endParaRPr lang="es-ES" sz="800" kern="1200" dirty="0"/>
        </a:p>
      </dsp:txBody>
      <dsp:txXfrm>
        <a:off x="3322379" y="0"/>
        <a:ext cx="790612" cy="701730"/>
      </dsp:txXfrm>
    </dsp:sp>
    <dsp:sp modelId="{16D46C95-C892-4F2A-914C-5ACDDFE67592}">
      <dsp:nvSpPr>
        <dsp:cNvPr id="0" name=""/>
        <dsp:cNvSpPr/>
      </dsp:nvSpPr>
      <dsp:spPr>
        <a:xfrm>
          <a:off x="3629969"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7C76-5A26-43C4-8B28-B7E93F37D77C}">
      <dsp:nvSpPr>
        <dsp:cNvPr id="0" name=""/>
        <dsp:cNvSpPr/>
      </dsp:nvSpPr>
      <dsp:spPr>
        <a:xfrm>
          <a:off x="0" y="123931"/>
          <a:ext cx="6840433" cy="3065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Η νέα εκδοτική σειρά περιλαμβάνει</a:t>
          </a:r>
          <a:r>
            <a:rPr lang="en-US" sz="1200" kern="1200" dirty="0">
              <a:solidFill>
                <a:schemeClr val="tx1"/>
              </a:solidFill>
              <a:latin typeface="Arial Rounded MT Bold" panose="020F0704030504030204" pitchFamily="34" charset="0"/>
            </a:rPr>
            <a:t>:</a:t>
          </a:r>
          <a:endParaRPr lang="it-IT" sz="1200" kern="1200" dirty="0">
            <a:solidFill>
              <a:schemeClr val="tx1"/>
            </a:solidFill>
            <a:latin typeface="Arial Rounded MT Bold" panose="020F0704030504030204" pitchFamily="34" charset="0"/>
          </a:endParaRPr>
        </a:p>
      </dsp:txBody>
      <dsp:txXfrm>
        <a:off x="0" y="123931"/>
        <a:ext cx="6840433" cy="306576"/>
      </dsp:txXfrm>
    </dsp:sp>
    <dsp:sp modelId="{C49534DE-192C-4414-A82D-A0402E95C7B0}">
      <dsp:nvSpPr>
        <dsp:cNvPr id="0" name=""/>
        <dsp:cNvSpPr/>
      </dsp:nvSpPr>
      <dsp:spPr>
        <a:xfrm>
          <a:off x="0" y="413229"/>
          <a:ext cx="6840433" cy="306576"/>
        </a:xfrm>
        <a:prstGeom prst="roundRect">
          <a:avLst/>
        </a:prstGeom>
        <a:solidFill>
          <a:schemeClr val="accent2">
            <a:hueOff val="-221834"/>
            <a:satOff val="216"/>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1) «Ζωντανές» εικόνες: με φωτογραφίες και βίντεο εσωτερικών ιστοριών.</a:t>
          </a:r>
          <a:endParaRPr lang="it-IT" sz="1200" kern="1200" dirty="0">
            <a:solidFill>
              <a:schemeClr val="tx1"/>
            </a:solidFill>
            <a:latin typeface="Arial Rounded MT Bold" panose="020F0704030504030204" pitchFamily="34" charset="0"/>
          </a:endParaRPr>
        </a:p>
      </dsp:txBody>
      <dsp:txXfrm>
        <a:off x="0" y="413229"/>
        <a:ext cx="6840433" cy="306576"/>
      </dsp:txXfrm>
    </dsp:sp>
    <dsp:sp modelId="{AF2B8393-A00D-41C3-A277-2732510863FC}">
      <dsp:nvSpPr>
        <dsp:cNvPr id="0" name=""/>
        <dsp:cNvSpPr/>
      </dsp:nvSpPr>
      <dsp:spPr>
        <a:xfrm>
          <a:off x="0" y="734205"/>
          <a:ext cx="6840433" cy="306576"/>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2) Εμπνευσμένες αναρτήσεις: αποσπασμένες από το προϊόν αλλά να σχετίζονται με ιδανικές στιγμές στη ζωή του πελάτη</a:t>
          </a:r>
          <a:endParaRPr lang="it-IT" sz="1200" kern="1200" dirty="0">
            <a:solidFill>
              <a:schemeClr val="tx1"/>
            </a:solidFill>
            <a:latin typeface="Arial Rounded MT Bold" panose="020F0704030504030204" pitchFamily="34" charset="0"/>
          </a:endParaRPr>
        </a:p>
      </dsp:txBody>
      <dsp:txXfrm>
        <a:off x="0" y="734205"/>
        <a:ext cx="6840433" cy="306576"/>
      </dsp:txXfrm>
    </dsp:sp>
    <dsp:sp modelId="{998D50F8-F699-45C1-BA05-CAE777028D29}">
      <dsp:nvSpPr>
        <dsp:cNvPr id="0" name=""/>
        <dsp:cNvSpPr/>
      </dsp:nvSpPr>
      <dsp:spPr>
        <a:xfrm>
          <a:off x="0" y="1055182"/>
          <a:ext cx="6840433" cy="306576"/>
        </a:xfrm>
        <a:prstGeom prst="roundRect">
          <a:avLst/>
        </a:prstGeom>
        <a:solidFill>
          <a:schemeClr val="accent2">
            <a:hueOff val="-665501"/>
            <a:satOff val="648"/>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3) Ανάρτηση από "χώρους μόδας": τομεακές εκδηλώσεις</a:t>
          </a:r>
          <a:endParaRPr lang="it-IT" sz="1200" kern="1200" dirty="0">
            <a:solidFill>
              <a:schemeClr val="tx1"/>
            </a:solidFill>
            <a:latin typeface="Arial Rounded MT Bold" panose="020F0704030504030204" pitchFamily="34" charset="0"/>
          </a:endParaRPr>
        </a:p>
      </dsp:txBody>
      <dsp:txXfrm>
        <a:off x="0" y="1055182"/>
        <a:ext cx="6840433" cy="306576"/>
      </dsp:txXfrm>
    </dsp:sp>
    <dsp:sp modelId="{C8F54F7F-432D-46E0-8F10-5DA09202BAEB}">
      <dsp:nvSpPr>
        <dsp:cNvPr id="0" name=""/>
        <dsp:cNvSpPr/>
      </dsp:nvSpPr>
      <dsp:spPr>
        <a:xfrm>
          <a:off x="0" y="1376158"/>
          <a:ext cx="6840433" cy="306576"/>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solidFill>
                <a:schemeClr val="tx1"/>
              </a:solidFill>
            </a:rPr>
            <a:t>4) Εβδομαδιαίες τάσεις</a:t>
          </a:r>
          <a:endParaRPr lang="it-IT" sz="1200" kern="1200" dirty="0">
            <a:solidFill>
              <a:schemeClr val="tx1"/>
            </a:solidFill>
            <a:latin typeface="Arial Rounded MT Bold" panose="020F0704030504030204" pitchFamily="34" charset="0"/>
          </a:endParaRPr>
        </a:p>
      </dsp:txBody>
      <dsp:txXfrm>
        <a:off x="0" y="1376158"/>
        <a:ext cx="6840433" cy="306576"/>
      </dsp:txXfrm>
    </dsp:sp>
    <dsp:sp modelId="{D885A04A-E5B4-44CA-B843-5914195D8CE5}">
      <dsp:nvSpPr>
        <dsp:cNvPr id="0" name=""/>
        <dsp:cNvSpPr/>
      </dsp:nvSpPr>
      <dsp:spPr>
        <a:xfrm>
          <a:off x="0" y="1697135"/>
          <a:ext cx="6840433" cy="306576"/>
        </a:xfrm>
        <a:prstGeom prst="roundRect">
          <a:avLst/>
        </a:prstGeom>
        <a:solidFill>
          <a:schemeClr val="accent2">
            <a:hueOff val="-1109168"/>
            <a:satOff val="1079"/>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5) Διαγωνισμοί, παρότρυνση για δράση, συμβουλές από στιλίστες</a:t>
          </a:r>
          <a:endParaRPr lang="it-IT" sz="1200" kern="1200" dirty="0">
            <a:solidFill>
              <a:schemeClr val="tx1"/>
            </a:solidFill>
            <a:latin typeface="Arial Rounded MT Bold" panose="020F0704030504030204" pitchFamily="34" charset="0"/>
          </a:endParaRPr>
        </a:p>
      </dsp:txBody>
      <dsp:txXfrm>
        <a:off x="0" y="1697135"/>
        <a:ext cx="6840433" cy="306576"/>
      </dsp:txXfrm>
    </dsp:sp>
    <dsp:sp modelId="{C4903D74-C785-4F7F-9101-4C74ED6862B9}">
      <dsp:nvSpPr>
        <dsp:cNvPr id="0" name=""/>
        <dsp:cNvSpPr/>
      </dsp:nvSpPr>
      <dsp:spPr>
        <a:xfrm>
          <a:off x="0" y="2018111"/>
          <a:ext cx="6840433" cy="306576"/>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6) Το κατάστημα ζωντανά: το προσωπικό συμμετέχει για να "μιλήσει για τον εαυτό του"</a:t>
          </a:r>
          <a:endParaRPr lang="it-IT" sz="1200" kern="1200" dirty="0">
            <a:solidFill>
              <a:schemeClr val="tx1"/>
            </a:solidFill>
            <a:latin typeface="Arial Rounded MT Bold" panose="020F0704030504030204" pitchFamily="34" charset="0"/>
          </a:endParaRPr>
        </a:p>
      </dsp:txBody>
      <dsp:txXfrm>
        <a:off x="0" y="2018111"/>
        <a:ext cx="6840433" cy="306576"/>
      </dsp:txXfrm>
    </dsp:sp>
    <dsp:sp modelId="{DF41456F-715A-44C8-85FA-AD4153D8D07E}">
      <dsp:nvSpPr>
        <dsp:cNvPr id="0" name=""/>
        <dsp:cNvSpPr/>
      </dsp:nvSpPr>
      <dsp:spPr>
        <a:xfrm>
          <a:off x="0" y="2339088"/>
          <a:ext cx="6840433" cy="306576"/>
        </a:xfrm>
        <a:prstGeom prst="roundRect">
          <a:avLst/>
        </a:prstGeom>
        <a:solidFill>
          <a:schemeClr val="accent2">
            <a:hueOff val="-1552836"/>
            <a:satOff val="1511"/>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7) Διαδικτυακές καμπάνιες προώθησης</a:t>
          </a:r>
          <a:endParaRPr lang="it-IT" sz="1200" kern="1200" dirty="0">
            <a:solidFill>
              <a:schemeClr val="tx1"/>
            </a:solidFill>
            <a:latin typeface="Arial Rounded MT Bold" panose="020F0704030504030204" pitchFamily="34" charset="0"/>
          </a:endParaRPr>
        </a:p>
      </dsp:txBody>
      <dsp:txXfrm>
        <a:off x="0" y="2339088"/>
        <a:ext cx="6840433" cy="306576"/>
      </dsp:txXfrm>
    </dsp:sp>
    <dsp:sp modelId="{8A9D19FE-03CD-4591-82DE-9E46FA485BE2}">
      <dsp:nvSpPr>
        <dsp:cNvPr id="0" name=""/>
        <dsp:cNvSpPr/>
      </dsp:nvSpPr>
      <dsp:spPr>
        <a:xfrm>
          <a:off x="0" y="2752317"/>
          <a:ext cx="6840433" cy="511072"/>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8) </a:t>
          </a:r>
          <a:r>
            <a:rPr lang="el-GR" sz="1200" kern="1200" dirty="0" err="1">
              <a:solidFill>
                <a:schemeClr val="tx1"/>
              </a:solidFill>
            </a:rPr>
            <a:t>Συνδημιουργία</a:t>
          </a:r>
          <a:r>
            <a:rPr lang="el-GR" sz="1200" kern="1200" dirty="0">
              <a:solidFill>
                <a:schemeClr val="tx1"/>
              </a:solidFill>
            </a:rPr>
            <a:t> Ψηφιακής Διαφήμισης: οι πελάτες θα μπορούν να προταθούν ως «πρότυπα» για μελλοντικές διαφημίσεις. Αυτό καθιστά γενικά την επικοινωνία πιο προσωπική και λιγότερο «τεχνητή»</a:t>
          </a:r>
          <a:endParaRPr lang="it-IT" sz="1200" kern="1200" dirty="0">
            <a:solidFill>
              <a:schemeClr val="tx1"/>
            </a:solidFill>
            <a:latin typeface="Arial Rounded MT Bold" panose="020F0704030504030204" pitchFamily="34" charset="0"/>
          </a:endParaRPr>
        </a:p>
      </dsp:txBody>
      <dsp:txXfrm>
        <a:off x="0" y="2752317"/>
        <a:ext cx="6840433" cy="51107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B917-9908-464D-9575-AA6D2EE241AA}">
      <dsp:nvSpPr>
        <dsp:cNvPr id="0" name=""/>
        <dsp:cNvSpPr/>
      </dsp:nvSpPr>
      <dsp:spPr>
        <a:xfrm>
          <a:off x="681855" y="487"/>
          <a:ext cx="2306700" cy="1384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Η δύναμη του </a:t>
          </a:r>
          <a:r>
            <a:rPr lang="el-GR" sz="1200" kern="1200" dirty="0" err="1">
              <a:solidFill>
                <a:schemeClr val="tx1"/>
              </a:solidFill>
            </a:rPr>
            <a:t>Instagram</a:t>
          </a:r>
          <a:r>
            <a:rPr lang="el-GR" sz="1200" kern="1200" dirty="0">
              <a:solidFill>
                <a:schemeClr val="tx1"/>
              </a:solidFill>
            </a:rPr>
            <a:t> είναι η κοινότητα, η οποία ενθαρρύνεται να χρησιμοποιεί την εφαρμογή χάρη στις συνεχείς ενημερώσεις. Το </a:t>
          </a:r>
          <a:r>
            <a:rPr lang="el-GR" sz="1200" kern="1200" dirty="0" err="1">
              <a:solidFill>
                <a:schemeClr val="tx1"/>
              </a:solidFill>
            </a:rPr>
            <a:t>Instagram</a:t>
          </a:r>
          <a:r>
            <a:rPr lang="el-GR" sz="1200" kern="1200" dirty="0">
              <a:solidFill>
                <a:schemeClr val="tx1"/>
              </a:solidFill>
            </a:rPr>
            <a:t> προσφέρει τις ακόλουθες επιλογές κατά την εγγραφή:</a:t>
          </a:r>
          <a:endParaRPr lang="it-IT" sz="1200" kern="1200" dirty="0">
            <a:solidFill>
              <a:schemeClr val="tx1"/>
            </a:solidFill>
          </a:endParaRPr>
        </a:p>
      </dsp:txBody>
      <dsp:txXfrm>
        <a:off x="681855" y="487"/>
        <a:ext cx="2306700" cy="1384020"/>
      </dsp:txXfrm>
    </dsp:sp>
    <dsp:sp modelId="{1C7B7C79-2102-4D3B-8A4C-E5ABB2AB2008}">
      <dsp:nvSpPr>
        <dsp:cNvPr id="0" name=""/>
        <dsp:cNvSpPr/>
      </dsp:nvSpPr>
      <dsp:spPr>
        <a:xfrm>
          <a:off x="3219226" y="487"/>
          <a:ext cx="2306700" cy="13840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1) Προσωπικό Προφίλ
2) Επιχειρηματικό προφίλ</a:t>
          </a:r>
          <a:endParaRPr lang="it-IT" sz="1200" kern="1200" dirty="0">
            <a:solidFill>
              <a:schemeClr val="tx1"/>
            </a:solidFill>
          </a:endParaRPr>
        </a:p>
      </dsp:txBody>
      <dsp:txXfrm>
        <a:off x="3219226" y="487"/>
        <a:ext cx="2306700" cy="13840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40AE-E982-4A7B-AD09-AF18FFA40C88}">
      <dsp:nvSpPr>
        <dsp:cNvPr id="0" name=""/>
        <dsp:cNvSpPr/>
      </dsp:nvSpPr>
      <dsp:spPr>
        <a:xfrm>
          <a:off x="0" y="0"/>
          <a:ext cx="5904000" cy="65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1) Ενδιαφέρον: ανοίγοντας το </a:t>
          </a:r>
          <a:r>
            <a:rPr lang="el-GR" sz="1200" kern="1200" dirty="0" err="1">
              <a:solidFill>
                <a:schemeClr val="tx1"/>
              </a:solidFill>
            </a:rPr>
            <a:t>Instagram</a:t>
          </a:r>
          <a:r>
            <a:rPr lang="el-GR" sz="1200" kern="1200" dirty="0">
              <a:solidFill>
                <a:schemeClr val="tx1"/>
              </a:solidFill>
            </a:rPr>
            <a:t>, οι πρώτες δημοσιεύσεις που θα εμφανιστούν θα είναι αυτές που δημιούργησαν περισσότερη αλληλεπίδραση</a:t>
          </a:r>
          <a:endParaRPr lang="it-IT" sz="1200" kern="1200" dirty="0">
            <a:solidFill>
              <a:schemeClr val="tx1"/>
            </a:solidFill>
          </a:endParaRPr>
        </a:p>
      </dsp:txBody>
      <dsp:txXfrm>
        <a:off x="0" y="0"/>
        <a:ext cx="5904000" cy="655200"/>
      </dsp:txXfrm>
    </dsp:sp>
    <dsp:sp modelId="{40ED75C7-714B-4A39-83F0-1E9472197E6F}">
      <dsp:nvSpPr>
        <dsp:cNvPr id="0" name=""/>
        <dsp:cNvSpPr/>
      </dsp:nvSpPr>
      <dsp:spPr>
        <a:xfrm>
          <a:off x="0" y="770480"/>
          <a:ext cx="5904000" cy="6552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2) Επικαιρότητα: Από το πιο πρόσφατο έως το παλαιότερο, ωστόσο λαμβάνοντας υπόψη μόνο το χρονικό διάστημα μεταξύ της τελευταίας πρόσβασης χρήστη και της στιγμής κατά την οποία ο ίδιος χρήστης ανοίγει ξανά την εφαρμογή.</a:t>
          </a:r>
          <a:endParaRPr lang="it-IT" sz="1200" kern="1200" dirty="0">
            <a:solidFill>
              <a:schemeClr val="tx1"/>
            </a:solidFill>
          </a:endParaRPr>
        </a:p>
      </dsp:txBody>
      <dsp:txXfrm>
        <a:off x="0" y="770480"/>
        <a:ext cx="5904000" cy="6552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5DB7-3323-4552-A4BD-2F40231B3520}">
      <dsp:nvSpPr>
        <dsp:cNvPr id="0" name=""/>
        <dsp:cNvSpPr/>
      </dsp:nvSpPr>
      <dsp:spPr>
        <a:xfrm>
          <a:off x="0" y="64020"/>
          <a:ext cx="6207782" cy="4633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solidFill>
                <a:schemeClr val="tx1"/>
              </a:solidFill>
            </a:rPr>
            <a:t>3) Σχέση: τα περιεχόμενα των «πλησιέστερων» λογαριασμών θα εμφανίζονται πάντα πρώτα.</a:t>
          </a:r>
          <a:endParaRPr lang="it-IT" sz="1200" kern="1200" dirty="0">
            <a:solidFill>
              <a:schemeClr val="tx1"/>
            </a:solidFill>
          </a:endParaRPr>
        </a:p>
      </dsp:txBody>
      <dsp:txXfrm>
        <a:off x="0" y="64020"/>
        <a:ext cx="6207782" cy="463319"/>
      </dsp:txXfrm>
    </dsp:sp>
    <dsp:sp modelId="{088D3B53-A3AF-477C-A124-F9579C448D9E}">
      <dsp:nvSpPr>
        <dsp:cNvPr id="0" name=""/>
        <dsp:cNvSpPr/>
      </dsp:nvSpPr>
      <dsp:spPr>
        <a:xfrm>
          <a:off x="0" y="561900"/>
          <a:ext cx="6207782" cy="463319"/>
        </a:xfrm>
        <a:prstGeom prst="roundRect">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4) Συχνότητα: οι καλύτερες αναρτήσεις από την τελευταία φορά που συνδεθήκατε.</a:t>
          </a:r>
          <a:endParaRPr lang="it-IT" sz="1200" kern="1200" dirty="0">
            <a:solidFill>
              <a:schemeClr val="tx1"/>
            </a:solidFill>
          </a:endParaRPr>
        </a:p>
      </dsp:txBody>
      <dsp:txXfrm>
        <a:off x="0" y="561900"/>
        <a:ext cx="6207782" cy="463319"/>
      </dsp:txXfrm>
    </dsp:sp>
    <dsp:sp modelId="{EE42FAC9-5174-45F8-954F-B70644073D43}">
      <dsp:nvSpPr>
        <dsp:cNvPr id="0" name=""/>
        <dsp:cNvSpPr/>
      </dsp:nvSpPr>
      <dsp:spPr>
        <a:xfrm>
          <a:off x="0" y="1059780"/>
          <a:ext cx="6207782" cy="463319"/>
        </a:xfrm>
        <a:prstGeom prst="roundRect">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5) Ακόλουθοι: οι πρώτες αναρτήσεις θα είναι αυτών που «ακολουθούν».</a:t>
          </a:r>
          <a:endParaRPr lang="it-IT" sz="1200" kern="1200" dirty="0">
            <a:solidFill>
              <a:schemeClr val="tx1"/>
            </a:solidFill>
          </a:endParaRPr>
        </a:p>
      </dsp:txBody>
      <dsp:txXfrm>
        <a:off x="0" y="1059780"/>
        <a:ext cx="6207782" cy="463319"/>
      </dsp:txXfrm>
    </dsp:sp>
    <dsp:sp modelId="{99DEA170-E1B1-4628-A946-0856C0993239}">
      <dsp:nvSpPr>
        <dsp:cNvPr id="0" name=""/>
        <dsp:cNvSpPr/>
      </dsp:nvSpPr>
      <dsp:spPr>
        <a:xfrm>
          <a:off x="0" y="1557660"/>
          <a:ext cx="6207782" cy="463319"/>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6) Χρήση: πόσο χρόνο ξοδεύει ο χρήστης στο </a:t>
          </a:r>
          <a:r>
            <a:rPr lang="el-GR" sz="1200" kern="1200" dirty="0" err="1">
              <a:solidFill>
                <a:schemeClr val="tx1"/>
              </a:solidFill>
            </a:rPr>
            <a:t>Instagram</a:t>
          </a:r>
          <a:r>
            <a:rPr lang="el-GR" sz="1200" kern="1200" dirty="0">
              <a:solidFill>
                <a:schemeClr val="tx1"/>
              </a:solidFill>
            </a:rPr>
            <a:t>. Αν είναι λίγος, ο αλγόριθμος θα συμπυκνώσει το περιεχόμενο στο μέγιστο.</a:t>
          </a:r>
          <a:endParaRPr lang="it-IT" sz="1200" kern="1200" dirty="0">
            <a:solidFill>
              <a:schemeClr val="tx1"/>
            </a:solidFill>
          </a:endParaRPr>
        </a:p>
      </dsp:txBody>
      <dsp:txXfrm>
        <a:off x="0" y="1557660"/>
        <a:ext cx="6207782" cy="46331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B572-A2E2-45F4-9F7A-585A9FEB8AB4}">
      <dsp:nvSpPr>
        <dsp:cNvPr id="0" name=""/>
        <dsp:cNvSpPr/>
      </dsp:nvSpPr>
      <dsp:spPr>
        <a:xfrm>
          <a:off x="0" y="14100"/>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1) Τόπος γεωγραφικής τοποθεσίας ιστορίας</a:t>
          </a:r>
          <a:endParaRPr lang="it-IT" sz="1200" kern="1200" dirty="0">
            <a:solidFill>
              <a:schemeClr val="tx1"/>
            </a:solidFill>
          </a:endParaRPr>
        </a:p>
      </dsp:txBody>
      <dsp:txXfrm>
        <a:off x="0" y="14100"/>
        <a:ext cx="6207782" cy="278460"/>
      </dsp:txXfrm>
    </dsp:sp>
    <dsp:sp modelId="{E7F8701E-3E47-4235-9467-63048DDEE45E}">
      <dsp:nvSpPr>
        <dsp:cNvPr id="0" name=""/>
        <dsp:cNvSpPr/>
      </dsp:nvSpPr>
      <dsp:spPr>
        <a:xfrm>
          <a:off x="0" y="312720"/>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2) Αναφορά της ονομασίας άλλων λογαριασμών</a:t>
          </a:r>
          <a:endParaRPr lang="it-IT" sz="1200" kern="1200" dirty="0">
            <a:solidFill>
              <a:schemeClr val="tx1"/>
            </a:solidFill>
          </a:endParaRPr>
        </a:p>
      </dsp:txBody>
      <dsp:txXfrm>
        <a:off x="0" y="312720"/>
        <a:ext cx="6207782" cy="278460"/>
      </dsp:txXfrm>
    </dsp:sp>
    <dsp:sp modelId="{030E3828-B450-4581-A228-C9D69A4974A9}">
      <dsp:nvSpPr>
        <dsp:cNvPr id="0" name=""/>
        <dsp:cNvSpPr/>
      </dsp:nvSpPr>
      <dsp:spPr>
        <a:xfrm>
          <a:off x="0" y="611340"/>
          <a:ext cx="6207782" cy="278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3) </a:t>
          </a:r>
          <a:r>
            <a:rPr lang="el-GR" sz="1200" kern="1200" dirty="0" err="1">
              <a:solidFill>
                <a:schemeClr val="tx1"/>
              </a:solidFill>
            </a:rPr>
            <a:t>Hashtags</a:t>
          </a:r>
          <a:r>
            <a:rPr lang="el-GR" sz="1200" kern="1200" dirty="0">
              <a:solidFill>
                <a:schemeClr val="tx1"/>
              </a:solidFill>
            </a:rPr>
            <a:t> για αύξηση της προβολής</a:t>
          </a:r>
          <a:endParaRPr lang="it-IT" sz="1200" kern="1200" dirty="0">
            <a:solidFill>
              <a:schemeClr val="tx1"/>
            </a:solidFill>
          </a:endParaRPr>
        </a:p>
      </dsp:txBody>
      <dsp:txXfrm>
        <a:off x="0" y="611340"/>
        <a:ext cx="6207782" cy="278460"/>
      </dsp:txXfrm>
    </dsp:sp>
    <dsp:sp modelId="{A7248B51-97BB-4665-B38D-486641CEEB6C}">
      <dsp:nvSpPr>
        <dsp:cNvPr id="0" name=""/>
        <dsp:cNvSpPr/>
      </dsp:nvSpPr>
      <dsp:spPr>
        <a:xfrm>
          <a:off x="0" y="909960"/>
          <a:ext cx="6207782" cy="278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4) Gif</a:t>
          </a:r>
        </a:p>
      </dsp:txBody>
      <dsp:txXfrm>
        <a:off x="0" y="909960"/>
        <a:ext cx="6207782" cy="278460"/>
      </dsp:txXfrm>
    </dsp:sp>
    <dsp:sp modelId="{E195B74B-B5A5-4FE9-8AE6-8F65E056F34E}">
      <dsp:nvSpPr>
        <dsp:cNvPr id="0" name=""/>
        <dsp:cNvSpPr/>
      </dsp:nvSpPr>
      <dsp:spPr>
        <a:xfrm>
          <a:off x="0" y="1208581"/>
          <a:ext cx="6207782" cy="2784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5)</a:t>
          </a:r>
          <a:r>
            <a:rPr lang="el-GR" sz="1200" kern="1200" dirty="0">
              <a:solidFill>
                <a:schemeClr val="tx1"/>
              </a:solidFill>
            </a:rPr>
            <a:t> Μουσική</a:t>
          </a:r>
          <a:endParaRPr lang="it-IT" sz="1200" kern="1200" dirty="0">
            <a:solidFill>
              <a:schemeClr val="tx1"/>
            </a:solidFill>
          </a:endParaRPr>
        </a:p>
      </dsp:txBody>
      <dsp:txXfrm>
        <a:off x="0" y="1208581"/>
        <a:ext cx="6207782" cy="278460"/>
      </dsp:txXfrm>
    </dsp:sp>
    <dsp:sp modelId="{DA9C20A0-A545-4F36-8A30-CDEF571AF47A}">
      <dsp:nvSpPr>
        <dsp:cNvPr id="0" name=""/>
        <dsp:cNvSpPr/>
      </dsp:nvSpPr>
      <dsp:spPr>
        <a:xfrm>
          <a:off x="0" y="1507201"/>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6) Έρευνες</a:t>
          </a:r>
          <a:endParaRPr lang="it-IT" sz="1200" kern="1200" dirty="0">
            <a:solidFill>
              <a:schemeClr val="tx1"/>
            </a:solidFill>
          </a:endParaRPr>
        </a:p>
      </dsp:txBody>
      <dsp:txXfrm>
        <a:off x="0" y="1507201"/>
        <a:ext cx="6207782" cy="278460"/>
      </dsp:txXfrm>
    </dsp:sp>
    <dsp:sp modelId="{BD219490-6EAA-4322-A5EE-4CCC814CE021}">
      <dsp:nvSpPr>
        <dsp:cNvPr id="0" name=""/>
        <dsp:cNvSpPr/>
      </dsp:nvSpPr>
      <dsp:spPr>
        <a:xfrm>
          <a:off x="0" y="1805821"/>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7) Άμεσες ερωτήσεις στο κοινό μας</a:t>
          </a:r>
          <a:endParaRPr lang="it-IT" sz="1200" kern="1200" dirty="0">
            <a:solidFill>
              <a:schemeClr val="tx1"/>
            </a:solidFill>
          </a:endParaRPr>
        </a:p>
      </dsp:txBody>
      <dsp:txXfrm>
        <a:off x="0" y="1805821"/>
        <a:ext cx="6207782" cy="278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BB1E-BBBC-4D58-88E3-19B308D6C407}">
      <dsp:nvSpPr>
        <dsp:cNvPr id="0" name=""/>
        <dsp:cNvSpPr/>
      </dsp:nvSpPr>
      <dsp:spPr>
        <a:xfrm>
          <a:off x="281290" y="179"/>
          <a:ext cx="1764125" cy="1058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latin typeface="Arial Rounded MT Bold" panose="020F0704030504030204" pitchFamily="34" charset="0"/>
            </a:rPr>
            <a:t>Γιατί</a:t>
          </a:r>
          <a:endParaRPr lang="it-IT" sz="1200" kern="1200" dirty="0">
            <a:solidFill>
              <a:schemeClr val="tx1"/>
            </a:solidFill>
            <a:latin typeface="Arial Rounded MT Bold" panose="020F0704030504030204" pitchFamily="34" charset="0"/>
          </a:endParaRPr>
        </a:p>
      </dsp:txBody>
      <dsp:txXfrm>
        <a:off x="281290" y="179"/>
        <a:ext cx="1764125" cy="1058475"/>
      </dsp:txXfrm>
    </dsp:sp>
    <dsp:sp modelId="{4E1209D1-EA7A-4676-A3BA-C79A01C06A39}">
      <dsp:nvSpPr>
        <dsp:cNvPr id="0" name=""/>
        <dsp:cNvSpPr/>
      </dsp:nvSpPr>
      <dsp:spPr>
        <a:xfrm>
          <a:off x="2221828" y="179"/>
          <a:ext cx="1764125" cy="1058475"/>
        </a:xfrm>
        <a:prstGeom prst="rect">
          <a:avLst/>
        </a:prstGeom>
        <a:solidFill>
          <a:schemeClr val="accent2">
            <a:hueOff val="-354934"/>
            <a:satOff val="345"/>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latin typeface="Arial Rounded MT Bold" panose="020F0704030504030204" pitchFamily="34" charset="0"/>
            </a:rPr>
            <a:t>Ποιος</a:t>
          </a:r>
          <a:endParaRPr lang="it-IT" sz="1200" kern="1200" dirty="0">
            <a:solidFill>
              <a:schemeClr val="tx1"/>
            </a:solidFill>
            <a:latin typeface="Arial Rounded MT Bold" panose="020F0704030504030204" pitchFamily="34" charset="0"/>
          </a:endParaRPr>
        </a:p>
      </dsp:txBody>
      <dsp:txXfrm>
        <a:off x="2221828" y="179"/>
        <a:ext cx="1764125" cy="1058475"/>
      </dsp:txXfrm>
    </dsp:sp>
    <dsp:sp modelId="{0678C7DC-161E-43C5-8BA4-5A58FC2BEDD0}">
      <dsp:nvSpPr>
        <dsp:cNvPr id="0" name=""/>
        <dsp:cNvSpPr/>
      </dsp:nvSpPr>
      <dsp:spPr>
        <a:xfrm>
          <a:off x="4162366" y="179"/>
          <a:ext cx="1764125" cy="1058475"/>
        </a:xfrm>
        <a:prstGeom prst="rect">
          <a:avLst/>
        </a:prstGeom>
        <a:solidFill>
          <a:schemeClr val="accent2">
            <a:hueOff val="-709868"/>
            <a:satOff val="69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latin typeface="Arial Rounded MT Bold" panose="020F0704030504030204" pitchFamily="34" charset="0"/>
            </a:rPr>
            <a:t>Τι</a:t>
          </a:r>
          <a:endParaRPr lang="it-IT" sz="1200" kern="1200" dirty="0">
            <a:solidFill>
              <a:schemeClr val="tx1"/>
            </a:solidFill>
            <a:latin typeface="Arial Rounded MT Bold" panose="020F0704030504030204" pitchFamily="34" charset="0"/>
          </a:endParaRPr>
        </a:p>
      </dsp:txBody>
      <dsp:txXfrm>
        <a:off x="4162366" y="179"/>
        <a:ext cx="1764125" cy="1058475"/>
      </dsp:txXfrm>
    </dsp:sp>
    <dsp:sp modelId="{45A9762F-7016-4B51-9DFA-58602AFCF512}">
      <dsp:nvSpPr>
        <dsp:cNvPr id="0" name=""/>
        <dsp:cNvSpPr/>
      </dsp:nvSpPr>
      <dsp:spPr>
        <a:xfrm>
          <a:off x="281290" y="1235067"/>
          <a:ext cx="1764125" cy="1058475"/>
        </a:xfrm>
        <a:prstGeom prst="rect">
          <a:avLst/>
        </a:prstGeom>
        <a:solidFill>
          <a:schemeClr val="accent2">
            <a:hueOff val="-1064802"/>
            <a:satOff val="1036"/>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latin typeface="Arial Rounded MT Bold" panose="020F0704030504030204" pitchFamily="34" charset="0"/>
            </a:rPr>
            <a:t>Πού</a:t>
          </a:r>
          <a:endParaRPr lang="it-IT" sz="1200" kern="1200" dirty="0">
            <a:solidFill>
              <a:schemeClr val="tx1"/>
            </a:solidFill>
            <a:latin typeface="Arial Rounded MT Bold" panose="020F0704030504030204" pitchFamily="34" charset="0"/>
          </a:endParaRPr>
        </a:p>
      </dsp:txBody>
      <dsp:txXfrm>
        <a:off x="281290" y="1235067"/>
        <a:ext cx="1764125" cy="1058475"/>
      </dsp:txXfrm>
    </dsp:sp>
    <dsp:sp modelId="{14B31D74-97B2-4F96-A4B9-57238B2CBE77}">
      <dsp:nvSpPr>
        <dsp:cNvPr id="0" name=""/>
        <dsp:cNvSpPr/>
      </dsp:nvSpPr>
      <dsp:spPr>
        <a:xfrm>
          <a:off x="2221828" y="1235067"/>
          <a:ext cx="1764125" cy="1058475"/>
        </a:xfrm>
        <a:prstGeom prst="rect">
          <a:avLst/>
        </a:prstGeom>
        <a:solidFill>
          <a:schemeClr val="accent2">
            <a:hueOff val="-1419735"/>
            <a:satOff val="138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latin typeface="Arial Rounded MT Bold" panose="020F0704030504030204" pitchFamily="34" charset="0"/>
            </a:rPr>
            <a:t>Πότε</a:t>
          </a:r>
          <a:endParaRPr lang="it-IT" sz="1200" kern="1200" dirty="0">
            <a:solidFill>
              <a:schemeClr val="tx1"/>
            </a:solidFill>
            <a:latin typeface="Arial Rounded MT Bold" panose="020F0704030504030204" pitchFamily="34" charset="0"/>
          </a:endParaRPr>
        </a:p>
      </dsp:txBody>
      <dsp:txXfrm>
        <a:off x="2221828" y="1235067"/>
        <a:ext cx="1764125" cy="1058475"/>
      </dsp:txXfrm>
    </dsp:sp>
    <dsp:sp modelId="{6FD7109A-6541-48F9-BEAE-5A89A5F9FAAF}">
      <dsp:nvSpPr>
        <dsp:cNvPr id="0" name=""/>
        <dsp:cNvSpPr/>
      </dsp:nvSpPr>
      <dsp:spPr>
        <a:xfrm>
          <a:off x="4162366" y="1235067"/>
          <a:ext cx="1764125" cy="1058475"/>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latin typeface="Arial Rounded MT Bold" panose="020F0704030504030204" pitchFamily="34" charset="0"/>
            </a:rPr>
            <a:t>Πώς</a:t>
          </a:r>
          <a:endParaRPr lang="it-IT" sz="1200" kern="1200" dirty="0">
            <a:solidFill>
              <a:schemeClr val="tx1"/>
            </a:solidFill>
            <a:latin typeface="Arial Rounded MT Bold" panose="020F0704030504030204" pitchFamily="34" charset="0"/>
          </a:endParaRPr>
        </a:p>
      </dsp:txBody>
      <dsp:txXfrm>
        <a:off x="4162366" y="1235067"/>
        <a:ext cx="1764125" cy="1058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8866-3F00-4B05-96D2-83EFC62BC53F}">
      <dsp:nvSpPr>
        <dsp:cNvPr id="0" name=""/>
        <dsp:cNvSpPr/>
      </dsp:nvSpPr>
      <dsp:spPr>
        <a:xfrm>
          <a:off x="0" y="0"/>
          <a:ext cx="2523284" cy="1176173"/>
        </a:xfrm>
        <a:prstGeom prst="roundRect">
          <a:avLst>
            <a:gd name="adj" fmla="val 10000"/>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solidFill>
                <a:schemeClr val="tx1"/>
              </a:solidFill>
            </a:rPr>
            <a:t>Ποιος είναι όμως ο ρόλος του μάρκετινγκ; Σε τι χρησιμεύει το </a:t>
          </a:r>
          <a:r>
            <a:rPr lang="el-GR" sz="1100" kern="1200" dirty="0" err="1">
              <a:solidFill>
                <a:schemeClr val="tx1"/>
              </a:solidFill>
            </a:rPr>
            <a:t>Social</a:t>
          </a:r>
          <a:r>
            <a:rPr lang="el-GR" sz="1100" kern="1200" dirty="0">
              <a:solidFill>
                <a:schemeClr val="tx1"/>
              </a:solidFill>
            </a:rPr>
            <a:t> </a:t>
          </a:r>
          <a:r>
            <a:rPr lang="el-GR" sz="1100" kern="1200" dirty="0" err="1">
              <a:solidFill>
                <a:schemeClr val="tx1"/>
              </a:solidFill>
            </a:rPr>
            <a:t>Media</a:t>
          </a:r>
          <a:r>
            <a:rPr lang="el-GR" sz="1100" kern="1200" dirty="0">
              <a:solidFill>
                <a:schemeClr val="tx1"/>
              </a:solidFill>
            </a:rPr>
            <a:t> </a:t>
          </a:r>
          <a:r>
            <a:rPr lang="el-GR" sz="1100" kern="1200" dirty="0" err="1">
              <a:solidFill>
                <a:schemeClr val="tx1"/>
              </a:solidFill>
            </a:rPr>
            <a:t>Marketing</a:t>
          </a:r>
          <a:r>
            <a:rPr lang="el-GR" sz="1100" kern="1200" dirty="0">
              <a:solidFill>
                <a:schemeClr val="tx1"/>
              </a:solidFill>
            </a:rPr>
            <a:t>;</a:t>
          </a:r>
          <a:endParaRPr lang="it-IT" sz="1100" kern="1200" dirty="0">
            <a:solidFill>
              <a:schemeClr val="tx1"/>
            </a:solidFill>
            <a:latin typeface="Arial Rounded MT Bold" panose="020F0704030504030204" pitchFamily="34" charset="0"/>
          </a:endParaRPr>
        </a:p>
      </dsp:txBody>
      <dsp:txXfrm>
        <a:off x="0" y="0"/>
        <a:ext cx="2523284" cy="1176173"/>
      </dsp:txXfrm>
    </dsp:sp>
    <dsp:sp modelId="{BDBC78E4-D0CD-4BB0-BF3E-FB91C1920EBE}">
      <dsp:nvSpPr>
        <dsp:cNvPr id="0" name=""/>
        <dsp:cNvSpPr/>
      </dsp:nvSpPr>
      <dsp:spPr>
        <a:xfrm>
          <a:off x="2775909" y="275199"/>
          <a:ext cx="535563" cy="625774"/>
        </a:xfrm>
        <a:prstGeom prst="rightArrow">
          <a:avLst>
            <a:gd name="adj1" fmla="val 60000"/>
            <a:gd name="adj2" fmla="val 50000"/>
          </a:avLst>
        </a:prstGeom>
        <a:solidFill>
          <a:srgbClr val="F8469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solidFill>
              <a:schemeClr val="tx1"/>
            </a:solidFill>
          </a:endParaRPr>
        </a:p>
      </dsp:txBody>
      <dsp:txXfrm>
        <a:off x="2775909" y="275199"/>
        <a:ext cx="535563" cy="625774"/>
      </dsp:txXfrm>
    </dsp:sp>
    <dsp:sp modelId="{9B2F4DD7-2730-41EA-B3B4-39D3C13042EB}">
      <dsp:nvSpPr>
        <dsp:cNvPr id="0" name=""/>
        <dsp:cNvSpPr/>
      </dsp:nvSpPr>
      <dsp:spPr>
        <a:xfrm>
          <a:off x="3533781" y="0"/>
          <a:ext cx="2523284" cy="1176173"/>
        </a:xfrm>
        <a:prstGeom prst="roundRect">
          <a:avLst>
            <a:gd name="adj" fmla="val 10000"/>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solidFill>
                <a:schemeClr val="tx1"/>
              </a:solidFill>
            </a:rPr>
            <a:t>Μια απάντηση σε αυτή την ερώτηση βρίσκεται στο Μανιφέστο Σύγχρονου Μάρκετινγκ, το οποίο αποτελείται από 11 βασικά σημεία. Κάθε δράση μάρκετινγκ πρέπει να ακολουθεί αυτές τις βασικές οδηγίες</a:t>
          </a:r>
          <a:r>
            <a:rPr lang="en-US" sz="1100" kern="1200" dirty="0">
              <a:solidFill>
                <a:schemeClr val="tx1"/>
              </a:solidFill>
              <a:latin typeface="Arial Rounded MT Bold" panose="020F0704030504030204" pitchFamily="34" charset="0"/>
            </a:rPr>
            <a:t>:</a:t>
          </a:r>
          <a:endParaRPr lang="it-IT" sz="1100" kern="1200" dirty="0">
            <a:solidFill>
              <a:schemeClr val="tx1"/>
            </a:solidFill>
            <a:latin typeface="Arial Rounded MT Bold" panose="020F0704030504030204" pitchFamily="34" charset="0"/>
          </a:endParaRPr>
        </a:p>
      </dsp:txBody>
      <dsp:txXfrm>
        <a:off x="3533781" y="0"/>
        <a:ext cx="2523284" cy="11761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49BE0-B5E9-445A-A137-F7A7BCA0ACC5}">
      <dsp:nvSpPr>
        <dsp:cNvPr id="0" name=""/>
        <dsp:cNvSpPr/>
      </dsp:nvSpPr>
      <dsp:spPr>
        <a:xfrm>
          <a:off x="0" y="518652"/>
          <a:ext cx="6153681"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6F2A5-CCCB-48ED-9316-D371E974B33F}">
      <dsp:nvSpPr>
        <dsp:cNvPr id="0" name=""/>
        <dsp:cNvSpPr/>
      </dsp:nvSpPr>
      <dsp:spPr>
        <a:xfrm>
          <a:off x="307684" y="15515"/>
          <a:ext cx="5401830" cy="7835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1) </a:t>
          </a:r>
          <a:r>
            <a:rPr lang="el-GR" sz="1200" kern="1200" dirty="0">
              <a:solidFill>
                <a:schemeClr val="tx1"/>
              </a:solidFill>
            </a:rPr>
            <a:t>Στρατηγική: Το μάρκετινγκ και η προώθηση συμβάλλουν στη διασφάλιση του μέλλοντος των εταιρειών κάθε είδους. Όσοι ασχολούνται με το ψηφιακό μάρκετινγκ θα πρέπει να βρίσκονται συνεχώς σε επαφή με μεγάλο αριθμό ανθρώπων, χάρη στο διαδίκτυο.</a:t>
          </a:r>
          <a:endParaRPr lang="it-IT" sz="1200" kern="1200" dirty="0">
            <a:solidFill>
              <a:schemeClr val="tx1"/>
            </a:solidFill>
            <a:latin typeface="Arial Rounded MT Bold" panose="020F0704030504030204" pitchFamily="34" charset="0"/>
          </a:endParaRPr>
        </a:p>
      </dsp:txBody>
      <dsp:txXfrm>
        <a:off x="307684" y="15515"/>
        <a:ext cx="5401830" cy="783577"/>
      </dsp:txXfrm>
    </dsp:sp>
    <dsp:sp modelId="{0BDB1170-A94E-4EE1-A737-8DACBF3FEE89}">
      <dsp:nvSpPr>
        <dsp:cNvPr id="0" name=""/>
        <dsp:cNvSpPr/>
      </dsp:nvSpPr>
      <dsp:spPr>
        <a:xfrm>
          <a:off x="0" y="1380492"/>
          <a:ext cx="6153681"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7BD57-635A-47CF-A163-E3A5D21D07D1}">
      <dsp:nvSpPr>
        <dsp:cNvPr id="0" name=""/>
        <dsp:cNvSpPr/>
      </dsp:nvSpPr>
      <dsp:spPr>
        <a:xfrm>
          <a:off x="307684" y="1100052"/>
          <a:ext cx="5393947"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2) </a:t>
          </a:r>
          <a:r>
            <a:rPr lang="el-GR" sz="1200" kern="1200" dirty="0">
              <a:solidFill>
                <a:schemeClr val="tx1"/>
              </a:solidFill>
            </a:rPr>
            <a:t>Εμπορικό: Μάρκετινγκ σημαίνει πωλήσεις: όσοι ασχολούνται με το Μάρκετινγκ πρέπει να γνωρίζουν πού βρίσκονται τα έσοδα και πώς αποκτώνται.</a:t>
          </a:r>
          <a:endParaRPr lang="it-IT" sz="1200" kern="1200" dirty="0">
            <a:solidFill>
              <a:schemeClr val="tx1"/>
            </a:solidFill>
            <a:latin typeface="Arial Rounded MT Bold" panose="020F0704030504030204" pitchFamily="34" charset="0"/>
          </a:endParaRPr>
        </a:p>
      </dsp:txBody>
      <dsp:txXfrm>
        <a:off x="307684" y="1100052"/>
        <a:ext cx="5393947" cy="560880"/>
      </dsp:txXfrm>
    </dsp:sp>
    <dsp:sp modelId="{34D306D7-8113-4445-8DB3-A8478B715604}">
      <dsp:nvSpPr>
        <dsp:cNvPr id="0" name=""/>
        <dsp:cNvSpPr/>
      </dsp:nvSpPr>
      <dsp:spPr>
        <a:xfrm>
          <a:off x="0" y="2348159"/>
          <a:ext cx="6153681"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D25CA-94D8-4049-B34A-8780F4F99CB0}">
      <dsp:nvSpPr>
        <dsp:cNvPr id="0" name=""/>
        <dsp:cNvSpPr/>
      </dsp:nvSpPr>
      <dsp:spPr>
        <a:xfrm>
          <a:off x="307684" y="1961892"/>
          <a:ext cx="5393947" cy="666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3) </a:t>
          </a:r>
          <a:r>
            <a:rPr lang="el-GR" sz="1200" kern="1200" dirty="0">
              <a:solidFill>
                <a:schemeClr val="tx1"/>
              </a:solidFill>
            </a:rPr>
            <a:t>Μέτρο: Πρέπει επίσης να γνωρίζουν πώς να μετρούν και να κατανοούν αυτά τα δεδομένα, για να βελτιώσουν την εμπειρία αγοράς των πελατών (πρώτη επαφή, επιλογή προϊόντος, αγορά μέσω, για παράδειγμα, πλατφόρμας ηλεκτρονικού εμπορίου)</a:t>
          </a:r>
          <a:endParaRPr lang="it-IT" sz="1200" kern="1200" dirty="0">
            <a:solidFill>
              <a:schemeClr val="tx1"/>
            </a:solidFill>
            <a:latin typeface="Arial Rounded MT Bold" panose="020F0704030504030204" pitchFamily="34" charset="0"/>
          </a:endParaRPr>
        </a:p>
      </dsp:txBody>
      <dsp:txXfrm>
        <a:off x="307684" y="1961892"/>
        <a:ext cx="5393947" cy="666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F742-0BC1-4312-9F54-8BE536BCEC92}">
      <dsp:nvSpPr>
        <dsp:cNvPr id="0" name=""/>
        <dsp:cNvSpPr/>
      </dsp:nvSpPr>
      <dsp:spPr>
        <a:xfrm>
          <a:off x="0" y="255170"/>
          <a:ext cx="6258534"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5F92-5C2A-4721-90A4-46E695031B36}">
      <dsp:nvSpPr>
        <dsp:cNvPr id="0" name=""/>
        <dsp:cNvSpPr/>
      </dsp:nvSpPr>
      <dsp:spPr>
        <a:xfrm>
          <a:off x="312926" y="10355"/>
          <a:ext cx="4694958" cy="6876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4) </a:t>
          </a:r>
          <a:r>
            <a:rPr lang="el-GR" sz="1200" kern="1200" dirty="0">
              <a:solidFill>
                <a:schemeClr val="tx1"/>
              </a:solidFill>
            </a:rPr>
            <a:t>Εμπειρία: Το σύγχρονο μάρκετινγκ επιδιώκει να βελτιώσει την εμπειρία του πελάτη (εκδηλώσεις, προϊόντα ή υπηρεσίες. Δεν κάνει καμία διαφορά). Μια καλή στρατηγική μάρκετινγκ θα πρέπει πρώτα απ 'όλα να χωρίσει τους πελάτες.</a:t>
          </a:r>
          <a:endParaRPr lang="it-IT" sz="1200" kern="1200" dirty="0">
            <a:solidFill>
              <a:schemeClr val="tx1"/>
            </a:solidFill>
            <a:latin typeface="Arial Rounded MT Bold" panose="020F0704030504030204" pitchFamily="34" charset="0"/>
          </a:endParaRPr>
        </a:p>
      </dsp:txBody>
      <dsp:txXfrm>
        <a:off x="312926" y="10355"/>
        <a:ext cx="4694958" cy="687615"/>
      </dsp:txXfrm>
    </dsp:sp>
    <dsp:sp modelId="{3E1B19AA-49C6-4CA4-ACF4-EE097C3857AF}">
      <dsp:nvSpPr>
        <dsp:cNvPr id="0" name=""/>
        <dsp:cNvSpPr/>
      </dsp:nvSpPr>
      <dsp:spPr>
        <a:xfrm>
          <a:off x="0" y="1417986"/>
          <a:ext cx="6258534" cy="75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FAF2D989-13A9-4ED4-85FC-880CD8889072}">
      <dsp:nvSpPr>
        <dsp:cNvPr id="0" name=""/>
        <dsp:cNvSpPr/>
      </dsp:nvSpPr>
      <dsp:spPr>
        <a:xfrm>
          <a:off x="312926" y="1173170"/>
          <a:ext cx="4694958" cy="68761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5) </a:t>
          </a:r>
          <a:r>
            <a:rPr lang="el-GR" sz="1200" kern="1200" dirty="0">
              <a:solidFill>
                <a:schemeClr val="tx1"/>
              </a:solidFill>
            </a:rPr>
            <a:t>Ενσωμάτωση: Η επανάσταση των μέσων ενημέρωσης και των κινητών έχει μόλις ξεκινήσει: όλο και περισσότεροι πελάτες χτίζουν την εμπειρία τους με τις εταιρείες μέσω διαδικτυακών επαφών.</a:t>
          </a:r>
          <a:endParaRPr lang="it-IT" sz="1200" kern="1200" dirty="0">
            <a:solidFill>
              <a:schemeClr val="tx1"/>
            </a:solidFill>
            <a:latin typeface="Arial Rounded MT Bold" panose="020F0704030504030204" pitchFamily="34" charset="0"/>
          </a:endParaRPr>
        </a:p>
      </dsp:txBody>
      <dsp:txXfrm>
        <a:off x="312926" y="1173170"/>
        <a:ext cx="4694958" cy="687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10492-2FCF-49AE-8082-DEF989AD258C}">
      <dsp:nvSpPr>
        <dsp:cNvPr id="0" name=""/>
        <dsp:cNvSpPr/>
      </dsp:nvSpPr>
      <dsp:spPr>
        <a:xfrm>
          <a:off x="0" y="325151"/>
          <a:ext cx="620778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55528-5124-4078-A9E8-A9D3811F17E4}">
      <dsp:nvSpPr>
        <dsp:cNvPr id="0" name=""/>
        <dsp:cNvSpPr/>
      </dsp:nvSpPr>
      <dsp:spPr>
        <a:xfrm>
          <a:off x="340858" y="81008"/>
          <a:ext cx="493464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6</a:t>
          </a:r>
          <a:r>
            <a:rPr lang="el-GR" sz="1200" kern="1200" dirty="0">
              <a:solidFill>
                <a:schemeClr val="tx1"/>
              </a:solidFill>
            </a:rPr>
            <a:t>) Μάρκα: Οι καταναλωτές είναι πραγματικά οι πρωταγωνιστές των διαδικασιών αγοράς και της μοίρας κάθε εταιρείας. Συνεπώς, οι εταιρείες πρέπει να είναι διαφανείς και να επικοινωνούν άμεσα.</a:t>
          </a:r>
          <a:endParaRPr lang="it-IT" sz="1200" kern="1200" dirty="0">
            <a:solidFill>
              <a:schemeClr val="tx1"/>
            </a:solidFill>
            <a:latin typeface="Arial Rounded MT Bold" panose="020F0704030504030204" pitchFamily="34" charset="0"/>
          </a:endParaRPr>
        </a:p>
      </dsp:txBody>
      <dsp:txXfrm>
        <a:off x="371120" y="111270"/>
        <a:ext cx="4874122" cy="559396"/>
      </dsp:txXfrm>
    </dsp:sp>
    <dsp:sp modelId="{BF517AAE-E720-4E59-8A76-FB592BE51611}">
      <dsp:nvSpPr>
        <dsp:cNvPr id="0" name=""/>
        <dsp:cNvSpPr/>
      </dsp:nvSpPr>
      <dsp:spPr>
        <a:xfrm>
          <a:off x="0" y="1277712"/>
          <a:ext cx="620778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D260F-F285-40B4-BC53-E202004C86F3}">
      <dsp:nvSpPr>
        <dsp:cNvPr id="0" name=""/>
        <dsp:cNvSpPr/>
      </dsp:nvSpPr>
      <dsp:spPr>
        <a:xfrm>
          <a:off x="340858" y="1033568"/>
          <a:ext cx="493464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7) </a:t>
          </a:r>
          <a:r>
            <a:rPr lang="el-GR" sz="1200" kern="1200" dirty="0">
              <a:solidFill>
                <a:schemeClr val="tx1"/>
              </a:solidFill>
            </a:rPr>
            <a:t>Δεδομένα: Όσοι ασχολούνται με το Μάρκετινγκ πρέπει να συλλέγουν συνεχώς τα δεδομένα που προέρχονται από κάθε υλοποιημένη Στρατηγική, για να βελτιστοποιήσουν τα ακόλουθα.</a:t>
          </a:r>
          <a:endParaRPr lang="it-IT" sz="1200" kern="1200" dirty="0">
            <a:solidFill>
              <a:schemeClr val="tx1"/>
            </a:solidFill>
            <a:latin typeface="Arial Rounded MT Bold" panose="020F0704030504030204" pitchFamily="34" charset="0"/>
          </a:endParaRPr>
        </a:p>
      </dsp:txBody>
      <dsp:txXfrm>
        <a:off x="371120" y="1063830"/>
        <a:ext cx="4874122"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F923-EC19-4BB0-BBBE-1324FF9F8652}">
      <dsp:nvSpPr>
        <dsp:cNvPr id="0" name=""/>
        <dsp:cNvSpPr/>
      </dsp:nvSpPr>
      <dsp:spPr>
        <a:xfrm>
          <a:off x="0" y="421461"/>
          <a:ext cx="6207782"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DF674-DBE5-445B-BD3D-98465D0B94CF}">
      <dsp:nvSpPr>
        <dsp:cNvPr id="0" name=""/>
        <dsp:cNvSpPr/>
      </dsp:nvSpPr>
      <dsp:spPr>
        <a:xfrm>
          <a:off x="310389" y="37701"/>
          <a:ext cx="456902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8) </a:t>
          </a:r>
          <a:r>
            <a:rPr lang="el-GR" sz="1200" kern="1200" dirty="0">
              <a:solidFill>
                <a:schemeClr val="tx1"/>
              </a:solidFill>
            </a:rPr>
            <a:t>Εξατομίκευση: Τα ψηφιακά κανάλια επιτρέπουν σε όσους ασχολούνται με το μάρκετινγκ να έχουν πρόσβαση σε μεγάλα σύνολα δεδομένων, τα οποία τους επιτρέπουν να προσαρμόζουν τις μελλοντικές στρατηγικές μάρκετινγκ για να προσφέρουν την καλύτερη εμπειρία πελάτη.</a:t>
          </a:r>
          <a:endParaRPr lang="it-IT" sz="1200" kern="1200" dirty="0">
            <a:solidFill>
              <a:schemeClr val="tx1"/>
            </a:solidFill>
            <a:latin typeface="Arial Rounded MT Bold" panose="020F0704030504030204" pitchFamily="34" charset="0"/>
          </a:endParaRPr>
        </a:p>
      </dsp:txBody>
      <dsp:txXfrm>
        <a:off x="347856" y="75168"/>
        <a:ext cx="4494086" cy="692586"/>
      </dsp:txXfrm>
    </dsp:sp>
    <dsp:sp modelId="{572CD2FD-3E11-43D9-8C38-2D61E6AD90C4}">
      <dsp:nvSpPr>
        <dsp:cNvPr id="0" name=""/>
        <dsp:cNvSpPr/>
      </dsp:nvSpPr>
      <dsp:spPr>
        <a:xfrm>
          <a:off x="0" y="1600821"/>
          <a:ext cx="6207782"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7D419-93A8-4E31-87ED-86C922064E40}">
      <dsp:nvSpPr>
        <dsp:cNvPr id="0" name=""/>
        <dsp:cNvSpPr/>
      </dsp:nvSpPr>
      <dsp:spPr>
        <a:xfrm>
          <a:off x="310389" y="1217061"/>
          <a:ext cx="456902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9) </a:t>
          </a:r>
          <a:r>
            <a:rPr lang="el-GR" sz="1200" kern="1200" dirty="0">
              <a:solidFill>
                <a:schemeClr val="tx1"/>
              </a:solidFill>
            </a:rPr>
            <a:t>Τεχνολογία: Όλα αυτά σημαίνουν ότι όσοι ασχολούνται με το Μάρκετινγκ πρέπει να γνωρίζουν πλήρως την τεχνολογία πίσω από τα εργαλεία του Ψηφιακού Μάρκετινγκ.</a:t>
          </a:r>
          <a:endParaRPr lang="it-IT" sz="1200" kern="1200" dirty="0">
            <a:solidFill>
              <a:schemeClr val="tx1"/>
            </a:solidFill>
            <a:latin typeface="Arial Rounded MT Bold" panose="020F0704030504030204" pitchFamily="34" charset="0"/>
          </a:endParaRPr>
        </a:p>
      </dsp:txBody>
      <dsp:txXfrm>
        <a:off x="347856" y="1254528"/>
        <a:ext cx="44940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pPr/>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pPr/>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ko-KR" altLang="en-US" dirty="0"/>
          </a:p>
        </p:txBody>
      </p:sp>
      <p:sp>
        <p:nvSpPr>
          <p:cNvPr id="4" name="Slide Number Placeholder 3"/>
          <p:cNvSpPr>
            <a:spLocks noGrp="1"/>
          </p:cNvSpPr>
          <p:nvPr>
            <p:ph type="sldNum" sz="quarter" idx="10"/>
          </p:nvPr>
        </p:nvSpPr>
        <p:spPr/>
        <p:txBody>
          <a:bodyPr/>
          <a:lstStyle/>
          <a:p>
            <a:pPr algn="l" rtl="0"/>
            <a:fld id="{B820E160-F603-41F3-A192-DC95957721C3}" type="slidenum">
              <a:rPr lang="ko-KR" altLang="en-US" smtClean="0"/>
              <a:pPr algn="l" rtl="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E74CF47-8AB7-448D-8DA0-0BE220A34DF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10C1A1D-36B8-45C5-84CC-099DF486466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ADDF1C5D-89C4-4012-BDA0-E43725EA5DD9}"/>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9.png"/><Relationship Id="rId7" Type="http://schemas.openxmlformats.org/officeDocument/2006/relationships/diagramColors" Target="../diagrams/colors33.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4.xml"/><Relationship Id="rId7" Type="http://schemas.openxmlformats.org/officeDocument/2006/relationships/image" Target="../media/image18.jpeg"/><Relationship Id="rId2" Type="http://schemas.openxmlformats.org/officeDocument/2006/relationships/diagramData" Target="../diagrams/data34.xml"/><Relationship Id="rId1" Type="http://schemas.openxmlformats.org/officeDocument/2006/relationships/slideLayout" Target="../slideLayouts/slideLayout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5.xml"/><Relationship Id="rId7" Type="http://schemas.openxmlformats.org/officeDocument/2006/relationships/image" Target="../media/image18.jpeg"/><Relationship Id="rId2" Type="http://schemas.openxmlformats.org/officeDocument/2006/relationships/diagramData" Target="../diagrams/data35.xml"/><Relationship Id="rId1" Type="http://schemas.openxmlformats.org/officeDocument/2006/relationships/slideLayout" Target="../slideLayouts/slideLayout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6.xml"/><Relationship Id="rId7" Type="http://schemas.openxmlformats.org/officeDocument/2006/relationships/image" Target="../media/image18.jpeg"/><Relationship Id="rId2" Type="http://schemas.openxmlformats.org/officeDocument/2006/relationships/diagramData" Target="../diagrams/data36.xml"/><Relationship Id="rId1" Type="http://schemas.openxmlformats.org/officeDocument/2006/relationships/slideLayout" Target="../slideLayouts/slideLayout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7.xml"/><Relationship Id="rId7" Type="http://schemas.openxmlformats.org/officeDocument/2006/relationships/image" Target="../media/image18.jpeg"/><Relationship Id="rId2" Type="http://schemas.openxmlformats.org/officeDocument/2006/relationships/diagramData" Target="../diagrams/data37.xml"/><Relationship Id="rId1" Type="http://schemas.openxmlformats.org/officeDocument/2006/relationships/slideLayout" Target="../slideLayouts/slideLayout5.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8.xml"/><Relationship Id="rId7" Type="http://schemas.openxmlformats.org/officeDocument/2006/relationships/image" Target="../media/image18.jpeg"/><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9.png"/><Relationship Id="rId7" Type="http://schemas.openxmlformats.org/officeDocument/2006/relationships/diagramColors" Target="../diagrams/colors1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8.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9.png"/><Relationship Id="rId7" Type="http://schemas.openxmlformats.org/officeDocument/2006/relationships/diagramColors" Target="../diagrams/colors1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9.png"/><Relationship Id="rId7" Type="http://schemas.openxmlformats.org/officeDocument/2006/relationships/diagramColors" Target="../diagrams/colors20.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1.png"/><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9.png"/><Relationship Id="rId7" Type="http://schemas.openxmlformats.org/officeDocument/2006/relationships/diagramColors" Target="../diagrams/colors2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7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9.png"/><Relationship Id="rId7" Type="http://schemas.openxmlformats.org/officeDocument/2006/relationships/diagramColors" Target="../diagrams/colors2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9.png"/><Relationship Id="rId7" Type="http://schemas.openxmlformats.org/officeDocument/2006/relationships/diagramColors" Target="../diagrams/colors26.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9.png"/><Relationship Id="rId7" Type="http://schemas.openxmlformats.org/officeDocument/2006/relationships/diagramColors" Target="../diagrams/colors27.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1.png"/><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9.png"/><Relationship Id="rId7" Type="http://schemas.openxmlformats.org/officeDocument/2006/relationships/diagramColors" Target="../diagrams/colors28.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9.png"/><Relationship Id="rId7" Type="http://schemas.openxmlformats.org/officeDocument/2006/relationships/diagramColors" Target="../diagrams/colors2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NUL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0.xml"/><Relationship Id="rId7" Type="http://schemas.openxmlformats.org/officeDocument/2006/relationships/image" Target="../media/image18.jpeg"/><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9.png"/><Relationship Id="rId7" Type="http://schemas.openxmlformats.org/officeDocument/2006/relationships/diagramColors" Target="../diagrams/colors31.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21.png"/><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2.xml"/><Relationship Id="rId7" Type="http://schemas.openxmlformats.org/officeDocument/2006/relationships/image" Target="../media/image18.jpe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pPr algn="l" rtl="0"/>
            <a:r>
              <a:rPr lang="en-US" altLang="it-IT" sz="1400" dirty="0">
                <a:latin typeface="Arial Rounded MT Bold" panose="020F0704030504030204" pitchFamily="34" charset="0"/>
              </a:rPr>
              <a:t> </a:t>
            </a:r>
            <a:r>
              <a:rPr lang="en-US" altLang="it-IT" sz="1400" dirty="0">
                <a:solidFill>
                  <a:srgbClr val="00B0F0"/>
                </a:solidFill>
                <a:latin typeface="Arial Rounded MT Bold" panose="020F0704030504030204" pitchFamily="34" charset="0"/>
              </a:rPr>
              <a:t>1.3 ΔΙΑΧΕΙΡΙΣΗ ΙΣΤΟΣΕΛΙΔΩΝ &amp; ΚΟΙΝΩΝΙΚΩΝ ΜΕΣΩΝ, ΑΝΑΛΥΤΙΚ</a:t>
            </a:r>
            <a:r>
              <a:rPr lang="el-GR" altLang="it-IT" dirty="0">
                <a:solidFill>
                  <a:srgbClr val="00B0F0"/>
                </a:solidFill>
                <a:latin typeface="Arial Rounded MT Bold" panose="020F0704030504030204" pitchFamily="34" charset="0"/>
              </a:rPr>
              <a:t>Η</a:t>
            </a:r>
            <a:endParaRPr lang="en-US" altLang="it-IT" sz="1400" dirty="0">
              <a:solidFill>
                <a:srgbClr val="00B0F0"/>
              </a:solidFill>
              <a:latin typeface="Arial Rounded MT Bold" panose="020F0704030504030204" pitchFamily="34" charset="0"/>
            </a:endParaRPr>
          </a:p>
          <a:p>
            <a:pPr algn="l" rtl="0"/>
            <a:r>
              <a:rPr lang="en-US" altLang="it-IT" sz="1400" dirty="0">
                <a:solidFill>
                  <a:srgbClr val="00B0F0"/>
                </a:solidFill>
                <a:latin typeface="Arial Rounded MT Bold" panose="020F0704030504030204" pitchFamily="34" charset="0"/>
              </a:rPr>
              <a:t> &amp; ΜΑΡΚΕΤΙΝΓΚ</a:t>
            </a:r>
          </a:p>
          <a:p>
            <a:pPr algn="l" rtl="0"/>
            <a:r>
              <a:rPr lang="en-US" altLang="it-IT" sz="1400" dirty="0">
                <a:solidFill>
                  <a:srgbClr val="00B0F0"/>
                </a:solidFill>
                <a:latin typeface="Arial Rounded MT Bold" panose="020F0704030504030204" pitchFamily="34" charset="0"/>
              </a:rPr>
              <a:t>Μια ενότητα για τα ψηφιακά δίκτυα</a:t>
            </a:r>
          </a:p>
          <a:p>
            <a:pPr algn="l" rtl="0"/>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8" name="Rectangle 7"/>
            <p:cNvSpPr/>
            <p:nvPr/>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9" name="Rectangle 8"/>
            <p:cNvSpPr/>
            <p:nvPr/>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10" name="Rectangle 9"/>
            <p:cNvSpPr/>
            <p:nvPr/>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491630"/>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5" name="Diagram 4">
            <a:extLst>
              <a:ext uri="{FF2B5EF4-FFF2-40B4-BE49-F238E27FC236}">
                <a16:creationId xmlns:a16="http://schemas.microsoft.com/office/drawing/2014/main" id="{66371920-2E3A-4354-8FD7-65633F23E5E0}"/>
              </a:ext>
            </a:extLst>
          </p:cNvPr>
          <p:cNvGraphicFramePr/>
          <p:nvPr>
            <p:extLst>
              <p:ext uri="{D42A27DB-BD31-4B8C-83A1-F6EECF244321}">
                <p14:modId xmlns:p14="http://schemas.microsoft.com/office/powerpoint/2010/main" val="3382737966"/>
              </p:ext>
            </p:extLst>
          </p:nvPr>
        </p:nvGraphicFramePr>
        <p:xfrm>
          <a:off x="1625834" y="1971584"/>
          <a:ext cx="6258534" cy="21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001082-9DAC-4A63-AF6E-BC04DE619049}"/>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2169649-115B-4854-B1F0-1B509771CFBA}"/>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5EEE988-60BE-44E3-9E80-B498D097B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927302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36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7040" y="1657216"/>
            <a:ext cx="6207782"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 ιστότοπος και το ιστολόγιο θα βρίσκονται επίσης στο επίκεντρο της ψηφιακής στρατηγικής </a:t>
            </a:r>
            <a:r>
              <a:rPr lang="en-US" altLang="es-ES" sz="1200" dirty="0" err="1">
                <a:latin typeface="Arial Rounded MT Bold" panose="020F0704030504030204" pitchFamily="34" charset="0"/>
              </a:rPr>
              <a:t>εδώ</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από την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S</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r</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l</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Εταιρεία πρέπει να είναι μια διαδικτυακή παρουσία που δεν μιλά τη </a:t>
            </a:r>
            <a:r>
              <a:rPr lang="en-US" altLang="es-ES" sz="1200" dirty="0" err="1">
                <a:latin typeface="Arial Rounded MT Bold" panose="020F0704030504030204" pitchFamily="34" charset="0"/>
              </a:rPr>
              <a:t>γλώσσα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των</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περιοδικ</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αλλά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a:latin typeface="Arial Rounded MT Bold" panose="020F0704030504030204" pitchFamily="34" charset="0"/>
              </a:rPr>
              <a:t>ή</a:t>
            </a:r>
            <a:r>
              <a:rPr lang="en-US" altLang="es-ES" sz="1200" dirty="0">
                <a:latin typeface="Arial Rounded MT Bold" panose="020F0704030504030204" pitchFamily="34" charset="0"/>
              </a:rPr>
              <a:t> των πελατών. Ο ιστότοπος θα πρέπει να είναι λιγότερο εστιασμένος</a:t>
            </a:r>
          </a:p>
          <a:p>
            <a:pPr algn="l" rtl="0">
              <a:defRPr/>
            </a:pPr>
            <a:r>
              <a:rPr lang="el-GR" altLang="es-ES" sz="1200" dirty="0">
                <a:latin typeface="Arial Rounded MT Bold" panose="020F0704030504030204" pitchFamily="34" charset="0"/>
              </a:rPr>
              <a:t>στην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εταιρεία</a:t>
            </a:r>
            <a:r>
              <a:rPr lang="en-US" altLang="es-ES" sz="1200" dirty="0">
                <a:latin typeface="Arial Rounded MT Bold" panose="020F0704030504030204" pitchFamily="34" charset="0"/>
              </a:rPr>
              <a:t> και δεν θα χρειάζεται πλέον να μιλάει με λιανοπωλητές αλλά με τελικούς πελάτες.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δομή της Ιστοσελίδας περιλαμβάνει: </a:t>
            </a:r>
          </a:p>
          <a:p>
            <a:pPr algn="l" rtl="0">
              <a:defRPr/>
            </a:pP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9CC2BE8-C1F3-4B3B-AE91-E59A64FC177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0C1B91C-2A8D-47A8-8C8D-F447D5B511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1E84545-217B-43F4-9A8F-0044F1028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B74DA1DB-A612-439E-9789-B0295EC77A09}"/>
              </a:ext>
            </a:extLst>
          </p:cNvPr>
          <p:cNvGraphicFramePr/>
          <p:nvPr>
            <p:extLst>
              <p:ext uri="{D42A27DB-BD31-4B8C-83A1-F6EECF244321}">
                <p14:modId xmlns:p14="http://schemas.microsoft.com/office/powerpoint/2010/main" val="3009054001"/>
              </p:ext>
            </p:extLst>
          </p:nvPr>
        </p:nvGraphicFramePr>
        <p:xfrm>
          <a:off x="2286000" y="3080628"/>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3996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66194"/>
            <a:ext cx="6207782"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Η δύναμη μιας μικρής οικογενειακής επιχείρησης </a:t>
            </a:r>
            <a:r>
              <a:rPr lang="en-US" altLang="es-ES" sz="1200" dirty="0" err="1">
                <a:latin typeface="Arial Rounded MT Bold" panose="020F0704030504030204" pitchFamily="34" charset="0"/>
              </a:rPr>
              <a:t>έγκειται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μεγαλύτερη</a:t>
            </a:r>
            <a:r>
              <a:rPr lang="en-US" altLang="es-ES" sz="1200" dirty="0">
                <a:solidFill>
                  <a:srgbClr val="F8469B"/>
                </a:solidFill>
                <a:latin typeface="Arial Rounded MT Bold" panose="020F0704030504030204" pitchFamily="34" charset="0"/>
              </a:rPr>
              <a:t> προσωπικότητα </a:t>
            </a:r>
            <a:r>
              <a:rPr lang="en-US" altLang="es-ES" sz="1200" dirty="0">
                <a:latin typeface="Arial Rounded MT Bold" panose="020F0704030504030204" pitchFamily="34" charset="0"/>
              </a:rPr>
              <a:t>και </a:t>
            </a:r>
          </a:p>
          <a:p>
            <a:pPr algn="l" rtl="0">
              <a:defRPr/>
            </a:pPr>
            <a:r>
              <a:rPr lang="el-GR" altLang="es-ES" sz="1200" dirty="0">
                <a:solidFill>
                  <a:srgbClr val="F8469B"/>
                </a:solidFill>
                <a:latin typeface="Arial Rounded MT Bold" panose="020F0704030504030204" pitchFamily="34" charset="0"/>
              </a:rPr>
              <a:t>μ</a:t>
            </a:r>
            <a:r>
              <a:rPr lang="en-US" altLang="es-ES" sz="1200" dirty="0" err="1">
                <a:solidFill>
                  <a:srgbClr val="F8469B"/>
                </a:solidFill>
                <a:latin typeface="Arial Rounded MT Bold" panose="020F0704030504030204" pitchFamily="34" charset="0"/>
              </a:rPr>
              <a:t>οναδικότητα</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Αυτά τα χαρακτηριστικά καθορίζονται επίσης από το περιεχόμενο που δημοσιεύουμε, όχι μόνο από προϊόντα. </a:t>
            </a:r>
          </a:p>
          <a:p>
            <a:pPr algn="l" rtl="0">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Συνεπώς, το περιεχόμενο πρέπει να βασίζεται </a:t>
            </a:r>
            <a:r>
              <a:rPr lang="en-US" altLang="es-ES" sz="1200" dirty="0" err="1">
                <a:latin typeface="Arial Rounded MT Bold" panose="020F0704030504030204" pitchFamily="34" charset="0"/>
              </a:rPr>
              <a:t>στα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ενδιαφέροντα</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Personas </a:t>
            </a:r>
            <a:r>
              <a:rPr lang="el-GR" altLang="es-ES" sz="1200" dirty="0">
                <a:latin typeface="Arial Rounded MT Bold" panose="020F0704030504030204" pitchFamily="34" charset="0"/>
              </a:rPr>
              <a:t>που</a:t>
            </a:r>
            <a:r>
              <a:rPr lang="en-US" altLang="es-ES" sz="1200" dirty="0">
                <a:latin typeface="Arial Rounded MT Bold" panose="020F0704030504030204" pitchFamily="34" charset="0"/>
              </a:rPr>
              <a:t> εμείς </a:t>
            </a:r>
          </a:p>
          <a:p>
            <a:pPr algn="l" rtl="0">
              <a:defRPr/>
            </a:pPr>
            <a:r>
              <a:rPr lang="en-US" altLang="es-ES" sz="1200" dirty="0" err="1">
                <a:latin typeface="Arial Rounded MT Bold" panose="020F0704030504030204" pitchFamily="34" charset="0"/>
              </a:rPr>
              <a:t>έχου</a:t>
            </a:r>
            <a:r>
              <a:rPr lang="el-GR" altLang="es-ES" sz="1200" dirty="0">
                <a:latin typeface="Arial Rounded MT Bold" panose="020F0704030504030204" pitchFamily="34" charset="0"/>
              </a:rPr>
              <a:t>με</a:t>
            </a:r>
            <a:r>
              <a:rPr lang="en-US" altLang="es-ES" sz="1200" dirty="0">
                <a:latin typeface="Arial Rounded MT Bold" panose="020F0704030504030204" pitchFamily="34" charset="0"/>
              </a:rPr>
              <a:t> προσδιορίσει (τα περιεχόμενα επομένως βασίζονται σε αυτό που αρέσει στους πελάτες και </a:t>
            </a:r>
            <a:r>
              <a:rPr lang="en-US" altLang="es-ES" sz="1200" dirty="0" err="1">
                <a:latin typeface="Arial Rounded MT Bold" panose="020F0704030504030204" pitchFamily="34" charset="0"/>
              </a:rPr>
              <a:t>δεν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προέρχ</a:t>
            </a:r>
            <a:r>
              <a:rPr lang="el-GR" altLang="es-ES" sz="1200" dirty="0">
                <a:latin typeface="Arial Rounded MT Bold" panose="020F0704030504030204" pitchFamily="34" charset="0"/>
              </a:rPr>
              <a:t>ον</a:t>
            </a:r>
            <a:r>
              <a:rPr lang="en-US" altLang="es-ES" sz="1200" dirty="0" err="1">
                <a:latin typeface="Arial Rounded MT Bold" panose="020F0704030504030204" pitchFamily="34" charset="0"/>
              </a:rPr>
              <a:t>ται</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απευθείας από τα προϊόντα της Εταιρείας).</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A0CE8F-96F7-4A22-8D68-4FEF496CDE2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8C2D2DC-FA2B-4C75-A2FE-25879E5E864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4F1FC623-E471-4FAC-A6CA-7F3FE655A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037733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CE5713-8E00-40C1-ADD4-81A5AAA959B6}"/>
              </a:ext>
            </a:extLst>
          </p:cNvPr>
          <p:cNvSpPr/>
          <p:nvPr/>
        </p:nvSpPr>
        <p:spPr>
          <a:xfrm>
            <a:off x="1365421" y="1854639"/>
            <a:ext cx="6239035" cy="150858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rtl="0"/>
            <a:endParaRPr lang="es-ES"/>
          </a:p>
        </p:txBody>
      </p:sp>
      <p:sp>
        <p:nvSpPr>
          <p:cNvPr id="4" name="Rectangle 3"/>
          <p:cNvSpPr/>
          <p:nvPr/>
        </p:nvSpPr>
        <p:spPr>
          <a:xfrm>
            <a:off x="1365422" y="1634766"/>
            <a:ext cx="6232676" cy="74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dirty="0"/>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7A9FE1C-C096-4297-99A1-B089AD3561D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16D6993-1289-4B96-8BC8-C543F2F4799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04F73E7-4481-4AC4-909F-02675CA4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AC04A498-52BE-41AF-A9B5-105F7C1AAADD}"/>
              </a:ext>
            </a:extLst>
          </p:cNvPr>
          <p:cNvSpPr txBox="1"/>
          <p:nvPr/>
        </p:nvSpPr>
        <p:spPr>
          <a:xfrm>
            <a:off x="1426579" y="2095804"/>
            <a:ext cx="6239035" cy="1015663"/>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Για αυτό η μελέτη </a:t>
            </a:r>
            <a:r>
              <a:rPr lang="en-US" altLang="es-ES" sz="1200" dirty="0" err="1">
                <a:latin typeface="Arial Rounded MT Bold" panose="020F0704030504030204" pitchFamily="34" charset="0"/>
              </a:rPr>
              <a:t>περίπτωσης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της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δεν θα παράγει πλέον </a:t>
            </a:r>
            <a:r>
              <a:rPr lang="en-US" altLang="es-ES" sz="1200" dirty="0" err="1">
                <a:latin typeface="Arial Rounded MT Bold" panose="020F0704030504030204" pitchFamily="34" charset="0"/>
              </a:rPr>
              <a:t>εποχιακό</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χάρτινο</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κατάλογο, αλλά μια καθημερινή και ψηφιακή ιστορία που προσαρμόζεται στην καθημερινή </a:t>
            </a:r>
            <a:r>
              <a:rPr lang="en-US" altLang="es-ES" sz="1200" dirty="0" err="1">
                <a:latin typeface="Arial Rounded MT Bold" panose="020F0704030504030204" pitchFamily="34" charset="0"/>
              </a:rPr>
              <a:t>ζωή</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 </a:t>
            </a:r>
            <a:r>
              <a:rPr lang="en-US" altLang="es-ES" sz="1200" dirty="0" err="1">
                <a:latin typeface="Arial Rounded MT Bold" panose="020F0704030504030204" pitchFamily="34" charset="0"/>
              </a:rPr>
              <a:t>πελ</a:t>
            </a:r>
            <a:r>
              <a:rPr lang="el-GR" altLang="es-ES" sz="1200" dirty="0">
                <a:latin typeface="Arial Rounded MT Bold" panose="020F0704030504030204" pitchFamily="34" charset="0"/>
              </a:rPr>
              <a:t>ατών</a:t>
            </a:r>
            <a:r>
              <a:rPr lang="en-US" altLang="es-ES" sz="1200" dirty="0">
                <a:latin typeface="Arial Rounded MT Bold" panose="020F0704030504030204" pitchFamily="34" charset="0"/>
              </a:rPr>
              <a:t>. Η διανομή αυτών των περιεχομένων θα πραγματοποιηθεί στη συνέχεια χρησιμοποιώντας πλατφόρμες όπως το Hub, </a:t>
            </a:r>
            <a:r>
              <a:rPr lang="en-US" altLang="es-ES" sz="1200" dirty="0" err="1">
                <a:latin typeface="Arial Rounded MT Bold" panose="020F0704030504030204" pitchFamily="34" charset="0"/>
              </a:rPr>
              <a:t>αλλά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κυρίως</a:t>
            </a:r>
            <a:r>
              <a:rPr lang="el-GR" altLang="es-ES" sz="1200" dirty="0">
                <a:latin typeface="Arial Rounded MT Bold" panose="020F0704030504030204" pitchFamily="34" charset="0"/>
              </a:rPr>
              <a:t> το </a:t>
            </a:r>
            <a:r>
              <a:rPr lang="en-US" altLang="es-ES" sz="1200" dirty="0" err="1">
                <a:solidFill>
                  <a:srgbClr val="F8469B"/>
                </a:solidFill>
                <a:latin typeface="Arial Rounded MT Bold" panose="020F0704030504030204" pitchFamily="34" charset="0"/>
              </a:rPr>
              <a:t>Facebook</a:t>
            </a:r>
            <a:r>
              <a:rPr lang="en-US" altLang="es-ES" sz="1200" dirty="0">
                <a:latin typeface="Arial Rounded MT Bold" panose="020F0704030504030204" pitchFamily="34" charset="0"/>
              </a:rPr>
              <a:t> ως κύριο κανάλι διανομής.</a:t>
            </a: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32775484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207219"/>
            <a:ext cx="6660559" cy="74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89F677D1-F48B-4F38-86DE-1139B2BD4E09}"/>
              </a:ext>
            </a:extLst>
          </p:cNvPr>
          <p:cNvGraphicFramePr/>
          <p:nvPr>
            <p:extLst>
              <p:ext uri="{D42A27DB-BD31-4B8C-83A1-F6EECF244321}">
                <p14:modId xmlns:p14="http://schemas.microsoft.com/office/powerpoint/2010/main" val="1752323811"/>
              </p:ext>
            </p:extLst>
          </p:nvPr>
        </p:nvGraphicFramePr>
        <p:xfrm>
          <a:off x="1169161" y="1346427"/>
          <a:ext cx="6840433" cy="326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6D10122-BDCD-45E5-8ECA-9E56421F39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A9C27F4-4CA2-4715-9602-5258EC2DEF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7B280920-7A9D-4557-B970-F29F5B2379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60729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7479" y="1846963"/>
            <a:ext cx="6207782" cy="1938992"/>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Κοινωνικό δίκτυο:</a:t>
            </a:r>
          </a:p>
          <a:p>
            <a:pPr algn="l" rtl="0">
              <a:defRPr/>
            </a:pPr>
            <a:endParaRPr lang="en-US" altLang="es-ES" sz="1200" i="1"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Τα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κοινωνικά</a:t>
            </a:r>
            <a:r>
              <a:rPr lang="en-US" altLang="es-ES" sz="1200" dirty="0">
                <a:latin typeface="Arial Rounded MT Bold" panose="020F0704030504030204" pitchFamily="34" charset="0"/>
              </a:rPr>
              <a:t> κανάλια είναι σίγουρα αυτά που ταιριάζουν καλύτερα σε μια μικρή εταιρεία του τομέα της Μόδας, όπως π.χ. </a:t>
            </a:r>
            <a:r>
              <a:rPr lang="el-GR" altLang="es-ES" sz="1200" dirty="0">
                <a:latin typeface="Arial Rounded MT Bold" panose="020F0704030504030204" pitchFamily="34" charset="0"/>
              </a:rPr>
              <a:t>η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l-GR" altLang="es-ES" sz="1200" dirty="0">
                <a:latin typeface="Arial Rounded MT Bold" panose="020F0704030504030204" pitchFamily="34" charset="0"/>
              </a:rPr>
              <a:t>. </a:t>
            </a:r>
            <a:r>
              <a:rPr lang="en-US" altLang="es-ES" sz="1200" dirty="0">
                <a:latin typeface="Arial Rounded MT Bold" panose="020F0704030504030204" pitchFamily="34" charset="0"/>
              </a:rPr>
              <a:t>Η εταιρεία επιλέγει να εστιάσει σε μια σελίδα στο Facebook και στο Instagram, διατηρώντας μια αντιδραστική παρουσία στο </a:t>
            </a:r>
            <a:r>
              <a:rPr lang="en-US" altLang="es-ES" sz="1200" dirty="0" err="1">
                <a:latin typeface="Arial Rounded MT Bold" panose="020F0704030504030204" pitchFamily="34" charset="0"/>
              </a:rPr>
              <a:t>Twitter,Youtube</a:t>
            </a:r>
            <a:r>
              <a:rPr lang="en-US" altLang="es-ES" sz="1200" dirty="0">
                <a:latin typeface="Arial Rounded MT Bold" panose="020F0704030504030204" pitchFamily="34" charset="0"/>
              </a:rPr>
              <a:t>, Pinterest </a:t>
            </a:r>
          </a:p>
          <a:p>
            <a:pPr algn="l" rtl="0">
              <a:defRPr/>
            </a:pPr>
            <a:r>
              <a:rPr lang="en-US" altLang="es-ES" sz="1200" dirty="0">
                <a:latin typeface="Arial Rounded MT Bold" panose="020F0704030504030204" pitchFamily="34" charset="0"/>
              </a:rPr>
              <a:t>και το Google Plus. Η προσπάθεια κατανέμεται μεταξύ αυτών των καναλιών, λαμβάνοντας υπόψη</a:t>
            </a:r>
          </a:p>
          <a:p>
            <a:pPr algn="l" rtl="0">
              <a:defRPr/>
            </a:pPr>
            <a:r>
              <a:rPr lang="en-US" altLang="es-ES" sz="1200" dirty="0" err="1">
                <a:latin typeface="Arial Rounded MT Bold" panose="020F0704030504030204" pitchFamily="34" charset="0"/>
              </a:rPr>
              <a:t>τα</a:t>
            </a:r>
            <a:r>
              <a:rPr lang="en-US" altLang="es-ES" sz="1200" dirty="0">
                <a:latin typeface="Arial Rounded MT Bold" panose="020F0704030504030204" pitchFamily="34" charset="0"/>
              </a:rPr>
              <a:t> ιδιαίτερα χαρακτηριστικά τους και τη </a:t>
            </a:r>
            <a:r>
              <a:rPr lang="en-US" altLang="es-ES" sz="1200" dirty="0" err="1">
                <a:latin typeface="Arial Rounded MT Bold" panose="020F0704030504030204" pitchFamily="34" charset="0"/>
              </a:rPr>
              <a:t>διαφορετική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ικανότητ</a:t>
            </a:r>
            <a:r>
              <a:rPr lang="el-GR" altLang="es-ES" sz="1200" dirty="0">
                <a:latin typeface="Arial Rounded MT Bold" panose="020F0704030504030204" pitchFamily="34" charset="0"/>
              </a:rPr>
              <a:t>ά τους όσον αφορά </a:t>
            </a:r>
            <a:r>
              <a:rPr lang="en-US" altLang="es-ES" sz="1200" dirty="0" err="1">
                <a:latin typeface="Arial Rounded MT Bold" panose="020F0704030504030204" pitchFamily="34" charset="0"/>
              </a:rPr>
              <a:t>στο</a:t>
            </a:r>
            <a:r>
              <a:rPr lang="en-US" altLang="es-ES" sz="1200" dirty="0">
                <a:latin typeface="Arial Rounded MT Bold" panose="020F0704030504030204" pitchFamily="34" charset="0"/>
              </a:rPr>
              <a:t> κοινό.</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DEBF958-54BC-4707-B419-47CBECD2E6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5B26143-550D-4EA0-BADE-AD4CEB1A6C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BB9B991-2F1C-41C9-AA39-C2F369822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3447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8084" y="1856686"/>
            <a:ext cx="6047530" cy="1938992"/>
          </a:xfrm>
          <a:prstGeom prst="rect">
            <a:avLst/>
          </a:prstGeom>
          <a:noFill/>
        </p:spPr>
        <p:txBody>
          <a:bodyPr wrap="square" rtlCol="0">
            <a:spAutoFit/>
          </a:bodyPr>
          <a:lstStyle/>
          <a:p>
            <a:pPr lvl="2" algn="l" rtl="0">
              <a:defRPr/>
            </a:pPr>
            <a:r>
              <a:rPr lang="en-US" altLang="es-ES" sz="1200" dirty="0">
                <a:latin typeface="Arial Rounded MT Bold" panose="020F0704030504030204" pitchFamily="34" charset="0"/>
              </a:rPr>
              <a:t>Για παράδειγμα, η Εταιρεία έχει επιλέξει να χρησιμοποιεί ενεργά το Social</a:t>
            </a:r>
          </a:p>
          <a:p>
            <a:pPr lvl="2" algn="l" rtl="0">
              <a:defRPr/>
            </a:pPr>
            <a:r>
              <a:rPr lang="en-US" altLang="es-ES" sz="1200" dirty="0">
                <a:latin typeface="Arial Rounded MT Bold" panose="020F0704030504030204" pitchFamily="34" charset="0"/>
              </a:rPr>
              <a:t>Ιστολόγιο "Tumblr", επεξεργασμένο απευθείας από το προσωπικό του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Το "Tumblr" καλωσορίζει </a:t>
            </a:r>
            <a:r>
              <a:rPr lang="en-US" altLang="es-ES" sz="1200" dirty="0" err="1">
                <a:latin typeface="Arial Rounded MT Bold" panose="020F0704030504030204" pitchFamily="34" charset="0"/>
              </a:rPr>
              <a:t>τους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θαυμαστές</a:t>
            </a:r>
            <a:r>
              <a:rPr lang="en-US" altLang="es-ES" sz="1200" dirty="0">
                <a:latin typeface="Arial Rounded MT Bold" panose="020F0704030504030204" pitchFamily="34" charset="0"/>
              </a:rPr>
              <a:t> που βρίσκονται πιο κοντά στην Εταιρεία και όσους έρχονται σε αυτό από τις μηχανές αναζήτησης. Το "Tumblr" επιλέχθηκε για την ικανότητά του να προσαρμόζεται στο πρότυπο του ιστότοπου, αλλά και επειδή η ιδιαιτερότητά του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ότι αποτελεί ένα άκρως οπτικό </a:t>
            </a:r>
            <a:r>
              <a:rPr lang="en-US" altLang="es-ES" sz="1200" dirty="0" err="1">
                <a:latin typeface="Arial Rounded MT Bold" panose="020F0704030504030204" pitchFamily="34" charset="0"/>
              </a:rPr>
              <a:t>Κοινωνικό</a:t>
            </a:r>
            <a:r>
              <a:rPr lang="en-US" altLang="es-ES" sz="1200" dirty="0">
                <a:latin typeface="Arial Rounded MT Bold" panose="020F0704030504030204" pitchFamily="34" charset="0"/>
              </a:rPr>
              <a:t> Δίκτυο.</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2E441A-0491-4BE0-8477-E5B5C4CAC32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C65FE19-77AF-47DD-BFFD-1CD910EDEC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95A91268-5C55-42FF-9A55-E1D5FC2A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4" descr="Botón Share de Tumblr: Cómo agregar a su sitio web-ShareThis">
            <a:extLst>
              <a:ext uri="{FF2B5EF4-FFF2-40B4-BE49-F238E27FC236}">
                <a16:creationId xmlns:a16="http://schemas.microsoft.com/office/drawing/2014/main" id="{DAD4D962-2D04-459D-98C7-D4122E4F8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025" y="1842041"/>
            <a:ext cx="575286" cy="5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24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2" y="1399749"/>
            <a:ext cx="6230137"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BB6631-C6F0-4D65-AFAD-281735C216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CC74792-E147-4985-B4E1-F589A82F7B0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E893817-0610-4D15-8903-F010ECC87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140F3A78-C93A-4764-AFF9-02571D8565D1}"/>
              </a:ext>
            </a:extLst>
          </p:cNvPr>
          <p:cNvSpPr txBox="1"/>
          <p:nvPr/>
        </p:nvSpPr>
        <p:spPr>
          <a:xfrm>
            <a:off x="1578310" y="1589636"/>
            <a:ext cx="1295909" cy="276999"/>
          </a:xfrm>
          <a:prstGeom prst="rect">
            <a:avLst/>
          </a:prstGeom>
          <a:noFill/>
        </p:spPr>
        <p:txBody>
          <a:bodyPr wrap="square">
            <a:spAutoFit/>
          </a:bodyPr>
          <a:lstStyle/>
          <a:p>
            <a:pPr lvl="0" algn="l" rtl="0"/>
            <a:r>
              <a:rPr lang="it-IT" sz="1200" b="1" dirty="0">
                <a:solidFill>
                  <a:schemeClr val="tx2">
                    <a:lumMod val="75000"/>
                  </a:schemeClr>
                </a:solidFill>
              </a:rPr>
              <a:t>Facebook</a:t>
            </a:r>
            <a:r>
              <a:rPr lang="it-IT" sz="1200" i="1" dirty="0">
                <a:solidFill>
                  <a:srgbClr val="FF0000"/>
                </a:solidFill>
              </a:rPr>
              <a:t>:</a:t>
            </a:r>
            <a:endParaRPr lang="it-IT" sz="1200" dirty="0"/>
          </a:p>
        </p:txBody>
      </p:sp>
      <p:sp>
        <p:nvSpPr>
          <p:cNvPr id="13" name="CuadroTexto 12">
            <a:extLst>
              <a:ext uri="{FF2B5EF4-FFF2-40B4-BE49-F238E27FC236}">
                <a16:creationId xmlns:a16="http://schemas.microsoft.com/office/drawing/2014/main" id="{DAF4CA6B-4A72-4DF3-BAB3-13DF8067B0EF}"/>
              </a:ext>
            </a:extLst>
          </p:cNvPr>
          <p:cNvSpPr txBox="1"/>
          <p:nvPr/>
        </p:nvSpPr>
        <p:spPr>
          <a:xfrm>
            <a:off x="1472253" y="1937918"/>
            <a:ext cx="6450074" cy="2308324"/>
          </a:xfrm>
          <a:prstGeom prst="rect">
            <a:avLst/>
          </a:prstGeom>
          <a:noFill/>
        </p:spPr>
        <p:txBody>
          <a:bodyPr wrap="square">
            <a:spAutoFit/>
          </a:bodyPr>
          <a:lstStyle/>
          <a:p>
            <a:pPr lvl="2" algn="l" rtl="0"/>
            <a:r>
              <a:rPr lang="en-US" sz="1200" dirty="0">
                <a:latin typeface="Arial Rounded MT Bold" panose="020F0704030504030204" pitchFamily="34" charset="0"/>
              </a:rPr>
              <a:t>Η κύρια πλατφόρμα. Το Facebook επιλέχθηκε για τη διάδοση </a:t>
            </a:r>
            <a:r>
              <a:rPr lang="en-US" sz="1200" dirty="0" err="1">
                <a:latin typeface="Arial Rounded MT Bold" panose="020F0704030504030204" pitchFamily="34" charset="0"/>
              </a:rPr>
              <a:t>της</a:t>
            </a:r>
            <a:r>
              <a:rPr lang="en-US" sz="1200" dirty="0">
                <a:latin typeface="Arial Rounded MT Bold" panose="020F0704030504030204" pitchFamily="34" charset="0"/>
              </a:rPr>
              <a:t> «</a:t>
            </a:r>
            <a:r>
              <a:rPr lang="el-GR" sz="1200" dirty="0">
                <a:latin typeface="Arial Rounded MT Bold" panose="020F0704030504030204" pitchFamily="34" charset="0"/>
              </a:rPr>
              <a:t>ενημερότητας» </a:t>
            </a:r>
            <a:r>
              <a:rPr lang="en-US" sz="1200" dirty="0" err="1">
                <a:latin typeface="Arial Rounded MT Bold" panose="020F0704030504030204" pitchFamily="34" charset="0"/>
              </a:rPr>
              <a:t>μέσω</a:t>
            </a:r>
            <a:r>
              <a:rPr lang="en-US" sz="1200" dirty="0">
                <a:latin typeface="Arial Rounded MT Bold" panose="020F0704030504030204" pitchFamily="34" charset="0"/>
              </a:rPr>
              <a:t> της κοινής χρήσης περιεχομένου από τους ίδιους τους χρήστες. Η εταιρεία </a:t>
            </a:r>
            <a:r>
              <a:rPr lang="en-US" sz="1200" dirty="0" err="1">
                <a:latin typeface="Arial Rounded MT Bold" panose="020F0704030504030204" pitchFamily="34" charset="0"/>
              </a:rPr>
              <a:t>θα</a:t>
            </a:r>
            <a:r>
              <a:rPr lang="en-US" sz="1200" dirty="0">
                <a:latin typeface="Arial Rounded MT Bold" panose="020F0704030504030204" pitchFamily="34" charset="0"/>
              </a:rPr>
              <a:t> </a:t>
            </a:r>
            <a:r>
              <a:rPr lang="en-US" sz="1200" dirty="0" err="1">
                <a:latin typeface="Arial Rounded MT Bold" panose="020F0704030504030204" pitchFamily="34" charset="0"/>
              </a:rPr>
              <a:t>χρησιμοποι</a:t>
            </a:r>
            <a:r>
              <a:rPr lang="el-GR" sz="1200" dirty="0" err="1">
                <a:latin typeface="Arial Rounded MT Bold" panose="020F0704030504030204" pitchFamily="34" charset="0"/>
              </a:rPr>
              <a:t>εί</a:t>
            </a:r>
            <a:r>
              <a:rPr lang="en-US" sz="1200" dirty="0">
                <a:latin typeface="Arial Rounded MT Bold" panose="020F0704030504030204" pitchFamily="34" charset="0"/>
              </a:rPr>
              <a:t> το </a:t>
            </a:r>
            <a:r>
              <a:rPr lang="en-US" sz="1200" dirty="0" err="1">
                <a:latin typeface="Arial Rounded MT Bold" panose="020F0704030504030204" pitchFamily="34" charset="0"/>
              </a:rPr>
              <a:t>κανάλι</a:t>
            </a:r>
            <a:r>
              <a:rPr lang="en-US" sz="1200" dirty="0">
                <a:latin typeface="Arial Rounded MT Bold" panose="020F0704030504030204" pitchFamily="34" charset="0"/>
              </a:rPr>
              <a:t> </a:t>
            </a:r>
            <a:r>
              <a:rPr lang="en-US" sz="1200" dirty="0" err="1">
                <a:latin typeface="Arial Rounded MT Bold" panose="020F0704030504030204" pitchFamily="34" charset="0"/>
              </a:rPr>
              <a:t>φροντίζοντας</a:t>
            </a:r>
            <a:r>
              <a:rPr lang="en-US" sz="1200" dirty="0">
                <a:latin typeface="Arial Rounded MT Bold" panose="020F0704030504030204" pitchFamily="34" charset="0"/>
              </a:rPr>
              <a:t>:</a:t>
            </a:r>
            <a:endParaRPr lang="it-IT" sz="1200" dirty="0">
              <a:latin typeface="Arial Rounded MT Bold" panose="020F0704030504030204" pitchFamily="34" charset="0"/>
            </a:endParaRPr>
          </a:p>
          <a:p>
            <a:pPr algn="l" rtl="0"/>
            <a:endParaRPr lang="it-IT" sz="1200" dirty="0">
              <a:latin typeface="Arial Rounded MT Bold" panose="020F0704030504030204" pitchFamily="34" charset="0"/>
            </a:endParaRPr>
          </a:p>
          <a:p>
            <a:pPr lvl="0" algn="l" rtl="0"/>
            <a:r>
              <a:rPr lang="el-GR" sz="1200" dirty="0">
                <a:latin typeface="Arial Rounded MT Bold" panose="020F0704030504030204" pitchFamily="34" charset="0"/>
              </a:rPr>
              <a:t>Να χρησιμοποιεί </a:t>
            </a:r>
            <a:r>
              <a:rPr lang="en-US" sz="1200" dirty="0" err="1">
                <a:latin typeface="Arial Rounded MT Bold" panose="020F0704030504030204" pitchFamily="34" charset="0"/>
              </a:rPr>
              <a:t>μια</a:t>
            </a:r>
            <a:r>
              <a:rPr lang="en-US" sz="1200" dirty="0">
                <a:latin typeface="Arial Rounded MT Bold" panose="020F0704030504030204" pitchFamily="34" charset="0"/>
              </a:rPr>
              <a:t> </a:t>
            </a:r>
            <a:r>
              <a:rPr lang="en-US" sz="1200" dirty="0" err="1">
                <a:latin typeface="Arial Rounded MT Bold" panose="020F0704030504030204" pitchFamily="34" charset="0"/>
              </a:rPr>
              <a:t>καθημερινή</a:t>
            </a:r>
            <a:r>
              <a:rPr lang="en-US" sz="1200" dirty="0">
                <a:latin typeface="Arial Rounded MT Bold" panose="020F0704030504030204" pitchFamily="34" charset="0"/>
              </a:rPr>
              <a:t> </a:t>
            </a:r>
            <a:r>
              <a:rPr lang="en-US" sz="1200" dirty="0" err="1">
                <a:latin typeface="Arial Rounded MT Bold" panose="020F0704030504030204" pitchFamily="34" charset="0"/>
              </a:rPr>
              <a:t>και</a:t>
            </a:r>
            <a:r>
              <a:rPr lang="en-US" sz="1200" dirty="0">
                <a:latin typeface="Arial Rounded MT Bold" panose="020F0704030504030204" pitchFamily="34" charset="0"/>
              </a:rPr>
              <a:t> </a:t>
            </a:r>
            <a:r>
              <a:rPr lang="en-US" sz="1200" dirty="0" err="1">
                <a:latin typeface="Arial Rounded MT Bold" panose="020F0704030504030204" pitchFamily="34" charset="0"/>
              </a:rPr>
              <a:t>άμεση</a:t>
            </a:r>
            <a:r>
              <a:rPr lang="en-US" sz="1200" dirty="0">
                <a:latin typeface="Arial Rounded MT Bold" panose="020F0704030504030204" pitchFamily="34" charset="0"/>
              </a:rPr>
              <a:t> γλώσσα, αλλά και ...</a:t>
            </a:r>
            <a:endParaRPr lang="it-IT" sz="1200" dirty="0">
              <a:latin typeface="Arial Rounded MT Bold" panose="020F0704030504030204" pitchFamily="34" charset="0"/>
            </a:endParaRPr>
          </a:p>
          <a:p>
            <a:pPr lvl="0" algn="l" rtl="0"/>
            <a:endParaRPr lang="it-IT" sz="1200" dirty="0">
              <a:solidFill>
                <a:schemeClr val="tx1"/>
              </a:solidFill>
              <a:latin typeface="Arial Rounded MT Bold" panose="020F0704030504030204" pitchFamily="34" charset="0"/>
            </a:endParaRPr>
          </a:p>
          <a:p>
            <a:pPr marL="171450" lvl="0" indent="-171450">
              <a:buFont typeface="Arial" panose="020B0604020202020204" pitchFamily="34" charset="0"/>
              <a:buChar char="•"/>
            </a:pPr>
            <a:r>
              <a:rPr lang="el-GR" sz="1200" dirty="0">
                <a:latin typeface="Arial Rounded MT Bold" panose="020F0704030504030204" pitchFamily="34" charset="0"/>
              </a:rPr>
              <a:t>Να δίνει προτεραιότητα στο οπτικό περιεχόμενο</a:t>
            </a:r>
          </a:p>
          <a:p>
            <a:pPr marL="171450" lvl="0" indent="-171450">
              <a:buFont typeface="Arial" panose="020B0604020202020204" pitchFamily="34" charset="0"/>
              <a:buChar char="•"/>
            </a:pPr>
            <a:r>
              <a:rPr lang="el-GR" sz="1200" dirty="0">
                <a:latin typeface="Arial Rounded MT Bold" panose="020F0704030504030204" pitchFamily="34" charset="0"/>
              </a:rPr>
              <a:t>Να ενθαρρύνει την ανατροφοδότηση, τονώνοντας το κοινό επίσης μέσω διαγωνισμών και παρότρυνσης για δράση, έρευνες κ.λπ.</a:t>
            </a:r>
          </a:p>
          <a:p>
            <a:pPr marL="171450" lvl="0" indent="-171450">
              <a:buFont typeface="Arial" panose="020B0604020202020204" pitchFamily="34" charset="0"/>
              <a:buChar char="•"/>
            </a:pPr>
            <a:r>
              <a:rPr lang="el-GR" sz="1200" dirty="0">
                <a:latin typeface="Arial Rounded MT Bold" panose="020F0704030504030204" pitchFamily="34" charset="0"/>
              </a:rPr>
              <a:t>Να χρησιμοποιεί κουπόνια και προσφορές που προορίζονται για θαυμαστές</a:t>
            </a:r>
          </a:p>
          <a:p>
            <a:pPr marL="171450" lvl="0" indent="-171450">
              <a:buFont typeface="Arial" panose="020B0604020202020204" pitchFamily="34" charset="0"/>
              <a:buChar char="•"/>
            </a:pPr>
            <a:r>
              <a:rPr lang="el-GR" sz="1200" dirty="0">
                <a:latin typeface="Arial Rounded MT Bold" panose="020F0704030504030204" pitchFamily="34" charset="0"/>
              </a:rPr>
              <a:t>Να δημοσιεύει ψυχαγωγικό υλικό</a:t>
            </a:r>
          </a:p>
          <a:p>
            <a:pPr marL="171450" lvl="0" indent="-171450">
              <a:buFont typeface="Arial" panose="020B0604020202020204" pitchFamily="34" charset="0"/>
              <a:buChar char="•"/>
            </a:pPr>
            <a:r>
              <a:rPr lang="el-GR" sz="1200" dirty="0">
                <a:latin typeface="Arial Rounded MT Bold" panose="020F0704030504030204" pitchFamily="34" charset="0"/>
              </a:rPr>
              <a:t>Να προσδιορίζει και να εκτιμά τους "σούπερ θαυμαστές"</a:t>
            </a:r>
            <a:endParaRPr lang="it-IT" sz="1200" dirty="0">
              <a:solidFill>
                <a:schemeClr val="tx1"/>
              </a:solidFill>
              <a:latin typeface="Arial Rounded MT Bold" panose="020F0704030504030204" pitchFamily="34" charset="0"/>
            </a:endParaRPr>
          </a:p>
        </p:txBody>
      </p:sp>
      <p:sp>
        <p:nvSpPr>
          <p:cNvPr id="6" name="AutoShape 2">
            <a:extLst>
              <a:ext uri="{FF2B5EF4-FFF2-40B4-BE49-F238E27FC236}">
                <a16:creationId xmlns:a16="http://schemas.microsoft.com/office/drawing/2014/main" id="{7ADD37A3-684E-49D0-8D04-7DA652742361}"/>
              </a:ext>
            </a:extLst>
          </p:cNvPr>
          <p:cNvSpPr>
            <a:spLocks noChangeAspect="1" noChangeArrowheads="1"/>
          </p:cNvSpPr>
          <p:nvPr/>
        </p:nvSpPr>
        <p:spPr bwMode="auto">
          <a:xfrm>
            <a:off x="4419600" y="2419350"/>
            <a:ext cx="793966" cy="793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s-ES"/>
          </a:p>
        </p:txBody>
      </p:sp>
      <p:pic>
        <p:nvPicPr>
          <p:cNvPr id="5124" name="Picture 4" descr="Botón Seguir de Facebook: Añada el botón de Facebook a su página web">
            <a:extLst>
              <a:ext uri="{FF2B5EF4-FFF2-40B4-BE49-F238E27FC236}">
                <a16:creationId xmlns:a16="http://schemas.microsoft.com/office/drawing/2014/main" id="{7DD3FE78-B78E-4F1E-87FE-6FDDDC50C9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310" y="1907634"/>
            <a:ext cx="727212" cy="7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74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9437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734A199-448F-4B67-BC3F-05F136789AC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FCF84B4-71C5-4D62-A9C9-4D51308D87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488DDF5A-B6B9-453B-B734-1BBE4151B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CF1E93DD-C7D8-43AF-AB79-B4027A96F030}"/>
              </a:ext>
            </a:extLst>
          </p:cNvPr>
          <p:cNvSpPr txBox="1"/>
          <p:nvPr/>
        </p:nvSpPr>
        <p:spPr>
          <a:xfrm>
            <a:off x="1547664" y="1779662"/>
            <a:ext cx="6462464" cy="2862322"/>
          </a:xfrm>
          <a:prstGeom prst="rect">
            <a:avLst/>
          </a:prstGeom>
          <a:noFill/>
        </p:spPr>
        <p:txBody>
          <a:bodyPr wrap="square">
            <a:spAutoFit/>
          </a:bodyPr>
          <a:lstStyle/>
          <a:p>
            <a:pPr algn="l" rtl="0">
              <a:defRPr/>
            </a:pPr>
            <a:r>
              <a:rPr lang="it-IT" altLang="es-ES" sz="1200" dirty="0">
                <a:solidFill>
                  <a:srgbClr val="F8469B"/>
                </a:solidFill>
                <a:latin typeface="Arial Rounded MT Bold" panose="020F0704030504030204" pitchFamily="34" charset="0"/>
              </a:rPr>
              <a:t>Ίνσταγκραμ</a:t>
            </a:r>
            <a:r>
              <a:rPr lang="it-IT" altLang="es-ES" sz="1200" i="1" dirty="0">
                <a:latin typeface="Arial Rounded MT Bold" panose="020F0704030504030204" pitchFamily="34" charset="0"/>
              </a:rPr>
              <a:t>:</a:t>
            </a:r>
          </a:p>
          <a:p>
            <a:pPr lvl="2" algn="l" rtl="0">
              <a:defRPr/>
            </a:pPr>
            <a:endParaRPr lang="it-IT" altLang="es-ES" sz="1200" i="1" dirty="0">
              <a:latin typeface="Arial Rounded MT Bold" panose="020F0704030504030204" pitchFamily="34" charset="0"/>
            </a:endParaRPr>
          </a:p>
          <a:p>
            <a:pPr lvl="2" algn="l" rtl="0">
              <a:defRPr/>
            </a:pPr>
            <a:r>
              <a:rPr lang="en-US" altLang="es-ES" sz="1200" dirty="0">
                <a:latin typeface="Arial Rounded MT Bold" panose="020F0704030504030204" pitchFamily="34" charset="0"/>
              </a:rPr>
              <a:t>Δεδομένης της έντονης εκφραστικής και οπτικής φόρτισης, το Instagram είναι ένα βασικό εργαλείο </a:t>
            </a:r>
          </a:p>
          <a:p>
            <a:pPr lvl="2" algn="l" rtl="0">
              <a:defRPr/>
            </a:pPr>
            <a:r>
              <a:rPr lang="en-US" altLang="es-ES" sz="1200" dirty="0">
                <a:latin typeface="Arial Rounded MT Bold" panose="020F0704030504030204" pitchFamily="34" charset="0"/>
              </a:rPr>
              <a:t>στη στρατηγική περιεχομένου για μια </a:t>
            </a:r>
            <a:r>
              <a:rPr lang="en-US" altLang="es-ES" sz="1200" dirty="0" err="1">
                <a:latin typeface="Arial Rounded MT Bold" panose="020F0704030504030204" pitchFamily="34" charset="0"/>
              </a:rPr>
              <a:t>εταιρεία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όπως</a:t>
            </a:r>
            <a:r>
              <a:rPr lang="el-GR" altLang="es-ES" sz="1200" dirty="0">
                <a:latin typeface="Arial Rounded MT Bold" panose="020F0704030504030204" pitchFamily="34" charset="0"/>
              </a:rPr>
              <a:t> 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κανάλι θα προτείνει:</a:t>
            </a:r>
          </a:p>
          <a:p>
            <a:pPr marL="228600" indent="-228600" algn="l" rtl="0">
              <a:buAutoNum type="arabicParenR"/>
              <a:defRPr/>
            </a:pPr>
            <a:r>
              <a:rPr lang="en-US" altLang="es-ES" sz="1200" dirty="0">
                <a:latin typeface="Arial Rounded MT Bold" panose="020F0704030504030204" pitchFamily="34" charset="0"/>
              </a:rPr>
              <a:t>Εταιρική ζωή (ιστορίες)</a:t>
            </a:r>
          </a:p>
          <a:p>
            <a:pPr marL="228600" indent="-228600" algn="l" rtl="0">
              <a:buAutoNum type="arabicParenR"/>
              <a:defRPr/>
            </a:pPr>
            <a:r>
              <a:rPr lang="en-US" altLang="es-ES" sz="1200" dirty="0">
                <a:latin typeface="Arial Rounded MT Bold" panose="020F0704030504030204" pitchFamily="34" charset="0"/>
              </a:rPr>
              <a:t>Ζωντανές εκδηλώσεις</a:t>
            </a:r>
          </a:p>
          <a:p>
            <a:pPr marL="228600" indent="-228600" algn="l" rtl="0">
              <a:buAutoNum type="arabicParenR"/>
              <a:defRPr/>
            </a:pPr>
            <a:r>
              <a:rPr lang="en-US" altLang="es-ES" sz="1200" dirty="0">
                <a:latin typeface="Arial Rounded MT Bold" panose="020F0704030504030204" pitchFamily="34" charset="0"/>
              </a:rPr>
              <a:t>Εικόνες Τόπων και Αντικειμένων που εμπνέουν ή ενδιαφέρουν το κοινό μας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 μέρος του προϋπολογισμού θα χρησιμοποιηθεί επίσης για διαφημίσεις με δυνατότητα άμεσου κλικ.</a:t>
            </a:r>
            <a:endParaRPr lang="it-IT" altLang="es-ES" sz="1200" dirty="0">
              <a:latin typeface="Arial Rounded MT Bold" panose="020F0704030504030204" pitchFamily="34" charset="0"/>
            </a:endParaRPr>
          </a:p>
        </p:txBody>
      </p:sp>
      <p:pic>
        <p:nvPicPr>
          <p:cNvPr id="13" name="Picture 8" descr="Instagram: con este truco podrás volver a ver los &amp;quot;me gusta&amp;quot; | Tecnologia |  Tecnología Y Ciencia | La Prensa Peru">
            <a:extLst>
              <a:ext uri="{FF2B5EF4-FFF2-40B4-BE49-F238E27FC236}">
                <a16:creationId xmlns:a16="http://schemas.microsoft.com/office/drawing/2014/main" id="{5115F164-8477-4D75-B701-DDA9327A42E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610094" y="2078236"/>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927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851670"/>
            <a:ext cx="6274274" cy="1200329"/>
          </a:xfrm>
          <a:prstGeom prst="rect">
            <a:avLst/>
          </a:prstGeom>
          <a:noFill/>
        </p:spPr>
        <p:txBody>
          <a:bodyPr wrap="square" rtlCol="0">
            <a:spAutoFit/>
          </a:bodyPr>
          <a:lstStyle/>
          <a:p>
            <a:pPr>
              <a:defRPr/>
            </a:pPr>
            <a:r>
              <a:rPr lang="en-US" altLang="es-ES" sz="1200" dirty="0">
                <a:solidFill>
                  <a:srgbClr val="00B0F0"/>
                </a:solidFill>
                <a:latin typeface="Arial Rounded MT Bold" panose="020F0704030504030204" pitchFamily="34" charset="0"/>
              </a:rPr>
              <a:t>Twitter :</a:t>
            </a:r>
          </a:p>
          <a:p>
            <a:pPr algn="l" rtl="0">
              <a:defRPr/>
            </a:pPr>
            <a:endParaRPr lang="en-US" altLang="es-ES" sz="1200" i="1" dirty="0">
              <a:latin typeface="Arial Rounded MT Bold" panose="020F0704030504030204" pitchFamily="34" charset="0"/>
            </a:endParaRPr>
          </a:p>
          <a:p>
            <a:pPr lvl="2" algn="l" rtl="0">
              <a:defRPr/>
            </a:pPr>
            <a:r>
              <a:rPr lang="en-US" altLang="es-ES" sz="1200" dirty="0">
                <a:latin typeface="Arial Rounded MT Bold" panose="020F0704030504030204" pitchFamily="34" charset="0"/>
              </a:rPr>
              <a:t>Σε αυτήν την περίπτωση, το "Twitter" θα χρησιμοποιηθεί απλώς για να προσφέρει μια επιπλέον ανάγνωση εκτός του Ιστολογίου, δημοσιεύοντας το ίδιο περιεχόμενο. Ο </a:t>
            </a:r>
            <a:r>
              <a:rPr lang="en-US" altLang="es-ES" sz="1200" dirty="0" err="1">
                <a:latin typeface="Arial Rounded MT Bold" panose="020F0704030504030204" pitchFamily="34" charset="0"/>
              </a:rPr>
              <a:t>σκοπός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«Twitter» για μια μικρή εταιρεία τεχνιτών θα μπορούσε να είναι πάνω από </a:t>
            </a:r>
            <a:r>
              <a:rPr lang="en-US" altLang="es-ES" sz="1200" dirty="0" err="1">
                <a:latin typeface="Arial Rounded MT Bold" panose="020F0704030504030204" pitchFamily="34" charset="0"/>
              </a:rPr>
              <a:t>όλα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 </a:t>
            </a:r>
            <a:r>
              <a:rPr lang="en-US" altLang="es-ES" sz="1200" dirty="0">
                <a:latin typeface="Arial Rounded MT Bold" panose="020F0704030504030204" pitchFamily="34" charset="0"/>
              </a:rPr>
              <a:t>«</a:t>
            </a:r>
            <a:r>
              <a:rPr lang="en-US" altLang="es-ES" sz="1200" dirty="0" err="1">
                <a:latin typeface="Arial Rounded MT Bold" panose="020F0704030504030204" pitchFamily="34" charset="0"/>
              </a:rPr>
              <a:t>ακρόαση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 </a:t>
            </a:r>
            <a:r>
              <a:rPr lang="en-US" altLang="es-ES" sz="1200" dirty="0" err="1">
                <a:latin typeface="Arial Rounded MT Bold" panose="020F0704030504030204" pitchFamily="34" charset="0"/>
              </a:rPr>
              <a:t>συλλογή</a:t>
            </a:r>
            <a:r>
              <a:rPr lang="en-US" altLang="es-ES" sz="1200" dirty="0">
                <a:latin typeface="Arial Rounded MT Bold" panose="020F0704030504030204" pitchFamily="34" charset="0"/>
              </a:rPr>
              <a:t> δεδομένων.</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49BC6C4-7CB7-4B68-8D9E-5B0F10FAD1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D111D0E-D29C-433B-8247-59A7234D774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C68FB68-66BE-49C8-885B-1DDC73281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2" descr="Centro de ayuda">
            <a:extLst>
              <a:ext uri="{FF2B5EF4-FFF2-40B4-BE49-F238E27FC236}">
                <a16:creationId xmlns:a16="http://schemas.microsoft.com/office/drawing/2014/main" id="{0266E4E9-883C-4125-9B03-8AD6A31706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949378"/>
            <a:ext cx="1189577" cy="11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37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3892" y="1866194"/>
            <a:ext cx="6372484" cy="1938992"/>
          </a:xfrm>
          <a:prstGeom prst="rect">
            <a:avLst/>
          </a:prstGeom>
          <a:noFill/>
        </p:spPr>
        <p:txBody>
          <a:bodyPr wrap="square" rtlCol="0">
            <a:spAutoFit/>
          </a:bodyPr>
          <a:lstStyle/>
          <a:p>
            <a:pPr lvl="2" algn="l" rtl="0">
              <a:defRPr/>
            </a:pPr>
            <a:r>
              <a:rPr lang="en-US" altLang="es-ES" sz="1200" dirty="0" err="1">
                <a:solidFill>
                  <a:srgbClr val="FF0000"/>
                </a:solidFill>
                <a:latin typeface="Arial Rounded MT Bold" panose="020F0704030504030204" pitchFamily="34" charset="0"/>
              </a:rPr>
              <a:t>Youtube</a:t>
            </a:r>
            <a:r>
              <a:rPr lang="en-US" altLang="es-ES" sz="1200" i="1" dirty="0">
                <a:latin typeface="Arial Rounded MT Bold" panose="020F0704030504030204" pitchFamily="34" charset="0"/>
              </a:rPr>
              <a:t>:</a:t>
            </a:r>
          </a:p>
          <a:p>
            <a:pPr lvl="2" algn="l" rtl="0">
              <a:defRPr/>
            </a:pPr>
            <a:r>
              <a:rPr lang="en-US" altLang="es-ES" sz="1200" dirty="0">
                <a:latin typeface="Arial Rounded MT Bold" panose="020F0704030504030204" pitchFamily="34" charset="0"/>
              </a:rPr>
              <a:t>Λόγω έλλειψης πόρων, η εταιρεία δεν σκοπεύει να </a:t>
            </a:r>
            <a:r>
              <a:rPr lang="en-US" altLang="es-ES" sz="1200" dirty="0" err="1">
                <a:latin typeface="Arial Rounded MT Bold" panose="020F0704030504030204" pitchFamily="34" charset="0"/>
              </a:rPr>
              <a:t>αφιερώσει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μία</a:t>
            </a:r>
            <a:r>
              <a:rPr lang="en-US" altLang="es-ES" sz="1200" dirty="0">
                <a:latin typeface="Arial Rounded MT Bold" panose="020F0704030504030204" pitchFamily="34" charset="0"/>
              </a:rPr>
              <a:t> </a:t>
            </a:r>
          </a:p>
          <a:p>
            <a:pPr lvl="2" algn="l" rtl="0">
              <a:defRPr/>
            </a:pPr>
            <a:r>
              <a:rPr lang="en-US" altLang="es-ES" sz="1200" dirty="0">
                <a:latin typeface="Arial Rounded MT Bold" panose="020F0704030504030204" pitchFamily="34" charset="0"/>
              </a:rPr>
              <a:t>πραγματική στρατηγική σε αυτό το κανάλι.</a:t>
            </a:r>
          </a:p>
          <a:p>
            <a:pPr lvl="2" algn="l" rtl="0">
              <a:defRPr/>
            </a:pPr>
            <a:endParaRPr lang="en-US" altLang="es-ES" sz="1200" i="1" dirty="0">
              <a:latin typeface="Arial Rounded MT Bold" panose="020F0704030504030204" pitchFamily="34" charset="0"/>
            </a:endParaRPr>
          </a:p>
          <a:p>
            <a:pPr lvl="2" algn="l" rtl="0">
              <a:defRPr/>
            </a:pPr>
            <a:r>
              <a:rPr lang="en-US" altLang="es-ES" sz="1200" dirty="0">
                <a:solidFill>
                  <a:srgbClr val="FF0000"/>
                </a:solidFill>
                <a:latin typeface="Arial Rounded MT Bold" panose="020F0704030504030204" pitchFamily="34" charset="0"/>
              </a:rPr>
              <a:t>Pinterest</a:t>
            </a:r>
            <a:r>
              <a:rPr lang="en-US" altLang="es-ES" sz="1200" i="1" dirty="0">
                <a:latin typeface="Arial Rounded MT Bold" panose="020F0704030504030204" pitchFamily="34" charset="0"/>
              </a:rPr>
              <a:t>:</a:t>
            </a:r>
          </a:p>
          <a:p>
            <a:pPr lvl="2" algn="l" rtl="0">
              <a:defRPr/>
            </a:pPr>
            <a:r>
              <a:rPr lang="en-US" altLang="es-ES" sz="1200" dirty="0">
                <a:latin typeface="Arial Rounded MT Bold" panose="020F0704030504030204" pitchFamily="34" charset="0"/>
              </a:rPr>
              <a:t>Η Εταιρεία αποφασίζει να μην διαχειρίζεται ενεργά το δικό της προφίλ, λόγω </a:t>
            </a:r>
          </a:p>
          <a:p>
            <a:pPr lvl="2" algn="l" rtl="0">
              <a:defRPr/>
            </a:pPr>
            <a:r>
              <a:rPr lang="en-US" altLang="es-ES" sz="1200" dirty="0" err="1">
                <a:latin typeface="Arial Rounded MT Bold" panose="020F0704030504030204" pitchFamily="34" charset="0"/>
              </a:rPr>
              <a:t>τη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έλλειψη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πόρων και λαμβάνοντας υπόψη τη μικρή χρήση αυτού του </a:t>
            </a:r>
            <a:r>
              <a:rPr lang="en-US" altLang="es-ES" sz="1200" dirty="0" err="1">
                <a:latin typeface="Arial Rounded MT Bold" panose="020F0704030504030204" pitchFamily="34" charset="0"/>
              </a:rPr>
              <a:t>καναλιού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ην</a:t>
            </a:r>
            <a:endParaRPr lang="en-US" altLang="es-ES" sz="1200" dirty="0">
              <a:latin typeface="Arial Rounded MT Bold" panose="020F0704030504030204" pitchFamily="34" charset="0"/>
            </a:endParaRPr>
          </a:p>
          <a:p>
            <a:pPr lvl="2" algn="l" rtl="0">
              <a:defRPr/>
            </a:pPr>
            <a:r>
              <a:rPr lang="en-US" altLang="es-ES" sz="1200" dirty="0">
                <a:latin typeface="Arial Rounded MT Bold" panose="020F0704030504030204" pitchFamily="34" charset="0"/>
              </a:rPr>
              <a:t>Ιταλία. Η ψηφιακή ομάδα, αν μη τι άλλο, θα χρησιμοποιήσει το Pinterest για να βρει έμπνευση για το δικό της περιεχόμενο.</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1809C22-EAAA-4D23-A64E-5C941CF9321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9D1D4AD-BDEE-48F0-ACF0-ACF0E0C981E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4AEF4909-C242-4688-81AA-9F0C11D6C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10" descr="Comprar Pinterest - Microsoft Store es-ES">
            <a:extLst>
              <a:ext uri="{FF2B5EF4-FFF2-40B4-BE49-F238E27FC236}">
                <a16:creationId xmlns:a16="http://schemas.microsoft.com/office/drawing/2014/main" id="{88011F19-6457-4C2A-8BF0-AED4CF6D5B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419" y="2763236"/>
            <a:ext cx="740929" cy="7409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YouTube Latinoamérica - YouTube">
            <a:extLst>
              <a:ext uri="{FF2B5EF4-FFF2-40B4-BE49-F238E27FC236}">
                <a16:creationId xmlns:a16="http://schemas.microsoft.com/office/drawing/2014/main" id="{CC80087F-FBCF-4875-8E5F-1B8E761BEC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6" t="14193" r="3365" b="12449"/>
          <a:stretch/>
        </p:blipFill>
        <p:spPr bwMode="auto">
          <a:xfrm>
            <a:off x="1544146" y="1776789"/>
            <a:ext cx="987476" cy="82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719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9DB9D2BD-A2E3-431E-A3FC-CA72507E237C}"/>
              </a:ext>
            </a:extLst>
          </p:cNvPr>
          <p:cNvGraphicFramePr/>
          <p:nvPr>
            <p:extLst>
              <p:ext uri="{D42A27DB-BD31-4B8C-83A1-F6EECF244321}">
                <p14:modId xmlns:p14="http://schemas.microsoft.com/office/powerpoint/2010/main" val="972445335"/>
              </p:ext>
            </p:extLst>
          </p:nvPr>
        </p:nvGraphicFramePr>
        <p:xfrm>
          <a:off x="1460562" y="1862203"/>
          <a:ext cx="6207782" cy="182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7979BA3-E80D-4D98-B81B-A69B95092A63}"/>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FC79D68-98C2-47DF-8133-C3BC93748764}"/>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D4070A24-551B-4EA7-A625-CAF5546B5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2965289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29"/>
            <a:ext cx="620505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79790" cy="2123658"/>
          </a:xfrm>
          <a:prstGeom prst="rect">
            <a:avLst/>
          </a:prstGeom>
          <a:solidFill>
            <a:schemeClr val="accent3">
              <a:lumMod val="60000"/>
              <a:lumOff val="40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Στη δική μας μελέτη περίπτωσης, θα είναι σημαντικό να εντοπίσουμε Bloggers ή </a:t>
            </a:r>
            <a:r>
              <a:rPr lang="el-GR" altLang="es-ES" sz="1200" dirty="0">
                <a:solidFill>
                  <a:schemeClr val="tx1"/>
                </a:solidFill>
                <a:latin typeface="Arial Rounded MT Bold" panose="020F0704030504030204" pitchFamily="34" charset="0"/>
              </a:rPr>
              <a:t>Ψ</a:t>
            </a:r>
            <a:r>
              <a:rPr lang="en-US" altLang="es-ES" sz="1200" dirty="0" err="1">
                <a:solidFill>
                  <a:schemeClr val="tx1"/>
                </a:solidFill>
                <a:latin typeface="Arial Rounded MT Bold" panose="020F0704030504030204" pitchFamily="34" charset="0"/>
              </a:rPr>
              <a:t>ηφιακούς</a:t>
            </a:r>
            <a:r>
              <a:rPr lang="en-US" altLang="es-ES" sz="1200" dirty="0">
                <a:solidFill>
                  <a:schemeClr val="tx1"/>
                </a:solidFill>
                <a:latin typeface="Arial Rounded MT Bold" panose="020F0704030504030204" pitchFamily="34" charset="0"/>
              </a:rPr>
              <a:t> " influencers " </a:t>
            </a:r>
            <a:r>
              <a:rPr lang="el-GR" altLang="es-ES" sz="1200" dirty="0">
                <a:solidFill>
                  <a:schemeClr val="tx1"/>
                </a:solidFill>
                <a:latin typeface="Arial Rounded MT Bold" panose="020F0704030504030204" pitchFamily="34" charset="0"/>
              </a:rPr>
              <a:t>που </a:t>
            </a:r>
            <a:r>
              <a:rPr lang="en-US" altLang="es-ES" sz="1200" dirty="0" err="1">
                <a:solidFill>
                  <a:schemeClr val="tx1"/>
                </a:solidFill>
                <a:latin typeface="Arial Rounded MT Bold" panose="020F0704030504030204" pitchFamily="34" charset="0"/>
              </a:rPr>
              <a:t>μπορ</a:t>
            </a:r>
            <a:r>
              <a:rPr lang="el-GR" altLang="es-ES" sz="1200" dirty="0" err="1">
                <a:solidFill>
                  <a:schemeClr val="tx1"/>
                </a:solidFill>
                <a:latin typeface="Arial Rounded MT Bold" panose="020F0704030504030204" pitchFamily="34" charset="0"/>
              </a:rPr>
              <a:t>ούν</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να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εισάγ</a:t>
            </a:r>
            <a:r>
              <a:rPr lang="el-GR" altLang="es-ES" sz="1200" dirty="0" err="1">
                <a:solidFill>
                  <a:schemeClr val="tx1"/>
                </a:solidFill>
                <a:latin typeface="Arial Rounded MT Bold" panose="020F0704030504030204" pitchFamily="34" charset="0"/>
              </a:rPr>
              <a:t>ουν</a:t>
            </a:r>
            <a:r>
              <a:rPr lang="el-GR" altLang="es-ES" sz="1200" dirty="0">
                <a:solidFill>
                  <a:schemeClr val="tx1"/>
                </a:solidFill>
                <a:latin typeface="Arial Rounded MT Bold" panose="020F0704030504030204" pitchFamily="34" charset="0"/>
              </a:rPr>
              <a:t> τη</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LouAnne</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Srl</a:t>
            </a:r>
            <a:r>
              <a:rPr lang="el-GR"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στις</a:t>
            </a:r>
            <a:r>
              <a:rPr lang="en-US" altLang="es-ES" sz="1200" dirty="0">
                <a:solidFill>
                  <a:schemeClr val="tx1"/>
                </a:solidFill>
                <a:latin typeface="Arial Rounded MT Bold" panose="020F0704030504030204" pitchFamily="34" charset="0"/>
              </a:rPr>
              <a:t> κοινότητες αναφοράς τους. </a:t>
            </a:r>
            <a:r>
              <a:rPr lang="en-US" altLang="es-ES" sz="1200" dirty="0" err="1">
                <a:solidFill>
                  <a:schemeClr val="tx1"/>
                </a:solidFill>
                <a:latin typeface="Arial Rounded MT Bold" panose="020F0704030504030204" pitchFamily="34" charset="0"/>
              </a:rPr>
              <a:t>Πρόκειται</a:t>
            </a:r>
            <a:r>
              <a:rPr lang="el-GR" altLang="es-ES" sz="1200" dirty="0">
                <a:solidFill>
                  <a:schemeClr val="tx1"/>
                </a:solidFill>
                <a:latin typeface="Arial Rounded MT Bold" panose="020F0704030504030204" pitchFamily="34" charset="0"/>
              </a:rPr>
              <a:t> για </a:t>
            </a:r>
            <a:r>
              <a:rPr lang="en-US" altLang="es-ES" sz="1200" dirty="0" err="1">
                <a:solidFill>
                  <a:schemeClr val="tx1"/>
                </a:solidFill>
                <a:latin typeface="Arial Rounded MT Bold" panose="020F0704030504030204" pitchFamily="34" charset="0"/>
              </a:rPr>
              <a:t>τη</a:t>
            </a:r>
            <a:r>
              <a:rPr lang="en-US" altLang="es-ES" sz="1200" dirty="0">
                <a:solidFill>
                  <a:schemeClr val="tx1"/>
                </a:solidFill>
                <a:latin typeface="Arial Rounded MT Bold" panose="020F0704030504030204" pitchFamily="34" charset="0"/>
              </a:rPr>
              <a:t> δημιουργία συνεχιζόμενων σχέσεων και όχι την απόκτηση likes ή followers σ</a:t>
            </a:r>
            <a:r>
              <a:rPr lang="el-GR" altLang="es-ES" sz="1200" dirty="0">
                <a:solidFill>
                  <a:schemeClr val="tx1"/>
                </a:solidFill>
                <a:latin typeface="Arial Rounded MT Bold" panose="020F0704030504030204" pitchFamily="34" charset="0"/>
              </a:rPr>
              <a:t>ε ένα</a:t>
            </a: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σύντομο χρονικό διάστημα. Χάρη στα συστήματα παρακολούθησης όπως το Mention, μπορούμε να εντοπίσουμε μια λίστα με</a:t>
            </a:r>
          </a:p>
          <a:p>
            <a:pPr algn="l" rtl="0">
              <a:defRPr/>
            </a:pPr>
            <a:r>
              <a:rPr lang="en-US" altLang="es-ES" sz="1200" dirty="0">
                <a:solidFill>
                  <a:schemeClr val="tx1"/>
                </a:solidFill>
                <a:latin typeface="Arial Rounded MT Bold" panose="020F0704030504030204" pitchFamily="34" charset="0"/>
              </a:rPr>
              <a:t>ανθρώπους να πραγματοποιούν ενέργειες για εμάς. Η Εταιρεία μπορεί για παράδειγμα να </a:t>
            </a:r>
            <a:r>
              <a:rPr lang="en-US" altLang="es-ES" sz="1200" dirty="0" err="1">
                <a:solidFill>
                  <a:schemeClr val="tx1"/>
                </a:solidFill>
                <a:latin typeface="Arial Rounded MT Bold" panose="020F0704030504030204" pitchFamily="34" charset="0"/>
              </a:rPr>
              <a:t>τους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προσκαλέσει</a:t>
            </a:r>
            <a:r>
              <a:rPr lang="el-GR" altLang="es-ES" sz="1200" dirty="0">
                <a:solidFill>
                  <a:schemeClr val="tx1"/>
                </a:solidFill>
                <a:latin typeface="Arial Rounded MT Bold" panose="020F0704030504030204" pitchFamily="34" charset="0"/>
              </a:rPr>
              <a:t> σε</a:t>
            </a: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ιδιωτικές εκδηλώσεις ή προεπισκοπήσεις παρουσιάσεων, που επιτρέπουν τη δοκιμή ενδυμάτων, </a:t>
            </a:r>
            <a:r>
              <a:rPr lang="el-GR" altLang="es-ES" sz="1200" dirty="0">
                <a:solidFill>
                  <a:schemeClr val="tx1"/>
                </a:solidFill>
                <a:latin typeface="Arial Rounded MT Bold" panose="020F0704030504030204" pitchFamily="34" charset="0"/>
              </a:rPr>
              <a:t>ε</a:t>
            </a:r>
            <a:r>
              <a:rPr lang="en-US" altLang="es-ES" sz="1200" dirty="0" err="1">
                <a:solidFill>
                  <a:schemeClr val="tx1"/>
                </a:solidFill>
                <a:latin typeface="Arial Rounded MT Bold" panose="020F0704030504030204" pitchFamily="34" charset="0"/>
              </a:rPr>
              <a:t>νσωμ</a:t>
            </a:r>
            <a:r>
              <a:rPr lang="el-GR" altLang="es-ES" sz="1200" dirty="0">
                <a:solidFill>
                  <a:schemeClr val="tx1"/>
                </a:solidFill>
                <a:latin typeface="Arial Rounded MT Bold" panose="020F0704030504030204" pitchFamily="34" charset="0"/>
              </a:rPr>
              <a:t>α</a:t>
            </a:r>
            <a:r>
              <a:rPr lang="en-US" altLang="es-ES" sz="1200" dirty="0">
                <a:solidFill>
                  <a:schemeClr val="tx1"/>
                </a:solidFill>
                <a:latin typeface="Arial Rounded MT Bold" panose="020F0704030504030204" pitchFamily="34" charset="0"/>
              </a:rPr>
              <a:t>τ</a:t>
            </a:r>
            <a:r>
              <a:rPr lang="el-GR" altLang="es-ES" sz="1200" dirty="0" err="1">
                <a:solidFill>
                  <a:schemeClr val="tx1"/>
                </a:solidFill>
                <a:latin typeface="Arial Rounded MT Bold" panose="020F0704030504030204" pitchFamily="34" charset="0"/>
              </a:rPr>
              <a:t>ώνοντας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αυτ</a:t>
            </a:r>
            <a:r>
              <a:rPr lang="el-GR" altLang="es-ES" sz="1200" dirty="0" err="1">
                <a:solidFill>
                  <a:schemeClr val="tx1"/>
                </a:solidFill>
                <a:latin typeface="Arial Rounded MT Bold" panose="020F0704030504030204" pitchFamily="34" charset="0"/>
              </a:rPr>
              <a:t>ούς</a:t>
            </a:r>
            <a:r>
              <a:rPr lang="en-US" altLang="es-ES" sz="1200" dirty="0">
                <a:solidFill>
                  <a:schemeClr val="tx1"/>
                </a:solidFill>
                <a:latin typeface="Arial Rounded MT Bold" panose="020F0704030504030204" pitchFamily="34" charset="0"/>
              </a:rPr>
              <a:t> τ</a:t>
            </a:r>
            <a:r>
              <a:rPr lang="el-GR" altLang="es-ES" sz="1200" dirty="0">
                <a:solidFill>
                  <a:schemeClr val="tx1"/>
                </a:solidFill>
                <a:latin typeface="Arial Rounded MT Bold" panose="020F0704030504030204" pitchFamily="34" charset="0"/>
              </a:rPr>
              <a:t>ους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δημιουργ</a:t>
            </a:r>
            <a:r>
              <a:rPr lang="el-GR" altLang="es-ES" sz="1200" dirty="0" err="1">
                <a:solidFill>
                  <a:schemeClr val="tx1"/>
                </a:solidFill>
                <a:latin typeface="Arial Rounded MT Bold" panose="020F0704030504030204" pitchFamily="34" charset="0"/>
              </a:rPr>
              <a:t>ούς</a:t>
            </a:r>
            <a:r>
              <a:rPr lang="el-GR"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περιεχομένου</a:t>
            </a:r>
            <a:r>
              <a:rPr lang="en-US" altLang="es-ES" sz="1200" dirty="0">
                <a:solidFill>
                  <a:schemeClr val="tx1"/>
                </a:solidFill>
                <a:latin typeface="Arial Rounded MT Bold" panose="020F0704030504030204" pitchFamily="34" charset="0"/>
              </a:rPr>
              <a:t> στα ίδια κανάλια της Εταιρείας.</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777CFDA-9170-4403-A605-2A1D1419EE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8" name="Donut 24">
            <a:extLst>
              <a:ext uri="{FF2B5EF4-FFF2-40B4-BE49-F238E27FC236}">
                <a16:creationId xmlns:a16="http://schemas.microsoft.com/office/drawing/2014/main" id="{6D00A74D-7267-4BDA-86EA-F02A7D12F0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9" name="Imagen 18">
            <a:extLst>
              <a:ext uri="{FF2B5EF4-FFF2-40B4-BE49-F238E27FC236}">
                <a16:creationId xmlns:a16="http://schemas.microsoft.com/office/drawing/2014/main" id="{64721406-E47F-4526-86B5-901C22E0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835069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6"/>
            <a:ext cx="605552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51670"/>
            <a:ext cx="5976664" cy="2308324"/>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ΗΛΕΚΤΡΟΝΙΚΟ ΕΜΠΟΡΙΟ:</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να εκτιμηθεί αν θα ανοίξει η πλατφόρμα ηλεκτρονικού εμπορίου, </a:t>
            </a:r>
            <a:r>
              <a:rPr lang="el-GR" altLang="es-ES" sz="1200" dirty="0">
                <a:latin typeface="Arial Rounded MT Bold" panose="020F0704030504030204" pitchFamily="34" charset="0"/>
              </a:rPr>
              <a:t>λήφθηκαν υπόψη</a:t>
            </a:r>
            <a:r>
              <a:rPr lang="en-US" altLang="es-ES" sz="1200" dirty="0">
                <a:latin typeface="Arial Rounded MT Bold" panose="020F0704030504030204" pitchFamily="34" charset="0"/>
              </a:rPr>
              <a:t> αρκετοί </a:t>
            </a:r>
            <a:r>
              <a:rPr lang="en-US" altLang="es-ES" sz="1200" dirty="0" err="1">
                <a:latin typeface="Arial Rounded MT Bold" panose="020F0704030504030204" pitchFamily="34" charset="0"/>
              </a:rPr>
              <a:t>παράγοντες</a:t>
            </a:r>
            <a:r>
              <a:rPr lang="en-US" altLang="es-ES" sz="1200" dirty="0">
                <a:latin typeface="Arial Rounded MT Bold" panose="020F0704030504030204" pitchFamily="34" charset="0"/>
              </a:rPr>
              <a:t> : η κίνηση που δημιουργείται στον ιστότοπο, οι απαραίτητοι πόροι, </a:t>
            </a:r>
          </a:p>
          <a:p>
            <a:pPr algn="l" rtl="0">
              <a:defRPr/>
            </a:pPr>
            <a:r>
              <a:rPr lang="en-US" altLang="es-ES" sz="1200" dirty="0">
                <a:latin typeface="Arial Rounded MT Bold" panose="020F0704030504030204" pitchFamily="34" charset="0"/>
              </a:rPr>
              <a:t>τα logistics της αποθήκης, τα πλεονεκτήματα που σχετίζονται με την κάλυψη της επικράτειας αλλά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τα φυσικά καταστήματα. Σε αυτήν </a:t>
            </a:r>
            <a:r>
              <a:rPr lang="en-US" altLang="es-ES" sz="1200" dirty="0" err="1">
                <a:latin typeface="Arial Rounded MT Bold" panose="020F0704030504030204" pitchFamily="34" charset="0"/>
              </a:rPr>
              <a:t>την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περίπτωση</a:t>
            </a:r>
            <a:r>
              <a:rPr lang="el-GR" altLang="es-ES" sz="1200" dirty="0">
                <a:latin typeface="Arial Rounded MT Bold" panose="020F0704030504030204" pitchFamily="34" charset="0"/>
              </a:rPr>
              <a:t> η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αποφασίζει να ξεκινήσει </a:t>
            </a:r>
          </a:p>
          <a:p>
            <a:pPr algn="l" rtl="0">
              <a:defRPr/>
            </a:pPr>
            <a:r>
              <a:rPr lang="en-US" altLang="es-ES" sz="1200" dirty="0">
                <a:latin typeface="Arial Rounded MT Bold" panose="020F0704030504030204" pitchFamily="34" charset="0"/>
              </a:rPr>
              <a:t>σταδιακά και να δημοσιεύσει μια πλατφόρμα ηλεκτρονικού </a:t>
            </a:r>
            <a:r>
              <a:rPr lang="en-US" altLang="es-ES" sz="1200" dirty="0" err="1">
                <a:latin typeface="Arial Rounded MT Bold" panose="020F0704030504030204" pitchFamily="34" charset="0"/>
              </a:rPr>
              <a:t>εμπορίου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μόνο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όταν</a:t>
            </a:r>
            <a:r>
              <a:rPr lang="el-GR" altLang="es-ES" sz="1200" dirty="0">
                <a:latin typeface="Arial Rounded MT Bold" panose="020F0704030504030204" pitchFamily="34" charset="0"/>
              </a:rPr>
              <a:t> οι</a:t>
            </a:r>
            <a:r>
              <a:rPr lang="en-US" altLang="es-ES" sz="1200" dirty="0">
                <a:latin typeface="Arial Rounded MT Bold" panose="020F0704030504030204" pitchFamily="34" charset="0"/>
              </a:rPr>
              <a:t> ψηφιακές επιχειρήσεις </a:t>
            </a:r>
          </a:p>
          <a:p>
            <a:pPr algn="l" rtl="0">
              <a:defRPr/>
            </a:pP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έχ</a:t>
            </a:r>
            <a:r>
              <a:rPr lang="el-GR" altLang="es-ES" sz="1200" dirty="0" err="1">
                <a:latin typeface="Arial Rounded MT Bold" panose="020F0704030504030204" pitchFamily="34" charset="0"/>
              </a:rPr>
              <a:t>ουν</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φτάσει</a:t>
            </a:r>
            <a:r>
              <a:rPr lang="en-US" altLang="es-ES" sz="1200" dirty="0">
                <a:latin typeface="Arial Rounded MT Bold" panose="020F0704030504030204" pitchFamily="34" charset="0"/>
              </a:rPr>
              <a:t> σε καλή συχνότητα και αποτελεσματικότητα. Αντίθετα, η εταιρεία</a:t>
            </a:r>
          </a:p>
          <a:p>
            <a:pPr algn="l" rtl="0">
              <a:defRPr/>
            </a:pPr>
            <a:r>
              <a:rPr lang="en-US" altLang="es-ES" sz="1200" dirty="0">
                <a:latin typeface="Arial Rounded MT Bold" panose="020F0704030504030204" pitchFamily="34" charset="0"/>
              </a:rPr>
              <a:t>επιλέγει να κατευθύνει τους πελάτες στα φυσικά καταστήματα, μέσω Ιστού και </a:t>
            </a:r>
          </a:p>
          <a:p>
            <a:pPr algn="l" rtl="0">
              <a:defRPr/>
            </a:pPr>
            <a:r>
              <a:rPr lang="en-US" altLang="es-ES" sz="1200" dirty="0">
                <a:latin typeface="Arial Rounded MT Bold" panose="020F0704030504030204" pitchFamily="34" charset="0"/>
              </a:rPr>
              <a:t>γεω-τοπική ψηφιακή διαφήμιση.</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7BAFEE5-878E-464C-AAA2-1541FE0A95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F41D18F-B90D-450B-B93E-72F60A9DB99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642F0DD-7169-4542-9DB8-1EBB104A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73004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31209" y="1888661"/>
            <a:ext cx="6374154" cy="1938992"/>
          </a:xfrm>
          <a:prstGeom prst="rect">
            <a:avLst/>
          </a:prstGeom>
          <a:noFill/>
        </p:spPr>
        <p:txBody>
          <a:bodyPr wrap="square" rtlCol="0">
            <a:spAutoFit/>
          </a:bodyPr>
          <a:lstStyle/>
          <a:p>
            <a:pPr lvl="2" algn="l" rtl="0">
              <a:defRPr/>
            </a:pPr>
            <a:r>
              <a:rPr lang="en-US" altLang="es-ES" sz="1200" dirty="0">
                <a:solidFill>
                  <a:srgbClr val="F8469B"/>
                </a:solidFill>
                <a:latin typeface="Arial Rounded MT Bold" panose="020F0704030504030204" pitchFamily="34" charset="0"/>
              </a:rPr>
              <a:t>Μια εις βάθος μελέτη: INSTAGRAM</a:t>
            </a:r>
          </a:p>
          <a:p>
            <a:pPr lvl="2" algn="l" rtl="0">
              <a:defRPr/>
            </a:pPr>
            <a:endParaRPr lang="en-US" altLang="es-ES" sz="1200" i="1" dirty="0">
              <a:latin typeface="Arial Rounded MT Bold" panose="020F0704030504030204" pitchFamily="34" charset="0"/>
            </a:endParaRPr>
          </a:p>
          <a:p>
            <a:pPr lvl="2" algn="l" rtl="0">
              <a:defRPr/>
            </a:pPr>
            <a:r>
              <a:rPr lang="en-US" altLang="es-ES" sz="1200" dirty="0">
                <a:latin typeface="Arial Rounded MT Bold" panose="020F0704030504030204" pitchFamily="34" charset="0"/>
              </a:rPr>
              <a:t>Το Instagram ιδρύθηκε από τους Kevin Systrom και Mike Krieger το 2010 ως όργανο που χαρακτηρίζεται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err="1">
                <a:latin typeface="Arial Rounded MT Bold" panose="020F0704030504030204" pitchFamily="34" charset="0"/>
              </a:rPr>
              <a:t>στιγμιαί</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 Αυτή η εις βάθος μελέτη παρέχει αναφορές για προσανατολισμό και κατανόηση σχετικά με τον τρόπο εύρεσης</a:t>
            </a:r>
          </a:p>
          <a:p>
            <a:pPr lvl="2" algn="l" rtl="0">
              <a:defRPr/>
            </a:pPr>
            <a:r>
              <a:rPr lang="en-US" altLang="es-ES" sz="1200" dirty="0" err="1">
                <a:latin typeface="Arial Rounded MT Bold" panose="020F0704030504030204" pitchFamily="34" charset="0"/>
              </a:rPr>
              <a:t>επαρκ</a:t>
            </a:r>
            <a:r>
              <a:rPr lang="el-GR" altLang="es-ES" sz="1200" dirty="0" err="1">
                <a:latin typeface="Arial Rounded MT Bold" panose="020F0704030504030204" pitchFamily="34" charset="0"/>
              </a:rPr>
              <a:t>ούς</a:t>
            </a:r>
            <a:r>
              <a:rPr lang="en-US" altLang="es-ES" sz="1200" dirty="0">
                <a:latin typeface="Arial Rounded MT Bold" panose="020F0704030504030204" pitchFamily="34" charset="0"/>
              </a:rPr>
              <a:t> και </a:t>
            </a:r>
            <a:r>
              <a:rPr lang="en-US" altLang="es-ES" sz="1200" dirty="0" err="1">
                <a:latin typeface="Arial Rounded MT Bold" panose="020F0704030504030204" pitchFamily="34" charset="0"/>
              </a:rPr>
              <a:t>επομένως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λειτουργική</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προσέγγιση στο </a:t>
            </a:r>
            <a:r>
              <a:rPr lang="en-US" altLang="es-ES" sz="1200" dirty="0" err="1">
                <a:latin typeface="Arial Rounded MT Bold" panose="020F0704030504030204" pitchFamily="34" charset="0"/>
              </a:rPr>
              <a:t>πλαίσιο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του </a:t>
            </a:r>
            <a:r>
              <a:rPr lang="en-US" altLang="es-ES" sz="1200" dirty="0" err="1">
                <a:latin typeface="Arial Rounded MT Bold" panose="020F0704030504030204" pitchFamily="34" charset="0"/>
              </a:rPr>
              <a:t>Instagram</a:t>
            </a:r>
            <a:r>
              <a:rPr lang="en-US" altLang="es-ES" sz="1200" dirty="0">
                <a:latin typeface="Arial Rounded MT Bold" panose="020F0704030504030204" pitchFamily="34" charset="0"/>
              </a:rPr>
              <a:t>: </a:t>
            </a:r>
          </a:p>
          <a:p>
            <a:pPr lvl="2" algn="l" rtl="0">
              <a:defRPr/>
            </a:pPr>
            <a:r>
              <a:rPr lang="en-US" altLang="es-ES" sz="1200" dirty="0">
                <a:latin typeface="Arial Rounded MT Bold" panose="020F0704030504030204" pitchFamily="34" charset="0"/>
              </a:rPr>
              <a:t>ένα εξαιρετικά συγκεκριμένο και πολύ μακριά από την απλή ετικέτα του «διασκεδαστικού εργαλείου» Κοινωνικών Μέσων. </a:t>
            </a:r>
            <a:endParaRPr lang="it-IT" altLang="es-ES" sz="1200" dirty="0">
              <a:latin typeface="Arial Rounded MT Bold" panose="020F0704030504030204" pitchFamily="34" charset="0"/>
            </a:endParaRPr>
          </a:p>
          <a:p>
            <a:pPr algn="l" rtl="0">
              <a:defRPr/>
            </a:pPr>
            <a:endParaRPr lang="it-IT" altLang="es-ES" sz="1200" i="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8CD442C-C9E2-486B-B6D9-10E1F6A108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728F45B-EE3C-449D-B7C9-1631D543C43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31F5DC1-E75C-4A9E-86BF-7D8D54D86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8" descr="Instagram: con este truco podrás volver a ver los &amp;quot;me gusta&amp;quot; | Tecnologia |  Tecnología Y Ciencia | La Prensa Peru">
            <a:extLst>
              <a:ext uri="{FF2B5EF4-FFF2-40B4-BE49-F238E27FC236}">
                <a16:creationId xmlns:a16="http://schemas.microsoft.com/office/drawing/2014/main" id="{5EAF2E28-37AD-4382-AA84-A3227E6B52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573475" y="1858548"/>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594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63926"/>
            <a:ext cx="6207782"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Υπήρχαν ήδη πολλές πλατφόρμες για κοινή χρήση εικόνων όπως το Pinterest, </a:t>
            </a:r>
          </a:p>
          <a:p>
            <a:pPr algn="l" rtl="0">
              <a:defRPr/>
            </a:pPr>
            <a:r>
              <a:rPr lang="en-US" altLang="es-ES" sz="1200" dirty="0">
                <a:latin typeface="Arial Rounded MT Bold" panose="020F0704030504030204" pitchFamily="34" charset="0"/>
              </a:rPr>
              <a:t>Flickr και Tumblr. Η κύρια διαφορά του Instagram είναι ότι δεν είναι πλατφόρμα,</a:t>
            </a:r>
          </a:p>
          <a:p>
            <a:pPr algn="l" rtl="0">
              <a:defRPr/>
            </a:pPr>
            <a:r>
              <a:rPr lang="en-US" altLang="es-ES" sz="1200" dirty="0" err="1">
                <a:latin typeface="Arial Rounded MT Bold" panose="020F0704030504030204" pitchFamily="34" charset="0"/>
              </a:rPr>
              <a:t>αλλά</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ένα </a:t>
            </a:r>
            <a:r>
              <a:rPr lang="en-US" altLang="es-ES" sz="1200" dirty="0" err="1">
                <a:solidFill>
                  <a:srgbClr val="F8469B"/>
                </a:solidFill>
                <a:latin typeface="Arial Rounded MT Bold" panose="020F0704030504030204" pitchFamily="34" charset="0"/>
              </a:rPr>
              <a:t>Κοινωνικό</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δίκτυο</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Instagram βγαίνει σε μια καθοριστική στιγμή: τα smartphone ήταν ήδη</a:t>
            </a:r>
          </a:p>
          <a:p>
            <a:pPr algn="l" rtl="0">
              <a:defRPr/>
            </a:pPr>
            <a:r>
              <a:rPr lang="en-US" altLang="es-ES" sz="1200" dirty="0">
                <a:latin typeface="Arial Rounded MT Bold" panose="020F0704030504030204" pitchFamily="34" charset="0"/>
              </a:rPr>
              <a:t>διαδεδομένα, ασύρματα δίκτυα και 3g ήταν προσβάσιμα, </a:t>
            </a:r>
            <a:r>
              <a:rPr lang="el-GR" altLang="es-ES" sz="1200" dirty="0">
                <a:latin typeface="Arial Rounded MT Bold" panose="020F0704030504030204" pitchFamily="34" charset="0"/>
              </a:rPr>
              <a:t>οι </a:t>
            </a:r>
            <a:r>
              <a:rPr lang="en-US" altLang="es-ES" sz="1200" dirty="0" err="1">
                <a:latin typeface="Arial Rounded MT Bold" panose="020F0704030504030204" pitchFamily="34" charset="0"/>
              </a:rPr>
              <a:t>ενσωματωμένες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κάμερες</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τ</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smartphones ήταν </a:t>
            </a:r>
            <a:r>
              <a:rPr lang="en-US" altLang="es-ES" sz="1200" dirty="0" err="1">
                <a:latin typeface="Arial Rounded MT Bold" panose="020F0704030504030204" pitchFamily="34" charset="0"/>
              </a:rPr>
              <a:t>ποιοτικά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καλ</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Facebook απέκτησε το Instagram το 2012.</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9D93D4-6709-4A02-A6BA-22DFCAD254F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A6A40F2-FE13-404B-A839-A2C1D2081CE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7193273-9AB5-4A86-BFDF-6678BD52B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36977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EC649F90-53F9-4922-8930-AEC02117E694}"/>
              </a:ext>
            </a:extLst>
          </p:cNvPr>
          <p:cNvGraphicFramePr/>
          <p:nvPr>
            <p:extLst>
              <p:ext uri="{D42A27DB-BD31-4B8C-83A1-F6EECF244321}">
                <p14:modId xmlns:p14="http://schemas.microsoft.com/office/powerpoint/2010/main" val="2458622371"/>
              </p:ext>
            </p:extLst>
          </p:nvPr>
        </p:nvGraphicFramePr>
        <p:xfrm>
          <a:off x="1468109" y="1942348"/>
          <a:ext cx="6207782" cy="138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4872BA2-86A3-4817-9F12-CF2E63BFBA1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9DF208C-F6EA-4146-89C6-B4CD1E47E6B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A25DBAF-EF69-48C7-9DA0-0EA421E7BB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956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35646"/>
            <a:ext cx="6207782"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2492990"/>
          </a:xfrm>
          <a:prstGeom prst="rect">
            <a:avLst/>
          </a:prstGeom>
          <a:solidFill>
            <a:schemeClr val="accent3">
              <a:lumMod val="60000"/>
              <a:lumOff val="40000"/>
            </a:schemeClr>
          </a:solidFill>
          <a:ln>
            <a:solidFill>
              <a:schemeClr val="accent3"/>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l-GR" altLang="es-ES" sz="1200" dirty="0">
                <a:solidFill>
                  <a:schemeClr val="tx1"/>
                </a:solidFill>
                <a:latin typeface="Arial Rounded MT Bold" panose="020F0704030504030204" pitchFamily="34" charset="0"/>
              </a:rPr>
              <a:t>Το Επιχειρηματικό προφίλ </a:t>
            </a:r>
            <a:r>
              <a:rPr lang="en-US" altLang="es-ES" sz="1200" dirty="0" err="1">
                <a:solidFill>
                  <a:schemeClr val="tx1"/>
                </a:solidFill>
                <a:latin typeface="Arial Rounded MT Bold" panose="020F0704030504030204" pitchFamily="34" charset="0"/>
              </a:rPr>
              <a:t>είναι</a:t>
            </a:r>
            <a:r>
              <a:rPr lang="en-US" altLang="es-ES" sz="1200" dirty="0">
                <a:solidFill>
                  <a:schemeClr val="tx1"/>
                </a:solidFill>
                <a:latin typeface="Arial Rounded MT Bold" panose="020F0704030504030204" pitchFamily="34" charset="0"/>
              </a:rPr>
              <a:t> κατάλληλο για όσους σκοπεύουν να χρησιμοποιήσουν το Instagram ως </a:t>
            </a:r>
          </a:p>
          <a:p>
            <a:pPr algn="l" rtl="0">
              <a:defRPr/>
            </a:pPr>
            <a:r>
              <a:rPr lang="en-US" altLang="es-ES" sz="1200" dirty="0">
                <a:solidFill>
                  <a:schemeClr val="tx1"/>
                </a:solidFill>
                <a:latin typeface="Arial Rounded MT Bold" panose="020F0704030504030204" pitchFamily="34" charset="0"/>
              </a:rPr>
              <a:t>υποστήριξη για επαγγελματική δραστηριότητα. Είναι επομένως δυνατή η προώθηση </a:t>
            </a:r>
            <a:r>
              <a:rPr lang="en-US" altLang="es-ES" sz="1200" dirty="0" err="1">
                <a:solidFill>
                  <a:schemeClr val="tx1"/>
                </a:solidFill>
                <a:latin typeface="Arial Rounded MT Bold" panose="020F0704030504030204" pitchFamily="34" charset="0"/>
              </a:rPr>
              <a:t>περιεχομένου</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με</a:t>
            </a: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αμοιβή </a:t>
            </a:r>
            <a:r>
              <a:rPr lang="en-US" altLang="es-ES" sz="1200" dirty="0" err="1">
                <a:solidFill>
                  <a:schemeClr val="tx1"/>
                </a:solidFill>
                <a:latin typeface="Arial Rounded MT Bold" panose="020F0704030504030204" pitchFamily="34" charset="0"/>
              </a:rPr>
              <a:t>και</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η </a:t>
            </a:r>
            <a:r>
              <a:rPr lang="en-US" altLang="es-ES" sz="1200" dirty="0" err="1">
                <a:solidFill>
                  <a:schemeClr val="tx1"/>
                </a:solidFill>
                <a:latin typeface="Arial Rounded MT Bold" panose="020F0704030504030204" pitchFamily="34" charset="0"/>
              </a:rPr>
              <a:t>χρ</a:t>
            </a:r>
            <a:r>
              <a:rPr lang="el-GR" altLang="es-ES" sz="1200" dirty="0" err="1">
                <a:solidFill>
                  <a:schemeClr val="tx1"/>
                </a:solidFill>
                <a:latin typeface="Arial Rounded MT Bold" panose="020F0704030504030204" pitchFamily="34" charset="0"/>
              </a:rPr>
              <a:t>ήση</a:t>
            </a:r>
            <a:r>
              <a:rPr lang="el-GR"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τη</a:t>
            </a:r>
            <a:r>
              <a:rPr lang="el-GR" altLang="es-ES" sz="1200" dirty="0">
                <a:solidFill>
                  <a:schemeClr val="tx1"/>
                </a:solidFill>
                <a:latin typeface="Arial Rounded MT Bold" panose="020F0704030504030204" pitchFamily="34" charset="0"/>
              </a:rPr>
              <a:t>ς</a:t>
            </a:r>
            <a:r>
              <a:rPr lang="en-US" altLang="es-ES" sz="1200" dirty="0">
                <a:solidFill>
                  <a:schemeClr val="tx1"/>
                </a:solidFill>
                <a:latin typeface="Arial Rounded MT Bold" panose="020F0704030504030204" pitchFamily="34" charset="0"/>
              </a:rPr>
              <a:t> εφαρμογή </a:t>
            </a:r>
            <a:r>
              <a:rPr lang="en-US" altLang="es-ES" sz="1200" dirty="0" err="1">
                <a:solidFill>
                  <a:schemeClr val="tx1"/>
                </a:solidFill>
                <a:latin typeface="Arial Rounded MT Bold" panose="020F0704030504030204" pitchFamily="34" charset="0"/>
              </a:rPr>
              <a:t>ως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διαφημιστικ</a:t>
            </a:r>
            <a:r>
              <a:rPr lang="el-GR" altLang="es-ES" sz="1200" dirty="0" err="1">
                <a:solidFill>
                  <a:schemeClr val="tx1"/>
                </a:solidFill>
                <a:latin typeface="Arial Rounded MT Bold" panose="020F0704030504030204" pitchFamily="34" charset="0"/>
              </a:rPr>
              <a:t>ού</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εργαλείο</a:t>
            </a:r>
            <a:r>
              <a:rPr lang="el-GR" altLang="es-ES" sz="1200" dirty="0">
                <a:solidFill>
                  <a:schemeClr val="tx1"/>
                </a:solidFill>
                <a:latin typeface="Arial Rounded MT Bold" panose="020F0704030504030204" pitchFamily="34" charset="0"/>
              </a:rPr>
              <a:t>υ</a:t>
            </a:r>
            <a:r>
              <a:rPr lang="en-US" altLang="es-ES" sz="1200" dirty="0">
                <a:solidFill>
                  <a:schemeClr val="tx1"/>
                </a:solidFill>
                <a:latin typeface="Arial Rounded MT Bold" panose="020F0704030504030204" pitchFamily="34" charset="0"/>
              </a:rPr>
              <a:t> χάρη </a:t>
            </a:r>
            <a:r>
              <a:rPr lang="en-US" altLang="es-ES" sz="1200" dirty="0" err="1">
                <a:solidFill>
                  <a:schemeClr val="tx1"/>
                </a:solidFill>
                <a:latin typeface="Arial Rounded MT Bold" panose="020F0704030504030204" pitchFamily="34" charset="0"/>
              </a:rPr>
              <a:t>στη</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χορηγούμενη</a:t>
            </a:r>
            <a:r>
              <a:rPr lang="en-US" altLang="es-ES" sz="1200" dirty="0">
                <a:solidFill>
                  <a:schemeClr val="tx1"/>
                </a:solidFill>
                <a:latin typeface="Arial Rounded MT Bold" panose="020F0704030504030204" pitchFamily="34" charset="0"/>
              </a:rPr>
              <a:t> διαφήμιση.</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Η χρήση του Instagram θεωρείται πλέον θεμελιώδης </a:t>
            </a:r>
            <a:r>
              <a:rPr lang="en-US" altLang="es-ES" sz="1200" dirty="0" err="1">
                <a:solidFill>
                  <a:schemeClr val="tx1"/>
                </a:solidFill>
                <a:latin typeface="Arial Rounded MT Bold" panose="020F0704030504030204" pitchFamily="34" charset="0"/>
              </a:rPr>
              <a:t>από</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εμπορικ</a:t>
            </a:r>
            <a:r>
              <a:rPr lang="el-GR" altLang="es-ES" sz="1200" dirty="0">
                <a:solidFill>
                  <a:schemeClr val="tx1"/>
                </a:solidFill>
                <a:latin typeface="Arial Rounded MT Bold" panose="020F0704030504030204" pitchFamily="34" charset="0"/>
              </a:rPr>
              <a:t>ή</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άποψη</a:t>
            </a:r>
            <a:r>
              <a:rPr lang="en-US" altLang="es-ES" sz="1200" dirty="0">
                <a:solidFill>
                  <a:schemeClr val="tx1"/>
                </a:solidFill>
                <a:latin typeface="Arial Rounded MT Bold" panose="020F0704030504030204" pitchFamily="34" charset="0"/>
              </a:rPr>
              <a:t>: </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Πρέπει να το συμπεριλάβουμε στο σχέδιο επικοινωνίας μας και στο γενικό </a:t>
            </a:r>
            <a:r>
              <a:rPr lang="en-US" altLang="es-ES" sz="1200" dirty="0" err="1">
                <a:solidFill>
                  <a:schemeClr val="tx1"/>
                </a:solidFill>
                <a:latin typeface="Arial Rounded MT Bold" panose="020F0704030504030204" pitchFamily="34" charset="0"/>
              </a:rPr>
              <a:t>μάρκετινγκ</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οποι</a:t>
            </a:r>
            <a:r>
              <a:rPr lang="el-GR" altLang="es-ES" sz="1200" dirty="0" err="1">
                <a:solidFill>
                  <a:schemeClr val="tx1"/>
                </a:solidFill>
                <a:latin typeface="Arial Rounded MT Bold" panose="020F0704030504030204" pitchFamily="34" charset="0"/>
              </a:rPr>
              <a:t>ασ</a:t>
            </a:r>
            <a:r>
              <a:rPr lang="en-US" altLang="es-ES" sz="1200" dirty="0" err="1">
                <a:solidFill>
                  <a:schemeClr val="tx1"/>
                </a:solidFill>
                <a:latin typeface="Arial Rounded MT Bold" panose="020F0704030504030204" pitchFamily="34" charset="0"/>
              </a:rPr>
              <a:t>δήποτε</a:t>
            </a:r>
            <a:endParaRPr lang="en-US" altLang="es-ES" sz="1200" dirty="0">
              <a:solidFill>
                <a:schemeClr val="tx1"/>
              </a:solidFill>
              <a:latin typeface="Arial Rounded MT Bold" panose="020F0704030504030204" pitchFamily="34" charset="0"/>
            </a:endParaRPr>
          </a:p>
          <a:p>
            <a:pPr algn="l" rtl="0">
              <a:defRPr/>
            </a:pPr>
            <a:r>
              <a:rPr lang="en-US" altLang="es-ES" sz="1200" dirty="0" err="1">
                <a:solidFill>
                  <a:schemeClr val="tx1"/>
                </a:solidFill>
                <a:latin typeface="Arial Rounded MT Bold" panose="020F0704030504030204" pitchFamily="34" charset="0"/>
              </a:rPr>
              <a:t>εταιρεία</a:t>
            </a:r>
            <a:r>
              <a:rPr lang="el-GR" altLang="es-ES" sz="1200" dirty="0">
                <a:solidFill>
                  <a:schemeClr val="tx1"/>
                </a:solidFill>
                <a:latin typeface="Arial Rounded MT Bold" panose="020F0704030504030204" pitchFamily="34" charset="0"/>
              </a:rPr>
              <a:t>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μάρκα</a:t>
            </a:r>
            <a:r>
              <a:rPr lang="el-GR" altLang="es-ES" sz="1200" dirty="0">
                <a:solidFill>
                  <a:schemeClr val="tx1"/>
                </a:solidFill>
                <a:latin typeface="Arial Rounded MT Bold" panose="020F0704030504030204" pitchFamily="34" charset="0"/>
              </a:rPr>
              <a:t>ς</a:t>
            </a:r>
            <a:r>
              <a:rPr lang="en-US" altLang="es-ES" sz="1200" dirty="0">
                <a:solidFill>
                  <a:schemeClr val="tx1"/>
                </a:solidFill>
                <a:latin typeface="Arial Rounded MT Bold" panose="020F0704030504030204" pitchFamily="34" charset="0"/>
              </a:rPr>
              <a:t> ή </a:t>
            </a:r>
            <a:r>
              <a:rPr lang="en-US" altLang="es-ES" sz="1200" dirty="0" err="1">
                <a:solidFill>
                  <a:schemeClr val="tx1"/>
                </a:solidFill>
                <a:latin typeface="Arial Rounded MT Bold" panose="020F0704030504030204" pitchFamily="34" charset="0"/>
              </a:rPr>
              <a:t>επιχείρηση</a:t>
            </a:r>
            <a:r>
              <a:rPr lang="el-GR" altLang="es-ES" sz="1200" dirty="0">
                <a:solidFill>
                  <a:schemeClr val="tx1"/>
                </a:solidFill>
                <a:latin typeface="Arial Rounded MT Bold" panose="020F0704030504030204" pitchFamily="34" charset="0"/>
              </a:rPr>
              <a:t>ς</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a:p>
            <a:pPr algn="l" rtl="0">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5A787C1-8D34-40C4-9E34-0B12B372198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4E6FF37-345E-42C1-AF3B-D6953F14AA6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2CACDB5-777D-4C75-B8EA-39C0D701B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42494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179" y="1848144"/>
            <a:ext cx="6300192" cy="2492990"/>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Το Instagram πρώτα απ 'όλα προσφέρει εργαλεία για "</a:t>
            </a:r>
            <a:r>
              <a:rPr lang="en-US" altLang="es-ES" sz="1200" dirty="0">
                <a:solidFill>
                  <a:srgbClr val="F8469B"/>
                </a:solidFill>
                <a:latin typeface="Arial Rounded MT Bold" panose="020F0704030504030204" pitchFamily="34" charset="0"/>
              </a:rPr>
              <a:t>τον εξανθρωπισμό της μάρκας</a:t>
            </a:r>
            <a:r>
              <a:rPr lang="en-US" altLang="es-ES" sz="1200" dirty="0">
                <a:latin typeface="Arial Rounded MT Bold" panose="020F0704030504030204" pitchFamily="34" charset="0"/>
              </a:rPr>
              <a:t>":</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Τα προϊόντα εμφανίζονται ως προσβάσιμα και πιο επιθυμητά. Το Instagram προσφέρει επίσης</a:t>
            </a:r>
          </a:p>
          <a:p>
            <a:pPr algn="l" rtl="0">
              <a:defRPr/>
            </a:pPr>
            <a:r>
              <a:rPr lang="en-US" altLang="es-ES" sz="1200" dirty="0">
                <a:latin typeface="Arial Rounded MT Bold" panose="020F0704030504030204" pitchFamily="34" charset="0"/>
              </a:rPr>
              <a:t>συγκεκριμένα χαρακτηριστικά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a:t>
            </a:r>
            <a:r>
              <a:rPr lang="en-US" altLang="es-ES" sz="1200" dirty="0" err="1">
                <a:solidFill>
                  <a:srgbClr val="F8469B"/>
                </a:solidFill>
                <a:latin typeface="Arial Rounded MT Bold" panose="020F0704030504030204" pitchFamily="34" charset="0"/>
              </a:rPr>
              <a:t>Φήμη</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solidFill>
                  <a:srgbClr val="F8469B"/>
                </a:solidFill>
                <a:latin typeface="Arial Rounded MT Bold" panose="020F0704030504030204" pitchFamily="34" charset="0"/>
              </a:rPr>
              <a:t>Ευαισθητοποίηση</a:t>
            </a:r>
            <a:r>
              <a:rPr lang="el-GR" altLang="es-ES" sz="1200" dirty="0">
                <a:latin typeface="Arial Rounded MT Bold" panose="020F0704030504030204" pitchFamily="34" charset="0"/>
              </a:rPr>
              <a:t>» </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lvl="3" algn="l" rtl="0">
              <a:defRPr/>
            </a:pPr>
            <a:r>
              <a:rPr lang="en-US" altLang="es-ES" sz="1200" dirty="0">
                <a:latin typeface="Arial Rounded MT Bold" panose="020F0704030504030204" pitchFamily="34" charset="0"/>
              </a:rPr>
              <a:t>Η φήμη του εμπορικού σήματος είναι η </a:t>
            </a:r>
            <a:r>
              <a:rPr lang="el-GR" altLang="es-ES" sz="1200" dirty="0">
                <a:latin typeface="Arial Rounded MT Bold" panose="020F0704030504030204" pitchFamily="34" charset="0"/>
              </a:rPr>
              <a:t>σκέψη</a:t>
            </a:r>
            <a:r>
              <a:rPr lang="en-US" altLang="es-ES" sz="1200" dirty="0">
                <a:latin typeface="Arial Rounded MT Bold" panose="020F0704030504030204" pitchFamily="34" charset="0"/>
              </a:rPr>
              <a:t>, η φήμη μιας μάρκας, η δραστηριότητά της.</a:t>
            </a:r>
          </a:p>
          <a:p>
            <a:pPr lvl="3" algn="l" rtl="0">
              <a:defRPr/>
            </a:pPr>
            <a:endParaRPr lang="en-US" altLang="es-ES" sz="1200" dirty="0">
              <a:latin typeface="Arial Rounded MT Bold" panose="020F0704030504030204" pitchFamily="34" charset="0"/>
            </a:endParaRPr>
          </a:p>
          <a:p>
            <a:pPr lvl="3" algn="l" rtl="0">
              <a:defRPr/>
            </a:pPr>
            <a:r>
              <a:rPr lang="en-US" altLang="es-ES" sz="1200" dirty="0">
                <a:latin typeface="Arial Rounded MT Bold" panose="020F0704030504030204" pitchFamily="34" charset="0"/>
              </a:rPr>
              <a:t>Το Instagram προσφέρει μια σειρά από εργαλεία για την ανάλυση και την </a:t>
            </a:r>
            <a:r>
              <a:rPr lang="en-US" altLang="es-ES" sz="1200" dirty="0" err="1">
                <a:latin typeface="Arial Rounded MT Bold" panose="020F0704030504030204" pitchFamily="34" charset="0"/>
              </a:rPr>
              <a:t>κατανόηση</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ης</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φήμη</a:t>
            </a:r>
            <a:r>
              <a:rPr lang="el-GR" altLang="es-ES" sz="1200" dirty="0">
                <a:solidFill>
                  <a:srgbClr val="F8469B"/>
                </a:solidFill>
                <a:latin typeface="Arial Rounded MT Bold" panose="020F0704030504030204" pitchFamily="34" charset="0"/>
              </a:rPr>
              <a:t>ς</a:t>
            </a:r>
            <a:r>
              <a:rPr lang="en-US" altLang="es-ES" sz="1200" dirty="0">
                <a:latin typeface="Arial Rounded MT Bold" panose="020F0704030504030204" pitchFamily="34" charset="0"/>
              </a:rPr>
              <a:t>".</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D2EAE3A-E799-48D2-A590-1858FEFD3F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8398D87-89BB-4093-821F-8664E086452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28126F5-EB0D-46A0-8097-12F5659C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218" name="Picture 2" descr="The Importance of Online Reputation Management - Small Business Design,  SEO, and Marketing Blog | High Level Marketing">
            <a:extLst>
              <a:ext uri="{FF2B5EF4-FFF2-40B4-BE49-F238E27FC236}">
                <a16:creationId xmlns:a16="http://schemas.microsoft.com/office/drawing/2014/main" id="{29096D74-8D44-4BBF-BEC0-C6C455119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859782"/>
            <a:ext cx="1188799" cy="11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859535"/>
            <a:ext cx="6207782" cy="2123658"/>
          </a:xfrm>
          <a:prstGeom prst="rect">
            <a:avLst/>
          </a:prstGeom>
          <a:noFill/>
        </p:spPr>
        <p:txBody>
          <a:bodyPr wrap="square" rtlCol="0">
            <a:spAutoFit/>
          </a:bodyPr>
          <a:lstStyle/>
          <a:p>
            <a:pPr algn="l" rtl="0">
              <a:defRPr/>
            </a:pPr>
            <a:r>
              <a:rPr lang="en-US" altLang="es-ES" sz="1200" i="1" dirty="0">
                <a:latin typeface="Arial Rounded MT Bold" panose="020F0704030504030204" pitchFamily="34" charset="0"/>
              </a:rPr>
              <a:t>Η δομή ενός προφίλ επιχείρησης:</a:t>
            </a:r>
          </a:p>
          <a:p>
            <a:pPr algn="l" rtl="0">
              <a:defRPr/>
            </a:pPr>
            <a:endParaRPr lang="en-US" altLang="es-ES" sz="1200" i="1" dirty="0">
              <a:latin typeface="Arial Rounded MT Bold" panose="020F0704030504030204" pitchFamily="34" charset="0"/>
            </a:endParaRPr>
          </a:p>
          <a:p>
            <a:pPr marL="228600" indent="-228600" algn="l" rtl="0">
              <a:buFont typeface="+mj-lt"/>
              <a:buAutoNum type="arabicPeriod"/>
              <a:defRPr/>
            </a:pPr>
            <a:r>
              <a:rPr lang="en-US" altLang="es-ES" sz="1200" dirty="0">
                <a:solidFill>
                  <a:schemeClr val="accent2">
                    <a:lumMod val="75000"/>
                  </a:schemeClr>
                </a:solidFill>
                <a:latin typeface="Arial Rounded MT Bold" panose="020F0704030504030204" pitchFamily="34" charset="0"/>
              </a:rPr>
              <a:t>Βιογραφία, η βιτρίνα μας </a:t>
            </a:r>
          </a:p>
          <a:p>
            <a:pPr algn="l" rtl="0">
              <a:defRPr/>
            </a:pP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βιογραφικό</a:t>
            </a:r>
            <a:r>
              <a:rPr lang="en-US" altLang="es-ES" sz="1200" dirty="0">
                <a:latin typeface="Arial Rounded MT Bold" panose="020F0704030504030204" pitchFamily="34" charset="0"/>
              </a:rPr>
              <a:t> προφίλ της εταιρείας είναι ένα ουσιαστικό μέρος. Όπως ένα εισιτήριο για μια εικονική επίσκεψη, αυτό</a:t>
            </a:r>
          </a:p>
          <a:p>
            <a:pPr algn="l" rtl="0">
              <a:defRPr/>
            </a:pPr>
            <a:r>
              <a:rPr lang="en-US" altLang="es-ES" sz="1200" dirty="0">
                <a:latin typeface="Arial Rounded MT Bold" panose="020F0704030504030204" pitchFamily="34" charset="0"/>
              </a:rPr>
              <a:t>πρέπει να είναι σαφές και αξιόπιστο.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Τα στοιχεία του είναι:</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F12918A-8BFF-4C87-92EE-46838D42AEF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5AECEE7-515C-4EB9-B340-ADC52D47FFF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A6523BD-FFCC-456D-B1D8-F036AF52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53898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7" y="1635646"/>
            <a:ext cx="643463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75657" y="1671650"/>
            <a:ext cx="6518169" cy="2492990"/>
          </a:xfrm>
          <a:prstGeom prst="rect">
            <a:avLst/>
          </a:prstGeom>
          <a:noFill/>
        </p:spPr>
        <p:txBody>
          <a:bodyPr wrap="square" rtlCol="0">
            <a:spAutoFit/>
          </a:bodyPr>
          <a:lstStyle/>
          <a:p>
            <a:pPr algn="l" rtl="0">
              <a:defRPr/>
            </a:pPr>
            <a:endParaRPr lang="it-IT" altLang="es-ES" sz="1200" dirty="0">
              <a:latin typeface="Arial Rounded MT Bold" panose="020F0704030504030204" pitchFamily="34" charset="0"/>
            </a:endParaRPr>
          </a:p>
          <a:p>
            <a:pPr marL="228600" indent="-228600" algn="l" rtl="0">
              <a:buAutoNum type="arabicParenR"/>
              <a:defRPr/>
            </a:pPr>
            <a:r>
              <a:rPr lang="en-US" altLang="es-ES" sz="1200" dirty="0">
                <a:solidFill>
                  <a:schemeClr val="accent2">
                    <a:lumMod val="75000"/>
                  </a:schemeClr>
                </a:solidFill>
                <a:latin typeface="Arial Rounded MT Bold" panose="020F0704030504030204" pitchFamily="34" charset="0"/>
              </a:rPr>
              <a:t>Όνομα χρήστη </a:t>
            </a:r>
          </a:p>
          <a:p>
            <a:pPr marL="228600" indent="-228600" algn="l" rtl="0">
              <a:buAutoNum type="arabicParenR"/>
              <a:defRPr/>
            </a:pPr>
            <a:r>
              <a:rPr lang="en-US" altLang="es-ES" sz="1200" dirty="0">
                <a:solidFill>
                  <a:schemeClr val="accent2">
                    <a:lumMod val="75000"/>
                  </a:schemeClr>
                </a:solidFill>
                <a:latin typeface="Arial Rounded MT Bold" panose="020F0704030504030204" pitchFamily="34" charset="0"/>
              </a:rPr>
              <a:t>Ονομα</a:t>
            </a:r>
          </a:p>
          <a:p>
            <a:pPr marL="228600" indent="-228600" algn="l" rtl="0">
              <a:buAutoNum type="arabicParenR"/>
              <a:defRPr/>
            </a:pPr>
            <a:r>
              <a:rPr lang="en-US" altLang="es-ES" sz="1200" dirty="0">
                <a:solidFill>
                  <a:schemeClr val="accent2">
                    <a:lumMod val="75000"/>
                  </a:schemeClr>
                </a:solidFill>
                <a:latin typeface="Arial Rounded MT Bold" panose="020F0704030504030204" pitchFamily="34" charset="0"/>
              </a:rPr>
              <a:t>Εικόνα προφίλ</a:t>
            </a:r>
          </a:p>
          <a:p>
            <a:pPr marL="228600" indent="-228600" algn="l" rtl="0">
              <a:buAutoNum type="arabicParenR"/>
              <a:defRPr/>
            </a:pPr>
            <a:r>
              <a:rPr lang="en-US" altLang="es-ES" sz="1200" dirty="0">
                <a:solidFill>
                  <a:schemeClr val="accent2">
                    <a:lumMod val="75000"/>
                  </a:schemeClr>
                </a:solidFill>
                <a:latin typeface="Arial Rounded MT Bold" panose="020F0704030504030204" pitchFamily="34" charset="0"/>
              </a:rPr>
              <a:t>Βιογραφία</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όνομα χρήστη και το όνομα είναι θεμελιώδη </a:t>
            </a:r>
            <a:r>
              <a:rPr lang="en-US" altLang="es-ES" sz="1200" dirty="0" err="1">
                <a:latin typeface="Arial Rounded MT Bold" panose="020F0704030504030204" pitchFamily="34" charset="0"/>
              </a:rPr>
              <a:t>πεδία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για </a:t>
            </a:r>
            <a:r>
              <a:rPr lang="en-US" altLang="es-ES" sz="1200" dirty="0" err="1">
                <a:latin typeface="Arial Rounded MT Bold" panose="020F0704030504030204" pitchFamily="34" charset="0"/>
              </a:rPr>
              <a:t>αναγνώριση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ταυτοποίηση</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και στη </a:t>
            </a:r>
            <a:r>
              <a:rPr lang="en-US" altLang="es-ES" sz="1200" dirty="0" err="1">
                <a:latin typeface="Arial Rounded MT Bold" panose="020F0704030504030204" pitchFamily="34" charset="0"/>
              </a:rPr>
              <a:t>συνέχεια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αξιοπιστία</a:t>
            </a:r>
            <a:r>
              <a:rPr lang="en-US" altLang="es-ES" sz="1200" dirty="0">
                <a:latin typeface="Arial Rounded MT Bold" panose="020F0704030504030204" pitchFamily="34" charset="0"/>
              </a:rPr>
              <a:t>" από τους χρήστες. Το ίδιο ισχύει και για την εικόνα προφίλ:</a:t>
            </a:r>
          </a:p>
          <a:p>
            <a:pPr algn="l" rtl="0">
              <a:defRPr/>
            </a:pPr>
            <a:r>
              <a:rPr lang="en-US" altLang="es-ES" sz="1200" dirty="0">
                <a:latin typeface="Arial Rounded MT Bold" panose="020F0704030504030204" pitchFamily="34" charset="0"/>
              </a:rPr>
              <a:t>το οπτικό περιεχόμενο της βιογραφίας.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Εάν η εταιρεία ή η επιχείρηση διαθέτει ιστότοπο ή ηλεκτρονικό εμπόριο, ο σύνδεσμος πρέπει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προστεθεί </a:t>
            </a:r>
            <a:r>
              <a:rPr lang="en-US" altLang="es-ES" sz="1200" dirty="0" err="1">
                <a:latin typeface="Arial Rounded MT Bold" panose="020F0704030504030204" pitchFamily="34" charset="0"/>
              </a:rPr>
              <a:t>στο</a:t>
            </a:r>
            <a:r>
              <a:rPr lang="en-US" altLang="es-ES" sz="1200" dirty="0">
                <a:latin typeface="Arial Rounded MT Bold" panose="020F0704030504030204" pitchFamily="34" charset="0"/>
              </a:rPr>
              <a:t> πεδίο Ιστότοπος.</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4CB90EB-1963-40C4-90AF-D5EF449296B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ECC19F0-6294-47E8-AEC6-F2CCDE4A5D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A4F1E4B-CDD6-4335-AB44-1A6FB24D8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89529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554" y="13617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563638"/>
            <a:ext cx="6207782" cy="3231654"/>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Τα περιεχόμενα του Instagram έχουν μια μορφή που προσφέρεται για πολλές πραγματικότητες, </a:t>
            </a:r>
            <a:r>
              <a:rPr lang="en-US" altLang="es-ES" sz="1200" dirty="0" err="1">
                <a:latin typeface="Arial Rounded MT Bold" panose="020F0704030504030204" pitchFamily="34" charset="0"/>
              </a:rPr>
              <a:t>ακόμη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l-GR" altLang="es-ES" sz="1200" dirty="0">
                <a:latin typeface="Arial Rounded MT Bold" panose="020F0704030504030204" pitchFamily="34" charset="0"/>
              </a:rPr>
              <a:t> για</a:t>
            </a:r>
            <a:r>
              <a:rPr lang="en-US" altLang="es-ES" sz="1200" dirty="0">
                <a:latin typeface="Arial Rounded MT Bold" panose="020F0704030504030204" pitchFamily="34" charset="0"/>
              </a:rPr>
              <a:t> μικρές εταιρείες. Χωρίζονται σε «</a:t>
            </a:r>
            <a:r>
              <a:rPr lang="en-US" altLang="es-ES" sz="1200" dirty="0">
                <a:solidFill>
                  <a:schemeClr val="accent2">
                    <a:lumMod val="75000"/>
                  </a:schemeClr>
                </a:solidFill>
                <a:latin typeface="Arial Rounded MT Bold" panose="020F0704030504030204" pitchFamily="34" charset="0"/>
              </a:rPr>
              <a:t>Αναρτήσεις</a:t>
            </a:r>
            <a:r>
              <a:rPr lang="en-US" altLang="es-ES" sz="1200" dirty="0">
                <a:latin typeface="Arial Rounded MT Bold" panose="020F0704030504030204" pitchFamily="34" charset="0"/>
              </a:rPr>
              <a:t>" και "</a:t>
            </a:r>
            <a:r>
              <a:rPr lang="en-US" altLang="es-ES" sz="1200" dirty="0">
                <a:solidFill>
                  <a:schemeClr val="accent2">
                    <a:lumMod val="75000"/>
                  </a:schemeClr>
                </a:solidFill>
                <a:latin typeface="Arial Rounded MT Bold" panose="020F0704030504030204" pitchFamily="34" charset="0"/>
              </a:rPr>
              <a:t>Ιστορίες</a:t>
            </a:r>
            <a:r>
              <a:rPr lang="en-US" altLang="es-ES" sz="1200" dirty="0">
                <a:latin typeface="Arial Rounded MT Bold" panose="020F0704030504030204" pitchFamily="34" charset="0"/>
              </a:rPr>
              <a:t>».</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«Post» είναι το δημοσιευμένο περιεχόμενο: </a:t>
            </a:r>
          </a:p>
          <a:p>
            <a:pPr algn="l" rtl="0">
              <a:defRPr/>
            </a:pPr>
            <a:endParaRPr lang="en-US" altLang="es-ES" sz="1200" dirty="0">
              <a:latin typeface="Arial Rounded MT Bold" panose="020F0704030504030204" pitchFamily="34" charset="0"/>
            </a:endParaRPr>
          </a:p>
          <a:p>
            <a:pPr marL="228600" indent="-228600" algn="l" rtl="0">
              <a:buAutoNum type="arabicParenR"/>
              <a:defRPr/>
            </a:pPr>
            <a:r>
              <a:rPr lang="en-US" altLang="es-ES" sz="1200" dirty="0">
                <a:solidFill>
                  <a:schemeClr val="accent2">
                    <a:lumMod val="75000"/>
                  </a:schemeClr>
                </a:solidFill>
                <a:latin typeface="Arial Rounded MT Bold" panose="020F0704030504030204" pitchFamily="34" charset="0"/>
              </a:rPr>
              <a:t>Εικόνες</a:t>
            </a:r>
          </a:p>
          <a:p>
            <a:pPr marL="228600" indent="-228600" algn="l" rtl="0">
              <a:buAutoNum type="arabicParenR"/>
              <a:defRPr/>
            </a:pPr>
            <a:r>
              <a:rPr lang="en-US" altLang="es-ES" sz="1200" dirty="0">
                <a:solidFill>
                  <a:schemeClr val="accent2">
                    <a:lumMod val="75000"/>
                  </a:schemeClr>
                </a:solidFill>
                <a:latin typeface="Arial Rounded MT Bold" panose="020F0704030504030204" pitchFamily="34" charset="0"/>
              </a:rPr>
              <a:t>Καρουζέλ</a:t>
            </a:r>
            <a:r>
              <a:rPr lang="en-US" altLang="es-ES" sz="1200" dirty="0">
                <a:latin typeface="Arial Rounded MT Bold" panose="020F0704030504030204" pitchFamily="34" charset="0"/>
              </a:rPr>
              <a:t>, ένα σύνολο έως δέκα εικόνων ή / και βίντεο που έχουν </a:t>
            </a:r>
            <a:r>
              <a:rPr lang="en-US" altLang="es-ES" sz="1200" dirty="0" err="1">
                <a:latin typeface="Arial Rounded MT Bold" panose="020F0704030504030204" pitchFamily="34" charset="0"/>
              </a:rPr>
              <a:t>φορτωθεί</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με τη σειρά</a:t>
            </a:r>
            <a:endParaRPr lang="en-US" altLang="es-ES" sz="1200" dirty="0">
              <a:latin typeface="Arial Rounded MT Bold" panose="020F0704030504030204" pitchFamily="34" charset="0"/>
            </a:endParaRPr>
          </a:p>
          <a:p>
            <a:pPr algn="l" rtl="0">
              <a:defRPr/>
            </a:pPr>
            <a:r>
              <a:rPr lang="en-US" altLang="es-ES" sz="1200" dirty="0">
                <a:solidFill>
                  <a:schemeClr val="accent2">
                    <a:lumMod val="75000"/>
                  </a:schemeClr>
                </a:solidFill>
                <a:latin typeface="Arial Rounded MT Bold" panose="020F0704030504030204" pitchFamily="34" charset="0"/>
              </a:rPr>
              <a:t>3) Βίντεο </a:t>
            </a:r>
            <a:r>
              <a:rPr lang="en-US" altLang="es-ES" sz="1200" dirty="0">
                <a:latin typeface="Arial Rounded MT Bold" panose="020F0704030504030204" pitchFamily="34" charset="0"/>
              </a:rPr>
              <a:t>με μέγιστη διάρκεια 1 λεπτό</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επιλογή Εξώφυλλο σάς επιτρέπει να επιλέξετε την εικόνα που θα εμφανίζεται στην αρχή.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πρώτο πράγμα που πρέπει να κάνετε είναι να γράψετε μια λεζάντα: το κείμενο που θα δημοσιευτεί κάτω από τη φωτογραφία. Η εντολή "ετικέτα ατόμων" σάς επιτρέπει να αναφέρετε άλλους χρήστες. </a:t>
            </a:r>
          </a:p>
          <a:p>
            <a:pPr algn="l" rtl="0">
              <a:defRPr/>
            </a:pPr>
            <a:r>
              <a:rPr lang="el-GR" altLang="es-ES" sz="1200" dirty="0">
                <a:latin typeface="Arial Rounded MT Bold" panose="020F0704030504030204" pitchFamily="34" charset="0"/>
              </a:rPr>
              <a:t>Σ</a:t>
            </a:r>
            <a:r>
              <a:rPr lang="en-US" altLang="es-ES" sz="1200" dirty="0" err="1">
                <a:latin typeface="Arial Rounded MT Bold" panose="020F0704030504030204" pitchFamily="34" charset="0"/>
              </a:rPr>
              <a:t>υνιστάται</a:t>
            </a:r>
            <a:r>
              <a:rPr lang="en-US" altLang="es-ES" sz="1200" dirty="0">
                <a:latin typeface="Arial Rounded MT Bold" panose="020F0704030504030204" pitchFamily="34" charset="0"/>
              </a:rPr>
              <a:t> η εισαγωγή του "geotag", δηλαδή του γεωγραφικού σημείου όπου </a:t>
            </a:r>
          </a:p>
          <a:p>
            <a:pPr algn="l" rtl="0">
              <a:defRPr/>
            </a:pPr>
            <a:r>
              <a:rPr lang="en-US" altLang="es-ES" sz="1200" dirty="0">
                <a:latin typeface="Arial Rounded MT Bold" panose="020F0704030504030204" pitchFamily="34" charset="0"/>
              </a:rPr>
              <a:t>η φωτογραφία τραβήχτηκε και / ή δημοσιεύτηκε, για </a:t>
            </a:r>
            <a:r>
              <a:rPr lang="en-US" altLang="es-ES" sz="1200" dirty="0" err="1">
                <a:latin typeface="Arial Rounded MT Bold" panose="020F0704030504030204" pitchFamily="34" charset="0"/>
              </a:rPr>
              <a:t>λόγους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προβολής</a:t>
            </a:r>
            <a:r>
              <a:rPr lang="en-US" altLang="es-ES" sz="1200" dirty="0">
                <a:latin typeface="Arial Rounded MT Bold" panose="020F0704030504030204" pitchFamily="34" charset="0"/>
              </a:rPr>
              <a:t>.</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2776D7C-C9D6-45FF-B9E5-4988A928C4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26AD552-5B69-40AC-BCA2-2E85E51153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A01309F-3815-409E-A065-F33981506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547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ABBAE2CD-CE76-421E-88A4-40391B98E521}"/>
              </a:ext>
            </a:extLst>
          </p:cNvPr>
          <p:cNvGraphicFramePr/>
          <p:nvPr>
            <p:extLst>
              <p:ext uri="{D42A27DB-BD31-4B8C-83A1-F6EECF244321}">
                <p14:modId xmlns:p14="http://schemas.microsoft.com/office/powerpoint/2010/main" val="3168058880"/>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12FD9F-E8D4-4E9E-99BF-79CE4D6F5231}"/>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0BE46B3-6318-45D9-820D-47B4AFFC22F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D516ADC9-3207-4024-AFB7-2AE06B7DEB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7924888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8152" y="1923678"/>
            <a:ext cx="6207782" cy="267765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 "</a:t>
            </a:r>
            <a:r>
              <a:rPr lang="en-US" altLang="es-ES" sz="1200" dirty="0" err="1">
                <a:solidFill>
                  <a:schemeClr val="tx2">
                    <a:lumMod val="60000"/>
                    <a:lumOff val="40000"/>
                  </a:schemeClr>
                </a:solidFill>
                <a:latin typeface="Arial Rounded MT Bold" panose="020F0704030504030204" pitchFamily="34" charset="0"/>
              </a:rPr>
              <a:t>Ιστορίες</a:t>
            </a:r>
            <a:r>
              <a:rPr lang="en-US" altLang="es-ES" sz="1200" dirty="0">
                <a:latin typeface="Arial Rounded MT Bold" panose="020F0704030504030204" pitchFamily="34" charset="0"/>
              </a:rPr>
              <a:t>»</a:t>
            </a:r>
            <a:r>
              <a:rPr lang="el-GR" altLang="es-ES" sz="1200" dirty="0">
                <a:latin typeface="Arial Rounded MT Bold" panose="020F0704030504030204" pitchFamily="34" charset="0"/>
              </a:rPr>
              <a:t> κ</a:t>
            </a:r>
            <a:r>
              <a:rPr lang="en-US" altLang="es-ES" sz="1200" dirty="0" err="1">
                <a:latin typeface="Arial Rounded MT Bold" panose="020F0704030504030204" pitchFamily="34" charset="0"/>
              </a:rPr>
              <a:t>υκλοφόρησαν</a:t>
            </a:r>
            <a:r>
              <a:rPr lang="en-US" altLang="es-ES" sz="1200" dirty="0">
                <a:latin typeface="Arial Rounded MT Bold" panose="020F0704030504030204" pitchFamily="34" charset="0"/>
              </a:rPr>
              <a:t> στο Instagram το 2016 και έγιναν </a:t>
            </a:r>
            <a:r>
              <a:rPr lang="en-US" altLang="es-ES" sz="1200" dirty="0" err="1">
                <a:latin typeface="Arial Rounded MT Bold" panose="020F0704030504030204" pitchFamily="34" charset="0"/>
              </a:rPr>
              <a:t>μέρος</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πλατφόρμα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σε λίγους μήνες. Οι ιστορίες είναι η καρδιά του Instagram και η χρήση τους είναι</a:t>
            </a:r>
          </a:p>
          <a:p>
            <a:pPr algn="l" rtl="0">
              <a:defRPr/>
            </a:pPr>
            <a:r>
              <a:rPr lang="en-US" altLang="es-ES" sz="1200" dirty="0" err="1">
                <a:latin typeface="Arial Rounded MT Bold" panose="020F0704030504030204" pitchFamily="34" charset="0"/>
              </a:rPr>
              <a:t>απαραίτητ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για έναν επαγγελματικό λογαριασμό.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ιστορίες αποτελούνται από εικόνες και / ή βίντεο με μέγιστη διάρκεια </a:t>
            </a:r>
          </a:p>
          <a:p>
            <a:pPr algn="l" rtl="0">
              <a:defRPr/>
            </a:pPr>
            <a:r>
              <a:rPr lang="en-US" altLang="es-ES" sz="1200" dirty="0">
                <a:latin typeface="Arial Rounded MT Bold" panose="020F0704030504030204" pitchFamily="34" charset="0"/>
              </a:rPr>
              <a:t>15 δευτερόλεπτα που εμφανίζονται διαδοχικά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24 </a:t>
            </a:r>
            <a:r>
              <a:rPr lang="en-US" altLang="es-ES" sz="1200" dirty="0" err="1">
                <a:latin typeface="Arial Rounded MT Bold" panose="020F0704030504030204" pitchFamily="34" charset="0"/>
              </a:rPr>
              <a:t>ώρες</a:t>
            </a:r>
            <a:r>
              <a:rPr lang="el-GR" altLang="es-ES" sz="1200" dirty="0">
                <a:latin typeface="Arial Rounded MT Bold" panose="020F0704030504030204" pitchFamily="34" charset="0"/>
              </a:rPr>
              <a:t> το μέγιστο</a:t>
            </a:r>
            <a:r>
              <a:rPr lang="en-US" altLang="es-ES" sz="1200" dirty="0">
                <a:latin typeface="Arial Rounded MT Bold" panose="020F0704030504030204" pitchFamily="34" charset="0"/>
              </a:rPr>
              <a:t>. Στη συνέχεια εξαφανίζονται από τη γκαλερί.</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Σε πραγματικό χρόνο και άμεση κοινή χρήση. Οι Ιστορίες διαρκούν 24 ώρες και δεν περιλαμβάνονται στην κύρια συλλογή του λογαριασμού.</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 εργαλείο επικοινωνίας που σχεδιάστηκε ως "σε πραγματικό χρόνο".</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1368FB-A91C-4958-BC50-8E18D87A630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9BFD439-38B5-4DBE-B504-D2B493F348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2967A24-9D79-443A-A6CC-CB0B9AFAA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78059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971585"/>
            <a:ext cx="5802771" cy="1200329"/>
          </a:xfrm>
          <a:prstGeom prst="rect">
            <a:avLst/>
          </a:prstGeom>
          <a:solidFill>
            <a:schemeClr val="accent4">
              <a:lumMod val="40000"/>
              <a:lumOff val="60000"/>
            </a:schemeClr>
          </a:solidFill>
          <a:ln>
            <a:solidFill>
              <a:srgbClr val="00B0F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l" rtl="0">
              <a:defRPr/>
            </a:pPr>
            <a:r>
              <a:rPr lang="en-US" altLang="es-ES" sz="1200" dirty="0">
                <a:solidFill>
                  <a:schemeClr val="tx1"/>
                </a:solidFill>
                <a:latin typeface="Arial Rounded MT Bold" panose="020F0704030504030204" pitchFamily="34" charset="0"/>
              </a:rPr>
              <a:t>Οι «Ιστορίες» για ένα προφίλ επιχειρήσεων είναι ένα «εργαλείο αφήγησης ιστοριών», ένα δυναμικό εργαλείο, μια μικρή διαφήμιση. </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Το αποτέλεσμα μιας Ιστορίας θα είναι διαθέσιμο αργότερα: αριθμός προβολών, αλληλεπιδράσεων, στατιστικά δεδομένα (αριθμός προβολών, εμφανίσεων, </a:t>
            </a:r>
            <a:r>
              <a:rPr lang="en-US" altLang="es-ES" sz="1200" dirty="0" err="1">
                <a:solidFill>
                  <a:schemeClr val="tx1"/>
                </a:solidFill>
                <a:latin typeface="Arial Rounded MT Bold" panose="020F0704030504030204" pitchFamily="34" charset="0"/>
              </a:rPr>
              <a:t>κερδισμένων</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θαυμαστών</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A002825-9EFE-49C4-8F77-F83DA08C18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50B1F0E-FB48-4CDA-95E7-7A97648CBB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D4B46DE-05DC-4483-BB7E-0B4AF3F98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3425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69001"/>
            <a:ext cx="6207782" cy="1569660"/>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Προσωπικά Μηνύματα </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Εργαλείο ι</a:t>
            </a:r>
            <a:r>
              <a:rPr lang="en-US" altLang="es-ES" sz="1200" dirty="0" err="1">
                <a:latin typeface="Arial Rounded MT Bold" panose="020F0704030504030204" pitchFamily="34" charset="0"/>
              </a:rPr>
              <a:t>διωτικ</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άμεσων</a:t>
            </a:r>
            <a:r>
              <a:rPr lang="en-US" altLang="es-ES" sz="1200" dirty="0">
                <a:latin typeface="Arial Rounded MT Bold" panose="020F0704030504030204" pitchFamily="34" charset="0"/>
              </a:rPr>
              <a:t> μηνυμάτων στο Instagram. Όπως ήδη επισημάνθηκε, τα άμεσα μηνύματα είναι ένα εξαιρετικό και σημαντικό εργαλείο για ένα επιχειρηματικό προφίλ, όχι </a:t>
            </a:r>
            <a:r>
              <a:rPr lang="en-US" altLang="es-ES" sz="1200" dirty="0" err="1">
                <a:latin typeface="Arial Rounded MT Bold" panose="020F0704030504030204" pitchFamily="34" charset="0"/>
              </a:rPr>
              <a:t>μόνο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στο</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Ινσταγκραμ. Επικοινωνήστε και προσελκύστε πελάτες, καλέστε απευθείας σε εκδηλώσεις και προωθήσεις. Με λίγα λόγια: Εξυπηρέτηση πελατών.</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9A11896-6373-458B-ACE8-04FE3A82F2B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190A185-45EA-4F10-A408-2892615A3DF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7794EA2-D0BB-48E4-8EB9-C8C28680B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26405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56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81FAB277-219C-44DE-938D-8552BCA70B4D}"/>
              </a:ext>
            </a:extLst>
          </p:cNvPr>
          <p:cNvGraphicFramePr/>
          <p:nvPr>
            <p:extLst>
              <p:ext uri="{D42A27DB-BD31-4B8C-83A1-F6EECF244321}">
                <p14:modId xmlns:p14="http://schemas.microsoft.com/office/powerpoint/2010/main" val="1158697031"/>
              </p:ext>
            </p:extLst>
          </p:nvPr>
        </p:nvGraphicFramePr>
        <p:xfrm>
          <a:off x="1648889" y="2737441"/>
          <a:ext cx="5904000"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B01D665-EA72-4AA1-BE95-2946AB9BF8D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BE31A65-6264-48A6-9B67-6167D39BA15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B30761B-2064-419E-A4DD-D6B2EA4B97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1A6D54A1-0075-428E-AFD5-F6FD56226C01}"/>
              </a:ext>
            </a:extLst>
          </p:cNvPr>
          <p:cNvSpPr txBox="1"/>
          <p:nvPr/>
        </p:nvSpPr>
        <p:spPr>
          <a:xfrm>
            <a:off x="1602203" y="1603167"/>
            <a:ext cx="5950685" cy="1015663"/>
          </a:xfrm>
          <a:prstGeom prst="rect">
            <a:avLst/>
          </a:prstGeom>
          <a:noFill/>
        </p:spPr>
        <p:txBody>
          <a:bodyPr wrap="square">
            <a:spAutoFit/>
          </a:bodyPr>
          <a:lstStyle/>
          <a:p>
            <a:pPr lvl="0"/>
            <a:r>
              <a:rPr lang="el-GR" sz="1200" b="1" dirty="0"/>
              <a:t>Ο </a:t>
            </a:r>
            <a:r>
              <a:rPr lang="it-IT" sz="1200" b="1" dirty="0"/>
              <a:t>αλγόριθμος</a:t>
            </a:r>
            <a:r>
              <a:rPr lang="el-GR" sz="1200" b="1" dirty="0"/>
              <a:t> του </a:t>
            </a:r>
            <a:r>
              <a:rPr lang="it-IT" sz="1200" b="1" dirty="0"/>
              <a:t>Instagram</a:t>
            </a:r>
          </a:p>
          <a:p>
            <a:pPr lvl="0" algn="l" rtl="0"/>
            <a:endParaRPr lang="it-IT" sz="1200" b="1" dirty="0"/>
          </a:p>
          <a:p>
            <a:pPr lvl="0" algn="l" rtl="0"/>
            <a:r>
              <a:rPr lang="en-US" sz="1200" dirty="0"/>
              <a:t>Μέχρι το 2016, τα περιεχόμενα των προφίλ εμφανίζονταν με χρονολογική σειρά. </a:t>
            </a:r>
          </a:p>
          <a:p>
            <a:pPr lvl="0" algn="l" rtl="0"/>
            <a:r>
              <a:rPr lang="en-US" sz="1200" dirty="0"/>
              <a:t>Αργότερα, οι προγραμματιστές του Instagram έκαναν αλλαγές. Σήμερα η σειρά προβολής είναι:</a:t>
            </a:r>
            <a:endParaRPr lang="it-IT" sz="1200" dirty="0"/>
          </a:p>
        </p:txBody>
      </p:sp>
    </p:spTree>
    <p:extLst>
      <p:ext uri="{BB962C8B-B14F-4D97-AF65-F5344CB8AC3E}">
        <p14:creationId xmlns:p14="http://schemas.microsoft.com/office/powerpoint/2010/main" val="22472104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817" y="1618011"/>
            <a:ext cx="6158208" cy="47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D61E6DF6-E0D1-4DD6-A5D6-60A77706A785}"/>
              </a:ext>
            </a:extLst>
          </p:cNvPr>
          <p:cNvGraphicFramePr/>
          <p:nvPr>
            <p:extLst>
              <p:ext uri="{D42A27DB-BD31-4B8C-83A1-F6EECF244321}">
                <p14:modId xmlns:p14="http://schemas.microsoft.com/office/powerpoint/2010/main" val="3594189229"/>
              </p:ext>
            </p:extLst>
          </p:nvPr>
        </p:nvGraphicFramePr>
        <p:xfrm>
          <a:off x="1560520" y="1786552"/>
          <a:ext cx="6207782" cy="208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D477D-BD07-443B-A0A3-657A3DD722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6C40379-9263-428D-8381-AFAD20C2A9A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90C9C75-2F7A-46D3-96DD-1C344087E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700891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52" y="147179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491630"/>
            <a:ext cx="6207782" cy="3231654"/>
          </a:xfrm>
          <a:prstGeom prst="rect">
            <a:avLst/>
          </a:prstGeom>
          <a:noFill/>
        </p:spPr>
        <p:txBody>
          <a:bodyPr wrap="square" rtlCol="0">
            <a:spAutoFit/>
          </a:bodyPr>
          <a:lstStyle/>
          <a:p>
            <a:pPr algn="l" rtl="0">
              <a:defRPr/>
            </a:pPr>
            <a:r>
              <a:rPr lang="el-GR" altLang="es-ES" sz="1200" dirty="0">
                <a:solidFill>
                  <a:srgbClr val="F8469B"/>
                </a:solidFill>
                <a:latin typeface="Arial Rounded MT Bold" panose="020F0704030504030204" pitchFamily="34" charset="0"/>
              </a:rPr>
              <a:t>Εμπλοκή</a:t>
            </a:r>
            <a:endParaRPr lang="it-IT" altLang="es-ES" sz="1200" i="1" dirty="0">
              <a:latin typeface="Arial Rounded MT Bold" panose="020F0704030504030204" pitchFamily="34" charset="0"/>
            </a:endParaRPr>
          </a:p>
          <a:p>
            <a:pPr algn="l" rtl="0">
              <a:defRPr/>
            </a:pPr>
            <a:endParaRPr lang="it-IT"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λέξη "εμπλοκή" καθορίζει την ικανότητα ενός θέματος (για παράδειγμα, μια δραστηριότητα, </a:t>
            </a:r>
          </a:p>
          <a:p>
            <a:pPr algn="l" rtl="0">
              <a:defRPr/>
            </a:pPr>
            <a:r>
              <a:rPr lang="en-US" altLang="es-ES" sz="1200" dirty="0">
                <a:latin typeface="Arial Rounded MT Bold" panose="020F0704030504030204" pitchFamily="34" charset="0"/>
              </a:rPr>
              <a:t>μια εταιρεία) </a:t>
            </a:r>
            <a:r>
              <a:rPr lang="el-GR" altLang="es-ES" sz="1200" dirty="0">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δημιουργ</a:t>
            </a:r>
            <a:r>
              <a:rPr lang="el-GR" altLang="es-ES" sz="1200" dirty="0" err="1">
                <a:latin typeface="Arial Rounded MT Bold" panose="020F0704030504030204" pitchFamily="34" charset="0"/>
              </a:rPr>
              <a:t>εί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σταθερ</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θετικ</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σχέσε</a:t>
            </a:r>
            <a:r>
              <a:rPr lang="el-GR" altLang="es-ES" sz="1200" dirty="0" err="1">
                <a:latin typeface="Arial Rounded MT Bold" panose="020F0704030504030204" pitchFamily="34" charset="0"/>
              </a:rPr>
              <a:t>ις</a:t>
            </a:r>
            <a:r>
              <a:rPr lang="en-US" altLang="es-ES" sz="1200" dirty="0">
                <a:latin typeface="Arial Rounded MT Bold" panose="020F0704030504030204" pitchFamily="34" charset="0"/>
              </a:rPr>
              <a:t> με το κοινό -στόχο τους. </a:t>
            </a:r>
          </a:p>
          <a:p>
            <a:pPr algn="l" rtl="0">
              <a:defRPr/>
            </a:pPr>
            <a:r>
              <a:rPr lang="en-US" altLang="es-ES" sz="1200" dirty="0">
                <a:latin typeface="Arial Rounded MT Bold" panose="020F0704030504030204" pitchFamily="34" charset="0"/>
              </a:rPr>
              <a:t>Η πιο σημαντική δραστηριότητα στο Instagram είναι στην πραγματικότητα η συζήτηση, δηλαδή </a:t>
            </a:r>
          </a:p>
          <a:p>
            <a:pPr algn="l" rtl="0">
              <a:defRPr/>
            </a:pPr>
            <a:r>
              <a:rPr lang="en-US" altLang="es-ES" sz="1200" dirty="0">
                <a:latin typeface="Arial Rounded MT Bold" panose="020F0704030504030204" pitchFamily="34" charset="0"/>
              </a:rPr>
              <a:t>δραστηριότητες που τονώνουν και ενθαρρύνουν τη συμμετοχή του κοινού.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Υπάρχουν διαφορετικές στρατηγικές για τη "δημιουργία εμπλοκής":</a:t>
            </a:r>
          </a:p>
          <a:p>
            <a:pPr algn="l" rtl="0">
              <a:defRPr/>
            </a:pPr>
            <a:endParaRPr lang="en-US" altLang="es-ES" sz="1200" dirty="0">
              <a:latin typeface="Arial Rounded MT Bold" panose="020F0704030504030204" pitchFamily="34" charset="0"/>
            </a:endParaRPr>
          </a:p>
          <a:p>
            <a:pPr marL="228600" indent="-228600" algn="l" rtl="0">
              <a:buAutoNum type="arabicParenR"/>
              <a:defRPr/>
            </a:pPr>
            <a:r>
              <a:rPr lang="en-US" altLang="es-ES" sz="1200" dirty="0">
                <a:solidFill>
                  <a:schemeClr val="accent2">
                    <a:lumMod val="50000"/>
                  </a:schemeClr>
                </a:solidFill>
                <a:latin typeface="Arial Rounded MT Bold" panose="020F0704030504030204" pitchFamily="34" charset="0"/>
              </a:rPr>
              <a:t>Απάντηση στα σχόλια</a:t>
            </a:r>
          </a:p>
          <a:p>
            <a:pPr marL="228600" indent="-228600" algn="l" rtl="0">
              <a:buAutoNum type="arabicParenR"/>
              <a:defRPr/>
            </a:pPr>
            <a:r>
              <a:rPr lang="en-US" altLang="es-ES" sz="1200" dirty="0" err="1">
                <a:solidFill>
                  <a:schemeClr val="accent2">
                    <a:lumMod val="50000"/>
                  </a:schemeClr>
                </a:solidFill>
                <a:latin typeface="Arial Rounded MT Bold" panose="020F0704030504030204" pitchFamily="34" charset="0"/>
              </a:rPr>
              <a:t>Αναζ</a:t>
            </a:r>
            <a:r>
              <a:rPr lang="el-GR" altLang="es-ES" sz="1200" dirty="0" err="1">
                <a:solidFill>
                  <a:schemeClr val="accent2">
                    <a:lumMod val="50000"/>
                  </a:schemeClr>
                </a:solidFill>
                <a:latin typeface="Arial Rounded MT Bold" panose="020F0704030504030204" pitchFamily="34" charset="0"/>
              </a:rPr>
              <a:t>ήτηση</a:t>
            </a:r>
            <a:r>
              <a:rPr lang="en-US" altLang="es-ES" sz="1200" dirty="0">
                <a:solidFill>
                  <a:schemeClr val="accent2">
                    <a:lumMod val="50000"/>
                  </a:schemeClr>
                </a:solidFill>
                <a:latin typeface="Arial Rounded MT Bold" panose="020F0704030504030204" pitchFamily="34" charset="0"/>
              </a:rPr>
              <a:t> προφίλ ή / </a:t>
            </a:r>
            <a:r>
              <a:rPr lang="en-US" altLang="es-ES" sz="1200" dirty="0" err="1">
                <a:solidFill>
                  <a:schemeClr val="accent2">
                    <a:lumMod val="50000"/>
                  </a:schemeClr>
                </a:solidFill>
                <a:latin typeface="Arial Rounded MT Bold" panose="020F0704030504030204" pitchFamily="34" charset="0"/>
              </a:rPr>
              <a:t>και</a:t>
            </a:r>
            <a:r>
              <a:rPr lang="en-US" altLang="es-ES" sz="1200" dirty="0">
                <a:solidFill>
                  <a:schemeClr val="accent2">
                    <a:lumMod val="50000"/>
                  </a:schemeClr>
                </a:solidFill>
                <a:latin typeface="Arial Rounded MT Bold" panose="020F0704030504030204" pitchFamily="34" charset="0"/>
              </a:rPr>
              <a:t> </a:t>
            </a:r>
            <a:r>
              <a:rPr lang="en-US" altLang="es-ES" sz="1200" dirty="0" err="1">
                <a:solidFill>
                  <a:schemeClr val="accent2">
                    <a:lumMod val="50000"/>
                  </a:schemeClr>
                </a:solidFill>
                <a:latin typeface="Arial Rounded MT Bold" panose="020F0704030504030204" pitchFamily="34" charset="0"/>
              </a:rPr>
              <a:t>παρόμοιο</a:t>
            </a:r>
            <a:r>
              <a:rPr lang="el-GR" altLang="es-ES" sz="1200" dirty="0" err="1">
                <a:solidFill>
                  <a:schemeClr val="accent2">
                    <a:lumMod val="50000"/>
                  </a:schemeClr>
                </a:solidFill>
                <a:latin typeface="Arial Rounded MT Bold" panose="020F0704030504030204" pitchFamily="34" charset="0"/>
              </a:rPr>
              <a:t>υς</a:t>
            </a:r>
            <a:r>
              <a:rPr lang="en-US" altLang="es-ES" sz="1200" dirty="0">
                <a:solidFill>
                  <a:schemeClr val="accent2">
                    <a:lumMod val="50000"/>
                  </a:schemeClr>
                </a:solidFill>
                <a:latin typeface="Arial Rounded MT Bold" panose="020F0704030504030204" pitchFamily="34" charset="0"/>
              </a:rPr>
              <a:t> χρήστες</a:t>
            </a:r>
          </a:p>
          <a:p>
            <a:pPr marL="228600" indent="-228600" algn="l" rtl="0">
              <a:buAutoNum type="arabicParenR"/>
              <a:defRPr/>
            </a:pPr>
            <a:r>
              <a:rPr lang="en-US" altLang="es-ES" sz="1200" dirty="0">
                <a:solidFill>
                  <a:schemeClr val="accent2">
                    <a:lumMod val="50000"/>
                  </a:schemeClr>
                </a:solidFill>
                <a:latin typeface="Arial Rounded MT Bold" panose="020F0704030504030204" pitchFamily="34" charset="0"/>
              </a:rPr>
              <a:t>Κάλεσμα για δράση: φράσεις, ερωτήσεις σε λεζάντες που </a:t>
            </a:r>
            <a:r>
              <a:rPr lang="en-US" altLang="es-ES" sz="1200" dirty="0" err="1">
                <a:solidFill>
                  <a:schemeClr val="accent2">
                    <a:lumMod val="50000"/>
                  </a:schemeClr>
                </a:solidFill>
                <a:latin typeface="Arial Rounded MT Bold" panose="020F0704030504030204" pitchFamily="34" charset="0"/>
              </a:rPr>
              <a:t>διεγείρουν</a:t>
            </a:r>
            <a:r>
              <a:rPr lang="en-US" altLang="es-ES" sz="1200" dirty="0">
                <a:solidFill>
                  <a:schemeClr val="accent2">
                    <a:lumMod val="50000"/>
                  </a:schemeClr>
                </a:solidFill>
                <a:latin typeface="Arial Rounded MT Bold" panose="020F0704030504030204" pitchFamily="34" charset="0"/>
              </a:rPr>
              <a:t> </a:t>
            </a:r>
            <a:r>
              <a:rPr lang="en-US" altLang="es-ES" sz="1200" dirty="0" err="1">
                <a:solidFill>
                  <a:schemeClr val="accent2">
                    <a:lumMod val="50000"/>
                  </a:schemeClr>
                </a:solidFill>
                <a:latin typeface="Arial Rounded MT Bold" panose="020F0704030504030204" pitchFamily="34" charset="0"/>
              </a:rPr>
              <a:t>αλληλεπιδράσεις</a:t>
            </a:r>
            <a:endParaRPr lang="el-GR" altLang="es-ES" sz="1200" dirty="0">
              <a:solidFill>
                <a:schemeClr val="accent2">
                  <a:lumMod val="50000"/>
                </a:schemeClr>
              </a:solidFill>
              <a:latin typeface="Arial Rounded MT Bold" panose="020F0704030504030204" pitchFamily="34" charset="0"/>
            </a:endParaRPr>
          </a:p>
          <a:p>
            <a:pPr marL="228600" indent="-228600" algn="l" rtl="0">
              <a:defRPr/>
            </a:pPr>
            <a:r>
              <a:rPr lang="en-US" altLang="es-ES" sz="1200" dirty="0">
                <a:solidFill>
                  <a:schemeClr val="accent2">
                    <a:lumMod val="50000"/>
                  </a:schemeClr>
                </a:solidFill>
                <a:latin typeface="Arial Rounded MT Bold" panose="020F0704030504030204" pitchFamily="34" charset="0"/>
              </a:rPr>
              <a:t> </a:t>
            </a:r>
          </a:p>
          <a:p>
            <a:pPr algn="l" rtl="0">
              <a:defRPr/>
            </a:pPr>
            <a:r>
              <a:rPr lang="en-US" altLang="es-ES" sz="1200" dirty="0">
                <a:latin typeface="Arial Rounded MT Bold" panose="020F0704030504030204" pitchFamily="34" charset="0"/>
              </a:rPr>
              <a:t>Η ομαδοποίηση είναι επίσης σημαντική: η παρακολούθηση και η αλληλεπίδραση με ένα </a:t>
            </a:r>
            <a:r>
              <a:rPr lang="en-US" altLang="es-ES" sz="1200" dirty="0" err="1">
                <a:latin typeface="Arial Rounded MT Bold" panose="020F0704030504030204" pitchFamily="34" charset="0"/>
              </a:rPr>
              <a:t>καλά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καθορισμένο</a:t>
            </a:r>
            <a:r>
              <a:rPr lang="el-GR" altLang="es-ES" sz="1200" dirty="0">
                <a:latin typeface="Arial Rounded MT Bold" panose="020F0704030504030204" pitchFamily="34" charset="0"/>
              </a:rPr>
              <a:t> κοινό </a:t>
            </a:r>
            <a:r>
              <a:rPr lang="en-US" altLang="es-ES" sz="1200" dirty="0" err="1">
                <a:latin typeface="Arial Rounded MT Bold" panose="020F0704030504030204" pitchFamily="34" charset="0"/>
              </a:rPr>
              <a:t>σύμφωνα</a:t>
            </a:r>
            <a:r>
              <a:rPr lang="en-US" altLang="es-ES" sz="1200" dirty="0">
                <a:latin typeface="Arial Rounded MT Bold" panose="020F0704030504030204" pitchFamily="34" charset="0"/>
              </a:rPr>
              <a:t> με τα προϊόντα ή / και τις υπηρεσίες μας</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818B841-24AA-4B83-B2AD-E040E9E3316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4C43D03-CE82-45EA-8CCE-55EC9E3A79F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43514EA-5E7E-464A-B630-0680DE3F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30422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54824"/>
            <a:ext cx="6207782" cy="2308324"/>
          </a:xfrm>
          <a:prstGeom prst="rect">
            <a:avLst/>
          </a:prstGeom>
          <a:noFill/>
        </p:spPr>
        <p:txBody>
          <a:bodyPr wrap="square" rtlCol="0">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Το έργο και το περιεχόμενο</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Μόλις κατανοήσουμε </a:t>
            </a:r>
            <a:r>
              <a:rPr lang="en-US" altLang="es-ES" sz="1200" dirty="0" err="1">
                <a:latin typeface="Arial Rounded MT Bold" panose="020F0704030504030204" pitchFamily="34" charset="0"/>
              </a:rPr>
              <a:t>τον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αλγόριθμο</a:t>
            </a:r>
            <a:r>
              <a:rPr lang="el-GR" altLang="es-ES" sz="1200" dirty="0">
                <a:latin typeface="Arial Rounded MT Bold" panose="020F0704030504030204" pitchFamily="34" charset="0"/>
              </a:rPr>
              <a:t> του</a:t>
            </a:r>
            <a:r>
              <a:rPr lang="en-US" altLang="es-ES" sz="1200" dirty="0">
                <a:latin typeface="Arial Rounded MT Bold" panose="020F0704030504030204" pitchFamily="34" charset="0"/>
              </a:rPr>
              <a:t> Instagram, το επόμενο βήμα είναι να παράγουμε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δημοσιεύσ</a:t>
            </a:r>
            <a:r>
              <a:rPr lang="el-GR" altLang="es-ES" sz="1200" dirty="0" err="1">
                <a:latin typeface="Arial Rounded MT Bold" panose="020F0704030504030204" pitchFamily="34" charset="0"/>
              </a:rPr>
              <a:t>ουμ</a:t>
            </a:r>
            <a:r>
              <a:rPr lang="en-US" altLang="es-ES" sz="1200" dirty="0">
                <a:latin typeface="Arial Rounded MT Bold" panose="020F0704030504030204" pitchFamily="34" charset="0"/>
              </a:rPr>
              <a:t>ε ποιοτικό περιεχόμενο που είναι πρωτότυπο, αναγνωρίσιμο, αξέχαστο.</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Συντακτικό Σχέδιο είναι επομένως ένα θεμελιώδες στοιχείο: περιεχόμενο που καθιστά μια μάρκα αναγνωρίσιμη.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Με τον όρο «απομνημόνευση» εννοούμε τη δυνατότητα να έχουμε ηχώ ακόμη και έξω από </a:t>
            </a:r>
          </a:p>
          <a:p>
            <a:pPr algn="l" rtl="0">
              <a:defRPr/>
            </a:pPr>
            <a:r>
              <a:rPr lang="en-US" altLang="es-ES" sz="1200" dirty="0">
                <a:latin typeface="Arial Rounded MT Bold" panose="020F0704030504030204" pitchFamily="34" charset="0"/>
              </a:rPr>
              <a:t>Ινσταγκραμ.</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B2039B1-A408-4800-988A-7A223BDC42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CB734F3-2ECF-4676-A6A5-604FBF8A9B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126DD04-D336-4BC9-9714-C6ADF7764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7658745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887" y="1615239"/>
            <a:ext cx="6302225" cy="6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20887" y="1899886"/>
            <a:ext cx="6391473" cy="2123658"/>
          </a:xfrm>
          <a:prstGeom prst="rect">
            <a:avLst/>
          </a:prstGeom>
          <a:solidFill>
            <a:schemeClr val="accent2">
              <a:lumMod val="20000"/>
              <a:lumOff val="80000"/>
            </a:schemeClr>
          </a:solidFill>
          <a:ln>
            <a:solidFill>
              <a:schemeClr val="accent3">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l" rtl="0">
              <a:defRPr/>
            </a:pPr>
            <a:r>
              <a:rPr lang="en-US" altLang="es-ES" sz="1200" dirty="0">
                <a:solidFill>
                  <a:schemeClr val="tx1"/>
                </a:solidFill>
                <a:latin typeface="Arial Rounded MT Bold" panose="020F0704030504030204" pitchFamily="34" charset="0"/>
              </a:rPr>
              <a:t>Στρατηγική χρήση Ιστοριών</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Το 32% των Ιταλών προτιμούν να βλέπουν Ιστορίες παρά να διαβάζουν μια ανάρτηση. Ένα ποσοστό που</a:t>
            </a:r>
          </a:p>
          <a:p>
            <a:pPr algn="l" rtl="0">
              <a:defRPr/>
            </a:pPr>
            <a:r>
              <a:rPr lang="en-US" altLang="es-ES" sz="1200" dirty="0">
                <a:solidFill>
                  <a:schemeClr val="tx1"/>
                </a:solidFill>
                <a:latin typeface="Arial Rounded MT Bold" panose="020F0704030504030204" pitchFamily="34" charset="0"/>
              </a:rPr>
              <a:t>αυξάνεται έως και 52-54% εάν οι χρήστες είναι ηλικίας 15-24 ετών. </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Επίσης σε αυτή την περίπτωση η "εμπλοκή" και η "πρωτοτυπία" είναι βασικά στοιχεία, μαζί με </a:t>
            </a:r>
          </a:p>
          <a:p>
            <a:pPr algn="l" rtl="0">
              <a:defRPr/>
            </a:pPr>
            <a:r>
              <a:rPr lang="el-GR" altLang="es-ES" sz="1200" dirty="0">
                <a:solidFill>
                  <a:schemeClr val="tx1"/>
                </a:solidFill>
                <a:latin typeface="Arial Rounded MT Bold" panose="020F0704030504030204" pitchFamily="34" charset="0"/>
              </a:rPr>
              <a:t>Την </a:t>
            </a:r>
            <a:r>
              <a:rPr lang="en-US" altLang="es-ES" sz="1200" dirty="0">
                <a:solidFill>
                  <a:schemeClr val="tx1"/>
                </a:solidFill>
                <a:latin typeface="Arial Rounded MT Bold" panose="020F0704030504030204" pitchFamily="34" charset="0"/>
              </a:rPr>
              <a:t>«</a:t>
            </a:r>
            <a:r>
              <a:rPr lang="en-US" altLang="es-ES" sz="1200" dirty="0" err="1">
                <a:solidFill>
                  <a:schemeClr val="tx1"/>
                </a:solidFill>
                <a:latin typeface="Arial Rounded MT Bold" panose="020F0704030504030204" pitchFamily="34" charset="0"/>
              </a:rPr>
              <a:t>ταχύτητα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και</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το </a:t>
            </a:r>
            <a:r>
              <a:rPr lang="en-US" altLang="es-ES" sz="1200" dirty="0">
                <a:solidFill>
                  <a:schemeClr val="tx1"/>
                </a:solidFill>
                <a:latin typeface="Arial Rounded MT Bold" panose="020F0704030504030204" pitchFamily="34" charset="0"/>
              </a:rPr>
              <a:t>«</a:t>
            </a:r>
            <a:r>
              <a:rPr lang="en-US" altLang="es-ES" sz="1200" dirty="0" err="1">
                <a:solidFill>
                  <a:schemeClr val="tx1"/>
                </a:solidFill>
                <a:latin typeface="Arial Rounded MT Bold" panose="020F0704030504030204" pitchFamily="34" charset="0"/>
              </a:rPr>
              <a:t>δυναμισμό</a:t>
            </a:r>
            <a:r>
              <a:rPr lang="en-US" altLang="es-ES" sz="1200" dirty="0">
                <a:solidFill>
                  <a:schemeClr val="tx1"/>
                </a:solidFill>
                <a:latin typeface="Arial Rounded MT Bold" panose="020F0704030504030204" pitchFamily="34" charset="0"/>
              </a:rPr>
              <a:t>». </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Οι Ιστορίες προσφέρουν επίσης διάφορα εργαλεία εμπλοκής. Είναι "κουτιά" ή ετικέτες που</a:t>
            </a:r>
          </a:p>
          <a:p>
            <a:pPr algn="l" rtl="0">
              <a:defRPr/>
            </a:pPr>
            <a:r>
              <a:rPr lang="el-GR" altLang="es-ES" sz="1200" dirty="0">
                <a:solidFill>
                  <a:schemeClr val="tx1"/>
                </a:solidFill>
                <a:latin typeface="Arial Rounded MT Bold" panose="020F0704030504030204" pitchFamily="34" charset="0"/>
              </a:rPr>
              <a:t>μ</a:t>
            </a:r>
            <a:r>
              <a:rPr lang="en-US" altLang="es-ES" sz="1200" dirty="0" err="1">
                <a:solidFill>
                  <a:schemeClr val="tx1"/>
                </a:solidFill>
                <a:latin typeface="Arial Rounded MT Bold" panose="020F0704030504030204" pitchFamily="34" charset="0"/>
              </a:rPr>
              <a:t>πορ</a:t>
            </a:r>
            <a:r>
              <a:rPr lang="el-GR" altLang="es-ES" sz="1200" dirty="0" err="1">
                <a:solidFill>
                  <a:schemeClr val="tx1"/>
                </a:solidFill>
                <a:latin typeface="Arial Rounded MT Bold" panose="020F0704030504030204" pitchFamily="34" charset="0"/>
              </a:rPr>
              <a:t>ούν</a:t>
            </a:r>
            <a:r>
              <a:rPr lang="el-GR"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να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τοποθετηθ</a:t>
            </a:r>
            <a:r>
              <a:rPr lang="el-GR" altLang="es-ES" sz="1200" dirty="0" err="1">
                <a:solidFill>
                  <a:schemeClr val="tx1"/>
                </a:solidFill>
                <a:latin typeface="Arial Rounded MT Bold" panose="020F0704030504030204" pitchFamily="34" charset="0"/>
              </a:rPr>
              <a:t>ούν</a:t>
            </a:r>
            <a:r>
              <a:rPr lang="el-GR"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οπουδήποτε</a:t>
            </a:r>
            <a:r>
              <a:rPr lang="en-US" altLang="es-ES" sz="1200" dirty="0">
                <a:solidFill>
                  <a:schemeClr val="tx1"/>
                </a:solidFill>
                <a:latin typeface="Arial Rounded MT Bold" panose="020F0704030504030204" pitchFamily="34" charset="0"/>
              </a:rPr>
              <a:t> στην οθόνη:</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9F4425-F390-472C-AB9B-4FAC54EA73B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6E2A19D-0394-43EB-8D06-39AE9798151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8251DE7-2DD5-4C49-A0F6-5EAA15FA0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407238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99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9AF1CEC3-8CBD-49F5-BF71-49838990255A}"/>
              </a:ext>
            </a:extLst>
          </p:cNvPr>
          <p:cNvGraphicFramePr/>
          <p:nvPr>
            <p:extLst>
              <p:ext uri="{D42A27DB-BD31-4B8C-83A1-F6EECF244321}">
                <p14:modId xmlns:p14="http://schemas.microsoft.com/office/powerpoint/2010/main" val="3904623370"/>
              </p:ext>
            </p:extLst>
          </p:nvPr>
        </p:nvGraphicFramePr>
        <p:xfrm>
          <a:off x="1531323" y="1713811"/>
          <a:ext cx="6207782" cy="20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AB5DA9-072D-4584-9A94-4649F4B8F33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465572F-A57E-4DC1-8F7D-BD2A777918E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64FE666-1BA5-4D35-9E4D-D5F618CA2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2592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68485" y="1779662"/>
            <a:ext cx="6207782" cy="3139092"/>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Hashtag, αναφορά, geotag:</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Hashtag, αναφορά και geotag είναι οι </a:t>
            </a:r>
            <a:r>
              <a:rPr lang="en-US" altLang="es-ES" sz="1200" dirty="0" err="1">
                <a:latin typeface="Arial Rounded MT Bold" panose="020F0704030504030204" pitchFamily="34" charset="0"/>
              </a:rPr>
              <a:t>λειτουργίες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εμπλοκής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προσφέρει το Instagram και μπορούν να συσχετιστούν τόσο με δημοσιεύσεις όσο και με ιστορίες. Εάν χρησιμοποιηθούν </a:t>
            </a:r>
            <a:r>
              <a:rPr lang="en-US" altLang="es-ES" sz="1200" dirty="0" err="1">
                <a:latin typeface="Arial Rounded MT Bold" panose="020F0704030504030204" pitchFamily="34" charset="0"/>
              </a:rPr>
              <a:t>σωστά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μπορούν</a:t>
            </a:r>
            <a:r>
              <a:rPr lang="el-GR" altLang="es-ES" sz="1200" dirty="0">
                <a:latin typeface="Arial Rounded MT Bold" panose="020F0704030504030204" pitchFamily="34" charset="0"/>
              </a:rPr>
              <a:t> να</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πολλαπλασιάσ</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την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προβολή</a:t>
            </a:r>
            <a:r>
              <a:rPr lang="en-US" altLang="es-ES" sz="1200" dirty="0">
                <a:latin typeface="Arial Rounded MT Bold" panose="020F0704030504030204" pitchFamily="34" charset="0"/>
              </a:rPr>
              <a:t> του περιεχομένου, εκτός του δικού μας κύκλου χρηστών που ήδη </a:t>
            </a:r>
          </a:p>
          <a:p>
            <a:pPr algn="l" rtl="0">
              <a:defRPr/>
            </a:pPr>
            <a:r>
              <a:rPr lang="en-US" altLang="es-ES" sz="1200" dirty="0" err="1">
                <a:latin typeface="Arial Rounded MT Bold" panose="020F0704030504030204" pitchFamily="34" charset="0"/>
              </a:rPr>
              <a:t>ακολουθ</a:t>
            </a:r>
            <a:r>
              <a:rPr lang="el-GR" altLang="es-ES" sz="1200" dirty="0" err="1">
                <a:latin typeface="Arial Rounded MT Bold" panose="020F0704030504030204" pitchFamily="34" charset="0"/>
              </a:rPr>
              <a:t>ούν</a:t>
            </a:r>
            <a:r>
              <a:rPr lang="en-US" altLang="es-ES" sz="1200" dirty="0">
                <a:latin typeface="Arial Rounded MT Bold" panose="020F0704030504030204" pitchFamily="34" charset="0"/>
              </a:rPr>
              <a:t> τον λογαριασμό. </a:t>
            </a:r>
          </a:p>
          <a:p>
            <a:pPr algn="l" rtl="0">
              <a:defRPr/>
            </a:pPr>
            <a:endParaRPr lang="en-US" altLang="es-ES" sz="1200" dirty="0">
              <a:latin typeface="Arial Rounded MT Bold" panose="020F0704030504030204" pitchFamily="34" charset="0"/>
            </a:endParaRPr>
          </a:p>
          <a:p>
            <a:pPr algn="l" rtl="0">
              <a:defRPr/>
            </a:pPr>
            <a:r>
              <a:rPr lang="en-US" altLang="es-ES" sz="1200" dirty="0">
                <a:solidFill>
                  <a:schemeClr val="accent2">
                    <a:lumMod val="75000"/>
                  </a:schemeClr>
                </a:solidFill>
                <a:latin typeface="Arial Rounded MT Bold" panose="020F0704030504030204" pitchFamily="34" charset="0"/>
              </a:rPr>
              <a:t>1) Hashtag: ένας θεματικός συγκεντρωτής για τη διευκόλυνση των αναζητήσεων σε συγκεκριμένο περιεχόμενο</a:t>
            </a:r>
          </a:p>
          <a:p>
            <a:pPr algn="l" rtl="0">
              <a:defRPr/>
            </a:pPr>
            <a:r>
              <a:rPr lang="en-US" altLang="es-ES" sz="1200" dirty="0">
                <a:solidFill>
                  <a:schemeClr val="accent2">
                    <a:lumMod val="75000"/>
                  </a:schemeClr>
                </a:solidFill>
                <a:latin typeface="Arial Rounded MT Bold" panose="020F0704030504030204" pitchFamily="34" charset="0"/>
              </a:rPr>
              <a:t>2) Αναφορά: άμεση αναφορά σε άλλους χρήστες και λογαριασμούς </a:t>
            </a:r>
          </a:p>
          <a:p>
            <a:pPr algn="l" rtl="0">
              <a:defRPr/>
            </a:pPr>
            <a:r>
              <a:rPr lang="en-US" altLang="es-ES" sz="1200" dirty="0">
                <a:solidFill>
                  <a:schemeClr val="accent2">
                    <a:lumMod val="75000"/>
                  </a:schemeClr>
                </a:solidFill>
                <a:latin typeface="Arial Rounded MT Bold" panose="020F0704030504030204" pitchFamily="34" charset="0"/>
              </a:rPr>
              <a:t>Τα hashtag είναι ένα εξαιρετικό εργαλείο για την κατηγοριοποίηση του περιεχομένου μας. Οι άμεσες αναφορές </a:t>
            </a:r>
            <a:r>
              <a:rPr lang="en-US" altLang="es-ES" sz="1200" dirty="0" err="1">
                <a:solidFill>
                  <a:schemeClr val="accent2">
                    <a:lumMod val="75000"/>
                  </a:schemeClr>
                </a:solidFill>
                <a:latin typeface="Arial Rounded MT Bold" panose="020F0704030504030204" pitchFamily="34" charset="0"/>
              </a:rPr>
              <a:t>είναι</a:t>
            </a:r>
            <a:r>
              <a:rPr lang="en-US" altLang="es-ES" sz="1200" dirty="0">
                <a:solidFill>
                  <a:schemeClr val="accent2">
                    <a:lumMod val="75000"/>
                  </a:schemeClr>
                </a:solidFill>
                <a:latin typeface="Arial Rounded MT Bold" panose="020F0704030504030204" pitchFamily="34" charset="0"/>
              </a:rPr>
              <a:t> </a:t>
            </a:r>
            <a:r>
              <a:rPr lang="el-GR" altLang="es-ES" sz="1200" dirty="0">
                <a:solidFill>
                  <a:schemeClr val="accent2">
                    <a:lumMod val="75000"/>
                  </a:schemeClr>
                </a:solidFill>
                <a:latin typeface="Arial Rounded MT Bold" panose="020F0704030504030204" pitchFamily="34" charset="0"/>
              </a:rPr>
              <a:t>μια </a:t>
            </a:r>
            <a:r>
              <a:rPr lang="en-US" altLang="es-ES" sz="1200" dirty="0" err="1">
                <a:solidFill>
                  <a:schemeClr val="accent2">
                    <a:lumMod val="75000"/>
                  </a:schemeClr>
                </a:solidFill>
                <a:latin typeface="Arial Rounded MT Bold" panose="020F0704030504030204" pitchFamily="34" charset="0"/>
              </a:rPr>
              <a:t>πιο</a:t>
            </a:r>
            <a:r>
              <a:rPr lang="en-US" altLang="es-ES" sz="1200" dirty="0">
                <a:solidFill>
                  <a:schemeClr val="accent2">
                    <a:lumMod val="75000"/>
                  </a:schemeClr>
                </a:solidFill>
                <a:latin typeface="Arial Rounded MT Bold" panose="020F0704030504030204" pitchFamily="34" charset="0"/>
              </a:rPr>
              <a:t> στρατηγική δραστηριότητα. </a:t>
            </a:r>
          </a:p>
          <a:p>
            <a:pPr algn="l" rtl="0">
              <a:defRPr/>
            </a:pPr>
            <a:r>
              <a:rPr lang="en-US" altLang="es-ES" sz="1200" dirty="0">
                <a:solidFill>
                  <a:schemeClr val="accent2">
                    <a:lumMod val="75000"/>
                  </a:schemeClr>
                </a:solidFill>
                <a:latin typeface="Arial Rounded MT Bold" panose="020F0704030504030204" pitchFamily="34" charset="0"/>
              </a:rPr>
              <a:t>3) Geotag: γεωτοποθεσία</a:t>
            </a:r>
            <a:endParaRPr lang="it-IT" altLang="es-ES" sz="1200" dirty="0">
              <a:solidFill>
                <a:schemeClr val="accent2">
                  <a:lumMod val="75000"/>
                </a:schemeClr>
              </a:solidFill>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CFFF66A-16B2-42FC-A64F-A07DB274D7F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7139704-D532-4BB7-95D4-EC1698F452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1DE7E12-D509-4A7C-9A9C-8233364FC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96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7EC74819-AA7D-4481-96CF-D76461239C43}"/>
              </a:ext>
            </a:extLst>
          </p:cNvPr>
          <p:cNvGraphicFramePr/>
          <p:nvPr>
            <p:extLst>
              <p:ext uri="{D42A27DB-BD31-4B8C-83A1-F6EECF244321}">
                <p14:modId xmlns:p14="http://schemas.microsoft.com/office/powerpoint/2010/main" val="2324399303"/>
              </p:ext>
            </p:extLst>
          </p:nvPr>
        </p:nvGraphicFramePr>
        <p:xfrm>
          <a:off x="1460562" y="1862203"/>
          <a:ext cx="6135774" cy="175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20E1476-9EA3-4057-84FF-0183CC7A6085}"/>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22F36E9-324E-49B1-B54E-2E74240B7383}"/>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9364DCD-03E7-4E80-8CF0-1D190BDB1B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541330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566" y="1817283"/>
            <a:ext cx="6207782" cy="1200329"/>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SEO στο Instagram:</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δυνατότητα εισαγωγής περιγραφής κειμένου του </a:t>
            </a:r>
            <a:r>
              <a:rPr lang="en-US" altLang="es-ES" sz="1200" dirty="0" err="1">
                <a:latin typeface="Arial Rounded MT Bold" panose="020F0704030504030204" pitchFamily="34" charset="0"/>
              </a:rPr>
              <a:t>δημοσιευμένου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περιεχομένου</a:t>
            </a:r>
            <a:r>
              <a:rPr lang="en-US" altLang="es-ES" sz="1200" dirty="0">
                <a:latin typeface="Arial Rounded MT Bold" panose="020F0704030504030204" pitchFamily="34" charset="0"/>
              </a:rPr>
              <a:t>(</a:t>
            </a:r>
            <a:r>
              <a:rPr lang="en-US" altLang="es-ES" sz="1200" dirty="0" err="1">
                <a:latin typeface="Arial Rounded MT Bold" panose="020F0704030504030204" pitchFamily="34" charset="0"/>
              </a:rPr>
              <a:t>εικόνες</a:t>
            </a:r>
            <a:r>
              <a:rPr lang="en-US" altLang="es-ES" sz="1200" dirty="0">
                <a:latin typeface="Arial Rounded MT Bold" panose="020F0704030504030204" pitchFamily="34" charset="0"/>
              </a:rPr>
              <a:t>). Ενα</a:t>
            </a:r>
          </a:p>
          <a:p>
            <a:pPr algn="l" rtl="0">
              <a:defRPr/>
            </a:pPr>
            <a:r>
              <a:rPr lang="en-US" altLang="es-ES" sz="1200" dirty="0">
                <a:latin typeface="Arial Rounded MT Bold" panose="020F0704030504030204" pitchFamily="34" charset="0"/>
              </a:rPr>
              <a:t>"εναλλακτικό κείμενο" στη λεζάντα που εμφανίζεται όταν η εικόνα δεν είναι διαθέσιμη.</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6207CF0-47AA-4B06-B649-5A022C4F4D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82EC9EE-C1FD-4615-85EE-6A04F4310F9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EB07961-0D39-48EC-964B-7177F7647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707092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65112" y="1923678"/>
            <a:ext cx="6207782" cy="2677656"/>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Η μελέτη του κοινού:</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Ακόμη και στο πλαίσιο του Instagram είναι σκόπιμο να ορίσουμε τον </a:t>
            </a:r>
            <a:r>
              <a:rPr lang="en-US" altLang="es-ES" sz="1200" dirty="0" err="1">
                <a:latin typeface="Arial Rounded MT Bold" panose="020F0704030504030204" pitchFamily="34" charset="0"/>
              </a:rPr>
              <a:t>στόχο</a:t>
            </a:r>
            <a:r>
              <a:rPr lang="en-US" altLang="es-ES" sz="1200" dirty="0">
                <a:latin typeface="Arial Rounded MT Bold" panose="020F0704030504030204" pitchFamily="34" charset="0"/>
              </a:rPr>
              <a:t> </a:t>
            </a:r>
          </a:p>
          <a:p>
            <a:pPr algn="l" rtl="0">
              <a:defRPr/>
            </a:pPr>
            <a:r>
              <a:rPr lang="el-GR" altLang="es-ES" sz="1200" dirty="0">
                <a:latin typeface="Arial Rounded MT Bold" panose="020F0704030504030204" pitchFamily="34" charset="0"/>
              </a:rPr>
              <a:t>α</a:t>
            </a:r>
            <a:r>
              <a:rPr lang="en-US" altLang="es-ES" sz="1200" dirty="0" err="1">
                <a:latin typeface="Arial Rounded MT Bold" panose="020F0704030504030204" pitchFamily="34" charset="0"/>
              </a:rPr>
              <a:t>ναφορά</a:t>
            </a:r>
            <a:r>
              <a:rPr lang="el-GR" altLang="es-ES" sz="1200" dirty="0">
                <a:latin typeface="Arial Rounded MT Bold" panose="020F0704030504030204" pitchFamily="34" charset="0"/>
              </a:rPr>
              <a:t>ς μας</a:t>
            </a:r>
            <a:r>
              <a:rPr lang="en-US" altLang="es-ES" sz="1200" dirty="0">
                <a:latin typeface="Arial Rounded MT Bold" panose="020F0704030504030204" pitchFamily="34" charset="0"/>
              </a:rPr>
              <a:t>, δηλαδή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μελετήσ</a:t>
            </a:r>
            <a:r>
              <a:rPr lang="el-GR" altLang="es-ES" sz="1200" dirty="0" err="1">
                <a:latin typeface="Arial Rounded MT Bold" panose="020F0704030504030204" pitchFamily="34" charset="0"/>
              </a:rPr>
              <a:t>ουμε</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πραγματικό και το πιθανό κοινό, επίσης με βάση τη γεωγραφική θέση και τη δραστηριότητά του. </a:t>
            </a:r>
            <a:r>
              <a:rPr lang="en-US" altLang="es-ES" sz="1200" dirty="0" err="1">
                <a:latin typeface="Arial Rounded MT Bold" panose="020F0704030504030204" pitchFamily="34" charset="0"/>
              </a:rPr>
              <a:t>Πώς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«αναχαιτίζετε»</a:t>
            </a:r>
            <a:r>
              <a:rPr lang="en-US" altLang="es-ES" sz="1200" dirty="0">
                <a:latin typeface="Arial Rounded MT Bold" panose="020F0704030504030204" pitchFamily="34" charset="0"/>
              </a:rPr>
              <a:t> αυτόν τον πιθανό χρήστη;</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Instagram είναι ένα κοινωνικό δίκτυο, ωστόσο βασίζεται σε οπτικά δεδομένα: εικόνες και / ή </a:t>
            </a:r>
          </a:p>
          <a:p>
            <a:pPr algn="l" rtl="0">
              <a:defRPr/>
            </a:pPr>
            <a:r>
              <a:rPr lang="en-US" altLang="es-ES" sz="1200" dirty="0">
                <a:latin typeface="Arial Rounded MT Bold" panose="020F0704030504030204" pitchFamily="34" charset="0"/>
              </a:rPr>
              <a:t>Βίντεο. Κατά μέσο όρο, οι χρήστες δίνουν μεγάλη προσοχή στις δημοσιευμένες εικόνες. Δεύτερον, αυτό</a:t>
            </a:r>
          </a:p>
          <a:p>
            <a:pPr algn="l" rtl="0">
              <a:defRPr/>
            </a:pPr>
            <a:r>
              <a:rPr lang="en-US" altLang="es-ES" sz="1200" dirty="0">
                <a:latin typeface="Arial Rounded MT Bold" panose="020F0704030504030204" pitchFamily="34" charset="0"/>
              </a:rPr>
              <a:t>μπορεί να είναι κατάλληλο για να περιορίσουμε τους χρήστες που αλληλεπιδρούν με τον λογαριασμό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στη</a:t>
            </a:r>
            <a:r>
              <a:rPr lang="en-US" altLang="es-ES" sz="1200" dirty="0">
                <a:latin typeface="Arial Rounded MT Bold" panose="020F0704030504030204" pitchFamily="34" charset="0"/>
              </a:rPr>
              <a:t> συνέχεια, </a:t>
            </a:r>
            <a:r>
              <a:rPr lang="el-GR" altLang="es-ES" sz="1200" dirty="0">
                <a:latin typeface="Arial Rounded MT Bold" panose="020F0704030504030204" pitchFamily="34" charset="0"/>
              </a:rPr>
              <a:t>να </a:t>
            </a:r>
            <a:r>
              <a:rPr lang="en-US" altLang="es-ES" sz="1200" dirty="0" err="1">
                <a:latin typeface="Arial Rounded MT Bold" panose="020F0704030504030204" pitchFamily="34" charset="0"/>
              </a:rPr>
              <a:t>συνδεθ</a:t>
            </a:r>
            <a:r>
              <a:rPr lang="el-GR" altLang="es-ES" sz="1200" dirty="0" err="1">
                <a:latin typeface="Arial Rounded MT Bold" panose="020F0704030504030204" pitchFamily="34" charset="0"/>
              </a:rPr>
              <a:t>ούμε</a:t>
            </a:r>
            <a:r>
              <a:rPr lang="en-US" altLang="es-ES" sz="1200" dirty="0">
                <a:latin typeface="Arial Rounded MT Bold" panose="020F0704030504030204" pitchFamily="34" charset="0"/>
              </a:rPr>
              <a:t> στο προφίλ τους 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παρατηρήσ</a:t>
            </a:r>
            <a:r>
              <a:rPr lang="el-GR" altLang="es-ES" sz="1200" dirty="0" err="1">
                <a:latin typeface="Arial Rounded MT Bold" panose="020F0704030504030204" pitchFamily="34" charset="0"/>
              </a:rPr>
              <a:t>ουμε</a:t>
            </a:r>
            <a:r>
              <a:rPr lang="en-US" altLang="es-ES" sz="1200" dirty="0">
                <a:latin typeface="Arial Rounded MT Bold" panose="020F0704030504030204" pitchFamily="34" charset="0"/>
              </a:rPr>
              <a:t> τι είδους περιεχόμενο δημοσιεύουν και μοιράζονται.</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7BB09AE-B901-4DD3-8E05-1F5F775C5D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71D84AF-D588-4947-BF20-97E18B20692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D4DDADC-85E1-4299-AEFD-2CD3F1896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36543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53431" y="1901936"/>
            <a:ext cx="6207782" cy="2308324"/>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Ένα επιπλέον στοιχείο θα μπορούσε να είναι η μελέτη του ανταγωνισμού: ο προσδιορισμός των λογαριασμών των </a:t>
            </a:r>
          </a:p>
          <a:p>
            <a:pPr algn="l" rtl="0">
              <a:defRPr/>
            </a:pPr>
            <a:r>
              <a:rPr lang="en-US" altLang="es-ES" sz="1200" dirty="0" err="1">
                <a:latin typeface="Arial Rounded MT Bold" panose="020F0704030504030204" pitchFamily="34" charset="0"/>
              </a:rPr>
              <a:t>άμεσ</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ανταγωνιστ</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ειδικά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εκείν</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με μεγάλη επισκεψιμότητα, </a:t>
            </a:r>
            <a:r>
              <a:rPr lang="el-GR" altLang="es-ES" sz="1200" dirty="0">
                <a:latin typeface="Arial Rounded MT Bold" panose="020F0704030504030204" pitchFamily="34" charset="0"/>
              </a:rPr>
              <a:t>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κατανοήσου</a:t>
            </a:r>
            <a:r>
              <a:rPr lang="el-GR" altLang="es-ES" sz="1200" dirty="0">
                <a:latin typeface="Arial Rounded MT Bold" panose="020F0704030504030204" pitchFamily="34" charset="0"/>
              </a:rPr>
              <a:t>με</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συντακτικ</a:t>
            </a:r>
            <a:r>
              <a:rPr lang="el-GR" altLang="es-ES" sz="1200" dirty="0">
                <a:latin typeface="Arial Rounded MT Bold" panose="020F0704030504030204" pitchFamily="34" charset="0"/>
              </a:rPr>
              <a:t>ή</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γραμμή.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Μια στρατηγική που κρίνεται αποτελεσματική είναι η χρήση του "call to action - CTC": ρωτήστε απευθείας </a:t>
            </a:r>
          </a:p>
          <a:p>
            <a:pPr algn="l" rtl="0">
              <a:defRPr/>
            </a:pPr>
            <a:r>
              <a:rPr lang="en-US" altLang="es-ES" sz="1200" dirty="0">
                <a:latin typeface="Arial Rounded MT Bold" panose="020F0704030504030204" pitchFamily="34" charset="0"/>
              </a:rPr>
              <a:t>ερωτήσεις προς το κοινό, χρησιμοποιώντας επίσης τα εργαλεία "Engagement" των Ιστοριών.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περιλαμβάνει τη χρήση hashtags.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3928B22-BD75-4367-9551-D673B8CFA4D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D67F876F-3E22-4908-AC48-64F516DE84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64B2E45-6A7E-455B-AE9E-2A6DD721B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79360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8108" y="1226992"/>
            <a:ext cx="634425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8108" y="1347614"/>
            <a:ext cx="634425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rtl="0">
              <a:defRPr/>
            </a:pPr>
            <a:r>
              <a:rPr lang="en-US" altLang="es-ES" sz="1200" dirty="0">
                <a:solidFill>
                  <a:srgbClr val="F8469B"/>
                </a:solidFill>
                <a:latin typeface="Arial Rounded MT Bold" panose="020F0704030504030204" pitchFamily="34" charset="0"/>
              </a:rPr>
              <a:t>Διαφήμιση</a:t>
            </a:r>
            <a:r>
              <a:rPr lang="en-US" altLang="es-ES" sz="1200" dirty="0">
                <a:latin typeface="Arial Rounded MT Bold" panose="020F0704030504030204" pitchFamily="34" charset="0"/>
              </a:rPr>
              <a:t>:</a:t>
            </a:r>
          </a:p>
          <a:p>
            <a:pPr algn="l" rtl="0">
              <a:defRPr/>
            </a:pPr>
            <a:endParaRPr lang="en-US"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Η δημιουργία διαφημίσεων επί πληρωμή είναι </a:t>
            </a:r>
            <a:r>
              <a:rPr lang="en-US" altLang="es-ES" sz="1200" dirty="0" err="1">
                <a:solidFill>
                  <a:schemeClr val="tx2">
                    <a:lumMod val="60000"/>
                    <a:lumOff val="40000"/>
                  </a:schemeClr>
                </a:solidFill>
                <a:latin typeface="Arial Rounded MT Bold" panose="020F0704030504030204" pitchFamily="34" charset="0"/>
              </a:rPr>
              <a:t>μια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δραστηριότητα</a:t>
            </a:r>
            <a:r>
              <a:rPr lang="en-US" altLang="es-ES" sz="1200" dirty="0">
                <a:solidFill>
                  <a:schemeClr val="tx2">
                    <a:lumMod val="60000"/>
                    <a:lumOff val="40000"/>
                  </a:schemeClr>
                </a:solidFill>
                <a:latin typeface="Arial Rounded MT Bold" panose="020F0704030504030204" pitchFamily="34" charset="0"/>
              </a:rPr>
              <a:t> την οποία κανένα </a:t>
            </a:r>
            <a:r>
              <a:rPr lang="en-US" altLang="es-ES" sz="1200" dirty="0" err="1">
                <a:solidFill>
                  <a:schemeClr val="tx2">
                    <a:lumMod val="60000"/>
                    <a:lumOff val="40000"/>
                  </a:schemeClr>
                </a:solidFill>
                <a:latin typeface="Arial Rounded MT Bold" panose="020F0704030504030204" pitchFamily="34" charset="0"/>
              </a:rPr>
              <a:t>προφίλ</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Επιχείρηση</a:t>
            </a:r>
            <a:r>
              <a:rPr lang="el-GR" altLang="es-ES" sz="1200" dirty="0">
                <a:solidFill>
                  <a:schemeClr val="tx2">
                    <a:lumMod val="60000"/>
                    <a:lumOff val="40000"/>
                  </a:schemeClr>
                </a:solidFill>
                <a:latin typeface="Arial Rounded MT Bold" panose="020F0704030504030204" pitchFamily="34" charset="0"/>
              </a:rPr>
              <a:t>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δεν</a:t>
            </a:r>
            <a:r>
              <a:rPr lang="en-US" altLang="es-ES" sz="1200" dirty="0">
                <a:solidFill>
                  <a:schemeClr val="tx2">
                    <a:lumMod val="60000"/>
                    <a:lumOff val="40000"/>
                  </a:schemeClr>
                </a:solidFill>
                <a:latin typeface="Arial Rounded MT Bold" panose="020F0704030504030204" pitchFamily="34" charset="0"/>
              </a:rPr>
              <a:t> μπορεί </a:t>
            </a:r>
            <a:r>
              <a:rPr lang="en-US" altLang="es-ES" sz="1200" dirty="0" err="1">
                <a:solidFill>
                  <a:schemeClr val="tx2">
                    <a:lumMod val="60000"/>
                    <a:lumOff val="40000"/>
                  </a:schemeClr>
                </a:solidFill>
                <a:latin typeface="Arial Rounded MT Bold" panose="020F0704030504030204" pitchFamily="34" charset="0"/>
              </a:rPr>
              <a:t>να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αποφύγει</a:t>
            </a:r>
            <a:r>
              <a:rPr lang="el-GR"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πια</a:t>
            </a:r>
            <a:r>
              <a:rPr lang="en-US" altLang="es-ES" sz="1200" dirty="0">
                <a:solidFill>
                  <a:schemeClr val="tx2">
                    <a:lumMod val="60000"/>
                    <a:lumOff val="40000"/>
                  </a:schemeClr>
                </a:solidFill>
                <a:latin typeface="Arial Rounded MT Bold" panose="020F0704030504030204" pitchFamily="34" charset="0"/>
              </a:rPr>
              <a:t>. </a:t>
            </a:r>
          </a:p>
          <a:p>
            <a:pPr algn="l" rtl="0">
              <a:defRPr/>
            </a:pPr>
            <a:endParaRPr lang="en-US" altLang="es-ES" sz="1200" dirty="0">
              <a:solidFill>
                <a:schemeClr val="tx2">
                  <a:lumMod val="60000"/>
                  <a:lumOff val="40000"/>
                </a:schemeClr>
              </a:solidFill>
              <a:latin typeface="Arial Rounded MT Bold" panose="020F0704030504030204" pitchFamily="34" charset="0"/>
            </a:endParaRPr>
          </a:p>
          <a:p>
            <a:pPr algn="l" rtl="0">
              <a:defRPr/>
            </a:pPr>
            <a:r>
              <a:rPr lang="en-US" altLang="es-ES" sz="1200" dirty="0">
                <a:latin typeface="Arial Rounded MT Bold" panose="020F0704030504030204" pitchFamily="34" charset="0"/>
              </a:rPr>
              <a:t>Απαραίτητη προϋπόθεση είναι προφανώς η </a:t>
            </a:r>
            <a:r>
              <a:rPr lang="en-US" altLang="es-ES" sz="1200" dirty="0" err="1">
                <a:latin typeface="Arial Rounded MT Bold" panose="020F0704030504030204" pitchFamily="34" charset="0"/>
              </a:rPr>
              <a:t>εγγραφή</a:t>
            </a:r>
            <a:r>
              <a:rPr lang="el-GR" altLang="es-ES" sz="1200" dirty="0">
                <a:latin typeface="Arial Rounded MT Bold" panose="020F0704030504030204" pitchFamily="34" charset="0"/>
              </a:rPr>
              <a:t> με</a:t>
            </a:r>
            <a:r>
              <a:rPr lang="en-US" altLang="es-ES" sz="1200" dirty="0">
                <a:latin typeface="Arial Rounded MT Bold" panose="020F0704030504030204" pitchFamily="34" charset="0"/>
              </a:rPr>
              <a:t>θ</a:t>
            </a:r>
            <a:r>
              <a:rPr lang="el-GR" altLang="es-ES" sz="1200" dirty="0">
                <a:latin typeface="Arial Rounded MT Bold" panose="020F0704030504030204" pitchFamily="34" charset="0"/>
              </a:rPr>
              <a:t>ό</a:t>
            </a:r>
            <a:r>
              <a:rPr lang="en-US" altLang="es-ES" sz="1200" dirty="0" err="1">
                <a:latin typeface="Arial Rounded MT Bold" panose="020F0704030504030204" pitchFamily="34" charset="0"/>
              </a:rPr>
              <a:t>δο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πληρωμής</a:t>
            </a:r>
            <a:r>
              <a:rPr lang="en-US" altLang="es-ES" sz="1200" dirty="0">
                <a:latin typeface="Arial Rounded MT Bold" panose="020F0704030504030204" pitchFamily="34" charset="0"/>
              </a:rPr>
              <a:t> (πιστωτική κάρτα, PayPal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λοιπά</a:t>
            </a:r>
            <a:r>
              <a:rPr lang="en-US" altLang="es-ES" sz="1200" dirty="0">
                <a:latin typeface="Arial Rounded MT Bold" panose="020F0704030504030204" pitchFamily="34" charset="0"/>
              </a:rPr>
              <a:t>). Μπορείτε να προωθήσετε οποιοδήποτε περιεχόμενο επιλέγοντάς το και </a:t>
            </a:r>
          </a:p>
          <a:p>
            <a:pPr algn="l" rtl="0">
              <a:defRPr/>
            </a:pPr>
            <a:r>
              <a:rPr lang="en-US" altLang="es-ES" sz="1200" dirty="0">
                <a:latin typeface="Arial Rounded MT Bold" panose="020F0704030504030204" pitchFamily="34" charset="0"/>
              </a:rPr>
              <a:t>κάνοντας κλικ στο «highlight».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Μόλις η διαφήμιση τοποθετηθεί σε γεωγραφικό σημείο, θα πρέπει να επιλέξετε τα </a:t>
            </a:r>
            <a:r>
              <a:rPr lang="en-US" altLang="es-ES" sz="1200" dirty="0" err="1">
                <a:latin typeface="Arial Rounded MT Bold" panose="020F0704030504030204" pitchFamily="34" charset="0"/>
              </a:rPr>
              <a:t>ενδιαφέροντα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του κοινού</a:t>
            </a:r>
            <a:r>
              <a:rPr lang="en-US" altLang="es-ES" sz="1200" dirty="0">
                <a:latin typeface="Arial Rounded MT Bold" panose="020F0704030504030204" pitchFamily="34" charset="0"/>
              </a:rPr>
              <a:t>: η </a:t>
            </a:r>
            <a:r>
              <a:rPr lang="en-US" altLang="es-ES" sz="1200" dirty="0" err="1">
                <a:latin typeface="Arial Rounded MT Bold" panose="020F0704030504030204" pitchFamily="34" charset="0"/>
              </a:rPr>
              <a:t>βάση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δεδομένων</a:t>
            </a:r>
            <a:r>
              <a:rPr lang="el-GR" altLang="es-ES" sz="1200" dirty="0">
                <a:latin typeface="Arial Rounded MT Bold" panose="020F0704030504030204" pitchFamily="34" charset="0"/>
              </a:rPr>
              <a:t> του</a:t>
            </a:r>
            <a:r>
              <a:rPr lang="en-US" altLang="es-ES" sz="1200" dirty="0">
                <a:latin typeface="Arial Rounded MT Bold" panose="020F0704030504030204" pitchFamily="34" charset="0"/>
              </a:rPr>
              <a:t> Instagram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πολύ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πλήρης</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Επιλέγοντας συγκεκριμένα, ο αριθμός των χρηστών που θα προσεγγίσετε θα μειωθεί. </a:t>
            </a:r>
          </a:p>
          <a:p>
            <a:pPr>
              <a:defRPr/>
            </a:pPr>
            <a:r>
              <a:rPr lang="en-US" altLang="es-ES" sz="1200" dirty="0">
                <a:latin typeface="Arial Rounded MT Bold" panose="020F0704030504030204" pitchFamily="34" charset="0"/>
              </a:rPr>
              <a:t>Είναι πάντα καλύτερο να "κατανέμετε" τον προϋπολογισμό για αρκετές ημέρες αντί να τον συγκεντρώνετε. Οι διαφημίσεις στο Instagram λειτουργούν με βάση την «</a:t>
            </a:r>
            <a:r>
              <a:rPr lang="en-US" altLang="es-ES" sz="1200" dirty="0" err="1">
                <a:latin typeface="Arial Rounded MT Bold" panose="020F0704030504030204" pitchFamily="34" charset="0"/>
              </a:rPr>
              <a:t>αξία</a:t>
            </a:r>
            <a:r>
              <a:rPr lang="en-US" altLang="es-ES" sz="1200" dirty="0">
                <a:latin typeface="Arial Rounded MT Bold" panose="020F0704030504030204" pitchFamily="34" charset="0"/>
              </a:rPr>
              <a:t>»:</a:t>
            </a:r>
            <a:r>
              <a:rPr lang="el-GR"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περισσότερες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αλληλεπιδράσεις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παράγουν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περισσότερη</a:t>
            </a:r>
            <a:r>
              <a:rPr lang="en-US" altLang="es-ES" sz="1200" dirty="0">
                <a:solidFill>
                  <a:schemeClr val="tx2">
                    <a:lumMod val="60000"/>
                    <a:lumOff val="40000"/>
                  </a:schemeClr>
                </a:solidFill>
                <a:latin typeface="Arial Rounded MT Bold" panose="020F0704030504030204" pitchFamily="34" charset="0"/>
              </a:rPr>
              <a:t> κίνηση.</a:t>
            </a:r>
            <a:endParaRPr lang="it-IT" altLang="es-ES" sz="1200" dirty="0">
              <a:solidFill>
                <a:schemeClr val="tx2">
                  <a:lumMod val="60000"/>
                  <a:lumOff val="40000"/>
                </a:schemeClr>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BD70F16-71F2-46F1-9098-888DEEDC13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6AD86FC-3C5B-4E98-80B7-DA0C9403FF4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12147FE-B270-4B7A-A8C3-428A5EE38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66207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1" y="1873798"/>
            <a:ext cx="6300193" cy="2492990"/>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Οι ιστορίες μπορούν επίσης να χρηματοδοτηθούν, με μερικές μικρές διαφορές: Οι ιστορίες πάντα </a:t>
            </a:r>
          </a:p>
          <a:p>
            <a:pPr algn="l" rtl="0">
              <a:defRPr/>
            </a:pPr>
            <a:r>
              <a:rPr lang="en-US" altLang="es-ES" sz="1200" dirty="0">
                <a:latin typeface="Arial Rounded MT Bold" panose="020F0704030504030204" pitchFamily="34" charset="0"/>
              </a:rPr>
              <a:t>να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διαθέσιμ</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για 24 ώρες. Είναι πραγματικά βολικό να κάνετε διαφημίσεις επί πληρωμή;</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εξαρτάται από πολλούς παράγοντες, ειδικά από το ποιος είναι ο στόχος: η απόκτηση ενός </a:t>
            </a:r>
          </a:p>
          <a:p>
            <a:pPr algn="l" rtl="0">
              <a:defRPr/>
            </a:pPr>
            <a:r>
              <a:rPr lang="en-US" altLang="es-ES" sz="1200" dirty="0" err="1">
                <a:latin typeface="Arial Rounded MT Bold" panose="020F0704030504030204" pitchFamily="34" charset="0"/>
              </a:rPr>
              <a:t>κοιν</a:t>
            </a:r>
            <a:r>
              <a:rPr lang="el-GR" altLang="es-ES" sz="1200" dirty="0" err="1">
                <a:latin typeface="Arial Rounded MT Bold" panose="020F0704030504030204" pitchFamily="34" charset="0"/>
              </a:rPr>
              <a:t>ού</a:t>
            </a:r>
            <a:r>
              <a:rPr lang="en-US" altLang="es-ES" sz="1200" dirty="0">
                <a:latin typeface="Arial Rounded MT Bold" panose="020F0704030504030204" pitchFamily="34" charset="0"/>
              </a:rPr>
              <a:t>, για να το κατευθύνει σε μια συγκεκριμένη και εξωτερική ιστοσελίδα και ούτω καθεξής.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Πρόσφατα το Instagram μείωσε σημαντικά την ορατότητα των αναρτήσεων και των Stories </a:t>
            </a:r>
            <a:r>
              <a:rPr lang="el-GR" altLang="es-ES" sz="1200" dirty="0">
                <a:latin typeface="Arial Rounded MT Bold" panose="020F0704030504030204" pitchFamily="34" charset="0"/>
              </a:rPr>
              <a:t>που δεν </a:t>
            </a:r>
            <a:r>
              <a:rPr lang="en-US" altLang="es-ES" sz="1200" dirty="0" err="1">
                <a:latin typeface="Arial Rounded MT Bold" panose="020F0704030504030204" pitchFamily="34" charset="0"/>
              </a:rPr>
              <a:t>προωθούνται</a:t>
            </a:r>
            <a:r>
              <a:rPr lang="en-US" altLang="es-ES" sz="1200" dirty="0">
                <a:latin typeface="Arial Rounded MT Bold" panose="020F0704030504030204" pitchFamily="34" charset="0"/>
              </a:rPr>
              <a:t> μέσω διαφημίσεων, όπως το Facebook. </a:t>
            </a:r>
            <a:r>
              <a:rPr lang="el-GR" altLang="es-ES" sz="1200" dirty="0">
                <a:solidFill>
                  <a:schemeClr val="tx2">
                    <a:lumMod val="60000"/>
                    <a:lumOff val="40000"/>
                  </a:schemeClr>
                </a:solidFill>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επένδυση</a:t>
            </a:r>
            <a:r>
              <a:rPr lang="el-GR" altLang="es-ES" sz="1200" dirty="0">
                <a:solidFill>
                  <a:schemeClr val="tx2">
                    <a:lumMod val="60000"/>
                    <a:lumOff val="40000"/>
                  </a:schemeClr>
                </a:solidFill>
                <a:latin typeface="Arial Rounded MT Bold" panose="020F0704030504030204" pitchFamily="34" charset="0"/>
              </a:rPr>
              <a:t> ενός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προϋπολογισμού</a:t>
            </a:r>
            <a:r>
              <a:rPr lang="en-US" altLang="es-ES" sz="1200" dirty="0">
                <a:solidFill>
                  <a:schemeClr val="tx2">
                    <a:lumMod val="60000"/>
                    <a:lumOff val="40000"/>
                  </a:schemeClr>
                </a:solidFill>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λοιπόν είναι </a:t>
            </a:r>
            <a:r>
              <a:rPr lang="en-US" altLang="es-ES" sz="1200" dirty="0">
                <a:solidFill>
                  <a:schemeClr val="tx2">
                    <a:lumMod val="60000"/>
                    <a:lumOff val="40000"/>
                  </a:schemeClr>
                </a:solidFill>
                <a:latin typeface="Arial Rounded MT Bold" panose="020F0704030504030204" pitchFamily="34" charset="0"/>
              </a:rPr>
              <a:t>η μόνη λύση </a:t>
            </a:r>
            <a:r>
              <a:rPr lang="en-US" altLang="es-ES" sz="1200" dirty="0" err="1">
                <a:solidFill>
                  <a:schemeClr val="tx2">
                    <a:lumMod val="60000"/>
                    <a:lumOff val="40000"/>
                  </a:schemeClr>
                </a:solidFill>
                <a:latin typeface="Arial Rounded MT Bold" panose="020F0704030504030204" pitchFamily="34" charset="0"/>
              </a:rPr>
              <a:t>για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ορατότητα</a:t>
            </a:r>
            <a:r>
              <a:rPr lang="en-US" altLang="es-ES" sz="1200" dirty="0">
                <a:solidFill>
                  <a:schemeClr val="tx2">
                    <a:lumMod val="60000"/>
                    <a:lumOff val="40000"/>
                  </a:schemeClr>
                </a:solidFill>
                <a:latin typeface="Arial Rounded MT Bold" panose="020F0704030504030204" pitchFamily="34" charset="0"/>
              </a:rPr>
              <a:t>.</a:t>
            </a:r>
            <a:endParaRPr lang="it-IT" altLang="es-ES" sz="1200" dirty="0">
              <a:solidFill>
                <a:schemeClr val="tx2">
                  <a:lumMod val="60000"/>
                  <a:lumOff val="40000"/>
                </a:schemeClr>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0702437-7C05-4019-822D-66C4B135DA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DE8ACF6-C456-498A-A253-F529842DF21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6ECDC83-0C8F-4929-965E-AF13E5CAF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84581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49828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747727"/>
            <a:ext cx="6207782" cy="2677656"/>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Περιεχόμενο που δημιουργείται από χρήστες:</a:t>
            </a:r>
          </a:p>
          <a:p>
            <a:pPr algn="l" rtl="0">
              <a:defRPr/>
            </a:pPr>
            <a:endParaRPr lang="en-US" altLang="es-ES" sz="1200" dirty="0">
              <a:solidFill>
                <a:srgbClr val="F8469B"/>
              </a:solidFill>
              <a:latin typeface="Arial Rounded MT Bold" panose="020F0704030504030204" pitchFamily="34" charset="0"/>
            </a:endParaRPr>
          </a:p>
          <a:p>
            <a:pPr algn="l" rtl="0">
              <a:defRPr/>
            </a:pPr>
            <a:r>
              <a:rPr lang="en-US" altLang="es-ES" sz="1200" dirty="0">
                <a:latin typeface="Arial Rounded MT Bold" panose="020F0704030504030204" pitchFamily="34" charset="0"/>
              </a:rPr>
              <a:t>Με αυτό εννοούμε το σύνολο του "αυθόρμητου" περιεχομένου που </a:t>
            </a:r>
            <a:r>
              <a:rPr lang="en-US" altLang="es-ES" sz="1200" dirty="0" err="1">
                <a:latin typeface="Arial Rounded MT Bold" panose="020F0704030504030204" pitchFamily="34" charset="0"/>
              </a:rPr>
              <a:t>μπορεί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ένας</a:t>
            </a:r>
            <a:r>
              <a:rPr lang="en-US" altLang="es-ES" sz="1200" dirty="0">
                <a:latin typeface="Arial Rounded MT Bold" panose="020F0704030504030204" pitchFamily="34" charset="0"/>
              </a:rPr>
              <a:t> ή περισσότεροι </a:t>
            </a:r>
            <a:r>
              <a:rPr lang="en-US" altLang="es-ES" sz="1200" dirty="0" err="1">
                <a:latin typeface="Arial Rounded MT Bold" panose="020F0704030504030204" pitchFamily="34" charset="0"/>
              </a:rPr>
              <a:t>χρήστες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παράγουν προς όφελος μιας μάρκας. Τα UGC παρουσιάζουν μεγάλο ενδιαφέρον για τις εταιρείες:</a:t>
            </a:r>
          </a:p>
          <a:p>
            <a:pPr algn="l" rtl="0">
              <a:defRPr/>
            </a:pPr>
            <a:r>
              <a:rPr lang="en-US" altLang="es-ES" sz="1200" dirty="0">
                <a:latin typeface="Arial Rounded MT Bold" panose="020F0704030504030204" pitchFamily="34" charset="0"/>
              </a:rPr>
              <a:t>αυτόνομα στοιχεία, μη χρηματοδοτούμενα, «αυθόρμητα» και πρωτότυπα. Πολύ συχνά</a:t>
            </a:r>
          </a:p>
          <a:p>
            <a:pPr algn="l" rtl="0">
              <a:defRPr/>
            </a:pPr>
            <a:r>
              <a:rPr lang="en-US" altLang="es-ES" sz="1200" dirty="0">
                <a:latin typeface="Arial Rounded MT Bold" panose="020F0704030504030204" pitchFamily="34" charset="0"/>
              </a:rPr>
              <a:t>εταιρίες "συν-επιλέγουν" χρήστες, αποκτώντας τη λίστα επαφών τους, οι οποίοι πιθανώς μοιράζονται </a:t>
            </a:r>
          </a:p>
          <a:p>
            <a:pPr algn="l" rtl="0">
              <a:defRPr/>
            </a:pPr>
            <a:r>
              <a:rPr lang="en-US" altLang="es-ES" sz="1200" dirty="0">
                <a:latin typeface="Arial Rounded MT Bold" panose="020F0704030504030204" pitchFamily="34" charset="0"/>
              </a:rPr>
              <a:t>τα </a:t>
            </a:r>
            <a:r>
              <a:rPr lang="en-US" altLang="es-ES" sz="1200" dirty="0" err="1">
                <a:latin typeface="Arial Rounded MT Bold" panose="020F0704030504030204" pitchFamily="34" charset="0"/>
              </a:rPr>
              <a:t>ίδια</a:t>
            </a:r>
            <a:r>
              <a:rPr lang="en-US" altLang="es-ES" sz="1200" dirty="0">
                <a:latin typeface="Arial Rounded MT Bold" panose="020F0704030504030204" pitchFamily="34" charset="0"/>
              </a:rPr>
              <a:t> </a:t>
            </a:r>
            <a:r>
              <a:rPr lang="el-GR" altLang="es-ES" sz="1200" dirty="0" err="1">
                <a:latin typeface="Arial Rounded MT Bold" panose="020F0704030504030204" pitchFamily="34" charset="0"/>
              </a:rPr>
              <a:t>ενδια</a:t>
            </a:r>
            <a:r>
              <a:rPr lang="en-US" altLang="es-ES" sz="1200" dirty="0" err="1">
                <a:latin typeface="Arial Rounded MT Bold" panose="020F0704030504030204" pitchFamily="34" charset="0"/>
              </a:rPr>
              <a:t>φέροντα</a:t>
            </a:r>
            <a:r>
              <a:rPr lang="en-US" altLang="es-ES" sz="1200" dirty="0">
                <a:latin typeface="Arial Rounded MT Bold" panose="020F0704030504030204" pitchFamily="34" charset="0"/>
              </a:rPr>
              <a:t>. Μια υποενότητα Περιεχομένου που δημιουργείται από χρήστες αποτελείται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περιεχόμενο</a:t>
            </a:r>
            <a:r>
              <a:rPr lang="el-GR" altLang="es-ES" sz="1200" dirty="0">
                <a:latin typeface="Arial Rounded MT Bold" panose="020F0704030504030204" pitchFamily="34" charset="0"/>
              </a:rPr>
              <a:t> που</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δημιουργήθηκε και δημοσιεύτηκε "αυθόρμητα" από υπαλλήλους μιας εταιρείας υπέρ </a:t>
            </a:r>
          </a:p>
          <a:p>
            <a:pPr>
              <a:defRPr/>
            </a:pP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η</a:t>
            </a:r>
            <a:r>
              <a:rPr lang="el-GR" altLang="es-ES" sz="1200" dirty="0">
                <a:latin typeface="Arial Rounded MT Bold" panose="020F0704030504030204" pitchFamily="34" charset="0"/>
              </a:rPr>
              <a:t>ς </a:t>
            </a:r>
            <a:r>
              <a:rPr lang="en-US" altLang="es-ES" sz="1200" dirty="0" err="1">
                <a:latin typeface="Arial Rounded MT Bold" panose="020F0704030504030204" pitchFamily="34" charset="0"/>
              </a:rPr>
              <a:t>μάρκα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Επιπλέον στοιχεία ενδιαφέροντος για τη διαφήμιση είναι επίσης οι </a:t>
            </a:r>
            <a:r>
              <a:rPr lang="en-US" altLang="es-ES" sz="1200" dirty="0" err="1">
                <a:latin typeface="Arial Rounded MT Bold" panose="020F0704030504030204" pitchFamily="34" charset="0"/>
              </a:rPr>
              <a:t>διαγωνισμοί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συχνά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«give away».</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4F2CD2-28C7-4A89-84BA-F2DA8E4B9A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D7FC7C0-5145-458D-8714-175875FC3D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B8F51898-810D-4EFA-BE09-F5295BF8D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272502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505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124" y="1740079"/>
            <a:ext cx="6207782"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Ένα επιπλέον στοιχείο θα μπορούσε να είναι η μελέτη του ανταγωνισμού: ο προσδιορισμός των λογαριασμών των </a:t>
            </a:r>
          </a:p>
          <a:p>
            <a:pPr algn="l" rtl="0">
              <a:defRPr/>
            </a:pPr>
            <a:r>
              <a:rPr lang="en-US" altLang="es-ES" sz="1200" dirty="0" err="1">
                <a:latin typeface="Arial Rounded MT Bold" panose="020F0704030504030204" pitchFamily="34" charset="0"/>
              </a:rPr>
              <a:t>άμεσ</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ανταγωνιστ</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ειδικά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εκείν</a:t>
            </a:r>
            <a:r>
              <a:rPr lang="el-GR" altLang="es-ES" sz="1200" dirty="0">
                <a:latin typeface="Arial Rounded MT Bold" panose="020F0704030504030204" pitchFamily="34" charset="0"/>
              </a:rPr>
              <a:t>ων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μεγάλη επισκεψιμότητα, </a:t>
            </a:r>
            <a:r>
              <a:rPr lang="el-GR" altLang="es-ES" sz="1200" dirty="0">
                <a:latin typeface="Arial Rounded MT Bold" panose="020F0704030504030204" pitchFamily="34" charset="0"/>
              </a:rPr>
              <a:t>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κατανοήσου</a:t>
            </a:r>
            <a:r>
              <a:rPr lang="el-GR" altLang="es-ES" sz="1200" dirty="0">
                <a:latin typeface="Arial Rounded MT Bold" panose="020F0704030504030204" pitchFamily="34" charset="0"/>
              </a:rPr>
              <a:t>με</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συντακτικ</a:t>
            </a:r>
            <a:r>
              <a:rPr lang="el-GR" altLang="es-ES" sz="1200" dirty="0">
                <a:latin typeface="Arial Rounded MT Bold" panose="020F0704030504030204" pitchFamily="34" charset="0"/>
              </a:rPr>
              <a:t>ή</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γραμμή.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Μια στρατηγική που κρίνεται αποτελεσματική είναι η χρήση του "call to action - CTC": ρωτήστε απευθείας </a:t>
            </a:r>
          </a:p>
          <a:p>
            <a:pPr algn="l" rtl="0">
              <a:defRPr/>
            </a:pPr>
            <a:r>
              <a:rPr lang="en-US" altLang="es-ES" sz="1200" dirty="0">
                <a:latin typeface="Arial Rounded MT Bold" panose="020F0704030504030204" pitchFamily="34" charset="0"/>
              </a:rPr>
              <a:t>ερωτήσεις προς το κοινό, χρησιμοποιώντας επίσης τα εργαλεία "Engagement" των Ιστοριών. </a:t>
            </a:r>
          </a:p>
          <a:p>
            <a:pPr algn="l" rtl="0">
              <a:defRPr/>
            </a:pPr>
            <a:r>
              <a:rPr lang="en-US" altLang="es-ES" sz="1200" dirty="0">
                <a:latin typeface="Arial Rounded MT Bold" panose="020F0704030504030204" pitchFamily="34" charset="0"/>
              </a:rPr>
              <a:t>Αυτό περιλαμβάνει τη χρήση hashtags.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EC9412A-36DA-4AD9-9309-1B44C98DA73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E138EBE-5AF2-44F4-9275-FD2CD817DE7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D613AE6-0889-4925-AEF5-0408C5DC5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39095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8109" y="1803976"/>
            <a:ext cx="6207782" cy="2862322"/>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Τεχνικές τεχνητής ανάπτυξης</a:t>
            </a:r>
          </a:p>
          <a:p>
            <a:pPr algn="l" rtl="0">
              <a:defRPr/>
            </a:pPr>
            <a:endParaRPr lang="en-US" altLang="es-ES" sz="1200" dirty="0">
              <a:solidFill>
                <a:srgbClr val="F8469B"/>
              </a:solidFill>
              <a:latin typeface="Arial Rounded MT Bold" panose="020F0704030504030204" pitchFamily="34" charset="0"/>
            </a:endParaRPr>
          </a:p>
          <a:p>
            <a:pPr algn="l" rtl="0">
              <a:defRPr/>
            </a:pPr>
            <a:r>
              <a:rPr lang="en-US" altLang="es-ES" sz="1200" dirty="0">
                <a:latin typeface="Arial Rounded MT Bold" panose="020F0704030504030204" pitchFamily="34" charset="0"/>
              </a:rPr>
              <a:t>Η επίτευξη ορισμένων </a:t>
            </a:r>
            <a:r>
              <a:rPr lang="en-US" altLang="es-ES" sz="1200" dirty="0" err="1">
                <a:latin typeface="Arial Rounded MT Bold" panose="020F0704030504030204" pitchFamily="34" charset="0"/>
              </a:rPr>
              <a:t>στόχων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ακολούθων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προβολών</a:t>
            </a:r>
            <a:r>
              <a:rPr lang="en-US" altLang="es-ES" sz="1200" dirty="0">
                <a:latin typeface="Arial Rounded MT Bold" panose="020F0704030504030204" pitchFamily="34" charset="0"/>
              </a:rPr>
              <a:t>) είναι συχνά μια επίπονη πρόκληση. Πολύ</a:t>
            </a:r>
          </a:p>
          <a:p>
            <a:pPr algn="l" rtl="0">
              <a:defRPr/>
            </a:pPr>
            <a:r>
              <a:rPr lang="en-US" altLang="es-ES" sz="1200" dirty="0">
                <a:latin typeface="Arial Rounded MT Bold" panose="020F0704030504030204" pitchFamily="34" charset="0"/>
              </a:rPr>
              <a:t>συχνά οι μικρές επιχειρήσεις ή οι μικρές μάρκες, λόγω έλλειψης προϋπολογισμού και χρόνου, δεν είναι σε θέση να δημιουργήσουν ένα οργανικό σχέδιο επικοινωνίας, ούτε να </a:t>
            </a:r>
            <a:r>
              <a:rPr lang="en-US" altLang="es-ES" sz="1200" dirty="0" err="1">
                <a:latin typeface="Arial Rounded MT Bold" panose="020F0704030504030204" pitchFamily="34" charset="0"/>
              </a:rPr>
              <a:t>δημιουργήσουν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συνεχώς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αναπτυσσόμεν</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κοινότητα. Το Instagram δεν είναι, όπως αναφέρθηκε, ένα εργαλείο "κοινής χρήσης φωτογραφιών", </a:t>
            </a:r>
            <a:r>
              <a:rPr lang="en-US" altLang="es-ES" sz="1200" dirty="0" err="1">
                <a:latin typeface="Arial Rounded MT Bold" panose="020F0704030504030204" pitchFamily="34" charset="0"/>
              </a:rPr>
              <a:t>αλλά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ένα</a:t>
            </a:r>
            <a:r>
              <a:rPr lang="el-GR" altLang="es-ES" sz="1200" dirty="0">
                <a:latin typeface="Arial Rounded MT Bold" panose="020F0704030504030204" pitchFamily="34" charset="0"/>
              </a:rPr>
              <a:t> Κοινωνικό</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Δίκτυο, αν και βασίζεται σε εικόνες ή / και βίντεο.</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σημαίνει ότι η συζήτηση είναι το στοιχείο πρωταρχικής σημασίας. </a:t>
            </a:r>
            <a:r>
              <a:rPr lang="el-GR" altLang="es-ES" sz="1200" dirty="0">
                <a:latin typeface="Arial Rounded MT Bold" panose="020F0704030504030204" pitchFamily="34" charset="0"/>
              </a:rPr>
              <a:t>Τα </a:t>
            </a:r>
            <a:r>
              <a:rPr lang="en-US" altLang="es-ES" sz="1200" dirty="0">
                <a:latin typeface="Arial Rounded MT Bold" panose="020F0704030504030204" pitchFamily="34" charset="0"/>
              </a:rPr>
              <a:t>Bots,</a:t>
            </a:r>
          </a:p>
          <a:p>
            <a:pPr algn="l" rtl="0">
              <a:defRPr/>
            </a:pPr>
            <a:r>
              <a:rPr lang="en-US" altLang="es-ES" sz="1200" dirty="0">
                <a:latin typeface="Arial Rounded MT Bold" panose="020F0704030504030204" pitchFamily="34" charset="0"/>
              </a:rPr>
              <a:t>προγράμματα ανταλλαγής, είναι ευρέως χρησιμοποιούμενα εργαλεία για την επιτάχυνση της πορείας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ορισμέν</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αντενδείξεις).</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2C418EE-E311-4C6C-9A10-329FDEDC49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71E3687-58D8-443C-B896-A2D34706404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169328B-01E0-4AE8-B372-48695FCD6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9856437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424" y="1541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59244" y="1755811"/>
            <a:ext cx="6253116" cy="2677656"/>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Τα στατιστικά </a:t>
            </a:r>
            <a:r>
              <a:rPr lang="en-US" altLang="es-ES" sz="1200" dirty="0" err="1">
                <a:solidFill>
                  <a:srgbClr val="F8469B"/>
                </a:solidFill>
                <a:latin typeface="Arial Rounded MT Bold" panose="020F0704030504030204" pitchFamily="34" charset="0"/>
              </a:rPr>
              <a:t>στοιχεία</a:t>
            </a:r>
            <a:r>
              <a:rPr lang="en-US" altLang="es-ES" sz="1200" dirty="0">
                <a:solidFill>
                  <a:srgbClr val="F8469B"/>
                </a:solidFill>
                <a:latin typeface="Arial Rounded MT Bold" panose="020F0704030504030204" pitchFamily="34" charset="0"/>
              </a:rPr>
              <a:t> </a:t>
            </a:r>
            <a:r>
              <a:rPr lang="el-GR" altLang="es-ES" sz="1200" dirty="0">
                <a:solidFill>
                  <a:srgbClr val="F8469B"/>
                </a:solidFill>
                <a:latin typeface="Arial Rounded MT Bold" panose="020F0704030504030204" pitchFamily="34" charset="0"/>
              </a:rPr>
              <a:t>και το</a:t>
            </a:r>
            <a:r>
              <a:rPr lang="en-US" altLang="es-ES" sz="1200" dirty="0">
                <a:solidFill>
                  <a:srgbClr val="F8469B"/>
                </a:solidFill>
                <a:latin typeface="Arial Rounded MT Bold" panose="020F0704030504030204" pitchFamily="34" charset="0"/>
              </a:rPr>
              <a:t> Blackout </a:t>
            </a:r>
            <a:r>
              <a:rPr lang="el-GR" altLang="es-ES" sz="1200" dirty="0">
                <a:solidFill>
                  <a:srgbClr val="F8469B"/>
                </a:solidFill>
                <a:latin typeface="Arial Rounded MT Bold" panose="020F0704030504030204" pitchFamily="34" charset="0"/>
              </a:rPr>
              <a:t>των </a:t>
            </a:r>
            <a:r>
              <a:rPr lang="en-US" altLang="es-ES" sz="1200" dirty="0">
                <a:solidFill>
                  <a:srgbClr val="F8469B"/>
                </a:solidFill>
                <a:latin typeface="Arial Rounded MT Bold" panose="020F0704030504030204" pitchFamily="34" charset="0"/>
              </a:rPr>
              <a:t>Likes</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κάθε άλλη δραστηριότητα μάρκετινγκ, ακόμη και αυτές που σχεδιάστηκαν και </a:t>
            </a:r>
            <a:r>
              <a:rPr lang="en-US" altLang="es-ES" sz="1200" dirty="0" err="1">
                <a:latin typeface="Arial Rounded MT Bold" panose="020F0704030504030204" pitchFamily="34" charset="0"/>
              </a:rPr>
              <a:t>εφαρμόστηκαν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Instagram</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απαιτ</a:t>
            </a:r>
            <a:r>
              <a:rPr lang="el-GR" altLang="es-ES" sz="1200" dirty="0" err="1">
                <a:latin typeface="Arial Rounded MT Bold" panose="020F0704030504030204" pitchFamily="34" charset="0"/>
              </a:rPr>
              <a:t>ούν</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προσεκτική</a:t>
            </a:r>
            <a:r>
              <a:rPr lang="en-US" altLang="es-ES" sz="1200" dirty="0">
                <a:latin typeface="Arial Rounded MT Bold" panose="020F0704030504030204" pitchFamily="34" charset="0"/>
              </a:rPr>
              <a:t> παρακολούθηση, για </a:t>
            </a:r>
            <a:r>
              <a:rPr lang="en-US" altLang="es-ES" sz="1200" dirty="0" err="1">
                <a:latin typeface="Arial Rounded MT Bold" panose="020F0704030504030204" pitchFamily="34" charset="0"/>
              </a:rPr>
              <a:t>παράδειγμα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μέσω </a:t>
            </a:r>
            <a:r>
              <a:rPr lang="en-US" altLang="es-ES" sz="1200" dirty="0" err="1">
                <a:latin typeface="Arial Rounded MT Bold" panose="020F0704030504030204" pitchFamily="34" charset="0"/>
              </a:rPr>
              <a:t>παρατ</a:t>
            </a:r>
            <a:r>
              <a:rPr lang="el-GR" altLang="es-ES" sz="1200" dirty="0" err="1">
                <a:latin typeface="Arial Rounded MT Bold" panose="020F0704030504030204" pitchFamily="34" charset="0"/>
              </a:rPr>
              <a:t>ήρησης</a:t>
            </a:r>
            <a:r>
              <a:rPr lang="el-GR" altLang="es-ES" sz="1200" dirty="0">
                <a:latin typeface="Arial Rounded MT Bold" panose="020F0704030504030204" pitchFamily="34" charset="0"/>
              </a:rPr>
              <a:t> </a:t>
            </a:r>
            <a:r>
              <a:rPr lang="en-US" altLang="es-ES" sz="1200" dirty="0">
                <a:latin typeface="Arial Rounded MT Bold" panose="020F0704030504030204" pitchFamily="34" charset="0"/>
              </a:rPr>
              <a:t>τ</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δεδομέ</a:t>
            </a:r>
            <a:r>
              <a:rPr lang="el-GR" altLang="es-ES" sz="1200" dirty="0" err="1">
                <a:latin typeface="Arial Rounded MT Bold" panose="020F0704030504030204" pitchFamily="34" charset="0"/>
              </a:rPr>
              <a:t>νων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a:t>
            </a:r>
            <a:r>
              <a:rPr lang="en-US" altLang="es-ES" sz="1200" dirty="0" err="1">
                <a:latin typeface="Arial Rounded MT Bold" panose="020F0704030504030204" pitchFamily="34" charset="0"/>
              </a:rPr>
              <a:t>ροσφ</a:t>
            </a:r>
            <a:r>
              <a:rPr lang="el-GR" altLang="es-ES" sz="1200" dirty="0" err="1">
                <a:latin typeface="Arial Rounded MT Bold" panose="020F0704030504030204" pitchFamily="34" charset="0"/>
              </a:rPr>
              <a:t>έρει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ίδια</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πλατφόρμα</a:t>
            </a:r>
            <a:r>
              <a:rPr lang="en-US" altLang="es-ES" sz="1200" dirty="0">
                <a:latin typeface="Arial Rounded MT Bold" panose="020F0704030504030204" pitchFamily="34" charset="0"/>
              </a:rPr>
              <a:t> μέσω της σελίδας «Insight» κάθε επιχειρηματικού λογαριασμού.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επιλογή </a:t>
            </a:r>
            <a:r>
              <a:rPr lang="en-US" altLang="es-ES" sz="1200" dirty="0" err="1">
                <a:latin typeface="Arial Rounded MT Bold" panose="020F0704030504030204" pitchFamily="34" charset="0"/>
              </a:rPr>
              <a:t>εμφάνισης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των </a:t>
            </a:r>
            <a:r>
              <a:rPr lang="en-US" altLang="es-ES" sz="1200" dirty="0">
                <a:latin typeface="Arial Rounded MT Bold" panose="020F0704030504030204" pitchFamily="34" charset="0"/>
              </a:rPr>
              <a:t>"</a:t>
            </a:r>
            <a:r>
              <a:rPr lang="en-US" altLang="es-ES" sz="1200" dirty="0" err="1">
                <a:latin typeface="Arial Rounded MT Bold" panose="020F0704030504030204" pitchFamily="34" charset="0"/>
              </a:rPr>
              <a:t>Μου</a:t>
            </a:r>
            <a:r>
              <a:rPr lang="en-US" altLang="es-ES" sz="1200" dirty="0">
                <a:latin typeface="Arial Rounded MT Bold" panose="020F0704030504030204" pitchFamily="34" charset="0"/>
              </a:rPr>
              <a:t> αρέσει" </a:t>
            </a:r>
            <a:r>
              <a:rPr lang="el-GR" altLang="es-ES" sz="1200" dirty="0">
                <a:latin typeface="Arial Rounded MT Bold" panose="020F0704030504030204" pitchFamily="34" charset="0"/>
              </a:rPr>
              <a:t>των </a:t>
            </a:r>
            <a:r>
              <a:rPr lang="en-US" altLang="es-ES" sz="1200" dirty="0" err="1">
                <a:latin typeface="Arial Rounded MT Bold" panose="020F0704030504030204" pitchFamily="34" charset="0"/>
              </a:rPr>
              <a:t>δημοσιεύσεων</a:t>
            </a:r>
            <a:r>
              <a:rPr lang="en-US" altLang="es-ES" sz="1200" dirty="0">
                <a:latin typeface="Arial Rounded MT Bold" panose="020F0704030504030204" pitchFamily="34" charset="0"/>
              </a:rPr>
              <a:t> και περιεχομένου άλλων. </a:t>
            </a:r>
          </a:p>
          <a:p>
            <a:pPr algn="l" rtl="0">
              <a:defRPr/>
            </a:pPr>
            <a:r>
              <a:rPr lang="en-US" altLang="es-ES" sz="1200" dirty="0">
                <a:latin typeface="Arial Rounded MT Bold" panose="020F0704030504030204" pitchFamily="34" charset="0"/>
              </a:rPr>
              <a:t>Μια επιλογή των προγραμματιστών για να "μειώσουν" την πίεση στους χρήστες. Όσον αφορά την αποτελεσματικότητα, η </a:t>
            </a:r>
            <a:r>
              <a:rPr lang="en-US" altLang="es-ES" sz="1200" dirty="0" err="1">
                <a:latin typeface="Arial Rounded MT Bold" panose="020F0704030504030204" pitchFamily="34" charset="0"/>
              </a:rPr>
              <a:t>έλλειψη</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των </a:t>
            </a:r>
            <a:r>
              <a:rPr lang="en-US" altLang="es-ES" sz="1200" dirty="0">
                <a:latin typeface="Arial Rounded MT Bold" panose="020F0704030504030204" pitchFamily="34" charset="0"/>
              </a:rPr>
              <a:t>likes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άλλων δημόσιων δεδομένων θα κάνει την αξιολόγηση ενός λογαριασμού πιο δύσκολη.</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Τέλος, είναι σκόπιμο να ληφθούν υπόψη οι κρίσιμες πτυχές </a:t>
            </a:r>
            <a:r>
              <a:rPr lang="en-US" altLang="es-ES" sz="1200" dirty="0" err="1">
                <a:latin typeface="Arial Rounded MT Bold" panose="020F0704030504030204" pitchFamily="34" charset="0"/>
              </a:rPr>
              <a:t>μιας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προωθητικής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δραστηριότητα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στο Instagram: αναπτύσσεται, </a:t>
            </a:r>
            <a:r>
              <a:rPr lang="el-GR" altLang="es-ES" sz="1200" dirty="0">
                <a:latin typeface="Arial Rounded MT Bold" panose="020F0704030504030204" pitchFamily="34" charset="0"/>
              </a:rPr>
              <a:t>εμπλέκει</a:t>
            </a:r>
            <a:r>
              <a:rPr lang="en-US" altLang="es-ES" sz="1200" dirty="0">
                <a:latin typeface="Arial Rounded MT Bold" panose="020F0704030504030204" pitchFamily="34" charset="0"/>
              </a:rPr>
              <a:t>, δημιουργεί έσοδα.</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742152-7EC1-4F06-9616-1A9C6D52AF7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46CB800-98C9-45E7-8789-7F436EFE385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9C901F6-C781-4FA5-8EBA-94EECFAC2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366913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60711"/>
            <a:ext cx="6207782" cy="1569660"/>
          </a:xfrm>
          <a:prstGeom prst="rect">
            <a:avLst/>
          </a:prstGeom>
          <a:noFill/>
        </p:spPr>
        <p:txBody>
          <a:bodyPr wrap="square" rtlCol="0">
            <a:spAutoFit/>
          </a:bodyPr>
          <a:lstStyle/>
          <a:p>
            <a:pPr algn="l" rtl="0">
              <a:defRPr/>
            </a:pPr>
            <a:r>
              <a:rPr lang="it-IT" altLang="es-ES" sz="1200" dirty="0" err="1">
                <a:solidFill>
                  <a:srgbClr val="F8469B"/>
                </a:solidFill>
                <a:latin typeface="Arial Rounded MT Bold" panose="020F0704030504030204" pitchFamily="34" charset="0"/>
              </a:rPr>
              <a:t>Βιβλιογραφία</a:t>
            </a:r>
            <a:r>
              <a:rPr lang="it-IT" altLang="es-ES" sz="1200" dirty="0">
                <a:latin typeface="Arial Rounded MT Bold" panose="020F0704030504030204" pitchFamily="34" charset="0"/>
              </a:rPr>
              <a:t>: </a:t>
            </a:r>
          </a:p>
          <a:p>
            <a:pPr algn="l" rtl="0">
              <a:defRPr/>
            </a:pPr>
            <a:endParaRPr lang="it-IT" altLang="es-ES" sz="1200" dirty="0">
              <a:latin typeface="Arial Rounded MT Bold" panose="020F0704030504030204" pitchFamily="34" charset="0"/>
            </a:endParaRPr>
          </a:p>
          <a:p>
            <a:pPr algn="l" rtl="0">
              <a:defRPr/>
            </a:pPr>
            <a:r>
              <a:rPr lang="it-IT" altLang="es-ES" sz="1200" dirty="0">
                <a:latin typeface="Arial Rounded MT Bold" panose="020F0704030504030204" pitchFamily="34" charset="0"/>
              </a:rPr>
              <a:t>1) Laurita G., Venturini R., </a:t>
            </a:r>
            <a:r>
              <a:rPr lang="it-IT" altLang="es-ES" sz="1200" i="1" dirty="0">
                <a:latin typeface="Arial Rounded MT Bold" panose="020F0704030504030204" pitchFamily="34" charset="0"/>
              </a:rPr>
              <a:t>Strategia Digitale</a:t>
            </a:r>
            <a:r>
              <a:rPr lang="it-IT" altLang="es-ES" sz="1200" dirty="0">
                <a:latin typeface="Arial Rounded MT Bold" panose="020F0704030504030204" pitchFamily="34" charset="0"/>
              </a:rPr>
              <a:t>, Hoepli 2016 (seconda edizione)</a:t>
            </a:r>
          </a:p>
          <a:p>
            <a:pPr algn="l" rtl="0">
              <a:defRPr/>
            </a:pPr>
            <a:r>
              <a:rPr lang="it-IT" altLang="es-ES" sz="1200" dirty="0">
                <a:latin typeface="Arial Rounded MT Bold" panose="020F0704030504030204" pitchFamily="34" charset="0"/>
              </a:rPr>
              <a:t>2) Di Fraia G. (a cura di), </a:t>
            </a:r>
            <a:r>
              <a:rPr lang="it-IT" altLang="es-ES" sz="1200" i="1" dirty="0">
                <a:latin typeface="Arial Rounded MT Bold" panose="020F0704030504030204" pitchFamily="34" charset="0"/>
              </a:rPr>
              <a:t>Social Media Marketing - Strategie e tecniche per </a:t>
            </a:r>
          </a:p>
          <a:p>
            <a:pPr algn="l" rtl="0">
              <a:defRPr/>
            </a:pPr>
            <a:r>
              <a:rPr lang="it-IT" altLang="es-ES" sz="1200" i="1" dirty="0">
                <a:latin typeface="Arial Rounded MT Bold" panose="020F0704030504030204" pitchFamily="34" charset="0"/>
              </a:rPr>
              <a:t>aziende B2B e B2C</a:t>
            </a:r>
            <a:r>
              <a:rPr lang="it-IT" altLang="es-ES" sz="1200" dirty="0">
                <a:latin typeface="Arial Rounded MT Bold" panose="020F0704030504030204" pitchFamily="34" charset="0"/>
              </a:rPr>
              <a:t>, Hoepli 2015 (seconda edizione)</a:t>
            </a:r>
          </a:p>
          <a:p>
            <a:pPr algn="l" rtl="0">
              <a:defRPr/>
            </a:pPr>
            <a:r>
              <a:rPr lang="it-IT" altLang="es-ES" sz="1200" dirty="0">
                <a:latin typeface="Arial Rounded MT Bold" panose="020F0704030504030204" pitchFamily="34" charset="0"/>
              </a:rPr>
              <a:t>3) Di Costanzo F., </a:t>
            </a:r>
            <a:r>
              <a:rPr lang="it-IT" altLang="es-ES" sz="1200" i="1" dirty="0">
                <a:latin typeface="Arial Rounded MT Bold" panose="020F0704030504030204" pitchFamily="34" charset="0"/>
              </a:rPr>
              <a:t>PA Social. Viaggio nell'Italia della nuova comunicazione</a:t>
            </a:r>
          </a:p>
          <a:p>
            <a:pPr algn="l" rtl="0">
              <a:defRPr/>
            </a:pPr>
            <a:r>
              <a:rPr lang="it-IT" altLang="es-ES" sz="1200" i="1" dirty="0">
                <a:latin typeface="Arial Rounded MT Bold" panose="020F0704030504030204" pitchFamily="34" charset="0"/>
              </a:rPr>
              <a:t>tra lavoro, servizi e innovazione</a:t>
            </a:r>
            <a:r>
              <a:rPr lang="it-IT" altLang="es-ES" sz="1200" dirty="0">
                <a:latin typeface="Arial Rounded MT Bold" panose="020F0704030504030204" pitchFamily="34" charset="0"/>
              </a:rPr>
              <a:t>, </a:t>
            </a:r>
            <a:r>
              <a:rPr lang="it-IT" altLang="es-ES" sz="1200" dirty="0" err="1">
                <a:latin typeface="Arial Rounded MT Bold" panose="020F0704030504030204" pitchFamily="34" charset="0"/>
              </a:rPr>
              <a:t>ΦράνκοΑγγέλη</a:t>
            </a:r>
            <a:r>
              <a:rPr lang="it-IT" altLang="es-ES" sz="1200" dirty="0">
                <a:latin typeface="Arial Rounded MT Bold" panose="020F0704030504030204" pitchFamily="34" charset="0"/>
              </a:rPr>
              <a:t>, 2017</a:t>
            </a:r>
          </a:p>
          <a:p>
            <a:pPr algn="l" rtl="0">
              <a:defRPr/>
            </a:pPr>
            <a:r>
              <a:rPr lang="it-IT" altLang="es-ES" sz="1200" dirty="0">
                <a:latin typeface="Arial Rounded MT Bold" panose="020F0704030504030204" pitchFamily="34" charset="0"/>
              </a:rPr>
              <a:t>4) F. Matteucci, Instagram non è fotografia, Dario Flaccovio Editore, 2019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86A9262-C109-4091-B39C-2428C205036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A2D0C45-01AB-4A1E-B180-8D6678135B4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EE67744-9D3A-4F85-A625-3E8E081A7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57511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E738E618-22DA-4B26-B52B-B729EA3A1567}"/>
              </a:ext>
            </a:extLst>
          </p:cNvPr>
          <p:cNvGraphicFramePr/>
          <p:nvPr>
            <p:extLst>
              <p:ext uri="{D42A27DB-BD31-4B8C-83A1-F6EECF244321}">
                <p14:modId xmlns:p14="http://schemas.microsoft.com/office/powerpoint/2010/main" val="699223954"/>
              </p:ext>
            </p:extLst>
          </p:nvPr>
        </p:nvGraphicFramePr>
        <p:xfrm>
          <a:off x="1460562" y="2283710"/>
          <a:ext cx="5904000" cy="115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B338C7-A64D-4220-9745-5F382A6B7948}"/>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F5B08C9-9A64-4738-8B7E-39B1AC870F79}"/>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1377999-41DB-484A-A9F1-5B763AB031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031389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rtl="0"/>
            <a:r>
              <a:rPr lang="en-US" altLang="ko-KR" sz="3200" dirty="0">
                <a:solidFill>
                  <a:srgbClr val="F8469B"/>
                </a:solidFill>
              </a:rPr>
              <a:t>Σας ευχαριστώ</a:t>
            </a:r>
            <a:endParaRPr lang="ko-KR" altLang="en-US" sz="3200" dirty="0">
              <a:solidFill>
                <a:srgbClr val="F8469B"/>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3" name="Diagram 2">
            <a:extLst>
              <a:ext uri="{FF2B5EF4-FFF2-40B4-BE49-F238E27FC236}">
                <a16:creationId xmlns:a16="http://schemas.microsoft.com/office/drawing/2014/main" id="{8FFD8AC1-33FA-46D8-9657-7333349AAB4A}"/>
              </a:ext>
            </a:extLst>
          </p:cNvPr>
          <p:cNvGraphicFramePr/>
          <p:nvPr>
            <p:extLst>
              <p:ext uri="{D42A27DB-BD31-4B8C-83A1-F6EECF244321}">
                <p14:modId xmlns:p14="http://schemas.microsoft.com/office/powerpoint/2010/main" val="1821343421"/>
              </p:ext>
            </p:extLst>
          </p:nvPr>
        </p:nvGraphicFramePr>
        <p:xfrm>
          <a:off x="1115616" y="1409600"/>
          <a:ext cx="7272808" cy="291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223BC2D-84BD-48C9-9D0B-CB2404C16F3A}"/>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pic>
        <p:nvPicPr>
          <p:cNvPr id="17" name="Imagen 16">
            <a:extLst>
              <a:ext uri="{FF2B5EF4-FFF2-40B4-BE49-F238E27FC236}">
                <a16:creationId xmlns:a16="http://schemas.microsoft.com/office/drawing/2014/main" id="{B5CCF9A4-0915-47B7-A32F-A2BF75EA57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Donut 24">
            <a:extLst>
              <a:ext uri="{FF2B5EF4-FFF2-40B4-BE49-F238E27FC236}">
                <a16:creationId xmlns:a16="http://schemas.microsoft.com/office/drawing/2014/main" id="{A3E41A79-A7E2-4651-B772-CAB326FD96C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3275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2102597"/>
            <a:ext cx="6274274" cy="1200329"/>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Φάση ανάλυσης </a:t>
            </a:r>
            <a:r>
              <a:rPr lang="en-US" altLang="es-ES" sz="1200" dirty="0">
                <a:latin typeface="Arial Rounded MT Bold" panose="020F0704030504030204" pitchFamily="34" charset="0"/>
              </a:rPr>
              <a:t>μας επιτρέπει να </a:t>
            </a:r>
            <a:r>
              <a:rPr lang="en-US" altLang="es-ES" sz="1200" dirty="0">
                <a:solidFill>
                  <a:srgbClr val="F8469B"/>
                </a:solidFill>
                <a:latin typeface="Arial Rounded MT Bold" panose="020F0704030504030204" pitchFamily="34" charset="0"/>
              </a:rPr>
              <a:t>κατανοήσουμε πού βρισκόμαστε ως Μάρκα ή </a:t>
            </a:r>
            <a:r>
              <a:rPr lang="en-US" altLang="es-ES" sz="1200" dirty="0" err="1">
                <a:solidFill>
                  <a:srgbClr val="F8469B"/>
                </a:solidFill>
                <a:latin typeface="Arial Rounded MT Bold" panose="020F0704030504030204" pitchFamily="34" charset="0"/>
              </a:rPr>
              <a:t>Εταιρεία</a:t>
            </a:r>
            <a:r>
              <a:rPr lang="el-GR" altLang="es-ES" sz="1200" dirty="0">
                <a:solidFill>
                  <a:srgbClr val="F8469B"/>
                </a:solidFill>
                <a:latin typeface="Arial Rounded MT Bold" panose="020F0704030504030204" pitchFamily="34" charset="0"/>
              </a:rPr>
              <a:t>.</a:t>
            </a:r>
            <a:r>
              <a:rPr lang="en-US" altLang="es-ES" sz="1200" dirty="0" err="1">
                <a:latin typeface="Arial Rounded MT Bold" panose="020F0704030504030204" pitchFamily="34" charset="0"/>
              </a:rPr>
              <a:t>Τώρα</a:t>
            </a:r>
            <a:r>
              <a:rPr lang="en-US" altLang="es-ES" sz="1200" dirty="0">
                <a:latin typeface="Arial Rounded MT Bold" panose="020F0704030504030204" pitchFamily="34" charset="0"/>
              </a:rPr>
              <a:t> μπορούμε να ορίσουμε το </a:t>
            </a:r>
            <a:r>
              <a:rPr lang="en-US" altLang="es-ES" sz="1200" dirty="0">
                <a:solidFill>
                  <a:srgbClr val="F8469B"/>
                </a:solidFill>
                <a:latin typeface="Arial Rounded MT Bold" panose="020F0704030504030204" pitchFamily="34" charset="0"/>
              </a:rPr>
              <a:t>νέες στρατηγικές ψηφιακού μάρκετινγκ</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Δηλαδή, να δημιουργηθεί ένα </a:t>
            </a:r>
            <a:r>
              <a:rPr lang="en-US" altLang="es-ES" sz="1200" dirty="0">
                <a:solidFill>
                  <a:schemeClr val="accent4">
                    <a:lumMod val="50000"/>
                  </a:schemeClr>
                </a:solidFill>
                <a:latin typeface="Arial Rounded MT Bold" panose="020F0704030504030204" pitchFamily="34" charset="0"/>
              </a:rPr>
              <a:t>επιχειρησιακό σχέδιο</a:t>
            </a:r>
            <a:r>
              <a:rPr lang="en-US" altLang="es-ES" sz="1200" dirty="0">
                <a:latin typeface="Arial Rounded MT Bold" panose="020F0704030504030204" pitchFamily="34" charset="0"/>
              </a:rPr>
              <a:t>, ένα πραγματικό έγγραφο που έχει δομηθεί γενικά ως χρονοδιάγραμμα, που υποδεικνύει:</a:t>
            </a:r>
            <a:endParaRPr lang="en-GB" altLang="es-ES" sz="1200" dirty="0">
              <a:latin typeface="Arial Rounded MT Bold" panose="020F0704030504030204" pitchFamily="34" charset="0"/>
            </a:endParaRPr>
          </a:p>
          <a:p>
            <a:pPr algn="l" rtl="0">
              <a:defRPr/>
            </a:pPr>
            <a:endParaRPr lang="en-US"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DAC959D-D53E-4C4E-9EE9-C9187E21C5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B6A89D1-104E-46D6-8D49-2BFFCDF6307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44715B1E-02B2-4C8C-8B04-4309264E0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AC593449-B22B-4278-A481-DB03852C3318}"/>
              </a:ext>
            </a:extLst>
          </p:cNvPr>
          <p:cNvSpPr txBox="1"/>
          <p:nvPr/>
        </p:nvSpPr>
        <p:spPr>
          <a:xfrm>
            <a:off x="3779912" y="1465942"/>
            <a:ext cx="1440160" cy="400110"/>
          </a:xfrm>
          <a:prstGeom prst="rect">
            <a:avLst/>
          </a:prstGeom>
          <a:noFill/>
        </p:spPr>
        <p:txBody>
          <a:bodyPr wrap="square">
            <a:spAutoFit/>
          </a:bodyPr>
          <a:lstStyle/>
          <a:p>
            <a:pPr algn="l" rtl="0"/>
            <a:r>
              <a:rPr lang="it-IT" altLang="es-ES" sz="2000" dirty="0">
                <a:solidFill>
                  <a:srgbClr val="7030A0"/>
                </a:solidFill>
                <a:latin typeface="Arial Rounded MT Bold" panose="020F0704030504030204" pitchFamily="34" charset="0"/>
              </a:rPr>
              <a:t>ΑΝΑΛΥΣΗ</a:t>
            </a:r>
            <a:endParaRPr lang="es-ES" sz="1100" dirty="0">
              <a:solidFill>
                <a:srgbClr val="7030A0"/>
              </a:solidFill>
            </a:endParaRPr>
          </a:p>
        </p:txBody>
      </p:sp>
    </p:spTree>
    <p:extLst>
      <p:ext uri="{BB962C8B-B14F-4D97-AF65-F5344CB8AC3E}">
        <p14:creationId xmlns:p14="http://schemas.microsoft.com/office/powerpoint/2010/main" val="314936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C075B6CC-31C0-4867-B302-F2E95F6ABBFA}"/>
              </a:ext>
            </a:extLst>
          </p:cNvPr>
          <p:cNvGraphicFramePr/>
          <p:nvPr>
            <p:extLst>
              <p:ext uri="{D42A27DB-BD31-4B8C-83A1-F6EECF244321}">
                <p14:modId xmlns:p14="http://schemas.microsoft.com/office/powerpoint/2010/main" val="2214167133"/>
              </p:ext>
            </p:extLst>
          </p:nvPr>
        </p:nvGraphicFramePr>
        <p:xfrm>
          <a:off x="1864153" y="1505923"/>
          <a:ext cx="5415694" cy="302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A9A380B-B0A3-4163-B4B8-68381F1FD42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6F4DB88-3AE3-4DC6-9A95-6133FC723DF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4D4428B-5031-4872-A7C4-42010E7A5F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3802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6864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8387" y="2256732"/>
            <a:ext cx="5945614"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Σε αυτό το σημείο μπορείτε να </a:t>
            </a:r>
            <a:r>
              <a:rPr lang="en-US" altLang="es-ES" sz="1200" dirty="0" err="1">
                <a:latin typeface="Arial Rounded MT Bold" panose="020F0704030504030204" pitchFamily="34" charset="0"/>
              </a:rPr>
              <a:t>προχωρήσετε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ην</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Εκτέλεση</a:t>
            </a:r>
            <a:r>
              <a:rPr lang="en-US" altLang="es-ES" sz="1200" dirty="0">
                <a:latin typeface="Arial Rounded MT Bold" panose="020F0704030504030204" pitchFamily="34" charset="0"/>
              </a:rPr>
              <a:t>, έχοντας </a:t>
            </a:r>
            <a:r>
              <a:rPr lang="en-US" altLang="es-ES" sz="1200" dirty="0" err="1">
                <a:latin typeface="Arial Rounded MT Bold" panose="020F0704030504030204" pitchFamily="34" charset="0"/>
              </a:rPr>
              <a:t>υπόψη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σας</a:t>
            </a:r>
            <a:r>
              <a:rPr lang="el-GR" altLang="es-ES" sz="1200" dirty="0">
                <a:latin typeface="Arial Rounded MT Bold" panose="020F0704030504030204" pitchFamily="34" charset="0"/>
              </a:rPr>
              <a:t> ότι το </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Επιχειρ</a:t>
            </a:r>
            <a:r>
              <a:rPr lang="el-GR" altLang="es-ES" sz="1200" dirty="0" err="1">
                <a:solidFill>
                  <a:srgbClr val="F8469B"/>
                </a:solidFill>
                <a:latin typeface="Arial Rounded MT Bold" panose="020F0704030504030204" pitchFamily="34" charset="0"/>
              </a:rPr>
              <a:t>ησιακό</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Σχέδι</a:t>
            </a:r>
            <a:r>
              <a:rPr lang="el-GR" altLang="es-ES" sz="1200" dirty="0">
                <a:solidFill>
                  <a:srgbClr val="F8469B"/>
                </a:solidFill>
                <a:latin typeface="Arial Rounded MT Bold" panose="020F0704030504030204" pitchFamily="34" charset="0"/>
              </a:rPr>
              <a:t>ό σας</a:t>
            </a:r>
            <a:endParaRPr lang="en-US" altLang="es-ES" sz="1200" dirty="0">
              <a:solidFill>
                <a:srgbClr val="F8469B"/>
              </a:solidFill>
              <a:latin typeface="Arial Rounded MT Bold" panose="020F0704030504030204" pitchFamily="34" charset="0"/>
            </a:endParaRPr>
          </a:p>
          <a:p>
            <a:pPr algn="l" rtl="0">
              <a:defRPr/>
            </a:pPr>
            <a:r>
              <a:rPr lang="en-US" altLang="es-ES" sz="1200" dirty="0" err="1">
                <a:latin typeface="Arial Rounded MT Bold" panose="020F0704030504030204" pitchFamily="34" charset="0"/>
              </a:rPr>
              <a:t>πρέπει</a:t>
            </a:r>
            <a:r>
              <a:rPr lang="en-US" altLang="es-ES" sz="1200" dirty="0">
                <a:latin typeface="Arial Rounded MT Bold" panose="020F0704030504030204" pitchFamily="34" charset="0"/>
              </a:rPr>
              <a:t> να περιλαμβάνει το </a:t>
            </a:r>
            <a:r>
              <a:rPr lang="en-US" altLang="es-ES" sz="1200" dirty="0">
                <a:solidFill>
                  <a:srgbClr val="F8469B"/>
                </a:solidFill>
                <a:latin typeface="Arial Rounded MT Bold" panose="020F0704030504030204" pitchFamily="34" charset="0"/>
              </a:rPr>
              <a:t>σχέδιο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ο </a:t>
            </a:r>
            <a:r>
              <a:rPr lang="en-US" altLang="es-ES" sz="1200" dirty="0" err="1">
                <a:solidFill>
                  <a:srgbClr val="F8469B"/>
                </a:solidFill>
                <a:latin typeface="Arial Rounded MT Bold" panose="020F0704030504030204" pitchFamily="34" charset="0"/>
              </a:rPr>
              <a:t>σχεδιασμό</a:t>
            </a:r>
            <a:r>
              <a:rPr lang="en-US" altLang="es-ES" sz="1200" dirty="0">
                <a:solidFill>
                  <a:srgbClr val="F8469B"/>
                </a:solidFill>
                <a:latin typeface="Arial Rounded MT Bold" panose="020F0704030504030204" pitchFamily="34" charset="0"/>
              </a:rPr>
              <a:t> ιστότοπου</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ο</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προϋπολογισμό</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που πραγματικά έχει σημασία εδώ είναι ο </a:t>
            </a:r>
            <a:r>
              <a:rPr lang="en-US" altLang="es-ES" sz="1200" dirty="0" err="1">
                <a:latin typeface="Arial Rounded MT Bold" panose="020F0704030504030204" pitchFamily="34" charset="0"/>
              </a:rPr>
              <a:t>βαθμός</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δέσμευση</a:t>
            </a:r>
            <a:r>
              <a:rPr lang="el-GR" altLang="es-ES" sz="1200" dirty="0">
                <a:solidFill>
                  <a:srgbClr val="F8469B"/>
                </a:solidFill>
                <a:latin typeface="Arial Rounded MT Bold" panose="020F0704030504030204" pitchFamily="34" charset="0"/>
              </a:rPr>
              <a:t>ς</a:t>
            </a:r>
            <a:r>
              <a:rPr lang="en-US" altLang="es-ES" sz="1200" dirty="0">
                <a:latin typeface="Arial Rounded MT Bold" panose="020F0704030504030204" pitchFamily="34" charset="0"/>
              </a:rPr>
              <a:t> όσων βρίσκονται στην εταιρεία </a:t>
            </a:r>
          </a:p>
          <a:p>
            <a:pPr algn="l" rtl="0">
              <a:defRPr/>
            </a:pPr>
            <a:r>
              <a:rPr lang="en-US" altLang="es-ES" sz="1200" dirty="0">
                <a:latin typeface="Arial Rounded MT Bold" panose="020F0704030504030204" pitchFamily="34" charset="0"/>
              </a:rPr>
              <a:t>Ποιοι έχουν την καθοδήγηση των </a:t>
            </a:r>
            <a:r>
              <a:rPr lang="en-US" altLang="es-ES" sz="1200" dirty="0" err="1">
                <a:latin typeface="Arial Rounded MT Bold" panose="020F0704030504030204" pitchFamily="34" charset="0"/>
              </a:rPr>
              <a:t>δραστηριοτήτων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r>
              <a:rPr lang="en-US" altLang="es-ES" sz="1200" dirty="0">
                <a:latin typeface="Arial Rounded MT Bold" panose="020F0704030504030204" pitchFamily="34" charset="0"/>
              </a:rPr>
              <a:t> Μάρκετινγκ (πόσο πιστεύουν σε αυτό, ποιο είναι το επίπεδο των ικανοτήτων τους). Με λίγα λόγια: οι επαγγελματικές τους ικανότητες.</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75ADE-4E60-49C9-9A59-719DF56406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1AD891B-5429-45C5-8540-E27FF5E29ED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D89D1DE-3EA4-400E-9005-79322273D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0998282D-3269-4D8D-BBE3-2CD69BAB8EB7}"/>
              </a:ext>
            </a:extLst>
          </p:cNvPr>
          <p:cNvSpPr txBox="1"/>
          <p:nvPr/>
        </p:nvSpPr>
        <p:spPr>
          <a:xfrm>
            <a:off x="3555735" y="1486440"/>
            <a:ext cx="1919563" cy="400110"/>
          </a:xfrm>
          <a:prstGeom prst="rect">
            <a:avLst/>
          </a:prstGeom>
          <a:noFill/>
        </p:spPr>
        <p:txBody>
          <a:bodyPr wrap="square">
            <a:spAutoFit/>
          </a:bodyPr>
          <a:lstStyle/>
          <a:p>
            <a:pPr algn="l" rtl="0"/>
            <a:r>
              <a:rPr lang="it-IT" altLang="es-ES" sz="2000" dirty="0">
                <a:solidFill>
                  <a:srgbClr val="7030A0"/>
                </a:solidFill>
                <a:latin typeface="Arial Rounded MT Bold" panose="020F0704030504030204" pitchFamily="34" charset="0"/>
              </a:rPr>
              <a:t>ΕΚΤΕΛΕΣΗ</a:t>
            </a:r>
            <a:endParaRPr lang="es-ES" sz="2000" dirty="0"/>
          </a:p>
        </p:txBody>
      </p:sp>
    </p:spTree>
    <p:extLst>
      <p:ext uri="{BB962C8B-B14F-4D97-AF65-F5344CB8AC3E}">
        <p14:creationId xmlns:p14="http://schemas.microsoft.com/office/powerpoint/2010/main" val="232589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788127"/>
            <a:ext cx="6480720" cy="2123658"/>
          </a:xfrm>
          <a:prstGeom prst="rect">
            <a:avLst/>
          </a:prstGeom>
          <a:noFill/>
        </p:spPr>
        <p:txBody>
          <a:bodyPr wrap="square" rtlCol="0">
            <a:spAutoFit/>
          </a:bodyPr>
          <a:lstStyle/>
          <a:p>
            <a:pPr algn="l" rtl="0">
              <a:defRPr/>
            </a:pPr>
            <a:endParaRPr lang="it-IT" altLang="es-ES" sz="1200" dirty="0">
              <a:solidFill>
                <a:srgbClr val="F8469B"/>
              </a:solidFill>
              <a:latin typeface="Arial Rounded MT Bold" panose="020F0704030504030204" pitchFamily="34" charset="0"/>
            </a:endParaRPr>
          </a:p>
          <a:p>
            <a:pPr algn="l" rtl="0">
              <a:defRPr/>
            </a:pPr>
            <a:r>
              <a:rPr lang="en-US" altLang="es-ES" sz="1200" dirty="0">
                <a:solidFill>
                  <a:srgbClr val="F8469B"/>
                </a:solidFill>
                <a:latin typeface="Arial Rounded MT Bold" panose="020F0704030504030204" pitchFamily="34" charset="0"/>
              </a:rPr>
              <a:t>Μέτρηση</a:t>
            </a:r>
            <a:r>
              <a:rPr lang="en-US" altLang="es-ES" sz="1200" dirty="0">
                <a:latin typeface="Arial Rounded MT Bold" panose="020F0704030504030204" pitchFamily="34" charset="0"/>
              </a:rPr>
              <a:t>: αυτή είναι μια πρωταρχική φάση που συμβαίνει κατά την </a:t>
            </a:r>
            <a:r>
              <a:rPr lang="en-US" altLang="es-ES" sz="1200" dirty="0" err="1">
                <a:latin typeface="Arial Rounded MT Bold" panose="020F0704030504030204" pitchFamily="34" charset="0"/>
              </a:rPr>
              <a:t>εφαρμογή</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της</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κάθε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Στρατηγική</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r>
              <a:rPr lang="en-US" altLang="es-ES" sz="1200" dirty="0">
                <a:latin typeface="Arial Rounded MT Bold" panose="020F0704030504030204" pitchFamily="34" charset="0"/>
              </a:rPr>
              <a:t> Μάρκετινγκ.</a:t>
            </a:r>
          </a:p>
          <a:p>
            <a:pPr algn="l" rtl="0">
              <a:defRPr/>
            </a:pPr>
            <a:r>
              <a:rPr lang="en-US" altLang="es-ES" sz="1200" dirty="0">
                <a:latin typeface="Arial Rounded MT Bold" panose="020F0704030504030204" pitchFamily="34" charset="0"/>
              </a:rPr>
              <a:t>Γενικά, οι ακόλουθες ενότητες </a:t>
            </a:r>
            <a:r>
              <a:rPr lang="en-US" altLang="es-ES" sz="1200" dirty="0">
                <a:solidFill>
                  <a:srgbClr val="F8469B"/>
                </a:solidFill>
                <a:latin typeface="Arial Rounded MT Bold" panose="020F0704030504030204" pitchFamily="34" charset="0"/>
              </a:rPr>
              <a:t>μετρώνται</a:t>
            </a:r>
            <a:r>
              <a:rPr lang="en-US" altLang="es-ES" sz="1200" dirty="0">
                <a:latin typeface="Arial Rounded MT Bold" panose="020F0704030504030204" pitchFamily="34" charset="0"/>
              </a:rPr>
              <a:t>: ο </a:t>
            </a:r>
            <a:r>
              <a:rPr lang="en-US" altLang="es-ES" sz="1200" dirty="0">
                <a:solidFill>
                  <a:srgbClr val="F8469B"/>
                </a:solidFill>
                <a:latin typeface="Arial Rounded MT Bold" panose="020F0704030504030204" pitchFamily="34" charset="0"/>
              </a:rPr>
              <a:t>αριθμός επαφών και αλληλεπιδράσεων με τη διαφήμιση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πόσ</a:t>
            </a:r>
            <a:r>
              <a:rPr lang="el-GR" altLang="es-ES" sz="1200" dirty="0">
                <a:latin typeface="Arial Rounded MT Bold" panose="020F0704030504030204" pitchFamily="34" charset="0"/>
              </a:rPr>
              <a:t>οι </a:t>
            </a:r>
            <a:r>
              <a:rPr lang="en-US" altLang="es-ES" sz="1200" dirty="0" err="1">
                <a:solidFill>
                  <a:srgbClr val="F8469B"/>
                </a:solidFill>
                <a:latin typeface="Arial Rounded MT Bold" panose="020F0704030504030204" pitchFamily="34" charset="0"/>
              </a:rPr>
              <a:t>νέ</a:t>
            </a:r>
            <a:r>
              <a:rPr lang="el-GR" altLang="es-ES" sz="1200" dirty="0">
                <a:solidFill>
                  <a:srgbClr val="F8469B"/>
                </a:solidFill>
                <a:latin typeface="Arial Rounded MT Bold" panose="020F0704030504030204" pitchFamily="34" charset="0"/>
              </a:rPr>
              <a:t>οι</a:t>
            </a:r>
            <a:r>
              <a:rPr lang="en-US" altLang="es-ES" sz="1200" dirty="0">
                <a:solidFill>
                  <a:srgbClr val="F8469B"/>
                </a:solidFill>
                <a:latin typeface="Arial Rounded MT Bold" panose="020F0704030504030204" pitchFamily="34" charset="0"/>
              </a:rPr>
              <a:t> πελάτες</a:t>
            </a:r>
            <a:r>
              <a:rPr lang="en-US" altLang="es-ES" sz="1200" dirty="0">
                <a:latin typeface="Arial Rounded MT Bold" panose="020F0704030504030204" pitchFamily="34" charset="0"/>
              </a:rPr>
              <a:t> έχουν αποκτηθεί, ποιο είναι το </a:t>
            </a:r>
            <a:r>
              <a:rPr lang="en-US" altLang="es-ES" sz="1200" dirty="0" err="1">
                <a:latin typeface="Arial Rounded MT Bold" panose="020F0704030504030204" pitchFamily="34" charset="0"/>
              </a:rPr>
              <a:t>επίπεδο</a:t>
            </a:r>
            <a:r>
              <a:rPr lang="en-US" altLang="es-ES" sz="1200" dirty="0">
                <a:latin typeface="Arial Rounded MT Bold" panose="020F0704030504030204" pitchFamily="34" charset="0"/>
              </a:rPr>
              <a:t> </a:t>
            </a:r>
            <a:r>
              <a:rPr lang="el-GR" altLang="es-ES" sz="1200" dirty="0">
                <a:solidFill>
                  <a:srgbClr val="F8469B"/>
                </a:solidFill>
                <a:latin typeface="Arial Rounded MT Bold" panose="020F0704030504030204" pitchFamily="34" charset="0"/>
              </a:rPr>
              <a:t>δέσμευσης.</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Όλα αυτά τα δεδομένα μας λένε </a:t>
            </a:r>
            <a:r>
              <a:rPr lang="en-US" altLang="es-ES" sz="1200" dirty="0">
                <a:solidFill>
                  <a:srgbClr val="F8469B"/>
                </a:solidFill>
                <a:latin typeface="Arial Rounded MT Bold" panose="020F0704030504030204" pitchFamily="34" charset="0"/>
              </a:rPr>
              <a:t>τι λειτούργησε </a:t>
            </a:r>
            <a:r>
              <a:rPr lang="en-US" altLang="es-ES" sz="1200" dirty="0">
                <a:latin typeface="Arial Rounded MT Bold" panose="020F0704030504030204" pitchFamily="34" charset="0"/>
              </a:rPr>
              <a:t>με το σχέδιο ψηφιακού μάρκετινγκ και </a:t>
            </a:r>
            <a:r>
              <a:rPr lang="en-US" altLang="es-ES" sz="1200" dirty="0">
                <a:solidFill>
                  <a:srgbClr val="F8469B"/>
                </a:solidFill>
                <a:latin typeface="Arial Rounded MT Bold" panose="020F0704030504030204" pitchFamily="34" charset="0"/>
              </a:rPr>
              <a:t>τι</a:t>
            </a:r>
            <a:r>
              <a:rPr lang="en-US" altLang="es-ES" sz="1200" dirty="0">
                <a:latin typeface="Arial Rounded MT Bold" panose="020F0704030504030204" pitchFamily="34" charset="0"/>
              </a:rPr>
              <a:t> μπορεί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βελτιω</a:t>
            </a:r>
            <a:r>
              <a:rPr lang="el-GR" altLang="es-ES" sz="1200" dirty="0" err="1">
                <a:solidFill>
                  <a:srgbClr val="F8469B"/>
                </a:solidFill>
                <a:latin typeface="Arial Rounded MT Bold" panose="020F0704030504030204" pitchFamily="34" charset="0"/>
              </a:rPr>
              <a:t>θεί</a:t>
            </a:r>
            <a:r>
              <a:rPr lang="el-GR" altLang="es-ES" sz="1200" dirty="0">
                <a:solidFill>
                  <a:srgbClr val="F8469B"/>
                </a:solidFill>
                <a:latin typeface="Arial Rounded MT Bold" panose="020F0704030504030204" pitchFamily="34" charset="0"/>
              </a:rPr>
              <a:t>. </a:t>
            </a:r>
            <a:r>
              <a:rPr lang="en-US" altLang="es-ES" sz="1200" dirty="0" err="1">
                <a:latin typeface="Arial Rounded MT Bold" panose="020F0704030504030204" pitchFamily="34" charset="0"/>
              </a:rPr>
              <a:t>Μετρώντας</a:t>
            </a:r>
            <a:r>
              <a:rPr lang="en-US" altLang="es-ES" sz="1200" dirty="0">
                <a:latin typeface="Arial Rounded MT Bold" panose="020F0704030504030204" pitchFamily="34" charset="0"/>
              </a:rPr>
              <a:t> και κατανοώντας </a:t>
            </a:r>
            <a:r>
              <a:rPr lang="en-US" altLang="es-ES" sz="1200" dirty="0" err="1">
                <a:latin typeface="Arial Rounded MT Bold" panose="020F0704030504030204" pitchFamily="34" charset="0"/>
              </a:rPr>
              <a:t>τα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δεδομένα</a:t>
            </a:r>
            <a:r>
              <a:rPr lang="el-GR"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θα</a:t>
            </a:r>
            <a:r>
              <a:rPr lang="en-US" altLang="es-ES" sz="1200" dirty="0">
                <a:solidFill>
                  <a:srgbClr val="F8469B"/>
                </a:solidFill>
                <a:latin typeface="Arial Rounded MT Bold" panose="020F0704030504030204" pitchFamily="34" charset="0"/>
              </a:rPr>
              <a:t> είναι δυνατόν να </a:t>
            </a:r>
          </a:p>
          <a:p>
            <a:pPr algn="l" rtl="0">
              <a:defRPr/>
            </a:pPr>
            <a:r>
              <a:rPr lang="en-US" altLang="es-ES" sz="1200" dirty="0">
                <a:solidFill>
                  <a:srgbClr val="F8469B"/>
                </a:solidFill>
                <a:latin typeface="Arial Rounded MT Bold" panose="020F0704030504030204" pitchFamily="34" charset="0"/>
              </a:rPr>
              <a:t>επαναλάβετε επιτυχημένες πρωτοβουλίες, αποφεύγοντας να επαναλάβετε εκείνες που δεν </a:t>
            </a:r>
            <a:r>
              <a:rPr lang="en-US" altLang="es-ES" sz="1200" dirty="0" err="1">
                <a:solidFill>
                  <a:srgbClr val="F8469B"/>
                </a:solidFill>
                <a:latin typeface="Arial Rounded MT Bold" panose="020F0704030504030204" pitchFamily="34" charset="0"/>
              </a:rPr>
              <a:t>είναι</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αποτελεσματικές</a:t>
            </a:r>
            <a:r>
              <a:rPr lang="el-GR" altLang="es-ES" sz="1200" dirty="0">
                <a:latin typeface="Arial Rounded MT Bold" panose="020F0704030504030204" pitchFamily="34" charset="0"/>
              </a:rPr>
              <a:t>.</a:t>
            </a:r>
            <a:endParaRPr lang="en-GB" altLang="es-ES" sz="1200" dirty="0">
              <a:solidFill>
                <a:srgbClr val="F8469B"/>
              </a:solidFill>
              <a:latin typeface="Arial Rounded MT Bold" panose="020F0704030504030204" pitchFamily="34" charset="0"/>
            </a:endParaRPr>
          </a:p>
          <a:p>
            <a:pPr algn="l" rtl="0">
              <a:defRPr/>
            </a:pPr>
            <a:endParaRPr lang="en-GB"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939D0D5-BFA5-4584-9536-3EF6A25B2B8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8" name="Donut 24">
            <a:extLst>
              <a:ext uri="{FF2B5EF4-FFF2-40B4-BE49-F238E27FC236}">
                <a16:creationId xmlns:a16="http://schemas.microsoft.com/office/drawing/2014/main" id="{6E62EFF4-FE26-490D-8B93-46874DDFCA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9" name="Imagen 18">
            <a:extLst>
              <a:ext uri="{FF2B5EF4-FFF2-40B4-BE49-F238E27FC236}">
                <a16:creationId xmlns:a16="http://schemas.microsoft.com/office/drawing/2014/main" id="{56EF7317-9800-40C1-B407-B8AEE2D7E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1" name="CuadroTexto 20">
            <a:extLst>
              <a:ext uri="{FF2B5EF4-FFF2-40B4-BE49-F238E27FC236}">
                <a16:creationId xmlns:a16="http://schemas.microsoft.com/office/drawing/2014/main" id="{C43C8526-801D-447D-89D7-E4B2DC639A37}"/>
              </a:ext>
            </a:extLst>
          </p:cNvPr>
          <p:cNvSpPr txBox="1"/>
          <p:nvPr/>
        </p:nvSpPr>
        <p:spPr>
          <a:xfrm>
            <a:off x="3572664" y="1471592"/>
            <a:ext cx="2367487" cy="400110"/>
          </a:xfrm>
          <a:prstGeom prst="rect">
            <a:avLst/>
          </a:prstGeom>
          <a:noFill/>
        </p:spPr>
        <p:txBody>
          <a:bodyPr wrap="square">
            <a:spAutoFit/>
          </a:bodyPr>
          <a:lstStyle/>
          <a:p>
            <a:pPr algn="l" rtl="0"/>
            <a:r>
              <a:rPr lang="it-IT" altLang="es-ES" sz="2000" dirty="0">
                <a:solidFill>
                  <a:srgbClr val="7030A0"/>
                </a:solidFill>
                <a:latin typeface="Arial Rounded MT Bold" panose="020F0704030504030204" pitchFamily="34" charset="0"/>
              </a:rPr>
              <a:t>ΜΕΤΡΗΣΗ</a:t>
            </a:r>
            <a:endParaRPr lang="es-ES" sz="2000" dirty="0"/>
          </a:p>
        </p:txBody>
      </p:sp>
    </p:spTree>
    <p:extLst>
      <p:ext uri="{BB962C8B-B14F-4D97-AF65-F5344CB8AC3E}">
        <p14:creationId xmlns:p14="http://schemas.microsoft.com/office/powerpoint/2010/main" val="84799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9" name="Diagram 8">
            <a:extLst>
              <a:ext uri="{FF2B5EF4-FFF2-40B4-BE49-F238E27FC236}">
                <a16:creationId xmlns:a16="http://schemas.microsoft.com/office/drawing/2014/main" id="{3310855C-C822-4488-A3FB-E538E9571A86}"/>
              </a:ext>
            </a:extLst>
          </p:cNvPr>
          <p:cNvGraphicFramePr/>
          <p:nvPr>
            <p:extLst>
              <p:ext uri="{D42A27DB-BD31-4B8C-83A1-F6EECF244321}">
                <p14:modId xmlns:p14="http://schemas.microsoft.com/office/powerpoint/2010/main" val="1436141306"/>
              </p:ext>
            </p:extLst>
          </p:nvPr>
        </p:nvGraphicFramePr>
        <p:xfrm>
          <a:off x="1524938" y="1863391"/>
          <a:ext cx="5995617" cy="17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8469B"/>
                </a:solidFill>
                <a:latin typeface="Arial Rounded MT Bold" panose="020F0704030504030204" pitchFamily="34" charset="0"/>
              </a:rPr>
              <a:t>Αποτελέσματα</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880971" y="48278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48144"/>
            <a:ext cx="6207782" cy="646331"/>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5W + ΠΩΣ ΜΕΘΟΔΟΣ</a:t>
            </a:r>
            <a:r>
              <a:rPr lang="en-US" altLang="es-ES" sz="1200" dirty="0">
                <a:latin typeface="Arial Rounded MT Bold" panose="020F0704030504030204" pitchFamily="34" charset="0"/>
              </a:rPr>
              <a:t>: ΟΙ ΣΩΣΤΕΣ ΕΡΩΤΗΣΕΙΣ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μια αποτελεσματική στρατηγική ψηφιακού μάρκετινγκ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0663DAF-0A11-4FF7-BC15-90DC2879AF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57D3CA77-E5F5-4DAF-813E-8885F6A8B5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D10C6279-7127-42CF-978D-A48831A50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660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451" y="1372448"/>
            <a:ext cx="60043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91239" y="1475294"/>
            <a:ext cx="6300192" cy="3046988"/>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Γιατί</a:t>
            </a:r>
            <a:r>
              <a:rPr lang="en-US" altLang="es-ES" sz="1200" dirty="0">
                <a:latin typeface="Arial Rounded MT Bold" panose="020F0704030504030204" pitchFamily="34" charset="0"/>
              </a:rPr>
              <a:t>: </a:t>
            </a:r>
            <a:r>
              <a:rPr lang="en-US" altLang="es-ES" sz="1200" dirty="0" err="1">
                <a:solidFill>
                  <a:schemeClr val="accent2">
                    <a:lumMod val="75000"/>
                  </a:schemeClr>
                </a:solidFill>
                <a:latin typeface="Arial Rounded MT Bold" panose="020F0704030504030204" pitchFamily="34" charset="0"/>
              </a:rPr>
              <a:t>ποιο</a:t>
            </a:r>
            <a:r>
              <a:rPr lang="el-GR" altLang="es-ES" sz="1200" dirty="0" err="1">
                <a:solidFill>
                  <a:schemeClr val="accent2">
                    <a:lumMod val="75000"/>
                  </a:schemeClr>
                </a:solidFill>
                <a:latin typeface="Arial Rounded MT Bold" panose="020F0704030504030204" pitchFamily="34" charset="0"/>
              </a:rPr>
              <a:t>υς</a:t>
            </a:r>
            <a:r>
              <a:rPr lang="el-GR" altLang="es-ES" sz="1200" dirty="0">
                <a:solidFill>
                  <a:schemeClr val="accent2">
                    <a:lumMod val="75000"/>
                  </a:schemeClr>
                </a:solidFill>
                <a:latin typeface="Arial Rounded MT Bold" panose="020F0704030504030204" pitchFamily="34" charset="0"/>
              </a:rPr>
              <a:t> </a:t>
            </a:r>
            <a:r>
              <a:rPr lang="en-US" altLang="es-ES" sz="1200" dirty="0" err="1">
                <a:solidFill>
                  <a:schemeClr val="accent2">
                    <a:lumMod val="75000"/>
                  </a:schemeClr>
                </a:solidFill>
                <a:latin typeface="Arial Rounded MT Bold" panose="020F0704030504030204" pitchFamily="34" charset="0"/>
              </a:rPr>
              <a:t>στόχο</a:t>
            </a:r>
            <a:r>
              <a:rPr lang="el-GR" altLang="es-ES" sz="1200" dirty="0" err="1">
                <a:solidFill>
                  <a:schemeClr val="accent2">
                    <a:lumMod val="75000"/>
                  </a:schemeClr>
                </a:solidFill>
                <a:latin typeface="Arial Rounded MT Bold" panose="020F0704030504030204" pitchFamily="34" charset="0"/>
              </a:rPr>
              <a:t>υς</a:t>
            </a:r>
            <a:r>
              <a:rPr lang="en-US" altLang="es-ES" sz="1200" dirty="0">
                <a:solidFill>
                  <a:schemeClr val="accent2">
                    <a:lumMod val="75000"/>
                  </a:schemeClr>
                </a:solidFill>
                <a:latin typeface="Arial Rounded MT Bold" panose="020F0704030504030204" pitchFamily="34" charset="0"/>
              </a:rPr>
              <a:t> θέλουμε να επιτύχουμε</a:t>
            </a:r>
            <a:r>
              <a:rPr lang="en-US" altLang="es-ES" sz="1200" dirty="0">
                <a:latin typeface="Arial Rounded MT Bold" panose="020F0704030504030204" pitchFamily="34" charset="0"/>
              </a:rPr>
              <a:t>: όπως ήδη είπαμε,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ηφιακό</a:t>
            </a:r>
            <a:r>
              <a:rPr lang="en-US" altLang="es-ES" sz="1200" dirty="0">
                <a:latin typeface="Arial Rounded MT Bold" panose="020F0704030504030204" pitchFamily="34" charset="0"/>
              </a:rPr>
              <a:t> Μάρκετινγκ είναι ένα "πραγματικό" εργαλείο Μάρκετινγκ: κάθε στρατηγική πρέπει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επιτ</a:t>
            </a:r>
            <a:r>
              <a:rPr lang="el-GR" altLang="es-ES" sz="1200" dirty="0">
                <a:latin typeface="Arial Rounded MT Bold" panose="020F0704030504030204" pitchFamily="34" charset="0"/>
              </a:rPr>
              <a:t>ύ</a:t>
            </a:r>
            <a:r>
              <a:rPr lang="en-US" altLang="es-ES" sz="1200" dirty="0">
                <a:latin typeface="Arial Rounded MT Bold" panose="020F0704030504030204" pitchFamily="34" charset="0"/>
              </a:rPr>
              <a:t>χ</a:t>
            </a:r>
            <a:r>
              <a:rPr lang="el-GR" altLang="es-ES" sz="1200" dirty="0">
                <a:latin typeface="Arial Rounded MT Bold" panose="020F0704030504030204" pitchFamily="34" charset="0"/>
              </a:rPr>
              <a:t>ει</a:t>
            </a:r>
            <a:r>
              <a:rPr lang="en-US" altLang="es-ES" sz="1200" dirty="0">
                <a:latin typeface="Arial Rounded MT Bold" panose="020F0704030504030204" pitchFamily="34" charset="0"/>
              </a:rPr>
              <a:t> </a:t>
            </a:r>
            <a:r>
              <a:rPr lang="en-US" altLang="es-ES" sz="1200" dirty="0" err="1">
                <a:solidFill>
                  <a:schemeClr val="accent2">
                    <a:lumMod val="75000"/>
                  </a:schemeClr>
                </a:solidFill>
                <a:latin typeface="Arial Rounded MT Bold" panose="020F0704030504030204" pitchFamily="34" charset="0"/>
              </a:rPr>
              <a:t>επιχειρηματικούς</a:t>
            </a:r>
            <a:r>
              <a:rPr lang="en-US" altLang="es-ES" sz="1200" dirty="0">
                <a:solidFill>
                  <a:schemeClr val="accent2">
                    <a:lumMod val="75000"/>
                  </a:schemeClr>
                </a:solidFill>
                <a:latin typeface="Arial Rounded MT Bold" panose="020F0704030504030204" pitchFamily="34" charset="0"/>
              </a:rPr>
              <a:t> </a:t>
            </a:r>
            <a:r>
              <a:rPr lang="en-US" altLang="es-ES" sz="1200" dirty="0" err="1">
                <a:solidFill>
                  <a:schemeClr val="accent2">
                    <a:lumMod val="75000"/>
                  </a:schemeClr>
                </a:solidFill>
                <a:latin typeface="Arial Rounded MT Bold" panose="020F0704030504030204" pitchFamily="34" charset="0"/>
              </a:rPr>
              <a:t>στόχους</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Έτσι</a:t>
            </a:r>
            <a:r>
              <a:rPr lang="en-US" altLang="es-ES" sz="1200" dirty="0">
                <a:latin typeface="Arial Rounded MT Bold" panose="020F0704030504030204" pitchFamily="34" charset="0"/>
              </a:rPr>
              <a:t>, πρώτα απ 'όλα πρέπει να έχετε σαφείς επιχειρηματικούς στόχους (τι θέλει να επιτύχει η εταιρεία;)</a:t>
            </a:r>
          </a:p>
          <a:p>
            <a:pPr algn="l" rtl="0">
              <a:defRPr/>
            </a:pPr>
            <a:endParaRPr lang="en-US"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l-GR" altLang="es-ES" sz="1200" dirty="0">
                <a:solidFill>
                  <a:schemeClr val="accent2">
                    <a:lumMod val="75000"/>
                  </a:schemeClr>
                </a:solidFill>
                <a:latin typeface="Arial Rounded MT Bold" panose="020F0704030504030204" pitchFamily="34" charset="0"/>
              </a:rPr>
              <a:t>Ο στόχος </a:t>
            </a:r>
            <a:r>
              <a:rPr lang="en-US" altLang="es-ES" sz="1200" dirty="0" err="1">
                <a:latin typeface="Arial Rounded MT Bold" panose="020F0704030504030204" pitchFamily="34" charset="0"/>
              </a:rPr>
              <a:t>πρέπει</a:t>
            </a:r>
            <a:r>
              <a:rPr lang="en-US" altLang="es-ES" sz="1200" dirty="0">
                <a:latin typeface="Arial Rounded MT Bold" panose="020F0704030504030204" pitchFamily="34" charset="0"/>
              </a:rPr>
              <a:t> να είναι </a:t>
            </a:r>
            <a:r>
              <a:rPr lang="en-US" altLang="es-ES" sz="1200" dirty="0">
                <a:solidFill>
                  <a:schemeClr val="accent2">
                    <a:lumMod val="75000"/>
                  </a:schemeClr>
                </a:solidFill>
                <a:latin typeface="Arial Rounded MT Bold" panose="020F0704030504030204" pitchFamily="34" charset="0"/>
              </a:rPr>
              <a:t>ρεαλιστικός</a:t>
            </a:r>
            <a:r>
              <a:rPr lang="en-US" altLang="es-ES" sz="1200" dirty="0">
                <a:latin typeface="Arial Rounded MT Bold" panose="020F0704030504030204" pitchFamily="34" charset="0"/>
              </a:rPr>
              <a:t> (αν έχουμε μια μικρή οικογενειακή επιχείρηση που παράγει έπιπλα δεν μπορούμε να περιμένουμε ότι θα φτάσει τον όγκο πωλήσεων της Ikea). </a:t>
            </a:r>
          </a:p>
          <a:p>
            <a:pPr algn="l" rtl="0">
              <a:defRPr/>
            </a:pPr>
            <a:r>
              <a:rPr lang="en-US" altLang="es-ES" sz="1200" dirty="0">
                <a:latin typeface="Arial Rounded MT Bold" panose="020F0704030504030204" pitchFamily="34" charset="0"/>
              </a:rPr>
              <a:t>Και πρέπει να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solidFill>
                  <a:schemeClr val="accent2">
                    <a:lumMod val="75000"/>
                  </a:schemeClr>
                </a:solidFill>
                <a:latin typeface="Arial Rounded MT Bold" panose="020F0704030504030204" pitchFamily="34" charset="0"/>
              </a:rPr>
              <a:t>μετρ</a:t>
            </a:r>
            <a:r>
              <a:rPr lang="el-GR" altLang="es-ES" sz="1200" dirty="0" err="1">
                <a:solidFill>
                  <a:schemeClr val="accent2">
                    <a:lumMod val="75000"/>
                  </a:schemeClr>
                </a:solidFill>
                <a:latin typeface="Arial Rounded MT Bold" panose="020F0704030504030204" pitchFamily="34" charset="0"/>
              </a:rPr>
              <a:t>ήσιμος</a:t>
            </a:r>
            <a:r>
              <a:rPr lang="en-US" altLang="es-ES" sz="1200" dirty="0">
                <a:latin typeface="Arial Rounded MT Bold" panose="020F0704030504030204" pitchFamily="34" charset="0"/>
              </a:rPr>
              <a:t> (δίπλα σε κάθε στόχο πρέπει να μπορούμε να </a:t>
            </a:r>
            <a:r>
              <a:rPr lang="en-US" altLang="es-ES" sz="1200" dirty="0" err="1">
                <a:latin typeface="Arial Rounded MT Bold" panose="020F0704030504030204" pitchFamily="34" charset="0"/>
              </a:rPr>
              <a:t>γράψουμε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ένα</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αριθμό</a:t>
            </a:r>
            <a:r>
              <a:rPr lang="en-US" altLang="es-ES" sz="1200" dirty="0">
                <a:latin typeface="Arial Rounded MT Bold" panose="020F0704030504030204" pitchFamily="34" charset="0"/>
              </a:rPr>
              <a:t> που μπορεί να τον μετρήσει)</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721"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B2D1D29-5C60-4C21-9BDE-EC29C577FA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8" name="Donut 24">
            <a:extLst>
              <a:ext uri="{FF2B5EF4-FFF2-40B4-BE49-F238E27FC236}">
                <a16:creationId xmlns:a16="http://schemas.microsoft.com/office/drawing/2014/main" id="{234CDA55-E96E-4344-B35E-01068DB210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9" name="Imagen 18">
            <a:extLst>
              <a:ext uri="{FF2B5EF4-FFF2-40B4-BE49-F238E27FC236}">
                <a16:creationId xmlns:a16="http://schemas.microsoft.com/office/drawing/2014/main" id="{21E2EB68-46E9-4941-9EC6-23D1500B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12" name="Diagrama 11">
            <a:extLst>
              <a:ext uri="{FF2B5EF4-FFF2-40B4-BE49-F238E27FC236}">
                <a16:creationId xmlns:a16="http://schemas.microsoft.com/office/drawing/2014/main" id="{C767B220-BADF-4E94-8CC2-0E02FC620C23}"/>
              </a:ext>
            </a:extLst>
          </p:cNvPr>
          <p:cNvGraphicFramePr/>
          <p:nvPr>
            <p:extLst>
              <p:ext uri="{D42A27DB-BD31-4B8C-83A1-F6EECF244321}">
                <p14:modId xmlns:p14="http://schemas.microsoft.com/office/powerpoint/2010/main" val="3168154207"/>
              </p:ext>
            </p:extLst>
          </p:nvPr>
        </p:nvGraphicFramePr>
        <p:xfrm>
          <a:off x="1533451" y="2013462"/>
          <a:ext cx="6143912" cy="167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90F99F31-D05E-475A-857A-18F7EA676B31}"/>
              </a:ext>
            </a:extLst>
          </p:cNvPr>
          <p:cNvSpPr txBox="1"/>
          <p:nvPr/>
        </p:nvSpPr>
        <p:spPr>
          <a:xfrm>
            <a:off x="4067944" y="995197"/>
            <a:ext cx="1440160" cy="400110"/>
          </a:xfrm>
          <a:prstGeom prst="rect">
            <a:avLst/>
          </a:prstGeom>
          <a:noFill/>
        </p:spPr>
        <p:txBody>
          <a:bodyPr wrap="square">
            <a:spAutoFit/>
          </a:bodyPr>
          <a:lstStyle/>
          <a:p>
            <a:pPr algn="l" rtl="0"/>
            <a:r>
              <a:rPr lang="it-IT" altLang="es-ES" sz="2000" dirty="0">
                <a:solidFill>
                  <a:srgbClr val="00B0F0"/>
                </a:solidFill>
                <a:latin typeface="Arial Rounded MT Bold" panose="020F0704030504030204" pitchFamily="34" charset="0"/>
              </a:rPr>
              <a:t>ΓΙΑΤΙ?</a:t>
            </a:r>
            <a:endParaRPr lang="es-ES" sz="2000" dirty="0">
              <a:solidFill>
                <a:srgbClr val="00B0F0"/>
              </a:solidFill>
            </a:endParaRPr>
          </a:p>
        </p:txBody>
      </p:sp>
    </p:spTree>
    <p:extLst>
      <p:ext uri="{BB962C8B-B14F-4D97-AF65-F5344CB8AC3E}">
        <p14:creationId xmlns:p14="http://schemas.microsoft.com/office/powerpoint/2010/main" val="241240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63707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61515" y="1823843"/>
            <a:ext cx="3290258" cy="267765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Είναι επομένως απαραίτητο να ληφθούν υπόψη οι μακροπρόθεσμοι, μεσοπρόθεσμοι και βραχυπρόθεσμοι ορίζοντες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Στην πραγματικότητα, οι καλά δομημένες εταιρείες έχουν πολυετή σχέδια ανάπτυξης, ενώ οι λιγότερο δομημένες έχουν ετήσια ή εξαμηνιαία αναπτυξιακά σχέδια.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Σε κάθε περίπτωση, </a:t>
            </a:r>
            <a:r>
              <a:rPr lang="en-US" altLang="es-ES" sz="1200" dirty="0" err="1">
                <a:latin typeface="Arial Rounded MT Bold" panose="020F0704030504030204" pitchFamily="34" charset="0"/>
              </a:rPr>
              <a:t>στο</a:t>
            </a:r>
            <a:r>
              <a:rPr lang="en-US" altLang="es-ES" sz="1200" dirty="0">
                <a:latin typeface="Arial Rounded MT Bold" panose="020F0704030504030204" pitchFamily="34" charset="0"/>
              </a:rPr>
              <a:t> </a:t>
            </a:r>
            <a:r>
              <a:rPr lang="el-GR" altLang="es-ES" sz="1200" dirty="0">
                <a:solidFill>
                  <a:srgbClr val="F8469B"/>
                </a:solidFill>
                <a:latin typeface="Arial Rounded MT Bold" panose="020F0704030504030204" pitchFamily="34" charset="0"/>
              </a:rPr>
              <a:t>Ψ</a:t>
            </a:r>
            <a:r>
              <a:rPr lang="en-US" altLang="es-ES" sz="1200" dirty="0" err="1">
                <a:solidFill>
                  <a:srgbClr val="F8469B"/>
                </a:solidFill>
                <a:latin typeface="Arial Rounded MT Bold" panose="020F0704030504030204" pitchFamily="34" charset="0"/>
              </a:rPr>
              <a:t>ηφιακό</a:t>
            </a:r>
            <a:r>
              <a:rPr lang="en-US" altLang="es-ES" sz="1200" dirty="0">
                <a:solidFill>
                  <a:srgbClr val="F8469B"/>
                </a:solidFill>
                <a:latin typeface="Arial Rounded MT Bold" panose="020F0704030504030204" pitchFamily="34" charset="0"/>
              </a:rPr>
              <a:t> μάρκετινγκ είναι </a:t>
            </a:r>
          </a:p>
          <a:p>
            <a:pPr algn="l" rtl="0">
              <a:defRPr/>
            </a:pPr>
            <a:r>
              <a:rPr lang="en-US" altLang="es-ES" sz="1200" dirty="0" err="1">
                <a:solidFill>
                  <a:srgbClr val="F8469B"/>
                </a:solidFill>
                <a:latin typeface="Arial Rounded MT Bold" panose="020F0704030504030204" pitchFamily="34" charset="0"/>
              </a:rPr>
              <a:t>απαραίτητη</a:t>
            </a:r>
            <a:r>
              <a:rPr lang="en-US" altLang="es-ES" sz="1200" dirty="0">
                <a:solidFill>
                  <a:srgbClr val="F8469B"/>
                </a:solidFill>
                <a:latin typeface="Arial Rounded MT Bold" panose="020F0704030504030204" pitchFamily="34" charset="0"/>
              </a:rPr>
              <a:t> </a:t>
            </a:r>
            <a:r>
              <a:rPr lang="el-GR" altLang="es-ES" sz="1200" dirty="0">
                <a:solidFill>
                  <a:srgbClr val="F8469B"/>
                </a:solidFill>
                <a:latin typeface="Arial Rounded MT Bold" panose="020F0704030504030204" pitchFamily="34" charset="0"/>
              </a:rPr>
              <a:t>η</a:t>
            </a:r>
            <a:r>
              <a:rPr lang="en-US" altLang="es-ES" sz="1200" dirty="0">
                <a:solidFill>
                  <a:srgbClr val="F8469B"/>
                </a:solidFill>
                <a:latin typeface="Arial Rounded MT Bold" panose="020F0704030504030204" pitchFamily="34" charset="0"/>
              </a:rPr>
              <a:t> πρόβλεψη μακροπρόθεσμων στόχων και </a:t>
            </a:r>
          </a:p>
          <a:p>
            <a:pPr algn="l" rtl="0">
              <a:defRPr/>
            </a:pPr>
            <a:r>
              <a:rPr lang="en-US" altLang="es-ES" sz="1200" dirty="0" err="1">
                <a:solidFill>
                  <a:srgbClr val="F8469B"/>
                </a:solidFill>
                <a:latin typeface="Arial Rounded MT Bold" panose="020F0704030504030204" pitchFamily="34" charset="0"/>
              </a:rPr>
              <a:t>ενδιάμεσ</a:t>
            </a:r>
            <a:r>
              <a:rPr lang="el-GR" altLang="es-ES" sz="1200" dirty="0">
                <a:solidFill>
                  <a:srgbClr val="F8469B"/>
                </a:solidFill>
                <a:latin typeface="Arial Rounded MT Bold" panose="020F0704030504030204" pitchFamily="34" charset="0"/>
              </a:rPr>
              <a:t>ων</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στόχ</a:t>
            </a:r>
            <a:r>
              <a:rPr lang="el-GR" altLang="es-ES" sz="1200" dirty="0">
                <a:solidFill>
                  <a:srgbClr val="F8469B"/>
                </a:solidFill>
                <a:latin typeface="Arial Rounded MT Bold" panose="020F0704030504030204" pitchFamily="34" charset="0"/>
              </a:rPr>
              <a:t>ων.</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A04C8C77-57E7-4DF4-821D-036E99A0331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8" name="Donut 24">
            <a:extLst>
              <a:ext uri="{FF2B5EF4-FFF2-40B4-BE49-F238E27FC236}">
                <a16:creationId xmlns:a16="http://schemas.microsoft.com/office/drawing/2014/main" id="{69A23828-0AE0-49F3-A17F-20894342738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9" name="Imagen 18">
            <a:extLst>
              <a:ext uri="{FF2B5EF4-FFF2-40B4-BE49-F238E27FC236}">
                <a16:creationId xmlns:a16="http://schemas.microsoft.com/office/drawing/2014/main" id="{D066ABE0-265A-4055-9458-48E9CA174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7" name="Grupo 6">
            <a:extLst>
              <a:ext uri="{FF2B5EF4-FFF2-40B4-BE49-F238E27FC236}">
                <a16:creationId xmlns:a16="http://schemas.microsoft.com/office/drawing/2014/main" id="{E5085D6D-411F-4351-A1BA-2CABBB3A48AB}"/>
              </a:ext>
            </a:extLst>
          </p:cNvPr>
          <p:cNvGrpSpPr/>
          <p:nvPr/>
        </p:nvGrpSpPr>
        <p:grpSpPr>
          <a:xfrm rot="357426">
            <a:off x="4805073" y="1799733"/>
            <a:ext cx="2938477" cy="1869098"/>
            <a:chOff x="5631860" y="2533934"/>
            <a:chExt cx="3168352" cy="1817401"/>
          </a:xfrm>
        </p:grpSpPr>
        <p:grpSp>
          <p:nvGrpSpPr>
            <p:cNvPr id="5" name="Grupo 4">
              <a:extLst>
                <a:ext uri="{FF2B5EF4-FFF2-40B4-BE49-F238E27FC236}">
                  <a16:creationId xmlns:a16="http://schemas.microsoft.com/office/drawing/2014/main" id="{5B90DAA1-92EA-4782-884D-CD805892908E}"/>
                </a:ext>
              </a:extLst>
            </p:cNvPr>
            <p:cNvGrpSpPr/>
            <p:nvPr/>
          </p:nvGrpSpPr>
          <p:grpSpPr>
            <a:xfrm>
              <a:off x="5631860" y="2533934"/>
              <a:ext cx="3168352" cy="1817401"/>
              <a:chOff x="5631860" y="2533934"/>
              <a:chExt cx="3168352" cy="1817401"/>
            </a:xfrm>
          </p:grpSpPr>
          <p:pic>
            <p:nvPicPr>
              <p:cNvPr id="12" name="object 8">
                <a:extLst>
                  <a:ext uri="{FF2B5EF4-FFF2-40B4-BE49-F238E27FC236}">
                    <a16:creationId xmlns:a16="http://schemas.microsoft.com/office/drawing/2014/main" id="{2B8DF87C-16DD-4A3F-9D1D-BF8EDEE1DF91}"/>
                  </a:ext>
                </a:extLst>
              </p:cNvPr>
              <p:cNvPicPr/>
              <p:nvPr/>
            </p:nvPicPr>
            <p:blipFill>
              <a:blip r:embed="rId4" cstate="print"/>
              <a:stretch>
                <a:fillRect/>
              </a:stretch>
            </p:blipFill>
            <p:spPr>
              <a:xfrm>
                <a:off x="5912054" y="2735447"/>
                <a:ext cx="2888158" cy="1615888"/>
              </a:xfrm>
              <a:prstGeom prst="rect">
                <a:avLst/>
              </a:prstGeom>
            </p:spPr>
          </p:pic>
          <p:pic>
            <p:nvPicPr>
              <p:cNvPr id="14" name="object 10">
                <a:extLst>
                  <a:ext uri="{FF2B5EF4-FFF2-40B4-BE49-F238E27FC236}">
                    <a16:creationId xmlns:a16="http://schemas.microsoft.com/office/drawing/2014/main" id="{31BC2A9E-8B9C-488F-82AC-546F97102AF6}"/>
                  </a:ext>
                </a:extLst>
              </p:cNvPr>
              <p:cNvPicPr/>
              <p:nvPr/>
            </p:nvPicPr>
            <p:blipFill>
              <a:blip r:embed="rId5" cstate="print"/>
              <a:stretch>
                <a:fillRect/>
              </a:stretch>
            </p:blipFill>
            <p:spPr>
              <a:xfrm>
                <a:off x="5631860" y="2533934"/>
                <a:ext cx="1529779" cy="545504"/>
              </a:xfrm>
              <a:prstGeom prst="rect">
                <a:avLst/>
              </a:prstGeom>
            </p:spPr>
          </p:pic>
        </p:grpSp>
        <p:pic>
          <p:nvPicPr>
            <p:cNvPr id="3" name="Imagen 2">
              <a:extLst>
                <a:ext uri="{FF2B5EF4-FFF2-40B4-BE49-F238E27FC236}">
                  <a16:creationId xmlns:a16="http://schemas.microsoft.com/office/drawing/2014/main" id="{A6ED612C-4D9E-432C-B343-6D69245A1F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985" y="2860407"/>
              <a:ext cx="2664296" cy="1230094"/>
            </a:xfrm>
            <a:prstGeom prst="rect">
              <a:avLst/>
            </a:prstGeom>
          </p:spPr>
        </p:pic>
      </p:grpSp>
    </p:spTree>
    <p:extLst>
      <p:ext uri="{BB962C8B-B14F-4D97-AF65-F5344CB8AC3E}">
        <p14:creationId xmlns:p14="http://schemas.microsoft.com/office/powerpoint/2010/main" val="412960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508865" y="1608983"/>
            <a:ext cx="629471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47393" y="1772635"/>
            <a:ext cx="4335574" cy="461665"/>
          </a:xfrm>
          <a:prstGeom prst="rect">
            <a:avLst/>
          </a:prstGeom>
          <a:noFill/>
        </p:spPr>
        <p:txBody>
          <a:bodyPr wrap="square" rtlCol="0">
            <a:spAutoFit/>
          </a:bodyPr>
          <a:lstStyle/>
          <a:p>
            <a:pPr algn="l" rtl="0">
              <a:defRPr/>
            </a:pPr>
            <a:r>
              <a:rPr lang="el-GR" altLang="es-ES" sz="1200" dirty="0">
                <a:solidFill>
                  <a:srgbClr val="F8469B"/>
                </a:solidFill>
                <a:latin typeface="Arial Rounded MT Bold" panose="020F0704030504030204" pitchFamily="34" charset="0"/>
              </a:rPr>
              <a:t>Ποιοι</a:t>
            </a:r>
            <a:r>
              <a:rPr lang="en-US" altLang="es-ES" sz="1200" dirty="0">
                <a:latin typeface="Arial Rounded MT Bold" panose="020F0704030504030204" pitchFamily="34" charset="0"/>
              </a:rPr>
              <a:t>: αυτός είναι ο λαός. </a:t>
            </a:r>
            <a:r>
              <a:rPr lang="en-US" altLang="es-ES" sz="1200" dirty="0">
                <a:solidFill>
                  <a:srgbClr val="F8469B"/>
                </a:solidFill>
                <a:latin typeface="Arial Rounded MT Bold" panose="020F0704030504030204" pitchFamily="34" charset="0"/>
              </a:rPr>
              <a:t>Για ποιον προορίζονται τα προϊόντα μας;</a:t>
            </a:r>
            <a:endParaRPr lang="it-IT"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1E96048-2847-4F18-9A1A-0DCEC82C3CF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D7B08681-036E-45C8-ACF1-D31CAE6BF6F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4D8F18E-57E0-49DA-B1B9-450903CDF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24B69830-0CCA-4B85-813E-73480F78145C}"/>
              </a:ext>
            </a:extLst>
          </p:cNvPr>
          <p:cNvSpPr txBox="1"/>
          <p:nvPr/>
        </p:nvSpPr>
        <p:spPr>
          <a:xfrm>
            <a:off x="4119472" y="1090029"/>
            <a:ext cx="1100600" cy="400110"/>
          </a:xfrm>
          <a:prstGeom prst="rect">
            <a:avLst/>
          </a:prstGeom>
          <a:noFill/>
        </p:spPr>
        <p:txBody>
          <a:bodyPr wrap="square">
            <a:spAutoFit/>
          </a:bodyPr>
          <a:lstStyle/>
          <a:p>
            <a:pPr algn="l" rtl="0"/>
            <a:r>
              <a:rPr lang="el-GR" sz="2000" dirty="0">
                <a:solidFill>
                  <a:srgbClr val="00B0F0"/>
                </a:solidFill>
              </a:rPr>
              <a:t>ΠΟΙΟΙ</a:t>
            </a:r>
            <a:r>
              <a:rPr lang="en-US" sz="2000" dirty="0">
                <a:solidFill>
                  <a:srgbClr val="00B0F0"/>
                </a:solidFill>
              </a:rPr>
              <a:t>;</a:t>
            </a:r>
            <a:endParaRPr lang="es-ES" sz="2000" dirty="0">
              <a:solidFill>
                <a:srgbClr val="00B0F0"/>
              </a:solidFill>
            </a:endParaRPr>
          </a:p>
        </p:txBody>
      </p:sp>
      <p:sp>
        <p:nvSpPr>
          <p:cNvPr id="13" name="CuadroTexto 12">
            <a:extLst>
              <a:ext uri="{FF2B5EF4-FFF2-40B4-BE49-F238E27FC236}">
                <a16:creationId xmlns:a16="http://schemas.microsoft.com/office/drawing/2014/main" id="{7B30B6BA-44E9-4252-89C3-C125BC9D0E14}"/>
              </a:ext>
            </a:extLst>
          </p:cNvPr>
          <p:cNvSpPr txBox="1"/>
          <p:nvPr/>
        </p:nvSpPr>
        <p:spPr>
          <a:xfrm>
            <a:off x="1436246" y="2079642"/>
            <a:ext cx="4263566" cy="1938992"/>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Πρέπει λοιπόν να </a:t>
            </a:r>
            <a:r>
              <a:rPr lang="en-US" altLang="es-ES" sz="1200" dirty="0" err="1">
                <a:latin typeface="Arial Rounded MT Bold" panose="020F0704030504030204" pitchFamily="34" charset="0"/>
              </a:rPr>
              <a:t>σκεφτούμε</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Ανθρ</a:t>
            </a:r>
            <a:r>
              <a:rPr lang="el-GR" altLang="es-ES" sz="1200" dirty="0" err="1">
                <a:solidFill>
                  <a:srgbClr val="F8469B"/>
                </a:solidFill>
                <a:latin typeface="Arial Rounded MT Bold" panose="020F0704030504030204" pitchFamily="34" charset="0"/>
              </a:rPr>
              <a:t>ώπους</a:t>
            </a:r>
            <a:r>
              <a:rPr lang="en-US" altLang="es-ES" sz="1200" dirty="0">
                <a:latin typeface="Arial Rounded MT Bold" panose="020F0704030504030204" pitchFamily="34" charset="0"/>
              </a:rPr>
              <a:t> Για παράδειγμα:</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 σχολείο αγγλικής γλώσσας καλύπτει δύο κατηγορίες </a:t>
            </a:r>
          </a:p>
          <a:p>
            <a:pPr algn="l" rtl="0">
              <a:defRPr/>
            </a:pPr>
            <a:r>
              <a:rPr lang="en-US" altLang="es-ES" sz="1200" dirty="0">
                <a:latin typeface="Arial Rounded MT Bold" panose="020F0704030504030204" pitchFamily="34" charset="0"/>
              </a:rPr>
              <a:t>ατόμων: μαθητές που επιθυμούν να βελτιώσουν τα αγγλικά τους </a:t>
            </a:r>
          </a:p>
          <a:p>
            <a:pPr algn="l" rtl="0">
              <a:defRPr/>
            </a:pPr>
            <a:r>
              <a:rPr lang="en-US" altLang="es-ES" sz="1200" dirty="0">
                <a:latin typeface="Arial Rounded MT Bold" panose="020F0704030504030204" pitchFamily="34" charset="0"/>
              </a:rPr>
              <a:t>και ενήλικες που το χρειάζονται για επαγγελματικούς λόγους. </a:t>
            </a:r>
          </a:p>
          <a:p>
            <a:pPr algn="l" rtl="0">
              <a:defRPr/>
            </a:pPr>
            <a:r>
              <a:rPr lang="en-US" altLang="es-ES" sz="1200" dirty="0">
                <a:latin typeface="Arial Rounded MT Bold" panose="020F0704030504030204" pitchFamily="34" charset="0"/>
              </a:rPr>
              <a:t>Οι δύο κατηγορίες ανθρώπων έχουν εντελώς διαφορετικά χαρακτηριστικά, συνήθειες, προσδοκίες και ενδιαφέροντα. </a:t>
            </a:r>
          </a:p>
          <a:p>
            <a:pPr algn="l" rtl="0">
              <a:defRPr/>
            </a:pPr>
            <a:r>
              <a:rPr lang="en-US" altLang="es-ES" sz="1200" dirty="0">
                <a:latin typeface="Arial Rounded MT Bold" panose="020F0704030504030204" pitchFamily="34" charset="0"/>
              </a:rPr>
              <a:t>Ένα κεντρικό μέρος της ψηφιακής στρατηγικής τα ορίζει αυτά </a:t>
            </a:r>
          </a:p>
          <a:p>
            <a:pPr algn="l" rtl="0">
              <a:defRPr/>
            </a:pPr>
            <a:r>
              <a:rPr lang="en-US" altLang="es-ES" sz="1200" dirty="0">
                <a:latin typeface="Arial Rounded MT Bold" panose="020F0704030504030204" pitchFamily="34" charset="0"/>
              </a:rPr>
              <a:t>ομάδες ατόμων, χωρίζοντάς τα).</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A5E99902-7ABD-434D-942F-7031260E7B44}"/>
              </a:ext>
            </a:extLst>
          </p:cNvPr>
          <p:cNvGrpSpPr/>
          <p:nvPr/>
        </p:nvGrpSpPr>
        <p:grpSpPr>
          <a:xfrm>
            <a:off x="5508104" y="1834355"/>
            <a:ext cx="2590690" cy="2176621"/>
            <a:chOff x="5292079" y="2054933"/>
            <a:chExt cx="2590690" cy="2176621"/>
          </a:xfrm>
        </p:grpSpPr>
        <p:grpSp>
          <p:nvGrpSpPr>
            <p:cNvPr id="14" name="object 7">
              <a:extLst>
                <a:ext uri="{FF2B5EF4-FFF2-40B4-BE49-F238E27FC236}">
                  <a16:creationId xmlns:a16="http://schemas.microsoft.com/office/drawing/2014/main" id="{725183DC-0582-483A-A5F7-7DFD640AF546}"/>
                </a:ext>
              </a:extLst>
            </p:cNvPr>
            <p:cNvGrpSpPr/>
            <p:nvPr/>
          </p:nvGrpSpPr>
          <p:grpSpPr>
            <a:xfrm>
              <a:off x="5292079" y="2054933"/>
              <a:ext cx="2590690" cy="2176621"/>
              <a:chOff x="9498089" y="2635105"/>
              <a:chExt cx="7054012" cy="5788766"/>
            </a:xfrm>
          </p:grpSpPr>
          <p:pic>
            <p:nvPicPr>
              <p:cNvPr id="18" name="object 8">
                <a:extLst>
                  <a:ext uri="{FF2B5EF4-FFF2-40B4-BE49-F238E27FC236}">
                    <a16:creationId xmlns:a16="http://schemas.microsoft.com/office/drawing/2014/main" id="{6E86DFBB-2FA6-436E-B70D-D68BB0AFEBC3}"/>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F37D8CDF-54AA-4D1E-9BFD-AA9798D8CE78}"/>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71CF8A61-5E2D-46EF-861F-524659BC36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437266"/>
              <a:ext cx="2223471" cy="1453372"/>
            </a:xfrm>
            <a:prstGeom prst="rect">
              <a:avLst/>
            </a:prstGeom>
          </p:spPr>
        </p:pic>
      </p:grpSp>
    </p:spTree>
    <p:extLst>
      <p:ext uri="{BB962C8B-B14F-4D97-AF65-F5344CB8AC3E}">
        <p14:creationId xmlns:p14="http://schemas.microsoft.com/office/powerpoint/2010/main" val="352951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668839"/>
            <a:ext cx="64071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353922" y="1851048"/>
            <a:ext cx="4214690" cy="1754326"/>
          </a:xfrm>
          <a:prstGeom prst="rect">
            <a:avLst/>
          </a:prstGeom>
          <a:noFill/>
        </p:spPr>
        <p:txBody>
          <a:bodyPr wrap="square" rtlCol="0">
            <a:spAutoFit/>
          </a:bodyPr>
          <a:lstStyle/>
          <a:p>
            <a:pPr algn="l" rtl="0">
              <a:defRPr/>
            </a:pPr>
            <a:r>
              <a:rPr lang="el-GR" altLang="es-ES" sz="1200" dirty="0">
                <a:solidFill>
                  <a:schemeClr val="accent2">
                    <a:lumMod val="75000"/>
                  </a:schemeClr>
                </a:solidFill>
                <a:latin typeface="Arial Rounded MT Bold" panose="020F0704030504030204" pitchFamily="34" charset="0"/>
              </a:rPr>
              <a:t>Πού</a:t>
            </a:r>
            <a:r>
              <a:rPr lang="en-US" altLang="es-ES" sz="1200" dirty="0">
                <a:latin typeface="Arial Rounded MT Bold" panose="020F0704030504030204" pitchFamily="34" charset="0"/>
              </a:rPr>
              <a:t>: Αυτή η ερώτηση σημαίνει δύο πράγματα: </a:t>
            </a:r>
          </a:p>
          <a:p>
            <a:pPr algn="l" rtl="0">
              <a:defRPr/>
            </a:pPr>
            <a:r>
              <a:rPr lang="en-US" altLang="es-ES" sz="1200" dirty="0" err="1">
                <a:solidFill>
                  <a:schemeClr val="accent2">
                    <a:lumMod val="75000"/>
                  </a:schemeClr>
                </a:solidFill>
                <a:latin typeface="Arial Rounded MT Bold" panose="020F0704030504030204" pitchFamily="34" charset="0"/>
              </a:rPr>
              <a:t>Σενάριο</a:t>
            </a:r>
            <a:r>
              <a:rPr lang="en-US" altLang="es-ES" sz="1200" dirty="0">
                <a:latin typeface="Arial Rounded MT Bold" panose="020F0704030504030204" pitchFamily="34" charset="0"/>
              </a:rPr>
              <a:t> (τι υπάρχει γύρω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την</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Εταιρεία: τάσεις, απειλές, ανταγωνιστές, ευκαιρίες, </a:t>
            </a:r>
          </a:p>
          <a:p>
            <a:pPr algn="l" rtl="0">
              <a:defRPr/>
            </a:pPr>
            <a:r>
              <a:rPr lang="el-GR" altLang="es-ES" sz="1200" dirty="0">
                <a:latin typeface="Arial Rounded MT Bold" panose="020F0704030504030204" pitchFamily="34" charset="0"/>
              </a:rPr>
              <a:t>Ν</a:t>
            </a:r>
            <a:r>
              <a:rPr lang="en-US" altLang="es-ES" sz="1200" dirty="0" err="1">
                <a:latin typeface="Arial Rounded MT Bold" panose="020F0704030504030204" pitchFamily="34" charset="0"/>
              </a:rPr>
              <a:t>ομικο</a:t>
            </a:r>
            <a:r>
              <a:rPr lang="el-GR" altLang="es-ES" sz="1200" dirty="0">
                <a:latin typeface="Arial Rounded MT Bold" panose="020F0704030504030204" pitchFamily="34" charset="0"/>
              </a:rPr>
              <a:t>ί </a:t>
            </a:r>
            <a:r>
              <a:rPr lang="en-US" altLang="es-ES" sz="1200" dirty="0" err="1">
                <a:latin typeface="Arial Rounded MT Bold" panose="020F0704030504030204" pitchFamily="34" charset="0"/>
              </a:rPr>
              <a:t>περιορισμο</a:t>
            </a:r>
            <a:r>
              <a:rPr lang="el-GR" altLang="es-ES" sz="1200" dirty="0">
                <a:latin typeface="Arial Rounded MT Bold" panose="020F0704030504030204" pitchFamily="34" charset="0"/>
              </a:rPr>
              <a:t>ί</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Αλλά επίσης </a:t>
            </a:r>
            <a:r>
              <a:rPr lang="en-US" altLang="es-ES" sz="1200" dirty="0">
                <a:solidFill>
                  <a:schemeClr val="accent2">
                    <a:lumMod val="75000"/>
                  </a:schemeClr>
                </a:solidFill>
                <a:latin typeface="Arial Rounded MT Bold" panose="020F0704030504030204" pitchFamily="34" charset="0"/>
              </a:rPr>
              <a:t>Γεωγραφία</a:t>
            </a:r>
            <a:r>
              <a:rPr lang="en-US" altLang="es-ES" sz="1200" dirty="0">
                <a:latin typeface="Arial Rounded MT Bold" panose="020F0704030504030204" pitchFamily="34" charset="0"/>
              </a:rPr>
              <a:t>: η γεωγραφική, πολιτιστική αγορά. </a:t>
            </a:r>
          </a:p>
          <a:p>
            <a:pPr algn="l" rtl="0">
              <a:defRPr/>
            </a:pPr>
            <a:r>
              <a:rPr lang="en-US" altLang="es-ES" sz="1200" dirty="0" err="1">
                <a:solidFill>
                  <a:schemeClr val="accent2">
                    <a:lumMod val="75000"/>
                  </a:schemeClr>
                </a:solidFill>
                <a:latin typeface="Arial Rounded MT Bold" panose="020F0704030504030204" pitchFamily="34" charset="0"/>
              </a:rPr>
              <a:t>Πο</a:t>
            </a:r>
            <a:r>
              <a:rPr lang="el-GR" altLang="es-ES" sz="1200" dirty="0">
                <a:solidFill>
                  <a:schemeClr val="accent2">
                    <a:lumMod val="75000"/>
                  </a:schemeClr>
                </a:solidFill>
                <a:latin typeface="Arial Rounded MT Bold" panose="020F0704030504030204" pitchFamily="34" charset="0"/>
              </a:rPr>
              <a:t>ύ</a:t>
            </a:r>
            <a:r>
              <a:rPr lang="en-US" altLang="es-ES" sz="1200" dirty="0">
                <a:solidFill>
                  <a:schemeClr val="accent2">
                    <a:lumMod val="75000"/>
                  </a:schemeClr>
                </a:solidFill>
                <a:latin typeface="Arial Rounded MT Bold" panose="020F0704030504030204" pitchFamily="34" charset="0"/>
              </a:rPr>
              <a:t> εδρεύει η εταιρεία</a:t>
            </a:r>
            <a:r>
              <a:rPr lang="en-US" altLang="es-ES" sz="1200" dirty="0">
                <a:latin typeface="Arial Rounded MT Bold" panose="020F0704030504030204" pitchFamily="34" charset="0"/>
              </a:rPr>
              <a:t>; Όσο πιο μακριά πάτε από το «πού» μας, τόσο περισσότερο θα πρέπει να </a:t>
            </a:r>
            <a:r>
              <a:rPr lang="en-US" altLang="es-ES" sz="1200" dirty="0" err="1">
                <a:latin typeface="Arial Rounded MT Bold" panose="020F0704030504030204" pitchFamily="34" charset="0"/>
              </a:rPr>
              <a:t>προσαρμόσουμε</a:t>
            </a:r>
            <a:r>
              <a:rPr lang="en-US" altLang="es-ES" sz="1200" dirty="0">
                <a:latin typeface="Arial Rounded MT Bold" panose="020F0704030504030204" pitchFamily="34" charset="0"/>
              </a:rPr>
              <a:t> τ</a:t>
            </a:r>
            <a:r>
              <a:rPr lang="el-GR" altLang="es-ES" sz="1200" dirty="0" err="1">
                <a:latin typeface="Arial Rounded MT Bold" panose="020F0704030504030204" pitchFamily="34" charset="0"/>
              </a:rPr>
              <a:t>ις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δικ</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μας</a:t>
            </a:r>
          </a:p>
          <a:p>
            <a:pPr algn="l" rtl="0">
              <a:defRPr/>
            </a:pPr>
            <a:r>
              <a:rPr lang="en-US" altLang="es-ES" sz="1200" dirty="0">
                <a:latin typeface="Arial Rounded MT Bold" panose="020F0704030504030204" pitchFamily="34" charset="0"/>
              </a:rPr>
              <a:t>στρατηγικές και τα προϊόντα μας.</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E3A01A-ED20-40BB-866E-D4AC94DE907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57033CC-80CC-408C-9CB5-21FCF63626A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FABEC29-FF4C-4E64-B7B0-28B227A21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3" name="CuadroTexto 12">
            <a:extLst>
              <a:ext uri="{FF2B5EF4-FFF2-40B4-BE49-F238E27FC236}">
                <a16:creationId xmlns:a16="http://schemas.microsoft.com/office/drawing/2014/main" id="{2F9A010E-97A1-49C3-9CED-372B82B90412}"/>
              </a:ext>
            </a:extLst>
          </p:cNvPr>
          <p:cNvSpPr txBox="1"/>
          <p:nvPr/>
        </p:nvSpPr>
        <p:spPr>
          <a:xfrm>
            <a:off x="3975790" y="1137269"/>
            <a:ext cx="1338853" cy="400110"/>
          </a:xfrm>
          <a:prstGeom prst="rect">
            <a:avLst/>
          </a:prstGeom>
          <a:noFill/>
        </p:spPr>
        <p:txBody>
          <a:bodyPr wrap="square">
            <a:spAutoFit/>
          </a:bodyPr>
          <a:lstStyle/>
          <a:p>
            <a:pPr algn="l" rtl="0"/>
            <a:r>
              <a:rPr lang="it-IT" altLang="es-ES" sz="2000" dirty="0">
                <a:solidFill>
                  <a:srgbClr val="00B0F0"/>
                </a:solidFill>
                <a:latin typeface="Arial Rounded MT Bold" panose="020F0704030504030204" pitchFamily="34" charset="0"/>
              </a:rPr>
              <a:t>ΠΟΥ?</a:t>
            </a:r>
            <a:endParaRPr lang="es-ES" sz="2000" dirty="0">
              <a:solidFill>
                <a:srgbClr val="00B0F0"/>
              </a:solidFill>
            </a:endParaRPr>
          </a:p>
        </p:txBody>
      </p:sp>
      <p:grpSp>
        <p:nvGrpSpPr>
          <p:cNvPr id="9" name="Grupo 8">
            <a:extLst>
              <a:ext uri="{FF2B5EF4-FFF2-40B4-BE49-F238E27FC236}">
                <a16:creationId xmlns:a16="http://schemas.microsoft.com/office/drawing/2014/main" id="{2B040B99-A36D-4D57-AA0B-44458E5F1D9A}"/>
              </a:ext>
            </a:extLst>
          </p:cNvPr>
          <p:cNvGrpSpPr/>
          <p:nvPr/>
        </p:nvGrpSpPr>
        <p:grpSpPr>
          <a:xfrm rot="327451">
            <a:off x="5508104" y="1800313"/>
            <a:ext cx="2664296" cy="2041448"/>
            <a:chOff x="5220072" y="1924745"/>
            <a:chExt cx="2664296" cy="2041448"/>
          </a:xfrm>
        </p:grpSpPr>
        <p:grpSp>
          <p:nvGrpSpPr>
            <p:cNvPr id="18" name="object 7">
              <a:extLst>
                <a:ext uri="{FF2B5EF4-FFF2-40B4-BE49-F238E27FC236}">
                  <a16:creationId xmlns:a16="http://schemas.microsoft.com/office/drawing/2014/main" id="{9C7886DB-B04C-4DEA-94C5-38D46D064457}"/>
                </a:ext>
              </a:extLst>
            </p:cNvPr>
            <p:cNvGrpSpPr/>
            <p:nvPr/>
          </p:nvGrpSpPr>
          <p:grpSpPr>
            <a:xfrm>
              <a:off x="5220072" y="1924745"/>
              <a:ext cx="2664296" cy="2041448"/>
              <a:chOff x="9498089" y="2635105"/>
              <a:chExt cx="7054012" cy="5788766"/>
            </a:xfrm>
          </p:grpSpPr>
          <p:pic>
            <p:nvPicPr>
              <p:cNvPr id="20" name="object 8">
                <a:extLst>
                  <a:ext uri="{FF2B5EF4-FFF2-40B4-BE49-F238E27FC236}">
                    <a16:creationId xmlns:a16="http://schemas.microsoft.com/office/drawing/2014/main" id="{6951E7E8-1C74-4A74-8E9B-BD09ABE5FFCC}"/>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C4B905DD-C329-41B9-8C84-FB085B890D01}"/>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D5CB3BC0-EA5D-40FA-BA30-6D49D2F49D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9100" y="2266458"/>
              <a:ext cx="2255198" cy="1423585"/>
            </a:xfrm>
            <a:prstGeom prst="rect">
              <a:avLst/>
            </a:prstGeom>
          </p:spPr>
        </p:pic>
      </p:grpSp>
    </p:spTree>
    <p:extLst>
      <p:ext uri="{BB962C8B-B14F-4D97-AF65-F5344CB8AC3E}">
        <p14:creationId xmlns:p14="http://schemas.microsoft.com/office/powerpoint/2010/main" val="25682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920478"/>
            <a:ext cx="4204728" cy="2492990"/>
          </a:xfrm>
          <a:prstGeom prst="rect">
            <a:avLst/>
          </a:prstGeom>
          <a:noFill/>
        </p:spPr>
        <p:txBody>
          <a:bodyPr wrap="square" rtlCol="0">
            <a:spAutoFit/>
          </a:bodyPr>
          <a:lstStyle/>
          <a:p>
            <a:pPr algn="l" rtl="0">
              <a:defRPr/>
            </a:pPr>
            <a:r>
              <a:rPr lang="en-US" altLang="es-ES" sz="1200" dirty="0">
                <a:solidFill>
                  <a:schemeClr val="accent2">
                    <a:lumMod val="75000"/>
                  </a:schemeClr>
                </a:solidFill>
                <a:latin typeface="Arial Rounded MT Bold" panose="020F0704030504030204" pitchFamily="34" charset="0"/>
              </a:rPr>
              <a:t>Πότε</a:t>
            </a:r>
            <a:r>
              <a:rPr lang="en-US" altLang="es-ES" sz="1200" dirty="0">
                <a:latin typeface="Arial Rounded MT Bold" panose="020F0704030504030204" pitchFamily="34" charset="0"/>
              </a:rPr>
              <a:t>: </a:t>
            </a:r>
            <a:r>
              <a:rPr lang="en-US" altLang="es-ES" sz="1200" dirty="0">
                <a:solidFill>
                  <a:schemeClr val="accent2">
                    <a:lumMod val="75000"/>
                  </a:schemeClr>
                </a:solidFill>
                <a:latin typeface="Arial Rounded MT Bold" panose="020F0704030504030204" pitchFamily="34" charset="0"/>
              </a:rPr>
              <a:t>ο άξονας </a:t>
            </a:r>
            <a:r>
              <a:rPr lang="en-US" altLang="es-ES" sz="1200" dirty="0" err="1">
                <a:solidFill>
                  <a:schemeClr val="accent2">
                    <a:lumMod val="75000"/>
                  </a:schemeClr>
                </a:solidFill>
                <a:latin typeface="Arial Rounded MT Bold" panose="020F0704030504030204" pitchFamily="34" charset="0"/>
              </a:rPr>
              <a:t>του</a:t>
            </a:r>
            <a:r>
              <a:rPr lang="en-US" altLang="es-ES" sz="1200" dirty="0">
                <a:solidFill>
                  <a:schemeClr val="accent2">
                    <a:lumMod val="75000"/>
                  </a:schemeClr>
                </a:solidFill>
                <a:latin typeface="Arial Rounded MT Bold" panose="020F0704030504030204" pitchFamily="34" charset="0"/>
              </a:rPr>
              <a:t> </a:t>
            </a:r>
            <a:r>
              <a:rPr lang="en-US" altLang="es-ES" sz="1200" dirty="0" err="1">
                <a:solidFill>
                  <a:schemeClr val="accent2">
                    <a:lumMod val="75000"/>
                  </a:schemeClr>
                </a:solidFill>
                <a:latin typeface="Arial Rounded MT Bold" panose="020F0704030504030204" pitchFamily="34" charset="0"/>
              </a:rPr>
              <a:t>χρόνου</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Μία από τις σημαντικότερες αλλαγές που επέφερε το ψηφιακό είναι η ταχύτητα. Είμαστε πάντα συνδεδεμένοι, όπως και οι δικοί μας</a:t>
            </a:r>
          </a:p>
          <a:p>
            <a:pPr algn="l" rtl="0">
              <a:defRPr/>
            </a:pPr>
            <a:r>
              <a:rPr lang="en-US" altLang="es-ES" sz="1200" dirty="0">
                <a:latin typeface="Arial Rounded MT Bold" panose="020F0704030504030204" pitchFamily="34" charset="0"/>
              </a:rPr>
              <a:t>πελάτες (τα κοινωνικά μας κανάλια δεν πηγαίνουν διακοπές). </a:t>
            </a:r>
          </a:p>
          <a:p>
            <a:pPr algn="l" rtl="0">
              <a:defRPr/>
            </a:pPr>
            <a:r>
              <a:rPr lang="en-US" altLang="es-ES" sz="1200" dirty="0">
                <a:latin typeface="Arial Rounded MT Bold" panose="020F0704030504030204" pitchFamily="34" charset="0"/>
              </a:rPr>
              <a:t>Τα </a:t>
            </a:r>
            <a:r>
              <a:rPr lang="en-US" altLang="es-ES" sz="1200" dirty="0" err="1">
                <a:latin typeface="Arial Rounded MT Bold" panose="020F0704030504030204" pitchFamily="34" charset="0"/>
              </a:rPr>
              <a:t>Σχέδια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r>
              <a:rPr lang="en-US" altLang="es-ES" sz="1200" dirty="0">
                <a:latin typeface="Arial Rounded MT Bold" panose="020F0704030504030204" pitchFamily="34" charset="0"/>
              </a:rPr>
              <a:t> Μάρκετινγκ προβλέπουν ότι θα λειτουργούν σε μεγάλες περιόδους (12 ή περισσότερους μήνες) και μικρές περιόδους (για παράδειγμα μόνο μία εβδομάδα). Μεγαλώνοντας τον άξονα του χρόνου, μπορείτε να λάβετε υπόψη ποια ώρα της ημέρας είναι η καλύτερη για</a:t>
            </a:r>
          </a:p>
          <a:p>
            <a:pPr algn="l" rtl="0">
              <a:defRPr/>
            </a:pPr>
            <a:r>
              <a:rPr lang="en-US" altLang="es-ES" sz="1200" dirty="0">
                <a:latin typeface="Arial Rounded MT Bold" panose="020F0704030504030204" pitchFamily="34" charset="0"/>
              </a:rPr>
              <a:t>παράδειγμα για να δημοσιεύσετε κάτι στο Twitter.</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B4C03D-48A5-4891-BCD8-BA9F0D714ED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7417552-AC15-49EE-B189-61D7E733F8E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15367E9-273B-4988-8935-D488863DF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0A7F5232-A945-4F29-BF95-182D7E082F53}"/>
              </a:ext>
            </a:extLst>
          </p:cNvPr>
          <p:cNvSpPr txBox="1"/>
          <p:nvPr/>
        </p:nvSpPr>
        <p:spPr>
          <a:xfrm>
            <a:off x="3810796" y="1223445"/>
            <a:ext cx="1522408" cy="400110"/>
          </a:xfrm>
          <a:prstGeom prst="rect">
            <a:avLst/>
          </a:prstGeom>
          <a:noFill/>
        </p:spPr>
        <p:txBody>
          <a:bodyPr wrap="square">
            <a:spAutoFit/>
          </a:bodyPr>
          <a:lstStyle/>
          <a:p>
            <a:pPr algn="l" rtl="0"/>
            <a:r>
              <a:rPr lang="it-IT" altLang="es-ES" sz="2000" dirty="0">
                <a:solidFill>
                  <a:srgbClr val="00B0F0"/>
                </a:solidFill>
                <a:latin typeface="Arial Rounded MT Bold" panose="020F0704030504030204" pitchFamily="34" charset="0"/>
              </a:rPr>
              <a:t>ΠΟΤΕ?</a:t>
            </a:r>
            <a:endParaRPr lang="es-ES" sz="2000" dirty="0">
              <a:solidFill>
                <a:srgbClr val="00B0F0"/>
              </a:solidFill>
            </a:endParaRPr>
          </a:p>
        </p:txBody>
      </p:sp>
      <p:grpSp>
        <p:nvGrpSpPr>
          <p:cNvPr id="21" name="Grupo 20">
            <a:extLst>
              <a:ext uri="{FF2B5EF4-FFF2-40B4-BE49-F238E27FC236}">
                <a16:creationId xmlns:a16="http://schemas.microsoft.com/office/drawing/2014/main" id="{E6C6FD1C-ED97-443F-A2ED-394DB6480EA9}"/>
              </a:ext>
            </a:extLst>
          </p:cNvPr>
          <p:cNvGrpSpPr/>
          <p:nvPr/>
        </p:nvGrpSpPr>
        <p:grpSpPr>
          <a:xfrm rot="321022">
            <a:off x="5611750" y="1859325"/>
            <a:ext cx="2602522" cy="2237947"/>
            <a:chOff x="5713894" y="1698003"/>
            <a:chExt cx="2602522" cy="2237947"/>
          </a:xfrm>
        </p:grpSpPr>
        <p:grpSp>
          <p:nvGrpSpPr>
            <p:cNvPr id="14" name="object 7">
              <a:extLst>
                <a:ext uri="{FF2B5EF4-FFF2-40B4-BE49-F238E27FC236}">
                  <a16:creationId xmlns:a16="http://schemas.microsoft.com/office/drawing/2014/main" id="{0BDF7364-DD37-4950-B2D5-BF973A632393}"/>
                </a:ext>
              </a:extLst>
            </p:cNvPr>
            <p:cNvGrpSpPr/>
            <p:nvPr/>
          </p:nvGrpSpPr>
          <p:grpSpPr>
            <a:xfrm>
              <a:off x="5713894" y="1698003"/>
              <a:ext cx="2602522" cy="2237947"/>
              <a:chOff x="9498089" y="2635105"/>
              <a:chExt cx="7054012" cy="5788766"/>
            </a:xfrm>
          </p:grpSpPr>
          <p:pic>
            <p:nvPicPr>
              <p:cNvPr id="19" name="object 8">
                <a:extLst>
                  <a:ext uri="{FF2B5EF4-FFF2-40B4-BE49-F238E27FC236}">
                    <a16:creationId xmlns:a16="http://schemas.microsoft.com/office/drawing/2014/main" id="{8CC2B3DF-2FCB-49BA-80CD-5149CD5ACF91}"/>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9C5CE348-C185-41BA-BA86-8E161A2345AC}"/>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1D5B4464-9D4A-4F4C-A776-0A83F80BC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306" y="2104047"/>
              <a:ext cx="2212207" cy="1475823"/>
            </a:xfrm>
            <a:prstGeom prst="rect">
              <a:avLst/>
            </a:prstGeom>
          </p:spPr>
        </p:pic>
      </p:grpSp>
    </p:spTree>
    <p:extLst>
      <p:ext uri="{BB962C8B-B14F-4D97-AF65-F5344CB8AC3E}">
        <p14:creationId xmlns:p14="http://schemas.microsoft.com/office/powerpoint/2010/main" val="353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60" y="1661867"/>
            <a:ext cx="6207782" cy="53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282060" y="1772593"/>
            <a:ext cx="6207782" cy="461665"/>
          </a:xfrm>
          <a:prstGeom prst="rect">
            <a:avLst/>
          </a:prstGeom>
          <a:noFill/>
        </p:spPr>
        <p:txBody>
          <a:bodyPr wrap="square" rtlCol="0">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Τι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ίδιο το </a:t>
            </a:r>
            <a:r>
              <a:rPr lang="en-US" altLang="es-ES" sz="1200" dirty="0" err="1">
                <a:solidFill>
                  <a:schemeClr val="tx2">
                    <a:lumMod val="60000"/>
                    <a:lumOff val="40000"/>
                  </a:schemeClr>
                </a:solidFill>
                <a:latin typeface="Arial Rounded MT Bold" panose="020F0704030504030204" pitchFamily="34" charset="0"/>
              </a:rPr>
              <a:t>περιεχόμενο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i="1" dirty="0" err="1">
                <a:latin typeface="Arial Rounded MT Bold" panose="020F0704030504030204" pitchFamily="34" charset="0"/>
              </a:rPr>
              <a:t>Σύγχρονο</a:t>
            </a:r>
            <a:r>
              <a:rPr lang="en-US" altLang="es-ES" sz="1200" i="1" dirty="0">
                <a:latin typeface="Arial Rounded MT Bold" panose="020F0704030504030204" pitchFamily="34" charset="0"/>
              </a:rPr>
              <a:t> </a:t>
            </a:r>
            <a:r>
              <a:rPr lang="en-US" altLang="es-ES" sz="1200" i="1" dirty="0" err="1">
                <a:latin typeface="Arial Rounded MT Bold" panose="020F0704030504030204" pitchFamily="34" charset="0"/>
              </a:rPr>
              <a:t>μανιφέστο</a:t>
            </a:r>
            <a:r>
              <a:rPr lang="el-GR" altLang="es-ES" sz="1200" i="1" dirty="0">
                <a:latin typeface="Arial Rounded MT Bold" panose="020F0704030504030204" pitchFamily="34" charset="0"/>
              </a:rPr>
              <a:t> του</a:t>
            </a:r>
            <a:r>
              <a:rPr lang="en-US" altLang="es-ES" sz="1200" i="1" dirty="0">
                <a:latin typeface="Arial Rounded MT Bold" panose="020F0704030504030204" pitchFamily="34" charset="0"/>
              </a:rPr>
              <a:t> μάρκετινγκ </a:t>
            </a:r>
            <a:r>
              <a:rPr lang="en-US" altLang="es-ES" sz="1200" dirty="0">
                <a:latin typeface="Arial Rounded MT Bold" panose="020F0704030504030204" pitchFamily="34" charset="0"/>
              </a:rPr>
              <a:t>τονίζει τη σημασία του κάθε είδους περιεχομένου: κείμενο, εικόνες, βίντεο.</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6DB91EB-6FB0-4FC1-8B8B-712851B14C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78F3B0A-A7D3-492E-B91C-C7567A7614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9A047FB-4B37-4637-85A2-EFBB36E0B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87EDAA82-3D2B-4A31-8F91-BA8516E3657A}"/>
              </a:ext>
            </a:extLst>
          </p:cNvPr>
          <p:cNvSpPr txBox="1"/>
          <p:nvPr/>
        </p:nvSpPr>
        <p:spPr>
          <a:xfrm>
            <a:off x="3954895" y="1170920"/>
            <a:ext cx="1121244" cy="400110"/>
          </a:xfrm>
          <a:prstGeom prst="rect">
            <a:avLst/>
          </a:prstGeom>
          <a:noFill/>
        </p:spPr>
        <p:txBody>
          <a:bodyPr wrap="square">
            <a:spAutoFit/>
          </a:bodyPr>
          <a:lstStyle/>
          <a:p>
            <a:pPr algn="l" rtl="0"/>
            <a:r>
              <a:rPr lang="it-IT" altLang="es-ES" sz="2000" dirty="0">
                <a:solidFill>
                  <a:srgbClr val="00B0F0"/>
                </a:solidFill>
                <a:latin typeface="Arial Rounded MT Bold" panose="020F0704030504030204" pitchFamily="34" charset="0"/>
              </a:rPr>
              <a:t>ΤΙ?</a:t>
            </a:r>
            <a:endParaRPr lang="es-ES" sz="2000" dirty="0">
              <a:solidFill>
                <a:srgbClr val="00B0F0"/>
              </a:solidFill>
            </a:endParaRPr>
          </a:p>
        </p:txBody>
      </p:sp>
      <p:sp>
        <p:nvSpPr>
          <p:cNvPr id="13" name="CuadroTexto 12">
            <a:extLst>
              <a:ext uri="{FF2B5EF4-FFF2-40B4-BE49-F238E27FC236}">
                <a16:creationId xmlns:a16="http://schemas.microsoft.com/office/drawing/2014/main" id="{FBE40EFB-9942-4258-A20F-1C53173E71C4}"/>
              </a:ext>
            </a:extLst>
          </p:cNvPr>
          <p:cNvSpPr txBox="1"/>
          <p:nvPr/>
        </p:nvSpPr>
        <p:spPr>
          <a:xfrm>
            <a:off x="1269064" y="2251138"/>
            <a:ext cx="4889307" cy="1938992"/>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Τα περιεχόμενα είναι η καρδιά κάθε </a:t>
            </a:r>
            <a:r>
              <a:rPr lang="en-US" altLang="es-ES" sz="1200" dirty="0" err="1">
                <a:latin typeface="Arial Rounded MT Bold" panose="020F0704030504030204" pitchFamily="34" charset="0"/>
              </a:rPr>
              <a:t>Στρατηγικής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r>
              <a:rPr lang="en-US" altLang="es-ES" sz="1200" dirty="0">
                <a:latin typeface="Arial Rounded MT Bold" panose="020F0704030504030204" pitchFamily="34" charset="0"/>
              </a:rPr>
              <a:t> Μάρκετινγκ: μας επιτρέπουν να βελτιστοποιήσουμε το Brand, να διευκολύνουμε την αφοσίωση των πελατών και τις διαδικασίες πωλήσεων.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ψηφιακό επέτρεψε να γίνουν εκείνοι που ήταν μόνο παραλήπτες </a:t>
            </a:r>
          </a:p>
          <a:p>
            <a:pPr algn="l" rtl="0">
              <a:defRPr/>
            </a:pPr>
            <a:r>
              <a:rPr lang="en-US" altLang="es-ES" sz="1200" dirty="0" err="1">
                <a:latin typeface="Arial Rounded MT Bold" panose="020F0704030504030204" pitchFamily="34" charset="0"/>
              </a:rPr>
              <a:t>παραγωγο</a:t>
            </a:r>
            <a:r>
              <a:rPr lang="el-GR" altLang="es-ES" sz="1200" dirty="0">
                <a:latin typeface="Arial Rounded MT Bold" panose="020F0704030504030204" pitchFamily="34" charset="0"/>
              </a:rPr>
              <a:t>ί</a:t>
            </a:r>
            <a:r>
              <a:rPr lang="en-US" altLang="es-ES" sz="1200" dirty="0">
                <a:latin typeface="Arial Rounded MT Bold" panose="020F0704030504030204" pitchFamily="34" charset="0"/>
              </a:rPr>
              <a:t> περιεχομένου.</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Μόλις μοιραστείτε μια φωτογραφία ή πείτε κάτι, δημιουργείται περιεχόμενο. Καμία στρατηγική μάρκετινγκ περιεχομένου δεν είναι επιτυχής εάν δεν ξεκινά με σαφείς στόχους.</a:t>
            </a:r>
            <a:endParaRPr lang="it-IT" altLang="es-ES" sz="1200" dirty="0">
              <a:latin typeface="Arial Rounded MT Bold" panose="020F0704030504030204" pitchFamily="34" charset="0"/>
            </a:endParaRPr>
          </a:p>
        </p:txBody>
      </p:sp>
      <p:grpSp>
        <p:nvGrpSpPr>
          <p:cNvPr id="22" name="Grupo 21">
            <a:extLst>
              <a:ext uri="{FF2B5EF4-FFF2-40B4-BE49-F238E27FC236}">
                <a16:creationId xmlns:a16="http://schemas.microsoft.com/office/drawing/2014/main" id="{8F0ED452-52F4-40A1-B7DF-75FCF593EBA8}"/>
              </a:ext>
            </a:extLst>
          </p:cNvPr>
          <p:cNvGrpSpPr/>
          <p:nvPr/>
        </p:nvGrpSpPr>
        <p:grpSpPr>
          <a:xfrm rot="209923">
            <a:off x="5928534" y="2021263"/>
            <a:ext cx="2512504" cy="2055874"/>
            <a:chOff x="5948549" y="1901759"/>
            <a:chExt cx="2583891" cy="2260028"/>
          </a:xfrm>
        </p:grpSpPr>
        <p:grpSp>
          <p:nvGrpSpPr>
            <p:cNvPr id="18" name="object 7">
              <a:extLst>
                <a:ext uri="{FF2B5EF4-FFF2-40B4-BE49-F238E27FC236}">
                  <a16:creationId xmlns:a16="http://schemas.microsoft.com/office/drawing/2014/main" id="{0DCC5742-2590-45F2-A3BA-940E9CBE24CB}"/>
                </a:ext>
              </a:extLst>
            </p:cNvPr>
            <p:cNvGrpSpPr/>
            <p:nvPr/>
          </p:nvGrpSpPr>
          <p:grpSpPr>
            <a:xfrm>
              <a:off x="5948549" y="1901759"/>
              <a:ext cx="2583891" cy="2260028"/>
              <a:chOff x="9498089" y="2635105"/>
              <a:chExt cx="7054012" cy="5788766"/>
            </a:xfrm>
          </p:grpSpPr>
          <p:pic>
            <p:nvPicPr>
              <p:cNvPr id="20" name="object 8">
                <a:extLst>
                  <a:ext uri="{FF2B5EF4-FFF2-40B4-BE49-F238E27FC236}">
                    <a16:creationId xmlns:a16="http://schemas.microsoft.com/office/drawing/2014/main" id="{F3522A5B-1AE4-4F0C-917E-6B46DE4D3C0E}"/>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0FB4D5A9-E4EB-43F2-B251-D4A7366D2D2A}"/>
                  </a:ext>
                </a:extLst>
              </p:cNvPr>
              <p:cNvPicPr/>
              <p:nvPr/>
            </p:nvPicPr>
            <p:blipFill>
              <a:blip r:embed="rId5" cstate="print"/>
              <a:stretch>
                <a:fillRect/>
              </a:stretch>
            </p:blipFill>
            <p:spPr>
              <a:xfrm>
                <a:off x="9498089" y="2635105"/>
                <a:ext cx="3405897" cy="1737535"/>
              </a:xfrm>
              <a:prstGeom prst="rect">
                <a:avLst/>
              </a:prstGeom>
            </p:spPr>
          </p:pic>
        </p:grpSp>
        <p:pic>
          <p:nvPicPr>
            <p:cNvPr id="10" name="Imagen 9">
              <a:extLst>
                <a:ext uri="{FF2B5EF4-FFF2-40B4-BE49-F238E27FC236}">
                  <a16:creationId xmlns:a16="http://schemas.microsoft.com/office/drawing/2014/main" id="{58DC9F2C-6C4F-4A69-B9BF-434768482F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2297553"/>
              <a:ext cx="2232248" cy="1525133"/>
            </a:xfrm>
            <a:prstGeom prst="rect">
              <a:avLst/>
            </a:prstGeom>
          </p:spPr>
        </p:pic>
      </p:grpSp>
    </p:spTree>
    <p:extLst>
      <p:ext uri="{BB962C8B-B14F-4D97-AF65-F5344CB8AC3E}">
        <p14:creationId xmlns:p14="http://schemas.microsoft.com/office/powerpoint/2010/main" val="386647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015663"/>
          </a:xfrm>
          <a:prstGeom prst="rect">
            <a:avLst/>
          </a:prstGeom>
          <a:noFill/>
        </p:spPr>
        <p:txBody>
          <a:bodyPr wrap="square" rtlCol="0">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Πώς: η στρατηγική και τα εργαλεία που χρησιμοποιούνται </a:t>
            </a:r>
            <a:r>
              <a:rPr lang="en-US" altLang="es-ES" sz="1200" dirty="0" err="1">
                <a:solidFill>
                  <a:schemeClr val="tx2">
                    <a:lumMod val="60000"/>
                    <a:lumOff val="40000"/>
                  </a:schemeClr>
                </a:solidFill>
                <a:latin typeface="Arial Rounded MT Bold" panose="020F0704030504030204" pitchFamily="34" charset="0"/>
              </a:rPr>
              <a:t>στην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πραγματικότητα</a:t>
            </a:r>
            <a:r>
              <a:rPr lang="en-US" altLang="es-ES" sz="1200" dirty="0">
                <a:latin typeface="Arial Rounded MT Bold" panose="020F0704030504030204" pitchFamily="34" charset="0"/>
              </a:rPr>
              <a:t> Ξεκινώντας με τις σωστές ερωτήσεις, διευκολύνεται η παραγωγή μιας καλής στρατηγικής. Αυτό παίρνει τη μορφή ενός σχεδίου που περιλαμβάνει</a:t>
            </a:r>
          </a:p>
          <a:p>
            <a:pPr algn="l" rtl="0">
              <a:defRPr/>
            </a:pPr>
            <a:r>
              <a:rPr lang="en-US" altLang="es-ES" sz="1200" dirty="0">
                <a:latin typeface="Arial Rounded MT Bold" panose="020F0704030504030204" pitchFamily="34" charset="0"/>
              </a:rPr>
              <a:t>τα εργαλεία που θέλουμε να χρησιμοποιήσουμε (ιστότοπος, εφαρμογή, ενημερωτικό δελτίο, διαφημιστικές καμπάνιες).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2">
            <a:extLst>
              <a:ext uri="{FF2B5EF4-FFF2-40B4-BE49-F238E27FC236}">
                <a16:creationId xmlns:a16="http://schemas.microsoft.com/office/drawing/2014/main" id="{8353399A-8812-4A82-B6AC-50DBFF74CFE6}"/>
              </a:ext>
            </a:extLst>
          </p:cNvPr>
          <p:cNvSpPr txBox="1">
            <a:spLocks/>
          </p:cNvSpPr>
          <p:nvPr/>
        </p:nvSpPr>
        <p:spPr>
          <a:xfrm>
            <a:off x="0" y="8340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endParaRPr lang="es-ES"/>
          </a:p>
        </p:txBody>
      </p:sp>
      <p:sp>
        <p:nvSpPr>
          <p:cNvPr id="12" name="Marcador de texto 7">
            <a:extLst>
              <a:ext uri="{FF2B5EF4-FFF2-40B4-BE49-F238E27FC236}">
                <a16:creationId xmlns:a16="http://schemas.microsoft.com/office/drawing/2014/main" id="{7931F693-FFCB-484F-B91E-695F4EE1A20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7" name="Donut 24">
            <a:extLst>
              <a:ext uri="{FF2B5EF4-FFF2-40B4-BE49-F238E27FC236}">
                <a16:creationId xmlns:a16="http://schemas.microsoft.com/office/drawing/2014/main" id="{44F0784B-AC37-49B8-9491-7415160F42B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8" name="Imagen 17">
            <a:extLst>
              <a:ext uri="{FF2B5EF4-FFF2-40B4-BE49-F238E27FC236}">
                <a16:creationId xmlns:a16="http://schemas.microsoft.com/office/drawing/2014/main" id="{B04A8DD9-C626-4C48-9C70-B46CE199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ECA27F70-A980-4A1C-9CB2-95D8A1D41921}"/>
              </a:ext>
            </a:extLst>
          </p:cNvPr>
          <p:cNvSpPr txBox="1"/>
          <p:nvPr/>
        </p:nvSpPr>
        <p:spPr>
          <a:xfrm>
            <a:off x="3954895" y="1170920"/>
            <a:ext cx="1121244" cy="400110"/>
          </a:xfrm>
          <a:prstGeom prst="rect">
            <a:avLst/>
          </a:prstGeom>
          <a:noFill/>
        </p:spPr>
        <p:txBody>
          <a:bodyPr wrap="square">
            <a:spAutoFit/>
          </a:bodyPr>
          <a:lstStyle/>
          <a:p>
            <a:pPr algn="l" rtl="0"/>
            <a:r>
              <a:rPr lang="it-IT" altLang="es-ES" sz="2000" dirty="0">
                <a:solidFill>
                  <a:srgbClr val="00B0F0"/>
                </a:solidFill>
                <a:latin typeface="Arial Rounded MT Bold" panose="020F0704030504030204" pitchFamily="34" charset="0"/>
              </a:rPr>
              <a:t>ΠΩΣ?</a:t>
            </a:r>
            <a:endParaRPr lang="es-ES" sz="2000" dirty="0">
              <a:solidFill>
                <a:srgbClr val="00B0F0"/>
              </a:solidFill>
            </a:endParaRPr>
          </a:p>
        </p:txBody>
      </p:sp>
      <p:sp>
        <p:nvSpPr>
          <p:cNvPr id="13" name="CuadroTexto 12">
            <a:extLst>
              <a:ext uri="{FF2B5EF4-FFF2-40B4-BE49-F238E27FC236}">
                <a16:creationId xmlns:a16="http://schemas.microsoft.com/office/drawing/2014/main" id="{D6938E3D-F454-47A7-A627-57B384E0908E}"/>
              </a:ext>
            </a:extLst>
          </p:cNvPr>
          <p:cNvSpPr txBox="1"/>
          <p:nvPr/>
        </p:nvSpPr>
        <p:spPr>
          <a:xfrm>
            <a:off x="1481561" y="2787774"/>
            <a:ext cx="3546645" cy="1569660"/>
          </a:xfrm>
          <a:prstGeom prst="rect">
            <a:avLst/>
          </a:prstGeom>
          <a:noFill/>
        </p:spPr>
        <p:txBody>
          <a:bodyPr wrap="square">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Απώτερος στόχος είναι η επίτευξη επιχειρηματικών στόχων </a:t>
            </a:r>
            <a:r>
              <a:rPr lang="en-US" altLang="es-ES" sz="1200" dirty="0">
                <a:latin typeface="Arial Rounded MT Bold" panose="020F0704030504030204" pitchFamily="34" charset="0"/>
              </a:rPr>
              <a:t>και είναι δυνατή μόνο εάν ενσωματωθούμε στο διαδίκτυο και εκτός σύνδεσης. Η διασταύρωση στόχων, ανθρώπων, σεναρίων, αγορών, χρόνων, περιεχομένου, διαθέσιμων εργαλείων και πρωτοβουλιών εκτός σύνδεσης οδηγεί στη στρατηγική και στον σωστό καθορισμό του διαδικτυακού επιχειρησιακού σχεδίου.</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E034B2D2-54DF-4C4A-A2D2-4D9F456DBD7E}"/>
              </a:ext>
            </a:extLst>
          </p:cNvPr>
          <p:cNvGrpSpPr/>
          <p:nvPr/>
        </p:nvGrpSpPr>
        <p:grpSpPr>
          <a:xfrm rot="528600">
            <a:off x="5060941" y="2511612"/>
            <a:ext cx="2396715" cy="1867867"/>
            <a:chOff x="4849798" y="2445154"/>
            <a:chExt cx="2746538" cy="2070812"/>
          </a:xfrm>
        </p:grpSpPr>
        <p:grpSp>
          <p:nvGrpSpPr>
            <p:cNvPr id="19" name="object 7">
              <a:extLst>
                <a:ext uri="{FF2B5EF4-FFF2-40B4-BE49-F238E27FC236}">
                  <a16:creationId xmlns:a16="http://schemas.microsoft.com/office/drawing/2014/main" id="{E9D3FAFB-35E6-4EC7-9EBA-2DC7AE5855C8}"/>
                </a:ext>
              </a:extLst>
            </p:cNvPr>
            <p:cNvGrpSpPr/>
            <p:nvPr/>
          </p:nvGrpSpPr>
          <p:grpSpPr>
            <a:xfrm>
              <a:off x="4849798" y="2445154"/>
              <a:ext cx="2746538" cy="2070812"/>
              <a:chOff x="9498089" y="2635105"/>
              <a:chExt cx="7054012" cy="5788766"/>
            </a:xfrm>
          </p:grpSpPr>
          <p:pic>
            <p:nvPicPr>
              <p:cNvPr id="21" name="object 8">
                <a:extLst>
                  <a:ext uri="{FF2B5EF4-FFF2-40B4-BE49-F238E27FC236}">
                    <a16:creationId xmlns:a16="http://schemas.microsoft.com/office/drawing/2014/main" id="{7526C555-3B76-45A8-B62A-4B3D7B483E34}"/>
                  </a:ext>
                </a:extLst>
              </p:cNvPr>
              <p:cNvPicPr/>
              <p:nvPr/>
            </p:nvPicPr>
            <p:blipFill>
              <a:blip r:embed="rId4" cstate="print"/>
              <a:stretch>
                <a:fillRect/>
              </a:stretch>
            </p:blipFill>
            <p:spPr>
              <a:xfrm>
                <a:off x="10121912" y="3276961"/>
                <a:ext cx="6430189" cy="5146910"/>
              </a:xfrm>
              <a:prstGeom prst="rect">
                <a:avLst/>
              </a:prstGeom>
            </p:spPr>
          </p:pic>
          <p:pic>
            <p:nvPicPr>
              <p:cNvPr id="22" name="object 10">
                <a:extLst>
                  <a:ext uri="{FF2B5EF4-FFF2-40B4-BE49-F238E27FC236}">
                    <a16:creationId xmlns:a16="http://schemas.microsoft.com/office/drawing/2014/main" id="{AA300FDB-7AF6-410F-AEE6-A5787D13FB67}"/>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DDD19D3E-721E-4A91-94B8-8D2543B7D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4931" y="2811330"/>
              <a:ext cx="2339163" cy="1410404"/>
            </a:xfrm>
            <a:prstGeom prst="rect">
              <a:avLst/>
            </a:prstGeom>
          </p:spPr>
        </p:pic>
      </p:grpSp>
    </p:spTree>
    <p:extLst>
      <p:ext uri="{BB962C8B-B14F-4D97-AF65-F5344CB8AC3E}">
        <p14:creationId xmlns:p14="http://schemas.microsoft.com/office/powerpoint/2010/main" val="306358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8414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394332"/>
            <a:ext cx="6207782" cy="304698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Για να λειτουργήσει… Άνθρωποι και διαδικασίες</a:t>
            </a:r>
          </a:p>
          <a:p>
            <a:pPr algn="l" rtl="0">
              <a:defRPr/>
            </a:pPr>
            <a:endParaRPr lang="en-GB"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φαίνεται παραπάνω, οι δεξιότητες εκείνων που εξασφαλίζουν την εκτέλεση </a:t>
            </a:r>
            <a:r>
              <a:rPr lang="en-US" altLang="es-ES" sz="1200" dirty="0" err="1">
                <a:latin typeface="Arial Rounded MT Bold" panose="020F0704030504030204" pitchFamily="34" charset="0"/>
              </a:rPr>
              <a:t>ενός</a:t>
            </a:r>
            <a:r>
              <a:rPr lang="en-US" altLang="es-ES" sz="1200" dirty="0">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Ψ</a:t>
            </a:r>
            <a:r>
              <a:rPr lang="en-US" altLang="es-ES" sz="1200" dirty="0" err="1">
                <a:solidFill>
                  <a:schemeClr val="tx2">
                    <a:lumMod val="60000"/>
                    <a:lumOff val="40000"/>
                  </a:schemeClr>
                </a:solidFill>
                <a:latin typeface="Arial Rounded MT Bold" panose="020F0704030504030204" pitchFamily="34" charset="0"/>
              </a:rPr>
              <a:t>ηφιακ</a:t>
            </a:r>
            <a:r>
              <a:rPr lang="el-GR" altLang="es-ES" sz="1200" dirty="0" err="1">
                <a:solidFill>
                  <a:schemeClr val="tx2">
                    <a:lumMod val="60000"/>
                    <a:lumOff val="40000"/>
                  </a:schemeClr>
                </a:solidFill>
                <a:latin typeface="Arial Rounded MT Bold" panose="020F0704030504030204" pitchFamily="34" charset="0"/>
              </a:rPr>
              <a:t>ού</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Σχ</a:t>
            </a:r>
            <a:r>
              <a:rPr lang="el-GR" altLang="es-ES" sz="1200" dirty="0" err="1">
                <a:solidFill>
                  <a:schemeClr val="tx2">
                    <a:lumMod val="60000"/>
                    <a:lumOff val="40000"/>
                  </a:schemeClr>
                </a:solidFill>
                <a:latin typeface="Arial Rounded MT Bold" panose="020F0704030504030204" pitchFamily="34" charset="0"/>
              </a:rPr>
              <a:t>εδίου</a:t>
            </a:r>
            <a:r>
              <a:rPr lang="en-US" altLang="es-ES" sz="1200" dirty="0">
                <a:solidFill>
                  <a:schemeClr val="tx2">
                    <a:lumMod val="60000"/>
                    <a:lumOff val="40000"/>
                  </a:schemeClr>
                </a:solidFill>
                <a:latin typeface="Arial Rounded MT Bold" panose="020F0704030504030204" pitchFamily="34" charset="0"/>
              </a:rPr>
              <a:t> Μάρκετινγκ </a:t>
            </a:r>
            <a:r>
              <a:rPr lang="en-US" altLang="es-ES" sz="1200" dirty="0">
                <a:latin typeface="Arial Rounded MT Bold" panose="020F0704030504030204" pitchFamily="34" charset="0"/>
              </a:rPr>
              <a:t>είναι οι παράγοντες επιτυχίας. Υπάρχουν δύο επιλογές:</a:t>
            </a: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Υπάρχουν μικτές λύσεις, με καλές εσωτερικές δεξιότητες και εξωτερικό επόπτη.</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1609E9B-A929-4078-9198-A387D3398B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29885358-53DE-4CEF-A3E6-FD049E2C654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BEF50FE-033A-435B-A061-24CF9DEDE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975854BA-19EB-4FCD-B747-B44D9CE746ED}"/>
              </a:ext>
            </a:extLst>
          </p:cNvPr>
          <p:cNvGrpSpPr/>
          <p:nvPr/>
        </p:nvGrpSpPr>
        <p:grpSpPr>
          <a:xfrm>
            <a:off x="1652857" y="2360562"/>
            <a:ext cx="4935367" cy="1721667"/>
            <a:chOff x="1652857" y="2360562"/>
            <a:chExt cx="4575327" cy="1721667"/>
          </a:xfrm>
        </p:grpSpPr>
        <p:sp>
          <p:nvSpPr>
            <p:cNvPr id="7" name="Forma libre: forma 6">
              <a:extLst>
                <a:ext uri="{FF2B5EF4-FFF2-40B4-BE49-F238E27FC236}">
                  <a16:creationId xmlns:a16="http://schemas.microsoft.com/office/drawing/2014/main" id="{A01D2945-883B-497B-878A-42BD02745A52}"/>
                </a:ext>
              </a:extLst>
            </p:cNvPr>
            <p:cNvSpPr/>
            <p:nvPr/>
          </p:nvSpPr>
          <p:spPr>
            <a:xfrm>
              <a:off x="2046670" y="2364803"/>
              <a:ext cx="4181514" cy="758908"/>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4383" tIns="41911" rIns="78232" bIns="41911" numCol="1" spcCol="1270" anchor="ctr" anchorCtr="0">
              <a:noAutofit/>
            </a:bodyPr>
            <a:lstStyle/>
            <a:p>
              <a:pPr algn="l" rtl="0">
                <a:defRPr/>
              </a:pPr>
              <a:r>
                <a:rPr lang="en-US" altLang="es-ES" sz="1100" dirty="0">
                  <a:solidFill>
                    <a:schemeClr val="tx1"/>
                  </a:solidFill>
                  <a:latin typeface="Arial Rounded MT Bold" panose="020F0704030504030204" pitchFamily="34" charset="0"/>
                </a:rPr>
                <a:t>Εσωτερικά: όσοι βρίσκονται ήδη στην εταιρεία έχουν καλύτερη γνώση των προϊόντων και των έργων της. Μπορεί να είναι ταχύτερο, αλλά είναι </a:t>
              </a:r>
              <a:r>
                <a:rPr lang="en-US" altLang="es-ES" sz="1100" dirty="0" err="1">
                  <a:solidFill>
                    <a:schemeClr val="tx1"/>
                  </a:solidFill>
                  <a:latin typeface="Arial Rounded MT Bold" panose="020F0704030504030204" pitchFamily="34" charset="0"/>
                </a:rPr>
                <a:t>ένα</a:t>
              </a:r>
              <a:r>
                <a:rPr lang="en-US" altLang="es-ES" sz="1100" dirty="0">
                  <a:solidFill>
                    <a:schemeClr val="tx1"/>
                  </a:solidFill>
                  <a:latin typeface="Arial Rounded MT Bold" panose="020F0704030504030204" pitchFamily="34" charset="0"/>
                </a:rPr>
                <a:t> </a:t>
              </a:r>
              <a:r>
                <a:rPr lang="en-US" altLang="es-ES" sz="1100" dirty="0" err="1">
                  <a:solidFill>
                    <a:schemeClr val="tx1"/>
                  </a:solidFill>
                  <a:latin typeface="Arial Rounded MT Bold" panose="020F0704030504030204" pitchFamily="34" charset="0"/>
                </a:rPr>
                <a:t>κόστος</a:t>
              </a:r>
              <a:r>
                <a:rPr lang="en-US" altLang="es-ES" sz="1100" dirty="0">
                  <a:solidFill>
                    <a:schemeClr val="tx1"/>
                  </a:solidFill>
                  <a:latin typeface="Arial Rounded MT Bold" panose="020F0704030504030204" pitchFamily="34" charset="0"/>
                </a:rPr>
                <a:t> το οποίο συνήθως δεν </a:t>
              </a:r>
              <a:r>
                <a:rPr lang="en-US" altLang="es-ES" sz="1100" dirty="0" err="1">
                  <a:solidFill>
                    <a:schemeClr val="tx1"/>
                  </a:solidFill>
                  <a:latin typeface="Arial Rounded MT Bold" panose="020F0704030504030204" pitchFamily="34" charset="0"/>
                </a:rPr>
                <a:t>είναι</a:t>
              </a:r>
              <a:r>
                <a:rPr lang="en-US" altLang="es-ES" sz="1100" dirty="0">
                  <a:solidFill>
                    <a:schemeClr val="tx1"/>
                  </a:solidFill>
                  <a:latin typeface="Arial Rounded MT Bold" panose="020F0704030504030204" pitchFamily="34" charset="0"/>
                </a:rPr>
                <a:t> </a:t>
              </a:r>
              <a:r>
                <a:rPr lang="en-US" altLang="es-ES" sz="1100" dirty="0" err="1">
                  <a:solidFill>
                    <a:schemeClr val="tx1"/>
                  </a:solidFill>
                  <a:latin typeface="Arial Rounded MT Bold" panose="020F0704030504030204" pitchFamily="34" charset="0"/>
                </a:rPr>
                <a:t>βιώσιμο</a:t>
              </a:r>
              <a:r>
                <a:rPr lang="el-GR" altLang="es-ES" sz="1100" dirty="0">
                  <a:solidFill>
                    <a:schemeClr val="tx1"/>
                  </a:solidFill>
                  <a:latin typeface="Arial Rounded MT Bold" panose="020F0704030504030204" pitchFamily="34" charset="0"/>
                </a:rPr>
                <a:t> για </a:t>
              </a:r>
              <a:r>
                <a:rPr lang="en-US" altLang="es-ES" sz="1100" dirty="0" err="1">
                  <a:solidFill>
                    <a:schemeClr val="tx1"/>
                  </a:solidFill>
                  <a:latin typeface="Arial Rounded MT Bold" panose="020F0704030504030204" pitchFamily="34" charset="0"/>
                </a:rPr>
                <a:t>εταιρείες</a:t>
              </a:r>
              <a:r>
                <a:rPr lang="en-US" altLang="es-ES" sz="1100" dirty="0">
                  <a:solidFill>
                    <a:schemeClr val="tx1"/>
                  </a:solidFill>
                  <a:latin typeface="Arial Rounded MT Bold" panose="020F0704030504030204" pitchFamily="34" charset="0"/>
                </a:rPr>
                <a:t>. </a:t>
              </a:r>
            </a:p>
          </p:txBody>
        </p:sp>
        <p:sp>
          <p:nvSpPr>
            <p:cNvPr id="8" name="Elipse 7">
              <a:extLst>
                <a:ext uri="{FF2B5EF4-FFF2-40B4-BE49-F238E27FC236}">
                  <a16:creationId xmlns:a16="http://schemas.microsoft.com/office/drawing/2014/main" id="{1BE4732F-D246-4BA8-B68B-F9A972C04F93}"/>
                </a:ext>
              </a:extLst>
            </p:cNvPr>
            <p:cNvSpPr/>
            <p:nvPr/>
          </p:nvSpPr>
          <p:spPr>
            <a:xfrm>
              <a:off x="1652857" y="2360562"/>
              <a:ext cx="758906" cy="758906"/>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69E31C53-13F6-4DA2-AC8F-048F968CCBC1}"/>
                </a:ext>
              </a:extLst>
            </p:cNvPr>
            <p:cNvSpPr/>
            <p:nvPr/>
          </p:nvSpPr>
          <p:spPr>
            <a:xfrm>
              <a:off x="2046670" y="3311666"/>
              <a:ext cx="4181513" cy="758907"/>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2827891"/>
                <a:satOff val="-11636"/>
                <a:lumOff val="-2353"/>
                <a:alphaOff val="0"/>
              </a:schemeClr>
            </a:fillRef>
            <a:effectRef idx="0">
              <a:schemeClr val="accent3">
                <a:hueOff val="-2827891"/>
                <a:satOff val="-11636"/>
                <a:lumOff val="-2353"/>
                <a:alphaOff val="0"/>
              </a:schemeClr>
            </a:effectRef>
            <a:fontRef idx="minor">
              <a:schemeClr val="lt1"/>
            </a:fontRef>
          </p:style>
          <p:txBody>
            <a:bodyPr spcFirstLastPara="0" vert="horz" wrap="square" lIns="524383" tIns="41911" rIns="78232" bIns="41910" numCol="1" spcCol="1270" anchor="ctr" anchorCtr="0">
              <a:noAutofit/>
            </a:bodyPr>
            <a:lstStyle/>
            <a:p>
              <a:pPr algn="l" rtl="0">
                <a:defRPr/>
              </a:pPr>
              <a:r>
                <a:rPr lang="it-IT" sz="1100" kern="1200" dirty="0">
                  <a:solidFill>
                    <a:schemeClr val="tx1"/>
                  </a:solidFill>
                </a:rPr>
                <a:t> </a:t>
              </a:r>
              <a:r>
                <a:rPr lang="en-US" altLang="es-ES" sz="1100" dirty="0">
                  <a:solidFill>
                    <a:schemeClr val="tx1"/>
                  </a:solidFill>
                  <a:latin typeface="Arial Rounded MT Bold" panose="020F0704030504030204" pitchFamily="34" charset="0"/>
                </a:rPr>
                <a:t>Εξωτερική: η εξωτερική ανάθεση είναι η πιο διαδεδομένη λύση: ένας Τομεακός Οργανισμός, ένας Σύμβουλος</a:t>
              </a:r>
              <a:endParaRPr lang="es-ES" sz="1100" kern="1200" dirty="0">
                <a:solidFill>
                  <a:schemeClr val="tx1"/>
                </a:solidFill>
              </a:endParaRPr>
            </a:p>
          </p:txBody>
        </p:sp>
        <p:sp>
          <p:nvSpPr>
            <p:cNvPr id="13" name="Elipse 12">
              <a:extLst>
                <a:ext uri="{FF2B5EF4-FFF2-40B4-BE49-F238E27FC236}">
                  <a16:creationId xmlns:a16="http://schemas.microsoft.com/office/drawing/2014/main" id="{623BE2E9-7D82-4B0F-9CBF-50520806991A}"/>
                </a:ext>
              </a:extLst>
            </p:cNvPr>
            <p:cNvSpPr/>
            <p:nvPr/>
          </p:nvSpPr>
          <p:spPr>
            <a:xfrm>
              <a:off x="1686067" y="3323323"/>
              <a:ext cx="758906" cy="758906"/>
            </a:xfrm>
            <a:prstGeom prst="ellipse">
              <a:avLst/>
            </a:prstGeom>
          </p:spPr>
          <p:style>
            <a:lnRef idx="2">
              <a:schemeClr val="lt1">
                <a:hueOff val="0"/>
                <a:satOff val="0"/>
                <a:lumOff val="0"/>
                <a:alphaOff val="0"/>
              </a:schemeClr>
            </a:lnRef>
            <a:fillRef idx="1">
              <a:schemeClr val="accent3">
                <a:tint val="50000"/>
                <a:hueOff val="-3099036"/>
                <a:satOff val="-12181"/>
                <a:lumOff val="-1034"/>
                <a:alphaOff val="0"/>
              </a:schemeClr>
            </a:fillRef>
            <a:effectRef idx="0">
              <a:schemeClr val="accent3">
                <a:tint val="50000"/>
                <a:hueOff val="-3099036"/>
                <a:satOff val="-12181"/>
                <a:lumOff val="-1034"/>
                <a:alphaOff val="0"/>
              </a:schemeClr>
            </a:effectRef>
            <a:fontRef idx="minor">
              <a:schemeClr val="lt1">
                <a:hueOff val="0"/>
                <a:satOff val="0"/>
                <a:lumOff val="0"/>
                <a:alphaOff val="0"/>
              </a:schemeClr>
            </a:fontRef>
          </p:style>
        </p:sp>
      </p:grpSp>
      <p:sp>
        <p:nvSpPr>
          <p:cNvPr id="18" name="CuadroTexto 17">
            <a:extLst>
              <a:ext uri="{FF2B5EF4-FFF2-40B4-BE49-F238E27FC236}">
                <a16:creationId xmlns:a16="http://schemas.microsoft.com/office/drawing/2014/main" id="{84020694-3F9F-490E-9161-B52F059AF080}"/>
              </a:ext>
            </a:extLst>
          </p:cNvPr>
          <p:cNvSpPr txBox="1"/>
          <p:nvPr/>
        </p:nvSpPr>
        <p:spPr>
          <a:xfrm>
            <a:off x="1888447" y="2519885"/>
            <a:ext cx="287726" cy="369332"/>
          </a:xfrm>
          <a:prstGeom prst="rect">
            <a:avLst/>
          </a:prstGeom>
          <a:noFill/>
        </p:spPr>
        <p:txBody>
          <a:bodyPr wrap="square">
            <a:spAutoFit/>
          </a:bodyPr>
          <a:lstStyle/>
          <a:p>
            <a:pPr algn="l" rtl="0"/>
            <a:r>
              <a:rPr lang="it-IT" sz="1800" kern="1200" dirty="0">
                <a:solidFill>
                  <a:schemeClr val="tx1"/>
                </a:solidFill>
              </a:rPr>
              <a:t>1</a:t>
            </a:r>
            <a:endParaRPr lang="es-ES" dirty="0"/>
          </a:p>
        </p:txBody>
      </p:sp>
      <p:sp>
        <p:nvSpPr>
          <p:cNvPr id="19" name="CuadroTexto 18">
            <a:extLst>
              <a:ext uri="{FF2B5EF4-FFF2-40B4-BE49-F238E27FC236}">
                <a16:creationId xmlns:a16="http://schemas.microsoft.com/office/drawing/2014/main" id="{BA28D8E4-F74C-484A-857F-74CE114BA138}"/>
              </a:ext>
            </a:extLst>
          </p:cNvPr>
          <p:cNvSpPr txBox="1"/>
          <p:nvPr/>
        </p:nvSpPr>
        <p:spPr>
          <a:xfrm>
            <a:off x="1921657" y="3506453"/>
            <a:ext cx="287726" cy="369332"/>
          </a:xfrm>
          <a:prstGeom prst="rect">
            <a:avLst/>
          </a:prstGeom>
          <a:noFill/>
        </p:spPr>
        <p:txBody>
          <a:bodyPr wrap="square">
            <a:spAutoFit/>
          </a:bodyPr>
          <a:lstStyle/>
          <a:p>
            <a:pPr algn="l" rtl="0"/>
            <a:r>
              <a:rPr lang="it-IT" dirty="0"/>
              <a:t>2</a:t>
            </a:r>
            <a:endParaRPr lang="es-ES" dirty="0"/>
          </a:p>
        </p:txBody>
      </p:sp>
    </p:spTree>
    <p:extLst>
      <p:ext uri="{BB962C8B-B14F-4D97-AF65-F5344CB8AC3E}">
        <p14:creationId xmlns:p14="http://schemas.microsoft.com/office/powerpoint/2010/main" val="75103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332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327289"/>
            <a:ext cx="4141905" cy="461665"/>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Λέξεις -κλειδιά: </a:t>
            </a:r>
            <a:r>
              <a:rPr lang="en-US" altLang="es-ES" sz="1200" dirty="0">
                <a:solidFill>
                  <a:schemeClr val="accent4">
                    <a:lumMod val="75000"/>
                  </a:schemeClr>
                </a:solidFill>
                <a:latin typeface="Arial Rounded MT Bold" panose="020F0704030504030204" pitchFamily="34" charset="0"/>
              </a:rPr>
              <a:t>βαθμιαίος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απλός</a:t>
            </a:r>
            <a:r>
              <a:rPr lang="en-US" altLang="es-ES" sz="1200" dirty="0">
                <a:latin typeface="Arial Rounded MT Bold" panose="020F0704030504030204" pitchFamily="34" charset="0"/>
              </a:rPr>
              <a:t> και </a:t>
            </a:r>
            <a:r>
              <a:rPr lang="en-US" altLang="es-ES" sz="1200" dirty="0">
                <a:solidFill>
                  <a:srgbClr val="F8469B"/>
                </a:solidFill>
                <a:latin typeface="Arial Rounded MT Bold" panose="020F0704030504030204" pitchFamily="34" charset="0"/>
              </a:rPr>
              <a:t>εύκαμπτος</a:t>
            </a:r>
            <a:r>
              <a:rPr lang="en-US" altLang="es-ES" sz="1200" dirty="0">
                <a:latin typeface="Arial Rounded MT Bold" panose="020F0704030504030204" pitchFamily="34" charset="0"/>
              </a:rPr>
              <a:t> </a:t>
            </a:r>
          </a:p>
          <a:p>
            <a:pPr algn="l" rtl="0">
              <a:defRPr/>
            </a:pPr>
            <a:endParaRPr lang="it-IT" altLang="es-ES" sz="1200" i="1"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B9AD0E2-5EE1-4AFA-9EB9-9D95461C926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D815604-1828-4373-9EBF-774D41D6545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7BD9EA2-8D3F-499A-BDD8-FB9FE24BC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D902FB43-0C1B-4C38-9D2A-FADF503DD664}"/>
              </a:ext>
            </a:extLst>
          </p:cNvPr>
          <p:cNvGraphicFramePr/>
          <p:nvPr>
            <p:extLst>
              <p:ext uri="{D42A27DB-BD31-4B8C-83A1-F6EECF244321}">
                <p14:modId xmlns:p14="http://schemas.microsoft.com/office/powerpoint/2010/main" val="4014496460"/>
              </p:ext>
            </p:extLst>
          </p:nvPr>
        </p:nvGraphicFramePr>
        <p:xfrm>
          <a:off x="1468109" y="1696621"/>
          <a:ext cx="6416259" cy="299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97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595" y="127277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7C55B97F-7A1B-4435-9949-3DF5A2EB6D30}"/>
              </a:ext>
            </a:extLst>
          </p:cNvPr>
          <p:cNvSpPr txBox="1"/>
          <p:nvPr/>
        </p:nvSpPr>
        <p:spPr>
          <a:xfrm>
            <a:off x="1511595" y="1399704"/>
            <a:ext cx="4572000" cy="276999"/>
          </a:xfrm>
          <a:prstGeom prst="rect">
            <a:avLst/>
          </a:prstGeom>
          <a:noFill/>
        </p:spPr>
        <p:txBody>
          <a:bodyPr wrap="square">
            <a:spAutoFit/>
          </a:bodyPr>
          <a:lstStyle/>
          <a:p>
            <a:pPr lvl="0" algn="l" rtl="0"/>
            <a:r>
              <a:rPr lang="en-US" sz="1200" dirty="0">
                <a:latin typeface="Arial Rounded MT Bold" panose="020F0704030504030204" pitchFamily="34" charset="0"/>
              </a:rPr>
              <a:t>Ο ιστός και τα μέσα κοινωνικής δικτύωσης μας επιτρέπουν:</a:t>
            </a:r>
            <a:endParaRPr lang="it-IT" sz="1200" dirty="0">
              <a:latin typeface="Arial Rounded MT Bold" panose="020F0704030504030204" pitchFamily="34" charset="0"/>
            </a:endParaRPr>
          </a:p>
        </p:txBody>
      </p:sp>
      <p:graphicFrame>
        <p:nvGraphicFramePr>
          <p:cNvPr id="9" name="Diagrama 8">
            <a:extLst>
              <a:ext uri="{FF2B5EF4-FFF2-40B4-BE49-F238E27FC236}">
                <a16:creationId xmlns:a16="http://schemas.microsoft.com/office/drawing/2014/main" id="{C9F7AC69-A658-430D-8653-8466E193C867}"/>
              </a:ext>
            </a:extLst>
          </p:cNvPr>
          <p:cNvGraphicFramePr/>
          <p:nvPr>
            <p:extLst>
              <p:ext uri="{D42A27DB-BD31-4B8C-83A1-F6EECF244321}">
                <p14:modId xmlns:p14="http://schemas.microsoft.com/office/powerpoint/2010/main" val="1651601137"/>
              </p:ext>
            </p:extLst>
          </p:nvPr>
        </p:nvGraphicFramePr>
        <p:xfrm>
          <a:off x="1577179" y="1938660"/>
          <a:ext cx="5616624" cy="2129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AFA0B96-A224-4338-9E15-CA3466502B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09ACDF7-3554-43D9-8698-0680A8F726C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CD2692F-4B19-4041-AED7-651B0B61C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TextBox 5">
            <a:extLst>
              <a:ext uri="{FF2B5EF4-FFF2-40B4-BE49-F238E27FC236}">
                <a16:creationId xmlns:a16="http://schemas.microsoft.com/office/drawing/2014/main" id="{9CE232BE-FAD1-42D8-9DBC-3A621D33E725}"/>
              </a:ext>
            </a:extLst>
          </p:cNvPr>
          <p:cNvSpPr txBox="1"/>
          <p:nvPr/>
        </p:nvSpPr>
        <p:spPr>
          <a:xfrm>
            <a:off x="1584867" y="1923678"/>
            <a:ext cx="5929227"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l" rtl="0">
              <a:defRPr/>
            </a:pPr>
            <a:r>
              <a:rPr lang="en-US" altLang="es-ES" sz="1200" dirty="0">
                <a:solidFill>
                  <a:srgbClr val="F8469B"/>
                </a:solidFill>
                <a:latin typeface="Arial Rounded MT Bold" panose="020F0704030504030204" pitchFamily="34" charset="0"/>
              </a:rPr>
              <a:t>ΕΙΝΑΙ ΟΛΑ Γ</a:t>
            </a:r>
            <a:r>
              <a:rPr lang="el-GR" altLang="es-ES" sz="1200" dirty="0">
                <a:solidFill>
                  <a:srgbClr val="F8469B"/>
                </a:solidFill>
                <a:latin typeface="Arial Rounded MT Bold" panose="020F0704030504030204" pitchFamily="34" charset="0"/>
              </a:rPr>
              <a:t>ΥΡΩ ΑΠΟ ΤΟ</a:t>
            </a:r>
            <a:r>
              <a:rPr lang="en-US" altLang="es-ES" sz="1200" dirty="0">
                <a:solidFill>
                  <a:srgbClr val="F8469B"/>
                </a:solidFill>
                <a:latin typeface="Arial Rounded MT Bold" panose="020F0704030504030204" pitchFamily="34" charset="0"/>
              </a:rPr>
              <a:t> ΠΕΡΙΕΧΟΜΕΝΟ</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Με την έλευση των μέσων κοινωνικής δικτύωσης, η σχέση ισχύος χαρακτηριστική </a:t>
            </a:r>
            <a:r>
              <a:rPr lang="en-US" altLang="es-ES" sz="1200" dirty="0" err="1">
                <a:latin typeface="Arial Rounded MT Bold" panose="020F0704030504030204" pitchFamily="34" charset="0"/>
              </a:rPr>
              <a:t>των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παραδοσιακών</a:t>
            </a:r>
            <a:r>
              <a:rPr lang="el-GR" altLang="es-ES" sz="1200" dirty="0">
                <a:latin typeface="Arial Rounded MT Bold" panose="020F0704030504030204" pitchFamily="34" charset="0"/>
              </a:rPr>
              <a:t> μέσων </a:t>
            </a:r>
            <a:r>
              <a:rPr lang="en-US" altLang="es-ES" sz="1200" dirty="0" err="1">
                <a:latin typeface="Arial Rounded MT Bold" panose="020F0704030504030204" pitchFamily="34" charset="0"/>
              </a:rPr>
              <a:t>έχ</a:t>
            </a:r>
            <a:r>
              <a:rPr lang="el-GR" altLang="es-ES" sz="1200" dirty="0">
                <a:latin typeface="Arial Rounded MT Bold" panose="020F0704030504030204" pitchFamily="34" charset="0"/>
              </a:rPr>
              <a:t>ει</a:t>
            </a:r>
            <a:r>
              <a:rPr lang="en-US" altLang="es-ES" sz="1200" dirty="0">
                <a:latin typeface="Arial Rounded MT Bold" panose="020F0704030504030204" pitchFamily="34" charset="0"/>
              </a:rPr>
              <a:t> αλλάξει. Τώρα, κάθε άτομο που είναι συνδεδεμένο στο δίκτυο είναι σε θέση να</a:t>
            </a:r>
          </a:p>
          <a:p>
            <a:pPr algn="l" rtl="0">
              <a:defRPr/>
            </a:pPr>
            <a:r>
              <a:rPr lang="en-US" altLang="es-ES" sz="1200" dirty="0" err="1">
                <a:latin typeface="Arial Rounded MT Bold" panose="020F0704030504030204" pitchFamily="34" charset="0"/>
              </a:rPr>
              <a:t>παράγ</a:t>
            </a:r>
            <a:r>
              <a:rPr lang="el-GR" altLang="es-ES" sz="1200" dirty="0">
                <a:latin typeface="Arial Rounded MT Bold" panose="020F0704030504030204" pitchFamily="34" charset="0"/>
              </a:rPr>
              <a:t>ει</a:t>
            </a:r>
            <a:r>
              <a:rPr lang="en-US" altLang="es-ES" sz="1200" dirty="0">
                <a:latin typeface="Arial Rounded MT Bold" panose="020F0704030504030204" pitchFamily="34" charset="0"/>
              </a:rPr>
              <a:t> περιεχόμενο που μπορεί να μεταφερθεί σε παγκόσμιο επίπεδο και επομένως είναι σε θέση να αποκτήσει την ίδια προβολή που στο παρελθόν ήταν δυνατή μόνο χάρη στα Μέσα Μαζικής Ενημέρωσης.</a:t>
            </a:r>
            <a:endParaRPr lang="en-GB" altLang="es-ES" sz="1200" dirty="0">
              <a:latin typeface="Arial Rounded MT Bold" panose="020F0704030504030204" pitchFamily="34" charset="0"/>
            </a:endParaRPr>
          </a:p>
          <a:p>
            <a:pPr algn="l" rtl="0">
              <a:defRPr/>
            </a:pPr>
            <a:endParaRPr lang="en-GB" altLang="es-ES" sz="1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4042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951868"/>
            <a:ext cx="5986242"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l" rtl="0">
              <a:defRPr/>
            </a:pPr>
            <a:r>
              <a:rPr lang="en-US" altLang="es-ES" sz="1200" dirty="0">
                <a:latin typeface="Arial Rounded MT Bold" panose="020F0704030504030204" pitchFamily="34" charset="0"/>
              </a:rPr>
              <a:t>Η παραγωγή περιεχομένου, τόσο από ειδικούς όσο και χάρη στα εργαλεία επί πληρωμή για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Ψηφιακό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μάρκετινγκ</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υπόκειται σε ασυμμετρίες: Οικονομική διαθεσιμότητα, προσωπικό, δεξιότητες.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Αλλά τα </a:t>
            </a:r>
            <a:r>
              <a:rPr lang="en-US" altLang="es-ES" sz="1200" dirty="0" err="1">
                <a:latin typeface="Arial Rounded MT Bold" panose="020F0704030504030204" pitchFamily="34" charset="0"/>
              </a:rPr>
              <a:t>Εργαλεία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r>
              <a:rPr lang="en-US" altLang="es-ES" sz="1200" dirty="0">
                <a:latin typeface="Arial Rounded MT Bold" panose="020F0704030504030204" pitchFamily="34" charset="0"/>
              </a:rPr>
              <a:t> Μάρκετινγκ είναι επίσης δωρεάν:  οι </a:t>
            </a:r>
            <a:r>
              <a:rPr lang="en-US" altLang="es-ES" sz="1200" dirty="0" err="1">
                <a:latin typeface="Arial Rounded MT Bold" panose="020F0704030504030204" pitchFamily="34" charset="0"/>
              </a:rPr>
              <a:t>οικονομικοί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πόροι</a:t>
            </a:r>
            <a:r>
              <a:rPr lang="el-GR" altLang="es-ES" sz="1200" dirty="0">
                <a:latin typeface="Arial Rounded MT Bold" panose="020F0704030504030204" pitchFamily="34" charset="0"/>
              </a:rPr>
              <a:t> μόνοι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ε</a:t>
            </a:r>
            <a:r>
              <a:rPr lang="en-US" altLang="es-ES" sz="1200" dirty="0" err="1">
                <a:latin typeface="Arial Rounded MT Bold" panose="020F0704030504030204" pitchFamily="34" charset="0"/>
              </a:rPr>
              <a:t>γγυ</a:t>
            </a:r>
            <a:r>
              <a:rPr lang="el-GR" altLang="es-ES" sz="1200" dirty="0" err="1">
                <a:latin typeface="Arial Rounded MT Bold" panose="020F0704030504030204" pitchFamily="34" charset="0"/>
              </a:rPr>
              <a:t>ώνται</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ορατότητα</a:t>
            </a:r>
            <a:r>
              <a:rPr lang="en-US" altLang="es-ES" sz="1200" dirty="0">
                <a:latin typeface="Arial Rounded MT Bold" panose="020F0704030504030204" pitchFamily="34" charset="0"/>
              </a:rPr>
              <a:t> ή αποτελεσματικότητα. Ακόμα και η μικρότερη εταιρεία </a:t>
            </a:r>
            <a:r>
              <a:rPr lang="en-US" altLang="es-ES" sz="1200" dirty="0" err="1">
                <a:latin typeface="Arial Rounded MT Bold" panose="020F0704030504030204" pitchFamily="34" charset="0"/>
              </a:rPr>
              <a:t>μπορεί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πετύχει</a:t>
            </a:r>
          </a:p>
          <a:p>
            <a:pPr algn="l" rtl="0">
              <a:defRPr/>
            </a:pPr>
            <a:r>
              <a:rPr lang="en-US" altLang="es-ES" sz="1200" dirty="0">
                <a:latin typeface="Arial Rounded MT Bold" panose="020F0704030504030204" pitchFamily="34" charset="0"/>
              </a:rPr>
              <a:t>εξαιρετικά αποτελέσματα χάρη στον χαμηλό προϋπολογισμό και τα κοινωνικά κανάλια.</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F17928-3D10-4C4C-AC3C-FC560BD302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98240AC-D5DE-4ACF-B330-72A39F51F48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972BA2F-F716-4C33-A6F3-457533224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06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5FDFED-2FAC-4C32-8D3C-AC554BBD7ED6}"/>
              </a:ext>
            </a:extLst>
          </p:cNvPr>
          <p:cNvSpPr/>
          <p:nvPr/>
        </p:nvSpPr>
        <p:spPr>
          <a:xfrm>
            <a:off x="1604911" y="2828079"/>
            <a:ext cx="5726081" cy="36933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2" name="Rectángulo 1">
            <a:extLst>
              <a:ext uri="{FF2B5EF4-FFF2-40B4-BE49-F238E27FC236}">
                <a16:creationId xmlns:a16="http://schemas.microsoft.com/office/drawing/2014/main" id="{2D189B2A-C64C-4FD3-8110-B967CA36921F}"/>
              </a:ext>
            </a:extLst>
          </p:cNvPr>
          <p:cNvSpPr/>
          <p:nvPr/>
        </p:nvSpPr>
        <p:spPr>
          <a:xfrm>
            <a:off x="1610094" y="2398773"/>
            <a:ext cx="5078009" cy="3514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79252"/>
            <a:ext cx="6207782" cy="1569660"/>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ο </a:t>
            </a:r>
            <a:r>
              <a:rPr lang="en-US" altLang="es-ES" sz="1200" dirty="0">
                <a:solidFill>
                  <a:schemeClr val="tx2">
                    <a:lumMod val="60000"/>
                    <a:lumOff val="40000"/>
                  </a:schemeClr>
                </a:solidFill>
                <a:latin typeface="Arial Rounded MT Bold" panose="020F0704030504030204" pitchFamily="34" charset="0"/>
              </a:rPr>
              <a:t>αρνητικό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ότι </a:t>
            </a:r>
            <a:r>
              <a:rPr lang="en-US" altLang="es-ES" sz="1200" dirty="0" err="1">
                <a:latin typeface="Arial Rounded MT Bold" panose="020F0704030504030204" pitchFamily="34" charset="0"/>
              </a:rPr>
              <a:t>οι</a:t>
            </a:r>
            <a:r>
              <a:rPr lang="en-US" altLang="es-ES" sz="1200" dirty="0">
                <a:latin typeface="Arial Rounded MT Bold" panose="020F0704030504030204" pitchFamily="34" charset="0"/>
              </a:rPr>
              <a:t> κοινωνικές πλατφόρμες, που επιτρέπουν σε όλους να δημιουργούν και να δημοσιεύουν</a:t>
            </a:r>
          </a:p>
          <a:p>
            <a:pPr algn="l" rtl="0">
              <a:defRPr/>
            </a:pPr>
            <a:r>
              <a:rPr lang="en-US" altLang="es-ES" sz="1200" dirty="0">
                <a:latin typeface="Arial Rounded MT Bold" panose="020F0704030504030204" pitchFamily="34" charset="0"/>
              </a:rPr>
              <a:t>περιεχόμενο, </a:t>
            </a:r>
            <a:r>
              <a:rPr lang="en-US" altLang="es-ES" sz="1200" dirty="0" err="1">
                <a:latin typeface="Arial Rounded MT Bold" panose="020F0704030504030204" pitchFamily="34" charset="0"/>
              </a:rPr>
              <a:t>προκαλ</a:t>
            </a:r>
            <a:r>
              <a:rPr lang="el-GR" altLang="es-ES" sz="1200" dirty="0" err="1">
                <a:latin typeface="Arial Rounded MT Bold" panose="020F0704030504030204" pitchFamily="34" charset="0"/>
              </a:rPr>
              <a:t>ούν</a:t>
            </a:r>
            <a:r>
              <a:rPr lang="en-US" altLang="es-ES" sz="1200" dirty="0">
                <a:latin typeface="Arial Rounded MT Bold" panose="020F0704030504030204" pitchFamily="34" charset="0"/>
              </a:rPr>
              <a:t> πραγματική υπερφόρτωση: </a:t>
            </a: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Είναι αντικειμενικά δύσκολο για μια εταιρεία να κατακτήσει τη θέση της. </a:t>
            </a: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Επομένως, το Περιεχόμενο παραμένει ο παράγοντας επιτυχίας για κάθε δραστηριότητα μάρκετινγκ.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9A14F5-2929-44B5-9361-27223AC294C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B45FAE4-7B32-4EAD-B251-CF14E792557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65996E0-C51F-40EB-8FDA-1D7A02645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814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a 1">
            <a:extLst>
              <a:ext uri="{FF2B5EF4-FFF2-40B4-BE49-F238E27FC236}">
                <a16:creationId xmlns:a16="http://schemas.microsoft.com/office/drawing/2014/main" id="{54C0BBF9-5EE1-44B9-9E0C-2831F6B87C5D}"/>
              </a:ext>
            </a:extLst>
          </p:cNvPr>
          <p:cNvGraphicFramePr/>
          <p:nvPr>
            <p:extLst>
              <p:ext uri="{D42A27DB-BD31-4B8C-83A1-F6EECF244321}">
                <p14:modId xmlns:p14="http://schemas.microsoft.com/office/powerpoint/2010/main" val="961212565"/>
              </p:ext>
            </p:extLst>
          </p:nvPr>
        </p:nvGraphicFramePr>
        <p:xfrm>
          <a:off x="1610093" y="1923678"/>
          <a:ext cx="5904001"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C631EC3-3023-4C3F-9B41-2DA779CB2BA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2846891-B967-4072-AD6E-D87DA574BE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4D0B8DF-4BB0-4703-90A2-FCA734EAA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1478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EACAC21D-AED7-4F9E-8D6E-D47ADA40DE57}"/>
              </a:ext>
            </a:extLst>
          </p:cNvPr>
          <p:cNvSpPr/>
          <p:nvPr/>
        </p:nvSpPr>
        <p:spPr>
          <a:xfrm>
            <a:off x="624537" y="1715178"/>
            <a:ext cx="1702237" cy="146753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75656" y="1862203"/>
            <a:ext cx="6192688" cy="1938992"/>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Όλο το</a:t>
            </a:r>
            <a:r>
              <a:rPr lang="en-US" altLang="es-ES" sz="1200" dirty="0">
                <a:latin typeface="Arial Rounded MT Bold" panose="020F0704030504030204" pitchFamily="34" charset="0"/>
              </a:rPr>
              <a:t> </a:t>
            </a:r>
            <a:r>
              <a:rPr lang="en-US" altLang="es-ES" sz="1200" i="1" dirty="0">
                <a:solidFill>
                  <a:srgbClr val="F8469B"/>
                </a:solidFill>
                <a:latin typeface="Arial Rounded MT Bold" panose="020F0704030504030204" pitchFamily="34" charset="0"/>
              </a:rPr>
              <a:t>εισερχόμενο μάρκετινγκ </a:t>
            </a:r>
            <a:r>
              <a:rPr lang="en-US" altLang="es-ES" sz="1200" dirty="0">
                <a:latin typeface="Arial Rounded MT Bold" panose="020F0704030504030204" pitchFamily="34" charset="0"/>
              </a:rPr>
              <a:t>(τα εσωτερικά σχέδια μάρκετινγκ της Εταιρείας)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έχει</a:t>
            </a:r>
            <a:endParaRPr lang="el-GR"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 το </a:t>
            </a:r>
          </a:p>
          <a:p>
            <a:pPr algn="l" rtl="0">
              <a:defRPr/>
            </a:pPr>
            <a:r>
              <a:rPr lang="en-US" altLang="es-ES" sz="1200" dirty="0">
                <a:latin typeface="Arial Rounded MT Bold" panose="020F0704030504030204" pitchFamily="34" charset="0"/>
              </a:rPr>
              <a:t>σκοπό της δημιουργίας περισσότερης επισκεψιμότητας στα ψηφιακά κανάλια της εταιρείας για </a:t>
            </a:r>
            <a:r>
              <a:rPr lang="en-US" altLang="es-ES" sz="1200" dirty="0" err="1">
                <a:latin typeface="Arial Rounded MT Bold" panose="020F0704030504030204" pitchFamily="34" charset="0"/>
              </a:rPr>
              <a:t>απόκτηση</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νέων </a:t>
            </a:r>
            <a:r>
              <a:rPr lang="en-US" altLang="es-ES" sz="1200" dirty="0" err="1">
                <a:latin typeface="Arial Rounded MT Bold" panose="020F0704030504030204" pitchFamily="34" charset="0"/>
              </a:rPr>
              <a:t>πελ</a:t>
            </a:r>
            <a:r>
              <a:rPr lang="el-GR" altLang="es-ES" sz="1200" dirty="0">
                <a:latin typeface="Arial Rounded MT Bold" panose="020F0704030504030204" pitchFamily="34" charset="0"/>
              </a:rPr>
              <a:t>ατών </a:t>
            </a:r>
            <a:r>
              <a:rPr lang="en-US" altLang="es-ES" sz="1200" dirty="0">
                <a:latin typeface="Arial Rounded MT Bold" panose="020F0704030504030204" pitchFamily="34" charset="0"/>
              </a:rPr>
              <a:t> βασίζονται στο περιεχόμενο και στην ποιότητά τους.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Μια έρευνα του 2015 δείχνει πώς, από 529 διευθυντές μάρκετινγκ, μόνο το 3% </a:t>
            </a:r>
            <a:r>
              <a:rPr lang="en-US" altLang="es-ES" sz="1200" dirty="0" err="1">
                <a:latin typeface="Arial Rounded MT Bold" panose="020F0704030504030204" pitchFamily="34" charset="0"/>
              </a:rPr>
              <a:t>σχεδιάζει</a:t>
            </a:r>
            <a:r>
              <a:rPr lang="el-GR" altLang="es-ES" sz="1200" dirty="0">
                <a:latin typeface="Arial Rounded MT Bold" panose="020F0704030504030204" pitchFamily="34" charset="0"/>
              </a:rPr>
              <a:t> να</a:t>
            </a:r>
            <a:r>
              <a:rPr lang="en-US" altLang="es-ES" sz="1200" dirty="0">
                <a:latin typeface="Arial Rounded MT Bold" panose="020F0704030504030204" pitchFamily="34" charset="0"/>
              </a:rPr>
              <a:t> </a:t>
            </a:r>
          </a:p>
          <a:p>
            <a:pPr algn="l" rtl="0">
              <a:defRPr/>
            </a:pPr>
            <a:r>
              <a:rPr lang="el-GR" altLang="es-ES" sz="1200" dirty="0">
                <a:latin typeface="Arial Rounded MT Bold" panose="020F0704030504030204" pitchFamily="34" charset="0"/>
              </a:rPr>
              <a:t>μ</a:t>
            </a:r>
            <a:r>
              <a:rPr lang="en-US" altLang="es-ES" sz="1200" dirty="0" err="1">
                <a:latin typeface="Arial Rounded MT Bold" panose="020F0704030504030204" pitchFamily="34" charset="0"/>
              </a:rPr>
              <a:t>ειώσ</a:t>
            </a:r>
            <a:r>
              <a:rPr lang="el-GR" altLang="es-ES" sz="1200" dirty="0">
                <a:latin typeface="Arial Rounded MT Bold" panose="020F0704030504030204" pitchFamily="34" charset="0"/>
              </a:rPr>
              <a:t>ει </a:t>
            </a:r>
            <a:r>
              <a:rPr lang="en-US" altLang="es-ES" sz="1200" dirty="0" err="1">
                <a:latin typeface="Arial Rounded MT Bold" panose="020F0704030504030204" pitchFamily="34" charset="0"/>
              </a:rPr>
              <a:t>τις</a:t>
            </a:r>
            <a:r>
              <a:rPr lang="en-US" altLang="es-ES" sz="1200" dirty="0">
                <a:latin typeface="Arial Rounded MT Bold" panose="020F0704030504030204" pitchFamily="34" charset="0"/>
              </a:rPr>
              <a:t> επενδύσεις τους σε περιεχόμενο. Η ίδια έρευνα επισημαίνει ότι κατά μέσο όρο κάθε εταιρεία επενδύει το 25% του προϋπολογισμού μάρκετινγκ της αποκλειστικά σε περιεχόμενο.</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5BA03C6-7A12-49CE-90FC-3E1DF9C85BD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DA8DC5E-103D-47CA-8A55-BF59F5AFDC6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8B7EE7C-DA80-4837-97D2-FA0238CFF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130693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B774B7F-BB2E-4DBA-BD7C-B12593E91E6E}"/>
              </a:ext>
            </a:extLst>
          </p:cNvPr>
          <p:cNvSpPr/>
          <p:nvPr/>
        </p:nvSpPr>
        <p:spPr>
          <a:xfrm>
            <a:off x="1494621" y="1837828"/>
            <a:ext cx="6123130" cy="16426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462937" y="1617307"/>
            <a:ext cx="61548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26249" y="1862203"/>
            <a:ext cx="6207782"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Τι σημαίνει όμως να κάνουμε </a:t>
            </a:r>
            <a:r>
              <a:rPr lang="en-US" altLang="es-ES" sz="1200" dirty="0">
                <a:solidFill>
                  <a:srgbClr val="F8469B"/>
                </a:solidFill>
                <a:latin typeface="Arial Rounded MT Bold" panose="020F0704030504030204" pitchFamily="34" charset="0"/>
              </a:rPr>
              <a:t>Ψηφιακό μάρκετινγκ </a:t>
            </a:r>
            <a:r>
              <a:rPr lang="en-US" altLang="es-ES" sz="1200" dirty="0">
                <a:latin typeface="Arial Rounded MT Bold" panose="020F0704030504030204" pitchFamily="34" charset="0"/>
              </a:rPr>
              <a:t>εστιάζοντας στο περιεχόμενο;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Σημαίνει τη διάρθρωση των σχεδίων ψηφιακού μάρκετινγκ ξεκινώντας από μια μελέτη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πιθανά συμφέροντα πελατών που ήδη κατέχει η Εταιρεία και σε αυτά των </a:t>
            </a:r>
          </a:p>
          <a:p>
            <a:pPr algn="l" rtl="0">
              <a:defRPr/>
            </a:pPr>
            <a:r>
              <a:rPr lang="el-GR" altLang="es-ES" sz="1200" dirty="0">
                <a:latin typeface="Arial Rounded MT Bold" panose="020F0704030504030204" pitchFamily="34" charset="0"/>
              </a:rPr>
              <a:t>π</a:t>
            </a:r>
            <a:r>
              <a:rPr lang="en-US" altLang="es-ES" sz="1200" dirty="0" err="1">
                <a:latin typeface="Arial Rounded MT Bold" panose="020F0704030504030204" pitchFamily="34" charset="0"/>
              </a:rPr>
              <a:t>ιθαν</a:t>
            </a:r>
            <a:r>
              <a:rPr lang="el-GR" altLang="es-ES" sz="1200" dirty="0" err="1">
                <a:latin typeface="Arial Rounded MT Bold" panose="020F0704030504030204" pitchFamily="34" charset="0"/>
              </a:rPr>
              <a:t>ών</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πελ</a:t>
            </a:r>
            <a:r>
              <a:rPr lang="el-GR" altLang="es-ES" sz="1200" dirty="0">
                <a:latin typeface="Arial Rounded MT Bold" panose="020F0704030504030204" pitchFamily="34" charset="0"/>
              </a:rPr>
              <a:t>ατών</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Συνεπώς, κάθε εταιρεία πρέπει να είναι ο δικός της εκδότης για να λειτουργεί αποτελεσματικά στο </a:t>
            </a:r>
          </a:p>
          <a:p>
            <a:pPr algn="l" rtl="0">
              <a:defRPr/>
            </a:pPr>
            <a:r>
              <a:rPr lang="en-US" altLang="es-ES" sz="1200" dirty="0">
                <a:latin typeface="Arial Rounded MT Bold" panose="020F0704030504030204" pitchFamily="34" charset="0"/>
              </a:rPr>
              <a:t>νέο σενάριο επικοινωνίας.</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BCD26C2-563A-4849-8B20-1D1E3997E8A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FED7D3E-7C4C-4A17-9B51-9C5FA0E2AFE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A5420EC-4152-4951-A4F1-B45E815AB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9477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136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21903" y="1699751"/>
            <a:ext cx="6300193" cy="1200329"/>
          </a:xfrm>
          <a:prstGeom prst="rect">
            <a:avLst/>
          </a:prstGeom>
          <a:noFill/>
        </p:spPr>
        <p:txBody>
          <a:bodyPr wrap="square" rtlCol="0">
            <a:spAutoFit/>
          </a:bodyPr>
          <a:lstStyle/>
          <a:p>
            <a:pPr marL="228600" indent="-228600" algn="l" rtl="0">
              <a:buAutoNum type="arabicParenR"/>
              <a:defRPr/>
            </a:pPr>
            <a:r>
              <a:rPr lang="en-US" altLang="es-ES" sz="1200" dirty="0">
                <a:latin typeface="Arial Rounded MT Bold" panose="020F0704030504030204" pitchFamily="34" charset="0"/>
              </a:rPr>
              <a:t>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a:t>
            </a:r>
            <a:r>
              <a:rPr lang="el-GR" altLang="es-ES" sz="1200" dirty="0">
                <a:latin typeface="Arial Rounded MT Bold" panose="020F0704030504030204" pitchFamily="34" charset="0"/>
              </a:rPr>
              <a:t>μα</a:t>
            </a:r>
            <a:r>
              <a:rPr lang="en-US" altLang="es-ES" sz="1200" dirty="0" err="1">
                <a:latin typeface="Arial Rounded MT Bold" panose="020F0704030504030204" pitchFamily="34" charset="0"/>
              </a:rPr>
              <a:t>στε</a:t>
            </a:r>
            <a:r>
              <a:rPr lang="en-US" altLang="es-ES" sz="1200" dirty="0">
                <a:latin typeface="Arial Rounded MT Bold" panose="020F0704030504030204" pitchFamily="34" charset="0"/>
              </a:rPr>
              <a:t> επιτυχημένοι, σε έναν κόσμο γεμάτο περιεχόμενο, διαφημίσεις και ανταγωνιστές, </a:t>
            </a:r>
            <a:r>
              <a:rPr lang="el-GR" altLang="es-ES" sz="1200" dirty="0">
                <a:solidFill>
                  <a:srgbClr val="F8469B"/>
                </a:solidFill>
                <a:latin typeface="Arial Rounded MT Bold" panose="020F0704030504030204" pitchFamily="34" charset="0"/>
              </a:rPr>
              <a:t>αυτό που</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παρ</a:t>
            </a:r>
            <a:r>
              <a:rPr lang="el-GR" altLang="es-ES" sz="1200" dirty="0">
                <a:solidFill>
                  <a:srgbClr val="F8469B"/>
                </a:solidFill>
                <a:latin typeface="Arial Rounded MT Bold" panose="020F0704030504030204" pitchFamily="34" charset="0"/>
              </a:rPr>
              <a:t>άγουμε</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και</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δημοσ</a:t>
            </a:r>
            <a:r>
              <a:rPr lang="el-GR" altLang="es-ES" sz="1200" dirty="0" err="1">
                <a:solidFill>
                  <a:srgbClr val="F8469B"/>
                </a:solidFill>
                <a:latin typeface="Arial Rounded MT Bold" panose="020F0704030504030204" pitchFamily="34" charset="0"/>
              </a:rPr>
              <a:t>ιεύουμε</a:t>
            </a:r>
            <a:r>
              <a:rPr lang="el-GR"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πρέπει</a:t>
            </a:r>
            <a:r>
              <a:rPr lang="en-US" altLang="es-ES" sz="1200" dirty="0">
                <a:solidFill>
                  <a:srgbClr val="F8469B"/>
                </a:solidFill>
                <a:latin typeface="Arial Rounded MT Bold" panose="020F0704030504030204" pitchFamily="34" charset="0"/>
              </a:rPr>
              <a:t> να </a:t>
            </a:r>
            <a:r>
              <a:rPr lang="en-US" altLang="es-ES" sz="1200" dirty="0" err="1">
                <a:solidFill>
                  <a:srgbClr val="F8469B"/>
                </a:solidFill>
                <a:latin typeface="Arial Rounded MT Bold" panose="020F0704030504030204" pitchFamily="34" charset="0"/>
              </a:rPr>
              <a:t>είναι</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ενδιαφέρ</a:t>
            </a:r>
            <a:r>
              <a:rPr lang="el-GR" altLang="es-ES" sz="1200" dirty="0">
                <a:solidFill>
                  <a:srgbClr val="F8469B"/>
                </a:solidFill>
                <a:latin typeface="Arial Rounded MT Bold" panose="020F0704030504030204" pitchFamily="34" charset="0"/>
              </a:rPr>
              <a:t>ον</a:t>
            </a:r>
            <a:r>
              <a:rPr lang="en-US" altLang="es-ES" sz="1200" dirty="0">
                <a:solidFill>
                  <a:srgbClr val="F8469B"/>
                </a:solidFill>
                <a:latin typeface="Arial Rounded MT Bold" panose="020F0704030504030204" pitchFamily="34" charset="0"/>
              </a:rPr>
              <a:t> για το κοινό μας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ικανοποιώντας</a:t>
            </a:r>
            <a:r>
              <a:rPr lang="en-US" altLang="es-ES" sz="1200" dirty="0">
                <a:latin typeface="Arial Rounded MT Bold" panose="020F0704030504030204" pitchFamily="34" charset="0"/>
              </a:rPr>
              <a:t> τ</a:t>
            </a:r>
            <a:r>
              <a:rPr lang="el-GR" altLang="es-ES" sz="1200" dirty="0" err="1">
                <a:latin typeface="Arial Rounded MT Bold" panose="020F0704030504030204" pitchFamily="34" charset="0"/>
              </a:rPr>
              <a:t>ις</a:t>
            </a: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α</a:t>
            </a:r>
            <a:r>
              <a:rPr lang="en-US" altLang="es-ES" sz="1200" dirty="0" err="1">
                <a:latin typeface="Arial Rounded MT Bold" panose="020F0704030504030204" pitchFamily="34" charset="0"/>
              </a:rPr>
              <a:t>νάγκες</a:t>
            </a:r>
            <a:r>
              <a:rPr lang="el-GR" altLang="es-ES" sz="1200" dirty="0">
                <a:latin typeface="Arial Rounded MT Bold" panose="020F0704030504030204" pitchFamily="34" charset="0"/>
              </a:rPr>
              <a:t> τους</a:t>
            </a:r>
            <a:r>
              <a:rPr lang="en-US" altLang="es-ES" sz="1200" dirty="0">
                <a:latin typeface="Arial Rounded MT Bold" panose="020F0704030504030204" pitchFamily="34" charset="0"/>
              </a:rPr>
              <a:t>. Οι ανάγκες που μπορούν να ικανοποιηθούν από το περιεχόμενο των μέσων ενημέρωσης είναι προφανώς περιορισμένες:</a:t>
            </a:r>
          </a:p>
          <a:p>
            <a:pPr algn="l" rtl="0">
              <a:defRPr/>
            </a:pP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AB23EB-FBF0-4DBB-9B4E-D2307A8DC9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357B9F3-8E95-467A-B2EA-BF5A4D9615C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F4E0CA1-A006-4412-BFFD-920F45A1F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18E3BA79-3D34-40EA-A0F7-C63841B16606}"/>
              </a:ext>
            </a:extLst>
          </p:cNvPr>
          <p:cNvGrpSpPr/>
          <p:nvPr/>
        </p:nvGrpSpPr>
        <p:grpSpPr>
          <a:xfrm>
            <a:off x="1961671" y="2750831"/>
            <a:ext cx="5130609" cy="1720102"/>
            <a:chOff x="1961671" y="2750831"/>
            <a:chExt cx="5130609" cy="1720102"/>
          </a:xfrm>
        </p:grpSpPr>
        <p:sp>
          <p:nvSpPr>
            <p:cNvPr id="7" name="Forma libre: forma 6">
              <a:extLst>
                <a:ext uri="{FF2B5EF4-FFF2-40B4-BE49-F238E27FC236}">
                  <a16:creationId xmlns:a16="http://schemas.microsoft.com/office/drawing/2014/main" id="{56B731ED-CCF8-4903-8222-87136222F571}"/>
                </a:ext>
              </a:extLst>
            </p:cNvPr>
            <p:cNvSpPr/>
            <p:nvPr/>
          </p:nvSpPr>
          <p:spPr>
            <a:xfrm>
              <a:off x="2354441" y="2754224"/>
              <a:ext cx="4737839"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8241" tIns="45721" rIns="85344" bIns="45721" numCol="1" spcCol="1270" anchor="ctr" anchorCtr="0">
              <a:noAutofit/>
            </a:bodyPr>
            <a:lstStyle/>
            <a:p>
              <a:pPr algn="l" rtl="0">
                <a:defRPr/>
              </a:pPr>
              <a:r>
                <a:rPr lang="en-US" altLang="es-ES" sz="1200" dirty="0">
                  <a:solidFill>
                    <a:schemeClr val="tx1"/>
                  </a:solidFill>
                  <a:latin typeface="Arial Rounded MT Bold" panose="020F0704030504030204" pitchFamily="34" charset="0"/>
                </a:rPr>
                <a:t>πληροφορίες, εκπαίδευση, ψυχαγωγία, υπηρεσίες: οι κλασικές ανάγκες στις οποίες, χάρη στα κοινωνικά μέσα, μπορούμε να προσθέσουμε ενεργή συμμετοχή</a:t>
              </a:r>
              <a:endParaRPr lang="es-ES" sz="1200" kern="1200" dirty="0">
                <a:solidFill>
                  <a:schemeClr val="tx1"/>
                </a:solidFill>
              </a:endParaRPr>
            </a:p>
          </p:txBody>
        </p:sp>
        <p:sp>
          <p:nvSpPr>
            <p:cNvPr id="8" name="Elipse 7">
              <a:extLst>
                <a:ext uri="{FF2B5EF4-FFF2-40B4-BE49-F238E27FC236}">
                  <a16:creationId xmlns:a16="http://schemas.microsoft.com/office/drawing/2014/main" id="{50F30F17-EFBD-4395-BADC-F527E641E053}"/>
                </a:ext>
              </a:extLst>
            </p:cNvPr>
            <p:cNvSpPr/>
            <p:nvPr/>
          </p:nvSpPr>
          <p:spPr>
            <a:xfrm>
              <a:off x="1961671" y="2750831"/>
              <a:ext cx="764489" cy="764489"/>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156FE462-CB48-4444-B636-AAC03F196715}"/>
                </a:ext>
              </a:extLst>
            </p:cNvPr>
            <p:cNvSpPr/>
            <p:nvPr/>
          </p:nvSpPr>
          <p:spPr>
            <a:xfrm>
              <a:off x="2343916" y="3706442"/>
              <a:ext cx="4748364"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1774669"/>
                <a:satOff val="1727"/>
                <a:lumOff val="-2157"/>
                <a:alphaOff val="0"/>
              </a:schemeClr>
            </a:fillRef>
            <a:effectRef idx="0">
              <a:schemeClr val="accent2">
                <a:hueOff val="-1774669"/>
                <a:satOff val="1727"/>
                <a:lumOff val="-2157"/>
                <a:alphaOff val="0"/>
              </a:schemeClr>
            </a:effectRef>
            <a:fontRef idx="minor">
              <a:schemeClr val="lt1"/>
            </a:fontRef>
          </p:style>
          <p:txBody>
            <a:bodyPr spcFirstLastPara="0" vert="horz" wrap="square" lIns="528241" tIns="45721" rIns="85344" bIns="45721" numCol="1" spcCol="1270" anchor="ctr" anchorCtr="0">
              <a:noAutofit/>
            </a:bodyPr>
            <a:lstStyle/>
            <a:p>
              <a:pPr algn="l" rtl="0">
                <a:defRPr/>
              </a:pPr>
              <a:r>
                <a:rPr lang="en-US" altLang="es-ES" sz="1200" dirty="0">
                  <a:solidFill>
                    <a:schemeClr val="tx1"/>
                  </a:solidFill>
                  <a:latin typeface="Arial Rounded MT Bold" panose="020F0704030504030204" pitchFamily="34" charset="0"/>
                </a:rPr>
                <a:t>Ένα στρατηγικό σχέδιο προτείνει ποιος είναι ο καλύτερος τρόπος για να προσεγγίσετε ένα συγκεκριμένο κοινό και τις ανάγκες του.</a:t>
              </a:r>
              <a:endParaRPr lang="en-GB" altLang="es-ES" sz="1200" dirty="0">
                <a:solidFill>
                  <a:schemeClr val="tx1"/>
                </a:solidFill>
                <a:latin typeface="Arial Rounded MT Bold" panose="020F0704030504030204" pitchFamily="34" charset="0"/>
              </a:endParaRPr>
            </a:p>
          </p:txBody>
        </p:sp>
        <p:sp>
          <p:nvSpPr>
            <p:cNvPr id="13" name="Elipse 12">
              <a:extLst>
                <a:ext uri="{FF2B5EF4-FFF2-40B4-BE49-F238E27FC236}">
                  <a16:creationId xmlns:a16="http://schemas.microsoft.com/office/drawing/2014/main" id="{57C820F1-BC5E-41A0-AEB4-0FECBE29A0FC}"/>
                </a:ext>
              </a:extLst>
            </p:cNvPr>
            <p:cNvSpPr/>
            <p:nvPr/>
          </p:nvSpPr>
          <p:spPr>
            <a:xfrm>
              <a:off x="1961671" y="3706443"/>
              <a:ext cx="764489" cy="764489"/>
            </a:xfrm>
            <a:prstGeom prst="ellipse">
              <a:avLst/>
            </a:prstGeom>
          </p:spPr>
          <p:style>
            <a:lnRef idx="2">
              <a:schemeClr val="lt1">
                <a:hueOff val="0"/>
                <a:satOff val="0"/>
                <a:lumOff val="0"/>
                <a:alphaOff val="0"/>
              </a:schemeClr>
            </a:lnRef>
            <a:fillRef idx="1">
              <a:schemeClr val="accent2">
                <a:tint val="50000"/>
                <a:hueOff val="-1747974"/>
                <a:satOff val="1231"/>
                <a:lumOff val="-759"/>
                <a:alphaOff val="0"/>
              </a:schemeClr>
            </a:fillRef>
            <a:effectRef idx="0">
              <a:schemeClr val="accent2">
                <a:tint val="50000"/>
                <a:hueOff val="-1747974"/>
                <a:satOff val="1231"/>
                <a:lumOff val="-759"/>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223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88369"/>
            <a:ext cx="6048672" cy="64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2123658"/>
          </a:xfrm>
          <a:prstGeom prst="rect">
            <a:avLst/>
          </a:prstGeom>
          <a:noFill/>
        </p:spPr>
        <p:txBody>
          <a:bodyPr wrap="square" rtlCol="0">
            <a:spAutoFit/>
          </a:bodyPr>
          <a:lstStyle/>
          <a:p>
            <a:pPr algn="l" rtl="0">
              <a:defRPr/>
            </a:pPr>
            <a:r>
              <a:rPr lang="it-IT" altLang="es-ES" sz="1200" dirty="0">
                <a:latin typeface="Arial Rounded MT Bold" panose="020F0704030504030204" pitchFamily="34" charset="0"/>
              </a:rPr>
              <a:t>2) </a:t>
            </a:r>
            <a:r>
              <a:rPr lang="en-US" altLang="es-ES" sz="1200" dirty="0">
                <a:latin typeface="Arial Rounded MT Bold" panose="020F0704030504030204" pitchFamily="34" charset="0"/>
              </a:rPr>
              <a:t>Για να δημιουργήσετε πολύτιμο περιεχόμενο, </a:t>
            </a:r>
            <a:r>
              <a:rPr lang="el-GR" altLang="es-ES" sz="1200" dirty="0">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δημιουργικότητα</a:t>
            </a:r>
            <a:r>
              <a:rPr lang="en-US" altLang="es-ES" sz="1200" dirty="0">
                <a:latin typeface="Arial Rounded MT Bold" panose="020F0704030504030204" pitchFamily="34" charset="0"/>
              </a:rPr>
              <a:t> δεν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αρκετ</a:t>
            </a:r>
            <a:r>
              <a:rPr lang="el-GR" altLang="es-ES" sz="1200" dirty="0">
                <a:latin typeface="Arial Rounded MT Bold" panose="020F0704030504030204" pitchFamily="34" charset="0"/>
              </a:rPr>
              <a:t>ή</a:t>
            </a:r>
            <a:r>
              <a:rPr lang="it-IT" altLang="es-ES" sz="1200" dirty="0">
                <a:latin typeface="Arial Rounded MT Bold" panose="020F0704030504030204" pitchFamily="34" charset="0"/>
              </a:rPr>
              <a:t> </a:t>
            </a:r>
          </a:p>
          <a:p>
            <a:pPr algn="l" rtl="0">
              <a:defRPr/>
            </a:pPr>
            <a:endParaRPr lang="it-IT" altLang="es-ES" sz="1200" dirty="0">
              <a:latin typeface="Arial Rounded MT Bold" panose="020F0704030504030204" pitchFamily="34" charset="0"/>
            </a:endParaRPr>
          </a:p>
          <a:p>
            <a:pPr algn="l" rtl="0">
              <a:defRPr/>
            </a:pPr>
            <a:r>
              <a:rPr lang="it-IT" altLang="es-ES" sz="1200" dirty="0">
                <a:latin typeface="Arial Rounded MT Bold" panose="020F0704030504030204" pitchFamily="34" charset="0"/>
              </a:rPr>
              <a:t>3) </a:t>
            </a:r>
            <a:r>
              <a:rPr lang="en-US" altLang="es-ES" sz="1200" dirty="0">
                <a:latin typeface="Arial Rounded MT Bold" panose="020F0704030504030204" pitchFamily="34" charset="0"/>
              </a:rPr>
              <a:t>Οι φορείς που δημιουργούν το </a:t>
            </a:r>
            <a:r>
              <a:rPr lang="en-US" altLang="es-ES" sz="1200" dirty="0">
                <a:solidFill>
                  <a:schemeClr val="tx2">
                    <a:lumMod val="60000"/>
                    <a:lumOff val="40000"/>
                  </a:schemeClr>
                </a:solidFill>
                <a:latin typeface="Arial Rounded MT Bold" panose="020F0704030504030204" pitchFamily="34" charset="0"/>
              </a:rPr>
              <a:t>περιεχόμενο</a:t>
            </a:r>
            <a:r>
              <a:rPr lang="en-US" altLang="es-ES" sz="1200" dirty="0">
                <a:latin typeface="Arial Rounded MT Bold" panose="020F0704030504030204" pitchFamily="34" charset="0"/>
              </a:rPr>
              <a:t> πρέπει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έχ</a:t>
            </a:r>
            <a:r>
              <a:rPr lang="el-GR" altLang="es-ES" sz="1200" dirty="0" err="1">
                <a:latin typeface="Arial Rounded MT Bold" panose="020F0704030504030204" pitchFamily="34" charset="0"/>
              </a:rPr>
              <a:t>ουν</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τους</a:t>
            </a:r>
            <a:r>
              <a:rPr lang="en-US" altLang="es-ES" sz="1200" dirty="0">
                <a:latin typeface="Arial Rounded MT Bold" panose="020F0704030504030204" pitchFamily="34" charset="0"/>
              </a:rPr>
              <a:t> πόρους και τις δεξιότητες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να</a:t>
            </a:r>
            <a:r>
              <a:rPr lang="el-GR" altLang="es-ES" sz="1200" dirty="0">
                <a:latin typeface="Arial Rounded MT Bold" panose="020F0704030504030204" pitchFamily="34" charset="0"/>
              </a:rPr>
              <a:t> 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κάν</a:t>
            </a:r>
            <a:r>
              <a:rPr lang="el-GR" altLang="es-ES" sz="1200" dirty="0" err="1">
                <a:latin typeface="Arial Rounded MT Bold" panose="020F0704030504030204" pitchFamily="34" charset="0"/>
              </a:rPr>
              <a:t>ουν</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αλλά δεν είναι οι ιδιοκτήτες του ίδιου του περιεχομένου.</a:t>
            </a: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Παρ 'όλα αυτά, </a:t>
            </a:r>
            <a:r>
              <a:rPr lang="en-US" altLang="es-ES" sz="1200" dirty="0">
                <a:solidFill>
                  <a:schemeClr val="tx2">
                    <a:lumMod val="60000"/>
                    <a:lumOff val="40000"/>
                  </a:schemeClr>
                </a:solidFill>
                <a:latin typeface="Arial Rounded MT Bold" panose="020F0704030504030204" pitchFamily="34" charset="0"/>
              </a:rPr>
              <a:t>η εταιρεία πρέπει να διαθέτει τις απαραίτητες δεξιότητες για την παραγωγή περιεχομένου</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η Εταιρεία πρέπει να είναι σε θέση να επιβλέπει το έργο του Οργανισμού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παράδειγμα</a:t>
            </a:r>
            <a:r>
              <a:rPr lang="el-GR" altLang="es-ES" sz="1200" dirty="0">
                <a:latin typeface="Arial Rounded MT Bold" panose="020F0704030504030204" pitchFamily="34" charset="0"/>
              </a:rPr>
              <a:t> η </a:t>
            </a:r>
            <a:r>
              <a:rPr lang="en-US" altLang="es-ES" sz="1200" dirty="0" err="1">
                <a:latin typeface="Arial Rounded MT Bold" panose="020F0704030504030204" pitchFamily="34" charset="0"/>
              </a:rPr>
              <a:t>εταιρεία</a:t>
            </a:r>
            <a:r>
              <a:rPr lang="en-US" altLang="es-ES" sz="1200" dirty="0">
                <a:latin typeface="Arial Rounded MT Bold" panose="020F0704030504030204" pitchFamily="34" charset="0"/>
              </a:rPr>
              <a:t> πρέπει να είναι σε θέση να διαβάσει τα δεδομένα που συλλέγονται από τα εργαλεία ανάλυσης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κατανοήσει τα αποτελέσματα που έχει επιτύχει πραγματικά ο Οργανισμός)</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38B842D-803C-49C9-A73F-65804A119D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50E0757-A9C3-4130-A352-848FB4871E0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1F1957B-9BA3-4B0E-BFCE-6170B7948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0806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907699"/>
            <a:ext cx="6207782" cy="1938992"/>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Ενημέρωση για το εμπορικό σήμα: αυξήστε την αναγνωρισιμότητα της μάρκας.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περιεχόμενο είναι ένα εξαιρετικό εργαλείο για τη δημιουργία ή την ενίσχυση της φήμης των επωνυμιών, </a:t>
            </a:r>
          </a:p>
          <a:p>
            <a:pPr algn="l" rtl="0">
              <a:defRPr/>
            </a:pPr>
            <a:r>
              <a:rPr lang="en-US" altLang="es-ES" sz="1200" dirty="0">
                <a:latin typeface="Arial Rounded MT Bold" panose="020F0704030504030204" pitchFamily="34" charset="0"/>
              </a:rPr>
              <a:t>πιο αποτελεσματικά από την επικοινωνία "push" (αυτή που "σπρώχνει" τα προϊόντα της </a:t>
            </a:r>
          </a:p>
          <a:p>
            <a:pPr algn="l" rtl="0">
              <a:defRPr/>
            </a:pPr>
            <a:r>
              <a:rPr lang="en-US" altLang="es-ES" sz="1200" dirty="0">
                <a:latin typeface="Arial Rounded MT Bold" panose="020F0704030504030204" pitchFamily="34" charset="0"/>
              </a:rPr>
              <a:t>μέσω της διαφήμισης. Το αντίθετο είναι μια επικοινωνία "έλξης": αυτό λειτουργεί σε</a:t>
            </a:r>
          </a:p>
          <a:p>
            <a:pPr algn="l" rtl="0">
              <a:defRPr/>
            </a:pPr>
            <a:r>
              <a:rPr lang="en-US" altLang="es-ES" sz="1200" dirty="0">
                <a:latin typeface="Arial Rounded MT Bold" panose="020F0704030504030204" pitchFamily="34" charset="0"/>
              </a:rPr>
              <a:t>αύξηση της ευαισθητοποίησης για το προϊόν, αύξηση του ενδιαφέροντος για το κοινό).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Και πάλι, το περιεχόμενο πρέπει να καλύπτει </a:t>
            </a:r>
            <a:r>
              <a:rPr lang="en-US" altLang="es-ES" sz="1200" dirty="0" err="1">
                <a:latin typeface="Arial Rounded MT Bold" panose="020F0704030504030204" pitchFamily="34" charset="0"/>
              </a:rPr>
              <a:t>τουλάχιστον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μία ανάγκη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συγκεκριμένου κοινού του.</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B6084E0-AAB6-47AF-B343-098387E2B4E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2AB4752-76C7-4010-9FCF-6B04FB8FFF5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D85B2509-1F4A-45AE-8405-D50488541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493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74FB6AEF-9353-4335-8A17-AA005E0E0C4C}"/>
              </a:ext>
            </a:extLst>
          </p:cNvPr>
          <p:cNvGraphicFramePr/>
          <p:nvPr>
            <p:extLst>
              <p:ext uri="{D42A27DB-BD31-4B8C-83A1-F6EECF244321}">
                <p14:modId xmlns:p14="http://schemas.microsoft.com/office/powerpoint/2010/main" val="889581637"/>
              </p:ext>
            </p:extLst>
          </p:nvPr>
        </p:nvGraphicFramePr>
        <p:xfrm>
          <a:off x="1460562" y="1862203"/>
          <a:ext cx="6207782" cy="135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B47392-4785-4585-9DF4-506E2DE42E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1DFC123-DDFF-4C50-85F0-AFC63BED969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57A9527-6437-4CD0-A371-CBAEE49AD7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160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97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84DDD13B-2C24-42CE-9DD3-68142A504E88}"/>
              </a:ext>
            </a:extLst>
          </p:cNvPr>
          <p:cNvGraphicFramePr/>
          <p:nvPr>
            <p:extLst>
              <p:ext uri="{D42A27DB-BD31-4B8C-83A1-F6EECF244321}">
                <p14:modId xmlns:p14="http://schemas.microsoft.com/office/powerpoint/2010/main" val="4244418837"/>
              </p:ext>
            </p:extLst>
          </p:nvPr>
        </p:nvGraphicFramePr>
        <p:xfrm>
          <a:off x="1557805" y="2002392"/>
          <a:ext cx="6028390" cy="235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7A3F9048-5046-4E9E-8CFE-A762461938F9}"/>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8" name="Donut 24">
            <a:extLst>
              <a:ext uri="{FF2B5EF4-FFF2-40B4-BE49-F238E27FC236}">
                <a16:creationId xmlns:a16="http://schemas.microsoft.com/office/drawing/2014/main" id="{B2BD78A4-1449-4274-8BE2-FB1F7EC1D782}"/>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9" name="Imagen 18">
            <a:extLst>
              <a:ext uri="{FF2B5EF4-FFF2-40B4-BE49-F238E27FC236}">
                <a16:creationId xmlns:a16="http://schemas.microsoft.com/office/drawing/2014/main" id="{B63EA6E4-16AB-4CC1-8CFE-D745B3D982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0" name="CuadroTexto 19">
            <a:extLst>
              <a:ext uri="{FF2B5EF4-FFF2-40B4-BE49-F238E27FC236}">
                <a16:creationId xmlns:a16="http://schemas.microsoft.com/office/drawing/2014/main" id="{A48CFB32-9E4A-40AA-958E-E19BD56B4990}"/>
              </a:ext>
            </a:extLst>
          </p:cNvPr>
          <p:cNvSpPr txBox="1"/>
          <p:nvPr/>
        </p:nvSpPr>
        <p:spPr>
          <a:xfrm>
            <a:off x="1475655" y="1475953"/>
            <a:ext cx="6013297" cy="461665"/>
          </a:xfrm>
          <a:prstGeom prst="rect">
            <a:avLst/>
          </a:prstGeom>
          <a:noFill/>
        </p:spPr>
        <p:txBody>
          <a:bodyPr wrap="square">
            <a:spAutoFit/>
          </a:bodyPr>
          <a:lstStyle/>
          <a:p>
            <a:pPr lvl="0" algn="l" rtl="0"/>
            <a:r>
              <a:rPr lang="en-US" sz="1200" dirty="0">
                <a:latin typeface="Arial Rounded MT Bold" panose="020F0704030504030204" pitchFamily="34" charset="0"/>
              </a:rPr>
              <a:t>Ο σχεδιασμός μιας επιτυχημένης στρατηγικής ψηφιακού μάρκετινγκ ακολουθεί καλά καθορισμένες φάσεις:</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4947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8045" y="1635647"/>
            <a:ext cx="6116049" cy="96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398045" y="1951868"/>
            <a:ext cx="6116049" cy="230832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defRPr/>
            </a:pPr>
            <a:r>
              <a:rPr lang="en-US" altLang="es-ES" sz="1200" dirty="0">
                <a:solidFill>
                  <a:schemeClr val="accent4">
                    <a:lumMod val="50000"/>
                  </a:schemeClr>
                </a:solidFill>
                <a:latin typeface="Arial Rounded MT Bold" panose="020F0704030504030204" pitchFamily="34" charset="0"/>
              </a:rPr>
              <a:t>Πιστότητα </a:t>
            </a:r>
            <a:r>
              <a:rPr lang="en-US" altLang="es-ES" sz="1200" dirty="0" err="1">
                <a:solidFill>
                  <a:schemeClr val="accent4">
                    <a:lumMod val="50000"/>
                  </a:schemeClr>
                </a:solidFill>
                <a:latin typeface="Arial Rounded MT Bold" panose="020F0704030504030204" pitchFamily="34" charset="0"/>
              </a:rPr>
              <a:t>και</a:t>
            </a:r>
            <a:r>
              <a:rPr lang="en-US" altLang="es-ES" sz="1200" dirty="0">
                <a:solidFill>
                  <a:schemeClr val="accent4">
                    <a:lumMod val="50000"/>
                  </a:schemeClr>
                </a:solidFill>
                <a:latin typeface="Arial Rounded MT Bold" panose="020F0704030504030204" pitchFamily="34" charset="0"/>
              </a:rPr>
              <a:t> "</a:t>
            </a:r>
            <a:r>
              <a:rPr lang="el-GR" sz="1200" dirty="0"/>
              <a:t> </a:t>
            </a:r>
            <a:r>
              <a:rPr lang="el-GR" sz="1200" dirty="0">
                <a:solidFill>
                  <a:srgbClr val="00B050"/>
                </a:solidFill>
              </a:rPr>
              <a:t>πώληση επιπλέον προϊόντων </a:t>
            </a:r>
            <a:r>
              <a:rPr lang="en-US" altLang="es-ES" sz="1200" dirty="0">
                <a:solidFill>
                  <a:schemeClr val="accent4">
                    <a:lumMod val="50000"/>
                  </a:schemeClr>
                </a:solidFill>
                <a:latin typeface="Arial Rounded MT Bold" panose="020F0704030504030204" pitchFamily="34" charset="0"/>
              </a:rPr>
              <a:t>":</a:t>
            </a:r>
          </a:p>
          <a:p>
            <a:pPr algn="l" rtl="0">
              <a:defRPr/>
            </a:pPr>
            <a:endParaRPr lang="en-US" altLang="es-ES" sz="1200" dirty="0">
              <a:solidFill>
                <a:srgbClr val="FF0000"/>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Ένα καλό σχέδιο ψηφιακού μάρκετινγκ θέλει να διατηρήσει τους υπάρχοντες πελάτες για να τους ωθήσει </a:t>
            </a:r>
          </a:p>
          <a:p>
            <a:pPr algn="l" rtl="0">
              <a:defRPr/>
            </a:pPr>
            <a:r>
              <a:rPr lang="el-GR" altLang="es-ES" sz="1200" dirty="0">
                <a:solidFill>
                  <a:schemeClr val="tx1"/>
                </a:solidFill>
                <a:latin typeface="Arial Rounded MT Bold" panose="020F0704030504030204" pitchFamily="34" charset="0"/>
              </a:rPr>
              <a:t>σε</a:t>
            </a:r>
            <a:r>
              <a:rPr lang="en-US" altLang="es-ES" sz="1200" dirty="0">
                <a:solidFill>
                  <a:schemeClr val="tx1"/>
                </a:solidFill>
                <a:latin typeface="Arial Rounded MT Bold" panose="020F0704030504030204" pitchFamily="34" charset="0"/>
              </a:rPr>
              <a:t> περαιτέρω αγορές. Σε αυτήν την περίπτωση, το περιεχόμενο πρέπει να είναι πιο εξατομικευμένο.</a:t>
            </a:r>
          </a:p>
          <a:p>
            <a:pPr algn="l" rtl="0">
              <a:defRPr/>
            </a:pPr>
            <a:r>
              <a:rPr lang="en-US" altLang="es-ES" sz="1200" dirty="0">
                <a:solidFill>
                  <a:schemeClr val="tx1"/>
                </a:solidFill>
                <a:latin typeface="Arial Rounded MT Bold" panose="020F0704030504030204" pitchFamily="34" charset="0"/>
              </a:rPr>
              <a:t>Το Upselling είναι μια στρατηγική που κατευθύνει τον πελάτη σε ένα διαφορετικό προϊόν </a:t>
            </a:r>
            <a:r>
              <a:rPr lang="en-US" altLang="es-ES" sz="1200" dirty="0" err="1">
                <a:solidFill>
                  <a:schemeClr val="tx1"/>
                </a:solidFill>
                <a:latin typeface="Arial Rounded MT Bold" panose="020F0704030504030204" pitchFamily="34" charset="0"/>
              </a:rPr>
              <a:t>από</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το</a:t>
            </a:r>
            <a:r>
              <a:rPr lang="en-US" altLang="es-ES" sz="1200" dirty="0">
                <a:solidFill>
                  <a:schemeClr val="tx1"/>
                </a:solidFill>
                <a:latin typeface="Arial Rounded MT Bold" panose="020F0704030504030204" pitchFamily="34" charset="0"/>
              </a:rPr>
              <a:t> </a:t>
            </a:r>
          </a:p>
          <a:p>
            <a:pPr algn="l" rtl="0">
              <a:defRPr/>
            </a:pPr>
            <a:r>
              <a:rPr lang="en-US" altLang="es-ES" sz="1200" dirty="0">
                <a:solidFill>
                  <a:schemeClr val="tx1"/>
                </a:solidFill>
                <a:latin typeface="Arial Rounded MT Bold" panose="020F0704030504030204" pitchFamily="34" charset="0"/>
              </a:rPr>
              <a:t>πρωτότυπο. Ένα προϊόν που έχει ήδη την ίδια λειτουργικότητα με το πρώτο</a:t>
            </a:r>
          </a:p>
          <a:p>
            <a:pPr algn="l" rtl="0">
              <a:defRPr/>
            </a:pPr>
            <a:r>
              <a:rPr lang="en-US" altLang="es-ES" sz="1200" dirty="0">
                <a:solidFill>
                  <a:schemeClr val="tx1"/>
                </a:solidFill>
                <a:latin typeface="Arial Rounded MT Bold" panose="020F0704030504030204" pitchFamily="34" charset="0"/>
              </a:rPr>
              <a:t>αγοράζεται αλλά είναι σε υψηλότερο επίπεδο: ο πελάτης, </a:t>
            </a:r>
            <a:r>
              <a:rPr lang="en-US" altLang="es-ES" sz="1200" dirty="0" err="1">
                <a:solidFill>
                  <a:schemeClr val="tx1"/>
                </a:solidFill>
                <a:latin typeface="Arial Rounded MT Bold" panose="020F0704030504030204" pitchFamily="34" charset="0"/>
              </a:rPr>
              <a:t>αγοράζ</a:t>
            </a:r>
            <a:r>
              <a:rPr lang="el-GR" altLang="es-ES" sz="1200" dirty="0" err="1">
                <a:solidFill>
                  <a:schemeClr val="tx1"/>
                </a:solidFill>
                <a:latin typeface="Arial Rounded MT Bold" panose="020F0704030504030204" pitchFamily="34" charset="0"/>
              </a:rPr>
              <a:t>οντας</a:t>
            </a:r>
            <a:r>
              <a:rPr lang="en-US" altLang="es-ES" sz="1200" dirty="0">
                <a:solidFill>
                  <a:schemeClr val="tx1"/>
                </a:solidFill>
                <a:latin typeface="Arial Rounded MT Bold" panose="020F0704030504030204" pitchFamily="34" charset="0"/>
              </a:rPr>
              <a:t> το δεύτερο </a:t>
            </a:r>
          </a:p>
          <a:p>
            <a:pPr algn="l" rtl="0">
              <a:defRPr/>
            </a:pPr>
            <a:r>
              <a:rPr lang="en-US" altLang="es-ES" sz="1200" dirty="0">
                <a:solidFill>
                  <a:schemeClr val="tx1"/>
                </a:solidFill>
                <a:latin typeface="Arial Rounded MT Bold" panose="020F0704030504030204" pitchFamily="34" charset="0"/>
              </a:rPr>
              <a:t>προϊόν, θα εκτιμήσει την προστιθέμενη αξία.</a:t>
            </a:r>
            <a:endParaRPr lang="it-IT" altLang="es-ES" sz="1200" dirty="0">
              <a:solidFill>
                <a:schemeClr val="tx1"/>
              </a:solidFill>
              <a:latin typeface="Arial Rounded MT Bold" panose="020F0704030504030204" pitchFamily="34" charset="0"/>
            </a:endParaRPr>
          </a:p>
          <a:p>
            <a:pPr algn="l" rtl="0">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ED64B4-0B81-4527-9DE8-264389D1251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BAF11EB-058B-461F-98BD-BCD7918193C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3D92ADA-B14D-4A69-85E1-4320ED110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72864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934712"/>
            <a:ext cx="598624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defRPr/>
            </a:pPr>
            <a:r>
              <a:rPr lang="en-US" altLang="es-ES" sz="1200" dirty="0">
                <a:solidFill>
                  <a:srgbClr val="F8469B"/>
                </a:solidFill>
                <a:latin typeface="Arial Rounded MT Bold" panose="020F0704030504030204" pitchFamily="34" charset="0"/>
              </a:rPr>
              <a:t>Δημιουργήστε ενθουσιώδεις πελάτες και κάντε τους προωθητές της Μάρκας</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Ένας πελάτης μπορεί να είναι πιστός στο σημείο να γνωρίζει προϊόντα ή υπηρεσίες που προσφέρει η Εταιρεία. Ο πελάτης γίνεται έτσι ένα εργαλείο προώθησης: Social Media,</a:t>
            </a:r>
          </a:p>
          <a:p>
            <a:pPr algn="l" rtl="0">
              <a:defRPr/>
            </a:pPr>
            <a:r>
              <a:rPr lang="en-US" altLang="es-ES" sz="1200" dirty="0">
                <a:latin typeface="Arial Rounded MT Bold" panose="020F0704030504030204" pitchFamily="34" charset="0"/>
              </a:rPr>
              <a:t>από στόμα σε στόμα, διαπροσωπικές σχέσεις. Μια «κοινότητα» πιστών πελατών είναι ένας στρατηγικός πόρος τεράστιας αξίας.</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A42F227-E8E9-4FE8-A48D-31101DB004A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36565FA-2D78-4CBE-89E7-ACE34CFFEB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E30AC62-D30E-46CE-8CCE-952A4580D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4044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pSp>
        <p:nvGrpSpPr>
          <p:cNvPr id="2" name="Grupo 1">
            <a:extLst>
              <a:ext uri="{FF2B5EF4-FFF2-40B4-BE49-F238E27FC236}">
                <a16:creationId xmlns:a16="http://schemas.microsoft.com/office/drawing/2014/main" id="{43AFCE6D-45FE-4191-92E0-FECC5DADFE33}"/>
              </a:ext>
            </a:extLst>
          </p:cNvPr>
          <p:cNvGrpSpPr/>
          <p:nvPr/>
        </p:nvGrpSpPr>
        <p:grpSpPr>
          <a:xfrm>
            <a:off x="2439216" y="1851670"/>
            <a:ext cx="4221016" cy="2123658"/>
            <a:chOff x="2441574" y="1862203"/>
            <a:chExt cx="4245756" cy="2123658"/>
          </a:xfrm>
        </p:grpSpPr>
        <p:sp>
          <p:nvSpPr>
            <p:cNvPr id="3" name="Conector recto 2">
              <a:extLst>
                <a:ext uri="{FF2B5EF4-FFF2-40B4-BE49-F238E27FC236}">
                  <a16:creationId xmlns:a16="http://schemas.microsoft.com/office/drawing/2014/main" id="{7B2F29F3-26AC-4D48-B2CB-E6FE946E9AAC}"/>
                </a:ext>
              </a:extLst>
            </p:cNvPr>
            <p:cNvSpPr/>
            <p:nvPr/>
          </p:nvSpPr>
          <p:spPr>
            <a:xfrm>
              <a:off x="3503403" y="3752258"/>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5" name="Conector recto 4">
              <a:extLst>
                <a:ext uri="{FF2B5EF4-FFF2-40B4-BE49-F238E27FC236}">
                  <a16:creationId xmlns:a16="http://schemas.microsoft.com/office/drawing/2014/main" id="{B40808C7-3837-43C9-82F1-02894FD11B38}"/>
                </a:ext>
              </a:extLst>
            </p:cNvPr>
            <p:cNvSpPr/>
            <p:nvPr/>
          </p:nvSpPr>
          <p:spPr>
            <a:xfrm>
              <a:off x="3503403" y="3236209"/>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6" name="Conector recto 5">
              <a:extLst>
                <a:ext uri="{FF2B5EF4-FFF2-40B4-BE49-F238E27FC236}">
                  <a16:creationId xmlns:a16="http://schemas.microsoft.com/office/drawing/2014/main" id="{7C64108B-5110-4942-BF04-8EA083DA9C15}"/>
                </a:ext>
              </a:extLst>
            </p:cNvPr>
            <p:cNvSpPr/>
            <p:nvPr/>
          </p:nvSpPr>
          <p:spPr>
            <a:xfrm>
              <a:off x="3503403" y="2611854"/>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7" name="Conector recto 6">
              <a:extLst>
                <a:ext uri="{FF2B5EF4-FFF2-40B4-BE49-F238E27FC236}">
                  <a16:creationId xmlns:a16="http://schemas.microsoft.com/office/drawing/2014/main" id="{C8888A2B-9331-474E-B948-3230CC3A3C3B}"/>
                </a:ext>
              </a:extLst>
            </p:cNvPr>
            <p:cNvSpPr/>
            <p:nvPr/>
          </p:nvSpPr>
          <p:spPr>
            <a:xfrm>
              <a:off x="3503403" y="2095805"/>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8" name="Elipse 7">
              <a:extLst>
                <a:ext uri="{FF2B5EF4-FFF2-40B4-BE49-F238E27FC236}">
                  <a16:creationId xmlns:a16="http://schemas.microsoft.com/office/drawing/2014/main" id="{E9E3F6CD-CE86-4D37-AAF5-331AB4F47601}"/>
                </a:ext>
              </a:extLst>
            </p:cNvPr>
            <p:cNvSpPr/>
            <p:nvPr/>
          </p:nvSpPr>
          <p:spPr>
            <a:xfrm>
              <a:off x="2441574" y="1862203"/>
              <a:ext cx="2123658" cy="2123658"/>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3" name="Elipse 12">
              <a:extLst>
                <a:ext uri="{FF2B5EF4-FFF2-40B4-BE49-F238E27FC236}">
                  <a16:creationId xmlns:a16="http://schemas.microsoft.com/office/drawing/2014/main" id="{880839F8-90E0-4D00-8CA8-6A121129C5DE}"/>
                </a:ext>
              </a:extLst>
            </p:cNvPr>
            <p:cNvSpPr/>
            <p:nvPr/>
          </p:nvSpPr>
          <p:spPr>
            <a:xfrm>
              <a:off x="5361604" y="1862203"/>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4" name="Forma libre: forma 13">
              <a:extLst>
                <a:ext uri="{FF2B5EF4-FFF2-40B4-BE49-F238E27FC236}">
                  <a16:creationId xmlns:a16="http://schemas.microsoft.com/office/drawing/2014/main" id="{1D792A6A-B23B-4132-8042-51609BA06DD6}"/>
                </a:ext>
              </a:extLst>
            </p:cNvPr>
            <p:cNvSpPr/>
            <p:nvPr/>
          </p:nvSpPr>
          <p:spPr>
            <a:xfrm>
              <a:off x="5828809" y="1862203"/>
              <a:ext cx="758022" cy="467204"/>
            </a:xfrm>
            <a:custGeom>
              <a:avLst/>
              <a:gdLst>
                <a:gd name="connsiteX0" fmla="*/ 0 w 758022"/>
                <a:gd name="connsiteY0" fmla="*/ 0 h 467204"/>
                <a:gd name="connsiteX1" fmla="*/ 758022 w 758022"/>
                <a:gd name="connsiteY1" fmla="*/ 0 h 467204"/>
                <a:gd name="connsiteX2" fmla="*/ 758022 w 758022"/>
                <a:gd name="connsiteY2" fmla="*/ 467204 h 467204"/>
                <a:gd name="connsiteX3" fmla="*/ 0 w 758022"/>
                <a:gd name="connsiteY3" fmla="*/ 467204 h 467204"/>
                <a:gd name="connsiteX4" fmla="*/ 0 w 758022"/>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22" h="467204">
                  <a:moveTo>
                    <a:pt x="0" y="0"/>
                  </a:moveTo>
                  <a:lnTo>
                    <a:pt x="758022" y="0"/>
                  </a:lnTo>
                  <a:lnTo>
                    <a:pt x="758022"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rtl="0">
                <a:lnSpc>
                  <a:spcPct val="90000"/>
                </a:lnSpc>
                <a:spcBef>
                  <a:spcPct val="0"/>
                </a:spcBef>
                <a:spcAft>
                  <a:spcPct val="35000"/>
                </a:spcAft>
              </a:pPr>
              <a:endParaRPr lang="it-IT" sz="1200" dirty="0">
                <a:solidFill>
                  <a:schemeClr val="tx1"/>
                </a:solidFill>
              </a:endParaRPr>
            </a:p>
            <a:p>
              <a:pPr algn="ctr" defTabSz="533400" rtl="0">
                <a:lnSpc>
                  <a:spcPct val="90000"/>
                </a:lnSpc>
                <a:spcBef>
                  <a:spcPct val="0"/>
                </a:spcBef>
                <a:spcAft>
                  <a:spcPct val="35000"/>
                </a:spcAft>
              </a:pPr>
              <a:r>
                <a:rPr lang="it-IT" sz="1200" dirty="0" err="1">
                  <a:solidFill>
                    <a:schemeClr val="tx1"/>
                  </a:solidFill>
                </a:rPr>
                <a:t>Ιδέα</a:t>
              </a:r>
              <a:endParaRPr lang="es-ES" sz="1200" dirty="0">
                <a:solidFill>
                  <a:schemeClr val="tx1"/>
                </a:solidFill>
              </a:endParaRPr>
            </a:p>
            <a:p>
              <a:pPr marL="0" lvl="0" indent="0" algn="ctr" defTabSz="533400" rtl="0">
                <a:lnSpc>
                  <a:spcPct val="90000"/>
                </a:lnSpc>
                <a:spcBef>
                  <a:spcPct val="0"/>
                </a:spcBef>
                <a:spcAft>
                  <a:spcPct val="35000"/>
                </a:spcAft>
                <a:buNone/>
              </a:pPr>
              <a:endParaRPr lang="it-IT" sz="1200" kern="1200" dirty="0">
                <a:solidFill>
                  <a:schemeClr val="tx1"/>
                </a:solidFill>
              </a:endParaRPr>
            </a:p>
          </p:txBody>
        </p:sp>
        <p:sp>
          <p:nvSpPr>
            <p:cNvPr id="18" name="Elipse 17">
              <a:extLst>
                <a:ext uri="{FF2B5EF4-FFF2-40B4-BE49-F238E27FC236}">
                  <a16:creationId xmlns:a16="http://schemas.microsoft.com/office/drawing/2014/main" id="{E7E893A8-CBD8-479D-A400-31A7BC987F36}"/>
                </a:ext>
              </a:extLst>
            </p:cNvPr>
            <p:cNvSpPr/>
            <p:nvPr/>
          </p:nvSpPr>
          <p:spPr>
            <a:xfrm>
              <a:off x="5011201" y="2378251"/>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9" name="Forma libre: forma 18">
              <a:extLst>
                <a:ext uri="{FF2B5EF4-FFF2-40B4-BE49-F238E27FC236}">
                  <a16:creationId xmlns:a16="http://schemas.microsoft.com/office/drawing/2014/main" id="{F222F0E9-AA3A-4048-9C40-696BCBE074DB}"/>
                </a:ext>
              </a:extLst>
            </p:cNvPr>
            <p:cNvSpPr/>
            <p:nvPr/>
          </p:nvSpPr>
          <p:spPr>
            <a:xfrm>
              <a:off x="5478405" y="2378251"/>
              <a:ext cx="941376" cy="467204"/>
            </a:xfrm>
            <a:custGeom>
              <a:avLst/>
              <a:gdLst>
                <a:gd name="connsiteX0" fmla="*/ 0 w 941376"/>
                <a:gd name="connsiteY0" fmla="*/ 0 h 467204"/>
                <a:gd name="connsiteX1" fmla="*/ 941376 w 941376"/>
                <a:gd name="connsiteY1" fmla="*/ 0 h 467204"/>
                <a:gd name="connsiteX2" fmla="*/ 941376 w 941376"/>
                <a:gd name="connsiteY2" fmla="*/ 467204 h 467204"/>
                <a:gd name="connsiteX3" fmla="*/ 0 w 941376"/>
                <a:gd name="connsiteY3" fmla="*/ 467204 h 467204"/>
                <a:gd name="connsiteX4" fmla="*/ 0 w 941376"/>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76" h="467204">
                  <a:moveTo>
                    <a:pt x="0" y="0"/>
                  </a:moveTo>
                  <a:lnTo>
                    <a:pt x="941376" y="0"/>
                  </a:lnTo>
                  <a:lnTo>
                    <a:pt x="941376"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rtl="0">
                <a:lnSpc>
                  <a:spcPct val="90000"/>
                </a:lnSpc>
                <a:spcBef>
                  <a:spcPct val="0"/>
                </a:spcBef>
                <a:spcAft>
                  <a:spcPct val="35000"/>
                </a:spcAft>
              </a:pPr>
              <a:endParaRPr lang="it-IT" sz="1200" dirty="0">
                <a:solidFill>
                  <a:schemeClr val="tx1"/>
                </a:solidFill>
              </a:endParaRPr>
            </a:p>
            <a:p>
              <a:pPr algn="ctr" defTabSz="533400" rtl="0">
                <a:lnSpc>
                  <a:spcPct val="90000"/>
                </a:lnSpc>
                <a:spcBef>
                  <a:spcPct val="0"/>
                </a:spcBef>
                <a:spcAft>
                  <a:spcPct val="35000"/>
                </a:spcAft>
              </a:pPr>
              <a:r>
                <a:rPr lang="it-IT" sz="1200" dirty="0">
                  <a:solidFill>
                    <a:schemeClr val="tx1"/>
                  </a:solidFill>
                </a:rPr>
                <a:t>Παραγωγή</a:t>
              </a:r>
            </a:p>
            <a:p>
              <a:pPr marL="0" lvl="0" indent="0" algn="ctr" defTabSz="533400" rtl="0">
                <a:lnSpc>
                  <a:spcPct val="90000"/>
                </a:lnSpc>
                <a:spcBef>
                  <a:spcPct val="0"/>
                </a:spcBef>
                <a:spcAft>
                  <a:spcPct val="35000"/>
                </a:spcAft>
                <a:buNone/>
              </a:pPr>
              <a:endParaRPr lang="it-IT" sz="1200" kern="1200" dirty="0">
                <a:solidFill>
                  <a:schemeClr val="tx1"/>
                </a:solidFill>
              </a:endParaRPr>
            </a:p>
          </p:txBody>
        </p:sp>
        <p:sp>
          <p:nvSpPr>
            <p:cNvPr id="20" name="Elipse 19">
              <a:extLst>
                <a:ext uri="{FF2B5EF4-FFF2-40B4-BE49-F238E27FC236}">
                  <a16:creationId xmlns:a16="http://schemas.microsoft.com/office/drawing/2014/main" id="{D59CD769-35E7-4925-9244-A49C54374DE6}"/>
                </a:ext>
              </a:extLst>
            </p:cNvPr>
            <p:cNvSpPr/>
            <p:nvPr/>
          </p:nvSpPr>
          <p:spPr>
            <a:xfrm>
              <a:off x="5011201" y="3002607"/>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1" name="Forma libre: forma 20">
              <a:extLst>
                <a:ext uri="{FF2B5EF4-FFF2-40B4-BE49-F238E27FC236}">
                  <a16:creationId xmlns:a16="http://schemas.microsoft.com/office/drawing/2014/main" id="{CDF6DE11-65D5-40B3-9844-44DA893EC6F6}"/>
                </a:ext>
              </a:extLst>
            </p:cNvPr>
            <p:cNvSpPr/>
            <p:nvPr/>
          </p:nvSpPr>
          <p:spPr>
            <a:xfrm>
              <a:off x="5478405" y="3002607"/>
              <a:ext cx="1208925" cy="467204"/>
            </a:xfrm>
            <a:custGeom>
              <a:avLst/>
              <a:gdLst>
                <a:gd name="connsiteX0" fmla="*/ 0 w 1208925"/>
                <a:gd name="connsiteY0" fmla="*/ 0 h 467204"/>
                <a:gd name="connsiteX1" fmla="*/ 1208925 w 1208925"/>
                <a:gd name="connsiteY1" fmla="*/ 0 h 467204"/>
                <a:gd name="connsiteX2" fmla="*/ 1208925 w 1208925"/>
                <a:gd name="connsiteY2" fmla="*/ 467204 h 467204"/>
                <a:gd name="connsiteX3" fmla="*/ 0 w 1208925"/>
                <a:gd name="connsiteY3" fmla="*/ 467204 h 467204"/>
                <a:gd name="connsiteX4" fmla="*/ 0 w 1208925"/>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25" h="467204">
                  <a:moveTo>
                    <a:pt x="0" y="0"/>
                  </a:moveTo>
                  <a:lnTo>
                    <a:pt x="1208925" y="0"/>
                  </a:lnTo>
                  <a:lnTo>
                    <a:pt x="1208925"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rtl="0">
                <a:lnSpc>
                  <a:spcPct val="90000"/>
                </a:lnSpc>
                <a:spcBef>
                  <a:spcPct val="0"/>
                </a:spcBef>
                <a:spcAft>
                  <a:spcPct val="35000"/>
                </a:spcAft>
              </a:pPr>
              <a:endParaRPr lang="it-IT" sz="1200" dirty="0">
                <a:solidFill>
                  <a:schemeClr val="tx1"/>
                </a:solidFill>
              </a:endParaRPr>
            </a:p>
            <a:p>
              <a:pPr algn="ctr" defTabSz="533400" rtl="0">
                <a:lnSpc>
                  <a:spcPct val="90000"/>
                </a:lnSpc>
                <a:spcBef>
                  <a:spcPct val="0"/>
                </a:spcBef>
                <a:spcAft>
                  <a:spcPct val="35000"/>
                </a:spcAft>
              </a:pPr>
              <a:r>
                <a:rPr lang="it-IT" sz="1200" dirty="0" err="1">
                  <a:solidFill>
                    <a:schemeClr val="tx1"/>
                  </a:solidFill>
                </a:rPr>
                <a:t>Διάδοση</a:t>
              </a:r>
              <a:endParaRPr lang="it-IT" sz="1200" dirty="0">
                <a:solidFill>
                  <a:schemeClr val="tx1"/>
                </a:solidFill>
              </a:endParaRPr>
            </a:p>
            <a:p>
              <a:pPr marL="0" lvl="0" indent="0" algn="ctr" defTabSz="533400" rtl="0">
                <a:lnSpc>
                  <a:spcPct val="90000"/>
                </a:lnSpc>
                <a:spcBef>
                  <a:spcPct val="0"/>
                </a:spcBef>
                <a:spcAft>
                  <a:spcPct val="35000"/>
                </a:spcAft>
                <a:buNone/>
              </a:pPr>
              <a:endParaRPr lang="it-IT" sz="1200" kern="1200" dirty="0">
                <a:solidFill>
                  <a:schemeClr val="tx1"/>
                </a:solidFill>
              </a:endParaRPr>
            </a:p>
          </p:txBody>
        </p:sp>
        <p:sp>
          <p:nvSpPr>
            <p:cNvPr id="22" name="Elipse 21">
              <a:extLst>
                <a:ext uri="{FF2B5EF4-FFF2-40B4-BE49-F238E27FC236}">
                  <a16:creationId xmlns:a16="http://schemas.microsoft.com/office/drawing/2014/main" id="{4D22D399-9086-4EE8-9778-74A911D3782A}"/>
                </a:ext>
              </a:extLst>
            </p:cNvPr>
            <p:cNvSpPr/>
            <p:nvPr/>
          </p:nvSpPr>
          <p:spPr>
            <a:xfrm>
              <a:off x="5361604" y="3518656"/>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3" name="Forma libre: forma 22">
              <a:extLst>
                <a:ext uri="{FF2B5EF4-FFF2-40B4-BE49-F238E27FC236}">
                  <a16:creationId xmlns:a16="http://schemas.microsoft.com/office/drawing/2014/main" id="{DECCEFBD-19DF-45F2-B54F-35E6561565D0}"/>
                </a:ext>
              </a:extLst>
            </p:cNvPr>
            <p:cNvSpPr/>
            <p:nvPr/>
          </p:nvSpPr>
          <p:spPr>
            <a:xfrm>
              <a:off x="5828809" y="3518656"/>
              <a:ext cx="837350" cy="467204"/>
            </a:xfrm>
            <a:custGeom>
              <a:avLst/>
              <a:gdLst>
                <a:gd name="connsiteX0" fmla="*/ 0 w 837350"/>
                <a:gd name="connsiteY0" fmla="*/ 0 h 467204"/>
                <a:gd name="connsiteX1" fmla="*/ 837350 w 837350"/>
                <a:gd name="connsiteY1" fmla="*/ 0 h 467204"/>
                <a:gd name="connsiteX2" fmla="*/ 837350 w 837350"/>
                <a:gd name="connsiteY2" fmla="*/ 467204 h 467204"/>
                <a:gd name="connsiteX3" fmla="*/ 0 w 837350"/>
                <a:gd name="connsiteY3" fmla="*/ 467204 h 467204"/>
                <a:gd name="connsiteX4" fmla="*/ 0 w 837350"/>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0" h="467204">
                  <a:moveTo>
                    <a:pt x="0" y="0"/>
                  </a:moveTo>
                  <a:lnTo>
                    <a:pt x="837350" y="0"/>
                  </a:lnTo>
                  <a:lnTo>
                    <a:pt x="837350"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lvl="0" algn="ctr" rtl="0"/>
              <a:r>
                <a:rPr lang="it-IT" sz="1200" dirty="0">
                  <a:solidFill>
                    <a:schemeClr val="tx1"/>
                  </a:solidFill>
                </a:rPr>
                <a:t>Ανάλυση του Αποτελέσματ</a:t>
              </a:r>
              <a:r>
                <a:rPr lang="el-GR" sz="1200" dirty="0" err="1">
                  <a:solidFill>
                    <a:schemeClr val="tx1"/>
                  </a:solidFill>
                </a:rPr>
                <a:t>ος</a:t>
              </a:r>
              <a:endParaRPr lang="it-IT" sz="1200" dirty="0">
                <a:solidFill>
                  <a:schemeClr val="tx1"/>
                </a:solidFill>
              </a:endParaRPr>
            </a:p>
          </p:txBody>
        </p:sp>
      </p:gr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5F91CF-E85E-481D-88C6-31CD75304E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AC34F7E7-C0AB-4C5A-B80D-8C9F92634F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56D1466-135F-45C5-AC9E-462459AD9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5" name="CuadroTexto 24">
            <a:extLst>
              <a:ext uri="{FF2B5EF4-FFF2-40B4-BE49-F238E27FC236}">
                <a16:creationId xmlns:a16="http://schemas.microsoft.com/office/drawing/2014/main" id="{A05215A1-C108-4109-AFA6-C723F4803B03}"/>
              </a:ext>
            </a:extLst>
          </p:cNvPr>
          <p:cNvSpPr txBox="1"/>
          <p:nvPr/>
        </p:nvSpPr>
        <p:spPr>
          <a:xfrm>
            <a:off x="2610310" y="2285635"/>
            <a:ext cx="1781467" cy="1384995"/>
          </a:xfrm>
          <a:prstGeom prst="rect">
            <a:avLst/>
          </a:prstGeom>
          <a:noFill/>
        </p:spPr>
        <p:txBody>
          <a:bodyPr wrap="square">
            <a:spAutoFit/>
          </a:bodyPr>
          <a:lstStyle/>
          <a:p>
            <a:pPr lvl="0" algn="l" rtl="0"/>
            <a:r>
              <a:rPr lang="en-US" sz="1200" dirty="0">
                <a:solidFill>
                  <a:schemeClr val="tx1"/>
                </a:solidFill>
              </a:rPr>
              <a:t>Μόλις δημιουργηθεί η στρατηγική μας βάσει περιεχομένου, πρέπει να καταλάβετε πώς να την εφαρμόσετε συγκεκριμένα. Είναι μια διαδικασία που συνήθως αποτελείται από 4 φάσεις:</a:t>
            </a:r>
            <a:endParaRPr lang="it-IT" sz="1200" dirty="0">
              <a:solidFill>
                <a:schemeClr val="tx1"/>
              </a:solidFill>
            </a:endParaRPr>
          </a:p>
        </p:txBody>
      </p:sp>
    </p:spTree>
    <p:extLst>
      <p:ext uri="{BB962C8B-B14F-4D97-AF65-F5344CB8AC3E}">
        <p14:creationId xmlns:p14="http://schemas.microsoft.com/office/powerpoint/2010/main" val="422127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46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938992"/>
          </a:xfrm>
          <a:prstGeom prst="rect">
            <a:avLst/>
          </a:prstGeom>
          <a:solidFill>
            <a:schemeClr val="accent4">
              <a:lumMod val="40000"/>
              <a:lumOff val="6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l" rtl="0">
              <a:defRPr/>
            </a:pPr>
            <a:r>
              <a:rPr lang="el-GR" altLang="es-ES" sz="1200" dirty="0">
                <a:solidFill>
                  <a:schemeClr val="tx1"/>
                </a:solidFill>
                <a:latin typeface="Arial Rounded MT Bold" panose="020F0704030504030204" pitchFamily="34" charset="0"/>
              </a:rPr>
              <a:t>ΤΟ</a:t>
            </a:r>
            <a:r>
              <a:rPr lang="en-US" altLang="es-ES" sz="1200" dirty="0">
                <a:solidFill>
                  <a:schemeClr val="tx1"/>
                </a:solidFill>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PERSONAS</a:t>
            </a:r>
            <a:r>
              <a:rPr lang="en-US" altLang="es-ES" sz="1200" dirty="0">
                <a:solidFill>
                  <a:schemeClr val="tx1"/>
                </a:solidFill>
                <a:latin typeface="Arial Rounded MT Bold" panose="020F0704030504030204" pitchFamily="34" charset="0"/>
              </a:rPr>
              <a:t> ΜΟΝΤΕΛΟ</a:t>
            </a: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Αφού συγκεντρώσουμε όσο το δυνατόν περισσότερες πληροφορίες σχετικά με το κοινό που στοχεύουμε, πρέπει να καταστήσουμε αυτές τις πληροφορίες κατάλληλες για τους σκοπούς μας. Για να γίνει αυτό, το "</a:t>
            </a:r>
            <a:r>
              <a:rPr lang="en-US" altLang="es-ES" sz="1200" dirty="0">
                <a:solidFill>
                  <a:srgbClr val="F8469B"/>
                </a:solidFill>
                <a:latin typeface="Arial Rounded MT Bold" panose="020F0704030504030204" pitchFamily="34" charset="0"/>
              </a:rPr>
              <a:t>Πρότυπο Personas</a:t>
            </a:r>
            <a:r>
              <a:rPr lang="en-US" altLang="es-ES" sz="1200" dirty="0">
                <a:solidFill>
                  <a:schemeClr val="tx1"/>
                </a:solidFill>
                <a:latin typeface="Arial Rounded MT Bold" panose="020F0704030504030204" pitchFamily="34" charset="0"/>
              </a:rPr>
              <a:t>"είναι χρήσιμο: Κάθε Personas είναι μια συλλογή καταναλωτών. Χρησιμοποιώντας </a:t>
            </a:r>
          </a:p>
          <a:p>
            <a:pPr algn="l" rtl="0">
              <a:defRPr/>
            </a:pPr>
            <a:r>
              <a:rPr lang="el-GR" altLang="es-ES" sz="1200" dirty="0">
                <a:solidFill>
                  <a:schemeClr val="tx1"/>
                </a:solidFill>
                <a:latin typeface="Arial Rounded MT Bold" panose="020F0704030504030204" pitchFamily="34" charset="0"/>
              </a:rPr>
              <a:t>α</a:t>
            </a:r>
            <a:r>
              <a:rPr lang="en-US" altLang="es-ES" sz="1200" dirty="0" err="1">
                <a:solidFill>
                  <a:schemeClr val="tx1"/>
                </a:solidFill>
                <a:latin typeface="Arial Rounded MT Bold" panose="020F0704030504030204" pitchFamily="34" charset="0"/>
              </a:rPr>
              <a:t>υτό</a:t>
            </a:r>
            <a:r>
              <a:rPr lang="en-US" altLang="es-ES" sz="1200" dirty="0">
                <a:solidFill>
                  <a:schemeClr val="tx1"/>
                </a:solidFill>
                <a:latin typeface="Arial Rounded MT Bold" panose="020F0704030504030204" pitchFamily="34" charset="0"/>
              </a:rPr>
              <a:t> το μοντέλο </a:t>
            </a:r>
            <a:r>
              <a:rPr lang="en-US" altLang="es-ES" sz="1200" dirty="0" err="1">
                <a:solidFill>
                  <a:schemeClr val="tx1"/>
                </a:solidFill>
                <a:latin typeface="Arial Rounded MT Bold" panose="020F0704030504030204" pitchFamily="34" charset="0"/>
              </a:rPr>
              <a:t>σημαίνει</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ότι</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δημιουργ</a:t>
            </a:r>
            <a:r>
              <a:rPr lang="el-GR" altLang="es-ES" sz="1200" dirty="0" err="1">
                <a:solidFill>
                  <a:schemeClr val="tx1"/>
                </a:solidFill>
                <a:latin typeface="Arial Rounded MT Bold" panose="020F0704030504030204" pitchFamily="34" charset="0"/>
              </a:rPr>
              <a:t>είται</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ένα</a:t>
            </a:r>
            <a:r>
              <a:rPr lang="en-US" altLang="es-ES" sz="1200" dirty="0">
                <a:solidFill>
                  <a:schemeClr val="tx1"/>
                </a:solidFill>
                <a:latin typeface="Arial Rounded MT Bold" panose="020F0704030504030204" pitchFamily="34" charset="0"/>
              </a:rPr>
              <a:t> "προφίλ": ένα σύνολο πελατών, καταναλωτών, πολιτών που έχουν κοινά διαφορετικά χαρακτηριστικά, ενδιαφέροντα, στάσεις </a:t>
            </a:r>
            <a:r>
              <a:rPr lang="en-US" altLang="es-ES" sz="1200" dirty="0" err="1">
                <a:solidFill>
                  <a:schemeClr val="tx1"/>
                </a:solidFill>
                <a:latin typeface="Arial Rounded MT Bold" panose="020F0704030504030204" pitchFamily="34" charset="0"/>
              </a:rPr>
              <a:t>και</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μπορεί</a:t>
            </a:r>
            <a:r>
              <a:rPr lang="en-US" altLang="es-ES" sz="1200" dirty="0">
                <a:solidFill>
                  <a:schemeClr val="tx1"/>
                </a:solidFill>
                <a:latin typeface="Arial Rounded MT Bold" panose="020F0704030504030204" pitchFamily="34" charset="0"/>
              </a:rPr>
              <a:t> να </a:t>
            </a:r>
          </a:p>
          <a:p>
            <a:pPr algn="l" rtl="0">
              <a:defRPr/>
            </a:pPr>
            <a:r>
              <a:rPr lang="en-US" altLang="es-ES" sz="1200" dirty="0">
                <a:solidFill>
                  <a:schemeClr val="tx1"/>
                </a:solidFill>
                <a:latin typeface="Arial Rounded MT Bold" panose="020F0704030504030204" pitchFamily="34" charset="0"/>
              </a:rPr>
              <a:t>ενδιαφέρονται για τα προϊόντα και τις υπηρεσίες της Εταιρείας.</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32DE988-E117-4E99-9CEB-D6C81C962D1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3B13423-5166-4A0C-B4DB-6E13D80C22C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66725B6-2EFB-4A9D-BF2A-ED4D2EA33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74826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862203"/>
            <a:ext cx="598624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l" rtl="0">
              <a:defRPr/>
            </a:pPr>
            <a:endParaRPr lang="it-IT" altLang="es-ES" sz="1200" dirty="0">
              <a:solidFill>
                <a:schemeClr val="tx1"/>
              </a:solidFill>
              <a:latin typeface="Arial Rounded MT Bold" panose="020F0704030504030204" pitchFamily="34" charset="0"/>
            </a:endParaRPr>
          </a:p>
          <a:p>
            <a:pPr algn="l" rtl="0">
              <a:defRPr/>
            </a:pPr>
            <a:r>
              <a:rPr lang="en-US" altLang="es-ES" sz="1200" dirty="0">
                <a:latin typeface="Arial Rounded MT Bold" panose="020F0704030504030204" pitchFamily="34" charset="0"/>
              </a:rPr>
              <a:t>Οι πληροφορίες που πρέπει να περιέχει το "προφίλ" ενδέχεται να διαφέρουν, αλλά το "</a:t>
            </a:r>
            <a:r>
              <a:rPr lang="en-US" altLang="es-ES" sz="1200" dirty="0" err="1">
                <a:latin typeface="Arial Rounded MT Bold" panose="020F0704030504030204" pitchFamily="34" charset="0"/>
              </a:rPr>
              <a:t>προφίλ</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πρέπει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 </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περιέχ</a:t>
            </a:r>
            <a:r>
              <a:rPr lang="el-GR" altLang="es-ES" sz="1200" dirty="0">
                <a:latin typeface="Arial Rounded MT Bold" panose="020F0704030504030204" pitchFamily="34" charset="0"/>
              </a:rPr>
              <a:t>ει</a:t>
            </a:r>
            <a:r>
              <a:rPr lang="en-US" altLang="es-ES" sz="1200" dirty="0">
                <a:latin typeface="Arial Rounded MT Bold" panose="020F0704030504030204" pitchFamily="34" charset="0"/>
              </a:rPr>
              <a:t> πληροφορίες </a:t>
            </a:r>
            <a:r>
              <a:rPr lang="en-US" altLang="es-ES" sz="1200" dirty="0" err="1">
                <a:latin typeface="Arial Rounded MT Bold" panose="020F0704030504030204" pitchFamily="34" charset="0"/>
              </a:rPr>
              <a:t>όπως</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Ονομα</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Κοινωνικές και δημογραφικές ενδείξεις</a:t>
            </a:r>
            <a:r>
              <a:rPr lang="en-US" altLang="es-ES" sz="1200" dirty="0">
                <a:latin typeface="Arial Rounded MT Bold" panose="020F0704030504030204" pitchFamily="34" charset="0"/>
              </a:rPr>
              <a:t>, </a:t>
            </a:r>
          </a:p>
          <a:p>
            <a:pPr algn="l" rtl="0">
              <a:defRPr/>
            </a:pPr>
            <a:r>
              <a:rPr lang="en-US" altLang="es-ES" sz="1200" dirty="0">
                <a:solidFill>
                  <a:srgbClr val="F8469B"/>
                </a:solidFill>
                <a:latin typeface="Arial Rounded MT Bold" panose="020F0704030504030204" pitchFamily="34" charset="0"/>
              </a:rPr>
              <a:t>Επάγγελμα</a:t>
            </a:r>
            <a:r>
              <a:rPr lang="en-US" altLang="es-ES" sz="1200" dirty="0">
                <a:latin typeface="Arial Rounded MT Bold" panose="020F0704030504030204" pitchFamily="34" charset="0"/>
              </a:rPr>
              <a:t>, </a:t>
            </a:r>
            <a:r>
              <a:rPr lang="el-GR" altLang="es-ES" sz="1200" dirty="0">
                <a:solidFill>
                  <a:srgbClr val="F8469B"/>
                </a:solidFill>
                <a:latin typeface="Arial Rounded MT Bold" panose="020F0704030504030204" pitchFamily="34" charset="0"/>
              </a:rPr>
              <a:t>Στόχοι</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Αξίες</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Τα ενδιαφέροντα</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Χρήση των Social Media</a:t>
            </a:r>
            <a:endParaRPr lang="en-GB" altLang="es-ES" sz="1200" dirty="0">
              <a:latin typeface="Arial Rounded MT Bold" panose="020F0704030504030204" pitchFamily="34" charset="0"/>
            </a:endParaRPr>
          </a:p>
          <a:p>
            <a:pPr algn="l" rtl="0">
              <a:defRPr/>
            </a:pP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94D6D2D-9E20-4B2B-8768-13709999870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5570F7D0-1C89-4679-B714-6D0F8C5A318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D4C66D9D-1FA3-4145-A807-9BE784F94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59173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D27CA9E-AD54-4819-8F1B-76C8D8D5EFF5}"/>
              </a:ext>
            </a:extLst>
          </p:cNvPr>
          <p:cNvSpPr/>
          <p:nvPr/>
        </p:nvSpPr>
        <p:spPr>
          <a:xfrm>
            <a:off x="1610093" y="1793351"/>
            <a:ext cx="6179911" cy="192969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rtl="0"/>
            <a:endParaRPr lang="es-ES">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610094" y="1635646"/>
            <a:ext cx="617991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866194"/>
            <a:ext cx="6207782" cy="1569660"/>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Η ΠΑΡΑΓΩΓΗ ΠΕΡΙΕΧΟΜΕΝΟΥ</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Οτιδήποτε στοχεύουμε στο κοινό μας πρέπει να είναι σχετικό και να ακολουθεί διάφορους κανόνες: </a:t>
            </a:r>
          </a:p>
          <a:p>
            <a:pPr algn="l" rtl="0">
              <a:defRPr/>
            </a:pPr>
            <a:r>
              <a:rPr lang="en-US" altLang="es-ES" sz="1200" dirty="0">
                <a:latin typeface="Arial Rounded MT Bold" panose="020F0704030504030204" pitchFamily="34" charset="0"/>
              </a:rPr>
              <a:t>της μορφής, της τεχνικής, όντας </a:t>
            </a:r>
            <a:r>
              <a:rPr lang="en-US" altLang="es-ES" sz="1200" dirty="0" err="1">
                <a:latin typeface="Arial Rounded MT Bold" panose="020F0704030504030204" pitchFamily="34" charset="0"/>
              </a:rPr>
              <a:t>επίσης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σχετικ</a:t>
            </a:r>
            <a:r>
              <a:rPr lang="el-GR" altLang="es-ES" sz="1200" dirty="0">
                <a:latin typeface="Arial Rounded MT Bold" panose="020F0704030504030204" pitchFamily="34" charset="0"/>
              </a:rPr>
              <a:t>ό</a:t>
            </a:r>
            <a:r>
              <a:rPr lang="en-US" altLang="es-ES" sz="1200" dirty="0">
                <a:latin typeface="Arial Rounded MT Bold" panose="020F0704030504030204" pitchFamily="34" charset="0"/>
              </a:rPr>
              <a:t>. </a:t>
            </a:r>
          </a:p>
          <a:p>
            <a:pPr algn="l" rtl="0">
              <a:defRPr/>
            </a:pPr>
            <a:r>
              <a:rPr lang="el-GR" altLang="es-ES" sz="1200" dirty="0">
                <a:latin typeface="Arial Rounded MT Bold" panose="020F0704030504030204" pitchFamily="34" charset="0"/>
              </a:rPr>
              <a:t>Το </a:t>
            </a:r>
            <a:r>
              <a:rPr lang="en-US" altLang="es-ES" sz="1200" dirty="0" err="1">
                <a:solidFill>
                  <a:srgbClr val="F8469B"/>
                </a:solidFill>
                <a:latin typeface="Arial Rounded MT Bold" panose="020F0704030504030204" pitchFamily="34" charset="0"/>
              </a:rPr>
              <a:t>Επικοινωνιακό</a:t>
            </a:r>
            <a:r>
              <a:rPr lang="en-US" altLang="es-ES" sz="1200" dirty="0">
                <a:solidFill>
                  <a:srgbClr val="F8469B"/>
                </a:solidFill>
                <a:latin typeface="Arial Rounded MT Bold" panose="020F0704030504030204" pitchFamily="34" charset="0"/>
              </a:rPr>
              <a:t> στυλ </a:t>
            </a:r>
            <a:r>
              <a:rPr lang="en-US" altLang="es-ES" sz="1200" dirty="0">
                <a:latin typeface="Arial Rounded MT Bold" panose="020F0704030504030204" pitchFamily="34" charset="0"/>
              </a:rPr>
              <a:t>είναι ένα σημαντικό στοιχείο. Στην ιδανική περίπτωση, το περιεχόμενο που προωθεί και δημοσιεύει η Εταιρεία θα πρέπει να έχει μία στολή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αναγνωρίσιμ</a:t>
            </a:r>
            <a:r>
              <a:rPr lang="el-GR" altLang="es-ES" sz="1200" dirty="0">
                <a:latin typeface="Arial Rounded MT Bold" panose="020F0704030504030204" pitchFamily="34" charset="0"/>
              </a:rPr>
              <a:t>ο</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στυλ επικοινωνίας.</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AE14D5-3A0C-4972-9F38-EF9EF8A0A1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548ACDF-AD97-4CFD-B8AC-201BFDF566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619E71B-2D4C-4D44-93AE-23E34653A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6056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5" name="Diagrama 4">
            <a:extLst>
              <a:ext uri="{FF2B5EF4-FFF2-40B4-BE49-F238E27FC236}">
                <a16:creationId xmlns:a16="http://schemas.microsoft.com/office/drawing/2014/main" id="{ADED600E-BC2E-48AB-AD46-9AC0A3570F75}"/>
              </a:ext>
            </a:extLst>
          </p:cNvPr>
          <p:cNvGraphicFramePr/>
          <p:nvPr>
            <p:extLst>
              <p:ext uri="{D42A27DB-BD31-4B8C-83A1-F6EECF244321}">
                <p14:modId xmlns:p14="http://schemas.microsoft.com/office/powerpoint/2010/main" val="1345916908"/>
              </p:ext>
            </p:extLst>
          </p:nvPr>
        </p:nvGraphicFramePr>
        <p:xfrm>
          <a:off x="1361952" y="1862203"/>
          <a:ext cx="6300193" cy="200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DC9CE5-2E99-40FD-A801-4263DF92081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E330F6C-28CC-4D72-A4EB-3B79FCC2431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422D2264-0DFB-4108-8A94-26009895D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02057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332490"/>
            <a:ext cx="596643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365421" y="1480684"/>
            <a:ext cx="6207782" cy="3416320"/>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Τα στυλ και οι κώδικες έχουν μια άπειρη ποικιλία πιθανών συνδυασμών.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Ορισμένα στοιχεία πρέπει να λαμβάνονται υπόψη κατά την παραγωγή περιεχομένου: </a:t>
            </a:r>
          </a:p>
          <a:p>
            <a:pPr algn="l" rtl="0">
              <a:defRPr/>
            </a:pPr>
            <a:r>
              <a:rPr lang="it-IT" altLang="es-ES" sz="1200" dirty="0">
                <a:latin typeface="Arial Rounded MT Bold" panose="020F0704030504030204" pitchFamily="34" charset="0"/>
              </a:rPr>
              <a:t> </a:t>
            </a: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να ενθαρρύνετε τους χρήστες να δημιουργούν περιεχόμενο, υπάρχουν ορισμένες συγκεκριμένες μορφές, όπως π.χ. </a:t>
            </a:r>
          </a:p>
          <a:p>
            <a:pPr algn="l" rtl="0">
              <a:defRPr/>
            </a:pPr>
            <a:r>
              <a:rPr lang="en-US" altLang="es-ES" sz="1200" dirty="0" err="1">
                <a:latin typeface="Arial Rounded MT Bold" panose="020F0704030504030204" pitchFamily="34" charset="0"/>
              </a:rPr>
              <a:t>διαγωνισμο</a:t>
            </a:r>
            <a:r>
              <a:rPr lang="el-GR" altLang="es-ES" sz="1200" dirty="0">
                <a:latin typeface="Arial Rounded MT Bold" panose="020F0704030504030204" pitchFamily="34" charset="0"/>
              </a:rPr>
              <a:t>ί</a:t>
            </a:r>
            <a:r>
              <a:rPr lang="en-US" altLang="es-ES" sz="1200" dirty="0">
                <a:latin typeface="Arial Rounded MT Bold" panose="020F0704030504030204" pitchFamily="34" charset="0"/>
              </a:rPr>
              <a:t> και ερωτηματολόγια αλλά, πέρα ​​από αυτά, θα πρέπει να προταθεί οποιοδήποτε περιεχόμενο </a:t>
            </a:r>
          </a:p>
          <a:p>
            <a:pPr algn="l" rtl="0">
              <a:defRPr/>
            </a:pPr>
            <a:r>
              <a:rPr lang="en-US" altLang="es-ES" sz="1200" dirty="0">
                <a:latin typeface="Arial Rounded MT Bold" panose="020F0704030504030204" pitchFamily="34" charset="0"/>
              </a:rPr>
              <a:t>με τέτοιο τρόπο ώστε να προκαλεί ενεργητική συμπεριφορά από τους χρήστες (ένα like, </a:t>
            </a:r>
            <a:r>
              <a:rPr lang="el-GR" altLang="es-ES" sz="1200" dirty="0">
                <a:latin typeface="Arial Rounded MT Bold" panose="020F0704030504030204" pitchFamily="34" charset="0"/>
              </a:rPr>
              <a:t>μια κοινοποίηση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ένα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σχόλιο)</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σχόλιο)</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5321865-F6DC-46AD-B8D9-E2EE6048D1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5F79E1CE-25F1-43E0-89C6-9D3EA4E7A5E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3368C84-00AC-45E0-937F-C969E31D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46742DE0-5C85-4F64-9DF7-5359A9347FFD}"/>
              </a:ext>
            </a:extLst>
          </p:cNvPr>
          <p:cNvGraphicFramePr/>
          <p:nvPr>
            <p:extLst>
              <p:ext uri="{D42A27DB-BD31-4B8C-83A1-F6EECF244321}">
                <p14:modId xmlns:p14="http://schemas.microsoft.com/office/powerpoint/2010/main" val="3660187536"/>
              </p:ext>
            </p:extLst>
          </p:nvPr>
        </p:nvGraphicFramePr>
        <p:xfrm>
          <a:off x="1496539" y="2211650"/>
          <a:ext cx="473164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6335B31-E733-4826-8045-30E020BBB887}"/>
              </a:ext>
            </a:extLst>
          </p:cNvPr>
          <p:cNvSpPr txBox="1"/>
          <p:nvPr/>
        </p:nvSpPr>
        <p:spPr>
          <a:xfrm>
            <a:off x="1533934" y="2306785"/>
            <a:ext cx="302485" cy="307777"/>
          </a:xfrm>
          <a:prstGeom prst="rect">
            <a:avLst/>
          </a:prstGeom>
          <a:noFill/>
        </p:spPr>
        <p:txBody>
          <a:bodyPr wrap="square" rtlCol="0">
            <a:spAutoFit/>
          </a:bodyPr>
          <a:lstStyle/>
          <a:p>
            <a:pPr algn="l" rtl="0"/>
            <a:r>
              <a:rPr lang="es-ES" sz="1400" dirty="0"/>
              <a:t>1</a:t>
            </a:r>
          </a:p>
        </p:txBody>
      </p:sp>
      <p:sp>
        <p:nvSpPr>
          <p:cNvPr id="19" name="CuadroTexto 18">
            <a:extLst>
              <a:ext uri="{FF2B5EF4-FFF2-40B4-BE49-F238E27FC236}">
                <a16:creationId xmlns:a16="http://schemas.microsoft.com/office/drawing/2014/main" id="{6889681D-6D24-4034-BA0D-645BB60DAD96}"/>
              </a:ext>
            </a:extLst>
          </p:cNvPr>
          <p:cNvSpPr txBox="1"/>
          <p:nvPr/>
        </p:nvSpPr>
        <p:spPr>
          <a:xfrm>
            <a:off x="1636506" y="2659019"/>
            <a:ext cx="302485" cy="307777"/>
          </a:xfrm>
          <a:prstGeom prst="rect">
            <a:avLst/>
          </a:prstGeom>
          <a:noFill/>
        </p:spPr>
        <p:txBody>
          <a:bodyPr wrap="square" rtlCol="0">
            <a:spAutoFit/>
          </a:bodyPr>
          <a:lstStyle/>
          <a:p>
            <a:pPr algn="l" rtl="0"/>
            <a:r>
              <a:rPr lang="es-ES" sz="1400" dirty="0"/>
              <a:t>2</a:t>
            </a:r>
          </a:p>
        </p:txBody>
      </p:sp>
      <p:sp>
        <p:nvSpPr>
          <p:cNvPr id="20" name="CuadroTexto 19">
            <a:extLst>
              <a:ext uri="{FF2B5EF4-FFF2-40B4-BE49-F238E27FC236}">
                <a16:creationId xmlns:a16="http://schemas.microsoft.com/office/drawing/2014/main" id="{B3C01EF7-0C96-4C2A-933A-ED502AB2DDD4}"/>
              </a:ext>
            </a:extLst>
          </p:cNvPr>
          <p:cNvSpPr txBox="1"/>
          <p:nvPr/>
        </p:nvSpPr>
        <p:spPr>
          <a:xfrm>
            <a:off x="1540547" y="3040437"/>
            <a:ext cx="302485" cy="307777"/>
          </a:xfrm>
          <a:prstGeom prst="rect">
            <a:avLst/>
          </a:prstGeom>
          <a:noFill/>
        </p:spPr>
        <p:txBody>
          <a:bodyPr wrap="square" rtlCol="0">
            <a:spAutoFit/>
          </a:bodyPr>
          <a:lstStyle/>
          <a:p>
            <a:pPr algn="l" rtl="0"/>
            <a:r>
              <a:rPr lang="es-ES" sz="1400" dirty="0"/>
              <a:t>3</a:t>
            </a:r>
          </a:p>
        </p:txBody>
      </p:sp>
    </p:spTree>
    <p:extLst>
      <p:ext uri="{BB962C8B-B14F-4D97-AF65-F5344CB8AC3E}">
        <p14:creationId xmlns:p14="http://schemas.microsoft.com/office/powerpoint/2010/main" val="212742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16079" y="1879252"/>
            <a:ext cx="6111841" cy="175432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Η επίτευξη αυτού του αποτελέσματος πρέπει να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στόχος κάθε πράξης </a:t>
            </a:r>
            <a:r>
              <a:rPr lang="en-US" altLang="es-ES" sz="1200" dirty="0" err="1">
                <a:solidFill>
                  <a:schemeClr val="tx2">
                    <a:lumMod val="60000"/>
                    <a:lumOff val="40000"/>
                  </a:schemeClr>
                </a:solidFill>
                <a:latin typeface="Arial Rounded MT Bold" panose="020F0704030504030204" pitchFamily="34" charset="0"/>
              </a:rPr>
              <a:t>επικοινωνίας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στ</a:t>
            </a:r>
            <a:r>
              <a:rPr lang="el-GR" altLang="es-ES" sz="1200" dirty="0">
                <a:solidFill>
                  <a:schemeClr val="tx2">
                    <a:lumMod val="60000"/>
                    <a:lumOff val="40000"/>
                  </a:schemeClr>
                </a:solidFill>
                <a:latin typeface="Arial Rounded MT Bold" panose="020F0704030504030204" pitchFamily="34" charset="0"/>
              </a:rPr>
              <a:t>α μέσα κοινωνικής δικτύωσης </a:t>
            </a:r>
            <a:r>
              <a:rPr lang="en-US" altLang="es-ES" sz="1200" dirty="0">
                <a:latin typeface="Arial Rounded MT Bold" panose="020F0704030504030204" pitchFamily="34" charset="0"/>
              </a:rPr>
              <a:t>(</a:t>
            </a:r>
            <a:r>
              <a:rPr lang="en-US" altLang="es-ES" sz="1200" dirty="0" err="1">
                <a:latin typeface="Arial Rounded MT Bold" panose="020F0704030504030204" pitchFamily="34" charset="0"/>
              </a:rPr>
              <a:t>ένα</a:t>
            </a:r>
            <a:r>
              <a:rPr lang="en-US" altLang="es-ES" sz="1200" dirty="0">
                <a:latin typeface="Arial Rounded MT Bold" panose="020F0704030504030204" pitchFamily="34" charset="0"/>
              </a:rPr>
              <a:t> παράδειγμα: η σελίδα ευχαριστιών που εμφανίζεται στον </a:t>
            </a:r>
            <a:r>
              <a:rPr lang="en-US" altLang="es-ES" sz="1200" dirty="0" err="1">
                <a:latin typeface="Arial Rounded MT Bold" panose="020F0704030504030204" pitchFamily="34" charset="0"/>
              </a:rPr>
              <a:t>χρήστη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αφού</a:t>
            </a: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δώσει</a:t>
            </a:r>
            <a:r>
              <a:rPr lang="en-US" altLang="es-ES" sz="1200" dirty="0">
                <a:latin typeface="Arial Rounded MT Bold" panose="020F0704030504030204" pitchFamily="34" charset="0"/>
              </a:rPr>
              <a:t> τα στοιχεία του και που τον καλεί να καλέσει άλλους φίλους).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Στα μέσα κοινωνικής δικτύωσης, κάθε επικοινωνιακή πράξη πρέπει να θεωρείται ως </a:t>
            </a:r>
          </a:p>
          <a:p>
            <a:pPr algn="l" rtl="0">
              <a:defRPr/>
            </a:pPr>
            <a:r>
              <a:rPr lang="en-US" altLang="es-ES" sz="1200" dirty="0">
                <a:latin typeface="Arial Rounded MT Bold" panose="020F0704030504030204" pitchFamily="34" charset="0"/>
              </a:rPr>
              <a:t>ένα </a:t>
            </a:r>
            <a:r>
              <a:rPr lang="en-US" altLang="es-ES" sz="1200" dirty="0">
                <a:solidFill>
                  <a:schemeClr val="tx2">
                    <a:lumMod val="60000"/>
                    <a:lumOff val="40000"/>
                  </a:schemeClr>
                </a:solidFill>
                <a:latin typeface="Arial Rounded MT Bold" panose="020F0704030504030204" pitchFamily="34" charset="0"/>
              </a:rPr>
              <a:t>«Γυρίστε στην ομιλία»</a:t>
            </a:r>
            <a:r>
              <a:rPr lang="en-US" altLang="es-ES" sz="1200" dirty="0">
                <a:latin typeface="Arial Rounded MT Bold" panose="020F0704030504030204" pitchFamily="34" charset="0"/>
              </a:rPr>
              <a:t>: μια συνομιλία με τον χρήστη που πρέπει να συνεχιστεί με την πάροδο του χρόνου.</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47CD852-9F62-4527-AB79-DFD3E2B5253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8831526-B103-420E-82F5-D8B070F42F6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B638B6F-51D0-47F3-B368-3B988EFD8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51414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0867" y="1635646"/>
            <a:ext cx="6202266"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70867" y="2039937"/>
            <a:ext cx="6202266" cy="1754326"/>
          </a:xfrm>
          <a:prstGeom prst="rect">
            <a:avLst/>
          </a:prstGeom>
          <a:solidFill>
            <a:schemeClr val="accent4">
              <a:lumMod val="60000"/>
              <a:lumOff val="4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l" rtl="0">
              <a:defRPr/>
            </a:pPr>
            <a:r>
              <a:rPr lang="en-US" altLang="es-ES" sz="1200" dirty="0">
                <a:solidFill>
                  <a:srgbClr val="F8469B"/>
                </a:solidFill>
                <a:latin typeface="Arial Rounded MT Bold" panose="020F0704030504030204" pitchFamily="34" charset="0"/>
              </a:rPr>
              <a:t>ΔΙΑΔΟΣΗ ΤΟΥ ΠΕΡΙΕΧΟΜΕΝΟΥ</a:t>
            </a:r>
          </a:p>
          <a:p>
            <a:pPr algn="l" rtl="0">
              <a:defRPr/>
            </a:pPr>
            <a:endParaRPr lang="en-US" altLang="es-ES" sz="1200" i="1"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Εάν ο σχεδιασμός ενός περιεχομένου είναι μια δημιουργική στιγμή, η παραγωγή και η δημοσίευσή του είναι μια λειτουργική στιγμή που πρέπει να οργανωθεί έχοντας υπόψη: δεξιότητες, χρόνο / άνθρωπο, </a:t>
            </a:r>
          </a:p>
          <a:p>
            <a:pPr algn="l" rtl="0">
              <a:defRPr/>
            </a:pPr>
            <a:r>
              <a:rPr lang="en-US" altLang="es-ES" sz="1200" dirty="0">
                <a:solidFill>
                  <a:schemeClr val="tx1"/>
                </a:solidFill>
                <a:latin typeface="Arial Rounded MT Bold" panose="020F0704030504030204" pitchFamily="34" charset="0"/>
              </a:rPr>
              <a:t>διαδικασίες. Για παράδειγμα: για να διαχειριστείτε μια σελίδα στο Facebook πρέπει να </a:t>
            </a:r>
            <a:r>
              <a:rPr lang="en-US" altLang="es-ES" sz="1200" dirty="0" err="1">
                <a:solidFill>
                  <a:schemeClr val="tx1"/>
                </a:solidFill>
                <a:latin typeface="Arial Rounded MT Bold" panose="020F0704030504030204" pitchFamily="34" charset="0"/>
              </a:rPr>
              <a:t>γνωρίζετε</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τα </a:t>
            </a:r>
            <a:r>
              <a:rPr lang="en-US" altLang="es-ES" sz="1200" dirty="0" err="1">
                <a:solidFill>
                  <a:schemeClr val="tx1"/>
                </a:solidFill>
                <a:latin typeface="Arial Rounded MT Bold" panose="020F0704030504030204" pitchFamily="34" charset="0"/>
              </a:rPr>
              <a:t>αγγλικά</a:t>
            </a:r>
            <a:r>
              <a:rPr lang="el-GR" altLang="es-ES" sz="1200" dirty="0">
                <a:solidFill>
                  <a:schemeClr val="tx1"/>
                </a:solidFill>
                <a:latin typeface="Arial Rounded MT Bold" panose="020F0704030504030204" pitchFamily="34" charset="0"/>
              </a:rPr>
              <a:t> για την περίπτωση</a:t>
            </a:r>
            <a:r>
              <a:rPr lang="en-US" altLang="es-ES" sz="1200" dirty="0">
                <a:solidFill>
                  <a:schemeClr val="tx1"/>
                </a:solidFill>
                <a:latin typeface="Arial Rounded MT Bold" panose="020F0704030504030204" pitchFamily="34" charset="0"/>
              </a:rPr>
              <a:t>, μερικά γραφικά, μερικά προγράμματα επεξεργασίας φωτογραφιών, προγράμματα για βίντεο </a:t>
            </a:r>
          </a:p>
          <a:p>
            <a:pPr algn="l" rtl="0">
              <a:defRPr/>
            </a:pPr>
            <a:r>
              <a:rPr lang="en-US" altLang="es-ES" sz="1200" dirty="0">
                <a:solidFill>
                  <a:schemeClr val="tx1"/>
                </a:solidFill>
                <a:latin typeface="Arial Rounded MT Bold" panose="020F0704030504030204" pitchFamily="34" charset="0"/>
              </a:rPr>
              <a:t>και επεξεργασία ήχου.</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87615B-CF43-4C56-82AE-BB958C92902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9A2AD46-844C-4A84-8DF9-4BA3DE82319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C8FA5B6-27FF-4227-94E0-9E8ACF332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762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C131A164-87E1-4B3E-ABF8-C85DE9ABA94C}"/>
              </a:ext>
            </a:extLst>
          </p:cNvPr>
          <p:cNvGraphicFramePr/>
          <p:nvPr>
            <p:extLst>
              <p:ext uri="{D42A27DB-BD31-4B8C-83A1-F6EECF244321}">
                <p14:modId xmlns:p14="http://schemas.microsoft.com/office/powerpoint/2010/main" val="3947546564"/>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3FCB41F7-F509-4996-A5F4-6EAB1AF7AC5A}"/>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9" name="Donut 24">
            <a:extLst>
              <a:ext uri="{FF2B5EF4-FFF2-40B4-BE49-F238E27FC236}">
                <a16:creationId xmlns:a16="http://schemas.microsoft.com/office/drawing/2014/main" id="{08224A6E-143A-45E1-8AED-FA3C41974B7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20" name="Imagen 19">
            <a:extLst>
              <a:ext uri="{FF2B5EF4-FFF2-40B4-BE49-F238E27FC236}">
                <a16:creationId xmlns:a16="http://schemas.microsoft.com/office/drawing/2014/main" id="{DE18520D-63DE-47DA-8DB3-32DE58C298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4" name="CuadroTexto 23">
            <a:extLst>
              <a:ext uri="{FF2B5EF4-FFF2-40B4-BE49-F238E27FC236}">
                <a16:creationId xmlns:a16="http://schemas.microsoft.com/office/drawing/2014/main" id="{62451B62-8E7C-48FC-A811-9FE95F3424B0}"/>
              </a:ext>
            </a:extLst>
          </p:cNvPr>
          <p:cNvSpPr txBox="1"/>
          <p:nvPr/>
        </p:nvSpPr>
        <p:spPr>
          <a:xfrm>
            <a:off x="1542190" y="1328192"/>
            <a:ext cx="6039808" cy="276999"/>
          </a:xfrm>
          <a:prstGeom prst="rect">
            <a:avLst/>
          </a:prstGeom>
          <a:noFill/>
        </p:spPr>
        <p:txBody>
          <a:bodyPr wrap="square">
            <a:spAutoFit/>
          </a:bodyPr>
          <a:lstStyle/>
          <a:p>
            <a:pPr lvl="0" algn="l" rtl="0"/>
            <a:r>
              <a:rPr lang="en-US" sz="1200" dirty="0">
                <a:latin typeface="Arial Rounded MT Bold" panose="020F0704030504030204" pitchFamily="34" charset="0"/>
              </a:rPr>
              <a:t>Η βάση κάθε στρατηγικής είναι η διατύπωση πέντε ερωτήσεων (το 5 "</a:t>
            </a:r>
            <a:r>
              <a:rPr lang="en-US" sz="1200" dirty="0" err="1">
                <a:latin typeface="Arial Rounded MT Bold" panose="020F0704030504030204" pitchFamily="34" charset="0"/>
              </a:rPr>
              <a:t>Ws</a:t>
            </a:r>
            <a:r>
              <a:rPr lang="en-US" sz="1200" dirty="0">
                <a:latin typeface="Arial Rounded MT Bold" panose="020F0704030504030204" pitchFamily="34" charset="0"/>
              </a:rPr>
              <a:t>"):</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223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C3C217-08C0-4CF8-B04F-D4110D0F7DD5}"/>
              </a:ext>
            </a:extLst>
          </p:cNvPr>
          <p:cNvSpPr/>
          <p:nvPr/>
        </p:nvSpPr>
        <p:spPr>
          <a:xfrm>
            <a:off x="1460562" y="1775817"/>
            <a:ext cx="6135774" cy="1645651"/>
          </a:xfrm>
          <a:prstGeom prst="rect">
            <a:avLst/>
          </a:prstGeom>
          <a:solidFill>
            <a:schemeClr val="tx2">
              <a:lumMod val="20000"/>
              <a:lumOff val="80000"/>
            </a:schemeClr>
          </a:solid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60562" y="1577556"/>
            <a:ext cx="6135774" cy="8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ΔΙΑΔΟΣΗ ΠΕΡΙΕΧΟΜΕΝΟΥ ΚΑΙ ΑΝΑΛΥΣΗ ΑΠΟΤΕΛΕΣΜΑΤΩΝ</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Από τη στιγμή που δημοσιεύεται ένα παραγόμενο περιεχόμενο, είμαστε μόνο στην αρχή </a:t>
            </a:r>
          </a:p>
          <a:p>
            <a:pPr algn="l" rtl="0">
              <a:defRPr/>
            </a:pPr>
            <a:r>
              <a:rPr lang="en-US" altLang="es-ES" sz="1200" dirty="0">
                <a:latin typeface="Arial Rounded MT Bold" panose="020F0704030504030204" pitchFamily="34" charset="0"/>
              </a:rPr>
              <a:t>της διαδικασίας: ενώ το περιεχόμενο είναι ποιοτικό και ικανό να ανταποκριθεί στα </a:t>
            </a:r>
            <a:r>
              <a:rPr lang="en-US" altLang="es-ES" sz="1200" dirty="0" err="1">
                <a:latin typeface="Arial Rounded MT Bold" panose="020F0704030504030204" pitchFamily="34" charset="0"/>
              </a:rPr>
              <a:t>ενδιαφέροντα</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l-GR" altLang="es-ES" sz="1200" dirty="0" err="1">
                <a:latin typeface="Arial Rounded MT Bold" panose="020F0704030504030204" pitchFamily="34" charset="0"/>
              </a:rPr>
              <a:t>υς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οποίο</a:t>
            </a:r>
            <a:r>
              <a:rPr lang="el-GR" altLang="es-ES" sz="1200" dirty="0" err="1">
                <a:latin typeface="Arial Rounded MT Bold" panose="020F0704030504030204" pitchFamily="34" charset="0"/>
              </a:rPr>
              <a:t>υς</a:t>
            </a:r>
            <a:r>
              <a:rPr lang="en-US" altLang="es-ES" sz="1200" dirty="0">
                <a:latin typeface="Arial Rounded MT Bold" panose="020F0704030504030204" pitchFamily="34" charset="0"/>
              </a:rPr>
              <a:t> σχεδιάστηκε, το πρόβλημα παραμένει να </a:t>
            </a:r>
            <a:r>
              <a:rPr lang="en-US" altLang="es-ES" sz="1200" dirty="0" err="1">
                <a:latin typeface="Arial Rounded MT Bold" panose="020F0704030504030204" pitchFamily="34" charset="0"/>
              </a:rPr>
              <a:t>προκύψει</a:t>
            </a:r>
            <a:r>
              <a:rPr lang="en-US" altLang="es-ES" sz="1200" dirty="0">
                <a:latin typeface="Arial Rounded MT Bold" panose="020F0704030504030204" pitchFamily="34" charset="0"/>
              </a:rPr>
              <a:t> </a:t>
            </a:r>
            <a:endParaRPr lang="el-GR"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από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πλήθος. </a:t>
            </a:r>
            <a:r>
              <a:rPr lang="en-US" altLang="es-ES" sz="1200" dirty="0" err="1">
                <a:latin typeface="Arial Rounded MT Bold" panose="020F0704030504030204" pitchFamily="34" charset="0"/>
              </a:rPr>
              <a:t>Οι</a:t>
            </a:r>
            <a:r>
              <a:rPr lang="en-US" altLang="es-ES" sz="1200" dirty="0">
                <a:latin typeface="Arial Rounded MT Bold" panose="020F0704030504030204" pitchFamily="34" charset="0"/>
              </a:rPr>
              <a:t> μοχλοί με τους οποίους μπορούμε να δράσουμε για να </a:t>
            </a:r>
            <a:r>
              <a:rPr lang="en-US" altLang="es-ES" sz="1200" dirty="0" err="1">
                <a:latin typeface="Arial Rounded MT Bold" panose="020F0704030504030204" pitchFamily="34" charset="0"/>
              </a:rPr>
              <a:t>διοχετεύσουμε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κοινό </a:t>
            </a:r>
            <a:r>
              <a:rPr lang="en-US" altLang="es-ES" sz="1200" dirty="0" err="1">
                <a:latin typeface="Arial Rounded MT Bold" panose="020F0704030504030204" pitchFamily="34" charset="0"/>
              </a:rPr>
              <a:t>μόνοι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μας</a:t>
            </a:r>
            <a:r>
              <a:rPr lang="el-GR" altLang="es-ES" sz="1200" dirty="0">
                <a:latin typeface="Arial Rounded MT Bold" panose="020F0704030504030204" pitchFamily="34" charset="0"/>
              </a:rPr>
              <a:t> τ</a:t>
            </a:r>
            <a:r>
              <a:rPr lang="en-US" altLang="es-ES" sz="1200" dirty="0">
                <a:latin typeface="Arial Rounded MT Bold" panose="020F0704030504030204" pitchFamily="34" charset="0"/>
              </a:rPr>
              <a:t>α περιεχόμενα είναι SEO, SEM, Digital People Relation και </a:t>
            </a:r>
            <a:r>
              <a:rPr lang="en-US" altLang="es-ES" sz="1200" dirty="0" err="1">
                <a:latin typeface="Arial Rounded MT Bold" panose="020F0704030504030204" pitchFamily="34" charset="0"/>
              </a:rPr>
              <a:t>Syndacation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CD7A3EA-B41E-41E8-8763-5EE35B76DE8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B537FD8-185B-4A74-8BFC-EDF24BC62D3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7AD4FFA-939E-4CA8-B467-A557698B5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3485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65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rtl="0">
              <a:defRPr/>
            </a:pPr>
            <a:r>
              <a:rPr lang="en-US" altLang="es-ES" sz="1200" dirty="0">
                <a:solidFill>
                  <a:schemeClr val="tx1"/>
                </a:solidFill>
                <a:latin typeface="Arial Rounded MT Bold" panose="020F0704030504030204" pitchFamily="34" charset="0"/>
              </a:rPr>
              <a:t>Ωστόσο, η χρήση του </a:t>
            </a:r>
            <a:r>
              <a:rPr lang="en-US" altLang="es-ES" sz="1200" dirty="0">
                <a:solidFill>
                  <a:srgbClr val="F8469B"/>
                </a:solidFill>
                <a:latin typeface="Arial Rounded MT Bold" panose="020F0704030504030204" pitchFamily="34" charset="0"/>
              </a:rPr>
              <a:t>Λειτουργίες επί πληρωμή </a:t>
            </a:r>
            <a:r>
              <a:rPr lang="en-US" altLang="es-ES" sz="1200" dirty="0">
                <a:solidFill>
                  <a:schemeClr val="tx1"/>
                </a:solidFill>
                <a:latin typeface="Arial Rounded MT Bold" panose="020F0704030504030204" pitchFamily="34" charset="0"/>
              </a:rPr>
              <a:t>για τη διάδοση του περιεχομένου μας είναι </a:t>
            </a:r>
            <a:r>
              <a:rPr lang="en-US" altLang="es-ES" sz="1200" dirty="0" err="1">
                <a:solidFill>
                  <a:schemeClr val="tx1"/>
                </a:solidFill>
                <a:latin typeface="Arial Rounded MT Bold" panose="020F0704030504030204" pitchFamily="34" charset="0"/>
              </a:rPr>
              <a:t>τώρα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αποφασιστικ</a:t>
            </a:r>
            <a:r>
              <a:rPr lang="el-GR" altLang="es-ES" sz="1200" dirty="0">
                <a:solidFill>
                  <a:schemeClr val="tx1"/>
                </a:solidFill>
                <a:latin typeface="Arial Rounded MT Bold" panose="020F0704030504030204" pitchFamily="34" charset="0"/>
              </a:rPr>
              <a:t>ή.</a:t>
            </a:r>
            <a:endParaRPr lang="en-US" altLang="es-ES" sz="1200" dirty="0">
              <a:solidFill>
                <a:schemeClr val="tx1"/>
              </a:solidFill>
              <a:latin typeface="Arial Rounded MT Bold" panose="020F0704030504030204" pitchFamily="34" charset="0"/>
            </a:endParaRPr>
          </a:p>
          <a:p>
            <a:pPr algn="l" rtl="0">
              <a:defRPr/>
            </a:pPr>
            <a:endParaRPr lang="en-US" altLang="es-ES" sz="1200" dirty="0">
              <a:solidFill>
                <a:schemeClr val="tx1"/>
              </a:solidFill>
              <a:latin typeface="Arial Rounded MT Bold" panose="020F0704030504030204" pitchFamily="34" charset="0"/>
            </a:endParaRPr>
          </a:p>
          <a:p>
            <a:pPr algn="l" rtl="0">
              <a:defRPr/>
            </a:pPr>
            <a:r>
              <a:rPr lang="en-US" altLang="es-ES" sz="1200" dirty="0">
                <a:solidFill>
                  <a:schemeClr val="tx1"/>
                </a:solidFill>
                <a:latin typeface="Arial Rounded MT Bold" panose="020F0704030504030204" pitchFamily="34" charset="0"/>
              </a:rPr>
              <a:t>Για παράδειγμα: Καμπάνιες Google AdWords, Κοινωνικές διαφημίσεις όπως στο Facebook και </a:t>
            </a:r>
          </a:p>
          <a:p>
            <a:pPr algn="l" rtl="0">
              <a:defRPr/>
            </a:pPr>
            <a:r>
              <a:rPr lang="en-US" altLang="es-ES" sz="1200" dirty="0">
                <a:solidFill>
                  <a:schemeClr val="tx1"/>
                </a:solidFill>
                <a:latin typeface="Arial Rounded MT Bold" panose="020F0704030504030204" pitchFamily="34" charset="0"/>
              </a:rPr>
              <a:t>Ινσταγκραμ. Ο στόχος είναι να ενθαρρυνθούν οι συναντήσεις μεταξύ του παραγόμενου περιεχομένου</a:t>
            </a:r>
          </a:p>
          <a:p>
            <a:pPr algn="l" rtl="0">
              <a:defRPr/>
            </a:pPr>
            <a:r>
              <a:rPr lang="en-US" altLang="es-ES" sz="1200" dirty="0" err="1">
                <a:solidFill>
                  <a:schemeClr val="tx1"/>
                </a:solidFill>
                <a:latin typeface="Arial Rounded MT Bold" panose="020F0704030504030204" pitchFamily="34" charset="0"/>
              </a:rPr>
              <a:t>και</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μεγάλο</a:t>
            </a:r>
            <a:r>
              <a:rPr lang="el-GR" altLang="es-ES" sz="1200" dirty="0">
                <a:solidFill>
                  <a:schemeClr val="tx1"/>
                </a:solidFill>
                <a:latin typeface="Arial Rounded MT Bold" panose="020F0704030504030204" pitchFamily="34" charset="0"/>
              </a:rPr>
              <a:t>υ</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αριθμ</a:t>
            </a:r>
            <a:r>
              <a:rPr lang="el-GR" altLang="es-ES" sz="1200" dirty="0" err="1">
                <a:solidFill>
                  <a:schemeClr val="tx1"/>
                </a:solidFill>
                <a:latin typeface="Arial Rounded MT Bold" panose="020F0704030504030204" pitchFamily="34" charset="0"/>
              </a:rPr>
              <a:t>ού</a:t>
            </a:r>
            <a:r>
              <a:rPr lang="en-US" altLang="es-ES" sz="1200" dirty="0">
                <a:solidFill>
                  <a:schemeClr val="tx1"/>
                </a:solidFill>
                <a:latin typeface="Arial Rounded MT Bold" panose="020F0704030504030204" pitchFamily="34" charset="0"/>
              </a:rPr>
              <a:t> θεμάτων και / ή προσώπων.</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E8CE3E-D561-47DC-B4CF-26590CC0FE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C06EFF7-0331-4B65-8397-67E45CC9F22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B99CF18-EAD4-4411-A96F-0BF03C0D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264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9193" y="1869224"/>
            <a:ext cx="6202266" cy="1938992"/>
          </a:xfrm>
          <a:prstGeom prst="rect">
            <a:avLst/>
          </a:prstGeom>
          <a:noFill/>
        </p:spPr>
        <p:txBody>
          <a:bodyPr wrap="square" rtlCol="0">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ΑΚΡΟΑΣΗ, ΜΕΤΡΗΣΗ ΚΑΙ </a:t>
            </a:r>
            <a:r>
              <a:rPr lang="el-GR" altLang="es-ES" sz="1200" dirty="0">
                <a:solidFill>
                  <a:schemeClr val="tx2">
                    <a:lumMod val="60000"/>
                    <a:lumOff val="40000"/>
                  </a:schemeClr>
                </a:solidFill>
                <a:latin typeface="Arial Rounded MT Bold" panose="020F0704030504030204" pitchFamily="34" charset="0"/>
              </a:rPr>
              <a:t>ΜΕΘΟΔΟΙ </a:t>
            </a:r>
            <a:r>
              <a:rPr lang="en-US" altLang="es-ES" sz="1200" dirty="0">
                <a:solidFill>
                  <a:schemeClr val="tx2">
                    <a:lumMod val="60000"/>
                    <a:lumOff val="40000"/>
                  </a:schemeClr>
                </a:solidFill>
                <a:latin typeface="Arial Rounded MT Bold" panose="020F0704030504030204" pitchFamily="34" charset="0"/>
              </a:rPr>
              <a:t>ΜΕΤΡΗΣ</a:t>
            </a:r>
            <a:r>
              <a:rPr lang="el-GR" altLang="es-ES" sz="1200" dirty="0">
                <a:solidFill>
                  <a:schemeClr val="tx2">
                    <a:lumMod val="60000"/>
                    <a:lumOff val="40000"/>
                  </a:schemeClr>
                </a:solidFill>
                <a:latin typeface="Arial Rounded MT Bold" panose="020F0704030504030204" pitchFamily="34" charset="0"/>
              </a:rPr>
              <a:t>Η</a:t>
            </a:r>
            <a:r>
              <a:rPr lang="en-US" altLang="es-ES" sz="1200" dirty="0">
                <a:solidFill>
                  <a:schemeClr val="tx2">
                    <a:lumMod val="60000"/>
                    <a:lumOff val="40000"/>
                  </a:schemeClr>
                </a:solidFill>
                <a:latin typeface="Arial Rounded MT Bold" panose="020F0704030504030204" pitchFamily="34" charset="0"/>
              </a:rPr>
              <a:t>Σ ΓΙΑ </a:t>
            </a:r>
            <a:r>
              <a:rPr lang="el-GR" altLang="es-ES" sz="1200" dirty="0">
                <a:solidFill>
                  <a:schemeClr val="tx2">
                    <a:lumMod val="60000"/>
                    <a:lumOff val="40000"/>
                  </a:schemeClr>
                </a:solidFill>
                <a:latin typeface="Arial Rounded MT Bold" panose="020F0704030504030204" pitchFamily="34" charset="0"/>
              </a:rPr>
              <a:t>Ψ</a:t>
            </a:r>
            <a:r>
              <a:rPr lang="en-US" altLang="es-ES" sz="1200" dirty="0">
                <a:solidFill>
                  <a:schemeClr val="tx2">
                    <a:lumMod val="60000"/>
                    <a:lumOff val="40000"/>
                  </a:schemeClr>
                </a:solidFill>
                <a:latin typeface="Arial Rounded MT Bold" panose="020F0704030504030204" pitchFamily="34" charset="0"/>
              </a:rPr>
              <a:t>ΗΦΙΑΚΗ ΑΓΟΡΑ ΚΑΙ </a:t>
            </a:r>
          </a:p>
          <a:p>
            <a:pPr algn="l" rtl="0">
              <a:defRPr/>
            </a:pPr>
            <a:r>
              <a:rPr lang="en-US" altLang="es-ES" sz="1200" dirty="0">
                <a:solidFill>
                  <a:schemeClr val="tx2">
                    <a:lumMod val="60000"/>
                    <a:lumOff val="40000"/>
                  </a:schemeClr>
                </a:solidFill>
                <a:latin typeface="Arial Rounded MT Bold" panose="020F0704030504030204" pitchFamily="34" charset="0"/>
              </a:rPr>
              <a:t>ΜΕΣΑ ΚΟΙΝΩΝΙΚΗΣ ΔΙΚΤΥΩΣΗΣ</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Τι είναι το "</a:t>
            </a:r>
            <a:r>
              <a:rPr lang="en-US" altLang="es-ES" sz="1200" dirty="0">
                <a:solidFill>
                  <a:srgbClr val="F8469B"/>
                </a:solidFill>
                <a:latin typeface="Arial Rounded MT Bold" panose="020F0704030504030204" pitchFamily="34" charset="0"/>
              </a:rPr>
              <a:t>ROI</a:t>
            </a:r>
            <a:r>
              <a:rPr lang="en-US" altLang="es-ES" sz="1200" dirty="0">
                <a:latin typeface="Arial Rounded MT Bold" panose="020F0704030504030204" pitchFamily="34" charset="0"/>
              </a:rPr>
              <a:t>«των Δραστηριοτήτων Κοινωνικών Μέσων και πώς μετριέται;</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Το</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ROI</a:t>
            </a:r>
            <a:r>
              <a:rPr lang="en-US" altLang="es-ES" sz="1200" dirty="0">
                <a:latin typeface="Arial Rounded MT Bold" panose="020F0704030504030204" pitchFamily="34" charset="0"/>
              </a:rPr>
              <a:t>"υποδεικνύει έναν απλό τύπο για τον υπολογισμό της κερδοφορίας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κεφαλαίου</a:t>
            </a:r>
            <a:r>
              <a:rPr lang="el-GR" altLang="es-ES" sz="1200" dirty="0">
                <a:latin typeface="Arial Rounded MT Bold" panose="020F0704030504030204" pitchFamily="34" charset="0"/>
              </a:rPr>
              <a:t> που</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επενδύθηκε (μια οικονομική μέτρηση που, για παράδειγμα, απαντά στην ερώτηση "τι απόδοση επένδυσης μπορεί να αναμένεται εάν το 10% των πόρων του Τμήματος επενδυθούν στην Εξυπηρέτηση Πελατών στο Facebook κατά το επόμενο εξάμηνο;)</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B2442FF-FE50-4DDE-9E3B-336641CBF6C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28FAC15-524A-48CC-9A08-9B1C53766D3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6E4DAC7-D005-41D5-AE84-79DED929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25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286232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Τα πιο συνηθισμένα </a:t>
            </a:r>
            <a:r>
              <a:rPr lang="en-US" altLang="es-ES" sz="1200" dirty="0" err="1">
                <a:latin typeface="Arial Rounded MT Bold" panose="020F0704030504030204" pitchFamily="34" charset="0"/>
              </a:rPr>
              <a:t>σφάλματα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Προσέγγιση στη μέτρηση </a:t>
            </a:r>
            <a:r>
              <a:rPr lang="en-US" altLang="es-ES" sz="1200" dirty="0">
                <a:latin typeface="Arial Rounded MT Bold" panose="020F0704030504030204" pitchFamily="34" charset="0"/>
              </a:rPr>
              <a:t>(συμπεριλαμβανομένης της απόδοσης επένδυσης) είναι, για παράδειγμα, με πολύ βραχυπρόθεσμη προοπτική: παραμέληση των θετικών επιπτώσεων που μπορούν να έχουν καλό αντίκτυπο στη φήμη της Εταιρείας.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Αλλά </a:t>
            </a:r>
            <a:r>
              <a:rPr lang="en-US" altLang="es-ES" sz="1200" dirty="0" err="1">
                <a:latin typeface="Arial Rounded MT Bold" panose="020F0704030504030204" pitchFamily="34" charset="0"/>
              </a:rPr>
              <a:t>πάνω</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a:t>
            </a:r>
            <a:r>
              <a:rPr lang="el-GR" altLang="es-ES" sz="1200" dirty="0">
                <a:latin typeface="Arial Rounded MT Bold" panose="020F0704030504030204" pitchFamily="34" charset="0"/>
              </a:rPr>
              <a:t>’</a:t>
            </a:r>
            <a:r>
              <a:rPr lang="en-US" altLang="es-ES" sz="1200" dirty="0" err="1">
                <a:latin typeface="Arial Rounded MT Bold" panose="020F0704030504030204" pitchFamily="34" charset="0"/>
              </a:rPr>
              <a:t>όλα</a:t>
            </a:r>
            <a:r>
              <a:rPr lang="en-US" altLang="es-ES" sz="1200" dirty="0">
                <a:latin typeface="Arial Rounded MT Bold" panose="020F0704030504030204" pitchFamily="34" charset="0"/>
              </a:rPr>
              <a:t> να καθοδηγείται από τις μετρήσεις που "επιβάλλονται" από τις κοινωνικές πλατφόρμες, για παράδειγμα τον αριθμό των "ακόλουθων", ο οποίος στην πραγματικότητα δεν μας λέει πολλά για την πραγματική </a:t>
            </a:r>
            <a:r>
              <a:rPr lang="en-US" altLang="es-ES" sz="1200" dirty="0" err="1">
                <a:latin typeface="Arial Rounded MT Bold" panose="020F0704030504030204" pitchFamily="34" charset="0"/>
              </a:rPr>
              <a:t>ικανότητα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εμπλέκουμε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κοινό -στόχο μας. Ένα άλλο συνηθισμένο λάθος είναι να </a:t>
            </a:r>
            <a:r>
              <a:rPr lang="en-US" altLang="es-ES" sz="1200" dirty="0" err="1">
                <a:latin typeface="Arial Rounded MT Bold" panose="020F0704030504030204" pitchFamily="34" charset="0"/>
              </a:rPr>
              <a:t>μην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χρησιμοποιήσετ</a:t>
            </a:r>
            <a:r>
              <a:rPr lang="el-GR" altLang="es-ES" sz="1200" dirty="0">
                <a:latin typeface="Arial Rounded MT Bold" panose="020F0704030504030204" pitchFamily="34" charset="0"/>
              </a:rPr>
              <a:t>αι</a:t>
            </a:r>
            <a:r>
              <a:rPr lang="en-US" altLang="es-ES" sz="1200" dirty="0">
                <a:latin typeface="Arial Rounded MT Bold" panose="020F0704030504030204" pitchFamily="34" charset="0"/>
              </a:rPr>
              <a:t> ένα πλαίσιο</a:t>
            </a:r>
          </a:p>
          <a:p>
            <a:pPr algn="l" rtl="0">
              <a:defRPr/>
            </a:pPr>
            <a:r>
              <a:rPr lang="en-US" altLang="es-ES" sz="1200" dirty="0">
                <a:latin typeface="Arial Rounded MT Bold" panose="020F0704030504030204" pitchFamily="34" charset="0"/>
              </a:rPr>
              <a:t>στο οποίο μπορούμε να διαβάσουμε και να κατανοήσουμε τις ενέργειες και τα αποτελέσματα. </a:t>
            </a:r>
          </a:p>
          <a:p>
            <a:pPr algn="l" rtl="0">
              <a:defRPr/>
            </a:pPr>
            <a:r>
              <a:rPr lang="en-US" altLang="es-ES" sz="1200" dirty="0" err="1">
                <a:latin typeface="Arial Rounded MT Bold" panose="020F0704030504030204" pitchFamily="34" charset="0"/>
              </a:rPr>
              <a:t>Ένα</a:t>
            </a:r>
            <a:r>
              <a:rPr lang="en-US" altLang="es-ES" sz="1200" dirty="0">
                <a:latin typeface="Arial Rounded MT Bold" panose="020F0704030504030204" pitchFamily="34" charset="0"/>
              </a:rPr>
              <a:t> άλλο λάθος είναι ότι δεν λαμβάνουμε υπόψη τους στόχους των επιχειρήσεων, </a:t>
            </a:r>
            <a:r>
              <a:rPr lang="el-GR" altLang="es-ES" sz="1200" dirty="0">
                <a:latin typeface="Arial Rounded MT Bold" panose="020F0704030504030204" pitchFamily="34" charset="0"/>
              </a:rPr>
              <a:t>θεωρώντας τους μη συνδεδεμένους με </a:t>
            </a:r>
            <a:r>
              <a:rPr lang="en-US" altLang="es-ES" sz="1200" dirty="0" err="1">
                <a:latin typeface="Arial Rounded MT Bold" panose="020F0704030504030204" pitchFamily="34" charset="0"/>
              </a:rPr>
              <a:t>τη</a:t>
            </a:r>
            <a:r>
              <a:rPr lang="en-US" altLang="es-ES" sz="1200" dirty="0">
                <a:latin typeface="Arial Rounded MT Bold" panose="020F0704030504030204" pitchFamily="34" charset="0"/>
              </a:rPr>
              <a:t> δραστηριότητα που πραγματοποιείται στα Social Media.</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632A054-DE39-42CE-B737-55867AEF690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2185081C-1846-49AD-A883-D0143D1BCED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51AE63B-7D64-4E3D-B46E-DC72AA08F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4491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5009" y="1851670"/>
            <a:ext cx="6207782" cy="2123658"/>
          </a:xfrm>
          <a:prstGeom prst="rect">
            <a:avLst/>
          </a:prstGeom>
          <a:noFill/>
        </p:spPr>
        <p:txBody>
          <a:bodyPr wrap="square" rtlCol="0">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Διαχειριστείτε τη φήμη μας online</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Αν κάποτε το Marketing πίστευε ότι ο δυσαρεστημένος καταναλωτής μπορούσε να παραπονεθεί σε άλλα δέκα άτομα, στη νέα εποχή των Social Media ένας δυσαρεστημένος πελάτης έχει τη δύναμη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err="1">
                <a:latin typeface="Arial Rounded MT Bold" panose="020F0704030504030204" pitchFamily="34" charset="0"/>
              </a:rPr>
              <a:t>πει</a:t>
            </a:r>
            <a:r>
              <a:rPr lang="en-US" altLang="es-ES" sz="1200" dirty="0">
                <a:latin typeface="Arial Rounded MT Bold" panose="020F0704030504030204" pitchFamily="34" charset="0"/>
              </a:rPr>
              <a:t> σε δέκα εκατομμύρια ανθρώπους. </a:t>
            </a:r>
          </a:p>
          <a:p>
            <a:pPr algn="l" rtl="0">
              <a:defRPr/>
            </a:pPr>
            <a:endParaRPr lang="en-US" altLang="es-ES" sz="1200" dirty="0">
              <a:latin typeface="Arial Rounded MT Bold" panose="020F0704030504030204" pitchFamily="34" charset="0"/>
            </a:endParaRPr>
          </a:p>
          <a:p>
            <a:pPr algn="l" rtl="0">
              <a:defRPr/>
            </a:pPr>
            <a:r>
              <a:rPr lang="en-US" altLang="es-ES" sz="1200" dirty="0">
                <a:solidFill>
                  <a:srgbClr val="F8469B"/>
                </a:solidFill>
                <a:latin typeface="Arial Rounded MT Bold" panose="020F0704030504030204" pitchFamily="34" charset="0"/>
              </a:rPr>
              <a:t>Η Εταιρεία χάνει τον έλεγχο των πληροφοριών που κυκλοφορούν γύρω από την Μάρκα της</a:t>
            </a:r>
            <a:r>
              <a:rPr lang="en-US" altLang="es-ES" sz="1200" dirty="0">
                <a:latin typeface="Arial Rounded MT Bold" panose="020F0704030504030204" pitchFamily="34" charset="0"/>
              </a:rPr>
              <a:t>, για τα προϊόντα και τις υπηρεσίες της. Είναι απαραίτητο να παρακολουθείτε </a:t>
            </a:r>
            <a:r>
              <a:rPr lang="en-US" altLang="es-ES" sz="1200" dirty="0" err="1">
                <a:latin typeface="Arial Rounded MT Bold" panose="020F0704030504030204" pitchFamily="34" charset="0"/>
              </a:rPr>
              <a:t>συνεχώς</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α</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κανάλια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σας </a:t>
            </a:r>
            <a:r>
              <a:rPr lang="en-US" altLang="es-ES" sz="1200" dirty="0" err="1">
                <a:latin typeface="Arial Rounded MT Bold" panose="020F0704030504030204" pitchFamily="34" charset="0"/>
              </a:rPr>
              <a:t>προκειμένου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διακοπεί</a:t>
            </a:r>
            <a:r>
              <a:rPr lang="en-US" altLang="es-ES" sz="1200" dirty="0">
                <a:latin typeface="Arial Rounded MT Bold" panose="020F0704030504030204" pitchFamily="34" charset="0"/>
              </a:rPr>
              <a:t> κάθε αρνητικότητα και ενδεχομένως να ενεργοποιηθούν</a:t>
            </a:r>
          </a:p>
          <a:p>
            <a:pPr algn="l" rtl="0">
              <a:defRPr/>
            </a:pPr>
            <a:r>
              <a:rPr lang="en-US" altLang="es-ES" sz="1200" dirty="0">
                <a:latin typeface="Arial Rounded MT Bold" panose="020F0704030504030204" pitchFamily="34" charset="0"/>
              </a:rPr>
              <a:t>ενέργειες ως απάντηση.</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FB781BD-3828-4A20-9528-B847E670C0A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2A5F18D-7225-4E7C-9A18-31F1A544A05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C5DE079-8825-4F35-A69D-9C94C7AC6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38754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906771"/>
            <a:ext cx="59040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l" rtl="0">
              <a:defRPr/>
            </a:pPr>
            <a:r>
              <a:rPr lang="en-US" altLang="es-ES" sz="1200" dirty="0">
                <a:latin typeface="Arial Rounded MT Bold" panose="020F0704030504030204" pitchFamily="34" charset="0"/>
              </a:rPr>
              <a:t>Για το λόγο αυτό υπάρχουν εργαλεία παρακολούθησης σε πραγματικό χρόνο που σας επιτρέπουν να ανακαλύψετε </a:t>
            </a:r>
          </a:p>
          <a:p>
            <a:pPr algn="l" rtl="0">
              <a:defRPr/>
            </a:pPr>
            <a:r>
              <a:rPr lang="en-US" altLang="es-ES" sz="1200" dirty="0">
                <a:latin typeface="Arial Rounded MT Bold" panose="020F0704030504030204" pitchFamily="34" charset="0"/>
              </a:rPr>
              <a:t>"τάσεις", "hashtags" και αναδυόμενες σχέσεις και να ειδοποιούνται για να </a:t>
            </a:r>
          </a:p>
          <a:p>
            <a:pPr algn="l" rtl="0">
              <a:defRPr/>
            </a:pPr>
            <a:r>
              <a:rPr lang="en-US" altLang="es-ES" sz="1200" dirty="0">
                <a:latin typeface="Arial Rounded MT Bold" panose="020F0704030504030204" pitchFamily="34" charset="0"/>
              </a:rPr>
              <a:t>αναπτύσσουν δραστηριότητες ψηφιακού μάρκετινγκ σε πραγματικό χρόνο.</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99C236F-D6FF-40F7-BCBE-5FC49B9C86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3013200-28A6-4BDC-ABCB-AF0E1194F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B713A88-6631-4501-803E-7CB0D5F28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71684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871765"/>
            <a:ext cx="59040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l" rtl="0">
              <a:defRPr/>
            </a:pPr>
            <a:r>
              <a:rPr lang="en-US" altLang="es-ES" sz="1200" dirty="0">
                <a:solidFill>
                  <a:schemeClr val="tx1"/>
                </a:solidFill>
                <a:latin typeface="Arial Rounded MT Bold" panose="020F0704030504030204" pitchFamily="34" charset="0"/>
              </a:rPr>
              <a:t>Η δραστηριότητα των Δημοσίων Σχέσεων πρέπει να προσαρμοστεί σε αυτούς τους νέους τρόπους αλληλεπίδρασης και κυκλοφορίας πληροφοριών όχι μόνο στο πλαίσιο των στρατηγικών, αλλά και </a:t>
            </a:r>
          </a:p>
          <a:p>
            <a:pPr algn="l" rtl="0">
              <a:defRPr/>
            </a:pPr>
            <a:r>
              <a:rPr lang="en-US" altLang="es-ES" sz="1200" dirty="0">
                <a:solidFill>
                  <a:schemeClr val="tx1"/>
                </a:solidFill>
                <a:latin typeface="Arial Rounded MT Bold" panose="020F0704030504030204" pitchFamily="34" charset="0"/>
              </a:rPr>
              <a:t>με στόχο την απλή διαχείριση και την οικοδόμηση φήμης.</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35FD7F5-F8F3-483F-B80C-E51258D5DE9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291AE56A-7D3A-4974-B204-554ED8FDBD6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8B934E3-551E-40BE-9B3F-5B33A12DA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64477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421" y="119060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893C7B-425A-4D79-916B-6FDE53AC18F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5E1F023-7434-4519-9EF9-B1CB4B5A3BB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244D319D-8B64-48D3-A3BF-88EA6DBCE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D42B0-4D7A-49D7-BD98-11E717420B4C}"/>
              </a:ext>
            </a:extLst>
          </p:cNvPr>
          <p:cNvSpPr txBox="1"/>
          <p:nvPr/>
        </p:nvSpPr>
        <p:spPr>
          <a:xfrm>
            <a:off x="1259632" y="1384652"/>
            <a:ext cx="6009789" cy="461665"/>
          </a:xfrm>
          <a:prstGeom prst="rect">
            <a:avLst/>
          </a:prstGeom>
          <a:noFill/>
        </p:spPr>
        <p:txBody>
          <a:bodyPr wrap="square">
            <a:spAutoFit/>
          </a:bodyPr>
          <a:lstStyle/>
          <a:p>
            <a:pPr lvl="0" algn="l" rtl="0"/>
            <a:r>
              <a:rPr lang="en-US" sz="1200" dirty="0">
                <a:latin typeface="Arial Rounded MT Bold" panose="020F0704030504030204" pitchFamily="34" charset="0"/>
              </a:rPr>
              <a:t>Η </a:t>
            </a:r>
            <a:r>
              <a:rPr lang="en-US" sz="1200" dirty="0" err="1">
                <a:latin typeface="Arial Rounded MT Bold" panose="020F0704030504030204" pitchFamily="34" charset="0"/>
              </a:rPr>
              <a:t>ανάλυση</a:t>
            </a:r>
            <a:r>
              <a:rPr lang="en-US" sz="1200" dirty="0">
                <a:latin typeface="Arial Rounded MT Bold" panose="020F0704030504030204" pitchFamily="34" charset="0"/>
              </a:rPr>
              <a:t> </a:t>
            </a:r>
            <a:r>
              <a:rPr lang="el-GR" sz="1200" dirty="0">
                <a:latin typeface="Arial Rounded MT Bold" panose="020F0704030504030204" pitchFamily="34" charset="0"/>
              </a:rPr>
              <a:t>των </a:t>
            </a:r>
            <a:r>
              <a:rPr lang="en-US" sz="1200" dirty="0" err="1">
                <a:latin typeface="Arial Rounded MT Bold" panose="020F0704030504030204" pitchFamily="34" charset="0"/>
              </a:rPr>
              <a:t>κοινωνικών</a:t>
            </a:r>
            <a:r>
              <a:rPr lang="en-US" sz="1200" dirty="0">
                <a:latin typeface="Arial Rounded MT Bold" panose="020F0704030504030204" pitchFamily="34" charset="0"/>
              </a:rPr>
              <a:t> μέσων διαιρείται γενικά σε 3 φάσεις που υποστηρίζονται από διαφορετικές τεχνολογίες και δεξιότητες</a:t>
            </a:r>
            <a:endParaRPr lang="it-IT" sz="1200" dirty="0">
              <a:latin typeface="Arial Rounded MT Bold" panose="020F0704030504030204" pitchFamily="34" charset="0"/>
            </a:endParaRPr>
          </a:p>
        </p:txBody>
      </p:sp>
      <p:sp>
        <p:nvSpPr>
          <p:cNvPr id="19" name="CuadroTexto 18">
            <a:extLst>
              <a:ext uri="{FF2B5EF4-FFF2-40B4-BE49-F238E27FC236}">
                <a16:creationId xmlns:a16="http://schemas.microsoft.com/office/drawing/2014/main" id="{A1B8B556-6459-43F5-9F5B-89DA219CF977}"/>
              </a:ext>
            </a:extLst>
          </p:cNvPr>
          <p:cNvSpPr txBox="1"/>
          <p:nvPr/>
        </p:nvSpPr>
        <p:spPr>
          <a:xfrm>
            <a:off x="1259632" y="3384843"/>
            <a:ext cx="5904656" cy="830997"/>
          </a:xfrm>
          <a:prstGeom prst="rect">
            <a:avLst/>
          </a:prstGeom>
          <a:noFill/>
        </p:spPr>
        <p:txBody>
          <a:bodyPr wrap="square">
            <a:spAutoFit/>
          </a:bodyPr>
          <a:lstStyle/>
          <a:p>
            <a:pPr lvl="0" algn="l" rtl="0"/>
            <a:r>
              <a:rPr lang="en-US" sz="1200" dirty="0">
                <a:latin typeface="Arial Rounded MT Bold" panose="020F0704030504030204" pitchFamily="34" charset="0"/>
              </a:rPr>
              <a:t>Αυτές οι φάσεις ακολουθούνται από μια τέταρτη, δηλαδή τη διαχείριση όσων </a:t>
            </a:r>
            <a:r>
              <a:rPr lang="en-US" sz="1200" dirty="0" err="1">
                <a:latin typeface="Arial Rounded MT Bold" panose="020F0704030504030204" pitchFamily="34" charset="0"/>
              </a:rPr>
              <a:t>έχουν</a:t>
            </a:r>
            <a:r>
              <a:rPr lang="en-US" sz="1200" dirty="0">
                <a:latin typeface="Arial Rounded MT Bold" panose="020F0704030504030204" pitchFamily="34" charset="0"/>
              </a:rPr>
              <a:t> </a:t>
            </a:r>
            <a:r>
              <a:rPr lang="el-GR" sz="1200" dirty="0">
                <a:latin typeface="Arial Rounded MT Bold" panose="020F0704030504030204" pitchFamily="34" charset="0"/>
              </a:rPr>
              <a:t>γίνει γνωστά</a:t>
            </a:r>
            <a:r>
              <a:rPr lang="en-US" sz="1200" dirty="0">
                <a:latin typeface="Arial Rounded MT Bold" panose="020F0704030504030204" pitchFamily="34" charset="0"/>
              </a:rPr>
              <a:t> από τα Κοινωνικά Μέσα: για παράδειγμα με την παραγωγή απαντήσεων στις ερωτήσεις που τίθενται από τους χρήστες, δημιουργώντας δέσμευση με τους τελευταίους.</a:t>
            </a:r>
            <a:endParaRPr lang="it-IT" sz="1200" dirty="0">
              <a:latin typeface="Arial Rounded MT Bold" panose="020F0704030504030204" pitchFamily="34" charset="0"/>
            </a:endParaRPr>
          </a:p>
        </p:txBody>
      </p:sp>
      <p:graphicFrame>
        <p:nvGraphicFramePr>
          <p:cNvPr id="22" name="Diagrama 21">
            <a:extLst>
              <a:ext uri="{FF2B5EF4-FFF2-40B4-BE49-F238E27FC236}">
                <a16:creationId xmlns:a16="http://schemas.microsoft.com/office/drawing/2014/main" id="{6EADB025-B0E2-4C3B-9BC1-6D6BB77D9D48}"/>
              </a:ext>
            </a:extLst>
          </p:cNvPr>
          <p:cNvGraphicFramePr/>
          <p:nvPr>
            <p:extLst>
              <p:ext uri="{D42A27DB-BD31-4B8C-83A1-F6EECF244321}">
                <p14:modId xmlns:p14="http://schemas.microsoft.com/office/powerpoint/2010/main" val="698247935"/>
              </p:ext>
            </p:extLst>
          </p:nvPr>
        </p:nvGraphicFramePr>
        <p:xfrm>
          <a:off x="1365420" y="1922185"/>
          <a:ext cx="5654852" cy="143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75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5A29E-C355-4BAE-A047-4FBC304D223D}"/>
              </a:ext>
            </a:extLst>
          </p:cNvPr>
          <p:cNvSpPr/>
          <p:nvPr/>
        </p:nvSpPr>
        <p:spPr>
          <a:xfrm>
            <a:off x="1508866" y="1567880"/>
            <a:ext cx="5903999" cy="68388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508865" y="12995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08864" y="1615129"/>
            <a:ext cx="5871448" cy="2308324"/>
          </a:xfrm>
          <a:prstGeom prst="rect">
            <a:avLst/>
          </a:prstGeom>
          <a:noFill/>
        </p:spPr>
        <p:txBody>
          <a:bodyPr wrap="square" rtlCol="0">
            <a:spAutoFit/>
          </a:bodyPr>
          <a:lstStyle/>
          <a:p>
            <a:pPr marL="228600" indent="-228600" algn="l" rtl="0">
              <a:buAutoNum type="arabicParenR"/>
              <a:defRPr/>
            </a:pPr>
            <a:r>
              <a:rPr lang="en-US" altLang="es-ES" sz="1200" dirty="0" err="1">
                <a:solidFill>
                  <a:srgbClr val="F8469B"/>
                </a:solidFill>
                <a:latin typeface="Arial Rounded MT Bold" panose="020F0704030504030204" pitchFamily="34" charset="0"/>
              </a:rPr>
              <a:t>Ακ</a:t>
            </a:r>
            <a:r>
              <a:rPr lang="el-GR" altLang="es-ES" sz="1200" dirty="0" err="1">
                <a:solidFill>
                  <a:srgbClr val="F8469B"/>
                </a:solidFill>
                <a:latin typeface="Arial Rounded MT Bold" panose="020F0704030504030204" pitchFamily="34" charset="0"/>
              </a:rPr>
              <a:t>ρόαση</a:t>
            </a:r>
            <a:r>
              <a:rPr lang="en-US" altLang="es-ES" sz="1200" dirty="0">
                <a:latin typeface="Arial Rounded MT Bold" panose="020F0704030504030204" pitchFamily="34" charset="0"/>
              </a:rPr>
              <a:t>: όπως ήδη αναφέρθηκε, αυτή είναι η φάση που είναι </a:t>
            </a:r>
            <a:r>
              <a:rPr lang="en-US" altLang="es-ES" sz="1200" dirty="0" err="1">
                <a:latin typeface="Arial Rounded MT Bold" panose="020F0704030504030204" pitchFamily="34" charset="0"/>
              </a:rPr>
              <a:t>αφιερωμένη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ην απόκτηση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δεδομέν</a:t>
            </a:r>
            <a:r>
              <a:rPr lang="el-GR" altLang="es-ES" sz="1200" dirty="0">
                <a:latin typeface="Arial Rounded MT Bold" panose="020F0704030504030204" pitchFamily="34" charset="0"/>
              </a:rPr>
              <a:t>ων </a:t>
            </a:r>
            <a:r>
              <a:rPr lang="en-US" altLang="es-ES" sz="1200" dirty="0" err="1">
                <a:latin typeface="Arial Rounded MT Bold" panose="020F0704030504030204" pitchFamily="34" charset="0"/>
              </a:rPr>
              <a:t>χάρη</a:t>
            </a:r>
            <a:r>
              <a:rPr lang="en-US" altLang="es-ES" sz="1200" dirty="0">
                <a:latin typeface="Arial Rounded MT Bold" panose="020F0704030504030204" pitchFamily="34" charset="0"/>
              </a:rPr>
              <a:t> στις πλατφόρμες "Περιεχόμενο που δημιουργείται από χρήστες" (Social Media).</a:t>
            </a:r>
          </a:p>
          <a:p>
            <a:pPr algn="l" rtl="0">
              <a:defRPr/>
            </a:pPr>
            <a:endParaRPr lang="it-IT"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Δεδομένου του αριθμού των Μέσων Κοινωνικής Δικτύωσης, για κάθε πηγή πρέπει να </a:t>
            </a:r>
            <a:r>
              <a:rPr lang="en-US" altLang="es-ES" sz="1200" dirty="0" err="1">
                <a:latin typeface="Arial Rounded MT Bold" panose="020F0704030504030204" pitchFamily="34" charset="0"/>
              </a:rPr>
              <a:t>προσδιορίσουμε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τον πιο</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κατάλληλο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μηχανισμό</a:t>
            </a:r>
            <a:r>
              <a:rPr lang="en-US" altLang="es-ES" sz="1200" dirty="0">
                <a:latin typeface="Arial Rounded MT Bold" panose="020F0704030504030204" pitchFamily="34" charset="0"/>
              </a:rPr>
              <a:t> και τεχνολογία. Οι πιο συνηθισμένες τεχνολογίες είναι οι</a:t>
            </a:r>
          </a:p>
          <a:p>
            <a:pPr algn="l" rtl="0">
              <a:defRPr/>
            </a:pPr>
            <a:r>
              <a:rPr lang="en-US" altLang="es-ES" sz="1200" dirty="0">
                <a:latin typeface="Arial Rounded MT Bold" panose="020F0704030504030204" pitchFamily="34" charset="0"/>
              </a:rPr>
              <a:t>"RSS",  </a:t>
            </a:r>
            <a:r>
              <a:rPr lang="el-GR" altLang="es-ES" sz="1200" dirty="0">
                <a:latin typeface="Arial Rounded MT Bold" panose="020F0704030504030204" pitchFamily="34" charset="0"/>
              </a:rPr>
              <a:t>που</a:t>
            </a:r>
            <a:r>
              <a:rPr lang="en-US" altLang="es-ES" sz="1200" dirty="0">
                <a:latin typeface="Arial Rounded MT Bold" panose="020F0704030504030204" pitchFamily="34" charset="0"/>
              </a:rPr>
              <a:t> είναι εξοπλισμένα για παράδειγμα τα ιστολόγια και οι ειδησεογραφικοί ιστότοποι (γνωστοί για τις ροές RSS που σας επιτρέπουν να ενημερώνεστε για νέα σχόλια ή άρθρα που δημοσιεύονται στους ιστότοπους ενδιαφέροντος) και το "API" των Κοινωνικών Δικτύων</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875EF9-91FF-491C-BA1F-0B4AB628698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448E002-6BB6-436F-8BF9-27A37DA9CCE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7725C6A3-7112-4F07-9683-D3F36E6D8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618824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9FBDC2B-AE56-4FED-86BF-0767DD12FC18}"/>
              </a:ext>
            </a:extLst>
          </p:cNvPr>
          <p:cNvSpPr/>
          <p:nvPr/>
        </p:nvSpPr>
        <p:spPr>
          <a:xfrm>
            <a:off x="1460562" y="1769312"/>
            <a:ext cx="6135774" cy="914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582223" y="14324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2308324"/>
          </a:xfrm>
          <a:prstGeom prst="rect">
            <a:avLst/>
          </a:prstGeom>
          <a:noFill/>
        </p:spPr>
        <p:txBody>
          <a:bodyPr wrap="square" rtlCol="0">
            <a:spAutoFit/>
          </a:bodyPr>
          <a:lstStyle/>
          <a:p>
            <a:pPr algn="l" rtl="0">
              <a:defRPr/>
            </a:pPr>
            <a:r>
              <a:rPr lang="it-IT" altLang="es-ES" sz="1200" dirty="0">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Ταξινόμηση</a:t>
            </a:r>
            <a:r>
              <a:rPr lang="en-US" altLang="es-ES" sz="1200" dirty="0">
                <a:latin typeface="Arial Rounded MT Bold" panose="020F0704030504030204" pitchFamily="34" charset="0"/>
              </a:rPr>
              <a:t>: Η κεντρική φάση της διαδικασίας παρακολούθησης είναι η ταξινόμηση και η κατανόηση των συλλεγόμενων δεδομένων. Αυτό απαιτεί τον προσδιορισμό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ερευνητικ</a:t>
            </a:r>
            <a:r>
              <a:rPr lang="el-GR" altLang="es-ES" sz="1200" dirty="0" err="1">
                <a:latin typeface="Arial Rounded MT Bold" panose="020F0704030504030204" pitchFamily="34" charset="0"/>
              </a:rPr>
              <a:t>ού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τομέα</a:t>
            </a:r>
            <a:r>
              <a:rPr lang="en-US" altLang="es-ES" sz="1200" dirty="0">
                <a:latin typeface="Arial Rounded MT Bold" panose="020F0704030504030204" pitchFamily="34" charset="0"/>
              </a:rPr>
              <a:t>, για περιγραφή της περιμέτρου της ανάλυσης: για παράδειγμα, ο </a:t>
            </a:r>
          </a:p>
          <a:p>
            <a:pPr algn="l" rtl="0">
              <a:defRPr/>
            </a:pPr>
            <a:r>
              <a:rPr lang="en-US" altLang="es-ES" sz="1200" dirty="0">
                <a:latin typeface="Arial Rounded MT Bold" panose="020F0704030504030204" pitchFamily="34" charset="0"/>
              </a:rPr>
              <a:t>"Τομέας μόδας":</a:t>
            </a: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Θα είναι απαραίτητο να εντοπιστούν οι οδηγοί ανάλυσης, δηλαδή τα κλαδιά του δέντρου (στην περίπτωση της μόδας: μάρκες, προϊόντα, θέματα), ώστε στη συνέχεια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a:t>
            </a:r>
            <a:r>
              <a:rPr lang="el-GR" altLang="es-ES" sz="1200" dirty="0" err="1">
                <a:latin typeface="Arial Rounded MT Bold" panose="020F0704030504030204" pitchFamily="34" charset="0"/>
              </a:rPr>
              <a:t>στε</a:t>
            </a:r>
            <a:r>
              <a:rPr lang="en-US" altLang="es-ES" sz="1200" dirty="0">
                <a:latin typeface="Arial Rounded MT Bold" panose="020F0704030504030204" pitchFamily="34" charset="0"/>
              </a:rPr>
              <a:t> σε θέση να </a:t>
            </a:r>
          </a:p>
          <a:p>
            <a:pPr algn="l" rtl="0">
              <a:defRPr/>
            </a:pPr>
            <a:r>
              <a:rPr lang="en-US" altLang="es-ES" sz="1200" dirty="0" err="1">
                <a:latin typeface="Arial Rounded MT Bold" panose="020F0704030504030204" pitchFamily="34" charset="0"/>
              </a:rPr>
              <a:t>ορίσ</a:t>
            </a:r>
            <a:r>
              <a:rPr lang="el-GR" altLang="es-ES" sz="1200" dirty="0">
                <a:latin typeface="Arial Rounded MT Bold" panose="020F0704030504030204" pitchFamily="34" charset="0"/>
              </a:rPr>
              <a:t>ε</a:t>
            </a:r>
            <a:r>
              <a:rPr lang="en-US" altLang="es-ES" sz="1200" dirty="0" err="1">
                <a:latin typeface="Arial Rounded MT Bold" panose="020F0704030504030204" pitchFamily="34" charset="0"/>
              </a:rPr>
              <a:t>τε</a:t>
            </a:r>
            <a:r>
              <a:rPr lang="en-US" altLang="es-ES" sz="1200" dirty="0">
                <a:latin typeface="Arial Rounded MT Bold" panose="020F0704030504030204" pitchFamily="34" charset="0"/>
              </a:rPr>
              <a:t> "λέξεις -κλειδιά" κατάλληλες για τον εντοπισμό όλων των σχετικών μηνυμάτων </a:t>
            </a:r>
          </a:p>
          <a:p>
            <a:pPr algn="l" rtl="0">
              <a:defRPr/>
            </a:pPr>
            <a:r>
              <a:rPr lang="en-US" altLang="es-ES" sz="1200" dirty="0">
                <a:latin typeface="Arial Rounded MT Bold" panose="020F0704030504030204" pitchFamily="34" charset="0"/>
              </a:rPr>
              <a:t>(για παράδειγμα: "LV", "Louis Vuitton", "</a:t>
            </a:r>
            <a:r>
              <a:rPr lang="en-US" altLang="es-ES" sz="1200" dirty="0" err="1">
                <a:latin typeface="Arial Rounded MT Bold" panose="020F0704030504030204" pitchFamily="34" charset="0"/>
              </a:rPr>
              <a:t>Λουί Βιτόν</a:t>
            </a:r>
            <a:r>
              <a:rPr lang="en-US" altLang="es-ES" sz="1200" dirty="0">
                <a:latin typeface="Arial Rounded MT Bold" panose="020F0704030504030204" pitchFamily="34" charset="0"/>
              </a:rPr>
              <a:t>») Για τη συλλογή των μηνυμάτων που </a:t>
            </a:r>
          </a:p>
          <a:p>
            <a:pPr algn="l" rtl="0">
              <a:defRPr/>
            </a:pPr>
            <a:r>
              <a:rPr lang="en-US" altLang="es-ES" sz="1200" dirty="0">
                <a:latin typeface="Arial Rounded MT Bold" panose="020F0704030504030204" pitchFamily="34" charset="0"/>
              </a:rPr>
              <a:t>μιλούν για τη γνωστή μάρκα μόδας.</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C4D7531-AD70-41AA-BD18-F57429F6CF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737D936-8B16-403B-A4CE-00E0C9FC996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924F30C-BCC8-4975-8FEE-CD9AB4324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11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4953" y="1749140"/>
            <a:ext cx="6533231"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Το Digital Marketing και το Social Media Marketing είναι δραστηριότητες μάρκετινγκ.</a:t>
            </a:r>
          </a:p>
          <a:p>
            <a:pPr algn="l" rtl="0">
              <a:defRPr/>
            </a:pP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ηφιακό</a:t>
            </a:r>
            <a:r>
              <a:rPr lang="en-US" altLang="es-ES" sz="1200" dirty="0">
                <a:latin typeface="Arial Rounded MT Bold" panose="020F0704030504030204" pitchFamily="34" charset="0"/>
              </a:rPr>
              <a:t> Μάρκετινγκ ακολουθεί ως εκ τούτου το </a:t>
            </a:r>
            <a:r>
              <a:rPr lang="en-US" altLang="es-ES" sz="1200" dirty="0">
                <a:solidFill>
                  <a:srgbClr val="F8469B"/>
                </a:solidFill>
                <a:latin typeface="Arial Rounded MT Bold" panose="020F0704030504030204" pitchFamily="34" charset="0"/>
              </a:rPr>
              <a:t>4p</a:t>
            </a:r>
            <a:r>
              <a:rPr lang="en-US" altLang="es-ES" sz="1200" dirty="0">
                <a:latin typeface="Arial Rounded MT Bold" panose="020F0704030504030204" pitchFamily="34" charset="0"/>
              </a:rPr>
              <a:t>, καθώς και οποιαδήποτε άλλη στρατηγική μάρκετινγκ: </a:t>
            </a:r>
          </a:p>
          <a:p>
            <a:pPr algn="l" rtl="0">
              <a:defRPr/>
            </a:pPr>
            <a:r>
              <a:rPr lang="en-US" altLang="es-ES" sz="1200" dirty="0">
                <a:solidFill>
                  <a:srgbClr val="F8469B"/>
                </a:solidFill>
                <a:latin typeface="Arial Rounded MT Bold" panose="020F0704030504030204" pitchFamily="34" charset="0"/>
              </a:rPr>
              <a:t>Προϊόν</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Τιμή</a:t>
            </a:r>
            <a:r>
              <a:rPr lang="en-US" altLang="es-ES" sz="1200" dirty="0">
                <a:latin typeface="Arial Rounded MT Bold" panose="020F0704030504030204" pitchFamily="34" charset="0"/>
              </a:rPr>
              <a:t>,</a:t>
            </a:r>
            <a:r>
              <a:rPr lang="en-US" altLang="es-ES" sz="1200" dirty="0">
                <a:solidFill>
                  <a:srgbClr val="F8469B"/>
                </a:solidFill>
                <a:latin typeface="Arial Rounded MT Bold" panose="020F0704030504030204" pitchFamily="34" charset="0"/>
              </a:rPr>
              <a:t> Προβολή </a:t>
            </a:r>
            <a:r>
              <a:rPr lang="en-US" altLang="es-ES" sz="1200" dirty="0">
                <a:latin typeface="Arial Rounded MT Bold" panose="020F0704030504030204" pitchFamily="34" charset="0"/>
              </a:rPr>
              <a:t>(επικοινωνία), </a:t>
            </a:r>
            <a:r>
              <a:rPr lang="en-US" altLang="es-ES" sz="1200" dirty="0">
                <a:solidFill>
                  <a:srgbClr val="F8469B"/>
                </a:solidFill>
                <a:latin typeface="Arial Rounded MT Bold" panose="020F0704030504030204" pitchFamily="34" charset="0"/>
              </a:rPr>
              <a:t>Θέση</a:t>
            </a:r>
            <a:r>
              <a:rPr lang="en-US" altLang="es-ES" sz="1200" dirty="0">
                <a:latin typeface="Arial Rounded MT Bold" panose="020F0704030504030204" pitchFamily="34" charset="0"/>
              </a:rPr>
              <a:t> (Κατανομή). </a:t>
            </a:r>
          </a:p>
          <a:p>
            <a:pPr algn="l" rtl="0">
              <a:defRPr/>
            </a:pPr>
            <a:endParaRPr lang="en-US"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"4p" συμπληρώθηκε πρόσφατα / αντικαταστάθηκε από το "</a:t>
            </a:r>
            <a:r>
              <a:rPr lang="en-US" altLang="es-ES" sz="1200" dirty="0">
                <a:solidFill>
                  <a:srgbClr val="F8469B"/>
                </a:solidFill>
                <a:latin typeface="Arial Rounded MT Bold" panose="020F0704030504030204" pitchFamily="34" charset="0"/>
              </a:rPr>
              <a:t>4γ</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Λύση πελατών</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Κόστος</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Επικοινωνία</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Ευκολία</a:t>
            </a:r>
            <a:r>
              <a:rPr lang="el-GR" altLang="es-ES" sz="1200" dirty="0">
                <a:solidFill>
                  <a:srgbClr val="F8469B"/>
                </a:solidFill>
                <a:latin typeface="Arial Rounded MT Bold" panose="020F0704030504030204" pitchFamily="34" charset="0"/>
              </a:rPr>
              <a:t>.</a:t>
            </a:r>
            <a:r>
              <a:rPr lang="en-US" altLang="es-ES" sz="1200" dirty="0">
                <a:latin typeface="Arial Rounded MT Bold" panose="020F0704030504030204" pitchFamily="34" charset="0"/>
              </a:rPr>
              <a:t> Αυτές οι ενσωματώσεις μετατοπίζουν την εστίαση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ην</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εταιρεία (από αυτούς που προτείνουν τη στρατηγική μάρκετινγκ) στον πελάτη.</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25E3F3-0556-4844-BE07-D870EF4578B4}"/>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DD1CEF7-EF5D-484B-9A94-9CBC61EA084E}"/>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7AB4F067-1DE6-4C49-83DC-396F0E7D4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8" name="CuadroTexto 17">
            <a:extLst>
              <a:ext uri="{FF2B5EF4-FFF2-40B4-BE49-F238E27FC236}">
                <a16:creationId xmlns:a16="http://schemas.microsoft.com/office/drawing/2014/main" id="{B0194761-E14E-4138-925A-C1B45AEEA48F}"/>
              </a:ext>
            </a:extLst>
          </p:cNvPr>
          <p:cNvSpPr txBox="1"/>
          <p:nvPr/>
        </p:nvSpPr>
        <p:spPr>
          <a:xfrm>
            <a:off x="550462" y="1898936"/>
            <a:ext cx="1224136" cy="923330"/>
          </a:xfrm>
          <a:prstGeom prst="rect">
            <a:avLst/>
          </a:prstGeom>
          <a:noFill/>
        </p:spPr>
        <p:txBody>
          <a:bodyPr wrap="square">
            <a:spAutoFit/>
          </a:bodyPr>
          <a:lstStyle/>
          <a:p>
            <a:pPr algn="l" rtl="0"/>
            <a:r>
              <a:rPr lang="it-IT" altLang="es-ES" sz="5400" dirty="0">
                <a:solidFill>
                  <a:srgbClr val="F8469B"/>
                </a:solidFill>
                <a:latin typeface="Arial Rounded MT Bold" panose="020F0704030504030204" pitchFamily="34" charset="0"/>
              </a:rPr>
              <a:t>4P</a:t>
            </a:r>
            <a:endParaRPr lang="es-ES" sz="6600" dirty="0"/>
          </a:p>
        </p:txBody>
      </p:sp>
      <p:sp>
        <p:nvSpPr>
          <p:cNvPr id="19" name="CuadroTexto 18">
            <a:extLst>
              <a:ext uri="{FF2B5EF4-FFF2-40B4-BE49-F238E27FC236}">
                <a16:creationId xmlns:a16="http://schemas.microsoft.com/office/drawing/2014/main" id="{92226A55-CA32-4679-8AD4-925151601CB0}"/>
              </a:ext>
            </a:extLst>
          </p:cNvPr>
          <p:cNvSpPr txBox="1"/>
          <p:nvPr/>
        </p:nvSpPr>
        <p:spPr>
          <a:xfrm>
            <a:off x="520010" y="2792711"/>
            <a:ext cx="1224136" cy="923330"/>
          </a:xfrm>
          <a:prstGeom prst="rect">
            <a:avLst/>
          </a:prstGeom>
          <a:noFill/>
        </p:spPr>
        <p:txBody>
          <a:bodyPr wrap="square">
            <a:spAutoFit/>
          </a:bodyPr>
          <a:lstStyle/>
          <a:p>
            <a:pPr algn="l" rtl="0"/>
            <a:r>
              <a:rPr lang="it-IT" altLang="es-ES" sz="5400" dirty="0">
                <a:solidFill>
                  <a:srgbClr val="F8469B"/>
                </a:solidFill>
                <a:latin typeface="Arial Rounded MT Bold" panose="020F0704030504030204" pitchFamily="34" charset="0"/>
              </a:rPr>
              <a:t>4C</a:t>
            </a:r>
            <a:endParaRPr lang="es-ES" sz="5400" dirty="0"/>
          </a:p>
        </p:txBody>
      </p:sp>
    </p:spTree>
    <p:extLst>
      <p:ext uri="{BB962C8B-B14F-4D97-AF65-F5344CB8AC3E}">
        <p14:creationId xmlns:p14="http://schemas.microsoft.com/office/powerpoint/2010/main" val="265355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FBFD5B-B5DB-4E74-97BD-6CCE0579CD93}"/>
              </a:ext>
            </a:extLst>
          </p:cNvPr>
          <p:cNvSpPr/>
          <p:nvPr/>
        </p:nvSpPr>
        <p:spPr>
          <a:xfrm>
            <a:off x="1460562" y="1822709"/>
            <a:ext cx="6053532"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471366" y="1550313"/>
            <a:ext cx="6053532" cy="54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3) </a:t>
            </a:r>
            <a:r>
              <a:rPr lang="en-US" altLang="es-ES" sz="1200" dirty="0">
                <a:solidFill>
                  <a:srgbClr val="F8469B"/>
                </a:solidFill>
                <a:latin typeface="Arial Rounded MT Bold" panose="020F0704030504030204" pitchFamily="34" charset="0"/>
              </a:rPr>
              <a:t>Ανάλυση</a:t>
            </a:r>
            <a:r>
              <a:rPr lang="en-US" altLang="es-ES" sz="1200" dirty="0">
                <a:latin typeface="Arial Rounded MT Bold" panose="020F0704030504030204" pitchFamily="34" charset="0"/>
              </a:rPr>
              <a:t>: το τελικό στάδιο στο οποίο τα δεδομένα υποβάλλονται σε ανάλυση. Είναι χρήσιμο να κάνουμε στον εαυτό μας μερικές ερωτήσεις, για παράδειγμα:</a:t>
            </a: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Εξωτερική ανάθεση της ανάλυσης;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Πολλά κανάλια ή / και μέσα κοινωνικής δικτύωσης προσφέρουν διαισθητικά εργαλεία που επιτρέπουν στο προσωπικό οποιασδήποτε εταιρείας να παράγει τη δική του ανάλυση και εκτιμήσεις. Ωστόσο, αν αυτό είναι</a:t>
            </a:r>
          </a:p>
          <a:p>
            <a:pPr algn="l" rtl="0">
              <a:defRPr/>
            </a:pPr>
            <a:r>
              <a:rPr lang="en-US" altLang="es-ES" sz="1200" dirty="0">
                <a:latin typeface="Arial Rounded MT Bold" panose="020F0704030504030204" pitchFamily="34" charset="0"/>
              </a:rPr>
              <a:t>θετικό για ένα ικανό προσωπικό, γίνεται ένα περαιτέρω εμπόδιο για όσους έχουν </a:t>
            </a:r>
          </a:p>
          <a:p>
            <a:pPr algn="l" rtl="0">
              <a:defRPr/>
            </a:pPr>
            <a:r>
              <a:rPr lang="en-US" altLang="es-ES" sz="1200" dirty="0">
                <a:latin typeface="Arial Rounded MT Bold" panose="020F0704030504030204" pitchFamily="34" charset="0"/>
              </a:rPr>
              <a:t>μικρή ικανότητα στον τομέα.</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11B2C1D-ED7E-44B5-9327-A25E7CC2955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5B85985F-59A9-4A39-8448-33822CCD888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8B52D56-FB3D-451D-AEBD-29A22D2CE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63502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460562" y="1577556"/>
            <a:ext cx="6205052" cy="64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defRPr/>
            </a:pPr>
            <a:r>
              <a:rPr lang="en-US" altLang="es-ES" sz="1200" dirty="0">
                <a:solidFill>
                  <a:srgbClr val="F8469B"/>
                </a:solidFill>
                <a:latin typeface="Arial Rounded MT Bold" panose="020F0704030504030204" pitchFamily="34" charset="0"/>
              </a:rPr>
              <a:t>ΔΩΡΕΑΝ ΕΡΓΑΛΕΙΑ ΚΑΙ ΠΛΗΡΩΜΕΝΑ ΕΡΓΑΛΕΙΑ</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Δεδομένης της τρέχουσας εξάπλωσης των Κοινωνικών Μέσων, κατά συνέπεια έχουν αυξηθεί</a:t>
            </a:r>
          </a:p>
          <a:p>
            <a:pPr algn="l" rtl="0">
              <a:defRPr/>
            </a:pPr>
            <a:r>
              <a:rPr lang="en-US" altLang="es-ES" sz="1200" dirty="0">
                <a:latin typeface="Arial Rounded MT Bold" panose="020F0704030504030204" pitchFamily="34" charset="0"/>
              </a:rPr>
              <a:t>εργαλεία για την «παρακολούθηση» τους: υπάρχουν και δωρεάν εργαλεία και εργαλεία επί πληρωμή. Ενα παράδειγμα</a:t>
            </a:r>
          </a:p>
          <a:p>
            <a:pPr algn="l" rtl="0">
              <a:defRPr/>
            </a:pPr>
            <a:r>
              <a:rPr lang="en-US" altLang="es-ES" sz="1200" dirty="0">
                <a:latin typeface="Arial Rounded MT Bold" panose="020F0704030504030204" pitchFamily="34" charset="0"/>
              </a:rPr>
              <a:t>ενός δωρεάν εργαλείου είναι η απλή "μηχανή αναζήτησης": μπορεί επίσης να χρησιμοποιηθεί για παρακολούθηση </a:t>
            </a:r>
          </a:p>
          <a:p>
            <a:pPr algn="l" rtl="0">
              <a:defRPr/>
            </a:pPr>
            <a:r>
              <a:rPr lang="en-US" altLang="es-ES" sz="1200" dirty="0" err="1">
                <a:latin typeface="Arial Rounded MT Bold" panose="020F0704030504030204" pitchFamily="34" charset="0"/>
              </a:rPr>
              <a:t>δραστηριότητα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Ωστόσο, τα αποτελέσματα συχνά δεν είναι πολύ ικανοποιητικά.</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B41BD3D-154D-4871-8B0A-5C810B19DB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D82062D-3682-4625-AD20-918939003EE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2DB5BDB-E585-4D56-8D68-C1E7B2B15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1533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F812E2-5411-420B-A547-75A5BB565FEC}"/>
              </a:ext>
            </a:extLst>
          </p:cNvPr>
          <p:cNvSpPr/>
          <p:nvPr/>
        </p:nvSpPr>
        <p:spPr>
          <a:xfrm>
            <a:off x="1547664" y="2211710"/>
            <a:ext cx="6207782" cy="124374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endParaRPr lang="es-ES">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547664" y="1642329"/>
            <a:ext cx="620778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914671"/>
            <a:ext cx="6207782" cy="1384995"/>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Η ΣΧΕΤΙΚΟΤΗΤΑ ΤΟΥ ΠΕΡΙΕΧΟΜΕΝΟΥ</a:t>
            </a:r>
          </a:p>
          <a:p>
            <a:pPr algn="l" rtl="0">
              <a:defRPr/>
            </a:pPr>
            <a:endParaRPr lang="it-IT"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Δεν έχουν όλα τα μηνύματα στα Social Media την ίδια συνάφεια. Είναι απαραίτητο για</a:t>
            </a:r>
          </a:p>
          <a:p>
            <a:pPr algn="l" rtl="0">
              <a:defRPr/>
            </a:pPr>
            <a:r>
              <a:rPr lang="en-US" altLang="es-ES" sz="1200" dirty="0">
                <a:latin typeface="Arial Rounded MT Bold" panose="020F0704030504030204" pitchFamily="34" charset="0"/>
              </a:rPr>
              <a:t>κάθε εταιρεία να κατανοήσει τόσο αυτό όσο και χρήσιμες στρατηγικές για την παραγωγή του πιο σχετικού περιεχομένου: σωστή χρήση των πηγών, επιλογή της πλατφόρμας, συγγραφέας.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συνάφεια μετριέται γενικά χρησιμοποιώντας 4 εργαλεία:</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D87DF6-DD0B-4BE4-8850-C2457C07AFC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3261CF8-2025-48A4-A53E-8927607BF04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3CD4C0C-F22A-4059-B409-C41E62B01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38829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FAA0E-6960-4DA7-A696-A78F14A30427}"/>
              </a:ext>
            </a:extLst>
          </p:cNvPr>
          <p:cNvSpPr/>
          <p:nvPr/>
        </p:nvSpPr>
        <p:spPr>
          <a:xfrm>
            <a:off x="2411760" y="1960072"/>
            <a:ext cx="720080" cy="3230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32570" y="1995830"/>
            <a:ext cx="6207782" cy="175432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Ποιο είναι το θέμα του μηνύματος: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Αν για παράδειγμα το θέμα του μηνύματος είναι η ίδια η Μάρκα (για παράδειγμα: «Το πρωί πάντα παίρνω πρωινό </a:t>
            </a:r>
            <a:r>
              <a:rPr lang="en-US" altLang="es-ES" sz="1200" dirty="0" err="1">
                <a:latin typeface="Arial Rounded MT Bold" panose="020F0704030504030204" pitchFamily="34" charset="0"/>
              </a:rPr>
              <a:t>μαζί</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με</a:t>
            </a:r>
            <a:r>
              <a:rPr lang="en-US" altLang="es-ES" sz="1200" i="1" dirty="0" err="1">
                <a:latin typeface="Arial Rounded MT Bold" panose="020F0704030504030204" pitchFamily="34" charset="0"/>
              </a:rPr>
              <a:t>Gocciole</a:t>
            </a:r>
            <a:r>
              <a:rPr lang="en-US" altLang="es-ES" sz="1200" dirty="0">
                <a:latin typeface="Arial Rounded MT Bold" panose="020F0704030504030204" pitchFamily="34" charset="0"/>
              </a:rPr>
              <a:t>, Μου αρέσουν πολύ! ". Σε αυτή την περίπτωση το Brand είναι σαφώς το κεντρικό θέμα).</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Ή</a:t>
            </a:r>
            <a:r>
              <a:rPr lang="en-US" altLang="es-ES" sz="1200" dirty="0">
                <a:latin typeface="Arial Rounded MT Bold" panose="020F0704030504030204" pitchFamily="34" charset="0"/>
              </a:rPr>
              <a:t> αν ο χρήστης συμμετέχει άμεσα στην έκφραση απόψεων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άλλ</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γενικότερα </a:t>
            </a:r>
          </a:p>
          <a:p>
            <a:pPr algn="l" rtl="0">
              <a:defRPr/>
            </a:pPr>
            <a:r>
              <a:rPr lang="en-US" altLang="es-ES" sz="1200" dirty="0">
                <a:latin typeface="Arial Rounded MT Bold" panose="020F0704030504030204" pitchFamily="34" charset="0"/>
              </a:rPr>
              <a:t>ζητήματα που συνδέονται σε κάθε περίπτωση με τον τομέα στον οποίο ανήκει το θέμα ή / και η </a:t>
            </a:r>
            <a:r>
              <a:rPr lang="en-US" altLang="es-ES" sz="1200" dirty="0" err="1">
                <a:latin typeface="Arial Rounded MT Bold" panose="020F0704030504030204" pitchFamily="34" charset="0"/>
              </a:rPr>
              <a:t>Μάρκα</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6243E9-1F22-455B-B872-EEF0679A1D4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26E15EF-ED88-4E88-B307-ACD6556479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B70AC476-6DB6-4BF7-AF62-058CFF468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85367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338080-A578-4289-89B2-6873E31DD8C2}"/>
              </a:ext>
            </a:extLst>
          </p:cNvPr>
          <p:cNvSpPr/>
          <p:nvPr/>
        </p:nvSpPr>
        <p:spPr>
          <a:xfrm>
            <a:off x="2339752" y="2021016"/>
            <a:ext cx="1512168" cy="3003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356974" y="1990187"/>
            <a:ext cx="6207782" cy="1569660"/>
          </a:xfrm>
          <a:prstGeom prst="rect">
            <a:avLst/>
          </a:prstGeom>
          <a:noFill/>
        </p:spPr>
        <p:txBody>
          <a:bodyPr wrap="square" rtlCol="0">
            <a:spAutoFit/>
          </a:bodyPr>
          <a:lstStyle/>
          <a:p>
            <a:pPr algn="l" rtl="0">
              <a:lnSpc>
                <a:spcPct val="150000"/>
              </a:lnSpc>
              <a:defRPr/>
            </a:pPr>
            <a:r>
              <a:rPr lang="en-US" altLang="es-ES" sz="1200" dirty="0">
                <a:latin typeface="Arial Rounded MT Bold" panose="020F0704030504030204" pitchFamily="34" charset="0"/>
              </a:rPr>
              <a:t>Ποια είναι η θεματική συνάφεια της πηγής: Πώς παράγεται το περιεχόμενο </a:t>
            </a:r>
          </a:p>
          <a:p>
            <a:pPr algn="l" rtl="0">
              <a:lnSpc>
                <a:spcPct val="150000"/>
              </a:lnSpc>
              <a:defRPr/>
            </a:pPr>
            <a:r>
              <a:rPr lang="en-US" altLang="es-ES" sz="1200" dirty="0">
                <a:latin typeface="Arial Rounded MT Bold" panose="020F0704030504030204" pitchFamily="34" charset="0"/>
              </a:rPr>
              <a:t>σχετίζεται με την πηγή στην οποία ανήκει;</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Αναφέρεται ιδίως στον βαθμό συγγένειας της πηγής σε σχέση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τομέα στην ανάλυση. Για παράδειγμα, μπορείτε να λάβετε μια εκτίμηση συγκρίνοντας τον αριθμό των αναρτήσεων που σχετίζονται με τον τομέα με τον αριθμό των δημοσιεύσεων που παράγονται από την εν λόγω πηγή.</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307784-21D1-497F-9B1E-737EB0E402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3B70753-DBF2-4820-968E-A6B94B6A00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C06E4DB-5702-4843-8D46-F0D7F8D4D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81232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829A71D-E6F7-47ED-9160-BEA5D9FDF036}"/>
              </a:ext>
            </a:extLst>
          </p:cNvPr>
          <p:cNvSpPr/>
          <p:nvPr/>
        </p:nvSpPr>
        <p:spPr>
          <a:xfrm>
            <a:off x="1526222" y="1644850"/>
            <a:ext cx="1173570" cy="3370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526222" y="144801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7" name="Diagrama 6">
            <a:extLst>
              <a:ext uri="{FF2B5EF4-FFF2-40B4-BE49-F238E27FC236}">
                <a16:creationId xmlns:a16="http://schemas.microsoft.com/office/drawing/2014/main" id="{28491FC3-B17A-4E60-BF5C-65B140EBD151}"/>
              </a:ext>
            </a:extLst>
          </p:cNvPr>
          <p:cNvGraphicFramePr/>
          <p:nvPr>
            <p:extLst>
              <p:ext uri="{D42A27DB-BD31-4B8C-83A1-F6EECF244321}">
                <p14:modId xmlns:p14="http://schemas.microsoft.com/office/powerpoint/2010/main" val="3322227038"/>
              </p:ext>
            </p:extLst>
          </p:nvPr>
        </p:nvGraphicFramePr>
        <p:xfrm>
          <a:off x="1457832" y="2088291"/>
          <a:ext cx="6207782" cy="21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14F91DB-CD4D-4074-B760-E135F18459C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20A0896-0189-4EFF-BAEF-D0D45CD3FD1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E58A7DB-2035-4830-9F5B-B44D44CE1E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5BEEE6C7-31E6-4DC1-B0D5-5C764E51B12C}"/>
              </a:ext>
            </a:extLst>
          </p:cNvPr>
          <p:cNvSpPr txBox="1"/>
          <p:nvPr/>
        </p:nvSpPr>
        <p:spPr>
          <a:xfrm>
            <a:off x="1526222" y="1643622"/>
            <a:ext cx="4572000" cy="276999"/>
          </a:xfrm>
          <a:prstGeom prst="rect">
            <a:avLst/>
          </a:prstGeom>
          <a:noFill/>
        </p:spPr>
        <p:txBody>
          <a:bodyPr wrap="square">
            <a:spAutoFit/>
          </a:bodyPr>
          <a:lstStyle/>
          <a:p>
            <a:pPr algn="l" rtl="0">
              <a:defRPr/>
            </a:pPr>
            <a:r>
              <a:rPr lang="en-US" altLang="es-ES" sz="1200" dirty="0">
                <a:solidFill>
                  <a:srgbClr val="F8469B"/>
                </a:solidFill>
                <a:latin typeface="Arial Rounded MT Bold" panose="020F0704030504030204" pitchFamily="34" charset="0"/>
              </a:rPr>
              <a:t>Σύμπλεξη</a:t>
            </a:r>
            <a:r>
              <a:rPr lang="en-US" altLang="es-ES" sz="1200" dirty="0">
                <a:latin typeface="Arial Rounded MT Bold" panose="020F0704030504030204" pitchFamily="34" charset="0"/>
              </a:rPr>
              <a:t>:</a:t>
            </a:r>
          </a:p>
        </p:txBody>
      </p:sp>
    </p:spTree>
    <p:extLst>
      <p:ext uri="{BB962C8B-B14F-4D97-AF65-F5344CB8AC3E}">
        <p14:creationId xmlns:p14="http://schemas.microsoft.com/office/powerpoint/2010/main" val="2168157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477781-31B6-4F95-80C7-51FFAC97144C}"/>
              </a:ext>
            </a:extLst>
          </p:cNvPr>
          <p:cNvSpPr/>
          <p:nvPr/>
        </p:nvSpPr>
        <p:spPr>
          <a:xfrm>
            <a:off x="1487392" y="1862203"/>
            <a:ext cx="1008112" cy="28805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460562" y="1606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 Ορατότητα</a:t>
            </a:r>
            <a:endParaRPr lang="it-IT" altLang="es-ES" sz="1200" dirty="0">
              <a:solidFill>
                <a:srgbClr val="F8469B"/>
              </a:solidFill>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Αυτή η παράμετρος </a:t>
            </a:r>
            <a:r>
              <a:rPr lang="en-US" altLang="es-ES" sz="1200" dirty="0" err="1">
                <a:latin typeface="Arial Rounded MT Bold" panose="020F0704030504030204" pitchFamily="34" charset="0"/>
              </a:rPr>
              <a:t>θεωρεί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ιδανικ</a:t>
            </a:r>
            <a:r>
              <a:rPr lang="el-GR" altLang="es-ES" sz="1200" dirty="0">
                <a:latin typeface="Arial Rounded MT Bold" panose="020F0704030504030204" pitchFamily="34" charset="0"/>
              </a:rPr>
              <a:t>ό</a:t>
            </a:r>
            <a:r>
              <a:rPr lang="en-US" altLang="es-ES" sz="1200" dirty="0">
                <a:latin typeface="Arial Rounded MT Bold" panose="020F0704030504030204" pitchFamily="34" charset="0"/>
              </a:rPr>
              <a:t> το συνολικό "κοινό" του δημοσιευμένου περιεχομένου.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Ωστόσο, αυτά τα δεδομένα δεν είναι σχεδόν ποτέ διαθέσιμα, αλλά μπορούμε να βασιστούμε σε δείκτες όπως π.χ. </a:t>
            </a:r>
            <a:r>
              <a:rPr lang="en-US" altLang="es-ES" sz="1200" dirty="0">
                <a:solidFill>
                  <a:srgbClr val="F8469B"/>
                </a:solidFill>
                <a:latin typeface="Arial Rounded MT Bold" panose="020F0704030504030204" pitchFamily="34" charset="0"/>
              </a:rPr>
              <a:t>Google Page Rank </a:t>
            </a:r>
            <a:r>
              <a:rPr lang="en-US" altLang="es-ES" sz="1200" dirty="0">
                <a:latin typeface="Arial Rounded MT Bold" panose="020F0704030504030204" pitchFamily="34" charset="0"/>
              </a:rPr>
              <a:t>ή τον αριθμό των "ακόλουθων" αν λάβουμε υπόψη το Twitter (ή τον αριθμό των "θαυμαστών" αν μιλάμε για το Facebook).</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0FD93-2E78-44B0-95A3-9EEBBC0E7EA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22C9655B-0A0C-4486-B384-70C7989C6F1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5815279-3A99-4CD7-95F0-513D7B76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43995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E4550-8C9D-4E1C-BE16-537062EB9E6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3CDC712-B095-4DC5-BAB3-5A81134F52B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772DA38-7067-4287-AF69-B5B8136B0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D0804CA-9415-43A0-992B-30F4D3F131C4}"/>
              </a:ext>
            </a:extLst>
          </p:cNvPr>
          <p:cNvSpPr txBox="1"/>
          <p:nvPr/>
        </p:nvSpPr>
        <p:spPr>
          <a:xfrm>
            <a:off x="1582223" y="1879252"/>
            <a:ext cx="6246440" cy="1384995"/>
          </a:xfrm>
          <a:prstGeom prst="rect">
            <a:avLst/>
          </a:prstGeom>
          <a:noFill/>
        </p:spPr>
        <p:txBody>
          <a:bodyPr wrap="square">
            <a:spAutoFit/>
          </a:bodyPr>
          <a:lstStyle/>
          <a:p>
            <a:pPr algn="l" rtl="0">
              <a:defRPr/>
            </a:pPr>
            <a:r>
              <a:rPr lang="en-US" altLang="es-ES" sz="1200" dirty="0">
                <a:solidFill>
                  <a:srgbClr val="F8469B"/>
                </a:solidFill>
                <a:latin typeface="Arial Rounded MT Bold" panose="020F0704030504030204" pitchFamily="34" charset="0"/>
              </a:rPr>
              <a:t>ΜΕΤΡΗΣΤΕ ΤΗΝ ΕΠΙΔΟΣΗ ΤΩΝ ΠΡΟΦΙΛ ΤΗΣ ΕΤΑΙΡΕΙΑΣ ΣΤ</a:t>
            </a:r>
            <a:r>
              <a:rPr lang="el-GR" altLang="es-ES" sz="1200" dirty="0">
                <a:solidFill>
                  <a:srgbClr val="F8469B"/>
                </a:solidFill>
                <a:latin typeface="Arial Rounded MT Bold" panose="020F0704030504030204" pitchFamily="34" charset="0"/>
              </a:rPr>
              <a:t>Α</a:t>
            </a:r>
            <a:r>
              <a:rPr lang="en-US" altLang="es-ES" sz="1200" dirty="0">
                <a:solidFill>
                  <a:srgbClr val="F8469B"/>
                </a:solidFill>
                <a:latin typeface="Arial Rounded MT Bold" panose="020F0704030504030204" pitchFamily="34" charset="0"/>
              </a:rPr>
              <a:t> ΚΟΙΝΩΝΙΚ</a:t>
            </a:r>
            <a:r>
              <a:rPr lang="el-GR" altLang="es-ES" sz="1200" dirty="0">
                <a:solidFill>
                  <a:srgbClr val="F8469B"/>
                </a:solidFill>
                <a:latin typeface="Arial Rounded MT Bold" panose="020F0704030504030204" pitchFamily="34" charset="0"/>
              </a:rPr>
              <a:t>Α</a:t>
            </a:r>
            <a:r>
              <a:rPr lang="en-US" altLang="es-ES" sz="1200" dirty="0">
                <a:solidFill>
                  <a:srgbClr val="F8469B"/>
                </a:solidFill>
                <a:latin typeface="Arial Rounded MT Bold" panose="020F0704030504030204" pitchFamily="34" charset="0"/>
              </a:rPr>
              <a:t> </a:t>
            </a:r>
          </a:p>
          <a:p>
            <a:pPr algn="l" rtl="0">
              <a:defRPr/>
            </a:pPr>
            <a:r>
              <a:rPr lang="en-US" altLang="es-ES" sz="1200" dirty="0">
                <a:solidFill>
                  <a:srgbClr val="F8469B"/>
                </a:solidFill>
                <a:latin typeface="Arial Rounded MT Bold" panose="020F0704030504030204" pitchFamily="34" charset="0"/>
              </a:rPr>
              <a:t>ΔΙΚΤΥΑ: ΚΟΙΝΩΝΙΚΕΣ ΑΝΑΛΥΤΙΚΕΣ </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συζητήσεις στα κοινωνικά δίκτυα αυξάνονται συνεχώς. Γίνεται επομένως</a:t>
            </a:r>
          </a:p>
          <a:p>
            <a:pPr algn="l" rtl="0">
              <a:defRPr/>
            </a:pPr>
            <a:r>
              <a:rPr lang="en-US" altLang="es-ES" sz="1200" dirty="0">
                <a:latin typeface="Arial Rounded MT Bold" panose="020F0704030504030204" pitchFamily="34" charset="0"/>
              </a:rPr>
              <a:t>απαραίτητο για τις εταιρείες να αναπτύξουν τη δική τους στρατηγική παρουσίας. </a:t>
            </a:r>
          </a:p>
          <a:p>
            <a:pPr algn="l" rtl="0">
              <a:defRPr/>
            </a:pPr>
            <a:endParaRPr lang="en-US" altLang="es-ES" sz="1200" dirty="0">
              <a:latin typeface="Arial Rounded MT Bold" panose="020F0704030504030204" pitchFamily="34" charset="0"/>
            </a:endParaRPr>
          </a:p>
          <a:p>
            <a:pPr algn="l" rtl="0">
              <a:defRPr/>
            </a:pPr>
            <a:r>
              <a:rPr lang="en-US" altLang="es-ES" sz="1200" dirty="0">
                <a:solidFill>
                  <a:srgbClr val="F8469B"/>
                </a:solidFill>
                <a:latin typeface="Arial Rounded MT Bold" panose="020F0704030504030204" pitchFamily="34" charset="0"/>
              </a:rPr>
              <a:t>Τι είναι η «ΚΟΙΝΩΝΙΚΗ ΑΝΑΛΥΤΙΚΗ» και σε τι χρησιμεύει;</a:t>
            </a:r>
            <a:endParaRPr lang="it-IT" altLang="es-ES" sz="1200" dirty="0">
              <a:solidFill>
                <a:srgbClr val="F8469B"/>
              </a:solidFill>
              <a:latin typeface="Arial Rounded MT Bold" panose="020F0704030504030204" pitchFamily="34" charset="0"/>
            </a:endParaRPr>
          </a:p>
        </p:txBody>
      </p:sp>
    </p:spTree>
    <p:extLst>
      <p:ext uri="{BB962C8B-B14F-4D97-AF65-F5344CB8AC3E}">
        <p14:creationId xmlns:p14="http://schemas.microsoft.com/office/powerpoint/2010/main" val="684064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4470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5" name="Diagrama 4">
            <a:extLst>
              <a:ext uri="{FF2B5EF4-FFF2-40B4-BE49-F238E27FC236}">
                <a16:creationId xmlns:a16="http://schemas.microsoft.com/office/drawing/2014/main" id="{E92CFE8A-04E7-4010-AD64-50EB017D740D}"/>
              </a:ext>
            </a:extLst>
          </p:cNvPr>
          <p:cNvGraphicFramePr/>
          <p:nvPr>
            <p:extLst>
              <p:ext uri="{D42A27DB-BD31-4B8C-83A1-F6EECF244321}">
                <p14:modId xmlns:p14="http://schemas.microsoft.com/office/powerpoint/2010/main" val="2229889950"/>
              </p:ext>
            </p:extLst>
          </p:nvPr>
        </p:nvGraphicFramePr>
        <p:xfrm>
          <a:off x="1307697" y="1635646"/>
          <a:ext cx="6207782" cy="267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160DAC-B85A-4FC3-9695-B570651304B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3C377B0-BFA1-4C5A-8227-19D922C5369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2F59069-E64B-40DE-947C-9283A88615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56243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38C6416-7C09-475E-88DD-F6BAE3417A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DBB5B93E-83FD-4159-9466-9E6C58BCCA3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8E91A3C-1159-4D91-95A4-E61817746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C699792A-A25D-4F05-8AE4-27E04D167EAC}"/>
              </a:ext>
            </a:extLst>
          </p:cNvPr>
          <p:cNvSpPr txBox="1"/>
          <p:nvPr/>
        </p:nvSpPr>
        <p:spPr>
          <a:xfrm>
            <a:off x="1551621" y="1850016"/>
            <a:ext cx="6534472" cy="1569660"/>
          </a:xfrm>
          <a:prstGeom prst="rect">
            <a:avLst/>
          </a:prstGeom>
          <a:noFill/>
        </p:spPr>
        <p:txBody>
          <a:bodyPr wrap="square">
            <a:spAutoFit/>
          </a:bodyPr>
          <a:lstStyle/>
          <a:p>
            <a:pPr lvl="1" algn="l" rtl="0">
              <a:defRPr/>
            </a:pPr>
            <a:r>
              <a:rPr lang="it-IT" altLang="es-ES" sz="1200" dirty="0">
                <a:latin typeface="Arial Rounded MT Bold" panose="020F0704030504030204" pitchFamily="34" charset="0"/>
              </a:rPr>
              <a:t> </a:t>
            </a:r>
            <a:r>
              <a:rPr lang="en-US" altLang="es-ES" sz="1200" dirty="0">
                <a:latin typeface="Arial Rounded MT Bold" panose="020F0704030504030204" pitchFamily="34" charset="0"/>
              </a:rPr>
              <a:t>Για παράδειγμα "</a:t>
            </a:r>
            <a:r>
              <a:rPr lang="en-US" altLang="es-ES" sz="1200" dirty="0">
                <a:solidFill>
                  <a:srgbClr val="F8469B"/>
                </a:solidFill>
                <a:latin typeface="Arial Rounded MT Bold" panose="020F0704030504030204" pitchFamily="34" charset="0"/>
              </a:rPr>
              <a:t>Facebook Analytics</a:t>
            </a:r>
            <a:r>
              <a:rPr lang="en-US" altLang="es-ES" sz="1200" dirty="0">
                <a:latin typeface="Arial Rounded MT Bold" panose="020F0704030504030204" pitchFamily="34" charset="0"/>
              </a:rPr>
              <a:t>":</a:t>
            </a: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Facebook έχει αναπτύξει ένα διαισθητικό πάνελ ανάλυσης (δείχνει την "προσέγγιση" του </a:t>
            </a:r>
          </a:p>
          <a:p>
            <a:pPr algn="l" rtl="0">
              <a:defRPr/>
            </a:pPr>
            <a:r>
              <a:rPr lang="en-US" altLang="es-ES" sz="1200" dirty="0" err="1">
                <a:latin typeface="Arial Rounded MT Bold" panose="020F0704030504030204" pitchFamily="34" charset="0"/>
              </a:rPr>
              <a:t>περιεχόμενο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εμπλεκόμενοι χρήστες, κοινή χρήση). Ωστόσο, αυτό είναι δυνατό εντός 92 </a:t>
            </a:r>
            <a:r>
              <a:rPr lang="en-US" altLang="es-ES" sz="1200" dirty="0" err="1">
                <a:latin typeface="Arial Rounded MT Bold" panose="020F0704030504030204" pitchFamily="34" charset="0"/>
              </a:rPr>
              <a:t>ημερών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μετά</a:t>
            </a:r>
            <a:r>
              <a:rPr lang="el-GR" altLang="es-ES" sz="1200" dirty="0">
                <a:latin typeface="Arial Rounded MT Bold" panose="020F0704030504030204" pitchFamily="34" charset="0"/>
              </a:rPr>
              <a:t> τη</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δημοσιεύ</a:t>
            </a:r>
            <a:r>
              <a:rPr lang="el-GR" altLang="es-ES" sz="1200" dirty="0">
                <a:latin typeface="Arial Rounded MT Bold" panose="020F0704030504030204" pitchFamily="34" charset="0"/>
              </a:rPr>
              <a:t>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ανάρτηση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pic>
        <p:nvPicPr>
          <p:cNvPr id="9" name="Imagen 8">
            <a:extLst>
              <a:ext uri="{FF2B5EF4-FFF2-40B4-BE49-F238E27FC236}">
                <a16:creationId xmlns:a16="http://schemas.microsoft.com/office/drawing/2014/main" id="{276CD71F-E20B-489D-9FD7-05997F1BD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89" y="1855812"/>
            <a:ext cx="560539" cy="560539"/>
          </a:xfrm>
          <a:prstGeom prst="rect">
            <a:avLst/>
          </a:prstGeom>
        </p:spPr>
      </p:pic>
    </p:spTree>
    <p:extLst>
      <p:ext uri="{BB962C8B-B14F-4D97-AF65-F5344CB8AC3E}">
        <p14:creationId xmlns:p14="http://schemas.microsoft.com/office/powerpoint/2010/main" val="28474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2F99234-9D3D-42E7-9F40-E5B396E1D75E}"/>
              </a:ext>
            </a:extLst>
          </p:cNvPr>
          <p:cNvSpPr/>
          <p:nvPr/>
        </p:nvSpPr>
        <p:spPr>
          <a:xfrm>
            <a:off x="1566247" y="1973607"/>
            <a:ext cx="2193978" cy="2254327"/>
          </a:xfrm>
          <a:prstGeom prst="triangle">
            <a:avLst/>
          </a:prstGeom>
          <a:solidFill>
            <a:srgbClr val="F8469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a:xfrm>
            <a:off x="1566247" y="134633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8109" y="1511942"/>
            <a:ext cx="6207782" cy="461665"/>
          </a:xfrm>
          <a:prstGeom prst="rect">
            <a:avLst/>
          </a:prstGeom>
          <a:noFill/>
        </p:spPr>
        <p:txBody>
          <a:bodyPr wrap="square" rtlCol="0">
            <a:spAutoFit/>
          </a:bodyPr>
          <a:lstStyle/>
          <a:p>
            <a:pPr algn="l" rtl="0">
              <a:defRPr/>
            </a:pPr>
            <a:r>
              <a:rPr lang="el-GR" altLang="es-ES" sz="1200" dirty="0">
                <a:solidFill>
                  <a:srgbClr val="F8469B"/>
                </a:solidFill>
                <a:latin typeface="Arial Rounded MT Bold" panose="020F0704030504030204" pitchFamily="34" charset="0"/>
              </a:rPr>
              <a:t>Οι </a:t>
            </a:r>
            <a:r>
              <a:rPr lang="en-US" altLang="es-ES" sz="1200" dirty="0" err="1">
                <a:solidFill>
                  <a:srgbClr val="F8469B"/>
                </a:solidFill>
                <a:latin typeface="Arial Rounded MT Bold" panose="020F0704030504030204" pitchFamily="34" charset="0"/>
              </a:rPr>
              <a:t>Πλατφόρμες</a:t>
            </a:r>
            <a:r>
              <a:rPr lang="en-US" altLang="es-ES" sz="1200" dirty="0">
                <a:solidFill>
                  <a:srgbClr val="F8469B"/>
                </a:solidFill>
                <a:latin typeface="Arial Rounded MT Bold" panose="020F0704030504030204" pitchFamily="34" charset="0"/>
              </a:rPr>
              <a:t> κοινωνικών μέσων </a:t>
            </a:r>
            <a:r>
              <a:rPr lang="en-US" altLang="es-ES" sz="1200" dirty="0" err="1">
                <a:latin typeface="Arial Rounded MT Bold" panose="020F0704030504030204" pitchFamily="34" charset="0"/>
              </a:rPr>
              <a:t>χαρακτηρίζονται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όλ</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από </a:t>
            </a:r>
            <a:r>
              <a:rPr lang="en-US" altLang="es-ES" sz="1200" dirty="0">
                <a:solidFill>
                  <a:srgbClr val="F8469B"/>
                </a:solidFill>
                <a:latin typeface="Arial Rounded MT Bold" panose="020F0704030504030204" pitchFamily="34" charset="0"/>
              </a:rPr>
              <a:t>απλότητα</a:t>
            </a:r>
            <a:r>
              <a:rPr lang="en-US" altLang="es-ES" sz="1200" dirty="0">
                <a:latin typeface="Arial Rounded MT Bold" panose="020F0704030504030204" pitchFamily="34" charset="0"/>
              </a:rPr>
              <a:t>: Για παράδειγμα, όλοι μπορούμε να δημιουργήσουμε μια σελίδα στο Facebook.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7120C33-20EF-4227-90B5-34BF37BFAE05}"/>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CD38C11-9AA2-4850-9254-613980FFC028}"/>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D5F1FA3-BA2E-4C9C-A84A-3D47DA70F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Forma libre: forma 18">
            <a:extLst>
              <a:ext uri="{FF2B5EF4-FFF2-40B4-BE49-F238E27FC236}">
                <a16:creationId xmlns:a16="http://schemas.microsoft.com/office/drawing/2014/main" id="{0952BABE-E467-4C35-B12F-315BEB08EDB7}"/>
              </a:ext>
            </a:extLst>
          </p:cNvPr>
          <p:cNvSpPr/>
          <p:nvPr/>
        </p:nvSpPr>
        <p:spPr>
          <a:xfrm>
            <a:off x="2699792" y="2252543"/>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ctr" rtl="0">
              <a:defRPr/>
            </a:pPr>
            <a:r>
              <a:rPr lang="en-US" altLang="es-ES" sz="1200" dirty="0">
                <a:latin typeface="Arial Rounded MT Bold" panose="020F0704030504030204" pitchFamily="34" charset="0"/>
              </a:rPr>
              <a:t>Οι Πλατφόρμες είναι επίσης αρχικά δωρεάν: Η ευκολία χρήσης μας οδηγεί όλους να παραλείψουμε τις φάσεις στρατηγικού καθορισμού, </a:t>
            </a:r>
            <a:endParaRPr lang="es-ES" sz="1200" kern="1200" dirty="0"/>
          </a:p>
        </p:txBody>
      </p:sp>
      <p:sp>
        <p:nvSpPr>
          <p:cNvPr id="20" name="Forma libre: forma 19">
            <a:extLst>
              <a:ext uri="{FF2B5EF4-FFF2-40B4-BE49-F238E27FC236}">
                <a16:creationId xmlns:a16="http://schemas.microsoft.com/office/drawing/2014/main" id="{22C34CBA-AB17-4912-86A1-1B7AC986FCF6}"/>
              </a:ext>
            </a:extLst>
          </p:cNvPr>
          <p:cNvSpPr/>
          <p:nvPr/>
        </p:nvSpPr>
        <p:spPr>
          <a:xfrm>
            <a:off x="2699792" y="2711218"/>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rtl="0">
              <a:lnSpc>
                <a:spcPct val="90000"/>
              </a:lnSpc>
              <a:spcBef>
                <a:spcPct val="0"/>
              </a:spcBef>
              <a:spcAft>
                <a:spcPct val="35000"/>
              </a:spcAft>
              <a:buNone/>
            </a:pPr>
            <a:r>
              <a:rPr lang="en-US" altLang="es-ES" sz="1200" dirty="0">
                <a:latin typeface="Arial Rounded MT Bold" panose="020F0704030504030204" pitchFamily="34" charset="0"/>
              </a:rPr>
              <a:t>περνώντας απευθείας στην εκτέλεση.</a:t>
            </a:r>
            <a:endParaRPr lang="es-ES" sz="1200" kern="1200" dirty="0"/>
          </a:p>
        </p:txBody>
      </p:sp>
      <p:sp>
        <p:nvSpPr>
          <p:cNvPr id="21" name="Forma libre: forma 20">
            <a:extLst>
              <a:ext uri="{FF2B5EF4-FFF2-40B4-BE49-F238E27FC236}">
                <a16:creationId xmlns:a16="http://schemas.microsoft.com/office/drawing/2014/main" id="{72041A6E-F5ED-4367-8736-D29FB0236B8E}"/>
              </a:ext>
            </a:extLst>
          </p:cNvPr>
          <p:cNvSpPr/>
          <p:nvPr/>
        </p:nvSpPr>
        <p:spPr>
          <a:xfrm>
            <a:off x="2699792" y="3169894"/>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l" rtl="0">
              <a:defRPr/>
            </a:pPr>
            <a:r>
              <a:rPr lang="en-US" altLang="es-ES" sz="1200" dirty="0">
                <a:latin typeface="Arial Rounded MT Bold" panose="020F0704030504030204" pitchFamily="34" charset="0"/>
              </a:rPr>
              <a:t>Αλλά στην πραγματικότητα, ο σχεδιασμός, η σκέψη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σχεδ</a:t>
            </a:r>
            <a:r>
              <a:rPr lang="el-GR" altLang="es-ES" sz="1200" dirty="0">
                <a:latin typeface="Arial Rounded MT Bold" panose="020F0704030504030204" pitchFamily="34" charset="0"/>
              </a:rPr>
              <a:t>ίαση  </a:t>
            </a:r>
            <a:r>
              <a:rPr lang="en-US" altLang="es-ES" sz="1200" dirty="0" err="1">
                <a:latin typeface="Arial Rounded MT Bold" panose="020F0704030504030204" pitchFamily="34" charset="0"/>
              </a:rPr>
              <a:t>εξακολουθούν</a:t>
            </a:r>
            <a:r>
              <a:rPr lang="en-US" altLang="es-ES" sz="1200" dirty="0">
                <a:latin typeface="Arial Rounded MT Bold" panose="020F0704030504030204" pitchFamily="34" charset="0"/>
              </a:rPr>
              <a:t> να είναι απαραίτητες φάσεις </a:t>
            </a:r>
          </a:p>
        </p:txBody>
      </p:sp>
      <p:sp>
        <p:nvSpPr>
          <p:cNvPr id="22" name="Forma libre: forma 21">
            <a:extLst>
              <a:ext uri="{FF2B5EF4-FFF2-40B4-BE49-F238E27FC236}">
                <a16:creationId xmlns:a16="http://schemas.microsoft.com/office/drawing/2014/main" id="{4B6B22F7-1795-4750-AB41-C17F509C34DB}"/>
              </a:ext>
            </a:extLst>
          </p:cNvPr>
          <p:cNvSpPr/>
          <p:nvPr/>
        </p:nvSpPr>
        <p:spPr>
          <a:xfrm>
            <a:off x="2699792" y="3628569"/>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ctr" rtl="0">
              <a:defRPr/>
            </a:pPr>
            <a:r>
              <a:rPr lang="en-US" altLang="es-ES" sz="1200" dirty="0">
                <a:latin typeface="Arial Rounded MT Bold" panose="020F0704030504030204" pitchFamily="34" charset="0"/>
              </a:rPr>
              <a:t>για τη </a:t>
            </a:r>
            <a:r>
              <a:rPr lang="en-US" altLang="es-ES" sz="1200" dirty="0" err="1">
                <a:latin typeface="Arial Rounded MT Bold" panose="020F0704030504030204" pitchFamily="34" charset="0"/>
              </a:rPr>
              <a:t>δομή</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μιας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αποτελεσματικ</a:t>
            </a:r>
            <a:r>
              <a:rPr lang="el-GR" altLang="es-ES" sz="1200" dirty="0" err="1">
                <a:latin typeface="Arial Rounded MT Bold" panose="020F0704030504030204" pitchFamily="34" charset="0"/>
              </a:rPr>
              <a:t>ής</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Στρατηγική</a:t>
            </a:r>
            <a:r>
              <a:rPr lang="el-GR" altLang="es-ES" sz="1200" dirty="0">
                <a:solidFill>
                  <a:srgbClr val="F8469B"/>
                </a:solidFill>
                <a:latin typeface="Arial Rounded MT Bold" panose="020F0704030504030204" pitchFamily="34" charset="0"/>
              </a:rPr>
              <a:t>ς</a:t>
            </a:r>
            <a:r>
              <a:rPr lang="en-US" altLang="es-ES" sz="1200" dirty="0">
                <a:solidFill>
                  <a:srgbClr val="F8469B"/>
                </a:solidFill>
                <a:latin typeface="Arial Rounded MT Bold" panose="020F0704030504030204" pitchFamily="34" charset="0"/>
              </a:rPr>
              <a:t> μάρκετινγκ</a:t>
            </a:r>
            <a:endParaRPr lang="en-GB" altLang="es-ES" sz="1200" dirty="0">
              <a:solidFill>
                <a:srgbClr val="F8469B"/>
              </a:solidFill>
              <a:latin typeface="Arial Rounded MT Bold" panose="020F0704030504030204" pitchFamily="34" charset="0"/>
            </a:endParaRPr>
          </a:p>
        </p:txBody>
      </p:sp>
    </p:spTree>
    <p:extLst>
      <p:ext uri="{BB962C8B-B14F-4D97-AF65-F5344CB8AC3E}">
        <p14:creationId xmlns:p14="http://schemas.microsoft.com/office/powerpoint/2010/main" val="692396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FD05949-DFB7-4E41-B65D-AB2B6110ABA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3B285A1-FC36-4E4A-A74E-99CD433E44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D15509D-846D-470A-AC64-49659303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237BA0B-DAB8-420C-BBD8-684F03640BED}"/>
              </a:ext>
            </a:extLst>
          </p:cNvPr>
          <p:cNvSpPr txBox="1"/>
          <p:nvPr/>
        </p:nvSpPr>
        <p:spPr>
          <a:xfrm>
            <a:off x="1582223" y="2069549"/>
            <a:ext cx="5904000" cy="1754326"/>
          </a:xfrm>
          <a:prstGeom prst="rect">
            <a:avLst/>
          </a:prstGeom>
          <a:noFill/>
        </p:spPr>
        <p:txBody>
          <a:bodyPr wrap="square">
            <a:spAutoFit/>
          </a:bodyPr>
          <a:lstStyle/>
          <a:p>
            <a:pPr lvl="2" algn="l" rtl="0">
              <a:defRPr/>
            </a:pPr>
            <a:r>
              <a:rPr lang="en-US" altLang="es-ES" sz="1200" dirty="0">
                <a:latin typeface="Arial Rounded MT Bold" panose="020F0704030504030204" pitchFamily="34" charset="0"/>
              </a:rPr>
              <a:t>Αναλυτικότερα: </a:t>
            </a:r>
            <a:r>
              <a:rPr lang="el-GR" altLang="es-ES" sz="1200" dirty="0">
                <a:latin typeface="Arial Rounded MT Bold" panose="020F0704030504030204" pitchFamily="34" charset="0"/>
              </a:rPr>
              <a:t>Το </a:t>
            </a:r>
            <a:r>
              <a:rPr lang="en-US" altLang="es-ES" sz="1200" dirty="0" err="1">
                <a:solidFill>
                  <a:srgbClr val="F8469B"/>
                </a:solidFill>
                <a:latin typeface="Arial Rounded MT Bold" panose="020F0704030504030204" pitchFamily="34" charset="0"/>
              </a:rPr>
              <a:t>Facebook</a:t>
            </a:r>
            <a:r>
              <a:rPr lang="en-US" altLang="es-ES" sz="1200" dirty="0">
                <a:solidFill>
                  <a:srgbClr val="F8469B"/>
                </a:solidFill>
                <a:latin typeface="Arial Rounded MT Bold" panose="020F0704030504030204" pitchFamily="34" charset="0"/>
              </a:rPr>
              <a:t> Analytics </a:t>
            </a:r>
            <a:r>
              <a:rPr lang="en-US" altLang="es-ES" sz="1200" dirty="0">
                <a:latin typeface="Arial Rounded MT Bold" panose="020F0704030504030204" pitchFamily="34" charset="0"/>
              </a:rPr>
              <a:t>μας προσφέρει πολλές μετρήσεις για </a:t>
            </a:r>
          </a:p>
          <a:p>
            <a:pPr lvl="2" algn="l" rtl="0">
              <a:defRPr/>
            </a:pPr>
            <a:r>
              <a:rPr lang="en-US" altLang="es-ES" sz="1200" dirty="0" err="1">
                <a:latin typeface="Arial Rounded MT Bold" panose="020F0704030504030204" pitchFamily="34" charset="0"/>
              </a:rPr>
              <a:t>αξιολ</a:t>
            </a:r>
            <a:r>
              <a:rPr lang="el-GR" altLang="es-ES" sz="1200" dirty="0" err="1">
                <a:latin typeface="Arial Rounded MT Bold" panose="020F0704030504030204" pitchFamily="34" charset="0"/>
              </a:rPr>
              <a:t>όγηση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αποτελεσματικότητα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της </a:t>
            </a:r>
            <a:r>
              <a:rPr lang="en-US" altLang="es-ES" sz="1200" dirty="0" err="1">
                <a:latin typeface="Arial Rounded MT Bold" panose="020F0704030504030204" pitchFamily="34" charset="0"/>
              </a:rPr>
              <a:t>Στρατηγικής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r>
              <a:rPr lang="en-US" altLang="es-ES" sz="1200" dirty="0">
                <a:latin typeface="Arial Rounded MT Bold" panose="020F0704030504030204" pitchFamily="34" charset="0"/>
              </a:rPr>
              <a:t> Μάρκετινγκ.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μετρήσεις πρέπει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επιλ</a:t>
            </a:r>
            <a:r>
              <a:rPr lang="el-GR" altLang="es-ES" sz="1200" dirty="0" err="1">
                <a:latin typeface="Arial Rounded MT Bold" panose="020F0704030504030204" pitchFamily="34" charset="0"/>
              </a:rPr>
              <a:t>έγονται</a:t>
            </a:r>
            <a:r>
              <a:rPr lang="en-US" altLang="es-ES" sz="1200" dirty="0">
                <a:latin typeface="Arial Rounded MT Bold" panose="020F0704030504030204" pitchFamily="34" charset="0"/>
              </a:rPr>
              <a:t> με βάση τους στόχους που έχουν τεθεί:</a:t>
            </a:r>
          </a:p>
          <a:p>
            <a:pPr marL="228600" indent="-228600" algn="l" rtl="0">
              <a:buAutoNum type="arabicParenR"/>
              <a:defRPr/>
            </a:pPr>
            <a:r>
              <a:rPr lang="en-US" altLang="es-ES" sz="1200" dirty="0">
                <a:solidFill>
                  <a:srgbClr val="F8469B"/>
                </a:solidFill>
                <a:latin typeface="Arial Rounded MT Bold" panose="020F0704030504030204" pitchFamily="34" charset="0"/>
              </a:rPr>
              <a:t>Liker ή fan</a:t>
            </a:r>
            <a:r>
              <a:rPr lang="en-US" altLang="es-ES" sz="1200" dirty="0">
                <a:latin typeface="Arial Rounded MT Bold" panose="020F0704030504030204" pitchFamily="34" charset="0"/>
              </a:rPr>
              <a:t>: Τα πιο λαμβανόμενα υπόψη και τα πιο δημοσιευμένα </a:t>
            </a:r>
          </a:p>
          <a:p>
            <a:pPr algn="l" rtl="0">
              <a:defRPr/>
            </a:pPr>
            <a:r>
              <a:rPr lang="en-US" altLang="es-ES" sz="1200" dirty="0">
                <a:latin typeface="Arial Rounded MT Bold" panose="020F0704030504030204" pitchFamily="34" charset="0"/>
              </a:rPr>
              <a:t>από την ίδια την πλατφόρμα, αλλά </a:t>
            </a:r>
            <a:r>
              <a:rPr lang="en-US" altLang="es-ES" sz="1200" dirty="0" err="1">
                <a:latin typeface="Arial Rounded MT Bold" panose="020F0704030504030204" pitchFamily="34" charset="0"/>
              </a:rPr>
              <a:t>όχι</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πιο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σχετικ</a:t>
            </a:r>
            <a:r>
              <a:rPr lang="el-GR" altLang="es-ES" sz="1200" dirty="0">
                <a:latin typeface="Arial Rounded MT Bold" panose="020F0704030504030204" pitchFamily="34" charset="0"/>
              </a:rPr>
              <a:t>ά</a:t>
            </a:r>
            <a:r>
              <a:rPr lang="en-US" altLang="es-ES" sz="1200" dirty="0">
                <a:latin typeface="Arial Rounded MT Bold" panose="020F0704030504030204" pitchFamily="34" charset="0"/>
              </a:rPr>
              <a:t>. Υποδεικνύει την </a:t>
            </a:r>
            <a:r>
              <a:rPr lang="en-US" altLang="es-ES" sz="1200" dirty="0" err="1">
                <a:latin typeface="Arial Rounded MT Bold" panose="020F0704030504030204" pitchFamily="34" charset="0"/>
              </a:rPr>
              <a:t>ομάδα</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δυνητικ</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αναγν</a:t>
            </a:r>
            <a:r>
              <a:rPr lang="el-GR" altLang="es-ES" sz="1200" dirty="0" err="1">
                <a:latin typeface="Arial Rounded MT Bold" panose="020F0704030504030204" pitchFamily="34" charset="0"/>
              </a:rPr>
              <a:t>ωστών</a:t>
            </a:r>
            <a:r>
              <a:rPr lang="en-US" altLang="es-ES" sz="1200" dirty="0">
                <a:latin typeface="Arial Rounded MT Bold" panose="020F0704030504030204" pitchFamily="34" charset="0"/>
              </a:rPr>
              <a:t> του δημοσιευμένου περιεχομένου.</a:t>
            </a:r>
            <a:endParaRPr lang="it-IT" altLang="es-ES" sz="1200" dirty="0">
              <a:latin typeface="Arial Rounded MT Bold" panose="020F0704030504030204" pitchFamily="34" charset="0"/>
            </a:endParaRPr>
          </a:p>
        </p:txBody>
      </p:sp>
      <p:pic>
        <p:nvPicPr>
          <p:cNvPr id="19" name="Imagen 18">
            <a:extLst>
              <a:ext uri="{FF2B5EF4-FFF2-40B4-BE49-F238E27FC236}">
                <a16:creationId xmlns:a16="http://schemas.microsoft.com/office/drawing/2014/main" id="{75E4F0F1-E52E-4C6C-BB5D-8D5179D64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094" y="1940478"/>
            <a:ext cx="560539" cy="560539"/>
          </a:xfrm>
          <a:prstGeom prst="rect">
            <a:avLst/>
          </a:prstGeom>
        </p:spPr>
      </p:pic>
    </p:spTree>
    <p:extLst>
      <p:ext uri="{BB962C8B-B14F-4D97-AF65-F5344CB8AC3E}">
        <p14:creationId xmlns:p14="http://schemas.microsoft.com/office/powerpoint/2010/main" val="1352989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2952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777235"/>
            <a:ext cx="3607947" cy="2308324"/>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Ολική Αφοσίωση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δηλαδή</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αριθμό</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όλων των αλληλεπιδράσεων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οι δραστηριότητες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σελίδα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κατάφερ</a:t>
            </a:r>
            <a:r>
              <a:rPr lang="el-GR" altLang="es-ES" sz="1200" dirty="0">
                <a:latin typeface="Arial Rounded MT Bold" panose="020F0704030504030204" pitchFamily="34" charset="0"/>
              </a:rPr>
              <a:t>αν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παράγ</a:t>
            </a:r>
            <a:r>
              <a:rPr lang="el-GR" altLang="es-ES" sz="1200" dirty="0" err="1">
                <a:latin typeface="Arial Rounded MT Bold" panose="020F0704030504030204" pitchFamily="34" charset="0"/>
              </a:rPr>
              <a:t>ουν</a:t>
            </a: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3) </a:t>
            </a:r>
            <a:r>
              <a:rPr lang="en-US" altLang="es-ES" sz="1200" dirty="0">
                <a:solidFill>
                  <a:srgbClr val="F8469B"/>
                </a:solidFill>
                <a:latin typeface="Arial Rounded MT Bold" panose="020F0704030504030204" pitchFamily="34" charset="0"/>
              </a:rPr>
              <a:t>Αφοσίωση σελίδας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 σχέση μεταξύ </a:t>
            </a:r>
            <a:r>
              <a:rPr lang="el-GR" altLang="es-ES" sz="1200" dirty="0" err="1">
                <a:latin typeface="Arial Rounded MT Bold" panose="020F0704030504030204" pitchFamily="34" charset="0"/>
              </a:rPr>
              <a:t>Total</a:t>
            </a:r>
            <a:r>
              <a:rPr lang="el-GR" altLang="es-ES" sz="1200" dirty="0">
                <a:latin typeface="Arial Rounded MT Bold" panose="020F0704030504030204" pitchFamily="34" charset="0"/>
              </a:rPr>
              <a:t> </a:t>
            </a:r>
            <a:r>
              <a:rPr lang="el-GR" altLang="es-ES" sz="1200" dirty="0" err="1">
                <a:latin typeface="Arial Rounded MT Bold" panose="020F0704030504030204" pitchFamily="34" charset="0"/>
              </a:rPr>
              <a:t>Engagement</a:t>
            </a:r>
            <a:r>
              <a:rPr lang="el-GR" altLang="es-ES" sz="1200" dirty="0">
                <a:latin typeface="Arial Rounded MT Bold" panose="020F0704030504030204" pitchFamily="34" charset="0"/>
              </a:rPr>
              <a:t> και θαυμαστών και / ή </a:t>
            </a:r>
            <a:r>
              <a:rPr lang="el-GR" altLang="es-ES" sz="1200" dirty="0" err="1">
                <a:latin typeface="Arial Rounded MT Bold" panose="020F0704030504030204" pitchFamily="34" charset="0"/>
              </a:rPr>
              <a:t>likes</a:t>
            </a:r>
            <a:r>
              <a:rPr lang="el-GR" altLang="es-ES" sz="1200" dirty="0">
                <a:latin typeface="Arial Rounded MT Bold" panose="020F0704030504030204" pitchFamily="34" charset="0"/>
              </a:rPr>
              <a:t>. Είναι ο αριθμός των αλληλεπιδράσεων που παράγονται κατά μέσο όρο από κάθε "ακόλουθο" ή "θαυμαστή": αυτή είναι μια εξαιρετική παράμετρος για τη μέτρηση της "</a:t>
            </a:r>
            <a:r>
              <a:rPr lang="el-GR" altLang="es-ES" sz="1200" dirty="0" err="1">
                <a:latin typeface="Arial Rounded MT Bold" panose="020F0704030504030204" pitchFamily="34" charset="0"/>
              </a:rPr>
              <a:t>εμπλοκής"πιο</a:t>
            </a:r>
            <a:r>
              <a:rPr lang="el-GR" altLang="es-ES" sz="1200" dirty="0">
                <a:latin typeface="Arial Rounded MT Bold" panose="020F0704030504030204" pitchFamily="34" charset="0"/>
              </a:rPr>
              <a:t> </a:t>
            </a:r>
            <a:r>
              <a:rPr lang="el-GR" altLang="es-ES" sz="1200" dirty="0" err="1">
                <a:latin typeface="Arial Rounded MT Bold" panose="020F0704030504030204" pitchFamily="34" charset="0"/>
              </a:rPr>
              <a:t>αποτελεσματικα</a:t>
            </a:r>
            <a:endParaRPr lang="el-GR"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4) </a:t>
            </a:r>
            <a:r>
              <a:rPr lang="en-US" altLang="es-ES" sz="1200" dirty="0">
                <a:solidFill>
                  <a:srgbClr val="F8469B"/>
                </a:solidFill>
                <a:latin typeface="Arial Rounded MT Bold" panose="020F0704030504030204" pitchFamily="34" charset="0"/>
              </a:rPr>
              <a:t>Συνολική προσέγγιση χρηστών</a:t>
            </a:r>
            <a:r>
              <a:rPr lang="en-US" altLang="es-ES" sz="1200" dirty="0">
                <a:latin typeface="Arial Rounded MT Bold" panose="020F0704030504030204" pitchFamily="34" charset="0"/>
              </a:rPr>
              <a:t>: αριθμός μοναδικών ατόμων που έχουν δει πραγματικά το περιεχόμενο.</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CCC37B07-16B0-4B38-89BF-7DA30ED8721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9" name="Donut 24">
            <a:extLst>
              <a:ext uri="{FF2B5EF4-FFF2-40B4-BE49-F238E27FC236}">
                <a16:creationId xmlns:a16="http://schemas.microsoft.com/office/drawing/2014/main" id="{6406F62B-758A-42B0-B888-3F7EF5E00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20" name="Imagen 19">
            <a:extLst>
              <a:ext uri="{FF2B5EF4-FFF2-40B4-BE49-F238E27FC236}">
                <a16:creationId xmlns:a16="http://schemas.microsoft.com/office/drawing/2014/main" id="{807FB69C-270B-48FA-8B69-AEB10A80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B1E85C2F-D000-4DC5-8471-4E7F4A089674}"/>
              </a:ext>
            </a:extLst>
          </p:cNvPr>
          <p:cNvGrpSpPr/>
          <p:nvPr/>
        </p:nvGrpSpPr>
        <p:grpSpPr>
          <a:xfrm>
            <a:off x="5436096" y="1780060"/>
            <a:ext cx="1800200" cy="2308324"/>
            <a:chOff x="5362825" y="1660428"/>
            <a:chExt cx="1622436" cy="2213456"/>
          </a:xfrm>
        </p:grpSpPr>
        <p:grpSp>
          <p:nvGrpSpPr>
            <p:cNvPr id="22" name="object 7">
              <a:extLst>
                <a:ext uri="{FF2B5EF4-FFF2-40B4-BE49-F238E27FC236}">
                  <a16:creationId xmlns:a16="http://schemas.microsoft.com/office/drawing/2014/main" id="{74A662E3-2343-4C3B-A25E-8772012F0656}"/>
                </a:ext>
              </a:extLst>
            </p:cNvPr>
            <p:cNvGrpSpPr/>
            <p:nvPr/>
          </p:nvGrpSpPr>
          <p:grpSpPr>
            <a:xfrm rot="321022">
              <a:off x="5362825" y="1660428"/>
              <a:ext cx="1622436" cy="2213456"/>
              <a:chOff x="9498089" y="2635105"/>
              <a:chExt cx="7054012" cy="5788766"/>
            </a:xfrm>
          </p:grpSpPr>
          <p:pic>
            <p:nvPicPr>
              <p:cNvPr id="24" name="object 8">
                <a:extLst>
                  <a:ext uri="{FF2B5EF4-FFF2-40B4-BE49-F238E27FC236}">
                    <a16:creationId xmlns:a16="http://schemas.microsoft.com/office/drawing/2014/main" id="{A5D24FC6-3288-46CB-9FC4-C2A06D5996C1}"/>
                  </a:ext>
                </a:extLst>
              </p:cNvPr>
              <p:cNvPicPr/>
              <p:nvPr/>
            </p:nvPicPr>
            <p:blipFill>
              <a:blip r:embed="rId4" cstate="print"/>
              <a:stretch>
                <a:fillRect/>
              </a:stretch>
            </p:blipFill>
            <p:spPr>
              <a:xfrm>
                <a:off x="10121912" y="3276961"/>
                <a:ext cx="6430189" cy="5146910"/>
              </a:xfrm>
              <a:prstGeom prst="rect">
                <a:avLst/>
              </a:prstGeom>
            </p:spPr>
          </p:pic>
          <p:pic>
            <p:nvPicPr>
              <p:cNvPr id="25" name="object 10">
                <a:extLst>
                  <a:ext uri="{FF2B5EF4-FFF2-40B4-BE49-F238E27FC236}">
                    <a16:creationId xmlns:a16="http://schemas.microsoft.com/office/drawing/2014/main" id="{953CD0B2-C0F9-48A0-8B64-1F8D9EC5565B}"/>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82ACB18D-F2A8-4222-B445-6364298B9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725"/>
            <a:stretch/>
          </p:blipFill>
          <p:spPr>
            <a:xfrm rot="332561">
              <a:off x="5556190" y="2079042"/>
              <a:ext cx="1379835" cy="1426240"/>
            </a:xfrm>
            <a:prstGeom prst="rect">
              <a:avLst/>
            </a:prstGeom>
          </p:spPr>
        </p:pic>
      </p:grpSp>
    </p:spTree>
    <p:extLst>
      <p:ext uri="{BB962C8B-B14F-4D97-AF65-F5344CB8AC3E}">
        <p14:creationId xmlns:p14="http://schemas.microsoft.com/office/powerpoint/2010/main" val="1207294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103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754AD8-F343-4E6D-8627-834DCEA48E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DB96C9A-4B4D-4E93-9824-79B7AA7EE27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3AD52FC-7CE5-4979-B9B7-1B5E70183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FE9FF28-1803-436B-963B-3CC14A26D2E2}"/>
              </a:ext>
            </a:extLst>
          </p:cNvPr>
          <p:cNvSpPr txBox="1"/>
          <p:nvPr/>
        </p:nvSpPr>
        <p:spPr>
          <a:xfrm>
            <a:off x="1582222" y="1619182"/>
            <a:ext cx="6083392" cy="1015663"/>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Όλοι αυτοί οι δείκτες γίνονται πιο </a:t>
            </a:r>
            <a:r>
              <a:rPr lang="en-US" altLang="es-ES" sz="1200" dirty="0" err="1">
                <a:latin typeface="Arial Rounded MT Bold" panose="020F0704030504030204" pitchFamily="34" charset="0"/>
              </a:rPr>
              <a:t>σημαντικοί</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αν λάβουμε υπόψη τη </a:t>
            </a:r>
            <a:r>
              <a:rPr lang="en-US" altLang="es-ES" sz="1200" dirty="0" err="1">
                <a:solidFill>
                  <a:srgbClr val="F8469B"/>
                </a:solidFill>
                <a:latin typeface="Arial Rounded MT Bold" panose="020F0704030504030204" pitchFamily="34" charset="0"/>
              </a:rPr>
              <a:t>χρονική</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μεταβλητή</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σύγκριση πολλών σελίδων Facebook μεταξύ τους μας επιτρέπει, για </a:t>
            </a:r>
            <a:r>
              <a:rPr lang="en-US" altLang="es-ES" sz="1200" dirty="0" err="1">
                <a:latin typeface="Arial Rounded MT Bold" panose="020F0704030504030204" pitchFamily="34" charset="0"/>
              </a:rPr>
              <a:t>παράδειγμα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διαθέτου</a:t>
            </a:r>
            <a:r>
              <a:rPr lang="el-GR" altLang="es-ES" sz="1200" dirty="0">
                <a:latin typeface="Arial Rounded MT Bold" panose="020F0704030504030204" pitchFamily="34" charset="0"/>
              </a:rPr>
              <a:t>με</a:t>
            </a:r>
            <a:r>
              <a:rPr lang="en-US" altLang="es-ES" sz="1200" dirty="0">
                <a:latin typeface="Arial Rounded MT Bold" panose="020F0704030504030204" pitchFamily="34" charset="0"/>
              </a:rPr>
              <a:t> έναν </a:t>
            </a:r>
            <a:r>
              <a:rPr lang="en-US" altLang="es-ES" sz="1200" dirty="0" err="1">
                <a:latin typeface="Arial Rounded MT Bold" panose="020F0704030504030204" pitchFamily="34" charset="0"/>
              </a:rPr>
              <a:t>χάρτη</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δέσμευσης</a:t>
            </a:r>
            <a:r>
              <a:rPr lang="en-US" altLang="es-ES" sz="1200" dirty="0">
                <a:latin typeface="Arial Rounded MT Bold" panose="020F0704030504030204" pitchFamily="34" charset="0"/>
              </a:rPr>
              <a:t> που σχετίζει τον αριθμό των θαυμαστών με αυτόν </a:t>
            </a:r>
            <a:r>
              <a:rPr lang="en-US" altLang="es-ES" sz="1200" dirty="0" err="1">
                <a:latin typeface="Arial Rounded MT Bold" panose="020F0704030504030204" pitchFamily="34" charset="0"/>
              </a:rPr>
              <a:t>των</a:t>
            </a:r>
            <a:r>
              <a:rPr lang="en-US" altLang="es-ES" sz="1200" dirty="0">
                <a:latin typeface="Arial Rounded MT Bold" panose="020F0704030504030204" pitchFamily="34" charset="0"/>
              </a:rPr>
              <a:t>  Total Engagement, που αντιπροσωπεύει επίσης τη δέσμευση που αφιερώνεται </a:t>
            </a:r>
            <a:r>
              <a:rPr lang="en-US" altLang="es-ES" sz="1200" dirty="0" err="1">
                <a:latin typeface="Arial Rounded MT Bold" panose="020F0704030504030204" pitchFamily="34" charset="0"/>
              </a:rPr>
              <a:t>πραγματικά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 </a:t>
            </a:r>
            <a:r>
              <a:rPr lang="en-US" altLang="es-ES" sz="1200" dirty="0" err="1">
                <a:latin typeface="Arial Rounded MT Bold" panose="020F0704030504030204" pitchFamily="34" charset="0"/>
              </a:rPr>
              <a:t>διαχείριση</a:t>
            </a:r>
            <a:r>
              <a:rPr lang="en-US" altLang="es-ES" sz="1200" dirty="0">
                <a:latin typeface="Arial Rounded MT Bold" panose="020F0704030504030204" pitchFamily="34" charset="0"/>
              </a:rPr>
              <a:t> της σελίδας μας.</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529080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5842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FE37F4-82BF-4B16-94EB-25E26CDE07F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CB7047E-4EAF-4A98-8FD1-7E024EBADC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CB18F3C-65B0-4D78-B89D-5AD831B5A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60148B6-CC77-4A84-86A1-15D54FCA743D}"/>
              </a:ext>
            </a:extLst>
          </p:cNvPr>
          <p:cNvSpPr txBox="1"/>
          <p:nvPr/>
        </p:nvSpPr>
        <p:spPr>
          <a:xfrm>
            <a:off x="1475655" y="1509921"/>
            <a:ext cx="6300193" cy="2308324"/>
          </a:xfrm>
          <a:prstGeom prst="rect">
            <a:avLst/>
          </a:prstGeom>
          <a:noFill/>
        </p:spPr>
        <p:txBody>
          <a:bodyPr wrap="square">
            <a:spAutoFit/>
          </a:bodyPr>
          <a:lstStyle/>
          <a:p>
            <a:pPr algn="l" rtl="0">
              <a:defRPr/>
            </a:pPr>
            <a:r>
              <a:rPr lang="el-GR" altLang="es-ES" sz="1200" dirty="0">
                <a:solidFill>
                  <a:srgbClr val="F8469B"/>
                </a:solidFill>
                <a:latin typeface="Arial Rounded MT Bold" panose="020F0704030504030204" pitchFamily="34" charset="0"/>
              </a:rPr>
              <a:t>Ψ</a:t>
            </a:r>
            <a:r>
              <a:rPr lang="en-US" altLang="es-ES" sz="1200" dirty="0">
                <a:solidFill>
                  <a:srgbClr val="F8469B"/>
                </a:solidFill>
                <a:latin typeface="Arial Rounded MT Bold" panose="020F0704030504030204" pitchFamily="34" charset="0"/>
              </a:rPr>
              <a:t>ΗΦΙΑΚ</a:t>
            </a:r>
            <a:r>
              <a:rPr lang="el-GR" altLang="es-ES" sz="1200" dirty="0">
                <a:solidFill>
                  <a:srgbClr val="F8469B"/>
                </a:solidFill>
                <a:latin typeface="Arial Rounded MT Bold" panose="020F0704030504030204" pitchFamily="34" charset="0"/>
              </a:rPr>
              <a:t>Α </a:t>
            </a:r>
            <a:r>
              <a:rPr lang="en-US" altLang="es-ES" sz="1200" dirty="0">
                <a:solidFill>
                  <a:srgbClr val="F8469B"/>
                </a:solidFill>
                <a:latin typeface="Arial Rounded MT Bold" panose="020F0704030504030204" pitchFamily="34" charset="0"/>
              </a:rPr>
              <a:t>ΚΑΙ ΚΟΙΝΩΝΙΚ</a:t>
            </a:r>
            <a:r>
              <a:rPr lang="el-GR" altLang="es-ES" sz="1200" dirty="0">
                <a:solidFill>
                  <a:srgbClr val="F8469B"/>
                </a:solidFill>
                <a:latin typeface="Arial Rounded MT Bold" panose="020F0704030504030204" pitchFamily="34" charset="0"/>
              </a:rPr>
              <a:t>Α</a:t>
            </a:r>
            <a:r>
              <a:rPr lang="en-US" altLang="es-ES" sz="1200" dirty="0">
                <a:solidFill>
                  <a:srgbClr val="F8469B"/>
                </a:solidFill>
                <a:latin typeface="Arial Rounded MT Bold" panose="020F0704030504030204" pitchFamily="34" charset="0"/>
              </a:rPr>
              <a:t> ΜΕΣΑ ΜΑΡΚΕΤΙΝΓΚ ΓΙΑ ΜΙΚΡΕΣ ΕΠΙΧΕΙΡΗΣΕΙΣ: </a:t>
            </a:r>
          </a:p>
          <a:p>
            <a:pPr algn="l" rtl="0">
              <a:defRPr/>
            </a:pPr>
            <a:r>
              <a:rPr lang="en-US" altLang="es-ES" sz="1200" dirty="0">
                <a:solidFill>
                  <a:srgbClr val="F8469B"/>
                </a:solidFill>
                <a:latin typeface="Arial Rounded MT Bold" panose="020F0704030504030204" pitchFamily="34" charset="0"/>
              </a:rPr>
              <a:t>ΜΕΛΕΤΗ</a:t>
            </a:r>
            <a:r>
              <a:rPr lang="el-GR" altLang="es-ES" sz="1200" dirty="0">
                <a:solidFill>
                  <a:srgbClr val="F8469B"/>
                </a:solidFill>
                <a:latin typeface="Arial Rounded MT Bold" panose="020F0704030504030204" pitchFamily="34" charset="0"/>
              </a:rPr>
              <a:t> ΠΕΡΙΠΤΩΣΗΣ</a:t>
            </a:r>
            <a:r>
              <a:rPr lang="en-US" altLang="es-ES" sz="1200" dirty="0">
                <a:solidFill>
                  <a:srgbClr val="F8469B"/>
                </a:solidFill>
                <a:latin typeface="Arial Rounded MT Bold" panose="020F0704030504030204" pitchFamily="34" charset="0"/>
              </a:rPr>
              <a:t>:</a:t>
            </a:r>
          </a:p>
          <a:p>
            <a:pPr algn="l" rtl="0">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Η υπό εξέταση </a:t>
            </a:r>
            <a:r>
              <a:rPr lang="en-US" altLang="es-ES" sz="1200" dirty="0" err="1">
                <a:latin typeface="Arial Rounded MT Bold" panose="020F0704030504030204" pitchFamily="34" charset="0"/>
              </a:rPr>
              <a:t>εταιρεία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είναι</a:t>
            </a:r>
            <a:r>
              <a:rPr lang="el-GR" altLang="es-ES" sz="1200" dirty="0">
                <a:latin typeface="Arial Rounded MT Bold" panose="020F0704030504030204" pitchFamily="34" charset="0"/>
              </a:rPr>
              <a:t> η</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FireSec</a:t>
            </a:r>
            <a:r>
              <a:rPr lang="en-US" altLang="es-ES" sz="1200" dirty="0">
                <a:solidFill>
                  <a:srgbClr val="F8469B"/>
                </a:solidFill>
                <a:latin typeface="Arial Rounded MT Bold" panose="020F0704030504030204" pitchFamily="34" charset="0"/>
              </a:rPr>
              <a:t> System </a:t>
            </a:r>
            <a:r>
              <a:rPr lang="en-US" altLang="es-ES" sz="1200" dirty="0" err="1">
                <a:solidFill>
                  <a:srgbClr val="F8469B"/>
                </a:solidFill>
                <a:latin typeface="Arial Rounded MT Bold" panose="020F0704030504030204" pitchFamily="34" charset="0"/>
              </a:rPr>
              <a:t>Srl</a:t>
            </a:r>
            <a:r>
              <a:rPr lang="en-US" altLang="es-ES" sz="1200" dirty="0">
                <a:latin typeface="Arial Rounded MT Bold" panose="020F0704030504030204" pitchFamily="34" charset="0"/>
              </a:rPr>
              <a:t>, , μια μικρή επιχείρηση που δημιουργήθηκε από προσωπικό 10 ατόμων. Ασχολείται με το σχεδιασμό, την εγκατάσταση και </a:t>
            </a:r>
            <a:r>
              <a:rPr lang="en-US" altLang="es-ES" sz="1200" dirty="0" err="1">
                <a:latin typeface="Arial Rounded MT Bold" panose="020F0704030504030204" pitchFamily="34" charset="0"/>
              </a:rPr>
              <a:t>τη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συντήρηση</a:t>
            </a:r>
            <a:endParaRPr lang="en-US" altLang="es-ES" sz="1200" dirty="0">
              <a:latin typeface="Arial Rounded MT Bold" panose="020F0704030504030204" pitchFamily="34" charset="0"/>
            </a:endParaRPr>
          </a:p>
          <a:p>
            <a:pPr>
              <a:defRPr/>
            </a:pPr>
            <a:r>
              <a:rPr lang="en-US" altLang="es-ES" sz="1200" dirty="0" err="1">
                <a:latin typeface="Arial Rounded MT Bold" panose="020F0704030504030204" pitchFamily="34" charset="0"/>
              </a:rPr>
              <a:t>συστ</a:t>
            </a:r>
            <a:r>
              <a:rPr lang="el-GR" altLang="es-ES" sz="1200" dirty="0" err="1">
                <a:latin typeface="Arial Rounded MT Bold" panose="020F0704030504030204" pitchFamily="34" charset="0"/>
              </a:rPr>
              <a:t>ημάτων</a:t>
            </a:r>
            <a:r>
              <a:rPr lang="en-US" altLang="es-ES" sz="1200" dirty="0">
                <a:latin typeface="Arial Rounded MT Bold" panose="020F0704030504030204" pitchFamily="34" charset="0"/>
              </a:rPr>
              <a:t> ανίχνευσης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κατάσβεσης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πυρκαγιάς</a:t>
            </a:r>
            <a:r>
              <a:rPr lang="en-US" altLang="es-ES" sz="1200" dirty="0">
                <a:latin typeface="Arial Rounded MT Bold" panose="020F0704030504030204" pitchFamily="34" charset="0"/>
              </a:rPr>
              <a:t>. Το μεγαλύτερο μέρος του τζίρου της προέρχεται από συμβόλαια</a:t>
            </a:r>
          </a:p>
          <a:p>
            <a:pPr algn="l" rtl="0">
              <a:defRPr/>
            </a:pPr>
            <a:r>
              <a:rPr lang="en-US" altLang="es-ES" sz="1200" dirty="0">
                <a:latin typeface="Arial Rounded MT Bold" panose="020F0704030504030204" pitchFamily="34" charset="0"/>
              </a:rPr>
              <a:t>με εταιρείες που βρίσκονται στην ίδια περιοχή (Λομβαρδία) και Βόρεια Ιταλία. </a:t>
            </a:r>
          </a:p>
          <a:p>
            <a:pPr algn="l" rtl="0">
              <a:defRPr/>
            </a:pPr>
            <a:r>
              <a:rPr lang="en-US" altLang="es-ES" sz="1200" dirty="0">
                <a:latin typeface="Arial Rounded MT Bold" panose="020F0704030504030204" pitchFamily="34" charset="0"/>
              </a:rPr>
              <a:t>Ο τομέας στον οποίο δραστηριοποιείται είναι επομένως ένας πολύ εξειδικευμένος τομέας, ακριβώς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αυτό</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γιατί δεν είναι «</a:t>
            </a:r>
            <a:r>
              <a:rPr lang="en-US" altLang="es-ES" sz="1200" dirty="0" err="1">
                <a:latin typeface="Arial Rounded MT Bold" panose="020F0704030504030204" pitchFamily="34" charset="0"/>
              </a:rPr>
              <a:t>κορεσμένο</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ή </a:t>
            </a:r>
            <a:r>
              <a:rPr lang="en-US" altLang="es-ES" sz="1200" dirty="0" err="1">
                <a:latin typeface="Arial Rounded MT Bold" panose="020F0704030504030204" pitchFamily="34" charset="0"/>
              </a:rPr>
              <a:t>ιδιαίτερα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ανταγωνιστικό</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902508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6298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0967" y="1878758"/>
            <a:ext cx="4203097" cy="175432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Όπως </a:t>
            </a:r>
            <a:r>
              <a:rPr lang="en-US" altLang="es-ES" sz="1200" dirty="0" err="1">
                <a:latin typeface="Arial Rounded MT Bold" panose="020F0704030504030204" pitchFamily="34" charset="0"/>
              </a:rPr>
              <a:t>συμβαίνει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err="1">
                <a:latin typeface="Arial Rounded MT Bold" panose="020F0704030504030204" pitchFamily="34" charset="0"/>
              </a:rPr>
              <a:t>ις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περισσότερ</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ΜΜΕ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Μικρ</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Μεσα</a:t>
            </a:r>
            <a:r>
              <a:rPr lang="el-GR" altLang="es-ES" sz="1200" dirty="0" err="1">
                <a:latin typeface="Arial Rounded MT Bold" panose="020F0704030504030204" pitchFamily="34" charset="0"/>
              </a:rPr>
              <a:t>ίες</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Επιχειρήσεις</a:t>
            </a:r>
            <a:r>
              <a:rPr lang="en-US" altLang="es-ES" sz="1200" dirty="0">
                <a:latin typeface="Arial Rounded MT Bold" panose="020F0704030504030204" pitchFamily="34" charset="0"/>
              </a:rPr>
              <a:t>), το προσωπικό </a:t>
            </a:r>
            <a:r>
              <a:rPr lang="en-US" altLang="es-ES" sz="1200" dirty="0" err="1">
                <a:latin typeface="Arial Rounded MT Bold" panose="020F0704030504030204" pitchFamily="34" charset="0"/>
              </a:rPr>
              <a:t>της</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FireSec</a:t>
            </a:r>
            <a:r>
              <a:rPr lang="en-US" altLang="es-ES" sz="1200" dirty="0">
                <a:solidFill>
                  <a:srgbClr val="F8469B"/>
                </a:solidFill>
                <a:latin typeface="Arial Rounded MT Bold" panose="020F0704030504030204" pitchFamily="34" charset="0"/>
              </a:rPr>
              <a:t> System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δομημένο με απλό τρόπο και δεν έχει υπάλληλο </a:t>
            </a:r>
          </a:p>
          <a:p>
            <a:pPr algn="l" rtl="0">
              <a:defRPr/>
            </a:pPr>
            <a:r>
              <a:rPr lang="en-US" altLang="es-ES" sz="1200" dirty="0">
                <a:latin typeface="Arial Rounded MT Bold" panose="020F0704030504030204" pitchFamily="34" charset="0"/>
              </a:rPr>
              <a:t>με ειδικές δεξιότητες επικοινωνίας ή μάρκετινγκ, </a:t>
            </a:r>
          </a:p>
          <a:p>
            <a:pPr algn="l" rtl="0">
              <a:defRPr/>
            </a:pPr>
            <a:r>
              <a:rPr lang="en-US" altLang="es-ES" sz="1200" dirty="0" err="1">
                <a:latin typeface="Arial Rounded MT Bold" panose="020F0704030504030204" pitchFamily="34" charset="0"/>
              </a:rPr>
              <a:t>διαν</a:t>
            </a:r>
            <a:r>
              <a:rPr lang="el-GR" altLang="es-ES" sz="1200" dirty="0" err="1">
                <a:latin typeface="Arial Rounded MT Bold" panose="020F0704030504030204" pitchFamily="34" charset="0"/>
              </a:rPr>
              <a:t>έμοντας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a:t>
            </a:r>
            <a:r>
              <a:rPr lang="el-GR" altLang="es-ES" sz="1200" dirty="0" err="1">
                <a:latin typeface="Arial Rounded MT Bold" panose="020F0704030504030204" pitchFamily="34" charset="0"/>
              </a:rPr>
              <a:t>τά</a:t>
            </a:r>
            <a:r>
              <a:rPr lang="el-GR" altLang="es-ES" sz="1200" dirty="0">
                <a:latin typeface="Arial Rounded MT Bold" panose="020F0704030504030204" pitchFamily="34" charset="0"/>
              </a:rPr>
              <a:t> τα καθήκοντα </a:t>
            </a:r>
            <a:r>
              <a:rPr lang="en-US" altLang="es-ES" sz="1200" dirty="0" err="1">
                <a:latin typeface="Arial Rounded MT Bold" panose="020F0704030504030204" pitchFamily="34" charset="0"/>
              </a:rPr>
              <a:t>σε</a:t>
            </a:r>
            <a:r>
              <a:rPr lang="en-US" altLang="es-ES" sz="1200" dirty="0">
                <a:latin typeface="Arial Rounded MT Bold" panose="020F0704030504030204" pitchFamily="34" charset="0"/>
              </a:rPr>
              <a:t> πωλητές</a:t>
            </a:r>
          </a:p>
          <a:p>
            <a:pPr algn="l" rtl="0">
              <a:defRPr/>
            </a:pPr>
            <a:endParaRPr lang="en-US" altLang="es-ES" sz="1200" dirty="0">
              <a:latin typeface="Arial Rounded MT Bold" panose="020F0704030504030204" pitchFamily="34" charset="0"/>
            </a:endParaRPr>
          </a:p>
          <a:p>
            <a:pPr algn="l" rtl="0">
              <a:defRPr/>
            </a:pPr>
            <a:r>
              <a:rPr lang="en-US" altLang="es-ES" sz="1200" dirty="0">
                <a:solidFill>
                  <a:srgbClr val="F8469B"/>
                </a:solidFill>
                <a:latin typeface="Arial Rounded MT Bold" panose="020F0704030504030204" pitchFamily="34" charset="0"/>
              </a:rPr>
              <a:t>Συνεπώς, αυτή η εταιρεία έχει περιορισμένη παρουσία στο διαδίκτυο: μόνο έναν ιστότοπο.</a:t>
            </a:r>
            <a:endParaRPr lang="en-GB"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E0CD19B-92CF-45F5-A78A-50F29FFAB06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D19BCEC-468A-4E7E-AE1D-0849A75E6F3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414A46A1-BA58-463A-9C66-726F5A19E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48EE44FB-E9E6-420C-8126-05F2578F78DC}"/>
              </a:ext>
            </a:extLst>
          </p:cNvPr>
          <p:cNvGrpSpPr/>
          <p:nvPr/>
        </p:nvGrpSpPr>
        <p:grpSpPr>
          <a:xfrm>
            <a:off x="5148064" y="1824109"/>
            <a:ext cx="2711257" cy="2044516"/>
            <a:chOff x="4778751" y="1826214"/>
            <a:chExt cx="3107856" cy="2211142"/>
          </a:xfrm>
        </p:grpSpPr>
        <p:grpSp>
          <p:nvGrpSpPr>
            <p:cNvPr id="19" name="object 7">
              <a:extLst>
                <a:ext uri="{FF2B5EF4-FFF2-40B4-BE49-F238E27FC236}">
                  <a16:creationId xmlns:a16="http://schemas.microsoft.com/office/drawing/2014/main" id="{A7D3A266-7AEE-48E9-A229-BA1FC12EB6FF}"/>
                </a:ext>
              </a:extLst>
            </p:cNvPr>
            <p:cNvGrpSpPr/>
            <p:nvPr/>
          </p:nvGrpSpPr>
          <p:grpSpPr>
            <a:xfrm rot="321022">
              <a:off x="5240161" y="1826214"/>
              <a:ext cx="2646446" cy="2211142"/>
              <a:chOff x="9498089" y="2635105"/>
              <a:chExt cx="7136314" cy="5598391"/>
            </a:xfrm>
          </p:grpSpPr>
          <p:pic>
            <p:nvPicPr>
              <p:cNvPr id="21" name="object 8">
                <a:extLst>
                  <a:ext uri="{FF2B5EF4-FFF2-40B4-BE49-F238E27FC236}">
                    <a16:creationId xmlns:a16="http://schemas.microsoft.com/office/drawing/2014/main" id="{59A8E4EB-273C-4E87-8853-C0E3E4994D46}"/>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CDEC4B34-541E-47B9-A001-959C31304CE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35992E5F-6026-4A83-A410-66F36474B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14" t="80" r="26214" b="-80"/>
            <a:stretch/>
          </p:blipFill>
          <p:spPr>
            <a:xfrm rot="325821">
              <a:off x="4778751" y="2236648"/>
              <a:ext cx="3034829" cy="1469718"/>
            </a:xfrm>
            <a:prstGeom prst="rect">
              <a:avLst/>
            </a:prstGeom>
          </p:spPr>
        </p:pic>
      </p:grpSp>
    </p:spTree>
    <p:extLst>
      <p:ext uri="{BB962C8B-B14F-4D97-AF65-F5344CB8AC3E}">
        <p14:creationId xmlns:p14="http://schemas.microsoft.com/office/powerpoint/2010/main" val="440935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33435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5" name="Diagrama 4">
            <a:extLst>
              <a:ext uri="{FF2B5EF4-FFF2-40B4-BE49-F238E27FC236}">
                <a16:creationId xmlns:a16="http://schemas.microsoft.com/office/drawing/2014/main" id="{62BB90AC-CD34-4E28-A434-F62416F79541}"/>
              </a:ext>
            </a:extLst>
          </p:cNvPr>
          <p:cNvGraphicFramePr/>
          <p:nvPr>
            <p:extLst>
              <p:ext uri="{D42A27DB-BD31-4B8C-83A1-F6EECF244321}">
                <p14:modId xmlns:p14="http://schemas.microsoft.com/office/powerpoint/2010/main" val="3992278857"/>
              </p:ext>
            </p:extLst>
          </p:nvPr>
        </p:nvGraphicFramePr>
        <p:xfrm>
          <a:off x="1331640" y="1501151"/>
          <a:ext cx="6333974"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CC92E7E-BCBF-4ADB-B063-E1EFC76F374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A5B3DEB-20CC-4E72-AE3C-C65EFA5B0DC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212F3B5-2BEC-41B4-8545-564E56D09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9999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300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57832" y="1724870"/>
            <a:ext cx="6207782" cy="267765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 </a:t>
            </a:r>
            <a:r>
              <a:rPr lang="en-US" altLang="es-ES" sz="1200" dirty="0">
                <a:solidFill>
                  <a:srgbClr val="F8469B"/>
                </a:solidFill>
                <a:latin typeface="Arial Rounded MT Bold" panose="020F0704030504030204" pitchFamily="34" charset="0"/>
              </a:rPr>
              <a:t>στόχος του πελάτη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σαφ</a:t>
            </a:r>
            <a:r>
              <a:rPr lang="el-GR" altLang="es-ES" sz="1200" dirty="0">
                <a:latin typeface="Arial Rounded MT Bold" panose="020F0704030504030204" pitchFamily="34" charset="0"/>
              </a:rPr>
              <a:t>ή</a:t>
            </a:r>
            <a:r>
              <a:rPr lang="en-US" altLang="es-ES" sz="1200" dirty="0">
                <a:latin typeface="Arial Rounded MT Bold" panose="020F0704030504030204" pitchFamily="34" charset="0"/>
              </a:rPr>
              <a:t>ς: να αυξηθεί ο όγκος κατά τουλάχιστον 15%στις ετήσιες πωλήσεις, </a:t>
            </a:r>
          </a:p>
          <a:p>
            <a:pPr algn="l" rtl="0">
              <a:defRPr/>
            </a:pPr>
            <a:r>
              <a:rPr lang="en-US" altLang="es-ES" sz="1200" dirty="0">
                <a:latin typeface="Arial Rounded MT Bold" panose="020F0704030504030204" pitchFamily="34" charset="0"/>
              </a:rPr>
              <a:t>χάρη στην απόκτηση νέων πελατών και το κλείσιμο των οικονομικά </a:t>
            </a:r>
          </a:p>
          <a:p>
            <a:pPr algn="l" rtl="0">
              <a:defRPr/>
            </a:pPr>
            <a:r>
              <a:rPr lang="en-US" altLang="es-ES" sz="1200" dirty="0" err="1">
                <a:latin typeface="Arial Rounded MT Bold" panose="020F0704030504030204" pitchFamily="34" charset="0"/>
              </a:rPr>
              <a:t>σημαντικ</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συμβάσε</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Το σημείο εκκίνησης είναι η εξέταση της διαδικτυακής παρουσίας της εταιρείας, η οποία, όπως ήδη αναφέρθηκε, περιορίζεται σε έναν απλό ιστότοπο και</a:t>
            </a:r>
          </a:p>
          <a:p>
            <a:pPr algn="l" rtl="0">
              <a:defRPr/>
            </a:pPr>
            <a:r>
              <a:rPr lang="en-US" altLang="es-ES" sz="1200" dirty="0">
                <a:latin typeface="Arial Rounded MT Bold" panose="020F0704030504030204" pitchFamily="34" charset="0"/>
              </a:rPr>
              <a:t>παραδοσιακό στυλ επικοινωνίας.</a:t>
            </a:r>
            <a:r>
              <a:rPr lang="it-IT" altLang="es-ES" sz="1200" dirty="0">
                <a:latin typeface="Arial Rounded MT Bold" panose="020F0704030504030204" pitchFamily="34" charset="0"/>
              </a:rPr>
              <a:t> </a:t>
            </a: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lvl="0" algn="l" rtl="0"/>
            <a:r>
              <a:rPr lang="en-US" altLang="es-ES" sz="1200" dirty="0">
                <a:latin typeface="Arial Rounded MT Bold" panose="020F0704030504030204" pitchFamily="34" charset="0"/>
              </a:rPr>
              <a:t>Τα εργαλεία που χρησιμοποιεί ο οργανισμός για τη λήψη αυτών των πληροφοριών είναι:</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9BC8469-596E-4087-B44C-47E1FF7B98B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65AA45E-EE18-42E1-915E-F192D904A5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923CA5EF-37B6-4312-BEBA-36F62483A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A55CDF3E-B399-4858-807E-9636ABDA608C}"/>
              </a:ext>
            </a:extLst>
          </p:cNvPr>
          <p:cNvGraphicFramePr/>
          <p:nvPr>
            <p:extLst>
              <p:ext uri="{D42A27DB-BD31-4B8C-83A1-F6EECF244321}">
                <p14:modId xmlns:p14="http://schemas.microsoft.com/office/powerpoint/2010/main" val="3987310012"/>
              </p:ext>
            </p:extLst>
          </p:nvPr>
        </p:nvGraphicFramePr>
        <p:xfrm>
          <a:off x="1582223" y="2931789"/>
          <a:ext cx="5798089" cy="1678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203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548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18AD215-79C5-4426-93C6-52BB9D9A06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BCCDD26-FCAA-4A6E-92C5-425C198A46D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87D2C9F-711B-4860-9385-38D466E8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0557FCEC-04EF-463C-BC02-43F47DAAAAFB}"/>
              </a:ext>
            </a:extLst>
          </p:cNvPr>
          <p:cNvGraphicFramePr/>
          <p:nvPr>
            <p:extLst>
              <p:ext uri="{D42A27DB-BD31-4B8C-83A1-F6EECF244321}">
                <p14:modId xmlns:p14="http://schemas.microsoft.com/office/powerpoint/2010/main" val="1018343569"/>
              </p:ext>
            </p:extLst>
          </p:nvPr>
        </p:nvGraphicFramePr>
        <p:xfrm>
          <a:off x="1799025" y="1468790"/>
          <a:ext cx="5613840" cy="276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38FC9FD-53A3-40F1-9019-75E0745728A5}"/>
              </a:ext>
            </a:extLst>
          </p:cNvPr>
          <p:cNvSpPr txBox="1"/>
          <p:nvPr/>
        </p:nvSpPr>
        <p:spPr>
          <a:xfrm>
            <a:off x="2133654" y="2067694"/>
            <a:ext cx="504056" cy="369332"/>
          </a:xfrm>
          <a:prstGeom prst="rect">
            <a:avLst/>
          </a:prstGeom>
          <a:noFill/>
        </p:spPr>
        <p:txBody>
          <a:bodyPr wrap="square" rtlCol="0">
            <a:spAutoFit/>
          </a:bodyPr>
          <a:lstStyle/>
          <a:p>
            <a:pPr algn="l" rtl="0"/>
            <a:r>
              <a:rPr lang="es-ES" dirty="0">
                <a:latin typeface="Arial Rounded MT Bold" panose="020F0704030504030204" pitchFamily="34" charset="0"/>
              </a:rPr>
              <a:t>1</a:t>
            </a:r>
          </a:p>
        </p:txBody>
      </p:sp>
      <p:sp>
        <p:nvSpPr>
          <p:cNvPr id="19" name="CuadroTexto 18">
            <a:extLst>
              <a:ext uri="{FF2B5EF4-FFF2-40B4-BE49-F238E27FC236}">
                <a16:creationId xmlns:a16="http://schemas.microsoft.com/office/drawing/2014/main" id="{4E45D368-5A15-43F1-94E1-5B6C4CD61C33}"/>
              </a:ext>
            </a:extLst>
          </p:cNvPr>
          <p:cNvSpPr txBox="1"/>
          <p:nvPr/>
        </p:nvSpPr>
        <p:spPr>
          <a:xfrm>
            <a:off x="2123728" y="3219822"/>
            <a:ext cx="504056" cy="369332"/>
          </a:xfrm>
          <a:prstGeom prst="rect">
            <a:avLst/>
          </a:prstGeom>
          <a:noFill/>
        </p:spPr>
        <p:txBody>
          <a:bodyPr wrap="square" rtlCol="0">
            <a:spAutoFit/>
          </a:bodyPr>
          <a:lstStyle/>
          <a:p>
            <a:pPr algn="l" rtl="0"/>
            <a:r>
              <a:rPr lang="es-ES" dirty="0">
                <a:latin typeface="Arial Rounded MT Bold" panose="020F0704030504030204" pitchFamily="34" charset="0"/>
              </a:rPr>
              <a:t>2</a:t>
            </a:r>
          </a:p>
        </p:txBody>
      </p:sp>
    </p:spTree>
    <p:extLst>
      <p:ext uri="{BB962C8B-B14F-4D97-AF65-F5344CB8AC3E}">
        <p14:creationId xmlns:p14="http://schemas.microsoft.com/office/powerpoint/2010/main" val="282242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72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369CD58-4D62-4965-B6F9-098EF2EE4AE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B7031B7-1015-4CD5-86C4-C66012938A3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D41C1B0-6A52-4CD7-8D61-DD78C300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DAE5DF07-286B-4859-9D8E-464CE4B48AE7}"/>
              </a:ext>
            </a:extLst>
          </p:cNvPr>
          <p:cNvGraphicFramePr/>
          <p:nvPr>
            <p:extLst>
              <p:ext uri="{D42A27DB-BD31-4B8C-83A1-F6EECF244321}">
                <p14:modId xmlns:p14="http://schemas.microsoft.com/office/powerpoint/2010/main" val="70659466"/>
              </p:ext>
            </p:extLst>
          </p:nvPr>
        </p:nvGraphicFramePr>
        <p:xfrm>
          <a:off x="1657776" y="1369296"/>
          <a:ext cx="5755089" cy="2881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a:extLst>
              <a:ext uri="{FF2B5EF4-FFF2-40B4-BE49-F238E27FC236}">
                <a16:creationId xmlns:a16="http://schemas.microsoft.com/office/drawing/2014/main" id="{C91A07C2-D17D-4899-A68C-5A0532062CAF}"/>
              </a:ext>
            </a:extLst>
          </p:cNvPr>
          <p:cNvSpPr txBox="1"/>
          <p:nvPr/>
        </p:nvSpPr>
        <p:spPr>
          <a:xfrm>
            <a:off x="1979712" y="2056911"/>
            <a:ext cx="504056" cy="369332"/>
          </a:xfrm>
          <a:prstGeom prst="rect">
            <a:avLst/>
          </a:prstGeom>
          <a:noFill/>
        </p:spPr>
        <p:txBody>
          <a:bodyPr wrap="square" rtlCol="0">
            <a:spAutoFit/>
          </a:bodyPr>
          <a:lstStyle/>
          <a:p>
            <a:pPr algn="l" rtl="0"/>
            <a:r>
              <a:rPr lang="es-ES" dirty="0">
                <a:latin typeface="Arial Rounded MT Bold" panose="020F0704030504030204" pitchFamily="34" charset="0"/>
              </a:rPr>
              <a:t>3</a:t>
            </a:r>
          </a:p>
        </p:txBody>
      </p:sp>
      <p:sp>
        <p:nvSpPr>
          <p:cNvPr id="20" name="CuadroTexto 19">
            <a:extLst>
              <a:ext uri="{FF2B5EF4-FFF2-40B4-BE49-F238E27FC236}">
                <a16:creationId xmlns:a16="http://schemas.microsoft.com/office/drawing/2014/main" id="{81340E96-D8EF-4CFF-AD2A-8AF00605F65B}"/>
              </a:ext>
            </a:extLst>
          </p:cNvPr>
          <p:cNvSpPr txBox="1"/>
          <p:nvPr/>
        </p:nvSpPr>
        <p:spPr>
          <a:xfrm>
            <a:off x="1969786" y="3194119"/>
            <a:ext cx="504056" cy="369332"/>
          </a:xfrm>
          <a:prstGeom prst="rect">
            <a:avLst/>
          </a:prstGeom>
          <a:noFill/>
        </p:spPr>
        <p:txBody>
          <a:bodyPr wrap="square" rtlCol="0">
            <a:spAutoFit/>
          </a:bodyPr>
          <a:lstStyle/>
          <a:p>
            <a:pPr algn="l" rtl="0"/>
            <a:r>
              <a:rPr lang="es-ES" dirty="0">
                <a:latin typeface="Arial Rounded MT Bold" panose="020F0704030504030204" pitchFamily="34" charset="0"/>
              </a:rPr>
              <a:t>4</a:t>
            </a:r>
          </a:p>
        </p:txBody>
      </p:sp>
    </p:spTree>
    <p:extLst>
      <p:ext uri="{BB962C8B-B14F-4D97-AF65-F5344CB8AC3E}">
        <p14:creationId xmlns:p14="http://schemas.microsoft.com/office/powerpoint/2010/main" val="683434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7" name="Forma libre: forma 6">
            <a:extLst>
              <a:ext uri="{FF2B5EF4-FFF2-40B4-BE49-F238E27FC236}">
                <a16:creationId xmlns:a16="http://schemas.microsoft.com/office/drawing/2014/main" id="{D7AADB2D-FB7B-4338-855D-BB316ACC0F18}"/>
              </a:ext>
            </a:extLst>
          </p:cNvPr>
          <p:cNvSpPr/>
          <p:nvPr/>
        </p:nvSpPr>
        <p:spPr>
          <a:xfrm>
            <a:off x="2494189" y="2764133"/>
            <a:ext cx="4526083" cy="1247777"/>
          </a:xfrm>
          <a:custGeom>
            <a:avLst/>
            <a:gdLst>
              <a:gd name="connsiteX0" fmla="*/ 135424 w 812530"/>
              <a:gd name="connsiteY0" fmla="*/ 0 h 3874260"/>
              <a:gd name="connsiteX1" fmla="*/ 677106 w 812530"/>
              <a:gd name="connsiteY1" fmla="*/ 0 h 3874260"/>
              <a:gd name="connsiteX2" fmla="*/ 812530 w 812530"/>
              <a:gd name="connsiteY2" fmla="*/ 135424 h 3874260"/>
              <a:gd name="connsiteX3" fmla="*/ 812530 w 812530"/>
              <a:gd name="connsiteY3" fmla="*/ 3874260 h 3874260"/>
              <a:gd name="connsiteX4" fmla="*/ 812530 w 812530"/>
              <a:gd name="connsiteY4" fmla="*/ 3874260 h 3874260"/>
              <a:gd name="connsiteX5" fmla="*/ 0 w 812530"/>
              <a:gd name="connsiteY5" fmla="*/ 3874260 h 3874260"/>
              <a:gd name="connsiteX6" fmla="*/ 0 w 812530"/>
              <a:gd name="connsiteY6" fmla="*/ 3874260 h 3874260"/>
              <a:gd name="connsiteX7" fmla="*/ 0 w 812530"/>
              <a:gd name="connsiteY7" fmla="*/ 135424 h 3874260"/>
              <a:gd name="connsiteX8" fmla="*/ 135424 w 812530"/>
              <a:gd name="connsiteY8" fmla="*/ 0 h 38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530" h="3874260">
                <a:moveTo>
                  <a:pt x="812530" y="645721"/>
                </a:moveTo>
                <a:lnTo>
                  <a:pt x="812530" y="3228539"/>
                </a:lnTo>
                <a:cubicBezTo>
                  <a:pt x="812530" y="3585163"/>
                  <a:pt x="799814" y="3874260"/>
                  <a:pt x="784128" y="3874260"/>
                </a:cubicBezTo>
                <a:lnTo>
                  <a:pt x="0" y="3874260"/>
                </a:lnTo>
                <a:lnTo>
                  <a:pt x="0" y="3874260"/>
                </a:lnTo>
                <a:lnTo>
                  <a:pt x="0" y="0"/>
                </a:lnTo>
                <a:lnTo>
                  <a:pt x="0" y="0"/>
                </a:lnTo>
                <a:lnTo>
                  <a:pt x="784128" y="0"/>
                </a:lnTo>
                <a:cubicBezTo>
                  <a:pt x="799814" y="0"/>
                  <a:pt x="812530" y="289097"/>
                  <a:pt x="812530" y="645721"/>
                </a:cubicBezTo>
                <a:close/>
              </a:path>
            </a:pathLst>
          </a:custGeom>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45720" tIns="62524" rIns="85384" bIns="62524" numCol="1" spcCol="1270" anchor="ctr" anchorCtr="0">
            <a:noAutofit/>
          </a:bodyPr>
          <a:lstStyle/>
          <a:p>
            <a:pPr marL="171450" lvl="0" indent="-171450">
              <a:buFont typeface="Arial" panose="020B0604020202020204" pitchFamily="34" charset="0"/>
              <a:buChar char="•"/>
            </a:pPr>
            <a:r>
              <a:rPr lang="el-GR" sz="1200" dirty="0">
                <a:latin typeface="Arial Rounded MT Bold" panose="020F0704030504030204" pitchFamily="34" charset="0"/>
              </a:rPr>
              <a:t>Τοποθετήστε την επωνυμία (σύστημα </a:t>
            </a:r>
            <a:r>
              <a:rPr lang="el-GR" sz="1200" dirty="0" err="1">
                <a:latin typeface="Arial Rounded MT Bold" panose="020F0704030504030204" pitchFamily="34" charset="0"/>
              </a:rPr>
              <a:t>FireSec</a:t>
            </a:r>
            <a:r>
              <a:rPr lang="el-GR" sz="1200" dirty="0">
                <a:latin typeface="Arial Rounded MT Bold" panose="020F0704030504030204" pitchFamily="34" charset="0"/>
              </a:rPr>
              <a:t>) στις μηχανές αναζήτησης μεταξύ των πρώτων αποτελεσμάτων</a:t>
            </a:r>
            <a:endParaRPr lang="en-US" sz="1200" dirty="0">
              <a:latin typeface="Arial Rounded MT Bold" panose="020F0704030504030204" pitchFamily="34" charset="0"/>
            </a:endParaRPr>
          </a:p>
          <a:p>
            <a:pPr marL="171450" lvl="0" indent="-171450">
              <a:buFont typeface="Arial" panose="020B0604020202020204" pitchFamily="34" charset="0"/>
              <a:buChar char="•"/>
            </a:pPr>
            <a:r>
              <a:rPr lang="el-GR" sz="1200" dirty="0">
                <a:latin typeface="Arial Rounded MT Bold" panose="020F0704030504030204" pitchFamily="34" charset="0"/>
              </a:rPr>
              <a:t>Αποκτήστε νέους πελάτες</a:t>
            </a:r>
            <a:endParaRPr lang="en-US" sz="1200" dirty="0">
              <a:latin typeface="Arial Rounded MT Bold" panose="020F0704030504030204" pitchFamily="34" charset="0"/>
            </a:endParaRPr>
          </a:p>
          <a:p>
            <a:pPr marL="171450" lvl="0" indent="-171450">
              <a:buFont typeface="Arial" panose="020B0604020202020204" pitchFamily="34" charset="0"/>
              <a:buChar char="•"/>
            </a:pPr>
            <a:r>
              <a:rPr lang="el-GR" sz="1200" dirty="0">
                <a:latin typeface="Arial Rounded MT Bold" panose="020F0704030504030204" pitchFamily="34" charset="0"/>
              </a:rPr>
              <a:t>Δημιουργήστε κύρος αναπτύσσοντας σχέσεις στο διαδίκτυο</a:t>
            </a:r>
            <a:endParaRPr lang="it-IT" sz="1200" dirty="0">
              <a:latin typeface="Arial Rounded MT Bold" panose="020F0704030504030204" pitchFamily="34" charset="0"/>
            </a:endParaRPr>
          </a:p>
        </p:txBody>
      </p:sp>
      <p:sp>
        <p:nvSpPr>
          <p:cNvPr id="9" name="Forma libre: forma 8">
            <a:extLst>
              <a:ext uri="{FF2B5EF4-FFF2-40B4-BE49-F238E27FC236}">
                <a16:creationId xmlns:a16="http://schemas.microsoft.com/office/drawing/2014/main" id="{1F723033-856B-42C9-AFCA-3C09CACA2A4B}"/>
              </a:ext>
            </a:extLst>
          </p:cNvPr>
          <p:cNvSpPr/>
          <p:nvPr/>
        </p:nvSpPr>
        <p:spPr>
          <a:xfrm>
            <a:off x="1610094" y="2110036"/>
            <a:ext cx="3321946" cy="796568"/>
          </a:xfrm>
          <a:custGeom>
            <a:avLst/>
            <a:gdLst>
              <a:gd name="connsiteX0" fmla="*/ 0 w 2179271"/>
              <a:gd name="connsiteY0" fmla="*/ 169281 h 1015663"/>
              <a:gd name="connsiteX1" fmla="*/ 169281 w 2179271"/>
              <a:gd name="connsiteY1" fmla="*/ 0 h 1015663"/>
              <a:gd name="connsiteX2" fmla="*/ 2009990 w 2179271"/>
              <a:gd name="connsiteY2" fmla="*/ 0 h 1015663"/>
              <a:gd name="connsiteX3" fmla="*/ 2179271 w 2179271"/>
              <a:gd name="connsiteY3" fmla="*/ 169281 h 1015663"/>
              <a:gd name="connsiteX4" fmla="*/ 2179271 w 2179271"/>
              <a:gd name="connsiteY4" fmla="*/ 846382 h 1015663"/>
              <a:gd name="connsiteX5" fmla="*/ 2009990 w 2179271"/>
              <a:gd name="connsiteY5" fmla="*/ 1015663 h 1015663"/>
              <a:gd name="connsiteX6" fmla="*/ 169281 w 2179271"/>
              <a:gd name="connsiteY6" fmla="*/ 1015663 h 1015663"/>
              <a:gd name="connsiteX7" fmla="*/ 0 w 2179271"/>
              <a:gd name="connsiteY7" fmla="*/ 846382 h 1015663"/>
              <a:gd name="connsiteX8" fmla="*/ 0 w 2179271"/>
              <a:gd name="connsiteY8"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271" h="1015663">
                <a:moveTo>
                  <a:pt x="0" y="169281"/>
                </a:moveTo>
                <a:cubicBezTo>
                  <a:pt x="0" y="75790"/>
                  <a:pt x="75790" y="0"/>
                  <a:pt x="169281" y="0"/>
                </a:cubicBezTo>
                <a:lnTo>
                  <a:pt x="2009990" y="0"/>
                </a:lnTo>
                <a:cubicBezTo>
                  <a:pt x="2103481" y="0"/>
                  <a:pt x="2179271" y="75790"/>
                  <a:pt x="2179271" y="169281"/>
                </a:cubicBezTo>
                <a:lnTo>
                  <a:pt x="2179271" y="846382"/>
                </a:lnTo>
                <a:cubicBezTo>
                  <a:pt x="2179271" y="939873"/>
                  <a:pt x="2103481" y="1015663"/>
                  <a:pt x="2009990" y="1015663"/>
                </a:cubicBezTo>
                <a:lnTo>
                  <a:pt x="169281" y="1015663"/>
                </a:lnTo>
                <a:cubicBezTo>
                  <a:pt x="75790" y="1015663"/>
                  <a:pt x="0" y="939873"/>
                  <a:pt x="0" y="846382"/>
                </a:cubicBezTo>
                <a:lnTo>
                  <a:pt x="0" y="169281"/>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5301" tIns="72441" rIns="95301" bIns="72441" numCol="1" spcCol="1270" anchor="ctr" anchorCtr="0">
            <a:noAutofit/>
          </a:bodyPr>
          <a:lstStyle/>
          <a:p>
            <a:pPr lvl="0"/>
            <a:r>
              <a:rPr lang="el-GR" sz="1200" dirty="0">
                <a:latin typeface="Arial Rounded MT Bold" panose="020F0704030504030204" pitchFamily="34" charset="0"/>
              </a:rPr>
              <a:t>Στην περίπτωση που αναλύθηκε, οι στόχοι μάρκετινγκ πρέπει πάντα να λαμβάνονται υπόψη:</a:t>
            </a:r>
            <a:endParaRPr lang="it-IT"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3B2C00E-8C25-4489-B0EA-94DB380F2C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58D10848-7C62-40BD-B829-76FD50246A0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1440783-DF28-482A-857A-F13FD449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7503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14ADBEF6-59B6-4256-B61B-ADF058C0C83C}"/>
              </a:ext>
            </a:extLst>
          </p:cNvPr>
          <p:cNvGraphicFramePr/>
          <p:nvPr>
            <p:extLst>
              <p:ext uri="{D42A27DB-BD31-4B8C-83A1-F6EECF244321}">
                <p14:modId xmlns:p14="http://schemas.microsoft.com/office/powerpoint/2010/main" val="2608536814"/>
              </p:ext>
            </p:extLst>
          </p:nvPr>
        </p:nvGraphicFramePr>
        <p:xfrm>
          <a:off x="1610094" y="1899633"/>
          <a:ext cx="6058250" cy="117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E44E672-B8F1-4312-8E23-0B961FB016BC}"/>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F81AD97-7348-4644-8477-12AD7C2D010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013BDC09-7D11-4A28-9615-9982B4CEC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98168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461665"/>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Ως εκ τούτου, ο Οργανισμός βασίζει την ανάλυσή του στο εννοιολογικό σχέδιο που </a:t>
            </a:r>
          </a:p>
          <a:p>
            <a:pPr algn="l" rtl="0">
              <a:defRPr/>
            </a:pPr>
            <a:r>
              <a:rPr lang="en-US" altLang="es-ES" sz="1200" dirty="0">
                <a:latin typeface="Arial Rounded MT Bold" panose="020F0704030504030204" pitchFamily="34" charset="0"/>
              </a:rPr>
              <a:t>διαιρεί τα κανάλια μεταξύ: </a:t>
            </a:r>
            <a:r>
              <a:rPr lang="en-US" altLang="es-ES" sz="1200" dirty="0">
                <a:solidFill>
                  <a:srgbClr val="F8469B"/>
                </a:solidFill>
                <a:latin typeface="Arial Rounded MT Bold" panose="020F0704030504030204" pitchFamily="34" charset="0"/>
              </a:rPr>
              <a:t>ιδιοκτησίας</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κερδ</a:t>
            </a:r>
            <a:r>
              <a:rPr lang="el-GR" altLang="es-ES" sz="1200" dirty="0" err="1">
                <a:solidFill>
                  <a:srgbClr val="F8469B"/>
                </a:solidFill>
                <a:latin typeface="Arial Rounded MT Bold" panose="020F0704030504030204" pitchFamily="34" charset="0"/>
              </a:rPr>
              <a:t>ισμένα</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επί</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πληρωμή</a:t>
            </a: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95BC21E-B8E5-4F2F-9ACF-73C8E94DB6C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1FB9C7D-CA95-4003-9BAD-3474AC95ED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2795272-5E04-4F45-8E86-2157A1D8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B12F2BCC-FC98-44AD-B54A-48CF3E141E87}"/>
              </a:ext>
            </a:extLst>
          </p:cNvPr>
          <p:cNvGraphicFramePr/>
          <p:nvPr>
            <p:extLst>
              <p:ext uri="{D42A27DB-BD31-4B8C-83A1-F6EECF244321}">
                <p14:modId xmlns:p14="http://schemas.microsoft.com/office/powerpoint/2010/main" val="1048775970"/>
              </p:ext>
            </p:extLst>
          </p:nvPr>
        </p:nvGraphicFramePr>
        <p:xfrm>
          <a:off x="1582223" y="2378020"/>
          <a:ext cx="5830642" cy="214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C1EFA901-8792-45EE-88D4-14F953904779}"/>
              </a:ext>
            </a:extLst>
          </p:cNvPr>
          <p:cNvSpPr txBox="1"/>
          <p:nvPr/>
        </p:nvSpPr>
        <p:spPr>
          <a:xfrm>
            <a:off x="1731135" y="2625329"/>
            <a:ext cx="288032" cy="369332"/>
          </a:xfrm>
          <a:prstGeom prst="rect">
            <a:avLst/>
          </a:prstGeom>
          <a:noFill/>
        </p:spPr>
        <p:txBody>
          <a:bodyPr wrap="square" rtlCol="0">
            <a:spAutoFit/>
          </a:bodyPr>
          <a:lstStyle/>
          <a:p>
            <a:pPr algn="l" rtl="0"/>
            <a:r>
              <a:rPr lang="es-ES" dirty="0"/>
              <a:t>1</a:t>
            </a:r>
          </a:p>
        </p:txBody>
      </p:sp>
      <p:sp>
        <p:nvSpPr>
          <p:cNvPr id="19" name="CuadroTexto 18">
            <a:extLst>
              <a:ext uri="{FF2B5EF4-FFF2-40B4-BE49-F238E27FC236}">
                <a16:creationId xmlns:a16="http://schemas.microsoft.com/office/drawing/2014/main" id="{3B621783-C5B3-49B5-BFB8-53B3182DC6AC}"/>
              </a:ext>
            </a:extLst>
          </p:cNvPr>
          <p:cNvSpPr txBox="1"/>
          <p:nvPr/>
        </p:nvSpPr>
        <p:spPr>
          <a:xfrm>
            <a:off x="1875151" y="3247571"/>
            <a:ext cx="288032" cy="369332"/>
          </a:xfrm>
          <a:prstGeom prst="rect">
            <a:avLst/>
          </a:prstGeom>
          <a:noFill/>
        </p:spPr>
        <p:txBody>
          <a:bodyPr wrap="square" rtlCol="0">
            <a:spAutoFit/>
          </a:bodyPr>
          <a:lstStyle/>
          <a:p>
            <a:pPr algn="l" rtl="0"/>
            <a:r>
              <a:rPr lang="es-ES" dirty="0"/>
              <a:t>2</a:t>
            </a:r>
          </a:p>
        </p:txBody>
      </p:sp>
      <p:sp>
        <p:nvSpPr>
          <p:cNvPr id="20" name="CuadroTexto 19">
            <a:extLst>
              <a:ext uri="{FF2B5EF4-FFF2-40B4-BE49-F238E27FC236}">
                <a16:creationId xmlns:a16="http://schemas.microsoft.com/office/drawing/2014/main" id="{C0C02E49-A87C-4D84-9EEC-49E7F129A352}"/>
              </a:ext>
            </a:extLst>
          </p:cNvPr>
          <p:cNvSpPr txBox="1"/>
          <p:nvPr/>
        </p:nvSpPr>
        <p:spPr>
          <a:xfrm>
            <a:off x="1723661" y="3906520"/>
            <a:ext cx="288032" cy="369332"/>
          </a:xfrm>
          <a:prstGeom prst="rect">
            <a:avLst/>
          </a:prstGeom>
          <a:noFill/>
        </p:spPr>
        <p:txBody>
          <a:bodyPr wrap="square" rtlCol="0">
            <a:spAutoFit/>
          </a:bodyPr>
          <a:lstStyle/>
          <a:p>
            <a:pPr algn="l" rtl="0"/>
            <a:r>
              <a:rPr lang="es-ES" dirty="0"/>
              <a:t>3</a:t>
            </a:r>
          </a:p>
        </p:txBody>
      </p:sp>
    </p:spTree>
    <p:extLst>
      <p:ext uri="{BB962C8B-B14F-4D97-AF65-F5344CB8AC3E}">
        <p14:creationId xmlns:p14="http://schemas.microsoft.com/office/powerpoint/2010/main" val="184266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Συνεπώς, ο Οργανισμός μελέτησε μια νέα συνέργεια μεταξύ Ιστοτόπου, Ιστολογίου και </a:t>
            </a:r>
          </a:p>
          <a:p>
            <a:pPr algn="l" rtl="0">
              <a:defRPr/>
            </a:pPr>
            <a:r>
              <a:rPr lang="en-US" altLang="es-ES" sz="1200" dirty="0" err="1">
                <a:latin typeface="Arial Rounded MT Bold" panose="020F0704030504030204" pitchFamily="34" charset="0"/>
              </a:rPr>
              <a:t>Καν</a:t>
            </a:r>
            <a:r>
              <a:rPr lang="el-GR" altLang="es-ES" sz="1200" dirty="0">
                <a:latin typeface="Arial Rounded MT Bold" panose="020F0704030504030204" pitchFamily="34" charset="0"/>
              </a:rPr>
              <a:t>αλιών</a:t>
            </a:r>
            <a:r>
              <a:rPr lang="en-US" altLang="es-ES" sz="1200" dirty="0">
                <a:latin typeface="Arial Rounded MT Bold" panose="020F0704030504030204" pitchFamily="34" charset="0"/>
              </a:rPr>
              <a:t>: ο στόχος είναι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διαφοροποι</a:t>
            </a:r>
            <a:r>
              <a:rPr lang="el-GR" altLang="es-ES" sz="1200" dirty="0" err="1">
                <a:solidFill>
                  <a:srgbClr val="F8469B"/>
                </a:solidFill>
                <a:latin typeface="Arial Rounded MT Bold" panose="020F0704030504030204" pitchFamily="34" charset="0"/>
              </a:rPr>
              <a:t>είται</a:t>
            </a:r>
            <a:r>
              <a:rPr lang="el-GR" altLang="es-ES" sz="1200" dirty="0">
                <a:solidFill>
                  <a:srgbClr val="F8469B"/>
                </a:solidFill>
                <a:latin typeface="Arial Rounded MT Bold" panose="020F0704030504030204" pitchFamily="34" charset="0"/>
              </a:rPr>
              <a:t> 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FireSec</a:t>
            </a:r>
            <a:r>
              <a:rPr lang="en-US" altLang="es-ES" sz="1200" dirty="0">
                <a:latin typeface="Arial Rounded MT Bold" panose="020F0704030504030204" pitchFamily="34" charset="0"/>
              </a:rPr>
              <a:t> System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τους ανταγωνιστές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 είναι σε κατάλληλη θέση</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στο</a:t>
            </a:r>
            <a:r>
              <a:rPr lang="en-US" altLang="es-ES" sz="1200" dirty="0">
                <a:latin typeface="Arial Rounded MT Bold" panose="020F0704030504030204" pitchFamily="34" charset="0"/>
              </a:rPr>
              <a:t> δίκτυο.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πρώτο βήμα: </a:t>
            </a:r>
            <a:r>
              <a:rPr lang="en-US" altLang="es-ES" sz="1200" dirty="0" err="1">
                <a:latin typeface="Arial Rounded MT Bold" panose="020F0704030504030204" pitchFamily="34" charset="0"/>
              </a:rPr>
              <a:t>ένα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νέο</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δικτυακός </a:t>
            </a:r>
            <a:r>
              <a:rPr lang="en-US" altLang="es-ES" sz="1200" dirty="0" err="1">
                <a:solidFill>
                  <a:srgbClr val="F8469B"/>
                </a:solidFill>
                <a:latin typeface="Arial Rounded MT Bold" panose="020F0704030504030204" pitchFamily="34" charset="0"/>
              </a:rPr>
              <a:t>τόπος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Για</a:t>
            </a:r>
            <a:r>
              <a:rPr lang="el-GR" altLang="es-ES" sz="1200" dirty="0">
                <a:latin typeface="Arial Rounded MT Bold" panose="020F0704030504030204" pitchFamily="34" charset="0"/>
              </a:rPr>
              <a:t> τη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FireSec</a:t>
            </a:r>
            <a:r>
              <a:rPr lang="el-GR" altLang="es-ES" sz="1200" dirty="0">
                <a:latin typeface="Arial Rounded MT Bold" panose="020F0704030504030204" pitchFamily="34" charset="0"/>
              </a:rPr>
              <a:t> </a:t>
            </a:r>
            <a:r>
              <a:rPr lang="en-US" altLang="es-ES" sz="1200" dirty="0">
                <a:latin typeface="Arial Rounded MT Bold" panose="020F0704030504030204" pitchFamily="34" charset="0"/>
              </a:rPr>
              <a:t>System.</a:t>
            </a:r>
          </a:p>
          <a:p>
            <a:pPr algn="l" rtl="0">
              <a:defRPr/>
            </a:pPr>
            <a:r>
              <a:rPr lang="en-US" altLang="es-ES" sz="1200" dirty="0">
                <a:latin typeface="Arial Rounded MT Bold" panose="020F0704030504030204" pitchFamily="34" charset="0"/>
              </a:rPr>
              <a:t> Σύστημα δομημένο σε:</a:t>
            </a:r>
          </a:p>
          <a:p>
            <a:pPr algn="l" rtl="0">
              <a:defRPr/>
            </a:pPr>
            <a:r>
              <a:rPr lang="en-US" altLang="es-ES" sz="1200" dirty="0">
                <a:latin typeface="Arial Rounded MT Bold" panose="020F0704030504030204" pitchFamily="34" charset="0"/>
              </a:rPr>
              <a:t>Αρχική σελίδα, Εταιρεία, Πυροσβεστικά συστήματα, Υπηρεσίες, Ειδήσεις, Επαφές.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δεύτερο βήμα: "σύνδεση" ενός ιστολογίου στον ιστότοπο.</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0BEF391-DDC5-4B0E-8D22-C9F31B0901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F11DBFE-4389-4884-9442-33C8AC280AA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78C345B4-99E5-4EA8-B9F1-560B70060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21329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3264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0B1C08E-0929-4249-B0C3-CEC86BD019D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19E4346-2473-4141-ABE3-BD952C5863D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736F0F7-C3C9-4EFD-A396-5B75DEEEC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A3B2DEA-6330-4484-9AE2-169669AAF8ED}"/>
              </a:ext>
            </a:extLst>
          </p:cNvPr>
          <p:cNvSpPr txBox="1"/>
          <p:nvPr/>
        </p:nvSpPr>
        <p:spPr>
          <a:xfrm>
            <a:off x="1421903" y="1569121"/>
            <a:ext cx="6300193" cy="1569660"/>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Σε </a:t>
            </a:r>
            <a:r>
              <a:rPr lang="en-US" altLang="es-ES" sz="1200" dirty="0" err="1">
                <a:latin typeface="Arial Rounded MT Bold" panose="020F0704030504030204" pitchFamily="34" charset="0"/>
              </a:rPr>
              <a:t>αυτό</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err="1">
                <a:solidFill>
                  <a:srgbClr val="F8469B"/>
                </a:solidFill>
                <a:latin typeface="Arial Rounded MT Bold" panose="020F0704030504030204" pitchFamily="34" charset="0"/>
              </a:rPr>
              <a:t>Σχέδιο</a:t>
            </a:r>
            <a:r>
              <a:rPr lang="en-US" altLang="es-ES" sz="1200" dirty="0">
                <a:solidFill>
                  <a:srgbClr val="F8469B"/>
                </a:solidFill>
                <a:latin typeface="Arial Rounded MT Bold" panose="020F0704030504030204" pitchFamily="34" charset="0"/>
              </a:rPr>
              <a:t> μάρκετινγκ</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ο </a:t>
            </a:r>
            <a:r>
              <a:rPr lang="en-US" altLang="es-ES" sz="1200" dirty="0">
                <a:solidFill>
                  <a:srgbClr val="F8469B"/>
                </a:solidFill>
                <a:latin typeface="Arial Rounded MT Bold" panose="020F0704030504030204" pitchFamily="34" charset="0"/>
              </a:rPr>
              <a:t>Ιστολόγιο</a:t>
            </a:r>
            <a:r>
              <a:rPr lang="en-US" altLang="es-ES" sz="1200" dirty="0">
                <a:latin typeface="Arial Rounded MT Bold" panose="020F0704030504030204" pitchFamily="34" charset="0"/>
              </a:rPr>
              <a:t> κατέχει εξέχουσα θέση επειδή φιλοξενεί όλο το περιεχόμενο που θα διαδοθεί επίσης μέσω </a:t>
            </a:r>
            <a:r>
              <a:rPr lang="en-US" altLang="es-ES" sz="1200" dirty="0" err="1">
                <a:latin typeface="Arial Rounded MT Bold" panose="020F0704030504030204" pitchFamily="34" charset="0"/>
              </a:rPr>
              <a:t>των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Καν</a:t>
            </a:r>
            <a:r>
              <a:rPr lang="el-GR" altLang="es-ES" sz="1200" dirty="0">
                <a:latin typeface="Arial Rounded MT Bold" panose="020F0704030504030204" pitchFamily="34" charset="0"/>
              </a:rPr>
              <a:t>αλιών</a:t>
            </a:r>
            <a:r>
              <a:rPr lang="en-US" altLang="es-ES" sz="1200" dirty="0">
                <a:latin typeface="Arial Rounded MT Bold" panose="020F0704030504030204" pitchFamily="34" charset="0"/>
              </a:rPr>
              <a:t> κοινωνικής δικτύωσης και</a:t>
            </a:r>
          </a:p>
          <a:p>
            <a:pPr algn="l" rtl="0">
              <a:defRPr/>
            </a:pPr>
            <a:r>
              <a:rPr lang="en-US" altLang="es-ES" sz="1200" dirty="0" err="1">
                <a:latin typeface="Arial Rounded MT Bold" panose="020F0704030504030204" pitchFamily="34" charset="0"/>
              </a:rPr>
              <a:t>Ενημερωτικ</a:t>
            </a:r>
            <a:r>
              <a:rPr lang="el-GR" altLang="es-ES" sz="1200" dirty="0" err="1">
                <a:latin typeface="Arial Rounded MT Bold" panose="020F0704030504030204" pitchFamily="34" charset="0"/>
              </a:rPr>
              <a:t>ού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δελτίο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Πρέπει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έχε</a:t>
            </a:r>
            <a:r>
              <a:rPr lang="el-GR" altLang="es-ES" sz="1200" dirty="0">
                <a:latin typeface="Arial Rounded MT Bold" panose="020F0704030504030204" pitchFamily="34" charset="0"/>
              </a:rPr>
              <a:t>τε</a:t>
            </a:r>
            <a:r>
              <a:rPr lang="en-US" altLang="es-ES" sz="1200" dirty="0">
                <a:latin typeface="Arial Rounded MT Bold" panose="020F0704030504030204" pitchFamily="34" charset="0"/>
              </a:rPr>
              <a:t> ένα σαφές </a:t>
            </a:r>
            <a:r>
              <a:rPr lang="en-US" altLang="es-ES" sz="1200" dirty="0">
                <a:solidFill>
                  <a:srgbClr val="F8469B"/>
                </a:solidFill>
                <a:latin typeface="Arial Rounded MT Bold" panose="020F0704030504030204" pitchFamily="34" charset="0"/>
              </a:rPr>
              <a:t>προφίλ </a:t>
            </a:r>
            <a:r>
              <a:rPr lang="en-US" altLang="es-ES" sz="1200" dirty="0" err="1">
                <a:solidFill>
                  <a:srgbClr val="F8469B"/>
                </a:solidFill>
                <a:latin typeface="Arial Rounded MT Bold" panose="020F0704030504030204" pitchFamily="34" charset="0"/>
              </a:rPr>
              <a:t>των</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πελατών</a:t>
            </a:r>
            <a:r>
              <a:rPr lang="el-GR" altLang="es-ES" sz="1200" dirty="0">
                <a:solidFill>
                  <a:srgbClr val="F8469B"/>
                </a:solidFill>
                <a:latin typeface="Arial Rounded MT Bold" panose="020F0704030504030204" pitchFamily="34" charset="0"/>
              </a:rPr>
              <a:t> στους οποίους</a:t>
            </a:r>
            <a:r>
              <a:rPr lang="en-US" altLang="es-ES" sz="1200" dirty="0">
                <a:solidFill>
                  <a:srgbClr val="F8469B"/>
                </a:solidFill>
                <a:latin typeface="Arial Rounded MT Bold" panose="020F0704030504030204" pitchFamily="34" charset="0"/>
              </a:rPr>
              <a:t> </a:t>
            </a:r>
            <a:r>
              <a:rPr lang="en-US" altLang="es-ES" sz="1200" dirty="0">
                <a:latin typeface="Arial Rounded MT Bold" panose="020F0704030504030204" pitchFamily="34" charset="0"/>
              </a:rPr>
              <a:t>θέλετε να απευθύνεστε με περιεχόμενο που πρέπει να δημοσιεύεται σε τακτική βάση, αλλά και ποιότητας.</a:t>
            </a:r>
          </a:p>
          <a:p>
            <a:pPr algn="l" rtl="0">
              <a:defRPr/>
            </a:pPr>
            <a:r>
              <a:rPr lang="en-US" altLang="es-ES" sz="1200" dirty="0">
                <a:latin typeface="Arial Rounded MT Bold" panose="020F0704030504030204" pitchFamily="34" charset="0"/>
              </a:rPr>
              <a:t>Για παράδειγμα: παρότρυνση για δράση, </a:t>
            </a:r>
            <a:r>
              <a:rPr lang="en-US" altLang="es-ES" sz="1200" dirty="0" err="1">
                <a:latin typeface="Arial Rounded MT Bold" panose="020F0704030504030204" pitchFamily="34" charset="0"/>
              </a:rPr>
              <a:t>Ηλεκτρονικό βιβλίο</a:t>
            </a:r>
            <a:r>
              <a:rPr lang="en-US" altLang="es-ES" sz="1200" dirty="0">
                <a:latin typeface="Arial Rounded MT Bold" panose="020F0704030504030204" pitchFamily="34" charset="0"/>
              </a:rPr>
              <a:t>, Webinar.</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3804895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93" y="160233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1" y="1862203"/>
            <a:ext cx="4151007"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Ένα άλλο εργαλείο που εφαρμόζεται είναι το </a:t>
            </a:r>
            <a:r>
              <a:rPr lang="en-US" altLang="es-ES" sz="1200" dirty="0" err="1">
                <a:solidFill>
                  <a:srgbClr val="F8469B"/>
                </a:solidFill>
                <a:latin typeface="Arial Rounded MT Bold" panose="020F0704030504030204" pitchFamily="34" charset="0"/>
              </a:rPr>
              <a:t>Ενημερωτικό</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δελτίο</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Στην περίπτωσή μας, έχει ετοιμαστεί ένα μηνιαίο ενημερωτικό δελτίο με κουμπιά για εύκολη κοινοποίηση του περιεχομένου που δημοσιεύεται στα κύρια κοινωνικά κανάλια.</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Μια παρότρυνση για δράση τοποθετείται τόσο στον Ιστότοπο όσο και στο Ιστολόγιο με πρόσκληση για εγγραφή στο Ενημερωτικό Δελτίο.</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E376D55-A38E-42A8-8DC7-CC53F655B6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B9D907DD-1598-42BB-92DA-6AC8305B281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96D310C-3617-4E77-928F-4085FC093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04CE19EF-7907-47C0-BC41-1B728EA24D79}"/>
              </a:ext>
            </a:extLst>
          </p:cNvPr>
          <p:cNvGrpSpPr/>
          <p:nvPr/>
        </p:nvGrpSpPr>
        <p:grpSpPr>
          <a:xfrm rot="452309">
            <a:off x="5399995" y="2012144"/>
            <a:ext cx="2121549" cy="1784912"/>
            <a:chOff x="5199493" y="1810755"/>
            <a:chExt cx="2308728" cy="2044516"/>
          </a:xfrm>
        </p:grpSpPr>
        <p:grpSp>
          <p:nvGrpSpPr>
            <p:cNvPr id="19" name="object 7">
              <a:extLst>
                <a:ext uri="{FF2B5EF4-FFF2-40B4-BE49-F238E27FC236}">
                  <a16:creationId xmlns:a16="http://schemas.microsoft.com/office/drawing/2014/main" id="{452C776D-50B9-487A-AA0A-3517BC2FD204}"/>
                </a:ext>
              </a:extLst>
            </p:cNvPr>
            <p:cNvGrpSpPr/>
            <p:nvPr/>
          </p:nvGrpSpPr>
          <p:grpSpPr>
            <a:xfrm>
              <a:off x="5199493" y="1810755"/>
              <a:ext cx="2308728" cy="2044516"/>
              <a:chOff x="9498089" y="2635105"/>
              <a:chExt cx="7136314" cy="5598391"/>
            </a:xfrm>
          </p:grpSpPr>
          <p:pic>
            <p:nvPicPr>
              <p:cNvPr id="21" name="object 8">
                <a:extLst>
                  <a:ext uri="{FF2B5EF4-FFF2-40B4-BE49-F238E27FC236}">
                    <a16:creationId xmlns:a16="http://schemas.microsoft.com/office/drawing/2014/main" id="{C1725D4F-C51F-441A-84BC-A4BAEBE70F45}"/>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70A8DB9B-EBF1-4A20-80D7-FAE19045ECA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5EE4A822-3E36-49D4-A14A-6B7C041F15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2231365"/>
              <a:ext cx="1950649" cy="1289082"/>
            </a:xfrm>
            <a:prstGeom prst="rect">
              <a:avLst/>
            </a:prstGeom>
          </p:spPr>
        </p:pic>
      </p:grpSp>
    </p:spTree>
    <p:extLst>
      <p:ext uri="{BB962C8B-B14F-4D97-AF65-F5344CB8AC3E}">
        <p14:creationId xmlns:p14="http://schemas.microsoft.com/office/powerpoint/2010/main" val="2886969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61643" y="1923678"/>
            <a:ext cx="6207782" cy="2492990"/>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Εν τέλει, </a:t>
            </a:r>
            <a:r>
              <a:rPr lang="en-US" altLang="es-ES" sz="1200" dirty="0">
                <a:solidFill>
                  <a:srgbClr val="F8469B"/>
                </a:solidFill>
                <a:latin typeface="Arial Rounded MT Bold" panose="020F0704030504030204" pitchFamily="34" charset="0"/>
              </a:rPr>
              <a:t>ΔΙΕΥΘΥΝΣΕΙΣ</a:t>
            </a:r>
            <a:r>
              <a:rPr lang="en-US" altLang="es-ES" sz="1200" dirty="0">
                <a:latin typeface="Arial Rounded MT Bold" panose="020F0704030504030204" pitchFamily="34" charset="0"/>
              </a:rPr>
              <a:t> (με χρέωση):</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Στόχος του Οργανισμού είναι να φέρει αμέσως </a:t>
            </a:r>
            <a:r>
              <a:rPr lang="en-US" altLang="es-ES" sz="1200" dirty="0" err="1">
                <a:latin typeface="Arial Rounded MT Bold" panose="020F0704030504030204" pitchFamily="34" charset="0"/>
              </a:rPr>
              <a:t>ένα</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θετικό</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ROI</a:t>
            </a:r>
            <a:r>
              <a:rPr lang="en-US" altLang="es-ES" sz="1200" dirty="0">
                <a:latin typeface="Arial Rounded MT Bold" panose="020F0704030504030204" pitchFamily="34" charset="0"/>
              </a:rPr>
              <a:t>», ακόμη και με αρχικά </a:t>
            </a:r>
          </a:p>
          <a:p>
            <a:pPr algn="l" rtl="0">
              <a:defRPr/>
            </a:pPr>
            <a:r>
              <a:rPr lang="en-US" altLang="es-ES" sz="1200" dirty="0" err="1">
                <a:latin typeface="Arial Rounded MT Bold" panose="020F0704030504030204" pitchFamily="34" charset="0"/>
              </a:rPr>
              <a:t>περιορισμένο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προϋπολογισμό</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βασική ιδέα είναι απλά </a:t>
            </a:r>
            <a:r>
              <a:rPr lang="en-US" altLang="es-ES" sz="1200" dirty="0">
                <a:solidFill>
                  <a:srgbClr val="F8469B"/>
                </a:solidFill>
                <a:latin typeface="Arial Rounded MT Bold" panose="020F0704030504030204" pitchFamily="34" charset="0"/>
              </a:rPr>
              <a:t>να </a:t>
            </a:r>
            <a:r>
              <a:rPr lang="en-US" altLang="es-ES" sz="1200" dirty="0" err="1">
                <a:solidFill>
                  <a:srgbClr val="F8469B"/>
                </a:solidFill>
                <a:latin typeface="Arial Rounded MT Bold" panose="020F0704030504030204" pitchFamily="34" charset="0"/>
              </a:rPr>
              <a:t>είναι</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παρ</a:t>
            </a:r>
            <a:r>
              <a:rPr lang="el-GR" altLang="es-ES" sz="1200" dirty="0" err="1">
                <a:solidFill>
                  <a:srgbClr val="F8469B"/>
                </a:solidFill>
                <a:latin typeface="Arial Rounded MT Bold" panose="020F0704030504030204" pitchFamily="34" charset="0"/>
              </a:rPr>
              <a:t>ών</a:t>
            </a:r>
            <a:r>
              <a:rPr lang="en-US" altLang="es-ES" sz="1200" dirty="0">
                <a:solidFill>
                  <a:srgbClr val="F8469B"/>
                </a:solidFill>
                <a:latin typeface="Arial Rounded MT Bold" panose="020F0704030504030204" pitchFamily="34" charset="0"/>
              </a:rPr>
              <a:t> σε διαδικτυακές αναζητήσεις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εστ</a:t>
            </a:r>
            <a:r>
              <a:rPr lang="el-GR" altLang="es-ES" sz="1200" dirty="0" err="1">
                <a:latin typeface="Arial Rounded MT Bold" panose="020F0704030504030204" pitchFamily="34" charset="0"/>
              </a:rPr>
              <a:t>ιάζοντας</a:t>
            </a:r>
            <a:r>
              <a:rPr lang="en-US" altLang="es-ES" sz="1200" dirty="0">
                <a:latin typeface="Arial Rounded MT Bold" panose="020F0704030504030204" pitchFamily="34" charset="0"/>
              </a:rPr>
              <a:t> </a:t>
            </a:r>
          </a:p>
          <a:p>
            <a:pPr algn="l" rtl="0">
              <a:defRPr/>
            </a:pPr>
            <a:r>
              <a:rPr lang="el-GR" altLang="es-ES" sz="1200" dirty="0">
                <a:latin typeface="Arial Rounded MT Bold" panose="020F0704030504030204" pitchFamily="34" charset="0"/>
              </a:rPr>
              <a:t>σ</a:t>
            </a:r>
            <a:r>
              <a:rPr lang="en-US" altLang="es-ES" sz="1200" dirty="0">
                <a:latin typeface="Arial Rounded MT Bold" panose="020F0704030504030204" pitchFamily="34" charset="0"/>
              </a:rPr>
              <a:t>ε όρους πολύ κοντά στη δραστηριότητα (στην περίπτωση αυτή «συστήματα πυρόσβεσης» και παρόμοια)</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Δημιουργούνται αθροίσματα λέξεων, χωρίζοντάς τα κατά έννοια, προσδιορίζοντας έτσι </a:t>
            </a:r>
          </a:p>
          <a:p>
            <a:pPr algn="l" rtl="0">
              <a:defRPr/>
            </a:pPr>
            <a:r>
              <a:rPr lang="en-US" altLang="es-ES" sz="1200" dirty="0">
                <a:latin typeface="Arial Rounded MT Bold" panose="020F0704030504030204" pitchFamily="34" charset="0"/>
              </a:rPr>
              <a:t>δυνητικούς ερευνητές. Επιπλέον, ο Οργανισμός άνοιξε προφίλ LinkedIn </a:t>
            </a:r>
            <a:r>
              <a:rPr lang="en-US" altLang="es-ES" sz="1200" dirty="0" err="1">
                <a:latin typeface="Arial Rounded MT Bold" panose="020F0704030504030204" pitchFamily="34" charset="0"/>
              </a:rPr>
              <a:t>σε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όλους</a:t>
            </a:r>
            <a:r>
              <a:rPr lang="el-GR" altLang="es-ES" sz="1200" dirty="0">
                <a:latin typeface="Arial Rounded MT Bold" panose="020F0704030504030204" pitchFamily="34" charset="0"/>
              </a:rPr>
              <a:t> τους</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υπαλλήλους.</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889E05F-E57A-4B41-916F-4DB80BA73C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CFDC2411-2AF6-4436-B690-0FA8A43F932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DCF89ED-A7C9-461A-AA87-FE4AFFC1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25359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48252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E70F335-37EE-4DD6-8638-A10C77C1E9D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E490C630-47B0-4320-9C4E-BD0721DC00D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E7B009D2-32D0-4DA1-8B12-FCF7E9D42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21" name="Diagrama 20">
            <a:extLst>
              <a:ext uri="{FF2B5EF4-FFF2-40B4-BE49-F238E27FC236}">
                <a16:creationId xmlns:a16="http://schemas.microsoft.com/office/drawing/2014/main" id="{6838AF61-8E32-4B7D-8FF2-36671167BA65}"/>
              </a:ext>
            </a:extLst>
          </p:cNvPr>
          <p:cNvGraphicFramePr/>
          <p:nvPr>
            <p:extLst>
              <p:ext uri="{D42A27DB-BD31-4B8C-83A1-F6EECF244321}">
                <p14:modId xmlns:p14="http://schemas.microsoft.com/office/powerpoint/2010/main" val="3901354603"/>
              </p:ext>
            </p:extLst>
          </p:nvPr>
        </p:nvGraphicFramePr>
        <p:xfrm>
          <a:off x="1582223" y="1808215"/>
          <a:ext cx="5050438" cy="2466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9831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443167"/>
            <a:ext cx="6696744" cy="59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03648" y="1639939"/>
            <a:ext cx="6768752" cy="286232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Συνοψίζοντας, ποια είναι τα στοιχεία μιας ανάλυσης όπως αυτή που </a:t>
            </a:r>
            <a:r>
              <a:rPr lang="en-US" altLang="es-ES" sz="1200" dirty="0" err="1">
                <a:latin typeface="Arial Rounded MT Bold" panose="020F0704030504030204" pitchFamily="34" charset="0"/>
              </a:rPr>
              <a:t>πραγματοποιήθηκε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στη</a:t>
            </a:r>
            <a:endParaRPr lang="en-US" altLang="es-ES" sz="1200" dirty="0">
              <a:latin typeface="Arial Rounded MT Bold" panose="020F0704030504030204" pitchFamily="34" charset="0"/>
            </a:endParaRPr>
          </a:p>
          <a:p>
            <a:pPr>
              <a:defRPr/>
            </a:pPr>
            <a:r>
              <a:rPr lang="en-US" altLang="es-ES" sz="1200" dirty="0" err="1">
                <a:latin typeface="Arial Rounded MT Bold" panose="020F0704030504030204" pitchFamily="34" charset="0"/>
              </a:rPr>
              <a:t>Μελέτη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περίπτωσης</a:t>
            </a:r>
            <a:r>
              <a:rPr lang="el-GR" altLang="es-ES" sz="1200" dirty="0">
                <a:latin typeface="Arial Rounded MT Bold" panose="020F0704030504030204" pitchFamily="34" charset="0"/>
              </a:rPr>
              <a:t> της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FireSec</a:t>
            </a:r>
            <a:r>
              <a:rPr lang="en-US" altLang="es-ES" sz="1200" dirty="0">
                <a:latin typeface="Arial Rounded MT Bold" panose="020F0704030504030204" pitchFamily="34" charset="0"/>
              </a:rPr>
              <a:t> System;</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1) </a:t>
            </a:r>
            <a:r>
              <a:rPr lang="en-US" altLang="es-ES" sz="1200" dirty="0">
                <a:solidFill>
                  <a:srgbClr val="F8469B"/>
                </a:solidFill>
                <a:latin typeface="Arial Rounded MT Bold" panose="020F0704030504030204" pitchFamily="34" charset="0"/>
              </a:rPr>
              <a:t>Αναχαίτιση αναφορών</a:t>
            </a:r>
            <a:r>
              <a:rPr lang="en-US" altLang="es-ES" sz="1200" dirty="0">
                <a:latin typeface="Arial Rounded MT Bold" panose="020F0704030504030204" pitchFamily="34" charset="0"/>
              </a:rPr>
              <a:t>: Μια γενική πρώτη ακρόαση με δωρεάν εργαλεία όπως το Google Alerts είναι ένα εξαιρετικό πρώτο βήμα μαζί με άλλες διαδικτυακές υπηρεσίες ειδοποιήσεων όπως το Mention.net και το Google Keyword Planner. Ο στόχος είναι να κατανοήσουμε τις «τάσεις», τα θέματα που ενδιαφέρουν, τις ερευνητικές συνήθειες στον τομέα ενδιαφέροντος.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Ακούγοντας τους πελάτες και την αγορά</a:t>
            </a:r>
            <a:r>
              <a:rPr lang="en-US" altLang="es-ES" sz="1200" dirty="0">
                <a:latin typeface="Arial Rounded MT Bold" panose="020F0704030504030204" pitchFamily="34" charset="0"/>
              </a:rPr>
              <a:t>: δηλαδή να προετοιμάσουμε εργαλεία μέσω των οποίων </a:t>
            </a:r>
          </a:p>
          <a:p>
            <a:pPr algn="l" rtl="0">
              <a:defRPr/>
            </a:pPr>
            <a:r>
              <a:rPr lang="en-US" altLang="es-ES" sz="1200" dirty="0">
                <a:latin typeface="Arial Rounded MT Bold" panose="020F0704030504030204" pitchFamily="34" charset="0"/>
              </a:rPr>
              <a:t>Οι πελάτες μπορούν να αλληλεπιδράσουν με την Εταιρεία. Αυτό σημαίνει επίσης να </a:t>
            </a:r>
            <a:r>
              <a:rPr lang="en-US" altLang="es-ES" sz="1200" dirty="0" err="1">
                <a:latin typeface="Arial Rounded MT Bold" panose="020F0704030504030204" pitchFamily="34" charset="0"/>
              </a:rPr>
              <a:t>κοιτάξουμε</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ν</a:t>
            </a:r>
          </a:p>
          <a:p>
            <a:pPr algn="l" rtl="0">
              <a:defRPr/>
            </a:pPr>
            <a:r>
              <a:rPr lang="el-GR" altLang="es-ES" sz="1200" dirty="0">
                <a:latin typeface="Arial Rounded MT Bold" panose="020F0704030504030204" pitchFamily="34" charset="0"/>
              </a:rPr>
              <a:t>Τ</a:t>
            </a:r>
            <a:r>
              <a:rPr lang="en-US" altLang="es-ES" sz="1200" dirty="0" err="1">
                <a:latin typeface="Arial Rounded MT Bold" panose="020F0704030504030204" pitchFamily="34" charset="0"/>
              </a:rPr>
              <a:t>ομέα</a:t>
            </a:r>
            <a:r>
              <a:rPr lang="el-GR" altLang="es-ES" sz="1200" dirty="0">
                <a:latin typeface="Arial Rounded MT Bold" panose="020F0704030504030204" pitchFamily="34" charset="0"/>
              </a:rPr>
              <a:t> αγοράς</a:t>
            </a:r>
            <a:r>
              <a:rPr lang="en-US" altLang="es-ES" sz="1200" dirty="0">
                <a:latin typeface="Arial Rounded MT Bold" panose="020F0704030504030204" pitchFamily="34" charset="0"/>
              </a:rPr>
              <a:t> που μας ενδιαφέρει: </a:t>
            </a:r>
            <a:r>
              <a:rPr lang="en-US" altLang="es-ES" sz="1200" dirty="0" err="1">
                <a:latin typeface="Arial Rounded MT Bold" panose="020F0704030504030204" pitchFamily="34" charset="0"/>
              </a:rPr>
              <a:t>προσδιορ</a:t>
            </a:r>
            <a:r>
              <a:rPr lang="el-GR" altLang="es-ES" sz="1200" dirty="0" err="1">
                <a:latin typeface="Arial Rounded MT Bold" panose="020F0704030504030204" pitchFamily="34" charset="0"/>
              </a:rPr>
              <a:t>ισμός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τομεακ</a:t>
            </a:r>
            <a:r>
              <a:rPr lang="el-GR" altLang="es-ES" sz="1200" dirty="0" err="1">
                <a:latin typeface="Arial Rounded MT Bold" panose="020F0704030504030204" pitchFamily="34" charset="0"/>
              </a:rPr>
              <a:t>ών</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περιοδικ</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φόρουμ, </a:t>
            </a:r>
            <a:r>
              <a:rPr lang="en-US" altLang="es-ES" sz="1200" dirty="0" err="1">
                <a:latin typeface="Arial Rounded MT Bold" panose="020F0704030504030204" pitchFamily="34" charset="0"/>
              </a:rPr>
              <a:t>ιστολ</a:t>
            </a:r>
            <a:r>
              <a:rPr lang="el-GR" altLang="es-ES" sz="1200" dirty="0" err="1">
                <a:latin typeface="Arial Rounded MT Bold" panose="020F0704030504030204" pitchFamily="34" charset="0"/>
              </a:rPr>
              <a:t>ογίων</a:t>
            </a:r>
            <a:r>
              <a:rPr lang="en-US" altLang="es-ES" sz="1200" dirty="0">
                <a:latin typeface="Arial Rounded MT Bold" panose="020F0704030504030204" pitchFamily="34" charset="0"/>
              </a:rPr>
              <a:t> (με Εγγραφή για </a:t>
            </a:r>
          </a:p>
          <a:p>
            <a:pPr algn="l" rtl="0">
              <a:defRPr/>
            </a:pPr>
            <a:r>
              <a:rPr lang="en-US" altLang="es-ES" sz="1200" dirty="0">
                <a:latin typeface="Arial Rounded MT Bold" panose="020F0704030504030204" pitchFamily="34" charset="0"/>
              </a:rPr>
              <a:t>παράδειγμα στις ροές RSS των Τομεακών προγραμματιστών περιεχομένου).</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8EADFCD-70E7-4716-8A91-FA4A50BF03B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8" name="Donut 24">
            <a:extLst>
              <a:ext uri="{FF2B5EF4-FFF2-40B4-BE49-F238E27FC236}">
                <a16:creationId xmlns:a16="http://schemas.microsoft.com/office/drawing/2014/main" id="{BCDF9B10-A0ED-460B-8C60-8CA4B3778F1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9" name="Imagen 18">
            <a:extLst>
              <a:ext uri="{FF2B5EF4-FFF2-40B4-BE49-F238E27FC236}">
                <a16:creationId xmlns:a16="http://schemas.microsoft.com/office/drawing/2014/main" id="{C70E779A-2A81-417E-A274-F1AAC6D9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9869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166" y="1422925"/>
            <a:ext cx="6203689" cy="66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56881A4-AB4B-459E-8E1B-CA34E5FA54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5BAFA8BF-E436-49B8-B6E3-1FFC964D855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A4F1B816-5BED-444A-8228-3A78AED6F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05C78-59FD-43FF-8936-971B1F464422}"/>
              </a:ext>
            </a:extLst>
          </p:cNvPr>
          <p:cNvSpPr txBox="1"/>
          <p:nvPr/>
        </p:nvSpPr>
        <p:spPr>
          <a:xfrm>
            <a:off x="1410574" y="1587912"/>
            <a:ext cx="6473794" cy="2677656"/>
          </a:xfrm>
          <a:prstGeom prst="rect">
            <a:avLst/>
          </a:prstGeom>
          <a:noFill/>
        </p:spPr>
        <p:txBody>
          <a:bodyPr wrap="square">
            <a:spAutoFit/>
          </a:bodyPr>
          <a:lstStyle/>
          <a:p>
            <a:pPr>
              <a:defRPr/>
            </a:pPr>
            <a:r>
              <a:rPr lang="en-US" altLang="es-ES" sz="1200" dirty="0">
                <a:latin typeface="Arial Rounded MT Bold" panose="020F0704030504030204" pitchFamily="34" charset="0"/>
              </a:rPr>
              <a:t>Δημιουργήστε </a:t>
            </a:r>
            <a:r>
              <a:rPr lang="en-US" altLang="es-ES" sz="1200" dirty="0" err="1">
                <a:latin typeface="Arial Rounded MT Bold" panose="020F0704030504030204" pitchFamily="34" charset="0"/>
              </a:rPr>
              <a:t>ένα</a:t>
            </a:r>
            <a:r>
              <a:rPr lang="en-US" altLang="es-ES" sz="1200" dirty="0">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Σχέδιο</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μάρκετινγκ</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Περιεχ</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μ</a:t>
            </a:r>
            <a:r>
              <a:rPr lang="el-GR" altLang="es-ES" sz="1200" dirty="0" err="1">
                <a:latin typeface="Arial Rounded MT Bold" panose="020F0704030504030204" pitchFamily="34" charset="0"/>
              </a:rPr>
              <a:t>ένου</a:t>
            </a:r>
            <a:r>
              <a:rPr lang="en-US" altLang="es-ES" sz="1200" dirty="0">
                <a:latin typeface="Arial Rounded MT Bold" panose="020F0704030504030204" pitchFamily="34" charset="0"/>
              </a:rPr>
              <a:t> :</a:t>
            </a:r>
          </a:p>
          <a:p>
            <a:pPr algn="l" rtl="0">
              <a:defRPr/>
            </a:pPr>
            <a:endParaRPr lang="en-US" altLang="es-ES" sz="1200" i="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Πώς να γίνετε αντιληπτοί από το πιθανό κοινό σας; Στην εποχή όχι μόνο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Ψ</a:t>
            </a:r>
            <a:r>
              <a:rPr lang="en-US" altLang="es-ES" sz="1200" dirty="0" err="1">
                <a:latin typeface="Arial Rounded MT Bold" panose="020F0704030504030204" pitchFamily="34" charset="0"/>
              </a:rPr>
              <a:t>ηφιακού</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Μάρκετινγκ, αλλά πάνω απ '</a:t>
            </a:r>
            <a:r>
              <a:rPr lang="en-US" altLang="es-ES" sz="1200" dirty="0" err="1">
                <a:latin typeface="Arial Rounded MT Bold" panose="020F0704030504030204" pitchFamily="34" charset="0"/>
              </a:rPr>
              <a:t>όλα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εισερχ</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μ</a:t>
            </a:r>
            <a:r>
              <a:rPr lang="el-GR" altLang="es-ES" sz="1200" dirty="0">
                <a:latin typeface="Arial Rounded MT Bold" panose="020F0704030504030204" pitchFamily="34" charset="0"/>
              </a:rPr>
              <a:t>έ</a:t>
            </a:r>
            <a:r>
              <a:rPr lang="en-US" altLang="es-ES" sz="1200" dirty="0" err="1">
                <a:latin typeface="Arial Rounded MT Bold" panose="020F0704030504030204" pitchFamily="34" charset="0"/>
              </a:rPr>
              <a:t>νο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το κοινό μας θα μπορεί να μας βρει </a:t>
            </a:r>
          </a:p>
          <a:p>
            <a:pPr algn="l" rtl="0">
              <a:defRPr/>
            </a:pPr>
            <a:r>
              <a:rPr lang="en-US" altLang="es-ES" sz="1200" dirty="0">
                <a:latin typeface="Arial Rounded MT Bold" panose="020F0704030504030204" pitchFamily="34" charset="0"/>
              </a:rPr>
              <a:t>μόνο αν παρέχουμε το σωστό περιεχόμενο.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Με άλλα λόγια, </a:t>
            </a:r>
            <a:r>
              <a:rPr lang="en-US" altLang="es-ES" sz="1200" dirty="0">
                <a:solidFill>
                  <a:srgbClr val="F8469B"/>
                </a:solidFill>
                <a:latin typeface="Arial Rounded MT Bold" panose="020F0704030504030204" pitchFamily="34" charset="0"/>
              </a:rPr>
              <a:t>είναι απαραίτητο να δημιουργηθούν περιεχόμενα που ανταποκρίνονται σε ακριβείς </a:t>
            </a:r>
            <a:r>
              <a:rPr lang="en-US" altLang="es-ES" sz="1200" dirty="0" err="1">
                <a:solidFill>
                  <a:srgbClr val="F8469B"/>
                </a:solidFill>
                <a:latin typeface="Arial Rounded MT Bold" panose="020F0704030504030204" pitchFamily="34" charset="0"/>
              </a:rPr>
              <a:t>ανάγκες</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πληροφοριών</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είναι δυνατό με την ακρόαση και την παρακολούθηση συνομιλιών μεταξύ των </a:t>
            </a:r>
            <a:r>
              <a:rPr lang="en-US" altLang="es-ES" sz="1200" dirty="0" err="1">
                <a:latin typeface="Arial Rounded MT Bold" panose="020F0704030504030204" pitchFamily="34" charset="0"/>
              </a:rPr>
              <a:t>ατόμων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σε</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μέρη που προσδιορίζονται στη φάση ακρόασης, γνωρίζοντας τις πιο χρησιμοποιούμενες λέξεις -</a:t>
            </a:r>
            <a:r>
              <a:rPr lang="en-US" altLang="es-ES" sz="1200" dirty="0" err="1">
                <a:latin typeface="Arial Rounded MT Bold" panose="020F0704030504030204" pitchFamily="34" charset="0"/>
              </a:rPr>
              <a:t>κλειδιά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err="1">
                <a:latin typeface="Arial Rounded MT Bold" panose="020F0704030504030204" pitchFamily="34" charset="0"/>
              </a:rPr>
              <a:t>ις</a:t>
            </a:r>
            <a:r>
              <a:rPr lang="el-GR" altLang="es-ES" sz="1200" dirty="0">
                <a:latin typeface="Arial Rounded MT Bold" panose="020F0704030504030204" pitchFamily="34" charset="0"/>
              </a:rPr>
              <a:t> μηχανές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αναζήτηση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χρησιμοποιώντας αυτές τις ίδιες λέξεις -κλειδιά σε ετικέτες και περιεχόμενο, </a:t>
            </a:r>
            <a:r>
              <a:rPr lang="el-GR" altLang="es-ES" sz="1200" dirty="0">
                <a:latin typeface="Arial Rounded MT Bold" panose="020F0704030504030204" pitchFamily="34" charset="0"/>
              </a:rPr>
              <a:t>και </a:t>
            </a:r>
            <a:r>
              <a:rPr lang="en-US" altLang="es-ES" sz="1200" dirty="0" err="1">
                <a:latin typeface="Arial Rounded MT Bold" panose="020F0704030504030204" pitchFamily="34" charset="0"/>
              </a:rPr>
              <a:t>τελικά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χρησιμοποιώντας</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α </a:t>
            </a:r>
            <a:r>
              <a:rPr lang="en-US" altLang="es-ES" sz="1200" dirty="0">
                <a:latin typeface="Arial Rounded MT Bold" panose="020F0704030504030204" pitchFamily="34" charset="0"/>
              </a:rPr>
              <a:t>Social </a:t>
            </a:r>
          </a:p>
          <a:p>
            <a:pPr algn="l" rtl="0">
              <a:defRPr/>
            </a:pPr>
            <a:r>
              <a:rPr lang="en-US" altLang="es-ES" sz="1200" dirty="0">
                <a:latin typeface="Arial Rounded MT Bold" panose="020F0704030504030204" pitchFamily="34" charset="0"/>
              </a:rPr>
              <a:t>Κανάλια για την εμβάθυνση της γνώσης του Brand και την προσέλκυση νέων ανθρώπων.</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303387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73818" y="1803976"/>
            <a:ext cx="6207782" cy="2492990"/>
          </a:xfrm>
          <a:prstGeom prst="rect">
            <a:avLst/>
          </a:prstGeom>
          <a:noFill/>
        </p:spPr>
        <p:txBody>
          <a:bodyPr wrap="square" rtlCol="0">
            <a:spAutoFit/>
          </a:bodyPr>
          <a:lstStyle/>
          <a:p>
            <a:pPr>
              <a:defRPr/>
            </a:pPr>
            <a:r>
              <a:rPr lang="el-GR" altLang="es-ES" sz="1200" dirty="0">
                <a:latin typeface="Arial Rounded MT Bold" panose="020F0704030504030204" pitchFamily="34" charset="0"/>
              </a:rPr>
              <a:t>Στη δημιουργία του Συντακτικού Σχεδίου για μετάδοση σε όλα τα Κοινωνικά κανάλια στην κατοχή μας, θα είναι απαραίτητο να προβλεφθεί η τακτική δημοσίευσης του περιεχομένου με θέματα που σχετίζονται με το κοινό μας.</a:t>
            </a:r>
          </a:p>
          <a:p>
            <a:pPr>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Δεν πρέπει να περιοριστούμε στις τυπικές μορφές κάθε καναλιού (</a:t>
            </a:r>
            <a:r>
              <a:rPr lang="en-US" altLang="es-ES" sz="1200" dirty="0" err="1">
                <a:latin typeface="Arial Rounded MT Bold" panose="020F0704030504030204" pitchFamily="34" charset="0"/>
              </a:rPr>
              <a:t>π.χ</a:t>
            </a:r>
            <a:r>
              <a:rPr lang="en-US" altLang="es-ES" sz="1200" dirty="0">
                <a:latin typeface="Arial Rounded MT Bold" panose="020F0704030504030204" pitchFamily="34" charset="0"/>
              </a:rPr>
              <a:t> Twitter </a:t>
            </a:r>
          </a:p>
          <a:p>
            <a:pPr>
              <a:defRPr/>
            </a:pPr>
            <a:r>
              <a:rPr lang="en-US" altLang="es-ES" sz="1200" dirty="0">
                <a:latin typeface="Arial Rounded MT Bold" panose="020F0704030504030204" pitchFamily="34" charset="0"/>
              </a:rPr>
              <a:t>Tweet</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Facebook</a:t>
            </a:r>
            <a:r>
              <a:rPr lang="en-US" altLang="es-ES" sz="1200" dirty="0">
                <a:latin typeface="Arial Rounded MT Bold" panose="020F0704030504030204" pitchFamily="34" charset="0"/>
              </a:rPr>
              <a:t> → post), αλλά όλο το «αντικείμενο περιεχομένου»: Newsletter, </a:t>
            </a:r>
            <a:r>
              <a:rPr lang="en-US" altLang="es-ES" sz="1200" dirty="0" err="1">
                <a:latin typeface="Arial Rounded MT Bold" panose="020F0704030504030204" pitchFamily="34" charset="0"/>
              </a:rPr>
              <a:t>Post,Ηλεκτρονικό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βιβλίο</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Infographics.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Ωστόσο, </a:t>
            </a:r>
            <a:r>
              <a:rPr lang="en-US" altLang="es-ES" sz="1200" dirty="0">
                <a:solidFill>
                  <a:srgbClr val="F8469B"/>
                </a:solidFill>
                <a:latin typeface="Arial Rounded MT Bold" panose="020F0704030504030204" pitchFamily="34" charset="0"/>
              </a:rPr>
              <a:t>είναι προτεραιότητα η ενσωμάτωση των Social Media στον Κύκλο Πωλήσεών σας</a:t>
            </a:r>
            <a:r>
              <a:rPr lang="en-US" altLang="es-ES" sz="1200" dirty="0">
                <a:latin typeface="Arial Rounded MT Bold" panose="020F0704030504030204" pitchFamily="34" charset="0"/>
              </a:rPr>
              <a:t>, έτσι ώστε</a:t>
            </a:r>
          </a:p>
          <a:p>
            <a:pPr algn="l" rtl="0">
              <a:defRPr/>
            </a:pPr>
            <a:r>
              <a:rPr lang="en-US" altLang="es-ES" sz="1200" dirty="0" err="1">
                <a:latin typeface="Arial Rounded MT Bold" panose="020F0704030504030204" pitchFamily="34" charset="0"/>
              </a:rPr>
              <a:t>περισσότεροι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χρήστες</a:t>
            </a:r>
            <a:r>
              <a:rPr lang="el-GR" altLang="es-ES" sz="1200" dirty="0">
                <a:latin typeface="Arial Rounded MT Bold" panose="020F0704030504030204" pitchFamily="34" charset="0"/>
              </a:rPr>
              <a:t> να</a:t>
            </a:r>
            <a:r>
              <a:rPr lang="en-US" altLang="es-ES" sz="1200" dirty="0">
                <a:latin typeface="Arial Rounded MT Bold" panose="020F0704030504030204" pitchFamily="34" charset="0"/>
              </a:rPr>
              <a:t> γνωρίζουν την εταιρεία μας μέσω αυτών των καναλιών, προκειμένου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διαδίδεται</a:t>
            </a:r>
            <a:r>
              <a:rPr lang="en-US" altLang="es-ES" sz="1200" dirty="0">
                <a:latin typeface="Arial Rounded MT Bold" panose="020F0704030504030204" pitchFamily="34" charset="0"/>
              </a:rPr>
              <a:t> "από στόμα σε στόμα".</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A8671E1-AF22-4774-AC9B-AA11DBBD5F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8248DC2E-27B9-47DA-A11D-7BB6507606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DA6EFB6E-7E33-49D3-AA9A-83B1C8FCB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32014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2308324"/>
          </a:xfrm>
          <a:prstGeom prst="rect">
            <a:avLst/>
          </a:prstGeom>
          <a:noFill/>
        </p:spPr>
        <p:txBody>
          <a:bodyPr wrap="square" rtlCol="0">
            <a:spAutoFit/>
          </a:bodyPr>
          <a:lstStyle/>
          <a:p>
            <a:pPr>
              <a:defRPr/>
            </a:pPr>
            <a:r>
              <a:rPr lang="el-GR" altLang="es-ES" sz="1200" dirty="0">
                <a:latin typeface="Arial Rounded MT Bold" panose="020F0704030504030204" pitchFamily="34" charset="0"/>
              </a:rPr>
              <a:t>Μόλις φτάσει ο χρήστης, είναι απαραίτητο να τον εμπλέξετε με καλά δημοσιευμένο περιεχόμενο: Εξατομικευμένη συνομιλία</a:t>
            </a:r>
          </a:p>
          <a:p>
            <a:pPr algn="l" rtl="0">
              <a:defRPr/>
            </a:pPr>
            <a:endParaRPr lang="en-US" altLang="es-ES" sz="1200" dirty="0">
              <a:solidFill>
                <a:srgbClr val="F8469B"/>
              </a:solidFill>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Απαντήστε σε ερωτήσεις αλληλεπιδρώντας ενεργά και ενθαρρύνοντας τους πελάτες να </a:t>
            </a:r>
          </a:p>
          <a:p>
            <a:pPr algn="l" rtl="0">
              <a:defRPr/>
            </a:pPr>
            <a:r>
              <a:rPr lang="en-US" altLang="es-ES" sz="1200" dirty="0" err="1">
                <a:latin typeface="Arial Rounded MT Bold" panose="020F0704030504030204" pitchFamily="34" charset="0"/>
              </a:rPr>
              <a:t>ακολουθήσ</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τη σελίδα. Ακούστε λοιπόν πρώτα τι λένε οι πελάτες που συμμετέχουν σε συζητήσεις και συμμετέχουν σε φόρουμ του κλάδου</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Και πάλι: κοινή χρήση πληροφοριών με άτομα που μας ακολουθούν τώρα ανακοινώνοντας </a:t>
            </a:r>
          </a:p>
          <a:p>
            <a:pPr algn="l" rtl="0">
              <a:defRPr/>
            </a:pPr>
            <a:r>
              <a:rPr lang="en-US" altLang="es-ES" sz="1200" dirty="0">
                <a:latin typeface="Arial Rounded MT Bold" panose="020F0704030504030204" pitchFamily="34" charset="0"/>
              </a:rPr>
              <a:t>προεπισκοπήσεις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αποκλειστικότητ</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που τους οδηγούν </a:t>
            </a:r>
            <a:r>
              <a:rPr lang="en-US" altLang="es-ES" sz="1200" dirty="0" err="1">
                <a:latin typeface="Arial Rounded MT Bold" panose="020F0704030504030204" pitchFamily="34" charset="0"/>
              </a:rPr>
              <a:t>σε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διάδοση</a:t>
            </a:r>
            <a:r>
              <a:rPr lang="en-US" altLang="es-ES" sz="1200" dirty="0">
                <a:latin typeface="Arial Rounded MT Bold" panose="020F0704030504030204" pitchFamily="34" charset="0"/>
              </a:rPr>
              <a:t>"</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στόμα σε στόμα".</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47970E8-B4E5-415B-B5D5-719759D2472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60940FF-F6AB-44A0-93E6-7C01DC55C69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C31A602E-7C6B-44A0-B262-81FEF0C27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9447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295702"/>
            <a:ext cx="6480720" cy="5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FA9B35D3-C524-4EC7-9974-8272FC7F089C}"/>
              </a:ext>
            </a:extLst>
          </p:cNvPr>
          <p:cNvGraphicFramePr/>
          <p:nvPr>
            <p:extLst>
              <p:ext uri="{D42A27DB-BD31-4B8C-83A1-F6EECF244321}">
                <p14:modId xmlns:p14="http://schemas.microsoft.com/office/powerpoint/2010/main" val="2208736650"/>
              </p:ext>
            </p:extLst>
          </p:nvPr>
        </p:nvGraphicFramePr>
        <p:xfrm>
          <a:off x="1403648" y="1563638"/>
          <a:ext cx="6153681" cy="284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4ED24F1-FBA2-432D-8604-D40970E56238}"/>
              </a:ext>
            </a:extLst>
          </p:cNvPr>
          <p:cNvSpPr>
            <a:spLocks noGrp="1"/>
          </p:cNvSpPr>
          <p:nvPr>
            <p:ph type="body" sz="quarter" idx="10"/>
          </p:nvPr>
        </p:nvSpPr>
        <p:spPr>
          <a:xfrm>
            <a:off x="1368151" y="273028"/>
            <a:ext cx="6300193" cy="576064"/>
          </a:xfrm>
        </p:spPr>
        <p:txBody>
          <a:body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1926B147-02B9-4AC7-9EAC-307BCABF5231}"/>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3EFE65D-BF4E-4A8A-A462-FD174BFF3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6210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10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94F6F59-5C56-456D-B0E4-E4E59F589ED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3259BD7D-8908-4A0A-8EF0-BF162F02778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691783A9-9052-41E6-AE4D-CDEBBBCB7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82A460B3-334B-449B-8FEF-BAB69EC9340E}"/>
              </a:ext>
            </a:extLst>
          </p:cNvPr>
          <p:cNvSpPr txBox="1"/>
          <p:nvPr/>
        </p:nvSpPr>
        <p:spPr>
          <a:xfrm>
            <a:off x="1556151" y="1409436"/>
            <a:ext cx="6400225" cy="1200329"/>
          </a:xfrm>
          <a:prstGeom prst="rect">
            <a:avLst/>
          </a:prstGeom>
          <a:noFill/>
        </p:spPr>
        <p:txBody>
          <a:bodyPr wrap="square">
            <a:spAutoFit/>
          </a:bodyPr>
          <a:lstStyle/>
          <a:p>
            <a:pPr algn="l" rtl="0">
              <a:defRPr/>
            </a:pPr>
            <a:r>
              <a:rPr lang="en-US" altLang="es-ES" sz="1200" dirty="0">
                <a:solidFill>
                  <a:srgbClr val="F8469B"/>
                </a:solidFill>
                <a:latin typeface="Arial Rounded MT Bold" panose="020F0704030504030204" pitchFamily="34" charset="0"/>
              </a:rPr>
              <a:t>ΜΕΤΡΗΣΗ:</a:t>
            </a: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ανάλυση των αποτελεσμάτων στοχεύει στη σύνδεση του αρχικού μάρκετινγκ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των στόχων </a:t>
            </a:r>
            <a:r>
              <a:rPr lang="en-US" altLang="es-ES" sz="1200" dirty="0" err="1">
                <a:latin typeface="Arial Rounded MT Bold" panose="020F0704030504030204" pitchFamily="34" charset="0"/>
              </a:rPr>
              <a:t>της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επιχείρησης</a:t>
            </a:r>
            <a:r>
              <a:rPr lang="en-US" altLang="es-ES" sz="1200" dirty="0">
                <a:latin typeface="Arial Rounded MT Bold" panose="020F0704030504030204" pitchFamily="34" charset="0"/>
              </a:rPr>
              <a:t> με τις δράσεις και τα αποτελέσματα, </a:t>
            </a:r>
            <a:r>
              <a:rPr lang="en-US" altLang="es-ES" sz="1200" dirty="0" err="1">
                <a:latin typeface="Arial Rounded MT Bold" panose="020F0704030504030204" pitchFamily="34" charset="0"/>
              </a:rPr>
              <a:t>μεταφρασμέν</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σε μετρήσεις και KPI που λαμβάνονται στα Social Media. Ο αντίκτυπος αυτός μετριέται με ποσοτικές και ποιοτικές μετρήσεις.</a:t>
            </a:r>
          </a:p>
        </p:txBody>
      </p:sp>
      <p:graphicFrame>
        <p:nvGraphicFramePr>
          <p:cNvPr id="9" name="Diagrama 8">
            <a:extLst>
              <a:ext uri="{FF2B5EF4-FFF2-40B4-BE49-F238E27FC236}">
                <a16:creationId xmlns:a16="http://schemas.microsoft.com/office/drawing/2014/main" id="{F9A5BDAD-49E6-44E7-AFCA-16D4B45964D1}"/>
              </a:ext>
            </a:extLst>
          </p:cNvPr>
          <p:cNvGraphicFramePr/>
          <p:nvPr>
            <p:extLst>
              <p:ext uri="{D42A27DB-BD31-4B8C-83A1-F6EECF244321}">
                <p14:modId xmlns:p14="http://schemas.microsoft.com/office/powerpoint/2010/main" val="939529937"/>
              </p:ext>
            </p:extLst>
          </p:nvPr>
        </p:nvGraphicFramePr>
        <p:xfrm>
          <a:off x="1620000" y="2499742"/>
          <a:ext cx="6045614" cy="2161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703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2" y="1294922"/>
            <a:ext cx="6374153" cy="64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75656" y="1424404"/>
            <a:ext cx="6632284" cy="3046988"/>
          </a:xfrm>
          <a:prstGeom prst="rect">
            <a:avLst/>
          </a:prstGeom>
          <a:noFill/>
        </p:spPr>
        <p:txBody>
          <a:bodyPr wrap="square" rtlCol="0">
            <a:spAutoFit/>
          </a:bodyPr>
          <a:lstStyle/>
          <a:p>
            <a:pPr algn="l" rtl="0">
              <a:defRPr/>
            </a:pPr>
            <a:endParaRPr lang="it-IT" altLang="es-ES" sz="1200" dirty="0">
              <a:latin typeface="Arial Rounded MT Bold" panose="020F0704030504030204" pitchFamily="34" charset="0"/>
            </a:endParaRPr>
          </a:p>
          <a:p>
            <a:pPr lvl="4" algn="l" rtl="0">
              <a:defRPr/>
            </a:pPr>
            <a:r>
              <a:rPr lang="en-US" altLang="es-ES" sz="1200" dirty="0">
                <a:latin typeface="Arial Rounded MT Bold" panose="020F0704030504030204" pitchFamily="34" charset="0"/>
              </a:rPr>
              <a:t>Λαμβάνοντας υπόψη τις πλατφόρμες κοινωνικής δικτύωσης που αναφέραμε (Twitter, Facebook Business, Blog, </a:t>
            </a:r>
            <a:r>
              <a:rPr lang="en-US" altLang="es-ES" sz="1200" dirty="0" err="1">
                <a:latin typeface="Arial Rounded MT Bold" panose="020F0704030504030204" pitchFamily="34" charset="0"/>
              </a:rPr>
              <a:t>Youtube</a:t>
            </a:r>
            <a:r>
              <a:rPr lang="en-US" altLang="es-ES" sz="1200" dirty="0">
                <a:latin typeface="Arial Rounded MT Bold" panose="020F0704030504030204" pitchFamily="34" charset="0"/>
              </a:rPr>
              <a:t>) </a:t>
            </a:r>
          </a:p>
          <a:p>
            <a:pPr lvl="4">
              <a:defRPr/>
            </a:pPr>
            <a:r>
              <a:rPr lang="en-US" altLang="es-ES" sz="1200" dirty="0">
                <a:latin typeface="Arial Rounded MT Bold" panose="020F0704030504030204" pitchFamily="34" charset="0"/>
              </a:rPr>
              <a:t>για καθένα από αυτά θα υπάρχουν πιο </a:t>
            </a:r>
            <a:r>
              <a:rPr lang="en-US" altLang="es-ES" sz="1200" dirty="0" err="1">
                <a:latin typeface="Arial Rounded MT Bold" panose="020F0704030504030204" pitchFamily="34" charset="0"/>
              </a:rPr>
              <a:t>κατάλληλες</a:t>
            </a:r>
            <a:r>
              <a:rPr lang="en-US" altLang="es-ES" sz="1200" dirty="0">
                <a:latin typeface="Arial Rounded MT Bold" panose="020F0704030504030204" pitchFamily="34" charset="0"/>
              </a:rPr>
              <a:t> </a:t>
            </a:r>
            <a:r>
              <a:rPr lang="el-GR" sz="1200" dirty="0"/>
              <a:t>μέθοδοι </a:t>
            </a:r>
            <a:r>
              <a:rPr lang="el-GR" sz="1200" dirty="0" err="1"/>
              <a:t>υπολογισσμού</a:t>
            </a:r>
            <a:r>
              <a:rPr lang="el-GR" sz="1200" dirty="0"/>
              <a:t> των μετρήσεων</a:t>
            </a:r>
            <a:r>
              <a:rPr lang="en-US" altLang="es-ES" sz="1200" dirty="0">
                <a:latin typeface="Arial Rounded MT Bold" panose="020F0704030504030204" pitchFamily="34" charset="0"/>
              </a:rPr>
              <a:t>. Συνολικά αυτό που θα μετρηθεί είναι:</a:t>
            </a:r>
          </a:p>
          <a:p>
            <a:pPr algn="l" rtl="0">
              <a:defRPr/>
            </a:pPr>
            <a:endParaRPr lang="en-US"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Έκθεση: πόσο έχει αυξηθεί το "εύρος" της Εταιρείας χάρη στο Social </a:t>
            </a:r>
          </a:p>
          <a:p>
            <a:pPr algn="l" rtl="0">
              <a:defRPr/>
            </a:pPr>
            <a:r>
              <a:rPr lang="en-US" altLang="es-ES" sz="1200" dirty="0">
                <a:latin typeface="Arial Rounded MT Bold" panose="020F0704030504030204" pitchFamily="34" charset="0"/>
              </a:rPr>
              <a:t>Κανάλι </a:t>
            </a:r>
          </a:p>
          <a:p>
            <a:pPr algn="l" rtl="0">
              <a:defRPr/>
            </a:pPr>
            <a:r>
              <a:rPr lang="en-US" altLang="es-ES" sz="1200" dirty="0">
                <a:latin typeface="Arial Rounded MT Bold" panose="020F0704030504030204" pitchFamily="34" charset="0"/>
              </a:rPr>
              <a:t>Αφοσίωση: επίπεδο συμμετοχής (δημοσιεύσεις, σχόλια, retweets, παραπομπές)</a:t>
            </a:r>
          </a:p>
          <a:p>
            <a:pPr algn="l" rtl="0">
              <a:defRPr/>
            </a:pPr>
            <a:r>
              <a:rPr lang="en-US" altLang="es-ES" sz="1200" dirty="0">
                <a:latin typeface="Arial Rounded MT Bold" panose="020F0704030504030204" pitchFamily="34" charset="0"/>
              </a:rPr>
              <a:t>Μετατροπή: αριθμός εγγεγραμμένων συνομιλιών </a:t>
            </a:r>
          </a:p>
          <a:p>
            <a:pPr algn="l" rtl="0">
              <a:defRPr/>
            </a:pPr>
            <a:r>
              <a:rPr lang="en-US" altLang="es-ES" sz="1200" dirty="0">
                <a:latin typeface="Arial Rounded MT Bold" panose="020F0704030504030204" pitchFamily="34" charset="0"/>
              </a:rPr>
              <a:t>Συνηγορία: αριθμός χρηστών που αναφέρουν, συμβουλεύουν, συζητούν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προϊόν</a:t>
            </a:r>
            <a:r>
              <a:rPr lang="en-US" altLang="es-ES" sz="1200" dirty="0">
                <a:latin typeface="Arial Rounded MT Bold" panose="020F0704030504030204" pitchFamily="34" charset="0"/>
              </a:rPr>
              <a:t> / </a:t>
            </a:r>
            <a:r>
              <a:rPr lang="en-US" altLang="es-ES" sz="1200" dirty="0" err="1">
                <a:latin typeface="Arial Rounded MT Bold" panose="020F0704030504030204" pitchFamily="34" charset="0"/>
              </a:rPr>
              <a:t>υπηρεσία</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ης </a:t>
            </a:r>
            <a:r>
              <a:rPr lang="en-US" altLang="es-ES" sz="1200" dirty="0" err="1">
                <a:latin typeface="Arial Rounded MT Bold" panose="020F0704030504030204" pitchFamily="34" charset="0"/>
              </a:rPr>
              <a:t>εν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λόγω</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εταιρεία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Ορισμένες παράμετροι μπορούν να αναλυθούν με μεγαλύτερη ακρίβεια μέσω πλατφορμών Social Analytics, όπως π.χ. </a:t>
            </a:r>
            <a:r>
              <a:rPr lang="en-US" altLang="es-ES" sz="1200" dirty="0" err="1">
                <a:latin typeface="Arial Rounded MT Bold" panose="020F0704030504030204" pitchFamily="34" charset="0"/>
              </a:rPr>
              <a:t>Tweetreach</a:t>
            </a:r>
            <a:r>
              <a:rPr lang="en-US" altLang="es-ES" sz="1200" dirty="0">
                <a:latin typeface="Arial Rounded MT Bold" panose="020F0704030504030204" pitchFamily="34" charset="0"/>
              </a:rPr>
              <a:t>, Facebook </a:t>
            </a:r>
            <a:r>
              <a:rPr lang="en-US" altLang="es-ES" sz="1200" dirty="0" err="1">
                <a:latin typeface="Arial Rounded MT Bold" panose="020F0704030504030204" pitchFamily="34" charset="0"/>
              </a:rPr>
              <a:t>Insight, Youtube</a:t>
            </a:r>
            <a:r>
              <a:rPr lang="en-US" altLang="es-ES" sz="1200" dirty="0">
                <a:latin typeface="Arial Rounded MT Bold" panose="020F0704030504030204" pitchFamily="34" charset="0"/>
              </a:rPr>
              <a:t> Analytics, LinkedIn.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6D12C8-9F53-415E-A6B4-1A180E95A0D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73D03CC9-BE35-4FBB-9B39-A9DDDBEF6A2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8E0C9045-B5CE-4937-BDB6-D626D2DFC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2" name="Imagen 21">
            <a:extLst>
              <a:ext uri="{FF2B5EF4-FFF2-40B4-BE49-F238E27FC236}">
                <a16:creationId xmlns:a16="http://schemas.microsoft.com/office/drawing/2014/main" id="{EB4AB7F5-4057-44E5-A5C9-4E5914455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1586290"/>
            <a:ext cx="1599242" cy="837050"/>
          </a:xfrm>
          <a:prstGeom prst="rect">
            <a:avLst/>
          </a:prstGeom>
        </p:spPr>
      </p:pic>
    </p:spTree>
    <p:extLst>
      <p:ext uri="{BB962C8B-B14F-4D97-AF65-F5344CB8AC3E}">
        <p14:creationId xmlns:p14="http://schemas.microsoft.com/office/powerpoint/2010/main" val="582038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Ένα</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σχέδιο ψηφιακού μάρκετινγκ για μικρές και μεσαίες εταιρείες "B2C"</a:t>
            </a:r>
            <a:r>
              <a:rPr lang="en-US" altLang="es-ES" sz="1200" dirty="0">
                <a:latin typeface="Arial Rounded MT Bold" panose="020F0704030504030204" pitchFamily="34" charset="0"/>
              </a:rPr>
              <a:t>:</a:t>
            </a:r>
          </a:p>
          <a:p>
            <a:pPr algn="l" rtl="0">
              <a:defRPr/>
            </a:pPr>
            <a:r>
              <a:rPr lang="en-US" altLang="es-ES" sz="1200" dirty="0">
                <a:latin typeface="Arial Rounded MT Bold" panose="020F0704030504030204" pitchFamily="34" charset="0"/>
              </a:rPr>
              <a:t>Ένα παράδειγμα του τομέα «Μόδα».</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εν λόγω εταιρεία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 </a:t>
            </a:r>
            <a:r>
              <a:rPr lang="en-US" altLang="es-ES" sz="1200" dirty="0" err="1">
                <a:solidFill>
                  <a:srgbClr val="F8469B"/>
                </a:solidFill>
                <a:latin typeface="Arial Rounded MT Bold" panose="020F0704030504030204" pitchFamily="34" charset="0"/>
              </a:rPr>
              <a:t>LouAnne</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Srl</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μια </a:t>
            </a:r>
            <a:r>
              <a:rPr lang="en-US" altLang="es-ES" sz="1200" dirty="0" err="1">
                <a:latin typeface="Arial Rounded MT Bold" panose="020F0704030504030204" pitchFamily="34" charset="0"/>
              </a:rPr>
              <a:t>οικογενειακή</a:t>
            </a:r>
            <a:r>
              <a:rPr lang="en-US" altLang="es-ES" sz="1200" dirty="0">
                <a:latin typeface="Arial Rounded MT Bold" panose="020F0704030504030204" pitchFamily="34" charset="0"/>
              </a:rPr>
              <a:t> εταιρεία κατασκευής </a:t>
            </a:r>
          </a:p>
          <a:p>
            <a:pPr algn="l" rtl="0">
              <a:defRPr/>
            </a:pPr>
            <a:r>
              <a:rPr lang="en-US" altLang="es-ES" sz="1200" dirty="0" err="1">
                <a:latin typeface="Arial Rounded MT Bold" panose="020F0704030504030204" pitchFamily="34" charset="0"/>
              </a:rPr>
              <a:t>Γυναικείο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ρουχισμ</a:t>
            </a:r>
            <a:r>
              <a:rPr lang="el-GR" altLang="es-ES" sz="1200" dirty="0" err="1">
                <a:latin typeface="Arial Rounded MT Bold" panose="020F0704030504030204" pitchFamily="34" charset="0"/>
              </a:rPr>
              <a:t>ού</a:t>
            </a:r>
            <a:r>
              <a:rPr lang="en-US" altLang="es-ES" sz="1200" dirty="0">
                <a:latin typeface="Arial Rounded MT Bold" panose="020F0704030504030204" pitchFamily="34" charset="0"/>
              </a:rPr>
              <a:t>. Η </a:t>
            </a:r>
            <a:r>
              <a:rPr lang="en-US" altLang="es-ES" sz="1200" dirty="0" err="1">
                <a:latin typeface="Arial Rounded MT Bold" panose="020F0704030504030204" pitchFamily="34" charset="0"/>
              </a:rPr>
              <a:t>δομή</a:t>
            </a:r>
            <a:r>
              <a:rPr lang="el-GR" altLang="es-ES" sz="1200" dirty="0">
                <a:latin typeface="Arial Rounded MT Bold" panose="020F0704030504030204" pitchFamily="34" charset="0"/>
              </a:rPr>
              <a:t> του οργανισμού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περιλαμβάνει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ένα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μικρ</a:t>
            </a:r>
            <a:r>
              <a:rPr lang="el-GR" altLang="es-ES" sz="1200" dirty="0">
                <a:latin typeface="Arial Rounded MT Bold" panose="020F0704030504030204" pitchFamily="34" charset="0"/>
              </a:rPr>
              <a:t>ό γραφείο </a:t>
            </a:r>
            <a:r>
              <a:rPr lang="en-US" altLang="es-ES" sz="1200" dirty="0" err="1">
                <a:latin typeface="Arial Rounded MT Bold" panose="020F0704030504030204" pitchFamily="34" charset="0"/>
              </a:rPr>
              <a:t>Πωλήσε</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a:t>
            </a:r>
            <a:r>
              <a:rPr lang="el-GR" altLang="es-ES" sz="1200" dirty="0">
                <a:latin typeface="Arial Rounded MT Bold" panose="020F0704030504030204" pitchFamily="34" charset="0"/>
              </a:rPr>
              <a:t>ι</a:t>
            </a:r>
            <a:r>
              <a:rPr lang="en-US" altLang="es-ES" sz="1200" dirty="0">
                <a:latin typeface="Arial Rounded MT Bold" panose="020F0704030504030204" pitchFamily="34" charset="0"/>
              </a:rPr>
              <a:t> μάρκετινγκ το οποίο ασχολείται κυρίως με καταλόγους. </a:t>
            </a:r>
          </a:p>
          <a:p>
            <a:pPr algn="l" rtl="0">
              <a:defRPr/>
            </a:pPr>
            <a:r>
              <a:rPr lang="en-US" altLang="es-ES" sz="1200" dirty="0">
                <a:latin typeface="Arial Rounded MT Bold" panose="020F0704030504030204" pitchFamily="34" charset="0"/>
              </a:rPr>
              <a:t>Η παρουσία της εταιρείας στον Ιστό περιορίζεται στον Ιστότοπο.</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940788B-68D6-4B83-8977-3F00851BFF6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F4C3D887-4E97-46E7-80E8-A8B184C3B84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B871D211-4F72-4A50-90CF-1E726EE5E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51312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1826C07C-C2D9-421D-98FC-12F30B16E8FD}"/>
              </a:ext>
            </a:extLst>
          </p:cNvPr>
          <p:cNvGraphicFramePr/>
          <p:nvPr>
            <p:extLst>
              <p:ext uri="{D42A27DB-BD31-4B8C-83A1-F6EECF244321}">
                <p14:modId xmlns:p14="http://schemas.microsoft.com/office/powerpoint/2010/main" val="299110669"/>
              </p:ext>
            </p:extLst>
          </p:nvPr>
        </p:nvGraphicFramePr>
        <p:xfrm>
          <a:off x="1582223" y="2085956"/>
          <a:ext cx="5822414" cy="1637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9CDE731F-0C0F-40E0-BAD5-BEED49ADAF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9" name="Donut 24">
            <a:extLst>
              <a:ext uri="{FF2B5EF4-FFF2-40B4-BE49-F238E27FC236}">
                <a16:creationId xmlns:a16="http://schemas.microsoft.com/office/drawing/2014/main" id="{87C7F92C-AFA3-4A46-AA3C-3F08D26DDF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20" name="Imagen 19">
            <a:extLst>
              <a:ext uri="{FF2B5EF4-FFF2-40B4-BE49-F238E27FC236}">
                <a16:creationId xmlns:a16="http://schemas.microsoft.com/office/drawing/2014/main" id="{7F8FEC4C-CA53-4241-8A36-2A506FCFA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E089416-00AD-4A6A-A32F-BBC6C67743CB}"/>
              </a:ext>
            </a:extLst>
          </p:cNvPr>
          <p:cNvSpPr txBox="1"/>
          <p:nvPr/>
        </p:nvSpPr>
        <p:spPr>
          <a:xfrm>
            <a:off x="1537005" y="1748163"/>
            <a:ext cx="4572000" cy="276999"/>
          </a:xfrm>
          <a:prstGeom prst="rect">
            <a:avLst/>
          </a:prstGeom>
          <a:noFill/>
        </p:spPr>
        <p:txBody>
          <a:bodyPr wrap="square">
            <a:spAutoFit/>
          </a:bodyPr>
          <a:lstStyle/>
          <a:p>
            <a:pPr lvl="0" algn="l" rtl="0"/>
            <a:r>
              <a:rPr lang="it-IT" sz="1200" dirty="0">
                <a:latin typeface="Arial Rounded MT Bold" panose="020F0704030504030204" pitchFamily="34" charset="0"/>
              </a:rPr>
              <a:t>Πρώτ</a:t>
            </a:r>
            <a:r>
              <a:rPr lang="el-GR" sz="1200" dirty="0">
                <a:latin typeface="Arial Rounded MT Bold" panose="020F0704030504030204" pitchFamily="34" charset="0"/>
              </a:rPr>
              <a:t>ου</a:t>
            </a:r>
            <a:r>
              <a:rPr lang="it-IT" sz="1200" dirty="0">
                <a:latin typeface="Arial Rounded MT Bold" panose="020F0704030504030204" pitchFamily="34" charset="0"/>
              </a:rPr>
              <a:t> επ</a:t>
            </a:r>
            <a:r>
              <a:rPr lang="el-GR" sz="1200" dirty="0">
                <a:latin typeface="Arial Rounded MT Bold" panose="020F0704030504030204" pitchFamily="34" charset="0"/>
              </a:rPr>
              <a:t>ι</a:t>
            </a:r>
            <a:r>
              <a:rPr lang="it-IT" sz="1200" dirty="0">
                <a:latin typeface="Arial Rounded MT Bold" panose="020F0704030504030204" pitchFamily="34" charset="0"/>
              </a:rPr>
              <a:t>π</a:t>
            </a:r>
            <a:r>
              <a:rPr lang="el-GR" sz="1200" dirty="0" err="1">
                <a:latin typeface="Arial Rounded MT Bold" panose="020F0704030504030204" pitchFamily="34" charset="0"/>
              </a:rPr>
              <a:t>έδου</a:t>
            </a:r>
            <a:r>
              <a:rPr lang="it-IT" sz="1200" dirty="0">
                <a:latin typeface="Arial Rounded MT Bold" panose="020F0704030504030204" pitchFamily="34" charset="0"/>
              </a:rPr>
              <a:t> στόχοι:</a:t>
            </a:r>
          </a:p>
        </p:txBody>
      </p:sp>
    </p:spTree>
    <p:extLst>
      <p:ext uri="{BB962C8B-B14F-4D97-AF65-F5344CB8AC3E}">
        <p14:creationId xmlns:p14="http://schemas.microsoft.com/office/powerpoint/2010/main" val="3002657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D5DEA4A-19F7-4D32-BEF6-E75AAB206FC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dirty="0">
                <a:solidFill>
                  <a:srgbClr val="F8469B"/>
                </a:solidFill>
                <a:latin typeface="Arial Rounded MT Bold" panose="020F0704030504030204" pitchFamily="34" charset="0"/>
              </a:rPr>
              <a:t>1.3: ΙΣΤΟΣΕΛΙΔΑ &amp; ΚΟΙΝΩΝΙΚΑ ΜΕΣΑ</a:t>
            </a:r>
          </a:p>
          <a:p>
            <a:pPr algn="l" rtl="0"/>
            <a:r>
              <a:rPr lang="en-GB" altLang="it-IT" sz="2000" dirty="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26CE8BC-A758-4E19-B925-22818B015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341634E4-65D3-414D-83BE-E918CC9AA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C9FBA8A-EDB9-4F7A-AB39-961FD4A963BB}"/>
              </a:ext>
            </a:extLst>
          </p:cNvPr>
          <p:cNvSpPr txBox="1"/>
          <p:nvPr/>
        </p:nvSpPr>
        <p:spPr>
          <a:xfrm>
            <a:off x="1554651" y="1823962"/>
            <a:ext cx="4572000" cy="276999"/>
          </a:xfrm>
          <a:prstGeom prst="rect">
            <a:avLst/>
          </a:prstGeom>
          <a:noFill/>
        </p:spPr>
        <p:txBody>
          <a:bodyPr wrap="square">
            <a:spAutoFit/>
          </a:bodyPr>
          <a:lstStyle/>
          <a:p>
            <a:pPr lvl="0"/>
            <a:r>
              <a:rPr lang="el-GR" sz="1200" dirty="0">
                <a:latin typeface="Arial Rounded MT Bold" panose="020F0704030504030204" pitchFamily="34" charset="0"/>
              </a:rPr>
              <a:t>Οι </a:t>
            </a:r>
            <a:r>
              <a:rPr lang="el-GR" sz="1200" dirty="0">
                <a:solidFill>
                  <a:srgbClr val="F8469B"/>
                </a:solidFill>
                <a:latin typeface="Arial Rounded MT Bold" panose="020F0704030504030204" pitchFamily="34" charset="0"/>
              </a:rPr>
              <a:t>συγκεκριμένοι</a:t>
            </a:r>
            <a:r>
              <a:rPr lang="el-GR" sz="1200" dirty="0">
                <a:latin typeface="Arial Rounded MT Bold" panose="020F0704030504030204" pitchFamily="34" charset="0"/>
              </a:rPr>
              <a:t> στόχοι που θέτει η </a:t>
            </a:r>
            <a:r>
              <a:rPr lang="el-GR" sz="1200" dirty="0" err="1">
                <a:latin typeface="Arial Rounded MT Bold" panose="020F0704030504030204" pitchFamily="34" charset="0"/>
              </a:rPr>
              <a:t>LouAnne</a:t>
            </a:r>
            <a:r>
              <a:rPr lang="el-GR" sz="1200" dirty="0">
                <a:latin typeface="Arial Rounded MT Bold" panose="020F0704030504030204" pitchFamily="34" charset="0"/>
              </a:rPr>
              <a:t> </a:t>
            </a:r>
            <a:r>
              <a:rPr lang="el-GR" sz="1200" dirty="0" err="1">
                <a:latin typeface="Arial Rounded MT Bold" panose="020F0704030504030204" pitchFamily="34" charset="0"/>
              </a:rPr>
              <a:t>S.r.l</a:t>
            </a:r>
            <a:r>
              <a:rPr lang="el-GR" sz="1200" dirty="0">
                <a:latin typeface="Arial Rounded MT Bold" panose="020F0704030504030204" pitchFamily="34" charset="0"/>
              </a:rPr>
              <a:t> είναι οι εξής:</a:t>
            </a:r>
            <a:r>
              <a:rPr lang="en-US" sz="1200" dirty="0">
                <a:latin typeface="Arial Rounded MT Bold" panose="020F0704030504030204" pitchFamily="34" charset="0"/>
              </a:rPr>
              <a:t>:</a:t>
            </a:r>
            <a:endParaRPr lang="it-IT" sz="1200" dirty="0">
              <a:latin typeface="Arial Rounded MT Bold" panose="020F0704030504030204" pitchFamily="34" charset="0"/>
            </a:endParaRPr>
          </a:p>
        </p:txBody>
      </p:sp>
      <p:graphicFrame>
        <p:nvGraphicFramePr>
          <p:cNvPr id="6" name="Diagrama 5">
            <a:extLst>
              <a:ext uri="{FF2B5EF4-FFF2-40B4-BE49-F238E27FC236}">
                <a16:creationId xmlns:a16="http://schemas.microsoft.com/office/drawing/2014/main" id="{081CFBF6-9828-4198-885C-D1CB435F3179}"/>
              </a:ext>
            </a:extLst>
          </p:cNvPr>
          <p:cNvGraphicFramePr/>
          <p:nvPr>
            <p:extLst>
              <p:ext uri="{D42A27DB-BD31-4B8C-83A1-F6EECF244321}">
                <p14:modId xmlns:p14="http://schemas.microsoft.com/office/powerpoint/2010/main" val="1229647209"/>
              </p:ext>
            </p:extLst>
          </p:nvPr>
        </p:nvGraphicFramePr>
        <p:xfrm>
          <a:off x="1596013" y="2186151"/>
          <a:ext cx="5904000" cy="2319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55993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75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7C522C7-3233-45D4-9839-D079F7B98C2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63889371-4B30-48B9-9596-7DA3CC3DB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3F90576-F97B-4497-887F-B1662E592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8A11DCAC-8E0C-4593-AAAC-961DAF784459}"/>
              </a:ext>
            </a:extLst>
          </p:cNvPr>
          <p:cNvSpPr txBox="1"/>
          <p:nvPr/>
        </p:nvSpPr>
        <p:spPr>
          <a:xfrm>
            <a:off x="1525722" y="1694447"/>
            <a:ext cx="4120273" cy="2862322"/>
          </a:xfrm>
          <a:prstGeom prst="rect">
            <a:avLst/>
          </a:prstGeom>
          <a:noFill/>
        </p:spPr>
        <p:txBody>
          <a:bodyPr wrap="square">
            <a:spAutoFit/>
          </a:bodyPr>
          <a:lstStyle/>
          <a:p>
            <a:pPr>
              <a:defRPr/>
            </a:pPr>
            <a:r>
              <a:rPr lang="en-US" altLang="es-ES" sz="1200" dirty="0" err="1">
                <a:latin typeface="Arial Rounded MT Bold" panose="020F0704030504030204" pitchFamily="34" charset="0"/>
              </a:rPr>
              <a:t>Ταυτοποίηση</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 Personas </a:t>
            </a:r>
            <a:r>
              <a:rPr lang="en-US" altLang="es-ES" sz="1200" dirty="0">
                <a:latin typeface="Arial Rounded MT Bold" panose="020F0704030504030204" pitchFamily="34" charset="0"/>
              </a:rPr>
              <a:t>":</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έχουμε ήδη δει, είναι προτεραιότητα να κατανοήσουμε τις ομάδες </a:t>
            </a:r>
            <a:r>
              <a:rPr lang="en-US" altLang="es-ES" sz="1200" dirty="0" err="1">
                <a:latin typeface="Arial Rounded MT Bold" panose="020F0704030504030204" pitchFamily="34" charset="0"/>
              </a:rPr>
              <a:t>χρηστών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οι </a:t>
            </a:r>
            <a:r>
              <a:rPr lang="en-US" altLang="es-ES" sz="1200" dirty="0" err="1">
                <a:latin typeface="Arial Rounded MT Bold" panose="020F0704030504030204" pitchFamily="34" charset="0"/>
              </a:rPr>
              <a:t>οποίες</a:t>
            </a:r>
            <a:r>
              <a:rPr lang="en-US" altLang="es-ES" sz="1200" dirty="0">
                <a:latin typeface="Arial Rounded MT Bold" panose="020F0704030504030204" pitchFamily="34" charset="0"/>
              </a:rPr>
              <a:t> θέλουμε να επικοινωνήσουμε μαζί μας. Χρειαζόμαστε αυτά τα «πανομοιότυπα» για να καταλάβουμε ποιες είναι οι ανάγκες, ακόμη και πέρα ​​από το προϊόν ή / και την υπηρεσία.</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Θα σας βοηθήσουν επίσης να εντοπίσετε τα καλύτερα ψηφιακά μέρη, όπου μπορείτε να αλληλεπιδράσετε αποτελεσματικά με το κοινό. </a:t>
            </a:r>
          </a:p>
          <a:p>
            <a:pPr algn="l" rtl="0">
              <a:defRPr/>
            </a:pPr>
            <a:endParaRPr lang="en-US" altLang="es-ES" sz="1200" dirty="0">
              <a:latin typeface="Arial Rounded MT Bold" panose="020F0704030504030204" pitchFamily="34" charset="0"/>
            </a:endParaRPr>
          </a:p>
          <a:p>
            <a:pPr>
              <a:defRPr/>
            </a:pP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καθένα</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err="1">
                <a:latin typeface="Arial Rounded MT Bold" panose="020F0704030504030204" pitchFamily="34" charset="0"/>
              </a:rPr>
              <a:t>ούς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τους </a:t>
            </a:r>
            <a:r>
              <a:rPr lang="en-US" altLang="es-ES" sz="1200" dirty="0">
                <a:latin typeface="Arial Rounded MT Bold" panose="020F0704030504030204" pitchFamily="34" charset="0"/>
              </a:rPr>
              <a:t>"</a:t>
            </a:r>
            <a:r>
              <a:rPr lang="en-US" altLang="es-ES" sz="1200" dirty="0">
                <a:solidFill>
                  <a:srgbClr val="F8469B"/>
                </a:solidFill>
                <a:latin typeface="Arial Rounded MT Bold" panose="020F0704030504030204" pitchFamily="34" charset="0"/>
              </a:rPr>
              <a:t> Personas </a:t>
            </a:r>
            <a:r>
              <a:rPr lang="en-US" altLang="es-ES" sz="1200" dirty="0">
                <a:latin typeface="Arial Rounded MT Bold" panose="020F0704030504030204" pitchFamily="34" charset="0"/>
              </a:rPr>
              <a:t>"θα πρέπει να υποδείξουμε ποιες είναι οι συμβολοσειρές λέξεων -κλειδιών με τις οποίες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δυνατή</a:t>
            </a:r>
            <a:r>
              <a:rPr lang="en-US" altLang="es-ES" sz="1200" dirty="0">
                <a:latin typeface="Arial Rounded MT Bold" panose="020F0704030504030204" pitchFamily="34" charset="0"/>
              </a:rPr>
              <a:t> η αναζήτηση του προϊόντος.</a:t>
            </a:r>
            <a:endParaRPr lang="it-IT" altLang="es-ES" sz="1200" dirty="0">
              <a:latin typeface="Arial Rounded MT Bold" panose="020F0704030504030204" pitchFamily="34" charset="0"/>
            </a:endParaRPr>
          </a:p>
        </p:txBody>
      </p:sp>
      <p:sp>
        <p:nvSpPr>
          <p:cNvPr id="13" name="CuadroTexto 12">
            <a:extLst>
              <a:ext uri="{FF2B5EF4-FFF2-40B4-BE49-F238E27FC236}">
                <a16:creationId xmlns:a16="http://schemas.microsoft.com/office/drawing/2014/main" id="{4864DDCE-C8BC-4997-9D8A-CE1D2B478285}"/>
              </a:ext>
            </a:extLst>
          </p:cNvPr>
          <p:cNvSpPr txBox="1"/>
          <p:nvPr/>
        </p:nvSpPr>
        <p:spPr>
          <a:xfrm>
            <a:off x="3729533" y="1294337"/>
            <a:ext cx="1684934" cy="400110"/>
          </a:xfrm>
          <a:prstGeom prst="rect">
            <a:avLst/>
          </a:prstGeom>
          <a:noFill/>
        </p:spPr>
        <p:txBody>
          <a:bodyPr wrap="square">
            <a:spAutoFit/>
          </a:bodyPr>
          <a:lstStyle/>
          <a:p>
            <a:pPr algn="l" rtl="0"/>
            <a:r>
              <a:rPr lang="it-IT" altLang="es-ES" sz="2000" dirty="0">
                <a:solidFill>
                  <a:srgbClr val="7030A0"/>
                </a:solidFill>
                <a:latin typeface="Arial Rounded MT Bold" panose="020F0704030504030204" pitchFamily="34" charset="0"/>
              </a:rPr>
              <a:t>PERSONAS</a:t>
            </a:r>
            <a:endParaRPr lang="es-ES" sz="1100" dirty="0">
              <a:solidFill>
                <a:srgbClr val="7030A0"/>
              </a:solidFill>
            </a:endParaRPr>
          </a:p>
        </p:txBody>
      </p:sp>
      <p:grpSp>
        <p:nvGrpSpPr>
          <p:cNvPr id="8" name="Grupo 7">
            <a:extLst>
              <a:ext uri="{FF2B5EF4-FFF2-40B4-BE49-F238E27FC236}">
                <a16:creationId xmlns:a16="http://schemas.microsoft.com/office/drawing/2014/main" id="{11D2005D-8D6D-408D-BEBD-8C3B2808FE40}"/>
              </a:ext>
            </a:extLst>
          </p:cNvPr>
          <p:cNvGrpSpPr/>
          <p:nvPr/>
        </p:nvGrpSpPr>
        <p:grpSpPr>
          <a:xfrm rot="364501">
            <a:off x="5471436" y="1643992"/>
            <a:ext cx="2376264" cy="2259362"/>
            <a:chOff x="3059832" y="1104476"/>
            <a:chExt cx="2808312" cy="2547401"/>
          </a:xfrm>
        </p:grpSpPr>
        <p:grpSp>
          <p:nvGrpSpPr>
            <p:cNvPr id="7" name="Grupo 6">
              <a:extLst>
                <a:ext uri="{FF2B5EF4-FFF2-40B4-BE49-F238E27FC236}">
                  <a16:creationId xmlns:a16="http://schemas.microsoft.com/office/drawing/2014/main" id="{554ACF4D-89FC-4F38-8B93-48B126CA81A1}"/>
                </a:ext>
              </a:extLst>
            </p:cNvPr>
            <p:cNvGrpSpPr/>
            <p:nvPr/>
          </p:nvGrpSpPr>
          <p:grpSpPr>
            <a:xfrm>
              <a:off x="3059832" y="1104476"/>
              <a:ext cx="2808312" cy="2547401"/>
              <a:chOff x="3059832" y="1104476"/>
              <a:chExt cx="2808312" cy="2547401"/>
            </a:xfrm>
          </p:grpSpPr>
          <p:pic>
            <p:nvPicPr>
              <p:cNvPr id="20" name="object 8">
                <a:extLst>
                  <a:ext uri="{FF2B5EF4-FFF2-40B4-BE49-F238E27FC236}">
                    <a16:creationId xmlns:a16="http://schemas.microsoft.com/office/drawing/2014/main" id="{2312ABDE-630E-419D-88F0-2E21CCE7C82C}"/>
                  </a:ext>
                </a:extLst>
              </p:cNvPr>
              <p:cNvPicPr/>
              <p:nvPr/>
            </p:nvPicPr>
            <p:blipFill>
              <a:blip r:embed="rId4" cstate="print"/>
              <a:stretch>
                <a:fillRect/>
              </a:stretch>
            </p:blipFill>
            <p:spPr>
              <a:xfrm>
                <a:off x="3337710" y="1444935"/>
                <a:ext cx="2530434" cy="2206942"/>
              </a:xfrm>
              <a:prstGeom prst="rect">
                <a:avLst/>
              </a:prstGeom>
            </p:spPr>
          </p:pic>
          <p:pic>
            <p:nvPicPr>
              <p:cNvPr id="21" name="object 10">
                <a:extLst>
                  <a:ext uri="{FF2B5EF4-FFF2-40B4-BE49-F238E27FC236}">
                    <a16:creationId xmlns:a16="http://schemas.microsoft.com/office/drawing/2014/main" id="{546608D0-7517-4ADB-89FF-340AC7DC8759}"/>
                  </a:ext>
                </a:extLst>
              </p:cNvPr>
              <p:cNvPicPr/>
              <p:nvPr/>
            </p:nvPicPr>
            <p:blipFill>
              <a:blip r:embed="rId5" cstate="print"/>
              <a:stretch>
                <a:fillRect/>
              </a:stretch>
            </p:blipFill>
            <p:spPr>
              <a:xfrm>
                <a:off x="3059832" y="1104476"/>
                <a:ext cx="1340303" cy="790620"/>
              </a:xfrm>
              <a:prstGeom prst="rect">
                <a:avLst/>
              </a:prstGeom>
            </p:spPr>
          </p:pic>
        </p:grpSp>
        <p:pic>
          <p:nvPicPr>
            <p:cNvPr id="5" name="Imagen 4">
              <a:extLst>
                <a:ext uri="{FF2B5EF4-FFF2-40B4-BE49-F238E27FC236}">
                  <a16:creationId xmlns:a16="http://schemas.microsoft.com/office/drawing/2014/main" id="{35D4D379-AC7B-4C2E-8C59-85488CB240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2" t="31674"/>
            <a:stretch/>
          </p:blipFill>
          <p:spPr>
            <a:xfrm>
              <a:off x="3397776" y="1596966"/>
              <a:ext cx="2393336" cy="1654873"/>
            </a:xfrm>
            <a:prstGeom prst="rect">
              <a:avLst/>
            </a:prstGeom>
          </p:spPr>
        </p:pic>
      </p:grpSp>
    </p:spTree>
    <p:extLst>
      <p:ext uri="{BB962C8B-B14F-4D97-AF65-F5344CB8AC3E}">
        <p14:creationId xmlns:p14="http://schemas.microsoft.com/office/powerpoint/2010/main" val="41056904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0712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2223" y="1628504"/>
            <a:ext cx="4176464" cy="2308324"/>
          </a:xfrm>
          <a:prstGeom prst="rect">
            <a:avLst/>
          </a:prstGeom>
          <a:noFill/>
        </p:spPr>
        <p:txBody>
          <a:bodyPr wrap="square" rtlCol="0">
            <a:spAutoFit/>
          </a:bodyPr>
          <a:lstStyle/>
          <a:p>
            <a:pPr algn="l" rtl="0">
              <a:defRPr/>
            </a:pPr>
            <a:r>
              <a:rPr lang="en-US" altLang="es-ES" sz="1200" dirty="0">
                <a:solidFill>
                  <a:srgbClr val="F8469B"/>
                </a:solidFill>
                <a:latin typeface="Arial Rounded MT Bold" panose="020F0704030504030204" pitchFamily="34" charset="0"/>
              </a:rPr>
              <a:t>Τοποθέτηση</a:t>
            </a:r>
          </a:p>
          <a:p>
            <a:pPr algn="l" rtl="0">
              <a:defRPr/>
            </a:pPr>
            <a:endParaRPr lang="en-US" altLang="es-ES" sz="1200" i="1" dirty="0">
              <a:solidFill>
                <a:srgbClr val="FF0000"/>
              </a:solidFill>
              <a:latin typeface="Arial Rounded MT Bold" panose="020F0704030504030204" pitchFamily="34" charset="0"/>
            </a:endParaRPr>
          </a:p>
          <a:p>
            <a:pPr algn="l" rtl="0">
              <a:defRPr/>
            </a:pPr>
            <a:r>
              <a:rPr lang="en-US" altLang="es-ES" sz="1200" dirty="0">
                <a:latin typeface="Arial Rounded MT Bold" panose="020F0704030504030204" pitchFamily="34" charset="0"/>
              </a:rPr>
              <a:t>Είναι απαραίτητο να σκεφτούμε </a:t>
            </a:r>
            <a:r>
              <a:rPr lang="en-US" altLang="es-ES" sz="1200" dirty="0" err="1">
                <a:latin typeface="Arial Rounded MT Bold" panose="020F0704030504030204" pitchFamily="34" charset="0"/>
              </a:rPr>
              <a:t>πρώτα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τη</a:t>
            </a:r>
            <a:r>
              <a:rPr lang="el-GR" altLang="es-ES" sz="1200" dirty="0">
                <a:latin typeface="Arial Rounded MT Bold" panose="020F0704030504030204" pitchFamily="34" charset="0"/>
              </a:rPr>
              <a:t>ν </a:t>
            </a:r>
            <a:r>
              <a:rPr lang="el-GR" altLang="es-ES" sz="1200" dirty="0" err="1">
                <a:latin typeface="Arial Rounded MT Bold" panose="020F0704030504030204" pitchFamily="34" charset="0"/>
              </a:rPr>
              <a:t>τοπο</a:t>
            </a:r>
            <a:r>
              <a:rPr lang="en-US" altLang="es-ES" sz="1200" dirty="0" err="1">
                <a:latin typeface="Arial Rounded MT Bold" panose="020F0704030504030204" pitchFamily="34" charset="0"/>
              </a:rPr>
              <a:t>θέ</a:t>
            </a:r>
            <a:r>
              <a:rPr lang="el-GR" altLang="es-ES" sz="1200" dirty="0">
                <a:latin typeface="Arial Rounded MT Bold" panose="020F0704030504030204" pitchFamily="34" charset="0"/>
              </a:rPr>
              <a:t>τη</a:t>
            </a:r>
            <a:r>
              <a:rPr lang="en-US" altLang="es-ES" sz="1200" dirty="0" err="1">
                <a:latin typeface="Arial Rounded MT Bold" panose="020F0704030504030204" pitchFamily="34" charset="0"/>
              </a:rPr>
              <a:t>ση</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τη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εταιρεία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σε σχέση με αυτό το Διαδίκτυο (το οποίο είναι </a:t>
            </a:r>
          </a:p>
          <a:p>
            <a:pPr algn="l" rtl="0">
              <a:defRPr/>
            </a:pPr>
            <a:r>
              <a:rPr lang="en-US" altLang="es-ES" sz="1200" dirty="0">
                <a:latin typeface="Arial Rounded MT Bold" panose="020F0704030504030204" pitchFamily="34" charset="0"/>
              </a:rPr>
              <a:t>άμεση συνέπεια του πρώτου). Η εν λόγω εταιρεία αποφάσισε να ανανεώσει τη γκάμα των προϊόντων </a:t>
            </a:r>
            <a:r>
              <a:rPr lang="en-US" altLang="es-ES" sz="1200" dirty="0" err="1">
                <a:latin typeface="Arial Rounded MT Bold" panose="020F0704030504030204" pitchFamily="34" charset="0"/>
              </a:rPr>
              <a:t>εστιάζοντας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στη</a:t>
            </a:r>
            <a:r>
              <a:rPr lang="el-GR" altLang="es-ES" sz="1200" dirty="0">
                <a:latin typeface="Arial Rounded MT Bold" panose="020F0704030504030204" pitchFamily="34" charset="0"/>
              </a:rPr>
              <a:t>ν κατηγορία</a:t>
            </a:r>
            <a:r>
              <a:rPr lang="en-US" altLang="es-ES" sz="1200" dirty="0">
                <a:latin typeface="Arial Rounded MT Bold" panose="020F0704030504030204" pitchFamily="34" charset="0"/>
              </a:rPr>
              <a:t> από 25 έως 35 </a:t>
            </a:r>
            <a:r>
              <a:rPr lang="en-US" altLang="es-ES" sz="1200" dirty="0" err="1">
                <a:latin typeface="Arial Rounded MT Bold" panose="020F0704030504030204" pitchFamily="34" charset="0"/>
              </a:rPr>
              <a:t>χρ</a:t>
            </a:r>
            <a:r>
              <a:rPr lang="el-GR" altLang="es-ES" sz="1200" dirty="0" err="1">
                <a:latin typeface="Arial Rounded MT Bold" panose="020F0704030504030204" pitchFamily="34" charset="0"/>
              </a:rPr>
              <a:t>ονών</a:t>
            </a:r>
            <a:r>
              <a:rPr lang="en-US" altLang="es-ES" sz="1200" dirty="0">
                <a:latin typeface="Arial Rounded MT Bold" panose="020F0704030504030204" pitchFamily="34" charset="0"/>
              </a:rPr>
              <a:t>,</a:t>
            </a:r>
          </a:p>
          <a:p>
            <a:pPr algn="l" rtl="0">
              <a:defRPr/>
            </a:pPr>
            <a:r>
              <a:rPr lang="en-US" altLang="es-ES" sz="1200" dirty="0">
                <a:latin typeface="Arial Rounded MT Bold" panose="020F0704030504030204" pitchFamily="34" charset="0"/>
              </a:rPr>
              <a:t>τοποθετώντας τον </a:t>
            </a:r>
            <a:r>
              <a:rPr lang="en-US" altLang="es-ES" sz="1200" dirty="0" err="1">
                <a:latin typeface="Arial Rounded MT Bold" panose="020F0704030504030204" pitchFamily="34" charset="0"/>
              </a:rPr>
              <a:t>εαυτό</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ης</a:t>
            </a:r>
            <a:r>
              <a:rPr lang="en-US" altLang="es-ES" sz="1200" dirty="0">
                <a:latin typeface="Arial Rounded MT Bold" panose="020F0704030504030204" pitchFamily="34" charset="0"/>
              </a:rPr>
              <a:t> σε αυτήν την εξειδικευμένη αγορά που εκτιμά την ποιότητα με μικρότερη ευαισθησία στις τιμές και προτιμά λιγότερη μαζική παραγωγή. Μια θέση που ελάχιστα αξιοποιείται από την αγορά, στην οποία η εταιρεία θέλει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γίνει</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ηγέτης</a:t>
            </a:r>
            <a:r>
              <a:rPr lang="en-US" altLang="es-ES" sz="1200" dirty="0">
                <a:latin typeface="Arial Rounded MT Bold" panose="020F0704030504030204" pitchFamily="34" charset="0"/>
              </a:rPr>
              <a: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AE83DE-438E-40AD-A414-5B916BC1F7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0CE2A1B2-229D-4BE2-A7C6-F085B3DD348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1A6B6024-01C1-4F4E-9224-FF2DE4A3F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D28884DF-CA78-43A6-ACF1-8B9F87021400}"/>
              </a:ext>
            </a:extLst>
          </p:cNvPr>
          <p:cNvSpPr txBox="1"/>
          <p:nvPr/>
        </p:nvSpPr>
        <p:spPr>
          <a:xfrm>
            <a:off x="3656030" y="1223797"/>
            <a:ext cx="2018044" cy="400110"/>
          </a:xfrm>
          <a:prstGeom prst="rect">
            <a:avLst/>
          </a:prstGeom>
          <a:noFill/>
        </p:spPr>
        <p:txBody>
          <a:bodyPr wrap="square">
            <a:spAutoFit/>
          </a:bodyPr>
          <a:lstStyle/>
          <a:p>
            <a:pPr algn="l" rtl="0"/>
            <a:r>
              <a:rPr lang="el-GR" altLang="es-ES" sz="2000" dirty="0">
                <a:solidFill>
                  <a:srgbClr val="7030A0"/>
                </a:solidFill>
                <a:latin typeface="Arial Rounded MT Bold" panose="020F0704030504030204" pitchFamily="34" charset="0"/>
              </a:rPr>
              <a:t>ΤΟΠΟ</a:t>
            </a:r>
            <a:r>
              <a:rPr lang="it-IT" altLang="es-ES" sz="2000" dirty="0">
                <a:solidFill>
                  <a:srgbClr val="7030A0"/>
                </a:solidFill>
                <a:latin typeface="Arial Rounded MT Bold" panose="020F0704030504030204" pitchFamily="34" charset="0"/>
              </a:rPr>
              <a:t>ΘΕ</a:t>
            </a:r>
            <a:r>
              <a:rPr lang="el-GR" altLang="es-ES" sz="2000" dirty="0">
                <a:solidFill>
                  <a:srgbClr val="7030A0"/>
                </a:solidFill>
                <a:latin typeface="Arial Rounded MT Bold" panose="020F0704030504030204" pitchFamily="34" charset="0"/>
              </a:rPr>
              <a:t>ΤΗ</a:t>
            </a:r>
            <a:r>
              <a:rPr lang="it-IT" altLang="es-ES" sz="2000" dirty="0">
                <a:solidFill>
                  <a:srgbClr val="7030A0"/>
                </a:solidFill>
                <a:latin typeface="Arial Rounded MT Bold" panose="020F0704030504030204" pitchFamily="34" charset="0"/>
              </a:rPr>
              <a:t>ΣΗ</a:t>
            </a:r>
            <a:endParaRPr lang="es-ES" sz="1100" dirty="0">
              <a:solidFill>
                <a:srgbClr val="7030A0"/>
              </a:solidFill>
            </a:endParaRPr>
          </a:p>
        </p:txBody>
      </p:sp>
      <p:grpSp>
        <p:nvGrpSpPr>
          <p:cNvPr id="2" name="Grupo 1">
            <a:extLst>
              <a:ext uri="{FF2B5EF4-FFF2-40B4-BE49-F238E27FC236}">
                <a16:creationId xmlns:a16="http://schemas.microsoft.com/office/drawing/2014/main" id="{B48CEEAF-FB68-4FA3-A748-A6EAE53C63B4}"/>
              </a:ext>
            </a:extLst>
          </p:cNvPr>
          <p:cNvGrpSpPr/>
          <p:nvPr/>
        </p:nvGrpSpPr>
        <p:grpSpPr>
          <a:xfrm rot="680649">
            <a:off x="5583113" y="1865270"/>
            <a:ext cx="2612767" cy="1754326"/>
            <a:chOff x="4512337" y="1926977"/>
            <a:chExt cx="3372031" cy="2259362"/>
          </a:xfrm>
        </p:grpSpPr>
        <p:grpSp>
          <p:nvGrpSpPr>
            <p:cNvPr id="13" name="Grupo 12">
              <a:extLst>
                <a:ext uri="{FF2B5EF4-FFF2-40B4-BE49-F238E27FC236}">
                  <a16:creationId xmlns:a16="http://schemas.microsoft.com/office/drawing/2014/main" id="{86490B40-4308-4E5B-8918-554B62FCC88A}"/>
                </a:ext>
              </a:extLst>
            </p:cNvPr>
            <p:cNvGrpSpPr/>
            <p:nvPr/>
          </p:nvGrpSpPr>
          <p:grpSpPr>
            <a:xfrm>
              <a:off x="4512337" y="1926977"/>
              <a:ext cx="3372031" cy="2259362"/>
              <a:chOff x="3059832" y="1104476"/>
              <a:chExt cx="2808312" cy="2547401"/>
            </a:xfrm>
          </p:grpSpPr>
          <p:pic>
            <p:nvPicPr>
              <p:cNvPr id="18" name="object 8">
                <a:extLst>
                  <a:ext uri="{FF2B5EF4-FFF2-40B4-BE49-F238E27FC236}">
                    <a16:creationId xmlns:a16="http://schemas.microsoft.com/office/drawing/2014/main" id="{22847AA6-6630-4C52-B820-EC40674025E3}"/>
                  </a:ext>
                </a:extLst>
              </p:cNvPr>
              <p:cNvPicPr/>
              <p:nvPr/>
            </p:nvPicPr>
            <p:blipFill>
              <a:blip r:embed="rId4" cstate="print"/>
              <a:stretch>
                <a:fillRect/>
              </a:stretch>
            </p:blipFill>
            <p:spPr>
              <a:xfrm>
                <a:off x="3337710" y="1444935"/>
                <a:ext cx="2530434" cy="2206942"/>
              </a:xfrm>
              <a:prstGeom prst="rect">
                <a:avLst/>
              </a:prstGeom>
            </p:spPr>
          </p:pic>
          <p:pic>
            <p:nvPicPr>
              <p:cNvPr id="19" name="object 10">
                <a:extLst>
                  <a:ext uri="{FF2B5EF4-FFF2-40B4-BE49-F238E27FC236}">
                    <a16:creationId xmlns:a16="http://schemas.microsoft.com/office/drawing/2014/main" id="{0FD1628A-C0FA-4CFE-BFC0-F8217C66A185}"/>
                  </a:ext>
                </a:extLst>
              </p:cNvPr>
              <p:cNvPicPr/>
              <p:nvPr/>
            </p:nvPicPr>
            <p:blipFill>
              <a:blip r:embed="rId5" cstate="print"/>
              <a:stretch>
                <a:fillRect/>
              </a:stretch>
            </p:blipFill>
            <p:spPr>
              <a:xfrm>
                <a:off x="3059832" y="1104476"/>
                <a:ext cx="1340303" cy="790620"/>
              </a:xfrm>
              <a:prstGeom prst="rect">
                <a:avLst/>
              </a:prstGeom>
            </p:spPr>
          </p:pic>
        </p:grpSp>
        <p:pic>
          <p:nvPicPr>
            <p:cNvPr id="1026" name="Picture 2" descr="Posizionamento sui motori di ricerca: cos&amp;#39;è e a cosa serve">
              <a:extLst>
                <a:ext uri="{FF2B5EF4-FFF2-40B4-BE49-F238E27FC236}">
                  <a16:creationId xmlns:a16="http://schemas.microsoft.com/office/drawing/2014/main" id="{AA1DF202-78E8-456C-91E1-983D829EB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135" y="2387804"/>
              <a:ext cx="2872091" cy="14691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95795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6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20000" y="1828714"/>
            <a:ext cx="6192360" cy="1938992"/>
          </a:xfrm>
          <a:prstGeom prst="rect">
            <a:avLst/>
          </a:prstGeom>
          <a:noFill/>
        </p:spPr>
        <p:txBody>
          <a:bodyPr wrap="square" rtlCol="0">
            <a:spAutoFit/>
          </a:bodyPr>
          <a:lstStyle/>
          <a:p>
            <a:pPr>
              <a:defRPr/>
            </a:pPr>
            <a:r>
              <a:rPr lang="el-GR" altLang="es-ES" sz="1200" dirty="0">
                <a:latin typeface="Arial Rounded MT Bold" pitchFamily="34" charset="0"/>
              </a:rPr>
              <a:t>Μπορούμε να ανασυγκροτήσουμε την ψηφιακή διαδρομή των "</a:t>
            </a:r>
            <a:r>
              <a:rPr lang="el-GR" altLang="es-ES" sz="1200" dirty="0" err="1">
                <a:solidFill>
                  <a:srgbClr val="F8469B"/>
                </a:solidFill>
                <a:latin typeface="Arial Rounded MT Bold" pitchFamily="34" charset="0"/>
              </a:rPr>
              <a:t>Personas</a:t>
            </a:r>
            <a:r>
              <a:rPr lang="el-GR" altLang="es-ES" sz="1200" dirty="0">
                <a:latin typeface="Arial Rounded MT Bold" pitchFamily="34" charset="0"/>
              </a:rPr>
              <a:t>" στους οποίους απευθυνόμαστε, </a:t>
            </a:r>
            <a:r>
              <a:rPr lang="el-GR" altLang="es-ES" sz="1200" dirty="0" err="1">
                <a:latin typeface="Arial Rounded MT Bold" pitchFamily="34" charset="0"/>
              </a:rPr>
              <a:t>φανταζόμενοι</a:t>
            </a:r>
            <a:r>
              <a:rPr lang="el-GR" altLang="es-ES" sz="1200" dirty="0">
                <a:latin typeface="Arial Rounded MT Bold" pitchFamily="34" charset="0"/>
              </a:rPr>
              <a:t> σε ποια ειδησεογραφικά </a:t>
            </a:r>
            <a:r>
              <a:rPr lang="el-GR" altLang="es-ES" sz="1200" dirty="0" err="1">
                <a:latin typeface="Arial Rounded MT Bold" pitchFamily="34" charset="0"/>
              </a:rPr>
              <a:t>sites</a:t>
            </a:r>
            <a:r>
              <a:rPr lang="el-GR" altLang="es-ES" sz="1200" dirty="0">
                <a:latin typeface="Arial Rounded MT Bold" pitchFamily="34" charset="0"/>
              </a:rPr>
              <a:t> συχνάζουν μέσω ερευνών. Θα χρησιμοποιήσουμε συνδυασμούς λέξεων -κλειδιών που πιστεύουμε ότι μπορεί να χρησιμοποιηθούν. Για δημοσιονομικούς λόγους, μόνο δωρεάν εργαλεία χρησιμοποιούνται σε αυτή την περίπτωση. Δημιουργείται μια λίστα με λέξεις -κλειδιά που θα μπορούσαν να αναζητήσουν οι "</a:t>
            </a:r>
            <a:r>
              <a:rPr lang="el-GR" altLang="es-ES" sz="1200" dirty="0" err="1">
                <a:solidFill>
                  <a:srgbClr val="F8469B"/>
                </a:solidFill>
                <a:latin typeface="Arial Rounded MT Bold" pitchFamily="34" charset="0"/>
              </a:rPr>
              <a:t>Personas</a:t>
            </a:r>
            <a:r>
              <a:rPr lang="el-GR" altLang="es-ES" sz="1200" dirty="0">
                <a:latin typeface="Arial Rounded MT Bold" pitchFamily="34" charset="0"/>
              </a:rPr>
              <a:t>" και περιλαμβάνουν το όνομα της επωνυμίας και των προϊόντων, αλλά και τις ανάγκες, Μάρκες, ανταγωνιστές και ονόματα προϊόντων τους, πληροφορίες, αμφιβολίες, ιδιώματα. Με την εισαγωγή τους στο εργαλείο λέξεων -κλειδιών της </a:t>
            </a:r>
            <a:r>
              <a:rPr lang="el-GR" altLang="es-ES" sz="1200" dirty="0" err="1">
                <a:latin typeface="Arial Rounded MT Bold" pitchFamily="34" charset="0"/>
              </a:rPr>
              <a:t>Google</a:t>
            </a:r>
            <a:r>
              <a:rPr lang="el-GR" altLang="es-ES" sz="1200" dirty="0">
                <a:latin typeface="Arial Rounded MT Bold" pitchFamily="34" charset="0"/>
              </a:rPr>
              <a:t>, αυτό θα μας δώσει παραλλαγές στο θέμα χρήσιμες για την κατανόηση τυχόν άλλων σχετικών λέξεων ή εμπορικών σημάτων που σχετίζονται με ανταγωνιστές που δεν είχαμε σκεφτεί.</a:t>
            </a:r>
            <a:endParaRPr lang="it-IT" altLang="es-ES" sz="1200" dirty="0">
              <a:latin typeface="Arial Rounded MT Bold"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D626F86-99C3-4A71-BA93-B4C5DCD9D71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93ADA328-904F-48E0-BB15-980261742EA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F7A99874-13E4-4459-AA19-251A6FFF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4678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29938" y="1838299"/>
            <a:ext cx="6207782" cy="1200329"/>
          </a:xfrm>
          <a:prstGeom prst="rect">
            <a:avLst/>
          </a:prstGeom>
          <a:noFill/>
        </p:spPr>
        <p:txBody>
          <a:bodyPr wrap="square" rtlCol="0">
            <a:spAutoFit/>
          </a:bodyPr>
          <a:lstStyle/>
          <a:p>
            <a:pPr>
              <a:defRPr/>
            </a:pPr>
            <a:r>
              <a:rPr lang="en-US" altLang="es-ES" sz="1200" dirty="0">
                <a:latin typeface="Arial Rounded MT Bold" panose="020F0704030504030204" pitchFamily="34" charset="0"/>
              </a:rPr>
              <a:t>Η ίδια διαδικασία αναζήτησης πρέπει να </a:t>
            </a:r>
            <a:r>
              <a:rPr lang="en-US" altLang="es-ES" sz="1200" dirty="0" err="1">
                <a:latin typeface="Arial Rounded MT Bold" panose="020F0704030504030204" pitchFamily="34" charset="0"/>
              </a:rPr>
              <a:t>διεξάγεται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σε </a:t>
            </a:r>
            <a:r>
              <a:rPr lang="en-US" altLang="es-ES" sz="1200" dirty="0" err="1">
                <a:latin typeface="Arial Rounded MT Bold" panose="020F0704030504030204" pitchFamily="34" charset="0"/>
              </a:rPr>
              <a:t>δημόσια</a:t>
            </a:r>
            <a:r>
              <a:rPr lang="en-US" altLang="es-ES" sz="1200" dirty="0">
                <a:solidFill>
                  <a:srgbClr val="F8469B"/>
                </a:solidFill>
                <a:latin typeface="Arial Rounded MT Bold" panose="020F0704030504030204" pitchFamily="34" charset="0"/>
              </a:rPr>
              <a:t> social </a:t>
            </a:r>
            <a:r>
              <a:rPr lang="en-US" altLang="es-ES" sz="1200" dirty="0" err="1">
                <a:solidFill>
                  <a:srgbClr val="F8469B"/>
                </a:solidFill>
                <a:latin typeface="Arial Rounded MT Bold" panose="020F0704030504030204" pitchFamily="34" charset="0"/>
              </a:rPr>
              <a:t>κανάλια</a:t>
            </a:r>
            <a:r>
              <a:rPr lang="en-US" altLang="es-ES" sz="1200" dirty="0">
                <a:solidFill>
                  <a:srgbClr val="F8469B"/>
                </a:solidFill>
                <a:latin typeface="Arial Rounded MT Bold" panose="020F0704030504030204" pitchFamily="34" charset="0"/>
              </a:rPr>
              <a:t> </a:t>
            </a:r>
            <a:r>
              <a:rPr lang="en-US" altLang="es-ES" sz="1200" dirty="0">
                <a:latin typeface="Arial Rounded MT Bold" panose="020F0704030504030204" pitchFamily="34" charset="0"/>
              </a:rPr>
              <a:t>που μας επιτρέπουν να βρίσκουμε ελεύθερα τα περιεχόμενα που δημοσιεύονται από χρήστες: Twitter, Tumblr, Pinterest, </a:t>
            </a:r>
            <a:r>
              <a:rPr lang="en-US" altLang="es-ES" sz="1200" dirty="0" err="1">
                <a:latin typeface="Arial Rounded MT Bold" panose="020F0704030504030204" pitchFamily="34" charset="0"/>
              </a:rPr>
              <a:t>Ινσταγκραμ</a:t>
            </a:r>
            <a:r>
              <a:rPr lang="en-US" altLang="es-ES" sz="1200" dirty="0">
                <a:latin typeface="Arial Rounded MT Bold" panose="020F0704030504030204" pitchFamily="34" charset="0"/>
              </a:rPr>
              <a:t>. Αυτό χρησιμοποιείται από την Εταιρεία για να κατανοήσει ποιες </a:t>
            </a:r>
            <a:r>
              <a:rPr lang="en-US" altLang="es-ES" sz="1200" dirty="0" err="1">
                <a:latin typeface="Arial Rounded MT Bold" panose="020F0704030504030204" pitchFamily="34" charset="0"/>
              </a:rPr>
              <a:t>γλώσσες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περιεχόμενα</a:t>
            </a:r>
            <a:r>
              <a:rPr lang="en-US" altLang="es-ES" sz="1200" dirty="0">
                <a:latin typeface="Arial Rounded MT Bold" panose="020F0704030504030204" pitchFamily="34" charset="0"/>
              </a:rPr>
              <a:t> είναι πιο συχνά. Δεν είναι δυνατόν να γίνει αυτή η </a:t>
            </a:r>
            <a:r>
              <a:rPr lang="en-US" altLang="es-ES" sz="1200" dirty="0" err="1">
                <a:latin typeface="Arial Rounded MT Bold" panose="020F0704030504030204" pitchFamily="34" charset="0"/>
              </a:rPr>
              <a:t>αναζήτηση</a:t>
            </a:r>
            <a:r>
              <a:rPr lang="en-US" altLang="es-ES" sz="1200" dirty="0">
                <a:latin typeface="Arial Rounded MT Bold" panose="020F0704030504030204" pitchFamily="34" charset="0"/>
              </a:rPr>
              <a:t> σ</a:t>
            </a:r>
            <a:r>
              <a:rPr lang="el-GR" altLang="es-ES" sz="1200" dirty="0">
                <a:latin typeface="Arial Rounded MT Bold" panose="020F0704030504030204" pitchFamily="34" charset="0"/>
              </a:rPr>
              <a:t>ε</a:t>
            </a:r>
            <a:endParaRPr lang="en-US" altLang="es-ES" sz="1200" dirty="0">
              <a:latin typeface="Arial Rounded MT Bold" panose="020F0704030504030204" pitchFamily="34" charset="0"/>
            </a:endParaRPr>
          </a:p>
          <a:p>
            <a:pPr>
              <a:defRPr/>
            </a:pPr>
            <a:r>
              <a:rPr lang="en-US" altLang="es-ES" sz="1200" dirty="0" err="1">
                <a:latin typeface="Arial Rounded MT Bold" panose="020F0704030504030204" pitchFamily="34" charset="0"/>
              </a:rPr>
              <a:t>Ιδιωτικά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προφίλ</a:t>
            </a:r>
            <a:r>
              <a:rPr lang="el-GR" altLang="es-ES" sz="1200" dirty="0">
                <a:latin typeface="Arial Rounded MT Bold" panose="020F0704030504030204" pitchFamily="34" charset="0"/>
              </a:rPr>
              <a:t> του </a:t>
            </a:r>
            <a:r>
              <a:rPr lang="en-US" altLang="es-ES" sz="1200" dirty="0" err="1">
                <a:latin typeface="Arial Rounded MT Bold" panose="020F0704030504030204" pitchFamily="34" charset="0"/>
              </a:rPr>
              <a:t>Facebook</a:t>
            </a:r>
            <a:r>
              <a:rPr lang="en-US" altLang="es-ES" sz="1200" dirty="0">
                <a:latin typeface="Arial Rounded MT Bold" panose="020F0704030504030204" pitchFamily="34" charset="0"/>
              </a:rPr>
              <a:t>, αλλά μόνο σε Σελίδες με μη αυτόματη αναζήτηση.</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806A488-2F34-4EDD-B045-35AFC3C2F00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1C393A5-4E32-4FFB-A4AF-6D16A4ECC0B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820C86B-1993-4576-B8BE-2CD8A4CB2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050" name="Picture 2" descr="Centro de ayuda">
            <a:extLst>
              <a:ext uri="{FF2B5EF4-FFF2-40B4-BE49-F238E27FC236}">
                <a16:creationId xmlns:a16="http://schemas.microsoft.com/office/drawing/2014/main" id="{0D174957-0A32-4AAB-8507-E832FDD19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07" y="2865528"/>
            <a:ext cx="1574272" cy="1574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tón Share de Tumblr: Cómo agregar a su sitio web-ShareThis">
            <a:extLst>
              <a:ext uri="{FF2B5EF4-FFF2-40B4-BE49-F238E27FC236}">
                <a16:creationId xmlns:a16="http://schemas.microsoft.com/office/drawing/2014/main" id="{B9EDC04D-B615-435D-9435-0E136E03F0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171763"/>
            <a:ext cx="966768" cy="966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stagram: con este truco podrás volver a ver los &amp;quot;me gusta&amp;quot; | Tecnologia |  Tecnología Y Ciencia | La Prensa Peru">
            <a:extLst>
              <a:ext uri="{FF2B5EF4-FFF2-40B4-BE49-F238E27FC236}">
                <a16:creationId xmlns:a16="http://schemas.microsoft.com/office/drawing/2014/main" id="{52ED2A59-6037-4633-994E-7E323AF562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55" r="15094"/>
          <a:stretch/>
        </p:blipFill>
        <p:spPr bwMode="auto">
          <a:xfrm>
            <a:off x="6012160" y="3169280"/>
            <a:ext cx="1082343" cy="8975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prar Pinterest - Microsoft Store es-ES">
            <a:extLst>
              <a:ext uri="{FF2B5EF4-FFF2-40B4-BE49-F238E27FC236}">
                <a16:creationId xmlns:a16="http://schemas.microsoft.com/office/drawing/2014/main" id="{6834E301-0BA5-440A-AAF7-09B9D93131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135" y="3121431"/>
            <a:ext cx="1082343" cy="10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713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254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 1">
            <a:extLst>
              <a:ext uri="{FF2B5EF4-FFF2-40B4-BE49-F238E27FC236}">
                <a16:creationId xmlns:a16="http://schemas.microsoft.com/office/drawing/2014/main" id="{82A31940-7171-4694-B7E1-F8B3975B52B5}"/>
              </a:ext>
            </a:extLst>
          </p:cNvPr>
          <p:cNvGraphicFramePr/>
          <p:nvPr>
            <p:extLst>
              <p:ext uri="{D42A27DB-BD31-4B8C-83A1-F6EECF244321}">
                <p14:modId xmlns:p14="http://schemas.microsoft.com/office/powerpoint/2010/main" val="3939507875"/>
              </p:ext>
            </p:extLst>
          </p:nvPr>
        </p:nvGraphicFramePr>
        <p:xfrm>
          <a:off x="1460562" y="1862203"/>
          <a:ext cx="6207782"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24442EC-4730-4C31-A1C1-B5842E8C00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GB" altLang="it-IT" sz="2000">
                <a:solidFill>
                  <a:srgbClr val="F8469B"/>
                </a:solidFill>
                <a:latin typeface="Arial Rounded MT Bold" panose="020F0704030504030204" pitchFamily="34" charset="0"/>
              </a:rPr>
              <a:t>1.3: ΙΣΤΟΣΕΛΙΔΑ &amp; ΚΟΙΝΩΝΙΚΑ ΜΕΣΑ</a:t>
            </a:r>
          </a:p>
          <a:p>
            <a:pPr algn="l" rtl="0"/>
            <a:r>
              <a:rPr lang="en-GB" altLang="it-IT" sz="2000">
                <a:solidFill>
                  <a:srgbClr val="F8469B"/>
                </a:solidFill>
                <a:latin typeface="Arial Rounded MT Bold" panose="020F0704030504030204" pitchFamily="34" charset="0"/>
              </a:rPr>
              <a:t> ΔΙΑΧΕΙΡΙΣΗ, ΑΝΑΛΥΤΙΚΗ &amp; ΜΑΡΚΕΤΙΝΓΚ</a:t>
            </a:r>
            <a:endParaRPr lang="en-GB" sz="2000" b="1" dirty="0">
              <a:solidFill>
                <a:srgbClr val="F8469B"/>
              </a:solidFill>
            </a:endParaRPr>
          </a:p>
        </p:txBody>
      </p:sp>
      <p:sp>
        <p:nvSpPr>
          <p:cNvPr id="12" name="Donut 24">
            <a:extLst>
              <a:ext uri="{FF2B5EF4-FFF2-40B4-BE49-F238E27FC236}">
                <a16:creationId xmlns:a16="http://schemas.microsoft.com/office/drawing/2014/main" id="{462FDE82-A395-4FEC-9327-CCE75E8B1B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7" name="Imagen 16">
            <a:extLst>
              <a:ext uri="{FF2B5EF4-FFF2-40B4-BE49-F238E27FC236}">
                <a16:creationId xmlns:a16="http://schemas.microsoft.com/office/drawing/2014/main" id="{561A9A5D-C046-437D-984F-052A39BF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60836420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E0B51-40FC-4A2C-A157-EE00D2FF4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3EFB10-B76E-4BCC-BDB5-CE22DB66B5B6}">
  <ds:schemaRefs>
    <ds:schemaRef ds:uri="http://schemas.microsoft.com/sharepoint/v3/contenttype/forms"/>
  </ds:schemaRefs>
</ds:datastoreItem>
</file>

<file path=customXml/itemProps3.xml><?xml version="1.0" encoding="utf-8"?>
<ds:datastoreItem xmlns:ds="http://schemas.openxmlformats.org/officeDocument/2006/customXml" ds:itemID="{DF9BBC37-422F-4E38-BC93-8356D55E3B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3964</TotalTime>
  <Words>18942</Words>
  <Application>Microsoft Office PowerPoint</Application>
  <PresentationFormat>Presentación en pantalla (16:9)</PresentationFormat>
  <Paragraphs>1324</Paragraphs>
  <Slides>140</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140</vt:i4>
      </vt:variant>
    </vt:vector>
  </HeadingPairs>
  <TitlesOfParts>
    <vt:vector size="148"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625</cp:revision>
  <dcterms:created xsi:type="dcterms:W3CDTF">2016-12-05T23:26:54Z</dcterms:created>
  <dcterms:modified xsi:type="dcterms:W3CDTF">2024-02-22T16:12:25Z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