
<file path=[Content_Types].xml><?xml version="1.0" encoding="utf-8"?>
<Types xmlns="http://schemas.openxmlformats.org/package/2006/content-types">
  <Default Extension="bin" ContentType="image/unknown"/>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Lst>
  <p:notesMasterIdLst>
    <p:notesMasterId r:id="rId148"/>
  </p:notesMasterIdLst>
  <p:sldIdLst>
    <p:sldId id="256" r:id="rId7"/>
    <p:sldId id="296" r:id="rId8"/>
    <p:sldId id="298" r:id="rId9"/>
    <p:sldId id="299" r:id="rId10"/>
    <p:sldId id="300" r:id="rId11"/>
    <p:sldId id="301" r:id="rId12"/>
    <p:sldId id="303"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17" r:id="rId26"/>
    <p:sldId id="318" r:id="rId27"/>
    <p:sldId id="321" r:id="rId28"/>
    <p:sldId id="322" r:id="rId29"/>
    <p:sldId id="323" r:id="rId30"/>
    <p:sldId id="324" r:id="rId31"/>
    <p:sldId id="325" r:id="rId32"/>
    <p:sldId id="326" r:id="rId33"/>
    <p:sldId id="327" r:id="rId34"/>
    <p:sldId id="328" r:id="rId35"/>
    <p:sldId id="329" r:id="rId36"/>
    <p:sldId id="330"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353" r:id="rId59"/>
    <p:sldId id="354" r:id="rId60"/>
    <p:sldId id="355" r:id="rId61"/>
    <p:sldId id="356" r:id="rId62"/>
    <p:sldId id="357" r:id="rId63"/>
    <p:sldId id="358" r:id="rId64"/>
    <p:sldId id="359" r:id="rId65"/>
    <p:sldId id="360" r:id="rId66"/>
    <p:sldId id="361" r:id="rId67"/>
    <p:sldId id="362" r:id="rId68"/>
    <p:sldId id="363" r:id="rId69"/>
    <p:sldId id="364" r:id="rId70"/>
    <p:sldId id="365" r:id="rId71"/>
    <p:sldId id="366" r:id="rId72"/>
    <p:sldId id="367" r:id="rId73"/>
    <p:sldId id="368" r:id="rId74"/>
    <p:sldId id="369" r:id="rId75"/>
    <p:sldId id="370" r:id="rId76"/>
    <p:sldId id="371" r:id="rId77"/>
    <p:sldId id="372" r:id="rId78"/>
    <p:sldId id="373" r:id="rId79"/>
    <p:sldId id="374" r:id="rId80"/>
    <p:sldId id="375" r:id="rId81"/>
    <p:sldId id="376" r:id="rId82"/>
    <p:sldId id="377" r:id="rId83"/>
    <p:sldId id="378" r:id="rId84"/>
    <p:sldId id="379" r:id="rId85"/>
    <p:sldId id="380" r:id="rId86"/>
    <p:sldId id="381" r:id="rId87"/>
    <p:sldId id="382" r:id="rId88"/>
    <p:sldId id="383" r:id="rId89"/>
    <p:sldId id="384" r:id="rId90"/>
    <p:sldId id="385" r:id="rId91"/>
    <p:sldId id="386" r:id="rId92"/>
    <p:sldId id="387" r:id="rId93"/>
    <p:sldId id="388" r:id="rId94"/>
    <p:sldId id="389" r:id="rId95"/>
    <p:sldId id="390" r:id="rId96"/>
    <p:sldId id="391" r:id="rId97"/>
    <p:sldId id="392" r:id="rId98"/>
    <p:sldId id="393" r:id="rId99"/>
    <p:sldId id="394" r:id="rId100"/>
    <p:sldId id="395" r:id="rId101"/>
    <p:sldId id="397" r:id="rId102"/>
    <p:sldId id="398" r:id="rId103"/>
    <p:sldId id="399" r:id="rId104"/>
    <p:sldId id="400" r:id="rId105"/>
    <p:sldId id="401" r:id="rId106"/>
    <p:sldId id="402" r:id="rId107"/>
    <p:sldId id="403" r:id="rId108"/>
    <p:sldId id="404" r:id="rId109"/>
    <p:sldId id="405" r:id="rId110"/>
    <p:sldId id="406" r:id="rId111"/>
    <p:sldId id="407" r:id="rId112"/>
    <p:sldId id="408" r:id="rId113"/>
    <p:sldId id="409" r:id="rId114"/>
    <p:sldId id="410" r:id="rId115"/>
    <p:sldId id="411" r:id="rId116"/>
    <p:sldId id="412" r:id="rId117"/>
    <p:sldId id="413" r:id="rId118"/>
    <p:sldId id="414" r:id="rId119"/>
    <p:sldId id="415" r:id="rId120"/>
    <p:sldId id="416" r:id="rId121"/>
    <p:sldId id="417" r:id="rId122"/>
    <p:sldId id="418" r:id="rId123"/>
    <p:sldId id="419" r:id="rId124"/>
    <p:sldId id="420" r:id="rId125"/>
    <p:sldId id="421" r:id="rId126"/>
    <p:sldId id="422" r:id="rId127"/>
    <p:sldId id="423" r:id="rId128"/>
    <p:sldId id="424" r:id="rId129"/>
    <p:sldId id="425" r:id="rId130"/>
    <p:sldId id="426" r:id="rId131"/>
    <p:sldId id="427" r:id="rId132"/>
    <p:sldId id="428" r:id="rId133"/>
    <p:sldId id="429" r:id="rId134"/>
    <p:sldId id="430" r:id="rId135"/>
    <p:sldId id="431" r:id="rId136"/>
    <p:sldId id="432" r:id="rId137"/>
    <p:sldId id="433" r:id="rId138"/>
    <p:sldId id="434" r:id="rId139"/>
    <p:sldId id="435" r:id="rId140"/>
    <p:sldId id="436" r:id="rId141"/>
    <p:sldId id="437" r:id="rId142"/>
    <p:sldId id="438" r:id="rId143"/>
    <p:sldId id="439" r:id="rId144"/>
    <p:sldId id="440" r:id="rId145"/>
    <p:sldId id="441" r:id="rId146"/>
    <p:sldId id="262" r:id="rId147"/>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a Coppola" initials="MC" lastIdx="1" clrIdx="0">
    <p:extLst>
      <p:ext uri="{19B8F6BF-5375-455C-9EA6-DF929625EA0E}">
        <p15:presenceInfo xmlns:p15="http://schemas.microsoft.com/office/powerpoint/2012/main" userId="769f57a3220e22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69B"/>
    <a:srgbClr val="9AD3E9"/>
    <a:srgbClr val="A4B4EA"/>
    <a:srgbClr val="F8B2A3"/>
    <a:srgbClr val="98DF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935" autoAdjust="0"/>
    <p:restoredTop sz="94660"/>
  </p:normalViewPr>
  <p:slideViewPr>
    <p:cSldViewPr>
      <p:cViewPr varScale="1">
        <p:scale>
          <a:sx n="151" d="100"/>
          <a:sy n="151" d="100"/>
        </p:scale>
        <p:origin x="456"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commentAuthors" Target="commentAuthors.xml"/><Relationship Id="rId5" Type="http://schemas.openxmlformats.org/officeDocument/2006/relationships/slideMaster" Target="slideMasters/slideMaster2.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presProps" Target="presProps.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viewProps" Target="viewProp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tableStyles" Target="tableStyle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47BD6C-1DE8-4565-B5F1-40F86D527C6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it-IT"/>
        </a:p>
      </dgm:t>
    </dgm:pt>
    <dgm:pt modelId="{794F6EEB-12F1-4ADC-8EB1-8CA72C96EA98}">
      <dgm:prSet custT="1"/>
      <dgm:spPr/>
      <dgm:t>
        <a:bodyPr/>
        <a:lstStyle/>
        <a:p>
          <a:r>
            <a:rPr lang="es-ES" sz="1200" noProof="0" dirty="0">
              <a:solidFill>
                <a:schemeClr val="tx1"/>
              </a:solidFill>
              <a:latin typeface="Arial Rounded MT Bold" panose="020F0704030504030204" pitchFamily="34" charset="0"/>
            </a:rPr>
            <a:t>Entender que son el Web 2.0 y el social media marketing:</a:t>
          </a:r>
        </a:p>
      </dgm:t>
    </dgm:pt>
    <dgm:pt modelId="{C141EECE-D38C-4D7E-A12A-1FB517D22486}" type="parTrans" cxnId="{A68CB8C2-5D40-47AF-B611-A0650E18D561}">
      <dgm:prSet/>
      <dgm:spPr/>
      <dgm:t>
        <a:bodyPr/>
        <a:lstStyle/>
        <a:p>
          <a:endParaRPr lang="es-ES" sz="1200" noProof="0" dirty="0">
            <a:solidFill>
              <a:schemeClr val="tx1"/>
            </a:solidFill>
            <a:latin typeface="Arial Rounded MT Bold" panose="020F0704030504030204" pitchFamily="34" charset="0"/>
          </a:endParaRPr>
        </a:p>
      </dgm:t>
    </dgm:pt>
    <dgm:pt modelId="{FF3A80AF-9D0A-47DB-B829-1805459B5D41}" type="sibTrans" cxnId="{A68CB8C2-5D40-47AF-B611-A0650E18D561}">
      <dgm:prSet/>
      <dgm:spPr/>
      <dgm:t>
        <a:bodyPr/>
        <a:lstStyle/>
        <a:p>
          <a:endParaRPr lang="es-ES" sz="1200" noProof="0" dirty="0">
            <a:solidFill>
              <a:schemeClr val="tx1"/>
            </a:solidFill>
            <a:latin typeface="Arial Rounded MT Bold" panose="020F0704030504030204" pitchFamily="34" charset="0"/>
          </a:endParaRPr>
        </a:p>
      </dgm:t>
    </dgm:pt>
    <dgm:pt modelId="{4EB15B7E-0CD4-424F-8E31-075DBEC6B05E}">
      <dgm:prSet custT="1"/>
      <dgm:spPr/>
      <dgm:t>
        <a:bodyPr/>
        <a:lstStyle/>
        <a:p>
          <a:r>
            <a:rPr lang="es-ES" sz="1200" noProof="0" dirty="0">
              <a:solidFill>
                <a:schemeClr val="tx1"/>
              </a:solidFill>
              <a:latin typeface="Arial Rounded MT Bold" panose="020F0704030504030204" pitchFamily="34" charset="0"/>
            </a:rPr>
            <a:t>Elegir los canales mejores</a:t>
          </a:r>
        </a:p>
      </dgm:t>
    </dgm:pt>
    <dgm:pt modelId="{78E2C566-C265-498B-8ABE-D80C3F0671A9}" type="parTrans" cxnId="{915196E5-20C5-4165-8DC2-CAC59C1B1FFB}">
      <dgm:prSet/>
      <dgm:spPr/>
      <dgm:t>
        <a:bodyPr/>
        <a:lstStyle/>
        <a:p>
          <a:endParaRPr lang="es-ES" sz="1200" noProof="0" dirty="0">
            <a:solidFill>
              <a:schemeClr val="tx1"/>
            </a:solidFill>
            <a:latin typeface="Arial Rounded MT Bold" panose="020F0704030504030204" pitchFamily="34" charset="0"/>
          </a:endParaRPr>
        </a:p>
      </dgm:t>
    </dgm:pt>
    <dgm:pt modelId="{5F473C1E-A6FC-4C94-8982-31058A27B1DC}" type="sibTrans" cxnId="{915196E5-20C5-4165-8DC2-CAC59C1B1FFB}">
      <dgm:prSet/>
      <dgm:spPr/>
      <dgm:t>
        <a:bodyPr/>
        <a:lstStyle/>
        <a:p>
          <a:endParaRPr lang="es-ES" sz="1200" noProof="0" dirty="0">
            <a:solidFill>
              <a:schemeClr val="tx1"/>
            </a:solidFill>
            <a:latin typeface="Arial Rounded MT Bold" panose="020F0704030504030204" pitchFamily="34" charset="0"/>
          </a:endParaRPr>
        </a:p>
      </dgm:t>
    </dgm:pt>
    <dgm:pt modelId="{F823A720-D8A5-4F04-934B-5B73442D3870}">
      <dgm:prSet custT="1"/>
      <dgm:spPr/>
      <dgm:t>
        <a:bodyPr/>
        <a:lstStyle/>
        <a:p>
          <a:r>
            <a:rPr lang="es-ES" sz="1200" noProof="0" dirty="0">
              <a:solidFill>
                <a:schemeClr val="tx1"/>
              </a:solidFill>
              <a:latin typeface="Arial Rounded MT Bold" panose="020F0704030504030204" pitchFamily="34" charset="0"/>
            </a:rPr>
            <a:t>Crear contenidos eficaces</a:t>
          </a:r>
        </a:p>
      </dgm:t>
    </dgm:pt>
    <dgm:pt modelId="{C798C53D-4316-4812-B8CA-C028E0D34D87}" type="parTrans" cxnId="{1E295582-D208-434A-87B8-0C095565D729}">
      <dgm:prSet/>
      <dgm:spPr/>
      <dgm:t>
        <a:bodyPr/>
        <a:lstStyle/>
        <a:p>
          <a:endParaRPr lang="es-ES" sz="1200" noProof="0" dirty="0">
            <a:solidFill>
              <a:schemeClr val="tx1"/>
            </a:solidFill>
            <a:latin typeface="Arial Rounded MT Bold" panose="020F0704030504030204" pitchFamily="34" charset="0"/>
          </a:endParaRPr>
        </a:p>
      </dgm:t>
    </dgm:pt>
    <dgm:pt modelId="{2E5F16DD-3735-4C12-97D3-D6D41C100FF9}" type="sibTrans" cxnId="{1E295582-D208-434A-87B8-0C095565D729}">
      <dgm:prSet/>
      <dgm:spPr/>
      <dgm:t>
        <a:bodyPr/>
        <a:lstStyle/>
        <a:p>
          <a:endParaRPr lang="es-ES" sz="1200" noProof="0" dirty="0">
            <a:solidFill>
              <a:schemeClr val="tx1"/>
            </a:solidFill>
            <a:latin typeface="Arial Rounded MT Bold" panose="020F0704030504030204" pitchFamily="34" charset="0"/>
          </a:endParaRPr>
        </a:p>
      </dgm:t>
    </dgm:pt>
    <dgm:pt modelId="{CFF61230-4431-47F8-9E15-8F89F0C56021}">
      <dgm:prSet custT="1"/>
      <dgm:spPr/>
      <dgm:t>
        <a:bodyPr/>
        <a:lstStyle/>
        <a:p>
          <a:r>
            <a:rPr lang="es-ES" sz="1200" noProof="0" dirty="0">
              <a:solidFill>
                <a:schemeClr val="tx1"/>
              </a:solidFill>
              <a:latin typeface="Arial Rounded MT Bold" panose="020F0704030504030204" pitchFamily="34" charset="0"/>
            </a:rPr>
            <a:t>Gestionar las conversaciones, los comentarios y la retroalimentación </a:t>
          </a:r>
        </a:p>
      </dgm:t>
    </dgm:pt>
    <dgm:pt modelId="{5311B72C-1F5E-48D0-9671-B4CD6561A026}" type="parTrans" cxnId="{DC00F8EC-2D1B-4B7D-9440-3EE25B54C70E}">
      <dgm:prSet/>
      <dgm:spPr/>
      <dgm:t>
        <a:bodyPr/>
        <a:lstStyle/>
        <a:p>
          <a:endParaRPr lang="es-ES" sz="1200" noProof="0" dirty="0">
            <a:solidFill>
              <a:schemeClr val="tx1"/>
            </a:solidFill>
            <a:latin typeface="Arial Rounded MT Bold" panose="020F0704030504030204" pitchFamily="34" charset="0"/>
          </a:endParaRPr>
        </a:p>
      </dgm:t>
    </dgm:pt>
    <dgm:pt modelId="{C4C3BE68-6272-43F5-AC6F-5517C6CDBFE8}" type="sibTrans" cxnId="{DC00F8EC-2D1B-4B7D-9440-3EE25B54C70E}">
      <dgm:prSet/>
      <dgm:spPr/>
      <dgm:t>
        <a:bodyPr/>
        <a:lstStyle/>
        <a:p>
          <a:endParaRPr lang="es-ES" sz="1200" noProof="0" dirty="0">
            <a:solidFill>
              <a:schemeClr val="tx1"/>
            </a:solidFill>
            <a:latin typeface="Arial Rounded MT Bold" panose="020F0704030504030204" pitchFamily="34" charset="0"/>
          </a:endParaRPr>
        </a:p>
      </dgm:t>
    </dgm:pt>
    <dgm:pt modelId="{F1F2A9EF-505F-4101-8920-6BBCC0EC71B6}">
      <dgm:prSet custT="1"/>
      <dgm:spPr/>
      <dgm:t>
        <a:bodyPr/>
        <a:lstStyle/>
        <a:p>
          <a:r>
            <a:rPr lang="es-ES" sz="1200" noProof="0" dirty="0">
              <a:solidFill>
                <a:schemeClr val="tx1"/>
              </a:solidFill>
              <a:latin typeface="Arial Rounded MT Bold" panose="020F0704030504030204" pitchFamily="34" charset="0"/>
            </a:rPr>
            <a:t>Mejorar tu reputación en la web</a:t>
          </a:r>
        </a:p>
      </dgm:t>
    </dgm:pt>
    <dgm:pt modelId="{162618B4-E69A-4D43-A83C-BF392E8D1D30}" type="parTrans" cxnId="{B6234417-9038-41F2-BF77-CD42588A20F2}">
      <dgm:prSet/>
      <dgm:spPr/>
      <dgm:t>
        <a:bodyPr/>
        <a:lstStyle/>
        <a:p>
          <a:endParaRPr lang="es-ES" sz="1200" noProof="0" dirty="0">
            <a:solidFill>
              <a:schemeClr val="tx1"/>
            </a:solidFill>
            <a:latin typeface="Arial Rounded MT Bold" panose="020F0704030504030204" pitchFamily="34" charset="0"/>
          </a:endParaRPr>
        </a:p>
      </dgm:t>
    </dgm:pt>
    <dgm:pt modelId="{27FA2B7C-DC4B-4678-87E9-29EEAFE8DC9C}" type="sibTrans" cxnId="{B6234417-9038-41F2-BF77-CD42588A20F2}">
      <dgm:prSet/>
      <dgm:spPr/>
      <dgm:t>
        <a:bodyPr/>
        <a:lstStyle/>
        <a:p>
          <a:endParaRPr lang="es-ES" sz="1200" noProof="0" dirty="0">
            <a:solidFill>
              <a:schemeClr val="tx1"/>
            </a:solidFill>
            <a:latin typeface="Arial Rounded MT Bold" panose="020F0704030504030204" pitchFamily="34" charset="0"/>
          </a:endParaRPr>
        </a:p>
      </dgm:t>
    </dgm:pt>
    <dgm:pt modelId="{B4B835CA-8E36-4535-814F-1FF94E638EEA}">
      <dgm:prSet custT="1"/>
      <dgm:spPr/>
      <dgm:t>
        <a:bodyPr/>
        <a:lstStyle/>
        <a:p>
          <a:r>
            <a:rPr lang="es-ES" sz="1200" noProof="0" dirty="0">
              <a:solidFill>
                <a:schemeClr val="tx1"/>
              </a:solidFill>
              <a:latin typeface="Arial Rounded MT Bold" panose="020F0704030504030204" pitchFamily="34" charset="0"/>
            </a:rPr>
            <a:t>Crear campañas eficaces </a:t>
          </a:r>
        </a:p>
      </dgm:t>
    </dgm:pt>
    <dgm:pt modelId="{32E4F914-A5ED-43FB-B18D-B39FE4FE404A}" type="parTrans" cxnId="{09ABEAC4-7DCB-464A-957B-2EEE29B15AB0}">
      <dgm:prSet/>
      <dgm:spPr/>
      <dgm:t>
        <a:bodyPr/>
        <a:lstStyle/>
        <a:p>
          <a:endParaRPr lang="es-ES" sz="1200" noProof="0" dirty="0">
            <a:solidFill>
              <a:schemeClr val="tx1"/>
            </a:solidFill>
            <a:latin typeface="Arial Rounded MT Bold" panose="020F0704030504030204" pitchFamily="34" charset="0"/>
          </a:endParaRPr>
        </a:p>
      </dgm:t>
    </dgm:pt>
    <dgm:pt modelId="{66BAD227-37F9-42F1-9801-581201CE85B7}" type="sibTrans" cxnId="{09ABEAC4-7DCB-464A-957B-2EEE29B15AB0}">
      <dgm:prSet/>
      <dgm:spPr/>
      <dgm:t>
        <a:bodyPr/>
        <a:lstStyle/>
        <a:p>
          <a:endParaRPr lang="es-ES" sz="1200" noProof="0" dirty="0">
            <a:solidFill>
              <a:schemeClr val="tx1"/>
            </a:solidFill>
            <a:latin typeface="Arial Rounded MT Bold" panose="020F0704030504030204" pitchFamily="34" charset="0"/>
          </a:endParaRPr>
        </a:p>
      </dgm:t>
    </dgm:pt>
    <dgm:pt modelId="{6758FC83-6B41-4350-A4E0-3475ECB7502C}">
      <dgm:prSet custT="1"/>
      <dgm:spPr/>
      <dgm:t>
        <a:bodyPr/>
        <a:lstStyle/>
        <a:p>
          <a:r>
            <a:rPr lang="es-ES" sz="1200" noProof="0" dirty="0">
              <a:solidFill>
                <a:schemeClr val="tx1"/>
              </a:solidFill>
              <a:latin typeface="Arial Rounded MT Bold" panose="020F0704030504030204" pitchFamily="34" charset="0"/>
            </a:rPr>
            <a:t>Interpretar los indicadores clave de rendimiento (KPI)</a:t>
          </a:r>
        </a:p>
      </dgm:t>
    </dgm:pt>
    <dgm:pt modelId="{27AD2D98-92E9-4D03-A152-E0D63E594BB2}" type="parTrans" cxnId="{87002065-34B9-447F-89DF-586CB673FED9}">
      <dgm:prSet/>
      <dgm:spPr/>
      <dgm:t>
        <a:bodyPr/>
        <a:lstStyle/>
        <a:p>
          <a:endParaRPr lang="es-ES" sz="1200" noProof="0" dirty="0">
            <a:solidFill>
              <a:schemeClr val="tx1"/>
            </a:solidFill>
            <a:latin typeface="Arial Rounded MT Bold" panose="020F0704030504030204" pitchFamily="34" charset="0"/>
          </a:endParaRPr>
        </a:p>
      </dgm:t>
    </dgm:pt>
    <dgm:pt modelId="{C2C869F0-23B0-43E2-B75C-24EB81F3A46D}" type="sibTrans" cxnId="{87002065-34B9-447F-89DF-586CB673FED9}">
      <dgm:prSet/>
      <dgm:spPr/>
      <dgm:t>
        <a:bodyPr/>
        <a:lstStyle/>
        <a:p>
          <a:endParaRPr lang="es-ES" sz="1200" noProof="0" dirty="0">
            <a:solidFill>
              <a:schemeClr val="tx1"/>
            </a:solidFill>
            <a:latin typeface="Arial Rounded MT Bold" panose="020F0704030504030204" pitchFamily="34" charset="0"/>
          </a:endParaRPr>
        </a:p>
      </dgm:t>
    </dgm:pt>
    <dgm:pt modelId="{CB629E59-2CCE-4F0E-957C-3C62DBE08447}" type="pres">
      <dgm:prSet presAssocID="{D147BD6C-1DE8-4565-B5F1-40F86D527C67}" presName="diagram" presStyleCnt="0">
        <dgm:presLayoutVars>
          <dgm:dir/>
          <dgm:resizeHandles val="exact"/>
        </dgm:presLayoutVars>
      </dgm:prSet>
      <dgm:spPr/>
    </dgm:pt>
    <dgm:pt modelId="{F7BBD5DE-5BE4-40D0-A700-31189A660CA7}" type="pres">
      <dgm:prSet presAssocID="{794F6EEB-12F1-4ADC-8EB1-8CA72C96EA98}" presName="node" presStyleLbl="node1" presStyleIdx="0" presStyleCnt="7">
        <dgm:presLayoutVars>
          <dgm:bulletEnabled val="1"/>
        </dgm:presLayoutVars>
      </dgm:prSet>
      <dgm:spPr/>
    </dgm:pt>
    <dgm:pt modelId="{5FD25CCA-103F-4629-8A4B-8FF52E59C891}" type="pres">
      <dgm:prSet presAssocID="{FF3A80AF-9D0A-47DB-B829-1805459B5D41}" presName="sibTrans" presStyleCnt="0"/>
      <dgm:spPr/>
    </dgm:pt>
    <dgm:pt modelId="{E7CCAF3F-BD09-4148-ADA9-51D203292EC2}" type="pres">
      <dgm:prSet presAssocID="{4EB15B7E-0CD4-424F-8E31-075DBEC6B05E}" presName="node" presStyleLbl="node1" presStyleIdx="1" presStyleCnt="7">
        <dgm:presLayoutVars>
          <dgm:bulletEnabled val="1"/>
        </dgm:presLayoutVars>
      </dgm:prSet>
      <dgm:spPr/>
    </dgm:pt>
    <dgm:pt modelId="{A8D4EA4B-A5C5-4E14-AF75-84F0DCD8E477}" type="pres">
      <dgm:prSet presAssocID="{5F473C1E-A6FC-4C94-8982-31058A27B1DC}" presName="sibTrans" presStyleCnt="0"/>
      <dgm:spPr/>
    </dgm:pt>
    <dgm:pt modelId="{8497244F-D4E5-4A38-86E1-3A07AC077FA3}" type="pres">
      <dgm:prSet presAssocID="{F823A720-D8A5-4F04-934B-5B73442D3870}" presName="node" presStyleLbl="node1" presStyleIdx="2" presStyleCnt="7">
        <dgm:presLayoutVars>
          <dgm:bulletEnabled val="1"/>
        </dgm:presLayoutVars>
      </dgm:prSet>
      <dgm:spPr/>
    </dgm:pt>
    <dgm:pt modelId="{D9AFD18C-B1EC-46C9-B502-9F7E43D0B9EF}" type="pres">
      <dgm:prSet presAssocID="{2E5F16DD-3735-4C12-97D3-D6D41C100FF9}" presName="sibTrans" presStyleCnt="0"/>
      <dgm:spPr/>
    </dgm:pt>
    <dgm:pt modelId="{800D0870-E70F-4CA6-833E-371479CC0DCB}" type="pres">
      <dgm:prSet presAssocID="{CFF61230-4431-47F8-9E15-8F89F0C56021}" presName="node" presStyleLbl="node1" presStyleIdx="3" presStyleCnt="7" custScaleX="123124">
        <dgm:presLayoutVars>
          <dgm:bulletEnabled val="1"/>
        </dgm:presLayoutVars>
      </dgm:prSet>
      <dgm:spPr/>
    </dgm:pt>
    <dgm:pt modelId="{BE249079-004E-47C1-BC31-B8C16000F9AA}" type="pres">
      <dgm:prSet presAssocID="{C4C3BE68-6272-43F5-AC6F-5517C6CDBFE8}" presName="sibTrans" presStyleCnt="0"/>
      <dgm:spPr/>
    </dgm:pt>
    <dgm:pt modelId="{DED9EE0E-AC07-461E-8CF2-536040743C1F}" type="pres">
      <dgm:prSet presAssocID="{F1F2A9EF-505F-4101-8920-6BBCC0EC71B6}" presName="node" presStyleLbl="node1" presStyleIdx="4" presStyleCnt="7">
        <dgm:presLayoutVars>
          <dgm:bulletEnabled val="1"/>
        </dgm:presLayoutVars>
      </dgm:prSet>
      <dgm:spPr/>
    </dgm:pt>
    <dgm:pt modelId="{561EE7BA-D50A-403A-9B1D-A83548AC8066}" type="pres">
      <dgm:prSet presAssocID="{27FA2B7C-DC4B-4678-87E9-29EEAFE8DC9C}" presName="sibTrans" presStyleCnt="0"/>
      <dgm:spPr/>
    </dgm:pt>
    <dgm:pt modelId="{D16AA5E9-9076-4725-8E72-89C100CB61BB}" type="pres">
      <dgm:prSet presAssocID="{B4B835CA-8E36-4535-814F-1FF94E638EEA}" presName="node" presStyleLbl="node1" presStyleIdx="5" presStyleCnt="7">
        <dgm:presLayoutVars>
          <dgm:bulletEnabled val="1"/>
        </dgm:presLayoutVars>
      </dgm:prSet>
      <dgm:spPr/>
    </dgm:pt>
    <dgm:pt modelId="{7DADFF4C-F9C5-46AA-B459-872B9AB0C7E3}" type="pres">
      <dgm:prSet presAssocID="{66BAD227-37F9-42F1-9801-581201CE85B7}" presName="sibTrans" presStyleCnt="0"/>
      <dgm:spPr/>
    </dgm:pt>
    <dgm:pt modelId="{0247C2EE-C603-4D64-B48B-CB6F54E11891}" type="pres">
      <dgm:prSet presAssocID="{6758FC83-6B41-4350-A4E0-3475ECB7502C}" presName="node" presStyleLbl="node1" presStyleIdx="6" presStyleCnt="7">
        <dgm:presLayoutVars>
          <dgm:bulletEnabled val="1"/>
        </dgm:presLayoutVars>
      </dgm:prSet>
      <dgm:spPr/>
    </dgm:pt>
  </dgm:ptLst>
  <dgm:cxnLst>
    <dgm:cxn modelId="{B6234417-9038-41F2-BF77-CD42588A20F2}" srcId="{D147BD6C-1DE8-4565-B5F1-40F86D527C67}" destId="{F1F2A9EF-505F-4101-8920-6BBCC0EC71B6}" srcOrd="4" destOrd="0" parTransId="{162618B4-E69A-4D43-A83C-BF392E8D1D30}" sibTransId="{27FA2B7C-DC4B-4678-87E9-29EEAFE8DC9C}"/>
    <dgm:cxn modelId="{9D561C2B-102C-490B-B03A-D0654F530FED}" type="presOf" srcId="{B4B835CA-8E36-4535-814F-1FF94E638EEA}" destId="{D16AA5E9-9076-4725-8E72-89C100CB61BB}" srcOrd="0" destOrd="0" presId="urn:microsoft.com/office/officeart/2005/8/layout/default"/>
    <dgm:cxn modelId="{87002065-34B9-447F-89DF-586CB673FED9}" srcId="{D147BD6C-1DE8-4565-B5F1-40F86D527C67}" destId="{6758FC83-6B41-4350-A4E0-3475ECB7502C}" srcOrd="6" destOrd="0" parTransId="{27AD2D98-92E9-4D03-A152-E0D63E594BB2}" sibTransId="{C2C869F0-23B0-43E2-B75C-24EB81F3A46D}"/>
    <dgm:cxn modelId="{1DD53069-8E6F-4FC4-9B3D-9E1FA084C149}" type="presOf" srcId="{F1F2A9EF-505F-4101-8920-6BBCC0EC71B6}" destId="{DED9EE0E-AC07-461E-8CF2-536040743C1F}" srcOrd="0" destOrd="0" presId="urn:microsoft.com/office/officeart/2005/8/layout/default"/>
    <dgm:cxn modelId="{E3C9BD6D-A141-4748-BB11-995B74F33064}" type="presOf" srcId="{794F6EEB-12F1-4ADC-8EB1-8CA72C96EA98}" destId="{F7BBD5DE-5BE4-40D0-A700-31189A660CA7}" srcOrd="0" destOrd="0" presId="urn:microsoft.com/office/officeart/2005/8/layout/default"/>
    <dgm:cxn modelId="{DEA7C35A-A378-40B0-A1D9-EEE2FAB86A7A}" type="presOf" srcId="{4EB15B7E-0CD4-424F-8E31-075DBEC6B05E}" destId="{E7CCAF3F-BD09-4148-ADA9-51D203292EC2}" srcOrd="0" destOrd="0" presId="urn:microsoft.com/office/officeart/2005/8/layout/default"/>
    <dgm:cxn modelId="{1E295582-D208-434A-87B8-0C095565D729}" srcId="{D147BD6C-1DE8-4565-B5F1-40F86D527C67}" destId="{F823A720-D8A5-4F04-934B-5B73442D3870}" srcOrd="2" destOrd="0" parTransId="{C798C53D-4316-4812-B8CA-C028E0D34D87}" sibTransId="{2E5F16DD-3735-4C12-97D3-D6D41C100FF9}"/>
    <dgm:cxn modelId="{AB388EAE-2C6F-4C2A-883E-5A5F6BD28E3A}" type="presOf" srcId="{F823A720-D8A5-4F04-934B-5B73442D3870}" destId="{8497244F-D4E5-4A38-86E1-3A07AC077FA3}" srcOrd="0" destOrd="0" presId="urn:microsoft.com/office/officeart/2005/8/layout/default"/>
    <dgm:cxn modelId="{1A389DAE-AF39-476D-9611-978E453FC40E}" type="presOf" srcId="{CFF61230-4431-47F8-9E15-8F89F0C56021}" destId="{800D0870-E70F-4CA6-833E-371479CC0DCB}" srcOrd="0" destOrd="0" presId="urn:microsoft.com/office/officeart/2005/8/layout/default"/>
    <dgm:cxn modelId="{A68CB8C2-5D40-47AF-B611-A0650E18D561}" srcId="{D147BD6C-1DE8-4565-B5F1-40F86D527C67}" destId="{794F6EEB-12F1-4ADC-8EB1-8CA72C96EA98}" srcOrd="0" destOrd="0" parTransId="{C141EECE-D38C-4D7E-A12A-1FB517D22486}" sibTransId="{FF3A80AF-9D0A-47DB-B829-1805459B5D41}"/>
    <dgm:cxn modelId="{09ABEAC4-7DCB-464A-957B-2EEE29B15AB0}" srcId="{D147BD6C-1DE8-4565-B5F1-40F86D527C67}" destId="{B4B835CA-8E36-4535-814F-1FF94E638EEA}" srcOrd="5" destOrd="0" parTransId="{32E4F914-A5ED-43FB-B18D-B39FE4FE404A}" sibTransId="{66BAD227-37F9-42F1-9801-581201CE85B7}"/>
    <dgm:cxn modelId="{C66B32D5-1D48-44C1-B006-8671F4095835}" type="presOf" srcId="{6758FC83-6B41-4350-A4E0-3475ECB7502C}" destId="{0247C2EE-C603-4D64-B48B-CB6F54E11891}" srcOrd="0" destOrd="0" presId="urn:microsoft.com/office/officeart/2005/8/layout/default"/>
    <dgm:cxn modelId="{0DCDF0D5-CCEC-4F44-846F-46396E17C565}" type="presOf" srcId="{D147BD6C-1DE8-4565-B5F1-40F86D527C67}" destId="{CB629E59-2CCE-4F0E-957C-3C62DBE08447}" srcOrd="0" destOrd="0" presId="urn:microsoft.com/office/officeart/2005/8/layout/default"/>
    <dgm:cxn modelId="{915196E5-20C5-4165-8DC2-CAC59C1B1FFB}" srcId="{D147BD6C-1DE8-4565-B5F1-40F86D527C67}" destId="{4EB15B7E-0CD4-424F-8E31-075DBEC6B05E}" srcOrd="1" destOrd="0" parTransId="{78E2C566-C265-498B-8ABE-D80C3F0671A9}" sibTransId="{5F473C1E-A6FC-4C94-8982-31058A27B1DC}"/>
    <dgm:cxn modelId="{DC00F8EC-2D1B-4B7D-9440-3EE25B54C70E}" srcId="{D147BD6C-1DE8-4565-B5F1-40F86D527C67}" destId="{CFF61230-4431-47F8-9E15-8F89F0C56021}" srcOrd="3" destOrd="0" parTransId="{5311B72C-1F5E-48D0-9671-B4CD6561A026}" sibTransId="{C4C3BE68-6272-43F5-AC6F-5517C6CDBFE8}"/>
    <dgm:cxn modelId="{4E40851E-BAE5-448B-906C-6BE3595B1722}" type="presParOf" srcId="{CB629E59-2CCE-4F0E-957C-3C62DBE08447}" destId="{F7BBD5DE-5BE4-40D0-A700-31189A660CA7}" srcOrd="0" destOrd="0" presId="urn:microsoft.com/office/officeart/2005/8/layout/default"/>
    <dgm:cxn modelId="{6194804D-1DF8-49EE-8434-00B255FF3DA8}" type="presParOf" srcId="{CB629E59-2CCE-4F0E-957C-3C62DBE08447}" destId="{5FD25CCA-103F-4629-8A4B-8FF52E59C891}" srcOrd="1" destOrd="0" presId="urn:microsoft.com/office/officeart/2005/8/layout/default"/>
    <dgm:cxn modelId="{049F7969-B66A-4C0D-857F-84E8EF3D9135}" type="presParOf" srcId="{CB629E59-2CCE-4F0E-957C-3C62DBE08447}" destId="{E7CCAF3F-BD09-4148-ADA9-51D203292EC2}" srcOrd="2" destOrd="0" presId="urn:microsoft.com/office/officeart/2005/8/layout/default"/>
    <dgm:cxn modelId="{85512FA7-1DED-467F-9813-60EB05B74232}" type="presParOf" srcId="{CB629E59-2CCE-4F0E-957C-3C62DBE08447}" destId="{A8D4EA4B-A5C5-4E14-AF75-84F0DCD8E477}" srcOrd="3" destOrd="0" presId="urn:microsoft.com/office/officeart/2005/8/layout/default"/>
    <dgm:cxn modelId="{C5C33A93-77D6-4479-8E2D-8A5B24D6F029}" type="presParOf" srcId="{CB629E59-2CCE-4F0E-957C-3C62DBE08447}" destId="{8497244F-D4E5-4A38-86E1-3A07AC077FA3}" srcOrd="4" destOrd="0" presId="urn:microsoft.com/office/officeart/2005/8/layout/default"/>
    <dgm:cxn modelId="{8D74CA1B-02E8-442F-8948-57504FB0CD98}" type="presParOf" srcId="{CB629E59-2CCE-4F0E-957C-3C62DBE08447}" destId="{D9AFD18C-B1EC-46C9-B502-9F7E43D0B9EF}" srcOrd="5" destOrd="0" presId="urn:microsoft.com/office/officeart/2005/8/layout/default"/>
    <dgm:cxn modelId="{C9475148-9FB3-4177-BC6F-1BBA5CADAF99}" type="presParOf" srcId="{CB629E59-2CCE-4F0E-957C-3C62DBE08447}" destId="{800D0870-E70F-4CA6-833E-371479CC0DCB}" srcOrd="6" destOrd="0" presId="urn:microsoft.com/office/officeart/2005/8/layout/default"/>
    <dgm:cxn modelId="{4A2D9F47-50F1-48A9-813C-EFBAB276FB82}" type="presParOf" srcId="{CB629E59-2CCE-4F0E-957C-3C62DBE08447}" destId="{BE249079-004E-47C1-BC31-B8C16000F9AA}" srcOrd="7" destOrd="0" presId="urn:microsoft.com/office/officeart/2005/8/layout/default"/>
    <dgm:cxn modelId="{3B7D2D50-CD81-4F26-8EBF-6231E6041205}" type="presParOf" srcId="{CB629E59-2CCE-4F0E-957C-3C62DBE08447}" destId="{DED9EE0E-AC07-461E-8CF2-536040743C1F}" srcOrd="8" destOrd="0" presId="urn:microsoft.com/office/officeart/2005/8/layout/default"/>
    <dgm:cxn modelId="{D542ADEB-851A-4494-8413-78367EEE7373}" type="presParOf" srcId="{CB629E59-2CCE-4F0E-957C-3C62DBE08447}" destId="{561EE7BA-D50A-403A-9B1D-A83548AC8066}" srcOrd="9" destOrd="0" presId="urn:microsoft.com/office/officeart/2005/8/layout/default"/>
    <dgm:cxn modelId="{2AD2B429-04BD-46CD-937A-6E08ECA88475}" type="presParOf" srcId="{CB629E59-2CCE-4F0E-957C-3C62DBE08447}" destId="{D16AA5E9-9076-4725-8E72-89C100CB61BB}" srcOrd="10" destOrd="0" presId="urn:microsoft.com/office/officeart/2005/8/layout/default"/>
    <dgm:cxn modelId="{935EE934-5FD9-4488-A77B-C3C3AB3E7488}" type="presParOf" srcId="{CB629E59-2CCE-4F0E-957C-3C62DBE08447}" destId="{7DADFF4C-F9C5-46AA-B459-872B9AB0C7E3}" srcOrd="11" destOrd="0" presId="urn:microsoft.com/office/officeart/2005/8/layout/default"/>
    <dgm:cxn modelId="{D20B74D6-100E-49C2-B195-BF639C9A16BE}" type="presParOf" srcId="{CB629E59-2CCE-4F0E-957C-3C62DBE08447}" destId="{0247C2EE-C603-4D64-B48B-CB6F54E1189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A97E28-A51B-4D1D-A546-6550841C3A1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3987FCB5-C4E4-4A59-92EE-1186D9FFAD9D}">
      <dgm:prSet custT="1"/>
      <dgm:spPr/>
      <dgm:t>
        <a:bodyPr/>
        <a:lstStyle/>
        <a:p>
          <a:r>
            <a:rPr lang="es-ES" sz="1200" noProof="0" dirty="0">
              <a:solidFill>
                <a:schemeClr val="tx1"/>
              </a:solidFill>
              <a:latin typeface="Arial Rounded MT Bold" panose="020F0704030504030204" pitchFamily="34" charset="0"/>
            </a:rPr>
            <a:t>10) Creatividad: Promocionar los propios productos y/o servicios de manera innovadora y creativa es fundamental para ser reconocidos.</a:t>
          </a:r>
        </a:p>
      </dgm:t>
    </dgm:pt>
    <dgm:pt modelId="{9A634844-9DE0-4DF3-AF8C-46087986A628}" type="parTrans" cxnId="{D38FA076-1409-4993-8565-E7691DF8DCF9}">
      <dgm:prSet/>
      <dgm:spPr/>
      <dgm:t>
        <a:bodyPr/>
        <a:lstStyle/>
        <a:p>
          <a:endParaRPr lang="it-IT" sz="1200">
            <a:solidFill>
              <a:schemeClr val="tx1"/>
            </a:solidFill>
            <a:latin typeface="Arial Rounded MT Bold" panose="020F0704030504030204" pitchFamily="34" charset="0"/>
          </a:endParaRPr>
        </a:p>
      </dgm:t>
    </dgm:pt>
    <dgm:pt modelId="{FC925593-DF5B-4D00-87E2-BE0D0F058B18}" type="sibTrans" cxnId="{D38FA076-1409-4993-8565-E7691DF8DCF9}">
      <dgm:prSet/>
      <dgm:spPr/>
      <dgm:t>
        <a:bodyPr/>
        <a:lstStyle/>
        <a:p>
          <a:endParaRPr lang="it-IT" sz="1200">
            <a:solidFill>
              <a:schemeClr val="tx1"/>
            </a:solidFill>
            <a:latin typeface="Arial Rounded MT Bold" panose="020F0704030504030204" pitchFamily="34" charset="0"/>
          </a:endParaRPr>
        </a:p>
      </dgm:t>
    </dgm:pt>
    <dgm:pt modelId="{3F8F1BEF-E386-43D8-A316-92DA7013CFB2}">
      <dgm:prSet custT="1"/>
      <dgm:spPr/>
      <dgm:t>
        <a:bodyPr/>
        <a:lstStyle/>
        <a:p>
          <a:pPr algn="just"/>
          <a:r>
            <a:rPr lang="es-ES" sz="1200" noProof="0" dirty="0">
              <a:solidFill>
                <a:schemeClr val="tx1"/>
              </a:solidFill>
              <a:latin typeface="Arial Rounded MT Bold" panose="020F0704030504030204" pitchFamily="34" charset="0"/>
            </a:rPr>
            <a:t>11) Contenidos: Muchos contenidos llamativos significan que la empresa es vital, autentica y dinámica. El contenido está hecho por palabras, videos, imágenes y eventos.  </a:t>
          </a:r>
        </a:p>
      </dgm:t>
    </dgm:pt>
    <dgm:pt modelId="{A8B1E412-23AF-4949-8105-5B05B11497F2}" type="parTrans" cxnId="{74D61803-10CA-4C13-9F7A-623B40953CD5}">
      <dgm:prSet/>
      <dgm:spPr/>
      <dgm:t>
        <a:bodyPr/>
        <a:lstStyle/>
        <a:p>
          <a:endParaRPr lang="it-IT" sz="1200">
            <a:solidFill>
              <a:schemeClr val="tx1"/>
            </a:solidFill>
            <a:latin typeface="Arial Rounded MT Bold" panose="020F0704030504030204" pitchFamily="34" charset="0"/>
          </a:endParaRPr>
        </a:p>
      </dgm:t>
    </dgm:pt>
    <dgm:pt modelId="{180D8B8A-19F2-4529-A023-03E10336965E}" type="sibTrans" cxnId="{74D61803-10CA-4C13-9F7A-623B40953CD5}">
      <dgm:prSet/>
      <dgm:spPr/>
      <dgm:t>
        <a:bodyPr/>
        <a:lstStyle/>
        <a:p>
          <a:endParaRPr lang="it-IT" sz="1200">
            <a:solidFill>
              <a:schemeClr val="tx1"/>
            </a:solidFill>
            <a:latin typeface="Arial Rounded MT Bold" panose="020F0704030504030204" pitchFamily="34" charset="0"/>
          </a:endParaRPr>
        </a:p>
      </dgm:t>
    </dgm:pt>
    <dgm:pt modelId="{DFFCCC5B-D14C-4428-B8B8-70638A8F600B}" type="pres">
      <dgm:prSet presAssocID="{22A97E28-A51B-4D1D-A546-6550841C3A11}" presName="linear" presStyleCnt="0">
        <dgm:presLayoutVars>
          <dgm:dir/>
          <dgm:animLvl val="lvl"/>
          <dgm:resizeHandles val="exact"/>
        </dgm:presLayoutVars>
      </dgm:prSet>
      <dgm:spPr/>
    </dgm:pt>
    <dgm:pt modelId="{FA13FF6C-1AB7-4B3E-82E7-34744ACC9B62}" type="pres">
      <dgm:prSet presAssocID="{3987FCB5-C4E4-4A59-92EE-1186D9FFAD9D}" presName="parentLin" presStyleCnt="0"/>
      <dgm:spPr/>
    </dgm:pt>
    <dgm:pt modelId="{562BF495-C035-45BC-B1A4-DB719BDD9AA9}" type="pres">
      <dgm:prSet presAssocID="{3987FCB5-C4E4-4A59-92EE-1186D9FFAD9D}" presName="parentLeftMargin" presStyleLbl="node1" presStyleIdx="0" presStyleCnt="2"/>
      <dgm:spPr/>
    </dgm:pt>
    <dgm:pt modelId="{AF8A75D8-A720-47AE-989C-AA7DC6D1E1DE}" type="pres">
      <dgm:prSet presAssocID="{3987FCB5-C4E4-4A59-92EE-1186D9FFAD9D}" presName="parentText" presStyleLbl="node1" presStyleIdx="0" presStyleCnt="2">
        <dgm:presLayoutVars>
          <dgm:chMax val="0"/>
          <dgm:bulletEnabled val="1"/>
        </dgm:presLayoutVars>
      </dgm:prSet>
      <dgm:spPr/>
    </dgm:pt>
    <dgm:pt modelId="{8CE3966D-2F6F-4876-AA25-6D9B97EC128B}" type="pres">
      <dgm:prSet presAssocID="{3987FCB5-C4E4-4A59-92EE-1186D9FFAD9D}" presName="negativeSpace" presStyleCnt="0"/>
      <dgm:spPr/>
    </dgm:pt>
    <dgm:pt modelId="{D480682D-C470-4CD5-8A0D-54E97C48ECBB}" type="pres">
      <dgm:prSet presAssocID="{3987FCB5-C4E4-4A59-92EE-1186D9FFAD9D}" presName="childText" presStyleLbl="conFgAcc1" presStyleIdx="0" presStyleCnt="2">
        <dgm:presLayoutVars>
          <dgm:bulletEnabled val="1"/>
        </dgm:presLayoutVars>
      </dgm:prSet>
      <dgm:spPr/>
    </dgm:pt>
    <dgm:pt modelId="{E7C55A59-7B30-4AD4-932C-CBF2251FAA47}" type="pres">
      <dgm:prSet presAssocID="{FC925593-DF5B-4D00-87E2-BE0D0F058B18}" presName="spaceBetweenRectangles" presStyleCnt="0"/>
      <dgm:spPr/>
    </dgm:pt>
    <dgm:pt modelId="{736BB383-7A1F-4035-AA34-C301AE16DAF5}" type="pres">
      <dgm:prSet presAssocID="{3F8F1BEF-E386-43D8-A316-92DA7013CFB2}" presName="parentLin" presStyleCnt="0"/>
      <dgm:spPr/>
    </dgm:pt>
    <dgm:pt modelId="{356424C5-3124-4536-A722-F0C3C425AA8D}" type="pres">
      <dgm:prSet presAssocID="{3F8F1BEF-E386-43D8-A316-92DA7013CFB2}" presName="parentLeftMargin" presStyleLbl="node1" presStyleIdx="0" presStyleCnt="2"/>
      <dgm:spPr/>
    </dgm:pt>
    <dgm:pt modelId="{8A04F0B1-2AA6-4A7B-AE10-3A2DB3521CF6}" type="pres">
      <dgm:prSet presAssocID="{3F8F1BEF-E386-43D8-A316-92DA7013CFB2}" presName="parentText" presStyleLbl="node1" presStyleIdx="1" presStyleCnt="2">
        <dgm:presLayoutVars>
          <dgm:chMax val="0"/>
          <dgm:bulletEnabled val="1"/>
        </dgm:presLayoutVars>
      </dgm:prSet>
      <dgm:spPr/>
    </dgm:pt>
    <dgm:pt modelId="{EF824E29-ED30-4208-99A8-6F2D836784AD}" type="pres">
      <dgm:prSet presAssocID="{3F8F1BEF-E386-43D8-A316-92DA7013CFB2}" presName="negativeSpace" presStyleCnt="0"/>
      <dgm:spPr/>
    </dgm:pt>
    <dgm:pt modelId="{409DCD9A-9841-41A0-9868-E6305CA0880A}" type="pres">
      <dgm:prSet presAssocID="{3F8F1BEF-E386-43D8-A316-92DA7013CFB2}" presName="childText" presStyleLbl="conFgAcc1" presStyleIdx="1" presStyleCnt="2">
        <dgm:presLayoutVars>
          <dgm:bulletEnabled val="1"/>
        </dgm:presLayoutVars>
      </dgm:prSet>
      <dgm:spPr/>
    </dgm:pt>
  </dgm:ptLst>
  <dgm:cxnLst>
    <dgm:cxn modelId="{A904F302-62B1-43EE-8AE1-594280BA05CD}" type="presOf" srcId="{3F8F1BEF-E386-43D8-A316-92DA7013CFB2}" destId="{8A04F0B1-2AA6-4A7B-AE10-3A2DB3521CF6}" srcOrd="1" destOrd="0" presId="urn:microsoft.com/office/officeart/2005/8/layout/list1"/>
    <dgm:cxn modelId="{74D61803-10CA-4C13-9F7A-623B40953CD5}" srcId="{22A97E28-A51B-4D1D-A546-6550841C3A11}" destId="{3F8F1BEF-E386-43D8-A316-92DA7013CFB2}" srcOrd="1" destOrd="0" parTransId="{A8B1E412-23AF-4949-8105-5B05B11497F2}" sibTransId="{180D8B8A-19F2-4529-A023-03E10336965E}"/>
    <dgm:cxn modelId="{4FF3000F-3606-4AE0-A1BA-3D17CC137427}" type="presOf" srcId="{3987FCB5-C4E4-4A59-92EE-1186D9FFAD9D}" destId="{AF8A75D8-A720-47AE-989C-AA7DC6D1E1DE}" srcOrd="1" destOrd="0" presId="urn:microsoft.com/office/officeart/2005/8/layout/list1"/>
    <dgm:cxn modelId="{6EFA6444-3648-4E17-9D6E-E31B23A9C759}" type="presOf" srcId="{3987FCB5-C4E4-4A59-92EE-1186D9FFAD9D}" destId="{562BF495-C035-45BC-B1A4-DB719BDD9AA9}" srcOrd="0" destOrd="0" presId="urn:microsoft.com/office/officeart/2005/8/layout/list1"/>
    <dgm:cxn modelId="{D38FA076-1409-4993-8565-E7691DF8DCF9}" srcId="{22A97E28-A51B-4D1D-A546-6550841C3A11}" destId="{3987FCB5-C4E4-4A59-92EE-1186D9FFAD9D}" srcOrd="0" destOrd="0" parTransId="{9A634844-9DE0-4DF3-AF8C-46087986A628}" sibTransId="{FC925593-DF5B-4D00-87E2-BE0D0F058B18}"/>
    <dgm:cxn modelId="{88B825A4-07E8-45E1-810A-AD83D2C1BA32}" type="presOf" srcId="{22A97E28-A51B-4D1D-A546-6550841C3A11}" destId="{DFFCCC5B-D14C-4428-B8B8-70638A8F600B}" srcOrd="0" destOrd="0" presId="urn:microsoft.com/office/officeart/2005/8/layout/list1"/>
    <dgm:cxn modelId="{77241BAB-7BDA-4A7B-8EA0-1B586EA627A3}" type="presOf" srcId="{3F8F1BEF-E386-43D8-A316-92DA7013CFB2}" destId="{356424C5-3124-4536-A722-F0C3C425AA8D}" srcOrd="0" destOrd="0" presId="urn:microsoft.com/office/officeart/2005/8/layout/list1"/>
    <dgm:cxn modelId="{82C4B867-E924-45DE-94A2-47D3188EE813}" type="presParOf" srcId="{DFFCCC5B-D14C-4428-B8B8-70638A8F600B}" destId="{FA13FF6C-1AB7-4B3E-82E7-34744ACC9B62}" srcOrd="0" destOrd="0" presId="urn:microsoft.com/office/officeart/2005/8/layout/list1"/>
    <dgm:cxn modelId="{2E7580A5-F820-429C-B5E2-057F33CB4B3C}" type="presParOf" srcId="{FA13FF6C-1AB7-4B3E-82E7-34744ACC9B62}" destId="{562BF495-C035-45BC-B1A4-DB719BDD9AA9}" srcOrd="0" destOrd="0" presId="urn:microsoft.com/office/officeart/2005/8/layout/list1"/>
    <dgm:cxn modelId="{679AB40D-4BFD-4FD0-837F-4F422EEC8202}" type="presParOf" srcId="{FA13FF6C-1AB7-4B3E-82E7-34744ACC9B62}" destId="{AF8A75D8-A720-47AE-989C-AA7DC6D1E1DE}" srcOrd="1" destOrd="0" presId="urn:microsoft.com/office/officeart/2005/8/layout/list1"/>
    <dgm:cxn modelId="{1025E8EA-05D8-4E23-A7EF-42EA8CADF22F}" type="presParOf" srcId="{DFFCCC5B-D14C-4428-B8B8-70638A8F600B}" destId="{8CE3966D-2F6F-4876-AA25-6D9B97EC128B}" srcOrd="1" destOrd="0" presId="urn:microsoft.com/office/officeart/2005/8/layout/list1"/>
    <dgm:cxn modelId="{DBFAD065-BFD9-4BFB-86E8-7F1A73F70AA2}" type="presParOf" srcId="{DFFCCC5B-D14C-4428-B8B8-70638A8F600B}" destId="{D480682D-C470-4CD5-8A0D-54E97C48ECBB}" srcOrd="2" destOrd="0" presId="urn:microsoft.com/office/officeart/2005/8/layout/list1"/>
    <dgm:cxn modelId="{BB2594F3-A325-43FD-886C-7717FE8A42B7}" type="presParOf" srcId="{DFFCCC5B-D14C-4428-B8B8-70638A8F600B}" destId="{E7C55A59-7B30-4AD4-932C-CBF2251FAA47}" srcOrd="3" destOrd="0" presId="urn:microsoft.com/office/officeart/2005/8/layout/list1"/>
    <dgm:cxn modelId="{29785FBD-4C55-41D5-9191-FEF6E5EA74B5}" type="presParOf" srcId="{DFFCCC5B-D14C-4428-B8B8-70638A8F600B}" destId="{736BB383-7A1F-4035-AA34-C301AE16DAF5}" srcOrd="4" destOrd="0" presId="urn:microsoft.com/office/officeart/2005/8/layout/list1"/>
    <dgm:cxn modelId="{3573F9F3-5388-4C70-BC23-77417339D9EA}" type="presParOf" srcId="{736BB383-7A1F-4035-AA34-C301AE16DAF5}" destId="{356424C5-3124-4536-A722-F0C3C425AA8D}" srcOrd="0" destOrd="0" presId="urn:microsoft.com/office/officeart/2005/8/layout/list1"/>
    <dgm:cxn modelId="{C65EEAC3-321E-46A6-9AC8-9EBAB9F7C825}" type="presParOf" srcId="{736BB383-7A1F-4035-AA34-C301AE16DAF5}" destId="{8A04F0B1-2AA6-4A7B-AE10-3A2DB3521CF6}" srcOrd="1" destOrd="0" presId="urn:microsoft.com/office/officeart/2005/8/layout/list1"/>
    <dgm:cxn modelId="{39869482-4B31-4161-94AE-AF23D2118341}" type="presParOf" srcId="{DFFCCC5B-D14C-4428-B8B8-70638A8F600B}" destId="{EF824E29-ED30-4208-99A8-6F2D836784AD}" srcOrd="5" destOrd="0" presId="urn:microsoft.com/office/officeart/2005/8/layout/list1"/>
    <dgm:cxn modelId="{D0D32804-1E5E-416D-8D27-B4F799FE7C84}" type="presParOf" srcId="{DFFCCC5B-D14C-4428-B8B8-70638A8F600B}" destId="{409DCD9A-9841-41A0-9868-E6305CA0880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F524A7C-0F0C-4702-9BE6-86EC74F3DCF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F2B71D47-442C-4E61-8D7F-63FA460CEF27}">
      <dgm:prSet custT="1"/>
      <dgm:spPr/>
      <dgm:t>
        <a:bodyPr/>
        <a:lstStyle/>
        <a:p>
          <a:pPr algn="just"/>
          <a:r>
            <a:rPr lang="es-ES" sz="1200" noProof="0" dirty="0">
              <a:solidFill>
                <a:schemeClr val="tx1"/>
              </a:solidFill>
              <a:latin typeface="Arial Rounded MT Bold" panose="020F0704030504030204" pitchFamily="34" charset="0"/>
            </a:rPr>
            <a:t>12) Social: las redes sociales no son sólo un medio de comunicación, sino un cambio en la cultura de la empresa: han cambiado radicalmente la integración con los clientes. Hoy el digital está en el centro del marketing. </a:t>
          </a:r>
        </a:p>
      </dgm:t>
    </dgm:pt>
    <dgm:pt modelId="{CFC8FFA2-4AAF-46E9-BBBD-6FB44563DA69}" type="parTrans" cxnId="{B03C03BC-0C91-4221-AB8A-B6AA1F361524}">
      <dgm:prSet/>
      <dgm:spPr/>
      <dgm:t>
        <a:bodyPr/>
        <a:lstStyle/>
        <a:p>
          <a:endParaRPr lang="it-IT" sz="1200">
            <a:solidFill>
              <a:schemeClr val="tx1"/>
            </a:solidFill>
            <a:latin typeface="Arial Rounded MT Bold" panose="020F0704030504030204" pitchFamily="34" charset="0"/>
          </a:endParaRPr>
        </a:p>
      </dgm:t>
    </dgm:pt>
    <dgm:pt modelId="{C311B45C-316F-4FBE-B43B-B1A8B957F279}" type="sibTrans" cxnId="{B03C03BC-0C91-4221-AB8A-B6AA1F361524}">
      <dgm:prSet/>
      <dgm:spPr/>
      <dgm:t>
        <a:bodyPr/>
        <a:lstStyle/>
        <a:p>
          <a:endParaRPr lang="it-IT" sz="1200">
            <a:solidFill>
              <a:schemeClr val="tx1"/>
            </a:solidFill>
            <a:latin typeface="Arial Rounded MT Bold" panose="020F0704030504030204" pitchFamily="34" charset="0"/>
          </a:endParaRPr>
        </a:p>
      </dgm:t>
    </dgm:pt>
    <dgm:pt modelId="{019E5D0F-0CE8-42E3-8883-99676227D887}" type="pres">
      <dgm:prSet presAssocID="{CF524A7C-0F0C-4702-9BE6-86EC74F3DCFF}" presName="linear" presStyleCnt="0">
        <dgm:presLayoutVars>
          <dgm:dir/>
          <dgm:animLvl val="lvl"/>
          <dgm:resizeHandles val="exact"/>
        </dgm:presLayoutVars>
      </dgm:prSet>
      <dgm:spPr/>
    </dgm:pt>
    <dgm:pt modelId="{33D5E671-F6C8-47A3-9176-3EFD1A36016A}" type="pres">
      <dgm:prSet presAssocID="{F2B71D47-442C-4E61-8D7F-63FA460CEF27}" presName="parentLin" presStyleCnt="0"/>
      <dgm:spPr/>
    </dgm:pt>
    <dgm:pt modelId="{BB23A495-18DE-4BD2-9E0A-297BCD03C738}" type="pres">
      <dgm:prSet presAssocID="{F2B71D47-442C-4E61-8D7F-63FA460CEF27}" presName="parentLeftMargin" presStyleLbl="node1" presStyleIdx="0" presStyleCnt="1"/>
      <dgm:spPr/>
    </dgm:pt>
    <dgm:pt modelId="{E0E026AF-C044-4439-9B61-64B10B9DD169}" type="pres">
      <dgm:prSet presAssocID="{F2B71D47-442C-4E61-8D7F-63FA460CEF27}" presName="parentText" presStyleLbl="node1" presStyleIdx="0" presStyleCnt="1" custScaleX="113173" custScaleY="74641">
        <dgm:presLayoutVars>
          <dgm:chMax val="0"/>
          <dgm:bulletEnabled val="1"/>
        </dgm:presLayoutVars>
      </dgm:prSet>
      <dgm:spPr/>
    </dgm:pt>
    <dgm:pt modelId="{7600FF8E-EA9A-4CEB-A91F-DA70C2142882}" type="pres">
      <dgm:prSet presAssocID="{F2B71D47-442C-4E61-8D7F-63FA460CEF27}" presName="negativeSpace" presStyleCnt="0"/>
      <dgm:spPr/>
    </dgm:pt>
    <dgm:pt modelId="{D34E7B70-422D-4D22-93BE-52351D081416}" type="pres">
      <dgm:prSet presAssocID="{F2B71D47-442C-4E61-8D7F-63FA460CEF27}" presName="childText" presStyleLbl="conFgAcc1" presStyleIdx="0" presStyleCnt="1" custLinFactNeighborX="687" custLinFactNeighborY="-15738">
        <dgm:presLayoutVars>
          <dgm:bulletEnabled val="1"/>
        </dgm:presLayoutVars>
      </dgm:prSet>
      <dgm:spPr/>
    </dgm:pt>
  </dgm:ptLst>
  <dgm:cxnLst>
    <dgm:cxn modelId="{9362D929-3CE1-4A48-96FD-51350EB07016}" type="presOf" srcId="{CF524A7C-0F0C-4702-9BE6-86EC74F3DCFF}" destId="{019E5D0F-0CE8-42E3-8883-99676227D887}" srcOrd="0" destOrd="0" presId="urn:microsoft.com/office/officeart/2005/8/layout/list1"/>
    <dgm:cxn modelId="{A8E80F44-418A-4E14-8D25-94F518198701}" type="presOf" srcId="{F2B71D47-442C-4E61-8D7F-63FA460CEF27}" destId="{BB23A495-18DE-4BD2-9E0A-297BCD03C738}" srcOrd="0" destOrd="0" presId="urn:microsoft.com/office/officeart/2005/8/layout/list1"/>
    <dgm:cxn modelId="{B03C03BC-0C91-4221-AB8A-B6AA1F361524}" srcId="{CF524A7C-0F0C-4702-9BE6-86EC74F3DCFF}" destId="{F2B71D47-442C-4E61-8D7F-63FA460CEF27}" srcOrd="0" destOrd="0" parTransId="{CFC8FFA2-4AAF-46E9-BBBD-6FB44563DA69}" sibTransId="{C311B45C-316F-4FBE-B43B-B1A8B957F279}"/>
    <dgm:cxn modelId="{2A6B07F2-F973-4725-BB6C-38D9C235113E}" type="presOf" srcId="{F2B71D47-442C-4E61-8D7F-63FA460CEF27}" destId="{E0E026AF-C044-4439-9B61-64B10B9DD169}" srcOrd="1" destOrd="0" presId="urn:microsoft.com/office/officeart/2005/8/layout/list1"/>
    <dgm:cxn modelId="{7C6498E7-D372-460D-909F-60F4DDA91EE2}" type="presParOf" srcId="{019E5D0F-0CE8-42E3-8883-99676227D887}" destId="{33D5E671-F6C8-47A3-9176-3EFD1A36016A}" srcOrd="0" destOrd="0" presId="urn:microsoft.com/office/officeart/2005/8/layout/list1"/>
    <dgm:cxn modelId="{7D65120B-A7D5-40A8-8D06-7C4F828A10DF}" type="presParOf" srcId="{33D5E671-F6C8-47A3-9176-3EFD1A36016A}" destId="{BB23A495-18DE-4BD2-9E0A-297BCD03C738}" srcOrd="0" destOrd="0" presId="urn:microsoft.com/office/officeart/2005/8/layout/list1"/>
    <dgm:cxn modelId="{EC380505-1077-4C2C-816D-3D2E6D173328}" type="presParOf" srcId="{33D5E671-F6C8-47A3-9176-3EFD1A36016A}" destId="{E0E026AF-C044-4439-9B61-64B10B9DD169}" srcOrd="1" destOrd="0" presId="urn:microsoft.com/office/officeart/2005/8/layout/list1"/>
    <dgm:cxn modelId="{C0EA9807-6B1C-4A78-9841-6A47F7D5CC7F}" type="presParOf" srcId="{019E5D0F-0CE8-42E3-8883-99676227D887}" destId="{7600FF8E-EA9A-4CEB-A91F-DA70C2142882}" srcOrd="1" destOrd="0" presId="urn:microsoft.com/office/officeart/2005/8/layout/list1"/>
    <dgm:cxn modelId="{6D86A845-8076-4933-9345-83F1D3103127}" type="presParOf" srcId="{019E5D0F-0CE8-42E3-8883-99676227D887}" destId="{D34E7B70-422D-4D22-93BE-52351D08141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1FBEFB-163A-4E1C-AD3D-E2B3784D9334}"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it-IT"/>
        </a:p>
      </dgm:t>
    </dgm:pt>
    <dgm:pt modelId="{CC9AA61B-6689-4C15-848B-7AD756B566AB}">
      <dgm:prSet custT="1"/>
      <dgm:spPr/>
      <dgm:t>
        <a:bodyPr/>
        <a:lstStyle/>
        <a:p>
          <a:r>
            <a:rPr lang="es-ES" sz="1200" noProof="0" dirty="0">
              <a:solidFill>
                <a:schemeClr val="tx1"/>
              </a:solidFill>
              <a:latin typeface="Arial Rounded MT Bold" panose="020F0704030504030204" pitchFamily="34" charset="0"/>
            </a:rPr>
            <a:t>Un </a:t>
          </a:r>
          <a:r>
            <a:rPr lang="es-ES" sz="1200" noProof="0" dirty="0">
              <a:solidFill>
                <a:srgbClr val="F8469B"/>
              </a:solidFill>
              <a:latin typeface="Arial Rounded MT Bold" panose="020F0704030504030204" pitchFamily="34" charset="0"/>
            </a:rPr>
            <a:t>plan de Marketing Digital </a:t>
          </a:r>
          <a:r>
            <a:rPr lang="es-ES" sz="1200" noProof="0" dirty="0">
              <a:solidFill>
                <a:schemeClr val="tx1"/>
              </a:solidFill>
              <a:latin typeface="Arial Rounded MT Bold" panose="020F0704030504030204" pitchFamily="34" charset="0"/>
            </a:rPr>
            <a:t>empieza por un </a:t>
          </a:r>
          <a:r>
            <a:rPr lang="es-ES" sz="1200" noProof="0" dirty="0">
              <a:solidFill>
                <a:srgbClr val="F8469B"/>
              </a:solidFill>
              <a:latin typeface="Arial Rounded MT Bold" panose="020F0704030504030204" pitchFamily="34" charset="0"/>
            </a:rPr>
            <a:t>Análisis</a:t>
          </a:r>
          <a:r>
            <a:rPr lang="es-ES" sz="1200" noProof="0" dirty="0">
              <a:solidFill>
                <a:schemeClr val="tx1"/>
              </a:solidFill>
              <a:latin typeface="Arial Rounded MT Bold" panose="020F0704030504030204" pitchFamily="34" charset="0"/>
            </a:rPr>
            <a:t>: primero que todo, hay que entender:</a:t>
          </a:r>
        </a:p>
      </dgm:t>
    </dgm:pt>
    <dgm:pt modelId="{546AE51B-7D1F-47BF-A21E-A46EF9F3C350}" type="parTrans" cxnId="{B75203CF-5ED9-40E6-95C4-04D972E545BE}">
      <dgm:prSet/>
      <dgm:spPr/>
      <dgm:t>
        <a:bodyPr/>
        <a:lstStyle/>
        <a:p>
          <a:endParaRPr lang="es-ES" sz="1200" noProof="0" dirty="0">
            <a:solidFill>
              <a:schemeClr val="tx1"/>
            </a:solidFill>
            <a:latin typeface="Arial Rounded MT Bold" panose="020F0704030504030204" pitchFamily="34" charset="0"/>
          </a:endParaRPr>
        </a:p>
      </dgm:t>
    </dgm:pt>
    <dgm:pt modelId="{A41CFBDE-5E47-4232-9E1D-04DF91A1BC35}" type="sibTrans" cxnId="{B75203CF-5ED9-40E6-95C4-04D972E545BE}">
      <dgm:prSet/>
      <dgm:spPr/>
      <dgm:t>
        <a:bodyPr/>
        <a:lstStyle/>
        <a:p>
          <a:endParaRPr lang="es-ES" sz="1200" noProof="0" dirty="0">
            <a:solidFill>
              <a:schemeClr val="tx1"/>
            </a:solidFill>
            <a:latin typeface="Arial Rounded MT Bold" panose="020F0704030504030204" pitchFamily="34" charset="0"/>
          </a:endParaRPr>
        </a:p>
      </dgm:t>
    </dgm:pt>
    <dgm:pt modelId="{CE3641E9-6322-447C-84C4-F95879D5F571}">
      <dgm:prSet custT="1"/>
      <dgm:spPr/>
      <dgm:t>
        <a:bodyPr/>
        <a:lstStyle/>
        <a:p>
          <a:pPr algn="just"/>
          <a:r>
            <a:rPr lang="es-ES" sz="1200" noProof="0" dirty="0">
              <a:solidFill>
                <a:schemeClr val="tx1"/>
              </a:solidFill>
              <a:latin typeface="Arial Rounded MT Bold" panose="020F0704030504030204" pitchFamily="34" charset="0"/>
            </a:rPr>
            <a:t>1) Los activos digitales de la empresa, es decir, lo que la empresa ya posee o ya ha hecho (si hay una página web, como se coloca en los motores de búsqueda, si tiene una aplicación, cuantas descargas hay, si tiene plataformas sociales y que interacción tienen, si ya ha realizado Campañas de Web </a:t>
          </a:r>
          <a:r>
            <a:rPr lang="es-ES" sz="1200" noProof="0" dirty="0" err="1">
              <a:solidFill>
                <a:schemeClr val="tx1"/>
              </a:solidFill>
              <a:latin typeface="Arial Rounded MT Bold" panose="020F0704030504030204" pitchFamily="34" charset="0"/>
            </a:rPr>
            <a:t>Advertising</a:t>
          </a:r>
          <a:r>
            <a:rPr lang="es-ES" sz="1200" noProof="0" dirty="0">
              <a:solidFill>
                <a:schemeClr val="tx1"/>
              </a:solidFill>
              <a:latin typeface="Arial Rounded MT Bold" panose="020F0704030504030204" pitchFamily="34" charset="0"/>
            </a:rPr>
            <a:t> y con qué resultados.  </a:t>
          </a:r>
        </a:p>
      </dgm:t>
    </dgm:pt>
    <dgm:pt modelId="{7C4CE47C-2DA3-4119-9A0B-6E1802D91310}" type="parTrans" cxnId="{840527E6-0024-4986-9411-90859A97A989}">
      <dgm:prSet/>
      <dgm:spPr/>
      <dgm:t>
        <a:bodyPr/>
        <a:lstStyle/>
        <a:p>
          <a:endParaRPr lang="es-ES" sz="1200" noProof="0" dirty="0">
            <a:solidFill>
              <a:schemeClr val="tx1"/>
            </a:solidFill>
            <a:latin typeface="Arial Rounded MT Bold" panose="020F0704030504030204" pitchFamily="34" charset="0"/>
          </a:endParaRPr>
        </a:p>
      </dgm:t>
    </dgm:pt>
    <dgm:pt modelId="{6D9D4D2F-2BE9-4C05-9178-7E5BBEC94848}" type="sibTrans" cxnId="{840527E6-0024-4986-9411-90859A97A989}">
      <dgm:prSet/>
      <dgm:spPr/>
      <dgm:t>
        <a:bodyPr/>
        <a:lstStyle/>
        <a:p>
          <a:endParaRPr lang="es-ES" sz="1200" noProof="0" dirty="0">
            <a:solidFill>
              <a:schemeClr val="tx1"/>
            </a:solidFill>
            <a:latin typeface="Arial Rounded MT Bold" panose="020F0704030504030204" pitchFamily="34" charset="0"/>
          </a:endParaRPr>
        </a:p>
      </dgm:t>
    </dgm:pt>
    <dgm:pt modelId="{DF744B43-5A83-4CA1-AD25-8101BD24AEBA}">
      <dgm:prSet custT="1"/>
      <dgm:spPr/>
      <dgm:t>
        <a:bodyPr/>
        <a:lstStyle/>
        <a:p>
          <a:pPr algn="l"/>
          <a:endParaRPr lang="es-ES" sz="1200" noProof="0" dirty="0">
            <a:solidFill>
              <a:schemeClr val="tx1"/>
            </a:solidFill>
            <a:latin typeface="Arial Rounded MT Bold" panose="020F0704030504030204" pitchFamily="34" charset="0"/>
          </a:endParaRPr>
        </a:p>
      </dgm:t>
    </dgm:pt>
    <dgm:pt modelId="{6C7047A0-AF6A-4292-8930-6E7F11ED9C76}" type="parTrans" cxnId="{20CBE5A4-FEA3-4750-938C-0A43E20C1AE5}">
      <dgm:prSet/>
      <dgm:spPr/>
      <dgm:t>
        <a:bodyPr/>
        <a:lstStyle/>
        <a:p>
          <a:endParaRPr lang="es-ES" sz="1200" noProof="0" dirty="0">
            <a:solidFill>
              <a:schemeClr val="tx1"/>
            </a:solidFill>
            <a:latin typeface="Arial Rounded MT Bold" panose="020F0704030504030204" pitchFamily="34" charset="0"/>
          </a:endParaRPr>
        </a:p>
      </dgm:t>
    </dgm:pt>
    <dgm:pt modelId="{1A95968A-D4D4-4BCF-A5DE-1CDFF2F52490}" type="sibTrans" cxnId="{20CBE5A4-FEA3-4750-938C-0A43E20C1AE5}">
      <dgm:prSet/>
      <dgm:spPr/>
      <dgm:t>
        <a:bodyPr/>
        <a:lstStyle/>
        <a:p>
          <a:endParaRPr lang="es-ES" sz="1200" noProof="0" dirty="0">
            <a:solidFill>
              <a:schemeClr val="tx1"/>
            </a:solidFill>
            <a:latin typeface="Arial Rounded MT Bold" panose="020F0704030504030204" pitchFamily="34" charset="0"/>
          </a:endParaRPr>
        </a:p>
      </dgm:t>
    </dgm:pt>
    <dgm:pt modelId="{546B0CC7-7DE9-43F0-9B02-A321437E45AE}">
      <dgm:prSet custT="1"/>
      <dgm:spPr/>
      <dgm:t>
        <a:bodyPr/>
        <a:lstStyle/>
        <a:p>
          <a:pPr algn="just"/>
          <a:r>
            <a:rPr lang="es-ES" sz="1200" noProof="0" dirty="0">
              <a:solidFill>
                <a:schemeClr val="tx1"/>
              </a:solidFill>
              <a:latin typeface="Arial Rounded MT Bold" panose="020F0704030504030204" pitchFamily="34" charset="0"/>
            </a:rPr>
            <a:t>2) La reputación en la red de la empresa y de sus productos (cuantas veces se habla de ello y con que evaluaciones)</a:t>
          </a:r>
        </a:p>
      </dgm:t>
    </dgm:pt>
    <dgm:pt modelId="{0FE24C08-F8D8-422C-807B-4EDDDF59D8FA}" type="parTrans" cxnId="{24843F80-5445-4F69-BDFD-4ECD503970A5}">
      <dgm:prSet/>
      <dgm:spPr/>
      <dgm:t>
        <a:bodyPr/>
        <a:lstStyle/>
        <a:p>
          <a:endParaRPr lang="es-ES" sz="1200" noProof="0" dirty="0">
            <a:solidFill>
              <a:schemeClr val="tx1"/>
            </a:solidFill>
            <a:latin typeface="Arial Rounded MT Bold" panose="020F0704030504030204" pitchFamily="34" charset="0"/>
          </a:endParaRPr>
        </a:p>
      </dgm:t>
    </dgm:pt>
    <dgm:pt modelId="{C749E40A-134E-4115-A687-33170D8A40CF}" type="sibTrans" cxnId="{24843F80-5445-4F69-BDFD-4ECD503970A5}">
      <dgm:prSet/>
      <dgm:spPr/>
      <dgm:t>
        <a:bodyPr/>
        <a:lstStyle/>
        <a:p>
          <a:endParaRPr lang="es-ES" sz="1200" noProof="0" dirty="0">
            <a:solidFill>
              <a:schemeClr val="tx1"/>
            </a:solidFill>
            <a:latin typeface="Arial Rounded MT Bold" panose="020F0704030504030204" pitchFamily="34" charset="0"/>
          </a:endParaRPr>
        </a:p>
      </dgm:t>
    </dgm:pt>
    <dgm:pt modelId="{5462C114-0D06-408C-B3CA-28AC2EDD3DFF}">
      <dgm:prSet custT="1"/>
      <dgm:spPr/>
      <dgm:t>
        <a:bodyPr/>
        <a:lstStyle/>
        <a:p>
          <a:r>
            <a:rPr lang="es-ES" sz="1200" noProof="0" dirty="0">
              <a:solidFill>
                <a:schemeClr val="tx1"/>
              </a:solidFill>
              <a:latin typeface="Arial Rounded MT Bold" panose="020F0704030504030204" pitchFamily="34" charset="0"/>
            </a:rPr>
            <a:t>3) Los competidores</a:t>
          </a:r>
        </a:p>
      </dgm:t>
    </dgm:pt>
    <dgm:pt modelId="{249FD0E5-F829-40A1-A6DA-200914F20960}" type="parTrans" cxnId="{CBB321F2-F87C-4D61-AAA1-1D8E698C2A03}">
      <dgm:prSet/>
      <dgm:spPr/>
      <dgm:t>
        <a:bodyPr/>
        <a:lstStyle/>
        <a:p>
          <a:endParaRPr lang="es-ES" sz="1200" noProof="0" dirty="0">
            <a:solidFill>
              <a:schemeClr val="tx1"/>
            </a:solidFill>
            <a:latin typeface="Arial Rounded MT Bold" panose="020F0704030504030204" pitchFamily="34" charset="0"/>
          </a:endParaRPr>
        </a:p>
      </dgm:t>
    </dgm:pt>
    <dgm:pt modelId="{DAEEB946-0C1E-411A-A330-E9AABC281296}" type="sibTrans" cxnId="{CBB321F2-F87C-4D61-AAA1-1D8E698C2A03}">
      <dgm:prSet/>
      <dgm:spPr/>
      <dgm:t>
        <a:bodyPr/>
        <a:lstStyle/>
        <a:p>
          <a:endParaRPr lang="es-ES" sz="1200" noProof="0" dirty="0">
            <a:solidFill>
              <a:schemeClr val="tx1"/>
            </a:solidFill>
            <a:latin typeface="Arial Rounded MT Bold" panose="020F0704030504030204" pitchFamily="34" charset="0"/>
          </a:endParaRPr>
        </a:p>
      </dgm:t>
    </dgm:pt>
    <dgm:pt modelId="{8016FD05-E31A-45F5-A355-BEA9B14D953C}">
      <dgm:prSet custT="1"/>
      <dgm:spPr/>
      <dgm:t>
        <a:bodyPr/>
        <a:lstStyle/>
        <a:p>
          <a:r>
            <a:rPr lang="es-ES" sz="1200" noProof="0" dirty="0">
              <a:solidFill>
                <a:schemeClr val="tx1"/>
              </a:solidFill>
              <a:latin typeface="Arial Rounded MT Bold" panose="020F0704030504030204" pitchFamily="34" charset="0"/>
            </a:rPr>
            <a:t>4) Qué hacen en la Web los clientes adquiridos y los potenciales (cuáles páginas web frecuentan, cuál es su típico perfil, cuales son sus costumbres).</a:t>
          </a:r>
        </a:p>
      </dgm:t>
    </dgm:pt>
    <dgm:pt modelId="{5F79061E-723E-4D50-8524-7D776C9DD3C1}" type="parTrans" cxnId="{B2F720B7-18E0-4556-95B9-E2554B6EEB73}">
      <dgm:prSet/>
      <dgm:spPr/>
      <dgm:t>
        <a:bodyPr/>
        <a:lstStyle/>
        <a:p>
          <a:endParaRPr lang="es-ES" sz="1200" noProof="0" dirty="0">
            <a:solidFill>
              <a:schemeClr val="tx1"/>
            </a:solidFill>
            <a:latin typeface="Arial Rounded MT Bold" panose="020F0704030504030204" pitchFamily="34" charset="0"/>
          </a:endParaRPr>
        </a:p>
      </dgm:t>
    </dgm:pt>
    <dgm:pt modelId="{516D1670-965B-4137-B77E-BA77BE5DAFC3}" type="sibTrans" cxnId="{B2F720B7-18E0-4556-95B9-E2554B6EEB73}">
      <dgm:prSet/>
      <dgm:spPr/>
      <dgm:t>
        <a:bodyPr/>
        <a:lstStyle/>
        <a:p>
          <a:endParaRPr lang="es-ES" sz="1200" noProof="0" dirty="0">
            <a:solidFill>
              <a:schemeClr val="tx1"/>
            </a:solidFill>
            <a:latin typeface="Arial Rounded MT Bold" panose="020F0704030504030204" pitchFamily="34" charset="0"/>
          </a:endParaRPr>
        </a:p>
      </dgm:t>
    </dgm:pt>
    <dgm:pt modelId="{E018A4B3-F6D6-4547-AB15-E7958D35DFFD}" type="pres">
      <dgm:prSet presAssocID="{2C1FBEFB-163A-4E1C-AD3D-E2B3784D9334}" presName="Name0" presStyleCnt="0">
        <dgm:presLayoutVars>
          <dgm:chMax val="7"/>
          <dgm:chPref val="7"/>
          <dgm:dir/>
        </dgm:presLayoutVars>
      </dgm:prSet>
      <dgm:spPr/>
    </dgm:pt>
    <dgm:pt modelId="{2B17EC60-F7BA-4C52-8A14-D32A56777C1A}" type="pres">
      <dgm:prSet presAssocID="{2C1FBEFB-163A-4E1C-AD3D-E2B3784D9334}" presName="Name1" presStyleCnt="0"/>
      <dgm:spPr/>
    </dgm:pt>
    <dgm:pt modelId="{E8C71B17-BD6C-4521-BDC2-EE854E7AA2F4}" type="pres">
      <dgm:prSet presAssocID="{2C1FBEFB-163A-4E1C-AD3D-E2B3784D9334}" presName="cycle" presStyleCnt="0"/>
      <dgm:spPr/>
    </dgm:pt>
    <dgm:pt modelId="{5C041726-8980-4792-B488-137DA912CF93}" type="pres">
      <dgm:prSet presAssocID="{2C1FBEFB-163A-4E1C-AD3D-E2B3784D9334}" presName="srcNode" presStyleLbl="node1" presStyleIdx="0" presStyleCnt="5"/>
      <dgm:spPr/>
    </dgm:pt>
    <dgm:pt modelId="{3833034A-989E-4D6A-B599-590863D19230}" type="pres">
      <dgm:prSet presAssocID="{2C1FBEFB-163A-4E1C-AD3D-E2B3784D9334}" presName="conn" presStyleLbl="parChTrans1D2" presStyleIdx="0" presStyleCnt="1"/>
      <dgm:spPr/>
    </dgm:pt>
    <dgm:pt modelId="{D14C8B91-8164-49E4-82A6-35C6AD96AA9F}" type="pres">
      <dgm:prSet presAssocID="{2C1FBEFB-163A-4E1C-AD3D-E2B3784D9334}" presName="extraNode" presStyleLbl="node1" presStyleIdx="0" presStyleCnt="5"/>
      <dgm:spPr/>
    </dgm:pt>
    <dgm:pt modelId="{1C911777-F3CE-4EA7-9E0D-C9B07C1CB1D0}" type="pres">
      <dgm:prSet presAssocID="{2C1FBEFB-163A-4E1C-AD3D-E2B3784D9334}" presName="dstNode" presStyleLbl="node1" presStyleIdx="0" presStyleCnt="5"/>
      <dgm:spPr/>
    </dgm:pt>
    <dgm:pt modelId="{7274E559-B24C-4C76-AC16-EE2560C77AD2}" type="pres">
      <dgm:prSet presAssocID="{CC9AA61B-6689-4C15-848B-7AD756B566AB}" presName="text_1" presStyleLbl="node1" presStyleIdx="0" presStyleCnt="5">
        <dgm:presLayoutVars>
          <dgm:bulletEnabled val="1"/>
        </dgm:presLayoutVars>
      </dgm:prSet>
      <dgm:spPr/>
    </dgm:pt>
    <dgm:pt modelId="{4BD13248-E166-4675-855E-A8E75326A71E}" type="pres">
      <dgm:prSet presAssocID="{CC9AA61B-6689-4C15-848B-7AD756B566AB}" presName="accent_1" presStyleCnt="0"/>
      <dgm:spPr/>
    </dgm:pt>
    <dgm:pt modelId="{38284ADF-C8DD-4767-95E3-4D736C9AE5BD}" type="pres">
      <dgm:prSet presAssocID="{CC9AA61B-6689-4C15-848B-7AD756B566AB}" presName="accentRepeatNode" presStyleLbl="solidFgAcc1" presStyleIdx="0" presStyleCnt="5"/>
      <dgm:spPr/>
    </dgm:pt>
    <dgm:pt modelId="{1ED748AC-CBF6-4765-B1C3-05FA60AF1539}" type="pres">
      <dgm:prSet presAssocID="{CE3641E9-6322-447C-84C4-F95879D5F571}" presName="text_2" presStyleLbl="node1" presStyleIdx="1" presStyleCnt="5" custScaleY="176328">
        <dgm:presLayoutVars>
          <dgm:bulletEnabled val="1"/>
        </dgm:presLayoutVars>
      </dgm:prSet>
      <dgm:spPr/>
    </dgm:pt>
    <dgm:pt modelId="{AC639673-7EA2-4000-AB93-230AD95F2BBE}" type="pres">
      <dgm:prSet presAssocID="{CE3641E9-6322-447C-84C4-F95879D5F571}" presName="accent_2" presStyleCnt="0"/>
      <dgm:spPr/>
    </dgm:pt>
    <dgm:pt modelId="{2568B1C6-8F66-497C-9835-697D92A3AA96}" type="pres">
      <dgm:prSet presAssocID="{CE3641E9-6322-447C-84C4-F95879D5F571}" presName="accentRepeatNode" presStyleLbl="solidFgAcc1" presStyleIdx="1" presStyleCnt="5"/>
      <dgm:spPr/>
    </dgm:pt>
    <dgm:pt modelId="{19D00E96-302A-4CF2-824F-9BA292C1F0D3}" type="pres">
      <dgm:prSet presAssocID="{546B0CC7-7DE9-43F0-9B02-A321437E45AE}" presName="text_3" presStyleLbl="node1" presStyleIdx="2" presStyleCnt="5" custLinFactNeighborX="411" custLinFactNeighborY="26375">
        <dgm:presLayoutVars>
          <dgm:bulletEnabled val="1"/>
        </dgm:presLayoutVars>
      </dgm:prSet>
      <dgm:spPr/>
    </dgm:pt>
    <dgm:pt modelId="{82F0C7EE-C2AE-4E17-AFBF-DC804BA6239A}" type="pres">
      <dgm:prSet presAssocID="{546B0CC7-7DE9-43F0-9B02-A321437E45AE}" presName="accent_3" presStyleCnt="0"/>
      <dgm:spPr/>
    </dgm:pt>
    <dgm:pt modelId="{D9521BDA-5B02-4C27-8299-3A2A1AC5AE06}" type="pres">
      <dgm:prSet presAssocID="{546B0CC7-7DE9-43F0-9B02-A321437E45AE}" presName="accentRepeatNode" presStyleLbl="solidFgAcc1" presStyleIdx="2" presStyleCnt="5"/>
      <dgm:spPr/>
    </dgm:pt>
    <dgm:pt modelId="{5F584A72-800D-4FD4-93F2-FB0E09780321}" type="pres">
      <dgm:prSet presAssocID="{5462C114-0D06-408C-B3CA-28AC2EDD3DFF}" presName="text_4" presStyleLbl="node1" presStyleIdx="3" presStyleCnt="5">
        <dgm:presLayoutVars>
          <dgm:bulletEnabled val="1"/>
        </dgm:presLayoutVars>
      </dgm:prSet>
      <dgm:spPr/>
    </dgm:pt>
    <dgm:pt modelId="{CF6EF11D-CF69-4D49-842C-771C80412DDC}" type="pres">
      <dgm:prSet presAssocID="{5462C114-0D06-408C-B3CA-28AC2EDD3DFF}" presName="accent_4" presStyleCnt="0"/>
      <dgm:spPr/>
    </dgm:pt>
    <dgm:pt modelId="{DDC81BE6-5AEC-47C5-B087-92B63C8D36C2}" type="pres">
      <dgm:prSet presAssocID="{5462C114-0D06-408C-B3CA-28AC2EDD3DFF}" presName="accentRepeatNode" presStyleLbl="solidFgAcc1" presStyleIdx="3" presStyleCnt="5"/>
      <dgm:spPr/>
    </dgm:pt>
    <dgm:pt modelId="{3F878306-66D7-4A00-AA4A-B240D5C2A3A2}" type="pres">
      <dgm:prSet presAssocID="{8016FD05-E31A-45F5-A355-BEA9B14D953C}" presName="text_5" presStyleLbl="node1" presStyleIdx="4" presStyleCnt="5">
        <dgm:presLayoutVars>
          <dgm:bulletEnabled val="1"/>
        </dgm:presLayoutVars>
      </dgm:prSet>
      <dgm:spPr/>
    </dgm:pt>
    <dgm:pt modelId="{83403D7F-5F85-4D95-A269-546B9DFCBA2A}" type="pres">
      <dgm:prSet presAssocID="{8016FD05-E31A-45F5-A355-BEA9B14D953C}" presName="accent_5" presStyleCnt="0"/>
      <dgm:spPr/>
    </dgm:pt>
    <dgm:pt modelId="{392D28A7-2EC3-4F14-9C5B-DF9103D45119}" type="pres">
      <dgm:prSet presAssocID="{8016FD05-E31A-45F5-A355-BEA9B14D953C}" presName="accentRepeatNode" presStyleLbl="solidFgAcc1" presStyleIdx="4" presStyleCnt="5"/>
      <dgm:spPr/>
    </dgm:pt>
  </dgm:ptLst>
  <dgm:cxnLst>
    <dgm:cxn modelId="{DD8C5201-5B2A-480D-9430-21DDC00E0E12}" type="presOf" srcId="{546B0CC7-7DE9-43F0-9B02-A321437E45AE}" destId="{19D00E96-302A-4CF2-824F-9BA292C1F0D3}" srcOrd="0" destOrd="0" presId="urn:microsoft.com/office/officeart/2008/layout/VerticalCurvedList"/>
    <dgm:cxn modelId="{6D44A707-909F-48C3-BB8F-8A927F06CCCC}" type="presOf" srcId="{CC9AA61B-6689-4C15-848B-7AD756B566AB}" destId="{7274E559-B24C-4C76-AC16-EE2560C77AD2}" srcOrd="0" destOrd="0" presId="urn:microsoft.com/office/officeart/2008/layout/VerticalCurvedList"/>
    <dgm:cxn modelId="{E49ACE39-9BED-4D8D-99F7-F508F3AED822}" type="presOf" srcId="{DF744B43-5A83-4CA1-AD25-8101BD24AEBA}" destId="{1ED748AC-CBF6-4765-B1C3-05FA60AF1539}" srcOrd="0" destOrd="1" presId="urn:microsoft.com/office/officeart/2008/layout/VerticalCurvedList"/>
    <dgm:cxn modelId="{48FB8372-8FB6-41CF-86A1-F5A48C734330}" type="presOf" srcId="{5462C114-0D06-408C-B3CA-28AC2EDD3DFF}" destId="{5F584A72-800D-4FD4-93F2-FB0E09780321}" srcOrd="0" destOrd="0" presId="urn:microsoft.com/office/officeart/2008/layout/VerticalCurvedList"/>
    <dgm:cxn modelId="{24843F80-5445-4F69-BDFD-4ECD503970A5}" srcId="{2C1FBEFB-163A-4E1C-AD3D-E2B3784D9334}" destId="{546B0CC7-7DE9-43F0-9B02-A321437E45AE}" srcOrd="2" destOrd="0" parTransId="{0FE24C08-F8D8-422C-807B-4EDDDF59D8FA}" sibTransId="{C749E40A-134E-4115-A687-33170D8A40CF}"/>
    <dgm:cxn modelId="{D276D689-55C9-49F2-9787-7B2B4B37711B}" type="presOf" srcId="{A41CFBDE-5E47-4232-9E1D-04DF91A1BC35}" destId="{3833034A-989E-4D6A-B599-590863D19230}" srcOrd="0" destOrd="0" presId="urn:microsoft.com/office/officeart/2008/layout/VerticalCurvedList"/>
    <dgm:cxn modelId="{01C8229A-FFCE-4F88-9B40-F5ADBC7AF5C5}" type="presOf" srcId="{8016FD05-E31A-45F5-A355-BEA9B14D953C}" destId="{3F878306-66D7-4A00-AA4A-B240D5C2A3A2}" srcOrd="0" destOrd="0" presId="urn:microsoft.com/office/officeart/2008/layout/VerticalCurvedList"/>
    <dgm:cxn modelId="{E23986A3-B556-4201-BA5A-8D9D29DD0A7A}" type="presOf" srcId="{CE3641E9-6322-447C-84C4-F95879D5F571}" destId="{1ED748AC-CBF6-4765-B1C3-05FA60AF1539}" srcOrd="0" destOrd="0" presId="urn:microsoft.com/office/officeart/2008/layout/VerticalCurvedList"/>
    <dgm:cxn modelId="{20CBE5A4-FEA3-4750-938C-0A43E20C1AE5}" srcId="{CE3641E9-6322-447C-84C4-F95879D5F571}" destId="{DF744B43-5A83-4CA1-AD25-8101BD24AEBA}" srcOrd="0" destOrd="0" parTransId="{6C7047A0-AF6A-4292-8930-6E7F11ED9C76}" sibTransId="{1A95968A-D4D4-4BCF-A5DE-1CDFF2F52490}"/>
    <dgm:cxn modelId="{B2F720B7-18E0-4556-95B9-E2554B6EEB73}" srcId="{2C1FBEFB-163A-4E1C-AD3D-E2B3784D9334}" destId="{8016FD05-E31A-45F5-A355-BEA9B14D953C}" srcOrd="4" destOrd="0" parTransId="{5F79061E-723E-4D50-8524-7D776C9DD3C1}" sibTransId="{516D1670-965B-4137-B77E-BA77BE5DAFC3}"/>
    <dgm:cxn modelId="{054769B8-8162-4318-A245-1194A1FAEE23}" type="presOf" srcId="{2C1FBEFB-163A-4E1C-AD3D-E2B3784D9334}" destId="{E018A4B3-F6D6-4547-AB15-E7958D35DFFD}" srcOrd="0" destOrd="0" presId="urn:microsoft.com/office/officeart/2008/layout/VerticalCurvedList"/>
    <dgm:cxn modelId="{B75203CF-5ED9-40E6-95C4-04D972E545BE}" srcId="{2C1FBEFB-163A-4E1C-AD3D-E2B3784D9334}" destId="{CC9AA61B-6689-4C15-848B-7AD756B566AB}" srcOrd="0" destOrd="0" parTransId="{546AE51B-7D1F-47BF-A21E-A46EF9F3C350}" sibTransId="{A41CFBDE-5E47-4232-9E1D-04DF91A1BC35}"/>
    <dgm:cxn modelId="{840527E6-0024-4986-9411-90859A97A989}" srcId="{2C1FBEFB-163A-4E1C-AD3D-E2B3784D9334}" destId="{CE3641E9-6322-447C-84C4-F95879D5F571}" srcOrd="1" destOrd="0" parTransId="{7C4CE47C-2DA3-4119-9A0B-6E1802D91310}" sibTransId="{6D9D4D2F-2BE9-4C05-9178-7E5BBEC94848}"/>
    <dgm:cxn modelId="{CBB321F2-F87C-4D61-AAA1-1D8E698C2A03}" srcId="{2C1FBEFB-163A-4E1C-AD3D-E2B3784D9334}" destId="{5462C114-0D06-408C-B3CA-28AC2EDD3DFF}" srcOrd="3" destOrd="0" parTransId="{249FD0E5-F829-40A1-A6DA-200914F20960}" sibTransId="{DAEEB946-0C1E-411A-A330-E9AABC281296}"/>
    <dgm:cxn modelId="{B12EDE6D-6663-473C-BDD7-36FC66C5C2C0}" type="presParOf" srcId="{E018A4B3-F6D6-4547-AB15-E7958D35DFFD}" destId="{2B17EC60-F7BA-4C52-8A14-D32A56777C1A}" srcOrd="0" destOrd="0" presId="urn:microsoft.com/office/officeart/2008/layout/VerticalCurvedList"/>
    <dgm:cxn modelId="{F054C681-1F21-4E39-BB39-2A7BFED2B67B}" type="presParOf" srcId="{2B17EC60-F7BA-4C52-8A14-D32A56777C1A}" destId="{E8C71B17-BD6C-4521-BDC2-EE854E7AA2F4}" srcOrd="0" destOrd="0" presId="urn:microsoft.com/office/officeart/2008/layout/VerticalCurvedList"/>
    <dgm:cxn modelId="{C682DB67-E300-4EB5-8B99-2AA9A6E771DA}" type="presParOf" srcId="{E8C71B17-BD6C-4521-BDC2-EE854E7AA2F4}" destId="{5C041726-8980-4792-B488-137DA912CF93}" srcOrd="0" destOrd="0" presId="urn:microsoft.com/office/officeart/2008/layout/VerticalCurvedList"/>
    <dgm:cxn modelId="{0B8BE340-809D-40E6-B6FD-354AC411F856}" type="presParOf" srcId="{E8C71B17-BD6C-4521-BDC2-EE854E7AA2F4}" destId="{3833034A-989E-4D6A-B599-590863D19230}" srcOrd="1" destOrd="0" presId="urn:microsoft.com/office/officeart/2008/layout/VerticalCurvedList"/>
    <dgm:cxn modelId="{E6EF98CC-DDDA-40CF-8975-48A49EC45C84}" type="presParOf" srcId="{E8C71B17-BD6C-4521-BDC2-EE854E7AA2F4}" destId="{D14C8B91-8164-49E4-82A6-35C6AD96AA9F}" srcOrd="2" destOrd="0" presId="urn:microsoft.com/office/officeart/2008/layout/VerticalCurvedList"/>
    <dgm:cxn modelId="{E751333F-AF12-46E2-8562-B019E4F6A629}" type="presParOf" srcId="{E8C71B17-BD6C-4521-BDC2-EE854E7AA2F4}" destId="{1C911777-F3CE-4EA7-9E0D-C9B07C1CB1D0}" srcOrd="3" destOrd="0" presId="urn:microsoft.com/office/officeart/2008/layout/VerticalCurvedList"/>
    <dgm:cxn modelId="{6C6218F2-6D6F-40DD-9855-7169096C7329}" type="presParOf" srcId="{2B17EC60-F7BA-4C52-8A14-D32A56777C1A}" destId="{7274E559-B24C-4C76-AC16-EE2560C77AD2}" srcOrd="1" destOrd="0" presId="urn:microsoft.com/office/officeart/2008/layout/VerticalCurvedList"/>
    <dgm:cxn modelId="{B0191319-B337-46E7-B524-24F24D6BF746}" type="presParOf" srcId="{2B17EC60-F7BA-4C52-8A14-D32A56777C1A}" destId="{4BD13248-E166-4675-855E-A8E75326A71E}" srcOrd="2" destOrd="0" presId="urn:microsoft.com/office/officeart/2008/layout/VerticalCurvedList"/>
    <dgm:cxn modelId="{3CB55E63-A862-4E56-BDF1-E5BF9487FADE}" type="presParOf" srcId="{4BD13248-E166-4675-855E-A8E75326A71E}" destId="{38284ADF-C8DD-4767-95E3-4D736C9AE5BD}" srcOrd="0" destOrd="0" presId="urn:microsoft.com/office/officeart/2008/layout/VerticalCurvedList"/>
    <dgm:cxn modelId="{D3C3931E-34C7-41C4-A161-016D27C4303B}" type="presParOf" srcId="{2B17EC60-F7BA-4C52-8A14-D32A56777C1A}" destId="{1ED748AC-CBF6-4765-B1C3-05FA60AF1539}" srcOrd="3" destOrd="0" presId="urn:microsoft.com/office/officeart/2008/layout/VerticalCurvedList"/>
    <dgm:cxn modelId="{394BEEFF-EE4A-4BA6-A74E-A8C7EEBE2945}" type="presParOf" srcId="{2B17EC60-F7BA-4C52-8A14-D32A56777C1A}" destId="{AC639673-7EA2-4000-AB93-230AD95F2BBE}" srcOrd="4" destOrd="0" presId="urn:microsoft.com/office/officeart/2008/layout/VerticalCurvedList"/>
    <dgm:cxn modelId="{43DCFC0A-F3BE-4E9B-9B16-E14F871A3E77}" type="presParOf" srcId="{AC639673-7EA2-4000-AB93-230AD95F2BBE}" destId="{2568B1C6-8F66-497C-9835-697D92A3AA96}" srcOrd="0" destOrd="0" presId="urn:microsoft.com/office/officeart/2008/layout/VerticalCurvedList"/>
    <dgm:cxn modelId="{C9323363-61D8-4D49-A246-FE5C9EE17714}" type="presParOf" srcId="{2B17EC60-F7BA-4C52-8A14-D32A56777C1A}" destId="{19D00E96-302A-4CF2-824F-9BA292C1F0D3}" srcOrd="5" destOrd="0" presId="urn:microsoft.com/office/officeart/2008/layout/VerticalCurvedList"/>
    <dgm:cxn modelId="{08F1B6DA-4469-4E27-BE28-8637D322EF36}" type="presParOf" srcId="{2B17EC60-F7BA-4C52-8A14-D32A56777C1A}" destId="{82F0C7EE-C2AE-4E17-AFBF-DC804BA6239A}" srcOrd="6" destOrd="0" presId="urn:microsoft.com/office/officeart/2008/layout/VerticalCurvedList"/>
    <dgm:cxn modelId="{243D37A4-CBF7-47F4-AFB0-1A84352BA9F4}" type="presParOf" srcId="{82F0C7EE-C2AE-4E17-AFBF-DC804BA6239A}" destId="{D9521BDA-5B02-4C27-8299-3A2A1AC5AE06}" srcOrd="0" destOrd="0" presId="urn:microsoft.com/office/officeart/2008/layout/VerticalCurvedList"/>
    <dgm:cxn modelId="{D48F6C14-1839-498B-AE4D-98A08D2A7513}" type="presParOf" srcId="{2B17EC60-F7BA-4C52-8A14-D32A56777C1A}" destId="{5F584A72-800D-4FD4-93F2-FB0E09780321}" srcOrd="7" destOrd="0" presId="urn:microsoft.com/office/officeart/2008/layout/VerticalCurvedList"/>
    <dgm:cxn modelId="{27C98924-AE54-4F2B-BFD6-A677C519CC66}" type="presParOf" srcId="{2B17EC60-F7BA-4C52-8A14-D32A56777C1A}" destId="{CF6EF11D-CF69-4D49-842C-771C80412DDC}" srcOrd="8" destOrd="0" presId="urn:microsoft.com/office/officeart/2008/layout/VerticalCurvedList"/>
    <dgm:cxn modelId="{36C2F4CF-07AA-451F-83F8-A8E21174E3BC}" type="presParOf" srcId="{CF6EF11D-CF69-4D49-842C-771C80412DDC}" destId="{DDC81BE6-5AEC-47C5-B087-92B63C8D36C2}" srcOrd="0" destOrd="0" presId="urn:microsoft.com/office/officeart/2008/layout/VerticalCurvedList"/>
    <dgm:cxn modelId="{D3296078-645B-435C-862C-2E7E8405D07F}" type="presParOf" srcId="{2B17EC60-F7BA-4C52-8A14-D32A56777C1A}" destId="{3F878306-66D7-4A00-AA4A-B240D5C2A3A2}" srcOrd="9" destOrd="0" presId="urn:microsoft.com/office/officeart/2008/layout/VerticalCurvedList"/>
    <dgm:cxn modelId="{FD1E33FE-10F6-48F6-8D7C-86A39522B252}" type="presParOf" srcId="{2B17EC60-F7BA-4C52-8A14-D32A56777C1A}" destId="{83403D7F-5F85-4D95-A269-546B9DFCBA2A}" srcOrd="10" destOrd="0" presId="urn:microsoft.com/office/officeart/2008/layout/VerticalCurvedList"/>
    <dgm:cxn modelId="{EA4B92EA-393E-4F5A-96B8-FA8223D2F561}" type="presParOf" srcId="{83403D7F-5F85-4D95-A269-546B9DFCBA2A}" destId="{392D28A7-2EC3-4F14-9C5B-DF9103D4511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1E6BE93-870E-4244-859F-730F86071710}"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it-IT"/>
        </a:p>
      </dgm:t>
    </dgm:pt>
    <dgm:pt modelId="{B74761E3-45E7-4395-BF0B-551388FE424F}">
      <dgm:prSet custT="1"/>
      <dgm:spPr/>
      <dgm:t>
        <a:bodyPr/>
        <a:lstStyle/>
        <a:p>
          <a:pPr algn="ctr"/>
          <a:r>
            <a:rPr lang="es-ES" sz="1200" noProof="0" dirty="0">
              <a:solidFill>
                <a:schemeClr val="tx1"/>
              </a:solidFill>
              <a:latin typeface="Arial Rounded MT Bold" panose="020F0704030504030204" pitchFamily="34" charset="0"/>
            </a:rPr>
            <a:t>1) ¿Cuáles son las herramientas de Marketing Digital que queremos activar? (Por ejemplo: ¿queremos activar un boletín?) </a:t>
          </a:r>
        </a:p>
      </dgm:t>
    </dgm:pt>
    <dgm:pt modelId="{3363BDF3-CFC5-450A-B5D9-D4BFDC2AAE16}" type="parTrans" cxnId="{4A6A92D1-EE25-461E-A8EF-EBB654E2C95E}">
      <dgm:prSet/>
      <dgm:spPr/>
      <dgm:t>
        <a:bodyPr/>
        <a:lstStyle/>
        <a:p>
          <a:endParaRPr lang="es-ES" sz="1200" noProof="0" dirty="0">
            <a:solidFill>
              <a:schemeClr val="tx1"/>
            </a:solidFill>
            <a:latin typeface="Arial Rounded MT Bold" panose="020F0704030504030204" pitchFamily="34" charset="0"/>
          </a:endParaRPr>
        </a:p>
      </dgm:t>
    </dgm:pt>
    <dgm:pt modelId="{42A2A18B-7A69-4EF5-BA16-EF35ED70649D}" type="sibTrans" cxnId="{4A6A92D1-EE25-461E-A8EF-EBB654E2C95E}">
      <dgm:prSet/>
      <dgm:spPr/>
      <dgm:t>
        <a:bodyPr/>
        <a:lstStyle/>
        <a:p>
          <a:endParaRPr lang="es-ES" sz="1200" noProof="0" dirty="0">
            <a:solidFill>
              <a:schemeClr val="tx1"/>
            </a:solidFill>
            <a:latin typeface="Arial Rounded MT Bold" panose="020F0704030504030204" pitchFamily="34" charset="0"/>
          </a:endParaRPr>
        </a:p>
      </dgm:t>
    </dgm:pt>
    <dgm:pt modelId="{98BCD33E-1319-43BE-B49B-32B86019D352}">
      <dgm:prSet custT="1"/>
      <dgm:spPr/>
      <dgm:t>
        <a:bodyPr/>
        <a:lstStyle/>
        <a:p>
          <a:r>
            <a:rPr lang="es-ES" sz="1200" noProof="0" dirty="0">
              <a:solidFill>
                <a:schemeClr val="tx1"/>
              </a:solidFill>
              <a:latin typeface="Arial Rounded MT Bold" panose="020F0704030504030204" pitchFamily="34" charset="0"/>
            </a:rPr>
            <a:t>2) ¿Quién hace qué? ¿Quién se dedicará al Marketing Digital en la empresa? </a:t>
          </a:r>
        </a:p>
      </dgm:t>
    </dgm:pt>
    <dgm:pt modelId="{A992EB31-5444-4C39-A62E-CCAED796F36A}" type="parTrans" cxnId="{F73C5ACA-AD72-4E82-8187-035C904426F4}">
      <dgm:prSet/>
      <dgm:spPr/>
      <dgm:t>
        <a:bodyPr/>
        <a:lstStyle/>
        <a:p>
          <a:endParaRPr lang="es-ES" sz="1200" noProof="0" dirty="0">
            <a:solidFill>
              <a:schemeClr val="tx1"/>
            </a:solidFill>
            <a:latin typeface="Arial Rounded MT Bold" panose="020F0704030504030204" pitchFamily="34" charset="0"/>
          </a:endParaRPr>
        </a:p>
      </dgm:t>
    </dgm:pt>
    <dgm:pt modelId="{83BE235E-6448-4F8A-A61D-AD5538C0B5D6}" type="sibTrans" cxnId="{F73C5ACA-AD72-4E82-8187-035C904426F4}">
      <dgm:prSet/>
      <dgm:spPr/>
      <dgm:t>
        <a:bodyPr/>
        <a:lstStyle/>
        <a:p>
          <a:endParaRPr lang="es-ES" sz="1200" noProof="0" dirty="0">
            <a:solidFill>
              <a:schemeClr val="tx1"/>
            </a:solidFill>
            <a:latin typeface="Arial Rounded MT Bold" panose="020F0704030504030204" pitchFamily="34" charset="0"/>
          </a:endParaRPr>
        </a:p>
      </dgm:t>
    </dgm:pt>
    <dgm:pt modelId="{00EB1B1F-61AF-4EAD-9861-4B8601746475}">
      <dgm:prSet custT="1"/>
      <dgm:spPr/>
      <dgm:t>
        <a:bodyPr/>
        <a:lstStyle/>
        <a:p>
          <a:r>
            <a:rPr lang="es-ES" sz="1200" noProof="0" dirty="0">
              <a:solidFill>
                <a:schemeClr val="tx1"/>
              </a:solidFill>
              <a:latin typeface="Arial Rounded MT Bold" panose="020F0704030504030204" pitchFamily="34" charset="0"/>
            </a:rPr>
            <a:t>3) ¿Quién supervisará los datos y los objetivos? ¿Cómo? </a:t>
          </a:r>
        </a:p>
      </dgm:t>
    </dgm:pt>
    <dgm:pt modelId="{ADB90D16-FC49-4B50-BB74-10C5125BA0FE}" type="parTrans" cxnId="{A57B0C5D-7D7B-4EE1-A489-5CDA299FA1B6}">
      <dgm:prSet/>
      <dgm:spPr/>
      <dgm:t>
        <a:bodyPr/>
        <a:lstStyle/>
        <a:p>
          <a:endParaRPr lang="es-ES" sz="1200" noProof="0" dirty="0">
            <a:solidFill>
              <a:schemeClr val="tx1"/>
            </a:solidFill>
            <a:latin typeface="Arial Rounded MT Bold" panose="020F0704030504030204" pitchFamily="34" charset="0"/>
          </a:endParaRPr>
        </a:p>
      </dgm:t>
    </dgm:pt>
    <dgm:pt modelId="{C73C9A34-925C-42C7-A3ED-CADFC7F93DE6}" type="sibTrans" cxnId="{A57B0C5D-7D7B-4EE1-A489-5CDA299FA1B6}">
      <dgm:prSet/>
      <dgm:spPr/>
      <dgm:t>
        <a:bodyPr/>
        <a:lstStyle/>
        <a:p>
          <a:endParaRPr lang="es-ES" sz="1200" noProof="0" dirty="0">
            <a:solidFill>
              <a:schemeClr val="tx1"/>
            </a:solidFill>
            <a:latin typeface="Arial Rounded MT Bold" panose="020F0704030504030204" pitchFamily="34" charset="0"/>
          </a:endParaRPr>
        </a:p>
      </dgm:t>
    </dgm:pt>
    <dgm:pt modelId="{B645C794-C11B-40D8-A190-D94B68340283}">
      <dgm:prSet custT="1"/>
      <dgm:spPr/>
      <dgm:t>
        <a:bodyPr/>
        <a:lstStyle/>
        <a:p>
          <a:r>
            <a:rPr lang="es-ES" sz="1200" noProof="0" dirty="0">
              <a:solidFill>
                <a:schemeClr val="tx1"/>
              </a:solidFill>
              <a:latin typeface="Arial Rounded MT Bold" panose="020F0704030504030204" pitchFamily="34" charset="0"/>
            </a:rPr>
            <a:t>4) Presupuesto: ¿Cuál es el presupuesto indicativo para las actividades de Marketing Digital a disposición? </a:t>
          </a:r>
        </a:p>
      </dgm:t>
    </dgm:pt>
    <dgm:pt modelId="{510FFDE0-01A2-4563-8B70-4EF35C0DD88A}" type="parTrans" cxnId="{170E907B-E4FB-4114-88AE-01D420873590}">
      <dgm:prSet/>
      <dgm:spPr/>
      <dgm:t>
        <a:bodyPr/>
        <a:lstStyle/>
        <a:p>
          <a:endParaRPr lang="es-ES" sz="1200" noProof="0" dirty="0">
            <a:solidFill>
              <a:schemeClr val="tx1"/>
            </a:solidFill>
            <a:latin typeface="Arial Rounded MT Bold" panose="020F0704030504030204" pitchFamily="34" charset="0"/>
          </a:endParaRPr>
        </a:p>
      </dgm:t>
    </dgm:pt>
    <dgm:pt modelId="{E4D08CA5-5183-4EF6-BE86-55E55C07D304}" type="sibTrans" cxnId="{170E907B-E4FB-4114-88AE-01D420873590}">
      <dgm:prSet/>
      <dgm:spPr/>
      <dgm:t>
        <a:bodyPr/>
        <a:lstStyle/>
        <a:p>
          <a:endParaRPr lang="es-ES" sz="1200" noProof="0" dirty="0">
            <a:solidFill>
              <a:schemeClr val="tx1"/>
            </a:solidFill>
            <a:latin typeface="Arial Rounded MT Bold" panose="020F0704030504030204" pitchFamily="34" charset="0"/>
          </a:endParaRPr>
        </a:p>
      </dgm:t>
    </dgm:pt>
    <dgm:pt modelId="{8B21DD65-236D-4198-85F4-FF5419CB3606}" type="pres">
      <dgm:prSet presAssocID="{81E6BE93-870E-4244-859F-730F86071710}" presName="linearFlow" presStyleCnt="0">
        <dgm:presLayoutVars>
          <dgm:resizeHandles val="exact"/>
        </dgm:presLayoutVars>
      </dgm:prSet>
      <dgm:spPr/>
    </dgm:pt>
    <dgm:pt modelId="{3A7B114C-D1E1-4AB9-99F7-7BB4A045839A}" type="pres">
      <dgm:prSet presAssocID="{B74761E3-45E7-4395-BF0B-551388FE424F}" presName="node" presStyleLbl="node1" presStyleIdx="0" presStyleCnt="4" custScaleX="143661">
        <dgm:presLayoutVars>
          <dgm:bulletEnabled val="1"/>
        </dgm:presLayoutVars>
      </dgm:prSet>
      <dgm:spPr/>
    </dgm:pt>
    <dgm:pt modelId="{6E755911-D14B-4756-9C65-0B450E842E6D}" type="pres">
      <dgm:prSet presAssocID="{42A2A18B-7A69-4EF5-BA16-EF35ED70649D}" presName="sibTrans" presStyleLbl="sibTrans2D1" presStyleIdx="0" presStyleCnt="3"/>
      <dgm:spPr/>
    </dgm:pt>
    <dgm:pt modelId="{24575101-5A8A-47E1-B459-FAEEFBDB7A1D}" type="pres">
      <dgm:prSet presAssocID="{42A2A18B-7A69-4EF5-BA16-EF35ED70649D}" presName="connectorText" presStyleLbl="sibTrans2D1" presStyleIdx="0" presStyleCnt="3"/>
      <dgm:spPr/>
    </dgm:pt>
    <dgm:pt modelId="{299A3930-1E32-4D28-AA2B-389108A26BB6}" type="pres">
      <dgm:prSet presAssocID="{98BCD33E-1319-43BE-B49B-32B86019D352}" presName="node" presStyleLbl="node1" presStyleIdx="1" presStyleCnt="4" custScaleX="143661">
        <dgm:presLayoutVars>
          <dgm:bulletEnabled val="1"/>
        </dgm:presLayoutVars>
      </dgm:prSet>
      <dgm:spPr/>
    </dgm:pt>
    <dgm:pt modelId="{3AAD2C22-C72D-4530-96B2-03E45DA1253F}" type="pres">
      <dgm:prSet presAssocID="{83BE235E-6448-4F8A-A61D-AD5538C0B5D6}" presName="sibTrans" presStyleLbl="sibTrans2D1" presStyleIdx="1" presStyleCnt="3"/>
      <dgm:spPr/>
    </dgm:pt>
    <dgm:pt modelId="{74F33629-B477-4A34-83BC-4AE5FC4579DB}" type="pres">
      <dgm:prSet presAssocID="{83BE235E-6448-4F8A-A61D-AD5538C0B5D6}" presName="connectorText" presStyleLbl="sibTrans2D1" presStyleIdx="1" presStyleCnt="3"/>
      <dgm:spPr/>
    </dgm:pt>
    <dgm:pt modelId="{A910367E-725B-4914-A888-AB57EB04A265}" type="pres">
      <dgm:prSet presAssocID="{00EB1B1F-61AF-4EAD-9861-4B8601746475}" presName="node" presStyleLbl="node1" presStyleIdx="2" presStyleCnt="4" custScaleX="143661">
        <dgm:presLayoutVars>
          <dgm:bulletEnabled val="1"/>
        </dgm:presLayoutVars>
      </dgm:prSet>
      <dgm:spPr/>
    </dgm:pt>
    <dgm:pt modelId="{37F27B80-07EE-4CDA-B328-9EE497B08134}" type="pres">
      <dgm:prSet presAssocID="{C73C9A34-925C-42C7-A3ED-CADFC7F93DE6}" presName="sibTrans" presStyleLbl="sibTrans2D1" presStyleIdx="2" presStyleCnt="3"/>
      <dgm:spPr/>
    </dgm:pt>
    <dgm:pt modelId="{2695D035-1DA8-45AC-BF26-E6E6D1ACBD72}" type="pres">
      <dgm:prSet presAssocID="{C73C9A34-925C-42C7-A3ED-CADFC7F93DE6}" presName="connectorText" presStyleLbl="sibTrans2D1" presStyleIdx="2" presStyleCnt="3"/>
      <dgm:spPr/>
    </dgm:pt>
    <dgm:pt modelId="{075AF22D-C309-4933-A695-76A158DF2E73}" type="pres">
      <dgm:prSet presAssocID="{B645C794-C11B-40D8-A190-D94B68340283}" presName="node" presStyleLbl="node1" presStyleIdx="3" presStyleCnt="4" custScaleX="143661">
        <dgm:presLayoutVars>
          <dgm:bulletEnabled val="1"/>
        </dgm:presLayoutVars>
      </dgm:prSet>
      <dgm:spPr/>
    </dgm:pt>
  </dgm:ptLst>
  <dgm:cxnLst>
    <dgm:cxn modelId="{732FF51A-F841-49D6-9FAC-B1FDCAD2C530}" type="presOf" srcId="{83BE235E-6448-4F8A-A61D-AD5538C0B5D6}" destId="{74F33629-B477-4A34-83BC-4AE5FC4579DB}" srcOrd="1" destOrd="0" presId="urn:microsoft.com/office/officeart/2005/8/layout/process2"/>
    <dgm:cxn modelId="{DCDD4D39-B668-4D58-88F6-762FB3D7F38A}" type="presOf" srcId="{C73C9A34-925C-42C7-A3ED-CADFC7F93DE6}" destId="{2695D035-1DA8-45AC-BF26-E6E6D1ACBD72}" srcOrd="1" destOrd="0" presId="urn:microsoft.com/office/officeart/2005/8/layout/process2"/>
    <dgm:cxn modelId="{A57B0C5D-7D7B-4EE1-A489-5CDA299FA1B6}" srcId="{81E6BE93-870E-4244-859F-730F86071710}" destId="{00EB1B1F-61AF-4EAD-9861-4B8601746475}" srcOrd="2" destOrd="0" parTransId="{ADB90D16-FC49-4B50-BB74-10C5125BA0FE}" sibTransId="{C73C9A34-925C-42C7-A3ED-CADFC7F93DE6}"/>
    <dgm:cxn modelId="{2A90F15D-BE4B-4805-96A3-AC2CE37E04CF}" type="presOf" srcId="{B645C794-C11B-40D8-A190-D94B68340283}" destId="{075AF22D-C309-4933-A695-76A158DF2E73}" srcOrd="0" destOrd="0" presId="urn:microsoft.com/office/officeart/2005/8/layout/process2"/>
    <dgm:cxn modelId="{A0AC8279-ACC5-40AA-B550-7ABF93A1F9F9}" type="presOf" srcId="{B74761E3-45E7-4395-BF0B-551388FE424F}" destId="{3A7B114C-D1E1-4AB9-99F7-7BB4A045839A}" srcOrd="0" destOrd="0" presId="urn:microsoft.com/office/officeart/2005/8/layout/process2"/>
    <dgm:cxn modelId="{170E907B-E4FB-4114-88AE-01D420873590}" srcId="{81E6BE93-870E-4244-859F-730F86071710}" destId="{B645C794-C11B-40D8-A190-D94B68340283}" srcOrd="3" destOrd="0" parTransId="{510FFDE0-01A2-4563-8B70-4EF35C0DD88A}" sibTransId="{E4D08CA5-5183-4EF6-BE86-55E55C07D304}"/>
    <dgm:cxn modelId="{72BE2790-EA7F-46D1-8B2A-CE7F99087DE4}" type="presOf" srcId="{42A2A18B-7A69-4EF5-BA16-EF35ED70649D}" destId="{24575101-5A8A-47E1-B459-FAEEFBDB7A1D}" srcOrd="1" destOrd="0" presId="urn:microsoft.com/office/officeart/2005/8/layout/process2"/>
    <dgm:cxn modelId="{14DEBCA4-5983-4CB6-AB52-51EC61A4E633}" type="presOf" srcId="{98BCD33E-1319-43BE-B49B-32B86019D352}" destId="{299A3930-1E32-4D28-AA2B-389108A26BB6}" srcOrd="0" destOrd="0" presId="urn:microsoft.com/office/officeart/2005/8/layout/process2"/>
    <dgm:cxn modelId="{4F1116A8-7712-4B1A-AEEA-FD2F5324F3EA}" type="presOf" srcId="{00EB1B1F-61AF-4EAD-9861-4B8601746475}" destId="{A910367E-725B-4914-A888-AB57EB04A265}" srcOrd="0" destOrd="0" presId="urn:microsoft.com/office/officeart/2005/8/layout/process2"/>
    <dgm:cxn modelId="{7F3F7AB2-1B33-4FDF-8F0B-A42B257A3ECB}" type="presOf" srcId="{83BE235E-6448-4F8A-A61D-AD5538C0B5D6}" destId="{3AAD2C22-C72D-4530-96B2-03E45DA1253F}" srcOrd="0" destOrd="0" presId="urn:microsoft.com/office/officeart/2005/8/layout/process2"/>
    <dgm:cxn modelId="{63964EB4-93C8-49DE-977D-B334C5E2B16B}" type="presOf" srcId="{42A2A18B-7A69-4EF5-BA16-EF35ED70649D}" destId="{6E755911-D14B-4756-9C65-0B450E842E6D}" srcOrd="0" destOrd="0" presId="urn:microsoft.com/office/officeart/2005/8/layout/process2"/>
    <dgm:cxn modelId="{F73C5ACA-AD72-4E82-8187-035C904426F4}" srcId="{81E6BE93-870E-4244-859F-730F86071710}" destId="{98BCD33E-1319-43BE-B49B-32B86019D352}" srcOrd="1" destOrd="0" parTransId="{A992EB31-5444-4C39-A62E-CCAED796F36A}" sibTransId="{83BE235E-6448-4F8A-A61D-AD5538C0B5D6}"/>
    <dgm:cxn modelId="{4A6A92D1-EE25-461E-A8EF-EBB654E2C95E}" srcId="{81E6BE93-870E-4244-859F-730F86071710}" destId="{B74761E3-45E7-4395-BF0B-551388FE424F}" srcOrd="0" destOrd="0" parTransId="{3363BDF3-CFC5-450A-B5D9-D4BFDC2AAE16}" sibTransId="{42A2A18B-7A69-4EF5-BA16-EF35ED70649D}"/>
    <dgm:cxn modelId="{661221EB-75AC-4BD4-AED4-833F69E88A86}" type="presOf" srcId="{81E6BE93-870E-4244-859F-730F86071710}" destId="{8B21DD65-236D-4198-85F4-FF5419CB3606}" srcOrd="0" destOrd="0" presId="urn:microsoft.com/office/officeart/2005/8/layout/process2"/>
    <dgm:cxn modelId="{DFE11DFF-A6A8-4DF8-8D33-39B0E632F7DA}" type="presOf" srcId="{C73C9A34-925C-42C7-A3ED-CADFC7F93DE6}" destId="{37F27B80-07EE-4CDA-B328-9EE497B08134}" srcOrd="0" destOrd="0" presId="urn:microsoft.com/office/officeart/2005/8/layout/process2"/>
    <dgm:cxn modelId="{921A9B97-3774-46FF-A295-EB3758B546FE}" type="presParOf" srcId="{8B21DD65-236D-4198-85F4-FF5419CB3606}" destId="{3A7B114C-D1E1-4AB9-99F7-7BB4A045839A}" srcOrd="0" destOrd="0" presId="urn:microsoft.com/office/officeart/2005/8/layout/process2"/>
    <dgm:cxn modelId="{3102E19E-36ED-487C-862E-22377F94B654}" type="presParOf" srcId="{8B21DD65-236D-4198-85F4-FF5419CB3606}" destId="{6E755911-D14B-4756-9C65-0B450E842E6D}" srcOrd="1" destOrd="0" presId="urn:microsoft.com/office/officeart/2005/8/layout/process2"/>
    <dgm:cxn modelId="{D03B7268-4DFE-4E3B-B651-B8CBB688940F}" type="presParOf" srcId="{6E755911-D14B-4756-9C65-0B450E842E6D}" destId="{24575101-5A8A-47E1-B459-FAEEFBDB7A1D}" srcOrd="0" destOrd="0" presId="urn:microsoft.com/office/officeart/2005/8/layout/process2"/>
    <dgm:cxn modelId="{9A026C78-B561-4102-9DD7-592CC6B0F838}" type="presParOf" srcId="{8B21DD65-236D-4198-85F4-FF5419CB3606}" destId="{299A3930-1E32-4D28-AA2B-389108A26BB6}" srcOrd="2" destOrd="0" presId="urn:microsoft.com/office/officeart/2005/8/layout/process2"/>
    <dgm:cxn modelId="{7D48AA73-F05F-45A1-87BE-D2D4F5719CDA}" type="presParOf" srcId="{8B21DD65-236D-4198-85F4-FF5419CB3606}" destId="{3AAD2C22-C72D-4530-96B2-03E45DA1253F}" srcOrd="3" destOrd="0" presId="urn:microsoft.com/office/officeart/2005/8/layout/process2"/>
    <dgm:cxn modelId="{D17A63B0-5BE8-4E2B-918C-41D0AC37438F}" type="presParOf" srcId="{3AAD2C22-C72D-4530-96B2-03E45DA1253F}" destId="{74F33629-B477-4A34-83BC-4AE5FC4579DB}" srcOrd="0" destOrd="0" presId="urn:microsoft.com/office/officeart/2005/8/layout/process2"/>
    <dgm:cxn modelId="{1666CA21-5CA1-4469-B0FA-4208C9728134}" type="presParOf" srcId="{8B21DD65-236D-4198-85F4-FF5419CB3606}" destId="{A910367E-725B-4914-A888-AB57EB04A265}" srcOrd="4" destOrd="0" presId="urn:microsoft.com/office/officeart/2005/8/layout/process2"/>
    <dgm:cxn modelId="{27F1C2DD-A59D-425C-B592-72547F47FFFA}" type="presParOf" srcId="{8B21DD65-236D-4198-85F4-FF5419CB3606}" destId="{37F27B80-07EE-4CDA-B328-9EE497B08134}" srcOrd="5" destOrd="0" presId="urn:microsoft.com/office/officeart/2005/8/layout/process2"/>
    <dgm:cxn modelId="{3148392F-8D3E-49CD-8DDA-E4CBEC1F149E}" type="presParOf" srcId="{37F27B80-07EE-4CDA-B328-9EE497B08134}" destId="{2695D035-1DA8-45AC-BF26-E6E6D1ACBD72}" srcOrd="0" destOrd="0" presId="urn:microsoft.com/office/officeart/2005/8/layout/process2"/>
    <dgm:cxn modelId="{2EBF015B-FE4B-4DED-80B9-97AFEAA77437}" type="presParOf" srcId="{8B21DD65-236D-4198-85F4-FF5419CB3606}" destId="{075AF22D-C309-4933-A695-76A158DF2E73}"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FC08E7A-9D64-445D-9287-D1B9E7DC4AC0}"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s-ES"/>
        </a:p>
      </dgm:t>
    </dgm:pt>
    <dgm:pt modelId="{1BF7EBCF-F067-4956-8587-EF6E89DC9CD5}">
      <dgm:prSet custT="1"/>
      <dgm:spPr/>
      <dgm:t>
        <a:bodyPr/>
        <a:lstStyle/>
        <a:p>
          <a:r>
            <a:rPr lang="es-ES" sz="1200" noProof="0" dirty="0">
              <a:solidFill>
                <a:schemeClr val="tx1"/>
              </a:solidFill>
              <a:latin typeface="Arial Rounded MT Bold" panose="020F0704030504030204" pitchFamily="34" charset="0"/>
            </a:rPr>
            <a:t>Objetivos del negocio</a:t>
          </a:r>
        </a:p>
      </dgm:t>
    </dgm:pt>
    <dgm:pt modelId="{91D36FC3-B38A-406B-8213-A6DD6626C060}" type="parTrans" cxnId="{3F024FDA-CED9-49FB-BFBD-EE76E3EEDEE0}">
      <dgm:prSet/>
      <dgm:spPr/>
      <dgm:t>
        <a:bodyPr/>
        <a:lstStyle/>
        <a:p>
          <a:endParaRPr lang="es-ES" sz="1200" noProof="0" dirty="0">
            <a:solidFill>
              <a:schemeClr val="tx1"/>
            </a:solidFill>
            <a:latin typeface="Arial Rounded MT Bold" panose="020F0704030504030204" pitchFamily="34" charset="0"/>
          </a:endParaRPr>
        </a:p>
      </dgm:t>
    </dgm:pt>
    <dgm:pt modelId="{40B4A351-E857-42C6-84B8-8BAE516296F3}" type="sibTrans" cxnId="{3F024FDA-CED9-49FB-BFBD-EE76E3EEDEE0}">
      <dgm:prSet custT="1"/>
      <dgm:spPr/>
      <dgm:t>
        <a:bodyPr/>
        <a:lstStyle/>
        <a:p>
          <a:endParaRPr lang="es-ES" sz="1200" noProof="0" dirty="0">
            <a:solidFill>
              <a:schemeClr val="tx1"/>
            </a:solidFill>
            <a:latin typeface="Arial Rounded MT Bold" panose="020F0704030504030204" pitchFamily="34" charset="0"/>
          </a:endParaRPr>
        </a:p>
      </dgm:t>
    </dgm:pt>
    <dgm:pt modelId="{2B1DFB2A-1225-42B9-A8F9-6A50A3170C39}">
      <dgm:prSet custT="1"/>
      <dgm:spPr/>
      <dgm:t>
        <a:bodyPr/>
        <a:lstStyle/>
        <a:p>
          <a:r>
            <a:rPr lang="es-ES" sz="1200" noProof="0" dirty="0">
              <a:solidFill>
                <a:schemeClr val="tx1"/>
              </a:solidFill>
              <a:latin typeface="Arial Rounded MT Bold" panose="020F0704030504030204" pitchFamily="34" charset="0"/>
            </a:rPr>
            <a:t>Objetivos para el  digital marketing </a:t>
          </a:r>
        </a:p>
      </dgm:t>
    </dgm:pt>
    <dgm:pt modelId="{04A5BB4E-9068-4799-9C06-3B8AFA614CEA}" type="parTrans" cxnId="{C166B382-272E-4F14-BDD4-92BFDE935333}">
      <dgm:prSet/>
      <dgm:spPr/>
      <dgm:t>
        <a:bodyPr/>
        <a:lstStyle/>
        <a:p>
          <a:endParaRPr lang="es-ES" sz="1200" noProof="0" dirty="0">
            <a:solidFill>
              <a:schemeClr val="tx1"/>
            </a:solidFill>
            <a:latin typeface="Arial Rounded MT Bold" panose="020F0704030504030204" pitchFamily="34" charset="0"/>
          </a:endParaRPr>
        </a:p>
      </dgm:t>
    </dgm:pt>
    <dgm:pt modelId="{D851A742-9D4E-4E46-9D5D-43B4627A87E0}" type="sibTrans" cxnId="{C166B382-272E-4F14-BDD4-92BFDE935333}">
      <dgm:prSet custT="1"/>
      <dgm:spPr/>
      <dgm:t>
        <a:bodyPr/>
        <a:lstStyle/>
        <a:p>
          <a:endParaRPr lang="es-ES" sz="1200" noProof="0" dirty="0">
            <a:solidFill>
              <a:schemeClr val="tx1"/>
            </a:solidFill>
            <a:latin typeface="Arial Rounded MT Bold" panose="020F0704030504030204" pitchFamily="34" charset="0"/>
          </a:endParaRPr>
        </a:p>
      </dgm:t>
    </dgm:pt>
    <dgm:pt modelId="{64DDD949-4EB0-45C0-95AC-F0C0883E0061}">
      <dgm:prSet custT="1"/>
      <dgm:spPr/>
      <dgm:t>
        <a:bodyPr/>
        <a:lstStyle/>
        <a:p>
          <a:r>
            <a:rPr lang="es-ES" sz="1200" noProof="0" dirty="0">
              <a:solidFill>
                <a:schemeClr val="tx1"/>
              </a:solidFill>
              <a:latin typeface="Arial Rounded MT Bold" panose="020F0704030504030204" pitchFamily="34" charset="0"/>
            </a:rPr>
            <a:t>Estrategia de Marketing Digital </a:t>
          </a:r>
        </a:p>
      </dgm:t>
    </dgm:pt>
    <dgm:pt modelId="{451BA6E9-6856-4CBF-8A55-3FB1E9E2917F}" type="parTrans" cxnId="{56237D09-C69D-4804-B28F-EDD201B29619}">
      <dgm:prSet/>
      <dgm:spPr/>
      <dgm:t>
        <a:bodyPr/>
        <a:lstStyle/>
        <a:p>
          <a:endParaRPr lang="es-ES" sz="1200" noProof="0" dirty="0">
            <a:solidFill>
              <a:schemeClr val="tx1"/>
            </a:solidFill>
            <a:latin typeface="Arial Rounded MT Bold" panose="020F0704030504030204" pitchFamily="34" charset="0"/>
          </a:endParaRPr>
        </a:p>
      </dgm:t>
    </dgm:pt>
    <dgm:pt modelId="{F9C2F11E-0D2E-41EE-A8AB-F928FF49C5EA}" type="sibTrans" cxnId="{56237D09-C69D-4804-B28F-EDD201B29619}">
      <dgm:prSet custT="1"/>
      <dgm:spPr/>
      <dgm:t>
        <a:bodyPr/>
        <a:lstStyle/>
        <a:p>
          <a:endParaRPr lang="es-ES" sz="1200" noProof="0" dirty="0">
            <a:solidFill>
              <a:schemeClr val="tx1"/>
            </a:solidFill>
            <a:latin typeface="Arial Rounded MT Bold" panose="020F0704030504030204" pitchFamily="34" charset="0"/>
          </a:endParaRPr>
        </a:p>
      </dgm:t>
    </dgm:pt>
    <dgm:pt modelId="{3E524D24-BC7E-4BE5-85E6-9D78F1E6C2A9}">
      <dgm:prSet custT="1"/>
      <dgm:spPr/>
      <dgm:t>
        <a:bodyPr/>
        <a:lstStyle/>
        <a:p>
          <a:r>
            <a:rPr lang="es-ES" sz="1200" noProof="0" dirty="0">
              <a:solidFill>
                <a:schemeClr val="tx1"/>
              </a:solidFill>
              <a:latin typeface="Arial Rounded MT Bold" panose="020F0704030504030204" pitchFamily="34" charset="0"/>
            </a:rPr>
            <a:t>Plan operativo </a:t>
          </a:r>
        </a:p>
      </dgm:t>
    </dgm:pt>
    <dgm:pt modelId="{F9C48D7B-AAFC-499C-9712-E2D56686667D}" type="parTrans" cxnId="{27A58331-B946-4ED4-9575-13D7C73F8E58}">
      <dgm:prSet/>
      <dgm:spPr/>
      <dgm:t>
        <a:bodyPr/>
        <a:lstStyle/>
        <a:p>
          <a:endParaRPr lang="es-ES" sz="1200" noProof="0" dirty="0">
            <a:solidFill>
              <a:schemeClr val="tx1"/>
            </a:solidFill>
            <a:latin typeface="Arial Rounded MT Bold" panose="020F0704030504030204" pitchFamily="34" charset="0"/>
          </a:endParaRPr>
        </a:p>
      </dgm:t>
    </dgm:pt>
    <dgm:pt modelId="{9E3B2000-9A62-425C-84DF-637FD4866175}" type="sibTrans" cxnId="{27A58331-B946-4ED4-9575-13D7C73F8E58}">
      <dgm:prSet custT="1"/>
      <dgm:spPr/>
      <dgm:t>
        <a:bodyPr/>
        <a:lstStyle/>
        <a:p>
          <a:endParaRPr lang="es-ES" sz="1200" noProof="0" dirty="0">
            <a:solidFill>
              <a:schemeClr val="tx1"/>
            </a:solidFill>
            <a:latin typeface="Arial Rounded MT Bold" panose="020F0704030504030204" pitchFamily="34" charset="0"/>
          </a:endParaRPr>
        </a:p>
      </dgm:t>
    </dgm:pt>
    <dgm:pt modelId="{26F5D038-0452-47BB-80BF-6755AA8C8CFE}">
      <dgm:prSet custT="1"/>
      <dgm:spPr/>
      <dgm:t>
        <a:bodyPr/>
        <a:lstStyle/>
        <a:p>
          <a:r>
            <a:rPr lang="es-ES" sz="1200" noProof="0" dirty="0">
              <a:solidFill>
                <a:schemeClr val="tx1"/>
              </a:solidFill>
              <a:latin typeface="Arial Rounded MT Bold" panose="020F0704030504030204" pitchFamily="34" charset="0"/>
            </a:rPr>
            <a:t>Contenido (inserción, post en Facebook, Instagram etc.). </a:t>
          </a:r>
        </a:p>
      </dgm:t>
    </dgm:pt>
    <dgm:pt modelId="{B9C639E5-3199-462B-9FFC-75869C697316}" type="parTrans" cxnId="{B6135499-C020-4D66-95EF-057F8A368951}">
      <dgm:prSet/>
      <dgm:spPr/>
      <dgm:t>
        <a:bodyPr/>
        <a:lstStyle/>
        <a:p>
          <a:endParaRPr lang="es-ES" sz="1200" noProof="0" dirty="0">
            <a:solidFill>
              <a:schemeClr val="tx1"/>
            </a:solidFill>
            <a:latin typeface="Arial Rounded MT Bold" panose="020F0704030504030204" pitchFamily="34" charset="0"/>
          </a:endParaRPr>
        </a:p>
      </dgm:t>
    </dgm:pt>
    <dgm:pt modelId="{9DC01A35-41B6-4096-8387-67C393A373F9}" type="sibTrans" cxnId="{B6135499-C020-4D66-95EF-057F8A368951}">
      <dgm:prSet/>
      <dgm:spPr/>
      <dgm:t>
        <a:bodyPr/>
        <a:lstStyle/>
        <a:p>
          <a:endParaRPr lang="es-ES" sz="1200" noProof="0" dirty="0">
            <a:solidFill>
              <a:schemeClr val="tx1"/>
            </a:solidFill>
            <a:latin typeface="Arial Rounded MT Bold" panose="020F0704030504030204" pitchFamily="34" charset="0"/>
          </a:endParaRPr>
        </a:p>
      </dgm:t>
    </dgm:pt>
    <dgm:pt modelId="{BFD2D1F4-8ABA-4A2C-A441-FD3FBBC26B30}" type="pres">
      <dgm:prSet presAssocID="{0FC08E7A-9D64-445D-9287-D1B9E7DC4AC0}" presName="Name0" presStyleCnt="0">
        <dgm:presLayoutVars>
          <dgm:dir/>
          <dgm:resizeHandles val="exact"/>
        </dgm:presLayoutVars>
      </dgm:prSet>
      <dgm:spPr/>
    </dgm:pt>
    <dgm:pt modelId="{5F9E722D-BD21-4643-9FF5-6C0F847AB9BC}" type="pres">
      <dgm:prSet presAssocID="{1BF7EBCF-F067-4956-8587-EF6E89DC9CD5}" presName="node" presStyleLbl="node1" presStyleIdx="0" presStyleCnt="5">
        <dgm:presLayoutVars>
          <dgm:bulletEnabled val="1"/>
        </dgm:presLayoutVars>
      </dgm:prSet>
      <dgm:spPr/>
    </dgm:pt>
    <dgm:pt modelId="{ED438350-1447-4B69-806E-AD6353D54FE3}" type="pres">
      <dgm:prSet presAssocID="{40B4A351-E857-42C6-84B8-8BAE516296F3}" presName="sibTrans" presStyleLbl="sibTrans2D1" presStyleIdx="0" presStyleCnt="4"/>
      <dgm:spPr/>
    </dgm:pt>
    <dgm:pt modelId="{0A8FDD07-5034-4FCD-9F56-44E6AB543752}" type="pres">
      <dgm:prSet presAssocID="{40B4A351-E857-42C6-84B8-8BAE516296F3}" presName="connectorText" presStyleLbl="sibTrans2D1" presStyleIdx="0" presStyleCnt="4"/>
      <dgm:spPr/>
    </dgm:pt>
    <dgm:pt modelId="{FE791604-A204-4461-B90C-AD4A2401898B}" type="pres">
      <dgm:prSet presAssocID="{2B1DFB2A-1225-42B9-A8F9-6A50A3170C39}" presName="node" presStyleLbl="node1" presStyleIdx="1" presStyleCnt="5">
        <dgm:presLayoutVars>
          <dgm:bulletEnabled val="1"/>
        </dgm:presLayoutVars>
      </dgm:prSet>
      <dgm:spPr/>
    </dgm:pt>
    <dgm:pt modelId="{BFE86C99-1D74-4A8F-AA7E-FE08FC4B4BAA}" type="pres">
      <dgm:prSet presAssocID="{D851A742-9D4E-4E46-9D5D-43B4627A87E0}" presName="sibTrans" presStyleLbl="sibTrans2D1" presStyleIdx="1" presStyleCnt="4"/>
      <dgm:spPr/>
    </dgm:pt>
    <dgm:pt modelId="{1BF0CCC7-A832-4E07-9E7D-639991D3C824}" type="pres">
      <dgm:prSet presAssocID="{D851A742-9D4E-4E46-9D5D-43B4627A87E0}" presName="connectorText" presStyleLbl="sibTrans2D1" presStyleIdx="1" presStyleCnt="4"/>
      <dgm:spPr/>
    </dgm:pt>
    <dgm:pt modelId="{AC14DDE0-6B61-4E4A-9FC6-3D527B3FE8CC}" type="pres">
      <dgm:prSet presAssocID="{64DDD949-4EB0-45C0-95AC-F0C0883E0061}" presName="node" presStyleLbl="node1" presStyleIdx="2" presStyleCnt="5">
        <dgm:presLayoutVars>
          <dgm:bulletEnabled val="1"/>
        </dgm:presLayoutVars>
      </dgm:prSet>
      <dgm:spPr/>
    </dgm:pt>
    <dgm:pt modelId="{798FDC9D-FBE6-4677-8385-5FA2FD5C58C3}" type="pres">
      <dgm:prSet presAssocID="{F9C2F11E-0D2E-41EE-A8AB-F928FF49C5EA}" presName="sibTrans" presStyleLbl="sibTrans2D1" presStyleIdx="2" presStyleCnt="4"/>
      <dgm:spPr/>
    </dgm:pt>
    <dgm:pt modelId="{4868315D-090E-4B08-B8D2-E2DE5A790A6F}" type="pres">
      <dgm:prSet presAssocID="{F9C2F11E-0D2E-41EE-A8AB-F928FF49C5EA}" presName="connectorText" presStyleLbl="sibTrans2D1" presStyleIdx="2" presStyleCnt="4"/>
      <dgm:spPr/>
    </dgm:pt>
    <dgm:pt modelId="{08A51DE4-A777-4080-93D9-3BE6A5DCCAAF}" type="pres">
      <dgm:prSet presAssocID="{3E524D24-BC7E-4BE5-85E6-9D78F1E6C2A9}" presName="node" presStyleLbl="node1" presStyleIdx="3" presStyleCnt="5">
        <dgm:presLayoutVars>
          <dgm:bulletEnabled val="1"/>
        </dgm:presLayoutVars>
      </dgm:prSet>
      <dgm:spPr/>
    </dgm:pt>
    <dgm:pt modelId="{7F7F0236-7780-43FA-B110-F993758750C3}" type="pres">
      <dgm:prSet presAssocID="{9E3B2000-9A62-425C-84DF-637FD4866175}" presName="sibTrans" presStyleLbl="sibTrans2D1" presStyleIdx="3" presStyleCnt="4"/>
      <dgm:spPr/>
    </dgm:pt>
    <dgm:pt modelId="{1C5B32D9-99EB-420B-B54A-AD62A03E4B59}" type="pres">
      <dgm:prSet presAssocID="{9E3B2000-9A62-425C-84DF-637FD4866175}" presName="connectorText" presStyleLbl="sibTrans2D1" presStyleIdx="3" presStyleCnt="4"/>
      <dgm:spPr/>
    </dgm:pt>
    <dgm:pt modelId="{9C7E7210-1FD5-4A55-9C92-5AE427EEDD2B}" type="pres">
      <dgm:prSet presAssocID="{26F5D038-0452-47BB-80BF-6755AA8C8CFE}" presName="node" presStyleLbl="node1" presStyleIdx="4" presStyleCnt="5">
        <dgm:presLayoutVars>
          <dgm:bulletEnabled val="1"/>
        </dgm:presLayoutVars>
      </dgm:prSet>
      <dgm:spPr/>
    </dgm:pt>
  </dgm:ptLst>
  <dgm:cxnLst>
    <dgm:cxn modelId="{FD02CD02-C379-4E9D-8673-3464C3B6EB6A}" type="presOf" srcId="{2B1DFB2A-1225-42B9-A8F9-6A50A3170C39}" destId="{FE791604-A204-4461-B90C-AD4A2401898B}" srcOrd="0" destOrd="0" presId="urn:microsoft.com/office/officeart/2005/8/layout/process1"/>
    <dgm:cxn modelId="{EE4A5508-1E75-4EF8-8B02-9818DFCC8910}" type="presOf" srcId="{40B4A351-E857-42C6-84B8-8BAE516296F3}" destId="{0A8FDD07-5034-4FCD-9F56-44E6AB543752}" srcOrd="1" destOrd="0" presId="urn:microsoft.com/office/officeart/2005/8/layout/process1"/>
    <dgm:cxn modelId="{56237D09-C69D-4804-B28F-EDD201B29619}" srcId="{0FC08E7A-9D64-445D-9287-D1B9E7DC4AC0}" destId="{64DDD949-4EB0-45C0-95AC-F0C0883E0061}" srcOrd="2" destOrd="0" parTransId="{451BA6E9-6856-4CBF-8A55-3FB1E9E2917F}" sibTransId="{F9C2F11E-0D2E-41EE-A8AB-F928FF49C5EA}"/>
    <dgm:cxn modelId="{27A58331-B946-4ED4-9575-13D7C73F8E58}" srcId="{0FC08E7A-9D64-445D-9287-D1B9E7DC4AC0}" destId="{3E524D24-BC7E-4BE5-85E6-9D78F1E6C2A9}" srcOrd="3" destOrd="0" parTransId="{F9C48D7B-AAFC-499C-9712-E2D56686667D}" sibTransId="{9E3B2000-9A62-425C-84DF-637FD4866175}"/>
    <dgm:cxn modelId="{0A48C438-8FFF-4171-A478-FE4D9605779D}" type="presOf" srcId="{9E3B2000-9A62-425C-84DF-637FD4866175}" destId="{1C5B32D9-99EB-420B-B54A-AD62A03E4B59}" srcOrd="1" destOrd="0" presId="urn:microsoft.com/office/officeart/2005/8/layout/process1"/>
    <dgm:cxn modelId="{E8692960-FD4C-4E5D-9E73-F1753F7EC97F}" type="presOf" srcId="{D851A742-9D4E-4E46-9D5D-43B4627A87E0}" destId="{BFE86C99-1D74-4A8F-AA7E-FE08FC4B4BAA}" srcOrd="0" destOrd="0" presId="urn:microsoft.com/office/officeart/2005/8/layout/process1"/>
    <dgm:cxn modelId="{80487342-76DA-4BF3-85D4-A9CB32A0580C}" type="presOf" srcId="{F9C2F11E-0D2E-41EE-A8AB-F928FF49C5EA}" destId="{798FDC9D-FBE6-4677-8385-5FA2FD5C58C3}" srcOrd="0" destOrd="0" presId="urn:microsoft.com/office/officeart/2005/8/layout/process1"/>
    <dgm:cxn modelId="{6E6A9242-8597-49BD-AB53-8A6C50E82D01}" type="presOf" srcId="{0FC08E7A-9D64-445D-9287-D1B9E7DC4AC0}" destId="{BFD2D1F4-8ABA-4A2C-A441-FD3FBBC26B30}" srcOrd="0" destOrd="0" presId="urn:microsoft.com/office/officeart/2005/8/layout/process1"/>
    <dgm:cxn modelId="{5D401853-0AFD-4716-8E17-98787CC1C682}" type="presOf" srcId="{40B4A351-E857-42C6-84B8-8BAE516296F3}" destId="{ED438350-1447-4B69-806E-AD6353D54FE3}" srcOrd="0" destOrd="0" presId="urn:microsoft.com/office/officeart/2005/8/layout/process1"/>
    <dgm:cxn modelId="{154DBD58-5F67-4C3C-A4D1-2672C582607C}" type="presOf" srcId="{D851A742-9D4E-4E46-9D5D-43B4627A87E0}" destId="{1BF0CCC7-A832-4E07-9E7D-639991D3C824}" srcOrd="1" destOrd="0" presId="urn:microsoft.com/office/officeart/2005/8/layout/process1"/>
    <dgm:cxn modelId="{C166B382-272E-4F14-BDD4-92BFDE935333}" srcId="{0FC08E7A-9D64-445D-9287-D1B9E7DC4AC0}" destId="{2B1DFB2A-1225-42B9-A8F9-6A50A3170C39}" srcOrd="1" destOrd="0" parTransId="{04A5BB4E-9068-4799-9C06-3B8AFA614CEA}" sibTransId="{D851A742-9D4E-4E46-9D5D-43B4627A87E0}"/>
    <dgm:cxn modelId="{B6135499-C020-4D66-95EF-057F8A368951}" srcId="{0FC08E7A-9D64-445D-9287-D1B9E7DC4AC0}" destId="{26F5D038-0452-47BB-80BF-6755AA8C8CFE}" srcOrd="4" destOrd="0" parTransId="{B9C639E5-3199-462B-9FFC-75869C697316}" sibTransId="{9DC01A35-41B6-4096-8387-67C393A373F9}"/>
    <dgm:cxn modelId="{0BACA7A8-94E6-4511-8405-E6CDF181718A}" type="presOf" srcId="{26F5D038-0452-47BB-80BF-6755AA8C8CFE}" destId="{9C7E7210-1FD5-4A55-9C92-5AE427EEDD2B}" srcOrd="0" destOrd="0" presId="urn:microsoft.com/office/officeart/2005/8/layout/process1"/>
    <dgm:cxn modelId="{A51061A9-B28C-4053-88AF-36805242593B}" type="presOf" srcId="{3E524D24-BC7E-4BE5-85E6-9D78F1E6C2A9}" destId="{08A51DE4-A777-4080-93D9-3BE6A5DCCAAF}" srcOrd="0" destOrd="0" presId="urn:microsoft.com/office/officeart/2005/8/layout/process1"/>
    <dgm:cxn modelId="{618859BE-4EB1-4B75-BF9C-7E4DB84F3C21}" type="presOf" srcId="{F9C2F11E-0D2E-41EE-A8AB-F928FF49C5EA}" destId="{4868315D-090E-4B08-B8D2-E2DE5A790A6F}" srcOrd="1" destOrd="0" presId="urn:microsoft.com/office/officeart/2005/8/layout/process1"/>
    <dgm:cxn modelId="{A461B8C4-1714-4996-AF6F-CE876C0C1F00}" type="presOf" srcId="{1BF7EBCF-F067-4956-8587-EF6E89DC9CD5}" destId="{5F9E722D-BD21-4643-9FF5-6C0F847AB9BC}" srcOrd="0" destOrd="0" presId="urn:microsoft.com/office/officeart/2005/8/layout/process1"/>
    <dgm:cxn modelId="{3F024FDA-CED9-49FB-BFBD-EE76E3EEDEE0}" srcId="{0FC08E7A-9D64-445D-9287-D1B9E7DC4AC0}" destId="{1BF7EBCF-F067-4956-8587-EF6E89DC9CD5}" srcOrd="0" destOrd="0" parTransId="{91D36FC3-B38A-406B-8213-A6DD6626C060}" sibTransId="{40B4A351-E857-42C6-84B8-8BAE516296F3}"/>
    <dgm:cxn modelId="{D90B39E1-F4D4-4176-9F54-64B26BEA2255}" type="presOf" srcId="{64DDD949-4EB0-45C0-95AC-F0C0883E0061}" destId="{AC14DDE0-6B61-4E4A-9FC6-3D527B3FE8CC}" srcOrd="0" destOrd="0" presId="urn:microsoft.com/office/officeart/2005/8/layout/process1"/>
    <dgm:cxn modelId="{7C4271FC-E7E3-4A8A-BAD0-0A856FF46B2D}" type="presOf" srcId="{9E3B2000-9A62-425C-84DF-637FD4866175}" destId="{7F7F0236-7780-43FA-B110-F993758750C3}" srcOrd="0" destOrd="0" presId="urn:microsoft.com/office/officeart/2005/8/layout/process1"/>
    <dgm:cxn modelId="{1ECC464D-E262-4B98-97D8-F71ADBA50345}" type="presParOf" srcId="{BFD2D1F4-8ABA-4A2C-A441-FD3FBBC26B30}" destId="{5F9E722D-BD21-4643-9FF5-6C0F847AB9BC}" srcOrd="0" destOrd="0" presId="urn:microsoft.com/office/officeart/2005/8/layout/process1"/>
    <dgm:cxn modelId="{C66A13B0-9D80-4D2D-96B7-FB06D07D9BE3}" type="presParOf" srcId="{BFD2D1F4-8ABA-4A2C-A441-FD3FBBC26B30}" destId="{ED438350-1447-4B69-806E-AD6353D54FE3}" srcOrd="1" destOrd="0" presId="urn:microsoft.com/office/officeart/2005/8/layout/process1"/>
    <dgm:cxn modelId="{813DBBF2-D951-41B3-8440-8519C0DE3813}" type="presParOf" srcId="{ED438350-1447-4B69-806E-AD6353D54FE3}" destId="{0A8FDD07-5034-4FCD-9F56-44E6AB543752}" srcOrd="0" destOrd="0" presId="urn:microsoft.com/office/officeart/2005/8/layout/process1"/>
    <dgm:cxn modelId="{316D8613-48FC-4095-982C-55357637CE8E}" type="presParOf" srcId="{BFD2D1F4-8ABA-4A2C-A441-FD3FBBC26B30}" destId="{FE791604-A204-4461-B90C-AD4A2401898B}" srcOrd="2" destOrd="0" presId="urn:microsoft.com/office/officeart/2005/8/layout/process1"/>
    <dgm:cxn modelId="{2D9C2AC0-E841-4F3C-92D4-BF442048349C}" type="presParOf" srcId="{BFD2D1F4-8ABA-4A2C-A441-FD3FBBC26B30}" destId="{BFE86C99-1D74-4A8F-AA7E-FE08FC4B4BAA}" srcOrd="3" destOrd="0" presId="urn:microsoft.com/office/officeart/2005/8/layout/process1"/>
    <dgm:cxn modelId="{5E12EB73-1221-48B0-8B15-6E28F1CC4DE6}" type="presParOf" srcId="{BFE86C99-1D74-4A8F-AA7E-FE08FC4B4BAA}" destId="{1BF0CCC7-A832-4E07-9E7D-639991D3C824}" srcOrd="0" destOrd="0" presId="urn:microsoft.com/office/officeart/2005/8/layout/process1"/>
    <dgm:cxn modelId="{2EC66E83-B081-4897-AB6A-A1DF2CD067B5}" type="presParOf" srcId="{BFD2D1F4-8ABA-4A2C-A441-FD3FBBC26B30}" destId="{AC14DDE0-6B61-4E4A-9FC6-3D527B3FE8CC}" srcOrd="4" destOrd="0" presId="urn:microsoft.com/office/officeart/2005/8/layout/process1"/>
    <dgm:cxn modelId="{1718CB85-870A-4BB3-93D7-3CCCD1B16AA6}" type="presParOf" srcId="{BFD2D1F4-8ABA-4A2C-A441-FD3FBBC26B30}" destId="{798FDC9D-FBE6-4677-8385-5FA2FD5C58C3}" srcOrd="5" destOrd="0" presId="urn:microsoft.com/office/officeart/2005/8/layout/process1"/>
    <dgm:cxn modelId="{C4D5C490-EB55-4F79-8421-E89EE88DE591}" type="presParOf" srcId="{798FDC9D-FBE6-4677-8385-5FA2FD5C58C3}" destId="{4868315D-090E-4B08-B8D2-E2DE5A790A6F}" srcOrd="0" destOrd="0" presId="urn:microsoft.com/office/officeart/2005/8/layout/process1"/>
    <dgm:cxn modelId="{4B6D75BD-B3C0-4CAD-952C-9C4292353EF6}" type="presParOf" srcId="{BFD2D1F4-8ABA-4A2C-A441-FD3FBBC26B30}" destId="{08A51DE4-A777-4080-93D9-3BE6A5DCCAAF}" srcOrd="6" destOrd="0" presId="urn:microsoft.com/office/officeart/2005/8/layout/process1"/>
    <dgm:cxn modelId="{A2090E6D-C5D3-4767-B5B2-FD2DE9293ADC}" type="presParOf" srcId="{BFD2D1F4-8ABA-4A2C-A441-FD3FBBC26B30}" destId="{7F7F0236-7780-43FA-B110-F993758750C3}" srcOrd="7" destOrd="0" presId="urn:microsoft.com/office/officeart/2005/8/layout/process1"/>
    <dgm:cxn modelId="{19A838BD-E88E-42B5-9B77-51B93E1AEC5D}" type="presParOf" srcId="{7F7F0236-7780-43FA-B110-F993758750C3}" destId="{1C5B32D9-99EB-420B-B54A-AD62A03E4B59}" srcOrd="0" destOrd="0" presId="urn:microsoft.com/office/officeart/2005/8/layout/process1"/>
    <dgm:cxn modelId="{FDACF0BE-AB38-4FA4-AC0D-97A1D5FA7671}" type="presParOf" srcId="{BFD2D1F4-8ABA-4A2C-A441-FD3FBBC26B30}" destId="{9C7E7210-1FD5-4A55-9C92-5AE427EEDD2B}" srcOrd="8"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CE5B086-AC4E-4255-B190-C013B79F9740}"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50A57962-5662-4A39-8FF3-B0B78B162300}">
      <dgm:prSet custT="1"/>
      <dgm:spPr>
        <a:solidFill>
          <a:schemeClr val="accent4">
            <a:lumMod val="60000"/>
            <a:lumOff val="40000"/>
          </a:schemeClr>
        </a:solidFill>
      </dgm:spPr>
      <dgm:t>
        <a:bodyPr/>
        <a:lstStyle/>
        <a:p>
          <a:pPr algn="just"/>
          <a:r>
            <a:rPr lang="es-ES" sz="1200" noProof="0" dirty="0">
              <a:solidFill>
                <a:schemeClr val="tx1"/>
              </a:solidFill>
              <a:latin typeface="Arial Rounded MT Bold" panose="020F0704030504030204" pitchFamily="34" charset="0"/>
            </a:rPr>
            <a:t>1) Gradual: Cuando el plan de marketing digital empieza a generar resultados de negocio, se crea un efecto dominó (pero tener más datos y más procesos significa tener más trabajo: el incremento de las ventas significa necesitar más personas, por ejemplo, para el soporte clientes etc.). Es mejor empezar con buen tiempo y por transiciones graduales (hay que evitar gestionar contemporáneamente y desde el principio una página de Facebook comercial, una página de Instagram, un boletín...)</a:t>
          </a:r>
        </a:p>
      </dgm:t>
    </dgm:pt>
    <dgm:pt modelId="{C4123744-10C6-40AA-8905-CBEF041A91E7}" type="parTrans" cxnId="{FA5F787E-2259-424E-8A95-8617D8228FA3}">
      <dgm:prSet/>
      <dgm:spPr/>
      <dgm:t>
        <a:bodyPr/>
        <a:lstStyle/>
        <a:p>
          <a:endParaRPr lang="es-ES" sz="1200">
            <a:solidFill>
              <a:schemeClr val="tx1"/>
            </a:solidFill>
            <a:latin typeface="Arial Rounded MT Bold" panose="020F0704030504030204" pitchFamily="34" charset="0"/>
          </a:endParaRPr>
        </a:p>
      </dgm:t>
    </dgm:pt>
    <dgm:pt modelId="{D77DAC31-3AC2-49D2-8C84-A14E54B0AA65}" type="sibTrans" cxnId="{FA5F787E-2259-424E-8A95-8617D8228FA3}">
      <dgm:prSet/>
      <dgm:spPr/>
      <dgm:t>
        <a:bodyPr/>
        <a:lstStyle/>
        <a:p>
          <a:endParaRPr lang="es-ES" sz="1200">
            <a:solidFill>
              <a:schemeClr val="tx1"/>
            </a:solidFill>
            <a:latin typeface="Arial Rounded MT Bold" panose="020F0704030504030204" pitchFamily="34" charset="0"/>
          </a:endParaRPr>
        </a:p>
      </dgm:t>
    </dgm:pt>
    <dgm:pt modelId="{41570B5E-D520-4B67-9EA2-6FA69F5F8F16}">
      <dgm:prSet custT="1"/>
      <dgm:spPr/>
      <dgm:t>
        <a:bodyPr/>
        <a:lstStyle/>
        <a:p>
          <a:pPr algn="just"/>
          <a:r>
            <a:rPr lang="es-ES" sz="1200" noProof="0" dirty="0">
              <a:solidFill>
                <a:schemeClr val="tx1"/>
              </a:solidFill>
              <a:latin typeface="Arial Rounded MT Bold" panose="020F0704030504030204" pitchFamily="34" charset="0"/>
            </a:rPr>
            <a:t>2) Sencillo: conseguir crear una estrategia y un plan eficaces pero lineares: los contenidos no deben implicar mucho compromiso por el destinatario.  </a:t>
          </a:r>
        </a:p>
      </dgm:t>
    </dgm:pt>
    <dgm:pt modelId="{E145D9FF-27ED-4930-9FF1-E3B363209A09}" type="parTrans" cxnId="{A16E68EB-BACA-486B-A068-D7AB63DA72AF}">
      <dgm:prSet/>
      <dgm:spPr/>
      <dgm:t>
        <a:bodyPr/>
        <a:lstStyle/>
        <a:p>
          <a:endParaRPr lang="es-ES" sz="1200">
            <a:solidFill>
              <a:schemeClr val="tx1"/>
            </a:solidFill>
            <a:latin typeface="Arial Rounded MT Bold" panose="020F0704030504030204" pitchFamily="34" charset="0"/>
          </a:endParaRPr>
        </a:p>
      </dgm:t>
    </dgm:pt>
    <dgm:pt modelId="{083FFD48-A7EC-4CEA-8EF5-3EA2C4194CBF}" type="sibTrans" cxnId="{A16E68EB-BACA-486B-A068-D7AB63DA72AF}">
      <dgm:prSet/>
      <dgm:spPr/>
      <dgm:t>
        <a:bodyPr/>
        <a:lstStyle/>
        <a:p>
          <a:endParaRPr lang="es-ES" sz="1200">
            <a:solidFill>
              <a:schemeClr val="tx1"/>
            </a:solidFill>
            <a:latin typeface="Arial Rounded MT Bold" panose="020F0704030504030204" pitchFamily="34" charset="0"/>
          </a:endParaRPr>
        </a:p>
      </dgm:t>
    </dgm:pt>
    <dgm:pt modelId="{29E00E3B-7FA3-4576-B572-B4859DEA9A8D}">
      <dgm:prSet custT="1"/>
      <dgm:spPr>
        <a:solidFill>
          <a:srgbClr val="F8B2A3"/>
        </a:solidFill>
      </dgm:spPr>
      <dgm:t>
        <a:bodyPr/>
        <a:lstStyle/>
        <a:p>
          <a:pPr algn="just"/>
          <a:r>
            <a:rPr lang="it-IT" sz="1200" dirty="0">
              <a:solidFill>
                <a:schemeClr val="tx1"/>
              </a:solidFill>
              <a:latin typeface="Arial Rounded MT Bold" panose="020F0704030504030204" pitchFamily="34" charset="0"/>
            </a:rPr>
            <a:t>3) </a:t>
          </a:r>
          <a:r>
            <a:rPr lang="es-ES" sz="1200" noProof="0" dirty="0">
              <a:solidFill>
                <a:schemeClr val="tx1"/>
              </a:solidFill>
              <a:latin typeface="Arial Rounded MT Bold" panose="020F0704030504030204" pitchFamily="34" charset="0"/>
            </a:rPr>
            <a:t>Flexible: es fundamental saber encontrar, si es necesario, soluciones alternativas.</a:t>
          </a:r>
        </a:p>
      </dgm:t>
    </dgm:pt>
    <dgm:pt modelId="{6BCEC6CD-D7E0-4A1B-BFF7-03FF33D5E279}" type="sibTrans" cxnId="{2B15AAF2-5552-4076-BECC-51200CF4C68B}">
      <dgm:prSet/>
      <dgm:spPr/>
      <dgm:t>
        <a:bodyPr/>
        <a:lstStyle/>
        <a:p>
          <a:endParaRPr lang="es-ES" sz="1200">
            <a:solidFill>
              <a:schemeClr val="tx1"/>
            </a:solidFill>
            <a:latin typeface="Arial Rounded MT Bold" panose="020F0704030504030204" pitchFamily="34" charset="0"/>
          </a:endParaRPr>
        </a:p>
      </dgm:t>
    </dgm:pt>
    <dgm:pt modelId="{7613DA15-FD4D-4388-8528-DCFF54D56206}" type="parTrans" cxnId="{2B15AAF2-5552-4076-BECC-51200CF4C68B}">
      <dgm:prSet/>
      <dgm:spPr/>
      <dgm:t>
        <a:bodyPr/>
        <a:lstStyle/>
        <a:p>
          <a:endParaRPr lang="es-ES" sz="1200">
            <a:solidFill>
              <a:schemeClr val="tx1"/>
            </a:solidFill>
            <a:latin typeface="Arial Rounded MT Bold" panose="020F0704030504030204" pitchFamily="34" charset="0"/>
          </a:endParaRPr>
        </a:p>
      </dgm:t>
    </dgm:pt>
    <dgm:pt modelId="{B7609F38-ECF0-4C3F-864D-E4BE23C83570}" type="pres">
      <dgm:prSet presAssocID="{ACE5B086-AC4E-4255-B190-C013B79F9740}" presName="linear" presStyleCnt="0">
        <dgm:presLayoutVars>
          <dgm:dir/>
          <dgm:animLvl val="lvl"/>
          <dgm:resizeHandles val="exact"/>
        </dgm:presLayoutVars>
      </dgm:prSet>
      <dgm:spPr/>
    </dgm:pt>
    <dgm:pt modelId="{B0F45876-F880-40B1-985E-06B9A74D69F4}" type="pres">
      <dgm:prSet presAssocID="{50A57962-5662-4A39-8FF3-B0B78B162300}" presName="parentLin" presStyleCnt="0"/>
      <dgm:spPr/>
    </dgm:pt>
    <dgm:pt modelId="{6D846087-5002-4169-AFC0-FF9AAB67B7AF}" type="pres">
      <dgm:prSet presAssocID="{50A57962-5662-4A39-8FF3-B0B78B162300}" presName="parentLeftMargin" presStyleLbl="node1" presStyleIdx="0" presStyleCnt="3"/>
      <dgm:spPr/>
    </dgm:pt>
    <dgm:pt modelId="{8472C75E-0808-45EA-9F10-D868212720F7}" type="pres">
      <dgm:prSet presAssocID="{50A57962-5662-4A39-8FF3-B0B78B162300}" presName="parentText" presStyleLbl="node1" presStyleIdx="0" presStyleCnt="3" custScaleX="128155" custScaleY="265475" custLinFactNeighborX="-7865" custLinFactNeighborY="2867">
        <dgm:presLayoutVars>
          <dgm:chMax val="0"/>
          <dgm:bulletEnabled val="1"/>
        </dgm:presLayoutVars>
      </dgm:prSet>
      <dgm:spPr/>
    </dgm:pt>
    <dgm:pt modelId="{1EB5278E-3028-4C74-8F8F-162DA8838261}" type="pres">
      <dgm:prSet presAssocID="{50A57962-5662-4A39-8FF3-B0B78B162300}" presName="negativeSpace" presStyleCnt="0"/>
      <dgm:spPr/>
    </dgm:pt>
    <dgm:pt modelId="{8F9799D9-DA94-4851-9684-1FFB332E127B}" type="pres">
      <dgm:prSet presAssocID="{50A57962-5662-4A39-8FF3-B0B78B162300}" presName="childText" presStyleLbl="conFgAcc1" presStyleIdx="0" presStyleCnt="3">
        <dgm:presLayoutVars>
          <dgm:bulletEnabled val="1"/>
        </dgm:presLayoutVars>
      </dgm:prSet>
      <dgm:spPr/>
    </dgm:pt>
    <dgm:pt modelId="{02A639BD-6D78-4E9C-B03D-B6A4F61C67FB}" type="pres">
      <dgm:prSet presAssocID="{D77DAC31-3AC2-49D2-8C84-A14E54B0AA65}" presName="spaceBetweenRectangles" presStyleCnt="0"/>
      <dgm:spPr/>
    </dgm:pt>
    <dgm:pt modelId="{1CCEC76F-4E43-4B38-B69B-037D536B36D1}" type="pres">
      <dgm:prSet presAssocID="{41570B5E-D520-4B67-9EA2-6FA69F5F8F16}" presName="parentLin" presStyleCnt="0"/>
      <dgm:spPr/>
    </dgm:pt>
    <dgm:pt modelId="{8AF38ABE-713F-4991-934C-1CB5557724F2}" type="pres">
      <dgm:prSet presAssocID="{41570B5E-D520-4B67-9EA2-6FA69F5F8F16}" presName="parentLeftMargin" presStyleLbl="node1" presStyleIdx="0" presStyleCnt="3"/>
      <dgm:spPr/>
    </dgm:pt>
    <dgm:pt modelId="{71652CD4-6C05-447B-BFBC-13910D9E096F}" type="pres">
      <dgm:prSet presAssocID="{41570B5E-D520-4B67-9EA2-6FA69F5F8F16}" presName="parentText" presStyleLbl="node1" presStyleIdx="1" presStyleCnt="3" custScaleX="126710">
        <dgm:presLayoutVars>
          <dgm:chMax val="0"/>
          <dgm:bulletEnabled val="1"/>
        </dgm:presLayoutVars>
      </dgm:prSet>
      <dgm:spPr/>
    </dgm:pt>
    <dgm:pt modelId="{8C2B3FD5-2925-4827-B8CF-BA905D689B56}" type="pres">
      <dgm:prSet presAssocID="{41570B5E-D520-4B67-9EA2-6FA69F5F8F16}" presName="negativeSpace" presStyleCnt="0"/>
      <dgm:spPr/>
    </dgm:pt>
    <dgm:pt modelId="{3FD2DDB7-F421-4905-8A7F-28BCA4E005BC}" type="pres">
      <dgm:prSet presAssocID="{41570B5E-D520-4B67-9EA2-6FA69F5F8F16}" presName="childText" presStyleLbl="conFgAcc1" presStyleIdx="1" presStyleCnt="3">
        <dgm:presLayoutVars>
          <dgm:bulletEnabled val="1"/>
        </dgm:presLayoutVars>
      </dgm:prSet>
      <dgm:spPr/>
    </dgm:pt>
    <dgm:pt modelId="{C9D48A40-1617-4EF1-BC60-568CD4D31452}" type="pres">
      <dgm:prSet presAssocID="{083FFD48-A7EC-4CEA-8EF5-3EA2C4194CBF}" presName="spaceBetweenRectangles" presStyleCnt="0"/>
      <dgm:spPr/>
    </dgm:pt>
    <dgm:pt modelId="{C2E3B38D-8908-41A8-8F82-783E7B1784A7}" type="pres">
      <dgm:prSet presAssocID="{29E00E3B-7FA3-4576-B572-B4859DEA9A8D}" presName="parentLin" presStyleCnt="0"/>
      <dgm:spPr/>
    </dgm:pt>
    <dgm:pt modelId="{331E9198-4258-420F-B867-24739CD5F2B7}" type="pres">
      <dgm:prSet presAssocID="{29E00E3B-7FA3-4576-B572-B4859DEA9A8D}" presName="parentLeftMargin" presStyleLbl="node1" presStyleIdx="1" presStyleCnt="3"/>
      <dgm:spPr/>
    </dgm:pt>
    <dgm:pt modelId="{BEA1A1E2-8574-4FA2-A234-DB214D527687}" type="pres">
      <dgm:prSet presAssocID="{29E00E3B-7FA3-4576-B572-B4859DEA9A8D}" presName="parentText" presStyleLbl="node1" presStyleIdx="2" presStyleCnt="3" custScaleX="125346" custLinFactNeighborX="3149" custLinFactNeighborY="1323">
        <dgm:presLayoutVars>
          <dgm:chMax val="0"/>
          <dgm:bulletEnabled val="1"/>
        </dgm:presLayoutVars>
      </dgm:prSet>
      <dgm:spPr/>
    </dgm:pt>
    <dgm:pt modelId="{79DC3DCD-3D84-4F84-8CD7-0CE005C46462}" type="pres">
      <dgm:prSet presAssocID="{29E00E3B-7FA3-4576-B572-B4859DEA9A8D}" presName="negativeSpace" presStyleCnt="0"/>
      <dgm:spPr/>
    </dgm:pt>
    <dgm:pt modelId="{6E26A059-2E50-4C15-A134-7ECE55EF8E96}" type="pres">
      <dgm:prSet presAssocID="{29E00E3B-7FA3-4576-B572-B4859DEA9A8D}" presName="childText" presStyleLbl="conFgAcc1" presStyleIdx="2" presStyleCnt="3">
        <dgm:presLayoutVars>
          <dgm:bulletEnabled val="1"/>
        </dgm:presLayoutVars>
      </dgm:prSet>
      <dgm:spPr/>
    </dgm:pt>
  </dgm:ptLst>
  <dgm:cxnLst>
    <dgm:cxn modelId="{C664FB19-C6A5-4785-95AB-25D7376273B2}" type="presOf" srcId="{ACE5B086-AC4E-4255-B190-C013B79F9740}" destId="{B7609F38-ECF0-4C3F-864D-E4BE23C83570}" srcOrd="0" destOrd="0" presId="urn:microsoft.com/office/officeart/2005/8/layout/list1"/>
    <dgm:cxn modelId="{70A2A145-12E6-4BF9-B4D7-6833318A4009}" type="presOf" srcId="{29E00E3B-7FA3-4576-B572-B4859DEA9A8D}" destId="{BEA1A1E2-8574-4FA2-A234-DB214D527687}" srcOrd="1" destOrd="0" presId="urn:microsoft.com/office/officeart/2005/8/layout/list1"/>
    <dgm:cxn modelId="{FA5F787E-2259-424E-8A95-8617D8228FA3}" srcId="{ACE5B086-AC4E-4255-B190-C013B79F9740}" destId="{50A57962-5662-4A39-8FF3-B0B78B162300}" srcOrd="0" destOrd="0" parTransId="{C4123744-10C6-40AA-8905-CBEF041A91E7}" sibTransId="{D77DAC31-3AC2-49D2-8C84-A14E54B0AA65}"/>
    <dgm:cxn modelId="{5900309F-6452-43D2-BD9A-EEB0F446F7FF}" type="presOf" srcId="{41570B5E-D520-4B67-9EA2-6FA69F5F8F16}" destId="{8AF38ABE-713F-4991-934C-1CB5557724F2}" srcOrd="0" destOrd="0" presId="urn:microsoft.com/office/officeart/2005/8/layout/list1"/>
    <dgm:cxn modelId="{27DACE9F-0339-4CCF-849D-3DBC2474399B}" type="presOf" srcId="{41570B5E-D520-4B67-9EA2-6FA69F5F8F16}" destId="{71652CD4-6C05-447B-BFBC-13910D9E096F}" srcOrd="1" destOrd="0" presId="urn:microsoft.com/office/officeart/2005/8/layout/list1"/>
    <dgm:cxn modelId="{2F73F3A5-7DB8-44C8-9551-D0A7D13A0F99}" type="presOf" srcId="{50A57962-5662-4A39-8FF3-B0B78B162300}" destId="{6D846087-5002-4169-AFC0-FF9AAB67B7AF}" srcOrd="0" destOrd="0" presId="urn:microsoft.com/office/officeart/2005/8/layout/list1"/>
    <dgm:cxn modelId="{85A2F7B2-8BF2-431E-850B-B260AB7BA07E}" type="presOf" srcId="{50A57962-5662-4A39-8FF3-B0B78B162300}" destId="{8472C75E-0808-45EA-9F10-D868212720F7}" srcOrd="1" destOrd="0" presId="urn:microsoft.com/office/officeart/2005/8/layout/list1"/>
    <dgm:cxn modelId="{2A9776EA-65B1-4B1F-9928-8D1AA602F745}" type="presOf" srcId="{29E00E3B-7FA3-4576-B572-B4859DEA9A8D}" destId="{331E9198-4258-420F-B867-24739CD5F2B7}" srcOrd="0" destOrd="0" presId="urn:microsoft.com/office/officeart/2005/8/layout/list1"/>
    <dgm:cxn modelId="{A16E68EB-BACA-486B-A068-D7AB63DA72AF}" srcId="{ACE5B086-AC4E-4255-B190-C013B79F9740}" destId="{41570B5E-D520-4B67-9EA2-6FA69F5F8F16}" srcOrd="1" destOrd="0" parTransId="{E145D9FF-27ED-4930-9FF1-E3B363209A09}" sibTransId="{083FFD48-A7EC-4CEA-8EF5-3EA2C4194CBF}"/>
    <dgm:cxn modelId="{2B15AAF2-5552-4076-BECC-51200CF4C68B}" srcId="{ACE5B086-AC4E-4255-B190-C013B79F9740}" destId="{29E00E3B-7FA3-4576-B572-B4859DEA9A8D}" srcOrd="2" destOrd="0" parTransId="{7613DA15-FD4D-4388-8528-DCFF54D56206}" sibTransId="{6BCEC6CD-D7E0-4A1B-BFF7-03FF33D5E279}"/>
    <dgm:cxn modelId="{BC80F697-D231-4FAA-86F9-9CD1ADDDEBEE}" type="presParOf" srcId="{B7609F38-ECF0-4C3F-864D-E4BE23C83570}" destId="{B0F45876-F880-40B1-985E-06B9A74D69F4}" srcOrd="0" destOrd="0" presId="urn:microsoft.com/office/officeart/2005/8/layout/list1"/>
    <dgm:cxn modelId="{D268A8C2-85EE-49A1-ACFE-1304DB297D7D}" type="presParOf" srcId="{B0F45876-F880-40B1-985E-06B9A74D69F4}" destId="{6D846087-5002-4169-AFC0-FF9AAB67B7AF}" srcOrd="0" destOrd="0" presId="urn:microsoft.com/office/officeart/2005/8/layout/list1"/>
    <dgm:cxn modelId="{D68C1D7D-237E-4BB5-BD96-FA320956A539}" type="presParOf" srcId="{B0F45876-F880-40B1-985E-06B9A74D69F4}" destId="{8472C75E-0808-45EA-9F10-D868212720F7}" srcOrd="1" destOrd="0" presId="urn:microsoft.com/office/officeart/2005/8/layout/list1"/>
    <dgm:cxn modelId="{9727E672-A4D1-4E8B-A848-BFD872BEA6AF}" type="presParOf" srcId="{B7609F38-ECF0-4C3F-864D-E4BE23C83570}" destId="{1EB5278E-3028-4C74-8F8F-162DA8838261}" srcOrd="1" destOrd="0" presId="urn:microsoft.com/office/officeart/2005/8/layout/list1"/>
    <dgm:cxn modelId="{1636ED42-2A33-4B60-BC0B-0AFA81F67576}" type="presParOf" srcId="{B7609F38-ECF0-4C3F-864D-E4BE23C83570}" destId="{8F9799D9-DA94-4851-9684-1FFB332E127B}" srcOrd="2" destOrd="0" presId="urn:microsoft.com/office/officeart/2005/8/layout/list1"/>
    <dgm:cxn modelId="{5F5292CB-3B91-4B8E-8010-B3F3940CC6DD}" type="presParOf" srcId="{B7609F38-ECF0-4C3F-864D-E4BE23C83570}" destId="{02A639BD-6D78-4E9C-B03D-B6A4F61C67FB}" srcOrd="3" destOrd="0" presId="urn:microsoft.com/office/officeart/2005/8/layout/list1"/>
    <dgm:cxn modelId="{177678AF-994E-4CA5-ABB6-176A57829AE9}" type="presParOf" srcId="{B7609F38-ECF0-4C3F-864D-E4BE23C83570}" destId="{1CCEC76F-4E43-4B38-B69B-037D536B36D1}" srcOrd="4" destOrd="0" presId="urn:microsoft.com/office/officeart/2005/8/layout/list1"/>
    <dgm:cxn modelId="{D4811E5A-5D6A-4BB6-B1DE-0E2B8A513B0C}" type="presParOf" srcId="{1CCEC76F-4E43-4B38-B69B-037D536B36D1}" destId="{8AF38ABE-713F-4991-934C-1CB5557724F2}" srcOrd="0" destOrd="0" presId="urn:microsoft.com/office/officeart/2005/8/layout/list1"/>
    <dgm:cxn modelId="{4BC8EF4E-F745-47F2-A18C-ED9CC077BD5B}" type="presParOf" srcId="{1CCEC76F-4E43-4B38-B69B-037D536B36D1}" destId="{71652CD4-6C05-447B-BFBC-13910D9E096F}" srcOrd="1" destOrd="0" presId="urn:microsoft.com/office/officeart/2005/8/layout/list1"/>
    <dgm:cxn modelId="{08A79DC4-C460-4120-82A9-903DDC229008}" type="presParOf" srcId="{B7609F38-ECF0-4C3F-864D-E4BE23C83570}" destId="{8C2B3FD5-2925-4827-B8CF-BA905D689B56}" srcOrd="5" destOrd="0" presId="urn:microsoft.com/office/officeart/2005/8/layout/list1"/>
    <dgm:cxn modelId="{5DFD58D6-ED57-48F2-8D62-7BC72226D9DC}" type="presParOf" srcId="{B7609F38-ECF0-4C3F-864D-E4BE23C83570}" destId="{3FD2DDB7-F421-4905-8A7F-28BCA4E005BC}" srcOrd="6" destOrd="0" presId="urn:microsoft.com/office/officeart/2005/8/layout/list1"/>
    <dgm:cxn modelId="{6689C6AD-11B5-4E5D-8D5B-058A4D5A7695}" type="presParOf" srcId="{B7609F38-ECF0-4C3F-864D-E4BE23C83570}" destId="{C9D48A40-1617-4EF1-BC60-568CD4D31452}" srcOrd="7" destOrd="0" presId="urn:microsoft.com/office/officeart/2005/8/layout/list1"/>
    <dgm:cxn modelId="{976D9643-5113-4835-ABE6-04D2384D9E8A}" type="presParOf" srcId="{B7609F38-ECF0-4C3F-864D-E4BE23C83570}" destId="{C2E3B38D-8908-41A8-8F82-783E7B1784A7}" srcOrd="8" destOrd="0" presId="urn:microsoft.com/office/officeart/2005/8/layout/list1"/>
    <dgm:cxn modelId="{1F731161-1AB0-4223-936C-4D4DEC4051A6}" type="presParOf" srcId="{C2E3B38D-8908-41A8-8F82-783E7B1784A7}" destId="{331E9198-4258-420F-B867-24739CD5F2B7}" srcOrd="0" destOrd="0" presId="urn:microsoft.com/office/officeart/2005/8/layout/list1"/>
    <dgm:cxn modelId="{54C1E2E5-DE62-4A93-943D-5F9CAD45FA07}" type="presParOf" srcId="{C2E3B38D-8908-41A8-8F82-783E7B1784A7}" destId="{BEA1A1E2-8574-4FA2-A234-DB214D527687}" srcOrd="1" destOrd="0" presId="urn:microsoft.com/office/officeart/2005/8/layout/list1"/>
    <dgm:cxn modelId="{C50CDCA8-1742-45E6-BAE2-0E3137176741}" type="presParOf" srcId="{B7609F38-ECF0-4C3F-864D-E4BE23C83570}" destId="{79DC3DCD-3D84-4F84-8CD7-0CE005C46462}" srcOrd="9" destOrd="0" presId="urn:microsoft.com/office/officeart/2005/8/layout/list1"/>
    <dgm:cxn modelId="{D4D56B78-1774-4B6F-A391-49014EBF188F}" type="presParOf" srcId="{B7609F38-ECF0-4C3F-864D-E4BE23C83570}" destId="{6E26A059-2E50-4C15-A134-7ECE55EF8E96}"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D5FEE52-D3D6-425C-AD1D-68A9261D3B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093D5FB-0BA6-4912-AE88-10AAEF69B40E}">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just"/>
          <a:r>
            <a:rPr lang="es-ES" sz="1200" b="1" i="1" noProof="0" dirty="0">
              <a:solidFill>
                <a:srgbClr val="F8469B"/>
              </a:solidFill>
              <a:latin typeface="Arial Rounded MT Bold" panose="020F0704030504030204" pitchFamily="34" charset="0"/>
            </a:rPr>
            <a:t>Content marketing</a:t>
          </a:r>
          <a:r>
            <a:rPr lang="es-ES" sz="1200" noProof="0" dirty="0">
              <a:solidFill>
                <a:schemeClr val="tx1"/>
              </a:solidFill>
              <a:latin typeface="Arial Rounded MT Bold" panose="020F0704030504030204" pitchFamily="34" charset="0"/>
            </a:rPr>
            <a:t>: el conjunto de las actividades destinadas a la creación, al cuidado y a la distribución de contenidos interesantes para los clientes potenciales, a través de los cuales la empresa puede entrar en contacto con un público más grande, pero definido. </a:t>
          </a:r>
        </a:p>
      </dgm:t>
    </dgm:pt>
    <dgm:pt modelId="{586E43BA-3C7F-4C1E-A380-8CDC0C1783A9}" type="parTrans" cxnId="{F3F30AD7-FE75-421D-B1E3-AA54C543BA28}">
      <dgm:prSet/>
      <dgm:spPr/>
      <dgm:t>
        <a:bodyPr/>
        <a:lstStyle/>
        <a:p>
          <a:endParaRPr lang="es-ES" sz="1200">
            <a:solidFill>
              <a:schemeClr val="tx1"/>
            </a:solidFill>
            <a:latin typeface="Arial Rounded MT Bold" panose="020F0704030504030204" pitchFamily="34" charset="0"/>
          </a:endParaRPr>
        </a:p>
      </dgm:t>
    </dgm:pt>
    <dgm:pt modelId="{581184F8-0F10-4212-A8AA-03B77C4FF20B}" type="sibTrans" cxnId="{F3F30AD7-FE75-421D-B1E3-AA54C543BA28}">
      <dgm:prSet/>
      <dgm:spPr/>
      <dgm:t>
        <a:bodyPr/>
        <a:lstStyle/>
        <a:p>
          <a:endParaRPr lang="es-ES" sz="1200">
            <a:solidFill>
              <a:schemeClr val="tx1"/>
            </a:solidFill>
            <a:latin typeface="Arial Rounded MT Bold" panose="020F0704030504030204" pitchFamily="34" charset="0"/>
          </a:endParaRPr>
        </a:p>
      </dgm:t>
    </dgm:pt>
    <dgm:pt modelId="{AFFAA912-5BA2-4D20-BE00-924CE0892EC6}">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algn="just"/>
          <a:r>
            <a:rPr lang="es-ES" sz="1200" noProof="0" dirty="0">
              <a:solidFill>
                <a:schemeClr val="tx1"/>
              </a:solidFill>
              <a:latin typeface="Arial Rounded MT Bold" panose="020F0704030504030204" pitchFamily="34" charset="0"/>
            </a:rPr>
            <a:t>Si la empresa ofrece contenidos de valor a los usuarios, estos últimos la recompensarán con sus propias compras, con su fidelidad a la marca, o simplemente hablando de ella favorablemente, convirtiéndose en patrocinadores espontáneos.  </a:t>
          </a:r>
        </a:p>
      </dgm:t>
    </dgm:pt>
    <dgm:pt modelId="{7E022D3F-B93F-4FFF-8F38-A65384DE0F78}" type="parTrans" cxnId="{967AFC58-85E6-44CA-BC76-A092ADE233C4}">
      <dgm:prSet/>
      <dgm:spPr/>
      <dgm:t>
        <a:bodyPr/>
        <a:lstStyle/>
        <a:p>
          <a:endParaRPr lang="es-ES" sz="1200">
            <a:solidFill>
              <a:schemeClr val="tx1"/>
            </a:solidFill>
            <a:latin typeface="Arial Rounded MT Bold" panose="020F0704030504030204" pitchFamily="34" charset="0"/>
          </a:endParaRPr>
        </a:p>
      </dgm:t>
    </dgm:pt>
    <dgm:pt modelId="{029E80D3-D454-4191-8EDA-F69ADBDA24E1}" type="sibTrans" cxnId="{967AFC58-85E6-44CA-BC76-A092ADE233C4}">
      <dgm:prSet/>
      <dgm:spPr/>
      <dgm:t>
        <a:bodyPr/>
        <a:lstStyle/>
        <a:p>
          <a:endParaRPr lang="es-ES" sz="1200">
            <a:solidFill>
              <a:schemeClr val="tx1"/>
            </a:solidFill>
            <a:latin typeface="Arial Rounded MT Bold" panose="020F0704030504030204" pitchFamily="34" charset="0"/>
          </a:endParaRPr>
        </a:p>
      </dgm:t>
    </dgm:pt>
    <dgm:pt modelId="{DFE518F1-D0DA-4BCC-80B9-B0BABE02A9BB}" type="pres">
      <dgm:prSet presAssocID="{AD5FEE52-D3D6-425C-AD1D-68A9261D3BA9}" presName="linear" presStyleCnt="0">
        <dgm:presLayoutVars>
          <dgm:animLvl val="lvl"/>
          <dgm:resizeHandles val="exact"/>
        </dgm:presLayoutVars>
      </dgm:prSet>
      <dgm:spPr/>
    </dgm:pt>
    <dgm:pt modelId="{AE90714A-8CAF-4C9A-9F81-B35C91F54CD9}" type="pres">
      <dgm:prSet presAssocID="{6093D5FB-0BA6-4912-AE88-10AAEF69B40E}" presName="parentText" presStyleLbl="node1" presStyleIdx="0" presStyleCnt="2">
        <dgm:presLayoutVars>
          <dgm:chMax val="0"/>
          <dgm:bulletEnabled val="1"/>
        </dgm:presLayoutVars>
      </dgm:prSet>
      <dgm:spPr/>
    </dgm:pt>
    <dgm:pt modelId="{D31413E0-2523-4A06-9C15-DF2688C79C2B}" type="pres">
      <dgm:prSet presAssocID="{581184F8-0F10-4212-A8AA-03B77C4FF20B}" presName="spacer" presStyleCnt="0"/>
      <dgm:spPr/>
    </dgm:pt>
    <dgm:pt modelId="{0122B699-0829-4F8A-9BB6-0227F44700B0}" type="pres">
      <dgm:prSet presAssocID="{AFFAA912-5BA2-4D20-BE00-924CE0892EC6}" presName="parentText" presStyleLbl="node1" presStyleIdx="1" presStyleCnt="2">
        <dgm:presLayoutVars>
          <dgm:chMax val="0"/>
          <dgm:bulletEnabled val="1"/>
        </dgm:presLayoutVars>
      </dgm:prSet>
      <dgm:spPr/>
    </dgm:pt>
  </dgm:ptLst>
  <dgm:cxnLst>
    <dgm:cxn modelId="{FDB5CA02-273B-48FC-82FD-D22866CB5248}" type="presOf" srcId="{6093D5FB-0BA6-4912-AE88-10AAEF69B40E}" destId="{AE90714A-8CAF-4C9A-9F81-B35C91F54CD9}" srcOrd="0" destOrd="0" presId="urn:microsoft.com/office/officeart/2005/8/layout/vList2"/>
    <dgm:cxn modelId="{606F1F2E-3A6B-4879-A63C-B3590F13C184}" type="presOf" srcId="{AFFAA912-5BA2-4D20-BE00-924CE0892EC6}" destId="{0122B699-0829-4F8A-9BB6-0227F44700B0}" srcOrd="0" destOrd="0" presId="urn:microsoft.com/office/officeart/2005/8/layout/vList2"/>
    <dgm:cxn modelId="{967AFC58-85E6-44CA-BC76-A092ADE233C4}" srcId="{AD5FEE52-D3D6-425C-AD1D-68A9261D3BA9}" destId="{AFFAA912-5BA2-4D20-BE00-924CE0892EC6}" srcOrd="1" destOrd="0" parTransId="{7E022D3F-B93F-4FFF-8F38-A65384DE0F78}" sibTransId="{029E80D3-D454-4191-8EDA-F69ADBDA24E1}"/>
    <dgm:cxn modelId="{F3F30AD7-FE75-421D-B1E3-AA54C543BA28}" srcId="{AD5FEE52-D3D6-425C-AD1D-68A9261D3BA9}" destId="{6093D5FB-0BA6-4912-AE88-10AAEF69B40E}" srcOrd="0" destOrd="0" parTransId="{586E43BA-3C7F-4C1E-A380-8CDC0C1783A9}" sibTransId="{581184F8-0F10-4212-A8AA-03B77C4FF20B}"/>
    <dgm:cxn modelId="{B6F34CDE-8C2F-483C-AD9F-66976514F60E}" type="presOf" srcId="{AD5FEE52-D3D6-425C-AD1D-68A9261D3BA9}" destId="{DFE518F1-D0DA-4BCC-80B9-B0BABE02A9BB}" srcOrd="0" destOrd="0" presId="urn:microsoft.com/office/officeart/2005/8/layout/vList2"/>
    <dgm:cxn modelId="{0D6C2165-8AD3-45DB-AB06-C02A2339761B}" type="presParOf" srcId="{DFE518F1-D0DA-4BCC-80B9-B0BABE02A9BB}" destId="{AE90714A-8CAF-4C9A-9F81-B35C91F54CD9}" srcOrd="0" destOrd="0" presId="urn:microsoft.com/office/officeart/2005/8/layout/vList2"/>
    <dgm:cxn modelId="{1F57304B-B6FF-4F1B-A2CA-ECA45E5221A7}" type="presParOf" srcId="{DFE518F1-D0DA-4BCC-80B9-B0BABE02A9BB}" destId="{D31413E0-2523-4A06-9C15-DF2688C79C2B}" srcOrd="1" destOrd="0" presId="urn:microsoft.com/office/officeart/2005/8/layout/vList2"/>
    <dgm:cxn modelId="{15A3CD53-9362-4FE3-B52C-02FF6822EF65}" type="presParOf" srcId="{DFE518F1-D0DA-4BCC-80B9-B0BABE02A9BB}" destId="{0122B699-0829-4F8A-9BB6-0227F44700B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CD82E80-DF05-4E10-8D5B-352C2AB572D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8AA1A9B8-7DAF-4ED4-A923-91BC1C32E219}">
      <dgm:prSet custT="1">
        <dgm:style>
          <a:lnRef idx="2">
            <a:schemeClr val="accent3"/>
          </a:lnRef>
          <a:fillRef idx="1">
            <a:schemeClr val="lt1"/>
          </a:fillRef>
          <a:effectRef idx="0">
            <a:schemeClr val="accent3"/>
          </a:effectRef>
          <a:fontRef idx="minor">
            <a:schemeClr val="dk1"/>
          </a:fontRef>
        </dgm:style>
      </dgm:prSet>
      <dgm:spPr/>
      <dgm:t>
        <a:bodyPr/>
        <a:lstStyle/>
        <a:p>
          <a:pPr algn="just"/>
          <a:r>
            <a:rPr lang="es-ES" sz="1200" noProof="0" dirty="0">
              <a:solidFill>
                <a:schemeClr val="tx1"/>
              </a:solidFill>
              <a:latin typeface="Arial Rounded MT Bold" panose="020F0704030504030204" pitchFamily="34" charset="0"/>
            </a:rPr>
            <a:t>Cultivar al público significa hacerlo también después de la venta del producto o del servicio. </a:t>
          </a:r>
          <a:r>
            <a:rPr lang="es-ES" sz="1200" noProof="0" dirty="0">
              <a:solidFill>
                <a:srgbClr val="F8469B"/>
              </a:solidFill>
              <a:latin typeface="Arial Rounded MT Bold" panose="020F0704030504030204" pitchFamily="34" charset="0"/>
            </a:rPr>
            <a:t>El cuidado del cliente</a:t>
          </a:r>
          <a:r>
            <a:rPr lang="es-ES" sz="1200" noProof="0" dirty="0">
              <a:solidFill>
                <a:schemeClr val="tx1"/>
              </a:solidFill>
              <a:latin typeface="Arial Rounded MT Bold" panose="020F0704030504030204" pitchFamily="34" charset="0"/>
            </a:rPr>
            <a:t> es lo que valora la experiencia de compra (</a:t>
          </a:r>
          <a:r>
            <a:rPr lang="es-ES" sz="1200" i="1" noProof="0" dirty="0" err="1">
              <a:solidFill>
                <a:schemeClr val="tx1"/>
              </a:solidFill>
              <a:latin typeface="Arial Rounded MT Bold" panose="020F0704030504030204" pitchFamily="34" charset="0"/>
            </a:rPr>
            <a:t>Customer</a:t>
          </a:r>
          <a:r>
            <a:rPr lang="es-ES" sz="1200" i="1" noProof="0" dirty="0">
              <a:solidFill>
                <a:schemeClr val="tx1"/>
              </a:solidFill>
              <a:latin typeface="Arial Rounded MT Bold" panose="020F0704030504030204" pitchFamily="34" charset="0"/>
            </a:rPr>
            <a:t> </a:t>
          </a:r>
          <a:r>
            <a:rPr lang="es-ES" sz="1200" i="1" noProof="0" dirty="0" err="1">
              <a:solidFill>
                <a:schemeClr val="tx1"/>
              </a:solidFill>
              <a:latin typeface="Arial Rounded MT Bold" panose="020F0704030504030204" pitchFamily="34" charset="0"/>
            </a:rPr>
            <a:t>Service</a:t>
          </a:r>
          <a:r>
            <a:rPr lang="es-ES" sz="1200" noProof="0" dirty="0">
              <a:solidFill>
                <a:schemeClr val="tx1"/>
              </a:solidFill>
              <a:latin typeface="Arial Rounded MT Bold" panose="020F0704030504030204" pitchFamily="34" charset="0"/>
            </a:rPr>
            <a:t>). Desde proporcionar gratuitamente un manual de instrucciones, hasta el </a:t>
          </a:r>
          <a:r>
            <a:rPr lang="es-ES" sz="1200" noProof="0" dirty="0" err="1">
              <a:solidFill>
                <a:schemeClr val="tx1"/>
              </a:solidFill>
              <a:latin typeface="Arial Rounded MT Bold" panose="020F0704030504030204" pitchFamily="34" charset="0"/>
            </a:rPr>
            <a:t>webinar</a:t>
          </a:r>
          <a:r>
            <a:rPr lang="es-ES" sz="1200" noProof="0" dirty="0">
              <a:solidFill>
                <a:schemeClr val="tx1"/>
              </a:solidFill>
              <a:latin typeface="Arial Rounded MT Bold" panose="020F0704030504030204" pitchFamily="34" charset="0"/>
            </a:rPr>
            <a:t>, encuentros, tutoriales, promociones.    </a:t>
          </a:r>
        </a:p>
      </dgm:t>
    </dgm:pt>
    <dgm:pt modelId="{6457E2C5-9F1F-4B74-A750-06F38829845D}" type="parTrans" cxnId="{5748732A-23E6-435B-83ED-5262EC4CD403}">
      <dgm:prSet/>
      <dgm:spPr/>
      <dgm:t>
        <a:bodyPr/>
        <a:lstStyle/>
        <a:p>
          <a:endParaRPr lang="it-IT"/>
        </a:p>
      </dgm:t>
    </dgm:pt>
    <dgm:pt modelId="{DDFE985B-5721-4532-895A-68553E5C376A}" type="sibTrans" cxnId="{5748732A-23E6-435B-83ED-5262EC4CD403}">
      <dgm:prSet/>
      <dgm:spPr/>
      <dgm:t>
        <a:bodyPr/>
        <a:lstStyle/>
        <a:p>
          <a:endParaRPr lang="it-IT"/>
        </a:p>
      </dgm:t>
    </dgm:pt>
    <dgm:pt modelId="{09A24354-2FFB-4ED7-8DF5-E9C3C5689578}" type="pres">
      <dgm:prSet presAssocID="{ECD82E80-DF05-4E10-8D5B-352C2AB572DE}" presName="diagram" presStyleCnt="0">
        <dgm:presLayoutVars>
          <dgm:dir/>
          <dgm:resizeHandles val="exact"/>
        </dgm:presLayoutVars>
      </dgm:prSet>
      <dgm:spPr/>
    </dgm:pt>
    <dgm:pt modelId="{3331AE3A-4602-4748-A041-63A761B0B77D}" type="pres">
      <dgm:prSet presAssocID="{8AA1A9B8-7DAF-4ED4-A923-91BC1C32E219}" presName="node" presStyleLbl="node1" presStyleIdx="0" presStyleCnt="1" custScaleX="99514" custScaleY="27269">
        <dgm:presLayoutVars>
          <dgm:bulletEnabled val="1"/>
        </dgm:presLayoutVars>
      </dgm:prSet>
      <dgm:spPr/>
    </dgm:pt>
  </dgm:ptLst>
  <dgm:cxnLst>
    <dgm:cxn modelId="{5748732A-23E6-435B-83ED-5262EC4CD403}" srcId="{ECD82E80-DF05-4E10-8D5B-352C2AB572DE}" destId="{8AA1A9B8-7DAF-4ED4-A923-91BC1C32E219}" srcOrd="0" destOrd="0" parTransId="{6457E2C5-9F1F-4B74-A750-06F38829845D}" sibTransId="{DDFE985B-5721-4532-895A-68553E5C376A}"/>
    <dgm:cxn modelId="{DD35D153-336A-437C-ADC3-CE3780F5040E}" type="presOf" srcId="{8AA1A9B8-7DAF-4ED4-A923-91BC1C32E219}" destId="{3331AE3A-4602-4748-A041-63A761B0B77D}" srcOrd="0" destOrd="0" presId="urn:microsoft.com/office/officeart/2005/8/layout/default"/>
    <dgm:cxn modelId="{0E09B8C9-AA32-4B80-8765-5103F13E490A}" type="presOf" srcId="{ECD82E80-DF05-4E10-8D5B-352C2AB572DE}" destId="{09A24354-2FFB-4ED7-8DF5-E9C3C5689578}" srcOrd="0" destOrd="0" presId="urn:microsoft.com/office/officeart/2005/8/layout/default"/>
    <dgm:cxn modelId="{AF70D7D5-FA39-470D-BB19-A6E2A2C609A9}" type="presParOf" srcId="{09A24354-2FFB-4ED7-8DF5-E9C3C5689578}" destId="{3331AE3A-4602-4748-A041-63A761B0B77D}"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1F35CEA-930D-4CCA-9E01-FF89A7978E03}"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S"/>
        </a:p>
      </dgm:t>
    </dgm:pt>
    <dgm:pt modelId="{4781A9D1-4DCA-4C78-AB52-747E9BB21B89}">
      <dgm:prSet/>
      <dgm:spPr/>
      <dgm:t>
        <a:bodyPr/>
        <a:lstStyle/>
        <a:p>
          <a:r>
            <a:rPr lang="es-ES" noProof="0" dirty="0">
              <a:solidFill>
                <a:schemeClr val="tx1"/>
              </a:solidFill>
              <a:latin typeface="Arial Rounded MT Bold" panose="020F0704030504030204" pitchFamily="34" charset="0"/>
            </a:rPr>
            <a:t>Los contenidos que una empresa publica por la Web y las Redes Sociales no deben ser auto celebrativos ni eslogan (un estilo típico de la Comunicación «</a:t>
          </a:r>
          <a:r>
            <a:rPr lang="es-ES" noProof="0" dirty="0" err="1">
              <a:solidFill>
                <a:schemeClr val="tx1"/>
              </a:solidFill>
              <a:latin typeface="Arial Rounded MT Bold" panose="020F0704030504030204" pitchFamily="34" charset="0"/>
            </a:rPr>
            <a:t>push</a:t>
          </a:r>
          <a:r>
            <a:rPr lang="es-ES" noProof="0" dirty="0">
              <a:solidFill>
                <a:schemeClr val="tx1"/>
              </a:solidFill>
              <a:latin typeface="Arial Rounded MT Bold" panose="020F0704030504030204" pitchFamily="34" charset="0"/>
            </a:rPr>
            <a:t>») </a:t>
          </a:r>
        </a:p>
      </dgm:t>
    </dgm:pt>
    <dgm:pt modelId="{687E3D7C-6A56-4980-A8F4-53F2E384F4BC}" type="parTrans" cxnId="{4172BE7F-05E7-46F4-85F9-BBC4E9C6E78B}">
      <dgm:prSet/>
      <dgm:spPr/>
      <dgm:t>
        <a:bodyPr/>
        <a:lstStyle/>
        <a:p>
          <a:endParaRPr lang="es-ES" noProof="0" dirty="0">
            <a:solidFill>
              <a:schemeClr val="tx1"/>
            </a:solidFill>
            <a:latin typeface="Arial Rounded MT Bold" panose="020F0704030504030204" pitchFamily="34" charset="0"/>
          </a:endParaRPr>
        </a:p>
      </dgm:t>
    </dgm:pt>
    <dgm:pt modelId="{D2013B0E-2B50-4DE7-BABD-E10B4C4FAD7F}" type="sibTrans" cxnId="{4172BE7F-05E7-46F4-85F9-BBC4E9C6E78B}">
      <dgm:prSet/>
      <dgm:spPr/>
      <dgm:t>
        <a:bodyPr/>
        <a:lstStyle/>
        <a:p>
          <a:endParaRPr lang="es-ES" noProof="0" dirty="0">
            <a:solidFill>
              <a:schemeClr val="tx1"/>
            </a:solidFill>
            <a:latin typeface="Arial Rounded MT Bold" panose="020F0704030504030204" pitchFamily="34" charset="0"/>
          </a:endParaRPr>
        </a:p>
      </dgm:t>
    </dgm:pt>
    <dgm:pt modelId="{4EC53856-FE11-4341-A898-3B9E381315CC}">
      <dgm:prSet/>
      <dgm:spPr/>
      <dgm:t>
        <a:bodyPr/>
        <a:lstStyle/>
        <a:p>
          <a:r>
            <a:rPr lang="es-ES" noProof="0" dirty="0">
              <a:solidFill>
                <a:schemeClr val="tx1"/>
              </a:solidFill>
              <a:latin typeface="Arial Rounded MT Bold" panose="020F0704030504030204" pitchFamily="34" charset="0"/>
            </a:rPr>
            <a:t>No solo:  ningún contenido de las mejores estrategias de Marketing Digital se centra realmente en los productos o servicios ofrecidos por la empresa. </a:t>
          </a:r>
        </a:p>
      </dgm:t>
    </dgm:pt>
    <dgm:pt modelId="{1638B06E-E18C-402D-8282-8879DC57FEF6}" type="parTrans" cxnId="{F2EA0574-422D-468E-96C2-B19C88506B91}">
      <dgm:prSet/>
      <dgm:spPr/>
      <dgm:t>
        <a:bodyPr/>
        <a:lstStyle/>
        <a:p>
          <a:endParaRPr lang="es-ES" noProof="0" dirty="0">
            <a:solidFill>
              <a:schemeClr val="tx1"/>
            </a:solidFill>
            <a:latin typeface="Arial Rounded MT Bold" panose="020F0704030504030204" pitchFamily="34" charset="0"/>
          </a:endParaRPr>
        </a:p>
      </dgm:t>
    </dgm:pt>
    <dgm:pt modelId="{EFA9CD37-9E14-48EC-B60D-E4C6F86D7702}" type="sibTrans" cxnId="{F2EA0574-422D-468E-96C2-B19C88506B91}">
      <dgm:prSet/>
      <dgm:spPr/>
      <dgm:t>
        <a:bodyPr/>
        <a:lstStyle/>
        <a:p>
          <a:endParaRPr lang="es-ES" noProof="0" dirty="0">
            <a:solidFill>
              <a:schemeClr val="tx1"/>
            </a:solidFill>
            <a:latin typeface="Arial Rounded MT Bold" panose="020F0704030504030204" pitchFamily="34" charset="0"/>
          </a:endParaRPr>
        </a:p>
      </dgm:t>
    </dgm:pt>
    <dgm:pt modelId="{6045535A-DE6F-400F-922C-427DF70386D3}">
      <dgm:prSet/>
      <dgm:spPr/>
      <dgm:t>
        <a:bodyPr/>
        <a:lstStyle/>
        <a:p>
          <a:r>
            <a:rPr lang="es-ES" noProof="0" dirty="0">
              <a:solidFill>
                <a:schemeClr val="tx1"/>
              </a:solidFill>
              <a:latin typeface="Arial Rounded MT Bold" panose="020F0704030504030204" pitchFamily="34" charset="0"/>
            </a:rPr>
            <a:t>El Observatorio </a:t>
          </a:r>
          <a:r>
            <a:rPr lang="es-ES" i="1" noProof="0" dirty="0" err="1">
              <a:solidFill>
                <a:schemeClr val="tx1"/>
              </a:solidFill>
              <a:latin typeface="Arial Rounded MT Bold" panose="020F0704030504030204" pitchFamily="34" charset="0"/>
            </a:rPr>
            <a:t>SocialMediAbility</a:t>
          </a:r>
          <a:r>
            <a:rPr lang="es-ES" noProof="0" dirty="0">
              <a:solidFill>
                <a:schemeClr val="tx1"/>
              </a:solidFill>
              <a:latin typeface="Arial Rounded MT Bold" panose="020F0704030504030204" pitchFamily="34" charset="0"/>
            </a:rPr>
            <a:t>  ha enseñado muchos ejemplos de empresas que publican todo lo contrario.  </a:t>
          </a:r>
        </a:p>
      </dgm:t>
    </dgm:pt>
    <dgm:pt modelId="{55E366BF-FD1B-4F79-B90F-393D1C97D1FF}" type="parTrans" cxnId="{9953F48F-449D-477A-B755-E00AC8267777}">
      <dgm:prSet/>
      <dgm:spPr/>
      <dgm:t>
        <a:bodyPr/>
        <a:lstStyle/>
        <a:p>
          <a:endParaRPr lang="es-ES" noProof="0" dirty="0">
            <a:solidFill>
              <a:schemeClr val="tx1"/>
            </a:solidFill>
            <a:latin typeface="Arial Rounded MT Bold" panose="020F0704030504030204" pitchFamily="34" charset="0"/>
          </a:endParaRPr>
        </a:p>
      </dgm:t>
    </dgm:pt>
    <dgm:pt modelId="{6265986E-F1E2-4C4E-83FE-83DF6F120699}" type="sibTrans" cxnId="{9953F48F-449D-477A-B755-E00AC8267777}">
      <dgm:prSet/>
      <dgm:spPr/>
      <dgm:t>
        <a:bodyPr/>
        <a:lstStyle/>
        <a:p>
          <a:endParaRPr lang="es-ES" noProof="0" dirty="0">
            <a:solidFill>
              <a:schemeClr val="tx1"/>
            </a:solidFill>
            <a:latin typeface="Arial Rounded MT Bold" panose="020F0704030504030204" pitchFamily="34" charset="0"/>
          </a:endParaRPr>
        </a:p>
      </dgm:t>
    </dgm:pt>
    <dgm:pt modelId="{A1AB07B4-A099-48E5-A210-7B44DB2FF033}" type="pres">
      <dgm:prSet presAssocID="{91F35CEA-930D-4CCA-9E01-FF89A7978E03}" presName="Name0" presStyleCnt="0">
        <dgm:presLayoutVars>
          <dgm:chMax val="7"/>
          <dgm:chPref val="7"/>
          <dgm:dir/>
        </dgm:presLayoutVars>
      </dgm:prSet>
      <dgm:spPr/>
    </dgm:pt>
    <dgm:pt modelId="{E04BE0EF-7246-4F56-963A-E5E45D2F98CC}" type="pres">
      <dgm:prSet presAssocID="{91F35CEA-930D-4CCA-9E01-FF89A7978E03}" presName="Name1" presStyleCnt="0"/>
      <dgm:spPr/>
    </dgm:pt>
    <dgm:pt modelId="{ED4A25F2-C127-4F0F-AEFF-2FCC4128924E}" type="pres">
      <dgm:prSet presAssocID="{91F35CEA-930D-4CCA-9E01-FF89A7978E03}" presName="cycle" presStyleCnt="0"/>
      <dgm:spPr/>
    </dgm:pt>
    <dgm:pt modelId="{7E45D7E4-88D5-4B60-83A6-5152BA4C269B}" type="pres">
      <dgm:prSet presAssocID="{91F35CEA-930D-4CCA-9E01-FF89A7978E03}" presName="srcNode" presStyleLbl="node1" presStyleIdx="0" presStyleCnt="3"/>
      <dgm:spPr/>
    </dgm:pt>
    <dgm:pt modelId="{16D51A55-E93C-43E4-834A-A6AF2D709D62}" type="pres">
      <dgm:prSet presAssocID="{91F35CEA-930D-4CCA-9E01-FF89A7978E03}" presName="conn" presStyleLbl="parChTrans1D2" presStyleIdx="0" presStyleCnt="1"/>
      <dgm:spPr/>
    </dgm:pt>
    <dgm:pt modelId="{75D38ED8-FED9-478C-9C59-398AB0CAE24B}" type="pres">
      <dgm:prSet presAssocID="{91F35CEA-930D-4CCA-9E01-FF89A7978E03}" presName="extraNode" presStyleLbl="node1" presStyleIdx="0" presStyleCnt="3"/>
      <dgm:spPr/>
    </dgm:pt>
    <dgm:pt modelId="{4DEF85F4-A0BA-4C12-8A80-A47AA577191A}" type="pres">
      <dgm:prSet presAssocID="{91F35CEA-930D-4CCA-9E01-FF89A7978E03}" presName="dstNode" presStyleLbl="node1" presStyleIdx="0" presStyleCnt="3"/>
      <dgm:spPr/>
    </dgm:pt>
    <dgm:pt modelId="{4CF2296A-5C93-4811-BAD3-B8FBE663B8ED}" type="pres">
      <dgm:prSet presAssocID="{4781A9D1-4DCA-4C78-AB52-747E9BB21B89}" presName="text_1" presStyleLbl="node1" presStyleIdx="0" presStyleCnt="3">
        <dgm:presLayoutVars>
          <dgm:bulletEnabled val="1"/>
        </dgm:presLayoutVars>
      </dgm:prSet>
      <dgm:spPr/>
    </dgm:pt>
    <dgm:pt modelId="{289DF981-6C95-48D8-BC50-6CDE4212EF79}" type="pres">
      <dgm:prSet presAssocID="{4781A9D1-4DCA-4C78-AB52-747E9BB21B89}" presName="accent_1" presStyleCnt="0"/>
      <dgm:spPr/>
    </dgm:pt>
    <dgm:pt modelId="{9E76D100-2519-411C-98C2-7DF3A2F4AF7F}" type="pres">
      <dgm:prSet presAssocID="{4781A9D1-4DCA-4C78-AB52-747E9BB21B89}" presName="accentRepeatNode" presStyleLbl="solidFgAcc1" presStyleIdx="0" presStyleCnt="3"/>
      <dgm:spPr/>
    </dgm:pt>
    <dgm:pt modelId="{213BB9AE-27B6-406E-9726-AD0DE6598A6A}" type="pres">
      <dgm:prSet presAssocID="{4EC53856-FE11-4341-A898-3B9E381315CC}" presName="text_2" presStyleLbl="node1" presStyleIdx="1" presStyleCnt="3">
        <dgm:presLayoutVars>
          <dgm:bulletEnabled val="1"/>
        </dgm:presLayoutVars>
      </dgm:prSet>
      <dgm:spPr/>
    </dgm:pt>
    <dgm:pt modelId="{1D9D4469-5C54-454F-868B-CEB0B641516D}" type="pres">
      <dgm:prSet presAssocID="{4EC53856-FE11-4341-A898-3B9E381315CC}" presName="accent_2" presStyleCnt="0"/>
      <dgm:spPr/>
    </dgm:pt>
    <dgm:pt modelId="{F512C1ED-4C52-4F92-83FE-EA7936362A17}" type="pres">
      <dgm:prSet presAssocID="{4EC53856-FE11-4341-A898-3B9E381315CC}" presName="accentRepeatNode" presStyleLbl="solidFgAcc1" presStyleIdx="1" presStyleCnt="3"/>
      <dgm:spPr/>
    </dgm:pt>
    <dgm:pt modelId="{F36B7598-82EB-4690-ADBA-5F8576B86382}" type="pres">
      <dgm:prSet presAssocID="{6045535A-DE6F-400F-922C-427DF70386D3}" presName="text_3" presStyleLbl="node1" presStyleIdx="2" presStyleCnt="3">
        <dgm:presLayoutVars>
          <dgm:bulletEnabled val="1"/>
        </dgm:presLayoutVars>
      </dgm:prSet>
      <dgm:spPr/>
    </dgm:pt>
    <dgm:pt modelId="{16C38367-14F7-40C0-8276-1890EB0D4A62}" type="pres">
      <dgm:prSet presAssocID="{6045535A-DE6F-400F-922C-427DF70386D3}" presName="accent_3" presStyleCnt="0"/>
      <dgm:spPr/>
    </dgm:pt>
    <dgm:pt modelId="{EFDB9593-E621-42DE-AF55-E9E3A2173A81}" type="pres">
      <dgm:prSet presAssocID="{6045535A-DE6F-400F-922C-427DF70386D3}" presName="accentRepeatNode" presStyleLbl="solidFgAcc1" presStyleIdx="2" presStyleCnt="3"/>
      <dgm:spPr/>
    </dgm:pt>
  </dgm:ptLst>
  <dgm:cxnLst>
    <dgm:cxn modelId="{EEA3E718-8102-4285-819A-8C64B6936B0D}" type="presOf" srcId="{4EC53856-FE11-4341-A898-3B9E381315CC}" destId="{213BB9AE-27B6-406E-9726-AD0DE6598A6A}" srcOrd="0" destOrd="0" presId="urn:microsoft.com/office/officeart/2008/layout/VerticalCurvedList"/>
    <dgm:cxn modelId="{9D22A569-7465-413D-9F83-D52477170EB7}" type="presOf" srcId="{6045535A-DE6F-400F-922C-427DF70386D3}" destId="{F36B7598-82EB-4690-ADBA-5F8576B86382}" srcOrd="0" destOrd="0" presId="urn:microsoft.com/office/officeart/2008/layout/VerticalCurvedList"/>
    <dgm:cxn modelId="{F2EA0574-422D-468E-96C2-B19C88506B91}" srcId="{91F35CEA-930D-4CCA-9E01-FF89A7978E03}" destId="{4EC53856-FE11-4341-A898-3B9E381315CC}" srcOrd="1" destOrd="0" parTransId="{1638B06E-E18C-402D-8282-8879DC57FEF6}" sibTransId="{EFA9CD37-9E14-48EC-B60D-E4C6F86D7702}"/>
    <dgm:cxn modelId="{4172BE7F-05E7-46F4-85F9-BBC4E9C6E78B}" srcId="{91F35CEA-930D-4CCA-9E01-FF89A7978E03}" destId="{4781A9D1-4DCA-4C78-AB52-747E9BB21B89}" srcOrd="0" destOrd="0" parTransId="{687E3D7C-6A56-4980-A8F4-53F2E384F4BC}" sibTransId="{D2013B0E-2B50-4DE7-BABD-E10B4C4FAD7F}"/>
    <dgm:cxn modelId="{4FD11A81-281D-430B-AA99-789E5783CDAC}" type="presOf" srcId="{4781A9D1-4DCA-4C78-AB52-747E9BB21B89}" destId="{4CF2296A-5C93-4811-BAD3-B8FBE663B8ED}" srcOrd="0" destOrd="0" presId="urn:microsoft.com/office/officeart/2008/layout/VerticalCurvedList"/>
    <dgm:cxn modelId="{9953F48F-449D-477A-B755-E00AC8267777}" srcId="{91F35CEA-930D-4CCA-9E01-FF89A7978E03}" destId="{6045535A-DE6F-400F-922C-427DF70386D3}" srcOrd="2" destOrd="0" parTransId="{55E366BF-FD1B-4F79-B90F-393D1C97D1FF}" sibTransId="{6265986E-F1E2-4C4E-83FE-83DF6F120699}"/>
    <dgm:cxn modelId="{AF6D90BB-9568-4D35-841D-E7C5DEE177AB}" type="presOf" srcId="{D2013B0E-2B50-4DE7-BABD-E10B4C4FAD7F}" destId="{16D51A55-E93C-43E4-834A-A6AF2D709D62}" srcOrd="0" destOrd="0" presId="urn:microsoft.com/office/officeart/2008/layout/VerticalCurvedList"/>
    <dgm:cxn modelId="{D1619CFA-D8E7-4BEA-BDDE-C74ECC5AE560}" type="presOf" srcId="{91F35CEA-930D-4CCA-9E01-FF89A7978E03}" destId="{A1AB07B4-A099-48E5-A210-7B44DB2FF033}" srcOrd="0" destOrd="0" presId="urn:microsoft.com/office/officeart/2008/layout/VerticalCurvedList"/>
    <dgm:cxn modelId="{1096A6A8-A861-41EF-A544-0067987CD81C}" type="presParOf" srcId="{A1AB07B4-A099-48E5-A210-7B44DB2FF033}" destId="{E04BE0EF-7246-4F56-963A-E5E45D2F98CC}" srcOrd="0" destOrd="0" presId="urn:microsoft.com/office/officeart/2008/layout/VerticalCurvedList"/>
    <dgm:cxn modelId="{CCCA78D2-F4A3-4EC8-8230-509EF391F54B}" type="presParOf" srcId="{E04BE0EF-7246-4F56-963A-E5E45D2F98CC}" destId="{ED4A25F2-C127-4F0F-AEFF-2FCC4128924E}" srcOrd="0" destOrd="0" presId="urn:microsoft.com/office/officeart/2008/layout/VerticalCurvedList"/>
    <dgm:cxn modelId="{D38EC2FB-0B9B-4333-B859-9C5E218794AF}" type="presParOf" srcId="{ED4A25F2-C127-4F0F-AEFF-2FCC4128924E}" destId="{7E45D7E4-88D5-4B60-83A6-5152BA4C269B}" srcOrd="0" destOrd="0" presId="urn:microsoft.com/office/officeart/2008/layout/VerticalCurvedList"/>
    <dgm:cxn modelId="{418699FC-4A1A-49D8-B5F7-CFE91263628F}" type="presParOf" srcId="{ED4A25F2-C127-4F0F-AEFF-2FCC4128924E}" destId="{16D51A55-E93C-43E4-834A-A6AF2D709D62}" srcOrd="1" destOrd="0" presId="urn:microsoft.com/office/officeart/2008/layout/VerticalCurvedList"/>
    <dgm:cxn modelId="{E8358D97-2053-447A-9760-339FAB815119}" type="presParOf" srcId="{ED4A25F2-C127-4F0F-AEFF-2FCC4128924E}" destId="{75D38ED8-FED9-478C-9C59-398AB0CAE24B}" srcOrd="2" destOrd="0" presId="urn:microsoft.com/office/officeart/2008/layout/VerticalCurvedList"/>
    <dgm:cxn modelId="{C17EEF6C-0CC8-4B16-B7AB-119843083AB9}" type="presParOf" srcId="{ED4A25F2-C127-4F0F-AEFF-2FCC4128924E}" destId="{4DEF85F4-A0BA-4C12-8A80-A47AA577191A}" srcOrd="3" destOrd="0" presId="urn:microsoft.com/office/officeart/2008/layout/VerticalCurvedList"/>
    <dgm:cxn modelId="{4A1996E9-B7B7-45EC-B548-8016E52CAED6}" type="presParOf" srcId="{E04BE0EF-7246-4F56-963A-E5E45D2F98CC}" destId="{4CF2296A-5C93-4811-BAD3-B8FBE663B8ED}" srcOrd="1" destOrd="0" presId="urn:microsoft.com/office/officeart/2008/layout/VerticalCurvedList"/>
    <dgm:cxn modelId="{70F5FEC9-6EE5-4CF4-A1EC-2186247AA840}" type="presParOf" srcId="{E04BE0EF-7246-4F56-963A-E5E45D2F98CC}" destId="{289DF981-6C95-48D8-BC50-6CDE4212EF79}" srcOrd="2" destOrd="0" presId="urn:microsoft.com/office/officeart/2008/layout/VerticalCurvedList"/>
    <dgm:cxn modelId="{79E01E8C-3B86-461A-801F-56D40C1A838F}" type="presParOf" srcId="{289DF981-6C95-48D8-BC50-6CDE4212EF79}" destId="{9E76D100-2519-411C-98C2-7DF3A2F4AF7F}" srcOrd="0" destOrd="0" presId="urn:microsoft.com/office/officeart/2008/layout/VerticalCurvedList"/>
    <dgm:cxn modelId="{56080672-8A5C-4A0D-8C96-C50F40F19012}" type="presParOf" srcId="{E04BE0EF-7246-4F56-963A-E5E45D2F98CC}" destId="{213BB9AE-27B6-406E-9726-AD0DE6598A6A}" srcOrd="3" destOrd="0" presId="urn:microsoft.com/office/officeart/2008/layout/VerticalCurvedList"/>
    <dgm:cxn modelId="{047C092E-E775-4583-87A6-2D4CA0638310}" type="presParOf" srcId="{E04BE0EF-7246-4F56-963A-E5E45D2F98CC}" destId="{1D9D4469-5C54-454F-868B-CEB0B641516D}" srcOrd="4" destOrd="0" presId="urn:microsoft.com/office/officeart/2008/layout/VerticalCurvedList"/>
    <dgm:cxn modelId="{98A4F58F-7206-48FD-A8C0-F8B9D25C588F}" type="presParOf" srcId="{1D9D4469-5C54-454F-868B-CEB0B641516D}" destId="{F512C1ED-4C52-4F92-83FE-EA7936362A17}" srcOrd="0" destOrd="0" presId="urn:microsoft.com/office/officeart/2008/layout/VerticalCurvedList"/>
    <dgm:cxn modelId="{94ABCBA0-BADA-4CBB-A493-A5846E46B3D2}" type="presParOf" srcId="{E04BE0EF-7246-4F56-963A-E5E45D2F98CC}" destId="{F36B7598-82EB-4690-ADBA-5F8576B86382}" srcOrd="5" destOrd="0" presId="urn:microsoft.com/office/officeart/2008/layout/VerticalCurvedList"/>
    <dgm:cxn modelId="{D48102DB-FA04-40E5-BE14-7F3A693DCC5D}" type="presParOf" srcId="{E04BE0EF-7246-4F56-963A-E5E45D2F98CC}" destId="{16C38367-14F7-40C0-8276-1890EB0D4A62}" srcOrd="6" destOrd="0" presId="urn:microsoft.com/office/officeart/2008/layout/VerticalCurvedList"/>
    <dgm:cxn modelId="{4607ECF7-5B39-44DE-BFD7-022B6ECD75D4}" type="presParOf" srcId="{16C38367-14F7-40C0-8276-1890EB0D4A62}" destId="{EFDB9593-E621-42DE-AF55-E9E3A2173A8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0830764-E468-4760-81A4-BBB5E2DD6AE7}"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ES"/>
        </a:p>
      </dgm:t>
    </dgm:pt>
    <dgm:pt modelId="{E6FD615B-89C4-44F1-8C43-37F0EE4B7990}">
      <dgm:prSet/>
      <dgm:spPr/>
      <dgm:t>
        <a:bodyPr/>
        <a:lstStyle/>
        <a:p>
          <a:r>
            <a:rPr lang="es-ES" noProof="0" dirty="0">
              <a:solidFill>
                <a:schemeClr val="tx1"/>
              </a:solidFill>
              <a:latin typeface="Arial Rounded MT Bold" panose="020F0704030504030204" pitchFamily="34" charset="0"/>
            </a:rPr>
            <a:t>Quienes somos</a:t>
          </a:r>
        </a:p>
      </dgm:t>
    </dgm:pt>
    <dgm:pt modelId="{256272C5-2754-4F71-A272-97935E56344E}" type="parTrans" cxnId="{A06732E4-3ECA-4E42-97B7-B8E96D84269F}">
      <dgm:prSet/>
      <dgm:spPr/>
      <dgm:t>
        <a:bodyPr/>
        <a:lstStyle/>
        <a:p>
          <a:endParaRPr lang="es-ES" noProof="0" dirty="0">
            <a:solidFill>
              <a:schemeClr val="tx1"/>
            </a:solidFill>
            <a:latin typeface="Arial Rounded MT Bold" panose="020F0704030504030204" pitchFamily="34" charset="0"/>
          </a:endParaRPr>
        </a:p>
      </dgm:t>
    </dgm:pt>
    <dgm:pt modelId="{465ACFC7-12CF-4EA6-B1A4-3B2F638BDFB3}" type="sibTrans" cxnId="{A06732E4-3ECA-4E42-97B7-B8E96D84269F}">
      <dgm:prSet/>
      <dgm:spPr/>
      <dgm:t>
        <a:bodyPr/>
        <a:lstStyle/>
        <a:p>
          <a:endParaRPr lang="es-ES" noProof="0" dirty="0">
            <a:solidFill>
              <a:schemeClr val="tx1"/>
            </a:solidFill>
            <a:latin typeface="Arial Rounded MT Bold" panose="020F0704030504030204" pitchFamily="34" charset="0"/>
          </a:endParaRPr>
        </a:p>
      </dgm:t>
    </dgm:pt>
    <dgm:pt modelId="{04E1A841-24E9-483A-8D2C-7C72EC3157A7}">
      <dgm:prSet/>
      <dgm:spPr/>
      <dgm:t>
        <a:bodyPr/>
        <a:lstStyle/>
        <a:p>
          <a:r>
            <a:rPr lang="es-ES" noProof="0" dirty="0">
              <a:solidFill>
                <a:schemeClr val="tx1"/>
              </a:solidFill>
              <a:latin typeface="Arial Rounded MT Bold" panose="020F0704030504030204" pitchFamily="34" charset="0"/>
            </a:rPr>
            <a:t>De qué queremos hablar,</a:t>
          </a:r>
        </a:p>
      </dgm:t>
    </dgm:pt>
    <dgm:pt modelId="{B2D8278E-1B99-4A28-8320-4C87CA53127D}" type="parTrans" cxnId="{5F9129A7-86A7-42D1-810A-21C00CA7A169}">
      <dgm:prSet/>
      <dgm:spPr/>
      <dgm:t>
        <a:bodyPr/>
        <a:lstStyle/>
        <a:p>
          <a:endParaRPr lang="es-ES" noProof="0" dirty="0">
            <a:solidFill>
              <a:schemeClr val="tx1"/>
            </a:solidFill>
            <a:latin typeface="Arial Rounded MT Bold" panose="020F0704030504030204" pitchFamily="34" charset="0"/>
          </a:endParaRPr>
        </a:p>
      </dgm:t>
    </dgm:pt>
    <dgm:pt modelId="{D23C78CF-60CD-4234-980E-5244A29CF815}" type="sibTrans" cxnId="{5F9129A7-86A7-42D1-810A-21C00CA7A169}">
      <dgm:prSet/>
      <dgm:spPr/>
      <dgm:t>
        <a:bodyPr/>
        <a:lstStyle/>
        <a:p>
          <a:endParaRPr lang="es-ES" noProof="0" dirty="0">
            <a:solidFill>
              <a:schemeClr val="tx1"/>
            </a:solidFill>
            <a:latin typeface="Arial Rounded MT Bold" panose="020F0704030504030204" pitchFamily="34" charset="0"/>
          </a:endParaRPr>
        </a:p>
      </dgm:t>
    </dgm:pt>
    <dgm:pt modelId="{A778FE2A-6D48-43CA-950E-5D924E5F05B8}">
      <dgm:prSet/>
      <dgm:spPr/>
      <dgm:t>
        <a:bodyPr/>
        <a:lstStyle/>
        <a:p>
          <a:r>
            <a:rPr lang="es-ES" noProof="0" dirty="0">
              <a:solidFill>
                <a:schemeClr val="tx1"/>
              </a:solidFill>
              <a:latin typeface="Arial Rounded MT Bold" panose="020F0704030504030204" pitchFamily="34" charset="0"/>
            </a:rPr>
            <a:t>De las «Personas» a quien nos dirigimos. </a:t>
          </a:r>
        </a:p>
      </dgm:t>
    </dgm:pt>
    <dgm:pt modelId="{895C3388-2CD6-4119-BF49-EF52AD9B332A}" type="parTrans" cxnId="{E3CFCEBD-1A47-4190-B11F-0C6C5D2AC142}">
      <dgm:prSet/>
      <dgm:spPr/>
      <dgm:t>
        <a:bodyPr/>
        <a:lstStyle/>
        <a:p>
          <a:endParaRPr lang="es-ES" noProof="0" dirty="0">
            <a:solidFill>
              <a:schemeClr val="tx1"/>
            </a:solidFill>
            <a:latin typeface="Arial Rounded MT Bold" panose="020F0704030504030204" pitchFamily="34" charset="0"/>
          </a:endParaRPr>
        </a:p>
      </dgm:t>
    </dgm:pt>
    <dgm:pt modelId="{FED42A50-A7A1-477B-A6A4-004A1674914D}" type="sibTrans" cxnId="{E3CFCEBD-1A47-4190-B11F-0C6C5D2AC142}">
      <dgm:prSet/>
      <dgm:spPr/>
      <dgm:t>
        <a:bodyPr/>
        <a:lstStyle/>
        <a:p>
          <a:endParaRPr lang="es-ES" noProof="0" dirty="0">
            <a:solidFill>
              <a:schemeClr val="tx1"/>
            </a:solidFill>
            <a:latin typeface="Arial Rounded MT Bold" panose="020F0704030504030204" pitchFamily="34" charset="0"/>
          </a:endParaRPr>
        </a:p>
      </dgm:t>
    </dgm:pt>
    <dgm:pt modelId="{C0CC6649-2F40-4E68-9BC5-E857AD5DC7D5}" type="pres">
      <dgm:prSet presAssocID="{C0830764-E468-4760-81A4-BBB5E2DD6AE7}" presName="Name0" presStyleCnt="0">
        <dgm:presLayoutVars>
          <dgm:chMax val="7"/>
          <dgm:chPref val="7"/>
          <dgm:dir/>
        </dgm:presLayoutVars>
      </dgm:prSet>
      <dgm:spPr/>
    </dgm:pt>
    <dgm:pt modelId="{AFB8AD08-4736-4FD7-B6CC-6DD936E2A319}" type="pres">
      <dgm:prSet presAssocID="{C0830764-E468-4760-81A4-BBB5E2DD6AE7}" presName="Name1" presStyleCnt="0"/>
      <dgm:spPr/>
    </dgm:pt>
    <dgm:pt modelId="{70710981-8A94-4799-8461-46F222A1DB9B}" type="pres">
      <dgm:prSet presAssocID="{C0830764-E468-4760-81A4-BBB5E2DD6AE7}" presName="cycle" presStyleCnt="0"/>
      <dgm:spPr/>
    </dgm:pt>
    <dgm:pt modelId="{51A591FB-F070-4685-8AAE-36C2307711DF}" type="pres">
      <dgm:prSet presAssocID="{C0830764-E468-4760-81A4-BBB5E2DD6AE7}" presName="srcNode" presStyleLbl="node1" presStyleIdx="0" presStyleCnt="3"/>
      <dgm:spPr/>
    </dgm:pt>
    <dgm:pt modelId="{447F9A93-36DD-4E33-BAED-CC1B29609364}" type="pres">
      <dgm:prSet presAssocID="{C0830764-E468-4760-81A4-BBB5E2DD6AE7}" presName="conn" presStyleLbl="parChTrans1D2" presStyleIdx="0" presStyleCnt="1"/>
      <dgm:spPr/>
    </dgm:pt>
    <dgm:pt modelId="{208FBC85-2538-4880-8EF4-624CF84B19C3}" type="pres">
      <dgm:prSet presAssocID="{C0830764-E468-4760-81A4-BBB5E2DD6AE7}" presName="extraNode" presStyleLbl="node1" presStyleIdx="0" presStyleCnt="3"/>
      <dgm:spPr/>
    </dgm:pt>
    <dgm:pt modelId="{8CE21F51-32A6-4E97-A00C-D08E24CC9677}" type="pres">
      <dgm:prSet presAssocID="{C0830764-E468-4760-81A4-BBB5E2DD6AE7}" presName="dstNode" presStyleLbl="node1" presStyleIdx="0" presStyleCnt="3"/>
      <dgm:spPr/>
    </dgm:pt>
    <dgm:pt modelId="{FBE980FA-6999-4B25-AFCA-2888296170F0}" type="pres">
      <dgm:prSet presAssocID="{E6FD615B-89C4-44F1-8C43-37F0EE4B7990}" presName="text_1" presStyleLbl="node1" presStyleIdx="0" presStyleCnt="3">
        <dgm:presLayoutVars>
          <dgm:bulletEnabled val="1"/>
        </dgm:presLayoutVars>
      </dgm:prSet>
      <dgm:spPr/>
    </dgm:pt>
    <dgm:pt modelId="{6DF54957-C41B-46E4-91C2-CE8F3508BEFF}" type="pres">
      <dgm:prSet presAssocID="{E6FD615B-89C4-44F1-8C43-37F0EE4B7990}" presName="accent_1" presStyleCnt="0"/>
      <dgm:spPr/>
    </dgm:pt>
    <dgm:pt modelId="{A0F965C4-38D1-4C9F-8ACA-268F2A426CED}" type="pres">
      <dgm:prSet presAssocID="{E6FD615B-89C4-44F1-8C43-37F0EE4B7990}" presName="accentRepeatNode" presStyleLbl="solidFgAcc1" presStyleIdx="0" presStyleCnt="3"/>
      <dgm:spPr/>
    </dgm:pt>
    <dgm:pt modelId="{2B59570C-95B1-4B3C-9BF8-B2370FE4D806}" type="pres">
      <dgm:prSet presAssocID="{04E1A841-24E9-483A-8D2C-7C72EC3157A7}" presName="text_2" presStyleLbl="node1" presStyleIdx="1" presStyleCnt="3">
        <dgm:presLayoutVars>
          <dgm:bulletEnabled val="1"/>
        </dgm:presLayoutVars>
      </dgm:prSet>
      <dgm:spPr/>
    </dgm:pt>
    <dgm:pt modelId="{27896B01-55C7-417F-B42D-75F058C03502}" type="pres">
      <dgm:prSet presAssocID="{04E1A841-24E9-483A-8D2C-7C72EC3157A7}" presName="accent_2" presStyleCnt="0"/>
      <dgm:spPr/>
    </dgm:pt>
    <dgm:pt modelId="{A948DCCD-A320-4DF8-AFEF-4996D484E3CD}" type="pres">
      <dgm:prSet presAssocID="{04E1A841-24E9-483A-8D2C-7C72EC3157A7}" presName="accentRepeatNode" presStyleLbl="solidFgAcc1" presStyleIdx="1" presStyleCnt="3"/>
      <dgm:spPr/>
    </dgm:pt>
    <dgm:pt modelId="{126D4E84-086C-4B3D-B5EC-52D3FDF3EDD1}" type="pres">
      <dgm:prSet presAssocID="{A778FE2A-6D48-43CA-950E-5D924E5F05B8}" presName="text_3" presStyleLbl="node1" presStyleIdx="2" presStyleCnt="3">
        <dgm:presLayoutVars>
          <dgm:bulletEnabled val="1"/>
        </dgm:presLayoutVars>
      </dgm:prSet>
      <dgm:spPr/>
    </dgm:pt>
    <dgm:pt modelId="{BABD95D0-3E0C-4F83-9E20-094662D572B9}" type="pres">
      <dgm:prSet presAssocID="{A778FE2A-6D48-43CA-950E-5D924E5F05B8}" presName="accent_3" presStyleCnt="0"/>
      <dgm:spPr/>
    </dgm:pt>
    <dgm:pt modelId="{5560E288-6FB2-4C36-89A6-63EC78B0C9B5}" type="pres">
      <dgm:prSet presAssocID="{A778FE2A-6D48-43CA-950E-5D924E5F05B8}" presName="accentRepeatNode" presStyleLbl="solidFgAcc1" presStyleIdx="2" presStyleCnt="3"/>
      <dgm:spPr/>
    </dgm:pt>
  </dgm:ptLst>
  <dgm:cxnLst>
    <dgm:cxn modelId="{70E5D222-504E-42EC-B61A-1FBBFA79B426}" type="presOf" srcId="{04E1A841-24E9-483A-8D2C-7C72EC3157A7}" destId="{2B59570C-95B1-4B3C-9BF8-B2370FE4D806}" srcOrd="0" destOrd="0" presId="urn:microsoft.com/office/officeart/2008/layout/VerticalCurvedList"/>
    <dgm:cxn modelId="{30616C3F-B142-449F-953D-A71768EC278D}" type="presOf" srcId="{A778FE2A-6D48-43CA-950E-5D924E5F05B8}" destId="{126D4E84-086C-4B3D-B5EC-52D3FDF3EDD1}" srcOrd="0" destOrd="0" presId="urn:microsoft.com/office/officeart/2008/layout/VerticalCurvedList"/>
    <dgm:cxn modelId="{D841C3A1-A2AC-4DD4-A8B2-CD673B19BF58}" type="presOf" srcId="{C0830764-E468-4760-81A4-BBB5E2DD6AE7}" destId="{C0CC6649-2F40-4E68-9BC5-E857AD5DC7D5}" srcOrd="0" destOrd="0" presId="urn:microsoft.com/office/officeart/2008/layout/VerticalCurvedList"/>
    <dgm:cxn modelId="{5F9129A7-86A7-42D1-810A-21C00CA7A169}" srcId="{C0830764-E468-4760-81A4-BBB5E2DD6AE7}" destId="{04E1A841-24E9-483A-8D2C-7C72EC3157A7}" srcOrd="1" destOrd="0" parTransId="{B2D8278E-1B99-4A28-8320-4C87CA53127D}" sibTransId="{D23C78CF-60CD-4234-980E-5244A29CF815}"/>
    <dgm:cxn modelId="{91688EB4-0994-43BD-9162-04390CCA0A59}" type="presOf" srcId="{465ACFC7-12CF-4EA6-B1A4-3B2F638BDFB3}" destId="{447F9A93-36DD-4E33-BAED-CC1B29609364}" srcOrd="0" destOrd="0" presId="urn:microsoft.com/office/officeart/2008/layout/VerticalCurvedList"/>
    <dgm:cxn modelId="{CBF172B8-0B6A-425F-A955-27954A07333E}" type="presOf" srcId="{E6FD615B-89C4-44F1-8C43-37F0EE4B7990}" destId="{FBE980FA-6999-4B25-AFCA-2888296170F0}" srcOrd="0" destOrd="0" presId="urn:microsoft.com/office/officeart/2008/layout/VerticalCurvedList"/>
    <dgm:cxn modelId="{E3CFCEBD-1A47-4190-B11F-0C6C5D2AC142}" srcId="{C0830764-E468-4760-81A4-BBB5E2DD6AE7}" destId="{A778FE2A-6D48-43CA-950E-5D924E5F05B8}" srcOrd="2" destOrd="0" parTransId="{895C3388-2CD6-4119-BF49-EF52AD9B332A}" sibTransId="{FED42A50-A7A1-477B-A6A4-004A1674914D}"/>
    <dgm:cxn modelId="{A06732E4-3ECA-4E42-97B7-B8E96D84269F}" srcId="{C0830764-E468-4760-81A4-BBB5E2DD6AE7}" destId="{E6FD615B-89C4-44F1-8C43-37F0EE4B7990}" srcOrd="0" destOrd="0" parTransId="{256272C5-2754-4F71-A272-97935E56344E}" sibTransId="{465ACFC7-12CF-4EA6-B1A4-3B2F638BDFB3}"/>
    <dgm:cxn modelId="{E39DB4D1-48D5-4ECE-A3FD-437B02B6BF27}" type="presParOf" srcId="{C0CC6649-2F40-4E68-9BC5-E857AD5DC7D5}" destId="{AFB8AD08-4736-4FD7-B6CC-6DD936E2A319}" srcOrd="0" destOrd="0" presId="urn:microsoft.com/office/officeart/2008/layout/VerticalCurvedList"/>
    <dgm:cxn modelId="{603299F9-C53D-44C8-BD35-9E3A4E080E76}" type="presParOf" srcId="{AFB8AD08-4736-4FD7-B6CC-6DD936E2A319}" destId="{70710981-8A94-4799-8461-46F222A1DB9B}" srcOrd="0" destOrd="0" presId="urn:microsoft.com/office/officeart/2008/layout/VerticalCurvedList"/>
    <dgm:cxn modelId="{CCCAF018-EEBD-42E0-9E34-35158A144211}" type="presParOf" srcId="{70710981-8A94-4799-8461-46F222A1DB9B}" destId="{51A591FB-F070-4685-8AAE-36C2307711DF}" srcOrd="0" destOrd="0" presId="urn:microsoft.com/office/officeart/2008/layout/VerticalCurvedList"/>
    <dgm:cxn modelId="{327DF56C-3F2A-4DE5-9432-2608EB06DD20}" type="presParOf" srcId="{70710981-8A94-4799-8461-46F222A1DB9B}" destId="{447F9A93-36DD-4E33-BAED-CC1B29609364}" srcOrd="1" destOrd="0" presId="urn:microsoft.com/office/officeart/2008/layout/VerticalCurvedList"/>
    <dgm:cxn modelId="{91825A83-F5FE-430B-AB2D-CA8C37A0E83E}" type="presParOf" srcId="{70710981-8A94-4799-8461-46F222A1DB9B}" destId="{208FBC85-2538-4880-8EF4-624CF84B19C3}" srcOrd="2" destOrd="0" presId="urn:microsoft.com/office/officeart/2008/layout/VerticalCurvedList"/>
    <dgm:cxn modelId="{CE2FAB4A-09B1-4B91-844E-388B81A424DA}" type="presParOf" srcId="{70710981-8A94-4799-8461-46F222A1DB9B}" destId="{8CE21F51-32A6-4E97-A00C-D08E24CC9677}" srcOrd="3" destOrd="0" presId="urn:microsoft.com/office/officeart/2008/layout/VerticalCurvedList"/>
    <dgm:cxn modelId="{F9B5E6A7-3408-47F7-9E05-13750AA20B14}" type="presParOf" srcId="{AFB8AD08-4736-4FD7-B6CC-6DD936E2A319}" destId="{FBE980FA-6999-4B25-AFCA-2888296170F0}" srcOrd="1" destOrd="0" presId="urn:microsoft.com/office/officeart/2008/layout/VerticalCurvedList"/>
    <dgm:cxn modelId="{3BE5E0D4-B7BE-49E7-A3C3-C41B7B468167}" type="presParOf" srcId="{AFB8AD08-4736-4FD7-B6CC-6DD936E2A319}" destId="{6DF54957-C41B-46E4-91C2-CE8F3508BEFF}" srcOrd="2" destOrd="0" presId="urn:microsoft.com/office/officeart/2008/layout/VerticalCurvedList"/>
    <dgm:cxn modelId="{B7CEE634-6C95-45B7-8691-67AD233867BA}" type="presParOf" srcId="{6DF54957-C41B-46E4-91C2-CE8F3508BEFF}" destId="{A0F965C4-38D1-4C9F-8ACA-268F2A426CED}" srcOrd="0" destOrd="0" presId="urn:microsoft.com/office/officeart/2008/layout/VerticalCurvedList"/>
    <dgm:cxn modelId="{625AA365-5D38-4570-8520-C316C4CC42BB}" type="presParOf" srcId="{AFB8AD08-4736-4FD7-B6CC-6DD936E2A319}" destId="{2B59570C-95B1-4B3C-9BF8-B2370FE4D806}" srcOrd="3" destOrd="0" presId="urn:microsoft.com/office/officeart/2008/layout/VerticalCurvedList"/>
    <dgm:cxn modelId="{79638DAD-7CBA-4E2F-82B1-0473220FFC33}" type="presParOf" srcId="{AFB8AD08-4736-4FD7-B6CC-6DD936E2A319}" destId="{27896B01-55C7-417F-B42D-75F058C03502}" srcOrd="4" destOrd="0" presId="urn:microsoft.com/office/officeart/2008/layout/VerticalCurvedList"/>
    <dgm:cxn modelId="{6E143B0F-0AF0-4F29-B1F9-687D54166DCC}" type="presParOf" srcId="{27896B01-55C7-417F-B42D-75F058C03502}" destId="{A948DCCD-A320-4DF8-AFEF-4996D484E3CD}" srcOrd="0" destOrd="0" presId="urn:microsoft.com/office/officeart/2008/layout/VerticalCurvedList"/>
    <dgm:cxn modelId="{C83101E9-3F84-442C-98FD-1692301962F5}" type="presParOf" srcId="{AFB8AD08-4736-4FD7-B6CC-6DD936E2A319}" destId="{126D4E84-086C-4B3D-B5EC-52D3FDF3EDD1}" srcOrd="5" destOrd="0" presId="urn:microsoft.com/office/officeart/2008/layout/VerticalCurvedList"/>
    <dgm:cxn modelId="{396F1C55-08EE-47CB-943D-CFA1AD4D875C}" type="presParOf" srcId="{AFB8AD08-4736-4FD7-B6CC-6DD936E2A319}" destId="{BABD95D0-3E0C-4F83-9E20-094662D572B9}" srcOrd="6" destOrd="0" presId="urn:microsoft.com/office/officeart/2008/layout/VerticalCurvedList"/>
    <dgm:cxn modelId="{D2BA864C-22E5-4258-A092-F74B4768CDE4}" type="presParOf" srcId="{BABD95D0-3E0C-4F83-9E20-094662D572B9}" destId="{5560E288-6FB2-4C36-89A6-63EC78B0C9B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3932C4-E38F-4CAF-88F3-1267FAAB4C1E}"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s-ES"/>
        </a:p>
      </dgm:t>
    </dgm:pt>
    <dgm:pt modelId="{2953EC8C-79F5-48B2-9077-9D85F3FEC4AB}">
      <dgm:prSet/>
      <dgm:spPr/>
      <dgm:t>
        <a:bodyPr/>
        <a:lstStyle/>
        <a:p>
          <a:r>
            <a:rPr lang="es-ES" noProof="0" dirty="0">
              <a:latin typeface="Arial Rounded MT Bold" panose="020F0704030504030204" pitchFamily="34" charset="0"/>
            </a:rPr>
            <a:t>Entrar en relación con las personas y escucharlas</a:t>
          </a:r>
        </a:p>
      </dgm:t>
    </dgm:pt>
    <dgm:pt modelId="{7C4D3D50-3B1B-4444-8411-50CDCA98CA76}" type="parTrans" cxnId="{9D0608E3-5FD9-4FF7-BA8D-EEB8074B1C68}">
      <dgm:prSet/>
      <dgm:spPr/>
      <dgm:t>
        <a:bodyPr/>
        <a:lstStyle/>
        <a:p>
          <a:endParaRPr lang="es-ES">
            <a:latin typeface="Arial Rounded MT Bold" panose="020F0704030504030204" pitchFamily="34" charset="0"/>
          </a:endParaRPr>
        </a:p>
      </dgm:t>
    </dgm:pt>
    <dgm:pt modelId="{DB7F3021-3FA7-4566-8935-2236F901AD0C}" type="sibTrans" cxnId="{9D0608E3-5FD9-4FF7-BA8D-EEB8074B1C68}">
      <dgm:prSet/>
      <dgm:spPr/>
      <dgm:t>
        <a:bodyPr/>
        <a:lstStyle/>
        <a:p>
          <a:endParaRPr lang="es-ES">
            <a:latin typeface="Arial Rounded MT Bold" panose="020F0704030504030204" pitchFamily="34" charset="0"/>
          </a:endParaRPr>
        </a:p>
      </dgm:t>
    </dgm:pt>
    <dgm:pt modelId="{B947AA8D-FD18-46FA-883B-2D770B224D09}">
      <dgm:prSet/>
      <dgm:spPr/>
      <dgm:t>
        <a:bodyPr/>
        <a:lstStyle/>
        <a:p>
          <a:r>
            <a:rPr lang="es-ES" noProof="0" dirty="0">
              <a:latin typeface="Arial Rounded MT Bold" panose="020F0704030504030204" pitchFamily="34" charset="0"/>
            </a:rPr>
            <a:t>Recopilar comentarios</a:t>
          </a:r>
        </a:p>
      </dgm:t>
    </dgm:pt>
    <dgm:pt modelId="{03129F23-A1B3-4189-969A-C6958D5D9DF1}" type="parTrans" cxnId="{8384ABD5-3935-4867-AA04-61DA5592C3E6}">
      <dgm:prSet/>
      <dgm:spPr/>
      <dgm:t>
        <a:bodyPr/>
        <a:lstStyle/>
        <a:p>
          <a:endParaRPr lang="es-ES">
            <a:latin typeface="Arial Rounded MT Bold" panose="020F0704030504030204" pitchFamily="34" charset="0"/>
          </a:endParaRPr>
        </a:p>
      </dgm:t>
    </dgm:pt>
    <dgm:pt modelId="{DAF5B809-A827-478A-BB3E-4C6D197BC442}" type="sibTrans" cxnId="{8384ABD5-3935-4867-AA04-61DA5592C3E6}">
      <dgm:prSet/>
      <dgm:spPr/>
      <dgm:t>
        <a:bodyPr/>
        <a:lstStyle/>
        <a:p>
          <a:endParaRPr lang="es-ES">
            <a:latin typeface="Arial Rounded MT Bold" panose="020F0704030504030204" pitchFamily="34" charset="0"/>
          </a:endParaRPr>
        </a:p>
      </dgm:t>
    </dgm:pt>
    <dgm:pt modelId="{9983A3B0-8B79-4576-9BCB-8149760E2CD2}">
      <dgm:prSet/>
      <dgm:spPr/>
      <dgm:t>
        <a:bodyPr/>
        <a:lstStyle/>
        <a:p>
          <a:r>
            <a:rPr lang="es-ES" noProof="0" dirty="0">
              <a:latin typeface="Arial Rounded MT Bold" panose="020F0704030504030204" pitchFamily="34" charset="0"/>
            </a:rPr>
            <a:t>Promocionar nuestra actividad de manera sencilla y directa</a:t>
          </a:r>
        </a:p>
      </dgm:t>
    </dgm:pt>
    <dgm:pt modelId="{9D88049B-5534-4D52-BAC6-9F483C2330F9}" type="parTrans" cxnId="{3330F347-8A80-4791-9010-827F172D7319}">
      <dgm:prSet/>
      <dgm:spPr/>
      <dgm:t>
        <a:bodyPr/>
        <a:lstStyle/>
        <a:p>
          <a:endParaRPr lang="es-ES">
            <a:latin typeface="Arial Rounded MT Bold" panose="020F0704030504030204" pitchFamily="34" charset="0"/>
          </a:endParaRPr>
        </a:p>
      </dgm:t>
    </dgm:pt>
    <dgm:pt modelId="{E61EB647-F727-45F1-B2C9-A1137DC98B7B}" type="sibTrans" cxnId="{3330F347-8A80-4791-9010-827F172D7319}">
      <dgm:prSet/>
      <dgm:spPr/>
      <dgm:t>
        <a:bodyPr/>
        <a:lstStyle/>
        <a:p>
          <a:endParaRPr lang="es-ES">
            <a:latin typeface="Arial Rounded MT Bold" panose="020F0704030504030204" pitchFamily="34" charset="0"/>
          </a:endParaRPr>
        </a:p>
      </dgm:t>
    </dgm:pt>
    <dgm:pt modelId="{FCE5BC26-3774-494D-9CD1-1E1EFAC6C242}">
      <dgm:prSet/>
      <dgm:spPr/>
      <dgm:t>
        <a:bodyPr/>
        <a:lstStyle/>
        <a:p>
          <a:r>
            <a:rPr lang="es-ES" noProof="0" dirty="0">
              <a:latin typeface="Arial Rounded MT Bold" panose="020F0704030504030204" pitchFamily="34" charset="0"/>
            </a:rPr>
            <a:t>Sobre todo: la red nos permite estar en contacto con las personas (potenciales clientes, socios). Por eso, el digital nos llama la atención cada vez más. </a:t>
          </a:r>
        </a:p>
      </dgm:t>
    </dgm:pt>
    <dgm:pt modelId="{1A3462FA-4913-419D-A7A3-EB47C7D2D240}" type="parTrans" cxnId="{85BE8A58-A350-495F-8480-A0C719E2767C}">
      <dgm:prSet/>
      <dgm:spPr/>
      <dgm:t>
        <a:bodyPr/>
        <a:lstStyle/>
        <a:p>
          <a:endParaRPr lang="es-ES">
            <a:latin typeface="Arial Rounded MT Bold" panose="020F0704030504030204" pitchFamily="34" charset="0"/>
          </a:endParaRPr>
        </a:p>
      </dgm:t>
    </dgm:pt>
    <dgm:pt modelId="{C180617E-3D07-4EEF-A1B1-6E1E2D568D04}" type="sibTrans" cxnId="{85BE8A58-A350-495F-8480-A0C719E2767C}">
      <dgm:prSet/>
      <dgm:spPr/>
      <dgm:t>
        <a:bodyPr/>
        <a:lstStyle/>
        <a:p>
          <a:endParaRPr lang="es-ES">
            <a:latin typeface="Arial Rounded MT Bold" panose="020F0704030504030204" pitchFamily="34" charset="0"/>
          </a:endParaRPr>
        </a:p>
      </dgm:t>
    </dgm:pt>
    <dgm:pt modelId="{A425C3AB-F742-480A-BC06-9279E2F28C69}" type="pres">
      <dgm:prSet presAssocID="{8B3932C4-E38F-4CAF-88F3-1267FAAB4C1E}" presName="Name0" presStyleCnt="0">
        <dgm:presLayoutVars>
          <dgm:chMax val="7"/>
          <dgm:dir/>
          <dgm:animLvl val="lvl"/>
          <dgm:resizeHandles val="exact"/>
        </dgm:presLayoutVars>
      </dgm:prSet>
      <dgm:spPr/>
    </dgm:pt>
    <dgm:pt modelId="{FE5B3C61-6729-4B05-B234-B27C0E69BDBD}" type="pres">
      <dgm:prSet presAssocID="{2953EC8C-79F5-48B2-9077-9D85F3FEC4AB}" presName="circle1" presStyleLbl="node1" presStyleIdx="0" presStyleCnt="4"/>
      <dgm:spPr/>
    </dgm:pt>
    <dgm:pt modelId="{45E5F753-CAE6-4007-82E3-3A89D6F73525}" type="pres">
      <dgm:prSet presAssocID="{2953EC8C-79F5-48B2-9077-9D85F3FEC4AB}" presName="space" presStyleCnt="0"/>
      <dgm:spPr/>
    </dgm:pt>
    <dgm:pt modelId="{2038D7A5-720B-42C0-8471-694F05F62AEB}" type="pres">
      <dgm:prSet presAssocID="{2953EC8C-79F5-48B2-9077-9D85F3FEC4AB}" presName="rect1" presStyleLbl="alignAcc1" presStyleIdx="0" presStyleCnt="4"/>
      <dgm:spPr/>
    </dgm:pt>
    <dgm:pt modelId="{B09CE9A8-F905-428C-8554-DBEE0C5C11E5}" type="pres">
      <dgm:prSet presAssocID="{B947AA8D-FD18-46FA-883B-2D770B224D09}" presName="vertSpace2" presStyleLbl="node1" presStyleIdx="0" presStyleCnt="4"/>
      <dgm:spPr/>
    </dgm:pt>
    <dgm:pt modelId="{5F39C596-4E93-4B74-8104-8E335EEFC28F}" type="pres">
      <dgm:prSet presAssocID="{B947AA8D-FD18-46FA-883B-2D770B224D09}" presName="circle2" presStyleLbl="node1" presStyleIdx="1" presStyleCnt="4"/>
      <dgm:spPr/>
    </dgm:pt>
    <dgm:pt modelId="{50C1A2AB-E009-44CC-BD12-8856CAAC34F8}" type="pres">
      <dgm:prSet presAssocID="{B947AA8D-FD18-46FA-883B-2D770B224D09}" presName="rect2" presStyleLbl="alignAcc1" presStyleIdx="1" presStyleCnt="4" custLinFactNeighborX="9810" custLinFactNeighborY="1277"/>
      <dgm:spPr/>
    </dgm:pt>
    <dgm:pt modelId="{50917385-5135-4D70-9F68-668AFEB6D529}" type="pres">
      <dgm:prSet presAssocID="{9983A3B0-8B79-4576-9BCB-8149760E2CD2}" presName="vertSpace3" presStyleLbl="node1" presStyleIdx="1" presStyleCnt="4"/>
      <dgm:spPr/>
    </dgm:pt>
    <dgm:pt modelId="{BAC28155-029C-4920-9052-5626542C69F1}" type="pres">
      <dgm:prSet presAssocID="{9983A3B0-8B79-4576-9BCB-8149760E2CD2}" presName="circle3" presStyleLbl="node1" presStyleIdx="2" presStyleCnt="4"/>
      <dgm:spPr/>
    </dgm:pt>
    <dgm:pt modelId="{8D7F66D2-BAAF-4B2A-A3D8-C889F2E5D0F7}" type="pres">
      <dgm:prSet presAssocID="{9983A3B0-8B79-4576-9BCB-8149760E2CD2}" presName="rect3" presStyleLbl="alignAcc1" presStyleIdx="2" presStyleCnt="4"/>
      <dgm:spPr/>
    </dgm:pt>
    <dgm:pt modelId="{33C2D33C-4A9B-4789-946E-33C42086DB97}" type="pres">
      <dgm:prSet presAssocID="{FCE5BC26-3774-494D-9CD1-1E1EFAC6C242}" presName="vertSpace4" presStyleLbl="node1" presStyleIdx="2" presStyleCnt="4"/>
      <dgm:spPr/>
    </dgm:pt>
    <dgm:pt modelId="{802CA998-4EF5-4B12-A388-2BB4F847DCDA}" type="pres">
      <dgm:prSet presAssocID="{FCE5BC26-3774-494D-9CD1-1E1EFAC6C242}" presName="circle4" presStyleLbl="node1" presStyleIdx="3" presStyleCnt="4"/>
      <dgm:spPr/>
    </dgm:pt>
    <dgm:pt modelId="{427CF38A-7AA1-4880-98CF-EDE8ADAF8D9B}" type="pres">
      <dgm:prSet presAssocID="{FCE5BC26-3774-494D-9CD1-1E1EFAC6C242}" presName="rect4" presStyleLbl="alignAcc1" presStyleIdx="3" presStyleCnt="4"/>
      <dgm:spPr/>
    </dgm:pt>
    <dgm:pt modelId="{F018D1E6-C3C6-4D9C-B29D-F98B3198A2EB}" type="pres">
      <dgm:prSet presAssocID="{2953EC8C-79F5-48B2-9077-9D85F3FEC4AB}" presName="rect1ParTxNoCh" presStyleLbl="alignAcc1" presStyleIdx="3" presStyleCnt="4">
        <dgm:presLayoutVars>
          <dgm:chMax val="1"/>
          <dgm:bulletEnabled val="1"/>
        </dgm:presLayoutVars>
      </dgm:prSet>
      <dgm:spPr/>
    </dgm:pt>
    <dgm:pt modelId="{F113FE23-6BA8-4E17-8A18-3C2FBDA4D037}" type="pres">
      <dgm:prSet presAssocID="{B947AA8D-FD18-46FA-883B-2D770B224D09}" presName="rect2ParTxNoCh" presStyleLbl="alignAcc1" presStyleIdx="3" presStyleCnt="4">
        <dgm:presLayoutVars>
          <dgm:chMax val="1"/>
          <dgm:bulletEnabled val="1"/>
        </dgm:presLayoutVars>
      </dgm:prSet>
      <dgm:spPr/>
    </dgm:pt>
    <dgm:pt modelId="{3630BA06-B3B1-42A2-A389-426B0F40AF44}" type="pres">
      <dgm:prSet presAssocID="{9983A3B0-8B79-4576-9BCB-8149760E2CD2}" presName="rect3ParTxNoCh" presStyleLbl="alignAcc1" presStyleIdx="3" presStyleCnt="4">
        <dgm:presLayoutVars>
          <dgm:chMax val="1"/>
          <dgm:bulletEnabled val="1"/>
        </dgm:presLayoutVars>
      </dgm:prSet>
      <dgm:spPr/>
    </dgm:pt>
    <dgm:pt modelId="{DC76DAC0-77F1-4D31-94C2-1287EF08D272}" type="pres">
      <dgm:prSet presAssocID="{FCE5BC26-3774-494D-9CD1-1E1EFAC6C242}" presName="rect4ParTxNoCh" presStyleLbl="alignAcc1" presStyleIdx="3" presStyleCnt="4">
        <dgm:presLayoutVars>
          <dgm:chMax val="1"/>
          <dgm:bulletEnabled val="1"/>
        </dgm:presLayoutVars>
      </dgm:prSet>
      <dgm:spPr/>
    </dgm:pt>
  </dgm:ptLst>
  <dgm:cxnLst>
    <dgm:cxn modelId="{966F4F0F-E7CB-4BE3-84C7-FF737670A83A}" type="presOf" srcId="{8B3932C4-E38F-4CAF-88F3-1267FAAB4C1E}" destId="{A425C3AB-F742-480A-BC06-9279E2F28C69}" srcOrd="0" destOrd="0" presId="urn:microsoft.com/office/officeart/2005/8/layout/target3"/>
    <dgm:cxn modelId="{3330F347-8A80-4791-9010-827F172D7319}" srcId="{8B3932C4-E38F-4CAF-88F3-1267FAAB4C1E}" destId="{9983A3B0-8B79-4576-9BCB-8149760E2CD2}" srcOrd="2" destOrd="0" parTransId="{9D88049B-5534-4D52-BAC6-9F483C2330F9}" sibTransId="{E61EB647-F727-45F1-B2C9-A1137DC98B7B}"/>
    <dgm:cxn modelId="{6C887F4C-7C09-40AA-A465-D43D65F386F1}" type="presOf" srcId="{FCE5BC26-3774-494D-9CD1-1E1EFAC6C242}" destId="{427CF38A-7AA1-4880-98CF-EDE8ADAF8D9B}" srcOrd="0" destOrd="0" presId="urn:microsoft.com/office/officeart/2005/8/layout/target3"/>
    <dgm:cxn modelId="{85BE8A58-A350-495F-8480-A0C719E2767C}" srcId="{8B3932C4-E38F-4CAF-88F3-1267FAAB4C1E}" destId="{FCE5BC26-3774-494D-9CD1-1E1EFAC6C242}" srcOrd="3" destOrd="0" parTransId="{1A3462FA-4913-419D-A7A3-EB47C7D2D240}" sibTransId="{C180617E-3D07-4EEF-A1B1-6E1E2D568D04}"/>
    <dgm:cxn modelId="{364B2696-1021-4ACC-88DC-4BE5F0C731E5}" type="presOf" srcId="{B947AA8D-FD18-46FA-883B-2D770B224D09}" destId="{50C1A2AB-E009-44CC-BD12-8856CAAC34F8}" srcOrd="0" destOrd="0" presId="urn:microsoft.com/office/officeart/2005/8/layout/target3"/>
    <dgm:cxn modelId="{D66DC897-A7B7-4586-8A2F-50F5B25031A6}" type="presOf" srcId="{2953EC8C-79F5-48B2-9077-9D85F3FEC4AB}" destId="{F018D1E6-C3C6-4D9C-B29D-F98B3198A2EB}" srcOrd="1" destOrd="0" presId="urn:microsoft.com/office/officeart/2005/8/layout/target3"/>
    <dgm:cxn modelId="{355278A7-0643-4FB6-A74F-CDCD3EBD401E}" type="presOf" srcId="{2953EC8C-79F5-48B2-9077-9D85F3FEC4AB}" destId="{2038D7A5-720B-42C0-8471-694F05F62AEB}" srcOrd="0" destOrd="0" presId="urn:microsoft.com/office/officeart/2005/8/layout/target3"/>
    <dgm:cxn modelId="{C0467CB3-E1B1-4799-B204-063ABE45462B}" type="presOf" srcId="{9983A3B0-8B79-4576-9BCB-8149760E2CD2}" destId="{8D7F66D2-BAAF-4B2A-A3D8-C889F2E5D0F7}" srcOrd="0" destOrd="0" presId="urn:microsoft.com/office/officeart/2005/8/layout/target3"/>
    <dgm:cxn modelId="{9E94FFC3-81EA-4BEC-B958-72FE17750F4B}" type="presOf" srcId="{FCE5BC26-3774-494D-9CD1-1E1EFAC6C242}" destId="{DC76DAC0-77F1-4D31-94C2-1287EF08D272}" srcOrd="1" destOrd="0" presId="urn:microsoft.com/office/officeart/2005/8/layout/target3"/>
    <dgm:cxn modelId="{8384ABD5-3935-4867-AA04-61DA5592C3E6}" srcId="{8B3932C4-E38F-4CAF-88F3-1267FAAB4C1E}" destId="{B947AA8D-FD18-46FA-883B-2D770B224D09}" srcOrd="1" destOrd="0" parTransId="{03129F23-A1B3-4189-969A-C6958D5D9DF1}" sibTransId="{DAF5B809-A827-478A-BB3E-4C6D197BC442}"/>
    <dgm:cxn modelId="{9D0608E3-5FD9-4FF7-BA8D-EEB8074B1C68}" srcId="{8B3932C4-E38F-4CAF-88F3-1267FAAB4C1E}" destId="{2953EC8C-79F5-48B2-9077-9D85F3FEC4AB}" srcOrd="0" destOrd="0" parTransId="{7C4D3D50-3B1B-4444-8411-50CDCA98CA76}" sibTransId="{DB7F3021-3FA7-4566-8935-2236F901AD0C}"/>
    <dgm:cxn modelId="{73DD38E8-E384-47F5-BBB3-E9F9B3C517FB}" type="presOf" srcId="{9983A3B0-8B79-4576-9BCB-8149760E2CD2}" destId="{3630BA06-B3B1-42A2-A389-426B0F40AF44}" srcOrd="1" destOrd="0" presId="urn:microsoft.com/office/officeart/2005/8/layout/target3"/>
    <dgm:cxn modelId="{6F5628EE-1CC5-48C3-8F7E-D5905DF134D0}" type="presOf" srcId="{B947AA8D-FD18-46FA-883B-2D770B224D09}" destId="{F113FE23-6BA8-4E17-8A18-3C2FBDA4D037}" srcOrd="1" destOrd="0" presId="urn:microsoft.com/office/officeart/2005/8/layout/target3"/>
    <dgm:cxn modelId="{6DBBD577-69FF-4E96-8794-CB1001B2B06B}" type="presParOf" srcId="{A425C3AB-F742-480A-BC06-9279E2F28C69}" destId="{FE5B3C61-6729-4B05-B234-B27C0E69BDBD}" srcOrd="0" destOrd="0" presId="urn:microsoft.com/office/officeart/2005/8/layout/target3"/>
    <dgm:cxn modelId="{C613E408-BA71-45BA-8E05-0C79F636F049}" type="presParOf" srcId="{A425C3AB-F742-480A-BC06-9279E2F28C69}" destId="{45E5F753-CAE6-4007-82E3-3A89D6F73525}" srcOrd="1" destOrd="0" presId="urn:microsoft.com/office/officeart/2005/8/layout/target3"/>
    <dgm:cxn modelId="{F57B0CBB-153B-448C-B166-250DA3ADB187}" type="presParOf" srcId="{A425C3AB-F742-480A-BC06-9279E2F28C69}" destId="{2038D7A5-720B-42C0-8471-694F05F62AEB}" srcOrd="2" destOrd="0" presId="urn:microsoft.com/office/officeart/2005/8/layout/target3"/>
    <dgm:cxn modelId="{93E06A49-5910-49CE-B491-0A43735FB5C5}" type="presParOf" srcId="{A425C3AB-F742-480A-BC06-9279E2F28C69}" destId="{B09CE9A8-F905-428C-8554-DBEE0C5C11E5}" srcOrd="3" destOrd="0" presId="urn:microsoft.com/office/officeart/2005/8/layout/target3"/>
    <dgm:cxn modelId="{4000AEDE-B42F-47C5-9B96-BD98565CA625}" type="presParOf" srcId="{A425C3AB-F742-480A-BC06-9279E2F28C69}" destId="{5F39C596-4E93-4B74-8104-8E335EEFC28F}" srcOrd="4" destOrd="0" presId="urn:microsoft.com/office/officeart/2005/8/layout/target3"/>
    <dgm:cxn modelId="{A093FBF1-CB57-43AF-9634-CD9516DDC3D5}" type="presParOf" srcId="{A425C3AB-F742-480A-BC06-9279E2F28C69}" destId="{50C1A2AB-E009-44CC-BD12-8856CAAC34F8}" srcOrd="5" destOrd="0" presId="urn:microsoft.com/office/officeart/2005/8/layout/target3"/>
    <dgm:cxn modelId="{6EC89101-63A6-4AEA-AB33-52BB7768567E}" type="presParOf" srcId="{A425C3AB-F742-480A-BC06-9279E2F28C69}" destId="{50917385-5135-4D70-9F68-668AFEB6D529}" srcOrd="6" destOrd="0" presId="urn:microsoft.com/office/officeart/2005/8/layout/target3"/>
    <dgm:cxn modelId="{F903AFB9-6F2E-4A25-9484-C20AA1D9DBE9}" type="presParOf" srcId="{A425C3AB-F742-480A-BC06-9279E2F28C69}" destId="{BAC28155-029C-4920-9052-5626542C69F1}" srcOrd="7" destOrd="0" presId="urn:microsoft.com/office/officeart/2005/8/layout/target3"/>
    <dgm:cxn modelId="{004EFEBE-AF23-4E30-9E11-8D1C2C928378}" type="presParOf" srcId="{A425C3AB-F742-480A-BC06-9279E2F28C69}" destId="{8D7F66D2-BAAF-4B2A-A3D8-C889F2E5D0F7}" srcOrd="8" destOrd="0" presId="urn:microsoft.com/office/officeart/2005/8/layout/target3"/>
    <dgm:cxn modelId="{67CBF644-C87E-45B9-9A45-5446793E18AE}" type="presParOf" srcId="{A425C3AB-F742-480A-BC06-9279E2F28C69}" destId="{33C2D33C-4A9B-4789-946E-33C42086DB97}" srcOrd="9" destOrd="0" presId="urn:microsoft.com/office/officeart/2005/8/layout/target3"/>
    <dgm:cxn modelId="{DBF62C03-C3F9-4BB9-90DE-DD215E374480}" type="presParOf" srcId="{A425C3AB-F742-480A-BC06-9279E2F28C69}" destId="{802CA998-4EF5-4B12-A388-2BB4F847DCDA}" srcOrd="10" destOrd="0" presId="urn:microsoft.com/office/officeart/2005/8/layout/target3"/>
    <dgm:cxn modelId="{D0BBFA18-6194-4868-9C2F-F2415303E40D}" type="presParOf" srcId="{A425C3AB-F742-480A-BC06-9279E2F28C69}" destId="{427CF38A-7AA1-4880-98CF-EDE8ADAF8D9B}" srcOrd="11" destOrd="0" presId="urn:microsoft.com/office/officeart/2005/8/layout/target3"/>
    <dgm:cxn modelId="{9D9BECDB-3D41-426C-82C8-BA45FFAD8044}" type="presParOf" srcId="{A425C3AB-F742-480A-BC06-9279E2F28C69}" destId="{F018D1E6-C3C6-4D9C-B29D-F98B3198A2EB}" srcOrd="12" destOrd="0" presId="urn:microsoft.com/office/officeart/2005/8/layout/target3"/>
    <dgm:cxn modelId="{E9FED6CA-3F1E-482D-85DD-0F2AC6E075E3}" type="presParOf" srcId="{A425C3AB-F742-480A-BC06-9279E2F28C69}" destId="{F113FE23-6BA8-4E17-8A18-3C2FBDA4D037}" srcOrd="13" destOrd="0" presId="urn:microsoft.com/office/officeart/2005/8/layout/target3"/>
    <dgm:cxn modelId="{1E73F7C1-2222-4285-9EF7-8CEEC4151B01}" type="presParOf" srcId="{A425C3AB-F742-480A-BC06-9279E2F28C69}" destId="{3630BA06-B3B1-42A2-A389-426B0F40AF44}" srcOrd="14" destOrd="0" presId="urn:microsoft.com/office/officeart/2005/8/layout/target3"/>
    <dgm:cxn modelId="{FF74B98B-5A45-43ED-B708-586E7856D1C1}" type="presParOf" srcId="{A425C3AB-F742-480A-BC06-9279E2F28C69}" destId="{DC76DAC0-77F1-4D31-94C2-1287EF08D272}" srcOrd="15"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5A68E73-1C34-4016-9DD4-8D72A07EB98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C96AA254-BF0B-44B7-82F0-31DA57B1D491}">
      <dgm:prSet custT="1"/>
      <dgm:spPr/>
      <dgm:t>
        <a:bodyPr/>
        <a:lstStyle/>
        <a:p>
          <a:r>
            <a:rPr lang="es-ES" sz="1200" b="1" noProof="0" dirty="0">
              <a:solidFill>
                <a:schemeClr val="tx1"/>
              </a:solidFill>
              <a:latin typeface="Arial Rounded MT Bold" panose="020F0704030504030204" pitchFamily="34" charset="0"/>
            </a:rPr>
            <a:t>Escucha</a:t>
          </a:r>
          <a:r>
            <a:rPr lang="es-ES" sz="1200" noProof="0" dirty="0">
              <a:solidFill>
                <a:schemeClr val="tx1"/>
              </a:solidFill>
              <a:latin typeface="Arial Rounded MT Bold" panose="020F0704030504030204" pitchFamily="34" charset="0"/>
            </a:rPr>
            <a:t>: fase de adquisición de los contenidos por las redes sociales</a:t>
          </a:r>
        </a:p>
      </dgm:t>
    </dgm:pt>
    <dgm:pt modelId="{79242B8F-8068-4C16-8526-40010634449B}" type="parTrans" cxnId="{FC3038C8-4F00-4331-AA37-141888776266}">
      <dgm:prSet/>
      <dgm:spPr/>
      <dgm:t>
        <a:bodyPr/>
        <a:lstStyle/>
        <a:p>
          <a:endParaRPr lang="es-ES" sz="1200">
            <a:solidFill>
              <a:schemeClr val="tx1"/>
            </a:solidFill>
            <a:latin typeface="Arial Rounded MT Bold" panose="020F0704030504030204" pitchFamily="34" charset="0"/>
          </a:endParaRPr>
        </a:p>
      </dgm:t>
    </dgm:pt>
    <dgm:pt modelId="{B3EC8E6B-C491-4203-A169-29979C2C8AA6}" type="sibTrans" cxnId="{FC3038C8-4F00-4331-AA37-141888776266}">
      <dgm:prSet/>
      <dgm:spPr/>
      <dgm:t>
        <a:bodyPr/>
        <a:lstStyle/>
        <a:p>
          <a:endParaRPr lang="es-ES" sz="1200">
            <a:solidFill>
              <a:schemeClr val="tx1"/>
            </a:solidFill>
            <a:latin typeface="Arial Rounded MT Bold" panose="020F0704030504030204" pitchFamily="34" charset="0"/>
          </a:endParaRPr>
        </a:p>
      </dgm:t>
    </dgm:pt>
    <dgm:pt modelId="{F1966B07-A8DB-4646-906A-944E53549791}">
      <dgm:prSet custT="1"/>
      <dgm:spPr/>
      <dgm:t>
        <a:bodyPr/>
        <a:lstStyle/>
        <a:p>
          <a:r>
            <a:rPr lang="es-ES" sz="1200" b="1" noProof="0" dirty="0">
              <a:solidFill>
                <a:schemeClr val="tx1"/>
              </a:solidFill>
              <a:latin typeface="Arial Rounded MT Bold" panose="020F0704030504030204" pitchFamily="34" charset="0"/>
            </a:rPr>
            <a:t>Clasificación</a:t>
          </a:r>
          <a:r>
            <a:rPr lang="es-ES" sz="1200" noProof="0" dirty="0">
              <a:solidFill>
                <a:schemeClr val="tx1"/>
              </a:solidFill>
              <a:latin typeface="Arial Rounded MT Bold" panose="020F0704030504030204" pitchFamily="34" charset="0"/>
            </a:rPr>
            <a:t>: filtrado de los contenidos detectados</a:t>
          </a:r>
        </a:p>
      </dgm:t>
    </dgm:pt>
    <dgm:pt modelId="{AEE4AF62-285A-4489-BD0A-524DC688603E}" type="parTrans" cxnId="{0D1D9C7C-385E-4C04-9BE7-4EE4E969C96D}">
      <dgm:prSet/>
      <dgm:spPr/>
      <dgm:t>
        <a:bodyPr/>
        <a:lstStyle/>
        <a:p>
          <a:endParaRPr lang="es-ES" sz="1200">
            <a:solidFill>
              <a:schemeClr val="tx1"/>
            </a:solidFill>
            <a:latin typeface="Arial Rounded MT Bold" panose="020F0704030504030204" pitchFamily="34" charset="0"/>
          </a:endParaRPr>
        </a:p>
      </dgm:t>
    </dgm:pt>
    <dgm:pt modelId="{20B0FA55-612A-4E29-91E0-78ED9C1FC7E8}" type="sibTrans" cxnId="{0D1D9C7C-385E-4C04-9BE7-4EE4E969C96D}">
      <dgm:prSet/>
      <dgm:spPr/>
      <dgm:t>
        <a:bodyPr/>
        <a:lstStyle/>
        <a:p>
          <a:endParaRPr lang="es-ES" sz="1200">
            <a:solidFill>
              <a:schemeClr val="tx1"/>
            </a:solidFill>
            <a:latin typeface="Arial Rounded MT Bold" panose="020F0704030504030204" pitchFamily="34" charset="0"/>
          </a:endParaRPr>
        </a:p>
      </dgm:t>
    </dgm:pt>
    <dgm:pt modelId="{A97EDA31-4E67-4C23-A950-8672CDA6C321}">
      <dgm:prSet custT="1"/>
      <dgm:spPr/>
      <dgm:t>
        <a:bodyPr/>
        <a:lstStyle/>
        <a:p>
          <a:r>
            <a:rPr lang="es-ES" sz="1200" b="1" noProof="0" dirty="0">
              <a:solidFill>
                <a:schemeClr val="tx1"/>
              </a:solidFill>
              <a:latin typeface="Arial Rounded MT Bold" panose="020F0704030504030204" pitchFamily="34" charset="0"/>
            </a:rPr>
            <a:t>Análisis:</a:t>
          </a:r>
          <a:r>
            <a:rPr lang="es-ES" sz="1200" noProof="0" dirty="0">
              <a:solidFill>
                <a:schemeClr val="tx1"/>
              </a:solidFill>
              <a:latin typeface="Arial Rounded MT Bold" panose="020F0704030504030204" pitchFamily="34" charset="0"/>
            </a:rPr>
            <a:t> fase de análisis e informes. </a:t>
          </a:r>
        </a:p>
      </dgm:t>
    </dgm:pt>
    <dgm:pt modelId="{62D90D0D-28E4-4FA0-93E5-CF89EAC20C7D}" type="parTrans" cxnId="{DAD2461B-A7DF-4CF4-BA48-A26BF8BB5814}">
      <dgm:prSet/>
      <dgm:spPr/>
      <dgm:t>
        <a:bodyPr/>
        <a:lstStyle/>
        <a:p>
          <a:endParaRPr lang="es-ES" sz="1200">
            <a:solidFill>
              <a:schemeClr val="tx1"/>
            </a:solidFill>
            <a:latin typeface="Arial Rounded MT Bold" panose="020F0704030504030204" pitchFamily="34" charset="0"/>
          </a:endParaRPr>
        </a:p>
      </dgm:t>
    </dgm:pt>
    <dgm:pt modelId="{3AC5A9B9-A11D-4006-A076-C230389EDC42}" type="sibTrans" cxnId="{DAD2461B-A7DF-4CF4-BA48-A26BF8BB5814}">
      <dgm:prSet/>
      <dgm:spPr/>
      <dgm:t>
        <a:bodyPr/>
        <a:lstStyle/>
        <a:p>
          <a:endParaRPr lang="es-ES" sz="1200">
            <a:solidFill>
              <a:schemeClr val="tx1"/>
            </a:solidFill>
            <a:latin typeface="Arial Rounded MT Bold" panose="020F0704030504030204" pitchFamily="34" charset="0"/>
          </a:endParaRPr>
        </a:p>
      </dgm:t>
    </dgm:pt>
    <dgm:pt modelId="{DEA97AE2-668B-424B-A392-15D1C48B649E}" type="pres">
      <dgm:prSet presAssocID="{05A68E73-1C34-4016-9DD4-8D72A07EB985}" presName="linear" presStyleCnt="0">
        <dgm:presLayoutVars>
          <dgm:animLvl val="lvl"/>
          <dgm:resizeHandles val="exact"/>
        </dgm:presLayoutVars>
      </dgm:prSet>
      <dgm:spPr/>
    </dgm:pt>
    <dgm:pt modelId="{93691B0C-7970-46B3-8471-C152C881389B}" type="pres">
      <dgm:prSet presAssocID="{C96AA254-BF0B-44B7-82F0-31DA57B1D491}" presName="parentText" presStyleLbl="node1" presStyleIdx="0" presStyleCnt="3">
        <dgm:presLayoutVars>
          <dgm:chMax val="0"/>
          <dgm:bulletEnabled val="1"/>
        </dgm:presLayoutVars>
      </dgm:prSet>
      <dgm:spPr/>
    </dgm:pt>
    <dgm:pt modelId="{53C32F5F-00B2-4258-9F11-8B250E4F8E00}" type="pres">
      <dgm:prSet presAssocID="{B3EC8E6B-C491-4203-A169-29979C2C8AA6}" presName="spacer" presStyleCnt="0"/>
      <dgm:spPr/>
    </dgm:pt>
    <dgm:pt modelId="{01B51D50-743B-429F-96D0-188A5AE20941}" type="pres">
      <dgm:prSet presAssocID="{F1966B07-A8DB-4646-906A-944E53549791}" presName="parentText" presStyleLbl="node1" presStyleIdx="1" presStyleCnt="3">
        <dgm:presLayoutVars>
          <dgm:chMax val="0"/>
          <dgm:bulletEnabled val="1"/>
        </dgm:presLayoutVars>
      </dgm:prSet>
      <dgm:spPr/>
    </dgm:pt>
    <dgm:pt modelId="{E97794C7-13C4-405A-BD6D-684F7A07F24C}" type="pres">
      <dgm:prSet presAssocID="{20B0FA55-612A-4E29-91E0-78ED9C1FC7E8}" presName="spacer" presStyleCnt="0"/>
      <dgm:spPr/>
    </dgm:pt>
    <dgm:pt modelId="{515CEC88-537E-4EFE-BAAF-089D2ED41CBF}" type="pres">
      <dgm:prSet presAssocID="{A97EDA31-4E67-4C23-A950-8672CDA6C321}" presName="parentText" presStyleLbl="node1" presStyleIdx="2" presStyleCnt="3">
        <dgm:presLayoutVars>
          <dgm:chMax val="0"/>
          <dgm:bulletEnabled val="1"/>
        </dgm:presLayoutVars>
      </dgm:prSet>
      <dgm:spPr/>
    </dgm:pt>
  </dgm:ptLst>
  <dgm:cxnLst>
    <dgm:cxn modelId="{32F4B00D-47D1-436F-9236-B12ED02351C4}" type="presOf" srcId="{C96AA254-BF0B-44B7-82F0-31DA57B1D491}" destId="{93691B0C-7970-46B3-8471-C152C881389B}" srcOrd="0" destOrd="0" presId="urn:microsoft.com/office/officeart/2005/8/layout/vList2"/>
    <dgm:cxn modelId="{DAD2461B-A7DF-4CF4-BA48-A26BF8BB5814}" srcId="{05A68E73-1C34-4016-9DD4-8D72A07EB985}" destId="{A97EDA31-4E67-4C23-A950-8672CDA6C321}" srcOrd="2" destOrd="0" parTransId="{62D90D0D-28E4-4FA0-93E5-CF89EAC20C7D}" sibTransId="{3AC5A9B9-A11D-4006-A076-C230389EDC42}"/>
    <dgm:cxn modelId="{0D1D9C7C-385E-4C04-9BE7-4EE4E969C96D}" srcId="{05A68E73-1C34-4016-9DD4-8D72A07EB985}" destId="{F1966B07-A8DB-4646-906A-944E53549791}" srcOrd="1" destOrd="0" parTransId="{AEE4AF62-285A-4489-BD0A-524DC688603E}" sibTransId="{20B0FA55-612A-4E29-91E0-78ED9C1FC7E8}"/>
    <dgm:cxn modelId="{D9B4558D-A9D9-4407-B728-71C6C283E9D1}" type="presOf" srcId="{F1966B07-A8DB-4646-906A-944E53549791}" destId="{01B51D50-743B-429F-96D0-188A5AE20941}" srcOrd="0" destOrd="0" presId="urn:microsoft.com/office/officeart/2005/8/layout/vList2"/>
    <dgm:cxn modelId="{02D4B2A3-91B8-438E-B91A-55247B820D50}" type="presOf" srcId="{05A68E73-1C34-4016-9DD4-8D72A07EB985}" destId="{DEA97AE2-668B-424B-A392-15D1C48B649E}" srcOrd="0" destOrd="0" presId="urn:microsoft.com/office/officeart/2005/8/layout/vList2"/>
    <dgm:cxn modelId="{EB754AB8-C17D-4975-BDFA-66415F85D501}" type="presOf" srcId="{A97EDA31-4E67-4C23-A950-8672CDA6C321}" destId="{515CEC88-537E-4EFE-BAAF-089D2ED41CBF}" srcOrd="0" destOrd="0" presId="urn:microsoft.com/office/officeart/2005/8/layout/vList2"/>
    <dgm:cxn modelId="{FC3038C8-4F00-4331-AA37-141888776266}" srcId="{05A68E73-1C34-4016-9DD4-8D72A07EB985}" destId="{C96AA254-BF0B-44B7-82F0-31DA57B1D491}" srcOrd="0" destOrd="0" parTransId="{79242B8F-8068-4C16-8526-40010634449B}" sibTransId="{B3EC8E6B-C491-4203-A169-29979C2C8AA6}"/>
    <dgm:cxn modelId="{E0FCE90D-5AEB-4AB7-A1C5-737B19477A3D}" type="presParOf" srcId="{DEA97AE2-668B-424B-A392-15D1C48B649E}" destId="{93691B0C-7970-46B3-8471-C152C881389B}" srcOrd="0" destOrd="0" presId="urn:microsoft.com/office/officeart/2005/8/layout/vList2"/>
    <dgm:cxn modelId="{82FE976A-1C2B-44A0-AD42-C97290445A07}" type="presParOf" srcId="{DEA97AE2-668B-424B-A392-15D1C48B649E}" destId="{53C32F5F-00B2-4258-9F11-8B250E4F8E00}" srcOrd="1" destOrd="0" presId="urn:microsoft.com/office/officeart/2005/8/layout/vList2"/>
    <dgm:cxn modelId="{5ECA38E2-0517-44EC-B5D8-ABCC34A4EEEA}" type="presParOf" srcId="{DEA97AE2-668B-424B-A392-15D1C48B649E}" destId="{01B51D50-743B-429F-96D0-188A5AE20941}" srcOrd="2" destOrd="0" presId="urn:microsoft.com/office/officeart/2005/8/layout/vList2"/>
    <dgm:cxn modelId="{C9647EA8-735E-4D5F-84A9-AAACC674DCC0}" type="presParOf" srcId="{DEA97AE2-668B-424B-A392-15D1C48B649E}" destId="{E97794C7-13C4-405A-BD6D-684F7A07F24C}" srcOrd="3" destOrd="0" presId="urn:microsoft.com/office/officeart/2005/8/layout/vList2"/>
    <dgm:cxn modelId="{C4E5465F-0027-4BC8-841E-C00A450E36AD}" type="presParOf" srcId="{DEA97AE2-668B-424B-A392-15D1C48B649E}" destId="{515CEC88-537E-4EFE-BAAF-089D2ED41CB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236DB5C-4049-4E31-B188-4486AEC0CB8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ES"/>
        </a:p>
      </dgm:t>
    </dgm:pt>
    <dgm:pt modelId="{5AC68440-BFAA-44C3-9EB2-B4F0CAF943A3}">
      <dgm:prSet custT="1"/>
      <dgm:spPr/>
      <dgm:t>
        <a:bodyPr/>
        <a:lstStyle/>
        <a:p>
          <a:pPr algn="just"/>
          <a:r>
            <a:rPr lang="es-ES" sz="1200" noProof="0" dirty="0">
              <a:solidFill>
                <a:schemeClr val="tx1"/>
              </a:solidFill>
              <a:latin typeface="Arial Rounded MT Bold" panose="020F0704030504030204" pitchFamily="34" charset="0"/>
            </a:rPr>
            <a:t>¿Qué implicación generó nuestro contenido? Por ejemplo, en Facebook: ¿cuántos «me gusta», y sobre todo, cuántos «comentarios» y «comparticiones» ha generado?	</a:t>
          </a:r>
        </a:p>
      </dgm:t>
    </dgm:pt>
    <dgm:pt modelId="{F8178DC9-FCC3-4D9A-A6A5-FC5E1FF0291E}" type="parTrans" cxnId="{F028815F-5D67-4C5D-99B6-75B73FF0C9AA}">
      <dgm:prSet/>
      <dgm:spPr/>
      <dgm:t>
        <a:bodyPr/>
        <a:lstStyle/>
        <a:p>
          <a:pPr algn="just"/>
          <a:endParaRPr lang="es-ES" noProof="0" dirty="0">
            <a:solidFill>
              <a:schemeClr val="tx1"/>
            </a:solidFill>
            <a:latin typeface="Arial Rounded MT Bold" panose="020F0704030504030204" pitchFamily="34" charset="0"/>
          </a:endParaRPr>
        </a:p>
      </dgm:t>
    </dgm:pt>
    <dgm:pt modelId="{55179E3D-29B2-49B1-AE96-A3F3D92CCC17}" type="sibTrans" cxnId="{F028815F-5D67-4C5D-99B6-75B73FF0C9AA}">
      <dgm:prSet/>
      <dgm:spPr/>
      <dgm:t>
        <a:bodyPr/>
        <a:lstStyle/>
        <a:p>
          <a:pPr algn="just"/>
          <a:endParaRPr lang="es-ES" noProof="0" dirty="0">
            <a:solidFill>
              <a:schemeClr val="tx1"/>
            </a:solidFill>
            <a:latin typeface="Arial Rounded MT Bold" panose="020F0704030504030204" pitchFamily="34" charset="0"/>
          </a:endParaRPr>
        </a:p>
      </dgm:t>
    </dgm:pt>
    <dgm:pt modelId="{871B1EB7-0ECF-4870-B36D-4009A0C02BB6}">
      <dgm:prSet custT="1"/>
      <dgm:spPr/>
      <dgm:t>
        <a:bodyPr/>
        <a:lstStyle/>
        <a:p>
          <a:pPr algn="just"/>
          <a:r>
            <a:rPr lang="es-ES" sz="1200" noProof="0" dirty="0">
              <a:solidFill>
                <a:schemeClr val="tx1"/>
              </a:solidFill>
              <a:latin typeface="Arial Rounded MT Bold" panose="020F0704030504030204" pitchFamily="34" charset="0"/>
            </a:rPr>
            <a:t>Un «post» que recibe muchos me gusta, comentarios y comparticiones, desde luego es más «relevante» que otros que no los reciben. O sea, genera más «</a:t>
          </a:r>
          <a:r>
            <a:rPr lang="es-ES" sz="1200" noProof="0" dirty="0" err="1">
              <a:solidFill>
                <a:schemeClr val="tx1"/>
              </a:solidFill>
              <a:latin typeface="Arial Rounded MT Bold" panose="020F0704030504030204" pitchFamily="34" charset="0"/>
            </a:rPr>
            <a:t>engagement</a:t>
          </a:r>
          <a:r>
            <a:rPr lang="es-ES" sz="1200" noProof="0" dirty="0">
              <a:solidFill>
                <a:schemeClr val="tx1"/>
              </a:solidFill>
              <a:latin typeface="Arial Rounded MT Bold" panose="020F0704030504030204" pitchFamily="34" charset="0"/>
            </a:rPr>
            <a:t>». </a:t>
          </a:r>
        </a:p>
      </dgm:t>
    </dgm:pt>
    <dgm:pt modelId="{6D217DD2-04A9-42A6-9CFD-62759D60B95C}" type="parTrans" cxnId="{10A98EE6-A716-4B92-B334-7F47D081E7C1}">
      <dgm:prSet/>
      <dgm:spPr/>
      <dgm:t>
        <a:bodyPr/>
        <a:lstStyle/>
        <a:p>
          <a:pPr algn="just"/>
          <a:endParaRPr lang="es-ES" noProof="0" dirty="0">
            <a:solidFill>
              <a:schemeClr val="tx1"/>
            </a:solidFill>
            <a:latin typeface="Arial Rounded MT Bold" panose="020F0704030504030204" pitchFamily="34" charset="0"/>
          </a:endParaRPr>
        </a:p>
      </dgm:t>
    </dgm:pt>
    <dgm:pt modelId="{AE17889B-F944-4856-804A-CE860DF0DF07}" type="sibTrans" cxnId="{10A98EE6-A716-4B92-B334-7F47D081E7C1}">
      <dgm:prSet/>
      <dgm:spPr/>
      <dgm:t>
        <a:bodyPr/>
        <a:lstStyle/>
        <a:p>
          <a:pPr algn="just"/>
          <a:endParaRPr lang="es-ES" noProof="0" dirty="0">
            <a:solidFill>
              <a:schemeClr val="tx1"/>
            </a:solidFill>
            <a:latin typeface="Arial Rounded MT Bold" panose="020F0704030504030204" pitchFamily="34" charset="0"/>
          </a:endParaRPr>
        </a:p>
      </dgm:t>
    </dgm:pt>
    <dgm:pt modelId="{C400ECC0-4D14-4827-875B-1902B416560B}">
      <dgm:prSet custT="1"/>
      <dgm:spPr/>
      <dgm:t>
        <a:bodyPr/>
        <a:lstStyle/>
        <a:p>
          <a:pPr algn="just"/>
          <a:r>
            <a:rPr lang="es-ES" sz="1200" noProof="0" dirty="0">
              <a:solidFill>
                <a:schemeClr val="tx1"/>
              </a:solidFill>
              <a:latin typeface="Arial Rounded MT Bold" panose="020F0704030504030204" pitchFamily="34" charset="0"/>
            </a:rPr>
            <a:t>En Twitter tenemos en cuenta los «</a:t>
          </a:r>
          <a:r>
            <a:rPr lang="es-ES" sz="1200" noProof="0" dirty="0" err="1">
              <a:solidFill>
                <a:schemeClr val="tx1"/>
              </a:solidFill>
              <a:latin typeface="Arial Rounded MT Bold" panose="020F0704030504030204" pitchFamily="34" charset="0"/>
            </a:rPr>
            <a:t>retweet</a:t>
          </a:r>
          <a:r>
            <a:rPr lang="es-ES" sz="1200" noProof="0" dirty="0">
              <a:solidFill>
                <a:schemeClr val="tx1"/>
              </a:solidFill>
              <a:latin typeface="Arial Rounded MT Bold" panose="020F0704030504030204" pitchFamily="34" charset="0"/>
            </a:rPr>
            <a:t>» o «</a:t>
          </a:r>
          <a:r>
            <a:rPr lang="es-ES" sz="1200" noProof="0" dirty="0" err="1">
              <a:solidFill>
                <a:schemeClr val="tx1"/>
              </a:solidFill>
              <a:latin typeface="Arial Rounded MT Bold" panose="020F0704030504030204" pitchFamily="34" charset="0"/>
            </a:rPr>
            <a:t>mention</a:t>
          </a:r>
          <a:r>
            <a:rPr lang="es-ES" sz="1200" noProof="0" dirty="0">
              <a:solidFill>
                <a:schemeClr val="tx1"/>
              </a:solidFill>
              <a:latin typeface="Arial Rounded MT Bold" panose="020F0704030504030204" pitchFamily="34" charset="0"/>
            </a:rPr>
            <a:t>», en YouTube las visualizaciones y los comentarios.  </a:t>
          </a:r>
        </a:p>
      </dgm:t>
    </dgm:pt>
    <dgm:pt modelId="{EE627CF5-4E7E-462D-A8C2-A66087B1DB2C}" type="parTrans" cxnId="{FBD3905B-0433-478A-81C2-D60A539AFAA8}">
      <dgm:prSet/>
      <dgm:spPr/>
      <dgm:t>
        <a:bodyPr/>
        <a:lstStyle/>
        <a:p>
          <a:pPr algn="just"/>
          <a:endParaRPr lang="es-ES" noProof="0" dirty="0">
            <a:solidFill>
              <a:schemeClr val="tx1"/>
            </a:solidFill>
            <a:latin typeface="Arial Rounded MT Bold" panose="020F0704030504030204" pitchFamily="34" charset="0"/>
          </a:endParaRPr>
        </a:p>
      </dgm:t>
    </dgm:pt>
    <dgm:pt modelId="{01A51B6B-B029-40C6-86CF-2A9039022C41}" type="sibTrans" cxnId="{FBD3905B-0433-478A-81C2-D60A539AFAA8}">
      <dgm:prSet/>
      <dgm:spPr/>
      <dgm:t>
        <a:bodyPr/>
        <a:lstStyle/>
        <a:p>
          <a:pPr algn="just"/>
          <a:endParaRPr lang="es-ES" noProof="0" dirty="0">
            <a:solidFill>
              <a:schemeClr val="tx1"/>
            </a:solidFill>
            <a:latin typeface="Arial Rounded MT Bold" panose="020F0704030504030204" pitchFamily="34" charset="0"/>
          </a:endParaRPr>
        </a:p>
      </dgm:t>
    </dgm:pt>
    <dgm:pt modelId="{90429F8A-6DCC-4B38-9E79-A404ED439183}" type="pres">
      <dgm:prSet presAssocID="{1236DB5C-4049-4E31-B188-4486AEC0CB82}" presName="linear" presStyleCnt="0">
        <dgm:presLayoutVars>
          <dgm:dir/>
          <dgm:animLvl val="lvl"/>
          <dgm:resizeHandles val="exact"/>
        </dgm:presLayoutVars>
      </dgm:prSet>
      <dgm:spPr/>
    </dgm:pt>
    <dgm:pt modelId="{8255C322-47E4-43EA-B503-713F6234592B}" type="pres">
      <dgm:prSet presAssocID="{5AC68440-BFAA-44C3-9EB2-B4F0CAF943A3}" presName="parentLin" presStyleCnt="0"/>
      <dgm:spPr/>
    </dgm:pt>
    <dgm:pt modelId="{585E1A71-7554-452A-A006-20B12068C681}" type="pres">
      <dgm:prSet presAssocID="{5AC68440-BFAA-44C3-9EB2-B4F0CAF943A3}" presName="parentLeftMargin" presStyleLbl="node1" presStyleIdx="0" presStyleCnt="3"/>
      <dgm:spPr/>
    </dgm:pt>
    <dgm:pt modelId="{87E6818C-48D6-4D79-BE29-B31BD1B97883}" type="pres">
      <dgm:prSet presAssocID="{5AC68440-BFAA-44C3-9EB2-B4F0CAF943A3}" presName="parentText" presStyleLbl="node1" presStyleIdx="0" presStyleCnt="3" custScaleX="123543" custScaleY="171430">
        <dgm:presLayoutVars>
          <dgm:chMax val="0"/>
          <dgm:bulletEnabled val="1"/>
        </dgm:presLayoutVars>
      </dgm:prSet>
      <dgm:spPr/>
    </dgm:pt>
    <dgm:pt modelId="{20A3EEDD-EA3F-4824-93B5-75FB7974360B}" type="pres">
      <dgm:prSet presAssocID="{5AC68440-BFAA-44C3-9EB2-B4F0CAF943A3}" presName="negativeSpace" presStyleCnt="0"/>
      <dgm:spPr/>
    </dgm:pt>
    <dgm:pt modelId="{F8C723A1-BB66-4AFF-A502-61EBBA2A9561}" type="pres">
      <dgm:prSet presAssocID="{5AC68440-BFAA-44C3-9EB2-B4F0CAF943A3}" presName="childText" presStyleLbl="conFgAcc1" presStyleIdx="0" presStyleCnt="3" custLinFactNeighborX="-788" custLinFactNeighborY="-28078">
        <dgm:presLayoutVars>
          <dgm:bulletEnabled val="1"/>
        </dgm:presLayoutVars>
      </dgm:prSet>
      <dgm:spPr/>
    </dgm:pt>
    <dgm:pt modelId="{9E12B707-F582-429A-B509-96EBB7D9C3C7}" type="pres">
      <dgm:prSet presAssocID="{55179E3D-29B2-49B1-AE96-A3F3D92CCC17}" presName="spaceBetweenRectangles" presStyleCnt="0"/>
      <dgm:spPr/>
    </dgm:pt>
    <dgm:pt modelId="{9D42B383-0703-461B-8E03-D7DF6F510CF1}" type="pres">
      <dgm:prSet presAssocID="{871B1EB7-0ECF-4870-B36D-4009A0C02BB6}" presName="parentLin" presStyleCnt="0"/>
      <dgm:spPr/>
    </dgm:pt>
    <dgm:pt modelId="{CC6D031C-90DA-4E2B-89DD-EFCE6E58ED73}" type="pres">
      <dgm:prSet presAssocID="{871B1EB7-0ECF-4870-B36D-4009A0C02BB6}" presName="parentLeftMargin" presStyleLbl="node1" presStyleIdx="0" presStyleCnt="3"/>
      <dgm:spPr/>
    </dgm:pt>
    <dgm:pt modelId="{CE75D983-C988-4147-B7E6-B1CA4CF317BD}" type="pres">
      <dgm:prSet presAssocID="{871B1EB7-0ECF-4870-B36D-4009A0C02BB6}" presName="parentText" presStyleLbl="node1" presStyleIdx="1" presStyleCnt="3" custScaleX="123199" custScaleY="131966">
        <dgm:presLayoutVars>
          <dgm:chMax val="0"/>
          <dgm:bulletEnabled val="1"/>
        </dgm:presLayoutVars>
      </dgm:prSet>
      <dgm:spPr/>
    </dgm:pt>
    <dgm:pt modelId="{155F4A5A-2A20-4797-87BF-7185D8D6C7F3}" type="pres">
      <dgm:prSet presAssocID="{871B1EB7-0ECF-4870-B36D-4009A0C02BB6}" presName="negativeSpace" presStyleCnt="0"/>
      <dgm:spPr/>
    </dgm:pt>
    <dgm:pt modelId="{78802DF9-1FE9-4CCF-B86B-9E0CF11302AB}" type="pres">
      <dgm:prSet presAssocID="{871B1EB7-0ECF-4870-B36D-4009A0C02BB6}" presName="childText" presStyleLbl="conFgAcc1" presStyleIdx="1" presStyleCnt="3">
        <dgm:presLayoutVars>
          <dgm:bulletEnabled val="1"/>
        </dgm:presLayoutVars>
      </dgm:prSet>
      <dgm:spPr/>
    </dgm:pt>
    <dgm:pt modelId="{B40DB442-9151-4295-AD96-25010532F5AA}" type="pres">
      <dgm:prSet presAssocID="{AE17889B-F944-4856-804A-CE860DF0DF07}" presName="spaceBetweenRectangles" presStyleCnt="0"/>
      <dgm:spPr/>
    </dgm:pt>
    <dgm:pt modelId="{8FD3A032-5601-47C9-9EE3-0DBF20894BA1}" type="pres">
      <dgm:prSet presAssocID="{C400ECC0-4D14-4827-875B-1902B416560B}" presName="parentLin" presStyleCnt="0"/>
      <dgm:spPr/>
    </dgm:pt>
    <dgm:pt modelId="{2419957C-4C62-44D7-B39B-76DB9D5EA9C7}" type="pres">
      <dgm:prSet presAssocID="{C400ECC0-4D14-4827-875B-1902B416560B}" presName="parentLeftMargin" presStyleLbl="node1" presStyleIdx="1" presStyleCnt="3"/>
      <dgm:spPr/>
    </dgm:pt>
    <dgm:pt modelId="{9F6649E2-69A3-43FE-8B68-20AC198CA409}" type="pres">
      <dgm:prSet presAssocID="{C400ECC0-4D14-4827-875B-1902B416560B}" presName="parentText" presStyleLbl="node1" presStyleIdx="2" presStyleCnt="3" custScaleX="123199">
        <dgm:presLayoutVars>
          <dgm:chMax val="0"/>
          <dgm:bulletEnabled val="1"/>
        </dgm:presLayoutVars>
      </dgm:prSet>
      <dgm:spPr/>
    </dgm:pt>
    <dgm:pt modelId="{895FA9E1-F67B-4743-A403-3032DAC2C5AD}" type="pres">
      <dgm:prSet presAssocID="{C400ECC0-4D14-4827-875B-1902B416560B}" presName="negativeSpace" presStyleCnt="0"/>
      <dgm:spPr/>
    </dgm:pt>
    <dgm:pt modelId="{74AF19CC-F8F6-48C5-9630-36FEBED0AC7F}" type="pres">
      <dgm:prSet presAssocID="{C400ECC0-4D14-4827-875B-1902B416560B}" presName="childText" presStyleLbl="conFgAcc1" presStyleIdx="2" presStyleCnt="3">
        <dgm:presLayoutVars>
          <dgm:bulletEnabled val="1"/>
        </dgm:presLayoutVars>
      </dgm:prSet>
      <dgm:spPr/>
    </dgm:pt>
  </dgm:ptLst>
  <dgm:cxnLst>
    <dgm:cxn modelId="{FA2FF507-592B-4F48-B1CC-487DE3433471}" type="presOf" srcId="{5AC68440-BFAA-44C3-9EB2-B4F0CAF943A3}" destId="{87E6818C-48D6-4D79-BE29-B31BD1B97883}" srcOrd="1" destOrd="0" presId="urn:microsoft.com/office/officeart/2005/8/layout/list1"/>
    <dgm:cxn modelId="{974E823E-0977-433C-BF79-101CDF3DA062}" type="presOf" srcId="{871B1EB7-0ECF-4870-B36D-4009A0C02BB6}" destId="{CC6D031C-90DA-4E2B-89DD-EFCE6E58ED73}" srcOrd="0" destOrd="0" presId="urn:microsoft.com/office/officeart/2005/8/layout/list1"/>
    <dgm:cxn modelId="{FBD3905B-0433-478A-81C2-D60A539AFAA8}" srcId="{1236DB5C-4049-4E31-B188-4486AEC0CB82}" destId="{C400ECC0-4D14-4827-875B-1902B416560B}" srcOrd="2" destOrd="0" parTransId="{EE627CF5-4E7E-462D-A8C2-A66087B1DB2C}" sibTransId="{01A51B6B-B029-40C6-86CF-2A9039022C41}"/>
    <dgm:cxn modelId="{F028815F-5D67-4C5D-99B6-75B73FF0C9AA}" srcId="{1236DB5C-4049-4E31-B188-4486AEC0CB82}" destId="{5AC68440-BFAA-44C3-9EB2-B4F0CAF943A3}" srcOrd="0" destOrd="0" parTransId="{F8178DC9-FCC3-4D9A-A6A5-FC5E1FF0291E}" sibTransId="{55179E3D-29B2-49B1-AE96-A3F3D92CCC17}"/>
    <dgm:cxn modelId="{3B599E44-D3DC-4097-AFB7-0C5F1FC13465}" type="presOf" srcId="{871B1EB7-0ECF-4870-B36D-4009A0C02BB6}" destId="{CE75D983-C988-4147-B7E6-B1CA4CF317BD}" srcOrd="1" destOrd="0" presId="urn:microsoft.com/office/officeart/2005/8/layout/list1"/>
    <dgm:cxn modelId="{BD237248-760E-4932-A8FC-37A112F05A3D}" type="presOf" srcId="{5AC68440-BFAA-44C3-9EB2-B4F0CAF943A3}" destId="{585E1A71-7554-452A-A006-20B12068C681}" srcOrd="0" destOrd="0" presId="urn:microsoft.com/office/officeart/2005/8/layout/list1"/>
    <dgm:cxn modelId="{EC42644F-6BF9-47B9-9F6B-6D924D71FA03}" type="presOf" srcId="{C400ECC0-4D14-4827-875B-1902B416560B}" destId="{9F6649E2-69A3-43FE-8B68-20AC198CA409}" srcOrd="1" destOrd="0" presId="urn:microsoft.com/office/officeart/2005/8/layout/list1"/>
    <dgm:cxn modelId="{AF821F56-55F0-48AB-8F23-20964CC697D6}" type="presOf" srcId="{1236DB5C-4049-4E31-B188-4486AEC0CB82}" destId="{90429F8A-6DCC-4B38-9E79-A404ED439183}" srcOrd="0" destOrd="0" presId="urn:microsoft.com/office/officeart/2005/8/layout/list1"/>
    <dgm:cxn modelId="{C4315B8D-25A6-4EC4-B8D7-26B28E5DFC86}" type="presOf" srcId="{C400ECC0-4D14-4827-875B-1902B416560B}" destId="{2419957C-4C62-44D7-B39B-76DB9D5EA9C7}" srcOrd="0" destOrd="0" presId="urn:microsoft.com/office/officeart/2005/8/layout/list1"/>
    <dgm:cxn modelId="{10A98EE6-A716-4B92-B334-7F47D081E7C1}" srcId="{1236DB5C-4049-4E31-B188-4486AEC0CB82}" destId="{871B1EB7-0ECF-4870-B36D-4009A0C02BB6}" srcOrd="1" destOrd="0" parTransId="{6D217DD2-04A9-42A6-9CFD-62759D60B95C}" sibTransId="{AE17889B-F944-4856-804A-CE860DF0DF07}"/>
    <dgm:cxn modelId="{5487301A-7C63-4B19-80D2-011E52E2378C}" type="presParOf" srcId="{90429F8A-6DCC-4B38-9E79-A404ED439183}" destId="{8255C322-47E4-43EA-B503-713F6234592B}" srcOrd="0" destOrd="0" presId="urn:microsoft.com/office/officeart/2005/8/layout/list1"/>
    <dgm:cxn modelId="{8BD92275-D25D-45A7-8D02-C66D4F187760}" type="presParOf" srcId="{8255C322-47E4-43EA-B503-713F6234592B}" destId="{585E1A71-7554-452A-A006-20B12068C681}" srcOrd="0" destOrd="0" presId="urn:microsoft.com/office/officeart/2005/8/layout/list1"/>
    <dgm:cxn modelId="{0269C463-CF74-4722-B1E7-A401B66430D9}" type="presParOf" srcId="{8255C322-47E4-43EA-B503-713F6234592B}" destId="{87E6818C-48D6-4D79-BE29-B31BD1B97883}" srcOrd="1" destOrd="0" presId="urn:microsoft.com/office/officeart/2005/8/layout/list1"/>
    <dgm:cxn modelId="{C2DDC2BD-2608-493D-A2E9-317D61A334E4}" type="presParOf" srcId="{90429F8A-6DCC-4B38-9E79-A404ED439183}" destId="{20A3EEDD-EA3F-4824-93B5-75FB7974360B}" srcOrd="1" destOrd="0" presId="urn:microsoft.com/office/officeart/2005/8/layout/list1"/>
    <dgm:cxn modelId="{25D36619-F18C-45C3-9632-A863F6B49EC3}" type="presParOf" srcId="{90429F8A-6DCC-4B38-9E79-A404ED439183}" destId="{F8C723A1-BB66-4AFF-A502-61EBBA2A9561}" srcOrd="2" destOrd="0" presId="urn:microsoft.com/office/officeart/2005/8/layout/list1"/>
    <dgm:cxn modelId="{4115D034-1A06-4F8E-8A10-562759A962E8}" type="presParOf" srcId="{90429F8A-6DCC-4B38-9E79-A404ED439183}" destId="{9E12B707-F582-429A-B509-96EBB7D9C3C7}" srcOrd="3" destOrd="0" presId="urn:microsoft.com/office/officeart/2005/8/layout/list1"/>
    <dgm:cxn modelId="{E9B1CF34-C958-484B-AF53-CDDD14394370}" type="presParOf" srcId="{90429F8A-6DCC-4B38-9E79-A404ED439183}" destId="{9D42B383-0703-461B-8E03-D7DF6F510CF1}" srcOrd="4" destOrd="0" presId="urn:microsoft.com/office/officeart/2005/8/layout/list1"/>
    <dgm:cxn modelId="{8FF2B085-A97A-4C80-926D-21D86405B52A}" type="presParOf" srcId="{9D42B383-0703-461B-8E03-D7DF6F510CF1}" destId="{CC6D031C-90DA-4E2B-89DD-EFCE6E58ED73}" srcOrd="0" destOrd="0" presId="urn:microsoft.com/office/officeart/2005/8/layout/list1"/>
    <dgm:cxn modelId="{AC42ABD2-11D7-40AC-8E74-679DE5C84904}" type="presParOf" srcId="{9D42B383-0703-461B-8E03-D7DF6F510CF1}" destId="{CE75D983-C988-4147-B7E6-B1CA4CF317BD}" srcOrd="1" destOrd="0" presId="urn:microsoft.com/office/officeart/2005/8/layout/list1"/>
    <dgm:cxn modelId="{43C85067-07E9-477A-AE4D-6146B670BAB9}" type="presParOf" srcId="{90429F8A-6DCC-4B38-9E79-A404ED439183}" destId="{155F4A5A-2A20-4797-87BF-7185D8D6C7F3}" srcOrd="5" destOrd="0" presId="urn:microsoft.com/office/officeart/2005/8/layout/list1"/>
    <dgm:cxn modelId="{0236666A-B407-4948-8BD6-5443F7C40FF3}" type="presParOf" srcId="{90429F8A-6DCC-4B38-9E79-A404ED439183}" destId="{78802DF9-1FE9-4CCF-B86B-9E0CF11302AB}" srcOrd="6" destOrd="0" presId="urn:microsoft.com/office/officeart/2005/8/layout/list1"/>
    <dgm:cxn modelId="{A46651D1-D88B-4DFD-B578-8C39A29FBF76}" type="presParOf" srcId="{90429F8A-6DCC-4B38-9E79-A404ED439183}" destId="{B40DB442-9151-4295-AD96-25010532F5AA}" srcOrd="7" destOrd="0" presId="urn:microsoft.com/office/officeart/2005/8/layout/list1"/>
    <dgm:cxn modelId="{488C61BC-2800-4DA9-B5B3-07C80F0EE1D7}" type="presParOf" srcId="{90429F8A-6DCC-4B38-9E79-A404ED439183}" destId="{8FD3A032-5601-47C9-9EE3-0DBF20894BA1}" srcOrd="8" destOrd="0" presId="urn:microsoft.com/office/officeart/2005/8/layout/list1"/>
    <dgm:cxn modelId="{F94050F6-7636-4065-8494-03EEC9D75B3E}" type="presParOf" srcId="{8FD3A032-5601-47C9-9EE3-0DBF20894BA1}" destId="{2419957C-4C62-44D7-B39B-76DB9D5EA9C7}" srcOrd="0" destOrd="0" presId="urn:microsoft.com/office/officeart/2005/8/layout/list1"/>
    <dgm:cxn modelId="{1E14C6CB-8ED2-4F34-BB14-25E01862BF1B}" type="presParOf" srcId="{8FD3A032-5601-47C9-9EE3-0DBF20894BA1}" destId="{9F6649E2-69A3-43FE-8B68-20AC198CA409}" srcOrd="1" destOrd="0" presId="urn:microsoft.com/office/officeart/2005/8/layout/list1"/>
    <dgm:cxn modelId="{F99A8D1C-30EF-43C7-A5F4-3F8016895374}" type="presParOf" srcId="{90429F8A-6DCC-4B38-9E79-A404ED439183}" destId="{895FA9E1-F67B-4743-A403-3032DAC2C5AD}" srcOrd="9" destOrd="0" presId="urn:microsoft.com/office/officeart/2005/8/layout/list1"/>
    <dgm:cxn modelId="{68B878A2-7C94-4B1B-A4E5-ACC7D8E58217}" type="presParOf" srcId="{90429F8A-6DCC-4B38-9E79-A404ED439183}" destId="{74AF19CC-F8F6-48C5-9630-36FEBED0AC7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31F7933-C5A5-44B6-B267-D4B74AD1344B}"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S"/>
        </a:p>
      </dgm:t>
    </dgm:pt>
    <dgm:pt modelId="{41407FDF-345E-47C6-9C21-9D75C9828EDC}">
      <dgm:prSet custT="1"/>
      <dgm:spPr/>
      <dgm:t>
        <a:bodyPr/>
        <a:lstStyle/>
        <a:p>
          <a:r>
            <a:rPr lang="es-ES" sz="1200" noProof="0" dirty="0">
              <a:latin typeface="Arial Rounded MT Bold" panose="020F0704030504030204" pitchFamily="34" charset="0"/>
            </a:rPr>
            <a:t>Es la actividad de medición del rendimiento de los perfiles empresariales (o Business):</a:t>
          </a:r>
        </a:p>
      </dgm:t>
    </dgm:pt>
    <dgm:pt modelId="{F1951176-8510-4207-BA56-0CBCE017840F}" type="parTrans" cxnId="{DD7D4DBA-EE42-4664-840F-650DFD5E4127}">
      <dgm:prSet/>
      <dgm:spPr/>
      <dgm:t>
        <a:bodyPr/>
        <a:lstStyle/>
        <a:p>
          <a:endParaRPr lang="es-ES" sz="1200">
            <a:solidFill>
              <a:schemeClr val="tx1"/>
            </a:solidFill>
            <a:latin typeface="Arial Rounded MT Bold" panose="020F0704030504030204" pitchFamily="34" charset="0"/>
          </a:endParaRPr>
        </a:p>
      </dgm:t>
    </dgm:pt>
    <dgm:pt modelId="{5260A2CE-4E32-4123-80EE-CEC29AA039AD}" type="sibTrans" cxnId="{DD7D4DBA-EE42-4664-840F-650DFD5E4127}">
      <dgm:prSet/>
      <dgm:spPr/>
      <dgm:t>
        <a:bodyPr/>
        <a:lstStyle/>
        <a:p>
          <a:endParaRPr lang="es-ES" sz="1200">
            <a:solidFill>
              <a:schemeClr val="tx1"/>
            </a:solidFill>
            <a:latin typeface="Arial Rounded MT Bold" panose="020F0704030504030204" pitchFamily="34" charset="0"/>
          </a:endParaRPr>
        </a:p>
      </dgm:t>
    </dgm:pt>
    <dgm:pt modelId="{A77A5BA8-F43B-4DD9-9650-C8F08F2EB98C}">
      <dgm:prSet custT="1"/>
      <dgm:spPr/>
      <dgm:t>
        <a:bodyPr/>
        <a:lstStyle/>
        <a:p>
          <a:pPr algn="just"/>
          <a:r>
            <a:rPr lang="es-ES" sz="1200" noProof="0" dirty="0">
              <a:latin typeface="Arial Rounded MT Bold" panose="020F0704030504030204" pitchFamily="34" charset="0"/>
            </a:rPr>
            <a:t>Por ejemplo, la medición cuantitativa de un perfil (me gusta, interacciones, comparticiones) produciendo un modelo explicativo. Estos análisis permiten  hacer surgir datos que escapan al «Social </a:t>
          </a:r>
          <a:r>
            <a:rPr lang="es-ES" sz="1200" noProof="0" dirty="0" err="1">
              <a:latin typeface="Arial Rounded MT Bold" panose="020F0704030504030204" pitchFamily="34" charset="0"/>
            </a:rPr>
            <a:t>Listening</a:t>
          </a:r>
          <a:r>
            <a:rPr lang="es-ES" sz="1200" noProof="0" dirty="0">
              <a:latin typeface="Arial Rounded MT Bold" panose="020F0704030504030204" pitchFamily="34" charset="0"/>
            </a:rPr>
            <a:t>». </a:t>
          </a:r>
        </a:p>
      </dgm:t>
    </dgm:pt>
    <dgm:pt modelId="{F269A669-8EB9-4AE1-9913-E2877BD49203}" type="parTrans" cxnId="{95C8A65A-5941-40CB-8A73-FEBB83EA18B5}">
      <dgm:prSet/>
      <dgm:spPr/>
      <dgm:t>
        <a:bodyPr/>
        <a:lstStyle/>
        <a:p>
          <a:endParaRPr lang="es-ES" sz="1200">
            <a:solidFill>
              <a:schemeClr val="tx1"/>
            </a:solidFill>
            <a:latin typeface="Arial Rounded MT Bold" panose="020F0704030504030204" pitchFamily="34" charset="0"/>
          </a:endParaRPr>
        </a:p>
      </dgm:t>
    </dgm:pt>
    <dgm:pt modelId="{FBEB03FA-0DD8-49E3-BECF-B32D179A0F94}" type="sibTrans" cxnId="{95C8A65A-5941-40CB-8A73-FEBB83EA18B5}">
      <dgm:prSet/>
      <dgm:spPr/>
      <dgm:t>
        <a:bodyPr/>
        <a:lstStyle/>
        <a:p>
          <a:endParaRPr lang="es-ES" sz="1200">
            <a:solidFill>
              <a:schemeClr val="tx1"/>
            </a:solidFill>
            <a:latin typeface="Arial Rounded MT Bold" panose="020F0704030504030204" pitchFamily="34" charset="0"/>
          </a:endParaRPr>
        </a:p>
      </dgm:t>
    </dgm:pt>
    <dgm:pt modelId="{64BF03CA-8546-4BB0-A211-60B4A2547687}">
      <dgm:prSet custT="1"/>
      <dgm:spPr/>
      <dgm:t>
        <a:bodyPr/>
        <a:lstStyle/>
        <a:p>
          <a:pPr algn="just"/>
          <a:r>
            <a:rPr lang="es-ES" sz="1200" noProof="0" dirty="0">
              <a:latin typeface="Arial Rounded MT Bold" panose="020F0704030504030204" pitchFamily="34" charset="0"/>
            </a:rPr>
            <a:t>Algunos «</a:t>
          </a:r>
          <a:r>
            <a:rPr lang="es-ES" sz="1200" noProof="0" dirty="0" err="1">
              <a:latin typeface="Arial Rounded MT Bold" panose="020F0704030504030204" pitchFamily="34" charset="0"/>
            </a:rPr>
            <a:t>Dashboard</a:t>
          </a:r>
          <a:r>
            <a:rPr lang="es-ES" sz="1200" noProof="0" dirty="0">
              <a:latin typeface="Arial Rounded MT Bold" panose="020F0704030504030204" pitchFamily="34" charset="0"/>
            </a:rPr>
            <a:t>» presentes en las principales redes Sociales ofrecen herramientas para llevar a cabo este tipo de análisis, pero solo de tipo preliminar. </a:t>
          </a:r>
        </a:p>
      </dgm:t>
    </dgm:pt>
    <dgm:pt modelId="{EC25E588-7855-4FFC-A3A4-06452FB84422}" type="parTrans" cxnId="{F57C7989-4C42-4CA0-B671-24F1F8BA690D}">
      <dgm:prSet/>
      <dgm:spPr/>
      <dgm:t>
        <a:bodyPr/>
        <a:lstStyle/>
        <a:p>
          <a:endParaRPr lang="es-ES" sz="1200">
            <a:solidFill>
              <a:schemeClr val="tx1"/>
            </a:solidFill>
            <a:latin typeface="Arial Rounded MT Bold" panose="020F0704030504030204" pitchFamily="34" charset="0"/>
          </a:endParaRPr>
        </a:p>
      </dgm:t>
    </dgm:pt>
    <dgm:pt modelId="{110BEDF0-4EC7-4774-96E3-405B471BC250}" type="sibTrans" cxnId="{F57C7989-4C42-4CA0-B671-24F1F8BA690D}">
      <dgm:prSet/>
      <dgm:spPr/>
      <dgm:t>
        <a:bodyPr/>
        <a:lstStyle/>
        <a:p>
          <a:endParaRPr lang="es-ES" sz="1200">
            <a:solidFill>
              <a:schemeClr val="tx1"/>
            </a:solidFill>
            <a:latin typeface="Arial Rounded MT Bold" panose="020F0704030504030204" pitchFamily="34" charset="0"/>
          </a:endParaRPr>
        </a:p>
      </dgm:t>
    </dgm:pt>
    <dgm:pt modelId="{272964CE-2E5B-42F7-8CB4-5BD474607F53}">
      <dgm:prSet custT="1"/>
      <dgm:spPr/>
      <dgm:t>
        <a:bodyPr/>
        <a:lstStyle/>
        <a:p>
          <a:pPr algn="just"/>
          <a:r>
            <a:rPr lang="es-ES" sz="1200" noProof="0" dirty="0">
              <a:latin typeface="Arial Rounded MT Bold" panose="020F0704030504030204" pitchFamily="34" charset="0"/>
            </a:rPr>
            <a:t>Se suelen utilizar herramientas más sofisticadas que son capaces de analizar el rendimiento de la competencia o de evaluar nuestro perfil en el tiempo.  </a:t>
          </a:r>
        </a:p>
      </dgm:t>
    </dgm:pt>
    <dgm:pt modelId="{60AC9ADC-1FA6-4A28-90B6-447D751C2C9A}" type="parTrans" cxnId="{647361C9-5D93-45C9-8DF3-3888F62EF7F3}">
      <dgm:prSet/>
      <dgm:spPr/>
      <dgm:t>
        <a:bodyPr/>
        <a:lstStyle/>
        <a:p>
          <a:endParaRPr lang="es-ES" sz="1200">
            <a:solidFill>
              <a:schemeClr val="tx1"/>
            </a:solidFill>
            <a:latin typeface="Arial Rounded MT Bold" panose="020F0704030504030204" pitchFamily="34" charset="0"/>
          </a:endParaRPr>
        </a:p>
      </dgm:t>
    </dgm:pt>
    <dgm:pt modelId="{9CDB7957-CFC4-4603-935E-F56B005171D4}" type="sibTrans" cxnId="{647361C9-5D93-45C9-8DF3-3888F62EF7F3}">
      <dgm:prSet/>
      <dgm:spPr/>
      <dgm:t>
        <a:bodyPr/>
        <a:lstStyle/>
        <a:p>
          <a:endParaRPr lang="es-ES" sz="1200">
            <a:solidFill>
              <a:schemeClr val="tx1"/>
            </a:solidFill>
            <a:latin typeface="Arial Rounded MT Bold" panose="020F0704030504030204" pitchFamily="34" charset="0"/>
          </a:endParaRPr>
        </a:p>
      </dgm:t>
    </dgm:pt>
    <dgm:pt modelId="{47086A09-D1C1-4D7A-A419-F5C8F695DA19}" type="pres">
      <dgm:prSet presAssocID="{731F7933-C5A5-44B6-B267-D4B74AD1344B}" presName="linear" presStyleCnt="0">
        <dgm:presLayoutVars>
          <dgm:dir/>
          <dgm:animLvl val="lvl"/>
          <dgm:resizeHandles val="exact"/>
        </dgm:presLayoutVars>
      </dgm:prSet>
      <dgm:spPr/>
    </dgm:pt>
    <dgm:pt modelId="{084FA318-49E1-4210-AD5A-8D771EAC4D6E}" type="pres">
      <dgm:prSet presAssocID="{41407FDF-345E-47C6-9C21-9D75C9828EDC}" presName="parentLin" presStyleCnt="0"/>
      <dgm:spPr/>
    </dgm:pt>
    <dgm:pt modelId="{74D91647-8B63-4A10-B495-486033F830A9}" type="pres">
      <dgm:prSet presAssocID="{41407FDF-345E-47C6-9C21-9D75C9828EDC}" presName="parentLeftMargin" presStyleLbl="node1" presStyleIdx="0" presStyleCnt="4"/>
      <dgm:spPr/>
    </dgm:pt>
    <dgm:pt modelId="{1BBCFEE9-8A65-44F7-8F3D-0CBF08E3E79C}" type="pres">
      <dgm:prSet presAssocID="{41407FDF-345E-47C6-9C21-9D75C9828EDC}" presName="parentText" presStyleLbl="node1" presStyleIdx="0" presStyleCnt="4" custScaleX="138590" custScaleY="212422" custLinFactNeighborX="-266" custLinFactNeighborY="-1554">
        <dgm:presLayoutVars>
          <dgm:chMax val="0"/>
          <dgm:bulletEnabled val="1"/>
        </dgm:presLayoutVars>
      </dgm:prSet>
      <dgm:spPr/>
    </dgm:pt>
    <dgm:pt modelId="{8BB3CD75-2633-46DA-B8C1-FC186D322BC4}" type="pres">
      <dgm:prSet presAssocID="{41407FDF-345E-47C6-9C21-9D75C9828EDC}" presName="negativeSpace" presStyleCnt="0"/>
      <dgm:spPr/>
    </dgm:pt>
    <dgm:pt modelId="{C4099E09-637A-43E6-BCB8-F5070175EB57}" type="pres">
      <dgm:prSet presAssocID="{41407FDF-345E-47C6-9C21-9D75C9828EDC}" presName="childText" presStyleLbl="conFgAcc1" presStyleIdx="0" presStyleCnt="4">
        <dgm:presLayoutVars>
          <dgm:bulletEnabled val="1"/>
        </dgm:presLayoutVars>
      </dgm:prSet>
      <dgm:spPr/>
    </dgm:pt>
    <dgm:pt modelId="{91B5B670-4D87-42FE-A97F-609EE764497B}" type="pres">
      <dgm:prSet presAssocID="{5260A2CE-4E32-4123-80EE-CEC29AA039AD}" presName="spaceBetweenRectangles" presStyleCnt="0"/>
      <dgm:spPr/>
    </dgm:pt>
    <dgm:pt modelId="{27264FA0-77FF-403A-BBE7-D2DEBB8A83DD}" type="pres">
      <dgm:prSet presAssocID="{A77A5BA8-F43B-4DD9-9650-C8F08F2EB98C}" presName="parentLin" presStyleCnt="0"/>
      <dgm:spPr/>
    </dgm:pt>
    <dgm:pt modelId="{3935301A-C10A-4731-8DC5-9FE848D2F0CB}" type="pres">
      <dgm:prSet presAssocID="{A77A5BA8-F43B-4DD9-9650-C8F08F2EB98C}" presName="parentLeftMargin" presStyleLbl="node1" presStyleIdx="0" presStyleCnt="4"/>
      <dgm:spPr/>
    </dgm:pt>
    <dgm:pt modelId="{890E4064-D13C-4D90-89B1-B9816BC66C71}" type="pres">
      <dgm:prSet presAssocID="{A77A5BA8-F43B-4DD9-9650-C8F08F2EB98C}" presName="parentText" presStyleLbl="node1" presStyleIdx="1" presStyleCnt="4" custScaleX="138590" custScaleY="212422" custLinFactNeighborX="-266" custLinFactNeighborY="-1554">
        <dgm:presLayoutVars>
          <dgm:chMax val="0"/>
          <dgm:bulletEnabled val="1"/>
        </dgm:presLayoutVars>
      </dgm:prSet>
      <dgm:spPr/>
    </dgm:pt>
    <dgm:pt modelId="{C7A38666-1592-4DD8-9436-E80CF35DC15B}" type="pres">
      <dgm:prSet presAssocID="{A77A5BA8-F43B-4DD9-9650-C8F08F2EB98C}" presName="negativeSpace" presStyleCnt="0"/>
      <dgm:spPr/>
    </dgm:pt>
    <dgm:pt modelId="{4C173C20-23EA-4D69-B545-D9B86FCCD5A5}" type="pres">
      <dgm:prSet presAssocID="{A77A5BA8-F43B-4DD9-9650-C8F08F2EB98C}" presName="childText" presStyleLbl="conFgAcc1" presStyleIdx="1" presStyleCnt="4">
        <dgm:presLayoutVars>
          <dgm:bulletEnabled val="1"/>
        </dgm:presLayoutVars>
      </dgm:prSet>
      <dgm:spPr/>
    </dgm:pt>
    <dgm:pt modelId="{B9FE52D4-29F9-4944-B4DF-7CF2144B018F}" type="pres">
      <dgm:prSet presAssocID="{FBEB03FA-0DD8-49E3-BECF-B32D179A0F94}" presName="spaceBetweenRectangles" presStyleCnt="0"/>
      <dgm:spPr/>
    </dgm:pt>
    <dgm:pt modelId="{5596F080-4E03-4630-AC7B-F20EFB79343B}" type="pres">
      <dgm:prSet presAssocID="{64BF03CA-8546-4BB0-A211-60B4A2547687}" presName="parentLin" presStyleCnt="0"/>
      <dgm:spPr/>
    </dgm:pt>
    <dgm:pt modelId="{3CBA723F-9443-4FA2-BCA4-CA44ADBE303B}" type="pres">
      <dgm:prSet presAssocID="{64BF03CA-8546-4BB0-A211-60B4A2547687}" presName="parentLeftMargin" presStyleLbl="node1" presStyleIdx="1" presStyleCnt="4"/>
      <dgm:spPr/>
    </dgm:pt>
    <dgm:pt modelId="{4E825795-A7A4-44B9-8EB5-5256999B7D51}" type="pres">
      <dgm:prSet presAssocID="{64BF03CA-8546-4BB0-A211-60B4A2547687}" presName="parentText" presStyleLbl="node1" presStyleIdx="2" presStyleCnt="4" custScaleX="138590" custScaleY="212422" custLinFactNeighborX="-266" custLinFactNeighborY="366">
        <dgm:presLayoutVars>
          <dgm:chMax val="0"/>
          <dgm:bulletEnabled val="1"/>
        </dgm:presLayoutVars>
      </dgm:prSet>
      <dgm:spPr/>
    </dgm:pt>
    <dgm:pt modelId="{B7C75ECB-AF61-4F6C-9ED0-486681FCA4B1}" type="pres">
      <dgm:prSet presAssocID="{64BF03CA-8546-4BB0-A211-60B4A2547687}" presName="negativeSpace" presStyleCnt="0"/>
      <dgm:spPr/>
    </dgm:pt>
    <dgm:pt modelId="{5C0A7268-2B63-4EEA-BA50-9C3C088921DD}" type="pres">
      <dgm:prSet presAssocID="{64BF03CA-8546-4BB0-A211-60B4A2547687}" presName="childText" presStyleLbl="conFgAcc1" presStyleIdx="2" presStyleCnt="4">
        <dgm:presLayoutVars>
          <dgm:bulletEnabled val="1"/>
        </dgm:presLayoutVars>
      </dgm:prSet>
      <dgm:spPr/>
    </dgm:pt>
    <dgm:pt modelId="{F5B12B43-54BC-4E14-8C17-316338E2FFB0}" type="pres">
      <dgm:prSet presAssocID="{110BEDF0-4EC7-4774-96E3-405B471BC250}" presName="spaceBetweenRectangles" presStyleCnt="0"/>
      <dgm:spPr/>
    </dgm:pt>
    <dgm:pt modelId="{872602D5-CF6F-4C9C-907B-7AA3151FF285}" type="pres">
      <dgm:prSet presAssocID="{272964CE-2E5B-42F7-8CB4-5BD474607F53}" presName="parentLin" presStyleCnt="0"/>
      <dgm:spPr/>
    </dgm:pt>
    <dgm:pt modelId="{FD2A1073-EEA9-4C9B-A389-439B64273B3E}" type="pres">
      <dgm:prSet presAssocID="{272964CE-2E5B-42F7-8CB4-5BD474607F53}" presName="parentLeftMargin" presStyleLbl="node1" presStyleIdx="2" presStyleCnt="4"/>
      <dgm:spPr/>
    </dgm:pt>
    <dgm:pt modelId="{ECC76305-CCCB-47DB-80C3-1E3F04574697}" type="pres">
      <dgm:prSet presAssocID="{272964CE-2E5B-42F7-8CB4-5BD474607F53}" presName="parentText" presStyleLbl="node1" presStyleIdx="3" presStyleCnt="4" custScaleX="138590" custScaleY="212422">
        <dgm:presLayoutVars>
          <dgm:chMax val="0"/>
          <dgm:bulletEnabled val="1"/>
        </dgm:presLayoutVars>
      </dgm:prSet>
      <dgm:spPr/>
    </dgm:pt>
    <dgm:pt modelId="{06AA10B9-A481-41BB-8FC0-DA08B21A2954}" type="pres">
      <dgm:prSet presAssocID="{272964CE-2E5B-42F7-8CB4-5BD474607F53}" presName="negativeSpace" presStyleCnt="0"/>
      <dgm:spPr/>
    </dgm:pt>
    <dgm:pt modelId="{291CE2A8-9310-461E-AE83-2BF301177AB7}" type="pres">
      <dgm:prSet presAssocID="{272964CE-2E5B-42F7-8CB4-5BD474607F53}" presName="childText" presStyleLbl="conFgAcc1" presStyleIdx="3" presStyleCnt="4">
        <dgm:presLayoutVars>
          <dgm:bulletEnabled val="1"/>
        </dgm:presLayoutVars>
      </dgm:prSet>
      <dgm:spPr/>
    </dgm:pt>
  </dgm:ptLst>
  <dgm:cxnLst>
    <dgm:cxn modelId="{C493EA0E-3020-42BC-AE47-B6FF7AD4EF72}" type="presOf" srcId="{41407FDF-345E-47C6-9C21-9D75C9828EDC}" destId="{1BBCFEE9-8A65-44F7-8F3D-0CBF08E3E79C}" srcOrd="1" destOrd="0" presId="urn:microsoft.com/office/officeart/2005/8/layout/list1"/>
    <dgm:cxn modelId="{CB39A72B-A54E-4435-8A36-0237B27D5AC1}" type="presOf" srcId="{731F7933-C5A5-44B6-B267-D4B74AD1344B}" destId="{47086A09-D1C1-4D7A-A419-F5C8F695DA19}" srcOrd="0" destOrd="0" presId="urn:microsoft.com/office/officeart/2005/8/layout/list1"/>
    <dgm:cxn modelId="{DE609A40-F922-44F0-9978-1487CF004B3E}" type="presOf" srcId="{272964CE-2E5B-42F7-8CB4-5BD474607F53}" destId="{ECC76305-CCCB-47DB-80C3-1E3F04574697}" srcOrd="1" destOrd="0" presId="urn:microsoft.com/office/officeart/2005/8/layout/list1"/>
    <dgm:cxn modelId="{F61D4C66-C3BC-4534-95C7-BD6BEA016873}" type="presOf" srcId="{64BF03CA-8546-4BB0-A211-60B4A2547687}" destId="{3CBA723F-9443-4FA2-BCA4-CA44ADBE303B}" srcOrd="0" destOrd="0" presId="urn:microsoft.com/office/officeart/2005/8/layout/list1"/>
    <dgm:cxn modelId="{D7DF6474-7E37-4B7D-BC6D-B8F1BFA621FA}" type="presOf" srcId="{A77A5BA8-F43B-4DD9-9650-C8F08F2EB98C}" destId="{3935301A-C10A-4731-8DC5-9FE848D2F0CB}" srcOrd="0" destOrd="0" presId="urn:microsoft.com/office/officeart/2005/8/layout/list1"/>
    <dgm:cxn modelId="{95C8A65A-5941-40CB-8A73-FEBB83EA18B5}" srcId="{731F7933-C5A5-44B6-B267-D4B74AD1344B}" destId="{A77A5BA8-F43B-4DD9-9650-C8F08F2EB98C}" srcOrd="1" destOrd="0" parTransId="{F269A669-8EB9-4AE1-9913-E2877BD49203}" sibTransId="{FBEB03FA-0DD8-49E3-BECF-B32D179A0F94}"/>
    <dgm:cxn modelId="{AF55E07B-8E97-4985-B822-4C2DF8102B9E}" type="presOf" srcId="{272964CE-2E5B-42F7-8CB4-5BD474607F53}" destId="{FD2A1073-EEA9-4C9B-A389-439B64273B3E}" srcOrd="0" destOrd="0" presId="urn:microsoft.com/office/officeart/2005/8/layout/list1"/>
    <dgm:cxn modelId="{F57C7989-4C42-4CA0-B671-24F1F8BA690D}" srcId="{731F7933-C5A5-44B6-B267-D4B74AD1344B}" destId="{64BF03CA-8546-4BB0-A211-60B4A2547687}" srcOrd="2" destOrd="0" parTransId="{EC25E588-7855-4FFC-A3A4-06452FB84422}" sibTransId="{110BEDF0-4EC7-4774-96E3-405B471BC250}"/>
    <dgm:cxn modelId="{DD7D4DBA-EE42-4664-840F-650DFD5E4127}" srcId="{731F7933-C5A5-44B6-B267-D4B74AD1344B}" destId="{41407FDF-345E-47C6-9C21-9D75C9828EDC}" srcOrd="0" destOrd="0" parTransId="{F1951176-8510-4207-BA56-0CBCE017840F}" sibTransId="{5260A2CE-4E32-4123-80EE-CEC29AA039AD}"/>
    <dgm:cxn modelId="{B29CE0C0-DC0B-4AEF-807A-482EA27FB9DE}" type="presOf" srcId="{64BF03CA-8546-4BB0-A211-60B4A2547687}" destId="{4E825795-A7A4-44B9-8EB5-5256999B7D51}" srcOrd="1" destOrd="0" presId="urn:microsoft.com/office/officeart/2005/8/layout/list1"/>
    <dgm:cxn modelId="{647361C9-5D93-45C9-8DF3-3888F62EF7F3}" srcId="{731F7933-C5A5-44B6-B267-D4B74AD1344B}" destId="{272964CE-2E5B-42F7-8CB4-5BD474607F53}" srcOrd="3" destOrd="0" parTransId="{60AC9ADC-1FA6-4A28-90B6-447D751C2C9A}" sibTransId="{9CDB7957-CFC4-4603-935E-F56B005171D4}"/>
    <dgm:cxn modelId="{7268A3DB-CFED-458B-A583-27F5A2C995DB}" type="presOf" srcId="{41407FDF-345E-47C6-9C21-9D75C9828EDC}" destId="{74D91647-8B63-4A10-B495-486033F830A9}" srcOrd="0" destOrd="0" presId="urn:microsoft.com/office/officeart/2005/8/layout/list1"/>
    <dgm:cxn modelId="{10239BF2-3353-404A-BF99-FD45CFCA6C67}" type="presOf" srcId="{A77A5BA8-F43B-4DD9-9650-C8F08F2EB98C}" destId="{890E4064-D13C-4D90-89B1-B9816BC66C71}" srcOrd="1" destOrd="0" presId="urn:microsoft.com/office/officeart/2005/8/layout/list1"/>
    <dgm:cxn modelId="{D528992E-1DAC-4A01-92EC-D2AD0554F916}" type="presParOf" srcId="{47086A09-D1C1-4D7A-A419-F5C8F695DA19}" destId="{084FA318-49E1-4210-AD5A-8D771EAC4D6E}" srcOrd="0" destOrd="0" presId="urn:microsoft.com/office/officeart/2005/8/layout/list1"/>
    <dgm:cxn modelId="{87063FA9-05B2-45A8-8572-235461DFE11F}" type="presParOf" srcId="{084FA318-49E1-4210-AD5A-8D771EAC4D6E}" destId="{74D91647-8B63-4A10-B495-486033F830A9}" srcOrd="0" destOrd="0" presId="urn:microsoft.com/office/officeart/2005/8/layout/list1"/>
    <dgm:cxn modelId="{3B4546F5-3A42-43AF-849B-4BCB48780479}" type="presParOf" srcId="{084FA318-49E1-4210-AD5A-8D771EAC4D6E}" destId="{1BBCFEE9-8A65-44F7-8F3D-0CBF08E3E79C}" srcOrd="1" destOrd="0" presId="urn:microsoft.com/office/officeart/2005/8/layout/list1"/>
    <dgm:cxn modelId="{A867FFD5-1A2B-422B-89F6-DD86F395B810}" type="presParOf" srcId="{47086A09-D1C1-4D7A-A419-F5C8F695DA19}" destId="{8BB3CD75-2633-46DA-B8C1-FC186D322BC4}" srcOrd="1" destOrd="0" presId="urn:microsoft.com/office/officeart/2005/8/layout/list1"/>
    <dgm:cxn modelId="{905CFDC7-C7F9-4CB7-8192-8329C3374E4A}" type="presParOf" srcId="{47086A09-D1C1-4D7A-A419-F5C8F695DA19}" destId="{C4099E09-637A-43E6-BCB8-F5070175EB57}" srcOrd="2" destOrd="0" presId="urn:microsoft.com/office/officeart/2005/8/layout/list1"/>
    <dgm:cxn modelId="{D6B0E06B-1EDE-48D0-B4D4-67593DF6E4EC}" type="presParOf" srcId="{47086A09-D1C1-4D7A-A419-F5C8F695DA19}" destId="{91B5B670-4D87-42FE-A97F-609EE764497B}" srcOrd="3" destOrd="0" presId="urn:microsoft.com/office/officeart/2005/8/layout/list1"/>
    <dgm:cxn modelId="{57AEEECE-F33A-4F0D-8B19-3027CB7C83CF}" type="presParOf" srcId="{47086A09-D1C1-4D7A-A419-F5C8F695DA19}" destId="{27264FA0-77FF-403A-BBE7-D2DEBB8A83DD}" srcOrd="4" destOrd="0" presId="urn:microsoft.com/office/officeart/2005/8/layout/list1"/>
    <dgm:cxn modelId="{4F9F9E0F-6AA1-40FA-B652-575AA45CA04F}" type="presParOf" srcId="{27264FA0-77FF-403A-BBE7-D2DEBB8A83DD}" destId="{3935301A-C10A-4731-8DC5-9FE848D2F0CB}" srcOrd="0" destOrd="0" presId="urn:microsoft.com/office/officeart/2005/8/layout/list1"/>
    <dgm:cxn modelId="{EE4C54C5-5ACA-4A2D-A47B-6EEB2F0107D3}" type="presParOf" srcId="{27264FA0-77FF-403A-BBE7-D2DEBB8A83DD}" destId="{890E4064-D13C-4D90-89B1-B9816BC66C71}" srcOrd="1" destOrd="0" presId="urn:microsoft.com/office/officeart/2005/8/layout/list1"/>
    <dgm:cxn modelId="{DC5C8A26-1955-4663-B515-4E8240E4A9F9}" type="presParOf" srcId="{47086A09-D1C1-4D7A-A419-F5C8F695DA19}" destId="{C7A38666-1592-4DD8-9436-E80CF35DC15B}" srcOrd="5" destOrd="0" presId="urn:microsoft.com/office/officeart/2005/8/layout/list1"/>
    <dgm:cxn modelId="{E129C8F3-4F6D-4D64-A854-72DF31C8DFC5}" type="presParOf" srcId="{47086A09-D1C1-4D7A-A419-F5C8F695DA19}" destId="{4C173C20-23EA-4D69-B545-D9B86FCCD5A5}" srcOrd="6" destOrd="0" presId="urn:microsoft.com/office/officeart/2005/8/layout/list1"/>
    <dgm:cxn modelId="{A17CFEEE-7384-4437-8462-E7F7428CA240}" type="presParOf" srcId="{47086A09-D1C1-4D7A-A419-F5C8F695DA19}" destId="{B9FE52D4-29F9-4944-B4DF-7CF2144B018F}" srcOrd="7" destOrd="0" presId="urn:microsoft.com/office/officeart/2005/8/layout/list1"/>
    <dgm:cxn modelId="{190C0500-775B-4E61-9FA1-F77D6806DB75}" type="presParOf" srcId="{47086A09-D1C1-4D7A-A419-F5C8F695DA19}" destId="{5596F080-4E03-4630-AC7B-F20EFB79343B}" srcOrd="8" destOrd="0" presId="urn:microsoft.com/office/officeart/2005/8/layout/list1"/>
    <dgm:cxn modelId="{28A47D5F-0874-462A-8162-6E8CF1691F1E}" type="presParOf" srcId="{5596F080-4E03-4630-AC7B-F20EFB79343B}" destId="{3CBA723F-9443-4FA2-BCA4-CA44ADBE303B}" srcOrd="0" destOrd="0" presId="urn:microsoft.com/office/officeart/2005/8/layout/list1"/>
    <dgm:cxn modelId="{BBB4BCB1-3A17-42BC-9829-C4F12FCD84D3}" type="presParOf" srcId="{5596F080-4E03-4630-AC7B-F20EFB79343B}" destId="{4E825795-A7A4-44B9-8EB5-5256999B7D51}" srcOrd="1" destOrd="0" presId="urn:microsoft.com/office/officeart/2005/8/layout/list1"/>
    <dgm:cxn modelId="{9E1DD24E-E532-462A-BD83-ED88024770BC}" type="presParOf" srcId="{47086A09-D1C1-4D7A-A419-F5C8F695DA19}" destId="{B7C75ECB-AF61-4F6C-9ED0-486681FCA4B1}" srcOrd="9" destOrd="0" presId="urn:microsoft.com/office/officeart/2005/8/layout/list1"/>
    <dgm:cxn modelId="{FDED8C23-30E2-412A-973A-351696277F32}" type="presParOf" srcId="{47086A09-D1C1-4D7A-A419-F5C8F695DA19}" destId="{5C0A7268-2B63-4EEA-BA50-9C3C088921DD}" srcOrd="10" destOrd="0" presId="urn:microsoft.com/office/officeart/2005/8/layout/list1"/>
    <dgm:cxn modelId="{54C28001-7103-4FBC-A52E-E21B8524594B}" type="presParOf" srcId="{47086A09-D1C1-4D7A-A419-F5C8F695DA19}" destId="{F5B12B43-54BC-4E14-8C17-316338E2FFB0}" srcOrd="11" destOrd="0" presId="urn:microsoft.com/office/officeart/2005/8/layout/list1"/>
    <dgm:cxn modelId="{4421A1E1-4400-42A1-AF50-4C68B23AA61E}" type="presParOf" srcId="{47086A09-D1C1-4D7A-A419-F5C8F695DA19}" destId="{872602D5-CF6F-4C9C-907B-7AA3151FF285}" srcOrd="12" destOrd="0" presId="urn:microsoft.com/office/officeart/2005/8/layout/list1"/>
    <dgm:cxn modelId="{BADC6AA7-D729-4BD5-895E-7465F77B0121}" type="presParOf" srcId="{872602D5-CF6F-4C9C-907B-7AA3151FF285}" destId="{FD2A1073-EEA9-4C9B-A389-439B64273B3E}" srcOrd="0" destOrd="0" presId="urn:microsoft.com/office/officeart/2005/8/layout/list1"/>
    <dgm:cxn modelId="{CE398D33-7313-4438-90C3-330F6C6DB1EC}" type="presParOf" srcId="{872602D5-CF6F-4C9C-907B-7AA3151FF285}" destId="{ECC76305-CCCB-47DB-80C3-1E3F04574697}" srcOrd="1" destOrd="0" presId="urn:microsoft.com/office/officeart/2005/8/layout/list1"/>
    <dgm:cxn modelId="{47CC1B4B-BDEC-4385-94F2-65CC6609A824}" type="presParOf" srcId="{47086A09-D1C1-4D7A-A419-F5C8F695DA19}" destId="{06AA10B9-A481-41BB-8FC0-DA08B21A2954}" srcOrd="13" destOrd="0" presId="urn:microsoft.com/office/officeart/2005/8/layout/list1"/>
    <dgm:cxn modelId="{0DA4DE7F-FBAF-4E27-A1BF-DB8293699B2C}" type="presParOf" srcId="{47086A09-D1C1-4D7A-A419-F5C8F695DA19}" destId="{291CE2A8-9310-461E-AE83-2BF301177AB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F831643-4E74-47A3-B5CC-73458B351C95}"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S"/>
        </a:p>
      </dgm:t>
    </dgm:pt>
    <dgm:pt modelId="{685D56B2-3722-4A8C-AAC9-A9E7EE8C30A0}">
      <dgm:prSet custT="1"/>
      <dgm:spPr/>
      <dgm:t>
        <a:bodyPr/>
        <a:lstStyle/>
        <a:p>
          <a:pPr algn="just"/>
          <a:r>
            <a:rPr lang="es-ES" sz="1200" noProof="0" dirty="0">
              <a:solidFill>
                <a:schemeClr val="tx1"/>
              </a:solidFill>
              <a:latin typeface="Arial Rounded MT Bold" panose="020F0704030504030204" pitchFamily="34" charset="0"/>
            </a:rPr>
            <a:t>Una aclaración: este caso de estudio (</a:t>
          </a:r>
          <a:r>
            <a:rPr lang="es-ES" sz="1200" noProof="0" dirty="0" err="1">
              <a:solidFill>
                <a:schemeClr val="tx1"/>
              </a:solidFill>
              <a:latin typeface="Arial Rounded MT Bold" panose="020F0704030504030204" pitchFamily="34" charset="0"/>
            </a:rPr>
            <a:t>FireSec</a:t>
          </a:r>
          <a:r>
            <a:rPr lang="es-ES" sz="1200" noProof="0" dirty="0">
              <a:solidFill>
                <a:schemeClr val="tx1"/>
              </a:solidFill>
              <a:latin typeface="Arial Rounded MT Bold" panose="020F0704030504030204" pitchFamily="34" charset="0"/>
            </a:rPr>
            <a:t> </a:t>
          </a:r>
          <a:r>
            <a:rPr lang="es-ES" sz="1200" noProof="0" dirty="0" err="1">
              <a:solidFill>
                <a:schemeClr val="tx1"/>
              </a:solidFill>
              <a:latin typeface="Arial Rounded MT Bold" panose="020F0704030504030204" pitchFamily="34" charset="0"/>
            </a:rPr>
            <a:t>System</a:t>
          </a:r>
          <a:r>
            <a:rPr lang="es-ES" sz="1200" noProof="0" dirty="0">
              <a:solidFill>
                <a:schemeClr val="tx1"/>
              </a:solidFill>
              <a:latin typeface="Arial Rounded MT Bold" panose="020F0704030504030204" pitchFamily="34" charset="0"/>
            </a:rPr>
            <a:t>) es una empresa «B2B»: </a:t>
          </a:r>
          <a:r>
            <a:rPr lang="es-ES" sz="1200" i="1" noProof="0" dirty="0">
              <a:solidFill>
                <a:schemeClr val="tx1"/>
              </a:solidFill>
              <a:latin typeface="Arial Rounded MT Bold" panose="020F0704030504030204" pitchFamily="34" charset="0"/>
            </a:rPr>
            <a:t>Business </a:t>
          </a:r>
          <a:r>
            <a:rPr lang="es-ES" sz="1200" i="1" noProof="0" dirty="0" err="1">
              <a:solidFill>
                <a:schemeClr val="tx1"/>
              </a:solidFill>
              <a:latin typeface="Arial Rounded MT Bold" panose="020F0704030504030204" pitchFamily="34" charset="0"/>
            </a:rPr>
            <a:t>to</a:t>
          </a:r>
          <a:r>
            <a:rPr lang="es-ES" sz="1200" i="1" noProof="0" dirty="0">
              <a:solidFill>
                <a:schemeClr val="tx1"/>
              </a:solidFill>
              <a:latin typeface="Arial Rounded MT Bold" panose="020F0704030504030204" pitchFamily="34" charset="0"/>
            </a:rPr>
            <a:t> Business</a:t>
          </a:r>
          <a:r>
            <a:rPr lang="es-ES" sz="1200" noProof="0" dirty="0">
              <a:solidFill>
                <a:schemeClr val="tx1"/>
              </a:solidFill>
              <a:latin typeface="Arial Rounded MT Bold" panose="020F0704030504030204" pitchFamily="34" charset="0"/>
            </a:rPr>
            <a:t>. Eso significa que sus productos y/o servicios se dirigen a otras empresas, no a los consumidores.  </a:t>
          </a:r>
        </a:p>
      </dgm:t>
    </dgm:pt>
    <dgm:pt modelId="{BB4697BD-F71E-49CA-86CE-83EDBAA7D76B}" type="parTrans" cxnId="{600ABF3F-6432-46F8-8B73-DE833AEF566C}">
      <dgm:prSet/>
      <dgm:spPr/>
      <dgm:t>
        <a:bodyPr/>
        <a:lstStyle/>
        <a:p>
          <a:endParaRPr lang="es-ES">
            <a:solidFill>
              <a:schemeClr val="tx1"/>
            </a:solidFill>
            <a:latin typeface="Arial Rounded MT Bold" panose="020F0704030504030204" pitchFamily="34" charset="0"/>
          </a:endParaRPr>
        </a:p>
      </dgm:t>
    </dgm:pt>
    <dgm:pt modelId="{263C40D7-464E-415B-B362-BAA999D4476E}" type="sibTrans" cxnId="{600ABF3F-6432-46F8-8B73-DE833AEF566C}">
      <dgm:prSet/>
      <dgm:spPr/>
      <dgm:t>
        <a:bodyPr/>
        <a:lstStyle/>
        <a:p>
          <a:endParaRPr lang="es-ES">
            <a:solidFill>
              <a:schemeClr val="tx1"/>
            </a:solidFill>
            <a:latin typeface="Arial Rounded MT Bold" panose="020F0704030504030204" pitchFamily="34" charset="0"/>
          </a:endParaRPr>
        </a:p>
      </dgm:t>
    </dgm:pt>
    <dgm:pt modelId="{B7BA7041-B9CB-41F0-B310-14E937955102}">
      <dgm:prSet custT="1"/>
      <dgm:spPr/>
      <dgm:t>
        <a:bodyPr/>
        <a:lstStyle/>
        <a:p>
          <a:r>
            <a:rPr lang="es-ES" sz="1200" dirty="0">
              <a:solidFill>
                <a:schemeClr val="tx1"/>
              </a:solidFill>
              <a:latin typeface="Arial Rounded MT Bold" panose="020F0704030504030204" pitchFamily="34" charset="0"/>
            </a:rPr>
            <a:t>Para las empresas de «B2B» el ciclo de venta suele ser más </a:t>
          </a:r>
          <a:r>
            <a:rPr lang="es-ES" sz="1200" noProof="0" dirty="0">
              <a:solidFill>
                <a:schemeClr val="tx1"/>
              </a:solidFill>
              <a:latin typeface="Arial Rounded MT Bold" panose="020F0704030504030204" pitchFamily="34" charset="0"/>
            </a:rPr>
            <a:t>complejo</a:t>
          </a:r>
          <a:r>
            <a:rPr lang="es-ES" sz="1200" dirty="0">
              <a:solidFill>
                <a:schemeClr val="tx1"/>
              </a:solidFill>
              <a:latin typeface="Arial Rounded MT Bold" panose="020F0704030504030204" pitchFamily="34" charset="0"/>
            </a:rPr>
            <a:t> que para las empresas «B2C»: </a:t>
          </a:r>
          <a:r>
            <a:rPr lang="es-ES" sz="1200" i="1" dirty="0">
              <a:solidFill>
                <a:schemeClr val="tx1"/>
              </a:solidFill>
              <a:latin typeface="Arial Rounded MT Bold" panose="020F0704030504030204" pitchFamily="34" charset="0"/>
            </a:rPr>
            <a:t>Business to Customer</a:t>
          </a:r>
          <a:r>
            <a:rPr lang="es-ES" sz="1200" dirty="0">
              <a:solidFill>
                <a:schemeClr val="tx1"/>
              </a:solidFill>
              <a:latin typeface="Arial Rounded MT Bold" panose="020F0704030504030204" pitchFamily="34" charset="0"/>
            </a:rPr>
            <a:t>. </a:t>
          </a:r>
        </a:p>
      </dgm:t>
    </dgm:pt>
    <dgm:pt modelId="{5965443C-74A7-429B-AA67-A69C5F7AAC5C}" type="parTrans" cxnId="{475C34A1-3157-43B4-A0A6-75055816038B}">
      <dgm:prSet/>
      <dgm:spPr/>
      <dgm:t>
        <a:bodyPr/>
        <a:lstStyle/>
        <a:p>
          <a:endParaRPr lang="es-ES">
            <a:solidFill>
              <a:schemeClr val="tx1"/>
            </a:solidFill>
            <a:latin typeface="Arial Rounded MT Bold" panose="020F0704030504030204" pitchFamily="34" charset="0"/>
          </a:endParaRPr>
        </a:p>
      </dgm:t>
    </dgm:pt>
    <dgm:pt modelId="{AFBA509A-1F64-4318-879F-B0623AAD8521}" type="sibTrans" cxnId="{475C34A1-3157-43B4-A0A6-75055816038B}">
      <dgm:prSet/>
      <dgm:spPr/>
      <dgm:t>
        <a:bodyPr/>
        <a:lstStyle/>
        <a:p>
          <a:endParaRPr lang="es-ES">
            <a:solidFill>
              <a:schemeClr val="tx1"/>
            </a:solidFill>
            <a:latin typeface="Arial Rounded MT Bold" panose="020F0704030504030204" pitchFamily="34" charset="0"/>
          </a:endParaRPr>
        </a:p>
      </dgm:t>
    </dgm:pt>
    <dgm:pt modelId="{50AD7566-AC1F-411B-B261-21987C3C302A}">
      <dgm:prSet custT="1"/>
      <dgm:spPr/>
      <dgm:t>
        <a:bodyPr/>
        <a:lstStyle/>
        <a:p>
          <a:pPr algn="just"/>
          <a:r>
            <a:rPr lang="es-ES" sz="1200" noProof="0" dirty="0">
              <a:solidFill>
                <a:schemeClr val="tx1"/>
              </a:solidFill>
              <a:latin typeface="Arial Rounded MT Bold" panose="020F0704030504030204" pitchFamily="34" charset="0"/>
            </a:rPr>
            <a:t>En el «B2B» los procesos decisionales de compra, en el interior de la empresa, los siguen muchas personas que contribuyen a crear el punto de vista de la empresa.  </a:t>
          </a:r>
        </a:p>
      </dgm:t>
    </dgm:pt>
    <dgm:pt modelId="{0CB320E3-5263-49D7-A4DE-49C51F52A9A5}" type="parTrans" cxnId="{E94FA377-8F1D-4A7A-941F-00A7E472E7BB}">
      <dgm:prSet/>
      <dgm:spPr/>
      <dgm:t>
        <a:bodyPr/>
        <a:lstStyle/>
        <a:p>
          <a:endParaRPr lang="es-ES">
            <a:solidFill>
              <a:schemeClr val="tx1"/>
            </a:solidFill>
            <a:latin typeface="Arial Rounded MT Bold" panose="020F0704030504030204" pitchFamily="34" charset="0"/>
          </a:endParaRPr>
        </a:p>
      </dgm:t>
    </dgm:pt>
    <dgm:pt modelId="{D60BB245-9C7F-4A72-A18E-37E1ACD3E5AF}" type="sibTrans" cxnId="{E94FA377-8F1D-4A7A-941F-00A7E472E7BB}">
      <dgm:prSet/>
      <dgm:spPr/>
      <dgm:t>
        <a:bodyPr/>
        <a:lstStyle/>
        <a:p>
          <a:endParaRPr lang="es-ES">
            <a:solidFill>
              <a:schemeClr val="tx1"/>
            </a:solidFill>
            <a:latin typeface="Arial Rounded MT Bold" panose="020F0704030504030204" pitchFamily="34" charset="0"/>
          </a:endParaRPr>
        </a:p>
      </dgm:t>
    </dgm:pt>
    <dgm:pt modelId="{46278336-56B5-4260-88E6-144034ADE8EA}">
      <dgm:prSet custT="1"/>
      <dgm:spPr/>
      <dgm:t>
        <a:bodyPr/>
        <a:lstStyle/>
        <a:p>
          <a:pPr algn="just"/>
          <a:r>
            <a:rPr lang="es-ES" sz="1200" noProof="0" dirty="0">
              <a:solidFill>
                <a:schemeClr val="tx1"/>
              </a:solidFill>
              <a:latin typeface="Arial Rounded MT Bold" panose="020F0704030504030204" pitchFamily="34" charset="0"/>
            </a:rPr>
            <a:t>Ventas de ese tipo, en el pasado, se basaban en la relación interpersonal, en el pasa palabra y en su actividad de «</a:t>
          </a:r>
          <a:r>
            <a:rPr lang="es-ES" sz="1200" noProof="0" dirty="0" err="1">
              <a:solidFill>
                <a:schemeClr val="tx1"/>
              </a:solidFill>
              <a:latin typeface="Arial Rounded MT Bold" panose="020F0704030504030204" pitchFamily="34" charset="0"/>
            </a:rPr>
            <a:t>outboud</a:t>
          </a:r>
          <a:r>
            <a:rPr lang="es-ES" sz="1200" noProof="0" dirty="0">
              <a:solidFill>
                <a:schemeClr val="tx1"/>
              </a:solidFill>
              <a:latin typeface="Arial Rounded MT Bold" panose="020F0704030504030204" pitchFamily="34" charset="0"/>
            </a:rPr>
            <a:t> marketing». </a:t>
          </a:r>
        </a:p>
      </dgm:t>
    </dgm:pt>
    <dgm:pt modelId="{33795AA6-4082-4840-B2A7-6192866846FD}" type="parTrans" cxnId="{1ABCE17C-584A-46E2-A88B-B77ACA400AD1}">
      <dgm:prSet/>
      <dgm:spPr/>
      <dgm:t>
        <a:bodyPr/>
        <a:lstStyle/>
        <a:p>
          <a:endParaRPr lang="es-ES">
            <a:solidFill>
              <a:schemeClr val="tx1"/>
            </a:solidFill>
            <a:latin typeface="Arial Rounded MT Bold" panose="020F0704030504030204" pitchFamily="34" charset="0"/>
          </a:endParaRPr>
        </a:p>
      </dgm:t>
    </dgm:pt>
    <dgm:pt modelId="{594D71E5-690A-481F-B89D-77C2C8B14A7B}" type="sibTrans" cxnId="{1ABCE17C-584A-46E2-A88B-B77ACA400AD1}">
      <dgm:prSet/>
      <dgm:spPr/>
      <dgm:t>
        <a:bodyPr/>
        <a:lstStyle/>
        <a:p>
          <a:endParaRPr lang="es-ES">
            <a:solidFill>
              <a:schemeClr val="tx1"/>
            </a:solidFill>
            <a:latin typeface="Arial Rounded MT Bold" panose="020F0704030504030204" pitchFamily="34" charset="0"/>
          </a:endParaRPr>
        </a:p>
      </dgm:t>
    </dgm:pt>
    <dgm:pt modelId="{417407D4-AA0F-40FD-AA7C-C3DDE1EF78D0}">
      <dgm:prSet custT="1"/>
      <dgm:spPr/>
      <dgm:t>
        <a:bodyPr/>
        <a:lstStyle/>
        <a:p>
          <a:pPr algn="just"/>
          <a:r>
            <a:rPr lang="es-ES" sz="1200" noProof="0" dirty="0">
              <a:solidFill>
                <a:schemeClr val="tx1"/>
              </a:solidFill>
              <a:latin typeface="Arial Rounded MT Bold" panose="020F0704030504030204" pitchFamily="34" charset="0"/>
            </a:rPr>
            <a:t>En detalle, la empresa </a:t>
          </a:r>
          <a:r>
            <a:rPr lang="es-ES" sz="1200" noProof="0" dirty="0" err="1">
              <a:solidFill>
                <a:schemeClr val="tx1"/>
              </a:solidFill>
              <a:latin typeface="Arial Rounded MT Bold" panose="020F0704030504030204" pitchFamily="34" charset="0"/>
            </a:rPr>
            <a:t>FireSec</a:t>
          </a:r>
          <a:r>
            <a:rPr lang="es-ES" sz="1200" noProof="0" dirty="0">
              <a:solidFill>
                <a:schemeClr val="tx1"/>
              </a:solidFill>
              <a:latin typeface="Arial Rounded MT Bold" panose="020F0704030504030204" pitchFamily="34" charset="0"/>
            </a:rPr>
            <a:t> </a:t>
          </a:r>
          <a:r>
            <a:rPr lang="es-ES" sz="1200" noProof="0" dirty="0" err="1">
              <a:solidFill>
                <a:schemeClr val="tx1"/>
              </a:solidFill>
              <a:latin typeface="Arial Rounded MT Bold" panose="020F0704030504030204" pitchFamily="34" charset="0"/>
            </a:rPr>
            <a:t>System</a:t>
          </a:r>
          <a:r>
            <a:rPr lang="es-ES" sz="1200" noProof="0" dirty="0">
              <a:solidFill>
                <a:schemeClr val="tx1"/>
              </a:solidFill>
              <a:latin typeface="Arial Rounded MT Bold" panose="020F0704030504030204" pitchFamily="34" charset="0"/>
            </a:rPr>
            <a:t> acudió a una agencia de Comunicación y Marketing para desarrollar un Plan de Comunicación coherente y actualizado.  </a:t>
          </a:r>
        </a:p>
      </dgm:t>
    </dgm:pt>
    <dgm:pt modelId="{1A65923A-3914-46FD-9780-02513B5B358E}" type="parTrans" cxnId="{CC74B022-176C-4B91-84DD-1D2F60015365}">
      <dgm:prSet/>
      <dgm:spPr/>
      <dgm:t>
        <a:bodyPr/>
        <a:lstStyle/>
        <a:p>
          <a:endParaRPr lang="es-ES">
            <a:solidFill>
              <a:schemeClr val="tx1"/>
            </a:solidFill>
            <a:latin typeface="Arial Rounded MT Bold" panose="020F0704030504030204" pitchFamily="34" charset="0"/>
          </a:endParaRPr>
        </a:p>
      </dgm:t>
    </dgm:pt>
    <dgm:pt modelId="{D551780B-9CEE-4A53-8BD0-30343C0E2BE8}" type="sibTrans" cxnId="{CC74B022-176C-4B91-84DD-1D2F60015365}">
      <dgm:prSet/>
      <dgm:spPr/>
      <dgm:t>
        <a:bodyPr/>
        <a:lstStyle/>
        <a:p>
          <a:endParaRPr lang="es-ES">
            <a:solidFill>
              <a:schemeClr val="tx1"/>
            </a:solidFill>
            <a:latin typeface="Arial Rounded MT Bold" panose="020F0704030504030204" pitchFamily="34" charset="0"/>
          </a:endParaRPr>
        </a:p>
      </dgm:t>
    </dgm:pt>
    <dgm:pt modelId="{D9C0EED6-A51A-4B4E-81CF-9DA0401DF6B7}" type="pres">
      <dgm:prSet presAssocID="{FF831643-4E74-47A3-B5CC-73458B351C95}" presName="linear" presStyleCnt="0">
        <dgm:presLayoutVars>
          <dgm:dir/>
          <dgm:animLvl val="lvl"/>
          <dgm:resizeHandles val="exact"/>
        </dgm:presLayoutVars>
      </dgm:prSet>
      <dgm:spPr/>
    </dgm:pt>
    <dgm:pt modelId="{C53C2E53-B11F-40F2-842B-1B77B7F73389}" type="pres">
      <dgm:prSet presAssocID="{685D56B2-3722-4A8C-AAC9-A9E7EE8C30A0}" presName="parentLin" presStyleCnt="0"/>
      <dgm:spPr/>
    </dgm:pt>
    <dgm:pt modelId="{CBDCEB52-D5CA-48BF-9B32-4B532E05BC93}" type="pres">
      <dgm:prSet presAssocID="{685D56B2-3722-4A8C-AAC9-A9E7EE8C30A0}" presName="parentLeftMargin" presStyleLbl="node1" presStyleIdx="0" presStyleCnt="5"/>
      <dgm:spPr/>
    </dgm:pt>
    <dgm:pt modelId="{AF3BD7C3-50A7-432D-B897-37FDA4FCBCC7}" type="pres">
      <dgm:prSet presAssocID="{685D56B2-3722-4A8C-AAC9-A9E7EE8C30A0}" presName="parentText" presStyleLbl="node1" presStyleIdx="0" presStyleCnt="5" custScaleX="131889" custScaleY="317857">
        <dgm:presLayoutVars>
          <dgm:chMax val="0"/>
          <dgm:bulletEnabled val="1"/>
        </dgm:presLayoutVars>
      </dgm:prSet>
      <dgm:spPr/>
    </dgm:pt>
    <dgm:pt modelId="{F99C4108-AA2F-42CE-9352-233630838F5C}" type="pres">
      <dgm:prSet presAssocID="{685D56B2-3722-4A8C-AAC9-A9E7EE8C30A0}" presName="negativeSpace" presStyleCnt="0"/>
      <dgm:spPr/>
    </dgm:pt>
    <dgm:pt modelId="{A59F20C4-6925-4813-8EF2-E26BAF453AB4}" type="pres">
      <dgm:prSet presAssocID="{685D56B2-3722-4A8C-AAC9-A9E7EE8C30A0}" presName="childText" presStyleLbl="conFgAcc1" presStyleIdx="0" presStyleCnt="5">
        <dgm:presLayoutVars>
          <dgm:bulletEnabled val="1"/>
        </dgm:presLayoutVars>
      </dgm:prSet>
      <dgm:spPr/>
    </dgm:pt>
    <dgm:pt modelId="{4F1474CB-FDE6-4969-A680-9C392869087A}" type="pres">
      <dgm:prSet presAssocID="{263C40D7-464E-415B-B362-BAA999D4476E}" presName="spaceBetweenRectangles" presStyleCnt="0"/>
      <dgm:spPr/>
    </dgm:pt>
    <dgm:pt modelId="{9BCE1C18-341C-4E45-9829-B2CC5934D8A8}" type="pres">
      <dgm:prSet presAssocID="{B7BA7041-B9CB-41F0-B310-14E937955102}" presName="parentLin" presStyleCnt="0"/>
      <dgm:spPr/>
    </dgm:pt>
    <dgm:pt modelId="{5D2C5073-5450-4F9A-B92F-2F864871B225}" type="pres">
      <dgm:prSet presAssocID="{B7BA7041-B9CB-41F0-B310-14E937955102}" presName="parentLeftMargin" presStyleLbl="node1" presStyleIdx="0" presStyleCnt="5"/>
      <dgm:spPr/>
    </dgm:pt>
    <dgm:pt modelId="{EF1AE590-5610-4B32-9376-8DC7BD52D7DF}" type="pres">
      <dgm:prSet presAssocID="{B7BA7041-B9CB-41F0-B310-14E937955102}" presName="parentText" presStyleLbl="node1" presStyleIdx="1" presStyleCnt="5" custScaleX="131889" custScaleY="317857">
        <dgm:presLayoutVars>
          <dgm:chMax val="0"/>
          <dgm:bulletEnabled val="1"/>
        </dgm:presLayoutVars>
      </dgm:prSet>
      <dgm:spPr/>
    </dgm:pt>
    <dgm:pt modelId="{026F217B-0158-4476-9589-7AD28BC46563}" type="pres">
      <dgm:prSet presAssocID="{B7BA7041-B9CB-41F0-B310-14E937955102}" presName="negativeSpace" presStyleCnt="0"/>
      <dgm:spPr/>
    </dgm:pt>
    <dgm:pt modelId="{88A2F7DA-A793-49E9-AF07-DA7EF4083E7D}" type="pres">
      <dgm:prSet presAssocID="{B7BA7041-B9CB-41F0-B310-14E937955102}" presName="childText" presStyleLbl="conFgAcc1" presStyleIdx="1" presStyleCnt="5">
        <dgm:presLayoutVars>
          <dgm:bulletEnabled val="1"/>
        </dgm:presLayoutVars>
      </dgm:prSet>
      <dgm:spPr/>
    </dgm:pt>
    <dgm:pt modelId="{32ADFA08-24F0-47CF-9B53-520304608545}" type="pres">
      <dgm:prSet presAssocID="{AFBA509A-1F64-4318-879F-B0623AAD8521}" presName="spaceBetweenRectangles" presStyleCnt="0"/>
      <dgm:spPr/>
    </dgm:pt>
    <dgm:pt modelId="{EB905D36-5714-4EC7-BCCD-94617672DC03}" type="pres">
      <dgm:prSet presAssocID="{50AD7566-AC1F-411B-B261-21987C3C302A}" presName="parentLin" presStyleCnt="0"/>
      <dgm:spPr/>
    </dgm:pt>
    <dgm:pt modelId="{7478386F-3E29-49D9-872B-AB06CB6CEC28}" type="pres">
      <dgm:prSet presAssocID="{50AD7566-AC1F-411B-B261-21987C3C302A}" presName="parentLeftMargin" presStyleLbl="node1" presStyleIdx="1" presStyleCnt="5"/>
      <dgm:spPr/>
    </dgm:pt>
    <dgm:pt modelId="{2ED896E9-1E69-44D5-866D-0B352F5680A6}" type="pres">
      <dgm:prSet presAssocID="{50AD7566-AC1F-411B-B261-21987C3C302A}" presName="parentText" presStyleLbl="node1" presStyleIdx="2" presStyleCnt="5" custScaleX="131889" custScaleY="317857">
        <dgm:presLayoutVars>
          <dgm:chMax val="0"/>
          <dgm:bulletEnabled val="1"/>
        </dgm:presLayoutVars>
      </dgm:prSet>
      <dgm:spPr/>
    </dgm:pt>
    <dgm:pt modelId="{C14F7BE3-FE77-4099-8D32-8A2A02A73EDA}" type="pres">
      <dgm:prSet presAssocID="{50AD7566-AC1F-411B-B261-21987C3C302A}" presName="negativeSpace" presStyleCnt="0"/>
      <dgm:spPr/>
    </dgm:pt>
    <dgm:pt modelId="{E205FB75-F67E-4BC3-952D-764CCEB7308F}" type="pres">
      <dgm:prSet presAssocID="{50AD7566-AC1F-411B-B261-21987C3C302A}" presName="childText" presStyleLbl="conFgAcc1" presStyleIdx="2" presStyleCnt="5">
        <dgm:presLayoutVars>
          <dgm:bulletEnabled val="1"/>
        </dgm:presLayoutVars>
      </dgm:prSet>
      <dgm:spPr/>
    </dgm:pt>
    <dgm:pt modelId="{E391DBFB-602F-40DB-B3FB-6BF42FFB2D8F}" type="pres">
      <dgm:prSet presAssocID="{D60BB245-9C7F-4A72-A18E-37E1ACD3E5AF}" presName="spaceBetweenRectangles" presStyleCnt="0"/>
      <dgm:spPr/>
    </dgm:pt>
    <dgm:pt modelId="{E230E353-1739-4B73-9E6C-B2F1F6FC1C69}" type="pres">
      <dgm:prSet presAssocID="{46278336-56B5-4260-88E6-144034ADE8EA}" presName="parentLin" presStyleCnt="0"/>
      <dgm:spPr/>
    </dgm:pt>
    <dgm:pt modelId="{91625E6A-ED37-45CD-B388-5329A2AECAC8}" type="pres">
      <dgm:prSet presAssocID="{46278336-56B5-4260-88E6-144034ADE8EA}" presName="parentLeftMargin" presStyleLbl="node1" presStyleIdx="2" presStyleCnt="5"/>
      <dgm:spPr/>
    </dgm:pt>
    <dgm:pt modelId="{3F92702D-0807-4E5A-B22B-C6C9276EB9FA}" type="pres">
      <dgm:prSet presAssocID="{46278336-56B5-4260-88E6-144034ADE8EA}" presName="parentText" presStyleLbl="node1" presStyleIdx="3" presStyleCnt="5" custScaleX="131889" custScaleY="317857">
        <dgm:presLayoutVars>
          <dgm:chMax val="0"/>
          <dgm:bulletEnabled val="1"/>
        </dgm:presLayoutVars>
      </dgm:prSet>
      <dgm:spPr/>
    </dgm:pt>
    <dgm:pt modelId="{48005AFD-456C-45F5-8712-D8384CBAA40A}" type="pres">
      <dgm:prSet presAssocID="{46278336-56B5-4260-88E6-144034ADE8EA}" presName="negativeSpace" presStyleCnt="0"/>
      <dgm:spPr/>
    </dgm:pt>
    <dgm:pt modelId="{44404AAE-51A6-4933-A339-8AD637D851AD}" type="pres">
      <dgm:prSet presAssocID="{46278336-56B5-4260-88E6-144034ADE8EA}" presName="childText" presStyleLbl="conFgAcc1" presStyleIdx="3" presStyleCnt="5">
        <dgm:presLayoutVars>
          <dgm:bulletEnabled val="1"/>
        </dgm:presLayoutVars>
      </dgm:prSet>
      <dgm:spPr/>
    </dgm:pt>
    <dgm:pt modelId="{81057983-D5A1-4994-B645-7AE235F61E54}" type="pres">
      <dgm:prSet presAssocID="{594D71E5-690A-481F-B89D-77C2C8B14A7B}" presName="spaceBetweenRectangles" presStyleCnt="0"/>
      <dgm:spPr/>
    </dgm:pt>
    <dgm:pt modelId="{EAA1B839-8DBB-4296-AE0D-F6BF4E18664C}" type="pres">
      <dgm:prSet presAssocID="{417407D4-AA0F-40FD-AA7C-C3DDE1EF78D0}" presName="parentLin" presStyleCnt="0"/>
      <dgm:spPr/>
    </dgm:pt>
    <dgm:pt modelId="{47BB09DA-BE4D-44B6-8B10-7997277052F1}" type="pres">
      <dgm:prSet presAssocID="{417407D4-AA0F-40FD-AA7C-C3DDE1EF78D0}" presName="parentLeftMargin" presStyleLbl="node1" presStyleIdx="3" presStyleCnt="5"/>
      <dgm:spPr/>
    </dgm:pt>
    <dgm:pt modelId="{DFA66DCA-B309-4440-B191-AB387DAC8042}" type="pres">
      <dgm:prSet presAssocID="{417407D4-AA0F-40FD-AA7C-C3DDE1EF78D0}" presName="parentText" presStyleLbl="node1" presStyleIdx="4" presStyleCnt="5" custScaleX="131889" custScaleY="317857">
        <dgm:presLayoutVars>
          <dgm:chMax val="0"/>
          <dgm:bulletEnabled val="1"/>
        </dgm:presLayoutVars>
      </dgm:prSet>
      <dgm:spPr/>
    </dgm:pt>
    <dgm:pt modelId="{A217EFAF-CC69-452D-80D0-7CC9EA1F71DC}" type="pres">
      <dgm:prSet presAssocID="{417407D4-AA0F-40FD-AA7C-C3DDE1EF78D0}" presName="negativeSpace" presStyleCnt="0"/>
      <dgm:spPr/>
    </dgm:pt>
    <dgm:pt modelId="{9A6EE621-0DB4-4A6C-B0D4-E318E5C474F9}" type="pres">
      <dgm:prSet presAssocID="{417407D4-AA0F-40FD-AA7C-C3DDE1EF78D0}" presName="childText" presStyleLbl="conFgAcc1" presStyleIdx="4" presStyleCnt="5">
        <dgm:presLayoutVars>
          <dgm:bulletEnabled val="1"/>
        </dgm:presLayoutVars>
      </dgm:prSet>
      <dgm:spPr/>
    </dgm:pt>
  </dgm:ptLst>
  <dgm:cxnLst>
    <dgm:cxn modelId="{B4DFBB01-FDBD-4840-B116-E744146FB021}" type="presOf" srcId="{417407D4-AA0F-40FD-AA7C-C3DDE1EF78D0}" destId="{DFA66DCA-B309-4440-B191-AB387DAC8042}" srcOrd="1" destOrd="0" presId="urn:microsoft.com/office/officeart/2005/8/layout/list1"/>
    <dgm:cxn modelId="{973E0717-A6B4-4829-9697-B18877284605}" type="presOf" srcId="{46278336-56B5-4260-88E6-144034ADE8EA}" destId="{91625E6A-ED37-45CD-B388-5329A2AECAC8}" srcOrd="0" destOrd="0" presId="urn:microsoft.com/office/officeart/2005/8/layout/list1"/>
    <dgm:cxn modelId="{CC74B022-176C-4B91-84DD-1D2F60015365}" srcId="{FF831643-4E74-47A3-B5CC-73458B351C95}" destId="{417407D4-AA0F-40FD-AA7C-C3DDE1EF78D0}" srcOrd="4" destOrd="0" parTransId="{1A65923A-3914-46FD-9780-02513B5B358E}" sibTransId="{D551780B-9CEE-4A53-8BD0-30343C0E2BE8}"/>
    <dgm:cxn modelId="{600ABF3F-6432-46F8-8B73-DE833AEF566C}" srcId="{FF831643-4E74-47A3-B5CC-73458B351C95}" destId="{685D56B2-3722-4A8C-AAC9-A9E7EE8C30A0}" srcOrd="0" destOrd="0" parTransId="{BB4697BD-F71E-49CA-86CE-83EDBAA7D76B}" sibTransId="{263C40D7-464E-415B-B362-BAA999D4476E}"/>
    <dgm:cxn modelId="{CC7C4443-DDC9-4525-82A6-B5114C9F6825}" type="presOf" srcId="{685D56B2-3722-4A8C-AAC9-A9E7EE8C30A0}" destId="{AF3BD7C3-50A7-432D-B897-37FDA4FCBCC7}" srcOrd="1" destOrd="0" presId="urn:microsoft.com/office/officeart/2005/8/layout/list1"/>
    <dgm:cxn modelId="{FCE19064-2197-4C6B-ABFB-15B969D3C441}" type="presOf" srcId="{B7BA7041-B9CB-41F0-B310-14E937955102}" destId="{5D2C5073-5450-4F9A-B92F-2F864871B225}" srcOrd="0" destOrd="0" presId="urn:microsoft.com/office/officeart/2005/8/layout/list1"/>
    <dgm:cxn modelId="{64F8B76A-A3DB-4F16-B6CA-39DA5AB9FF98}" type="presOf" srcId="{685D56B2-3722-4A8C-AAC9-A9E7EE8C30A0}" destId="{CBDCEB52-D5CA-48BF-9B32-4B532E05BC93}" srcOrd="0" destOrd="0" presId="urn:microsoft.com/office/officeart/2005/8/layout/list1"/>
    <dgm:cxn modelId="{5D61366B-02E3-427B-B9D1-91E10704ECB0}" type="presOf" srcId="{B7BA7041-B9CB-41F0-B310-14E937955102}" destId="{EF1AE590-5610-4B32-9376-8DC7BD52D7DF}" srcOrd="1" destOrd="0" presId="urn:microsoft.com/office/officeart/2005/8/layout/list1"/>
    <dgm:cxn modelId="{D8CC1D4F-916D-480B-A50E-4E688407EFE2}" type="presOf" srcId="{417407D4-AA0F-40FD-AA7C-C3DDE1EF78D0}" destId="{47BB09DA-BE4D-44B6-8B10-7997277052F1}" srcOrd="0" destOrd="0" presId="urn:microsoft.com/office/officeart/2005/8/layout/list1"/>
    <dgm:cxn modelId="{E94FA377-8F1D-4A7A-941F-00A7E472E7BB}" srcId="{FF831643-4E74-47A3-B5CC-73458B351C95}" destId="{50AD7566-AC1F-411B-B261-21987C3C302A}" srcOrd="2" destOrd="0" parTransId="{0CB320E3-5263-49D7-A4DE-49C51F52A9A5}" sibTransId="{D60BB245-9C7F-4A72-A18E-37E1ACD3E5AF}"/>
    <dgm:cxn modelId="{1ABCE17C-584A-46E2-A88B-B77ACA400AD1}" srcId="{FF831643-4E74-47A3-B5CC-73458B351C95}" destId="{46278336-56B5-4260-88E6-144034ADE8EA}" srcOrd="3" destOrd="0" parTransId="{33795AA6-4082-4840-B2A7-6192866846FD}" sibTransId="{594D71E5-690A-481F-B89D-77C2C8B14A7B}"/>
    <dgm:cxn modelId="{475C34A1-3157-43B4-A0A6-75055816038B}" srcId="{FF831643-4E74-47A3-B5CC-73458B351C95}" destId="{B7BA7041-B9CB-41F0-B310-14E937955102}" srcOrd="1" destOrd="0" parTransId="{5965443C-74A7-429B-AA67-A69C5F7AAC5C}" sibTransId="{AFBA509A-1F64-4318-879F-B0623AAD8521}"/>
    <dgm:cxn modelId="{73115FCB-FF5E-4507-89E7-0831CA51821B}" type="presOf" srcId="{50AD7566-AC1F-411B-B261-21987C3C302A}" destId="{2ED896E9-1E69-44D5-866D-0B352F5680A6}" srcOrd="1" destOrd="0" presId="urn:microsoft.com/office/officeart/2005/8/layout/list1"/>
    <dgm:cxn modelId="{636BF5CD-7C3B-42B5-9036-8690B5B3BAC9}" type="presOf" srcId="{50AD7566-AC1F-411B-B261-21987C3C302A}" destId="{7478386F-3E29-49D9-872B-AB06CB6CEC28}" srcOrd="0" destOrd="0" presId="urn:microsoft.com/office/officeart/2005/8/layout/list1"/>
    <dgm:cxn modelId="{CEA725E5-6483-4B27-AC3D-2D0B91CC2346}" type="presOf" srcId="{46278336-56B5-4260-88E6-144034ADE8EA}" destId="{3F92702D-0807-4E5A-B22B-C6C9276EB9FA}" srcOrd="1" destOrd="0" presId="urn:microsoft.com/office/officeart/2005/8/layout/list1"/>
    <dgm:cxn modelId="{0A2394EB-A9E4-4362-BB71-71C875B6E135}" type="presOf" srcId="{FF831643-4E74-47A3-B5CC-73458B351C95}" destId="{D9C0EED6-A51A-4B4E-81CF-9DA0401DF6B7}" srcOrd="0" destOrd="0" presId="urn:microsoft.com/office/officeart/2005/8/layout/list1"/>
    <dgm:cxn modelId="{FB415FEA-B371-40A5-A5B0-95503136E842}" type="presParOf" srcId="{D9C0EED6-A51A-4B4E-81CF-9DA0401DF6B7}" destId="{C53C2E53-B11F-40F2-842B-1B77B7F73389}" srcOrd="0" destOrd="0" presId="urn:microsoft.com/office/officeart/2005/8/layout/list1"/>
    <dgm:cxn modelId="{0662CB7B-1497-4A49-AA24-E512A649C4F0}" type="presParOf" srcId="{C53C2E53-B11F-40F2-842B-1B77B7F73389}" destId="{CBDCEB52-D5CA-48BF-9B32-4B532E05BC93}" srcOrd="0" destOrd="0" presId="urn:microsoft.com/office/officeart/2005/8/layout/list1"/>
    <dgm:cxn modelId="{33B893A3-2FA5-4766-983C-7F340C89A70A}" type="presParOf" srcId="{C53C2E53-B11F-40F2-842B-1B77B7F73389}" destId="{AF3BD7C3-50A7-432D-B897-37FDA4FCBCC7}" srcOrd="1" destOrd="0" presId="urn:microsoft.com/office/officeart/2005/8/layout/list1"/>
    <dgm:cxn modelId="{6B33494E-E7EE-428D-BFD4-1DA02B709BD9}" type="presParOf" srcId="{D9C0EED6-A51A-4B4E-81CF-9DA0401DF6B7}" destId="{F99C4108-AA2F-42CE-9352-233630838F5C}" srcOrd="1" destOrd="0" presId="urn:microsoft.com/office/officeart/2005/8/layout/list1"/>
    <dgm:cxn modelId="{C5DE4163-FA4B-465D-AA56-FB746407784F}" type="presParOf" srcId="{D9C0EED6-A51A-4B4E-81CF-9DA0401DF6B7}" destId="{A59F20C4-6925-4813-8EF2-E26BAF453AB4}" srcOrd="2" destOrd="0" presId="urn:microsoft.com/office/officeart/2005/8/layout/list1"/>
    <dgm:cxn modelId="{2EBDA229-4869-43AD-81FC-B7BE04B21CDD}" type="presParOf" srcId="{D9C0EED6-A51A-4B4E-81CF-9DA0401DF6B7}" destId="{4F1474CB-FDE6-4969-A680-9C392869087A}" srcOrd="3" destOrd="0" presId="urn:microsoft.com/office/officeart/2005/8/layout/list1"/>
    <dgm:cxn modelId="{29103BEB-DCFD-464F-8139-C5EEF3FE404B}" type="presParOf" srcId="{D9C0EED6-A51A-4B4E-81CF-9DA0401DF6B7}" destId="{9BCE1C18-341C-4E45-9829-B2CC5934D8A8}" srcOrd="4" destOrd="0" presId="urn:microsoft.com/office/officeart/2005/8/layout/list1"/>
    <dgm:cxn modelId="{6A7CEFA8-6E99-4B49-8990-DFE575A1440A}" type="presParOf" srcId="{9BCE1C18-341C-4E45-9829-B2CC5934D8A8}" destId="{5D2C5073-5450-4F9A-B92F-2F864871B225}" srcOrd="0" destOrd="0" presId="urn:microsoft.com/office/officeart/2005/8/layout/list1"/>
    <dgm:cxn modelId="{B40E4238-20FF-47D8-9F12-CC7C64BC1302}" type="presParOf" srcId="{9BCE1C18-341C-4E45-9829-B2CC5934D8A8}" destId="{EF1AE590-5610-4B32-9376-8DC7BD52D7DF}" srcOrd="1" destOrd="0" presId="urn:microsoft.com/office/officeart/2005/8/layout/list1"/>
    <dgm:cxn modelId="{1E6CF14B-2815-4601-858D-586AE3DB7FA4}" type="presParOf" srcId="{D9C0EED6-A51A-4B4E-81CF-9DA0401DF6B7}" destId="{026F217B-0158-4476-9589-7AD28BC46563}" srcOrd="5" destOrd="0" presId="urn:microsoft.com/office/officeart/2005/8/layout/list1"/>
    <dgm:cxn modelId="{BE8B8059-B479-4F92-A322-EFD02C686060}" type="presParOf" srcId="{D9C0EED6-A51A-4B4E-81CF-9DA0401DF6B7}" destId="{88A2F7DA-A793-49E9-AF07-DA7EF4083E7D}" srcOrd="6" destOrd="0" presId="urn:microsoft.com/office/officeart/2005/8/layout/list1"/>
    <dgm:cxn modelId="{5D6BCE89-0DDD-4E8B-A8B6-5B81901BC29F}" type="presParOf" srcId="{D9C0EED6-A51A-4B4E-81CF-9DA0401DF6B7}" destId="{32ADFA08-24F0-47CF-9B53-520304608545}" srcOrd="7" destOrd="0" presId="urn:microsoft.com/office/officeart/2005/8/layout/list1"/>
    <dgm:cxn modelId="{9258D333-BD34-43FF-8BF7-68C26D5957C3}" type="presParOf" srcId="{D9C0EED6-A51A-4B4E-81CF-9DA0401DF6B7}" destId="{EB905D36-5714-4EC7-BCCD-94617672DC03}" srcOrd="8" destOrd="0" presId="urn:microsoft.com/office/officeart/2005/8/layout/list1"/>
    <dgm:cxn modelId="{9FBDC71A-1224-4683-A132-B097D8133734}" type="presParOf" srcId="{EB905D36-5714-4EC7-BCCD-94617672DC03}" destId="{7478386F-3E29-49D9-872B-AB06CB6CEC28}" srcOrd="0" destOrd="0" presId="urn:microsoft.com/office/officeart/2005/8/layout/list1"/>
    <dgm:cxn modelId="{20EA9237-9E04-4F2E-A22C-74546D571DE8}" type="presParOf" srcId="{EB905D36-5714-4EC7-BCCD-94617672DC03}" destId="{2ED896E9-1E69-44D5-866D-0B352F5680A6}" srcOrd="1" destOrd="0" presId="urn:microsoft.com/office/officeart/2005/8/layout/list1"/>
    <dgm:cxn modelId="{8EBEEAD5-AA42-44A8-86BB-15EEA5BEF9C3}" type="presParOf" srcId="{D9C0EED6-A51A-4B4E-81CF-9DA0401DF6B7}" destId="{C14F7BE3-FE77-4099-8D32-8A2A02A73EDA}" srcOrd="9" destOrd="0" presId="urn:microsoft.com/office/officeart/2005/8/layout/list1"/>
    <dgm:cxn modelId="{F741D2FE-6CD3-4BC3-9065-88764E12D717}" type="presParOf" srcId="{D9C0EED6-A51A-4B4E-81CF-9DA0401DF6B7}" destId="{E205FB75-F67E-4BC3-952D-764CCEB7308F}" srcOrd="10" destOrd="0" presId="urn:microsoft.com/office/officeart/2005/8/layout/list1"/>
    <dgm:cxn modelId="{8C0692A5-9CFF-4DA2-95F6-76F3577A1677}" type="presParOf" srcId="{D9C0EED6-A51A-4B4E-81CF-9DA0401DF6B7}" destId="{E391DBFB-602F-40DB-B3FB-6BF42FFB2D8F}" srcOrd="11" destOrd="0" presId="urn:microsoft.com/office/officeart/2005/8/layout/list1"/>
    <dgm:cxn modelId="{7440806B-4EB2-4C50-98E5-6251FDE1AB77}" type="presParOf" srcId="{D9C0EED6-A51A-4B4E-81CF-9DA0401DF6B7}" destId="{E230E353-1739-4B73-9E6C-B2F1F6FC1C69}" srcOrd="12" destOrd="0" presId="urn:microsoft.com/office/officeart/2005/8/layout/list1"/>
    <dgm:cxn modelId="{C01ADEB3-6DF2-49DA-8D35-B6CB6A45271D}" type="presParOf" srcId="{E230E353-1739-4B73-9E6C-B2F1F6FC1C69}" destId="{91625E6A-ED37-45CD-B388-5329A2AECAC8}" srcOrd="0" destOrd="0" presId="urn:microsoft.com/office/officeart/2005/8/layout/list1"/>
    <dgm:cxn modelId="{136C6DCC-1DDC-4AFC-8097-87F539F3D0A4}" type="presParOf" srcId="{E230E353-1739-4B73-9E6C-B2F1F6FC1C69}" destId="{3F92702D-0807-4E5A-B22B-C6C9276EB9FA}" srcOrd="1" destOrd="0" presId="urn:microsoft.com/office/officeart/2005/8/layout/list1"/>
    <dgm:cxn modelId="{C1E180E9-2FAC-44A7-AD99-310E41D19052}" type="presParOf" srcId="{D9C0EED6-A51A-4B4E-81CF-9DA0401DF6B7}" destId="{48005AFD-456C-45F5-8712-D8384CBAA40A}" srcOrd="13" destOrd="0" presId="urn:microsoft.com/office/officeart/2005/8/layout/list1"/>
    <dgm:cxn modelId="{2972C7E8-86B3-49B5-A8FF-609CA2F1F20D}" type="presParOf" srcId="{D9C0EED6-A51A-4B4E-81CF-9DA0401DF6B7}" destId="{44404AAE-51A6-4933-A339-8AD637D851AD}" srcOrd="14" destOrd="0" presId="urn:microsoft.com/office/officeart/2005/8/layout/list1"/>
    <dgm:cxn modelId="{EE71C91F-35A6-418F-BAF7-36489AD783FD}" type="presParOf" srcId="{D9C0EED6-A51A-4B4E-81CF-9DA0401DF6B7}" destId="{81057983-D5A1-4994-B645-7AE235F61E54}" srcOrd="15" destOrd="0" presId="urn:microsoft.com/office/officeart/2005/8/layout/list1"/>
    <dgm:cxn modelId="{AD757763-8D7A-49C5-A587-3D8E1C15B822}" type="presParOf" srcId="{D9C0EED6-A51A-4B4E-81CF-9DA0401DF6B7}" destId="{EAA1B839-8DBB-4296-AE0D-F6BF4E18664C}" srcOrd="16" destOrd="0" presId="urn:microsoft.com/office/officeart/2005/8/layout/list1"/>
    <dgm:cxn modelId="{BDD7BE7D-1C6E-4660-A28C-D03974DD2458}" type="presParOf" srcId="{EAA1B839-8DBB-4296-AE0D-F6BF4E18664C}" destId="{47BB09DA-BE4D-44B6-8B10-7997277052F1}" srcOrd="0" destOrd="0" presId="urn:microsoft.com/office/officeart/2005/8/layout/list1"/>
    <dgm:cxn modelId="{AFC52C94-FB1B-4D91-992E-F035C3649A39}" type="presParOf" srcId="{EAA1B839-8DBB-4296-AE0D-F6BF4E18664C}" destId="{DFA66DCA-B309-4440-B191-AB387DAC8042}" srcOrd="1" destOrd="0" presId="urn:microsoft.com/office/officeart/2005/8/layout/list1"/>
    <dgm:cxn modelId="{0550DD27-EB2B-4482-8C66-ED591A97F6E3}" type="presParOf" srcId="{D9C0EED6-A51A-4B4E-81CF-9DA0401DF6B7}" destId="{A217EFAF-CC69-452D-80D0-7CC9EA1F71DC}" srcOrd="17" destOrd="0" presId="urn:microsoft.com/office/officeart/2005/8/layout/list1"/>
    <dgm:cxn modelId="{777F77BC-51AE-4EB2-9136-EF081A5DA971}" type="presParOf" srcId="{D9C0EED6-A51A-4B4E-81CF-9DA0401DF6B7}" destId="{9A6EE621-0DB4-4A6C-B0D4-E318E5C474F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467532F-8C6F-4159-A7BB-C5E9DBE4A4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EDDF64A7-C465-4AFE-BEB8-9AE4DEB43E84}">
      <dgm:prSet custT="1"/>
      <dgm:spPr/>
      <dgm:t>
        <a:bodyPr/>
        <a:lstStyle/>
        <a:p>
          <a:r>
            <a:rPr lang="es-ES" sz="1200" noProof="0" dirty="0">
              <a:solidFill>
                <a:schemeClr val="tx1"/>
              </a:solidFill>
              <a:latin typeface="Arial Rounded MT Bold" panose="020F0704030504030204" pitchFamily="34" charset="0"/>
            </a:rPr>
            <a:t>Primero que todo la agencia ha tenido que identificar: </a:t>
          </a:r>
        </a:p>
      </dgm:t>
    </dgm:pt>
    <dgm:pt modelId="{EA287F6E-9828-4EF6-95F3-EFCBFCAC224A}" type="parTrans" cxnId="{5D8B9A90-0213-4932-9C37-853AACE132F0}">
      <dgm:prSet/>
      <dgm:spPr/>
      <dgm:t>
        <a:bodyPr/>
        <a:lstStyle/>
        <a:p>
          <a:endParaRPr lang="es-ES" sz="1200">
            <a:solidFill>
              <a:schemeClr val="tx1"/>
            </a:solidFill>
            <a:latin typeface="Arial Rounded MT Bold" panose="020F0704030504030204" pitchFamily="34" charset="0"/>
          </a:endParaRPr>
        </a:p>
      </dgm:t>
    </dgm:pt>
    <dgm:pt modelId="{578EB10E-2DBC-4B2C-8A34-9F83A726EFBF}" type="sibTrans" cxnId="{5D8B9A90-0213-4932-9C37-853AACE132F0}">
      <dgm:prSet/>
      <dgm:spPr/>
      <dgm:t>
        <a:bodyPr/>
        <a:lstStyle/>
        <a:p>
          <a:endParaRPr lang="es-ES" sz="1200">
            <a:solidFill>
              <a:schemeClr val="tx1"/>
            </a:solidFill>
            <a:latin typeface="Arial Rounded MT Bold" panose="020F0704030504030204" pitchFamily="34" charset="0"/>
          </a:endParaRPr>
        </a:p>
      </dgm:t>
    </dgm:pt>
    <dgm:pt modelId="{A7917985-EC20-4B26-B59B-79F509412A6D}">
      <dgm:prSet custT="1"/>
      <dgm:spPr/>
      <dgm:t>
        <a:bodyPr/>
        <a:lstStyle/>
        <a:p>
          <a:pPr algn="just"/>
          <a:r>
            <a:rPr lang="es-ES" sz="1200" noProof="0" dirty="0">
              <a:solidFill>
                <a:schemeClr val="tx1"/>
              </a:solidFill>
              <a:latin typeface="Arial Rounded MT Bold" panose="020F0704030504030204" pitchFamily="34" charset="0"/>
            </a:rPr>
            <a:t>Quiénes son los clientes actuales de </a:t>
          </a:r>
          <a:r>
            <a:rPr lang="es-ES" sz="1200" noProof="0" dirty="0" err="1">
              <a:solidFill>
                <a:schemeClr val="tx1"/>
              </a:solidFill>
              <a:latin typeface="Arial Rounded MT Bold" panose="020F0704030504030204" pitchFamily="34" charset="0"/>
            </a:rPr>
            <a:t>FireSec</a:t>
          </a:r>
          <a:r>
            <a:rPr lang="es-ES" sz="1200" noProof="0" dirty="0">
              <a:solidFill>
                <a:schemeClr val="tx1"/>
              </a:solidFill>
              <a:latin typeface="Arial Rounded MT Bold" panose="020F0704030504030204" pitchFamily="34" charset="0"/>
            </a:rPr>
            <a:t> </a:t>
          </a:r>
          <a:r>
            <a:rPr lang="es-ES" sz="1200" noProof="0" dirty="0" err="1">
              <a:solidFill>
                <a:schemeClr val="tx1"/>
              </a:solidFill>
              <a:latin typeface="Arial Rounded MT Bold" panose="020F0704030504030204" pitchFamily="34" charset="0"/>
            </a:rPr>
            <a:t>System</a:t>
          </a:r>
          <a:r>
            <a:rPr lang="es-ES" sz="1200" noProof="0" dirty="0">
              <a:solidFill>
                <a:schemeClr val="tx1"/>
              </a:solidFill>
              <a:latin typeface="Arial Rounded MT Bold" panose="020F0704030504030204" pitchFamily="34" charset="0"/>
            </a:rPr>
            <a:t> </a:t>
          </a:r>
        </a:p>
      </dgm:t>
    </dgm:pt>
    <dgm:pt modelId="{A9D079D4-01E0-405A-923E-E794F4677115}" type="parTrans" cxnId="{01733B1E-4071-4B79-AA26-1C4499B3B039}">
      <dgm:prSet/>
      <dgm:spPr/>
      <dgm:t>
        <a:bodyPr/>
        <a:lstStyle/>
        <a:p>
          <a:endParaRPr lang="es-ES" sz="1200">
            <a:solidFill>
              <a:schemeClr val="tx1"/>
            </a:solidFill>
            <a:latin typeface="Arial Rounded MT Bold" panose="020F0704030504030204" pitchFamily="34" charset="0"/>
          </a:endParaRPr>
        </a:p>
      </dgm:t>
    </dgm:pt>
    <dgm:pt modelId="{4377041E-CF09-4383-9598-FF35A04EFBFF}" type="sibTrans" cxnId="{01733B1E-4071-4B79-AA26-1C4499B3B039}">
      <dgm:prSet/>
      <dgm:spPr/>
      <dgm:t>
        <a:bodyPr/>
        <a:lstStyle/>
        <a:p>
          <a:endParaRPr lang="es-ES" sz="1200">
            <a:solidFill>
              <a:schemeClr val="tx1"/>
            </a:solidFill>
            <a:latin typeface="Arial Rounded MT Bold" panose="020F0704030504030204" pitchFamily="34" charset="0"/>
          </a:endParaRPr>
        </a:p>
      </dgm:t>
    </dgm:pt>
    <dgm:pt modelId="{43DDF234-0693-4EFA-A9BD-1901FA338F60}">
      <dgm:prSet custT="1"/>
      <dgm:spPr/>
      <dgm:t>
        <a:bodyPr/>
        <a:lstStyle/>
        <a:p>
          <a:pPr algn="just"/>
          <a:r>
            <a:rPr lang="es-ES" sz="1200" noProof="0" dirty="0">
              <a:solidFill>
                <a:schemeClr val="tx1"/>
              </a:solidFill>
              <a:latin typeface="Arial Rounded MT Bold" panose="020F0704030504030204" pitchFamily="34" charset="0"/>
            </a:rPr>
            <a:t>Quiénes son los clientes potenciales, como se comportan online</a:t>
          </a:r>
        </a:p>
      </dgm:t>
    </dgm:pt>
    <dgm:pt modelId="{6F7DFA7A-A024-4CA5-A4D3-81FFA0280EB6}" type="parTrans" cxnId="{80F19FD3-741B-4D73-B578-7FB4E1058382}">
      <dgm:prSet/>
      <dgm:spPr/>
      <dgm:t>
        <a:bodyPr/>
        <a:lstStyle/>
        <a:p>
          <a:endParaRPr lang="es-ES" sz="1200">
            <a:solidFill>
              <a:schemeClr val="tx1"/>
            </a:solidFill>
            <a:latin typeface="Arial Rounded MT Bold" panose="020F0704030504030204" pitchFamily="34" charset="0"/>
          </a:endParaRPr>
        </a:p>
      </dgm:t>
    </dgm:pt>
    <dgm:pt modelId="{C3F136D9-9C28-448A-9E9B-34FDE41758D5}" type="sibTrans" cxnId="{80F19FD3-741B-4D73-B578-7FB4E1058382}">
      <dgm:prSet/>
      <dgm:spPr/>
      <dgm:t>
        <a:bodyPr/>
        <a:lstStyle/>
        <a:p>
          <a:endParaRPr lang="es-ES" sz="1200">
            <a:solidFill>
              <a:schemeClr val="tx1"/>
            </a:solidFill>
            <a:latin typeface="Arial Rounded MT Bold" panose="020F0704030504030204" pitchFamily="34" charset="0"/>
          </a:endParaRPr>
        </a:p>
      </dgm:t>
    </dgm:pt>
    <dgm:pt modelId="{192F0199-512C-4834-A6B1-09181695F1E0}">
      <dgm:prSet custT="1"/>
      <dgm:spPr/>
      <dgm:t>
        <a:bodyPr/>
        <a:lstStyle/>
        <a:p>
          <a:pPr algn="just"/>
          <a:r>
            <a:rPr lang="es-ES" sz="1200" noProof="0" dirty="0">
              <a:solidFill>
                <a:schemeClr val="tx1"/>
              </a:solidFill>
              <a:latin typeface="Arial Rounded MT Bold" panose="020F0704030504030204" pitchFamily="34" charset="0"/>
            </a:rPr>
            <a:t>Qué hacen los competidores por lo que concierne el Digital Marketing</a:t>
          </a:r>
        </a:p>
      </dgm:t>
    </dgm:pt>
    <dgm:pt modelId="{3CE34A10-C988-473C-A3D8-623C9D0DAEFF}" type="parTrans" cxnId="{17C8FEC4-4B70-4650-BD47-051EC1BF135D}">
      <dgm:prSet/>
      <dgm:spPr/>
      <dgm:t>
        <a:bodyPr/>
        <a:lstStyle/>
        <a:p>
          <a:endParaRPr lang="es-ES" sz="1200">
            <a:solidFill>
              <a:schemeClr val="tx1"/>
            </a:solidFill>
            <a:latin typeface="Arial Rounded MT Bold" panose="020F0704030504030204" pitchFamily="34" charset="0"/>
          </a:endParaRPr>
        </a:p>
      </dgm:t>
    </dgm:pt>
    <dgm:pt modelId="{F913E729-01E1-49EE-8B78-75AAB823D97E}" type="sibTrans" cxnId="{17C8FEC4-4B70-4650-BD47-051EC1BF135D}">
      <dgm:prSet/>
      <dgm:spPr/>
      <dgm:t>
        <a:bodyPr/>
        <a:lstStyle/>
        <a:p>
          <a:endParaRPr lang="es-ES" sz="1200">
            <a:solidFill>
              <a:schemeClr val="tx1"/>
            </a:solidFill>
            <a:latin typeface="Arial Rounded MT Bold" panose="020F0704030504030204" pitchFamily="34" charset="0"/>
          </a:endParaRPr>
        </a:p>
      </dgm:t>
    </dgm:pt>
    <dgm:pt modelId="{B0F022B6-6C99-4223-9562-71A20AEFBD15}">
      <dgm:prSet custT="1"/>
      <dgm:spPr/>
      <dgm:t>
        <a:bodyPr/>
        <a:lstStyle/>
        <a:p>
          <a:pPr algn="just"/>
          <a:endParaRPr lang="es-ES" sz="1200" noProof="0" dirty="0">
            <a:solidFill>
              <a:schemeClr val="tx1"/>
            </a:solidFill>
            <a:latin typeface="Arial Rounded MT Bold" panose="020F0704030504030204" pitchFamily="34" charset="0"/>
          </a:endParaRPr>
        </a:p>
      </dgm:t>
    </dgm:pt>
    <dgm:pt modelId="{32944AEE-6381-4C72-96F8-A34FD02A984E}" type="parTrans" cxnId="{F49ABD39-FC75-472D-9A1A-8EDDC47F9170}">
      <dgm:prSet/>
      <dgm:spPr/>
      <dgm:t>
        <a:bodyPr/>
        <a:lstStyle/>
        <a:p>
          <a:endParaRPr lang="es-ES">
            <a:latin typeface="Arial Rounded MT Bold" panose="020F0704030504030204" pitchFamily="34" charset="0"/>
          </a:endParaRPr>
        </a:p>
      </dgm:t>
    </dgm:pt>
    <dgm:pt modelId="{AF40383A-6ECF-4BD0-82E2-8762680CAC47}" type="sibTrans" cxnId="{F49ABD39-FC75-472D-9A1A-8EDDC47F9170}">
      <dgm:prSet/>
      <dgm:spPr/>
      <dgm:t>
        <a:bodyPr/>
        <a:lstStyle/>
        <a:p>
          <a:endParaRPr lang="es-ES">
            <a:latin typeface="Arial Rounded MT Bold" panose="020F0704030504030204" pitchFamily="34" charset="0"/>
          </a:endParaRPr>
        </a:p>
      </dgm:t>
    </dgm:pt>
    <dgm:pt modelId="{6023295F-6372-4F99-9934-5B039C4D0FAF}" type="pres">
      <dgm:prSet presAssocID="{0467532F-8C6F-4159-A7BB-C5E9DBE4A4AF}" presName="linear" presStyleCnt="0">
        <dgm:presLayoutVars>
          <dgm:animLvl val="lvl"/>
          <dgm:resizeHandles val="exact"/>
        </dgm:presLayoutVars>
      </dgm:prSet>
      <dgm:spPr/>
    </dgm:pt>
    <dgm:pt modelId="{98646531-4A89-4D51-85E2-D411F44E9E34}" type="pres">
      <dgm:prSet presAssocID="{EDDF64A7-C465-4AFE-BEB8-9AE4DEB43E84}" presName="parentText" presStyleLbl="node1" presStyleIdx="0" presStyleCnt="1" custScaleY="24948" custLinFactNeighborX="985" custLinFactNeighborY="92">
        <dgm:presLayoutVars>
          <dgm:chMax val="0"/>
          <dgm:bulletEnabled val="1"/>
        </dgm:presLayoutVars>
      </dgm:prSet>
      <dgm:spPr/>
    </dgm:pt>
    <dgm:pt modelId="{0DC7E4D2-2E98-4BB8-BD0D-03D51690E507}" type="pres">
      <dgm:prSet presAssocID="{EDDF64A7-C465-4AFE-BEB8-9AE4DEB43E84}" presName="childText" presStyleLbl="revTx" presStyleIdx="0" presStyleCnt="1">
        <dgm:presLayoutVars>
          <dgm:bulletEnabled val="1"/>
        </dgm:presLayoutVars>
      </dgm:prSet>
      <dgm:spPr/>
    </dgm:pt>
  </dgm:ptLst>
  <dgm:cxnLst>
    <dgm:cxn modelId="{0667410B-553C-46E5-AAD1-9AB391D2B386}" type="presOf" srcId="{0467532F-8C6F-4159-A7BB-C5E9DBE4A4AF}" destId="{6023295F-6372-4F99-9934-5B039C4D0FAF}" srcOrd="0" destOrd="0" presId="urn:microsoft.com/office/officeart/2005/8/layout/vList2"/>
    <dgm:cxn modelId="{01733B1E-4071-4B79-AA26-1C4499B3B039}" srcId="{EDDF64A7-C465-4AFE-BEB8-9AE4DEB43E84}" destId="{A7917985-EC20-4B26-B59B-79F509412A6D}" srcOrd="1" destOrd="0" parTransId="{A9D079D4-01E0-405A-923E-E794F4677115}" sibTransId="{4377041E-CF09-4383-9598-FF35A04EFBFF}"/>
    <dgm:cxn modelId="{F49ABD39-FC75-472D-9A1A-8EDDC47F9170}" srcId="{EDDF64A7-C465-4AFE-BEB8-9AE4DEB43E84}" destId="{B0F022B6-6C99-4223-9562-71A20AEFBD15}" srcOrd="0" destOrd="0" parTransId="{32944AEE-6381-4C72-96F8-A34FD02A984E}" sibTransId="{AF40383A-6ECF-4BD0-82E2-8762680CAC47}"/>
    <dgm:cxn modelId="{B24E8056-B5C1-4665-BB10-101CF023CC11}" type="presOf" srcId="{EDDF64A7-C465-4AFE-BEB8-9AE4DEB43E84}" destId="{98646531-4A89-4D51-85E2-D411F44E9E34}" srcOrd="0" destOrd="0" presId="urn:microsoft.com/office/officeart/2005/8/layout/vList2"/>
    <dgm:cxn modelId="{5D8B9A90-0213-4932-9C37-853AACE132F0}" srcId="{0467532F-8C6F-4159-A7BB-C5E9DBE4A4AF}" destId="{EDDF64A7-C465-4AFE-BEB8-9AE4DEB43E84}" srcOrd="0" destOrd="0" parTransId="{EA287F6E-9828-4EF6-95F3-EFCBFCAC224A}" sibTransId="{578EB10E-2DBC-4B2C-8A34-9F83A726EFBF}"/>
    <dgm:cxn modelId="{7E108491-ECC8-42AC-B307-D2C7F2079A4D}" type="presOf" srcId="{192F0199-512C-4834-A6B1-09181695F1E0}" destId="{0DC7E4D2-2E98-4BB8-BD0D-03D51690E507}" srcOrd="0" destOrd="3" presId="urn:microsoft.com/office/officeart/2005/8/layout/vList2"/>
    <dgm:cxn modelId="{46EB47B7-EEEF-4BE1-AABD-8FD91F1278B4}" type="presOf" srcId="{B0F022B6-6C99-4223-9562-71A20AEFBD15}" destId="{0DC7E4D2-2E98-4BB8-BD0D-03D51690E507}" srcOrd="0" destOrd="0" presId="urn:microsoft.com/office/officeart/2005/8/layout/vList2"/>
    <dgm:cxn modelId="{CFCB7DC0-C7EE-444A-9586-AEA9C6486975}" type="presOf" srcId="{A7917985-EC20-4B26-B59B-79F509412A6D}" destId="{0DC7E4D2-2E98-4BB8-BD0D-03D51690E507}" srcOrd="0" destOrd="1" presId="urn:microsoft.com/office/officeart/2005/8/layout/vList2"/>
    <dgm:cxn modelId="{17C8FEC4-4B70-4650-BD47-051EC1BF135D}" srcId="{EDDF64A7-C465-4AFE-BEB8-9AE4DEB43E84}" destId="{192F0199-512C-4834-A6B1-09181695F1E0}" srcOrd="3" destOrd="0" parTransId="{3CE34A10-C988-473C-A3D8-623C9D0DAEFF}" sibTransId="{F913E729-01E1-49EE-8B78-75AAB823D97E}"/>
    <dgm:cxn modelId="{C9C625C9-8B86-4D5F-AE09-79F407329E61}" type="presOf" srcId="{43DDF234-0693-4EFA-A9BD-1901FA338F60}" destId="{0DC7E4D2-2E98-4BB8-BD0D-03D51690E507}" srcOrd="0" destOrd="2" presId="urn:microsoft.com/office/officeart/2005/8/layout/vList2"/>
    <dgm:cxn modelId="{80F19FD3-741B-4D73-B578-7FB4E1058382}" srcId="{EDDF64A7-C465-4AFE-BEB8-9AE4DEB43E84}" destId="{43DDF234-0693-4EFA-A9BD-1901FA338F60}" srcOrd="2" destOrd="0" parTransId="{6F7DFA7A-A024-4CA5-A4D3-81FFA0280EB6}" sibTransId="{C3F136D9-9C28-448A-9E9B-34FDE41758D5}"/>
    <dgm:cxn modelId="{635868DF-0290-4F08-89C7-A29BC733132C}" type="presParOf" srcId="{6023295F-6372-4F99-9934-5B039C4D0FAF}" destId="{98646531-4A89-4D51-85E2-D411F44E9E34}" srcOrd="0" destOrd="0" presId="urn:microsoft.com/office/officeart/2005/8/layout/vList2"/>
    <dgm:cxn modelId="{89426DC6-3BFC-43E4-9E13-2334448FBBAC}" type="presParOf" srcId="{6023295F-6372-4F99-9934-5B039C4D0FAF}" destId="{0DC7E4D2-2E98-4BB8-BD0D-03D51690E507}"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8A5EF09-E5A3-4469-AD5C-0DDF506B2DE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50EF52CD-F8E8-48AF-B9F7-FFF52E11D40C}">
      <dgm:prSet custT="1"/>
      <dgm:spPr>
        <a:solidFill>
          <a:schemeClr val="accent4">
            <a:lumMod val="20000"/>
            <a:lumOff val="80000"/>
          </a:schemeClr>
        </a:solidFill>
        <a:ln>
          <a:solidFill>
            <a:schemeClr val="accent3">
              <a:lumMod val="60000"/>
              <a:lumOff val="40000"/>
            </a:schemeClr>
          </a:solidFill>
        </a:ln>
      </dgm:spPr>
      <dgm:t>
        <a:bodyPr/>
        <a:lstStyle/>
        <a:p>
          <a:pPr algn="just"/>
          <a:r>
            <a:rPr lang="es-ES" sz="1200" b="1" i="1" noProof="0" dirty="0">
              <a:solidFill>
                <a:srgbClr val="F8469B"/>
              </a:solidFill>
              <a:latin typeface="Arial Rounded MT Bold" panose="020F0704030504030204" pitchFamily="34" charset="0"/>
            </a:rPr>
            <a:t>Google </a:t>
          </a:r>
          <a:r>
            <a:rPr lang="es-ES" sz="1200" b="1" i="1" noProof="0" dirty="0" err="1">
              <a:solidFill>
                <a:srgbClr val="F8469B"/>
              </a:solidFill>
              <a:latin typeface="Arial Rounded MT Bold" panose="020F0704030504030204" pitchFamily="34" charset="0"/>
            </a:rPr>
            <a:t>Alert</a:t>
          </a:r>
          <a:r>
            <a:rPr lang="es-ES" sz="1200" noProof="0" dirty="0">
              <a:solidFill>
                <a:schemeClr val="tx1"/>
              </a:solidFill>
              <a:latin typeface="Arial Rounded MT Bold" panose="020F0704030504030204" pitchFamily="34" charset="0"/>
            </a:rPr>
            <a:t>: una herramienta que permite encontrar los contenidos públicos sobre palabras claves especiales elegidas por el usuario. Puede identificar perfiles de usuarios útiles para nuestra búsqueda (por ejemplo, también «expertos en materia»).</a:t>
          </a:r>
        </a:p>
      </dgm:t>
    </dgm:pt>
    <dgm:pt modelId="{D7A0D93C-CD6C-47FB-87B5-A2D0ADB75F70}" type="parTrans" cxnId="{A3178A35-542E-416D-8B7E-8D4736345E53}">
      <dgm:prSet/>
      <dgm:spPr/>
      <dgm:t>
        <a:bodyPr/>
        <a:lstStyle/>
        <a:p>
          <a:endParaRPr lang="es-ES" sz="1200">
            <a:solidFill>
              <a:schemeClr val="tx1"/>
            </a:solidFill>
            <a:latin typeface="Arial Rounded MT Bold" panose="020F0704030504030204" pitchFamily="34" charset="0"/>
          </a:endParaRPr>
        </a:p>
      </dgm:t>
    </dgm:pt>
    <dgm:pt modelId="{5247BC86-AD77-4E83-B9A2-9E801A7F9CB5}" type="sibTrans" cxnId="{A3178A35-542E-416D-8B7E-8D4736345E53}">
      <dgm:prSet/>
      <dgm:spPr>
        <a:ln>
          <a:solidFill>
            <a:schemeClr val="tx2"/>
          </a:solidFill>
        </a:ln>
      </dgm:spPr>
      <dgm:t>
        <a:bodyPr/>
        <a:lstStyle/>
        <a:p>
          <a:endParaRPr lang="es-ES" sz="1200">
            <a:solidFill>
              <a:schemeClr val="tx1"/>
            </a:solidFill>
            <a:latin typeface="Arial Rounded MT Bold" panose="020F0704030504030204" pitchFamily="34" charset="0"/>
          </a:endParaRPr>
        </a:p>
      </dgm:t>
    </dgm:pt>
    <dgm:pt modelId="{96A80D63-39DD-40A9-B6DF-99183B0B205F}">
      <dgm:prSet custT="1"/>
      <dgm:spPr>
        <a:solidFill>
          <a:schemeClr val="accent4">
            <a:lumMod val="20000"/>
            <a:lumOff val="80000"/>
          </a:schemeClr>
        </a:solidFill>
        <a:ln>
          <a:solidFill>
            <a:srgbClr val="9AD3E9"/>
          </a:solidFill>
        </a:ln>
      </dgm:spPr>
      <dgm:t>
        <a:bodyPr/>
        <a:lstStyle/>
        <a:p>
          <a:pPr algn="just"/>
          <a:r>
            <a:rPr lang="es-ES" sz="1200" b="1" i="1" noProof="0" dirty="0">
              <a:solidFill>
                <a:srgbClr val="F8469B"/>
              </a:solidFill>
              <a:latin typeface="Arial Rounded MT Bold" panose="020F0704030504030204" pitchFamily="34" charset="0"/>
            </a:rPr>
            <a:t>Google </a:t>
          </a:r>
          <a:r>
            <a:rPr lang="es-ES" sz="1200" b="1" i="1" noProof="0" dirty="0" err="1">
              <a:solidFill>
                <a:srgbClr val="F8469B"/>
              </a:solidFill>
              <a:latin typeface="Arial Rounded MT Bold" panose="020F0704030504030204" pitchFamily="34" charset="0"/>
            </a:rPr>
            <a:t>Trend</a:t>
          </a:r>
          <a:r>
            <a:rPr lang="es-ES" sz="1200" noProof="0" dirty="0">
              <a:solidFill>
                <a:schemeClr val="tx1"/>
              </a:solidFill>
              <a:latin typeface="Arial Rounded MT Bold" panose="020F0704030504030204" pitchFamily="34" charset="0"/>
            </a:rPr>
            <a:t>: otra herramienta gratuita de Google que permite entender cuanto se busca un termino y de que temas de habla en la red. </a:t>
          </a:r>
        </a:p>
      </dgm:t>
    </dgm:pt>
    <dgm:pt modelId="{17B6481A-5337-47D7-8573-48F816956D87}" type="parTrans" cxnId="{53AF6D4D-28CE-43C6-8485-43B41A74352D}">
      <dgm:prSet/>
      <dgm:spPr/>
      <dgm:t>
        <a:bodyPr/>
        <a:lstStyle/>
        <a:p>
          <a:endParaRPr lang="es-ES" sz="1200">
            <a:solidFill>
              <a:schemeClr val="tx1"/>
            </a:solidFill>
            <a:latin typeface="Arial Rounded MT Bold" panose="020F0704030504030204" pitchFamily="34" charset="0"/>
          </a:endParaRPr>
        </a:p>
      </dgm:t>
    </dgm:pt>
    <dgm:pt modelId="{9B78B6D9-F844-4FAA-B47A-99299FCD5E06}" type="sibTrans" cxnId="{53AF6D4D-28CE-43C6-8485-43B41A74352D}">
      <dgm:prSet/>
      <dgm:spPr/>
      <dgm:t>
        <a:bodyPr/>
        <a:lstStyle/>
        <a:p>
          <a:endParaRPr lang="es-ES" sz="1200">
            <a:solidFill>
              <a:schemeClr val="tx1"/>
            </a:solidFill>
            <a:latin typeface="Arial Rounded MT Bold" panose="020F0704030504030204" pitchFamily="34" charset="0"/>
          </a:endParaRPr>
        </a:p>
      </dgm:t>
    </dgm:pt>
    <dgm:pt modelId="{4AB93923-5EBD-4194-BD7C-E63A24EE3531}" type="pres">
      <dgm:prSet presAssocID="{F8A5EF09-E5A3-4469-AD5C-0DDF506B2DE2}" presName="Name0" presStyleCnt="0">
        <dgm:presLayoutVars>
          <dgm:chMax val="7"/>
          <dgm:chPref val="7"/>
          <dgm:dir/>
        </dgm:presLayoutVars>
      </dgm:prSet>
      <dgm:spPr/>
    </dgm:pt>
    <dgm:pt modelId="{1D4AD721-DC37-4EBB-917F-1B2A78A1BB11}" type="pres">
      <dgm:prSet presAssocID="{F8A5EF09-E5A3-4469-AD5C-0DDF506B2DE2}" presName="Name1" presStyleCnt="0"/>
      <dgm:spPr/>
    </dgm:pt>
    <dgm:pt modelId="{AAA537A9-B6A1-495B-A51A-C2EE8EEDC251}" type="pres">
      <dgm:prSet presAssocID="{F8A5EF09-E5A3-4469-AD5C-0DDF506B2DE2}" presName="cycle" presStyleCnt="0"/>
      <dgm:spPr/>
    </dgm:pt>
    <dgm:pt modelId="{02981293-BEB0-45BF-B034-EAD7AE579F62}" type="pres">
      <dgm:prSet presAssocID="{F8A5EF09-E5A3-4469-AD5C-0DDF506B2DE2}" presName="srcNode" presStyleLbl="node1" presStyleIdx="0" presStyleCnt="2"/>
      <dgm:spPr/>
    </dgm:pt>
    <dgm:pt modelId="{7C369A8D-6AD9-48D5-8DA6-F81AF4B47D85}" type="pres">
      <dgm:prSet presAssocID="{F8A5EF09-E5A3-4469-AD5C-0DDF506B2DE2}" presName="conn" presStyleLbl="parChTrans1D2" presStyleIdx="0" presStyleCnt="1"/>
      <dgm:spPr/>
    </dgm:pt>
    <dgm:pt modelId="{8AD6FD08-7388-4CA0-B46E-49C83137A4E1}" type="pres">
      <dgm:prSet presAssocID="{F8A5EF09-E5A3-4469-AD5C-0DDF506B2DE2}" presName="extraNode" presStyleLbl="node1" presStyleIdx="0" presStyleCnt="2"/>
      <dgm:spPr/>
    </dgm:pt>
    <dgm:pt modelId="{AEFA155C-DC07-4FFB-B8D5-90B09FE37DB8}" type="pres">
      <dgm:prSet presAssocID="{F8A5EF09-E5A3-4469-AD5C-0DDF506B2DE2}" presName="dstNode" presStyleLbl="node1" presStyleIdx="0" presStyleCnt="2"/>
      <dgm:spPr/>
    </dgm:pt>
    <dgm:pt modelId="{08CCA25B-6E7B-4425-B0CA-4690BCD5E5A4}" type="pres">
      <dgm:prSet presAssocID="{50EF52CD-F8E8-48AF-B9F7-FFF52E11D40C}" presName="text_1" presStyleLbl="node1" presStyleIdx="0" presStyleCnt="2">
        <dgm:presLayoutVars>
          <dgm:bulletEnabled val="1"/>
        </dgm:presLayoutVars>
      </dgm:prSet>
      <dgm:spPr/>
    </dgm:pt>
    <dgm:pt modelId="{FC86B7C8-DCF9-43FC-93B1-2105CC4A4826}" type="pres">
      <dgm:prSet presAssocID="{50EF52CD-F8E8-48AF-B9F7-FFF52E11D40C}" presName="accent_1" presStyleCnt="0"/>
      <dgm:spPr/>
    </dgm:pt>
    <dgm:pt modelId="{8A9F904D-84DE-4E78-B17F-38C6A95A5E99}" type="pres">
      <dgm:prSet presAssocID="{50EF52CD-F8E8-48AF-B9F7-FFF52E11D40C}" presName="accentRepeatNode" presStyleLbl="solidFgAcc1" presStyleIdx="0" presStyleCnt="2"/>
      <dgm:spPr>
        <a:ln>
          <a:solidFill>
            <a:schemeClr val="accent3">
              <a:lumMod val="75000"/>
            </a:schemeClr>
          </a:solidFill>
        </a:ln>
      </dgm:spPr>
    </dgm:pt>
    <dgm:pt modelId="{39F09911-63AE-47B7-9BE6-8E87801AC9C5}" type="pres">
      <dgm:prSet presAssocID="{96A80D63-39DD-40A9-B6DF-99183B0B205F}" presName="text_2" presStyleLbl="node1" presStyleIdx="1" presStyleCnt="2">
        <dgm:presLayoutVars>
          <dgm:bulletEnabled val="1"/>
        </dgm:presLayoutVars>
      </dgm:prSet>
      <dgm:spPr/>
    </dgm:pt>
    <dgm:pt modelId="{7980DF5E-7A5C-435B-9B42-ECE09D914D29}" type="pres">
      <dgm:prSet presAssocID="{96A80D63-39DD-40A9-B6DF-99183B0B205F}" presName="accent_2" presStyleCnt="0"/>
      <dgm:spPr/>
    </dgm:pt>
    <dgm:pt modelId="{1460D825-5C23-4C95-A884-5CF3210B6FE9}" type="pres">
      <dgm:prSet presAssocID="{96A80D63-39DD-40A9-B6DF-99183B0B205F}" presName="accentRepeatNode" presStyleLbl="solidFgAcc1" presStyleIdx="1" presStyleCnt="2"/>
      <dgm:spPr>
        <a:ln>
          <a:solidFill>
            <a:schemeClr val="accent3">
              <a:lumMod val="75000"/>
            </a:schemeClr>
          </a:solidFill>
        </a:ln>
      </dgm:spPr>
    </dgm:pt>
  </dgm:ptLst>
  <dgm:cxnLst>
    <dgm:cxn modelId="{383AA406-13BA-4DDD-B24E-24E9824AD700}" type="presOf" srcId="{F8A5EF09-E5A3-4469-AD5C-0DDF506B2DE2}" destId="{4AB93923-5EBD-4194-BD7C-E63A24EE3531}" srcOrd="0" destOrd="0" presId="urn:microsoft.com/office/officeart/2008/layout/VerticalCurvedList"/>
    <dgm:cxn modelId="{8CD4A418-BBB0-461E-86D5-8AF311B49F98}" type="presOf" srcId="{96A80D63-39DD-40A9-B6DF-99183B0B205F}" destId="{39F09911-63AE-47B7-9BE6-8E87801AC9C5}" srcOrd="0" destOrd="0" presId="urn:microsoft.com/office/officeart/2008/layout/VerticalCurvedList"/>
    <dgm:cxn modelId="{A3178A35-542E-416D-8B7E-8D4736345E53}" srcId="{F8A5EF09-E5A3-4469-AD5C-0DDF506B2DE2}" destId="{50EF52CD-F8E8-48AF-B9F7-FFF52E11D40C}" srcOrd="0" destOrd="0" parTransId="{D7A0D93C-CD6C-47FB-87B5-A2D0ADB75F70}" sibTransId="{5247BC86-AD77-4E83-B9A2-9E801A7F9CB5}"/>
    <dgm:cxn modelId="{53AF6D4D-28CE-43C6-8485-43B41A74352D}" srcId="{F8A5EF09-E5A3-4469-AD5C-0DDF506B2DE2}" destId="{96A80D63-39DD-40A9-B6DF-99183B0B205F}" srcOrd="1" destOrd="0" parTransId="{17B6481A-5337-47D7-8573-48F816956D87}" sibTransId="{9B78B6D9-F844-4FAA-B47A-99299FCD5E06}"/>
    <dgm:cxn modelId="{30389289-B8F1-4651-AE29-779AEBFF2DDD}" type="presOf" srcId="{50EF52CD-F8E8-48AF-B9F7-FFF52E11D40C}" destId="{08CCA25B-6E7B-4425-B0CA-4690BCD5E5A4}" srcOrd="0" destOrd="0" presId="urn:microsoft.com/office/officeart/2008/layout/VerticalCurvedList"/>
    <dgm:cxn modelId="{1CE6D6A2-A00C-4697-853D-2C52EA4F55FA}" type="presOf" srcId="{5247BC86-AD77-4E83-B9A2-9E801A7F9CB5}" destId="{7C369A8D-6AD9-48D5-8DA6-F81AF4B47D85}" srcOrd="0" destOrd="0" presId="urn:microsoft.com/office/officeart/2008/layout/VerticalCurvedList"/>
    <dgm:cxn modelId="{7532B144-BF4F-4C88-9D1F-79C31E32E66A}" type="presParOf" srcId="{4AB93923-5EBD-4194-BD7C-E63A24EE3531}" destId="{1D4AD721-DC37-4EBB-917F-1B2A78A1BB11}" srcOrd="0" destOrd="0" presId="urn:microsoft.com/office/officeart/2008/layout/VerticalCurvedList"/>
    <dgm:cxn modelId="{6753973B-DC08-420F-AC1E-2A23F5D4DF7F}" type="presParOf" srcId="{1D4AD721-DC37-4EBB-917F-1B2A78A1BB11}" destId="{AAA537A9-B6A1-495B-A51A-C2EE8EEDC251}" srcOrd="0" destOrd="0" presId="urn:microsoft.com/office/officeart/2008/layout/VerticalCurvedList"/>
    <dgm:cxn modelId="{190E2DF5-9279-4B21-AF10-056520F943DC}" type="presParOf" srcId="{AAA537A9-B6A1-495B-A51A-C2EE8EEDC251}" destId="{02981293-BEB0-45BF-B034-EAD7AE579F62}" srcOrd="0" destOrd="0" presId="urn:microsoft.com/office/officeart/2008/layout/VerticalCurvedList"/>
    <dgm:cxn modelId="{F9F8ED14-A7B0-4CD3-B3E4-BAA1E0B76C0B}" type="presParOf" srcId="{AAA537A9-B6A1-495B-A51A-C2EE8EEDC251}" destId="{7C369A8D-6AD9-48D5-8DA6-F81AF4B47D85}" srcOrd="1" destOrd="0" presId="urn:microsoft.com/office/officeart/2008/layout/VerticalCurvedList"/>
    <dgm:cxn modelId="{D2912E55-0E9A-4551-B1D8-E8DD80B53031}" type="presParOf" srcId="{AAA537A9-B6A1-495B-A51A-C2EE8EEDC251}" destId="{8AD6FD08-7388-4CA0-B46E-49C83137A4E1}" srcOrd="2" destOrd="0" presId="urn:microsoft.com/office/officeart/2008/layout/VerticalCurvedList"/>
    <dgm:cxn modelId="{A0415BF9-D859-4913-9565-81B066344E75}" type="presParOf" srcId="{AAA537A9-B6A1-495B-A51A-C2EE8EEDC251}" destId="{AEFA155C-DC07-4FFB-B8D5-90B09FE37DB8}" srcOrd="3" destOrd="0" presId="urn:microsoft.com/office/officeart/2008/layout/VerticalCurvedList"/>
    <dgm:cxn modelId="{9857063A-C913-4627-BDCB-D00F8B07A3D6}" type="presParOf" srcId="{1D4AD721-DC37-4EBB-917F-1B2A78A1BB11}" destId="{08CCA25B-6E7B-4425-B0CA-4690BCD5E5A4}" srcOrd="1" destOrd="0" presId="urn:microsoft.com/office/officeart/2008/layout/VerticalCurvedList"/>
    <dgm:cxn modelId="{29A0BFE4-37EA-427E-8946-4B2681597595}" type="presParOf" srcId="{1D4AD721-DC37-4EBB-917F-1B2A78A1BB11}" destId="{FC86B7C8-DCF9-43FC-93B1-2105CC4A4826}" srcOrd="2" destOrd="0" presId="urn:microsoft.com/office/officeart/2008/layout/VerticalCurvedList"/>
    <dgm:cxn modelId="{B9B1F7A4-ACA3-4DE2-8AEE-E9BC2FE4C9B4}" type="presParOf" srcId="{FC86B7C8-DCF9-43FC-93B1-2105CC4A4826}" destId="{8A9F904D-84DE-4E78-B17F-38C6A95A5E99}" srcOrd="0" destOrd="0" presId="urn:microsoft.com/office/officeart/2008/layout/VerticalCurvedList"/>
    <dgm:cxn modelId="{996B3650-5ECF-44C3-9C48-35A0C1FB511C}" type="presParOf" srcId="{1D4AD721-DC37-4EBB-917F-1B2A78A1BB11}" destId="{39F09911-63AE-47B7-9BE6-8E87801AC9C5}" srcOrd="3" destOrd="0" presId="urn:microsoft.com/office/officeart/2008/layout/VerticalCurvedList"/>
    <dgm:cxn modelId="{3B839999-A1BC-43A2-9E80-3F8B13E15F12}" type="presParOf" srcId="{1D4AD721-DC37-4EBB-917F-1B2A78A1BB11}" destId="{7980DF5E-7A5C-435B-9B42-ECE09D914D29}" srcOrd="4" destOrd="0" presId="urn:microsoft.com/office/officeart/2008/layout/VerticalCurvedList"/>
    <dgm:cxn modelId="{0F8D708C-B944-48F3-A3D3-0BADFE5200C0}" type="presParOf" srcId="{7980DF5E-7A5C-435B-9B42-ECE09D914D29}" destId="{1460D825-5C23-4C95-A884-5CF3210B6FE9}"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9446E26-6F83-4C9C-9822-BDC8C8BB50C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6CFABE0A-03F9-4ED2-BC9F-45730D45AFDE}">
      <dgm:prSet custT="1"/>
      <dgm:spPr>
        <a:solidFill>
          <a:schemeClr val="accent4">
            <a:lumMod val="20000"/>
            <a:lumOff val="80000"/>
          </a:schemeClr>
        </a:solidFill>
        <a:ln>
          <a:solidFill>
            <a:schemeClr val="accent3">
              <a:lumMod val="60000"/>
              <a:lumOff val="40000"/>
            </a:schemeClr>
          </a:solidFill>
        </a:ln>
      </dgm:spPr>
      <dgm:t>
        <a:bodyPr/>
        <a:lstStyle/>
        <a:p>
          <a:pPr algn="just"/>
          <a:r>
            <a:rPr lang="es-ES" sz="1200" i="1" noProof="0" dirty="0" err="1">
              <a:solidFill>
                <a:srgbClr val="F8469B"/>
              </a:solidFill>
              <a:latin typeface="Arial Rounded MT Bold" panose="020F0704030504030204" pitchFamily="34" charset="0"/>
            </a:rPr>
            <a:t>SemRush</a:t>
          </a:r>
          <a:r>
            <a:rPr lang="es-ES" sz="1200" noProof="0" dirty="0">
              <a:solidFill>
                <a:schemeClr val="tx1"/>
              </a:solidFill>
              <a:latin typeface="Arial Rounded MT Bold" panose="020F0704030504030204" pitchFamily="34" charset="0"/>
            </a:rPr>
            <a:t>: es una herramienta de pago, útil para hacer estudios de mercado online: sobre todo, permite realizar los análisis de los competidores. De hecho, proporciona datos sobre los dominios buscados y sobre el uso de las palabras clave que llevan tráfico a la página. </a:t>
          </a:r>
        </a:p>
      </dgm:t>
    </dgm:pt>
    <dgm:pt modelId="{E969EE36-2BB0-4A56-9DAC-048114892FEA}" type="parTrans" cxnId="{66494A69-E505-44EF-955B-D46DC56102AE}">
      <dgm:prSet/>
      <dgm:spPr/>
      <dgm:t>
        <a:bodyPr/>
        <a:lstStyle/>
        <a:p>
          <a:endParaRPr lang="es-ES" sz="1200">
            <a:solidFill>
              <a:schemeClr val="tx1"/>
            </a:solidFill>
            <a:latin typeface="Arial Rounded MT Bold" panose="020F0704030504030204" pitchFamily="34" charset="0"/>
          </a:endParaRPr>
        </a:p>
      </dgm:t>
    </dgm:pt>
    <dgm:pt modelId="{72854753-8D12-4F9F-82EC-CD06FBB29CB4}" type="sibTrans" cxnId="{66494A69-E505-44EF-955B-D46DC56102AE}">
      <dgm:prSet/>
      <dgm:spPr>
        <a:ln>
          <a:solidFill>
            <a:schemeClr val="accent2">
              <a:lumMod val="50000"/>
            </a:schemeClr>
          </a:solidFill>
        </a:ln>
      </dgm:spPr>
      <dgm:t>
        <a:bodyPr/>
        <a:lstStyle/>
        <a:p>
          <a:endParaRPr lang="es-ES" sz="1200">
            <a:solidFill>
              <a:schemeClr val="tx1"/>
            </a:solidFill>
            <a:latin typeface="Arial Rounded MT Bold" panose="020F0704030504030204" pitchFamily="34" charset="0"/>
          </a:endParaRPr>
        </a:p>
      </dgm:t>
    </dgm:pt>
    <dgm:pt modelId="{AD9023BC-49D1-4642-933E-9F7FE9793BC1}">
      <dgm:prSet custT="1"/>
      <dgm:spPr>
        <a:solidFill>
          <a:schemeClr val="accent4">
            <a:lumMod val="20000"/>
            <a:lumOff val="80000"/>
          </a:schemeClr>
        </a:solidFill>
        <a:ln>
          <a:solidFill>
            <a:schemeClr val="accent3">
              <a:lumMod val="60000"/>
              <a:lumOff val="40000"/>
            </a:schemeClr>
          </a:solidFill>
        </a:ln>
      </dgm:spPr>
      <dgm:t>
        <a:bodyPr/>
        <a:lstStyle/>
        <a:p>
          <a:pPr algn="just"/>
          <a:r>
            <a:rPr lang="es-ES" sz="1200" i="1" noProof="0" dirty="0" err="1">
              <a:solidFill>
                <a:srgbClr val="F8469B"/>
              </a:solidFill>
              <a:latin typeface="Arial Rounded MT Bold" panose="020F0704030504030204" pitchFamily="34" charset="0"/>
            </a:rPr>
            <a:t>SimilareWeb</a:t>
          </a:r>
          <a:r>
            <a:rPr lang="es-ES" sz="1200" noProof="0" dirty="0">
              <a:solidFill>
                <a:schemeClr val="tx1"/>
              </a:solidFill>
              <a:latin typeface="Arial Rounded MT Bold" panose="020F0704030504030204" pitchFamily="34" charset="0"/>
            </a:rPr>
            <a:t>: herramienta online fácil de usar: se agrega el dominio de la página de interés y la herramienta proporciona las informaciones, aunque no funciona si la página considerada genera poco trafico. Es una herramienta útil para buscar competidores o líder del sector.  </a:t>
          </a:r>
        </a:p>
      </dgm:t>
    </dgm:pt>
    <dgm:pt modelId="{BBA324E9-9630-4ECA-8CCE-DAEA0B6002CF}" type="parTrans" cxnId="{E5A68C45-660F-42C4-88DF-AC235783E5BA}">
      <dgm:prSet/>
      <dgm:spPr/>
      <dgm:t>
        <a:bodyPr/>
        <a:lstStyle/>
        <a:p>
          <a:endParaRPr lang="es-ES" sz="1200">
            <a:solidFill>
              <a:schemeClr val="tx1"/>
            </a:solidFill>
            <a:latin typeface="Arial Rounded MT Bold" panose="020F0704030504030204" pitchFamily="34" charset="0"/>
          </a:endParaRPr>
        </a:p>
      </dgm:t>
    </dgm:pt>
    <dgm:pt modelId="{9C53B96D-021B-40AE-9812-7C493B37015E}" type="sibTrans" cxnId="{E5A68C45-660F-42C4-88DF-AC235783E5BA}">
      <dgm:prSet/>
      <dgm:spPr/>
      <dgm:t>
        <a:bodyPr/>
        <a:lstStyle/>
        <a:p>
          <a:endParaRPr lang="es-ES" sz="1200">
            <a:solidFill>
              <a:schemeClr val="tx1"/>
            </a:solidFill>
            <a:latin typeface="Arial Rounded MT Bold" panose="020F0704030504030204" pitchFamily="34" charset="0"/>
          </a:endParaRPr>
        </a:p>
      </dgm:t>
    </dgm:pt>
    <dgm:pt modelId="{14D59EC1-6C42-4684-9E22-1CE3A614CE5B}" type="pres">
      <dgm:prSet presAssocID="{19446E26-6F83-4C9C-9822-BDC8C8BB50C5}" presName="Name0" presStyleCnt="0">
        <dgm:presLayoutVars>
          <dgm:chMax val="7"/>
          <dgm:chPref val="7"/>
          <dgm:dir/>
        </dgm:presLayoutVars>
      </dgm:prSet>
      <dgm:spPr/>
    </dgm:pt>
    <dgm:pt modelId="{36672CD9-A517-405F-9711-1FB230229FAF}" type="pres">
      <dgm:prSet presAssocID="{19446E26-6F83-4C9C-9822-BDC8C8BB50C5}" presName="Name1" presStyleCnt="0"/>
      <dgm:spPr/>
    </dgm:pt>
    <dgm:pt modelId="{CFB9B5FD-F662-4618-A20E-9F00611EC946}" type="pres">
      <dgm:prSet presAssocID="{19446E26-6F83-4C9C-9822-BDC8C8BB50C5}" presName="cycle" presStyleCnt="0"/>
      <dgm:spPr/>
    </dgm:pt>
    <dgm:pt modelId="{277863A2-C227-4215-850F-8D886A50C4CA}" type="pres">
      <dgm:prSet presAssocID="{19446E26-6F83-4C9C-9822-BDC8C8BB50C5}" presName="srcNode" presStyleLbl="node1" presStyleIdx="0" presStyleCnt="2"/>
      <dgm:spPr/>
    </dgm:pt>
    <dgm:pt modelId="{7F4F7377-A4B3-46A7-8E8B-7DA0A7E21DE6}" type="pres">
      <dgm:prSet presAssocID="{19446E26-6F83-4C9C-9822-BDC8C8BB50C5}" presName="conn" presStyleLbl="parChTrans1D2" presStyleIdx="0" presStyleCnt="1"/>
      <dgm:spPr/>
    </dgm:pt>
    <dgm:pt modelId="{D5F64623-873F-4269-A0F4-96BC218ADA6F}" type="pres">
      <dgm:prSet presAssocID="{19446E26-6F83-4C9C-9822-BDC8C8BB50C5}" presName="extraNode" presStyleLbl="node1" presStyleIdx="0" presStyleCnt="2"/>
      <dgm:spPr/>
    </dgm:pt>
    <dgm:pt modelId="{53F1EFD1-6066-4008-99CA-CF02348E8C26}" type="pres">
      <dgm:prSet presAssocID="{19446E26-6F83-4C9C-9822-BDC8C8BB50C5}" presName="dstNode" presStyleLbl="node1" presStyleIdx="0" presStyleCnt="2"/>
      <dgm:spPr/>
    </dgm:pt>
    <dgm:pt modelId="{ADC35824-BA65-434C-8C5E-F67A067FC949}" type="pres">
      <dgm:prSet presAssocID="{6CFABE0A-03F9-4ED2-BC9F-45730D45AFDE}" presName="text_1" presStyleLbl="node1" presStyleIdx="0" presStyleCnt="2">
        <dgm:presLayoutVars>
          <dgm:bulletEnabled val="1"/>
        </dgm:presLayoutVars>
      </dgm:prSet>
      <dgm:spPr/>
    </dgm:pt>
    <dgm:pt modelId="{E0C22EC7-D730-48C7-98C1-4456EECAD38A}" type="pres">
      <dgm:prSet presAssocID="{6CFABE0A-03F9-4ED2-BC9F-45730D45AFDE}" presName="accent_1" presStyleCnt="0"/>
      <dgm:spPr/>
    </dgm:pt>
    <dgm:pt modelId="{969F9482-9A00-4D10-8A86-6ADFD49D000E}" type="pres">
      <dgm:prSet presAssocID="{6CFABE0A-03F9-4ED2-BC9F-45730D45AFDE}" presName="accentRepeatNode" presStyleLbl="solidFgAcc1" presStyleIdx="0" presStyleCnt="2" custLinFactNeighborX="-1477" custLinFactNeighborY="2060"/>
      <dgm:spPr>
        <a:ln>
          <a:solidFill>
            <a:srgbClr val="00B0F0"/>
          </a:solidFill>
        </a:ln>
      </dgm:spPr>
    </dgm:pt>
    <dgm:pt modelId="{5616A9FB-19DF-4F7B-95D4-E20289C6E527}" type="pres">
      <dgm:prSet presAssocID="{AD9023BC-49D1-4642-933E-9F7FE9793BC1}" presName="text_2" presStyleLbl="node1" presStyleIdx="1" presStyleCnt="2">
        <dgm:presLayoutVars>
          <dgm:bulletEnabled val="1"/>
        </dgm:presLayoutVars>
      </dgm:prSet>
      <dgm:spPr/>
    </dgm:pt>
    <dgm:pt modelId="{D723A6F4-A698-485E-9EE3-7B0961B55662}" type="pres">
      <dgm:prSet presAssocID="{AD9023BC-49D1-4642-933E-9F7FE9793BC1}" presName="accent_2" presStyleCnt="0"/>
      <dgm:spPr/>
    </dgm:pt>
    <dgm:pt modelId="{91DDD74F-A647-4741-A2A9-32D78B9907FE}" type="pres">
      <dgm:prSet presAssocID="{AD9023BC-49D1-4642-933E-9F7FE9793BC1}" presName="accentRepeatNode" presStyleLbl="solidFgAcc1" presStyleIdx="1" presStyleCnt="2"/>
      <dgm:spPr>
        <a:ln>
          <a:solidFill>
            <a:srgbClr val="00B0F0"/>
          </a:solidFill>
        </a:ln>
      </dgm:spPr>
    </dgm:pt>
  </dgm:ptLst>
  <dgm:cxnLst>
    <dgm:cxn modelId="{34306B26-6352-4A6C-9B33-8B03E6375BD3}" type="presOf" srcId="{19446E26-6F83-4C9C-9822-BDC8C8BB50C5}" destId="{14D59EC1-6C42-4684-9E22-1CE3A614CE5B}" srcOrd="0" destOrd="0" presId="urn:microsoft.com/office/officeart/2008/layout/VerticalCurvedList"/>
    <dgm:cxn modelId="{0FFF1F5D-C37D-416C-A313-3DD54661B8CE}" type="presOf" srcId="{72854753-8D12-4F9F-82EC-CD06FBB29CB4}" destId="{7F4F7377-A4B3-46A7-8E8B-7DA0A7E21DE6}" srcOrd="0" destOrd="0" presId="urn:microsoft.com/office/officeart/2008/layout/VerticalCurvedList"/>
    <dgm:cxn modelId="{E5A68C45-660F-42C4-88DF-AC235783E5BA}" srcId="{19446E26-6F83-4C9C-9822-BDC8C8BB50C5}" destId="{AD9023BC-49D1-4642-933E-9F7FE9793BC1}" srcOrd="1" destOrd="0" parTransId="{BBA324E9-9630-4ECA-8CCE-DAEA0B6002CF}" sibTransId="{9C53B96D-021B-40AE-9812-7C493B37015E}"/>
    <dgm:cxn modelId="{66494A69-E505-44EF-955B-D46DC56102AE}" srcId="{19446E26-6F83-4C9C-9822-BDC8C8BB50C5}" destId="{6CFABE0A-03F9-4ED2-BC9F-45730D45AFDE}" srcOrd="0" destOrd="0" parTransId="{E969EE36-2BB0-4A56-9DAC-048114892FEA}" sibTransId="{72854753-8D12-4F9F-82EC-CD06FBB29CB4}"/>
    <dgm:cxn modelId="{983C828A-57A7-415F-94CB-16623F8F496D}" type="presOf" srcId="{6CFABE0A-03F9-4ED2-BC9F-45730D45AFDE}" destId="{ADC35824-BA65-434C-8C5E-F67A067FC949}" srcOrd="0" destOrd="0" presId="urn:microsoft.com/office/officeart/2008/layout/VerticalCurvedList"/>
    <dgm:cxn modelId="{572BB3D7-C925-4119-B45C-9A6394BC2730}" type="presOf" srcId="{AD9023BC-49D1-4642-933E-9F7FE9793BC1}" destId="{5616A9FB-19DF-4F7B-95D4-E20289C6E527}" srcOrd="0" destOrd="0" presId="urn:microsoft.com/office/officeart/2008/layout/VerticalCurvedList"/>
    <dgm:cxn modelId="{D894BE09-8168-42C7-81F7-A5650F349D18}" type="presParOf" srcId="{14D59EC1-6C42-4684-9E22-1CE3A614CE5B}" destId="{36672CD9-A517-405F-9711-1FB230229FAF}" srcOrd="0" destOrd="0" presId="urn:microsoft.com/office/officeart/2008/layout/VerticalCurvedList"/>
    <dgm:cxn modelId="{D8433838-5BE6-4FF3-8617-F599DEE33341}" type="presParOf" srcId="{36672CD9-A517-405F-9711-1FB230229FAF}" destId="{CFB9B5FD-F662-4618-A20E-9F00611EC946}" srcOrd="0" destOrd="0" presId="urn:microsoft.com/office/officeart/2008/layout/VerticalCurvedList"/>
    <dgm:cxn modelId="{F38A417B-699F-4667-BF8F-EBA1DCE0633F}" type="presParOf" srcId="{CFB9B5FD-F662-4618-A20E-9F00611EC946}" destId="{277863A2-C227-4215-850F-8D886A50C4CA}" srcOrd="0" destOrd="0" presId="urn:microsoft.com/office/officeart/2008/layout/VerticalCurvedList"/>
    <dgm:cxn modelId="{F62DAA5A-85DF-421A-A5E2-5F2E43F13C6E}" type="presParOf" srcId="{CFB9B5FD-F662-4618-A20E-9F00611EC946}" destId="{7F4F7377-A4B3-46A7-8E8B-7DA0A7E21DE6}" srcOrd="1" destOrd="0" presId="urn:microsoft.com/office/officeart/2008/layout/VerticalCurvedList"/>
    <dgm:cxn modelId="{F21239C8-B980-48F6-BC5D-0AB502D9C99C}" type="presParOf" srcId="{CFB9B5FD-F662-4618-A20E-9F00611EC946}" destId="{D5F64623-873F-4269-A0F4-96BC218ADA6F}" srcOrd="2" destOrd="0" presId="urn:microsoft.com/office/officeart/2008/layout/VerticalCurvedList"/>
    <dgm:cxn modelId="{02FB15E9-4748-492B-9784-9B98FFF634AC}" type="presParOf" srcId="{CFB9B5FD-F662-4618-A20E-9F00611EC946}" destId="{53F1EFD1-6066-4008-99CA-CF02348E8C26}" srcOrd="3" destOrd="0" presId="urn:microsoft.com/office/officeart/2008/layout/VerticalCurvedList"/>
    <dgm:cxn modelId="{F889534F-11C1-41F5-962E-52D171658D17}" type="presParOf" srcId="{36672CD9-A517-405F-9711-1FB230229FAF}" destId="{ADC35824-BA65-434C-8C5E-F67A067FC949}" srcOrd="1" destOrd="0" presId="urn:microsoft.com/office/officeart/2008/layout/VerticalCurvedList"/>
    <dgm:cxn modelId="{C5AD14DF-4C32-436D-B9B1-0827CDFA936B}" type="presParOf" srcId="{36672CD9-A517-405F-9711-1FB230229FAF}" destId="{E0C22EC7-D730-48C7-98C1-4456EECAD38A}" srcOrd="2" destOrd="0" presId="urn:microsoft.com/office/officeart/2008/layout/VerticalCurvedList"/>
    <dgm:cxn modelId="{1B4A84E1-BBEE-46D3-AB96-0F474894D4EB}" type="presParOf" srcId="{E0C22EC7-D730-48C7-98C1-4456EECAD38A}" destId="{969F9482-9A00-4D10-8A86-6ADFD49D000E}" srcOrd="0" destOrd="0" presId="urn:microsoft.com/office/officeart/2008/layout/VerticalCurvedList"/>
    <dgm:cxn modelId="{2B0CB79E-D428-4818-8DBB-011F08C0FC37}" type="presParOf" srcId="{36672CD9-A517-405F-9711-1FB230229FAF}" destId="{5616A9FB-19DF-4F7B-95D4-E20289C6E527}" srcOrd="3" destOrd="0" presId="urn:microsoft.com/office/officeart/2008/layout/VerticalCurvedList"/>
    <dgm:cxn modelId="{D8F5B4EE-6451-4BAA-AF82-7F6945F453DB}" type="presParOf" srcId="{36672CD9-A517-405F-9711-1FB230229FAF}" destId="{D723A6F4-A698-485E-9EE3-7B0961B55662}" srcOrd="4" destOrd="0" presId="urn:microsoft.com/office/officeart/2008/layout/VerticalCurvedList"/>
    <dgm:cxn modelId="{7C594D3B-17BE-4065-AEDD-BC9EB82AC613}" type="presParOf" srcId="{D723A6F4-A698-485E-9EE3-7B0961B55662}" destId="{91DDD74F-A647-4741-A2A9-32D78B9907FE}" srcOrd="0" destOrd="0" presId="urn:microsoft.com/office/officeart/2008/layout/VerticalCurved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E866164-10BE-40E6-9C17-DB29D708FB6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C68770A6-E22A-43F0-99B2-A5046F36E999}">
      <dgm:prSet/>
      <dgm:spPr>
        <a:solidFill>
          <a:schemeClr val="accent4">
            <a:lumMod val="40000"/>
            <a:lumOff val="60000"/>
          </a:schemeClr>
        </a:solidFill>
        <a:ln>
          <a:solidFill>
            <a:srgbClr val="9AD3E9"/>
          </a:solidFill>
        </a:ln>
      </dgm:spPr>
      <dgm:t>
        <a:bodyPr/>
        <a:lstStyle/>
        <a:p>
          <a:r>
            <a:rPr lang="es-ES" noProof="0" dirty="0">
              <a:solidFill>
                <a:schemeClr val="tx1"/>
              </a:solidFill>
              <a:latin typeface="Arial Rounded MT Bold" panose="020F0704030504030204" pitchFamily="34" charset="0"/>
            </a:rPr>
            <a:t>1) </a:t>
          </a:r>
          <a:r>
            <a:rPr lang="es-ES" noProof="0" dirty="0" err="1">
              <a:solidFill>
                <a:srgbClr val="F8469B"/>
              </a:solidFill>
              <a:latin typeface="Arial Rounded MT Bold" panose="020F0704030504030204" pitchFamily="34" charset="0"/>
            </a:rPr>
            <a:t>Owned</a:t>
          </a:r>
          <a:r>
            <a:rPr lang="es-ES" noProof="0" dirty="0">
              <a:solidFill>
                <a:schemeClr val="tx1"/>
              </a:solidFill>
              <a:latin typeface="Arial Rounded MT Bold" panose="020F0704030504030204" pitchFamily="34" charset="0"/>
            </a:rPr>
            <a:t> media: son los canales que la marca posee y sobre los cuales tiene control directo (Página Web, Blog): el corazón de las actividades de marketing digital de la empresa.</a:t>
          </a:r>
        </a:p>
      </dgm:t>
    </dgm:pt>
    <dgm:pt modelId="{DE1B3484-7118-4203-94B3-0CB64C3AAE33}" type="parTrans" cxnId="{C666B23F-B1CB-4212-8803-7A70E195CD29}">
      <dgm:prSet/>
      <dgm:spPr/>
      <dgm:t>
        <a:bodyPr/>
        <a:lstStyle/>
        <a:p>
          <a:endParaRPr lang="es-ES" noProof="0" dirty="0">
            <a:solidFill>
              <a:schemeClr val="tx1"/>
            </a:solidFill>
            <a:latin typeface="Arial Rounded MT Bold" panose="020F0704030504030204" pitchFamily="34" charset="0"/>
          </a:endParaRPr>
        </a:p>
      </dgm:t>
    </dgm:pt>
    <dgm:pt modelId="{CB6D5FBE-0EED-438B-B310-E433F6CF8EC3}" type="sibTrans" cxnId="{C666B23F-B1CB-4212-8803-7A70E195CD29}">
      <dgm:prSet/>
      <dgm:spPr>
        <a:ln>
          <a:solidFill>
            <a:srgbClr val="0070C0"/>
          </a:solidFill>
        </a:ln>
      </dgm:spPr>
      <dgm:t>
        <a:bodyPr/>
        <a:lstStyle/>
        <a:p>
          <a:endParaRPr lang="es-ES" noProof="0" dirty="0">
            <a:solidFill>
              <a:schemeClr val="tx1"/>
            </a:solidFill>
            <a:latin typeface="Arial Rounded MT Bold" panose="020F0704030504030204" pitchFamily="34" charset="0"/>
          </a:endParaRPr>
        </a:p>
      </dgm:t>
    </dgm:pt>
    <dgm:pt modelId="{5061776D-7495-4C54-AA46-A136891D1090}">
      <dgm:prSet/>
      <dgm:spPr>
        <a:solidFill>
          <a:schemeClr val="accent4">
            <a:lumMod val="40000"/>
            <a:lumOff val="60000"/>
          </a:schemeClr>
        </a:solidFill>
        <a:ln>
          <a:solidFill>
            <a:srgbClr val="9AD3E9"/>
          </a:solidFill>
        </a:ln>
      </dgm:spPr>
      <dgm:t>
        <a:bodyPr/>
        <a:lstStyle/>
        <a:p>
          <a:pPr algn="just"/>
          <a:r>
            <a:rPr lang="es-ES" noProof="0" dirty="0">
              <a:solidFill>
                <a:schemeClr val="tx1"/>
              </a:solidFill>
              <a:latin typeface="Arial Rounded MT Bold" panose="020F0704030504030204" pitchFamily="34" charset="0"/>
            </a:rPr>
            <a:t>2) </a:t>
          </a:r>
          <a:r>
            <a:rPr lang="es-ES" noProof="0" dirty="0" err="1">
              <a:solidFill>
                <a:srgbClr val="F8469B"/>
              </a:solidFill>
              <a:latin typeface="Arial Rounded MT Bold" panose="020F0704030504030204" pitchFamily="34" charset="0"/>
            </a:rPr>
            <a:t>Paid</a:t>
          </a:r>
          <a:r>
            <a:rPr lang="es-ES" noProof="0" dirty="0">
              <a:solidFill>
                <a:schemeClr val="tx1"/>
              </a:solidFill>
              <a:latin typeface="Arial Rounded MT Bold" panose="020F0704030504030204" pitchFamily="34" charset="0"/>
            </a:rPr>
            <a:t> media: los medios de comunicación adquiridos, como los anuncios  pago por </a:t>
          </a:r>
          <a:r>
            <a:rPr lang="es-ES" noProof="0" dirty="0" err="1">
              <a:solidFill>
                <a:schemeClr val="tx1"/>
              </a:solidFill>
              <a:latin typeface="Arial Rounded MT Bold" panose="020F0704030504030204" pitchFamily="34" charset="0"/>
            </a:rPr>
            <a:t>click</a:t>
          </a:r>
          <a:r>
            <a:rPr lang="es-ES" noProof="0" dirty="0">
              <a:solidFill>
                <a:schemeClr val="tx1"/>
              </a:solidFill>
              <a:latin typeface="Arial Rounded MT Bold" panose="020F0704030504030204" pitchFamily="34" charset="0"/>
            </a:rPr>
            <a:t>, por ejemplo sobre los Canales Sociales. </a:t>
          </a:r>
        </a:p>
      </dgm:t>
    </dgm:pt>
    <dgm:pt modelId="{D612197F-BA48-410C-B9B3-CF1B169DB4D2}" type="parTrans" cxnId="{85F9E0E7-479A-4DB0-9218-1753D880E015}">
      <dgm:prSet/>
      <dgm:spPr/>
      <dgm:t>
        <a:bodyPr/>
        <a:lstStyle/>
        <a:p>
          <a:endParaRPr lang="es-ES" noProof="0" dirty="0">
            <a:solidFill>
              <a:schemeClr val="tx1"/>
            </a:solidFill>
            <a:latin typeface="Arial Rounded MT Bold" panose="020F0704030504030204" pitchFamily="34" charset="0"/>
          </a:endParaRPr>
        </a:p>
      </dgm:t>
    </dgm:pt>
    <dgm:pt modelId="{9616371F-F619-4E2E-BD18-FA8C6D4A53C1}" type="sibTrans" cxnId="{85F9E0E7-479A-4DB0-9218-1753D880E015}">
      <dgm:prSet/>
      <dgm:spPr/>
      <dgm:t>
        <a:bodyPr/>
        <a:lstStyle/>
        <a:p>
          <a:endParaRPr lang="es-ES" noProof="0" dirty="0">
            <a:solidFill>
              <a:schemeClr val="tx1"/>
            </a:solidFill>
            <a:latin typeface="Arial Rounded MT Bold" panose="020F0704030504030204" pitchFamily="34" charset="0"/>
          </a:endParaRPr>
        </a:p>
      </dgm:t>
    </dgm:pt>
    <dgm:pt modelId="{5CA8FCA1-BA20-492F-AEC0-0950A2E6D9E6}">
      <dgm:prSet/>
      <dgm:spPr>
        <a:solidFill>
          <a:schemeClr val="accent4">
            <a:lumMod val="40000"/>
            <a:lumOff val="60000"/>
          </a:schemeClr>
        </a:solidFill>
        <a:ln>
          <a:solidFill>
            <a:srgbClr val="9AD3E9"/>
          </a:solidFill>
        </a:ln>
      </dgm:spPr>
      <dgm:t>
        <a:bodyPr/>
        <a:lstStyle/>
        <a:p>
          <a:r>
            <a:rPr lang="es-ES" noProof="0" dirty="0">
              <a:solidFill>
                <a:schemeClr val="tx1"/>
              </a:solidFill>
              <a:latin typeface="Arial Rounded MT Bold" panose="020F0704030504030204" pitchFamily="34" charset="0"/>
            </a:rPr>
            <a:t>3) </a:t>
          </a:r>
          <a:r>
            <a:rPr lang="es-ES" noProof="0" dirty="0" err="1">
              <a:solidFill>
                <a:srgbClr val="F8469B"/>
              </a:solidFill>
              <a:latin typeface="Arial Rounded MT Bold" panose="020F0704030504030204" pitchFamily="34" charset="0"/>
            </a:rPr>
            <a:t>Earned</a:t>
          </a:r>
          <a:r>
            <a:rPr lang="es-ES" noProof="0" dirty="0">
              <a:solidFill>
                <a:schemeClr val="tx1"/>
              </a:solidFill>
              <a:latin typeface="Arial Rounded MT Bold" panose="020F0704030504030204" pitchFamily="34" charset="0"/>
            </a:rPr>
            <a:t> media: son los clientes aficionados a la marca que operan a través de: pasa palabra, comparticiones y comentarios.</a:t>
          </a:r>
        </a:p>
      </dgm:t>
    </dgm:pt>
    <dgm:pt modelId="{5A755561-A1E8-4B5A-9D78-96C98AFB861E}" type="parTrans" cxnId="{ED0FD5AA-9D5E-443A-B85A-B2F09369CFBA}">
      <dgm:prSet/>
      <dgm:spPr/>
      <dgm:t>
        <a:bodyPr/>
        <a:lstStyle/>
        <a:p>
          <a:endParaRPr lang="es-ES" noProof="0" dirty="0">
            <a:solidFill>
              <a:schemeClr val="tx1"/>
            </a:solidFill>
            <a:latin typeface="Arial Rounded MT Bold" panose="020F0704030504030204" pitchFamily="34" charset="0"/>
          </a:endParaRPr>
        </a:p>
      </dgm:t>
    </dgm:pt>
    <dgm:pt modelId="{1E1E970D-8DCC-4878-AA71-D1E5B70001D8}" type="sibTrans" cxnId="{ED0FD5AA-9D5E-443A-B85A-B2F09369CFBA}">
      <dgm:prSet/>
      <dgm:spPr/>
      <dgm:t>
        <a:bodyPr/>
        <a:lstStyle/>
        <a:p>
          <a:endParaRPr lang="es-ES" noProof="0" dirty="0">
            <a:solidFill>
              <a:schemeClr val="tx1"/>
            </a:solidFill>
            <a:latin typeface="Arial Rounded MT Bold" panose="020F0704030504030204" pitchFamily="34" charset="0"/>
          </a:endParaRPr>
        </a:p>
      </dgm:t>
    </dgm:pt>
    <dgm:pt modelId="{AC702E84-3C26-4262-8CAA-C5AE4108BF93}" type="pres">
      <dgm:prSet presAssocID="{FE866164-10BE-40E6-9C17-DB29D708FB67}" presName="Name0" presStyleCnt="0">
        <dgm:presLayoutVars>
          <dgm:chMax val="7"/>
          <dgm:chPref val="7"/>
          <dgm:dir/>
        </dgm:presLayoutVars>
      </dgm:prSet>
      <dgm:spPr/>
    </dgm:pt>
    <dgm:pt modelId="{DF9371BC-B26A-48AD-8AB8-60CA40CE9832}" type="pres">
      <dgm:prSet presAssocID="{FE866164-10BE-40E6-9C17-DB29D708FB67}" presName="Name1" presStyleCnt="0"/>
      <dgm:spPr/>
    </dgm:pt>
    <dgm:pt modelId="{784ABDAF-3035-4CC8-B176-CE41D508D807}" type="pres">
      <dgm:prSet presAssocID="{FE866164-10BE-40E6-9C17-DB29D708FB67}" presName="cycle" presStyleCnt="0"/>
      <dgm:spPr/>
    </dgm:pt>
    <dgm:pt modelId="{7119AED9-3978-4A06-90C5-F43B753DF6D8}" type="pres">
      <dgm:prSet presAssocID="{FE866164-10BE-40E6-9C17-DB29D708FB67}" presName="srcNode" presStyleLbl="node1" presStyleIdx="0" presStyleCnt="3"/>
      <dgm:spPr/>
    </dgm:pt>
    <dgm:pt modelId="{3A6B67F8-6223-4334-AECE-9EFF411A093C}" type="pres">
      <dgm:prSet presAssocID="{FE866164-10BE-40E6-9C17-DB29D708FB67}" presName="conn" presStyleLbl="parChTrans1D2" presStyleIdx="0" presStyleCnt="1"/>
      <dgm:spPr/>
    </dgm:pt>
    <dgm:pt modelId="{74301E09-AD7B-425F-8ACB-C1E493A1790A}" type="pres">
      <dgm:prSet presAssocID="{FE866164-10BE-40E6-9C17-DB29D708FB67}" presName="extraNode" presStyleLbl="node1" presStyleIdx="0" presStyleCnt="3"/>
      <dgm:spPr/>
    </dgm:pt>
    <dgm:pt modelId="{16E84D86-0938-4C4A-B1AA-CA09CBB95DFE}" type="pres">
      <dgm:prSet presAssocID="{FE866164-10BE-40E6-9C17-DB29D708FB67}" presName="dstNode" presStyleLbl="node1" presStyleIdx="0" presStyleCnt="3"/>
      <dgm:spPr/>
    </dgm:pt>
    <dgm:pt modelId="{4E4834F1-13FA-4934-917E-E912AB51FB84}" type="pres">
      <dgm:prSet presAssocID="{C68770A6-E22A-43F0-99B2-A5046F36E999}" presName="text_1" presStyleLbl="node1" presStyleIdx="0" presStyleCnt="3">
        <dgm:presLayoutVars>
          <dgm:bulletEnabled val="1"/>
        </dgm:presLayoutVars>
      </dgm:prSet>
      <dgm:spPr/>
    </dgm:pt>
    <dgm:pt modelId="{50EE3EC1-9F68-4279-9064-B5AD8442744D}" type="pres">
      <dgm:prSet presAssocID="{C68770A6-E22A-43F0-99B2-A5046F36E999}" presName="accent_1" presStyleCnt="0"/>
      <dgm:spPr/>
    </dgm:pt>
    <dgm:pt modelId="{E52BBF4E-3EEF-4B07-9DBA-D32861D004D9}" type="pres">
      <dgm:prSet presAssocID="{C68770A6-E22A-43F0-99B2-A5046F36E999}" presName="accentRepeatNode" presStyleLbl="solidFgAcc1" presStyleIdx="0" presStyleCnt="3"/>
      <dgm:spPr>
        <a:ln>
          <a:solidFill>
            <a:srgbClr val="F8469B"/>
          </a:solidFill>
        </a:ln>
      </dgm:spPr>
    </dgm:pt>
    <dgm:pt modelId="{5EA58BD8-E273-48AD-8D2D-722A14E8C18B}" type="pres">
      <dgm:prSet presAssocID="{5061776D-7495-4C54-AA46-A136891D1090}" presName="text_2" presStyleLbl="node1" presStyleIdx="1" presStyleCnt="3">
        <dgm:presLayoutVars>
          <dgm:bulletEnabled val="1"/>
        </dgm:presLayoutVars>
      </dgm:prSet>
      <dgm:spPr/>
    </dgm:pt>
    <dgm:pt modelId="{DB51255F-BCFC-4122-848C-B39F0812D597}" type="pres">
      <dgm:prSet presAssocID="{5061776D-7495-4C54-AA46-A136891D1090}" presName="accent_2" presStyleCnt="0"/>
      <dgm:spPr/>
    </dgm:pt>
    <dgm:pt modelId="{BDCCFE97-4619-4BA6-8DF9-607FCF19DAD7}" type="pres">
      <dgm:prSet presAssocID="{5061776D-7495-4C54-AA46-A136891D1090}" presName="accentRepeatNode" presStyleLbl="solidFgAcc1" presStyleIdx="1" presStyleCnt="3"/>
      <dgm:spPr>
        <a:ln>
          <a:solidFill>
            <a:srgbClr val="F8469B"/>
          </a:solidFill>
        </a:ln>
      </dgm:spPr>
    </dgm:pt>
    <dgm:pt modelId="{7E1BDA23-CEE3-4272-9630-07C47EEC4478}" type="pres">
      <dgm:prSet presAssocID="{5CA8FCA1-BA20-492F-AEC0-0950A2E6D9E6}" presName="text_3" presStyleLbl="node1" presStyleIdx="2" presStyleCnt="3">
        <dgm:presLayoutVars>
          <dgm:bulletEnabled val="1"/>
        </dgm:presLayoutVars>
      </dgm:prSet>
      <dgm:spPr/>
    </dgm:pt>
    <dgm:pt modelId="{695896A5-12ED-4300-B226-DB2DDB7ABAC6}" type="pres">
      <dgm:prSet presAssocID="{5CA8FCA1-BA20-492F-AEC0-0950A2E6D9E6}" presName="accent_3" presStyleCnt="0"/>
      <dgm:spPr/>
    </dgm:pt>
    <dgm:pt modelId="{C671FD8A-2E9D-46FB-A0CF-388DF7031A3E}" type="pres">
      <dgm:prSet presAssocID="{5CA8FCA1-BA20-492F-AEC0-0950A2E6D9E6}" presName="accentRepeatNode" presStyleLbl="solidFgAcc1" presStyleIdx="2" presStyleCnt="3"/>
      <dgm:spPr>
        <a:ln>
          <a:solidFill>
            <a:srgbClr val="F8469B"/>
          </a:solidFill>
        </a:ln>
      </dgm:spPr>
    </dgm:pt>
  </dgm:ptLst>
  <dgm:cxnLst>
    <dgm:cxn modelId="{C666B23F-B1CB-4212-8803-7A70E195CD29}" srcId="{FE866164-10BE-40E6-9C17-DB29D708FB67}" destId="{C68770A6-E22A-43F0-99B2-A5046F36E999}" srcOrd="0" destOrd="0" parTransId="{DE1B3484-7118-4203-94B3-0CB64C3AAE33}" sibTransId="{CB6D5FBE-0EED-438B-B310-E433F6CF8EC3}"/>
    <dgm:cxn modelId="{EF40D8A4-E07B-4072-90E7-DE236F1304E1}" type="presOf" srcId="{5061776D-7495-4C54-AA46-A136891D1090}" destId="{5EA58BD8-E273-48AD-8D2D-722A14E8C18B}" srcOrd="0" destOrd="0" presId="urn:microsoft.com/office/officeart/2008/layout/VerticalCurvedList"/>
    <dgm:cxn modelId="{858D55AA-8DDA-4908-A0A6-6F8D5B482D16}" type="presOf" srcId="{FE866164-10BE-40E6-9C17-DB29D708FB67}" destId="{AC702E84-3C26-4262-8CAA-C5AE4108BF93}" srcOrd="0" destOrd="0" presId="urn:microsoft.com/office/officeart/2008/layout/VerticalCurvedList"/>
    <dgm:cxn modelId="{ED0FD5AA-9D5E-443A-B85A-B2F09369CFBA}" srcId="{FE866164-10BE-40E6-9C17-DB29D708FB67}" destId="{5CA8FCA1-BA20-492F-AEC0-0950A2E6D9E6}" srcOrd="2" destOrd="0" parTransId="{5A755561-A1E8-4B5A-9D78-96C98AFB861E}" sibTransId="{1E1E970D-8DCC-4878-AA71-D1E5B70001D8}"/>
    <dgm:cxn modelId="{53674EAC-9AB0-474C-813E-52D0890837AC}" type="presOf" srcId="{CB6D5FBE-0EED-438B-B310-E433F6CF8EC3}" destId="{3A6B67F8-6223-4334-AECE-9EFF411A093C}" srcOrd="0" destOrd="0" presId="urn:microsoft.com/office/officeart/2008/layout/VerticalCurvedList"/>
    <dgm:cxn modelId="{C4AE41D8-BDA7-40C1-9825-9F64BA75B6FD}" type="presOf" srcId="{5CA8FCA1-BA20-492F-AEC0-0950A2E6D9E6}" destId="{7E1BDA23-CEE3-4272-9630-07C47EEC4478}" srcOrd="0" destOrd="0" presId="urn:microsoft.com/office/officeart/2008/layout/VerticalCurvedList"/>
    <dgm:cxn modelId="{8D0552E2-B89B-40A2-800A-BE4E0CF5E0B7}" type="presOf" srcId="{C68770A6-E22A-43F0-99B2-A5046F36E999}" destId="{4E4834F1-13FA-4934-917E-E912AB51FB84}" srcOrd="0" destOrd="0" presId="urn:microsoft.com/office/officeart/2008/layout/VerticalCurvedList"/>
    <dgm:cxn modelId="{85F9E0E7-479A-4DB0-9218-1753D880E015}" srcId="{FE866164-10BE-40E6-9C17-DB29D708FB67}" destId="{5061776D-7495-4C54-AA46-A136891D1090}" srcOrd="1" destOrd="0" parTransId="{D612197F-BA48-410C-B9B3-CF1B169DB4D2}" sibTransId="{9616371F-F619-4E2E-BD18-FA8C6D4A53C1}"/>
    <dgm:cxn modelId="{844BA82E-54C5-4A2C-998C-A3C611A51656}" type="presParOf" srcId="{AC702E84-3C26-4262-8CAA-C5AE4108BF93}" destId="{DF9371BC-B26A-48AD-8AB8-60CA40CE9832}" srcOrd="0" destOrd="0" presId="urn:microsoft.com/office/officeart/2008/layout/VerticalCurvedList"/>
    <dgm:cxn modelId="{A2A7A6C4-9756-4D4F-BE28-95D9CE1B4556}" type="presParOf" srcId="{DF9371BC-B26A-48AD-8AB8-60CA40CE9832}" destId="{784ABDAF-3035-4CC8-B176-CE41D508D807}" srcOrd="0" destOrd="0" presId="urn:microsoft.com/office/officeart/2008/layout/VerticalCurvedList"/>
    <dgm:cxn modelId="{7B2A5742-B944-4D8E-BAB2-CA63257038F2}" type="presParOf" srcId="{784ABDAF-3035-4CC8-B176-CE41D508D807}" destId="{7119AED9-3978-4A06-90C5-F43B753DF6D8}" srcOrd="0" destOrd="0" presId="urn:microsoft.com/office/officeart/2008/layout/VerticalCurvedList"/>
    <dgm:cxn modelId="{65E684CF-0A0E-47BA-99F6-4B387C582FBA}" type="presParOf" srcId="{784ABDAF-3035-4CC8-B176-CE41D508D807}" destId="{3A6B67F8-6223-4334-AECE-9EFF411A093C}" srcOrd="1" destOrd="0" presId="urn:microsoft.com/office/officeart/2008/layout/VerticalCurvedList"/>
    <dgm:cxn modelId="{046A5751-C3BD-4E3A-A444-043774E6C3F8}" type="presParOf" srcId="{784ABDAF-3035-4CC8-B176-CE41D508D807}" destId="{74301E09-AD7B-425F-8ACB-C1E493A1790A}" srcOrd="2" destOrd="0" presId="urn:microsoft.com/office/officeart/2008/layout/VerticalCurvedList"/>
    <dgm:cxn modelId="{24FB3933-94DD-4874-A330-E46ED22952E1}" type="presParOf" srcId="{784ABDAF-3035-4CC8-B176-CE41D508D807}" destId="{16E84D86-0938-4C4A-B1AA-CA09CBB95DFE}" srcOrd="3" destOrd="0" presId="urn:microsoft.com/office/officeart/2008/layout/VerticalCurvedList"/>
    <dgm:cxn modelId="{7BF9B59B-67FC-449D-9176-99F86AB6C96B}" type="presParOf" srcId="{DF9371BC-B26A-48AD-8AB8-60CA40CE9832}" destId="{4E4834F1-13FA-4934-917E-E912AB51FB84}" srcOrd="1" destOrd="0" presId="urn:microsoft.com/office/officeart/2008/layout/VerticalCurvedList"/>
    <dgm:cxn modelId="{7DF57086-13CE-4C23-A975-F17F439D2451}" type="presParOf" srcId="{DF9371BC-B26A-48AD-8AB8-60CA40CE9832}" destId="{50EE3EC1-9F68-4279-9064-B5AD8442744D}" srcOrd="2" destOrd="0" presId="urn:microsoft.com/office/officeart/2008/layout/VerticalCurvedList"/>
    <dgm:cxn modelId="{7A3E12DA-0B32-43EA-AE19-A049A3B61552}" type="presParOf" srcId="{50EE3EC1-9F68-4279-9064-B5AD8442744D}" destId="{E52BBF4E-3EEF-4B07-9DBA-D32861D004D9}" srcOrd="0" destOrd="0" presId="urn:microsoft.com/office/officeart/2008/layout/VerticalCurvedList"/>
    <dgm:cxn modelId="{38FFB406-2AE7-4857-9E18-5FA0E5812835}" type="presParOf" srcId="{DF9371BC-B26A-48AD-8AB8-60CA40CE9832}" destId="{5EA58BD8-E273-48AD-8D2D-722A14E8C18B}" srcOrd="3" destOrd="0" presId="urn:microsoft.com/office/officeart/2008/layout/VerticalCurvedList"/>
    <dgm:cxn modelId="{3490D2C3-867E-4F70-943E-99F2F08D1BB3}" type="presParOf" srcId="{DF9371BC-B26A-48AD-8AB8-60CA40CE9832}" destId="{DB51255F-BCFC-4122-848C-B39F0812D597}" srcOrd="4" destOrd="0" presId="urn:microsoft.com/office/officeart/2008/layout/VerticalCurvedList"/>
    <dgm:cxn modelId="{53088BA0-F3DE-4985-8EB0-B673481CCF54}" type="presParOf" srcId="{DB51255F-BCFC-4122-848C-B39F0812D597}" destId="{BDCCFE97-4619-4BA6-8DF9-607FCF19DAD7}" srcOrd="0" destOrd="0" presId="urn:microsoft.com/office/officeart/2008/layout/VerticalCurvedList"/>
    <dgm:cxn modelId="{BCC8A8BB-11F8-4C95-B3AA-C5B078D33D0B}" type="presParOf" srcId="{DF9371BC-B26A-48AD-8AB8-60CA40CE9832}" destId="{7E1BDA23-CEE3-4272-9630-07C47EEC4478}" srcOrd="5" destOrd="0" presId="urn:microsoft.com/office/officeart/2008/layout/VerticalCurvedList"/>
    <dgm:cxn modelId="{8F131485-CEC5-4D99-8BF0-BFEA7F8132BC}" type="presParOf" srcId="{DF9371BC-B26A-48AD-8AB8-60CA40CE9832}" destId="{695896A5-12ED-4300-B226-DB2DDB7ABAC6}" srcOrd="6" destOrd="0" presId="urn:microsoft.com/office/officeart/2008/layout/VerticalCurvedList"/>
    <dgm:cxn modelId="{F4FC744C-9F69-49A3-A567-89B625DABF04}" type="presParOf" srcId="{695896A5-12ED-4300-B226-DB2DDB7ABAC6}" destId="{C671FD8A-2E9D-46FB-A0CF-388DF7031A3E}" srcOrd="0" destOrd="0" presId="urn:microsoft.com/office/officeart/2008/layout/VerticalCurvedList"/>
  </dgm:cxnLst>
  <dgm:bg/>
  <dgm:whole>
    <a:ln>
      <a:solidFill>
        <a:srgbClr val="00B0F0"/>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AE7E9CF-7D50-4757-93A3-86BCC3F7FE1D}"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s-ES"/>
        </a:p>
      </dgm:t>
    </dgm:pt>
    <dgm:pt modelId="{2A413D63-ABD2-4139-A468-7C60E40D5F0F}">
      <dgm:prSet custT="1"/>
      <dgm:spPr/>
      <dgm:t>
        <a:bodyPr/>
        <a:lstStyle/>
        <a:p>
          <a:pPr marL="0" lvl="0" algn="ctr" defTabSz="311150">
            <a:lnSpc>
              <a:spcPct val="90000"/>
            </a:lnSpc>
            <a:spcBef>
              <a:spcPct val="0"/>
            </a:spcBef>
            <a:spcAft>
              <a:spcPct val="35000"/>
            </a:spcAft>
            <a:buNone/>
          </a:pPr>
          <a:r>
            <a:rPr lang="es-ES" sz="1200" noProof="0" dirty="0">
              <a:solidFill>
                <a:schemeClr val="tx1"/>
              </a:solidFill>
              <a:latin typeface="Arial Rounded MT Bold" panose="020F0704030504030204" pitchFamily="34" charset="0"/>
            </a:rPr>
            <a:t>Entonces, lo que la agencia ha realizado es:</a:t>
          </a:r>
        </a:p>
      </dgm:t>
    </dgm:pt>
    <dgm:pt modelId="{3B0D8D1A-ACD7-4013-A577-977C4A8AB410}" type="parTrans" cxnId="{DAC8911D-9E0A-4651-82AB-321906595355}">
      <dgm:prSet/>
      <dgm:spPr/>
      <dgm:t>
        <a:bodyPr/>
        <a:lstStyle/>
        <a:p>
          <a:endParaRPr lang="es-ES" sz="1200" noProof="0" dirty="0">
            <a:solidFill>
              <a:schemeClr val="tx1"/>
            </a:solidFill>
            <a:latin typeface="Arial Rounded MT Bold" panose="020F0704030504030204" pitchFamily="34" charset="0"/>
          </a:endParaRPr>
        </a:p>
      </dgm:t>
    </dgm:pt>
    <dgm:pt modelId="{EFC6DCE3-50FB-4652-942E-E025774EED7E}" type="sibTrans" cxnId="{DAC8911D-9E0A-4651-82AB-321906595355}">
      <dgm:prSet custT="1"/>
      <dgm:spPr/>
      <dgm:t>
        <a:bodyPr/>
        <a:lstStyle/>
        <a:p>
          <a:endParaRPr lang="es-ES" sz="1200" noProof="0" dirty="0">
            <a:solidFill>
              <a:schemeClr val="tx1"/>
            </a:solidFill>
            <a:latin typeface="Arial Rounded MT Bold" panose="020F0704030504030204" pitchFamily="34" charset="0"/>
          </a:endParaRPr>
        </a:p>
      </dgm:t>
    </dgm:pt>
    <dgm:pt modelId="{90F20633-2DA6-42C5-B848-EA79E11F74A0}">
      <dgm:prSet custT="1"/>
      <dgm:spPr/>
      <dgm:t>
        <a:bodyPr/>
        <a:lstStyle/>
        <a:p>
          <a:r>
            <a:rPr lang="es-ES" sz="1200" noProof="0" dirty="0">
              <a:solidFill>
                <a:schemeClr val="tx1"/>
              </a:solidFill>
              <a:latin typeface="Arial Rounded MT Bold" panose="020F0704030504030204" pitchFamily="34" charset="0"/>
            </a:rPr>
            <a:t>Un trabajo de análisis y seguimiento</a:t>
          </a:r>
        </a:p>
      </dgm:t>
    </dgm:pt>
    <dgm:pt modelId="{BEE977E8-0528-4804-A629-7AA600D44C60}" type="parTrans" cxnId="{EF7C2A54-C001-46FB-B36D-E4C31AB313EA}">
      <dgm:prSet/>
      <dgm:spPr/>
      <dgm:t>
        <a:bodyPr/>
        <a:lstStyle/>
        <a:p>
          <a:endParaRPr lang="es-ES" sz="1200" noProof="0" dirty="0">
            <a:solidFill>
              <a:schemeClr val="tx1"/>
            </a:solidFill>
            <a:latin typeface="Arial Rounded MT Bold" panose="020F0704030504030204" pitchFamily="34" charset="0"/>
          </a:endParaRPr>
        </a:p>
      </dgm:t>
    </dgm:pt>
    <dgm:pt modelId="{9897EC1B-4ACC-4E2E-9D52-9B69500735DB}" type="sibTrans" cxnId="{EF7C2A54-C001-46FB-B36D-E4C31AB313EA}">
      <dgm:prSet custT="1"/>
      <dgm:spPr/>
      <dgm:t>
        <a:bodyPr/>
        <a:lstStyle/>
        <a:p>
          <a:endParaRPr lang="es-ES" sz="1200" noProof="0" dirty="0">
            <a:solidFill>
              <a:schemeClr val="tx1"/>
            </a:solidFill>
            <a:latin typeface="Arial Rounded MT Bold" panose="020F0704030504030204" pitchFamily="34" charset="0"/>
          </a:endParaRPr>
        </a:p>
      </dgm:t>
    </dgm:pt>
    <dgm:pt modelId="{6B0A1B66-B24F-4A6F-A35E-1635250DBF35}">
      <dgm:prSet custT="1"/>
      <dgm:spPr>
        <a:solidFill>
          <a:schemeClr val="accent3">
            <a:lumMod val="40000"/>
            <a:lumOff val="60000"/>
          </a:schemeClr>
        </a:solidFill>
        <a:ln>
          <a:solidFill>
            <a:schemeClr val="accent4">
              <a:lumMod val="60000"/>
              <a:lumOff val="40000"/>
            </a:schemeClr>
          </a:solidFill>
        </a:ln>
      </dgm:spPr>
      <dgm:t>
        <a:bodyPr/>
        <a:lstStyle/>
        <a:p>
          <a:pPr algn="just"/>
          <a:r>
            <a:rPr lang="es-ES" sz="1200" noProof="0" dirty="0">
              <a:solidFill>
                <a:schemeClr val="tx1"/>
              </a:solidFill>
              <a:latin typeface="Arial Rounded MT Bold" panose="020F0704030504030204" pitchFamily="34" charset="0"/>
            </a:rPr>
            <a:t>Las técnicas tradicionales de marketing «B2B» (llamadas telefónicas, correo comerciales, etc.) no se adaptan al nuevo contexto dominado por el Digital y las Redes Sociales. Las empresas deberían demandarse cómo moverse en este nuevo escenario y cómo invertir. </a:t>
          </a:r>
        </a:p>
      </dgm:t>
    </dgm:pt>
    <dgm:pt modelId="{FC586CBD-C59B-4D46-8A53-F771995DDFA8}" type="parTrans" cxnId="{6D1B9AD1-0CEB-4D75-AB1F-F2C951E406C8}">
      <dgm:prSet/>
      <dgm:spPr/>
      <dgm:t>
        <a:bodyPr/>
        <a:lstStyle/>
        <a:p>
          <a:endParaRPr lang="es-ES" sz="1200" noProof="0" dirty="0">
            <a:solidFill>
              <a:schemeClr val="tx1"/>
            </a:solidFill>
            <a:latin typeface="Arial Rounded MT Bold" panose="020F0704030504030204" pitchFamily="34" charset="0"/>
          </a:endParaRPr>
        </a:p>
      </dgm:t>
    </dgm:pt>
    <dgm:pt modelId="{0A287ACC-F68D-4B97-8409-C665FABAB5C1}" type="sibTrans" cxnId="{6D1B9AD1-0CEB-4D75-AB1F-F2C951E406C8}">
      <dgm:prSet/>
      <dgm:spPr/>
      <dgm:t>
        <a:bodyPr/>
        <a:lstStyle/>
        <a:p>
          <a:endParaRPr lang="es-ES" sz="1200" noProof="0" dirty="0">
            <a:solidFill>
              <a:schemeClr val="tx1"/>
            </a:solidFill>
            <a:latin typeface="Arial Rounded MT Bold" panose="020F0704030504030204" pitchFamily="34" charset="0"/>
          </a:endParaRPr>
        </a:p>
      </dgm:t>
    </dgm:pt>
    <dgm:pt modelId="{E94CD4EE-C0A2-4620-84AA-C1E775178B92}">
      <dgm:prSet custT="1"/>
      <dgm:spPr/>
      <dgm:t>
        <a:bodyPr/>
        <a:lstStyle/>
        <a:p>
          <a:r>
            <a:rPr lang="es-ES" sz="1200" noProof="0" dirty="0">
              <a:solidFill>
                <a:schemeClr val="tx1"/>
              </a:solidFill>
              <a:latin typeface="Arial Rounded MT Bold" panose="020F0704030504030204" pitchFamily="34" charset="0"/>
            </a:rPr>
            <a:t>Un proceso de mejora</a:t>
          </a:r>
        </a:p>
      </dgm:t>
    </dgm:pt>
    <dgm:pt modelId="{38ECAA31-5C02-4A5C-9095-23C8A36962EB}" type="parTrans" cxnId="{B5DA5946-C389-4565-81FB-FDB65EBCBB13}">
      <dgm:prSet/>
      <dgm:spPr/>
      <dgm:t>
        <a:bodyPr/>
        <a:lstStyle/>
        <a:p>
          <a:endParaRPr lang="es-ES" sz="1200" noProof="0" dirty="0">
            <a:solidFill>
              <a:schemeClr val="tx1"/>
            </a:solidFill>
            <a:latin typeface="Arial Rounded MT Bold" panose="020F0704030504030204" pitchFamily="34" charset="0"/>
          </a:endParaRPr>
        </a:p>
      </dgm:t>
    </dgm:pt>
    <dgm:pt modelId="{3B7D4999-DCAF-42DC-9535-7FBEA17F124A}" type="sibTrans" cxnId="{B5DA5946-C389-4565-81FB-FDB65EBCBB13}">
      <dgm:prSet custT="1"/>
      <dgm:spPr/>
      <dgm:t>
        <a:bodyPr/>
        <a:lstStyle/>
        <a:p>
          <a:endParaRPr lang="es-ES" sz="1200" noProof="0" dirty="0">
            <a:solidFill>
              <a:schemeClr val="tx1"/>
            </a:solidFill>
            <a:latin typeface="Arial Rounded MT Bold" panose="020F0704030504030204" pitchFamily="34" charset="0"/>
          </a:endParaRPr>
        </a:p>
      </dgm:t>
    </dgm:pt>
    <dgm:pt modelId="{50684247-5513-494C-81DB-2098C4A9D33A}" type="pres">
      <dgm:prSet presAssocID="{9AE7E9CF-7D50-4757-93A3-86BCC3F7FE1D}" presName="diagram" presStyleCnt="0">
        <dgm:presLayoutVars>
          <dgm:dir/>
          <dgm:resizeHandles val="exact"/>
        </dgm:presLayoutVars>
      </dgm:prSet>
      <dgm:spPr/>
    </dgm:pt>
    <dgm:pt modelId="{0767BF63-A06E-4712-B0FE-1A3420D3C873}" type="pres">
      <dgm:prSet presAssocID="{2A413D63-ABD2-4139-A468-7C60E40D5F0F}" presName="node" presStyleLbl="node1" presStyleIdx="0" presStyleCnt="4" custScaleX="147269" custScaleY="184158">
        <dgm:presLayoutVars>
          <dgm:bulletEnabled val="1"/>
        </dgm:presLayoutVars>
      </dgm:prSet>
      <dgm:spPr/>
    </dgm:pt>
    <dgm:pt modelId="{A80E79F5-682F-4569-A3C9-010E9FBB9165}" type="pres">
      <dgm:prSet presAssocID="{EFC6DCE3-50FB-4652-942E-E025774EED7E}" presName="sibTrans" presStyleLbl="sibTrans2D1" presStyleIdx="0" presStyleCnt="3"/>
      <dgm:spPr/>
    </dgm:pt>
    <dgm:pt modelId="{4CE61D3C-22C0-495C-A278-17E93C8DC0B4}" type="pres">
      <dgm:prSet presAssocID="{EFC6DCE3-50FB-4652-942E-E025774EED7E}" presName="connectorText" presStyleLbl="sibTrans2D1" presStyleIdx="0" presStyleCnt="3"/>
      <dgm:spPr/>
    </dgm:pt>
    <dgm:pt modelId="{EEF7F217-8C85-4DBC-9981-15F10FEE9FD2}" type="pres">
      <dgm:prSet presAssocID="{90F20633-2DA6-42C5-B848-EA79E11F74A0}" presName="node" presStyleLbl="node1" presStyleIdx="1" presStyleCnt="4" custScaleX="139227" custScaleY="179949">
        <dgm:presLayoutVars>
          <dgm:bulletEnabled val="1"/>
        </dgm:presLayoutVars>
      </dgm:prSet>
      <dgm:spPr/>
    </dgm:pt>
    <dgm:pt modelId="{1AFCB61E-5956-4927-ABB2-8D7340342412}" type="pres">
      <dgm:prSet presAssocID="{9897EC1B-4ACC-4E2E-9D52-9B69500735DB}" presName="sibTrans" presStyleLbl="sibTrans2D1" presStyleIdx="1" presStyleCnt="3"/>
      <dgm:spPr/>
    </dgm:pt>
    <dgm:pt modelId="{1AE134A1-1D40-4940-93C8-1E19DA01120D}" type="pres">
      <dgm:prSet presAssocID="{9897EC1B-4ACC-4E2E-9D52-9B69500735DB}" presName="connectorText" presStyleLbl="sibTrans2D1" presStyleIdx="1" presStyleCnt="3"/>
      <dgm:spPr/>
    </dgm:pt>
    <dgm:pt modelId="{87BDC5E9-17BB-48D9-80D7-7520DA144C0C}" type="pres">
      <dgm:prSet presAssocID="{E94CD4EE-C0A2-4620-84AA-C1E775178B92}" presName="node" presStyleLbl="node1" presStyleIdx="2" presStyleCnt="4" custScaleX="167892" custScaleY="179949">
        <dgm:presLayoutVars>
          <dgm:bulletEnabled val="1"/>
        </dgm:presLayoutVars>
      </dgm:prSet>
      <dgm:spPr/>
    </dgm:pt>
    <dgm:pt modelId="{E8AD2075-4861-4ED5-9183-015A5AE211B0}" type="pres">
      <dgm:prSet presAssocID="{3B7D4999-DCAF-42DC-9535-7FBEA17F124A}" presName="sibTrans" presStyleLbl="sibTrans2D1" presStyleIdx="2" presStyleCnt="3"/>
      <dgm:spPr/>
    </dgm:pt>
    <dgm:pt modelId="{34AF481A-4127-46B4-A1CE-F642B303F978}" type="pres">
      <dgm:prSet presAssocID="{3B7D4999-DCAF-42DC-9535-7FBEA17F124A}" presName="connectorText" presStyleLbl="sibTrans2D1" presStyleIdx="2" presStyleCnt="3"/>
      <dgm:spPr/>
    </dgm:pt>
    <dgm:pt modelId="{02DFACBF-7709-4913-A57E-64CF25FB1DC5}" type="pres">
      <dgm:prSet presAssocID="{6B0A1B66-B24F-4A6F-A35E-1635250DBF35}" presName="node" presStyleLbl="node1" presStyleIdx="3" presStyleCnt="4" custScaleX="463921" custScaleY="304620">
        <dgm:presLayoutVars>
          <dgm:bulletEnabled val="1"/>
        </dgm:presLayoutVars>
      </dgm:prSet>
      <dgm:spPr/>
    </dgm:pt>
  </dgm:ptLst>
  <dgm:cxnLst>
    <dgm:cxn modelId="{49F5B901-AE37-4B42-8394-0680BAB31E85}" type="presOf" srcId="{9AE7E9CF-7D50-4757-93A3-86BCC3F7FE1D}" destId="{50684247-5513-494C-81DB-2098C4A9D33A}" srcOrd="0" destOrd="0" presId="urn:microsoft.com/office/officeart/2005/8/layout/process5"/>
    <dgm:cxn modelId="{5E82F613-C56C-4F1B-84E0-E22C17F2299A}" type="presOf" srcId="{90F20633-2DA6-42C5-B848-EA79E11F74A0}" destId="{EEF7F217-8C85-4DBC-9981-15F10FEE9FD2}" srcOrd="0" destOrd="0" presId="urn:microsoft.com/office/officeart/2005/8/layout/process5"/>
    <dgm:cxn modelId="{987FEC16-06A4-4579-B29C-593672ABE450}" type="presOf" srcId="{9897EC1B-4ACC-4E2E-9D52-9B69500735DB}" destId="{1AE134A1-1D40-4940-93C8-1E19DA01120D}" srcOrd="1" destOrd="0" presId="urn:microsoft.com/office/officeart/2005/8/layout/process5"/>
    <dgm:cxn modelId="{DAC8911D-9E0A-4651-82AB-321906595355}" srcId="{9AE7E9CF-7D50-4757-93A3-86BCC3F7FE1D}" destId="{2A413D63-ABD2-4139-A468-7C60E40D5F0F}" srcOrd="0" destOrd="0" parTransId="{3B0D8D1A-ACD7-4013-A577-977C4A8AB410}" sibTransId="{EFC6DCE3-50FB-4652-942E-E025774EED7E}"/>
    <dgm:cxn modelId="{D00E3E29-4D40-49C5-A098-91AE8C3F6A1F}" type="presOf" srcId="{EFC6DCE3-50FB-4652-942E-E025774EED7E}" destId="{4CE61D3C-22C0-495C-A278-17E93C8DC0B4}" srcOrd="1" destOrd="0" presId="urn:microsoft.com/office/officeart/2005/8/layout/process5"/>
    <dgm:cxn modelId="{27639C37-C071-4292-8FD0-204D70E03FB7}" type="presOf" srcId="{3B7D4999-DCAF-42DC-9535-7FBEA17F124A}" destId="{E8AD2075-4861-4ED5-9183-015A5AE211B0}" srcOrd="0" destOrd="0" presId="urn:microsoft.com/office/officeart/2005/8/layout/process5"/>
    <dgm:cxn modelId="{68D3883F-411B-4A9A-80CA-992ACEBAA4F9}" type="presOf" srcId="{2A413D63-ABD2-4139-A468-7C60E40D5F0F}" destId="{0767BF63-A06E-4712-B0FE-1A3420D3C873}" srcOrd="0" destOrd="0" presId="urn:microsoft.com/office/officeart/2005/8/layout/process5"/>
    <dgm:cxn modelId="{B5DA5946-C389-4565-81FB-FDB65EBCBB13}" srcId="{9AE7E9CF-7D50-4757-93A3-86BCC3F7FE1D}" destId="{E94CD4EE-C0A2-4620-84AA-C1E775178B92}" srcOrd="2" destOrd="0" parTransId="{38ECAA31-5C02-4A5C-9095-23C8A36962EB}" sibTransId="{3B7D4999-DCAF-42DC-9535-7FBEA17F124A}"/>
    <dgm:cxn modelId="{9D4FE270-1CA5-4555-834E-87A222C91906}" type="presOf" srcId="{9897EC1B-4ACC-4E2E-9D52-9B69500735DB}" destId="{1AFCB61E-5956-4927-ABB2-8D7340342412}" srcOrd="0" destOrd="0" presId="urn:microsoft.com/office/officeart/2005/8/layout/process5"/>
    <dgm:cxn modelId="{EF7C2A54-C001-46FB-B36D-E4C31AB313EA}" srcId="{9AE7E9CF-7D50-4757-93A3-86BCC3F7FE1D}" destId="{90F20633-2DA6-42C5-B848-EA79E11F74A0}" srcOrd="1" destOrd="0" parTransId="{BEE977E8-0528-4804-A629-7AA600D44C60}" sibTransId="{9897EC1B-4ACC-4E2E-9D52-9B69500735DB}"/>
    <dgm:cxn modelId="{69EF597F-B442-457A-A827-4068AE2C871D}" type="presOf" srcId="{E94CD4EE-C0A2-4620-84AA-C1E775178B92}" destId="{87BDC5E9-17BB-48D9-80D7-7520DA144C0C}" srcOrd="0" destOrd="0" presId="urn:microsoft.com/office/officeart/2005/8/layout/process5"/>
    <dgm:cxn modelId="{94039586-2385-4900-BCA9-3A40E29FD79A}" type="presOf" srcId="{EFC6DCE3-50FB-4652-942E-E025774EED7E}" destId="{A80E79F5-682F-4569-A3C9-010E9FBB9165}" srcOrd="0" destOrd="0" presId="urn:microsoft.com/office/officeart/2005/8/layout/process5"/>
    <dgm:cxn modelId="{AAE66888-AD76-46B3-AC61-6C9851C69FDA}" type="presOf" srcId="{3B7D4999-DCAF-42DC-9535-7FBEA17F124A}" destId="{34AF481A-4127-46B4-A1CE-F642B303F978}" srcOrd="1" destOrd="0" presId="urn:microsoft.com/office/officeart/2005/8/layout/process5"/>
    <dgm:cxn modelId="{F71D21C2-DDDF-4EA9-B1D8-FD0553158677}" type="presOf" srcId="{6B0A1B66-B24F-4A6F-A35E-1635250DBF35}" destId="{02DFACBF-7709-4913-A57E-64CF25FB1DC5}" srcOrd="0" destOrd="0" presId="urn:microsoft.com/office/officeart/2005/8/layout/process5"/>
    <dgm:cxn modelId="{6D1B9AD1-0CEB-4D75-AB1F-F2C951E406C8}" srcId="{9AE7E9CF-7D50-4757-93A3-86BCC3F7FE1D}" destId="{6B0A1B66-B24F-4A6F-A35E-1635250DBF35}" srcOrd="3" destOrd="0" parTransId="{FC586CBD-C59B-4D46-8A53-F771995DDFA8}" sibTransId="{0A287ACC-F68D-4B97-8409-C665FABAB5C1}"/>
    <dgm:cxn modelId="{D3C48A93-1BC9-49B8-881B-3C7B60788DDC}" type="presParOf" srcId="{50684247-5513-494C-81DB-2098C4A9D33A}" destId="{0767BF63-A06E-4712-B0FE-1A3420D3C873}" srcOrd="0" destOrd="0" presId="urn:microsoft.com/office/officeart/2005/8/layout/process5"/>
    <dgm:cxn modelId="{4106FCC1-F3B6-4896-9A0E-125AD6B7D46C}" type="presParOf" srcId="{50684247-5513-494C-81DB-2098C4A9D33A}" destId="{A80E79F5-682F-4569-A3C9-010E9FBB9165}" srcOrd="1" destOrd="0" presId="urn:microsoft.com/office/officeart/2005/8/layout/process5"/>
    <dgm:cxn modelId="{A2D5BEA8-1D69-4498-9050-58A871A22921}" type="presParOf" srcId="{A80E79F5-682F-4569-A3C9-010E9FBB9165}" destId="{4CE61D3C-22C0-495C-A278-17E93C8DC0B4}" srcOrd="0" destOrd="0" presId="urn:microsoft.com/office/officeart/2005/8/layout/process5"/>
    <dgm:cxn modelId="{CE25D9D0-9AC5-4DFE-BA05-CD3FF5B0889B}" type="presParOf" srcId="{50684247-5513-494C-81DB-2098C4A9D33A}" destId="{EEF7F217-8C85-4DBC-9981-15F10FEE9FD2}" srcOrd="2" destOrd="0" presId="urn:microsoft.com/office/officeart/2005/8/layout/process5"/>
    <dgm:cxn modelId="{0F33921D-A801-4C06-ABAB-309945523A22}" type="presParOf" srcId="{50684247-5513-494C-81DB-2098C4A9D33A}" destId="{1AFCB61E-5956-4927-ABB2-8D7340342412}" srcOrd="3" destOrd="0" presId="urn:microsoft.com/office/officeart/2005/8/layout/process5"/>
    <dgm:cxn modelId="{0D9389A5-37AC-4D0D-9CBD-D9CC8FCD59D1}" type="presParOf" srcId="{1AFCB61E-5956-4927-ABB2-8D7340342412}" destId="{1AE134A1-1D40-4940-93C8-1E19DA01120D}" srcOrd="0" destOrd="0" presId="urn:microsoft.com/office/officeart/2005/8/layout/process5"/>
    <dgm:cxn modelId="{F7F6C65D-5A71-4D01-8B8A-3FF320B604F8}" type="presParOf" srcId="{50684247-5513-494C-81DB-2098C4A9D33A}" destId="{87BDC5E9-17BB-48D9-80D7-7520DA144C0C}" srcOrd="4" destOrd="0" presId="urn:microsoft.com/office/officeart/2005/8/layout/process5"/>
    <dgm:cxn modelId="{D51B6D05-A146-4231-BBEC-DD544CC1FFFD}" type="presParOf" srcId="{50684247-5513-494C-81DB-2098C4A9D33A}" destId="{E8AD2075-4861-4ED5-9183-015A5AE211B0}" srcOrd="5" destOrd="0" presId="urn:microsoft.com/office/officeart/2005/8/layout/process5"/>
    <dgm:cxn modelId="{510CF953-A269-41FF-A99E-F1DE5D358F8F}" type="presParOf" srcId="{E8AD2075-4861-4ED5-9183-015A5AE211B0}" destId="{34AF481A-4127-46B4-A1CE-F642B303F978}" srcOrd="0" destOrd="0" presId="urn:microsoft.com/office/officeart/2005/8/layout/process5"/>
    <dgm:cxn modelId="{FD2C95DF-7215-475E-890C-D18B98355E7A}" type="presParOf" srcId="{50684247-5513-494C-81DB-2098C4A9D33A}" destId="{02DFACBF-7709-4913-A57E-64CF25FB1DC5}" srcOrd="6"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63732C5-B299-4284-926A-00809F4CCC2F}"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67569CD1-C52C-4E7C-A7A8-C05B0F82F0DE}">
      <dgm:prSet custT="1"/>
      <dgm:spPr/>
      <dgm:t>
        <a:bodyPr/>
        <a:lstStyle/>
        <a:p>
          <a:r>
            <a:rPr lang="es-ES" sz="1200" noProof="0" dirty="0">
              <a:latin typeface="Arial Rounded MT Bold" panose="020F0704030504030204" pitchFamily="34" charset="0"/>
            </a:rPr>
            <a:t>Para las primeras, aumento de la </a:t>
          </a:r>
          <a:r>
            <a:rPr lang="es-ES" sz="1200" i="1" noProof="0" dirty="0">
              <a:latin typeface="Arial Rounded MT Bold" panose="020F0704030504030204" pitchFamily="34" charset="0"/>
            </a:rPr>
            <a:t>social </a:t>
          </a:r>
          <a:r>
            <a:rPr lang="es-ES" sz="1200" i="1" noProof="0" dirty="0" err="1">
              <a:latin typeface="Arial Rounded MT Bold" panose="020F0704030504030204" pitchFamily="34" charset="0"/>
            </a:rPr>
            <a:t>reach</a:t>
          </a:r>
          <a:r>
            <a:rPr lang="es-ES" sz="1200" i="1" noProof="0" dirty="0">
              <a:latin typeface="Arial Rounded MT Bold" panose="020F0704030504030204" pitchFamily="34" charset="0"/>
            </a:rPr>
            <a:t> </a:t>
          </a:r>
          <a:r>
            <a:rPr lang="es-ES" sz="1200" noProof="0" dirty="0">
              <a:latin typeface="Arial Rounded MT Bold" panose="020F0704030504030204" pitchFamily="34" charset="0"/>
            </a:rPr>
            <a:t> y de las impresiones, incremento del </a:t>
          </a:r>
          <a:r>
            <a:rPr lang="es-ES" sz="1200" i="1" noProof="0" dirty="0">
              <a:latin typeface="Arial Rounded MT Bold" panose="020F0704030504030204" pitchFamily="34" charset="0"/>
            </a:rPr>
            <a:t>social share</a:t>
          </a:r>
          <a:r>
            <a:rPr lang="es-ES" sz="1200" noProof="0" dirty="0">
              <a:latin typeface="Arial Rounded MT Bold" panose="020F0704030504030204" pitchFamily="34" charset="0"/>
            </a:rPr>
            <a:t>, número de </a:t>
          </a:r>
          <a:r>
            <a:rPr lang="es-ES" sz="1200" i="1" noProof="0" dirty="0">
              <a:latin typeface="Arial Rounded MT Bold" panose="020F0704030504030204" pitchFamily="34" charset="0"/>
            </a:rPr>
            <a:t>lead</a:t>
          </a:r>
          <a:r>
            <a:rPr lang="es-ES" sz="1200" noProof="0" dirty="0">
              <a:latin typeface="Arial Rounded MT Bold" panose="020F0704030504030204" pitchFamily="34" charset="0"/>
            </a:rPr>
            <a:t> generados, aceleración del proceso de compra por parte del </a:t>
          </a:r>
          <a:r>
            <a:rPr lang="es-ES" sz="1200" i="1" noProof="0" dirty="0">
              <a:latin typeface="Arial Rounded MT Bold" panose="020F0704030504030204" pitchFamily="34" charset="0"/>
            </a:rPr>
            <a:t>social </a:t>
          </a:r>
          <a:r>
            <a:rPr lang="es-ES" sz="1200" i="1" noProof="0" dirty="0" err="1">
              <a:latin typeface="Arial Rounded MT Bold" panose="020F0704030504030204" pitchFamily="34" charset="0"/>
            </a:rPr>
            <a:t>customer</a:t>
          </a:r>
          <a:r>
            <a:rPr lang="es-ES" sz="1200" noProof="0" dirty="0">
              <a:latin typeface="Arial Rounded MT Bold" panose="020F0704030504030204" pitchFamily="34" charset="0"/>
            </a:rPr>
            <a:t>.</a:t>
          </a:r>
        </a:p>
      </dgm:t>
    </dgm:pt>
    <dgm:pt modelId="{8181181B-5F2C-4C73-A420-10DB6AEFCB8E}" type="parTrans" cxnId="{F3B4A8E8-A290-435A-BEBF-52C0F257CB11}">
      <dgm:prSet/>
      <dgm:spPr/>
      <dgm:t>
        <a:bodyPr/>
        <a:lstStyle/>
        <a:p>
          <a:endParaRPr lang="es-ES" sz="1200" noProof="0" dirty="0">
            <a:solidFill>
              <a:schemeClr val="tx1"/>
            </a:solidFill>
            <a:latin typeface="Arial Rounded MT Bold" panose="020F0704030504030204" pitchFamily="34" charset="0"/>
          </a:endParaRPr>
        </a:p>
      </dgm:t>
    </dgm:pt>
    <dgm:pt modelId="{4786B32E-7ADF-4290-8E2E-A48B09AB8B87}" type="sibTrans" cxnId="{F3B4A8E8-A290-435A-BEBF-52C0F257CB11}">
      <dgm:prSet/>
      <dgm:spPr/>
      <dgm:t>
        <a:bodyPr/>
        <a:lstStyle/>
        <a:p>
          <a:endParaRPr lang="es-ES" sz="1200" noProof="0" dirty="0">
            <a:solidFill>
              <a:schemeClr val="tx1"/>
            </a:solidFill>
            <a:latin typeface="Arial Rounded MT Bold" panose="020F0704030504030204" pitchFamily="34" charset="0"/>
          </a:endParaRPr>
        </a:p>
      </dgm:t>
    </dgm:pt>
    <dgm:pt modelId="{32C8DEA9-DC9C-4FF0-89C6-C19FD03C37F4}">
      <dgm:prSet custT="1"/>
      <dgm:spPr/>
      <dgm:t>
        <a:bodyPr/>
        <a:lstStyle/>
        <a:p>
          <a:r>
            <a:rPr lang="es-ES" sz="1200" noProof="0" dirty="0">
              <a:latin typeface="Arial Rounded MT Bold" panose="020F0704030504030204" pitchFamily="34" charset="0"/>
            </a:rPr>
            <a:t>Para las segundas, </a:t>
          </a:r>
          <a:r>
            <a:rPr lang="es-ES" sz="1200" i="1" noProof="0" dirty="0" err="1">
              <a:latin typeface="Arial Rounded MT Bold" panose="020F0704030504030204" pitchFamily="34" charset="0"/>
            </a:rPr>
            <a:t>Customer</a:t>
          </a:r>
          <a:r>
            <a:rPr lang="es-ES" sz="1200" i="1" noProof="0" dirty="0">
              <a:latin typeface="Arial Rounded MT Bold" panose="020F0704030504030204" pitchFamily="34" charset="0"/>
            </a:rPr>
            <a:t> </a:t>
          </a:r>
          <a:r>
            <a:rPr lang="es-ES" sz="1200" i="1" noProof="0" dirty="0" err="1">
              <a:latin typeface="Arial Rounded MT Bold" panose="020F0704030504030204" pitchFamily="34" charset="0"/>
            </a:rPr>
            <a:t>Satisfaction</a:t>
          </a:r>
          <a:r>
            <a:rPr lang="es-ES" sz="1200" i="1" noProof="0" dirty="0">
              <a:latin typeface="Arial Rounded MT Bold" panose="020F0704030504030204" pitchFamily="34" charset="0"/>
            </a:rPr>
            <a:t> </a:t>
          </a:r>
          <a:r>
            <a:rPr lang="es-ES" sz="1200" i="1" noProof="0" dirty="0" err="1">
              <a:latin typeface="Arial Rounded MT Bold" panose="020F0704030504030204" pitchFamily="34" charset="0"/>
            </a:rPr>
            <a:t>index</a:t>
          </a:r>
          <a:r>
            <a:rPr lang="es-ES" sz="1200" noProof="0" dirty="0">
              <a:latin typeface="Arial Rounded MT Bold" panose="020F0704030504030204" pitchFamily="34" charset="0"/>
            </a:rPr>
            <a:t>, </a:t>
          </a:r>
          <a:r>
            <a:rPr lang="es-ES" sz="1200" i="1" noProof="0" dirty="0">
              <a:latin typeface="Arial Rounded MT Bold" panose="020F0704030504030204" pitchFamily="34" charset="0"/>
            </a:rPr>
            <a:t>Net </a:t>
          </a:r>
          <a:r>
            <a:rPr lang="es-ES" sz="1200" i="1" noProof="0" dirty="0" err="1">
              <a:latin typeface="Arial Rounded MT Bold" panose="020F0704030504030204" pitchFamily="34" charset="0"/>
            </a:rPr>
            <a:t>Promoter</a:t>
          </a:r>
          <a:r>
            <a:rPr lang="es-ES" sz="1200" i="1" noProof="0" dirty="0">
              <a:latin typeface="Arial Rounded MT Bold" panose="020F0704030504030204" pitchFamily="34" charset="0"/>
            </a:rPr>
            <a:t> Score</a:t>
          </a:r>
          <a:r>
            <a:rPr lang="es-ES" sz="1200" noProof="0" dirty="0">
              <a:latin typeface="Arial Rounded MT Bold" panose="020F0704030504030204" pitchFamily="34" charset="0"/>
            </a:rPr>
            <a:t>, </a:t>
          </a:r>
          <a:r>
            <a:rPr lang="es-ES" sz="1200" i="1" noProof="0" dirty="0">
              <a:latin typeface="Arial Rounded MT Bold" panose="020F0704030504030204" pitchFamily="34" charset="0"/>
            </a:rPr>
            <a:t>Trust </a:t>
          </a:r>
          <a:r>
            <a:rPr lang="es-ES" sz="1200" i="1" noProof="0" dirty="0" err="1">
              <a:latin typeface="Arial Rounded MT Bold" panose="020F0704030504030204" pitchFamily="34" charset="0"/>
            </a:rPr>
            <a:t>Index</a:t>
          </a:r>
          <a:r>
            <a:rPr lang="es-ES" sz="1200" i="1" noProof="0" dirty="0">
              <a:latin typeface="Arial Rounded MT Bold" panose="020F0704030504030204" pitchFamily="34" charset="0"/>
            </a:rPr>
            <a:t> </a:t>
          </a:r>
          <a:r>
            <a:rPr lang="es-ES" sz="1200" noProof="0" dirty="0">
              <a:latin typeface="Arial Rounded MT Bold" panose="020F0704030504030204" pitchFamily="34" charset="0"/>
            </a:rPr>
            <a:t>(índice de confianza y reputación de la empresa), </a:t>
          </a:r>
          <a:r>
            <a:rPr lang="es-ES" sz="1200" i="1" u="none" noProof="0" dirty="0" err="1">
              <a:latin typeface="Arial Rounded MT Bold" panose="020F0704030504030204" pitchFamily="34" charset="0"/>
            </a:rPr>
            <a:t>Sentiment</a:t>
          </a:r>
          <a:r>
            <a:rPr lang="es-ES" sz="1200" i="1" u="none" noProof="0" dirty="0">
              <a:latin typeface="Arial Rounded MT Bold" panose="020F0704030504030204" pitchFamily="34" charset="0"/>
            </a:rPr>
            <a:t> </a:t>
          </a:r>
          <a:r>
            <a:rPr lang="es-ES" sz="1200" i="1" u="none" noProof="0" dirty="0" err="1">
              <a:latin typeface="Arial Rounded MT Bold" panose="020F0704030504030204" pitchFamily="34" charset="0"/>
            </a:rPr>
            <a:t>index</a:t>
          </a:r>
          <a:r>
            <a:rPr lang="es-ES" sz="1200" i="1" u="none" noProof="0" dirty="0">
              <a:latin typeface="Arial Rounded MT Bold" panose="020F0704030504030204" pitchFamily="34" charset="0"/>
            </a:rPr>
            <a:t> </a:t>
          </a:r>
          <a:r>
            <a:rPr lang="es-ES" sz="1200" noProof="0" dirty="0">
              <a:latin typeface="Arial Rounded MT Bold" panose="020F0704030504030204" pitchFamily="34" charset="0"/>
            </a:rPr>
            <a:t>(nivel de percepción, positiva o negativa, asociada con la marca).</a:t>
          </a:r>
        </a:p>
      </dgm:t>
    </dgm:pt>
    <dgm:pt modelId="{D0AED984-AB04-4633-89D5-0CAA36F64A8F}" type="parTrans" cxnId="{472CC62E-E524-4BA5-8352-BB334CA9125A}">
      <dgm:prSet/>
      <dgm:spPr/>
      <dgm:t>
        <a:bodyPr/>
        <a:lstStyle/>
        <a:p>
          <a:endParaRPr lang="es-ES" sz="1200" noProof="0" dirty="0">
            <a:solidFill>
              <a:schemeClr val="tx1"/>
            </a:solidFill>
            <a:latin typeface="Arial Rounded MT Bold" panose="020F0704030504030204" pitchFamily="34" charset="0"/>
          </a:endParaRPr>
        </a:p>
      </dgm:t>
    </dgm:pt>
    <dgm:pt modelId="{7F783C2B-71B6-4C9D-AD43-B739D05B7847}" type="sibTrans" cxnId="{472CC62E-E524-4BA5-8352-BB334CA9125A}">
      <dgm:prSet/>
      <dgm:spPr/>
      <dgm:t>
        <a:bodyPr/>
        <a:lstStyle/>
        <a:p>
          <a:endParaRPr lang="es-ES" sz="1200" noProof="0" dirty="0">
            <a:solidFill>
              <a:schemeClr val="tx1"/>
            </a:solidFill>
            <a:latin typeface="Arial Rounded MT Bold" panose="020F0704030504030204" pitchFamily="34" charset="0"/>
          </a:endParaRPr>
        </a:p>
      </dgm:t>
    </dgm:pt>
    <dgm:pt modelId="{8920DFAC-EF7C-46EF-8249-BB4C49FAAA0B}" type="pres">
      <dgm:prSet presAssocID="{263732C5-B299-4284-926A-00809F4CCC2F}" presName="linear" presStyleCnt="0">
        <dgm:presLayoutVars>
          <dgm:animLvl val="lvl"/>
          <dgm:resizeHandles val="exact"/>
        </dgm:presLayoutVars>
      </dgm:prSet>
      <dgm:spPr/>
    </dgm:pt>
    <dgm:pt modelId="{C992A20F-1668-4F2F-A521-7F854F7B3433}" type="pres">
      <dgm:prSet presAssocID="{67569CD1-C52C-4E7C-A7A8-C05B0F82F0DE}" presName="parentText" presStyleLbl="node1" presStyleIdx="0" presStyleCnt="2" custScaleY="58220">
        <dgm:presLayoutVars>
          <dgm:chMax val="0"/>
          <dgm:bulletEnabled val="1"/>
        </dgm:presLayoutVars>
      </dgm:prSet>
      <dgm:spPr/>
    </dgm:pt>
    <dgm:pt modelId="{5CECA487-886F-404F-AC83-EA1DD4EAD9AC}" type="pres">
      <dgm:prSet presAssocID="{4786B32E-7ADF-4290-8E2E-A48B09AB8B87}" presName="spacer" presStyleCnt="0"/>
      <dgm:spPr/>
    </dgm:pt>
    <dgm:pt modelId="{9389D54A-DA6B-4CD3-AF5E-BBDFF21CBF0C}" type="pres">
      <dgm:prSet presAssocID="{32C8DEA9-DC9C-4FF0-89C6-C19FD03C37F4}" presName="parentText" presStyleLbl="node1" presStyleIdx="1" presStyleCnt="2" custScaleY="58220">
        <dgm:presLayoutVars>
          <dgm:chMax val="0"/>
          <dgm:bulletEnabled val="1"/>
        </dgm:presLayoutVars>
      </dgm:prSet>
      <dgm:spPr/>
    </dgm:pt>
  </dgm:ptLst>
  <dgm:cxnLst>
    <dgm:cxn modelId="{472CC62E-E524-4BA5-8352-BB334CA9125A}" srcId="{263732C5-B299-4284-926A-00809F4CCC2F}" destId="{32C8DEA9-DC9C-4FF0-89C6-C19FD03C37F4}" srcOrd="1" destOrd="0" parTransId="{D0AED984-AB04-4633-89D5-0CAA36F64A8F}" sibTransId="{7F783C2B-71B6-4C9D-AD43-B739D05B7847}"/>
    <dgm:cxn modelId="{89353F34-E30F-493D-AB29-DD3D4D56774D}" type="presOf" srcId="{263732C5-B299-4284-926A-00809F4CCC2F}" destId="{8920DFAC-EF7C-46EF-8249-BB4C49FAAA0B}" srcOrd="0" destOrd="0" presId="urn:microsoft.com/office/officeart/2005/8/layout/vList2"/>
    <dgm:cxn modelId="{5D335576-725E-4949-88E4-5CA7CB465C63}" type="presOf" srcId="{32C8DEA9-DC9C-4FF0-89C6-C19FD03C37F4}" destId="{9389D54A-DA6B-4CD3-AF5E-BBDFF21CBF0C}" srcOrd="0" destOrd="0" presId="urn:microsoft.com/office/officeart/2005/8/layout/vList2"/>
    <dgm:cxn modelId="{CFF82F8E-367A-48A2-AF29-85672024AF3F}" type="presOf" srcId="{67569CD1-C52C-4E7C-A7A8-C05B0F82F0DE}" destId="{C992A20F-1668-4F2F-A521-7F854F7B3433}" srcOrd="0" destOrd="0" presId="urn:microsoft.com/office/officeart/2005/8/layout/vList2"/>
    <dgm:cxn modelId="{F3B4A8E8-A290-435A-BEBF-52C0F257CB11}" srcId="{263732C5-B299-4284-926A-00809F4CCC2F}" destId="{67569CD1-C52C-4E7C-A7A8-C05B0F82F0DE}" srcOrd="0" destOrd="0" parTransId="{8181181B-5F2C-4C73-A420-10DB6AEFCB8E}" sibTransId="{4786B32E-7ADF-4290-8E2E-A48B09AB8B87}"/>
    <dgm:cxn modelId="{7D7278B8-4E57-4C20-B16E-5F470D62D21D}" type="presParOf" srcId="{8920DFAC-EF7C-46EF-8249-BB4C49FAAA0B}" destId="{C992A20F-1668-4F2F-A521-7F854F7B3433}" srcOrd="0" destOrd="0" presId="urn:microsoft.com/office/officeart/2005/8/layout/vList2"/>
    <dgm:cxn modelId="{B3AA650C-E11E-4695-BDC9-21B812766ACD}" type="presParOf" srcId="{8920DFAC-EF7C-46EF-8249-BB4C49FAAA0B}" destId="{5CECA487-886F-404F-AC83-EA1DD4EAD9AC}" srcOrd="1" destOrd="0" presId="urn:microsoft.com/office/officeart/2005/8/layout/vList2"/>
    <dgm:cxn modelId="{9451631E-27AC-461D-8D96-CFE3DDA4EE09}" type="presParOf" srcId="{8920DFAC-EF7C-46EF-8249-BB4C49FAAA0B}" destId="{9389D54A-DA6B-4CD3-AF5E-BBDFF21CBF0C}"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0C7AE9-0C0C-4109-A972-CB203796B9E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57FCB890-B1C6-4A92-AEDA-0D4730568F13}">
      <dgm:prSet/>
      <dgm:spPr/>
      <dgm:t>
        <a:bodyPr/>
        <a:lstStyle/>
        <a:p>
          <a:r>
            <a:rPr lang="es-ES" noProof="0" dirty="0">
              <a:solidFill>
                <a:schemeClr val="tx1"/>
              </a:solidFill>
              <a:latin typeface="Arial Rounded MT Bold" panose="020F0704030504030204" pitchFamily="34" charset="0"/>
            </a:rPr>
            <a:t>1) Análisis</a:t>
          </a:r>
        </a:p>
      </dgm:t>
    </dgm:pt>
    <dgm:pt modelId="{2BC940C9-1505-4501-842B-B90BAF4781E8}" type="parTrans" cxnId="{0572916D-B696-473B-91A1-B7E85B4ED774}">
      <dgm:prSet/>
      <dgm:spPr/>
      <dgm:t>
        <a:bodyPr/>
        <a:lstStyle/>
        <a:p>
          <a:endParaRPr lang="es-ES" noProof="0" dirty="0">
            <a:solidFill>
              <a:schemeClr val="tx1"/>
            </a:solidFill>
            <a:latin typeface="Arial Rounded MT Bold" panose="020F0704030504030204" pitchFamily="34" charset="0"/>
          </a:endParaRPr>
        </a:p>
      </dgm:t>
    </dgm:pt>
    <dgm:pt modelId="{C37DE46A-059B-4935-A25B-BA46A08768FA}" type="sibTrans" cxnId="{0572916D-B696-473B-91A1-B7E85B4ED774}">
      <dgm:prSet/>
      <dgm:spPr/>
      <dgm:t>
        <a:bodyPr/>
        <a:lstStyle/>
        <a:p>
          <a:endParaRPr lang="es-ES" noProof="0" dirty="0">
            <a:solidFill>
              <a:schemeClr val="tx1"/>
            </a:solidFill>
            <a:latin typeface="Arial Rounded MT Bold" panose="020F0704030504030204" pitchFamily="34" charset="0"/>
          </a:endParaRPr>
        </a:p>
      </dgm:t>
    </dgm:pt>
    <dgm:pt modelId="{7D29EC8C-C62E-4C6E-8BEC-206A2321BF64}">
      <dgm:prSet/>
      <dgm:spPr/>
      <dgm:t>
        <a:bodyPr/>
        <a:lstStyle/>
        <a:p>
          <a:r>
            <a:rPr lang="es-ES" noProof="0" dirty="0">
              <a:solidFill>
                <a:schemeClr val="tx1"/>
              </a:solidFill>
              <a:latin typeface="Arial Rounded MT Bold" panose="020F0704030504030204" pitchFamily="34" charset="0"/>
            </a:rPr>
            <a:t>2) Definición de la estrategia</a:t>
          </a:r>
        </a:p>
      </dgm:t>
    </dgm:pt>
    <dgm:pt modelId="{DE426DEF-E875-4975-B237-A39E7543AE62}" type="parTrans" cxnId="{F5935B11-F2AC-4744-8BC2-55034F6137FB}">
      <dgm:prSet/>
      <dgm:spPr/>
      <dgm:t>
        <a:bodyPr/>
        <a:lstStyle/>
        <a:p>
          <a:endParaRPr lang="es-ES" noProof="0" dirty="0">
            <a:solidFill>
              <a:schemeClr val="tx1"/>
            </a:solidFill>
            <a:latin typeface="Arial Rounded MT Bold" panose="020F0704030504030204" pitchFamily="34" charset="0"/>
          </a:endParaRPr>
        </a:p>
      </dgm:t>
    </dgm:pt>
    <dgm:pt modelId="{931E2EA0-68D4-443F-AB8B-2E3664EBCCD5}" type="sibTrans" cxnId="{F5935B11-F2AC-4744-8BC2-55034F6137FB}">
      <dgm:prSet/>
      <dgm:spPr/>
      <dgm:t>
        <a:bodyPr/>
        <a:lstStyle/>
        <a:p>
          <a:endParaRPr lang="es-ES" noProof="0" dirty="0">
            <a:solidFill>
              <a:schemeClr val="tx1"/>
            </a:solidFill>
            <a:latin typeface="Arial Rounded MT Bold" panose="020F0704030504030204" pitchFamily="34" charset="0"/>
          </a:endParaRPr>
        </a:p>
      </dgm:t>
    </dgm:pt>
    <dgm:pt modelId="{073ABD07-0412-4C1C-ADD4-6136F3F01070}">
      <dgm:prSet/>
      <dgm:spPr/>
      <dgm:t>
        <a:bodyPr/>
        <a:lstStyle/>
        <a:p>
          <a:r>
            <a:rPr lang="es-ES" noProof="0" dirty="0">
              <a:solidFill>
                <a:schemeClr val="tx1"/>
              </a:solidFill>
              <a:latin typeface="Arial Rounded MT Bold" panose="020F0704030504030204" pitchFamily="34" charset="0"/>
            </a:rPr>
            <a:t>3) Creación de un Plan operativo</a:t>
          </a:r>
        </a:p>
      </dgm:t>
    </dgm:pt>
    <dgm:pt modelId="{FF25E5F5-670A-4148-A926-61706857DC1C}" type="parTrans" cxnId="{CE189B21-5BFD-4048-B885-25C598F90A56}">
      <dgm:prSet/>
      <dgm:spPr/>
      <dgm:t>
        <a:bodyPr/>
        <a:lstStyle/>
        <a:p>
          <a:endParaRPr lang="es-ES" noProof="0" dirty="0">
            <a:solidFill>
              <a:schemeClr val="tx1"/>
            </a:solidFill>
            <a:latin typeface="Arial Rounded MT Bold" panose="020F0704030504030204" pitchFamily="34" charset="0"/>
          </a:endParaRPr>
        </a:p>
      </dgm:t>
    </dgm:pt>
    <dgm:pt modelId="{8261D93D-25AD-4087-A195-26452D943560}" type="sibTrans" cxnId="{CE189B21-5BFD-4048-B885-25C598F90A56}">
      <dgm:prSet/>
      <dgm:spPr/>
      <dgm:t>
        <a:bodyPr/>
        <a:lstStyle/>
        <a:p>
          <a:endParaRPr lang="es-ES" noProof="0" dirty="0">
            <a:solidFill>
              <a:schemeClr val="tx1"/>
            </a:solidFill>
            <a:latin typeface="Arial Rounded MT Bold" panose="020F0704030504030204" pitchFamily="34" charset="0"/>
          </a:endParaRPr>
        </a:p>
      </dgm:t>
    </dgm:pt>
    <dgm:pt modelId="{97E8E322-71B0-41AC-8845-46D7F29CEAAE}">
      <dgm:prSet/>
      <dgm:spPr/>
      <dgm:t>
        <a:bodyPr/>
        <a:lstStyle/>
        <a:p>
          <a:r>
            <a:rPr lang="es-ES" noProof="0" dirty="0">
              <a:solidFill>
                <a:schemeClr val="tx1"/>
              </a:solidFill>
              <a:latin typeface="Arial Rounded MT Bold" panose="020F0704030504030204" pitchFamily="34" charset="0"/>
            </a:rPr>
            <a:t>4) Medición</a:t>
          </a:r>
        </a:p>
      </dgm:t>
    </dgm:pt>
    <dgm:pt modelId="{B5118119-374E-4649-88BA-3CED5295F0EA}" type="parTrans" cxnId="{6FE4ABC0-5216-430A-BB41-052794A88384}">
      <dgm:prSet/>
      <dgm:spPr/>
      <dgm:t>
        <a:bodyPr/>
        <a:lstStyle/>
        <a:p>
          <a:endParaRPr lang="es-ES" noProof="0" dirty="0">
            <a:solidFill>
              <a:schemeClr val="tx1"/>
            </a:solidFill>
            <a:latin typeface="Arial Rounded MT Bold" panose="020F0704030504030204" pitchFamily="34" charset="0"/>
          </a:endParaRPr>
        </a:p>
      </dgm:t>
    </dgm:pt>
    <dgm:pt modelId="{1258E378-AA35-458F-A0E5-D0BABC9EB286}" type="sibTrans" cxnId="{6FE4ABC0-5216-430A-BB41-052794A88384}">
      <dgm:prSet/>
      <dgm:spPr/>
      <dgm:t>
        <a:bodyPr/>
        <a:lstStyle/>
        <a:p>
          <a:endParaRPr lang="es-ES" noProof="0" dirty="0">
            <a:solidFill>
              <a:schemeClr val="tx1"/>
            </a:solidFill>
            <a:latin typeface="Arial Rounded MT Bold" panose="020F0704030504030204" pitchFamily="34" charset="0"/>
          </a:endParaRPr>
        </a:p>
      </dgm:t>
    </dgm:pt>
    <dgm:pt modelId="{F9390491-5D07-4B27-8CC4-74E32C4D97C9}">
      <dgm:prSet/>
      <dgm:spPr/>
      <dgm:t>
        <a:bodyPr/>
        <a:lstStyle/>
        <a:p>
          <a:r>
            <a:rPr lang="es-ES" noProof="0" dirty="0">
              <a:solidFill>
                <a:schemeClr val="tx1"/>
              </a:solidFill>
              <a:latin typeface="Arial Rounded MT Bold" panose="020F0704030504030204" pitchFamily="34" charset="0"/>
            </a:rPr>
            <a:t>5) Mejora del rendimiento gracias a los datos recogidos</a:t>
          </a:r>
        </a:p>
      </dgm:t>
    </dgm:pt>
    <dgm:pt modelId="{BD9E3F89-80F2-46A9-9533-70A60E260DEF}" type="parTrans" cxnId="{AE3C76C6-DBE8-4C59-87EE-52B5AA095448}">
      <dgm:prSet/>
      <dgm:spPr/>
      <dgm:t>
        <a:bodyPr/>
        <a:lstStyle/>
        <a:p>
          <a:endParaRPr lang="es-ES" noProof="0" dirty="0">
            <a:solidFill>
              <a:schemeClr val="tx1"/>
            </a:solidFill>
            <a:latin typeface="Arial Rounded MT Bold" panose="020F0704030504030204" pitchFamily="34" charset="0"/>
          </a:endParaRPr>
        </a:p>
      </dgm:t>
    </dgm:pt>
    <dgm:pt modelId="{DFDF8F44-6D83-426D-94E7-649151A78FAA}" type="sibTrans" cxnId="{AE3C76C6-DBE8-4C59-87EE-52B5AA095448}">
      <dgm:prSet/>
      <dgm:spPr/>
      <dgm:t>
        <a:bodyPr/>
        <a:lstStyle/>
        <a:p>
          <a:endParaRPr lang="es-ES" noProof="0" dirty="0">
            <a:solidFill>
              <a:schemeClr val="tx1"/>
            </a:solidFill>
            <a:latin typeface="Arial Rounded MT Bold" panose="020F0704030504030204" pitchFamily="34" charset="0"/>
          </a:endParaRPr>
        </a:p>
      </dgm:t>
    </dgm:pt>
    <dgm:pt modelId="{AAC6B705-AD5F-4680-B699-6C863993BA4B}" type="pres">
      <dgm:prSet presAssocID="{0E0C7AE9-0C0C-4109-A972-CB203796B9E9}" presName="linear" presStyleCnt="0">
        <dgm:presLayoutVars>
          <dgm:dir/>
          <dgm:animLvl val="lvl"/>
          <dgm:resizeHandles val="exact"/>
        </dgm:presLayoutVars>
      </dgm:prSet>
      <dgm:spPr/>
    </dgm:pt>
    <dgm:pt modelId="{8FF13ACB-EDDA-4212-833D-F552F82DB981}" type="pres">
      <dgm:prSet presAssocID="{57FCB890-B1C6-4A92-AEDA-0D4730568F13}" presName="parentLin" presStyleCnt="0"/>
      <dgm:spPr/>
    </dgm:pt>
    <dgm:pt modelId="{F285E2EA-411F-4FE5-AFE0-98D81DDD7E7A}" type="pres">
      <dgm:prSet presAssocID="{57FCB890-B1C6-4A92-AEDA-0D4730568F13}" presName="parentLeftMargin" presStyleLbl="node1" presStyleIdx="0" presStyleCnt="5"/>
      <dgm:spPr/>
    </dgm:pt>
    <dgm:pt modelId="{5E04B1B2-5D11-48F9-BC8B-DB38F8AEBE0E}" type="pres">
      <dgm:prSet presAssocID="{57FCB890-B1C6-4A92-AEDA-0D4730568F13}" presName="parentText" presStyleLbl="node1" presStyleIdx="0" presStyleCnt="5">
        <dgm:presLayoutVars>
          <dgm:chMax val="0"/>
          <dgm:bulletEnabled val="1"/>
        </dgm:presLayoutVars>
      </dgm:prSet>
      <dgm:spPr/>
    </dgm:pt>
    <dgm:pt modelId="{20D7CDBD-5B7F-4D1B-98BD-38D30BBC7894}" type="pres">
      <dgm:prSet presAssocID="{57FCB890-B1C6-4A92-AEDA-0D4730568F13}" presName="negativeSpace" presStyleCnt="0"/>
      <dgm:spPr/>
    </dgm:pt>
    <dgm:pt modelId="{C7CA3214-C6E6-4E1A-832E-A286CE261482}" type="pres">
      <dgm:prSet presAssocID="{57FCB890-B1C6-4A92-AEDA-0D4730568F13}" presName="childText" presStyleLbl="conFgAcc1" presStyleIdx="0" presStyleCnt="5">
        <dgm:presLayoutVars>
          <dgm:bulletEnabled val="1"/>
        </dgm:presLayoutVars>
      </dgm:prSet>
      <dgm:spPr/>
    </dgm:pt>
    <dgm:pt modelId="{0EC00FDC-1566-4A4D-A8EC-09CB49837D09}" type="pres">
      <dgm:prSet presAssocID="{C37DE46A-059B-4935-A25B-BA46A08768FA}" presName="spaceBetweenRectangles" presStyleCnt="0"/>
      <dgm:spPr/>
    </dgm:pt>
    <dgm:pt modelId="{2DA0BC19-DB01-4BCE-B77B-FC26A9112A2A}" type="pres">
      <dgm:prSet presAssocID="{7D29EC8C-C62E-4C6E-8BEC-206A2321BF64}" presName="parentLin" presStyleCnt="0"/>
      <dgm:spPr/>
    </dgm:pt>
    <dgm:pt modelId="{A4A61F8F-2587-4A15-B065-2549C7CE1ED9}" type="pres">
      <dgm:prSet presAssocID="{7D29EC8C-C62E-4C6E-8BEC-206A2321BF64}" presName="parentLeftMargin" presStyleLbl="node1" presStyleIdx="0" presStyleCnt="5"/>
      <dgm:spPr/>
    </dgm:pt>
    <dgm:pt modelId="{EDC5F137-C5E9-4FA1-936F-3C5C005F1667}" type="pres">
      <dgm:prSet presAssocID="{7D29EC8C-C62E-4C6E-8BEC-206A2321BF64}" presName="parentText" presStyleLbl="node1" presStyleIdx="1" presStyleCnt="5">
        <dgm:presLayoutVars>
          <dgm:chMax val="0"/>
          <dgm:bulletEnabled val="1"/>
        </dgm:presLayoutVars>
      </dgm:prSet>
      <dgm:spPr/>
    </dgm:pt>
    <dgm:pt modelId="{F7F5C2F6-B155-4021-8D61-D917F95CE598}" type="pres">
      <dgm:prSet presAssocID="{7D29EC8C-C62E-4C6E-8BEC-206A2321BF64}" presName="negativeSpace" presStyleCnt="0"/>
      <dgm:spPr/>
    </dgm:pt>
    <dgm:pt modelId="{5C9FB35F-3D74-4E02-A29B-A136DF546447}" type="pres">
      <dgm:prSet presAssocID="{7D29EC8C-C62E-4C6E-8BEC-206A2321BF64}" presName="childText" presStyleLbl="conFgAcc1" presStyleIdx="1" presStyleCnt="5">
        <dgm:presLayoutVars>
          <dgm:bulletEnabled val="1"/>
        </dgm:presLayoutVars>
      </dgm:prSet>
      <dgm:spPr/>
    </dgm:pt>
    <dgm:pt modelId="{2FF41ABD-EFA4-429C-A97C-20BF39E83775}" type="pres">
      <dgm:prSet presAssocID="{931E2EA0-68D4-443F-AB8B-2E3664EBCCD5}" presName="spaceBetweenRectangles" presStyleCnt="0"/>
      <dgm:spPr/>
    </dgm:pt>
    <dgm:pt modelId="{40ABEE91-3958-4DA8-89C1-7930660B7A3B}" type="pres">
      <dgm:prSet presAssocID="{073ABD07-0412-4C1C-ADD4-6136F3F01070}" presName="parentLin" presStyleCnt="0"/>
      <dgm:spPr/>
    </dgm:pt>
    <dgm:pt modelId="{0396FE86-55BD-4C0A-A264-2EBF7E88DD4B}" type="pres">
      <dgm:prSet presAssocID="{073ABD07-0412-4C1C-ADD4-6136F3F01070}" presName="parentLeftMargin" presStyleLbl="node1" presStyleIdx="1" presStyleCnt="5"/>
      <dgm:spPr/>
    </dgm:pt>
    <dgm:pt modelId="{D8EBB0F1-C290-4B6E-915A-C3F08E95CD2C}" type="pres">
      <dgm:prSet presAssocID="{073ABD07-0412-4C1C-ADD4-6136F3F01070}" presName="parentText" presStyleLbl="node1" presStyleIdx="2" presStyleCnt="5">
        <dgm:presLayoutVars>
          <dgm:chMax val="0"/>
          <dgm:bulletEnabled val="1"/>
        </dgm:presLayoutVars>
      </dgm:prSet>
      <dgm:spPr/>
    </dgm:pt>
    <dgm:pt modelId="{B60FAA90-690A-4137-9145-180ADBD70848}" type="pres">
      <dgm:prSet presAssocID="{073ABD07-0412-4C1C-ADD4-6136F3F01070}" presName="negativeSpace" presStyleCnt="0"/>
      <dgm:spPr/>
    </dgm:pt>
    <dgm:pt modelId="{962450BA-894F-4C50-86F7-4475E652E5BA}" type="pres">
      <dgm:prSet presAssocID="{073ABD07-0412-4C1C-ADD4-6136F3F01070}" presName="childText" presStyleLbl="conFgAcc1" presStyleIdx="2" presStyleCnt="5">
        <dgm:presLayoutVars>
          <dgm:bulletEnabled val="1"/>
        </dgm:presLayoutVars>
      </dgm:prSet>
      <dgm:spPr/>
    </dgm:pt>
    <dgm:pt modelId="{A49EC425-2197-4DF3-B4AD-9AB52F4F1989}" type="pres">
      <dgm:prSet presAssocID="{8261D93D-25AD-4087-A195-26452D943560}" presName="spaceBetweenRectangles" presStyleCnt="0"/>
      <dgm:spPr/>
    </dgm:pt>
    <dgm:pt modelId="{7FC77965-0C46-4A78-B5A8-A9D2D255CC36}" type="pres">
      <dgm:prSet presAssocID="{97E8E322-71B0-41AC-8845-46D7F29CEAAE}" presName="parentLin" presStyleCnt="0"/>
      <dgm:spPr/>
    </dgm:pt>
    <dgm:pt modelId="{3DA1AA1C-1FF4-460C-A252-7D76CEC2FFAD}" type="pres">
      <dgm:prSet presAssocID="{97E8E322-71B0-41AC-8845-46D7F29CEAAE}" presName="parentLeftMargin" presStyleLbl="node1" presStyleIdx="2" presStyleCnt="5"/>
      <dgm:spPr/>
    </dgm:pt>
    <dgm:pt modelId="{AFF3605A-6FE6-4CDD-B83A-E9033F5E55D6}" type="pres">
      <dgm:prSet presAssocID="{97E8E322-71B0-41AC-8845-46D7F29CEAAE}" presName="parentText" presStyleLbl="node1" presStyleIdx="3" presStyleCnt="5">
        <dgm:presLayoutVars>
          <dgm:chMax val="0"/>
          <dgm:bulletEnabled val="1"/>
        </dgm:presLayoutVars>
      </dgm:prSet>
      <dgm:spPr/>
    </dgm:pt>
    <dgm:pt modelId="{44A542C9-75AD-441E-8A5A-1A26E34FA241}" type="pres">
      <dgm:prSet presAssocID="{97E8E322-71B0-41AC-8845-46D7F29CEAAE}" presName="negativeSpace" presStyleCnt="0"/>
      <dgm:spPr/>
    </dgm:pt>
    <dgm:pt modelId="{8488ECBD-9A14-4249-B343-77C0CC4F9E0E}" type="pres">
      <dgm:prSet presAssocID="{97E8E322-71B0-41AC-8845-46D7F29CEAAE}" presName="childText" presStyleLbl="conFgAcc1" presStyleIdx="3" presStyleCnt="5">
        <dgm:presLayoutVars>
          <dgm:bulletEnabled val="1"/>
        </dgm:presLayoutVars>
      </dgm:prSet>
      <dgm:spPr/>
    </dgm:pt>
    <dgm:pt modelId="{25A87106-F076-4270-B773-4AD802760083}" type="pres">
      <dgm:prSet presAssocID="{1258E378-AA35-458F-A0E5-D0BABC9EB286}" presName="spaceBetweenRectangles" presStyleCnt="0"/>
      <dgm:spPr/>
    </dgm:pt>
    <dgm:pt modelId="{226C55D1-3B3D-4613-BF6D-FB783475F084}" type="pres">
      <dgm:prSet presAssocID="{F9390491-5D07-4B27-8CC4-74E32C4D97C9}" presName="parentLin" presStyleCnt="0"/>
      <dgm:spPr/>
    </dgm:pt>
    <dgm:pt modelId="{EF5493C5-CE28-4D67-BC87-210D091B7947}" type="pres">
      <dgm:prSet presAssocID="{F9390491-5D07-4B27-8CC4-74E32C4D97C9}" presName="parentLeftMargin" presStyleLbl="node1" presStyleIdx="3" presStyleCnt="5"/>
      <dgm:spPr/>
    </dgm:pt>
    <dgm:pt modelId="{A3FB457F-24E0-4FA4-BDAC-A6A372F821D8}" type="pres">
      <dgm:prSet presAssocID="{F9390491-5D07-4B27-8CC4-74E32C4D97C9}" presName="parentText" presStyleLbl="node1" presStyleIdx="4" presStyleCnt="5">
        <dgm:presLayoutVars>
          <dgm:chMax val="0"/>
          <dgm:bulletEnabled val="1"/>
        </dgm:presLayoutVars>
      </dgm:prSet>
      <dgm:spPr/>
    </dgm:pt>
    <dgm:pt modelId="{80299E1A-9705-4DD7-8438-E124129D99C8}" type="pres">
      <dgm:prSet presAssocID="{F9390491-5D07-4B27-8CC4-74E32C4D97C9}" presName="negativeSpace" presStyleCnt="0"/>
      <dgm:spPr/>
    </dgm:pt>
    <dgm:pt modelId="{31AE8084-E858-4EC6-9AC1-32C7FD64C0AA}" type="pres">
      <dgm:prSet presAssocID="{F9390491-5D07-4B27-8CC4-74E32C4D97C9}" presName="childText" presStyleLbl="conFgAcc1" presStyleIdx="4" presStyleCnt="5">
        <dgm:presLayoutVars>
          <dgm:bulletEnabled val="1"/>
        </dgm:presLayoutVars>
      </dgm:prSet>
      <dgm:spPr/>
    </dgm:pt>
  </dgm:ptLst>
  <dgm:cxnLst>
    <dgm:cxn modelId="{F5935B11-F2AC-4744-8BC2-55034F6137FB}" srcId="{0E0C7AE9-0C0C-4109-A972-CB203796B9E9}" destId="{7D29EC8C-C62E-4C6E-8BEC-206A2321BF64}" srcOrd="1" destOrd="0" parTransId="{DE426DEF-E875-4975-B237-A39E7543AE62}" sibTransId="{931E2EA0-68D4-443F-AB8B-2E3664EBCCD5}"/>
    <dgm:cxn modelId="{CE189B21-5BFD-4048-B885-25C598F90A56}" srcId="{0E0C7AE9-0C0C-4109-A972-CB203796B9E9}" destId="{073ABD07-0412-4C1C-ADD4-6136F3F01070}" srcOrd="2" destOrd="0" parTransId="{FF25E5F5-670A-4148-A926-61706857DC1C}" sibTransId="{8261D93D-25AD-4087-A195-26452D943560}"/>
    <dgm:cxn modelId="{79BA8E32-E100-4EA4-9262-49592FB15D09}" type="presOf" srcId="{0E0C7AE9-0C0C-4109-A972-CB203796B9E9}" destId="{AAC6B705-AD5F-4680-B699-6C863993BA4B}" srcOrd="0" destOrd="0" presId="urn:microsoft.com/office/officeart/2005/8/layout/list1"/>
    <dgm:cxn modelId="{8DDB525D-C78C-4D2E-8B4F-9CB4A19E7038}" type="presOf" srcId="{073ABD07-0412-4C1C-ADD4-6136F3F01070}" destId="{D8EBB0F1-C290-4B6E-915A-C3F08E95CD2C}" srcOrd="1" destOrd="0" presId="urn:microsoft.com/office/officeart/2005/8/layout/list1"/>
    <dgm:cxn modelId="{6EC7B541-7348-491B-BDB6-820A143593C1}" type="presOf" srcId="{F9390491-5D07-4B27-8CC4-74E32C4D97C9}" destId="{EF5493C5-CE28-4D67-BC87-210D091B7947}" srcOrd="0" destOrd="0" presId="urn:microsoft.com/office/officeart/2005/8/layout/list1"/>
    <dgm:cxn modelId="{519B5A64-FCBE-4A01-8795-12C91866B6F0}" type="presOf" srcId="{7D29EC8C-C62E-4C6E-8BEC-206A2321BF64}" destId="{EDC5F137-C5E9-4FA1-936F-3C5C005F1667}" srcOrd="1" destOrd="0" presId="urn:microsoft.com/office/officeart/2005/8/layout/list1"/>
    <dgm:cxn modelId="{C0764C45-B456-48E6-9448-B24C07FB635C}" type="presOf" srcId="{57FCB890-B1C6-4A92-AEDA-0D4730568F13}" destId="{5E04B1B2-5D11-48F9-BC8B-DB38F8AEBE0E}" srcOrd="1" destOrd="0" presId="urn:microsoft.com/office/officeart/2005/8/layout/list1"/>
    <dgm:cxn modelId="{32AEC74C-AAF4-44E7-BA91-8EFE4B354690}" type="presOf" srcId="{97E8E322-71B0-41AC-8845-46D7F29CEAAE}" destId="{3DA1AA1C-1FF4-460C-A252-7D76CEC2FFAD}" srcOrd="0" destOrd="0" presId="urn:microsoft.com/office/officeart/2005/8/layout/list1"/>
    <dgm:cxn modelId="{0572916D-B696-473B-91A1-B7E85B4ED774}" srcId="{0E0C7AE9-0C0C-4109-A972-CB203796B9E9}" destId="{57FCB890-B1C6-4A92-AEDA-0D4730568F13}" srcOrd="0" destOrd="0" parTransId="{2BC940C9-1505-4501-842B-B90BAF4781E8}" sibTransId="{C37DE46A-059B-4935-A25B-BA46A08768FA}"/>
    <dgm:cxn modelId="{EF9FE077-0AB0-4F70-8A09-DBE533DC0DE9}" type="presOf" srcId="{073ABD07-0412-4C1C-ADD4-6136F3F01070}" destId="{0396FE86-55BD-4C0A-A264-2EBF7E88DD4B}" srcOrd="0" destOrd="0" presId="urn:microsoft.com/office/officeart/2005/8/layout/list1"/>
    <dgm:cxn modelId="{B1CB418F-34D8-4A8F-B074-C69867DEF6EA}" type="presOf" srcId="{F9390491-5D07-4B27-8CC4-74E32C4D97C9}" destId="{A3FB457F-24E0-4FA4-BDAC-A6A372F821D8}" srcOrd="1" destOrd="0" presId="urn:microsoft.com/office/officeart/2005/8/layout/list1"/>
    <dgm:cxn modelId="{6FE4ABC0-5216-430A-BB41-052794A88384}" srcId="{0E0C7AE9-0C0C-4109-A972-CB203796B9E9}" destId="{97E8E322-71B0-41AC-8845-46D7F29CEAAE}" srcOrd="3" destOrd="0" parTransId="{B5118119-374E-4649-88BA-3CED5295F0EA}" sibTransId="{1258E378-AA35-458F-A0E5-D0BABC9EB286}"/>
    <dgm:cxn modelId="{AE3C76C6-DBE8-4C59-87EE-52B5AA095448}" srcId="{0E0C7AE9-0C0C-4109-A972-CB203796B9E9}" destId="{F9390491-5D07-4B27-8CC4-74E32C4D97C9}" srcOrd="4" destOrd="0" parTransId="{BD9E3F89-80F2-46A9-9533-70A60E260DEF}" sibTransId="{DFDF8F44-6D83-426D-94E7-649151A78FAA}"/>
    <dgm:cxn modelId="{33C485ED-2587-49C7-BB1A-F222A968A89F}" type="presOf" srcId="{57FCB890-B1C6-4A92-AEDA-0D4730568F13}" destId="{F285E2EA-411F-4FE5-AFE0-98D81DDD7E7A}" srcOrd="0" destOrd="0" presId="urn:microsoft.com/office/officeart/2005/8/layout/list1"/>
    <dgm:cxn modelId="{D379DBF3-85A0-4D0B-915D-35ADB14A92B1}" type="presOf" srcId="{7D29EC8C-C62E-4C6E-8BEC-206A2321BF64}" destId="{A4A61F8F-2587-4A15-B065-2549C7CE1ED9}" srcOrd="0" destOrd="0" presId="urn:microsoft.com/office/officeart/2005/8/layout/list1"/>
    <dgm:cxn modelId="{ABF71BFA-C956-40D1-8AC5-0A08D91A5D7A}" type="presOf" srcId="{97E8E322-71B0-41AC-8845-46D7F29CEAAE}" destId="{AFF3605A-6FE6-4CDD-B83A-E9033F5E55D6}" srcOrd="1" destOrd="0" presId="urn:microsoft.com/office/officeart/2005/8/layout/list1"/>
    <dgm:cxn modelId="{0F7AC0DD-03D1-491C-97AF-6152FBD06D68}" type="presParOf" srcId="{AAC6B705-AD5F-4680-B699-6C863993BA4B}" destId="{8FF13ACB-EDDA-4212-833D-F552F82DB981}" srcOrd="0" destOrd="0" presId="urn:microsoft.com/office/officeart/2005/8/layout/list1"/>
    <dgm:cxn modelId="{7C52E9F8-3283-478C-85A3-5258ACCE3F68}" type="presParOf" srcId="{8FF13ACB-EDDA-4212-833D-F552F82DB981}" destId="{F285E2EA-411F-4FE5-AFE0-98D81DDD7E7A}" srcOrd="0" destOrd="0" presId="urn:microsoft.com/office/officeart/2005/8/layout/list1"/>
    <dgm:cxn modelId="{48E435A5-8B90-4F95-8F5C-7C82B326668A}" type="presParOf" srcId="{8FF13ACB-EDDA-4212-833D-F552F82DB981}" destId="{5E04B1B2-5D11-48F9-BC8B-DB38F8AEBE0E}" srcOrd="1" destOrd="0" presId="urn:microsoft.com/office/officeart/2005/8/layout/list1"/>
    <dgm:cxn modelId="{7BB58C38-4DD9-4A18-933E-2AFB0BB2358F}" type="presParOf" srcId="{AAC6B705-AD5F-4680-B699-6C863993BA4B}" destId="{20D7CDBD-5B7F-4D1B-98BD-38D30BBC7894}" srcOrd="1" destOrd="0" presId="urn:microsoft.com/office/officeart/2005/8/layout/list1"/>
    <dgm:cxn modelId="{C8751509-FA85-4911-8432-517836FD3FC5}" type="presParOf" srcId="{AAC6B705-AD5F-4680-B699-6C863993BA4B}" destId="{C7CA3214-C6E6-4E1A-832E-A286CE261482}" srcOrd="2" destOrd="0" presId="urn:microsoft.com/office/officeart/2005/8/layout/list1"/>
    <dgm:cxn modelId="{00638C71-597B-49AB-8934-9E7C506ABC00}" type="presParOf" srcId="{AAC6B705-AD5F-4680-B699-6C863993BA4B}" destId="{0EC00FDC-1566-4A4D-A8EC-09CB49837D09}" srcOrd="3" destOrd="0" presId="urn:microsoft.com/office/officeart/2005/8/layout/list1"/>
    <dgm:cxn modelId="{F304F927-1AB2-4201-AB6B-58482B730E93}" type="presParOf" srcId="{AAC6B705-AD5F-4680-B699-6C863993BA4B}" destId="{2DA0BC19-DB01-4BCE-B77B-FC26A9112A2A}" srcOrd="4" destOrd="0" presId="urn:microsoft.com/office/officeart/2005/8/layout/list1"/>
    <dgm:cxn modelId="{CD835248-1812-46FF-8B1C-99AC1082601C}" type="presParOf" srcId="{2DA0BC19-DB01-4BCE-B77B-FC26A9112A2A}" destId="{A4A61F8F-2587-4A15-B065-2549C7CE1ED9}" srcOrd="0" destOrd="0" presId="urn:microsoft.com/office/officeart/2005/8/layout/list1"/>
    <dgm:cxn modelId="{FE303015-A738-415F-9D11-F9A934601556}" type="presParOf" srcId="{2DA0BC19-DB01-4BCE-B77B-FC26A9112A2A}" destId="{EDC5F137-C5E9-4FA1-936F-3C5C005F1667}" srcOrd="1" destOrd="0" presId="urn:microsoft.com/office/officeart/2005/8/layout/list1"/>
    <dgm:cxn modelId="{A18F4CF4-5D2F-4F83-92D7-CD2116B683F8}" type="presParOf" srcId="{AAC6B705-AD5F-4680-B699-6C863993BA4B}" destId="{F7F5C2F6-B155-4021-8D61-D917F95CE598}" srcOrd="5" destOrd="0" presId="urn:microsoft.com/office/officeart/2005/8/layout/list1"/>
    <dgm:cxn modelId="{081C3DE0-B458-42B9-99D2-D48D0E5FEC3C}" type="presParOf" srcId="{AAC6B705-AD5F-4680-B699-6C863993BA4B}" destId="{5C9FB35F-3D74-4E02-A29B-A136DF546447}" srcOrd="6" destOrd="0" presId="urn:microsoft.com/office/officeart/2005/8/layout/list1"/>
    <dgm:cxn modelId="{7EC25C05-B5F3-42E3-A8A8-E2D9134FE702}" type="presParOf" srcId="{AAC6B705-AD5F-4680-B699-6C863993BA4B}" destId="{2FF41ABD-EFA4-429C-A97C-20BF39E83775}" srcOrd="7" destOrd="0" presId="urn:microsoft.com/office/officeart/2005/8/layout/list1"/>
    <dgm:cxn modelId="{8017C92F-D172-4B79-9EE1-3B756E5632BB}" type="presParOf" srcId="{AAC6B705-AD5F-4680-B699-6C863993BA4B}" destId="{40ABEE91-3958-4DA8-89C1-7930660B7A3B}" srcOrd="8" destOrd="0" presId="urn:microsoft.com/office/officeart/2005/8/layout/list1"/>
    <dgm:cxn modelId="{E8AB60D7-7C56-4008-B7C2-4845594031D3}" type="presParOf" srcId="{40ABEE91-3958-4DA8-89C1-7930660B7A3B}" destId="{0396FE86-55BD-4C0A-A264-2EBF7E88DD4B}" srcOrd="0" destOrd="0" presId="urn:microsoft.com/office/officeart/2005/8/layout/list1"/>
    <dgm:cxn modelId="{D6542C78-FC59-4586-9E7B-C29CD9BB88AC}" type="presParOf" srcId="{40ABEE91-3958-4DA8-89C1-7930660B7A3B}" destId="{D8EBB0F1-C290-4B6E-915A-C3F08E95CD2C}" srcOrd="1" destOrd="0" presId="urn:microsoft.com/office/officeart/2005/8/layout/list1"/>
    <dgm:cxn modelId="{BCADE1B2-4F74-4B1C-BFE9-BC9D6A7311D7}" type="presParOf" srcId="{AAC6B705-AD5F-4680-B699-6C863993BA4B}" destId="{B60FAA90-690A-4137-9145-180ADBD70848}" srcOrd="9" destOrd="0" presId="urn:microsoft.com/office/officeart/2005/8/layout/list1"/>
    <dgm:cxn modelId="{821ED378-CDB3-44AC-B018-6EB8FE6365D4}" type="presParOf" srcId="{AAC6B705-AD5F-4680-B699-6C863993BA4B}" destId="{962450BA-894F-4C50-86F7-4475E652E5BA}" srcOrd="10" destOrd="0" presId="urn:microsoft.com/office/officeart/2005/8/layout/list1"/>
    <dgm:cxn modelId="{242FCC77-D54D-4870-B09A-83AB74F99012}" type="presParOf" srcId="{AAC6B705-AD5F-4680-B699-6C863993BA4B}" destId="{A49EC425-2197-4DF3-B4AD-9AB52F4F1989}" srcOrd="11" destOrd="0" presId="urn:microsoft.com/office/officeart/2005/8/layout/list1"/>
    <dgm:cxn modelId="{41568878-11C8-4EDD-8372-B78443CCB1A5}" type="presParOf" srcId="{AAC6B705-AD5F-4680-B699-6C863993BA4B}" destId="{7FC77965-0C46-4A78-B5A8-A9D2D255CC36}" srcOrd="12" destOrd="0" presId="urn:microsoft.com/office/officeart/2005/8/layout/list1"/>
    <dgm:cxn modelId="{8B227D8B-C101-4BCE-BAE2-E8D7B406B779}" type="presParOf" srcId="{7FC77965-0C46-4A78-B5A8-A9D2D255CC36}" destId="{3DA1AA1C-1FF4-460C-A252-7D76CEC2FFAD}" srcOrd="0" destOrd="0" presId="urn:microsoft.com/office/officeart/2005/8/layout/list1"/>
    <dgm:cxn modelId="{13787885-A9E8-4F7F-B3D3-CC9198799D96}" type="presParOf" srcId="{7FC77965-0C46-4A78-B5A8-A9D2D255CC36}" destId="{AFF3605A-6FE6-4CDD-B83A-E9033F5E55D6}" srcOrd="1" destOrd="0" presId="urn:microsoft.com/office/officeart/2005/8/layout/list1"/>
    <dgm:cxn modelId="{6F90423E-7BBF-4306-BAD8-531FDA467FB9}" type="presParOf" srcId="{AAC6B705-AD5F-4680-B699-6C863993BA4B}" destId="{44A542C9-75AD-441E-8A5A-1A26E34FA241}" srcOrd="13" destOrd="0" presId="urn:microsoft.com/office/officeart/2005/8/layout/list1"/>
    <dgm:cxn modelId="{60904627-3D06-4AC9-8B82-4F8DD54D3D99}" type="presParOf" srcId="{AAC6B705-AD5F-4680-B699-6C863993BA4B}" destId="{8488ECBD-9A14-4249-B343-77C0CC4F9E0E}" srcOrd="14" destOrd="0" presId="urn:microsoft.com/office/officeart/2005/8/layout/list1"/>
    <dgm:cxn modelId="{4B479D80-615E-4D39-8832-A754F97B595A}" type="presParOf" srcId="{AAC6B705-AD5F-4680-B699-6C863993BA4B}" destId="{25A87106-F076-4270-B773-4AD802760083}" srcOrd="15" destOrd="0" presId="urn:microsoft.com/office/officeart/2005/8/layout/list1"/>
    <dgm:cxn modelId="{B1B5034C-CDC9-40B7-9CB2-B1FA462DA529}" type="presParOf" srcId="{AAC6B705-AD5F-4680-B699-6C863993BA4B}" destId="{226C55D1-3B3D-4613-BF6D-FB783475F084}" srcOrd="16" destOrd="0" presId="urn:microsoft.com/office/officeart/2005/8/layout/list1"/>
    <dgm:cxn modelId="{C498879F-9B12-40D1-BBDA-14EEB15376B3}" type="presParOf" srcId="{226C55D1-3B3D-4613-BF6D-FB783475F084}" destId="{EF5493C5-CE28-4D67-BC87-210D091B7947}" srcOrd="0" destOrd="0" presId="urn:microsoft.com/office/officeart/2005/8/layout/list1"/>
    <dgm:cxn modelId="{BD4E6675-2507-4A27-A80A-2C507C8D5F35}" type="presParOf" srcId="{226C55D1-3B3D-4613-BF6D-FB783475F084}" destId="{A3FB457F-24E0-4FA4-BDAC-A6A372F821D8}" srcOrd="1" destOrd="0" presId="urn:microsoft.com/office/officeart/2005/8/layout/list1"/>
    <dgm:cxn modelId="{7F064807-B824-43D2-B54B-2F677101E13F}" type="presParOf" srcId="{AAC6B705-AD5F-4680-B699-6C863993BA4B}" destId="{80299E1A-9705-4DD7-8438-E124129D99C8}" srcOrd="17" destOrd="0" presId="urn:microsoft.com/office/officeart/2005/8/layout/list1"/>
    <dgm:cxn modelId="{E9CE5236-DFBF-453B-9AA2-5708C507F448}" type="presParOf" srcId="{AAC6B705-AD5F-4680-B699-6C863993BA4B}" destId="{31AE8084-E858-4EC6-9AC1-32C7FD64C0A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29819C2-3B95-4E86-B1B5-F931260577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5CB4A3B1-792C-4DF1-BABA-1E560EA11C62}">
      <dgm:prSet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S" sz="1200" noProof="0" dirty="0">
              <a:solidFill>
                <a:schemeClr val="tx1"/>
              </a:solidFill>
              <a:latin typeface="Arial Rounded MT Bold" panose="020F0704030504030204" pitchFamily="34" charset="0"/>
            </a:rPr>
            <a:t>1) Convertir la tienda más en una «experiencia» que en una «distribución»</a:t>
          </a:r>
        </a:p>
      </dgm:t>
    </dgm:pt>
    <dgm:pt modelId="{4B52D698-E9BC-42A6-B852-805895BAD3B7}" type="parTrans" cxnId="{AEB62026-87D7-45BD-B574-E325D6E251DE}">
      <dgm:prSet/>
      <dgm:spPr/>
      <dgm:t>
        <a:bodyPr/>
        <a:lstStyle/>
        <a:p>
          <a:endParaRPr lang="es-ES" sz="1200" noProof="0" dirty="0">
            <a:solidFill>
              <a:schemeClr val="tx1"/>
            </a:solidFill>
            <a:latin typeface="Arial Rounded MT Bold" panose="020F0704030504030204" pitchFamily="34" charset="0"/>
          </a:endParaRPr>
        </a:p>
      </dgm:t>
    </dgm:pt>
    <dgm:pt modelId="{22C58DAB-0FD0-4E80-B43B-55A740506A2B}" type="sibTrans" cxnId="{AEB62026-87D7-45BD-B574-E325D6E251DE}">
      <dgm:prSet/>
      <dgm:spPr/>
      <dgm:t>
        <a:bodyPr/>
        <a:lstStyle/>
        <a:p>
          <a:endParaRPr lang="es-ES" sz="1200" noProof="0" dirty="0">
            <a:solidFill>
              <a:schemeClr val="tx1"/>
            </a:solidFill>
            <a:latin typeface="Arial Rounded MT Bold" panose="020F0704030504030204" pitchFamily="34" charset="0"/>
          </a:endParaRPr>
        </a:p>
      </dgm:t>
    </dgm:pt>
    <dgm:pt modelId="{06958297-AB7D-4B95-9EE0-2A247BC1426C}">
      <dgm:prSet custT="1">
        <dgm:style>
          <a:lnRef idx="3">
            <a:schemeClr val="lt1"/>
          </a:lnRef>
          <a:fillRef idx="1">
            <a:schemeClr val="accent4"/>
          </a:fillRef>
          <a:effectRef idx="1">
            <a:schemeClr val="accent4"/>
          </a:effectRef>
          <a:fontRef idx="minor">
            <a:schemeClr val="lt1"/>
          </a:fontRef>
        </dgm:style>
      </dgm:prSet>
      <dgm:spPr/>
      <dgm:t>
        <a:bodyPr/>
        <a:lstStyle/>
        <a:p>
          <a:r>
            <a:rPr lang="es-ES" sz="1200" noProof="0" dirty="0">
              <a:solidFill>
                <a:schemeClr val="tx1"/>
              </a:solidFill>
              <a:latin typeface="Arial Rounded MT Bold" panose="020F0704030504030204" pitchFamily="34" charset="0"/>
            </a:rPr>
            <a:t>2) Sustituir los catálogos impresos y los anuncios en la revistas, porque no son eficaces</a:t>
          </a:r>
        </a:p>
      </dgm:t>
    </dgm:pt>
    <dgm:pt modelId="{8BDA2DAB-2169-4B43-B449-A3F1589D2392}" type="parTrans" cxnId="{3A75FE9B-F998-4AC8-BBA9-CD106E2D432E}">
      <dgm:prSet/>
      <dgm:spPr/>
      <dgm:t>
        <a:bodyPr/>
        <a:lstStyle/>
        <a:p>
          <a:endParaRPr lang="es-ES" sz="1200" noProof="0" dirty="0">
            <a:solidFill>
              <a:schemeClr val="tx1"/>
            </a:solidFill>
            <a:latin typeface="Arial Rounded MT Bold" panose="020F0704030504030204" pitchFamily="34" charset="0"/>
          </a:endParaRPr>
        </a:p>
      </dgm:t>
    </dgm:pt>
    <dgm:pt modelId="{56914EBF-AE71-4DE9-BEAF-2DF8DB766E8E}" type="sibTrans" cxnId="{3A75FE9B-F998-4AC8-BBA9-CD106E2D432E}">
      <dgm:prSet/>
      <dgm:spPr/>
      <dgm:t>
        <a:bodyPr/>
        <a:lstStyle/>
        <a:p>
          <a:endParaRPr lang="es-ES" sz="1200" noProof="0" dirty="0">
            <a:solidFill>
              <a:schemeClr val="tx1"/>
            </a:solidFill>
            <a:latin typeface="Arial Rounded MT Bold" panose="020F0704030504030204" pitchFamily="34" charset="0"/>
          </a:endParaRPr>
        </a:p>
      </dgm:t>
    </dgm:pt>
    <dgm:pt modelId="{1211C324-EF33-4937-BBF1-CA9E1618D63A}">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s-ES" sz="1200" noProof="0" dirty="0">
              <a:solidFill>
                <a:schemeClr val="tx1"/>
              </a:solidFill>
              <a:latin typeface="Arial Rounded MT Bold" panose="020F0704030504030204" pitchFamily="34" charset="0"/>
            </a:rPr>
            <a:t>3) Integrar el Digital en todas las funciones empresariales</a:t>
          </a:r>
        </a:p>
      </dgm:t>
    </dgm:pt>
    <dgm:pt modelId="{192A8FE2-A67A-43D9-BAE9-8A73D737C094}" type="parTrans" cxnId="{03DA1ADC-77FC-44FC-86E2-F88500C9AACA}">
      <dgm:prSet/>
      <dgm:spPr/>
      <dgm:t>
        <a:bodyPr/>
        <a:lstStyle/>
        <a:p>
          <a:endParaRPr lang="es-ES" sz="1200" noProof="0" dirty="0">
            <a:solidFill>
              <a:schemeClr val="tx1"/>
            </a:solidFill>
            <a:latin typeface="Arial Rounded MT Bold" panose="020F0704030504030204" pitchFamily="34" charset="0"/>
          </a:endParaRPr>
        </a:p>
      </dgm:t>
    </dgm:pt>
    <dgm:pt modelId="{1AB4D545-5CED-401C-BC83-B85AECD8B947}" type="sibTrans" cxnId="{03DA1ADC-77FC-44FC-86E2-F88500C9AACA}">
      <dgm:prSet/>
      <dgm:spPr/>
      <dgm:t>
        <a:bodyPr/>
        <a:lstStyle/>
        <a:p>
          <a:endParaRPr lang="es-ES" sz="1200" noProof="0" dirty="0">
            <a:solidFill>
              <a:schemeClr val="tx1"/>
            </a:solidFill>
            <a:latin typeface="Arial Rounded MT Bold" panose="020F0704030504030204" pitchFamily="34" charset="0"/>
          </a:endParaRPr>
        </a:p>
      </dgm:t>
    </dgm:pt>
    <dgm:pt modelId="{64A7B2CA-6739-4229-BD69-F0770DC473A7}" type="pres">
      <dgm:prSet presAssocID="{529819C2-3B95-4E86-B1B5-F93126057748}" presName="linear" presStyleCnt="0">
        <dgm:presLayoutVars>
          <dgm:animLvl val="lvl"/>
          <dgm:resizeHandles val="exact"/>
        </dgm:presLayoutVars>
      </dgm:prSet>
      <dgm:spPr/>
    </dgm:pt>
    <dgm:pt modelId="{215DA22F-8135-4434-84C5-FAFCBB53551D}" type="pres">
      <dgm:prSet presAssocID="{5CB4A3B1-792C-4DF1-BABA-1E560EA11C62}" presName="parentText" presStyleLbl="node1" presStyleIdx="0" presStyleCnt="3" custScaleY="72708">
        <dgm:presLayoutVars>
          <dgm:chMax val="0"/>
          <dgm:bulletEnabled val="1"/>
        </dgm:presLayoutVars>
      </dgm:prSet>
      <dgm:spPr/>
    </dgm:pt>
    <dgm:pt modelId="{07D46C35-BC7E-4E97-BF2D-AB22F0C6DDB6}" type="pres">
      <dgm:prSet presAssocID="{22C58DAB-0FD0-4E80-B43B-55A740506A2B}" presName="spacer" presStyleCnt="0"/>
      <dgm:spPr/>
    </dgm:pt>
    <dgm:pt modelId="{4B2850AC-2DD2-4E3D-A889-9FF2498FA359}" type="pres">
      <dgm:prSet presAssocID="{06958297-AB7D-4B95-9EE0-2A247BC1426C}" presName="parentText" presStyleLbl="node1" presStyleIdx="1" presStyleCnt="3" custScaleY="72708">
        <dgm:presLayoutVars>
          <dgm:chMax val="0"/>
          <dgm:bulletEnabled val="1"/>
        </dgm:presLayoutVars>
      </dgm:prSet>
      <dgm:spPr/>
    </dgm:pt>
    <dgm:pt modelId="{0A7D1DC0-C889-469F-90FF-039C73AEDC00}" type="pres">
      <dgm:prSet presAssocID="{56914EBF-AE71-4DE9-BEAF-2DF8DB766E8E}" presName="spacer" presStyleCnt="0"/>
      <dgm:spPr/>
    </dgm:pt>
    <dgm:pt modelId="{53245DB0-2B3A-4011-9379-65EFA6084B61}" type="pres">
      <dgm:prSet presAssocID="{1211C324-EF33-4937-BBF1-CA9E1618D63A}" presName="parentText" presStyleLbl="node1" presStyleIdx="2" presStyleCnt="3" custScaleY="72708">
        <dgm:presLayoutVars>
          <dgm:chMax val="0"/>
          <dgm:bulletEnabled val="1"/>
        </dgm:presLayoutVars>
      </dgm:prSet>
      <dgm:spPr/>
    </dgm:pt>
  </dgm:ptLst>
  <dgm:cxnLst>
    <dgm:cxn modelId="{AEB62026-87D7-45BD-B574-E325D6E251DE}" srcId="{529819C2-3B95-4E86-B1B5-F93126057748}" destId="{5CB4A3B1-792C-4DF1-BABA-1E560EA11C62}" srcOrd="0" destOrd="0" parTransId="{4B52D698-E9BC-42A6-B852-805895BAD3B7}" sibTransId="{22C58DAB-0FD0-4E80-B43B-55A740506A2B}"/>
    <dgm:cxn modelId="{E361C22A-BA50-4131-A56D-A94B3ED42420}" type="presOf" srcId="{06958297-AB7D-4B95-9EE0-2A247BC1426C}" destId="{4B2850AC-2DD2-4E3D-A889-9FF2498FA359}" srcOrd="0" destOrd="0" presId="urn:microsoft.com/office/officeart/2005/8/layout/vList2"/>
    <dgm:cxn modelId="{C680233F-8167-4E35-87C8-7D103510F9FF}" type="presOf" srcId="{529819C2-3B95-4E86-B1B5-F93126057748}" destId="{64A7B2CA-6739-4229-BD69-F0770DC473A7}" srcOrd="0" destOrd="0" presId="urn:microsoft.com/office/officeart/2005/8/layout/vList2"/>
    <dgm:cxn modelId="{E4FF1340-1A48-45CC-8E3F-8CD519F43A8E}" type="presOf" srcId="{5CB4A3B1-792C-4DF1-BABA-1E560EA11C62}" destId="{215DA22F-8135-4434-84C5-FAFCBB53551D}" srcOrd="0" destOrd="0" presId="urn:microsoft.com/office/officeart/2005/8/layout/vList2"/>
    <dgm:cxn modelId="{29D6C16A-483A-4FBB-947A-431761E33435}" type="presOf" srcId="{1211C324-EF33-4937-BBF1-CA9E1618D63A}" destId="{53245DB0-2B3A-4011-9379-65EFA6084B61}" srcOrd="0" destOrd="0" presId="urn:microsoft.com/office/officeart/2005/8/layout/vList2"/>
    <dgm:cxn modelId="{3A75FE9B-F998-4AC8-BBA9-CD106E2D432E}" srcId="{529819C2-3B95-4E86-B1B5-F93126057748}" destId="{06958297-AB7D-4B95-9EE0-2A247BC1426C}" srcOrd="1" destOrd="0" parTransId="{8BDA2DAB-2169-4B43-B449-A3F1589D2392}" sibTransId="{56914EBF-AE71-4DE9-BEAF-2DF8DB766E8E}"/>
    <dgm:cxn modelId="{03DA1ADC-77FC-44FC-86E2-F88500C9AACA}" srcId="{529819C2-3B95-4E86-B1B5-F93126057748}" destId="{1211C324-EF33-4937-BBF1-CA9E1618D63A}" srcOrd="2" destOrd="0" parTransId="{192A8FE2-A67A-43D9-BAE9-8A73D737C094}" sibTransId="{1AB4D545-5CED-401C-BC83-B85AECD8B947}"/>
    <dgm:cxn modelId="{24655BFD-A3C4-456F-B525-6E7304E3105D}" type="presParOf" srcId="{64A7B2CA-6739-4229-BD69-F0770DC473A7}" destId="{215DA22F-8135-4434-84C5-FAFCBB53551D}" srcOrd="0" destOrd="0" presId="urn:microsoft.com/office/officeart/2005/8/layout/vList2"/>
    <dgm:cxn modelId="{681C75EA-A7C2-4158-B57A-9123EB092873}" type="presParOf" srcId="{64A7B2CA-6739-4229-BD69-F0770DC473A7}" destId="{07D46C35-BC7E-4E97-BF2D-AB22F0C6DDB6}" srcOrd="1" destOrd="0" presId="urn:microsoft.com/office/officeart/2005/8/layout/vList2"/>
    <dgm:cxn modelId="{C8A65588-E5B6-462D-A63B-0CA3D6A91838}" type="presParOf" srcId="{64A7B2CA-6739-4229-BD69-F0770DC473A7}" destId="{4B2850AC-2DD2-4E3D-A889-9FF2498FA359}" srcOrd="2" destOrd="0" presId="urn:microsoft.com/office/officeart/2005/8/layout/vList2"/>
    <dgm:cxn modelId="{9EF8D31A-4600-482E-9A13-A432231A72B8}" type="presParOf" srcId="{64A7B2CA-6739-4229-BD69-F0770DC473A7}" destId="{0A7D1DC0-C889-469F-90FF-039C73AEDC00}" srcOrd="3" destOrd="0" presId="urn:microsoft.com/office/officeart/2005/8/layout/vList2"/>
    <dgm:cxn modelId="{46DA3B34-D14C-4E18-9AAA-B14B7ACE7982}" type="presParOf" srcId="{64A7B2CA-6739-4229-BD69-F0770DC473A7}" destId="{53245DB0-2B3A-4011-9379-65EFA6084B6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E4FBD0C-DBBF-4E0B-B048-45F53AB0433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F6245F80-D51C-4EDD-93A7-99859697878E}">
      <dgm:prSet custT="1"/>
      <dgm:spPr/>
      <dgm:t>
        <a:bodyPr/>
        <a:lstStyle/>
        <a:p>
          <a:r>
            <a:rPr lang="es-ES" sz="1200" noProof="0" dirty="0">
              <a:solidFill>
                <a:schemeClr val="tx1"/>
              </a:solidFill>
              <a:latin typeface="Arial Rounded MT Bold" panose="020F0704030504030204" pitchFamily="34" charset="0"/>
            </a:rPr>
            <a:t>Aumento de las visitas a la propia página web y lanzamiento de la Tienda online</a:t>
          </a:r>
        </a:p>
      </dgm:t>
    </dgm:pt>
    <dgm:pt modelId="{7C4B6843-4DDC-45FE-87F9-D411B1238B6E}" type="parTrans" cxnId="{825EBACD-4003-4BAF-A929-8485EABD15E3}">
      <dgm:prSet/>
      <dgm:spPr/>
      <dgm:t>
        <a:bodyPr/>
        <a:lstStyle/>
        <a:p>
          <a:endParaRPr lang="es-ES" sz="1200" noProof="0" dirty="0">
            <a:solidFill>
              <a:schemeClr val="tx1"/>
            </a:solidFill>
            <a:latin typeface="Arial Rounded MT Bold" panose="020F0704030504030204" pitchFamily="34" charset="0"/>
          </a:endParaRPr>
        </a:p>
      </dgm:t>
    </dgm:pt>
    <dgm:pt modelId="{64F0627F-AE79-4F5F-BB8F-47F1CC2950A9}" type="sibTrans" cxnId="{825EBACD-4003-4BAF-A929-8485EABD15E3}">
      <dgm:prSet/>
      <dgm:spPr/>
      <dgm:t>
        <a:bodyPr/>
        <a:lstStyle/>
        <a:p>
          <a:endParaRPr lang="es-ES" sz="1200" noProof="0" dirty="0">
            <a:solidFill>
              <a:schemeClr val="tx1"/>
            </a:solidFill>
            <a:latin typeface="Arial Rounded MT Bold" panose="020F0704030504030204" pitchFamily="34" charset="0"/>
          </a:endParaRPr>
        </a:p>
      </dgm:t>
    </dgm:pt>
    <dgm:pt modelId="{E58C6C52-4ADC-46B5-8B71-D2BB6F8ECE3D}">
      <dgm:prSet custT="1"/>
      <dgm:spPr/>
      <dgm:t>
        <a:bodyPr/>
        <a:lstStyle/>
        <a:p>
          <a:r>
            <a:rPr lang="es-ES" sz="1200" noProof="0" dirty="0">
              <a:solidFill>
                <a:schemeClr val="tx1"/>
              </a:solidFill>
              <a:latin typeface="Arial Rounded MT Bold" panose="020F0704030504030204" pitchFamily="34" charset="0"/>
            </a:rPr>
            <a:t>Disminuir los gastos en impresos y revistas</a:t>
          </a:r>
        </a:p>
      </dgm:t>
    </dgm:pt>
    <dgm:pt modelId="{E9875023-0330-4BFB-843A-5BBFB0E158CB}" type="parTrans" cxnId="{F1B08997-71D0-41B3-8EBB-262E65FA3497}">
      <dgm:prSet/>
      <dgm:spPr/>
      <dgm:t>
        <a:bodyPr/>
        <a:lstStyle/>
        <a:p>
          <a:endParaRPr lang="es-ES" sz="1200" noProof="0" dirty="0">
            <a:solidFill>
              <a:schemeClr val="tx1"/>
            </a:solidFill>
            <a:latin typeface="Arial Rounded MT Bold" panose="020F0704030504030204" pitchFamily="34" charset="0"/>
          </a:endParaRPr>
        </a:p>
      </dgm:t>
    </dgm:pt>
    <dgm:pt modelId="{46B250D6-5DB0-4D9F-B985-ABA0D1B93079}" type="sibTrans" cxnId="{F1B08997-71D0-41B3-8EBB-262E65FA3497}">
      <dgm:prSet/>
      <dgm:spPr/>
      <dgm:t>
        <a:bodyPr/>
        <a:lstStyle/>
        <a:p>
          <a:endParaRPr lang="es-ES" sz="1200" noProof="0" dirty="0">
            <a:solidFill>
              <a:schemeClr val="tx1"/>
            </a:solidFill>
            <a:latin typeface="Arial Rounded MT Bold" panose="020F0704030504030204" pitchFamily="34" charset="0"/>
          </a:endParaRPr>
        </a:p>
      </dgm:t>
    </dgm:pt>
    <dgm:pt modelId="{2654C7AE-FB2F-43D4-A9F9-7590B37D81F9}">
      <dgm:prSet custT="1"/>
      <dgm:spPr/>
      <dgm:t>
        <a:bodyPr/>
        <a:lstStyle/>
        <a:p>
          <a:r>
            <a:rPr lang="es-ES" sz="1200" noProof="0" dirty="0">
              <a:solidFill>
                <a:schemeClr val="tx1"/>
              </a:solidFill>
              <a:latin typeface="Arial Rounded MT Bold" panose="020F0704030504030204" pitchFamily="34" charset="0"/>
            </a:rPr>
            <a:t>Mejorar el posicionamiento en los buscadores</a:t>
          </a:r>
        </a:p>
      </dgm:t>
    </dgm:pt>
    <dgm:pt modelId="{790742CB-4416-4B5B-A265-61C97A4130C7}" type="parTrans" cxnId="{3430D8F8-4321-4E9F-8F36-EDF894219521}">
      <dgm:prSet/>
      <dgm:spPr/>
      <dgm:t>
        <a:bodyPr/>
        <a:lstStyle/>
        <a:p>
          <a:endParaRPr lang="es-ES" sz="1200" noProof="0" dirty="0">
            <a:solidFill>
              <a:schemeClr val="tx1"/>
            </a:solidFill>
            <a:latin typeface="Arial Rounded MT Bold" panose="020F0704030504030204" pitchFamily="34" charset="0"/>
          </a:endParaRPr>
        </a:p>
      </dgm:t>
    </dgm:pt>
    <dgm:pt modelId="{331A98E8-804A-48B8-AF96-54BDDFF39C04}" type="sibTrans" cxnId="{3430D8F8-4321-4E9F-8F36-EDF894219521}">
      <dgm:prSet/>
      <dgm:spPr/>
      <dgm:t>
        <a:bodyPr/>
        <a:lstStyle/>
        <a:p>
          <a:endParaRPr lang="es-ES" sz="1200" noProof="0" dirty="0">
            <a:solidFill>
              <a:schemeClr val="tx1"/>
            </a:solidFill>
            <a:latin typeface="Arial Rounded MT Bold" panose="020F0704030504030204" pitchFamily="34" charset="0"/>
          </a:endParaRPr>
        </a:p>
      </dgm:t>
    </dgm:pt>
    <dgm:pt modelId="{AF51B9BE-7D05-4486-9FC5-8D079CD77AED}">
      <dgm:prSet custT="1"/>
      <dgm:spPr/>
      <dgm:t>
        <a:bodyPr/>
        <a:lstStyle/>
        <a:p>
          <a:r>
            <a:rPr lang="es-ES" sz="1200" noProof="0" dirty="0">
              <a:solidFill>
                <a:schemeClr val="tx1"/>
              </a:solidFill>
              <a:latin typeface="Arial Rounded MT Bold" panose="020F0704030504030204" pitchFamily="34" charset="0"/>
            </a:rPr>
            <a:t>Realizar una relación continuada y constante con los usuarios</a:t>
          </a:r>
        </a:p>
      </dgm:t>
    </dgm:pt>
    <dgm:pt modelId="{DFD7ACD3-6E39-4868-BDCC-1CE2048762D1}" type="parTrans" cxnId="{3ABF8EC0-8711-4E33-9FF4-85D579944F61}">
      <dgm:prSet/>
      <dgm:spPr/>
      <dgm:t>
        <a:bodyPr/>
        <a:lstStyle/>
        <a:p>
          <a:endParaRPr lang="es-ES" sz="1200" noProof="0" dirty="0">
            <a:solidFill>
              <a:schemeClr val="tx1"/>
            </a:solidFill>
            <a:latin typeface="Arial Rounded MT Bold" panose="020F0704030504030204" pitchFamily="34" charset="0"/>
          </a:endParaRPr>
        </a:p>
      </dgm:t>
    </dgm:pt>
    <dgm:pt modelId="{4EEF3EE8-09B5-4D31-8054-6CAC42A9D00E}" type="sibTrans" cxnId="{3ABF8EC0-8711-4E33-9FF4-85D579944F61}">
      <dgm:prSet/>
      <dgm:spPr/>
      <dgm:t>
        <a:bodyPr/>
        <a:lstStyle/>
        <a:p>
          <a:endParaRPr lang="es-ES" sz="1200" noProof="0" dirty="0">
            <a:solidFill>
              <a:schemeClr val="tx1"/>
            </a:solidFill>
            <a:latin typeface="Arial Rounded MT Bold" panose="020F0704030504030204" pitchFamily="34" charset="0"/>
          </a:endParaRPr>
        </a:p>
      </dgm:t>
    </dgm:pt>
    <dgm:pt modelId="{A3396259-D97C-4241-B04A-959B36AE8B9E}">
      <dgm:prSet custT="1"/>
      <dgm:spPr/>
      <dgm:t>
        <a:bodyPr/>
        <a:lstStyle/>
        <a:p>
          <a:r>
            <a:rPr lang="es-ES" sz="1200" noProof="0" dirty="0">
              <a:solidFill>
                <a:schemeClr val="tx1"/>
              </a:solidFill>
              <a:latin typeface="Arial Rounded MT Bold" panose="020F0704030504030204" pitchFamily="34" charset="0"/>
            </a:rPr>
            <a:t>Diferenciarse de los competidores gracias a la propia creatividad, al cuidado del cliente</a:t>
          </a:r>
        </a:p>
      </dgm:t>
    </dgm:pt>
    <dgm:pt modelId="{8CE84AD7-D6C6-4234-8CAF-0B95735A942C}" type="parTrans" cxnId="{6F92673C-AAAF-4038-B3D8-B1CC3AE44F0B}">
      <dgm:prSet/>
      <dgm:spPr/>
      <dgm:t>
        <a:bodyPr/>
        <a:lstStyle/>
        <a:p>
          <a:endParaRPr lang="es-ES" sz="1200" noProof="0" dirty="0">
            <a:solidFill>
              <a:schemeClr val="tx1"/>
            </a:solidFill>
            <a:latin typeface="Arial Rounded MT Bold" panose="020F0704030504030204" pitchFamily="34" charset="0"/>
          </a:endParaRPr>
        </a:p>
      </dgm:t>
    </dgm:pt>
    <dgm:pt modelId="{42C3574F-7110-475D-8379-A7B78A9AAAD5}" type="sibTrans" cxnId="{6F92673C-AAAF-4038-B3D8-B1CC3AE44F0B}">
      <dgm:prSet/>
      <dgm:spPr/>
      <dgm:t>
        <a:bodyPr/>
        <a:lstStyle/>
        <a:p>
          <a:endParaRPr lang="es-ES" sz="1200" noProof="0" dirty="0">
            <a:solidFill>
              <a:schemeClr val="tx1"/>
            </a:solidFill>
            <a:latin typeface="Arial Rounded MT Bold" panose="020F0704030504030204" pitchFamily="34" charset="0"/>
          </a:endParaRPr>
        </a:p>
      </dgm:t>
    </dgm:pt>
    <dgm:pt modelId="{EC372BC2-3402-40B4-A30E-70EAFD66F0CE}" type="pres">
      <dgm:prSet presAssocID="{FE4FBD0C-DBBF-4E0B-B048-45F53AB04337}" presName="linear" presStyleCnt="0">
        <dgm:presLayoutVars>
          <dgm:dir/>
          <dgm:animLvl val="lvl"/>
          <dgm:resizeHandles val="exact"/>
        </dgm:presLayoutVars>
      </dgm:prSet>
      <dgm:spPr/>
    </dgm:pt>
    <dgm:pt modelId="{CFF89A41-18EB-4C8D-BFD3-70B0A02E8818}" type="pres">
      <dgm:prSet presAssocID="{F6245F80-D51C-4EDD-93A7-99859697878E}" presName="parentLin" presStyleCnt="0"/>
      <dgm:spPr/>
    </dgm:pt>
    <dgm:pt modelId="{3B62946D-3EA7-49F9-800C-4E17585284FC}" type="pres">
      <dgm:prSet presAssocID="{F6245F80-D51C-4EDD-93A7-99859697878E}" presName="parentLeftMargin" presStyleLbl="node1" presStyleIdx="0" presStyleCnt="5"/>
      <dgm:spPr/>
    </dgm:pt>
    <dgm:pt modelId="{7A553932-59BE-4097-8DC0-3EB0C9F418A9}" type="pres">
      <dgm:prSet presAssocID="{F6245F80-D51C-4EDD-93A7-99859697878E}" presName="parentText" presStyleLbl="node1" presStyleIdx="0" presStyleCnt="5" custScaleX="131362">
        <dgm:presLayoutVars>
          <dgm:chMax val="0"/>
          <dgm:bulletEnabled val="1"/>
        </dgm:presLayoutVars>
      </dgm:prSet>
      <dgm:spPr/>
    </dgm:pt>
    <dgm:pt modelId="{C60D1E58-F6BC-46AC-AACE-12AF5D4B3BD7}" type="pres">
      <dgm:prSet presAssocID="{F6245F80-D51C-4EDD-93A7-99859697878E}" presName="negativeSpace" presStyleCnt="0"/>
      <dgm:spPr/>
    </dgm:pt>
    <dgm:pt modelId="{4217BA2C-C7EA-438D-A285-9495D32564AB}" type="pres">
      <dgm:prSet presAssocID="{F6245F80-D51C-4EDD-93A7-99859697878E}" presName="childText" presStyleLbl="conFgAcc1" presStyleIdx="0" presStyleCnt="5">
        <dgm:presLayoutVars>
          <dgm:bulletEnabled val="1"/>
        </dgm:presLayoutVars>
      </dgm:prSet>
      <dgm:spPr/>
    </dgm:pt>
    <dgm:pt modelId="{ADE239CD-75FF-49BA-BC68-9D1A1A72F472}" type="pres">
      <dgm:prSet presAssocID="{64F0627F-AE79-4F5F-BB8F-47F1CC2950A9}" presName="spaceBetweenRectangles" presStyleCnt="0"/>
      <dgm:spPr/>
    </dgm:pt>
    <dgm:pt modelId="{14638A03-FE21-422F-9C5D-6C63337A1874}" type="pres">
      <dgm:prSet presAssocID="{E58C6C52-4ADC-46B5-8B71-D2BB6F8ECE3D}" presName="parentLin" presStyleCnt="0"/>
      <dgm:spPr/>
    </dgm:pt>
    <dgm:pt modelId="{B41CC8AA-5B84-44F6-83DD-03A8255AF5AF}" type="pres">
      <dgm:prSet presAssocID="{E58C6C52-4ADC-46B5-8B71-D2BB6F8ECE3D}" presName="parentLeftMargin" presStyleLbl="node1" presStyleIdx="0" presStyleCnt="5"/>
      <dgm:spPr/>
    </dgm:pt>
    <dgm:pt modelId="{EF531129-B886-45AA-A12E-D7418A0C788F}" type="pres">
      <dgm:prSet presAssocID="{E58C6C52-4ADC-46B5-8B71-D2BB6F8ECE3D}" presName="parentText" presStyleLbl="node1" presStyleIdx="1" presStyleCnt="5" custScaleX="131362">
        <dgm:presLayoutVars>
          <dgm:chMax val="0"/>
          <dgm:bulletEnabled val="1"/>
        </dgm:presLayoutVars>
      </dgm:prSet>
      <dgm:spPr/>
    </dgm:pt>
    <dgm:pt modelId="{B4B72F9B-32A0-43D9-850E-615AEB796FEB}" type="pres">
      <dgm:prSet presAssocID="{E58C6C52-4ADC-46B5-8B71-D2BB6F8ECE3D}" presName="negativeSpace" presStyleCnt="0"/>
      <dgm:spPr/>
    </dgm:pt>
    <dgm:pt modelId="{5DC1E064-8ABF-41FE-8752-B1D0FFE37C39}" type="pres">
      <dgm:prSet presAssocID="{E58C6C52-4ADC-46B5-8B71-D2BB6F8ECE3D}" presName="childText" presStyleLbl="conFgAcc1" presStyleIdx="1" presStyleCnt="5">
        <dgm:presLayoutVars>
          <dgm:bulletEnabled val="1"/>
        </dgm:presLayoutVars>
      </dgm:prSet>
      <dgm:spPr/>
    </dgm:pt>
    <dgm:pt modelId="{498E4E4C-0034-4A27-AA25-41E716D503F7}" type="pres">
      <dgm:prSet presAssocID="{46B250D6-5DB0-4D9F-B985-ABA0D1B93079}" presName="spaceBetweenRectangles" presStyleCnt="0"/>
      <dgm:spPr/>
    </dgm:pt>
    <dgm:pt modelId="{C73D267D-D50B-4534-8C5B-7EBCDF18970E}" type="pres">
      <dgm:prSet presAssocID="{2654C7AE-FB2F-43D4-A9F9-7590B37D81F9}" presName="parentLin" presStyleCnt="0"/>
      <dgm:spPr/>
    </dgm:pt>
    <dgm:pt modelId="{88B53F28-D0A3-45B7-8B27-AEE0833F74EA}" type="pres">
      <dgm:prSet presAssocID="{2654C7AE-FB2F-43D4-A9F9-7590B37D81F9}" presName="parentLeftMargin" presStyleLbl="node1" presStyleIdx="1" presStyleCnt="5"/>
      <dgm:spPr/>
    </dgm:pt>
    <dgm:pt modelId="{A17ED509-36EB-4B70-873C-DB25F10FB0FE}" type="pres">
      <dgm:prSet presAssocID="{2654C7AE-FB2F-43D4-A9F9-7590B37D81F9}" presName="parentText" presStyleLbl="node1" presStyleIdx="2" presStyleCnt="5" custScaleX="131362">
        <dgm:presLayoutVars>
          <dgm:chMax val="0"/>
          <dgm:bulletEnabled val="1"/>
        </dgm:presLayoutVars>
      </dgm:prSet>
      <dgm:spPr/>
    </dgm:pt>
    <dgm:pt modelId="{C3CDC91E-5DCE-44EA-A695-D6622FDB0861}" type="pres">
      <dgm:prSet presAssocID="{2654C7AE-FB2F-43D4-A9F9-7590B37D81F9}" presName="negativeSpace" presStyleCnt="0"/>
      <dgm:spPr/>
    </dgm:pt>
    <dgm:pt modelId="{99FED7F7-C2E7-458F-8D7E-0F20BF1C1DA0}" type="pres">
      <dgm:prSet presAssocID="{2654C7AE-FB2F-43D4-A9F9-7590B37D81F9}" presName="childText" presStyleLbl="conFgAcc1" presStyleIdx="2" presStyleCnt="5">
        <dgm:presLayoutVars>
          <dgm:bulletEnabled val="1"/>
        </dgm:presLayoutVars>
      </dgm:prSet>
      <dgm:spPr/>
    </dgm:pt>
    <dgm:pt modelId="{51639AE3-5A34-4A09-9E87-EB74CF77EAFE}" type="pres">
      <dgm:prSet presAssocID="{331A98E8-804A-48B8-AF96-54BDDFF39C04}" presName="spaceBetweenRectangles" presStyleCnt="0"/>
      <dgm:spPr/>
    </dgm:pt>
    <dgm:pt modelId="{2B6872B3-3147-4FAD-9A44-B2859FEA8A4B}" type="pres">
      <dgm:prSet presAssocID="{AF51B9BE-7D05-4486-9FC5-8D079CD77AED}" presName="parentLin" presStyleCnt="0"/>
      <dgm:spPr/>
    </dgm:pt>
    <dgm:pt modelId="{4F022167-3041-4BB6-B69D-49C73CBD1729}" type="pres">
      <dgm:prSet presAssocID="{AF51B9BE-7D05-4486-9FC5-8D079CD77AED}" presName="parentLeftMargin" presStyleLbl="node1" presStyleIdx="2" presStyleCnt="5"/>
      <dgm:spPr/>
    </dgm:pt>
    <dgm:pt modelId="{0C1ECD54-9215-4C1F-8085-9042F9AF70F5}" type="pres">
      <dgm:prSet presAssocID="{AF51B9BE-7D05-4486-9FC5-8D079CD77AED}" presName="parentText" presStyleLbl="node1" presStyleIdx="3" presStyleCnt="5" custScaleX="131362">
        <dgm:presLayoutVars>
          <dgm:chMax val="0"/>
          <dgm:bulletEnabled val="1"/>
        </dgm:presLayoutVars>
      </dgm:prSet>
      <dgm:spPr/>
    </dgm:pt>
    <dgm:pt modelId="{52DBBB84-1823-409C-8BE9-6FD898282F32}" type="pres">
      <dgm:prSet presAssocID="{AF51B9BE-7D05-4486-9FC5-8D079CD77AED}" presName="negativeSpace" presStyleCnt="0"/>
      <dgm:spPr/>
    </dgm:pt>
    <dgm:pt modelId="{5D4FEF8A-F8B7-4C16-906C-747EAC5F4D97}" type="pres">
      <dgm:prSet presAssocID="{AF51B9BE-7D05-4486-9FC5-8D079CD77AED}" presName="childText" presStyleLbl="conFgAcc1" presStyleIdx="3" presStyleCnt="5">
        <dgm:presLayoutVars>
          <dgm:bulletEnabled val="1"/>
        </dgm:presLayoutVars>
      </dgm:prSet>
      <dgm:spPr/>
    </dgm:pt>
    <dgm:pt modelId="{ECDCE63F-E68A-4275-9317-3A030F40AAD5}" type="pres">
      <dgm:prSet presAssocID="{4EEF3EE8-09B5-4D31-8054-6CAC42A9D00E}" presName="spaceBetweenRectangles" presStyleCnt="0"/>
      <dgm:spPr/>
    </dgm:pt>
    <dgm:pt modelId="{B07FE34D-58C5-4458-9699-B414DA4ED518}" type="pres">
      <dgm:prSet presAssocID="{A3396259-D97C-4241-B04A-959B36AE8B9E}" presName="parentLin" presStyleCnt="0"/>
      <dgm:spPr/>
    </dgm:pt>
    <dgm:pt modelId="{06CB79A0-EC05-4F6F-BC67-2FC77ACE7028}" type="pres">
      <dgm:prSet presAssocID="{A3396259-D97C-4241-B04A-959B36AE8B9E}" presName="parentLeftMargin" presStyleLbl="node1" presStyleIdx="3" presStyleCnt="5"/>
      <dgm:spPr/>
    </dgm:pt>
    <dgm:pt modelId="{DC27D5D3-A3C7-4D34-8BE2-9CD70642810E}" type="pres">
      <dgm:prSet presAssocID="{A3396259-D97C-4241-B04A-959B36AE8B9E}" presName="parentText" presStyleLbl="node1" presStyleIdx="4" presStyleCnt="5" custScaleX="131362">
        <dgm:presLayoutVars>
          <dgm:chMax val="0"/>
          <dgm:bulletEnabled val="1"/>
        </dgm:presLayoutVars>
      </dgm:prSet>
      <dgm:spPr/>
    </dgm:pt>
    <dgm:pt modelId="{7626DBE8-4CF5-48EE-A020-F0024E0E5847}" type="pres">
      <dgm:prSet presAssocID="{A3396259-D97C-4241-B04A-959B36AE8B9E}" presName="negativeSpace" presStyleCnt="0"/>
      <dgm:spPr/>
    </dgm:pt>
    <dgm:pt modelId="{8B7D82DE-CD87-4C39-919B-BF6B7DC9C53B}" type="pres">
      <dgm:prSet presAssocID="{A3396259-D97C-4241-B04A-959B36AE8B9E}" presName="childText" presStyleLbl="conFgAcc1" presStyleIdx="4" presStyleCnt="5">
        <dgm:presLayoutVars>
          <dgm:bulletEnabled val="1"/>
        </dgm:presLayoutVars>
      </dgm:prSet>
      <dgm:spPr/>
    </dgm:pt>
  </dgm:ptLst>
  <dgm:cxnLst>
    <dgm:cxn modelId="{D1B13D11-296A-4228-BCFD-1D5522BBEDC9}" type="presOf" srcId="{AF51B9BE-7D05-4486-9FC5-8D079CD77AED}" destId="{4F022167-3041-4BB6-B69D-49C73CBD1729}" srcOrd="0" destOrd="0" presId="urn:microsoft.com/office/officeart/2005/8/layout/list1"/>
    <dgm:cxn modelId="{1AAE4012-45C1-4016-9E06-62F4572DE99F}" type="presOf" srcId="{F6245F80-D51C-4EDD-93A7-99859697878E}" destId="{3B62946D-3EA7-49F9-800C-4E17585284FC}" srcOrd="0" destOrd="0" presId="urn:microsoft.com/office/officeart/2005/8/layout/list1"/>
    <dgm:cxn modelId="{C4A40019-B9C6-4466-9CA2-F0C44B4C3B78}" type="presOf" srcId="{2654C7AE-FB2F-43D4-A9F9-7590B37D81F9}" destId="{88B53F28-D0A3-45B7-8B27-AEE0833F74EA}" srcOrd="0" destOrd="0" presId="urn:microsoft.com/office/officeart/2005/8/layout/list1"/>
    <dgm:cxn modelId="{6F92673C-AAAF-4038-B3D8-B1CC3AE44F0B}" srcId="{FE4FBD0C-DBBF-4E0B-B048-45F53AB04337}" destId="{A3396259-D97C-4241-B04A-959B36AE8B9E}" srcOrd="4" destOrd="0" parTransId="{8CE84AD7-D6C6-4234-8CAF-0B95735A942C}" sibTransId="{42C3574F-7110-475D-8379-A7B78A9AAAD5}"/>
    <dgm:cxn modelId="{A67D1562-86C5-4578-A1A1-252100340957}" type="presOf" srcId="{A3396259-D97C-4241-B04A-959B36AE8B9E}" destId="{DC27D5D3-A3C7-4D34-8BE2-9CD70642810E}" srcOrd="1" destOrd="0" presId="urn:microsoft.com/office/officeart/2005/8/layout/list1"/>
    <dgm:cxn modelId="{ED32FD67-4D5A-47A9-B736-E46B73F30406}" type="presOf" srcId="{E58C6C52-4ADC-46B5-8B71-D2BB6F8ECE3D}" destId="{B41CC8AA-5B84-44F6-83DD-03A8255AF5AF}" srcOrd="0" destOrd="0" presId="urn:microsoft.com/office/officeart/2005/8/layout/list1"/>
    <dgm:cxn modelId="{2318784E-480F-461B-9CA8-05EDEF65964B}" type="presOf" srcId="{2654C7AE-FB2F-43D4-A9F9-7590B37D81F9}" destId="{A17ED509-36EB-4B70-873C-DB25F10FB0FE}" srcOrd="1" destOrd="0" presId="urn:microsoft.com/office/officeart/2005/8/layout/list1"/>
    <dgm:cxn modelId="{0D01F74F-DB93-4C09-BE70-A409F302EC0A}" type="presOf" srcId="{FE4FBD0C-DBBF-4E0B-B048-45F53AB04337}" destId="{EC372BC2-3402-40B4-A30E-70EAFD66F0CE}" srcOrd="0" destOrd="0" presId="urn:microsoft.com/office/officeart/2005/8/layout/list1"/>
    <dgm:cxn modelId="{98B4C496-2E15-4F56-AB6A-F92B99FD2E38}" type="presOf" srcId="{A3396259-D97C-4241-B04A-959B36AE8B9E}" destId="{06CB79A0-EC05-4F6F-BC67-2FC77ACE7028}" srcOrd="0" destOrd="0" presId="urn:microsoft.com/office/officeart/2005/8/layout/list1"/>
    <dgm:cxn modelId="{F1B08997-71D0-41B3-8EBB-262E65FA3497}" srcId="{FE4FBD0C-DBBF-4E0B-B048-45F53AB04337}" destId="{E58C6C52-4ADC-46B5-8B71-D2BB6F8ECE3D}" srcOrd="1" destOrd="0" parTransId="{E9875023-0330-4BFB-843A-5BBFB0E158CB}" sibTransId="{46B250D6-5DB0-4D9F-B985-ABA0D1B93079}"/>
    <dgm:cxn modelId="{25EBE0AC-6505-4571-9CA3-FBDF94AC05E9}" type="presOf" srcId="{AF51B9BE-7D05-4486-9FC5-8D079CD77AED}" destId="{0C1ECD54-9215-4C1F-8085-9042F9AF70F5}" srcOrd="1" destOrd="0" presId="urn:microsoft.com/office/officeart/2005/8/layout/list1"/>
    <dgm:cxn modelId="{05AAB1BF-D11B-4223-B33E-614109D9D38E}" type="presOf" srcId="{E58C6C52-4ADC-46B5-8B71-D2BB6F8ECE3D}" destId="{EF531129-B886-45AA-A12E-D7418A0C788F}" srcOrd="1" destOrd="0" presId="urn:microsoft.com/office/officeart/2005/8/layout/list1"/>
    <dgm:cxn modelId="{3ABF8EC0-8711-4E33-9FF4-85D579944F61}" srcId="{FE4FBD0C-DBBF-4E0B-B048-45F53AB04337}" destId="{AF51B9BE-7D05-4486-9FC5-8D079CD77AED}" srcOrd="3" destOrd="0" parTransId="{DFD7ACD3-6E39-4868-BDCC-1CE2048762D1}" sibTransId="{4EEF3EE8-09B5-4D31-8054-6CAC42A9D00E}"/>
    <dgm:cxn modelId="{825EBACD-4003-4BAF-A929-8485EABD15E3}" srcId="{FE4FBD0C-DBBF-4E0B-B048-45F53AB04337}" destId="{F6245F80-D51C-4EDD-93A7-99859697878E}" srcOrd="0" destOrd="0" parTransId="{7C4B6843-4DDC-45FE-87F9-D411B1238B6E}" sibTransId="{64F0627F-AE79-4F5F-BB8F-47F1CC2950A9}"/>
    <dgm:cxn modelId="{C6C0E3D9-E2EB-4F8E-9794-C42E7B408F08}" type="presOf" srcId="{F6245F80-D51C-4EDD-93A7-99859697878E}" destId="{7A553932-59BE-4097-8DC0-3EB0C9F418A9}" srcOrd="1" destOrd="0" presId="urn:microsoft.com/office/officeart/2005/8/layout/list1"/>
    <dgm:cxn modelId="{3430D8F8-4321-4E9F-8F36-EDF894219521}" srcId="{FE4FBD0C-DBBF-4E0B-B048-45F53AB04337}" destId="{2654C7AE-FB2F-43D4-A9F9-7590B37D81F9}" srcOrd="2" destOrd="0" parTransId="{790742CB-4416-4B5B-A265-61C97A4130C7}" sibTransId="{331A98E8-804A-48B8-AF96-54BDDFF39C04}"/>
    <dgm:cxn modelId="{3B34681B-DF88-4248-A05D-F85F617870A1}" type="presParOf" srcId="{EC372BC2-3402-40B4-A30E-70EAFD66F0CE}" destId="{CFF89A41-18EB-4C8D-BFD3-70B0A02E8818}" srcOrd="0" destOrd="0" presId="urn:microsoft.com/office/officeart/2005/8/layout/list1"/>
    <dgm:cxn modelId="{BCA62F18-D910-45EB-9F3C-131B30CEE158}" type="presParOf" srcId="{CFF89A41-18EB-4C8D-BFD3-70B0A02E8818}" destId="{3B62946D-3EA7-49F9-800C-4E17585284FC}" srcOrd="0" destOrd="0" presId="urn:microsoft.com/office/officeart/2005/8/layout/list1"/>
    <dgm:cxn modelId="{9CC47500-04F7-4252-870D-632CE0F1A700}" type="presParOf" srcId="{CFF89A41-18EB-4C8D-BFD3-70B0A02E8818}" destId="{7A553932-59BE-4097-8DC0-3EB0C9F418A9}" srcOrd="1" destOrd="0" presId="urn:microsoft.com/office/officeart/2005/8/layout/list1"/>
    <dgm:cxn modelId="{C85C551D-CEB3-41AE-9634-86CCB7B82592}" type="presParOf" srcId="{EC372BC2-3402-40B4-A30E-70EAFD66F0CE}" destId="{C60D1E58-F6BC-46AC-AACE-12AF5D4B3BD7}" srcOrd="1" destOrd="0" presId="urn:microsoft.com/office/officeart/2005/8/layout/list1"/>
    <dgm:cxn modelId="{D8683B26-2589-489E-8B25-8F64F90D962B}" type="presParOf" srcId="{EC372BC2-3402-40B4-A30E-70EAFD66F0CE}" destId="{4217BA2C-C7EA-438D-A285-9495D32564AB}" srcOrd="2" destOrd="0" presId="urn:microsoft.com/office/officeart/2005/8/layout/list1"/>
    <dgm:cxn modelId="{0DEB740B-D3DB-4E9A-AF2E-E18BA6BDA70C}" type="presParOf" srcId="{EC372BC2-3402-40B4-A30E-70EAFD66F0CE}" destId="{ADE239CD-75FF-49BA-BC68-9D1A1A72F472}" srcOrd="3" destOrd="0" presId="urn:microsoft.com/office/officeart/2005/8/layout/list1"/>
    <dgm:cxn modelId="{B6107126-358B-4C43-AF5A-C96A02D74C6A}" type="presParOf" srcId="{EC372BC2-3402-40B4-A30E-70EAFD66F0CE}" destId="{14638A03-FE21-422F-9C5D-6C63337A1874}" srcOrd="4" destOrd="0" presId="urn:microsoft.com/office/officeart/2005/8/layout/list1"/>
    <dgm:cxn modelId="{607BBA7C-ED90-44EB-BA40-FBB74A8570D9}" type="presParOf" srcId="{14638A03-FE21-422F-9C5D-6C63337A1874}" destId="{B41CC8AA-5B84-44F6-83DD-03A8255AF5AF}" srcOrd="0" destOrd="0" presId="urn:microsoft.com/office/officeart/2005/8/layout/list1"/>
    <dgm:cxn modelId="{5789D31D-513A-4399-B029-D18B3FB796CD}" type="presParOf" srcId="{14638A03-FE21-422F-9C5D-6C63337A1874}" destId="{EF531129-B886-45AA-A12E-D7418A0C788F}" srcOrd="1" destOrd="0" presId="urn:microsoft.com/office/officeart/2005/8/layout/list1"/>
    <dgm:cxn modelId="{BF1A75B8-7831-4F93-B1BA-E8A8B438CDFA}" type="presParOf" srcId="{EC372BC2-3402-40B4-A30E-70EAFD66F0CE}" destId="{B4B72F9B-32A0-43D9-850E-615AEB796FEB}" srcOrd="5" destOrd="0" presId="urn:microsoft.com/office/officeart/2005/8/layout/list1"/>
    <dgm:cxn modelId="{41F01225-29CC-4080-96DB-3A6ABB06CA14}" type="presParOf" srcId="{EC372BC2-3402-40B4-A30E-70EAFD66F0CE}" destId="{5DC1E064-8ABF-41FE-8752-B1D0FFE37C39}" srcOrd="6" destOrd="0" presId="urn:microsoft.com/office/officeart/2005/8/layout/list1"/>
    <dgm:cxn modelId="{5DEDFC64-9DFC-4CDF-BA56-9EEBB942A06D}" type="presParOf" srcId="{EC372BC2-3402-40B4-A30E-70EAFD66F0CE}" destId="{498E4E4C-0034-4A27-AA25-41E716D503F7}" srcOrd="7" destOrd="0" presId="urn:microsoft.com/office/officeart/2005/8/layout/list1"/>
    <dgm:cxn modelId="{341DC8C1-3E41-4C57-B0AF-C59A582AC5B8}" type="presParOf" srcId="{EC372BC2-3402-40B4-A30E-70EAFD66F0CE}" destId="{C73D267D-D50B-4534-8C5B-7EBCDF18970E}" srcOrd="8" destOrd="0" presId="urn:microsoft.com/office/officeart/2005/8/layout/list1"/>
    <dgm:cxn modelId="{97B39600-698F-4143-8A0C-2CDCDC089A20}" type="presParOf" srcId="{C73D267D-D50B-4534-8C5B-7EBCDF18970E}" destId="{88B53F28-D0A3-45B7-8B27-AEE0833F74EA}" srcOrd="0" destOrd="0" presId="urn:microsoft.com/office/officeart/2005/8/layout/list1"/>
    <dgm:cxn modelId="{98C65584-DEEA-4A34-BC30-DE4468879E78}" type="presParOf" srcId="{C73D267D-D50B-4534-8C5B-7EBCDF18970E}" destId="{A17ED509-36EB-4B70-873C-DB25F10FB0FE}" srcOrd="1" destOrd="0" presId="urn:microsoft.com/office/officeart/2005/8/layout/list1"/>
    <dgm:cxn modelId="{BF6BA9B2-7D4E-4D7F-8823-F1BB931327B9}" type="presParOf" srcId="{EC372BC2-3402-40B4-A30E-70EAFD66F0CE}" destId="{C3CDC91E-5DCE-44EA-A695-D6622FDB0861}" srcOrd="9" destOrd="0" presId="urn:microsoft.com/office/officeart/2005/8/layout/list1"/>
    <dgm:cxn modelId="{148EDF75-4B12-4B51-8419-C0215B861990}" type="presParOf" srcId="{EC372BC2-3402-40B4-A30E-70EAFD66F0CE}" destId="{99FED7F7-C2E7-458F-8D7E-0F20BF1C1DA0}" srcOrd="10" destOrd="0" presId="urn:microsoft.com/office/officeart/2005/8/layout/list1"/>
    <dgm:cxn modelId="{DC548F09-476D-430C-A936-81B3CD87B0EC}" type="presParOf" srcId="{EC372BC2-3402-40B4-A30E-70EAFD66F0CE}" destId="{51639AE3-5A34-4A09-9E87-EB74CF77EAFE}" srcOrd="11" destOrd="0" presId="urn:microsoft.com/office/officeart/2005/8/layout/list1"/>
    <dgm:cxn modelId="{9D5E21C7-F1E3-48E0-98FF-F1574DBE3F14}" type="presParOf" srcId="{EC372BC2-3402-40B4-A30E-70EAFD66F0CE}" destId="{2B6872B3-3147-4FAD-9A44-B2859FEA8A4B}" srcOrd="12" destOrd="0" presId="urn:microsoft.com/office/officeart/2005/8/layout/list1"/>
    <dgm:cxn modelId="{AFBE9CF3-B5F0-4BFD-B638-74700400B827}" type="presParOf" srcId="{2B6872B3-3147-4FAD-9A44-B2859FEA8A4B}" destId="{4F022167-3041-4BB6-B69D-49C73CBD1729}" srcOrd="0" destOrd="0" presId="urn:microsoft.com/office/officeart/2005/8/layout/list1"/>
    <dgm:cxn modelId="{B542AF39-381B-40D3-9045-DB11C78FD468}" type="presParOf" srcId="{2B6872B3-3147-4FAD-9A44-B2859FEA8A4B}" destId="{0C1ECD54-9215-4C1F-8085-9042F9AF70F5}" srcOrd="1" destOrd="0" presId="urn:microsoft.com/office/officeart/2005/8/layout/list1"/>
    <dgm:cxn modelId="{E8840F83-CA18-4EDA-BDA9-6954D1C48B90}" type="presParOf" srcId="{EC372BC2-3402-40B4-A30E-70EAFD66F0CE}" destId="{52DBBB84-1823-409C-8BE9-6FD898282F32}" srcOrd="13" destOrd="0" presId="urn:microsoft.com/office/officeart/2005/8/layout/list1"/>
    <dgm:cxn modelId="{A759C7E0-09BD-4B6A-AECA-BE45219C70EE}" type="presParOf" srcId="{EC372BC2-3402-40B4-A30E-70EAFD66F0CE}" destId="{5D4FEF8A-F8B7-4C16-906C-747EAC5F4D97}" srcOrd="14" destOrd="0" presId="urn:microsoft.com/office/officeart/2005/8/layout/list1"/>
    <dgm:cxn modelId="{04A0C2E0-9BD4-474F-B0CC-A5EB8ACCC31E}" type="presParOf" srcId="{EC372BC2-3402-40B4-A30E-70EAFD66F0CE}" destId="{ECDCE63F-E68A-4275-9317-3A030F40AAD5}" srcOrd="15" destOrd="0" presId="urn:microsoft.com/office/officeart/2005/8/layout/list1"/>
    <dgm:cxn modelId="{BEC7E17A-C0D9-443F-A819-30D1E1B0C308}" type="presParOf" srcId="{EC372BC2-3402-40B4-A30E-70EAFD66F0CE}" destId="{B07FE34D-58C5-4458-9699-B414DA4ED518}" srcOrd="16" destOrd="0" presId="urn:microsoft.com/office/officeart/2005/8/layout/list1"/>
    <dgm:cxn modelId="{85945B58-BE12-4314-85E5-C45FF994888B}" type="presParOf" srcId="{B07FE34D-58C5-4458-9699-B414DA4ED518}" destId="{06CB79A0-EC05-4F6F-BC67-2FC77ACE7028}" srcOrd="0" destOrd="0" presId="urn:microsoft.com/office/officeart/2005/8/layout/list1"/>
    <dgm:cxn modelId="{FB97D14A-F5BC-44F4-9CE4-174A449670B3}" type="presParOf" srcId="{B07FE34D-58C5-4458-9699-B414DA4ED518}" destId="{DC27D5D3-A3C7-4D34-8BE2-9CD70642810E}" srcOrd="1" destOrd="0" presId="urn:microsoft.com/office/officeart/2005/8/layout/list1"/>
    <dgm:cxn modelId="{61C4DE6C-3F0B-4F82-9BC6-527EEB3ECEF8}" type="presParOf" srcId="{EC372BC2-3402-40B4-A30E-70EAFD66F0CE}" destId="{7626DBE8-4CF5-48EE-A020-F0024E0E5847}" srcOrd="17" destOrd="0" presId="urn:microsoft.com/office/officeart/2005/8/layout/list1"/>
    <dgm:cxn modelId="{56B85462-7CF4-4DF9-A4C6-CA7B2CB64036}" type="presParOf" srcId="{EC372BC2-3402-40B4-A30E-70EAFD66F0CE}" destId="{8B7D82DE-CD87-4C39-919B-BF6B7DC9C53B}"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ECEDCB8-BC8D-4842-A4C7-958A6A0D96A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41408458-DF4A-460C-BF90-6524F7175D84}">
      <dgm:prSet>
        <dgm:style>
          <a:lnRef idx="2">
            <a:schemeClr val="accent1"/>
          </a:lnRef>
          <a:fillRef idx="1">
            <a:schemeClr val="lt1"/>
          </a:fillRef>
          <a:effectRef idx="0">
            <a:schemeClr val="accent1"/>
          </a:effectRef>
          <a:fontRef idx="minor">
            <a:schemeClr val="dk1"/>
          </a:fontRef>
        </dgm:style>
      </dgm:prSet>
      <dgm:spPr/>
      <dgm:t>
        <a:bodyPr/>
        <a:lstStyle/>
        <a:p>
          <a:pPr algn="ctr"/>
          <a:r>
            <a:rPr lang="es-ES" noProof="0" dirty="0">
              <a:solidFill>
                <a:schemeClr val="tx1"/>
              </a:solidFill>
              <a:latin typeface="Arial Rounded MT Bold" panose="020F0704030504030204" pitchFamily="34" charset="0"/>
            </a:rPr>
            <a:t>¿Qué ha hecho la empresa?</a:t>
          </a:r>
        </a:p>
      </dgm:t>
    </dgm:pt>
    <dgm:pt modelId="{FF0B258A-2FD4-421B-82FF-C8E8D1FF4B0D}" type="parTrans" cxnId="{30A490AF-31F4-46C7-B65E-66A9395671DD}">
      <dgm:prSet/>
      <dgm:spPr/>
      <dgm:t>
        <a:bodyPr/>
        <a:lstStyle/>
        <a:p>
          <a:pPr algn="ctr"/>
          <a:endParaRPr lang="es-ES" noProof="0" dirty="0">
            <a:solidFill>
              <a:schemeClr val="tx1"/>
            </a:solidFill>
            <a:latin typeface="Arial Rounded MT Bold" panose="020F0704030504030204" pitchFamily="34" charset="0"/>
          </a:endParaRPr>
        </a:p>
      </dgm:t>
    </dgm:pt>
    <dgm:pt modelId="{EFF3CD6C-5853-498F-834D-E94C4EB96D5B}" type="sibTrans" cxnId="{30A490AF-31F4-46C7-B65E-66A9395671DD}">
      <dgm:prSet/>
      <dgm:spPr/>
      <dgm:t>
        <a:bodyPr/>
        <a:lstStyle/>
        <a:p>
          <a:pPr algn="ctr"/>
          <a:endParaRPr lang="es-ES" noProof="0" dirty="0">
            <a:solidFill>
              <a:schemeClr val="tx1"/>
            </a:solidFill>
            <a:latin typeface="Arial Rounded MT Bold" panose="020F0704030504030204" pitchFamily="34" charset="0"/>
          </a:endParaRPr>
        </a:p>
      </dgm:t>
    </dgm:pt>
    <dgm:pt modelId="{D22C9EF9-633D-4BBC-85FB-F7FAAE970C11}">
      <dgm:prSet>
        <dgm:style>
          <a:lnRef idx="2">
            <a:schemeClr val="accent2"/>
          </a:lnRef>
          <a:fillRef idx="1">
            <a:schemeClr val="lt1"/>
          </a:fillRef>
          <a:effectRef idx="0">
            <a:schemeClr val="accent2"/>
          </a:effectRef>
          <a:fontRef idx="minor">
            <a:schemeClr val="dk1"/>
          </a:fontRef>
        </dgm:style>
      </dgm:prSet>
      <dgm:spPr/>
      <dgm:t>
        <a:bodyPr/>
        <a:lstStyle/>
        <a:p>
          <a:pPr algn="just"/>
          <a:r>
            <a:rPr lang="es-ES" noProof="0" dirty="0">
              <a:solidFill>
                <a:schemeClr val="tx1"/>
              </a:solidFill>
              <a:latin typeface="Arial Rounded MT Bold" panose="020F0704030504030204" pitchFamily="34" charset="0"/>
            </a:rPr>
            <a:t>Para poner en práctica el nuevo plan editorial y comunicativo, la empresa contratará un social manager full time que  apoyará  la oficina de Ventas y Comunicación, además confiando en un asesor externo para asegurar la coherencia y la eficacia de las acciones. </a:t>
          </a:r>
        </a:p>
      </dgm:t>
    </dgm:pt>
    <dgm:pt modelId="{813D94B6-DDF0-45E4-A24E-1CAD9E32B388}" type="parTrans" cxnId="{8D0CD532-64C9-4BEF-9976-6C7EFB98C5FB}">
      <dgm:prSet/>
      <dgm:spPr/>
      <dgm:t>
        <a:bodyPr/>
        <a:lstStyle/>
        <a:p>
          <a:pPr algn="ctr"/>
          <a:endParaRPr lang="es-ES" noProof="0" dirty="0">
            <a:solidFill>
              <a:schemeClr val="tx1"/>
            </a:solidFill>
            <a:latin typeface="Arial Rounded MT Bold" panose="020F0704030504030204" pitchFamily="34" charset="0"/>
          </a:endParaRPr>
        </a:p>
      </dgm:t>
    </dgm:pt>
    <dgm:pt modelId="{8E029A61-91DB-47EA-AF36-68940B5C32A5}" type="sibTrans" cxnId="{8D0CD532-64C9-4BEF-9976-6C7EFB98C5FB}">
      <dgm:prSet/>
      <dgm:spPr/>
      <dgm:t>
        <a:bodyPr/>
        <a:lstStyle/>
        <a:p>
          <a:pPr algn="ctr"/>
          <a:endParaRPr lang="es-ES" noProof="0" dirty="0">
            <a:solidFill>
              <a:schemeClr val="tx1"/>
            </a:solidFill>
            <a:latin typeface="Arial Rounded MT Bold" panose="020F0704030504030204" pitchFamily="34" charset="0"/>
          </a:endParaRPr>
        </a:p>
      </dgm:t>
    </dgm:pt>
    <dgm:pt modelId="{DB0EC7C6-63CB-4CCA-84ED-F4F050C283C0}" type="pres">
      <dgm:prSet presAssocID="{3ECEDCB8-BC8D-4842-A4C7-958A6A0D96A4}" presName="diagram" presStyleCnt="0">
        <dgm:presLayoutVars>
          <dgm:dir/>
          <dgm:resizeHandles val="exact"/>
        </dgm:presLayoutVars>
      </dgm:prSet>
      <dgm:spPr/>
    </dgm:pt>
    <dgm:pt modelId="{62C9EB77-CDAE-4779-BD48-07431F6075E9}" type="pres">
      <dgm:prSet presAssocID="{41408458-DF4A-460C-BF90-6524F7175D84}" presName="node" presStyleLbl="node1" presStyleIdx="0" presStyleCnt="2" custScaleX="98630">
        <dgm:presLayoutVars>
          <dgm:bulletEnabled val="1"/>
        </dgm:presLayoutVars>
      </dgm:prSet>
      <dgm:spPr/>
    </dgm:pt>
    <dgm:pt modelId="{23FF0B79-4D5F-47E3-A938-8E206803A49B}" type="pres">
      <dgm:prSet presAssocID="{EFF3CD6C-5853-498F-834D-E94C4EB96D5B}" presName="sibTrans" presStyleCnt="0"/>
      <dgm:spPr/>
    </dgm:pt>
    <dgm:pt modelId="{FAA331DC-EC32-44EB-A917-DB16CEA4BB77}" type="pres">
      <dgm:prSet presAssocID="{D22C9EF9-633D-4BBC-85FB-F7FAAE970C11}" presName="node" presStyleLbl="node1" presStyleIdx="1" presStyleCnt="2">
        <dgm:presLayoutVars>
          <dgm:bulletEnabled val="1"/>
        </dgm:presLayoutVars>
      </dgm:prSet>
      <dgm:spPr/>
    </dgm:pt>
  </dgm:ptLst>
  <dgm:cxnLst>
    <dgm:cxn modelId="{8D0CD532-64C9-4BEF-9976-6C7EFB98C5FB}" srcId="{3ECEDCB8-BC8D-4842-A4C7-958A6A0D96A4}" destId="{D22C9EF9-633D-4BBC-85FB-F7FAAE970C11}" srcOrd="1" destOrd="0" parTransId="{813D94B6-DDF0-45E4-A24E-1CAD9E32B388}" sibTransId="{8E029A61-91DB-47EA-AF36-68940B5C32A5}"/>
    <dgm:cxn modelId="{A4E4C461-AF94-4EC6-AF02-864EB1AE6BA0}" type="presOf" srcId="{41408458-DF4A-460C-BF90-6524F7175D84}" destId="{62C9EB77-CDAE-4779-BD48-07431F6075E9}" srcOrd="0" destOrd="0" presId="urn:microsoft.com/office/officeart/2005/8/layout/default"/>
    <dgm:cxn modelId="{B9C90143-2E91-4264-ADC3-2E784745337E}" type="presOf" srcId="{D22C9EF9-633D-4BBC-85FB-F7FAAE970C11}" destId="{FAA331DC-EC32-44EB-A917-DB16CEA4BB77}" srcOrd="0" destOrd="0" presId="urn:microsoft.com/office/officeart/2005/8/layout/default"/>
    <dgm:cxn modelId="{6668FB82-715B-4B15-81D0-1C92EAB3FB7E}" type="presOf" srcId="{3ECEDCB8-BC8D-4842-A4C7-958A6A0D96A4}" destId="{DB0EC7C6-63CB-4CCA-84ED-F4F050C283C0}" srcOrd="0" destOrd="0" presId="urn:microsoft.com/office/officeart/2005/8/layout/default"/>
    <dgm:cxn modelId="{30A490AF-31F4-46C7-B65E-66A9395671DD}" srcId="{3ECEDCB8-BC8D-4842-A4C7-958A6A0D96A4}" destId="{41408458-DF4A-460C-BF90-6524F7175D84}" srcOrd="0" destOrd="0" parTransId="{FF0B258A-2FD4-421B-82FF-C8E8D1FF4B0D}" sibTransId="{EFF3CD6C-5853-498F-834D-E94C4EB96D5B}"/>
    <dgm:cxn modelId="{2EA2345D-C298-48A1-9E36-7053952C4E89}" type="presParOf" srcId="{DB0EC7C6-63CB-4CCA-84ED-F4F050C283C0}" destId="{62C9EB77-CDAE-4779-BD48-07431F6075E9}" srcOrd="0" destOrd="0" presId="urn:microsoft.com/office/officeart/2005/8/layout/default"/>
    <dgm:cxn modelId="{82949F37-DB2D-4887-B6BE-DBE40F03278B}" type="presParOf" srcId="{DB0EC7C6-63CB-4CCA-84ED-F4F050C283C0}" destId="{23FF0B79-4D5F-47E3-A938-8E206803A49B}" srcOrd="1" destOrd="0" presId="urn:microsoft.com/office/officeart/2005/8/layout/default"/>
    <dgm:cxn modelId="{EF03B8DC-9535-46FE-A56F-C08C8BFB0F8E}" type="presParOf" srcId="{DB0EC7C6-63CB-4CCA-84ED-F4F050C283C0}" destId="{FAA331DC-EC32-44EB-A917-DB16CEA4BB7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FCD77E9-12DB-4F9F-871A-053F0DB523F2}" type="doc">
      <dgm:prSet loTypeId="urn:microsoft.com/office/officeart/2005/8/layout/hProcess11" loCatId="process" qsTypeId="urn:microsoft.com/office/officeart/2005/8/quickstyle/simple2" qsCatId="simple" csTypeId="urn:microsoft.com/office/officeart/2005/8/colors/accent3_2" csCatId="accent3" phldr="1"/>
      <dgm:spPr/>
      <dgm:t>
        <a:bodyPr/>
        <a:lstStyle/>
        <a:p>
          <a:endParaRPr lang="es-ES"/>
        </a:p>
      </dgm:t>
    </dgm:pt>
    <dgm:pt modelId="{9391354B-23E6-46C5-9C9D-DF13E62715B8}">
      <dgm:prSet/>
      <dgm:spPr/>
      <dgm:t>
        <a:bodyPr/>
        <a:lstStyle/>
        <a:p>
          <a:r>
            <a:rPr lang="es-ES" noProof="0" dirty="0">
              <a:latin typeface="Arial Rounded MT Bold" panose="020F0704030504030204" pitchFamily="34" charset="0"/>
            </a:rPr>
            <a:t>Quienes somos</a:t>
          </a:r>
        </a:p>
      </dgm:t>
    </dgm:pt>
    <dgm:pt modelId="{D5FC1890-8CE1-4146-BFB3-361A8C10BD24}" type="parTrans" cxnId="{D57CFB9F-9EF3-4390-BA1A-21525116B0A2}">
      <dgm:prSet/>
      <dgm:spPr/>
      <dgm:t>
        <a:bodyPr/>
        <a:lstStyle/>
        <a:p>
          <a:endParaRPr lang="es-ES" noProof="0" dirty="0">
            <a:latin typeface="Arial Rounded MT Bold" panose="020F0704030504030204" pitchFamily="34" charset="0"/>
          </a:endParaRPr>
        </a:p>
      </dgm:t>
    </dgm:pt>
    <dgm:pt modelId="{681F7313-BF2B-4D63-A0CF-017278ABE770}" type="sibTrans" cxnId="{D57CFB9F-9EF3-4390-BA1A-21525116B0A2}">
      <dgm:prSet/>
      <dgm:spPr/>
      <dgm:t>
        <a:bodyPr/>
        <a:lstStyle/>
        <a:p>
          <a:endParaRPr lang="es-ES" noProof="0" dirty="0">
            <a:latin typeface="Arial Rounded MT Bold" panose="020F0704030504030204" pitchFamily="34" charset="0"/>
          </a:endParaRPr>
        </a:p>
      </dgm:t>
    </dgm:pt>
    <dgm:pt modelId="{08A837EC-4A5E-49E3-9756-C0E43989B441}">
      <dgm:prSet/>
      <dgm:spPr/>
      <dgm:t>
        <a:bodyPr/>
        <a:lstStyle/>
        <a:p>
          <a:r>
            <a:rPr lang="es-ES" noProof="0" dirty="0">
              <a:latin typeface="Arial Rounded MT Bold" panose="020F0704030504030204" pitchFamily="34" charset="0"/>
            </a:rPr>
            <a:t>Colecciones</a:t>
          </a:r>
        </a:p>
      </dgm:t>
    </dgm:pt>
    <dgm:pt modelId="{5931854F-B261-46EF-8B40-CB1C40194DA6}" type="parTrans" cxnId="{6F02C31E-0621-4D9A-B329-C7965D39D07D}">
      <dgm:prSet/>
      <dgm:spPr/>
      <dgm:t>
        <a:bodyPr/>
        <a:lstStyle/>
        <a:p>
          <a:endParaRPr lang="es-ES" noProof="0" dirty="0">
            <a:latin typeface="Arial Rounded MT Bold" panose="020F0704030504030204" pitchFamily="34" charset="0"/>
          </a:endParaRPr>
        </a:p>
      </dgm:t>
    </dgm:pt>
    <dgm:pt modelId="{BE8214AD-19D6-423E-920A-07CDC5B6452E}" type="sibTrans" cxnId="{6F02C31E-0621-4D9A-B329-C7965D39D07D}">
      <dgm:prSet/>
      <dgm:spPr/>
      <dgm:t>
        <a:bodyPr/>
        <a:lstStyle/>
        <a:p>
          <a:endParaRPr lang="es-ES" noProof="0" dirty="0">
            <a:latin typeface="Arial Rounded MT Bold" panose="020F0704030504030204" pitchFamily="34" charset="0"/>
          </a:endParaRPr>
        </a:p>
      </dgm:t>
    </dgm:pt>
    <dgm:pt modelId="{3182ED9B-F362-42A0-BD40-5CE0C04BFE5C}">
      <dgm:prSet/>
      <dgm:spPr/>
      <dgm:t>
        <a:bodyPr/>
        <a:lstStyle/>
        <a:p>
          <a:r>
            <a:rPr lang="es-ES" noProof="0" dirty="0">
              <a:latin typeface="Arial Rounded MT Bold" panose="020F0704030504030204" pitchFamily="34" charset="0"/>
            </a:rPr>
            <a:t>Store Finder</a:t>
          </a:r>
        </a:p>
      </dgm:t>
    </dgm:pt>
    <dgm:pt modelId="{709F06C7-874A-4C95-9A6F-75ACDCBAE54D}" type="parTrans" cxnId="{7A73F658-36E7-4AD3-BABA-63ADC71E9CEB}">
      <dgm:prSet/>
      <dgm:spPr/>
      <dgm:t>
        <a:bodyPr/>
        <a:lstStyle/>
        <a:p>
          <a:endParaRPr lang="es-ES" noProof="0" dirty="0">
            <a:latin typeface="Arial Rounded MT Bold" panose="020F0704030504030204" pitchFamily="34" charset="0"/>
          </a:endParaRPr>
        </a:p>
      </dgm:t>
    </dgm:pt>
    <dgm:pt modelId="{47FBE826-739E-4A3A-9325-2A9F86128845}" type="sibTrans" cxnId="{7A73F658-36E7-4AD3-BABA-63ADC71E9CEB}">
      <dgm:prSet/>
      <dgm:spPr/>
      <dgm:t>
        <a:bodyPr/>
        <a:lstStyle/>
        <a:p>
          <a:endParaRPr lang="es-ES" noProof="0" dirty="0">
            <a:latin typeface="Arial Rounded MT Bold" panose="020F0704030504030204" pitchFamily="34" charset="0"/>
          </a:endParaRPr>
        </a:p>
      </dgm:t>
    </dgm:pt>
    <dgm:pt modelId="{7AE24374-8C1E-48F9-B48A-347E3E42D8E8}">
      <dgm:prSet/>
      <dgm:spPr/>
      <dgm:t>
        <a:bodyPr/>
        <a:lstStyle/>
        <a:p>
          <a:r>
            <a:rPr lang="es-ES" noProof="0" dirty="0">
              <a:latin typeface="Arial Rounded MT Bold" panose="020F0704030504030204" pitchFamily="34" charset="0"/>
            </a:rPr>
            <a:t>Área interactiva</a:t>
          </a:r>
        </a:p>
      </dgm:t>
    </dgm:pt>
    <dgm:pt modelId="{0561AB6C-0FF9-4C41-9178-FC3CAE6B2967}" type="parTrans" cxnId="{B4B2AEE4-9260-4648-9829-9F39AACC9244}">
      <dgm:prSet/>
      <dgm:spPr/>
      <dgm:t>
        <a:bodyPr/>
        <a:lstStyle/>
        <a:p>
          <a:endParaRPr lang="es-ES" noProof="0" dirty="0">
            <a:latin typeface="Arial Rounded MT Bold" panose="020F0704030504030204" pitchFamily="34" charset="0"/>
          </a:endParaRPr>
        </a:p>
      </dgm:t>
    </dgm:pt>
    <dgm:pt modelId="{CE1CA904-0FF1-49D4-A4C4-62821E99D8D5}" type="sibTrans" cxnId="{B4B2AEE4-9260-4648-9829-9F39AACC9244}">
      <dgm:prSet/>
      <dgm:spPr/>
      <dgm:t>
        <a:bodyPr/>
        <a:lstStyle/>
        <a:p>
          <a:endParaRPr lang="es-ES" noProof="0" dirty="0">
            <a:latin typeface="Arial Rounded MT Bold" panose="020F0704030504030204" pitchFamily="34" charset="0"/>
          </a:endParaRPr>
        </a:p>
      </dgm:t>
    </dgm:pt>
    <dgm:pt modelId="{6E8E8422-CBF4-457B-BDE4-832F4CEA536A}">
      <dgm:prSet/>
      <dgm:spPr/>
      <dgm:t>
        <a:bodyPr/>
        <a:lstStyle/>
        <a:p>
          <a:r>
            <a:rPr lang="es-ES" noProof="0" dirty="0">
              <a:latin typeface="Arial Rounded MT Bold" panose="020F0704030504030204" pitchFamily="34" charset="0"/>
            </a:rPr>
            <a:t>Área Dedicada a las tiendas y a  los puntos de venta.</a:t>
          </a:r>
        </a:p>
      </dgm:t>
    </dgm:pt>
    <dgm:pt modelId="{1821DD5D-FD84-4876-BE8E-DA7F3A424755}" type="parTrans" cxnId="{B9FA2463-7CBE-494C-9257-771EFD66E0B2}">
      <dgm:prSet/>
      <dgm:spPr/>
      <dgm:t>
        <a:bodyPr/>
        <a:lstStyle/>
        <a:p>
          <a:endParaRPr lang="es-ES" noProof="0" dirty="0">
            <a:latin typeface="Arial Rounded MT Bold" panose="020F0704030504030204" pitchFamily="34" charset="0"/>
          </a:endParaRPr>
        </a:p>
      </dgm:t>
    </dgm:pt>
    <dgm:pt modelId="{09AC1B55-A8AF-4826-875C-4922BD8CDA31}" type="sibTrans" cxnId="{B9FA2463-7CBE-494C-9257-771EFD66E0B2}">
      <dgm:prSet/>
      <dgm:spPr/>
      <dgm:t>
        <a:bodyPr/>
        <a:lstStyle/>
        <a:p>
          <a:endParaRPr lang="es-ES" noProof="0" dirty="0">
            <a:latin typeface="Arial Rounded MT Bold" panose="020F0704030504030204" pitchFamily="34" charset="0"/>
          </a:endParaRPr>
        </a:p>
      </dgm:t>
    </dgm:pt>
    <dgm:pt modelId="{67252A3B-A3BB-4B10-AFAC-454DC9CD618B}" type="pres">
      <dgm:prSet presAssocID="{BFCD77E9-12DB-4F9F-871A-053F0DB523F2}" presName="Name0" presStyleCnt="0">
        <dgm:presLayoutVars>
          <dgm:dir/>
          <dgm:resizeHandles val="exact"/>
        </dgm:presLayoutVars>
      </dgm:prSet>
      <dgm:spPr/>
    </dgm:pt>
    <dgm:pt modelId="{04A277C7-6F1D-4AB1-9EBB-793C92901431}" type="pres">
      <dgm:prSet presAssocID="{BFCD77E9-12DB-4F9F-871A-053F0DB523F2}" presName="arrow" presStyleLbl="bgShp" presStyleIdx="0" presStyleCnt="1"/>
      <dgm:spPr>
        <a:solidFill>
          <a:schemeClr val="accent4">
            <a:lumMod val="75000"/>
          </a:schemeClr>
        </a:solidFill>
      </dgm:spPr>
    </dgm:pt>
    <dgm:pt modelId="{F437DC6D-A477-4356-BBFF-E0852A3F3D63}" type="pres">
      <dgm:prSet presAssocID="{BFCD77E9-12DB-4F9F-871A-053F0DB523F2}" presName="points" presStyleCnt="0"/>
      <dgm:spPr/>
    </dgm:pt>
    <dgm:pt modelId="{BE5FAA75-A492-41BB-8C48-2920A72F8314}" type="pres">
      <dgm:prSet presAssocID="{9391354B-23E6-46C5-9C9D-DF13E62715B8}" presName="compositeA" presStyleCnt="0"/>
      <dgm:spPr/>
    </dgm:pt>
    <dgm:pt modelId="{4AF13F88-D358-42F6-B964-01EAC6B500CF}" type="pres">
      <dgm:prSet presAssocID="{9391354B-23E6-46C5-9C9D-DF13E62715B8}" presName="textA" presStyleLbl="revTx" presStyleIdx="0" presStyleCnt="5">
        <dgm:presLayoutVars>
          <dgm:bulletEnabled val="1"/>
        </dgm:presLayoutVars>
      </dgm:prSet>
      <dgm:spPr/>
    </dgm:pt>
    <dgm:pt modelId="{F8EA580B-7591-493A-9273-4C697D668F09}" type="pres">
      <dgm:prSet presAssocID="{9391354B-23E6-46C5-9C9D-DF13E62715B8}" presName="circleA" presStyleLbl="node1" presStyleIdx="0" presStyleCnt="5"/>
      <dgm:spPr/>
    </dgm:pt>
    <dgm:pt modelId="{9747AC87-9286-491C-89A7-21B348AF4077}" type="pres">
      <dgm:prSet presAssocID="{9391354B-23E6-46C5-9C9D-DF13E62715B8}" presName="spaceA" presStyleCnt="0"/>
      <dgm:spPr/>
    </dgm:pt>
    <dgm:pt modelId="{20687F74-0564-4CBF-9C99-4F781D27FFF4}" type="pres">
      <dgm:prSet presAssocID="{681F7313-BF2B-4D63-A0CF-017278ABE770}" presName="space" presStyleCnt="0"/>
      <dgm:spPr/>
    </dgm:pt>
    <dgm:pt modelId="{549DCEEB-F12F-4797-927B-D9E443F0E27C}" type="pres">
      <dgm:prSet presAssocID="{08A837EC-4A5E-49E3-9756-C0E43989B441}" presName="compositeB" presStyleCnt="0"/>
      <dgm:spPr/>
    </dgm:pt>
    <dgm:pt modelId="{8A5E4D1C-F159-4E1F-9827-057F71E7490D}" type="pres">
      <dgm:prSet presAssocID="{08A837EC-4A5E-49E3-9756-C0E43989B441}" presName="textB" presStyleLbl="revTx" presStyleIdx="1" presStyleCnt="5">
        <dgm:presLayoutVars>
          <dgm:bulletEnabled val="1"/>
        </dgm:presLayoutVars>
      </dgm:prSet>
      <dgm:spPr/>
    </dgm:pt>
    <dgm:pt modelId="{9CD22EB4-A84B-4140-B28C-3B93D2093568}" type="pres">
      <dgm:prSet presAssocID="{08A837EC-4A5E-49E3-9756-C0E43989B441}" presName="circleB" presStyleLbl="node1" presStyleIdx="1" presStyleCnt="5"/>
      <dgm:spPr/>
    </dgm:pt>
    <dgm:pt modelId="{46A07EBA-F92B-472E-8319-F6BC5CBAEB25}" type="pres">
      <dgm:prSet presAssocID="{08A837EC-4A5E-49E3-9756-C0E43989B441}" presName="spaceB" presStyleCnt="0"/>
      <dgm:spPr/>
    </dgm:pt>
    <dgm:pt modelId="{919CFD62-C8DA-441F-A08E-D26585E4FE2D}" type="pres">
      <dgm:prSet presAssocID="{BE8214AD-19D6-423E-920A-07CDC5B6452E}" presName="space" presStyleCnt="0"/>
      <dgm:spPr/>
    </dgm:pt>
    <dgm:pt modelId="{0351196E-007B-4F2F-97BD-4301AF67A137}" type="pres">
      <dgm:prSet presAssocID="{3182ED9B-F362-42A0-BD40-5CE0C04BFE5C}" presName="compositeA" presStyleCnt="0"/>
      <dgm:spPr/>
    </dgm:pt>
    <dgm:pt modelId="{0542B587-5D91-46AB-B168-1EF0F2A741C0}" type="pres">
      <dgm:prSet presAssocID="{3182ED9B-F362-42A0-BD40-5CE0C04BFE5C}" presName="textA" presStyleLbl="revTx" presStyleIdx="2" presStyleCnt="5">
        <dgm:presLayoutVars>
          <dgm:bulletEnabled val="1"/>
        </dgm:presLayoutVars>
      </dgm:prSet>
      <dgm:spPr/>
    </dgm:pt>
    <dgm:pt modelId="{083C5D6E-4E28-4910-9E88-987A966E1CA3}" type="pres">
      <dgm:prSet presAssocID="{3182ED9B-F362-42A0-BD40-5CE0C04BFE5C}" presName="circleA" presStyleLbl="node1" presStyleIdx="2" presStyleCnt="5"/>
      <dgm:spPr/>
    </dgm:pt>
    <dgm:pt modelId="{18CB2532-D943-4FB3-8E5F-9BE68486811D}" type="pres">
      <dgm:prSet presAssocID="{3182ED9B-F362-42A0-BD40-5CE0C04BFE5C}" presName="spaceA" presStyleCnt="0"/>
      <dgm:spPr/>
    </dgm:pt>
    <dgm:pt modelId="{47912D55-DA2C-4859-9495-31240288AEB9}" type="pres">
      <dgm:prSet presAssocID="{47FBE826-739E-4A3A-9325-2A9F86128845}" presName="space" presStyleCnt="0"/>
      <dgm:spPr/>
    </dgm:pt>
    <dgm:pt modelId="{17F19976-2F64-4BAE-9966-272C0A71C766}" type="pres">
      <dgm:prSet presAssocID="{7AE24374-8C1E-48F9-B48A-347E3E42D8E8}" presName="compositeB" presStyleCnt="0"/>
      <dgm:spPr/>
    </dgm:pt>
    <dgm:pt modelId="{296FE8CC-8D72-4493-9F3A-1F79E98203F0}" type="pres">
      <dgm:prSet presAssocID="{7AE24374-8C1E-48F9-B48A-347E3E42D8E8}" presName="textB" presStyleLbl="revTx" presStyleIdx="3" presStyleCnt="5">
        <dgm:presLayoutVars>
          <dgm:bulletEnabled val="1"/>
        </dgm:presLayoutVars>
      </dgm:prSet>
      <dgm:spPr/>
    </dgm:pt>
    <dgm:pt modelId="{F1200D86-B6B1-4AFB-83B4-5AFBEE396D0D}" type="pres">
      <dgm:prSet presAssocID="{7AE24374-8C1E-48F9-B48A-347E3E42D8E8}" presName="circleB" presStyleLbl="node1" presStyleIdx="3" presStyleCnt="5"/>
      <dgm:spPr/>
    </dgm:pt>
    <dgm:pt modelId="{021F08DD-1C0C-44C1-ACB6-71105F6A1697}" type="pres">
      <dgm:prSet presAssocID="{7AE24374-8C1E-48F9-B48A-347E3E42D8E8}" presName="spaceB" presStyleCnt="0"/>
      <dgm:spPr/>
    </dgm:pt>
    <dgm:pt modelId="{E37190CE-DE4A-48C2-8FF4-82C53F958DC2}" type="pres">
      <dgm:prSet presAssocID="{CE1CA904-0FF1-49D4-A4C4-62821E99D8D5}" presName="space" presStyleCnt="0"/>
      <dgm:spPr/>
    </dgm:pt>
    <dgm:pt modelId="{A8BAD11B-8114-422D-9C72-95D5B60181B7}" type="pres">
      <dgm:prSet presAssocID="{6E8E8422-CBF4-457B-BDE4-832F4CEA536A}" presName="compositeA" presStyleCnt="0"/>
      <dgm:spPr/>
    </dgm:pt>
    <dgm:pt modelId="{92BBC614-3077-457F-B55A-04217357EF56}" type="pres">
      <dgm:prSet presAssocID="{6E8E8422-CBF4-457B-BDE4-832F4CEA536A}" presName="textA" presStyleLbl="revTx" presStyleIdx="4" presStyleCnt="5">
        <dgm:presLayoutVars>
          <dgm:bulletEnabled val="1"/>
        </dgm:presLayoutVars>
      </dgm:prSet>
      <dgm:spPr/>
    </dgm:pt>
    <dgm:pt modelId="{16D46C95-C892-4F2A-914C-5ACDDFE67592}" type="pres">
      <dgm:prSet presAssocID="{6E8E8422-CBF4-457B-BDE4-832F4CEA536A}" presName="circleA" presStyleLbl="node1" presStyleIdx="4" presStyleCnt="5"/>
      <dgm:spPr/>
    </dgm:pt>
    <dgm:pt modelId="{7B78DCBB-9815-4085-BDC1-E6B971523CD7}" type="pres">
      <dgm:prSet presAssocID="{6E8E8422-CBF4-457B-BDE4-832F4CEA536A}" presName="spaceA" presStyleCnt="0"/>
      <dgm:spPr/>
    </dgm:pt>
  </dgm:ptLst>
  <dgm:cxnLst>
    <dgm:cxn modelId="{766B0C0B-AD53-4F1C-862E-FF9FD4659B2E}" type="presOf" srcId="{3182ED9B-F362-42A0-BD40-5CE0C04BFE5C}" destId="{0542B587-5D91-46AB-B168-1EF0F2A741C0}" srcOrd="0" destOrd="0" presId="urn:microsoft.com/office/officeart/2005/8/layout/hProcess11"/>
    <dgm:cxn modelId="{5C7C7D1A-17A4-46FC-B180-7FBD8FA660D3}" type="presOf" srcId="{08A837EC-4A5E-49E3-9756-C0E43989B441}" destId="{8A5E4D1C-F159-4E1F-9827-057F71E7490D}" srcOrd="0" destOrd="0" presId="urn:microsoft.com/office/officeart/2005/8/layout/hProcess11"/>
    <dgm:cxn modelId="{6F02C31E-0621-4D9A-B329-C7965D39D07D}" srcId="{BFCD77E9-12DB-4F9F-871A-053F0DB523F2}" destId="{08A837EC-4A5E-49E3-9756-C0E43989B441}" srcOrd="1" destOrd="0" parTransId="{5931854F-B261-46EF-8B40-CB1C40194DA6}" sibTransId="{BE8214AD-19D6-423E-920A-07CDC5B6452E}"/>
    <dgm:cxn modelId="{F2C8D030-BC76-4EEA-B17C-27C718B53547}" type="presOf" srcId="{7AE24374-8C1E-48F9-B48A-347E3E42D8E8}" destId="{296FE8CC-8D72-4493-9F3A-1F79E98203F0}" srcOrd="0" destOrd="0" presId="urn:microsoft.com/office/officeart/2005/8/layout/hProcess11"/>
    <dgm:cxn modelId="{B9FA2463-7CBE-494C-9257-771EFD66E0B2}" srcId="{BFCD77E9-12DB-4F9F-871A-053F0DB523F2}" destId="{6E8E8422-CBF4-457B-BDE4-832F4CEA536A}" srcOrd="4" destOrd="0" parTransId="{1821DD5D-FD84-4876-BE8E-DA7F3A424755}" sibTransId="{09AC1B55-A8AF-4826-875C-4922BD8CDA31}"/>
    <dgm:cxn modelId="{9F7A2F71-AAE1-4ED6-BFAF-A69A79A6AC3B}" type="presOf" srcId="{9391354B-23E6-46C5-9C9D-DF13E62715B8}" destId="{4AF13F88-D358-42F6-B964-01EAC6B500CF}" srcOrd="0" destOrd="0" presId="urn:microsoft.com/office/officeart/2005/8/layout/hProcess11"/>
    <dgm:cxn modelId="{8CB7B576-3D35-4B12-99AB-25297195B966}" type="presOf" srcId="{BFCD77E9-12DB-4F9F-871A-053F0DB523F2}" destId="{67252A3B-A3BB-4B10-AFAC-454DC9CD618B}" srcOrd="0" destOrd="0" presId="urn:microsoft.com/office/officeart/2005/8/layout/hProcess11"/>
    <dgm:cxn modelId="{7A73F658-36E7-4AD3-BABA-63ADC71E9CEB}" srcId="{BFCD77E9-12DB-4F9F-871A-053F0DB523F2}" destId="{3182ED9B-F362-42A0-BD40-5CE0C04BFE5C}" srcOrd="2" destOrd="0" parTransId="{709F06C7-874A-4C95-9A6F-75ACDCBAE54D}" sibTransId="{47FBE826-739E-4A3A-9325-2A9F86128845}"/>
    <dgm:cxn modelId="{D57CFB9F-9EF3-4390-BA1A-21525116B0A2}" srcId="{BFCD77E9-12DB-4F9F-871A-053F0DB523F2}" destId="{9391354B-23E6-46C5-9C9D-DF13E62715B8}" srcOrd="0" destOrd="0" parTransId="{D5FC1890-8CE1-4146-BFB3-361A8C10BD24}" sibTransId="{681F7313-BF2B-4D63-A0CF-017278ABE770}"/>
    <dgm:cxn modelId="{EF8586CD-3FFE-48C4-8270-74ED7FA90113}" type="presOf" srcId="{6E8E8422-CBF4-457B-BDE4-832F4CEA536A}" destId="{92BBC614-3077-457F-B55A-04217357EF56}" srcOrd="0" destOrd="0" presId="urn:microsoft.com/office/officeart/2005/8/layout/hProcess11"/>
    <dgm:cxn modelId="{B4B2AEE4-9260-4648-9829-9F39AACC9244}" srcId="{BFCD77E9-12DB-4F9F-871A-053F0DB523F2}" destId="{7AE24374-8C1E-48F9-B48A-347E3E42D8E8}" srcOrd="3" destOrd="0" parTransId="{0561AB6C-0FF9-4C41-9178-FC3CAE6B2967}" sibTransId="{CE1CA904-0FF1-49D4-A4C4-62821E99D8D5}"/>
    <dgm:cxn modelId="{D664C631-F80D-48BB-A3CD-8E6EFA875B2A}" type="presParOf" srcId="{67252A3B-A3BB-4B10-AFAC-454DC9CD618B}" destId="{04A277C7-6F1D-4AB1-9EBB-793C92901431}" srcOrd="0" destOrd="0" presId="urn:microsoft.com/office/officeart/2005/8/layout/hProcess11"/>
    <dgm:cxn modelId="{0F54F5E4-100C-49AD-B0AF-D2AB9AEADFC6}" type="presParOf" srcId="{67252A3B-A3BB-4B10-AFAC-454DC9CD618B}" destId="{F437DC6D-A477-4356-BBFF-E0852A3F3D63}" srcOrd="1" destOrd="0" presId="urn:microsoft.com/office/officeart/2005/8/layout/hProcess11"/>
    <dgm:cxn modelId="{448CBBEA-3666-45FE-9202-3A363B1762FC}" type="presParOf" srcId="{F437DC6D-A477-4356-BBFF-E0852A3F3D63}" destId="{BE5FAA75-A492-41BB-8C48-2920A72F8314}" srcOrd="0" destOrd="0" presId="urn:microsoft.com/office/officeart/2005/8/layout/hProcess11"/>
    <dgm:cxn modelId="{A199656F-35C3-434A-B866-B2E81C9C4E33}" type="presParOf" srcId="{BE5FAA75-A492-41BB-8C48-2920A72F8314}" destId="{4AF13F88-D358-42F6-B964-01EAC6B500CF}" srcOrd="0" destOrd="0" presId="urn:microsoft.com/office/officeart/2005/8/layout/hProcess11"/>
    <dgm:cxn modelId="{E63EA17D-AF46-4B1B-9DD1-4B6FA905F4F0}" type="presParOf" srcId="{BE5FAA75-A492-41BB-8C48-2920A72F8314}" destId="{F8EA580B-7591-493A-9273-4C697D668F09}" srcOrd="1" destOrd="0" presId="urn:microsoft.com/office/officeart/2005/8/layout/hProcess11"/>
    <dgm:cxn modelId="{1A245F8C-DFC3-4386-9B3A-195FA6292256}" type="presParOf" srcId="{BE5FAA75-A492-41BB-8C48-2920A72F8314}" destId="{9747AC87-9286-491C-89A7-21B348AF4077}" srcOrd="2" destOrd="0" presId="urn:microsoft.com/office/officeart/2005/8/layout/hProcess11"/>
    <dgm:cxn modelId="{AB7126BF-5946-404E-A61B-D4A299E786C2}" type="presParOf" srcId="{F437DC6D-A477-4356-BBFF-E0852A3F3D63}" destId="{20687F74-0564-4CBF-9C99-4F781D27FFF4}" srcOrd="1" destOrd="0" presId="urn:microsoft.com/office/officeart/2005/8/layout/hProcess11"/>
    <dgm:cxn modelId="{2961DE4F-89CE-443F-B640-94BCF00FD58F}" type="presParOf" srcId="{F437DC6D-A477-4356-BBFF-E0852A3F3D63}" destId="{549DCEEB-F12F-4797-927B-D9E443F0E27C}" srcOrd="2" destOrd="0" presId="urn:microsoft.com/office/officeart/2005/8/layout/hProcess11"/>
    <dgm:cxn modelId="{2A849FDB-7AD7-464E-8C33-406945AA7CDC}" type="presParOf" srcId="{549DCEEB-F12F-4797-927B-D9E443F0E27C}" destId="{8A5E4D1C-F159-4E1F-9827-057F71E7490D}" srcOrd="0" destOrd="0" presId="urn:microsoft.com/office/officeart/2005/8/layout/hProcess11"/>
    <dgm:cxn modelId="{E62946DC-7B89-47AA-B2BD-FF818B591611}" type="presParOf" srcId="{549DCEEB-F12F-4797-927B-D9E443F0E27C}" destId="{9CD22EB4-A84B-4140-B28C-3B93D2093568}" srcOrd="1" destOrd="0" presId="urn:microsoft.com/office/officeart/2005/8/layout/hProcess11"/>
    <dgm:cxn modelId="{DA30DC83-6BD9-425D-86B3-EDEFF6BAD474}" type="presParOf" srcId="{549DCEEB-F12F-4797-927B-D9E443F0E27C}" destId="{46A07EBA-F92B-472E-8319-F6BC5CBAEB25}" srcOrd="2" destOrd="0" presId="urn:microsoft.com/office/officeart/2005/8/layout/hProcess11"/>
    <dgm:cxn modelId="{CC238AEB-2460-4671-AA28-DE974F266DFA}" type="presParOf" srcId="{F437DC6D-A477-4356-BBFF-E0852A3F3D63}" destId="{919CFD62-C8DA-441F-A08E-D26585E4FE2D}" srcOrd="3" destOrd="0" presId="urn:microsoft.com/office/officeart/2005/8/layout/hProcess11"/>
    <dgm:cxn modelId="{7D33EDF2-9D1B-49E2-BD2B-C24E47B6BD0F}" type="presParOf" srcId="{F437DC6D-A477-4356-BBFF-E0852A3F3D63}" destId="{0351196E-007B-4F2F-97BD-4301AF67A137}" srcOrd="4" destOrd="0" presId="urn:microsoft.com/office/officeart/2005/8/layout/hProcess11"/>
    <dgm:cxn modelId="{70904551-E3E5-49B7-A3B9-102354C2EF3A}" type="presParOf" srcId="{0351196E-007B-4F2F-97BD-4301AF67A137}" destId="{0542B587-5D91-46AB-B168-1EF0F2A741C0}" srcOrd="0" destOrd="0" presId="urn:microsoft.com/office/officeart/2005/8/layout/hProcess11"/>
    <dgm:cxn modelId="{0C7CFFC2-4CA0-4D0A-A283-B9C8FC664F88}" type="presParOf" srcId="{0351196E-007B-4F2F-97BD-4301AF67A137}" destId="{083C5D6E-4E28-4910-9E88-987A966E1CA3}" srcOrd="1" destOrd="0" presId="urn:microsoft.com/office/officeart/2005/8/layout/hProcess11"/>
    <dgm:cxn modelId="{5922ADFB-70FC-4C3E-9675-6FA462ABDC62}" type="presParOf" srcId="{0351196E-007B-4F2F-97BD-4301AF67A137}" destId="{18CB2532-D943-4FB3-8E5F-9BE68486811D}" srcOrd="2" destOrd="0" presId="urn:microsoft.com/office/officeart/2005/8/layout/hProcess11"/>
    <dgm:cxn modelId="{97F19DF7-EA03-42A3-B04A-7967687B2992}" type="presParOf" srcId="{F437DC6D-A477-4356-BBFF-E0852A3F3D63}" destId="{47912D55-DA2C-4859-9495-31240288AEB9}" srcOrd="5" destOrd="0" presId="urn:microsoft.com/office/officeart/2005/8/layout/hProcess11"/>
    <dgm:cxn modelId="{6758B937-F553-42B7-B2B5-007E4BB699F9}" type="presParOf" srcId="{F437DC6D-A477-4356-BBFF-E0852A3F3D63}" destId="{17F19976-2F64-4BAE-9966-272C0A71C766}" srcOrd="6" destOrd="0" presId="urn:microsoft.com/office/officeart/2005/8/layout/hProcess11"/>
    <dgm:cxn modelId="{2E72ABD9-8DEB-41BB-89C2-1DE9ECE163A7}" type="presParOf" srcId="{17F19976-2F64-4BAE-9966-272C0A71C766}" destId="{296FE8CC-8D72-4493-9F3A-1F79E98203F0}" srcOrd="0" destOrd="0" presId="urn:microsoft.com/office/officeart/2005/8/layout/hProcess11"/>
    <dgm:cxn modelId="{E8C1A7D0-ACE9-4391-AAF1-E03B360BF579}" type="presParOf" srcId="{17F19976-2F64-4BAE-9966-272C0A71C766}" destId="{F1200D86-B6B1-4AFB-83B4-5AFBEE396D0D}" srcOrd="1" destOrd="0" presId="urn:microsoft.com/office/officeart/2005/8/layout/hProcess11"/>
    <dgm:cxn modelId="{68115FB0-0BD8-449A-8177-9D9107714864}" type="presParOf" srcId="{17F19976-2F64-4BAE-9966-272C0A71C766}" destId="{021F08DD-1C0C-44C1-ACB6-71105F6A1697}" srcOrd="2" destOrd="0" presId="urn:microsoft.com/office/officeart/2005/8/layout/hProcess11"/>
    <dgm:cxn modelId="{8D0D4E39-C5AA-4CB5-9CC2-5D9E8AAD3CED}" type="presParOf" srcId="{F437DC6D-A477-4356-BBFF-E0852A3F3D63}" destId="{E37190CE-DE4A-48C2-8FF4-82C53F958DC2}" srcOrd="7" destOrd="0" presId="urn:microsoft.com/office/officeart/2005/8/layout/hProcess11"/>
    <dgm:cxn modelId="{9B9C2C41-AF3C-4539-97AF-6B3232B93B4A}" type="presParOf" srcId="{F437DC6D-A477-4356-BBFF-E0852A3F3D63}" destId="{A8BAD11B-8114-422D-9C72-95D5B60181B7}" srcOrd="8" destOrd="0" presId="urn:microsoft.com/office/officeart/2005/8/layout/hProcess11"/>
    <dgm:cxn modelId="{CF2B8C44-87AC-4B23-A8AA-C3E830750EA5}" type="presParOf" srcId="{A8BAD11B-8114-422D-9C72-95D5B60181B7}" destId="{92BBC614-3077-457F-B55A-04217357EF56}" srcOrd="0" destOrd="0" presId="urn:microsoft.com/office/officeart/2005/8/layout/hProcess11"/>
    <dgm:cxn modelId="{9103EE7C-66FF-4BC0-9E88-DF19C463B2FC}" type="presParOf" srcId="{A8BAD11B-8114-422D-9C72-95D5B60181B7}" destId="{16D46C95-C892-4F2A-914C-5ACDDFE67592}" srcOrd="1" destOrd="0" presId="urn:microsoft.com/office/officeart/2005/8/layout/hProcess11"/>
    <dgm:cxn modelId="{CB0F8E4B-C1DD-4C18-8DC4-1462F3A8C5DE}" type="presParOf" srcId="{A8BAD11B-8114-422D-9C72-95D5B60181B7}" destId="{7B78DCBB-9815-4085-BDC1-E6B971523CD7}"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6486A97-CF9F-4694-9259-521B0D7B3463}"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506114C9-977B-4E76-9D87-F6A01F4ED5C6}" type="pres">
      <dgm:prSet presAssocID="{B6486A97-CF9F-4694-9259-521B0D7B3463}" presName="linear" presStyleCnt="0">
        <dgm:presLayoutVars>
          <dgm:animLvl val="lvl"/>
          <dgm:resizeHandles val="exact"/>
        </dgm:presLayoutVars>
      </dgm:prSet>
      <dgm:spPr/>
    </dgm:pt>
  </dgm:ptLst>
  <dgm:cxnLst>
    <dgm:cxn modelId="{8B3E0353-9C67-4162-B933-C13C22C89836}" type="presOf" srcId="{B6486A97-CF9F-4694-9259-521B0D7B3463}" destId="{506114C9-977B-4E76-9D87-F6A01F4ED5C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4673861-1964-4FF6-98EA-FE7F8845737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it-IT"/>
        </a:p>
      </dgm:t>
    </dgm:pt>
    <dgm:pt modelId="{5E124B12-A59E-48A4-B489-800C4F1A8D53}">
      <dgm:prSet/>
      <dgm:spPr/>
      <dgm:t>
        <a:bodyPr/>
        <a:lstStyle/>
        <a:p>
          <a:pPr algn="just"/>
          <a:r>
            <a:rPr lang="es-ES" noProof="0" dirty="0">
              <a:solidFill>
                <a:schemeClr val="tx1"/>
              </a:solidFill>
              <a:latin typeface="Arial Rounded MT Bold" panose="020F0704030504030204" pitchFamily="34" charset="0"/>
            </a:rPr>
            <a:t>el punto fuerte de Instagram son los usuarios, o sea la </a:t>
          </a:r>
          <a:r>
            <a:rPr lang="es-ES" i="1" noProof="0" dirty="0" err="1">
              <a:solidFill>
                <a:schemeClr val="tx1"/>
              </a:solidFill>
              <a:latin typeface="Arial Rounded MT Bold" panose="020F0704030504030204" pitchFamily="34" charset="0"/>
            </a:rPr>
            <a:t>community</a:t>
          </a:r>
          <a:r>
            <a:rPr lang="es-ES" noProof="0" dirty="0">
              <a:solidFill>
                <a:schemeClr val="tx1"/>
              </a:solidFill>
              <a:latin typeface="Arial Rounded MT Bold" panose="020F0704030504030204" pitchFamily="34" charset="0"/>
            </a:rPr>
            <a:t>, fomentados al uso de la App gracias a las constantes actualizaciones. Instagram ofrece las siguientes opciones para la subscripción:</a:t>
          </a:r>
        </a:p>
      </dgm:t>
    </dgm:pt>
    <dgm:pt modelId="{53436FBD-DD5D-442B-8F7A-DDB424C2966A}" type="parTrans" cxnId="{93125FEF-8559-4B1F-9BC5-B8C9A1D6B223}">
      <dgm:prSet/>
      <dgm:spPr/>
      <dgm:t>
        <a:bodyPr/>
        <a:lstStyle/>
        <a:p>
          <a:endParaRPr lang="it-IT">
            <a:solidFill>
              <a:schemeClr val="tx1"/>
            </a:solidFill>
            <a:latin typeface="Arial Rounded MT Bold" panose="020F0704030504030204" pitchFamily="34" charset="0"/>
          </a:endParaRPr>
        </a:p>
      </dgm:t>
    </dgm:pt>
    <dgm:pt modelId="{E67F5BA9-A9B3-4F29-B2DD-45AB5C5FC27A}" type="sibTrans" cxnId="{93125FEF-8559-4B1F-9BC5-B8C9A1D6B223}">
      <dgm:prSet/>
      <dgm:spPr/>
      <dgm:t>
        <a:bodyPr/>
        <a:lstStyle/>
        <a:p>
          <a:endParaRPr lang="it-IT">
            <a:solidFill>
              <a:schemeClr val="tx1"/>
            </a:solidFill>
            <a:latin typeface="Arial Rounded MT Bold" panose="020F0704030504030204" pitchFamily="34" charset="0"/>
          </a:endParaRPr>
        </a:p>
      </dgm:t>
    </dgm:pt>
    <dgm:pt modelId="{F4E564C6-47F3-427F-AFF2-06D2E7028670}">
      <dgm:prSet/>
      <dgm:spPr/>
      <dgm:t>
        <a:bodyPr/>
        <a:lstStyle/>
        <a:p>
          <a:pPr algn="ctr"/>
          <a:r>
            <a:rPr lang="es-ES" noProof="0" dirty="0">
              <a:solidFill>
                <a:schemeClr val="tx1"/>
              </a:solidFill>
              <a:latin typeface="Arial Rounded MT Bold" panose="020F0704030504030204" pitchFamily="34" charset="0"/>
            </a:rPr>
            <a:t>1) Perfil Personal</a:t>
          </a:r>
        </a:p>
        <a:p>
          <a:pPr algn="ctr"/>
          <a:r>
            <a:rPr lang="es-ES" noProof="0" dirty="0">
              <a:solidFill>
                <a:schemeClr val="tx1"/>
              </a:solidFill>
              <a:latin typeface="Arial Rounded MT Bold" panose="020F0704030504030204" pitchFamily="34" charset="0"/>
            </a:rPr>
            <a:t>2) Perfil de negocio</a:t>
          </a:r>
        </a:p>
      </dgm:t>
    </dgm:pt>
    <dgm:pt modelId="{1E2424A4-9D51-4D25-A26B-AD513199FACF}" type="parTrans" cxnId="{49D6C4A3-83FB-4160-B536-5249D1ABA1EF}">
      <dgm:prSet/>
      <dgm:spPr/>
      <dgm:t>
        <a:bodyPr/>
        <a:lstStyle/>
        <a:p>
          <a:endParaRPr lang="it-IT">
            <a:solidFill>
              <a:schemeClr val="tx1"/>
            </a:solidFill>
            <a:latin typeface="Arial Rounded MT Bold" panose="020F0704030504030204" pitchFamily="34" charset="0"/>
          </a:endParaRPr>
        </a:p>
      </dgm:t>
    </dgm:pt>
    <dgm:pt modelId="{DCF3970B-A939-4D43-B257-3473F4A1C02A}" type="sibTrans" cxnId="{49D6C4A3-83FB-4160-B536-5249D1ABA1EF}">
      <dgm:prSet/>
      <dgm:spPr/>
      <dgm:t>
        <a:bodyPr/>
        <a:lstStyle/>
        <a:p>
          <a:endParaRPr lang="it-IT">
            <a:solidFill>
              <a:schemeClr val="tx1"/>
            </a:solidFill>
            <a:latin typeface="Arial Rounded MT Bold" panose="020F0704030504030204" pitchFamily="34" charset="0"/>
          </a:endParaRPr>
        </a:p>
      </dgm:t>
    </dgm:pt>
    <dgm:pt modelId="{2C892D0D-C5A0-4605-876A-84C030B8B0D7}" type="pres">
      <dgm:prSet presAssocID="{74673861-1964-4FF6-98EA-FE7F88457372}" presName="diagram" presStyleCnt="0">
        <dgm:presLayoutVars>
          <dgm:dir/>
          <dgm:resizeHandles val="exact"/>
        </dgm:presLayoutVars>
      </dgm:prSet>
      <dgm:spPr/>
    </dgm:pt>
    <dgm:pt modelId="{B332B917-9908-464D-9575-AA6D2EE241AA}" type="pres">
      <dgm:prSet presAssocID="{5E124B12-A59E-48A4-B489-800C4F1A8D53}" presName="node" presStyleLbl="node1" presStyleIdx="0" presStyleCnt="2">
        <dgm:presLayoutVars>
          <dgm:bulletEnabled val="1"/>
        </dgm:presLayoutVars>
      </dgm:prSet>
      <dgm:spPr/>
    </dgm:pt>
    <dgm:pt modelId="{03E885D5-947C-47B8-8F69-1E7004189FFA}" type="pres">
      <dgm:prSet presAssocID="{E67F5BA9-A9B3-4F29-B2DD-45AB5C5FC27A}" presName="sibTrans" presStyleCnt="0"/>
      <dgm:spPr/>
    </dgm:pt>
    <dgm:pt modelId="{1C7B7C79-2102-4D3B-8A4C-E5ABB2AB2008}" type="pres">
      <dgm:prSet presAssocID="{F4E564C6-47F3-427F-AFF2-06D2E7028670}" presName="node" presStyleLbl="node1" presStyleIdx="1" presStyleCnt="2">
        <dgm:presLayoutVars>
          <dgm:bulletEnabled val="1"/>
        </dgm:presLayoutVars>
      </dgm:prSet>
      <dgm:spPr/>
    </dgm:pt>
  </dgm:ptLst>
  <dgm:cxnLst>
    <dgm:cxn modelId="{9BEFAB00-3BB7-400A-858F-C0B3C3625C21}" type="presOf" srcId="{F4E564C6-47F3-427F-AFF2-06D2E7028670}" destId="{1C7B7C79-2102-4D3B-8A4C-E5ABB2AB2008}" srcOrd="0" destOrd="0" presId="urn:microsoft.com/office/officeart/2005/8/layout/default"/>
    <dgm:cxn modelId="{17ADBC1F-FA88-47B3-A82B-FF587CD8D144}" type="presOf" srcId="{74673861-1964-4FF6-98EA-FE7F88457372}" destId="{2C892D0D-C5A0-4605-876A-84C030B8B0D7}" srcOrd="0" destOrd="0" presId="urn:microsoft.com/office/officeart/2005/8/layout/default"/>
    <dgm:cxn modelId="{73869222-7C41-44E3-8952-43BD90265198}" type="presOf" srcId="{5E124B12-A59E-48A4-B489-800C4F1A8D53}" destId="{B332B917-9908-464D-9575-AA6D2EE241AA}" srcOrd="0" destOrd="0" presId="urn:microsoft.com/office/officeart/2005/8/layout/default"/>
    <dgm:cxn modelId="{49D6C4A3-83FB-4160-B536-5249D1ABA1EF}" srcId="{74673861-1964-4FF6-98EA-FE7F88457372}" destId="{F4E564C6-47F3-427F-AFF2-06D2E7028670}" srcOrd="1" destOrd="0" parTransId="{1E2424A4-9D51-4D25-A26B-AD513199FACF}" sibTransId="{DCF3970B-A939-4D43-B257-3473F4A1C02A}"/>
    <dgm:cxn modelId="{93125FEF-8559-4B1F-9BC5-B8C9A1D6B223}" srcId="{74673861-1964-4FF6-98EA-FE7F88457372}" destId="{5E124B12-A59E-48A4-B489-800C4F1A8D53}" srcOrd="0" destOrd="0" parTransId="{53436FBD-DD5D-442B-8F7A-DDB424C2966A}" sibTransId="{E67F5BA9-A9B3-4F29-B2DD-45AB5C5FC27A}"/>
    <dgm:cxn modelId="{D4F4A418-8EA1-49B3-8058-764D269DC722}" type="presParOf" srcId="{2C892D0D-C5A0-4605-876A-84C030B8B0D7}" destId="{B332B917-9908-464D-9575-AA6D2EE241AA}" srcOrd="0" destOrd="0" presId="urn:microsoft.com/office/officeart/2005/8/layout/default"/>
    <dgm:cxn modelId="{1E30E9EA-8EC9-4053-9DBD-E7A56C969F25}" type="presParOf" srcId="{2C892D0D-C5A0-4605-876A-84C030B8B0D7}" destId="{03E885D5-947C-47B8-8F69-1E7004189FFA}" srcOrd="1" destOrd="0" presId="urn:microsoft.com/office/officeart/2005/8/layout/default"/>
    <dgm:cxn modelId="{B1C316CD-13B6-411B-BAAF-2B26DDBD3060}" type="presParOf" srcId="{2C892D0D-C5A0-4605-876A-84C030B8B0D7}" destId="{1C7B7C79-2102-4D3B-8A4C-E5ABB2AB200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C1BA6402-3F5F-4353-B6C0-5A1673CD490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it-IT"/>
        </a:p>
      </dgm:t>
    </dgm:pt>
    <dgm:pt modelId="{A6E6F540-5A1B-40E6-A04B-34E69522ED96}">
      <dgm:prSet custT="1"/>
      <dgm:spPr/>
      <dgm:t>
        <a:bodyPr/>
        <a:lstStyle/>
        <a:p>
          <a:r>
            <a:rPr lang="es-ES" sz="1200" noProof="0" dirty="0">
              <a:solidFill>
                <a:schemeClr val="tx1"/>
              </a:solidFill>
              <a:latin typeface="Arial Rounded MT Bold" panose="020F0704030504030204" pitchFamily="34" charset="0"/>
            </a:rPr>
            <a:t>1) Interés: abriendo Instagram los primeros post visualizados serán los que generan más interacción</a:t>
          </a:r>
        </a:p>
      </dgm:t>
    </dgm:pt>
    <dgm:pt modelId="{2DC845F6-01EF-4CAF-BADF-95DCCD5E1289}" type="parTrans" cxnId="{014895B2-6A21-4453-A8A4-D3E95464C5E8}">
      <dgm:prSet/>
      <dgm:spPr/>
      <dgm:t>
        <a:bodyPr/>
        <a:lstStyle/>
        <a:p>
          <a:endParaRPr lang="it-IT" sz="1200">
            <a:solidFill>
              <a:schemeClr val="tx1"/>
            </a:solidFill>
          </a:endParaRPr>
        </a:p>
      </dgm:t>
    </dgm:pt>
    <dgm:pt modelId="{02FF8824-1AA5-4C79-AB63-27469E3A90CE}" type="sibTrans" cxnId="{014895B2-6A21-4453-A8A4-D3E95464C5E8}">
      <dgm:prSet/>
      <dgm:spPr/>
      <dgm:t>
        <a:bodyPr/>
        <a:lstStyle/>
        <a:p>
          <a:endParaRPr lang="it-IT" sz="1200">
            <a:solidFill>
              <a:schemeClr val="tx1"/>
            </a:solidFill>
          </a:endParaRPr>
        </a:p>
      </dgm:t>
    </dgm:pt>
    <dgm:pt modelId="{C68F2E1E-861C-4FFC-9C01-FD3D0173BEAE}">
      <dgm:prSet custT="1"/>
      <dgm:spPr/>
      <dgm:t>
        <a:bodyPr/>
        <a:lstStyle/>
        <a:p>
          <a:pPr algn="just"/>
          <a:r>
            <a:rPr lang="es-ES" sz="1200" noProof="0" dirty="0">
              <a:solidFill>
                <a:schemeClr val="tx1"/>
              </a:solidFill>
              <a:latin typeface="Arial Rounded MT Bold" panose="020F0704030504030204" pitchFamily="34" charset="0"/>
            </a:rPr>
            <a:t>2) Inmediatez: Del más reciente al más viejo, sin embargo, se tendrá en cuenta solo el intervalo de tiempo transcurrido entre el último acceso del usuario y el momento en que el mismo usuario vuelve a abrir la app.  </a:t>
          </a:r>
        </a:p>
      </dgm:t>
    </dgm:pt>
    <dgm:pt modelId="{AC7E6025-4134-4891-B046-A587C4F676AE}" type="parTrans" cxnId="{CBB32B4F-C8BC-4657-974C-20FA9DADD111}">
      <dgm:prSet/>
      <dgm:spPr/>
      <dgm:t>
        <a:bodyPr/>
        <a:lstStyle/>
        <a:p>
          <a:endParaRPr lang="it-IT" sz="1200">
            <a:solidFill>
              <a:schemeClr val="tx1"/>
            </a:solidFill>
          </a:endParaRPr>
        </a:p>
      </dgm:t>
    </dgm:pt>
    <dgm:pt modelId="{0BF7201B-4E9E-4CF4-9B58-5D685238CBA5}" type="sibTrans" cxnId="{CBB32B4F-C8BC-4657-974C-20FA9DADD111}">
      <dgm:prSet/>
      <dgm:spPr/>
      <dgm:t>
        <a:bodyPr/>
        <a:lstStyle/>
        <a:p>
          <a:endParaRPr lang="it-IT" sz="1200">
            <a:solidFill>
              <a:schemeClr val="tx1"/>
            </a:solidFill>
          </a:endParaRPr>
        </a:p>
      </dgm:t>
    </dgm:pt>
    <dgm:pt modelId="{0F3E0213-B2EB-4604-A2D8-CD163BF0D9C6}" type="pres">
      <dgm:prSet presAssocID="{C1BA6402-3F5F-4353-B6C0-5A1673CD4902}" presName="linear" presStyleCnt="0">
        <dgm:presLayoutVars>
          <dgm:animLvl val="lvl"/>
          <dgm:resizeHandles val="exact"/>
        </dgm:presLayoutVars>
      </dgm:prSet>
      <dgm:spPr/>
    </dgm:pt>
    <dgm:pt modelId="{3CD640AE-E982-4A7B-AD09-AF18FFA40C88}" type="pres">
      <dgm:prSet presAssocID="{A6E6F540-5A1B-40E6-A04B-34E69522ED96}" presName="parentText" presStyleLbl="node1" presStyleIdx="0" presStyleCnt="2">
        <dgm:presLayoutVars>
          <dgm:chMax val="0"/>
          <dgm:bulletEnabled val="1"/>
        </dgm:presLayoutVars>
      </dgm:prSet>
      <dgm:spPr/>
    </dgm:pt>
    <dgm:pt modelId="{84419D00-038A-420E-81CC-D36C6EF7D3EA}" type="pres">
      <dgm:prSet presAssocID="{02FF8824-1AA5-4C79-AB63-27469E3A90CE}" presName="spacer" presStyleCnt="0"/>
      <dgm:spPr/>
    </dgm:pt>
    <dgm:pt modelId="{40ED75C7-714B-4A39-83F0-1E9472197E6F}" type="pres">
      <dgm:prSet presAssocID="{C68F2E1E-861C-4FFC-9C01-FD3D0173BEAE}" presName="parentText" presStyleLbl="node1" presStyleIdx="1" presStyleCnt="2">
        <dgm:presLayoutVars>
          <dgm:chMax val="0"/>
          <dgm:bulletEnabled val="1"/>
        </dgm:presLayoutVars>
      </dgm:prSet>
      <dgm:spPr/>
    </dgm:pt>
  </dgm:ptLst>
  <dgm:cxnLst>
    <dgm:cxn modelId="{CBB32B4F-C8BC-4657-974C-20FA9DADD111}" srcId="{C1BA6402-3F5F-4353-B6C0-5A1673CD4902}" destId="{C68F2E1E-861C-4FFC-9C01-FD3D0173BEAE}" srcOrd="1" destOrd="0" parTransId="{AC7E6025-4134-4891-B046-A587C4F676AE}" sibTransId="{0BF7201B-4E9E-4CF4-9B58-5D685238CBA5}"/>
    <dgm:cxn modelId="{75D16E7F-EC92-454C-A90A-076B18A31193}" type="presOf" srcId="{C68F2E1E-861C-4FFC-9C01-FD3D0173BEAE}" destId="{40ED75C7-714B-4A39-83F0-1E9472197E6F}" srcOrd="0" destOrd="0" presId="urn:microsoft.com/office/officeart/2005/8/layout/vList2"/>
    <dgm:cxn modelId="{3218368C-CFBC-47D1-A978-92A6B3F878E7}" type="presOf" srcId="{A6E6F540-5A1B-40E6-A04B-34E69522ED96}" destId="{3CD640AE-E982-4A7B-AD09-AF18FFA40C88}" srcOrd="0" destOrd="0" presId="urn:microsoft.com/office/officeart/2005/8/layout/vList2"/>
    <dgm:cxn modelId="{A91E3199-BAB4-4621-8185-1E7C21BE5489}" type="presOf" srcId="{C1BA6402-3F5F-4353-B6C0-5A1673CD4902}" destId="{0F3E0213-B2EB-4604-A2D8-CD163BF0D9C6}" srcOrd="0" destOrd="0" presId="urn:microsoft.com/office/officeart/2005/8/layout/vList2"/>
    <dgm:cxn modelId="{014895B2-6A21-4453-A8A4-D3E95464C5E8}" srcId="{C1BA6402-3F5F-4353-B6C0-5A1673CD4902}" destId="{A6E6F540-5A1B-40E6-A04B-34E69522ED96}" srcOrd="0" destOrd="0" parTransId="{2DC845F6-01EF-4CAF-BADF-95DCCD5E1289}" sibTransId="{02FF8824-1AA5-4C79-AB63-27469E3A90CE}"/>
    <dgm:cxn modelId="{AA611111-201C-460C-980C-CA6BB26369FA}" type="presParOf" srcId="{0F3E0213-B2EB-4604-A2D8-CD163BF0D9C6}" destId="{3CD640AE-E982-4A7B-AD09-AF18FFA40C88}" srcOrd="0" destOrd="0" presId="urn:microsoft.com/office/officeart/2005/8/layout/vList2"/>
    <dgm:cxn modelId="{7A291140-1DA5-4251-8613-914EA06B6E8A}" type="presParOf" srcId="{0F3E0213-B2EB-4604-A2D8-CD163BF0D9C6}" destId="{84419D00-038A-420E-81CC-D36C6EF7D3EA}" srcOrd="1" destOrd="0" presId="urn:microsoft.com/office/officeart/2005/8/layout/vList2"/>
    <dgm:cxn modelId="{9514D8E8-10FA-420D-B291-E1BAFE5F6773}" type="presParOf" srcId="{0F3E0213-B2EB-4604-A2D8-CD163BF0D9C6}" destId="{40ED75C7-714B-4A39-83F0-1E9472197E6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9B79421-B348-45E9-BFA5-EFD8CD154AE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it-IT"/>
        </a:p>
      </dgm:t>
    </dgm:pt>
    <dgm:pt modelId="{34D8B6C3-AC6A-4DE3-A817-C24387800443}">
      <dgm:prSet/>
      <dgm:spPr/>
      <dgm:t>
        <a:bodyPr/>
        <a:lstStyle/>
        <a:p>
          <a:r>
            <a:rPr lang="es-ES" noProof="0" dirty="0">
              <a:solidFill>
                <a:schemeClr val="tx1"/>
              </a:solidFill>
              <a:latin typeface="Arial Rounded MT Bold" panose="020F0704030504030204" pitchFamily="34" charset="0"/>
            </a:rPr>
            <a:t>3) Relación: los contenidos de las cuenta “más cercanas” siempre se visualizarán primero. </a:t>
          </a:r>
        </a:p>
      </dgm:t>
    </dgm:pt>
    <dgm:pt modelId="{B631E22D-D4D5-422C-9D99-804D2B2BF6FF}" type="parTrans" cxnId="{6D07DB1D-14BC-414E-B816-01A1BEFD220A}">
      <dgm:prSet/>
      <dgm:spPr/>
      <dgm:t>
        <a:bodyPr/>
        <a:lstStyle/>
        <a:p>
          <a:endParaRPr lang="es-ES" noProof="0" dirty="0">
            <a:solidFill>
              <a:schemeClr val="tx1"/>
            </a:solidFill>
            <a:latin typeface="Arial Rounded MT Bold" panose="020F0704030504030204" pitchFamily="34" charset="0"/>
          </a:endParaRPr>
        </a:p>
      </dgm:t>
    </dgm:pt>
    <dgm:pt modelId="{66FC4FBD-F743-41E1-839F-536AD1E0BA22}" type="sibTrans" cxnId="{6D07DB1D-14BC-414E-B816-01A1BEFD220A}">
      <dgm:prSet/>
      <dgm:spPr/>
      <dgm:t>
        <a:bodyPr/>
        <a:lstStyle/>
        <a:p>
          <a:endParaRPr lang="es-ES" noProof="0" dirty="0">
            <a:solidFill>
              <a:schemeClr val="tx1"/>
            </a:solidFill>
            <a:latin typeface="Arial Rounded MT Bold" panose="020F0704030504030204" pitchFamily="34" charset="0"/>
          </a:endParaRPr>
        </a:p>
      </dgm:t>
    </dgm:pt>
    <dgm:pt modelId="{7990D66A-8DE6-4964-851F-86F5D670EA0E}">
      <dgm:prSet/>
      <dgm:spPr/>
      <dgm:t>
        <a:bodyPr/>
        <a:lstStyle/>
        <a:p>
          <a:r>
            <a:rPr lang="es-ES" noProof="0" dirty="0">
              <a:solidFill>
                <a:schemeClr val="tx1"/>
              </a:solidFill>
              <a:latin typeface="Arial Rounded MT Bold" panose="020F0704030504030204" pitchFamily="34" charset="0"/>
            </a:rPr>
            <a:t>4) Frecuencia: los mejores post de la última vez que se accedió.</a:t>
          </a:r>
        </a:p>
      </dgm:t>
    </dgm:pt>
    <dgm:pt modelId="{846418F1-49D8-428A-A764-0E96E0F779B6}" type="parTrans" cxnId="{4B610594-77FC-4868-9246-E97C25603916}">
      <dgm:prSet/>
      <dgm:spPr/>
      <dgm:t>
        <a:bodyPr/>
        <a:lstStyle/>
        <a:p>
          <a:endParaRPr lang="es-ES" noProof="0" dirty="0">
            <a:solidFill>
              <a:schemeClr val="tx1"/>
            </a:solidFill>
            <a:latin typeface="Arial Rounded MT Bold" panose="020F0704030504030204" pitchFamily="34" charset="0"/>
          </a:endParaRPr>
        </a:p>
      </dgm:t>
    </dgm:pt>
    <dgm:pt modelId="{55EFEA49-1D4F-490C-957E-84082E4B3277}" type="sibTrans" cxnId="{4B610594-77FC-4868-9246-E97C25603916}">
      <dgm:prSet/>
      <dgm:spPr/>
      <dgm:t>
        <a:bodyPr/>
        <a:lstStyle/>
        <a:p>
          <a:endParaRPr lang="es-ES" noProof="0" dirty="0">
            <a:solidFill>
              <a:schemeClr val="tx1"/>
            </a:solidFill>
            <a:latin typeface="Arial Rounded MT Bold" panose="020F0704030504030204" pitchFamily="34" charset="0"/>
          </a:endParaRPr>
        </a:p>
      </dgm:t>
    </dgm:pt>
    <dgm:pt modelId="{618E2C43-91D6-4D9B-AA99-2E713C4839F1}">
      <dgm:prSet/>
      <dgm:spPr/>
      <dgm:t>
        <a:bodyPr/>
        <a:lstStyle/>
        <a:p>
          <a:r>
            <a:rPr lang="es-ES" noProof="0" dirty="0">
              <a:solidFill>
                <a:schemeClr val="tx1"/>
              </a:solidFill>
              <a:latin typeface="Arial Rounded MT Bold" panose="020F0704030504030204" pitchFamily="34" charset="0"/>
            </a:rPr>
            <a:t>5) Following: los primeros post serán de quien “sigues”. </a:t>
          </a:r>
        </a:p>
      </dgm:t>
    </dgm:pt>
    <dgm:pt modelId="{051575DD-5790-4120-93EF-E95B21D18919}" type="parTrans" cxnId="{1B4027F6-3C9F-4DF3-9B9E-CC9BBA9C1E08}">
      <dgm:prSet/>
      <dgm:spPr/>
      <dgm:t>
        <a:bodyPr/>
        <a:lstStyle/>
        <a:p>
          <a:endParaRPr lang="es-ES" noProof="0" dirty="0">
            <a:solidFill>
              <a:schemeClr val="tx1"/>
            </a:solidFill>
            <a:latin typeface="Arial Rounded MT Bold" panose="020F0704030504030204" pitchFamily="34" charset="0"/>
          </a:endParaRPr>
        </a:p>
      </dgm:t>
    </dgm:pt>
    <dgm:pt modelId="{DB8CB028-B345-421F-9D77-33EE13A28729}" type="sibTrans" cxnId="{1B4027F6-3C9F-4DF3-9B9E-CC9BBA9C1E08}">
      <dgm:prSet/>
      <dgm:spPr/>
      <dgm:t>
        <a:bodyPr/>
        <a:lstStyle/>
        <a:p>
          <a:endParaRPr lang="es-ES" noProof="0" dirty="0">
            <a:solidFill>
              <a:schemeClr val="tx1"/>
            </a:solidFill>
            <a:latin typeface="Arial Rounded MT Bold" panose="020F0704030504030204" pitchFamily="34" charset="0"/>
          </a:endParaRPr>
        </a:p>
      </dgm:t>
    </dgm:pt>
    <dgm:pt modelId="{F1B1438A-BD57-4957-A2ED-DA8969C14DB1}">
      <dgm:prSet/>
      <dgm:spPr/>
      <dgm:t>
        <a:bodyPr/>
        <a:lstStyle/>
        <a:p>
          <a:r>
            <a:rPr lang="es-ES" noProof="0" dirty="0">
              <a:solidFill>
                <a:schemeClr val="tx1"/>
              </a:solidFill>
              <a:latin typeface="Arial Rounded MT Bold" panose="020F0704030504030204" pitchFamily="34" charset="0"/>
            </a:rPr>
            <a:t>6) Utilizo: cuanto tiempo el usuario pasa en Instagram. Si es poco, el algoritmo acumulará los contenidos al máximo. </a:t>
          </a:r>
        </a:p>
      </dgm:t>
    </dgm:pt>
    <dgm:pt modelId="{7AA96771-758B-42BB-897E-20F091C3230A}" type="parTrans" cxnId="{CEC2CDB9-EBC5-4353-9D6C-581D12264E67}">
      <dgm:prSet/>
      <dgm:spPr/>
      <dgm:t>
        <a:bodyPr/>
        <a:lstStyle/>
        <a:p>
          <a:endParaRPr lang="es-ES" noProof="0" dirty="0">
            <a:solidFill>
              <a:schemeClr val="tx1"/>
            </a:solidFill>
            <a:latin typeface="Arial Rounded MT Bold" panose="020F0704030504030204" pitchFamily="34" charset="0"/>
          </a:endParaRPr>
        </a:p>
      </dgm:t>
    </dgm:pt>
    <dgm:pt modelId="{F5C52D0D-12B6-4967-9452-0A5E8066AE50}" type="sibTrans" cxnId="{CEC2CDB9-EBC5-4353-9D6C-581D12264E67}">
      <dgm:prSet/>
      <dgm:spPr/>
      <dgm:t>
        <a:bodyPr/>
        <a:lstStyle/>
        <a:p>
          <a:endParaRPr lang="es-ES" noProof="0" dirty="0">
            <a:solidFill>
              <a:schemeClr val="tx1"/>
            </a:solidFill>
            <a:latin typeface="Arial Rounded MT Bold" panose="020F0704030504030204" pitchFamily="34" charset="0"/>
          </a:endParaRPr>
        </a:p>
      </dgm:t>
    </dgm:pt>
    <dgm:pt modelId="{6A310AC0-CD5A-4EB8-9D5F-A5E83A28323D}" type="pres">
      <dgm:prSet presAssocID="{E9B79421-B348-45E9-BFA5-EFD8CD154AE7}" presName="linear" presStyleCnt="0">
        <dgm:presLayoutVars>
          <dgm:animLvl val="lvl"/>
          <dgm:resizeHandles val="exact"/>
        </dgm:presLayoutVars>
      </dgm:prSet>
      <dgm:spPr/>
    </dgm:pt>
    <dgm:pt modelId="{584E5DB7-3323-4552-A4BD-2F40231B3520}" type="pres">
      <dgm:prSet presAssocID="{34D8B6C3-AC6A-4DE3-A817-C24387800443}" presName="parentText" presStyleLbl="node1" presStyleIdx="0" presStyleCnt="4">
        <dgm:presLayoutVars>
          <dgm:chMax val="0"/>
          <dgm:bulletEnabled val="1"/>
        </dgm:presLayoutVars>
      </dgm:prSet>
      <dgm:spPr/>
    </dgm:pt>
    <dgm:pt modelId="{394359ED-29AA-489D-910E-070BE5E0FD85}" type="pres">
      <dgm:prSet presAssocID="{66FC4FBD-F743-41E1-839F-536AD1E0BA22}" presName="spacer" presStyleCnt="0"/>
      <dgm:spPr/>
    </dgm:pt>
    <dgm:pt modelId="{088D3B53-A3AF-477C-A124-F9579C448D9E}" type="pres">
      <dgm:prSet presAssocID="{7990D66A-8DE6-4964-851F-86F5D670EA0E}" presName="parentText" presStyleLbl="node1" presStyleIdx="1" presStyleCnt="4">
        <dgm:presLayoutVars>
          <dgm:chMax val="0"/>
          <dgm:bulletEnabled val="1"/>
        </dgm:presLayoutVars>
      </dgm:prSet>
      <dgm:spPr/>
    </dgm:pt>
    <dgm:pt modelId="{04659D0B-32A4-4816-B4A6-84DDA9DB556A}" type="pres">
      <dgm:prSet presAssocID="{55EFEA49-1D4F-490C-957E-84082E4B3277}" presName="spacer" presStyleCnt="0"/>
      <dgm:spPr/>
    </dgm:pt>
    <dgm:pt modelId="{EE42FAC9-5174-45F8-954F-B70644073D43}" type="pres">
      <dgm:prSet presAssocID="{618E2C43-91D6-4D9B-AA99-2E713C4839F1}" presName="parentText" presStyleLbl="node1" presStyleIdx="2" presStyleCnt="4">
        <dgm:presLayoutVars>
          <dgm:chMax val="0"/>
          <dgm:bulletEnabled val="1"/>
        </dgm:presLayoutVars>
      </dgm:prSet>
      <dgm:spPr/>
    </dgm:pt>
    <dgm:pt modelId="{39463AA0-A588-4A60-88CF-4FEC895474B7}" type="pres">
      <dgm:prSet presAssocID="{DB8CB028-B345-421F-9D77-33EE13A28729}" presName="spacer" presStyleCnt="0"/>
      <dgm:spPr/>
    </dgm:pt>
    <dgm:pt modelId="{99DEA170-E1B1-4628-A946-0856C0993239}" type="pres">
      <dgm:prSet presAssocID="{F1B1438A-BD57-4957-A2ED-DA8969C14DB1}" presName="parentText" presStyleLbl="node1" presStyleIdx="3" presStyleCnt="4">
        <dgm:presLayoutVars>
          <dgm:chMax val="0"/>
          <dgm:bulletEnabled val="1"/>
        </dgm:presLayoutVars>
      </dgm:prSet>
      <dgm:spPr/>
    </dgm:pt>
  </dgm:ptLst>
  <dgm:cxnLst>
    <dgm:cxn modelId="{8D3D9519-1649-472F-8B2F-6059DA8AAFCD}" type="presOf" srcId="{618E2C43-91D6-4D9B-AA99-2E713C4839F1}" destId="{EE42FAC9-5174-45F8-954F-B70644073D43}" srcOrd="0" destOrd="0" presId="urn:microsoft.com/office/officeart/2005/8/layout/vList2"/>
    <dgm:cxn modelId="{27B5E01B-BCCA-4BB1-88A5-F34A89B3F570}" type="presOf" srcId="{F1B1438A-BD57-4957-A2ED-DA8969C14DB1}" destId="{99DEA170-E1B1-4628-A946-0856C0993239}" srcOrd="0" destOrd="0" presId="urn:microsoft.com/office/officeart/2005/8/layout/vList2"/>
    <dgm:cxn modelId="{6D07DB1D-14BC-414E-B816-01A1BEFD220A}" srcId="{E9B79421-B348-45E9-BFA5-EFD8CD154AE7}" destId="{34D8B6C3-AC6A-4DE3-A817-C24387800443}" srcOrd="0" destOrd="0" parTransId="{B631E22D-D4D5-422C-9D99-804D2B2BF6FF}" sibTransId="{66FC4FBD-F743-41E1-839F-536AD1E0BA22}"/>
    <dgm:cxn modelId="{CFE79274-386E-47F1-84DD-636FCFF4925C}" type="presOf" srcId="{E9B79421-B348-45E9-BFA5-EFD8CD154AE7}" destId="{6A310AC0-CD5A-4EB8-9D5F-A5E83A28323D}" srcOrd="0" destOrd="0" presId="urn:microsoft.com/office/officeart/2005/8/layout/vList2"/>
    <dgm:cxn modelId="{E22B5878-1439-497A-85E9-9BF1A94031F7}" type="presOf" srcId="{34D8B6C3-AC6A-4DE3-A817-C24387800443}" destId="{584E5DB7-3323-4552-A4BD-2F40231B3520}" srcOrd="0" destOrd="0" presId="urn:microsoft.com/office/officeart/2005/8/layout/vList2"/>
    <dgm:cxn modelId="{4B610594-77FC-4868-9246-E97C25603916}" srcId="{E9B79421-B348-45E9-BFA5-EFD8CD154AE7}" destId="{7990D66A-8DE6-4964-851F-86F5D670EA0E}" srcOrd="1" destOrd="0" parTransId="{846418F1-49D8-428A-A764-0E96E0F779B6}" sibTransId="{55EFEA49-1D4F-490C-957E-84082E4B3277}"/>
    <dgm:cxn modelId="{409523B7-FE6B-40E2-A284-39D24A86BEEA}" type="presOf" srcId="{7990D66A-8DE6-4964-851F-86F5D670EA0E}" destId="{088D3B53-A3AF-477C-A124-F9579C448D9E}" srcOrd="0" destOrd="0" presId="urn:microsoft.com/office/officeart/2005/8/layout/vList2"/>
    <dgm:cxn modelId="{CEC2CDB9-EBC5-4353-9D6C-581D12264E67}" srcId="{E9B79421-B348-45E9-BFA5-EFD8CD154AE7}" destId="{F1B1438A-BD57-4957-A2ED-DA8969C14DB1}" srcOrd="3" destOrd="0" parTransId="{7AA96771-758B-42BB-897E-20F091C3230A}" sibTransId="{F5C52D0D-12B6-4967-9452-0A5E8066AE50}"/>
    <dgm:cxn modelId="{1B4027F6-3C9F-4DF3-9B9E-CC9BBA9C1E08}" srcId="{E9B79421-B348-45E9-BFA5-EFD8CD154AE7}" destId="{618E2C43-91D6-4D9B-AA99-2E713C4839F1}" srcOrd="2" destOrd="0" parTransId="{051575DD-5790-4120-93EF-E95B21D18919}" sibTransId="{DB8CB028-B345-421F-9D77-33EE13A28729}"/>
    <dgm:cxn modelId="{F9FD9DF6-FB0C-4603-B872-24E7850BC934}" type="presParOf" srcId="{6A310AC0-CD5A-4EB8-9D5F-A5E83A28323D}" destId="{584E5DB7-3323-4552-A4BD-2F40231B3520}" srcOrd="0" destOrd="0" presId="urn:microsoft.com/office/officeart/2005/8/layout/vList2"/>
    <dgm:cxn modelId="{2FA20111-886A-4D4D-A6F3-9A7EA5335EAA}" type="presParOf" srcId="{6A310AC0-CD5A-4EB8-9D5F-A5E83A28323D}" destId="{394359ED-29AA-489D-910E-070BE5E0FD85}" srcOrd="1" destOrd="0" presId="urn:microsoft.com/office/officeart/2005/8/layout/vList2"/>
    <dgm:cxn modelId="{55F229D6-0B42-4B17-899F-B085183BAEA9}" type="presParOf" srcId="{6A310AC0-CD5A-4EB8-9D5F-A5E83A28323D}" destId="{088D3B53-A3AF-477C-A124-F9579C448D9E}" srcOrd="2" destOrd="0" presId="urn:microsoft.com/office/officeart/2005/8/layout/vList2"/>
    <dgm:cxn modelId="{3448BCC7-47CB-4F0E-AA4C-1FA7E4E77E23}" type="presParOf" srcId="{6A310AC0-CD5A-4EB8-9D5F-A5E83A28323D}" destId="{04659D0B-32A4-4816-B4A6-84DDA9DB556A}" srcOrd="3" destOrd="0" presId="urn:microsoft.com/office/officeart/2005/8/layout/vList2"/>
    <dgm:cxn modelId="{17F5C8B0-1184-4B53-A0E7-70D9B5567870}" type="presParOf" srcId="{6A310AC0-CD5A-4EB8-9D5F-A5E83A28323D}" destId="{EE42FAC9-5174-45F8-954F-B70644073D43}" srcOrd="4" destOrd="0" presId="urn:microsoft.com/office/officeart/2005/8/layout/vList2"/>
    <dgm:cxn modelId="{84876A20-F114-40A5-A634-DF56661A2BBE}" type="presParOf" srcId="{6A310AC0-CD5A-4EB8-9D5F-A5E83A28323D}" destId="{39463AA0-A588-4A60-88CF-4FEC895474B7}" srcOrd="5" destOrd="0" presId="urn:microsoft.com/office/officeart/2005/8/layout/vList2"/>
    <dgm:cxn modelId="{9B6B1CCA-0D0A-41F5-ADD4-9952E8150614}" type="presParOf" srcId="{6A310AC0-CD5A-4EB8-9D5F-A5E83A28323D}" destId="{99DEA170-E1B1-4628-A946-0856C099323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59B7888-D4DC-4FE6-BAE4-F8CA8BD7A2D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it-IT"/>
        </a:p>
      </dgm:t>
    </dgm:pt>
    <dgm:pt modelId="{C951AC1E-851A-4D1C-8828-5ED2ECF47E57}">
      <dgm:prSet custT="1"/>
      <dgm:spPr/>
      <dgm:t>
        <a:bodyPr/>
        <a:lstStyle/>
        <a:p>
          <a:pPr algn="just"/>
          <a:r>
            <a:rPr lang="es-ES" sz="1200" noProof="0" dirty="0">
              <a:solidFill>
                <a:schemeClr val="tx1"/>
              </a:solidFill>
              <a:latin typeface="Arial Rounded MT Bold" panose="020F0704030504030204" pitchFamily="34" charset="0"/>
            </a:rPr>
            <a:t>1) Lugar para geolocalizar una historia</a:t>
          </a:r>
        </a:p>
      </dgm:t>
    </dgm:pt>
    <dgm:pt modelId="{88617DE5-0AB2-416F-8696-E6CAF8D5FBF9}" type="parTrans" cxnId="{6DDA4D99-AC9E-4C23-88CC-8DEFD0971319}">
      <dgm:prSet/>
      <dgm:spPr/>
      <dgm:t>
        <a:bodyPr/>
        <a:lstStyle/>
        <a:p>
          <a:pPr algn="just"/>
          <a:endParaRPr lang="es-ES" sz="1200" noProof="0" dirty="0">
            <a:solidFill>
              <a:schemeClr val="tx1"/>
            </a:solidFill>
            <a:latin typeface="Arial Rounded MT Bold" panose="020F0704030504030204" pitchFamily="34" charset="0"/>
          </a:endParaRPr>
        </a:p>
      </dgm:t>
    </dgm:pt>
    <dgm:pt modelId="{1B1DE260-DD21-42B6-A3D2-87812A8F6A19}" type="sibTrans" cxnId="{6DDA4D99-AC9E-4C23-88CC-8DEFD0971319}">
      <dgm:prSet/>
      <dgm:spPr/>
      <dgm:t>
        <a:bodyPr/>
        <a:lstStyle/>
        <a:p>
          <a:pPr algn="just"/>
          <a:endParaRPr lang="es-ES" sz="1200" noProof="0" dirty="0">
            <a:solidFill>
              <a:schemeClr val="tx1"/>
            </a:solidFill>
            <a:latin typeface="Arial Rounded MT Bold" panose="020F0704030504030204" pitchFamily="34" charset="0"/>
          </a:endParaRPr>
        </a:p>
      </dgm:t>
    </dgm:pt>
    <dgm:pt modelId="{4CAE1EE1-2071-44EE-A3EE-0C0D40401268}">
      <dgm:prSet custT="1"/>
      <dgm:spPr/>
      <dgm:t>
        <a:bodyPr/>
        <a:lstStyle/>
        <a:p>
          <a:pPr algn="just"/>
          <a:r>
            <a:rPr lang="es-ES" sz="1200" noProof="0" dirty="0">
              <a:solidFill>
                <a:schemeClr val="tx1"/>
              </a:solidFill>
              <a:latin typeface="Arial Rounded MT Bold" panose="020F0704030504030204" pitchFamily="34" charset="0"/>
            </a:rPr>
            <a:t>2) Mención para nombrar las otras cuentas</a:t>
          </a:r>
        </a:p>
      </dgm:t>
    </dgm:pt>
    <dgm:pt modelId="{044FE487-6592-4308-A890-D7AA40F31265}" type="parTrans" cxnId="{6172A752-5586-4094-B153-8A1823FBD685}">
      <dgm:prSet/>
      <dgm:spPr/>
      <dgm:t>
        <a:bodyPr/>
        <a:lstStyle/>
        <a:p>
          <a:pPr algn="just"/>
          <a:endParaRPr lang="es-ES" sz="1200" noProof="0" dirty="0">
            <a:solidFill>
              <a:schemeClr val="tx1"/>
            </a:solidFill>
            <a:latin typeface="Arial Rounded MT Bold" panose="020F0704030504030204" pitchFamily="34" charset="0"/>
          </a:endParaRPr>
        </a:p>
      </dgm:t>
    </dgm:pt>
    <dgm:pt modelId="{0E0F4917-070B-4531-8E45-AF60CBF132F3}" type="sibTrans" cxnId="{6172A752-5586-4094-B153-8A1823FBD685}">
      <dgm:prSet/>
      <dgm:spPr/>
      <dgm:t>
        <a:bodyPr/>
        <a:lstStyle/>
        <a:p>
          <a:pPr algn="just"/>
          <a:endParaRPr lang="es-ES" sz="1200" noProof="0" dirty="0">
            <a:solidFill>
              <a:schemeClr val="tx1"/>
            </a:solidFill>
            <a:latin typeface="Arial Rounded MT Bold" panose="020F0704030504030204" pitchFamily="34" charset="0"/>
          </a:endParaRPr>
        </a:p>
      </dgm:t>
    </dgm:pt>
    <dgm:pt modelId="{D58DEFAC-6D0B-4104-A3D1-AC465846500E}">
      <dgm:prSet custT="1"/>
      <dgm:spPr/>
      <dgm:t>
        <a:bodyPr/>
        <a:lstStyle/>
        <a:p>
          <a:pPr algn="just"/>
          <a:r>
            <a:rPr lang="es-ES" sz="1200" noProof="0" dirty="0">
              <a:solidFill>
                <a:schemeClr val="tx1"/>
              </a:solidFill>
              <a:latin typeface="Arial Rounded MT Bold" panose="020F0704030504030204" pitchFamily="34" charset="0"/>
            </a:rPr>
            <a:t>3) Hashtag para  amplificar la visibilidad</a:t>
          </a:r>
        </a:p>
      </dgm:t>
    </dgm:pt>
    <dgm:pt modelId="{2A320C70-CC82-4BF7-8978-09BB2456A6BE}" type="parTrans" cxnId="{FFCDF9CB-FC0C-4810-A1B6-4B594AD7FF3A}">
      <dgm:prSet/>
      <dgm:spPr/>
      <dgm:t>
        <a:bodyPr/>
        <a:lstStyle/>
        <a:p>
          <a:pPr algn="just"/>
          <a:endParaRPr lang="es-ES" sz="1200" noProof="0" dirty="0">
            <a:solidFill>
              <a:schemeClr val="tx1"/>
            </a:solidFill>
            <a:latin typeface="Arial Rounded MT Bold" panose="020F0704030504030204" pitchFamily="34" charset="0"/>
          </a:endParaRPr>
        </a:p>
      </dgm:t>
    </dgm:pt>
    <dgm:pt modelId="{86D956FC-1CE3-41F3-AF0A-039506A988CF}" type="sibTrans" cxnId="{FFCDF9CB-FC0C-4810-A1B6-4B594AD7FF3A}">
      <dgm:prSet/>
      <dgm:spPr/>
      <dgm:t>
        <a:bodyPr/>
        <a:lstStyle/>
        <a:p>
          <a:pPr algn="just"/>
          <a:endParaRPr lang="es-ES" sz="1200" noProof="0" dirty="0">
            <a:solidFill>
              <a:schemeClr val="tx1"/>
            </a:solidFill>
            <a:latin typeface="Arial Rounded MT Bold" panose="020F0704030504030204" pitchFamily="34" charset="0"/>
          </a:endParaRPr>
        </a:p>
      </dgm:t>
    </dgm:pt>
    <dgm:pt modelId="{3F652791-A1FA-41DB-88D2-EFF0D0E46F95}">
      <dgm:prSet custT="1"/>
      <dgm:spPr/>
      <dgm:t>
        <a:bodyPr/>
        <a:lstStyle/>
        <a:p>
          <a:pPr algn="just"/>
          <a:r>
            <a:rPr lang="es-ES" sz="1200" noProof="0" dirty="0">
              <a:solidFill>
                <a:schemeClr val="tx1"/>
              </a:solidFill>
              <a:latin typeface="Arial Rounded MT Bold" panose="020F0704030504030204" pitchFamily="34" charset="0"/>
            </a:rPr>
            <a:t>4) Gif</a:t>
          </a:r>
        </a:p>
      </dgm:t>
    </dgm:pt>
    <dgm:pt modelId="{D6A4D6C4-865B-4991-BDDE-7AB7D723BAF2}" type="parTrans" cxnId="{5426E7B2-9D83-49DD-8CA8-4ACAE1A68409}">
      <dgm:prSet/>
      <dgm:spPr/>
      <dgm:t>
        <a:bodyPr/>
        <a:lstStyle/>
        <a:p>
          <a:pPr algn="just"/>
          <a:endParaRPr lang="es-ES" sz="1200" noProof="0" dirty="0">
            <a:solidFill>
              <a:schemeClr val="tx1"/>
            </a:solidFill>
            <a:latin typeface="Arial Rounded MT Bold" panose="020F0704030504030204" pitchFamily="34" charset="0"/>
          </a:endParaRPr>
        </a:p>
      </dgm:t>
    </dgm:pt>
    <dgm:pt modelId="{68FEC062-CE95-4519-A134-89A41AA5BF98}" type="sibTrans" cxnId="{5426E7B2-9D83-49DD-8CA8-4ACAE1A68409}">
      <dgm:prSet/>
      <dgm:spPr/>
      <dgm:t>
        <a:bodyPr/>
        <a:lstStyle/>
        <a:p>
          <a:pPr algn="just"/>
          <a:endParaRPr lang="es-ES" sz="1200" noProof="0" dirty="0">
            <a:solidFill>
              <a:schemeClr val="tx1"/>
            </a:solidFill>
            <a:latin typeface="Arial Rounded MT Bold" panose="020F0704030504030204" pitchFamily="34" charset="0"/>
          </a:endParaRPr>
        </a:p>
      </dgm:t>
    </dgm:pt>
    <dgm:pt modelId="{A33386AE-823E-475D-862C-958DA29D922A}">
      <dgm:prSet custT="1"/>
      <dgm:spPr/>
      <dgm:t>
        <a:bodyPr/>
        <a:lstStyle/>
        <a:p>
          <a:pPr algn="just"/>
          <a:r>
            <a:rPr lang="es-ES" sz="1200" noProof="0" dirty="0">
              <a:solidFill>
                <a:schemeClr val="tx1"/>
              </a:solidFill>
              <a:latin typeface="Arial Rounded MT Bold" panose="020F0704030504030204" pitchFamily="34" charset="0"/>
            </a:rPr>
            <a:t>5) Música</a:t>
          </a:r>
        </a:p>
      </dgm:t>
    </dgm:pt>
    <dgm:pt modelId="{69A246D0-B8AA-44C2-A4B4-9FEE9F291999}" type="parTrans" cxnId="{D5AA1D79-DDA5-47BF-B453-676DF0B92A4C}">
      <dgm:prSet/>
      <dgm:spPr/>
      <dgm:t>
        <a:bodyPr/>
        <a:lstStyle/>
        <a:p>
          <a:pPr algn="just"/>
          <a:endParaRPr lang="es-ES" sz="1200" noProof="0" dirty="0">
            <a:solidFill>
              <a:schemeClr val="tx1"/>
            </a:solidFill>
            <a:latin typeface="Arial Rounded MT Bold" panose="020F0704030504030204" pitchFamily="34" charset="0"/>
          </a:endParaRPr>
        </a:p>
      </dgm:t>
    </dgm:pt>
    <dgm:pt modelId="{C7D5A264-ADFA-4261-97C9-E42C73CE4F01}" type="sibTrans" cxnId="{D5AA1D79-DDA5-47BF-B453-676DF0B92A4C}">
      <dgm:prSet/>
      <dgm:spPr/>
      <dgm:t>
        <a:bodyPr/>
        <a:lstStyle/>
        <a:p>
          <a:pPr algn="just"/>
          <a:endParaRPr lang="es-ES" sz="1200" noProof="0" dirty="0">
            <a:solidFill>
              <a:schemeClr val="tx1"/>
            </a:solidFill>
            <a:latin typeface="Arial Rounded MT Bold" panose="020F0704030504030204" pitchFamily="34" charset="0"/>
          </a:endParaRPr>
        </a:p>
      </dgm:t>
    </dgm:pt>
    <dgm:pt modelId="{B8FE81C5-AAEA-4065-9108-88E94EB41BE4}">
      <dgm:prSet custT="1"/>
      <dgm:spPr/>
      <dgm:t>
        <a:bodyPr/>
        <a:lstStyle/>
        <a:p>
          <a:pPr algn="just"/>
          <a:r>
            <a:rPr lang="es-ES" sz="1200" noProof="0" dirty="0">
              <a:solidFill>
                <a:schemeClr val="tx1"/>
              </a:solidFill>
              <a:latin typeface="Arial Rounded MT Bold" panose="020F0704030504030204" pitchFamily="34" charset="0"/>
            </a:rPr>
            <a:t>6) Encuestas  </a:t>
          </a:r>
        </a:p>
      </dgm:t>
    </dgm:pt>
    <dgm:pt modelId="{F32BE541-2072-4A05-A3BC-E91723DB2887}" type="parTrans" cxnId="{FAC1E85B-0C58-41A6-A374-A98B7B7EC880}">
      <dgm:prSet/>
      <dgm:spPr/>
      <dgm:t>
        <a:bodyPr/>
        <a:lstStyle/>
        <a:p>
          <a:pPr algn="just"/>
          <a:endParaRPr lang="es-ES" sz="1200" noProof="0" dirty="0">
            <a:solidFill>
              <a:schemeClr val="tx1"/>
            </a:solidFill>
            <a:latin typeface="Arial Rounded MT Bold" panose="020F0704030504030204" pitchFamily="34" charset="0"/>
          </a:endParaRPr>
        </a:p>
      </dgm:t>
    </dgm:pt>
    <dgm:pt modelId="{3D784DFE-AEE7-4AAF-B962-3DC631CAE2BE}" type="sibTrans" cxnId="{FAC1E85B-0C58-41A6-A374-A98B7B7EC880}">
      <dgm:prSet/>
      <dgm:spPr/>
      <dgm:t>
        <a:bodyPr/>
        <a:lstStyle/>
        <a:p>
          <a:pPr algn="just"/>
          <a:endParaRPr lang="es-ES" sz="1200" noProof="0" dirty="0">
            <a:solidFill>
              <a:schemeClr val="tx1"/>
            </a:solidFill>
            <a:latin typeface="Arial Rounded MT Bold" panose="020F0704030504030204" pitchFamily="34" charset="0"/>
          </a:endParaRPr>
        </a:p>
      </dgm:t>
    </dgm:pt>
    <dgm:pt modelId="{17FAB088-C39E-474B-808C-FFCBD3307A80}">
      <dgm:prSet custT="1"/>
      <dgm:spPr/>
      <dgm:t>
        <a:bodyPr/>
        <a:lstStyle/>
        <a:p>
          <a:pPr algn="just"/>
          <a:r>
            <a:rPr lang="es-ES" sz="1200" noProof="0" dirty="0">
              <a:solidFill>
                <a:schemeClr val="tx1"/>
              </a:solidFill>
              <a:latin typeface="Arial Rounded MT Bold" panose="020F0704030504030204" pitchFamily="34" charset="0"/>
            </a:rPr>
            <a:t>7) Preguntas directas al proprio público</a:t>
          </a:r>
        </a:p>
      </dgm:t>
    </dgm:pt>
    <dgm:pt modelId="{C0BFE999-DCBF-4021-80E5-CB1784209E62}" type="parTrans" cxnId="{006A6BC9-7845-400F-A299-5612B3FD9E57}">
      <dgm:prSet/>
      <dgm:spPr/>
      <dgm:t>
        <a:bodyPr/>
        <a:lstStyle/>
        <a:p>
          <a:pPr algn="just"/>
          <a:endParaRPr lang="es-ES" sz="1200" noProof="0" dirty="0">
            <a:solidFill>
              <a:schemeClr val="tx1"/>
            </a:solidFill>
            <a:latin typeface="Arial Rounded MT Bold" panose="020F0704030504030204" pitchFamily="34" charset="0"/>
          </a:endParaRPr>
        </a:p>
      </dgm:t>
    </dgm:pt>
    <dgm:pt modelId="{F4AC12B9-6198-4578-B572-6959F50DE7EB}" type="sibTrans" cxnId="{006A6BC9-7845-400F-A299-5612B3FD9E57}">
      <dgm:prSet/>
      <dgm:spPr/>
      <dgm:t>
        <a:bodyPr/>
        <a:lstStyle/>
        <a:p>
          <a:pPr algn="just"/>
          <a:endParaRPr lang="es-ES" sz="1200" noProof="0" dirty="0">
            <a:solidFill>
              <a:schemeClr val="tx1"/>
            </a:solidFill>
            <a:latin typeface="Arial Rounded MT Bold" panose="020F0704030504030204" pitchFamily="34" charset="0"/>
          </a:endParaRPr>
        </a:p>
      </dgm:t>
    </dgm:pt>
    <dgm:pt modelId="{8F3AD12D-B9D9-4078-B910-B50E23BBCB9F}" type="pres">
      <dgm:prSet presAssocID="{759B7888-D4DC-4FE6-BAE4-F8CA8BD7A2DF}" presName="linear" presStyleCnt="0">
        <dgm:presLayoutVars>
          <dgm:animLvl val="lvl"/>
          <dgm:resizeHandles val="exact"/>
        </dgm:presLayoutVars>
      </dgm:prSet>
      <dgm:spPr/>
    </dgm:pt>
    <dgm:pt modelId="{B45AB572-A2E2-45F4-9F7A-585A9FEB8AB4}" type="pres">
      <dgm:prSet presAssocID="{C951AC1E-851A-4D1C-8828-5ED2ECF47E57}" presName="parentText" presStyleLbl="node1" presStyleIdx="0" presStyleCnt="7">
        <dgm:presLayoutVars>
          <dgm:chMax val="0"/>
          <dgm:bulletEnabled val="1"/>
        </dgm:presLayoutVars>
      </dgm:prSet>
      <dgm:spPr/>
    </dgm:pt>
    <dgm:pt modelId="{A261B026-1EA9-4380-A80A-B26799BB9BEC}" type="pres">
      <dgm:prSet presAssocID="{1B1DE260-DD21-42B6-A3D2-87812A8F6A19}" presName="spacer" presStyleCnt="0"/>
      <dgm:spPr/>
    </dgm:pt>
    <dgm:pt modelId="{E7F8701E-3E47-4235-9467-63048DDEE45E}" type="pres">
      <dgm:prSet presAssocID="{4CAE1EE1-2071-44EE-A3EE-0C0D40401268}" presName="parentText" presStyleLbl="node1" presStyleIdx="1" presStyleCnt="7">
        <dgm:presLayoutVars>
          <dgm:chMax val="0"/>
          <dgm:bulletEnabled val="1"/>
        </dgm:presLayoutVars>
      </dgm:prSet>
      <dgm:spPr/>
    </dgm:pt>
    <dgm:pt modelId="{075AB6AF-4FE9-46BF-B222-7488F0184FBD}" type="pres">
      <dgm:prSet presAssocID="{0E0F4917-070B-4531-8E45-AF60CBF132F3}" presName="spacer" presStyleCnt="0"/>
      <dgm:spPr/>
    </dgm:pt>
    <dgm:pt modelId="{030E3828-B450-4581-A228-C9D69A4974A9}" type="pres">
      <dgm:prSet presAssocID="{D58DEFAC-6D0B-4104-A3D1-AC465846500E}" presName="parentText" presStyleLbl="node1" presStyleIdx="2" presStyleCnt="7">
        <dgm:presLayoutVars>
          <dgm:chMax val="0"/>
          <dgm:bulletEnabled val="1"/>
        </dgm:presLayoutVars>
      </dgm:prSet>
      <dgm:spPr/>
    </dgm:pt>
    <dgm:pt modelId="{A0B5772D-EBDC-4068-962F-BC4C76759152}" type="pres">
      <dgm:prSet presAssocID="{86D956FC-1CE3-41F3-AF0A-039506A988CF}" presName="spacer" presStyleCnt="0"/>
      <dgm:spPr/>
    </dgm:pt>
    <dgm:pt modelId="{A7248B51-97BB-4665-B38D-486641CEEB6C}" type="pres">
      <dgm:prSet presAssocID="{3F652791-A1FA-41DB-88D2-EFF0D0E46F95}" presName="parentText" presStyleLbl="node1" presStyleIdx="3" presStyleCnt="7">
        <dgm:presLayoutVars>
          <dgm:chMax val="0"/>
          <dgm:bulletEnabled val="1"/>
        </dgm:presLayoutVars>
      </dgm:prSet>
      <dgm:spPr/>
    </dgm:pt>
    <dgm:pt modelId="{F68ED546-BDDD-4ADB-BF2B-4050C2EB104D}" type="pres">
      <dgm:prSet presAssocID="{68FEC062-CE95-4519-A134-89A41AA5BF98}" presName="spacer" presStyleCnt="0"/>
      <dgm:spPr/>
    </dgm:pt>
    <dgm:pt modelId="{E195B74B-B5A5-4FE9-8AE6-8F65E056F34E}" type="pres">
      <dgm:prSet presAssocID="{A33386AE-823E-475D-862C-958DA29D922A}" presName="parentText" presStyleLbl="node1" presStyleIdx="4" presStyleCnt="7">
        <dgm:presLayoutVars>
          <dgm:chMax val="0"/>
          <dgm:bulletEnabled val="1"/>
        </dgm:presLayoutVars>
      </dgm:prSet>
      <dgm:spPr/>
    </dgm:pt>
    <dgm:pt modelId="{B6CDD2BA-5186-4B00-BACB-535BF6E63143}" type="pres">
      <dgm:prSet presAssocID="{C7D5A264-ADFA-4261-97C9-E42C73CE4F01}" presName="spacer" presStyleCnt="0"/>
      <dgm:spPr/>
    </dgm:pt>
    <dgm:pt modelId="{DA9C20A0-A545-4F36-8A30-CDEF571AF47A}" type="pres">
      <dgm:prSet presAssocID="{B8FE81C5-AAEA-4065-9108-88E94EB41BE4}" presName="parentText" presStyleLbl="node1" presStyleIdx="5" presStyleCnt="7">
        <dgm:presLayoutVars>
          <dgm:chMax val="0"/>
          <dgm:bulletEnabled val="1"/>
        </dgm:presLayoutVars>
      </dgm:prSet>
      <dgm:spPr/>
    </dgm:pt>
    <dgm:pt modelId="{97A99750-D33A-407B-A08E-4A06E55AA5D4}" type="pres">
      <dgm:prSet presAssocID="{3D784DFE-AEE7-4AAF-B962-3DC631CAE2BE}" presName="spacer" presStyleCnt="0"/>
      <dgm:spPr/>
    </dgm:pt>
    <dgm:pt modelId="{BD219490-6EAA-4322-A5EE-4CCC814CE021}" type="pres">
      <dgm:prSet presAssocID="{17FAB088-C39E-474B-808C-FFCBD3307A80}" presName="parentText" presStyleLbl="node1" presStyleIdx="6" presStyleCnt="7">
        <dgm:presLayoutVars>
          <dgm:chMax val="0"/>
          <dgm:bulletEnabled val="1"/>
        </dgm:presLayoutVars>
      </dgm:prSet>
      <dgm:spPr/>
    </dgm:pt>
  </dgm:ptLst>
  <dgm:cxnLst>
    <dgm:cxn modelId="{08D15C06-B781-4363-BFFB-64A747B31F3B}" type="presOf" srcId="{A33386AE-823E-475D-862C-958DA29D922A}" destId="{E195B74B-B5A5-4FE9-8AE6-8F65E056F34E}" srcOrd="0" destOrd="0" presId="urn:microsoft.com/office/officeart/2005/8/layout/vList2"/>
    <dgm:cxn modelId="{5079E213-A67D-4EDE-8EF8-F624D37F402A}" type="presOf" srcId="{C951AC1E-851A-4D1C-8828-5ED2ECF47E57}" destId="{B45AB572-A2E2-45F4-9F7A-585A9FEB8AB4}" srcOrd="0" destOrd="0" presId="urn:microsoft.com/office/officeart/2005/8/layout/vList2"/>
    <dgm:cxn modelId="{F1F85F23-F56D-411C-8E8C-93ADF740DB97}" type="presOf" srcId="{17FAB088-C39E-474B-808C-FFCBD3307A80}" destId="{BD219490-6EAA-4322-A5EE-4CCC814CE021}" srcOrd="0" destOrd="0" presId="urn:microsoft.com/office/officeart/2005/8/layout/vList2"/>
    <dgm:cxn modelId="{95332A29-754B-4BF9-B946-F728EEE8D8F3}" type="presOf" srcId="{3F652791-A1FA-41DB-88D2-EFF0D0E46F95}" destId="{A7248B51-97BB-4665-B38D-486641CEEB6C}" srcOrd="0" destOrd="0" presId="urn:microsoft.com/office/officeart/2005/8/layout/vList2"/>
    <dgm:cxn modelId="{FAC1E85B-0C58-41A6-A374-A98B7B7EC880}" srcId="{759B7888-D4DC-4FE6-BAE4-F8CA8BD7A2DF}" destId="{B8FE81C5-AAEA-4065-9108-88E94EB41BE4}" srcOrd="5" destOrd="0" parTransId="{F32BE541-2072-4A05-A3BC-E91723DB2887}" sibTransId="{3D784DFE-AEE7-4AAF-B962-3DC631CAE2BE}"/>
    <dgm:cxn modelId="{35DF6747-B226-4487-92F5-FFE0808264FC}" type="presOf" srcId="{D58DEFAC-6D0B-4104-A3D1-AC465846500E}" destId="{030E3828-B450-4581-A228-C9D69A4974A9}" srcOrd="0" destOrd="0" presId="urn:microsoft.com/office/officeart/2005/8/layout/vList2"/>
    <dgm:cxn modelId="{3E6F726D-C1A2-4B48-91FC-8C7BE51059C0}" type="presOf" srcId="{B8FE81C5-AAEA-4065-9108-88E94EB41BE4}" destId="{DA9C20A0-A545-4F36-8A30-CDEF571AF47A}" srcOrd="0" destOrd="0" presId="urn:microsoft.com/office/officeart/2005/8/layout/vList2"/>
    <dgm:cxn modelId="{6172A752-5586-4094-B153-8A1823FBD685}" srcId="{759B7888-D4DC-4FE6-BAE4-F8CA8BD7A2DF}" destId="{4CAE1EE1-2071-44EE-A3EE-0C0D40401268}" srcOrd="1" destOrd="0" parTransId="{044FE487-6592-4308-A890-D7AA40F31265}" sibTransId="{0E0F4917-070B-4531-8E45-AF60CBF132F3}"/>
    <dgm:cxn modelId="{D5AA1D79-DDA5-47BF-B453-676DF0B92A4C}" srcId="{759B7888-D4DC-4FE6-BAE4-F8CA8BD7A2DF}" destId="{A33386AE-823E-475D-862C-958DA29D922A}" srcOrd="4" destOrd="0" parTransId="{69A246D0-B8AA-44C2-A4B4-9FEE9F291999}" sibTransId="{C7D5A264-ADFA-4261-97C9-E42C73CE4F01}"/>
    <dgm:cxn modelId="{6DDA4D99-AC9E-4C23-88CC-8DEFD0971319}" srcId="{759B7888-D4DC-4FE6-BAE4-F8CA8BD7A2DF}" destId="{C951AC1E-851A-4D1C-8828-5ED2ECF47E57}" srcOrd="0" destOrd="0" parTransId="{88617DE5-0AB2-416F-8696-E6CAF8D5FBF9}" sibTransId="{1B1DE260-DD21-42B6-A3D2-87812A8F6A19}"/>
    <dgm:cxn modelId="{5426E7B2-9D83-49DD-8CA8-4ACAE1A68409}" srcId="{759B7888-D4DC-4FE6-BAE4-F8CA8BD7A2DF}" destId="{3F652791-A1FA-41DB-88D2-EFF0D0E46F95}" srcOrd="3" destOrd="0" parTransId="{D6A4D6C4-865B-4991-BDDE-7AB7D723BAF2}" sibTransId="{68FEC062-CE95-4519-A134-89A41AA5BF98}"/>
    <dgm:cxn modelId="{006A6BC9-7845-400F-A299-5612B3FD9E57}" srcId="{759B7888-D4DC-4FE6-BAE4-F8CA8BD7A2DF}" destId="{17FAB088-C39E-474B-808C-FFCBD3307A80}" srcOrd="6" destOrd="0" parTransId="{C0BFE999-DCBF-4021-80E5-CB1784209E62}" sibTransId="{F4AC12B9-6198-4578-B572-6959F50DE7EB}"/>
    <dgm:cxn modelId="{FFCDF9CB-FC0C-4810-A1B6-4B594AD7FF3A}" srcId="{759B7888-D4DC-4FE6-BAE4-F8CA8BD7A2DF}" destId="{D58DEFAC-6D0B-4104-A3D1-AC465846500E}" srcOrd="2" destOrd="0" parTransId="{2A320C70-CC82-4BF7-8978-09BB2456A6BE}" sibTransId="{86D956FC-1CE3-41F3-AF0A-039506A988CF}"/>
    <dgm:cxn modelId="{EF7A1BE1-2747-4D95-9930-C1A35AD222F0}" type="presOf" srcId="{759B7888-D4DC-4FE6-BAE4-F8CA8BD7A2DF}" destId="{8F3AD12D-B9D9-4078-B910-B50E23BBCB9F}" srcOrd="0" destOrd="0" presId="urn:microsoft.com/office/officeart/2005/8/layout/vList2"/>
    <dgm:cxn modelId="{402A55F6-CC0D-4295-B9A4-926CAD96C46C}" type="presOf" srcId="{4CAE1EE1-2071-44EE-A3EE-0C0D40401268}" destId="{E7F8701E-3E47-4235-9467-63048DDEE45E}" srcOrd="0" destOrd="0" presId="urn:microsoft.com/office/officeart/2005/8/layout/vList2"/>
    <dgm:cxn modelId="{F8ACDFDD-BCFF-4FC6-9954-85A399266B63}" type="presParOf" srcId="{8F3AD12D-B9D9-4078-B910-B50E23BBCB9F}" destId="{B45AB572-A2E2-45F4-9F7A-585A9FEB8AB4}" srcOrd="0" destOrd="0" presId="urn:microsoft.com/office/officeart/2005/8/layout/vList2"/>
    <dgm:cxn modelId="{5A39DD21-61A9-421E-8F61-3AB22722D517}" type="presParOf" srcId="{8F3AD12D-B9D9-4078-B910-B50E23BBCB9F}" destId="{A261B026-1EA9-4380-A80A-B26799BB9BEC}" srcOrd="1" destOrd="0" presId="urn:microsoft.com/office/officeart/2005/8/layout/vList2"/>
    <dgm:cxn modelId="{69AC6B50-4014-4AEF-8DBE-268654F56C41}" type="presParOf" srcId="{8F3AD12D-B9D9-4078-B910-B50E23BBCB9F}" destId="{E7F8701E-3E47-4235-9467-63048DDEE45E}" srcOrd="2" destOrd="0" presId="urn:microsoft.com/office/officeart/2005/8/layout/vList2"/>
    <dgm:cxn modelId="{2603747B-4A06-482D-AAD8-DCBD07A52CDA}" type="presParOf" srcId="{8F3AD12D-B9D9-4078-B910-B50E23BBCB9F}" destId="{075AB6AF-4FE9-46BF-B222-7488F0184FBD}" srcOrd="3" destOrd="0" presId="urn:microsoft.com/office/officeart/2005/8/layout/vList2"/>
    <dgm:cxn modelId="{31464FC4-4282-4B72-992B-65294C0F1205}" type="presParOf" srcId="{8F3AD12D-B9D9-4078-B910-B50E23BBCB9F}" destId="{030E3828-B450-4581-A228-C9D69A4974A9}" srcOrd="4" destOrd="0" presId="urn:microsoft.com/office/officeart/2005/8/layout/vList2"/>
    <dgm:cxn modelId="{B3CD40E2-277C-4DA7-81C1-AEC67997895A}" type="presParOf" srcId="{8F3AD12D-B9D9-4078-B910-B50E23BBCB9F}" destId="{A0B5772D-EBDC-4068-962F-BC4C76759152}" srcOrd="5" destOrd="0" presId="urn:microsoft.com/office/officeart/2005/8/layout/vList2"/>
    <dgm:cxn modelId="{9D55E0EC-FA06-443D-97EE-DD6F3519C957}" type="presParOf" srcId="{8F3AD12D-B9D9-4078-B910-B50E23BBCB9F}" destId="{A7248B51-97BB-4665-B38D-486641CEEB6C}" srcOrd="6" destOrd="0" presId="urn:microsoft.com/office/officeart/2005/8/layout/vList2"/>
    <dgm:cxn modelId="{B635CB59-AC66-4630-A5F2-694B9CFD57B9}" type="presParOf" srcId="{8F3AD12D-B9D9-4078-B910-B50E23BBCB9F}" destId="{F68ED546-BDDD-4ADB-BF2B-4050C2EB104D}" srcOrd="7" destOrd="0" presId="urn:microsoft.com/office/officeart/2005/8/layout/vList2"/>
    <dgm:cxn modelId="{28F9F3E8-4176-4FC9-84C2-8F1B680E089B}" type="presParOf" srcId="{8F3AD12D-B9D9-4078-B910-B50E23BBCB9F}" destId="{E195B74B-B5A5-4FE9-8AE6-8F65E056F34E}" srcOrd="8" destOrd="0" presId="urn:microsoft.com/office/officeart/2005/8/layout/vList2"/>
    <dgm:cxn modelId="{92D14A5F-6831-4DA8-A7AE-3E8B2938ACA7}" type="presParOf" srcId="{8F3AD12D-B9D9-4078-B910-B50E23BBCB9F}" destId="{B6CDD2BA-5186-4B00-BACB-535BF6E63143}" srcOrd="9" destOrd="0" presId="urn:microsoft.com/office/officeart/2005/8/layout/vList2"/>
    <dgm:cxn modelId="{DB982F74-8A1C-4E90-B313-D91672C0BA1F}" type="presParOf" srcId="{8F3AD12D-B9D9-4078-B910-B50E23BBCB9F}" destId="{DA9C20A0-A545-4F36-8A30-CDEF571AF47A}" srcOrd="10" destOrd="0" presId="urn:microsoft.com/office/officeart/2005/8/layout/vList2"/>
    <dgm:cxn modelId="{62300127-D271-4718-8221-E770783BA17A}" type="presParOf" srcId="{8F3AD12D-B9D9-4078-B910-B50E23BBCB9F}" destId="{97A99750-D33A-407B-A08E-4A06E55AA5D4}" srcOrd="11" destOrd="0" presId="urn:microsoft.com/office/officeart/2005/8/layout/vList2"/>
    <dgm:cxn modelId="{B7CD47C8-4F7B-42FB-BCF0-FFE9164D8531}" type="presParOf" srcId="{8F3AD12D-B9D9-4078-B910-B50E23BBCB9F}" destId="{BD219490-6EAA-4322-A5EE-4CCC814CE021}"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356BF2-A12F-45D4-BFE5-88EC1A0C4AA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it-IT"/>
        </a:p>
      </dgm:t>
    </dgm:pt>
    <dgm:pt modelId="{7002D3C7-609B-4D87-A056-219F0238D03F}">
      <dgm:prSet custT="1"/>
      <dgm:spPr/>
      <dgm:t>
        <a:bodyPr/>
        <a:lstStyle/>
        <a:p>
          <a:r>
            <a:rPr lang="es-ES" sz="1200" noProof="0" dirty="0">
              <a:solidFill>
                <a:schemeClr val="tx1"/>
              </a:solidFill>
              <a:latin typeface="Arial Rounded MT Bold" panose="020F0704030504030204" pitchFamily="34" charset="0"/>
            </a:rPr>
            <a:t>¿Por qué?</a:t>
          </a:r>
        </a:p>
      </dgm:t>
    </dgm:pt>
    <dgm:pt modelId="{24D29A3D-B883-48AC-97E2-7877239D447E}" type="parTrans" cxnId="{6F6C586C-DFC2-4CA2-AE18-62B3E9EE2922}">
      <dgm:prSet/>
      <dgm:spPr/>
      <dgm:t>
        <a:bodyPr/>
        <a:lstStyle/>
        <a:p>
          <a:endParaRPr lang="es-ES" sz="1200" noProof="0" dirty="0">
            <a:solidFill>
              <a:schemeClr val="tx1"/>
            </a:solidFill>
            <a:latin typeface="Arial Rounded MT Bold" panose="020F0704030504030204" pitchFamily="34" charset="0"/>
          </a:endParaRPr>
        </a:p>
      </dgm:t>
    </dgm:pt>
    <dgm:pt modelId="{2B7DFC9F-247D-40D4-978D-84B7FB9806B2}" type="sibTrans" cxnId="{6F6C586C-DFC2-4CA2-AE18-62B3E9EE2922}">
      <dgm:prSet/>
      <dgm:spPr/>
      <dgm:t>
        <a:bodyPr/>
        <a:lstStyle/>
        <a:p>
          <a:endParaRPr lang="es-ES" sz="1200" noProof="0" dirty="0">
            <a:solidFill>
              <a:schemeClr val="tx1"/>
            </a:solidFill>
            <a:latin typeface="Arial Rounded MT Bold" panose="020F0704030504030204" pitchFamily="34" charset="0"/>
          </a:endParaRPr>
        </a:p>
      </dgm:t>
    </dgm:pt>
    <dgm:pt modelId="{263C198D-69A2-47EA-9996-A33707C614CF}">
      <dgm:prSet custT="1"/>
      <dgm:spPr/>
      <dgm:t>
        <a:bodyPr/>
        <a:lstStyle/>
        <a:p>
          <a:r>
            <a:rPr lang="es-ES" sz="1200" noProof="0" dirty="0">
              <a:solidFill>
                <a:schemeClr val="tx1"/>
              </a:solidFill>
              <a:latin typeface="Arial Rounded MT Bold" panose="020F0704030504030204" pitchFamily="34" charset="0"/>
            </a:rPr>
            <a:t>¿Quién?</a:t>
          </a:r>
        </a:p>
      </dgm:t>
    </dgm:pt>
    <dgm:pt modelId="{BC9290BA-AFBB-4E13-A4BA-FC5EE3647DDC}" type="parTrans" cxnId="{5896AE15-AA6C-4401-B841-3F762E6C70B8}">
      <dgm:prSet/>
      <dgm:spPr/>
      <dgm:t>
        <a:bodyPr/>
        <a:lstStyle/>
        <a:p>
          <a:endParaRPr lang="es-ES" sz="1200" noProof="0" dirty="0">
            <a:solidFill>
              <a:schemeClr val="tx1"/>
            </a:solidFill>
            <a:latin typeface="Arial Rounded MT Bold" panose="020F0704030504030204" pitchFamily="34" charset="0"/>
          </a:endParaRPr>
        </a:p>
      </dgm:t>
    </dgm:pt>
    <dgm:pt modelId="{45A6B469-E7A2-4801-9754-6B95ED3E3AFD}" type="sibTrans" cxnId="{5896AE15-AA6C-4401-B841-3F762E6C70B8}">
      <dgm:prSet/>
      <dgm:spPr/>
      <dgm:t>
        <a:bodyPr/>
        <a:lstStyle/>
        <a:p>
          <a:endParaRPr lang="es-ES" sz="1200" noProof="0" dirty="0">
            <a:solidFill>
              <a:schemeClr val="tx1"/>
            </a:solidFill>
            <a:latin typeface="Arial Rounded MT Bold" panose="020F0704030504030204" pitchFamily="34" charset="0"/>
          </a:endParaRPr>
        </a:p>
      </dgm:t>
    </dgm:pt>
    <dgm:pt modelId="{DB89D9BD-7C3E-4983-9539-A2873C8F8D76}">
      <dgm:prSet custT="1"/>
      <dgm:spPr/>
      <dgm:t>
        <a:bodyPr/>
        <a:lstStyle/>
        <a:p>
          <a:r>
            <a:rPr lang="es-ES" sz="1200" noProof="0" dirty="0">
              <a:solidFill>
                <a:schemeClr val="tx1"/>
              </a:solidFill>
              <a:latin typeface="Arial Rounded MT Bold" panose="020F0704030504030204" pitchFamily="34" charset="0"/>
            </a:rPr>
            <a:t>¿Qué?</a:t>
          </a:r>
        </a:p>
      </dgm:t>
    </dgm:pt>
    <dgm:pt modelId="{1EC12BD5-79AA-4AD7-A1E8-F409E263451C}" type="parTrans" cxnId="{0E9244B8-FFF4-430C-B8B4-A85103F3735D}">
      <dgm:prSet/>
      <dgm:spPr/>
      <dgm:t>
        <a:bodyPr/>
        <a:lstStyle/>
        <a:p>
          <a:endParaRPr lang="es-ES" sz="1200" noProof="0" dirty="0">
            <a:solidFill>
              <a:schemeClr val="tx1"/>
            </a:solidFill>
            <a:latin typeface="Arial Rounded MT Bold" panose="020F0704030504030204" pitchFamily="34" charset="0"/>
          </a:endParaRPr>
        </a:p>
      </dgm:t>
    </dgm:pt>
    <dgm:pt modelId="{D20E7E83-5AF9-4DB2-A9EC-9CCB08BF0512}" type="sibTrans" cxnId="{0E9244B8-FFF4-430C-B8B4-A85103F3735D}">
      <dgm:prSet/>
      <dgm:spPr/>
      <dgm:t>
        <a:bodyPr/>
        <a:lstStyle/>
        <a:p>
          <a:endParaRPr lang="es-ES" sz="1200" noProof="0" dirty="0">
            <a:solidFill>
              <a:schemeClr val="tx1"/>
            </a:solidFill>
            <a:latin typeface="Arial Rounded MT Bold" panose="020F0704030504030204" pitchFamily="34" charset="0"/>
          </a:endParaRPr>
        </a:p>
      </dgm:t>
    </dgm:pt>
    <dgm:pt modelId="{FF8E3537-97A4-4640-849D-7F0E6D1FBF82}">
      <dgm:prSet custT="1"/>
      <dgm:spPr/>
      <dgm:t>
        <a:bodyPr/>
        <a:lstStyle/>
        <a:p>
          <a:r>
            <a:rPr lang="es-ES" sz="1200" noProof="0" dirty="0">
              <a:solidFill>
                <a:schemeClr val="tx1"/>
              </a:solidFill>
              <a:latin typeface="Arial Rounded MT Bold" panose="020F0704030504030204" pitchFamily="34" charset="0"/>
            </a:rPr>
            <a:t>¿Dónde?</a:t>
          </a:r>
        </a:p>
      </dgm:t>
    </dgm:pt>
    <dgm:pt modelId="{63905BB5-7938-4E28-9A30-A6A66061958E}" type="parTrans" cxnId="{E65F2535-1558-489F-B766-2B5BD3664CA1}">
      <dgm:prSet/>
      <dgm:spPr/>
      <dgm:t>
        <a:bodyPr/>
        <a:lstStyle/>
        <a:p>
          <a:endParaRPr lang="es-ES" sz="1200" noProof="0" dirty="0">
            <a:solidFill>
              <a:schemeClr val="tx1"/>
            </a:solidFill>
            <a:latin typeface="Arial Rounded MT Bold" panose="020F0704030504030204" pitchFamily="34" charset="0"/>
          </a:endParaRPr>
        </a:p>
      </dgm:t>
    </dgm:pt>
    <dgm:pt modelId="{D91E3E7C-6159-4B28-87C5-F9C626CD23B4}" type="sibTrans" cxnId="{E65F2535-1558-489F-B766-2B5BD3664CA1}">
      <dgm:prSet/>
      <dgm:spPr/>
      <dgm:t>
        <a:bodyPr/>
        <a:lstStyle/>
        <a:p>
          <a:endParaRPr lang="es-ES" sz="1200" noProof="0" dirty="0">
            <a:solidFill>
              <a:schemeClr val="tx1"/>
            </a:solidFill>
            <a:latin typeface="Arial Rounded MT Bold" panose="020F0704030504030204" pitchFamily="34" charset="0"/>
          </a:endParaRPr>
        </a:p>
      </dgm:t>
    </dgm:pt>
    <dgm:pt modelId="{2AB26151-93AC-46A8-AA79-6695CFE63BEE}">
      <dgm:prSet custT="1"/>
      <dgm:spPr/>
      <dgm:t>
        <a:bodyPr/>
        <a:lstStyle/>
        <a:p>
          <a:r>
            <a:rPr lang="es-ES" sz="1200" noProof="0" dirty="0">
              <a:solidFill>
                <a:schemeClr val="tx1"/>
              </a:solidFill>
              <a:latin typeface="Arial Rounded MT Bold" panose="020F0704030504030204" pitchFamily="34" charset="0"/>
            </a:rPr>
            <a:t>¿Cuándo?</a:t>
          </a:r>
        </a:p>
      </dgm:t>
    </dgm:pt>
    <dgm:pt modelId="{FA3C0B7B-70D2-4B37-A24D-4F0EB2056AD5}" type="parTrans" cxnId="{9CDD08D8-525E-4692-ADE1-3B09D1212764}">
      <dgm:prSet/>
      <dgm:spPr/>
      <dgm:t>
        <a:bodyPr/>
        <a:lstStyle/>
        <a:p>
          <a:endParaRPr lang="es-ES" sz="1200" noProof="0" dirty="0">
            <a:solidFill>
              <a:schemeClr val="tx1"/>
            </a:solidFill>
            <a:latin typeface="Arial Rounded MT Bold" panose="020F0704030504030204" pitchFamily="34" charset="0"/>
          </a:endParaRPr>
        </a:p>
      </dgm:t>
    </dgm:pt>
    <dgm:pt modelId="{E2820CB3-40E9-4EA4-81A0-E706B9F34A4D}" type="sibTrans" cxnId="{9CDD08D8-525E-4692-ADE1-3B09D1212764}">
      <dgm:prSet/>
      <dgm:spPr/>
      <dgm:t>
        <a:bodyPr/>
        <a:lstStyle/>
        <a:p>
          <a:endParaRPr lang="es-ES" sz="1200" noProof="0" dirty="0">
            <a:solidFill>
              <a:schemeClr val="tx1"/>
            </a:solidFill>
            <a:latin typeface="Arial Rounded MT Bold" panose="020F0704030504030204" pitchFamily="34" charset="0"/>
          </a:endParaRPr>
        </a:p>
      </dgm:t>
    </dgm:pt>
    <dgm:pt modelId="{44BB43E5-C15A-45F2-8C64-EE7DBDE14D57}">
      <dgm:prSet custT="1"/>
      <dgm:spPr/>
      <dgm:t>
        <a:bodyPr/>
        <a:lstStyle/>
        <a:p>
          <a:r>
            <a:rPr lang="es-ES" sz="1200" noProof="0" dirty="0">
              <a:solidFill>
                <a:schemeClr val="tx1"/>
              </a:solidFill>
              <a:latin typeface="Arial Rounded MT Bold" panose="020F0704030504030204" pitchFamily="34" charset="0"/>
            </a:rPr>
            <a:t>¿Cómo?</a:t>
          </a:r>
        </a:p>
      </dgm:t>
    </dgm:pt>
    <dgm:pt modelId="{7E4B187A-F3AD-4505-A3D7-C84F34CD5FCB}" type="parTrans" cxnId="{83E6479B-1D1A-4B3D-8C55-F0AB9423AF40}">
      <dgm:prSet/>
      <dgm:spPr/>
      <dgm:t>
        <a:bodyPr/>
        <a:lstStyle/>
        <a:p>
          <a:endParaRPr lang="es-ES" sz="1200" noProof="0" dirty="0">
            <a:solidFill>
              <a:schemeClr val="tx1"/>
            </a:solidFill>
            <a:latin typeface="Arial Rounded MT Bold" panose="020F0704030504030204" pitchFamily="34" charset="0"/>
          </a:endParaRPr>
        </a:p>
      </dgm:t>
    </dgm:pt>
    <dgm:pt modelId="{FB8FABD3-FD0A-4595-97D0-BF10B0FF06B8}" type="sibTrans" cxnId="{83E6479B-1D1A-4B3D-8C55-F0AB9423AF40}">
      <dgm:prSet/>
      <dgm:spPr/>
      <dgm:t>
        <a:bodyPr/>
        <a:lstStyle/>
        <a:p>
          <a:endParaRPr lang="es-ES" sz="1200" noProof="0" dirty="0">
            <a:solidFill>
              <a:schemeClr val="tx1"/>
            </a:solidFill>
            <a:latin typeface="Arial Rounded MT Bold" panose="020F0704030504030204" pitchFamily="34" charset="0"/>
          </a:endParaRPr>
        </a:p>
      </dgm:t>
    </dgm:pt>
    <dgm:pt modelId="{D565D1B0-C065-45EE-852C-9FF5DB07C0AB}" type="pres">
      <dgm:prSet presAssocID="{4E356BF2-A12F-45D4-BFE5-88EC1A0C4AA8}" presName="diagram" presStyleCnt="0">
        <dgm:presLayoutVars>
          <dgm:dir/>
          <dgm:resizeHandles val="exact"/>
        </dgm:presLayoutVars>
      </dgm:prSet>
      <dgm:spPr/>
    </dgm:pt>
    <dgm:pt modelId="{4A39BB1E-BBBC-4D58-88E3-19B308D6C407}" type="pres">
      <dgm:prSet presAssocID="{7002D3C7-609B-4D87-A056-219F0238D03F}" presName="node" presStyleLbl="node1" presStyleIdx="0" presStyleCnt="6">
        <dgm:presLayoutVars>
          <dgm:bulletEnabled val="1"/>
        </dgm:presLayoutVars>
      </dgm:prSet>
      <dgm:spPr/>
    </dgm:pt>
    <dgm:pt modelId="{BDA3FC38-F584-4B3C-8F54-201889BC030D}" type="pres">
      <dgm:prSet presAssocID="{2B7DFC9F-247D-40D4-978D-84B7FB9806B2}" presName="sibTrans" presStyleCnt="0"/>
      <dgm:spPr/>
    </dgm:pt>
    <dgm:pt modelId="{4E1209D1-EA7A-4676-A3BA-C79A01C06A39}" type="pres">
      <dgm:prSet presAssocID="{263C198D-69A2-47EA-9996-A33707C614CF}" presName="node" presStyleLbl="node1" presStyleIdx="1" presStyleCnt="6">
        <dgm:presLayoutVars>
          <dgm:bulletEnabled val="1"/>
        </dgm:presLayoutVars>
      </dgm:prSet>
      <dgm:spPr/>
    </dgm:pt>
    <dgm:pt modelId="{F1D06D09-0947-40B3-AEDF-A1F19518B4CE}" type="pres">
      <dgm:prSet presAssocID="{45A6B469-E7A2-4801-9754-6B95ED3E3AFD}" presName="sibTrans" presStyleCnt="0"/>
      <dgm:spPr/>
    </dgm:pt>
    <dgm:pt modelId="{0678C7DC-161E-43C5-8BA4-5A58FC2BEDD0}" type="pres">
      <dgm:prSet presAssocID="{DB89D9BD-7C3E-4983-9539-A2873C8F8D76}" presName="node" presStyleLbl="node1" presStyleIdx="2" presStyleCnt="6">
        <dgm:presLayoutVars>
          <dgm:bulletEnabled val="1"/>
        </dgm:presLayoutVars>
      </dgm:prSet>
      <dgm:spPr/>
    </dgm:pt>
    <dgm:pt modelId="{B71A4A56-020C-4BF3-B1F3-803685763D77}" type="pres">
      <dgm:prSet presAssocID="{D20E7E83-5AF9-4DB2-A9EC-9CCB08BF0512}" presName="sibTrans" presStyleCnt="0"/>
      <dgm:spPr/>
    </dgm:pt>
    <dgm:pt modelId="{45A9762F-7016-4B51-9DFA-58602AFCF512}" type="pres">
      <dgm:prSet presAssocID="{FF8E3537-97A4-4640-849D-7F0E6D1FBF82}" presName="node" presStyleLbl="node1" presStyleIdx="3" presStyleCnt="6">
        <dgm:presLayoutVars>
          <dgm:bulletEnabled val="1"/>
        </dgm:presLayoutVars>
      </dgm:prSet>
      <dgm:spPr/>
    </dgm:pt>
    <dgm:pt modelId="{26F592CB-EDEC-4A10-B198-846FF4006D5F}" type="pres">
      <dgm:prSet presAssocID="{D91E3E7C-6159-4B28-87C5-F9C626CD23B4}" presName="sibTrans" presStyleCnt="0"/>
      <dgm:spPr/>
    </dgm:pt>
    <dgm:pt modelId="{14B31D74-97B2-4F96-A4B9-57238B2CBE77}" type="pres">
      <dgm:prSet presAssocID="{2AB26151-93AC-46A8-AA79-6695CFE63BEE}" presName="node" presStyleLbl="node1" presStyleIdx="4" presStyleCnt="6">
        <dgm:presLayoutVars>
          <dgm:bulletEnabled val="1"/>
        </dgm:presLayoutVars>
      </dgm:prSet>
      <dgm:spPr/>
    </dgm:pt>
    <dgm:pt modelId="{71350E34-8435-4A48-B897-0DC37A9190D2}" type="pres">
      <dgm:prSet presAssocID="{E2820CB3-40E9-4EA4-81A0-E706B9F34A4D}" presName="sibTrans" presStyleCnt="0"/>
      <dgm:spPr/>
    </dgm:pt>
    <dgm:pt modelId="{6FD7109A-6541-48F9-BEAE-5A89A5F9FAAF}" type="pres">
      <dgm:prSet presAssocID="{44BB43E5-C15A-45F2-8C64-EE7DBDE14D57}" presName="node" presStyleLbl="node1" presStyleIdx="5" presStyleCnt="6">
        <dgm:presLayoutVars>
          <dgm:bulletEnabled val="1"/>
        </dgm:presLayoutVars>
      </dgm:prSet>
      <dgm:spPr/>
    </dgm:pt>
  </dgm:ptLst>
  <dgm:cxnLst>
    <dgm:cxn modelId="{550ECE0A-3E02-4862-AC93-40E2AD7C1FE2}" type="presOf" srcId="{2AB26151-93AC-46A8-AA79-6695CFE63BEE}" destId="{14B31D74-97B2-4F96-A4B9-57238B2CBE77}" srcOrd="0" destOrd="0" presId="urn:microsoft.com/office/officeart/2005/8/layout/default"/>
    <dgm:cxn modelId="{5896AE15-AA6C-4401-B841-3F762E6C70B8}" srcId="{4E356BF2-A12F-45D4-BFE5-88EC1A0C4AA8}" destId="{263C198D-69A2-47EA-9996-A33707C614CF}" srcOrd="1" destOrd="0" parTransId="{BC9290BA-AFBB-4E13-A4BA-FC5EE3647DDC}" sibTransId="{45A6B469-E7A2-4801-9754-6B95ED3E3AFD}"/>
    <dgm:cxn modelId="{09F3AD1D-0F7E-409B-A991-2AAE9442430D}" type="presOf" srcId="{7002D3C7-609B-4D87-A056-219F0238D03F}" destId="{4A39BB1E-BBBC-4D58-88E3-19B308D6C407}" srcOrd="0" destOrd="0" presId="urn:microsoft.com/office/officeart/2005/8/layout/default"/>
    <dgm:cxn modelId="{E65F2535-1558-489F-B766-2B5BD3664CA1}" srcId="{4E356BF2-A12F-45D4-BFE5-88EC1A0C4AA8}" destId="{FF8E3537-97A4-4640-849D-7F0E6D1FBF82}" srcOrd="3" destOrd="0" parTransId="{63905BB5-7938-4E28-9A30-A6A66061958E}" sibTransId="{D91E3E7C-6159-4B28-87C5-F9C626CD23B4}"/>
    <dgm:cxn modelId="{6F6C586C-DFC2-4CA2-AE18-62B3E9EE2922}" srcId="{4E356BF2-A12F-45D4-BFE5-88EC1A0C4AA8}" destId="{7002D3C7-609B-4D87-A056-219F0238D03F}" srcOrd="0" destOrd="0" parTransId="{24D29A3D-B883-48AC-97E2-7877239D447E}" sibTransId="{2B7DFC9F-247D-40D4-978D-84B7FB9806B2}"/>
    <dgm:cxn modelId="{2AB8D483-6C17-45F2-8B3B-B195E528099D}" type="presOf" srcId="{44BB43E5-C15A-45F2-8C64-EE7DBDE14D57}" destId="{6FD7109A-6541-48F9-BEAE-5A89A5F9FAAF}" srcOrd="0" destOrd="0" presId="urn:microsoft.com/office/officeart/2005/8/layout/default"/>
    <dgm:cxn modelId="{8C578F96-11E4-4764-BF27-B452CC1D7519}" type="presOf" srcId="{DB89D9BD-7C3E-4983-9539-A2873C8F8D76}" destId="{0678C7DC-161E-43C5-8BA4-5A58FC2BEDD0}" srcOrd="0" destOrd="0" presId="urn:microsoft.com/office/officeart/2005/8/layout/default"/>
    <dgm:cxn modelId="{83E6479B-1D1A-4B3D-8C55-F0AB9423AF40}" srcId="{4E356BF2-A12F-45D4-BFE5-88EC1A0C4AA8}" destId="{44BB43E5-C15A-45F2-8C64-EE7DBDE14D57}" srcOrd="5" destOrd="0" parTransId="{7E4B187A-F3AD-4505-A3D7-C84F34CD5FCB}" sibTransId="{FB8FABD3-FD0A-4595-97D0-BF10B0FF06B8}"/>
    <dgm:cxn modelId="{0E9244B8-FFF4-430C-B8B4-A85103F3735D}" srcId="{4E356BF2-A12F-45D4-BFE5-88EC1A0C4AA8}" destId="{DB89D9BD-7C3E-4983-9539-A2873C8F8D76}" srcOrd="2" destOrd="0" parTransId="{1EC12BD5-79AA-4AD7-A1E8-F409E263451C}" sibTransId="{D20E7E83-5AF9-4DB2-A9EC-9CCB08BF0512}"/>
    <dgm:cxn modelId="{74F319D4-1015-4DAD-BDDA-3451E6E72DB6}" type="presOf" srcId="{263C198D-69A2-47EA-9996-A33707C614CF}" destId="{4E1209D1-EA7A-4676-A3BA-C79A01C06A39}" srcOrd="0" destOrd="0" presId="urn:microsoft.com/office/officeart/2005/8/layout/default"/>
    <dgm:cxn modelId="{9CDD08D8-525E-4692-ADE1-3B09D1212764}" srcId="{4E356BF2-A12F-45D4-BFE5-88EC1A0C4AA8}" destId="{2AB26151-93AC-46A8-AA79-6695CFE63BEE}" srcOrd="4" destOrd="0" parTransId="{FA3C0B7B-70D2-4B37-A24D-4F0EB2056AD5}" sibTransId="{E2820CB3-40E9-4EA4-81A0-E706B9F34A4D}"/>
    <dgm:cxn modelId="{7A9360ED-0EF3-41A3-9052-4ADCBB36B7B4}" type="presOf" srcId="{FF8E3537-97A4-4640-849D-7F0E6D1FBF82}" destId="{45A9762F-7016-4B51-9DFA-58602AFCF512}" srcOrd="0" destOrd="0" presId="urn:microsoft.com/office/officeart/2005/8/layout/default"/>
    <dgm:cxn modelId="{0388A4F2-036A-49EF-9945-9B449AE30ABA}" type="presOf" srcId="{4E356BF2-A12F-45D4-BFE5-88EC1A0C4AA8}" destId="{D565D1B0-C065-45EE-852C-9FF5DB07C0AB}" srcOrd="0" destOrd="0" presId="urn:microsoft.com/office/officeart/2005/8/layout/default"/>
    <dgm:cxn modelId="{03BAD0CD-9E15-49F6-87F9-F2FB7552E063}" type="presParOf" srcId="{D565D1B0-C065-45EE-852C-9FF5DB07C0AB}" destId="{4A39BB1E-BBBC-4D58-88E3-19B308D6C407}" srcOrd="0" destOrd="0" presId="urn:microsoft.com/office/officeart/2005/8/layout/default"/>
    <dgm:cxn modelId="{FC83E8E0-6DDD-493F-9B0A-80D53F850EF0}" type="presParOf" srcId="{D565D1B0-C065-45EE-852C-9FF5DB07C0AB}" destId="{BDA3FC38-F584-4B3C-8F54-201889BC030D}" srcOrd="1" destOrd="0" presId="urn:microsoft.com/office/officeart/2005/8/layout/default"/>
    <dgm:cxn modelId="{2CF1E3CD-5622-44D5-8171-75B4A212BD96}" type="presParOf" srcId="{D565D1B0-C065-45EE-852C-9FF5DB07C0AB}" destId="{4E1209D1-EA7A-4676-A3BA-C79A01C06A39}" srcOrd="2" destOrd="0" presId="urn:microsoft.com/office/officeart/2005/8/layout/default"/>
    <dgm:cxn modelId="{BC82F0BA-6844-4EC9-9C91-75F0D4BD93BF}" type="presParOf" srcId="{D565D1B0-C065-45EE-852C-9FF5DB07C0AB}" destId="{F1D06D09-0947-40B3-AEDF-A1F19518B4CE}" srcOrd="3" destOrd="0" presId="urn:microsoft.com/office/officeart/2005/8/layout/default"/>
    <dgm:cxn modelId="{E565253D-A516-44AB-AB1E-2519602C1F4B}" type="presParOf" srcId="{D565D1B0-C065-45EE-852C-9FF5DB07C0AB}" destId="{0678C7DC-161E-43C5-8BA4-5A58FC2BEDD0}" srcOrd="4" destOrd="0" presId="urn:microsoft.com/office/officeart/2005/8/layout/default"/>
    <dgm:cxn modelId="{7391102A-7B6B-47EE-A97A-250892A9D5DB}" type="presParOf" srcId="{D565D1B0-C065-45EE-852C-9FF5DB07C0AB}" destId="{B71A4A56-020C-4BF3-B1F3-803685763D77}" srcOrd="5" destOrd="0" presId="urn:microsoft.com/office/officeart/2005/8/layout/default"/>
    <dgm:cxn modelId="{45B00664-1684-4E3F-B717-697C64D11FA8}" type="presParOf" srcId="{D565D1B0-C065-45EE-852C-9FF5DB07C0AB}" destId="{45A9762F-7016-4B51-9DFA-58602AFCF512}" srcOrd="6" destOrd="0" presId="urn:microsoft.com/office/officeart/2005/8/layout/default"/>
    <dgm:cxn modelId="{86FC764E-8F1D-4012-96AD-AF6D053ED1E3}" type="presParOf" srcId="{D565D1B0-C065-45EE-852C-9FF5DB07C0AB}" destId="{26F592CB-EDEC-4A10-B198-846FF4006D5F}" srcOrd="7" destOrd="0" presId="urn:microsoft.com/office/officeart/2005/8/layout/default"/>
    <dgm:cxn modelId="{0DFA7968-315F-4A62-9AE0-EF1E163E6BF0}" type="presParOf" srcId="{D565D1B0-C065-45EE-852C-9FF5DB07C0AB}" destId="{14B31D74-97B2-4F96-A4B9-57238B2CBE77}" srcOrd="8" destOrd="0" presId="urn:microsoft.com/office/officeart/2005/8/layout/default"/>
    <dgm:cxn modelId="{7E32636C-9314-45ED-972C-7030289BBE1E}" type="presParOf" srcId="{D565D1B0-C065-45EE-852C-9FF5DB07C0AB}" destId="{71350E34-8435-4A48-B897-0DC37A9190D2}" srcOrd="9" destOrd="0" presId="urn:microsoft.com/office/officeart/2005/8/layout/default"/>
    <dgm:cxn modelId="{A0F61706-CDCD-4732-98DA-3DEB093414FE}" type="presParOf" srcId="{D565D1B0-C065-45EE-852C-9FF5DB07C0AB}" destId="{6FD7109A-6541-48F9-BEAE-5A89A5F9FAA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41077B-F2BF-43EB-84D8-8005A83740E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it-IT"/>
        </a:p>
      </dgm:t>
    </dgm:pt>
    <dgm:pt modelId="{20D20DE5-8F9A-4D76-9A0D-E1053E2C39B7}">
      <dgm:prSet/>
      <dgm:spPr>
        <a:solidFill>
          <a:srgbClr val="9AD3E9"/>
        </a:solidFill>
      </dgm:spPr>
      <dgm:t>
        <a:bodyPr/>
        <a:lstStyle/>
        <a:p>
          <a:r>
            <a:rPr lang="es-ES" noProof="0" dirty="0">
              <a:solidFill>
                <a:schemeClr val="tx1"/>
              </a:solidFill>
              <a:latin typeface="Arial Rounded MT Bold" panose="020F0704030504030204" pitchFamily="34" charset="0"/>
            </a:rPr>
            <a:t>¿Cuál es el papel del marketing?</a:t>
          </a:r>
        </a:p>
        <a:p>
          <a:r>
            <a:rPr lang="es-ES" noProof="0" dirty="0">
              <a:solidFill>
                <a:schemeClr val="tx1"/>
              </a:solidFill>
              <a:latin typeface="Arial Rounded MT Bold" panose="020F0704030504030204" pitchFamily="34" charset="0"/>
            </a:rPr>
            <a:t> ¿A qué sirve el Social Media Marketing? </a:t>
          </a:r>
        </a:p>
      </dgm:t>
    </dgm:pt>
    <dgm:pt modelId="{0B8C0860-E67B-4BD6-A8B4-0E4535B10ED8}" type="parTrans" cxnId="{BA3AD99C-3831-4407-AEFD-1390DB765EC8}">
      <dgm:prSet/>
      <dgm:spPr/>
      <dgm:t>
        <a:bodyPr/>
        <a:lstStyle/>
        <a:p>
          <a:endParaRPr lang="es-ES" noProof="0" dirty="0">
            <a:solidFill>
              <a:schemeClr val="tx1"/>
            </a:solidFill>
            <a:latin typeface="Arial Rounded MT Bold" panose="020F0704030504030204" pitchFamily="34" charset="0"/>
          </a:endParaRPr>
        </a:p>
      </dgm:t>
    </dgm:pt>
    <dgm:pt modelId="{77F553E1-51BC-4023-BA0B-371BABA9C02B}" type="sibTrans" cxnId="{BA3AD99C-3831-4407-AEFD-1390DB765EC8}">
      <dgm:prSet/>
      <dgm:spPr>
        <a:solidFill>
          <a:srgbClr val="F8469B"/>
        </a:solidFill>
      </dgm:spPr>
      <dgm:t>
        <a:bodyPr/>
        <a:lstStyle/>
        <a:p>
          <a:endParaRPr lang="es-ES" noProof="0" dirty="0">
            <a:solidFill>
              <a:schemeClr val="tx1"/>
            </a:solidFill>
            <a:latin typeface="Arial Rounded MT Bold" panose="020F0704030504030204" pitchFamily="34" charset="0"/>
          </a:endParaRPr>
        </a:p>
      </dgm:t>
    </dgm:pt>
    <dgm:pt modelId="{BC3E8ABC-6CB0-46F5-9D02-D6A87CF955F0}">
      <dgm:prSet/>
      <dgm:spPr>
        <a:solidFill>
          <a:srgbClr val="98DFBB"/>
        </a:solidFill>
      </dgm:spPr>
      <dgm:t>
        <a:bodyPr/>
        <a:lstStyle/>
        <a:p>
          <a:r>
            <a:rPr lang="es-ES" noProof="0" dirty="0">
              <a:solidFill>
                <a:schemeClr val="tx1"/>
              </a:solidFill>
              <a:latin typeface="Arial Rounded MT Bold" panose="020F0704030504030204" pitchFamily="34" charset="0"/>
            </a:rPr>
            <a:t>Una respuesta a esta pregunta se encuentra en el </a:t>
          </a:r>
          <a:r>
            <a:rPr lang="es-ES" i="1" noProof="0" dirty="0">
              <a:solidFill>
                <a:schemeClr val="tx1"/>
              </a:solidFill>
              <a:latin typeface="Arial Rounded MT Bold" panose="020F0704030504030204" pitchFamily="34" charset="0"/>
            </a:rPr>
            <a:t>Modern Marketing </a:t>
          </a:r>
          <a:r>
            <a:rPr lang="es-ES" i="1" noProof="0" dirty="0" err="1">
              <a:solidFill>
                <a:schemeClr val="tx1"/>
              </a:solidFill>
              <a:latin typeface="Arial Rounded MT Bold" panose="020F0704030504030204" pitchFamily="34" charset="0"/>
            </a:rPr>
            <a:t>Manifesto</a:t>
          </a:r>
          <a:r>
            <a:rPr lang="es-ES" noProof="0" dirty="0">
              <a:solidFill>
                <a:schemeClr val="tx1"/>
              </a:solidFill>
              <a:latin typeface="Arial Rounded MT Bold" panose="020F0704030504030204" pitchFamily="34" charset="0"/>
            </a:rPr>
            <a:t>, que está compuesta por 11 puntos clave. Cada acción de Marketing debería seguir estas pautas esenciales:</a:t>
          </a:r>
        </a:p>
      </dgm:t>
    </dgm:pt>
    <dgm:pt modelId="{8772F4F5-8617-4A27-BD5A-7DCA4F0C9FAC}" type="parTrans" cxnId="{403094F0-CF1C-4E6A-8057-8B346E14C933}">
      <dgm:prSet/>
      <dgm:spPr/>
      <dgm:t>
        <a:bodyPr/>
        <a:lstStyle/>
        <a:p>
          <a:endParaRPr lang="es-ES" noProof="0" dirty="0">
            <a:solidFill>
              <a:schemeClr val="tx1"/>
            </a:solidFill>
            <a:latin typeface="Arial Rounded MT Bold" panose="020F0704030504030204" pitchFamily="34" charset="0"/>
          </a:endParaRPr>
        </a:p>
      </dgm:t>
    </dgm:pt>
    <dgm:pt modelId="{98961611-7473-438C-9B91-6DDB0B01E5EB}" type="sibTrans" cxnId="{403094F0-CF1C-4E6A-8057-8B346E14C933}">
      <dgm:prSet/>
      <dgm:spPr/>
      <dgm:t>
        <a:bodyPr/>
        <a:lstStyle/>
        <a:p>
          <a:endParaRPr lang="es-ES" noProof="0" dirty="0">
            <a:solidFill>
              <a:schemeClr val="tx1"/>
            </a:solidFill>
            <a:latin typeface="Arial Rounded MT Bold" panose="020F0704030504030204" pitchFamily="34" charset="0"/>
          </a:endParaRPr>
        </a:p>
      </dgm:t>
    </dgm:pt>
    <dgm:pt modelId="{BF53943F-3380-40AF-928A-2634AEE415FF}" type="pres">
      <dgm:prSet presAssocID="{A141077B-F2BF-43EB-84D8-8005A83740E4}" presName="Name0" presStyleCnt="0">
        <dgm:presLayoutVars>
          <dgm:dir/>
          <dgm:resizeHandles val="exact"/>
        </dgm:presLayoutVars>
      </dgm:prSet>
      <dgm:spPr/>
    </dgm:pt>
    <dgm:pt modelId="{CFC08866-3F00-4B05-96D2-83EFC62BC53F}" type="pres">
      <dgm:prSet presAssocID="{20D20DE5-8F9A-4D76-9A0D-E1053E2C39B7}" presName="node" presStyleLbl="node1" presStyleIdx="0" presStyleCnt="2" custLinFactNeighborX="-4168" custLinFactNeighborY="551">
        <dgm:presLayoutVars>
          <dgm:bulletEnabled val="1"/>
        </dgm:presLayoutVars>
      </dgm:prSet>
      <dgm:spPr/>
    </dgm:pt>
    <dgm:pt modelId="{BDBC78E4-D0CD-4BB0-BF3E-FB91C1920EBE}" type="pres">
      <dgm:prSet presAssocID="{77F553E1-51BC-4023-BA0B-371BABA9C02B}" presName="sibTrans" presStyleLbl="sibTrans2D1" presStyleIdx="0" presStyleCnt="1"/>
      <dgm:spPr/>
    </dgm:pt>
    <dgm:pt modelId="{6459CF5E-C534-4AD9-BD59-0F54242A8EA7}" type="pres">
      <dgm:prSet presAssocID="{77F553E1-51BC-4023-BA0B-371BABA9C02B}" presName="connectorText" presStyleLbl="sibTrans2D1" presStyleIdx="0" presStyleCnt="1"/>
      <dgm:spPr/>
    </dgm:pt>
    <dgm:pt modelId="{9B2F4DD7-2730-41EA-B3B4-39D3C13042EB}" type="pres">
      <dgm:prSet presAssocID="{BC3E8ABC-6CB0-46F5-9D02-D6A87CF955F0}" presName="node" presStyleLbl="node1" presStyleIdx="1" presStyleCnt="2">
        <dgm:presLayoutVars>
          <dgm:bulletEnabled val="1"/>
        </dgm:presLayoutVars>
      </dgm:prSet>
      <dgm:spPr/>
    </dgm:pt>
  </dgm:ptLst>
  <dgm:cxnLst>
    <dgm:cxn modelId="{B9B8AE19-A0E1-4484-8677-EB6E1B716DD6}" type="presOf" srcId="{77F553E1-51BC-4023-BA0B-371BABA9C02B}" destId="{BDBC78E4-D0CD-4BB0-BF3E-FB91C1920EBE}" srcOrd="0" destOrd="0" presId="urn:microsoft.com/office/officeart/2005/8/layout/process1"/>
    <dgm:cxn modelId="{B39E5099-C695-4613-9666-2F80AAB178ED}" type="presOf" srcId="{77F553E1-51BC-4023-BA0B-371BABA9C02B}" destId="{6459CF5E-C534-4AD9-BD59-0F54242A8EA7}" srcOrd="1" destOrd="0" presId="urn:microsoft.com/office/officeart/2005/8/layout/process1"/>
    <dgm:cxn modelId="{BA3AD99C-3831-4407-AEFD-1390DB765EC8}" srcId="{A141077B-F2BF-43EB-84D8-8005A83740E4}" destId="{20D20DE5-8F9A-4D76-9A0D-E1053E2C39B7}" srcOrd="0" destOrd="0" parTransId="{0B8C0860-E67B-4BD6-A8B4-0E4535B10ED8}" sibTransId="{77F553E1-51BC-4023-BA0B-371BABA9C02B}"/>
    <dgm:cxn modelId="{32CD2ABD-436F-4D58-A40D-BD60D42F5CC7}" type="presOf" srcId="{BC3E8ABC-6CB0-46F5-9D02-D6A87CF955F0}" destId="{9B2F4DD7-2730-41EA-B3B4-39D3C13042EB}" srcOrd="0" destOrd="0" presId="urn:microsoft.com/office/officeart/2005/8/layout/process1"/>
    <dgm:cxn modelId="{7CDF9FBF-081B-452C-B6AD-7F8DDE1A58F6}" type="presOf" srcId="{A141077B-F2BF-43EB-84D8-8005A83740E4}" destId="{BF53943F-3380-40AF-928A-2634AEE415FF}" srcOrd="0" destOrd="0" presId="urn:microsoft.com/office/officeart/2005/8/layout/process1"/>
    <dgm:cxn modelId="{3BB596DF-262D-46D2-8CE0-39B0C1E2B2ED}" type="presOf" srcId="{20D20DE5-8F9A-4D76-9A0D-E1053E2C39B7}" destId="{CFC08866-3F00-4B05-96D2-83EFC62BC53F}" srcOrd="0" destOrd="0" presId="urn:microsoft.com/office/officeart/2005/8/layout/process1"/>
    <dgm:cxn modelId="{403094F0-CF1C-4E6A-8057-8B346E14C933}" srcId="{A141077B-F2BF-43EB-84D8-8005A83740E4}" destId="{BC3E8ABC-6CB0-46F5-9D02-D6A87CF955F0}" srcOrd="1" destOrd="0" parTransId="{8772F4F5-8617-4A27-BD5A-7DCA4F0C9FAC}" sibTransId="{98961611-7473-438C-9B91-6DDB0B01E5EB}"/>
    <dgm:cxn modelId="{0A25378C-4300-43DA-A3DA-54B96A084628}" type="presParOf" srcId="{BF53943F-3380-40AF-928A-2634AEE415FF}" destId="{CFC08866-3F00-4B05-96D2-83EFC62BC53F}" srcOrd="0" destOrd="0" presId="urn:microsoft.com/office/officeart/2005/8/layout/process1"/>
    <dgm:cxn modelId="{772219A4-CAC1-405F-A6DE-2253003E2731}" type="presParOf" srcId="{BF53943F-3380-40AF-928A-2634AEE415FF}" destId="{BDBC78E4-D0CD-4BB0-BF3E-FB91C1920EBE}" srcOrd="1" destOrd="0" presId="urn:microsoft.com/office/officeart/2005/8/layout/process1"/>
    <dgm:cxn modelId="{1E28DDA7-4ACD-49E8-946A-92BD813F9A31}" type="presParOf" srcId="{BDBC78E4-D0CD-4BB0-BF3E-FB91C1920EBE}" destId="{6459CF5E-C534-4AD9-BD59-0F54242A8EA7}" srcOrd="0" destOrd="0" presId="urn:microsoft.com/office/officeart/2005/8/layout/process1"/>
    <dgm:cxn modelId="{7F2C93D0-75BD-415E-8B06-520FF00EFA25}" type="presParOf" srcId="{BF53943F-3380-40AF-928A-2634AEE415FF}" destId="{9B2F4DD7-2730-41EA-B3B4-39D3C13042E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A8B675-FC17-42F2-A3A1-4F3B4B20E1B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it-IT"/>
        </a:p>
      </dgm:t>
    </dgm:pt>
    <dgm:pt modelId="{5E66659D-3012-4284-9D17-09406B4FA308}">
      <dgm:prSet custT="1"/>
      <dgm:spPr/>
      <dgm:t>
        <a:bodyPr/>
        <a:lstStyle/>
        <a:p>
          <a:pPr algn="just"/>
          <a:r>
            <a:rPr lang="es-ES" sz="1200" noProof="0" dirty="0">
              <a:solidFill>
                <a:schemeClr val="tx1"/>
              </a:solidFill>
              <a:latin typeface="Arial Rounded MT Bold" panose="020F0704030504030204" pitchFamily="34" charset="0"/>
            </a:rPr>
            <a:t>1) Estrategia: el Marketing y la Promoción contribuyen a garantizar el futuro a las empresas, de cualquier tipo. Quien se dedica al marketing digital debería estar en contacto constantemente con un gran número de personas, gracias al web.</a:t>
          </a:r>
        </a:p>
      </dgm:t>
    </dgm:pt>
    <dgm:pt modelId="{281EF172-A7B9-4E90-8E57-1DE3C83BACDD}" type="parTrans" cxnId="{FC0F88C7-C161-4990-8742-44FB87FFEAA2}">
      <dgm:prSet/>
      <dgm:spPr/>
      <dgm:t>
        <a:bodyPr/>
        <a:lstStyle/>
        <a:p>
          <a:endParaRPr lang="it-IT" sz="1200">
            <a:solidFill>
              <a:schemeClr val="tx1"/>
            </a:solidFill>
            <a:latin typeface="Arial Rounded MT Bold" panose="020F0704030504030204" pitchFamily="34" charset="0"/>
          </a:endParaRPr>
        </a:p>
      </dgm:t>
    </dgm:pt>
    <dgm:pt modelId="{ECC0858C-63DC-4E40-8341-BB54FDCC53F1}" type="sibTrans" cxnId="{FC0F88C7-C161-4990-8742-44FB87FFEAA2}">
      <dgm:prSet/>
      <dgm:spPr/>
      <dgm:t>
        <a:bodyPr/>
        <a:lstStyle/>
        <a:p>
          <a:endParaRPr lang="it-IT" sz="1200">
            <a:solidFill>
              <a:schemeClr val="tx1"/>
            </a:solidFill>
            <a:latin typeface="Arial Rounded MT Bold" panose="020F0704030504030204" pitchFamily="34" charset="0"/>
          </a:endParaRPr>
        </a:p>
      </dgm:t>
    </dgm:pt>
    <dgm:pt modelId="{53E7E759-5736-45F9-A762-FE2C02F4DB73}">
      <dgm:prSet custT="1"/>
      <dgm:spPr/>
      <dgm:t>
        <a:bodyPr/>
        <a:lstStyle/>
        <a:p>
          <a:r>
            <a:rPr lang="es-ES" sz="1200" noProof="0" dirty="0">
              <a:solidFill>
                <a:schemeClr val="tx1"/>
              </a:solidFill>
              <a:latin typeface="Arial Rounded MT Bold" panose="020F0704030504030204" pitchFamily="34" charset="0"/>
            </a:rPr>
            <a:t>2) Comercial: Marketing significa venta: quien se dedica al Marketing debe saber de donde llegan los ingresos y como.</a:t>
          </a:r>
        </a:p>
      </dgm:t>
    </dgm:pt>
    <dgm:pt modelId="{B99A853A-C58F-47E3-8A5F-DCDE28326BB5}" type="parTrans" cxnId="{07C8EAC9-0FCA-44E3-A4C2-97E8A511ADE5}">
      <dgm:prSet/>
      <dgm:spPr/>
      <dgm:t>
        <a:bodyPr/>
        <a:lstStyle/>
        <a:p>
          <a:endParaRPr lang="it-IT" sz="1200">
            <a:solidFill>
              <a:schemeClr val="tx1"/>
            </a:solidFill>
            <a:latin typeface="Arial Rounded MT Bold" panose="020F0704030504030204" pitchFamily="34" charset="0"/>
          </a:endParaRPr>
        </a:p>
      </dgm:t>
    </dgm:pt>
    <dgm:pt modelId="{A77BC680-E0E6-476F-8C90-E6581256C17B}" type="sibTrans" cxnId="{07C8EAC9-0FCA-44E3-A4C2-97E8A511ADE5}">
      <dgm:prSet/>
      <dgm:spPr/>
      <dgm:t>
        <a:bodyPr/>
        <a:lstStyle/>
        <a:p>
          <a:endParaRPr lang="it-IT" sz="1200">
            <a:solidFill>
              <a:schemeClr val="tx1"/>
            </a:solidFill>
            <a:latin typeface="Arial Rounded MT Bold" panose="020F0704030504030204" pitchFamily="34" charset="0"/>
          </a:endParaRPr>
        </a:p>
      </dgm:t>
    </dgm:pt>
    <dgm:pt modelId="{B8BF4B3C-FF90-46D6-83D8-DFF5C5950F68}">
      <dgm:prSet custT="1"/>
      <dgm:spPr/>
      <dgm:t>
        <a:bodyPr/>
        <a:lstStyle/>
        <a:p>
          <a:pPr algn="just"/>
          <a:r>
            <a:rPr lang="es-ES" sz="1200" noProof="0" dirty="0">
              <a:solidFill>
                <a:schemeClr val="tx1"/>
              </a:solidFill>
              <a:latin typeface="Arial Rounded MT Bold" panose="020F0704030504030204" pitchFamily="34" charset="0"/>
            </a:rPr>
            <a:t>3) Medida: además, debe saber medir y entender estos datos, para mejorar la experiencia de compra de los clientes (primer contacto, elección del producto, compra, por ejemplo, a través de la plataforma e-</a:t>
          </a:r>
          <a:r>
            <a:rPr lang="es-ES" sz="1200" noProof="0" dirty="0" err="1">
              <a:solidFill>
                <a:schemeClr val="tx1"/>
              </a:solidFill>
              <a:latin typeface="Arial Rounded MT Bold" panose="020F0704030504030204" pitchFamily="34" charset="0"/>
            </a:rPr>
            <a:t>commerce</a:t>
          </a:r>
          <a:r>
            <a:rPr lang="es-ES" sz="1200" noProof="0" dirty="0">
              <a:solidFill>
                <a:schemeClr val="tx1"/>
              </a:solidFill>
              <a:latin typeface="Arial Rounded MT Bold" panose="020F0704030504030204" pitchFamily="34" charset="0"/>
            </a:rPr>
            <a:t>)</a:t>
          </a:r>
        </a:p>
      </dgm:t>
    </dgm:pt>
    <dgm:pt modelId="{A05C7421-CCB7-49B8-8442-E5FF120C8022}" type="parTrans" cxnId="{0853CE44-DE1E-4D9A-AE04-E187D45DBA09}">
      <dgm:prSet/>
      <dgm:spPr/>
      <dgm:t>
        <a:bodyPr/>
        <a:lstStyle/>
        <a:p>
          <a:endParaRPr lang="it-IT" sz="1200">
            <a:solidFill>
              <a:schemeClr val="tx1"/>
            </a:solidFill>
            <a:latin typeface="Arial Rounded MT Bold" panose="020F0704030504030204" pitchFamily="34" charset="0"/>
          </a:endParaRPr>
        </a:p>
      </dgm:t>
    </dgm:pt>
    <dgm:pt modelId="{9EF582D1-B372-463B-A0A4-5C8072D47130}" type="sibTrans" cxnId="{0853CE44-DE1E-4D9A-AE04-E187D45DBA09}">
      <dgm:prSet/>
      <dgm:spPr/>
      <dgm:t>
        <a:bodyPr/>
        <a:lstStyle/>
        <a:p>
          <a:endParaRPr lang="it-IT" sz="1200">
            <a:solidFill>
              <a:schemeClr val="tx1"/>
            </a:solidFill>
            <a:latin typeface="Arial Rounded MT Bold" panose="020F0704030504030204" pitchFamily="34" charset="0"/>
          </a:endParaRPr>
        </a:p>
      </dgm:t>
    </dgm:pt>
    <dgm:pt modelId="{2D82FB7C-DE81-4F6F-A2A9-B68FC8F9A8D0}" type="pres">
      <dgm:prSet presAssocID="{14A8B675-FC17-42F2-A3A1-4F3B4B20E1B4}" presName="linear" presStyleCnt="0">
        <dgm:presLayoutVars>
          <dgm:dir/>
          <dgm:animLvl val="lvl"/>
          <dgm:resizeHandles val="exact"/>
        </dgm:presLayoutVars>
      </dgm:prSet>
      <dgm:spPr/>
    </dgm:pt>
    <dgm:pt modelId="{FC891995-3FFC-40A9-85FE-0B8ECE2A92DD}" type="pres">
      <dgm:prSet presAssocID="{5E66659D-3012-4284-9D17-09406B4FA308}" presName="parentLin" presStyleCnt="0"/>
      <dgm:spPr/>
    </dgm:pt>
    <dgm:pt modelId="{187149EB-F637-43C8-8A35-699E9BFCF5D9}" type="pres">
      <dgm:prSet presAssocID="{5E66659D-3012-4284-9D17-09406B4FA308}" presName="parentLeftMargin" presStyleLbl="node1" presStyleIdx="0" presStyleCnt="3"/>
      <dgm:spPr/>
    </dgm:pt>
    <dgm:pt modelId="{BC06F2A5-CCCB-48ED-9316-D371E974B33F}" type="pres">
      <dgm:prSet presAssocID="{5E66659D-3012-4284-9D17-09406B4FA308}" presName="parentText" presStyleLbl="node1" presStyleIdx="0" presStyleCnt="3" custScaleX="125403" custScaleY="139705">
        <dgm:presLayoutVars>
          <dgm:chMax val="0"/>
          <dgm:bulletEnabled val="1"/>
        </dgm:presLayoutVars>
      </dgm:prSet>
      <dgm:spPr/>
    </dgm:pt>
    <dgm:pt modelId="{0FA91EE8-1971-418B-ADE7-05C2F5C3FB0B}" type="pres">
      <dgm:prSet presAssocID="{5E66659D-3012-4284-9D17-09406B4FA308}" presName="negativeSpace" presStyleCnt="0"/>
      <dgm:spPr/>
    </dgm:pt>
    <dgm:pt modelId="{7B949BE0-B5E9-445A-A137-F7A7BCA0ACC5}" type="pres">
      <dgm:prSet presAssocID="{5E66659D-3012-4284-9D17-09406B4FA308}" presName="childText" presStyleLbl="conFgAcc1" presStyleIdx="0" presStyleCnt="3">
        <dgm:presLayoutVars>
          <dgm:bulletEnabled val="1"/>
        </dgm:presLayoutVars>
      </dgm:prSet>
      <dgm:spPr/>
    </dgm:pt>
    <dgm:pt modelId="{398DA01F-5A86-4117-9000-C72E6249B996}" type="pres">
      <dgm:prSet presAssocID="{ECC0858C-63DC-4E40-8341-BB54FDCC53F1}" presName="spaceBetweenRectangles" presStyleCnt="0"/>
      <dgm:spPr/>
    </dgm:pt>
    <dgm:pt modelId="{612E097C-2CA4-4605-AD20-D55BF203C837}" type="pres">
      <dgm:prSet presAssocID="{53E7E759-5736-45F9-A762-FE2C02F4DB73}" presName="parentLin" presStyleCnt="0"/>
      <dgm:spPr/>
    </dgm:pt>
    <dgm:pt modelId="{8AD7C897-7E31-4F74-AB9B-9A98B1FC1D4B}" type="pres">
      <dgm:prSet presAssocID="{53E7E759-5736-45F9-A762-FE2C02F4DB73}" presName="parentLeftMargin" presStyleLbl="node1" presStyleIdx="0" presStyleCnt="3"/>
      <dgm:spPr/>
    </dgm:pt>
    <dgm:pt modelId="{E467BD57-635A-47CF-A163-E3A5D21D07D1}" type="pres">
      <dgm:prSet presAssocID="{53E7E759-5736-45F9-A762-FE2C02F4DB73}" presName="parentText" presStyleLbl="node1" presStyleIdx="1" presStyleCnt="3" custScaleX="125220">
        <dgm:presLayoutVars>
          <dgm:chMax val="0"/>
          <dgm:bulletEnabled val="1"/>
        </dgm:presLayoutVars>
      </dgm:prSet>
      <dgm:spPr/>
    </dgm:pt>
    <dgm:pt modelId="{BAC58A54-4D34-48FE-80AC-8C89B4CE3408}" type="pres">
      <dgm:prSet presAssocID="{53E7E759-5736-45F9-A762-FE2C02F4DB73}" presName="negativeSpace" presStyleCnt="0"/>
      <dgm:spPr/>
    </dgm:pt>
    <dgm:pt modelId="{0BDB1170-A94E-4EE1-A737-8DACBF3FEE89}" type="pres">
      <dgm:prSet presAssocID="{53E7E759-5736-45F9-A762-FE2C02F4DB73}" presName="childText" presStyleLbl="conFgAcc1" presStyleIdx="1" presStyleCnt="3">
        <dgm:presLayoutVars>
          <dgm:bulletEnabled val="1"/>
        </dgm:presLayoutVars>
      </dgm:prSet>
      <dgm:spPr/>
    </dgm:pt>
    <dgm:pt modelId="{D313BCAF-2990-419F-8F84-E1DA469B7DA4}" type="pres">
      <dgm:prSet presAssocID="{A77BC680-E0E6-476F-8C90-E6581256C17B}" presName="spaceBetweenRectangles" presStyleCnt="0"/>
      <dgm:spPr/>
    </dgm:pt>
    <dgm:pt modelId="{2CFBE6AA-FDA0-4324-AACB-0A1B574A0B73}" type="pres">
      <dgm:prSet presAssocID="{B8BF4B3C-FF90-46D6-83D8-DFF5C5950F68}" presName="parentLin" presStyleCnt="0"/>
      <dgm:spPr/>
    </dgm:pt>
    <dgm:pt modelId="{AC3E6912-9B98-4B28-B3A8-7DAE3F706488}" type="pres">
      <dgm:prSet presAssocID="{B8BF4B3C-FF90-46D6-83D8-DFF5C5950F68}" presName="parentLeftMargin" presStyleLbl="node1" presStyleIdx="1" presStyleCnt="3"/>
      <dgm:spPr/>
    </dgm:pt>
    <dgm:pt modelId="{8DCD25CA-94D8-4049-B34A-8780F4F99CB0}" type="pres">
      <dgm:prSet presAssocID="{B8BF4B3C-FF90-46D6-83D8-DFF5C5950F68}" presName="parentText" presStyleLbl="node1" presStyleIdx="2" presStyleCnt="3" custScaleX="125220" custScaleY="118868">
        <dgm:presLayoutVars>
          <dgm:chMax val="0"/>
          <dgm:bulletEnabled val="1"/>
        </dgm:presLayoutVars>
      </dgm:prSet>
      <dgm:spPr/>
    </dgm:pt>
    <dgm:pt modelId="{B173FA9F-BA8C-4921-A26F-A0A9DFAC0149}" type="pres">
      <dgm:prSet presAssocID="{B8BF4B3C-FF90-46D6-83D8-DFF5C5950F68}" presName="negativeSpace" presStyleCnt="0"/>
      <dgm:spPr/>
    </dgm:pt>
    <dgm:pt modelId="{34D306D7-8113-4445-8DB3-A8478B715604}" type="pres">
      <dgm:prSet presAssocID="{B8BF4B3C-FF90-46D6-83D8-DFF5C5950F68}" presName="childText" presStyleLbl="conFgAcc1" presStyleIdx="2" presStyleCnt="3">
        <dgm:presLayoutVars>
          <dgm:bulletEnabled val="1"/>
        </dgm:presLayoutVars>
      </dgm:prSet>
      <dgm:spPr/>
    </dgm:pt>
  </dgm:ptLst>
  <dgm:cxnLst>
    <dgm:cxn modelId="{47D5810A-54D8-44A9-9804-D71854CB8CCC}" type="presOf" srcId="{5E66659D-3012-4284-9D17-09406B4FA308}" destId="{BC06F2A5-CCCB-48ED-9316-D371E974B33F}" srcOrd="1" destOrd="0" presId="urn:microsoft.com/office/officeart/2005/8/layout/list1"/>
    <dgm:cxn modelId="{95D24331-B3EF-4FDD-954C-A9846A0CA4AC}" type="presOf" srcId="{B8BF4B3C-FF90-46D6-83D8-DFF5C5950F68}" destId="{8DCD25CA-94D8-4049-B34A-8780F4F99CB0}" srcOrd="1" destOrd="0" presId="urn:microsoft.com/office/officeart/2005/8/layout/list1"/>
    <dgm:cxn modelId="{B7375763-5F3B-4512-8CDB-ACB0A4E07EA4}" type="presOf" srcId="{5E66659D-3012-4284-9D17-09406B4FA308}" destId="{187149EB-F637-43C8-8A35-699E9BFCF5D9}" srcOrd="0" destOrd="0" presId="urn:microsoft.com/office/officeart/2005/8/layout/list1"/>
    <dgm:cxn modelId="{0853CE44-DE1E-4D9A-AE04-E187D45DBA09}" srcId="{14A8B675-FC17-42F2-A3A1-4F3B4B20E1B4}" destId="{B8BF4B3C-FF90-46D6-83D8-DFF5C5950F68}" srcOrd="2" destOrd="0" parTransId="{A05C7421-CCB7-49B8-8442-E5FF120C8022}" sibTransId="{9EF582D1-B372-463B-A0A4-5C8072D47130}"/>
    <dgm:cxn modelId="{AAB40D49-1A0D-4F8A-B4AF-1DC05C7EFA45}" type="presOf" srcId="{53E7E759-5736-45F9-A762-FE2C02F4DB73}" destId="{E467BD57-635A-47CF-A163-E3A5D21D07D1}" srcOrd="1" destOrd="0" presId="urn:microsoft.com/office/officeart/2005/8/layout/list1"/>
    <dgm:cxn modelId="{29C1008C-8FCF-49D6-8C62-CC60405D6C7D}" type="presOf" srcId="{14A8B675-FC17-42F2-A3A1-4F3B4B20E1B4}" destId="{2D82FB7C-DE81-4F6F-A2A9-B68FC8F9A8D0}" srcOrd="0" destOrd="0" presId="urn:microsoft.com/office/officeart/2005/8/layout/list1"/>
    <dgm:cxn modelId="{FC0F88C7-C161-4990-8742-44FB87FFEAA2}" srcId="{14A8B675-FC17-42F2-A3A1-4F3B4B20E1B4}" destId="{5E66659D-3012-4284-9D17-09406B4FA308}" srcOrd="0" destOrd="0" parTransId="{281EF172-A7B9-4E90-8E57-1DE3C83BACDD}" sibTransId="{ECC0858C-63DC-4E40-8341-BB54FDCC53F1}"/>
    <dgm:cxn modelId="{07C8EAC9-0FCA-44E3-A4C2-97E8A511ADE5}" srcId="{14A8B675-FC17-42F2-A3A1-4F3B4B20E1B4}" destId="{53E7E759-5736-45F9-A762-FE2C02F4DB73}" srcOrd="1" destOrd="0" parTransId="{B99A853A-C58F-47E3-8A5F-DCDE28326BB5}" sibTransId="{A77BC680-E0E6-476F-8C90-E6581256C17B}"/>
    <dgm:cxn modelId="{D4DE84DC-E5E1-4727-ADED-1D39C5B5C41A}" type="presOf" srcId="{B8BF4B3C-FF90-46D6-83D8-DFF5C5950F68}" destId="{AC3E6912-9B98-4B28-B3A8-7DAE3F706488}" srcOrd="0" destOrd="0" presId="urn:microsoft.com/office/officeart/2005/8/layout/list1"/>
    <dgm:cxn modelId="{07F909F3-B99F-4D46-8D21-10E07D13C577}" type="presOf" srcId="{53E7E759-5736-45F9-A762-FE2C02F4DB73}" destId="{8AD7C897-7E31-4F74-AB9B-9A98B1FC1D4B}" srcOrd="0" destOrd="0" presId="urn:microsoft.com/office/officeart/2005/8/layout/list1"/>
    <dgm:cxn modelId="{441F0E4A-C977-43ED-B8F1-8A2FE5EF938D}" type="presParOf" srcId="{2D82FB7C-DE81-4F6F-A2A9-B68FC8F9A8D0}" destId="{FC891995-3FFC-40A9-85FE-0B8ECE2A92DD}" srcOrd="0" destOrd="0" presId="urn:microsoft.com/office/officeart/2005/8/layout/list1"/>
    <dgm:cxn modelId="{A2F732FE-6967-434C-BBB4-D7CA5CD9EFF9}" type="presParOf" srcId="{FC891995-3FFC-40A9-85FE-0B8ECE2A92DD}" destId="{187149EB-F637-43C8-8A35-699E9BFCF5D9}" srcOrd="0" destOrd="0" presId="urn:microsoft.com/office/officeart/2005/8/layout/list1"/>
    <dgm:cxn modelId="{A476806B-D8EE-4DEA-8408-115CF82E64B5}" type="presParOf" srcId="{FC891995-3FFC-40A9-85FE-0B8ECE2A92DD}" destId="{BC06F2A5-CCCB-48ED-9316-D371E974B33F}" srcOrd="1" destOrd="0" presId="urn:microsoft.com/office/officeart/2005/8/layout/list1"/>
    <dgm:cxn modelId="{F34ED181-C646-4D16-AF9F-6FB58935F530}" type="presParOf" srcId="{2D82FB7C-DE81-4F6F-A2A9-B68FC8F9A8D0}" destId="{0FA91EE8-1971-418B-ADE7-05C2F5C3FB0B}" srcOrd="1" destOrd="0" presId="urn:microsoft.com/office/officeart/2005/8/layout/list1"/>
    <dgm:cxn modelId="{7A0FB438-CD33-450D-B42A-DEED355E535D}" type="presParOf" srcId="{2D82FB7C-DE81-4F6F-A2A9-B68FC8F9A8D0}" destId="{7B949BE0-B5E9-445A-A137-F7A7BCA0ACC5}" srcOrd="2" destOrd="0" presId="urn:microsoft.com/office/officeart/2005/8/layout/list1"/>
    <dgm:cxn modelId="{59D54051-CDA7-49F1-A207-6FFE5571BF2D}" type="presParOf" srcId="{2D82FB7C-DE81-4F6F-A2A9-B68FC8F9A8D0}" destId="{398DA01F-5A86-4117-9000-C72E6249B996}" srcOrd="3" destOrd="0" presId="urn:microsoft.com/office/officeart/2005/8/layout/list1"/>
    <dgm:cxn modelId="{CCAA1B8F-B083-435D-A580-5294C6542440}" type="presParOf" srcId="{2D82FB7C-DE81-4F6F-A2A9-B68FC8F9A8D0}" destId="{612E097C-2CA4-4605-AD20-D55BF203C837}" srcOrd="4" destOrd="0" presId="urn:microsoft.com/office/officeart/2005/8/layout/list1"/>
    <dgm:cxn modelId="{5F61699C-C6E6-4830-8A07-A27C4030BD46}" type="presParOf" srcId="{612E097C-2CA4-4605-AD20-D55BF203C837}" destId="{8AD7C897-7E31-4F74-AB9B-9A98B1FC1D4B}" srcOrd="0" destOrd="0" presId="urn:microsoft.com/office/officeart/2005/8/layout/list1"/>
    <dgm:cxn modelId="{04D9BA11-3ADC-4E0F-9381-7884C6B3C9C2}" type="presParOf" srcId="{612E097C-2CA4-4605-AD20-D55BF203C837}" destId="{E467BD57-635A-47CF-A163-E3A5D21D07D1}" srcOrd="1" destOrd="0" presId="urn:microsoft.com/office/officeart/2005/8/layout/list1"/>
    <dgm:cxn modelId="{F36C2F9D-E196-472D-98C6-CAB1D99DFC1C}" type="presParOf" srcId="{2D82FB7C-DE81-4F6F-A2A9-B68FC8F9A8D0}" destId="{BAC58A54-4D34-48FE-80AC-8C89B4CE3408}" srcOrd="5" destOrd="0" presId="urn:microsoft.com/office/officeart/2005/8/layout/list1"/>
    <dgm:cxn modelId="{F41059C1-ABC4-4D22-ABCE-1C12E37457BC}" type="presParOf" srcId="{2D82FB7C-DE81-4F6F-A2A9-B68FC8F9A8D0}" destId="{0BDB1170-A94E-4EE1-A737-8DACBF3FEE89}" srcOrd="6" destOrd="0" presId="urn:microsoft.com/office/officeart/2005/8/layout/list1"/>
    <dgm:cxn modelId="{923F08D9-DB3F-4B99-9044-543CE430F66E}" type="presParOf" srcId="{2D82FB7C-DE81-4F6F-A2A9-B68FC8F9A8D0}" destId="{D313BCAF-2990-419F-8F84-E1DA469B7DA4}" srcOrd="7" destOrd="0" presId="urn:microsoft.com/office/officeart/2005/8/layout/list1"/>
    <dgm:cxn modelId="{5197BE18-FCF5-45C0-9D79-21961532D553}" type="presParOf" srcId="{2D82FB7C-DE81-4F6F-A2A9-B68FC8F9A8D0}" destId="{2CFBE6AA-FDA0-4324-AACB-0A1B574A0B73}" srcOrd="8" destOrd="0" presId="urn:microsoft.com/office/officeart/2005/8/layout/list1"/>
    <dgm:cxn modelId="{DA8B8C89-C93E-4E2A-B18A-BC1768AF1E9B}" type="presParOf" srcId="{2CFBE6AA-FDA0-4324-AACB-0A1B574A0B73}" destId="{AC3E6912-9B98-4B28-B3A8-7DAE3F706488}" srcOrd="0" destOrd="0" presId="urn:microsoft.com/office/officeart/2005/8/layout/list1"/>
    <dgm:cxn modelId="{ABDFA6D2-9A96-4246-AFB0-9B17EBC19B27}" type="presParOf" srcId="{2CFBE6AA-FDA0-4324-AACB-0A1B574A0B73}" destId="{8DCD25CA-94D8-4049-B34A-8780F4F99CB0}" srcOrd="1" destOrd="0" presId="urn:microsoft.com/office/officeart/2005/8/layout/list1"/>
    <dgm:cxn modelId="{45B654F9-BE4D-4917-8E33-5F9173739D95}" type="presParOf" srcId="{2D82FB7C-DE81-4F6F-A2A9-B68FC8F9A8D0}" destId="{B173FA9F-BA8C-4921-A26F-A0A9DFAC0149}" srcOrd="9" destOrd="0" presId="urn:microsoft.com/office/officeart/2005/8/layout/list1"/>
    <dgm:cxn modelId="{5468F164-6C57-4954-8876-CEA41EFED779}" type="presParOf" srcId="{2D82FB7C-DE81-4F6F-A2A9-B68FC8F9A8D0}" destId="{34D306D7-8113-4445-8DB3-A8478B71560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CC8B9F-D8FA-465E-8829-0B6C3E7DFE71}"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t-IT"/>
        </a:p>
      </dgm:t>
    </dgm:pt>
    <dgm:pt modelId="{D660CCEC-ED34-4057-8055-43F3C42A6862}">
      <dgm:prSet custT="1"/>
      <dgm:spPr/>
      <dgm:t>
        <a:bodyPr/>
        <a:lstStyle/>
        <a:p>
          <a:pPr algn="just"/>
          <a:r>
            <a:rPr lang="es-ES" sz="1200" noProof="0" dirty="0">
              <a:solidFill>
                <a:schemeClr val="tx1"/>
              </a:solidFill>
              <a:latin typeface="Arial Rounded MT Bold" panose="020F0704030504030204" pitchFamily="34" charset="0"/>
            </a:rPr>
            <a:t>4) Experiencia: El marketing moderno trata de mejorar la experiencia del cliente (eventos, productos o servicios. No importa). Una buena estrategia de Marketing debería, primero que todo, segmentar la clientela.</a:t>
          </a:r>
        </a:p>
      </dgm:t>
    </dgm:pt>
    <dgm:pt modelId="{576DECF9-BB2F-408D-B3F4-02A341984D91}" type="parTrans" cxnId="{0C03A3FD-3DB7-4EAF-9196-5B922E20166C}">
      <dgm:prSet/>
      <dgm:spPr/>
      <dgm:t>
        <a:bodyPr/>
        <a:lstStyle/>
        <a:p>
          <a:endParaRPr lang="it-IT" sz="1200">
            <a:solidFill>
              <a:schemeClr val="tx1"/>
            </a:solidFill>
            <a:latin typeface="Arial Rounded MT Bold" panose="020F0704030504030204" pitchFamily="34" charset="0"/>
          </a:endParaRPr>
        </a:p>
      </dgm:t>
    </dgm:pt>
    <dgm:pt modelId="{6B579FDB-D08A-4129-9289-7BF0B74524B1}" type="sibTrans" cxnId="{0C03A3FD-3DB7-4EAF-9196-5B922E20166C}">
      <dgm:prSet/>
      <dgm:spPr/>
      <dgm:t>
        <a:bodyPr/>
        <a:lstStyle/>
        <a:p>
          <a:endParaRPr lang="it-IT" sz="1200">
            <a:solidFill>
              <a:schemeClr val="tx1"/>
            </a:solidFill>
            <a:latin typeface="Arial Rounded MT Bold" panose="020F0704030504030204" pitchFamily="34" charset="0"/>
          </a:endParaRPr>
        </a:p>
      </dgm:t>
    </dgm:pt>
    <dgm:pt modelId="{D0665832-8150-4891-AAAE-6EA4FB775C36}">
      <dgm:prSet custT="1"/>
      <dgm:spPr/>
      <dgm:t>
        <a:bodyPr/>
        <a:lstStyle/>
        <a:p>
          <a:pPr algn="just"/>
          <a:r>
            <a:rPr lang="es-ES" sz="1200" noProof="0" dirty="0">
              <a:solidFill>
                <a:schemeClr val="tx1"/>
              </a:solidFill>
              <a:latin typeface="Arial Rounded MT Bold" panose="020F0704030504030204" pitchFamily="34" charset="0"/>
            </a:rPr>
            <a:t>5) Integración: La revolución de los Medios de comunicación y del Móvil está solo al principio: cada vez más clientes construyen su propia experiencia con las empresas a través de contactos online. </a:t>
          </a:r>
        </a:p>
      </dgm:t>
    </dgm:pt>
    <dgm:pt modelId="{5946F09A-3F8F-4280-87D8-18C8752CE45C}" type="parTrans" cxnId="{AFDC9734-E018-427C-B93C-C63949845CDB}">
      <dgm:prSet/>
      <dgm:spPr/>
      <dgm:t>
        <a:bodyPr/>
        <a:lstStyle/>
        <a:p>
          <a:endParaRPr lang="it-IT" sz="1200">
            <a:solidFill>
              <a:schemeClr val="tx1"/>
            </a:solidFill>
            <a:latin typeface="Arial Rounded MT Bold" panose="020F0704030504030204" pitchFamily="34" charset="0"/>
          </a:endParaRPr>
        </a:p>
      </dgm:t>
    </dgm:pt>
    <dgm:pt modelId="{85C2F3E3-A495-40F4-80F5-E9D8946EFFF4}" type="sibTrans" cxnId="{AFDC9734-E018-427C-B93C-C63949845CDB}">
      <dgm:prSet/>
      <dgm:spPr/>
      <dgm:t>
        <a:bodyPr/>
        <a:lstStyle/>
        <a:p>
          <a:endParaRPr lang="it-IT" sz="1200">
            <a:solidFill>
              <a:schemeClr val="tx1"/>
            </a:solidFill>
            <a:latin typeface="Arial Rounded MT Bold" panose="020F0704030504030204" pitchFamily="34" charset="0"/>
          </a:endParaRPr>
        </a:p>
      </dgm:t>
    </dgm:pt>
    <dgm:pt modelId="{5F386643-D4AF-415E-A0C2-0221E1738184}" type="pres">
      <dgm:prSet presAssocID="{39CC8B9F-D8FA-465E-8829-0B6C3E7DFE71}" presName="linear" presStyleCnt="0">
        <dgm:presLayoutVars>
          <dgm:dir/>
          <dgm:animLvl val="lvl"/>
          <dgm:resizeHandles val="exact"/>
        </dgm:presLayoutVars>
      </dgm:prSet>
      <dgm:spPr/>
    </dgm:pt>
    <dgm:pt modelId="{445432E9-C5B4-4081-8A30-E795D240FE5D}" type="pres">
      <dgm:prSet presAssocID="{D660CCEC-ED34-4057-8055-43F3C42A6862}" presName="parentLin" presStyleCnt="0"/>
      <dgm:spPr/>
    </dgm:pt>
    <dgm:pt modelId="{9DAB98D2-2632-45E1-A5A8-964BBD096A89}" type="pres">
      <dgm:prSet presAssocID="{D660CCEC-ED34-4057-8055-43F3C42A6862}" presName="parentLeftMargin" presStyleLbl="node1" presStyleIdx="0" presStyleCnt="2"/>
      <dgm:spPr/>
    </dgm:pt>
    <dgm:pt modelId="{26A65F92-5C2A-4721-90A4-46E695031B36}" type="pres">
      <dgm:prSet presAssocID="{D660CCEC-ED34-4057-8055-43F3C42A6862}" presName="parentText" presStyleLbl="node1" presStyleIdx="0" presStyleCnt="2" custScaleX="107167" custScaleY="77644">
        <dgm:presLayoutVars>
          <dgm:chMax val="0"/>
          <dgm:bulletEnabled val="1"/>
        </dgm:presLayoutVars>
      </dgm:prSet>
      <dgm:spPr/>
    </dgm:pt>
    <dgm:pt modelId="{F899B461-88AF-4156-9897-A88E8094D8F6}" type="pres">
      <dgm:prSet presAssocID="{D660CCEC-ED34-4057-8055-43F3C42A6862}" presName="negativeSpace" presStyleCnt="0"/>
      <dgm:spPr/>
    </dgm:pt>
    <dgm:pt modelId="{1749F742-0BC1-4312-9F54-8BE536BCEC92}" type="pres">
      <dgm:prSet presAssocID="{D660CCEC-ED34-4057-8055-43F3C42A6862}" presName="childText" presStyleLbl="conFgAcc1" presStyleIdx="0" presStyleCnt="2">
        <dgm:presLayoutVars>
          <dgm:bulletEnabled val="1"/>
        </dgm:presLayoutVars>
      </dgm:prSet>
      <dgm:spPr/>
    </dgm:pt>
    <dgm:pt modelId="{877BFE0D-DA8B-4913-BA1B-B19E91FB763F}" type="pres">
      <dgm:prSet presAssocID="{6B579FDB-D08A-4129-9289-7BF0B74524B1}" presName="spaceBetweenRectangles" presStyleCnt="0"/>
      <dgm:spPr/>
    </dgm:pt>
    <dgm:pt modelId="{7836A6B2-AADF-4FA1-A5DC-B6653DC99C79}" type="pres">
      <dgm:prSet presAssocID="{D0665832-8150-4891-AAAE-6EA4FB775C36}" presName="parentLin" presStyleCnt="0"/>
      <dgm:spPr/>
    </dgm:pt>
    <dgm:pt modelId="{AA8D0758-2210-4080-BA24-7D09F9DC93AB}" type="pres">
      <dgm:prSet presAssocID="{D0665832-8150-4891-AAAE-6EA4FB775C36}" presName="parentLeftMargin" presStyleLbl="node1" presStyleIdx="0" presStyleCnt="2"/>
      <dgm:spPr/>
    </dgm:pt>
    <dgm:pt modelId="{FAF2D989-13A9-4ED4-85FC-880CD8889072}" type="pres">
      <dgm:prSet presAssocID="{D0665832-8150-4891-AAAE-6EA4FB775C36}" presName="parentText" presStyleLbl="node1" presStyleIdx="1" presStyleCnt="2" custScaleX="107167" custScaleY="77644">
        <dgm:presLayoutVars>
          <dgm:chMax val="0"/>
          <dgm:bulletEnabled val="1"/>
        </dgm:presLayoutVars>
      </dgm:prSet>
      <dgm:spPr/>
    </dgm:pt>
    <dgm:pt modelId="{67629AA4-D54D-4AAF-8ACB-2D3B4276E3A2}" type="pres">
      <dgm:prSet presAssocID="{D0665832-8150-4891-AAAE-6EA4FB775C36}" presName="negativeSpace" presStyleCnt="0"/>
      <dgm:spPr/>
    </dgm:pt>
    <dgm:pt modelId="{3E1B19AA-49C6-4CA4-ACF4-EE097C3857AF}" type="pres">
      <dgm:prSet presAssocID="{D0665832-8150-4891-AAAE-6EA4FB775C36}" presName="childText" presStyleLbl="conFgAcc1" presStyleIdx="1" presStyleCnt="2">
        <dgm:presLayoutVars>
          <dgm:bulletEnabled val="1"/>
        </dgm:presLayoutVars>
      </dgm:prSet>
      <dgm:spPr/>
    </dgm:pt>
  </dgm:ptLst>
  <dgm:cxnLst>
    <dgm:cxn modelId="{AFDC9734-E018-427C-B93C-C63949845CDB}" srcId="{39CC8B9F-D8FA-465E-8829-0B6C3E7DFE71}" destId="{D0665832-8150-4891-AAAE-6EA4FB775C36}" srcOrd="1" destOrd="0" parTransId="{5946F09A-3F8F-4280-87D8-18C8752CE45C}" sibTransId="{85C2F3E3-A495-40F4-80F5-E9D8946EFFF4}"/>
    <dgm:cxn modelId="{56395937-E30A-4D39-A8D0-4A30B71405F8}" type="presOf" srcId="{D660CCEC-ED34-4057-8055-43F3C42A6862}" destId="{9DAB98D2-2632-45E1-A5A8-964BBD096A89}" srcOrd="0" destOrd="0" presId="urn:microsoft.com/office/officeart/2005/8/layout/list1"/>
    <dgm:cxn modelId="{DBF04764-A91C-4BB6-B50F-FED73F1EB190}" type="presOf" srcId="{39CC8B9F-D8FA-465E-8829-0B6C3E7DFE71}" destId="{5F386643-D4AF-415E-A0C2-0221E1738184}" srcOrd="0" destOrd="0" presId="urn:microsoft.com/office/officeart/2005/8/layout/list1"/>
    <dgm:cxn modelId="{699C5B74-C221-49BE-A243-80409939AC22}" type="presOf" srcId="{D660CCEC-ED34-4057-8055-43F3C42A6862}" destId="{26A65F92-5C2A-4721-90A4-46E695031B36}" srcOrd="1" destOrd="0" presId="urn:microsoft.com/office/officeart/2005/8/layout/list1"/>
    <dgm:cxn modelId="{1344B98A-B2AF-4A24-B8E5-8C246A8FFE0B}" type="presOf" srcId="{D0665832-8150-4891-AAAE-6EA4FB775C36}" destId="{AA8D0758-2210-4080-BA24-7D09F9DC93AB}" srcOrd="0" destOrd="0" presId="urn:microsoft.com/office/officeart/2005/8/layout/list1"/>
    <dgm:cxn modelId="{C0E6FEC9-1A6A-4CB4-8389-8AFAA31260AA}" type="presOf" srcId="{D0665832-8150-4891-AAAE-6EA4FB775C36}" destId="{FAF2D989-13A9-4ED4-85FC-880CD8889072}" srcOrd="1" destOrd="0" presId="urn:microsoft.com/office/officeart/2005/8/layout/list1"/>
    <dgm:cxn modelId="{0C03A3FD-3DB7-4EAF-9196-5B922E20166C}" srcId="{39CC8B9F-D8FA-465E-8829-0B6C3E7DFE71}" destId="{D660CCEC-ED34-4057-8055-43F3C42A6862}" srcOrd="0" destOrd="0" parTransId="{576DECF9-BB2F-408D-B3F4-02A341984D91}" sibTransId="{6B579FDB-D08A-4129-9289-7BF0B74524B1}"/>
    <dgm:cxn modelId="{E072ECFD-54E6-446F-9991-F0818820A6A7}" type="presParOf" srcId="{5F386643-D4AF-415E-A0C2-0221E1738184}" destId="{445432E9-C5B4-4081-8A30-E795D240FE5D}" srcOrd="0" destOrd="0" presId="urn:microsoft.com/office/officeart/2005/8/layout/list1"/>
    <dgm:cxn modelId="{BB318462-2C65-4535-B78F-4F161A688F9F}" type="presParOf" srcId="{445432E9-C5B4-4081-8A30-E795D240FE5D}" destId="{9DAB98D2-2632-45E1-A5A8-964BBD096A89}" srcOrd="0" destOrd="0" presId="urn:microsoft.com/office/officeart/2005/8/layout/list1"/>
    <dgm:cxn modelId="{AF33DD99-8078-4BBE-9BBA-7D8668FBF585}" type="presParOf" srcId="{445432E9-C5B4-4081-8A30-E795D240FE5D}" destId="{26A65F92-5C2A-4721-90A4-46E695031B36}" srcOrd="1" destOrd="0" presId="urn:microsoft.com/office/officeart/2005/8/layout/list1"/>
    <dgm:cxn modelId="{4E515FF3-E702-478D-B5B2-837B7D837570}" type="presParOf" srcId="{5F386643-D4AF-415E-A0C2-0221E1738184}" destId="{F899B461-88AF-4156-9897-A88E8094D8F6}" srcOrd="1" destOrd="0" presId="urn:microsoft.com/office/officeart/2005/8/layout/list1"/>
    <dgm:cxn modelId="{0F3ED2E4-6196-47A0-9D69-A3E682EC741B}" type="presParOf" srcId="{5F386643-D4AF-415E-A0C2-0221E1738184}" destId="{1749F742-0BC1-4312-9F54-8BE536BCEC92}" srcOrd="2" destOrd="0" presId="urn:microsoft.com/office/officeart/2005/8/layout/list1"/>
    <dgm:cxn modelId="{D2473B17-2F12-4610-BB6E-C16E1BA52354}" type="presParOf" srcId="{5F386643-D4AF-415E-A0C2-0221E1738184}" destId="{877BFE0D-DA8B-4913-BA1B-B19E91FB763F}" srcOrd="3" destOrd="0" presId="urn:microsoft.com/office/officeart/2005/8/layout/list1"/>
    <dgm:cxn modelId="{F10155DD-2740-477B-AA25-769BB8C35967}" type="presParOf" srcId="{5F386643-D4AF-415E-A0C2-0221E1738184}" destId="{7836A6B2-AADF-4FA1-A5DC-B6653DC99C79}" srcOrd="4" destOrd="0" presId="urn:microsoft.com/office/officeart/2005/8/layout/list1"/>
    <dgm:cxn modelId="{0EF75D2B-AB4F-4132-B239-68D0C1DC7A26}" type="presParOf" srcId="{7836A6B2-AADF-4FA1-A5DC-B6653DC99C79}" destId="{AA8D0758-2210-4080-BA24-7D09F9DC93AB}" srcOrd="0" destOrd="0" presId="urn:microsoft.com/office/officeart/2005/8/layout/list1"/>
    <dgm:cxn modelId="{C1D240FC-D90A-4DEC-B323-80AA85AEFE1A}" type="presParOf" srcId="{7836A6B2-AADF-4FA1-A5DC-B6653DC99C79}" destId="{FAF2D989-13A9-4ED4-85FC-880CD8889072}" srcOrd="1" destOrd="0" presId="urn:microsoft.com/office/officeart/2005/8/layout/list1"/>
    <dgm:cxn modelId="{913FCF31-0989-496F-8C4D-B86E61CDC872}" type="presParOf" srcId="{5F386643-D4AF-415E-A0C2-0221E1738184}" destId="{67629AA4-D54D-4AAF-8ACB-2D3B4276E3A2}" srcOrd="5" destOrd="0" presId="urn:microsoft.com/office/officeart/2005/8/layout/list1"/>
    <dgm:cxn modelId="{EC4793DB-C6B4-4C25-9C28-819D5108D0A5}" type="presParOf" srcId="{5F386643-D4AF-415E-A0C2-0221E1738184}" destId="{3E1B19AA-49C6-4CA4-ACF4-EE097C3857A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3AEF9E-16FE-46C8-9AD8-7A467DE8FBC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it-IT"/>
        </a:p>
      </dgm:t>
    </dgm:pt>
    <dgm:pt modelId="{43BD65B1-ED85-49FF-8752-C4B3361BAEE6}">
      <dgm:prSet custT="1"/>
      <dgm:spPr/>
      <dgm:t>
        <a:bodyPr/>
        <a:lstStyle/>
        <a:p>
          <a:pPr algn="just"/>
          <a:r>
            <a:rPr lang="es-ES" sz="1200" noProof="0" dirty="0">
              <a:solidFill>
                <a:schemeClr val="tx1"/>
              </a:solidFill>
              <a:latin typeface="Arial Rounded MT Bold" panose="020F0704030504030204" pitchFamily="34" charset="0"/>
            </a:rPr>
            <a:t>6) Marca: Los consumidores son realmente los protagonistas de los procesos de compra y del destino de cada empresa. Entonces l</a:t>
          </a:r>
          <a:r>
            <a:rPr lang="es-ES" sz="1200" dirty="0">
              <a:solidFill>
                <a:schemeClr val="tx1"/>
              </a:solidFill>
              <a:latin typeface="Arial Rounded MT Bold" panose="020F0704030504030204" pitchFamily="34" charset="0"/>
            </a:rPr>
            <a:t>as empresas tienen que ser transparentes y comunicar de manera directa. </a:t>
          </a:r>
        </a:p>
      </dgm:t>
    </dgm:pt>
    <dgm:pt modelId="{588B2CA2-4762-4E2F-91CB-0DB69DF52567}" type="parTrans" cxnId="{02D6C479-8F10-4BF8-93D8-4BD00E961350}">
      <dgm:prSet/>
      <dgm:spPr/>
      <dgm:t>
        <a:bodyPr/>
        <a:lstStyle/>
        <a:p>
          <a:endParaRPr lang="it-IT" sz="1200">
            <a:solidFill>
              <a:schemeClr val="tx1"/>
            </a:solidFill>
            <a:latin typeface="Arial Rounded MT Bold" panose="020F0704030504030204" pitchFamily="34" charset="0"/>
          </a:endParaRPr>
        </a:p>
      </dgm:t>
    </dgm:pt>
    <dgm:pt modelId="{AB09453D-6096-4A2D-9526-17BB1A80640D}" type="sibTrans" cxnId="{02D6C479-8F10-4BF8-93D8-4BD00E961350}">
      <dgm:prSet/>
      <dgm:spPr/>
      <dgm:t>
        <a:bodyPr/>
        <a:lstStyle/>
        <a:p>
          <a:endParaRPr lang="it-IT" sz="1200">
            <a:solidFill>
              <a:schemeClr val="tx1"/>
            </a:solidFill>
            <a:latin typeface="Arial Rounded MT Bold" panose="020F0704030504030204" pitchFamily="34" charset="0"/>
          </a:endParaRPr>
        </a:p>
      </dgm:t>
    </dgm:pt>
    <dgm:pt modelId="{8E2C28AE-9C0B-4AC7-B9DB-9044DBDF72CF}">
      <dgm:prSet custT="1"/>
      <dgm:spPr/>
      <dgm:t>
        <a:bodyPr/>
        <a:lstStyle/>
        <a:p>
          <a:pPr algn="just"/>
          <a:r>
            <a:rPr lang="es-ES" sz="1200" noProof="0" dirty="0">
              <a:solidFill>
                <a:schemeClr val="tx1"/>
              </a:solidFill>
              <a:latin typeface="Arial Rounded MT Bold" panose="020F0704030504030204" pitchFamily="34" charset="0"/>
            </a:rPr>
            <a:t>7) Datos: quien se dedica al marketing tiene que recopilar constantemente los datos derivados de cada Estrategia implementada, para optimizar las siguientes.  </a:t>
          </a:r>
        </a:p>
      </dgm:t>
    </dgm:pt>
    <dgm:pt modelId="{2F75BB70-D4AC-4AA4-ADF1-837BE5C9E688}" type="parTrans" cxnId="{2298EA21-89CE-41F5-9444-8506C2320966}">
      <dgm:prSet/>
      <dgm:spPr/>
      <dgm:t>
        <a:bodyPr/>
        <a:lstStyle/>
        <a:p>
          <a:endParaRPr lang="it-IT" sz="1200">
            <a:solidFill>
              <a:schemeClr val="tx1"/>
            </a:solidFill>
            <a:latin typeface="Arial Rounded MT Bold" panose="020F0704030504030204" pitchFamily="34" charset="0"/>
          </a:endParaRPr>
        </a:p>
      </dgm:t>
    </dgm:pt>
    <dgm:pt modelId="{4D3017C8-D4A1-49ED-9ED3-2B8FEE078710}" type="sibTrans" cxnId="{2298EA21-89CE-41F5-9444-8506C2320966}">
      <dgm:prSet/>
      <dgm:spPr/>
      <dgm:t>
        <a:bodyPr/>
        <a:lstStyle/>
        <a:p>
          <a:endParaRPr lang="it-IT" sz="1200">
            <a:solidFill>
              <a:schemeClr val="tx1"/>
            </a:solidFill>
            <a:latin typeface="Arial Rounded MT Bold" panose="020F0704030504030204" pitchFamily="34" charset="0"/>
          </a:endParaRPr>
        </a:p>
      </dgm:t>
    </dgm:pt>
    <dgm:pt modelId="{4B1F3986-D415-4A13-8E63-B3D3D0EF7DA1}" type="pres">
      <dgm:prSet presAssocID="{CD3AEF9E-16FE-46C8-9AD8-7A467DE8FBCB}" presName="linear" presStyleCnt="0">
        <dgm:presLayoutVars>
          <dgm:dir/>
          <dgm:animLvl val="lvl"/>
          <dgm:resizeHandles val="exact"/>
        </dgm:presLayoutVars>
      </dgm:prSet>
      <dgm:spPr/>
    </dgm:pt>
    <dgm:pt modelId="{50787D87-BD3C-48F6-9323-CCC42A8C427D}" type="pres">
      <dgm:prSet presAssocID="{43BD65B1-ED85-49FF-8752-C4B3361BAEE6}" presName="parentLin" presStyleCnt="0"/>
      <dgm:spPr/>
    </dgm:pt>
    <dgm:pt modelId="{2A6C8B47-6594-4905-968D-9A19106C9E41}" type="pres">
      <dgm:prSet presAssocID="{43BD65B1-ED85-49FF-8752-C4B3361BAEE6}" presName="parentLeftMargin" presStyleLbl="node1" presStyleIdx="0" presStyleCnt="2"/>
      <dgm:spPr/>
    </dgm:pt>
    <dgm:pt modelId="{7C255528-5124-4078-A9E8-A9D3811F17E4}" type="pres">
      <dgm:prSet presAssocID="{43BD65B1-ED85-49FF-8752-C4B3361BAEE6}" presName="parentText" presStyleLbl="node1" presStyleIdx="0" presStyleCnt="2" custScaleX="113670" custLinFactNeighborX="9924" custLinFactNeighborY="10617">
        <dgm:presLayoutVars>
          <dgm:chMax val="0"/>
          <dgm:bulletEnabled val="1"/>
        </dgm:presLayoutVars>
      </dgm:prSet>
      <dgm:spPr/>
    </dgm:pt>
    <dgm:pt modelId="{6C2C2FE4-D8A9-4EF0-9870-AAB2B83E207D}" type="pres">
      <dgm:prSet presAssocID="{43BD65B1-ED85-49FF-8752-C4B3361BAEE6}" presName="negativeSpace" presStyleCnt="0"/>
      <dgm:spPr/>
    </dgm:pt>
    <dgm:pt modelId="{C5910492-2FCF-49AE-8082-DEF989AD258C}" type="pres">
      <dgm:prSet presAssocID="{43BD65B1-ED85-49FF-8752-C4B3361BAEE6}" presName="childText" presStyleLbl="conFgAcc1" presStyleIdx="0" presStyleCnt="2">
        <dgm:presLayoutVars>
          <dgm:bulletEnabled val="1"/>
        </dgm:presLayoutVars>
      </dgm:prSet>
      <dgm:spPr/>
    </dgm:pt>
    <dgm:pt modelId="{B3BBC7CD-8483-4B64-BAEB-9D88CD7E7371}" type="pres">
      <dgm:prSet presAssocID="{AB09453D-6096-4A2D-9526-17BB1A80640D}" presName="spaceBetweenRectangles" presStyleCnt="0"/>
      <dgm:spPr/>
    </dgm:pt>
    <dgm:pt modelId="{2CFAEAFB-55B9-48F6-A754-8F9638BDDE45}" type="pres">
      <dgm:prSet presAssocID="{8E2C28AE-9C0B-4AC7-B9DB-9044DBDF72CF}" presName="parentLin" presStyleCnt="0"/>
      <dgm:spPr/>
    </dgm:pt>
    <dgm:pt modelId="{E16AA680-1EF5-41C8-BA82-263782F02BAB}" type="pres">
      <dgm:prSet presAssocID="{8E2C28AE-9C0B-4AC7-B9DB-9044DBDF72CF}" presName="parentLeftMargin" presStyleLbl="node1" presStyleIdx="0" presStyleCnt="2"/>
      <dgm:spPr/>
    </dgm:pt>
    <dgm:pt modelId="{3F7D260F-F285-40B4-BC53-E202004C86F3}" type="pres">
      <dgm:prSet presAssocID="{8E2C28AE-9C0B-4AC7-B9DB-9044DBDF72CF}" presName="parentText" presStyleLbl="node1" presStyleIdx="1" presStyleCnt="2" custScaleX="113670" custLinFactNeighborX="9924" custLinFactNeighborY="10617">
        <dgm:presLayoutVars>
          <dgm:chMax val="0"/>
          <dgm:bulletEnabled val="1"/>
        </dgm:presLayoutVars>
      </dgm:prSet>
      <dgm:spPr/>
    </dgm:pt>
    <dgm:pt modelId="{816B56EE-6C30-4906-BA75-BFC388027E6C}" type="pres">
      <dgm:prSet presAssocID="{8E2C28AE-9C0B-4AC7-B9DB-9044DBDF72CF}" presName="negativeSpace" presStyleCnt="0"/>
      <dgm:spPr/>
    </dgm:pt>
    <dgm:pt modelId="{BF517AAE-E720-4E59-8A76-FB592BE51611}" type="pres">
      <dgm:prSet presAssocID="{8E2C28AE-9C0B-4AC7-B9DB-9044DBDF72CF}" presName="childText" presStyleLbl="conFgAcc1" presStyleIdx="1" presStyleCnt="2">
        <dgm:presLayoutVars>
          <dgm:bulletEnabled val="1"/>
        </dgm:presLayoutVars>
      </dgm:prSet>
      <dgm:spPr/>
    </dgm:pt>
  </dgm:ptLst>
  <dgm:cxnLst>
    <dgm:cxn modelId="{2298EA21-89CE-41F5-9444-8506C2320966}" srcId="{CD3AEF9E-16FE-46C8-9AD8-7A467DE8FBCB}" destId="{8E2C28AE-9C0B-4AC7-B9DB-9044DBDF72CF}" srcOrd="1" destOrd="0" parTransId="{2F75BB70-D4AC-4AA4-ADF1-837BE5C9E688}" sibTransId="{4D3017C8-D4A1-49ED-9ED3-2B8FEE078710}"/>
    <dgm:cxn modelId="{A3DAB12F-02F6-40C5-9830-B41EF7D564AB}" type="presOf" srcId="{43BD65B1-ED85-49FF-8752-C4B3361BAEE6}" destId="{2A6C8B47-6594-4905-968D-9A19106C9E41}" srcOrd="0" destOrd="0" presId="urn:microsoft.com/office/officeart/2005/8/layout/list1"/>
    <dgm:cxn modelId="{32182B49-C9F9-4092-B408-F35462CFFA2C}" type="presOf" srcId="{8E2C28AE-9C0B-4AC7-B9DB-9044DBDF72CF}" destId="{3F7D260F-F285-40B4-BC53-E202004C86F3}" srcOrd="1" destOrd="0" presId="urn:microsoft.com/office/officeart/2005/8/layout/list1"/>
    <dgm:cxn modelId="{E58AD36F-4BFA-4142-88D7-763400C4C686}" type="presOf" srcId="{8E2C28AE-9C0B-4AC7-B9DB-9044DBDF72CF}" destId="{E16AA680-1EF5-41C8-BA82-263782F02BAB}" srcOrd="0" destOrd="0" presId="urn:microsoft.com/office/officeart/2005/8/layout/list1"/>
    <dgm:cxn modelId="{02D6C479-8F10-4BF8-93D8-4BD00E961350}" srcId="{CD3AEF9E-16FE-46C8-9AD8-7A467DE8FBCB}" destId="{43BD65B1-ED85-49FF-8752-C4B3361BAEE6}" srcOrd="0" destOrd="0" parTransId="{588B2CA2-4762-4E2F-91CB-0DB69DF52567}" sibTransId="{AB09453D-6096-4A2D-9526-17BB1A80640D}"/>
    <dgm:cxn modelId="{736D01C9-1A3A-4E9B-8E12-1F237FFA50A5}" type="presOf" srcId="{CD3AEF9E-16FE-46C8-9AD8-7A467DE8FBCB}" destId="{4B1F3986-D415-4A13-8E63-B3D3D0EF7DA1}" srcOrd="0" destOrd="0" presId="urn:microsoft.com/office/officeart/2005/8/layout/list1"/>
    <dgm:cxn modelId="{3C70FDDE-C985-4358-AD4A-F062E9AAFD0E}" type="presOf" srcId="{43BD65B1-ED85-49FF-8752-C4B3361BAEE6}" destId="{7C255528-5124-4078-A9E8-A9D3811F17E4}" srcOrd="1" destOrd="0" presId="urn:microsoft.com/office/officeart/2005/8/layout/list1"/>
    <dgm:cxn modelId="{909482A8-4379-4A55-AE79-CA64227C0C7D}" type="presParOf" srcId="{4B1F3986-D415-4A13-8E63-B3D3D0EF7DA1}" destId="{50787D87-BD3C-48F6-9323-CCC42A8C427D}" srcOrd="0" destOrd="0" presId="urn:microsoft.com/office/officeart/2005/8/layout/list1"/>
    <dgm:cxn modelId="{DCB1CB4E-8B56-4331-87B6-37BA8C6BF11C}" type="presParOf" srcId="{50787D87-BD3C-48F6-9323-CCC42A8C427D}" destId="{2A6C8B47-6594-4905-968D-9A19106C9E41}" srcOrd="0" destOrd="0" presId="urn:microsoft.com/office/officeart/2005/8/layout/list1"/>
    <dgm:cxn modelId="{3E734DAC-A0D0-4F16-A41A-13DCF7C0116E}" type="presParOf" srcId="{50787D87-BD3C-48F6-9323-CCC42A8C427D}" destId="{7C255528-5124-4078-A9E8-A9D3811F17E4}" srcOrd="1" destOrd="0" presId="urn:microsoft.com/office/officeart/2005/8/layout/list1"/>
    <dgm:cxn modelId="{10D92473-1F6C-4A39-861B-9034E8F45BC1}" type="presParOf" srcId="{4B1F3986-D415-4A13-8E63-B3D3D0EF7DA1}" destId="{6C2C2FE4-D8A9-4EF0-9870-AAB2B83E207D}" srcOrd="1" destOrd="0" presId="urn:microsoft.com/office/officeart/2005/8/layout/list1"/>
    <dgm:cxn modelId="{E164A631-E832-4B81-935B-3CEDCF93C4C8}" type="presParOf" srcId="{4B1F3986-D415-4A13-8E63-B3D3D0EF7DA1}" destId="{C5910492-2FCF-49AE-8082-DEF989AD258C}" srcOrd="2" destOrd="0" presId="urn:microsoft.com/office/officeart/2005/8/layout/list1"/>
    <dgm:cxn modelId="{FA7DFC8A-768E-4803-835A-D7995004008B}" type="presParOf" srcId="{4B1F3986-D415-4A13-8E63-B3D3D0EF7DA1}" destId="{B3BBC7CD-8483-4B64-BAEB-9D88CD7E7371}" srcOrd="3" destOrd="0" presId="urn:microsoft.com/office/officeart/2005/8/layout/list1"/>
    <dgm:cxn modelId="{7737DCC7-1144-4848-BFB5-D9A5228801CE}" type="presParOf" srcId="{4B1F3986-D415-4A13-8E63-B3D3D0EF7DA1}" destId="{2CFAEAFB-55B9-48F6-A754-8F9638BDDE45}" srcOrd="4" destOrd="0" presId="urn:microsoft.com/office/officeart/2005/8/layout/list1"/>
    <dgm:cxn modelId="{36D1DBAB-A141-4441-8559-FA2272F899A9}" type="presParOf" srcId="{2CFAEAFB-55B9-48F6-A754-8F9638BDDE45}" destId="{E16AA680-1EF5-41C8-BA82-263782F02BAB}" srcOrd="0" destOrd="0" presId="urn:microsoft.com/office/officeart/2005/8/layout/list1"/>
    <dgm:cxn modelId="{3C39C341-A56F-456C-87E1-EED6924B7621}" type="presParOf" srcId="{2CFAEAFB-55B9-48F6-A754-8F9638BDDE45}" destId="{3F7D260F-F285-40B4-BC53-E202004C86F3}" srcOrd="1" destOrd="0" presId="urn:microsoft.com/office/officeart/2005/8/layout/list1"/>
    <dgm:cxn modelId="{C3275456-171E-478A-86D2-112DF2FC0D42}" type="presParOf" srcId="{4B1F3986-D415-4A13-8E63-B3D3D0EF7DA1}" destId="{816B56EE-6C30-4906-BA75-BFC388027E6C}" srcOrd="5" destOrd="0" presId="urn:microsoft.com/office/officeart/2005/8/layout/list1"/>
    <dgm:cxn modelId="{BB24F9A0-9913-4555-A9DF-6B904671F5E9}" type="presParOf" srcId="{4B1F3986-D415-4A13-8E63-B3D3D0EF7DA1}" destId="{BF517AAE-E720-4E59-8A76-FB592BE5161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443C71-7A5A-439F-AFBB-562E1D2B95F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it-IT"/>
        </a:p>
      </dgm:t>
    </dgm:pt>
    <dgm:pt modelId="{B071A06B-55C7-4989-9FE4-7ED9D22C51E2}">
      <dgm:prSet custT="1"/>
      <dgm:spPr/>
      <dgm:t>
        <a:bodyPr/>
        <a:lstStyle/>
        <a:p>
          <a:pPr algn="just"/>
          <a:r>
            <a:rPr lang="it-IT" sz="1200" dirty="0">
              <a:solidFill>
                <a:schemeClr val="tx1"/>
              </a:solidFill>
              <a:latin typeface="Arial Rounded MT Bold" panose="020F0704030504030204" pitchFamily="34" charset="0"/>
            </a:rPr>
            <a:t>8</a:t>
          </a:r>
          <a:r>
            <a:rPr lang="es-ES" sz="1200" noProof="0" dirty="0">
              <a:solidFill>
                <a:schemeClr val="tx1"/>
              </a:solidFill>
              <a:latin typeface="Arial Rounded MT Bold" panose="020F0704030504030204" pitchFamily="34" charset="0"/>
            </a:rPr>
            <a:t>) Personalización: Los canales digitales permiten a quien se dedica al Marketing tener acceso a grandes conjuntos de datos, que les permiten personalizar las futuras estrategias de Marketing para ofrecer la mejor experiencia para el cliente. </a:t>
          </a:r>
        </a:p>
      </dgm:t>
    </dgm:pt>
    <dgm:pt modelId="{5120196A-BAB0-4204-86D1-7BEF6A87FDB6}" type="parTrans" cxnId="{CCD2BD4D-4F42-4EA6-BF3D-48100B18CF5D}">
      <dgm:prSet/>
      <dgm:spPr/>
      <dgm:t>
        <a:bodyPr/>
        <a:lstStyle/>
        <a:p>
          <a:endParaRPr lang="it-IT" sz="1200">
            <a:solidFill>
              <a:schemeClr val="tx1"/>
            </a:solidFill>
            <a:latin typeface="Arial Rounded MT Bold" panose="020F0704030504030204" pitchFamily="34" charset="0"/>
          </a:endParaRPr>
        </a:p>
      </dgm:t>
    </dgm:pt>
    <dgm:pt modelId="{952E9F90-757E-4873-99B8-BC3A3C84F043}" type="sibTrans" cxnId="{CCD2BD4D-4F42-4EA6-BF3D-48100B18CF5D}">
      <dgm:prSet/>
      <dgm:spPr/>
      <dgm:t>
        <a:bodyPr/>
        <a:lstStyle/>
        <a:p>
          <a:endParaRPr lang="it-IT" sz="1200">
            <a:solidFill>
              <a:schemeClr val="tx1"/>
            </a:solidFill>
            <a:latin typeface="Arial Rounded MT Bold" panose="020F0704030504030204" pitchFamily="34" charset="0"/>
          </a:endParaRPr>
        </a:p>
      </dgm:t>
    </dgm:pt>
    <dgm:pt modelId="{7E1213BC-B332-40CE-9865-4B8068EEA58D}">
      <dgm:prSet custT="1"/>
      <dgm:spPr/>
      <dgm:t>
        <a:bodyPr/>
        <a:lstStyle/>
        <a:p>
          <a:pPr algn="just"/>
          <a:r>
            <a:rPr lang="es-ES" sz="1200" noProof="0" dirty="0">
              <a:solidFill>
                <a:schemeClr val="tx1"/>
              </a:solidFill>
              <a:latin typeface="Arial Rounded MT Bold" panose="020F0704030504030204" pitchFamily="34" charset="0"/>
            </a:rPr>
            <a:t>9) Tecnología: Eso significa que quien se dedica al Marketing tiene que conocer plenamente la tecnología que está detrás de las herramientas de Marketing Digital.</a:t>
          </a:r>
        </a:p>
      </dgm:t>
    </dgm:pt>
    <dgm:pt modelId="{97999748-E287-4F17-8C58-826FD065CB0F}" type="parTrans" cxnId="{A5C4D60B-D741-47DB-9798-FCEE96921489}">
      <dgm:prSet/>
      <dgm:spPr/>
      <dgm:t>
        <a:bodyPr/>
        <a:lstStyle/>
        <a:p>
          <a:endParaRPr lang="it-IT" sz="1200">
            <a:solidFill>
              <a:schemeClr val="tx1"/>
            </a:solidFill>
            <a:latin typeface="Arial Rounded MT Bold" panose="020F0704030504030204" pitchFamily="34" charset="0"/>
          </a:endParaRPr>
        </a:p>
      </dgm:t>
    </dgm:pt>
    <dgm:pt modelId="{7C2E960C-0484-4B8E-8163-FB8AC4E59721}" type="sibTrans" cxnId="{A5C4D60B-D741-47DB-9798-FCEE96921489}">
      <dgm:prSet/>
      <dgm:spPr/>
      <dgm:t>
        <a:bodyPr/>
        <a:lstStyle/>
        <a:p>
          <a:endParaRPr lang="it-IT" sz="1200">
            <a:solidFill>
              <a:schemeClr val="tx1"/>
            </a:solidFill>
            <a:latin typeface="Arial Rounded MT Bold" panose="020F0704030504030204" pitchFamily="34" charset="0"/>
          </a:endParaRPr>
        </a:p>
      </dgm:t>
    </dgm:pt>
    <dgm:pt modelId="{CA983629-C563-464C-9EE1-78D02DCB9884}" type="pres">
      <dgm:prSet presAssocID="{CB443C71-7A5A-439F-AFBB-562E1D2B95F3}" presName="linear" presStyleCnt="0">
        <dgm:presLayoutVars>
          <dgm:dir/>
          <dgm:animLvl val="lvl"/>
          <dgm:resizeHandles val="exact"/>
        </dgm:presLayoutVars>
      </dgm:prSet>
      <dgm:spPr/>
    </dgm:pt>
    <dgm:pt modelId="{F4F742FD-11C8-4CC3-943C-65103913BCFD}" type="pres">
      <dgm:prSet presAssocID="{B071A06B-55C7-4989-9FE4-7ED9D22C51E2}" presName="parentLin" presStyleCnt="0"/>
      <dgm:spPr/>
    </dgm:pt>
    <dgm:pt modelId="{2D93141B-02A8-4622-89C9-9586C6844766}" type="pres">
      <dgm:prSet presAssocID="{B071A06B-55C7-4989-9FE4-7ED9D22C51E2}" presName="parentLeftMargin" presStyleLbl="node1" presStyleIdx="0" presStyleCnt="2"/>
      <dgm:spPr/>
    </dgm:pt>
    <dgm:pt modelId="{727DF674-DBE5-445B-BD3D-98465D0B94CF}" type="pres">
      <dgm:prSet presAssocID="{B071A06B-55C7-4989-9FE4-7ED9D22C51E2}" presName="parentText" presStyleLbl="node1" presStyleIdx="0" presStyleCnt="2" custScaleX="105145">
        <dgm:presLayoutVars>
          <dgm:chMax val="0"/>
          <dgm:bulletEnabled val="1"/>
        </dgm:presLayoutVars>
      </dgm:prSet>
      <dgm:spPr/>
    </dgm:pt>
    <dgm:pt modelId="{95302E33-803B-4F6C-BB13-D22D09E785B0}" type="pres">
      <dgm:prSet presAssocID="{B071A06B-55C7-4989-9FE4-7ED9D22C51E2}" presName="negativeSpace" presStyleCnt="0"/>
      <dgm:spPr/>
    </dgm:pt>
    <dgm:pt modelId="{6C6AF923-EC19-4BB0-BBBE-1324FF9F8652}" type="pres">
      <dgm:prSet presAssocID="{B071A06B-55C7-4989-9FE4-7ED9D22C51E2}" presName="childText" presStyleLbl="conFgAcc1" presStyleIdx="0" presStyleCnt="2">
        <dgm:presLayoutVars>
          <dgm:bulletEnabled val="1"/>
        </dgm:presLayoutVars>
      </dgm:prSet>
      <dgm:spPr/>
    </dgm:pt>
    <dgm:pt modelId="{E7A5B33A-04CD-463B-B46A-BCD9590066FD}" type="pres">
      <dgm:prSet presAssocID="{952E9F90-757E-4873-99B8-BC3A3C84F043}" presName="spaceBetweenRectangles" presStyleCnt="0"/>
      <dgm:spPr/>
    </dgm:pt>
    <dgm:pt modelId="{6CE8A5B4-C20B-472A-BDBD-B87E67B68A2E}" type="pres">
      <dgm:prSet presAssocID="{7E1213BC-B332-40CE-9865-4B8068EEA58D}" presName="parentLin" presStyleCnt="0"/>
      <dgm:spPr/>
    </dgm:pt>
    <dgm:pt modelId="{112C0459-566E-49CC-A25C-9DB9AE43E749}" type="pres">
      <dgm:prSet presAssocID="{7E1213BC-B332-40CE-9865-4B8068EEA58D}" presName="parentLeftMargin" presStyleLbl="node1" presStyleIdx="0" presStyleCnt="2"/>
      <dgm:spPr/>
    </dgm:pt>
    <dgm:pt modelId="{02F7D419-93A8-4E31-87ED-86C922064E40}" type="pres">
      <dgm:prSet presAssocID="{7E1213BC-B332-40CE-9865-4B8068EEA58D}" presName="parentText" presStyleLbl="node1" presStyleIdx="1" presStyleCnt="2" custScaleX="105145">
        <dgm:presLayoutVars>
          <dgm:chMax val="0"/>
          <dgm:bulletEnabled val="1"/>
        </dgm:presLayoutVars>
      </dgm:prSet>
      <dgm:spPr/>
    </dgm:pt>
    <dgm:pt modelId="{447B2A20-74B8-4684-9776-6B0FE793B050}" type="pres">
      <dgm:prSet presAssocID="{7E1213BC-B332-40CE-9865-4B8068EEA58D}" presName="negativeSpace" presStyleCnt="0"/>
      <dgm:spPr/>
    </dgm:pt>
    <dgm:pt modelId="{572CD2FD-3E11-43D9-8C38-2D61E6AD90C4}" type="pres">
      <dgm:prSet presAssocID="{7E1213BC-B332-40CE-9865-4B8068EEA58D}" presName="childText" presStyleLbl="conFgAcc1" presStyleIdx="1" presStyleCnt="2">
        <dgm:presLayoutVars>
          <dgm:bulletEnabled val="1"/>
        </dgm:presLayoutVars>
      </dgm:prSet>
      <dgm:spPr/>
    </dgm:pt>
  </dgm:ptLst>
  <dgm:cxnLst>
    <dgm:cxn modelId="{A5C4D60B-D741-47DB-9798-FCEE96921489}" srcId="{CB443C71-7A5A-439F-AFBB-562E1D2B95F3}" destId="{7E1213BC-B332-40CE-9865-4B8068EEA58D}" srcOrd="1" destOrd="0" parTransId="{97999748-E287-4F17-8C58-826FD065CB0F}" sibTransId="{7C2E960C-0484-4B8E-8163-FB8AC4E59721}"/>
    <dgm:cxn modelId="{0483CC29-6D19-4E36-8F52-36BDE974CEEE}" type="presOf" srcId="{B071A06B-55C7-4989-9FE4-7ED9D22C51E2}" destId="{727DF674-DBE5-445B-BD3D-98465D0B94CF}" srcOrd="1" destOrd="0" presId="urn:microsoft.com/office/officeart/2005/8/layout/list1"/>
    <dgm:cxn modelId="{CCD2BD4D-4F42-4EA6-BF3D-48100B18CF5D}" srcId="{CB443C71-7A5A-439F-AFBB-562E1D2B95F3}" destId="{B071A06B-55C7-4989-9FE4-7ED9D22C51E2}" srcOrd="0" destOrd="0" parTransId="{5120196A-BAB0-4204-86D1-7BEF6A87FDB6}" sibTransId="{952E9F90-757E-4873-99B8-BC3A3C84F043}"/>
    <dgm:cxn modelId="{934E7E86-C087-45C4-9FBD-1C67F37AF27F}" type="presOf" srcId="{7E1213BC-B332-40CE-9865-4B8068EEA58D}" destId="{112C0459-566E-49CC-A25C-9DB9AE43E749}" srcOrd="0" destOrd="0" presId="urn:microsoft.com/office/officeart/2005/8/layout/list1"/>
    <dgm:cxn modelId="{381FB59E-2DC4-4E5D-9418-7B1ED7746E30}" type="presOf" srcId="{CB443C71-7A5A-439F-AFBB-562E1D2B95F3}" destId="{CA983629-C563-464C-9EE1-78D02DCB9884}" srcOrd="0" destOrd="0" presId="urn:microsoft.com/office/officeart/2005/8/layout/list1"/>
    <dgm:cxn modelId="{45B48ED6-AF8D-4249-A071-25BFAE65BD6C}" type="presOf" srcId="{7E1213BC-B332-40CE-9865-4B8068EEA58D}" destId="{02F7D419-93A8-4E31-87ED-86C922064E40}" srcOrd="1" destOrd="0" presId="urn:microsoft.com/office/officeart/2005/8/layout/list1"/>
    <dgm:cxn modelId="{25D6F0E3-62CA-4827-8C1E-519943FEAA1E}" type="presOf" srcId="{B071A06B-55C7-4989-9FE4-7ED9D22C51E2}" destId="{2D93141B-02A8-4622-89C9-9586C6844766}" srcOrd="0" destOrd="0" presId="urn:microsoft.com/office/officeart/2005/8/layout/list1"/>
    <dgm:cxn modelId="{F0475507-EE34-4936-9DBF-81B1A0C04233}" type="presParOf" srcId="{CA983629-C563-464C-9EE1-78D02DCB9884}" destId="{F4F742FD-11C8-4CC3-943C-65103913BCFD}" srcOrd="0" destOrd="0" presId="urn:microsoft.com/office/officeart/2005/8/layout/list1"/>
    <dgm:cxn modelId="{2D81835B-503B-4669-BBBD-E3F172BAA674}" type="presParOf" srcId="{F4F742FD-11C8-4CC3-943C-65103913BCFD}" destId="{2D93141B-02A8-4622-89C9-9586C6844766}" srcOrd="0" destOrd="0" presId="urn:microsoft.com/office/officeart/2005/8/layout/list1"/>
    <dgm:cxn modelId="{C4D794DC-497C-4F08-A7FD-919A4EB4E96D}" type="presParOf" srcId="{F4F742FD-11C8-4CC3-943C-65103913BCFD}" destId="{727DF674-DBE5-445B-BD3D-98465D0B94CF}" srcOrd="1" destOrd="0" presId="urn:microsoft.com/office/officeart/2005/8/layout/list1"/>
    <dgm:cxn modelId="{7F40C72A-376E-4F2F-9408-441BC1804DE5}" type="presParOf" srcId="{CA983629-C563-464C-9EE1-78D02DCB9884}" destId="{95302E33-803B-4F6C-BB13-D22D09E785B0}" srcOrd="1" destOrd="0" presId="urn:microsoft.com/office/officeart/2005/8/layout/list1"/>
    <dgm:cxn modelId="{E5149EFE-5AC3-4785-9E38-539C325FD830}" type="presParOf" srcId="{CA983629-C563-464C-9EE1-78D02DCB9884}" destId="{6C6AF923-EC19-4BB0-BBBE-1324FF9F8652}" srcOrd="2" destOrd="0" presId="urn:microsoft.com/office/officeart/2005/8/layout/list1"/>
    <dgm:cxn modelId="{461ADDB4-A143-40DC-9BFA-59A8C1F785D7}" type="presParOf" srcId="{CA983629-C563-464C-9EE1-78D02DCB9884}" destId="{E7A5B33A-04CD-463B-B46A-BCD9590066FD}" srcOrd="3" destOrd="0" presId="urn:microsoft.com/office/officeart/2005/8/layout/list1"/>
    <dgm:cxn modelId="{094A1423-1A63-446B-8CE3-96448992ACF0}" type="presParOf" srcId="{CA983629-C563-464C-9EE1-78D02DCB9884}" destId="{6CE8A5B4-C20B-472A-BDBD-B87E67B68A2E}" srcOrd="4" destOrd="0" presId="urn:microsoft.com/office/officeart/2005/8/layout/list1"/>
    <dgm:cxn modelId="{9279BFB2-06AA-4668-9DAE-50CED07AD9F2}" type="presParOf" srcId="{6CE8A5B4-C20B-472A-BDBD-B87E67B68A2E}" destId="{112C0459-566E-49CC-A25C-9DB9AE43E749}" srcOrd="0" destOrd="0" presId="urn:microsoft.com/office/officeart/2005/8/layout/list1"/>
    <dgm:cxn modelId="{E1D75FD9-7802-4231-AB6B-22F2C179C7AF}" type="presParOf" srcId="{6CE8A5B4-C20B-472A-BDBD-B87E67B68A2E}" destId="{02F7D419-93A8-4E31-87ED-86C922064E40}" srcOrd="1" destOrd="0" presId="urn:microsoft.com/office/officeart/2005/8/layout/list1"/>
    <dgm:cxn modelId="{D37E040A-87DB-41B0-9AE0-E29AA6F1CF97}" type="presParOf" srcId="{CA983629-C563-464C-9EE1-78D02DCB9884}" destId="{447B2A20-74B8-4684-9776-6B0FE793B050}" srcOrd="5" destOrd="0" presId="urn:microsoft.com/office/officeart/2005/8/layout/list1"/>
    <dgm:cxn modelId="{3AB87858-34DB-48C2-B244-A2F21DCB20A1}" type="presParOf" srcId="{CA983629-C563-464C-9EE1-78D02DCB9884}" destId="{572CD2FD-3E11-43D9-8C38-2D61E6AD90C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BD5DE-5BE4-40D0-A700-31189A660CA7}">
      <dsp:nvSpPr>
        <dsp:cNvPr id="0" name=""/>
        <dsp:cNvSpPr/>
      </dsp:nvSpPr>
      <dsp:spPr>
        <a:xfrm>
          <a:off x="6456" y="618"/>
          <a:ext cx="1320323" cy="79219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Entender que son el Web 2.0 y el social media marketing:</a:t>
          </a:r>
        </a:p>
      </dsp:txBody>
      <dsp:txXfrm>
        <a:off x="6456" y="618"/>
        <a:ext cx="1320323" cy="792194"/>
      </dsp:txXfrm>
    </dsp:sp>
    <dsp:sp modelId="{E7CCAF3F-BD09-4148-ADA9-51D203292EC2}">
      <dsp:nvSpPr>
        <dsp:cNvPr id="0" name=""/>
        <dsp:cNvSpPr/>
      </dsp:nvSpPr>
      <dsp:spPr>
        <a:xfrm>
          <a:off x="1458812" y="618"/>
          <a:ext cx="1320323" cy="792194"/>
        </a:xfrm>
        <a:prstGeom prst="rect">
          <a:avLst/>
        </a:prstGeom>
        <a:solidFill>
          <a:schemeClr val="accent2">
            <a:hueOff val="-295778"/>
            <a:satOff val="288"/>
            <a:lumOff val="-3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Elegir los canales mejores</a:t>
          </a:r>
        </a:p>
      </dsp:txBody>
      <dsp:txXfrm>
        <a:off x="1458812" y="618"/>
        <a:ext cx="1320323" cy="792194"/>
      </dsp:txXfrm>
    </dsp:sp>
    <dsp:sp modelId="{8497244F-D4E5-4A38-86E1-3A07AC077FA3}">
      <dsp:nvSpPr>
        <dsp:cNvPr id="0" name=""/>
        <dsp:cNvSpPr/>
      </dsp:nvSpPr>
      <dsp:spPr>
        <a:xfrm>
          <a:off x="2911168" y="618"/>
          <a:ext cx="1320323" cy="792194"/>
        </a:xfrm>
        <a:prstGeom prst="rect">
          <a:avLst/>
        </a:prstGeom>
        <a:solidFill>
          <a:schemeClr val="accent2">
            <a:hueOff val="-591556"/>
            <a:satOff val="57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Crear contenidos eficaces</a:t>
          </a:r>
        </a:p>
      </dsp:txBody>
      <dsp:txXfrm>
        <a:off x="2911168" y="618"/>
        <a:ext cx="1320323" cy="792194"/>
      </dsp:txXfrm>
    </dsp:sp>
    <dsp:sp modelId="{800D0870-E70F-4CA6-833E-371479CC0DCB}">
      <dsp:nvSpPr>
        <dsp:cNvPr id="0" name=""/>
        <dsp:cNvSpPr/>
      </dsp:nvSpPr>
      <dsp:spPr>
        <a:xfrm>
          <a:off x="4363525" y="618"/>
          <a:ext cx="1625635" cy="792194"/>
        </a:xfrm>
        <a:prstGeom prst="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Gestionar las conversaciones, los comentarios y la retroalimentación </a:t>
          </a:r>
        </a:p>
      </dsp:txBody>
      <dsp:txXfrm>
        <a:off x="4363525" y="618"/>
        <a:ext cx="1625635" cy="792194"/>
      </dsp:txXfrm>
    </dsp:sp>
    <dsp:sp modelId="{DED9EE0E-AC07-461E-8CF2-536040743C1F}">
      <dsp:nvSpPr>
        <dsp:cNvPr id="0" name=""/>
        <dsp:cNvSpPr/>
      </dsp:nvSpPr>
      <dsp:spPr>
        <a:xfrm>
          <a:off x="885290" y="924845"/>
          <a:ext cx="1320323" cy="792194"/>
        </a:xfrm>
        <a:prstGeom prst="rect">
          <a:avLst/>
        </a:prstGeom>
        <a:solidFill>
          <a:schemeClr val="accent2">
            <a:hueOff val="-1183113"/>
            <a:satOff val="1151"/>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Mejorar tu reputación en la web</a:t>
          </a:r>
        </a:p>
      </dsp:txBody>
      <dsp:txXfrm>
        <a:off x="885290" y="924845"/>
        <a:ext cx="1320323" cy="792194"/>
      </dsp:txXfrm>
    </dsp:sp>
    <dsp:sp modelId="{D16AA5E9-9076-4725-8E72-89C100CB61BB}">
      <dsp:nvSpPr>
        <dsp:cNvPr id="0" name=""/>
        <dsp:cNvSpPr/>
      </dsp:nvSpPr>
      <dsp:spPr>
        <a:xfrm>
          <a:off x="2337646" y="924845"/>
          <a:ext cx="1320323" cy="792194"/>
        </a:xfrm>
        <a:prstGeom prst="rect">
          <a:avLst/>
        </a:prstGeom>
        <a:solidFill>
          <a:schemeClr val="accent2">
            <a:hueOff val="-1478891"/>
            <a:satOff val="1439"/>
            <a:lumOff val="-17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Crear campañas eficaces </a:t>
          </a:r>
        </a:p>
      </dsp:txBody>
      <dsp:txXfrm>
        <a:off x="2337646" y="924845"/>
        <a:ext cx="1320323" cy="792194"/>
      </dsp:txXfrm>
    </dsp:sp>
    <dsp:sp modelId="{0247C2EE-C603-4D64-B48B-CB6F54E11891}">
      <dsp:nvSpPr>
        <dsp:cNvPr id="0" name=""/>
        <dsp:cNvSpPr/>
      </dsp:nvSpPr>
      <dsp:spPr>
        <a:xfrm>
          <a:off x="3790002" y="924845"/>
          <a:ext cx="1320323" cy="792194"/>
        </a:xfrm>
        <a:prstGeom prst="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Interpretar los indicadores clave de rendimiento (KPI)</a:t>
          </a:r>
        </a:p>
      </dsp:txBody>
      <dsp:txXfrm>
        <a:off x="3790002" y="924845"/>
        <a:ext cx="1320323" cy="7921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0682D-C470-4CD5-8A0D-54E97C48ECBB}">
      <dsp:nvSpPr>
        <dsp:cNvPr id="0" name=""/>
        <dsp:cNvSpPr/>
      </dsp:nvSpPr>
      <dsp:spPr>
        <a:xfrm>
          <a:off x="0" y="317064"/>
          <a:ext cx="6135774" cy="50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8A75D8-A720-47AE-989C-AA7DC6D1E1DE}">
      <dsp:nvSpPr>
        <dsp:cNvPr id="0" name=""/>
        <dsp:cNvSpPr/>
      </dsp:nvSpPr>
      <dsp:spPr>
        <a:xfrm>
          <a:off x="306788" y="21864"/>
          <a:ext cx="4295041"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342" tIns="0" rIns="162342" bIns="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10) Creatividad: Promocionar los propios productos y/o servicios de manera innovadora y creativa es fundamental para ser reconocidos.</a:t>
          </a:r>
        </a:p>
      </dsp:txBody>
      <dsp:txXfrm>
        <a:off x="335609" y="50685"/>
        <a:ext cx="4237399" cy="532758"/>
      </dsp:txXfrm>
    </dsp:sp>
    <dsp:sp modelId="{409DCD9A-9841-41A0-9868-E6305CA0880A}">
      <dsp:nvSpPr>
        <dsp:cNvPr id="0" name=""/>
        <dsp:cNvSpPr/>
      </dsp:nvSpPr>
      <dsp:spPr>
        <a:xfrm>
          <a:off x="0" y="1224264"/>
          <a:ext cx="6135774" cy="504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8A04F0B1-2AA6-4A7B-AE10-3A2DB3521CF6}">
      <dsp:nvSpPr>
        <dsp:cNvPr id="0" name=""/>
        <dsp:cNvSpPr/>
      </dsp:nvSpPr>
      <dsp:spPr>
        <a:xfrm>
          <a:off x="306788" y="929064"/>
          <a:ext cx="4295041" cy="59040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342" tIns="0" rIns="162342" bIns="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11) Contenidos: Muchos contenidos llamativos significan que la empresa es vital, autentica y dinámica. El contenido está hecho por palabras, videos, imágenes y eventos.  </a:t>
          </a:r>
        </a:p>
      </dsp:txBody>
      <dsp:txXfrm>
        <a:off x="335609" y="957885"/>
        <a:ext cx="4237399" cy="5327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E7B70-422D-4D22-93BE-52351D081416}">
      <dsp:nvSpPr>
        <dsp:cNvPr id="0" name=""/>
        <dsp:cNvSpPr/>
      </dsp:nvSpPr>
      <dsp:spPr>
        <a:xfrm>
          <a:off x="0" y="181064"/>
          <a:ext cx="5904000" cy="88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E026AF-C044-4439-9B61-64B10B9DD169}">
      <dsp:nvSpPr>
        <dsp:cNvPr id="0" name=""/>
        <dsp:cNvSpPr/>
      </dsp:nvSpPr>
      <dsp:spPr>
        <a:xfrm>
          <a:off x="294911" y="7776"/>
          <a:ext cx="4672646" cy="7711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12) Social: las redes sociales no son sólo un medio de comunicación, sino un cambio en la cultura de la empresa: han cambiado radicalmente la integración con los clientes. Hoy el digital está en el centro del marketing. </a:t>
          </a:r>
        </a:p>
      </dsp:txBody>
      <dsp:txXfrm>
        <a:off x="332557" y="45422"/>
        <a:ext cx="4597354" cy="6958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3034A-989E-4D6A-B599-590863D19230}">
      <dsp:nvSpPr>
        <dsp:cNvPr id="0" name=""/>
        <dsp:cNvSpPr/>
      </dsp:nvSpPr>
      <dsp:spPr>
        <a:xfrm>
          <a:off x="-3299387" y="-507541"/>
          <a:ext cx="3934511" cy="3934511"/>
        </a:xfrm>
        <a:prstGeom prst="blockArc">
          <a:avLst>
            <a:gd name="adj1" fmla="val 18900000"/>
            <a:gd name="adj2" fmla="val 2700000"/>
            <a:gd name="adj3" fmla="val 549"/>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74E559-B24C-4C76-AC16-EE2560C77AD2}">
      <dsp:nvSpPr>
        <dsp:cNvPr id="0" name=""/>
        <dsp:cNvSpPr/>
      </dsp:nvSpPr>
      <dsp:spPr>
        <a:xfrm>
          <a:off x="278772" y="182405"/>
          <a:ext cx="6956925" cy="36504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Un </a:t>
          </a:r>
          <a:r>
            <a:rPr lang="es-ES" sz="1200" kern="1200" noProof="0" dirty="0">
              <a:solidFill>
                <a:srgbClr val="F8469B"/>
              </a:solidFill>
              <a:latin typeface="Arial Rounded MT Bold" panose="020F0704030504030204" pitchFamily="34" charset="0"/>
            </a:rPr>
            <a:t>plan de Marketing Digital </a:t>
          </a:r>
          <a:r>
            <a:rPr lang="es-ES" sz="1200" kern="1200" noProof="0" dirty="0">
              <a:solidFill>
                <a:schemeClr val="tx1"/>
              </a:solidFill>
              <a:latin typeface="Arial Rounded MT Bold" panose="020F0704030504030204" pitchFamily="34" charset="0"/>
            </a:rPr>
            <a:t>empieza por un </a:t>
          </a:r>
          <a:r>
            <a:rPr lang="es-ES" sz="1200" kern="1200" noProof="0" dirty="0">
              <a:solidFill>
                <a:srgbClr val="F8469B"/>
              </a:solidFill>
              <a:latin typeface="Arial Rounded MT Bold" panose="020F0704030504030204" pitchFamily="34" charset="0"/>
            </a:rPr>
            <a:t>Análisis</a:t>
          </a:r>
          <a:r>
            <a:rPr lang="es-ES" sz="1200" kern="1200" noProof="0" dirty="0">
              <a:solidFill>
                <a:schemeClr val="tx1"/>
              </a:solidFill>
              <a:latin typeface="Arial Rounded MT Bold" panose="020F0704030504030204" pitchFamily="34" charset="0"/>
            </a:rPr>
            <a:t>: primero que todo, hay que entender:</a:t>
          </a:r>
        </a:p>
      </dsp:txBody>
      <dsp:txXfrm>
        <a:off x="278772" y="182405"/>
        <a:ext cx="6956925" cy="365045"/>
      </dsp:txXfrm>
    </dsp:sp>
    <dsp:sp modelId="{38284ADF-C8DD-4767-95E3-4D736C9AE5BD}">
      <dsp:nvSpPr>
        <dsp:cNvPr id="0" name=""/>
        <dsp:cNvSpPr/>
      </dsp:nvSpPr>
      <dsp:spPr>
        <a:xfrm>
          <a:off x="50619" y="136775"/>
          <a:ext cx="456306" cy="45630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D748AC-CBF6-4765-B1C3-05FA60AF1539}">
      <dsp:nvSpPr>
        <dsp:cNvPr id="0" name=""/>
        <dsp:cNvSpPr/>
      </dsp:nvSpPr>
      <dsp:spPr>
        <a:xfrm>
          <a:off x="540353" y="590482"/>
          <a:ext cx="6695345" cy="643677"/>
        </a:xfrm>
        <a:prstGeom prst="rect">
          <a:avLst/>
        </a:prstGeom>
        <a:solidFill>
          <a:schemeClr val="accent3">
            <a:hueOff val="-706973"/>
            <a:satOff val="-2909"/>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t"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1) Los activos digitales de la empresa, es decir, lo que la empresa ya posee o ya ha hecho (si hay una página web, como se coloca en los motores de búsqueda, si tiene una aplicación, cuantas descargas hay, si tiene plataformas sociales y que interacción tienen, si ya ha realizado Campañas de Web </a:t>
          </a:r>
          <a:r>
            <a:rPr lang="es-ES" sz="1200" kern="1200" noProof="0" dirty="0" err="1">
              <a:solidFill>
                <a:schemeClr val="tx1"/>
              </a:solidFill>
              <a:latin typeface="Arial Rounded MT Bold" panose="020F0704030504030204" pitchFamily="34" charset="0"/>
            </a:rPr>
            <a:t>Advertising</a:t>
          </a:r>
          <a:r>
            <a:rPr lang="es-ES" sz="1200" kern="1200" noProof="0" dirty="0">
              <a:solidFill>
                <a:schemeClr val="tx1"/>
              </a:solidFill>
              <a:latin typeface="Arial Rounded MT Bold" panose="020F0704030504030204" pitchFamily="34" charset="0"/>
            </a:rPr>
            <a:t> y con qué resultados.  </a:t>
          </a:r>
        </a:p>
        <a:p>
          <a:pPr marL="114300" lvl="1" indent="-114300" algn="l" defTabSz="533400">
            <a:lnSpc>
              <a:spcPct val="90000"/>
            </a:lnSpc>
            <a:spcBef>
              <a:spcPct val="0"/>
            </a:spcBef>
            <a:spcAft>
              <a:spcPct val="15000"/>
            </a:spcAft>
            <a:buChar char="•"/>
          </a:pPr>
          <a:endParaRPr lang="es-ES" sz="1200" kern="1200" noProof="0" dirty="0">
            <a:solidFill>
              <a:schemeClr val="tx1"/>
            </a:solidFill>
            <a:latin typeface="Arial Rounded MT Bold" panose="020F0704030504030204" pitchFamily="34" charset="0"/>
          </a:endParaRPr>
        </a:p>
      </dsp:txBody>
      <dsp:txXfrm>
        <a:off x="540353" y="590482"/>
        <a:ext cx="6695345" cy="643677"/>
      </dsp:txXfrm>
    </dsp:sp>
    <dsp:sp modelId="{2568B1C6-8F66-497C-9835-697D92A3AA96}">
      <dsp:nvSpPr>
        <dsp:cNvPr id="0" name=""/>
        <dsp:cNvSpPr/>
      </dsp:nvSpPr>
      <dsp:spPr>
        <a:xfrm>
          <a:off x="312200" y="684167"/>
          <a:ext cx="456306" cy="456306"/>
        </a:xfrm>
        <a:prstGeom prst="ellipse">
          <a:avLst/>
        </a:prstGeom>
        <a:solidFill>
          <a:schemeClr val="lt1">
            <a:hueOff val="0"/>
            <a:satOff val="0"/>
            <a:lumOff val="0"/>
            <a:alphaOff val="0"/>
          </a:schemeClr>
        </a:solidFill>
        <a:ln w="25400" cap="flat" cmpd="sng" algn="ctr">
          <a:solidFill>
            <a:schemeClr val="accent3">
              <a:hueOff val="-706973"/>
              <a:satOff val="-2909"/>
              <a:lumOff val="-588"/>
              <a:alphaOff val="0"/>
            </a:schemeClr>
          </a:solidFill>
          <a:prstDash val="solid"/>
        </a:ln>
        <a:effectLst/>
      </dsp:spPr>
      <dsp:style>
        <a:lnRef idx="2">
          <a:scrgbClr r="0" g="0" b="0"/>
        </a:lnRef>
        <a:fillRef idx="1">
          <a:scrgbClr r="0" g="0" b="0"/>
        </a:fillRef>
        <a:effectRef idx="0">
          <a:scrgbClr r="0" g="0" b="0"/>
        </a:effectRef>
        <a:fontRef idx="minor"/>
      </dsp:style>
    </dsp:sp>
    <dsp:sp modelId="{19D00E96-302A-4CF2-824F-9BA292C1F0D3}">
      <dsp:nvSpPr>
        <dsp:cNvPr id="0" name=""/>
        <dsp:cNvSpPr/>
      </dsp:nvSpPr>
      <dsp:spPr>
        <a:xfrm>
          <a:off x="647825" y="1373472"/>
          <a:ext cx="6615060" cy="365045"/>
        </a:xfrm>
        <a:prstGeom prst="rect">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2) La reputación en la red de la empresa y de sus productos (cuantas veces se habla de ello y con que evaluaciones)</a:t>
          </a:r>
        </a:p>
      </dsp:txBody>
      <dsp:txXfrm>
        <a:off x="647825" y="1373472"/>
        <a:ext cx="6615060" cy="365045"/>
      </dsp:txXfrm>
    </dsp:sp>
    <dsp:sp modelId="{D9521BDA-5B02-4C27-8299-3A2A1AC5AE06}">
      <dsp:nvSpPr>
        <dsp:cNvPr id="0" name=""/>
        <dsp:cNvSpPr/>
      </dsp:nvSpPr>
      <dsp:spPr>
        <a:xfrm>
          <a:off x="392484" y="1231560"/>
          <a:ext cx="456306" cy="456306"/>
        </a:xfrm>
        <a:prstGeom prst="ellipse">
          <a:avLst/>
        </a:prstGeom>
        <a:solidFill>
          <a:schemeClr val="lt1">
            <a:hueOff val="0"/>
            <a:satOff val="0"/>
            <a:lumOff val="0"/>
            <a:alphaOff val="0"/>
          </a:schemeClr>
        </a:solidFill>
        <a:ln w="25400" cap="flat" cmpd="sng" algn="ctr">
          <a:solidFill>
            <a:schemeClr val="accent3">
              <a:hueOff val="-1413945"/>
              <a:satOff val="-5818"/>
              <a:lumOff val="-1177"/>
              <a:alphaOff val="0"/>
            </a:schemeClr>
          </a:solidFill>
          <a:prstDash val="solid"/>
        </a:ln>
        <a:effectLst/>
      </dsp:spPr>
      <dsp:style>
        <a:lnRef idx="2">
          <a:scrgbClr r="0" g="0" b="0"/>
        </a:lnRef>
        <a:fillRef idx="1">
          <a:scrgbClr r="0" g="0" b="0"/>
        </a:fillRef>
        <a:effectRef idx="0">
          <a:scrgbClr r="0" g="0" b="0"/>
        </a:effectRef>
        <a:fontRef idx="minor"/>
      </dsp:style>
    </dsp:sp>
    <dsp:sp modelId="{5F584A72-800D-4FD4-93F2-FB0E09780321}">
      <dsp:nvSpPr>
        <dsp:cNvPr id="0" name=""/>
        <dsp:cNvSpPr/>
      </dsp:nvSpPr>
      <dsp:spPr>
        <a:xfrm>
          <a:off x="540353" y="1824584"/>
          <a:ext cx="6695345" cy="365045"/>
        </a:xfrm>
        <a:prstGeom prst="rect">
          <a:avLst/>
        </a:prstGeom>
        <a:solidFill>
          <a:schemeClr val="accent3">
            <a:hueOff val="-2120918"/>
            <a:satOff val="-8727"/>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3) Los competidores</a:t>
          </a:r>
        </a:p>
      </dsp:txBody>
      <dsp:txXfrm>
        <a:off x="540353" y="1824584"/>
        <a:ext cx="6695345" cy="365045"/>
      </dsp:txXfrm>
    </dsp:sp>
    <dsp:sp modelId="{DDC81BE6-5AEC-47C5-B087-92B63C8D36C2}">
      <dsp:nvSpPr>
        <dsp:cNvPr id="0" name=""/>
        <dsp:cNvSpPr/>
      </dsp:nvSpPr>
      <dsp:spPr>
        <a:xfrm>
          <a:off x="312200" y="1778953"/>
          <a:ext cx="456306" cy="456306"/>
        </a:xfrm>
        <a:prstGeom prst="ellipse">
          <a:avLst/>
        </a:prstGeom>
        <a:solidFill>
          <a:schemeClr val="lt1">
            <a:hueOff val="0"/>
            <a:satOff val="0"/>
            <a:lumOff val="0"/>
            <a:alphaOff val="0"/>
          </a:schemeClr>
        </a:solidFill>
        <a:ln w="25400" cap="flat" cmpd="sng" algn="ctr">
          <a:solidFill>
            <a:schemeClr val="accent3">
              <a:hueOff val="-2120918"/>
              <a:satOff val="-8727"/>
              <a:lumOff val="-1765"/>
              <a:alphaOff val="0"/>
            </a:schemeClr>
          </a:solidFill>
          <a:prstDash val="solid"/>
        </a:ln>
        <a:effectLst/>
      </dsp:spPr>
      <dsp:style>
        <a:lnRef idx="2">
          <a:scrgbClr r="0" g="0" b="0"/>
        </a:lnRef>
        <a:fillRef idx="1">
          <a:scrgbClr r="0" g="0" b="0"/>
        </a:fillRef>
        <a:effectRef idx="0">
          <a:scrgbClr r="0" g="0" b="0"/>
        </a:effectRef>
        <a:fontRef idx="minor"/>
      </dsp:style>
    </dsp:sp>
    <dsp:sp modelId="{3F878306-66D7-4A00-AA4A-B240D5C2A3A2}">
      <dsp:nvSpPr>
        <dsp:cNvPr id="0" name=""/>
        <dsp:cNvSpPr/>
      </dsp:nvSpPr>
      <dsp:spPr>
        <a:xfrm>
          <a:off x="278772" y="2371976"/>
          <a:ext cx="6956925" cy="365045"/>
        </a:xfrm>
        <a:prstGeom prst="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55"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4) Qué hacen en la Web los clientes adquiridos y los potenciales (cuáles páginas web frecuentan, cuál es su típico perfil, cuales son sus costumbres).</a:t>
          </a:r>
        </a:p>
      </dsp:txBody>
      <dsp:txXfrm>
        <a:off x="278772" y="2371976"/>
        <a:ext cx="6956925" cy="365045"/>
      </dsp:txXfrm>
    </dsp:sp>
    <dsp:sp modelId="{392D28A7-2EC3-4F14-9C5B-DF9103D45119}">
      <dsp:nvSpPr>
        <dsp:cNvPr id="0" name=""/>
        <dsp:cNvSpPr/>
      </dsp:nvSpPr>
      <dsp:spPr>
        <a:xfrm>
          <a:off x="50619" y="2326346"/>
          <a:ext cx="456306" cy="456306"/>
        </a:xfrm>
        <a:prstGeom prst="ellipse">
          <a:avLst/>
        </a:prstGeom>
        <a:solidFill>
          <a:schemeClr val="lt1">
            <a:hueOff val="0"/>
            <a:satOff val="0"/>
            <a:lumOff val="0"/>
            <a:alphaOff val="0"/>
          </a:schemeClr>
        </a:solidFill>
        <a:ln w="25400" cap="flat" cmpd="sng" algn="ctr">
          <a:solidFill>
            <a:schemeClr val="accent3">
              <a:hueOff val="-2827891"/>
              <a:satOff val="-11636"/>
              <a:lumOff val="-235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B114C-D1E1-4AB9-99F7-7BB4A045839A}">
      <dsp:nvSpPr>
        <dsp:cNvPr id="0" name=""/>
        <dsp:cNvSpPr/>
      </dsp:nvSpPr>
      <dsp:spPr>
        <a:xfrm>
          <a:off x="1084873" y="3038"/>
          <a:ext cx="3245947" cy="56486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1) ¿Cuáles son las herramientas de Marketing Digital que queremos activar? (Por ejemplo: ¿queremos activar un boletín?) </a:t>
          </a:r>
        </a:p>
      </dsp:txBody>
      <dsp:txXfrm>
        <a:off x="1101417" y="19582"/>
        <a:ext cx="3212859" cy="531774"/>
      </dsp:txXfrm>
    </dsp:sp>
    <dsp:sp modelId="{6E755911-D14B-4756-9C65-0B450E842E6D}">
      <dsp:nvSpPr>
        <dsp:cNvPr id="0" name=""/>
        <dsp:cNvSpPr/>
      </dsp:nvSpPr>
      <dsp:spPr>
        <a:xfrm rot="5400000">
          <a:off x="2601935" y="582022"/>
          <a:ext cx="211823" cy="25418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noProof="0" dirty="0">
            <a:solidFill>
              <a:schemeClr val="tx1"/>
            </a:solidFill>
            <a:latin typeface="Arial Rounded MT Bold" panose="020F0704030504030204" pitchFamily="34" charset="0"/>
          </a:endParaRPr>
        </a:p>
      </dsp:txBody>
      <dsp:txXfrm rot="-5400000">
        <a:off x="2631591" y="603205"/>
        <a:ext cx="152512" cy="148276"/>
      </dsp:txXfrm>
    </dsp:sp>
    <dsp:sp modelId="{299A3930-1E32-4D28-AA2B-389108A26BB6}">
      <dsp:nvSpPr>
        <dsp:cNvPr id="0" name=""/>
        <dsp:cNvSpPr/>
      </dsp:nvSpPr>
      <dsp:spPr>
        <a:xfrm>
          <a:off x="1084873" y="850331"/>
          <a:ext cx="3245947" cy="56486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2) ¿Quién hace qué? ¿Quién se dedicará al Marketing Digital en la empresa? </a:t>
          </a:r>
        </a:p>
      </dsp:txBody>
      <dsp:txXfrm>
        <a:off x="1101417" y="866875"/>
        <a:ext cx="3212859" cy="531774"/>
      </dsp:txXfrm>
    </dsp:sp>
    <dsp:sp modelId="{3AAD2C22-C72D-4530-96B2-03E45DA1253F}">
      <dsp:nvSpPr>
        <dsp:cNvPr id="0" name=""/>
        <dsp:cNvSpPr/>
      </dsp:nvSpPr>
      <dsp:spPr>
        <a:xfrm rot="5400000">
          <a:off x="2601935" y="1429315"/>
          <a:ext cx="211823" cy="25418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noProof="0" dirty="0">
            <a:solidFill>
              <a:schemeClr val="tx1"/>
            </a:solidFill>
            <a:latin typeface="Arial Rounded MT Bold" panose="020F0704030504030204" pitchFamily="34" charset="0"/>
          </a:endParaRPr>
        </a:p>
      </dsp:txBody>
      <dsp:txXfrm rot="-5400000">
        <a:off x="2631591" y="1450498"/>
        <a:ext cx="152512" cy="148276"/>
      </dsp:txXfrm>
    </dsp:sp>
    <dsp:sp modelId="{A910367E-725B-4914-A888-AB57EB04A265}">
      <dsp:nvSpPr>
        <dsp:cNvPr id="0" name=""/>
        <dsp:cNvSpPr/>
      </dsp:nvSpPr>
      <dsp:spPr>
        <a:xfrm>
          <a:off x="1084873" y="1697625"/>
          <a:ext cx="3245947" cy="56486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3) ¿Quién supervisará los datos y los objetivos? ¿Cómo? </a:t>
          </a:r>
        </a:p>
      </dsp:txBody>
      <dsp:txXfrm>
        <a:off x="1101417" y="1714169"/>
        <a:ext cx="3212859" cy="531774"/>
      </dsp:txXfrm>
    </dsp:sp>
    <dsp:sp modelId="{37F27B80-07EE-4CDA-B328-9EE497B08134}">
      <dsp:nvSpPr>
        <dsp:cNvPr id="0" name=""/>
        <dsp:cNvSpPr/>
      </dsp:nvSpPr>
      <dsp:spPr>
        <a:xfrm rot="5400000">
          <a:off x="2601935" y="2276609"/>
          <a:ext cx="211823" cy="25418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noProof="0" dirty="0">
            <a:solidFill>
              <a:schemeClr val="tx1"/>
            </a:solidFill>
            <a:latin typeface="Arial Rounded MT Bold" panose="020F0704030504030204" pitchFamily="34" charset="0"/>
          </a:endParaRPr>
        </a:p>
      </dsp:txBody>
      <dsp:txXfrm rot="-5400000">
        <a:off x="2631591" y="2297792"/>
        <a:ext cx="152512" cy="148276"/>
      </dsp:txXfrm>
    </dsp:sp>
    <dsp:sp modelId="{075AF22D-C309-4933-A695-76A158DF2E73}">
      <dsp:nvSpPr>
        <dsp:cNvPr id="0" name=""/>
        <dsp:cNvSpPr/>
      </dsp:nvSpPr>
      <dsp:spPr>
        <a:xfrm>
          <a:off x="1084873" y="2544919"/>
          <a:ext cx="3245947" cy="56486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4) Presupuesto: ¿Cuál es el presupuesto indicativo para las actividades de Marketing Digital a disposición? </a:t>
          </a:r>
        </a:p>
      </dsp:txBody>
      <dsp:txXfrm>
        <a:off x="1101417" y="2561463"/>
        <a:ext cx="3212859" cy="5317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9E722D-BD21-4643-9FF5-6C0F847AB9BC}">
      <dsp:nvSpPr>
        <dsp:cNvPr id="0" name=""/>
        <dsp:cNvSpPr/>
      </dsp:nvSpPr>
      <dsp:spPr>
        <a:xfrm>
          <a:off x="3089" y="285623"/>
          <a:ext cx="957693" cy="110826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Objetivos del negocio</a:t>
          </a:r>
        </a:p>
      </dsp:txBody>
      <dsp:txXfrm>
        <a:off x="31139" y="313673"/>
        <a:ext cx="901593" cy="1052168"/>
      </dsp:txXfrm>
    </dsp:sp>
    <dsp:sp modelId="{ED438350-1447-4B69-806E-AD6353D54FE3}">
      <dsp:nvSpPr>
        <dsp:cNvPr id="0" name=""/>
        <dsp:cNvSpPr/>
      </dsp:nvSpPr>
      <dsp:spPr>
        <a:xfrm>
          <a:off x="1056552" y="721004"/>
          <a:ext cx="203031" cy="23750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noProof="0" dirty="0">
            <a:solidFill>
              <a:schemeClr val="tx1"/>
            </a:solidFill>
            <a:latin typeface="Arial Rounded MT Bold" panose="020F0704030504030204" pitchFamily="34" charset="0"/>
          </a:endParaRPr>
        </a:p>
      </dsp:txBody>
      <dsp:txXfrm>
        <a:off x="1056552" y="768505"/>
        <a:ext cx="142122" cy="142505"/>
      </dsp:txXfrm>
    </dsp:sp>
    <dsp:sp modelId="{FE791604-A204-4461-B90C-AD4A2401898B}">
      <dsp:nvSpPr>
        <dsp:cNvPr id="0" name=""/>
        <dsp:cNvSpPr/>
      </dsp:nvSpPr>
      <dsp:spPr>
        <a:xfrm>
          <a:off x="1343860" y="285623"/>
          <a:ext cx="957693" cy="1108268"/>
        </a:xfrm>
        <a:prstGeom prst="roundRect">
          <a:avLst>
            <a:gd name="adj" fmla="val 10000"/>
          </a:avLst>
        </a:prstGeom>
        <a:solidFill>
          <a:schemeClr val="accent3">
            <a:hueOff val="-706973"/>
            <a:satOff val="-2909"/>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Objetivos para el  digital marketing </a:t>
          </a:r>
        </a:p>
      </dsp:txBody>
      <dsp:txXfrm>
        <a:off x="1371910" y="313673"/>
        <a:ext cx="901593" cy="1052168"/>
      </dsp:txXfrm>
    </dsp:sp>
    <dsp:sp modelId="{BFE86C99-1D74-4A8F-AA7E-FE08FC4B4BAA}">
      <dsp:nvSpPr>
        <dsp:cNvPr id="0" name=""/>
        <dsp:cNvSpPr/>
      </dsp:nvSpPr>
      <dsp:spPr>
        <a:xfrm>
          <a:off x="2397323" y="721004"/>
          <a:ext cx="203031" cy="237507"/>
        </a:xfrm>
        <a:prstGeom prst="rightArrow">
          <a:avLst>
            <a:gd name="adj1" fmla="val 60000"/>
            <a:gd name="adj2" fmla="val 50000"/>
          </a:avLst>
        </a:prstGeom>
        <a:solidFill>
          <a:schemeClr val="accent3">
            <a:hueOff val="-942630"/>
            <a:satOff val="-3879"/>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noProof="0" dirty="0">
            <a:solidFill>
              <a:schemeClr val="tx1"/>
            </a:solidFill>
            <a:latin typeface="Arial Rounded MT Bold" panose="020F0704030504030204" pitchFamily="34" charset="0"/>
          </a:endParaRPr>
        </a:p>
      </dsp:txBody>
      <dsp:txXfrm>
        <a:off x="2397323" y="768505"/>
        <a:ext cx="142122" cy="142505"/>
      </dsp:txXfrm>
    </dsp:sp>
    <dsp:sp modelId="{AC14DDE0-6B61-4E4A-9FC6-3D527B3FE8CC}">
      <dsp:nvSpPr>
        <dsp:cNvPr id="0" name=""/>
        <dsp:cNvSpPr/>
      </dsp:nvSpPr>
      <dsp:spPr>
        <a:xfrm>
          <a:off x="2684631" y="285623"/>
          <a:ext cx="957693" cy="1108268"/>
        </a:xfrm>
        <a:prstGeom prst="roundRect">
          <a:avLst>
            <a:gd name="adj" fmla="val 10000"/>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Estrategia de Marketing Digital </a:t>
          </a:r>
        </a:p>
      </dsp:txBody>
      <dsp:txXfrm>
        <a:off x="2712681" y="313673"/>
        <a:ext cx="901593" cy="1052168"/>
      </dsp:txXfrm>
    </dsp:sp>
    <dsp:sp modelId="{798FDC9D-FBE6-4677-8385-5FA2FD5C58C3}">
      <dsp:nvSpPr>
        <dsp:cNvPr id="0" name=""/>
        <dsp:cNvSpPr/>
      </dsp:nvSpPr>
      <dsp:spPr>
        <a:xfrm>
          <a:off x="3738094" y="721004"/>
          <a:ext cx="203031" cy="237507"/>
        </a:xfrm>
        <a:prstGeom prst="rightArrow">
          <a:avLst>
            <a:gd name="adj1" fmla="val 60000"/>
            <a:gd name="adj2" fmla="val 50000"/>
          </a:avLst>
        </a:prstGeom>
        <a:solidFill>
          <a:schemeClr val="accent3">
            <a:hueOff val="-1885261"/>
            <a:satOff val="-7757"/>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noProof="0" dirty="0">
            <a:solidFill>
              <a:schemeClr val="tx1"/>
            </a:solidFill>
            <a:latin typeface="Arial Rounded MT Bold" panose="020F0704030504030204" pitchFamily="34" charset="0"/>
          </a:endParaRPr>
        </a:p>
      </dsp:txBody>
      <dsp:txXfrm>
        <a:off x="3738094" y="768505"/>
        <a:ext cx="142122" cy="142505"/>
      </dsp:txXfrm>
    </dsp:sp>
    <dsp:sp modelId="{08A51DE4-A777-4080-93D9-3BE6A5DCCAAF}">
      <dsp:nvSpPr>
        <dsp:cNvPr id="0" name=""/>
        <dsp:cNvSpPr/>
      </dsp:nvSpPr>
      <dsp:spPr>
        <a:xfrm>
          <a:off x="4025402" y="285623"/>
          <a:ext cx="957693" cy="1108268"/>
        </a:xfrm>
        <a:prstGeom prst="roundRect">
          <a:avLst>
            <a:gd name="adj" fmla="val 10000"/>
          </a:avLst>
        </a:prstGeom>
        <a:solidFill>
          <a:schemeClr val="accent3">
            <a:hueOff val="-2120918"/>
            <a:satOff val="-8727"/>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Plan operativo </a:t>
          </a:r>
        </a:p>
      </dsp:txBody>
      <dsp:txXfrm>
        <a:off x="4053452" y="313673"/>
        <a:ext cx="901593" cy="1052168"/>
      </dsp:txXfrm>
    </dsp:sp>
    <dsp:sp modelId="{7F7F0236-7780-43FA-B110-F993758750C3}">
      <dsp:nvSpPr>
        <dsp:cNvPr id="0" name=""/>
        <dsp:cNvSpPr/>
      </dsp:nvSpPr>
      <dsp:spPr>
        <a:xfrm>
          <a:off x="5078865" y="721004"/>
          <a:ext cx="203031" cy="237507"/>
        </a:xfrm>
        <a:prstGeom prst="rightArrow">
          <a:avLst>
            <a:gd name="adj1" fmla="val 60000"/>
            <a:gd name="adj2" fmla="val 50000"/>
          </a:avLst>
        </a:prstGeom>
        <a:solidFill>
          <a:schemeClr val="accent3">
            <a:hueOff val="-2827891"/>
            <a:satOff val="-1163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noProof="0" dirty="0">
            <a:solidFill>
              <a:schemeClr val="tx1"/>
            </a:solidFill>
            <a:latin typeface="Arial Rounded MT Bold" panose="020F0704030504030204" pitchFamily="34" charset="0"/>
          </a:endParaRPr>
        </a:p>
      </dsp:txBody>
      <dsp:txXfrm>
        <a:off x="5078865" y="768505"/>
        <a:ext cx="142122" cy="142505"/>
      </dsp:txXfrm>
    </dsp:sp>
    <dsp:sp modelId="{9C7E7210-1FD5-4A55-9C92-5AE427EEDD2B}">
      <dsp:nvSpPr>
        <dsp:cNvPr id="0" name=""/>
        <dsp:cNvSpPr/>
      </dsp:nvSpPr>
      <dsp:spPr>
        <a:xfrm>
          <a:off x="5366173" y="285623"/>
          <a:ext cx="957693" cy="1108268"/>
        </a:xfrm>
        <a:prstGeom prst="roundRect">
          <a:avLst>
            <a:gd name="adj" fmla="val 10000"/>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Contenido (inserción, post en Facebook, Instagram etc.). </a:t>
          </a:r>
        </a:p>
      </dsp:txBody>
      <dsp:txXfrm>
        <a:off x="5394223" y="313673"/>
        <a:ext cx="901593" cy="105216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799D9-DA94-4851-9684-1FFB332E127B}">
      <dsp:nvSpPr>
        <dsp:cNvPr id="0" name=""/>
        <dsp:cNvSpPr/>
      </dsp:nvSpPr>
      <dsp:spPr>
        <a:xfrm>
          <a:off x="0" y="1078575"/>
          <a:ext cx="6416259" cy="403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72C75E-0808-45EA-9F10-D868212720F7}">
      <dsp:nvSpPr>
        <dsp:cNvPr id="0" name=""/>
        <dsp:cNvSpPr/>
      </dsp:nvSpPr>
      <dsp:spPr>
        <a:xfrm>
          <a:off x="295292" y="74385"/>
          <a:ext cx="5750308" cy="1253891"/>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64" tIns="0" rIns="169764" bIns="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1) Gradual: Cuando el plan de marketing digital empieza a generar resultados de negocio, se crea un efecto dominó (pero tener más datos y más procesos significa tener más trabajo: el incremento de las ventas significa necesitar más personas, por ejemplo, para el soporte clientes etc.). Es mejor empezar con buen tiempo y por transiciones graduales (hay que evitar gestionar contemporáneamente y desde el principio una página de Facebook comercial, una página de Instagram, un boletín...)</a:t>
          </a:r>
        </a:p>
      </dsp:txBody>
      <dsp:txXfrm>
        <a:off x="356502" y="135595"/>
        <a:ext cx="5627888" cy="1131471"/>
      </dsp:txXfrm>
    </dsp:sp>
    <dsp:sp modelId="{3FD2DDB7-F421-4905-8A7F-28BCA4E005BC}">
      <dsp:nvSpPr>
        <dsp:cNvPr id="0" name=""/>
        <dsp:cNvSpPr/>
      </dsp:nvSpPr>
      <dsp:spPr>
        <a:xfrm>
          <a:off x="0" y="1804335"/>
          <a:ext cx="6416259" cy="4032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71652CD4-6C05-447B-BFBC-13910D9E096F}">
      <dsp:nvSpPr>
        <dsp:cNvPr id="0" name=""/>
        <dsp:cNvSpPr/>
      </dsp:nvSpPr>
      <dsp:spPr>
        <a:xfrm>
          <a:off x="320812" y="1568175"/>
          <a:ext cx="5691029" cy="47232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64" tIns="0" rIns="169764" bIns="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2) Sencillo: conseguir crear una estrategia y un plan eficaces pero lineares: los contenidos no deben implicar mucho compromiso por el destinatario.  </a:t>
          </a:r>
        </a:p>
      </dsp:txBody>
      <dsp:txXfrm>
        <a:off x="343869" y="1591232"/>
        <a:ext cx="5644915" cy="426206"/>
      </dsp:txXfrm>
    </dsp:sp>
    <dsp:sp modelId="{6E26A059-2E50-4C15-A134-7ECE55EF8E96}">
      <dsp:nvSpPr>
        <dsp:cNvPr id="0" name=""/>
        <dsp:cNvSpPr/>
      </dsp:nvSpPr>
      <dsp:spPr>
        <a:xfrm>
          <a:off x="0" y="2530095"/>
          <a:ext cx="6416259" cy="4032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BEA1A1E2-8574-4FA2-A234-DB214D527687}">
      <dsp:nvSpPr>
        <dsp:cNvPr id="0" name=""/>
        <dsp:cNvSpPr/>
      </dsp:nvSpPr>
      <dsp:spPr>
        <a:xfrm>
          <a:off x="330915" y="2300184"/>
          <a:ext cx="5629766" cy="472320"/>
        </a:xfrm>
        <a:prstGeom prst="roundRect">
          <a:avLst/>
        </a:prstGeom>
        <a:solidFill>
          <a:srgbClr val="F8B2A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9764" tIns="0" rIns="169764" bIns="0" numCol="1" spcCol="1270" anchor="ctr" anchorCtr="0">
          <a:noAutofit/>
        </a:bodyPr>
        <a:lstStyle/>
        <a:p>
          <a:pPr marL="0" lvl="0" indent="0" algn="just"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3) </a:t>
          </a:r>
          <a:r>
            <a:rPr lang="es-ES" sz="1200" kern="1200" noProof="0" dirty="0">
              <a:solidFill>
                <a:schemeClr val="tx1"/>
              </a:solidFill>
              <a:latin typeface="Arial Rounded MT Bold" panose="020F0704030504030204" pitchFamily="34" charset="0"/>
            </a:rPr>
            <a:t>Flexible: es fundamental saber encontrar, si es necesario, soluciones alternativas.</a:t>
          </a:r>
        </a:p>
      </dsp:txBody>
      <dsp:txXfrm>
        <a:off x="353972" y="2323241"/>
        <a:ext cx="5583652" cy="4262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0714A-8CAF-4C9A-9F81-B35C91F54CD9}">
      <dsp:nvSpPr>
        <dsp:cNvPr id="0" name=""/>
        <dsp:cNvSpPr/>
      </dsp:nvSpPr>
      <dsp:spPr>
        <a:xfrm>
          <a:off x="0" y="7323"/>
          <a:ext cx="5904001" cy="1029600"/>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b="1" i="1" kern="1200" noProof="0" dirty="0">
              <a:solidFill>
                <a:srgbClr val="F8469B"/>
              </a:solidFill>
              <a:latin typeface="Arial Rounded MT Bold" panose="020F0704030504030204" pitchFamily="34" charset="0"/>
            </a:rPr>
            <a:t>Content marketing</a:t>
          </a:r>
          <a:r>
            <a:rPr lang="es-ES" sz="1200" kern="1200" noProof="0" dirty="0">
              <a:solidFill>
                <a:schemeClr val="tx1"/>
              </a:solidFill>
              <a:latin typeface="Arial Rounded MT Bold" panose="020F0704030504030204" pitchFamily="34" charset="0"/>
            </a:rPr>
            <a:t>: el conjunto de las actividades destinadas a la creación, al cuidado y a la distribución de contenidos interesantes para los clientes potenciales, a través de los cuales la empresa puede entrar en contacto con un público más grande, pero definido. </a:t>
          </a:r>
        </a:p>
      </dsp:txBody>
      <dsp:txXfrm>
        <a:off x="50261" y="57584"/>
        <a:ext cx="5803479" cy="929078"/>
      </dsp:txXfrm>
    </dsp:sp>
    <dsp:sp modelId="{0122B699-0829-4F8A-9BB6-0227F44700B0}">
      <dsp:nvSpPr>
        <dsp:cNvPr id="0" name=""/>
        <dsp:cNvSpPr/>
      </dsp:nvSpPr>
      <dsp:spPr>
        <a:xfrm>
          <a:off x="0" y="1195324"/>
          <a:ext cx="5904001" cy="1029600"/>
        </a:xfrm>
        <a:prstGeom prst="roundRect">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Si la empresa ofrece contenidos de valor a los usuarios, estos últimos la recompensarán con sus propias compras, con su fidelidad a la marca, o simplemente hablando de ella favorablemente, convirtiéndose en patrocinadores espontáneos.  </a:t>
          </a:r>
        </a:p>
      </dsp:txBody>
      <dsp:txXfrm>
        <a:off x="50261" y="1245585"/>
        <a:ext cx="5803479" cy="9290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1AE3A-4602-4748-A041-63A761B0B77D}">
      <dsp:nvSpPr>
        <dsp:cNvPr id="0" name=""/>
        <dsp:cNvSpPr/>
      </dsp:nvSpPr>
      <dsp:spPr>
        <a:xfrm>
          <a:off x="15084" y="170969"/>
          <a:ext cx="6177612" cy="101568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Cultivar al público significa hacerlo también después de la venta del producto o del servicio. </a:t>
          </a:r>
          <a:r>
            <a:rPr lang="es-ES" sz="1200" kern="1200" noProof="0" dirty="0">
              <a:solidFill>
                <a:srgbClr val="F8469B"/>
              </a:solidFill>
              <a:latin typeface="Arial Rounded MT Bold" panose="020F0704030504030204" pitchFamily="34" charset="0"/>
            </a:rPr>
            <a:t>El cuidado del cliente</a:t>
          </a:r>
          <a:r>
            <a:rPr lang="es-ES" sz="1200" kern="1200" noProof="0" dirty="0">
              <a:solidFill>
                <a:schemeClr val="tx1"/>
              </a:solidFill>
              <a:latin typeface="Arial Rounded MT Bold" panose="020F0704030504030204" pitchFamily="34" charset="0"/>
            </a:rPr>
            <a:t> es lo que valora la experiencia de compra (</a:t>
          </a:r>
          <a:r>
            <a:rPr lang="es-ES" sz="1200" i="1" kern="1200" noProof="0" dirty="0" err="1">
              <a:solidFill>
                <a:schemeClr val="tx1"/>
              </a:solidFill>
              <a:latin typeface="Arial Rounded MT Bold" panose="020F0704030504030204" pitchFamily="34" charset="0"/>
            </a:rPr>
            <a:t>Customer</a:t>
          </a:r>
          <a:r>
            <a:rPr lang="es-ES" sz="1200" i="1" kern="1200" noProof="0" dirty="0">
              <a:solidFill>
                <a:schemeClr val="tx1"/>
              </a:solidFill>
              <a:latin typeface="Arial Rounded MT Bold" panose="020F0704030504030204" pitchFamily="34" charset="0"/>
            </a:rPr>
            <a:t> </a:t>
          </a:r>
          <a:r>
            <a:rPr lang="es-ES" sz="1200" i="1" kern="1200" noProof="0" dirty="0" err="1">
              <a:solidFill>
                <a:schemeClr val="tx1"/>
              </a:solidFill>
              <a:latin typeface="Arial Rounded MT Bold" panose="020F0704030504030204" pitchFamily="34" charset="0"/>
            </a:rPr>
            <a:t>Service</a:t>
          </a:r>
          <a:r>
            <a:rPr lang="es-ES" sz="1200" kern="1200" noProof="0" dirty="0">
              <a:solidFill>
                <a:schemeClr val="tx1"/>
              </a:solidFill>
              <a:latin typeface="Arial Rounded MT Bold" panose="020F0704030504030204" pitchFamily="34" charset="0"/>
            </a:rPr>
            <a:t>). Desde proporcionar gratuitamente un manual de instrucciones, hasta el </a:t>
          </a:r>
          <a:r>
            <a:rPr lang="es-ES" sz="1200" kern="1200" noProof="0" dirty="0" err="1">
              <a:solidFill>
                <a:schemeClr val="tx1"/>
              </a:solidFill>
              <a:latin typeface="Arial Rounded MT Bold" panose="020F0704030504030204" pitchFamily="34" charset="0"/>
            </a:rPr>
            <a:t>webinar</a:t>
          </a:r>
          <a:r>
            <a:rPr lang="es-ES" sz="1200" kern="1200" noProof="0" dirty="0">
              <a:solidFill>
                <a:schemeClr val="tx1"/>
              </a:solidFill>
              <a:latin typeface="Arial Rounded MT Bold" panose="020F0704030504030204" pitchFamily="34" charset="0"/>
            </a:rPr>
            <a:t>, encuentros, tutoriales, promociones.    </a:t>
          </a:r>
        </a:p>
      </dsp:txBody>
      <dsp:txXfrm>
        <a:off x="15084" y="170969"/>
        <a:ext cx="6177612" cy="10156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51A55-E93C-43E4-834A-A6AF2D709D62}">
      <dsp:nvSpPr>
        <dsp:cNvPr id="0" name=""/>
        <dsp:cNvSpPr/>
      </dsp:nvSpPr>
      <dsp:spPr>
        <a:xfrm>
          <a:off x="-2259906" y="-349513"/>
          <a:ext cx="2699683" cy="2699683"/>
        </a:xfrm>
        <a:prstGeom prst="blockArc">
          <a:avLst>
            <a:gd name="adj1" fmla="val 18900000"/>
            <a:gd name="adj2" fmla="val 2700000"/>
            <a:gd name="adj3" fmla="val 800"/>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F2296A-5C93-4811-BAD3-B8FBE663B8ED}">
      <dsp:nvSpPr>
        <dsp:cNvPr id="0" name=""/>
        <dsp:cNvSpPr/>
      </dsp:nvSpPr>
      <dsp:spPr>
        <a:xfrm>
          <a:off x="282702" y="200065"/>
          <a:ext cx="5902481" cy="4001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604" tIns="25400" rIns="25400" bIns="25400" numCol="1" spcCol="1270" anchor="ctr" anchorCtr="0">
          <a:noAutofit/>
        </a:bodyPr>
        <a:lstStyle/>
        <a:p>
          <a:pPr marL="0" lvl="0" indent="0" algn="l" defTabSz="444500">
            <a:lnSpc>
              <a:spcPct val="90000"/>
            </a:lnSpc>
            <a:spcBef>
              <a:spcPct val="0"/>
            </a:spcBef>
            <a:spcAft>
              <a:spcPct val="35000"/>
            </a:spcAft>
            <a:buNone/>
          </a:pPr>
          <a:r>
            <a:rPr lang="es-ES" sz="1000" kern="1200" noProof="0" dirty="0">
              <a:solidFill>
                <a:schemeClr val="tx1"/>
              </a:solidFill>
              <a:latin typeface="Arial Rounded MT Bold" panose="020F0704030504030204" pitchFamily="34" charset="0"/>
            </a:rPr>
            <a:t>Los contenidos que una empresa publica por la Web y las Redes Sociales no deben ser auto celebrativos ni eslogan (un estilo típico de la Comunicación «</a:t>
          </a:r>
          <a:r>
            <a:rPr lang="es-ES" sz="1000" kern="1200" noProof="0" dirty="0" err="1">
              <a:solidFill>
                <a:schemeClr val="tx1"/>
              </a:solidFill>
              <a:latin typeface="Arial Rounded MT Bold" panose="020F0704030504030204" pitchFamily="34" charset="0"/>
            </a:rPr>
            <a:t>push</a:t>
          </a:r>
          <a:r>
            <a:rPr lang="es-ES" sz="1000" kern="1200" noProof="0" dirty="0">
              <a:solidFill>
                <a:schemeClr val="tx1"/>
              </a:solidFill>
              <a:latin typeface="Arial Rounded MT Bold" panose="020F0704030504030204" pitchFamily="34" charset="0"/>
            </a:rPr>
            <a:t>») </a:t>
          </a:r>
        </a:p>
      </dsp:txBody>
      <dsp:txXfrm>
        <a:off x="282702" y="200065"/>
        <a:ext cx="5902481" cy="400131"/>
      </dsp:txXfrm>
    </dsp:sp>
    <dsp:sp modelId="{9E76D100-2519-411C-98C2-7DF3A2F4AF7F}">
      <dsp:nvSpPr>
        <dsp:cNvPr id="0" name=""/>
        <dsp:cNvSpPr/>
      </dsp:nvSpPr>
      <dsp:spPr>
        <a:xfrm>
          <a:off x="32619" y="150049"/>
          <a:ext cx="500164" cy="500164"/>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3BB9AE-27B6-406E-9726-AD0DE6598A6A}">
      <dsp:nvSpPr>
        <dsp:cNvPr id="0" name=""/>
        <dsp:cNvSpPr/>
      </dsp:nvSpPr>
      <dsp:spPr>
        <a:xfrm>
          <a:off x="428149" y="800262"/>
          <a:ext cx="5757033" cy="40013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604" tIns="25400" rIns="25400" bIns="25400" numCol="1" spcCol="1270" anchor="ctr" anchorCtr="0">
          <a:noAutofit/>
        </a:bodyPr>
        <a:lstStyle/>
        <a:p>
          <a:pPr marL="0" lvl="0" indent="0" algn="l" defTabSz="444500">
            <a:lnSpc>
              <a:spcPct val="90000"/>
            </a:lnSpc>
            <a:spcBef>
              <a:spcPct val="0"/>
            </a:spcBef>
            <a:spcAft>
              <a:spcPct val="35000"/>
            </a:spcAft>
            <a:buNone/>
          </a:pPr>
          <a:r>
            <a:rPr lang="es-ES" sz="1000" kern="1200" noProof="0" dirty="0">
              <a:solidFill>
                <a:schemeClr val="tx1"/>
              </a:solidFill>
              <a:latin typeface="Arial Rounded MT Bold" panose="020F0704030504030204" pitchFamily="34" charset="0"/>
            </a:rPr>
            <a:t>No solo:  ningún contenido de las mejores estrategias de Marketing Digital se centra realmente en los productos o servicios ofrecidos por la empresa. </a:t>
          </a:r>
        </a:p>
      </dsp:txBody>
      <dsp:txXfrm>
        <a:off x="428149" y="800262"/>
        <a:ext cx="5757033" cy="400131"/>
      </dsp:txXfrm>
    </dsp:sp>
    <dsp:sp modelId="{F512C1ED-4C52-4F92-83FE-EA7936362A17}">
      <dsp:nvSpPr>
        <dsp:cNvPr id="0" name=""/>
        <dsp:cNvSpPr/>
      </dsp:nvSpPr>
      <dsp:spPr>
        <a:xfrm>
          <a:off x="178067" y="750246"/>
          <a:ext cx="500164" cy="500164"/>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6B7598-82EB-4690-ADBA-5F8576B86382}">
      <dsp:nvSpPr>
        <dsp:cNvPr id="0" name=""/>
        <dsp:cNvSpPr/>
      </dsp:nvSpPr>
      <dsp:spPr>
        <a:xfrm>
          <a:off x="282702" y="1400459"/>
          <a:ext cx="5902481" cy="40013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604" tIns="25400" rIns="25400" bIns="25400" numCol="1" spcCol="1270" anchor="ctr" anchorCtr="0">
          <a:noAutofit/>
        </a:bodyPr>
        <a:lstStyle/>
        <a:p>
          <a:pPr marL="0" lvl="0" indent="0" algn="l" defTabSz="444500">
            <a:lnSpc>
              <a:spcPct val="90000"/>
            </a:lnSpc>
            <a:spcBef>
              <a:spcPct val="0"/>
            </a:spcBef>
            <a:spcAft>
              <a:spcPct val="35000"/>
            </a:spcAft>
            <a:buNone/>
          </a:pPr>
          <a:r>
            <a:rPr lang="es-ES" sz="1000" kern="1200" noProof="0" dirty="0">
              <a:solidFill>
                <a:schemeClr val="tx1"/>
              </a:solidFill>
              <a:latin typeface="Arial Rounded MT Bold" panose="020F0704030504030204" pitchFamily="34" charset="0"/>
            </a:rPr>
            <a:t>El Observatorio </a:t>
          </a:r>
          <a:r>
            <a:rPr lang="es-ES" sz="1000" i="1" kern="1200" noProof="0" dirty="0" err="1">
              <a:solidFill>
                <a:schemeClr val="tx1"/>
              </a:solidFill>
              <a:latin typeface="Arial Rounded MT Bold" panose="020F0704030504030204" pitchFamily="34" charset="0"/>
            </a:rPr>
            <a:t>SocialMediAbility</a:t>
          </a:r>
          <a:r>
            <a:rPr lang="es-ES" sz="1000" kern="1200" noProof="0" dirty="0">
              <a:solidFill>
                <a:schemeClr val="tx1"/>
              </a:solidFill>
              <a:latin typeface="Arial Rounded MT Bold" panose="020F0704030504030204" pitchFamily="34" charset="0"/>
            </a:rPr>
            <a:t>  ha enseñado muchos ejemplos de empresas que publican todo lo contrario.  </a:t>
          </a:r>
        </a:p>
      </dsp:txBody>
      <dsp:txXfrm>
        <a:off x="282702" y="1400459"/>
        <a:ext cx="5902481" cy="400131"/>
      </dsp:txXfrm>
    </dsp:sp>
    <dsp:sp modelId="{EFDB9593-E621-42DE-AF55-E9E3A2173A81}">
      <dsp:nvSpPr>
        <dsp:cNvPr id="0" name=""/>
        <dsp:cNvSpPr/>
      </dsp:nvSpPr>
      <dsp:spPr>
        <a:xfrm>
          <a:off x="32619" y="1350443"/>
          <a:ext cx="500164" cy="500164"/>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F9A93-36DD-4E33-BAED-CC1B29609364}">
      <dsp:nvSpPr>
        <dsp:cNvPr id="0" name=""/>
        <dsp:cNvSpPr/>
      </dsp:nvSpPr>
      <dsp:spPr>
        <a:xfrm>
          <a:off x="-1354430" y="-211856"/>
          <a:ext cx="1624042" cy="1624042"/>
        </a:xfrm>
        <a:prstGeom prst="blockArc">
          <a:avLst>
            <a:gd name="adj1" fmla="val 18900000"/>
            <a:gd name="adj2" fmla="val 2700000"/>
            <a:gd name="adj3" fmla="val 1330"/>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E980FA-6999-4B25-AFCA-2888296170F0}">
      <dsp:nvSpPr>
        <dsp:cNvPr id="0" name=""/>
        <dsp:cNvSpPr/>
      </dsp:nvSpPr>
      <dsp:spPr>
        <a:xfrm>
          <a:off x="173212" y="120032"/>
          <a:ext cx="4548475" cy="24006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52" tIns="33020" rIns="33020" bIns="33020" numCol="1" spcCol="1270" anchor="ctr" anchorCtr="0">
          <a:noAutofit/>
        </a:bodyPr>
        <a:lstStyle/>
        <a:p>
          <a:pPr marL="0" lvl="0" indent="0" algn="l" defTabSz="577850">
            <a:lnSpc>
              <a:spcPct val="90000"/>
            </a:lnSpc>
            <a:spcBef>
              <a:spcPct val="0"/>
            </a:spcBef>
            <a:spcAft>
              <a:spcPct val="35000"/>
            </a:spcAft>
            <a:buNone/>
          </a:pPr>
          <a:r>
            <a:rPr lang="es-ES" sz="1300" kern="1200" noProof="0" dirty="0">
              <a:solidFill>
                <a:schemeClr val="tx1"/>
              </a:solidFill>
              <a:latin typeface="Arial Rounded MT Bold" panose="020F0704030504030204" pitchFamily="34" charset="0"/>
            </a:rPr>
            <a:t>Quienes somos</a:t>
          </a:r>
        </a:p>
      </dsp:txBody>
      <dsp:txXfrm>
        <a:off x="173212" y="120032"/>
        <a:ext cx="4548475" cy="240065"/>
      </dsp:txXfrm>
    </dsp:sp>
    <dsp:sp modelId="{A0F965C4-38D1-4C9F-8ACA-268F2A426CED}">
      <dsp:nvSpPr>
        <dsp:cNvPr id="0" name=""/>
        <dsp:cNvSpPr/>
      </dsp:nvSpPr>
      <dsp:spPr>
        <a:xfrm>
          <a:off x="23171" y="90024"/>
          <a:ext cx="300082" cy="300082"/>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59570C-95B1-4B3C-9BF8-B2370FE4D806}">
      <dsp:nvSpPr>
        <dsp:cNvPr id="0" name=""/>
        <dsp:cNvSpPr/>
      </dsp:nvSpPr>
      <dsp:spPr>
        <a:xfrm>
          <a:off x="260476" y="480131"/>
          <a:ext cx="4461211" cy="240065"/>
        </a:xfrm>
        <a:prstGeom prst="rect">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52" tIns="33020" rIns="33020" bIns="33020" numCol="1" spcCol="1270" anchor="ctr" anchorCtr="0">
          <a:noAutofit/>
        </a:bodyPr>
        <a:lstStyle/>
        <a:p>
          <a:pPr marL="0" lvl="0" indent="0" algn="l" defTabSz="577850">
            <a:lnSpc>
              <a:spcPct val="90000"/>
            </a:lnSpc>
            <a:spcBef>
              <a:spcPct val="0"/>
            </a:spcBef>
            <a:spcAft>
              <a:spcPct val="35000"/>
            </a:spcAft>
            <a:buNone/>
          </a:pPr>
          <a:r>
            <a:rPr lang="es-ES" sz="1300" kern="1200" noProof="0" dirty="0">
              <a:solidFill>
                <a:schemeClr val="tx1"/>
              </a:solidFill>
              <a:latin typeface="Arial Rounded MT Bold" panose="020F0704030504030204" pitchFamily="34" charset="0"/>
            </a:rPr>
            <a:t>De qué queremos hablar,</a:t>
          </a:r>
        </a:p>
      </dsp:txBody>
      <dsp:txXfrm>
        <a:off x="260476" y="480131"/>
        <a:ext cx="4461211" cy="240065"/>
      </dsp:txXfrm>
    </dsp:sp>
    <dsp:sp modelId="{A948DCCD-A320-4DF8-AFEF-4996D484E3CD}">
      <dsp:nvSpPr>
        <dsp:cNvPr id="0" name=""/>
        <dsp:cNvSpPr/>
      </dsp:nvSpPr>
      <dsp:spPr>
        <a:xfrm>
          <a:off x="110435" y="450123"/>
          <a:ext cx="300082" cy="300082"/>
        </a:xfrm>
        <a:prstGeom prst="ellipse">
          <a:avLst/>
        </a:prstGeom>
        <a:solidFill>
          <a:schemeClr val="lt1">
            <a:hueOff val="0"/>
            <a:satOff val="0"/>
            <a:lumOff val="0"/>
            <a:alphaOff val="0"/>
          </a:schemeClr>
        </a:solidFill>
        <a:ln w="25400" cap="flat" cmpd="sng" algn="ctr">
          <a:solidFill>
            <a:schemeClr val="accent3">
              <a:hueOff val="-1413945"/>
              <a:satOff val="-5818"/>
              <a:lumOff val="-1177"/>
              <a:alphaOff val="0"/>
            </a:schemeClr>
          </a:solidFill>
          <a:prstDash val="solid"/>
        </a:ln>
        <a:effectLst/>
      </dsp:spPr>
      <dsp:style>
        <a:lnRef idx="2">
          <a:scrgbClr r="0" g="0" b="0"/>
        </a:lnRef>
        <a:fillRef idx="1">
          <a:scrgbClr r="0" g="0" b="0"/>
        </a:fillRef>
        <a:effectRef idx="0">
          <a:scrgbClr r="0" g="0" b="0"/>
        </a:effectRef>
        <a:fontRef idx="minor"/>
      </dsp:style>
    </dsp:sp>
    <dsp:sp modelId="{126D4E84-086C-4B3D-B5EC-52D3FDF3EDD1}">
      <dsp:nvSpPr>
        <dsp:cNvPr id="0" name=""/>
        <dsp:cNvSpPr/>
      </dsp:nvSpPr>
      <dsp:spPr>
        <a:xfrm>
          <a:off x="173212" y="840230"/>
          <a:ext cx="4548475" cy="240065"/>
        </a:xfrm>
        <a:prstGeom prst="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52" tIns="33020" rIns="33020" bIns="33020" numCol="1" spcCol="1270" anchor="ctr" anchorCtr="0">
          <a:noAutofit/>
        </a:bodyPr>
        <a:lstStyle/>
        <a:p>
          <a:pPr marL="0" lvl="0" indent="0" algn="l" defTabSz="577850">
            <a:lnSpc>
              <a:spcPct val="90000"/>
            </a:lnSpc>
            <a:spcBef>
              <a:spcPct val="0"/>
            </a:spcBef>
            <a:spcAft>
              <a:spcPct val="35000"/>
            </a:spcAft>
            <a:buNone/>
          </a:pPr>
          <a:r>
            <a:rPr lang="es-ES" sz="1300" kern="1200" noProof="0" dirty="0">
              <a:solidFill>
                <a:schemeClr val="tx1"/>
              </a:solidFill>
              <a:latin typeface="Arial Rounded MT Bold" panose="020F0704030504030204" pitchFamily="34" charset="0"/>
            </a:rPr>
            <a:t>De las «Personas» a quien nos dirigimos. </a:t>
          </a:r>
        </a:p>
      </dsp:txBody>
      <dsp:txXfrm>
        <a:off x="173212" y="840230"/>
        <a:ext cx="4548475" cy="240065"/>
      </dsp:txXfrm>
    </dsp:sp>
    <dsp:sp modelId="{5560E288-6FB2-4C36-89A6-63EC78B0C9B5}">
      <dsp:nvSpPr>
        <dsp:cNvPr id="0" name=""/>
        <dsp:cNvSpPr/>
      </dsp:nvSpPr>
      <dsp:spPr>
        <a:xfrm>
          <a:off x="23171" y="810222"/>
          <a:ext cx="300082" cy="300082"/>
        </a:xfrm>
        <a:prstGeom prst="ellipse">
          <a:avLst/>
        </a:prstGeom>
        <a:solidFill>
          <a:schemeClr val="lt1">
            <a:hueOff val="0"/>
            <a:satOff val="0"/>
            <a:lumOff val="0"/>
            <a:alphaOff val="0"/>
          </a:schemeClr>
        </a:solidFill>
        <a:ln w="25400" cap="flat" cmpd="sng" algn="ctr">
          <a:solidFill>
            <a:schemeClr val="accent3">
              <a:hueOff val="-2827891"/>
              <a:satOff val="-11636"/>
              <a:lumOff val="-235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B3C61-6729-4B05-B234-B27C0E69BDBD}">
      <dsp:nvSpPr>
        <dsp:cNvPr id="0" name=""/>
        <dsp:cNvSpPr/>
      </dsp:nvSpPr>
      <dsp:spPr>
        <a:xfrm>
          <a:off x="0" y="0"/>
          <a:ext cx="2129645" cy="2129645"/>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38D7A5-720B-42C0-8471-694F05F62AEB}">
      <dsp:nvSpPr>
        <dsp:cNvPr id="0" name=""/>
        <dsp:cNvSpPr/>
      </dsp:nvSpPr>
      <dsp:spPr>
        <a:xfrm>
          <a:off x="1064822" y="0"/>
          <a:ext cx="4551801" cy="2129645"/>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noProof="0" dirty="0">
              <a:latin typeface="Arial Rounded MT Bold" panose="020F0704030504030204" pitchFamily="34" charset="0"/>
            </a:rPr>
            <a:t>Entrar en relación con las personas y escucharlas</a:t>
          </a:r>
        </a:p>
      </dsp:txBody>
      <dsp:txXfrm>
        <a:off x="1064822" y="0"/>
        <a:ext cx="4551801" cy="452549"/>
      </dsp:txXfrm>
    </dsp:sp>
    <dsp:sp modelId="{5F39C596-4E93-4B74-8104-8E335EEFC28F}">
      <dsp:nvSpPr>
        <dsp:cNvPr id="0" name=""/>
        <dsp:cNvSpPr/>
      </dsp:nvSpPr>
      <dsp:spPr>
        <a:xfrm>
          <a:off x="279515" y="452549"/>
          <a:ext cx="1570613" cy="1570613"/>
        </a:xfrm>
        <a:prstGeom prst="pie">
          <a:avLst>
            <a:gd name="adj1" fmla="val 5400000"/>
            <a:gd name="adj2" fmla="val 16200000"/>
          </a:avLst>
        </a:prstGeom>
        <a:solidFill>
          <a:schemeClr val="accent2">
            <a:hueOff val="-591556"/>
            <a:satOff val="57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C1A2AB-E009-44CC-BD12-8856CAAC34F8}">
      <dsp:nvSpPr>
        <dsp:cNvPr id="0" name=""/>
        <dsp:cNvSpPr/>
      </dsp:nvSpPr>
      <dsp:spPr>
        <a:xfrm>
          <a:off x="1064822" y="472606"/>
          <a:ext cx="4551801" cy="1570613"/>
        </a:xfrm>
        <a:prstGeom prst="rect">
          <a:avLst/>
        </a:prstGeom>
        <a:solidFill>
          <a:schemeClr val="lt1">
            <a:alpha val="90000"/>
            <a:hueOff val="0"/>
            <a:satOff val="0"/>
            <a:lumOff val="0"/>
            <a:alphaOff val="0"/>
          </a:schemeClr>
        </a:solidFill>
        <a:ln w="25400" cap="flat" cmpd="sng" algn="ctr">
          <a:solidFill>
            <a:schemeClr val="accent2">
              <a:hueOff val="-591556"/>
              <a:satOff val="576"/>
              <a:lumOff val="-7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noProof="0" dirty="0">
              <a:latin typeface="Arial Rounded MT Bold" panose="020F0704030504030204" pitchFamily="34" charset="0"/>
            </a:rPr>
            <a:t>Recopilar comentarios</a:t>
          </a:r>
        </a:p>
      </dsp:txBody>
      <dsp:txXfrm>
        <a:off x="1064822" y="472606"/>
        <a:ext cx="4551801" cy="452549"/>
      </dsp:txXfrm>
    </dsp:sp>
    <dsp:sp modelId="{BAC28155-029C-4920-9052-5626542C69F1}">
      <dsp:nvSpPr>
        <dsp:cNvPr id="0" name=""/>
        <dsp:cNvSpPr/>
      </dsp:nvSpPr>
      <dsp:spPr>
        <a:xfrm>
          <a:off x="559031" y="905099"/>
          <a:ext cx="1011581" cy="1011581"/>
        </a:xfrm>
        <a:prstGeom prst="pie">
          <a:avLst>
            <a:gd name="adj1" fmla="val 5400000"/>
            <a:gd name="adj2" fmla="val 16200000"/>
          </a:avLst>
        </a:prstGeom>
        <a:solidFill>
          <a:schemeClr val="accent2">
            <a:hueOff val="-1183113"/>
            <a:satOff val="1151"/>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7F66D2-BAAF-4B2A-A3D8-C889F2E5D0F7}">
      <dsp:nvSpPr>
        <dsp:cNvPr id="0" name=""/>
        <dsp:cNvSpPr/>
      </dsp:nvSpPr>
      <dsp:spPr>
        <a:xfrm>
          <a:off x="1064822" y="905099"/>
          <a:ext cx="4551801" cy="1011581"/>
        </a:xfrm>
        <a:prstGeom prst="rect">
          <a:avLst/>
        </a:prstGeom>
        <a:solidFill>
          <a:schemeClr val="lt1">
            <a:alpha val="90000"/>
            <a:hueOff val="0"/>
            <a:satOff val="0"/>
            <a:lumOff val="0"/>
            <a:alphaOff val="0"/>
          </a:schemeClr>
        </a:solidFill>
        <a:ln w="25400" cap="flat" cmpd="sng" algn="ctr">
          <a:solidFill>
            <a:schemeClr val="accent2">
              <a:hueOff val="-1183113"/>
              <a:satOff val="1151"/>
              <a:lumOff val="-1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noProof="0" dirty="0">
              <a:latin typeface="Arial Rounded MT Bold" panose="020F0704030504030204" pitchFamily="34" charset="0"/>
            </a:rPr>
            <a:t>Promocionar nuestra actividad de manera sencilla y directa</a:t>
          </a:r>
        </a:p>
      </dsp:txBody>
      <dsp:txXfrm>
        <a:off x="1064822" y="905099"/>
        <a:ext cx="4551801" cy="452549"/>
      </dsp:txXfrm>
    </dsp:sp>
    <dsp:sp modelId="{802CA998-4EF5-4B12-A388-2BB4F847DCDA}">
      <dsp:nvSpPr>
        <dsp:cNvPr id="0" name=""/>
        <dsp:cNvSpPr/>
      </dsp:nvSpPr>
      <dsp:spPr>
        <a:xfrm>
          <a:off x="838547" y="1357648"/>
          <a:ext cx="452549" cy="452549"/>
        </a:xfrm>
        <a:prstGeom prst="pie">
          <a:avLst>
            <a:gd name="adj1" fmla="val 5400000"/>
            <a:gd name="adj2" fmla="val 1620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CF38A-7AA1-4880-98CF-EDE8ADAF8D9B}">
      <dsp:nvSpPr>
        <dsp:cNvPr id="0" name=""/>
        <dsp:cNvSpPr/>
      </dsp:nvSpPr>
      <dsp:spPr>
        <a:xfrm>
          <a:off x="1064822" y="1357648"/>
          <a:ext cx="4551801" cy="452549"/>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noProof="0" dirty="0">
              <a:latin typeface="Arial Rounded MT Bold" panose="020F0704030504030204" pitchFamily="34" charset="0"/>
            </a:rPr>
            <a:t>Sobre todo: la red nos permite estar en contacto con las personas (potenciales clientes, socios). Por eso, el digital nos llama la atención cada vez más. </a:t>
          </a:r>
        </a:p>
      </dsp:txBody>
      <dsp:txXfrm>
        <a:off x="1064822" y="1357648"/>
        <a:ext cx="4551801" cy="45254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91B0C-7970-46B3-8471-C152C881389B}">
      <dsp:nvSpPr>
        <dsp:cNvPr id="0" name=""/>
        <dsp:cNvSpPr/>
      </dsp:nvSpPr>
      <dsp:spPr>
        <a:xfrm>
          <a:off x="0" y="7540"/>
          <a:ext cx="5654852" cy="4305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b="1" kern="1200" noProof="0" dirty="0">
              <a:solidFill>
                <a:schemeClr val="tx1"/>
              </a:solidFill>
              <a:latin typeface="Arial Rounded MT Bold" panose="020F0704030504030204" pitchFamily="34" charset="0"/>
            </a:rPr>
            <a:t>Escucha</a:t>
          </a:r>
          <a:r>
            <a:rPr lang="es-ES" sz="1200" kern="1200" noProof="0" dirty="0">
              <a:solidFill>
                <a:schemeClr val="tx1"/>
              </a:solidFill>
              <a:latin typeface="Arial Rounded MT Bold" panose="020F0704030504030204" pitchFamily="34" charset="0"/>
            </a:rPr>
            <a:t>: fase de adquisición de los contenidos por las redes sociales</a:t>
          </a:r>
        </a:p>
      </dsp:txBody>
      <dsp:txXfrm>
        <a:off x="21018" y="28558"/>
        <a:ext cx="5612816" cy="388524"/>
      </dsp:txXfrm>
    </dsp:sp>
    <dsp:sp modelId="{01B51D50-743B-429F-96D0-188A5AE20941}">
      <dsp:nvSpPr>
        <dsp:cNvPr id="0" name=""/>
        <dsp:cNvSpPr/>
      </dsp:nvSpPr>
      <dsp:spPr>
        <a:xfrm>
          <a:off x="0" y="504340"/>
          <a:ext cx="5654852" cy="43056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b="1" kern="1200" noProof="0" dirty="0">
              <a:solidFill>
                <a:schemeClr val="tx1"/>
              </a:solidFill>
              <a:latin typeface="Arial Rounded MT Bold" panose="020F0704030504030204" pitchFamily="34" charset="0"/>
            </a:rPr>
            <a:t>Clasificación</a:t>
          </a:r>
          <a:r>
            <a:rPr lang="es-ES" sz="1200" kern="1200" noProof="0" dirty="0">
              <a:solidFill>
                <a:schemeClr val="tx1"/>
              </a:solidFill>
              <a:latin typeface="Arial Rounded MT Bold" panose="020F0704030504030204" pitchFamily="34" charset="0"/>
            </a:rPr>
            <a:t>: filtrado de los contenidos detectados</a:t>
          </a:r>
        </a:p>
      </dsp:txBody>
      <dsp:txXfrm>
        <a:off x="21018" y="525358"/>
        <a:ext cx="5612816" cy="388524"/>
      </dsp:txXfrm>
    </dsp:sp>
    <dsp:sp modelId="{515CEC88-537E-4EFE-BAAF-089D2ED41CBF}">
      <dsp:nvSpPr>
        <dsp:cNvPr id="0" name=""/>
        <dsp:cNvSpPr/>
      </dsp:nvSpPr>
      <dsp:spPr>
        <a:xfrm>
          <a:off x="0" y="1001140"/>
          <a:ext cx="5654852" cy="43056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b="1" kern="1200" noProof="0" dirty="0">
              <a:solidFill>
                <a:schemeClr val="tx1"/>
              </a:solidFill>
              <a:latin typeface="Arial Rounded MT Bold" panose="020F0704030504030204" pitchFamily="34" charset="0"/>
            </a:rPr>
            <a:t>Análisis:</a:t>
          </a:r>
          <a:r>
            <a:rPr lang="es-ES" sz="1200" kern="1200" noProof="0" dirty="0">
              <a:solidFill>
                <a:schemeClr val="tx1"/>
              </a:solidFill>
              <a:latin typeface="Arial Rounded MT Bold" panose="020F0704030504030204" pitchFamily="34" charset="0"/>
            </a:rPr>
            <a:t> fase de análisis e informes. </a:t>
          </a:r>
        </a:p>
      </dsp:txBody>
      <dsp:txXfrm>
        <a:off x="21018" y="1022158"/>
        <a:ext cx="5612816" cy="38852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723A1-BB66-4AFF-A502-61EBBA2A9561}">
      <dsp:nvSpPr>
        <dsp:cNvPr id="0" name=""/>
        <dsp:cNvSpPr/>
      </dsp:nvSpPr>
      <dsp:spPr>
        <a:xfrm>
          <a:off x="0" y="455954"/>
          <a:ext cx="6207782" cy="327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E6818C-48D6-4D79-BE29-B31BD1B97883}">
      <dsp:nvSpPr>
        <dsp:cNvPr id="0" name=""/>
        <dsp:cNvSpPr/>
      </dsp:nvSpPr>
      <dsp:spPr>
        <a:xfrm>
          <a:off x="310085" y="9665"/>
          <a:ext cx="5363253" cy="6578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¿Qué implicación generó nuestro contenido? Por ejemplo, en Facebook: ¿cuántos «me gusta», y sobre todo, cuántos «comentarios» y «comparticiones» ha generado?	</a:t>
          </a:r>
        </a:p>
      </dsp:txBody>
      <dsp:txXfrm>
        <a:off x="342200" y="41780"/>
        <a:ext cx="5299023" cy="593649"/>
      </dsp:txXfrm>
    </dsp:sp>
    <dsp:sp modelId="{78802DF9-1FE9-4CCF-B86B-9E0CF11302AB}">
      <dsp:nvSpPr>
        <dsp:cNvPr id="0" name=""/>
        <dsp:cNvSpPr/>
      </dsp:nvSpPr>
      <dsp:spPr>
        <a:xfrm>
          <a:off x="0" y="1188017"/>
          <a:ext cx="6207782" cy="32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75D983-C988-4147-B7E6-B1CA4CF317BD}">
      <dsp:nvSpPr>
        <dsp:cNvPr id="0" name=""/>
        <dsp:cNvSpPr/>
      </dsp:nvSpPr>
      <dsp:spPr>
        <a:xfrm>
          <a:off x="310085" y="873465"/>
          <a:ext cx="5348319" cy="50643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Un «post» que recibe muchos me gusta, comentarios y comparticiones, desde luego es más «relevante» que otros que no los reciben. O sea, genera más «</a:t>
          </a:r>
          <a:r>
            <a:rPr lang="es-ES" sz="1200" kern="1200" noProof="0" dirty="0" err="1">
              <a:solidFill>
                <a:schemeClr val="tx1"/>
              </a:solidFill>
              <a:latin typeface="Arial Rounded MT Bold" panose="020F0704030504030204" pitchFamily="34" charset="0"/>
            </a:rPr>
            <a:t>engagement</a:t>
          </a:r>
          <a:r>
            <a:rPr lang="es-ES" sz="1200" kern="1200" noProof="0" dirty="0">
              <a:solidFill>
                <a:schemeClr val="tx1"/>
              </a:solidFill>
              <a:latin typeface="Arial Rounded MT Bold" panose="020F0704030504030204" pitchFamily="34" charset="0"/>
            </a:rPr>
            <a:t>». </a:t>
          </a:r>
        </a:p>
      </dsp:txBody>
      <dsp:txXfrm>
        <a:off x="334807" y="898187"/>
        <a:ext cx="5298875" cy="456988"/>
      </dsp:txXfrm>
    </dsp:sp>
    <dsp:sp modelId="{74AF19CC-F8F6-48C5-9630-36FEBED0AC7F}">
      <dsp:nvSpPr>
        <dsp:cNvPr id="0" name=""/>
        <dsp:cNvSpPr/>
      </dsp:nvSpPr>
      <dsp:spPr>
        <a:xfrm>
          <a:off x="0" y="1777697"/>
          <a:ext cx="6207782" cy="327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649E2-69A3-43FE-8B68-20AC198CA409}">
      <dsp:nvSpPr>
        <dsp:cNvPr id="0" name=""/>
        <dsp:cNvSpPr/>
      </dsp:nvSpPr>
      <dsp:spPr>
        <a:xfrm>
          <a:off x="310389" y="1585817"/>
          <a:ext cx="5353547" cy="3837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En Twitter tenemos en cuenta los «</a:t>
          </a:r>
          <a:r>
            <a:rPr lang="es-ES" sz="1200" kern="1200" noProof="0" dirty="0" err="1">
              <a:solidFill>
                <a:schemeClr val="tx1"/>
              </a:solidFill>
              <a:latin typeface="Arial Rounded MT Bold" panose="020F0704030504030204" pitchFamily="34" charset="0"/>
            </a:rPr>
            <a:t>retweet</a:t>
          </a:r>
          <a:r>
            <a:rPr lang="es-ES" sz="1200" kern="1200" noProof="0" dirty="0">
              <a:solidFill>
                <a:schemeClr val="tx1"/>
              </a:solidFill>
              <a:latin typeface="Arial Rounded MT Bold" panose="020F0704030504030204" pitchFamily="34" charset="0"/>
            </a:rPr>
            <a:t>» o «</a:t>
          </a:r>
          <a:r>
            <a:rPr lang="es-ES" sz="1200" kern="1200" noProof="0" dirty="0" err="1">
              <a:solidFill>
                <a:schemeClr val="tx1"/>
              </a:solidFill>
              <a:latin typeface="Arial Rounded MT Bold" panose="020F0704030504030204" pitchFamily="34" charset="0"/>
            </a:rPr>
            <a:t>mention</a:t>
          </a:r>
          <a:r>
            <a:rPr lang="es-ES" sz="1200" kern="1200" noProof="0" dirty="0">
              <a:solidFill>
                <a:schemeClr val="tx1"/>
              </a:solidFill>
              <a:latin typeface="Arial Rounded MT Bold" panose="020F0704030504030204" pitchFamily="34" charset="0"/>
            </a:rPr>
            <a:t>», en YouTube las visualizaciones y los comentarios.  </a:t>
          </a:r>
        </a:p>
      </dsp:txBody>
      <dsp:txXfrm>
        <a:off x="329123" y="1604551"/>
        <a:ext cx="5316079" cy="34629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99E09-637A-43E6-BCB8-F5070175EB57}">
      <dsp:nvSpPr>
        <dsp:cNvPr id="0" name=""/>
        <dsp:cNvSpPr/>
      </dsp:nvSpPr>
      <dsp:spPr>
        <a:xfrm>
          <a:off x="0" y="486806"/>
          <a:ext cx="6207782" cy="201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BCFEE9-8A65-44F7-8F3D-0CBF08E3E79C}">
      <dsp:nvSpPr>
        <dsp:cNvPr id="0" name=""/>
        <dsp:cNvSpPr/>
      </dsp:nvSpPr>
      <dsp:spPr>
        <a:xfrm>
          <a:off x="303214" y="99560"/>
          <a:ext cx="5898850" cy="5016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es-ES" sz="1200" kern="1200" noProof="0" dirty="0">
              <a:latin typeface="Arial Rounded MT Bold" panose="020F0704030504030204" pitchFamily="34" charset="0"/>
            </a:rPr>
            <a:t>Es la actividad de medición del rendimiento de los perfiles empresariales (o Business):</a:t>
          </a:r>
        </a:p>
      </dsp:txBody>
      <dsp:txXfrm>
        <a:off x="327703" y="124049"/>
        <a:ext cx="5849872" cy="452677"/>
      </dsp:txXfrm>
    </dsp:sp>
    <dsp:sp modelId="{4C173C20-23EA-4D69-B545-D9B86FCCD5A5}">
      <dsp:nvSpPr>
        <dsp:cNvPr id="0" name=""/>
        <dsp:cNvSpPr/>
      </dsp:nvSpPr>
      <dsp:spPr>
        <a:xfrm>
          <a:off x="0" y="1115182"/>
          <a:ext cx="6207782" cy="201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0E4064-D13C-4D90-89B1-B9816BC66C71}">
      <dsp:nvSpPr>
        <dsp:cNvPr id="0" name=""/>
        <dsp:cNvSpPr/>
      </dsp:nvSpPr>
      <dsp:spPr>
        <a:xfrm>
          <a:off x="303214" y="727936"/>
          <a:ext cx="5898850" cy="5016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just" defTabSz="533400">
            <a:lnSpc>
              <a:spcPct val="90000"/>
            </a:lnSpc>
            <a:spcBef>
              <a:spcPct val="0"/>
            </a:spcBef>
            <a:spcAft>
              <a:spcPct val="35000"/>
            </a:spcAft>
            <a:buNone/>
          </a:pPr>
          <a:r>
            <a:rPr lang="es-ES" sz="1200" kern="1200" noProof="0" dirty="0">
              <a:latin typeface="Arial Rounded MT Bold" panose="020F0704030504030204" pitchFamily="34" charset="0"/>
            </a:rPr>
            <a:t>Por ejemplo, la medición cuantitativa de un perfil (me gusta, interacciones, comparticiones) produciendo un modelo explicativo. Estos análisis permiten  hacer surgir datos que escapan al «Social </a:t>
          </a:r>
          <a:r>
            <a:rPr lang="es-ES" sz="1200" kern="1200" noProof="0" dirty="0" err="1">
              <a:latin typeface="Arial Rounded MT Bold" panose="020F0704030504030204" pitchFamily="34" charset="0"/>
            </a:rPr>
            <a:t>Listening</a:t>
          </a:r>
          <a:r>
            <a:rPr lang="es-ES" sz="1200" kern="1200" noProof="0" dirty="0">
              <a:latin typeface="Arial Rounded MT Bold" panose="020F0704030504030204" pitchFamily="34" charset="0"/>
            </a:rPr>
            <a:t>». </a:t>
          </a:r>
        </a:p>
      </dsp:txBody>
      <dsp:txXfrm>
        <a:off x="327703" y="752425"/>
        <a:ext cx="5849872" cy="452677"/>
      </dsp:txXfrm>
    </dsp:sp>
    <dsp:sp modelId="{5C0A7268-2B63-4EEA-BA50-9C3C088921DD}">
      <dsp:nvSpPr>
        <dsp:cNvPr id="0" name=""/>
        <dsp:cNvSpPr/>
      </dsp:nvSpPr>
      <dsp:spPr>
        <a:xfrm>
          <a:off x="0" y="1743558"/>
          <a:ext cx="6207782" cy="201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825795-A7A4-44B9-8EB5-5256999B7D51}">
      <dsp:nvSpPr>
        <dsp:cNvPr id="0" name=""/>
        <dsp:cNvSpPr/>
      </dsp:nvSpPr>
      <dsp:spPr>
        <a:xfrm>
          <a:off x="303214" y="1360846"/>
          <a:ext cx="5898850" cy="5016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just" defTabSz="533400">
            <a:lnSpc>
              <a:spcPct val="90000"/>
            </a:lnSpc>
            <a:spcBef>
              <a:spcPct val="0"/>
            </a:spcBef>
            <a:spcAft>
              <a:spcPct val="35000"/>
            </a:spcAft>
            <a:buNone/>
          </a:pPr>
          <a:r>
            <a:rPr lang="es-ES" sz="1200" kern="1200" noProof="0" dirty="0">
              <a:latin typeface="Arial Rounded MT Bold" panose="020F0704030504030204" pitchFamily="34" charset="0"/>
            </a:rPr>
            <a:t>Algunos «</a:t>
          </a:r>
          <a:r>
            <a:rPr lang="es-ES" sz="1200" kern="1200" noProof="0" dirty="0" err="1">
              <a:latin typeface="Arial Rounded MT Bold" panose="020F0704030504030204" pitchFamily="34" charset="0"/>
            </a:rPr>
            <a:t>Dashboard</a:t>
          </a:r>
          <a:r>
            <a:rPr lang="es-ES" sz="1200" kern="1200" noProof="0" dirty="0">
              <a:latin typeface="Arial Rounded MT Bold" panose="020F0704030504030204" pitchFamily="34" charset="0"/>
            </a:rPr>
            <a:t>» presentes en las principales redes Sociales ofrecen herramientas para llevar a cabo este tipo de análisis, pero solo de tipo preliminar. </a:t>
          </a:r>
        </a:p>
      </dsp:txBody>
      <dsp:txXfrm>
        <a:off x="327703" y="1385335"/>
        <a:ext cx="5849872" cy="452677"/>
      </dsp:txXfrm>
    </dsp:sp>
    <dsp:sp modelId="{291CE2A8-9310-461E-AE83-2BF301177AB7}">
      <dsp:nvSpPr>
        <dsp:cNvPr id="0" name=""/>
        <dsp:cNvSpPr/>
      </dsp:nvSpPr>
      <dsp:spPr>
        <a:xfrm>
          <a:off x="0" y="2371934"/>
          <a:ext cx="6207782" cy="2016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C76305-CCCB-47DB-80C3-1E3F04574697}">
      <dsp:nvSpPr>
        <dsp:cNvPr id="0" name=""/>
        <dsp:cNvSpPr/>
      </dsp:nvSpPr>
      <dsp:spPr>
        <a:xfrm>
          <a:off x="304023" y="1988358"/>
          <a:ext cx="5898850" cy="50165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just" defTabSz="533400">
            <a:lnSpc>
              <a:spcPct val="90000"/>
            </a:lnSpc>
            <a:spcBef>
              <a:spcPct val="0"/>
            </a:spcBef>
            <a:spcAft>
              <a:spcPct val="35000"/>
            </a:spcAft>
            <a:buNone/>
          </a:pPr>
          <a:r>
            <a:rPr lang="es-ES" sz="1200" kern="1200" noProof="0" dirty="0">
              <a:latin typeface="Arial Rounded MT Bold" panose="020F0704030504030204" pitchFamily="34" charset="0"/>
            </a:rPr>
            <a:t>Se suelen utilizar herramientas más sofisticadas que son capaces de analizar el rendimiento de la competencia o de evaluar nuestro perfil en el tiempo.  </a:t>
          </a:r>
        </a:p>
      </dsp:txBody>
      <dsp:txXfrm>
        <a:off x="328512" y="2012847"/>
        <a:ext cx="5849872" cy="45267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F20C4-6925-4813-8EF2-E26BAF453AB4}">
      <dsp:nvSpPr>
        <dsp:cNvPr id="0" name=""/>
        <dsp:cNvSpPr/>
      </dsp:nvSpPr>
      <dsp:spPr>
        <a:xfrm>
          <a:off x="0" y="544899"/>
          <a:ext cx="6207782" cy="126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3BD7C3-50A7-432D-B897-37FDA4FCBCC7}">
      <dsp:nvSpPr>
        <dsp:cNvPr id="0" name=""/>
        <dsp:cNvSpPr/>
      </dsp:nvSpPr>
      <dsp:spPr>
        <a:xfrm>
          <a:off x="310085" y="149542"/>
          <a:ext cx="5725570" cy="46915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Una aclaración: este caso de estudio (</a:t>
          </a:r>
          <a:r>
            <a:rPr lang="es-ES" sz="1200" kern="1200" noProof="0" dirty="0" err="1">
              <a:solidFill>
                <a:schemeClr val="tx1"/>
              </a:solidFill>
              <a:latin typeface="Arial Rounded MT Bold" panose="020F0704030504030204" pitchFamily="34" charset="0"/>
            </a:rPr>
            <a:t>FireSec</a:t>
          </a:r>
          <a:r>
            <a:rPr lang="es-ES" sz="1200" kern="1200" noProof="0" dirty="0">
              <a:solidFill>
                <a:schemeClr val="tx1"/>
              </a:solidFill>
              <a:latin typeface="Arial Rounded MT Bold" panose="020F0704030504030204" pitchFamily="34" charset="0"/>
            </a:rPr>
            <a:t> </a:t>
          </a:r>
          <a:r>
            <a:rPr lang="es-ES" sz="1200" kern="1200" noProof="0" dirty="0" err="1">
              <a:solidFill>
                <a:schemeClr val="tx1"/>
              </a:solidFill>
              <a:latin typeface="Arial Rounded MT Bold" panose="020F0704030504030204" pitchFamily="34" charset="0"/>
            </a:rPr>
            <a:t>System</a:t>
          </a:r>
          <a:r>
            <a:rPr lang="es-ES" sz="1200" kern="1200" noProof="0" dirty="0">
              <a:solidFill>
                <a:schemeClr val="tx1"/>
              </a:solidFill>
              <a:latin typeface="Arial Rounded MT Bold" panose="020F0704030504030204" pitchFamily="34" charset="0"/>
            </a:rPr>
            <a:t>) es una empresa «B2B»: </a:t>
          </a:r>
          <a:r>
            <a:rPr lang="es-ES" sz="1200" i="1" kern="1200" noProof="0" dirty="0">
              <a:solidFill>
                <a:schemeClr val="tx1"/>
              </a:solidFill>
              <a:latin typeface="Arial Rounded MT Bold" panose="020F0704030504030204" pitchFamily="34" charset="0"/>
            </a:rPr>
            <a:t>Business </a:t>
          </a:r>
          <a:r>
            <a:rPr lang="es-ES" sz="1200" i="1" kern="1200" noProof="0" dirty="0" err="1">
              <a:solidFill>
                <a:schemeClr val="tx1"/>
              </a:solidFill>
              <a:latin typeface="Arial Rounded MT Bold" panose="020F0704030504030204" pitchFamily="34" charset="0"/>
            </a:rPr>
            <a:t>to</a:t>
          </a:r>
          <a:r>
            <a:rPr lang="es-ES" sz="1200" i="1" kern="1200" noProof="0" dirty="0">
              <a:solidFill>
                <a:schemeClr val="tx1"/>
              </a:solidFill>
              <a:latin typeface="Arial Rounded MT Bold" panose="020F0704030504030204" pitchFamily="34" charset="0"/>
            </a:rPr>
            <a:t> Business</a:t>
          </a:r>
          <a:r>
            <a:rPr lang="es-ES" sz="1200" kern="1200" noProof="0" dirty="0">
              <a:solidFill>
                <a:schemeClr val="tx1"/>
              </a:solidFill>
              <a:latin typeface="Arial Rounded MT Bold" panose="020F0704030504030204" pitchFamily="34" charset="0"/>
            </a:rPr>
            <a:t>. Eso significa que sus productos y/o servicios se dirigen a otras empresas, no a los consumidores.  </a:t>
          </a:r>
        </a:p>
      </dsp:txBody>
      <dsp:txXfrm>
        <a:off x="332987" y="172444"/>
        <a:ext cx="5679766" cy="423352"/>
      </dsp:txXfrm>
    </dsp:sp>
    <dsp:sp modelId="{88A2F7DA-A793-49E9-AF07-DA7EF4083E7D}">
      <dsp:nvSpPr>
        <dsp:cNvPr id="0" name=""/>
        <dsp:cNvSpPr/>
      </dsp:nvSpPr>
      <dsp:spPr>
        <a:xfrm>
          <a:off x="0" y="1093256"/>
          <a:ext cx="6207782" cy="126000"/>
        </a:xfrm>
        <a:prstGeom prst="rect">
          <a:avLst/>
        </a:prstGeom>
        <a:solidFill>
          <a:schemeClr val="lt1">
            <a:alpha val="90000"/>
            <a:hueOff val="0"/>
            <a:satOff val="0"/>
            <a:lumOff val="0"/>
            <a:alphaOff val="0"/>
          </a:schemeClr>
        </a:solidFill>
        <a:ln w="25400" cap="flat" cmpd="sng" algn="ctr">
          <a:solidFill>
            <a:schemeClr val="accent3">
              <a:hueOff val="-706973"/>
              <a:satOff val="-2909"/>
              <a:lumOff val="-588"/>
              <a:alphaOff val="0"/>
            </a:schemeClr>
          </a:solidFill>
          <a:prstDash val="solid"/>
        </a:ln>
        <a:effectLst/>
      </dsp:spPr>
      <dsp:style>
        <a:lnRef idx="2">
          <a:scrgbClr r="0" g="0" b="0"/>
        </a:lnRef>
        <a:fillRef idx="1">
          <a:scrgbClr r="0" g="0" b="0"/>
        </a:fillRef>
        <a:effectRef idx="0">
          <a:scrgbClr r="0" g="0" b="0"/>
        </a:effectRef>
        <a:fontRef idx="minor"/>
      </dsp:style>
    </dsp:sp>
    <dsp:sp modelId="{EF1AE590-5610-4B32-9376-8DC7BD52D7DF}">
      <dsp:nvSpPr>
        <dsp:cNvPr id="0" name=""/>
        <dsp:cNvSpPr/>
      </dsp:nvSpPr>
      <dsp:spPr>
        <a:xfrm>
          <a:off x="310085" y="697899"/>
          <a:ext cx="5725570" cy="469156"/>
        </a:xfrm>
        <a:prstGeom prst="roundRect">
          <a:avLst/>
        </a:prstGeom>
        <a:solidFill>
          <a:schemeClr val="accent3">
            <a:hueOff val="-706973"/>
            <a:satOff val="-2909"/>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l" defTabSz="533400">
            <a:lnSpc>
              <a:spcPct val="90000"/>
            </a:lnSpc>
            <a:spcBef>
              <a:spcPct val="0"/>
            </a:spcBef>
            <a:spcAft>
              <a:spcPct val="35000"/>
            </a:spcAft>
            <a:buNone/>
          </a:pPr>
          <a:r>
            <a:rPr lang="es-ES" sz="1200" kern="1200" dirty="0">
              <a:solidFill>
                <a:schemeClr val="tx1"/>
              </a:solidFill>
              <a:latin typeface="Arial Rounded MT Bold" panose="020F0704030504030204" pitchFamily="34" charset="0"/>
            </a:rPr>
            <a:t>Para las empresas de «B2B» el ciclo de venta suele ser más </a:t>
          </a:r>
          <a:r>
            <a:rPr lang="es-ES" sz="1200" kern="1200" noProof="0" dirty="0">
              <a:solidFill>
                <a:schemeClr val="tx1"/>
              </a:solidFill>
              <a:latin typeface="Arial Rounded MT Bold" panose="020F0704030504030204" pitchFamily="34" charset="0"/>
            </a:rPr>
            <a:t>complejo</a:t>
          </a:r>
          <a:r>
            <a:rPr lang="es-ES" sz="1200" kern="1200" dirty="0">
              <a:solidFill>
                <a:schemeClr val="tx1"/>
              </a:solidFill>
              <a:latin typeface="Arial Rounded MT Bold" panose="020F0704030504030204" pitchFamily="34" charset="0"/>
            </a:rPr>
            <a:t> que para las empresas «B2C»: </a:t>
          </a:r>
          <a:r>
            <a:rPr lang="es-ES" sz="1200" i="1" kern="1200" dirty="0">
              <a:solidFill>
                <a:schemeClr val="tx1"/>
              </a:solidFill>
              <a:latin typeface="Arial Rounded MT Bold" panose="020F0704030504030204" pitchFamily="34" charset="0"/>
            </a:rPr>
            <a:t>Business to Customer</a:t>
          </a:r>
          <a:r>
            <a:rPr lang="es-ES" sz="1200" kern="1200" dirty="0">
              <a:solidFill>
                <a:schemeClr val="tx1"/>
              </a:solidFill>
              <a:latin typeface="Arial Rounded MT Bold" panose="020F0704030504030204" pitchFamily="34" charset="0"/>
            </a:rPr>
            <a:t>. </a:t>
          </a:r>
        </a:p>
      </dsp:txBody>
      <dsp:txXfrm>
        <a:off x="332987" y="720801"/>
        <a:ext cx="5679766" cy="423352"/>
      </dsp:txXfrm>
    </dsp:sp>
    <dsp:sp modelId="{E205FB75-F67E-4BC3-952D-764CCEB7308F}">
      <dsp:nvSpPr>
        <dsp:cNvPr id="0" name=""/>
        <dsp:cNvSpPr/>
      </dsp:nvSpPr>
      <dsp:spPr>
        <a:xfrm>
          <a:off x="0" y="1641612"/>
          <a:ext cx="6207782" cy="126000"/>
        </a:xfrm>
        <a:prstGeom prst="rect">
          <a:avLst/>
        </a:prstGeom>
        <a:solidFill>
          <a:schemeClr val="lt1">
            <a:alpha val="90000"/>
            <a:hueOff val="0"/>
            <a:satOff val="0"/>
            <a:lumOff val="0"/>
            <a:alphaOff val="0"/>
          </a:schemeClr>
        </a:solidFill>
        <a:ln w="25400" cap="flat" cmpd="sng" algn="ctr">
          <a:solidFill>
            <a:schemeClr val="accent3">
              <a:hueOff val="-1413945"/>
              <a:satOff val="-5818"/>
              <a:lumOff val="-1177"/>
              <a:alphaOff val="0"/>
            </a:schemeClr>
          </a:solidFill>
          <a:prstDash val="solid"/>
        </a:ln>
        <a:effectLst/>
      </dsp:spPr>
      <dsp:style>
        <a:lnRef idx="2">
          <a:scrgbClr r="0" g="0" b="0"/>
        </a:lnRef>
        <a:fillRef idx="1">
          <a:scrgbClr r="0" g="0" b="0"/>
        </a:fillRef>
        <a:effectRef idx="0">
          <a:scrgbClr r="0" g="0" b="0"/>
        </a:effectRef>
        <a:fontRef idx="minor"/>
      </dsp:style>
    </dsp:sp>
    <dsp:sp modelId="{2ED896E9-1E69-44D5-866D-0B352F5680A6}">
      <dsp:nvSpPr>
        <dsp:cNvPr id="0" name=""/>
        <dsp:cNvSpPr/>
      </dsp:nvSpPr>
      <dsp:spPr>
        <a:xfrm>
          <a:off x="310085" y="1246256"/>
          <a:ext cx="5725570" cy="469156"/>
        </a:xfrm>
        <a:prstGeom prst="roundRect">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En el «B2B» los procesos decisionales de compra, en el interior de la empresa, los siguen muchas personas que contribuyen a crear el punto de vista de la empresa.  </a:t>
          </a:r>
        </a:p>
      </dsp:txBody>
      <dsp:txXfrm>
        <a:off x="332987" y="1269158"/>
        <a:ext cx="5679766" cy="423352"/>
      </dsp:txXfrm>
    </dsp:sp>
    <dsp:sp modelId="{44404AAE-51A6-4933-A339-8AD637D851AD}">
      <dsp:nvSpPr>
        <dsp:cNvPr id="0" name=""/>
        <dsp:cNvSpPr/>
      </dsp:nvSpPr>
      <dsp:spPr>
        <a:xfrm>
          <a:off x="0" y="2189969"/>
          <a:ext cx="6207782" cy="126000"/>
        </a:xfrm>
        <a:prstGeom prst="rect">
          <a:avLst/>
        </a:prstGeom>
        <a:solidFill>
          <a:schemeClr val="lt1">
            <a:alpha val="90000"/>
            <a:hueOff val="0"/>
            <a:satOff val="0"/>
            <a:lumOff val="0"/>
            <a:alphaOff val="0"/>
          </a:schemeClr>
        </a:solidFill>
        <a:ln w="25400" cap="flat" cmpd="sng" algn="ctr">
          <a:solidFill>
            <a:schemeClr val="accent3">
              <a:hueOff val="-2120918"/>
              <a:satOff val="-8727"/>
              <a:lumOff val="-1765"/>
              <a:alphaOff val="0"/>
            </a:schemeClr>
          </a:solidFill>
          <a:prstDash val="solid"/>
        </a:ln>
        <a:effectLst/>
      </dsp:spPr>
      <dsp:style>
        <a:lnRef idx="2">
          <a:scrgbClr r="0" g="0" b="0"/>
        </a:lnRef>
        <a:fillRef idx="1">
          <a:scrgbClr r="0" g="0" b="0"/>
        </a:fillRef>
        <a:effectRef idx="0">
          <a:scrgbClr r="0" g="0" b="0"/>
        </a:effectRef>
        <a:fontRef idx="minor"/>
      </dsp:style>
    </dsp:sp>
    <dsp:sp modelId="{3F92702D-0807-4E5A-B22B-C6C9276EB9FA}">
      <dsp:nvSpPr>
        <dsp:cNvPr id="0" name=""/>
        <dsp:cNvSpPr/>
      </dsp:nvSpPr>
      <dsp:spPr>
        <a:xfrm>
          <a:off x="310085" y="1794612"/>
          <a:ext cx="5725570" cy="469156"/>
        </a:xfrm>
        <a:prstGeom prst="roundRect">
          <a:avLst/>
        </a:prstGeom>
        <a:solidFill>
          <a:schemeClr val="accent3">
            <a:hueOff val="-2120918"/>
            <a:satOff val="-8727"/>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Ventas de ese tipo, en el pasado, se basaban en la relación interpersonal, en el pasa palabra y en su actividad de «</a:t>
          </a:r>
          <a:r>
            <a:rPr lang="es-ES" sz="1200" kern="1200" noProof="0" dirty="0" err="1">
              <a:solidFill>
                <a:schemeClr val="tx1"/>
              </a:solidFill>
              <a:latin typeface="Arial Rounded MT Bold" panose="020F0704030504030204" pitchFamily="34" charset="0"/>
            </a:rPr>
            <a:t>outboud</a:t>
          </a:r>
          <a:r>
            <a:rPr lang="es-ES" sz="1200" kern="1200" noProof="0" dirty="0">
              <a:solidFill>
                <a:schemeClr val="tx1"/>
              </a:solidFill>
              <a:latin typeface="Arial Rounded MT Bold" panose="020F0704030504030204" pitchFamily="34" charset="0"/>
            </a:rPr>
            <a:t> marketing». </a:t>
          </a:r>
        </a:p>
      </dsp:txBody>
      <dsp:txXfrm>
        <a:off x="332987" y="1817514"/>
        <a:ext cx="5679766" cy="423352"/>
      </dsp:txXfrm>
    </dsp:sp>
    <dsp:sp modelId="{9A6EE621-0DB4-4A6C-B0D4-E318E5C474F9}">
      <dsp:nvSpPr>
        <dsp:cNvPr id="0" name=""/>
        <dsp:cNvSpPr/>
      </dsp:nvSpPr>
      <dsp:spPr>
        <a:xfrm>
          <a:off x="0" y="2738326"/>
          <a:ext cx="6207782" cy="126000"/>
        </a:xfrm>
        <a:prstGeom prst="rect">
          <a:avLst/>
        </a:prstGeom>
        <a:solidFill>
          <a:schemeClr val="lt1">
            <a:alpha val="90000"/>
            <a:hueOff val="0"/>
            <a:satOff val="0"/>
            <a:lumOff val="0"/>
            <a:alphaOff val="0"/>
          </a:schemeClr>
        </a:solidFill>
        <a:ln w="25400" cap="flat" cmpd="sng" algn="ctr">
          <a:solidFill>
            <a:schemeClr val="accent3">
              <a:hueOff val="-2827891"/>
              <a:satOff val="-11636"/>
              <a:lumOff val="-2353"/>
              <a:alphaOff val="0"/>
            </a:schemeClr>
          </a:solidFill>
          <a:prstDash val="solid"/>
        </a:ln>
        <a:effectLst/>
      </dsp:spPr>
      <dsp:style>
        <a:lnRef idx="2">
          <a:scrgbClr r="0" g="0" b="0"/>
        </a:lnRef>
        <a:fillRef idx="1">
          <a:scrgbClr r="0" g="0" b="0"/>
        </a:fillRef>
        <a:effectRef idx="0">
          <a:scrgbClr r="0" g="0" b="0"/>
        </a:effectRef>
        <a:fontRef idx="minor"/>
      </dsp:style>
    </dsp:sp>
    <dsp:sp modelId="{DFA66DCA-B309-4440-B191-AB387DAC8042}">
      <dsp:nvSpPr>
        <dsp:cNvPr id="0" name=""/>
        <dsp:cNvSpPr/>
      </dsp:nvSpPr>
      <dsp:spPr>
        <a:xfrm>
          <a:off x="310085" y="2342969"/>
          <a:ext cx="5725570" cy="469156"/>
        </a:xfrm>
        <a:prstGeom prst="round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En detalle, la empresa </a:t>
          </a:r>
          <a:r>
            <a:rPr lang="es-ES" sz="1200" kern="1200" noProof="0" dirty="0" err="1">
              <a:solidFill>
                <a:schemeClr val="tx1"/>
              </a:solidFill>
              <a:latin typeface="Arial Rounded MT Bold" panose="020F0704030504030204" pitchFamily="34" charset="0"/>
            </a:rPr>
            <a:t>FireSec</a:t>
          </a:r>
          <a:r>
            <a:rPr lang="es-ES" sz="1200" kern="1200" noProof="0" dirty="0">
              <a:solidFill>
                <a:schemeClr val="tx1"/>
              </a:solidFill>
              <a:latin typeface="Arial Rounded MT Bold" panose="020F0704030504030204" pitchFamily="34" charset="0"/>
            </a:rPr>
            <a:t> </a:t>
          </a:r>
          <a:r>
            <a:rPr lang="es-ES" sz="1200" kern="1200" noProof="0" dirty="0" err="1">
              <a:solidFill>
                <a:schemeClr val="tx1"/>
              </a:solidFill>
              <a:latin typeface="Arial Rounded MT Bold" panose="020F0704030504030204" pitchFamily="34" charset="0"/>
            </a:rPr>
            <a:t>System</a:t>
          </a:r>
          <a:r>
            <a:rPr lang="es-ES" sz="1200" kern="1200" noProof="0" dirty="0">
              <a:solidFill>
                <a:schemeClr val="tx1"/>
              </a:solidFill>
              <a:latin typeface="Arial Rounded MT Bold" panose="020F0704030504030204" pitchFamily="34" charset="0"/>
            </a:rPr>
            <a:t> acudió a una agencia de Comunicación y Marketing para desarrollar un Plan de Comunicación coherente y actualizado.  </a:t>
          </a:r>
        </a:p>
      </dsp:txBody>
      <dsp:txXfrm>
        <a:off x="332987" y="2365871"/>
        <a:ext cx="5679766" cy="42335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46531-4A89-4D51-85E2-D411F44E9E34}">
      <dsp:nvSpPr>
        <dsp:cNvPr id="0" name=""/>
        <dsp:cNvSpPr/>
      </dsp:nvSpPr>
      <dsp:spPr>
        <a:xfrm>
          <a:off x="0" y="465168"/>
          <a:ext cx="5849347" cy="30356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Primero que todo la agencia ha tenido que identificar: </a:t>
          </a:r>
        </a:p>
      </dsp:txBody>
      <dsp:txXfrm>
        <a:off x="14819" y="479987"/>
        <a:ext cx="5819709" cy="273929"/>
      </dsp:txXfrm>
    </dsp:sp>
    <dsp:sp modelId="{0DC7E4D2-2E98-4BB8-BD0D-03D51690E507}">
      <dsp:nvSpPr>
        <dsp:cNvPr id="0" name=""/>
        <dsp:cNvSpPr/>
      </dsp:nvSpPr>
      <dsp:spPr>
        <a:xfrm>
          <a:off x="0" y="767745"/>
          <a:ext cx="5849347"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717" tIns="15240" rIns="85344" bIns="15240" numCol="1" spcCol="1270" anchor="t" anchorCtr="0">
          <a:noAutofit/>
        </a:bodyPr>
        <a:lstStyle/>
        <a:p>
          <a:pPr marL="114300" lvl="1" indent="-114300" algn="just" defTabSz="533400">
            <a:lnSpc>
              <a:spcPct val="90000"/>
            </a:lnSpc>
            <a:spcBef>
              <a:spcPct val="0"/>
            </a:spcBef>
            <a:spcAft>
              <a:spcPct val="20000"/>
            </a:spcAft>
            <a:buChar char="•"/>
          </a:pPr>
          <a:endParaRPr lang="es-ES" sz="1200" kern="1200" noProof="0" dirty="0">
            <a:solidFill>
              <a:schemeClr val="tx1"/>
            </a:solidFill>
            <a:latin typeface="Arial Rounded MT Bold" panose="020F0704030504030204" pitchFamily="34" charset="0"/>
          </a:endParaRPr>
        </a:p>
        <a:p>
          <a:pPr marL="114300" lvl="1" indent="-114300" algn="just" defTabSz="533400">
            <a:lnSpc>
              <a:spcPct val="90000"/>
            </a:lnSpc>
            <a:spcBef>
              <a:spcPct val="0"/>
            </a:spcBef>
            <a:spcAft>
              <a:spcPct val="20000"/>
            </a:spcAft>
            <a:buChar char="•"/>
          </a:pPr>
          <a:r>
            <a:rPr lang="es-ES" sz="1200" kern="1200" noProof="0" dirty="0">
              <a:solidFill>
                <a:schemeClr val="tx1"/>
              </a:solidFill>
              <a:latin typeface="Arial Rounded MT Bold" panose="020F0704030504030204" pitchFamily="34" charset="0"/>
            </a:rPr>
            <a:t>Quiénes son los clientes actuales de </a:t>
          </a:r>
          <a:r>
            <a:rPr lang="es-ES" sz="1200" kern="1200" noProof="0" dirty="0" err="1">
              <a:solidFill>
                <a:schemeClr val="tx1"/>
              </a:solidFill>
              <a:latin typeface="Arial Rounded MT Bold" panose="020F0704030504030204" pitchFamily="34" charset="0"/>
            </a:rPr>
            <a:t>FireSec</a:t>
          </a:r>
          <a:r>
            <a:rPr lang="es-ES" sz="1200" kern="1200" noProof="0" dirty="0">
              <a:solidFill>
                <a:schemeClr val="tx1"/>
              </a:solidFill>
              <a:latin typeface="Arial Rounded MT Bold" panose="020F0704030504030204" pitchFamily="34" charset="0"/>
            </a:rPr>
            <a:t> </a:t>
          </a:r>
          <a:r>
            <a:rPr lang="es-ES" sz="1200" kern="1200" noProof="0" dirty="0" err="1">
              <a:solidFill>
                <a:schemeClr val="tx1"/>
              </a:solidFill>
              <a:latin typeface="Arial Rounded MT Bold" panose="020F0704030504030204" pitchFamily="34" charset="0"/>
            </a:rPr>
            <a:t>System</a:t>
          </a:r>
          <a:r>
            <a:rPr lang="es-ES" sz="1200" kern="1200" noProof="0" dirty="0">
              <a:solidFill>
                <a:schemeClr val="tx1"/>
              </a:solidFill>
              <a:latin typeface="Arial Rounded MT Bold" panose="020F0704030504030204" pitchFamily="34" charset="0"/>
            </a:rPr>
            <a:t> </a:t>
          </a:r>
        </a:p>
        <a:p>
          <a:pPr marL="114300" lvl="1" indent="-114300" algn="just" defTabSz="533400">
            <a:lnSpc>
              <a:spcPct val="90000"/>
            </a:lnSpc>
            <a:spcBef>
              <a:spcPct val="0"/>
            </a:spcBef>
            <a:spcAft>
              <a:spcPct val="20000"/>
            </a:spcAft>
            <a:buChar char="•"/>
          </a:pPr>
          <a:r>
            <a:rPr lang="es-ES" sz="1200" kern="1200" noProof="0" dirty="0">
              <a:solidFill>
                <a:schemeClr val="tx1"/>
              </a:solidFill>
              <a:latin typeface="Arial Rounded MT Bold" panose="020F0704030504030204" pitchFamily="34" charset="0"/>
            </a:rPr>
            <a:t>Quiénes son los clientes potenciales, como se comportan online</a:t>
          </a:r>
        </a:p>
        <a:p>
          <a:pPr marL="114300" lvl="1" indent="-114300" algn="just" defTabSz="533400">
            <a:lnSpc>
              <a:spcPct val="90000"/>
            </a:lnSpc>
            <a:spcBef>
              <a:spcPct val="0"/>
            </a:spcBef>
            <a:spcAft>
              <a:spcPct val="20000"/>
            </a:spcAft>
            <a:buChar char="•"/>
          </a:pPr>
          <a:r>
            <a:rPr lang="es-ES" sz="1200" kern="1200" noProof="0" dirty="0">
              <a:solidFill>
                <a:schemeClr val="tx1"/>
              </a:solidFill>
              <a:latin typeface="Arial Rounded MT Bold" panose="020F0704030504030204" pitchFamily="34" charset="0"/>
            </a:rPr>
            <a:t>Qué hacen los competidores por lo que concierne el Digital Marketing</a:t>
          </a:r>
        </a:p>
      </dsp:txBody>
      <dsp:txXfrm>
        <a:off x="0" y="767745"/>
        <a:ext cx="5849347" cy="10764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69A8D-6AD9-48D5-8DA6-F81AF4B47D85}">
      <dsp:nvSpPr>
        <dsp:cNvPr id="0" name=""/>
        <dsp:cNvSpPr/>
      </dsp:nvSpPr>
      <dsp:spPr>
        <a:xfrm>
          <a:off x="-3109072" y="-481668"/>
          <a:ext cx="3732340" cy="3732340"/>
        </a:xfrm>
        <a:prstGeom prst="blockArc">
          <a:avLst>
            <a:gd name="adj1" fmla="val 18900000"/>
            <a:gd name="adj2" fmla="val 2700000"/>
            <a:gd name="adj3" fmla="val 579"/>
          </a:avLst>
        </a:pr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08CCA25B-6E7B-4425-B0CA-4690BCD5E5A4}">
      <dsp:nvSpPr>
        <dsp:cNvPr id="0" name=""/>
        <dsp:cNvSpPr/>
      </dsp:nvSpPr>
      <dsp:spPr>
        <a:xfrm>
          <a:off x="509011" y="395579"/>
          <a:ext cx="5090221" cy="791048"/>
        </a:xfrm>
        <a:prstGeom prst="rect">
          <a:avLst/>
        </a:prstGeom>
        <a:solidFill>
          <a:schemeClr val="accent4">
            <a:lumMod val="20000"/>
            <a:lumOff val="8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895" tIns="30480" rIns="30480" bIns="30480" numCol="1" spcCol="1270" anchor="ctr" anchorCtr="0">
          <a:noAutofit/>
        </a:bodyPr>
        <a:lstStyle/>
        <a:p>
          <a:pPr marL="0" lvl="0" indent="0" algn="just" defTabSz="533400">
            <a:lnSpc>
              <a:spcPct val="90000"/>
            </a:lnSpc>
            <a:spcBef>
              <a:spcPct val="0"/>
            </a:spcBef>
            <a:spcAft>
              <a:spcPct val="35000"/>
            </a:spcAft>
            <a:buNone/>
          </a:pPr>
          <a:r>
            <a:rPr lang="es-ES" sz="1200" b="1" i="1" kern="1200" noProof="0" dirty="0">
              <a:solidFill>
                <a:srgbClr val="F8469B"/>
              </a:solidFill>
              <a:latin typeface="Arial Rounded MT Bold" panose="020F0704030504030204" pitchFamily="34" charset="0"/>
            </a:rPr>
            <a:t>Google </a:t>
          </a:r>
          <a:r>
            <a:rPr lang="es-ES" sz="1200" b="1" i="1" kern="1200" noProof="0" dirty="0" err="1">
              <a:solidFill>
                <a:srgbClr val="F8469B"/>
              </a:solidFill>
              <a:latin typeface="Arial Rounded MT Bold" panose="020F0704030504030204" pitchFamily="34" charset="0"/>
            </a:rPr>
            <a:t>Alert</a:t>
          </a:r>
          <a:r>
            <a:rPr lang="es-ES" sz="1200" kern="1200" noProof="0" dirty="0">
              <a:solidFill>
                <a:schemeClr val="tx1"/>
              </a:solidFill>
              <a:latin typeface="Arial Rounded MT Bold" panose="020F0704030504030204" pitchFamily="34" charset="0"/>
            </a:rPr>
            <a:t>: una herramienta que permite encontrar los contenidos públicos sobre palabras claves especiales elegidas por el usuario. Puede identificar perfiles de usuarios útiles para nuestra búsqueda (por ejemplo, también «expertos en materia»).</a:t>
          </a:r>
        </a:p>
      </dsp:txBody>
      <dsp:txXfrm>
        <a:off x="509011" y="395579"/>
        <a:ext cx="5090221" cy="791048"/>
      </dsp:txXfrm>
    </dsp:sp>
    <dsp:sp modelId="{8A9F904D-84DE-4E78-B17F-38C6A95A5E99}">
      <dsp:nvSpPr>
        <dsp:cNvPr id="0" name=""/>
        <dsp:cNvSpPr/>
      </dsp:nvSpPr>
      <dsp:spPr>
        <a:xfrm>
          <a:off x="14606" y="296698"/>
          <a:ext cx="988810" cy="988810"/>
        </a:xfrm>
        <a:prstGeom prst="ellipse">
          <a:avLst/>
        </a:prstGeom>
        <a:solidFill>
          <a:schemeClr val="lt1">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sp>
    <dsp:sp modelId="{39F09911-63AE-47B7-9BE6-8E87801AC9C5}">
      <dsp:nvSpPr>
        <dsp:cNvPr id="0" name=""/>
        <dsp:cNvSpPr/>
      </dsp:nvSpPr>
      <dsp:spPr>
        <a:xfrm>
          <a:off x="509011" y="1582374"/>
          <a:ext cx="5090221" cy="791048"/>
        </a:xfrm>
        <a:prstGeom prst="rect">
          <a:avLst/>
        </a:prstGeom>
        <a:solidFill>
          <a:schemeClr val="accent4">
            <a:lumMod val="20000"/>
            <a:lumOff val="80000"/>
          </a:schemeClr>
        </a:solidFill>
        <a:ln w="25400" cap="flat" cmpd="sng" algn="ctr">
          <a:solidFill>
            <a:srgbClr val="9AD3E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7895" tIns="30480" rIns="30480" bIns="30480" numCol="1" spcCol="1270" anchor="ctr" anchorCtr="0">
          <a:noAutofit/>
        </a:bodyPr>
        <a:lstStyle/>
        <a:p>
          <a:pPr marL="0" lvl="0" indent="0" algn="just" defTabSz="533400">
            <a:lnSpc>
              <a:spcPct val="90000"/>
            </a:lnSpc>
            <a:spcBef>
              <a:spcPct val="0"/>
            </a:spcBef>
            <a:spcAft>
              <a:spcPct val="35000"/>
            </a:spcAft>
            <a:buNone/>
          </a:pPr>
          <a:r>
            <a:rPr lang="es-ES" sz="1200" b="1" i="1" kern="1200" noProof="0" dirty="0">
              <a:solidFill>
                <a:srgbClr val="F8469B"/>
              </a:solidFill>
              <a:latin typeface="Arial Rounded MT Bold" panose="020F0704030504030204" pitchFamily="34" charset="0"/>
            </a:rPr>
            <a:t>Google </a:t>
          </a:r>
          <a:r>
            <a:rPr lang="es-ES" sz="1200" b="1" i="1" kern="1200" noProof="0" dirty="0" err="1">
              <a:solidFill>
                <a:srgbClr val="F8469B"/>
              </a:solidFill>
              <a:latin typeface="Arial Rounded MT Bold" panose="020F0704030504030204" pitchFamily="34" charset="0"/>
            </a:rPr>
            <a:t>Trend</a:t>
          </a:r>
          <a:r>
            <a:rPr lang="es-ES" sz="1200" kern="1200" noProof="0" dirty="0">
              <a:solidFill>
                <a:schemeClr val="tx1"/>
              </a:solidFill>
              <a:latin typeface="Arial Rounded MT Bold" panose="020F0704030504030204" pitchFamily="34" charset="0"/>
            </a:rPr>
            <a:t>: otra herramienta gratuita de Google que permite entender cuanto se busca un termino y de que temas de habla en la red. </a:t>
          </a:r>
        </a:p>
      </dsp:txBody>
      <dsp:txXfrm>
        <a:off x="509011" y="1582374"/>
        <a:ext cx="5090221" cy="791048"/>
      </dsp:txXfrm>
    </dsp:sp>
    <dsp:sp modelId="{1460D825-5C23-4C95-A884-5CF3210B6FE9}">
      <dsp:nvSpPr>
        <dsp:cNvPr id="0" name=""/>
        <dsp:cNvSpPr/>
      </dsp:nvSpPr>
      <dsp:spPr>
        <a:xfrm>
          <a:off x="14606" y="1483493"/>
          <a:ext cx="988810" cy="988810"/>
        </a:xfrm>
        <a:prstGeom prst="ellipse">
          <a:avLst/>
        </a:prstGeom>
        <a:solidFill>
          <a:schemeClr val="lt1">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F7377-A4B3-46A7-8E8B-7DA0A7E21DE6}">
      <dsp:nvSpPr>
        <dsp:cNvPr id="0" name=""/>
        <dsp:cNvSpPr/>
      </dsp:nvSpPr>
      <dsp:spPr>
        <a:xfrm>
          <a:off x="-3235469" y="-501064"/>
          <a:ext cx="3883898" cy="3883898"/>
        </a:xfrm>
        <a:prstGeom prst="blockArc">
          <a:avLst>
            <a:gd name="adj1" fmla="val 18900000"/>
            <a:gd name="adj2" fmla="val 2700000"/>
            <a:gd name="adj3" fmla="val 556"/>
          </a:avLst>
        </a:pr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sp>
    <dsp:sp modelId="{ADC35824-BA65-434C-8C5E-F67A067FC949}">
      <dsp:nvSpPr>
        <dsp:cNvPr id="0" name=""/>
        <dsp:cNvSpPr/>
      </dsp:nvSpPr>
      <dsp:spPr>
        <a:xfrm>
          <a:off x="529741" y="411689"/>
          <a:ext cx="5210146" cy="823264"/>
        </a:xfrm>
        <a:prstGeom prst="rect">
          <a:avLst/>
        </a:prstGeom>
        <a:solidFill>
          <a:schemeClr val="accent4">
            <a:lumMod val="20000"/>
            <a:lumOff val="8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3466" tIns="30480" rIns="30480" bIns="30480" numCol="1" spcCol="1270" anchor="ctr" anchorCtr="0">
          <a:noAutofit/>
        </a:bodyPr>
        <a:lstStyle/>
        <a:p>
          <a:pPr marL="0" lvl="0" indent="0" algn="just" defTabSz="533400">
            <a:lnSpc>
              <a:spcPct val="90000"/>
            </a:lnSpc>
            <a:spcBef>
              <a:spcPct val="0"/>
            </a:spcBef>
            <a:spcAft>
              <a:spcPct val="35000"/>
            </a:spcAft>
            <a:buNone/>
          </a:pPr>
          <a:r>
            <a:rPr lang="es-ES" sz="1200" i="1" kern="1200" noProof="0" dirty="0" err="1">
              <a:solidFill>
                <a:srgbClr val="F8469B"/>
              </a:solidFill>
              <a:latin typeface="Arial Rounded MT Bold" panose="020F0704030504030204" pitchFamily="34" charset="0"/>
            </a:rPr>
            <a:t>SemRush</a:t>
          </a:r>
          <a:r>
            <a:rPr lang="es-ES" sz="1200" kern="1200" noProof="0" dirty="0">
              <a:solidFill>
                <a:schemeClr val="tx1"/>
              </a:solidFill>
              <a:latin typeface="Arial Rounded MT Bold" panose="020F0704030504030204" pitchFamily="34" charset="0"/>
            </a:rPr>
            <a:t>: es una herramienta de pago, útil para hacer estudios de mercado online: sobre todo, permite realizar los análisis de los competidores. De hecho, proporciona datos sobre los dominios buscados y sobre el uso de las palabras clave que llevan tráfico a la página. </a:t>
          </a:r>
        </a:p>
      </dsp:txBody>
      <dsp:txXfrm>
        <a:off x="529741" y="411689"/>
        <a:ext cx="5210146" cy="823264"/>
      </dsp:txXfrm>
    </dsp:sp>
    <dsp:sp modelId="{969F9482-9A00-4D10-8A86-6ADFD49D000E}">
      <dsp:nvSpPr>
        <dsp:cNvPr id="0" name=""/>
        <dsp:cNvSpPr/>
      </dsp:nvSpPr>
      <dsp:spPr>
        <a:xfrm>
          <a:off x="1" y="329980"/>
          <a:ext cx="1029080" cy="1029080"/>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 modelId="{5616A9FB-19DF-4F7B-95D4-E20289C6E527}">
      <dsp:nvSpPr>
        <dsp:cNvPr id="0" name=""/>
        <dsp:cNvSpPr/>
      </dsp:nvSpPr>
      <dsp:spPr>
        <a:xfrm>
          <a:off x="529741" y="1646816"/>
          <a:ext cx="5210146" cy="823264"/>
        </a:xfrm>
        <a:prstGeom prst="rect">
          <a:avLst/>
        </a:prstGeom>
        <a:solidFill>
          <a:schemeClr val="accent4">
            <a:lumMod val="20000"/>
            <a:lumOff val="80000"/>
          </a:schemeClr>
        </a:solidFill>
        <a:ln w="25400" cap="flat" cmpd="sng" algn="ctr">
          <a:solidFill>
            <a:schemeClr val="accent3">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3466" tIns="30480" rIns="30480" bIns="30480" numCol="1" spcCol="1270" anchor="ctr" anchorCtr="0">
          <a:noAutofit/>
        </a:bodyPr>
        <a:lstStyle/>
        <a:p>
          <a:pPr marL="0" lvl="0" indent="0" algn="just" defTabSz="533400">
            <a:lnSpc>
              <a:spcPct val="90000"/>
            </a:lnSpc>
            <a:spcBef>
              <a:spcPct val="0"/>
            </a:spcBef>
            <a:spcAft>
              <a:spcPct val="35000"/>
            </a:spcAft>
            <a:buNone/>
          </a:pPr>
          <a:r>
            <a:rPr lang="es-ES" sz="1200" i="1" kern="1200" noProof="0" dirty="0" err="1">
              <a:solidFill>
                <a:srgbClr val="F8469B"/>
              </a:solidFill>
              <a:latin typeface="Arial Rounded MT Bold" panose="020F0704030504030204" pitchFamily="34" charset="0"/>
            </a:rPr>
            <a:t>SimilareWeb</a:t>
          </a:r>
          <a:r>
            <a:rPr lang="es-ES" sz="1200" kern="1200" noProof="0" dirty="0">
              <a:solidFill>
                <a:schemeClr val="tx1"/>
              </a:solidFill>
              <a:latin typeface="Arial Rounded MT Bold" panose="020F0704030504030204" pitchFamily="34" charset="0"/>
            </a:rPr>
            <a:t>: herramienta online fácil de usar: se agrega el dominio de la página de interés y la herramienta proporciona las informaciones, aunque no funciona si la página considerada genera poco trafico. Es una herramienta útil para buscar competidores o líder del sector.  </a:t>
          </a:r>
        </a:p>
      </dsp:txBody>
      <dsp:txXfrm>
        <a:off x="529741" y="1646816"/>
        <a:ext cx="5210146" cy="823264"/>
      </dsp:txXfrm>
    </dsp:sp>
    <dsp:sp modelId="{91DDD74F-A647-4741-A2A9-32D78B9907FE}">
      <dsp:nvSpPr>
        <dsp:cNvPr id="0" name=""/>
        <dsp:cNvSpPr/>
      </dsp:nvSpPr>
      <dsp:spPr>
        <a:xfrm>
          <a:off x="15201" y="1543908"/>
          <a:ext cx="1029080" cy="1029080"/>
        </a:xfrm>
        <a:prstGeom prst="ellipse">
          <a:avLst/>
        </a:prstGeom>
        <a:solidFill>
          <a:schemeClr val="lt1">
            <a:hueOff val="0"/>
            <a:satOff val="0"/>
            <a:lumOff val="0"/>
            <a:alphaOff val="0"/>
          </a:schemeClr>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B67F8-6223-4334-AECE-9EFF411A093C}">
      <dsp:nvSpPr>
        <dsp:cNvPr id="0" name=""/>
        <dsp:cNvSpPr/>
      </dsp:nvSpPr>
      <dsp:spPr>
        <a:xfrm>
          <a:off x="-2425537" y="-374693"/>
          <a:ext cx="2896440" cy="2896440"/>
        </a:xfrm>
        <a:prstGeom prst="blockArc">
          <a:avLst>
            <a:gd name="adj1" fmla="val 18900000"/>
            <a:gd name="adj2" fmla="val 2700000"/>
            <a:gd name="adj3" fmla="val 746"/>
          </a:avLst>
        </a:pr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4E4834F1-13FA-4934-917E-E912AB51FB84}">
      <dsp:nvSpPr>
        <dsp:cNvPr id="0" name=""/>
        <dsp:cNvSpPr/>
      </dsp:nvSpPr>
      <dsp:spPr>
        <a:xfrm>
          <a:off x="302729" y="214705"/>
          <a:ext cx="5503001" cy="429410"/>
        </a:xfrm>
        <a:prstGeom prst="rect">
          <a:avLst/>
        </a:prstGeom>
        <a:solidFill>
          <a:schemeClr val="accent4">
            <a:lumMod val="40000"/>
            <a:lumOff val="60000"/>
          </a:schemeClr>
        </a:solidFill>
        <a:ln w="25400" cap="flat" cmpd="sng" algn="ctr">
          <a:solidFill>
            <a:srgbClr val="9AD3E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45" tIns="22860" rIns="22860" bIns="22860" numCol="1" spcCol="1270" anchor="ctr" anchorCtr="0">
          <a:noAutofit/>
        </a:bodyPr>
        <a:lstStyle/>
        <a:p>
          <a:pPr marL="0" lvl="0" indent="0" algn="l" defTabSz="400050">
            <a:lnSpc>
              <a:spcPct val="90000"/>
            </a:lnSpc>
            <a:spcBef>
              <a:spcPct val="0"/>
            </a:spcBef>
            <a:spcAft>
              <a:spcPct val="35000"/>
            </a:spcAft>
            <a:buNone/>
          </a:pPr>
          <a:r>
            <a:rPr lang="es-ES" sz="900" kern="1200" noProof="0" dirty="0">
              <a:solidFill>
                <a:schemeClr val="tx1"/>
              </a:solidFill>
              <a:latin typeface="Arial Rounded MT Bold" panose="020F0704030504030204" pitchFamily="34" charset="0"/>
            </a:rPr>
            <a:t>1) </a:t>
          </a:r>
          <a:r>
            <a:rPr lang="es-ES" sz="900" kern="1200" noProof="0" dirty="0" err="1">
              <a:solidFill>
                <a:srgbClr val="F8469B"/>
              </a:solidFill>
              <a:latin typeface="Arial Rounded MT Bold" panose="020F0704030504030204" pitchFamily="34" charset="0"/>
            </a:rPr>
            <a:t>Owned</a:t>
          </a:r>
          <a:r>
            <a:rPr lang="es-ES" sz="900" kern="1200" noProof="0" dirty="0">
              <a:solidFill>
                <a:schemeClr val="tx1"/>
              </a:solidFill>
              <a:latin typeface="Arial Rounded MT Bold" panose="020F0704030504030204" pitchFamily="34" charset="0"/>
            </a:rPr>
            <a:t> media: son los canales que la marca posee y sobre los cuales tiene control directo (Página Web, Blog): el corazón de las actividades de marketing digital de la empresa.</a:t>
          </a:r>
        </a:p>
      </dsp:txBody>
      <dsp:txXfrm>
        <a:off x="302729" y="214705"/>
        <a:ext cx="5503001" cy="429410"/>
      </dsp:txXfrm>
    </dsp:sp>
    <dsp:sp modelId="{E52BBF4E-3EEF-4B07-9DBA-D32861D004D9}">
      <dsp:nvSpPr>
        <dsp:cNvPr id="0" name=""/>
        <dsp:cNvSpPr/>
      </dsp:nvSpPr>
      <dsp:spPr>
        <a:xfrm>
          <a:off x="34348" y="161029"/>
          <a:ext cx="536763" cy="536763"/>
        </a:xfrm>
        <a:prstGeom prst="ellipse">
          <a:avLst/>
        </a:prstGeom>
        <a:solidFill>
          <a:schemeClr val="lt1">
            <a:hueOff val="0"/>
            <a:satOff val="0"/>
            <a:lumOff val="0"/>
            <a:alphaOff val="0"/>
          </a:schemeClr>
        </a:solidFill>
        <a:ln w="25400" cap="flat" cmpd="sng" algn="ctr">
          <a:solidFill>
            <a:srgbClr val="F8469B"/>
          </a:solidFill>
          <a:prstDash val="solid"/>
        </a:ln>
        <a:effectLst/>
      </dsp:spPr>
      <dsp:style>
        <a:lnRef idx="2">
          <a:scrgbClr r="0" g="0" b="0"/>
        </a:lnRef>
        <a:fillRef idx="1">
          <a:scrgbClr r="0" g="0" b="0"/>
        </a:fillRef>
        <a:effectRef idx="0">
          <a:scrgbClr r="0" g="0" b="0"/>
        </a:effectRef>
        <a:fontRef idx="minor"/>
      </dsp:style>
    </dsp:sp>
    <dsp:sp modelId="{5EA58BD8-E273-48AD-8D2D-722A14E8C18B}">
      <dsp:nvSpPr>
        <dsp:cNvPr id="0" name=""/>
        <dsp:cNvSpPr/>
      </dsp:nvSpPr>
      <dsp:spPr>
        <a:xfrm>
          <a:off x="458820" y="858821"/>
          <a:ext cx="5346910" cy="429410"/>
        </a:xfrm>
        <a:prstGeom prst="rect">
          <a:avLst/>
        </a:prstGeom>
        <a:solidFill>
          <a:schemeClr val="accent4">
            <a:lumMod val="40000"/>
            <a:lumOff val="60000"/>
          </a:schemeClr>
        </a:solidFill>
        <a:ln w="25400" cap="flat" cmpd="sng" algn="ctr">
          <a:solidFill>
            <a:srgbClr val="9AD3E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45" tIns="22860" rIns="22860" bIns="22860" numCol="1" spcCol="1270" anchor="ctr" anchorCtr="0">
          <a:noAutofit/>
        </a:bodyPr>
        <a:lstStyle/>
        <a:p>
          <a:pPr marL="0" lvl="0" indent="0" algn="just" defTabSz="400050">
            <a:lnSpc>
              <a:spcPct val="90000"/>
            </a:lnSpc>
            <a:spcBef>
              <a:spcPct val="0"/>
            </a:spcBef>
            <a:spcAft>
              <a:spcPct val="35000"/>
            </a:spcAft>
            <a:buNone/>
          </a:pPr>
          <a:r>
            <a:rPr lang="es-ES" sz="900" kern="1200" noProof="0" dirty="0">
              <a:solidFill>
                <a:schemeClr val="tx1"/>
              </a:solidFill>
              <a:latin typeface="Arial Rounded MT Bold" panose="020F0704030504030204" pitchFamily="34" charset="0"/>
            </a:rPr>
            <a:t>2) </a:t>
          </a:r>
          <a:r>
            <a:rPr lang="es-ES" sz="900" kern="1200" noProof="0" dirty="0" err="1">
              <a:solidFill>
                <a:srgbClr val="F8469B"/>
              </a:solidFill>
              <a:latin typeface="Arial Rounded MT Bold" panose="020F0704030504030204" pitchFamily="34" charset="0"/>
            </a:rPr>
            <a:t>Paid</a:t>
          </a:r>
          <a:r>
            <a:rPr lang="es-ES" sz="900" kern="1200" noProof="0" dirty="0">
              <a:solidFill>
                <a:schemeClr val="tx1"/>
              </a:solidFill>
              <a:latin typeface="Arial Rounded MT Bold" panose="020F0704030504030204" pitchFamily="34" charset="0"/>
            </a:rPr>
            <a:t> media: los medios de comunicación adquiridos, como los anuncios  pago por </a:t>
          </a:r>
          <a:r>
            <a:rPr lang="es-ES" sz="900" kern="1200" noProof="0" dirty="0" err="1">
              <a:solidFill>
                <a:schemeClr val="tx1"/>
              </a:solidFill>
              <a:latin typeface="Arial Rounded MT Bold" panose="020F0704030504030204" pitchFamily="34" charset="0"/>
            </a:rPr>
            <a:t>click</a:t>
          </a:r>
          <a:r>
            <a:rPr lang="es-ES" sz="900" kern="1200" noProof="0" dirty="0">
              <a:solidFill>
                <a:schemeClr val="tx1"/>
              </a:solidFill>
              <a:latin typeface="Arial Rounded MT Bold" panose="020F0704030504030204" pitchFamily="34" charset="0"/>
            </a:rPr>
            <a:t>, por ejemplo sobre los Canales Sociales. </a:t>
          </a:r>
        </a:p>
      </dsp:txBody>
      <dsp:txXfrm>
        <a:off x="458820" y="858821"/>
        <a:ext cx="5346910" cy="429410"/>
      </dsp:txXfrm>
    </dsp:sp>
    <dsp:sp modelId="{BDCCFE97-4619-4BA6-8DF9-607FCF19DAD7}">
      <dsp:nvSpPr>
        <dsp:cNvPr id="0" name=""/>
        <dsp:cNvSpPr/>
      </dsp:nvSpPr>
      <dsp:spPr>
        <a:xfrm>
          <a:off x="190439" y="805145"/>
          <a:ext cx="536763" cy="536763"/>
        </a:xfrm>
        <a:prstGeom prst="ellipse">
          <a:avLst/>
        </a:prstGeom>
        <a:solidFill>
          <a:schemeClr val="lt1">
            <a:hueOff val="0"/>
            <a:satOff val="0"/>
            <a:lumOff val="0"/>
            <a:alphaOff val="0"/>
          </a:schemeClr>
        </a:solidFill>
        <a:ln w="25400" cap="flat" cmpd="sng" algn="ctr">
          <a:solidFill>
            <a:srgbClr val="F8469B"/>
          </a:solidFill>
          <a:prstDash val="solid"/>
        </a:ln>
        <a:effectLst/>
      </dsp:spPr>
      <dsp:style>
        <a:lnRef idx="2">
          <a:scrgbClr r="0" g="0" b="0"/>
        </a:lnRef>
        <a:fillRef idx="1">
          <a:scrgbClr r="0" g="0" b="0"/>
        </a:fillRef>
        <a:effectRef idx="0">
          <a:scrgbClr r="0" g="0" b="0"/>
        </a:effectRef>
        <a:fontRef idx="minor"/>
      </dsp:style>
    </dsp:sp>
    <dsp:sp modelId="{7E1BDA23-CEE3-4272-9630-07C47EEC4478}">
      <dsp:nvSpPr>
        <dsp:cNvPr id="0" name=""/>
        <dsp:cNvSpPr/>
      </dsp:nvSpPr>
      <dsp:spPr>
        <a:xfrm>
          <a:off x="302729" y="1502937"/>
          <a:ext cx="5503001" cy="429410"/>
        </a:xfrm>
        <a:prstGeom prst="rect">
          <a:avLst/>
        </a:prstGeom>
        <a:solidFill>
          <a:schemeClr val="accent4">
            <a:lumMod val="40000"/>
            <a:lumOff val="60000"/>
          </a:schemeClr>
        </a:solidFill>
        <a:ln w="25400" cap="flat" cmpd="sng" algn="ctr">
          <a:solidFill>
            <a:srgbClr val="9AD3E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845" tIns="22860" rIns="22860" bIns="22860" numCol="1" spcCol="1270" anchor="ctr" anchorCtr="0">
          <a:noAutofit/>
        </a:bodyPr>
        <a:lstStyle/>
        <a:p>
          <a:pPr marL="0" lvl="0" indent="0" algn="l" defTabSz="400050">
            <a:lnSpc>
              <a:spcPct val="90000"/>
            </a:lnSpc>
            <a:spcBef>
              <a:spcPct val="0"/>
            </a:spcBef>
            <a:spcAft>
              <a:spcPct val="35000"/>
            </a:spcAft>
            <a:buNone/>
          </a:pPr>
          <a:r>
            <a:rPr lang="es-ES" sz="900" kern="1200" noProof="0" dirty="0">
              <a:solidFill>
                <a:schemeClr val="tx1"/>
              </a:solidFill>
              <a:latin typeface="Arial Rounded MT Bold" panose="020F0704030504030204" pitchFamily="34" charset="0"/>
            </a:rPr>
            <a:t>3) </a:t>
          </a:r>
          <a:r>
            <a:rPr lang="es-ES" sz="900" kern="1200" noProof="0" dirty="0" err="1">
              <a:solidFill>
                <a:srgbClr val="F8469B"/>
              </a:solidFill>
              <a:latin typeface="Arial Rounded MT Bold" panose="020F0704030504030204" pitchFamily="34" charset="0"/>
            </a:rPr>
            <a:t>Earned</a:t>
          </a:r>
          <a:r>
            <a:rPr lang="es-ES" sz="900" kern="1200" noProof="0" dirty="0">
              <a:solidFill>
                <a:schemeClr val="tx1"/>
              </a:solidFill>
              <a:latin typeface="Arial Rounded MT Bold" panose="020F0704030504030204" pitchFamily="34" charset="0"/>
            </a:rPr>
            <a:t> media: son los clientes aficionados a la marca que operan a través de: pasa palabra, comparticiones y comentarios.</a:t>
          </a:r>
        </a:p>
      </dsp:txBody>
      <dsp:txXfrm>
        <a:off x="302729" y="1502937"/>
        <a:ext cx="5503001" cy="429410"/>
      </dsp:txXfrm>
    </dsp:sp>
    <dsp:sp modelId="{C671FD8A-2E9D-46FB-A0CF-388DF7031A3E}">
      <dsp:nvSpPr>
        <dsp:cNvPr id="0" name=""/>
        <dsp:cNvSpPr/>
      </dsp:nvSpPr>
      <dsp:spPr>
        <a:xfrm>
          <a:off x="34348" y="1449261"/>
          <a:ext cx="536763" cy="536763"/>
        </a:xfrm>
        <a:prstGeom prst="ellipse">
          <a:avLst/>
        </a:prstGeom>
        <a:solidFill>
          <a:schemeClr val="lt1">
            <a:hueOff val="0"/>
            <a:satOff val="0"/>
            <a:lumOff val="0"/>
            <a:alphaOff val="0"/>
          </a:schemeClr>
        </a:solidFill>
        <a:ln w="25400" cap="flat" cmpd="sng" algn="ctr">
          <a:solidFill>
            <a:srgbClr val="F8469B"/>
          </a:solidFill>
          <a:prstDash val="solid"/>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7BF63-A06E-4712-B0FE-1A3420D3C873}">
      <dsp:nvSpPr>
        <dsp:cNvPr id="0" name=""/>
        <dsp:cNvSpPr/>
      </dsp:nvSpPr>
      <dsp:spPr>
        <a:xfrm>
          <a:off x="548490" y="713"/>
          <a:ext cx="1089511" cy="81745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31115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Entonces, lo que la agencia ha realizado es:</a:t>
          </a:r>
        </a:p>
      </dsp:txBody>
      <dsp:txXfrm>
        <a:off x="572432" y="24655"/>
        <a:ext cx="1041627" cy="769567"/>
      </dsp:txXfrm>
    </dsp:sp>
    <dsp:sp modelId="{A80E79F5-682F-4569-A3C9-010E9FBB9165}">
      <dsp:nvSpPr>
        <dsp:cNvPr id="0" name=""/>
        <dsp:cNvSpPr/>
      </dsp:nvSpPr>
      <dsp:spPr>
        <a:xfrm>
          <a:off x="1703104" y="317702"/>
          <a:ext cx="156839" cy="18347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noProof="0" dirty="0">
            <a:solidFill>
              <a:schemeClr val="tx1"/>
            </a:solidFill>
            <a:latin typeface="Arial Rounded MT Bold" panose="020F0704030504030204" pitchFamily="34" charset="0"/>
          </a:endParaRPr>
        </a:p>
      </dsp:txBody>
      <dsp:txXfrm>
        <a:off x="1703104" y="354396"/>
        <a:ext cx="109787" cy="110084"/>
      </dsp:txXfrm>
    </dsp:sp>
    <dsp:sp modelId="{EEF7F217-8C85-4DBC-9981-15F10FEE9FD2}">
      <dsp:nvSpPr>
        <dsp:cNvPr id="0" name=""/>
        <dsp:cNvSpPr/>
      </dsp:nvSpPr>
      <dsp:spPr>
        <a:xfrm>
          <a:off x="1933925" y="10055"/>
          <a:ext cx="1030015" cy="798768"/>
        </a:xfrm>
        <a:prstGeom prst="roundRect">
          <a:avLst>
            <a:gd name="adj" fmla="val 10000"/>
          </a:avLst>
        </a:prstGeom>
        <a:solidFill>
          <a:schemeClr val="accent3">
            <a:hueOff val="-942630"/>
            <a:satOff val="-3879"/>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Un trabajo de análisis y seguimiento</a:t>
          </a:r>
        </a:p>
      </dsp:txBody>
      <dsp:txXfrm>
        <a:off x="1957320" y="33450"/>
        <a:ext cx="983225" cy="751978"/>
      </dsp:txXfrm>
    </dsp:sp>
    <dsp:sp modelId="{1AFCB61E-5956-4927-ABB2-8D7340342412}">
      <dsp:nvSpPr>
        <dsp:cNvPr id="0" name=""/>
        <dsp:cNvSpPr/>
      </dsp:nvSpPr>
      <dsp:spPr>
        <a:xfrm>
          <a:off x="3029044" y="317702"/>
          <a:ext cx="156839" cy="183472"/>
        </a:xfrm>
        <a:prstGeom prst="rightArrow">
          <a:avLst>
            <a:gd name="adj1" fmla="val 60000"/>
            <a:gd name="adj2" fmla="val 50000"/>
          </a:avLst>
        </a:prstGeom>
        <a:solidFill>
          <a:schemeClr val="accent3">
            <a:hueOff val="-1413945"/>
            <a:satOff val="-5818"/>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noProof="0" dirty="0">
            <a:solidFill>
              <a:schemeClr val="tx1"/>
            </a:solidFill>
            <a:latin typeface="Arial Rounded MT Bold" panose="020F0704030504030204" pitchFamily="34" charset="0"/>
          </a:endParaRPr>
        </a:p>
      </dsp:txBody>
      <dsp:txXfrm>
        <a:off x="3029044" y="354396"/>
        <a:ext cx="109787" cy="110084"/>
      </dsp:txXfrm>
    </dsp:sp>
    <dsp:sp modelId="{87BDC5E9-17BB-48D9-80D7-7520DA144C0C}">
      <dsp:nvSpPr>
        <dsp:cNvPr id="0" name=""/>
        <dsp:cNvSpPr/>
      </dsp:nvSpPr>
      <dsp:spPr>
        <a:xfrm>
          <a:off x="3259865" y="10055"/>
          <a:ext cx="1242082" cy="798768"/>
        </a:xfrm>
        <a:prstGeom prst="roundRect">
          <a:avLst>
            <a:gd name="adj" fmla="val 10000"/>
          </a:avLst>
        </a:prstGeom>
        <a:solidFill>
          <a:schemeClr val="accent3">
            <a:hueOff val="-1885261"/>
            <a:satOff val="-7757"/>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Un proceso de mejora</a:t>
          </a:r>
        </a:p>
      </dsp:txBody>
      <dsp:txXfrm>
        <a:off x="3283260" y="33450"/>
        <a:ext cx="1195292" cy="751978"/>
      </dsp:txXfrm>
    </dsp:sp>
    <dsp:sp modelId="{E8AD2075-4861-4ED5-9183-015A5AE211B0}">
      <dsp:nvSpPr>
        <dsp:cNvPr id="0" name=""/>
        <dsp:cNvSpPr/>
      </dsp:nvSpPr>
      <dsp:spPr>
        <a:xfrm rot="7705026">
          <a:off x="3343498" y="865141"/>
          <a:ext cx="206495" cy="183472"/>
        </a:xfrm>
        <a:prstGeom prst="rightArrow">
          <a:avLst>
            <a:gd name="adj1" fmla="val 60000"/>
            <a:gd name="adj2" fmla="val 50000"/>
          </a:avLst>
        </a:prstGeom>
        <a:solidFill>
          <a:schemeClr val="accent3">
            <a:hueOff val="-2827891"/>
            <a:satOff val="-1163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noProof="0" dirty="0">
            <a:solidFill>
              <a:schemeClr val="tx1"/>
            </a:solidFill>
            <a:latin typeface="Arial Rounded MT Bold" panose="020F0704030504030204" pitchFamily="34" charset="0"/>
          </a:endParaRPr>
        </a:p>
      </dsp:txBody>
      <dsp:txXfrm rot="-5400000">
        <a:off x="3408804" y="859588"/>
        <a:ext cx="110084" cy="151453"/>
      </dsp:txXfrm>
    </dsp:sp>
    <dsp:sp modelId="{02DFACBF-7709-4913-A57E-64CF25FB1DC5}">
      <dsp:nvSpPr>
        <dsp:cNvPr id="0" name=""/>
        <dsp:cNvSpPr/>
      </dsp:nvSpPr>
      <dsp:spPr>
        <a:xfrm>
          <a:off x="1069812" y="1114089"/>
          <a:ext cx="3432135" cy="1352165"/>
        </a:xfrm>
        <a:prstGeom prst="roundRect">
          <a:avLst>
            <a:gd name="adj" fmla="val 10000"/>
          </a:avLst>
        </a:prstGeom>
        <a:solidFill>
          <a:schemeClr val="accent3">
            <a:lumMod val="40000"/>
            <a:lumOff val="60000"/>
          </a:schemeClr>
        </a:solidFill>
        <a:ln w="25400" cap="flat" cmpd="sng" algn="ctr">
          <a:solidFill>
            <a:schemeClr val="accent4">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Las técnicas tradicionales de marketing «B2B» (llamadas telefónicas, correo comerciales, etc.) no se adaptan al nuevo contexto dominado por el Digital y las Redes Sociales. Las empresas deberían demandarse cómo moverse en este nuevo escenario y cómo invertir. </a:t>
          </a:r>
        </a:p>
      </dsp:txBody>
      <dsp:txXfrm>
        <a:off x="1109416" y="1153693"/>
        <a:ext cx="3352927" cy="127295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2A20F-1668-4F2F-A521-7F854F7B3433}">
      <dsp:nvSpPr>
        <dsp:cNvPr id="0" name=""/>
        <dsp:cNvSpPr/>
      </dsp:nvSpPr>
      <dsp:spPr>
        <a:xfrm>
          <a:off x="0" y="453052"/>
          <a:ext cx="6045614" cy="7084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noProof="0" dirty="0">
              <a:latin typeface="Arial Rounded MT Bold" panose="020F0704030504030204" pitchFamily="34" charset="0"/>
            </a:rPr>
            <a:t>Para las primeras, aumento de la </a:t>
          </a:r>
          <a:r>
            <a:rPr lang="es-ES" sz="1200" i="1" kern="1200" noProof="0" dirty="0">
              <a:latin typeface="Arial Rounded MT Bold" panose="020F0704030504030204" pitchFamily="34" charset="0"/>
            </a:rPr>
            <a:t>social </a:t>
          </a:r>
          <a:r>
            <a:rPr lang="es-ES" sz="1200" i="1" kern="1200" noProof="0" dirty="0" err="1">
              <a:latin typeface="Arial Rounded MT Bold" panose="020F0704030504030204" pitchFamily="34" charset="0"/>
            </a:rPr>
            <a:t>reach</a:t>
          </a:r>
          <a:r>
            <a:rPr lang="es-ES" sz="1200" i="1" kern="1200" noProof="0" dirty="0">
              <a:latin typeface="Arial Rounded MT Bold" panose="020F0704030504030204" pitchFamily="34" charset="0"/>
            </a:rPr>
            <a:t> </a:t>
          </a:r>
          <a:r>
            <a:rPr lang="es-ES" sz="1200" kern="1200" noProof="0" dirty="0">
              <a:latin typeface="Arial Rounded MT Bold" panose="020F0704030504030204" pitchFamily="34" charset="0"/>
            </a:rPr>
            <a:t> y de las impresiones, incremento del </a:t>
          </a:r>
          <a:r>
            <a:rPr lang="es-ES" sz="1200" i="1" kern="1200" noProof="0" dirty="0">
              <a:latin typeface="Arial Rounded MT Bold" panose="020F0704030504030204" pitchFamily="34" charset="0"/>
            </a:rPr>
            <a:t>social share</a:t>
          </a:r>
          <a:r>
            <a:rPr lang="es-ES" sz="1200" kern="1200" noProof="0" dirty="0">
              <a:latin typeface="Arial Rounded MT Bold" panose="020F0704030504030204" pitchFamily="34" charset="0"/>
            </a:rPr>
            <a:t>, número de </a:t>
          </a:r>
          <a:r>
            <a:rPr lang="es-ES" sz="1200" i="1" kern="1200" noProof="0" dirty="0">
              <a:latin typeface="Arial Rounded MT Bold" panose="020F0704030504030204" pitchFamily="34" charset="0"/>
            </a:rPr>
            <a:t>lead</a:t>
          </a:r>
          <a:r>
            <a:rPr lang="es-ES" sz="1200" kern="1200" noProof="0" dirty="0">
              <a:latin typeface="Arial Rounded MT Bold" panose="020F0704030504030204" pitchFamily="34" charset="0"/>
            </a:rPr>
            <a:t> generados, aceleración del proceso de compra por parte del </a:t>
          </a:r>
          <a:r>
            <a:rPr lang="es-ES" sz="1200" i="1" kern="1200" noProof="0" dirty="0">
              <a:latin typeface="Arial Rounded MT Bold" panose="020F0704030504030204" pitchFamily="34" charset="0"/>
            </a:rPr>
            <a:t>social </a:t>
          </a:r>
          <a:r>
            <a:rPr lang="es-ES" sz="1200" i="1" kern="1200" noProof="0" dirty="0" err="1">
              <a:latin typeface="Arial Rounded MT Bold" panose="020F0704030504030204" pitchFamily="34" charset="0"/>
            </a:rPr>
            <a:t>customer</a:t>
          </a:r>
          <a:r>
            <a:rPr lang="es-ES" sz="1200" kern="1200" noProof="0" dirty="0">
              <a:latin typeface="Arial Rounded MT Bold" panose="020F0704030504030204" pitchFamily="34" charset="0"/>
            </a:rPr>
            <a:t>.</a:t>
          </a:r>
        </a:p>
      </dsp:txBody>
      <dsp:txXfrm>
        <a:off x="34582" y="487634"/>
        <a:ext cx="5976450" cy="639256"/>
      </dsp:txXfrm>
    </dsp:sp>
    <dsp:sp modelId="{9389D54A-DA6B-4CD3-AF5E-BBDFF21CBF0C}">
      <dsp:nvSpPr>
        <dsp:cNvPr id="0" name=""/>
        <dsp:cNvSpPr/>
      </dsp:nvSpPr>
      <dsp:spPr>
        <a:xfrm>
          <a:off x="0" y="1348673"/>
          <a:ext cx="6045614" cy="70842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noProof="0" dirty="0">
              <a:latin typeface="Arial Rounded MT Bold" panose="020F0704030504030204" pitchFamily="34" charset="0"/>
            </a:rPr>
            <a:t>Para las segundas, </a:t>
          </a:r>
          <a:r>
            <a:rPr lang="es-ES" sz="1200" i="1" kern="1200" noProof="0" dirty="0" err="1">
              <a:latin typeface="Arial Rounded MT Bold" panose="020F0704030504030204" pitchFamily="34" charset="0"/>
            </a:rPr>
            <a:t>Customer</a:t>
          </a:r>
          <a:r>
            <a:rPr lang="es-ES" sz="1200" i="1" kern="1200" noProof="0" dirty="0">
              <a:latin typeface="Arial Rounded MT Bold" panose="020F0704030504030204" pitchFamily="34" charset="0"/>
            </a:rPr>
            <a:t> </a:t>
          </a:r>
          <a:r>
            <a:rPr lang="es-ES" sz="1200" i="1" kern="1200" noProof="0" dirty="0" err="1">
              <a:latin typeface="Arial Rounded MT Bold" panose="020F0704030504030204" pitchFamily="34" charset="0"/>
            </a:rPr>
            <a:t>Satisfaction</a:t>
          </a:r>
          <a:r>
            <a:rPr lang="es-ES" sz="1200" i="1" kern="1200" noProof="0" dirty="0">
              <a:latin typeface="Arial Rounded MT Bold" panose="020F0704030504030204" pitchFamily="34" charset="0"/>
            </a:rPr>
            <a:t> </a:t>
          </a:r>
          <a:r>
            <a:rPr lang="es-ES" sz="1200" i="1" kern="1200" noProof="0" dirty="0" err="1">
              <a:latin typeface="Arial Rounded MT Bold" panose="020F0704030504030204" pitchFamily="34" charset="0"/>
            </a:rPr>
            <a:t>index</a:t>
          </a:r>
          <a:r>
            <a:rPr lang="es-ES" sz="1200" kern="1200" noProof="0" dirty="0">
              <a:latin typeface="Arial Rounded MT Bold" panose="020F0704030504030204" pitchFamily="34" charset="0"/>
            </a:rPr>
            <a:t>, </a:t>
          </a:r>
          <a:r>
            <a:rPr lang="es-ES" sz="1200" i="1" kern="1200" noProof="0" dirty="0">
              <a:latin typeface="Arial Rounded MT Bold" panose="020F0704030504030204" pitchFamily="34" charset="0"/>
            </a:rPr>
            <a:t>Net </a:t>
          </a:r>
          <a:r>
            <a:rPr lang="es-ES" sz="1200" i="1" kern="1200" noProof="0" dirty="0" err="1">
              <a:latin typeface="Arial Rounded MT Bold" panose="020F0704030504030204" pitchFamily="34" charset="0"/>
            </a:rPr>
            <a:t>Promoter</a:t>
          </a:r>
          <a:r>
            <a:rPr lang="es-ES" sz="1200" i="1" kern="1200" noProof="0" dirty="0">
              <a:latin typeface="Arial Rounded MT Bold" panose="020F0704030504030204" pitchFamily="34" charset="0"/>
            </a:rPr>
            <a:t> Score</a:t>
          </a:r>
          <a:r>
            <a:rPr lang="es-ES" sz="1200" kern="1200" noProof="0" dirty="0">
              <a:latin typeface="Arial Rounded MT Bold" panose="020F0704030504030204" pitchFamily="34" charset="0"/>
            </a:rPr>
            <a:t>, </a:t>
          </a:r>
          <a:r>
            <a:rPr lang="es-ES" sz="1200" i="1" kern="1200" noProof="0" dirty="0">
              <a:latin typeface="Arial Rounded MT Bold" panose="020F0704030504030204" pitchFamily="34" charset="0"/>
            </a:rPr>
            <a:t>Trust </a:t>
          </a:r>
          <a:r>
            <a:rPr lang="es-ES" sz="1200" i="1" kern="1200" noProof="0" dirty="0" err="1">
              <a:latin typeface="Arial Rounded MT Bold" panose="020F0704030504030204" pitchFamily="34" charset="0"/>
            </a:rPr>
            <a:t>Index</a:t>
          </a:r>
          <a:r>
            <a:rPr lang="es-ES" sz="1200" i="1" kern="1200" noProof="0" dirty="0">
              <a:latin typeface="Arial Rounded MT Bold" panose="020F0704030504030204" pitchFamily="34" charset="0"/>
            </a:rPr>
            <a:t> </a:t>
          </a:r>
          <a:r>
            <a:rPr lang="es-ES" sz="1200" kern="1200" noProof="0" dirty="0">
              <a:latin typeface="Arial Rounded MT Bold" panose="020F0704030504030204" pitchFamily="34" charset="0"/>
            </a:rPr>
            <a:t>(índice de confianza y reputación de la empresa), </a:t>
          </a:r>
          <a:r>
            <a:rPr lang="es-ES" sz="1200" i="1" u="none" kern="1200" noProof="0" dirty="0" err="1">
              <a:latin typeface="Arial Rounded MT Bold" panose="020F0704030504030204" pitchFamily="34" charset="0"/>
            </a:rPr>
            <a:t>Sentiment</a:t>
          </a:r>
          <a:r>
            <a:rPr lang="es-ES" sz="1200" i="1" u="none" kern="1200" noProof="0" dirty="0">
              <a:latin typeface="Arial Rounded MT Bold" panose="020F0704030504030204" pitchFamily="34" charset="0"/>
            </a:rPr>
            <a:t> </a:t>
          </a:r>
          <a:r>
            <a:rPr lang="es-ES" sz="1200" i="1" u="none" kern="1200" noProof="0" dirty="0" err="1">
              <a:latin typeface="Arial Rounded MT Bold" panose="020F0704030504030204" pitchFamily="34" charset="0"/>
            </a:rPr>
            <a:t>index</a:t>
          </a:r>
          <a:r>
            <a:rPr lang="es-ES" sz="1200" i="1" u="none" kern="1200" noProof="0" dirty="0">
              <a:latin typeface="Arial Rounded MT Bold" panose="020F0704030504030204" pitchFamily="34" charset="0"/>
            </a:rPr>
            <a:t> </a:t>
          </a:r>
          <a:r>
            <a:rPr lang="es-ES" sz="1200" kern="1200" noProof="0" dirty="0">
              <a:latin typeface="Arial Rounded MT Bold" panose="020F0704030504030204" pitchFamily="34" charset="0"/>
            </a:rPr>
            <a:t>(nivel de percepción, positiva o negativa, asociada con la marca).</a:t>
          </a:r>
        </a:p>
      </dsp:txBody>
      <dsp:txXfrm>
        <a:off x="34582" y="1383255"/>
        <a:ext cx="5976450" cy="639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A3214-C6E6-4E1A-832E-A286CE261482}">
      <dsp:nvSpPr>
        <dsp:cNvPr id="0" name=""/>
        <dsp:cNvSpPr/>
      </dsp:nvSpPr>
      <dsp:spPr>
        <a:xfrm>
          <a:off x="0" y="216940"/>
          <a:ext cx="6028390"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04B1B2-5D11-48F9-BC8B-DB38F8AEBE0E}">
      <dsp:nvSpPr>
        <dsp:cNvPr id="0" name=""/>
        <dsp:cNvSpPr/>
      </dsp:nvSpPr>
      <dsp:spPr>
        <a:xfrm>
          <a:off x="301419" y="69340"/>
          <a:ext cx="4219873" cy="29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es-ES" sz="1000" kern="1200" noProof="0" dirty="0">
              <a:solidFill>
                <a:schemeClr val="tx1"/>
              </a:solidFill>
              <a:latin typeface="Arial Rounded MT Bold" panose="020F0704030504030204" pitchFamily="34" charset="0"/>
            </a:rPr>
            <a:t>1) Análisis</a:t>
          </a:r>
        </a:p>
      </dsp:txBody>
      <dsp:txXfrm>
        <a:off x="315829" y="83750"/>
        <a:ext cx="4191053" cy="266380"/>
      </dsp:txXfrm>
    </dsp:sp>
    <dsp:sp modelId="{5C9FB35F-3D74-4E02-A29B-A136DF546447}">
      <dsp:nvSpPr>
        <dsp:cNvPr id="0" name=""/>
        <dsp:cNvSpPr/>
      </dsp:nvSpPr>
      <dsp:spPr>
        <a:xfrm>
          <a:off x="0" y="670540"/>
          <a:ext cx="6028390" cy="252000"/>
        </a:xfrm>
        <a:prstGeom prst="rect">
          <a:avLst/>
        </a:prstGeom>
        <a:solidFill>
          <a:schemeClr val="lt1">
            <a:alpha val="90000"/>
            <a:hueOff val="0"/>
            <a:satOff val="0"/>
            <a:lumOff val="0"/>
            <a:alphaOff val="0"/>
          </a:schemeClr>
        </a:solidFill>
        <a:ln w="25400" cap="flat" cmpd="sng" algn="ctr">
          <a:solidFill>
            <a:schemeClr val="accent2">
              <a:hueOff val="-443667"/>
              <a:satOff val="432"/>
              <a:lumOff val="-539"/>
              <a:alphaOff val="0"/>
            </a:schemeClr>
          </a:solidFill>
          <a:prstDash val="solid"/>
        </a:ln>
        <a:effectLst/>
      </dsp:spPr>
      <dsp:style>
        <a:lnRef idx="2">
          <a:scrgbClr r="0" g="0" b="0"/>
        </a:lnRef>
        <a:fillRef idx="1">
          <a:scrgbClr r="0" g="0" b="0"/>
        </a:fillRef>
        <a:effectRef idx="0">
          <a:scrgbClr r="0" g="0" b="0"/>
        </a:effectRef>
        <a:fontRef idx="minor"/>
      </dsp:style>
    </dsp:sp>
    <dsp:sp modelId="{EDC5F137-C5E9-4FA1-936F-3C5C005F1667}">
      <dsp:nvSpPr>
        <dsp:cNvPr id="0" name=""/>
        <dsp:cNvSpPr/>
      </dsp:nvSpPr>
      <dsp:spPr>
        <a:xfrm>
          <a:off x="301419" y="522940"/>
          <a:ext cx="4219873" cy="295200"/>
        </a:xfrm>
        <a:prstGeom prst="roundRect">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es-ES" sz="1000" kern="1200" noProof="0" dirty="0">
              <a:solidFill>
                <a:schemeClr val="tx1"/>
              </a:solidFill>
              <a:latin typeface="Arial Rounded MT Bold" panose="020F0704030504030204" pitchFamily="34" charset="0"/>
            </a:rPr>
            <a:t>2) Definición de la estrategia</a:t>
          </a:r>
        </a:p>
      </dsp:txBody>
      <dsp:txXfrm>
        <a:off x="315829" y="537350"/>
        <a:ext cx="4191053" cy="266380"/>
      </dsp:txXfrm>
    </dsp:sp>
    <dsp:sp modelId="{962450BA-894F-4C50-86F7-4475E652E5BA}">
      <dsp:nvSpPr>
        <dsp:cNvPr id="0" name=""/>
        <dsp:cNvSpPr/>
      </dsp:nvSpPr>
      <dsp:spPr>
        <a:xfrm>
          <a:off x="0" y="1124140"/>
          <a:ext cx="6028390" cy="2520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D8EBB0F1-C290-4B6E-915A-C3F08E95CD2C}">
      <dsp:nvSpPr>
        <dsp:cNvPr id="0" name=""/>
        <dsp:cNvSpPr/>
      </dsp:nvSpPr>
      <dsp:spPr>
        <a:xfrm>
          <a:off x="301419" y="976540"/>
          <a:ext cx="4219873" cy="29520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es-ES" sz="1000" kern="1200" noProof="0" dirty="0">
              <a:solidFill>
                <a:schemeClr val="tx1"/>
              </a:solidFill>
              <a:latin typeface="Arial Rounded MT Bold" panose="020F0704030504030204" pitchFamily="34" charset="0"/>
            </a:rPr>
            <a:t>3) Creación de un Plan operativo</a:t>
          </a:r>
        </a:p>
      </dsp:txBody>
      <dsp:txXfrm>
        <a:off x="315829" y="990950"/>
        <a:ext cx="4191053" cy="266380"/>
      </dsp:txXfrm>
    </dsp:sp>
    <dsp:sp modelId="{8488ECBD-9A14-4249-B343-77C0CC4F9E0E}">
      <dsp:nvSpPr>
        <dsp:cNvPr id="0" name=""/>
        <dsp:cNvSpPr/>
      </dsp:nvSpPr>
      <dsp:spPr>
        <a:xfrm>
          <a:off x="0" y="1577740"/>
          <a:ext cx="6028390" cy="252000"/>
        </a:xfrm>
        <a:prstGeom prst="rect">
          <a:avLst/>
        </a:prstGeom>
        <a:solidFill>
          <a:schemeClr val="lt1">
            <a:alpha val="90000"/>
            <a:hueOff val="0"/>
            <a:satOff val="0"/>
            <a:lumOff val="0"/>
            <a:alphaOff val="0"/>
          </a:schemeClr>
        </a:solidFill>
        <a:ln w="25400" cap="flat" cmpd="sng" algn="ctr">
          <a:solidFill>
            <a:schemeClr val="accent2">
              <a:hueOff val="-1331002"/>
              <a:satOff val="1295"/>
              <a:lumOff val="-1618"/>
              <a:alphaOff val="0"/>
            </a:schemeClr>
          </a:solidFill>
          <a:prstDash val="solid"/>
        </a:ln>
        <a:effectLst/>
      </dsp:spPr>
      <dsp:style>
        <a:lnRef idx="2">
          <a:scrgbClr r="0" g="0" b="0"/>
        </a:lnRef>
        <a:fillRef idx="1">
          <a:scrgbClr r="0" g="0" b="0"/>
        </a:fillRef>
        <a:effectRef idx="0">
          <a:scrgbClr r="0" g="0" b="0"/>
        </a:effectRef>
        <a:fontRef idx="minor"/>
      </dsp:style>
    </dsp:sp>
    <dsp:sp modelId="{AFF3605A-6FE6-4CDD-B83A-E9033F5E55D6}">
      <dsp:nvSpPr>
        <dsp:cNvPr id="0" name=""/>
        <dsp:cNvSpPr/>
      </dsp:nvSpPr>
      <dsp:spPr>
        <a:xfrm>
          <a:off x="301419" y="1430140"/>
          <a:ext cx="4219873" cy="295200"/>
        </a:xfrm>
        <a:prstGeom prst="roundRect">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es-ES" sz="1000" kern="1200" noProof="0" dirty="0">
              <a:solidFill>
                <a:schemeClr val="tx1"/>
              </a:solidFill>
              <a:latin typeface="Arial Rounded MT Bold" panose="020F0704030504030204" pitchFamily="34" charset="0"/>
            </a:rPr>
            <a:t>4) Medición</a:t>
          </a:r>
        </a:p>
      </dsp:txBody>
      <dsp:txXfrm>
        <a:off x="315829" y="1444550"/>
        <a:ext cx="4191053" cy="266380"/>
      </dsp:txXfrm>
    </dsp:sp>
    <dsp:sp modelId="{31AE8084-E858-4EC6-9AC1-32C7FD64C0AA}">
      <dsp:nvSpPr>
        <dsp:cNvPr id="0" name=""/>
        <dsp:cNvSpPr/>
      </dsp:nvSpPr>
      <dsp:spPr>
        <a:xfrm>
          <a:off x="0" y="2031340"/>
          <a:ext cx="6028390" cy="252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A3FB457F-24E0-4FA4-BDAC-A6A372F821D8}">
      <dsp:nvSpPr>
        <dsp:cNvPr id="0" name=""/>
        <dsp:cNvSpPr/>
      </dsp:nvSpPr>
      <dsp:spPr>
        <a:xfrm>
          <a:off x="301419" y="1883740"/>
          <a:ext cx="4219873" cy="29520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501" tIns="0" rIns="159501" bIns="0" numCol="1" spcCol="1270" anchor="ctr" anchorCtr="0">
          <a:noAutofit/>
        </a:bodyPr>
        <a:lstStyle/>
        <a:p>
          <a:pPr marL="0" lvl="0" indent="0" algn="l" defTabSz="444500">
            <a:lnSpc>
              <a:spcPct val="90000"/>
            </a:lnSpc>
            <a:spcBef>
              <a:spcPct val="0"/>
            </a:spcBef>
            <a:spcAft>
              <a:spcPct val="35000"/>
            </a:spcAft>
            <a:buNone/>
          </a:pPr>
          <a:r>
            <a:rPr lang="es-ES" sz="1000" kern="1200" noProof="0" dirty="0">
              <a:solidFill>
                <a:schemeClr val="tx1"/>
              </a:solidFill>
              <a:latin typeface="Arial Rounded MT Bold" panose="020F0704030504030204" pitchFamily="34" charset="0"/>
            </a:rPr>
            <a:t>5) Mejora del rendimiento gracias a los datos recogidos</a:t>
          </a:r>
        </a:p>
      </dsp:txBody>
      <dsp:txXfrm>
        <a:off x="315829" y="1898150"/>
        <a:ext cx="4191053" cy="26638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DA22F-8135-4434-84C5-FAFCBB53551D}">
      <dsp:nvSpPr>
        <dsp:cNvPr id="0" name=""/>
        <dsp:cNvSpPr/>
      </dsp:nvSpPr>
      <dsp:spPr>
        <a:xfrm>
          <a:off x="0" y="12278"/>
          <a:ext cx="6083391" cy="530826"/>
        </a:xfrm>
        <a:prstGeom prst="round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1) Convertir la tienda más en una «experiencia» que en una «distribución»</a:t>
          </a:r>
        </a:p>
      </dsp:txBody>
      <dsp:txXfrm>
        <a:off x="25913" y="38191"/>
        <a:ext cx="6031565" cy="479000"/>
      </dsp:txXfrm>
    </dsp:sp>
    <dsp:sp modelId="{4B2850AC-2DD2-4E3D-A889-9FF2498FA359}">
      <dsp:nvSpPr>
        <dsp:cNvPr id="0" name=""/>
        <dsp:cNvSpPr/>
      </dsp:nvSpPr>
      <dsp:spPr>
        <a:xfrm>
          <a:off x="0" y="655425"/>
          <a:ext cx="6083391" cy="530826"/>
        </a:xfrm>
        <a:prstGeom prst="roundRect">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2) Sustituir los catálogos impresos y los anuncios en la revistas, porque no son eficaces</a:t>
          </a:r>
        </a:p>
      </dsp:txBody>
      <dsp:txXfrm>
        <a:off x="25913" y="681338"/>
        <a:ext cx="6031565" cy="479000"/>
      </dsp:txXfrm>
    </dsp:sp>
    <dsp:sp modelId="{53245DB0-2B3A-4011-9379-65EFA6084B61}">
      <dsp:nvSpPr>
        <dsp:cNvPr id="0" name=""/>
        <dsp:cNvSpPr/>
      </dsp:nvSpPr>
      <dsp:spPr>
        <a:xfrm>
          <a:off x="0" y="1298571"/>
          <a:ext cx="6083391" cy="530826"/>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3) Integrar el Digital en todas las funciones empresariales</a:t>
          </a:r>
        </a:p>
      </dsp:txBody>
      <dsp:txXfrm>
        <a:off x="25913" y="1324484"/>
        <a:ext cx="6031565" cy="4790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7BA2C-C7EA-438D-A285-9495D32564AB}">
      <dsp:nvSpPr>
        <dsp:cNvPr id="0" name=""/>
        <dsp:cNvSpPr/>
      </dsp:nvSpPr>
      <dsp:spPr>
        <a:xfrm>
          <a:off x="0" y="200161"/>
          <a:ext cx="6216347" cy="25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553932-59BE-4097-8DC0-3EB0C9F418A9}">
      <dsp:nvSpPr>
        <dsp:cNvPr id="0" name=""/>
        <dsp:cNvSpPr/>
      </dsp:nvSpPr>
      <dsp:spPr>
        <a:xfrm>
          <a:off x="310817" y="52561"/>
          <a:ext cx="5716142" cy="29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474" tIns="0" rIns="164474" bIns="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Aumento de las visitas a la propia página web y lanzamiento de la Tienda online</a:t>
          </a:r>
        </a:p>
      </dsp:txBody>
      <dsp:txXfrm>
        <a:off x="325227" y="66971"/>
        <a:ext cx="5687322" cy="266380"/>
      </dsp:txXfrm>
    </dsp:sp>
    <dsp:sp modelId="{5DC1E064-8ABF-41FE-8752-B1D0FFE37C39}">
      <dsp:nvSpPr>
        <dsp:cNvPr id="0" name=""/>
        <dsp:cNvSpPr/>
      </dsp:nvSpPr>
      <dsp:spPr>
        <a:xfrm>
          <a:off x="0" y="653761"/>
          <a:ext cx="6216347" cy="252000"/>
        </a:xfrm>
        <a:prstGeom prst="rect">
          <a:avLst/>
        </a:prstGeom>
        <a:solidFill>
          <a:schemeClr val="lt1">
            <a:alpha val="90000"/>
            <a:hueOff val="0"/>
            <a:satOff val="0"/>
            <a:lumOff val="0"/>
            <a:alphaOff val="0"/>
          </a:schemeClr>
        </a:solidFill>
        <a:ln w="25400" cap="flat" cmpd="sng" algn="ctr">
          <a:solidFill>
            <a:schemeClr val="accent2">
              <a:hueOff val="-443667"/>
              <a:satOff val="432"/>
              <a:lumOff val="-539"/>
              <a:alphaOff val="0"/>
            </a:schemeClr>
          </a:solidFill>
          <a:prstDash val="solid"/>
        </a:ln>
        <a:effectLst/>
      </dsp:spPr>
      <dsp:style>
        <a:lnRef idx="2">
          <a:scrgbClr r="0" g="0" b="0"/>
        </a:lnRef>
        <a:fillRef idx="1">
          <a:scrgbClr r="0" g="0" b="0"/>
        </a:fillRef>
        <a:effectRef idx="0">
          <a:scrgbClr r="0" g="0" b="0"/>
        </a:effectRef>
        <a:fontRef idx="minor"/>
      </dsp:style>
    </dsp:sp>
    <dsp:sp modelId="{EF531129-B886-45AA-A12E-D7418A0C788F}">
      <dsp:nvSpPr>
        <dsp:cNvPr id="0" name=""/>
        <dsp:cNvSpPr/>
      </dsp:nvSpPr>
      <dsp:spPr>
        <a:xfrm>
          <a:off x="310817" y="506161"/>
          <a:ext cx="5716142" cy="295200"/>
        </a:xfrm>
        <a:prstGeom prst="roundRect">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474" tIns="0" rIns="164474" bIns="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Disminuir los gastos en impresos y revistas</a:t>
          </a:r>
        </a:p>
      </dsp:txBody>
      <dsp:txXfrm>
        <a:off x="325227" y="520571"/>
        <a:ext cx="5687322" cy="266380"/>
      </dsp:txXfrm>
    </dsp:sp>
    <dsp:sp modelId="{99FED7F7-C2E7-458F-8D7E-0F20BF1C1DA0}">
      <dsp:nvSpPr>
        <dsp:cNvPr id="0" name=""/>
        <dsp:cNvSpPr/>
      </dsp:nvSpPr>
      <dsp:spPr>
        <a:xfrm>
          <a:off x="0" y="1107361"/>
          <a:ext cx="6216347" cy="2520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A17ED509-36EB-4B70-873C-DB25F10FB0FE}">
      <dsp:nvSpPr>
        <dsp:cNvPr id="0" name=""/>
        <dsp:cNvSpPr/>
      </dsp:nvSpPr>
      <dsp:spPr>
        <a:xfrm>
          <a:off x="310817" y="959761"/>
          <a:ext cx="5716142" cy="29520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474" tIns="0" rIns="164474" bIns="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Mejorar el posicionamiento en los buscadores</a:t>
          </a:r>
        </a:p>
      </dsp:txBody>
      <dsp:txXfrm>
        <a:off x="325227" y="974171"/>
        <a:ext cx="5687322" cy="266380"/>
      </dsp:txXfrm>
    </dsp:sp>
    <dsp:sp modelId="{5D4FEF8A-F8B7-4C16-906C-747EAC5F4D97}">
      <dsp:nvSpPr>
        <dsp:cNvPr id="0" name=""/>
        <dsp:cNvSpPr/>
      </dsp:nvSpPr>
      <dsp:spPr>
        <a:xfrm>
          <a:off x="0" y="1560961"/>
          <a:ext cx="6216347" cy="252000"/>
        </a:xfrm>
        <a:prstGeom prst="rect">
          <a:avLst/>
        </a:prstGeom>
        <a:solidFill>
          <a:schemeClr val="lt1">
            <a:alpha val="90000"/>
            <a:hueOff val="0"/>
            <a:satOff val="0"/>
            <a:lumOff val="0"/>
            <a:alphaOff val="0"/>
          </a:schemeClr>
        </a:solidFill>
        <a:ln w="25400" cap="flat" cmpd="sng" algn="ctr">
          <a:solidFill>
            <a:schemeClr val="accent2">
              <a:hueOff val="-1331002"/>
              <a:satOff val="1295"/>
              <a:lumOff val="-1618"/>
              <a:alphaOff val="0"/>
            </a:schemeClr>
          </a:solidFill>
          <a:prstDash val="solid"/>
        </a:ln>
        <a:effectLst/>
      </dsp:spPr>
      <dsp:style>
        <a:lnRef idx="2">
          <a:scrgbClr r="0" g="0" b="0"/>
        </a:lnRef>
        <a:fillRef idx="1">
          <a:scrgbClr r="0" g="0" b="0"/>
        </a:fillRef>
        <a:effectRef idx="0">
          <a:scrgbClr r="0" g="0" b="0"/>
        </a:effectRef>
        <a:fontRef idx="minor"/>
      </dsp:style>
    </dsp:sp>
    <dsp:sp modelId="{0C1ECD54-9215-4C1F-8085-9042F9AF70F5}">
      <dsp:nvSpPr>
        <dsp:cNvPr id="0" name=""/>
        <dsp:cNvSpPr/>
      </dsp:nvSpPr>
      <dsp:spPr>
        <a:xfrm>
          <a:off x="310817" y="1413361"/>
          <a:ext cx="5716142" cy="295200"/>
        </a:xfrm>
        <a:prstGeom prst="roundRect">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474" tIns="0" rIns="164474" bIns="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Realizar una relación continuada y constante con los usuarios</a:t>
          </a:r>
        </a:p>
      </dsp:txBody>
      <dsp:txXfrm>
        <a:off x="325227" y="1427771"/>
        <a:ext cx="5687322" cy="266380"/>
      </dsp:txXfrm>
    </dsp:sp>
    <dsp:sp modelId="{8B7D82DE-CD87-4C39-919B-BF6B7DC9C53B}">
      <dsp:nvSpPr>
        <dsp:cNvPr id="0" name=""/>
        <dsp:cNvSpPr/>
      </dsp:nvSpPr>
      <dsp:spPr>
        <a:xfrm>
          <a:off x="0" y="2014561"/>
          <a:ext cx="6216347" cy="252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DC27D5D3-A3C7-4D34-8BE2-9CD70642810E}">
      <dsp:nvSpPr>
        <dsp:cNvPr id="0" name=""/>
        <dsp:cNvSpPr/>
      </dsp:nvSpPr>
      <dsp:spPr>
        <a:xfrm>
          <a:off x="310817" y="1866961"/>
          <a:ext cx="5716142" cy="29520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474" tIns="0" rIns="164474" bIns="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Diferenciarse de los competidores gracias a la propia creatividad, al cuidado del cliente</a:t>
          </a:r>
        </a:p>
      </dsp:txBody>
      <dsp:txXfrm>
        <a:off x="325227" y="1881371"/>
        <a:ext cx="5687322" cy="26638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9EB77-CDAE-4779-BD48-07431F6075E9}">
      <dsp:nvSpPr>
        <dsp:cNvPr id="0" name=""/>
        <dsp:cNvSpPr/>
      </dsp:nvSpPr>
      <dsp:spPr>
        <a:xfrm>
          <a:off x="375139" y="66"/>
          <a:ext cx="2580039" cy="156952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¿Qué ha hecho la empresa?</a:t>
          </a:r>
        </a:p>
      </dsp:txBody>
      <dsp:txXfrm>
        <a:off x="375139" y="66"/>
        <a:ext cx="2580039" cy="1569526"/>
      </dsp:txXfrm>
    </dsp:sp>
    <dsp:sp modelId="{FAA331DC-EC32-44EB-A917-DB16CEA4BB77}">
      <dsp:nvSpPr>
        <dsp:cNvPr id="0" name=""/>
        <dsp:cNvSpPr/>
      </dsp:nvSpPr>
      <dsp:spPr>
        <a:xfrm>
          <a:off x="3216766" y="66"/>
          <a:ext cx="2615876" cy="1569526"/>
        </a:xfrm>
        <a:prstGeom prst="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Para poner en práctica el nuevo plan editorial y comunicativo, la empresa contratará un social manager full time que  apoyará  la oficina de Ventas y Comunicación, además confiando en un asesor externo para asegurar la coherencia y la eficacia de las acciones. </a:t>
          </a:r>
        </a:p>
      </dsp:txBody>
      <dsp:txXfrm>
        <a:off x="3216766" y="66"/>
        <a:ext cx="2615876" cy="156952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277C7-6F1D-4AB1-9EBB-793C92901431}">
      <dsp:nvSpPr>
        <dsp:cNvPr id="0" name=""/>
        <dsp:cNvSpPr/>
      </dsp:nvSpPr>
      <dsp:spPr>
        <a:xfrm>
          <a:off x="0" y="526297"/>
          <a:ext cx="4572000" cy="701730"/>
        </a:xfrm>
        <a:prstGeom prst="notchedRightArrow">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 modelId="{4AF13F88-D358-42F6-B964-01EAC6B500CF}">
      <dsp:nvSpPr>
        <dsp:cNvPr id="0" name=""/>
        <dsp:cNvSpPr/>
      </dsp:nvSpPr>
      <dsp:spPr>
        <a:xfrm>
          <a:off x="1808" y="0"/>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s-ES" sz="800" kern="1200" noProof="0" dirty="0">
              <a:latin typeface="Arial Rounded MT Bold" panose="020F0704030504030204" pitchFamily="34" charset="0"/>
            </a:rPr>
            <a:t>Quienes somos</a:t>
          </a:r>
        </a:p>
      </dsp:txBody>
      <dsp:txXfrm>
        <a:off x="1808" y="0"/>
        <a:ext cx="790612" cy="701730"/>
      </dsp:txXfrm>
    </dsp:sp>
    <dsp:sp modelId="{F8EA580B-7591-493A-9273-4C697D668F09}">
      <dsp:nvSpPr>
        <dsp:cNvPr id="0" name=""/>
        <dsp:cNvSpPr/>
      </dsp:nvSpPr>
      <dsp:spPr>
        <a:xfrm>
          <a:off x="309398"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A5E4D1C-F159-4E1F-9827-057F71E7490D}">
      <dsp:nvSpPr>
        <dsp:cNvPr id="0" name=""/>
        <dsp:cNvSpPr/>
      </dsp:nvSpPr>
      <dsp:spPr>
        <a:xfrm>
          <a:off x="831951" y="1052595"/>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s-ES" sz="800" kern="1200" noProof="0" dirty="0">
              <a:latin typeface="Arial Rounded MT Bold" panose="020F0704030504030204" pitchFamily="34" charset="0"/>
            </a:rPr>
            <a:t>Colecciones</a:t>
          </a:r>
        </a:p>
      </dsp:txBody>
      <dsp:txXfrm>
        <a:off x="831951" y="1052595"/>
        <a:ext cx="790612" cy="701730"/>
      </dsp:txXfrm>
    </dsp:sp>
    <dsp:sp modelId="{9CD22EB4-A84B-4140-B28C-3B93D2093568}">
      <dsp:nvSpPr>
        <dsp:cNvPr id="0" name=""/>
        <dsp:cNvSpPr/>
      </dsp:nvSpPr>
      <dsp:spPr>
        <a:xfrm>
          <a:off x="1139540"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542B587-5D91-46AB-B168-1EF0F2A741C0}">
      <dsp:nvSpPr>
        <dsp:cNvPr id="0" name=""/>
        <dsp:cNvSpPr/>
      </dsp:nvSpPr>
      <dsp:spPr>
        <a:xfrm>
          <a:off x="1662093" y="0"/>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s-ES" sz="800" kern="1200" noProof="0" dirty="0">
              <a:latin typeface="Arial Rounded MT Bold" panose="020F0704030504030204" pitchFamily="34" charset="0"/>
            </a:rPr>
            <a:t>Store Finder</a:t>
          </a:r>
        </a:p>
      </dsp:txBody>
      <dsp:txXfrm>
        <a:off x="1662093" y="0"/>
        <a:ext cx="790612" cy="701730"/>
      </dsp:txXfrm>
    </dsp:sp>
    <dsp:sp modelId="{083C5D6E-4E28-4910-9E88-987A966E1CA3}">
      <dsp:nvSpPr>
        <dsp:cNvPr id="0" name=""/>
        <dsp:cNvSpPr/>
      </dsp:nvSpPr>
      <dsp:spPr>
        <a:xfrm>
          <a:off x="1969683"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96FE8CC-8D72-4493-9F3A-1F79E98203F0}">
      <dsp:nvSpPr>
        <dsp:cNvPr id="0" name=""/>
        <dsp:cNvSpPr/>
      </dsp:nvSpPr>
      <dsp:spPr>
        <a:xfrm>
          <a:off x="2492236" y="1052595"/>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marL="0" lvl="0" indent="0" algn="ctr" defTabSz="355600">
            <a:lnSpc>
              <a:spcPct val="90000"/>
            </a:lnSpc>
            <a:spcBef>
              <a:spcPct val="0"/>
            </a:spcBef>
            <a:spcAft>
              <a:spcPct val="35000"/>
            </a:spcAft>
            <a:buNone/>
          </a:pPr>
          <a:r>
            <a:rPr lang="es-ES" sz="800" kern="1200" noProof="0" dirty="0">
              <a:latin typeface="Arial Rounded MT Bold" panose="020F0704030504030204" pitchFamily="34" charset="0"/>
            </a:rPr>
            <a:t>Área interactiva</a:t>
          </a:r>
        </a:p>
      </dsp:txBody>
      <dsp:txXfrm>
        <a:off x="2492236" y="1052595"/>
        <a:ext cx="790612" cy="701730"/>
      </dsp:txXfrm>
    </dsp:sp>
    <dsp:sp modelId="{F1200D86-B6B1-4AFB-83B4-5AFBEE396D0D}">
      <dsp:nvSpPr>
        <dsp:cNvPr id="0" name=""/>
        <dsp:cNvSpPr/>
      </dsp:nvSpPr>
      <dsp:spPr>
        <a:xfrm>
          <a:off x="2799826"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2BBC614-3077-457F-B55A-04217357EF56}">
      <dsp:nvSpPr>
        <dsp:cNvPr id="0" name=""/>
        <dsp:cNvSpPr/>
      </dsp:nvSpPr>
      <dsp:spPr>
        <a:xfrm>
          <a:off x="3322379" y="0"/>
          <a:ext cx="790612" cy="701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marL="0" lvl="0" indent="0" algn="ctr" defTabSz="355600">
            <a:lnSpc>
              <a:spcPct val="90000"/>
            </a:lnSpc>
            <a:spcBef>
              <a:spcPct val="0"/>
            </a:spcBef>
            <a:spcAft>
              <a:spcPct val="35000"/>
            </a:spcAft>
            <a:buNone/>
          </a:pPr>
          <a:r>
            <a:rPr lang="es-ES" sz="800" kern="1200" noProof="0" dirty="0">
              <a:latin typeface="Arial Rounded MT Bold" panose="020F0704030504030204" pitchFamily="34" charset="0"/>
            </a:rPr>
            <a:t>Área Dedicada a las tiendas y a  los puntos de venta.</a:t>
          </a:r>
        </a:p>
      </dsp:txBody>
      <dsp:txXfrm>
        <a:off x="3322379" y="0"/>
        <a:ext cx="790612" cy="701730"/>
      </dsp:txXfrm>
    </dsp:sp>
    <dsp:sp modelId="{16D46C95-C892-4F2A-914C-5ACDDFE67592}">
      <dsp:nvSpPr>
        <dsp:cNvPr id="0" name=""/>
        <dsp:cNvSpPr/>
      </dsp:nvSpPr>
      <dsp:spPr>
        <a:xfrm>
          <a:off x="3629969" y="789446"/>
          <a:ext cx="175432" cy="17543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2B917-9908-464D-9575-AA6D2EE241AA}">
      <dsp:nvSpPr>
        <dsp:cNvPr id="0" name=""/>
        <dsp:cNvSpPr/>
      </dsp:nvSpPr>
      <dsp:spPr>
        <a:xfrm>
          <a:off x="681855" y="487"/>
          <a:ext cx="2306700" cy="13840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el punto fuerte de Instagram son los usuarios, o sea la </a:t>
          </a:r>
          <a:r>
            <a:rPr lang="es-ES" sz="1200" i="1" kern="1200" noProof="0" dirty="0" err="1">
              <a:solidFill>
                <a:schemeClr val="tx1"/>
              </a:solidFill>
              <a:latin typeface="Arial Rounded MT Bold" panose="020F0704030504030204" pitchFamily="34" charset="0"/>
            </a:rPr>
            <a:t>community</a:t>
          </a:r>
          <a:r>
            <a:rPr lang="es-ES" sz="1200" kern="1200" noProof="0" dirty="0">
              <a:solidFill>
                <a:schemeClr val="tx1"/>
              </a:solidFill>
              <a:latin typeface="Arial Rounded MT Bold" panose="020F0704030504030204" pitchFamily="34" charset="0"/>
            </a:rPr>
            <a:t>, fomentados al uso de la App gracias a las constantes actualizaciones. Instagram ofrece las siguientes opciones para la subscripción:</a:t>
          </a:r>
        </a:p>
      </dsp:txBody>
      <dsp:txXfrm>
        <a:off x="681855" y="487"/>
        <a:ext cx="2306700" cy="1384020"/>
      </dsp:txXfrm>
    </dsp:sp>
    <dsp:sp modelId="{1C7B7C79-2102-4D3B-8A4C-E5ABB2AB2008}">
      <dsp:nvSpPr>
        <dsp:cNvPr id="0" name=""/>
        <dsp:cNvSpPr/>
      </dsp:nvSpPr>
      <dsp:spPr>
        <a:xfrm>
          <a:off x="3219226" y="487"/>
          <a:ext cx="2306700" cy="13840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1) Perfil Personal</a:t>
          </a:r>
        </a:p>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2) Perfil de negocio</a:t>
          </a:r>
        </a:p>
      </dsp:txBody>
      <dsp:txXfrm>
        <a:off x="3219226" y="487"/>
        <a:ext cx="2306700" cy="138402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640AE-E982-4A7B-AD09-AF18FFA40C88}">
      <dsp:nvSpPr>
        <dsp:cNvPr id="0" name=""/>
        <dsp:cNvSpPr/>
      </dsp:nvSpPr>
      <dsp:spPr>
        <a:xfrm>
          <a:off x="0" y="14480"/>
          <a:ext cx="5904000" cy="655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1) Interés: abriendo Instagram los primeros post visualizados serán los que generan más interacción</a:t>
          </a:r>
        </a:p>
      </dsp:txBody>
      <dsp:txXfrm>
        <a:off x="31984" y="46464"/>
        <a:ext cx="5840032" cy="591232"/>
      </dsp:txXfrm>
    </dsp:sp>
    <dsp:sp modelId="{40ED75C7-714B-4A39-83F0-1E9472197E6F}">
      <dsp:nvSpPr>
        <dsp:cNvPr id="0" name=""/>
        <dsp:cNvSpPr/>
      </dsp:nvSpPr>
      <dsp:spPr>
        <a:xfrm>
          <a:off x="0" y="770480"/>
          <a:ext cx="5904000" cy="655200"/>
        </a:xfrm>
        <a:prstGeom prst="round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2) Inmediatez: Del más reciente al más viejo, sin embargo, se tendrá en cuenta solo el intervalo de tiempo transcurrido entre el último acceso del usuario y el momento en que el mismo usuario vuelve a abrir la app.  </a:t>
          </a:r>
        </a:p>
      </dsp:txBody>
      <dsp:txXfrm>
        <a:off x="31984" y="802464"/>
        <a:ext cx="5840032" cy="59123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E5DB7-3323-4552-A4BD-2F40231B3520}">
      <dsp:nvSpPr>
        <dsp:cNvPr id="0" name=""/>
        <dsp:cNvSpPr/>
      </dsp:nvSpPr>
      <dsp:spPr>
        <a:xfrm>
          <a:off x="0" y="64020"/>
          <a:ext cx="6207782" cy="46331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3) Relación: los contenidos de las cuenta “más cercanas” siempre se visualizarán primero. </a:t>
          </a:r>
        </a:p>
      </dsp:txBody>
      <dsp:txXfrm>
        <a:off x="22617" y="86637"/>
        <a:ext cx="6162548" cy="418085"/>
      </dsp:txXfrm>
    </dsp:sp>
    <dsp:sp modelId="{088D3B53-A3AF-477C-A124-F9579C448D9E}">
      <dsp:nvSpPr>
        <dsp:cNvPr id="0" name=""/>
        <dsp:cNvSpPr/>
      </dsp:nvSpPr>
      <dsp:spPr>
        <a:xfrm>
          <a:off x="0" y="561900"/>
          <a:ext cx="6207782" cy="463319"/>
        </a:xfrm>
        <a:prstGeom prst="roundRect">
          <a:avLst/>
        </a:prstGeom>
        <a:solidFill>
          <a:schemeClr val="accent3">
            <a:hueOff val="-942630"/>
            <a:satOff val="-3879"/>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4) Frecuencia: los mejores post de la última vez que se accedió.</a:t>
          </a:r>
        </a:p>
      </dsp:txBody>
      <dsp:txXfrm>
        <a:off x="22617" y="584517"/>
        <a:ext cx="6162548" cy="418085"/>
      </dsp:txXfrm>
    </dsp:sp>
    <dsp:sp modelId="{EE42FAC9-5174-45F8-954F-B70644073D43}">
      <dsp:nvSpPr>
        <dsp:cNvPr id="0" name=""/>
        <dsp:cNvSpPr/>
      </dsp:nvSpPr>
      <dsp:spPr>
        <a:xfrm>
          <a:off x="0" y="1059780"/>
          <a:ext cx="6207782" cy="463319"/>
        </a:xfrm>
        <a:prstGeom prst="roundRect">
          <a:avLst/>
        </a:prstGeom>
        <a:solidFill>
          <a:schemeClr val="accent3">
            <a:hueOff val="-1885261"/>
            <a:satOff val="-7757"/>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5) Following: los primeros post serán de quien “sigues”. </a:t>
          </a:r>
        </a:p>
      </dsp:txBody>
      <dsp:txXfrm>
        <a:off x="22617" y="1082397"/>
        <a:ext cx="6162548" cy="418085"/>
      </dsp:txXfrm>
    </dsp:sp>
    <dsp:sp modelId="{99DEA170-E1B1-4628-A946-0856C0993239}">
      <dsp:nvSpPr>
        <dsp:cNvPr id="0" name=""/>
        <dsp:cNvSpPr/>
      </dsp:nvSpPr>
      <dsp:spPr>
        <a:xfrm>
          <a:off x="0" y="1557660"/>
          <a:ext cx="6207782" cy="463319"/>
        </a:xfrm>
        <a:prstGeom prst="round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6) Utilizo: cuanto tiempo el usuario pasa en Instagram. Si es poco, el algoritmo acumulará los contenidos al máximo. </a:t>
          </a:r>
        </a:p>
      </dsp:txBody>
      <dsp:txXfrm>
        <a:off x="22617" y="1580277"/>
        <a:ext cx="6162548" cy="41808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AB572-A2E2-45F4-9F7A-585A9FEB8AB4}">
      <dsp:nvSpPr>
        <dsp:cNvPr id="0" name=""/>
        <dsp:cNvSpPr/>
      </dsp:nvSpPr>
      <dsp:spPr>
        <a:xfrm>
          <a:off x="0" y="14100"/>
          <a:ext cx="6207782" cy="2784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1) Lugar para geolocalizar una historia</a:t>
          </a:r>
        </a:p>
      </dsp:txBody>
      <dsp:txXfrm>
        <a:off x="13593" y="27693"/>
        <a:ext cx="6180596" cy="251274"/>
      </dsp:txXfrm>
    </dsp:sp>
    <dsp:sp modelId="{E7F8701E-3E47-4235-9467-63048DDEE45E}">
      <dsp:nvSpPr>
        <dsp:cNvPr id="0" name=""/>
        <dsp:cNvSpPr/>
      </dsp:nvSpPr>
      <dsp:spPr>
        <a:xfrm>
          <a:off x="0" y="312720"/>
          <a:ext cx="6207782" cy="2784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2) Mención para nombrar las otras cuentas</a:t>
          </a:r>
        </a:p>
      </dsp:txBody>
      <dsp:txXfrm>
        <a:off x="13593" y="326313"/>
        <a:ext cx="6180596" cy="251274"/>
      </dsp:txXfrm>
    </dsp:sp>
    <dsp:sp modelId="{030E3828-B450-4581-A228-C9D69A4974A9}">
      <dsp:nvSpPr>
        <dsp:cNvPr id="0" name=""/>
        <dsp:cNvSpPr/>
      </dsp:nvSpPr>
      <dsp:spPr>
        <a:xfrm>
          <a:off x="0" y="611340"/>
          <a:ext cx="6207782" cy="2784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3) Hashtag para  amplificar la visibilidad</a:t>
          </a:r>
        </a:p>
      </dsp:txBody>
      <dsp:txXfrm>
        <a:off x="13593" y="624933"/>
        <a:ext cx="6180596" cy="251274"/>
      </dsp:txXfrm>
    </dsp:sp>
    <dsp:sp modelId="{A7248B51-97BB-4665-B38D-486641CEEB6C}">
      <dsp:nvSpPr>
        <dsp:cNvPr id="0" name=""/>
        <dsp:cNvSpPr/>
      </dsp:nvSpPr>
      <dsp:spPr>
        <a:xfrm>
          <a:off x="0" y="909960"/>
          <a:ext cx="6207782" cy="2784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4) Gif</a:t>
          </a:r>
        </a:p>
      </dsp:txBody>
      <dsp:txXfrm>
        <a:off x="13593" y="923553"/>
        <a:ext cx="6180596" cy="251274"/>
      </dsp:txXfrm>
    </dsp:sp>
    <dsp:sp modelId="{E195B74B-B5A5-4FE9-8AE6-8F65E056F34E}">
      <dsp:nvSpPr>
        <dsp:cNvPr id="0" name=""/>
        <dsp:cNvSpPr/>
      </dsp:nvSpPr>
      <dsp:spPr>
        <a:xfrm>
          <a:off x="0" y="1208581"/>
          <a:ext cx="6207782" cy="2784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5) Música</a:t>
          </a:r>
        </a:p>
      </dsp:txBody>
      <dsp:txXfrm>
        <a:off x="13593" y="1222174"/>
        <a:ext cx="6180596" cy="251274"/>
      </dsp:txXfrm>
    </dsp:sp>
    <dsp:sp modelId="{DA9C20A0-A545-4F36-8A30-CDEF571AF47A}">
      <dsp:nvSpPr>
        <dsp:cNvPr id="0" name=""/>
        <dsp:cNvSpPr/>
      </dsp:nvSpPr>
      <dsp:spPr>
        <a:xfrm>
          <a:off x="0" y="1507201"/>
          <a:ext cx="6207782" cy="2784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6) Encuestas  </a:t>
          </a:r>
        </a:p>
      </dsp:txBody>
      <dsp:txXfrm>
        <a:off x="13593" y="1520794"/>
        <a:ext cx="6180596" cy="251274"/>
      </dsp:txXfrm>
    </dsp:sp>
    <dsp:sp modelId="{BD219490-6EAA-4322-A5EE-4CCC814CE021}">
      <dsp:nvSpPr>
        <dsp:cNvPr id="0" name=""/>
        <dsp:cNvSpPr/>
      </dsp:nvSpPr>
      <dsp:spPr>
        <a:xfrm>
          <a:off x="0" y="1805821"/>
          <a:ext cx="6207782" cy="2784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7) Preguntas directas al proprio público</a:t>
          </a:r>
        </a:p>
      </dsp:txBody>
      <dsp:txXfrm>
        <a:off x="13593" y="1819414"/>
        <a:ext cx="6180596" cy="251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9BB1E-BBBC-4D58-88E3-19B308D6C407}">
      <dsp:nvSpPr>
        <dsp:cNvPr id="0" name=""/>
        <dsp:cNvSpPr/>
      </dsp:nvSpPr>
      <dsp:spPr>
        <a:xfrm>
          <a:off x="281290" y="179"/>
          <a:ext cx="1764125" cy="105847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¿Por qué?</a:t>
          </a:r>
        </a:p>
      </dsp:txBody>
      <dsp:txXfrm>
        <a:off x="281290" y="179"/>
        <a:ext cx="1764125" cy="1058475"/>
      </dsp:txXfrm>
    </dsp:sp>
    <dsp:sp modelId="{4E1209D1-EA7A-4676-A3BA-C79A01C06A39}">
      <dsp:nvSpPr>
        <dsp:cNvPr id="0" name=""/>
        <dsp:cNvSpPr/>
      </dsp:nvSpPr>
      <dsp:spPr>
        <a:xfrm>
          <a:off x="2221828" y="179"/>
          <a:ext cx="1764125" cy="1058475"/>
        </a:xfrm>
        <a:prstGeom prst="rect">
          <a:avLst/>
        </a:prstGeom>
        <a:solidFill>
          <a:schemeClr val="accent2">
            <a:hueOff val="-354934"/>
            <a:satOff val="345"/>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¿Quién?</a:t>
          </a:r>
        </a:p>
      </dsp:txBody>
      <dsp:txXfrm>
        <a:off x="2221828" y="179"/>
        <a:ext cx="1764125" cy="1058475"/>
      </dsp:txXfrm>
    </dsp:sp>
    <dsp:sp modelId="{0678C7DC-161E-43C5-8BA4-5A58FC2BEDD0}">
      <dsp:nvSpPr>
        <dsp:cNvPr id="0" name=""/>
        <dsp:cNvSpPr/>
      </dsp:nvSpPr>
      <dsp:spPr>
        <a:xfrm>
          <a:off x="4162366" y="179"/>
          <a:ext cx="1764125" cy="1058475"/>
        </a:xfrm>
        <a:prstGeom prst="rect">
          <a:avLst/>
        </a:prstGeom>
        <a:solidFill>
          <a:schemeClr val="accent2">
            <a:hueOff val="-709868"/>
            <a:satOff val="691"/>
            <a:lumOff val="-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¿Qué?</a:t>
          </a:r>
        </a:p>
      </dsp:txBody>
      <dsp:txXfrm>
        <a:off x="4162366" y="179"/>
        <a:ext cx="1764125" cy="1058475"/>
      </dsp:txXfrm>
    </dsp:sp>
    <dsp:sp modelId="{45A9762F-7016-4B51-9DFA-58602AFCF512}">
      <dsp:nvSpPr>
        <dsp:cNvPr id="0" name=""/>
        <dsp:cNvSpPr/>
      </dsp:nvSpPr>
      <dsp:spPr>
        <a:xfrm>
          <a:off x="281290" y="1235067"/>
          <a:ext cx="1764125" cy="1058475"/>
        </a:xfrm>
        <a:prstGeom prst="rect">
          <a:avLst/>
        </a:prstGeom>
        <a:solidFill>
          <a:schemeClr val="accent2">
            <a:hueOff val="-1064802"/>
            <a:satOff val="1036"/>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¿Dónde?</a:t>
          </a:r>
        </a:p>
      </dsp:txBody>
      <dsp:txXfrm>
        <a:off x="281290" y="1235067"/>
        <a:ext cx="1764125" cy="1058475"/>
      </dsp:txXfrm>
    </dsp:sp>
    <dsp:sp modelId="{14B31D74-97B2-4F96-A4B9-57238B2CBE77}">
      <dsp:nvSpPr>
        <dsp:cNvPr id="0" name=""/>
        <dsp:cNvSpPr/>
      </dsp:nvSpPr>
      <dsp:spPr>
        <a:xfrm>
          <a:off x="2221828" y="1235067"/>
          <a:ext cx="1764125" cy="1058475"/>
        </a:xfrm>
        <a:prstGeom prst="rect">
          <a:avLst/>
        </a:prstGeom>
        <a:solidFill>
          <a:schemeClr val="accent2">
            <a:hueOff val="-1419735"/>
            <a:satOff val="138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¿Cuándo?</a:t>
          </a:r>
        </a:p>
      </dsp:txBody>
      <dsp:txXfrm>
        <a:off x="2221828" y="1235067"/>
        <a:ext cx="1764125" cy="1058475"/>
      </dsp:txXfrm>
    </dsp:sp>
    <dsp:sp modelId="{6FD7109A-6541-48F9-BEAE-5A89A5F9FAAF}">
      <dsp:nvSpPr>
        <dsp:cNvPr id="0" name=""/>
        <dsp:cNvSpPr/>
      </dsp:nvSpPr>
      <dsp:spPr>
        <a:xfrm>
          <a:off x="4162366" y="1235067"/>
          <a:ext cx="1764125" cy="1058475"/>
        </a:xfrm>
        <a:prstGeom prst="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¿Cómo?</a:t>
          </a:r>
        </a:p>
      </dsp:txBody>
      <dsp:txXfrm>
        <a:off x="4162366" y="1235067"/>
        <a:ext cx="1764125" cy="10584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08866-3F00-4B05-96D2-83EFC62BC53F}">
      <dsp:nvSpPr>
        <dsp:cNvPr id="0" name=""/>
        <dsp:cNvSpPr/>
      </dsp:nvSpPr>
      <dsp:spPr>
        <a:xfrm>
          <a:off x="0" y="0"/>
          <a:ext cx="2523284" cy="1176173"/>
        </a:xfrm>
        <a:prstGeom prst="roundRect">
          <a:avLst>
            <a:gd name="adj" fmla="val 10000"/>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noProof="0" dirty="0">
              <a:solidFill>
                <a:schemeClr val="tx1"/>
              </a:solidFill>
              <a:latin typeface="Arial Rounded MT Bold" panose="020F0704030504030204" pitchFamily="34" charset="0"/>
            </a:rPr>
            <a:t>¿Cuál es el papel del marketing?</a:t>
          </a:r>
        </a:p>
        <a:p>
          <a:pPr marL="0" lvl="0" indent="0" algn="ctr" defTabSz="488950">
            <a:lnSpc>
              <a:spcPct val="90000"/>
            </a:lnSpc>
            <a:spcBef>
              <a:spcPct val="0"/>
            </a:spcBef>
            <a:spcAft>
              <a:spcPct val="35000"/>
            </a:spcAft>
            <a:buNone/>
          </a:pPr>
          <a:r>
            <a:rPr lang="es-ES" sz="1100" kern="1200" noProof="0" dirty="0">
              <a:solidFill>
                <a:schemeClr val="tx1"/>
              </a:solidFill>
              <a:latin typeface="Arial Rounded MT Bold" panose="020F0704030504030204" pitchFamily="34" charset="0"/>
            </a:rPr>
            <a:t> ¿A qué sirve el Social Media Marketing? </a:t>
          </a:r>
        </a:p>
      </dsp:txBody>
      <dsp:txXfrm>
        <a:off x="34449" y="34449"/>
        <a:ext cx="2454386" cy="1107275"/>
      </dsp:txXfrm>
    </dsp:sp>
    <dsp:sp modelId="{BDBC78E4-D0CD-4BB0-BF3E-FB91C1920EBE}">
      <dsp:nvSpPr>
        <dsp:cNvPr id="0" name=""/>
        <dsp:cNvSpPr/>
      </dsp:nvSpPr>
      <dsp:spPr>
        <a:xfrm>
          <a:off x="2775909" y="275199"/>
          <a:ext cx="535563" cy="625774"/>
        </a:xfrm>
        <a:prstGeom prst="rightArrow">
          <a:avLst>
            <a:gd name="adj1" fmla="val 60000"/>
            <a:gd name="adj2" fmla="val 50000"/>
          </a:avLst>
        </a:prstGeom>
        <a:solidFill>
          <a:srgbClr val="F8469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s-ES" sz="900" kern="1200" noProof="0" dirty="0">
            <a:solidFill>
              <a:schemeClr val="tx1"/>
            </a:solidFill>
            <a:latin typeface="Arial Rounded MT Bold" panose="020F0704030504030204" pitchFamily="34" charset="0"/>
          </a:endParaRPr>
        </a:p>
      </dsp:txBody>
      <dsp:txXfrm>
        <a:off x="2775909" y="400354"/>
        <a:ext cx="374894" cy="375464"/>
      </dsp:txXfrm>
    </dsp:sp>
    <dsp:sp modelId="{9B2F4DD7-2730-41EA-B3B4-39D3C13042EB}">
      <dsp:nvSpPr>
        <dsp:cNvPr id="0" name=""/>
        <dsp:cNvSpPr/>
      </dsp:nvSpPr>
      <dsp:spPr>
        <a:xfrm>
          <a:off x="3533781" y="0"/>
          <a:ext cx="2523284" cy="1176173"/>
        </a:xfrm>
        <a:prstGeom prst="roundRect">
          <a:avLst>
            <a:gd name="adj" fmla="val 10000"/>
          </a:avLst>
        </a:prstGeom>
        <a:solidFill>
          <a:srgbClr val="98DFB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noProof="0" dirty="0">
              <a:solidFill>
                <a:schemeClr val="tx1"/>
              </a:solidFill>
              <a:latin typeface="Arial Rounded MT Bold" panose="020F0704030504030204" pitchFamily="34" charset="0"/>
            </a:rPr>
            <a:t>Una respuesta a esta pregunta se encuentra en el </a:t>
          </a:r>
          <a:r>
            <a:rPr lang="es-ES" sz="1100" i="1" kern="1200" noProof="0" dirty="0">
              <a:solidFill>
                <a:schemeClr val="tx1"/>
              </a:solidFill>
              <a:latin typeface="Arial Rounded MT Bold" panose="020F0704030504030204" pitchFamily="34" charset="0"/>
            </a:rPr>
            <a:t>Modern Marketing </a:t>
          </a:r>
          <a:r>
            <a:rPr lang="es-ES" sz="1100" i="1" kern="1200" noProof="0" dirty="0" err="1">
              <a:solidFill>
                <a:schemeClr val="tx1"/>
              </a:solidFill>
              <a:latin typeface="Arial Rounded MT Bold" panose="020F0704030504030204" pitchFamily="34" charset="0"/>
            </a:rPr>
            <a:t>Manifesto</a:t>
          </a:r>
          <a:r>
            <a:rPr lang="es-ES" sz="1100" kern="1200" noProof="0" dirty="0">
              <a:solidFill>
                <a:schemeClr val="tx1"/>
              </a:solidFill>
              <a:latin typeface="Arial Rounded MT Bold" panose="020F0704030504030204" pitchFamily="34" charset="0"/>
            </a:rPr>
            <a:t>, que está compuesta por 11 puntos clave. Cada acción de Marketing debería seguir estas pautas esenciales:</a:t>
          </a:r>
        </a:p>
      </dsp:txBody>
      <dsp:txXfrm>
        <a:off x="3568230" y="34449"/>
        <a:ext cx="2454386" cy="11072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49BE0-B5E9-445A-A137-F7A7BCA0ACC5}">
      <dsp:nvSpPr>
        <dsp:cNvPr id="0" name=""/>
        <dsp:cNvSpPr/>
      </dsp:nvSpPr>
      <dsp:spPr>
        <a:xfrm>
          <a:off x="0" y="518652"/>
          <a:ext cx="6153681" cy="47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06F2A5-CCCB-48ED-9316-D371E974B33F}">
      <dsp:nvSpPr>
        <dsp:cNvPr id="0" name=""/>
        <dsp:cNvSpPr/>
      </dsp:nvSpPr>
      <dsp:spPr>
        <a:xfrm>
          <a:off x="307684" y="15515"/>
          <a:ext cx="5401830" cy="7835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816" tIns="0" rIns="162816" bIns="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1) Estrategia: el Marketing y la Promoción contribuyen a garantizar el futuro a las empresas, de cualquier tipo. Quien se dedica al marketing digital debería estar en contacto constantemente con un gran número de personas, gracias al web.</a:t>
          </a:r>
        </a:p>
      </dsp:txBody>
      <dsp:txXfrm>
        <a:off x="345935" y="53766"/>
        <a:ext cx="5325328" cy="707075"/>
      </dsp:txXfrm>
    </dsp:sp>
    <dsp:sp modelId="{0BDB1170-A94E-4EE1-A737-8DACBF3FEE89}">
      <dsp:nvSpPr>
        <dsp:cNvPr id="0" name=""/>
        <dsp:cNvSpPr/>
      </dsp:nvSpPr>
      <dsp:spPr>
        <a:xfrm>
          <a:off x="0" y="1380492"/>
          <a:ext cx="6153681" cy="478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67BD57-635A-47CF-A163-E3A5D21D07D1}">
      <dsp:nvSpPr>
        <dsp:cNvPr id="0" name=""/>
        <dsp:cNvSpPr/>
      </dsp:nvSpPr>
      <dsp:spPr>
        <a:xfrm>
          <a:off x="307684" y="1100052"/>
          <a:ext cx="5393947" cy="5608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816" tIns="0" rIns="162816" bIns="0"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2) Comercial: Marketing significa venta: quien se dedica al Marketing debe saber de donde llegan los ingresos y como.</a:t>
          </a:r>
        </a:p>
      </dsp:txBody>
      <dsp:txXfrm>
        <a:off x="335064" y="1127432"/>
        <a:ext cx="5339187" cy="506120"/>
      </dsp:txXfrm>
    </dsp:sp>
    <dsp:sp modelId="{34D306D7-8113-4445-8DB3-A8478B715604}">
      <dsp:nvSpPr>
        <dsp:cNvPr id="0" name=""/>
        <dsp:cNvSpPr/>
      </dsp:nvSpPr>
      <dsp:spPr>
        <a:xfrm>
          <a:off x="0" y="2348159"/>
          <a:ext cx="6153681" cy="478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CD25CA-94D8-4049-B34A-8780F4F99CB0}">
      <dsp:nvSpPr>
        <dsp:cNvPr id="0" name=""/>
        <dsp:cNvSpPr/>
      </dsp:nvSpPr>
      <dsp:spPr>
        <a:xfrm>
          <a:off x="307684" y="1961892"/>
          <a:ext cx="5393947" cy="66670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816" tIns="0" rIns="162816" bIns="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3) Medida: además, debe saber medir y entender estos datos, para mejorar la experiencia de compra de los clientes (primer contacto, elección del producto, compra, por ejemplo, a través de la plataforma e-</a:t>
          </a:r>
          <a:r>
            <a:rPr lang="es-ES" sz="1200" kern="1200" noProof="0" dirty="0" err="1">
              <a:solidFill>
                <a:schemeClr val="tx1"/>
              </a:solidFill>
              <a:latin typeface="Arial Rounded MT Bold" panose="020F0704030504030204" pitchFamily="34" charset="0"/>
            </a:rPr>
            <a:t>commerce</a:t>
          </a:r>
          <a:r>
            <a:rPr lang="es-ES" sz="1200" kern="1200" noProof="0" dirty="0">
              <a:solidFill>
                <a:schemeClr val="tx1"/>
              </a:solidFill>
              <a:latin typeface="Arial Rounded MT Bold" panose="020F0704030504030204" pitchFamily="34" charset="0"/>
            </a:rPr>
            <a:t>)</a:t>
          </a:r>
        </a:p>
      </dsp:txBody>
      <dsp:txXfrm>
        <a:off x="340230" y="1994438"/>
        <a:ext cx="5328855" cy="6016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9F742-0BC1-4312-9F54-8BE536BCEC92}">
      <dsp:nvSpPr>
        <dsp:cNvPr id="0" name=""/>
        <dsp:cNvSpPr/>
      </dsp:nvSpPr>
      <dsp:spPr>
        <a:xfrm>
          <a:off x="0" y="255170"/>
          <a:ext cx="6258534" cy="756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A65F92-5C2A-4721-90A4-46E695031B36}">
      <dsp:nvSpPr>
        <dsp:cNvPr id="0" name=""/>
        <dsp:cNvSpPr/>
      </dsp:nvSpPr>
      <dsp:spPr>
        <a:xfrm>
          <a:off x="312926" y="10355"/>
          <a:ext cx="4694958" cy="68761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590" tIns="0" rIns="165590" bIns="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4) Experiencia: El marketing moderno trata de mejorar la experiencia del cliente (eventos, productos o servicios. No importa). Una buena estrategia de Marketing debería, primero que todo, segmentar la clientela.</a:t>
          </a:r>
        </a:p>
      </dsp:txBody>
      <dsp:txXfrm>
        <a:off x="346493" y="43922"/>
        <a:ext cx="4627824" cy="620481"/>
      </dsp:txXfrm>
    </dsp:sp>
    <dsp:sp modelId="{3E1B19AA-49C6-4CA4-ACF4-EE097C3857AF}">
      <dsp:nvSpPr>
        <dsp:cNvPr id="0" name=""/>
        <dsp:cNvSpPr/>
      </dsp:nvSpPr>
      <dsp:spPr>
        <a:xfrm>
          <a:off x="0" y="1417986"/>
          <a:ext cx="6258534" cy="756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FAF2D989-13A9-4ED4-85FC-880CD8889072}">
      <dsp:nvSpPr>
        <dsp:cNvPr id="0" name=""/>
        <dsp:cNvSpPr/>
      </dsp:nvSpPr>
      <dsp:spPr>
        <a:xfrm>
          <a:off x="312926" y="1173170"/>
          <a:ext cx="4694958" cy="687615"/>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590" tIns="0" rIns="165590" bIns="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5) Integración: La revolución de los Medios de comunicación y del Móvil está solo al principio: cada vez más clientes construyen su propia experiencia con las empresas a través de contactos online. </a:t>
          </a:r>
        </a:p>
      </dsp:txBody>
      <dsp:txXfrm>
        <a:off x="346493" y="1206737"/>
        <a:ext cx="4627824" cy="6204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10492-2FCF-49AE-8082-DEF989AD258C}">
      <dsp:nvSpPr>
        <dsp:cNvPr id="0" name=""/>
        <dsp:cNvSpPr/>
      </dsp:nvSpPr>
      <dsp:spPr>
        <a:xfrm>
          <a:off x="0" y="325151"/>
          <a:ext cx="6207782"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255528-5124-4078-A9E8-A9D3811F17E4}">
      <dsp:nvSpPr>
        <dsp:cNvPr id="0" name=""/>
        <dsp:cNvSpPr/>
      </dsp:nvSpPr>
      <dsp:spPr>
        <a:xfrm>
          <a:off x="340858" y="81008"/>
          <a:ext cx="4934646"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6) Marca: Los consumidores son realmente los protagonistas de los procesos de compra y del destino de cada empresa. Entonces l</a:t>
          </a:r>
          <a:r>
            <a:rPr lang="es-ES" sz="1200" kern="1200" dirty="0">
              <a:solidFill>
                <a:schemeClr val="tx1"/>
              </a:solidFill>
              <a:latin typeface="Arial Rounded MT Bold" panose="020F0704030504030204" pitchFamily="34" charset="0"/>
            </a:rPr>
            <a:t>as empresas tienen que ser transparentes y comunicar de manera directa. </a:t>
          </a:r>
        </a:p>
      </dsp:txBody>
      <dsp:txXfrm>
        <a:off x="371120" y="111270"/>
        <a:ext cx="4874122" cy="559396"/>
      </dsp:txXfrm>
    </dsp:sp>
    <dsp:sp modelId="{BF517AAE-E720-4E59-8A76-FB592BE51611}">
      <dsp:nvSpPr>
        <dsp:cNvPr id="0" name=""/>
        <dsp:cNvSpPr/>
      </dsp:nvSpPr>
      <dsp:spPr>
        <a:xfrm>
          <a:off x="0" y="1277712"/>
          <a:ext cx="6207782" cy="529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7D260F-F285-40B4-BC53-E202004C86F3}">
      <dsp:nvSpPr>
        <dsp:cNvPr id="0" name=""/>
        <dsp:cNvSpPr/>
      </dsp:nvSpPr>
      <dsp:spPr>
        <a:xfrm>
          <a:off x="340858" y="1033568"/>
          <a:ext cx="4934646" cy="6199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7) Datos: quien se dedica al marketing tiene que recopilar constantemente los datos derivados de cada Estrategia implementada, para optimizar las siguientes.  </a:t>
          </a:r>
        </a:p>
      </dsp:txBody>
      <dsp:txXfrm>
        <a:off x="371120" y="1063830"/>
        <a:ext cx="4874122" cy="5593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AF923-EC19-4BB0-BBBE-1324FF9F8652}">
      <dsp:nvSpPr>
        <dsp:cNvPr id="0" name=""/>
        <dsp:cNvSpPr/>
      </dsp:nvSpPr>
      <dsp:spPr>
        <a:xfrm>
          <a:off x="0" y="421461"/>
          <a:ext cx="6207782" cy="655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7DF674-DBE5-445B-BD3D-98465D0B94CF}">
      <dsp:nvSpPr>
        <dsp:cNvPr id="0" name=""/>
        <dsp:cNvSpPr/>
      </dsp:nvSpPr>
      <dsp:spPr>
        <a:xfrm>
          <a:off x="310389" y="37701"/>
          <a:ext cx="4569020"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just" defTabSz="533400">
            <a:lnSpc>
              <a:spcPct val="90000"/>
            </a:lnSpc>
            <a:spcBef>
              <a:spcPct val="0"/>
            </a:spcBef>
            <a:spcAft>
              <a:spcPct val="35000"/>
            </a:spcAft>
            <a:buNone/>
          </a:pPr>
          <a:r>
            <a:rPr lang="it-IT" sz="1200" kern="1200" dirty="0">
              <a:solidFill>
                <a:schemeClr val="tx1"/>
              </a:solidFill>
              <a:latin typeface="Arial Rounded MT Bold" panose="020F0704030504030204" pitchFamily="34" charset="0"/>
            </a:rPr>
            <a:t>8</a:t>
          </a:r>
          <a:r>
            <a:rPr lang="es-ES" sz="1200" kern="1200" noProof="0" dirty="0">
              <a:solidFill>
                <a:schemeClr val="tx1"/>
              </a:solidFill>
              <a:latin typeface="Arial Rounded MT Bold" panose="020F0704030504030204" pitchFamily="34" charset="0"/>
            </a:rPr>
            <a:t>) Personalización: Los canales digitales permiten a quien se dedica al Marketing tener acceso a grandes conjuntos de datos, que les permiten personalizar las futuras estrategias de Marketing para ofrecer la mejor experiencia para el cliente. </a:t>
          </a:r>
        </a:p>
      </dsp:txBody>
      <dsp:txXfrm>
        <a:off x="347856" y="75168"/>
        <a:ext cx="4494086" cy="692586"/>
      </dsp:txXfrm>
    </dsp:sp>
    <dsp:sp modelId="{572CD2FD-3E11-43D9-8C38-2D61E6AD90C4}">
      <dsp:nvSpPr>
        <dsp:cNvPr id="0" name=""/>
        <dsp:cNvSpPr/>
      </dsp:nvSpPr>
      <dsp:spPr>
        <a:xfrm>
          <a:off x="0" y="1600821"/>
          <a:ext cx="6207782" cy="655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F7D419-93A8-4E31-87ED-86C922064E40}">
      <dsp:nvSpPr>
        <dsp:cNvPr id="0" name=""/>
        <dsp:cNvSpPr/>
      </dsp:nvSpPr>
      <dsp:spPr>
        <a:xfrm>
          <a:off x="310389" y="1217061"/>
          <a:ext cx="4569020" cy="7675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4248" tIns="0" rIns="164248" bIns="0" numCol="1" spcCol="1270" anchor="ctr" anchorCtr="0">
          <a:noAutofit/>
        </a:bodyPr>
        <a:lstStyle/>
        <a:p>
          <a:pPr marL="0" lvl="0" indent="0" algn="just"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9) Tecnología: Eso significa que quien se dedica al Marketing tiene que conocer plenamente la tecnología que está detrás de las herramientas de Marketing Digital.</a:t>
          </a:r>
        </a:p>
      </dsp:txBody>
      <dsp:txXfrm>
        <a:off x="347856" y="1254528"/>
        <a:ext cx="4494086"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t>2024-02-22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t>‹Nº›</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48782D66-62A8-4E38-BE2F-F834C28E5A7E}"/>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4EC3D45E-C2D3-435B-9502-D3C5798B1603}"/>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BA601956-EF40-4FE9-8F9A-4BE4B87A17CA}"/>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7.xml"/><Relationship Id="rId7" Type="http://schemas.openxmlformats.org/officeDocument/2006/relationships/image" Target="../media/image18.jpeg"/><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2.xml"/><Relationship Id="rId7" Type="http://schemas.openxmlformats.org/officeDocument/2006/relationships/image" Target="../media/image18.jpeg"/><Relationship Id="rId2" Type="http://schemas.openxmlformats.org/officeDocument/2006/relationships/diagramData" Target="../diagrams/data32.xml"/><Relationship Id="rId1" Type="http://schemas.openxmlformats.org/officeDocument/2006/relationships/slideLayout" Target="../slideLayouts/slideLayout5.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01.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19.png"/><Relationship Id="rId7" Type="http://schemas.openxmlformats.org/officeDocument/2006/relationships/diagramColors" Target="../diagrams/colors33.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1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0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4.xml"/><Relationship Id="rId7" Type="http://schemas.openxmlformats.org/officeDocument/2006/relationships/image" Target="../media/image18.jpeg"/><Relationship Id="rId2" Type="http://schemas.openxmlformats.org/officeDocument/2006/relationships/diagramData" Target="../diagrams/data34.xml"/><Relationship Id="rId1" Type="http://schemas.openxmlformats.org/officeDocument/2006/relationships/slideLayout" Target="../slideLayouts/slideLayout5.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 Id="rId9" Type="http://schemas.openxmlformats.org/officeDocument/2006/relationships/image" Target="../media/image40.png"/></Relationships>
</file>

<file path=ppt/slides/_rels/slide10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10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8.xml"/><Relationship Id="rId7" Type="http://schemas.openxmlformats.org/officeDocument/2006/relationships/image" Target="../media/image18.jpeg"/><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5" Type="http://schemas.openxmlformats.org/officeDocument/2006/relationships/image" Target="../media/image43.jpeg"/><Relationship Id="rId4" Type="http://schemas.openxmlformats.org/officeDocument/2006/relationships/image" Target="../media/image42.png"/></Relationships>
</file>

<file path=ppt/slides/_rels/slide1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1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5.xml"/><Relationship Id="rId7" Type="http://schemas.openxmlformats.org/officeDocument/2006/relationships/image" Target="../media/image18.jpeg"/><Relationship Id="rId2" Type="http://schemas.openxmlformats.org/officeDocument/2006/relationships/diagramData" Target="../diagrams/data35.xml"/><Relationship Id="rId1" Type="http://schemas.openxmlformats.org/officeDocument/2006/relationships/slideLayout" Target="../slideLayouts/slideLayout5.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1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1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9.xml"/><Relationship Id="rId7" Type="http://schemas.openxmlformats.org/officeDocument/2006/relationships/image" Target="../media/image18.jpeg"/><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6.xml"/><Relationship Id="rId7" Type="http://schemas.openxmlformats.org/officeDocument/2006/relationships/image" Target="../media/image18.jpeg"/><Relationship Id="rId2" Type="http://schemas.openxmlformats.org/officeDocument/2006/relationships/diagramData" Target="../diagrams/data36.xml"/><Relationship Id="rId1" Type="http://schemas.openxmlformats.org/officeDocument/2006/relationships/slideLayout" Target="../slideLayouts/slideLayout5.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1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7.xml"/><Relationship Id="rId7" Type="http://schemas.openxmlformats.org/officeDocument/2006/relationships/image" Target="../media/image18.jpeg"/><Relationship Id="rId2" Type="http://schemas.openxmlformats.org/officeDocument/2006/relationships/diagramData" Target="../diagrams/data37.xml"/><Relationship Id="rId1" Type="http://schemas.openxmlformats.org/officeDocument/2006/relationships/slideLayout" Target="../slideLayouts/slideLayout5.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1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8.xml"/><Relationship Id="rId7" Type="http://schemas.openxmlformats.org/officeDocument/2006/relationships/image" Target="../media/image18.jpeg"/><Relationship Id="rId2" Type="http://schemas.openxmlformats.org/officeDocument/2006/relationships/diagramData" Target="../diagrams/data38.xml"/><Relationship Id="rId1" Type="http://schemas.openxmlformats.org/officeDocument/2006/relationships/slideLayout" Target="../slideLayouts/slideLayout5.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0.xml"/><Relationship Id="rId7" Type="http://schemas.openxmlformats.org/officeDocument/2006/relationships/image" Target="../media/image18.jpeg"/><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1.xml"/><Relationship Id="rId7" Type="http://schemas.openxmlformats.org/officeDocument/2006/relationships/image" Target="../media/image18.jpeg"/><Relationship Id="rId2" Type="http://schemas.openxmlformats.org/officeDocument/2006/relationships/diagramData" Target="../diagrams/data11.xml"/><Relationship Id="rId1" Type="http://schemas.openxmlformats.org/officeDocument/2006/relationships/slideLayout" Target="../slideLayouts/slideLayout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2.xml"/><Relationship Id="rId7" Type="http://schemas.openxmlformats.org/officeDocument/2006/relationships/image" Target="../media/image18.jpeg"/><Relationship Id="rId2" Type="http://schemas.openxmlformats.org/officeDocument/2006/relationships/diagramData" Target="../diagrams/data12.xml"/><Relationship Id="rId1" Type="http://schemas.openxmlformats.org/officeDocument/2006/relationships/slideLayout" Target="../slideLayouts/slideLayout5.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3.xml"/><Relationship Id="rId7" Type="http://schemas.openxmlformats.org/officeDocument/2006/relationships/image" Target="../media/image18.jpeg"/><Relationship Id="rId2" Type="http://schemas.openxmlformats.org/officeDocument/2006/relationships/diagramData" Target="../diagrams/data13.xml"/><Relationship Id="rId1" Type="http://schemas.openxmlformats.org/officeDocument/2006/relationships/slideLayout" Target="../slideLayouts/slideLayout5.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9.png"/><Relationship Id="rId7" Type="http://schemas.openxmlformats.org/officeDocument/2006/relationships/diagramColors" Target="../diagrams/colors14.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2.jfif"/><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4.jfif"/><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6.jp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9.png"/><Relationship Id="rId7" Type="http://schemas.openxmlformats.org/officeDocument/2006/relationships/diagramColors" Target="../diagrams/colors15.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jpeg"/><Relationship Id="rId7" Type="http://schemas.openxmlformats.org/officeDocument/2006/relationships/diagramColors" Target="../diagrams/colors2.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6.xml"/><Relationship Id="rId7" Type="http://schemas.openxmlformats.org/officeDocument/2006/relationships/image" Target="../media/image18.jpeg"/><Relationship Id="rId2" Type="http://schemas.openxmlformats.org/officeDocument/2006/relationships/diagramData" Target="../diagrams/data16.xml"/><Relationship Id="rId1" Type="http://schemas.openxmlformats.org/officeDocument/2006/relationships/slideLayout" Target="../slideLayouts/slideLayout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7.xml"/><Relationship Id="rId7" Type="http://schemas.openxmlformats.org/officeDocument/2006/relationships/image" Target="../media/image18.jpeg"/><Relationship Id="rId2" Type="http://schemas.openxmlformats.org/officeDocument/2006/relationships/diagramData" Target="../diagrams/data17.xml"/><Relationship Id="rId1" Type="http://schemas.openxmlformats.org/officeDocument/2006/relationships/slideLayout" Target="../slideLayouts/slideLayout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xml"/><Relationship Id="rId7" Type="http://schemas.openxmlformats.org/officeDocument/2006/relationships/image" Target="../media/image18.jpe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8.xml"/><Relationship Id="rId7" Type="http://schemas.openxmlformats.org/officeDocument/2006/relationships/image" Target="../media/image18.jpeg"/><Relationship Id="rId2" Type="http://schemas.openxmlformats.org/officeDocument/2006/relationships/diagramData" Target="../diagrams/data18.xml"/><Relationship Id="rId1" Type="http://schemas.openxmlformats.org/officeDocument/2006/relationships/slideLayout" Target="../slideLayouts/slideLayout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7.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9.png"/><Relationship Id="rId7" Type="http://schemas.openxmlformats.org/officeDocument/2006/relationships/diagramColors" Target="../diagrams/colors19.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4.xml"/><Relationship Id="rId7" Type="http://schemas.openxmlformats.org/officeDocument/2006/relationships/image" Target="../media/image18.jpe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19.png"/><Relationship Id="rId7" Type="http://schemas.openxmlformats.org/officeDocument/2006/relationships/diagramColors" Target="../diagrams/colors20.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1.xml"/><Relationship Id="rId7" Type="http://schemas.openxmlformats.org/officeDocument/2006/relationships/image" Target="../media/image18.jpeg"/><Relationship Id="rId2" Type="http://schemas.openxmlformats.org/officeDocument/2006/relationships/diagramData" Target="../diagrams/data21.xml"/><Relationship Id="rId1" Type="http://schemas.openxmlformats.org/officeDocument/2006/relationships/slideLayout" Target="../slideLayouts/slideLayout5.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2.xml"/><Relationship Id="rId7" Type="http://schemas.openxmlformats.org/officeDocument/2006/relationships/image" Target="../media/image18.jpeg"/><Relationship Id="rId2" Type="http://schemas.openxmlformats.org/officeDocument/2006/relationships/diagramData" Target="../diagrams/data22.xml"/><Relationship Id="rId1" Type="http://schemas.openxmlformats.org/officeDocument/2006/relationships/slideLayout" Target="../slideLayouts/slideLayout5.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1.png"/><Relationship Id="rId4" Type="http://schemas.openxmlformats.org/officeDocument/2006/relationships/image" Target="../media/image20.png"/></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21.png"/><Relationship Id="rId4" Type="http://schemas.openxmlformats.org/officeDocument/2006/relationships/image" Target="../media/image20.png"/></Relationships>
</file>

<file path=ppt/slides/_rels/slide7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23.xml"/><Relationship Id="rId7" Type="http://schemas.openxmlformats.org/officeDocument/2006/relationships/image" Target="../media/image18.jpeg"/><Relationship Id="rId2" Type="http://schemas.openxmlformats.org/officeDocument/2006/relationships/diagramData" Target="../diagrams/data23.xml"/><Relationship Id="rId1" Type="http://schemas.openxmlformats.org/officeDocument/2006/relationships/slideLayout" Target="../slideLayouts/slideLayout5.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7.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19.png"/><Relationship Id="rId7" Type="http://schemas.openxmlformats.org/officeDocument/2006/relationships/diagramColors" Target="../diagrams/colors24.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78.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19.png"/><Relationship Id="rId7" Type="http://schemas.openxmlformats.org/officeDocument/2006/relationships/diagramColors" Target="../diagrams/colors25.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79.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19.png"/><Relationship Id="rId7" Type="http://schemas.openxmlformats.org/officeDocument/2006/relationships/diagramColors" Target="../diagrams/colors26.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5.xml"/><Relationship Id="rId7" Type="http://schemas.openxmlformats.org/officeDocument/2006/relationships/image" Target="../media/image18.jpe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19.png"/><Relationship Id="rId7" Type="http://schemas.openxmlformats.org/officeDocument/2006/relationships/diagramColors" Target="../diagrams/colors27.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21.png"/><Relationship Id="rId4" Type="http://schemas.openxmlformats.org/officeDocument/2006/relationships/image" Target="../media/image20.png"/></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19.png"/><Relationship Id="rId7" Type="http://schemas.openxmlformats.org/officeDocument/2006/relationships/diagramColors" Target="../diagrams/colors28.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6.xml"/><Relationship Id="rId7" Type="http://schemas.openxmlformats.org/officeDocument/2006/relationships/image" Target="../media/image18.jpe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19.png"/><Relationship Id="rId7" Type="http://schemas.openxmlformats.org/officeDocument/2006/relationships/diagramColors" Target="../diagrams/colors29.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32.bin"/></Relationships>
</file>

<file path=ppt/slides/_rels/slide9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0.xml"/><Relationship Id="rId7" Type="http://schemas.openxmlformats.org/officeDocument/2006/relationships/image" Target="../media/image18.jpeg"/><Relationship Id="rId2" Type="http://schemas.openxmlformats.org/officeDocument/2006/relationships/diagramData" Target="../diagrams/data30.xml"/><Relationship Id="rId1" Type="http://schemas.openxmlformats.org/officeDocument/2006/relationships/slideLayout" Target="../slideLayouts/slideLayout5.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95.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19.png"/><Relationship Id="rId7" Type="http://schemas.openxmlformats.org/officeDocument/2006/relationships/diagramColors" Target="../diagrams/colors31.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9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3.jpeg"/><Relationship Id="rId5" Type="http://schemas.openxmlformats.org/officeDocument/2006/relationships/image" Target="../media/image21.png"/><Relationship Id="rId4" Type="http://schemas.openxmlformats.org/officeDocument/2006/relationships/image" Target="../media/image20.png"/></Relationships>
</file>

<file path=ppt/slides/_rels/slide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4.jpeg"/><Relationship Id="rId5" Type="http://schemas.openxmlformats.org/officeDocument/2006/relationships/image" Target="../media/image21.png"/><Relationship Id="rId4" Type="http://schemas.openxmlformats.org/officeDocument/2006/relationships/image" Target="../media/image20.png"/></Relationships>
</file>

<file path=ppt/slides/_rels/slide9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8.png"/><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935758" y="3795886"/>
            <a:ext cx="5244754" cy="504056"/>
          </a:xfrm>
        </p:spPr>
        <p:txBody>
          <a:bodyPr/>
          <a:lstStyle/>
          <a:p>
            <a:r>
              <a:rPr lang="en-US" altLang="it-IT" sz="1400" dirty="0">
                <a:solidFill>
                  <a:srgbClr val="00B0F0"/>
                </a:solidFill>
                <a:latin typeface="Arial Rounded MT Bold" panose="020F0704030504030204" pitchFamily="34" charset="0"/>
              </a:rPr>
              <a:t> 1.3 WEB &amp; SOCIAL MEDIA MANAGEMENT, ANALYTICS</a:t>
            </a:r>
          </a:p>
          <a:p>
            <a:r>
              <a:rPr lang="en-US" altLang="it-IT" sz="1400" dirty="0">
                <a:solidFill>
                  <a:srgbClr val="00B0F0"/>
                </a:solidFill>
                <a:latin typeface="Arial Rounded MT Bold" panose="020F0704030504030204" pitchFamily="34" charset="0"/>
              </a:rPr>
              <a:t> &amp; MARKETING</a:t>
            </a:r>
          </a:p>
          <a:p>
            <a:r>
              <a:rPr lang="es-ES" altLang="it-IT" sz="1400" dirty="0">
                <a:solidFill>
                  <a:srgbClr val="00B0F0"/>
                </a:solidFill>
                <a:latin typeface="Arial Rounded MT Bold" panose="020F0704030504030204" pitchFamily="34" charset="0"/>
              </a:rPr>
              <a:t>Un modulo sobre la eficacia de </a:t>
            </a:r>
            <a:r>
              <a:rPr lang="es-ES" altLang="it-IT" dirty="0">
                <a:solidFill>
                  <a:srgbClr val="00B0F0"/>
                </a:solidFill>
                <a:latin typeface="Arial Rounded MT Bold" panose="020F0704030504030204" pitchFamily="34" charset="0"/>
              </a:rPr>
              <a:t>las redes sociales digitales </a:t>
            </a:r>
            <a:endParaRPr lang="es-ES" altLang="it-IT" sz="1400" dirty="0">
              <a:solidFill>
                <a:srgbClr val="00B0F0"/>
              </a:solidFill>
              <a:latin typeface="Arial Rounded MT Bold" panose="020F0704030504030204" pitchFamily="34" charset="0"/>
            </a:endParaRPr>
          </a:p>
          <a:p>
            <a:endParaRPr lang="en-US" altLang="it-IT" sz="1400" dirty="0">
              <a:latin typeface="Arial Rounded MT Bold" panose="020F0704030504030204" pitchFamily="34" charset="0"/>
            </a:endParaRPr>
          </a:p>
        </p:txBody>
      </p:sp>
      <p:grpSp>
        <p:nvGrpSpPr>
          <p:cNvPr id="6" name="Group 5"/>
          <p:cNvGrpSpPr/>
          <p:nvPr/>
        </p:nvGrpSpPr>
        <p:grpSpPr>
          <a:xfrm>
            <a:off x="3649032" y="2715766"/>
            <a:ext cx="129393" cy="1440160"/>
            <a:chOff x="3424672" y="2643758"/>
            <a:chExt cx="283232" cy="1584176"/>
          </a:xfrm>
        </p:grpSpPr>
        <p:sp>
          <p:nvSpPr>
            <p:cNvPr id="7" name="Rectangle 6"/>
            <p:cNvSpPr/>
            <p:nvPr userDrawn="1"/>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Imagen 11">
            <a:extLst>
              <a:ext uri="{FF2B5EF4-FFF2-40B4-BE49-F238E27FC236}">
                <a16:creationId xmlns:a16="http://schemas.microsoft.com/office/drawing/2014/main" id="{F569CC12-15A5-4C21-8AA4-9D08885C4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057" y="1977938"/>
            <a:ext cx="3491880" cy="1745940"/>
          </a:xfrm>
          <a:prstGeom prst="rect">
            <a:avLst/>
          </a:prstGeom>
        </p:spPr>
      </p:pic>
      <p:sp>
        <p:nvSpPr>
          <p:cNvPr id="14" name="CuadroTexto 13">
            <a:extLst>
              <a:ext uri="{FF2B5EF4-FFF2-40B4-BE49-F238E27FC236}">
                <a16:creationId xmlns:a16="http://schemas.microsoft.com/office/drawing/2014/main" id="{495D468D-B826-4774-B407-82988079BB1B}"/>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ED323FE4-4882-45A4-99FE-7C10C324E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5" name="Diagram 4">
            <a:extLst>
              <a:ext uri="{FF2B5EF4-FFF2-40B4-BE49-F238E27FC236}">
                <a16:creationId xmlns:a16="http://schemas.microsoft.com/office/drawing/2014/main" id="{66371920-2E3A-4354-8FD7-65633F23E5E0}"/>
              </a:ext>
            </a:extLst>
          </p:cNvPr>
          <p:cNvGraphicFramePr/>
          <p:nvPr>
            <p:extLst>
              <p:ext uri="{D42A27DB-BD31-4B8C-83A1-F6EECF244321}">
                <p14:modId xmlns:p14="http://schemas.microsoft.com/office/powerpoint/2010/main" val="2484455249"/>
              </p:ext>
            </p:extLst>
          </p:nvPr>
        </p:nvGraphicFramePr>
        <p:xfrm>
          <a:off x="1625834" y="1971584"/>
          <a:ext cx="6258534" cy="2184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2001082-9DAC-4A63-AF6E-BC04DE619049}"/>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2169649-115B-4854-B1F0-1B509771CFBA}"/>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5EEE988-60BE-44E3-9E80-B498D097B0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1927302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4254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82A31940-7171-4694-B7E1-F8B3975B52B5}"/>
              </a:ext>
            </a:extLst>
          </p:cNvPr>
          <p:cNvGraphicFramePr/>
          <p:nvPr>
            <p:extLst>
              <p:ext uri="{D42A27DB-BD31-4B8C-83A1-F6EECF244321}">
                <p14:modId xmlns:p14="http://schemas.microsoft.com/office/powerpoint/2010/main" val="1634623859"/>
              </p:ext>
            </p:extLst>
          </p:nvPr>
        </p:nvGraphicFramePr>
        <p:xfrm>
          <a:off x="1460562" y="1862203"/>
          <a:ext cx="6207782" cy="1569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A24442EC-4730-4C31-A1C1-B5842E8C00F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62FDE82-A395-4FEC-9327-CCE75E8B1B8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61A9A5D-C046-437D-984F-052A39BF5C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6083642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6631" y="1837637"/>
            <a:ext cx="6300192" cy="1200329"/>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La Página Web y el Blog, aquí también, estarán en el centro de la estrategia digital de </a:t>
            </a:r>
            <a:r>
              <a:rPr lang="es-ES" altLang="es-ES" sz="1200" dirty="0" err="1">
                <a:latin typeface="Arial Rounded MT Bold" panose="020F0704030504030204" pitchFamily="34" charset="0"/>
              </a:rPr>
              <a:t>LouAnne</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S.r.l</a:t>
            </a:r>
            <a:r>
              <a:rPr lang="es-ES" altLang="es-ES" sz="1200" dirty="0">
                <a:latin typeface="Arial Rounded MT Bold" panose="020F0704030504030204" pitchFamily="34" charset="0"/>
              </a:rPr>
              <a:t>. La empresa tiene que ser una presencia online que no hable el       idioma de las revistas, sino el de los clientes. La página deberá centrarse menos    en la empresa y no hablar a los distribuidores, sino a los clientes finales.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La estructura de la página web comprende: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9CC2BE8-C1F3-4B3B-AE91-E59A64FC177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0C1B91C-2A8D-47A8-8C8D-F447D5B5119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1E84545-217B-43F4-9A8F-0044F10287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5" name="Diagrama 4">
            <a:extLst>
              <a:ext uri="{FF2B5EF4-FFF2-40B4-BE49-F238E27FC236}">
                <a16:creationId xmlns:a16="http://schemas.microsoft.com/office/drawing/2014/main" id="{B74DA1DB-A612-439E-9789-B0295EC77A09}"/>
              </a:ext>
            </a:extLst>
          </p:cNvPr>
          <p:cNvGraphicFramePr/>
          <p:nvPr>
            <p:extLst>
              <p:ext uri="{D42A27DB-BD31-4B8C-83A1-F6EECF244321}">
                <p14:modId xmlns:p14="http://schemas.microsoft.com/office/powerpoint/2010/main" val="514970188"/>
              </p:ext>
            </p:extLst>
          </p:nvPr>
        </p:nvGraphicFramePr>
        <p:xfrm>
          <a:off x="2276094" y="2993390"/>
          <a:ext cx="4572000" cy="1754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903996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66194"/>
            <a:ext cx="6014113" cy="1384995"/>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El punto fuerte de una pequeña empresa de gestión familiar está, en principio, en la «</a:t>
            </a:r>
            <a:r>
              <a:rPr lang="es-ES" altLang="es-ES" sz="1200" dirty="0">
                <a:solidFill>
                  <a:srgbClr val="F8469B"/>
                </a:solidFill>
                <a:latin typeface="Arial Rounded MT Bold" panose="020F0704030504030204" pitchFamily="34" charset="0"/>
              </a:rPr>
              <a:t>mayor personalidad</a:t>
            </a:r>
            <a:r>
              <a:rPr lang="es-ES" altLang="es-ES" sz="1200" dirty="0">
                <a:latin typeface="Arial Rounded MT Bold" panose="020F0704030504030204" pitchFamily="34" charset="0"/>
              </a:rPr>
              <a:t>» y «</a:t>
            </a:r>
            <a:r>
              <a:rPr lang="es-ES" altLang="es-ES" sz="1200" dirty="0">
                <a:solidFill>
                  <a:srgbClr val="F8469B"/>
                </a:solidFill>
                <a:latin typeface="Arial Rounded MT Bold" panose="020F0704030504030204" pitchFamily="34" charset="0"/>
              </a:rPr>
              <a:t>unicidad</a:t>
            </a:r>
            <a:r>
              <a:rPr lang="es-ES" altLang="es-ES" sz="1200" dirty="0">
                <a:latin typeface="Arial Rounded MT Bold" panose="020F0704030504030204" pitchFamily="34" charset="0"/>
              </a:rPr>
              <a:t>». </a:t>
            </a:r>
          </a:p>
          <a:p>
            <a:pPr algn="just">
              <a:defRPr/>
            </a:pPr>
            <a:r>
              <a:rPr lang="es-ES" altLang="es-ES" sz="1200" dirty="0">
                <a:latin typeface="Arial Rounded MT Bold" panose="020F0704030504030204" pitchFamily="34" charset="0"/>
              </a:rPr>
              <a:t>Estos rasgos se definen también por los contenidos que publicamos, no solo    por los productos.  </a:t>
            </a:r>
          </a:p>
          <a:p>
            <a:pPr algn="just">
              <a:defRPr/>
            </a:pPr>
            <a:r>
              <a:rPr lang="es-ES" altLang="es-ES" sz="1200" dirty="0">
                <a:latin typeface="Arial Rounded MT Bold" panose="020F0704030504030204" pitchFamily="34" charset="0"/>
              </a:rPr>
              <a:t>Los contenidos se basan entonces en los intereses de las «</a:t>
            </a:r>
            <a:r>
              <a:rPr lang="es-ES" altLang="es-ES" sz="1200" dirty="0">
                <a:solidFill>
                  <a:srgbClr val="F8469B"/>
                </a:solidFill>
                <a:latin typeface="Arial Rounded MT Bold" panose="020F0704030504030204" pitchFamily="34" charset="0"/>
              </a:rPr>
              <a:t>Personas</a:t>
            </a:r>
            <a:r>
              <a:rPr lang="es-ES" altLang="es-ES" sz="1200" dirty="0">
                <a:latin typeface="Arial Rounded MT Bold" panose="020F0704030504030204" pitchFamily="34" charset="0"/>
              </a:rPr>
              <a:t>» que          hemos identificado (contenidos, entonces, basados en lo que les gusta a los      clientes, no derivados directamente de los productos de la empresa).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2A0CE8F-96F7-4A22-8D68-4FEF496CDE2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8C2D2DC-FA2B-4C75-A2FE-25879E5E864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F1FC623-E471-4FAC-A6CA-7F3FE655A0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8037733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6CE5713-8E00-40C1-ADD4-81A5AAA959B6}"/>
              </a:ext>
            </a:extLst>
          </p:cNvPr>
          <p:cNvSpPr/>
          <p:nvPr/>
        </p:nvSpPr>
        <p:spPr>
          <a:xfrm>
            <a:off x="1524490" y="1853260"/>
            <a:ext cx="6095019" cy="150858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4" name="Rectangle 3"/>
          <p:cNvSpPr/>
          <p:nvPr/>
        </p:nvSpPr>
        <p:spPr>
          <a:xfrm>
            <a:off x="1503078" y="1635647"/>
            <a:ext cx="6095019" cy="73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7A9FE1C-C096-4297-99A1-B089AD3561D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16D6993-1289-4B96-8BC8-C543F2F4799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04F73E7-4481-4AC4-909F-02675CA4B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AC04A498-52BE-41AF-A9B5-105F7C1AAADD}"/>
              </a:ext>
            </a:extLst>
          </p:cNvPr>
          <p:cNvSpPr txBox="1"/>
          <p:nvPr/>
        </p:nvSpPr>
        <p:spPr>
          <a:xfrm>
            <a:off x="1524490" y="2022494"/>
            <a:ext cx="6215862" cy="1015663"/>
          </a:xfrm>
          <a:prstGeom prst="rect">
            <a:avLst/>
          </a:prstGeom>
          <a:noFill/>
        </p:spPr>
        <p:txBody>
          <a:bodyPr wrap="square">
            <a:spAutoFit/>
          </a:bodyPr>
          <a:lstStyle/>
          <a:p>
            <a:pPr algn="just">
              <a:defRPr/>
            </a:pPr>
            <a:r>
              <a:rPr lang="es-ES" altLang="es-ES" sz="1200" dirty="0">
                <a:latin typeface="Arial Rounded MT Bold" panose="020F0704030504030204" pitchFamily="34" charset="0"/>
              </a:rPr>
              <a:t>Por eso, el </a:t>
            </a:r>
            <a:r>
              <a:rPr lang="es-ES" altLang="es-ES" sz="1200" i="1" dirty="0">
                <a:solidFill>
                  <a:srgbClr val="F8469B"/>
                </a:solidFill>
                <a:latin typeface="Arial Rounded MT Bold" panose="020F0704030504030204" pitchFamily="34" charset="0"/>
              </a:rPr>
              <a:t>caso de estudio </a:t>
            </a:r>
            <a:r>
              <a:rPr lang="es-ES" altLang="es-ES" sz="1200" dirty="0" err="1">
                <a:latin typeface="Arial Rounded MT Bold" panose="020F0704030504030204" pitchFamily="34" charset="0"/>
              </a:rPr>
              <a:t>LouAnne</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S.rl</a:t>
            </a:r>
            <a:r>
              <a:rPr lang="es-ES" altLang="es-ES" sz="1200" dirty="0">
                <a:latin typeface="Arial Rounded MT Bold" panose="020F0704030504030204" pitchFamily="34" charset="0"/>
              </a:rPr>
              <a:t>. no producirá un catalogo de temporada impreso, sino un cuento cotidiano y digital que se adapta a la vida cotidiana de      sus clientes.</a:t>
            </a:r>
          </a:p>
          <a:p>
            <a:pPr algn="just">
              <a:defRPr/>
            </a:pPr>
            <a:r>
              <a:rPr lang="es-ES" altLang="es-ES" sz="1200" dirty="0">
                <a:latin typeface="Arial Rounded MT Bold" panose="020F0704030504030204" pitchFamily="34" charset="0"/>
              </a:rPr>
              <a:t>La distribución de estos contenidos tendrá lugar luego, utilizando plataformas      como Hub, pero sobre todo utilizando Facebook como canal distributivo principal. </a:t>
            </a:r>
          </a:p>
        </p:txBody>
      </p:sp>
    </p:spTree>
    <p:extLst>
      <p:ext uri="{BB962C8B-B14F-4D97-AF65-F5344CB8AC3E}">
        <p14:creationId xmlns:p14="http://schemas.microsoft.com/office/powerpoint/2010/main" val="32775484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47613"/>
            <a:ext cx="6300192" cy="645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9" name="Grupo 18">
            <a:extLst>
              <a:ext uri="{FF2B5EF4-FFF2-40B4-BE49-F238E27FC236}">
                <a16:creationId xmlns:a16="http://schemas.microsoft.com/office/drawing/2014/main" id="{6F75AFE5-DDAF-4BEA-9056-C6C88CD76FD7}"/>
              </a:ext>
            </a:extLst>
          </p:cNvPr>
          <p:cNvGrpSpPr/>
          <p:nvPr/>
        </p:nvGrpSpPr>
        <p:grpSpPr>
          <a:xfrm>
            <a:off x="1620000" y="1520979"/>
            <a:ext cx="6630801" cy="3070707"/>
            <a:chOff x="1613607" y="1517267"/>
            <a:chExt cx="6630801" cy="3070707"/>
          </a:xfrm>
        </p:grpSpPr>
        <p:sp>
          <p:nvSpPr>
            <p:cNvPr id="5" name="Forma libre: forma 4">
              <a:extLst>
                <a:ext uri="{FF2B5EF4-FFF2-40B4-BE49-F238E27FC236}">
                  <a16:creationId xmlns:a16="http://schemas.microsoft.com/office/drawing/2014/main" id="{F7A9D11B-D517-434C-8D44-53CA6C0AD668}"/>
                </a:ext>
              </a:extLst>
            </p:cNvPr>
            <p:cNvSpPr/>
            <p:nvPr/>
          </p:nvSpPr>
          <p:spPr>
            <a:xfrm>
              <a:off x="1613607" y="1517267"/>
              <a:ext cx="6630801" cy="301092"/>
            </a:xfrm>
            <a:custGeom>
              <a:avLst/>
              <a:gdLst>
                <a:gd name="connsiteX0" fmla="*/ 0 w 6630801"/>
                <a:gd name="connsiteY0" fmla="*/ 50183 h 301092"/>
                <a:gd name="connsiteX1" fmla="*/ 50183 w 6630801"/>
                <a:gd name="connsiteY1" fmla="*/ 0 h 301092"/>
                <a:gd name="connsiteX2" fmla="*/ 6580618 w 6630801"/>
                <a:gd name="connsiteY2" fmla="*/ 0 h 301092"/>
                <a:gd name="connsiteX3" fmla="*/ 6630801 w 6630801"/>
                <a:gd name="connsiteY3" fmla="*/ 50183 h 301092"/>
                <a:gd name="connsiteX4" fmla="*/ 6630801 w 6630801"/>
                <a:gd name="connsiteY4" fmla="*/ 250909 h 301092"/>
                <a:gd name="connsiteX5" fmla="*/ 6580618 w 6630801"/>
                <a:gd name="connsiteY5" fmla="*/ 301092 h 301092"/>
                <a:gd name="connsiteX6" fmla="*/ 50183 w 6630801"/>
                <a:gd name="connsiteY6" fmla="*/ 301092 h 301092"/>
                <a:gd name="connsiteX7" fmla="*/ 0 w 6630801"/>
                <a:gd name="connsiteY7" fmla="*/ 250909 h 301092"/>
                <a:gd name="connsiteX8" fmla="*/ 0 w 6630801"/>
                <a:gd name="connsiteY8" fmla="*/ 50183 h 30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0801" h="301092">
                  <a:moveTo>
                    <a:pt x="0" y="50183"/>
                  </a:moveTo>
                  <a:cubicBezTo>
                    <a:pt x="0" y="22468"/>
                    <a:pt x="22468" y="0"/>
                    <a:pt x="50183" y="0"/>
                  </a:cubicBezTo>
                  <a:lnTo>
                    <a:pt x="6580618" y="0"/>
                  </a:lnTo>
                  <a:cubicBezTo>
                    <a:pt x="6608333" y="0"/>
                    <a:pt x="6630801" y="22468"/>
                    <a:pt x="6630801" y="50183"/>
                  </a:cubicBezTo>
                  <a:lnTo>
                    <a:pt x="6630801" y="250909"/>
                  </a:lnTo>
                  <a:cubicBezTo>
                    <a:pt x="6630801" y="278624"/>
                    <a:pt x="6608333" y="301092"/>
                    <a:pt x="6580618" y="301092"/>
                  </a:cubicBezTo>
                  <a:lnTo>
                    <a:pt x="50183" y="301092"/>
                  </a:lnTo>
                  <a:cubicBezTo>
                    <a:pt x="22468" y="301092"/>
                    <a:pt x="0" y="278624"/>
                    <a:pt x="0" y="250909"/>
                  </a:cubicBezTo>
                  <a:lnTo>
                    <a:pt x="0" y="50183"/>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0418" tIns="60418" rIns="60418" bIns="60418"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La nueva línea editorial incluye:</a:t>
              </a:r>
            </a:p>
          </p:txBody>
        </p:sp>
        <p:sp>
          <p:nvSpPr>
            <p:cNvPr id="6" name="Forma libre: forma 5">
              <a:extLst>
                <a:ext uri="{FF2B5EF4-FFF2-40B4-BE49-F238E27FC236}">
                  <a16:creationId xmlns:a16="http://schemas.microsoft.com/office/drawing/2014/main" id="{8CC2689E-BA65-4217-AFF0-B7B0258CDE63}"/>
                </a:ext>
              </a:extLst>
            </p:cNvPr>
            <p:cNvSpPr/>
            <p:nvPr/>
          </p:nvSpPr>
          <p:spPr>
            <a:xfrm>
              <a:off x="1613607" y="1801389"/>
              <a:ext cx="6630801" cy="301092"/>
            </a:xfrm>
            <a:custGeom>
              <a:avLst/>
              <a:gdLst>
                <a:gd name="connsiteX0" fmla="*/ 0 w 6630801"/>
                <a:gd name="connsiteY0" fmla="*/ 50183 h 301092"/>
                <a:gd name="connsiteX1" fmla="*/ 50183 w 6630801"/>
                <a:gd name="connsiteY1" fmla="*/ 0 h 301092"/>
                <a:gd name="connsiteX2" fmla="*/ 6580618 w 6630801"/>
                <a:gd name="connsiteY2" fmla="*/ 0 h 301092"/>
                <a:gd name="connsiteX3" fmla="*/ 6630801 w 6630801"/>
                <a:gd name="connsiteY3" fmla="*/ 50183 h 301092"/>
                <a:gd name="connsiteX4" fmla="*/ 6630801 w 6630801"/>
                <a:gd name="connsiteY4" fmla="*/ 250909 h 301092"/>
                <a:gd name="connsiteX5" fmla="*/ 6580618 w 6630801"/>
                <a:gd name="connsiteY5" fmla="*/ 301092 h 301092"/>
                <a:gd name="connsiteX6" fmla="*/ 50183 w 6630801"/>
                <a:gd name="connsiteY6" fmla="*/ 301092 h 301092"/>
                <a:gd name="connsiteX7" fmla="*/ 0 w 6630801"/>
                <a:gd name="connsiteY7" fmla="*/ 250909 h 301092"/>
                <a:gd name="connsiteX8" fmla="*/ 0 w 6630801"/>
                <a:gd name="connsiteY8" fmla="*/ 50183 h 30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0801" h="301092">
                  <a:moveTo>
                    <a:pt x="0" y="50183"/>
                  </a:moveTo>
                  <a:cubicBezTo>
                    <a:pt x="0" y="22468"/>
                    <a:pt x="22468" y="0"/>
                    <a:pt x="50183" y="0"/>
                  </a:cubicBezTo>
                  <a:lnTo>
                    <a:pt x="6580618" y="0"/>
                  </a:lnTo>
                  <a:cubicBezTo>
                    <a:pt x="6608333" y="0"/>
                    <a:pt x="6630801" y="22468"/>
                    <a:pt x="6630801" y="50183"/>
                  </a:cubicBezTo>
                  <a:lnTo>
                    <a:pt x="6630801" y="250909"/>
                  </a:lnTo>
                  <a:cubicBezTo>
                    <a:pt x="6630801" y="278624"/>
                    <a:pt x="6608333" y="301092"/>
                    <a:pt x="6580618" y="301092"/>
                  </a:cubicBezTo>
                  <a:lnTo>
                    <a:pt x="50183" y="301092"/>
                  </a:lnTo>
                  <a:cubicBezTo>
                    <a:pt x="22468" y="301092"/>
                    <a:pt x="0" y="278624"/>
                    <a:pt x="0" y="250909"/>
                  </a:cubicBezTo>
                  <a:lnTo>
                    <a:pt x="0" y="50183"/>
                  </a:lnTo>
                  <a:close/>
                </a:path>
              </a:pathLst>
            </a:custGeom>
          </p:spPr>
          <p:style>
            <a:lnRef idx="2">
              <a:schemeClr val="lt1">
                <a:hueOff val="0"/>
                <a:satOff val="0"/>
                <a:lumOff val="0"/>
                <a:alphaOff val="0"/>
              </a:schemeClr>
            </a:lnRef>
            <a:fillRef idx="1">
              <a:schemeClr val="accent2">
                <a:hueOff val="-221834"/>
                <a:satOff val="216"/>
                <a:lumOff val="-270"/>
                <a:alphaOff val="0"/>
              </a:schemeClr>
            </a:fillRef>
            <a:effectRef idx="0">
              <a:schemeClr val="accent2">
                <a:hueOff val="-221834"/>
                <a:satOff val="216"/>
                <a:lumOff val="-270"/>
                <a:alphaOff val="0"/>
              </a:schemeClr>
            </a:effectRef>
            <a:fontRef idx="minor">
              <a:schemeClr val="lt1"/>
            </a:fontRef>
          </p:style>
          <p:txBody>
            <a:bodyPr spcFirstLastPara="0" vert="horz" wrap="square" lIns="60418" tIns="60418" rIns="60418" bIns="60418"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1) Fotografías en directo: con fotos y videos de historias internas.</a:t>
              </a:r>
            </a:p>
          </p:txBody>
        </p:sp>
        <p:sp>
          <p:nvSpPr>
            <p:cNvPr id="7" name="Forma libre: forma 6">
              <a:extLst>
                <a:ext uri="{FF2B5EF4-FFF2-40B4-BE49-F238E27FC236}">
                  <a16:creationId xmlns:a16="http://schemas.microsoft.com/office/drawing/2014/main" id="{DA23B544-458E-4457-8515-D5697AD37827}"/>
                </a:ext>
              </a:extLst>
            </p:cNvPr>
            <p:cNvSpPr/>
            <p:nvPr/>
          </p:nvSpPr>
          <p:spPr>
            <a:xfrm>
              <a:off x="1613607" y="2116881"/>
              <a:ext cx="6630801" cy="338998"/>
            </a:xfrm>
            <a:custGeom>
              <a:avLst/>
              <a:gdLst>
                <a:gd name="connsiteX0" fmla="*/ 0 w 6630801"/>
                <a:gd name="connsiteY0" fmla="*/ 50183 h 301092"/>
                <a:gd name="connsiteX1" fmla="*/ 50183 w 6630801"/>
                <a:gd name="connsiteY1" fmla="*/ 0 h 301092"/>
                <a:gd name="connsiteX2" fmla="*/ 6580618 w 6630801"/>
                <a:gd name="connsiteY2" fmla="*/ 0 h 301092"/>
                <a:gd name="connsiteX3" fmla="*/ 6630801 w 6630801"/>
                <a:gd name="connsiteY3" fmla="*/ 50183 h 301092"/>
                <a:gd name="connsiteX4" fmla="*/ 6630801 w 6630801"/>
                <a:gd name="connsiteY4" fmla="*/ 250909 h 301092"/>
                <a:gd name="connsiteX5" fmla="*/ 6580618 w 6630801"/>
                <a:gd name="connsiteY5" fmla="*/ 301092 h 301092"/>
                <a:gd name="connsiteX6" fmla="*/ 50183 w 6630801"/>
                <a:gd name="connsiteY6" fmla="*/ 301092 h 301092"/>
                <a:gd name="connsiteX7" fmla="*/ 0 w 6630801"/>
                <a:gd name="connsiteY7" fmla="*/ 250909 h 301092"/>
                <a:gd name="connsiteX8" fmla="*/ 0 w 6630801"/>
                <a:gd name="connsiteY8" fmla="*/ 50183 h 30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0801" h="301092">
                  <a:moveTo>
                    <a:pt x="0" y="50183"/>
                  </a:moveTo>
                  <a:cubicBezTo>
                    <a:pt x="0" y="22468"/>
                    <a:pt x="22468" y="0"/>
                    <a:pt x="50183" y="0"/>
                  </a:cubicBezTo>
                  <a:lnTo>
                    <a:pt x="6580618" y="0"/>
                  </a:lnTo>
                  <a:cubicBezTo>
                    <a:pt x="6608333" y="0"/>
                    <a:pt x="6630801" y="22468"/>
                    <a:pt x="6630801" y="50183"/>
                  </a:cubicBezTo>
                  <a:lnTo>
                    <a:pt x="6630801" y="250909"/>
                  </a:lnTo>
                  <a:cubicBezTo>
                    <a:pt x="6630801" y="278624"/>
                    <a:pt x="6608333" y="301092"/>
                    <a:pt x="6580618" y="301092"/>
                  </a:cubicBezTo>
                  <a:lnTo>
                    <a:pt x="50183" y="301092"/>
                  </a:lnTo>
                  <a:cubicBezTo>
                    <a:pt x="22468" y="301092"/>
                    <a:pt x="0" y="278624"/>
                    <a:pt x="0" y="250909"/>
                  </a:cubicBezTo>
                  <a:lnTo>
                    <a:pt x="0" y="50183"/>
                  </a:lnTo>
                  <a:close/>
                </a:path>
              </a:pathLst>
            </a:custGeom>
          </p:spPr>
          <p:style>
            <a:lnRef idx="2">
              <a:schemeClr val="lt1">
                <a:hueOff val="0"/>
                <a:satOff val="0"/>
                <a:lumOff val="0"/>
                <a:alphaOff val="0"/>
              </a:schemeClr>
            </a:lnRef>
            <a:fillRef idx="1">
              <a:schemeClr val="accent2">
                <a:hueOff val="-443667"/>
                <a:satOff val="432"/>
                <a:lumOff val="-539"/>
                <a:alphaOff val="0"/>
              </a:schemeClr>
            </a:fillRef>
            <a:effectRef idx="0">
              <a:schemeClr val="accent2">
                <a:hueOff val="-443667"/>
                <a:satOff val="432"/>
                <a:lumOff val="-539"/>
                <a:alphaOff val="0"/>
              </a:schemeClr>
            </a:effectRef>
            <a:fontRef idx="minor">
              <a:schemeClr val="lt1"/>
            </a:fontRef>
          </p:style>
          <p:txBody>
            <a:bodyPr spcFirstLastPara="0" vert="horz" wrap="square" lIns="60418" tIns="60418" rIns="60418" bIns="60418"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2) Post inspiracionales: destacados del producto, pero relacionados con los momentos de vida ideales de los clientes.</a:t>
              </a:r>
            </a:p>
          </p:txBody>
        </p:sp>
        <p:sp>
          <p:nvSpPr>
            <p:cNvPr id="8" name="Forma libre: forma 7">
              <a:extLst>
                <a:ext uri="{FF2B5EF4-FFF2-40B4-BE49-F238E27FC236}">
                  <a16:creationId xmlns:a16="http://schemas.microsoft.com/office/drawing/2014/main" id="{FA3FF046-E601-4CC6-BE1E-14721BE10763}"/>
                </a:ext>
              </a:extLst>
            </p:cNvPr>
            <p:cNvSpPr/>
            <p:nvPr/>
          </p:nvSpPr>
          <p:spPr>
            <a:xfrm>
              <a:off x="1613607" y="2432374"/>
              <a:ext cx="6630801" cy="301092"/>
            </a:xfrm>
            <a:custGeom>
              <a:avLst/>
              <a:gdLst>
                <a:gd name="connsiteX0" fmla="*/ 0 w 6630801"/>
                <a:gd name="connsiteY0" fmla="*/ 50183 h 301092"/>
                <a:gd name="connsiteX1" fmla="*/ 50183 w 6630801"/>
                <a:gd name="connsiteY1" fmla="*/ 0 h 301092"/>
                <a:gd name="connsiteX2" fmla="*/ 6580618 w 6630801"/>
                <a:gd name="connsiteY2" fmla="*/ 0 h 301092"/>
                <a:gd name="connsiteX3" fmla="*/ 6630801 w 6630801"/>
                <a:gd name="connsiteY3" fmla="*/ 50183 h 301092"/>
                <a:gd name="connsiteX4" fmla="*/ 6630801 w 6630801"/>
                <a:gd name="connsiteY4" fmla="*/ 250909 h 301092"/>
                <a:gd name="connsiteX5" fmla="*/ 6580618 w 6630801"/>
                <a:gd name="connsiteY5" fmla="*/ 301092 h 301092"/>
                <a:gd name="connsiteX6" fmla="*/ 50183 w 6630801"/>
                <a:gd name="connsiteY6" fmla="*/ 301092 h 301092"/>
                <a:gd name="connsiteX7" fmla="*/ 0 w 6630801"/>
                <a:gd name="connsiteY7" fmla="*/ 250909 h 301092"/>
                <a:gd name="connsiteX8" fmla="*/ 0 w 6630801"/>
                <a:gd name="connsiteY8" fmla="*/ 50183 h 30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0801" h="301092">
                  <a:moveTo>
                    <a:pt x="0" y="50183"/>
                  </a:moveTo>
                  <a:cubicBezTo>
                    <a:pt x="0" y="22468"/>
                    <a:pt x="22468" y="0"/>
                    <a:pt x="50183" y="0"/>
                  </a:cubicBezTo>
                  <a:lnTo>
                    <a:pt x="6580618" y="0"/>
                  </a:lnTo>
                  <a:cubicBezTo>
                    <a:pt x="6608333" y="0"/>
                    <a:pt x="6630801" y="22468"/>
                    <a:pt x="6630801" y="50183"/>
                  </a:cubicBezTo>
                  <a:lnTo>
                    <a:pt x="6630801" y="250909"/>
                  </a:lnTo>
                  <a:cubicBezTo>
                    <a:pt x="6630801" y="278624"/>
                    <a:pt x="6608333" y="301092"/>
                    <a:pt x="6580618" y="301092"/>
                  </a:cubicBezTo>
                  <a:lnTo>
                    <a:pt x="50183" y="301092"/>
                  </a:lnTo>
                  <a:cubicBezTo>
                    <a:pt x="22468" y="301092"/>
                    <a:pt x="0" y="278624"/>
                    <a:pt x="0" y="250909"/>
                  </a:cubicBezTo>
                  <a:lnTo>
                    <a:pt x="0" y="50183"/>
                  </a:lnTo>
                  <a:close/>
                </a:path>
              </a:pathLst>
            </a:custGeom>
          </p:spPr>
          <p:style>
            <a:lnRef idx="2">
              <a:schemeClr val="lt1">
                <a:hueOff val="0"/>
                <a:satOff val="0"/>
                <a:lumOff val="0"/>
                <a:alphaOff val="0"/>
              </a:schemeClr>
            </a:lnRef>
            <a:fillRef idx="1">
              <a:schemeClr val="accent2">
                <a:hueOff val="-665501"/>
                <a:satOff val="648"/>
                <a:lumOff val="-809"/>
                <a:alphaOff val="0"/>
              </a:schemeClr>
            </a:fillRef>
            <a:effectRef idx="0">
              <a:schemeClr val="accent2">
                <a:hueOff val="-665501"/>
                <a:satOff val="648"/>
                <a:lumOff val="-809"/>
                <a:alphaOff val="0"/>
              </a:schemeClr>
            </a:effectRef>
            <a:fontRef idx="minor">
              <a:schemeClr val="lt1"/>
            </a:fontRef>
          </p:style>
          <p:txBody>
            <a:bodyPr spcFirstLastPara="0" vert="horz" wrap="square" lIns="60418" tIns="60418" rIns="60418" bIns="60418"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3) Post desde los «lugares de la moda»: eventos del sector</a:t>
              </a:r>
            </a:p>
          </p:txBody>
        </p:sp>
        <p:sp>
          <p:nvSpPr>
            <p:cNvPr id="9" name="Forma libre: forma 8">
              <a:extLst>
                <a:ext uri="{FF2B5EF4-FFF2-40B4-BE49-F238E27FC236}">
                  <a16:creationId xmlns:a16="http://schemas.microsoft.com/office/drawing/2014/main" id="{878C42F9-D0D8-4FB3-9170-E24394A84C82}"/>
                </a:ext>
              </a:extLst>
            </p:cNvPr>
            <p:cNvSpPr/>
            <p:nvPr/>
          </p:nvSpPr>
          <p:spPr>
            <a:xfrm>
              <a:off x="1613607" y="2747866"/>
              <a:ext cx="6630801" cy="301092"/>
            </a:xfrm>
            <a:custGeom>
              <a:avLst/>
              <a:gdLst>
                <a:gd name="connsiteX0" fmla="*/ 0 w 6630801"/>
                <a:gd name="connsiteY0" fmla="*/ 50183 h 301092"/>
                <a:gd name="connsiteX1" fmla="*/ 50183 w 6630801"/>
                <a:gd name="connsiteY1" fmla="*/ 0 h 301092"/>
                <a:gd name="connsiteX2" fmla="*/ 6580618 w 6630801"/>
                <a:gd name="connsiteY2" fmla="*/ 0 h 301092"/>
                <a:gd name="connsiteX3" fmla="*/ 6630801 w 6630801"/>
                <a:gd name="connsiteY3" fmla="*/ 50183 h 301092"/>
                <a:gd name="connsiteX4" fmla="*/ 6630801 w 6630801"/>
                <a:gd name="connsiteY4" fmla="*/ 250909 h 301092"/>
                <a:gd name="connsiteX5" fmla="*/ 6580618 w 6630801"/>
                <a:gd name="connsiteY5" fmla="*/ 301092 h 301092"/>
                <a:gd name="connsiteX6" fmla="*/ 50183 w 6630801"/>
                <a:gd name="connsiteY6" fmla="*/ 301092 h 301092"/>
                <a:gd name="connsiteX7" fmla="*/ 0 w 6630801"/>
                <a:gd name="connsiteY7" fmla="*/ 250909 h 301092"/>
                <a:gd name="connsiteX8" fmla="*/ 0 w 6630801"/>
                <a:gd name="connsiteY8" fmla="*/ 50183 h 30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0801" h="301092">
                  <a:moveTo>
                    <a:pt x="0" y="50183"/>
                  </a:moveTo>
                  <a:cubicBezTo>
                    <a:pt x="0" y="22468"/>
                    <a:pt x="22468" y="0"/>
                    <a:pt x="50183" y="0"/>
                  </a:cubicBezTo>
                  <a:lnTo>
                    <a:pt x="6580618" y="0"/>
                  </a:lnTo>
                  <a:cubicBezTo>
                    <a:pt x="6608333" y="0"/>
                    <a:pt x="6630801" y="22468"/>
                    <a:pt x="6630801" y="50183"/>
                  </a:cubicBezTo>
                  <a:lnTo>
                    <a:pt x="6630801" y="250909"/>
                  </a:lnTo>
                  <a:cubicBezTo>
                    <a:pt x="6630801" y="278624"/>
                    <a:pt x="6608333" y="301092"/>
                    <a:pt x="6580618" y="301092"/>
                  </a:cubicBezTo>
                  <a:lnTo>
                    <a:pt x="50183" y="301092"/>
                  </a:lnTo>
                  <a:cubicBezTo>
                    <a:pt x="22468" y="301092"/>
                    <a:pt x="0" y="278624"/>
                    <a:pt x="0" y="250909"/>
                  </a:cubicBezTo>
                  <a:lnTo>
                    <a:pt x="0" y="50183"/>
                  </a:lnTo>
                  <a:close/>
                </a:path>
              </a:pathLst>
            </a:custGeom>
          </p:spPr>
          <p:style>
            <a:lnRef idx="2">
              <a:schemeClr val="lt1">
                <a:hueOff val="0"/>
                <a:satOff val="0"/>
                <a:lumOff val="0"/>
                <a:alphaOff val="0"/>
              </a:schemeClr>
            </a:lnRef>
            <a:fillRef idx="1">
              <a:schemeClr val="accent2">
                <a:hueOff val="-887335"/>
                <a:satOff val="863"/>
                <a:lumOff val="-1079"/>
                <a:alphaOff val="0"/>
              </a:schemeClr>
            </a:fillRef>
            <a:effectRef idx="0">
              <a:schemeClr val="accent2">
                <a:hueOff val="-887335"/>
                <a:satOff val="863"/>
                <a:lumOff val="-1079"/>
                <a:alphaOff val="0"/>
              </a:schemeClr>
            </a:effectRef>
            <a:fontRef idx="minor">
              <a:schemeClr val="lt1"/>
            </a:fontRef>
          </p:style>
          <p:txBody>
            <a:bodyPr spcFirstLastPara="0" vert="horz" wrap="square" lIns="60418" tIns="60418" rIns="60418" bIns="60418"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4) Tendencias semanales</a:t>
              </a:r>
            </a:p>
          </p:txBody>
        </p:sp>
        <p:sp>
          <p:nvSpPr>
            <p:cNvPr id="10" name="Forma libre: forma 9">
              <a:extLst>
                <a:ext uri="{FF2B5EF4-FFF2-40B4-BE49-F238E27FC236}">
                  <a16:creationId xmlns:a16="http://schemas.microsoft.com/office/drawing/2014/main" id="{A17575E4-C321-4AFF-9A75-DFC06025D7A5}"/>
                </a:ext>
              </a:extLst>
            </p:cNvPr>
            <p:cNvSpPr/>
            <p:nvPr/>
          </p:nvSpPr>
          <p:spPr>
            <a:xfrm>
              <a:off x="1613607" y="3063358"/>
              <a:ext cx="6630801" cy="301092"/>
            </a:xfrm>
            <a:custGeom>
              <a:avLst/>
              <a:gdLst>
                <a:gd name="connsiteX0" fmla="*/ 0 w 6630801"/>
                <a:gd name="connsiteY0" fmla="*/ 50183 h 301092"/>
                <a:gd name="connsiteX1" fmla="*/ 50183 w 6630801"/>
                <a:gd name="connsiteY1" fmla="*/ 0 h 301092"/>
                <a:gd name="connsiteX2" fmla="*/ 6580618 w 6630801"/>
                <a:gd name="connsiteY2" fmla="*/ 0 h 301092"/>
                <a:gd name="connsiteX3" fmla="*/ 6630801 w 6630801"/>
                <a:gd name="connsiteY3" fmla="*/ 50183 h 301092"/>
                <a:gd name="connsiteX4" fmla="*/ 6630801 w 6630801"/>
                <a:gd name="connsiteY4" fmla="*/ 250909 h 301092"/>
                <a:gd name="connsiteX5" fmla="*/ 6580618 w 6630801"/>
                <a:gd name="connsiteY5" fmla="*/ 301092 h 301092"/>
                <a:gd name="connsiteX6" fmla="*/ 50183 w 6630801"/>
                <a:gd name="connsiteY6" fmla="*/ 301092 h 301092"/>
                <a:gd name="connsiteX7" fmla="*/ 0 w 6630801"/>
                <a:gd name="connsiteY7" fmla="*/ 250909 h 301092"/>
                <a:gd name="connsiteX8" fmla="*/ 0 w 6630801"/>
                <a:gd name="connsiteY8" fmla="*/ 50183 h 30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0801" h="301092">
                  <a:moveTo>
                    <a:pt x="0" y="50183"/>
                  </a:moveTo>
                  <a:cubicBezTo>
                    <a:pt x="0" y="22468"/>
                    <a:pt x="22468" y="0"/>
                    <a:pt x="50183" y="0"/>
                  </a:cubicBezTo>
                  <a:lnTo>
                    <a:pt x="6580618" y="0"/>
                  </a:lnTo>
                  <a:cubicBezTo>
                    <a:pt x="6608333" y="0"/>
                    <a:pt x="6630801" y="22468"/>
                    <a:pt x="6630801" y="50183"/>
                  </a:cubicBezTo>
                  <a:lnTo>
                    <a:pt x="6630801" y="250909"/>
                  </a:lnTo>
                  <a:cubicBezTo>
                    <a:pt x="6630801" y="278624"/>
                    <a:pt x="6608333" y="301092"/>
                    <a:pt x="6580618" y="301092"/>
                  </a:cubicBezTo>
                  <a:lnTo>
                    <a:pt x="50183" y="301092"/>
                  </a:lnTo>
                  <a:cubicBezTo>
                    <a:pt x="22468" y="301092"/>
                    <a:pt x="0" y="278624"/>
                    <a:pt x="0" y="250909"/>
                  </a:cubicBezTo>
                  <a:lnTo>
                    <a:pt x="0" y="50183"/>
                  </a:lnTo>
                  <a:close/>
                </a:path>
              </a:pathLst>
            </a:custGeom>
          </p:spPr>
          <p:style>
            <a:lnRef idx="2">
              <a:schemeClr val="lt1">
                <a:hueOff val="0"/>
                <a:satOff val="0"/>
                <a:lumOff val="0"/>
                <a:alphaOff val="0"/>
              </a:schemeClr>
            </a:lnRef>
            <a:fillRef idx="1">
              <a:schemeClr val="accent2">
                <a:hueOff val="-1109168"/>
                <a:satOff val="1079"/>
                <a:lumOff val="-1348"/>
                <a:alphaOff val="0"/>
              </a:schemeClr>
            </a:fillRef>
            <a:effectRef idx="0">
              <a:schemeClr val="accent2">
                <a:hueOff val="-1109168"/>
                <a:satOff val="1079"/>
                <a:lumOff val="-1348"/>
                <a:alphaOff val="0"/>
              </a:schemeClr>
            </a:effectRef>
            <a:fontRef idx="minor">
              <a:schemeClr val="lt1"/>
            </a:fontRef>
          </p:style>
          <p:txBody>
            <a:bodyPr spcFirstLastPara="0" vert="horz" wrap="square" lIns="60418" tIns="60418" rIns="60418" bIns="60418"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5) </a:t>
              </a:r>
              <a:r>
                <a:rPr lang="es-ES" sz="1200" kern="1200" noProof="0" dirty="0" err="1">
                  <a:solidFill>
                    <a:schemeClr val="tx1"/>
                  </a:solidFill>
                  <a:latin typeface="Arial Rounded MT Bold" panose="020F0704030504030204" pitchFamily="34" charset="0"/>
                </a:rPr>
                <a:t>Contest</a:t>
              </a:r>
              <a:r>
                <a:rPr lang="es-ES" sz="1200" kern="1200" noProof="0" dirty="0">
                  <a:solidFill>
                    <a:schemeClr val="tx1"/>
                  </a:solidFill>
                  <a:latin typeface="Arial Rounded MT Bold" panose="020F0704030504030204" pitchFamily="34" charset="0"/>
                </a:rPr>
                <a:t>, </a:t>
              </a:r>
              <a:r>
                <a:rPr lang="es-ES" sz="1200" kern="1200" noProof="0" dirty="0" err="1">
                  <a:solidFill>
                    <a:schemeClr val="tx1"/>
                  </a:solidFill>
                  <a:latin typeface="Arial Rounded MT Bold" panose="020F0704030504030204" pitchFamily="34" charset="0"/>
                </a:rPr>
                <a:t>Call-to-Action</a:t>
              </a:r>
              <a:r>
                <a:rPr lang="es-ES" sz="1200" kern="1200" noProof="0" dirty="0">
                  <a:solidFill>
                    <a:schemeClr val="tx1"/>
                  </a:solidFill>
                  <a:latin typeface="Arial Rounded MT Bold" panose="020F0704030504030204" pitchFamily="34" charset="0"/>
                </a:rPr>
                <a:t>, Consejos de los diseñadores  </a:t>
              </a:r>
            </a:p>
          </p:txBody>
        </p:sp>
        <p:sp>
          <p:nvSpPr>
            <p:cNvPr id="13" name="Forma libre: forma 12">
              <a:extLst>
                <a:ext uri="{FF2B5EF4-FFF2-40B4-BE49-F238E27FC236}">
                  <a16:creationId xmlns:a16="http://schemas.microsoft.com/office/drawing/2014/main" id="{3048275B-D12A-4681-8A4A-EE8786F6C0E0}"/>
                </a:ext>
              </a:extLst>
            </p:cNvPr>
            <p:cNvSpPr/>
            <p:nvPr/>
          </p:nvSpPr>
          <p:spPr>
            <a:xfrm>
              <a:off x="1613607" y="3378850"/>
              <a:ext cx="6630801" cy="301092"/>
            </a:xfrm>
            <a:custGeom>
              <a:avLst/>
              <a:gdLst>
                <a:gd name="connsiteX0" fmla="*/ 0 w 6630801"/>
                <a:gd name="connsiteY0" fmla="*/ 50183 h 301092"/>
                <a:gd name="connsiteX1" fmla="*/ 50183 w 6630801"/>
                <a:gd name="connsiteY1" fmla="*/ 0 h 301092"/>
                <a:gd name="connsiteX2" fmla="*/ 6580618 w 6630801"/>
                <a:gd name="connsiteY2" fmla="*/ 0 h 301092"/>
                <a:gd name="connsiteX3" fmla="*/ 6630801 w 6630801"/>
                <a:gd name="connsiteY3" fmla="*/ 50183 h 301092"/>
                <a:gd name="connsiteX4" fmla="*/ 6630801 w 6630801"/>
                <a:gd name="connsiteY4" fmla="*/ 250909 h 301092"/>
                <a:gd name="connsiteX5" fmla="*/ 6580618 w 6630801"/>
                <a:gd name="connsiteY5" fmla="*/ 301092 h 301092"/>
                <a:gd name="connsiteX6" fmla="*/ 50183 w 6630801"/>
                <a:gd name="connsiteY6" fmla="*/ 301092 h 301092"/>
                <a:gd name="connsiteX7" fmla="*/ 0 w 6630801"/>
                <a:gd name="connsiteY7" fmla="*/ 250909 h 301092"/>
                <a:gd name="connsiteX8" fmla="*/ 0 w 6630801"/>
                <a:gd name="connsiteY8" fmla="*/ 50183 h 30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0801" h="301092">
                  <a:moveTo>
                    <a:pt x="0" y="50183"/>
                  </a:moveTo>
                  <a:cubicBezTo>
                    <a:pt x="0" y="22468"/>
                    <a:pt x="22468" y="0"/>
                    <a:pt x="50183" y="0"/>
                  </a:cubicBezTo>
                  <a:lnTo>
                    <a:pt x="6580618" y="0"/>
                  </a:lnTo>
                  <a:cubicBezTo>
                    <a:pt x="6608333" y="0"/>
                    <a:pt x="6630801" y="22468"/>
                    <a:pt x="6630801" y="50183"/>
                  </a:cubicBezTo>
                  <a:lnTo>
                    <a:pt x="6630801" y="250909"/>
                  </a:lnTo>
                  <a:cubicBezTo>
                    <a:pt x="6630801" y="278624"/>
                    <a:pt x="6608333" y="301092"/>
                    <a:pt x="6580618" y="301092"/>
                  </a:cubicBezTo>
                  <a:lnTo>
                    <a:pt x="50183" y="301092"/>
                  </a:lnTo>
                  <a:cubicBezTo>
                    <a:pt x="22468" y="301092"/>
                    <a:pt x="0" y="278624"/>
                    <a:pt x="0" y="250909"/>
                  </a:cubicBezTo>
                  <a:lnTo>
                    <a:pt x="0" y="50183"/>
                  </a:lnTo>
                  <a:close/>
                </a:path>
              </a:pathLst>
            </a:custGeom>
          </p:spPr>
          <p:style>
            <a:lnRef idx="2">
              <a:schemeClr val="lt1">
                <a:hueOff val="0"/>
                <a:satOff val="0"/>
                <a:lumOff val="0"/>
                <a:alphaOff val="0"/>
              </a:schemeClr>
            </a:lnRef>
            <a:fillRef idx="1">
              <a:schemeClr val="accent2">
                <a:hueOff val="-1331002"/>
                <a:satOff val="1295"/>
                <a:lumOff val="-1618"/>
                <a:alphaOff val="0"/>
              </a:schemeClr>
            </a:fillRef>
            <a:effectRef idx="0">
              <a:schemeClr val="accent2">
                <a:hueOff val="-1331002"/>
                <a:satOff val="1295"/>
                <a:lumOff val="-1618"/>
                <a:alphaOff val="0"/>
              </a:schemeClr>
            </a:effectRef>
            <a:fontRef idx="minor">
              <a:schemeClr val="lt1"/>
            </a:fontRef>
          </p:style>
          <p:txBody>
            <a:bodyPr spcFirstLastPara="0" vert="horz" wrap="square" lIns="60418" tIns="60418" rIns="60418" bIns="60418"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6) Historias en directo: el personal está involucrado para «contar su historia»</a:t>
              </a:r>
            </a:p>
          </p:txBody>
        </p:sp>
        <p:sp>
          <p:nvSpPr>
            <p:cNvPr id="14" name="Forma libre: forma 13">
              <a:extLst>
                <a:ext uri="{FF2B5EF4-FFF2-40B4-BE49-F238E27FC236}">
                  <a16:creationId xmlns:a16="http://schemas.microsoft.com/office/drawing/2014/main" id="{2E1C2A78-8FF0-4518-AFAB-88AD22085F73}"/>
                </a:ext>
              </a:extLst>
            </p:cNvPr>
            <p:cNvSpPr/>
            <p:nvPr/>
          </p:nvSpPr>
          <p:spPr>
            <a:xfrm>
              <a:off x="1613607" y="3694342"/>
              <a:ext cx="6630801" cy="301092"/>
            </a:xfrm>
            <a:custGeom>
              <a:avLst/>
              <a:gdLst>
                <a:gd name="connsiteX0" fmla="*/ 0 w 6630801"/>
                <a:gd name="connsiteY0" fmla="*/ 50183 h 301092"/>
                <a:gd name="connsiteX1" fmla="*/ 50183 w 6630801"/>
                <a:gd name="connsiteY1" fmla="*/ 0 h 301092"/>
                <a:gd name="connsiteX2" fmla="*/ 6580618 w 6630801"/>
                <a:gd name="connsiteY2" fmla="*/ 0 h 301092"/>
                <a:gd name="connsiteX3" fmla="*/ 6630801 w 6630801"/>
                <a:gd name="connsiteY3" fmla="*/ 50183 h 301092"/>
                <a:gd name="connsiteX4" fmla="*/ 6630801 w 6630801"/>
                <a:gd name="connsiteY4" fmla="*/ 250909 h 301092"/>
                <a:gd name="connsiteX5" fmla="*/ 6580618 w 6630801"/>
                <a:gd name="connsiteY5" fmla="*/ 301092 h 301092"/>
                <a:gd name="connsiteX6" fmla="*/ 50183 w 6630801"/>
                <a:gd name="connsiteY6" fmla="*/ 301092 h 301092"/>
                <a:gd name="connsiteX7" fmla="*/ 0 w 6630801"/>
                <a:gd name="connsiteY7" fmla="*/ 250909 h 301092"/>
                <a:gd name="connsiteX8" fmla="*/ 0 w 6630801"/>
                <a:gd name="connsiteY8" fmla="*/ 50183 h 30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0801" h="301092">
                  <a:moveTo>
                    <a:pt x="0" y="50183"/>
                  </a:moveTo>
                  <a:cubicBezTo>
                    <a:pt x="0" y="22468"/>
                    <a:pt x="22468" y="0"/>
                    <a:pt x="50183" y="0"/>
                  </a:cubicBezTo>
                  <a:lnTo>
                    <a:pt x="6580618" y="0"/>
                  </a:lnTo>
                  <a:cubicBezTo>
                    <a:pt x="6608333" y="0"/>
                    <a:pt x="6630801" y="22468"/>
                    <a:pt x="6630801" y="50183"/>
                  </a:cubicBezTo>
                  <a:lnTo>
                    <a:pt x="6630801" y="250909"/>
                  </a:lnTo>
                  <a:cubicBezTo>
                    <a:pt x="6630801" y="278624"/>
                    <a:pt x="6608333" y="301092"/>
                    <a:pt x="6580618" y="301092"/>
                  </a:cubicBezTo>
                  <a:lnTo>
                    <a:pt x="50183" y="301092"/>
                  </a:lnTo>
                  <a:cubicBezTo>
                    <a:pt x="22468" y="301092"/>
                    <a:pt x="0" y="278624"/>
                    <a:pt x="0" y="250909"/>
                  </a:cubicBezTo>
                  <a:lnTo>
                    <a:pt x="0" y="50183"/>
                  </a:lnTo>
                  <a:close/>
                </a:path>
              </a:pathLst>
            </a:custGeom>
          </p:spPr>
          <p:style>
            <a:lnRef idx="2">
              <a:schemeClr val="lt1">
                <a:hueOff val="0"/>
                <a:satOff val="0"/>
                <a:lumOff val="0"/>
                <a:alphaOff val="0"/>
              </a:schemeClr>
            </a:lnRef>
            <a:fillRef idx="1">
              <a:schemeClr val="accent2">
                <a:hueOff val="-1552836"/>
                <a:satOff val="1511"/>
                <a:lumOff val="-1887"/>
                <a:alphaOff val="0"/>
              </a:schemeClr>
            </a:fillRef>
            <a:effectRef idx="0">
              <a:schemeClr val="accent2">
                <a:hueOff val="-1552836"/>
                <a:satOff val="1511"/>
                <a:lumOff val="-1887"/>
                <a:alphaOff val="0"/>
              </a:schemeClr>
            </a:effectRef>
            <a:fontRef idx="minor">
              <a:schemeClr val="lt1"/>
            </a:fontRef>
          </p:style>
          <p:txBody>
            <a:bodyPr spcFirstLastPara="0" vert="horz" wrap="square" lIns="60418" tIns="60418" rIns="60418" bIns="60418"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7) Campañas promocionales online</a:t>
              </a:r>
            </a:p>
          </p:txBody>
        </p:sp>
        <p:sp>
          <p:nvSpPr>
            <p:cNvPr id="18" name="Forma libre: forma 17">
              <a:extLst>
                <a:ext uri="{FF2B5EF4-FFF2-40B4-BE49-F238E27FC236}">
                  <a16:creationId xmlns:a16="http://schemas.microsoft.com/office/drawing/2014/main" id="{8A9DA97F-08BB-4127-82B7-3A8D40985DC3}"/>
                </a:ext>
              </a:extLst>
            </p:cNvPr>
            <p:cNvSpPr/>
            <p:nvPr/>
          </p:nvSpPr>
          <p:spPr>
            <a:xfrm>
              <a:off x="1613607" y="4036107"/>
              <a:ext cx="6630801" cy="551867"/>
            </a:xfrm>
            <a:custGeom>
              <a:avLst/>
              <a:gdLst>
                <a:gd name="connsiteX0" fmla="*/ 0 w 6630801"/>
                <a:gd name="connsiteY0" fmla="*/ 64164 h 384979"/>
                <a:gd name="connsiteX1" fmla="*/ 64164 w 6630801"/>
                <a:gd name="connsiteY1" fmla="*/ 0 h 384979"/>
                <a:gd name="connsiteX2" fmla="*/ 6566637 w 6630801"/>
                <a:gd name="connsiteY2" fmla="*/ 0 h 384979"/>
                <a:gd name="connsiteX3" fmla="*/ 6630801 w 6630801"/>
                <a:gd name="connsiteY3" fmla="*/ 64164 h 384979"/>
                <a:gd name="connsiteX4" fmla="*/ 6630801 w 6630801"/>
                <a:gd name="connsiteY4" fmla="*/ 320815 h 384979"/>
                <a:gd name="connsiteX5" fmla="*/ 6566637 w 6630801"/>
                <a:gd name="connsiteY5" fmla="*/ 384979 h 384979"/>
                <a:gd name="connsiteX6" fmla="*/ 64164 w 6630801"/>
                <a:gd name="connsiteY6" fmla="*/ 384979 h 384979"/>
                <a:gd name="connsiteX7" fmla="*/ 0 w 6630801"/>
                <a:gd name="connsiteY7" fmla="*/ 320815 h 384979"/>
                <a:gd name="connsiteX8" fmla="*/ 0 w 6630801"/>
                <a:gd name="connsiteY8" fmla="*/ 64164 h 38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0801" h="384979">
                  <a:moveTo>
                    <a:pt x="0" y="64164"/>
                  </a:moveTo>
                  <a:cubicBezTo>
                    <a:pt x="0" y="28727"/>
                    <a:pt x="28727" y="0"/>
                    <a:pt x="64164" y="0"/>
                  </a:cubicBezTo>
                  <a:lnTo>
                    <a:pt x="6566637" y="0"/>
                  </a:lnTo>
                  <a:cubicBezTo>
                    <a:pt x="6602074" y="0"/>
                    <a:pt x="6630801" y="28727"/>
                    <a:pt x="6630801" y="64164"/>
                  </a:cubicBezTo>
                  <a:lnTo>
                    <a:pt x="6630801" y="320815"/>
                  </a:lnTo>
                  <a:cubicBezTo>
                    <a:pt x="6630801" y="356252"/>
                    <a:pt x="6602074" y="384979"/>
                    <a:pt x="6566637" y="384979"/>
                  </a:cubicBezTo>
                  <a:lnTo>
                    <a:pt x="64164" y="384979"/>
                  </a:lnTo>
                  <a:cubicBezTo>
                    <a:pt x="28727" y="384979"/>
                    <a:pt x="0" y="356252"/>
                    <a:pt x="0" y="320815"/>
                  </a:cubicBezTo>
                  <a:lnTo>
                    <a:pt x="0" y="64164"/>
                  </a:lnTo>
                  <a:close/>
                </a:path>
              </a:pathLst>
            </a:custGeom>
          </p:spPr>
          <p:style>
            <a:lnRef idx="2">
              <a:schemeClr val="lt1">
                <a:hueOff val="0"/>
                <a:satOff val="0"/>
                <a:lumOff val="0"/>
                <a:alphaOff val="0"/>
              </a:schemeClr>
            </a:lnRef>
            <a:fillRef idx="1">
              <a:schemeClr val="accent2">
                <a:hueOff val="-1774669"/>
                <a:satOff val="1727"/>
                <a:lumOff val="-2157"/>
                <a:alphaOff val="0"/>
              </a:schemeClr>
            </a:fillRef>
            <a:effectRef idx="0">
              <a:schemeClr val="accent2">
                <a:hueOff val="-1774669"/>
                <a:satOff val="1727"/>
                <a:lumOff val="-2157"/>
                <a:alphaOff val="0"/>
              </a:schemeClr>
            </a:effectRef>
            <a:fontRef idx="minor">
              <a:schemeClr val="lt1"/>
            </a:fontRef>
          </p:style>
          <p:txBody>
            <a:bodyPr spcFirstLastPara="0" vert="horz" wrap="square" lIns="64513" tIns="64513" rIns="64513" bIns="64513" numCol="1" spcCol="1270" anchor="ctr" anchorCtr="0">
              <a:noAutofit/>
            </a:bodyPr>
            <a:lstStyle/>
            <a:p>
              <a:pPr marL="0" lvl="0" indent="0" algn="l" defTabSz="533400">
                <a:lnSpc>
                  <a:spcPct val="90000"/>
                </a:lnSpc>
                <a:spcBef>
                  <a:spcPct val="0"/>
                </a:spcBef>
                <a:spcAft>
                  <a:spcPct val="35000"/>
                </a:spcAft>
                <a:buNone/>
              </a:pPr>
              <a:r>
                <a:rPr lang="es-ES" sz="1200" kern="1200" noProof="0" dirty="0">
                  <a:solidFill>
                    <a:schemeClr val="tx1"/>
                  </a:solidFill>
                  <a:latin typeface="Arial Rounded MT Bold" panose="020F0704030504030204" pitchFamily="34" charset="0"/>
                </a:rPr>
                <a:t>8) </a:t>
              </a:r>
              <a:r>
                <a:rPr lang="es-ES" sz="1200" kern="1200" noProof="0" dirty="0" err="1">
                  <a:solidFill>
                    <a:schemeClr val="tx1"/>
                  </a:solidFill>
                  <a:latin typeface="Arial Rounded MT Bold" panose="020F0704030504030204" pitchFamily="34" charset="0"/>
                </a:rPr>
                <a:t>Co-creación</a:t>
              </a:r>
              <a:r>
                <a:rPr lang="es-ES" sz="1200" kern="1200" noProof="0" dirty="0">
                  <a:solidFill>
                    <a:schemeClr val="tx1"/>
                  </a:solidFill>
                  <a:latin typeface="Arial Rounded MT Bold" panose="020F0704030504030204" pitchFamily="34" charset="0"/>
                </a:rPr>
                <a:t> del Digital </a:t>
              </a:r>
              <a:r>
                <a:rPr lang="es-ES" sz="1200" kern="1200" noProof="0" dirty="0" err="1">
                  <a:solidFill>
                    <a:schemeClr val="tx1"/>
                  </a:solidFill>
                  <a:latin typeface="Arial Rounded MT Bold" panose="020F0704030504030204" pitchFamily="34" charset="0"/>
                </a:rPr>
                <a:t>Advertising</a:t>
              </a:r>
              <a:r>
                <a:rPr lang="es-ES" sz="1200" kern="1200" noProof="0" dirty="0">
                  <a:solidFill>
                    <a:schemeClr val="tx1"/>
                  </a:solidFill>
                  <a:latin typeface="Arial Rounded MT Bold" panose="020F0704030504030204" pitchFamily="34" charset="0"/>
                </a:rPr>
                <a:t>: los clientes podrán proponerse como «modelos» para futuras inserciones. Eso suele convertir la comunicación más personal y menos «artificial».</a:t>
              </a:r>
            </a:p>
          </p:txBody>
        </p:sp>
      </p:gr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6D10122-BDCD-45E5-8ECA-9E56421F395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A9C27F4-4CA2-4715-9602-5258EC2DEFE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7B280920-7A9D-4557-B970-F29F5B2379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2607293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9" y="1850016"/>
            <a:ext cx="6207782" cy="1569660"/>
          </a:xfrm>
          <a:prstGeom prst="rect">
            <a:avLst/>
          </a:prstGeom>
          <a:noFill/>
        </p:spPr>
        <p:txBody>
          <a:bodyPr wrap="square" rtlCol="0">
            <a:spAutoFit/>
          </a:bodyPr>
          <a:lstStyle/>
          <a:p>
            <a:pPr algn="just">
              <a:defRPr/>
            </a:pPr>
            <a:r>
              <a:rPr lang="es-ES" altLang="es-ES" sz="1200" dirty="0">
                <a:solidFill>
                  <a:srgbClr val="F8469B"/>
                </a:solidFill>
                <a:latin typeface="Arial Rounded MT Bold" panose="020F0704030504030204" pitchFamily="34" charset="0"/>
              </a:rPr>
              <a:t>Redes sociales:</a:t>
            </a:r>
          </a:p>
          <a:p>
            <a:pPr algn="just">
              <a:defRPr/>
            </a:pPr>
            <a:endParaRPr lang="es-ES" altLang="es-ES" sz="1200" i="1" dirty="0">
              <a:latin typeface="Arial Rounded MT Bold" panose="020F0704030504030204" pitchFamily="34" charset="0"/>
            </a:endParaRPr>
          </a:p>
          <a:p>
            <a:pPr algn="just">
              <a:defRPr/>
            </a:pPr>
            <a:r>
              <a:rPr lang="es-ES" altLang="es-ES" sz="1200" dirty="0">
                <a:latin typeface="Arial Rounded MT Bold" panose="020F0704030504030204" pitchFamily="34" charset="0"/>
              </a:rPr>
              <a:t>Los Canales Sociales son, desde luego, los que se adaptan mejor a una pequeña empresa del sector Moda como </a:t>
            </a:r>
            <a:r>
              <a:rPr lang="es-ES" altLang="es-ES" sz="1200" dirty="0" err="1">
                <a:latin typeface="Arial Rounded MT Bold" panose="020F0704030504030204" pitchFamily="34" charset="0"/>
              </a:rPr>
              <a:t>LouAnne</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S.r.l</a:t>
            </a:r>
            <a:r>
              <a:rPr lang="es-ES" altLang="es-ES" sz="1200" dirty="0">
                <a:latin typeface="Arial Rounded MT Bold" panose="020F0704030504030204" pitchFamily="34" charset="0"/>
              </a:rPr>
              <a:t>. </a:t>
            </a:r>
          </a:p>
          <a:p>
            <a:pPr algn="just">
              <a:defRPr/>
            </a:pPr>
            <a:r>
              <a:rPr lang="es-ES" altLang="es-ES" sz="1200" dirty="0">
                <a:latin typeface="Arial Rounded MT Bold" panose="020F0704030504030204" pitchFamily="34" charset="0"/>
              </a:rPr>
              <a:t>La empresa elije centrarse en una página de Facebook y en Instagram, </a:t>
            </a:r>
          </a:p>
          <a:p>
            <a:pPr algn="just">
              <a:defRPr/>
            </a:pPr>
            <a:r>
              <a:rPr lang="es-ES" altLang="es-ES" sz="1200" dirty="0">
                <a:latin typeface="Arial Rounded MT Bold" panose="020F0704030504030204" pitchFamily="34" charset="0"/>
              </a:rPr>
              <a:t>manteniendo un presidio reactivo en Twitter, YouTube, Pinterest y Google Plus. </a:t>
            </a:r>
          </a:p>
          <a:p>
            <a:pPr algn="just">
              <a:defRPr/>
            </a:pPr>
            <a:r>
              <a:rPr lang="es-ES" altLang="es-ES" sz="1200" dirty="0">
                <a:latin typeface="Arial Rounded MT Bold" panose="020F0704030504030204" pitchFamily="34" charset="0"/>
              </a:rPr>
              <a:t>El esfuerzo se subdivide entre estos canales, teniendo en cuenta sus específicas características y su diferente capacidad con respecto al público.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DEBF958-54BC-4707-B419-47CBECD2E6F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5B26143-550D-4EA0-BADE-AD4CEB1A6C8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BB9B991-2F1C-41C9-AA39-C2F3698220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1734473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799718"/>
            <a:ext cx="5931871" cy="1569660"/>
          </a:xfrm>
          <a:prstGeom prst="rect">
            <a:avLst/>
          </a:prstGeom>
          <a:noFill/>
        </p:spPr>
        <p:txBody>
          <a:bodyPr wrap="square" rtlCol="0">
            <a:spAutoFit/>
          </a:bodyPr>
          <a:lstStyle/>
          <a:p>
            <a:pPr lvl="2" algn="just">
              <a:defRPr/>
            </a:pPr>
            <a:r>
              <a:rPr lang="es-ES" altLang="es-ES" sz="1200" dirty="0">
                <a:latin typeface="Arial Rounded MT Bold" panose="020F0704030504030204" pitchFamily="34" charset="0"/>
              </a:rPr>
              <a:t>La empresa, por ejemplo, ha elegido utilizar activamente el Social </a:t>
            </a:r>
          </a:p>
          <a:p>
            <a:pPr lvl="2" algn="just">
              <a:defRPr/>
            </a:pPr>
            <a:r>
              <a:rPr lang="es-ES" altLang="es-ES" sz="1200" dirty="0">
                <a:latin typeface="Arial Rounded MT Bold" panose="020F0704030504030204" pitchFamily="34" charset="0"/>
              </a:rPr>
              <a:t>Blog «Tumblr», curado directamente por el personal de </a:t>
            </a:r>
            <a:r>
              <a:rPr lang="es-ES" altLang="es-ES" sz="1200" dirty="0" err="1">
                <a:latin typeface="Arial Rounded MT Bold" panose="020F0704030504030204" pitchFamily="34" charset="0"/>
              </a:rPr>
              <a:t>LouAnne</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S.r.l</a:t>
            </a:r>
            <a:r>
              <a:rPr lang="es-ES" altLang="es-ES" sz="1200" dirty="0">
                <a:latin typeface="Arial Rounded MT Bold" panose="020F0704030504030204" pitchFamily="34" charset="0"/>
              </a:rPr>
              <a:t>.</a:t>
            </a:r>
          </a:p>
          <a:p>
            <a:pPr lvl="2" algn="just">
              <a:defRPr/>
            </a:pPr>
            <a:endParaRPr lang="es-ES" altLang="es-ES" sz="1200" dirty="0">
              <a:latin typeface="Arial Rounded MT Bold" panose="020F0704030504030204" pitchFamily="34" charset="0"/>
            </a:endParaRP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«Tumblr» acoge a los fan más aficionados a la empresa y los que llegan por     los buscadores. Ha elegido «Tumblr» por su capacidad de adaptarse a la        plantilla de la página, y también por ser una red social muy visual.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A2E441A-0491-4BE0-8477-E5B5C4CAC326}"/>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C65FE19-77AF-47DD-BFFD-1CD910EDECF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95A91268-5C55-42FF-9A55-E1D5FC2A51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 name="Picture 4" descr="Botón Share de Tumblr: Cómo agregar a su sitio web-ShareThis">
            <a:extLst>
              <a:ext uri="{FF2B5EF4-FFF2-40B4-BE49-F238E27FC236}">
                <a16:creationId xmlns:a16="http://schemas.microsoft.com/office/drawing/2014/main" id="{DAD4D962-2D04-459D-98C7-D4122E4F8B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9025" y="1842041"/>
            <a:ext cx="575286" cy="57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6249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39974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160944B7-56EB-4632-A080-AA1E83D95C15}"/>
              </a:ext>
            </a:extLst>
          </p:cNvPr>
          <p:cNvGraphicFramePr/>
          <p:nvPr>
            <p:extLst>
              <p:ext uri="{D42A27DB-BD31-4B8C-83A1-F6EECF244321}">
                <p14:modId xmlns:p14="http://schemas.microsoft.com/office/powerpoint/2010/main" val="2804170121"/>
              </p:ext>
            </p:extLst>
          </p:nvPr>
        </p:nvGraphicFramePr>
        <p:xfrm>
          <a:off x="1438653" y="659874"/>
          <a:ext cx="6207782" cy="2492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2BB6631-C6F0-4D65-AFAD-281735C216C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CC74792-E147-4985-B4E1-F589A82F7B0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E893817-0610-4D15-8903-F010ECC870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140F3A78-C93A-4764-AFF9-02571D8565D1}"/>
              </a:ext>
            </a:extLst>
          </p:cNvPr>
          <p:cNvSpPr txBox="1"/>
          <p:nvPr/>
        </p:nvSpPr>
        <p:spPr>
          <a:xfrm>
            <a:off x="1578310" y="1589636"/>
            <a:ext cx="1295909" cy="276999"/>
          </a:xfrm>
          <a:prstGeom prst="rect">
            <a:avLst/>
          </a:prstGeom>
          <a:noFill/>
        </p:spPr>
        <p:txBody>
          <a:bodyPr wrap="square">
            <a:spAutoFit/>
          </a:bodyPr>
          <a:lstStyle/>
          <a:p>
            <a:pPr lvl="0"/>
            <a:r>
              <a:rPr lang="it-IT" sz="1200" b="1" dirty="0">
                <a:solidFill>
                  <a:schemeClr val="tx2"/>
                </a:solidFill>
              </a:rPr>
              <a:t>Facebook:</a:t>
            </a:r>
          </a:p>
        </p:txBody>
      </p:sp>
      <p:sp>
        <p:nvSpPr>
          <p:cNvPr id="13" name="CuadroTexto 12">
            <a:extLst>
              <a:ext uri="{FF2B5EF4-FFF2-40B4-BE49-F238E27FC236}">
                <a16:creationId xmlns:a16="http://schemas.microsoft.com/office/drawing/2014/main" id="{DAF4CA6B-4A72-4DF3-BAB3-13DF8067B0EF}"/>
              </a:ext>
            </a:extLst>
          </p:cNvPr>
          <p:cNvSpPr txBox="1"/>
          <p:nvPr/>
        </p:nvSpPr>
        <p:spPr>
          <a:xfrm>
            <a:off x="1578310" y="1927087"/>
            <a:ext cx="6207782" cy="2492990"/>
          </a:xfrm>
          <a:prstGeom prst="rect">
            <a:avLst/>
          </a:prstGeom>
          <a:noFill/>
        </p:spPr>
        <p:txBody>
          <a:bodyPr wrap="square">
            <a:spAutoFit/>
          </a:bodyPr>
          <a:lstStyle/>
          <a:p>
            <a:pPr lvl="2" algn="just"/>
            <a:r>
              <a:rPr lang="es-ES" sz="1200" dirty="0">
                <a:latin typeface="Arial Rounded MT Bold" panose="020F0704030504030204" pitchFamily="34" charset="0"/>
              </a:rPr>
              <a:t>La plataforma principal. Facebook ha sido elegido por la difusión de             sensibilización, a través de los contenidos compartidos por los             usuarios. La empresa utilizará el canal teniendo cuidado de:</a:t>
            </a:r>
          </a:p>
          <a:p>
            <a:pPr algn="just"/>
            <a:endParaRPr lang="es-ES" sz="1200" dirty="0">
              <a:latin typeface="Arial Rounded MT Bold" panose="020F0704030504030204" pitchFamily="34" charset="0"/>
            </a:endParaRPr>
          </a:p>
          <a:p>
            <a:pPr lvl="0" algn="just"/>
            <a:r>
              <a:rPr lang="es-ES" sz="1200" dirty="0">
                <a:solidFill>
                  <a:schemeClr val="tx1"/>
                </a:solidFill>
                <a:latin typeface="Arial Rounded MT Bold" panose="020F0704030504030204" pitchFamily="34" charset="0"/>
              </a:rPr>
              <a:t>Utilizar un lenguaje cotidiano y directo, pero también…</a:t>
            </a:r>
          </a:p>
          <a:p>
            <a:pPr lvl="0" algn="just"/>
            <a:endParaRPr lang="es-ES" sz="1200" dirty="0">
              <a:solidFill>
                <a:schemeClr val="tx1"/>
              </a:solidFill>
              <a:latin typeface="Arial Rounded MT Bold" panose="020F0704030504030204" pitchFamily="34" charset="0"/>
            </a:endParaRPr>
          </a:p>
          <a:p>
            <a:pPr marL="285750" lvl="0" indent="-285750" algn="just">
              <a:buFont typeface="Arial" panose="020B0604020202020204" pitchFamily="34" charset="0"/>
              <a:buChar char="•"/>
            </a:pPr>
            <a:r>
              <a:rPr lang="es-ES" sz="1200" dirty="0">
                <a:solidFill>
                  <a:schemeClr val="tx1"/>
                </a:solidFill>
                <a:latin typeface="Arial Rounded MT Bold" panose="020F0704030504030204" pitchFamily="34" charset="0"/>
              </a:rPr>
              <a:t>Privilegiar el contenido visual </a:t>
            </a:r>
          </a:p>
          <a:p>
            <a:pPr marL="285750" lvl="0" indent="-285750" algn="just">
              <a:buFont typeface="Arial" panose="020B0604020202020204" pitchFamily="34" charset="0"/>
              <a:buChar char="•"/>
            </a:pPr>
            <a:r>
              <a:rPr lang="es-ES" sz="1200" dirty="0">
                <a:solidFill>
                  <a:schemeClr val="tx1"/>
                </a:solidFill>
                <a:latin typeface="Arial Rounded MT Bold" panose="020F0704030504030204" pitchFamily="34" charset="0"/>
              </a:rPr>
              <a:t>Fomentar la retroalimentación, estimulando el público también a través de concursos y </a:t>
            </a:r>
            <a:r>
              <a:rPr lang="es-ES" sz="1200" dirty="0" err="1">
                <a:solidFill>
                  <a:schemeClr val="tx1"/>
                </a:solidFill>
                <a:latin typeface="Arial Rounded MT Bold" panose="020F0704030504030204" pitchFamily="34" charset="0"/>
              </a:rPr>
              <a:t>call-to-action</a:t>
            </a:r>
            <a:r>
              <a:rPr lang="es-ES" sz="1200" dirty="0">
                <a:solidFill>
                  <a:schemeClr val="tx1"/>
                </a:solidFill>
                <a:latin typeface="Arial Rounded MT Bold" panose="020F0704030504030204" pitchFamily="34" charset="0"/>
              </a:rPr>
              <a:t>, encuestas etc.</a:t>
            </a:r>
          </a:p>
          <a:p>
            <a:pPr marL="285750" lvl="0" indent="-285750" algn="just">
              <a:buFont typeface="Arial" panose="020B0604020202020204" pitchFamily="34" charset="0"/>
              <a:buChar char="•"/>
            </a:pPr>
            <a:r>
              <a:rPr lang="es-ES" sz="1200" dirty="0">
                <a:solidFill>
                  <a:schemeClr val="tx1"/>
                </a:solidFill>
                <a:latin typeface="Arial Rounded MT Bold" panose="020F0704030504030204" pitchFamily="34" charset="0"/>
              </a:rPr>
              <a:t>Utilizar cupones y promociones reservadas para los Fan</a:t>
            </a:r>
          </a:p>
          <a:p>
            <a:pPr marL="285750" lvl="0" indent="-285750" algn="just">
              <a:buFont typeface="Arial" panose="020B0604020202020204" pitchFamily="34" charset="0"/>
              <a:buChar char="•"/>
            </a:pPr>
            <a:r>
              <a:rPr lang="es-ES" sz="1200" dirty="0">
                <a:solidFill>
                  <a:schemeClr val="tx1"/>
                </a:solidFill>
                <a:latin typeface="Arial Rounded MT Bold" panose="020F0704030504030204" pitchFamily="34" charset="0"/>
              </a:rPr>
              <a:t>Publicar material de entretenimiento </a:t>
            </a:r>
          </a:p>
          <a:p>
            <a:pPr marL="285750" lvl="0" indent="-285750" algn="just">
              <a:buFont typeface="Arial" panose="020B0604020202020204" pitchFamily="34" charset="0"/>
              <a:buChar char="•"/>
            </a:pPr>
            <a:r>
              <a:rPr lang="es-ES" sz="1200" dirty="0">
                <a:solidFill>
                  <a:schemeClr val="tx1"/>
                </a:solidFill>
                <a:latin typeface="Arial Rounded MT Bold" panose="020F0704030504030204" pitchFamily="34" charset="0"/>
              </a:rPr>
              <a:t>Individuar y valorar los «super fan»  </a:t>
            </a:r>
          </a:p>
          <a:p>
            <a:pPr lvl="0"/>
            <a:endParaRPr lang="it-IT" sz="1200" dirty="0">
              <a:solidFill>
                <a:schemeClr val="tx1"/>
              </a:solidFill>
            </a:endParaRPr>
          </a:p>
        </p:txBody>
      </p:sp>
      <p:sp>
        <p:nvSpPr>
          <p:cNvPr id="6" name="AutoShape 2">
            <a:extLst>
              <a:ext uri="{FF2B5EF4-FFF2-40B4-BE49-F238E27FC236}">
                <a16:creationId xmlns:a16="http://schemas.microsoft.com/office/drawing/2014/main" id="{7ADD37A3-684E-49D0-8D04-7DA652742361}"/>
              </a:ext>
            </a:extLst>
          </p:cNvPr>
          <p:cNvSpPr>
            <a:spLocks noChangeAspect="1" noChangeArrowheads="1"/>
          </p:cNvSpPr>
          <p:nvPr/>
        </p:nvSpPr>
        <p:spPr bwMode="auto">
          <a:xfrm>
            <a:off x="4419600" y="2419350"/>
            <a:ext cx="793966" cy="7939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124" name="Picture 4" descr="Botón Seguir de Facebook: Añada el botón de Facebook a su página web">
            <a:extLst>
              <a:ext uri="{FF2B5EF4-FFF2-40B4-BE49-F238E27FC236}">
                <a16:creationId xmlns:a16="http://schemas.microsoft.com/office/drawing/2014/main" id="{7DD3FE78-B78E-4F1E-87FE-6FDDDC50C96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34167" y="1906369"/>
            <a:ext cx="727212" cy="72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3742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594375"/>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734A199-448F-4B67-BC3F-05F136789AC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FCF84B4-71C5-4D62-A9C9-4D51308D87B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88DDF5A-B6B9-453B-B734-1BBE4151BB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CF1E93DD-C7D8-43AF-AB79-B4027A96F030}"/>
              </a:ext>
            </a:extLst>
          </p:cNvPr>
          <p:cNvSpPr txBox="1"/>
          <p:nvPr/>
        </p:nvSpPr>
        <p:spPr>
          <a:xfrm>
            <a:off x="1583743" y="1779662"/>
            <a:ext cx="6462464" cy="2677656"/>
          </a:xfrm>
          <a:prstGeom prst="rect">
            <a:avLst/>
          </a:prstGeom>
          <a:noFill/>
        </p:spPr>
        <p:txBody>
          <a:bodyPr wrap="square">
            <a:spAutoFit/>
          </a:bodyPr>
          <a:lstStyle/>
          <a:p>
            <a:pPr>
              <a:defRPr/>
            </a:pPr>
            <a:r>
              <a:rPr lang="es-ES" altLang="es-ES" sz="1200" dirty="0">
                <a:solidFill>
                  <a:srgbClr val="F8469B"/>
                </a:solidFill>
                <a:latin typeface="Arial Rounded MT Bold" panose="020F0704030504030204" pitchFamily="34" charset="0"/>
              </a:rPr>
              <a:t>Instagram:</a:t>
            </a:r>
          </a:p>
          <a:p>
            <a:pPr algn="just">
              <a:defRPr/>
            </a:pPr>
            <a:endParaRPr lang="es-ES" altLang="es-ES" sz="1200" i="1" dirty="0">
              <a:latin typeface="Arial Rounded MT Bold" panose="020F0704030504030204" pitchFamily="34" charset="0"/>
            </a:endParaRPr>
          </a:p>
          <a:p>
            <a:pPr lvl="2" algn="just">
              <a:defRPr/>
            </a:pPr>
            <a:r>
              <a:rPr lang="es-ES" altLang="es-ES" sz="1200" dirty="0">
                <a:latin typeface="Arial Rounded MT Bold" panose="020F0704030504030204" pitchFamily="34" charset="0"/>
              </a:rPr>
              <a:t>Dada su fuerte carga expresiva y visual, Instagram es una herramienta   básica en la estrategia de los contenidos para una empresa como            </a:t>
            </a:r>
            <a:r>
              <a:rPr lang="es-ES" altLang="es-ES" sz="1200" dirty="0" err="1">
                <a:latin typeface="Arial Rounded MT Bold" panose="020F0704030504030204" pitchFamily="34" charset="0"/>
              </a:rPr>
              <a:t>LouAnne</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S.r.l</a:t>
            </a:r>
            <a:r>
              <a:rPr lang="es-ES" altLang="es-ES" sz="1200" dirty="0">
                <a:latin typeface="Arial Rounded MT Bold" panose="020F0704030504030204" pitchFamily="34" charset="0"/>
              </a:rPr>
              <a:t>. </a:t>
            </a:r>
          </a:p>
          <a:p>
            <a:pPr lvl="2" algn="just">
              <a:defRPr/>
            </a:pPr>
            <a:r>
              <a:rPr lang="es-ES" altLang="es-ES" sz="1200" dirty="0">
                <a:latin typeface="Arial Rounded MT Bold" panose="020F0704030504030204" pitchFamily="34" charset="0"/>
              </a:rPr>
              <a:t>El canal propondrá: </a:t>
            </a:r>
          </a:p>
          <a:p>
            <a:pPr>
              <a:defRPr/>
            </a:pPr>
            <a:endParaRPr lang="es-ES" altLang="es-ES" sz="1200" dirty="0">
              <a:latin typeface="Arial Rounded MT Bold" panose="020F0704030504030204" pitchFamily="34" charset="0"/>
            </a:endParaRPr>
          </a:p>
          <a:p>
            <a:pPr marL="228600" indent="-228600">
              <a:buAutoNum type="arabicParenR"/>
              <a:defRPr/>
            </a:pPr>
            <a:r>
              <a:rPr lang="es-ES" altLang="es-ES" sz="1200" dirty="0">
                <a:latin typeface="Arial Rounded MT Bold" panose="020F0704030504030204" pitchFamily="34" charset="0"/>
              </a:rPr>
              <a:t>La vida en la empresa (historias) </a:t>
            </a:r>
          </a:p>
          <a:p>
            <a:pPr marL="228600" indent="-228600">
              <a:buAutoNum type="arabicParenR"/>
              <a:defRPr/>
            </a:pPr>
            <a:r>
              <a:rPr lang="es-ES" altLang="es-ES" sz="1200" dirty="0">
                <a:latin typeface="Arial Rounded MT Bold" panose="020F0704030504030204" pitchFamily="34" charset="0"/>
              </a:rPr>
              <a:t>Eventos en directo</a:t>
            </a:r>
          </a:p>
          <a:p>
            <a:pPr marL="228600" indent="-228600">
              <a:buAutoNum type="arabicParenR"/>
              <a:defRPr/>
            </a:pPr>
            <a:r>
              <a:rPr lang="es-ES" altLang="es-ES" sz="1200" dirty="0">
                <a:latin typeface="Arial Rounded MT Bold" panose="020F0704030504030204" pitchFamily="34" charset="0"/>
              </a:rPr>
              <a:t>Imágenes de los lugares y objetos que son inspiración o interés para nuestro           público</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Además, una parte del presupuesto será utilizada para el patrocinio de las fotos con  la posibilidad de clicar directamente. </a:t>
            </a:r>
          </a:p>
        </p:txBody>
      </p:sp>
      <p:pic>
        <p:nvPicPr>
          <p:cNvPr id="13" name="Picture 8" descr="Instagram: con este truco podrás volver a ver los &amp;quot;me gusta&amp;quot; | Tecnologia |  Tecnología Y Ciencia | La Prensa Peru">
            <a:extLst>
              <a:ext uri="{FF2B5EF4-FFF2-40B4-BE49-F238E27FC236}">
                <a16:creationId xmlns:a16="http://schemas.microsoft.com/office/drawing/2014/main" id="{5115F164-8477-4D75-B701-DDA9327A42E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55" r="15094"/>
          <a:stretch/>
        </p:blipFill>
        <p:spPr bwMode="auto">
          <a:xfrm>
            <a:off x="1610094" y="2078236"/>
            <a:ext cx="929329" cy="77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1927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51670"/>
            <a:ext cx="5986242" cy="1200329"/>
          </a:xfrm>
          <a:prstGeom prst="rect">
            <a:avLst/>
          </a:prstGeom>
          <a:noFill/>
        </p:spPr>
        <p:txBody>
          <a:bodyPr wrap="square" rtlCol="0">
            <a:spAutoFit/>
          </a:bodyPr>
          <a:lstStyle/>
          <a:p>
            <a:pPr algn="just">
              <a:defRPr/>
            </a:pPr>
            <a:r>
              <a:rPr lang="es-ES" altLang="es-ES" sz="1200" dirty="0">
                <a:solidFill>
                  <a:srgbClr val="00B0F0"/>
                </a:solidFill>
                <a:latin typeface="Arial Rounded MT Bold" panose="020F0704030504030204" pitchFamily="34" charset="0"/>
              </a:rPr>
              <a:t>Twitter:</a:t>
            </a:r>
          </a:p>
          <a:p>
            <a:pPr lvl="2" algn="just">
              <a:defRPr/>
            </a:pPr>
            <a:r>
              <a:rPr lang="es-ES" altLang="es-ES" sz="1200" dirty="0">
                <a:latin typeface="Arial Rounded MT Bold" panose="020F0704030504030204" pitchFamily="34" charset="0"/>
              </a:rPr>
              <a:t>En este caso se utilizará «Twitter» simplemente para ofrecer una manera adicional de lectura del Blog, publicando los mismos             contenidos. El objetivo de «Twitter» para una pequeña empresa    artesanal podría ser, sobre todo, de «escucha» y de datos               recopilados.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49BC6C4-7CB7-4B68-8D9E-5B0F10FAD1F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D111D0E-D29C-433B-8247-59A7234D774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C68FB68-66BE-49C8-885B-1DDC732815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 name="Picture 2" descr="Centro de ayuda">
            <a:extLst>
              <a:ext uri="{FF2B5EF4-FFF2-40B4-BE49-F238E27FC236}">
                <a16:creationId xmlns:a16="http://schemas.microsoft.com/office/drawing/2014/main" id="{0266E4E9-883C-4125-9B03-8AD6A31706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1949378"/>
            <a:ext cx="1189577" cy="118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637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4953" y="138719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9DB9D2BD-A2E3-431E-A3FC-CA72507E237C}"/>
              </a:ext>
            </a:extLst>
          </p:cNvPr>
          <p:cNvGraphicFramePr/>
          <p:nvPr>
            <p:extLst>
              <p:ext uri="{D42A27DB-BD31-4B8C-83A1-F6EECF244321}">
                <p14:modId xmlns:p14="http://schemas.microsoft.com/office/powerpoint/2010/main" val="3806165087"/>
              </p:ext>
            </p:extLst>
          </p:nvPr>
        </p:nvGraphicFramePr>
        <p:xfrm>
          <a:off x="1460562" y="1862203"/>
          <a:ext cx="6207782" cy="1822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7979BA3-E80D-4D98-B81B-A69B95092A63}"/>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FC79D68-98C2-47DF-8133-C3BC93748764}"/>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4070A24-551B-4EA7-A625-CAF5546B5A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29652891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3893" y="1866194"/>
            <a:ext cx="6207782" cy="1938992"/>
          </a:xfrm>
          <a:prstGeom prst="rect">
            <a:avLst/>
          </a:prstGeom>
          <a:noFill/>
        </p:spPr>
        <p:txBody>
          <a:bodyPr wrap="square" rtlCol="0">
            <a:spAutoFit/>
          </a:bodyPr>
          <a:lstStyle/>
          <a:p>
            <a:pPr lvl="2" algn="just">
              <a:defRPr/>
            </a:pPr>
            <a:r>
              <a:rPr lang="es-ES" altLang="es-ES" sz="1200" dirty="0">
                <a:solidFill>
                  <a:srgbClr val="FF0000"/>
                </a:solidFill>
                <a:latin typeface="Arial Rounded MT Bold" panose="020F0704030504030204" pitchFamily="34" charset="0"/>
              </a:rPr>
              <a:t>YouTube:</a:t>
            </a:r>
          </a:p>
          <a:p>
            <a:pPr lvl="2" algn="just">
              <a:defRPr/>
            </a:pPr>
            <a:r>
              <a:rPr lang="es-ES" altLang="es-ES" sz="1200" dirty="0">
                <a:latin typeface="Arial Rounded MT Bold" panose="020F0704030504030204" pitchFamily="34" charset="0"/>
              </a:rPr>
              <a:t>Por falta de recursos, la empresa no piensa dedicar una real                estrategia en este canal. </a:t>
            </a:r>
          </a:p>
          <a:p>
            <a:pPr lvl="2" algn="just">
              <a:defRPr/>
            </a:pPr>
            <a:endParaRPr lang="es-ES" altLang="es-ES" sz="1200" dirty="0">
              <a:latin typeface="Arial Rounded MT Bold" panose="020F0704030504030204" pitchFamily="34" charset="0"/>
            </a:endParaRPr>
          </a:p>
          <a:p>
            <a:pPr lvl="2" algn="just">
              <a:defRPr/>
            </a:pPr>
            <a:endParaRPr lang="es-ES" altLang="es-ES" sz="1200" dirty="0">
              <a:latin typeface="Arial Rounded MT Bold" panose="020F0704030504030204" pitchFamily="34" charset="0"/>
            </a:endParaRPr>
          </a:p>
          <a:p>
            <a:pPr lvl="2" algn="just">
              <a:defRPr/>
            </a:pPr>
            <a:r>
              <a:rPr lang="es-ES" altLang="es-ES" sz="1200" dirty="0">
                <a:solidFill>
                  <a:srgbClr val="FF0000"/>
                </a:solidFill>
                <a:latin typeface="Arial Rounded MT Bold" panose="020F0704030504030204" pitchFamily="34" charset="0"/>
              </a:rPr>
              <a:t>Pinterest:</a:t>
            </a:r>
            <a:endParaRPr lang="es-ES" altLang="es-ES" sz="1200" i="1" dirty="0">
              <a:solidFill>
                <a:srgbClr val="FF0000"/>
              </a:solidFill>
              <a:latin typeface="Arial Rounded MT Bold" panose="020F0704030504030204" pitchFamily="34" charset="0"/>
            </a:endParaRPr>
          </a:p>
          <a:p>
            <a:pPr lvl="2" algn="just">
              <a:defRPr/>
            </a:pPr>
            <a:r>
              <a:rPr lang="es-ES" altLang="es-ES" sz="1200" dirty="0">
                <a:latin typeface="Arial Rounded MT Bold" panose="020F0704030504030204" pitchFamily="34" charset="0"/>
              </a:rPr>
              <a:t>La empresa decide no gestionar activamente un proprio perfil, por no tener muchos recursos y considerando que en Italia se utiliza poco    este canal. El </a:t>
            </a:r>
            <a:r>
              <a:rPr lang="es-ES" altLang="es-ES" sz="1200" i="1" dirty="0">
                <a:latin typeface="Arial Rounded MT Bold" panose="020F0704030504030204" pitchFamily="34" charset="0"/>
              </a:rPr>
              <a:t>digital </a:t>
            </a:r>
            <a:r>
              <a:rPr lang="es-ES" altLang="es-ES" sz="1200" i="1" dirty="0" err="1">
                <a:latin typeface="Arial Rounded MT Bold" panose="020F0704030504030204" pitchFamily="34" charset="0"/>
              </a:rPr>
              <a:t>team</a:t>
            </a:r>
            <a:r>
              <a:rPr lang="es-ES" altLang="es-ES" sz="1200" dirty="0">
                <a:latin typeface="Arial Rounded MT Bold" panose="020F0704030504030204" pitchFamily="34" charset="0"/>
              </a:rPr>
              <a:t>, más bien, utilizará </a:t>
            </a:r>
            <a:r>
              <a:rPr lang="es-ES" altLang="es-ES" sz="1200" i="1" dirty="0">
                <a:latin typeface="Arial Rounded MT Bold" panose="020F0704030504030204" pitchFamily="34" charset="0"/>
              </a:rPr>
              <a:t>Pinterest</a:t>
            </a:r>
            <a:r>
              <a:rPr lang="es-ES" altLang="es-ES" sz="1200" dirty="0">
                <a:latin typeface="Arial Rounded MT Bold" panose="020F0704030504030204" pitchFamily="34" charset="0"/>
              </a:rPr>
              <a:t> para                encontrar inspiración para sus propios contenidos.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1809C22-EAAA-4D23-A64E-5C941CF9321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9D1D4AD-BDEE-48F0-ACF0-ACF0E0C981E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AEF4909-C242-4688-81AA-9F0C11D6C5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 name="Picture 10" descr="Comprar Pinterest - Microsoft Store es-ES">
            <a:extLst>
              <a:ext uri="{FF2B5EF4-FFF2-40B4-BE49-F238E27FC236}">
                <a16:creationId xmlns:a16="http://schemas.microsoft.com/office/drawing/2014/main" id="{88011F19-6457-4C2A-8BF0-AED4CF6D5B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7419" y="2763236"/>
            <a:ext cx="740929" cy="74092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YouTube Latinoamérica - YouTube">
            <a:extLst>
              <a:ext uri="{FF2B5EF4-FFF2-40B4-BE49-F238E27FC236}">
                <a16:creationId xmlns:a16="http://schemas.microsoft.com/office/drawing/2014/main" id="{CC80087F-FBCF-4875-8E5F-1B8E761BEC9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36" t="14193" r="3365" b="12449"/>
          <a:stretch/>
        </p:blipFill>
        <p:spPr bwMode="auto">
          <a:xfrm>
            <a:off x="1544146" y="1776789"/>
            <a:ext cx="987476" cy="82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41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642329"/>
            <a:ext cx="620505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5052" cy="1938992"/>
          </a:xfrm>
          <a:prstGeom prst="rect">
            <a:avLst/>
          </a:prstGeom>
          <a:solidFill>
            <a:schemeClr val="accent3">
              <a:lumMod val="60000"/>
              <a:lumOff val="40000"/>
            </a:schemeClr>
          </a:solidFill>
          <a:ln>
            <a:solidFill>
              <a:schemeClr val="accent4">
                <a:lumMod val="75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just">
              <a:defRPr/>
            </a:pPr>
            <a:r>
              <a:rPr lang="es-ES" altLang="es-ES" sz="1200" dirty="0">
                <a:solidFill>
                  <a:schemeClr val="tx1"/>
                </a:solidFill>
                <a:latin typeface="Arial Rounded MT Bold" panose="020F0704030504030204" pitchFamily="34" charset="0"/>
              </a:rPr>
              <a:t>En nuestro caso de estudio, en todo caso, será importante identificar Blogger o   «</a:t>
            </a:r>
            <a:r>
              <a:rPr lang="es-ES" altLang="es-ES" sz="1200" dirty="0" err="1">
                <a:solidFill>
                  <a:schemeClr val="tx1"/>
                </a:solidFill>
                <a:latin typeface="Arial Rounded MT Bold" panose="020F0704030504030204" pitchFamily="34" charset="0"/>
              </a:rPr>
              <a:t>influencer</a:t>
            </a:r>
            <a:r>
              <a:rPr lang="es-ES" altLang="es-ES" sz="1200" dirty="0">
                <a:solidFill>
                  <a:schemeClr val="tx1"/>
                </a:solidFill>
                <a:latin typeface="Arial Rounded MT Bold" panose="020F0704030504030204" pitchFamily="34" charset="0"/>
              </a:rPr>
              <a:t>» digitales para introducir </a:t>
            </a:r>
            <a:r>
              <a:rPr lang="es-ES" altLang="es-ES" sz="1200" dirty="0" err="1">
                <a:solidFill>
                  <a:schemeClr val="tx1"/>
                </a:solidFill>
                <a:latin typeface="Arial Rounded MT Bold" panose="020F0704030504030204" pitchFamily="34" charset="0"/>
              </a:rPr>
              <a:t>LouAnne</a:t>
            </a:r>
            <a:r>
              <a:rPr lang="es-ES" altLang="es-ES" sz="1200" dirty="0">
                <a:solidFill>
                  <a:schemeClr val="tx1"/>
                </a:solidFill>
                <a:latin typeface="Arial Rounded MT Bold" panose="020F0704030504030204" pitchFamily="34" charset="0"/>
              </a:rPr>
              <a:t> </a:t>
            </a:r>
            <a:r>
              <a:rPr lang="es-ES" altLang="es-ES" sz="1200" dirty="0" err="1">
                <a:solidFill>
                  <a:schemeClr val="tx1"/>
                </a:solidFill>
                <a:latin typeface="Arial Rounded MT Bold" panose="020F0704030504030204" pitchFamily="34" charset="0"/>
              </a:rPr>
              <a:t>S.r.l</a:t>
            </a:r>
            <a:r>
              <a:rPr lang="es-ES" altLang="es-ES" sz="1200" dirty="0">
                <a:solidFill>
                  <a:schemeClr val="tx1"/>
                </a:solidFill>
                <a:latin typeface="Arial Rounded MT Bold" panose="020F0704030504030204" pitchFamily="34" charset="0"/>
              </a:rPr>
              <a:t> en su </a:t>
            </a:r>
            <a:r>
              <a:rPr lang="es-ES" altLang="es-ES" sz="1200" dirty="0" err="1">
                <a:solidFill>
                  <a:schemeClr val="tx1"/>
                </a:solidFill>
                <a:latin typeface="Arial Rounded MT Bold" panose="020F0704030504030204" pitchFamily="34" charset="0"/>
              </a:rPr>
              <a:t>Community</a:t>
            </a:r>
            <a:r>
              <a:rPr lang="es-ES" altLang="es-ES" sz="1200" dirty="0">
                <a:solidFill>
                  <a:schemeClr val="tx1"/>
                </a:solidFill>
                <a:latin typeface="Arial Rounded MT Bold" panose="020F0704030504030204" pitchFamily="34" charset="0"/>
              </a:rPr>
              <a:t> de                  referencia. </a:t>
            </a:r>
          </a:p>
          <a:p>
            <a:pPr algn="just">
              <a:defRPr/>
            </a:pPr>
            <a:r>
              <a:rPr lang="es-ES" altLang="es-ES" sz="1200" dirty="0">
                <a:solidFill>
                  <a:schemeClr val="tx1"/>
                </a:solidFill>
                <a:latin typeface="Arial Rounded MT Bold" panose="020F0704030504030204" pitchFamily="34" charset="0"/>
              </a:rPr>
              <a:t>No se trata de obtener «me gusta» o seguidores en poco tiempo, sino de                establecer relaciones continuativas. Gracias a los sistemas de seguimiento           </a:t>
            </a:r>
            <a:r>
              <a:rPr lang="es-ES" altLang="es-ES" sz="1200" dirty="0" err="1">
                <a:solidFill>
                  <a:schemeClr val="tx1"/>
                </a:solidFill>
                <a:latin typeface="Arial Rounded MT Bold" panose="020F0704030504030204" pitchFamily="34" charset="0"/>
              </a:rPr>
              <a:t>Mention</a:t>
            </a:r>
            <a:r>
              <a:rPr lang="es-ES" altLang="es-ES" sz="1200" dirty="0">
                <a:solidFill>
                  <a:schemeClr val="tx1"/>
                </a:solidFill>
                <a:latin typeface="Arial Rounded MT Bold" panose="020F0704030504030204" pitchFamily="34" charset="0"/>
              </a:rPr>
              <a:t>, se identificará una lista de personas hacia las cuales realizar acciones  de acercamiento, contacto y relación continuativa, por ejemplo, invitándolas a      eventos privados o presentaciones previas, concediendo prendas por un periodo de prueba, integrándolos como creadores de los contenidos para los propios         canales.</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8777CFDA-9170-4403-A605-2A1D1419EE4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6D00A74D-7267-4BDA-86EA-F02A7D12F05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64721406-E47F-4526-86B5-901C22E06C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8350698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6"/>
            <a:ext cx="6055520" cy="720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51670"/>
            <a:ext cx="6264696" cy="2123658"/>
          </a:xfrm>
          <a:prstGeom prst="rect">
            <a:avLst/>
          </a:prstGeom>
          <a:noFill/>
        </p:spPr>
        <p:txBody>
          <a:bodyPr wrap="square" rtlCol="0">
            <a:spAutoFit/>
          </a:bodyPr>
          <a:lstStyle/>
          <a:p>
            <a:pPr algn="just">
              <a:defRPr/>
            </a:pPr>
            <a:r>
              <a:rPr lang="es-ES" altLang="es-ES" sz="1200" dirty="0">
                <a:solidFill>
                  <a:srgbClr val="F8469B"/>
                </a:solidFill>
                <a:latin typeface="Arial Rounded MT Bold" panose="020F0704030504030204" pitchFamily="34" charset="0"/>
              </a:rPr>
              <a:t>E-</a:t>
            </a:r>
            <a:r>
              <a:rPr lang="es-ES" altLang="es-ES" sz="1200" dirty="0" err="1">
                <a:solidFill>
                  <a:srgbClr val="F8469B"/>
                </a:solidFill>
                <a:latin typeface="Arial Rounded MT Bold" panose="020F0704030504030204" pitchFamily="34" charset="0"/>
              </a:rPr>
              <a:t>commerce</a:t>
            </a:r>
            <a:r>
              <a:rPr lang="es-ES" altLang="es-ES" sz="1200" dirty="0">
                <a:latin typeface="Arial Rounded MT Bold" panose="020F0704030504030204" pitchFamily="34" charset="0"/>
              </a:rPr>
              <a:t>:</a:t>
            </a:r>
          </a:p>
          <a:p>
            <a:pPr algn="just">
              <a:defRPr/>
            </a:pPr>
            <a:endParaRPr lang="es-ES" altLang="es-ES" sz="1200" i="1" dirty="0">
              <a:latin typeface="Arial Rounded MT Bold" panose="020F0704030504030204" pitchFamily="34" charset="0"/>
            </a:endParaRPr>
          </a:p>
          <a:p>
            <a:pPr algn="just">
              <a:defRPr/>
            </a:pPr>
            <a:r>
              <a:rPr lang="es-ES" altLang="es-ES" sz="1200" dirty="0">
                <a:latin typeface="Arial Rounded MT Bold" panose="020F0704030504030204" pitchFamily="34" charset="0"/>
              </a:rPr>
              <a:t>Para valorar si abrir la plataforma de e-</a:t>
            </a:r>
            <a:r>
              <a:rPr lang="es-ES" altLang="es-ES" sz="1200" dirty="0" err="1">
                <a:latin typeface="Arial Rounded MT Bold" panose="020F0704030504030204" pitchFamily="34" charset="0"/>
              </a:rPr>
              <a:t>commerce</a:t>
            </a:r>
            <a:r>
              <a:rPr lang="es-ES" altLang="es-ES" sz="1200" dirty="0">
                <a:latin typeface="Arial Rounded MT Bold" panose="020F0704030504030204" pitchFamily="34" charset="0"/>
              </a:rPr>
              <a:t> se han tenido en cuenta              diferentes factores: el trafico generado en la página web, los recursos necesarios, la logística relativa al almacén, las ventajas relativas a la cobertura del territorio, y relativos también a las tiendas físicas. </a:t>
            </a:r>
            <a:r>
              <a:rPr lang="es-ES" altLang="es-ES" sz="1200" dirty="0" err="1">
                <a:latin typeface="Arial Rounded MT Bold" panose="020F0704030504030204" pitchFamily="34" charset="0"/>
              </a:rPr>
              <a:t>LouAnne</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S.r.l</a:t>
            </a:r>
            <a:r>
              <a:rPr lang="es-ES" altLang="es-ES" sz="1200" dirty="0">
                <a:latin typeface="Arial Rounded MT Bold" panose="020F0704030504030204" pitchFamily="34" charset="0"/>
              </a:rPr>
              <a:t> decide, en este caso,                empezar gradualmente y publicar una plataforma de e-</a:t>
            </a:r>
            <a:r>
              <a:rPr lang="es-ES" altLang="es-ES" sz="1200" dirty="0" err="1">
                <a:latin typeface="Arial Rounded MT Bold" panose="020F0704030504030204" pitchFamily="34" charset="0"/>
              </a:rPr>
              <a:t>commerce</a:t>
            </a:r>
            <a:r>
              <a:rPr lang="es-ES" altLang="es-ES" sz="1200" dirty="0">
                <a:latin typeface="Arial Rounded MT Bold" panose="020F0704030504030204" pitchFamily="34" charset="0"/>
              </a:rPr>
              <a:t> solo cuando las actividades digitales habrán logrado una buena incidencia y eficacia mínima.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La empresa elige dirigir los clientes a una tienda física, a través del web y del            Digital </a:t>
            </a:r>
            <a:r>
              <a:rPr lang="es-ES" altLang="es-ES" sz="1200" dirty="0" err="1">
                <a:latin typeface="Arial Rounded MT Bold" panose="020F0704030504030204" pitchFamily="34" charset="0"/>
              </a:rPr>
              <a:t>Advertising</a:t>
            </a:r>
            <a:r>
              <a:rPr lang="es-ES" altLang="es-ES" sz="1200" dirty="0">
                <a:latin typeface="Arial Rounded MT Bold" panose="020F0704030504030204" pitchFamily="34" charset="0"/>
              </a:rPr>
              <a:t> geolocalizado.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7BAFEE5-878E-464C-AAA2-1541FE0A95F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F41D18F-B90D-450B-B93E-72F60A9DB99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642F0DD-7169-4542-9DB8-1EBB104AB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6730046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91859" y="1850086"/>
            <a:ext cx="5988302" cy="2862322"/>
          </a:xfrm>
          <a:prstGeom prst="rect">
            <a:avLst/>
          </a:prstGeom>
          <a:noFill/>
        </p:spPr>
        <p:txBody>
          <a:bodyPr wrap="square" rtlCol="0">
            <a:spAutoFit/>
          </a:bodyPr>
          <a:lstStyle/>
          <a:p>
            <a:pPr lvl="2" algn="just">
              <a:defRPr/>
            </a:pPr>
            <a:r>
              <a:rPr lang="es-ES" altLang="es-ES" sz="1200" dirty="0">
                <a:solidFill>
                  <a:srgbClr val="F8469B"/>
                </a:solidFill>
                <a:latin typeface="Arial Rounded MT Bold" panose="020F0704030504030204" pitchFamily="34" charset="0"/>
              </a:rPr>
              <a:t>Una profundización: INSTAGRAM</a:t>
            </a:r>
          </a:p>
          <a:p>
            <a:pPr lvl="2" algn="just">
              <a:defRPr/>
            </a:pPr>
            <a:endParaRPr lang="es-ES" altLang="es-ES" sz="1200" dirty="0">
              <a:latin typeface="Arial Rounded MT Bold" panose="020F0704030504030204" pitchFamily="34" charset="0"/>
            </a:endParaRPr>
          </a:p>
          <a:p>
            <a:pPr lvl="2" algn="just">
              <a:defRPr/>
            </a:pPr>
            <a:r>
              <a:rPr lang="es-ES" altLang="es-ES" sz="1200" i="1" dirty="0">
                <a:latin typeface="Arial Rounded MT Bold" panose="020F0704030504030204" pitchFamily="34" charset="0"/>
              </a:rPr>
              <a:t>Instagram</a:t>
            </a:r>
            <a:r>
              <a:rPr lang="es-ES" altLang="es-ES" sz="1200" dirty="0">
                <a:latin typeface="Arial Rounded MT Bold" panose="020F0704030504030204" pitchFamily="34" charset="0"/>
              </a:rPr>
              <a:t> ha sido fundado por Kevin Systrom y Mike Krieger en el 2010 como herramienta caracterizada por la instantaneidad y la     inmediatez.</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El 18 de Marzo de 2015 el autor publicó la primera fotografía del proyecto          @kitchensuspension, comprendiendo de esa manera los mecanismos de           funcionamiento y relación, y como desarrollar un lenguaje de comunicación    apto para Instagram. Esa profundización proporciona las referencias para         orientarse y entender como encontrar un enfoque adecuado, y entonces            funcional, para el contexto de Instagram, que se presenta cada vez más            especifico y lejano de la simple etiqueta de «herramienta de diversión».</a:t>
            </a:r>
          </a:p>
          <a:p>
            <a:pPr>
              <a:defRPr/>
            </a:pPr>
            <a:endParaRPr lang="it-IT" altLang="es-ES" sz="1200" i="1"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8CD442C-C9E2-486B-B6D9-10E1F6A1081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728F45B-EE3C-449D-B7C9-1631D543C43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31F5DC1-E75C-4A9E-86BF-7D8D54D86B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 name="Picture 8" descr="Instagram: con este truco podrás volver a ver los &amp;quot;me gusta&amp;quot; | Tecnologia |  Tecnología Y Ciencia | La Prensa Peru">
            <a:extLst>
              <a:ext uri="{FF2B5EF4-FFF2-40B4-BE49-F238E27FC236}">
                <a16:creationId xmlns:a16="http://schemas.microsoft.com/office/drawing/2014/main" id="{5EAF2E28-37AD-4382-AA84-A3227E6B52C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55" r="15094"/>
          <a:stretch/>
        </p:blipFill>
        <p:spPr bwMode="auto">
          <a:xfrm>
            <a:off x="1573475" y="1858548"/>
            <a:ext cx="929329" cy="77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65944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71924"/>
            <a:ext cx="5904000" cy="1938992"/>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Ya existían muchas plataformas para compartir las imágenes, como Pinterest, Flickr y Tumblr.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La diferencia sustancial de Instagram es que no es una plataforma, sino una </a:t>
            </a:r>
            <a:r>
              <a:rPr lang="es-ES" altLang="es-ES" sz="1200" i="1" dirty="0">
                <a:solidFill>
                  <a:srgbClr val="F8469B"/>
                </a:solidFill>
                <a:latin typeface="Arial Rounded MT Bold" panose="020F0704030504030204" pitchFamily="34" charset="0"/>
              </a:rPr>
              <a:t>Red Social.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Instagram debutó en un momento decisivo: los smartphone están difundidos, las redes Wireless y 3g son accesibles, las cámaras integradas en los              smartphone tienen buena calidad. Facebook adquirió Instagram en el 2012. </a:t>
            </a:r>
          </a:p>
          <a:p>
            <a:pPr algn="just">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29D93D4-6709-4A02-A6BA-22DFCAD254F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A6A40F2-FE13-404B-A839-A2C1D2081CE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7193273-9AB5-4A86-BFDF-6678BD52B0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0936977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EC649F90-53F9-4922-8930-AEC02117E694}"/>
              </a:ext>
            </a:extLst>
          </p:cNvPr>
          <p:cNvGraphicFramePr/>
          <p:nvPr>
            <p:extLst>
              <p:ext uri="{D42A27DB-BD31-4B8C-83A1-F6EECF244321}">
                <p14:modId xmlns:p14="http://schemas.microsoft.com/office/powerpoint/2010/main" val="674468925"/>
              </p:ext>
            </p:extLst>
          </p:nvPr>
        </p:nvGraphicFramePr>
        <p:xfrm>
          <a:off x="1468109" y="1942348"/>
          <a:ext cx="6207782" cy="1384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4872BA2-86A3-4817-9F12-CF2E63BFBA1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9DF208C-F6EA-4146-89C6-B4CD1E47E6B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A25DBAF-EF69-48C7-9DA0-0EA421E7BB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79569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635646"/>
            <a:ext cx="6207782" cy="7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754326"/>
          </a:xfrm>
          <a:prstGeom prst="rect">
            <a:avLst/>
          </a:prstGeom>
          <a:solidFill>
            <a:schemeClr val="accent3">
              <a:lumMod val="60000"/>
              <a:lumOff val="40000"/>
            </a:schemeClr>
          </a:solidFill>
          <a:ln>
            <a:solidFill>
              <a:schemeClr val="accent3"/>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just">
              <a:defRPr/>
            </a:pPr>
            <a:r>
              <a:rPr lang="es-ES" altLang="es-ES" sz="1200" dirty="0">
                <a:solidFill>
                  <a:schemeClr val="tx1"/>
                </a:solidFill>
                <a:latin typeface="Arial Rounded MT Bold" panose="020F0704030504030204" pitchFamily="34" charset="0"/>
              </a:rPr>
              <a:t>El perfil de negocio es recomendable para quien desea utilizar Instagram como   apoyo a una actividad profesional. </a:t>
            </a:r>
          </a:p>
          <a:p>
            <a:pPr algn="just">
              <a:defRPr/>
            </a:pPr>
            <a:endParaRPr lang="es-ES" altLang="es-ES" sz="1200" dirty="0">
              <a:solidFill>
                <a:schemeClr val="tx1"/>
              </a:solidFill>
              <a:latin typeface="Arial Rounded MT Bold" panose="020F0704030504030204" pitchFamily="34" charset="0"/>
            </a:endParaRPr>
          </a:p>
          <a:p>
            <a:pPr algn="just">
              <a:defRPr/>
            </a:pPr>
            <a:r>
              <a:rPr lang="es-ES" altLang="es-ES" sz="1200" dirty="0">
                <a:solidFill>
                  <a:schemeClr val="tx1"/>
                </a:solidFill>
                <a:latin typeface="Arial Rounded MT Bold" panose="020F0704030504030204" pitchFamily="34" charset="0"/>
              </a:rPr>
              <a:t>Entonces, es posible promocionar un contenido pagando y utilizar la App como    una herramienta publicitaria gracias a las inserciones promocionadas. </a:t>
            </a:r>
          </a:p>
          <a:p>
            <a:pPr algn="just">
              <a:defRPr/>
            </a:pPr>
            <a:endParaRPr lang="es-ES" altLang="es-ES" sz="1200" dirty="0">
              <a:solidFill>
                <a:schemeClr val="tx1"/>
              </a:solidFill>
              <a:latin typeface="Arial Rounded MT Bold" panose="020F0704030504030204" pitchFamily="34" charset="0"/>
            </a:endParaRPr>
          </a:p>
          <a:p>
            <a:pPr algn="just">
              <a:defRPr/>
            </a:pPr>
            <a:r>
              <a:rPr lang="es-ES" altLang="es-ES" sz="1200" dirty="0">
                <a:solidFill>
                  <a:schemeClr val="tx1"/>
                </a:solidFill>
                <a:latin typeface="Arial Rounded MT Bold" panose="020F0704030504030204" pitchFamily="34" charset="0"/>
              </a:rPr>
              <a:t>Hoy en día, se considera fundamental el uso de Instagram desde la perspectiva   comercial: es necesario insertarlo en el proprio plan de comunicación y, en             general, en el plan de marketing de la empresa, marca o actividad.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5A787C1-8D34-40C4-9E34-0B12B3721986}"/>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4E6FF37-345E-42C1-AF3B-D6953F14AA6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2CACDB5-777D-4C75-B8EA-39C0D701BE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842494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96370" y="1734944"/>
            <a:ext cx="6069244" cy="2492990"/>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Instagram ofrece, primero que todo, una herramienta para la «</a:t>
            </a:r>
            <a:r>
              <a:rPr lang="es-ES" altLang="es-ES" sz="1200" dirty="0">
                <a:solidFill>
                  <a:srgbClr val="F8469B"/>
                </a:solidFill>
                <a:latin typeface="Arial Rounded MT Bold" panose="020F0704030504030204" pitchFamily="34" charset="0"/>
              </a:rPr>
              <a:t>humanización de la marca</a:t>
            </a:r>
            <a:r>
              <a:rPr lang="es-ES" altLang="es-ES" sz="1200" dirty="0">
                <a:latin typeface="Arial Rounded MT Bold" panose="020F0704030504030204" pitchFamily="34" charset="0"/>
              </a:rPr>
              <a:t>»:</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Los productos se presentan como accesibles y como los más deseados. </a:t>
            </a:r>
          </a:p>
          <a:p>
            <a:pPr algn="just">
              <a:defRPr/>
            </a:pPr>
            <a:r>
              <a:rPr lang="es-ES" altLang="es-ES" sz="1200" dirty="0">
                <a:latin typeface="Arial Rounded MT Bold" panose="020F0704030504030204" pitchFamily="34" charset="0"/>
              </a:rPr>
              <a:t>Instagram, además, ofrece unas funciones especificas para la reputación y la   sensibilización: </a:t>
            </a:r>
          </a:p>
          <a:p>
            <a:pPr algn="just">
              <a:defRPr/>
            </a:pPr>
            <a:r>
              <a:rPr lang="es-ES" altLang="es-ES" sz="1200" dirty="0">
                <a:latin typeface="Arial Rounded MT Bold" panose="020F0704030504030204" pitchFamily="34" charset="0"/>
              </a:rPr>
              <a:t> </a:t>
            </a:r>
          </a:p>
          <a:p>
            <a:pPr lvl="3" algn="just">
              <a:defRPr/>
            </a:pPr>
            <a:r>
              <a:rPr lang="es-ES" altLang="es-ES" sz="1200" dirty="0">
                <a:solidFill>
                  <a:srgbClr val="F8469B"/>
                </a:solidFill>
                <a:latin typeface="Arial Rounded MT Bold" panose="020F0704030504030204" pitchFamily="34" charset="0"/>
              </a:rPr>
              <a:t>Brand </a:t>
            </a:r>
            <a:r>
              <a:rPr lang="es-ES" altLang="es-ES" sz="1200" dirty="0" err="1">
                <a:solidFill>
                  <a:srgbClr val="F8469B"/>
                </a:solidFill>
                <a:latin typeface="Arial Rounded MT Bold" panose="020F0704030504030204" pitchFamily="34" charset="0"/>
              </a:rPr>
              <a:t>Reputation</a:t>
            </a:r>
            <a:endParaRPr lang="es-ES" altLang="es-ES" sz="1200" dirty="0">
              <a:solidFill>
                <a:srgbClr val="F8469B"/>
              </a:solidFill>
              <a:latin typeface="Arial Rounded MT Bold" panose="020F0704030504030204" pitchFamily="34" charset="0"/>
            </a:endParaRPr>
          </a:p>
          <a:p>
            <a:pPr lvl="3" algn="just">
              <a:defRPr/>
            </a:pPr>
            <a:r>
              <a:rPr lang="es-ES" altLang="es-ES" sz="1200" dirty="0">
                <a:latin typeface="Arial Rounded MT Bold" panose="020F0704030504030204" pitchFamily="34" charset="0"/>
              </a:rPr>
              <a:t>La </a:t>
            </a:r>
            <a:r>
              <a:rPr lang="es-ES" altLang="es-ES" sz="1200" i="1" dirty="0" err="1">
                <a:latin typeface="Arial Rounded MT Bold" panose="020F0704030504030204" pitchFamily="34" charset="0"/>
              </a:rPr>
              <a:t>brand</a:t>
            </a:r>
            <a:r>
              <a:rPr lang="es-ES" altLang="es-ES" sz="1200" i="1" dirty="0">
                <a:latin typeface="Arial Rounded MT Bold" panose="020F0704030504030204" pitchFamily="34" charset="0"/>
              </a:rPr>
              <a:t> </a:t>
            </a:r>
            <a:r>
              <a:rPr lang="es-ES" altLang="es-ES" sz="1200" i="1" dirty="0" err="1">
                <a:latin typeface="Arial Rounded MT Bold" panose="020F0704030504030204" pitchFamily="34" charset="0"/>
              </a:rPr>
              <a:t>reputation</a:t>
            </a:r>
            <a:r>
              <a:rPr lang="es-ES" altLang="es-ES" sz="1200" i="1" dirty="0">
                <a:latin typeface="Arial Rounded MT Bold" panose="020F0704030504030204" pitchFamily="34" charset="0"/>
              </a:rPr>
              <a:t> </a:t>
            </a:r>
            <a:r>
              <a:rPr lang="es-ES" altLang="es-ES" sz="1200" dirty="0">
                <a:latin typeface="Arial Rounded MT Bold" panose="020F0704030504030204" pitchFamily="34" charset="0"/>
              </a:rPr>
              <a:t>es la consideración, la reputación de      una marca, actividad etc. </a:t>
            </a:r>
          </a:p>
          <a:p>
            <a:pPr lvl="3" algn="just">
              <a:defRPr/>
            </a:pPr>
            <a:r>
              <a:rPr lang="es-ES" altLang="es-ES" sz="1200" dirty="0">
                <a:latin typeface="Arial Rounded MT Bold" panose="020F0704030504030204" pitchFamily="34" charset="0"/>
              </a:rPr>
              <a:t>Instagram ofrece una serie de herramientas para conocer la propia «reputación». </a:t>
            </a: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D2EAE3A-E799-48D2-A590-1858FEFD3F4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8398D87-89BB-4093-821F-8664E086452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28126F5-EB0D-46A0-8097-12F5659C4A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9218" name="Picture 2" descr="The Importance of Online Reputation Management - Small Business Design,  SEO, and Marketing Blog | High Level Marketing">
            <a:extLst>
              <a:ext uri="{FF2B5EF4-FFF2-40B4-BE49-F238E27FC236}">
                <a16:creationId xmlns:a16="http://schemas.microsoft.com/office/drawing/2014/main" id="{29096D74-8D44-4BBF-BEC0-C6C4551191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2931790"/>
            <a:ext cx="1188799" cy="116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9262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59535"/>
            <a:ext cx="5904000" cy="1569660"/>
          </a:xfrm>
          <a:prstGeom prst="rect">
            <a:avLst/>
          </a:prstGeom>
          <a:noFill/>
        </p:spPr>
        <p:txBody>
          <a:bodyPr wrap="square" rtlCol="0">
            <a:spAutoFit/>
          </a:bodyPr>
          <a:lstStyle/>
          <a:p>
            <a:pPr algn="just">
              <a:defRPr/>
            </a:pPr>
            <a:r>
              <a:rPr lang="es-ES" altLang="es-ES" sz="1200" dirty="0">
                <a:solidFill>
                  <a:srgbClr val="F8469B"/>
                </a:solidFill>
                <a:latin typeface="Arial Rounded MT Bold" panose="020F0704030504030204" pitchFamily="34" charset="0"/>
              </a:rPr>
              <a:t>La estructura de un Perfil de negocio:</a:t>
            </a:r>
          </a:p>
          <a:p>
            <a:pPr algn="just">
              <a:defRPr/>
            </a:pPr>
            <a:endParaRPr lang="es-ES" altLang="es-ES" sz="1200" dirty="0">
              <a:latin typeface="Arial Rounded MT Bold" panose="020F0704030504030204" pitchFamily="34" charset="0"/>
            </a:endParaRPr>
          </a:p>
          <a:p>
            <a:pPr marL="228600" indent="-228600" algn="just">
              <a:buAutoNum type="arabicParenR"/>
              <a:defRPr/>
            </a:pPr>
            <a:r>
              <a:rPr lang="es-ES" altLang="es-ES" sz="1200" dirty="0">
                <a:solidFill>
                  <a:schemeClr val="accent2">
                    <a:lumMod val="75000"/>
                  </a:schemeClr>
                </a:solidFill>
                <a:latin typeface="Arial Rounded MT Bold" panose="020F0704030504030204" pitchFamily="34" charset="0"/>
              </a:rPr>
              <a:t>Biografía, nuestro escaparate</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La biografía del perfil de empresa es una parte esencial. Como una tarjeta de visita virtual, debe ser clara y fiable. Es un elemento lejos de ser marginal.         Está compuesto por:</a:t>
            </a: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F12918A-8BFF-4C87-92EE-46838D42AEF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5AECEE7-515C-4EB9-B340-ADC52D47FFF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A6523BD-FFCC-456D-B1D8-F036AF524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0538980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7" y="1635646"/>
            <a:ext cx="643463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75657" y="1671650"/>
            <a:ext cx="6518169" cy="2308324"/>
          </a:xfrm>
          <a:prstGeom prst="rect">
            <a:avLst/>
          </a:prstGeom>
          <a:noFill/>
        </p:spPr>
        <p:txBody>
          <a:bodyPr wrap="square" rtlCol="0">
            <a:spAutoFit/>
          </a:bodyPr>
          <a:lstStyle/>
          <a:p>
            <a:pPr algn="just">
              <a:defRPr/>
            </a:pPr>
            <a:endParaRPr lang="es-ES" altLang="es-ES" sz="1200" dirty="0">
              <a:latin typeface="Arial Rounded MT Bold" panose="020F0704030504030204" pitchFamily="34" charset="0"/>
            </a:endParaRPr>
          </a:p>
          <a:p>
            <a:pPr algn="just">
              <a:defRPr/>
            </a:pPr>
            <a:r>
              <a:rPr lang="es-ES" altLang="es-ES" sz="1200" dirty="0">
                <a:solidFill>
                  <a:schemeClr val="accent2">
                    <a:lumMod val="75000"/>
                  </a:schemeClr>
                </a:solidFill>
                <a:latin typeface="Arial Rounded MT Bold" panose="020F0704030504030204" pitchFamily="34" charset="0"/>
              </a:rPr>
              <a:t>1) Nombre del usuario</a:t>
            </a:r>
          </a:p>
          <a:p>
            <a:pPr algn="just">
              <a:defRPr/>
            </a:pPr>
            <a:r>
              <a:rPr lang="es-ES" altLang="es-ES" sz="1200" dirty="0">
                <a:solidFill>
                  <a:schemeClr val="accent2">
                    <a:lumMod val="75000"/>
                  </a:schemeClr>
                </a:solidFill>
                <a:latin typeface="Arial Rounded MT Bold" panose="020F0704030504030204" pitchFamily="34" charset="0"/>
              </a:rPr>
              <a:t>2) Nombre</a:t>
            </a:r>
          </a:p>
          <a:p>
            <a:pPr algn="just">
              <a:defRPr/>
            </a:pPr>
            <a:r>
              <a:rPr lang="es-ES" altLang="es-ES" sz="1200" dirty="0">
                <a:solidFill>
                  <a:schemeClr val="accent2">
                    <a:lumMod val="75000"/>
                  </a:schemeClr>
                </a:solidFill>
                <a:latin typeface="Arial Rounded MT Bold" panose="020F0704030504030204" pitchFamily="34" charset="0"/>
              </a:rPr>
              <a:t>3) Imagen del perfil </a:t>
            </a:r>
          </a:p>
          <a:p>
            <a:pPr algn="just">
              <a:defRPr/>
            </a:pPr>
            <a:r>
              <a:rPr lang="es-ES" altLang="es-ES" sz="1200" dirty="0">
                <a:solidFill>
                  <a:schemeClr val="accent2">
                    <a:lumMod val="75000"/>
                  </a:schemeClr>
                </a:solidFill>
                <a:latin typeface="Arial Rounded MT Bold" panose="020F0704030504030204" pitchFamily="34" charset="0"/>
              </a:rPr>
              <a:t>4) Biografía</a:t>
            </a:r>
          </a:p>
          <a:p>
            <a:pPr algn="just">
              <a:defRPr/>
            </a:pPr>
            <a:r>
              <a:rPr lang="es-ES" altLang="es-ES" sz="1200" dirty="0">
                <a:solidFill>
                  <a:schemeClr val="accent2">
                    <a:lumMod val="75000"/>
                  </a:schemeClr>
                </a:solidFill>
                <a:latin typeface="Arial Rounded MT Bold" panose="020F0704030504030204" pitchFamily="34" charset="0"/>
              </a:rPr>
              <a:t>5) Enlaces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El nombre y el nombre de usuario son campos fundamentales para el reconocimiento, la individualidad y, luego, la “fidelización” por parte de los usuarios. Lo mismo se         aplica a la imagen del perfil: el contenido visual de la bibliografía.  </a:t>
            </a:r>
          </a:p>
          <a:p>
            <a:pPr algn="just">
              <a:defRPr/>
            </a:pPr>
            <a:r>
              <a:rPr lang="es-ES" altLang="es-ES" sz="1200" dirty="0">
                <a:latin typeface="Arial Rounded MT Bold" panose="020F0704030504030204" pitchFamily="34" charset="0"/>
              </a:rPr>
              <a:t>Si la empresa o la actividad tiene una página internet, un e-</a:t>
            </a:r>
            <a:r>
              <a:rPr lang="es-ES" altLang="es-ES" sz="1200" dirty="0" err="1">
                <a:latin typeface="Arial Rounded MT Bold" panose="020F0704030504030204" pitchFamily="34" charset="0"/>
              </a:rPr>
              <a:t>commerce</a:t>
            </a:r>
            <a:r>
              <a:rPr lang="es-ES" altLang="es-ES" sz="1200" dirty="0">
                <a:latin typeface="Arial Rounded MT Bold" panose="020F0704030504030204" pitchFamily="34" charset="0"/>
              </a:rPr>
              <a:t> etc., en el             campo de la página web se insertará el enlace.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4CB90EB-1963-40C4-90AF-D5EF449296B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ECC19F0-6294-47E8-AEC6-F2CCDE4A5D1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A4F1E4B-CDD6-4335-AB44-1A6FB24D82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568952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ABBAE2CD-CE76-421E-88A4-40391B98E521}"/>
              </a:ext>
            </a:extLst>
          </p:cNvPr>
          <p:cNvGraphicFramePr/>
          <p:nvPr>
            <p:extLst>
              <p:ext uri="{D42A27DB-BD31-4B8C-83A1-F6EECF244321}">
                <p14:modId xmlns:p14="http://schemas.microsoft.com/office/powerpoint/2010/main" val="3206464666"/>
              </p:ext>
            </p:extLst>
          </p:nvPr>
        </p:nvGraphicFramePr>
        <p:xfrm>
          <a:off x="1460562" y="1862203"/>
          <a:ext cx="6207782" cy="2293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612FD9F-E8D4-4E9E-99BF-79CE4D6F5231}"/>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0BE46B3-6318-45D9-820D-47B4AFFC22F5}"/>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516ADC9-3207-4024-AFB7-2AE06B7DEB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79248884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554" y="136179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0272" y="1643772"/>
            <a:ext cx="6207782" cy="3046988"/>
          </a:xfrm>
          <a:prstGeom prst="rect">
            <a:avLst/>
          </a:prstGeom>
          <a:noFill/>
        </p:spPr>
        <p:txBody>
          <a:bodyPr wrap="square" rtlCol="0">
            <a:spAutoFit/>
          </a:bodyPr>
          <a:lstStyle/>
          <a:p>
            <a:pPr>
              <a:defRPr/>
            </a:pPr>
            <a:r>
              <a:rPr lang="it-IT" altLang="es-ES" sz="1200" dirty="0">
                <a:latin typeface="Arial Rounded MT Bold" panose="020F0704030504030204" pitchFamily="34" charset="0"/>
              </a:rPr>
              <a:t>Il Contenuti di Instagram hanno un formato che si presta a numerose realtà </a:t>
            </a:r>
          </a:p>
          <a:p>
            <a:pPr>
              <a:defRPr/>
            </a:pPr>
            <a:r>
              <a:rPr lang="it-IT" altLang="es-ES" sz="1200" dirty="0">
                <a:latin typeface="Arial Rounded MT Bold" panose="020F0704030504030204" pitchFamily="34" charset="0"/>
              </a:rPr>
              <a:t>aziendali anche di piccola scala. Essi si divisono in «</a:t>
            </a:r>
            <a:r>
              <a:rPr lang="it-IT" altLang="es-ES" sz="1200" dirty="0">
                <a:solidFill>
                  <a:schemeClr val="accent2">
                    <a:lumMod val="75000"/>
                  </a:schemeClr>
                </a:solidFill>
                <a:latin typeface="Arial Rounded MT Bold" panose="020F0704030504030204" pitchFamily="34" charset="0"/>
              </a:rPr>
              <a:t>Post</a:t>
            </a:r>
            <a:r>
              <a:rPr lang="it-IT" altLang="es-ES" sz="1200" dirty="0">
                <a:latin typeface="Arial Rounded MT Bold" panose="020F0704030504030204" pitchFamily="34" charset="0"/>
              </a:rPr>
              <a:t>» e «</a:t>
            </a:r>
            <a:r>
              <a:rPr lang="it-IT" altLang="es-ES" sz="1200" dirty="0">
                <a:solidFill>
                  <a:schemeClr val="accent2">
                    <a:lumMod val="75000"/>
                  </a:schemeClr>
                </a:solidFill>
                <a:latin typeface="Arial Rounded MT Bold" panose="020F0704030504030204" pitchFamily="34" charset="0"/>
              </a:rPr>
              <a:t>Storie</a:t>
            </a:r>
            <a:r>
              <a:rPr lang="it-IT" altLang="es-ES" sz="1200" dirty="0">
                <a:latin typeface="Arial Rounded MT Bold" panose="020F0704030504030204" pitchFamily="34" charset="0"/>
              </a:rPr>
              <a:t>».</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Il «</a:t>
            </a:r>
            <a:r>
              <a:rPr lang="it-IT" altLang="es-ES" sz="1200" dirty="0">
                <a:solidFill>
                  <a:schemeClr val="accent2">
                    <a:lumMod val="75000"/>
                  </a:schemeClr>
                </a:solidFill>
                <a:latin typeface="Arial Rounded MT Bold" panose="020F0704030504030204" pitchFamily="34" charset="0"/>
              </a:rPr>
              <a:t>Post</a:t>
            </a:r>
            <a:r>
              <a:rPr lang="it-IT" altLang="es-ES" sz="1200" dirty="0">
                <a:latin typeface="Arial Rounded MT Bold" panose="020F0704030504030204" pitchFamily="34" charset="0"/>
              </a:rPr>
              <a:t>» è il contenuto pubblicato: </a:t>
            </a:r>
          </a:p>
          <a:p>
            <a:pPr>
              <a:defRPr/>
            </a:pPr>
            <a:r>
              <a:rPr lang="it-IT" altLang="es-ES" sz="1200" dirty="0">
                <a:latin typeface="Arial Rounded MT Bold" panose="020F0704030504030204" pitchFamily="34" charset="0"/>
              </a:rPr>
              <a:t>1) Immagini </a:t>
            </a:r>
          </a:p>
          <a:p>
            <a:pPr>
              <a:defRPr/>
            </a:pPr>
            <a:r>
              <a:rPr lang="it-IT" altLang="es-ES" sz="1200" dirty="0">
                <a:latin typeface="Arial Rounded MT Bold" panose="020F0704030504030204" pitchFamily="34" charset="0"/>
              </a:rPr>
              <a:t>2) Caroselli, un insieme di massimo dieci immagini e/o video che vengono caricate in sequenza </a:t>
            </a:r>
          </a:p>
          <a:p>
            <a:pPr>
              <a:defRPr/>
            </a:pPr>
            <a:r>
              <a:rPr lang="it-IT" altLang="es-ES" sz="1200" dirty="0">
                <a:latin typeface="Arial Rounded MT Bold" panose="020F0704030504030204" pitchFamily="34" charset="0"/>
              </a:rPr>
              <a:t>3) Video di durata massima di 1 minuto</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L’opzione Copertina permette di scegliere l’immagine da mostrare all’inizio. </a:t>
            </a:r>
          </a:p>
          <a:p>
            <a:pPr>
              <a:defRPr/>
            </a:pPr>
            <a:r>
              <a:rPr lang="it-IT" altLang="es-ES" sz="1200" dirty="0">
                <a:latin typeface="Arial Rounded MT Bold" panose="020F0704030504030204" pitchFamily="34" charset="0"/>
              </a:rPr>
              <a:t>La prima cosa da fare è scrivere una didascalia: il testo che sarà pubblicato sotto la foto. Il comando «tagga le persone» permette di menzionare altri utenti </a:t>
            </a:r>
          </a:p>
          <a:p>
            <a:pPr>
              <a:defRPr/>
            </a:pPr>
            <a:r>
              <a:rPr lang="it-IT" altLang="es-ES" sz="1200" dirty="0">
                <a:latin typeface="Arial Rounded MT Bold" panose="020F0704030504030204" pitchFamily="34" charset="0"/>
              </a:rPr>
              <a:t>Instagram all’interno del post. È altamente consigliato inserire il “geotag”, ossia il punto geografico nel quale la foto è stata scattata e/o pubblicata, per ragioni di </a:t>
            </a:r>
          </a:p>
          <a:p>
            <a:pPr>
              <a:defRPr/>
            </a:pPr>
            <a:r>
              <a:rPr lang="it-IT" altLang="es-ES" sz="1200" dirty="0">
                <a:latin typeface="Arial Rounded MT Bold" panose="020F0704030504030204" pitchFamily="34" charset="0"/>
              </a:rPr>
              <a:t>visibilità. </a:t>
            </a: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2776D7C-C9D6-45FF-B9E5-4988A928C4E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26AD552-5B69-40AC-BCA2-2E85E511535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A01309F-3815-409E-A065-F33981506E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0154703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8152" y="1923678"/>
            <a:ext cx="6207782" cy="2123658"/>
          </a:xfrm>
          <a:prstGeom prst="rect">
            <a:avLst/>
          </a:prstGeom>
          <a:noFill/>
        </p:spPr>
        <p:txBody>
          <a:bodyPr wrap="square" rtlCol="0">
            <a:spAutoFit/>
          </a:bodyPr>
          <a:lstStyle/>
          <a:p>
            <a:pPr>
              <a:defRPr/>
            </a:pPr>
            <a:r>
              <a:rPr lang="it-IT" altLang="es-ES" sz="1200" dirty="0">
                <a:latin typeface="Arial Rounded MT Bold" panose="020F0704030504030204" pitchFamily="34" charset="0"/>
              </a:rPr>
              <a:t>Le «</a:t>
            </a:r>
            <a:r>
              <a:rPr lang="it-IT" altLang="es-ES" sz="1200" dirty="0">
                <a:solidFill>
                  <a:schemeClr val="accent2">
                    <a:lumMod val="75000"/>
                  </a:schemeClr>
                </a:solidFill>
                <a:latin typeface="Arial Rounded MT Bold" panose="020F0704030504030204" pitchFamily="34" charset="0"/>
              </a:rPr>
              <a:t>Stories</a:t>
            </a:r>
            <a:r>
              <a:rPr lang="it-IT" altLang="es-ES" sz="1200" dirty="0">
                <a:latin typeface="Arial Rounded MT Bold" panose="020F0704030504030204" pitchFamily="34" charset="0"/>
              </a:rPr>
              <a:t>» hanno debuttato su Instagram nel 2016 e sono diventate parte </a:t>
            </a:r>
          </a:p>
          <a:p>
            <a:pPr>
              <a:defRPr/>
            </a:pPr>
            <a:r>
              <a:rPr lang="it-IT" altLang="es-ES" sz="1200" dirty="0">
                <a:latin typeface="Arial Rounded MT Bold" panose="020F0704030504030204" pitchFamily="34" charset="0"/>
              </a:rPr>
              <a:t>integrante della piattaforma in pochissimi mesi. Le stories sono il cuore di </a:t>
            </a:r>
          </a:p>
          <a:p>
            <a:pPr>
              <a:defRPr/>
            </a:pPr>
            <a:r>
              <a:rPr lang="it-IT" altLang="es-ES" sz="1200" dirty="0">
                <a:latin typeface="Arial Rounded MT Bold" panose="020F0704030504030204" pitchFamily="34" charset="0"/>
              </a:rPr>
              <a:t>Instagram e il loro impiego è imprescindibile per un account Business.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Le Stories sono composte da immagini e/o video di durata massima di 15 secondi che vengono visualizzati in sequenza per massimo 24 ore. Poi scompaiono </a:t>
            </a:r>
          </a:p>
          <a:p>
            <a:pPr>
              <a:defRPr/>
            </a:pPr>
            <a:r>
              <a:rPr lang="it-IT" altLang="es-ES" sz="1200" dirty="0">
                <a:latin typeface="Arial Rounded MT Bold" panose="020F0704030504030204" pitchFamily="34" charset="0"/>
              </a:rPr>
              <a:t>dalla galleria. Condivisione in tempo reale e instantanea.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Le Stories durano 24 ore e non sono inserite nella galleria principale dell’account. Uno strumento per una comunicazione pensata come «in tempo reale». </a:t>
            </a: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51368FB-A91C-4958-BC50-8E18D87A630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9BFD439-38B5-4DBE-B504-D2B493F348E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2967A24-9D79-443A-A6CC-CB0B9AFAA9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2780591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971585"/>
            <a:ext cx="6202266" cy="1200329"/>
          </a:xfrm>
          <a:prstGeom prst="rect">
            <a:avLst/>
          </a:prstGeom>
          <a:solidFill>
            <a:schemeClr val="accent4">
              <a:lumMod val="40000"/>
              <a:lumOff val="60000"/>
            </a:schemeClr>
          </a:solidFill>
          <a:ln>
            <a:solidFill>
              <a:srgbClr val="00B0F0"/>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defRPr/>
            </a:pPr>
            <a:r>
              <a:rPr lang="it-IT" altLang="es-ES" sz="1200" dirty="0">
                <a:solidFill>
                  <a:schemeClr val="tx1"/>
                </a:solidFill>
                <a:latin typeface="Arial Rounded MT Bold" panose="020F0704030504030204" pitchFamily="34" charset="0"/>
              </a:rPr>
              <a:t>Le «Stories» per un profilo Business sono uno «strumento di narrazione», uno </a:t>
            </a:r>
          </a:p>
          <a:p>
            <a:pPr>
              <a:defRPr/>
            </a:pPr>
            <a:r>
              <a:rPr lang="it-IT" altLang="es-ES" sz="1200" dirty="0">
                <a:solidFill>
                  <a:schemeClr val="tx1"/>
                </a:solidFill>
                <a:latin typeface="Arial Rounded MT Bold" panose="020F0704030504030204" pitchFamily="34" charset="0"/>
              </a:rPr>
              <a:t>strumento dinamico, un micro spot pubblicitario.</a:t>
            </a:r>
          </a:p>
          <a:p>
            <a:pPr>
              <a:defRPr/>
            </a:pPr>
            <a:endParaRPr lang="it-IT" altLang="es-ES" sz="1200" dirty="0">
              <a:solidFill>
                <a:schemeClr val="tx1"/>
              </a:solidFill>
              <a:latin typeface="Arial Rounded MT Bold" panose="020F0704030504030204" pitchFamily="34" charset="0"/>
            </a:endParaRPr>
          </a:p>
          <a:p>
            <a:pPr>
              <a:defRPr/>
            </a:pPr>
            <a:r>
              <a:rPr lang="it-IT" altLang="es-ES" sz="1200" dirty="0">
                <a:solidFill>
                  <a:schemeClr val="tx1"/>
                </a:solidFill>
                <a:latin typeface="Arial Rounded MT Bold" panose="020F0704030504030204" pitchFamily="34" charset="0"/>
              </a:rPr>
              <a:t>L’esito di una Story sarà disponibile in seguito: numero di visualizzazioni, </a:t>
            </a:r>
          </a:p>
          <a:p>
            <a:pPr>
              <a:defRPr/>
            </a:pPr>
            <a:r>
              <a:rPr lang="it-IT" altLang="es-ES" sz="1200" dirty="0">
                <a:solidFill>
                  <a:schemeClr val="tx1"/>
                </a:solidFill>
                <a:latin typeface="Arial Rounded MT Bold" panose="020F0704030504030204" pitchFamily="34" charset="0"/>
              </a:rPr>
              <a:t>interazioni ottenute, dati statistici (numero di visualizzazioni, impression, follower </a:t>
            </a:r>
          </a:p>
          <a:p>
            <a:pPr>
              <a:defRPr/>
            </a:pPr>
            <a:r>
              <a:rPr lang="it-IT" altLang="es-ES" sz="1200" dirty="0">
                <a:solidFill>
                  <a:schemeClr val="tx1"/>
                </a:solidFill>
                <a:latin typeface="Arial Rounded MT Bold" panose="020F0704030504030204" pitchFamily="34" charset="0"/>
              </a:rPr>
              <a:t>guadagnati, dati di navigazione).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A002825-9EFE-49C4-8F77-F83DA08C180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50B1F0E-FB48-4CDA-95E7-7A97648CBB3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D4B46DE-05DC-4483-BB7E-0B4AF3F986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51234257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69001"/>
            <a:ext cx="6207782" cy="1754326"/>
          </a:xfrm>
          <a:prstGeom prst="rect">
            <a:avLst/>
          </a:prstGeom>
          <a:noFill/>
        </p:spPr>
        <p:txBody>
          <a:bodyPr wrap="square" rtlCol="0">
            <a:spAutoFit/>
          </a:bodyPr>
          <a:lstStyle/>
          <a:p>
            <a:pPr>
              <a:defRPr/>
            </a:pPr>
            <a:r>
              <a:rPr lang="it-IT" altLang="es-ES" sz="1200" dirty="0">
                <a:solidFill>
                  <a:srgbClr val="F8469B"/>
                </a:solidFill>
                <a:latin typeface="Arial Rounded MT Bold" panose="020F0704030504030204" pitchFamily="34" charset="0"/>
              </a:rPr>
              <a:t>Messaggistica Privata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Strumento di messaggistica privata e instantanea su Instagram. </a:t>
            </a:r>
          </a:p>
          <a:p>
            <a:pPr>
              <a:defRPr/>
            </a:pPr>
            <a:r>
              <a:rPr lang="it-IT" altLang="es-ES" sz="1200" dirty="0">
                <a:latin typeface="Arial Rounded MT Bold" panose="020F0704030504030204" pitchFamily="34" charset="0"/>
              </a:rPr>
              <a:t>Come già sottolineato, la messaggistica instantanea è uno strumento molto </a:t>
            </a:r>
          </a:p>
          <a:p>
            <a:pPr>
              <a:defRPr/>
            </a:pPr>
            <a:r>
              <a:rPr lang="it-IT" altLang="es-ES" sz="1200" dirty="0">
                <a:latin typeface="Arial Rounded MT Bold" panose="020F0704030504030204" pitchFamily="34" charset="0"/>
              </a:rPr>
              <a:t>importante per un profilo Business, non soltanto su Instagram.</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Comunicare e coinvolgere i clienti, invitare a eventi e promozioni in modo diretto. Customer care.</a:t>
            </a: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9A11896-6373-458B-ACE8-04FE3A82F2B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190A185-45EA-4F10-A408-2892615A3DF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7794EA2-D0BB-48E4-8EB9-C8C28680B7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02640513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456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81FAB277-219C-44DE-938D-8552BCA70B4D}"/>
              </a:ext>
            </a:extLst>
          </p:cNvPr>
          <p:cNvGraphicFramePr/>
          <p:nvPr>
            <p:extLst>
              <p:ext uri="{D42A27DB-BD31-4B8C-83A1-F6EECF244321}">
                <p14:modId xmlns:p14="http://schemas.microsoft.com/office/powerpoint/2010/main" val="1044948227"/>
              </p:ext>
            </p:extLst>
          </p:nvPr>
        </p:nvGraphicFramePr>
        <p:xfrm>
          <a:off x="1648888" y="2853653"/>
          <a:ext cx="5904000" cy="1440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B01D665-EA72-4AA1-BE95-2946AB9BF8D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BE31A65-6264-48A6-9B67-6167D39BA15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B30761B-2064-419E-A4DD-D6B2EA4B97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1A6D54A1-0075-428E-AFD5-F6FD56226C01}"/>
              </a:ext>
            </a:extLst>
          </p:cNvPr>
          <p:cNvSpPr txBox="1"/>
          <p:nvPr/>
        </p:nvSpPr>
        <p:spPr>
          <a:xfrm>
            <a:off x="1602203" y="1603167"/>
            <a:ext cx="5950685" cy="1015663"/>
          </a:xfrm>
          <a:prstGeom prst="rect">
            <a:avLst/>
          </a:prstGeom>
          <a:noFill/>
        </p:spPr>
        <p:txBody>
          <a:bodyPr wrap="square">
            <a:spAutoFit/>
          </a:bodyPr>
          <a:lstStyle/>
          <a:p>
            <a:pPr algn="just"/>
            <a:r>
              <a:rPr lang="es-ES" sz="1200" b="1" dirty="0">
                <a:latin typeface="Arial Rounded MT Bold" panose="020F0704030504030204" pitchFamily="34" charset="0"/>
              </a:rPr>
              <a:t>El </a:t>
            </a:r>
            <a:r>
              <a:rPr lang="es-ES" sz="1200" b="1" dirty="0">
                <a:solidFill>
                  <a:schemeClr val="tx1"/>
                </a:solidFill>
                <a:latin typeface="Arial Rounded MT Bold" panose="020F0704030504030204" pitchFamily="34" charset="0"/>
              </a:rPr>
              <a:t>algoritmo de Instagram </a:t>
            </a:r>
          </a:p>
          <a:p>
            <a:pPr algn="just"/>
            <a:endParaRPr lang="es-ES" sz="1200" b="1" dirty="0">
              <a:solidFill>
                <a:schemeClr val="tx1"/>
              </a:solidFill>
              <a:latin typeface="Arial Rounded MT Bold" panose="020F0704030504030204" pitchFamily="34" charset="0"/>
            </a:endParaRPr>
          </a:p>
          <a:p>
            <a:pPr lvl="0" algn="just"/>
            <a:r>
              <a:rPr lang="es-ES" sz="1200" dirty="0">
                <a:solidFill>
                  <a:schemeClr val="tx1"/>
                </a:solidFill>
                <a:latin typeface="Arial Rounded MT Bold" panose="020F0704030504030204" pitchFamily="34" charset="0"/>
              </a:rPr>
              <a:t>Hasta el 2016 la visualización de los contenidos de los perfiles ocurría en         orden cronológico. Luego, los desarrolladores de Instagram han aportado         unos cambios. Hoy el orden de visualización depende de:</a:t>
            </a:r>
          </a:p>
        </p:txBody>
      </p:sp>
    </p:spTree>
    <p:extLst>
      <p:ext uri="{BB962C8B-B14F-4D97-AF65-F5344CB8AC3E}">
        <p14:creationId xmlns:p14="http://schemas.microsoft.com/office/powerpoint/2010/main" val="22472104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6817" y="1618011"/>
            <a:ext cx="6158208" cy="47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D61E6DF6-E0D1-4DD6-A5D6-60A77706A785}"/>
              </a:ext>
            </a:extLst>
          </p:cNvPr>
          <p:cNvGraphicFramePr/>
          <p:nvPr>
            <p:extLst>
              <p:ext uri="{D42A27DB-BD31-4B8C-83A1-F6EECF244321}">
                <p14:modId xmlns:p14="http://schemas.microsoft.com/office/powerpoint/2010/main" val="2226757694"/>
              </p:ext>
            </p:extLst>
          </p:nvPr>
        </p:nvGraphicFramePr>
        <p:xfrm>
          <a:off x="1560520" y="1786552"/>
          <a:ext cx="6207782" cy="2085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7FD477D-BD07-443B-A0A3-657A3DD7229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6C40379-9263-428D-8381-AFAD20C2A9A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90C9C75-2F7A-46D3-96DD-1C344087E6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700891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052" y="147179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661425"/>
            <a:ext cx="5972829" cy="3046988"/>
          </a:xfrm>
          <a:prstGeom prst="rect">
            <a:avLst/>
          </a:prstGeom>
          <a:noFill/>
        </p:spPr>
        <p:txBody>
          <a:bodyPr wrap="square" rtlCol="0">
            <a:spAutoFit/>
          </a:bodyPr>
          <a:lstStyle/>
          <a:p>
            <a:pPr algn="just">
              <a:defRPr/>
            </a:pPr>
            <a:r>
              <a:rPr lang="es-ES" altLang="es-ES" sz="1200" dirty="0" err="1">
                <a:solidFill>
                  <a:srgbClr val="F8469B"/>
                </a:solidFill>
                <a:latin typeface="Arial Rounded MT Bold" panose="020F0704030504030204" pitchFamily="34" charset="0"/>
              </a:rPr>
              <a:t>Engagement</a:t>
            </a:r>
            <a:r>
              <a:rPr lang="es-ES" altLang="es-ES" sz="1200" i="1" dirty="0">
                <a:latin typeface="Arial Rounded MT Bold" panose="020F0704030504030204" pitchFamily="34" charset="0"/>
              </a:rPr>
              <a:t> </a:t>
            </a:r>
          </a:p>
          <a:p>
            <a:pPr algn="just">
              <a:defRPr/>
            </a:pPr>
            <a:endParaRPr lang="es-ES" altLang="es-ES" sz="1200" i="1" dirty="0">
              <a:latin typeface="Arial Rounded MT Bold" panose="020F0704030504030204" pitchFamily="34" charset="0"/>
            </a:endParaRPr>
          </a:p>
          <a:p>
            <a:pPr algn="just">
              <a:defRPr/>
            </a:pPr>
            <a:r>
              <a:rPr lang="es-ES" altLang="es-ES" sz="1200" dirty="0">
                <a:latin typeface="Arial Rounded MT Bold" panose="020F0704030504030204" pitchFamily="34" charset="0"/>
              </a:rPr>
              <a:t>La palabra «</a:t>
            </a:r>
            <a:r>
              <a:rPr lang="es-ES" altLang="es-ES" sz="1200" dirty="0" err="1">
                <a:latin typeface="Arial Rounded MT Bold" panose="020F0704030504030204" pitchFamily="34" charset="0"/>
              </a:rPr>
              <a:t>engagement</a:t>
            </a:r>
            <a:r>
              <a:rPr lang="es-ES" altLang="es-ES" sz="1200" dirty="0">
                <a:latin typeface="Arial Rounded MT Bold" panose="020F0704030504030204" pitchFamily="34" charset="0"/>
              </a:rPr>
              <a:t>» define la capacidad de un sujeto (por ejemplo, una actividad, una empresa) de crear relaciones solidas y positivas con su propio   público de referencia. De hecho, la actividad más importante en Instagram es  la conversación, a sea, las actividades que estimulan y fomentan la                      participación del público. Hay diferentes estrategias para «generar                    </a:t>
            </a:r>
            <a:r>
              <a:rPr lang="es-ES" altLang="es-ES" sz="1200" dirty="0" err="1">
                <a:latin typeface="Arial Rounded MT Bold" panose="020F0704030504030204" pitchFamily="34" charset="0"/>
              </a:rPr>
              <a:t>engagement</a:t>
            </a:r>
            <a:r>
              <a:rPr lang="es-ES" altLang="es-ES" sz="1200" dirty="0">
                <a:latin typeface="Arial Rounded MT Bold" panose="020F0704030504030204" pitchFamily="34" charset="0"/>
              </a:rPr>
              <a:t>»:</a:t>
            </a:r>
          </a:p>
          <a:p>
            <a:pPr algn="just">
              <a:defRPr/>
            </a:pPr>
            <a:endParaRPr lang="es-ES" altLang="es-ES" sz="1200" dirty="0">
              <a:latin typeface="Arial Rounded MT Bold" panose="020F0704030504030204" pitchFamily="34" charset="0"/>
            </a:endParaRPr>
          </a:p>
          <a:p>
            <a:pPr algn="just">
              <a:defRPr/>
            </a:pPr>
            <a:r>
              <a:rPr lang="es-ES" altLang="es-ES" sz="1200" dirty="0">
                <a:solidFill>
                  <a:schemeClr val="accent2">
                    <a:lumMod val="75000"/>
                  </a:schemeClr>
                </a:solidFill>
                <a:latin typeface="Arial Rounded MT Bold" panose="020F0704030504030204" pitchFamily="34" charset="0"/>
              </a:rPr>
              <a:t>1) Contestar a los comentarios  </a:t>
            </a:r>
          </a:p>
          <a:p>
            <a:pPr algn="just">
              <a:defRPr/>
            </a:pPr>
            <a:r>
              <a:rPr lang="es-ES" altLang="es-ES" sz="1200" dirty="0">
                <a:solidFill>
                  <a:schemeClr val="accent2">
                    <a:lumMod val="75000"/>
                  </a:schemeClr>
                </a:solidFill>
                <a:latin typeface="Arial Rounded MT Bold" panose="020F0704030504030204" pitchFamily="34" charset="0"/>
              </a:rPr>
              <a:t>2) Buscar perfiles y/o usuarios afines</a:t>
            </a:r>
          </a:p>
          <a:p>
            <a:pPr algn="just">
              <a:defRPr/>
            </a:pPr>
            <a:r>
              <a:rPr lang="es-ES" altLang="es-ES" sz="1200" dirty="0">
                <a:solidFill>
                  <a:schemeClr val="accent2">
                    <a:lumMod val="75000"/>
                  </a:schemeClr>
                </a:solidFill>
                <a:latin typeface="Arial Rounded MT Bold" panose="020F0704030504030204" pitchFamily="34" charset="0"/>
              </a:rPr>
              <a:t>3) </a:t>
            </a:r>
            <a:r>
              <a:rPr lang="es-ES" altLang="es-ES" sz="1200" dirty="0" err="1">
                <a:solidFill>
                  <a:schemeClr val="accent2">
                    <a:lumMod val="75000"/>
                  </a:schemeClr>
                </a:solidFill>
                <a:latin typeface="Arial Rounded MT Bold" panose="020F0704030504030204" pitchFamily="34" charset="0"/>
              </a:rPr>
              <a:t>Call</a:t>
            </a:r>
            <a:r>
              <a:rPr lang="es-ES" altLang="es-ES" sz="1200" dirty="0">
                <a:solidFill>
                  <a:schemeClr val="accent2">
                    <a:lumMod val="75000"/>
                  </a:schemeClr>
                </a:solidFill>
                <a:latin typeface="Arial Rounded MT Bold" panose="020F0704030504030204" pitchFamily="34" charset="0"/>
              </a:rPr>
              <a:t> </a:t>
            </a:r>
            <a:r>
              <a:rPr lang="es-ES" altLang="es-ES" sz="1200" dirty="0" err="1">
                <a:solidFill>
                  <a:schemeClr val="accent2">
                    <a:lumMod val="75000"/>
                  </a:schemeClr>
                </a:solidFill>
                <a:latin typeface="Arial Rounded MT Bold" panose="020F0704030504030204" pitchFamily="34" charset="0"/>
              </a:rPr>
              <a:t>to</a:t>
            </a:r>
            <a:r>
              <a:rPr lang="es-ES" altLang="es-ES" sz="1200" dirty="0">
                <a:solidFill>
                  <a:schemeClr val="accent2">
                    <a:lumMod val="75000"/>
                  </a:schemeClr>
                </a:solidFill>
                <a:latin typeface="Arial Rounded MT Bold" panose="020F0704030504030204" pitchFamily="34" charset="0"/>
              </a:rPr>
              <a:t> </a:t>
            </a:r>
            <a:r>
              <a:rPr lang="es-ES" altLang="es-ES" sz="1200" dirty="0" err="1">
                <a:solidFill>
                  <a:schemeClr val="accent2">
                    <a:lumMod val="75000"/>
                  </a:schemeClr>
                </a:solidFill>
                <a:latin typeface="Arial Rounded MT Bold" panose="020F0704030504030204" pitchFamily="34" charset="0"/>
              </a:rPr>
              <a:t>action</a:t>
            </a:r>
            <a:r>
              <a:rPr lang="es-ES" altLang="es-ES" sz="1200" dirty="0">
                <a:solidFill>
                  <a:schemeClr val="accent2">
                    <a:lumMod val="75000"/>
                  </a:schemeClr>
                </a:solidFill>
                <a:latin typeface="Arial Rounded MT Bold" panose="020F0704030504030204" pitchFamily="34" charset="0"/>
              </a:rPr>
              <a:t>: frases, preguntas en el título que estimulan interacciones</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Además, es importante el </a:t>
            </a:r>
            <a:r>
              <a:rPr lang="es-ES" altLang="es-ES" sz="1200" i="1" dirty="0" err="1">
                <a:latin typeface="Arial Rounded MT Bold" panose="020F0704030504030204" pitchFamily="34" charset="0"/>
              </a:rPr>
              <a:t>clustering</a:t>
            </a:r>
            <a:r>
              <a:rPr lang="es-ES" altLang="es-ES" sz="1200" dirty="0">
                <a:latin typeface="Arial Rounded MT Bold" panose="020F0704030504030204" pitchFamily="34" charset="0"/>
              </a:rPr>
              <a:t>: seguir e interactuar con un público –          objetivo bien definido, en línea con los propios productos y/o servicios. </a:t>
            </a: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818B841-24AA-4B83-B2AD-E040E9E3316E}"/>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4C43D03-CE82-45EA-8CCE-55EC9E3A79F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43514EA-5E7E-464A-B630-0680DE3F6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0304220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54824"/>
            <a:ext cx="5931871" cy="1938992"/>
          </a:xfrm>
          <a:prstGeom prst="rect">
            <a:avLst/>
          </a:prstGeom>
          <a:noFill/>
        </p:spPr>
        <p:txBody>
          <a:bodyPr wrap="square" rtlCol="0">
            <a:spAutoFit/>
          </a:bodyPr>
          <a:lstStyle/>
          <a:p>
            <a:pPr algn="just">
              <a:defRPr/>
            </a:pPr>
            <a:r>
              <a:rPr lang="es-ES" altLang="es-ES" sz="1200" dirty="0">
                <a:solidFill>
                  <a:schemeClr val="accent2">
                    <a:lumMod val="75000"/>
                  </a:schemeClr>
                </a:solidFill>
                <a:latin typeface="Arial Rounded MT Bold" panose="020F0704030504030204" pitchFamily="34" charset="0"/>
              </a:rPr>
              <a:t>El proyecto y los contenidos</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Al haber entendido el algoritmo de Instagram, el paso siguiente es producir y publicar contenidos de calidad, que sean originales, reconocibles, memorables.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El Plan Editorial, entonces, es un elemento fundamental: contenidos que             hagan que la marca sea reconocible. Ser “memorable” se refiere a la                     posibilidad de hacerse eco también más allá de Instagram. </a:t>
            </a: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B2039B1-A408-4800-988A-7A223BDC42E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CB734F3-2ECF-4676-A6A5-604FBF8A9B5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126DD04-D336-4BC9-9714-C6ADF77642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7658745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0887" y="1615239"/>
            <a:ext cx="6302225" cy="661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20887" y="1899886"/>
            <a:ext cx="6302225" cy="1754326"/>
          </a:xfrm>
          <a:prstGeom prst="rect">
            <a:avLst/>
          </a:prstGeom>
          <a:solidFill>
            <a:schemeClr val="accent2">
              <a:lumMod val="20000"/>
              <a:lumOff val="80000"/>
            </a:schemeClr>
          </a:solidFill>
          <a:ln>
            <a:solidFill>
              <a:schemeClr val="accent3">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just">
              <a:defRPr/>
            </a:pPr>
            <a:r>
              <a:rPr lang="es-ES" altLang="es-ES" sz="1200" dirty="0">
                <a:solidFill>
                  <a:schemeClr val="tx1"/>
                </a:solidFill>
                <a:latin typeface="Arial Rounded MT Bold" panose="020F0704030504030204" pitchFamily="34" charset="0"/>
              </a:rPr>
              <a:t>Uso estratégico de las Historias</a:t>
            </a:r>
          </a:p>
          <a:p>
            <a:pPr algn="just">
              <a:defRPr/>
            </a:pPr>
            <a:endParaRPr lang="es-ES" altLang="es-ES" sz="1200" dirty="0">
              <a:solidFill>
                <a:schemeClr val="tx1"/>
              </a:solidFill>
              <a:latin typeface="Arial Rounded MT Bold" panose="020F0704030504030204" pitchFamily="34" charset="0"/>
            </a:endParaRPr>
          </a:p>
          <a:p>
            <a:pPr algn="just">
              <a:defRPr/>
            </a:pPr>
            <a:r>
              <a:rPr lang="es-ES" altLang="es-ES" sz="1200" dirty="0">
                <a:solidFill>
                  <a:schemeClr val="tx1"/>
                </a:solidFill>
                <a:latin typeface="Arial Rounded MT Bold" panose="020F0704030504030204" pitchFamily="34" charset="0"/>
              </a:rPr>
              <a:t>El 32% de los italianos prefiere ver las historias más que leer un post. </a:t>
            </a:r>
          </a:p>
          <a:p>
            <a:pPr algn="just">
              <a:defRPr/>
            </a:pPr>
            <a:r>
              <a:rPr lang="es-ES" altLang="es-ES" sz="1200" dirty="0">
                <a:solidFill>
                  <a:schemeClr val="tx1"/>
                </a:solidFill>
                <a:latin typeface="Arial Rounded MT Bold" panose="020F0704030504030204" pitchFamily="34" charset="0"/>
              </a:rPr>
              <a:t>Un porcentaje que sube hasta el 52-54% si los usuarios tienen la misma franje de   edad, entre los 15 y los 24 años. También en este caso, «participación» y                  «originalidad» son elementos clave, junto a la «rapidez» y al «dinamismo». </a:t>
            </a:r>
          </a:p>
          <a:p>
            <a:pPr algn="just">
              <a:defRPr/>
            </a:pPr>
            <a:endParaRPr lang="es-ES" altLang="es-ES" sz="1200" dirty="0">
              <a:solidFill>
                <a:schemeClr val="tx1"/>
              </a:solidFill>
              <a:latin typeface="Arial Rounded MT Bold" panose="020F0704030504030204" pitchFamily="34" charset="0"/>
            </a:endParaRPr>
          </a:p>
          <a:p>
            <a:pPr algn="just">
              <a:defRPr/>
            </a:pPr>
            <a:r>
              <a:rPr lang="es-ES" altLang="es-ES" sz="1200" dirty="0">
                <a:solidFill>
                  <a:schemeClr val="tx1"/>
                </a:solidFill>
                <a:latin typeface="Arial Rounded MT Bold" panose="020F0704030504030204" pitchFamily="34" charset="0"/>
              </a:rPr>
              <a:t>Las historias, además, ofrecen diferentes herramientas de </a:t>
            </a:r>
            <a:r>
              <a:rPr lang="es-ES" altLang="es-ES" sz="1200" dirty="0" err="1">
                <a:solidFill>
                  <a:schemeClr val="tx1"/>
                </a:solidFill>
                <a:latin typeface="Arial Rounded MT Bold" panose="020F0704030504030204" pitchFamily="34" charset="0"/>
              </a:rPr>
              <a:t>engagement</a:t>
            </a:r>
            <a:r>
              <a:rPr lang="es-ES" altLang="es-ES" sz="1200" dirty="0">
                <a:solidFill>
                  <a:schemeClr val="tx1"/>
                </a:solidFill>
                <a:latin typeface="Arial Rounded MT Bold" panose="020F0704030504030204" pitchFamily="34" charset="0"/>
              </a:rPr>
              <a:t>. Son unas “cajas” o  etiquetas que se pueden posicionar en cualquier punto de la pantalla:</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29F4425-F390-472C-AB9B-4FAC54EA73B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6E2A19D-0394-43EB-8D06-39AE9798151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8251DE7-2DD5-4C49-A0F6-5EAA15FA04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0407238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47994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9AF1CEC3-8CBD-49F5-BF71-49838990255A}"/>
              </a:ext>
            </a:extLst>
          </p:cNvPr>
          <p:cNvGraphicFramePr/>
          <p:nvPr>
            <p:extLst>
              <p:ext uri="{D42A27DB-BD31-4B8C-83A1-F6EECF244321}">
                <p14:modId xmlns:p14="http://schemas.microsoft.com/office/powerpoint/2010/main" val="4135629721"/>
              </p:ext>
            </p:extLst>
          </p:nvPr>
        </p:nvGraphicFramePr>
        <p:xfrm>
          <a:off x="1531323" y="1713811"/>
          <a:ext cx="6207782" cy="2098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2AB5DA9-072D-4584-9A94-4649F4B8F33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465572F-A57E-4DC1-8F7D-BD2A777918EE}"/>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64FE666-1BA5-4D35-9E4D-D5F618CA24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17259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7EC74819-AA7D-4481-96CF-D76461239C43}"/>
              </a:ext>
            </a:extLst>
          </p:cNvPr>
          <p:cNvGraphicFramePr/>
          <p:nvPr>
            <p:extLst>
              <p:ext uri="{D42A27DB-BD31-4B8C-83A1-F6EECF244321}">
                <p14:modId xmlns:p14="http://schemas.microsoft.com/office/powerpoint/2010/main" val="3951962129"/>
              </p:ext>
            </p:extLst>
          </p:nvPr>
        </p:nvGraphicFramePr>
        <p:xfrm>
          <a:off x="1460562" y="1862203"/>
          <a:ext cx="6135774" cy="1750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20E1476-9EA3-4057-84FF-0183CC7A6085}"/>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22F36E9-324E-49B1-B54E-2E74240B7383}"/>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9364DCD-03E7-4E80-8CF0-1D190BDB1B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54133042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8485" y="1365591"/>
            <a:ext cx="5844380" cy="3046988"/>
          </a:xfrm>
          <a:prstGeom prst="rect">
            <a:avLst/>
          </a:prstGeom>
          <a:noFill/>
        </p:spPr>
        <p:txBody>
          <a:bodyPr wrap="square" rtlCol="0">
            <a:spAutoFit/>
          </a:bodyPr>
          <a:lstStyle/>
          <a:p>
            <a:pPr algn="just">
              <a:defRPr/>
            </a:pPr>
            <a:r>
              <a:rPr lang="es-ES" altLang="es-ES" sz="1200" dirty="0">
                <a:solidFill>
                  <a:srgbClr val="F8469B"/>
                </a:solidFill>
                <a:latin typeface="Arial Rounded MT Bold" panose="020F0704030504030204" pitchFamily="34" charset="0"/>
              </a:rPr>
              <a:t>Hashtag, </a:t>
            </a:r>
            <a:r>
              <a:rPr lang="es-ES" altLang="es-ES" sz="1200" dirty="0" err="1">
                <a:solidFill>
                  <a:srgbClr val="F8469B"/>
                </a:solidFill>
                <a:latin typeface="Arial Rounded MT Bold" panose="020F0704030504030204" pitchFamily="34" charset="0"/>
              </a:rPr>
              <a:t>mention</a:t>
            </a:r>
            <a:r>
              <a:rPr lang="es-ES" altLang="es-ES" sz="1200" dirty="0">
                <a:solidFill>
                  <a:srgbClr val="F8469B"/>
                </a:solidFill>
                <a:latin typeface="Arial Rounded MT Bold" panose="020F0704030504030204" pitchFamily="34" charset="0"/>
              </a:rPr>
              <a:t>, </a:t>
            </a:r>
            <a:r>
              <a:rPr lang="es-ES" altLang="es-ES" sz="1200" dirty="0" err="1">
                <a:solidFill>
                  <a:srgbClr val="F8469B"/>
                </a:solidFill>
                <a:latin typeface="Arial Rounded MT Bold" panose="020F0704030504030204" pitchFamily="34" charset="0"/>
              </a:rPr>
              <a:t>geotag</a:t>
            </a:r>
            <a:r>
              <a:rPr lang="es-ES" altLang="es-ES" sz="1200" dirty="0">
                <a:solidFill>
                  <a:srgbClr val="F8469B"/>
                </a:solidFill>
                <a:latin typeface="Arial Rounded MT Bold" panose="020F0704030504030204" pitchFamily="34" charset="0"/>
              </a:rPr>
              <a:t>:</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Hashtag, </a:t>
            </a:r>
            <a:r>
              <a:rPr lang="es-ES" altLang="es-ES" sz="1200" dirty="0" err="1">
                <a:latin typeface="Arial Rounded MT Bold" panose="020F0704030504030204" pitchFamily="34" charset="0"/>
              </a:rPr>
              <a:t>mention</a:t>
            </a:r>
            <a:r>
              <a:rPr lang="es-ES" altLang="es-ES" sz="1200" dirty="0">
                <a:latin typeface="Arial Rounded MT Bold" panose="020F0704030504030204" pitchFamily="34" charset="0"/>
              </a:rPr>
              <a:t> e </a:t>
            </a:r>
            <a:r>
              <a:rPr lang="es-ES" altLang="es-ES" sz="1200" dirty="0" err="1">
                <a:latin typeface="Arial Rounded MT Bold" panose="020F0704030504030204" pitchFamily="34" charset="0"/>
              </a:rPr>
              <a:t>geotag</a:t>
            </a:r>
            <a:r>
              <a:rPr lang="es-ES" altLang="es-ES" sz="1200" dirty="0">
                <a:latin typeface="Arial Rounded MT Bold" panose="020F0704030504030204" pitchFamily="34" charset="0"/>
              </a:rPr>
              <a:t> son las funciones de </a:t>
            </a:r>
            <a:r>
              <a:rPr lang="es-ES" altLang="es-ES" sz="1200" dirty="0" err="1">
                <a:latin typeface="Arial Rounded MT Bold" panose="020F0704030504030204" pitchFamily="34" charset="0"/>
              </a:rPr>
              <a:t>engagement</a:t>
            </a:r>
            <a:r>
              <a:rPr lang="es-ES" altLang="es-ES" sz="1200" dirty="0">
                <a:latin typeface="Arial Rounded MT Bold" panose="020F0704030504030204" pitchFamily="34" charset="0"/>
              </a:rPr>
              <a:t> ofrecidas por   Instagram, que se pueden asociar tanto a los post, como a las historias.</a:t>
            </a:r>
          </a:p>
          <a:p>
            <a:pPr algn="just">
              <a:defRPr/>
            </a:pPr>
            <a:r>
              <a:rPr lang="es-ES" altLang="es-ES" sz="1200" dirty="0">
                <a:latin typeface="Arial Rounded MT Bold" panose="020F0704030504030204" pitchFamily="34" charset="0"/>
              </a:rPr>
              <a:t>Si se utilizan correctamente pueden multiplicar la visibilidad de los                  contenidos, en el exterior del proprio círculo de usuarios que ya siguen la     cuenta. </a:t>
            </a:r>
          </a:p>
          <a:p>
            <a:pPr algn="just">
              <a:defRPr/>
            </a:pPr>
            <a:r>
              <a:rPr lang="es-ES" altLang="es-ES" sz="1200" dirty="0">
                <a:latin typeface="Arial Rounded MT Bold" panose="020F0704030504030204" pitchFamily="34" charset="0"/>
              </a:rPr>
              <a:t> </a:t>
            </a:r>
          </a:p>
          <a:p>
            <a:pPr marL="228600" indent="-228600" algn="just">
              <a:buAutoNum type="arabicParenR"/>
              <a:defRPr/>
            </a:pPr>
            <a:r>
              <a:rPr lang="es-ES" altLang="es-ES" sz="1200" dirty="0">
                <a:solidFill>
                  <a:schemeClr val="accent2">
                    <a:lumMod val="75000"/>
                  </a:schemeClr>
                </a:solidFill>
                <a:latin typeface="Arial Rounded MT Bold" panose="020F0704030504030204" pitchFamily="34" charset="0"/>
              </a:rPr>
              <a:t>Hashtag: un agregador temático para facilitar las búsquedas sobre                  contenidos específicos   </a:t>
            </a:r>
          </a:p>
          <a:p>
            <a:pPr algn="just">
              <a:defRPr/>
            </a:pPr>
            <a:r>
              <a:rPr lang="es-ES" altLang="es-ES" sz="1200" dirty="0">
                <a:solidFill>
                  <a:schemeClr val="accent2">
                    <a:lumMod val="75000"/>
                  </a:schemeClr>
                </a:solidFill>
                <a:latin typeface="Arial Rounded MT Bold" panose="020F0704030504030204" pitchFamily="34" charset="0"/>
              </a:rPr>
              <a:t>2) Mención: citación directa a los usuarios y a las cuentas</a:t>
            </a:r>
          </a:p>
          <a:p>
            <a:pPr algn="just">
              <a:defRPr/>
            </a:pPr>
            <a:r>
              <a:rPr lang="es-ES" altLang="es-ES" sz="1200" dirty="0">
                <a:solidFill>
                  <a:schemeClr val="accent2">
                    <a:lumMod val="75000"/>
                  </a:schemeClr>
                </a:solidFill>
                <a:latin typeface="Arial Rounded MT Bold" panose="020F0704030504030204" pitchFamily="34" charset="0"/>
              </a:rPr>
              <a:t>Los hashtag son una buena herramienta para categorizar los propios              contenidos. </a:t>
            </a:r>
          </a:p>
          <a:p>
            <a:pPr algn="just">
              <a:defRPr/>
            </a:pPr>
            <a:r>
              <a:rPr lang="es-ES" altLang="es-ES" sz="1200" dirty="0">
                <a:solidFill>
                  <a:schemeClr val="accent2">
                    <a:lumMod val="75000"/>
                  </a:schemeClr>
                </a:solidFill>
                <a:latin typeface="Arial Rounded MT Bold" panose="020F0704030504030204" pitchFamily="34" charset="0"/>
              </a:rPr>
              <a:t>Las menciones directas son una actividad muy estratégica. </a:t>
            </a:r>
          </a:p>
          <a:p>
            <a:pPr algn="just">
              <a:defRPr/>
            </a:pPr>
            <a:r>
              <a:rPr lang="es-ES" altLang="es-ES" sz="1200" dirty="0">
                <a:solidFill>
                  <a:schemeClr val="accent2">
                    <a:lumMod val="75000"/>
                  </a:schemeClr>
                </a:solidFill>
                <a:latin typeface="Arial Rounded MT Bold" panose="020F0704030504030204" pitchFamily="34" charset="0"/>
              </a:rPr>
              <a:t>3) </a:t>
            </a:r>
            <a:r>
              <a:rPr lang="es-ES" altLang="es-ES" sz="1200" dirty="0" err="1">
                <a:solidFill>
                  <a:schemeClr val="accent2">
                    <a:lumMod val="75000"/>
                  </a:schemeClr>
                </a:solidFill>
                <a:latin typeface="Arial Rounded MT Bold" panose="020F0704030504030204" pitchFamily="34" charset="0"/>
              </a:rPr>
              <a:t>Geotag</a:t>
            </a:r>
            <a:r>
              <a:rPr lang="es-ES" altLang="es-ES" sz="1200" dirty="0">
                <a:solidFill>
                  <a:schemeClr val="accent2">
                    <a:lumMod val="75000"/>
                  </a:schemeClr>
                </a:solidFill>
                <a:latin typeface="Arial Rounded MT Bold" panose="020F0704030504030204" pitchFamily="34" charset="0"/>
              </a:rPr>
              <a:t>: geolocalización</a:t>
            </a:r>
          </a:p>
          <a:p>
            <a:pPr>
              <a:defRPr/>
            </a:pPr>
            <a:endParaRPr lang="it-IT"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CFFF66A-16B2-42FC-A64F-A07DB274D7F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7139704-D532-4BB7-95D4-EC1698F4525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1DE7E12-D509-4A7C-9A9C-8233364FC8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96971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566" y="1817283"/>
            <a:ext cx="5931528" cy="1015663"/>
          </a:xfrm>
          <a:prstGeom prst="rect">
            <a:avLst/>
          </a:prstGeom>
          <a:noFill/>
        </p:spPr>
        <p:txBody>
          <a:bodyPr wrap="square" rtlCol="0">
            <a:spAutoFit/>
          </a:bodyPr>
          <a:lstStyle/>
          <a:p>
            <a:pPr algn="just">
              <a:defRPr/>
            </a:pPr>
            <a:r>
              <a:rPr lang="es-ES" altLang="es-ES" sz="1200" dirty="0">
                <a:solidFill>
                  <a:srgbClr val="F8469B"/>
                </a:solidFill>
                <a:latin typeface="Arial Rounded MT Bold" panose="020F0704030504030204" pitchFamily="34" charset="0"/>
              </a:rPr>
              <a:t>La SEO de Instagram:</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La posibilidad de añadir una descripción textual del contenido publicado          (las imágenes). Un «texto alternativo» al título que se utiliza cuando la imagen no está disponible.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6207CF0-47AA-4B06-B649-5A022C4F4D8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82EC9EE-C1FD-4615-85EE-6A04F4310F9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EB07961-0D39-48EC-964B-7177F76475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07070928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5112" y="1923678"/>
            <a:ext cx="5948982" cy="2308324"/>
          </a:xfrm>
          <a:prstGeom prst="rect">
            <a:avLst/>
          </a:prstGeom>
          <a:noFill/>
        </p:spPr>
        <p:txBody>
          <a:bodyPr wrap="square" rtlCol="0">
            <a:spAutoFit/>
          </a:bodyPr>
          <a:lstStyle/>
          <a:p>
            <a:pPr algn="just">
              <a:defRPr/>
            </a:pPr>
            <a:r>
              <a:rPr lang="es-ES" altLang="es-ES" sz="1200" dirty="0">
                <a:solidFill>
                  <a:srgbClr val="F8469B"/>
                </a:solidFill>
                <a:latin typeface="Arial Rounded MT Bold" panose="020F0704030504030204" pitchFamily="34" charset="0"/>
              </a:rPr>
              <a:t>El estudio del público:</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También en el contexto de Instagram es oportuno definir el proprio objetivo de referencia, o sea, estudiar el público real y potencial, basándose también en  el lugar geográfico y en la propia actividad. </a:t>
            </a:r>
          </a:p>
          <a:p>
            <a:pPr algn="just">
              <a:defRPr/>
            </a:pPr>
            <a:r>
              <a:rPr lang="es-ES" altLang="es-ES" sz="1200" dirty="0">
                <a:latin typeface="Arial Rounded MT Bold" panose="020F0704030504030204" pitchFamily="34" charset="0"/>
              </a:rPr>
              <a:t>¿Cómo se intercepta este usuario potencial? </a:t>
            </a:r>
          </a:p>
          <a:p>
            <a:pPr algn="just">
              <a:defRPr/>
            </a:pPr>
            <a:r>
              <a:rPr lang="es-ES" altLang="es-ES" sz="1200" dirty="0">
                <a:latin typeface="Arial Rounded MT Bold" panose="020F0704030504030204" pitchFamily="34" charset="0"/>
              </a:rPr>
              <a:t>Instagram es una red social, sin embargo se basa en los datos visuales:             imágenes y/o video. Los usuarios, por termino medio, prestan mucha atención a las imágenes publicadas. </a:t>
            </a:r>
          </a:p>
          <a:p>
            <a:pPr algn="just">
              <a:defRPr/>
            </a:pPr>
            <a:r>
              <a:rPr lang="es-ES" altLang="es-ES" sz="1200" dirty="0">
                <a:latin typeface="Arial Rounded MT Bold" panose="020F0704030504030204" pitchFamily="34" charset="0"/>
              </a:rPr>
              <a:t>En segundo lugar, puede ser oportuno limitar a los usuarios que interactúan   con la cuenta, y luego acceden a su perfil para observar que tipo de                    contenidos publican y comparten.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7BB09AE-B901-4DD3-8E05-1F5F775C5D4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71D84AF-D588-4947-BF20-97E18B20692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D4DDADC-85E1-4299-AEFD-2CD3F18963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13654339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8411" y="1807718"/>
            <a:ext cx="6017925" cy="1754326"/>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Un elemento adicional podría ser el estudio de la competencia: identificar las  cuentas de los competidores directos, sobre todo las que tienen mucho trafico, para entender su línea editorial.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Una estrategia considerada eficaz es el uso de las «</a:t>
            </a:r>
            <a:r>
              <a:rPr lang="es-ES" altLang="es-ES" sz="1200" dirty="0" err="1">
                <a:latin typeface="Arial Rounded MT Bold" panose="020F0704030504030204" pitchFamily="34" charset="0"/>
              </a:rPr>
              <a:t>call</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to</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action</a:t>
            </a:r>
            <a:r>
              <a:rPr lang="es-ES" altLang="es-ES" sz="1200" dirty="0">
                <a:latin typeface="Arial Rounded MT Bold" panose="020F0704030504030204" pitchFamily="34" charset="0"/>
              </a:rPr>
              <a:t> – CTC»: para dirigir las preguntas directas al público, utilizando también las herramientas de </a:t>
            </a:r>
          </a:p>
          <a:p>
            <a:pPr algn="just">
              <a:defRPr/>
            </a:pPr>
            <a:r>
              <a:rPr lang="es-ES" altLang="es-ES" sz="1200" dirty="0">
                <a:latin typeface="Arial Rounded MT Bold" panose="020F0704030504030204" pitchFamily="34" charset="0"/>
              </a:rPr>
              <a:t>«</a:t>
            </a:r>
            <a:r>
              <a:rPr lang="es-ES" altLang="es-ES" sz="1200" dirty="0" err="1">
                <a:latin typeface="Arial Rounded MT Bold" panose="020F0704030504030204" pitchFamily="34" charset="0"/>
              </a:rPr>
              <a:t>engagement</a:t>
            </a:r>
            <a:r>
              <a:rPr lang="es-ES" altLang="es-ES" sz="1200" dirty="0">
                <a:latin typeface="Arial Rounded MT Bold" panose="020F0704030504030204" pitchFamily="34" charset="0"/>
              </a:rPr>
              <a:t>» de las historias.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Esto incluye el uso de los Hashtag.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3928B22-BD75-4367-9551-D673B8CFA4D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D67F876F-3E22-4908-AC48-64F516DE84D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64B2E45-6A7E-455B-AE9E-2A6DD721B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879360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3947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9999" y="1610377"/>
            <a:ext cx="6055891"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defRPr/>
            </a:pPr>
            <a:r>
              <a:rPr lang="es-ES" altLang="es-ES" sz="1200" dirty="0">
                <a:solidFill>
                  <a:srgbClr val="F8469B"/>
                </a:solidFill>
                <a:latin typeface="Arial Rounded MT Bold" panose="020F0704030504030204" pitchFamily="34" charset="0"/>
              </a:rPr>
              <a:t>El </a:t>
            </a:r>
            <a:r>
              <a:rPr lang="es-ES" altLang="es-ES" sz="1200" dirty="0" err="1">
                <a:solidFill>
                  <a:srgbClr val="F8469B"/>
                </a:solidFill>
                <a:latin typeface="Arial Rounded MT Bold" panose="020F0704030504030204" pitchFamily="34" charset="0"/>
              </a:rPr>
              <a:t>advertising</a:t>
            </a:r>
            <a:r>
              <a:rPr lang="es-ES" altLang="es-ES" sz="1200" dirty="0">
                <a:solidFill>
                  <a:srgbClr val="F8469B"/>
                </a:solidFill>
                <a:latin typeface="Arial Rounded MT Bold" panose="020F0704030504030204" pitchFamily="34" charset="0"/>
              </a:rPr>
              <a:t>:</a:t>
            </a:r>
          </a:p>
          <a:p>
            <a:pPr algn="just">
              <a:defRPr/>
            </a:pPr>
            <a:endParaRPr lang="es-ES" altLang="es-ES" sz="1200" dirty="0">
              <a:solidFill>
                <a:srgbClr val="F8469B"/>
              </a:solidFill>
              <a:latin typeface="Arial Rounded MT Bold" panose="020F0704030504030204" pitchFamily="34" charset="0"/>
            </a:endParaRPr>
          </a:p>
          <a:p>
            <a:pPr algn="just">
              <a:defRPr/>
            </a:pPr>
            <a:r>
              <a:rPr lang="es-ES" altLang="es-ES" sz="1200" dirty="0">
                <a:solidFill>
                  <a:schemeClr val="accent2">
                    <a:lumMod val="75000"/>
                  </a:schemeClr>
                </a:solidFill>
                <a:latin typeface="Arial Rounded MT Bold" panose="020F0704030504030204" pitchFamily="34" charset="0"/>
              </a:rPr>
              <a:t>La creación de los anuncios de pago es una actividad que ningún perfil de           negocio puede ignorar.</a:t>
            </a:r>
          </a:p>
          <a:p>
            <a:pPr algn="just">
              <a:defRPr/>
            </a:pPr>
            <a:endParaRPr lang="es-ES" altLang="es-ES" sz="1200" dirty="0">
              <a:solidFill>
                <a:schemeClr val="accent2">
                  <a:lumMod val="75000"/>
                </a:schemeClr>
              </a:solidFill>
              <a:latin typeface="Arial Rounded MT Bold" panose="020F0704030504030204" pitchFamily="34" charset="0"/>
            </a:endParaRPr>
          </a:p>
          <a:p>
            <a:pPr algn="just">
              <a:defRPr/>
            </a:pPr>
            <a:r>
              <a:rPr lang="es-ES" altLang="es-ES" sz="1200" dirty="0">
                <a:solidFill>
                  <a:schemeClr val="tx1"/>
                </a:solidFill>
                <a:latin typeface="Arial Rounded MT Bold" panose="020F0704030504030204" pitchFamily="34" charset="0"/>
              </a:rPr>
              <a:t>La</a:t>
            </a:r>
            <a:r>
              <a:rPr lang="es-ES" altLang="es-ES" sz="1200" dirty="0">
                <a:solidFill>
                  <a:schemeClr val="accent2">
                    <a:lumMod val="75000"/>
                  </a:schemeClr>
                </a:solidFill>
                <a:latin typeface="Arial Rounded MT Bold" panose="020F0704030504030204" pitchFamily="34" charset="0"/>
              </a:rPr>
              <a:t> </a:t>
            </a:r>
            <a:r>
              <a:rPr lang="es-ES" altLang="es-ES" sz="1200" dirty="0">
                <a:solidFill>
                  <a:schemeClr val="tx1"/>
                </a:solidFill>
                <a:latin typeface="Arial Rounded MT Bold" panose="020F0704030504030204" pitchFamily="34" charset="0"/>
              </a:rPr>
              <a:t>condición necesaria es claramente la registración de un método de pago       (tarjeta de crédito, PayPal, etc.). </a:t>
            </a:r>
          </a:p>
          <a:p>
            <a:pPr algn="just">
              <a:defRPr/>
            </a:pPr>
            <a:r>
              <a:rPr lang="es-ES" altLang="es-ES" sz="1200" dirty="0">
                <a:solidFill>
                  <a:schemeClr val="tx1"/>
                </a:solidFill>
                <a:latin typeface="Arial Rounded MT Bold" panose="020F0704030504030204" pitchFamily="34" charset="0"/>
              </a:rPr>
              <a:t>Es posible promocionar cualquier contenido, seleccionando y clicando en          «destaca». Después de haber geolocalizado la inserción, habrá que elegir los    intereses del público: la base de datos de Instagram es muy completa. </a:t>
            </a:r>
          </a:p>
          <a:p>
            <a:pPr algn="just">
              <a:defRPr/>
            </a:pPr>
            <a:r>
              <a:rPr lang="es-ES" altLang="es-ES" sz="1200" dirty="0">
                <a:solidFill>
                  <a:schemeClr val="tx1"/>
                </a:solidFill>
                <a:latin typeface="Arial Rounded MT Bold" panose="020F0704030504030204" pitchFamily="34" charset="0"/>
              </a:rPr>
              <a:t>Seleccionando de manera especifica el número de usuarios que se alcanzarán, disminuirá. </a:t>
            </a:r>
          </a:p>
          <a:p>
            <a:pPr algn="just">
              <a:defRPr/>
            </a:pPr>
            <a:r>
              <a:rPr lang="es-ES" altLang="es-ES" sz="1200" dirty="0">
                <a:solidFill>
                  <a:schemeClr val="tx1"/>
                </a:solidFill>
                <a:latin typeface="Arial Rounded MT Bold" panose="020F0704030504030204" pitchFamily="34" charset="0"/>
              </a:rPr>
              <a:t>Es mejor distribuir en muchos días el presupuesto, más que concentrarlo. </a:t>
            </a:r>
          </a:p>
          <a:p>
            <a:pPr algn="just">
              <a:defRPr/>
            </a:pPr>
            <a:r>
              <a:rPr lang="es-ES" altLang="es-ES" sz="1200" dirty="0">
                <a:solidFill>
                  <a:schemeClr val="tx1"/>
                </a:solidFill>
                <a:latin typeface="Arial Rounded MT Bold" panose="020F0704030504030204" pitchFamily="34" charset="0"/>
              </a:rPr>
              <a:t>Las inserciones en Instagram funcionan por «meritocracia»: </a:t>
            </a:r>
            <a:r>
              <a:rPr lang="es-ES" altLang="es-ES" sz="1200" dirty="0">
                <a:solidFill>
                  <a:schemeClr val="accent2">
                    <a:lumMod val="75000"/>
                  </a:schemeClr>
                </a:solidFill>
                <a:latin typeface="Arial Rounded MT Bold" panose="020F0704030504030204" pitchFamily="34" charset="0"/>
              </a:rPr>
              <a:t>más interacciones producen más trafico.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BD70F16-71F2-46F1-9098-888DEEDC139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6AD86FC-3C5B-4E98-80B7-DA0C9403FF4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12147FE-B270-4B7A-A8C3-428A5EE38F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766207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73798"/>
            <a:ext cx="5986242" cy="1754326"/>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También las historias se pueden patrocinar, pero hay una pequeña diferencia:  las historias están disponibles solo para 24 horas. </a:t>
            </a:r>
          </a:p>
          <a:p>
            <a:pPr algn="just">
              <a:defRPr/>
            </a:pPr>
            <a:r>
              <a:rPr lang="es-ES" altLang="es-ES" sz="1200" dirty="0">
                <a:latin typeface="Arial Rounded MT Bold" panose="020F0704030504030204" pitchFamily="34" charset="0"/>
              </a:rPr>
              <a:t>¿Es realmente conveniente hacer inserciones de pago? </a:t>
            </a:r>
          </a:p>
          <a:p>
            <a:pPr algn="just">
              <a:defRPr/>
            </a:pPr>
            <a:r>
              <a:rPr lang="es-ES" altLang="es-ES" sz="1200" dirty="0">
                <a:latin typeface="Arial Rounded MT Bold" panose="020F0704030504030204" pitchFamily="34" charset="0"/>
              </a:rPr>
              <a:t>Eso depende de muchos factores, sobre todo del objetivo fijado:                            adquirir público, dirigirlo a la página web especifica y externa, etc.</a:t>
            </a:r>
          </a:p>
          <a:p>
            <a:pPr algn="just">
              <a:defRPr/>
            </a:pPr>
            <a:endParaRPr lang="es-ES" altLang="es-ES" sz="1200" dirty="0">
              <a:latin typeface="Arial Rounded MT Bold" panose="020F0704030504030204" pitchFamily="34" charset="0"/>
            </a:endParaRPr>
          </a:p>
          <a:p>
            <a:pPr algn="just">
              <a:defRPr/>
            </a:pPr>
            <a:r>
              <a:rPr lang="es-ES" altLang="es-ES" sz="1200" dirty="0">
                <a:solidFill>
                  <a:schemeClr val="accent2">
                    <a:lumMod val="75000"/>
                  </a:schemeClr>
                </a:solidFill>
                <a:latin typeface="Arial Rounded MT Bold" panose="020F0704030504030204" pitchFamily="34" charset="0"/>
              </a:rPr>
              <a:t>Recientemente, Instagram ha reducido mucho la visibilidad de los post y de las historias que no están promocionadas por inserciones, así como Facebook. </a:t>
            </a:r>
          </a:p>
          <a:p>
            <a:pPr algn="just">
              <a:defRPr/>
            </a:pPr>
            <a:r>
              <a:rPr lang="es-ES" altLang="es-ES" sz="1200" dirty="0">
                <a:solidFill>
                  <a:schemeClr val="accent2">
                    <a:lumMod val="75000"/>
                  </a:schemeClr>
                </a:solidFill>
                <a:latin typeface="Arial Rounded MT Bold" panose="020F0704030504030204" pitchFamily="34" charset="0"/>
              </a:rPr>
              <a:t>Por tanto invertir un presupuesto es la única solución para obtener visibilidad.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0702437-7C05-4019-822D-66C4B135DAE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DE8ACF6-C456-498A-A253-F529842DF21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6ECDC83-0C8F-4929-965E-AF13E5CAF8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6845817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2453" y="149828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747727"/>
            <a:ext cx="6158129" cy="2308324"/>
          </a:xfrm>
          <a:prstGeom prst="rect">
            <a:avLst/>
          </a:prstGeom>
          <a:noFill/>
        </p:spPr>
        <p:txBody>
          <a:bodyPr wrap="square" rtlCol="0">
            <a:spAutoFit/>
          </a:bodyPr>
          <a:lstStyle/>
          <a:p>
            <a:pPr algn="just">
              <a:defRPr/>
            </a:pPr>
            <a:r>
              <a:rPr lang="es-ES" altLang="es-ES" sz="1200" dirty="0" err="1">
                <a:solidFill>
                  <a:srgbClr val="F8469B"/>
                </a:solidFill>
                <a:latin typeface="Arial Rounded MT Bold" panose="020F0704030504030204" pitchFamily="34" charset="0"/>
              </a:rPr>
              <a:t>User</a:t>
            </a:r>
            <a:r>
              <a:rPr lang="es-ES" altLang="es-ES" sz="1200" dirty="0">
                <a:solidFill>
                  <a:srgbClr val="F8469B"/>
                </a:solidFill>
                <a:latin typeface="Arial Rounded MT Bold" panose="020F0704030504030204" pitchFamily="34" charset="0"/>
              </a:rPr>
              <a:t> </a:t>
            </a:r>
            <a:r>
              <a:rPr lang="es-ES" altLang="es-ES" sz="1200" dirty="0" err="1">
                <a:solidFill>
                  <a:srgbClr val="F8469B"/>
                </a:solidFill>
                <a:latin typeface="Arial Rounded MT Bold" panose="020F0704030504030204" pitchFamily="34" charset="0"/>
              </a:rPr>
              <a:t>Generated</a:t>
            </a:r>
            <a:r>
              <a:rPr lang="es-ES" altLang="es-ES" sz="1200" dirty="0">
                <a:solidFill>
                  <a:srgbClr val="F8469B"/>
                </a:solidFill>
                <a:latin typeface="Arial Rounded MT Bold" panose="020F0704030504030204" pitchFamily="34" charset="0"/>
              </a:rPr>
              <a:t> Content:</a:t>
            </a:r>
          </a:p>
          <a:p>
            <a:pPr algn="just">
              <a:defRPr/>
            </a:pPr>
            <a:endParaRPr lang="es-ES" altLang="es-ES" sz="1200" dirty="0">
              <a:solidFill>
                <a:srgbClr val="F8469B"/>
              </a:solidFill>
              <a:latin typeface="Arial Rounded MT Bold" panose="020F0704030504030204" pitchFamily="34" charset="0"/>
            </a:endParaRPr>
          </a:p>
          <a:p>
            <a:pPr algn="just">
              <a:defRPr/>
            </a:pPr>
            <a:r>
              <a:rPr lang="es-ES" altLang="es-ES" sz="1200" dirty="0">
                <a:latin typeface="Arial Rounded MT Bold" panose="020F0704030504030204" pitchFamily="34" charset="0"/>
              </a:rPr>
              <a:t>Eso se refiere al conjunto de contenidos «espontáneos» que uno o más usuarios pueden crear para beneficiar, por ejemplo, una marca. </a:t>
            </a:r>
          </a:p>
          <a:p>
            <a:pPr algn="just">
              <a:defRPr/>
            </a:pPr>
            <a:r>
              <a:rPr lang="es-ES" altLang="es-ES" sz="1200" dirty="0">
                <a:latin typeface="Arial Rounded MT Bold" panose="020F0704030504030204" pitchFamily="34" charset="0"/>
              </a:rPr>
              <a:t>Los UGC son muy interesantes para las empresas: elementos autónomos, no          financiados, «espontáneos» y originales. </a:t>
            </a:r>
          </a:p>
          <a:p>
            <a:pPr algn="just">
              <a:defRPr/>
            </a:pPr>
            <a:r>
              <a:rPr lang="es-ES" altLang="es-ES" sz="1200" dirty="0">
                <a:latin typeface="Arial Rounded MT Bold" panose="020F0704030504030204" pitchFamily="34" charset="0"/>
              </a:rPr>
              <a:t>Muy a menudo las empresas «cooptan» los usuarios, adquiriendo su lista de            contactos, los cuales supuestamente comparten los mismos intereses. Una          subsección de los </a:t>
            </a:r>
            <a:r>
              <a:rPr lang="es-ES" altLang="es-ES" sz="1200" i="1" dirty="0" err="1">
                <a:latin typeface="Arial Rounded MT Bold" panose="020F0704030504030204" pitchFamily="34" charset="0"/>
              </a:rPr>
              <a:t>User</a:t>
            </a:r>
            <a:r>
              <a:rPr lang="es-ES" altLang="es-ES" sz="1200" i="1" dirty="0">
                <a:latin typeface="Arial Rounded MT Bold" panose="020F0704030504030204" pitchFamily="34" charset="0"/>
              </a:rPr>
              <a:t> </a:t>
            </a:r>
            <a:r>
              <a:rPr lang="es-ES" altLang="es-ES" sz="1200" i="1" dirty="0" err="1">
                <a:latin typeface="Arial Rounded MT Bold" panose="020F0704030504030204" pitchFamily="34" charset="0"/>
              </a:rPr>
              <a:t>Generated</a:t>
            </a:r>
            <a:r>
              <a:rPr lang="es-ES" altLang="es-ES" sz="1200" i="1" dirty="0">
                <a:latin typeface="Arial Rounded MT Bold" panose="020F0704030504030204" pitchFamily="34" charset="0"/>
              </a:rPr>
              <a:t> Content </a:t>
            </a:r>
            <a:r>
              <a:rPr lang="es-ES" altLang="es-ES" sz="1200" dirty="0">
                <a:latin typeface="Arial Rounded MT Bold" panose="020F0704030504030204" pitchFamily="34" charset="0"/>
              </a:rPr>
              <a:t>está constituida por los contenidos   creados y publicados «espontáneamente» por los empleados de una empresa a  favor de la marca. Además, otros elementos de interés para la publicidad son los concursos y a menudo los «</a:t>
            </a:r>
            <a:r>
              <a:rPr lang="es-ES" altLang="es-ES" sz="1200" dirty="0" err="1">
                <a:latin typeface="Arial Rounded MT Bold" panose="020F0704030504030204" pitchFamily="34" charset="0"/>
              </a:rPr>
              <a:t>give</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away</a:t>
            </a:r>
            <a:r>
              <a:rPr lang="es-ES" altLang="es-ES" sz="1200" dirty="0">
                <a:latin typeface="Arial Rounded MT Bold" panose="020F0704030504030204" pitchFamily="34" charset="0"/>
              </a:rPr>
              <a:t>».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64F2CD2-28C7-4A89-84BA-F2DA8E4B9AE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D7FC7C0-5145-458D-8714-175875FC3DD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B8F51898-810D-4EFA-BE09-F5295BF8D4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1272502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2453" y="150555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124" y="1740079"/>
            <a:ext cx="5969329" cy="1384995"/>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Otro elemento podría ser el estudio de la competencia: identificar las cuentas de los competidores directos, sobre todo los que tienen el trafico alto, para       entender su línea editorial. </a:t>
            </a:r>
          </a:p>
          <a:p>
            <a:pPr algn="just">
              <a:defRPr/>
            </a:pPr>
            <a:r>
              <a:rPr lang="es-ES" altLang="es-ES" sz="1200" dirty="0">
                <a:latin typeface="Arial Rounded MT Bold" panose="020F0704030504030204" pitchFamily="34" charset="0"/>
              </a:rPr>
              <a:t>Una estrategia considerada eficaz es el uso de las «</a:t>
            </a:r>
            <a:r>
              <a:rPr lang="es-ES" altLang="es-ES" sz="1200" dirty="0" err="1">
                <a:latin typeface="Arial Rounded MT Bold" panose="020F0704030504030204" pitchFamily="34" charset="0"/>
              </a:rPr>
              <a:t>call</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to</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action</a:t>
            </a:r>
            <a:r>
              <a:rPr lang="es-ES" altLang="es-ES" sz="1200" dirty="0">
                <a:latin typeface="Arial Rounded MT Bold" panose="020F0704030504030204" pitchFamily="34" charset="0"/>
              </a:rPr>
              <a:t> – CTC»:               dirigir las preguntas directamente al público, utilizando también las                    herramientas de los «</a:t>
            </a:r>
            <a:r>
              <a:rPr lang="es-ES" altLang="es-ES" sz="1200" dirty="0" err="1">
                <a:latin typeface="Arial Rounded MT Bold" panose="020F0704030504030204" pitchFamily="34" charset="0"/>
              </a:rPr>
              <a:t>engagement</a:t>
            </a:r>
            <a:r>
              <a:rPr lang="es-ES" altLang="es-ES" sz="1200" dirty="0">
                <a:latin typeface="Arial Rounded MT Bold" panose="020F0704030504030204" pitchFamily="34" charset="0"/>
              </a:rPr>
              <a:t>» de las historias. Esto incluye el uso de los Hashtag</a:t>
            </a:r>
            <a:r>
              <a:rPr lang="it-IT" altLang="es-ES" sz="1200" dirty="0">
                <a:latin typeface="Arial Rounded MT Bold" panose="020F0704030504030204" pitchFamily="34" charset="0"/>
              </a:rPr>
              <a:t>.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EC9412A-36DA-4AD9-9309-1B44C98DA73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E138EBE-5AF2-44F4-9275-FD2CD817DE7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D613AE6-0889-4925-AEF5-0408C5DC5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1390956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93582" y="1779433"/>
            <a:ext cx="5904000" cy="2677656"/>
          </a:xfrm>
          <a:prstGeom prst="rect">
            <a:avLst/>
          </a:prstGeom>
          <a:noFill/>
        </p:spPr>
        <p:txBody>
          <a:bodyPr wrap="square" rtlCol="0">
            <a:spAutoFit/>
          </a:bodyPr>
          <a:lstStyle/>
          <a:p>
            <a:pPr algn="just">
              <a:defRPr/>
            </a:pPr>
            <a:r>
              <a:rPr lang="es-ES" altLang="es-ES" sz="1200" dirty="0">
                <a:solidFill>
                  <a:srgbClr val="F8469B"/>
                </a:solidFill>
                <a:latin typeface="Arial Rounded MT Bold" panose="020F0704030504030204" pitchFamily="34" charset="0"/>
              </a:rPr>
              <a:t>Técnicas de crecimientos artificiales</a:t>
            </a:r>
          </a:p>
          <a:p>
            <a:pPr algn="just">
              <a:defRPr/>
            </a:pPr>
            <a:endParaRPr lang="es-ES" altLang="es-ES" sz="1200" dirty="0">
              <a:solidFill>
                <a:srgbClr val="F8469B"/>
              </a:solidFill>
              <a:latin typeface="Arial Rounded MT Bold" panose="020F0704030504030204" pitchFamily="34" charset="0"/>
            </a:endParaRPr>
          </a:p>
          <a:p>
            <a:pPr algn="just">
              <a:defRPr/>
            </a:pPr>
            <a:endParaRPr lang="es-ES" altLang="es-ES" sz="1200" dirty="0">
              <a:solidFill>
                <a:srgbClr val="F8469B"/>
              </a:solidFill>
              <a:latin typeface="Arial Rounded MT Bold" panose="020F0704030504030204" pitchFamily="34" charset="0"/>
            </a:endParaRPr>
          </a:p>
          <a:p>
            <a:pPr algn="just">
              <a:defRPr/>
            </a:pPr>
            <a:r>
              <a:rPr lang="es-ES" altLang="es-ES" sz="1200" dirty="0">
                <a:latin typeface="Arial Rounded MT Bold" panose="020F0704030504030204" pitchFamily="34" charset="0"/>
              </a:rPr>
              <a:t>El logro de algunos objetivos (seguidores, visualizaciones) a menudo es un     reto difícil. Muy a menudo, las pequeñas empresas o las pequeñas marcas,    por falta de presupuesto y tiempo, no consiguen producir un Plan de                Comunicación orgánico, ni crear una </a:t>
            </a:r>
            <a:r>
              <a:rPr lang="es-ES" altLang="es-ES" sz="1200" dirty="0" err="1">
                <a:latin typeface="Arial Rounded MT Bold" panose="020F0704030504030204" pitchFamily="34" charset="0"/>
              </a:rPr>
              <a:t>community</a:t>
            </a:r>
            <a:r>
              <a:rPr lang="es-ES" altLang="es-ES" sz="1200" dirty="0">
                <a:latin typeface="Arial Rounded MT Bold" panose="020F0704030504030204" pitchFamily="34" charset="0"/>
              </a:rPr>
              <a:t> en constante crecimiento. </a:t>
            </a:r>
          </a:p>
          <a:p>
            <a:pPr algn="just">
              <a:defRPr/>
            </a:pPr>
            <a:r>
              <a:rPr lang="es-ES" altLang="es-ES" sz="1200" dirty="0">
                <a:latin typeface="Arial Rounded MT Bold" panose="020F0704030504030204" pitchFamily="34" charset="0"/>
              </a:rPr>
              <a:t>Instagram no es, como hemos dicho anteriormente, una herramienta de          «compartición fotográfica», sino una red social, aunque se base en las             imágenes y/o videos.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Eso significa que la conversación es un elemento de suma importancia. Bot, programas de intercambio, son herramientas muy utilizadas para acelerar el camino (con algunas contraindicaciones).</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2C418EE-E311-4C6C-9A10-329FDEDC499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71E3687-58D8-443C-B896-A2D34706404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169328B-01E0-4AE8-B372-48695FCD69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9856437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8424" y="154155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779662"/>
            <a:ext cx="6300193" cy="2308324"/>
          </a:xfrm>
          <a:prstGeom prst="rect">
            <a:avLst/>
          </a:prstGeom>
          <a:noFill/>
        </p:spPr>
        <p:txBody>
          <a:bodyPr wrap="square" rtlCol="0">
            <a:spAutoFit/>
          </a:bodyPr>
          <a:lstStyle/>
          <a:p>
            <a:pPr algn="just">
              <a:defRPr/>
            </a:pPr>
            <a:r>
              <a:rPr lang="es-ES" altLang="es-ES" sz="1200" dirty="0">
                <a:solidFill>
                  <a:srgbClr val="F8469B"/>
                </a:solidFill>
                <a:latin typeface="Arial Rounded MT Bold" panose="020F0704030504030204" pitchFamily="34" charset="0"/>
              </a:rPr>
              <a:t>Las estadísticas y los «me gusta» escondidos</a:t>
            </a:r>
          </a:p>
          <a:p>
            <a:pPr algn="just">
              <a:defRPr/>
            </a:pPr>
            <a:endParaRPr lang="es-ES" altLang="es-ES" sz="1200" dirty="0">
              <a:solidFill>
                <a:srgbClr val="F8469B"/>
              </a:solidFill>
              <a:latin typeface="Arial Rounded MT Bold" panose="020F0704030504030204" pitchFamily="34" charset="0"/>
            </a:endParaRPr>
          </a:p>
          <a:p>
            <a:pPr algn="just">
              <a:defRPr/>
            </a:pPr>
            <a:r>
              <a:rPr lang="es-ES" altLang="es-ES" sz="1200" dirty="0">
                <a:latin typeface="Arial Rounded MT Bold" panose="020F0704030504030204" pitchFamily="34" charset="0"/>
              </a:rPr>
              <a:t>Como en cualquier otra estrategia de Marketing, también las que están diseñadas e implementadas en Instagram, necesitan un cuidadoso seguimiento, por ejemplo, observando los datos que la misma plataforma ofrece a través de la página              «</a:t>
            </a:r>
            <a:r>
              <a:rPr lang="es-ES" altLang="es-ES" sz="1200" dirty="0" err="1">
                <a:latin typeface="Arial Rounded MT Bold" panose="020F0704030504030204" pitchFamily="34" charset="0"/>
              </a:rPr>
              <a:t>Insight</a:t>
            </a:r>
            <a:r>
              <a:rPr lang="es-ES" altLang="es-ES" sz="1200" dirty="0">
                <a:latin typeface="Arial Rounded MT Bold" panose="020F0704030504030204" pitchFamily="34" charset="0"/>
              </a:rPr>
              <a:t>» de cada cuenta de negocio. </a:t>
            </a:r>
          </a:p>
          <a:p>
            <a:pPr algn="just">
              <a:defRPr/>
            </a:pPr>
            <a:r>
              <a:rPr lang="es-ES" altLang="es-ES" sz="1200" dirty="0">
                <a:latin typeface="Arial Rounded MT Bold" panose="020F0704030504030204" pitchFamily="34" charset="0"/>
              </a:rPr>
              <a:t>Es una implementación definitiva la opción de ver los «me gusta» de los post y de   los contenidos ajenos. Una elección de los desarrolladores para «aliviar» la              presión sobre los usuarios. La falta de «me gusta» y otros datos públicos hará más difícil la evaluación de una cuenta en términos de eficiencia. </a:t>
            </a:r>
          </a:p>
          <a:p>
            <a:pPr algn="just">
              <a:defRPr/>
            </a:pPr>
            <a:r>
              <a:rPr lang="es-ES" altLang="es-ES" sz="1200" dirty="0">
                <a:latin typeface="Arial Rounded MT Bold" panose="020F0704030504030204" pitchFamily="34" charset="0"/>
              </a:rPr>
              <a:t>Por último, conviene tener en cuenta los aspectos cruciales de una actividad             promocional en Instagram: crecer, involucrar, monetizar.</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0742152-7EC1-4F06-9616-1A9C6D52AF7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46CB800-98C9-45E7-8789-7F436EFE385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9C901F6-C781-4FA5-8EBA-94EECFAC2B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36691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E738E618-22DA-4B26-B52B-B729EA3A1567}"/>
              </a:ext>
            </a:extLst>
          </p:cNvPr>
          <p:cNvGraphicFramePr/>
          <p:nvPr>
            <p:extLst>
              <p:ext uri="{D42A27DB-BD31-4B8C-83A1-F6EECF244321}">
                <p14:modId xmlns:p14="http://schemas.microsoft.com/office/powerpoint/2010/main" val="3773832050"/>
              </p:ext>
            </p:extLst>
          </p:nvPr>
        </p:nvGraphicFramePr>
        <p:xfrm>
          <a:off x="1460562" y="2283710"/>
          <a:ext cx="5904000" cy="1152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3B338C7-A64D-4220-9745-5F382A6B7948}"/>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F5B08C9-9A64-4738-8B7E-39B1AC870F79}"/>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1377999-41DB-484A-A9F1-5B763AB031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103138918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60711"/>
            <a:ext cx="6207782" cy="1569660"/>
          </a:xfrm>
          <a:prstGeom prst="rect">
            <a:avLst/>
          </a:prstGeom>
          <a:noFill/>
        </p:spPr>
        <p:txBody>
          <a:bodyPr wrap="square" rtlCol="0">
            <a:spAutoFit/>
          </a:bodyPr>
          <a:lstStyle/>
          <a:p>
            <a:pPr>
              <a:defRPr/>
            </a:pPr>
            <a:r>
              <a:rPr lang="it-IT" altLang="es-ES" sz="1200" dirty="0" err="1">
                <a:solidFill>
                  <a:srgbClr val="F8469B"/>
                </a:solidFill>
                <a:latin typeface="Arial Rounded MT Bold" panose="020F0704030504030204" pitchFamily="34" charset="0"/>
              </a:rPr>
              <a:t>Bibliografía</a:t>
            </a:r>
            <a:r>
              <a:rPr lang="it-IT" altLang="es-ES" sz="1200" dirty="0">
                <a:solidFill>
                  <a:srgbClr val="F8469B"/>
                </a:solidFill>
                <a:latin typeface="Arial Rounded MT Bold" panose="020F0704030504030204" pitchFamily="34" charset="0"/>
              </a:rPr>
              <a:t>: </a:t>
            </a:r>
          </a:p>
          <a:p>
            <a:pPr>
              <a:defRPr/>
            </a:pPr>
            <a:endParaRPr lang="it-IT" altLang="es-ES" sz="1200" dirty="0">
              <a:latin typeface="Arial Rounded MT Bold" panose="020F0704030504030204" pitchFamily="34" charset="0"/>
            </a:endParaRPr>
          </a:p>
          <a:p>
            <a:pPr>
              <a:defRPr/>
            </a:pPr>
            <a:r>
              <a:rPr lang="it-IT" altLang="es-ES" sz="1200" dirty="0">
                <a:latin typeface="Arial Rounded MT Bold" panose="020F0704030504030204" pitchFamily="34" charset="0"/>
              </a:rPr>
              <a:t>1) Laurita G., Venturini R., </a:t>
            </a:r>
            <a:r>
              <a:rPr lang="it-IT" altLang="es-ES" sz="1200" i="1" dirty="0">
                <a:latin typeface="Arial Rounded MT Bold" panose="020F0704030504030204" pitchFamily="34" charset="0"/>
              </a:rPr>
              <a:t>Strategia Digitale</a:t>
            </a:r>
            <a:r>
              <a:rPr lang="it-IT" altLang="es-ES" sz="1200" dirty="0">
                <a:latin typeface="Arial Rounded MT Bold" panose="020F0704030504030204" pitchFamily="34" charset="0"/>
              </a:rPr>
              <a:t>, Hoepli 2016 (seconda edizione)</a:t>
            </a:r>
          </a:p>
          <a:p>
            <a:pPr>
              <a:defRPr/>
            </a:pPr>
            <a:r>
              <a:rPr lang="it-IT" altLang="es-ES" sz="1200" dirty="0">
                <a:latin typeface="Arial Rounded MT Bold" panose="020F0704030504030204" pitchFamily="34" charset="0"/>
              </a:rPr>
              <a:t>2) Di Fraia G. (a cura di), </a:t>
            </a:r>
            <a:r>
              <a:rPr lang="it-IT" altLang="es-ES" sz="1200" i="1" dirty="0">
                <a:latin typeface="Arial Rounded MT Bold" panose="020F0704030504030204" pitchFamily="34" charset="0"/>
              </a:rPr>
              <a:t>Social Media Marketing - Strategie e tecniche per </a:t>
            </a:r>
          </a:p>
          <a:p>
            <a:pPr>
              <a:defRPr/>
            </a:pPr>
            <a:r>
              <a:rPr lang="it-IT" altLang="es-ES" sz="1200" i="1" dirty="0">
                <a:latin typeface="Arial Rounded MT Bold" panose="020F0704030504030204" pitchFamily="34" charset="0"/>
              </a:rPr>
              <a:t>aziende B2B e B2C</a:t>
            </a:r>
            <a:r>
              <a:rPr lang="it-IT" altLang="es-ES" sz="1200" dirty="0">
                <a:latin typeface="Arial Rounded MT Bold" panose="020F0704030504030204" pitchFamily="34" charset="0"/>
              </a:rPr>
              <a:t>, Hoepli 2015 (seconda edizione)</a:t>
            </a:r>
          </a:p>
          <a:p>
            <a:pPr>
              <a:defRPr/>
            </a:pPr>
            <a:r>
              <a:rPr lang="it-IT" altLang="es-ES" sz="1200" dirty="0">
                <a:latin typeface="Arial Rounded MT Bold" panose="020F0704030504030204" pitchFamily="34" charset="0"/>
              </a:rPr>
              <a:t>3) Di Costanzo F., </a:t>
            </a:r>
            <a:r>
              <a:rPr lang="it-IT" altLang="es-ES" sz="1200" i="1" dirty="0">
                <a:latin typeface="Arial Rounded MT Bold" panose="020F0704030504030204" pitchFamily="34" charset="0"/>
              </a:rPr>
              <a:t>PA Social. Viaggio nell’Italia della nuova comunicazione </a:t>
            </a:r>
          </a:p>
          <a:p>
            <a:pPr>
              <a:defRPr/>
            </a:pPr>
            <a:r>
              <a:rPr lang="it-IT" altLang="es-ES" sz="1200" i="1" dirty="0">
                <a:latin typeface="Arial Rounded MT Bold" panose="020F0704030504030204" pitchFamily="34" charset="0"/>
              </a:rPr>
              <a:t>tra lavoro, servizi e innovazione</a:t>
            </a:r>
            <a:r>
              <a:rPr lang="it-IT" altLang="es-ES" sz="1200" dirty="0">
                <a:latin typeface="Arial Rounded MT Bold" panose="020F0704030504030204" pitchFamily="34" charset="0"/>
              </a:rPr>
              <a:t>, FrancoAngeli, 2017</a:t>
            </a:r>
          </a:p>
          <a:p>
            <a:pPr>
              <a:defRPr/>
            </a:pPr>
            <a:r>
              <a:rPr lang="it-IT" altLang="es-ES" sz="1200" dirty="0">
                <a:latin typeface="Arial Rounded MT Bold" panose="020F0704030504030204" pitchFamily="34" charset="0"/>
              </a:rPr>
              <a:t>4) F. Matteucci, Instagram non è fotografia, Dario Flaccovio Editore, 2019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86A9262-C109-4091-B39C-2428C205036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A2D0C45-01AB-4A1E-B180-8D6678135B4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EE67744-9D3A-4F85-A625-3E8E081A70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57511688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solidFill>
                  <a:srgbClr val="F8469B"/>
                </a:solidFill>
              </a:rPr>
              <a:t>¡Gracias!</a:t>
            </a:r>
            <a:endParaRPr lang="ko-KR" altLang="en-US" dirty="0">
              <a:solidFill>
                <a:srgbClr val="F8469B"/>
              </a:solidFill>
            </a:endParaRPr>
          </a:p>
        </p:txBody>
      </p:sp>
      <p:pic>
        <p:nvPicPr>
          <p:cNvPr id="4" name="Imagen 3">
            <a:extLst>
              <a:ext uri="{FF2B5EF4-FFF2-40B4-BE49-F238E27FC236}">
                <a16:creationId xmlns:a16="http://schemas.microsoft.com/office/drawing/2014/main" id="{A90E11AD-DEA9-44A4-9CAB-2B246C8C8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677665"/>
            <a:ext cx="1854071" cy="927036"/>
          </a:xfrm>
          <a:prstGeom prst="rect">
            <a:avLst/>
          </a:prstGeom>
        </p:spPr>
      </p:pic>
      <p:pic>
        <p:nvPicPr>
          <p:cNvPr id="5" name="Imagen 4">
            <a:extLst>
              <a:ext uri="{FF2B5EF4-FFF2-40B4-BE49-F238E27FC236}">
                <a16:creationId xmlns:a16="http://schemas.microsoft.com/office/drawing/2014/main" id="{07AE7557-7AB2-4182-8D3F-4716731E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6" name="CuadroTexto 5">
            <a:extLst>
              <a:ext uri="{FF2B5EF4-FFF2-40B4-BE49-F238E27FC236}">
                <a16:creationId xmlns:a16="http://schemas.microsoft.com/office/drawing/2014/main" id="{DF31A201-D446-4E24-9D08-20F044C4F0B7}"/>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455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0359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3" name="Diagram 2">
            <a:extLst>
              <a:ext uri="{FF2B5EF4-FFF2-40B4-BE49-F238E27FC236}">
                <a16:creationId xmlns:a16="http://schemas.microsoft.com/office/drawing/2014/main" id="{8FFD8AC1-33FA-46D8-9657-7333349AAB4A}"/>
              </a:ext>
            </a:extLst>
          </p:cNvPr>
          <p:cNvGraphicFramePr/>
          <p:nvPr>
            <p:extLst>
              <p:ext uri="{D42A27DB-BD31-4B8C-83A1-F6EECF244321}">
                <p14:modId xmlns:p14="http://schemas.microsoft.com/office/powerpoint/2010/main" val="884908775"/>
              </p:ext>
            </p:extLst>
          </p:nvPr>
        </p:nvGraphicFramePr>
        <p:xfrm>
          <a:off x="881843" y="1409600"/>
          <a:ext cx="7272808" cy="2919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223BC2D-84BD-48C9-9D0B-CB2404C16F3A}"/>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6D46BFC-4EC6-4E26-A29E-2BC01F410BF0}"/>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B5CCF9A4-0915-47B7-A32F-A2BF75EA57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3327550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75656" y="2102597"/>
            <a:ext cx="6346282" cy="1015663"/>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La </a:t>
            </a:r>
            <a:r>
              <a:rPr lang="es-ES" altLang="es-ES" sz="1200" dirty="0">
                <a:solidFill>
                  <a:srgbClr val="F8469B"/>
                </a:solidFill>
                <a:latin typeface="Arial Rounded MT Bold" panose="020F0704030504030204" pitchFamily="34" charset="0"/>
              </a:rPr>
              <a:t>Fase de Análisis </a:t>
            </a:r>
            <a:r>
              <a:rPr lang="es-ES" altLang="es-ES" sz="1200" dirty="0">
                <a:latin typeface="Arial Rounded MT Bold" panose="020F0704030504030204" pitchFamily="34" charset="0"/>
              </a:rPr>
              <a:t>nos permite entender </a:t>
            </a:r>
            <a:r>
              <a:rPr lang="es-ES" altLang="es-ES" sz="1200" dirty="0">
                <a:solidFill>
                  <a:srgbClr val="F8469B"/>
                </a:solidFill>
                <a:latin typeface="Arial Rounded MT Bold" panose="020F0704030504030204" pitchFamily="34" charset="0"/>
              </a:rPr>
              <a:t>donde nos encontramos como Marca o    empresa. </a:t>
            </a:r>
            <a:r>
              <a:rPr lang="es-ES" altLang="es-ES" sz="1200" dirty="0">
                <a:latin typeface="Arial Rounded MT Bold" panose="020F0704030504030204" pitchFamily="34" charset="0"/>
              </a:rPr>
              <a:t>Ahora podemos definir las </a:t>
            </a:r>
            <a:r>
              <a:rPr lang="es-ES" altLang="es-ES" sz="1200" dirty="0">
                <a:solidFill>
                  <a:srgbClr val="F8469B"/>
                </a:solidFill>
                <a:latin typeface="Arial Rounded MT Bold" panose="020F0704030504030204" pitchFamily="34" charset="0"/>
              </a:rPr>
              <a:t>nuevas Estrategias de Marketing Digital</a:t>
            </a:r>
            <a:r>
              <a:rPr lang="es-ES" altLang="es-ES" sz="1200" dirty="0">
                <a:latin typeface="Arial Rounded MT Bold" panose="020F0704030504030204" pitchFamily="34" charset="0"/>
              </a:rPr>
              <a:t>: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O sea, crear un </a:t>
            </a:r>
            <a:r>
              <a:rPr lang="es-ES" altLang="es-ES" sz="1200" dirty="0">
                <a:solidFill>
                  <a:srgbClr val="00B050"/>
                </a:solidFill>
                <a:latin typeface="Arial Rounded MT Bold" panose="020F0704030504030204" pitchFamily="34" charset="0"/>
              </a:rPr>
              <a:t>plan operativo</a:t>
            </a:r>
            <a:r>
              <a:rPr lang="es-ES" altLang="es-ES" sz="1200" dirty="0">
                <a:latin typeface="Arial Rounded MT Bold" panose="020F0704030504030204" pitchFamily="34" charset="0"/>
              </a:rPr>
              <a:t>, un autentico documento que se estructura                 generalmente como un cronograma, indicando:</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DAC959D-D53E-4C4E-9EE9-C9187E21C5E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B6A89D1-104E-46D6-8D49-2BFFCDF6307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4715B1E-02B2-4C8C-8B04-4309264E0E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AC593449-B22B-4278-A481-DB03852C3318}"/>
              </a:ext>
            </a:extLst>
          </p:cNvPr>
          <p:cNvSpPr txBox="1"/>
          <p:nvPr/>
        </p:nvSpPr>
        <p:spPr>
          <a:xfrm>
            <a:off x="3779912" y="1465942"/>
            <a:ext cx="1440160" cy="400110"/>
          </a:xfrm>
          <a:prstGeom prst="rect">
            <a:avLst/>
          </a:prstGeom>
          <a:noFill/>
        </p:spPr>
        <p:txBody>
          <a:bodyPr wrap="square">
            <a:spAutoFit/>
          </a:bodyPr>
          <a:lstStyle/>
          <a:p>
            <a:r>
              <a:rPr lang="es-ES" altLang="es-ES" sz="2000" dirty="0">
                <a:solidFill>
                  <a:srgbClr val="7030A0"/>
                </a:solidFill>
                <a:latin typeface="Arial Rounded MT Bold" panose="020F0704030504030204" pitchFamily="34" charset="0"/>
              </a:rPr>
              <a:t>ANÁLISIS</a:t>
            </a:r>
            <a:endParaRPr lang="es-ES" sz="1100" dirty="0">
              <a:solidFill>
                <a:srgbClr val="7030A0"/>
              </a:solidFill>
            </a:endParaRPr>
          </a:p>
        </p:txBody>
      </p:sp>
    </p:spTree>
    <p:extLst>
      <p:ext uri="{BB962C8B-B14F-4D97-AF65-F5344CB8AC3E}">
        <p14:creationId xmlns:p14="http://schemas.microsoft.com/office/powerpoint/2010/main" val="3149360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27560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C075B6CC-31C0-4867-B302-F2E95F6ABBFA}"/>
              </a:ext>
            </a:extLst>
          </p:cNvPr>
          <p:cNvGraphicFramePr/>
          <p:nvPr>
            <p:extLst>
              <p:ext uri="{D42A27DB-BD31-4B8C-83A1-F6EECF244321}">
                <p14:modId xmlns:p14="http://schemas.microsoft.com/office/powerpoint/2010/main" val="456998238"/>
              </p:ext>
            </p:extLst>
          </p:nvPr>
        </p:nvGraphicFramePr>
        <p:xfrm>
          <a:off x="1864153" y="1419623"/>
          <a:ext cx="5415694" cy="3112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A9A380B-B0A3-4163-B4B8-68381F1FD42E}"/>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6F4DB88-3AE3-4DC6-9A95-6133FC723DF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4D4428B-5031-4872-A7C4-42010E7A5F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138029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686495"/>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8387" y="2256732"/>
            <a:ext cx="6087228" cy="1200329"/>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En este momento se puede pasar a la </a:t>
            </a:r>
            <a:r>
              <a:rPr lang="es-ES" altLang="es-ES" sz="1200" dirty="0">
                <a:solidFill>
                  <a:srgbClr val="F8469B"/>
                </a:solidFill>
                <a:latin typeface="Arial Rounded MT Bold" panose="020F0704030504030204" pitchFamily="34" charset="0"/>
              </a:rPr>
              <a:t>Ejecución: </a:t>
            </a:r>
          </a:p>
          <a:p>
            <a:pPr algn="just">
              <a:defRPr/>
            </a:pPr>
            <a:r>
              <a:rPr lang="es-ES" altLang="es-ES" sz="1200" dirty="0">
                <a:latin typeface="Arial Rounded MT Bold" panose="020F0704030504030204" pitchFamily="34" charset="0"/>
              </a:rPr>
              <a:t>Si entra en la acción, </a:t>
            </a:r>
            <a:r>
              <a:rPr lang="es-ES" altLang="es-ES" sz="1200" dirty="0" err="1">
                <a:latin typeface="Arial Rounded MT Bold" panose="020F0704030504030204" pitchFamily="34" charset="0"/>
              </a:rPr>
              <a:t>tenendo</a:t>
            </a:r>
            <a:r>
              <a:rPr lang="es-ES" altLang="es-ES" sz="1200" dirty="0">
                <a:latin typeface="Arial Rounded MT Bold" panose="020F0704030504030204" pitchFamily="34" charset="0"/>
              </a:rPr>
              <a:t> en cuenta el proprio </a:t>
            </a:r>
            <a:r>
              <a:rPr lang="es-ES" altLang="es-ES" sz="1200" dirty="0">
                <a:solidFill>
                  <a:srgbClr val="F8469B"/>
                </a:solidFill>
                <a:latin typeface="Arial Rounded MT Bold" panose="020F0704030504030204" pitchFamily="34" charset="0"/>
              </a:rPr>
              <a:t>Plan Operativo</a:t>
            </a:r>
          </a:p>
          <a:p>
            <a:pPr algn="just">
              <a:defRPr/>
            </a:pPr>
            <a:r>
              <a:rPr lang="es-ES" altLang="es-ES" sz="1200" dirty="0">
                <a:latin typeface="Arial Rounded MT Bold" panose="020F0704030504030204" pitchFamily="34" charset="0"/>
              </a:rPr>
              <a:t>incluyendo la </a:t>
            </a:r>
            <a:r>
              <a:rPr lang="es-ES" altLang="es-ES" sz="1200" dirty="0">
                <a:solidFill>
                  <a:srgbClr val="F8469B"/>
                </a:solidFill>
                <a:latin typeface="Arial Rounded MT Bold" panose="020F0704030504030204" pitchFamily="34" charset="0"/>
              </a:rPr>
              <a:t>planificación,</a:t>
            </a:r>
            <a:r>
              <a:rPr lang="es-ES" altLang="es-ES" sz="1200" dirty="0">
                <a:latin typeface="Arial Rounded MT Bold" panose="020F0704030504030204" pitchFamily="34" charset="0"/>
              </a:rPr>
              <a:t> el </a:t>
            </a:r>
            <a:r>
              <a:rPr lang="es-ES" altLang="es-ES" sz="1200" dirty="0">
                <a:solidFill>
                  <a:srgbClr val="F8469B"/>
                </a:solidFill>
                <a:latin typeface="Arial Rounded MT Bold" panose="020F0704030504030204" pitchFamily="34" charset="0"/>
              </a:rPr>
              <a:t>diseño</a:t>
            </a:r>
            <a:r>
              <a:rPr lang="es-ES" altLang="es-ES" sz="1200" dirty="0">
                <a:latin typeface="Arial Rounded MT Bold" panose="020F0704030504030204" pitchFamily="34" charset="0"/>
              </a:rPr>
              <a:t> de la  </a:t>
            </a:r>
            <a:r>
              <a:rPr lang="es-ES" altLang="es-ES" sz="1200" dirty="0">
                <a:solidFill>
                  <a:srgbClr val="F8469B"/>
                </a:solidFill>
                <a:latin typeface="Arial Rounded MT Bold" panose="020F0704030504030204" pitchFamily="34" charset="0"/>
              </a:rPr>
              <a:t>página web</a:t>
            </a:r>
            <a:r>
              <a:rPr lang="es-ES" altLang="es-ES" sz="1200" dirty="0">
                <a:latin typeface="Arial Rounded MT Bold" panose="020F0704030504030204" pitchFamily="34" charset="0"/>
              </a:rPr>
              <a:t>, el </a:t>
            </a:r>
            <a:r>
              <a:rPr lang="es-ES" altLang="es-ES" sz="1200" dirty="0">
                <a:solidFill>
                  <a:srgbClr val="F8469B"/>
                </a:solidFill>
                <a:latin typeface="Arial Rounded MT Bold" panose="020F0704030504030204" pitchFamily="34" charset="0"/>
              </a:rPr>
              <a:t>presupuesto</a:t>
            </a:r>
            <a:r>
              <a:rPr lang="es-ES" altLang="es-ES" sz="1200" dirty="0">
                <a:latin typeface="Arial Rounded MT Bold" panose="020F0704030504030204" pitchFamily="34" charset="0"/>
              </a:rPr>
              <a:t>...</a:t>
            </a:r>
          </a:p>
          <a:p>
            <a:pPr>
              <a:defRPr/>
            </a:pPr>
            <a:r>
              <a:rPr lang="es-ES" altLang="es-ES" sz="1200" dirty="0">
                <a:latin typeface="Arial Rounded MT Bold" panose="020F0704030504030204" pitchFamily="34" charset="0"/>
              </a:rPr>
              <a:t>Lo que aquí cuenta de verdad es el grado de </a:t>
            </a:r>
            <a:r>
              <a:rPr lang="es-ES" altLang="es-ES" sz="1200" i="1" dirty="0" err="1">
                <a:solidFill>
                  <a:srgbClr val="F8469B"/>
                </a:solidFill>
                <a:latin typeface="Arial Rounded MT Bold" panose="020F0704030504030204" pitchFamily="34" charset="0"/>
              </a:rPr>
              <a:t>commitment</a:t>
            </a:r>
            <a:r>
              <a:rPr lang="es-ES" altLang="es-ES" sz="1200" dirty="0">
                <a:latin typeface="Arial Rounded MT Bold" panose="020F0704030504030204" pitchFamily="34" charset="0"/>
              </a:rPr>
              <a:t> de quien tiene la guía de la actividad del Marketing Digital en la empresa (cuanto cree en eso, cual es su nivel de competencia) y entonces sus capacidades profesionales.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4275ADE-4E60-49C9-9A59-719DF564069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1AD891B-5429-45C5-8540-E27FF5E29ED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D89D1DE-3EA4-400E-9005-79322273D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0998282D-3269-4D8D-BBE3-2CD69BAB8EB7}"/>
              </a:ext>
            </a:extLst>
          </p:cNvPr>
          <p:cNvSpPr txBox="1"/>
          <p:nvPr/>
        </p:nvSpPr>
        <p:spPr>
          <a:xfrm>
            <a:off x="3555735" y="1486440"/>
            <a:ext cx="1919563" cy="400110"/>
          </a:xfrm>
          <a:prstGeom prst="rect">
            <a:avLst/>
          </a:prstGeom>
          <a:noFill/>
        </p:spPr>
        <p:txBody>
          <a:bodyPr wrap="square">
            <a:spAutoFit/>
          </a:bodyPr>
          <a:lstStyle/>
          <a:p>
            <a:r>
              <a:rPr lang="it-IT" altLang="es-ES" sz="2000" dirty="0">
                <a:solidFill>
                  <a:srgbClr val="7030A0"/>
                </a:solidFill>
                <a:latin typeface="Arial Rounded MT Bold" panose="020F0704030504030204" pitchFamily="34" charset="0"/>
              </a:rPr>
              <a:t>EJECUCIÓN</a:t>
            </a:r>
            <a:endParaRPr lang="es-ES" sz="2000" dirty="0"/>
          </a:p>
        </p:txBody>
      </p:sp>
    </p:spTree>
    <p:extLst>
      <p:ext uri="{BB962C8B-B14F-4D97-AF65-F5344CB8AC3E}">
        <p14:creationId xmlns:p14="http://schemas.microsoft.com/office/powerpoint/2010/main" val="2325891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57832" y="2173308"/>
            <a:ext cx="6182520" cy="1754326"/>
          </a:xfrm>
          <a:prstGeom prst="rect">
            <a:avLst/>
          </a:prstGeom>
          <a:noFill/>
        </p:spPr>
        <p:txBody>
          <a:bodyPr wrap="square" rtlCol="0">
            <a:spAutoFit/>
          </a:bodyPr>
          <a:lstStyle/>
          <a:p>
            <a:pPr>
              <a:defRPr/>
            </a:pPr>
            <a:r>
              <a:rPr lang="es-ES" altLang="es-ES" sz="1200" dirty="0">
                <a:solidFill>
                  <a:srgbClr val="F8469B"/>
                </a:solidFill>
                <a:latin typeface="Arial Rounded MT Bold" panose="020F0704030504030204" pitchFamily="34" charset="0"/>
              </a:rPr>
              <a:t>Medición</a:t>
            </a:r>
            <a:r>
              <a:rPr lang="es-ES" altLang="es-ES" sz="1200" dirty="0">
                <a:latin typeface="Arial Rounded MT Bold" panose="020F0704030504030204" pitchFamily="34" charset="0"/>
              </a:rPr>
              <a:t>: esta es una fase fundamental que ocurre durante y después de la </a:t>
            </a:r>
          </a:p>
          <a:p>
            <a:pPr>
              <a:defRPr/>
            </a:pPr>
            <a:r>
              <a:rPr lang="es-ES" altLang="es-ES" sz="1200" dirty="0">
                <a:latin typeface="Arial Rounded MT Bold" panose="020F0704030504030204" pitchFamily="34" charset="0"/>
              </a:rPr>
              <a:t>implementación de cada Estrategia de Marketing Digital. </a:t>
            </a:r>
          </a:p>
          <a:p>
            <a:pPr>
              <a:defRPr/>
            </a:pPr>
            <a:r>
              <a:rPr lang="es-ES" altLang="es-ES" sz="1200" dirty="0">
                <a:latin typeface="Arial Rounded MT Bold" panose="020F0704030504030204" pitchFamily="34" charset="0"/>
              </a:rPr>
              <a:t>Generalmente </a:t>
            </a:r>
            <a:r>
              <a:rPr lang="es-ES" altLang="es-ES" sz="1200" dirty="0">
                <a:solidFill>
                  <a:srgbClr val="F8469B"/>
                </a:solidFill>
                <a:latin typeface="Arial Rounded MT Bold" panose="020F0704030504030204" pitchFamily="34" charset="0"/>
              </a:rPr>
              <a:t>se miden</a:t>
            </a:r>
            <a:r>
              <a:rPr lang="es-ES" altLang="es-ES" sz="1200" dirty="0">
                <a:latin typeface="Arial Rounded MT Bold" panose="020F0704030504030204" pitchFamily="34" charset="0"/>
              </a:rPr>
              <a:t>: el </a:t>
            </a:r>
            <a:r>
              <a:rPr lang="es-ES" altLang="es-ES" sz="1200" dirty="0">
                <a:solidFill>
                  <a:srgbClr val="F8469B"/>
                </a:solidFill>
                <a:latin typeface="Arial Rounded MT Bold" panose="020F0704030504030204" pitchFamily="34" charset="0"/>
              </a:rPr>
              <a:t>número de contactos e interacciones con la inserción añadida, </a:t>
            </a:r>
            <a:r>
              <a:rPr lang="es-ES" altLang="es-ES" sz="1200" dirty="0">
                <a:latin typeface="Arial Rounded MT Bold" panose="020F0704030504030204" pitchFamily="34" charset="0"/>
              </a:rPr>
              <a:t>cuantos </a:t>
            </a:r>
            <a:r>
              <a:rPr lang="es-ES" altLang="es-ES" sz="1200" dirty="0">
                <a:solidFill>
                  <a:srgbClr val="F8469B"/>
                </a:solidFill>
                <a:latin typeface="Arial Rounded MT Bold" panose="020F0704030504030204" pitchFamily="34" charset="0"/>
              </a:rPr>
              <a:t>nuevos clientes </a:t>
            </a:r>
            <a:r>
              <a:rPr lang="es-ES" altLang="es-ES" sz="1200" dirty="0">
                <a:latin typeface="Arial Rounded MT Bold" panose="020F0704030504030204" pitchFamily="34" charset="0"/>
              </a:rPr>
              <a:t>fueron adquiridos, cual es el nivel de </a:t>
            </a:r>
          </a:p>
          <a:p>
            <a:pPr>
              <a:defRPr/>
            </a:pPr>
            <a:r>
              <a:rPr lang="es-ES" altLang="es-ES" sz="1200" i="1" dirty="0" err="1">
                <a:solidFill>
                  <a:srgbClr val="F8469B"/>
                </a:solidFill>
                <a:latin typeface="Arial Rounded MT Bold" panose="020F0704030504030204" pitchFamily="34" charset="0"/>
              </a:rPr>
              <a:t>engagement</a:t>
            </a:r>
            <a:r>
              <a:rPr lang="es-ES" altLang="es-ES" sz="1200" dirty="0">
                <a:latin typeface="Arial Rounded MT Bold" panose="020F0704030504030204" pitchFamily="34" charset="0"/>
              </a:rPr>
              <a:t>.</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Todos estos datos nos dicen </a:t>
            </a:r>
            <a:r>
              <a:rPr lang="es-ES" altLang="es-ES" sz="1200" dirty="0">
                <a:solidFill>
                  <a:srgbClr val="F8469B"/>
                </a:solidFill>
                <a:latin typeface="Arial Rounded MT Bold" panose="020F0704030504030204" pitchFamily="34" charset="0"/>
              </a:rPr>
              <a:t>lo</a:t>
            </a:r>
            <a:r>
              <a:rPr lang="es-ES" altLang="es-ES" sz="1200" dirty="0">
                <a:latin typeface="Arial Rounded MT Bold" panose="020F0704030504030204" pitchFamily="34" charset="0"/>
              </a:rPr>
              <a:t> </a:t>
            </a:r>
            <a:r>
              <a:rPr lang="es-ES" altLang="es-ES" sz="1200" dirty="0">
                <a:solidFill>
                  <a:srgbClr val="F8469B"/>
                </a:solidFill>
                <a:latin typeface="Arial Rounded MT Bold" panose="020F0704030504030204" pitchFamily="34" charset="0"/>
              </a:rPr>
              <a:t>qué ha funcionado </a:t>
            </a:r>
            <a:r>
              <a:rPr lang="es-ES" altLang="es-ES" sz="1200" dirty="0">
                <a:latin typeface="Arial Rounded MT Bold" panose="020F0704030504030204" pitchFamily="34" charset="0"/>
              </a:rPr>
              <a:t>de nuestro Plan de Marketing </a:t>
            </a:r>
          </a:p>
          <a:p>
            <a:pPr>
              <a:defRPr/>
            </a:pPr>
            <a:r>
              <a:rPr lang="es-ES" altLang="es-ES" sz="1200" dirty="0">
                <a:latin typeface="Arial Rounded MT Bold" panose="020F0704030504030204" pitchFamily="34" charset="0"/>
              </a:rPr>
              <a:t>Digital y </a:t>
            </a:r>
            <a:r>
              <a:rPr lang="es-ES" altLang="es-ES" sz="1200" dirty="0">
                <a:solidFill>
                  <a:srgbClr val="F8469B"/>
                </a:solidFill>
                <a:latin typeface="Arial Rounded MT Bold" panose="020F0704030504030204" pitchFamily="34" charset="0"/>
              </a:rPr>
              <a:t>lo que</a:t>
            </a:r>
            <a:r>
              <a:rPr lang="es-ES" altLang="es-ES" sz="1200" dirty="0">
                <a:latin typeface="Arial Rounded MT Bold" panose="020F0704030504030204" pitchFamily="34" charset="0"/>
              </a:rPr>
              <a:t> se puede </a:t>
            </a:r>
            <a:r>
              <a:rPr lang="es-ES" altLang="es-ES" sz="1200" dirty="0">
                <a:solidFill>
                  <a:srgbClr val="F8469B"/>
                </a:solidFill>
                <a:latin typeface="Arial Rounded MT Bold" panose="020F0704030504030204" pitchFamily="34" charset="0"/>
              </a:rPr>
              <a:t>mejorar</a:t>
            </a:r>
            <a:r>
              <a:rPr lang="es-ES" altLang="es-ES" sz="1200" dirty="0">
                <a:latin typeface="Arial Rounded MT Bold" panose="020F0704030504030204" pitchFamily="34" charset="0"/>
              </a:rPr>
              <a:t>. Midiendo y comprendiendo los datos, será </a:t>
            </a:r>
          </a:p>
          <a:p>
            <a:pPr>
              <a:defRPr/>
            </a:pPr>
            <a:r>
              <a:rPr lang="es-ES" altLang="es-ES" sz="1200" dirty="0">
                <a:latin typeface="Arial Rounded MT Bold" panose="020F0704030504030204" pitchFamily="34" charset="0"/>
              </a:rPr>
              <a:t>posible </a:t>
            </a:r>
            <a:r>
              <a:rPr lang="es-ES" altLang="es-ES" sz="1200" dirty="0">
                <a:solidFill>
                  <a:srgbClr val="F8469B"/>
                </a:solidFill>
                <a:latin typeface="Arial Rounded MT Bold" panose="020F0704030504030204" pitchFamily="34" charset="0"/>
              </a:rPr>
              <a:t>replicar las iniciativas de éxito y evitar repetir las que fueron eficaces.</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5939D0D5-BFA5-4584-9536-3EF6A25B2B8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6E62EFF4-FE26-490D-8B93-46874DDFCAD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56EF7317-9800-40C1-B407-B8AEE2D7E3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21" name="CuadroTexto 20">
            <a:extLst>
              <a:ext uri="{FF2B5EF4-FFF2-40B4-BE49-F238E27FC236}">
                <a16:creationId xmlns:a16="http://schemas.microsoft.com/office/drawing/2014/main" id="{C43C8526-801D-447D-89D7-E4B2DC639A37}"/>
              </a:ext>
            </a:extLst>
          </p:cNvPr>
          <p:cNvSpPr txBox="1"/>
          <p:nvPr/>
        </p:nvSpPr>
        <p:spPr>
          <a:xfrm>
            <a:off x="3572665" y="1471592"/>
            <a:ext cx="2016224" cy="400110"/>
          </a:xfrm>
          <a:prstGeom prst="rect">
            <a:avLst/>
          </a:prstGeom>
          <a:noFill/>
        </p:spPr>
        <p:txBody>
          <a:bodyPr wrap="square">
            <a:spAutoFit/>
          </a:bodyPr>
          <a:lstStyle/>
          <a:p>
            <a:r>
              <a:rPr lang="it-IT" altLang="es-ES" sz="2000" dirty="0">
                <a:solidFill>
                  <a:srgbClr val="7030A0"/>
                </a:solidFill>
                <a:latin typeface="Arial Rounded MT Bold" panose="020F0704030504030204" pitchFamily="34" charset="0"/>
              </a:rPr>
              <a:t>MEDICIÓN</a:t>
            </a:r>
            <a:endParaRPr lang="es-ES" sz="2000" dirty="0"/>
          </a:p>
        </p:txBody>
      </p:sp>
    </p:spTree>
    <p:extLst>
      <p:ext uri="{BB962C8B-B14F-4D97-AF65-F5344CB8AC3E}">
        <p14:creationId xmlns:p14="http://schemas.microsoft.com/office/powerpoint/2010/main" val="84799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9" name="Diagram 8">
            <a:extLst>
              <a:ext uri="{FF2B5EF4-FFF2-40B4-BE49-F238E27FC236}">
                <a16:creationId xmlns:a16="http://schemas.microsoft.com/office/drawing/2014/main" id="{3310855C-C822-4488-A3FB-E538E9571A86}"/>
              </a:ext>
            </a:extLst>
          </p:cNvPr>
          <p:cNvGraphicFramePr/>
          <p:nvPr>
            <p:extLst>
              <p:ext uri="{D42A27DB-BD31-4B8C-83A1-F6EECF244321}">
                <p14:modId xmlns:p14="http://schemas.microsoft.com/office/powerpoint/2010/main" val="3419394921"/>
              </p:ext>
            </p:extLst>
          </p:nvPr>
        </p:nvGraphicFramePr>
        <p:xfrm>
          <a:off x="1524938" y="1863391"/>
          <a:ext cx="5995617" cy="1717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sz="2000" b="1" dirty="0" err="1">
                <a:solidFill>
                  <a:srgbClr val="F8469B"/>
                </a:solidFill>
                <a:latin typeface="Arial Rounded MT Bold" panose="020F0704030504030204" pitchFamily="34" charset="0"/>
              </a:rPr>
              <a:t>Objetivos</a:t>
            </a:r>
            <a:endParaRPr lang="en-GB" sz="2000" b="1" dirty="0">
              <a:solidFill>
                <a:srgbClr val="F8469B"/>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1880971" y="48278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494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48144"/>
            <a:ext cx="6207782" cy="646331"/>
          </a:xfrm>
          <a:prstGeom prst="rect">
            <a:avLst/>
          </a:prstGeom>
          <a:noFill/>
        </p:spPr>
        <p:txBody>
          <a:bodyPr wrap="square" rtlCol="0">
            <a:spAutoFit/>
          </a:bodyPr>
          <a:lstStyle/>
          <a:p>
            <a:pPr>
              <a:defRPr/>
            </a:pPr>
            <a:r>
              <a:rPr lang="es-ES" altLang="es-ES" sz="1200" dirty="0">
                <a:latin typeface="Arial Rounded MT Bold" panose="020F0704030504030204" pitchFamily="34" charset="0"/>
              </a:rPr>
              <a:t>EL </a:t>
            </a:r>
            <a:r>
              <a:rPr lang="es-ES" altLang="es-ES" sz="1200" dirty="0">
                <a:solidFill>
                  <a:srgbClr val="F8469B"/>
                </a:solidFill>
                <a:latin typeface="Arial Rounded MT Bold" panose="020F0704030504030204" pitchFamily="34" charset="0"/>
              </a:rPr>
              <a:t>METODO DE LAS 5W + HOW</a:t>
            </a:r>
            <a:r>
              <a:rPr lang="es-ES" altLang="es-ES" sz="1200" dirty="0">
                <a:latin typeface="Arial Rounded MT Bold" panose="020F0704030504030204" pitchFamily="34" charset="0"/>
              </a:rPr>
              <a:t>: EMPEZAR POR LAS PREGUNTAS CORRECTAS</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Para una Estrategia de  Marketing Digital eficaz...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A0663DAF-0A11-4FF7-BC15-90DC2879AFC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7D3CA77-E5F5-4DAF-813E-8885F6A8B5B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10C6279-7127-42CF-978D-A48831A50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966072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3451" y="1372448"/>
            <a:ext cx="600434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85404" y="1418167"/>
            <a:ext cx="6542979" cy="3046988"/>
          </a:xfrm>
          <a:prstGeom prst="rect">
            <a:avLst/>
          </a:prstGeom>
          <a:noFill/>
        </p:spPr>
        <p:txBody>
          <a:bodyPr wrap="square" rtlCol="0">
            <a:spAutoFit/>
          </a:bodyPr>
          <a:lstStyle/>
          <a:p>
            <a:pPr marL="228600" indent="-228600" algn="just">
              <a:buAutoNum type="arabicParenR"/>
              <a:defRPr/>
            </a:pPr>
            <a:r>
              <a:rPr lang="it-IT" altLang="es-ES" sz="1200" dirty="0">
                <a:solidFill>
                  <a:srgbClr val="F8469B"/>
                </a:solidFill>
                <a:latin typeface="Arial Rounded MT Bold" panose="020F0704030504030204" pitchFamily="34" charset="0"/>
              </a:rPr>
              <a:t>¿</a:t>
            </a:r>
            <a:r>
              <a:rPr lang="es-ES" altLang="es-ES" sz="1200" dirty="0">
                <a:solidFill>
                  <a:srgbClr val="F8469B"/>
                </a:solidFill>
                <a:latin typeface="Arial Rounded MT Bold" panose="020F0704030504030204" pitchFamily="34" charset="0"/>
              </a:rPr>
              <a:t>Por qué?</a:t>
            </a:r>
            <a:r>
              <a:rPr lang="es-ES" altLang="es-ES" sz="1200" dirty="0">
                <a:latin typeface="Arial Rounded MT Bold" panose="020F0704030504030204" pitchFamily="34" charset="0"/>
              </a:rPr>
              <a:t>: </a:t>
            </a:r>
            <a:r>
              <a:rPr lang="es-ES" altLang="es-ES" sz="1200" dirty="0">
                <a:solidFill>
                  <a:schemeClr val="tx2">
                    <a:lumMod val="60000"/>
                    <a:lumOff val="40000"/>
                  </a:schemeClr>
                </a:solidFill>
                <a:latin typeface="Arial Rounded MT Bold" panose="020F0704030504030204" pitchFamily="34" charset="0"/>
              </a:rPr>
              <a:t>cuales objetivos queremos alcanzar</a:t>
            </a:r>
            <a:r>
              <a:rPr lang="es-ES" altLang="es-ES" sz="1200" dirty="0">
                <a:latin typeface="Arial Rounded MT Bold" panose="020F0704030504030204" pitchFamily="34" charset="0"/>
              </a:rPr>
              <a:t>: como ya se ha dicho, el Digital </a:t>
            </a:r>
          </a:p>
          <a:p>
            <a:pPr algn="just">
              <a:defRPr/>
            </a:pPr>
            <a:r>
              <a:rPr lang="es-ES" altLang="es-ES" sz="1200" dirty="0">
                <a:latin typeface="Arial Rounded MT Bold" panose="020F0704030504030204" pitchFamily="34" charset="0"/>
              </a:rPr>
              <a:t>Marketing es Marketing en toda regla: </a:t>
            </a:r>
            <a:r>
              <a:rPr lang="es-ES" altLang="es-ES" sz="1200" dirty="0">
                <a:solidFill>
                  <a:schemeClr val="tx2">
                    <a:lumMod val="60000"/>
                    <a:lumOff val="40000"/>
                  </a:schemeClr>
                </a:solidFill>
                <a:latin typeface="Arial Rounded MT Bold" panose="020F0704030504030204" pitchFamily="34" charset="0"/>
              </a:rPr>
              <a:t>cada estrategia sirve para alcanzar los</a:t>
            </a:r>
          </a:p>
          <a:p>
            <a:pPr algn="just">
              <a:defRPr/>
            </a:pPr>
            <a:r>
              <a:rPr lang="es-ES" altLang="es-ES" sz="1200" dirty="0">
                <a:solidFill>
                  <a:schemeClr val="tx2">
                    <a:lumMod val="60000"/>
                    <a:lumOff val="40000"/>
                  </a:schemeClr>
                </a:solidFill>
                <a:latin typeface="Arial Rounded MT Bold" panose="020F0704030504030204" pitchFamily="34" charset="0"/>
              </a:rPr>
              <a:t>objetivos del negocio</a:t>
            </a:r>
            <a:r>
              <a:rPr lang="es-ES" altLang="es-ES" sz="1200" dirty="0">
                <a:latin typeface="Arial Rounded MT Bold" panose="020F0704030504030204" pitchFamily="34" charset="0"/>
              </a:rPr>
              <a:t>. Entonces, primero que todo, hay que tener claros los objetivos de negocio (¿La empresa qué quiere conseguir?)</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Los </a:t>
            </a:r>
            <a:r>
              <a:rPr lang="es-ES" altLang="es-ES" sz="1200" dirty="0">
                <a:solidFill>
                  <a:schemeClr val="tx2">
                    <a:lumMod val="60000"/>
                    <a:lumOff val="40000"/>
                  </a:schemeClr>
                </a:solidFill>
                <a:latin typeface="Arial Rounded MT Bold" panose="020F0704030504030204" pitchFamily="34" charset="0"/>
              </a:rPr>
              <a:t>objetivos </a:t>
            </a:r>
            <a:r>
              <a:rPr lang="es-ES" altLang="es-ES" sz="1200" dirty="0">
                <a:latin typeface="Arial Rounded MT Bold" panose="020F0704030504030204" pitchFamily="34" charset="0"/>
              </a:rPr>
              <a:t>deben ser </a:t>
            </a:r>
            <a:r>
              <a:rPr lang="es-ES" altLang="es-ES" sz="1200" dirty="0">
                <a:solidFill>
                  <a:schemeClr val="tx2">
                    <a:lumMod val="60000"/>
                    <a:lumOff val="40000"/>
                  </a:schemeClr>
                </a:solidFill>
                <a:latin typeface="Arial Rounded MT Bold" panose="020F0704030504030204" pitchFamily="34" charset="0"/>
              </a:rPr>
              <a:t>realísticos</a:t>
            </a:r>
            <a:r>
              <a:rPr lang="es-ES" altLang="es-ES" sz="1200" dirty="0">
                <a:latin typeface="Arial Rounded MT Bold" panose="020F0704030504030204" pitchFamily="34" charset="0"/>
              </a:rPr>
              <a:t> (si tenemos una pequeña empresa familiar que </a:t>
            </a:r>
          </a:p>
          <a:p>
            <a:pPr algn="just">
              <a:defRPr/>
            </a:pPr>
            <a:r>
              <a:rPr lang="es-ES" altLang="es-ES" sz="1200" dirty="0">
                <a:latin typeface="Arial Rounded MT Bold" panose="020F0704030504030204" pitchFamily="34" charset="0"/>
              </a:rPr>
              <a:t>produce muebles no podemos pensar en alcanzar el volumen de venta de Ikea).</a:t>
            </a:r>
          </a:p>
          <a:p>
            <a:pPr algn="just">
              <a:defRPr/>
            </a:pPr>
            <a:r>
              <a:rPr lang="es-ES" altLang="es-ES" sz="1200" dirty="0">
                <a:latin typeface="Arial Rounded MT Bold" panose="020F0704030504030204" pitchFamily="34" charset="0"/>
              </a:rPr>
              <a:t>Y deben ser </a:t>
            </a:r>
            <a:r>
              <a:rPr lang="es-ES" altLang="es-ES" sz="1200" i="1" dirty="0">
                <a:solidFill>
                  <a:schemeClr val="tx2">
                    <a:lumMod val="60000"/>
                    <a:lumOff val="40000"/>
                  </a:schemeClr>
                </a:solidFill>
                <a:latin typeface="Arial Rounded MT Bold" panose="020F0704030504030204" pitchFamily="34" charset="0"/>
              </a:rPr>
              <a:t>medibles</a:t>
            </a:r>
            <a:r>
              <a:rPr lang="es-ES" altLang="es-ES" sz="1200" dirty="0">
                <a:latin typeface="Arial Rounded MT Bold" panose="020F0704030504030204" pitchFamily="34" charset="0"/>
              </a:rPr>
              <a:t> (junto a cada objetivo tengo que poder escribir un número que </a:t>
            </a:r>
          </a:p>
          <a:p>
            <a:pPr algn="just">
              <a:defRPr/>
            </a:pPr>
            <a:r>
              <a:rPr lang="es-ES" altLang="es-ES" sz="1200" dirty="0">
                <a:latin typeface="Arial Rounded MT Bold" panose="020F0704030504030204" pitchFamily="34" charset="0"/>
              </a:rPr>
              <a:t>se pueda medir).</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8B2D1D29-5C60-4C21-9BDE-EC29C577FA0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234CDA55-E96E-4344-B35E-01068DB2105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21E2EB68-46E9-4941-9EC6-23D1500B0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12" name="Diagrama 11">
            <a:extLst>
              <a:ext uri="{FF2B5EF4-FFF2-40B4-BE49-F238E27FC236}">
                <a16:creationId xmlns:a16="http://schemas.microsoft.com/office/drawing/2014/main" id="{C767B220-BADF-4E94-8CC2-0E02FC620C23}"/>
              </a:ext>
            </a:extLst>
          </p:cNvPr>
          <p:cNvGraphicFramePr/>
          <p:nvPr>
            <p:extLst>
              <p:ext uri="{D42A27DB-BD31-4B8C-83A1-F6EECF244321}">
                <p14:modId xmlns:p14="http://schemas.microsoft.com/office/powerpoint/2010/main" val="3502364662"/>
              </p:ext>
            </p:extLst>
          </p:nvPr>
        </p:nvGraphicFramePr>
        <p:xfrm>
          <a:off x="1485404" y="2043719"/>
          <a:ext cx="6326956" cy="1679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uadroTexto 10">
            <a:extLst>
              <a:ext uri="{FF2B5EF4-FFF2-40B4-BE49-F238E27FC236}">
                <a16:creationId xmlns:a16="http://schemas.microsoft.com/office/drawing/2014/main" id="{90F99F31-D05E-475A-857A-18F7EA676B31}"/>
              </a:ext>
            </a:extLst>
          </p:cNvPr>
          <p:cNvSpPr txBox="1"/>
          <p:nvPr/>
        </p:nvSpPr>
        <p:spPr>
          <a:xfrm>
            <a:off x="3651166" y="925466"/>
            <a:ext cx="1718012"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¿POR QUÉ?</a:t>
            </a:r>
            <a:endParaRPr lang="es-ES" sz="2000" dirty="0">
              <a:solidFill>
                <a:srgbClr val="00B0F0"/>
              </a:solidFill>
            </a:endParaRPr>
          </a:p>
        </p:txBody>
      </p:sp>
    </p:spTree>
    <p:extLst>
      <p:ext uri="{BB962C8B-B14F-4D97-AF65-F5344CB8AC3E}">
        <p14:creationId xmlns:p14="http://schemas.microsoft.com/office/powerpoint/2010/main" val="2412403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3517" y="163707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3517" y="1823843"/>
            <a:ext cx="3542050" cy="1754326"/>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Entonces hay que tener en cuenta los </a:t>
            </a:r>
          </a:p>
          <a:p>
            <a:pPr algn="just">
              <a:defRPr/>
            </a:pPr>
            <a:r>
              <a:rPr lang="es-ES" altLang="es-ES" sz="1200" dirty="0">
                <a:latin typeface="Arial Rounded MT Bold" panose="020F0704030504030204" pitchFamily="34" charset="0"/>
              </a:rPr>
              <a:t>horizontes a largo, medio y corto plazo.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Las empresas bien estructuradas, de hecho, </a:t>
            </a:r>
          </a:p>
          <a:p>
            <a:pPr algn="just">
              <a:defRPr/>
            </a:pPr>
            <a:r>
              <a:rPr lang="es-ES" altLang="es-ES" sz="1200" dirty="0">
                <a:latin typeface="Arial Rounded MT Bold" panose="020F0704030504030204" pitchFamily="34" charset="0"/>
              </a:rPr>
              <a:t>tienen planes de desarrollo multianuales, las menos estructuradas anuales o semestrales. De todas formas, en el </a:t>
            </a:r>
            <a:r>
              <a:rPr lang="es-ES" altLang="es-ES" sz="1200" dirty="0">
                <a:solidFill>
                  <a:srgbClr val="F8469B"/>
                </a:solidFill>
                <a:latin typeface="Arial Rounded MT Bold" panose="020F0704030504030204" pitchFamily="34" charset="0"/>
              </a:rPr>
              <a:t>Marketing Digital hay que prever los objetivos a largo plazo y las </a:t>
            </a:r>
          </a:p>
          <a:p>
            <a:pPr algn="just">
              <a:defRPr/>
            </a:pPr>
            <a:r>
              <a:rPr lang="es-ES" altLang="es-ES" sz="1200" dirty="0">
                <a:solidFill>
                  <a:srgbClr val="F8469B"/>
                </a:solidFill>
                <a:latin typeface="Arial Rounded MT Bold" panose="020F0704030504030204" pitchFamily="34" charset="0"/>
              </a:rPr>
              <a:t>metas intermedias.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A04C8C77-57E7-4DF4-821D-036E99A0331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69A23828-0AE0-49F3-A17F-20894342738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D066ABE0-265A-4055-9458-48E9CA174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7" name="Grupo 6">
            <a:extLst>
              <a:ext uri="{FF2B5EF4-FFF2-40B4-BE49-F238E27FC236}">
                <a16:creationId xmlns:a16="http://schemas.microsoft.com/office/drawing/2014/main" id="{E5085D6D-411F-4351-A1BA-2CABBB3A48AB}"/>
              </a:ext>
            </a:extLst>
          </p:cNvPr>
          <p:cNvGrpSpPr/>
          <p:nvPr/>
        </p:nvGrpSpPr>
        <p:grpSpPr>
          <a:xfrm rot="357426">
            <a:off x="4805073" y="1799733"/>
            <a:ext cx="2938477" cy="1869098"/>
            <a:chOff x="5631860" y="2533934"/>
            <a:chExt cx="3168352" cy="1817401"/>
          </a:xfrm>
        </p:grpSpPr>
        <p:grpSp>
          <p:nvGrpSpPr>
            <p:cNvPr id="5" name="Grupo 4">
              <a:extLst>
                <a:ext uri="{FF2B5EF4-FFF2-40B4-BE49-F238E27FC236}">
                  <a16:creationId xmlns:a16="http://schemas.microsoft.com/office/drawing/2014/main" id="{5B90DAA1-92EA-4782-884D-CD805892908E}"/>
                </a:ext>
              </a:extLst>
            </p:cNvPr>
            <p:cNvGrpSpPr/>
            <p:nvPr/>
          </p:nvGrpSpPr>
          <p:grpSpPr>
            <a:xfrm>
              <a:off x="5631860" y="2533934"/>
              <a:ext cx="3168352" cy="1817401"/>
              <a:chOff x="5631860" y="2533934"/>
              <a:chExt cx="3168352" cy="1817401"/>
            </a:xfrm>
          </p:grpSpPr>
          <p:pic>
            <p:nvPicPr>
              <p:cNvPr id="12" name="object 8">
                <a:extLst>
                  <a:ext uri="{FF2B5EF4-FFF2-40B4-BE49-F238E27FC236}">
                    <a16:creationId xmlns:a16="http://schemas.microsoft.com/office/drawing/2014/main" id="{2B8DF87C-16DD-4A3F-9D1D-BF8EDEE1DF91}"/>
                  </a:ext>
                </a:extLst>
              </p:cNvPr>
              <p:cNvPicPr/>
              <p:nvPr/>
            </p:nvPicPr>
            <p:blipFill>
              <a:blip r:embed="rId4" cstate="print"/>
              <a:stretch>
                <a:fillRect/>
              </a:stretch>
            </p:blipFill>
            <p:spPr>
              <a:xfrm>
                <a:off x="5912054" y="2735447"/>
                <a:ext cx="2888158" cy="1615888"/>
              </a:xfrm>
              <a:prstGeom prst="rect">
                <a:avLst/>
              </a:prstGeom>
            </p:spPr>
          </p:pic>
          <p:pic>
            <p:nvPicPr>
              <p:cNvPr id="14" name="object 10">
                <a:extLst>
                  <a:ext uri="{FF2B5EF4-FFF2-40B4-BE49-F238E27FC236}">
                    <a16:creationId xmlns:a16="http://schemas.microsoft.com/office/drawing/2014/main" id="{31BC2A9E-8B9C-488F-82AC-546F97102AF6}"/>
                  </a:ext>
                </a:extLst>
              </p:cNvPr>
              <p:cNvPicPr/>
              <p:nvPr/>
            </p:nvPicPr>
            <p:blipFill>
              <a:blip r:embed="rId5" cstate="print"/>
              <a:stretch>
                <a:fillRect/>
              </a:stretch>
            </p:blipFill>
            <p:spPr>
              <a:xfrm>
                <a:off x="5631860" y="2533934"/>
                <a:ext cx="1529779" cy="545504"/>
              </a:xfrm>
              <a:prstGeom prst="rect">
                <a:avLst/>
              </a:prstGeom>
            </p:spPr>
          </p:pic>
        </p:grpSp>
        <p:pic>
          <p:nvPicPr>
            <p:cNvPr id="3" name="Imagen 2">
              <a:extLst>
                <a:ext uri="{FF2B5EF4-FFF2-40B4-BE49-F238E27FC236}">
                  <a16:creationId xmlns:a16="http://schemas.microsoft.com/office/drawing/2014/main" id="{A6ED612C-4D9E-432C-B343-6D69245A1F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3985" y="2860407"/>
              <a:ext cx="2664296" cy="1230094"/>
            </a:xfrm>
            <a:prstGeom prst="rect">
              <a:avLst/>
            </a:prstGeom>
          </p:spPr>
        </p:pic>
      </p:grpSp>
    </p:spTree>
    <p:extLst>
      <p:ext uri="{BB962C8B-B14F-4D97-AF65-F5344CB8AC3E}">
        <p14:creationId xmlns:p14="http://schemas.microsoft.com/office/powerpoint/2010/main" val="4129604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1508865" y="1608983"/>
            <a:ext cx="629471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08865" y="1757610"/>
            <a:ext cx="5904000" cy="276999"/>
          </a:xfrm>
          <a:prstGeom prst="rect">
            <a:avLst/>
          </a:prstGeom>
          <a:noFill/>
        </p:spPr>
        <p:txBody>
          <a:bodyPr wrap="square" rtlCol="0">
            <a:spAutoFit/>
          </a:bodyPr>
          <a:lstStyle/>
          <a:p>
            <a:pPr>
              <a:defRPr/>
            </a:pPr>
            <a:r>
              <a:rPr lang="es-ES" altLang="es-ES" sz="1200" dirty="0">
                <a:solidFill>
                  <a:srgbClr val="F8469B"/>
                </a:solidFill>
                <a:latin typeface="Arial Rounded MT Bold" panose="020F0704030504030204" pitchFamily="34" charset="0"/>
              </a:rPr>
              <a:t>¿Quién?</a:t>
            </a:r>
            <a:r>
              <a:rPr lang="es-ES" altLang="es-ES" sz="1200" dirty="0">
                <a:latin typeface="Arial Rounded MT Bold" panose="020F0704030504030204" pitchFamily="34" charset="0"/>
              </a:rPr>
              <a:t>: o sea, las personas. </a:t>
            </a:r>
            <a:r>
              <a:rPr lang="es-ES" altLang="es-ES" sz="1200" dirty="0">
                <a:solidFill>
                  <a:srgbClr val="F8469B"/>
                </a:solidFill>
                <a:latin typeface="Arial Rounded MT Bold" panose="020F0704030504030204" pitchFamily="34" charset="0"/>
              </a:rPr>
              <a:t>¿A quién se dirigen nuestros productos?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1E96048-2847-4F18-9A1A-0DCEC82C3CF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D7B08681-036E-45C8-ACF1-D31CAE6BF6F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4D8F18E-57E0-49DA-B1B9-450903CDFC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CuadroTexto 8">
            <a:extLst>
              <a:ext uri="{FF2B5EF4-FFF2-40B4-BE49-F238E27FC236}">
                <a16:creationId xmlns:a16="http://schemas.microsoft.com/office/drawing/2014/main" id="{24B69830-0CCA-4B85-813E-73480F78145C}"/>
              </a:ext>
            </a:extLst>
          </p:cNvPr>
          <p:cNvSpPr txBox="1"/>
          <p:nvPr/>
        </p:nvSpPr>
        <p:spPr>
          <a:xfrm>
            <a:off x="3955367" y="1076697"/>
            <a:ext cx="1401714"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¿QUIÉN?</a:t>
            </a:r>
            <a:endParaRPr lang="es-ES" sz="2000" dirty="0">
              <a:solidFill>
                <a:srgbClr val="00B0F0"/>
              </a:solidFill>
            </a:endParaRPr>
          </a:p>
        </p:txBody>
      </p:sp>
      <p:sp>
        <p:nvSpPr>
          <p:cNvPr id="13" name="CuadroTexto 12">
            <a:extLst>
              <a:ext uri="{FF2B5EF4-FFF2-40B4-BE49-F238E27FC236}">
                <a16:creationId xmlns:a16="http://schemas.microsoft.com/office/drawing/2014/main" id="{7B30B6BA-44E9-4252-89C3-C125BC9D0E14}"/>
              </a:ext>
            </a:extLst>
          </p:cNvPr>
          <p:cNvSpPr txBox="1"/>
          <p:nvPr/>
        </p:nvSpPr>
        <p:spPr>
          <a:xfrm>
            <a:off x="1567422" y="2129454"/>
            <a:ext cx="4400465" cy="1754326"/>
          </a:xfrm>
          <a:prstGeom prst="rect">
            <a:avLst/>
          </a:prstGeom>
          <a:noFill/>
        </p:spPr>
        <p:txBody>
          <a:bodyPr wrap="square">
            <a:spAutoFit/>
          </a:bodyPr>
          <a:lstStyle/>
          <a:p>
            <a:pPr algn="just">
              <a:defRPr/>
            </a:pPr>
            <a:r>
              <a:rPr lang="es-ES" altLang="es-ES" sz="1200" dirty="0">
                <a:latin typeface="Arial Rounded MT Bold" panose="020F0704030504030204" pitchFamily="34" charset="0"/>
              </a:rPr>
              <a:t>Entonces hay que pensar por </a:t>
            </a:r>
            <a:r>
              <a:rPr lang="es-ES" altLang="es-ES" sz="1200" i="1" dirty="0">
                <a:latin typeface="Arial Rounded MT Bold" panose="020F0704030504030204" pitchFamily="34" charset="0"/>
              </a:rPr>
              <a:t>Personas</a:t>
            </a:r>
            <a:r>
              <a:rPr lang="es-ES" altLang="es-ES" sz="1200" dirty="0">
                <a:latin typeface="Arial Rounded MT Bold" panose="020F0704030504030204" pitchFamily="34" charset="0"/>
              </a:rPr>
              <a:t>. Por ejemplo:</a:t>
            </a:r>
          </a:p>
          <a:p>
            <a:pPr algn="just">
              <a:defRPr/>
            </a:pPr>
            <a:r>
              <a:rPr lang="es-ES" altLang="es-ES" sz="1200" dirty="0">
                <a:latin typeface="Arial Rounded MT Bold" panose="020F0704030504030204" pitchFamily="34" charset="0"/>
              </a:rPr>
              <a:t>Una escuela de inglés se dirige a dos categorías de </a:t>
            </a:r>
          </a:p>
          <a:p>
            <a:pPr algn="just">
              <a:defRPr/>
            </a:pPr>
            <a:r>
              <a:rPr lang="es-ES" altLang="es-ES" sz="1200" dirty="0">
                <a:latin typeface="Arial Rounded MT Bold" panose="020F0704030504030204" pitchFamily="34" charset="0"/>
              </a:rPr>
              <a:t>personas: los estudiantes que desean perfeccionar su </a:t>
            </a:r>
          </a:p>
          <a:p>
            <a:pPr algn="just">
              <a:defRPr/>
            </a:pPr>
            <a:r>
              <a:rPr lang="es-ES" altLang="es-ES" sz="1200" dirty="0">
                <a:latin typeface="Arial Rounded MT Bold" panose="020F0704030504030204" pitchFamily="34" charset="0"/>
              </a:rPr>
              <a:t>propio inglés y adultos que lo necesitan por razones </a:t>
            </a:r>
          </a:p>
          <a:p>
            <a:pPr algn="just">
              <a:defRPr/>
            </a:pPr>
            <a:r>
              <a:rPr lang="es-ES" altLang="es-ES" sz="1200" dirty="0">
                <a:latin typeface="Arial Rounded MT Bold" panose="020F0704030504030204" pitchFamily="34" charset="0"/>
              </a:rPr>
              <a:t>profesionales. Las dos categorías tienen características, hábitos, expectativas e intereses totalmente diferentes.</a:t>
            </a:r>
          </a:p>
          <a:p>
            <a:pPr algn="just">
              <a:defRPr/>
            </a:pPr>
            <a:r>
              <a:rPr lang="es-ES" altLang="es-ES" sz="1200" dirty="0">
                <a:latin typeface="Arial Rounded MT Bold" panose="020F0704030504030204" pitchFamily="34" charset="0"/>
              </a:rPr>
              <a:t>Una parte central de la estrategia digital define estos </a:t>
            </a:r>
          </a:p>
          <a:p>
            <a:pPr algn="just">
              <a:defRPr/>
            </a:pPr>
            <a:r>
              <a:rPr lang="es-ES" altLang="es-ES" sz="1200" dirty="0">
                <a:latin typeface="Arial Rounded MT Bold" panose="020F0704030504030204" pitchFamily="34" charset="0"/>
              </a:rPr>
              <a:t>grupos de personas y las segmenta de manera </a:t>
            </a:r>
          </a:p>
          <a:p>
            <a:pPr algn="just">
              <a:defRPr/>
            </a:pPr>
            <a:r>
              <a:rPr lang="es-ES" altLang="es-ES" sz="1200" dirty="0">
                <a:latin typeface="Arial Rounded MT Bold" panose="020F0704030504030204" pitchFamily="34" charset="0"/>
              </a:rPr>
              <a:t>adecuada.</a:t>
            </a:r>
          </a:p>
        </p:txBody>
      </p:sp>
      <p:grpSp>
        <p:nvGrpSpPr>
          <p:cNvPr id="7" name="Grupo 6">
            <a:extLst>
              <a:ext uri="{FF2B5EF4-FFF2-40B4-BE49-F238E27FC236}">
                <a16:creationId xmlns:a16="http://schemas.microsoft.com/office/drawing/2014/main" id="{A5E99902-7ABD-434D-942F-7031260E7B44}"/>
              </a:ext>
            </a:extLst>
          </p:cNvPr>
          <p:cNvGrpSpPr/>
          <p:nvPr/>
        </p:nvGrpSpPr>
        <p:grpSpPr>
          <a:xfrm>
            <a:off x="5679854" y="2000500"/>
            <a:ext cx="2590690" cy="2176621"/>
            <a:chOff x="5292079" y="2054933"/>
            <a:chExt cx="2590690" cy="2176621"/>
          </a:xfrm>
        </p:grpSpPr>
        <p:grpSp>
          <p:nvGrpSpPr>
            <p:cNvPr id="14" name="object 7">
              <a:extLst>
                <a:ext uri="{FF2B5EF4-FFF2-40B4-BE49-F238E27FC236}">
                  <a16:creationId xmlns:a16="http://schemas.microsoft.com/office/drawing/2014/main" id="{725183DC-0582-483A-A5F7-7DFD640AF546}"/>
                </a:ext>
              </a:extLst>
            </p:cNvPr>
            <p:cNvGrpSpPr/>
            <p:nvPr/>
          </p:nvGrpSpPr>
          <p:grpSpPr>
            <a:xfrm>
              <a:off x="5292079" y="2054933"/>
              <a:ext cx="2590690" cy="2176621"/>
              <a:chOff x="9498089" y="2635105"/>
              <a:chExt cx="7054012" cy="5788766"/>
            </a:xfrm>
          </p:grpSpPr>
          <p:pic>
            <p:nvPicPr>
              <p:cNvPr id="18" name="object 8">
                <a:extLst>
                  <a:ext uri="{FF2B5EF4-FFF2-40B4-BE49-F238E27FC236}">
                    <a16:creationId xmlns:a16="http://schemas.microsoft.com/office/drawing/2014/main" id="{6E86DFBB-2FA6-436E-B70D-D68BB0AFEBC3}"/>
                  </a:ext>
                </a:extLst>
              </p:cNvPr>
              <p:cNvPicPr/>
              <p:nvPr/>
            </p:nvPicPr>
            <p:blipFill>
              <a:blip r:embed="rId4" cstate="print"/>
              <a:stretch>
                <a:fillRect/>
              </a:stretch>
            </p:blipFill>
            <p:spPr>
              <a:xfrm>
                <a:off x="10121912" y="3276961"/>
                <a:ext cx="6430189" cy="5146910"/>
              </a:xfrm>
              <a:prstGeom prst="rect">
                <a:avLst/>
              </a:prstGeom>
            </p:spPr>
          </p:pic>
          <p:pic>
            <p:nvPicPr>
              <p:cNvPr id="20" name="object 10">
                <a:extLst>
                  <a:ext uri="{FF2B5EF4-FFF2-40B4-BE49-F238E27FC236}">
                    <a16:creationId xmlns:a16="http://schemas.microsoft.com/office/drawing/2014/main" id="{F37D8CDF-54AA-4D1E-9BFD-AA9798D8CE78}"/>
                  </a:ext>
                </a:extLst>
              </p:cNvPr>
              <p:cNvPicPr/>
              <p:nvPr/>
            </p:nvPicPr>
            <p:blipFill>
              <a:blip r:embed="rId5" cstate="print"/>
              <a:stretch>
                <a:fillRect/>
              </a:stretch>
            </p:blipFill>
            <p:spPr>
              <a:xfrm>
                <a:off x="9498089" y="2635105"/>
                <a:ext cx="3405897" cy="1737535"/>
              </a:xfrm>
              <a:prstGeom prst="rect">
                <a:avLst/>
              </a:prstGeom>
            </p:spPr>
          </p:pic>
        </p:grpSp>
        <p:pic>
          <p:nvPicPr>
            <p:cNvPr id="5" name="Imagen 4">
              <a:extLst>
                <a:ext uri="{FF2B5EF4-FFF2-40B4-BE49-F238E27FC236}">
                  <a16:creationId xmlns:a16="http://schemas.microsoft.com/office/drawing/2014/main" id="{71CF8A61-5E2D-46EF-861F-524659BC36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112" y="2437266"/>
              <a:ext cx="2223471" cy="1453372"/>
            </a:xfrm>
            <a:prstGeom prst="rect">
              <a:avLst/>
            </a:prstGeom>
          </p:spPr>
        </p:pic>
      </p:grpSp>
    </p:spTree>
    <p:extLst>
      <p:ext uri="{BB962C8B-B14F-4D97-AF65-F5344CB8AC3E}">
        <p14:creationId xmlns:p14="http://schemas.microsoft.com/office/powerpoint/2010/main" val="3529512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1668839"/>
            <a:ext cx="640711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365420" y="1825052"/>
            <a:ext cx="4471711" cy="1754326"/>
          </a:xfrm>
          <a:prstGeom prst="rect">
            <a:avLst/>
          </a:prstGeom>
          <a:noFill/>
        </p:spPr>
        <p:txBody>
          <a:bodyPr wrap="square" rtlCol="0">
            <a:spAutoFit/>
          </a:bodyPr>
          <a:lstStyle/>
          <a:p>
            <a:pPr>
              <a:defRPr/>
            </a:pPr>
            <a:r>
              <a:rPr lang="es-ES" altLang="es-ES" sz="1200" dirty="0">
                <a:solidFill>
                  <a:schemeClr val="tx2">
                    <a:lumMod val="60000"/>
                    <a:lumOff val="40000"/>
                  </a:schemeClr>
                </a:solidFill>
                <a:latin typeface="Arial Rounded MT Bold" panose="020F0704030504030204" pitchFamily="34" charset="0"/>
              </a:rPr>
              <a:t>¿Dónde?</a:t>
            </a:r>
            <a:r>
              <a:rPr lang="es-ES" altLang="es-ES" sz="1200" dirty="0">
                <a:latin typeface="Arial Rounded MT Bold" panose="020F0704030504030204" pitchFamily="34" charset="0"/>
              </a:rPr>
              <a:t>: esta pregunta significa dos cosas:</a:t>
            </a:r>
          </a:p>
          <a:p>
            <a:pPr marL="228600" indent="-228600">
              <a:buFont typeface="+mj-lt"/>
              <a:buAutoNum type="arabicPeriod"/>
              <a:defRPr/>
            </a:pPr>
            <a:r>
              <a:rPr lang="es-ES" altLang="es-ES" sz="1200" dirty="0">
                <a:solidFill>
                  <a:schemeClr val="tx2">
                    <a:lumMod val="60000"/>
                    <a:lumOff val="40000"/>
                  </a:schemeClr>
                </a:solidFill>
                <a:latin typeface="Arial Rounded MT Bold" panose="020F0704030504030204" pitchFamily="34" charset="0"/>
              </a:rPr>
              <a:t>El escenario </a:t>
            </a:r>
            <a:r>
              <a:rPr lang="es-ES" altLang="es-ES" sz="1200" dirty="0">
                <a:latin typeface="Arial Rounded MT Bold" panose="020F0704030504030204" pitchFamily="34" charset="0"/>
              </a:rPr>
              <a:t>(que hay alrededor de la empresa: </a:t>
            </a:r>
          </a:p>
          <a:p>
            <a:pPr>
              <a:defRPr/>
            </a:pPr>
            <a:r>
              <a:rPr lang="es-ES" altLang="es-ES" sz="1200" dirty="0">
                <a:latin typeface="Arial Rounded MT Bold" panose="020F0704030504030204" pitchFamily="34" charset="0"/>
              </a:rPr>
              <a:t>tendencias, amenazas, competidor, oportunidad, </a:t>
            </a:r>
          </a:p>
          <a:p>
            <a:pPr>
              <a:defRPr/>
            </a:pPr>
            <a:r>
              <a:rPr lang="es-ES" altLang="es-ES" sz="1200" dirty="0">
                <a:latin typeface="Arial Rounded MT Bold" panose="020F0704030504030204" pitchFamily="34" charset="0"/>
              </a:rPr>
              <a:t>limitaciones jurídicas etc.) </a:t>
            </a:r>
          </a:p>
          <a:p>
            <a:pPr>
              <a:defRPr/>
            </a:pPr>
            <a:r>
              <a:rPr lang="es-ES" altLang="es-ES" sz="1200" dirty="0">
                <a:solidFill>
                  <a:schemeClr val="tx2">
                    <a:lumMod val="60000"/>
                    <a:lumOff val="40000"/>
                  </a:schemeClr>
                </a:solidFill>
                <a:latin typeface="Arial Rounded MT Bold" panose="020F0704030504030204" pitchFamily="34" charset="0"/>
              </a:rPr>
              <a:t>2. La Geografía</a:t>
            </a:r>
            <a:r>
              <a:rPr lang="es-ES" altLang="es-ES" sz="1200" dirty="0">
                <a:latin typeface="Arial Rounded MT Bold" panose="020F0704030504030204" pitchFamily="34" charset="0"/>
              </a:rPr>
              <a:t>: el mercado geográfico, cultural</a:t>
            </a:r>
          </a:p>
          <a:p>
            <a:pPr>
              <a:defRPr/>
            </a:pPr>
            <a:r>
              <a:rPr lang="es-ES" altLang="es-ES" sz="1200" dirty="0">
                <a:latin typeface="Arial Rounded MT Bold" panose="020F0704030504030204" pitchFamily="34" charset="0"/>
              </a:rPr>
              <a:t>etc. </a:t>
            </a:r>
          </a:p>
          <a:p>
            <a:pPr>
              <a:defRPr/>
            </a:pPr>
            <a:r>
              <a:rPr lang="es-ES" altLang="es-ES" sz="1200" dirty="0">
                <a:solidFill>
                  <a:schemeClr val="tx2">
                    <a:lumMod val="60000"/>
                    <a:lumOff val="40000"/>
                  </a:schemeClr>
                </a:solidFill>
                <a:latin typeface="Arial Rounded MT Bold" panose="020F0704030504030204" pitchFamily="34" charset="0"/>
              </a:rPr>
              <a:t>3. ¿Dónde está ya la empresa? </a:t>
            </a:r>
          </a:p>
          <a:p>
            <a:pPr>
              <a:defRPr/>
            </a:pPr>
            <a:r>
              <a:rPr lang="es-ES" altLang="es-ES" sz="1200" dirty="0">
                <a:latin typeface="Arial Rounded MT Bold" panose="020F0704030504030204" pitchFamily="34" charset="0"/>
              </a:rPr>
              <a:t>Cuanto más nos alejamos de nuestro «dónde», más habrá que adaptar nuestras estrategias, nuestro productos.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1E3A01A-ED20-40BB-866E-D4AC94DE907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57033CC-80CC-408C-9CB5-21FCF63626A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FABEC29-FF4C-4E64-B7B0-28B227A21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3" name="CuadroTexto 12">
            <a:extLst>
              <a:ext uri="{FF2B5EF4-FFF2-40B4-BE49-F238E27FC236}">
                <a16:creationId xmlns:a16="http://schemas.microsoft.com/office/drawing/2014/main" id="{2F9A010E-97A1-49C3-9CED-372B82B90412}"/>
              </a:ext>
            </a:extLst>
          </p:cNvPr>
          <p:cNvSpPr txBox="1"/>
          <p:nvPr/>
        </p:nvSpPr>
        <p:spPr>
          <a:xfrm>
            <a:off x="3841847" y="1115148"/>
            <a:ext cx="1460306"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¿DÓNDE?</a:t>
            </a:r>
            <a:endParaRPr lang="es-ES" sz="2000" dirty="0">
              <a:solidFill>
                <a:srgbClr val="00B0F0"/>
              </a:solidFill>
            </a:endParaRPr>
          </a:p>
        </p:txBody>
      </p:sp>
      <p:grpSp>
        <p:nvGrpSpPr>
          <p:cNvPr id="9" name="Grupo 8">
            <a:extLst>
              <a:ext uri="{FF2B5EF4-FFF2-40B4-BE49-F238E27FC236}">
                <a16:creationId xmlns:a16="http://schemas.microsoft.com/office/drawing/2014/main" id="{2B040B99-A36D-4D57-AA0B-44458E5F1D9A}"/>
              </a:ext>
            </a:extLst>
          </p:cNvPr>
          <p:cNvGrpSpPr/>
          <p:nvPr/>
        </p:nvGrpSpPr>
        <p:grpSpPr>
          <a:xfrm>
            <a:off x="5508104" y="1788832"/>
            <a:ext cx="2664296" cy="2041448"/>
            <a:chOff x="5220072" y="1924745"/>
            <a:chExt cx="2664296" cy="2041448"/>
          </a:xfrm>
        </p:grpSpPr>
        <p:grpSp>
          <p:nvGrpSpPr>
            <p:cNvPr id="18" name="object 7">
              <a:extLst>
                <a:ext uri="{FF2B5EF4-FFF2-40B4-BE49-F238E27FC236}">
                  <a16:creationId xmlns:a16="http://schemas.microsoft.com/office/drawing/2014/main" id="{9C7886DB-B04C-4DEA-94C5-38D46D064457}"/>
                </a:ext>
              </a:extLst>
            </p:cNvPr>
            <p:cNvGrpSpPr/>
            <p:nvPr/>
          </p:nvGrpSpPr>
          <p:grpSpPr>
            <a:xfrm>
              <a:off x="5220072" y="1924745"/>
              <a:ext cx="2664296" cy="2041448"/>
              <a:chOff x="9498089" y="2635105"/>
              <a:chExt cx="7054012" cy="5788766"/>
            </a:xfrm>
          </p:grpSpPr>
          <p:pic>
            <p:nvPicPr>
              <p:cNvPr id="20" name="object 8">
                <a:extLst>
                  <a:ext uri="{FF2B5EF4-FFF2-40B4-BE49-F238E27FC236}">
                    <a16:creationId xmlns:a16="http://schemas.microsoft.com/office/drawing/2014/main" id="{6951E7E8-1C74-4A74-8E9B-BD09ABE5FFCC}"/>
                  </a:ext>
                </a:extLst>
              </p:cNvPr>
              <p:cNvPicPr/>
              <p:nvPr/>
            </p:nvPicPr>
            <p:blipFill>
              <a:blip r:embed="rId4" cstate="print"/>
              <a:stretch>
                <a:fillRect/>
              </a:stretch>
            </p:blipFill>
            <p:spPr>
              <a:xfrm>
                <a:off x="10121912" y="3276961"/>
                <a:ext cx="6430189" cy="5146910"/>
              </a:xfrm>
              <a:prstGeom prst="rect">
                <a:avLst/>
              </a:prstGeom>
            </p:spPr>
          </p:pic>
          <p:pic>
            <p:nvPicPr>
              <p:cNvPr id="21" name="object 10">
                <a:extLst>
                  <a:ext uri="{FF2B5EF4-FFF2-40B4-BE49-F238E27FC236}">
                    <a16:creationId xmlns:a16="http://schemas.microsoft.com/office/drawing/2014/main" id="{C4B905DD-C329-41B9-8C84-FB085B890D01}"/>
                  </a:ext>
                </a:extLst>
              </p:cNvPr>
              <p:cNvPicPr/>
              <p:nvPr/>
            </p:nvPicPr>
            <p:blipFill>
              <a:blip r:embed="rId5" cstate="print"/>
              <a:stretch>
                <a:fillRect/>
              </a:stretch>
            </p:blipFill>
            <p:spPr>
              <a:xfrm>
                <a:off x="9498089" y="2635105"/>
                <a:ext cx="3405897" cy="1737535"/>
              </a:xfrm>
              <a:prstGeom prst="rect">
                <a:avLst/>
              </a:prstGeom>
            </p:spPr>
          </p:pic>
        </p:grpSp>
        <p:pic>
          <p:nvPicPr>
            <p:cNvPr id="8" name="Imagen 7">
              <a:extLst>
                <a:ext uri="{FF2B5EF4-FFF2-40B4-BE49-F238E27FC236}">
                  <a16:creationId xmlns:a16="http://schemas.microsoft.com/office/drawing/2014/main" id="{D5CB3BC0-EA5D-40FA-BA30-6D49D2F49D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9100" y="2266458"/>
              <a:ext cx="2255198" cy="1423585"/>
            </a:xfrm>
            <a:prstGeom prst="rect">
              <a:avLst/>
            </a:prstGeom>
          </p:spPr>
        </p:pic>
      </p:grpSp>
    </p:spTree>
    <p:extLst>
      <p:ext uri="{BB962C8B-B14F-4D97-AF65-F5344CB8AC3E}">
        <p14:creationId xmlns:p14="http://schemas.microsoft.com/office/powerpoint/2010/main" val="2568296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84851" y="1805015"/>
            <a:ext cx="4799505" cy="1938992"/>
          </a:xfrm>
          <a:prstGeom prst="rect">
            <a:avLst/>
          </a:prstGeom>
          <a:noFill/>
        </p:spPr>
        <p:txBody>
          <a:bodyPr wrap="square" rtlCol="0">
            <a:spAutoFit/>
          </a:bodyPr>
          <a:lstStyle/>
          <a:p>
            <a:pPr algn="just">
              <a:defRPr/>
            </a:pPr>
            <a:r>
              <a:rPr lang="es-ES" altLang="es-ES" sz="1200" dirty="0">
                <a:solidFill>
                  <a:schemeClr val="tx2">
                    <a:lumMod val="60000"/>
                    <a:lumOff val="40000"/>
                  </a:schemeClr>
                </a:solidFill>
                <a:latin typeface="Arial Rounded MT Bold" panose="020F0704030504030204" pitchFamily="34" charset="0"/>
              </a:rPr>
              <a:t>¿Cuándo?</a:t>
            </a:r>
            <a:r>
              <a:rPr lang="es-ES" altLang="es-ES" sz="1200" dirty="0">
                <a:latin typeface="Arial Rounded MT Bold" panose="020F0704030504030204" pitchFamily="34" charset="0"/>
              </a:rPr>
              <a:t>: </a:t>
            </a:r>
            <a:r>
              <a:rPr lang="es-ES" altLang="es-ES" sz="1200" dirty="0">
                <a:solidFill>
                  <a:schemeClr val="tx2">
                    <a:lumMod val="60000"/>
                    <a:lumOff val="40000"/>
                  </a:schemeClr>
                </a:solidFill>
                <a:latin typeface="Arial Rounded MT Bold" panose="020F0704030504030204" pitchFamily="34" charset="0"/>
              </a:rPr>
              <a:t>el eje temporal</a:t>
            </a:r>
            <a:r>
              <a:rPr lang="es-ES" altLang="es-ES" sz="1200" dirty="0">
                <a:latin typeface="Arial Rounded MT Bold" panose="020F0704030504030204" pitchFamily="34" charset="0"/>
              </a:rPr>
              <a:t>. Uno de los principales cambios </a:t>
            </a:r>
          </a:p>
          <a:p>
            <a:pPr algn="just">
              <a:defRPr/>
            </a:pPr>
            <a:r>
              <a:rPr lang="es-ES" altLang="es-ES" sz="1200" dirty="0">
                <a:latin typeface="Arial Rounded MT Bold" panose="020F0704030504030204" pitchFamily="34" charset="0"/>
              </a:rPr>
              <a:t>que el digital ha llevado concierne la velocidad. </a:t>
            </a:r>
          </a:p>
          <a:p>
            <a:pPr algn="just">
              <a:defRPr/>
            </a:pPr>
            <a:r>
              <a:rPr lang="es-ES" altLang="es-ES" sz="1200" dirty="0">
                <a:latin typeface="Arial Rounded MT Bold" panose="020F0704030504030204" pitchFamily="34" charset="0"/>
              </a:rPr>
              <a:t>Estamos siempre conectados, así como lo son nuestros </a:t>
            </a:r>
          </a:p>
          <a:p>
            <a:pPr algn="just">
              <a:defRPr/>
            </a:pPr>
            <a:r>
              <a:rPr lang="es-ES" altLang="es-ES" sz="1200" dirty="0">
                <a:latin typeface="Arial Rounded MT Bold" panose="020F0704030504030204" pitchFamily="34" charset="0"/>
              </a:rPr>
              <a:t>clientes (nuestros canales sociales no van de vacaciones).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Los Planes de Marketing Digital prevén trabajar en los marcos temporales a largo plazo (12 o más meses) y a corto plazo </a:t>
            </a:r>
          </a:p>
          <a:p>
            <a:pPr>
              <a:defRPr/>
            </a:pPr>
            <a:r>
              <a:rPr lang="es-ES" altLang="es-ES" sz="1200" dirty="0">
                <a:latin typeface="Arial Rounded MT Bold" panose="020F0704030504030204" pitchFamily="34" charset="0"/>
              </a:rPr>
              <a:t>(incluso una semana). </a:t>
            </a:r>
          </a:p>
          <a:p>
            <a:pPr>
              <a:defRPr/>
            </a:pPr>
            <a:r>
              <a:rPr lang="es-ES" altLang="es-ES" sz="1200" dirty="0">
                <a:latin typeface="Arial Rounded MT Bold" panose="020F0704030504030204" pitchFamily="34" charset="0"/>
              </a:rPr>
              <a:t>Ampliando el marco temporal, se llega a considerar cual es la hora del día mejor, por ejemplo, para publicar algo en Twitter.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5B4C03D-48A5-4891-BCD8-BA9F0D714ED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7417552-AC15-49EE-B189-61D7E733F8E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15367E9-273B-4988-8935-D488863DF9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CuadroTexto 8">
            <a:extLst>
              <a:ext uri="{FF2B5EF4-FFF2-40B4-BE49-F238E27FC236}">
                <a16:creationId xmlns:a16="http://schemas.microsoft.com/office/drawing/2014/main" id="{0A7F5232-A945-4F29-BF95-182D7E082F53}"/>
              </a:ext>
            </a:extLst>
          </p:cNvPr>
          <p:cNvSpPr txBox="1"/>
          <p:nvPr/>
        </p:nvSpPr>
        <p:spPr>
          <a:xfrm>
            <a:off x="3759350" y="1151445"/>
            <a:ext cx="1625300"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¿CUÁNDO?</a:t>
            </a:r>
            <a:endParaRPr lang="es-ES" sz="2000" dirty="0">
              <a:solidFill>
                <a:srgbClr val="00B0F0"/>
              </a:solidFill>
            </a:endParaRPr>
          </a:p>
        </p:txBody>
      </p:sp>
      <p:grpSp>
        <p:nvGrpSpPr>
          <p:cNvPr id="21" name="Grupo 20">
            <a:extLst>
              <a:ext uri="{FF2B5EF4-FFF2-40B4-BE49-F238E27FC236}">
                <a16:creationId xmlns:a16="http://schemas.microsoft.com/office/drawing/2014/main" id="{E6C6FD1C-ED97-443F-A2ED-394DB6480EA9}"/>
              </a:ext>
            </a:extLst>
          </p:cNvPr>
          <p:cNvGrpSpPr/>
          <p:nvPr/>
        </p:nvGrpSpPr>
        <p:grpSpPr>
          <a:xfrm rot="321022">
            <a:off x="6038822" y="2115904"/>
            <a:ext cx="2602522" cy="2237947"/>
            <a:chOff x="5713894" y="1698003"/>
            <a:chExt cx="2602522" cy="2237947"/>
          </a:xfrm>
        </p:grpSpPr>
        <p:grpSp>
          <p:nvGrpSpPr>
            <p:cNvPr id="14" name="object 7">
              <a:extLst>
                <a:ext uri="{FF2B5EF4-FFF2-40B4-BE49-F238E27FC236}">
                  <a16:creationId xmlns:a16="http://schemas.microsoft.com/office/drawing/2014/main" id="{0BDF7364-DD37-4950-B2D5-BF973A632393}"/>
                </a:ext>
              </a:extLst>
            </p:cNvPr>
            <p:cNvGrpSpPr/>
            <p:nvPr/>
          </p:nvGrpSpPr>
          <p:grpSpPr>
            <a:xfrm>
              <a:off x="5713894" y="1698003"/>
              <a:ext cx="2602522" cy="2237947"/>
              <a:chOff x="9498089" y="2635105"/>
              <a:chExt cx="7054012" cy="5788766"/>
            </a:xfrm>
          </p:grpSpPr>
          <p:pic>
            <p:nvPicPr>
              <p:cNvPr id="19" name="object 8">
                <a:extLst>
                  <a:ext uri="{FF2B5EF4-FFF2-40B4-BE49-F238E27FC236}">
                    <a16:creationId xmlns:a16="http://schemas.microsoft.com/office/drawing/2014/main" id="{8CC2B3DF-2FCB-49BA-80CD-5149CD5ACF91}"/>
                  </a:ext>
                </a:extLst>
              </p:cNvPr>
              <p:cNvPicPr/>
              <p:nvPr/>
            </p:nvPicPr>
            <p:blipFill>
              <a:blip r:embed="rId4" cstate="print"/>
              <a:stretch>
                <a:fillRect/>
              </a:stretch>
            </p:blipFill>
            <p:spPr>
              <a:xfrm>
                <a:off x="10121912" y="3276961"/>
                <a:ext cx="6430189" cy="5146910"/>
              </a:xfrm>
              <a:prstGeom prst="rect">
                <a:avLst/>
              </a:prstGeom>
            </p:spPr>
          </p:pic>
          <p:pic>
            <p:nvPicPr>
              <p:cNvPr id="20" name="object 10">
                <a:extLst>
                  <a:ext uri="{FF2B5EF4-FFF2-40B4-BE49-F238E27FC236}">
                    <a16:creationId xmlns:a16="http://schemas.microsoft.com/office/drawing/2014/main" id="{9C5CE348-C185-41BA-BA86-8E161A2345AC}"/>
                  </a:ext>
                </a:extLst>
              </p:cNvPr>
              <p:cNvPicPr/>
              <p:nvPr/>
            </p:nvPicPr>
            <p:blipFill>
              <a:blip r:embed="rId5" cstate="print"/>
              <a:stretch>
                <a:fillRect/>
              </a:stretch>
            </p:blipFill>
            <p:spPr>
              <a:xfrm>
                <a:off x="9498089" y="2635105"/>
                <a:ext cx="3405897" cy="1737535"/>
              </a:xfrm>
              <a:prstGeom prst="rect">
                <a:avLst/>
              </a:prstGeom>
            </p:spPr>
          </p:pic>
        </p:grpSp>
        <p:pic>
          <p:nvPicPr>
            <p:cNvPr id="8" name="Imagen 7">
              <a:extLst>
                <a:ext uri="{FF2B5EF4-FFF2-40B4-BE49-F238E27FC236}">
                  <a16:creationId xmlns:a16="http://schemas.microsoft.com/office/drawing/2014/main" id="{1D5B4464-9D4A-4F4C-A776-0A83F80BCC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7306" y="2104047"/>
              <a:ext cx="2212207" cy="1475823"/>
            </a:xfrm>
            <a:prstGeom prst="rect">
              <a:avLst/>
            </a:prstGeom>
          </p:spPr>
        </p:pic>
      </p:grpSp>
    </p:spTree>
    <p:extLst>
      <p:ext uri="{BB962C8B-B14F-4D97-AF65-F5344CB8AC3E}">
        <p14:creationId xmlns:p14="http://schemas.microsoft.com/office/powerpoint/2010/main" val="35334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2060" y="1661867"/>
            <a:ext cx="6207782" cy="53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269062" y="1797437"/>
            <a:ext cx="6327273" cy="461665"/>
          </a:xfrm>
          <a:prstGeom prst="rect">
            <a:avLst/>
          </a:prstGeom>
          <a:noFill/>
        </p:spPr>
        <p:txBody>
          <a:bodyPr wrap="square" rtlCol="0">
            <a:spAutoFit/>
          </a:bodyPr>
          <a:lstStyle/>
          <a:p>
            <a:pPr>
              <a:defRPr/>
            </a:pPr>
            <a:r>
              <a:rPr lang="es-ES" altLang="es-ES" sz="1200" dirty="0">
                <a:solidFill>
                  <a:schemeClr val="tx2">
                    <a:lumMod val="60000"/>
                    <a:lumOff val="40000"/>
                  </a:schemeClr>
                </a:solidFill>
                <a:latin typeface="Arial Rounded MT Bold" panose="020F0704030504030204" pitchFamily="34" charset="0"/>
              </a:rPr>
              <a:t>¿Qué?</a:t>
            </a:r>
            <a:r>
              <a:rPr lang="es-ES" altLang="es-ES" sz="1200" dirty="0">
                <a:latin typeface="Arial Rounded MT Bold" panose="020F0704030504030204" pitchFamily="34" charset="0"/>
              </a:rPr>
              <a:t>: o sea, el </a:t>
            </a:r>
            <a:r>
              <a:rPr lang="es-ES" altLang="es-ES" sz="1200" dirty="0">
                <a:solidFill>
                  <a:schemeClr val="tx2">
                    <a:lumMod val="60000"/>
                    <a:lumOff val="40000"/>
                  </a:schemeClr>
                </a:solidFill>
                <a:latin typeface="Arial Rounded MT Bold" panose="020F0704030504030204" pitchFamily="34" charset="0"/>
              </a:rPr>
              <a:t>contenido</a:t>
            </a:r>
            <a:r>
              <a:rPr lang="es-ES" altLang="es-ES" sz="1200" dirty="0">
                <a:latin typeface="Arial Rounded MT Bold" panose="020F0704030504030204" pitchFamily="34" charset="0"/>
              </a:rPr>
              <a:t>. El </a:t>
            </a:r>
            <a:r>
              <a:rPr lang="es-ES" altLang="es-ES" sz="1200" i="1" dirty="0">
                <a:latin typeface="Arial Rounded MT Bold" panose="020F0704030504030204" pitchFamily="34" charset="0"/>
              </a:rPr>
              <a:t>Modern Marketing </a:t>
            </a:r>
            <a:r>
              <a:rPr lang="es-ES" altLang="es-ES" sz="1200" i="1" dirty="0" err="1">
                <a:latin typeface="Arial Rounded MT Bold" panose="020F0704030504030204" pitchFamily="34" charset="0"/>
              </a:rPr>
              <a:t>Manifesto</a:t>
            </a:r>
            <a:r>
              <a:rPr lang="es-ES" altLang="es-ES" sz="1200" i="1" dirty="0">
                <a:latin typeface="Arial Rounded MT Bold" panose="020F0704030504030204" pitchFamily="34" charset="0"/>
              </a:rPr>
              <a:t> </a:t>
            </a:r>
            <a:r>
              <a:rPr lang="es-ES" altLang="es-ES" sz="1200" dirty="0">
                <a:latin typeface="Arial Rounded MT Bold" panose="020F0704030504030204" pitchFamily="34" charset="0"/>
              </a:rPr>
              <a:t>destaca la importancia de los contenidos de cualquier tipo: texto, imágenes, video, etc.</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6DB91EB-6FB0-4FC1-8B8B-712851B14C7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78F3B0A-A7D3-492E-B91C-C7567A76145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9A047FB-4B37-4637-85A2-EFBB36E0BD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CuadroTexto 8">
            <a:extLst>
              <a:ext uri="{FF2B5EF4-FFF2-40B4-BE49-F238E27FC236}">
                <a16:creationId xmlns:a16="http://schemas.microsoft.com/office/drawing/2014/main" id="{87EDAA82-3D2B-4A31-8F91-BA8516E3657A}"/>
              </a:ext>
            </a:extLst>
          </p:cNvPr>
          <p:cNvSpPr txBox="1"/>
          <p:nvPr/>
        </p:nvSpPr>
        <p:spPr>
          <a:xfrm>
            <a:off x="3954895" y="1090738"/>
            <a:ext cx="1121244"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¿QUÉ?</a:t>
            </a:r>
            <a:endParaRPr lang="es-ES" sz="2000" dirty="0">
              <a:solidFill>
                <a:srgbClr val="00B0F0"/>
              </a:solidFill>
            </a:endParaRPr>
          </a:p>
        </p:txBody>
      </p:sp>
      <p:sp>
        <p:nvSpPr>
          <p:cNvPr id="13" name="CuadroTexto 12">
            <a:extLst>
              <a:ext uri="{FF2B5EF4-FFF2-40B4-BE49-F238E27FC236}">
                <a16:creationId xmlns:a16="http://schemas.microsoft.com/office/drawing/2014/main" id="{FBE40EFB-9942-4258-A20F-1C53173E71C4}"/>
              </a:ext>
            </a:extLst>
          </p:cNvPr>
          <p:cNvSpPr txBox="1"/>
          <p:nvPr/>
        </p:nvSpPr>
        <p:spPr>
          <a:xfrm>
            <a:off x="1282060" y="2254136"/>
            <a:ext cx="4889307" cy="1754326"/>
          </a:xfrm>
          <a:prstGeom prst="rect">
            <a:avLst/>
          </a:prstGeom>
          <a:noFill/>
        </p:spPr>
        <p:txBody>
          <a:bodyPr wrap="square">
            <a:spAutoFit/>
          </a:bodyPr>
          <a:lstStyle/>
          <a:p>
            <a:pPr>
              <a:defRPr/>
            </a:pPr>
            <a:r>
              <a:rPr lang="es-ES" altLang="es-ES" sz="1200" dirty="0">
                <a:latin typeface="Arial Rounded MT Bold" panose="020F0704030504030204" pitchFamily="34" charset="0"/>
              </a:rPr>
              <a:t>Los contenidos son el corazón de cada estrategia de Marketing Digital: permiten optimizar la Marca, facilitar la fidelización, los procesos de venta. </a:t>
            </a:r>
          </a:p>
          <a:p>
            <a:pPr>
              <a:defRPr/>
            </a:pPr>
            <a:r>
              <a:rPr lang="es-ES" altLang="es-ES" sz="1200" dirty="0">
                <a:latin typeface="Arial Rounded MT Bold" panose="020F0704030504030204" pitchFamily="34" charset="0"/>
              </a:rPr>
              <a:t>Hay que crear contenidos adecuados. El Digital ha permitido a quien hasta hace poco era solo un Destinatario, convertirse en creador de contenidos: cada vez que se comparte una foto o se cuenta algo se genera contenido. </a:t>
            </a:r>
          </a:p>
          <a:p>
            <a:pPr>
              <a:defRPr/>
            </a:pPr>
            <a:r>
              <a:rPr lang="es-ES" altLang="es-ES" sz="1200" dirty="0">
                <a:latin typeface="Arial Rounded MT Bold" panose="020F0704030504030204" pitchFamily="34" charset="0"/>
              </a:rPr>
              <a:t>Ninguna estrategia de Content Marketing tiene éxito si no </a:t>
            </a:r>
          </a:p>
          <a:p>
            <a:pPr>
              <a:defRPr/>
            </a:pPr>
            <a:r>
              <a:rPr lang="es-ES" altLang="es-ES" sz="1200" dirty="0">
                <a:latin typeface="Arial Rounded MT Bold" panose="020F0704030504030204" pitchFamily="34" charset="0"/>
              </a:rPr>
              <a:t>empieza por objetivos claros.  </a:t>
            </a:r>
          </a:p>
        </p:txBody>
      </p:sp>
      <p:grpSp>
        <p:nvGrpSpPr>
          <p:cNvPr id="22" name="Grupo 21">
            <a:extLst>
              <a:ext uri="{FF2B5EF4-FFF2-40B4-BE49-F238E27FC236}">
                <a16:creationId xmlns:a16="http://schemas.microsoft.com/office/drawing/2014/main" id="{8F0ED452-52F4-40A1-B7DF-75FCF593EBA8}"/>
              </a:ext>
            </a:extLst>
          </p:cNvPr>
          <p:cNvGrpSpPr/>
          <p:nvPr/>
        </p:nvGrpSpPr>
        <p:grpSpPr>
          <a:xfrm rot="209923">
            <a:off x="6072550" y="2103017"/>
            <a:ext cx="2512504" cy="2055874"/>
            <a:chOff x="5948549" y="1901759"/>
            <a:chExt cx="2583891" cy="2260028"/>
          </a:xfrm>
        </p:grpSpPr>
        <p:grpSp>
          <p:nvGrpSpPr>
            <p:cNvPr id="18" name="object 7">
              <a:extLst>
                <a:ext uri="{FF2B5EF4-FFF2-40B4-BE49-F238E27FC236}">
                  <a16:creationId xmlns:a16="http://schemas.microsoft.com/office/drawing/2014/main" id="{0DCC5742-2590-45F2-A3BA-940E9CBE24CB}"/>
                </a:ext>
              </a:extLst>
            </p:cNvPr>
            <p:cNvGrpSpPr/>
            <p:nvPr/>
          </p:nvGrpSpPr>
          <p:grpSpPr>
            <a:xfrm>
              <a:off x="5948549" y="1901759"/>
              <a:ext cx="2583891" cy="2260028"/>
              <a:chOff x="9498089" y="2635105"/>
              <a:chExt cx="7054012" cy="5788766"/>
            </a:xfrm>
          </p:grpSpPr>
          <p:pic>
            <p:nvPicPr>
              <p:cNvPr id="20" name="object 8">
                <a:extLst>
                  <a:ext uri="{FF2B5EF4-FFF2-40B4-BE49-F238E27FC236}">
                    <a16:creationId xmlns:a16="http://schemas.microsoft.com/office/drawing/2014/main" id="{F3522A5B-1AE4-4F0C-917E-6B46DE4D3C0E}"/>
                  </a:ext>
                </a:extLst>
              </p:cNvPr>
              <p:cNvPicPr/>
              <p:nvPr/>
            </p:nvPicPr>
            <p:blipFill>
              <a:blip r:embed="rId4" cstate="print"/>
              <a:stretch>
                <a:fillRect/>
              </a:stretch>
            </p:blipFill>
            <p:spPr>
              <a:xfrm>
                <a:off x="10121912" y="3276961"/>
                <a:ext cx="6430189" cy="5146910"/>
              </a:xfrm>
              <a:prstGeom prst="rect">
                <a:avLst/>
              </a:prstGeom>
            </p:spPr>
          </p:pic>
          <p:pic>
            <p:nvPicPr>
              <p:cNvPr id="21" name="object 10">
                <a:extLst>
                  <a:ext uri="{FF2B5EF4-FFF2-40B4-BE49-F238E27FC236}">
                    <a16:creationId xmlns:a16="http://schemas.microsoft.com/office/drawing/2014/main" id="{0FB4D5A9-E4EB-43F2-B251-D4A7366D2D2A}"/>
                  </a:ext>
                </a:extLst>
              </p:cNvPr>
              <p:cNvPicPr/>
              <p:nvPr/>
            </p:nvPicPr>
            <p:blipFill>
              <a:blip r:embed="rId5" cstate="print"/>
              <a:stretch>
                <a:fillRect/>
              </a:stretch>
            </p:blipFill>
            <p:spPr>
              <a:xfrm>
                <a:off x="9498089" y="2635105"/>
                <a:ext cx="3405897" cy="1737535"/>
              </a:xfrm>
              <a:prstGeom prst="rect">
                <a:avLst/>
              </a:prstGeom>
            </p:spPr>
          </p:pic>
        </p:grpSp>
        <p:pic>
          <p:nvPicPr>
            <p:cNvPr id="10" name="Imagen 9">
              <a:extLst>
                <a:ext uri="{FF2B5EF4-FFF2-40B4-BE49-F238E27FC236}">
                  <a16:creationId xmlns:a16="http://schemas.microsoft.com/office/drawing/2014/main" id="{58DC9F2C-6C4F-4A69-B9BF-434768482F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8184" y="2297553"/>
              <a:ext cx="2232248" cy="1525133"/>
            </a:xfrm>
            <a:prstGeom prst="rect">
              <a:avLst/>
            </a:prstGeom>
          </p:spPr>
        </p:pic>
      </p:grpSp>
    </p:spTree>
    <p:extLst>
      <p:ext uri="{BB962C8B-B14F-4D97-AF65-F5344CB8AC3E}">
        <p14:creationId xmlns:p14="http://schemas.microsoft.com/office/powerpoint/2010/main" val="3866474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1791" y="1839056"/>
            <a:ext cx="6103823" cy="830997"/>
          </a:xfrm>
          <a:prstGeom prst="rect">
            <a:avLst/>
          </a:prstGeom>
          <a:noFill/>
        </p:spPr>
        <p:txBody>
          <a:bodyPr wrap="square" rtlCol="0">
            <a:spAutoFit/>
          </a:bodyPr>
          <a:lstStyle/>
          <a:p>
            <a:pPr>
              <a:defRPr/>
            </a:pPr>
            <a:r>
              <a:rPr lang="es-ES" altLang="es-ES" sz="1200" dirty="0">
                <a:solidFill>
                  <a:schemeClr val="tx2">
                    <a:lumMod val="60000"/>
                    <a:lumOff val="40000"/>
                  </a:schemeClr>
                </a:solidFill>
                <a:latin typeface="Arial Rounded MT Bold" panose="020F0704030504030204" pitchFamily="34" charset="0"/>
              </a:rPr>
              <a:t>¿Cómo?</a:t>
            </a:r>
            <a:r>
              <a:rPr lang="es-ES" altLang="es-ES" sz="1200" dirty="0">
                <a:latin typeface="Arial Rounded MT Bold" panose="020F0704030504030204" pitchFamily="34" charset="0"/>
              </a:rPr>
              <a:t>: </a:t>
            </a:r>
            <a:r>
              <a:rPr lang="es-ES" altLang="es-ES" sz="1200" dirty="0">
                <a:solidFill>
                  <a:schemeClr val="tx2">
                    <a:lumMod val="60000"/>
                    <a:lumOff val="40000"/>
                  </a:schemeClr>
                </a:solidFill>
                <a:latin typeface="Arial Rounded MT Bold" panose="020F0704030504030204" pitchFamily="34" charset="0"/>
              </a:rPr>
              <a:t>la estrategia y las herramientas utilizadas</a:t>
            </a:r>
            <a:r>
              <a:rPr lang="es-ES" altLang="es-ES" sz="1200" dirty="0">
                <a:latin typeface="Arial Rounded MT Bold" panose="020F0704030504030204" pitchFamily="34" charset="0"/>
              </a:rPr>
              <a:t>. Empezar por preguntas </a:t>
            </a:r>
          </a:p>
          <a:p>
            <a:pPr>
              <a:defRPr/>
            </a:pPr>
            <a:r>
              <a:rPr lang="es-ES" altLang="es-ES" sz="1200" dirty="0">
                <a:latin typeface="Arial Rounded MT Bold" panose="020F0704030504030204" pitchFamily="34" charset="0"/>
              </a:rPr>
              <a:t>correctas nos permite llegar más fácilmente a una estrategia. Esa se concreta </a:t>
            </a:r>
          </a:p>
          <a:p>
            <a:pPr>
              <a:defRPr/>
            </a:pPr>
            <a:r>
              <a:rPr lang="es-ES" altLang="es-ES" sz="1200" dirty="0">
                <a:latin typeface="Arial Rounded MT Bold" panose="020F0704030504030204" pitchFamily="34" charset="0"/>
              </a:rPr>
              <a:t>en una plan y en herramientas que queremos utilizar (página web, aplicaciones, boletines, campañas promocionales de pago).</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2">
            <a:extLst>
              <a:ext uri="{FF2B5EF4-FFF2-40B4-BE49-F238E27FC236}">
                <a16:creationId xmlns:a16="http://schemas.microsoft.com/office/drawing/2014/main" id="{8353399A-8812-4A82-B6AC-50DBFF74CFE6}"/>
              </a:ext>
            </a:extLst>
          </p:cNvPr>
          <p:cNvSpPr txBox="1">
            <a:spLocks/>
          </p:cNvSpPr>
          <p:nvPr/>
        </p:nvSpPr>
        <p:spPr>
          <a:xfrm>
            <a:off x="0" y="83408"/>
            <a:ext cx="9144000"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s-ES"/>
          </a:p>
        </p:txBody>
      </p:sp>
      <p:sp>
        <p:nvSpPr>
          <p:cNvPr id="12" name="Marcador de texto 7">
            <a:extLst>
              <a:ext uri="{FF2B5EF4-FFF2-40B4-BE49-F238E27FC236}">
                <a16:creationId xmlns:a16="http://schemas.microsoft.com/office/drawing/2014/main" id="{7931F693-FFCB-484F-B91E-695F4EE1A20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7" name="Donut 24">
            <a:extLst>
              <a:ext uri="{FF2B5EF4-FFF2-40B4-BE49-F238E27FC236}">
                <a16:creationId xmlns:a16="http://schemas.microsoft.com/office/drawing/2014/main" id="{44F0784B-AC37-49B8-9491-7415160F42B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8" name="Imagen 17">
            <a:extLst>
              <a:ext uri="{FF2B5EF4-FFF2-40B4-BE49-F238E27FC236}">
                <a16:creationId xmlns:a16="http://schemas.microsoft.com/office/drawing/2014/main" id="{B04A8DD9-C626-4C48-9C70-B46CE1993F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ECA27F70-A980-4A1C-9CB2-95D8A1D41921}"/>
              </a:ext>
            </a:extLst>
          </p:cNvPr>
          <p:cNvSpPr txBox="1"/>
          <p:nvPr/>
        </p:nvSpPr>
        <p:spPr>
          <a:xfrm>
            <a:off x="3867403" y="1078107"/>
            <a:ext cx="1409193" cy="400110"/>
          </a:xfrm>
          <a:prstGeom prst="rect">
            <a:avLst/>
          </a:prstGeom>
          <a:noFill/>
        </p:spPr>
        <p:txBody>
          <a:bodyPr wrap="square">
            <a:spAutoFit/>
          </a:bodyPr>
          <a:lstStyle/>
          <a:p>
            <a:r>
              <a:rPr lang="it-IT" altLang="es-ES" sz="2000" dirty="0">
                <a:solidFill>
                  <a:srgbClr val="00B0F0"/>
                </a:solidFill>
                <a:latin typeface="Arial Rounded MT Bold" panose="020F0704030504030204" pitchFamily="34" charset="0"/>
              </a:rPr>
              <a:t>¿CÓMO?</a:t>
            </a:r>
            <a:endParaRPr lang="es-ES" sz="2000" dirty="0">
              <a:solidFill>
                <a:srgbClr val="00B0F0"/>
              </a:solidFill>
            </a:endParaRPr>
          </a:p>
        </p:txBody>
      </p:sp>
      <p:sp>
        <p:nvSpPr>
          <p:cNvPr id="13" name="CuadroTexto 12">
            <a:extLst>
              <a:ext uri="{FF2B5EF4-FFF2-40B4-BE49-F238E27FC236}">
                <a16:creationId xmlns:a16="http://schemas.microsoft.com/office/drawing/2014/main" id="{D6938E3D-F454-47A7-A627-57B384E0908E}"/>
              </a:ext>
            </a:extLst>
          </p:cNvPr>
          <p:cNvSpPr txBox="1"/>
          <p:nvPr/>
        </p:nvSpPr>
        <p:spPr>
          <a:xfrm>
            <a:off x="1561790" y="2690103"/>
            <a:ext cx="4090329" cy="1200329"/>
          </a:xfrm>
          <a:prstGeom prst="rect">
            <a:avLst/>
          </a:prstGeom>
          <a:noFill/>
        </p:spPr>
        <p:txBody>
          <a:bodyPr wrap="square">
            <a:spAutoFit/>
          </a:bodyPr>
          <a:lstStyle/>
          <a:p>
            <a:pPr>
              <a:defRPr/>
            </a:pPr>
            <a:r>
              <a:rPr lang="es-ES" altLang="es-ES" sz="1200" dirty="0">
                <a:solidFill>
                  <a:schemeClr val="tx2">
                    <a:lumMod val="60000"/>
                    <a:lumOff val="40000"/>
                  </a:schemeClr>
                </a:solidFill>
                <a:latin typeface="Arial Rounded MT Bold" panose="020F0704030504030204" pitchFamily="34" charset="0"/>
              </a:rPr>
              <a:t>El objetivo final es alcanzar los objetivos de negocio </a:t>
            </a:r>
            <a:r>
              <a:rPr lang="es-ES" altLang="es-ES" sz="1200" dirty="0">
                <a:latin typeface="Arial Rounded MT Bold" panose="020F0704030504030204" pitchFamily="34" charset="0"/>
              </a:rPr>
              <a:t>y es posible sólo integrando el online y el offline. El </a:t>
            </a:r>
          </a:p>
          <a:p>
            <a:pPr>
              <a:defRPr/>
            </a:pPr>
            <a:r>
              <a:rPr lang="es-ES" altLang="es-ES" sz="1200" dirty="0">
                <a:latin typeface="Arial Rounded MT Bold" panose="020F0704030504030204" pitchFamily="34" charset="0"/>
              </a:rPr>
              <a:t>cruce de objetivos, personas, escenarios, mercados, tiempos, contenidos, herramientas disponibles e </a:t>
            </a:r>
          </a:p>
          <a:p>
            <a:pPr>
              <a:defRPr/>
            </a:pPr>
            <a:r>
              <a:rPr lang="es-ES" altLang="es-ES" sz="1200" dirty="0">
                <a:latin typeface="Arial Rounded MT Bold" panose="020F0704030504030204" pitchFamily="34" charset="0"/>
              </a:rPr>
              <a:t>iniciativas offline lleva a la estrategia y a la definición del plan operativo online. </a:t>
            </a:r>
          </a:p>
        </p:txBody>
      </p:sp>
      <p:grpSp>
        <p:nvGrpSpPr>
          <p:cNvPr id="7" name="Grupo 6">
            <a:extLst>
              <a:ext uri="{FF2B5EF4-FFF2-40B4-BE49-F238E27FC236}">
                <a16:creationId xmlns:a16="http://schemas.microsoft.com/office/drawing/2014/main" id="{E034B2D2-54DF-4C4A-A2D2-4D9F456DBD7E}"/>
              </a:ext>
            </a:extLst>
          </p:cNvPr>
          <p:cNvGrpSpPr/>
          <p:nvPr/>
        </p:nvGrpSpPr>
        <p:grpSpPr>
          <a:xfrm rot="428580">
            <a:off x="5565083" y="2490102"/>
            <a:ext cx="2458506" cy="1960557"/>
            <a:chOff x="4849798" y="2445154"/>
            <a:chExt cx="2746538" cy="2070812"/>
          </a:xfrm>
        </p:grpSpPr>
        <p:grpSp>
          <p:nvGrpSpPr>
            <p:cNvPr id="19" name="object 7">
              <a:extLst>
                <a:ext uri="{FF2B5EF4-FFF2-40B4-BE49-F238E27FC236}">
                  <a16:creationId xmlns:a16="http://schemas.microsoft.com/office/drawing/2014/main" id="{E9D3FAFB-35E6-4EC7-9EBA-2DC7AE5855C8}"/>
                </a:ext>
              </a:extLst>
            </p:cNvPr>
            <p:cNvGrpSpPr/>
            <p:nvPr/>
          </p:nvGrpSpPr>
          <p:grpSpPr>
            <a:xfrm>
              <a:off x="4849798" y="2445154"/>
              <a:ext cx="2746538" cy="2070812"/>
              <a:chOff x="9498089" y="2635105"/>
              <a:chExt cx="7054012" cy="5788766"/>
            </a:xfrm>
          </p:grpSpPr>
          <p:pic>
            <p:nvPicPr>
              <p:cNvPr id="21" name="object 8">
                <a:extLst>
                  <a:ext uri="{FF2B5EF4-FFF2-40B4-BE49-F238E27FC236}">
                    <a16:creationId xmlns:a16="http://schemas.microsoft.com/office/drawing/2014/main" id="{7526C555-3B76-45A8-B62A-4B3D7B483E34}"/>
                  </a:ext>
                </a:extLst>
              </p:cNvPr>
              <p:cNvPicPr/>
              <p:nvPr/>
            </p:nvPicPr>
            <p:blipFill>
              <a:blip r:embed="rId4" cstate="print"/>
              <a:stretch>
                <a:fillRect/>
              </a:stretch>
            </p:blipFill>
            <p:spPr>
              <a:xfrm>
                <a:off x="10121912" y="3276961"/>
                <a:ext cx="6430189" cy="5146910"/>
              </a:xfrm>
              <a:prstGeom prst="rect">
                <a:avLst/>
              </a:prstGeom>
            </p:spPr>
          </p:pic>
          <p:pic>
            <p:nvPicPr>
              <p:cNvPr id="22" name="object 10">
                <a:extLst>
                  <a:ext uri="{FF2B5EF4-FFF2-40B4-BE49-F238E27FC236}">
                    <a16:creationId xmlns:a16="http://schemas.microsoft.com/office/drawing/2014/main" id="{AA300FDB-7AF6-410F-AEE6-A5787D13FB67}"/>
                  </a:ext>
                </a:extLst>
              </p:cNvPr>
              <p:cNvPicPr/>
              <p:nvPr/>
            </p:nvPicPr>
            <p:blipFill>
              <a:blip r:embed="rId5" cstate="print"/>
              <a:stretch>
                <a:fillRect/>
              </a:stretch>
            </p:blipFill>
            <p:spPr>
              <a:xfrm>
                <a:off x="9498089" y="2635105"/>
                <a:ext cx="3405897" cy="1737535"/>
              </a:xfrm>
              <a:prstGeom prst="rect">
                <a:avLst/>
              </a:prstGeom>
            </p:spPr>
          </p:pic>
        </p:grpSp>
        <p:pic>
          <p:nvPicPr>
            <p:cNvPr id="5" name="Imagen 4">
              <a:extLst>
                <a:ext uri="{FF2B5EF4-FFF2-40B4-BE49-F238E27FC236}">
                  <a16:creationId xmlns:a16="http://schemas.microsoft.com/office/drawing/2014/main" id="{DDD19D3E-721E-4A91-94B8-8D2543B7DD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4931" y="2811330"/>
              <a:ext cx="2339163" cy="1410404"/>
            </a:xfrm>
            <a:prstGeom prst="rect">
              <a:avLst/>
            </a:prstGeom>
          </p:spPr>
        </p:pic>
      </p:grpSp>
    </p:spTree>
    <p:extLst>
      <p:ext uri="{BB962C8B-B14F-4D97-AF65-F5344CB8AC3E}">
        <p14:creationId xmlns:p14="http://schemas.microsoft.com/office/powerpoint/2010/main" val="3063586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18414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265292"/>
            <a:ext cx="6552728" cy="3416320"/>
          </a:xfrm>
          <a:prstGeom prst="rect">
            <a:avLst/>
          </a:prstGeom>
          <a:noFill/>
        </p:spPr>
        <p:txBody>
          <a:bodyPr wrap="square" rtlCol="0">
            <a:spAutoFit/>
          </a:bodyPr>
          <a:lstStyle/>
          <a:p>
            <a:pPr>
              <a:defRPr/>
            </a:pPr>
            <a:r>
              <a:rPr lang="es-ES" altLang="es-ES" sz="1200" dirty="0">
                <a:latin typeface="Arial Rounded MT Bold" panose="020F0704030504030204" pitchFamily="34" charset="0"/>
              </a:rPr>
              <a:t>Para que funcione… Las </a:t>
            </a:r>
            <a:r>
              <a:rPr lang="es-ES" altLang="es-ES" sz="1200" i="1" dirty="0">
                <a:latin typeface="Arial Rounded MT Bold" panose="020F0704030504030204" pitchFamily="34" charset="0"/>
              </a:rPr>
              <a:t>Personas</a:t>
            </a:r>
            <a:r>
              <a:rPr lang="es-ES" altLang="es-ES" sz="1200" dirty="0">
                <a:latin typeface="Arial Rounded MT Bold" panose="020F0704030504030204" pitchFamily="34" charset="0"/>
              </a:rPr>
              <a:t> y los </a:t>
            </a:r>
            <a:r>
              <a:rPr lang="es-ES" altLang="es-ES" sz="1200" i="1" dirty="0">
                <a:latin typeface="Arial Rounded MT Bold" panose="020F0704030504030204" pitchFamily="34" charset="0"/>
              </a:rPr>
              <a:t>Procesos</a:t>
            </a:r>
          </a:p>
          <a:p>
            <a:pPr>
              <a:defRPr/>
            </a:pPr>
            <a:endParaRPr lang="es-ES" altLang="es-ES" sz="1200" i="1" dirty="0">
              <a:latin typeface="Arial Rounded MT Bold" panose="020F0704030504030204" pitchFamily="34" charset="0"/>
            </a:endParaRPr>
          </a:p>
          <a:p>
            <a:pPr>
              <a:defRPr/>
            </a:pPr>
            <a:r>
              <a:rPr lang="es-ES" altLang="es-ES" sz="1200" dirty="0">
                <a:latin typeface="Arial Rounded MT Bold" panose="020F0704030504030204" pitchFamily="34" charset="0"/>
              </a:rPr>
              <a:t>Como hemos visto</a:t>
            </a:r>
            <a:r>
              <a:rPr lang="es-ES" altLang="es-ES" sz="1200" dirty="0">
                <a:solidFill>
                  <a:schemeClr val="tx2">
                    <a:lumMod val="60000"/>
                    <a:lumOff val="40000"/>
                  </a:schemeClr>
                </a:solidFill>
                <a:latin typeface="Arial Rounded MT Bold" panose="020F0704030504030204" pitchFamily="34" charset="0"/>
              </a:rPr>
              <a:t>, las competencias y la profesionalidad  </a:t>
            </a:r>
            <a:r>
              <a:rPr lang="es-ES" altLang="es-ES" sz="1200" dirty="0">
                <a:latin typeface="Arial Rounded MT Bold" panose="020F0704030504030204" pitchFamily="34" charset="0"/>
              </a:rPr>
              <a:t>de quien asegura la </a:t>
            </a:r>
          </a:p>
          <a:p>
            <a:pPr>
              <a:defRPr/>
            </a:pPr>
            <a:r>
              <a:rPr lang="es-ES" altLang="es-ES" sz="1200" dirty="0">
                <a:latin typeface="Arial Rounded MT Bold" panose="020F0704030504030204" pitchFamily="34" charset="0"/>
              </a:rPr>
              <a:t>ejecución de </a:t>
            </a:r>
            <a:r>
              <a:rPr lang="es-ES" altLang="es-ES" sz="1200" dirty="0">
                <a:solidFill>
                  <a:schemeClr val="tx2">
                    <a:lumMod val="60000"/>
                    <a:lumOff val="40000"/>
                  </a:schemeClr>
                </a:solidFill>
                <a:latin typeface="Arial Rounded MT Bold" panose="020F0704030504030204" pitchFamily="34" charset="0"/>
              </a:rPr>
              <a:t>un Plan de Marketing Digital son los factores de éxito. </a:t>
            </a:r>
            <a:r>
              <a:rPr lang="es-ES" altLang="es-ES" sz="1200" dirty="0">
                <a:latin typeface="Arial Rounded MT Bold" panose="020F0704030504030204" pitchFamily="34" charset="0"/>
              </a:rPr>
              <a:t>Hay dos opciones</a:t>
            </a:r>
            <a:r>
              <a:rPr lang="it-IT" altLang="es-ES" sz="1200" dirty="0">
                <a:latin typeface="Arial Rounded MT Bold" panose="020F0704030504030204" pitchFamily="34" charset="0"/>
              </a:rPr>
              <a:t>:</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Nota: Por último, existen soluciones mixtas, con buenas competencias internas y un </a:t>
            </a:r>
          </a:p>
          <a:p>
            <a:pPr>
              <a:defRPr/>
            </a:pPr>
            <a:r>
              <a:rPr lang="es-ES" altLang="es-ES" sz="1200" dirty="0">
                <a:latin typeface="Arial Rounded MT Bold" panose="020F0704030504030204" pitchFamily="34" charset="0"/>
              </a:rPr>
              <a:t>supervisor externo.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1609E9B-A929-4078-9198-A387D3398BE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29885358-53DE-4CEF-A3E6-FD049E2C654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BEF50FE-033A-435B-A061-24CF9DEDE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2" name="Grupo 1">
            <a:extLst>
              <a:ext uri="{FF2B5EF4-FFF2-40B4-BE49-F238E27FC236}">
                <a16:creationId xmlns:a16="http://schemas.microsoft.com/office/drawing/2014/main" id="{4B3D0F3C-1949-4B67-9228-5C26F83B39D8}"/>
              </a:ext>
            </a:extLst>
          </p:cNvPr>
          <p:cNvGrpSpPr/>
          <p:nvPr/>
        </p:nvGrpSpPr>
        <p:grpSpPr>
          <a:xfrm>
            <a:off x="1620000" y="2237689"/>
            <a:ext cx="5112240" cy="1721667"/>
            <a:chOff x="1652857" y="2360562"/>
            <a:chExt cx="4359302" cy="1721667"/>
          </a:xfrm>
        </p:grpSpPr>
        <p:grpSp>
          <p:nvGrpSpPr>
            <p:cNvPr id="5" name="Grupo 4">
              <a:extLst>
                <a:ext uri="{FF2B5EF4-FFF2-40B4-BE49-F238E27FC236}">
                  <a16:creationId xmlns:a16="http://schemas.microsoft.com/office/drawing/2014/main" id="{975854BA-19EB-4FCD-B747-B44D9CE746ED}"/>
                </a:ext>
              </a:extLst>
            </p:cNvPr>
            <p:cNvGrpSpPr/>
            <p:nvPr/>
          </p:nvGrpSpPr>
          <p:grpSpPr>
            <a:xfrm>
              <a:off x="1652857" y="2360562"/>
              <a:ext cx="4359302" cy="1721667"/>
              <a:chOff x="1652857" y="2360562"/>
              <a:chExt cx="4359302" cy="1721667"/>
            </a:xfrm>
          </p:grpSpPr>
          <p:sp>
            <p:nvSpPr>
              <p:cNvPr id="7" name="Forma libre: forma 6">
                <a:extLst>
                  <a:ext uri="{FF2B5EF4-FFF2-40B4-BE49-F238E27FC236}">
                    <a16:creationId xmlns:a16="http://schemas.microsoft.com/office/drawing/2014/main" id="{A01D2945-883B-497B-878A-42BD02745A52}"/>
                  </a:ext>
                </a:extLst>
              </p:cNvPr>
              <p:cNvSpPr/>
              <p:nvPr/>
            </p:nvSpPr>
            <p:spPr>
              <a:xfrm>
                <a:off x="2046670" y="2364803"/>
                <a:ext cx="3965489" cy="758908"/>
              </a:xfrm>
              <a:custGeom>
                <a:avLst/>
                <a:gdLst>
                  <a:gd name="connsiteX0" fmla="*/ 0 w 3785570"/>
                  <a:gd name="connsiteY0" fmla="*/ 0 h 758906"/>
                  <a:gd name="connsiteX1" fmla="*/ 3406117 w 3785570"/>
                  <a:gd name="connsiteY1" fmla="*/ 0 h 758906"/>
                  <a:gd name="connsiteX2" fmla="*/ 3785570 w 3785570"/>
                  <a:gd name="connsiteY2" fmla="*/ 379453 h 758906"/>
                  <a:gd name="connsiteX3" fmla="*/ 3406117 w 3785570"/>
                  <a:gd name="connsiteY3" fmla="*/ 758906 h 758906"/>
                  <a:gd name="connsiteX4" fmla="*/ 0 w 3785570"/>
                  <a:gd name="connsiteY4" fmla="*/ 758906 h 758906"/>
                  <a:gd name="connsiteX5" fmla="*/ 0 w 3785570"/>
                  <a:gd name="connsiteY5" fmla="*/ 0 h 75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5570" h="758906">
                    <a:moveTo>
                      <a:pt x="3785570" y="758905"/>
                    </a:moveTo>
                    <a:lnTo>
                      <a:pt x="379453" y="758905"/>
                    </a:lnTo>
                    <a:lnTo>
                      <a:pt x="0" y="379453"/>
                    </a:lnTo>
                    <a:lnTo>
                      <a:pt x="379453" y="1"/>
                    </a:lnTo>
                    <a:lnTo>
                      <a:pt x="3785570" y="1"/>
                    </a:lnTo>
                    <a:lnTo>
                      <a:pt x="3785570" y="75890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24383" tIns="41911" rIns="78232" bIns="41911"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latin typeface="Arial Rounded MT Bold" panose="020F0704030504030204" pitchFamily="34" charset="0"/>
                  </a:rPr>
                  <a:t>Interno: quien está ya en el interior de la empresa tiene un mejor conocimiento de sus productos, proyectos y novedades. Puede  ser más rápido, pero no suele ser un coste           sostenible por las </a:t>
                </a:r>
                <a:r>
                  <a:rPr lang="es-ES" sz="1100" dirty="0">
                    <a:solidFill>
                      <a:schemeClr val="tx1"/>
                    </a:solidFill>
                    <a:latin typeface="Arial Rounded MT Bold" panose="020F0704030504030204" pitchFamily="34" charset="0"/>
                  </a:rPr>
                  <a:t>e</a:t>
                </a:r>
                <a:r>
                  <a:rPr lang="es-ES" sz="1100" kern="1200" dirty="0">
                    <a:solidFill>
                      <a:schemeClr val="tx1"/>
                    </a:solidFill>
                    <a:latin typeface="Arial Rounded MT Bold" panose="020F0704030504030204" pitchFamily="34" charset="0"/>
                  </a:rPr>
                  <a:t>mpresas</a:t>
                </a:r>
              </a:p>
            </p:txBody>
          </p:sp>
          <p:sp>
            <p:nvSpPr>
              <p:cNvPr id="8" name="Elipse 7">
                <a:extLst>
                  <a:ext uri="{FF2B5EF4-FFF2-40B4-BE49-F238E27FC236}">
                    <a16:creationId xmlns:a16="http://schemas.microsoft.com/office/drawing/2014/main" id="{1BE4732F-D246-4BA8-B68B-F9A972C04F93}"/>
                  </a:ext>
                </a:extLst>
              </p:cNvPr>
              <p:cNvSpPr/>
              <p:nvPr/>
            </p:nvSpPr>
            <p:spPr>
              <a:xfrm>
                <a:off x="1652857" y="2360562"/>
                <a:ext cx="758906" cy="758906"/>
              </a:xfrm>
              <a:prstGeom prst="ellipse">
                <a:avLst/>
              </a:prstGeom>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9" name="Forma libre: forma 8">
                <a:extLst>
                  <a:ext uri="{FF2B5EF4-FFF2-40B4-BE49-F238E27FC236}">
                    <a16:creationId xmlns:a16="http://schemas.microsoft.com/office/drawing/2014/main" id="{69E31C53-13F6-4DA2-AC8F-048F968CCBC1}"/>
                  </a:ext>
                </a:extLst>
              </p:cNvPr>
              <p:cNvSpPr/>
              <p:nvPr/>
            </p:nvSpPr>
            <p:spPr>
              <a:xfrm>
                <a:off x="2046671" y="3311666"/>
                <a:ext cx="3965488" cy="758907"/>
              </a:xfrm>
              <a:custGeom>
                <a:avLst/>
                <a:gdLst>
                  <a:gd name="connsiteX0" fmla="*/ 0 w 3785570"/>
                  <a:gd name="connsiteY0" fmla="*/ 0 h 758906"/>
                  <a:gd name="connsiteX1" fmla="*/ 3406117 w 3785570"/>
                  <a:gd name="connsiteY1" fmla="*/ 0 h 758906"/>
                  <a:gd name="connsiteX2" fmla="*/ 3785570 w 3785570"/>
                  <a:gd name="connsiteY2" fmla="*/ 379453 h 758906"/>
                  <a:gd name="connsiteX3" fmla="*/ 3406117 w 3785570"/>
                  <a:gd name="connsiteY3" fmla="*/ 758906 h 758906"/>
                  <a:gd name="connsiteX4" fmla="*/ 0 w 3785570"/>
                  <a:gd name="connsiteY4" fmla="*/ 758906 h 758906"/>
                  <a:gd name="connsiteX5" fmla="*/ 0 w 3785570"/>
                  <a:gd name="connsiteY5" fmla="*/ 0 h 75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5570" h="758906">
                    <a:moveTo>
                      <a:pt x="3785570" y="758905"/>
                    </a:moveTo>
                    <a:lnTo>
                      <a:pt x="379453" y="758905"/>
                    </a:lnTo>
                    <a:lnTo>
                      <a:pt x="0" y="379453"/>
                    </a:lnTo>
                    <a:lnTo>
                      <a:pt x="379453" y="1"/>
                    </a:lnTo>
                    <a:lnTo>
                      <a:pt x="3785570" y="1"/>
                    </a:lnTo>
                    <a:lnTo>
                      <a:pt x="3785570" y="758905"/>
                    </a:lnTo>
                    <a:close/>
                  </a:path>
                </a:pathLst>
              </a:custGeom>
            </p:spPr>
            <p:style>
              <a:lnRef idx="2">
                <a:schemeClr val="lt1">
                  <a:hueOff val="0"/>
                  <a:satOff val="0"/>
                  <a:lumOff val="0"/>
                  <a:alphaOff val="0"/>
                </a:schemeClr>
              </a:lnRef>
              <a:fillRef idx="1">
                <a:schemeClr val="accent3">
                  <a:hueOff val="-2827891"/>
                  <a:satOff val="-11636"/>
                  <a:lumOff val="-2353"/>
                  <a:alphaOff val="0"/>
                </a:schemeClr>
              </a:fillRef>
              <a:effectRef idx="0">
                <a:schemeClr val="accent3">
                  <a:hueOff val="-2827891"/>
                  <a:satOff val="-11636"/>
                  <a:lumOff val="-2353"/>
                  <a:alphaOff val="0"/>
                </a:schemeClr>
              </a:effectRef>
              <a:fontRef idx="minor">
                <a:schemeClr val="lt1"/>
              </a:fontRef>
            </p:style>
            <p:txBody>
              <a:bodyPr spcFirstLastPara="0" vert="horz" wrap="square" lIns="524383" tIns="41911" rIns="78232" bIns="41910" numCol="1" spcCol="1270" anchor="ctr" anchorCtr="0">
                <a:noAutofit/>
              </a:bodyPr>
              <a:lstStyle/>
              <a:p>
                <a:pPr marL="0" lvl="0" indent="0" algn="ctr" defTabSz="488950">
                  <a:lnSpc>
                    <a:spcPct val="90000"/>
                  </a:lnSpc>
                  <a:spcBef>
                    <a:spcPct val="0"/>
                  </a:spcBef>
                  <a:spcAft>
                    <a:spcPct val="35000"/>
                  </a:spcAft>
                  <a:buNone/>
                </a:pPr>
                <a:r>
                  <a:rPr lang="es-ES" sz="1100" kern="1200" dirty="0">
                    <a:solidFill>
                      <a:schemeClr val="tx1"/>
                    </a:solidFill>
                    <a:latin typeface="Arial Rounded MT Bold" panose="020F0704030504030204" pitchFamily="34" charset="0"/>
                  </a:rPr>
                  <a:t> Externo: </a:t>
                </a:r>
                <a:r>
                  <a:rPr lang="es-ES" sz="1100" dirty="0">
                    <a:solidFill>
                      <a:schemeClr val="tx1"/>
                    </a:solidFill>
                    <a:latin typeface="Arial Rounded MT Bold" panose="020F0704030504030204" pitchFamily="34" charset="0"/>
                  </a:rPr>
                  <a:t>El </a:t>
                </a:r>
                <a:r>
                  <a:rPr lang="es-ES" sz="1100" i="1" kern="1200" dirty="0">
                    <a:solidFill>
                      <a:schemeClr val="tx1"/>
                    </a:solidFill>
                    <a:latin typeface="Arial Rounded MT Bold" panose="020F0704030504030204" pitchFamily="34" charset="0"/>
                  </a:rPr>
                  <a:t>outsourcing</a:t>
                </a:r>
                <a:r>
                  <a:rPr lang="es-ES" sz="1100" kern="1200" dirty="0">
                    <a:solidFill>
                      <a:schemeClr val="tx1"/>
                    </a:solidFill>
                    <a:latin typeface="Arial Rounded MT Bold" panose="020F0704030504030204" pitchFamily="34" charset="0"/>
                  </a:rPr>
                  <a:t> es la solución más difundida:</a:t>
                </a:r>
              </a:p>
              <a:p>
                <a:pPr marL="0" lvl="0" indent="0" algn="ctr" defTabSz="488950">
                  <a:lnSpc>
                    <a:spcPct val="90000"/>
                  </a:lnSpc>
                  <a:spcBef>
                    <a:spcPct val="0"/>
                  </a:spcBef>
                  <a:spcAft>
                    <a:spcPct val="35000"/>
                  </a:spcAft>
                  <a:buNone/>
                </a:pPr>
                <a:r>
                  <a:rPr lang="es-ES" sz="1100" dirty="0">
                    <a:solidFill>
                      <a:schemeClr val="tx1"/>
                    </a:solidFill>
                    <a:latin typeface="Arial Rounded MT Bold" panose="020F0704030504030204" pitchFamily="34" charset="0"/>
                  </a:rPr>
                  <a:t>u</a:t>
                </a:r>
                <a:r>
                  <a:rPr lang="es-ES" sz="1100" kern="1200" dirty="0">
                    <a:solidFill>
                      <a:schemeClr val="tx1"/>
                    </a:solidFill>
                    <a:latin typeface="Arial Rounded MT Bold" panose="020F0704030504030204" pitchFamily="34" charset="0"/>
                  </a:rPr>
                  <a:t>na Agencia del Sector, un asesor</a:t>
                </a:r>
              </a:p>
            </p:txBody>
          </p:sp>
          <p:sp>
            <p:nvSpPr>
              <p:cNvPr id="13" name="Elipse 12">
                <a:extLst>
                  <a:ext uri="{FF2B5EF4-FFF2-40B4-BE49-F238E27FC236}">
                    <a16:creationId xmlns:a16="http://schemas.microsoft.com/office/drawing/2014/main" id="{623BE2E9-7D82-4B0F-9CBF-50520806991A}"/>
                  </a:ext>
                </a:extLst>
              </p:cNvPr>
              <p:cNvSpPr/>
              <p:nvPr/>
            </p:nvSpPr>
            <p:spPr>
              <a:xfrm>
                <a:off x="1686067" y="3323323"/>
                <a:ext cx="758906" cy="758906"/>
              </a:xfrm>
              <a:prstGeom prst="ellipse">
                <a:avLst/>
              </a:prstGeom>
            </p:spPr>
            <p:style>
              <a:lnRef idx="2">
                <a:schemeClr val="lt1">
                  <a:hueOff val="0"/>
                  <a:satOff val="0"/>
                  <a:lumOff val="0"/>
                  <a:alphaOff val="0"/>
                </a:schemeClr>
              </a:lnRef>
              <a:fillRef idx="1">
                <a:schemeClr val="accent3">
                  <a:tint val="50000"/>
                  <a:hueOff val="-3099036"/>
                  <a:satOff val="-12181"/>
                  <a:lumOff val="-1034"/>
                  <a:alphaOff val="0"/>
                </a:schemeClr>
              </a:fillRef>
              <a:effectRef idx="0">
                <a:schemeClr val="accent3">
                  <a:tint val="50000"/>
                  <a:hueOff val="-3099036"/>
                  <a:satOff val="-12181"/>
                  <a:lumOff val="-1034"/>
                  <a:alphaOff val="0"/>
                </a:schemeClr>
              </a:effectRef>
              <a:fontRef idx="minor">
                <a:schemeClr val="lt1">
                  <a:hueOff val="0"/>
                  <a:satOff val="0"/>
                  <a:lumOff val="0"/>
                  <a:alphaOff val="0"/>
                </a:schemeClr>
              </a:fontRef>
            </p:style>
          </p:sp>
        </p:grpSp>
        <p:sp>
          <p:nvSpPr>
            <p:cNvPr id="18" name="CuadroTexto 17">
              <a:extLst>
                <a:ext uri="{FF2B5EF4-FFF2-40B4-BE49-F238E27FC236}">
                  <a16:creationId xmlns:a16="http://schemas.microsoft.com/office/drawing/2014/main" id="{84020694-3F9F-490E-9161-B52F059AF080}"/>
                </a:ext>
              </a:extLst>
            </p:cNvPr>
            <p:cNvSpPr txBox="1"/>
            <p:nvPr/>
          </p:nvSpPr>
          <p:spPr>
            <a:xfrm>
              <a:off x="1888447" y="2519885"/>
              <a:ext cx="287726" cy="369332"/>
            </a:xfrm>
            <a:prstGeom prst="rect">
              <a:avLst/>
            </a:prstGeom>
            <a:noFill/>
          </p:spPr>
          <p:txBody>
            <a:bodyPr wrap="square">
              <a:spAutoFit/>
            </a:bodyPr>
            <a:lstStyle/>
            <a:p>
              <a:r>
                <a:rPr lang="it-IT" sz="1800" kern="1200" dirty="0">
                  <a:solidFill>
                    <a:schemeClr val="tx1"/>
                  </a:solidFill>
                  <a:latin typeface="Arial Rounded MT Bold" panose="020F0704030504030204" pitchFamily="34" charset="0"/>
                </a:rPr>
                <a:t>1</a:t>
              </a:r>
              <a:endParaRPr lang="es-ES" dirty="0">
                <a:latin typeface="Arial Rounded MT Bold" panose="020F0704030504030204" pitchFamily="34" charset="0"/>
              </a:endParaRPr>
            </a:p>
          </p:txBody>
        </p:sp>
        <p:sp>
          <p:nvSpPr>
            <p:cNvPr id="19" name="CuadroTexto 18">
              <a:extLst>
                <a:ext uri="{FF2B5EF4-FFF2-40B4-BE49-F238E27FC236}">
                  <a16:creationId xmlns:a16="http://schemas.microsoft.com/office/drawing/2014/main" id="{BA28D8E4-F74C-484A-857F-74CE114BA138}"/>
                </a:ext>
              </a:extLst>
            </p:cNvPr>
            <p:cNvSpPr txBox="1"/>
            <p:nvPr/>
          </p:nvSpPr>
          <p:spPr>
            <a:xfrm>
              <a:off x="1921657" y="3506453"/>
              <a:ext cx="287726" cy="369332"/>
            </a:xfrm>
            <a:prstGeom prst="rect">
              <a:avLst/>
            </a:prstGeom>
            <a:noFill/>
          </p:spPr>
          <p:txBody>
            <a:bodyPr wrap="square">
              <a:spAutoFit/>
            </a:bodyPr>
            <a:lstStyle/>
            <a:p>
              <a:r>
                <a:rPr lang="it-IT" dirty="0">
                  <a:latin typeface="Arial Rounded MT Bold" panose="020F0704030504030204" pitchFamily="34" charset="0"/>
                </a:rPr>
                <a:t>2</a:t>
              </a:r>
              <a:endParaRPr lang="es-ES" dirty="0">
                <a:latin typeface="Arial Rounded MT Bold" panose="020F0704030504030204" pitchFamily="34" charset="0"/>
              </a:endParaRPr>
            </a:p>
          </p:txBody>
        </p:sp>
      </p:grpSp>
    </p:spTree>
    <p:extLst>
      <p:ext uri="{BB962C8B-B14F-4D97-AF65-F5344CB8AC3E}">
        <p14:creationId xmlns:p14="http://schemas.microsoft.com/office/powerpoint/2010/main" val="751032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13325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327289"/>
            <a:ext cx="4141905" cy="276999"/>
          </a:xfrm>
          <a:prstGeom prst="rect">
            <a:avLst/>
          </a:prstGeom>
          <a:noFill/>
        </p:spPr>
        <p:txBody>
          <a:bodyPr wrap="square" rtlCol="0">
            <a:spAutoFit/>
          </a:bodyPr>
          <a:lstStyle/>
          <a:p>
            <a:pPr>
              <a:defRPr/>
            </a:pPr>
            <a:r>
              <a:rPr lang="es-ES" altLang="es-ES" sz="1200" dirty="0">
                <a:latin typeface="Arial Rounded MT Bold" panose="020F0704030504030204" pitchFamily="34" charset="0"/>
              </a:rPr>
              <a:t>Palabras clave: </a:t>
            </a:r>
            <a:r>
              <a:rPr lang="es-ES" altLang="es-ES" sz="1200" i="1" dirty="0">
                <a:solidFill>
                  <a:schemeClr val="accent4">
                    <a:lumMod val="75000"/>
                  </a:schemeClr>
                </a:solidFill>
                <a:latin typeface="Arial Rounded MT Bold" panose="020F0704030504030204" pitchFamily="34" charset="0"/>
              </a:rPr>
              <a:t>gradual</a:t>
            </a:r>
            <a:r>
              <a:rPr lang="es-ES" altLang="es-ES" sz="1200" dirty="0">
                <a:latin typeface="Arial Rounded MT Bold" panose="020F0704030504030204" pitchFamily="34" charset="0"/>
              </a:rPr>
              <a:t>, </a:t>
            </a:r>
            <a:r>
              <a:rPr lang="es-ES" altLang="es-ES" sz="1200" i="1" dirty="0">
                <a:solidFill>
                  <a:schemeClr val="accent2">
                    <a:lumMod val="75000"/>
                  </a:schemeClr>
                </a:solidFill>
                <a:latin typeface="Arial Rounded MT Bold" panose="020F0704030504030204" pitchFamily="34" charset="0"/>
              </a:rPr>
              <a:t>sencillo</a:t>
            </a:r>
            <a:r>
              <a:rPr lang="es-ES" altLang="es-ES" sz="1200" dirty="0">
                <a:latin typeface="Arial Rounded MT Bold" panose="020F0704030504030204" pitchFamily="34" charset="0"/>
              </a:rPr>
              <a:t> y </a:t>
            </a:r>
            <a:r>
              <a:rPr lang="es-ES" altLang="es-ES" sz="1200" i="1" dirty="0">
                <a:solidFill>
                  <a:srgbClr val="F8469B"/>
                </a:solidFill>
                <a:latin typeface="Arial Rounded MT Bold" panose="020F0704030504030204" pitchFamily="34" charset="0"/>
              </a:rPr>
              <a:t>flexible</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1B9AD0E2-5EE1-4AFA-9EB9-9D95461C926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D815604-1828-4373-9EBF-774D41D6545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7BD9EA2-8D3F-499A-BDD8-FB9FE24BC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5" name="Diagrama 4">
            <a:extLst>
              <a:ext uri="{FF2B5EF4-FFF2-40B4-BE49-F238E27FC236}">
                <a16:creationId xmlns:a16="http://schemas.microsoft.com/office/drawing/2014/main" id="{D902FB43-0C1B-4C38-9D2A-FADF503DD664}"/>
              </a:ext>
            </a:extLst>
          </p:cNvPr>
          <p:cNvGraphicFramePr/>
          <p:nvPr>
            <p:extLst>
              <p:ext uri="{D42A27DB-BD31-4B8C-83A1-F6EECF244321}">
                <p14:modId xmlns:p14="http://schemas.microsoft.com/office/powerpoint/2010/main" val="2031941026"/>
              </p:ext>
            </p:extLst>
          </p:nvPr>
        </p:nvGraphicFramePr>
        <p:xfrm>
          <a:off x="1468109" y="1696621"/>
          <a:ext cx="6416259" cy="299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97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1595" y="127277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7C55B97F-7A1B-4435-9949-3DF5A2EB6D30}"/>
              </a:ext>
            </a:extLst>
          </p:cNvPr>
          <p:cNvSpPr txBox="1"/>
          <p:nvPr/>
        </p:nvSpPr>
        <p:spPr>
          <a:xfrm>
            <a:off x="1511595" y="1399704"/>
            <a:ext cx="4572000" cy="276999"/>
          </a:xfrm>
          <a:prstGeom prst="rect">
            <a:avLst/>
          </a:prstGeom>
          <a:noFill/>
        </p:spPr>
        <p:txBody>
          <a:bodyPr wrap="square">
            <a:spAutoFit/>
          </a:bodyPr>
          <a:lstStyle/>
          <a:p>
            <a:pPr lvl="0"/>
            <a:r>
              <a:rPr lang="es-ES" sz="1200" dirty="0">
                <a:latin typeface="Arial Rounded MT Bold" panose="020F0704030504030204" pitchFamily="34" charset="0"/>
              </a:rPr>
              <a:t>La web y las redes sociales nos permiten:</a:t>
            </a:r>
          </a:p>
        </p:txBody>
      </p:sp>
      <p:graphicFrame>
        <p:nvGraphicFramePr>
          <p:cNvPr id="9" name="Diagrama 8">
            <a:extLst>
              <a:ext uri="{FF2B5EF4-FFF2-40B4-BE49-F238E27FC236}">
                <a16:creationId xmlns:a16="http://schemas.microsoft.com/office/drawing/2014/main" id="{C9F7AC69-A658-430D-8653-8466E193C867}"/>
              </a:ext>
            </a:extLst>
          </p:cNvPr>
          <p:cNvGraphicFramePr/>
          <p:nvPr>
            <p:extLst>
              <p:ext uri="{D42A27DB-BD31-4B8C-83A1-F6EECF244321}">
                <p14:modId xmlns:p14="http://schemas.microsoft.com/office/powerpoint/2010/main" val="3942759053"/>
              </p:ext>
            </p:extLst>
          </p:nvPr>
        </p:nvGraphicFramePr>
        <p:xfrm>
          <a:off x="1577179" y="1938660"/>
          <a:ext cx="5616624" cy="2129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9613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AFA0B96-A224-4338-9E15-CA3466502B0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09ACDF7-3554-43D9-8698-0680A8F726CE}"/>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CD2692F-4B19-4041-AED7-651B0B61CE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TextBox 5">
            <a:extLst>
              <a:ext uri="{FF2B5EF4-FFF2-40B4-BE49-F238E27FC236}">
                <a16:creationId xmlns:a16="http://schemas.microsoft.com/office/drawing/2014/main" id="{9CE232BE-FAD1-42D8-9DBC-3A621D33E725}"/>
              </a:ext>
            </a:extLst>
          </p:cNvPr>
          <p:cNvSpPr txBox="1"/>
          <p:nvPr/>
        </p:nvSpPr>
        <p:spPr>
          <a:xfrm>
            <a:off x="1553354" y="1872917"/>
            <a:ext cx="6080747" cy="156966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defRPr/>
            </a:pPr>
            <a:r>
              <a:rPr lang="es-ES" altLang="es-ES" sz="1200" dirty="0">
                <a:solidFill>
                  <a:srgbClr val="F8469B"/>
                </a:solidFill>
                <a:latin typeface="Arial Rounded MT Bold" panose="020F0704030504030204" pitchFamily="34" charset="0"/>
              </a:rPr>
              <a:t>TODO SE TRATA DE CONTENIDOS</a:t>
            </a:r>
          </a:p>
          <a:p>
            <a:pPr>
              <a:defRPr/>
            </a:pPr>
            <a:endParaRPr lang="es-ES" altLang="es-ES" sz="1200" dirty="0">
              <a:solidFill>
                <a:schemeClr val="tx1"/>
              </a:solidFill>
              <a:latin typeface="Arial Rounded MT Bold" panose="020F0704030504030204" pitchFamily="34" charset="0"/>
            </a:endParaRPr>
          </a:p>
          <a:p>
            <a:pPr algn="just">
              <a:defRPr/>
            </a:pPr>
            <a:r>
              <a:rPr lang="es-ES" altLang="es-ES" sz="1200" dirty="0">
                <a:solidFill>
                  <a:schemeClr val="tx1"/>
                </a:solidFill>
                <a:latin typeface="Arial Rounded MT Bold" panose="020F0704030504030204" pitchFamily="34" charset="0"/>
              </a:rPr>
              <a:t>Con la llegada de las redes sociales, ha cambiado la relaciones de poder típico de los medios de comunicaciones clásicos. Ahora, cada individuo conectado a   la red es capaz de crear contenidos que pueden ser transmitidos a nivel global, entonces es capaz de obtener la misma visibilidad que en el pasado era posible solo teniendo, por poder o por dinero, unos medios masivos</a:t>
            </a:r>
            <a:r>
              <a:rPr lang="it-IT" altLang="es-ES" sz="1200" dirty="0">
                <a:solidFill>
                  <a:schemeClr val="tx1"/>
                </a:solidFill>
                <a:latin typeface="Arial Rounded MT Bold" panose="020F0704030504030204" pitchFamily="34" charset="0"/>
              </a:rPr>
              <a:t>. </a:t>
            </a:r>
            <a:endParaRPr lang="en-GB" altLang="es-ES" sz="1200" dirty="0">
              <a:solidFill>
                <a:schemeClr val="tx1"/>
              </a:solidFill>
              <a:latin typeface="Arial Rounded MT Bold" panose="020F0704030504030204" pitchFamily="34" charset="0"/>
            </a:endParaRPr>
          </a:p>
          <a:p>
            <a:pPr>
              <a:defRPr/>
            </a:pPr>
            <a:endParaRPr lang="en-GB" altLang="es-ES" sz="12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240428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3" y="1635647"/>
            <a:ext cx="6300193" cy="91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3" y="1947282"/>
            <a:ext cx="6346283"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defRPr/>
            </a:pPr>
            <a:r>
              <a:rPr lang="es-ES" altLang="es-ES" sz="1200" dirty="0">
                <a:solidFill>
                  <a:schemeClr val="tx1"/>
                </a:solidFill>
                <a:latin typeface="Arial Rounded MT Bold" panose="020F0704030504030204" pitchFamily="34" charset="0"/>
              </a:rPr>
              <a:t>La producción de contenidos, tanto por parte de expertos como gracias a las </a:t>
            </a:r>
          </a:p>
          <a:p>
            <a:pPr algn="just">
              <a:defRPr/>
            </a:pPr>
            <a:r>
              <a:rPr lang="es-ES" altLang="es-ES" sz="1200" dirty="0">
                <a:solidFill>
                  <a:schemeClr val="tx1"/>
                </a:solidFill>
                <a:latin typeface="Arial Rounded MT Bold" panose="020F0704030504030204" pitchFamily="34" charset="0"/>
              </a:rPr>
              <a:t>herramientas de pago por Digital Marketing, está sujeta a asimetrías: </a:t>
            </a:r>
          </a:p>
          <a:p>
            <a:pPr algn="just">
              <a:defRPr/>
            </a:pPr>
            <a:endParaRPr lang="es-ES" altLang="es-ES" sz="1200" dirty="0">
              <a:solidFill>
                <a:schemeClr val="tx1"/>
              </a:solidFill>
              <a:latin typeface="Arial Rounded MT Bold" panose="020F0704030504030204" pitchFamily="34" charset="0"/>
            </a:endParaRPr>
          </a:p>
          <a:p>
            <a:pPr algn="just">
              <a:defRPr/>
            </a:pPr>
            <a:r>
              <a:rPr lang="es-ES" altLang="es-ES" sz="1200" dirty="0">
                <a:solidFill>
                  <a:schemeClr val="tx1"/>
                </a:solidFill>
                <a:latin typeface="Arial Rounded MT Bold" panose="020F0704030504030204" pitchFamily="34" charset="0"/>
              </a:rPr>
              <a:t>Disponibilidad económica, personal, competencias etc. </a:t>
            </a:r>
          </a:p>
          <a:p>
            <a:pPr algn="just">
              <a:defRPr/>
            </a:pPr>
            <a:endParaRPr lang="es-ES" altLang="es-ES" sz="1200" dirty="0">
              <a:solidFill>
                <a:schemeClr val="tx1"/>
              </a:solidFill>
              <a:latin typeface="Arial Rounded MT Bold" panose="020F0704030504030204" pitchFamily="34" charset="0"/>
            </a:endParaRPr>
          </a:p>
          <a:p>
            <a:pPr algn="just">
              <a:defRPr/>
            </a:pPr>
            <a:r>
              <a:rPr lang="es-ES" altLang="es-ES" sz="1200" dirty="0">
                <a:solidFill>
                  <a:schemeClr val="tx1"/>
                </a:solidFill>
                <a:latin typeface="Arial Rounded MT Bold" panose="020F0704030504030204" pitchFamily="34" charset="0"/>
              </a:rPr>
              <a:t>Pero las herramientas de Marketing Digital son más libres: los recursos económicos por sí mismos no garantizan visibilidad ni eficacia. Incluso la empresa más pequeña puede obtener óptimos resultados gracias a un bajo presupuesto y a las redes </a:t>
            </a:r>
          </a:p>
          <a:p>
            <a:pPr algn="just">
              <a:defRPr/>
            </a:pPr>
            <a:r>
              <a:rPr lang="es-ES" altLang="es-ES" sz="1200" dirty="0">
                <a:solidFill>
                  <a:schemeClr val="tx1"/>
                </a:solidFill>
                <a:latin typeface="Arial Rounded MT Bold" panose="020F0704030504030204" pitchFamily="34" charset="0"/>
              </a:rPr>
              <a:t>sociales.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0F17928-3D10-4C4C-AC3C-FC560BD3021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98240AC-D5DE-4ACF-B330-72A39F51F48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972BA2F-F716-4C33-A6F3-4575332248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560602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15FDFED-2FAC-4C32-8D3C-AC554BBD7ED6}"/>
              </a:ext>
            </a:extLst>
          </p:cNvPr>
          <p:cNvSpPr/>
          <p:nvPr/>
        </p:nvSpPr>
        <p:spPr>
          <a:xfrm>
            <a:off x="1604911" y="3005228"/>
            <a:ext cx="5726081" cy="45027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 name="Rectángulo 1">
            <a:extLst>
              <a:ext uri="{FF2B5EF4-FFF2-40B4-BE49-F238E27FC236}">
                <a16:creationId xmlns:a16="http://schemas.microsoft.com/office/drawing/2014/main" id="{2D189B2A-C64C-4FD3-8110-B967CA36921F}"/>
              </a:ext>
            </a:extLst>
          </p:cNvPr>
          <p:cNvSpPr/>
          <p:nvPr/>
        </p:nvSpPr>
        <p:spPr>
          <a:xfrm>
            <a:off x="1604911" y="2553843"/>
            <a:ext cx="5720898" cy="35142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57814"/>
            <a:ext cx="5904001" cy="1569660"/>
          </a:xfrm>
          <a:prstGeom prst="rect">
            <a:avLst/>
          </a:prstGeom>
          <a:noFill/>
        </p:spPr>
        <p:txBody>
          <a:bodyPr wrap="square" rtlCol="0">
            <a:spAutoFit/>
          </a:bodyPr>
          <a:lstStyle/>
          <a:p>
            <a:pPr>
              <a:defRPr/>
            </a:pPr>
            <a:r>
              <a:rPr lang="es-ES" altLang="es-ES" sz="1200" dirty="0">
                <a:latin typeface="Arial Rounded MT Bold" panose="020F0704030504030204" pitchFamily="34" charset="0"/>
              </a:rPr>
              <a:t>El </a:t>
            </a:r>
            <a:r>
              <a:rPr lang="es-ES" altLang="es-ES" sz="1200" dirty="0">
                <a:solidFill>
                  <a:schemeClr val="tx2">
                    <a:lumMod val="60000"/>
                    <a:lumOff val="40000"/>
                  </a:schemeClr>
                </a:solidFill>
                <a:latin typeface="Arial Rounded MT Bold" panose="020F0704030504030204" pitchFamily="34" charset="0"/>
              </a:rPr>
              <a:t>lado</a:t>
            </a:r>
            <a:r>
              <a:rPr lang="es-ES" altLang="es-ES" sz="1200" dirty="0">
                <a:latin typeface="Arial Rounded MT Bold" panose="020F0704030504030204" pitchFamily="34" charset="0"/>
              </a:rPr>
              <a:t> </a:t>
            </a:r>
            <a:r>
              <a:rPr lang="es-ES" altLang="es-ES" sz="1200" dirty="0">
                <a:solidFill>
                  <a:schemeClr val="tx2">
                    <a:lumMod val="60000"/>
                    <a:lumOff val="40000"/>
                  </a:schemeClr>
                </a:solidFill>
                <a:latin typeface="Arial Rounded MT Bold" panose="020F0704030504030204" pitchFamily="34" charset="0"/>
              </a:rPr>
              <a:t>negativo</a:t>
            </a:r>
            <a:r>
              <a:rPr lang="es-ES" altLang="es-ES" sz="1200" dirty="0">
                <a:latin typeface="Arial Rounded MT Bold" panose="020F0704030504030204" pitchFamily="34" charset="0"/>
              </a:rPr>
              <a:t> es que las plataformas sociales, permitiendo a todos crear y </a:t>
            </a:r>
          </a:p>
          <a:p>
            <a:pPr>
              <a:defRPr/>
            </a:pPr>
            <a:r>
              <a:rPr lang="es-ES" altLang="es-ES" sz="1200" dirty="0">
                <a:latin typeface="Arial Rounded MT Bold" panose="020F0704030504030204" pitchFamily="34" charset="0"/>
              </a:rPr>
              <a:t>publicar contenidos, provocan un verdadero sobrecargo: </a:t>
            </a:r>
          </a:p>
          <a:p>
            <a:pPr>
              <a:defRPr/>
            </a:pPr>
            <a:endParaRPr lang="es-ES" altLang="es-ES" sz="1200"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Objetivamente para una empresa es difícil opinar y llamar la atención.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Los contenidos siguen siendo el factor de éxito para cualquier actividad de  Marketing y Comunicación.</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89A14F5-2929-44B5-9361-27223AC294C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B45FAE4-7B32-4EAD-B251-CF14E792557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65996E0-C51F-40EB-8FDA-1D7A026450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018142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54C0BBF9-5EE1-44B9-9E0C-2831F6B87C5D}"/>
              </a:ext>
            </a:extLst>
          </p:cNvPr>
          <p:cNvGraphicFramePr/>
          <p:nvPr>
            <p:extLst>
              <p:ext uri="{D42A27DB-BD31-4B8C-83A1-F6EECF244321}">
                <p14:modId xmlns:p14="http://schemas.microsoft.com/office/powerpoint/2010/main" val="2002654911"/>
              </p:ext>
            </p:extLst>
          </p:nvPr>
        </p:nvGraphicFramePr>
        <p:xfrm>
          <a:off x="1610093" y="1923678"/>
          <a:ext cx="5904001"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C631EC3-3023-4C3F-9B41-2DA779CB2BA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2846891-B967-4072-AD6E-D87DA574BEE4}"/>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4D0B8DF-4BB0-4703-90A2-FCA734EAAD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214780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ángulo isósceles 1">
            <a:extLst>
              <a:ext uri="{FF2B5EF4-FFF2-40B4-BE49-F238E27FC236}">
                <a16:creationId xmlns:a16="http://schemas.microsoft.com/office/drawing/2014/main" id="{EACAC21D-AED7-4F9E-8D6E-D47ADA40DE57}"/>
              </a:ext>
            </a:extLst>
          </p:cNvPr>
          <p:cNvSpPr/>
          <p:nvPr/>
        </p:nvSpPr>
        <p:spPr>
          <a:xfrm>
            <a:off x="624537" y="1715178"/>
            <a:ext cx="1702237" cy="1467536"/>
          </a:xfrm>
          <a:prstGeom prst="triangle">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75655" y="1860240"/>
            <a:ext cx="6120681" cy="1569660"/>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Todo el </a:t>
            </a:r>
            <a:r>
              <a:rPr lang="es-ES" altLang="es-ES" sz="1200" i="1" dirty="0" err="1">
                <a:solidFill>
                  <a:srgbClr val="F8469B"/>
                </a:solidFill>
                <a:latin typeface="Arial Rounded MT Bold" panose="020F0704030504030204" pitchFamily="34" charset="0"/>
              </a:rPr>
              <a:t>inbound</a:t>
            </a:r>
            <a:r>
              <a:rPr lang="es-ES" altLang="es-ES" sz="1200" i="1" dirty="0">
                <a:solidFill>
                  <a:srgbClr val="F8469B"/>
                </a:solidFill>
                <a:latin typeface="Arial Rounded MT Bold" panose="020F0704030504030204" pitchFamily="34" charset="0"/>
              </a:rPr>
              <a:t> marketing </a:t>
            </a:r>
            <a:r>
              <a:rPr lang="es-ES" altLang="es-ES" sz="1200" dirty="0">
                <a:latin typeface="Arial Rounded MT Bold" panose="020F0704030504030204" pitchFamily="34" charset="0"/>
              </a:rPr>
              <a:t>(los planes de Marketing internos a la empresa) tiene el objetivos de generar más tráfico en los canales generales de la empresa para adquirir nuevos clientes, basándose en los contenidos y en su cualidad.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Una investigación de 2015 indica como, en 529 responsables de marketing, sólo el 3% prevé reducir las inversiones para los contenidos.</a:t>
            </a:r>
          </a:p>
          <a:p>
            <a:pPr algn="just">
              <a:defRPr/>
            </a:pPr>
            <a:r>
              <a:rPr lang="es-ES" altLang="es-ES" sz="1200" dirty="0">
                <a:latin typeface="Arial Rounded MT Bold" panose="020F0704030504030204" pitchFamily="34" charset="0"/>
              </a:rPr>
              <a:t>La misma investigación destaca que, por termino medio, cada empresa invierte el 25% del presupuesto destinado al marketing, a los contenidos.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5BA03C6-7A12-49CE-90FC-3E1DF9C85BD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DA8DC5E-103D-47CA-8A55-BF59F5AFDC6E}"/>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8B7EE7C-DA80-4837-97D2-FA0238CFF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130693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B774B7F-BB2E-4DBA-BD7C-B12593E91E6E}"/>
              </a:ext>
            </a:extLst>
          </p:cNvPr>
          <p:cNvSpPr/>
          <p:nvPr/>
        </p:nvSpPr>
        <p:spPr>
          <a:xfrm>
            <a:off x="1494621" y="1837828"/>
            <a:ext cx="6123130" cy="164264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462937" y="1617307"/>
            <a:ext cx="615481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26249" y="1862203"/>
            <a:ext cx="6123130" cy="1569660"/>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¿Qué significa hacer </a:t>
            </a:r>
            <a:r>
              <a:rPr lang="es-ES" altLang="es-ES" sz="1200" dirty="0">
                <a:solidFill>
                  <a:srgbClr val="F8469B"/>
                </a:solidFill>
                <a:latin typeface="Arial Rounded MT Bold" panose="020F0704030504030204" pitchFamily="34" charset="0"/>
              </a:rPr>
              <a:t>Digital Marketing </a:t>
            </a:r>
            <a:r>
              <a:rPr lang="es-ES" altLang="es-ES" sz="1200" dirty="0">
                <a:latin typeface="Arial Rounded MT Bold" panose="020F0704030504030204" pitchFamily="34" charset="0"/>
              </a:rPr>
              <a:t>centrándose en los contenidos?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Significa estructurar los Planes de Marketing Digital empezando por un estudio de todos los posibles intereses de los clientes que ya la empresa posee y de los potenciales clientes.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Entonces, cada empresa tiene que ser editorial de sí misma para operar </a:t>
            </a:r>
          </a:p>
          <a:p>
            <a:pPr>
              <a:defRPr/>
            </a:pPr>
            <a:r>
              <a:rPr lang="es-ES" altLang="es-ES" sz="1200" dirty="0">
                <a:latin typeface="Arial Rounded MT Bold" panose="020F0704030504030204" pitchFamily="34" charset="0"/>
              </a:rPr>
              <a:t>eficazmente en el nuevo escenario comunicativo.</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BCD26C2-563A-4849-8B20-1D1E3997E8A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FED7D3E-7C4C-4A17-9B51-9C5FA0E2AFE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A5420EC-4152-4951-A4F1-B45E815ABF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294777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47136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8852" y="1624563"/>
            <a:ext cx="6534473" cy="1015663"/>
          </a:xfrm>
          <a:prstGeom prst="rect">
            <a:avLst/>
          </a:prstGeom>
          <a:noFill/>
        </p:spPr>
        <p:txBody>
          <a:bodyPr wrap="square" rtlCol="0">
            <a:spAutoFit/>
          </a:bodyPr>
          <a:lstStyle/>
          <a:p>
            <a:pPr marL="228600" indent="-228600">
              <a:buAutoNum type="arabicParenR"/>
              <a:defRPr/>
            </a:pPr>
            <a:r>
              <a:rPr lang="es-ES" altLang="es-ES" sz="1200" dirty="0">
                <a:latin typeface="Arial Rounded MT Bold" panose="020F0704030504030204" pitchFamily="34" charset="0"/>
              </a:rPr>
              <a:t>Primer paso: para tener éxito, en un mundo lleno de contenidos, inserciones y         competidores, </a:t>
            </a:r>
            <a:r>
              <a:rPr lang="es-ES" altLang="es-ES" sz="1200" dirty="0">
                <a:solidFill>
                  <a:srgbClr val="F8469B"/>
                </a:solidFill>
                <a:latin typeface="Arial Rounded MT Bold" panose="020F0704030504030204" pitchFamily="34" charset="0"/>
              </a:rPr>
              <a:t>lo que creamos y publicamos tiene que ser interesante para nuestro público satisfaciendo algunas de sus </a:t>
            </a:r>
            <a:r>
              <a:rPr lang="es-ES" altLang="es-ES" sz="1200" i="1" dirty="0">
                <a:solidFill>
                  <a:srgbClr val="F8469B"/>
                </a:solidFill>
                <a:latin typeface="Arial Rounded MT Bold" panose="020F0704030504030204" pitchFamily="34" charset="0"/>
              </a:rPr>
              <a:t>necesidades</a:t>
            </a:r>
            <a:r>
              <a:rPr lang="es-ES" altLang="es-ES" sz="1200" dirty="0">
                <a:latin typeface="Arial Rounded MT Bold" panose="020F0704030504030204" pitchFamily="34" charset="0"/>
              </a:rPr>
              <a:t>. Las </a:t>
            </a:r>
            <a:r>
              <a:rPr lang="es-ES" altLang="es-ES" sz="1200" i="1" dirty="0">
                <a:latin typeface="Arial Rounded MT Bold" panose="020F0704030504030204" pitchFamily="34" charset="0"/>
              </a:rPr>
              <a:t>necesidades</a:t>
            </a:r>
            <a:r>
              <a:rPr lang="es-ES" altLang="es-ES" sz="1200" dirty="0">
                <a:latin typeface="Arial Rounded MT Bold" panose="020F0704030504030204" pitchFamily="34" charset="0"/>
              </a:rPr>
              <a:t> que se pueden satisfacer por los contenidos difundidos por las redes sociales claramente están limitados:</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FAB23EB-FBF0-4DBB-9B4E-D2307A8DC97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357B9F3-8E95-467A-B2EA-BF5A4D9615C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F4E0CA1-A006-4412-BFFD-920F45A1FA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5" name="Grupo 4">
            <a:extLst>
              <a:ext uri="{FF2B5EF4-FFF2-40B4-BE49-F238E27FC236}">
                <a16:creationId xmlns:a16="http://schemas.microsoft.com/office/drawing/2014/main" id="{18E3BA79-3D34-40EA-A0F7-C63841B16606}"/>
              </a:ext>
            </a:extLst>
          </p:cNvPr>
          <p:cNvGrpSpPr/>
          <p:nvPr/>
        </p:nvGrpSpPr>
        <p:grpSpPr>
          <a:xfrm>
            <a:off x="2017480" y="2721422"/>
            <a:ext cx="5597216" cy="1720102"/>
            <a:chOff x="1961671" y="2750831"/>
            <a:chExt cx="5130609" cy="1720102"/>
          </a:xfrm>
        </p:grpSpPr>
        <p:sp>
          <p:nvSpPr>
            <p:cNvPr id="7" name="Forma libre: forma 6">
              <a:extLst>
                <a:ext uri="{FF2B5EF4-FFF2-40B4-BE49-F238E27FC236}">
                  <a16:creationId xmlns:a16="http://schemas.microsoft.com/office/drawing/2014/main" id="{56B731ED-CCF8-4903-8222-87136222F571}"/>
                </a:ext>
              </a:extLst>
            </p:cNvPr>
            <p:cNvSpPr/>
            <p:nvPr/>
          </p:nvSpPr>
          <p:spPr>
            <a:xfrm>
              <a:off x="2354441" y="2754224"/>
              <a:ext cx="4737839" cy="764491"/>
            </a:xfrm>
            <a:custGeom>
              <a:avLst/>
              <a:gdLst>
                <a:gd name="connsiteX0" fmla="*/ 0 w 4403633"/>
                <a:gd name="connsiteY0" fmla="*/ 0 h 764489"/>
                <a:gd name="connsiteX1" fmla="*/ 4021389 w 4403633"/>
                <a:gd name="connsiteY1" fmla="*/ 0 h 764489"/>
                <a:gd name="connsiteX2" fmla="*/ 4403633 w 4403633"/>
                <a:gd name="connsiteY2" fmla="*/ 382245 h 764489"/>
                <a:gd name="connsiteX3" fmla="*/ 4021389 w 4403633"/>
                <a:gd name="connsiteY3" fmla="*/ 764489 h 764489"/>
                <a:gd name="connsiteX4" fmla="*/ 0 w 4403633"/>
                <a:gd name="connsiteY4" fmla="*/ 764489 h 764489"/>
                <a:gd name="connsiteX5" fmla="*/ 0 w 4403633"/>
                <a:gd name="connsiteY5" fmla="*/ 0 h 76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3633" h="764489">
                  <a:moveTo>
                    <a:pt x="4403633" y="764488"/>
                  </a:moveTo>
                  <a:lnTo>
                    <a:pt x="382244" y="764488"/>
                  </a:lnTo>
                  <a:lnTo>
                    <a:pt x="0" y="382244"/>
                  </a:lnTo>
                  <a:lnTo>
                    <a:pt x="382244" y="1"/>
                  </a:lnTo>
                  <a:lnTo>
                    <a:pt x="4403633" y="1"/>
                  </a:lnTo>
                  <a:lnTo>
                    <a:pt x="4403633" y="76448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28241" tIns="45721" rIns="85344" bIns="45721" numCol="1" spcCol="1270" anchor="ctr" anchorCtr="0">
              <a:noAutofit/>
            </a:bodyPr>
            <a:lstStyle/>
            <a:p>
              <a:pPr marL="0" lvl="0" indent="0" algn="just" defTabSz="533400">
                <a:lnSpc>
                  <a:spcPct val="90000"/>
                </a:lnSpc>
                <a:spcBef>
                  <a:spcPct val="0"/>
                </a:spcBef>
                <a:spcAft>
                  <a:spcPct val="35000"/>
                </a:spcAft>
                <a:buNone/>
              </a:pPr>
              <a:r>
                <a:rPr lang="es-ES" sz="1200" i="1" kern="1200" dirty="0">
                  <a:solidFill>
                    <a:schemeClr val="tx1"/>
                  </a:solidFill>
                  <a:latin typeface="Arial Rounded MT Bold" panose="020F0704030504030204" pitchFamily="34" charset="0"/>
                </a:rPr>
                <a:t>información, educación, entretenimiento, servicios</a:t>
              </a:r>
              <a:r>
                <a:rPr lang="es-ES" sz="1200" kern="1200" dirty="0">
                  <a:solidFill>
                    <a:schemeClr val="tx1"/>
                  </a:solidFill>
                  <a:latin typeface="Arial Rounded MT Bold" panose="020F0704030504030204" pitchFamily="34" charset="0"/>
                </a:rPr>
                <a:t>: las necesidades clásicas a las cuales, gracias a las</a:t>
              </a:r>
              <a:r>
                <a:rPr lang="es-ES" sz="1200" dirty="0">
                  <a:solidFill>
                    <a:schemeClr val="tx1"/>
                  </a:solidFill>
                  <a:latin typeface="Arial Rounded MT Bold" panose="020F0704030504030204" pitchFamily="34" charset="0"/>
                </a:rPr>
                <a:t> redes sociales,       podemos añadir la </a:t>
              </a:r>
              <a:r>
                <a:rPr lang="es-ES" sz="1200" i="1" kern="1200" dirty="0">
                  <a:solidFill>
                    <a:schemeClr val="tx1"/>
                  </a:solidFill>
                  <a:latin typeface="Arial Rounded MT Bold" panose="020F0704030504030204" pitchFamily="34" charset="0"/>
                </a:rPr>
                <a:t>participación activa. </a:t>
              </a:r>
              <a:endParaRPr lang="es-ES" sz="1200" kern="1200" dirty="0">
                <a:solidFill>
                  <a:schemeClr val="tx1"/>
                </a:solidFill>
                <a:latin typeface="Arial Rounded MT Bold" panose="020F0704030504030204" pitchFamily="34" charset="0"/>
              </a:endParaRPr>
            </a:p>
          </p:txBody>
        </p:sp>
        <p:sp>
          <p:nvSpPr>
            <p:cNvPr id="8" name="Elipse 7">
              <a:extLst>
                <a:ext uri="{FF2B5EF4-FFF2-40B4-BE49-F238E27FC236}">
                  <a16:creationId xmlns:a16="http://schemas.microsoft.com/office/drawing/2014/main" id="{50F30F17-EFBD-4395-BADC-F527E641E053}"/>
                </a:ext>
              </a:extLst>
            </p:cNvPr>
            <p:cNvSpPr/>
            <p:nvPr/>
          </p:nvSpPr>
          <p:spPr>
            <a:xfrm>
              <a:off x="1961671" y="2750831"/>
              <a:ext cx="764489" cy="764489"/>
            </a:xfrm>
            <a:prstGeom prst="ellipse">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9" name="Forma libre: forma 8">
              <a:extLst>
                <a:ext uri="{FF2B5EF4-FFF2-40B4-BE49-F238E27FC236}">
                  <a16:creationId xmlns:a16="http://schemas.microsoft.com/office/drawing/2014/main" id="{156FE462-CB48-4444-B636-AAC03F196715}"/>
                </a:ext>
              </a:extLst>
            </p:cNvPr>
            <p:cNvSpPr/>
            <p:nvPr/>
          </p:nvSpPr>
          <p:spPr>
            <a:xfrm>
              <a:off x="2343916" y="3706442"/>
              <a:ext cx="4748364" cy="764491"/>
            </a:xfrm>
            <a:custGeom>
              <a:avLst/>
              <a:gdLst>
                <a:gd name="connsiteX0" fmla="*/ 0 w 4403633"/>
                <a:gd name="connsiteY0" fmla="*/ 0 h 764489"/>
                <a:gd name="connsiteX1" fmla="*/ 4021389 w 4403633"/>
                <a:gd name="connsiteY1" fmla="*/ 0 h 764489"/>
                <a:gd name="connsiteX2" fmla="*/ 4403633 w 4403633"/>
                <a:gd name="connsiteY2" fmla="*/ 382245 h 764489"/>
                <a:gd name="connsiteX3" fmla="*/ 4021389 w 4403633"/>
                <a:gd name="connsiteY3" fmla="*/ 764489 h 764489"/>
                <a:gd name="connsiteX4" fmla="*/ 0 w 4403633"/>
                <a:gd name="connsiteY4" fmla="*/ 764489 h 764489"/>
                <a:gd name="connsiteX5" fmla="*/ 0 w 4403633"/>
                <a:gd name="connsiteY5" fmla="*/ 0 h 76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3633" h="764489">
                  <a:moveTo>
                    <a:pt x="4403633" y="764488"/>
                  </a:moveTo>
                  <a:lnTo>
                    <a:pt x="382244" y="764488"/>
                  </a:lnTo>
                  <a:lnTo>
                    <a:pt x="0" y="382244"/>
                  </a:lnTo>
                  <a:lnTo>
                    <a:pt x="382244" y="1"/>
                  </a:lnTo>
                  <a:lnTo>
                    <a:pt x="4403633" y="1"/>
                  </a:lnTo>
                  <a:lnTo>
                    <a:pt x="4403633" y="764488"/>
                  </a:lnTo>
                  <a:close/>
                </a:path>
              </a:pathLst>
            </a:custGeom>
          </p:spPr>
          <p:style>
            <a:lnRef idx="2">
              <a:schemeClr val="lt1">
                <a:hueOff val="0"/>
                <a:satOff val="0"/>
                <a:lumOff val="0"/>
                <a:alphaOff val="0"/>
              </a:schemeClr>
            </a:lnRef>
            <a:fillRef idx="1">
              <a:schemeClr val="accent2">
                <a:hueOff val="-1774669"/>
                <a:satOff val="1727"/>
                <a:lumOff val="-2157"/>
                <a:alphaOff val="0"/>
              </a:schemeClr>
            </a:fillRef>
            <a:effectRef idx="0">
              <a:schemeClr val="accent2">
                <a:hueOff val="-1774669"/>
                <a:satOff val="1727"/>
                <a:lumOff val="-2157"/>
                <a:alphaOff val="0"/>
              </a:schemeClr>
            </a:effectRef>
            <a:fontRef idx="minor">
              <a:schemeClr val="lt1"/>
            </a:fontRef>
          </p:style>
          <p:txBody>
            <a:bodyPr spcFirstLastPara="0" vert="horz" wrap="square" lIns="528241" tIns="45721" rIns="85344" bIns="45721" numCol="1" spcCol="1270" anchor="ctr" anchorCtr="0">
              <a:noAutofit/>
            </a:bodyPr>
            <a:lstStyle/>
            <a:p>
              <a:pPr marL="0" lvl="0" indent="0" algn="just" defTabSz="533400">
                <a:lnSpc>
                  <a:spcPct val="90000"/>
                </a:lnSpc>
                <a:spcBef>
                  <a:spcPct val="0"/>
                </a:spcBef>
                <a:spcAft>
                  <a:spcPct val="35000"/>
                </a:spcAft>
                <a:buNone/>
              </a:pPr>
              <a:r>
                <a:rPr lang="es-ES" sz="1200" kern="1200" dirty="0">
                  <a:solidFill>
                    <a:schemeClr val="tx1"/>
                  </a:solidFill>
                  <a:latin typeface="Arial Rounded MT Bold" panose="020F0704030504030204" pitchFamily="34" charset="0"/>
                </a:rPr>
                <a:t>Interactuar activamente con las empresas y compartir estas             experiencias con los otros. Un plan estratégico sugiere lo que es   más adecuado para alcanzar el público especifico y sus                 necesidades.</a:t>
              </a:r>
            </a:p>
          </p:txBody>
        </p:sp>
        <p:sp>
          <p:nvSpPr>
            <p:cNvPr id="13" name="Elipse 12">
              <a:extLst>
                <a:ext uri="{FF2B5EF4-FFF2-40B4-BE49-F238E27FC236}">
                  <a16:creationId xmlns:a16="http://schemas.microsoft.com/office/drawing/2014/main" id="{57C820F1-BC5E-41A0-AEB4-0FECBE29A0FC}"/>
                </a:ext>
              </a:extLst>
            </p:cNvPr>
            <p:cNvSpPr/>
            <p:nvPr/>
          </p:nvSpPr>
          <p:spPr>
            <a:xfrm>
              <a:off x="1961671" y="3706443"/>
              <a:ext cx="764489" cy="764489"/>
            </a:xfrm>
            <a:prstGeom prst="ellipse">
              <a:avLst/>
            </a:prstGeom>
          </p:spPr>
          <p:style>
            <a:lnRef idx="2">
              <a:schemeClr val="lt1">
                <a:hueOff val="0"/>
                <a:satOff val="0"/>
                <a:lumOff val="0"/>
                <a:alphaOff val="0"/>
              </a:schemeClr>
            </a:lnRef>
            <a:fillRef idx="1">
              <a:schemeClr val="accent2">
                <a:tint val="50000"/>
                <a:hueOff val="-1747974"/>
                <a:satOff val="1231"/>
                <a:lumOff val="-759"/>
                <a:alphaOff val="0"/>
              </a:schemeClr>
            </a:fillRef>
            <a:effectRef idx="0">
              <a:schemeClr val="accent2">
                <a:tint val="50000"/>
                <a:hueOff val="-1747974"/>
                <a:satOff val="1231"/>
                <a:lumOff val="-759"/>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62232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688369"/>
            <a:ext cx="6048672" cy="647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1" y="1862203"/>
            <a:ext cx="6300193" cy="1938992"/>
          </a:xfrm>
          <a:prstGeom prst="rect">
            <a:avLst/>
          </a:prstGeom>
          <a:noFill/>
        </p:spPr>
        <p:txBody>
          <a:bodyPr wrap="square" rtlCol="0">
            <a:spAutoFit/>
          </a:bodyPr>
          <a:lstStyle/>
          <a:p>
            <a:pPr>
              <a:defRPr/>
            </a:pPr>
            <a:r>
              <a:rPr lang="es-ES" altLang="es-ES" sz="1200" dirty="0">
                <a:latin typeface="Arial Rounded MT Bold" panose="020F0704030504030204" pitchFamily="34" charset="0"/>
              </a:rPr>
              <a:t>2) Segundo paso: para generar contenidos de valor, </a:t>
            </a:r>
            <a:r>
              <a:rPr lang="es-ES" altLang="es-ES" sz="1200" dirty="0">
                <a:solidFill>
                  <a:srgbClr val="F8469B"/>
                </a:solidFill>
                <a:latin typeface="Arial Rounded MT Bold" panose="020F0704030504030204" pitchFamily="34" charset="0"/>
              </a:rPr>
              <a:t>la creatividad no es suficiente.</a:t>
            </a:r>
          </a:p>
          <a:p>
            <a:pPr>
              <a:defRPr/>
            </a:pPr>
            <a:r>
              <a:rPr lang="es-ES" altLang="es-ES" sz="1200" dirty="0">
                <a:solidFill>
                  <a:srgbClr val="F8469B"/>
                </a:solidFill>
                <a:latin typeface="Arial Rounded MT Bold" panose="020F0704030504030204" pitchFamily="34" charset="0"/>
              </a:rPr>
              <a:t> </a:t>
            </a: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3) Tercer paso: las empresas que crean y cuidan los </a:t>
            </a:r>
            <a:r>
              <a:rPr lang="es-ES" altLang="es-ES" sz="1200" dirty="0">
                <a:solidFill>
                  <a:srgbClr val="F8469B"/>
                </a:solidFill>
                <a:latin typeface="Arial Rounded MT Bold" panose="020F0704030504030204" pitchFamily="34" charset="0"/>
              </a:rPr>
              <a:t>contenidos</a:t>
            </a:r>
            <a:r>
              <a:rPr lang="es-ES" altLang="es-ES" sz="1200" dirty="0">
                <a:latin typeface="Arial Rounded MT Bold" panose="020F0704030504030204" pitchFamily="34" charset="0"/>
              </a:rPr>
              <a:t> deben tener los     recursos y las competencias para hacerlo, per no son dueñas de los contenidos.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Sin embargo, </a:t>
            </a:r>
            <a:r>
              <a:rPr lang="es-ES" altLang="es-ES" sz="1200" dirty="0">
                <a:solidFill>
                  <a:schemeClr val="tx2">
                    <a:lumMod val="60000"/>
                    <a:lumOff val="40000"/>
                  </a:schemeClr>
                </a:solidFill>
                <a:latin typeface="Arial Rounded MT Bold" panose="020F0704030504030204" pitchFamily="34" charset="0"/>
              </a:rPr>
              <a:t>la empresa debe poseer las competencias necesarias para crear los    contenidos: </a:t>
            </a:r>
            <a:r>
              <a:rPr lang="es-ES" altLang="es-ES" sz="1200" dirty="0">
                <a:latin typeface="Arial Rounded MT Bold" panose="020F0704030504030204" pitchFamily="34" charset="0"/>
              </a:rPr>
              <a:t>la empresa debe ser capaz de supervisar el trabajo de la agencia (por ejemplo, la empresa tiene que ser capaz de leer los datos recopilados por las           herramientas de </a:t>
            </a:r>
            <a:r>
              <a:rPr lang="es-ES" altLang="es-ES" sz="1200" i="1" dirty="0" err="1">
                <a:latin typeface="Arial Rounded MT Bold" panose="020F0704030504030204" pitchFamily="34" charset="0"/>
              </a:rPr>
              <a:t>analytics</a:t>
            </a:r>
            <a:r>
              <a:rPr lang="es-ES" altLang="es-ES" sz="1200" dirty="0">
                <a:latin typeface="Arial Rounded MT Bold" panose="020F0704030504030204" pitchFamily="34" charset="0"/>
              </a:rPr>
              <a:t>) y entender los resultados realmente logrados por la        agencia.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38B842D-803C-49C9-A73F-65804A119DF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50E0757-A9C3-4130-A352-848FB4871E0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1F1957B-9BA3-4B0E-BFCE-6170B79482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908068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763688" y="1840060"/>
            <a:ext cx="5865201" cy="1938992"/>
          </a:xfrm>
          <a:prstGeom prst="rect">
            <a:avLst/>
          </a:prstGeom>
          <a:noFill/>
        </p:spPr>
        <p:txBody>
          <a:bodyPr wrap="square" rtlCol="0">
            <a:spAutoFit/>
          </a:bodyPr>
          <a:lstStyle/>
          <a:p>
            <a:pPr>
              <a:defRPr/>
            </a:pPr>
            <a:r>
              <a:rPr lang="es-ES" altLang="es-ES" sz="1200" i="1" dirty="0">
                <a:solidFill>
                  <a:srgbClr val="F8469B"/>
                </a:solidFill>
                <a:latin typeface="Arial Rounded MT Bold" panose="020F0704030504030204" pitchFamily="34" charset="0"/>
              </a:rPr>
              <a:t>Brand </a:t>
            </a:r>
            <a:r>
              <a:rPr lang="es-ES" altLang="es-ES" sz="1200" i="1" dirty="0" err="1">
                <a:solidFill>
                  <a:srgbClr val="F8469B"/>
                </a:solidFill>
                <a:latin typeface="Arial Rounded MT Bold" panose="020F0704030504030204" pitchFamily="34" charset="0"/>
              </a:rPr>
              <a:t>Awareness</a:t>
            </a:r>
            <a:r>
              <a:rPr lang="es-ES" altLang="es-ES" sz="1200" dirty="0">
                <a:solidFill>
                  <a:srgbClr val="F8469B"/>
                </a:solidFill>
                <a:latin typeface="Arial Rounded MT Bold" panose="020F0704030504030204" pitchFamily="34" charset="0"/>
              </a:rPr>
              <a:t>: Aumentar la notoriedad de la Marca.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Los contenidos son una buena herramienta para generar o reforzar la              notoriedad de la Marca, más efectivo de lo que sea ahora la «</a:t>
            </a:r>
            <a:r>
              <a:rPr lang="es-ES" altLang="es-ES" sz="1200" dirty="0" err="1">
                <a:latin typeface="Arial Rounded MT Bold" panose="020F0704030504030204" pitchFamily="34" charset="0"/>
              </a:rPr>
              <a:t>push</a:t>
            </a:r>
            <a:r>
              <a:rPr lang="es-ES" altLang="es-ES" sz="1200" dirty="0">
                <a:latin typeface="Arial Rounded MT Bold" panose="020F0704030504030204" pitchFamily="34" charset="0"/>
              </a:rPr>
              <a:t>» (la que    “empuja” los proprios productos a través de diferentes tipos de publicidad.  Lo contrario es una comunicación «</a:t>
            </a:r>
            <a:r>
              <a:rPr lang="es-ES" altLang="es-ES" sz="1200" dirty="0" err="1">
                <a:latin typeface="Arial Rounded MT Bold" panose="020F0704030504030204" pitchFamily="34" charset="0"/>
              </a:rPr>
              <a:t>pull</a:t>
            </a:r>
            <a:r>
              <a:rPr lang="es-ES" altLang="es-ES" sz="1200" dirty="0">
                <a:latin typeface="Arial Rounded MT Bold" panose="020F0704030504030204" pitchFamily="34" charset="0"/>
              </a:rPr>
              <a:t>»: esta trabaja para aumentar la </a:t>
            </a:r>
          </a:p>
          <a:p>
            <a:pPr>
              <a:defRPr/>
            </a:pPr>
            <a:r>
              <a:rPr lang="es-ES" altLang="es-ES" sz="1200" dirty="0">
                <a:latin typeface="Arial Rounded MT Bold" panose="020F0704030504030204" pitchFamily="34" charset="0"/>
              </a:rPr>
              <a:t>notoriedad del producto, para aumentar el interés en el público).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También en este caso, los contenidos tienen que satisfacer por lo menos alguna </a:t>
            </a:r>
            <a:r>
              <a:rPr lang="es-ES" altLang="es-ES" sz="1200" i="1" dirty="0">
                <a:solidFill>
                  <a:srgbClr val="F8469B"/>
                </a:solidFill>
                <a:latin typeface="Arial Rounded MT Bold" panose="020F0704030504030204" pitchFamily="34" charset="0"/>
              </a:rPr>
              <a:t>necesidad</a:t>
            </a:r>
            <a:r>
              <a:rPr lang="es-ES" altLang="es-ES" sz="1200" dirty="0">
                <a:latin typeface="Arial Rounded MT Bold" panose="020F0704030504030204" pitchFamily="34" charset="0"/>
              </a:rPr>
              <a:t> de su propio público.</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AB6084E0-AAB6-47AF-B343-098387E2B4E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2AB4752-76C7-4010-9FCF-6B04FB8FFF5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85B2509-1F4A-45AE-8405-D504885416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7493619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74FB6AEF-9353-4335-8A17-AA005E0E0C4C}"/>
              </a:ext>
            </a:extLst>
          </p:cNvPr>
          <p:cNvGraphicFramePr/>
          <p:nvPr>
            <p:extLst>
              <p:ext uri="{D42A27DB-BD31-4B8C-83A1-F6EECF244321}">
                <p14:modId xmlns:p14="http://schemas.microsoft.com/office/powerpoint/2010/main" val="2072588867"/>
              </p:ext>
            </p:extLst>
          </p:nvPr>
        </p:nvGraphicFramePr>
        <p:xfrm>
          <a:off x="1460562" y="1862203"/>
          <a:ext cx="6207782" cy="1357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7B47392-4785-4585-9DF4-506E2DE42E7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1DFC123-DDFF-4C50-85F0-AFC63BED969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57A9527-6437-4CD0-A371-CBAEE49AD7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516098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4953" y="138974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84DDD13B-2C24-42CE-9DD3-68142A504E88}"/>
              </a:ext>
            </a:extLst>
          </p:cNvPr>
          <p:cNvGraphicFramePr/>
          <p:nvPr>
            <p:extLst>
              <p:ext uri="{D42A27DB-BD31-4B8C-83A1-F6EECF244321}">
                <p14:modId xmlns:p14="http://schemas.microsoft.com/office/powerpoint/2010/main" val="3740147981"/>
              </p:ext>
            </p:extLst>
          </p:nvPr>
        </p:nvGraphicFramePr>
        <p:xfrm>
          <a:off x="1575027" y="1903991"/>
          <a:ext cx="6028390" cy="2352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7A3F9048-5046-4E9E-8CFE-A762461938F9}"/>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B2BD78A4-1449-4274-8BE2-FB1F7EC1D782}"/>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B63EA6E4-16AB-4CC1-8CFE-D745B3D982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20" name="CuadroTexto 19">
            <a:extLst>
              <a:ext uri="{FF2B5EF4-FFF2-40B4-BE49-F238E27FC236}">
                <a16:creationId xmlns:a16="http://schemas.microsoft.com/office/drawing/2014/main" id="{A48CFB32-9E4A-40AA-958E-E19BD56B4990}"/>
              </a:ext>
            </a:extLst>
          </p:cNvPr>
          <p:cNvSpPr txBox="1"/>
          <p:nvPr/>
        </p:nvSpPr>
        <p:spPr>
          <a:xfrm>
            <a:off x="1349894" y="1527008"/>
            <a:ext cx="6336705" cy="461665"/>
          </a:xfrm>
          <a:prstGeom prst="rect">
            <a:avLst/>
          </a:prstGeom>
          <a:noFill/>
        </p:spPr>
        <p:txBody>
          <a:bodyPr wrap="square">
            <a:spAutoFit/>
          </a:bodyPr>
          <a:lstStyle/>
          <a:p>
            <a:pPr lvl="0"/>
            <a:r>
              <a:rPr lang="es-ES" sz="1200" dirty="0">
                <a:latin typeface="Arial Rounded MT Bold" panose="020F0704030504030204" pitchFamily="34" charset="0"/>
              </a:rPr>
              <a:t>La programación de una estrategia de marketing digital de éxito sigue fases bien definidas:</a:t>
            </a:r>
          </a:p>
        </p:txBody>
      </p:sp>
    </p:spTree>
    <p:extLst>
      <p:ext uri="{BB962C8B-B14F-4D97-AF65-F5344CB8AC3E}">
        <p14:creationId xmlns:p14="http://schemas.microsoft.com/office/powerpoint/2010/main" val="494751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8045" y="1635647"/>
            <a:ext cx="6116049" cy="963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398045" y="1951868"/>
            <a:ext cx="6267569" cy="175432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just">
              <a:defRPr/>
            </a:pPr>
            <a:r>
              <a:rPr lang="es-ES" altLang="es-ES" sz="1200" dirty="0">
                <a:solidFill>
                  <a:schemeClr val="accent4">
                    <a:lumMod val="50000"/>
                  </a:schemeClr>
                </a:solidFill>
                <a:latin typeface="Arial Rounded MT Bold" panose="020F0704030504030204" pitchFamily="34" charset="0"/>
              </a:rPr>
              <a:t>Fidelización y «</a:t>
            </a:r>
            <a:r>
              <a:rPr lang="es-ES" altLang="es-ES" sz="1200" i="1" dirty="0" err="1">
                <a:solidFill>
                  <a:schemeClr val="accent4">
                    <a:lumMod val="50000"/>
                  </a:schemeClr>
                </a:solidFill>
                <a:latin typeface="Arial Rounded MT Bold" panose="020F0704030504030204" pitchFamily="34" charset="0"/>
              </a:rPr>
              <a:t>Upsell</a:t>
            </a:r>
            <a:r>
              <a:rPr lang="es-ES" altLang="es-ES" sz="1200" dirty="0">
                <a:solidFill>
                  <a:schemeClr val="accent4">
                    <a:lumMod val="50000"/>
                  </a:schemeClr>
                </a:solidFill>
                <a:latin typeface="Arial Rounded MT Bold" panose="020F0704030504030204" pitchFamily="34" charset="0"/>
              </a:rPr>
              <a:t>»: </a:t>
            </a:r>
          </a:p>
          <a:p>
            <a:pPr algn="just">
              <a:defRPr/>
            </a:pPr>
            <a:endParaRPr lang="es-ES" altLang="es-ES" sz="1200" dirty="0">
              <a:latin typeface="Arial Rounded MT Bold" panose="020F0704030504030204" pitchFamily="34" charset="0"/>
            </a:endParaRPr>
          </a:p>
          <a:p>
            <a:pPr algn="just">
              <a:defRPr/>
            </a:pPr>
            <a:r>
              <a:rPr lang="es-ES" altLang="es-ES" sz="1200" dirty="0">
                <a:solidFill>
                  <a:schemeClr val="tx1"/>
                </a:solidFill>
                <a:latin typeface="Arial Rounded MT Bold" panose="020F0704030504030204" pitchFamily="34" charset="0"/>
              </a:rPr>
              <a:t>Un buen Plan de Marketing Digital desea fidelizar a los clientes ya adquiridos para empujarlos a comprar más. En este caso, los contenidos tendrán que ser aún más personalizados. El </a:t>
            </a:r>
            <a:r>
              <a:rPr lang="es-ES" altLang="es-ES" sz="1200" i="1" dirty="0" err="1">
                <a:solidFill>
                  <a:schemeClr val="tx1"/>
                </a:solidFill>
                <a:latin typeface="Arial Rounded MT Bold" panose="020F0704030504030204" pitchFamily="34" charset="0"/>
              </a:rPr>
              <a:t>upselling</a:t>
            </a:r>
            <a:r>
              <a:rPr lang="es-ES" altLang="es-ES" sz="1200" dirty="0">
                <a:solidFill>
                  <a:schemeClr val="tx1"/>
                </a:solidFill>
                <a:latin typeface="Arial Rounded MT Bold" panose="020F0704030504030204" pitchFamily="34" charset="0"/>
              </a:rPr>
              <a:t> es una estrategia que orienta al cliente hacia un          producto diferente del de partida. Un producto que tenga las mismas                          funcionalidades del que ya comprado, pero que tenga una calidad más alta: el        cliente, comprando el segundo, apreciará el valor añadido. </a:t>
            </a:r>
          </a:p>
          <a:p>
            <a:pPr>
              <a:defRPr/>
            </a:pPr>
            <a:endParaRPr lang="it-IT"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AED64B4-0B81-4527-9DE8-264389D1251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BAF11EB-058B-461F-98BD-BCD7918193C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3D92ADA-B14D-4A69-85E1-4320ED110E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728640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37046"/>
            <a:ext cx="5931871"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defRPr/>
            </a:pPr>
            <a:r>
              <a:rPr lang="es-ES" altLang="es-ES" sz="1200" i="1" dirty="0">
                <a:solidFill>
                  <a:srgbClr val="F8469B"/>
                </a:solidFill>
                <a:latin typeface="Arial Rounded MT Bold" panose="020F0704030504030204" pitchFamily="34" charset="0"/>
              </a:rPr>
              <a:t>Crear clientes entusiastas y convertirlos en promotores de la Marca</a:t>
            </a:r>
          </a:p>
          <a:p>
            <a:pPr>
              <a:defRPr/>
            </a:pPr>
            <a:endParaRPr lang="es-ES" altLang="es-ES" sz="1200" i="1" dirty="0">
              <a:solidFill>
                <a:schemeClr val="tx1"/>
              </a:solidFill>
              <a:latin typeface="Arial Rounded MT Bold" panose="020F0704030504030204" pitchFamily="34" charset="0"/>
            </a:endParaRPr>
          </a:p>
          <a:p>
            <a:pPr>
              <a:defRPr/>
            </a:pPr>
            <a:r>
              <a:rPr lang="es-ES" altLang="es-ES" sz="1200" dirty="0">
                <a:solidFill>
                  <a:schemeClr val="tx1"/>
                </a:solidFill>
                <a:latin typeface="Arial Rounded MT Bold" panose="020F0704030504030204" pitchFamily="34" charset="0"/>
              </a:rPr>
              <a:t>Un cliente puede ser fiel tanto de conocer detalladamente los productos y los servicios ofrecidos por la empresa.</a:t>
            </a:r>
          </a:p>
          <a:p>
            <a:pPr>
              <a:defRPr/>
            </a:pPr>
            <a:r>
              <a:rPr lang="es-ES" altLang="es-ES" sz="1200" dirty="0">
                <a:solidFill>
                  <a:schemeClr val="tx1"/>
                </a:solidFill>
                <a:latin typeface="Arial Rounded MT Bold" panose="020F0704030504030204" pitchFamily="34" charset="0"/>
              </a:rPr>
              <a:t>El cliente se convierte entonces en una herramienta promocional: redes          sociales, pasa palabra, relaciones interpersonales. </a:t>
            </a:r>
          </a:p>
          <a:p>
            <a:pPr>
              <a:defRPr/>
            </a:pPr>
            <a:endParaRPr lang="es-ES" altLang="es-ES" sz="1200" dirty="0">
              <a:solidFill>
                <a:schemeClr val="tx1"/>
              </a:solidFill>
              <a:latin typeface="Arial Rounded MT Bold" panose="020F0704030504030204" pitchFamily="34" charset="0"/>
            </a:endParaRPr>
          </a:p>
          <a:p>
            <a:pPr>
              <a:defRPr/>
            </a:pPr>
            <a:r>
              <a:rPr lang="es-ES" altLang="es-ES" sz="1200" dirty="0">
                <a:solidFill>
                  <a:schemeClr val="tx1"/>
                </a:solidFill>
                <a:latin typeface="Arial Rounded MT Bold" panose="020F0704030504030204" pitchFamily="34" charset="0"/>
              </a:rPr>
              <a:t>Una «Comunidad» de clientes fieles es un recurso estratégico de gran valor.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A42F227-E8E9-4FE8-A48D-31101DB004A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36565FA-2D78-4CBE-89E7-ACE34CFFEB7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E30AC62-D30E-46CE-8CCE-952A4580D9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40443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05F91CF-E85E-481D-88C6-31CD75304E0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AC34F7E7-C0AB-4C5A-B80D-8C9F92634F9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56D1466-135F-45C5-AC9E-462459AD97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9" name="Grupo 8">
            <a:extLst>
              <a:ext uri="{FF2B5EF4-FFF2-40B4-BE49-F238E27FC236}">
                <a16:creationId xmlns:a16="http://schemas.microsoft.com/office/drawing/2014/main" id="{F3440121-DB60-41CC-9025-D562074719F3}"/>
              </a:ext>
            </a:extLst>
          </p:cNvPr>
          <p:cNvGrpSpPr/>
          <p:nvPr/>
        </p:nvGrpSpPr>
        <p:grpSpPr>
          <a:xfrm>
            <a:off x="2054281" y="1930129"/>
            <a:ext cx="5358584" cy="2376264"/>
            <a:chOff x="2155510" y="1859720"/>
            <a:chExt cx="5358584" cy="2376264"/>
          </a:xfrm>
        </p:grpSpPr>
        <p:grpSp>
          <p:nvGrpSpPr>
            <p:cNvPr id="2" name="Grupo 1">
              <a:extLst>
                <a:ext uri="{FF2B5EF4-FFF2-40B4-BE49-F238E27FC236}">
                  <a16:creationId xmlns:a16="http://schemas.microsoft.com/office/drawing/2014/main" id="{43AFCE6D-45FE-4191-92E0-FECC5DADFE33}"/>
                </a:ext>
              </a:extLst>
            </p:cNvPr>
            <p:cNvGrpSpPr/>
            <p:nvPr/>
          </p:nvGrpSpPr>
          <p:grpSpPr>
            <a:xfrm>
              <a:off x="2195738" y="1859720"/>
              <a:ext cx="5318356" cy="2376264"/>
              <a:chOff x="2441574" y="1862203"/>
              <a:chExt cx="4428364" cy="2123658"/>
            </a:xfrm>
          </p:grpSpPr>
          <p:sp>
            <p:nvSpPr>
              <p:cNvPr id="3" name="Conector recto 2">
                <a:extLst>
                  <a:ext uri="{FF2B5EF4-FFF2-40B4-BE49-F238E27FC236}">
                    <a16:creationId xmlns:a16="http://schemas.microsoft.com/office/drawing/2014/main" id="{7B2F29F3-26AC-4D48-B2CB-E6FE946E9AAC}"/>
                  </a:ext>
                </a:extLst>
              </p:cNvPr>
              <p:cNvSpPr/>
              <p:nvPr/>
            </p:nvSpPr>
            <p:spPr>
              <a:xfrm>
                <a:off x="3503403" y="3752258"/>
                <a:ext cx="2091803" cy="0"/>
              </a:xfrm>
              <a:prstGeom prst="line">
                <a:avLst/>
              </a:prstGeom>
            </p:spPr>
            <p:style>
              <a:lnRef idx="2">
                <a:schemeClr val="accent3">
                  <a:shade val="50000"/>
                </a:schemeClr>
              </a:lnRef>
              <a:fillRef idx="1">
                <a:schemeClr val="accent3"/>
              </a:fillRef>
              <a:effectRef idx="0">
                <a:schemeClr val="accent3"/>
              </a:effectRef>
              <a:fontRef idx="minor">
                <a:schemeClr val="lt1"/>
              </a:fontRef>
            </p:style>
          </p:sp>
          <p:sp>
            <p:nvSpPr>
              <p:cNvPr id="5" name="Conector recto 4">
                <a:extLst>
                  <a:ext uri="{FF2B5EF4-FFF2-40B4-BE49-F238E27FC236}">
                    <a16:creationId xmlns:a16="http://schemas.microsoft.com/office/drawing/2014/main" id="{B40808C7-3837-43C9-82F1-02894FD11B38}"/>
                  </a:ext>
                </a:extLst>
              </p:cNvPr>
              <p:cNvSpPr/>
              <p:nvPr/>
            </p:nvSpPr>
            <p:spPr>
              <a:xfrm>
                <a:off x="3503403" y="3236209"/>
                <a:ext cx="1741399" cy="0"/>
              </a:xfrm>
              <a:prstGeom prst="line">
                <a:avLst/>
              </a:prstGeom>
            </p:spPr>
            <p:style>
              <a:lnRef idx="2">
                <a:schemeClr val="accent3">
                  <a:shade val="50000"/>
                </a:schemeClr>
              </a:lnRef>
              <a:fillRef idx="1">
                <a:schemeClr val="accent3"/>
              </a:fillRef>
              <a:effectRef idx="0">
                <a:schemeClr val="accent3"/>
              </a:effectRef>
              <a:fontRef idx="minor">
                <a:schemeClr val="lt1"/>
              </a:fontRef>
            </p:style>
          </p:sp>
          <p:sp>
            <p:nvSpPr>
              <p:cNvPr id="6" name="Conector recto 5">
                <a:extLst>
                  <a:ext uri="{FF2B5EF4-FFF2-40B4-BE49-F238E27FC236}">
                    <a16:creationId xmlns:a16="http://schemas.microsoft.com/office/drawing/2014/main" id="{7C64108B-5110-4942-BF04-8EA083DA9C15}"/>
                  </a:ext>
                </a:extLst>
              </p:cNvPr>
              <p:cNvSpPr/>
              <p:nvPr/>
            </p:nvSpPr>
            <p:spPr>
              <a:xfrm>
                <a:off x="3503403" y="2611854"/>
                <a:ext cx="1741399" cy="0"/>
              </a:xfrm>
              <a:prstGeom prst="line">
                <a:avLst/>
              </a:prstGeom>
            </p:spPr>
            <p:style>
              <a:lnRef idx="2">
                <a:schemeClr val="accent3">
                  <a:shade val="50000"/>
                </a:schemeClr>
              </a:lnRef>
              <a:fillRef idx="1">
                <a:schemeClr val="accent3"/>
              </a:fillRef>
              <a:effectRef idx="0">
                <a:schemeClr val="accent3"/>
              </a:effectRef>
              <a:fontRef idx="minor">
                <a:schemeClr val="lt1"/>
              </a:fontRef>
            </p:style>
          </p:sp>
          <p:sp>
            <p:nvSpPr>
              <p:cNvPr id="7" name="Conector recto 6">
                <a:extLst>
                  <a:ext uri="{FF2B5EF4-FFF2-40B4-BE49-F238E27FC236}">
                    <a16:creationId xmlns:a16="http://schemas.microsoft.com/office/drawing/2014/main" id="{C8888A2B-9331-474E-B948-3230CC3A3C3B}"/>
                  </a:ext>
                </a:extLst>
              </p:cNvPr>
              <p:cNvSpPr/>
              <p:nvPr/>
            </p:nvSpPr>
            <p:spPr>
              <a:xfrm>
                <a:off x="3503403" y="2095805"/>
                <a:ext cx="2091803" cy="0"/>
              </a:xfrm>
              <a:prstGeom prst="line">
                <a:avLst/>
              </a:prstGeom>
            </p:spPr>
            <p:style>
              <a:lnRef idx="2">
                <a:schemeClr val="accent3">
                  <a:shade val="50000"/>
                </a:schemeClr>
              </a:lnRef>
              <a:fillRef idx="1">
                <a:schemeClr val="accent3"/>
              </a:fillRef>
              <a:effectRef idx="0">
                <a:schemeClr val="accent3"/>
              </a:effectRef>
              <a:fontRef idx="minor">
                <a:schemeClr val="lt1"/>
              </a:fontRef>
            </p:style>
          </p:sp>
          <p:sp>
            <p:nvSpPr>
              <p:cNvPr id="8" name="Elipse 7">
                <a:extLst>
                  <a:ext uri="{FF2B5EF4-FFF2-40B4-BE49-F238E27FC236}">
                    <a16:creationId xmlns:a16="http://schemas.microsoft.com/office/drawing/2014/main" id="{E9E3F6CD-CE86-4D37-AAF5-331AB4F47601}"/>
                  </a:ext>
                </a:extLst>
              </p:cNvPr>
              <p:cNvSpPr/>
              <p:nvPr/>
            </p:nvSpPr>
            <p:spPr>
              <a:xfrm>
                <a:off x="2441574" y="1862203"/>
                <a:ext cx="2123658" cy="2123658"/>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13" name="Elipse 12">
                <a:extLst>
                  <a:ext uri="{FF2B5EF4-FFF2-40B4-BE49-F238E27FC236}">
                    <a16:creationId xmlns:a16="http://schemas.microsoft.com/office/drawing/2014/main" id="{880839F8-90E0-4D00-8CA8-6A121129C5DE}"/>
                  </a:ext>
                </a:extLst>
              </p:cNvPr>
              <p:cNvSpPr/>
              <p:nvPr/>
            </p:nvSpPr>
            <p:spPr>
              <a:xfrm>
                <a:off x="5361604" y="1862203"/>
                <a:ext cx="467204" cy="467204"/>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14" name="Forma libre: forma 13">
                <a:extLst>
                  <a:ext uri="{FF2B5EF4-FFF2-40B4-BE49-F238E27FC236}">
                    <a16:creationId xmlns:a16="http://schemas.microsoft.com/office/drawing/2014/main" id="{1D792A6A-B23B-4132-8042-51609BA06DD6}"/>
                  </a:ext>
                </a:extLst>
              </p:cNvPr>
              <p:cNvSpPr/>
              <p:nvPr/>
            </p:nvSpPr>
            <p:spPr>
              <a:xfrm>
                <a:off x="5828809" y="1862203"/>
                <a:ext cx="828225" cy="467204"/>
              </a:xfrm>
              <a:custGeom>
                <a:avLst/>
                <a:gdLst>
                  <a:gd name="connsiteX0" fmla="*/ 0 w 758022"/>
                  <a:gd name="connsiteY0" fmla="*/ 0 h 467204"/>
                  <a:gd name="connsiteX1" fmla="*/ 758022 w 758022"/>
                  <a:gd name="connsiteY1" fmla="*/ 0 h 467204"/>
                  <a:gd name="connsiteX2" fmla="*/ 758022 w 758022"/>
                  <a:gd name="connsiteY2" fmla="*/ 467204 h 467204"/>
                  <a:gd name="connsiteX3" fmla="*/ 0 w 758022"/>
                  <a:gd name="connsiteY3" fmla="*/ 467204 h 467204"/>
                  <a:gd name="connsiteX4" fmla="*/ 0 w 758022"/>
                  <a:gd name="connsiteY4" fmla="*/ 0 h 4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22" h="467204">
                    <a:moveTo>
                      <a:pt x="0" y="0"/>
                    </a:moveTo>
                    <a:lnTo>
                      <a:pt x="758022" y="0"/>
                    </a:lnTo>
                    <a:lnTo>
                      <a:pt x="758022" y="467204"/>
                    </a:lnTo>
                    <a:lnTo>
                      <a:pt x="0" y="46720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5720" tIns="0" rIns="45720" bIns="0" numCol="1" spcCol="1270" anchor="ctr" anchorCtr="0">
                <a:noAutofit/>
              </a:bodyPr>
              <a:lstStyle/>
              <a:p>
                <a:pPr marL="0" lvl="0" indent="0" algn="l" defTabSz="533400">
                  <a:lnSpc>
                    <a:spcPct val="90000"/>
                  </a:lnSpc>
                  <a:spcBef>
                    <a:spcPct val="0"/>
                  </a:spcBef>
                  <a:spcAft>
                    <a:spcPct val="35000"/>
                  </a:spcAft>
                  <a:buNone/>
                </a:pPr>
                <a:r>
                  <a:rPr lang="es-ES" sz="1200" kern="1200">
                    <a:solidFill>
                      <a:schemeClr val="tx1"/>
                    </a:solidFill>
                    <a:latin typeface="Arial Rounded MT Bold" panose="020F0704030504030204" pitchFamily="34" charset="0"/>
                  </a:rPr>
                  <a:t>Ideación</a:t>
                </a:r>
              </a:p>
            </p:txBody>
          </p:sp>
          <p:sp>
            <p:nvSpPr>
              <p:cNvPr id="18" name="Elipse 17">
                <a:extLst>
                  <a:ext uri="{FF2B5EF4-FFF2-40B4-BE49-F238E27FC236}">
                    <a16:creationId xmlns:a16="http://schemas.microsoft.com/office/drawing/2014/main" id="{E7E893A8-CBD8-479D-A400-31A7BC987F36}"/>
                  </a:ext>
                </a:extLst>
              </p:cNvPr>
              <p:cNvSpPr/>
              <p:nvPr/>
            </p:nvSpPr>
            <p:spPr>
              <a:xfrm>
                <a:off x="5011201" y="2378251"/>
                <a:ext cx="467204" cy="467204"/>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19" name="Forma libre: forma 18">
                <a:extLst>
                  <a:ext uri="{FF2B5EF4-FFF2-40B4-BE49-F238E27FC236}">
                    <a16:creationId xmlns:a16="http://schemas.microsoft.com/office/drawing/2014/main" id="{F222F0E9-AA3A-4048-9C40-696BCBE074DB}"/>
                  </a:ext>
                </a:extLst>
              </p:cNvPr>
              <p:cNvSpPr/>
              <p:nvPr/>
            </p:nvSpPr>
            <p:spPr>
              <a:xfrm>
                <a:off x="5478405" y="2378251"/>
                <a:ext cx="924064" cy="467204"/>
              </a:xfrm>
              <a:custGeom>
                <a:avLst/>
                <a:gdLst>
                  <a:gd name="connsiteX0" fmla="*/ 0 w 941376"/>
                  <a:gd name="connsiteY0" fmla="*/ 0 h 467204"/>
                  <a:gd name="connsiteX1" fmla="*/ 941376 w 941376"/>
                  <a:gd name="connsiteY1" fmla="*/ 0 h 467204"/>
                  <a:gd name="connsiteX2" fmla="*/ 941376 w 941376"/>
                  <a:gd name="connsiteY2" fmla="*/ 467204 h 467204"/>
                  <a:gd name="connsiteX3" fmla="*/ 0 w 941376"/>
                  <a:gd name="connsiteY3" fmla="*/ 467204 h 467204"/>
                  <a:gd name="connsiteX4" fmla="*/ 0 w 941376"/>
                  <a:gd name="connsiteY4" fmla="*/ 0 h 4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76" h="467204">
                    <a:moveTo>
                      <a:pt x="0" y="0"/>
                    </a:moveTo>
                    <a:lnTo>
                      <a:pt x="941376" y="0"/>
                    </a:lnTo>
                    <a:lnTo>
                      <a:pt x="941376" y="467204"/>
                    </a:lnTo>
                    <a:lnTo>
                      <a:pt x="0" y="46720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5720" tIns="0" rIns="45720" bIns="0" numCol="1" spcCol="1270" anchor="ctr" anchorCtr="0">
                <a:noAutofit/>
              </a:bodyPr>
              <a:lstStyle/>
              <a:p>
                <a:pPr marL="0" lvl="0" indent="0" algn="l" defTabSz="533400">
                  <a:lnSpc>
                    <a:spcPct val="90000"/>
                  </a:lnSpc>
                  <a:spcBef>
                    <a:spcPct val="0"/>
                  </a:spcBef>
                  <a:spcAft>
                    <a:spcPct val="35000"/>
                  </a:spcAft>
                  <a:buNone/>
                </a:pPr>
                <a:r>
                  <a:rPr lang="es-ES" sz="1200" kern="1200">
                    <a:solidFill>
                      <a:schemeClr val="tx1"/>
                    </a:solidFill>
                    <a:latin typeface="Arial Rounded MT Bold" panose="020F0704030504030204" pitchFamily="34" charset="0"/>
                  </a:rPr>
                  <a:t>Producción</a:t>
                </a:r>
              </a:p>
            </p:txBody>
          </p:sp>
          <p:sp>
            <p:nvSpPr>
              <p:cNvPr id="20" name="Elipse 19">
                <a:extLst>
                  <a:ext uri="{FF2B5EF4-FFF2-40B4-BE49-F238E27FC236}">
                    <a16:creationId xmlns:a16="http://schemas.microsoft.com/office/drawing/2014/main" id="{D59CD769-35E7-4925-9244-A49C54374DE6}"/>
                  </a:ext>
                </a:extLst>
              </p:cNvPr>
              <p:cNvSpPr/>
              <p:nvPr/>
            </p:nvSpPr>
            <p:spPr>
              <a:xfrm>
                <a:off x="5011201" y="3002607"/>
                <a:ext cx="467204" cy="467204"/>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21" name="Forma libre: forma 20">
                <a:extLst>
                  <a:ext uri="{FF2B5EF4-FFF2-40B4-BE49-F238E27FC236}">
                    <a16:creationId xmlns:a16="http://schemas.microsoft.com/office/drawing/2014/main" id="{CDF6DE11-65D5-40B3-9844-44DA893EC6F6}"/>
                  </a:ext>
                </a:extLst>
              </p:cNvPr>
              <p:cNvSpPr/>
              <p:nvPr/>
            </p:nvSpPr>
            <p:spPr>
              <a:xfrm>
                <a:off x="5478405" y="3002607"/>
                <a:ext cx="740519" cy="467204"/>
              </a:xfrm>
              <a:custGeom>
                <a:avLst/>
                <a:gdLst>
                  <a:gd name="connsiteX0" fmla="*/ 0 w 1208925"/>
                  <a:gd name="connsiteY0" fmla="*/ 0 h 467204"/>
                  <a:gd name="connsiteX1" fmla="*/ 1208925 w 1208925"/>
                  <a:gd name="connsiteY1" fmla="*/ 0 h 467204"/>
                  <a:gd name="connsiteX2" fmla="*/ 1208925 w 1208925"/>
                  <a:gd name="connsiteY2" fmla="*/ 467204 h 467204"/>
                  <a:gd name="connsiteX3" fmla="*/ 0 w 1208925"/>
                  <a:gd name="connsiteY3" fmla="*/ 467204 h 467204"/>
                  <a:gd name="connsiteX4" fmla="*/ 0 w 1208925"/>
                  <a:gd name="connsiteY4" fmla="*/ 0 h 4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925" h="467204">
                    <a:moveTo>
                      <a:pt x="0" y="0"/>
                    </a:moveTo>
                    <a:lnTo>
                      <a:pt x="1208925" y="0"/>
                    </a:lnTo>
                    <a:lnTo>
                      <a:pt x="1208925" y="467204"/>
                    </a:lnTo>
                    <a:lnTo>
                      <a:pt x="0" y="46720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5720" tIns="0" rIns="45720" bIns="0" numCol="1" spcCol="1270" anchor="ctr" anchorCtr="0">
                <a:noAutofit/>
              </a:bodyPr>
              <a:lstStyle/>
              <a:p>
                <a:pPr marL="0" lvl="0" indent="0" algn="l" defTabSz="533400">
                  <a:lnSpc>
                    <a:spcPct val="90000"/>
                  </a:lnSpc>
                  <a:spcBef>
                    <a:spcPct val="0"/>
                  </a:spcBef>
                  <a:spcAft>
                    <a:spcPct val="35000"/>
                  </a:spcAft>
                  <a:buNone/>
                </a:pPr>
                <a:r>
                  <a:rPr lang="es-ES" sz="1200" kern="1200">
                    <a:solidFill>
                      <a:schemeClr val="tx1"/>
                    </a:solidFill>
                    <a:latin typeface="Arial Rounded MT Bold" panose="020F0704030504030204" pitchFamily="34" charset="0"/>
                  </a:rPr>
                  <a:t>Difusión</a:t>
                </a:r>
              </a:p>
            </p:txBody>
          </p:sp>
          <p:sp>
            <p:nvSpPr>
              <p:cNvPr id="22" name="Elipse 21">
                <a:extLst>
                  <a:ext uri="{FF2B5EF4-FFF2-40B4-BE49-F238E27FC236}">
                    <a16:creationId xmlns:a16="http://schemas.microsoft.com/office/drawing/2014/main" id="{4D22D399-9086-4EE8-9778-74A911D3782A}"/>
                  </a:ext>
                </a:extLst>
              </p:cNvPr>
              <p:cNvSpPr/>
              <p:nvPr/>
            </p:nvSpPr>
            <p:spPr>
              <a:xfrm>
                <a:off x="5361604" y="3518656"/>
                <a:ext cx="467204" cy="467204"/>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23" name="Forma libre: forma 22">
                <a:extLst>
                  <a:ext uri="{FF2B5EF4-FFF2-40B4-BE49-F238E27FC236}">
                    <a16:creationId xmlns:a16="http://schemas.microsoft.com/office/drawing/2014/main" id="{DECCEFBD-19DF-45F2-B54F-35E6561565D0}"/>
                  </a:ext>
                </a:extLst>
              </p:cNvPr>
              <p:cNvSpPr/>
              <p:nvPr/>
            </p:nvSpPr>
            <p:spPr>
              <a:xfrm>
                <a:off x="5828807" y="3518656"/>
                <a:ext cx="1041131" cy="467204"/>
              </a:xfrm>
              <a:custGeom>
                <a:avLst/>
                <a:gdLst>
                  <a:gd name="connsiteX0" fmla="*/ 0 w 837350"/>
                  <a:gd name="connsiteY0" fmla="*/ 0 h 467204"/>
                  <a:gd name="connsiteX1" fmla="*/ 837350 w 837350"/>
                  <a:gd name="connsiteY1" fmla="*/ 0 h 467204"/>
                  <a:gd name="connsiteX2" fmla="*/ 837350 w 837350"/>
                  <a:gd name="connsiteY2" fmla="*/ 467204 h 467204"/>
                  <a:gd name="connsiteX3" fmla="*/ 0 w 837350"/>
                  <a:gd name="connsiteY3" fmla="*/ 467204 h 467204"/>
                  <a:gd name="connsiteX4" fmla="*/ 0 w 837350"/>
                  <a:gd name="connsiteY4" fmla="*/ 0 h 46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350" h="467204">
                    <a:moveTo>
                      <a:pt x="0" y="0"/>
                    </a:moveTo>
                    <a:lnTo>
                      <a:pt x="837350" y="0"/>
                    </a:lnTo>
                    <a:lnTo>
                      <a:pt x="837350" y="467204"/>
                    </a:lnTo>
                    <a:lnTo>
                      <a:pt x="0" y="467204"/>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45720" tIns="0" rIns="45720" bIns="0" numCol="1" spcCol="1270" anchor="ctr" anchorCtr="0">
                <a:noAutofit/>
              </a:bodyPr>
              <a:lstStyle/>
              <a:p>
                <a:pPr marL="0" lvl="0" indent="0" algn="l" defTabSz="533400">
                  <a:lnSpc>
                    <a:spcPct val="90000"/>
                  </a:lnSpc>
                  <a:spcBef>
                    <a:spcPct val="0"/>
                  </a:spcBef>
                  <a:spcAft>
                    <a:spcPct val="35000"/>
                  </a:spcAft>
                  <a:buNone/>
                </a:pPr>
                <a:r>
                  <a:rPr lang="es-ES" sz="1200" kern="1200" dirty="0">
                    <a:solidFill>
                      <a:schemeClr val="tx1"/>
                    </a:solidFill>
                    <a:latin typeface="Arial Rounded MT Bold" panose="020F0704030504030204" pitchFamily="34" charset="0"/>
                  </a:rPr>
                  <a:t>Revisión de los resultados </a:t>
                </a:r>
              </a:p>
            </p:txBody>
          </p:sp>
        </p:grpSp>
        <p:sp>
          <p:nvSpPr>
            <p:cNvPr id="25" name="CuadroTexto 24">
              <a:extLst>
                <a:ext uri="{FF2B5EF4-FFF2-40B4-BE49-F238E27FC236}">
                  <a16:creationId xmlns:a16="http://schemas.microsoft.com/office/drawing/2014/main" id="{A05215A1-C108-4109-AFA6-C723F4803B03}"/>
                </a:ext>
              </a:extLst>
            </p:cNvPr>
            <p:cNvSpPr txBox="1"/>
            <p:nvPr/>
          </p:nvSpPr>
          <p:spPr>
            <a:xfrm>
              <a:off x="2155510" y="2489063"/>
              <a:ext cx="2560065" cy="1117579"/>
            </a:xfrm>
            <a:prstGeom prst="rect">
              <a:avLst/>
            </a:prstGeom>
            <a:noFill/>
          </p:spPr>
          <p:txBody>
            <a:bodyPr wrap="square">
              <a:spAutoFit/>
            </a:bodyPr>
            <a:lstStyle/>
            <a:p>
              <a:pPr marL="0" lvl="0" indent="0" algn="ctr" defTabSz="355600">
                <a:lnSpc>
                  <a:spcPct val="90000"/>
                </a:lnSpc>
                <a:spcBef>
                  <a:spcPct val="0"/>
                </a:spcBef>
                <a:spcAft>
                  <a:spcPct val="35000"/>
                </a:spcAft>
                <a:buNone/>
              </a:pPr>
              <a:r>
                <a:rPr lang="es-ES" sz="1200" kern="1200" dirty="0">
                  <a:solidFill>
                    <a:schemeClr val="tx1"/>
                  </a:solidFill>
                  <a:latin typeface="Arial Rounded MT Bold" panose="020F0704030504030204" pitchFamily="34" charset="0"/>
                </a:rPr>
                <a:t>Después de haber realizado      una estrategia basada en los     contenidos, hay que entender   como realizarla concretamente. Es </a:t>
              </a:r>
              <a:r>
                <a:rPr lang="es-ES" sz="1200" dirty="0">
                  <a:latin typeface="Arial Rounded MT Bold" panose="020F0704030504030204" pitchFamily="34" charset="0"/>
                </a:rPr>
                <a:t>un proceso que se suele        desarrollar en fases:</a:t>
              </a:r>
              <a:endParaRPr lang="es-ES" sz="1200" kern="1200" dirty="0">
                <a:solidFill>
                  <a:schemeClr val="tx1"/>
                </a:solidFill>
                <a:latin typeface="Arial Rounded MT Bold" panose="020F0704030504030204" pitchFamily="34" charset="0"/>
              </a:endParaRPr>
            </a:p>
          </p:txBody>
        </p:sp>
      </p:grpSp>
    </p:spTree>
    <p:extLst>
      <p:ext uri="{BB962C8B-B14F-4D97-AF65-F5344CB8AC3E}">
        <p14:creationId xmlns:p14="http://schemas.microsoft.com/office/powerpoint/2010/main" val="4221270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642330"/>
            <a:ext cx="6205052" cy="460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315181" y="1862203"/>
            <a:ext cx="6569187" cy="1938992"/>
          </a:xfrm>
          <a:prstGeom prst="rect">
            <a:avLst/>
          </a:prstGeom>
          <a:solidFill>
            <a:schemeClr val="accent4">
              <a:lumMod val="40000"/>
              <a:lumOff val="60000"/>
            </a:schemeClr>
          </a:solidFill>
          <a:ln>
            <a:solidFill>
              <a:srgbClr val="9AD3E9"/>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defRPr/>
            </a:pPr>
            <a:r>
              <a:rPr lang="it-IT" altLang="es-ES" sz="1200" dirty="0">
                <a:solidFill>
                  <a:schemeClr val="tx1"/>
                </a:solidFill>
                <a:latin typeface="Arial Rounded MT Bold" panose="020F0704030504030204" pitchFamily="34" charset="0"/>
              </a:rPr>
              <a:t>EL MODELO </a:t>
            </a:r>
            <a:r>
              <a:rPr lang="it-IT" altLang="es-ES" sz="1200" i="1" dirty="0">
                <a:solidFill>
                  <a:srgbClr val="F8469B"/>
                </a:solidFill>
                <a:latin typeface="Arial Rounded MT Bold" panose="020F0704030504030204" pitchFamily="34" charset="0"/>
              </a:rPr>
              <a:t>PERSONAS</a:t>
            </a:r>
          </a:p>
          <a:p>
            <a:pPr>
              <a:defRPr/>
            </a:pPr>
            <a:endParaRPr lang="es-ES" altLang="es-ES" sz="1200" i="1" dirty="0">
              <a:solidFill>
                <a:schemeClr val="tx1"/>
              </a:solidFill>
              <a:latin typeface="Arial Rounded MT Bold" panose="020F0704030504030204" pitchFamily="34" charset="0"/>
            </a:endParaRPr>
          </a:p>
          <a:p>
            <a:pPr algn="just">
              <a:defRPr/>
            </a:pPr>
            <a:r>
              <a:rPr lang="es-ES" altLang="es-ES" sz="1200" dirty="0">
                <a:solidFill>
                  <a:schemeClr val="tx1"/>
                </a:solidFill>
                <a:latin typeface="Arial Rounded MT Bold" panose="020F0704030504030204" pitchFamily="34" charset="0"/>
              </a:rPr>
              <a:t>Después de haber recopilado muchas informaciones sobre el público a que nos </a:t>
            </a:r>
          </a:p>
          <a:p>
            <a:pPr algn="just">
              <a:defRPr/>
            </a:pPr>
            <a:r>
              <a:rPr lang="es-ES" altLang="es-ES" sz="1200" dirty="0">
                <a:solidFill>
                  <a:schemeClr val="tx1"/>
                </a:solidFill>
                <a:latin typeface="Arial Rounded MT Bold" panose="020F0704030504030204" pitchFamily="34" charset="0"/>
              </a:rPr>
              <a:t>dirigimos, hay que hacer que las informaciones sean aptas para nuestros objetivos.</a:t>
            </a:r>
          </a:p>
          <a:p>
            <a:pPr algn="just">
              <a:defRPr/>
            </a:pPr>
            <a:r>
              <a:rPr lang="es-ES" altLang="es-ES" sz="1200" dirty="0">
                <a:solidFill>
                  <a:schemeClr val="tx1"/>
                </a:solidFill>
                <a:latin typeface="Arial Rounded MT Bold" panose="020F0704030504030204" pitchFamily="34" charset="0"/>
              </a:rPr>
              <a:t>Para hacerlo, es útil el «</a:t>
            </a:r>
            <a:r>
              <a:rPr lang="es-ES" altLang="es-ES" sz="1200" dirty="0">
                <a:solidFill>
                  <a:srgbClr val="F8469B"/>
                </a:solidFill>
                <a:latin typeface="Arial Rounded MT Bold" panose="020F0704030504030204" pitchFamily="34" charset="0"/>
              </a:rPr>
              <a:t>Modelo </a:t>
            </a:r>
            <a:r>
              <a:rPr lang="es-ES" altLang="es-ES" sz="1200" i="1" dirty="0">
                <a:solidFill>
                  <a:srgbClr val="F8469B"/>
                </a:solidFill>
                <a:latin typeface="Arial Rounded MT Bold" panose="020F0704030504030204" pitchFamily="34" charset="0"/>
              </a:rPr>
              <a:t>Personas</a:t>
            </a:r>
            <a:r>
              <a:rPr lang="es-ES" altLang="es-ES" sz="1200" dirty="0">
                <a:solidFill>
                  <a:schemeClr val="tx1"/>
                </a:solidFill>
                <a:latin typeface="Arial Rounded MT Bold" panose="020F0704030504030204" pitchFamily="34" charset="0"/>
              </a:rPr>
              <a:t>»:</a:t>
            </a:r>
          </a:p>
          <a:p>
            <a:pPr>
              <a:defRPr/>
            </a:pPr>
            <a:endParaRPr lang="es-ES" altLang="es-ES" sz="1200" dirty="0">
              <a:solidFill>
                <a:schemeClr val="tx1"/>
              </a:solidFill>
              <a:latin typeface="Arial Rounded MT Bold" panose="020F0704030504030204" pitchFamily="34" charset="0"/>
            </a:endParaRPr>
          </a:p>
          <a:p>
            <a:pPr>
              <a:defRPr/>
            </a:pPr>
            <a:r>
              <a:rPr lang="es-ES" altLang="es-ES" sz="1200" dirty="0">
                <a:solidFill>
                  <a:schemeClr val="tx1"/>
                </a:solidFill>
                <a:latin typeface="Arial Rounded MT Bold" panose="020F0704030504030204" pitchFamily="34" charset="0"/>
              </a:rPr>
              <a:t>Cada </a:t>
            </a:r>
            <a:r>
              <a:rPr lang="es-ES" altLang="es-ES" sz="1200" i="1" dirty="0">
                <a:solidFill>
                  <a:schemeClr val="tx1"/>
                </a:solidFill>
                <a:latin typeface="Arial Rounded MT Bold" panose="020F0704030504030204" pitchFamily="34" charset="0"/>
              </a:rPr>
              <a:t>Personas</a:t>
            </a:r>
            <a:r>
              <a:rPr lang="es-ES" altLang="es-ES" sz="1200" dirty="0">
                <a:solidFill>
                  <a:schemeClr val="tx1"/>
                </a:solidFill>
                <a:latin typeface="Arial Rounded MT Bold" panose="020F0704030504030204" pitchFamily="34" charset="0"/>
              </a:rPr>
              <a:t>  es un conjunto de consumidores. Utilizar este modelo significa              construir un «perfil»: un conjunto de clientes, consumidores, ciudadanos que tienen   en común características diferentes, intereses, actitudes que pueden verse afectados por los bienes y los servicios de la empresa.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32DE988-E117-4E99-9CEB-D6C81C962D1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3B13423-5166-4A0C-B4DB-6E13D80C22C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66725B6-2EFB-4A9D-BF2A-ED4D2EA338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974826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763688" y="1894012"/>
            <a:ext cx="5649177"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defRPr/>
            </a:pPr>
            <a:r>
              <a:rPr lang="es-ES" altLang="es-ES" sz="1200" dirty="0">
                <a:solidFill>
                  <a:schemeClr val="tx1"/>
                </a:solidFill>
                <a:latin typeface="Arial Rounded MT Bold" panose="020F0704030504030204" pitchFamily="34" charset="0"/>
              </a:rPr>
              <a:t>Las informaciones que el «perfil» debe contener pueden variar, pero el     «perfil» tiene incluir informaciones como: </a:t>
            </a:r>
            <a:r>
              <a:rPr lang="es-ES" altLang="es-ES" sz="1200" dirty="0">
                <a:solidFill>
                  <a:srgbClr val="F8469B"/>
                </a:solidFill>
                <a:latin typeface="Arial Rounded MT Bold" panose="020F0704030504030204" pitchFamily="34" charset="0"/>
              </a:rPr>
              <a:t>nombre</a:t>
            </a:r>
            <a:r>
              <a:rPr lang="es-ES" altLang="es-ES" sz="1200" dirty="0">
                <a:solidFill>
                  <a:schemeClr val="tx1"/>
                </a:solidFill>
                <a:latin typeface="Arial Rounded MT Bold" panose="020F0704030504030204" pitchFamily="34" charset="0"/>
              </a:rPr>
              <a:t>, </a:t>
            </a:r>
            <a:r>
              <a:rPr lang="es-ES" altLang="es-ES" sz="1200" dirty="0">
                <a:solidFill>
                  <a:srgbClr val="F8469B"/>
                </a:solidFill>
                <a:latin typeface="Arial Rounded MT Bold" panose="020F0704030504030204" pitchFamily="34" charset="0"/>
              </a:rPr>
              <a:t>indicaciones sociales y demográficas, profesión, objetivos, valores, intereses, uso de las redes     sociales. </a:t>
            </a:r>
            <a:endParaRPr lang="es-ES" altLang="es-ES" sz="1200" dirty="0">
              <a:solidFill>
                <a:schemeClr val="tx1"/>
              </a:solidFill>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194D6D2D-9E20-4B2B-8768-13709999870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570F7D0-1C89-4679-B714-6D0F8C5A318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4C66D9D-1FA3-4145-A807-9BE784F94C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159173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D27CA9E-AD54-4819-8F1B-76C8D8D5EFF5}"/>
              </a:ext>
            </a:extLst>
          </p:cNvPr>
          <p:cNvSpPr/>
          <p:nvPr/>
        </p:nvSpPr>
        <p:spPr>
          <a:xfrm>
            <a:off x="1610093" y="1793351"/>
            <a:ext cx="6179911" cy="192969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a:ln w="0"/>
              <a:solidFill>
                <a:schemeClr val="tx1"/>
              </a:solidFill>
              <a:effectLst>
                <a:outerShdw blurRad="38100" dist="19050" dir="2700000" algn="tl" rotWithShape="0">
                  <a:schemeClr val="dk1">
                    <a:alpha val="40000"/>
                  </a:schemeClr>
                </a:outerShdw>
              </a:effectLst>
            </a:endParaRPr>
          </a:p>
        </p:txBody>
      </p:sp>
      <p:sp>
        <p:nvSpPr>
          <p:cNvPr id="4" name="Rectangle 3"/>
          <p:cNvSpPr/>
          <p:nvPr/>
        </p:nvSpPr>
        <p:spPr>
          <a:xfrm>
            <a:off x="1610094" y="1635646"/>
            <a:ext cx="6179910" cy="720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82223" y="1866194"/>
            <a:ext cx="6207782" cy="1569660"/>
          </a:xfrm>
          <a:prstGeom prst="rect">
            <a:avLst/>
          </a:prstGeom>
          <a:noFill/>
        </p:spPr>
        <p:txBody>
          <a:bodyPr wrap="square" rtlCol="0">
            <a:spAutoFit/>
          </a:bodyPr>
          <a:lstStyle/>
          <a:p>
            <a:pPr>
              <a:defRPr/>
            </a:pPr>
            <a:r>
              <a:rPr lang="es-ES" altLang="es-ES" sz="1200" i="1" dirty="0">
                <a:solidFill>
                  <a:srgbClr val="F8469B"/>
                </a:solidFill>
                <a:latin typeface="Arial Rounded MT Bold" panose="020F0704030504030204" pitchFamily="34" charset="0"/>
              </a:rPr>
              <a:t>LA PRODUCCIÓN DE CONTENIDOS</a:t>
            </a:r>
          </a:p>
          <a:p>
            <a:pPr>
              <a:defRPr/>
            </a:pPr>
            <a:endParaRPr lang="es-ES" altLang="es-ES" sz="1200" i="1" dirty="0">
              <a:latin typeface="Arial Rounded MT Bold" panose="020F0704030504030204" pitchFamily="34" charset="0"/>
            </a:endParaRPr>
          </a:p>
          <a:p>
            <a:pPr>
              <a:defRPr/>
            </a:pPr>
            <a:r>
              <a:rPr lang="es-ES" altLang="es-ES" sz="1200" dirty="0">
                <a:latin typeface="Arial Rounded MT Bold" panose="020F0704030504030204" pitchFamily="34" charset="0"/>
              </a:rPr>
              <a:t>Todo lo que dirigimos a nuestro público tiene que ser pertinente y seguir varias    reglas: de forma y técnica pertinentes. El </a:t>
            </a:r>
            <a:r>
              <a:rPr lang="es-ES" altLang="es-ES" sz="1200" i="1" dirty="0">
                <a:solidFill>
                  <a:srgbClr val="F8469B"/>
                </a:solidFill>
                <a:latin typeface="Arial Rounded MT Bold" panose="020F0704030504030204" pitchFamily="34" charset="0"/>
              </a:rPr>
              <a:t>Estilo Comunicativo </a:t>
            </a:r>
            <a:r>
              <a:rPr lang="es-ES" altLang="es-ES" sz="1200" i="1" dirty="0">
                <a:latin typeface="Arial Rounded MT Bold" panose="020F0704030504030204" pitchFamily="34" charset="0"/>
              </a:rPr>
              <a:t>es</a:t>
            </a:r>
            <a:r>
              <a:rPr lang="es-ES" altLang="es-ES" sz="1200" dirty="0">
                <a:latin typeface="Arial Rounded MT Bold" panose="020F0704030504030204" pitchFamily="34" charset="0"/>
              </a:rPr>
              <a:t> un importante</a:t>
            </a:r>
          </a:p>
          <a:p>
            <a:pPr>
              <a:defRPr/>
            </a:pPr>
            <a:r>
              <a:rPr lang="es-ES" altLang="es-ES" sz="1200" dirty="0">
                <a:latin typeface="Arial Rounded MT Bold" panose="020F0704030504030204" pitchFamily="34" charset="0"/>
              </a:rPr>
              <a:t>elemento de cualidad.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Idealmente los contenidos promocionados y publicados por la empresa deberán  tener un estilo comunicativo uniforme y reconocible</a:t>
            </a:r>
            <a:r>
              <a:rPr lang="it-IT" altLang="es-ES" sz="1200" dirty="0">
                <a:latin typeface="Arial Rounded MT Bold" panose="020F0704030504030204" pitchFamily="34" charset="0"/>
              </a:rPr>
              <a:t>.  </a:t>
            </a: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2AE14D5-3A0C-4972-9F38-EF9EF8A0A1E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548ACDF-AD97-4CFD-B8AC-201BFDF5661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619E71B-2D4C-4D44-93AE-23E34653AC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560569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5" name="Diagrama 4">
            <a:extLst>
              <a:ext uri="{FF2B5EF4-FFF2-40B4-BE49-F238E27FC236}">
                <a16:creationId xmlns:a16="http://schemas.microsoft.com/office/drawing/2014/main" id="{ADED600E-BC2E-48AB-AD46-9AC0A3570F75}"/>
              </a:ext>
            </a:extLst>
          </p:cNvPr>
          <p:cNvGraphicFramePr/>
          <p:nvPr>
            <p:extLst>
              <p:ext uri="{D42A27DB-BD31-4B8C-83A1-F6EECF244321}">
                <p14:modId xmlns:p14="http://schemas.microsoft.com/office/powerpoint/2010/main" val="3292653143"/>
              </p:ext>
            </p:extLst>
          </p:nvPr>
        </p:nvGraphicFramePr>
        <p:xfrm>
          <a:off x="1460562" y="1862202"/>
          <a:ext cx="6207782" cy="2000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2DC9CE5-2E99-40FD-A801-4263DF92081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E330F6C-28CC-4D72-A4EB-3B79FCC2431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22D2264-0DFB-4108-8A94-26009895D0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020578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332490"/>
            <a:ext cx="5966430" cy="65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21763" y="1646949"/>
            <a:ext cx="6462606" cy="2677656"/>
          </a:xfrm>
          <a:prstGeom prst="rect">
            <a:avLst/>
          </a:prstGeom>
          <a:noFill/>
        </p:spPr>
        <p:txBody>
          <a:bodyPr wrap="square" rtlCol="0">
            <a:spAutoFit/>
          </a:bodyPr>
          <a:lstStyle/>
          <a:p>
            <a:pPr>
              <a:defRPr/>
            </a:pPr>
            <a:r>
              <a:rPr lang="es-ES" altLang="es-ES" sz="1200" dirty="0">
                <a:latin typeface="Arial Rounded MT Bold" panose="020F0704030504030204" pitchFamily="34" charset="0"/>
              </a:rPr>
              <a:t>Los estilos y los códigos tienen una variedad infinita de posibles combinaciones.  </a:t>
            </a:r>
          </a:p>
          <a:p>
            <a:pPr>
              <a:defRPr/>
            </a:pPr>
            <a:r>
              <a:rPr lang="es-ES" altLang="es-ES" sz="1200" dirty="0">
                <a:latin typeface="Arial Rounded MT Bold" panose="020F0704030504030204" pitchFamily="34" charset="0"/>
              </a:rPr>
              <a:t>Cuando se produce un contenido, hay que tener en cuenta algunos elementos:</a:t>
            </a:r>
          </a:p>
          <a:p>
            <a:pPr>
              <a:defRPr/>
            </a:pPr>
            <a:r>
              <a:rPr lang="es-ES" altLang="es-ES" sz="1200" dirty="0">
                <a:latin typeface="Arial Rounded MT Bold" panose="020F0704030504030204" pitchFamily="34" charset="0"/>
              </a:rPr>
              <a:t> </a:t>
            </a:r>
          </a:p>
          <a:p>
            <a:pPr>
              <a:defRPr/>
            </a:pPr>
            <a:endParaRPr lang="es-ES" altLang="es-ES" sz="1200"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Para estimular a los usuarios y crear contenidos hay algunos formatos específicos,   como los concursos y los formularios, pero, más allá de estos, cualquier contenido    propuesto debería solicitar la conducta proactiva de los usuarios (como poner “me   gusta”, compartir el contenido o dejar un comentario).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5321865-F6DC-46AD-B8D9-E2EE6048D19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F79E1CE-25F1-43E0-89C6-9D3EA4E7A5E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3368C84-00AC-45E0-937F-C969E31DA5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46742DE0-5C85-4F64-9DF7-5359A9347FFD}"/>
              </a:ext>
            </a:extLst>
          </p:cNvPr>
          <p:cNvGraphicFramePr/>
          <p:nvPr>
            <p:extLst>
              <p:ext uri="{D42A27DB-BD31-4B8C-83A1-F6EECF244321}">
                <p14:modId xmlns:p14="http://schemas.microsoft.com/office/powerpoint/2010/main" val="1275017615"/>
              </p:ext>
            </p:extLst>
          </p:nvPr>
        </p:nvGraphicFramePr>
        <p:xfrm>
          <a:off x="1496539" y="2211650"/>
          <a:ext cx="4731646" cy="1200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D6335B31-E733-4826-8045-30E020BBB887}"/>
              </a:ext>
            </a:extLst>
          </p:cNvPr>
          <p:cNvSpPr txBox="1"/>
          <p:nvPr/>
        </p:nvSpPr>
        <p:spPr>
          <a:xfrm>
            <a:off x="1533934" y="2306785"/>
            <a:ext cx="302485" cy="307777"/>
          </a:xfrm>
          <a:prstGeom prst="rect">
            <a:avLst/>
          </a:prstGeom>
          <a:noFill/>
        </p:spPr>
        <p:txBody>
          <a:bodyPr wrap="square" rtlCol="0">
            <a:spAutoFit/>
          </a:bodyPr>
          <a:lstStyle/>
          <a:p>
            <a:r>
              <a:rPr lang="es-ES" sz="1400" dirty="0"/>
              <a:t>1</a:t>
            </a:r>
          </a:p>
        </p:txBody>
      </p:sp>
      <p:sp>
        <p:nvSpPr>
          <p:cNvPr id="19" name="CuadroTexto 18">
            <a:extLst>
              <a:ext uri="{FF2B5EF4-FFF2-40B4-BE49-F238E27FC236}">
                <a16:creationId xmlns:a16="http://schemas.microsoft.com/office/drawing/2014/main" id="{6889681D-6D24-4034-BA0D-645BB60DAD96}"/>
              </a:ext>
            </a:extLst>
          </p:cNvPr>
          <p:cNvSpPr txBox="1"/>
          <p:nvPr/>
        </p:nvSpPr>
        <p:spPr>
          <a:xfrm>
            <a:off x="1636506" y="2659019"/>
            <a:ext cx="302485" cy="307777"/>
          </a:xfrm>
          <a:prstGeom prst="rect">
            <a:avLst/>
          </a:prstGeom>
          <a:noFill/>
        </p:spPr>
        <p:txBody>
          <a:bodyPr wrap="square" rtlCol="0">
            <a:spAutoFit/>
          </a:bodyPr>
          <a:lstStyle/>
          <a:p>
            <a:r>
              <a:rPr lang="es-ES" sz="1400" dirty="0"/>
              <a:t>2</a:t>
            </a:r>
          </a:p>
        </p:txBody>
      </p:sp>
      <p:sp>
        <p:nvSpPr>
          <p:cNvPr id="20" name="CuadroTexto 19">
            <a:extLst>
              <a:ext uri="{FF2B5EF4-FFF2-40B4-BE49-F238E27FC236}">
                <a16:creationId xmlns:a16="http://schemas.microsoft.com/office/drawing/2014/main" id="{B3C01EF7-0C96-4C2A-933A-ED502AB2DDD4}"/>
              </a:ext>
            </a:extLst>
          </p:cNvPr>
          <p:cNvSpPr txBox="1"/>
          <p:nvPr/>
        </p:nvSpPr>
        <p:spPr>
          <a:xfrm>
            <a:off x="1540547" y="3040437"/>
            <a:ext cx="302485" cy="307777"/>
          </a:xfrm>
          <a:prstGeom prst="rect">
            <a:avLst/>
          </a:prstGeom>
          <a:noFill/>
        </p:spPr>
        <p:txBody>
          <a:bodyPr wrap="square" rtlCol="0">
            <a:spAutoFit/>
          </a:bodyPr>
          <a:lstStyle/>
          <a:p>
            <a:r>
              <a:rPr lang="es-ES" sz="1400" dirty="0"/>
              <a:t>3</a:t>
            </a:r>
          </a:p>
        </p:txBody>
      </p:sp>
    </p:spTree>
    <p:extLst>
      <p:ext uri="{BB962C8B-B14F-4D97-AF65-F5344CB8AC3E}">
        <p14:creationId xmlns:p14="http://schemas.microsoft.com/office/powerpoint/2010/main" val="2127427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53772" y="1786920"/>
            <a:ext cx="6042563" cy="1569660"/>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El logro de este resultado debería ser el </a:t>
            </a:r>
            <a:r>
              <a:rPr lang="es-ES" altLang="es-ES" sz="1200" dirty="0">
                <a:solidFill>
                  <a:schemeClr val="tx2">
                    <a:lumMod val="60000"/>
                    <a:lumOff val="40000"/>
                  </a:schemeClr>
                </a:solidFill>
                <a:latin typeface="Arial Rounded MT Bold" panose="020F0704030504030204" pitchFamily="34" charset="0"/>
              </a:rPr>
              <a:t>objetivo de cada acto comunicativo en las redes sociales </a:t>
            </a:r>
            <a:r>
              <a:rPr lang="es-ES" altLang="es-ES" sz="1200" dirty="0">
                <a:latin typeface="Arial Rounded MT Bold" panose="020F0704030504030204" pitchFamily="34" charset="0"/>
              </a:rPr>
              <a:t>(por ejemplo: la página de agradecimientos que aparece al   usuario que nos ha proporcionado sus datos y que le solicita invitar a sus           amigos).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En las redes sociales, cada acto comunicativo se debe pensar como un</a:t>
            </a:r>
          </a:p>
          <a:p>
            <a:pPr algn="just">
              <a:defRPr/>
            </a:pPr>
            <a:r>
              <a:rPr lang="es-ES" altLang="es-ES" sz="1200" dirty="0">
                <a:solidFill>
                  <a:schemeClr val="tx2">
                    <a:lumMod val="60000"/>
                    <a:lumOff val="40000"/>
                  </a:schemeClr>
                </a:solidFill>
                <a:latin typeface="Arial Rounded MT Bold" panose="020F0704030504030204" pitchFamily="34" charset="0"/>
              </a:rPr>
              <a:t>«turno de palabra»: </a:t>
            </a:r>
            <a:r>
              <a:rPr lang="es-ES" altLang="es-ES" sz="1200" dirty="0">
                <a:latin typeface="Arial Rounded MT Bold" panose="020F0704030504030204" pitchFamily="34" charset="0"/>
              </a:rPr>
              <a:t>una conversación con el usuario que debe seguir en el         tiempo.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47CD852-9F62-4527-AB79-DFD3E2B5253F}"/>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8831526-B103-420E-82F5-D8B070F42F6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B638B6F-51D0-47F3-B368-3B988EFD8B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51414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75656" y="1923670"/>
            <a:ext cx="6480720" cy="1754326"/>
          </a:xfrm>
          <a:prstGeom prst="rect">
            <a:avLst/>
          </a:prstGeom>
          <a:solidFill>
            <a:schemeClr val="accent4">
              <a:lumMod val="60000"/>
              <a:lumOff val="40000"/>
            </a:schemeClr>
          </a:solidFill>
          <a:ln>
            <a:solidFill>
              <a:srgbClr val="9AD3E9"/>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defRPr/>
            </a:pPr>
            <a:r>
              <a:rPr lang="es-ES" altLang="es-ES" sz="1200" i="1" dirty="0">
                <a:solidFill>
                  <a:srgbClr val="F8469B"/>
                </a:solidFill>
                <a:latin typeface="Arial Rounded MT Bold" panose="020F0704030504030204" pitchFamily="34" charset="0"/>
              </a:rPr>
              <a:t>DIFUNDIR LOS CONTENIDOS</a:t>
            </a:r>
          </a:p>
          <a:p>
            <a:pPr>
              <a:defRPr/>
            </a:pPr>
            <a:endParaRPr lang="es-ES" altLang="es-ES" sz="1200" i="1" dirty="0">
              <a:solidFill>
                <a:schemeClr val="tx1"/>
              </a:solidFill>
              <a:latin typeface="Arial Rounded MT Bold" panose="020F0704030504030204" pitchFamily="34" charset="0"/>
            </a:endParaRPr>
          </a:p>
          <a:p>
            <a:pPr>
              <a:defRPr/>
            </a:pPr>
            <a:r>
              <a:rPr lang="es-ES" altLang="es-ES" sz="1200" dirty="0">
                <a:solidFill>
                  <a:schemeClr val="tx1"/>
                </a:solidFill>
                <a:latin typeface="Arial Rounded MT Bold" panose="020F0704030504030204" pitchFamily="34" charset="0"/>
              </a:rPr>
              <a:t>Si diseñar un contenido es un momento creativo, su producción y su publicación         son un momento operativo que se debe organizar teniendo en cuenta: competencias, tiempo/hombre, procesos. </a:t>
            </a:r>
          </a:p>
          <a:p>
            <a:pPr>
              <a:defRPr/>
            </a:pPr>
            <a:endParaRPr lang="es-ES" altLang="es-ES" sz="1200" dirty="0">
              <a:solidFill>
                <a:schemeClr val="tx1"/>
              </a:solidFill>
              <a:latin typeface="Arial Rounded MT Bold" panose="020F0704030504030204" pitchFamily="34" charset="0"/>
            </a:endParaRPr>
          </a:p>
          <a:p>
            <a:pPr>
              <a:defRPr/>
            </a:pPr>
            <a:r>
              <a:rPr lang="es-ES" altLang="es-ES" sz="1200" dirty="0">
                <a:solidFill>
                  <a:schemeClr val="tx1"/>
                </a:solidFill>
                <a:latin typeface="Arial Rounded MT Bold" panose="020F0704030504030204" pitchFamily="34" charset="0"/>
              </a:rPr>
              <a:t>Por ejemplo: para gestionar una página de Facebook hay que conocer, en nuestro caso el español, algo de gráfica, algún programa de edición de fotos, programas para la edición audiovisual etc.</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387615B-CF43-4C56-82AE-BB958C92902F}"/>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9A2AD46-844C-4A84-8DF9-4BA3DE82319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C8FA5B6-27FF-4227-94E0-9E8ACF3329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97620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C131A164-87E1-4B3E-ABF8-C85DE9ABA94C}"/>
              </a:ext>
            </a:extLst>
          </p:cNvPr>
          <p:cNvGraphicFramePr/>
          <p:nvPr>
            <p:extLst>
              <p:ext uri="{D42A27DB-BD31-4B8C-83A1-F6EECF244321}">
                <p14:modId xmlns:p14="http://schemas.microsoft.com/office/powerpoint/2010/main" val="2869597740"/>
              </p:ext>
            </p:extLst>
          </p:nvPr>
        </p:nvGraphicFramePr>
        <p:xfrm>
          <a:off x="1460562" y="1862203"/>
          <a:ext cx="6207782" cy="2293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8" name="Marcador de texto 7">
            <a:extLst>
              <a:ext uri="{FF2B5EF4-FFF2-40B4-BE49-F238E27FC236}">
                <a16:creationId xmlns:a16="http://schemas.microsoft.com/office/drawing/2014/main" id="{3FCB41F7-F509-4996-A5F4-6EAB1AF7AC5A}"/>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9" name="Donut 24">
            <a:extLst>
              <a:ext uri="{FF2B5EF4-FFF2-40B4-BE49-F238E27FC236}">
                <a16:creationId xmlns:a16="http://schemas.microsoft.com/office/drawing/2014/main" id="{08224A6E-143A-45E1-8AED-FA3C41974B7F}"/>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20" name="Imagen 19">
            <a:extLst>
              <a:ext uri="{FF2B5EF4-FFF2-40B4-BE49-F238E27FC236}">
                <a16:creationId xmlns:a16="http://schemas.microsoft.com/office/drawing/2014/main" id="{DE18520D-63DE-47DA-8DB3-32DE58C298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24" name="CuadroTexto 23">
            <a:extLst>
              <a:ext uri="{FF2B5EF4-FFF2-40B4-BE49-F238E27FC236}">
                <a16:creationId xmlns:a16="http://schemas.microsoft.com/office/drawing/2014/main" id="{62451B62-8E7C-48FC-A811-9FE95F3424B0}"/>
              </a:ext>
            </a:extLst>
          </p:cNvPr>
          <p:cNvSpPr txBox="1"/>
          <p:nvPr/>
        </p:nvSpPr>
        <p:spPr>
          <a:xfrm>
            <a:off x="1542190" y="1328192"/>
            <a:ext cx="6039808" cy="276999"/>
          </a:xfrm>
          <a:prstGeom prst="rect">
            <a:avLst/>
          </a:prstGeom>
          <a:noFill/>
        </p:spPr>
        <p:txBody>
          <a:bodyPr wrap="square">
            <a:spAutoFit/>
          </a:bodyPr>
          <a:lstStyle/>
          <a:p>
            <a:pPr lvl="0"/>
            <a:r>
              <a:rPr lang="es-ES" sz="1200" dirty="0">
                <a:solidFill>
                  <a:schemeClr val="tx1"/>
                </a:solidFill>
                <a:latin typeface="Arial Rounded MT Bold" panose="020F0704030504030204" pitchFamily="34" charset="0"/>
              </a:rPr>
              <a:t>La base de estrategia es formular a priori cinco preguntas (las 5 «W»):</a:t>
            </a:r>
          </a:p>
        </p:txBody>
      </p:sp>
    </p:spTree>
    <p:extLst>
      <p:ext uri="{BB962C8B-B14F-4D97-AF65-F5344CB8AC3E}">
        <p14:creationId xmlns:p14="http://schemas.microsoft.com/office/powerpoint/2010/main" val="2233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8C3C217-08C0-4CF8-B04F-D4110D0F7DD5}"/>
              </a:ext>
            </a:extLst>
          </p:cNvPr>
          <p:cNvSpPr/>
          <p:nvPr/>
        </p:nvSpPr>
        <p:spPr>
          <a:xfrm>
            <a:off x="1365421" y="1748923"/>
            <a:ext cx="6719168" cy="1645651"/>
          </a:xfrm>
          <a:prstGeom prst="rect">
            <a:avLst/>
          </a:prstGeom>
          <a:solidFill>
            <a:schemeClr val="tx2">
              <a:lumMod val="20000"/>
              <a:lumOff val="80000"/>
            </a:schemeClr>
          </a:solidFill>
          <a:ln>
            <a:solidFill>
              <a:srgbClr val="A4B4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354456" y="1464277"/>
            <a:ext cx="6719167" cy="67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79252"/>
            <a:ext cx="6639830" cy="1384995"/>
          </a:xfrm>
          <a:prstGeom prst="rect">
            <a:avLst/>
          </a:prstGeom>
          <a:noFill/>
        </p:spPr>
        <p:txBody>
          <a:bodyPr wrap="square" rtlCol="0">
            <a:spAutoFit/>
          </a:bodyPr>
          <a:lstStyle/>
          <a:p>
            <a:pPr>
              <a:defRPr/>
            </a:pPr>
            <a:r>
              <a:rPr lang="es-ES" altLang="es-ES" sz="1200" i="1" dirty="0">
                <a:solidFill>
                  <a:srgbClr val="F8469B"/>
                </a:solidFill>
                <a:latin typeface="Arial Rounded MT Bold" panose="020F0704030504030204" pitchFamily="34" charset="0"/>
              </a:rPr>
              <a:t>DIFUCIÓN DE LOS CONTENIDOS Y  REVISIÓN DE LOS RESULTADOS</a:t>
            </a:r>
          </a:p>
          <a:p>
            <a:pPr>
              <a:defRPr/>
            </a:pPr>
            <a:endParaRPr lang="es-ES" altLang="es-ES" sz="1200" i="1" dirty="0">
              <a:latin typeface="Arial Rounded MT Bold" panose="020F0704030504030204" pitchFamily="34" charset="0"/>
            </a:endParaRPr>
          </a:p>
          <a:p>
            <a:pPr>
              <a:defRPr/>
            </a:pPr>
            <a:r>
              <a:rPr lang="es-ES" altLang="es-ES" sz="1200" dirty="0">
                <a:latin typeface="Arial Rounded MT Bold" panose="020F0704030504030204" pitchFamily="34" charset="0"/>
              </a:rPr>
              <a:t>Desde el momento que un producto se publica, estamos solo al principio del proceso:   aunque el contenido sea de calidad y capaz de contestar a los intereses de las                  «</a:t>
            </a:r>
            <a:r>
              <a:rPr lang="es-ES" altLang="es-ES" sz="1200" dirty="0">
                <a:solidFill>
                  <a:srgbClr val="F8469B"/>
                </a:solidFill>
                <a:latin typeface="Arial Rounded MT Bold" panose="020F0704030504030204" pitchFamily="34" charset="0"/>
              </a:rPr>
              <a:t>personas</a:t>
            </a:r>
            <a:r>
              <a:rPr lang="es-ES" altLang="es-ES" sz="1200" dirty="0">
                <a:latin typeface="Arial Rounded MT Bold" panose="020F0704030504030204" pitchFamily="34" charset="0"/>
              </a:rPr>
              <a:t>» para las cuales fue pensado, el problema sigue siendo surgir de la multitud. Los apoyos en que podemos actuar para canalizar el público en nuestros contenidos    son </a:t>
            </a:r>
            <a:r>
              <a:rPr lang="es-ES" altLang="es-ES" sz="1200" i="1" dirty="0">
                <a:latin typeface="Arial Rounded MT Bold" panose="020F0704030504030204" pitchFamily="34" charset="0"/>
              </a:rPr>
              <a:t>SEO</a:t>
            </a:r>
            <a:r>
              <a:rPr lang="es-ES" altLang="es-ES" sz="1200" dirty="0">
                <a:latin typeface="Arial Rounded MT Bold" panose="020F0704030504030204" pitchFamily="34" charset="0"/>
              </a:rPr>
              <a:t>, </a:t>
            </a:r>
            <a:r>
              <a:rPr lang="es-ES" altLang="es-ES" sz="1200" i="1" dirty="0">
                <a:latin typeface="Arial Rounded MT Bold" panose="020F0704030504030204" pitchFamily="34" charset="0"/>
              </a:rPr>
              <a:t>SEM</a:t>
            </a:r>
            <a:r>
              <a:rPr lang="es-ES" altLang="es-ES" sz="1200" dirty="0">
                <a:latin typeface="Arial Rounded MT Bold" panose="020F0704030504030204" pitchFamily="34" charset="0"/>
              </a:rPr>
              <a:t>, </a:t>
            </a:r>
            <a:r>
              <a:rPr lang="es-ES" altLang="es-ES" sz="1200" i="1" dirty="0">
                <a:latin typeface="Arial Rounded MT Bold" panose="020F0704030504030204" pitchFamily="34" charset="0"/>
              </a:rPr>
              <a:t>Digital People </a:t>
            </a:r>
            <a:r>
              <a:rPr lang="es-ES" altLang="es-ES" sz="1200" i="1" dirty="0" err="1">
                <a:latin typeface="Arial Rounded MT Bold" panose="020F0704030504030204" pitchFamily="34" charset="0"/>
              </a:rPr>
              <a:t>Relation</a:t>
            </a:r>
            <a:r>
              <a:rPr lang="es-ES" altLang="es-ES" sz="1200" i="1" dirty="0">
                <a:latin typeface="Arial Rounded MT Bold" panose="020F0704030504030204" pitchFamily="34" charset="0"/>
              </a:rPr>
              <a:t> </a:t>
            </a:r>
            <a:r>
              <a:rPr lang="es-ES" altLang="es-ES" sz="1200" dirty="0">
                <a:latin typeface="Arial Rounded MT Bold" panose="020F0704030504030204" pitchFamily="34" charset="0"/>
              </a:rPr>
              <a:t>e </a:t>
            </a:r>
            <a:r>
              <a:rPr lang="es-ES" altLang="es-ES" sz="1200" i="1" dirty="0" err="1">
                <a:latin typeface="Arial Rounded MT Bold" panose="020F0704030504030204" pitchFamily="34" charset="0"/>
              </a:rPr>
              <a:t>Syndacation</a:t>
            </a:r>
            <a:r>
              <a:rPr lang="es-ES" altLang="es-ES" sz="1200" i="1" dirty="0">
                <a:latin typeface="Arial Rounded MT Bold" panose="020F0704030504030204" pitchFamily="34" charset="0"/>
              </a:rPr>
              <a:t>.</a:t>
            </a:r>
            <a:endParaRPr lang="es-ES"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ACD7A3EA-B41E-41E8-8763-5EE35B76DE8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B537FD8-185B-4A74-8BFC-EDF24BC62D3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7AD4FFA-939E-4CA8-B467-A557698B5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234852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0562" y="1642330"/>
            <a:ext cx="6205052" cy="653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56966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defRPr/>
            </a:pPr>
            <a:r>
              <a:rPr lang="es-ES" altLang="es-ES" sz="1200" dirty="0">
                <a:solidFill>
                  <a:schemeClr val="tx1"/>
                </a:solidFill>
                <a:latin typeface="Arial Rounded MT Bold" panose="020F0704030504030204" pitchFamily="34" charset="0"/>
              </a:rPr>
              <a:t>Sin embargo, ahora es decisivo el uso de las </a:t>
            </a:r>
            <a:r>
              <a:rPr lang="es-ES" altLang="es-ES" sz="1200" i="1" dirty="0">
                <a:solidFill>
                  <a:schemeClr val="tx2">
                    <a:lumMod val="60000"/>
                    <a:lumOff val="40000"/>
                  </a:schemeClr>
                </a:solidFill>
                <a:latin typeface="Arial Rounded MT Bold" panose="020F0704030504030204" pitchFamily="34" charset="0"/>
              </a:rPr>
              <a:t>Funciones de pago </a:t>
            </a:r>
            <a:r>
              <a:rPr lang="es-ES" altLang="es-ES" sz="1200" dirty="0">
                <a:solidFill>
                  <a:schemeClr val="tx1"/>
                </a:solidFill>
                <a:latin typeface="Arial Rounded MT Bold" panose="020F0704030504030204" pitchFamily="34" charset="0"/>
              </a:rPr>
              <a:t>para poder           difundir los propios contenidos y para lograr nuestros objetivos.  </a:t>
            </a:r>
          </a:p>
          <a:p>
            <a:pPr>
              <a:defRPr/>
            </a:pPr>
            <a:endParaRPr lang="es-ES" altLang="es-ES" sz="1200" dirty="0">
              <a:solidFill>
                <a:schemeClr val="tx1"/>
              </a:solidFill>
              <a:latin typeface="Arial Rounded MT Bold" panose="020F0704030504030204" pitchFamily="34" charset="0"/>
            </a:endParaRPr>
          </a:p>
          <a:p>
            <a:pPr>
              <a:defRPr/>
            </a:pPr>
            <a:r>
              <a:rPr lang="es-ES" altLang="es-ES" sz="1200" dirty="0">
                <a:solidFill>
                  <a:schemeClr val="tx1"/>
                </a:solidFill>
                <a:latin typeface="Arial Rounded MT Bold" panose="020F0704030504030204" pitchFamily="34" charset="0"/>
              </a:rPr>
              <a:t>Por ejemplo: campañas de Google AdWords, Social </a:t>
            </a:r>
            <a:r>
              <a:rPr lang="es-ES" altLang="es-ES" sz="1200" dirty="0" err="1">
                <a:solidFill>
                  <a:schemeClr val="tx1"/>
                </a:solidFill>
                <a:latin typeface="Arial Rounded MT Bold" panose="020F0704030504030204" pitchFamily="34" charset="0"/>
              </a:rPr>
              <a:t>Ads</a:t>
            </a:r>
            <a:r>
              <a:rPr lang="es-ES" altLang="es-ES" sz="1200" dirty="0">
                <a:solidFill>
                  <a:schemeClr val="tx1"/>
                </a:solidFill>
                <a:latin typeface="Arial Rounded MT Bold" panose="020F0704030504030204" pitchFamily="34" charset="0"/>
              </a:rPr>
              <a:t> tanto en Facebook como en Instagram. </a:t>
            </a:r>
          </a:p>
          <a:p>
            <a:pPr>
              <a:defRPr/>
            </a:pPr>
            <a:endParaRPr lang="es-ES" altLang="es-ES" sz="1200" dirty="0">
              <a:solidFill>
                <a:schemeClr val="tx1"/>
              </a:solidFill>
              <a:latin typeface="Arial Rounded MT Bold" panose="020F0704030504030204" pitchFamily="34" charset="0"/>
            </a:endParaRPr>
          </a:p>
          <a:p>
            <a:pPr>
              <a:defRPr/>
            </a:pPr>
            <a:r>
              <a:rPr lang="es-ES" altLang="es-ES" sz="1200" dirty="0">
                <a:solidFill>
                  <a:schemeClr val="tx1"/>
                </a:solidFill>
                <a:latin typeface="Arial Rounded MT Bold" panose="020F0704030504030204" pitchFamily="34" charset="0"/>
              </a:rPr>
              <a:t>El objetivo es favorecer el encuentro entre los contenidos producidos y un             número más amplio de sujetos y/o «</a:t>
            </a:r>
            <a:r>
              <a:rPr lang="es-ES" altLang="es-ES" sz="1200" dirty="0">
                <a:solidFill>
                  <a:schemeClr val="tx2">
                    <a:lumMod val="60000"/>
                    <a:lumOff val="40000"/>
                  </a:schemeClr>
                </a:solidFill>
                <a:latin typeface="Arial Rounded MT Bold" panose="020F0704030504030204" pitchFamily="34" charset="0"/>
              </a:rPr>
              <a:t>personas</a:t>
            </a:r>
            <a:r>
              <a:rPr lang="es-ES" altLang="es-ES" sz="1200" dirty="0">
                <a:solidFill>
                  <a:schemeClr val="tx1"/>
                </a:solidFill>
                <a:latin typeface="Arial Rounded MT Bold" panose="020F0704030504030204" pitchFamily="34" charset="0"/>
              </a:rPr>
              <a:t>»</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2E8CE3E-D561-47DC-B4CF-26590CC0FE4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C06EFF7-0331-4B65-8397-67E45CC9F22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B99CF18-EAD4-4411-A96F-0BF03C0D61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8126478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59535"/>
            <a:ext cx="5904000" cy="1938992"/>
          </a:xfrm>
          <a:prstGeom prst="rect">
            <a:avLst/>
          </a:prstGeom>
          <a:noFill/>
        </p:spPr>
        <p:txBody>
          <a:bodyPr wrap="square" rtlCol="0">
            <a:spAutoFit/>
          </a:bodyPr>
          <a:lstStyle/>
          <a:p>
            <a:pPr algn="just">
              <a:defRPr/>
            </a:pPr>
            <a:r>
              <a:rPr lang="es-ES" altLang="es-ES" sz="1200" i="1" dirty="0">
                <a:solidFill>
                  <a:schemeClr val="tx2">
                    <a:lumMod val="60000"/>
                    <a:lumOff val="40000"/>
                  </a:schemeClr>
                </a:solidFill>
                <a:latin typeface="Arial Rounded MT Bold" panose="020F0704030504030204" pitchFamily="34" charset="0"/>
              </a:rPr>
              <a:t>ESCUCHA, MEDICIÓN Y METRICAS PARA EL MARKETING DIGITAL Y LAS      REDES  SOCIALES </a:t>
            </a:r>
          </a:p>
          <a:p>
            <a:pPr algn="just">
              <a:defRPr/>
            </a:pPr>
            <a:endParaRPr lang="es-ES" altLang="es-ES" sz="1200" i="1" dirty="0">
              <a:latin typeface="Arial Rounded MT Bold" panose="020F0704030504030204" pitchFamily="34" charset="0"/>
            </a:endParaRPr>
          </a:p>
          <a:p>
            <a:pPr algn="just">
              <a:defRPr/>
            </a:pPr>
            <a:r>
              <a:rPr lang="es-ES" altLang="es-ES" sz="1200" dirty="0">
                <a:latin typeface="Arial Rounded MT Bold" panose="020F0704030504030204" pitchFamily="34" charset="0"/>
              </a:rPr>
              <a:t>¿Qué es y cómo se mide el «</a:t>
            </a:r>
            <a:r>
              <a:rPr lang="es-ES" altLang="es-ES" sz="1200" dirty="0">
                <a:solidFill>
                  <a:srgbClr val="F8469B"/>
                </a:solidFill>
                <a:latin typeface="Arial Rounded MT Bold" panose="020F0704030504030204" pitchFamily="34" charset="0"/>
              </a:rPr>
              <a:t>ROI</a:t>
            </a:r>
            <a:r>
              <a:rPr lang="es-ES" altLang="es-ES" sz="1200" dirty="0">
                <a:latin typeface="Arial Rounded MT Bold" panose="020F0704030504030204" pitchFamily="34" charset="0"/>
              </a:rPr>
              <a:t>» de las actividades en las redes sociales?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El «</a:t>
            </a:r>
            <a:r>
              <a:rPr lang="es-ES" altLang="es-ES" sz="1200" dirty="0">
                <a:solidFill>
                  <a:srgbClr val="F8469B"/>
                </a:solidFill>
                <a:latin typeface="Arial Rounded MT Bold" panose="020F0704030504030204" pitchFamily="34" charset="0"/>
              </a:rPr>
              <a:t>ROI</a:t>
            </a:r>
            <a:r>
              <a:rPr lang="es-ES" altLang="es-ES" sz="1200" dirty="0">
                <a:latin typeface="Arial Rounded MT Bold" panose="020F0704030504030204" pitchFamily="34" charset="0"/>
              </a:rPr>
              <a:t>» indica una simple fórmula para el calculo de la rentabilidad del          capital invertido (una métrica financiera que, por ejemplo, responde a la         pregunta «¿cuál ROI nos podemos esperar si invertimos el 10% de los                   recursos del Departamento al </a:t>
            </a:r>
            <a:r>
              <a:rPr lang="es-ES" altLang="es-ES" sz="1200" i="1" dirty="0" err="1">
                <a:latin typeface="Arial Rounded MT Bold" panose="020F0704030504030204" pitchFamily="34" charset="0"/>
              </a:rPr>
              <a:t>Customer</a:t>
            </a:r>
            <a:r>
              <a:rPr lang="es-ES" altLang="es-ES" sz="1200" i="1" dirty="0">
                <a:latin typeface="Arial Rounded MT Bold" panose="020F0704030504030204" pitchFamily="34" charset="0"/>
              </a:rPr>
              <a:t> Care </a:t>
            </a:r>
            <a:r>
              <a:rPr lang="es-ES" altLang="es-ES" sz="1200" dirty="0">
                <a:latin typeface="Arial Rounded MT Bold" panose="020F0704030504030204" pitchFamily="34" charset="0"/>
              </a:rPr>
              <a:t>en Facebook en el próximo        semestre?)</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B2442FF-FE50-4DDE-9E3B-336641CBF6C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28FAC15-524A-48CC-9A08-9B1C53766D3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6E4DAC7-D005-41D5-AE84-79DED9299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512254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16956" y="1803976"/>
            <a:ext cx="6223395" cy="2123658"/>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Los errores más comunes en el </a:t>
            </a:r>
            <a:r>
              <a:rPr lang="es-ES" altLang="es-ES" sz="1200" dirty="0">
                <a:solidFill>
                  <a:schemeClr val="accent2">
                    <a:lumMod val="75000"/>
                  </a:schemeClr>
                </a:solidFill>
                <a:latin typeface="Arial Rounded MT Bold" panose="020F0704030504030204" pitchFamily="34" charset="0"/>
              </a:rPr>
              <a:t>enfoque a la medición </a:t>
            </a:r>
            <a:r>
              <a:rPr lang="es-ES" altLang="es-ES" sz="1200" dirty="0">
                <a:latin typeface="Arial Rounded MT Bold" panose="020F0704030504030204" pitchFamily="34" charset="0"/>
              </a:rPr>
              <a:t>(también de los ROI) son,   por ejemplo, tener una visión de muy poco tiempo: o sea, descuidar los efectos    positivos que pueden dar un buen impacto a la reputación de la empresa.</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Sobre todo, ser guiado por las métricas “impuestas” por las plataformas sociales, por ejemplo, el número de seguidores que, en realidad, dice poco sobre la              capacidad real de involucrar al proprio público de referencia.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Otro error común es no utilizar un marco en el cual insertar las acciones y leer los resultados, o sea, no considerar los objetivos de negocio, considerándolos              desconectados de la actividad desarrollada en las redes sociales.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632A054-DE39-42CE-B737-55867AEF690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2185081C-1846-49AD-A883-D0143D1BCED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51AE63B-7D64-4E3D-B46E-DC72AA08F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9449143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96298" y="1851670"/>
            <a:ext cx="6100038" cy="2123658"/>
          </a:xfrm>
          <a:prstGeom prst="rect">
            <a:avLst/>
          </a:prstGeom>
          <a:noFill/>
        </p:spPr>
        <p:txBody>
          <a:bodyPr wrap="square" rtlCol="0">
            <a:spAutoFit/>
          </a:bodyPr>
          <a:lstStyle/>
          <a:p>
            <a:pPr>
              <a:defRPr/>
            </a:pPr>
            <a:r>
              <a:rPr lang="es-ES" altLang="es-ES" sz="1200" i="1" dirty="0">
                <a:solidFill>
                  <a:schemeClr val="accent2">
                    <a:lumMod val="75000"/>
                  </a:schemeClr>
                </a:solidFill>
                <a:latin typeface="Arial Rounded MT Bold" panose="020F0704030504030204" pitchFamily="34" charset="0"/>
              </a:rPr>
              <a:t>GESTIONAR LA REPUTACIÓN ONLINE</a:t>
            </a:r>
          </a:p>
          <a:p>
            <a:pPr>
              <a:defRPr/>
            </a:pPr>
            <a:endParaRPr lang="es-ES" altLang="es-ES" sz="1200" i="1" dirty="0">
              <a:latin typeface="Arial Rounded MT Bold" panose="020F0704030504030204" pitchFamily="34" charset="0"/>
            </a:endParaRPr>
          </a:p>
          <a:p>
            <a:pPr algn="just">
              <a:defRPr/>
            </a:pPr>
            <a:r>
              <a:rPr lang="es-ES" altLang="es-ES" sz="1200" dirty="0">
                <a:latin typeface="Arial Rounded MT Bold" panose="020F0704030504030204" pitchFamily="34" charset="0"/>
              </a:rPr>
              <a:t>Si hace tiempo el Marketing consideraba que el consumidor insatisfecho se        quejara con otras diez personas, en la nueva época de las redes sociales un       cliente insatisfecho puede decirlo, potencialmente, a diez millones de personas.</a:t>
            </a:r>
          </a:p>
          <a:p>
            <a:pPr>
              <a:defRPr/>
            </a:pPr>
            <a:endParaRPr lang="es-ES" altLang="es-ES" sz="1200" dirty="0">
              <a:latin typeface="Arial Rounded MT Bold" panose="020F0704030504030204" pitchFamily="34" charset="0"/>
            </a:endParaRPr>
          </a:p>
          <a:p>
            <a:pPr>
              <a:defRPr/>
            </a:pPr>
            <a:r>
              <a:rPr lang="es-ES" altLang="es-ES" sz="1200" dirty="0">
                <a:solidFill>
                  <a:srgbClr val="F8469B"/>
                </a:solidFill>
                <a:latin typeface="Arial Rounded MT Bold" panose="020F0704030504030204" pitchFamily="34" charset="0"/>
              </a:rPr>
              <a:t>La empresa pierde cada vez más el control de la información que circula sobre  su propia marca, sobre los productos y los servicios.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Es necesario controlar constantemente los propios canales, para comprobar si hay comentarios negativos y, en este caso, activar acciones de respuesta.</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FB781BD-3828-4A20-9528-B847E670C0A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2A5F18D-7225-4E7C-9A18-31F1A544A05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C5DE079-8825-4F35-A69D-9C94C7AC6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9387543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3" y="1881070"/>
            <a:ext cx="5904001"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defRPr/>
            </a:pPr>
            <a:r>
              <a:rPr lang="es-ES" altLang="es-ES" sz="1200" dirty="0">
                <a:solidFill>
                  <a:schemeClr val="tx1"/>
                </a:solidFill>
                <a:latin typeface="Arial Rounded MT Bold" panose="020F0704030504030204" pitchFamily="34" charset="0"/>
              </a:rPr>
              <a:t>Por eso, hay herramientas de seguimiento que nos permiten conocer las          tendencias, los «hashtag» y las relaciones emergentes sobre la marcha, y ser           informados para implementar una actividad de Marketing Digital en tiempo     real.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99C236F-D6FF-40F7-BCBE-5FC49B9C864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3013200-28A6-4BDC-ABCB-AF0E1194F77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B713A88-6631-4501-803E-7CB0D5F28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871684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20000" y="1851670"/>
            <a:ext cx="6045614"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defRPr/>
            </a:pPr>
            <a:r>
              <a:rPr lang="es-ES" altLang="es-ES" sz="1200" dirty="0">
                <a:solidFill>
                  <a:schemeClr val="tx1"/>
                </a:solidFill>
                <a:latin typeface="Arial Rounded MT Bold" panose="020F0704030504030204" pitchFamily="34" charset="0"/>
              </a:rPr>
              <a:t>La actividad de las Relaciones Públicas debe adaptarse a la nuevas maneras    de interactuar y difundir la información, no solo para las estrategias defensivas, sino también para la gestión y la construcción de la reputación.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35FD7F5-F8F3-483F-B80C-E51258D5DE9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291AE56A-7D3A-4974-B204-554ED8FDBD6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8B934E3-551E-40BE-9B3F-5B33A12DA4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8644770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5421" y="119060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6893C7B-425A-4D79-916B-6FDE53AC18F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5E1F023-7434-4519-9EF9-B1CB4B5A3BB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244D319D-8B64-48D3-A3BF-88EA6DBCEB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B6FD42B0-4D7A-49D7-BD98-11E717420B4C}"/>
              </a:ext>
            </a:extLst>
          </p:cNvPr>
          <p:cNvSpPr txBox="1"/>
          <p:nvPr/>
        </p:nvSpPr>
        <p:spPr>
          <a:xfrm>
            <a:off x="1259632" y="1384652"/>
            <a:ext cx="6009789" cy="461665"/>
          </a:xfrm>
          <a:prstGeom prst="rect">
            <a:avLst/>
          </a:prstGeom>
          <a:noFill/>
        </p:spPr>
        <p:txBody>
          <a:bodyPr wrap="square">
            <a:spAutoFit/>
          </a:bodyPr>
          <a:lstStyle/>
          <a:p>
            <a:pPr lvl="0"/>
            <a:r>
              <a:rPr lang="es-ES" sz="1200" dirty="0">
                <a:latin typeface="Arial Rounded MT Bold" panose="020F0704030504030204" pitchFamily="34" charset="0"/>
              </a:rPr>
              <a:t>El seguimiento de las redes sociales se suele dividir en 3 fases suportadas por diferentes tecnologías y competencias:</a:t>
            </a:r>
          </a:p>
        </p:txBody>
      </p:sp>
      <p:sp>
        <p:nvSpPr>
          <p:cNvPr id="19" name="CuadroTexto 18">
            <a:extLst>
              <a:ext uri="{FF2B5EF4-FFF2-40B4-BE49-F238E27FC236}">
                <a16:creationId xmlns:a16="http://schemas.microsoft.com/office/drawing/2014/main" id="{A1B8B556-6459-43F5-9F5B-89DA219CF977}"/>
              </a:ext>
            </a:extLst>
          </p:cNvPr>
          <p:cNvSpPr txBox="1"/>
          <p:nvPr/>
        </p:nvSpPr>
        <p:spPr>
          <a:xfrm>
            <a:off x="1365420" y="3384843"/>
            <a:ext cx="5726860" cy="646331"/>
          </a:xfrm>
          <a:prstGeom prst="rect">
            <a:avLst/>
          </a:prstGeom>
          <a:noFill/>
        </p:spPr>
        <p:txBody>
          <a:bodyPr wrap="square">
            <a:spAutoFit/>
          </a:bodyPr>
          <a:lstStyle/>
          <a:p>
            <a:pPr lvl="0"/>
            <a:r>
              <a:rPr lang="es-ES" sz="1200" dirty="0">
                <a:latin typeface="Arial Rounded MT Bold" panose="020F0704030504030204" pitchFamily="34" charset="0"/>
              </a:rPr>
              <a:t>A estas fases sigue una cuarta, o sea, la gestión de lo que se ha aprendido por las redes sociales: por ejemplo, dar respuestas a las preguntas hechas por los usuarios y crear «</a:t>
            </a:r>
            <a:r>
              <a:rPr lang="es-ES" sz="1200" dirty="0" err="1">
                <a:latin typeface="Arial Rounded MT Bold" panose="020F0704030504030204" pitchFamily="34" charset="0"/>
              </a:rPr>
              <a:t>engagement</a:t>
            </a:r>
            <a:r>
              <a:rPr lang="es-ES" sz="1200" dirty="0">
                <a:latin typeface="Arial Rounded MT Bold" panose="020F0704030504030204" pitchFamily="34" charset="0"/>
              </a:rPr>
              <a:t>» con estos últimos. </a:t>
            </a:r>
          </a:p>
        </p:txBody>
      </p:sp>
      <p:graphicFrame>
        <p:nvGraphicFramePr>
          <p:cNvPr id="22" name="Diagrama 21">
            <a:extLst>
              <a:ext uri="{FF2B5EF4-FFF2-40B4-BE49-F238E27FC236}">
                <a16:creationId xmlns:a16="http://schemas.microsoft.com/office/drawing/2014/main" id="{6EADB025-B0E2-4C3B-9BC1-6D6BB77D9D48}"/>
              </a:ext>
            </a:extLst>
          </p:cNvPr>
          <p:cNvGraphicFramePr/>
          <p:nvPr>
            <p:extLst>
              <p:ext uri="{D42A27DB-BD31-4B8C-83A1-F6EECF244321}">
                <p14:modId xmlns:p14="http://schemas.microsoft.com/office/powerpoint/2010/main" val="2219220063"/>
              </p:ext>
            </p:extLst>
          </p:nvPr>
        </p:nvGraphicFramePr>
        <p:xfrm>
          <a:off x="1365420" y="1922185"/>
          <a:ext cx="5654852" cy="14392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757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FB35A29E-C355-4BAE-A047-4FBC304D223D}"/>
              </a:ext>
            </a:extLst>
          </p:cNvPr>
          <p:cNvSpPr/>
          <p:nvPr/>
        </p:nvSpPr>
        <p:spPr>
          <a:xfrm>
            <a:off x="1508866" y="1567880"/>
            <a:ext cx="5903999" cy="683885"/>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508865" y="1299595"/>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08864" y="1615129"/>
            <a:ext cx="5943456" cy="2123658"/>
          </a:xfrm>
          <a:prstGeom prst="rect">
            <a:avLst/>
          </a:prstGeom>
          <a:noFill/>
        </p:spPr>
        <p:txBody>
          <a:bodyPr wrap="square" rtlCol="0">
            <a:spAutoFit/>
          </a:bodyPr>
          <a:lstStyle/>
          <a:p>
            <a:pPr marL="228600" indent="-228600" algn="just">
              <a:buAutoNum type="arabicParenR"/>
              <a:defRPr/>
            </a:pPr>
            <a:r>
              <a:rPr lang="es-ES" altLang="es-ES" sz="1200" dirty="0">
                <a:solidFill>
                  <a:srgbClr val="F8469B"/>
                </a:solidFill>
                <a:latin typeface="Arial Rounded MT Bold" panose="020F0704030504030204" pitchFamily="34" charset="0"/>
              </a:rPr>
              <a:t>Escucha</a:t>
            </a:r>
            <a:r>
              <a:rPr lang="es-ES" altLang="es-ES" sz="1200" dirty="0">
                <a:latin typeface="Arial Rounded MT Bold" panose="020F0704030504030204" pitchFamily="34" charset="0"/>
              </a:rPr>
              <a:t>: como dicho anteriormente, es la fase dedicada a la adquisición  de los datos, gracias a las plataformas de «</a:t>
            </a:r>
            <a:r>
              <a:rPr lang="es-ES" altLang="es-ES" sz="1200" dirty="0" err="1">
                <a:latin typeface="Arial Rounded MT Bold" panose="020F0704030504030204" pitchFamily="34" charset="0"/>
              </a:rPr>
              <a:t>User-Generated</a:t>
            </a:r>
            <a:r>
              <a:rPr lang="es-ES" altLang="es-ES" sz="1200" dirty="0">
                <a:latin typeface="Arial Rounded MT Bold" panose="020F0704030504030204" pitchFamily="34" charset="0"/>
              </a:rPr>
              <a:t> Content»           (Redes sociales).</a:t>
            </a:r>
          </a:p>
          <a:p>
            <a:pPr algn="just">
              <a:defRPr/>
            </a:pPr>
            <a:endParaRPr lang="es-ES" altLang="es-ES" sz="1200" dirty="0">
              <a:latin typeface="Arial Rounded MT Bold" panose="020F0704030504030204" pitchFamily="34" charset="0"/>
            </a:endParaRP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Dada la numerosidad de las redes sociales, para cada fuente se deberán            detectar el mecanismo y la tecnología de descarga más aptos.</a:t>
            </a:r>
          </a:p>
          <a:p>
            <a:pPr algn="just">
              <a:defRPr/>
            </a:pPr>
            <a:r>
              <a:rPr lang="es-ES" altLang="es-ES" sz="1200" dirty="0">
                <a:latin typeface="Arial Rounded MT Bold" panose="020F0704030504030204" pitchFamily="34" charset="0"/>
              </a:rPr>
              <a:t>Las tecnologías más comunes son los «RSS», de los cuales están dotados,     por ejemplo, los blog y los sitios de noticias (conocidos por los </a:t>
            </a:r>
            <a:r>
              <a:rPr lang="es-ES" altLang="es-ES" sz="1200" dirty="0" err="1">
                <a:latin typeface="Arial Rounded MT Bold" panose="020F0704030504030204" pitchFamily="34" charset="0"/>
              </a:rPr>
              <a:t>Feed</a:t>
            </a:r>
            <a:r>
              <a:rPr lang="es-ES" altLang="es-ES" sz="1200" dirty="0">
                <a:latin typeface="Arial Rounded MT Bold" panose="020F0704030504030204" pitchFamily="34" charset="0"/>
              </a:rPr>
              <a:t> RSS que permiten estar al día con los nuevos comentarios o artículos publicados en      los sitios de interés) y las «API» de las redes sociales.</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A875EF9-91FF-491C-BA1F-0B4AB628698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448E002-6BB6-436F-8BF9-27A37DA9CCE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7725C6A3-7112-4F07-9683-D3F36E6D84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618824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9FBDC2B-AE56-4FED-86BF-0767DD12FC18}"/>
              </a:ext>
            </a:extLst>
          </p:cNvPr>
          <p:cNvSpPr/>
          <p:nvPr/>
        </p:nvSpPr>
        <p:spPr>
          <a:xfrm>
            <a:off x="1460562" y="1769312"/>
            <a:ext cx="6135774" cy="914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582223" y="143249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135774" cy="1938992"/>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2) Clasificación: La fase central del proceso de seguimiento consiste en la           </a:t>
            </a:r>
            <a:r>
              <a:rPr lang="es-ES" altLang="es-ES" sz="1200" dirty="0">
                <a:solidFill>
                  <a:srgbClr val="F8469B"/>
                </a:solidFill>
                <a:latin typeface="Arial Rounded MT Bold" panose="020F0704030504030204" pitchFamily="34" charset="0"/>
              </a:rPr>
              <a:t>Clasificación</a:t>
            </a:r>
            <a:r>
              <a:rPr lang="es-ES" altLang="es-ES" sz="1200" dirty="0">
                <a:latin typeface="Arial Rounded MT Bold" panose="020F0704030504030204" pitchFamily="34" charset="0"/>
              </a:rPr>
              <a:t> y en la comprensión de los datos recopilados. Eso requiere la           identificación de un dominio de búsqueda, para militar el perímetro de análisis:  por ejemplo, el «Sector Moda».</a:t>
            </a:r>
          </a:p>
          <a:p>
            <a:pPr>
              <a:defRPr/>
            </a:pPr>
            <a:endParaRPr lang="it-IT"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Habrá que identificar los driver de análisis, o sea, los ramos del árbol (en el caso de la moda: marca, productos, temáticas), para que luego se puedan definir        unas palabras clave aptas a la detección de todos los mensajes pertinentes (por ejemplo: «LV», «Louis Vuitton», «</a:t>
            </a:r>
            <a:r>
              <a:rPr lang="es-ES" altLang="es-ES" sz="1200" dirty="0" err="1">
                <a:latin typeface="Arial Rounded MT Bold" panose="020F0704030504030204" pitchFamily="34" charset="0"/>
              </a:rPr>
              <a:t>louisvuitton</a:t>
            </a:r>
            <a:r>
              <a:rPr lang="es-ES" altLang="es-ES" sz="1200" dirty="0">
                <a:latin typeface="Arial Rounded MT Bold" panose="020F0704030504030204" pitchFamily="34" charset="0"/>
              </a:rPr>
              <a:t>») para recopilar los mensajes que hablan de la famosa marca de moda.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C4D7531-AD70-41AA-BD18-F57429F6CF8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737D936-8B16-403B-A4CE-00E0C9FC996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924F30C-BCC8-4975-8FEE-CD9AB43245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1110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7996" y="1969013"/>
            <a:ext cx="6605239" cy="1754326"/>
          </a:xfrm>
          <a:prstGeom prst="rect">
            <a:avLst/>
          </a:prstGeom>
          <a:noFill/>
        </p:spPr>
        <p:txBody>
          <a:bodyPr wrap="square" rtlCol="0">
            <a:spAutoFit/>
          </a:bodyPr>
          <a:lstStyle/>
          <a:p>
            <a:pPr>
              <a:defRPr/>
            </a:pPr>
            <a:r>
              <a:rPr lang="es-ES" altLang="es-ES" sz="1200" dirty="0">
                <a:latin typeface="Arial Rounded MT Bold" panose="020F0704030504030204" pitchFamily="34" charset="0"/>
              </a:rPr>
              <a:t>El Marketing Digital y el Social Media Marketing son actividades de marketing en toda       regla.</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El Marketing Digital sigue, entonces, las </a:t>
            </a:r>
            <a:r>
              <a:rPr lang="es-ES" altLang="es-ES" sz="1200" dirty="0">
                <a:solidFill>
                  <a:srgbClr val="F8469B"/>
                </a:solidFill>
                <a:latin typeface="Arial Rounded MT Bold" panose="020F0704030504030204" pitchFamily="34" charset="0"/>
              </a:rPr>
              <a:t>4p</a:t>
            </a:r>
            <a:r>
              <a:rPr lang="es-ES" altLang="es-ES" sz="1200" dirty="0">
                <a:latin typeface="Arial Rounded MT Bold" panose="020F0704030504030204" pitchFamily="34" charset="0"/>
              </a:rPr>
              <a:t>, así como cualquier otra estrategia de</a:t>
            </a:r>
          </a:p>
          <a:p>
            <a:pPr>
              <a:defRPr/>
            </a:pPr>
            <a:r>
              <a:rPr lang="es-ES" altLang="es-ES" sz="1200" dirty="0">
                <a:latin typeface="Arial Rounded MT Bold" panose="020F0704030504030204" pitchFamily="34" charset="0"/>
              </a:rPr>
              <a:t>Marketing: </a:t>
            </a:r>
            <a:r>
              <a:rPr lang="es-ES" altLang="es-ES" sz="1200" dirty="0">
                <a:solidFill>
                  <a:srgbClr val="F8469B"/>
                </a:solidFill>
                <a:latin typeface="Arial Rounded MT Bold" panose="020F0704030504030204" pitchFamily="34" charset="0"/>
              </a:rPr>
              <a:t>Producto, Precio, Promoción </a:t>
            </a:r>
            <a:r>
              <a:rPr lang="es-ES" altLang="es-ES" sz="1200" dirty="0">
                <a:latin typeface="Arial Rounded MT Bold" panose="020F0704030504030204" pitchFamily="34" charset="0"/>
              </a:rPr>
              <a:t>(comunicación), </a:t>
            </a:r>
            <a:r>
              <a:rPr lang="es-ES" altLang="es-ES" sz="1200" dirty="0">
                <a:solidFill>
                  <a:srgbClr val="F8469B"/>
                </a:solidFill>
                <a:latin typeface="Arial Rounded MT Bold" panose="020F0704030504030204" pitchFamily="34" charset="0"/>
              </a:rPr>
              <a:t>Puesto</a:t>
            </a:r>
            <a:r>
              <a:rPr lang="es-ES" altLang="es-ES" sz="1200" dirty="0">
                <a:latin typeface="Arial Rounded MT Bold" panose="020F0704030504030204" pitchFamily="34" charset="0"/>
              </a:rPr>
              <a:t> (o sea distribución).</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Las «4p» recientemente han sido integradas/sustituidas por las «</a:t>
            </a:r>
            <a:r>
              <a:rPr lang="es-ES" altLang="es-ES" sz="1200" dirty="0">
                <a:solidFill>
                  <a:srgbClr val="F8469B"/>
                </a:solidFill>
                <a:latin typeface="Arial Rounded MT Bold" panose="020F0704030504030204" pitchFamily="34" charset="0"/>
              </a:rPr>
              <a:t>4c</a:t>
            </a:r>
            <a:r>
              <a:rPr lang="es-ES" altLang="es-ES" sz="1200" dirty="0">
                <a:latin typeface="Arial Rounded MT Bold" panose="020F0704030504030204" pitchFamily="34" charset="0"/>
              </a:rPr>
              <a:t>»: </a:t>
            </a:r>
            <a:r>
              <a:rPr lang="es-ES" altLang="es-ES" sz="1200" dirty="0">
                <a:solidFill>
                  <a:srgbClr val="F8469B"/>
                </a:solidFill>
                <a:latin typeface="Arial Rounded MT Bold" panose="020F0704030504030204" pitchFamily="34" charset="0"/>
              </a:rPr>
              <a:t>Solución para el cliente, Coste, Comunicación, Conveniencia</a:t>
            </a:r>
            <a:r>
              <a:rPr lang="es-ES" altLang="es-ES" sz="1200" dirty="0">
                <a:latin typeface="Arial Rounded MT Bold" panose="020F0704030504030204" pitchFamily="34" charset="0"/>
              </a:rPr>
              <a:t>. Estas integraciones  desvían la atención  de la empresa (de quien propone la Estrategia de Marketing) al cliente.</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225E3F3-0556-4844-BE07-D870EF4578B4}"/>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DD1CEF7-EF5D-484B-9A94-9CBC61EA084E}"/>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7AB4F067-1DE6-4C49-83DC-396F0E7D4F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18" name="CuadroTexto 17">
            <a:extLst>
              <a:ext uri="{FF2B5EF4-FFF2-40B4-BE49-F238E27FC236}">
                <a16:creationId xmlns:a16="http://schemas.microsoft.com/office/drawing/2014/main" id="{B0194761-E14E-4138-925A-C1B45AEEA48F}"/>
              </a:ext>
            </a:extLst>
          </p:cNvPr>
          <p:cNvSpPr txBox="1"/>
          <p:nvPr/>
        </p:nvSpPr>
        <p:spPr>
          <a:xfrm>
            <a:off x="385958" y="1749140"/>
            <a:ext cx="1224136" cy="923330"/>
          </a:xfrm>
          <a:prstGeom prst="rect">
            <a:avLst/>
          </a:prstGeom>
          <a:noFill/>
        </p:spPr>
        <p:txBody>
          <a:bodyPr wrap="square">
            <a:spAutoFit/>
          </a:bodyPr>
          <a:lstStyle/>
          <a:p>
            <a:r>
              <a:rPr lang="it-IT" altLang="es-ES" sz="5400" dirty="0">
                <a:solidFill>
                  <a:srgbClr val="F8469B"/>
                </a:solidFill>
                <a:latin typeface="Arial Rounded MT Bold" panose="020F0704030504030204" pitchFamily="34" charset="0"/>
              </a:rPr>
              <a:t>4P</a:t>
            </a:r>
            <a:endParaRPr lang="es-ES" sz="6600" dirty="0"/>
          </a:p>
        </p:txBody>
      </p:sp>
      <p:sp>
        <p:nvSpPr>
          <p:cNvPr id="19" name="CuadroTexto 18">
            <a:extLst>
              <a:ext uri="{FF2B5EF4-FFF2-40B4-BE49-F238E27FC236}">
                <a16:creationId xmlns:a16="http://schemas.microsoft.com/office/drawing/2014/main" id="{92226A55-CA32-4679-8AD4-925151601CB0}"/>
              </a:ext>
            </a:extLst>
          </p:cNvPr>
          <p:cNvSpPr txBox="1"/>
          <p:nvPr/>
        </p:nvSpPr>
        <p:spPr>
          <a:xfrm>
            <a:off x="383860" y="2786439"/>
            <a:ext cx="1224136" cy="923330"/>
          </a:xfrm>
          <a:prstGeom prst="rect">
            <a:avLst/>
          </a:prstGeom>
          <a:noFill/>
        </p:spPr>
        <p:txBody>
          <a:bodyPr wrap="square">
            <a:spAutoFit/>
          </a:bodyPr>
          <a:lstStyle/>
          <a:p>
            <a:r>
              <a:rPr lang="it-IT" altLang="es-ES" sz="5400" dirty="0">
                <a:solidFill>
                  <a:srgbClr val="F8469B"/>
                </a:solidFill>
                <a:latin typeface="Arial Rounded MT Bold" panose="020F0704030504030204" pitchFamily="34" charset="0"/>
              </a:rPr>
              <a:t>4C</a:t>
            </a:r>
            <a:endParaRPr lang="es-ES" sz="5400" dirty="0"/>
          </a:p>
        </p:txBody>
      </p:sp>
    </p:spTree>
    <p:extLst>
      <p:ext uri="{BB962C8B-B14F-4D97-AF65-F5344CB8AC3E}">
        <p14:creationId xmlns:p14="http://schemas.microsoft.com/office/powerpoint/2010/main" val="2653554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CFBFD5B-B5DB-4E74-97BD-6CCE0579CD93}"/>
              </a:ext>
            </a:extLst>
          </p:cNvPr>
          <p:cNvSpPr/>
          <p:nvPr/>
        </p:nvSpPr>
        <p:spPr>
          <a:xfrm>
            <a:off x="1460562" y="1822709"/>
            <a:ext cx="6053532" cy="576064"/>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471366" y="1550313"/>
            <a:ext cx="6053532" cy="54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71366" y="1862203"/>
            <a:ext cx="6124970" cy="1938992"/>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3) </a:t>
            </a:r>
            <a:r>
              <a:rPr lang="es-ES" altLang="es-ES" sz="1200" dirty="0">
                <a:solidFill>
                  <a:srgbClr val="F8469B"/>
                </a:solidFill>
                <a:latin typeface="Arial Rounded MT Bold" panose="020F0704030504030204" pitchFamily="34" charset="0"/>
              </a:rPr>
              <a:t>Análisis</a:t>
            </a:r>
            <a:r>
              <a:rPr lang="es-ES" altLang="es-ES" sz="1200" dirty="0">
                <a:latin typeface="Arial Rounded MT Bold" panose="020F0704030504030204" pitchFamily="34" charset="0"/>
              </a:rPr>
              <a:t>: la fase final en la que los datos son sometidos al análisis. Es útil          hacerse algunas preguntas, por ejemplo:</a:t>
            </a:r>
          </a:p>
          <a:p>
            <a:pPr algn="just">
              <a:defRPr/>
            </a:pPr>
            <a:endParaRPr lang="es-ES" altLang="es-ES" sz="1200" dirty="0">
              <a:latin typeface="Arial Rounded MT Bold" panose="020F0704030504030204" pitchFamily="34" charset="0"/>
            </a:endParaRP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¿Internalizar o externalizar el análisis?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Muchos canales y/o redes sociales ofrecen herramientas intuitivas que permiten al personal de cualquier empresa hacer las propias análisis y consideraciones. </a:t>
            </a:r>
          </a:p>
          <a:p>
            <a:pPr algn="just">
              <a:defRPr/>
            </a:pPr>
            <a:r>
              <a:rPr lang="es-ES" altLang="es-ES" sz="1200" dirty="0">
                <a:latin typeface="Arial Rounded MT Bold" panose="020F0704030504030204" pitchFamily="34" charset="0"/>
              </a:rPr>
              <a:t>Sin embargo, si eso es positivo para un equipo competente, llega a ser un            obstáculo para quien no tiene competencia en el sector.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11B2C1D-ED7E-44B5-9327-A25E7CC2955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B85985F-59A9-4A39-8448-33822CCD888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8B52D56-FB3D-451D-AEBD-29A22D2CE0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635021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1460562" y="1577556"/>
            <a:ext cx="6205052" cy="647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5052" cy="175432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defRPr/>
            </a:pPr>
            <a:r>
              <a:rPr lang="es-ES" altLang="es-ES" sz="1200" dirty="0">
                <a:solidFill>
                  <a:srgbClr val="F8469B"/>
                </a:solidFill>
                <a:latin typeface="Arial Rounded MT Bold" panose="020F0704030504030204" pitchFamily="34" charset="0"/>
              </a:rPr>
              <a:t>HERRAMIENTAS GRATUITAS Y HERRAMIENTAS DE PAGO</a:t>
            </a:r>
          </a:p>
          <a:p>
            <a:pPr algn="just">
              <a:defRPr/>
            </a:pPr>
            <a:endParaRPr lang="es-ES" altLang="es-ES" sz="1200" i="1" dirty="0">
              <a:latin typeface="Arial Rounded MT Bold" panose="020F0704030504030204" pitchFamily="34" charset="0"/>
            </a:endParaRPr>
          </a:p>
          <a:p>
            <a:pPr algn="just">
              <a:defRPr/>
            </a:pPr>
            <a:r>
              <a:rPr lang="es-ES" altLang="es-ES" sz="1200" dirty="0">
                <a:latin typeface="Arial Rounded MT Bold" panose="020F0704030504030204" pitchFamily="34" charset="0"/>
              </a:rPr>
              <a:t>Hoy en día, debido a la difusión de las redes sociales han aumentado, en                consecuencia, también las herramientas para su «seguimiento»: hay tanto            herramientas gratuitas como de pago.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Un ejemplo de herramienta gratuita es el «buscador»: se puede utilizar también  para una acción de seguimiento. Pero, a menudo, los resultados no son                   satisfactorios.</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B41BD3D-154D-4871-8B0A-5C810B19DB5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D82062D-3682-4625-AD20-918939003EE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2DB5BDB-E585-4D56-8D68-C1E7B2B155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71533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AF812E2-5411-420B-A547-75A5BB565FEC}"/>
              </a:ext>
            </a:extLst>
          </p:cNvPr>
          <p:cNvSpPr/>
          <p:nvPr/>
        </p:nvSpPr>
        <p:spPr>
          <a:xfrm>
            <a:off x="1547664" y="2211710"/>
            <a:ext cx="6207782" cy="124374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ln w="0"/>
              <a:solidFill>
                <a:schemeClr val="accent1"/>
              </a:solidFill>
              <a:effectLst>
                <a:outerShdw blurRad="38100" dist="25400" dir="5400000" algn="ctr" rotWithShape="0">
                  <a:srgbClr val="6E747A">
                    <a:alpha val="43000"/>
                  </a:srgbClr>
                </a:outerShdw>
              </a:effectLst>
            </a:endParaRPr>
          </a:p>
        </p:txBody>
      </p:sp>
      <p:sp>
        <p:nvSpPr>
          <p:cNvPr id="4" name="Rectangle 3"/>
          <p:cNvSpPr/>
          <p:nvPr/>
        </p:nvSpPr>
        <p:spPr>
          <a:xfrm>
            <a:off x="1547664" y="1642329"/>
            <a:ext cx="620778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885793"/>
            <a:ext cx="6207782" cy="1569660"/>
          </a:xfrm>
          <a:prstGeom prst="rect">
            <a:avLst/>
          </a:prstGeom>
          <a:noFill/>
        </p:spPr>
        <p:txBody>
          <a:bodyPr wrap="square" rtlCol="0">
            <a:spAutoFit/>
          </a:bodyPr>
          <a:lstStyle/>
          <a:p>
            <a:pPr>
              <a:defRPr/>
            </a:pPr>
            <a:r>
              <a:rPr lang="es-ES" altLang="es-ES" sz="1200" dirty="0">
                <a:solidFill>
                  <a:srgbClr val="F8469B"/>
                </a:solidFill>
                <a:latin typeface="Arial Rounded MT Bold" panose="020F0704030504030204" pitchFamily="34" charset="0"/>
              </a:rPr>
              <a:t>LA IMPORTANCIA DE LOS CONTENIDOS</a:t>
            </a:r>
          </a:p>
          <a:p>
            <a:pPr>
              <a:defRPr/>
            </a:pPr>
            <a:endParaRPr lang="es-ES" altLang="es-ES" sz="1200" i="1" dirty="0">
              <a:latin typeface="Arial Rounded MT Bold" panose="020F0704030504030204" pitchFamily="34" charset="0"/>
            </a:endParaRPr>
          </a:p>
          <a:p>
            <a:pPr algn="just">
              <a:defRPr/>
            </a:pPr>
            <a:r>
              <a:rPr lang="es-ES" altLang="es-ES" sz="1200" dirty="0">
                <a:latin typeface="Arial Rounded MT Bold" panose="020F0704030504030204" pitchFamily="34" charset="0"/>
              </a:rPr>
              <a:t>Todo lo que dirigimos a nuestro público tiene que ser pertinente y seguir varias    reglas: ser pertinentes por forma y técnica. El </a:t>
            </a:r>
            <a:r>
              <a:rPr lang="es-ES" altLang="es-ES" sz="1200" dirty="0">
                <a:solidFill>
                  <a:srgbClr val="F8469B"/>
                </a:solidFill>
                <a:latin typeface="Arial Rounded MT Bold" panose="020F0704030504030204" pitchFamily="34" charset="0"/>
              </a:rPr>
              <a:t>estilo</a:t>
            </a:r>
            <a:r>
              <a:rPr lang="es-ES" altLang="es-ES" sz="1200" dirty="0">
                <a:latin typeface="Arial Rounded MT Bold" panose="020F0704030504030204" pitchFamily="34" charset="0"/>
              </a:rPr>
              <a:t> </a:t>
            </a:r>
            <a:r>
              <a:rPr lang="es-ES" altLang="es-ES" sz="1200" dirty="0">
                <a:solidFill>
                  <a:srgbClr val="F8469B"/>
                </a:solidFill>
                <a:latin typeface="Arial Rounded MT Bold" panose="020F0704030504030204" pitchFamily="34" charset="0"/>
              </a:rPr>
              <a:t>comunicativo </a:t>
            </a:r>
            <a:r>
              <a:rPr lang="es-ES" altLang="es-ES" sz="1200" dirty="0">
                <a:latin typeface="Arial Rounded MT Bold" panose="020F0704030504030204" pitchFamily="34" charset="0"/>
              </a:rPr>
              <a:t>es un                   importante elemento de calidad.</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Idealmente los contenidos promocionados y publicados por la empresa deberían tener un estilo comunicativo uniforme y reconocible.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E1D87DF6-DD0B-4BE4-8850-C2457C07AFC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3261CF8-2025-48A4-A53E-8927607BF040}"/>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3CD4C0C-F22A-4059-B409-C41E62B015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5388291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E1DBD00-A6E9-4CF4-9FD2-996D39EA42F1}"/>
              </a:ext>
            </a:extLst>
          </p:cNvPr>
          <p:cNvSpPr/>
          <p:nvPr/>
        </p:nvSpPr>
        <p:spPr>
          <a:xfrm>
            <a:off x="1440923" y="1815940"/>
            <a:ext cx="6242341" cy="1857684"/>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396188" y="1939953"/>
            <a:ext cx="6351623" cy="1569660"/>
          </a:xfrm>
          <a:prstGeom prst="rect">
            <a:avLst/>
          </a:prstGeom>
          <a:noFill/>
        </p:spPr>
        <p:txBody>
          <a:bodyPr wrap="square" rtlCol="0">
            <a:spAutoFit/>
          </a:bodyPr>
          <a:lstStyle/>
          <a:p>
            <a:pPr>
              <a:defRPr/>
            </a:pPr>
            <a:r>
              <a:rPr lang="es-ES" altLang="es-ES" sz="1200" dirty="0">
                <a:solidFill>
                  <a:srgbClr val="F8469B"/>
                </a:solidFill>
                <a:latin typeface="Arial Rounded MT Bold" panose="020F0704030504030204" pitchFamily="34" charset="0"/>
              </a:rPr>
              <a:t>LA IMPORTANCIA DE LOS CONTENIDOS</a:t>
            </a:r>
          </a:p>
          <a:p>
            <a:pPr algn="just">
              <a:defRPr/>
            </a:pPr>
            <a:endParaRPr lang="es-ES" altLang="es-ES" sz="1200" i="1" dirty="0">
              <a:latin typeface="Arial Rounded MT Bold" panose="020F0704030504030204" pitchFamily="34" charset="0"/>
            </a:endParaRPr>
          </a:p>
          <a:p>
            <a:pPr algn="just">
              <a:defRPr/>
            </a:pPr>
            <a:r>
              <a:rPr lang="es-ES" altLang="es-ES" sz="1200" dirty="0">
                <a:latin typeface="Arial Rounded MT Bold" panose="020F0704030504030204" pitchFamily="34" charset="0"/>
              </a:rPr>
              <a:t>No todos los mensajes presentes en las redes sociales tienen la misma relevancia.  Es necesario que cualquier empresa entienda tanto eso, como las estrategias útiles para crear contenidos más relevantes: el uso correcto de las fuentes, la selección  de la plataforma, el autor.</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La relevancia suele ser medida por 4 herramientas:</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AA16A72-76C3-4EB6-9337-F4607501A3B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FDE982F-25B5-458F-9DFD-131F9B26F50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5C8A2A6-6A18-4705-8AEB-68DDD634C7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3184238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E1FAA0E-6960-4DA7-A696-A78F14A30427}"/>
              </a:ext>
            </a:extLst>
          </p:cNvPr>
          <p:cNvSpPr/>
          <p:nvPr/>
        </p:nvSpPr>
        <p:spPr>
          <a:xfrm>
            <a:off x="2483768" y="1857343"/>
            <a:ext cx="504056" cy="32304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19664" y="1893127"/>
            <a:ext cx="6076672" cy="1569660"/>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Quién es el  </a:t>
            </a:r>
            <a:r>
              <a:rPr lang="es-ES" altLang="es-ES" sz="1200" dirty="0">
                <a:solidFill>
                  <a:srgbClr val="F8469B"/>
                </a:solidFill>
                <a:latin typeface="Arial Rounded MT Bold" panose="020F0704030504030204" pitchFamily="34" charset="0"/>
              </a:rPr>
              <a:t>sujeto</a:t>
            </a:r>
            <a:r>
              <a:rPr lang="es-ES" altLang="es-ES" sz="1200" dirty="0">
                <a:latin typeface="Arial Rounded MT Bold" panose="020F0704030504030204" pitchFamily="34" charset="0"/>
              </a:rPr>
              <a:t> del mensaje: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El sujeto del mensaje puede ser la marca misma (por ejemplo: «por la mañana  siempre desayuno con las </a:t>
            </a:r>
            <a:r>
              <a:rPr lang="es-ES" altLang="es-ES" sz="1200" i="1" dirty="0" err="1">
                <a:latin typeface="Arial Rounded MT Bold" panose="020F0704030504030204" pitchFamily="34" charset="0"/>
              </a:rPr>
              <a:t>Gocciole</a:t>
            </a:r>
            <a:r>
              <a:rPr lang="es-ES" altLang="es-ES" sz="1200" dirty="0">
                <a:latin typeface="Arial Rounded MT Bold" panose="020F0704030504030204" pitchFamily="34" charset="0"/>
              </a:rPr>
              <a:t>, ¡me encantan!». En este caso la marca es  claramente el sujeto central).</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O el usuario puede expresar su opinión sobre otros temas generales                     conectados, de todas formas, al sector a que el sujeto y/o la marca pertenecen.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5F6243E9-1F22-455B-B872-EEF0679A1D4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26E15EF-ED88-4E88-B307-ACD65564793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B70AC476-6DB6-4BF7-AF62-058CFF4684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7853678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338080-A578-4289-89B2-6873E31DD8C2}"/>
              </a:ext>
            </a:extLst>
          </p:cNvPr>
          <p:cNvSpPr/>
          <p:nvPr/>
        </p:nvSpPr>
        <p:spPr>
          <a:xfrm>
            <a:off x="2339752" y="1949732"/>
            <a:ext cx="1512168" cy="30031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508865" y="16423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08865" y="1970386"/>
            <a:ext cx="5904000" cy="1938992"/>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Cuál es la </a:t>
            </a:r>
            <a:r>
              <a:rPr lang="es-ES" altLang="es-ES" sz="1200" dirty="0">
                <a:solidFill>
                  <a:srgbClr val="F8469B"/>
                </a:solidFill>
                <a:latin typeface="Arial Rounded MT Bold" panose="020F0704030504030204" pitchFamily="34" charset="0"/>
              </a:rPr>
              <a:t>relevancia temática </a:t>
            </a:r>
            <a:r>
              <a:rPr lang="es-ES" altLang="es-ES" sz="1200" dirty="0">
                <a:latin typeface="Arial Rounded MT Bold" panose="020F0704030504030204" pitchFamily="34" charset="0"/>
              </a:rPr>
              <a:t>de la fuente:</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¿Cómo se relaciona el contenido creado con la fuente de pertenencia?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Se refiere, especialmente, al grado de afinidad de la fuente con respecto al    sector de análisis.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Por ejemplo, se puede obtener una estimación comparando el número de       post relacionados al sector con el número de post creados por la fuente         considerada.</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8307784-21D1-497F-9B1E-737EB0E4027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3B70753-DBF2-4820-968E-A6B94B6A00F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C06E4DB-5702-4843-8D46-F0D7F8D4DC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2812329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5829A71D-E6F7-47ED-9160-BEA5D9FDF036}"/>
              </a:ext>
            </a:extLst>
          </p:cNvPr>
          <p:cNvSpPr/>
          <p:nvPr/>
        </p:nvSpPr>
        <p:spPr>
          <a:xfrm>
            <a:off x="1526222" y="1644850"/>
            <a:ext cx="1173570" cy="33705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526222" y="144801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7" name="Diagrama 6">
            <a:extLst>
              <a:ext uri="{FF2B5EF4-FFF2-40B4-BE49-F238E27FC236}">
                <a16:creationId xmlns:a16="http://schemas.microsoft.com/office/drawing/2014/main" id="{28491FC3-B17A-4E60-BF5C-65B140EBD151}"/>
              </a:ext>
            </a:extLst>
          </p:cNvPr>
          <p:cNvGraphicFramePr/>
          <p:nvPr>
            <p:extLst>
              <p:ext uri="{D42A27DB-BD31-4B8C-83A1-F6EECF244321}">
                <p14:modId xmlns:p14="http://schemas.microsoft.com/office/powerpoint/2010/main" val="2251455476"/>
              </p:ext>
            </p:extLst>
          </p:nvPr>
        </p:nvGraphicFramePr>
        <p:xfrm>
          <a:off x="1455433" y="2046680"/>
          <a:ext cx="6207782" cy="211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14F91DB-CD4D-4074-B760-E135F18459C1}"/>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20A0896-0189-4EFF-BAEF-D0D45CD3FD1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E58A7DB-2035-4830-9F5B-B44D44CE1ED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5BEEE6C7-31E6-4DC1-B0D5-5C764E51B12C}"/>
              </a:ext>
            </a:extLst>
          </p:cNvPr>
          <p:cNvSpPr txBox="1"/>
          <p:nvPr/>
        </p:nvSpPr>
        <p:spPr>
          <a:xfrm>
            <a:off x="1455433" y="1644850"/>
            <a:ext cx="4572000" cy="276999"/>
          </a:xfrm>
          <a:prstGeom prst="rect">
            <a:avLst/>
          </a:prstGeom>
          <a:noFill/>
        </p:spPr>
        <p:txBody>
          <a:bodyPr wrap="square">
            <a:spAutoFit/>
          </a:bodyPr>
          <a:lstStyle/>
          <a:p>
            <a:pPr>
              <a:defRPr/>
            </a:pPr>
            <a:r>
              <a:rPr lang="it-IT" altLang="es-ES" sz="1200" dirty="0">
                <a:latin typeface="Arial Rounded MT Bold" panose="020F0704030504030204" pitchFamily="34" charset="0"/>
              </a:rPr>
              <a:t>El </a:t>
            </a:r>
            <a:r>
              <a:rPr lang="it-IT" altLang="es-ES" sz="1200" dirty="0">
                <a:solidFill>
                  <a:srgbClr val="F8469B"/>
                </a:solidFill>
                <a:latin typeface="Arial Rounded MT Bold" panose="020F0704030504030204" pitchFamily="34" charset="0"/>
              </a:rPr>
              <a:t>engagement</a:t>
            </a:r>
            <a:r>
              <a:rPr lang="it-IT" altLang="es-ES" sz="1200" dirty="0">
                <a:latin typeface="Arial Rounded MT Bold" panose="020F0704030504030204" pitchFamily="34" charset="0"/>
              </a:rPr>
              <a:t>: </a:t>
            </a:r>
          </a:p>
        </p:txBody>
      </p:sp>
    </p:spTree>
    <p:extLst>
      <p:ext uri="{BB962C8B-B14F-4D97-AF65-F5344CB8AC3E}">
        <p14:creationId xmlns:p14="http://schemas.microsoft.com/office/powerpoint/2010/main" val="21681574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50477781-31B6-4F95-80C7-51FFAC97144C}"/>
              </a:ext>
            </a:extLst>
          </p:cNvPr>
          <p:cNvSpPr/>
          <p:nvPr/>
        </p:nvSpPr>
        <p:spPr>
          <a:xfrm>
            <a:off x="1628657" y="1839579"/>
            <a:ext cx="1224136" cy="28805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39579"/>
            <a:ext cx="6207782" cy="1200329"/>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La </a:t>
            </a:r>
            <a:r>
              <a:rPr lang="es-ES" altLang="es-ES" sz="1200" dirty="0">
                <a:solidFill>
                  <a:srgbClr val="F8469B"/>
                </a:solidFill>
                <a:latin typeface="Arial Rounded MT Bold" panose="020F0704030504030204" pitchFamily="34" charset="0"/>
              </a:rPr>
              <a:t>Visibilidad</a:t>
            </a:r>
            <a:r>
              <a:rPr lang="es-ES" altLang="es-ES" sz="1200" dirty="0">
                <a:latin typeface="Arial Rounded MT Bold" panose="020F0704030504030204" pitchFamily="34" charset="0"/>
              </a:rPr>
              <a:t>: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Este parámetro considera idealmente al «público» total del contenido publicado. Sin embargo, ese dato casi nunca está disponible, pero podemos apoyarnos a        indicadores como </a:t>
            </a:r>
            <a:r>
              <a:rPr lang="es-ES" altLang="es-ES" sz="1200" dirty="0">
                <a:solidFill>
                  <a:srgbClr val="F8469B"/>
                </a:solidFill>
                <a:latin typeface="Arial Rounded MT Bold" panose="020F0704030504030204" pitchFamily="34" charset="0"/>
              </a:rPr>
              <a:t>Google Page Rank </a:t>
            </a:r>
            <a:r>
              <a:rPr lang="es-ES" altLang="es-ES" sz="1200" dirty="0">
                <a:latin typeface="Arial Rounded MT Bold" panose="020F0704030504030204" pitchFamily="34" charset="0"/>
              </a:rPr>
              <a:t>o al número de seguidores si tenemos en     cuenta Twitter (o un número de «fan» si hablamos de Facebook).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7F0FD93-2E78-44B0-95A3-9EEBBC0E7EA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22C9655B-0A0C-4486-B384-70C7989C6F1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5815279-3A99-4CD7-95F0-513D7B76A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5439956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42E4550-8C9D-4E1C-BE16-537062EB9E6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3CDC712-B095-4DC5-BAB3-5A81134F52B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772DA38-7067-4287-AF69-B5B8136B03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FD0804CA-9415-43A0-992B-30F4D3F131C4}"/>
              </a:ext>
            </a:extLst>
          </p:cNvPr>
          <p:cNvSpPr txBox="1"/>
          <p:nvPr/>
        </p:nvSpPr>
        <p:spPr>
          <a:xfrm>
            <a:off x="1582223" y="1879252"/>
            <a:ext cx="6158129" cy="1569660"/>
          </a:xfrm>
          <a:prstGeom prst="rect">
            <a:avLst/>
          </a:prstGeom>
          <a:noFill/>
        </p:spPr>
        <p:txBody>
          <a:bodyPr wrap="square">
            <a:spAutoFit/>
          </a:bodyPr>
          <a:lstStyle/>
          <a:p>
            <a:pPr>
              <a:defRPr/>
            </a:pPr>
            <a:r>
              <a:rPr lang="es-ES" altLang="es-ES" sz="1200" dirty="0">
                <a:solidFill>
                  <a:srgbClr val="F8469B"/>
                </a:solidFill>
                <a:latin typeface="Arial Rounded MT Bold" panose="020F0704030504030204" pitchFamily="34" charset="0"/>
              </a:rPr>
              <a:t>MEDIR EL RENDIMIENTO DE LOS PERFILES DE LAS EMPRESAS EN LAS REDES SOCIALES: LA SOCIAL ANALYTICS</a:t>
            </a:r>
          </a:p>
          <a:p>
            <a:pPr>
              <a:defRPr/>
            </a:pPr>
            <a:endParaRPr lang="es-ES" altLang="es-ES" sz="1200" i="1" dirty="0">
              <a:solidFill>
                <a:schemeClr val="tx1"/>
              </a:solidFill>
              <a:latin typeface="Arial Rounded MT Bold" panose="020F0704030504030204" pitchFamily="34" charset="0"/>
            </a:endParaRPr>
          </a:p>
          <a:p>
            <a:pPr>
              <a:defRPr/>
            </a:pPr>
            <a:r>
              <a:rPr lang="es-ES" altLang="es-ES" sz="1200" dirty="0">
                <a:solidFill>
                  <a:schemeClr val="tx1"/>
                </a:solidFill>
                <a:latin typeface="Arial Rounded MT Bold" panose="020F0704030504030204" pitchFamily="34" charset="0"/>
              </a:rPr>
              <a:t>Las conversaciones en las redes sociales crecen constantemente</a:t>
            </a:r>
            <a:r>
              <a:rPr lang="es-ES" altLang="es-ES" sz="1200" dirty="0">
                <a:latin typeface="Arial Rounded MT Bold" panose="020F0704030504030204" pitchFamily="34" charset="0"/>
              </a:rPr>
              <a:t>.</a:t>
            </a:r>
            <a:r>
              <a:rPr lang="es-ES" altLang="es-ES" sz="1200" dirty="0">
                <a:solidFill>
                  <a:schemeClr val="tx1"/>
                </a:solidFill>
                <a:latin typeface="Arial Rounded MT Bold" panose="020F0704030504030204" pitchFamily="34" charset="0"/>
              </a:rPr>
              <a:t> Entonces,         llega a ser fundamental para las empresas desarrollar una propia estrategia de  </a:t>
            </a:r>
            <a:r>
              <a:rPr lang="es-ES" altLang="es-ES" sz="1200" dirty="0">
                <a:latin typeface="Arial Rounded MT Bold" panose="020F0704030504030204" pitchFamily="34" charset="0"/>
              </a:rPr>
              <a:t>presencia. </a:t>
            </a:r>
          </a:p>
          <a:p>
            <a:pPr>
              <a:defRPr/>
            </a:pPr>
            <a:endParaRPr lang="es-ES" altLang="es-ES" sz="1200" dirty="0">
              <a:solidFill>
                <a:schemeClr val="tx1"/>
              </a:solidFill>
              <a:latin typeface="Arial Rounded MT Bold" panose="020F0704030504030204" pitchFamily="34" charset="0"/>
            </a:endParaRPr>
          </a:p>
          <a:p>
            <a:pPr>
              <a:defRPr/>
            </a:pPr>
            <a:r>
              <a:rPr lang="es-ES" altLang="es-ES" sz="1200" dirty="0">
                <a:solidFill>
                  <a:srgbClr val="F8469B"/>
                </a:solidFill>
                <a:latin typeface="Arial Rounded MT Bold" panose="020F0704030504030204" pitchFamily="34" charset="0"/>
              </a:rPr>
              <a:t>¿Qué es la «SOCIAL ANALYTICS» y para qué sirve? </a:t>
            </a:r>
          </a:p>
        </p:txBody>
      </p:sp>
    </p:spTree>
    <p:extLst>
      <p:ext uri="{BB962C8B-B14F-4D97-AF65-F5344CB8AC3E}">
        <p14:creationId xmlns:p14="http://schemas.microsoft.com/office/powerpoint/2010/main" val="6840648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44470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5" name="Diagrama 4">
            <a:extLst>
              <a:ext uri="{FF2B5EF4-FFF2-40B4-BE49-F238E27FC236}">
                <a16:creationId xmlns:a16="http://schemas.microsoft.com/office/drawing/2014/main" id="{E92CFE8A-04E7-4010-AD64-50EB017D740D}"/>
              </a:ext>
            </a:extLst>
          </p:cNvPr>
          <p:cNvGraphicFramePr/>
          <p:nvPr>
            <p:extLst>
              <p:ext uri="{D42A27DB-BD31-4B8C-83A1-F6EECF244321}">
                <p14:modId xmlns:p14="http://schemas.microsoft.com/office/powerpoint/2010/main" val="965003956"/>
              </p:ext>
            </p:extLst>
          </p:nvPr>
        </p:nvGraphicFramePr>
        <p:xfrm>
          <a:off x="1307697" y="1635646"/>
          <a:ext cx="6207782" cy="2676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2160DAC-B85A-4FC3-9695-B570651304B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3C377B0-BFA1-4C5A-8227-19D922C5369E}"/>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2F59069-E64B-40DE-947C-9283A88615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956243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riángulo isósceles 9">
            <a:extLst>
              <a:ext uri="{FF2B5EF4-FFF2-40B4-BE49-F238E27FC236}">
                <a16:creationId xmlns:a16="http://schemas.microsoft.com/office/drawing/2014/main" id="{F2F99234-9D3D-42E7-9F40-E5B396E1D75E}"/>
              </a:ext>
            </a:extLst>
          </p:cNvPr>
          <p:cNvSpPr/>
          <p:nvPr/>
        </p:nvSpPr>
        <p:spPr>
          <a:xfrm>
            <a:off x="1566247" y="1973607"/>
            <a:ext cx="2193978" cy="2254327"/>
          </a:xfrm>
          <a:prstGeom prst="triangle">
            <a:avLst/>
          </a:prstGeom>
          <a:solidFill>
            <a:srgbClr val="F8469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ectangle 3"/>
          <p:cNvSpPr/>
          <p:nvPr/>
        </p:nvSpPr>
        <p:spPr>
          <a:xfrm>
            <a:off x="1566247" y="134633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55118" y="1480682"/>
            <a:ext cx="6207782" cy="461665"/>
          </a:xfrm>
          <a:prstGeom prst="rect">
            <a:avLst/>
          </a:prstGeom>
          <a:noFill/>
        </p:spPr>
        <p:txBody>
          <a:bodyPr wrap="square" rtlCol="0">
            <a:spAutoFit/>
          </a:bodyPr>
          <a:lstStyle/>
          <a:p>
            <a:pPr>
              <a:defRPr/>
            </a:pPr>
            <a:r>
              <a:rPr lang="es-ES" altLang="es-ES" sz="1200" dirty="0">
                <a:latin typeface="Arial Rounded MT Bold" panose="020F0704030504030204" pitchFamily="34" charset="0"/>
              </a:rPr>
              <a:t>Todas las </a:t>
            </a:r>
            <a:r>
              <a:rPr lang="es-ES" altLang="es-ES" sz="1200" dirty="0">
                <a:solidFill>
                  <a:srgbClr val="F8469B"/>
                </a:solidFill>
                <a:latin typeface="Arial Rounded MT Bold" panose="020F0704030504030204" pitchFamily="34" charset="0"/>
              </a:rPr>
              <a:t>plataformas de Medios sociales </a:t>
            </a:r>
            <a:r>
              <a:rPr lang="es-ES" altLang="es-ES" sz="1200" dirty="0">
                <a:latin typeface="Arial Rounded MT Bold" panose="020F0704030504030204" pitchFamily="34" charset="0"/>
              </a:rPr>
              <a:t>se caracterizan por la </a:t>
            </a:r>
            <a:r>
              <a:rPr lang="es-ES" altLang="es-ES" sz="1200" dirty="0">
                <a:solidFill>
                  <a:srgbClr val="F8469B"/>
                </a:solidFill>
                <a:latin typeface="Arial Rounded MT Bold" panose="020F0704030504030204" pitchFamily="34" charset="0"/>
              </a:rPr>
              <a:t>sencillez</a:t>
            </a:r>
            <a:r>
              <a:rPr lang="es-ES" altLang="es-ES" sz="1200" dirty="0">
                <a:latin typeface="Arial Rounded MT Bold" panose="020F0704030504030204" pitchFamily="34" charset="0"/>
              </a:rPr>
              <a:t>: </a:t>
            </a:r>
          </a:p>
          <a:p>
            <a:pPr>
              <a:defRPr/>
            </a:pPr>
            <a:r>
              <a:rPr lang="es-ES" altLang="es-ES" sz="1200" dirty="0">
                <a:latin typeface="Arial Rounded MT Bold" panose="020F0704030504030204" pitchFamily="34" charset="0"/>
              </a:rPr>
              <a:t>Todos, por ejemplo, somos capaces de abrir la página de Facebook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7120C33-20EF-4227-90B5-34BF37BFAE05}"/>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CD38C11-9AA2-4850-9254-613980FFC028}"/>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D5F1FA3-BA2E-4C9C-A84A-3D47DA70F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
        <p:nvSpPr>
          <p:cNvPr id="19" name="Forma libre: forma 18">
            <a:extLst>
              <a:ext uri="{FF2B5EF4-FFF2-40B4-BE49-F238E27FC236}">
                <a16:creationId xmlns:a16="http://schemas.microsoft.com/office/drawing/2014/main" id="{0952BABE-E467-4C35-B12F-315BEB08EDB7}"/>
              </a:ext>
            </a:extLst>
          </p:cNvPr>
          <p:cNvSpPr/>
          <p:nvPr/>
        </p:nvSpPr>
        <p:spPr>
          <a:xfrm>
            <a:off x="2699792" y="2275844"/>
            <a:ext cx="4608512" cy="407711"/>
          </a:xfrm>
          <a:custGeom>
            <a:avLst/>
            <a:gdLst>
              <a:gd name="connsiteX0" fmla="*/ 0 w 3013190"/>
              <a:gd name="connsiteY0" fmla="*/ 67953 h 407711"/>
              <a:gd name="connsiteX1" fmla="*/ 67953 w 3013190"/>
              <a:gd name="connsiteY1" fmla="*/ 0 h 407711"/>
              <a:gd name="connsiteX2" fmla="*/ 2945237 w 3013190"/>
              <a:gd name="connsiteY2" fmla="*/ 0 h 407711"/>
              <a:gd name="connsiteX3" fmla="*/ 3013190 w 3013190"/>
              <a:gd name="connsiteY3" fmla="*/ 67953 h 407711"/>
              <a:gd name="connsiteX4" fmla="*/ 3013190 w 3013190"/>
              <a:gd name="connsiteY4" fmla="*/ 339758 h 407711"/>
              <a:gd name="connsiteX5" fmla="*/ 2945237 w 3013190"/>
              <a:gd name="connsiteY5" fmla="*/ 407711 h 407711"/>
              <a:gd name="connsiteX6" fmla="*/ 67953 w 3013190"/>
              <a:gd name="connsiteY6" fmla="*/ 407711 h 407711"/>
              <a:gd name="connsiteX7" fmla="*/ 0 w 3013190"/>
              <a:gd name="connsiteY7" fmla="*/ 339758 h 407711"/>
              <a:gd name="connsiteX8" fmla="*/ 0 w 3013190"/>
              <a:gd name="connsiteY8" fmla="*/ 67953 h 4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190" h="407711">
                <a:moveTo>
                  <a:pt x="0" y="67953"/>
                </a:moveTo>
                <a:cubicBezTo>
                  <a:pt x="0" y="30424"/>
                  <a:pt x="30424" y="0"/>
                  <a:pt x="67953" y="0"/>
                </a:cubicBezTo>
                <a:lnTo>
                  <a:pt x="2945237" y="0"/>
                </a:lnTo>
                <a:cubicBezTo>
                  <a:pt x="2982766" y="0"/>
                  <a:pt x="3013190" y="30424"/>
                  <a:pt x="3013190" y="67953"/>
                </a:cubicBezTo>
                <a:lnTo>
                  <a:pt x="3013190" y="339758"/>
                </a:lnTo>
                <a:cubicBezTo>
                  <a:pt x="3013190" y="377287"/>
                  <a:pt x="2982766" y="407711"/>
                  <a:pt x="2945237" y="407711"/>
                </a:cubicBezTo>
                <a:lnTo>
                  <a:pt x="67953" y="407711"/>
                </a:lnTo>
                <a:cubicBezTo>
                  <a:pt x="30424" y="407711"/>
                  <a:pt x="0" y="377287"/>
                  <a:pt x="0" y="339758"/>
                </a:cubicBezTo>
                <a:lnTo>
                  <a:pt x="0" y="6795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8003" tIns="58003" rIns="58003" bIns="58003"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Arial Rounded MT Bold" panose="020F0704030504030204" pitchFamily="34" charset="0"/>
              </a:rPr>
              <a:t>Además, las plataformas al principio son gratuitas: la sencillez del uso   nos lleva a saltar las fases de definición estratégica,</a:t>
            </a:r>
          </a:p>
        </p:txBody>
      </p:sp>
      <p:sp>
        <p:nvSpPr>
          <p:cNvPr id="20" name="Forma libre: forma 19">
            <a:extLst>
              <a:ext uri="{FF2B5EF4-FFF2-40B4-BE49-F238E27FC236}">
                <a16:creationId xmlns:a16="http://schemas.microsoft.com/office/drawing/2014/main" id="{22C34CBA-AB17-4912-86A1-1B7AC986FCF6}"/>
              </a:ext>
            </a:extLst>
          </p:cNvPr>
          <p:cNvSpPr/>
          <p:nvPr/>
        </p:nvSpPr>
        <p:spPr>
          <a:xfrm>
            <a:off x="2699791" y="2734519"/>
            <a:ext cx="4608511" cy="407711"/>
          </a:xfrm>
          <a:custGeom>
            <a:avLst/>
            <a:gdLst>
              <a:gd name="connsiteX0" fmla="*/ 0 w 3013190"/>
              <a:gd name="connsiteY0" fmla="*/ 67953 h 407711"/>
              <a:gd name="connsiteX1" fmla="*/ 67953 w 3013190"/>
              <a:gd name="connsiteY1" fmla="*/ 0 h 407711"/>
              <a:gd name="connsiteX2" fmla="*/ 2945237 w 3013190"/>
              <a:gd name="connsiteY2" fmla="*/ 0 h 407711"/>
              <a:gd name="connsiteX3" fmla="*/ 3013190 w 3013190"/>
              <a:gd name="connsiteY3" fmla="*/ 67953 h 407711"/>
              <a:gd name="connsiteX4" fmla="*/ 3013190 w 3013190"/>
              <a:gd name="connsiteY4" fmla="*/ 339758 h 407711"/>
              <a:gd name="connsiteX5" fmla="*/ 2945237 w 3013190"/>
              <a:gd name="connsiteY5" fmla="*/ 407711 h 407711"/>
              <a:gd name="connsiteX6" fmla="*/ 67953 w 3013190"/>
              <a:gd name="connsiteY6" fmla="*/ 407711 h 407711"/>
              <a:gd name="connsiteX7" fmla="*/ 0 w 3013190"/>
              <a:gd name="connsiteY7" fmla="*/ 339758 h 407711"/>
              <a:gd name="connsiteX8" fmla="*/ 0 w 3013190"/>
              <a:gd name="connsiteY8" fmla="*/ 67953 h 4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190" h="407711">
                <a:moveTo>
                  <a:pt x="0" y="67953"/>
                </a:moveTo>
                <a:cubicBezTo>
                  <a:pt x="0" y="30424"/>
                  <a:pt x="30424" y="0"/>
                  <a:pt x="67953" y="0"/>
                </a:cubicBezTo>
                <a:lnTo>
                  <a:pt x="2945237" y="0"/>
                </a:lnTo>
                <a:cubicBezTo>
                  <a:pt x="2982766" y="0"/>
                  <a:pt x="3013190" y="30424"/>
                  <a:pt x="3013190" y="67953"/>
                </a:cubicBezTo>
                <a:lnTo>
                  <a:pt x="3013190" y="339758"/>
                </a:lnTo>
                <a:cubicBezTo>
                  <a:pt x="3013190" y="377287"/>
                  <a:pt x="2982766" y="407711"/>
                  <a:pt x="2945237" y="407711"/>
                </a:cubicBezTo>
                <a:lnTo>
                  <a:pt x="67953" y="407711"/>
                </a:lnTo>
                <a:cubicBezTo>
                  <a:pt x="30424" y="407711"/>
                  <a:pt x="0" y="377287"/>
                  <a:pt x="0" y="339758"/>
                </a:cubicBezTo>
                <a:lnTo>
                  <a:pt x="0" y="6795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8003" tIns="58003" rIns="58003" bIns="58003" numCol="1" spcCol="1270" anchor="ctr" anchorCtr="0">
            <a:noAutofit/>
          </a:bodyPr>
          <a:lstStyle/>
          <a:p>
            <a:pPr marL="0" lvl="0" indent="0" algn="ctr" defTabSz="444500">
              <a:lnSpc>
                <a:spcPct val="90000"/>
              </a:lnSpc>
              <a:spcBef>
                <a:spcPct val="0"/>
              </a:spcBef>
              <a:spcAft>
                <a:spcPct val="35000"/>
              </a:spcAft>
              <a:buNone/>
            </a:pPr>
            <a:r>
              <a:rPr lang="es-ES" sz="1000" dirty="0">
                <a:latin typeface="Arial Rounded MT Bold" panose="020F0704030504030204" pitchFamily="34" charset="0"/>
              </a:rPr>
              <a:t>p</a:t>
            </a:r>
            <a:r>
              <a:rPr lang="es-ES" sz="1000" kern="1200" dirty="0">
                <a:latin typeface="Arial Rounded MT Bold" panose="020F0704030504030204" pitchFamily="34" charset="0"/>
              </a:rPr>
              <a:t>asando directamente por la ejecución, </a:t>
            </a:r>
          </a:p>
        </p:txBody>
      </p:sp>
      <p:sp>
        <p:nvSpPr>
          <p:cNvPr id="21" name="Forma libre: forma 20">
            <a:extLst>
              <a:ext uri="{FF2B5EF4-FFF2-40B4-BE49-F238E27FC236}">
                <a16:creationId xmlns:a16="http://schemas.microsoft.com/office/drawing/2014/main" id="{72041A6E-F5ED-4367-8736-D29FB0236B8E}"/>
              </a:ext>
            </a:extLst>
          </p:cNvPr>
          <p:cNvSpPr/>
          <p:nvPr/>
        </p:nvSpPr>
        <p:spPr>
          <a:xfrm>
            <a:off x="2699791" y="3193195"/>
            <a:ext cx="4608511" cy="407711"/>
          </a:xfrm>
          <a:custGeom>
            <a:avLst/>
            <a:gdLst>
              <a:gd name="connsiteX0" fmla="*/ 0 w 3013190"/>
              <a:gd name="connsiteY0" fmla="*/ 67953 h 407711"/>
              <a:gd name="connsiteX1" fmla="*/ 67953 w 3013190"/>
              <a:gd name="connsiteY1" fmla="*/ 0 h 407711"/>
              <a:gd name="connsiteX2" fmla="*/ 2945237 w 3013190"/>
              <a:gd name="connsiteY2" fmla="*/ 0 h 407711"/>
              <a:gd name="connsiteX3" fmla="*/ 3013190 w 3013190"/>
              <a:gd name="connsiteY3" fmla="*/ 67953 h 407711"/>
              <a:gd name="connsiteX4" fmla="*/ 3013190 w 3013190"/>
              <a:gd name="connsiteY4" fmla="*/ 339758 h 407711"/>
              <a:gd name="connsiteX5" fmla="*/ 2945237 w 3013190"/>
              <a:gd name="connsiteY5" fmla="*/ 407711 h 407711"/>
              <a:gd name="connsiteX6" fmla="*/ 67953 w 3013190"/>
              <a:gd name="connsiteY6" fmla="*/ 407711 h 407711"/>
              <a:gd name="connsiteX7" fmla="*/ 0 w 3013190"/>
              <a:gd name="connsiteY7" fmla="*/ 339758 h 407711"/>
              <a:gd name="connsiteX8" fmla="*/ 0 w 3013190"/>
              <a:gd name="connsiteY8" fmla="*/ 67953 h 4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190" h="407711">
                <a:moveTo>
                  <a:pt x="0" y="67953"/>
                </a:moveTo>
                <a:cubicBezTo>
                  <a:pt x="0" y="30424"/>
                  <a:pt x="30424" y="0"/>
                  <a:pt x="67953" y="0"/>
                </a:cubicBezTo>
                <a:lnTo>
                  <a:pt x="2945237" y="0"/>
                </a:lnTo>
                <a:cubicBezTo>
                  <a:pt x="2982766" y="0"/>
                  <a:pt x="3013190" y="30424"/>
                  <a:pt x="3013190" y="67953"/>
                </a:cubicBezTo>
                <a:lnTo>
                  <a:pt x="3013190" y="339758"/>
                </a:lnTo>
                <a:cubicBezTo>
                  <a:pt x="3013190" y="377287"/>
                  <a:pt x="2982766" y="407711"/>
                  <a:pt x="2945237" y="407711"/>
                </a:cubicBezTo>
                <a:lnTo>
                  <a:pt x="67953" y="407711"/>
                </a:lnTo>
                <a:cubicBezTo>
                  <a:pt x="30424" y="407711"/>
                  <a:pt x="0" y="377287"/>
                  <a:pt x="0" y="339758"/>
                </a:cubicBezTo>
                <a:lnTo>
                  <a:pt x="0" y="6795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8003" tIns="58003" rIns="58003" bIns="58003" numCol="1" spcCol="1270" anchor="ctr" anchorCtr="0">
            <a:noAutofit/>
          </a:bodyPr>
          <a:lstStyle/>
          <a:p>
            <a:pPr marL="0" lvl="0" indent="0" algn="ctr" defTabSz="444500">
              <a:lnSpc>
                <a:spcPct val="90000"/>
              </a:lnSpc>
              <a:spcBef>
                <a:spcPct val="0"/>
              </a:spcBef>
              <a:spcAft>
                <a:spcPct val="35000"/>
              </a:spcAft>
              <a:buNone/>
            </a:pPr>
            <a:r>
              <a:rPr lang="es-ES" sz="1000" dirty="0">
                <a:latin typeface="Arial Rounded MT Bold" panose="020F0704030504030204" pitchFamily="34" charset="0"/>
              </a:rPr>
              <a:t>p</a:t>
            </a:r>
            <a:r>
              <a:rPr lang="es-ES" sz="1000" kern="1200" dirty="0">
                <a:latin typeface="Arial Rounded MT Bold" panose="020F0704030504030204" pitchFamily="34" charset="0"/>
              </a:rPr>
              <a:t>ero, en realidad, pensar y planear siguen siendo fases</a:t>
            </a:r>
          </a:p>
        </p:txBody>
      </p:sp>
      <p:sp>
        <p:nvSpPr>
          <p:cNvPr id="22" name="Forma libre: forma 21">
            <a:extLst>
              <a:ext uri="{FF2B5EF4-FFF2-40B4-BE49-F238E27FC236}">
                <a16:creationId xmlns:a16="http://schemas.microsoft.com/office/drawing/2014/main" id="{4B6B22F7-1795-4750-AB41-C17F509C34DB}"/>
              </a:ext>
            </a:extLst>
          </p:cNvPr>
          <p:cNvSpPr/>
          <p:nvPr/>
        </p:nvSpPr>
        <p:spPr>
          <a:xfrm>
            <a:off x="2699791" y="3651870"/>
            <a:ext cx="4608511" cy="407711"/>
          </a:xfrm>
          <a:custGeom>
            <a:avLst/>
            <a:gdLst>
              <a:gd name="connsiteX0" fmla="*/ 0 w 3013190"/>
              <a:gd name="connsiteY0" fmla="*/ 67953 h 407711"/>
              <a:gd name="connsiteX1" fmla="*/ 67953 w 3013190"/>
              <a:gd name="connsiteY1" fmla="*/ 0 h 407711"/>
              <a:gd name="connsiteX2" fmla="*/ 2945237 w 3013190"/>
              <a:gd name="connsiteY2" fmla="*/ 0 h 407711"/>
              <a:gd name="connsiteX3" fmla="*/ 3013190 w 3013190"/>
              <a:gd name="connsiteY3" fmla="*/ 67953 h 407711"/>
              <a:gd name="connsiteX4" fmla="*/ 3013190 w 3013190"/>
              <a:gd name="connsiteY4" fmla="*/ 339758 h 407711"/>
              <a:gd name="connsiteX5" fmla="*/ 2945237 w 3013190"/>
              <a:gd name="connsiteY5" fmla="*/ 407711 h 407711"/>
              <a:gd name="connsiteX6" fmla="*/ 67953 w 3013190"/>
              <a:gd name="connsiteY6" fmla="*/ 407711 h 407711"/>
              <a:gd name="connsiteX7" fmla="*/ 0 w 3013190"/>
              <a:gd name="connsiteY7" fmla="*/ 339758 h 407711"/>
              <a:gd name="connsiteX8" fmla="*/ 0 w 3013190"/>
              <a:gd name="connsiteY8" fmla="*/ 67953 h 40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190" h="407711">
                <a:moveTo>
                  <a:pt x="0" y="67953"/>
                </a:moveTo>
                <a:cubicBezTo>
                  <a:pt x="0" y="30424"/>
                  <a:pt x="30424" y="0"/>
                  <a:pt x="67953" y="0"/>
                </a:cubicBezTo>
                <a:lnTo>
                  <a:pt x="2945237" y="0"/>
                </a:lnTo>
                <a:cubicBezTo>
                  <a:pt x="2982766" y="0"/>
                  <a:pt x="3013190" y="30424"/>
                  <a:pt x="3013190" y="67953"/>
                </a:cubicBezTo>
                <a:lnTo>
                  <a:pt x="3013190" y="339758"/>
                </a:lnTo>
                <a:cubicBezTo>
                  <a:pt x="3013190" y="377287"/>
                  <a:pt x="2982766" y="407711"/>
                  <a:pt x="2945237" y="407711"/>
                </a:cubicBezTo>
                <a:lnTo>
                  <a:pt x="67953" y="407711"/>
                </a:lnTo>
                <a:cubicBezTo>
                  <a:pt x="30424" y="407711"/>
                  <a:pt x="0" y="377287"/>
                  <a:pt x="0" y="339758"/>
                </a:cubicBezTo>
                <a:lnTo>
                  <a:pt x="0" y="67953"/>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58003" tIns="58003" rIns="58003" bIns="58003" numCol="1" spcCol="1270" anchor="ctr" anchorCtr="0">
            <a:noAutofit/>
          </a:bodyPr>
          <a:lstStyle/>
          <a:p>
            <a:pPr marL="0" lvl="0" indent="0" algn="ctr" defTabSz="444500">
              <a:lnSpc>
                <a:spcPct val="90000"/>
              </a:lnSpc>
              <a:spcBef>
                <a:spcPct val="0"/>
              </a:spcBef>
              <a:spcAft>
                <a:spcPct val="35000"/>
              </a:spcAft>
              <a:buNone/>
            </a:pPr>
            <a:r>
              <a:rPr lang="es-ES" sz="1000" dirty="0">
                <a:latin typeface="Arial Rounded MT Bold" panose="020F0704030504030204" pitchFamily="34" charset="0"/>
              </a:rPr>
              <a:t>n</a:t>
            </a:r>
            <a:r>
              <a:rPr lang="es-ES" sz="1000" kern="1200" dirty="0">
                <a:latin typeface="Arial Rounded MT Bold" panose="020F0704030504030204" pitchFamily="34" charset="0"/>
              </a:rPr>
              <a:t>ecesarias para organizar una estrategia de Marketing eficaz. </a:t>
            </a:r>
          </a:p>
        </p:txBody>
      </p:sp>
    </p:spTree>
    <p:extLst>
      <p:ext uri="{BB962C8B-B14F-4D97-AF65-F5344CB8AC3E}">
        <p14:creationId xmlns:p14="http://schemas.microsoft.com/office/powerpoint/2010/main" val="6923969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138C6416-7C09-475E-88DD-F6BAE3417A4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DBB5B93E-83FD-4159-9466-9E6C58BCCA3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8E91A3C-1159-4D91-95A4-E61817746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C699792A-A25D-4F05-8AE4-27E04D167EAC}"/>
              </a:ext>
            </a:extLst>
          </p:cNvPr>
          <p:cNvSpPr txBox="1"/>
          <p:nvPr/>
        </p:nvSpPr>
        <p:spPr>
          <a:xfrm>
            <a:off x="1551621" y="1850016"/>
            <a:ext cx="6260739" cy="1938992"/>
          </a:xfrm>
          <a:prstGeom prst="rect">
            <a:avLst/>
          </a:prstGeom>
          <a:noFill/>
        </p:spPr>
        <p:txBody>
          <a:bodyPr wrap="square">
            <a:spAutoFit/>
          </a:bodyPr>
          <a:lstStyle/>
          <a:p>
            <a:pPr lvl="1">
              <a:defRPr/>
            </a:pPr>
            <a:r>
              <a:rPr lang="it-IT" altLang="es-ES" sz="1200" dirty="0">
                <a:latin typeface="Arial Rounded MT Bold" panose="020F0704030504030204" pitchFamily="34" charset="0"/>
              </a:rPr>
              <a:t>    </a:t>
            </a:r>
            <a:r>
              <a:rPr lang="es-ES" altLang="es-ES" sz="1200" dirty="0">
                <a:latin typeface="Arial Rounded MT Bold" panose="020F0704030504030204" pitchFamily="34" charset="0"/>
              </a:rPr>
              <a:t>Por ejemplo, «</a:t>
            </a:r>
            <a:r>
              <a:rPr lang="es-ES" altLang="es-ES" sz="1200" dirty="0">
                <a:solidFill>
                  <a:srgbClr val="F8469B"/>
                </a:solidFill>
                <a:latin typeface="Arial Rounded MT Bold" panose="020F0704030504030204" pitchFamily="34" charset="0"/>
              </a:rPr>
              <a:t>Facebook </a:t>
            </a:r>
            <a:r>
              <a:rPr lang="es-ES" altLang="es-ES" sz="1200" dirty="0" err="1">
                <a:solidFill>
                  <a:srgbClr val="F8469B"/>
                </a:solidFill>
                <a:latin typeface="Arial Rounded MT Bold" panose="020F0704030504030204" pitchFamily="34" charset="0"/>
              </a:rPr>
              <a:t>Analytics</a:t>
            </a:r>
            <a:r>
              <a:rPr lang="es-ES" altLang="es-ES" sz="1200" dirty="0">
                <a:latin typeface="Arial Rounded MT Bold" panose="020F0704030504030204" pitchFamily="34" charset="0"/>
              </a:rPr>
              <a:t>»: </a:t>
            </a:r>
          </a:p>
          <a:p>
            <a:pPr>
              <a:defRPr/>
            </a:pPr>
            <a:endParaRPr lang="es-ES" altLang="es-ES" sz="1200"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Facebook pone a disposición de los administradores de las páginas «Business»    un panel intuitivo de análisis (eso enseña el «alcance» de los contenidos: usuarios involucrados, comparticiones, etc.)</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No obstante, eso es posible dentro de 92 días desde la publicación del contenido por analizar.  </a:t>
            </a:r>
          </a:p>
        </p:txBody>
      </p:sp>
      <p:pic>
        <p:nvPicPr>
          <p:cNvPr id="9" name="Imagen 8">
            <a:extLst>
              <a:ext uri="{FF2B5EF4-FFF2-40B4-BE49-F238E27FC236}">
                <a16:creationId xmlns:a16="http://schemas.microsoft.com/office/drawing/2014/main" id="{276CD71F-E20B-489D-9FD7-05997F1BD3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1289" y="1855812"/>
            <a:ext cx="560539" cy="560539"/>
          </a:xfrm>
          <a:prstGeom prst="rect">
            <a:avLst/>
          </a:prstGeom>
        </p:spPr>
      </p:pic>
    </p:spTree>
    <p:extLst>
      <p:ext uri="{BB962C8B-B14F-4D97-AF65-F5344CB8AC3E}">
        <p14:creationId xmlns:p14="http://schemas.microsoft.com/office/powerpoint/2010/main" val="28474597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FD05949-DFB7-4E41-B65D-AB2B6110ABA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3B285A1-FC36-4E4A-A74E-99CD433E44E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D15509D-846D-470A-AC64-49659303E1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6237BA0B-DAB8-420C-BBD8-684F03640BED}"/>
              </a:ext>
            </a:extLst>
          </p:cNvPr>
          <p:cNvSpPr txBox="1"/>
          <p:nvPr/>
        </p:nvSpPr>
        <p:spPr>
          <a:xfrm>
            <a:off x="1753108" y="1940478"/>
            <a:ext cx="5760986" cy="1384995"/>
          </a:xfrm>
          <a:prstGeom prst="rect">
            <a:avLst/>
          </a:prstGeom>
          <a:noFill/>
        </p:spPr>
        <p:txBody>
          <a:bodyPr wrap="square">
            <a:spAutoFit/>
          </a:bodyPr>
          <a:lstStyle/>
          <a:p>
            <a:pPr lvl="1" algn="just">
              <a:defRPr/>
            </a:pPr>
            <a:r>
              <a:rPr lang="es-ES" altLang="es-ES" sz="1200" dirty="0">
                <a:latin typeface="Arial Rounded MT Bold" panose="020F0704030504030204" pitchFamily="34" charset="0"/>
              </a:rPr>
              <a:t>Más en detalle: </a:t>
            </a:r>
            <a:r>
              <a:rPr lang="es-ES" altLang="es-ES" sz="1200" dirty="0">
                <a:solidFill>
                  <a:srgbClr val="F8469B"/>
                </a:solidFill>
                <a:latin typeface="Arial Rounded MT Bold" panose="020F0704030504030204" pitchFamily="34" charset="0"/>
              </a:rPr>
              <a:t>Facebook </a:t>
            </a:r>
            <a:r>
              <a:rPr lang="es-ES" altLang="es-ES" sz="1200" dirty="0" err="1">
                <a:solidFill>
                  <a:srgbClr val="F8469B"/>
                </a:solidFill>
                <a:latin typeface="Arial Rounded MT Bold" panose="020F0704030504030204" pitchFamily="34" charset="0"/>
              </a:rPr>
              <a:t>Analytics</a:t>
            </a:r>
            <a:r>
              <a:rPr lang="es-ES" altLang="es-ES" sz="1200" dirty="0">
                <a:solidFill>
                  <a:srgbClr val="F8469B"/>
                </a:solidFill>
                <a:latin typeface="Arial Rounded MT Bold" panose="020F0704030504030204" pitchFamily="34" charset="0"/>
              </a:rPr>
              <a:t> </a:t>
            </a:r>
            <a:r>
              <a:rPr lang="es-ES" altLang="es-ES" sz="1200" dirty="0">
                <a:latin typeface="Arial Rounded MT Bold" panose="020F0704030504030204" pitchFamily="34" charset="0"/>
              </a:rPr>
              <a:t>ofrece muchas métricas para       evaluar la eficacia de la propia estrategia de Marketing Digital. </a:t>
            </a:r>
          </a:p>
          <a:p>
            <a:pPr lvl="1" algn="just">
              <a:defRPr/>
            </a:pPr>
            <a:r>
              <a:rPr lang="es-ES" altLang="es-ES" sz="1200" dirty="0">
                <a:latin typeface="Arial Rounded MT Bold" panose="020F0704030504030204" pitchFamily="34" charset="0"/>
              </a:rPr>
              <a:t>Las métricas se seleccionan dependiendo de los objetivos fijados:</a:t>
            </a:r>
          </a:p>
          <a:p>
            <a:pPr algn="just">
              <a:defRPr/>
            </a:pPr>
            <a:endParaRPr lang="es-ES" altLang="es-ES" sz="1200" dirty="0">
              <a:latin typeface="Arial Rounded MT Bold" panose="020F0704030504030204" pitchFamily="34" charset="0"/>
            </a:endParaRPr>
          </a:p>
          <a:p>
            <a:pPr marL="228600" indent="-228600" algn="just">
              <a:buAutoNum type="arabicParenR"/>
              <a:defRPr/>
            </a:pPr>
            <a:r>
              <a:rPr lang="es-ES" altLang="es-ES" sz="1200" dirty="0" err="1">
                <a:solidFill>
                  <a:srgbClr val="F8469B"/>
                </a:solidFill>
                <a:latin typeface="Arial Rounded MT Bold" panose="020F0704030504030204" pitchFamily="34" charset="0"/>
              </a:rPr>
              <a:t>Liker</a:t>
            </a:r>
            <a:r>
              <a:rPr lang="es-ES" altLang="es-ES" sz="1200" dirty="0">
                <a:solidFill>
                  <a:srgbClr val="F8469B"/>
                </a:solidFill>
                <a:latin typeface="Arial Rounded MT Bold" panose="020F0704030504030204" pitchFamily="34" charset="0"/>
              </a:rPr>
              <a:t> </a:t>
            </a:r>
            <a:r>
              <a:rPr lang="es-ES" altLang="es-ES" sz="1200" dirty="0" err="1">
                <a:solidFill>
                  <a:srgbClr val="F8469B"/>
                </a:solidFill>
                <a:latin typeface="Arial Rounded MT Bold" panose="020F0704030504030204" pitchFamily="34" charset="0"/>
              </a:rPr>
              <a:t>or</a:t>
            </a:r>
            <a:r>
              <a:rPr lang="es-ES" altLang="es-ES" sz="1200" dirty="0">
                <a:solidFill>
                  <a:srgbClr val="F8469B"/>
                </a:solidFill>
                <a:latin typeface="Arial Rounded MT Bold" panose="020F0704030504030204" pitchFamily="34" charset="0"/>
              </a:rPr>
              <a:t> fan</a:t>
            </a:r>
            <a:r>
              <a:rPr lang="es-ES" altLang="es-ES" sz="1200" dirty="0">
                <a:latin typeface="Arial Rounded MT Bold" panose="020F0704030504030204" pitchFamily="34" charset="0"/>
              </a:rPr>
              <a:t>: Lo que más se toma en cuenta y lo que más está anunciado por la plataforma, pero no es lo más relevante. Indica el grupo de los       potenciales lectores de los contenidos publicados.</a:t>
            </a:r>
          </a:p>
        </p:txBody>
      </p:sp>
      <p:pic>
        <p:nvPicPr>
          <p:cNvPr id="19" name="Imagen 18">
            <a:extLst>
              <a:ext uri="{FF2B5EF4-FFF2-40B4-BE49-F238E27FC236}">
                <a16:creationId xmlns:a16="http://schemas.microsoft.com/office/drawing/2014/main" id="{75E4F0F1-E52E-4C6C-BB5D-8D5179D64D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0094" y="1940478"/>
            <a:ext cx="560539" cy="560539"/>
          </a:xfrm>
          <a:prstGeom prst="rect">
            <a:avLst/>
          </a:prstGeom>
        </p:spPr>
      </p:pic>
    </p:spTree>
    <p:extLst>
      <p:ext uri="{BB962C8B-B14F-4D97-AF65-F5344CB8AC3E}">
        <p14:creationId xmlns:p14="http://schemas.microsoft.com/office/powerpoint/2010/main" val="13529895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3517" y="152952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3517" y="1806138"/>
            <a:ext cx="3781865" cy="1938992"/>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2) </a:t>
            </a:r>
            <a:r>
              <a:rPr lang="es-ES" altLang="es-ES" sz="1200" dirty="0">
                <a:solidFill>
                  <a:srgbClr val="F8469B"/>
                </a:solidFill>
                <a:latin typeface="Arial Rounded MT Bold" panose="020F0704030504030204" pitchFamily="34" charset="0"/>
              </a:rPr>
              <a:t>Total </a:t>
            </a:r>
            <a:r>
              <a:rPr lang="es-ES" altLang="es-ES" sz="1200" dirty="0" err="1">
                <a:solidFill>
                  <a:srgbClr val="F8469B"/>
                </a:solidFill>
                <a:latin typeface="Arial Rounded MT Bold" panose="020F0704030504030204" pitchFamily="34" charset="0"/>
              </a:rPr>
              <a:t>Engagement</a:t>
            </a:r>
            <a:r>
              <a:rPr lang="es-ES" altLang="es-ES" sz="1200" dirty="0">
                <a:latin typeface="Arial Rounded MT Bold" panose="020F0704030504030204" pitchFamily="34" charset="0"/>
              </a:rPr>
              <a:t>: o sea, la cantidad de todas las interacciones que la página ha producido. </a:t>
            </a:r>
          </a:p>
          <a:p>
            <a:pPr algn="just">
              <a:defRPr/>
            </a:pPr>
            <a:r>
              <a:rPr lang="es-ES" altLang="es-ES" sz="1200" dirty="0">
                <a:latin typeface="Arial Rounded MT Bold" panose="020F0704030504030204" pitchFamily="34" charset="0"/>
              </a:rPr>
              <a:t>3) </a:t>
            </a:r>
            <a:r>
              <a:rPr lang="es-ES" altLang="es-ES" sz="1200" dirty="0">
                <a:solidFill>
                  <a:srgbClr val="F8469B"/>
                </a:solidFill>
                <a:latin typeface="Arial Rounded MT Bold" panose="020F0704030504030204" pitchFamily="34" charset="0"/>
              </a:rPr>
              <a:t>Page </a:t>
            </a:r>
            <a:r>
              <a:rPr lang="es-ES" altLang="es-ES" sz="1200" dirty="0" err="1">
                <a:solidFill>
                  <a:srgbClr val="F8469B"/>
                </a:solidFill>
                <a:latin typeface="Arial Rounded MT Bold" panose="020F0704030504030204" pitchFamily="34" charset="0"/>
              </a:rPr>
              <a:t>Engagement</a:t>
            </a:r>
            <a:r>
              <a:rPr lang="es-ES" altLang="es-ES" sz="1200" dirty="0">
                <a:latin typeface="Arial Rounded MT Bold" panose="020F0704030504030204" pitchFamily="34" charset="0"/>
              </a:rPr>
              <a:t>: relación entre Total </a:t>
            </a:r>
          </a:p>
          <a:p>
            <a:pPr algn="just">
              <a:defRPr/>
            </a:pPr>
            <a:r>
              <a:rPr lang="es-ES" altLang="es-ES" sz="1200" dirty="0" err="1">
                <a:latin typeface="Arial Rounded MT Bold" panose="020F0704030504030204" pitchFamily="34" charset="0"/>
              </a:rPr>
              <a:t>Engagement</a:t>
            </a:r>
            <a:r>
              <a:rPr lang="es-ES" altLang="es-ES" sz="1200" dirty="0">
                <a:latin typeface="Arial Rounded MT Bold" panose="020F0704030504030204" pitchFamily="34" charset="0"/>
              </a:rPr>
              <a:t> y fan y/o </a:t>
            </a:r>
            <a:r>
              <a:rPr lang="es-ES" altLang="es-ES" sz="1200" dirty="0" err="1">
                <a:latin typeface="Arial Rounded MT Bold" panose="020F0704030504030204" pitchFamily="34" charset="0"/>
              </a:rPr>
              <a:t>likes</a:t>
            </a:r>
            <a:r>
              <a:rPr lang="es-ES" altLang="es-ES" sz="1200" dirty="0">
                <a:latin typeface="Arial Rounded MT Bold" panose="020F0704030504030204" pitchFamily="34" charset="0"/>
              </a:rPr>
              <a:t>. Es el número de            interacciones producidas por cada «seguidor» o «fan»: ese es un buen parámetro para medir      más eficazmente el «</a:t>
            </a:r>
            <a:r>
              <a:rPr lang="es-ES" altLang="es-ES" sz="1200" dirty="0" err="1">
                <a:latin typeface="Arial Rounded MT Bold" panose="020F0704030504030204" pitchFamily="34" charset="0"/>
              </a:rPr>
              <a:t>engagement</a:t>
            </a:r>
            <a:r>
              <a:rPr lang="es-ES" altLang="es-ES" sz="1200" dirty="0">
                <a:latin typeface="Arial Rounded MT Bold" panose="020F0704030504030204" pitchFamily="34" charset="0"/>
              </a:rPr>
              <a:t>». </a:t>
            </a:r>
          </a:p>
          <a:p>
            <a:pPr algn="just">
              <a:defRPr/>
            </a:pPr>
            <a:r>
              <a:rPr lang="es-ES" altLang="es-ES" sz="1200" dirty="0">
                <a:latin typeface="Arial Rounded MT Bold" panose="020F0704030504030204" pitchFamily="34" charset="0"/>
              </a:rPr>
              <a:t>4) </a:t>
            </a:r>
            <a:r>
              <a:rPr lang="es-ES" altLang="es-ES" sz="1200" dirty="0">
                <a:solidFill>
                  <a:srgbClr val="F8469B"/>
                </a:solidFill>
                <a:latin typeface="Arial Rounded MT Bold" panose="020F0704030504030204" pitchFamily="34" charset="0"/>
              </a:rPr>
              <a:t>Total </a:t>
            </a:r>
            <a:r>
              <a:rPr lang="es-ES" altLang="es-ES" sz="1200" dirty="0" err="1">
                <a:solidFill>
                  <a:srgbClr val="F8469B"/>
                </a:solidFill>
                <a:latin typeface="Arial Rounded MT Bold" panose="020F0704030504030204" pitchFamily="34" charset="0"/>
              </a:rPr>
              <a:t>Reach</a:t>
            </a:r>
            <a:r>
              <a:rPr lang="es-ES" altLang="es-ES" sz="1200" dirty="0">
                <a:latin typeface="Arial Rounded MT Bold" panose="020F0704030504030204" pitchFamily="34" charset="0"/>
              </a:rPr>
              <a:t>: el número de las personas que    han visto efectivamente los contenidos de la       página.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8" name="Marcador de texto 7">
            <a:extLst>
              <a:ext uri="{FF2B5EF4-FFF2-40B4-BE49-F238E27FC236}">
                <a16:creationId xmlns:a16="http://schemas.microsoft.com/office/drawing/2014/main" id="{CCC37B07-16B0-4B38-89BF-7DA30ED8721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9" name="Donut 24">
            <a:extLst>
              <a:ext uri="{FF2B5EF4-FFF2-40B4-BE49-F238E27FC236}">
                <a16:creationId xmlns:a16="http://schemas.microsoft.com/office/drawing/2014/main" id="{6406F62B-758A-42B0-B888-3F7EF5E0047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20" name="Imagen 19">
            <a:extLst>
              <a:ext uri="{FF2B5EF4-FFF2-40B4-BE49-F238E27FC236}">
                <a16:creationId xmlns:a16="http://schemas.microsoft.com/office/drawing/2014/main" id="{807FB69C-270B-48FA-8B69-AEB10A8001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9" name="Grupo 8">
            <a:extLst>
              <a:ext uri="{FF2B5EF4-FFF2-40B4-BE49-F238E27FC236}">
                <a16:creationId xmlns:a16="http://schemas.microsoft.com/office/drawing/2014/main" id="{B1E85C2F-D000-4DC5-8471-4E7F4A089674}"/>
              </a:ext>
            </a:extLst>
          </p:cNvPr>
          <p:cNvGrpSpPr/>
          <p:nvPr/>
        </p:nvGrpSpPr>
        <p:grpSpPr>
          <a:xfrm>
            <a:off x="5436096" y="1780060"/>
            <a:ext cx="1800200" cy="2308324"/>
            <a:chOff x="5362825" y="1660428"/>
            <a:chExt cx="1622436" cy="2213456"/>
          </a:xfrm>
        </p:grpSpPr>
        <p:grpSp>
          <p:nvGrpSpPr>
            <p:cNvPr id="22" name="object 7">
              <a:extLst>
                <a:ext uri="{FF2B5EF4-FFF2-40B4-BE49-F238E27FC236}">
                  <a16:creationId xmlns:a16="http://schemas.microsoft.com/office/drawing/2014/main" id="{74A662E3-2343-4C3B-A25E-8772012F0656}"/>
                </a:ext>
              </a:extLst>
            </p:cNvPr>
            <p:cNvGrpSpPr/>
            <p:nvPr/>
          </p:nvGrpSpPr>
          <p:grpSpPr>
            <a:xfrm rot="321022">
              <a:off x="5362825" y="1660428"/>
              <a:ext cx="1622436" cy="2213456"/>
              <a:chOff x="9498089" y="2635105"/>
              <a:chExt cx="7054012" cy="5788766"/>
            </a:xfrm>
          </p:grpSpPr>
          <p:pic>
            <p:nvPicPr>
              <p:cNvPr id="24" name="object 8">
                <a:extLst>
                  <a:ext uri="{FF2B5EF4-FFF2-40B4-BE49-F238E27FC236}">
                    <a16:creationId xmlns:a16="http://schemas.microsoft.com/office/drawing/2014/main" id="{A5D24FC6-3288-46CB-9FC4-C2A06D5996C1}"/>
                  </a:ext>
                </a:extLst>
              </p:cNvPr>
              <p:cNvPicPr/>
              <p:nvPr/>
            </p:nvPicPr>
            <p:blipFill>
              <a:blip r:embed="rId4" cstate="print"/>
              <a:stretch>
                <a:fillRect/>
              </a:stretch>
            </p:blipFill>
            <p:spPr>
              <a:xfrm>
                <a:off x="10121912" y="3276961"/>
                <a:ext cx="6430189" cy="5146910"/>
              </a:xfrm>
              <a:prstGeom prst="rect">
                <a:avLst/>
              </a:prstGeom>
            </p:spPr>
          </p:pic>
          <p:pic>
            <p:nvPicPr>
              <p:cNvPr id="25" name="object 10">
                <a:extLst>
                  <a:ext uri="{FF2B5EF4-FFF2-40B4-BE49-F238E27FC236}">
                    <a16:creationId xmlns:a16="http://schemas.microsoft.com/office/drawing/2014/main" id="{953CD0B2-C0F9-48A0-8B64-1F8D9EC5565B}"/>
                  </a:ext>
                </a:extLst>
              </p:cNvPr>
              <p:cNvPicPr/>
              <p:nvPr/>
            </p:nvPicPr>
            <p:blipFill>
              <a:blip r:embed="rId5" cstate="print"/>
              <a:stretch>
                <a:fillRect/>
              </a:stretch>
            </p:blipFill>
            <p:spPr>
              <a:xfrm>
                <a:off x="9498089" y="2635105"/>
                <a:ext cx="3405897" cy="1737535"/>
              </a:xfrm>
              <a:prstGeom prst="rect">
                <a:avLst/>
              </a:prstGeom>
            </p:spPr>
          </p:pic>
        </p:grpSp>
        <p:pic>
          <p:nvPicPr>
            <p:cNvPr id="7" name="Imagen 6">
              <a:extLst>
                <a:ext uri="{FF2B5EF4-FFF2-40B4-BE49-F238E27FC236}">
                  <a16:creationId xmlns:a16="http://schemas.microsoft.com/office/drawing/2014/main" id="{82ACB18D-F2A8-4222-B445-6364298B94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4725"/>
            <a:stretch/>
          </p:blipFill>
          <p:spPr>
            <a:xfrm rot="332561">
              <a:off x="5556190" y="2079042"/>
              <a:ext cx="1379835" cy="1426240"/>
            </a:xfrm>
            <a:prstGeom prst="rect">
              <a:avLst/>
            </a:prstGeom>
          </p:spPr>
        </p:pic>
      </p:grpSp>
    </p:spTree>
    <p:extLst>
      <p:ext uri="{BB962C8B-B14F-4D97-AF65-F5344CB8AC3E}">
        <p14:creationId xmlns:p14="http://schemas.microsoft.com/office/powerpoint/2010/main" val="12072948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1035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8754AD8-F343-4E6D-8627-834DCEA48ED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DB96C9A-4B4D-4E93-9824-79B7AA7EE27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3AD52FC-7CE5-4979-B9B7-1B5E701835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6FE9FF28-1803-436B-963B-3CC14A26D2E2}"/>
              </a:ext>
            </a:extLst>
          </p:cNvPr>
          <p:cNvSpPr txBox="1"/>
          <p:nvPr/>
        </p:nvSpPr>
        <p:spPr>
          <a:xfrm>
            <a:off x="1619999" y="1619182"/>
            <a:ext cx="5904000" cy="1015663"/>
          </a:xfrm>
          <a:prstGeom prst="rect">
            <a:avLst/>
          </a:prstGeom>
          <a:noFill/>
        </p:spPr>
        <p:txBody>
          <a:bodyPr wrap="square">
            <a:spAutoFit/>
          </a:bodyPr>
          <a:lstStyle/>
          <a:p>
            <a:pPr algn="just">
              <a:defRPr/>
            </a:pPr>
            <a:r>
              <a:rPr lang="es-ES" altLang="es-ES" sz="1200" dirty="0">
                <a:latin typeface="Arial Rounded MT Bold" panose="020F0704030504030204" pitchFamily="34" charset="0"/>
              </a:rPr>
              <a:t>Todos estos indicadores llegan a ser más significativos si tenemos en cuenta la </a:t>
            </a:r>
            <a:r>
              <a:rPr lang="es-ES" altLang="es-ES" sz="1200" dirty="0">
                <a:solidFill>
                  <a:srgbClr val="F8469B"/>
                </a:solidFill>
                <a:latin typeface="Arial Rounded MT Bold" panose="020F0704030504030204" pitchFamily="34" charset="0"/>
              </a:rPr>
              <a:t>variable temporal</a:t>
            </a:r>
            <a:r>
              <a:rPr lang="es-ES" altLang="es-ES" sz="1200" dirty="0">
                <a:latin typeface="Arial Rounded MT Bold" panose="020F0704030504030204" pitchFamily="34" charset="0"/>
              </a:rPr>
              <a:t>. Comparar unas páginas de Facebook permite, por           ejemplo, tener un </a:t>
            </a:r>
            <a:r>
              <a:rPr lang="es-ES" altLang="es-ES" sz="1200" dirty="0" err="1">
                <a:latin typeface="Arial Rounded MT Bold" panose="020F0704030504030204" pitchFamily="34" charset="0"/>
              </a:rPr>
              <a:t>Engagement</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Map</a:t>
            </a:r>
            <a:r>
              <a:rPr lang="es-ES" altLang="es-ES" sz="1200" dirty="0">
                <a:latin typeface="Arial Rounded MT Bold" panose="020F0704030504030204" pitchFamily="34" charset="0"/>
              </a:rPr>
              <a:t> que relaciona el número de los fans con      los del Total </a:t>
            </a:r>
            <a:r>
              <a:rPr lang="es-ES" altLang="es-ES" sz="1200" dirty="0" err="1">
                <a:latin typeface="Arial Rounded MT Bold" panose="020F0704030504030204" pitchFamily="34" charset="0"/>
              </a:rPr>
              <a:t>Engagement</a:t>
            </a:r>
            <a:r>
              <a:rPr lang="es-ES" altLang="es-ES" sz="1200" dirty="0">
                <a:latin typeface="Arial Rounded MT Bold" panose="020F0704030504030204" pitchFamily="34" charset="0"/>
              </a:rPr>
              <a:t>, representando además el compromiso dedicado        efectivamente a la gestión de la propia página. </a:t>
            </a:r>
          </a:p>
        </p:txBody>
      </p:sp>
    </p:spTree>
    <p:extLst>
      <p:ext uri="{BB962C8B-B14F-4D97-AF65-F5344CB8AC3E}">
        <p14:creationId xmlns:p14="http://schemas.microsoft.com/office/powerpoint/2010/main" val="15290803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25842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8FE37F4-82BF-4B16-94EB-25E26CDE07F0}"/>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CB7047E-4EAF-4A98-8FD1-7E024EBADC7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CB18F3C-65B0-4D78-B89D-5AD831B5A4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F60148B6-CC77-4A84-86A1-15D54FCA743D}"/>
              </a:ext>
            </a:extLst>
          </p:cNvPr>
          <p:cNvSpPr txBox="1"/>
          <p:nvPr/>
        </p:nvSpPr>
        <p:spPr>
          <a:xfrm>
            <a:off x="1475656" y="1509921"/>
            <a:ext cx="6010568" cy="1938992"/>
          </a:xfrm>
          <a:prstGeom prst="rect">
            <a:avLst/>
          </a:prstGeom>
          <a:noFill/>
        </p:spPr>
        <p:txBody>
          <a:bodyPr wrap="square">
            <a:spAutoFit/>
          </a:bodyPr>
          <a:lstStyle/>
          <a:p>
            <a:pPr algn="just">
              <a:defRPr/>
            </a:pPr>
            <a:r>
              <a:rPr lang="es-ES" altLang="es-ES" sz="1200" dirty="0">
                <a:solidFill>
                  <a:srgbClr val="F8469B"/>
                </a:solidFill>
                <a:latin typeface="Arial Rounded MT Bold" panose="020F0704030504030204" pitchFamily="34" charset="0"/>
              </a:rPr>
              <a:t>DIGITAL Y SOCIAL MEDIA MARKETING PARA LA PEQUEÑAS EMPRESAS:         CASOS DE ESTUDIO</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La empresa examinada es </a:t>
            </a:r>
            <a:r>
              <a:rPr lang="es-ES" altLang="es-ES" sz="1200" dirty="0" err="1">
                <a:solidFill>
                  <a:srgbClr val="F8469B"/>
                </a:solidFill>
                <a:latin typeface="Arial Rounded MT Bold" panose="020F0704030504030204" pitchFamily="34" charset="0"/>
              </a:rPr>
              <a:t>FireSec</a:t>
            </a:r>
            <a:r>
              <a:rPr lang="es-ES" altLang="es-ES" sz="1200" dirty="0">
                <a:solidFill>
                  <a:srgbClr val="F8469B"/>
                </a:solidFill>
                <a:latin typeface="Arial Rounded MT Bold" panose="020F0704030504030204" pitchFamily="34" charset="0"/>
              </a:rPr>
              <a:t> </a:t>
            </a:r>
            <a:r>
              <a:rPr lang="es-ES" altLang="es-ES" sz="1200" dirty="0" err="1">
                <a:solidFill>
                  <a:srgbClr val="F8469B"/>
                </a:solidFill>
                <a:latin typeface="Arial Rounded MT Bold" panose="020F0704030504030204" pitchFamily="34" charset="0"/>
              </a:rPr>
              <a:t>System</a:t>
            </a:r>
            <a:r>
              <a:rPr lang="es-ES" altLang="es-ES" sz="1200" dirty="0">
                <a:solidFill>
                  <a:srgbClr val="F8469B"/>
                </a:solidFill>
                <a:latin typeface="Arial Rounded MT Bold" panose="020F0704030504030204" pitchFamily="34" charset="0"/>
              </a:rPr>
              <a:t> </a:t>
            </a:r>
            <a:r>
              <a:rPr lang="es-ES" altLang="es-ES" sz="1200" dirty="0" err="1">
                <a:solidFill>
                  <a:srgbClr val="F8469B"/>
                </a:solidFill>
                <a:latin typeface="Arial Rounded MT Bold" panose="020F0704030504030204" pitchFamily="34" charset="0"/>
              </a:rPr>
              <a:t>Srl</a:t>
            </a:r>
            <a:r>
              <a:rPr lang="es-ES" altLang="es-ES" sz="1200" dirty="0">
                <a:latin typeface="Arial Rounded MT Bold" panose="020F0704030504030204" pitchFamily="34" charset="0"/>
              </a:rPr>
              <a:t>, una pequeña empresa                  compuesta por un equipo de 10 personas.  Se dedica a la planificación,                 instalación y mantenimiento de los sistemas de detección y extinción de             incendios. La mayoría de su facturación llega de los contratos con empresas   ubicadas en la misma región (Lombardía) en el norte de Italia.</a:t>
            </a:r>
          </a:p>
          <a:p>
            <a:pPr algn="just">
              <a:defRPr/>
            </a:pPr>
            <a:r>
              <a:rPr lang="es-ES" altLang="es-ES" sz="1200" dirty="0">
                <a:latin typeface="Arial Rounded MT Bold" panose="020F0704030504030204" pitchFamily="34" charset="0"/>
              </a:rPr>
              <a:t>El ámbito en que trabaja es un sector muy especializado, por eso no está            “saturado” o muy competitivo.</a:t>
            </a:r>
          </a:p>
        </p:txBody>
      </p:sp>
    </p:spTree>
    <p:extLst>
      <p:ext uri="{BB962C8B-B14F-4D97-AF65-F5344CB8AC3E}">
        <p14:creationId xmlns:p14="http://schemas.microsoft.com/office/powerpoint/2010/main" val="19025087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3" y="1822900"/>
            <a:ext cx="3753995" cy="1754326"/>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Como ocurre en la mayoría de las </a:t>
            </a:r>
            <a:r>
              <a:rPr lang="es-ES" altLang="es-ES" sz="1200" dirty="0">
                <a:solidFill>
                  <a:srgbClr val="F8469B"/>
                </a:solidFill>
                <a:latin typeface="Arial Rounded MT Bold" panose="020F0704030504030204" pitchFamily="34" charset="0"/>
              </a:rPr>
              <a:t>PYMES</a:t>
            </a:r>
            <a:r>
              <a:rPr lang="es-ES" altLang="es-ES" sz="1200" dirty="0">
                <a:latin typeface="Arial Rounded MT Bold" panose="020F0704030504030204" pitchFamily="34" charset="0"/>
              </a:rPr>
              <a:t>             (Pequeñas Y Medianas Empresas) el personal    de </a:t>
            </a:r>
            <a:r>
              <a:rPr lang="es-ES" altLang="es-ES" sz="1200" dirty="0" err="1">
                <a:solidFill>
                  <a:srgbClr val="F8469B"/>
                </a:solidFill>
                <a:latin typeface="Arial Rounded MT Bold" panose="020F0704030504030204" pitchFamily="34" charset="0"/>
              </a:rPr>
              <a:t>FireSec</a:t>
            </a:r>
            <a:r>
              <a:rPr lang="es-ES" altLang="es-ES" sz="1200" dirty="0">
                <a:solidFill>
                  <a:srgbClr val="F8469B"/>
                </a:solidFill>
                <a:latin typeface="Arial Rounded MT Bold" panose="020F0704030504030204" pitchFamily="34" charset="0"/>
              </a:rPr>
              <a:t> </a:t>
            </a:r>
            <a:r>
              <a:rPr lang="es-ES" altLang="es-ES" sz="1200" dirty="0" err="1">
                <a:solidFill>
                  <a:srgbClr val="F8469B"/>
                </a:solidFill>
                <a:latin typeface="Arial Rounded MT Bold" panose="020F0704030504030204" pitchFamily="34" charset="0"/>
              </a:rPr>
              <a:t>System</a:t>
            </a:r>
            <a:r>
              <a:rPr lang="es-ES" altLang="es-ES" sz="1200" dirty="0">
                <a:solidFill>
                  <a:srgbClr val="F8469B"/>
                </a:solidFill>
                <a:latin typeface="Arial Rounded MT Bold" panose="020F0704030504030204" pitchFamily="34" charset="0"/>
              </a:rPr>
              <a:t> </a:t>
            </a:r>
            <a:r>
              <a:rPr lang="es-ES" altLang="es-ES" sz="1200" dirty="0">
                <a:latin typeface="Arial Rounded MT Bold" panose="020F0704030504030204" pitchFamily="34" charset="0"/>
              </a:rPr>
              <a:t>está estructurado de manera sencilla y no tiene dependentes con                       competencias especificas para las funciones de comunicación o marketing, distribuyendo estas funciones a quien se dedica a las ventas. </a:t>
            </a:r>
          </a:p>
          <a:p>
            <a:pPr algn="just">
              <a:defRPr/>
            </a:pPr>
            <a:r>
              <a:rPr lang="es-ES" altLang="es-ES" sz="1200" dirty="0">
                <a:latin typeface="Arial Rounded MT Bold" panose="020F0704030504030204" pitchFamily="34" charset="0"/>
              </a:rPr>
              <a:t>Entonces, esta empresa tiene una </a:t>
            </a:r>
            <a:r>
              <a:rPr lang="es-ES" altLang="es-ES" sz="1200" dirty="0">
                <a:solidFill>
                  <a:srgbClr val="F8469B"/>
                </a:solidFill>
                <a:latin typeface="Arial Rounded MT Bold" panose="020F0704030504030204" pitchFamily="34" charset="0"/>
              </a:rPr>
              <a:t>presencia        online limitada a la página web</a:t>
            </a:r>
            <a:r>
              <a:rPr lang="es-ES" altLang="es-ES" sz="1200" dirty="0">
                <a:latin typeface="Arial Rounded MT Bold" panose="020F0704030504030204" pitchFamily="34" charset="0"/>
              </a:rPr>
              <a:t>.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E0CD19B-92CF-45F5-A78A-50F29FFAB065}"/>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D19BCEC-468A-4E7E-AE1D-0849A75E6F36}"/>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414A46A1-BA58-463A-9C66-726F5A19E5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9" name="Grupo 8">
            <a:extLst>
              <a:ext uri="{FF2B5EF4-FFF2-40B4-BE49-F238E27FC236}">
                <a16:creationId xmlns:a16="http://schemas.microsoft.com/office/drawing/2014/main" id="{48EE44FB-E9E6-420C-8126-05F2578F78DC}"/>
              </a:ext>
            </a:extLst>
          </p:cNvPr>
          <p:cNvGrpSpPr/>
          <p:nvPr/>
        </p:nvGrpSpPr>
        <p:grpSpPr>
          <a:xfrm>
            <a:off x="4961462" y="2003018"/>
            <a:ext cx="2711257" cy="2044516"/>
            <a:chOff x="4778751" y="1826214"/>
            <a:chExt cx="3107856" cy="2211142"/>
          </a:xfrm>
        </p:grpSpPr>
        <p:grpSp>
          <p:nvGrpSpPr>
            <p:cNvPr id="19" name="object 7">
              <a:extLst>
                <a:ext uri="{FF2B5EF4-FFF2-40B4-BE49-F238E27FC236}">
                  <a16:creationId xmlns:a16="http://schemas.microsoft.com/office/drawing/2014/main" id="{A7D3A266-7AEE-48E9-A229-BA1FC12EB6FF}"/>
                </a:ext>
              </a:extLst>
            </p:cNvPr>
            <p:cNvGrpSpPr/>
            <p:nvPr/>
          </p:nvGrpSpPr>
          <p:grpSpPr>
            <a:xfrm rot="321022">
              <a:off x="5240161" y="1826214"/>
              <a:ext cx="2646446" cy="2211142"/>
              <a:chOff x="9498089" y="2635105"/>
              <a:chExt cx="7136314" cy="5598391"/>
            </a:xfrm>
          </p:grpSpPr>
          <p:pic>
            <p:nvPicPr>
              <p:cNvPr id="21" name="object 8">
                <a:extLst>
                  <a:ext uri="{FF2B5EF4-FFF2-40B4-BE49-F238E27FC236}">
                    <a16:creationId xmlns:a16="http://schemas.microsoft.com/office/drawing/2014/main" id="{59A8E4EB-273C-4E87-8853-C0E3E4994D46}"/>
                  </a:ext>
                </a:extLst>
              </p:cNvPr>
              <p:cNvPicPr/>
              <p:nvPr/>
            </p:nvPicPr>
            <p:blipFill>
              <a:blip r:embed="rId4" cstate="print"/>
              <a:stretch>
                <a:fillRect/>
              </a:stretch>
            </p:blipFill>
            <p:spPr>
              <a:xfrm>
                <a:off x="10204215" y="3383328"/>
                <a:ext cx="6430188" cy="4850168"/>
              </a:xfrm>
              <a:prstGeom prst="rect">
                <a:avLst/>
              </a:prstGeom>
            </p:spPr>
          </p:pic>
          <p:pic>
            <p:nvPicPr>
              <p:cNvPr id="22" name="object 10">
                <a:extLst>
                  <a:ext uri="{FF2B5EF4-FFF2-40B4-BE49-F238E27FC236}">
                    <a16:creationId xmlns:a16="http://schemas.microsoft.com/office/drawing/2014/main" id="{CDEC4B34-541E-47B9-A001-959C31304CEC}"/>
                  </a:ext>
                </a:extLst>
              </p:cNvPr>
              <p:cNvPicPr/>
              <p:nvPr/>
            </p:nvPicPr>
            <p:blipFill>
              <a:blip r:embed="rId5" cstate="print"/>
              <a:stretch>
                <a:fillRect/>
              </a:stretch>
            </p:blipFill>
            <p:spPr>
              <a:xfrm>
                <a:off x="9498089" y="2635105"/>
                <a:ext cx="3405897" cy="1737535"/>
              </a:xfrm>
              <a:prstGeom prst="rect">
                <a:avLst/>
              </a:prstGeom>
            </p:spPr>
          </p:pic>
        </p:grpSp>
        <p:pic>
          <p:nvPicPr>
            <p:cNvPr id="7" name="Imagen 6">
              <a:extLst>
                <a:ext uri="{FF2B5EF4-FFF2-40B4-BE49-F238E27FC236}">
                  <a16:creationId xmlns:a16="http://schemas.microsoft.com/office/drawing/2014/main" id="{35992E5F-6026-4A83-A410-66F36474B4E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214" t="80" r="26214" b="-80"/>
            <a:stretch/>
          </p:blipFill>
          <p:spPr>
            <a:xfrm rot="325821">
              <a:off x="4778751" y="2236648"/>
              <a:ext cx="3034829" cy="1469718"/>
            </a:xfrm>
            <a:prstGeom prst="rect">
              <a:avLst/>
            </a:prstGeom>
          </p:spPr>
        </p:pic>
      </p:grpSp>
    </p:spTree>
    <p:extLst>
      <p:ext uri="{BB962C8B-B14F-4D97-AF65-F5344CB8AC3E}">
        <p14:creationId xmlns:p14="http://schemas.microsoft.com/office/powerpoint/2010/main" val="4409357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8865" y="133435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5" name="Diagrama 4">
            <a:extLst>
              <a:ext uri="{FF2B5EF4-FFF2-40B4-BE49-F238E27FC236}">
                <a16:creationId xmlns:a16="http://schemas.microsoft.com/office/drawing/2014/main" id="{62BB90AC-CD34-4E28-A434-F62416F79541}"/>
              </a:ext>
            </a:extLst>
          </p:cNvPr>
          <p:cNvGraphicFramePr/>
          <p:nvPr>
            <p:extLst>
              <p:ext uri="{D42A27DB-BD31-4B8C-83A1-F6EECF244321}">
                <p14:modId xmlns:p14="http://schemas.microsoft.com/office/powerpoint/2010/main" val="1051547923"/>
              </p:ext>
            </p:extLst>
          </p:nvPr>
        </p:nvGraphicFramePr>
        <p:xfrm>
          <a:off x="1331640" y="1501151"/>
          <a:ext cx="6207782" cy="3013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CC92E7E-BCBF-4ADB-B063-E1EFC76F3743}"/>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A5B3DEB-20CC-4E72-AE3C-C65EFA5B0DC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212F3B5-2BEC-41B4-8545-564E56D098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8199995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3517" y="153008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3516" y="1724870"/>
            <a:ext cx="6102097" cy="2862322"/>
          </a:xfrm>
          <a:prstGeom prst="rect">
            <a:avLst/>
          </a:prstGeom>
          <a:noFill/>
        </p:spPr>
        <p:txBody>
          <a:bodyPr wrap="square" rtlCol="0">
            <a:spAutoFit/>
          </a:bodyPr>
          <a:lstStyle/>
          <a:p>
            <a:pPr algn="just">
              <a:defRPr/>
            </a:pPr>
            <a:r>
              <a:rPr lang="es-ES" altLang="es-ES" sz="1200" dirty="0">
                <a:solidFill>
                  <a:srgbClr val="F8469B"/>
                </a:solidFill>
                <a:latin typeface="Arial Rounded MT Bold" panose="020F0704030504030204" pitchFamily="34" charset="0"/>
              </a:rPr>
              <a:t>El objetivo del cliente </a:t>
            </a:r>
            <a:r>
              <a:rPr lang="es-ES" altLang="es-ES" sz="1200" dirty="0">
                <a:latin typeface="Arial Rounded MT Bold" panose="020F0704030504030204" pitchFamily="34" charset="0"/>
              </a:rPr>
              <a:t>está claro: aumentar por lo menos del 15% el volumen de   las ventas anuales, gracias a la adquisición de nuevos clientes y al cierre de       contratos económicamente de relieve.</a:t>
            </a:r>
          </a:p>
          <a:p>
            <a:pPr algn="just">
              <a:defRPr/>
            </a:pPr>
            <a:r>
              <a:rPr lang="es-ES" altLang="es-ES" sz="1200" dirty="0">
                <a:latin typeface="Arial Rounded MT Bold" panose="020F0704030504030204" pitchFamily="34" charset="0"/>
              </a:rPr>
              <a:t>El punto de partida es el examen de la presencia online de la empresa que,         como ya se ha dicho, se limita a una simple página web y a un estilo de                 Comunicación tradicional. </a:t>
            </a: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Las herramientas utilizadas por la agencia para obtener estas informaciones       son:</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9BC8469-596E-4087-B44C-47E1FF7B98B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65AA45E-EE18-42E1-915E-F192D904A59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923CA5EF-37B6-4312-BEBA-36F62483A6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A55CDF3E-B399-4858-807E-9636ABDA608C}"/>
              </a:ext>
            </a:extLst>
          </p:cNvPr>
          <p:cNvGraphicFramePr/>
          <p:nvPr>
            <p:extLst>
              <p:ext uri="{D42A27DB-BD31-4B8C-83A1-F6EECF244321}">
                <p14:modId xmlns:p14="http://schemas.microsoft.com/office/powerpoint/2010/main" val="2492325153"/>
              </p:ext>
            </p:extLst>
          </p:nvPr>
        </p:nvGraphicFramePr>
        <p:xfrm>
          <a:off x="1647326" y="2454360"/>
          <a:ext cx="5849348" cy="23083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812036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25488"/>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18AD215-79C5-4426-93C6-52BB9D9A065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BCCDD26-FCAA-4A6E-92C5-425C198A46D3}"/>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87D2C9F-711B-4860-9385-38D466E828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2" name="Grupo 1">
            <a:extLst>
              <a:ext uri="{FF2B5EF4-FFF2-40B4-BE49-F238E27FC236}">
                <a16:creationId xmlns:a16="http://schemas.microsoft.com/office/drawing/2014/main" id="{6F4F9A00-ACED-4E00-BB88-241242F1B30D}"/>
              </a:ext>
            </a:extLst>
          </p:cNvPr>
          <p:cNvGrpSpPr/>
          <p:nvPr/>
        </p:nvGrpSpPr>
        <p:grpSpPr>
          <a:xfrm>
            <a:off x="1799025" y="1468790"/>
            <a:ext cx="5613840" cy="2769003"/>
            <a:chOff x="1799025" y="1468790"/>
            <a:chExt cx="5613840" cy="2769003"/>
          </a:xfrm>
        </p:grpSpPr>
        <p:graphicFrame>
          <p:nvGraphicFramePr>
            <p:cNvPr id="7" name="Diagrama 6">
              <a:extLst>
                <a:ext uri="{FF2B5EF4-FFF2-40B4-BE49-F238E27FC236}">
                  <a16:creationId xmlns:a16="http://schemas.microsoft.com/office/drawing/2014/main" id="{0557FCEC-04EF-463C-BC02-43F47DAAAAFB}"/>
                </a:ext>
              </a:extLst>
            </p:cNvPr>
            <p:cNvGraphicFramePr/>
            <p:nvPr>
              <p:extLst>
                <p:ext uri="{D42A27DB-BD31-4B8C-83A1-F6EECF244321}">
                  <p14:modId xmlns:p14="http://schemas.microsoft.com/office/powerpoint/2010/main" val="361132419"/>
                </p:ext>
              </p:extLst>
            </p:nvPr>
          </p:nvGraphicFramePr>
          <p:xfrm>
            <a:off x="1799025" y="1468790"/>
            <a:ext cx="5613840" cy="2769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F38FC9FD-53A3-40F1-9019-75E0745728A5}"/>
                </a:ext>
              </a:extLst>
            </p:cNvPr>
            <p:cNvSpPr txBox="1"/>
            <p:nvPr/>
          </p:nvSpPr>
          <p:spPr>
            <a:xfrm>
              <a:off x="2133654" y="2067694"/>
              <a:ext cx="504056" cy="369332"/>
            </a:xfrm>
            <a:prstGeom prst="rect">
              <a:avLst/>
            </a:prstGeom>
            <a:noFill/>
          </p:spPr>
          <p:txBody>
            <a:bodyPr wrap="square" rtlCol="0">
              <a:spAutoFit/>
            </a:bodyPr>
            <a:lstStyle/>
            <a:p>
              <a:r>
                <a:rPr lang="es-ES" dirty="0">
                  <a:latin typeface="Arial Rounded MT Bold" panose="020F0704030504030204" pitchFamily="34" charset="0"/>
                </a:rPr>
                <a:t>1</a:t>
              </a:r>
            </a:p>
          </p:txBody>
        </p:sp>
        <p:sp>
          <p:nvSpPr>
            <p:cNvPr id="19" name="CuadroTexto 18">
              <a:extLst>
                <a:ext uri="{FF2B5EF4-FFF2-40B4-BE49-F238E27FC236}">
                  <a16:creationId xmlns:a16="http://schemas.microsoft.com/office/drawing/2014/main" id="{4E45D368-5A15-43F1-94E1-5B6C4CD61C33}"/>
                </a:ext>
              </a:extLst>
            </p:cNvPr>
            <p:cNvSpPr txBox="1"/>
            <p:nvPr/>
          </p:nvSpPr>
          <p:spPr>
            <a:xfrm>
              <a:off x="2123728" y="3219822"/>
              <a:ext cx="504056" cy="369332"/>
            </a:xfrm>
            <a:prstGeom prst="rect">
              <a:avLst/>
            </a:prstGeom>
            <a:noFill/>
          </p:spPr>
          <p:txBody>
            <a:bodyPr wrap="square" rtlCol="0">
              <a:spAutoFit/>
            </a:bodyPr>
            <a:lstStyle/>
            <a:p>
              <a:r>
                <a:rPr lang="es-ES" dirty="0">
                  <a:latin typeface="Arial Rounded MT Bold" panose="020F0704030504030204" pitchFamily="34" charset="0"/>
                </a:rPr>
                <a:t>2</a:t>
              </a:r>
            </a:p>
          </p:txBody>
        </p:sp>
      </p:grpSp>
    </p:spTree>
    <p:extLst>
      <p:ext uri="{BB962C8B-B14F-4D97-AF65-F5344CB8AC3E}">
        <p14:creationId xmlns:p14="http://schemas.microsoft.com/office/powerpoint/2010/main" val="2822423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29729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6369CD58-4D62-4965-B6F9-098EF2EE4AEF}"/>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B7031B7-1015-4CD5-86C4-C66012938A3D}"/>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D41C1B0-6A52-4CD7-8D61-DD78C300F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DAE5DF07-286B-4859-9D8E-464CE4B48AE7}"/>
              </a:ext>
            </a:extLst>
          </p:cNvPr>
          <p:cNvGraphicFramePr/>
          <p:nvPr>
            <p:extLst>
              <p:ext uri="{D42A27DB-BD31-4B8C-83A1-F6EECF244321}">
                <p14:modId xmlns:p14="http://schemas.microsoft.com/office/powerpoint/2010/main" val="860025342"/>
              </p:ext>
            </p:extLst>
          </p:nvPr>
        </p:nvGraphicFramePr>
        <p:xfrm>
          <a:off x="1657776" y="1384216"/>
          <a:ext cx="5755089" cy="28817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CuadroTexto 18">
            <a:extLst>
              <a:ext uri="{FF2B5EF4-FFF2-40B4-BE49-F238E27FC236}">
                <a16:creationId xmlns:a16="http://schemas.microsoft.com/office/drawing/2014/main" id="{C91A07C2-D17D-4899-A68C-5A0532062CAF}"/>
              </a:ext>
            </a:extLst>
          </p:cNvPr>
          <p:cNvSpPr txBox="1"/>
          <p:nvPr/>
        </p:nvSpPr>
        <p:spPr>
          <a:xfrm>
            <a:off x="1979712" y="2056911"/>
            <a:ext cx="504056" cy="369332"/>
          </a:xfrm>
          <a:prstGeom prst="rect">
            <a:avLst/>
          </a:prstGeom>
          <a:noFill/>
        </p:spPr>
        <p:txBody>
          <a:bodyPr wrap="square" rtlCol="0">
            <a:spAutoFit/>
          </a:bodyPr>
          <a:lstStyle/>
          <a:p>
            <a:r>
              <a:rPr lang="es-ES" dirty="0"/>
              <a:t>3</a:t>
            </a:r>
          </a:p>
        </p:txBody>
      </p:sp>
      <p:sp>
        <p:nvSpPr>
          <p:cNvPr id="20" name="CuadroTexto 19">
            <a:extLst>
              <a:ext uri="{FF2B5EF4-FFF2-40B4-BE49-F238E27FC236}">
                <a16:creationId xmlns:a16="http://schemas.microsoft.com/office/drawing/2014/main" id="{81340E96-D8EF-4CFF-AD2A-8AF00605F65B}"/>
              </a:ext>
            </a:extLst>
          </p:cNvPr>
          <p:cNvSpPr txBox="1"/>
          <p:nvPr/>
        </p:nvSpPr>
        <p:spPr>
          <a:xfrm>
            <a:off x="1969786" y="3209039"/>
            <a:ext cx="504056" cy="369332"/>
          </a:xfrm>
          <a:prstGeom prst="rect">
            <a:avLst/>
          </a:prstGeom>
          <a:noFill/>
        </p:spPr>
        <p:txBody>
          <a:bodyPr wrap="square" rtlCol="0">
            <a:spAutoFit/>
          </a:bodyPr>
          <a:lstStyle/>
          <a:p>
            <a:r>
              <a:rPr lang="es-ES" dirty="0"/>
              <a:t>4</a:t>
            </a:r>
          </a:p>
        </p:txBody>
      </p:sp>
    </p:spTree>
    <p:extLst>
      <p:ext uri="{BB962C8B-B14F-4D97-AF65-F5344CB8AC3E}">
        <p14:creationId xmlns:p14="http://schemas.microsoft.com/office/powerpoint/2010/main" val="68343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14ADBEF6-59B6-4256-B61B-ADF058C0C83C}"/>
              </a:ext>
            </a:extLst>
          </p:cNvPr>
          <p:cNvGraphicFramePr/>
          <p:nvPr>
            <p:extLst>
              <p:ext uri="{D42A27DB-BD31-4B8C-83A1-F6EECF244321}">
                <p14:modId xmlns:p14="http://schemas.microsoft.com/office/powerpoint/2010/main" val="3341096312"/>
              </p:ext>
            </p:extLst>
          </p:nvPr>
        </p:nvGraphicFramePr>
        <p:xfrm>
          <a:off x="1610094" y="1899633"/>
          <a:ext cx="6058250" cy="1176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E44E672-B8F1-4312-8E23-0B961FB016BC}"/>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F81AD97-7348-4644-8477-12AD7C2D0105}"/>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013BDC09-7D11-4A28-9615-9982B4CEC3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981681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Forma libre: forma 6">
            <a:extLst>
              <a:ext uri="{FF2B5EF4-FFF2-40B4-BE49-F238E27FC236}">
                <a16:creationId xmlns:a16="http://schemas.microsoft.com/office/drawing/2014/main" id="{D7AADB2D-FB7B-4338-855D-BB316ACC0F18}"/>
              </a:ext>
            </a:extLst>
          </p:cNvPr>
          <p:cNvSpPr/>
          <p:nvPr/>
        </p:nvSpPr>
        <p:spPr>
          <a:xfrm>
            <a:off x="2494189" y="2764133"/>
            <a:ext cx="5019905" cy="1247777"/>
          </a:xfrm>
          <a:custGeom>
            <a:avLst/>
            <a:gdLst>
              <a:gd name="connsiteX0" fmla="*/ 135424 w 812530"/>
              <a:gd name="connsiteY0" fmla="*/ 0 h 3874260"/>
              <a:gd name="connsiteX1" fmla="*/ 677106 w 812530"/>
              <a:gd name="connsiteY1" fmla="*/ 0 h 3874260"/>
              <a:gd name="connsiteX2" fmla="*/ 812530 w 812530"/>
              <a:gd name="connsiteY2" fmla="*/ 135424 h 3874260"/>
              <a:gd name="connsiteX3" fmla="*/ 812530 w 812530"/>
              <a:gd name="connsiteY3" fmla="*/ 3874260 h 3874260"/>
              <a:gd name="connsiteX4" fmla="*/ 812530 w 812530"/>
              <a:gd name="connsiteY4" fmla="*/ 3874260 h 3874260"/>
              <a:gd name="connsiteX5" fmla="*/ 0 w 812530"/>
              <a:gd name="connsiteY5" fmla="*/ 3874260 h 3874260"/>
              <a:gd name="connsiteX6" fmla="*/ 0 w 812530"/>
              <a:gd name="connsiteY6" fmla="*/ 3874260 h 3874260"/>
              <a:gd name="connsiteX7" fmla="*/ 0 w 812530"/>
              <a:gd name="connsiteY7" fmla="*/ 135424 h 3874260"/>
              <a:gd name="connsiteX8" fmla="*/ 135424 w 812530"/>
              <a:gd name="connsiteY8" fmla="*/ 0 h 387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530" h="3874260">
                <a:moveTo>
                  <a:pt x="812530" y="645721"/>
                </a:moveTo>
                <a:lnTo>
                  <a:pt x="812530" y="3228539"/>
                </a:lnTo>
                <a:cubicBezTo>
                  <a:pt x="812530" y="3585163"/>
                  <a:pt x="799814" y="3874260"/>
                  <a:pt x="784128" y="3874260"/>
                </a:cubicBezTo>
                <a:lnTo>
                  <a:pt x="0" y="3874260"/>
                </a:lnTo>
                <a:lnTo>
                  <a:pt x="0" y="3874260"/>
                </a:lnTo>
                <a:lnTo>
                  <a:pt x="0" y="0"/>
                </a:lnTo>
                <a:lnTo>
                  <a:pt x="0" y="0"/>
                </a:lnTo>
                <a:lnTo>
                  <a:pt x="784128" y="0"/>
                </a:lnTo>
                <a:cubicBezTo>
                  <a:pt x="799814" y="0"/>
                  <a:pt x="812530" y="289097"/>
                  <a:pt x="812530" y="645721"/>
                </a:cubicBezTo>
                <a:close/>
              </a:path>
            </a:pathLst>
          </a:custGeom>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45720" tIns="62524" rIns="85384" bIns="62524" numCol="1" spcCol="1270" anchor="ctr" anchorCtr="0">
            <a:noAutofit/>
          </a:bodyPr>
          <a:lstStyle/>
          <a:p>
            <a:pPr marL="114300" lvl="1" indent="-114300" algn="l" defTabSz="533400">
              <a:lnSpc>
                <a:spcPct val="90000"/>
              </a:lnSpc>
              <a:spcBef>
                <a:spcPct val="0"/>
              </a:spcBef>
              <a:spcAft>
                <a:spcPct val="15000"/>
              </a:spcAft>
              <a:buChar char="•"/>
            </a:pPr>
            <a:r>
              <a:rPr lang="es-ES" sz="1200" kern="1200" dirty="0">
                <a:latin typeface="Arial Rounded MT Bold" panose="020F0704030504030204" pitchFamily="34" charset="0"/>
              </a:rPr>
              <a:t>Colocar la marca (</a:t>
            </a:r>
            <a:r>
              <a:rPr lang="es-ES" sz="1200" kern="1200" dirty="0" err="1">
                <a:latin typeface="Arial Rounded MT Bold" panose="020F0704030504030204" pitchFamily="34" charset="0"/>
              </a:rPr>
              <a:t>FireSec</a:t>
            </a:r>
            <a:r>
              <a:rPr lang="es-ES" sz="1200" kern="1200" dirty="0">
                <a:latin typeface="Arial Rounded MT Bold" panose="020F0704030504030204" pitchFamily="34" charset="0"/>
              </a:rPr>
              <a:t> </a:t>
            </a:r>
            <a:r>
              <a:rPr lang="es-ES" sz="1200" kern="1200" dirty="0" err="1">
                <a:latin typeface="Arial Rounded MT Bold" panose="020F0704030504030204" pitchFamily="34" charset="0"/>
              </a:rPr>
              <a:t>System</a:t>
            </a:r>
            <a:r>
              <a:rPr lang="es-ES" sz="1200" kern="1200" dirty="0">
                <a:latin typeface="Arial Rounded MT Bold" panose="020F0704030504030204" pitchFamily="34" charset="0"/>
              </a:rPr>
              <a:t>) entre los primeros resultados de los buscadores </a:t>
            </a:r>
          </a:p>
          <a:p>
            <a:pPr marL="114300" lvl="1" indent="-114300" algn="l" defTabSz="533400">
              <a:lnSpc>
                <a:spcPct val="90000"/>
              </a:lnSpc>
              <a:spcBef>
                <a:spcPct val="0"/>
              </a:spcBef>
              <a:spcAft>
                <a:spcPct val="15000"/>
              </a:spcAft>
              <a:buChar char="•"/>
            </a:pPr>
            <a:r>
              <a:rPr lang="es-ES" sz="1200" kern="1200" dirty="0">
                <a:latin typeface="Arial Rounded MT Bold" panose="020F0704030504030204" pitchFamily="34" charset="0"/>
              </a:rPr>
              <a:t>Adquirir nuevos clientes</a:t>
            </a:r>
          </a:p>
          <a:p>
            <a:pPr marL="114300" lvl="1" indent="-114300" algn="l" defTabSz="533400">
              <a:lnSpc>
                <a:spcPct val="90000"/>
              </a:lnSpc>
              <a:spcBef>
                <a:spcPct val="0"/>
              </a:spcBef>
              <a:spcAft>
                <a:spcPct val="15000"/>
              </a:spcAft>
              <a:buChar char="•"/>
            </a:pPr>
            <a:r>
              <a:rPr lang="es-ES" sz="1200" kern="1200" dirty="0">
                <a:latin typeface="Arial Rounded MT Bold" panose="020F0704030504030204" pitchFamily="34" charset="0"/>
              </a:rPr>
              <a:t>Generar autoridad desarrollando las relaciones en la red. </a:t>
            </a:r>
          </a:p>
        </p:txBody>
      </p:sp>
      <p:sp>
        <p:nvSpPr>
          <p:cNvPr id="9" name="Forma libre: forma 8">
            <a:extLst>
              <a:ext uri="{FF2B5EF4-FFF2-40B4-BE49-F238E27FC236}">
                <a16:creationId xmlns:a16="http://schemas.microsoft.com/office/drawing/2014/main" id="{1F723033-856B-42C9-AFCA-3C09CACA2A4B}"/>
              </a:ext>
            </a:extLst>
          </p:cNvPr>
          <p:cNvSpPr/>
          <p:nvPr/>
        </p:nvSpPr>
        <p:spPr>
          <a:xfrm>
            <a:off x="1610093" y="2110036"/>
            <a:ext cx="3493369" cy="796568"/>
          </a:xfrm>
          <a:custGeom>
            <a:avLst/>
            <a:gdLst>
              <a:gd name="connsiteX0" fmla="*/ 0 w 2179271"/>
              <a:gd name="connsiteY0" fmla="*/ 169281 h 1015663"/>
              <a:gd name="connsiteX1" fmla="*/ 169281 w 2179271"/>
              <a:gd name="connsiteY1" fmla="*/ 0 h 1015663"/>
              <a:gd name="connsiteX2" fmla="*/ 2009990 w 2179271"/>
              <a:gd name="connsiteY2" fmla="*/ 0 h 1015663"/>
              <a:gd name="connsiteX3" fmla="*/ 2179271 w 2179271"/>
              <a:gd name="connsiteY3" fmla="*/ 169281 h 1015663"/>
              <a:gd name="connsiteX4" fmla="*/ 2179271 w 2179271"/>
              <a:gd name="connsiteY4" fmla="*/ 846382 h 1015663"/>
              <a:gd name="connsiteX5" fmla="*/ 2009990 w 2179271"/>
              <a:gd name="connsiteY5" fmla="*/ 1015663 h 1015663"/>
              <a:gd name="connsiteX6" fmla="*/ 169281 w 2179271"/>
              <a:gd name="connsiteY6" fmla="*/ 1015663 h 1015663"/>
              <a:gd name="connsiteX7" fmla="*/ 0 w 2179271"/>
              <a:gd name="connsiteY7" fmla="*/ 846382 h 1015663"/>
              <a:gd name="connsiteX8" fmla="*/ 0 w 2179271"/>
              <a:gd name="connsiteY8" fmla="*/ 169281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9271" h="1015663">
                <a:moveTo>
                  <a:pt x="0" y="169281"/>
                </a:moveTo>
                <a:cubicBezTo>
                  <a:pt x="0" y="75790"/>
                  <a:pt x="75790" y="0"/>
                  <a:pt x="169281" y="0"/>
                </a:cubicBezTo>
                <a:lnTo>
                  <a:pt x="2009990" y="0"/>
                </a:lnTo>
                <a:cubicBezTo>
                  <a:pt x="2103481" y="0"/>
                  <a:pt x="2179271" y="75790"/>
                  <a:pt x="2179271" y="169281"/>
                </a:cubicBezTo>
                <a:lnTo>
                  <a:pt x="2179271" y="846382"/>
                </a:lnTo>
                <a:cubicBezTo>
                  <a:pt x="2179271" y="939873"/>
                  <a:pt x="2103481" y="1015663"/>
                  <a:pt x="2009990" y="1015663"/>
                </a:cubicBezTo>
                <a:lnTo>
                  <a:pt x="169281" y="1015663"/>
                </a:lnTo>
                <a:cubicBezTo>
                  <a:pt x="75790" y="1015663"/>
                  <a:pt x="0" y="939873"/>
                  <a:pt x="0" y="846382"/>
                </a:cubicBezTo>
                <a:lnTo>
                  <a:pt x="0" y="169281"/>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95301" tIns="72441" rIns="95301" bIns="72441"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tx1"/>
                </a:solidFill>
                <a:latin typeface="Arial Rounded MT Bold" panose="020F0704030504030204" pitchFamily="34" charset="0"/>
              </a:rPr>
              <a:t>En el caso analizado, siempre hay que tener en cuenta los </a:t>
            </a:r>
            <a:r>
              <a:rPr lang="es-ES" sz="1200" kern="1200" dirty="0">
                <a:solidFill>
                  <a:srgbClr val="F8469B"/>
                </a:solidFill>
                <a:latin typeface="Arial Rounded MT Bold" panose="020F0704030504030204" pitchFamily="34" charset="0"/>
              </a:rPr>
              <a:t>objetivos de Marketing</a:t>
            </a:r>
            <a:r>
              <a:rPr lang="es-ES" sz="1200" kern="1200" dirty="0">
                <a:solidFill>
                  <a:schemeClr val="tx1"/>
                </a:solidFill>
                <a:latin typeface="Arial Rounded MT Bold" panose="020F0704030504030204" pitchFamily="34" charset="0"/>
              </a:rPr>
              <a:t>: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3B2C00E-8C25-4489-B0EA-94DB380F2C4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8D10848-7C62-40BD-B829-76FD50246A0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1440783-DF28-482A-857A-F13FD449F2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5750347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38121" y="1750669"/>
            <a:ext cx="6058215" cy="461665"/>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La Agencia, entonces, se ha basado en el marco conceptual divide los canales entre: </a:t>
            </a:r>
            <a:r>
              <a:rPr lang="es-ES" altLang="es-ES" sz="1200" dirty="0">
                <a:solidFill>
                  <a:srgbClr val="F8469B"/>
                </a:solidFill>
                <a:latin typeface="Arial Rounded MT Bold" panose="020F0704030504030204" pitchFamily="34" charset="0"/>
              </a:rPr>
              <a:t>poseídos</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owned</a:t>
            </a:r>
            <a:r>
              <a:rPr lang="es-ES" altLang="es-ES" sz="1200" dirty="0">
                <a:latin typeface="Arial Rounded MT Bold" panose="020F0704030504030204" pitchFamily="34" charset="0"/>
              </a:rPr>
              <a:t>», </a:t>
            </a:r>
            <a:r>
              <a:rPr lang="es-ES" altLang="es-ES" sz="1200" dirty="0">
                <a:solidFill>
                  <a:srgbClr val="F8469B"/>
                </a:solidFill>
                <a:latin typeface="Arial Rounded MT Bold" panose="020F0704030504030204" pitchFamily="34" charset="0"/>
              </a:rPr>
              <a:t>ganados</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earned</a:t>
            </a:r>
            <a:r>
              <a:rPr lang="es-ES" altLang="es-ES" sz="1200" dirty="0">
                <a:latin typeface="Arial Rounded MT Bold" panose="020F0704030504030204" pitchFamily="34" charset="0"/>
              </a:rPr>
              <a:t>» y </a:t>
            </a:r>
            <a:r>
              <a:rPr lang="es-ES" altLang="es-ES" sz="1200" dirty="0">
                <a:solidFill>
                  <a:srgbClr val="F8469B"/>
                </a:solidFill>
                <a:latin typeface="Arial Rounded MT Bold" panose="020F0704030504030204" pitchFamily="34" charset="0"/>
              </a:rPr>
              <a:t>adquiridos</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paid</a:t>
            </a:r>
            <a:r>
              <a:rPr lang="es-ES" altLang="es-ES" sz="1200" dirty="0">
                <a:latin typeface="Arial Rounded MT Bold" panose="020F0704030504030204" pitchFamily="34" charset="0"/>
              </a:rPr>
              <a:t>».</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95BC21E-B8E5-4F2F-9ACF-73C8E94DB6C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1FB9C7D-CA95-4003-9BAD-3474AC95EDD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2795272-5E04-4F45-8E86-2157A1D856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7" name="Diagrama 6">
            <a:extLst>
              <a:ext uri="{FF2B5EF4-FFF2-40B4-BE49-F238E27FC236}">
                <a16:creationId xmlns:a16="http://schemas.microsoft.com/office/drawing/2014/main" id="{B12F2BCC-FC98-44AD-B54A-48CF3E141E87}"/>
              </a:ext>
            </a:extLst>
          </p:cNvPr>
          <p:cNvGraphicFramePr/>
          <p:nvPr>
            <p:extLst>
              <p:ext uri="{D42A27DB-BD31-4B8C-83A1-F6EECF244321}">
                <p14:modId xmlns:p14="http://schemas.microsoft.com/office/powerpoint/2010/main" val="198299122"/>
              </p:ext>
            </p:extLst>
          </p:nvPr>
        </p:nvGraphicFramePr>
        <p:xfrm>
          <a:off x="1582223" y="2378020"/>
          <a:ext cx="5830642" cy="21470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C1EFA901-8792-45EE-88D4-14F953904779}"/>
              </a:ext>
            </a:extLst>
          </p:cNvPr>
          <p:cNvSpPr txBox="1"/>
          <p:nvPr/>
        </p:nvSpPr>
        <p:spPr>
          <a:xfrm>
            <a:off x="1731135" y="2625329"/>
            <a:ext cx="288032" cy="369332"/>
          </a:xfrm>
          <a:prstGeom prst="rect">
            <a:avLst/>
          </a:prstGeom>
          <a:noFill/>
        </p:spPr>
        <p:txBody>
          <a:bodyPr wrap="square" rtlCol="0">
            <a:spAutoFit/>
          </a:bodyPr>
          <a:lstStyle/>
          <a:p>
            <a:r>
              <a:rPr lang="es-ES" dirty="0"/>
              <a:t>1</a:t>
            </a:r>
          </a:p>
        </p:txBody>
      </p:sp>
      <p:sp>
        <p:nvSpPr>
          <p:cNvPr id="19" name="CuadroTexto 18">
            <a:extLst>
              <a:ext uri="{FF2B5EF4-FFF2-40B4-BE49-F238E27FC236}">
                <a16:creationId xmlns:a16="http://schemas.microsoft.com/office/drawing/2014/main" id="{3B621783-C5B3-49B5-BFB8-53B3182DC6AC}"/>
              </a:ext>
            </a:extLst>
          </p:cNvPr>
          <p:cNvSpPr txBox="1"/>
          <p:nvPr/>
        </p:nvSpPr>
        <p:spPr>
          <a:xfrm>
            <a:off x="1875151" y="3247571"/>
            <a:ext cx="288032" cy="369332"/>
          </a:xfrm>
          <a:prstGeom prst="rect">
            <a:avLst/>
          </a:prstGeom>
          <a:noFill/>
        </p:spPr>
        <p:txBody>
          <a:bodyPr wrap="square" rtlCol="0">
            <a:spAutoFit/>
          </a:bodyPr>
          <a:lstStyle/>
          <a:p>
            <a:r>
              <a:rPr lang="es-ES" dirty="0"/>
              <a:t>2</a:t>
            </a:r>
          </a:p>
        </p:txBody>
      </p:sp>
      <p:sp>
        <p:nvSpPr>
          <p:cNvPr id="20" name="CuadroTexto 19">
            <a:extLst>
              <a:ext uri="{FF2B5EF4-FFF2-40B4-BE49-F238E27FC236}">
                <a16:creationId xmlns:a16="http://schemas.microsoft.com/office/drawing/2014/main" id="{C0C02E49-A87C-4D84-9EEC-49E7F129A352}"/>
              </a:ext>
            </a:extLst>
          </p:cNvPr>
          <p:cNvSpPr txBox="1"/>
          <p:nvPr/>
        </p:nvSpPr>
        <p:spPr>
          <a:xfrm>
            <a:off x="1723661" y="3906520"/>
            <a:ext cx="288032" cy="369332"/>
          </a:xfrm>
          <a:prstGeom prst="rect">
            <a:avLst/>
          </a:prstGeom>
          <a:noFill/>
        </p:spPr>
        <p:txBody>
          <a:bodyPr wrap="square" rtlCol="0">
            <a:spAutoFit/>
          </a:bodyPr>
          <a:lstStyle/>
          <a:p>
            <a:r>
              <a:rPr lang="es-ES" dirty="0"/>
              <a:t>3</a:t>
            </a:r>
          </a:p>
        </p:txBody>
      </p:sp>
    </p:spTree>
    <p:extLst>
      <p:ext uri="{BB962C8B-B14F-4D97-AF65-F5344CB8AC3E}">
        <p14:creationId xmlns:p14="http://schemas.microsoft.com/office/powerpoint/2010/main" val="1842662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8865" y="1642330"/>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28520" y="1851670"/>
            <a:ext cx="6095808" cy="1754326"/>
          </a:xfrm>
          <a:prstGeom prst="rect">
            <a:avLst/>
          </a:prstGeom>
          <a:noFill/>
        </p:spPr>
        <p:txBody>
          <a:bodyPr wrap="square" rtlCol="0">
            <a:spAutoFit/>
          </a:bodyPr>
          <a:lstStyle/>
          <a:p>
            <a:pPr>
              <a:defRPr/>
            </a:pPr>
            <a:r>
              <a:rPr lang="es-ES" altLang="es-ES" sz="1200" dirty="0">
                <a:latin typeface="Arial Rounded MT Bold" panose="020F0704030504030204" pitchFamily="34" charset="0"/>
              </a:rPr>
              <a:t>Entonces, la agencia ha estudiado una nueva sinergia entre Página Web, Blog y Canales Sociales: el objetivo es </a:t>
            </a:r>
            <a:r>
              <a:rPr lang="es-ES" altLang="es-ES" sz="1200" dirty="0">
                <a:solidFill>
                  <a:srgbClr val="F8469B"/>
                </a:solidFill>
                <a:latin typeface="Arial Rounded MT Bold" panose="020F0704030504030204" pitchFamily="34" charset="0"/>
              </a:rPr>
              <a:t>diferenciar</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FireSec</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System</a:t>
            </a:r>
            <a:r>
              <a:rPr lang="es-ES" altLang="es-ES" sz="1200" dirty="0">
                <a:latin typeface="Arial Rounded MT Bold" panose="020F0704030504030204" pitchFamily="34" charset="0"/>
              </a:rPr>
              <a:t> de los competidores y </a:t>
            </a:r>
            <a:r>
              <a:rPr lang="es-ES" altLang="es-ES" sz="1200" dirty="0">
                <a:solidFill>
                  <a:srgbClr val="F8469B"/>
                </a:solidFill>
                <a:latin typeface="Arial Rounded MT Bold" panose="020F0704030504030204" pitchFamily="34" charset="0"/>
              </a:rPr>
              <a:t>colocarla</a:t>
            </a:r>
            <a:r>
              <a:rPr lang="es-ES" altLang="es-ES" sz="1200" dirty="0">
                <a:latin typeface="Arial Rounded MT Bold" panose="020F0704030504030204" pitchFamily="34" charset="0"/>
              </a:rPr>
              <a:t> de manera adecuada en la red.</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El primer paso: una nueva </a:t>
            </a:r>
            <a:r>
              <a:rPr lang="es-ES" altLang="es-ES" sz="1200" dirty="0">
                <a:solidFill>
                  <a:srgbClr val="F8469B"/>
                </a:solidFill>
                <a:latin typeface="Arial Rounded MT Bold" panose="020F0704030504030204" pitchFamily="34" charset="0"/>
              </a:rPr>
              <a:t>Página Web</a:t>
            </a:r>
            <a:r>
              <a:rPr lang="es-ES" altLang="es-ES" sz="1200" dirty="0">
                <a:latin typeface="Arial Rounded MT Bold" panose="020F0704030504030204" pitchFamily="34" charset="0"/>
              </a:rPr>
              <a:t> para </a:t>
            </a:r>
            <a:r>
              <a:rPr lang="es-ES" altLang="es-ES" sz="1200" dirty="0" err="1">
                <a:latin typeface="Arial Rounded MT Bold" panose="020F0704030504030204" pitchFamily="34" charset="0"/>
              </a:rPr>
              <a:t>FireSec</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System</a:t>
            </a:r>
            <a:r>
              <a:rPr lang="es-ES" altLang="es-ES" sz="1200" dirty="0">
                <a:latin typeface="Arial Rounded MT Bold" panose="020F0704030504030204" pitchFamily="34" charset="0"/>
              </a:rPr>
              <a:t> estructurada en:</a:t>
            </a:r>
          </a:p>
          <a:p>
            <a:pPr algn="just">
              <a:defRPr/>
            </a:pPr>
            <a:r>
              <a:rPr lang="es-ES" altLang="es-ES" sz="1200" dirty="0">
                <a:latin typeface="Arial Rounded MT Bold" panose="020F0704030504030204" pitchFamily="34" charset="0"/>
              </a:rPr>
              <a:t>Home, Empresa, Instalaciones contra incendios, Servicios, Novedades,               Contactos. </a:t>
            </a:r>
          </a:p>
          <a:p>
            <a:pPr>
              <a:defRPr/>
            </a:pPr>
            <a:endParaRPr lang="es-ES" altLang="es-ES" sz="1200" dirty="0">
              <a:latin typeface="Arial Rounded MT Bold" panose="020F0704030504030204" pitchFamily="34" charset="0"/>
            </a:endParaRPr>
          </a:p>
          <a:p>
            <a:pPr>
              <a:defRPr/>
            </a:pPr>
            <a:r>
              <a:rPr lang="es-ES" altLang="es-ES" sz="1200" dirty="0">
                <a:latin typeface="Arial Rounded MT Bold" panose="020F0704030504030204" pitchFamily="34" charset="0"/>
              </a:rPr>
              <a:t>Además, «enganchando» un blog a la página web.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80BEF391-DDC5-4B0E-8D22-C9F31B090177}"/>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F11DBFE-4389-4884-9442-33C8AC280AA7}"/>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78C345B4-99E5-4EA8-B9F1-560B70060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5213297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3517" y="132648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00B1C08E-0929-4249-B0C3-CEC86BD019DC}"/>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19E4346-2473-4141-ABE3-BD952C5863D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736F0F7-C3C9-4EFD-A396-5B75DEEEC0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FA3B2DEA-6330-4484-9AE2-169669AAF8ED}"/>
              </a:ext>
            </a:extLst>
          </p:cNvPr>
          <p:cNvSpPr txBox="1"/>
          <p:nvPr/>
        </p:nvSpPr>
        <p:spPr>
          <a:xfrm>
            <a:off x="1563517" y="1569121"/>
            <a:ext cx="6102097" cy="1754326"/>
          </a:xfrm>
          <a:prstGeom prst="rect">
            <a:avLst/>
          </a:prstGeom>
          <a:noFill/>
        </p:spPr>
        <p:txBody>
          <a:bodyPr wrap="square">
            <a:spAutoFit/>
          </a:bodyPr>
          <a:lstStyle/>
          <a:p>
            <a:pPr algn="just">
              <a:defRPr/>
            </a:pPr>
            <a:r>
              <a:rPr lang="es-ES" altLang="es-ES" sz="1200" dirty="0">
                <a:latin typeface="Arial Rounded MT Bold" panose="020F0704030504030204" pitchFamily="34" charset="0"/>
              </a:rPr>
              <a:t>En este </a:t>
            </a:r>
            <a:r>
              <a:rPr lang="es-ES" altLang="es-ES" sz="1200" dirty="0">
                <a:solidFill>
                  <a:srgbClr val="F8469B"/>
                </a:solidFill>
                <a:latin typeface="Arial Rounded MT Bold" panose="020F0704030504030204" pitchFamily="34" charset="0"/>
              </a:rPr>
              <a:t>Plan de Marketing</a:t>
            </a:r>
            <a:r>
              <a:rPr lang="es-ES" altLang="es-ES" sz="1200" dirty="0">
                <a:latin typeface="Arial Rounded MT Bold" panose="020F0704030504030204" pitchFamily="34" charset="0"/>
              </a:rPr>
              <a:t>, el </a:t>
            </a:r>
            <a:r>
              <a:rPr lang="es-ES" altLang="es-ES" sz="1200" dirty="0">
                <a:solidFill>
                  <a:srgbClr val="F8469B"/>
                </a:solidFill>
                <a:latin typeface="Arial Rounded MT Bold" panose="020F0704030504030204" pitchFamily="34" charset="0"/>
              </a:rPr>
              <a:t>Blog</a:t>
            </a:r>
            <a:r>
              <a:rPr lang="es-ES" altLang="es-ES" sz="1200" dirty="0">
                <a:latin typeface="Arial Rounded MT Bold" panose="020F0704030504030204" pitchFamily="34" charset="0"/>
              </a:rPr>
              <a:t> ocupa una posición de relieve, porque es la    </a:t>
            </a:r>
            <a:r>
              <a:rPr lang="es-ES" altLang="es-ES" sz="1200" dirty="0">
                <a:solidFill>
                  <a:srgbClr val="F8469B"/>
                </a:solidFill>
                <a:latin typeface="Arial Rounded MT Bold" panose="020F0704030504030204" pitchFamily="34" charset="0"/>
              </a:rPr>
              <a:t>sede de todos los contenidos </a:t>
            </a:r>
            <a:r>
              <a:rPr lang="es-ES" altLang="es-ES" sz="1200" dirty="0">
                <a:latin typeface="Arial Rounded MT Bold" panose="020F0704030504030204" pitchFamily="34" charset="0"/>
              </a:rPr>
              <a:t>que se difundirán también a través de los Canales Sociales y del Boletín.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Hay que tener claro el </a:t>
            </a:r>
            <a:r>
              <a:rPr lang="es-ES" altLang="es-ES" sz="1200" dirty="0">
                <a:solidFill>
                  <a:srgbClr val="F8469B"/>
                </a:solidFill>
                <a:latin typeface="Arial Rounded MT Bold" panose="020F0704030504030204" pitchFamily="34" charset="0"/>
              </a:rPr>
              <a:t>perfil de los clientes </a:t>
            </a:r>
            <a:r>
              <a:rPr lang="es-ES" altLang="es-ES" sz="1200" dirty="0">
                <a:latin typeface="Arial Rounded MT Bold" panose="020F0704030504030204" pitchFamily="34" charset="0"/>
              </a:rPr>
              <a:t>a los que nos queremos dirigir            a través de contenidos que hay que publicar periódicamente, pero también de   calidad.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Por ejemplo: </a:t>
            </a:r>
            <a:r>
              <a:rPr lang="es-ES" altLang="es-ES" sz="1200" dirty="0" err="1">
                <a:latin typeface="Arial Rounded MT Bold" panose="020F0704030504030204" pitchFamily="34" charset="0"/>
              </a:rPr>
              <a:t>call-to-action</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Ebook</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Webinar</a:t>
            </a:r>
            <a:r>
              <a:rPr lang="es-ES" altLang="es-ES" sz="1200" dirty="0">
                <a:latin typeface="Arial Rounded MT Bold" panose="020F0704030504030204" pitchFamily="34" charset="0"/>
              </a:rPr>
              <a:t>. </a:t>
            </a:r>
          </a:p>
        </p:txBody>
      </p:sp>
    </p:spTree>
    <p:extLst>
      <p:ext uri="{BB962C8B-B14F-4D97-AF65-F5344CB8AC3E}">
        <p14:creationId xmlns:p14="http://schemas.microsoft.com/office/powerpoint/2010/main" val="38048956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193" y="1602331"/>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4047542" cy="1569660"/>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Otra herramienta utilizada es el </a:t>
            </a:r>
            <a:r>
              <a:rPr lang="es-ES" altLang="es-ES" sz="1200" dirty="0">
                <a:solidFill>
                  <a:srgbClr val="F8469B"/>
                </a:solidFill>
                <a:latin typeface="Arial Rounded MT Bold" panose="020F0704030504030204" pitchFamily="34" charset="0"/>
              </a:rPr>
              <a:t>Boletín</a:t>
            </a:r>
            <a:r>
              <a:rPr lang="es-ES" altLang="es-ES" sz="1200" dirty="0">
                <a:latin typeface="Arial Rounded MT Bold" panose="020F0704030504030204" pitchFamily="34" charset="0"/>
              </a:rPr>
              <a:t>.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En nuestro caso se ha preparado un boletín mensual con unos botones para compartir fácilmente los         contenidos publicados en los Canales Sociales           principales. Tanto en la página web como en el blog, se inserta una </a:t>
            </a:r>
            <a:r>
              <a:rPr lang="es-ES" altLang="es-ES" sz="1200" i="1" dirty="0" err="1">
                <a:latin typeface="Arial Rounded MT Bold" panose="020F0704030504030204" pitchFamily="34" charset="0"/>
              </a:rPr>
              <a:t>call</a:t>
            </a:r>
            <a:r>
              <a:rPr lang="es-ES" altLang="es-ES" sz="1200" i="1" dirty="0">
                <a:latin typeface="Arial Rounded MT Bold" panose="020F0704030504030204" pitchFamily="34" charset="0"/>
              </a:rPr>
              <a:t> </a:t>
            </a:r>
            <a:r>
              <a:rPr lang="es-ES" altLang="es-ES" sz="1200" i="1" dirty="0" err="1">
                <a:latin typeface="Arial Rounded MT Bold" panose="020F0704030504030204" pitchFamily="34" charset="0"/>
              </a:rPr>
              <a:t>to</a:t>
            </a:r>
            <a:r>
              <a:rPr lang="es-ES" altLang="es-ES" sz="1200" i="1" dirty="0">
                <a:latin typeface="Arial Rounded MT Bold" panose="020F0704030504030204" pitchFamily="34" charset="0"/>
              </a:rPr>
              <a:t> </a:t>
            </a:r>
            <a:r>
              <a:rPr lang="es-ES" altLang="es-ES" sz="1200" i="1" dirty="0" err="1">
                <a:latin typeface="Arial Rounded MT Bold" panose="020F0704030504030204" pitchFamily="34" charset="0"/>
              </a:rPr>
              <a:t>action</a:t>
            </a:r>
            <a:r>
              <a:rPr lang="es-ES" altLang="es-ES" sz="1200" i="1" dirty="0">
                <a:latin typeface="Arial Rounded MT Bold" panose="020F0704030504030204" pitchFamily="34" charset="0"/>
              </a:rPr>
              <a:t> </a:t>
            </a:r>
            <a:r>
              <a:rPr lang="es-ES" altLang="es-ES" sz="1200" dirty="0">
                <a:latin typeface="Arial Rounded MT Bold" panose="020F0704030504030204" pitchFamily="34" charset="0"/>
              </a:rPr>
              <a:t>con la invitación a            inscribirse al Boletín.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E376D55-A38E-42A8-8DC7-CC53F655B6F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B9D907DD-1598-42BB-92DA-6AC8305B2819}"/>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96D310C-3617-4E77-928F-4085FC093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pSp>
        <p:nvGrpSpPr>
          <p:cNvPr id="9" name="Grupo 8">
            <a:extLst>
              <a:ext uri="{FF2B5EF4-FFF2-40B4-BE49-F238E27FC236}">
                <a16:creationId xmlns:a16="http://schemas.microsoft.com/office/drawing/2014/main" id="{04CE19EF-7907-47C0-BC41-1B728EA24D79}"/>
              </a:ext>
            </a:extLst>
          </p:cNvPr>
          <p:cNvGrpSpPr/>
          <p:nvPr/>
        </p:nvGrpSpPr>
        <p:grpSpPr>
          <a:xfrm rot="452309">
            <a:off x="5399995" y="2012144"/>
            <a:ext cx="2121549" cy="1784912"/>
            <a:chOff x="5199493" y="1810755"/>
            <a:chExt cx="2308728" cy="2044516"/>
          </a:xfrm>
        </p:grpSpPr>
        <p:grpSp>
          <p:nvGrpSpPr>
            <p:cNvPr id="19" name="object 7">
              <a:extLst>
                <a:ext uri="{FF2B5EF4-FFF2-40B4-BE49-F238E27FC236}">
                  <a16:creationId xmlns:a16="http://schemas.microsoft.com/office/drawing/2014/main" id="{452C776D-50B9-487A-AA0A-3517BC2FD204}"/>
                </a:ext>
              </a:extLst>
            </p:cNvPr>
            <p:cNvGrpSpPr/>
            <p:nvPr/>
          </p:nvGrpSpPr>
          <p:grpSpPr>
            <a:xfrm>
              <a:off x="5199493" y="1810755"/>
              <a:ext cx="2308728" cy="2044516"/>
              <a:chOff x="9498089" y="2635105"/>
              <a:chExt cx="7136314" cy="5598391"/>
            </a:xfrm>
          </p:grpSpPr>
          <p:pic>
            <p:nvPicPr>
              <p:cNvPr id="21" name="object 8">
                <a:extLst>
                  <a:ext uri="{FF2B5EF4-FFF2-40B4-BE49-F238E27FC236}">
                    <a16:creationId xmlns:a16="http://schemas.microsoft.com/office/drawing/2014/main" id="{C1725D4F-C51F-441A-84BC-A4BAEBE70F45}"/>
                  </a:ext>
                </a:extLst>
              </p:cNvPr>
              <p:cNvPicPr/>
              <p:nvPr/>
            </p:nvPicPr>
            <p:blipFill>
              <a:blip r:embed="rId4" cstate="print"/>
              <a:stretch>
                <a:fillRect/>
              </a:stretch>
            </p:blipFill>
            <p:spPr>
              <a:xfrm>
                <a:off x="10204215" y="3383328"/>
                <a:ext cx="6430188" cy="4850168"/>
              </a:xfrm>
              <a:prstGeom prst="rect">
                <a:avLst/>
              </a:prstGeom>
            </p:spPr>
          </p:pic>
          <p:pic>
            <p:nvPicPr>
              <p:cNvPr id="22" name="object 10">
                <a:extLst>
                  <a:ext uri="{FF2B5EF4-FFF2-40B4-BE49-F238E27FC236}">
                    <a16:creationId xmlns:a16="http://schemas.microsoft.com/office/drawing/2014/main" id="{70A8DB9B-EBF1-4A20-80D7-FAE19045ECAC}"/>
                  </a:ext>
                </a:extLst>
              </p:cNvPr>
              <p:cNvPicPr/>
              <p:nvPr/>
            </p:nvPicPr>
            <p:blipFill>
              <a:blip r:embed="rId5" cstate="print"/>
              <a:stretch>
                <a:fillRect/>
              </a:stretch>
            </p:blipFill>
            <p:spPr>
              <a:xfrm>
                <a:off x="9498089" y="2635105"/>
                <a:ext cx="3405897" cy="1737535"/>
              </a:xfrm>
              <a:prstGeom prst="rect">
                <a:avLst/>
              </a:prstGeom>
            </p:spPr>
          </p:pic>
        </p:grpSp>
        <p:pic>
          <p:nvPicPr>
            <p:cNvPr id="7" name="Imagen 6">
              <a:extLst>
                <a:ext uri="{FF2B5EF4-FFF2-40B4-BE49-F238E27FC236}">
                  <a16:creationId xmlns:a16="http://schemas.microsoft.com/office/drawing/2014/main" id="{5EE4A822-3E36-49D4-A14A-6B7C041F15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8104" y="2231365"/>
              <a:ext cx="1950649" cy="1289082"/>
            </a:xfrm>
            <a:prstGeom prst="rect">
              <a:avLst/>
            </a:prstGeom>
          </p:spPr>
        </p:pic>
      </p:grpSp>
    </p:spTree>
    <p:extLst>
      <p:ext uri="{BB962C8B-B14F-4D97-AF65-F5344CB8AC3E}">
        <p14:creationId xmlns:p14="http://schemas.microsoft.com/office/powerpoint/2010/main" val="28869692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3" y="1838801"/>
            <a:ext cx="6055521" cy="2308324"/>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Por último, </a:t>
            </a:r>
            <a:r>
              <a:rPr lang="es-ES" altLang="es-ES" sz="1200" i="1" dirty="0">
                <a:solidFill>
                  <a:srgbClr val="F8469B"/>
                </a:solidFill>
                <a:latin typeface="Arial Rounded MT Bold" panose="020F0704030504030204" pitchFamily="34" charset="0"/>
              </a:rPr>
              <a:t>ADWORDS</a:t>
            </a:r>
            <a:r>
              <a:rPr lang="es-ES" altLang="es-ES" sz="1200" i="1" dirty="0">
                <a:latin typeface="Arial Rounded MT Bold" panose="020F0704030504030204" pitchFamily="34" charset="0"/>
              </a:rPr>
              <a:t> </a:t>
            </a:r>
            <a:r>
              <a:rPr lang="es-ES" altLang="es-ES" sz="1200" dirty="0">
                <a:latin typeface="Arial Rounded MT Bold" panose="020F0704030504030204" pitchFamily="34" charset="0"/>
              </a:rPr>
              <a:t>(de pago):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El objetivo de la agencia es llevar, desde el principio, un «</a:t>
            </a:r>
            <a:r>
              <a:rPr lang="es-ES" altLang="es-ES" sz="1200" dirty="0">
                <a:solidFill>
                  <a:srgbClr val="F8469B"/>
                </a:solidFill>
                <a:latin typeface="Arial Rounded MT Bold" panose="020F0704030504030204" pitchFamily="34" charset="0"/>
              </a:rPr>
              <a:t>ROI</a:t>
            </a:r>
            <a:r>
              <a:rPr lang="es-ES" altLang="es-ES" sz="1200" dirty="0">
                <a:latin typeface="Arial Rounded MT Bold" panose="020F0704030504030204" pitchFamily="34" charset="0"/>
              </a:rPr>
              <a:t>» </a:t>
            </a:r>
            <a:r>
              <a:rPr lang="es-ES" altLang="es-ES" sz="1200" dirty="0">
                <a:solidFill>
                  <a:srgbClr val="F8469B"/>
                </a:solidFill>
                <a:latin typeface="Arial Rounded MT Bold" panose="020F0704030504030204" pitchFamily="34" charset="0"/>
              </a:rPr>
              <a:t>positivo</a:t>
            </a:r>
            <a:r>
              <a:rPr lang="es-ES" altLang="es-ES" sz="1200" dirty="0">
                <a:latin typeface="Arial Rounded MT Bold" panose="020F0704030504030204" pitchFamily="34" charset="0"/>
              </a:rPr>
              <a:t>, aunque sea con el presupuesto inicial limitado.</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La idea básica es </a:t>
            </a:r>
            <a:r>
              <a:rPr lang="es-ES" altLang="es-ES" sz="1200" dirty="0">
                <a:solidFill>
                  <a:srgbClr val="F8469B"/>
                </a:solidFill>
                <a:latin typeface="Arial Rounded MT Bold" panose="020F0704030504030204" pitchFamily="34" charset="0"/>
              </a:rPr>
              <a:t>estar presentes </a:t>
            </a:r>
            <a:r>
              <a:rPr lang="es-ES" altLang="es-ES" sz="1200" dirty="0">
                <a:latin typeface="Arial Rounded MT Bold" panose="020F0704030504030204" pitchFamily="34" charset="0"/>
              </a:rPr>
              <a:t>simplemente </a:t>
            </a:r>
            <a:r>
              <a:rPr lang="es-ES" altLang="es-ES" sz="1200" dirty="0">
                <a:solidFill>
                  <a:srgbClr val="F8469B"/>
                </a:solidFill>
                <a:latin typeface="Arial Rounded MT Bold" panose="020F0704030504030204" pitchFamily="34" charset="0"/>
              </a:rPr>
              <a:t>en las búsquedas en la web</a:t>
            </a:r>
            <a:r>
              <a:rPr lang="es-ES" altLang="es-ES" sz="1200" dirty="0">
                <a:latin typeface="Arial Rounded MT Bold" panose="020F0704030504030204" pitchFamily="34" charset="0"/>
              </a:rPr>
              <a:t>,                centrándose en palabras próximas a la actividad (en este caso “instalaciones   contra incendios” y similares). Se crean unas agregaciones de palabras, se           dividen por conceptos y, de esa manera, se identifican las búsquedas                  potenciales.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Además, la agencia abrió los perfiles de LinkedIn a todos los empleados.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889E05F-E57A-4B41-916F-4DB80BA73C9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CFDC2411-2AF6-4436-B690-0FA8A43F932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DCF89ED-A7C9-461A-AA87-FE4AFFC1B0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1253591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8865" y="148252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7E70F335-37EE-4DD6-8638-A10C77C1E9DD}"/>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E490C630-47B0-4320-9C4E-BD0721DC00DC}"/>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E7B009D2-32D0-4DA1-8B12-FCF7E9D42D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graphicFrame>
        <p:nvGraphicFramePr>
          <p:cNvPr id="21" name="Diagrama 20">
            <a:extLst>
              <a:ext uri="{FF2B5EF4-FFF2-40B4-BE49-F238E27FC236}">
                <a16:creationId xmlns:a16="http://schemas.microsoft.com/office/drawing/2014/main" id="{6838AF61-8E32-4B7D-8FF2-36671167BA65}"/>
              </a:ext>
            </a:extLst>
          </p:cNvPr>
          <p:cNvGraphicFramePr/>
          <p:nvPr>
            <p:extLst>
              <p:ext uri="{D42A27DB-BD31-4B8C-83A1-F6EECF244321}">
                <p14:modId xmlns:p14="http://schemas.microsoft.com/office/powerpoint/2010/main" val="3297806731"/>
              </p:ext>
            </p:extLst>
          </p:nvPr>
        </p:nvGraphicFramePr>
        <p:xfrm>
          <a:off x="1582223" y="1808215"/>
          <a:ext cx="5050438" cy="24669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98311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1443167"/>
            <a:ext cx="6696744" cy="591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03648" y="1639939"/>
            <a:ext cx="6768752" cy="2677656"/>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Para resumir, ¿cuáles elementos componen un análisis como el que se ha llevado a cabo en el caso de estudio de </a:t>
            </a:r>
            <a:r>
              <a:rPr lang="es-ES" altLang="es-ES" sz="1200" dirty="0" err="1">
                <a:latin typeface="Arial Rounded MT Bold" panose="020F0704030504030204" pitchFamily="34" charset="0"/>
              </a:rPr>
              <a:t>FireSec</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System</a:t>
            </a:r>
            <a:r>
              <a:rPr lang="es-ES" altLang="es-ES" sz="1200" dirty="0">
                <a:latin typeface="Arial Rounded MT Bold" panose="020F0704030504030204" pitchFamily="34" charset="0"/>
              </a:rPr>
              <a:t>?</a:t>
            </a:r>
          </a:p>
          <a:p>
            <a:pPr algn="just">
              <a:defRPr/>
            </a:pPr>
            <a:endParaRPr lang="es-ES" altLang="es-ES" sz="1200" dirty="0">
              <a:latin typeface="Arial Rounded MT Bold" panose="020F0704030504030204" pitchFamily="34" charset="0"/>
            </a:endParaRPr>
          </a:p>
          <a:p>
            <a:pPr marL="228600" indent="-228600" algn="just">
              <a:buFont typeface="+mj-lt"/>
              <a:buAutoNum type="arabicPeriod"/>
              <a:defRPr/>
            </a:pPr>
            <a:r>
              <a:rPr lang="es-ES" altLang="es-ES" sz="1200" dirty="0">
                <a:solidFill>
                  <a:srgbClr val="F8469B"/>
                </a:solidFill>
                <a:latin typeface="Arial Rounded MT Bold" panose="020F0704030504030204" pitchFamily="34" charset="0"/>
              </a:rPr>
              <a:t>Interceptar las menciones</a:t>
            </a:r>
            <a:r>
              <a:rPr lang="es-ES" altLang="es-ES" sz="1200" dirty="0">
                <a:latin typeface="Arial Rounded MT Bold" panose="020F0704030504030204" pitchFamily="34" charset="0"/>
              </a:rPr>
              <a:t>: una primera escucha genérica con herramientas gratuitas, como </a:t>
            </a:r>
            <a:r>
              <a:rPr lang="es-ES" altLang="es-ES" sz="1200" i="1" dirty="0">
                <a:latin typeface="Arial Rounded MT Bold" panose="020F0704030504030204" pitchFamily="34" charset="0"/>
              </a:rPr>
              <a:t>Google </a:t>
            </a:r>
            <a:r>
              <a:rPr lang="es-ES" altLang="es-ES" sz="1200" i="1" dirty="0" err="1">
                <a:latin typeface="Arial Rounded MT Bold" panose="020F0704030504030204" pitchFamily="34" charset="0"/>
              </a:rPr>
              <a:t>Alerts</a:t>
            </a:r>
            <a:r>
              <a:rPr lang="es-ES" altLang="es-ES" sz="1200" i="1" dirty="0">
                <a:latin typeface="Arial Rounded MT Bold" panose="020F0704030504030204" pitchFamily="34" charset="0"/>
              </a:rPr>
              <a:t>, </a:t>
            </a:r>
            <a:r>
              <a:rPr lang="es-ES" altLang="es-ES" sz="1200" dirty="0">
                <a:latin typeface="Arial Rounded MT Bold" panose="020F0704030504030204" pitchFamily="34" charset="0"/>
              </a:rPr>
              <a:t>es un muy buen primer paso, junto a otros servicios online de      </a:t>
            </a:r>
            <a:r>
              <a:rPr lang="es-ES" altLang="es-ES" sz="1200" i="1" dirty="0" err="1">
                <a:latin typeface="Arial Rounded MT Bold" panose="020F0704030504030204" pitchFamily="34" charset="0"/>
              </a:rPr>
              <a:t>alerting</a:t>
            </a:r>
            <a:r>
              <a:rPr lang="es-ES" altLang="es-ES" sz="1200" i="1" dirty="0">
                <a:latin typeface="Arial Rounded MT Bold" panose="020F0704030504030204" pitchFamily="34" charset="0"/>
              </a:rPr>
              <a:t>,</a:t>
            </a:r>
            <a:r>
              <a:rPr lang="es-ES" altLang="es-ES" sz="1200" dirty="0">
                <a:latin typeface="Arial Rounded MT Bold" panose="020F0704030504030204" pitchFamily="34" charset="0"/>
              </a:rPr>
              <a:t> como Mention.net y </a:t>
            </a:r>
            <a:r>
              <a:rPr lang="es-ES" altLang="es-ES" sz="1200" dirty="0" err="1">
                <a:latin typeface="Arial Rounded MT Bold" panose="020F0704030504030204" pitchFamily="34" charset="0"/>
              </a:rPr>
              <a:t>Keyword</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Planner</a:t>
            </a:r>
            <a:r>
              <a:rPr lang="es-ES" altLang="es-ES" sz="1200" dirty="0">
                <a:latin typeface="Arial Rounded MT Bold" panose="020F0704030504030204" pitchFamily="34" charset="0"/>
              </a:rPr>
              <a:t> de Google. El objetivos es entender las tendencias, los temas de interés, los hábitos de búsqueda en el ámbito que nos              interesa. </a:t>
            </a:r>
          </a:p>
          <a:p>
            <a:pPr marL="228600" indent="-228600" algn="just">
              <a:buFont typeface="+mj-lt"/>
              <a:buAutoNum type="arabicPeriod"/>
              <a:defRPr/>
            </a:pPr>
            <a:endParaRPr lang="es-ES" altLang="es-ES" sz="1200" dirty="0">
              <a:latin typeface="Arial Rounded MT Bold" panose="020F0704030504030204" pitchFamily="34" charset="0"/>
            </a:endParaRPr>
          </a:p>
          <a:p>
            <a:pPr marL="228600" indent="-228600" algn="just">
              <a:buFont typeface="+mj-lt"/>
              <a:buAutoNum type="arabicPeriod"/>
              <a:defRPr/>
            </a:pPr>
            <a:r>
              <a:rPr lang="es-ES" altLang="es-ES" sz="1200" dirty="0">
                <a:solidFill>
                  <a:srgbClr val="F8469B"/>
                </a:solidFill>
                <a:latin typeface="Arial Rounded MT Bold" panose="020F0704030504030204" pitchFamily="34" charset="0"/>
              </a:rPr>
              <a:t>Escuchar a los clientes y al mercado</a:t>
            </a:r>
            <a:r>
              <a:rPr lang="es-ES" altLang="es-ES" sz="1200" dirty="0">
                <a:latin typeface="Arial Rounded MT Bold" panose="020F0704030504030204" pitchFamily="34" charset="0"/>
              </a:rPr>
              <a:t>: o sea, establecer herramientas a través de las   cuelas los clientes pueden interactuar con la empresa. Eso significa también mirar al mercado sectorial que nos interesa: identificar revistas de sector, fórum, Blog (inscribiéndose, por ejemplo, a los  </a:t>
            </a:r>
            <a:r>
              <a:rPr lang="es-ES" altLang="es-ES" sz="1200" dirty="0" err="1">
                <a:latin typeface="Arial Rounded MT Bold" panose="020F0704030504030204" pitchFamily="34" charset="0"/>
              </a:rPr>
              <a:t>Feed</a:t>
            </a:r>
            <a:r>
              <a:rPr lang="es-ES" altLang="es-ES" sz="1200" dirty="0">
                <a:latin typeface="Arial Rounded MT Bold" panose="020F0704030504030204" pitchFamily="34" charset="0"/>
              </a:rPr>
              <a:t> RSS de los Content </a:t>
            </a:r>
            <a:r>
              <a:rPr lang="es-ES" altLang="es-ES" sz="1200" dirty="0" err="1">
                <a:latin typeface="Arial Rounded MT Bold" panose="020F0704030504030204" pitchFamily="34" charset="0"/>
              </a:rPr>
              <a:t>Developers</a:t>
            </a:r>
            <a:r>
              <a:rPr lang="es-ES" altLang="es-ES" sz="1200" dirty="0">
                <a:latin typeface="Arial Rounded MT Bold" panose="020F0704030504030204" pitchFamily="34" charset="0"/>
              </a:rPr>
              <a:t> de Sector). </a:t>
            </a:r>
          </a:p>
          <a:p>
            <a:pPr>
              <a:defRPr/>
            </a:pPr>
            <a:endParaRPr lang="en-GB"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7" name="Marcador de texto 7">
            <a:extLst>
              <a:ext uri="{FF2B5EF4-FFF2-40B4-BE49-F238E27FC236}">
                <a16:creationId xmlns:a16="http://schemas.microsoft.com/office/drawing/2014/main" id="{58EADFCD-70E7-4716-8A91-FA4A50BF03BE}"/>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8" name="Donut 24">
            <a:extLst>
              <a:ext uri="{FF2B5EF4-FFF2-40B4-BE49-F238E27FC236}">
                <a16:creationId xmlns:a16="http://schemas.microsoft.com/office/drawing/2014/main" id="{BCDF9B10-A0ED-460B-8C60-8CA4B3778F1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9" name="Imagen 18">
            <a:extLst>
              <a:ext uri="{FF2B5EF4-FFF2-40B4-BE49-F238E27FC236}">
                <a16:creationId xmlns:a16="http://schemas.microsoft.com/office/drawing/2014/main" id="{C70E779A-2A81-417E-A274-F1AAC6D99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1398690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8671" y="1422925"/>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D56881A4-AB4B-459E-8E1B-CA34E5FA548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5BAFA8BF-E436-49B8-B6E3-1FFC964D855A}"/>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A4F1B816-5BED-444A-8228-3A78AED6F7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B6F05C78-59FD-43FF-8936-971B1F464422}"/>
              </a:ext>
            </a:extLst>
          </p:cNvPr>
          <p:cNvSpPr txBox="1"/>
          <p:nvPr/>
        </p:nvSpPr>
        <p:spPr>
          <a:xfrm>
            <a:off x="1582223" y="1651108"/>
            <a:ext cx="6189959" cy="2677656"/>
          </a:xfrm>
          <a:prstGeom prst="rect">
            <a:avLst/>
          </a:prstGeom>
          <a:noFill/>
        </p:spPr>
        <p:txBody>
          <a:bodyPr wrap="square">
            <a:spAutoFit/>
          </a:bodyPr>
          <a:lstStyle/>
          <a:p>
            <a:pPr algn="just">
              <a:defRPr/>
            </a:pPr>
            <a:r>
              <a:rPr lang="es-ES" altLang="es-ES" sz="1200" dirty="0">
                <a:latin typeface="Arial Rounded MT Bold" panose="020F0704030504030204" pitchFamily="34" charset="0"/>
              </a:rPr>
              <a:t>Crear un plan de </a:t>
            </a:r>
            <a:r>
              <a:rPr lang="es-ES" altLang="es-ES" sz="1200" dirty="0">
                <a:solidFill>
                  <a:srgbClr val="F8469B"/>
                </a:solidFill>
                <a:latin typeface="Arial Rounded MT Bold" panose="020F0704030504030204" pitchFamily="34" charset="0"/>
              </a:rPr>
              <a:t>Content Marketing</a:t>
            </a:r>
            <a:r>
              <a:rPr lang="es-ES" altLang="es-ES" sz="1200" dirty="0">
                <a:latin typeface="Arial Rounded MT Bold" panose="020F0704030504030204" pitchFamily="34" charset="0"/>
              </a:rPr>
              <a:t>:</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¿Cómo llamar la atención del proprio público potencial? En la época no solo del</a:t>
            </a:r>
          </a:p>
          <a:p>
            <a:pPr algn="just">
              <a:defRPr/>
            </a:pPr>
            <a:r>
              <a:rPr lang="es-ES" altLang="es-ES" sz="1200" dirty="0">
                <a:latin typeface="Arial Rounded MT Bold" panose="020F0704030504030204" pitchFamily="34" charset="0"/>
              </a:rPr>
              <a:t>Marketing Digital, sino también del «</a:t>
            </a:r>
            <a:r>
              <a:rPr lang="es-ES" altLang="es-ES" sz="1200" dirty="0" err="1">
                <a:latin typeface="Arial Rounded MT Bold" panose="020F0704030504030204" pitchFamily="34" charset="0"/>
              </a:rPr>
              <a:t>inbound</a:t>
            </a:r>
            <a:r>
              <a:rPr lang="es-ES" altLang="es-ES" sz="1200" dirty="0">
                <a:latin typeface="Arial Rounded MT Bold" panose="020F0704030504030204" pitchFamily="34" charset="0"/>
              </a:rPr>
              <a:t>», nuestro público podrá                       encontrarnos sólo si proporcionaremos los contenidos correctos.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O sea, hay que </a:t>
            </a:r>
            <a:r>
              <a:rPr lang="es-ES" altLang="es-ES" sz="1200" dirty="0">
                <a:solidFill>
                  <a:srgbClr val="F8469B"/>
                </a:solidFill>
                <a:latin typeface="Arial Rounded MT Bold" panose="020F0704030504030204" pitchFamily="34" charset="0"/>
              </a:rPr>
              <a:t>crear contenidos que respondan a exigencias informativas                especificas.   </a:t>
            </a:r>
            <a:endParaRPr lang="es-ES" altLang="es-ES" sz="1200" dirty="0">
              <a:latin typeface="Arial Rounded MT Bold" panose="020F0704030504030204" pitchFamily="34" charset="0"/>
            </a:endParaRP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Eso es posible escuchando y trazando las conversaciones entre las personas en  los lugares identificados en la fase de escucha, conociendo las palabras clave    más utilizadas en los buscadores, usando estas mismas en los tag y en los                contenidos y, por último, utilizando los Canales Sociales para profundizar el           conocimiento de la marca y llamar la atención de nuevas personas.  </a:t>
            </a:r>
          </a:p>
        </p:txBody>
      </p:sp>
    </p:spTree>
    <p:extLst>
      <p:ext uri="{BB962C8B-B14F-4D97-AF65-F5344CB8AC3E}">
        <p14:creationId xmlns:p14="http://schemas.microsoft.com/office/powerpoint/2010/main" val="23033877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03976"/>
            <a:ext cx="5904000" cy="2492990"/>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En la creación del </a:t>
            </a:r>
            <a:r>
              <a:rPr lang="es-ES" altLang="es-ES" sz="1200" dirty="0">
                <a:solidFill>
                  <a:srgbClr val="F8469B"/>
                </a:solidFill>
                <a:latin typeface="Arial Rounded MT Bold" panose="020F0704030504030204" pitchFamily="34" charset="0"/>
              </a:rPr>
              <a:t>Plan editorial, </a:t>
            </a:r>
            <a:r>
              <a:rPr lang="es-ES" altLang="es-ES" sz="1200" dirty="0">
                <a:latin typeface="Arial Rounded MT Bold" panose="020F0704030504030204" pitchFamily="34" charset="0"/>
              </a:rPr>
              <a:t>que se transmitirá en todos los </a:t>
            </a:r>
            <a:r>
              <a:rPr lang="es-ES" altLang="es-ES" sz="1200" dirty="0">
                <a:solidFill>
                  <a:srgbClr val="F8469B"/>
                </a:solidFill>
                <a:latin typeface="Arial Rounded MT Bold" panose="020F0704030504030204" pitchFamily="34" charset="0"/>
              </a:rPr>
              <a:t>Canales         Sociales </a:t>
            </a:r>
            <a:r>
              <a:rPr lang="es-ES" altLang="es-ES" sz="1200" dirty="0">
                <a:latin typeface="Arial Rounded MT Bold" panose="020F0704030504030204" pitchFamily="34" charset="0"/>
              </a:rPr>
              <a:t>en nuestro poder, habrá que prever la publicación periódica de                            contenidos y temas de relieve para nuestro público.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No hay que limitarse a los típicos formatos de cada canal (por ejemplo,            Twitter → tweet; Facebook → post), sino que hay que tener en cuenta todos    los «Content </a:t>
            </a:r>
            <a:r>
              <a:rPr lang="es-ES" altLang="es-ES" sz="1200" dirty="0" err="1">
                <a:latin typeface="Arial Rounded MT Bold" panose="020F0704030504030204" pitchFamily="34" charset="0"/>
              </a:rPr>
              <a:t>Object</a:t>
            </a:r>
            <a:r>
              <a:rPr lang="es-ES" altLang="es-ES" sz="1200" dirty="0">
                <a:latin typeface="Arial Rounded MT Bold" panose="020F0704030504030204" pitchFamily="34" charset="0"/>
              </a:rPr>
              <a:t>»: Boletín, Post, E-book, Infográficas.</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Pero es  prioritario </a:t>
            </a:r>
            <a:r>
              <a:rPr lang="es-ES" altLang="es-ES" sz="1200" dirty="0">
                <a:solidFill>
                  <a:srgbClr val="F8469B"/>
                </a:solidFill>
                <a:latin typeface="Arial Rounded MT Bold" panose="020F0704030504030204" pitchFamily="34" charset="0"/>
              </a:rPr>
              <a:t>integrar las redes sociales en el proprio Ciclo de venta,     </a:t>
            </a:r>
            <a:r>
              <a:rPr lang="es-ES" altLang="es-ES" sz="1200" dirty="0">
                <a:latin typeface="Arial Rounded MT Bold" panose="020F0704030504030204" pitchFamily="34" charset="0"/>
              </a:rPr>
              <a:t>para que:</a:t>
            </a:r>
          </a:p>
          <a:p>
            <a:pPr algn="just">
              <a:defRPr/>
            </a:pPr>
            <a:endParaRPr lang="es-ES" altLang="es-ES" sz="1200" dirty="0">
              <a:latin typeface="Arial Rounded MT Bold" panose="020F0704030504030204" pitchFamily="34" charset="0"/>
            </a:endParaRPr>
          </a:p>
          <a:p>
            <a:pPr marL="228600" indent="-228600" algn="just">
              <a:buAutoNum type="arabicParenR"/>
              <a:defRPr/>
            </a:pPr>
            <a:r>
              <a:rPr lang="es-ES" altLang="es-ES" sz="1200" dirty="0">
                <a:latin typeface="Arial Rounded MT Bold" panose="020F0704030504030204" pitchFamily="34" charset="0"/>
              </a:rPr>
              <a:t>Más usuarios conozcan nuestra empresa a través de estos canales</a:t>
            </a:r>
          </a:p>
          <a:p>
            <a:pPr marL="228600" indent="-228600" algn="just">
              <a:buAutoNum type="arabicParenR"/>
              <a:defRPr/>
            </a:pPr>
            <a:r>
              <a:rPr lang="es-ES" altLang="es-ES" sz="1200" dirty="0">
                <a:latin typeface="Arial Rounded MT Bold" panose="020F0704030504030204" pitchFamily="34" charset="0"/>
              </a:rPr>
              <a:t>Generar «pasa palabras»</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A8671E1-AF22-4774-AC9B-AA11DBBD5F7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8248DC2E-27B9-47DA-A11D-7BB65076069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DA6EFB6E-7E33-49D3-AA9A-83B1C8FCB8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932014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1295702"/>
            <a:ext cx="6480720" cy="51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FA9B35D3-C524-4EC7-9974-8272FC7F089C}"/>
              </a:ext>
            </a:extLst>
          </p:cNvPr>
          <p:cNvGraphicFramePr/>
          <p:nvPr>
            <p:extLst>
              <p:ext uri="{D42A27DB-BD31-4B8C-83A1-F6EECF244321}">
                <p14:modId xmlns:p14="http://schemas.microsoft.com/office/powerpoint/2010/main" val="3877806456"/>
              </p:ext>
            </p:extLst>
          </p:nvPr>
        </p:nvGraphicFramePr>
        <p:xfrm>
          <a:off x="1403648" y="1563638"/>
          <a:ext cx="6153681" cy="284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44ED24F1-FBA2-432D-8604-D40970E56238}"/>
              </a:ext>
            </a:extLst>
          </p:cNvPr>
          <p:cNvSpPr>
            <a:spLocks noGrp="1"/>
          </p:cNvSpPr>
          <p:nvPr>
            <p:ph type="body" sz="quarter" idx="10"/>
          </p:nvPr>
        </p:nvSpPr>
        <p:spPr>
          <a:xfrm>
            <a:off x="1368151" y="273028"/>
            <a:ext cx="6300193" cy="576064"/>
          </a:xfrm>
        </p:spPr>
        <p:txBody>
          <a:bodyPr/>
          <a:lstStyle/>
          <a:p>
            <a:r>
              <a:rPr lang="en-GB" altLang="it-IT" sz="2000" dirty="0">
                <a:solidFill>
                  <a:srgbClr val="F8469B"/>
                </a:solidFill>
                <a:latin typeface="Arial Rounded MT Bold" panose="020F0704030504030204" pitchFamily="34" charset="0"/>
              </a:rPr>
              <a:t>1.3: WEB &amp; SOCIAL MEDIA</a:t>
            </a:r>
          </a:p>
          <a:p>
            <a:r>
              <a:rPr lang="en-GB" altLang="it-IT" sz="2000" dirty="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1926B147-02B9-4AC7-9EAC-307BCABF5231}"/>
              </a:ext>
            </a:extLst>
          </p:cNvPr>
          <p:cNvSpPr/>
          <p:nvPr/>
        </p:nvSpPr>
        <p:spPr>
          <a:xfrm>
            <a:off x="1368151" y="192085"/>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3EFE65D-BF4E-4A8A-A462-FD174BFF32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5595" y="48298"/>
            <a:ext cx="1731135" cy="865568"/>
          </a:xfrm>
          <a:prstGeom prst="rect">
            <a:avLst/>
          </a:prstGeom>
        </p:spPr>
      </p:pic>
    </p:spTree>
    <p:extLst>
      <p:ext uri="{BB962C8B-B14F-4D97-AF65-F5344CB8AC3E}">
        <p14:creationId xmlns:p14="http://schemas.microsoft.com/office/powerpoint/2010/main" val="621059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2492990"/>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Al alcanzar el </a:t>
            </a:r>
            <a:r>
              <a:rPr lang="es-ES" altLang="es-ES" sz="1200" dirty="0">
                <a:solidFill>
                  <a:srgbClr val="F8469B"/>
                </a:solidFill>
                <a:latin typeface="Arial Rounded MT Bold" panose="020F0704030504030204" pitchFamily="34" charset="0"/>
              </a:rPr>
              <a:t>usuario</a:t>
            </a:r>
            <a:r>
              <a:rPr lang="es-ES" altLang="es-ES" sz="1200" dirty="0">
                <a:latin typeface="Arial Rounded MT Bold" panose="020F0704030504030204" pitchFamily="34" charset="0"/>
              </a:rPr>
              <a:t>, es necesario </a:t>
            </a:r>
            <a:r>
              <a:rPr lang="es-ES" altLang="es-ES" sz="1200" dirty="0">
                <a:solidFill>
                  <a:srgbClr val="F8469B"/>
                </a:solidFill>
                <a:latin typeface="Arial Rounded MT Bold" panose="020F0704030504030204" pitchFamily="34" charset="0"/>
              </a:rPr>
              <a:t>involucrarlo</a:t>
            </a:r>
            <a:r>
              <a:rPr lang="es-ES" altLang="es-ES" sz="1200" dirty="0">
                <a:latin typeface="Arial Rounded MT Bold" panose="020F0704030504030204" pitchFamily="34" charset="0"/>
              </a:rPr>
              <a:t> con contenidos bien publicados:</a:t>
            </a:r>
          </a:p>
          <a:p>
            <a:pPr algn="just">
              <a:defRPr/>
            </a:pPr>
            <a:endParaRPr lang="es-ES" altLang="es-ES" sz="1200" dirty="0">
              <a:latin typeface="Arial Rounded MT Bold" panose="020F0704030504030204" pitchFamily="34" charset="0"/>
            </a:endParaRPr>
          </a:p>
          <a:p>
            <a:pPr marL="228600" indent="-228600" algn="just">
              <a:buAutoNum type="arabicParenR"/>
              <a:defRPr/>
            </a:pPr>
            <a:r>
              <a:rPr lang="es-ES" altLang="es-ES" sz="1200" dirty="0">
                <a:solidFill>
                  <a:srgbClr val="F8469B"/>
                </a:solidFill>
                <a:latin typeface="Arial Rounded MT Bold" panose="020F0704030504030204" pitchFamily="34" charset="0"/>
              </a:rPr>
              <a:t>Conversación</a:t>
            </a:r>
          </a:p>
          <a:p>
            <a:pPr marL="228600" indent="-228600" algn="just">
              <a:buAutoNum type="arabicParenR"/>
              <a:defRPr/>
            </a:pPr>
            <a:r>
              <a:rPr lang="es-ES" altLang="es-ES" sz="1200" dirty="0">
                <a:solidFill>
                  <a:srgbClr val="F8469B"/>
                </a:solidFill>
                <a:latin typeface="Arial Rounded MT Bold" panose="020F0704030504030204" pitchFamily="34" charset="0"/>
              </a:rPr>
              <a:t>Contenidos Personalizados</a:t>
            </a:r>
          </a:p>
          <a:p>
            <a:pPr marL="228600" indent="-228600" algn="just">
              <a:buAutoNum type="arabicParenR"/>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En resumen: hay que contestar a las preguntas interactuando activamente y          animando a los clientes para que sigan la página. Entonces, primero que todo,      hay que escuchar lo que dicen los clientes participando a los debates, uniéndose a fórum de sector, etc.  </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Y aún: compartir información con las personas que ya nos siguen, anunciándoles  vistas previas y exclusivas que les lleven a hacer un «pasa palabra».</a:t>
            </a:r>
          </a:p>
          <a:p>
            <a:pPr algn="just">
              <a:defRPr/>
            </a:pPr>
            <a:endParaRPr lang="es-ES" altLang="es-ES" sz="1200" dirty="0">
              <a:latin typeface="Arial Rounded MT Bold" panose="020F0704030504030204" pitchFamily="34" charset="0"/>
            </a:endParaRP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C47970E8-B4E5-415B-B5D5-719759D2472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60940FF-F6AB-44A0-93E6-7C01DC55C69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C31A602E-7C6B-44A0-B262-81FEF0C27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41944787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5103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F94F6F59-5C56-456D-B0E4-E4E59F589EDE}"/>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3259BD7D-8908-4A0A-8EF0-BF162F02778B}"/>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691783A9-9052-41E6-AE4D-CDEBBBCB7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8" name="CuadroTexto 17">
            <a:extLst>
              <a:ext uri="{FF2B5EF4-FFF2-40B4-BE49-F238E27FC236}">
                <a16:creationId xmlns:a16="http://schemas.microsoft.com/office/drawing/2014/main" id="{82A460B3-334B-449B-8FEF-BAB69EC9340E}"/>
              </a:ext>
            </a:extLst>
          </p:cNvPr>
          <p:cNvSpPr txBox="1"/>
          <p:nvPr/>
        </p:nvSpPr>
        <p:spPr>
          <a:xfrm>
            <a:off x="1564809" y="1434516"/>
            <a:ext cx="6400225" cy="1200329"/>
          </a:xfrm>
          <a:prstGeom prst="rect">
            <a:avLst/>
          </a:prstGeom>
          <a:noFill/>
        </p:spPr>
        <p:txBody>
          <a:bodyPr wrap="square">
            <a:spAutoFit/>
          </a:bodyPr>
          <a:lstStyle/>
          <a:p>
            <a:pPr algn="just">
              <a:defRPr/>
            </a:pPr>
            <a:r>
              <a:rPr lang="es-ES" altLang="es-ES" sz="1200" dirty="0">
                <a:solidFill>
                  <a:srgbClr val="F8469B"/>
                </a:solidFill>
                <a:latin typeface="Arial Rounded MT Bold" panose="020F0704030504030204" pitchFamily="34" charset="0"/>
              </a:rPr>
              <a:t> LA MEDICIÓN:</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El análisis de los resultados se plantea conectar los objetivos iniciales de marketing y negocio con las acciones y los resultados, traducidos en métricas y KPI obtenidos en las redes sociales. Se mide este impacto a través de métricas cuantitativas y          cualitativas.  </a:t>
            </a:r>
          </a:p>
        </p:txBody>
      </p:sp>
      <p:graphicFrame>
        <p:nvGraphicFramePr>
          <p:cNvPr id="9" name="Diagrama 8">
            <a:extLst>
              <a:ext uri="{FF2B5EF4-FFF2-40B4-BE49-F238E27FC236}">
                <a16:creationId xmlns:a16="http://schemas.microsoft.com/office/drawing/2014/main" id="{F9A5BDAD-49E6-44E7-AFCA-16D4B45964D1}"/>
              </a:ext>
            </a:extLst>
          </p:cNvPr>
          <p:cNvGraphicFramePr/>
          <p:nvPr>
            <p:extLst>
              <p:ext uri="{D42A27DB-BD31-4B8C-83A1-F6EECF244321}">
                <p14:modId xmlns:p14="http://schemas.microsoft.com/office/powerpoint/2010/main" val="3172250829"/>
              </p:ext>
            </p:extLst>
          </p:nvPr>
        </p:nvGraphicFramePr>
        <p:xfrm>
          <a:off x="1620000" y="2348359"/>
          <a:ext cx="6045614" cy="25101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817036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2223" y="1294922"/>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8" y="1512564"/>
            <a:ext cx="6488268" cy="3046988"/>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Un ejemplo:</a:t>
            </a:r>
          </a:p>
          <a:p>
            <a:pPr algn="just">
              <a:defRPr/>
            </a:pPr>
            <a:endParaRPr lang="es-ES" altLang="es-ES" sz="1200" dirty="0">
              <a:latin typeface="Arial Rounded MT Bold" panose="020F0704030504030204" pitchFamily="34" charset="0"/>
            </a:endParaRPr>
          </a:p>
          <a:p>
            <a:pPr lvl="4" algn="just">
              <a:defRPr/>
            </a:pPr>
            <a:r>
              <a:rPr lang="es-ES" altLang="es-ES" sz="1200" dirty="0">
                <a:latin typeface="Arial Rounded MT Bold" panose="020F0704030504030204" pitchFamily="34" charset="0"/>
              </a:rPr>
              <a:t>Teniendo en cuenta las plataformas de las redes sociales     que hemos mencionado (Twitter, Facebook Business, Blog,  YouTube) para cada una habrán las métricas de medición    que se consideren más aptas. En general, se medirán:</a:t>
            </a:r>
          </a:p>
          <a:p>
            <a:pPr algn="just">
              <a:defRPr/>
            </a:pPr>
            <a:endParaRPr lang="es-ES" altLang="es-ES" sz="1200" dirty="0">
              <a:latin typeface="Arial Rounded MT Bold" panose="020F0704030504030204" pitchFamily="34" charset="0"/>
            </a:endParaRPr>
          </a:p>
          <a:p>
            <a:pPr marL="228600" indent="-228600" algn="just">
              <a:buAutoNum type="arabicParenR"/>
              <a:defRPr/>
            </a:pPr>
            <a:r>
              <a:rPr lang="es-ES" altLang="es-ES" sz="1200" dirty="0" err="1">
                <a:latin typeface="Arial Rounded MT Bold" panose="020F0704030504030204" pitchFamily="34" charset="0"/>
              </a:rPr>
              <a:t>Exposure</a:t>
            </a:r>
            <a:r>
              <a:rPr lang="es-ES" altLang="es-ES" sz="1200" dirty="0">
                <a:latin typeface="Arial Rounded MT Bold" panose="020F0704030504030204" pitchFamily="34" charset="0"/>
              </a:rPr>
              <a:t>: como ha crecido el «alcance» de la empresa gracias a los Canales          Sociales </a:t>
            </a:r>
          </a:p>
          <a:p>
            <a:pPr marL="228600" indent="-228600" algn="just">
              <a:buAutoNum type="arabicParenR"/>
              <a:defRPr/>
            </a:pPr>
            <a:r>
              <a:rPr lang="es-ES" altLang="es-ES" sz="1200" dirty="0" err="1">
                <a:latin typeface="Arial Rounded MT Bold" panose="020F0704030504030204" pitchFamily="34" charset="0"/>
              </a:rPr>
              <a:t>Engagement</a:t>
            </a:r>
            <a:r>
              <a:rPr lang="es-ES" altLang="es-ES" sz="1200" dirty="0">
                <a:latin typeface="Arial Rounded MT Bold" panose="020F0704030504030204" pitchFamily="34" charset="0"/>
              </a:rPr>
              <a:t>: nivel de participación (post, comentarios, </a:t>
            </a:r>
            <a:r>
              <a:rPr lang="es-ES" altLang="es-ES" sz="1200" dirty="0" err="1">
                <a:latin typeface="Arial Rounded MT Bold" panose="020F0704030504030204" pitchFamily="34" charset="0"/>
              </a:rPr>
              <a:t>retweet</a:t>
            </a:r>
            <a:r>
              <a:rPr lang="es-ES" altLang="es-ES" sz="1200" dirty="0">
                <a:latin typeface="Arial Rounded MT Bold" panose="020F0704030504030204" pitchFamily="34" charset="0"/>
              </a:rPr>
              <a:t>, citaciones, etc.)</a:t>
            </a:r>
          </a:p>
          <a:p>
            <a:pPr marL="228600" indent="-228600" algn="just">
              <a:buAutoNum type="arabicParenR"/>
              <a:defRPr/>
            </a:pPr>
            <a:r>
              <a:rPr lang="es-ES" altLang="es-ES" sz="1200" dirty="0" err="1">
                <a:latin typeface="Arial Rounded MT Bold" panose="020F0704030504030204" pitchFamily="34" charset="0"/>
              </a:rPr>
              <a:t>Conversion</a:t>
            </a:r>
            <a:r>
              <a:rPr lang="es-ES" altLang="es-ES" sz="1200" dirty="0">
                <a:latin typeface="Arial Rounded MT Bold" panose="020F0704030504030204" pitchFamily="34" charset="0"/>
              </a:rPr>
              <a:t>: número de conversaciones registradas </a:t>
            </a:r>
          </a:p>
          <a:p>
            <a:pPr marL="228600" indent="-228600" algn="just">
              <a:buAutoNum type="arabicParenR"/>
              <a:defRPr/>
            </a:pPr>
            <a:r>
              <a:rPr lang="es-ES" altLang="es-ES" sz="1200" dirty="0" err="1">
                <a:latin typeface="Arial Rounded MT Bold" panose="020F0704030504030204" pitchFamily="34" charset="0"/>
              </a:rPr>
              <a:t>Advocacy</a:t>
            </a:r>
            <a:r>
              <a:rPr lang="es-ES" altLang="es-ES" sz="1200" dirty="0">
                <a:latin typeface="Arial Rounded MT Bold" panose="020F0704030504030204" pitchFamily="34" charset="0"/>
              </a:rPr>
              <a:t>: número de usuarios que citan, aconsejan, hablan del producto/servicio de la empresa en cuestión. </a:t>
            </a:r>
          </a:p>
          <a:p>
            <a:pPr marL="228600" indent="-228600" algn="just">
              <a:buAutoNum type="arabicParenR"/>
              <a:defRPr/>
            </a:pPr>
            <a:r>
              <a:rPr lang="es-ES" altLang="es-ES" sz="1200" dirty="0">
                <a:latin typeface="Arial Rounded MT Bold" panose="020F0704030504030204" pitchFamily="34" charset="0"/>
              </a:rPr>
              <a:t>Algunos parámetros se pueden analizar más detalladamente a través de                  plataformas de Social </a:t>
            </a:r>
            <a:r>
              <a:rPr lang="es-ES" altLang="es-ES" sz="1200" dirty="0" err="1">
                <a:latin typeface="Arial Rounded MT Bold" panose="020F0704030504030204" pitchFamily="34" charset="0"/>
              </a:rPr>
              <a:t>Analytics</a:t>
            </a:r>
            <a:r>
              <a:rPr lang="es-ES" altLang="es-ES" sz="1200" dirty="0">
                <a:latin typeface="Arial Rounded MT Bold" panose="020F0704030504030204" pitchFamily="34" charset="0"/>
              </a:rPr>
              <a:t> como </a:t>
            </a:r>
            <a:r>
              <a:rPr lang="es-ES" altLang="es-ES" sz="1200" dirty="0" err="1">
                <a:latin typeface="Arial Rounded MT Bold" panose="020F0704030504030204" pitchFamily="34" charset="0"/>
              </a:rPr>
              <a:t>Tweetreach</a:t>
            </a:r>
            <a:r>
              <a:rPr lang="es-ES" altLang="es-ES" sz="1200" dirty="0">
                <a:latin typeface="Arial Rounded MT Bold" panose="020F0704030504030204" pitchFamily="34" charset="0"/>
              </a:rPr>
              <a:t>, Facebook </a:t>
            </a:r>
            <a:r>
              <a:rPr lang="es-ES" altLang="es-ES" sz="1200" dirty="0" err="1">
                <a:latin typeface="Arial Rounded MT Bold" panose="020F0704030504030204" pitchFamily="34" charset="0"/>
              </a:rPr>
              <a:t>Insight</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Youtube</a:t>
            </a:r>
            <a:r>
              <a:rPr lang="es-ES" altLang="es-ES" sz="1200" dirty="0">
                <a:latin typeface="Arial Rounded MT Bold" panose="020F0704030504030204" pitchFamily="34" charset="0"/>
              </a:rPr>
              <a:t> </a:t>
            </a:r>
            <a:r>
              <a:rPr lang="es-ES" altLang="es-ES" sz="1200" dirty="0" err="1">
                <a:latin typeface="Arial Rounded MT Bold" panose="020F0704030504030204" pitchFamily="34" charset="0"/>
              </a:rPr>
              <a:t>Analytics</a:t>
            </a:r>
            <a:r>
              <a:rPr lang="es-ES" altLang="es-ES" sz="1200" dirty="0">
                <a:latin typeface="Arial Rounded MT Bold" panose="020F0704030504030204" pitchFamily="34" charset="0"/>
              </a:rPr>
              <a:t>, LinkedIn.</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46D12C8-9F53-415E-A6B4-1A180E95A0D9}"/>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73D03CC9-BE35-4FBB-9B39-A9DDDBEF6A2F}"/>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8E0C9045-B5CE-4937-BDB6-D626D2DFC0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22" name="Imagen 21">
            <a:extLst>
              <a:ext uri="{FF2B5EF4-FFF2-40B4-BE49-F238E27FC236}">
                <a16:creationId xmlns:a16="http://schemas.microsoft.com/office/drawing/2014/main" id="{EB4AB7F5-4057-44E5-A5C9-4E59144553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59" y="1934965"/>
            <a:ext cx="1599242" cy="837050"/>
          </a:xfrm>
          <a:prstGeom prst="rect">
            <a:avLst/>
          </a:prstGeom>
        </p:spPr>
      </p:pic>
    </p:spTree>
    <p:extLst>
      <p:ext uri="{BB962C8B-B14F-4D97-AF65-F5344CB8AC3E}">
        <p14:creationId xmlns:p14="http://schemas.microsoft.com/office/powerpoint/2010/main" val="5820389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055520" cy="1569660"/>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Un </a:t>
            </a:r>
            <a:r>
              <a:rPr lang="es-ES" altLang="es-ES" sz="1200" dirty="0">
                <a:solidFill>
                  <a:srgbClr val="F8469B"/>
                </a:solidFill>
                <a:latin typeface="Arial Rounded MT Bold" panose="020F0704030504030204" pitchFamily="34" charset="0"/>
              </a:rPr>
              <a:t>plan de Digital Marketing </a:t>
            </a:r>
            <a:r>
              <a:rPr lang="es-ES" altLang="es-ES" sz="1200" dirty="0">
                <a:latin typeface="Arial Rounded MT Bold" panose="020F0704030504030204" pitchFamily="34" charset="0"/>
              </a:rPr>
              <a:t>para las </a:t>
            </a:r>
            <a:r>
              <a:rPr lang="es-ES" altLang="es-ES" sz="1200" dirty="0">
                <a:solidFill>
                  <a:srgbClr val="F8469B"/>
                </a:solidFill>
                <a:latin typeface="Arial Rounded MT Bold" panose="020F0704030504030204" pitchFamily="34" charset="0"/>
              </a:rPr>
              <a:t>Pequeñas y Medianas Empresas </a:t>
            </a:r>
            <a:r>
              <a:rPr lang="es-ES" altLang="es-ES" sz="1200" dirty="0">
                <a:latin typeface="Arial Rounded MT Bold" panose="020F0704030504030204" pitchFamily="34" charset="0"/>
              </a:rPr>
              <a:t>«B2C»:</a:t>
            </a:r>
          </a:p>
          <a:p>
            <a:pPr algn="just">
              <a:defRPr/>
            </a:pPr>
            <a:r>
              <a:rPr lang="es-ES" altLang="es-ES" sz="1200" dirty="0">
                <a:latin typeface="Arial Rounded MT Bold" panose="020F0704030504030204" pitchFamily="34" charset="0"/>
              </a:rPr>
              <a:t>Un ejemplo del sector «Moda».</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La empresa considerada es </a:t>
            </a:r>
            <a:r>
              <a:rPr lang="es-ES" altLang="es-ES" sz="1200" dirty="0" err="1">
                <a:solidFill>
                  <a:srgbClr val="F8469B"/>
                </a:solidFill>
                <a:latin typeface="Arial Rounded MT Bold" panose="020F0704030504030204" pitchFamily="34" charset="0"/>
              </a:rPr>
              <a:t>LouAnne</a:t>
            </a:r>
            <a:r>
              <a:rPr lang="es-ES" altLang="es-ES" sz="1200" dirty="0">
                <a:solidFill>
                  <a:srgbClr val="F8469B"/>
                </a:solidFill>
                <a:latin typeface="Arial Rounded MT Bold" panose="020F0704030504030204" pitchFamily="34" charset="0"/>
              </a:rPr>
              <a:t> </a:t>
            </a:r>
            <a:r>
              <a:rPr lang="es-ES" altLang="es-ES" sz="1200" dirty="0" err="1">
                <a:solidFill>
                  <a:srgbClr val="F8469B"/>
                </a:solidFill>
                <a:latin typeface="Arial Rounded MT Bold" panose="020F0704030504030204" pitchFamily="34" charset="0"/>
              </a:rPr>
              <a:t>S.r.l</a:t>
            </a:r>
            <a:r>
              <a:rPr lang="es-ES" altLang="es-ES" sz="1200" dirty="0">
                <a:latin typeface="Arial Rounded MT Bold" panose="020F0704030504030204" pitchFamily="34" charset="0"/>
              </a:rPr>
              <a:t>., productora de ropa para mujeres,   de gestión familiar. La estructura organizativa comprende una pequeña oficina</a:t>
            </a:r>
          </a:p>
          <a:p>
            <a:pPr algn="just">
              <a:defRPr/>
            </a:pPr>
            <a:r>
              <a:rPr lang="es-ES" altLang="es-ES" sz="1200" dirty="0">
                <a:latin typeface="Arial Rounded MT Bold" panose="020F0704030504030204" pitchFamily="34" charset="0"/>
              </a:rPr>
              <a:t>Marketing y Ventas que se dedica sobre todo a los catálogos y al material            informativo impreso. La presencia de la empresa en la Web se limita a la Página Web.</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B940788B-68D6-4B83-8977-3F00851BFF6B}"/>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F4C3D887-4E97-46E7-80E8-A8B184C3B84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B871D211-4F72-4A50-90CF-1E726EE5ED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33513121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 1">
            <a:extLst>
              <a:ext uri="{FF2B5EF4-FFF2-40B4-BE49-F238E27FC236}">
                <a16:creationId xmlns:a16="http://schemas.microsoft.com/office/drawing/2014/main" id="{1826C07C-C2D9-421D-98FC-12F30B16E8FD}"/>
              </a:ext>
            </a:extLst>
          </p:cNvPr>
          <p:cNvGraphicFramePr/>
          <p:nvPr>
            <p:extLst>
              <p:ext uri="{D42A27DB-BD31-4B8C-83A1-F6EECF244321}">
                <p14:modId xmlns:p14="http://schemas.microsoft.com/office/powerpoint/2010/main" val="531204280"/>
              </p:ext>
            </p:extLst>
          </p:nvPr>
        </p:nvGraphicFramePr>
        <p:xfrm>
          <a:off x="1582223" y="2085957"/>
          <a:ext cx="6083392" cy="1841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8" name="Marcador de texto 7">
            <a:extLst>
              <a:ext uri="{FF2B5EF4-FFF2-40B4-BE49-F238E27FC236}">
                <a16:creationId xmlns:a16="http://schemas.microsoft.com/office/drawing/2014/main" id="{9CDE731F-0C0F-40E0-BAD5-BEED49ADAF5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9" name="Donut 24">
            <a:extLst>
              <a:ext uri="{FF2B5EF4-FFF2-40B4-BE49-F238E27FC236}">
                <a16:creationId xmlns:a16="http://schemas.microsoft.com/office/drawing/2014/main" id="{87C7F92C-AFA3-4A46-AA3C-3F08D26DDF5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20" name="Imagen 19">
            <a:extLst>
              <a:ext uri="{FF2B5EF4-FFF2-40B4-BE49-F238E27FC236}">
                <a16:creationId xmlns:a16="http://schemas.microsoft.com/office/drawing/2014/main" id="{7F8FEC4C-CA53-4241-8A36-2A506FCFA8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6E089416-00AD-4A6A-A32F-BBC6C67743CB}"/>
              </a:ext>
            </a:extLst>
          </p:cNvPr>
          <p:cNvSpPr txBox="1"/>
          <p:nvPr/>
        </p:nvSpPr>
        <p:spPr>
          <a:xfrm>
            <a:off x="1537005" y="1748163"/>
            <a:ext cx="4572000" cy="276999"/>
          </a:xfrm>
          <a:prstGeom prst="rect">
            <a:avLst/>
          </a:prstGeom>
          <a:noFill/>
        </p:spPr>
        <p:txBody>
          <a:bodyPr wrap="square">
            <a:spAutoFit/>
          </a:bodyPr>
          <a:lstStyle/>
          <a:p>
            <a:pPr lvl="0"/>
            <a:r>
              <a:rPr lang="es-ES" sz="1200" dirty="0">
                <a:solidFill>
                  <a:schemeClr val="tx1"/>
                </a:solidFill>
                <a:latin typeface="Arial Rounded MT Bold" panose="020F0704030504030204" pitchFamily="34" charset="0"/>
              </a:rPr>
              <a:t>Objetivos de primer nivel:</a:t>
            </a:r>
          </a:p>
        </p:txBody>
      </p:sp>
    </p:spTree>
    <p:extLst>
      <p:ext uri="{BB962C8B-B14F-4D97-AF65-F5344CB8AC3E}">
        <p14:creationId xmlns:p14="http://schemas.microsoft.com/office/powerpoint/2010/main" val="30026575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D5DEA4A-19F7-4D32-BEF6-E75AAB206FC4}"/>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26CE8BC-A758-4E19-B925-22818B015471}"/>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341634E4-65D3-414D-83BE-E918CC9AAB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6C9FBA8A-EDB9-4F7A-AB39-961FD4A963BB}"/>
              </a:ext>
            </a:extLst>
          </p:cNvPr>
          <p:cNvSpPr txBox="1"/>
          <p:nvPr/>
        </p:nvSpPr>
        <p:spPr>
          <a:xfrm>
            <a:off x="1554651" y="1823962"/>
            <a:ext cx="4572000" cy="276999"/>
          </a:xfrm>
          <a:prstGeom prst="rect">
            <a:avLst/>
          </a:prstGeom>
          <a:noFill/>
        </p:spPr>
        <p:txBody>
          <a:bodyPr wrap="square">
            <a:spAutoFit/>
          </a:bodyPr>
          <a:lstStyle/>
          <a:p>
            <a:pPr lvl="0"/>
            <a:r>
              <a:rPr lang="es-ES" sz="1200" dirty="0">
                <a:latin typeface="Arial Rounded MT Bold" panose="020F0704030504030204" pitchFamily="34" charset="0"/>
              </a:rPr>
              <a:t>Los objetivos </a:t>
            </a:r>
            <a:r>
              <a:rPr lang="es-ES" sz="1200" dirty="0">
                <a:solidFill>
                  <a:srgbClr val="F8469B"/>
                </a:solidFill>
                <a:latin typeface="Arial Rounded MT Bold" panose="020F0704030504030204" pitchFamily="34" charset="0"/>
              </a:rPr>
              <a:t>específicos</a:t>
            </a:r>
            <a:r>
              <a:rPr lang="es-ES" sz="1200" dirty="0">
                <a:latin typeface="Arial Rounded MT Bold" panose="020F0704030504030204" pitchFamily="34" charset="0"/>
              </a:rPr>
              <a:t> que </a:t>
            </a:r>
            <a:r>
              <a:rPr lang="es-ES" sz="1200" dirty="0" err="1">
                <a:latin typeface="Arial Rounded MT Bold" panose="020F0704030504030204" pitchFamily="34" charset="0"/>
              </a:rPr>
              <a:t>LouAnne</a:t>
            </a:r>
            <a:r>
              <a:rPr lang="es-ES" sz="1200" dirty="0">
                <a:latin typeface="Arial Rounded MT Bold" panose="020F0704030504030204" pitchFamily="34" charset="0"/>
              </a:rPr>
              <a:t> </a:t>
            </a:r>
            <a:r>
              <a:rPr lang="es-ES" sz="1200" dirty="0" err="1">
                <a:latin typeface="Arial Rounded MT Bold" panose="020F0704030504030204" pitchFamily="34" charset="0"/>
              </a:rPr>
              <a:t>S.r.l</a:t>
            </a:r>
            <a:r>
              <a:rPr lang="es-ES" sz="1200" dirty="0">
                <a:latin typeface="Arial Rounded MT Bold" panose="020F0704030504030204" pitchFamily="34" charset="0"/>
              </a:rPr>
              <a:t> se fija, son: </a:t>
            </a:r>
          </a:p>
        </p:txBody>
      </p:sp>
      <p:graphicFrame>
        <p:nvGraphicFramePr>
          <p:cNvPr id="6" name="Diagrama 5">
            <a:extLst>
              <a:ext uri="{FF2B5EF4-FFF2-40B4-BE49-F238E27FC236}">
                <a16:creationId xmlns:a16="http://schemas.microsoft.com/office/drawing/2014/main" id="{081CFBF6-9828-4198-885C-D1CB435F3179}"/>
              </a:ext>
            </a:extLst>
          </p:cNvPr>
          <p:cNvGraphicFramePr/>
          <p:nvPr>
            <p:extLst>
              <p:ext uri="{D42A27DB-BD31-4B8C-83A1-F6EECF244321}">
                <p14:modId xmlns:p14="http://schemas.microsoft.com/office/powerpoint/2010/main" val="1375114786"/>
              </p:ext>
            </p:extLst>
          </p:nvPr>
        </p:nvGraphicFramePr>
        <p:xfrm>
          <a:off x="1449267" y="2155356"/>
          <a:ext cx="6216347" cy="2319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055993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47575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27C522C7-3233-45D4-9839-D079F7B98C2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63889371-4B30-48B9-9596-7DA3CC3DB77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3F90576-F97B-4497-887F-B1662E592A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10" name="CuadroTexto 9">
            <a:extLst>
              <a:ext uri="{FF2B5EF4-FFF2-40B4-BE49-F238E27FC236}">
                <a16:creationId xmlns:a16="http://schemas.microsoft.com/office/drawing/2014/main" id="{8A11DCAC-8E0C-4593-AAAC-961DAF784459}"/>
              </a:ext>
            </a:extLst>
          </p:cNvPr>
          <p:cNvSpPr txBox="1"/>
          <p:nvPr/>
        </p:nvSpPr>
        <p:spPr>
          <a:xfrm>
            <a:off x="1620000" y="1718648"/>
            <a:ext cx="4668008" cy="2123658"/>
          </a:xfrm>
          <a:prstGeom prst="rect">
            <a:avLst/>
          </a:prstGeom>
          <a:noFill/>
        </p:spPr>
        <p:txBody>
          <a:bodyPr wrap="square">
            <a:spAutoFit/>
          </a:bodyPr>
          <a:lstStyle/>
          <a:p>
            <a:pPr algn="just">
              <a:defRPr/>
            </a:pPr>
            <a:r>
              <a:rPr lang="es-ES" altLang="es-ES" sz="1200" dirty="0">
                <a:latin typeface="Arial Rounded MT Bold" panose="020F0704030504030204" pitchFamily="34" charset="0"/>
              </a:rPr>
              <a:t>Identificación de las «</a:t>
            </a:r>
            <a:r>
              <a:rPr lang="es-ES" altLang="es-ES" sz="1200" dirty="0">
                <a:solidFill>
                  <a:srgbClr val="F8469B"/>
                </a:solidFill>
                <a:latin typeface="Arial Rounded MT Bold" panose="020F0704030504030204" pitchFamily="34" charset="0"/>
              </a:rPr>
              <a:t>Personas</a:t>
            </a:r>
            <a:r>
              <a:rPr lang="es-ES" altLang="es-ES" sz="1200" dirty="0">
                <a:latin typeface="Arial Rounded MT Bold" panose="020F0704030504030204" pitchFamily="34" charset="0"/>
              </a:rPr>
              <a:t>»:</a:t>
            </a:r>
          </a:p>
          <a:p>
            <a:pPr algn="just">
              <a:defRPr/>
            </a:pPr>
            <a:endParaRPr lang="es-ES" altLang="es-ES" sz="1200" dirty="0">
              <a:latin typeface="Arial Rounded MT Bold" panose="020F0704030504030204" pitchFamily="34" charset="0"/>
            </a:endParaRPr>
          </a:p>
          <a:p>
            <a:pPr algn="just">
              <a:defRPr/>
            </a:pPr>
            <a:r>
              <a:rPr lang="es-ES" altLang="es-ES" sz="1200" dirty="0">
                <a:latin typeface="Arial Rounded MT Bold" panose="020F0704030504030204" pitchFamily="34" charset="0"/>
              </a:rPr>
              <a:t>Como hemos visto, es prioritario comprender las franjas de usuarios a que dirigirse. Estos «bocetos» nos hacen falta         para entender cuales su exigencias, también más allá del     producto y/o servicio. </a:t>
            </a:r>
          </a:p>
          <a:p>
            <a:pPr algn="just">
              <a:defRPr/>
            </a:pPr>
            <a:r>
              <a:rPr lang="es-ES" altLang="es-ES" sz="1200" dirty="0">
                <a:latin typeface="Arial Rounded MT Bold" panose="020F0704030504030204" pitchFamily="34" charset="0"/>
              </a:rPr>
              <a:t>Ayudarán también a identificar los mejores lugares digitales, donde es posible interactuar más eficazmente con nuestro  público. Para cada una de estas «Personas» deberemos            indicar cuales son las cadenas de palabras clave con las        cuales es posible buscar nuestro producto.   </a:t>
            </a:r>
          </a:p>
        </p:txBody>
      </p:sp>
      <p:sp>
        <p:nvSpPr>
          <p:cNvPr id="13" name="CuadroTexto 12">
            <a:extLst>
              <a:ext uri="{FF2B5EF4-FFF2-40B4-BE49-F238E27FC236}">
                <a16:creationId xmlns:a16="http://schemas.microsoft.com/office/drawing/2014/main" id="{4864DDCE-C8BC-4997-9D8A-CE1D2B478285}"/>
              </a:ext>
            </a:extLst>
          </p:cNvPr>
          <p:cNvSpPr txBox="1"/>
          <p:nvPr/>
        </p:nvSpPr>
        <p:spPr>
          <a:xfrm>
            <a:off x="3759433" y="1292071"/>
            <a:ext cx="1684934" cy="400110"/>
          </a:xfrm>
          <a:prstGeom prst="rect">
            <a:avLst/>
          </a:prstGeom>
          <a:noFill/>
        </p:spPr>
        <p:txBody>
          <a:bodyPr wrap="square">
            <a:spAutoFit/>
          </a:bodyPr>
          <a:lstStyle/>
          <a:p>
            <a:r>
              <a:rPr lang="it-IT" altLang="es-ES" sz="2000" dirty="0">
                <a:solidFill>
                  <a:srgbClr val="7030A0"/>
                </a:solidFill>
                <a:latin typeface="Arial Rounded MT Bold" panose="020F0704030504030204" pitchFamily="34" charset="0"/>
              </a:rPr>
              <a:t>PERSONAS</a:t>
            </a:r>
            <a:endParaRPr lang="es-ES" sz="1100" dirty="0">
              <a:solidFill>
                <a:srgbClr val="7030A0"/>
              </a:solidFill>
            </a:endParaRPr>
          </a:p>
        </p:txBody>
      </p:sp>
      <p:grpSp>
        <p:nvGrpSpPr>
          <p:cNvPr id="8" name="Grupo 7">
            <a:extLst>
              <a:ext uri="{FF2B5EF4-FFF2-40B4-BE49-F238E27FC236}">
                <a16:creationId xmlns:a16="http://schemas.microsoft.com/office/drawing/2014/main" id="{11D2005D-8D6D-408D-BEBD-8C3B2808FE40}"/>
              </a:ext>
            </a:extLst>
          </p:cNvPr>
          <p:cNvGrpSpPr/>
          <p:nvPr/>
        </p:nvGrpSpPr>
        <p:grpSpPr>
          <a:xfrm rot="364501">
            <a:off x="6224732" y="1622329"/>
            <a:ext cx="2376264" cy="2259362"/>
            <a:chOff x="3059832" y="1104476"/>
            <a:chExt cx="2808312" cy="2547401"/>
          </a:xfrm>
        </p:grpSpPr>
        <p:grpSp>
          <p:nvGrpSpPr>
            <p:cNvPr id="7" name="Grupo 6">
              <a:extLst>
                <a:ext uri="{FF2B5EF4-FFF2-40B4-BE49-F238E27FC236}">
                  <a16:creationId xmlns:a16="http://schemas.microsoft.com/office/drawing/2014/main" id="{554ACF4D-89FC-4F38-8B93-48B126CA81A1}"/>
                </a:ext>
              </a:extLst>
            </p:cNvPr>
            <p:cNvGrpSpPr/>
            <p:nvPr/>
          </p:nvGrpSpPr>
          <p:grpSpPr>
            <a:xfrm>
              <a:off x="3059832" y="1104476"/>
              <a:ext cx="2808312" cy="2547401"/>
              <a:chOff x="3059832" y="1104476"/>
              <a:chExt cx="2808312" cy="2547401"/>
            </a:xfrm>
          </p:grpSpPr>
          <p:pic>
            <p:nvPicPr>
              <p:cNvPr id="20" name="object 8">
                <a:extLst>
                  <a:ext uri="{FF2B5EF4-FFF2-40B4-BE49-F238E27FC236}">
                    <a16:creationId xmlns:a16="http://schemas.microsoft.com/office/drawing/2014/main" id="{2312ABDE-630E-419D-88F0-2E21CCE7C82C}"/>
                  </a:ext>
                </a:extLst>
              </p:cNvPr>
              <p:cNvPicPr/>
              <p:nvPr/>
            </p:nvPicPr>
            <p:blipFill>
              <a:blip r:embed="rId4" cstate="print"/>
              <a:stretch>
                <a:fillRect/>
              </a:stretch>
            </p:blipFill>
            <p:spPr>
              <a:xfrm>
                <a:off x="3337710" y="1444935"/>
                <a:ext cx="2530434" cy="2206942"/>
              </a:xfrm>
              <a:prstGeom prst="rect">
                <a:avLst/>
              </a:prstGeom>
            </p:spPr>
          </p:pic>
          <p:pic>
            <p:nvPicPr>
              <p:cNvPr id="21" name="object 10">
                <a:extLst>
                  <a:ext uri="{FF2B5EF4-FFF2-40B4-BE49-F238E27FC236}">
                    <a16:creationId xmlns:a16="http://schemas.microsoft.com/office/drawing/2014/main" id="{546608D0-7517-4ADB-89FF-340AC7DC8759}"/>
                  </a:ext>
                </a:extLst>
              </p:cNvPr>
              <p:cNvPicPr/>
              <p:nvPr/>
            </p:nvPicPr>
            <p:blipFill>
              <a:blip r:embed="rId5" cstate="print"/>
              <a:stretch>
                <a:fillRect/>
              </a:stretch>
            </p:blipFill>
            <p:spPr>
              <a:xfrm>
                <a:off x="3059832" y="1104476"/>
                <a:ext cx="1340303" cy="790620"/>
              </a:xfrm>
              <a:prstGeom prst="rect">
                <a:avLst/>
              </a:prstGeom>
            </p:spPr>
          </p:pic>
        </p:grpSp>
        <p:pic>
          <p:nvPicPr>
            <p:cNvPr id="5" name="Imagen 4">
              <a:extLst>
                <a:ext uri="{FF2B5EF4-FFF2-40B4-BE49-F238E27FC236}">
                  <a16:creationId xmlns:a16="http://schemas.microsoft.com/office/drawing/2014/main" id="{35D4D379-AC7B-4C2E-8C59-85488CB240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2" t="31674"/>
            <a:stretch/>
          </p:blipFill>
          <p:spPr>
            <a:xfrm>
              <a:off x="3397776" y="1596966"/>
              <a:ext cx="2393336" cy="1654873"/>
            </a:xfrm>
            <a:prstGeom prst="rect">
              <a:avLst/>
            </a:prstGeom>
          </p:spPr>
        </p:pic>
      </p:grpSp>
    </p:spTree>
    <p:extLst>
      <p:ext uri="{BB962C8B-B14F-4D97-AF65-F5344CB8AC3E}">
        <p14:creationId xmlns:p14="http://schemas.microsoft.com/office/powerpoint/2010/main" val="41056904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407123"/>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53870" y="1613309"/>
            <a:ext cx="3978367" cy="2492990"/>
          </a:xfrm>
          <a:prstGeom prst="rect">
            <a:avLst/>
          </a:prstGeom>
          <a:noFill/>
        </p:spPr>
        <p:txBody>
          <a:bodyPr wrap="square" rtlCol="0">
            <a:spAutoFit/>
          </a:bodyPr>
          <a:lstStyle/>
          <a:p>
            <a:pPr algn="just">
              <a:defRPr/>
            </a:pPr>
            <a:r>
              <a:rPr lang="es-ES" altLang="es-ES" sz="1200" dirty="0">
                <a:solidFill>
                  <a:srgbClr val="F8469B"/>
                </a:solidFill>
                <a:latin typeface="Arial Rounded MT Bold" panose="020F0704030504030204" pitchFamily="34" charset="0"/>
              </a:rPr>
              <a:t>Posicionamiento</a:t>
            </a:r>
          </a:p>
          <a:p>
            <a:pPr algn="just">
              <a:defRPr/>
            </a:pPr>
            <a:endParaRPr lang="es-ES" altLang="es-ES" sz="1200" i="1" dirty="0">
              <a:solidFill>
                <a:srgbClr val="FF0000"/>
              </a:solidFill>
              <a:latin typeface="Arial Rounded MT Bold" panose="020F0704030504030204" pitchFamily="34" charset="0"/>
            </a:endParaRPr>
          </a:p>
          <a:p>
            <a:pPr algn="just">
              <a:defRPr/>
            </a:pPr>
            <a:r>
              <a:rPr lang="es-ES" altLang="es-ES" sz="1200" dirty="0">
                <a:latin typeface="Arial Rounded MT Bold" panose="020F0704030504030204" pitchFamily="34" charset="0"/>
              </a:rPr>
              <a:t>Es necesario pensar primero en el posicionamiento de la empresa con respeto al Online (que es consecuencia directa del primero). La empresa en            cuestión decidió renovar la gama de productos          dedicándose a la franja entre los 25 y los 35 años, </a:t>
            </a:r>
          </a:p>
          <a:p>
            <a:pPr algn="just">
              <a:defRPr/>
            </a:pPr>
            <a:r>
              <a:rPr lang="es-ES" altLang="es-ES" sz="1200" dirty="0">
                <a:latin typeface="Arial Rounded MT Bold" panose="020F0704030504030204" pitchFamily="34" charset="0"/>
              </a:rPr>
              <a:t>Posicionándose en aquel nicho de mercado que         valora la calidad con una menor sensibilidad al          precio y que prefiere una producción menos           masiva y más artesanal. </a:t>
            </a:r>
          </a:p>
          <a:p>
            <a:pPr algn="just">
              <a:defRPr/>
            </a:pPr>
            <a:r>
              <a:rPr lang="es-ES" altLang="es-ES" sz="1200" dirty="0">
                <a:latin typeface="Arial Rounded MT Bold" panose="020F0704030504030204" pitchFamily="34" charset="0"/>
              </a:rPr>
              <a:t>Nicho poco disfrutada por el mercado, en el cual la empresa quiere convertirse en líder.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36AE83DE-438E-40AD-A414-5B916BC1F7D8}"/>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0CE2A1B2-229D-4BE2-A7C6-F085B3DD3485}"/>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1A6B6024-01C1-4F4E-9224-FF2DE4A3F3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
        <p:nvSpPr>
          <p:cNvPr id="9" name="CuadroTexto 8">
            <a:extLst>
              <a:ext uri="{FF2B5EF4-FFF2-40B4-BE49-F238E27FC236}">
                <a16:creationId xmlns:a16="http://schemas.microsoft.com/office/drawing/2014/main" id="{D28884DF-CA78-43A6-ACF1-8B9F87021400}"/>
              </a:ext>
            </a:extLst>
          </p:cNvPr>
          <p:cNvSpPr txBox="1"/>
          <p:nvPr/>
        </p:nvSpPr>
        <p:spPr>
          <a:xfrm>
            <a:off x="3275522" y="1233569"/>
            <a:ext cx="2664630" cy="400110"/>
          </a:xfrm>
          <a:prstGeom prst="rect">
            <a:avLst/>
          </a:prstGeom>
          <a:noFill/>
        </p:spPr>
        <p:txBody>
          <a:bodyPr wrap="square">
            <a:spAutoFit/>
          </a:bodyPr>
          <a:lstStyle/>
          <a:p>
            <a:r>
              <a:rPr lang="it-IT" altLang="es-ES" sz="2000" dirty="0">
                <a:solidFill>
                  <a:srgbClr val="7030A0"/>
                </a:solidFill>
                <a:latin typeface="Arial Rounded MT Bold" panose="020F0704030504030204" pitchFamily="34" charset="0"/>
              </a:rPr>
              <a:t>POSICIONAMIENTO</a:t>
            </a:r>
            <a:endParaRPr lang="es-ES" sz="1100" dirty="0">
              <a:solidFill>
                <a:srgbClr val="7030A0"/>
              </a:solidFill>
            </a:endParaRPr>
          </a:p>
        </p:txBody>
      </p:sp>
      <p:grpSp>
        <p:nvGrpSpPr>
          <p:cNvPr id="2" name="Grupo 1">
            <a:extLst>
              <a:ext uri="{FF2B5EF4-FFF2-40B4-BE49-F238E27FC236}">
                <a16:creationId xmlns:a16="http://schemas.microsoft.com/office/drawing/2014/main" id="{B48CEEAF-FB68-4FA3-A748-A6EAE53C63B4}"/>
              </a:ext>
            </a:extLst>
          </p:cNvPr>
          <p:cNvGrpSpPr/>
          <p:nvPr/>
        </p:nvGrpSpPr>
        <p:grpSpPr>
          <a:xfrm rot="680649">
            <a:off x="5439097" y="2055073"/>
            <a:ext cx="2612767" cy="1754326"/>
            <a:chOff x="4512337" y="1926977"/>
            <a:chExt cx="3372031" cy="2259362"/>
          </a:xfrm>
        </p:grpSpPr>
        <p:grpSp>
          <p:nvGrpSpPr>
            <p:cNvPr id="13" name="Grupo 12">
              <a:extLst>
                <a:ext uri="{FF2B5EF4-FFF2-40B4-BE49-F238E27FC236}">
                  <a16:creationId xmlns:a16="http://schemas.microsoft.com/office/drawing/2014/main" id="{86490B40-4308-4E5B-8918-554B62FCC88A}"/>
                </a:ext>
              </a:extLst>
            </p:cNvPr>
            <p:cNvGrpSpPr/>
            <p:nvPr/>
          </p:nvGrpSpPr>
          <p:grpSpPr>
            <a:xfrm>
              <a:off x="4512337" y="1926977"/>
              <a:ext cx="3372031" cy="2259362"/>
              <a:chOff x="3059832" y="1104476"/>
              <a:chExt cx="2808312" cy="2547401"/>
            </a:xfrm>
          </p:grpSpPr>
          <p:pic>
            <p:nvPicPr>
              <p:cNvPr id="18" name="object 8">
                <a:extLst>
                  <a:ext uri="{FF2B5EF4-FFF2-40B4-BE49-F238E27FC236}">
                    <a16:creationId xmlns:a16="http://schemas.microsoft.com/office/drawing/2014/main" id="{22847AA6-6630-4C52-B820-EC40674025E3}"/>
                  </a:ext>
                </a:extLst>
              </p:cNvPr>
              <p:cNvPicPr/>
              <p:nvPr/>
            </p:nvPicPr>
            <p:blipFill>
              <a:blip r:embed="rId4" cstate="print"/>
              <a:stretch>
                <a:fillRect/>
              </a:stretch>
            </p:blipFill>
            <p:spPr>
              <a:xfrm>
                <a:off x="3337710" y="1444935"/>
                <a:ext cx="2530434" cy="2206942"/>
              </a:xfrm>
              <a:prstGeom prst="rect">
                <a:avLst/>
              </a:prstGeom>
            </p:spPr>
          </p:pic>
          <p:pic>
            <p:nvPicPr>
              <p:cNvPr id="19" name="object 10">
                <a:extLst>
                  <a:ext uri="{FF2B5EF4-FFF2-40B4-BE49-F238E27FC236}">
                    <a16:creationId xmlns:a16="http://schemas.microsoft.com/office/drawing/2014/main" id="{0FD1628A-C0FA-4CFE-BFC0-F8217C66A185}"/>
                  </a:ext>
                </a:extLst>
              </p:cNvPr>
              <p:cNvPicPr/>
              <p:nvPr/>
            </p:nvPicPr>
            <p:blipFill>
              <a:blip r:embed="rId5" cstate="print"/>
              <a:stretch>
                <a:fillRect/>
              </a:stretch>
            </p:blipFill>
            <p:spPr>
              <a:xfrm>
                <a:off x="3059832" y="1104476"/>
                <a:ext cx="1340303" cy="790620"/>
              </a:xfrm>
              <a:prstGeom prst="rect">
                <a:avLst/>
              </a:prstGeom>
            </p:spPr>
          </p:pic>
        </p:grpSp>
        <p:pic>
          <p:nvPicPr>
            <p:cNvPr id="1026" name="Picture 2" descr="Posizionamento sui motori di ricerca: cos&amp;#39;è e a cosa serve">
              <a:extLst>
                <a:ext uri="{FF2B5EF4-FFF2-40B4-BE49-F238E27FC236}">
                  <a16:creationId xmlns:a16="http://schemas.microsoft.com/office/drawing/2014/main" id="{AA1DF202-78E8-456C-91E1-983D829EB30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9135" y="2387804"/>
              <a:ext cx="2872091" cy="14691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95795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529966"/>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9999" y="1747727"/>
            <a:ext cx="6121829" cy="2308324"/>
          </a:xfrm>
          <a:prstGeom prst="rect">
            <a:avLst/>
          </a:prstGeom>
          <a:noFill/>
        </p:spPr>
        <p:txBody>
          <a:bodyPr wrap="square" rtlCol="0">
            <a:spAutoFit/>
          </a:bodyPr>
          <a:lstStyle/>
          <a:p>
            <a:pPr algn="just">
              <a:defRPr/>
            </a:pPr>
            <a:r>
              <a:rPr lang="es-ES" altLang="es-ES" sz="1200" dirty="0">
                <a:latin typeface="Arial Rounded MT Bold" panose="020F0704030504030204" pitchFamily="34" charset="0"/>
              </a:rPr>
              <a:t>Reconstruimos el camino digital de las «</a:t>
            </a:r>
            <a:r>
              <a:rPr lang="es-ES" altLang="es-ES" sz="1200" dirty="0">
                <a:solidFill>
                  <a:srgbClr val="F8469B"/>
                </a:solidFill>
                <a:latin typeface="Arial Rounded MT Bold" panose="020F0704030504030204" pitchFamily="34" charset="0"/>
              </a:rPr>
              <a:t>Personas</a:t>
            </a:r>
            <a:r>
              <a:rPr lang="es-ES" altLang="es-ES" sz="1200" dirty="0">
                <a:latin typeface="Arial Rounded MT Bold" panose="020F0704030504030204" pitchFamily="34" charset="0"/>
              </a:rPr>
              <a:t>» a quien nos dirigimos,               imaginando cuales sitios de formación frecuentan a través de búsquedas inicialmente generales, por ejemplo, a través de Google.</a:t>
            </a:r>
          </a:p>
          <a:p>
            <a:pPr algn="just">
              <a:defRPr/>
            </a:pPr>
            <a:r>
              <a:rPr lang="es-ES" altLang="es-ES" sz="1200" dirty="0">
                <a:latin typeface="Arial Rounded MT Bold" panose="020F0704030504030204" pitchFamily="34" charset="0"/>
              </a:rPr>
              <a:t>Se utilizarán combinaciones de palabras clave que pensamos que puedan ser     utilizadas. Por razones de presupuesto, en este caso, se utilizan solo las                herramientas gratuitas. Se crea un listado de palabras clave que las «Personas» podrían buscar y que incluyan nombre de la marca y productos, pero también      las necesidades, las marcas competidoras y los nombres de sus productos,           información, dudas, refranes.</a:t>
            </a:r>
          </a:p>
          <a:p>
            <a:pPr algn="just">
              <a:defRPr/>
            </a:pPr>
            <a:r>
              <a:rPr lang="es-ES" altLang="es-ES" sz="1200" dirty="0">
                <a:latin typeface="Arial Rounded MT Bold" panose="020F0704030504030204" pitchFamily="34" charset="0"/>
              </a:rPr>
              <a:t>Añadiéndolas en la herramienta para las palabras clave de Google, eso nos         proporcionará variaciones sobre el tema, útiles para entender otras eventuales palabras relacionadas o marcas competidoras a que no habíamos pensado.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9D626F86-99C3-4A71-BA93-B4C5DCD9D712}"/>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93ADA328-904F-48E0-BB15-980261742EA2}"/>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F7A99874-13E4-4459-AA19-251A6FFF70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spTree>
    <p:extLst>
      <p:ext uri="{BB962C8B-B14F-4D97-AF65-F5344CB8AC3E}">
        <p14:creationId xmlns:p14="http://schemas.microsoft.com/office/powerpoint/2010/main" val="20946785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44294" y="1805989"/>
            <a:ext cx="6440074" cy="1200329"/>
          </a:xfrm>
          <a:prstGeom prst="rect">
            <a:avLst/>
          </a:prstGeom>
          <a:noFill/>
        </p:spPr>
        <p:txBody>
          <a:bodyPr wrap="square" rtlCol="0">
            <a:spAutoFit/>
          </a:bodyPr>
          <a:lstStyle/>
          <a:p>
            <a:pPr>
              <a:defRPr/>
            </a:pPr>
            <a:r>
              <a:rPr lang="es-ES" altLang="es-ES" sz="1200" dirty="0">
                <a:latin typeface="Arial Rounded MT Bold" panose="020F0704030504030204" pitchFamily="34" charset="0"/>
              </a:rPr>
              <a:t>El mismo proceso de búsqueda se efectuará en los </a:t>
            </a:r>
            <a:r>
              <a:rPr lang="es-ES" altLang="es-ES" sz="1200" dirty="0">
                <a:solidFill>
                  <a:srgbClr val="F8469B"/>
                </a:solidFill>
                <a:latin typeface="Arial Rounded MT Bold" panose="020F0704030504030204" pitchFamily="34" charset="0"/>
              </a:rPr>
              <a:t>Canales Sociales </a:t>
            </a:r>
            <a:r>
              <a:rPr lang="es-ES" altLang="es-ES" sz="1200" dirty="0">
                <a:latin typeface="Arial Rounded MT Bold" panose="020F0704030504030204" pitchFamily="34" charset="0"/>
              </a:rPr>
              <a:t>públicos            que nos permiten encontrar libremente los contenidos insertados por los usuarios:</a:t>
            </a:r>
          </a:p>
          <a:p>
            <a:pPr>
              <a:defRPr/>
            </a:pPr>
            <a:r>
              <a:rPr lang="es-ES" altLang="es-ES" sz="1200" dirty="0">
                <a:latin typeface="Arial Rounded MT Bold" panose="020F0704030504030204" pitchFamily="34" charset="0"/>
              </a:rPr>
              <a:t>Twitter, Tumblr, Pinterest, Instagram.</a:t>
            </a:r>
          </a:p>
          <a:p>
            <a:pPr>
              <a:defRPr/>
            </a:pPr>
            <a:r>
              <a:rPr lang="es-ES" altLang="es-ES" sz="1200" dirty="0">
                <a:latin typeface="Arial Rounded MT Bold" panose="020F0704030504030204" pitchFamily="34" charset="0"/>
              </a:rPr>
              <a:t>Eso sirve a la empresa para entender cuales son los lenguajes y los contenidos más  frecuentes. No es posible hacer esta búsqueda en los perfiles privados de Facebook, pero solo en las páginas por búsqueda manual. </a:t>
            </a:r>
          </a:p>
        </p:txBody>
      </p:sp>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Marcador de texto 7">
            <a:extLst>
              <a:ext uri="{FF2B5EF4-FFF2-40B4-BE49-F238E27FC236}">
                <a16:creationId xmlns:a16="http://schemas.microsoft.com/office/drawing/2014/main" id="{1806A488-2F34-4EDD-B045-35AFC3C2F00A}"/>
              </a:ext>
            </a:extLst>
          </p:cNvPr>
          <p:cNvSpPr txBox="1">
            <a:spLocks/>
          </p:cNvSpPr>
          <p:nvPr/>
        </p:nvSpPr>
        <p:spPr>
          <a:xfrm>
            <a:off x="1365421" y="303683"/>
            <a:ext cx="6300193"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GB" altLang="it-IT" sz="2000">
                <a:solidFill>
                  <a:srgbClr val="F8469B"/>
                </a:solidFill>
                <a:latin typeface="Arial Rounded MT Bold" panose="020F0704030504030204" pitchFamily="34" charset="0"/>
              </a:rPr>
              <a:t>1.3: WEB &amp; SOCIAL MEDIA</a:t>
            </a:r>
          </a:p>
          <a:p>
            <a:r>
              <a:rPr lang="en-GB" altLang="it-IT" sz="2000">
                <a:solidFill>
                  <a:srgbClr val="F8469B"/>
                </a:solidFill>
                <a:latin typeface="Arial Rounded MT Bold" panose="020F0704030504030204" pitchFamily="34" charset="0"/>
              </a:rPr>
              <a:t> MANAGEMENT, ANALYTICS &amp; MARKETING</a:t>
            </a:r>
            <a:endParaRPr lang="en-GB" sz="2000" b="1" dirty="0">
              <a:solidFill>
                <a:srgbClr val="F8469B"/>
              </a:solidFill>
            </a:endParaRPr>
          </a:p>
        </p:txBody>
      </p:sp>
      <p:sp>
        <p:nvSpPr>
          <p:cNvPr id="12" name="Donut 24">
            <a:extLst>
              <a:ext uri="{FF2B5EF4-FFF2-40B4-BE49-F238E27FC236}">
                <a16:creationId xmlns:a16="http://schemas.microsoft.com/office/drawing/2014/main" id="{41C393A5-4E32-4FFB-A4AF-6D16A4ECC0B8}"/>
              </a:ext>
            </a:extLst>
          </p:cNvPr>
          <p:cNvSpPr/>
          <p:nvPr/>
        </p:nvSpPr>
        <p:spPr>
          <a:xfrm>
            <a:off x="1365421" y="22274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7" name="Imagen 16">
            <a:extLst>
              <a:ext uri="{FF2B5EF4-FFF2-40B4-BE49-F238E27FC236}">
                <a16:creationId xmlns:a16="http://schemas.microsoft.com/office/drawing/2014/main" id="{5820C86B-1993-4576-B8BE-2CD8A4CB24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865" y="78953"/>
            <a:ext cx="1731135" cy="865568"/>
          </a:xfrm>
          <a:prstGeom prst="rect">
            <a:avLst/>
          </a:prstGeom>
        </p:spPr>
      </p:pic>
      <p:pic>
        <p:nvPicPr>
          <p:cNvPr id="2050" name="Picture 2" descr="Centro de ayuda">
            <a:extLst>
              <a:ext uri="{FF2B5EF4-FFF2-40B4-BE49-F238E27FC236}">
                <a16:creationId xmlns:a16="http://schemas.microsoft.com/office/drawing/2014/main" id="{0D174957-0A32-4AAB-8507-E832FDD196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8207" y="2865528"/>
            <a:ext cx="1574272" cy="15742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otón Share de Tumblr: Cómo agregar a su sitio web-ShareThis">
            <a:extLst>
              <a:ext uri="{FF2B5EF4-FFF2-40B4-BE49-F238E27FC236}">
                <a16:creationId xmlns:a16="http://schemas.microsoft.com/office/drawing/2014/main" id="{B9EDC04D-B615-435D-9435-0E136E03F0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3171763"/>
            <a:ext cx="966768" cy="9667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nstagram: con este truco podrás volver a ver los &amp;quot;me gusta&amp;quot; | Tecnologia |  Tecnología Y Ciencia | La Prensa Peru">
            <a:extLst>
              <a:ext uri="{FF2B5EF4-FFF2-40B4-BE49-F238E27FC236}">
                <a16:creationId xmlns:a16="http://schemas.microsoft.com/office/drawing/2014/main" id="{52ED2A59-6037-4633-994E-7E323AF5624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555" r="15094"/>
          <a:stretch/>
        </p:blipFill>
        <p:spPr bwMode="auto">
          <a:xfrm>
            <a:off x="6012160" y="3169280"/>
            <a:ext cx="1082343" cy="89750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omprar Pinterest - Microsoft Store es-ES">
            <a:extLst>
              <a:ext uri="{FF2B5EF4-FFF2-40B4-BE49-F238E27FC236}">
                <a16:creationId xmlns:a16="http://schemas.microsoft.com/office/drawing/2014/main" id="{6834E301-0BA5-440A-AAF7-09B9D931310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07135" y="3121431"/>
            <a:ext cx="1082343" cy="1082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671388"/>
      </p:ext>
    </p:extLst>
  </p:cSld>
  <p:clrMapOvr>
    <a:masterClrMapping/>
  </p:clrMapOvr>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92C033E72A5440945E1AFF3FF03412" ma:contentTypeVersion="2" ma:contentTypeDescription="Creare un nuovo documento." ma:contentTypeScope="" ma:versionID="94bd585668bb2b02e84b2cd132cf0046">
  <xsd:schema xmlns:xsd="http://www.w3.org/2001/XMLSchema" xmlns:xs="http://www.w3.org/2001/XMLSchema" xmlns:p="http://schemas.microsoft.com/office/2006/metadata/properties" xmlns:ns2="78ba45cf-c8a1-46d0-9c6f-8d73b234d1d2" targetNamespace="http://schemas.microsoft.com/office/2006/metadata/properties" ma:root="true" ma:fieldsID="4a22c7dae51d9e6a4f6013cea4b13153" ns2:_="">
    <xsd:import namespace="78ba45cf-c8a1-46d0-9c6f-8d73b234d1d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a45cf-c8a1-46d0-9c6f-8d73b234d1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6E0B51-40FC-4A2C-A157-EE00D2FF41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a45cf-c8a1-46d0-9c6f-8d73b234d1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3EFB10-B76E-4BCC-BDB5-CE22DB66B5B6}">
  <ds:schemaRefs>
    <ds:schemaRef ds:uri="http://schemas.microsoft.com/sharepoint/v3/contenttype/forms"/>
  </ds:schemaRefs>
</ds:datastoreItem>
</file>

<file path=customXml/itemProps3.xml><?xml version="1.0" encoding="utf-8"?>
<ds:datastoreItem xmlns:ds="http://schemas.openxmlformats.org/officeDocument/2006/customXml" ds:itemID="{DF9BBC37-422F-4E38-BC93-8356D55E3B1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5238</TotalTime>
  <Words>20065</Words>
  <Application>Microsoft Office PowerPoint</Application>
  <PresentationFormat>Presentación en pantalla (16:9)</PresentationFormat>
  <Paragraphs>1199</Paragraphs>
  <Slides>141</Slides>
  <Notes>1</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141</vt:i4>
      </vt:variant>
    </vt:vector>
  </HeadingPairs>
  <TitlesOfParts>
    <vt:vector size="149" baseType="lpstr">
      <vt:lpstr>맑은 고딕</vt:lpstr>
      <vt:lpstr>Arial</vt:lpstr>
      <vt:lpstr>Arial Rounded MT Bold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dani gm</cp:lastModifiedBy>
  <cp:revision>429</cp:revision>
  <dcterms:created xsi:type="dcterms:W3CDTF">2016-12-05T23:26:54Z</dcterms:created>
  <dcterms:modified xsi:type="dcterms:W3CDTF">2024-02-22T16:15:10Z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