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82"/>
  </p:notesMasterIdLst>
  <p:sldIdLst>
    <p:sldId id="256" r:id="rId7"/>
    <p:sldId id="296"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262" r:id="rId8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1D5"/>
    <a:srgbClr val="98DFBB"/>
    <a:srgbClr val="9AD3E9"/>
    <a:srgbClr val="A4B4EA"/>
    <a:srgbClr val="F8B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F3797-4A4F-4311-BA7D-6579C69225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2B83493-91BC-4B27-8FA5-1764667F2389}">
      <dgm:prSet phldrT="[Text]" custT="1"/>
      <dgm:spPr>
        <a:solidFill>
          <a:schemeClr val="accent4">
            <a:lumMod val="60000"/>
            <a:lumOff val="40000"/>
          </a:schemeClr>
        </a:solidFill>
      </dgm:spPr>
      <dgm:t>
        <a:bodyPr/>
        <a:lstStyle/>
        <a:p>
          <a:pPr>
            <a:buAutoNum type="arabicParenR"/>
          </a:pPr>
          <a:r>
            <a:rPr lang="en-US" sz="1200" dirty="0">
              <a:solidFill>
                <a:schemeClr val="tx1"/>
              </a:solidFill>
              <a:latin typeface="Arial Rounded MT Bold" panose="020F0704030504030204" pitchFamily="34" charset="0"/>
            </a:rPr>
            <a:t>What is the impact of </a:t>
          </a:r>
          <a:r>
            <a:rPr lang="en-US" sz="1200" dirty="0">
              <a:solidFill>
                <a:srgbClr val="7030A0"/>
              </a:solidFill>
              <a:latin typeface="Arial Rounded MT Bold" panose="020F0704030504030204" pitchFamily="34" charset="0"/>
            </a:rPr>
            <a:t>Artificial Intelligence </a:t>
          </a:r>
          <a:r>
            <a:rPr lang="en-US" sz="1200" dirty="0">
              <a:solidFill>
                <a:schemeClr val="tx1"/>
              </a:solidFill>
              <a:latin typeface="Arial Rounded MT Bold" panose="020F0704030504030204" pitchFamily="34" charset="0"/>
            </a:rPr>
            <a:t>on individuals?</a:t>
          </a:r>
          <a:endParaRPr lang="it-IT" sz="1200" dirty="0">
            <a:solidFill>
              <a:schemeClr val="tx1"/>
            </a:solidFill>
          </a:endParaRPr>
        </a:p>
      </dgm:t>
    </dgm:pt>
    <dgm:pt modelId="{7034E3EF-E621-4A0D-A86E-3C7F66ACF6C5}" type="parTrans" cxnId="{B6419AB0-868E-410A-8DE7-50477C5DEB83}">
      <dgm:prSet/>
      <dgm:spPr/>
      <dgm:t>
        <a:bodyPr/>
        <a:lstStyle/>
        <a:p>
          <a:endParaRPr lang="it-IT"/>
        </a:p>
      </dgm:t>
    </dgm:pt>
    <dgm:pt modelId="{50966D65-8055-4F49-B7CE-2DFF399DD17F}" type="sibTrans" cxnId="{B6419AB0-868E-410A-8DE7-50477C5DEB83}">
      <dgm:prSet/>
      <dgm:spPr/>
      <dgm:t>
        <a:bodyPr/>
        <a:lstStyle/>
        <a:p>
          <a:endParaRPr lang="it-IT"/>
        </a:p>
      </dgm:t>
    </dgm:pt>
    <dgm:pt modelId="{765AC3DF-6C3D-4040-8155-01BDD1A6A07D}">
      <dgm:prSet phldrT="[Text]" custT="1"/>
      <dgm:spPr>
        <a:solidFill>
          <a:schemeClr val="accent4">
            <a:lumMod val="60000"/>
            <a:lumOff val="40000"/>
          </a:schemeClr>
        </a:solidFill>
      </dgm:spPr>
      <dgm:t>
        <a:bodyPr/>
        <a:lstStyle/>
        <a:p>
          <a:r>
            <a:rPr lang="en-US" sz="1100" dirty="0">
              <a:solidFill>
                <a:schemeClr val="tx1"/>
              </a:solidFill>
              <a:latin typeface="Arial Rounded MT Bold" panose="020F0704030504030204" pitchFamily="34" charset="0"/>
            </a:rPr>
            <a:t>What </a:t>
          </a:r>
          <a:r>
            <a:rPr lang="en-US" sz="1100" dirty="0">
              <a:solidFill>
                <a:srgbClr val="7030A0"/>
              </a:solidFill>
              <a:latin typeface="Arial Rounded MT Bold" panose="020F0704030504030204" pitchFamily="34" charset="0"/>
            </a:rPr>
            <a:t>changes</a:t>
          </a:r>
          <a:r>
            <a:rPr lang="en-US" sz="1100" dirty="0">
              <a:solidFill>
                <a:schemeClr val="tx1"/>
              </a:solidFill>
              <a:latin typeface="Arial Rounded MT Bold" panose="020F0704030504030204" pitchFamily="34" charset="0"/>
            </a:rPr>
            <a:t> does the "</a:t>
          </a:r>
          <a:r>
            <a:rPr lang="en-US" sz="1100" dirty="0">
              <a:solidFill>
                <a:srgbClr val="7030A0"/>
              </a:solidFill>
              <a:latin typeface="Arial Rounded MT Bold" panose="020F0704030504030204" pitchFamily="34" charset="0"/>
            </a:rPr>
            <a:t>Second Age of Machines</a:t>
          </a:r>
          <a:r>
            <a:rPr lang="en-US" sz="1100" dirty="0">
              <a:solidFill>
                <a:schemeClr val="tx1"/>
              </a:solidFill>
              <a:latin typeface="Arial Rounded MT Bold" panose="020F0704030504030204" pitchFamily="34" charset="0"/>
            </a:rPr>
            <a:t>" bring to the world
About </a:t>
          </a:r>
          <a:r>
            <a:rPr lang="en-US" sz="1100" dirty="0">
              <a:solidFill>
                <a:srgbClr val="7030A0"/>
              </a:solidFill>
              <a:latin typeface="Arial Rounded MT Bold" panose="020F0704030504030204" pitchFamily="34" charset="0"/>
            </a:rPr>
            <a:t>work</a:t>
          </a:r>
          <a:r>
            <a:rPr lang="en-US" sz="1100" dirty="0">
              <a:solidFill>
                <a:schemeClr val="tx1"/>
              </a:solidFill>
              <a:latin typeface="Arial Rounded MT Bold" panose="020F0704030504030204" pitchFamily="34" charset="0"/>
            </a:rPr>
            <a:t>?</a:t>
          </a:r>
          <a:endParaRPr lang="it-IT" sz="1100" dirty="0">
            <a:solidFill>
              <a:schemeClr val="tx1"/>
            </a:solidFill>
          </a:endParaRPr>
        </a:p>
      </dgm:t>
    </dgm:pt>
    <dgm:pt modelId="{807BAC30-CC51-4F66-BFD0-18EA397B8491}" type="parTrans" cxnId="{43861E6B-E3C0-4A55-B53F-443D314EC4FB}">
      <dgm:prSet/>
      <dgm:spPr/>
      <dgm:t>
        <a:bodyPr/>
        <a:lstStyle/>
        <a:p>
          <a:endParaRPr lang="it-IT"/>
        </a:p>
      </dgm:t>
    </dgm:pt>
    <dgm:pt modelId="{48F2E5FE-185E-471F-8CD4-54947B0A002C}" type="sibTrans" cxnId="{43861E6B-E3C0-4A55-B53F-443D314EC4FB}">
      <dgm:prSet/>
      <dgm:spPr/>
      <dgm:t>
        <a:bodyPr/>
        <a:lstStyle/>
        <a:p>
          <a:endParaRPr lang="it-IT"/>
        </a:p>
      </dgm:t>
    </dgm:pt>
    <dgm:pt modelId="{661CF0D8-515D-4E58-9BC1-E7F272E975A5}">
      <dgm:prSet phldrT="[Text]"/>
      <dgm:spPr/>
      <dgm:t>
        <a:bodyPr/>
        <a:lstStyle/>
        <a:p>
          <a:pPr>
            <a:buNone/>
          </a:pPr>
          <a:endParaRPr lang="it-IT" dirty="0"/>
        </a:p>
      </dgm:t>
    </dgm:pt>
    <dgm:pt modelId="{91E2D305-CDC2-481C-8D6A-36C949414EC2}" type="parTrans" cxnId="{122248D5-6EF1-4FC9-8FBA-015157369AD4}">
      <dgm:prSet/>
      <dgm:spPr/>
      <dgm:t>
        <a:bodyPr/>
        <a:lstStyle/>
        <a:p>
          <a:endParaRPr lang="it-IT"/>
        </a:p>
      </dgm:t>
    </dgm:pt>
    <dgm:pt modelId="{9A3089D0-C91A-4F0C-BE68-F0F673E6B6E6}" type="sibTrans" cxnId="{122248D5-6EF1-4FC9-8FBA-015157369AD4}">
      <dgm:prSet/>
      <dgm:spPr/>
      <dgm:t>
        <a:bodyPr/>
        <a:lstStyle/>
        <a:p>
          <a:endParaRPr lang="it-IT"/>
        </a:p>
      </dgm:t>
    </dgm:pt>
    <dgm:pt modelId="{F8E1870A-5F64-4D7D-A518-C9A2DD356E35}">
      <dgm:prSet phldrT="[Text]" custT="1"/>
      <dgm:spPr>
        <a:solidFill>
          <a:schemeClr val="accent4">
            <a:lumMod val="60000"/>
            <a:lumOff val="40000"/>
          </a:schemeClr>
        </a:solidFill>
      </dgm:spPr>
      <dgm:t>
        <a:bodyPr/>
        <a:lstStyle/>
        <a:p>
          <a:pPr>
            <a:buAutoNum type="arabicParenR"/>
          </a:pPr>
          <a:r>
            <a:rPr lang="en-US" sz="1200" dirty="0">
              <a:solidFill>
                <a:schemeClr val="tx1"/>
              </a:solidFill>
              <a:latin typeface="Arial Rounded MT Bold" panose="020F0704030504030204" pitchFamily="34" charset="0"/>
            </a:rPr>
            <a:t>How has the </a:t>
          </a:r>
          <a:r>
            <a:rPr lang="en-US" sz="1200" dirty="0">
              <a:solidFill>
                <a:srgbClr val="7030A0"/>
              </a:solidFill>
              <a:latin typeface="Arial Rounded MT Bold" panose="020F0704030504030204" pitchFamily="34" charset="0"/>
            </a:rPr>
            <a:t>relationship</a:t>
          </a:r>
          <a:r>
            <a:rPr lang="en-US" sz="1200" dirty="0">
              <a:solidFill>
                <a:schemeClr val="tx1"/>
              </a:solidFill>
              <a:latin typeface="Arial Rounded MT Bold" panose="020F0704030504030204" pitchFamily="34" charset="0"/>
            </a:rPr>
            <a:t> between </a:t>
          </a:r>
          <a:r>
            <a:rPr lang="en-US" sz="1200" dirty="0">
              <a:solidFill>
                <a:srgbClr val="7030A0"/>
              </a:solidFill>
              <a:latin typeface="Arial Rounded MT Bold" panose="020F0704030504030204" pitchFamily="34" charset="0"/>
            </a:rPr>
            <a:t>machines</a:t>
          </a:r>
          <a:r>
            <a:rPr lang="en-US" sz="1200" dirty="0">
              <a:solidFill>
                <a:schemeClr val="tx1"/>
              </a:solidFill>
              <a:latin typeface="Arial Rounded MT Bold" panose="020F0704030504030204" pitchFamily="34" charset="0"/>
            </a:rPr>
            <a:t> and </a:t>
          </a:r>
          <a:r>
            <a:rPr lang="en-US" sz="1200" dirty="0">
              <a:solidFill>
                <a:srgbClr val="7030A0"/>
              </a:solidFill>
              <a:latin typeface="Arial Rounded MT Bold" panose="020F0704030504030204" pitchFamily="34" charset="0"/>
            </a:rPr>
            <a:t>humans</a:t>
          </a:r>
          <a:r>
            <a:rPr lang="en-US" sz="1200" dirty="0">
              <a:solidFill>
                <a:schemeClr val="tx1"/>
              </a:solidFill>
              <a:latin typeface="Arial Rounded MT Bold" panose="020F0704030504030204" pitchFamily="34" charset="0"/>
            </a:rPr>
            <a:t> changed?</a:t>
          </a:r>
          <a:endParaRPr lang="it-IT" sz="1200" dirty="0">
            <a:solidFill>
              <a:schemeClr val="tx1"/>
            </a:solidFill>
          </a:endParaRPr>
        </a:p>
      </dgm:t>
    </dgm:pt>
    <dgm:pt modelId="{9E7C8C76-2C81-4099-9635-171E0B385C57}" type="parTrans" cxnId="{320592DA-CD33-462D-B9A5-C7DD223F4B0A}">
      <dgm:prSet/>
      <dgm:spPr/>
      <dgm:t>
        <a:bodyPr/>
        <a:lstStyle/>
        <a:p>
          <a:endParaRPr lang="it-IT"/>
        </a:p>
      </dgm:t>
    </dgm:pt>
    <dgm:pt modelId="{ABAD9C81-2B0E-499E-BB87-D53F642FC928}" type="sibTrans" cxnId="{320592DA-CD33-462D-B9A5-C7DD223F4B0A}">
      <dgm:prSet/>
      <dgm:spPr/>
      <dgm:t>
        <a:bodyPr/>
        <a:lstStyle/>
        <a:p>
          <a:endParaRPr lang="it-IT"/>
        </a:p>
      </dgm:t>
    </dgm:pt>
    <dgm:pt modelId="{E77CBF68-7E2E-4D9F-9063-CB451CA2FE39}" type="pres">
      <dgm:prSet presAssocID="{E50F3797-4A4F-4311-BA7D-6579C6922530}" presName="linear" presStyleCnt="0">
        <dgm:presLayoutVars>
          <dgm:animLvl val="lvl"/>
          <dgm:resizeHandles val="exact"/>
        </dgm:presLayoutVars>
      </dgm:prSet>
      <dgm:spPr/>
    </dgm:pt>
    <dgm:pt modelId="{E7288133-9BF1-46BA-9D23-2D64302819DB}" type="pres">
      <dgm:prSet presAssocID="{A2B83493-91BC-4B27-8FA5-1764667F2389}" presName="parentText" presStyleLbl="node1" presStyleIdx="0" presStyleCnt="3" custLinFactY="-17603" custLinFactNeighborX="0" custLinFactNeighborY="-100000">
        <dgm:presLayoutVars>
          <dgm:chMax val="0"/>
          <dgm:bulletEnabled val="1"/>
        </dgm:presLayoutVars>
      </dgm:prSet>
      <dgm:spPr/>
    </dgm:pt>
    <dgm:pt modelId="{99616E58-DFF8-4D32-93AA-872192A85C14}" type="pres">
      <dgm:prSet presAssocID="{50966D65-8055-4F49-B7CE-2DFF399DD17F}" presName="spacer" presStyleCnt="0"/>
      <dgm:spPr/>
    </dgm:pt>
    <dgm:pt modelId="{AB4559F8-2F15-450A-9904-2503EC644A70}" type="pres">
      <dgm:prSet presAssocID="{765AC3DF-6C3D-4040-8155-01BDD1A6A07D}" presName="parentText" presStyleLbl="node1" presStyleIdx="1" presStyleCnt="3" custScaleY="106828" custLinFactY="200115" custLinFactNeighborX="8825" custLinFactNeighborY="300000">
        <dgm:presLayoutVars>
          <dgm:chMax val="0"/>
          <dgm:bulletEnabled val="1"/>
        </dgm:presLayoutVars>
      </dgm:prSet>
      <dgm:spPr/>
    </dgm:pt>
    <dgm:pt modelId="{3EB76157-8E0F-4EA5-A726-8F69AE49456E}" type="pres">
      <dgm:prSet presAssocID="{765AC3DF-6C3D-4040-8155-01BDD1A6A07D}" presName="childText" presStyleLbl="revTx" presStyleIdx="0" presStyleCnt="1">
        <dgm:presLayoutVars>
          <dgm:bulletEnabled val="1"/>
        </dgm:presLayoutVars>
      </dgm:prSet>
      <dgm:spPr/>
    </dgm:pt>
    <dgm:pt modelId="{40B4D4D5-E113-41A4-A15F-A39D00F74E12}" type="pres">
      <dgm:prSet presAssocID="{F8E1870A-5F64-4D7D-A518-C9A2DD356E35}" presName="parentText" presStyleLbl="node1" presStyleIdx="2" presStyleCnt="3" custLinFactY="-77395" custLinFactNeighborX="1695" custLinFactNeighborY="-100000">
        <dgm:presLayoutVars>
          <dgm:chMax val="0"/>
          <dgm:bulletEnabled val="1"/>
        </dgm:presLayoutVars>
      </dgm:prSet>
      <dgm:spPr/>
    </dgm:pt>
  </dgm:ptLst>
  <dgm:cxnLst>
    <dgm:cxn modelId="{C60D972F-804D-44FE-9B05-D1A20D667A19}" type="presOf" srcId="{F8E1870A-5F64-4D7D-A518-C9A2DD356E35}" destId="{40B4D4D5-E113-41A4-A15F-A39D00F74E12}" srcOrd="0" destOrd="0" presId="urn:microsoft.com/office/officeart/2005/8/layout/vList2"/>
    <dgm:cxn modelId="{43861E6B-E3C0-4A55-B53F-443D314EC4FB}" srcId="{E50F3797-4A4F-4311-BA7D-6579C6922530}" destId="{765AC3DF-6C3D-4040-8155-01BDD1A6A07D}" srcOrd="1" destOrd="0" parTransId="{807BAC30-CC51-4F66-BFD0-18EA397B8491}" sibTransId="{48F2E5FE-185E-471F-8CD4-54947B0A002C}"/>
    <dgm:cxn modelId="{9B51A17F-28A2-49FE-BB42-B211C1E83369}" type="presOf" srcId="{765AC3DF-6C3D-4040-8155-01BDD1A6A07D}" destId="{AB4559F8-2F15-450A-9904-2503EC644A70}" srcOrd="0" destOrd="0" presId="urn:microsoft.com/office/officeart/2005/8/layout/vList2"/>
    <dgm:cxn modelId="{17D9E18D-C35B-443E-AB1D-8B1E6957F228}" type="presOf" srcId="{661CF0D8-515D-4E58-9BC1-E7F272E975A5}" destId="{3EB76157-8E0F-4EA5-A726-8F69AE49456E}" srcOrd="0" destOrd="0" presId="urn:microsoft.com/office/officeart/2005/8/layout/vList2"/>
    <dgm:cxn modelId="{B6419AB0-868E-410A-8DE7-50477C5DEB83}" srcId="{E50F3797-4A4F-4311-BA7D-6579C6922530}" destId="{A2B83493-91BC-4B27-8FA5-1764667F2389}" srcOrd="0" destOrd="0" parTransId="{7034E3EF-E621-4A0D-A86E-3C7F66ACF6C5}" sibTransId="{50966D65-8055-4F49-B7CE-2DFF399DD17F}"/>
    <dgm:cxn modelId="{28D61DBE-9787-4E0E-9D34-26B81797385D}" type="presOf" srcId="{A2B83493-91BC-4B27-8FA5-1764667F2389}" destId="{E7288133-9BF1-46BA-9D23-2D64302819DB}" srcOrd="0" destOrd="0" presId="urn:microsoft.com/office/officeart/2005/8/layout/vList2"/>
    <dgm:cxn modelId="{122248D5-6EF1-4FC9-8FBA-015157369AD4}" srcId="{765AC3DF-6C3D-4040-8155-01BDD1A6A07D}" destId="{661CF0D8-515D-4E58-9BC1-E7F272E975A5}" srcOrd="0" destOrd="0" parTransId="{91E2D305-CDC2-481C-8D6A-36C949414EC2}" sibTransId="{9A3089D0-C91A-4F0C-BE68-F0F673E6B6E6}"/>
    <dgm:cxn modelId="{320592DA-CD33-462D-B9A5-C7DD223F4B0A}" srcId="{E50F3797-4A4F-4311-BA7D-6579C6922530}" destId="{F8E1870A-5F64-4D7D-A518-C9A2DD356E35}" srcOrd="2" destOrd="0" parTransId="{9E7C8C76-2C81-4099-9635-171E0B385C57}" sibTransId="{ABAD9C81-2B0E-499E-BB87-D53F642FC928}"/>
    <dgm:cxn modelId="{AB8BB8DF-09D7-448D-A267-95C2422B7C05}" type="presOf" srcId="{E50F3797-4A4F-4311-BA7D-6579C6922530}" destId="{E77CBF68-7E2E-4D9F-9063-CB451CA2FE39}" srcOrd="0" destOrd="0" presId="urn:microsoft.com/office/officeart/2005/8/layout/vList2"/>
    <dgm:cxn modelId="{BDA0591C-D133-49D1-9439-B5F0599CFC59}" type="presParOf" srcId="{E77CBF68-7E2E-4D9F-9063-CB451CA2FE39}" destId="{E7288133-9BF1-46BA-9D23-2D64302819DB}" srcOrd="0" destOrd="0" presId="urn:microsoft.com/office/officeart/2005/8/layout/vList2"/>
    <dgm:cxn modelId="{D624874C-FABC-4C30-AC8C-6F8B2539E15C}" type="presParOf" srcId="{E77CBF68-7E2E-4D9F-9063-CB451CA2FE39}" destId="{99616E58-DFF8-4D32-93AA-872192A85C14}" srcOrd="1" destOrd="0" presId="urn:microsoft.com/office/officeart/2005/8/layout/vList2"/>
    <dgm:cxn modelId="{B0D04AE3-5CCD-494E-902E-317AE82B1AED}" type="presParOf" srcId="{E77CBF68-7E2E-4D9F-9063-CB451CA2FE39}" destId="{AB4559F8-2F15-450A-9904-2503EC644A70}" srcOrd="2" destOrd="0" presId="urn:microsoft.com/office/officeart/2005/8/layout/vList2"/>
    <dgm:cxn modelId="{6B996C18-AFB4-4A5C-AAA3-D7AA3E590414}" type="presParOf" srcId="{E77CBF68-7E2E-4D9F-9063-CB451CA2FE39}" destId="{3EB76157-8E0F-4EA5-A726-8F69AE49456E}" srcOrd="3" destOrd="0" presId="urn:microsoft.com/office/officeart/2005/8/layout/vList2"/>
    <dgm:cxn modelId="{4EBEA18D-CF03-403D-A168-BBC7A09C4A07}" type="presParOf" srcId="{E77CBF68-7E2E-4D9F-9063-CB451CA2FE39}" destId="{40B4D4D5-E113-41A4-A15F-A39D00F74E1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13CF22-C90E-435C-A44A-E973330F49D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6FC63C49-37D6-42A7-847C-ADE71F2654DE}">
      <dgm:prSet custT="1"/>
      <dgm:spPr/>
      <dgm:t>
        <a:bodyPr/>
        <a:lstStyle/>
        <a:p>
          <a:r>
            <a:rPr lang="en-US" altLang="es-ES" sz="1200" dirty="0">
              <a:solidFill>
                <a:schemeClr val="tx1"/>
              </a:solidFill>
              <a:latin typeface="Arial Rounded MT Bold" panose="020F0704030504030204" pitchFamily="34" charset="0"/>
            </a:rPr>
            <a:t>14</a:t>
          </a:r>
          <a:r>
            <a:rPr lang="en-US" altLang="es-ES" sz="1200" baseline="30000" dirty="0">
              <a:solidFill>
                <a:schemeClr val="tx1"/>
              </a:solidFill>
              <a:latin typeface="Arial Rounded MT Bold" panose="020F0704030504030204" pitchFamily="34" charset="0"/>
            </a:rPr>
            <a:t>th</a:t>
          </a:r>
          <a:r>
            <a:rPr lang="en-US" altLang="es-ES" sz="1200" dirty="0">
              <a:solidFill>
                <a:schemeClr val="tx1"/>
              </a:solidFill>
              <a:latin typeface="Arial Rounded MT Bold" panose="020F0704030504030204" pitchFamily="34" charset="0"/>
            </a:rPr>
            <a:t>  among thirty-four nations in </a:t>
          </a:r>
        </a:p>
        <a:p>
          <a:r>
            <a:rPr lang="en-US" altLang="es-ES" sz="1200" dirty="0">
              <a:solidFill>
                <a:schemeClr val="tx1"/>
              </a:solidFill>
              <a:latin typeface="Arial Rounded MT Bold" panose="020F0704030504030204" pitchFamily="34" charset="0"/>
            </a:rPr>
            <a:t>reading</a:t>
          </a:r>
          <a:endParaRPr lang="es-ES" sz="1200" dirty="0">
            <a:solidFill>
              <a:schemeClr val="tx1"/>
            </a:solidFill>
          </a:endParaRPr>
        </a:p>
      </dgm:t>
    </dgm:pt>
    <dgm:pt modelId="{8520F1C7-05F8-445D-B29A-06A474AA59B2}" type="parTrans" cxnId="{E2794424-C7BC-4DAA-ACF8-BC96FD40E234}">
      <dgm:prSet/>
      <dgm:spPr/>
      <dgm:t>
        <a:bodyPr/>
        <a:lstStyle/>
        <a:p>
          <a:endParaRPr lang="es-ES" sz="1200">
            <a:solidFill>
              <a:schemeClr val="tx1"/>
            </a:solidFill>
          </a:endParaRPr>
        </a:p>
      </dgm:t>
    </dgm:pt>
    <dgm:pt modelId="{32797236-9106-4F53-9D02-32F424713778}" type="sibTrans" cxnId="{E2794424-C7BC-4DAA-ACF8-BC96FD40E234}">
      <dgm:prSet/>
      <dgm:spPr/>
      <dgm:t>
        <a:bodyPr/>
        <a:lstStyle/>
        <a:p>
          <a:endParaRPr lang="es-ES" sz="1200">
            <a:solidFill>
              <a:schemeClr val="tx1"/>
            </a:solidFill>
          </a:endParaRPr>
        </a:p>
      </dgm:t>
    </dgm:pt>
    <dgm:pt modelId="{F9DD84F5-4762-45AC-9F1D-61EA30332F52}">
      <dgm:prSet custT="1"/>
      <dgm:spPr/>
      <dgm:t>
        <a:bodyPr/>
        <a:lstStyle/>
        <a:p>
          <a:r>
            <a:rPr lang="en-US" altLang="es-ES" sz="1200" dirty="0">
              <a:solidFill>
                <a:schemeClr val="tx1"/>
              </a:solidFill>
              <a:latin typeface="Arial Rounded MT Bold" panose="020F0704030504030204" pitchFamily="34" charset="0"/>
            </a:rPr>
            <a:t>down to the 17</a:t>
          </a:r>
          <a:r>
            <a:rPr lang="en-US" altLang="es-ES" sz="1200" baseline="30000" dirty="0">
              <a:solidFill>
                <a:schemeClr val="tx1"/>
              </a:solidFill>
              <a:latin typeface="Arial Rounded MT Bold" panose="020F0704030504030204" pitchFamily="34" charset="0"/>
            </a:rPr>
            <a:t>th</a:t>
          </a:r>
          <a:r>
            <a:rPr lang="en-US" altLang="es-ES" sz="1200" dirty="0">
              <a:solidFill>
                <a:schemeClr val="tx1"/>
              </a:solidFill>
              <a:latin typeface="Arial Rounded MT Bold" panose="020F0704030504030204" pitchFamily="34" charset="0"/>
            </a:rPr>
            <a:t> in science </a:t>
          </a:r>
          <a:endParaRPr lang="es-ES" sz="1200" dirty="0">
            <a:solidFill>
              <a:schemeClr val="tx1"/>
            </a:solidFill>
          </a:endParaRPr>
        </a:p>
      </dgm:t>
    </dgm:pt>
    <dgm:pt modelId="{D1A405F4-02D2-459A-B04D-8A0990FD9CE6}" type="parTrans" cxnId="{DEBB412F-34C7-483E-9474-E872526C2E61}">
      <dgm:prSet/>
      <dgm:spPr/>
      <dgm:t>
        <a:bodyPr/>
        <a:lstStyle/>
        <a:p>
          <a:endParaRPr lang="es-ES" sz="1200">
            <a:solidFill>
              <a:schemeClr val="tx1"/>
            </a:solidFill>
          </a:endParaRPr>
        </a:p>
      </dgm:t>
    </dgm:pt>
    <dgm:pt modelId="{8A99BA02-9125-486C-BB05-5C7A4F8B62F6}" type="sibTrans" cxnId="{DEBB412F-34C7-483E-9474-E872526C2E61}">
      <dgm:prSet/>
      <dgm:spPr/>
      <dgm:t>
        <a:bodyPr/>
        <a:lstStyle/>
        <a:p>
          <a:endParaRPr lang="es-ES" sz="1200">
            <a:solidFill>
              <a:schemeClr val="tx1"/>
            </a:solidFill>
          </a:endParaRPr>
        </a:p>
      </dgm:t>
    </dgm:pt>
    <dgm:pt modelId="{9ED34683-494B-4842-B032-551D9AFABC25}">
      <dgm:prSet custT="1"/>
      <dgm:spPr/>
      <dgm:t>
        <a:bodyPr/>
        <a:lstStyle/>
        <a:p>
          <a:r>
            <a:rPr lang="en-US" altLang="es-ES" sz="1200" dirty="0">
              <a:solidFill>
                <a:schemeClr val="tx1"/>
              </a:solidFill>
              <a:latin typeface="Arial Rounded MT Bold" panose="020F0704030504030204" pitchFamily="34" charset="0"/>
            </a:rPr>
            <a:t>the 25</a:t>
          </a:r>
          <a:r>
            <a:rPr lang="en-US" altLang="es-ES" sz="1200" baseline="30000" dirty="0">
              <a:solidFill>
                <a:schemeClr val="tx1"/>
              </a:solidFill>
              <a:latin typeface="Arial Rounded MT Bold" panose="020F0704030504030204" pitchFamily="34" charset="0"/>
            </a:rPr>
            <a:t>th</a:t>
          </a:r>
          <a:r>
            <a:rPr lang="en-US" altLang="es-ES" sz="1200" dirty="0">
              <a:solidFill>
                <a:schemeClr val="tx1"/>
              </a:solidFill>
              <a:latin typeface="Arial Rounded MT Bold" panose="020F0704030504030204" pitchFamily="34" charset="0"/>
            </a:rPr>
            <a:t> in mathematics</a:t>
          </a:r>
          <a:endParaRPr lang="es-ES" sz="1200" dirty="0">
            <a:solidFill>
              <a:schemeClr val="tx1"/>
            </a:solidFill>
          </a:endParaRPr>
        </a:p>
      </dgm:t>
    </dgm:pt>
    <dgm:pt modelId="{63077331-E793-449D-9442-B82910763991}" type="parTrans" cxnId="{7653C339-9598-4095-B850-740822DD0082}">
      <dgm:prSet/>
      <dgm:spPr/>
      <dgm:t>
        <a:bodyPr/>
        <a:lstStyle/>
        <a:p>
          <a:endParaRPr lang="es-ES" sz="1200">
            <a:solidFill>
              <a:schemeClr val="tx1"/>
            </a:solidFill>
          </a:endParaRPr>
        </a:p>
      </dgm:t>
    </dgm:pt>
    <dgm:pt modelId="{7B0300A2-BF9C-468E-822C-EDCDD8D4EE0C}" type="sibTrans" cxnId="{7653C339-9598-4095-B850-740822DD0082}">
      <dgm:prSet/>
      <dgm:spPr/>
      <dgm:t>
        <a:bodyPr/>
        <a:lstStyle/>
        <a:p>
          <a:endParaRPr lang="es-ES" sz="1200">
            <a:solidFill>
              <a:schemeClr val="tx1"/>
            </a:solidFill>
          </a:endParaRPr>
        </a:p>
      </dgm:t>
    </dgm:pt>
    <dgm:pt modelId="{7C0CCD12-2738-4BFC-89E8-D17913E6CC31}" type="pres">
      <dgm:prSet presAssocID="{A113CF22-C90E-435C-A44A-E973330F49D2}" presName="Name0" presStyleCnt="0">
        <dgm:presLayoutVars>
          <dgm:dir/>
          <dgm:animLvl val="lvl"/>
          <dgm:resizeHandles val="exact"/>
        </dgm:presLayoutVars>
      </dgm:prSet>
      <dgm:spPr/>
    </dgm:pt>
    <dgm:pt modelId="{703CBBDD-DAB7-4661-95AA-AB0BCC0B1615}" type="pres">
      <dgm:prSet presAssocID="{6FC63C49-37D6-42A7-847C-ADE71F2654DE}" presName="composite" presStyleCnt="0"/>
      <dgm:spPr/>
    </dgm:pt>
    <dgm:pt modelId="{DBCFE6B4-2D2F-4CE8-ADE0-3C258B4F4B38}" type="pres">
      <dgm:prSet presAssocID="{6FC63C49-37D6-42A7-847C-ADE71F2654DE}" presName="parTx" presStyleLbl="alignNode1" presStyleIdx="0" presStyleCnt="3">
        <dgm:presLayoutVars>
          <dgm:chMax val="0"/>
          <dgm:chPref val="0"/>
          <dgm:bulletEnabled val="1"/>
        </dgm:presLayoutVars>
      </dgm:prSet>
      <dgm:spPr/>
    </dgm:pt>
    <dgm:pt modelId="{BCE3245B-D6BF-4604-A33C-93A41D540945}" type="pres">
      <dgm:prSet presAssocID="{6FC63C49-37D6-42A7-847C-ADE71F2654DE}" presName="desTx" presStyleLbl="alignAccFollowNode1" presStyleIdx="0" presStyleCnt="3">
        <dgm:presLayoutVars>
          <dgm:bulletEnabled val="1"/>
        </dgm:presLayoutVars>
      </dgm:prSet>
      <dgm:spPr/>
    </dgm:pt>
    <dgm:pt modelId="{1ABC6B10-C636-4B19-AA67-AF769B81ACAE}" type="pres">
      <dgm:prSet presAssocID="{32797236-9106-4F53-9D02-32F424713778}" presName="space" presStyleCnt="0"/>
      <dgm:spPr/>
    </dgm:pt>
    <dgm:pt modelId="{4771B8D5-F420-4518-AD7A-287D9A8CDA02}" type="pres">
      <dgm:prSet presAssocID="{F9DD84F5-4762-45AC-9F1D-61EA30332F52}" presName="composite" presStyleCnt="0"/>
      <dgm:spPr/>
    </dgm:pt>
    <dgm:pt modelId="{6436C811-0911-4E06-B0F8-D0B7EDFD965B}" type="pres">
      <dgm:prSet presAssocID="{F9DD84F5-4762-45AC-9F1D-61EA30332F52}" presName="parTx" presStyleLbl="alignNode1" presStyleIdx="1" presStyleCnt="3">
        <dgm:presLayoutVars>
          <dgm:chMax val="0"/>
          <dgm:chPref val="0"/>
          <dgm:bulletEnabled val="1"/>
        </dgm:presLayoutVars>
      </dgm:prSet>
      <dgm:spPr/>
    </dgm:pt>
    <dgm:pt modelId="{BC8C4F6F-1936-44A2-9305-4995C64FB7C0}" type="pres">
      <dgm:prSet presAssocID="{F9DD84F5-4762-45AC-9F1D-61EA30332F52}" presName="desTx" presStyleLbl="alignAccFollowNode1" presStyleIdx="1" presStyleCnt="3">
        <dgm:presLayoutVars>
          <dgm:bulletEnabled val="1"/>
        </dgm:presLayoutVars>
      </dgm:prSet>
      <dgm:spPr/>
    </dgm:pt>
    <dgm:pt modelId="{45881FA1-9E52-4FA2-B583-4A4262F252DD}" type="pres">
      <dgm:prSet presAssocID="{8A99BA02-9125-486C-BB05-5C7A4F8B62F6}" presName="space" presStyleCnt="0"/>
      <dgm:spPr/>
    </dgm:pt>
    <dgm:pt modelId="{87D8807C-9D96-4055-B901-EF9A5BD4388A}" type="pres">
      <dgm:prSet presAssocID="{9ED34683-494B-4842-B032-551D9AFABC25}" presName="composite" presStyleCnt="0"/>
      <dgm:spPr/>
    </dgm:pt>
    <dgm:pt modelId="{6CBE1917-F003-4A75-A5CB-C71D63CBF0D5}" type="pres">
      <dgm:prSet presAssocID="{9ED34683-494B-4842-B032-551D9AFABC25}" presName="parTx" presStyleLbl="alignNode1" presStyleIdx="2" presStyleCnt="3">
        <dgm:presLayoutVars>
          <dgm:chMax val="0"/>
          <dgm:chPref val="0"/>
          <dgm:bulletEnabled val="1"/>
        </dgm:presLayoutVars>
      </dgm:prSet>
      <dgm:spPr/>
    </dgm:pt>
    <dgm:pt modelId="{8A71EE69-BF78-4C09-B9FF-83A739CF2A62}" type="pres">
      <dgm:prSet presAssocID="{9ED34683-494B-4842-B032-551D9AFABC25}" presName="desTx" presStyleLbl="alignAccFollowNode1" presStyleIdx="2" presStyleCnt="3">
        <dgm:presLayoutVars>
          <dgm:bulletEnabled val="1"/>
        </dgm:presLayoutVars>
      </dgm:prSet>
      <dgm:spPr/>
    </dgm:pt>
  </dgm:ptLst>
  <dgm:cxnLst>
    <dgm:cxn modelId="{D8AD561D-DE8A-4604-A423-8DCDE09D6543}" type="presOf" srcId="{A113CF22-C90E-435C-A44A-E973330F49D2}" destId="{7C0CCD12-2738-4BFC-89E8-D17913E6CC31}" srcOrd="0" destOrd="0" presId="urn:microsoft.com/office/officeart/2005/8/layout/hList1"/>
    <dgm:cxn modelId="{E2794424-C7BC-4DAA-ACF8-BC96FD40E234}" srcId="{A113CF22-C90E-435C-A44A-E973330F49D2}" destId="{6FC63C49-37D6-42A7-847C-ADE71F2654DE}" srcOrd="0" destOrd="0" parTransId="{8520F1C7-05F8-445D-B29A-06A474AA59B2}" sibTransId="{32797236-9106-4F53-9D02-32F424713778}"/>
    <dgm:cxn modelId="{DEBB412F-34C7-483E-9474-E872526C2E61}" srcId="{A113CF22-C90E-435C-A44A-E973330F49D2}" destId="{F9DD84F5-4762-45AC-9F1D-61EA30332F52}" srcOrd="1" destOrd="0" parTransId="{D1A405F4-02D2-459A-B04D-8A0990FD9CE6}" sibTransId="{8A99BA02-9125-486C-BB05-5C7A4F8B62F6}"/>
    <dgm:cxn modelId="{7653C339-9598-4095-B850-740822DD0082}" srcId="{A113CF22-C90E-435C-A44A-E973330F49D2}" destId="{9ED34683-494B-4842-B032-551D9AFABC25}" srcOrd="2" destOrd="0" parTransId="{63077331-E793-449D-9442-B82910763991}" sibTransId="{7B0300A2-BF9C-468E-822C-EDCDD8D4EE0C}"/>
    <dgm:cxn modelId="{080A13B8-749E-4E40-8EDE-A30A608723FF}" type="presOf" srcId="{6FC63C49-37D6-42A7-847C-ADE71F2654DE}" destId="{DBCFE6B4-2D2F-4CE8-ADE0-3C258B4F4B38}" srcOrd="0" destOrd="0" presId="urn:microsoft.com/office/officeart/2005/8/layout/hList1"/>
    <dgm:cxn modelId="{953532D6-3275-4A5C-B02B-3646F54A0891}" type="presOf" srcId="{F9DD84F5-4762-45AC-9F1D-61EA30332F52}" destId="{6436C811-0911-4E06-B0F8-D0B7EDFD965B}" srcOrd="0" destOrd="0" presId="urn:microsoft.com/office/officeart/2005/8/layout/hList1"/>
    <dgm:cxn modelId="{307A06DB-3BF7-4159-A451-C2324140A612}" type="presOf" srcId="{9ED34683-494B-4842-B032-551D9AFABC25}" destId="{6CBE1917-F003-4A75-A5CB-C71D63CBF0D5}" srcOrd="0" destOrd="0" presId="urn:microsoft.com/office/officeart/2005/8/layout/hList1"/>
    <dgm:cxn modelId="{C441F3A9-BB25-4464-93FA-3E20778F0501}" type="presParOf" srcId="{7C0CCD12-2738-4BFC-89E8-D17913E6CC31}" destId="{703CBBDD-DAB7-4661-95AA-AB0BCC0B1615}" srcOrd="0" destOrd="0" presId="urn:microsoft.com/office/officeart/2005/8/layout/hList1"/>
    <dgm:cxn modelId="{EFE615FC-DDCC-47C2-BE81-EE16257CD62E}" type="presParOf" srcId="{703CBBDD-DAB7-4661-95AA-AB0BCC0B1615}" destId="{DBCFE6B4-2D2F-4CE8-ADE0-3C258B4F4B38}" srcOrd="0" destOrd="0" presId="urn:microsoft.com/office/officeart/2005/8/layout/hList1"/>
    <dgm:cxn modelId="{7054D639-81DA-4EC2-B62A-FB86FE5C2A3A}" type="presParOf" srcId="{703CBBDD-DAB7-4661-95AA-AB0BCC0B1615}" destId="{BCE3245B-D6BF-4604-A33C-93A41D540945}" srcOrd="1" destOrd="0" presId="urn:microsoft.com/office/officeart/2005/8/layout/hList1"/>
    <dgm:cxn modelId="{847EC84B-B31E-446D-B650-0D4AE3E411A5}" type="presParOf" srcId="{7C0CCD12-2738-4BFC-89E8-D17913E6CC31}" destId="{1ABC6B10-C636-4B19-AA67-AF769B81ACAE}" srcOrd="1" destOrd="0" presId="urn:microsoft.com/office/officeart/2005/8/layout/hList1"/>
    <dgm:cxn modelId="{0D6632C0-97EB-4F18-9486-AD77A589C663}" type="presParOf" srcId="{7C0CCD12-2738-4BFC-89E8-D17913E6CC31}" destId="{4771B8D5-F420-4518-AD7A-287D9A8CDA02}" srcOrd="2" destOrd="0" presId="urn:microsoft.com/office/officeart/2005/8/layout/hList1"/>
    <dgm:cxn modelId="{7483EF57-99D3-48C3-A7B9-7BE16B88A902}" type="presParOf" srcId="{4771B8D5-F420-4518-AD7A-287D9A8CDA02}" destId="{6436C811-0911-4E06-B0F8-D0B7EDFD965B}" srcOrd="0" destOrd="0" presId="urn:microsoft.com/office/officeart/2005/8/layout/hList1"/>
    <dgm:cxn modelId="{39D7CBFB-8FA7-464F-AC25-1502BD75E24E}" type="presParOf" srcId="{4771B8D5-F420-4518-AD7A-287D9A8CDA02}" destId="{BC8C4F6F-1936-44A2-9305-4995C64FB7C0}" srcOrd="1" destOrd="0" presId="urn:microsoft.com/office/officeart/2005/8/layout/hList1"/>
    <dgm:cxn modelId="{54712719-C4F0-46AF-A3F3-057A926F4CA1}" type="presParOf" srcId="{7C0CCD12-2738-4BFC-89E8-D17913E6CC31}" destId="{45881FA1-9E52-4FA2-B583-4A4262F252DD}" srcOrd="3" destOrd="0" presId="urn:microsoft.com/office/officeart/2005/8/layout/hList1"/>
    <dgm:cxn modelId="{A49866EA-628D-4CFB-A39B-FFF1D72E1718}" type="presParOf" srcId="{7C0CCD12-2738-4BFC-89E8-D17913E6CC31}" destId="{87D8807C-9D96-4055-B901-EF9A5BD4388A}" srcOrd="4" destOrd="0" presId="urn:microsoft.com/office/officeart/2005/8/layout/hList1"/>
    <dgm:cxn modelId="{1128B34C-1DF4-4F71-8E32-34917071D553}" type="presParOf" srcId="{87D8807C-9D96-4055-B901-EF9A5BD4388A}" destId="{6CBE1917-F003-4A75-A5CB-C71D63CBF0D5}" srcOrd="0" destOrd="0" presId="urn:microsoft.com/office/officeart/2005/8/layout/hList1"/>
    <dgm:cxn modelId="{7AE02DD9-F03D-448E-ABCD-510DCBFE372F}" type="presParOf" srcId="{87D8807C-9D96-4055-B901-EF9A5BD4388A}" destId="{8A71EE69-BF78-4C09-B9FF-83A739CF2A6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83CE19-307D-41F9-B70E-A83771A9674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S"/>
        </a:p>
      </dgm:t>
    </dgm:pt>
    <dgm:pt modelId="{3C14F248-FBEB-4C46-AC5B-A088194CB432}">
      <dgm:prSet custT="1"/>
      <dgm:spPr/>
      <dgm:t>
        <a:bodyPr/>
        <a:lstStyle/>
        <a:p>
          <a:r>
            <a:rPr lang="en-US" altLang="es-ES" sz="1000" dirty="0">
              <a:solidFill>
                <a:schemeClr val="tx1"/>
              </a:solidFill>
              <a:latin typeface="Arial Rounded MT Bold" panose="020F0704030504030204" pitchFamily="34" charset="0"/>
            </a:rPr>
            <a:t>Now that digital work becomes more pervasive, capable and powerful, </a:t>
          </a:r>
          <a:endParaRPr lang="es-ES" sz="1000" dirty="0">
            <a:solidFill>
              <a:schemeClr val="tx1"/>
            </a:solidFill>
            <a:latin typeface="Arial Rounded MT Bold" panose="020F0704030504030204" pitchFamily="34" charset="0"/>
          </a:endParaRPr>
        </a:p>
      </dgm:t>
    </dgm:pt>
    <dgm:pt modelId="{C21DDD2E-4ADD-4140-9065-C24A916A0343}" type="parTrans" cxnId="{806ED906-C3B2-44F2-9752-FA55ECABB3F7}">
      <dgm:prSet/>
      <dgm:spPr/>
      <dgm:t>
        <a:bodyPr/>
        <a:lstStyle/>
        <a:p>
          <a:endParaRPr lang="es-ES" sz="2000">
            <a:solidFill>
              <a:schemeClr val="tx1"/>
            </a:solidFill>
            <a:latin typeface="Arial Rounded MT Bold" panose="020F0704030504030204" pitchFamily="34" charset="0"/>
          </a:endParaRPr>
        </a:p>
      </dgm:t>
    </dgm:pt>
    <dgm:pt modelId="{63E88742-9FED-4190-A67F-76E676E6533D}" type="sibTrans" cxnId="{806ED906-C3B2-44F2-9752-FA55ECABB3F7}">
      <dgm:prSet custT="1"/>
      <dgm:spPr/>
      <dgm:t>
        <a:bodyPr/>
        <a:lstStyle/>
        <a:p>
          <a:endParaRPr lang="es-ES" sz="900">
            <a:solidFill>
              <a:schemeClr val="tx1"/>
            </a:solidFill>
            <a:latin typeface="Arial Rounded MT Bold" panose="020F0704030504030204" pitchFamily="34" charset="0"/>
          </a:endParaRPr>
        </a:p>
      </dgm:t>
    </dgm:pt>
    <dgm:pt modelId="{081E3C86-E416-4A62-AE43-3CA8118F27A2}">
      <dgm:prSet custT="1"/>
      <dgm:spPr/>
      <dgm:t>
        <a:bodyPr/>
        <a:lstStyle/>
        <a:p>
          <a:r>
            <a:rPr lang="en-US" altLang="es-ES" sz="1000" dirty="0">
              <a:solidFill>
                <a:schemeClr val="tx1"/>
              </a:solidFill>
              <a:latin typeface="Arial Rounded MT Bold" panose="020F0704030504030204" pitchFamily="34" charset="0"/>
            </a:rPr>
            <a:t>will be less and less willing to give people acceptable wages, </a:t>
          </a:r>
          <a:endParaRPr lang="es-ES" sz="1000" dirty="0">
            <a:solidFill>
              <a:schemeClr val="tx1"/>
            </a:solidFill>
            <a:latin typeface="Arial Rounded MT Bold" panose="020F0704030504030204" pitchFamily="34" charset="0"/>
          </a:endParaRPr>
        </a:p>
      </dgm:t>
    </dgm:pt>
    <dgm:pt modelId="{CABC4DE5-7B40-4C3A-AC2E-45ED47DABD3B}" type="parTrans" cxnId="{AF56171B-BBB2-4695-92A5-78BC93F40B78}">
      <dgm:prSet/>
      <dgm:spPr/>
      <dgm:t>
        <a:bodyPr/>
        <a:lstStyle/>
        <a:p>
          <a:endParaRPr lang="es-ES" sz="2000">
            <a:solidFill>
              <a:schemeClr val="tx1"/>
            </a:solidFill>
            <a:latin typeface="Arial Rounded MT Bold" panose="020F0704030504030204" pitchFamily="34" charset="0"/>
          </a:endParaRPr>
        </a:p>
      </dgm:t>
    </dgm:pt>
    <dgm:pt modelId="{4B33064D-7E05-43F9-B273-4A108695D20A}" type="sibTrans" cxnId="{AF56171B-BBB2-4695-92A5-78BC93F40B78}">
      <dgm:prSet custT="1"/>
      <dgm:spPr/>
      <dgm:t>
        <a:bodyPr/>
        <a:lstStyle/>
        <a:p>
          <a:endParaRPr lang="es-ES" sz="900">
            <a:solidFill>
              <a:schemeClr val="tx1"/>
            </a:solidFill>
            <a:latin typeface="Arial Rounded MT Bold" panose="020F0704030504030204" pitchFamily="34" charset="0"/>
          </a:endParaRPr>
        </a:p>
      </dgm:t>
    </dgm:pt>
    <dgm:pt modelId="{209710EA-F15D-4A1B-B7F0-1D011CB50554}">
      <dgm:prSet custT="1"/>
      <dgm:spPr/>
      <dgm:t>
        <a:bodyPr/>
        <a:lstStyle/>
        <a:p>
          <a:r>
            <a:rPr lang="en-US" altLang="es-ES" sz="1000" dirty="0">
              <a:solidFill>
                <a:schemeClr val="tx1"/>
              </a:solidFill>
              <a:latin typeface="Arial Rounded MT Bold" panose="020F0704030504030204" pitchFamily="34" charset="0"/>
            </a:rPr>
            <a:t>wages that allow them to maintain the standard of living acquired long time ago.</a:t>
          </a:r>
          <a:endParaRPr lang="es-ES" sz="1000" dirty="0">
            <a:solidFill>
              <a:schemeClr val="tx1"/>
            </a:solidFill>
            <a:latin typeface="Arial Rounded MT Bold" panose="020F0704030504030204" pitchFamily="34" charset="0"/>
          </a:endParaRPr>
        </a:p>
      </dgm:t>
    </dgm:pt>
    <dgm:pt modelId="{F9EBDECC-B15C-40D0-8F24-A7624796ED70}" type="parTrans" cxnId="{E33FB8D3-60CF-48F2-A8A3-913F7B432F20}">
      <dgm:prSet/>
      <dgm:spPr/>
      <dgm:t>
        <a:bodyPr/>
        <a:lstStyle/>
        <a:p>
          <a:endParaRPr lang="es-ES" sz="2000">
            <a:solidFill>
              <a:schemeClr val="tx1"/>
            </a:solidFill>
            <a:latin typeface="Arial Rounded MT Bold" panose="020F0704030504030204" pitchFamily="34" charset="0"/>
          </a:endParaRPr>
        </a:p>
      </dgm:t>
    </dgm:pt>
    <dgm:pt modelId="{1A4CB9D9-642E-4026-8C84-E01AA6BBA9EB}" type="sibTrans" cxnId="{E33FB8D3-60CF-48F2-A8A3-913F7B432F20}">
      <dgm:prSet custT="1"/>
      <dgm:spPr/>
      <dgm:t>
        <a:bodyPr/>
        <a:lstStyle/>
        <a:p>
          <a:endParaRPr lang="es-ES" sz="900">
            <a:solidFill>
              <a:schemeClr val="tx1"/>
            </a:solidFill>
            <a:latin typeface="Arial Rounded MT Bold" panose="020F0704030504030204" pitchFamily="34" charset="0"/>
          </a:endParaRPr>
        </a:p>
      </dgm:t>
    </dgm:pt>
    <dgm:pt modelId="{9F31D788-41CD-4A6D-981D-CCD6D2623168}">
      <dgm:prSet custT="1"/>
      <dgm:spPr/>
      <dgm:t>
        <a:bodyPr/>
        <a:lstStyle/>
        <a:p>
          <a:r>
            <a:rPr lang="en-US" altLang="es-ES" sz="1000" dirty="0">
              <a:solidFill>
                <a:schemeClr val="tx1"/>
              </a:solidFill>
              <a:latin typeface="Arial Rounded MT Bold" panose="020F0704030504030204" pitchFamily="34" charset="0"/>
            </a:rPr>
            <a:t>When such things happen, people are left unemployed. It’s a bad news for the economy as the unemployed </a:t>
          </a:r>
          <a:endParaRPr lang="es-ES" sz="1000" dirty="0">
            <a:solidFill>
              <a:schemeClr val="tx1"/>
            </a:solidFill>
            <a:latin typeface="Arial Rounded MT Bold" panose="020F0704030504030204" pitchFamily="34" charset="0"/>
          </a:endParaRPr>
        </a:p>
      </dgm:t>
    </dgm:pt>
    <dgm:pt modelId="{4E6D5BA0-F9FC-479C-A121-749D6943AF77}" type="parTrans" cxnId="{C2D76B6C-7066-4BDB-9918-AF0AB44D41D6}">
      <dgm:prSet/>
      <dgm:spPr/>
      <dgm:t>
        <a:bodyPr/>
        <a:lstStyle/>
        <a:p>
          <a:endParaRPr lang="es-ES" sz="2000">
            <a:solidFill>
              <a:schemeClr val="tx1"/>
            </a:solidFill>
            <a:latin typeface="Arial Rounded MT Bold" panose="020F0704030504030204" pitchFamily="34" charset="0"/>
          </a:endParaRPr>
        </a:p>
      </dgm:t>
    </dgm:pt>
    <dgm:pt modelId="{B203ABAE-DA18-426E-93B9-A59B480E69CB}" type="sibTrans" cxnId="{C2D76B6C-7066-4BDB-9918-AF0AB44D41D6}">
      <dgm:prSet custT="1"/>
      <dgm:spPr/>
      <dgm:t>
        <a:bodyPr/>
        <a:lstStyle/>
        <a:p>
          <a:endParaRPr lang="es-ES" sz="900">
            <a:solidFill>
              <a:schemeClr val="tx1"/>
            </a:solidFill>
            <a:latin typeface="Arial Rounded MT Bold" panose="020F0704030504030204" pitchFamily="34" charset="0"/>
          </a:endParaRPr>
        </a:p>
      </dgm:t>
    </dgm:pt>
    <dgm:pt modelId="{001CD5BD-E2AB-413C-972C-366F6F042003}">
      <dgm:prSet custT="1"/>
      <dgm:spPr/>
      <dgm:t>
        <a:bodyPr/>
        <a:lstStyle/>
        <a:p>
          <a:r>
            <a:rPr lang="en-US" altLang="es-ES" sz="1000" dirty="0">
              <a:solidFill>
                <a:schemeClr val="tx1"/>
              </a:solidFill>
              <a:latin typeface="Arial Rounded MT Bold" panose="020F0704030504030204" pitchFamily="34" charset="0"/>
            </a:rPr>
            <a:t>do not create as much demand for goods and as a result overall growth tends to slow down.</a:t>
          </a:r>
          <a:endParaRPr lang="es-ES" sz="1000" dirty="0">
            <a:solidFill>
              <a:schemeClr val="tx1"/>
            </a:solidFill>
            <a:latin typeface="Arial Rounded MT Bold" panose="020F0704030504030204" pitchFamily="34" charset="0"/>
          </a:endParaRPr>
        </a:p>
      </dgm:t>
    </dgm:pt>
    <dgm:pt modelId="{45158391-D496-4268-803A-CCD295E9B554}" type="parTrans" cxnId="{55D35AA4-0179-4F4C-86D2-4441E3DE17E1}">
      <dgm:prSet/>
      <dgm:spPr/>
      <dgm:t>
        <a:bodyPr/>
        <a:lstStyle/>
        <a:p>
          <a:endParaRPr lang="es-ES" sz="2000">
            <a:solidFill>
              <a:schemeClr val="tx1"/>
            </a:solidFill>
            <a:latin typeface="Arial Rounded MT Bold" panose="020F0704030504030204" pitchFamily="34" charset="0"/>
          </a:endParaRPr>
        </a:p>
      </dgm:t>
    </dgm:pt>
    <dgm:pt modelId="{47BDED4D-2006-4483-99B4-F7E5D620E966}" type="sibTrans" cxnId="{55D35AA4-0179-4F4C-86D2-4441E3DE17E1}">
      <dgm:prSet/>
      <dgm:spPr/>
      <dgm:t>
        <a:bodyPr/>
        <a:lstStyle/>
        <a:p>
          <a:endParaRPr lang="es-ES" sz="2000">
            <a:solidFill>
              <a:schemeClr val="tx1"/>
            </a:solidFill>
            <a:latin typeface="Arial Rounded MT Bold" panose="020F0704030504030204" pitchFamily="34" charset="0"/>
          </a:endParaRPr>
        </a:p>
      </dgm:t>
    </dgm:pt>
    <dgm:pt modelId="{0EDF27CC-C2D0-45D2-A57D-1229413BA612}">
      <dgm:prSet/>
      <dgm:spPr/>
      <dgm:t>
        <a:bodyPr/>
        <a:lstStyle/>
        <a:p>
          <a:endParaRPr lang="es-ES">
            <a:solidFill>
              <a:schemeClr val="tx1"/>
            </a:solidFill>
            <a:latin typeface="Arial Rounded MT Bold" panose="020F0704030504030204" pitchFamily="34" charset="0"/>
          </a:endParaRPr>
        </a:p>
      </dgm:t>
    </dgm:pt>
    <dgm:pt modelId="{2A6E87D9-F71B-4249-92D9-4E67B699F871}" type="parTrans" cxnId="{57D0B414-66C9-4FA6-95C5-B668D5B5D76F}">
      <dgm:prSet/>
      <dgm:spPr/>
      <dgm:t>
        <a:bodyPr/>
        <a:lstStyle/>
        <a:p>
          <a:endParaRPr lang="es-ES" sz="2000">
            <a:solidFill>
              <a:schemeClr val="tx1"/>
            </a:solidFill>
            <a:latin typeface="Arial Rounded MT Bold" panose="020F0704030504030204" pitchFamily="34" charset="0"/>
          </a:endParaRPr>
        </a:p>
      </dgm:t>
    </dgm:pt>
    <dgm:pt modelId="{D7CEA4B6-25F6-48BB-B0DA-36264492B691}" type="sibTrans" cxnId="{57D0B414-66C9-4FA6-95C5-B668D5B5D76F}">
      <dgm:prSet/>
      <dgm:spPr/>
      <dgm:t>
        <a:bodyPr/>
        <a:lstStyle/>
        <a:p>
          <a:endParaRPr lang="es-ES" sz="2000">
            <a:solidFill>
              <a:schemeClr val="tx1"/>
            </a:solidFill>
            <a:latin typeface="Arial Rounded MT Bold" panose="020F0704030504030204" pitchFamily="34" charset="0"/>
          </a:endParaRPr>
        </a:p>
      </dgm:t>
    </dgm:pt>
    <dgm:pt modelId="{C458B75F-7A59-4FDD-BB27-CF53CF622958}" type="pres">
      <dgm:prSet presAssocID="{4483CE19-307D-41F9-B70E-A83771A9674C}" presName="outerComposite" presStyleCnt="0">
        <dgm:presLayoutVars>
          <dgm:chMax val="5"/>
          <dgm:dir/>
          <dgm:resizeHandles val="exact"/>
        </dgm:presLayoutVars>
      </dgm:prSet>
      <dgm:spPr/>
    </dgm:pt>
    <dgm:pt modelId="{D3FF077B-E05D-4735-908E-7C3B5472F8A1}" type="pres">
      <dgm:prSet presAssocID="{4483CE19-307D-41F9-B70E-A83771A9674C}" presName="dummyMaxCanvas" presStyleCnt="0">
        <dgm:presLayoutVars/>
      </dgm:prSet>
      <dgm:spPr/>
    </dgm:pt>
    <dgm:pt modelId="{2D966E1A-E9EE-422C-9D6F-1B7547447A59}" type="pres">
      <dgm:prSet presAssocID="{4483CE19-307D-41F9-B70E-A83771A9674C}" presName="FiveNodes_1" presStyleLbl="node1" presStyleIdx="0" presStyleCnt="5">
        <dgm:presLayoutVars>
          <dgm:bulletEnabled val="1"/>
        </dgm:presLayoutVars>
      </dgm:prSet>
      <dgm:spPr/>
    </dgm:pt>
    <dgm:pt modelId="{BE3E1208-22E7-4169-A891-742A81B21330}" type="pres">
      <dgm:prSet presAssocID="{4483CE19-307D-41F9-B70E-A83771A9674C}" presName="FiveNodes_2" presStyleLbl="node1" presStyleIdx="1" presStyleCnt="5">
        <dgm:presLayoutVars>
          <dgm:bulletEnabled val="1"/>
        </dgm:presLayoutVars>
      </dgm:prSet>
      <dgm:spPr/>
    </dgm:pt>
    <dgm:pt modelId="{3322B3FC-F688-42EC-834A-A06469C60119}" type="pres">
      <dgm:prSet presAssocID="{4483CE19-307D-41F9-B70E-A83771A9674C}" presName="FiveNodes_3" presStyleLbl="node1" presStyleIdx="2" presStyleCnt="5">
        <dgm:presLayoutVars>
          <dgm:bulletEnabled val="1"/>
        </dgm:presLayoutVars>
      </dgm:prSet>
      <dgm:spPr/>
    </dgm:pt>
    <dgm:pt modelId="{1192DB2E-4A1A-4003-83A3-6B999EE9AEF0}" type="pres">
      <dgm:prSet presAssocID="{4483CE19-307D-41F9-B70E-A83771A9674C}" presName="FiveNodes_4" presStyleLbl="node1" presStyleIdx="3" presStyleCnt="5">
        <dgm:presLayoutVars>
          <dgm:bulletEnabled val="1"/>
        </dgm:presLayoutVars>
      </dgm:prSet>
      <dgm:spPr/>
    </dgm:pt>
    <dgm:pt modelId="{FE5CC916-04EB-4948-9ECD-8B8E57F4077D}" type="pres">
      <dgm:prSet presAssocID="{4483CE19-307D-41F9-B70E-A83771A9674C}" presName="FiveNodes_5" presStyleLbl="node1" presStyleIdx="4" presStyleCnt="5">
        <dgm:presLayoutVars>
          <dgm:bulletEnabled val="1"/>
        </dgm:presLayoutVars>
      </dgm:prSet>
      <dgm:spPr/>
    </dgm:pt>
    <dgm:pt modelId="{9BAA0925-4AA3-4B4B-9BE3-676E7E12E8E9}" type="pres">
      <dgm:prSet presAssocID="{4483CE19-307D-41F9-B70E-A83771A9674C}" presName="FiveConn_1-2" presStyleLbl="fgAccFollowNode1" presStyleIdx="0" presStyleCnt="4">
        <dgm:presLayoutVars>
          <dgm:bulletEnabled val="1"/>
        </dgm:presLayoutVars>
      </dgm:prSet>
      <dgm:spPr/>
    </dgm:pt>
    <dgm:pt modelId="{ADB2D691-7593-4484-AE62-3D4F844E2722}" type="pres">
      <dgm:prSet presAssocID="{4483CE19-307D-41F9-B70E-A83771A9674C}" presName="FiveConn_2-3" presStyleLbl="fgAccFollowNode1" presStyleIdx="1" presStyleCnt="4">
        <dgm:presLayoutVars>
          <dgm:bulletEnabled val="1"/>
        </dgm:presLayoutVars>
      </dgm:prSet>
      <dgm:spPr/>
    </dgm:pt>
    <dgm:pt modelId="{A011F0A7-55B8-4288-9CC9-96DF02AD785D}" type="pres">
      <dgm:prSet presAssocID="{4483CE19-307D-41F9-B70E-A83771A9674C}" presName="FiveConn_3-4" presStyleLbl="fgAccFollowNode1" presStyleIdx="2" presStyleCnt="4">
        <dgm:presLayoutVars>
          <dgm:bulletEnabled val="1"/>
        </dgm:presLayoutVars>
      </dgm:prSet>
      <dgm:spPr/>
    </dgm:pt>
    <dgm:pt modelId="{FC548FA4-4D73-4296-BA5B-032F790E6410}" type="pres">
      <dgm:prSet presAssocID="{4483CE19-307D-41F9-B70E-A83771A9674C}" presName="FiveConn_4-5" presStyleLbl="fgAccFollowNode1" presStyleIdx="3" presStyleCnt="4">
        <dgm:presLayoutVars>
          <dgm:bulletEnabled val="1"/>
        </dgm:presLayoutVars>
      </dgm:prSet>
      <dgm:spPr/>
    </dgm:pt>
    <dgm:pt modelId="{A617BEF2-CC34-4B8E-83D7-8CAC050F58F9}" type="pres">
      <dgm:prSet presAssocID="{4483CE19-307D-41F9-B70E-A83771A9674C}" presName="FiveNodes_1_text" presStyleLbl="node1" presStyleIdx="4" presStyleCnt="5">
        <dgm:presLayoutVars>
          <dgm:bulletEnabled val="1"/>
        </dgm:presLayoutVars>
      </dgm:prSet>
      <dgm:spPr/>
    </dgm:pt>
    <dgm:pt modelId="{2E0BF520-4C78-4025-AB63-7E73A4230CF8}" type="pres">
      <dgm:prSet presAssocID="{4483CE19-307D-41F9-B70E-A83771A9674C}" presName="FiveNodes_2_text" presStyleLbl="node1" presStyleIdx="4" presStyleCnt="5">
        <dgm:presLayoutVars>
          <dgm:bulletEnabled val="1"/>
        </dgm:presLayoutVars>
      </dgm:prSet>
      <dgm:spPr/>
    </dgm:pt>
    <dgm:pt modelId="{F908CD4D-1215-460A-999D-EF4DDA3B0BD5}" type="pres">
      <dgm:prSet presAssocID="{4483CE19-307D-41F9-B70E-A83771A9674C}" presName="FiveNodes_3_text" presStyleLbl="node1" presStyleIdx="4" presStyleCnt="5">
        <dgm:presLayoutVars>
          <dgm:bulletEnabled val="1"/>
        </dgm:presLayoutVars>
      </dgm:prSet>
      <dgm:spPr/>
    </dgm:pt>
    <dgm:pt modelId="{DF8478DC-30B3-4073-9C34-1D39389B7863}" type="pres">
      <dgm:prSet presAssocID="{4483CE19-307D-41F9-B70E-A83771A9674C}" presName="FiveNodes_4_text" presStyleLbl="node1" presStyleIdx="4" presStyleCnt="5">
        <dgm:presLayoutVars>
          <dgm:bulletEnabled val="1"/>
        </dgm:presLayoutVars>
      </dgm:prSet>
      <dgm:spPr/>
    </dgm:pt>
    <dgm:pt modelId="{B6FEBC32-7820-401E-A85B-A2A76C8417C9}" type="pres">
      <dgm:prSet presAssocID="{4483CE19-307D-41F9-B70E-A83771A9674C}" presName="FiveNodes_5_text" presStyleLbl="node1" presStyleIdx="4" presStyleCnt="5">
        <dgm:presLayoutVars>
          <dgm:bulletEnabled val="1"/>
        </dgm:presLayoutVars>
      </dgm:prSet>
      <dgm:spPr/>
    </dgm:pt>
  </dgm:ptLst>
  <dgm:cxnLst>
    <dgm:cxn modelId="{806ED906-C3B2-44F2-9752-FA55ECABB3F7}" srcId="{4483CE19-307D-41F9-B70E-A83771A9674C}" destId="{3C14F248-FBEB-4C46-AC5B-A088194CB432}" srcOrd="0" destOrd="0" parTransId="{C21DDD2E-4ADD-4140-9065-C24A916A0343}" sibTransId="{63E88742-9FED-4190-A67F-76E676E6533D}"/>
    <dgm:cxn modelId="{4576ED10-0404-4466-BF2B-6F37CDEE1AB3}" type="presOf" srcId="{4B33064D-7E05-43F9-B273-4A108695D20A}" destId="{ADB2D691-7593-4484-AE62-3D4F844E2722}" srcOrd="0" destOrd="0" presId="urn:microsoft.com/office/officeart/2005/8/layout/vProcess5"/>
    <dgm:cxn modelId="{57D0B414-66C9-4FA6-95C5-B668D5B5D76F}" srcId="{4483CE19-307D-41F9-B70E-A83771A9674C}" destId="{0EDF27CC-C2D0-45D2-A57D-1229413BA612}" srcOrd="5" destOrd="0" parTransId="{2A6E87D9-F71B-4249-92D9-4E67B699F871}" sibTransId="{D7CEA4B6-25F6-48BB-B0DA-36264492B691}"/>
    <dgm:cxn modelId="{AF56171B-BBB2-4695-92A5-78BC93F40B78}" srcId="{4483CE19-307D-41F9-B70E-A83771A9674C}" destId="{081E3C86-E416-4A62-AE43-3CA8118F27A2}" srcOrd="1" destOrd="0" parTransId="{CABC4DE5-7B40-4C3A-AC2E-45ED47DABD3B}" sibTransId="{4B33064D-7E05-43F9-B273-4A108695D20A}"/>
    <dgm:cxn modelId="{16BF2D2A-63EB-4B14-A1C9-FA309F367425}" type="presOf" srcId="{B203ABAE-DA18-426E-93B9-A59B480E69CB}" destId="{FC548FA4-4D73-4296-BA5B-032F790E6410}" srcOrd="0" destOrd="0" presId="urn:microsoft.com/office/officeart/2005/8/layout/vProcess5"/>
    <dgm:cxn modelId="{B9AFC72E-771D-4FA9-9746-B75B71CB548C}" type="presOf" srcId="{081E3C86-E416-4A62-AE43-3CA8118F27A2}" destId="{2E0BF520-4C78-4025-AB63-7E73A4230CF8}" srcOrd="1" destOrd="0" presId="urn:microsoft.com/office/officeart/2005/8/layout/vProcess5"/>
    <dgm:cxn modelId="{AF1AA85F-C762-4F3D-8F51-33473DB8128F}" type="presOf" srcId="{001CD5BD-E2AB-413C-972C-366F6F042003}" destId="{FE5CC916-04EB-4948-9ECD-8B8E57F4077D}" srcOrd="0" destOrd="0" presId="urn:microsoft.com/office/officeart/2005/8/layout/vProcess5"/>
    <dgm:cxn modelId="{C2D76B6C-7066-4BDB-9918-AF0AB44D41D6}" srcId="{4483CE19-307D-41F9-B70E-A83771A9674C}" destId="{9F31D788-41CD-4A6D-981D-CCD6D2623168}" srcOrd="3" destOrd="0" parTransId="{4E6D5BA0-F9FC-479C-A121-749D6943AF77}" sibTransId="{B203ABAE-DA18-426E-93B9-A59B480E69CB}"/>
    <dgm:cxn modelId="{186DBA6C-5E26-441C-93A5-E1DCF433051D}" type="presOf" srcId="{3C14F248-FBEB-4C46-AC5B-A088194CB432}" destId="{A617BEF2-CC34-4B8E-83D7-8CAC050F58F9}" srcOrd="1" destOrd="0" presId="urn:microsoft.com/office/officeart/2005/8/layout/vProcess5"/>
    <dgm:cxn modelId="{E2D56A58-9107-4FB0-8B6E-1DE10AEF9C59}" type="presOf" srcId="{9F31D788-41CD-4A6D-981D-CCD6D2623168}" destId="{1192DB2E-4A1A-4003-83A3-6B999EE9AEF0}" srcOrd="0" destOrd="0" presId="urn:microsoft.com/office/officeart/2005/8/layout/vProcess5"/>
    <dgm:cxn modelId="{A6AD597C-F1C0-4AED-B6BB-A7194962889D}" type="presOf" srcId="{3C14F248-FBEB-4C46-AC5B-A088194CB432}" destId="{2D966E1A-E9EE-422C-9D6F-1B7547447A59}" srcOrd="0" destOrd="0" presId="urn:microsoft.com/office/officeart/2005/8/layout/vProcess5"/>
    <dgm:cxn modelId="{AE4F8B7C-AC51-48C8-B955-461520F035A4}" type="presOf" srcId="{1A4CB9D9-642E-4026-8C84-E01AA6BBA9EB}" destId="{A011F0A7-55B8-4288-9CC9-96DF02AD785D}" srcOrd="0" destOrd="0" presId="urn:microsoft.com/office/officeart/2005/8/layout/vProcess5"/>
    <dgm:cxn modelId="{4BBAE984-49A1-4F28-9E51-737077863478}" type="presOf" srcId="{209710EA-F15D-4A1B-B7F0-1D011CB50554}" destId="{3322B3FC-F688-42EC-834A-A06469C60119}" srcOrd="0" destOrd="0" presId="urn:microsoft.com/office/officeart/2005/8/layout/vProcess5"/>
    <dgm:cxn modelId="{36A2D589-357B-41D5-A0D1-8F866527CCDB}" type="presOf" srcId="{081E3C86-E416-4A62-AE43-3CA8118F27A2}" destId="{BE3E1208-22E7-4169-A891-742A81B21330}" srcOrd="0" destOrd="0" presId="urn:microsoft.com/office/officeart/2005/8/layout/vProcess5"/>
    <dgm:cxn modelId="{9BAE9A9C-9939-4B5B-A8B3-E0431B7E14F8}" type="presOf" srcId="{209710EA-F15D-4A1B-B7F0-1D011CB50554}" destId="{F908CD4D-1215-460A-999D-EF4DDA3B0BD5}" srcOrd="1" destOrd="0" presId="urn:microsoft.com/office/officeart/2005/8/layout/vProcess5"/>
    <dgm:cxn modelId="{55D35AA4-0179-4F4C-86D2-4441E3DE17E1}" srcId="{4483CE19-307D-41F9-B70E-A83771A9674C}" destId="{001CD5BD-E2AB-413C-972C-366F6F042003}" srcOrd="4" destOrd="0" parTransId="{45158391-D496-4268-803A-CCD295E9B554}" sibTransId="{47BDED4D-2006-4483-99B4-F7E5D620E966}"/>
    <dgm:cxn modelId="{C39392B4-75E8-4BC1-BFBB-03366C8BE308}" type="presOf" srcId="{9F31D788-41CD-4A6D-981D-CCD6D2623168}" destId="{DF8478DC-30B3-4073-9C34-1D39389B7863}" srcOrd="1" destOrd="0" presId="urn:microsoft.com/office/officeart/2005/8/layout/vProcess5"/>
    <dgm:cxn modelId="{133113B9-3BD3-4E8F-8109-419230C90BAC}" type="presOf" srcId="{4483CE19-307D-41F9-B70E-A83771A9674C}" destId="{C458B75F-7A59-4FDD-BB27-CF53CF622958}" srcOrd="0" destOrd="0" presId="urn:microsoft.com/office/officeart/2005/8/layout/vProcess5"/>
    <dgm:cxn modelId="{DCA9B8CC-27D5-45D6-BE13-B7036A086193}" type="presOf" srcId="{001CD5BD-E2AB-413C-972C-366F6F042003}" destId="{B6FEBC32-7820-401E-A85B-A2A76C8417C9}" srcOrd="1" destOrd="0" presId="urn:microsoft.com/office/officeart/2005/8/layout/vProcess5"/>
    <dgm:cxn modelId="{FE42ECCF-98F4-417D-A288-C4A28B675572}" type="presOf" srcId="{63E88742-9FED-4190-A67F-76E676E6533D}" destId="{9BAA0925-4AA3-4B4B-9BE3-676E7E12E8E9}" srcOrd="0" destOrd="0" presId="urn:microsoft.com/office/officeart/2005/8/layout/vProcess5"/>
    <dgm:cxn modelId="{E33FB8D3-60CF-48F2-A8A3-913F7B432F20}" srcId="{4483CE19-307D-41F9-B70E-A83771A9674C}" destId="{209710EA-F15D-4A1B-B7F0-1D011CB50554}" srcOrd="2" destOrd="0" parTransId="{F9EBDECC-B15C-40D0-8F24-A7624796ED70}" sibTransId="{1A4CB9D9-642E-4026-8C84-E01AA6BBA9EB}"/>
    <dgm:cxn modelId="{971578A7-8428-4C2E-BA2E-80A657F86418}" type="presParOf" srcId="{C458B75F-7A59-4FDD-BB27-CF53CF622958}" destId="{D3FF077B-E05D-4735-908E-7C3B5472F8A1}" srcOrd="0" destOrd="0" presId="urn:microsoft.com/office/officeart/2005/8/layout/vProcess5"/>
    <dgm:cxn modelId="{FD04476E-C624-4F72-B65B-725A29ED7CA0}" type="presParOf" srcId="{C458B75F-7A59-4FDD-BB27-CF53CF622958}" destId="{2D966E1A-E9EE-422C-9D6F-1B7547447A59}" srcOrd="1" destOrd="0" presId="urn:microsoft.com/office/officeart/2005/8/layout/vProcess5"/>
    <dgm:cxn modelId="{864F5F09-4E52-4276-A3F5-9D3C208BE778}" type="presParOf" srcId="{C458B75F-7A59-4FDD-BB27-CF53CF622958}" destId="{BE3E1208-22E7-4169-A891-742A81B21330}" srcOrd="2" destOrd="0" presId="urn:microsoft.com/office/officeart/2005/8/layout/vProcess5"/>
    <dgm:cxn modelId="{93C23632-F4E1-4EE5-B961-F0119C99C497}" type="presParOf" srcId="{C458B75F-7A59-4FDD-BB27-CF53CF622958}" destId="{3322B3FC-F688-42EC-834A-A06469C60119}" srcOrd="3" destOrd="0" presId="urn:microsoft.com/office/officeart/2005/8/layout/vProcess5"/>
    <dgm:cxn modelId="{D7354D2F-6EBF-498F-84D2-232964E9934E}" type="presParOf" srcId="{C458B75F-7A59-4FDD-BB27-CF53CF622958}" destId="{1192DB2E-4A1A-4003-83A3-6B999EE9AEF0}" srcOrd="4" destOrd="0" presId="urn:microsoft.com/office/officeart/2005/8/layout/vProcess5"/>
    <dgm:cxn modelId="{34F4545C-FDF4-402A-8850-C2B5CB808C81}" type="presParOf" srcId="{C458B75F-7A59-4FDD-BB27-CF53CF622958}" destId="{FE5CC916-04EB-4948-9ECD-8B8E57F4077D}" srcOrd="5" destOrd="0" presId="urn:microsoft.com/office/officeart/2005/8/layout/vProcess5"/>
    <dgm:cxn modelId="{2A02CBB2-4E06-4C73-810F-4283B75FA153}" type="presParOf" srcId="{C458B75F-7A59-4FDD-BB27-CF53CF622958}" destId="{9BAA0925-4AA3-4B4B-9BE3-676E7E12E8E9}" srcOrd="6" destOrd="0" presId="urn:microsoft.com/office/officeart/2005/8/layout/vProcess5"/>
    <dgm:cxn modelId="{C736A19D-D151-4B7F-ACB0-212418B9C04A}" type="presParOf" srcId="{C458B75F-7A59-4FDD-BB27-CF53CF622958}" destId="{ADB2D691-7593-4484-AE62-3D4F844E2722}" srcOrd="7" destOrd="0" presId="urn:microsoft.com/office/officeart/2005/8/layout/vProcess5"/>
    <dgm:cxn modelId="{49F0009B-FAAB-467B-A76B-2B3ABAA86C71}" type="presParOf" srcId="{C458B75F-7A59-4FDD-BB27-CF53CF622958}" destId="{A011F0A7-55B8-4288-9CC9-96DF02AD785D}" srcOrd="8" destOrd="0" presId="urn:microsoft.com/office/officeart/2005/8/layout/vProcess5"/>
    <dgm:cxn modelId="{37D8C353-1F0C-4A47-906C-3E636E0C7B3F}" type="presParOf" srcId="{C458B75F-7A59-4FDD-BB27-CF53CF622958}" destId="{FC548FA4-4D73-4296-BA5B-032F790E6410}" srcOrd="9" destOrd="0" presId="urn:microsoft.com/office/officeart/2005/8/layout/vProcess5"/>
    <dgm:cxn modelId="{995A8D89-FDFF-43B5-843C-211724847775}" type="presParOf" srcId="{C458B75F-7A59-4FDD-BB27-CF53CF622958}" destId="{A617BEF2-CC34-4B8E-83D7-8CAC050F58F9}" srcOrd="10" destOrd="0" presId="urn:microsoft.com/office/officeart/2005/8/layout/vProcess5"/>
    <dgm:cxn modelId="{D55FAD66-1FBB-4A19-B0D1-BDAE96E3BBD2}" type="presParOf" srcId="{C458B75F-7A59-4FDD-BB27-CF53CF622958}" destId="{2E0BF520-4C78-4025-AB63-7E73A4230CF8}" srcOrd="11" destOrd="0" presId="urn:microsoft.com/office/officeart/2005/8/layout/vProcess5"/>
    <dgm:cxn modelId="{19389A78-D425-40BC-997A-4C7E36F8F763}" type="presParOf" srcId="{C458B75F-7A59-4FDD-BB27-CF53CF622958}" destId="{F908CD4D-1215-460A-999D-EF4DDA3B0BD5}" srcOrd="12" destOrd="0" presId="urn:microsoft.com/office/officeart/2005/8/layout/vProcess5"/>
    <dgm:cxn modelId="{DC461F35-B472-451A-920A-4EE39F8AEA8F}" type="presParOf" srcId="{C458B75F-7A59-4FDD-BB27-CF53CF622958}" destId="{DF8478DC-30B3-4073-9C34-1D39389B7863}" srcOrd="13" destOrd="0" presId="urn:microsoft.com/office/officeart/2005/8/layout/vProcess5"/>
    <dgm:cxn modelId="{ADB3D541-7DC0-4F36-8DC8-4860E71E9879}" type="presParOf" srcId="{C458B75F-7A59-4FDD-BB27-CF53CF622958}" destId="{B6FEBC32-7820-401E-A85B-A2A76C8417C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128E4D-5102-4994-AF88-2E6D093B6D3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5F6298A0-02BB-446C-ADBC-4664514CD304}">
      <dgm:prSet/>
      <dgm:spPr/>
      <dgm:t>
        <a:bodyPr/>
        <a:lstStyle/>
        <a:p>
          <a:r>
            <a:rPr lang="en-US" altLang="es-ES" dirty="0">
              <a:solidFill>
                <a:schemeClr val="tx1"/>
              </a:solidFill>
              <a:latin typeface="Arial Rounded MT Bold" panose="020F0704030504030204" pitchFamily="34" charset="0"/>
            </a:rPr>
            <a:t>This “minimum income” project, according to its proponents, is relatively simple </a:t>
          </a:r>
        </a:p>
        <a:p>
          <a:r>
            <a:rPr lang="en-US" altLang="es-ES" dirty="0">
              <a:solidFill>
                <a:schemeClr val="tx1"/>
              </a:solidFill>
              <a:latin typeface="Arial Rounded MT Bold" panose="020F0704030504030204" pitchFamily="34" charset="0"/>
            </a:rPr>
            <a:t>to manage and preserves the elements of capitalism that work well, </a:t>
          </a:r>
          <a:endParaRPr lang="es-ES" dirty="0">
            <a:solidFill>
              <a:schemeClr val="tx1"/>
            </a:solidFill>
          </a:endParaRPr>
        </a:p>
      </dgm:t>
    </dgm:pt>
    <dgm:pt modelId="{69E26356-AAC3-4838-A85A-1007462D2DF2}" type="parTrans" cxnId="{28FE0C82-549D-43E9-9FD2-CF7059FFE195}">
      <dgm:prSet/>
      <dgm:spPr/>
      <dgm:t>
        <a:bodyPr/>
        <a:lstStyle/>
        <a:p>
          <a:endParaRPr lang="es-ES">
            <a:solidFill>
              <a:schemeClr val="tx1"/>
            </a:solidFill>
          </a:endParaRPr>
        </a:p>
      </dgm:t>
    </dgm:pt>
    <dgm:pt modelId="{D06BAB69-F178-4631-AA9F-B12C4768BD3F}" type="sibTrans" cxnId="{28FE0C82-549D-43E9-9FD2-CF7059FFE195}">
      <dgm:prSet/>
      <dgm:spPr/>
      <dgm:t>
        <a:bodyPr/>
        <a:lstStyle/>
        <a:p>
          <a:endParaRPr lang="es-ES">
            <a:solidFill>
              <a:schemeClr val="tx1"/>
            </a:solidFill>
          </a:endParaRPr>
        </a:p>
      </dgm:t>
    </dgm:pt>
    <dgm:pt modelId="{9204C4D0-64E1-4DAF-88E4-7D78F7D64689}">
      <dgm:prSet/>
      <dgm:spPr/>
      <dgm:t>
        <a:bodyPr/>
        <a:lstStyle/>
        <a:p>
          <a:r>
            <a:rPr lang="en-US" altLang="es-ES" dirty="0">
              <a:solidFill>
                <a:schemeClr val="tx1"/>
              </a:solidFill>
              <a:latin typeface="Arial Rounded MT Bold" panose="020F0704030504030204" pitchFamily="34" charset="0"/>
            </a:rPr>
            <a:t>but solving the problem of people who can't survive offering their own manpower. </a:t>
          </a:r>
          <a:endParaRPr lang="es-ES" dirty="0">
            <a:solidFill>
              <a:schemeClr val="tx1"/>
            </a:solidFill>
          </a:endParaRPr>
        </a:p>
      </dgm:t>
    </dgm:pt>
    <dgm:pt modelId="{D86A9136-F7B9-4E19-A64B-4E0C3C58849C}" type="parTrans" cxnId="{4FB138A8-9323-4510-AA7C-8390E38539F6}">
      <dgm:prSet/>
      <dgm:spPr/>
      <dgm:t>
        <a:bodyPr/>
        <a:lstStyle/>
        <a:p>
          <a:endParaRPr lang="es-ES">
            <a:solidFill>
              <a:schemeClr val="tx1"/>
            </a:solidFill>
          </a:endParaRPr>
        </a:p>
      </dgm:t>
    </dgm:pt>
    <dgm:pt modelId="{8CC371E6-F744-4674-9147-78D657D778FA}" type="sibTrans" cxnId="{4FB138A8-9323-4510-AA7C-8390E38539F6}">
      <dgm:prSet/>
      <dgm:spPr/>
      <dgm:t>
        <a:bodyPr/>
        <a:lstStyle/>
        <a:p>
          <a:endParaRPr lang="es-ES">
            <a:solidFill>
              <a:schemeClr val="tx1"/>
            </a:solidFill>
          </a:endParaRPr>
        </a:p>
      </dgm:t>
    </dgm:pt>
    <dgm:pt modelId="{BB77F5CB-7A86-4E6E-9000-71A26A55BBD6}">
      <dgm:prSet/>
      <dgm:spPr/>
      <dgm:t>
        <a:bodyPr/>
        <a:lstStyle/>
        <a:p>
          <a:r>
            <a:rPr lang="en-US" altLang="es-ES" dirty="0">
              <a:solidFill>
                <a:schemeClr val="tx1"/>
              </a:solidFill>
              <a:latin typeface="Arial Rounded MT Bold" panose="020F0704030504030204" pitchFamily="34" charset="0"/>
            </a:rPr>
            <a:t>The minimum income ensures that everyone has a basic standard of living.</a:t>
          </a:r>
          <a:endParaRPr lang="es-ES" dirty="0">
            <a:solidFill>
              <a:schemeClr val="tx1"/>
            </a:solidFill>
          </a:endParaRPr>
        </a:p>
      </dgm:t>
    </dgm:pt>
    <dgm:pt modelId="{28506D4E-0585-4AD3-806C-6F0DC39D8034}" type="parTrans" cxnId="{0B949151-874F-4D0C-AF74-680BA3A542FA}">
      <dgm:prSet/>
      <dgm:spPr/>
      <dgm:t>
        <a:bodyPr/>
        <a:lstStyle/>
        <a:p>
          <a:endParaRPr lang="es-ES">
            <a:solidFill>
              <a:schemeClr val="tx1"/>
            </a:solidFill>
          </a:endParaRPr>
        </a:p>
      </dgm:t>
    </dgm:pt>
    <dgm:pt modelId="{64028CCB-719B-4DF7-8B0E-B985FA287BAB}" type="sibTrans" cxnId="{0B949151-874F-4D0C-AF74-680BA3A542FA}">
      <dgm:prSet/>
      <dgm:spPr/>
      <dgm:t>
        <a:bodyPr/>
        <a:lstStyle/>
        <a:p>
          <a:endParaRPr lang="es-ES">
            <a:solidFill>
              <a:schemeClr val="tx1"/>
            </a:solidFill>
          </a:endParaRPr>
        </a:p>
      </dgm:t>
    </dgm:pt>
    <dgm:pt modelId="{5BDF6DE5-E1E3-4B20-819F-A016F9AD589C}" type="pres">
      <dgm:prSet presAssocID="{BA128E4D-5102-4994-AF88-2E6D093B6D36}" presName="linear" presStyleCnt="0">
        <dgm:presLayoutVars>
          <dgm:animLvl val="lvl"/>
          <dgm:resizeHandles val="exact"/>
        </dgm:presLayoutVars>
      </dgm:prSet>
      <dgm:spPr/>
    </dgm:pt>
    <dgm:pt modelId="{E9A74F9A-90F7-47CD-BF98-4F2638055F1F}" type="pres">
      <dgm:prSet presAssocID="{5F6298A0-02BB-446C-ADBC-4664514CD304}" presName="parentText" presStyleLbl="node1" presStyleIdx="0" presStyleCnt="3">
        <dgm:presLayoutVars>
          <dgm:chMax val="0"/>
          <dgm:bulletEnabled val="1"/>
        </dgm:presLayoutVars>
      </dgm:prSet>
      <dgm:spPr/>
    </dgm:pt>
    <dgm:pt modelId="{35490526-6D1E-4817-8D63-08684EAFA8B1}" type="pres">
      <dgm:prSet presAssocID="{D06BAB69-F178-4631-AA9F-B12C4768BD3F}" presName="spacer" presStyleCnt="0"/>
      <dgm:spPr/>
    </dgm:pt>
    <dgm:pt modelId="{957E37F3-9F6C-48A0-A44E-DD643D1B1BEB}" type="pres">
      <dgm:prSet presAssocID="{9204C4D0-64E1-4DAF-88E4-7D78F7D64689}" presName="parentText" presStyleLbl="node1" presStyleIdx="1" presStyleCnt="3">
        <dgm:presLayoutVars>
          <dgm:chMax val="0"/>
          <dgm:bulletEnabled val="1"/>
        </dgm:presLayoutVars>
      </dgm:prSet>
      <dgm:spPr/>
    </dgm:pt>
    <dgm:pt modelId="{B42E6918-6334-4728-8EC1-0D8B2B058BE1}" type="pres">
      <dgm:prSet presAssocID="{8CC371E6-F744-4674-9147-78D657D778FA}" presName="spacer" presStyleCnt="0"/>
      <dgm:spPr/>
    </dgm:pt>
    <dgm:pt modelId="{E1F60DD8-9128-4246-8AE2-B287617D3536}" type="pres">
      <dgm:prSet presAssocID="{BB77F5CB-7A86-4E6E-9000-71A26A55BBD6}" presName="parentText" presStyleLbl="node1" presStyleIdx="2" presStyleCnt="3">
        <dgm:presLayoutVars>
          <dgm:chMax val="0"/>
          <dgm:bulletEnabled val="1"/>
        </dgm:presLayoutVars>
      </dgm:prSet>
      <dgm:spPr/>
    </dgm:pt>
  </dgm:ptLst>
  <dgm:cxnLst>
    <dgm:cxn modelId="{51237F28-38EE-4641-AACB-37EE9D1B09A0}" type="presOf" srcId="{BB77F5CB-7A86-4E6E-9000-71A26A55BBD6}" destId="{E1F60DD8-9128-4246-8AE2-B287617D3536}" srcOrd="0" destOrd="0" presId="urn:microsoft.com/office/officeart/2005/8/layout/vList2"/>
    <dgm:cxn modelId="{44029E40-DE67-4014-9273-44AF044BD61A}" type="presOf" srcId="{5F6298A0-02BB-446C-ADBC-4664514CD304}" destId="{E9A74F9A-90F7-47CD-BF98-4F2638055F1F}" srcOrd="0" destOrd="0" presId="urn:microsoft.com/office/officeart/2005/8/layout/vList2"/>
    <dgm:cxn modelId="{0B949151-874F-4D0C-AF74-680BA3A542FA}" srcId="{BA128E4D-5102-4994-AF88-2E6D093B6D36}" destId="{BB77F5CB-7A86-4E6E-9000-71A26A55BBD6}" srcOrd="2" destOrd="0" parTransId="{28506D4E-0585-4AD3-806C-6F0DC39D8034}" sibTransId="{64028CCB-719B-4DF7-8B0E-B985FA287BAB}"/>
    <dgm:cxn modelId="{28FE0C82-549D-43E9-9FD2-CF7059FFE195}" srcId="{BA128E4D-5102-4994-AF88-2E6D093B6D36}" destId="{5F6298A0-02BB-446C-ADBC-4664514CD304}" srcOrd="0" destOrd="0" parTransId="{69E26356-AAC3-4838-A85A-1007462D2DF2}" sibTransId="{D06BAB69-F178-4631-AA9F-B12C4768BD3F}"/>
    <dgm:cxn modelId="{1A798983-FE90-4A58-9A9A-FC31F8CA148D}" type="presOf" srcId="{BA128E4D-5102-4994-AF88-2E6D093B6D36}" destId="{5BDF6DE5-E1E3-4B20-819F-A016F9AD589C}" srcOrd="0" destOrd="0" presId="urn:microsoft.com/office/officeart/2005/8/layout/vList2"/>
    <dgm:cxn modelId="{925BC094-AEF6-4563-B1AD-4CE930D3C7DE}" type="presOf" srcId="{9204C4D0-64E1-4DAF-88E4-7D78F7D64689}" destId="{957E37F3-9F6C-48A0-A44E-DD643D1B1BEB}" srcOrd="0" destOrd="0" presId="urn:microsoft.com/office/officeart/2005/8/layout/vList2"/>
    <dgm:cxn modelId="{4FB138A8-9323-4510-AA7C-8390E38539F6}" srcId="{BA128E4D-5102-4994-AF88-2E6D093B6D36}" destId="{9204C4D0-64E1-4DAF-88E4-7D78F7D64689}" srcOrd="1" destOrd="0" parTransId="{D86A9136-F7B9-4E19-A64B-4E0C3C58849C}" sibTransId="{8CC371E6-F744-4674-9147-78D657D778FA}"/>
    <dgm:cxn modelId="{85AB13D7-646A-4567-BF2D-D66569589741}" type="presParOf" srcId="{5BDF6DE5-E1E3-4B20-819F-A016F9AD589C}" destId="{E9A74F9A-90F7-47CD-BF98-4F2638055F1F}" srcOrd="0" destOrd="0" presId="urn:microsoft.com/office/officeart/2005/8/layout/vList2"/>
    <dgm:cxn modelId="{D0754079-5316-4A85-9D92-ED8D1BC9C41F}" type="presParOf" srcId="{5BDF6DE5-E1E3-4B20-819F-A016F9AD589C}" destId="{35490526-6D1E-4817-8D63-08684EAFA8B1}" srcOrd="1" destOrd="0" presId="urn:microsoft.com/office/officeart/2005/8/layout/vList2"/>
    <dgm:cxn modelId="{D0FFEB23-89A3-4466-AFB2-9FBCE4BE2B8A}" type="presParOf" srcId="{5BDF6DE5-E1E3-4B20-819F-A016F9AD589C}" destId="{957E37F3-9F6C-48A0-A44E-DD643D1B1BEB}" srcOrd="2" destOrd="0" presId="urn:microsoft.com/office/officeart/2005/8/layout/vList2"/>
    <dgm:cxn modelId="{80D243D0-4E3F-438A-B3D3-DD5E3CC7E31D}" type="presParOf" srcId="{5BDF6DE5-E1E3-4B20-819F-A016F9AD589C}" destId="{B42E6918-6334-4728-8EC1-0D8B2B058BE1}" srcOrd="3" destOrd="0" presId="urn:microsoft.com/office/officeart/2005/8/layout/vList2"/>
    <dgm:cxn modelId="{60812FED-2D5A-470C-A23F-AC602D85B48B}" type="presParOf" srcId="{5BDF6DE5-E1E3-4B20-819F-A016F9AD589C}" destId="{E1F60DD8-9128-4246-8AE2-B287617D353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B851F0-1052-482B-B5F7-E494E6819EF0}"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EAEF4F9F-1C10-41E4-BBC5-7EDE15032C99}">
      <dgm:prSet/>
      <dgm:spPr/>
      <dgm:t>
        <a:bodyPr/>
        <a:lstStyle/>
        <a:p>
          <a:r>
            <a:rPr lang="en-US" altLang="es-ES" dirty="0">
              <a:latin typeface="Arial Rounded MT Bold" panose="020F0704030504030204" pitchFamily="34" charset="0"/>
            </a:rPr>
            <a:t>Later supporters include the philosopher Bertrand Russell and the leader of the</a:t>
          </a:r>
        </a:p>
        <a:p>
          <a:r>
            <a:rPr lang="en-US" altLang="es-ES" dirty="0">
              <a:latin typeface="Arial Rounded MT Bold" panose="020F0704030504030204" pitchFamily="34" charset="0"/>
            </a:rPr>
            <a:t>civil rights movement Martin Luther King Jr., who wrote in 1967: </a:t>
          </a:r>
          <a:endParaRPr lang="es-ES" dirty="0"/>
        </a:p>
      </dgm:t>
    </dgm:pt>
    <dgm:pt modelId="{6F1E7A81-670A-407F-BAB3-8B32DC2CAE65}" type="parTrans" cxnId="{4DFCEC16-BF36-40E1-844C-02B1068BB576}">
      <dgm:prSet/>
      <dgm:spPr/>
      <dgm:t>
        <a:bodyPr/>
        <a:lstStyle/>
        <a:p>
          <a:endParaRPr lang="es-ES"/>
        </a:p>
      </dgm:t>
    </dgm:pt>
    <dgm:pt modelId="{FF897C9C-F8C9-48BB-82B3-DE9B7649469F}" type="sibTrans" cxnId="{4DFCEC16-BF36-40E1-844C-02B1068BB576}">
      <dgm:prSet/>
      <dgm:spPr/>
      <dgm:t>
        <a:bodyPr/>
        <a:lstStyle/>
        <a:p>
          <a:endParaRPr lang="es-ES"/>
        </a:p>
      </dgm:t>
    </dgm:pt>
    <dgm:pt modelId="{357CF086-1690-46E7-ABA4-056F3DC07F21}">
      <dgm:prSet/>
      <dgm:spPr/>
      <dgm:t>
        <a:bodyPr/>
        <a:lstStyle/>
        <a:p>
          <a:r>
            <a:rPr lang="en-US" altLang="es-ES" dirty="0">
              <a:latin typeface="Arial Rounded MT Bold" panose="020F0704030504030204" pitchFamily="34" charset="0"/>
            </a:rPr>
            <a:t>“I am now convinced that the simplest strategy will prove to be the most effective. The </a:t>
          </a:r>
        </a:p>
        <a:p>
          <a:r>
            <a:rPr lang="en-US" altLang="es-ES" dirty="0">
              <a:latin typeface="Arial Rounded MT Bold" panose="020F0704030504030204" pitchFamily="34" charset="0"/>
            </a:rPr>
            <a:t>solution to poverty is to abolish it directly with a measure today widely discussed: guaranteed income”.</a:t>
          </a:r>
          <a:endParaRPr lang="es-ES" dirty="0"/>
        </a:p>
      </dgm:t>
    </dgm:pt>
    <dgm:pt modelId="{9BA5139A-1393-49B2-80EE-58469132999C}" type="parTrans" cxnId="{AA91CFA7-9469-4DF8-95FE-7552D3BFCBCF}">
      <dgm:prSet/>
      <dgm:spPr/>
      <dgm:t>
        <a:bodyPr/>
        <a:lstStyle/>
        <a:p>
          <a:endParaRPr lang="es-ES"/>
        </a:p>
      </dgm:t>
    </dgm:pt>
    <dgm:pt modelId="{41593D70-D0CD-44A9-B0B8-3CB3A728BF39}" type="sibTrans" cxnId="{AA91CFA7-9469-4DF8-95FE-7552D3BFCBCF}">
      <dgm:prSet/>
      <dgm:spPr/>
      <dgm:t>
        <a:bodyPr/>
        <a:lstStyle/>
        <a:p>
          <a:endParaRPr lang="es-ES"/>
        </a:p>
      </dgm:t>
    </dgm:pt>
    <dgm:pt modelId="{777019BB-CF3B-4BC8-91D5-828B5421B9E1}" type="pres">
      <dgm:prSet presAssocID="{CEB851F0-1052-482B-B5F7-E494E6819EF0}" presName="Name0" presStyleCnt="0">
        <dgm:presLayoutVars>
          <dgm:chMax val="7"/>
          <dgm:dir/>
          <dgm:animLvl val="lvl"/>
          <dgm:resizeHandles val="exact"/>
        </dgm:presLayoutVars>
      </dgm:prSet>
      <dgm:spPr/>
    </dgm:pt>
    <dgm:pt modelId="{516A24CE-273D-403A-8D1C-24BF2F9C2917}" type="pres">
      <dgm:prSet presAssocID="{EAEF4F9F-1C10-41E4-BBC5-7EDE15032C99}" presName="circle1" presStyleLbl="node1" presStyleIdx="0" presStyleCnt="2"/>
      <dgm:spPr/>
    </dgm:pt>
    <dgm:pt modelId="{DD9BD7ED-F18E-4FD2-9C8E-AF96CA92E8B6}" type="pres">
      <dgm:prSet presAssocID="{EAEF4F9F-1C10-41E4-BBC5-7EDE15032C99}" presName="space" presStyleCnt="0"/>
      <dgm:spPr/>
    </dgm:pt>
    <dgm:pt modelId="{7DF31AAC-6479-4ADA-8A43-F65D3447EC19}" type="pres">
      <dgm:prSet presAssocID="{EAEF4F9F-1C10-41E4-BBC5-7EDE15032C99}" presName="rect1" presStyleLbl="alignAcc1" presStyleIdx="0" presStyleCnt="2"/>
      <dgm:spPr/>
    </dgm:pt>
    <dgm:pt modelId="{4C71DA8D-87F7-4E40-90CA-D01A31EC0E61}" type="pres">
      <dgm:prSet presAssocID="{357CF086-1690-46E7-ABA4-056F3DC07F21}" presName="vertSpace2" presStyleLbl="node1" presStyleIdx="0" presStyleCnt="2"/>
      <dgm:spPr/>
    </dgm:pt>
    <dgm:pt modelId="{619D055E-7606-4EBF-B2F5-5E236FB9F99B}" type="pres">
      <dgm:prSet presAssocID="{357CF086-1690-46E7-ABA4-056F3DC07F21}" presName="circle2" presStyleLbl="node1" presStyleIdx="1" presStyleCnt="2"/>
      <dgm:spPr/>
    </dgm:pt>
    <dgm:pt modelId="{B6C28984-9990-46A9-92E6-9F2FC55D5111}" type="pres">
      <dgm:prSet presAssocID="{357CF086-1690-46E7-ABA4-056F3DC07F21}" presName="rect2" presStyleLbl="alignAcc1" presStyleIdx="1" presStyleCnt="2"/>
      <dgm:spPr/>
    </dgm:pt>
    <dgm:pt modelId="{9F46A3CB-AD19-4CD6-8FF5-56652813EECA}" type="pres">
      <dgm:prSet presAssocID="{EAEF4F9F-1C10-41E4-BBC5-7EDE15032C99}" presName="rect1ParTxNoCh" presStyleLbl="alignAcc1" presStyleIdx="1" presStyleCnt="2">
        <dgm:presLayoutVars>
          <dgm:chMax val="1"/>
          <dgm:bulletEnabled val="1"/>
        </dgm:presLayoutVars>
      </dgm:prSet>
      <dgm:spPr/>
    </dgm:pt>
    <dgm:pt modelId="{CE6A11F7-18CA-4FAB-BA13-477793756DE5}" type="pres">
      <dgm:prSet presAssocID="{357CF086-1690-46E7-ABA4-056F3DC07F21}" presName="rect2ParTxNoCh" presStyleLbl="alignAcc1" presStyleIdx="1" presStyleCnt="2">
        <dgm:presLayoutVars>
          <dgm:chMax val="1"/>
          <dgm:bulletEnabled val="1"/>
        </dgm:presLayoutVars>
      </dgm:prSet>
      <dgm:spPr/>
    </dgm:pt>
  </dgm:ptLst>
  <dgm:cxnLst>
    <dgm:cxn modelId="{4DFCEC16-BF36-40E1-844C-02B1068BB576}" srcId="{CEB851F0-1052-482B-B5F7-E494E6819EF0}" destId="{EAEF4F9F-1C10-41E4-BBC5-7EDE15032C99}" srcOrd="0" destOrd="0" parTransId="{6F1E7A81-670A-407F-BAB3-8B32DC2CAE65}" sibTransId="{FF897C9C-F8C9-48BB-82B3-DE9B7649469F}"/>
    <dgm:cxn modelId="{46C35730-13DA-43A8-8DE3-D07C4189F56B}" type="presOf" srcId="{EAEF4F9F-1C10-41E4-BBC5-7EDE15032C99}" destId="{9F46A3CB-AD19-4CD6-8FF5-56652813EECA}" srcOrd="1" destOrd="0" presId="urn:microsoft.com/office/officeart/2005/8/layout/target3"/>
    <dgm:cxn modelId="{77E1394D-88E4-44FD-ABF0-9772D201B782}" type="presOf" srcId="{357CF086-1690-46E7-ABA4-056F3DC07F21}" destId="{CE6A11F7-18CA-4FAB-BA13-477793756DE5}" srcOrd="1" destOrd="0" presId="urn:microsoft.com/office/officeart/2005/8/layout/target3"/>
    <dgm:cxn modelId="{7CB77D53-3576-4F3E-AC77-72977BE68B9F}" type="presOf" srcId="{357CF086-1690-46E7-ABA4-056F3DC07F21}" destId="{B6C28984-9990-46A9-92E6-9F2FC55D5111}" srcOrd="0" destOrd="0" presId="urn:microsoft.com/office/officeart/2005/8/layout/target3"/>
    <dgm:cxn modelId="{29746396-4361-4F7B-BA78-F9DE1F166E9F}" type="presOf" srcId="{EAEF4F9F-1C10-41E4-BBC5-7EDE15032C99}" destId="{7DF31AAC-6479-4ADA-8A43-F65D3447EC19}" srcOrd="0" destOrd="0" presId="urn:microsoft.com/office/officeart/2005/8/layout/target3"/>
    <dgm:cxn modelId="{AA91CFA7-9469-4DF8-95FE-7552D3BFCBCF}" srcId="{CEB851F0-1052-482B-B5F7-E494E6819EF0}" destId="{357CF086-1690-46E7-ABA4-056F3DC07F21}" srcOrd="1" destOrd="0" parTransId="{9BA5139A-1393-49B2-80EE-58469132999C}" sibTransId="{41593D70-D0CD-44A9-B0B8-3CB3A728BF39}"/>
    <dgm:cxn modelId="{DC43DEB9-D1FA-49FF-A4EF-CD45F1C85D8F}" type="presOf" srcId="{CEB851F0-1052-482B-B5F7-E494E6819EF0}" destId="{777019BB-CF3B-4BC8-91D5-828B5421B9E1}" srcOrd="0" destOrd="0" presId="urn:microsoft.com/office/officeart/2005/8/layout/target3"/>
    <dgm:cxn modelId="{DFD0DD0C-EACD-4AA4-B3DF-F694A08A9585}" type="presParOf" srcId="{777019BB-CF3B-4BC8-91D5-828B5421B9E1}" destId="{516A24CE-273D-403A-8D1C-24BF2F9C2917}" srcOrd="0" destOrd="0" presId="urn:microsoft.com/office/officeart/2005/8/layout/target3"/>
    <dgm:cxn modelId="{4197D00F-CAC7-4094-92CF-0E473E9FABDB}" type="presParOf" srcId="{777019BB-CF3B-4BC8-91D5-828B5421B9E1}" destId="{DD9BD7ED-F18E-4FD2-9C8E-AF96CA92E8B6}" srcOrd="1" destOrd="0" presId="urn:microsoft.com/office/officeart/2005/8/layout/target3"/>
    <dgm:cxn modelId="{E4FD4B02-A4EF-471E-854F-D219E1545512}" type="presParOf" srcId="{777019BB-CF3B-4BC8-91D5-828B5421B9E1}" destId="{7DF31AAC-6479-4ADA-8A43-F65D3447EC19}" srcOrd="2" destOrd="0" presId="urn:microsoft.com/office/officeart/2005/8/layout/target3"/>
    <dgm:cxn modelId="{9AAF8234-2237-491A-A665-478D9AB33B86}" type="presParOf" srcId="{777019BB-CF3B-4BC8-91D5-828B5421B9E1}" destId="{4C71DA8D-87F7-4E40-90CA-D01A31EC0E61}" srcOrd="3" destOrd="0" presId="urn:microsoft.com/office/officeart/2005/8/layout/target3"/>
    <dgm:cxn modelId="{9E190623-8AD4-4A6B-9C83-CED116A21169}" type="presParOf" srcId="{777019BB-CF3B-4BC8-91D5-828B5421B9E1}" destId="{619D055E-7606-4EBF-B2F5-5E236FB9F99B}" srcOrd="4" destOrd="0" presId="urn:microsoft.com/office/officeart/2005/8/layout/target3"/>
    <dgm:cxn modelId="{BD239ECF-9AB3-498C-8B3A-5EA8EACB9594}" type="presParOf" srcId="{777019BB-CF3B-4BC8-91D5-828B5421B9E1}" destId="{B6C28984-9990-46A9-92E6-9F2FC55D5111}" srcOrd="5" destOrd="0" presId="urn:microsoft.com/office/officeart/2005/8/layout/target3"/>
    <dgm:cxn modelId="{FF01BD7A-BF9E-478C-9A7E-02E15E931B25}" type="presParOf" srcId="{777019BB-CF3B-4BC8-91D5-828B5421B9E1}" destId="{9F46A3CB-AD19-4CD6-8FF5-56652813EECA}" srcOrd="6" destOrd="0" presId="urn:microsoft.com/office/officeart/2005/8/layout/target3"/>
    <dgm:cxn modelId="{58192155-8290-4E5D-8FDB-F1F845BD420E}" type="presParOf" srcId="{777019BB-CF3B-4BC8-91D5-828B5421B9E1}" destId="{CE6A11F7-18CA-4FAB-BA13-477793756DE5}"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6423A-1EFA-4E6A-A464-D8A43D084662}" type="doc">
      <dgm:prSet loTypeId="urn:microsoft.com/office/officeart/2005/8/layout/pyramid2" loCatId="list" qsTypeId="urn:microsoft.com/office/officeart/2005/8/quickstyle/simple1" qsCatId="simple" csTypeId="urn:microsoft.com/office/officeart/2005/8/colors/accent1_2" csCatId="accent1" phldr="1"/>
      <dgm:spPr/>
    </dgm:pt>
    <dgm:pt modelId="{66F8D7C1-BC9D-42DA-BC9D-DBF2706CA080}">
      <dgm:prSet phldrT="[Texto]" custT="1"/>
      <dgm:spPr/>
      <dgm:t>
        <a:bodyPr/>
        <a:lstStyle/>
        <a:p>
          <a:pPr algn="ctr"/>
          <a:endParaRPr lang="it-IT" altLang="es-ES" sz="600" dirty="0">
            <a:latin typeface="Arial Rounded MT Bold" panose="020F0704030504030204" pitchFamily="34" charset="0"/>
          </a:endParaRPr>
        </a:p>
        <a:p>
          <a:pPr algn="just"/>
          <a:r>
            <a:rPr lang="en-US" altLang="es-ES" sz="1000" dirty="0">
              <a:latin typeface="Arial Rounded MT Bold" panose="020F0704030504030204" pitchFamily="34" charset="0"/>
            </a:rPr>
            <a:t>The sudden change that we see in the graph towards the end of the eighteenth century corresponds to a development we have heard a lot about: the </a:t>
          </a:r>
          <a:r>
            <a:rPr lang="en-US" altLang="es-ES" sz="1000" dirty="0">
              <a:solidFill>
                <a:schemeClr val="tx2">
                  <a:lumMod val="60000"/>
                  <a:lumOff val="40000"/>
                </a:schemeClr>
              </a:solidFill>
              <a:latin typeface="Arial Rounded MT Bold" panose="020F0704030504030204" pitchFamily="34" charset="0"/>
            </a:rPr>
            <a:t>Industrial</a:t>
          </a:r>
          <a:r>
            <a:rPr lang="en-US" altLang="es-ES" sz="1000" dirty="0">
              <a:latin typeface="Arial Rounded MT Bold" panose="020F0704030504030204" pitchFamily="34" charset="0"/>
            </a:rPr>
            <a:t> </a:t>
          </a:r>
          <a:r>
            <a:rPr lang="en-US" altLang="es-ES" sz="1000" dirty="0">
              <a:solidFill>
                <a:schemeClr val="tx2">
                  <a:lumMod val="60000"/>
                  <a:lumOff val="40000"/>
                </a:schemeClr>
              </a:solidFill>
              <a:latin typeface="Arial Rounded MT Bold" panose="020F0704030504030204" pitchFamily="34" charset="0"/>
            </a:rPr>
            <a:t>Revolution</a:t>
          </a:r>
          <a:r>
            <a:rPr lang="en-US" altLang="es-ES" sz="1000" dirty="0">
              <a:latin typeface="Arial Rounded MT Bold" panose="020F0704030504030204" pitchFamily="34" charset="0"/>
            </a:rPr>
            <a:t>.</a:t>
          </a:r>
          <a:endParaRPr lang="es-ES" sz="1000" dirty="0"/>
        </a:p>
      </dgm:t>
    </dgm:pt>
    <dgm:pt modelId="{A107BD92-C13B-4AF5-B592-20C71DA8F552}" type="parTrans" cxnId="{31166EDD-9B52-4882-A6E6-1A20D832FFD8}">
      <dgm:prSet/>
      <dgm:spPr/>
      <dgm:t>
        <a:bodyPr/>
        <a:lstStyle/>
        <a:p>
          <a:endParaRPr lang="es-ES"/>
        </a:p>
      </dgm:t>
    </dgm:pt>
    <dgm:pt modelId="{FA4E6101-9306-455D-B9A1-49D89B981D56}" type="sibTrans" cxnId="{31166EDD-9B52-4882-A6E6-1A20D832FFD8}">
      <dgm:prSet/>
      <dgm:spPr/>
      <dgm:t>
        <a:bodyPr/>
        <a:lstStyle/>
        <a:p>
          <a:endParaRPr lang="es-ES"/>
        </a:p>
      </dgm:t>
    </dgm:pt>
    <dgm:pt modelId="{D2F50F14-441A-4508-A9D2-840D1DF540BA}">
      <dgm:prSet phldrT="[Texto]" custT="1"/>
      <dgm:spPr/>
      <dgm:t>
        <a:bodyPr/>
        <a:lstStyle/>
        <a:p>
          <a:pPr algn="ctr"/>
          <a:endParaRPr lang="it-IT" altLang="es-ES" sz="600" dirty="0">
            <a:latin typeface="Arial Rounded MT Bold" panose="020F0704030504030204" pitchFamily="34" charset="0"/>
          </a:endParaRPr>
        </a:p>
        <a:p>
          <a:pPr algn="just"/>
          <a:r>
            <a:rPr lang="en-US" altLang="es-ES" sz="1000" dirty="0">
              <a:latin typeface="Arial Rounded MT Bold" panose="020F0704030504030204" pitchFamily="34" charset="0"/>
            </a:rPr>
            <a:t>It was the sum of several near-simultaneous </a:t>
          </a:r>
          <a:r>
            <a:rPr lang="en-US" altLang="es-ES" sz="1000" dirty="0">
              <a:solidFill>
                <a:schemeClr val="tx2">
                  <a:lumMod val="60000"/>
                  <a:lumOff val="40000"/>
                </a:schemeClr>
              </a:solidFill>
              <a:latin typeface="Arial Rounded MT Bold" panose="020F0704030504030204" pitchFamily="34" charset="0"/>
            </a:rPr>
            <a:t>advances</a:t>
          </a:r>
          <a:r>
            <a:rPr lang="en-US" altLang="es-ES" sz="1000" dirty="0">
              <a:latin typeface="Arial Rounded MT Bold" panose="020F0704030504030204" pitchFamily="34" charset="0"/>
            </a:rPr>
            <a:t> in </a:t>
          </a:r>
          <a:r>
            <a:rPr lang="en-US" altLang="es-ES" sz="1000" dirty="0">
              <a:solidFill>
                <a:schemeClr val="tx2">
                  <a:lumMod val="60000"/>
                  <a:lumOff val="40000"/>
                </a:schemeClr>
              </a:solidFill>
              <a:latin typeface="Arial Rounded MT Bold" panose="020F0704030504030204" pitchFamily="34" charset="0"/>
            </a:rPr>
            <a:t>Engineering</a:t>
          </a:r>
          <a:r>
            <a:rPr lang="en-US" altLang="es-ES" sz="1000" dirty="0">
              <a:latin typeface="Arial Rounded MT Bold" panose="020F0704030504030204" pitchFamily="34" charset="0"/>
            </a:rPr>
            <a:t>, </a:t>
          </a:r>
          <a:r>
            <a:rPr lang="en-US" altLang="es-ES" sz="1000" dirty="0">
              <a:solidFill>
                <a:schemeClr val="tx2">
                  <a:lumMod val="60000"/>
                  <a:lumOff val="40000"/>
                </a:schemeClr>
              </a:solidFill>
              <a:latin typeface="Arial Rounded MT Bold" panose="020F0704030504030204" pitchFamily="34" charset="0"/>
            </a:rPr>
            <a:t>Mechanics</a:t>
          </a:r>
          <a:r>
            <a:rPr lang="en-US" altLang="es-ES" sz="1000" dirty="0">
              <a:latin typeface="Arial Rounded MT Bold" panose="020F0704030504030204" pitchFamily="34" charset="0"/>
            </a:rPr>
            <a:t>, </a:t>
          </a:r>
          <a:r>
            <a:rPr lang="en-US" altLang="es-ES" sz="1000" dirty="0">
              <a:solidFill>
                <a:schemeClr val="tx2">
                  <a:lumMod val="60000"/>
                  <a:lumOff val="40000"/>
                </a:schemeClr>
              </a:solidFill>
              <a:latin typeface="Arial Rounded MT Bold" panose="020F0704030504030204" pitchFamily="34" charset="0"/>
            </a:rPr>
            <a:t>Chemistry</a:t>
          </a:r>
          <a:r>
            <a:rPr lang="en-US" altLang="es-ES" sz="1000" dirty="0">
              <a:latin typeface="Arial Rounded MT Bold" panose="020F0704030504030204" pitchFamily="34" charset="0"/>
            </a:rPr>
            <a:t>, </a:t>
          </a:r>
          <a:r>
            <a:rPr lang="en-US" altLang="es-ES" sz="1000" dirty="0">
              <a:solidFill>
                <a:schemeClr val="tx2">
                  <a:lumMod val="60000"/>
                  <a:lumOff val="40000"/>
                </a:schemeClr>
              </a:solidFill>
              <a:latin typeface="Arial Rounded MT Bold" panose="020F0704030504030204" pitchFamily="34" charset="0"/>
            </a:rPr>
            <a:t>Metallurgy</a:t>
          </a:r>
          <a:r>
            <a:rPr lang="en-US" altLang="es-ES" sz="1000" dirty="0">
              <a:latin typeface="Arial Rounded MT Bold" panose="020F0704030504030204" pitchFamily="34" charset="0"/>
            </a:rPr>
            <a:t> and </a:t>
          </a:r>
          <a:r>
            <a:rPr lang="en-US" altLang="es-ES" sz="1000" dirty="0">
              <a:solidFill>
                <a:schemeClr val="tx2">
                  <a:lumMod val="60000"/>
                  <a:lumOff val="40000"/>
                </a:schemeClr>
              </a:solidFill>
              <a:latin typeface="Arial Rounded MT Bold" panose="020F0704030504030204" pitchFamily="34" charset="0"/>
            </a:rPr>
            <a:t>other disciplines</a:t>
          </a:r>
          <a:r>
            <a:rPr lang="en-US" altLang="es-ES" sz="1000" dirty="0">
              <a:latin typeface="Arial Rounded MT Bold" panose="020F0704030504030204" pitchFamily="34" charset="0"/>
            </a:rPr>
            <a:t>. </a:t>
          </a:r>
          <a:endParaRPr lang="es-ES" sz="1000" dirty="0"/>
        </a:p>
      </dgm:t>
    </dgm:pt>
    <dgm:pt modelId="{B2C176B7-3EC7-4CCF-AA19-E373F67C8F77}" type="parTrans" cxnId="{27FBC55F-E1D9-4776-A96F-F212588C0E25}">
      <dgm:prSet/>
      <dgm:spPr/>
      <dgm:t>
        <a:bodyPr/>
        <a:lstStyle/>
        <a:p>
          <a:endParaRPr lang="es-ES"/>
        </a:p>
      </dgm:t>
    </dgm:pt>
    <dgm:pt modelId="{88062856-CF4B-4625-A1CF-1D5BBA58F309}" type="sibTrans" cxnId="{27FBC55F-E1D9-4776-A96F-F212588C0E25}">
      <dgm:prSet/>
      <dgm:spPr/>
      <dgm:t>
        <a:bodyPr/>
        <a:lstStyle/>
        <a:p>
          <a:endParaRPr lang="es-ES"/>
        </a:p>
      </dgm:t>
    </dgm:pt>
    <dgm:pt modelId="{943A7E62-96B4-4C4F-A74A-2842391BEAC9}">
      <dgm:prSet phldrT="[Texto]" custT="1"/>
      <dgm:spPr/>
      <dgm:t>
        <a:bodyPr/>
        <a:lstStyle/>
        <a:p>
          <a:pPr algn="just"/>
          <a:r>
            <a:rPr lang="en-US" altLang="es-ES" sz="1000" dirty="0">
              <a:latin typeface="Arial Rounded MT Bold" panose="020F0704030504030204" pitchFamily="34" charset="0"/>
            </a:rPr>
            <a:t>It is not difficult to imagine that these </a:t>
          </a:r>
          <a:r>
            <a:rPr lang="en-US" altLang="es-ES" sz="1000" dirty="0">
              <a:solidFill>
                <a:schemeClr val="tx2">
                  <a:lumMod val="60000"/>
                  <a:lumOff val="40000"/>
                </a:schemeClr>
              </a:solidFill>
              <a:latin typeface="Arial Rounded MT Bold" panose="020F0704030504030204" pitchFamily="34" charset="0"/>
            </a:rPr>
            <a:t>technological innovations </a:t>
          </a:r>
          <a:r>
            <a:rPr lang="en-US" altLang="es-ES" sz="1000" dirty="0">
              <a:latin typeface="Arial Rounded MT Bold" panose="020F0704030504030204" pitchFamily="34" charset="0"/>
            </a:rPr>
            <a:t>are at the basis of the previously mentioned, clear and protracted leap in the </a:t>
          </a:r>
          <a:r>
            <a:rPr lang="en-US" altLang="es-ES" sz="1000" dirty="0">
              <a:solidFill>
                <a:schemeClr val="tx2">
                  <a:lumMod val="60000"/>
                  <a:lumOff val="40000"/>
                </a:schemeClr>
              </a:solidFill>
              <a:latin typeface="Arial Rounded MT Bold" panose="020F0704030504030204" pitchFamily="34" charset="0"/>
            </a:rPr>
            <a:t>progress of humanity</a:t>
          </a:r>
          <a:r>
            <a:rPr lang="en-US" altLang="es-ES" sz="1000" dirty="0">
              <a:latin typeface="Arial Rounded MT Bold" panose="020F0704030504030204" pitchFamily="34" charset="0"/>
            </a:rPr>
            <a:t>.</a:t>
          </a:r>
          <a:endParaRPr lang="es-ES" sz="1000" dirty="0"/>
        </a:p>
      </dgm:t>
    </dgm:pt>
    <dgm:pt modelId="{C6F1C84F-54CB-4A0A-B117-6E716694F2FE}" type="parTrans" cxnId="{A1F60447-CB3F-4254-BE3C-FE010AEF2ED1}">
      <dgm:prSet/>
      <dgm:spPr/>
      <dgm:t>
        <a:bodyPr/>
        <a:lstStyle/>
        <a:p>
          <a:endParaRPr lang="es-ES"/>
        </a:p>
      </dgm:t>
    </dgm:pt>
    <dgm:pt modelId="{B5732B63-5444-4DD3-BF82-D2C54D8D9C84}" type="sibTrans" cxnId="{A1F60447-CB3F-4254-BE3C-FE010AEF2ED1}">
      <dgm:prSet/>
      <dgm:spPr/>
      <dgm:t>
        <a:bodyPr/>
        <a:lstStyle/>
        <a:p>
          <a:endParaRPr lang="es-ES"/>
        </a:p>
      </dgm:t>
    </dgm:pt>
    <dgm:pt modelId="{D8C707C0-0140-4198-BB86-C936ABF98354}" type="pres">
      <dgm:prSet presAssocID="{6E66423A-1EFA-4E6A-A464-D8A43D084662}" presName="compositeShape" presStyleCnt="0">
        <dgm:presLayoutVars>
          <dgm:dir/>
          <dgm:resizeHandles/>
        </dgm:presLayoutVars>
      </dgm:prSet>
      <dgm:spPr/>
    </dgm:pt>
    <dgm:pt modelId="{AD3A99A3-03CE-4829-B6AE-D18F9C703D81}" type="pres">
      <dgm:prSet presAssocID="{6E66423A-1EFA-4E6A-A464-D8A43D084662}" presName="pyramid" presStyleLbl="node1" presStyleIdx="0" presStyleCnt="1" custScaleX="95027" custScaleY="74384" custLinFactNeighborX="-37792" custLinFactNeighborY="-6558"/>
      <dgm:spPr>
        <a:solidFill>
          <a:srgbClr val="A4B4EA"/>
        </a:solidFill>
      </dgm:spPr>
    </dgm:pt>
    <dgm:pt modelId="{FC365496-1ADA-493A-87B9-F1463703F90E}" type="pres">
      <dgm:prSet presAssocID="{6E66423A-1EFA-4E6A-A464-D8A43D084662}" presName="theList" presStyleCnt="0"/>
      <dgm:spPr/>
    </dgm:pt>
    <dgm:pt modelId="{6FA68F45-90B3-4854-8C4D-0A2342CAF7AE}" type="pres">
      <dgm:prSet presAssocID="{66F8D7C1-BC9D-42DA-BC9D-DBF2706CA080}" presName="aNode" presStyleLbl="fgAcc1" presStyleIdx="0" presStyleCnt="3" custScaleX="173622" custScaleY="93552" custLinFactY="-1656" custLinFactNeighborX="-3179" custLinFactNeighborY="-100000">
        <dgm:presLayoutVars>
          <dgm:bulletEnabled val="1"/>
        </dgm:presLayoutVars>
      </dgm:prSet>
      <dgm:spPr/>
    </dgm:pt>
    <dgm:pt modelId="{9CEC144C-56A3-4198-B36E-19AE30080130}" type="pres">
      <dgm:prSet presAssocID="{66F8D7C1-BC9D-42DA-BC9D-DBF2706CA080}" presName="aSpace" presStyleCnt="0"/>
      <dgm:spPr/>
    </dgm:pt>
    <dgm:pt modelId="{87764381-6ED9-439A-82DD-8B322F834DD7}" type="pres">
      <dgm:prSet presAssocID="{D2F50F14-441A-4508-A9D2-840D1DF540BA}" presName="aNode" presStyleLbl="fgAcc1" presStyleIdx="1" presStyleCnt="3" custScaleX="174752" custLinFactNeighborX="-4193" custLinFactNeighborY="-20248">
        <dgm:presLayoutVars>
          <dgm:bulletEnabled val="1"/>
        </dgm:presLayoutVars>
      </dgm:prSet>
      <dgm:spPr/>
    </dgm:pt>
    <dgm:pt modelId="{FE4B2EE4-B52A-4D21-826E-DEA01CF66716}" type="pres">
      <dgm:prSet presAssocID="{D2F50F14-441A-4508-A9D2-840D1DF540BA}" presName="aSpace" presStyleCnt="0"/>
      <dgm:spPr/>
    </dgm:pt>
    <dgm:pt modelId="{3A928C09-7E22-47C1-ADA8-82CAB7B20D53}" type="pres">
      <dgm:prSet presAssocID="{943A7E62-96B4-4C4F-A74A-2842391BEAC9}" presName="aNode" presStyleLbl="fgAcc1" presStyleIdx="2" presStyleCnt="3" custScaleX="176502" custLinFactNeighborX="-4525" custLinFactNeighborY="85327">
        <dgm:presLayoutVars>
          <dgm:bulletEnabled val="1"/>
        </dgm:presLayoutVars>
      </dgm:prSet>
      <dgm:spPr/>
    </dgm:pt>
    <dgm:pt modelId="{3A4BFDD2-DA89-4A3B-802B-A3976F0EB36E}" type="pres">
      <dgm:prSet presAssocID="{943A7E62-96B4-4C4F-A74A-2842391BEAC9}" presName="aSpace" presStyleCnt="0"/>
      <dgm:spPr/>
    </dgm:pt>
  </dgm:ptLst>
  <dgm:cxnLst>
    <dgm:cxn modelId="{27FBC55F-E1D9-4776-A96F-F212588C0E25}" srcId="{6E66423A-1EFA-4E6A-A464-D8A43D084662}" destId="{D2F50F14-441A-4508-A9D2-840D1DF540BA}" srcOrd="1" destOrd="0" parTransId="{B2C176B7-3EC7-4CCF-AA19-E373F67C8F77}" sibTransId="{88062856-CF4B-4625-A1CF-1D5BBA58F309}"/>
    <dgm:cxn modelId="{A1F60447-CB3F-4254-BE3C-FE010AEF2ED1}" srcId="{6E66423A-1EFA-4E6A-A464-D8A43D084662}" destId="{943A7E62-96B4-4C4F-A74A-2842391BEAC9}" srcOrd="2" destOrd="0" parTransId="{C6F1C84F-54CB-4A0A-B117-6E716694F2FE}" sibTransId="{B5732B63-5444-4DD3-BF82-D2C54D8D9C84}"/>
    <dgm:cxn modelId="{11ECDA7F-FBCF-4DB2-A6FE-9C4BD45AEABB}" type="presOf" srcId="{6E66423A-1EFA-4E6A-A464-D8A43D084662}" destId="{D8C707C0-0140-4198-BB86-C936ABF98354}" srcOrd="0" destOrd="0" presId="urn:microsoft.com/office/officeart/2005/8/layout/pyramid2"/>
    <dgm:cxn modelId="{DB9C2B89-267B-4CEA-85EB-9FFF8B94B447}" type="presOf" srcId="{943A7E62-96B4-4C4F-A74A-2842391BEAC9}" destId="{3A928C09-7E22-47C1-ADA8-82CAB7B20D53}" srcOrd="0" destOrd="0" presId="urn:microsoft.com/office/officeart/2005/8/layout/pyramid2"/>
    <dgm:cxn modelId="{F281D5A6-13F3-44B8-82E0-FF88BD117249}" type="presOf" srcId="{66F8D7C1-BC9D-42DA-BC9D-DBF2706CA080}" destId="{6FA68F45-90B3-4854-8C4D-0A2342CAF7AE}" srcOrd="0" destOrd="0" presId="urn:microsoft.com/office/officeart/2005/8/layout/pyramid2"/>
    <dgm:cxn modelId="{3BDDBBB0-D8EB-446B-88DE-2BD156CE6846}" type="presOf" srcId="{D2F50F14-441A-4508-A9D2-840D1DF540BA}" destId="{87764381-6ED9-439A-82DD-8B322F834DD7}" srcOrd="0" destOrd="0" presId="urn:microsoft.com/office/officeart/2005/8/layout/pyramid2"/>
    <dgm:cxn modelId="{31166EDD-9B52-4882-A6E6-1A20D832FFD8}" srcId="{6E66423A-1EFA-4E6A-A464-D8A43D084662}" destId="{66F8D7C1-BC9D-42DA-BC9D-DBF2706CA080}" srcOrd="0" destOrd="0" parTransId="{A107BD92-C13B-4AF5-B592-20C71DA8F552}" sibTransId="{FA4E6101-9306-455D-B9A1-49D89B981D56}"/>
    <dgm:cxn modelId="{F7B5EB5E-0114-4A3A-B3DC-970301EAFE75}" type="presParOf" srcId="{D8C707C0-0140-4198-BB86-C936ABF98354}" destId="{AD3A99A3-03CE-4829-B6AE-D18F9C703D81}" srcOrd="0" destOrd="0" presId="urn:microsoft.com/office/officeart/2005/8/layout/pyramid2"/>
    <dgm:cxn modelId="{7B0C356F-844B-46AC-9E8A-80F5F17FE8FB}" type="presParOf" srcId="{D8C707C0-0140-4198-BB86-C936ABF98354}" destId="{FC365496-1ADA-493A-87B9-F1463703F90E}" srcOrd="1" destOrd="0" presId="urn:microsoft.com/office/officeart/2005/8/layout/pyramid2"/>
    <dgm:cxn modelId="{835EFAFF-2730-4F99-9550-A4036EA1A4C6}" type="presParOf" srcId="{FC365496-1ADA-493A-87B9-F1463703F90E}" destId="{6FA68F45-90B3-4854-8C4D-0A2342CAF7AE}" srcOrd="0" destOrd="0" presId="urn:microsoft.com/office/officeart/2005/8/layout/pyramid2"/>
    <dgm:cxn modelId="{70743D1C-DFF9-40C5-81A1-6BD8D12739F8}" type="presParOf" srcId="{FC365496-1ADA-493A-87B9-F1463703F90E}" destId="{9CEC144C-56A3-4198-B36E-19AE30080130}" srcOrd="1" destOrd="0" presId="urn:microsoft.com/office/officeart/2005/8/layout/pyramid2"/>
    <dgm:cxn modelId="{63AC2D02-570B-4CE3-8D97-F0235CDAED04}" type="presParOf" srcId="{FC365496-1ADA-493A-87B9-F1463703F90E}" destId="{87764381-6ED9-439A-82DD-8B322F834DD7}" srcOrd="2" destOrd="0" presId="urn:microsoft.com/office/officeart/2005/8/layout/pyramid2"/>
    <dgm:cxn modelId="{C297336E-59F5-4827-A6A9-3F83128748D8}" type="presParOf" srcId="{FC365496-1ADA-493A-87B9-F1463703F90E}" destId="{FE4B2EE4-B52A-4D21-826E-DEA01CF66716}" srcOrd="3" destOrd="0" presId="urn:microsoft.com/office/officeart/2005/8/layout/pyramid2"/>
    <dgm:cxn modelId="{4A114C7F-1EB9-46F0-97EF-FD5B39ECCE92}" type="presParOf" srcId="{FC365496-1ADA-493A-87B9-F1463703F90E}" destId="{3A928C09-7E22-47C1-ADA8-82CAB7B20D53}" srcOrd="4" destOrd="0" presId="urn:microsoft.com/office/officeart/2005/8/layout/pyramid2"/>
    <dgm:cxn modelId="{C9B6B738-BB74-44CB-AA49-9E8EBA12CA1C}" type="presParOf" srcId="{FC365496-1ADA-493A-87B9-F1463703F90E}" destId="{3A4BFDD2-DA89-4A3B-802B-A3976F0EB36E}"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A993D7-DF3D-4E61-AEC4-4510C092FC0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S"/>
        </a:p>
      </dgm:t>
    </dgm:pt>
    <dgm:pt modelId="{7D0D5861-8599-49E5-81D1-BDF0E3E30586}">
      <dgm:prSet phldrT="[Texto]" custT="1"/>
      <dgm:spPr/>
      <dgm:t>
        <a:bodyPr/>
        <a:lstStyle/>
        <a:p>
          <a:r>
            <a:rPr lang="en-US" altLang="es-ES" sz="1100" dirty="0">
              <a:latin typeface="Arial Rounded MT Bold" panose="020F0704030504030204" pitchFamily="34" charset="0"/>
            </a:rPr>
            <a:t>The </a:t>
          </a:r>
          <a:r>
            <a:rPr lang="en-US" altLang="es-ES" sz="1100" dirty="0">
              <a:solidFill>
                <a:schemeClr val="tx2">
                  <a:lumMod val="60000"/>
                  <a:lumOff val="40000"/>
                </a:schemeClr>
              </a:solidFill>
              <a:latin typeface="Arial Rounded MT Bold" panose="020F0704030504030204" pitchFamily="34" charset="0"/>
            </a:rPr>
            <a:t>problems</a:t>
          </a:r>
          <a:r>
            <a:rPr lang="en-US" altLang="es-ES" sz="1100" dirty="0">
              <a:latin typeface="Arial Rounded MT Bold" panose="020F0704030504030204" pitchFamily="34" charset="0"/>
            </a:rPr>
            <a:t> of the </a:t>
          </a:r>
          <a:r>
            <a:rPr lang="en-US" altLang="es-ES" sz="1100" dirty="0">
              <a:solidFill>
                <a:schemeClr val="tx2">
                  <a:lumMod val="60000"/>
                  <a:lumOff val="40000"/>
                </a:schemeClr>
              </a:solidFill>
              <a:latin typeface="Arial Rounded MT Bold" panose="020F0704030504030204" pitchFamily="34" charset="0"/>
            </a:rPr>
            <a:t>digital revolution </a:t>
          </a:r>
          <a:r>
            <a:rPr lang="en-US" altLang="es-ES" sz="1100" dirty="0">
              <a:latin typeface="Arial Rounded MT Bold" panose="020F0704030504030204" pitchFamily="34" charset="0"/>
            </a:rPr>
            <a:t>must be addressed as well, but at first we </a:t>
          </a:r>
        </a:p>
        <a:p>
          <a:r>
            <a:rPr lang="en-US" altLang="es-ES" sz="1100" dirty="0">
              <a:latin typeface="Arial Rounded MT Bold" panose="020F0704030504030204" pitchFamily="34" charset="0"/>
            </a:rPr>
            <a:t>must understand </a:t>
          </a:r>
          <a:r>
            <a:rPr lang="en-US" altLang="es-ES" sz="1100" dirty="0">
              <a:solidFill>
                <a:schemeClr val="tx2">
                  <a:lumMod val="60000"/>
                  <a:lumOff val="40000"/>
                </a:schemeClr>
              </a:solidFill>
              <a:latin typeface="Arial Rounded MT Bold" panose="020F0704030504030204" pitchFamily="34" charset="0"/>
            </a:rPr>
            <a:t>what they are</a:t>
          </a:r>
          <a:r>
            <a:rPr lang="en-US" altLang="es-ES" sz="1100" dirty="0">
              <a:latin typeface="Arial Rounded MT Bold" panose="020F0704030504030204" pitchFamily="34" charset="0"/>
            </a:rPr>
            <a:t>.</a:t>
          </a:r>
          <a:endParaRPr lang="es-ES" sz="1100" dirty="0"/>
        </a:p>
      </dgm:t>
    </dgm:pt>
    <dgm:pt modelId="{4CC2D9BA-49AD-4746-A4BF-313C99F9A9A1}" type="parTrans" cxnId="{F4D178B6-58E5-46DE-9B19-F9D9F4FD5C74}">
      <dgm:prSet/>
      <dgm:spPr/>
      <dgm:t>
        <a:bodyPr/>
        <a:lstStyle/>
        <a:p>
          <a:endParaRPr lang="es-ES" sz="1100"/>
        </a:p>
      </dgm:t>
    </dgm:pt>
    <dgm:pt modelId="{6B387971-1AD1-4728-87EF-1FD6E8BBA610}" type="sibTrans" cxnId="{F4D178B6-58E5-46DE-9B19-F9D9F4FD5C74}">
      <dgm:prSet/>
      <dgm:spPr/>
      <dgm:t>
        <a:bodyPr/>
        <a:lstStyle/>
        <a:p>
          <a:endParaRPr lang="es-ES" sz="1100"/>
        </a:p>
      </dgm:t>
    </dgm:pt>
    <dgm:pt modelId="{FC509EC3-E114-4BCB-AD11-0663F07D97CE}">
      <dgm:prSet phldrT="[Texto]" custT="1"/>
      <dgm:spPr/>
      <dgm:t>
        <a:bodyPr/>
        <a:lstStyle/>
        <a:p>
          <a:pPr algn="ctr"/>
          <a:r>
            <a:rPr lang="en-US" altLang="es-ES" sz="1100" dirty="0">
              <a:latin typeface="Arial Rounded MT Bold" panose="020F0704030504030204" pitchFamily="34" charset="0"/>
            </a:rPr>
            <a:t>It is essential to analyze the likely </a:t>
          </a:r>
          <a:r>
            <a:rPr lang="en-US" altLang="es-ES" sz="1100" dirty="0">
              <a:solidFill>
                <a:schemeClr val="tx2">
                  <a:lumMod val="60000"/>
                  <a:lumOff val="40000"/>
                </a:schemeClr>
              </a:solidFill>
              <a:latin typeface="Arial Rounded MT Bold" panose="020F0704030504030204" pitchFamily="34" charset="0"/>
            </a:rPr>
            <a:t>negative consequences of the second age of machines</a:t>
          </a:r>
          <a:r>
            <a:rPr lang="en-US" altLang="es-ES" sz="1100" dirty="0">
              <a:latin typeface="Arial Rounded MT Bold" panose="020F0704030504030204" pitchFamily="34" charset="0"/>
            </a:rPr>
            <a:t>, even by starting a daily debate within our community.</a:t>
          </a:r>
          <a:endParaRPr lang="es-ES" sz="1100" dirty="0"/>
        </a:p>
      </dgm:t>
    </dgm:pt>
    <dgm:pt modelId="{96FF45BF-0FAF-4A50-9BC1-634A3EBBEED5}" type="parTrans" cxnId="{177D2D65-972B-45AB-AC92-681940FA59ED}">
      <dgm:prSet/>
      <dgm:spPr/>
      <dgm:t>
        <a:bodyPr/>
        <a:lstStyle/>
        <a:p>
          <a:endParaRPr lang="es-ES" sz="1100"/>
        </a:p>
      </dgm:t>
    </dgm:pt>
    <dgm:pt modelId="{5B07D909-62C6-4C42-B442-AF801A869A5D}" type="sibTrans" cxnId="{177D2D65-972B-45AB-AC92-681940FA59ED}">
      <dgm:prSet/>
      <dgm:spPr/>
      <dgm:t>
        <a:bodyPr/>
        <a:lstStyle/>
        <a:p>
          <a:endParaRPr lang="es-ES" sz="1100"/>
        </a:p>
      </dgm:t>
    </dgm:pt>
    <dgm:pt modelId="{1E4F93A2-AF52-43EE-BD16-EDDFB10780CF}" type="pres">
      <dgm:prSet presAssocID="{6DA993D7-DF3D-4E61-AEC4-4510C092FC04}" presName="Name0" presStyleCnt="0">
        <dgm:presLayoutVars>
          <dgm:dir/>
          <dgm:resizeHandles val="exact"/>
        </dgm:presLayoutVars>
      </dgm:prSet>
      <dgm:spPr/>
    </dgm:pt>
    <dgm:pt modelId="{3B86C092-A37A-45C9-925C-297BBFD00AF7}" type="pres">
      <dgm:prSet presAssocID="{7D0D5861-8599-49E5-81D1-BDF0E3E30586}" presName="Name5" presStyleLbl="vennNode1" presStyleIdx="0" presStyleCnt="2">
        <dgm:presLayoutVars>
          <dgm:bulletEnabled val="1"/>
        </dgm:presLayoutVars>
      </dgm:prSet>
      <dgm:spPr/>
    </dgm:pt>
    <dgm:pt modelId="{6BDEC9FD-C655-454F-B527-D7E83EA5E8C6}" type="pres">
      <dgm:prSet presAssocID="{6B387971-1AD1-4728-87EF-1FD6E8BBA610}" presName="space" presStyleCnt="0"/>
      <dgm:spPr/>
    </dgm:pt>
    <dgm:pt modelId="{7EB9129B-5026-4B57-8B9F-8CF5DC557131}" type="pres">
      <dgm:prSet presAssocID="{FC509EC3-E114-4BCB-AD11-0663F07D97CE}" presName="Name5" presStyleLbl="vennNode1" presStyleIdx="1" presStyleCnt="2">
        <dgm:presLayoutVars>
          <dgm:bulletEnabled val="1"/>
        </dgm:presLayoutVars>
      </dgm:prSet>
      <dgm:spPr/>
    </dgm:pt>
  </dgm:ptLst>
  <dgm:cxnLst>
    <dgm:cxn modelId="{85682302-F42F-4623-A111-52BF8A1AD975}" type="presOf" srcId="{6DA993D7-DF3D-4E61-AEC4-4510C092FC04}" destId="{1E4F93A2-AF52-43EE-BD16-EDDFB10780CF}" srcOrd="0" destOrd="0" presId="urn:microsoft.com/office/officeart/2005/8/layout/venn3"/>
    <dgm:cxn modelId="{019EAC1B-E993-4A66-A6A3-5021EB1A52BD}" type="presOf" srcId="{7D0D5861-8599-49E5-81D1-BDF0E3E30586}" destId="{3B86C092-A37A-45C9-925C-297BBFD00AF7}" srcOrd="0" destOrd="0" presId="urn:microsoft.com/office/officeart/2005/8/layout/venn3"/>
    <dgm:cxn modelId="{177D2D65-972B-45AB-AC92-681940FA59ED}" srcId="{6DA993D7-DF3D-4E61-AEC4-4510C092FC04}" destId="{FC509EC3-E114-4BCB-AD11-0663F07D97CE}" srcOrd="1" destOrd="0" parTransId="{96FF45BF-0FAF-4A50-9BC1-634A3EBBEED5}" sibTransId="{5B07D909-62C6-4C42-B442-AF801A869A5D}"/>
    <dgm:cxn modelId="{C1E5797C-32B3-42B6-AF54-CE23ABE6A01A}" type="presOf" srcId="{FC509EC3-E114-4BCB-AD11-0663F07D97CE}" destId="{7EB9129B-5026-4B57-8B9F-8CF5DC557131}" srcOrd="0" destOrd="0" presId="urn:microsoft.com/office/officeart/2005/8/layout/venn3"/>
    <dgm:cxn modelId="{F4D178B6-58E5-46DE-9B19-F9D9F4FD5C74}" srcId="{6DA993D7-DF3D-4E61-AEC4-4510C092FC04}" destId="{7D0D5861-8599-49E5-81D1-BDF0E3E30586}" srcOrd="0" destOrd="0" parTransId="{4CC2D9BA-49AD-4746-A4BF-313C99F9A9A1}" sibTransId="{6B387971-1AD1-4728-87EF-1FD6E8BBA610}"/>
    <dgm:cxn modelId="{4D1121FE-8958-40B5-9419-531BE8457BFF}" type="presParOf" srcId="{1E4F93A2-AF52-43EE-BD16-EDDFB10780CF}" destId="{3B86C092-A37A-45C9-925C-297BBFD00AF7}" srcOrd="0" destOrd="0" presId="urn:microsoft.com/office/officeart/2005/8/layout/venn3"/>
    <dgm:cxn modelId="{9CB0BCF7-210E-4C2C-8514-20B85723C959}" type="presParOf" srcId="{1E4F93A2-AF52-43EE-BD16-EDDFB10780CF}" destId="{6BDEC9FD-C655-454F-B527-D7E83EA5E8C6}" srcOrd="1" destOrd="0" presId="urn:microsoft.com/office/officeart/2005/8/layout/venn3"/>
    <dgm:cxn modelId="{D3F0BD79-1B5E-44F5-AC13-0A8C7B673CD8}" type="presParOf" srcId="{1E4F93A2-AF52-43EE-BD16-EDDFB10780CF}" destId="{7EB9129B-5026-4B57-8B9F-8CF5DC557131}" srcOrd="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86AAC-5255-494D-A58C-AAB5E7B7D9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492C2CE2-9BC9-4AF2-AF9B-4367A3594337}">
      <dgm:prSet phldrT="[Texto]" custT="1"/>
      <dgm:spPr>
        <a:solidFill>
          <a:srgbClr val="9AD3E9"/>
        </a:solidFill>
      </dgm:spPr>
      <dgm:t>
        <a:bodyPr/>
        <a:lstStyle/>
        <a:p>
          <a:r>
            <a:rPr lang="en-US" altLang="es-ES" sz="1200" dirty="0">
              <a:solidFill>
                <a:schemeClr val="tx1"/>
              </a:solidFill>
              <a:latin typeface="Arial Rounded MT Bold" panose="020F0704030504030204" pitchFamily="34" charset="0"/>
            </a:rPr>
            <a:t>continuous exponential improvement in almost all aspects of</a:t>
          </a:r>
          <a:endParaRPr lang="es-ES" sz="1200" dirty="0">
            <a:solidFill>
              <a:schemeClr val="tx1"/>
            </a:solidFill>
          </a:endParaRPr>
        </a:p>
      </dgm:t>
    </dgm:pt>
    <dgm:pt modelId="{686EEF06-8FFD-4576-BC4A-D122E1348576}" type="parTrans" cxnId="{86A30CD0-5CC2-49ED-9196-81002678EA8C}">
      <dgm:prSet/>
      <dgm:spPr/>
      <dgm:t>
        <a:bodyPr/>
        <a:lstStyle/>
        <a:p>
          <a:endParaRPr lang="es-ES"/>
        </a:p>
      </dgm:t>
    </dgm:pt>
    <dgm:pt modelId="{80B19AAA-F727-44B8-842F-2B45CA688665}" type="sibTrans" cxnId="{86A30CD0-5CC2-49ED-9196-81002678EA8C}">
      <dgm:prSet/>
      <dgm:spPr/>
      <dgm:t>
        <a:bodyPr/>
        <a:lstStyle/>
        <a:p>
          <a:endParaRPr lang="es-ES"/>
        </a:p>
      </dgm:t>
    </dgm:pt>
    <dgm:pt modelId="{59EA022C-A58D-417A-B36A-9778451CFBA0}">
      <dgm:prSet phldrT="[Texto]" custT="1"/>
      <dgm:spPr>
        <a:solidFill>
          <a:srgbClr val="98DFBB"/>
        </a:solidFill>
      </dgm:spPr>
      <dgm:t>
        <a:bodyPr/>
        <a:lstStyle/>
        <a:p>
          <a:r>
            <a:rPr lang="en-US" altLang="es-ES" sz="1200" dirty="0">
              <a:solidFill>
                <a:schemeClr val="tx1"/>
              </a:solidFill>
              <a:latin typeface="Arial Rounded MT Bold" panose="020F0704030504030204" pitchFamily="34" charset="0"/>
            </a:rPr>
            <a:t>extraordinarily large amount of digitized information and</a:t>
          </a:r>
          <a:endParaRPr lang="es-ES" sz="1200" dirty="0">
            <a:solidFill>
              <a:schemeClr val="tx1"/>
            </a:solidFill>
          </a:endParaRPr>
        </a:p>
      </dgm:t>
    </dgm:pt>
    <dgm:pt modelId="{043C250F-F0E6-4E6E-AC63-ACD1B95E686C}" type="parTrans" cxnId="{6795AEFA-3DC5-4E7F-8146-2C6CE26B777F}">
      <dgm:prSet/>
      <dgm:spPr/>
      <dgm:t>
        <a:bodyPr/>
        <a:lstStyle/>
        <a:p>
          <a:endParaRPr lang="es-ES"/>
        </a:p>
      </dgm:t>
    </dgm:pt>
    <dgm:pt modelId="{9962A59C-963A-4FC4-B35D-7DBD545E6BA2}" type="sibTrans" cxnId="{6795AEFA-3DC5-4E7F-8146-2C6CE26B777F}">
      <dgm:prSet/>
      <dgm:spPr/>
      <dgm:t>
        <a:bodyPr/>
        <a:lstStyle/>
        <a:p>
          <a:endParaRPr lang="es-ES"/>
        </a:p>
      </dgm:t>
    </dgm:pt>
    <dgm:pt modelId="{2A804303-D8E5-426A-90A9-43E18423D8F6}">
      <dgm:prSet phldrT="[Texto]" custT="1"/>
      <dgm:spPr>
        <a:solidFill>
          <a:srgbClr val="F8B2A3"/>
        </a:solidFill>
      </dgm:spPr>
      <dgm:t>
        <a:bodyPr/>
        <a:lstStyle/>
        <a:p>
          <a:r>
            <a:rPr lang="en-US" altLang="es-ES" sz="1200" dirty="0">
              <a:solidFill>
                <a:schemeClr val="tx1"/>
              </a:solidFill>
              <a:latin typeface="Arial Rounded MT Bold" panose="020F0704030504030204" pitchFamily="34" charset="0"/>
            </a:rPr>
            <a:t>finally recombinant innovation</a:t>
          </a:r>
          <a:endParaRPr lang="es-ES" sz="1200" dirty="0">
            <a:solidFill>
              <a:schemeClr val="tx1"/>
            </a:solidFill>
          </a:endParaRPr>
        </a:p>
      </dgm:t>
    </dgm:pt>
    <dgm:pt modelId="{4D610BC9-4FA2-4A0E-9165-24F7FBBA5260}" type="parTrans" cxnId="{DD1159BE-2CC8-4BE4-9A8F-A5331542A999}">
      <dgm:prSet/>
      <dgm:spPr/>
      <dgm:t>
        <a:bodyPr/>
        <a:lstStyle/>
        <a:p>
          <a:endParaRPr lang="es-ES"/>
        </a:p>
      </dgm:t>
    </dgm:pt>
    <dgm:pt modelId="{BC841995-2464-4F6A-8F4B-19E9F8F9B822}" type="sibTrans" cxnId="{DD1159BE-2CC8-4BE4-9A8F-A5331542A999}">
      <dgm:prSet/>
      <dgm:spPr/>
      <dgm:t>
        <a:bodyPr/>
        <a:lstStyle/>
        <a:p>
          <a:endParaRPr lang="es-ES"/>
        </a:p>
      </dgm:t>
    </dgm:pt>
    <dgm:pt modelId="{75946FBF-04D4-4939-BA5A-7EBD7C417FAF}" type="pres">
      <dgm:prSet presAssocID="{2D386AAC-5255-494D-A58C-AAB5E7B7D9B0}" presName="Name0" presStyleCnt="0">
        <dgm:presLayoutVars>
          <dgm:chMax val="7"/>
          <dgm:chPref val="7"/>
          <dgm:dir/>
        </dgm:presLayoutVars>
      </dgm:prSet>
      <dgm:spPr/>
    </dgm:pt>
    <dgm:pt modelId="{BC7F49F0-1170-4531-8EE6-0833BE0BBA17}" type="pres">
      <dgm:prSet presAssocID="{2D386AAC-5255-494D-A58C-AAB5E7B7D9B0}" presName="Name1" presStyleCnt="0"/>
      <dgm:spPr/>
    </dgm:pt>
    <dgm:pt modelId="{6D2655CC-13F4-4935-8AE5-FCF43ACD7494}" type="pres">
      <dgm:prSet presAssocID="{2D386AAC-5255-494D-A58C-AAB5E7B7D9B0}" presName="cycle" presStyleCnt="0"/>
      <dgm:spPr/>
    </dgm:pt>
    <dgm:pt modelId="{015CB3BA-54E4-4E83-9597-0BB8605DD4DB}" type="pres">
      <dgm:prSet presAssocID="{2D386AAC-5255-494D-A58C-AAB5E7B7D9B0}" presName="srcNode" presStyleLbl="node1" presStyleIdx="0" presStyleCnt="3"/>
      <dgm:spPr/>
    </dgm:pt>
    <dgm:pt modelId="{EEB4B3F9-32C6-44BB-A2C7-A8B351E724B1}" type="pres">
      <dgm:prSet presAssocID="{2D386AAC-5255-494D-A58C-AAB5E7B7D9B0}" presName="conn" presStyleLbl="parChTrans1D2" presStyleIdx="0" presStyleCnt="1"/>
      <dgm:spPr/>
    </dgm:pt>
    <dgm:pt modelId="{F4DB9CA4-CE10-4A2B-ACF7-CB18A8B890FA}" type="pres">
      <dgm:prSet presAssocID="{2D386AAC-5255-494D-A58C-AAB5E7B7D9B0}" presName="extraNode" presStyleLbl="node1" presStyleIdx="0" presStyleCnt="3"/>
      <dgm:spPr/>
    </dgm:pt>
    <dgm:pt modelId="{9AD971F8-CFAD-4A2D-A45D-097F96B83BFC}" type="pres">
      <dgm:prSet presAssocID="{2D386AAC-5255-494D-A58C-AAB5E7B7D9B0}" presName="dstNode" presStyleLbl="node1" presStyleIdx="0" presStyleCnt="3"/>
      <dgm:spPr/>
    </dgm:pt>
    <dgm:pt modelId="{13FB3900-E91D-4A99-867A-A8FAAA78BD6E}" type="pres">
      <dgm:prSet presAssocID="{492C2CE2-9BC9-4AF2-AF9B-4367A3594337}" presName="text_1" presStyleLbl="node1" presStyleIdx="0" presStyleCnt="3">
        <dgm:presLayoutVars>
          <dgm:bulletEnabled val="1"/>
        </dgm:presLayoutVars>
      </dgm:prSet>
      <dgm:spPr/>
    </dgm:pt>
    <dgm:pt modelId="{AD4221CB-D5D9-4675-961B-6157270E7E60}" type="pres">
      <dgm:prSet presAssocID="{492C2CE2-9BC9-4AF2-AF9B-4367A3594337}" presName="accent_1" presStyleCnt="0"/>
      <dgm:spPr/>
    </dgm:pt>
    <dgm:pt modelId="{137FB06F-45CD-48C9-9190-41335C262B54}" type="pres">
      <dgm:prSet presAssocID="{492C2CE2-9BC9-4AF2-AF9B-4367A3594337}" presName="accentRepeatNode" presStyleLbl="solidFgAcc1" presStyleIdx="0" presStyleCnt="3"/>
      <dgm:spPr/>
    </dgm:pt>
    <dgm:pt modelId="{3B412C4D-871E-49A8-B40D-88D642A43A2B}" type="pres">
      <dgm:prSet presAssocID="{59EA022C-A58D-417A-B36A-9778451CFBA0}" presName="text_2" presStyleLbl="node1" presStyleIdx="1" presStyleCnt="3" custLinFactNeighborX="1751" custLinFactNeighborY="20">
        <dgm:presLayoutVars>
          <dgm:bulletEnabled val="1"/>
        </dgm:presLayoutVars>
      </dgm:prSet>
      <dgm:spPr/>
    </dgm:pt>
    <dgm:pt modelId="{40515996-CD8F-4BDC-9552-22CEFE7AA114}" type="pres">
      <dgm:prSet presAssocID="{59EA022C-A58D-417A-B36A-9778451CFBA0}" presName="accent_2" presStyleCnt="0"/>
      <dgm:spPr/>
    </dgm:pt>
    <dgm:pt modelId="{BED10E97-6650-4643-86D7-12A329CAABE2}" type="pres">
      <dgm:prSet presAssocID="{59EA022C-A58D-417A-B36A-9778451CFBA0}" presName="accentRepeatNode" presStyleLbl="solidFgAcc1" presStyleIdx="1" presStyleCnt="3"/>
      <dgm:spPr/>
    </dgm:pt>
    <dgm:pt modelId="{390C82C9-1074-4B3B-B39E-87C6E5C51F05}" type="pres">
      <dgm:prSet presAssocID="{2A804303-D8E5-426A-90A9-43E18423D8F6}" presName="text_3" presStyleLbl="node1" presStyleIdx="2" presStyleCnt="3">
        <dgm:presLayoutVars>
          <dgm:bulletEnabled val="1"/>
        </dgm:presLayoutVars>
      </dgm:prSet>
      <dgm:spPr/>
    </dgm:pt>
    <dgm:pt modelId="{59A7A66B-998C-417F-8492-69E2AF4C206B}" type="pres">
      <dgm:prSet presAssocID="{2A804303-D8E5-426A-90A9-43E18423D8F6}" presName="accent_3" presStyleCnt="0"/>
      <dgm:spPr/>
    </dgm:pt>
    <dgm:pt modelId="{D1B0BE1F-9115-4D4E-92B7-A62715174D94}" type="pres">
      <dgm:prSet presAssocID="{2A804303-D8E5-426A-90A9-43E18423D8F6}" presName="accentRepeatNode" presStyleLbl="solidFgAcc1" presStyleIdx="2" presStyleCnt="3"/>
      <dgm:spPr/>
    </dgm:pt>
  </dgm:ptLst>
  <dgm:cxnLst>
    <dgm:cxn modelId="{BC68CC01-BBC8-4CFC-B241-DAB2245DD662}" type="presOf" srcId="{2A804303-D8E5-426A-90A9-43E18423D8F6}" destId="{390C82C9-1074-4B3B-B39E-87C6E5C51F05}" srcOrd="0" destOrd="0" presId="urn:microsoft.com/office/officeart/2008/layout/VerticalCurvedList"/>
    <dgm:cxn modelId="{6A52A411-0295-4D9A-893A-3CDCABBD9258}" type="presOf" srcId="{59EA022C-A58D-417A-B36A-9778451CFBA0}" destId="{3B412C4D-871E-49A8-B40D-88D642A43A2B}" srcOrd="0" destOrd="0" presId="urn:microsoft.com/office/officeart/2008/layout/VerticalCurvedList"/>
    <dgm:cxn modelId="{6AC23743-284C-4AA5-8875-6E3D58FC9FBD}" type="presOf" srcId="{80B19AAA-F727-44B8-842F-2B45CA688665}" destId="{EEB4B3F9-32C6-44BB-A2C7-A8B351E724B1}" srcOrd="0" destOrd="0" presId="urn:microsoft.com/office/officeart/2008/layout/VerticalCurvedList"/>
    <dgm:cxn modelId="{0E7C93AE-F73B-4D05-88F8-86E0530A82C9}" type="presOf" srcId="{492C2CE2-9BC9-4AF2-AF9B-4367A3594337}" destId="{13FB3900-E91D-4A99-867A-A8FAAA78BD6E}" srcOrd="0" destOrd="0" presId="urn:microsoft.com/office/officeart/2008/layout/VerticalCurvedList"/>
    <dgm:cxn modelId="{F46DC3BA-8105-42C5-A458-F9AE2B3CE4C1}" type="presOf" srcId="{2D386AAC-5255-494D-A58C-AAB5E7B7D9B0}" destId="{75946FBF-04D4-4939-BA5A-7EBD7C417FAF}" srcOrd="0" destOrd="0" presId="urn:microsoft.com/office/officeart/2008/layout/VerticalCurvedList"/>
    <dgm:cxn modelId="{DD1159BE-2CC8-4BE4-9A8F-A5331542A999}" srcId="{2D386AAC-5255-494D-A58C-AAB5E7B7D9B0}" destId="{2A804303-D8E5-426A-90A9-43E18423D8F6}" srcOrd="2" destOrd="0" parTransId="{4D610BC9-4FA2-4A0E-9165-24F7FBBA5260}" sibTransId="{BC841995-2464-4F6A-8F4B-19E9F8F9B822}"/>
    <dgm:cxn modelId="{86A30CD0-5CC2-49ED-9196-81002678EA8C}" srcId="{2D386AAC-5255-494D-A58C-AAB5E7B7D9B0}" destId="{492C2CE2-9BC9-4AF2-AF9B-4367A3594337}" srcOrd="0" destOrd="0" parTransId="{686EEF06-8FFD-4576-BC4A-D122E1348576}" sibTransId="{80B19AAA-F727-44B8-842F-2B45CA688665}"/>
    <dgm:cxn modelId="{6795AEFA-3DC5-4E7F-8146-2C6CE26B777F}" srcId="{2D386AAC-5255-494D-A58C-AAB5E7B7D9B0}" destId="{59EA022C-A58D-417A-B36A-9778451CFBA0}" srcOrd="1" destOrd="0" parTransId="{043C250F-F0E6-4E6E-AC63-ACD1B95E686C}" sibTransId="{9962A59C-963A-4FC4-B35D-7DBD545E6BA2}"/>
    <dgm:cxn modelId="{8B841524-78B3-47CB-B2FD-BE211644395A}" type="presParOf" srcId="{75946FBF-04D4-4939-BA5A-7EBD7C417FAF}" destId="{BC7F49F0-1170-4531-8EE6-0833BE0BBA17}" srcOrd="0" destOrd="0" presId="urn:microsoft.com/office/officeart/2008/layout/VerticalCurvedList"/>
    <dgm:cxn modelId="{338D9153-5463-49D0-B95E-21F3349EDF6E}" type="presParOf" srcId="{BC7F49F0-1170-4531-8EE6-0833BE0BBA17}" destId="{6D2655CC-13F4-4935-8AE5-FCF43ACD7494}" srcOrd="0" destOrd="0" presId="urn:microsoft.com/office/officeart/2008/layout/VerticalCurvedList"/>
    <dgm:cxn modelId="{FBCC8376-BFAB-401F-9381-700FF8F64B41}" type="presParOf" srcId="{6D2655CC-13F4-4935-8AE5-FCF43ACD7494}" destId="{015CB3BA-54E4-4E83-9597-0BB8605DD4DB}" srcOrd="0" destOrd="0" presId="urn:microsoft.com/office/officeart/2008/layout/VerticalCurvedList"/>
    <dgm:cxn modelId="{B8C89903-598E-4DE1-8D10-AEFDBBACF4BD}" type="presParOf" srcId="{6D2655CC-13F4-4935-8AE5-FCF43ACD7494}" destId="{EEB4B3F9-32C6-44BB-A2C7-A8B351E724B1}" srcOrd="1" destOrd="0" presId="urn:microsoft.com/office/officeart/2008/layout/VerticalCurvedList"/>
    <dgm:cxn modelId="{A57094F7-4703-471C-AD3C-A809ABE3B457}" type="presParOf" srcId="{6D2655CC-13F4-4935-8AE5-FCF43ACD7494}" destId="{F4DB9CA4-CE10-4A2B-ACF7-CB18A8B890FA}" srcOrd="2" destOrd="0" presId="urn:microsoft.com/office/officeart/2008/layout/VerticalCurvedList"/>
    <dgm:cxn modelId="{D4A41CA5-07E4-450E-BFF1-30213A96EB7C}" type="presParOf" srcId="{6D2655CC-13F4-4935-8AE5-FCF43ACD7494}" destId="{9AD971F8-CFAD-4A2D-A45D-097F96B83BFC}" srcOrd="3" destOrd="0" presId="urn:microsoft.com/office/officeart/2008/layout/VerticalCurvedList"/>
    <dgm:cxn modelId="{837E6CBE-C352-4131-855A-5409E5D0FF04}" type="presParOf" srcId="{BC7F49F0-1170-4531-8EE6-0833BE0BBA17}" destId="{13FB3900-E91D-4A99-867A-A8FAAA78BD6E}" srcOrd="1" destOrd="0" presId="urn:microsoft.com/office/officeart/2008/layout/VerticalCurvedList"/>
    <dgm:cxn modelId="{71A5DB6C-B884-4E82-86F8-3734E4FF3DE2}" type="presParOf" srcId="{BC7F49F0-1170-4531-8EE6-0833BE0BBA17}" destId="{AD4221CB-D5D9-4675-961B-6157270E7E60}" srcOrd="2" destOrd="0" presId="urn:microsoft.com/office/officeart/2008/layout/VerticalCurvedList"/>
    <dgm:cxn modelId="{C5EE6CB3-8A64-4593-8019-012F7FE7DE7E}" type="presParOf" srcId="{AD4221CB-D5D9-4675-961B-6157270E7E60}" destId="{137FB06F-45CD-48C9-9190-41335C262B54}" srcOrd="0" destOrd="0" presId="urn:microsoft.com/office/officeart/2008/layout/VerticalCurvedList"/>
    <dgm:cxn modelId="{966E30E4-19C2-49A2-8262-7F4B32305BBC}" type="presParOf" srcId="{BC7F49F0-1170-4531-8EE6-0833BE0BBA17}" destId="{3B412C4D-871E-49A8-B40D-88D642A43A2B}" srcOrd="3" destOrd="0" presId="urn:microsoft.com/office/officeart/2008/layout/VerticalCurvedList"/>
    <dgm:cxn modelId="{4BB2A928-8AFB-4931-9462-F127183276BE}" type="presParOf" srcId="{BC7F49F0-1170-4531-8EE6-0833BE0BBA17}" destId="{40515996-CD8F-4BDC-9552-22CEFE7AA114}" srcOrd="4" destOrd="0" presId="urn:microsoft.com/office/officeart/2008/layout/VerticalCurvedList"/>
    <dgm:cxn modelId="{0BAE5517-6083-4E10-901C-0559E21028F3}" type="presParOf" srcId="{40515996-CD8F-4BDC-9552-22CEFE7AA114}" destId="{BED10E97-6650-4643-86D7-12A329CAABE2}" srcOrd="0" destOrd="0" presId="urn:microsoft.com/office/officeart/2008/layout/VerticalCurvedList"/>
    <dgm:cxn modelId="{ED8AF2EF-C5C6-4503-9B2F-65117F0C1CB4}" type="presParOf" srcId="{BC7F49F0-1170-4531-8EE6-0833BE0BBA17}" destId="{390C82C9-1074-4B3B-B39E-87C6E5C51F05}" srcOrd="5" destOrd="0" presId="urn:microsoft.com/office/officeart/2008/layout/VerticalCurvedList"/>
    <dgm:cxn modelId="{B6C1A479-162F-48C5-87A4-D5EFD60930CE}" type="presParOf" srcId="{BC7F49F0-1170-4531-8EE6-0833BE0BBA17}" destId="{59A7A66B-998C-417F-8492-69E2AF4C206B}" srcOrd="6" destOrd="0" presId="urn:microsoft.com/office/officeart/2008/layout/VerticalCurvedList"/>
    <dgm:cxn modelId="{89B0DD46-1A26-46A7-877A-EE91183756EF}" type="presParOf" srcId="{59A7A66B-998C-417F-8492-69E2AF4C206B}" destId="{D1B0BE1F-9115-4D4E-92B7-A62715174D9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EDA81-4963-4D69-84D0-69C0DF4D0E2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94C4B80E-BD44-4809-AEB1-9C4864236A28}">
      <dgm:prSet custT="1"/>
      <dgm:spPr/>
      <dgm:t>
        <a:bodyPr/>
        <a:lstStyle/>
        <a:p>
          <a:r>
            <a:rPr lang="en-US" altLang="es-ES" sz="900" dirty="0">
              <a:solidFill>
                <a:schemeClr val="tx1"/>
              </a:solidFill>
              <a:latin typeface="Arial Rounded MT Bold" panose="020F0704030504030204" pitchFamily="34" charset="0"/>
            </a:rPr>
            <a:t>The evolution of photography perfectly illustrates the abundance of the second age of the machines. </a:t>
          </a:r>
          <a:endParaRPr lang="es-ES" sz="900" dirty="0">
            <a:solidFill>
              <a:schemeClr val="tx1"/>
            </a:solidFill>
            <a:latin typeface="Arial Rounded MT Bold" panose="020F0704030504030204" pitchFamily="34" charset="0"/>
          </a:endParaRPr>
        </a:p>
      </dgm:t>
    </dgm:pt>
    <dgm:pt modelId="{4E7729BE-8CC1-41B5-9DF0-B8C2D743B85A}" type="parTrans" cxnId="{B877D8D6-0608-43E8-BFB4-5DFE43B8760D}">
      <dgm:prSet/>
      <dgm:spPr/>
      <dgm:t>
        <a:bodyPr/>
        <a:lstStyle/>
        <a:p>
          <a:endParaRPr lang="es-ES" sz="2000">
            <a:solidFill>
              <a:schemeClr val="tx1"/>
            </a:solidFill>
            <a:latin typeface="Arial Rounded MT Bold" panose="020F0704030504030204" pitchFamily="34" charset="0"/>
          </a:endParaRPr>
        </a:p>
      </dgm:t>
    </dgm:pt>
    <dgm:pt modelId="{BE0D3B3A-7A34-4D2D-B347-487FEEF5DC91}" type="sibTrans" cxnId="{B877D8D6-0608-43E8-BFB4-5DFE43B8760D}">
      <dgm:prSet/>
      <dgm:spPr/>
      <dgm:t>
        <a:bodyPr/>
        <a:lstStyle/>
        <a:p>
          <a:endParaRPr lang="es-ES" sz="2000">
            <a:solidFill>
              <a:schemeClr val="tx1"/>
            </a:solidFill>
            <a:latin typeface="Arial Rounded MT Bold" panose="020F0704030504030204" pitchFamily="34" charset="0"/>
          </a:endParaRPr>
        </a:p>
      </dgm:t>
    </dgm:pt>
    <dgm:pt modelId="{3A894962-394C-40B8-AC57-DF6145AF0718}">
      <dgm:prSet custT="1"/>
      <dgm:spPr/>
      <dgm:t>
        <a:bodyPr/>
        <a:lstStyle/>
        <a:p>
          <a:r>
            <a:rPr lang="en-US" altLang="es-ES" sz="900" dirty="0">
              <a:solidFill>
                <a:schemeClr val="tx1"/>
              </a:solidFill>
              <a:latin typeface="Arial Rounded MT Bold" panose="020F0704030504030204" pitchFamily="34" charset="0"/>
            </a:rPr>
            <a:t>By </a:t>
          </a:r>
          <a:r>
            <a:rPr lang="en-US" altLang="es-ES" sz="900" i="1" dirty="0">
              <a:solidFill>
                <a:schemeClr val="tx1"/>
              </a:solidFill>
              <a:latin typeface="Arial Rounded MT Bold" panose="020F0704030504030204" pitchFamily="34" charset="0"/>
            </a:rPr>
            <a:t>gap</a:t>
          </a:r>
          <a:r>
            <a:rPr lang="en-US" altLang="es-ES" sz="900" dirty="0">
              <a:solidFill>
                <a:schemeClr val="tx1"/>
              </a:solidFill>
              <a:latin typeface="Arial Rounded MT Bold" panose="020F0704030504030204" pitchFamily="34" charset="0"/>
            </a:rPr>
            <a:t> we mean that there are large and growing inequalities between people in terms of income, wealth and other important aspects of existence. </a:t>
          </a:r>
          <a:endParaRPr lang="es-ES" sz="900" dirty="0">
            <a:solidFill>
              <a:schemeClr val="tx1"/>
            </a:solidFill>
            <a:latin typeface="Arial Rounded MT Bold" panose="020F0704030504030204" pitchFamily="34" charset="0"/>
          </a:endParaRPr>
        </a:p>
      </dgm:t>
    </dgm:pt>
    <dgm:pt modelId="{97854887-B2D6-4621-BAAB-00762A918D03}" type="parTrans" cxnId="{BEC450C4-A5B6-42A1-8C28-E93ECD5E5502}">
      <dgm:prSet/>
      <dgm:spPr/>
      <dgm:t>
        <a:bodyPr/>
        <a:lstStyle/>
        <a:p>
          <a:endParaRPr lang="es-ES" sz="2000">
            <a:solidFill>
              <a:schemeClr val="tx1"/>
            </a:solidFill>
            <a:latin typeface="Arial Rounded MT Bold" panose="020F0704030504030204" pitchFamily="34" charset="0"/>
          </a:endParaRPr>
        </a:p>
      </dgm:t>
    </dgm:pt>
    <dgm:pt modelId="{434F4786-19FD-4D70-B007-ED4A19B4DD7F}" type="sibTrans" cxnId="{BEC450C4-A5B6-42A1-8C28-E93ECD5E5502}">
      <dgm:prSet/>
      <dgm:spPr/>
      <dgm:t>
        <a:bodyPr/>
        <a:lstStyle/>
        <a:p>
          <a:endParaRPr lang="es-ES" sz="2000">
            <a:solidFill>
              <a:schemeClr val="tx1"/>
            </a:solidFill>
            <a:latin typeface="Arial Rounded MT Bold" panose="020F0704030504030204" pitchFamily="34" charset="0"/>
          </a:endParaRPr>
        </a:p>
      </dgm:t>
    </dgm:pt>
    <dgm:pt modelId="{1ECB3E71-4B9E-402F-AA82-FD61B36088A6}">
      <dgm:prSet custT="1"/>
      <dgm:spPr/>
      <dgm:t>
        <a:bodyPr/>
        <a:lstStyle/>
        <a:p>
          <a:pPr algn="l"/>
          <a:r>
            <a:rPr lang="en-US" altLang="es-ES" sz="900" dirty="0">
              <a:solidFill>
                <a:schemeClr val="tx1"/>
              </a:solidFill>
              <a:latin typeface="Arial Rounded MT Bold" panose="020F0704030504030204" pitchFamily="34" charset="0"/>
            </a:rPr>
            <a:t>Companies like Instagram and Facebook use a minimal fraction of the people Kodak needed. </a:t>
          </a:r>
          <a:endParaRPr lang="es-ES" sz="900" dirty="0">
            <a:solidFill>
              <a:schemeClr val="tx1"/>
            </a:solidFill>
            <a:latin typeface="Arial Rounded MT Bold" panose="020F0704030504030204" pitchFamily="34" charset="0"/>
          </a:endParaRPr>
        </a:p>
      </dgm:t>
    </dgm:pt>
    <dgm:pt modelId="{F186CE8B-0FB4-4761-84A1-BACBC09408D8}" type="parTrans" cxnId="{BCD36941-EBE1-42C6-89FC-A22470EF4683}">
      <dgm:prSet/>
      <dgm:spPr/>
      <dgm:t>
        <a:bodyPr/>
        <a:lstStyle/>
        <a:p>
          <a:endParaRPr lang="es-ES" sz="2000">
            <a:solidFill>
              <a:schemeClr val="tx1"/>
            </a:solidFill>
            <a:latin typeface="Arial Rounded MT Bold" panose="020F0704030504030204" pitchFamily="34" charset="0"/>
          </a:endParaRPr>
        </a:p>
      </dgm:t>
    </dgm:pt>
    <dgm:pt modelId="{EE48F26B-DF3A-4F2E-BC59-17928C1CCEF7}" type="sibTrans" cxnId="{BCD36941-EBE1-42C6-89FC-A22470EF4683}">
      <dgm:prSet/>
      <dgm:spPr/>
      <dgm:t>
        <a:bodyPr/>
        <a:lstStyle/>
        <a:p>
          <a:endParaRPr lang="es-ES" sz="2000">
            <a:solidFill>
              <a:schemeClr val="tx1"/>
            </a:solidFill>
            <a:latin typeface="Arial Rounded MT Bold" panose="020F0704030504030204" pitchFamily="34" charset="0"/>
          </a:endParaRPr>
        </a:p>
      </dgm:t>
    </dgm:pt>
    <dgm:pt modelId="{2B17DC66-64F2-41C5-9E7A-1045593C5193}">
      <dgm:prSet custT="1"/>
      <dgm:spPr/>
      <dgm:t>
        <a:bodyPr/>
        <a:lstStyle/>
        <a:p>
          <a:pPr algn="l"/>
          <a:r>
            <a:rPr lang="en-US" altLang="es-ES" sz="900" dirty="0">
              <a:solidFill>
                <a:schemeClr val="tx1"/>
              </a:solidFill>
              <a:latin typeface="Arial Rounded MT Bold" panose="020F0704030504030204" pitchFamily="34" charset="0"/>
            </a:rPr>
            <a:t>Despite this, Facebook has a market value several times larger than what Kodak ever had. The transition from analog to digital provided an overabundance of digital photos and other assets, but also contributed to a income distribution more unequal than before.</a:t>
          </a:r>
          <a:endParaRPr lang="es-ES" sz="900" b="0" dirty="0">
            <a:solidFill>
              <a:schemeClr val="tx1"/>
            </a:solidFill>
            <a:latin typeface="Arial Rounded MT Bold" panose="020F0704030504030204" pitchFamily="34" charset="0"/>
          </a:endParaRPr>
        </a:p>
      </dgm:t>
    </dgm:pt>
    <dgm:pt modelId="{68B8B53C-C88B-4FCF-8D6F-D027A54B2B06}" type="parTrans" cxnId="{E11CD27A-8639-40FE-B498-5348FC426646}">
      <dgm:prSet/>
      <dgm:spPr/>
      <dgm:t>
        <a:bodyPr/>
        <a:lstStyle/>
        <a:p>
          <a:endParaRPr lang="es-ES" sz="2000">
            <a:solidFill>
              <a:schemeClr val="tx1"/>
            </a:solidFill>
            <a:latin typeface="Arial Rounded MT Bold" panose="020F0704030504030204" pitchFamily="34" charset="0"/>
          </a:endParaRPr>
        </a:p>
      </dgm:t>
    </dgm:pt>
    <dgm:pt modelId="{39EC4740-F425-40EE-B777-617427C78F89}" type="sibTrans" cxnId="{E11CD27A-8639-40FE-B498-5348FC426646}">
      <dgm:prSet/>
      <dgm:spPr/>
      <dgm:t>
        <a:bodyPr/>
        <a:lstStyle/>
        <a:p>
          <a:endParaRPr lang="es-ES" sz="2000">
            <a:solidFill>
              <a:schemeClr val="tx1"/>
            </a:solidFill>
            <a:latin typeface="Arial Rounded MT Bold" panose="020F0704030504030204" pitchFamily="34" charset="0"/>
          </a:endParaRPr>
        </a:p>
      </dgm:t>
    </dgm:pt>
    <dgm:pt modelId="{E7E0EFEF-873E-41F7-A8D7-5B4254A99B20}" type="pres">
      <dgm:prSet presAssocID="{8C7EDA81-4963-4D69-84D0-69C0DF4D0E27}" presName="linear" presStyleCnt="0">
        <dgm:presLayoutVars>
          <dgm:dir/>
          <dgm:animLvl val="lvl"/>
          <dgm:resizeHandles val="exact"/>
        </dgm:presLayoutVars>
      </dgm:prSet>
      <dgm:spPr/>
    </dgm:pt>
    <dgm:pt modelId="{C058DCED-E53D-4FF9-9D18-F6AA1FE42330}" type="pres">
      <dgm:prSet presAssocID="{94C4B80E-BD44-4809-AEB1-9C4864236A28}" presName="parentLin" presStyleCnt="0"/>
      <dgm:spPr/>
    </dgm:pt>
    <dgm:pt modelId="{EB1F5ED2-7643-4EEA-A15E-FE621CB8AFE1}" type="pres">
      <dgm:prSet presAssocID="{94C4B80E-BD44-4809-AEB1-9C4864236A28}" presName="parentLeftMargin" presStyleLbl="node1" presStyleIdx="0" presStyleCnt="4"/>
      <dgm:spPr/>
    </dgm:pt>
    <dgm:pt modelId="{2622F1B8-F645-41E4-BCFE-1BD40F0FFBC8}" type="pres">
      <dgm:prSet presAssocID="{94C4B80E-BD44-4809-AEB1-9C4864236A28}" presName="parentText" presStyleLbl="node1" presStyleIdx="0" presStyleCnt="4">
        <dgm:presLayoutVars>
          <dgm:chMax val="0"/>
          <dgm:bulletEnabled val="1"/>
        </dgm:presLayoutVars>
      </dgm:prSet>
      <dgm:spPr/>
    </dgm:pt>
    <dgm:pt modelId="{C22F32D8-6D5A-4EDC-BD4B-963FCAEF6534}" type="pres">
      <dgm:prSet presAssocID="{94C4B80E-BD44-4809-AEB1-9C4864236A28}" presName="negativeSpace" presStyleCnt="0"/>
      <dgm:spPr/>
    </dgm:pt>
    <dgm:pt modelId="{2756BBF8-C68F-45E0-B16E-BF3685452A9A}" type="pres">
      <dgm:prSet presAssocID="{94C4B80E-BD44-4809-AEB1-9C4864236A28}" presName="childText" presStyleLbl="conFgAcc1" presStyleIdx="0" presStyleCnt="4">
        <dgm:presLayoutVars>
          <dgm:bulletEnabled val="1"/>
        </dgm:presLayoutVars>
      </dgm:prSet>
      <dgm:spPr/>
    </dgm:pt>
    <dgm:pt modelId="{4634D85E-79AA-4537-B5BF-F02FCA0D33D3}" type="pres">
      <dgm:prSet presAssocID="{BE0D3B3A-7A34-4D2D-B347-487FEEF5DC91}" presName="spaceBetweenRectangles" presStyleCnt="0"/>
      <dgm:spPr/>
    </dgm:pt>
    <dgm:pt modelId="{4BD6B901-03D1-478E-A3E9-C5346F8FE31A}" type="pres">
      <dgm:prSet presAssocID="{3A894962-394C-40B8-AC57-DF6145AF0718}" presName="parentLin" presStyleCnt="0"/>
      <dgm:spPr/>
    </dgm:pt>
    <dgm:pt modelId="{600426F4-7475-471C-9BED-8F32F3D45A15}" type="pres">
      <dgm:prSet presAssocID="{3A894962-394C-40B8-AC57-DF6145AF0718}" presName="parentLeftMargin" presStyleLbl="node1" presStyleIdx="0" presStyleCnt="4"/>
      <dgm:spPr/>
    </dgm:pt>
    <dgm:pt modelId="{688420B0-D753-43CA-99C1-43C2A5BB3050}" type="pres">
      <dgm:prSet presAssocID="{3A894962-394C-40B8-AC57-DF6145AF0718}" presName="parentText" presStyleLbl="node1" presStyleIdx="1" presStyleCnt="4">
        <dgm:presLayoutVars>
          <dgm:chMax val="0"/>
          <dgm:bulletEnabled val="1"/>
        </dgm:presLayoutVars>
      </dgm:prSet>
      <dgm:spPr/>
    </dgm:pt>
    <dgm:pt modelId="{B243C56F-CB71-405C-BA24-AF5D72F0A52E}" type="pres">
      <dgm:prSet presAssocID="{3A894962-394C-40B8-AC57-DF6145AF0718}" presName="negativeSpace" presStyleCnt="0"/>
      <dgm:spPr/>
    </dgm:pt>
    <dgm:pt modelId="{1AA16C4F-1129-42E4-B31E-DB59CBEAB1DF}" type="pres">
      <dgm:prSet presAssocID="{3A894962-394C-40B8-AC57-DF6145AF0718}" presName="childText" presStyleLbl="conFgAcc1" presStyleIdx="1" presStyleCnt="4">
        <dgm:presLayoutVars>
          <dgm:bulletEnabled val="1"/>
        </dgm:presLayoutVars>
      </dgm:prSet>
      <dgm:spPr/>
    </dgm:pt>
    <dgm:pt modelId="{3F43A6AF-C071-4660-92B2-1B88D49CEE09}" type="pres">
      <dgm:prSet presAssocID="{434F4786-19FD-4D70-B007-ED4A19B4DD7F}" presName="spaceBetweenRectangles" presStyleCnt="0"/>
      <dgm:spPr/>
    </dgm:pt>
    <dgm:pt modelId="{02E93213-6F11-4187-9388-D5EC8FCEB6DD}" type="pres">
      <dgm:prSet presAssocID="{1ECB3E71-4B9E-402F-AA82-FD61B36088A6}" presName="parentLin" presStyleCnt="0"/>
      <dgm:spPr/>
    </dgm:pt>
    <dgm:pt modelId="{3AE68D87-4B27-43F3-B3C8-2F5A5B906342}" type="pres">
      <dgm:prSet presAssocID="{1ECB3E71-4B9E-402F-AA82-FD61B36088A6}" presName="parentLeftMargin" presStyleLbl="node1" presStyleIdx="1" presStyleCnt="4"/>
      <dgm:spPr/>
    </dgm:pt>
    <dgm:pt modelId="{A3A4DE56-46F7-4036-A03E-3C6D0408ED24}" type="pres">
      <dgm:prSet presAssocID="{1ECB3E71-4B9E-402F-AA82-FD61B36088A6}" presName="parentText" presStyleLbl="node1" presStyleIdx="2" presStyleCnt="4">
        <dgm:presLayoutVars>
          <dgm:chMax val="0"/>
          <dgm:bulletEnabled val="1"/>
        </dgm:presLayoutVars>
      </dgm:prSet>
      <dgm:spPr/>
    </dgm:pt>
    <dgm:pt modelId="{A064099A-FFE9-453B-8461-FBE6B30528C2}" type="pres">
      <dgm:prSet presAssocID="{1ECB3E71-4B9E-402F-AA82-FD61B36088A6}" presName="negativeSpace" presStyleCnt="0"/>
      <dgm:spPr/>
    </dgm:pt>
    <dgm:pt modelId="{A86A9EF5-091F-4C86-8640-4CA44B9B007E}" type="pres">
      <dgm:prSet presAssocID="{1ECB3E71-4B9E-402F-AA82-FD61B36088A6}" presName="childText" presStyleLbl="conFgAcc1" presStyleIdx="2" presStyleCnt="4">
        <dgm:presLayoutVars>
          <dgm:bulletEnabled val="1"/>
        </dgm:presLayoutVars>
      </dgm:prSet>
      <dgm:spPr/>
    </dgm:pt>
    <dgm:pt modelId="{2EFFF53E-F1E9-45F6-8B25-57C2AC7615F6}" type="pres">
      <dgm:prSet presAssocID="{EE48F26B-DF3A-4F2E-BC59-17928C1CCEF7}" presName="spaceBetweenRectangles" presStyleCnt="0"/>
      <dgm:spPr/>
    </dgm:pt>
    <dgm:pt modelId="{10E70176-5B62-4FAF-98EA-E6EA4FC64F54}" type="pres">
      <dgm:prSet presAssocID="{2B17DC66-64F2-41C5-9E7A-1045593C5193}" presName="parentLin" presStyleCnt="0"/>
      <dgm:spPr/>
    </dgm:pt>
    <dgm:pt modelId="{0BCA8C60-885E-4BB3-9316-A683FB16D35F}" type="pres">
      <dgm:prSet presAssocID="{2B17DC66-64F2-41C5-9E7A-1045593C5193}" presName="parentLeftMargin" presStyleLbl="node1" presStyleIdx="2" presStyleCnt="4"/>
      <dgm:spPr/>
    </dgm:pt>
    <dgm:pt modelId="{2EF8D090-9C62-4DED-911F-1E98473FB6EB}" type="pres">
      <dgm:prSet presAssocID="{2B17DC66-64F2-41C5-9E7A-1045593C5193}" presName="parentText" presStyleLbl="node1" presStyleIdx="3" presStyleCnt="4" custScaleX="132882">
        <dgm:presLayoutVars>
          <dgm:chMax val="0"/>
          <dgm:bulletEnabled val="1"/>
        </dgm:presLayoutVars>
      </dgm:prSet>
      <dgm:spPr/>
    </dgm:pt>
    <dgm:pt modelId="{9423F51E-69CF-4C63-A676-774DE9D327FB}" type="pres">
      <dgm:prSet presAssocID="{2B17DC66-64F2-41C5-9E7A-1045593C5193}" presName="negativeSpace" presStyleCnt="0"/>
      <dgm:spPr/>
    </dgm:pt>
    <dgm:pt modelId="{F1A8AAA3-B359-4D8E-950D-F1478116B7E8}" type="pres">
      <dgm:prSet presAssocID="{2B17DC66-64F2-41C5-9E7A-1045593C5193}" presName="childText" presStyleLbl="conFgAcc1" presStyleIdx="3" presStyleCnt="4">
        <dgm:presLayoutVars>
          <dgm:bulletEnabled val="1"/>
        </dgm:presLayoutVars>
      </dgm:prSet>
      <dgm:spPr/>
    </dgm:pt>
  </dgm:ptLst>
  <dgm:cxnLst>
    <dgm:cxn modelId="{CF472604-F3CF-4541-A2B4-1D2814E59A1C}" type="presOf" srcId="{1ECB3E71-4B9E-402F-AA82-FD61B36088A6}" destId="{A3A4DE56-46F7-4036-A03E-3C6D0408ED24}" srcOrd="1" destOrd="0" presId="urn:microsoft.com/office/officeart/2005/8/layout/list1"/>
    <dgm:cxn modelId="{DF5F571F-CC47-4E53-8947-DCACD0870473}" type="presOf" srcId="{2B17DC66-64F2-41C5-9E7A-1045593C5193}" destId="{0BCA8C60-885E-4BB3-9316-A683FB16D35F}" srcOrd="0" destOrd="0" presId="urn:microsoft.com/office/officeart/2005/8/layout/list1"/>
    <dgm:cxn modelId="{BCD36941-EBE1-42C6-89FC-A22470EF4683}" srcId="{8C7EDA81-4963-4D69-84D0-69C0DF4D0E27}" destId="{1ECB3E71-4B9E-402F-AA82-FD61B36088A6}" srcOrd="2" destOrd="0" parTransId="{F186CE8B-0FB4-4761-84A1-BACBC09408D8}" sibTransId="{EE48F26B-DF3A-4F2E-BC59-17928C1CCEF7}"/>
    <dgm:cxn modelId="{A32BAC73-8D3E-4FDD-8DBB-EBDD07C239A5}" type="presOf" srcId="{8C7EDA81-4963-4D69-84D0-69C0DF4D0E27}" destId="{E7E0EFEF-873E-41F7-A8D7-5B4254A99B20}" srcOrd="0" destOrd="0" presId="urn:microsoft.com/office/officeart/2005/8/layout/list1"/>
    <dgm:cxn modelId="{E11CD27A-8639-40FE-B498-5348FC426646}" srcId="{8C7EDA81-4963-4D69-84D0-69C0DF4D0E27}" destId="{2B17DC66-64F2-41C5-9E7A-1045593C5193}" srcOrd="3" destOrd="0" parTransId="{68B8B53C-C88B-4FCF-8D6F-D027A54B2B06}" sibTransId="{39EC4740-F425-40EE-B777-617427C78F89}"/>
    <dgm:cxn modelId="{E6FD2582-AA88-44BB-8A65-91BFDEEF5EDA}" type="presOf" srcId="{3A894962-394C-40B8-AC57-DF6145AF0718}" destId="{600426F4-7475-471C-9BED-8F32F3D45A15}" srcOrd="0" destOrd="0" presId="urn:microsoft.com/office/officeart/2005/8/layout/list1"/>
    <dgm:cxn modelId="{9138F793-EE59-4BB2-827D-BE5B574DECBF}" type="presOf" srcId="{1ECB3E71-4B9E-402F-AA82-FD61B36088A6}" destId="{3AE68D87-4B27-43F3-B3C8-2F5A5B906342}" srcOrd="0" destOrd="0" presId="urn:microsoft.com/office/officeart/2005/8/layout/list1"/>
    <dgm:cxn modelId="{59EC439E-8389-40DF-8080-DF5963CCCA0E}" type="presOf" srcId="{2B17DC66-64F2-41C5-9E7A-1045593C5193}" destId="{2EF8D090-9C62-4DED-911F-1E98473FB6EB}" srcOrd="1" destOrd="0" presId="urn:microsoft.com/office/officeart/2005/8/layout/list1"/>
    <dgm:cxn modelId="{B474F6A0-B195-4ECD-BDA1-E631FE5EE72C}" type="presOf" srcId="{94C4B80E-BD44-4809-AEB1-9C4864236A28}" destId="{2622F1B8-F645-41E4-BCFE-1BD40F0FFBC8}" srcOrd="1" destOrd="0" presId="urn:microsoft.com/office/officeart/2005/8/layout/list1"/>
    <dgm:cxn modelId="{615519AC-A585-44DE-840F-EC076AFE39E5}" type="presOf" srcId="{94C4B80E-BD44-4809-AEB1-9C4864236A28}" destId="{EB1F5ED2-7643-4EEA-A15E-FE621CB8AFE1}" srcOrd="0" destOrd="0" presId="urn:microsoft.com/office/officeart/2005/8/layout/list1"/>
    <dgm:cxn modelId="{542A4FBB-0D01-482F-9CD3-26953D7F221B}" type="presOf" srcId="{3A894962-394C-40B8-AC57-DF6145AF0718}" destId="{688420B0-D753-43CA-99C1-43C2A5BB3050}" srcOrd="1" destOrd="0" presId="urn:microsoft.com/office/officeart/2005/8/layout/list1"/>
    <dgm:cxn modelId="{BEC450C4-A5B6-42A1-8C28-E93ECD5E5502}" srcId="{8C7EDA81-4963-4D69-84D0-69C0DF4D0E27}" destId="{3A894962-394C-40B8-AC57-DF6145AF0718}" srcOrd="1" destOrd="0" parTransId="{97854887-B2D6-4621-BAAB-00762A918D03}" sibTransId="{434F4786-19FD-4D70-B007-ED4A19B4DD7F}"/>
    <dgm:cxn modelId="{B877D8D6-0608-43E8-BFB4-5DFE43B8760D}" srcId="{8C7EDA81-4963-4D69-84D0-69C0DF4D0E27}" destId="{94C4B80E-BD44-4809-AEB1-9C4864236A28}" srcOrd="0" destOrd="0" parTransId="{4E7729BE-8CC1-41B5-9DF0-B8C2D743B85A}" sibTransId="{BE0D3B3A-7A34-4D2D-B347-487FEEF5DC91}"/>
    <dgm:cxn modelId="{5C6E972E-A682-431B-A90F-EFAD2C9ABB05}" type="presParOf" srcId="{E7E0EFEF-873E-41F7-A8D7-5B4254A99B20}" destId="{C058DCED-E53D-4FF9-9D18-F6AA1FE42330}" srcOrd="0" destOrd="0" presId="urn:microsoft.com/office/officeart/2005/8/layout/list1"/>
    <dgm:cxn modelId="{3C9DC589-AB81-48CB-9E5D-D99BC0E97F56}" type="presParOf" srcId="{C058DCED-E53D-4FF9-9D18-F6AA1FE42330}" destId="{EB1F5ED2-7643-4EEA-A15E-FE621CB8AFE1}" srcOrd="0" destOrd="0" presId="urn:microsoft.com/office/officeart/2005/8/layout/list1"/>
    <dgm:cxn modelId="{A0A9D15F-18C4-47A8-863F-50D9C7DB28C8}" type="presParOf" srcId="{C058DCED-E53D-4FF9-9D18-F6AA1FE42330}" destId="{2622F1B8-F645-41E4-BCFE-1BD40F0FFBC8}" srcOrd="1" destOrd="0" presId="urn:microsoft.com/office/officeart/2005/8/layout/list1"/>
    <dgm:cxn modelId="{91CE3386-2644-416C-9248-B52434B9785B}" type="presParOf" srcId="{E7E0EFEF-873E-41F7-A8D7-5B4254A99B20}" destId="{C22F32D8-6D5A-4EDC-BD4B-963FCAEF6534}" srcOrd="1" destOrd="0" presId="urn:microsoft.com/office/officeart/2005/8/layout/list1"/>
    <dgm:cxn modelId="{99A0188B-2912-47CA-9188-5D37427D9D93}" type="presParOf" srcId="{E7E0EFEF-873E-41F7-A8D7-5B4254A99B20}" destId="{2756BBF8-C68F-45E0-B16E-BF3685452A9A}" srcOrd="2" destOrd="0" presId="urn:microsoft.com/office/officeart/2005/8/layout/list1"/>
    <dgm:cxn modelId="{ECB260F9-55A2-4D65-AF84-C8DC6E274DA9}" type="presParOf" srcId="{E7E0EFEF-873E-41F7-A8D7-5B4254A99B20}" destId="{4634D85E-79AA-4537-B5BF-F02FCA0D33D3}" srcOrd="3" destOrd="0" presId="urn:microsoft.com/office/officeart/2005/8/layout/list1"/>
    <dgm:cxn modelId="{6CA20A86-DB0A-43DC-A343-6DE238BA2E0C}" type="presParOf" srcId="{E7E0EFEF-873E-41F7-A8D7-5B4254A99B20}" destId="{4BD6B901-03D1-478E-A3E9-C5346F8FE31A}" srcOrd="4" destOrd="0" presId="urn:microsoft.com/office/officeart/2005/8/layout/list1"/>
    <dgm:cxn modelId="{84B8BE22-BD60-4040-B879-2E545F7BCB6E}" type="presParOf" srcId="{4BD6B901-03D1-478E-A3E9-C5346F8FE31A}" destId="{600426F4-7475-471C-9BED-8F32F3D45A15}" srcOrd="0" destOrd="0" presId="urn:microsoft.com/office/officeart/2005/8/layout/list1"/>
    <dgm:cxn modelId="{4D01371C-1930-4F07-A3F9-92183D91BA57}" type="presParOf" srcId="{4BD6B901-03D1-478E-A3E9-C5346F8FE31A}" destId="{688420B0-D753-43CA-99C1-43C2A5BB3050}" srcOrd="1" destOrd="0" presId="urn:microsoft.com/office/officeart/2005/8/layout/list1"/>
    <dgm:cxn modelId="{F8A44119-F835-46DE-A105-E68738F44BF1}" type="presParOf" srcId="{E7E0EFEF-873E-41F7-A8D7-5B4254A99B20}" destId="{B243C56F-CB71-405C-BA24-AF5D72F0A52E}" srcOrd="5" destOrd="0" presId="urn:microsoft.com/office/officeart/2005/8/layout/list1"/>
    <dgm:cxn modelId="{88BC355D-3BE5-41E2-A56E-EE32FEDCCF83}" type="presParOf" srcId="{E7E0EFEF-873E-41F7-A8D7-5B4254A99B20}" destId="{1AA16C4F-1129-42E4-B31E-DB59CBEAB1DF}" srcOrd="6" destOrd="0" presId="urn:microsoft.com/office/officeart/2005/8/layout/list1"/>
    <dgm:cxn modelId="{9D57C67A-6733-4233-BE7C-17F148140560}" type="presParOf" srcId="{E7E0EFEF-873E-41F7-A8D7-5B4254A99B20}" destId="{3F43A6AF-C071-4660-92B2-1B88D49CEE09}" srcOrd="7" destOrd="0" presId="urn:microsoft.com/office/officeart/2005/8/layout/list1"/>
    <dgm:cxn modelId="{65CF8F6D-62AD-4F79-A589-93320A617539}" type="presParOf" srcId="{E7E0EFEF-873E-41F7-A8D7-5B4254A99B20}" destId="{02E93213-6F11-4187-9388-D5EC8FCEB6DD}" srcOrd="8" destOrd="0" presId="urn:microsoft.com/office/officeart/2005/8/layout/list1"/>
    <dgm:cxn modelId="{5A183A44-E39A-4381-A793-6D7854AA3180}" type="presParOf" srcId="{02E93213-6F11-4187-9388-D5EC8FCEB6DD}" destId="{3AE68D87-4B27-43F3-B3C8-2F5A5B906342}" srcOrd="0" destOrd="0" presId="urn:microsoft.com/office/officeart/2005/8/layout/list1"/>
    <dgm:cxn modelId="{3B80F51C-7B56-4DE6-9A3C-3411A7DD62F5}" type="presParOf" srcId="{02E93213-6F11-4187-9388-D5EC8FCEB6DD}" destId="{A3A4DE56-46F7-4036-A03E-3C6D0408ED24}" srcOrd="1" destOrd="0" presId="urn:microsoft.com/office/officeart/2005/8/layout/list1"/>
    <dgm:cxn modelId="{5ED57A0E-FB7A-410E-A742-20A6F849EBEA}" type="presParOf" srcId="{E7E0EFEF-873E-41F7-A8D7-5B4254A99B20}" destId="{A064099A-FFE9-453B-8461-FBE6B30528C2}" srcOrd="9" destOrd="0" presId="urn:microsoft.com/office/officeart/2005/8/layout/list1"/>
    <dgm:cxn modelId="{5F56B562-9BE3-462D-A071-FFDCE4F39214}" type="presParOf" srcId="{E7E0EFEF-873E-41F7-A8D7-5B4254A99B20}" destId="{A86A9EF5-091F-4C86-8640-4CA44B9B007E}" srcOrd="10" destOrd="0" presId="urn:microsoft.com/office/officeart/2005/8/layout/list1"/>
    <dgm:cxn modelId="{650EAC51-B33E-4AB3-ADB3-8ACCAE33BA12}" type="presParOf" srcId="{E7E0EFEF-873E-41F7-A8D7-5B4254A99B20}" destId="{2EFFF53E-F1E9-45F6-8B25-57C2AC7615F6}" srcOrd="11" destOrd="0" presId="urn:microsoft.com/office/officeart/2005/8/layout/list1"/>
    <dgm:cxn modelId="{B3C90218-4CF6-402E-80BD-766BA40A259B}" type="presParOf" srcId="{E7E0EFEF-873E-41F7-A8D7-5B4254A99B20}" destId="{10E70176-5B62-4FAF-98EA-E6EA4FC64F54}" srcOrd="12" destOrd="0" presId="urn:microsoft.com/office/officeart/2005/8/layout/list1"/>
    <dgm:cxn modelId="{6AD410E5-C3B8-4632-864B-AC1C2CC13B57}" type="presParOf" srcId="{10E70176-5B62-4FAF-98EA-E6EA4FC64F54}" destId="{0BCA8C60-885E-4BB3-9316-A683FB16D35F}" srcOrd="0" destOrd="0" presId="urn:microsoft.com/office/officeart/2005/8/layout/list1"/>
    <dgm:cxn modelId="{655D8743-96A3-4CEF-A4EF-003AC7A7DCEF}" type="presParOf" srcId="{10E70176-5B62-4FAF-98EA-E6EA4FC64F54}" destId="{2EF8D090-9C62-4DED-911F-1E98473FB6EB}" srcOrd="1" destOrd="0" presId="urn:microsoft.com/office/officeart/2005/8/layout/list1"/>
    <dgm:cxn modelId="{6DD8E74C-DB4E-48C7-918D-616C3A1B9A17}" type="presParOf" srcId="{E7E0EFEF-873E-41F7-A8D7-5B4254A99B20}" destId="{9423F51E-69CF-4C63-A676-774DE9D327FB}" srcOrd="13" destOrd="0" presId="urn:microsoft.com/office/officeart/2005/8/layout/list1"/>
    <dgm:cxn modelId="{7F0E1F6F-2B87-40B2-A89B-0DC216F16891}" type="presParOf" srcId="{E7E0EFEF-873E-41F7-A8D7-5B4254A99B20}" destId="{F1A8AAA3-B359-4D8E-950D-F1478116B7E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B81CDB-1A65-4EE5-BBBD-4060C5371A2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B5F7D8F-EDF9-41A9-BDE0-140B66324CD4}">
      <dgm:prSet custT="1"/>
      <dgm:spPr>
        <a:solidFill>
          <a:srgbClr val="98DFBB"/>
        </a:solidFill>
      </dgm:spPr>
      <dgm:t>
        <a:bodyPr/>
        <a:lstStyle/>
        <a:p>
          <a:r>
            <a:rPr lang="en-US" altLang="es-ES" sz="900" dirty="0">
              <a:solidFill>
                <a:schemeClr val="tx1"/>
              </a:solidFill>
              <a:latin typeface="Arial Rounded MT Bold" panose="020F0704030504030204" pitchFamily="34" charset="0"/>
            </a:rPr>
            <a:t>The theory and even the data indicate that this combination of abundance and </a:t>
          </a:r>
        </a:p>
        <a:p>
          <a:r>
            <a:rPr lang="en-US" altLang="es-ES" sz="900" dirty="0">
              <a:solidFill>
                <a:schemeClr val="tx1"/>
              </a:solidFill>
              <a:latin typeface="Arial Rounded MT Bold" panose="020F0704030504030204" pitchFamily="34" charset="0"/>
            </a:rPr>
            <a:t>gap is not a coincidence. </a:t>
          </a:r>
          <a:endParaRPr lang="es-ES" sz="900" dirty="0">
            <a:solidFill>
              <a:schemeClr val="tx1"/>
            </a:solidFill>
          </a:endParaRPr>
        </a:p>
      </dgm:t>
    </dgm:pt>
    <dgm:pt modelId="{85024BFB-0275-4827-AF73-E4217876C07B}" type="parTrans" cxnId="{ABD5BD9D-779D-450F-AF6D-55D2CF0CA990}">
      <dgm:prSet/>
      <dgm:spPr/>
      <dgm:t>
        <a:bodyPr/>
        <a:lstStyle/>
        <a:p>
          <a:endParaRPr lang="es-ES" sz="2000">
            <a:solidFill>
              <a:schemeClr val="tx1"/>
            </a:solidFill>
          </a:endParaRPr>
        </a:p>
      </dgm:t>
    </dgm:pt>
    <dgm:pt modelId="{66FC29EE-2424-475D-BADB-296F2B70B187}" type="sibTrans" cxnId="{ABD5BD9D-779D-450F-AF6D-55D2CF0CA990}">
      <dgm:prSet/>
      <dgm:spPr/>
      <dgm:t>
        <a:bodyPr/>
        <a:lstStyle/>
        <a:p>
          <a:endParaRPr lang="es-ES" sz="2000">
            <a:solidFill>
              <a:schemeClr val="tx1"/>
            </a:solidFill>
          </a:endParaRPr>
        </a:p>
      </dgm:t>
    </dgm:pt>
    <dgm:pt modelId="{894C4B65-4090-4D44-B930-22A459B96615}">
      <dgm:prSet custT="1"/>
      <dgm:spPr>
        <a:solidFill>
          <a:srgbClr val="A4B4EA"/>
        </a:solidFill>
      </dgm:spPr>
      <dgm:t>
        <a:bodyPr/>
        <a:lstStyle/>
        <a:p>
          <a:r>
            <a:rPr lang="en-US" altLang="es-ES" sz="900" dirty="0">
              <a:solidFill>
                <a:schemeClr val="tx1"/>
              </a:solidFill>
              <a:latin typeface="Arial Rounded MT Bold" panose="020F0704030504030204" pitchFamily="34" charset="0"/>
            </a:rPr>
            <a:t>Advances in technologies, especially digital ones, are fostering an unprecedented redistribution of well-being and income. </a:t>
          </a:r>
          <a:endParaRPr lang="es-ES" sz="900" dirty="0">
            <a:solidFill>
              <a:schemeClr val="tx1"/>
            </a:solidFill>
          </a:endParaRPr>
        </a:p>
      </dgm:t>
    </dgm:pt>
    <dgm:pt modelId="{085A622C-F309-427E-938B-E21D0604E25F}" type="parTrans" cxnId="{23F66C1D-0299-408B-B35F-E2CE7ADFE54C}">
      <dgm:prSet/>
      <dgm:spPr/>
      <dgm:t>
        <a:bodyPr/>
        <a:lstStyle/>
        <a:p>
          <a:endParaRPr lang="es-ES" sz="2000">
            <a:solidFill>
              <a:schemeClr val="tx1"/>
            </a:solidFill>
          </a:endParaRPr>
        </a:p>
      </dgm:t>
    </dgm:pt>
    <dgm:pt modelId="{461D926C-BB62-438A-BF25-A01FDF9B5E5D}" type="sibTrans" cxnId="{23F66C1D-0299-408B-B35F-E2CE7ADFE54C}">
      <dgm:prSet/>
      <dgm:spPr/>
      <dgm:t>
        <a:bodyPr/>
        <a:lstStyle/>
        <a:p>
          <a:endParaRPr lang="es-ES" sz="2000">
            <a:solidFill>
              <a:schemeClr val="tx1"/>
            </a:solidFill>
          </a:endParaRPr>
        </a:p>
      </dgm:t>
    </dgm:pt>
    <dgm:pt modelId="{4BBE33F8-A1C6-477B-897D-3520952D55F3}">
      <dgm:prSet custT="1"/>
      <dgm:spPr/>
      <dgm:t>
        <a:bodyPr/>
        <a:lstStyle/>
        <a:p>
          <a:r>
            <a:rPr lang="en-US" altLang="es-ES" sz="900" dirty="0">
              <a:solidFill>
                <a:schemeClr val="tx1"/>
              </a:solidFill>
              <a:latin typeface="Arial Rounded MT Bold" panose="020F0704030504030204" pitchFamily="34" charset="0"/>
            </a:rPr>
            <a:t>This creates abundance for society and wealth for innovators but the demand for certain forms of labor decreases and this can reduce the income of many people.</a:t>
          </a:r>
          <a:endParaRPr lang="es-ES" sz="900" dirty="0">
            <a:solidFill>
              <a:schemeClr val="tx1"/>
            </a:solidFill>
          </a:endParaRPr>
        </a:p>
      </dgm:t>
    </dgm:pt>
    <dgm:pt modelId="{1784C5F1-0A38-4C64-8700-709EEB190EF2}" type="parTrans" cxnId="{F715B85F-C917-43F2-A03A-4E88FD606BE1}">
      <dgm:prSet/>
      <dgm:spPr/>
      <dgm:t>
        <a:bodyPr/>
        <a:lstStyle/>
        <a:p>
          <a:endParaRPr lang="es-ES" sz="2000">
            <a:solidFill>
              <a:schemeClr val="tx1"/>
            </a:solidFill>
          </a:endParaRPr>
        </a:p>
      </dgm:t>
    </dgm:pt>
    <dgm:pt modelId="{303EE9FC-FE9A-4533-BD4B-85CB85034C20}" type="sibTrans" cxnId="{F715B85F-C917-43F2-A03A-4E88FD606BE1}">
      <dgm:prSet/>
      <dgm:spPr/>
      <dgm:t>
        <a:bodyPr/>
        <a:lstStyle/>
        <a:p>
          <a:endParaRPr lang="es-ES" sz="2000">
            <a:solidFill>
              <a:schemeClr val="tx1"/>
            </a:solidFill>
          </a:endParaRPr>
        </a:p>
      </dgm:t>
    </dgm:pt>
    <dgm:pt modelId="{A4385C37-0A15-4D0B-A054-3BADF1B805CF}">
      <dgm:prSet custT="1"/>
      <dgm:spPr>
        <a:solidFill>
          <a:srgbClr val="9AD3E9"/>
        </a:solidFill>
      </dgm:spPr>
      <dgm:t>
        <a:bodyPr/>
        <a:lstStyle/>
        <a:p>
          <a:r>
            <a:rPr lang="en-US" altLang="es-ES" sz="900" dirty="0">
              <a:solidFill>
                <a:schemeClr val="tx1"/>
              </a:solidFill>
              <a:latin typeface="Arial Rounded MT Bold" panose="020F0704030504030204" pitchFamily="34" charset="0"/>
            </a:rPr>
            <a:t>Digital technologies can replicate ideas, insights and innovations at a fraction of </a:t>
          </a:r>
        </a:p>
        <a:p>
          <a:r>
            <a:rPr lang="en-US" altLang="es-ES" sz="900" dirty="0">
              <a:solidFill>
                <a:schemeClr val="tx1"/>
              </a:solidFill>
              <a:latin typeface="Arial Rounded MT Bold" panose="020F0704030504030204" pitchFamily="34" charset="0"/>
            </a:rPr>
            <a:t>the original price. </a:t>
          </a:r>
          <a:endParaRPr lang="es-ES" sz="900" dirty="0">
            <a:solidFill>
              <a:schemeClr val="tx1"/>
            </a:solidFill>
          </a:endParaRPr>
        </a:p>
      </dgm:t>
    </dgm:pt>
    <dgm:pt modelId="{885BE88C-66FF-47B9-9974-31F8A1961415}" type="parTrans" cxnId="{FDD236D6-12CD-4C08-AA2C-74EC629CFAA3}">
      <dgm:prSet/>
      <dgm:spPr/>
      <dgm:t>
        <a:bodyPr/>
        <a:lstStyle/>
        <a:p>
          <a:endParaRPr lang="es-ES" sz="2000">
            <a:solidFill>
              <a:schemeClr val="tx1"/>
            </a:solidFill>
          </a:endParaRPr>
        </a:p>
      </dgm:t>
    </dgm:pt>
    <dgm:pt modelId="{77F8F330-F63B-416F-AD83-493227C0348C}" type="sibTrans" cxnId="{FDD236D6-12CD-4C08-AA2C-74EC629CFAA3}">
      <dgm:prSet/>
      <dgm:spPr/>
      <dgm:t>
        <a:bodyPr/>
        <a:lstStyle/>
        <a:p>
          <a:endParaRPr lang="es-ES" sz="2000">
            <a:solidFill>
              <a:schemeClr val="tx1"/>
            </a:solidFill>
          </a:endParaRPr>
        </a:p>
      </dgm:t>
    </dgm:pt>
    <dgm:pt modelId="{7C91CA73-0D84-45ED-831A-D9400E6228F2}" type="pres">
      <dgm:prSet presAssocID="{5AB81CDB-1A65-4EE5-BBBD-4060C5371A29}" presName="Name0" presStyleCnt="0">
        <dgm:presLayoutVars>
          <dgm:chMax val="7"/>
          <dgm:chPref val="7"/>
          <dgm:dir/>
        </dgm:presLayoutVars>
      </dgm:prSet>
      <dgm:spPr/>
    </dgm:pt>
    <dgm:pt modelId="{C1537DEA-65B4-4E31-BDC5-537C9DF52E13}" type="pres">
      <dgm:prSet presAssocID="{5AB81CDB-1A65-4EE5-BBBD-4060C5371A29}" presName="Name1" presStyleCnt="0"/>
      <dgm:spPr/>
    </dgm:pt>
    <dgm:pt modelId="{AE26D7E3-4A7C-4FA4-8374-BF5EC2B54ECB}" type="pres">
      <dgm:prSet presAssocID="{5AB81CDB-1A65-4EE5-BBBD-4060C5371A29}" presName="cycle" presStyleCnt="0"/>
      <dgm:spPr/>
    </dgm:pt>
    <dgm:pt modelId="{4CD7C91C-7651-4E5E-9203-896E65046F48}" type="pres">
      <dgm:prSet presAssocID="{5AB81CDB-1A65-4EE5-BBBD-4060C5371A29}" presName="srcNode" presStyleLbl="node1" presStyleIdx="0" presStyleCnt="4"/>
      <dgm:spPr/>
    </dgm:pt>
    <dgm:pt modelId="{37FFDF84-785F-4B4B-AD8A-10387BB70155}" type="pres">
      <dgm:prSet presAssocID="{5AB81CDB-1A65-4EE5-BBBD-4060C5371A29}" presName="conn" presStyleLbl="parChTrans1D2" presStyleIdx="0" presStyleCnt="1"/>
      <dgm:spPr/>
    </dgm:pt>
    <dgm:pt modelId="{42C9A67A-411D-4392-909D-55A49EF98CF5}" type="pres">
      <dgm:prSet presAssocID="{5AB81CDB-1A65-4EE5-BBBD-4060C5371A29}" presName="extraNode" presStyleLbl="node1" presStyleIdx="0" presStyleCnt="4"/>
      <dgm:spPr/>
    </dgm:pt>
    <dgm:pt modelId="{29FC818B-D8CA-4979-B8B7-28B7279F2932}" type="pres">
      <dgm:prSet presAssocID="{5AB81CDB-1A65-4EE5-BBBD-4060C5371A29}" presName="dstNode" presStyleLbl="node1" presStyleIdx="0" presStyleCnt="4"/>
      <dgm:spPr/>
    </dgm:pt>
    <dgm:pt modelId="{425102D5-5077-4F49-A0CB-6E063517F9A5}" type="pres">
      <dgm:prSet presAssocID="{7B5F7D8F-EDF9-41A9-BDE0-140B66324CD4}" presName="text_1" presStyleLbl="node1" presStyleIdx="0" presStyleCnt="4">
        <dgm:presLayoutVars>
          <dgm:bulletEnabled val="1"/>
        </dgm:presLayoutVars>
      </dgm:prSet>
      <dgm:spPr/>
    </dgm:pt>
    <dgm:pt modelId="{1D065AA8-50C2-47DB-87B6-CF3A407248C4}" type="pres">
      <dgm:prSet presAssocID="{7B5F7D8F-EDF9-41A9-BDE0-140B66324CD4}" presName="accent_1" presStyleCnt="0"/>
      <dgm:spPr/>
    </dgm:pt>
    <dgm:pt modelId="{A4656F56-0391-4F79-8B98-F009E97FE014}" type="pres">
      <dgm:prSet presAssocID="{7B5F7D8F-EDF9-41A9-BDE0-140B66324CD4}" presName="accentRepeatNode" presStyleLbl="solidFgAcc1" presStyleIdx="0" presStyleCnt="4"/>
      <dgm:spPr/>
    </dgm:pt>
    <dgm:pt modelId="{12293303-76E6-4B77-B88B-A50498D397B7}" type="pres">
      <dgm:prSet presAssocID="{894C4B65-4090-4D44-B930-22A459B96615}" presName="text_2" presStyleLbl="node1" presStyleIdx="1" presStyleCnt="4" custLinFactNeighborX="-92" custLinFactNeighborY="2839">
        <dgm:presLayoutVars>
          <dgm:bulletEnabled val="1"/>
        </dgm:presLayoutVars>
      </dgm:prSet>
      <dgm:spPr/>
    </dgm:pt>
    <dgm:pt modelId="{E32AB3E5-1047-4C29-860D-837C8F493BF5}" type="pres">
      <dgm:prSet presAssocID="{894C4B65-4090-4D44-B930-22A459B96615}" presName="accent_2" presStyleCnt="0"/>
      <dgm:spPr/>
    </dgm:pt>
    <dgm:pt modelId="{37830BB9-D0EC-4F1E-9A79-E6762729447A}" type="pres">
      <dgm:prSet presAssocID="{894C4B65-4090-4D44-B930-22A459B96615}" presName="accentRepeatNode" presStyleLbl="solidFgAcc1" presStyleIdx="1" presStyleCnt="4"/>
      <dgm:spPr/>
    </dgm:pt>
    <dgm:pt modelId="{CBCE5C83-F62B-4128-9845-0D053DB07DC6}" type="pres">
      <dgm:prSet presAssocID="{A4385C37-0A15-4D0B-A054-3BADF1B805CF}" presName="text_3" presStyleLbl="node1" presStyleIdx="2" presStyleCnt="4">
        <dgm:presLayoutVars>
          <dgm:bulletEnabled val="1"/>
        </dgm:presLayoutVars>
      </dgm:prSet>
      <dgm:spPr/>
    </dgm:pt>
    <dgm:pt modelId="{DCA26750-1CDE-43DB-B4EE-A336ECCA0864}" type="pres">
      <dgm:prSet presAssocID="{A4385C37-0A15-4D0B-A054-3BADF1B805CF}" presName="accent_3" presStyleCnt="0"/>
      <dgm:spPr/>
    </dgm:pt>
    <dgm:pt modelId="{9E60737F-B7BD-4336-9730-F7F4C9C1F3A4}" type="pres">
      <dgm:prSet presAssocID="{A4385C37-0A15-4D0B-A054-3BADF1B805CF}" presName="accentRepeatNode" presStyleLbl="solidFgAcc1" presStyleIdx="2" presStyleCnt="4"/>
      <dgm:spPr/>
    </dgm:pt>
    <dgm:pt modelId="{0D844AD8-30FB-4A46-9A37-5A6418CD7B40}" type="pres">
      <dgm:prSet presAssocID="{4BBE33F8-A1C6-477B-897D-3520952D55F3}" presName="text_4" presStyleLbl="node1" presStyleIdx="3" presStyleCnt="4">
        <dgm:presLayoutVars>
          <dgm:bulletEnabled val="1"/>
        </dgm:presLayoutVars>
      </dgm:prSet>
      <dgm:spPr/>
    </dgm:pt>
    <dgm:pt modelId="{B305360E-CD1D-4A87-8AAD-F350E5276642}" type="pres">
      <dgm:prSet presAssocID="{4BBE33F8-A1C6-477B-897D-3520952D55F3}" presName="accent_4" presStyleCnt="0"/>
      <dgm:spPr/>
    </dgm:pt>
    <dgm:pt modelId="{6D4500E2-34B6-4F18-84A8-88262AB3A491}" type="pres">
      <dgm:prSet presAssocID="{4BBE33F8-A1C6-477B-897D-3520952D55F3}" presName="accentRepeatNode" presStyleLbl="solidFgAcc1" presStyleIdx="3" presStyleCnt="4"/>
      <dgm:spPr/>
    </dgm:pt>
  </dgm:ptLst>
  <dgm:cxnLst>
    <dgm:cxn modelId="{23F66C1D-0299-408B-B35F-E2CE7ADFE54C}" srcId="{5AB81CDB-1A65-4EE5-BBBD-4060C5371A29}" destId="{894C4B65-4090-4D44-B930-22A459B96615}" srcOrd="1" destOrd="0" parTransId="{085A622C-F309-427E-938B-E21D0604E25F}" sibTransId="{461D926C-BB62-438A-BF25-A01FDF9B5E5D}"/>
    <dgm:cxn modelId="{FFADC428-0F94-4296-A643-32B47921B8FE}" type="presOf" srcId="{4BBE33F8-A1C6-477B-897D-3520952D55F3}" destId="{0D844AD8-30FB-4A46-9A37-5A6418CD7B40}" srcOrd="0" destOrd="0" presId="urn:microsoft.com/office/officeart/2008/layout/VerticalCurvedList"/>
    <dgm:cxn modelId="{77DF3F2F-A865-4AAE-A847-AB00A1509921}" type="presOf" srcId="{5AB81CDB-1A65-4EE5-BBBD-4060C5371A29}" destId="{7C91CA73-0D84-45ED-831A-D9400E6228F2}" srcOrd="0" destOrd="0" presId="urn:microsoft.com/office/officeart/2008/layout/VerticalCurvedList"/>
    <dgm:cxn modelId="{84C0785E-71E3-4CE9-875F-F556ABCFAB0C}" type="presOf" srcId="{A4385C37-0A15-4D0B-A054-3BADF1B805CF}" destId="{CBCE5C83-F62B-4128-9845-0D053DB07DC6}" srcOrd="0" destOrd="0" presId="urn:microsoft.com/office/officeart/2008/layout/VerticalCurvedList"/>
    <dgm:cxn modelId="{F715B85F-C917-43F2-A03A-4E88FD606BE1}" srcId="{5AB81CDB-1A65-4EE5-BBBD-4060C5371A29}" destId="{4BBE33F8-A1C6-477B-897D-3520952D55F3}" srcOrd="3" destOrd="0" parTransId="{1784C5F1-0A38-4C64-8700-709EEB190EF2}" sibTransId="{303EE9FC-FE9A-4533-BD4B-85CB85034C20}"/>
    <dgm:cxn modelId="{ABD5BD9D-779D-450F-AF6D-55D2CF0CA990}" srcId="{5AB81CDB-1A65-4EE5-BBBD-4060C5371A29}" destId="{7B5F7D8F-EDF9-41A9-BDE0-140B66324CD4}" srcOrd="0" destOrd="0" parTransId="{85024BFB-0275-4827-AF73-E4217876C07B}" sibTransId="{66FC29EE-2424-475D-BADB-296F2B70B187}"/>
    <dgm:cxn modelId="{999F25B9-1D7B-489A-BDBD-8082BD488B6D}" type="presOf" srcId="{66FC29EE-2424-475D-BADB-296F2B70B187}" destId="{37FFDF84-785F-4B4B-AD8A-10387BB70155}" srcOrd="0" destOrd="0" presId="urn:microsoft.com/office/officeart/2008/layout/VerticalCurvedList"/>
    <dgm:cxn modelId="{FDD236D6-12CD-4C08-AA2C-74EC629CFAA3}" srcId="{5AB81CDB-1A65-4EE5-BBBD-4060C5371A29}" destId="{A4385C37-0A15-4D0B-A054-3BADF1B805CF}" srcOrd="2" destOrd="0" parTransId="{885BE88C-66FF-47B9-9974-31F8A1961415}" sibTransId="{77F8F330-F63B-416F-AD83-493227C0348C}"/>
    <dgm:cxn modelId="{26C51EF1-1F13-4D26-9D69-AB0384DA6D71}" type="presOf" srcId="{894C4B65-4090-4D44-B930-22A459B96615}" destId="{12293303-76E6-4B77-B88B-A50498D397B7}" srcOrd="0" destOrd="0" presId="urn:microsoft.com/office/officeart/2008/layout/VerticalCurvedList"/>
    <dgm:cxn modelId="{4B57CCF7-FDBB-4BE3-AF3E-2C3C52041F5B}" type="presOf" srcId="{7B5F7D8F-EDF9-41A9-BDE0-140B66324CD4}" destId="{425102D5-5077-4F49-A0CB-6E063517F9A5}" srcOrd="0" destOrd="0" presId="urn:microsoft.com/office/officeart/2008/layout/VerticalCurvedList"/>
    <dgm:cxn modelId="{3CDBEDC5-3E1F-483A-824F-D553BB205448}" type="presParOf" srcId="{7C91CA73-0D84-45ED-831A-D9400E6228F2}" destId="{C1537DEA-65B4-4E31-BDC5-537C9DF52E13}" srcOrd="0" destOrd="0" presId="urn:microsoft.com/office/officeart/2008/layout/VerticalCurvedList"/>
    <dgm:cxn modelId="{39560A70-8BD3-4D85-9EE8-1840EBDEA5C8}" type="presParOf" srcId="{C1537DEA-65B4-4E31-BDC5-537C9DF52E13}" destId="{AE26D7E3-4A7C-4FA4-8374-BF5EC2B54ECB}" srcOrd="0" destOrd="0" presId="urn:microsoft.com/office/officeart/2008/layout/VerticalCurvedList"/>
    <dgm:cxn modelId="{CAE0E6A1-CC9C-47CB-8E45-CD536C075EB8}" type="presParOf" srcId="{AE26D7E3-4A7C-4FA4-8374-BF5EC2B54ECB}" destId="{4CD7C91C-7651-4E5E-9203-896E65046F48}" srcOrd="0" destOrd="0" presId="urn:microsoft.com/office/officeart/2008/layout/VerticalCurvedList"/>
    <dgm:cxn modelId="{E3413A6E-1A83-4D2C-BA65-614E8F6FF953}" type="presParOf" srcId="{AE26D7E3-4A7C-4FA4-8374-BF5EC2B54ECB}" destId="{37FFDF84-785F-4B4B-AD8A-10387BB70155}" srcOrd="1" destOrd="0" presId="urn:microsoft.com/office/officeart/2008/layout/VerticalCurvedList"/>
    <dgm:cxn modelId="{5E8C2DF3-8112-48C5-8163-36280AC088F5}" type="presParOf" srcId="{AE26D7E3-4A7C-4FA4-8374-BF5EC2B54ECB}" destId="{42C9A67A-411D-4392-909D-55A49EF98CF5}" srcOrd="2" destOrd="0" presId="urn:microsoft.com/office/officeart/2008/layout/VerticalCurvedList"/>
    <dgm:cxn modelId="{185EB9A9-4265-4B8A-B199-D26F8A437006}" type="presParOf" srcId="{AE26D7E3-4A7C-4FA4-8374-BF5EC2B54ECB}" destId="{29FC818B-D8CA-4979-B8B7-28B7279F2932}" srcOrd="3" destOrd="0" presId="urn:microsoft.com/office/officeart/2008/layout/VerticalCurvedList"/>
    <dgm:cxn modelId="{BFE6BE0E-5221-45AE-BD80-B082EE13EA98}" type="presParOf" srcId="{C1537DEA-65B4-4E31-BDC5-537C9DF52E13}" destId="{425102D5-5077-4F49-A0CB-6E063517F9A5}" srcOrd="1" destOrd="0" presId="urn:microsoft.com/office/officeart/2008/layout/VerticalCurvedList"/>
    <dgm:cxn modelId="{B43B25B0-E6AD-483E-9D5F-F91F73F2BAEB}" type="presParOf" srcId="{C1537DEA-65B4-4E31-BDC5-537C9DF52E13}" destId="{1D065AA8-50C2-47DB-87B6-CF3A407248C4}" srcOrd="2" destOrd="0" presId="urn:microsoft.com/office/officeart/2008/layout/VerticalCurvedList"/>
    <dgm:cxn modelId="{0611F86A-5FE4-4E66-85BB-F5691F5BC42C}" type="presParOf" srcId="{1D065AA8-50C2-47DB-87B6-CF3A407248C4}" destId="{A4656F56-0391-4F79-8B98-F009E97FE014}" srcOrd="0" destOrd="0" presId="urn:microsoft.com/office/officeart/2008/layout/VerticalCurvedList"/>
    <dgm:cxn modelId="{F1DFD6D7-ACBD-497B-8A0E-02BC5E3B3827}" type="presParOf" srcId="{C1537DEA-65B4-4E31-BDC5-537C9DF52E13}" destId="{12293303-76E6-4B77-B88B-A50498D397B7}" srcOrd="3" destOrd="0" presId="urn:microsoft.com/office/officeart/2008/layout/VerticalCurvedList"/>
    <dgm:cxn modelId="{DCB1315E-8A18-4E0E-93E5-BF93B80E594E}" type="presParOf" srcId="{C1537DEA-65B4-4E31-BDC5-537C9DF52E13}" destId="{E32AB3E5-1047-4C29-860D-837C8F493BF5}" srcOrd="4" destOrd="0" presId="urn:microsoft.com/office/officeart/2008/layout/VerticalCurvedList"/>
    <dgm:cxn modelId="{D03648D2-44C4-4CF9-8CBF-4DEBD42E24A8}" type="presParOf" srcId="{E32AB3E5-1047-4C29-860D-837C8F493BF5}" destId="{37830BB9-D0EC-4F1E-9A79-E6762729447A}" srcOrd="0" destOrd="0" presId="urn:microsoft.com/office/officeart/2008/layout/VerticalCurvedList"/>
    <dgm:cxn modelId="{BCC1687B-A566-4688-BF0E-78B6A50F21C8}" type="presParOf" srcId="{C1537DEA-65B4-4E31-BDC5-537C9DF52E13}" destId="{CBCE5C83-F62B-4128-9845-0D053DB07DC6}" srcOrd="5" destOrd="0" presId="urn:microsoft.com/office/officeart/2008/layout/VerticalCurvedList"/>
    <dgm:cxn modelId="{A70FE1EA-C2C3-4E4A-9665-647AFC04B747}" type="presParOf" srcId="{C1537DEA-65B4-4E31-BDC5-537C9DF52E13}" destId="{DCA26750-1CDE-43DB-B4EE-A336ECCA0864}" srcOrd="6" destOrd="0" presId="urn:microsoft.com/office/officeart/2008/layout/VerticalCurvedList"/>
    <dgm:cxn modelId="{5A9AA81F-2FBA-4048-A359-74BEB0A886F0}" type="presParOf" srcId="{DCA26750-1CDE-43DB-B4EE-A336ECCA0864}" destId="{9E60737F-B7BD-4336-9730-F7F4C9C1F3A4}" srcOrd="0" destOrd="0" presId="urn:microsoft.com/office/officeart/2008/layout/VerticalCurvedList"/>
    <dgm:cxn modelId="{52748229-04E3-429A-8E4E-B0CE69020E45}" type="presParOf" srcId="{C1537DEA-65B4-4E31-BDC5-537C9DF52E13}" destId="{0D844AD8-30FB-4A46-9A37-5A6418CD7B40}" srcOrd="7" destOrd="0" presId="urn:microsoft.com/office/officeart/2008/layout/VerticalCurvedList"/>
    <dgm:cxn modelId="{60BCB411-B5D5-47DA-9C8A-50AFC875A878}" type="presParOf" srcId="{C1537DEA-65B4-4E31-BDC5-537C9DF52E13}" destId="{B305360E-CD1D-4A87-8AAD-F350E5276642}" srcOrd="8" destOrd="0" presId="urn:microsoft.com/office/officeart/2008/layout/VerticalCurvedList"/>
    <dgm:cxn modelId="{692320E0-11CA-4A3A-A22A-63DF4B637197}" type="presParOf" srcId="{B305360E-CD1D-4A87-8AAD-F350E5276642}" destId="{6D4500E2-34B6-4F18-84A8-88262AB3A49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9F42EA-F2F7-4B67-8EFA-52017A2B6898}"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ES"/>
        </a:p>
      </dgm:t>
    </dgm:pt>
    <dgm:pt modelId="{A7D3B0D3-F643-42E6-A781-B0BD8DCC3F1C}">
      <dgm:prSet/>
      <dgm:spPr/>
      <dgm:t>
        <a:bodyPr/>
        <a:lstStyle/>
        <a:p>
          <a:r>
            <a:rPr lang="en-US" altLang="es-ES" dirty="0">
              <a:solidFill>
                <a:schemeClr val="tx1"/>
              </a:solidFill>
              <a:latin typeface="Arial Rounded MT Bold" panose="020F0704030504030204" pitchFamily="34" charset="0"/>
            </a:rPr>
            <a:t>The first wants technological advances which always </a:t>
          </a:r>
        </a:p>
        <a:p>
          <a:r>
            <a:rPr lang="en-US" altLang="es-ES" dirty="0">
              <a:solidFill>
                <a:schemeClr val="tx1"/>
              </a:solidFill>
              <a:latin typeface="Arial Rounded MT Bold" panose="020F0704030504030204" pitchFamily="34" charset="0"/>
            </a:rPr>
            <a:t>inflate their incomes. </a:t>
          </a:r>
          <a:endParaRPr lang="es-ES" dirty="0">
            <a:solidFill>
              <a:schemeClr val="tx1"/>
            </a:solidFill>
          </a:endParaRPr>
        </a:p>
      </dgm:t>
    </dgm:pt>
    <dgm:pt modelId="{9CBDF7DC-4F07-4BC0-BDC7-A1DC56E79521}" type="parTrans" cxnId="{92694D38-F008-47D1-8E04-A39819EBE7EA}">
      <dgm:prSet/>
      <dgm:spPr/>
      <dgm:t>
        <a:bodyPr/>
        <a:lstStyle/>
        <a:p>
          <a:endParaRPr lang="es-ES">
            <a:solidFill>
              <a:schemeClr val="tx1"/>
            </a:solidFill>
          </a:endParaRPr>
        </a:p>
      </dgm:t>
    </dgm:pt>
    <dgm:pt modelId="{7C8BBFA5-1097-4880-8CDF-6C8D14A05702}" type="sibTrans" cxnId="{92694D38-F008-47D1-8E04-A39819EBE7EA}">
      <dgm:prSet/>
      <dgm:spPr/>
      <dgm:t>
        <a:bodyPr/>
        <a:lstStyle/>
        <a:p>
          <a:endParaRPr lang="es-ES">
            <a:solidFill>
              <a:schemeClr val="tx1"/>
            </a:solidFill>
          </a:endParaRPr>
        </a:p>
      </dgm:t>
    </dgm:pt>
    <dgm:pt modelId="{4DF3ECEE-B8C9-4857-9EA5-C7AC23839BC7}">
      <dgm:prSet/>
      <dgm:spPr/>
      <dgm:t>
        <a:bodyPr/>
        <a:lstStyle/>
        <a:p>
          <a:r>
            <a:rPr lang="en-US" altLang="es-ES" dirty="0">
              <a:solidFill>
                <a:schemeClr val="tx1"/>
              </a:solidFill>
              <a:latin typeface="Arial Rounded MT Bold" panose="020F0704030504030204" pitchFamily="34" charset="0"/>
            </a:rPr>
            <a:t>The other wants automation to harm the wages of workers </a:t>
          </a:r>
        </a:p>
        <a:p>
          <a:r>
            <a:rPr lang="en-US" altLang="es-ES" dirty="0">
              <a:solidFill>
                <a:schemeClr val="tx1"/>
              </a:solidFill>
              <a:latin typeface="Arial Rounded MT Bold" panose="020F0704030504030204" pitchFamily="34" charset="0"/>
            </a:rPr>
            <a:t>because people are replaced by machines. </a:t>
          </a:r>
          <a:endParaRPr lang="es-ES" dirty="0">
            <a:solidFill>
              <a:schemeClr val="tx1"/>
            </a:solidFill>
          </a:endParaRPr>
        </a:p>
      </dgm:t>
    </dgm:pt>
    <dgm:pt modelId="{38D89659-1460-41B7-81B1-C8151F86198D}" type="parTrans" cxnId="{0D976C7E-BEBA-4224-8919-E5BE3603EE6E}">
      <dgm:prSet/>
      <dgm:spPr/>
      <dgm:t>
        <a:bodyPr/>
        <a:lstStyle/>
        <a:p>
          <a:endParaRPr lang="es-ES">
            <a:solidFill>
              <a:schemeClr val="tx1"/>
            </a:solidFill>
          </a:endParaRPr>
        </a:p>
      </dgm:t>
    </dgm:pt>
    <dgm:pt modelId="{D5C141AA-4297-457F-9F60-957D1C897A15}" type="sibTrans" cxnId="{0D976C7E-BEBA-4224-8919-E5BE3603EE6E}">
      <dgm:prSet/>
      <dgm:spPr/>
      <dgm:t>
        <a:bodyPr/>
        <a:lstStyle/>
        <a:p>
          <a:endParaRPr lang="es-ES">
            <a:solidFill>
              <a:schemeClr val="tx1"/>
            </a:solidFill>
          </a:endParaRPr>
        </a:p>
      </dgm:t>
    </dgm:pt>
    <dgm:pt modelId="{61CC3F6C-91C7-4595-8743-C9D14165F7A7}" type="pres">
      <dgm:prSet presAssocID="{849F42EA-F2F7-4B67-8EFA-52017A2B6898}" presName="compositeShape" presStyleCnt="0">
        <dgm:presLayoutVars>
          <dgm:chMax val="2"/>
          <dgm:dir/>
          <dgm:resizeHandles val="exact"/>
        </dgm:presLayoutVars>
      </dgm:prSet>
      <dgm:spPr/>
    </dgm:pt>
    <dgm:pt modelId="{ADEA7C21-D928-4499-8A91-1B01AFDADD0A}" type="pres">
      <dgm:prSet presAssocID="{849F42EA-F2F7-4B67-8EFA-52017A2B6898}" presName="ribbon" presStyleLbl="node1" presStyleIdx="0" presStyleCnt="1" custLinFactNeighborX="1381"/>
      <dgm:spPr>
        <a:solidFill>
          <a:srgbClr val="98DFBB"/>
        </a:solidFill>
      </dgm:spPr>
    </dgm:pt>
    <dgm:pt modelId="{510D08A1-8A5A-4A78-AE39-567BFD4C6CA5}" type="pres">
      <dgm:prSet presAssocID="{849F42EA-F2F7-4B67-8EFA-52017A2B6898}" presName="leftArrowText" presStyleLbl="node1" presStyleIdx="0" presStyleCnt="1">
        <dgm:presLayoutVars>
          <dgm:chMax val="0"/>
          <dgm:bulletEnabled val="1"/>
        </dgm:presLayoutVars>
      </dgm:prSet>
      <dgm:spPr/>
    </dgm:pt>
    <dgm:pt modelId="{95032B30-D01D-4593-97D4-99F11FB022E0}" type="pres">
      <dgm:prSet presAssocID="{849F42EA-F2F7-4B67-8EFA-52017A2B6898}" presName="rightArrowText" presStyleLbl="node1" presStyleIdx="0" presStyleCnt="1">
        <dgm:presLayoutVars>
          <dgm:chMax val="0"/>
          <dgm:bulletEnabled val="1"/>
        </dgm:presLayoutVars>
      </dgm:prSet>
      <dgm:spPr/>
    </dgm:pt>
  </dgm:ptLst>
  <dgm:cxnLst>
    <dgm:cxn modelId="{F5230231-571C-4424-97C0-9FA84EDB0A7C}" type="presOf" srcId="{849F42EA-F2F7-4B67-8EFA-52017A2B6898}" destId="{61CC3F6C-91C7-4595-8743-C9D14165F7A7}" srcOrd="0" destOrd="0" presId="urn:microsoft.com/office/officeart/2005/8/layout/arrow6"/>
    <dgm:cxn modelId="{92694D38-F008-47D1-8E04-A39819EBE7EA}" srcId="{849F42EA-F2F7-4B67-8EFA-52017A2B6898}" destId="{A7D3B0D3-F643-42E6-A781-B0BD8DCC3F1C}" srcOrd="0" destOrd="0" parTransId="{9CBDF7DC-4F07-4BC0-BDC7-A1DC56E79521}" sibTransId="{7C8BBFA5-1097-4880-8CDF-6C8D14A05702}"/>
    <dgm:cxn modelId="{0D976C7E-BEBA-4224-8919-E5BE3603EE6E}" srcId="{849F42EA-F2F7-4B67-8EFA-52017A2B6898}" destId="{4DF3ECEE-B8C9-4857-9EA5-C7AC23839BC7}" srcOrd="1" destOrd="0" parTransId="{38D89659-1460-41B7-81B1-C8151F86198D}" sibTransId="{D5C141AA-4297-457F-9F60-957D1C897A15}"/>
    <dgm:cxn modelId="{3564F1D6-C2E7-4CC0-89B9-14980DE0E023}" type="presOf" srcId="{A7D3B0D3-F643-42E6-A781-B0BD8DCC3F1C}" destId="{510D08A1-8A5A-4A78-AE39-567BFD4C6CA5}" srcOrd="0" destOrd="0" presId="urn:microsoft.com/office/officeart/2005/8/layout/arrow6"/>
    <dgm:cxn modelId="{6EC81AF8-536B-49E6-9E6D-196344319078}" type="presOf" srcId="{4DF3ECEE-B8C9-4857-9EA5-C7AC23839BC7}" destId="{95032B30-D01D-4593-97D4-99F11FB022E0}" srcOrd="0" destOrd="0" presId="urn:microsoft.com/office/officeart/2005/8/layout/arrow6"/>
    <dgm:cxn modelId="{8E5572D0-9826-4206-8712-98C5A944E1FC}" type="presParOf" srcId="{61CC3F6C-91C7-4595-8743-C9D14165F7A7}" destId="{ADEA7C21-D928-4499-8A91-1B01AFDADD0A}" srcOrd="0" destOrd="0" presId="urn:microsoft.com/office/officeart/2005/8/layout/arrow6"/>
    <dgm:cxn modelId="{92FD1C66-093E-4472-9428-2D9D6D16DDFF}" type="presParOf" srcId="{61CC3F6C-91C7-4595-8743-C9D14165F7A7}" destId="{510D08A1-8A5A-4A78-AE39-567BFD4C6CA5}" srcOrd="1" destOrd="0" presId="urn:microsoft.com/office/officeart/2005/8/layout/arrow6"/>
    <dgm:cxn modelId="{89A7DF3C-2EC9-4437-891E-EA0092EF7D52}" type="presParOf" srcId="{61CC3F6C-91C7-4595-8743-C9D14165F7A7}" destId="{95032B30-D01D-4593-97D4-99F11FB022E0}"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5E9EE5-7967-4B6F-B15A-D4B7E797914E}"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2C1A64D3-FAEF-45C9-B408-72A391BFF992}">
      <dgm:prSet custT="1"/>
      <dgm:spPr/>
      <dgm:t>
        <a:bodyPr/>
        <a:lstStyle/>
        <a:p>
          <a:r>
            <a:rPr lang="en-US" altLang="es-ES" sz="1100" dirty="0">
              <a:solidFill>
                <a:schemeClr val="tx1"/>
              </a:solidFill>
              <a:latin typeface="Arial Rounded MT Bold" panose="020F0704030504030204" pitchFamily="34" charset="0"/>
            </a:rPr>
            <a:t>study hard, use technology and all other resources available to “fill your toolbox” </a:t>
          </a:r>
          <a:endParaRPr lang="es-ES" sz="1100" dirty="0">
            <a:solidFill>
              <a:schemeClr val="tx1"/>
            </a:solidFill>
            <a:latin typeface="Arial Rounded MT Bold" panose="020F0704030504030204" pitchFamily="34" charset="0"/>
          </a:endParaRPr>
        </a:p>
      </dgm:t>
    </dgm:pt>
    <dgm:pt modelId="{65B65B97-D2D5-46C2-89F8-3F8CB78898F9}" type="parTrans" cxnId="{9D88275B-C598-479B-92FC-4FEF94B499AA}">
      <dgm:prSet/>
      <dgm:spPr/>
      <dgm:t>
        <a:bodyPr/>
        <a:lstStyle/>
        <a:p>
          <a:endParaRPr lang="es-ES" sz="1600">
            <a:solidFill>
              <a:schemeClr val="tx1"/>
            </a:solidFill>
            <a:latin typeface="Arial Rounded MT Bold" panose="020F0704030504030204" pitchFamily="34" charset="0"/>
          </a:endParaRPr>
        </a:p>
      </dgm:t>
    </dgm:pt>
    <dgm:pt modelId="{F48C7224-DC94-49DA-91BA-8C3C14195096}" type="sibTrans" cxnId="{9D88275B-C598-479B-92FC-4FEF94B499AA}">
      <dgm:prSet custT="1"/>
      <dgm:spPr/>
      <dgm:t>
        <a:bodyPr/>
        <a:lstStyle/>
        <a:p>
          <a:endParaRPr lang="es-ES" sz="900">
            <a:solidFill>
              <a:schemeClr val="tx1"/>
            </a:solidFill>
            <a:latin typeface="Arial Rounded MT Bold" panose="020F0704030504030204" pitchFamily="34" charset="0"/>
          </a:endParaRPr>
        </a:p>
      </dgm:t>
    </dgm:pt>
    <dgm:pt modelId="{F4A0DD3D-C793-43E8-AE5F-430347FC4EAA}">
      <dgm:prSet custT="1"/>
      <dgm:spPr/>
      <dgm:t>
        <a:bodyPr/>
        <a:lstStyle/>
        <a:p>
          <a:r>
            <a:rPr lang="en-US" altLang="es-ES" sz="1100" dirty="0">
              <a:solidFill>
                <a:schemeClr val="tx1"/>
              </a:solidFill>
              <a:latin typeface="Arial Rounded MT Bold" panose="020F0704030504030204" pitchFamily="34" charset="0"/>
            </a:rPr>
            <a:t>and acquire the skills and abilities that will be needed in the </a:t>
          </a:r>
        </a:p>
        <a:p>
          <a:r>
            <a:rPr lang="en-US" altLang="es-ES" sz="1100" dirty="0">
              <a:solidFill>
                <a:schemeClr val="tx1"/>
              </a:solidFill>
              <a:latin typeface="Arial Rounded MT Bold" panose="020F0704030504030204" pitchFamily="34" charset="0"/>
            </a:rPr>
            <a:t>second age of machines.</a:t>
          </a:r>
          <a:endParaRPr lang="es-ES" sz="1100" dirty="0">
            <a:solidFill>
              <a:schemeClr val="tx1"/>
            </a:solidFill>
            <a:latin typeface="Arial Rounded MT Bold" panose="020F0704030504030204" pitchFamily="34" charset="0"/>
          </a:endParaRPr>
        </a:p>
      </dgm:t>
    </dgm:pt>
    <dgm:pt modelId="{98DDDF0D-93D2-4CF2-856B-C6CF88E9360A}" type="parTrans" cxnId="{B077459B-C7B8-4F53-8A98-392C9FD906E8}">
      <dgm:prSet/>
      <dgm:spPr/>
      <dgm:t>
        <a:bodyPr/>
        <a:lstStyle/>
        <a:p>
          <a:endParaRPr lang="es-ES" sz="1600">
            <a:solidFill>
              <a:schemeClr val="tx1"/>
            </a:solidFill>
            <a:latin typeface="Arial Rounded MT Bold" panose="020F0704030504030204" pitchFamily="34" charset="0"/>
          </a:endParaRPr>
        </a:p>
      </dgm:t>
    </dgm:pt>
    <dgm:pt modelId="{403EC203-6399-44CD-8132-947B1BB33A31}" type="sibTrans" cxnId="{B077459B-C7B8-4F53-8A98-392C9FD906E8}">
      <dgm:prSet/>
      <dgm:spPr/>
      <dgm:t>
        <a:bodyPr/>
        <a:lstStyle/>
        <a:p>
          <a:endParaRPr lang="es-ES" sz="1600">
            <a:solidFill>
              <a:schemeClr val="tx1"/>
            </a:solidFill>
            <a:latin typeface="Arial Rounded MT Bold" panose="020F0704030504030204" pitchFamily="34" charset="0"/>
          </a:endParaRPr>
        </a:p>
      </dgm:t>
    </dgm:pt>
    <dgm:pt modelId="{FCFF237A-6157-48E0-BAE5-C2AE0E6796DC}">
      <dgm:prSet custT="1"/>
      <dgm:spPr/>
      <dgm:t>
        <a:bodyPr/>
        <a:lstStyle/>
        <a:p>
          <a:r>
            <a:rPr lang="en-US" altLang="es-ES" sz="1100" dirty="0">
              <a:solidFill>
                <a:schemeClr val="tx1"/>
              </a:solidFill>
              <a:latin typeface="Arial Rounded MT Bold" panose="020F0704030504030204" pitchFamily="34" charset="0"/>
            </a:rPr>
            <a:t>This research leads us directly to our fundamental recommendation for students and their parents: </a:t>
          </a:r>
          <a:endParaRPr lang="es-ES" sz="1100" dirty="0">
            <a:solidFill>
              <a:schemeClr val="tx1"/>
            </a:solidFill>
            <a:latin typeface="Arial Rounded MT Bold" panose="020F0704030504030204" pitchFamily="34" charset="0"/>
          </a:endParaRPr>
        </a:p>
      </dgm:t>
    </dgm:pt>
    <dgm:pt modelId="{68F3E01F-6EE9-4A96-B4C1-727B1F3B9439}" type="parTrans" cxnId="{BB2F8872-317A-4B1B-86C8-EEA1BF44233B}">
      <dgm:prSet/>
      <dgm:spPr/>
      <dgm:t>
        <a:bodyPr/>
        <a:lstStyle/>
        <a:p>
          <a:endParaRPr lang="es-ES" sz="1600">
            <a:solidFill>
              <a:schemeClr val="tx1"/>
            </a:solidFill>
            <a:latin typeface="Arial Rounded MT Bold" panose="020F0704030504030204" pitchFamily="34" charset="0"/>
          </a:endParaRPr>
        </a:p>
      </dgm:t>
    </dgm:pt>
    <dgm:pt modelId="{74F19F0D-0FCD-4604-99CB-A4FB857EC38C}" type="sibTrans" cxnId="{BB2F8872-317A-4B1B-86C8-EEA1BF44233B}">
      <dgm:prSet custT="1"/>
      <dgm:spPr/>
      <dgm:t>
        <a:bodyPr/>
        <a:lstStyle/>
        <a:p>
          <a:endParaRPr lang="es-ES" sz="900">
            <a:solidFill>
              <a:schemeClr val="tx1"/>
            </a:solidFill>
            <a:latin typeface="Arial Rounded MT Bold" panose="020F0704030504030204" pitchFamily="34" charset="0"/>
          </a:endParaRPr>
        </a:p>
      </dgm:t>
    </dgm:pt>
    <dgm:pt modelId="{2B113F20-1928-4AFC-87B4-8C3C0E37CADB}" type="pres">
      <dgm:prSet presAssocID="{BC5E9EE5-7967-4B6F-B15A-D4B7E797914E}" presName="Name0" presStyleCnt="0">
        <dgm:presLayoutVars>
          <dgm:dir/>
          <dgm:resizeHandles val="exact"/>
        </dgm:presLayoutVars>
      </dgm:prSet>
      <dgm:spPr/>
    </dgm:pt>
    <dgm:pt modelId="{48318322-1123-4240-9582-43949506BEF6}" type="pres">
      <dgm:prSet presAssocID="{FCFF237A-6157-48E0-BAE5-C2AE0E6796DC}" presName="node" presStyleLbl="node1" presStyleIdx="0" presStyleCnt="3">
        <dgm:presLayoutVars>
          <dgm:bulletEnabled val="1"/>
        </dgm:presLayoutVars>
      </dgm:prSet>
      <dgm:spPr/>
    </dgm:pt>
    <dgm:pt modelId="{71A5F787-3287-4D68-A307-3E186FACB03C}" type="pres">
      <dgm:prSet presAssocID="{74F19F0D-0FCD-4604-99CB-A4FB857EC38C}" presName="sibTrans" presStyleLbl="sibTrans2D1" presStyleIdx="0" presStyleCnt="2"/>
      <dgm:spPr/>
    </dgm:pt>
    <dgm:pt modelId="{B0ADC36C-6F2C-41A1-B9AF-C5641A400E12}" type="pres">
      <dgm:prSet presAssocID="{74F19F0D-0FCD-4604-99CB-A4FB857EC38C}" presName="connectorText" presStyleLbl="sibTrans2D1" presStyleIdx="0" presStyleCnt="2"/>
      <dgm:spPr/>
    </dgm:pt>
    <dgm:pt modelId="{CC26C107-16A6-4F85-9BA2-2D3B6F214E99}" type="pres">
      <dgm:prSet presAssocID="{2C1A64D3-FAEF-45C9-B408-72A391BFF992}" presName="node" presStyleLbl="node1" presStyleIdx="1" presStyleCnt="3">
        <dgm:presLayoutVars>
          <dgm:bulletEnabled val="1"/>
        </dgm:presLayoutVars>
      </dgm:prSet>
      <dgm:spPr/>
    </dgm:pt>
    <dgm:pt modelId="{80AF990B-45D1-4092-B0E9-5882375E7C34}" type="pres">
      <dgm:prSet presAssocID="{F48C7224-DC94-49DA-91BA-8C3C14195096}" presName="sibTrans" presStyleLbl="sibTrans2D1" presStyleIdx="1" presStyleCnt="2"/>
      <dgm:spPr/>
    </dgm:pt>
    <dgm:pt modelId="{E36E1D8B-2EF7-4B21-95F7-B8AD476574F8}" type="pres">
      <dgm:prSet presAssocID="{F48C7224-DC94-49DA-91BA-8C3C14195096}" presName="connectorText" presStyleLbl="sibTrans2D1" presStyleIdx="1" presStyleCnt="2"/>
      <dgm:spPr/>
    </dgm:pt>
    <dgm:pt modelId="{2C212F22-66BC-4309-8A42-B64F5508FFA6}" type="pres">
      <dgm:prSet presAssocID="{F4A0DD3D-C793-43E8-AE5F-430347FC4EAA}" presName="node" presStyleLbl="node1" presStyleIdx="2" presStyleCnt="3">
        <dgm:presLayoutVars>
          <dgm:bulletEnabled val="1"/>
        </dgm:presLayoutVars>
      </dgm:prSet>
      <dgm:spPr/>
    </dgm:pt>
  </dgm:ptLst>
  <dgm:cxnLst>
    <dgm:cxn modelId="{62EA7A00-23E3-47A8-B70D-45F069601B7F}" type="presOf" srcId="{F48C7224-DC94-49DA-91BA-8C3C14195096}" destId="{E36E1D8B-2EF7-4B21-95F7-B8AD476574F8}" srcOrd="1" destOrd="0" presId="urn:microsoft.com/office/officeart/2005/8/layout/process1"/>
    <dgm:cxn modelId="{0A42A419-5B3C-4772-BB93-02503DB1DFC5}" type="presOf" srcId="{BC5E9EE5-7967-4B6F-B15A-D4B7E797914E}" destId="{2B113F20-1928-4AFC-87B4-8C3C0E37CADB}" srcOrd="0" destOrd="0" presId="urn:microsoft.com/office/officeart/2005/8/layout/process1"/>
    <dgm:cxn modelId="{6431722A-7BFD-48F6-ADD3-11781C6F551A}" type="presOf" srcId="{74F19F0D-0FCD-4604-99CB-A4FB857EC38C}" destId="{B0ADC36C-6F2C-41A1-B9AF-C5641A400E12}" srcOrd="1" destOrd="0" presId="urn:microsoft.com/office/officeart/2005/8/layout/process1"/>
    <dgm:cxn modelId="{97629438-E11B-42A7-9CBF-8F7CA0989823}" type="presOf" srcId="{F4A0DD3D-C793-43E8-AE5F-430347FC4EAA}" destId="{2C212F22-66BC-4309-8A42-B64F5508FFA6}" srcOrd="0" destOrd="0" presId="urn:microsoft.com/office/officeart/2005/8/layout/process1"/>
    <dgm:cxn modelId="{9D88275B-C598-479B-92FC-4FEF94B499AA}" srcId="{BC5E9EE5-7967-4B6F-B15A-D4B7E797914E}" destId="{2C1A64D3-FAEF-45C9-B408-72A391BFF992}" srcOrd="1" destOrd="0" parTransId="{65B65B97-D2D5-46C2-89F8-3F8CB78898F9}" sibTransId="{F48C7224-DC94-49DA-91BA-8C3C14195096}"/>
    <dgm:cxn modelId="{5753D046-CDCB-4906-8BDE-972420621F01}" type="presOf" srcId="{F48C7224-DC94-49DA-91BA-8C3C14195096}" destId="{80AF990B-45D1-4092-B0E9-5882375E7C34}" srcOrd="0" destOrd="0" presId="urn:microsoft.com/office/officeart/2005/8/layout/process1"/>
    <dgm:cxn modelId="{BB2F8872-317A-4B1B-86C8-EEA1BF44233B}" srcId="{BC5E9EE5-7967-4B6F-B15A-D4B7E797914E}" destId="{FCFF237A-6157-48E0-BAE5-C2AE0E6796DC}" srcOrd="0" destOrd="0" parTransId="{68F3E01F-6EE9-4A96-B4C1-727B1F3B9439}" sibTransId="{74F19F0D-0FCD-4604-99CB-A4FB857EC38C}"/>
    <dgm:cxn modelId="{EF752C55-39DA-4677-9471-0A33E97D7210}" type="presOf" srcId="{74F19F0D-0FCD-4604-99CB-A4FB857EC38C}" destId="{71A5F787-3287-4D68-A307-3E186FACB03C}" srcOrd="0" destOrd="0" presId="urn:microsoft.com/office/officeart/2005/8/layout/process1"/>
    <dgm:cxn modelId="{B077459B-C7B8-4F53-8A98-392C9FD906E8}" srcId="{BC5E9EE5-7967-4B6F-B15A-D4B7E797914E}" destId="{F4A0DD3D-C793-43E8-AE5F-430347FC4EAA}" srcOrd="2" destOrd="0" parTransId="{98DDDF0D-93D2-4CF2-856B-C6CF88E9360A}" sibTransId="{403EC203-6399-44CD-8132-947B1BB33A31}"/>
    <dgm:cxn modelId="{9D2865AD-0220-4824-9D58-48122E787834}" type="presOf" srcId="{2C1A64D3-FAEF-45C9-B408-72A391BFF992}" destId="{CC26C107-16A6-4F85-9BA2-2D3B6F214E99}" srcOrd="0" destOrd="0" presId="urn:microsoft.com/office/officeart/2005/8/layout/process1"/>
    <dgm:cxn modelId="{CC2E28E9-D3AB-47C9-812A-E6B7BC846122}" type="presOf" srcId="{FCFF237A-6157-48E0-BAE5-C2AE0E6796DC}" destId="{48318322-1123-4240-9582-43949506BEF6}" srcOrd="0" destOrd="0" presId="urn:microsoft.com/office/officeart/2005/8/layout/process1"/>
    <dgm:cxn modelId="{50CBFAC1-A8F2-4FCE-9950-0E902FF21A1C}" type="presParOf" srcId="{2B113F20-1928-4AFC-87B4-8C3C0E37CADB}" destId="{48318322-1123-4240-9582-43949506BEF6}" srcOrd="0" destOrd="0" presId="urn:microsoft.com/office/officeart/2005/8/layout/process1"/>
    <dgm:cxn modelId="{E4C1675B-9203-431E-BB0E-D5CB55631A0C}" type="presParOf" srcId="{2B113F20-1928-4AFC-87B4-8C3C0E37CADB}" destId="{71A5F787-3287-4D68-A307-3E186FACB03C}" srcOrd="1" destOrd="0" presId="urn:microsoft.com/office/officeart/2005/8/layout/process1"/>
    <dgm:cxn modelId="{D191D049-C768-472B-AFE1-1E2FAA113DD2}" type="presParOf" srcId="{71A5F787-3287-4D68-A307-3E186FACB03C}" destId="{B0ADC36C-6F2C-41A1-B9AF-C5641A400E12}" srcOrd="0" destOrd="0" presId="urn:microsoft.com/office/officeart/2005/8/layout/process1"/>
    <dgm:cxn modelId="{465734B1-F233-4148-B8C1-057A9A6DC031}" type="presParOf" srcId="{2B113F20-1928-4AFC-87B4-8C3C0E37CADB}" destId="{CC26C107-16A6-4F85-9BA2-2D3B6F214E99}" srcOrd="2" destOrd="0" presId="urn:microsoft.com/office/officeart/2005/8/layout/process1"/>
    <dgm:cxn modelId="{9F678A36-9796-4538-A82F-E7F6D60991FA}" type="presParOf" srcId="{2B113F20-1928-4AFC-87B4-8C3C0E37CADB}" destId="{80AF990B-45D1-4092-B0E9-5882375E7C34}" srcOrd="3" destOrd="0" presId="urn:microsoft.com/office/officeart/2005/8/layout/process1"/>
    <dgm:cxn modelId="{3B1AAC37-DB80-4B95-A336-33BFDB7C9DD5}" type="presParOf" srcId="{80AF990B-45D1-4092-B0E9-5882375E7C34}" destId="{E36E1D8B-2EF7-4B21-95F7-B8AD476574F8}" srcOrd="0" destOrd="0" presId="urn:microsoft.com/office/officeart/2005/8/layout/process1"/>
    <dgm:cxn modelId="{1C99E2D1-5BE3-4D25-8082-9B043DFD6674}" type="presParOf" srcId="{2B113F20-1928-4AFC-87B4-8C3C0E37CADB}" destId="{2C212F22-66BC-4309-8A42-B64F5508FFA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43B27C-CB99-4B80-AFEE-8E066820C9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7956D6C-59A6-4D11-B5D7-BBB2F13A943A}">
      <dgm:prSet custT="1"/>
      <dgm:spPr/>
      <dgm:t>
        <a:bodyPr/>
        <a:lstStyle/>
        <a:p>
          <a:r>
            <a:rPr lang="en-US" altLang="es-ES" sz="1200" dirty="0">
              <a:solidFill>
                <a:schemeClr val="tx1"/>
              </a:solidFill>
              <a:latin typeface="Arial Rounded MT Bold" panose="020F0704030504030204" pitchFamily="34" charset="0"/>
            </a:rPr>
            <a:t>45% of the students do not showed significant improvements in CLA </a:t>
          </a:r>
        </a:p>
        <a:p>
          <a:r>
            <a:rPr lang="en-US" altLang="es-ES" sz="1200" dirty="0">
              <a:solidFill>
                <a:schemeClr val="tx1"/>
              </a:solidFill>
              <a:latin typeface="Arial Rounded MT Bold" panose="020F0704030504030204" pitchFamily="34" charset="0"/>
            </a:rPr>
            <a:t>after two years of college</a:t>
          </a:r>
          <a:endParaRPr lang="es-ES" sz="1200" dirty="0">
            <a:solidFill>
              <a:schemeClr val="tx1"/>
            </a:solidFill>
          </a:endParaRPr>
        </a:p>
      </dgm:t>
    </dgm:pt>
    <dgm:pt modelId="{42CA5CBF-D142-4FA4-A207-31E407D5B1D7}" type="parTrans" cxnId="{A7066B32-E59D-416C-AE17-FAE9460E0D47}">
      <dgm:prSet/>
      <dgm:spPr/>
      <dgm:t>
        <a:bodyPr/>
        <a:lstStyle/>
        <a:p>
          <a:endParaRPr lang="es-ES"/>
        </a:p>
      </dgm:t>
    </dgm:pt>
    <dgm:pt modelId="{A5A91EF1-9158-4D72-B362-97BF7FB61FDC}" type="sibTrans" cxnId="{A7066B32-E59D-416C-AE17-FAE9460E0D47}">
      <dgm:prSet/>
      <dgm:spPr/>
      <dgm:t>
        <a:bodyPr/>
        <a:lstStyle/>
        <a:p>
          <a:endParaRPr lang="es-ES"/>
        </a:p>
      </dgm:t>
    </dgm:pt>
    <dgm:pt modelId="{77171712-C86F-422A-840D-9A578D4A9CD6}">
      <dgm:prSet custT="1"/>
      <dgm:spPr/>
      <dgm:t>
        <a:bodyPr/>
        <a:lstStyle/>
        <a:p>
          <a:r>
            <a:rPr lang="en-US" altLang="es-ES" sz="1200" dirty="0">
              <a:solidFill>
                <a:schemeClr val="tx1"/>
              </a:solidFill>
              <a:latin typeface="Arial Rounded MT Bold" panose="020F0704030504030204" pitchFamily="34" charset="0"/>
            </a:rPr>
            <a:t>36% did not improve at all even after four years. </a:t>
          </a:r>
          <a:endParaRPr lang="es-ES" sz="1200" dirty="0">
            <a:solidFill>
              <a:schemeClr val="tx1"/>
            </a:solidFill>
          </a:endParaRPr>
        </a:p>
      </dgm:t>
    </dgm:pt>
    <dgm:pt modelId="{0879C006-DFC6-4384-A4FF-A0F194D96FC5}" type="parTrans" cxnId="{F338548F-94E9-4071-A507-19DFC41C935C}">
      <dgm:prSet/>
      <dgm:spPr/>
      <dgm:t>
        <a:bodyPr/>
        <a:lstStyle/>
        <a:p>
          <a:endParaRPr lang="es-ES"/>
        </a:p>
      </dgm:t>
    </dgm:pt>
    <dgm:pt modelId="{BDEEA26D-4AC7-4D18-BBF9-2F32F6E40EBB}" type="sibTrans" cxnId="{F338548F-94E9-4071-A507-19DFC41C935C}">
      <dgm:prSet/>
      <dgm:spPr/>
      <dgm:t>
        <a:bodyPr/>
        <a:lstStyle/>
        <a:p>
          <a:endParaRPr lang="es-ES"/>
        </a:p>
      </dgm:t>
    </dgm:pt>
    <dgm:pt modelId="{BF1D492E-9136-4FEF-B0E0-F3D71C3529AB}" type="pres">
      <dgm:prSet presAssocID="{4043B27C-CB99-4B80-AFEE-8E066820C994}" presName="linear" presStyleCnt="0">
        <dgm:presLayoutVars>
          <dgm:animLvl val="lvl"/>
          <dgm:resizeHandles val="exact"/>
        </dgm:presLayoutVars>
      </dgm:prSet>
      <dgm:spPr/>
    </dgm:pt>
    <dgm:pt modelId="{52EDC246-B614-4D39-8A18-11C31F4218CD}" type="pres">
      <dgm:prSet presAssocID="{B7956D6C-59A6-4D11-B5D7-BBB2F13A943A}" presName="parentText" presStyleLbl="node1" presStyleIdx="0" presStyleCnt="2" custLinFactNeighborX="-258" custLinFactNeighborY="-4473">
        <dgm:presLayoutVars>
          <dgm:chMax val="0"/>
          <dgm:bulletEnabled val="1"/>
        </dgm:presLayoutVars>
      </dgm:prSet>
      <dgm:spPr/>
    </dgm:pt>
    <dgm:pt modelId="{776083FB-4EC4-4231-86F9-0CE4E150D784}" type="pres">
      <dgm:prSet presAssocID="{A5A91EF1-9158-4D72-B362-97BF7FB61FDC}" presName="spacer" presStyleCnt="0"/>
      <dgm:spPr/>
    </dgm:pt>
    <dgm:pt modelId="{33921F1C-D85F-498D-9276-40FDAB1B2DFB}" type="pres">
      <dgm:prSet presAssocID="{77171712-C86F-422A-840D-9A578D4A9CD6}" presName="parentText" presStyleLbl="node1" presStyleIdx="1" presStyleCnt="2">
        <dgm:presLayoutVars>
          <dgm:chMax val="0"/>
          <dgm:bulletEnabled val="1"/>
        </dgm:presLayoutVars>
      </dgm:prSet>
      <dgm:spPr/>
    </dgm:pt>
  </dgm:ptLst>
  <dgm:cxnLst>
    <dgm:cxn modelId="{A7066B32-E59D-416C-AE17-FAE9460E0D47}" srcId="{4043B27C-CB99-4B80-AFEE-8E066820C994}" destId="{B7956D6C-59A6-4D11-B5D7-BBB2F13A943A}" srcOrd="0" destOrd="0" parTransId="{42CA5CBF-D142-4FA4-A207-31E407D5B1D7}" sibTransId="{A5A91EF1-9158-4D72-B362-97BF7FB61FDC}"/>
    <dgm:cxn modelId="{EF4F394B-54C3-4A45-A41C-5FE6D75A72EB}" type="presOf" srcId="{4043B27C-CB99-4B80-AFEE-8E066820C994}" destId="{BF1D492E-9136-4FEF-B0E0-F3D71C3529AB}" srcOrd="0" destOrd="0" presId="urn:microsoft.com/office/officeart/2005/8/layout/vList2"/>
    <dgm:cxn modelId="{80801554-E846-47D1-A84A-C35961CFDF15}" type="presOf" srcId="{B7956D6C-59A6-4D11-B5D7-BBB2F13A943A}" destId="{52EDC246-B614-4D39-8A18-11C31F4218CD}" srcOrd="0" destOrd="0" presId="urn:microsoft.com/office/officeart/2005/8/layout/vList2"/>
    <dgm:cxn modelId="{F338548F-94E9-4071-A507-19DFC41C935C}" srcId="{4043B27C-CB99-4B80-AFEE-8E066820C994}" destId="{77171712-C86F-422A-840D-9A578D4A9CD6}" srcOrd="1" destOrd="0" parTransId="{0879C006-DFC6-4384-A4FF-A0F194D96FC5}" sibTransId="{BDEEA26D-4AC7-4D18-BBF9-2F32F6E40EBB}"/>
    <dgm:cxn modelId="{0E6848B4-9062-446F-89BF-3F4B86B22B40}" type="presOf" srcId="{77171712-C86F-422A-840D-9A578D4A9CD6}" destId="{33921F1C-D85F-498D-9276-40FDAB1B2DFB}" srcOrd="0" destOrd="0" presId="urn:microsoft.com/office/officeart/2005/8/layout/vList2"/>
    <dgm:cxn modelId="{C9E1F8A6-BB4F-4505-B627-054E154866F2}" type="presParOf" srcId="{BF1D492E-9136-4FEF-B0E0-F3D71C3529AB}" destId="{52EDC246-B614-4D39-8A18-11C31F4218CD}" srcOrd="0" destOrd="0" presId="urn:microsoft.com/office/officeart/2005/8/layout/vList2"/>
    <dgm:cxn modelId="{B01308FD-CE12-4EE0-AEFB-4DAA92881782}" type="presParOf" srcId="{BF1D492E-9136-4FEF-B0E0-F3D71C3529AB}" destId="{776083FB-4EC4-4231-86F9-0CE4E150D784}" srcOrd="1" destOrd="0" presId="urn:microsoft.com/office/officeart/2005/8/layout/vList2"/>
    <dgm:cxn modelId="{9811C6FC-E8C9-4FDB-A45F-9FD41A2D720F}" type="presParOf" srcId="{BF1D492E-9136-4FEF-B0E0-F3D71C3529AB}" destId="{33921F1C-D85F-498D-9276-40FDAB1B2DF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88133-9BF1-46BA-9D23-2D64302819DB}">
      <dsp:nvSpPr>
        <dsp:cNvPr id="0" name=""/>
        <dsp:cNvSpPr/>
      </dsp:nvSpPr>
      <dsp:spPr>
        <a:xfrm>
          <a:off x="0" y="0"/>
          <a:ext cx="5267967" cy="4867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What is the impact of </a:t>
          </a:r>
          <a:r>
            <a:rPr lang="en-US" sz="1200" kern="1200" dirty="0">
              <a:solidFill>
                <a:srgbClr val="7030A0"/>
              </a:solidFill>
              <a:latin typeface="Arial Rounded MT Bold" panose="020F0704030504030204" pitchFamily="34" charset="0"/>
            </a:rPr>
            <a:t>Artificial Intelligence </a:t>
          </a:r>
          <a:r>
            <a:rPr lang="en-US" sz="1200" kern="1200" dirty="0">
              <a:solidFill>
                <a:schemeClr val="tx1"/>
              </a:solidFill>
              <a:latin typeface="Arial Rounded MT Bold" panose="020F0704030504030204" pitchFamily="34" charset="0"/>
            </a:rPr>
            <a:t>on individuals?</a:t>
          </a:r>
          <a:endParaRPr lang="it-IT" sz="1200" kern="1200" dirty="0">
            <a:solidFill>
              <a:schemeClr val="tx1"/>
            </a:solidFill>
          </a:endParaRPr>
        </a:p>
      </dsp:txBody>
      <dsp:txXfrm>
        <a:off x="23760" y="23760"/>
        <a:ext cx="5220447" cy="439200"/>
      </dsp:txXfrm>
    </dsp:sp>
    <dsp:sp modelId="{AB4559F8-2F15-450A-9904-2503EC644A70}">
      <dsp:nvSpPr>
        <dsp:cNvPr id="0" name=""/>
        <dsp:cNvSpPr/>
      </dsp:nvSpPr>
      <dsp:spPr>
        <a:xfrm>
          <a:off x="0" y="1540692"/>
          <a:ext cx="5267967" cy="519953"/>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latin typeface="Arial Rounded MT Bold" panose="020F0704030504030204" pitchFamily="34" charset="0"/>
            </a:rPr>
            <a:t>What </a:t>
          </a:r>
          <a:r>
            <a:rPr lang="en-US" sz="1100" kern="1200" dirty="0">
              <a:solidFill>
                <a:srgbClr val="7030A0"/>
              </a:solidFill>
              <a:latin typeface="Arial Rounded MT Bold" panose="020F0704030504030204" pitchFamily="34" charset="0"/>
            </a:rPr>
            <a:t>changes</a:t>
          </a:r>
          <a:r>
            <a:rPr lang="en-US" sz="1100" kern="1200" dirty="0">
              <a:solidFill>
                <a:schemeClr val="tx1"/>
              </a:solidFill>
              <a:latin typeface="Arial Rounded MT Bold" panose="020F0704030504030204" pitchFamily="34" charset="0"/>
            </a:rPr>
            <a:t> does the "</a:t>
          </a:r>
          <a:r>
            <a:rPr lang="en-US" sz="1100" kern="1200" dirty="0">
              <a:solidFill>
                <a:srgbClr val="7030A0"/>
              </a:solidFill>
              <a:latin typeface="Arial Rounded MT Bold" panose="020F0704030504030204" pitchFamily="34" charset="0"/>
            </a:rPr>
            <a:t>Second Age of Machines</a:t>
          </a:r>
          <a:r>
            <a:rPr lang="en-US" sz="1100" kern="1200" dirty="0">
              <a:solidFill>
                <a:schemeClr val="tx1"/>
              </a:solidFill>
              <a:latin typeface="Arial Rounded MT Bold" panose="020F0704030504030204" pitchFamily="34" charset="0"/>
            </a:rPr>
            <a:t>" bring to the world
About </a:t>
          </a:r>
          <a:r>
            <a:rPr lang="en-US" sz="1100" kern="1200" dirty="0">
              <a:solidFill>
                <a:srgbClr val="7030A0"/>
              </a:solidFill>
              <a:latin typeface="Arial Rounded MT Bold" panose="020F0704030504030204" pitchFamily="34" charset="0"/>
            </a:rPr>
            <a:t>work</a:t>
          </a:r>
          <a:r>
            <a:rPr lang="en-US" sz="1100" kern="1200" dirty="0">
              <a:solidFill>
                <a:schemeClr val="tx1"/>
              </a:solidFill>
              <a:latin typeface="Arial Rounded MT Bold" panose="020F0704030504030204" pitchFamily="34" charset="0"/>
            </a:rPr>
            <a:t>?</a:t>
          </a:r>
          <a:endParaRPr lang="it-IT" sz="1100" kern="1200" dirty="0">
            <a:solidFill>
              <a:schemeClr val="tx1"/>
            </a:solidFill>
          </a:endParaRPr>
        </a:p>
      </dsp:txBody>
      <dsp:txXfrm>
        <a:off x="25382" y="1566074"/>
        <a:ext cx="5217203" cy="469189"/>
      </dsp:txXfrm>
    </dsp:sp>
    <dsp:sp modelId="{3EB76157-8E0F-4EA5-A726-8F69AE49456E}">
      <dsp:nvSpPr>
        <dsp:cNvPr id="0" name=""/>
        <dsp:cNvSpPr/>
      </dsp:nvSpPr>
      <dsp:spPr>
        <a:xfrm>
          <a:off x="0" y="1112459"/>
          <a:ext cx="5267967"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58" tIns="33020" rIns="184912" bIns="33020" numCol="1" spcCol="1270" anchor="t" anchorCtr="0">
          <a:noAutofit/>
        </a:bodyPr>
        <a:lstStyle/>
        <a:p>
          <a:pPr marL="228600" lvl="1" indent="-228600" algn="l" defTabSz="889000">
            <a:lnSpc>
              <a:spcPct val="90000"/>
            </a:lnSpc>
            <a:spcBef>
              <a:spcPct val="0"/>
            </a:spcBef>
            <a:spcAft>
              <a:spcPct val="20000"/>
            </a:spcAft>
            <a:buNone/>
          </a:pPr>
          <a:endParaRPr lang="it-IT" sz="2000" kern="1200" dirty="0"/>
        </a:p>
      </dsp:txBody>
      <dsp:txXfrm>
        <a:off x="0" y="1112459"/>
        <a:ext cx="5267967" cy="430560"/>
      </dsp:txXfrm>
    </dsp:sp>
    <dsp:sp modelId="{40B4D4D5-E113-41A4-A15F-A39D00F74E12}">
      <dsp:nvSpPr>
        <dsp:cNvPr id="0" name=""/>
        <dsp:cNvSpPr/>
      </dsp:nvSpPr>
      <dsp:spPr>
        <a:xfrm>
          <a:off x="0" y="735762"/>
          <a:ext cx="5267967" cy="4867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How has the </a:t>
          </a:r>
          <a:r>
            <a:rPr lang="en-US" sz="1200" kern="1200" dirty="0">
              <a:solidFill>
                <a:srgbClr val="7030A0"/>
              </a:solidFill>
              <a:latin typeface="Arial Rounded MT Bold" panose="020F0704030504030204" pitchFamily="34" charset="0"/>
            </a:rPr>
            <a:t>relationship</a:t>
          </a:r>
          <a:r>
            <a:rPr lang="en-US" sz="1200" kern="1200" dirty="0">
              <a:solidFill>
                <a:schemeClr val="tx1"/>
              </a:solidFill>
              <a:latin typeface="Arial Rounded MT Bold" panose="020F0704030504030204" pitchFamily="34" charset="0"/>
            </a:rPr>
            <a:t> between </a:t>
          </a:r>
          <a:r>
            <a:rPr lang="en-US" sz="1200" kern="1200" dirty="0">
              <a:solidFill>
                <a:srgbClr val="7030A0"/>
              </a:solidFill>
              <a:latin typeface="Arial Rounded MT Bold" panose="020F0704030504030204" pitchFamily="34" charset="0"/>
            </a:rPr>
            <a:t>machines</a:t>
          </a:r>
          <a:r>
            <a:rPr lang="en-US" sz="1200" kern="1200" dirty="0">
              <a:solidFill>
                <a:schemeClr val="tx1"/>
              </a:solidFill>
              <a:latin typeface="Arial Rounded MT Bold" panose="020F0704030504030204" pitchFamily="34" charset="0"/>
            </a:rPr>
            <a:t> and </a:t>
          </a:r>
          <a:r>
            <a:rPr lang="en-US" sz="1200" kern="1200" dirty="0">
              <a:solidFill>
                <a:srgbClr val="7030A0"/>
              </a:solidFill>
              <a:latin typeface="Arial Rounded MT Bold" panose="020F0704030504030204" pitchFamily="34" charset="0"/>
            </a:rPr>
            <a:t>humans</a:t>
          </a:r>
          <a:r>
            <a:rPr lang="en-US" sz="1200" kern="1200" dirty="0">
              <a:solidFill>
                <a:schemeClr val="tx1"/>
              </a:solidFill>
              <a:latin typeface="Arial Rounded MT Bold" panose="020F0704030504030204" pitchFamily="34" charset="0"/>
            </a:rPr>
            <a:t> changed?</a:t>
          </a:r>
          <a:endParaRPr lang="it-IT" sz="1200" kern="1200" dirty="0">
            <a:solidFill>
              <a:schemeClr val="tx1"/>
            </a:solidFill>
          </a:endParaRPr>
        </a:p>
      </dsp:txBody>
      <dsp:txXfrm>
        <a:off x="23760" y="759522"/>
        <a:ext cx="5220447" cy="439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E6B4-2D2F-4CE8-ADE0-3C258B4F4B38}">
      <dsp:nvSpPr>
        <dsp:cNvPr id="0" name=""/>
        <dsp:cNvSpPr/>
      </dsp:nvSpPr>
      <dsp:spPr>
        <a:xfrm>
          <a:off x="1822" y="15460"/>
          <a:ext cx="1777134" cy="64236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14</a:t>
          </a:r>
          <a:r>
            <a:rPr lang="en-US" altLang="es-ES" sz="1200" kern="1200" baseline="30000" dirty="0">
              <a:solidFill>
                <a:schemeClr val="tx1"/>
              </a:solidFill>
              <a:latin typeface="Arial Rounded MT Bold" panose="020F0704030504030204" pitchFamily="34" charset="0"/>
            </a:rPr>
            <a:t>th</a:t>
          </a:r>
          <a:r>
            <a:rPr lang="en-US" altLang="es-ES" sz="1200" kern="1200" dirty="0">
              <a:solidFill>
                <a:schemeClr val="tx1"/>
              </a:solidFill>
              <a:latin typeface="Arial Rounded MT Bold" panose="020F0704030504030204" pitchFamily="34" charset="0"/>
            </a:rPr>
            <a:t>  among thirty-four nations in </a:t>
          </a:r>
        </a:p>
        <a:p>
          <a:pPr marL="0" lvl="0" indent="0" algn="ctr"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reading</a:t>
          </a:r>
          <a:endParaRPr lang="es-ES" sz="1200" kern="1200" dirty="0">
            <a:solidFill>
              <a:schemeClr val="tx1"/>
            </a:solidFill>
          </a:endParaRPr>
        </a:p>
      </dsp:txBody>
      <dsp:txXfrm>
        <a:off x="1822" y="15460"/>
        <a:ext cx="1777134" cy="642368"/>
      </dsp:txXfrm>
    </dsp:sp>
    <dsp:sp modelId="{BCE3245B-D6BF-4604-A33C-93A41D540945}">
      <dsp:nvSpPr>
        <dsp:cNvPr id="0" name=""/>
        <dsp:cNvSpPr/>
      </dsp:nvSpPr>
      <dsp:spPr>
        <a:xfrm>
          <a:off x="1822" y="657828"/>
          <a:ext cx="1777134" cy="52704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36C811-0911-4E06-B0F8-D0B7EDFD965B}">
      <dsp:nvSpPr>
        <dsp:cNvPr id="0" name=""/>
        <dsp:cNvSpPr/>
      </dsp:nvSpPr>
      <dsp:spPr>
        <a:xfrm>
          <a:off x="2027756" y="15460"/>
          <a:ext cx="1777134" cy="64236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down to the 17</a:t>
          </a:r>
          <a:r>
            <a:rPr lang="en-US" altLang="es-ES" sz="1200" kern="1200" baseline="30000" dirty="0">
              <a:solidFill>
                <a:schemeClr val="tx1"/>
              </a:solidFill>
              <a:latin typeface="Arial Rounded MT Bold" panose="020F0704030504030204" pitchFamily="34" charset="0"/>
            </a:rPr>
            <a:t>th</a:t>
          </a:r>
          <a:r>
            <a:rPr lang="en-US" altLang="es-ES" sz="1200" kern="1200" dirty="0">
              <a:solidFill>
                <a:schemeClr val="tx1"/>
              </a:solidFill>
              <a:latin typeface="Arial Rounded MT Bold" panose="020F0704030504030204" pitchFamily="34" charset="0"/>
            </a:rPr>
            <a:t> in science </a:t>
          </a:r>
          <a:endParaRPr lang="es-ES" sz="1200" kern="1200" dirty="0">
            <a:solidFill>
              <a:schemeClr val="tx1"/>
            </a:solidFill>
          </a:endParaRPr>
        </a:p>
      </dsp:txBody>
      <dsp:txXfrm>
        <a:off x="2027756" y="15460"/>
        <a:ext cx="1777134" cy="642368"/>
      </dsp:txXfrm>
    </dsp:sp>
    <dsp:sp modelId="{BC8C4F6F-1936-44A2-9305-4995C64FB7C0}">
      <dsp:nvSpPr>
        <dsp:cNvPr id="0" name=""/>
        <dsp:cNvSpPr/>
      </dsp:nvSpPr>
      <dsp:spPr>
        <a:xfrm>
          <a:off x="2027756" y="657828"/>
          <a:ext cx="1777134" cy="52704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E1917-F003-4A75-A5CB-C71D63CBF0D5}">
      <dsp:nvSpPr>
        <dsp:cNvPr id="0" name=""/>
        <dsp:cNvSpPr/>
      </dsp:nvSpPr>
      <dsp:spPr>
        <a:xfrm>
          <a:off x="4053690" y="15460"/>
          <a:ext cx="1777134" cy="64236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the 25</a:t>
          </a:r>
          <a:r>
            <a:rPr lang="en-US" altLang="es-ES" sz="1200" kern="1200" baseline="30000" dirty="0">
              <a:solidFill>
                <a:schemeClr val="tx1"/>
              </a:solidFill>
              <a:latin typeface="Arial Rounded MT Bold" panose="020F0704030504030204" pitchFamily="34" charset="0"/>
            </a:rPr>
            <a:t>th</a:t>
          </a:r>
          <a:r>
            <a:rPr lang="en-US" altLang="es-ES" sz="1200" kern="1200" dirty="0">
              <a:solidFill>
                <a:schemeClr val="tx1"/>
              </a:solidFill>
              <a:latin typeface="Arial Rounded MT Bold" panose="020F0704030504030204" pitchFamily="34" charset="0"/>
            </a:rPr>
            <a:t> in mathematics</a:t>
          </a:r>
          <a:endParaRPr lang="es-ES" sz="1200" kern="1200" dirty="0">
            <a:solidFill>
              <a:schemeClr val="tx1"/>
            </a:solidFill>
          </a:endParaRPr>
        </a:p>
      </dsp:txBody>
      <dsp:txXfrm>
        <a:off x="4053690" y="15460"/>
        <a:ext cx="1777134" cy="642368"/>
      </dsp:txXfrm>
    </dsp:sp>
    <dsp:sp modelId="{8A71EE69-BF78-4C09-B9FF-83A739CF2A62}">
      <dsp:nvSpPr>
        <dsp:cNvPr id="0" name=""/>
        <dsp:cNvSpPr/>
      </dsp:nvSpPr>
      <dsp:spPr>
        <a:xfrm>
          <a:off x="4053690" y="657828"/>
          <a:ext cx="1777134" cy="5270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66E1A-E9EE-422C-9D6F-1B7547447A59}">
      <dsp:nvSpPr>
        <dsp:cNvPr id="0" name=""/>
        <dsp:cNvSpPr/>
      </dsp:nvSpPr>
      <dsp:spPr>
        <a:xfrm>
          <a:off x="0" y="0"/>
          <a:ext cx="4720298" cy="4129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altLang="es-ES" sz="1000" kern="1200" dirty="0">
              <a:solidFill>
                <a:schemeClr val="tx1"/>
              </a:solidFill>
              <a:latin typeface="Arial Rounded MT Bold" panose="020F0704030504030204" pitchFamily="34" charset="0"/>
            </a:rPr>
            <a:t>Now that digital work becomes more pervasive, capable and powerful, </a:t>
          </a:r>
          <a:endParaRPr lang="es-ES" sz="1000" kern="1200" dirty="0">
            <a:solidFill>
              <a:schemeClr val="tx1"/>
            </a:solidFill>
            <a:latin typeface="Arial Rounded MT Bold" panose="020F0704030504030204" pitchFamily="34" charset="0"/>
          </a:endParaRPr>
        </a:p>
      </dsp:txBody>
      <dsp:txXfrm>
        <a:off x="12096" y="12096"/>
        <a:ext cx="4226331" cy="388797"/>
      </dsp:txXfrm>
    </dsp:sp>
    <dsp:sp modelId="{BE3E1208-22E7-4169-A891-742A81B21330}">
      <dsp:nvSpPr>
        <dsp:cNvPr id="0" name=""/>
        <dsp:cNvSpPr/>
      </dsp:nvSpPr>
      <dsp:spPr>
        <a:xfrm>
          <a:off x="352489" y="470349"/>
          <a:ext cx="4720298" cy="412989"/>
        </a:xfrm>
        <a:prstGeom prst="roundRect">
          <a:avLst>
            <a:gd name="adj" fmla="val 10000"/>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altLang="es-ES" sz="1000" kern="1200" dirty="0">
              <a:solidFill>
                <a:schemeClr val="tx1"/>
              </a:solidFill>
              <a:latin typeface="Arial Rounded MT Bold" panose="020F0704030504030204" pitchFamily="34" charset="0"/>
            </a:rPr>
            <a:t>will be less and less willing to give people acceptable wages, </a:t>
          </a:r>
          <a:endParaRPr lang="es-ES" sz="1000" kern="1200" dirty="0">
            <a:solidFill>
              <a:schemeClr val="tx1"/>
            </a:solidFill>
            <a:latin typeface="Arial Rounded MT Bold" panose="020F0704030504030204" pitchFamily="34" charset="0"/>
          </a:endParaRPr>
        </a:p>
      </dsp:txBody>
      <dsp:txXfrm>
        <a:off x="364585" y="482445"/>
        <a:ext cx="4075173" cy="388797"/>
      </dsp:txXfrm>
    </dsp:sp>
    <dsp:sp modelId="{3322B3FC-F688-42EC-834A-A06469C60119}">
      <dsp:nvSpPr>
        <dsp:cNvPr id="0" name=""/>
        <dsp:cNvSpPr/>
      </dsp:nvSpPr>
      <dsp:spPr>
        <a:xfrm>
          <a:off x="704979" y="940698"/>
          <a:ext cx="4720298" cy="412989"/>
        </a:xfrm>
        <a:prstGeom prst="roundRect">
          <a:avLst>
            <a:gd name="adj" fmla="val 10000"/>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altLang="es-ES" sz="1000" kern="1200" dirty="0">
              <a:solidFill>
                <a:schemeClr val="tx1"/>
              </a:solidFill>
              <a:latin typeface="Arial Rounded MT Bold" panose="020F0704030504030204" pitchFamily="34" charset="0"/>
            </a:rPr>
            <a:t>wages that allow them to maintain the standard of living acquired long time ago.</a:t>
          </a:r>
          <a:endParaRPr lang="es-ES" sz="1000" kern="1200" dirty="0">
            <a:solidFill>
              <a:schemeClr val="tx1"/>
            </a:solidFill>
            <a:latin typeface="Arial Rounded MT Bold" panose="020F0704030504030204" pitchFamily="34" charset="0"/>
          </a:endParaRPr>
        </a:p>
      </dsp:txBody>
      <dsp:txXfrm>
        <a:off x="717075" y="952794"/>
        <a:ext cx="4075173" cy="388797"/>
      </dsp:txXfrm>
    </dsp:sp>
    <dsp:sp modelId="{1192DB2E-4A1A-4003-83A3-6B999EE9AEF0}">
      <dsp:nvSpPr>
        <dsp:cNvPr id="0" name=""/>
        <dsp:cNvSpPr/>
      </dsp:nvSpPr>
      <dsp:spPr>
        <a:xfrm>
          <a:off x="1057469" y="1411047"/>
          <a:ext cx="4720298" cy="412989"/>
        </a:xfrm>
        <a:prstGeom prst="roundRect">
          <a:avLst>
            <a:gd name="adj" fmla="val 10000"/>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altLang="es-ES" sz="1000" kern="1200" dirty="0">
              <a:solidFill>
                <a:schemeClr val="tx1"/>
              </a:solidFill>
              <a:latin typeface="Arial Rounded MT Bold" panose="020F0704030504030204" pitchFamily="34" charset="0"/>
            </a:rPr>
            <a:t>When such things happen, people are left unemployed. It’s a bad news for the economy as the unemployed </a:t>
          </a:r>
          <a:endParaRPr lang="es-ES" sz="1000" kern="1200" dirty="0">
            <a:solidFill>
              <a:schemeClr val="tx1"/>
            </a:solidFill>
            <a:latin typeface="Arial Rounded MT Bold" panose="020F0704030504030204" pitchFamily="34" charset="0"/>
          </a:endParaRPr>
        </a:p>
      </dsp:txBody>
      <dsp:txXfrm>
        <a:off x="1069565" y="1423143"/>
        <a:ext cx="4075173" cy="388797"/>
      </dsp:txXfrm>
    </dsp:sp>
    <dsp:sp modelId="{FE5CC916-04EB-4948-9ECD-8B8E57F4077D}">
      <dsp:nvSpPr>
        <dsp:cNvPr id="0" name=""/>
        <dsp:cNvSpPr/>
      </dsp:nvSpPr>
      <dsp:spPr>
        <a:xfrm>
          <a:off x="1409959" y="1881396"/>
          <a:ext cx="4720298" cy="412989"/>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altLang="es-ES" sz="1000" kern="1200" dirty="0">
              <a:solidFill>
                <a:schemeClr val="tx1"/>
              </a:solidFill>
              <a:latin typeface="Arial Rounded MT Bold" panose="020F0704030504030204" pitchFamily="34" charset="0"/>
            </a:rPr>
            <a:t>do not create as much demand for goods and as a result overall growth tends to slow down.</a:t>
          </a:r>
          <a:endParaRPr lang="es-ES" sz="1000" kern="1200" dirty="0">
            <a:solidFill>
              <a:schemeClr val="tx1"/>
            </a:solidFill>
            <a:latin typeface="Arial Rounded MT Bold" panose="020F0704030504030204" pitchFamily="34" charset="0"/>
          </a:endParaRPr>
        </a:p>
      </dsp:txBody>
      <dsp:txXfrm>
        <a:off x="1422055" y="1893492"/>
        <a:ext cx="4075173" cy="388797"/>
      </dsp:txXfrm>
    </dsp:sp>
    <dsp:sp modelId="{9BAA0925-4AA3-4B4B-9BE3-676E7E12E8E9}">
      <dsp:nvSpPr>
        <dsp:cNvPr id="0" name=""/>
        <dsp:cNvSpPr/>
      </dsp:nvSpPr>
      <dsp:spPr>
        <a:xfrm>
          <a:off x="4451855" y="301711"/>
          <a:ext cx="268443" cy="268443"/>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4512255" y="301711"/>
        <a:ext cx="147643" cy="202003"/>
      </dsp:txXfrm>
    </dsp:sp>
    <dsp:sp modelId="{ADB2D691-7593-4484-AE62-3D4F844E2722}">
      <dsp:nvSpPr>
        <dsp:cNvPr id="0" name=""/>
        <dsp:cNvSpPr/>
      </dsp:nvSpPr>
      <dsp:spPr>
        <a:xfrm>
          <a:off x="4804345" y="772060"/>
          <a:ext cx="268443" cy="268443"/>
        </a:xfrm>
        <a:prstGeom prst="downArrow">
          <a:avLst>
            <a:gd name="adj1" fmla="val 55000"/>
            <a:gd name="adj2" fmla="val 45000"/>
          </a:avLst>
        </a:prstGeom>
        <a:solidFill>
          <a:schemeClr val="accent2">
            <a:tint val="40000"/>
            <a:alpha val="90000"/>
            <a:hueOff val="-580954"/>
            <a:satOff val="393"/>
            <a:lumOff val="-193"/>
            <a:alphaOff val="0"/>
          </a:schemeClr>
        </a:solidFill>
        <a:ln w="25400" cap="flat" cmpd="sng" algn="ctr">
          <a:solidFill>
            <a:schemeClr val="accent2">
              <a:tint val="40000"/>
              <a:alpha val="90000"/>
              <a:hueOff val="-580954"/>
              <a:satOff val="393"/>
              <a:lumOff val="-1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4864745" y="772060"/>
        <a:ext cx="147643" cy="202003"/>
      </dsp:txXfrm>
    </dsp:sp>
    <dsp:sp modelId="{A011F0A7-55B8-4288-9CC9-96DF02AD785D}">
      <dsp:nvSpPr>
        <dsp:cNvPr id="0" name=""/>
        <dsp:cNvSpPr/>
      </dsp:nvSpPr>
      <dsp:spPr>
        <a:xfrm>
          <a:off x="5156835" y="1235526"/>
          <a:ext cx="268443" cy="268443"/>
        </a:xfrm>
        <a:prstGeom prst="downArrow">
          <a:avLst>
            <a:gd name="adj1" fmla="val 55000"/>
            <a:gd name="adj2" fmla="val 45000"/>
          </a:avLst>
        </a:prstGeom>
        <a:solidFill>
          <a:schemeClr val="accent2">
            <a:tint val="40000"/>
            <a:alpha val="90000"/>
            <a:hueOff val="-1161907"/>
            <a:satOff val="785"/>
            <a:lumOff val="-385"/>
            <a:alphaOff val="0"/>
          </a:schemeClr>
        </a:solidFill>
        <a:ln w="25400" cap="flat" cmpd="sng" algn="ctr">
          <a:solidFill>
            <a:schemeClr val="accent2">
              <a:tint val="40000"/>
              <a:alpha val="90000"/>
              <a:hueOff val="-1161907"/>
              <a:satOff val="785"/>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5217235" y="1235526"/>
        <a:ext cx="147643" cy="202003"/>
      </dsp:txXfrm>
    </dsp:sp>
    <dsp:sp modelId="{FC548FA4-4D73-4296-BA5B-032F790E6410}">
      <dsp:nvSpPr>
        <dsp:cNvPr id="0" name=""/>
        <dsp:cNvSpPr/>
      </dsp:nvSpPr>
      <dsp:spPr>
        <a:xfrm>
          <a:off x="5509325" y="1710464"/>
          <a:ext cx="268443" cy="268443"/>
        </a:xfrm>
        <a:prstGeom prst="downArrow">
          <a:avLst>
            <a:gd name="adj1" fmla="val 55000"/>
            <a:gd name="adj2" fmla="val 45000"/>
          </a:avLst>
        </a:prstGeom>
        <a:solidFill>
          <a:schemeClr val="accent2">
            <a:tint val="40000"/>
            <a:alpha val="90000"/>
            <a:hueOff val="-1742861"/>
            <a:satOff val="1178"/>
            <a:lumOff val="-578"/>
            <a:alphaOff val="0"/>
          </a:schemeClr>
        </a:solidFill>
        <a:ln w="25400" cap="flat" cmpd="sng" algn="ctr">
          <a:solidFill>
            <a:schemeClr val="accent2">
              <a:tint val="40000"/>
              <a:alpha val="90000"/>
              <a:hueOff val="-1742861"/>
              <a:satOff val="1178"/>
              <a:lumOff val="-5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5569725" y="1710464"/>
        <a:ext cx="147643" cy="2020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74F9A-90F7-47CD-BF98-4F2638055F1F}">
      <dsp:nvSpPr>
        <dsp:cNvPr id="0" name=""/>
        <dsp:cNvSpPr/>
      </dsp:nvSpPr>
      <dsp:spPr>
        <a:xfrm>
          <a:off x="0" y="939"/>
          <a:ext cx="6016638" cy="4890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altLang="es-ES" sz="1100" kern="1200" dirty="0">
              <a:solidFill>
                <a:schemeClr val="tx1"/>
              </a:solidFill>
              <a:latin typeface="Arial Rounded MT Bold" panose="020F0704030504030204" pitchFamily="34" charset="0"/>
            </a:rPr>
            <a:t>This “minimum income” project, according to its proponents, is relatively simple </a:t>
          </a:r>
        </a:p>
        <a:p>
          <a:pPr marL="0" lvl="0" indent="0" algn="l" defTabSz="488950">
            <a:lnSpc>
              <a:spcPct val="90000"/>
            </a:lnSpc>
            <a:spcBef>
              <a:spcPct val="0"/>
            </a:spcBef>
            <a:spcAft>
              <a:spcPct val="35000"/>
            </a:spcAft>
            <a:buNone/>
          </a:pPr>
          <a:r>
            <a:rPr lang="en-US" altLang="es-ES" sz="1100" kern="1200" dirty="0">
              <a:solidFill>
                <a:schemeClr val="tx1"/>
              </a:solidFill>
              <a:latin typeface="Arial Rounded MT Bold" panose="020F0704030504030204" pitchFamily="34" charset="0"/>
            </a:rPr>
            <a:t>to manage and preserves the elements of capitalism that work well, </a:t>
          </a:r>
          <a:endParaRPr lang="es-ES" sz="1100" kern="1200" dirty="0">
            <a:solidFill>
              <a:schemeClr val="tx1"/>
            </a:solidFill>
          </a:endParaRPr>
        </a:p>
      </dsp:txBody>
      <dsp:txXfrm>
        <a:off x="23874" y="24813"/>
        <a:ext cx="5968890" cy="441312"/>
      </dsp:txXfrm>
    </dsp:sp>
    <dsp:sp modelId="{957E37F3-9F6C-48A0-A44E-DD643D1B1BEB}">
      <dsp:nvSpPr>
        <dsp:cNvPr id="0" name=""/>
        <dsp:cNvSpPr/>
      </dsp:nvSpPr>
      <dsp:spPr>
        <a:xfrm>
          <a:off x="0" y="521679"/>
          <a:ext cx="6016638" cy="48906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altLang="es-ES" sz="1100" kern="1200" dirty="0">
              <a:solidFill>
                <a:schemeClr val="tx1"/>
              </a:solidFill>
              <a:latin typeface="Arial Rounded MT Bold" panose="020F0704030504030204" pitchFamily="34" charset="0"/>
            </a:rPr>
            <a:t>but solving the problem of people who can't survive offering their own manpower. </a:t>
          </a:r>
          <a:endParaRPr lang="es-ES" sz="1100" kern="1200" dirty="0">
            <a:solidFill>
              <a:schemeClr val="tx1"/>
            </a:solidFill>
          </a:endParaRPr>
        </a:p>
      </dsp:txBody>
      <dsp:txXfrm>
        <a:off x="23874" y="545553"/>
        <a:ext cx="5968890" cy="441312"/>
      </dsp:txXfrm>
    </dsp:sp>
    <dsp:sp modelId="{E1F60DD8-9128-4246-8AE2-B287617D3536}">
      <dsp:nvSpPr>
        <dsp:cNvPr id="0" name=""/>
        <dsp:cNvSpPr/>
      </dsp:nvSpPr>
      <dsp:spPr>
        <a:xfrm>
          <a:off x="0" y="1042420"/>
          <a:ext cx="6016638" cy="48906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altLang="es-ES" sz="1100" kern="1200" dirty="0">
              <a:solidFill>
                <a:schemeClr val="tx1"/>
              </a:solidFill>
              <a:latin typeface="Arial Rounded MT Bold" panose="020F0704030504030204" pitchFamily="34" charset="0"/>
            </a:rPr>
            <a:t>The minimum income ensures that everyone has a basic standard of living.</a:t>
          </a:r>
          <a:endParaRPr lang="es-ES" sz="1100" kern="1200" dirty="0">
            <a:solidFill>
              <a:schemeClr val="tx1"/>
            </a:solidFill>
          </a:endParaRPr>
        </a:p>
      </dsp:txBody>
      <dsp:txXfrm>
        <a:off x="23874" y="1066294"/>
        <a:ext cx="5968890" cy="4413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A24CE-273D-403A-8D1C-24BF2F9C2917}">
      <dsp:nvSpPr>
        <dsp:cNvPr id="0" name=""/>
        <dsp:cNvSpPr/>
      </dsp:nvSpPr>
      <dsp:spPr>
        <a:xfrm>
          <a:off x="0" y="0"/>
          <a:ext cx="1200329" cy="1200329"/>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31AAC-6479-4ADA-8A43-F65D3447EC19}">
      <dsp:nvSpPr>
        <dsp:cNvPr id="0" name=""/>
        <dsp:cNvSpPr/>
      </dsp:nvSpPr>
      <dsp:spPr>
        <a:xfrm>
          <a:off x="600164" y="0"/>
          <a:ext cx="5458085" cy="120032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s-ES" sz="1000" kern="1200" dirty="0">
              <a:latin typeface="Arial Rounded MT Bold" panose="020F0704030504030204" pitchFamily="34" charset="0"/>
            </a:rPr>
            <a:t>Later supporters include the philosopher Bertrand Russell and the leader of the</a:t>
          </a:r>
        </a:p>
        <a:p>
          <a:pPr marL="0" lvl="0" indent="0" algn="ctr" defTabSz="444500">
            <a:lnSpc>
              <a:spcPct val="90000"/>
            </a:lnSpc>
            <a:spcBef>
              <a:spcPct val="0"/>
            </a:spcBef>
            <a:spcAft>
              <a:spcPct val="35000"/>
            </a:spcAft>
            <a:buNone/>
          </a:pPr>
          <a:r>
            <a:rPr lang="en-US" altLang="es-ES" sz="1000" kern="1200" dirty="0">
              <a:latin typeface="Arial Rounded MT Bold" panose="020F0704030504030204" pitchFamily="34" charset="0"/>
            </a:rPr>
            <a:t>civil rights movement Martin Luther King Jr., who wrote in 1967: </a:t>
          </a:r>
          <a:endParaRPr lang="es-ES" sz="1000" kern="1200" dirty="0"/>
        </a:p>
      </dsp:txBody>
      <dsp:txXfrm>
        <a:off x="600164" y="0"/>
        <a:ext cx="5458085" cy="570156"/>
      </dsp:txXfrm>
    </dsp:sp>
    <dsp:sp modelId="{619D055E-7606-4EBF-B2F5-5E236FB9F99B}">
      <dsp:nvSpPr>
        <dsp:cNvPr id="0" name=""/>
        <dsp:cNvSpPr/>
      </dsp:nvSpPr>
      <dsp:spPr>
        <a:xfrm>
          <a:off x="315086" y="570156"/>
          <a:ext cx="570156" cy="570156"/>
        </a:xfrm>
        <a:prstGeom prst="pie">
          <a:avLst>
            <a:gd name="adj1" fmla="val 5400000"/>
            <a:gd name="adj2" fmla="val 1620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28984-9990-46A9-92E6-9F2FC55D5111}">
      <dsp:nvSpPr>
        <dsp:cNvPr id="0" name=""/>
        <dsp:cNvSpPr/>
      </dsp:nvSpPr>
      <dsp:spPr>
        <a:xfrm>
          <a:off x="600164" y="570156"/>
          <a:ext cx="5458085" cy="570156"/>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s-ES" sz="1000" kern="1200" dirty="0">
              <a:latin typeface="Arial Rounded MT Bold" panose="020F0704030504030204" pitchFamily="34" charset="0"/>
            </a:rPr>
            <a:t>“I am now convinced that the simplest strategy will prove to be the most effective. The </a:t>
          </a:r>
        </a:p>
        <a:p>
          <a:pPr marL="0" lvl="0" indent="0" algn="ctr" defTabSz="444500">
            <a:lnSpc>
              <a:spcPct val="90000"/>
            </a:lnSpc>
            <a:spcBef>
              <a:spcPct val="0"/>
            </a:spcBef>
            <a:spcAft>
              <a:spcPct val="35000"/>
            </a:spcAft>
            <a:buNone/>
          </a:pPr>
          <a:r>
            <a:rPr lang="en-US" altLang="es-ES" sz="1000" kern="1200" dirty="0">
              <a:latin typeface="Arial Rounded MT Bold" panose="020F0704030504030204" pitchFamily="34" charset="0"/>
            </a:rPr>
            <a:t>solution to poverty is to abolish it directly with a measure today widely discussed: guaranteed income”.</a:t>
          </a:r>
          <a:endParaRPr lang="es-ES" sz="1000" kern="1200" dirty="0"/>
        </a:p>
      </dsp:txBody>
      <dsp:txXfrm>
        <a:off x="600164" y="570156"/>
        <a:ext cx="5458085" cy="570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A99A3-03CE-4829-B6AE-D18F9C703D81}">
      <dsp:nvSpPr>
        <dsp:cNvPr id="0" name=""/>
        <dsp:cNvSpPr/>
      </dsp:nvSpPr>
      <dsp:spPr>
        <a:xfrm>
          <a:off x="0" y="181006"/>
          <a:ext cx="2752080" cy="2154237"/>
        </a:xfrm>
        <a:prstGeom prst="triangle">
          <a:avLst/>
        </a:prstGeom>
        <a:solidFill>
          <a:srgbClr val="A4B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68F45-90B3-4854-8C4D-0A2342CAF7AE}">
      <dsp:nvSpPr>
        <dsp:cNvPr id="0" name=""/>
        <dsp:cNvSpPr/>
      </dsp:nvSpPr>
      <dsp:spPr>
        <a:xfrm>
          <a:off x="1585956" y="191827"/>
          <a:ext cx="3268377" cy="6540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it-IT" altLang="es-ES" sz="600" kern="1200" dirty="0">
            <a:latin typeface="Arial Rounded MT Bold" panose="020F0704030504030204" pitchFamily="34" charset="0"/>
          </a:endParaRPr>
        </a:p>
        <a:p>
          <a:pPr marL="0" lvl="0" indent="0" algn="just" defTabSz="266700">
            <a:lnSpc>
              <a:spcPct val="90000"/>
            </a:lnSpc>
            <a:spcBef>
              <a:spcPct val="0"/>
            </a:spcBef>
            <a:spcAft>
              <a:spcPct val="35000"/>
            </a:spcAft>
            <a:buNone/>
          </a:pPr>
          <a:r>
            <a:rPr lang="en-US" altLang="es-ES" sz="1000" kern="1200" dirty="0">
              <a:latin typeface="Arial Rounded MT Bold" panose="020F0704030504030204" pitchFamily="34" charset="0"/>
            </a:rPr>
            <a:t>The sudden change that we see in the graph towards the end of the eighteenth century corresponds to a development we have heard a lot about: the </a:t>
          </a:r>
          <a:r>
            <a:rPr lang="en-US" altLang="es-ES" sz="1000" kern="1200" dirty="0">
              <a:solidFill>
                <a:schemeClr val="tx2">
                  <a:lumMod val="60000"/>
                  <a:lumOff val="40000"/>
                </a:schemeClr>
              </a:solidFill>
              <a:latin typeface="Arial Rounded MT Bold" panose="020F0704030504030204" pitchFamily="34" charset="0"/>
            </a:rPr>
            <a:t>Industrial</a:t>
          </a:r>
          <a:r>
            <a:rPr lang="en-US" altLang="es-ES" sz="1000" kern="1200" dirty="0">
              <a:latin typeface="Arial Rounded MT Bold" panose="020F0704030504030204" pitchFamily="34" charset="0"/>
            </a:rPr>
            <a:t> </a:t>
          </a:r>
          <a:r>
            <a:rPr lang="en-US" altLang="es-ES" sz="1000" kern="1200" dirty="0">
              <a:solidFill>
                <a:schemeClr val="tx2">
                  <a:lumMod val="60000"/>
                  <a:lumOff val="40000"/>
                </a:schemeClr>
              </a:solidFill>
              <a:latin typeface="Arial Rounded MT Bold" panose="020F0704030504030204" pitchFamily="34" charset="0"/>
            </a:rPr>
            <a:t>Revolution</a:t>
          </a:r>
          <a:r>
            <a:rPr lang="en-US" altLang="es-ES" sz="1000" kern="1200" dirty="0">
              <a:latin typeface="Arial Rounded MT Bold" panose="020F0704030504030204" pitchFamily="34" charset="0"/>
            </a:rPr>
            <a:t>.</a:t>
          </a:r>
          <a:endParaRPr lang="es-ES" sz="1000" kern="1200" dirty="0"/>
        </a:p>
      </dsp:txBody>
      <dsp:txXfrm>
        <a:off x="1617884" y="223755"/>
        <a:ext cx="3204521" cy="590201"/>
      </dsp:txXfrm>
    </dsp:sp>
    <dsp:sp modelId="{87764381-6ED9-439A-82DD-8B322F834DD7}">
      <dsp:nvSpPr>
        <dsp:cNvPr id="0" name=""/>
        <dsp:cNvSpPr/>
      </dsp:nvSpPr>
      <dsp:spPr>
        <a:xfrm>
          <a:off x="1556232" y="1014551"/>
          <a:ext cx="3289649" cy="69913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it-IT" altLang="es-ES" sz="600" kern="1200" dirty="0">
            <a:latin typeface="Arial Rounded MT Bold" panose="020F0704030504030204" pitchFamily="34" charset="0"/>
          </a:endParaRPr>
        </a:p>
        <a:p>
          <a:pPr marL="0" lvl="0" indent="0" algn="just" defTabSz="266700">
            <a:lnSpc>
              <a:spcPct val="90000"/>
            </a:lnSpc>
            <a:spcBef>
              <a:spcPct val="0"/>
            </a:spcBef>
            <a:spcAft>
              <a:spcPct val="35000"/>
            </a:spcAft>
            <a:buNone/>
          </a:pPr>
          <a:r>
            <a:rPr lang="en-US" altLang="es-ES" sz="1000" kern="1200" dirty="0">
              <a:latin typeface="Arial Rounded MT Bold" panose="020F0704030504030204" pitchFamily="34" charset="0"/>
            </a:rPr>
            <a:t>It was the sum of several near-simultaneous </a:t>
          </a:r>
          <a:r>
            <a:rPr lang="en-US" altLang="es-ES" sz="1000" kern="1200" dirty="0">
              <a:solidFill>
                <a:schemeClr val="tx2">
                  <a:lumMod val="60000"/>
                  <a:lumOff val="40000"/>
                </a:schemeClr>
              </a:solidFill>
              <a:latin typeface="Arial Rounded MT Bold" panose="020F0704030504030204" pitchFamily="34" charset="0"/>
            </a:rPr>
            <a:t>advances</a:t>
          </a:r>
          <a:r>
            <a:rPr lang="en-US" altLang="es-ES" sz="1000" kern="1200" dirty="0">
              <a:latin typeface="Arial Rounded MT Bold" panose="020F0704030504030204" pitchFamily="34" charset="0"/>
            </a:rPr>
            <a:t> in </a:t>
          </a:r>
          <a:r>
            <a:rPr lang="en-US" altLang="es-ES" sz="1000" kern="1200" dirty="0">
              <a:solidFill>
                <a:schemeClr val="tx2">
                  <a:lumMod val="60000"/>
                  <a:lumOff val="40000"/>
                </a:schemeClr>
              </a:solidFill>
              <a:latin typeface="Arial Rounded MT Bold" panose="020F0704030504030204" pitchFamily="34" charset="0"/>
            </a:rPr>
            <a:t>Engineering</a:t>
          </a:r>
          <a:r>
            <a:rPr lang="en-US" altLang="es-ES" sz="1000" kern="1200" dirty="0">
              <a:latin typeface="Arial Rounded MT Bold" panose="020F0704030504030204" pitchFamily="34" charset="0"/>
            </a:rPr>
            <a:t>, </a:t>
          </a:r>
          <a:r>
            <a:rPr lang="en-US" altLang="es-ES" sz="1000" kern="1200" dirty="0">
              <a:solidFill>
                <a:schemeClr val="tx2">
                  <a:lumMod val="60000"/>
                  <a:lumOff val="40000"/>
                </a:schemeClr>
              </a:solidFill>
              <a:latin typeface="Arial Rounded MT Bold" panose="020F0704030504030204" pitchFamily="34" charset="0"/>
            </a:rPr>
            <a:t>Mechanics</a:t>
          </a:r>
          <a:r>
            <a:rPr lang="en-US" altLang="es-ES" sz="1000" kern="1200" dirty="0">
              <a:latin typeface="Arial Rounded MT Bold" panose="020F0704030504030204" pitchFamily="34" charset="0"/>
            </a:rPr>
            <a:t>, </a:t>
          </a:r>
          <a:r>
            <a:rPr lang="en-US" altLang="es-ES" sz="1000" kern="1200" dirty="0">
              <a:solidFill>
                <a:schemeClr val="tx2">
                  <a:lumMod val="60000"/>
                  <a:lumOff val="40000"/>
                </a:schemeClr>
              </a:solidFill>
              <a:latin typeface="Arial Rounded MT Bold" panose="020F0704030504030204" pitchFamily="34" charset="0"/>
            </a:rPr>
            <a:t>Chemistry</a:t>
          </a:r>
          <a:r>
            <a:rPr lang="en-US" altLang="es-ES" sz="1000" kern="1200" dirty="0">
              <a:latin typeface="Arial Rounded MT Bold" panose="020F0704030504030204" pitchFamily="34" charset="0"/>
            </a:rPr>
            <a:t>, </a:t>
          </a:r>
          <a:r>
            <a:rPr lang="en-US" altLang="es-ES" sz="1000" kern="1200" dirty="0">
              <a:solidFill>
                <a:schemeClr val="tx2">
                  <a:lumMod val="60000"/>
                  <a:lumOff val="40000"/>
                </a:schemeClr>
              </a:solidFill>
              <a:latin typeface="Arial Rounded MT Bold" panose="020F0704030504030204" pitchFamily="34" charset="0"/>
            </a:rPr>
            <a:t>Metallurgy</a:t>
          </a:r>
          <a:r>
            <a:rPr lang="en-US" altLang="es-ES" sz="1000" kern="1200" dirty="0">
              <a:latin typeface="Arial Rounded MT Bold" panose="020F0704030504030204" pitchFamily="34" charset="0"/>
            </a:rPr>
            <a:t> and </a:t>
          </a:r>
          <a:r>
            <a:rPr lang="en-US" altLang="es-ES" sz="1000" kern="1200" dirty="0">
              <a:solidFill>
                <a:schemeClr val="tx2">
                  <a:lumMod val="60000"/>
                  <a:lumOff val="40000"/>
                </a:schemeClr>
              </a:solidFill>
              <a:latin typeface="Arial Rounded MT Bold" panose="020F0704030504030204" pitchFamily="34" charset="0"/>
            </a:rPr>
            <a:t>other disciplines</a:t>
          </a:r>
          <a:r>
            <a:rPr lang="en-US" altLang="es-ES" sz="1000" kern="1200" dirty="0">
              <a:latin typeface="Arial Rounded MT Bold" panose="020F0704030504030204" pitchFamily="34" charset="0"/>
            </a:rPr>
            <a:t>. </a:t>
          </a:r>
          <a:endParaRPr lang="es-ES" sz="1000" kern="1200" dirty="0"/>
        </a:p>
      </dsp:txBody>
      <dsp:txXfrm>
        <a:off x="1590361" y="1048680"/>
        <a:ext cx="3221391" cy="630879"/>
      </dsp:txXfrm>
    </dsp:sp>
    <dsp:sp modelId="{3A928C09-7E22-47C1-ADA8-82CAB7B20D53}">
      <dsp:nvSpPr>
        <dsp:cNvPr id="0" name=""/>
        <dsp:cNvSpPr/>
      </dsp:nvSpPr>
      <dsp:spPr>
        <a:xfrm>
          <a:off x="1533510" y="1893345"/>
          <a:ext cx="3322592" cy="69913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n-US" altLang="es-ES" sz="1000" kern="1200" dirty="0">
              <a:latin typeface="Arial Rounded MT Bold" panose="020F0704030504030204" pitchFamily="34" charset="0"/>
            </a:rPr>
            <a:t>It is not difficult to imagine that these </a:t>
          </a:r>
          <a:r>
            <a:rPr lang="en-US" altLang="es-ES" sz="1000" kern="1200" dirty="0">
              <a:solidFill>
                <a:schemeClr val="tx2">
                  <a:lumMod val="60000"/>
                  <a:lumOff val="40000"/>
                </a:schemeClr>
              </a:solidFill>
              <a:latin typeface="Arial Rounded MT Bold" panose="020F0704030504030204" pitchFamily="34" charset="0"/>
            </a:rPr>
            <a:t>technological innovations </a:t>
          </a:r>
          <a:r>
            <a:rPr lang="en-US" altLang="es-ES" sz="1000" kern="1200" dirty="0">
              <a:latin typeface="Arial Rounded MT Bold" panose="020F0704030504030204" pitchFamily="34" charset="0"/>
            </a:rPr>
            <a:t>are at the basis of the previously mentioned, clear and protracted leap in the </a:t>
          </a:r>
          <a:r>
            <a:rPr lang="en-US" altLang="es-ES" sz="1000" kern="1200" dirty="0">
              <a:solidFill>
                <a:schemeClr val="tx2">
                  <a:lumMod val="60000"/>
                  <a:lumOff val="40000"/>
                </a:schemeClr>
              </a:solidFill>
              <a:latin typeface="Arial Rounded MT Bold" panose="020F0704030504030204" pitchFamily="34" charset="0"/>
            </a:rPr>
            <a:t>progress of humanity</a:t>
          </a:r>
          <a:r>
            <a:rPr lang="en-US" altLang="es-ES" sz="1000" kern="1200" dirty="0">
              <a:latin typeface="Arial Rounded MT Bold" panose="020F0704030504030204" pitchFamily="34" charset="0"/>
            </a:rPr>
            <a:t>.</a:t>
          </a:r>
          <a:endParaRPr lang="es-ES" sz="1000" kern="1200" dirty="0"/>
        </a:p>
      </dsp:txBody>
      <dsp:txXfrm>
        <a:off x="1567639" y="1927474"/>
        <a:ext cx="3254334" cy="630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6C092-A37A-45C9-925C-297BBFD00AF7}">
      <dsp:nvSpPr>
        <dsp:cNvPr id="0" name=""/>
        <dsp:cNvSpPr/>
      </dsp:nvSpPr>
      <dsp:spPr>
        <a:xfrm>
          <a:off x="449074" y="97"/>
          <a:ext cx="2342779" cy="23427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31" tIns="13970" rIns="128931" bIns="13970" numCol="1" spcCol="1270" anchor="ctr" anchorCtr="0">
          <a:noAutofit/>
        </a:bodyPr>
        <a:lstStyle/>
        <a:p>
          <a:pPr marL="0" lvl="0" indent="0" algn="ctr" defTabSz="488950">
            <a:lnSpc>
              <a:spcPct val="90000"/>
            </a:lnSpc>
            <a:spcBef>
              <a:spcPct val="0"/>
            </a:spcBef>
            <a:spcAft>
              <a:spcPct val="35000"/>
            </a:spcAft>
            <a:buNone/>
          </a:pPr>
          <a:r>
            <a:rPr lang="en-US" altLang="es-ES" sz="1100" kern="1200" dirty="0">
              <a:latin typeface="Arial Rounded MT Bold" panose="020F0704030504030204" pitchFamily="34" charset="0"/>
            </a:rPr>
            <a:t>The </a:t>
          </a:r>
          <a:r>
            <a:rPr lang="en-US" altLang="es-ES" sz="1100" kern="1200" dirty="0">
              <a:solidFill>
                <a:schemeClr val="tx2">
                  <a:lumMod val="60000"/>
                  <a:lumOff val="40000"/>
                </a:schemeClr>
              </a:solidFill>
              <a:latin typeface="Arial Rounded MT Bold" panose="020F0704030504030204" pitchFamily="34" charset="0"/>
            </a:rPr>
            <a:t>problems</a:t>
          </a:r>
          <a:r>
            <a:rPr lang="en-US" altLang="es-ES" sz="1100" kern="1200" dirty="0">
              <a:latin typeface="Arial Rounded MT Bold" panose="020F0704030504030204" pitchFamily="34" charset="0"/>
            </a:rPr>
            <a:t> of the </a:t>
          </a:r>
          <a:r>
            <a:rPr lang="en-US" altLang="es-ES" sz="1100" kern="1200" dirty="0">
              <a:solidFill>
                <a:schemeClr val="tx2">
                  <a:lumMod val="60000"/>
                  <a:lumOff val="40000"/>
                </a:schemeClr>
              </a:solidFill>
              <a:latin typeface="Arial Rounded MT Bold" panose="020F0704030504030204" pitchFamily="34" charset="0"/>
            </a:rPr>
            <a:t>digital revolution </a:t>
          </a:r>
          <a:r>
            <a:rPr lang="en-US" altLang="es-ES" sz="1100" kern="1200" dirty="0">
              <a:latin typeface="Arial Rounded MT Bold" panose="020F0704030504030204" pitchFamily="34" charset="0"/>
            </a:rPr>
            <a:t>must be addressed as well, but at first we </a:t>
          </a:r>
        </a:p>
        <a:p>
          <a:pPr marL="0" lvl="0" indent="0" algn="ctr" defTabSz="488950">
            <a:lnSpc>
              <a:spcPct val="90000"/>
            </a:lnSpc>
            <a:spcBef>
              <a:spcPct val="0"/>
            </a:spcBef>
            <a:spcAft>
              <a:spcPct val="35000"/>
            </a:spcAft>
            <a:buNone/>
          </a:pPr>
          <a:r>
            <a:rPr lang="en-US" altLang="es-ES" sz="1100" kern="1200" dirty="0">
              <a:latin typeface="Arial Rounded MT Bold" panose="020F0704030504030204" pitchFamily="34" charset="0"/>
            </a:rPr>
            <a:t>must understand </a:t>
          </a:r>
          <a:r>
            <a:rPr lang="en-US" altLang="es-ES" sz="1100" kern="1200" dirty="0">
              <a:solidFill>
                <a:schemeClr val="tx2">
                  <a:lumMod val="60000"/>
                  <a:lumOff val="40000"/>
                </a:schemeClr>
              </a:solidFill>
              <a:latin typeface="Arial Rounded MT Bold" panose="020F0704030504030204" pitchFamily="34" charset="0"/>
            </a:rPr>
            <a:t>what they are</a:t>
          </a:r>
          <a:r>
            <a:rPr lang="en-US" altLang="es-ES" sz="1100" kern="1200" dirty="0">
              <a:latin typeface="Arial Rounded MT Bold" panose="020F0704030504030204" pitchFamily="34" charset="0"/>
            </a:rPr>
            <a:t>.</a:t>
          </a:r>
          <a:endParaRPr lang="es-ES" sz="1100" kern="1200" dirty="0"/>
        </a:p>
      </dsp:txBody>
      <dsp:txXfrm>
        <a:off x="792166" y="343189"/>
        <a:ext cx="1656595" cy="1656595"/>
      </dsp:txXfrm>
    </dsp:sp>
    <dsp:sp modelId="{7EB9129B-5026-4B57-8B9F-8CF5DC557131}">
      <dsp:nvSpPr>
        <dsp:cNvPr id="0" name=""/>
        <dsp:cNvSpPr/>
      </dsp:nvSpPr>
      <dsp:spPr>
        <a:xfrm>
          <a:off x="2323298" y="97"/>
          <a:ext cx="2342779" cy="23427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31" tIns="13970" rIns="128931" bIns="13970" numCol="1" spcCol="1270" anchor="ctr" anchorCtr="0">
          <a:noAutofit/>
        </a:bodyPr>
        <a:lstStyle/>
        <a:p>
          <a:pPr marL="0" lvl="0" indent="0" algn="ctr" defTabSz="488950">
            <a:lnSpc>
              <a:spcPct val="90000"/>
            </a:lnSpc>
            <a:spcBef>
              <a:spcPct val="0"/>
            </a:spcBef>
            <a:spcAft>
              <a:spcPct val="35000"/>
            </a:spcAft>
            <a:buNone/>
          </a:pPr>
          <a:r>
            <a:rPr lang="en-US" altLang="es-ES" sz="1100" kern="1200" dirty="0">
              <a:latin typeface="Arial Rounded MT Bold" panose="020F0704030504030204" pitchFamily="34" charset="0"/>
            </a:rPr>
            <a:t>It is essential to analyze the likely </a:t>
          </a:r>
          <a:r>
            <a:rPr lang="en-US" altLang="es-ES" sz="1100" kern="1200" dirty="0">
              <a:solidFill>
                <a:schemeClr val="tx2">
                  <a:lumMod val="60000"/>
                  <a:lumOff val="40000"/>
                </a:schemeClr>
              </a:solidFill>
              <a:latin typeface="Arial Rounded MT Bold" panose="020F0704030504030204" pitchFamily="34" charset="0"/>
            </a:rPr>
            <a:t>negative consequences of the second age of machines</a:t>
          </a:r>
          <a:r>
            <a:rPr lang="en-US" altLang="es-ES" sz="1100" kern="1200" dirty="0">
              <a:latin typeface="Arial Rounded MT Bold" panose="020F0704030504030204" pitchFamily="34" charset="0"/>
            </a:rPr>
            <a:t>, even by starting a daily debate within our community.</a:t>
          </a:r>
          <a:endParaRPr lang="es-ES" sz="1100" kern="1200" dirty="0"/>
        </a:p>
      </dsp:txBody>
      <dsp:txXfrm>
        <a:off x="2666390" y="343189"/>
        <a:ext cx="1656595" cy="1656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B3F9-32C6-44BB-A2C7-A8B351E724B1}">
      <dsp:nvSpPr>
        <dsp:cNvPr id="0" name=""/>
        <dsp:cNvSpPr/>
      </dsp:nvSpPr>
      <dsp:spPr>
        <a:xfrm>
          <a:off x="-2684861" y="-414117"/>
          <a:ext cx="3204498" cy="3204498"/>
        </a:xfrm>
        <a:prstGeom prst="blockArc">
          <a:avLst>
            <a:gd name="adj1" fmla="val 18900000"/>
            <a:gd name="adj2" fmla="val 2700000"/>
            <a:gd name="adj3" fmla="val 6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B3900-E91D-4A99-867A-A8FAAA78BD6E}">
      <dsp:nvSpPr>
        <dsp:cNvPr id="0" name=""/>
        <dsp:cNvSpPr/>
      </dsp:nvSpPr>
      <dsp:spPr>
        <a:xfrm>
          <a:off x="334087" y="237626"/>
          <a:ext cx="5753643" cy="475252"/>
        </a:xfrm>
        <a:prstGeom prst="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continuous exponential improvement in almost all aspects of</a:t>
          </a:r>
          <a:endParaRPr lang="es-ES" sz="1200" kern="1200" dirty="0">
            <a:solidFill>
              <a:schemeClr val="tx1"/>
            </a:solidFill>
          </a:endParaRPr>
        </a:p>
      </dsp:txBody>
      <dsp:txXfrm>
        <a:off x="334087" y="237626"/>
        <a:ext cx="5753643" cy="475252"/>
      </dsp:txXfrm>
    </dsp:sp>
    <dsp:sp modelId="{137FB06F-45CD-48C9-9190-41335C262B54}">
      <dsp:nvSpPr>
        <dsp:cNvPr id="0" name=""/>
        <dsp:cNvSpPr/>
      </dsp:nvSpPr>
      <dsp:spPr>
        <a:xfrm>
          <a:off x="37054" y="178219"/>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412C4D-871E-49A8-B40D-88D642A43A2B}">
      <dsp:nvSpPr>
        <dsp:cNvPr id="0" name=""/>
        <dsp:cNvSpPr/>
      </dsp:nvSpPr>
      <dsp:spPr>
        <a:xfrm>
          <a:off x="535372" y="950600"/>
          <a:ext cx="5580888" cy="475252"/>
        </a:xfrm>
        <a:prstGeom prst="rect">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extraordinarily large amount of digitized information and</a:t>
          </a:r>
          <a:endParaRPr lang="es-ES" sz="1200" kern="1200" dirty="0">
            <a:solidFill>
              <a:schemeClr val="tx1"/>
            </a:solidFill>
          </a:endParaRPr>
        </a:p>
      </dsp:txBody>
      <dsp:txXfrm>
        <a:off x="535372" y="950600"/>
        <a:ext cx="5580888" cy="475252"/>
      </dsp:txXfrm>
    </dsp:sp>
    <dsp:sp modelId="{BED10E97-6650-4643-86D7-12A329CAABE2}">
      <dsp:nvSpPr>
        <dsp:cNvPr id="0" name=""/>
        <dsp:cNvSpPr/>
      </dsp:nvSpPr>
      <dsp:spPr>
        <a:xfrm>
          <a:off x="209808" y="891099"/>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C82C9-1074-4B3B-B39E-87C6E5C51F05}">
      <dsp:nvSpPr>
        <dsp:cNvPr id="0" name=""/>
        <dsp:cNvSpPr/>
      </dsp:nvSpPr>
      <dsp:spPr>
        <a:xfrm>
          <a:off x="334087" y="1663384"/>
          <a:ext cx="5753643" cy="475252"/>
        </a:xfrm>
        <a:prstGeom prst="rect">
          <a:avLst/>
        </a:prstGeom>
        <a:solidFill>
          <a:srgbClr val="F8B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finally recombinant innovation</a:t>
          </a:r>
          <a:endParaRPr lang="es-ES" sz="1200" kern="1200" dirty="0">
            <a:solidFill>
              <a:schemeClr val="tx1"/>
            </a:solidFill>
          </a:endParaRPr>
        </a:p>
      </dsp:txBody>
      <dsp:txXfrm>
        <a:off x="334087" y="1663384"/>
        <a:ext cx="5753643" cy="475252"/>
      </dsp:txXfrm>
    </dsp:sp>
    <dsp:sp modelId="{D1B0BE1F-9115-4D4E-92B7-A62715174D94}">
      <dsp:nvSpPr>
        <dsp:cNvPr id="0" name=""/>
        <dsp:cNvSpPr/>
      </dsp:nvSpPr>
      <dsp:spPr>
        <a:xfrm>
          <a:off x="37054" y="1603978"/>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6BBF8-C68F-45E0-B16E-BF3685452A9A}">
      <dsp:nvSpPr>
        <dsp:cNvPr id="0" name=""/>
        <dsp:cNvSpPr/>
      </dsp:nvSpPr>
      <dsp:spPr>
        <a:xfrm>
          <a:off x="0" y="290683"/>
          <a:ext cx="6014157"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2F1B8-F645-41E4-BCFE-1BD40F0FFBC8}">
      <dsp:nvSpPr>
        <dsp:cNvPr id="0" name=""/>
        <dsp:cNvSpPr/>
      </dsp:nvSpPr>
      <dsp:spPr>
        <a:xfrm>
          <a:off x="300707" y="69283"/>
          <a:ext cx="4209909"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The evolution of photography perfectly illustrates the abundance of the second age of the machines. </a:t>
          </a:r>
          <a:endParaRPr lang="es-ES" sz="900" kern="1200" dirty="0">
            <a:solidFill>
              <a:schemeClr val="tx1"/>
            </a:solidFill>
            <a:latin typeface="Arial Rounded MT Bold" panose="020F0704030504030204" pitchFamily="34" charset="0"/>
          </a:endParaRPr>
        </a:p>
      </dsp:txBody>
      <dsp:txXfrm>
        <a:off x="322323" y="90899"/>
        <a:ext cx="4166677" cy="399568"/>
      </dsp:txXfrm>
    </dsp:sp>
    <dsp:sp modelId="{1AA16C4F-1129-42E4-B31E-DB59CBEAB1DF}">
      <dsp:nvSpPr>
        <dsp:cNvPr id="0" name=""/>
        <dsp:cNvSpPr/>
      </dsp:nvSpPr>
      <dsp:spPr>
        <a:xfrm>
          <a:off x="0" y="971083"/>
          <a:ext cx="6014157"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420B0-D753-43CA-99C1-43C2A5BB3050}">
      <dsp:nvSpPr>
        <dsp:cNvPr id="0" name=""/>
        <dsp:cNvSpPr/>
      </dsp:nvSpPr>
      <dsp:spPr>
        <a:xfrm>
          <a:off x="300707" y="749683"/>
          <a:ext cx="4209909"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By </a:t>
          </a:r>
          <a:r>
            <a:rPr lang="en-US" altLang="es-ES" sz="900" i="1" kern="1200" dirty="0">
              <a:solidFill>
                <a:schemeClr val="tx1"/>
              </a:solidFill>
              <a:latin typeface="Arial Rounded MT Bold" panose="020F0704030504030204" pitchFamily="34" charset="0"/>
            </a:rPr>
            <a:t>gap</a:t>
          </a:r>
          <a:r>
            <a:rPr lang="en-US" altLang="es-ES" sz="900" kern="1200" dirty="0">
              <a:solidFill>
                <a:schemeClr val="tx1"/>
              </a:solidFill>
              <a:latin typeface="Arial Rounded MT Bold" panose="020F0704030504030204" pitchFamily="34" charset="0"/>
            </a:rPr>
            <a:t> we mean that there are large and growing inequalities between people in terms of income, wealth and other important aspects of existence. </a:t>
          </a:r>
          <a:endParaRPr lang="es-ES" sz="900" kern="1200" dirty="0">
            <a:solidFill>
              <a:schemeClr val="tx1"/>
            </a:solidFill>
            <a:latin typeface="Arial Rounded MT Bold" panose="020F0704030504030204" pitchFamily="34" charset="0"/>
          </a:endParaRPr>
        </a:p>
      </dsp:txBody>
      <dsp:txXfrm>
        <a:off x="322323" y="771299"/>
        <a:ext cx="4166677" cy="399568"/>
      </dsp:txXfrm>
    </dsp:sp>
    <dsp:sp modelId="{A86A9EF5-091F-4C86-8640-4CA44B9B007E}">
      <dsp:nvSpPr>
        <dsp:cNvPr id="0" name=""/>
        <dsp:cNvSpPr/>
      </dsp:nvSpPr>
      <dsp:spPr>
        <a:xfrm>
          <a:off x="0" y="1651483"/>
          <a:ext cx="6014157" cy="378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A4DE56-46F7-4036-A03E-3C6D0408ED24}">
      <dsp:nvSpPr>
        <dsp:cNvPr id="0" name=""/>
        <dsp:cNvSpPr/>
      </dsp:nvSpPr>
      <dsp:spPr>
        <a:xfrm>
          <a:off x="300707" y="1430083"/>
          <a:ext cx="4209909" cy="442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Companies like Instagram and Facebook use a minimal fraction of the people Kodak needed. </a:t>
          </a:r>
          <a:endParaRPr lang="es-ES" sz="900" kern="1200" dirty="0">
            <a:solidFill>
              <a:schemeClr val="tx1"/>
            </a:solidFill>
            <a:latin typeface="Arial Rounded MT Bold" panose="020F0704030504030204" pitchFamily="34" charset="0"/>
          </a:endParaRPr>
        </a:p>
      </dsp:txBody>
      <dsp:txXfrm>
        <a:off x="322323" y="1451699"/>
        <a:ext cx="4166677" cy="399568"/>
      </dsp:txXfrm>
    </dsp:sp>
    <dsp:sp modelId="{F1A8AAA3-B359-4D8E-950D-F1478116B7E8}">
      <dsp:nvSpPr>
        <dsp:cNvPr id="0" name=""/>
        <dsp:cNvSpPr/>
      </dsp:nvSpPr>
      <dsp:spPr>
        <a:xfrm>
          <a:off x="0" y="2331883"/>
          <a:ext cx="6014157" cy="37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8D090-9C62-4DED-911F-1E98473FB6EB}">
      <dsp:nvSpPr>
        <dsp:cNvPr id="0" name=""/>
        <dsp:cNvSpPr/>
      </dsp:nvSpPr>
      <dsp:spPr>
        <a:xfrm>
          <a:off x="300707" y="2110483"/>
          <a:ext cx="5594212" cy="442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Despite this, Facebook has a market value several times larger than what Kodak ever had. The transition from analog to digital provided an overabundance of digital photos and other assets, but also contributed to a income distribution more unequal than before.</a:t>
          </a:r>
          <a:endParaRPr lang="es-ES" sz="900" b="0" kern="1200" dirty="0">
            <a:solidFill>
              <a:schemeClr val="tx1"/>
            </a:solidFill>
            <a:latin typeface="Arial Rounded MT Bold" panose="020F0704030504030204" pitchFamily="34" charset="0"/>
          </a:endParaRPr>
        </a:p>
      </dsp:txBody>
      <dsp:txXfrm>
        <a:off x="322323" y="2132099"/>
        <a:ext cx="5550980"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FDF84-785F-4B4B-AD8A-10387BB70155}">
      <dsp:nvSpPr>
        <dsp:cNvPr id="0" name=""/>
        <dsp:cNvSpPr/>
      </dsp:nvSpPr>
      <dsp:spPr>
        <a:xfrm>
          <a:off x="-2331138" y="-360342"/>
          <a:ext cx="2784301" cy="2784301"/>
        </a:xfrm>
        <a:prstGeom prst="blockArc">
          <a:avLst>
            <a:gd name="adj1" fmla="val 18900000"/>
            <a:gd name="adj2" fmla="val 2700000"/>
            <a:gd name="adj3" fmla="val 77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102D5-5077-4F49-A0CB-6E063517F9A5}">
      <dsp:nvSpPr>
        <dsp:cNvPr id="0" name=""/>
        <dsp:cNvSpPr/>
      </dsp:nvSpPr>
      <dsp:spPr>
        <a:xfrm>
          <a:off x="238073" y="158650"/>
          <a:ext cx="5325423" cy="317466"/>
        </a:xfrm>
        <a:prstGeom prst="rect">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The theory and even the data indicate that this combination of abundance and </a:t>
          </a:r>
        </a:p>
        <a:p>
          <a:pPr marL="0" lvl="0" indent="0" algn="l"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gap is not a coincidence. </a:t>
          </a:r>
          <a:endParaRPr lang="es-ES" sz="900" kern="1200" dirty="0">
            <a:solidFill>
              <a:schemeClr val="tx1"/>
            </a:solidFill>
          </a:endParaRPr>
        </a:p>
      </dsp:txBody>
      <dsp:txXfrm>
        <a:off x="238073" y="158650"/>
        <a:ext cx="5325423" cy="317466"/>
      </dsp:txXfrm>
    </dsp:sp>
    <dsp:sp modelId="{A4656F56-0391-4F79-8B98-F009E97FE014}">
      <dsp:nvSpPr>
        <dsp:cNvPr id="0" name=""/>
        <dsp:cNvSpPr/>
      </dsp:nvSpPr>
      <dsp:spPr>
        <a:xfrm>
          <a:off x="39657" y="118967"/>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293303-76E6-4B77-B88B-A50498D397B7}">
      <dsp:nvSpPr>
        <dsp:cNvPr id="0" name=""/>
        <dsp:cNvSpPr/>
      </dsp:nvSpPr>
      <dsp:spPr>
        <a:xfrm>
          <a:off x="415353" y="643946"/>
          <a:ext cx="5143412" cy="317466"/>
        </a:xfrm>
        <a:prstGeom prst="rect">
          <a:avLst/>
        </a:prstGeom>
        <a:solidFill>
          <a:srgbClr val="A4B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Advances in technologies, especially digital ones, are fostering an unprecedented redistribution of well-being and income. </a:t>
          </a:r>
          <a:endParaRPr lang="es-ES" sz="900" kern="1200" dirty="0">
            <a:solidFill>
              <a:schemeClr val="tx1"/>
            </a:solidFill>
          </a:endParaRPr>
        </a:p>
      </dsp:txBody>
      <dsp:txXfrm>
        <a:off x="415353" y="643946"/>
        <a:ext cx="5143412" cy="317466"/>
      </dsp:txXfrm>
    </dsp:sp>
    <dsp:sp modelId="{37830BB9-D0EC-4F1E-9A79-E6762729447A}">
      <dsp:nvSpPr>
        <dsp:cNvPr id="0" name=""/>
        <dsp:cNvSpPr/>
      </dsp:nvSpPr>
      <dsp:spPr>
        <a:xfrm>
          <a:off x="221668" y="595250"/>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E5C83-F62B-4128-9845-0D053DB07DC6}">
      <dsp:nvSpPr>
        <dsp:cNvPr id="0" name=""/>
        <dsp:cNvSpPr/>
      </dsp:nvSpPr>
      <dsp:spPr>
        <a:xfrm>
          <a:off x="420085" y="1111216"/>
          <a:ext cx="5143412" cy="317466"/>
        </a:xfrm>
        <a:prstGeom prst="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Digital technologies can replicate ideas, insights and innovations at a fraction of </a:t>
          </a:r>
        </a:p>
        <a:p>
          <a:pPr marL="0" lvl="0" indent="0" algn="l"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the original price. </a:t>
          </a:r>
          <a:endParaRPr lang="es-ES" sz="900" kern="1200" dirty="0">
            <a:solidFill>
              <a:schemeClr val="tx1"/>
            </a:solidFill>
          </a:endParaRPr>
        </a:p>
      </dsp:txBody>
      <dsp:txXfrm>
        <a:off x="420085" y="1111216"/>
        <a:ext cx="5143412" cy="317466"/>
      </dsp:txXfrm>
    </dsp:sp>
    <dsp:sp modelId="{9E60737F-B7BD-4336-9730-F7F4C9C1F3A4}">
      <dsp:nvSpPr>
        <dsp:cNvPr id="0" name=""/>
        <dsp:cNvSpPr/>
      </dsp:nvSpPr>
      <dsp:spPr>
        <a:xfrm>
          <a:off x="221668" y="1071533"/>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44AD8-30FB-4A46-9A37-5A6418CD7B40}">
      <dsp:nvSpPr>
        <dsp:cNvPr id="0" name=""/>
        <dsp:cNvSpPr/>
      </dsp:nvSpPr>
      <dsp:spPr>
        <a:xfrm>
          <a:off x="238073" y="1587499"/>
          <a:ext cx="5325423" cy="317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This creates abundance for society and wealth for innovators but the demand for certain forms of labor decreases and this can reduce the income of many people.</a:t>
          </a:r>
          <a:endParaRPr lang="es-ES" sz="900" kern="1200" dirty="0">
            <a:solidFill>
              <a:schemeClr val="tx1"/>
            </a:solidFill>
          </a:endParaRPr>
        </a:p>
      </dsp:txBody>
      <dsp:txXfrm>
        <a:off x="238073" y="1587499"/>
        <a:ext cx="5325423" cy="317466"/>
      </dsp:txXfrm>
    </dsp:sp>
    <dsp:sp modelId="{6D4500E2-34B6-4F18-84A8-88262AB3A491}">
      <dsp:nvSpPr>
        <dsp:cNvPr id="0" name=""/>
        <dsp:cNvSpPr/>
      </dsp:nvSpPr>
      <dsp:spPr>
        <a:xfrm>
          <a:off x="39657" y="1547815"/>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A7C21-D928-4499-8A91-1B01AFDADD0A}">
      <dsp:nvSpPr>
        <dsp:cNvPr id="0" name=""/>
        <dsp:cNvSpPr/>
      </dsp:nvSpPr>
      <dsp:spPr>
        <a:xfrm>
          <a:off x="217574" y="0"/>
          <a:ext cx="3861710" cy="1544684"/>
        </a:xfrm>
        <a:prstGeom prst="leftRightRibbon">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D08A1-8A5A-4A78-AE39-567BFD4C6CA5}">
      <dsp:nvSpPr>
        <dsp:cNvPr id="0" name=""/>
        <dsp:cNvSpPr/>
      </dsp:nvSpPr>
      <dsp:spPr>
        <a:xfrm>
          <a:off x="627649" y="270319"/>
          <a:ext cx="1274364" cy="756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marL="0" lvl="0" indent="0" algn="ctr"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The first wants technological advances which always </a:t>
          </a:r>
        </a:p>
        <a:p>
          <a:pPr marL="0" lvl="0" indent="0" algn="ctr"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inflate their incomes. </a:t>
          </a:r>
          <a:endParaRPr lang="es-ES" sz="900" kern="1200" dirty="0">
            <a:solidFill>
              <a:schemeClr val="tx1"/>
            </a:solidFill>
          </a:endParaRPr>
        </a:p>
      </dsp:txBody>
      <dsp:txXfrm>
        <a:off x="627649" y="270319"/>
        <a:ext cx="1274364" cy="756895"/>
      </dsp:txXfrm>
    </dsp:sp>
    <dsp:sp modelId="{95032B30-D01D-4593-97D4-99F11FB022E0}">
      <dsp:nvSpPr>
        <dsp:cNvPr id="0" name=""/>
        <dsp:cNvSpPr/>
      </dsp:nvSpPr>
      <dsp:spPr>
        <a:xfrm>
          <a:off x="2095099" y="517469"/>
          <a:ext cx="1506066" cy="756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marL="0" lvl="0" indent="0" algn="ctr"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The other wants automation to harm the wages of workers </a:t>
          </a:r>
        </a:p>
        <a:p>
          <a:pPr marL="0" lvl="0" indent="0" algn="ctr" defTabSz="400050">
            <a:lnSpc>
              <a:spcPct val="90000"/>
            </a:lnSpc>
            <a:spcBef>
              <a:spcPct val="0"/>
            </a:spcBef>
            <a:spcAft>
              <a:spcPct val="35000"/>
            </a:spcAft>
            <a:buNone/>
          </a:pPr>
          <a:r>
            <a:rPr lang="en-US" altLang="es-ES" sz="900" kern="1200" dirty="0">
              <a:solidFill>
                <a:schemeClr val="tx1"/>
              </a:solidFill>
              <a:latin typeface="Arial Rounded MT Bold" panose="020F0704030504030204" pitchFamily="34" charset="0"/>
            </a:rPr>
            <a:t>because people are replaced by machines. </a:t>
          </a:r>
          <a:endParaRPr lang="es-ES" sz="900" kern="1200" dirty="0">
            <a:solidFill>
              <a:schemeClr val="tx1"/>
            </a:solidFill>
          </a:endParaRPr>
        </a:p>
      </dsp:txBody>
      <dsp:txXfrm>
        <a:off x="2095099" y="517469"/>
        <a:ext cx="1506066" cy="7568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18322-1123-4240-9582-43949506BEF6}">
      <dsp:nvSpPr>
        <dsp:cNvPr id="0" name=""/>
        <dsp:cNvSpPr/>
      </dsp:nvSpPr>
      <dsp:spPr>
        <a:xfrm>
          <a:off x="5456" y="88005"/>
          <a:ext cx="1630755" cy="10243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es-ES" sz="1100" kern="1200" dirty="0">
              <a:solidFill>
                <a:schemeClr val="tx1"/>
              </a:solidFill>
              <a:latin typeface="Arial Rounded MT Bold" panose="020F0704030504030204" pitchFamily="34" charset="0"/>
            </a:rPr>
            <a:t>This research leads us directly to our fundamental recommendation for students and their parents: </a:t>
          </a:r>
          <a:endParaRPr lang="es-ES" sz="1100" kern="1200" dirty="0">
            <a:solidFill>
              <a:schemeClr val="tx1"/>
            </a:solidFill>
            <a:latin typeface="Arial Rounded MT Bold" panose="020F0704030504030204" pitchFamily="34" charset="0"/>
          </a:endParaRPr>
        </a:p>
      </dsp:txBody>
      <dsp:txXfrm>
        <a:off x="35457" y="118006"/>
        <a:ext cx="1570753" cy="964316"/>
      </dsp:txXfrm>
    </dsp:sp>
    <dsp:sp modelId="{71A5F787-3287-4D68-A307-3E186FACB03C}">
      <dsp:nvSpPr>
        <dsp:cNvPr id="0" name=""/>
        <dsp:cNvSpPr/>
      </dsp:nvSpPr>
      <dsp:spPr>
        <a:xfrm>
          <a:off x="1799286" y="397950"/>
          <a:ext cx="345720" cy="4044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1799286" y="478835"/>
        <a:ext cx="242004" cy="242657"/>
      </dsp:txXfrm>
    </dsp:sp>
    <dsp:sp modelId="{CC26C107-16A6-4F85-9BA2-2D3B6F214E99}">
      <dsp:nvSpPr>
        <dsp:cNvPr id="0" name=""/>
        <dsp:cNvSpPr/>
      </dsp:nvSpPr>
      <dsp:spPr>
        <a:xfrm>
          <a:off x="2288513" y="88005"/>
          <a:ext cx="1630755" cy="1024318"/>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es-ES" sz="1100" kern="1200" dirty="0">
              <a:solidFill>
                <a:schemeClr val="tx1"/>
              </a:solidFill>
              <a:latin typeface="Arial Rounded MT Bold" panose="020F0704030504030204" pitchFamily="34" charset="0"/>
            </a:rPr>
            <a:t>study hard, use technology and all other resources available to “fill your toolbox” </a:t>
          </a:r>
          <a:endParaRPr lang="es-ES" sz="1100" kern="1200" dirty="0">
            <a:solidFill>
              <a:schemeClr val="tx1"/>
            </a:solidFill>
            <a:latin typeface="Arial Rounded MT Bold" panose="020F0704030504030204" pitchFamily="34" charset="0"/>
          </a:endParaRPr>
        </a:p>
      </dsp:txBody>
      <dsp:txXfrm>
        <a:off x="2318514" y="118006"/>
        <a:ext cx="1570753" cy="964316"/>
      </dsp:txXfrm>
    </dsp:sp>
    <dsp:sp modelId="{80AF990B-45D1-4092-B0E9-5882375E7C34}">
      <dsp:nvSpPr>
        <dsp:cNvPr id="0" name=""/>
        <dsp:cNvSpPr/>
      </dsp:nvSpPr>
      <dsp:spPr>
        <a:xfrm>
          <a:off x="4082344" y="397950"/>
          <a:ext cx="345720" cy="404427"/>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4082344" y="478835"/>
        <a:ext cx="242004" cy="242657"/>
      </dsp:txXfrm>
    </dsp:sp>
    <dsp:sp modelId="{2C212F22-66BC-4309-8A42-B64F5508FFA6}">
      <dsp:nvSpPr>
        <dsp:cNvPr id="0" name=""/>
        <dsp:cNvSpPr/>
      </dsp:nvSpPr>
      <dsp:spPr>
        <a:xfrm>
          <a:off x="4571570" y="88005"/>
          <a:ext cx="1630755" cy="1024318"/>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es-ES" sz="1100" kern="1200" dirty="0">
              <a:solidFill>
                <a:schemeClr val="tx1"/>
              </a:solidFill>
              <a:latin typeface="Arial Rounded MT Bold" panose="020F0704030504030204" pitchFamily="34" charset="0"/>
            </a:rPr>
            <a:t>and acquire the skills and abilities that will be needed in the </a:t>
          </a:r>
        </a:p>
        <a:p>
          <a:pPr marL="0" lvl="0" indent="0" algn="ctr" defTabSz="488950">
            <a:lnSpc>
              <a:spcPct val="90000"/>
            </a:lnSpc>
            <a:spcBef>
              <a:spcPct val="0"/>
            </a:spcBef>
            <a:spcAft>
              <a:spcPct val="35000"/>
            </a:spcAft>
            <a:buNone/>
          </a:pPr>
          <a:r>
            <a:rPr lang="en-US" altLang="es-ES" sz="1100" kern="1200" dirty="0">
              <a:solidFill>
                <a:schemeClr val="tx1"/>
              </a:solidFill>
              <a:latin typeface="Arial Rounded MT Bold" panose="020F0704030504030204" pitchFamily="34" charset="0"/>
            </a:rPr>
            <a:t>second age of machines.</a:t>
          </a:r>
          <a:endParaRPr lang="es-ES" sz="1100" kern="1200" dirty="0">
            <a:solidFill>
              <a:schemeClr val="tx1"/>
            </a:solidFill>
            <a:latin typeface="Arial Rounded MT Bold" panose="020F0704030504030204" pitchFamily="34" charset="0"/>
          </a:endParaRPr>
        </a:p>
      </dsp:txBody>
      <dsp:txXfrm>
        <a:off x="4601571" y="118006"/>
        <a:ext cx="1570753" cy="9643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DC246-B614-4D39-8A18-11C31F4218CD}">
      <dsp:nvSpPr>
        <dsp:cNvPr id="0" name=""/>
        <dsp:cNvSpPr/>
      </dsp:nvSpPr>
      <dsp:spPr>
        <a:xfrm>
          <a:off x="0" y="8266"/>
          <a:ext cx="5731106"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45% of the students do not showed significant improvements in CLA </a:t>
          </a:r>
        </a:p>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after two years of college</a:t>
          </a:r>
          <a:endParaRPr lang="es-ES" sz="1200" kern="1200" dirty="0">
            <a:solidFill>
              <a:schemeClr val="tx1"/>
            </a:solidFill>
          </a:endParaRPr>
        </a:p>
      </dsp:txBody>
      <dsp:txXfrm>
        <a:off x="32898" y="41164"/>
        <a:ext cx="5665310" cy="608124"/>
      </dsp:txXfrm>
    </dsp:sp>
    <dsp:sp modelId="{33921F1C-D85F-498D-9276-40FDAB1B2DFB}">
      <dsp:nvSpPr>
        <dsp:cNvPr id="0" name=""/>
        <dsp:cNvSpPr/>
      </dsp:nvSpPr>
      <dsp:spPr>
        <a:xfrm>
          <a:off x="0" y="790504"/>
          <a:ext cx="5731106"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altLang="es-ES" sz="1200" kern="1200" dirty="0">
              <a:solidFill>
                <a:schemeClr val="tx1"/>
              </a:solidFill>
              <a:latin typeface="Arial Rounded MT Bold" panose="020F0704030504030204" pitchFamily="34" charset="0"/>
            </a:rPr>
            <a:t>36% did not improve at all even after four years. </a:t>
          </a:r>
          <a:endParaRPr lang="es-ES" sz="1200" kern="1200" dirty="0">
            <a:solidFill>
              <a:schemeClr val="tx1"/>
            </a:solidFill>
          </a:endParaRPr>
        </a:p>
      </dsp:txBody>
      <dsp:txXfrm>
        <a:off x="32898" y="823402"/>
        <a:ext cx="5665310"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6</a:t>
            </a:fld>
            <a:endParaRPr lang="ko-KR" altLang="en-US"/>
          </a:p>
        </p:txBody>
      </p:sp>
    </p:spTree>
    <p:extLst>
      <p:ext uri="{BB962C8B-B14F-4D97-AF65-F5344CB8AC3E}">
        <p14:creationId xmlns:p14="http://schemas.microsoft.com/office/powerpoint/2010/main" val="163805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9</a:t>
            </a:fld>
            <a:endParaRPr lang="ko-KR" altLang="en-US"/>
          </a:p>
        </p:txBody>
      </p:sp>
    </p:spTree>
    <p:extLst>
      <p:ext uri="{BB962C8B-B14F-4D97-AF65-F5344CB8AC3E}">
        <p14:creationId xmlns:p14="http://schemas.microsoft.com/office/powerpoint/2010/main" val="295819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11</a:t>
            </a:fld>
            <a:endParaRPr lang="ko-KR" altLang="en-US"/>
          </a:p>
        </p:txBody>
      </p:sp>
    </p:spTree>
    <p:extLst>
      <p:ext uri="{BB962C8B-B14F-4D97-AF65-F5344CB8AC3E}">
        <p14:creationId xmlns:p14="http://schemas.microsoft.com/office/powerpoint/2010/main" val="347377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17</a:t>
            </a:fld>
            <a:endParaRPr lang="ko-KR" altLang="en-US"/>
          </a:p>
        </p:txBody>
      </p:sp>
    </p:spTree>
    <p:extLst>
      <p:ext uri="{BB962C8B-B14F-4D97-AF65-F5344CB8AC3E}">
        <p14:creationId xmlns:p14="http://schemas.microsoft.com/office/powerpoint/2010/main" val="343963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18</a:t>
            </a:fld>
            <a:endParaRPr lang="ko-KR" altLang="en-US"/>
          </a:p>
        </p:txBody>
      </p:sp>
    </p:spTree>
    <p:extLst>
      <p:ext uri="{BB962C8B-B14F-4D97-AF65-F5344CB8AC3E}">
        <p14:creationId xmlns:p14="http://schemas.microsoft.com/office/powerpoint/2010/main" val="329644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23</a:t>
            </a:fld>
            <a:endParaRPr lang="ko-KR" altLang="en-US"/>
          </a:p>
        </p:txBody>
      </p:sp>
    </p:spTree>
    <p:extLst>
      <p:ext uri="{BB962C8B-B14F-4D97-AF65-F5344CB8AC3E}">
        <p14:creationId xmlns:p14="http://schemas.microsoft.com/office/powerpoint/2010/main" val="115216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29</a:t>
            </a:fld>
            <a:endParaRPr lang="ko-KR" altLang="en-US"/>
          </a:p>
        </p:txBody>
      </p:sp>
    </p:spTree>
    <p:extLst>
      <p:ext uri="{BB962C8B-B14F-4D97-AF65-F5344CB8AC3E}">
        <p14:creationId xmlns:p14="http://schemas.microsoft.com/office/powerpoint/2010/main" val="284963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820E160-F603-41F3-A192-DC95957721C3}" type="slidenum">
              <a:rPr lang="ko-KR" altLang="en-US" smtClean="0"/>
              <a:t>36</a:t>
            </a:fld>
            <a:endParaRPr lang="ko-KR" altLang="en-US"/>
          </a:p>
        </p:txBody>
      </p:sp>
    </p:spTree>
    <p:extLst>
      <p:ext uri="{BB962C8B-B14F-4D97-AF65-F5344CB8AC3E}">
        <p14:creationId xmlns:p14="http://schemas.microsoft.com/office/powerpoint/2010/main" val="3249736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B863C79C-555E-4277-8457-950A5725C30A}"/>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6A64D496-561D-4577-9A15-513E070238B5}"/>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A1555BE6-2FE5-49BC-9A28-928CE6550527}"/>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7.bin"/><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8.jfi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1.jfif"/></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2.jfif"/></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jp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5.png"/></Relationships>
</file>

<file path=ppt/slides/_rels/slide4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8.jpeg"/><Relationship Id="rId7" Type="http://schemas.openxmlformats.org/officeDocument/2006/relationships/diagramColors" Target="../diagrams/colors7.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jpeg"/><Relationship Id="rId7" Type="http://schemas.openxmlformats.org/officeDocument/2006/relationships/diagramColors" Target="../diagrams/colors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jpeg"/><Relationship Id="rId7" Type="http://schemas.openxmlformats.org/officeDocument/2006/relationships/diagramColors" Target="../diagrams/colors1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1.xml"/><Relationship Id="rId7" Type="http://schemas.openxmlformats.org/officeDocument/2006/relationships/image" Target="../media/image19.pn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2.xml"/><Relationship Id="rId7" Type="http://schemas.openxmlformats.org/officeDocument/2006/relationships/image" Target="../media/image19.pn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6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3.xml"/><Relationship Id="rId7" Type="http://schemas.openxmlformats.org/officeDocument/2006/relationships/image" Target="../media/image19.pn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9.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35758" y="3795886"/>
            <a:ext cx="5219924" cy="504056"/>
          </a:xfrm>
        </p:spPr>
        <p:txBody>
          <a:bodyPr/>
          <a:lstStyle/>
          <a:p>
            <a:r>
              <a:rPr lang="it-IT" altLang="it-IT" sz="1400" dirty="0">
                <a:solidFill>
                  <a:srgbClr val="7030A0"/>
                </a:solidFill>
                <a:latin typeface="Arial Rounded MT Bold" panose="020F0704030504030204" pitchFamily="34" charset="0"/>
              </a:rPr>
              <a:t>1.2 ARTIFICAL INTELLIGENCE (AI)</a:t>
            </a:r>
          </a:p>
          <a:p>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7CCE091-D307-43D9-B1C0-001A66540EC9}"/>
              </a:ext>
            </a:extLst>
          </p:cNvPr>
          <p:cNvSpPr/>
          <p:nvPr/>
        </p:nvSpPr>
        <p:spPr>
          <a:xfrm>
            <a:off x="5427775" y="2130794"/>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3" name="object 2">
            <a:extLst>
              <a:ext uri="{FF2B5EF4-FFF2-40B4-BE49-F238E27FC236}">
                <a16:creationId xmlns:a16="http://schemas.microsoft.com/office/drawing/2014/main" id="{86210279-536A-4C11-BE3E-72CC56975227}"/>
              </a:ext>
            </a:extLst>
          </p:cNvPr>
          <p:cNvSpPr/>
          <p:nvPr/>
        </p:nvSpPr>
        <p:spPr>
          <a:xfrm rot="10800000">
            <a:off x="5602297" y="2820621"/>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4" name="Rectangle 3"/>
          <p:cNvSpPr/>
          <p:nvPr/>
        </p:nvSpPr>
        <p:spPr>
          <a:xfrm>
            <a:off x="1582769" y="130992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3973" y="2130794"/>
            <a:ext cx="3713177" cy="2123658"/>
          </a:xfrm>
          <a:prstGeom prst="rect">
            <a:avLst/>
          </a:prstGeom>
          <a:noFill/>
        </p:spPr>
        <p:txBody>
          <a:bodyPr wrap="square" rtlCol="0">
            <a:spAutoFit/>
          </a:bodyPr>
          <a:lstStyle/>
          <a:p>
            <a:pPr>
              <a:defRPr/>
            </a:pPr>
            <a:r>
              <a:rPr lang="en-US" altLang="es-ES" sz="1200" dirty="0">
                <a:latin typeface="Arial Rounded MT Bold" panose="020F0704030504030204" pitchFamily="34" charset="0"/>
              </a:rPr>
              <a:t>We can be even more precise by specifying </a:t>
            </a:r>
          </a:p>
          <a:p>
            <a:pPr>
              <a:defRPr/>
            </a:pPr>
            <a:r>
              <a:rPr lang="en-US" altLang="es-ES" sz="1200" dirty="0">
                <a:latin typeface="Arial Rounded MT Bold" panose="020F0704030504030204" pitchFamily="34" charset="0"/>
              </a:rPr>
              <a:t>which technology was the most important one: </a:t>
            </a:r>
          </a:p>
          <a:p>
            <a:pPr>
              <a:defRPr/>
            </a:pPr>
            <a:r>
              <a:rPr lang="en-US" altLang="es-ES" sz="1200" dirty="0">
                <a:latin typeface="Arial Rounded MT Bold" panose="020F0704030504030204" pitchFamily="34" charset="0"/>
              </a:rPr>
              <a:t>the steam engine or, to be more precise, the </a:t>
            </a:r>
          </a:p>
          <a:p>
            <a:pPr>
              <a:defRPr/>
            </a:pPr>
            <a:r>
              <a:rPr lang="en-US" altLang="es-ES" sz="1200" dirty="0">
                <a:solidFill>
                  <a:schemeClr val="tx2">
                    <a:lumMod val="60000"/>
                    <a:lumOff val="40000"/>
                  </a:schemeClr>
                </a:solidFill>
                <a:latin typeface="Arial Rounded MT Bold" panose="020F0704030504030204" pitchFamily="34" charset="0"/>
              </a:rPr>
              <a:t>steam engine </a:t>
            </a:r>
            <a:r>
              <a:rPr lang="en-US" altLang="es-ES" sz="1200" dirty="0">
                <a:latin typeface="Arial Rounded MT Bold" panose="020F0704030504030204" pitchFamily="34" charset="0"/>
              </a:rPr>
              <a:t>improved by </a:t>
            </a:r>
            <a:r>
              <a:rPr lang="en-US" altLang="es-ES" sz="1200" dirty="0">
                <a:solidFill>
                  <a:schemeClr val="tx2">
                    <a:lumMod val="60000"/>
                    <a:lumOff val="40000"/>
                  </a:schemeClr>
                </a:solidFill>
                <a:latin typeface="Arial Rounded MT Bold" panose="020F0704030504030204" pitchFamily="34" charset="0"/>
              </a:rPr>
              <a:t>James Watt </a:t>
            </a:r>
            <a:r>
              <a:rPr lang="en-US" altLang="es-ES" sz="1200" dirty="0">
                <a:latin typeface="Arial Rounded MT Bold" panose="020F0704030504030204" pitchFamily="34" charset="0"/>
              </a:rPr>
              <a:t>and his </a:t>
            </a:r>
          </a:p>
          <a:p>
            <a:pPr>
              <a:defRPr/>
            </a:pPr>
            <a:r>
              <a:rPr lang="en-US" altLang="es-ES" sz="1200" dirty="0">
                <a:latin typeface="Arial Rounded MT Bold" panose="020F0704030504030204" pitchFamily="34" charset="0"/>
              </a:rPr>
              <a:t>colleagues in the second half of the eighteenth </a:t>
            </a:r>
          </a:p>
          <a:p>
            <a:pPr>
              <a:defRPr/>
            </a:pPr>
            <a:r>
              <a:rPr lang="en-US" altLang="es-ES" sz="1200" dirty="0">
                <a:latin typeface="Arial Rounded MT Bold" panose="020F0704030504030204" pitchFamily="34" charset="0"/>
              </a:rPr>
              <a:t>century.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Of course, the Industrial Revolution is not just </a:t>
            </a:r>
          </a:p>
          <a:p>
            <a:pPr>
              <a:defRPr/>
            </a:pPr>
            <a:r>
              <a:rPr lang="en-US" altLang="es-ES" sz="1200" dirty="0">
                <a:latin typeface="Arial Rounded MT Bold" panose="020F0704030504030204" pitchFamily="34" charset="0"/>
              </a:rPr>
              <a:t>the story of the steam engine, however it is </a:t>
            </a:r>
          </a:p>
          <a:p>
            <a:pPr>
              <a:defRPr/>
            </a:pPr>
            <a:r>
              <a:rPr lang="en-US" altLang="es-ES" sz="1200" dirty="0">
                <a:latin typeface="Arial Rounded MT Bold" panose="020F0704030504030204" pitchFamily="34" charset="0"/>
              </a:rPr>
              <a:t>from the steam that everything started.</a:t>
            </a:r>
            <a:endParaRPr lang="en-GB"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D49876C-9282-405A-90B2-0F503D2D2BAE}"/>
              </a:ext>
            </a:extLst>
          </p:cNvPr>
          <p:cNvSpPr/>
          <p:nvPr/>
        </p:nvSpPr>
        <p:spPr>
          <a:xfrm>
            <a:off x="1575338" y="1489817"/>
            <a:ext cx="5904000"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altLang="es-ES" sz="1200" dirty="0">
                <a:solidFill>
                  <a:schemeClr val="tx1"/>
                </a:solidFill>
                <a:latin typeface="Arial Rounded MT Bold" panose="020F0704030504030204" pitchFamily="34" charset="0"/>
              </a:rPr>
              <a:t>How do we decide which is the most important of these leaps forward?</a:t>
            </a:r>
            <a:endParaRPr lang="it-IT" altLang="es-ES" sz="1200" dirty="0">
              <a:solidFill>
                <a:schemeClr val="tx1"/>
              </a:solidFill>
              <a:latin typeface="Arial Rounded MT Bold" panose="020F0704030504030204" pitchFamily="34" charset="0"/>
            </a:endParaRPr>
          </a:p>
          <a:p>
            <a:endParaRPr lang="it-IT" dirty="0"/>
          </a:p>
        </p:txBody>
      </p:sp>
      <p:sp>
        <p:nvSpPr>
          <p:cNvPr id="10" name="Donut 24">
            <a:extLst>
              <a:ext uri="{FF2B5EF4-FFF2-40B4-BE49-F238E27FC236}">
                <a16:creationId xmlns:a16="http://schemas.microsoft.com/office/drawing/2014/main" id="{6339D30A-BA34-4742-BE87-F20186E0D63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3" name="Imagen 2">
            <a:extLst>
              <a:ext uri="{FF2B5EF4-FFF2-40B4-BE49-F238E27FC236}">
                <a16:creationId xmlns:a16="http://schemas.microsoft.com/office/drawing/2014/main" id="{038C5045-5D72-4563-8996-5DBAB3C25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52" t="5056" r="4643" b="16358"/>
          <a:stretch/>
        </p:blipFill>
        <p:spPr>
          <a:xfrm>
            <a:off x="5602297" y="2329231"/>
            <a:ext cx="1763443" cy="1895175"/>
          </a:xfrm>
          <a:prstGeom prst="rect">
            <a:avLst/>
          </a:prstGeom>
        </p:spPr>
      </p:pic>
    </p:spTree>
    <p:extLst>
      <p:ext uri="{BB962C8B-B14F-4D97-AF65-F5344CB8AC3E}">
        <p14:creationId xmlns:p14="http://schemas.microsoft.com/office/powerpoint/2010/main" val="24738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8250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0122950-25C6-4B3F-ADA4-B9A24C7CB911}"/>
              </a:ext>
            </a:extLst>
          </p:cNvPr>
          <p:cNvSpPr/>
          <p:nvPr/>
        </p:nvSpPr>
        <p:spPr>
          <a:xfrm>
            <a:off x="1547664" y="138002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rgbClr val="7030A0"/>
                </a:solidFill>
                <a:latin typeface="Arial Rounded MT Bold" panose="020F0704030504030204" pitchFamily="34" charset="0"/>
              </a:rPr>
              <a:t>Machines of progress</a:t>
            </a:r>
            <a:r>
              <a:rPr lang="en-US" altLang="es-ES" sz="1200" dirty="0">
                <a:solidFill>
                  <a:schemeClr val="tx1"/>
                </a:solidFill>
                <a:latin typeface="Arial Rounded MT Bold" panose="020F0704030504030204" pitchFamily="34" charset="0"/>
              </a:rPr>
              <a:t>: the impact of technology</a:t>
            </a:r>
            <a:endParaRPr lang="it-IT" altLang="es-ES" sz="1200" dirty="0">
              <a:solidFill>
                <a:schemeClr val="tx1"/>
              </a:solidFill>
              <a:latin typeface="Arial Rounded MT Bold" panose="020F0704030504030204" pitchFamily="34" charset="0"/>
            </a:endParaRPr>
          </a:p>
        </p:txBody>
      </p:sp>
      <p:sp>
        <p:nvSpPr>
          <p:cNvPr id="11" name="Donut 24">
            <a:extLst>
              <a:ext uri="{FF2B5EF4-FFF2-40B4-BE49-F238E27FC236}">
                <a16:creationId xmlns:a16="http://schemas.microsoft.com/office/drawing/2014/main" id="{F59980B5-C616-4ADC-8660-5A388B8EEA6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3" name="Grupo 2">
            <a:extLst>
              <a:ext uri="{FF2B5EF4-FFF2-40B4-BE49-F238E27FC236}">
                <a16:creationId xmlns:a16="http://schemas.microsoft.com/office/drawing/2014/main" id="{19AC2DB9-AFCD-4CB0-A3FA-D11902E99B91}"/>
              </a:ext>
            </a:extLst>
          </p:cNvPr>
          <p:cNvGrpSpPr/>
          <p:nvPr/>
        </p:nvGrpSpPr>
        <p:grpSpPr>
          <a:xfrm>
            <a:off x="2339752" y="1870199"/>
            <a:ext cx="4754158" cy="2964755"/>
            <a:chOff x="1960063" y="1554366"/>
            <a:chExt cx="6441799" cy="3564629"/>
          </a:xfrm>
        </p:grpSpPr>
        <p:sp>
          <p:nvSpPr>
            <p:cNvPr id="5" name="Forma 4">
              <a:extLst>
                <a:ext uri="{FF2B5EF4-FFF2-40B4-BE49-F238E27FC236}">
                  <a16:creationId xmlns:a16="http://schemas.microsoft.com/office/drawing/2014/main" id="{2ADB0F99-5EBD-4CA8-AFA5-D79D4D55D8A8}"/>
                </a:ext>
              </a:extLst>
            </p:cNvPr>
            <p:cNvSpPr/>
            <p:nvPr/>
          </p:nvSpPr>
          <p:spPr>
            <a:xfrm>
              <a:off x="1960063" y="1554366"/>
              <a:ext cx="5250041" cy="3281275"/>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Elipse 6">
              <a:extLst>
                <a:ext uri="{FF2B5EF4-FFF2-40B4-BE49-F238E27FC236}">
                  <a16:creationId xmlns:a16="http://schemas.microsoft.com/office/drawing/2014/main" id="{2147A2B3-1458-4ACE-B1F9-4AB2671B4CC3}"/>
                </a:ext>
              </a:extLst>
            </p:cNvPr>
            <p:cNvSpPr/>
            <p:nvPr/>
          </p:nvSpPr>
          <p:spPr>
            <a:xfrm>
              <a:off x="2626818" y="4102456"/>
              <a:ext cx="136501" cy="1365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orma libre: forma 8">
              <a:extLst>
                <a:ext uri="{FF2B5EF4-FFF2-40B4-BE49-F238E27FC236}">
                  <a16:creationId xmlns:a16="http://schemas.microsoft.com/office/drawing/2014/main" id="{E664B6F6-5A46-40C4-A8FB-11F9B1BE3F55}"/>
                </a:ext>
              </a:extLst>
            </p:cNvPr>
            <p:cNvSpPr/>
            <p:nvPr/>
          </p:nvSpPr>
          <p:spPr>
            <a:xfrm>
              <a:off x="1969388" y="4170707"/>
              <a:ext cx="4674013" cy="948288"/>
            </a:xfrm>
            <a:custGeom>
              <a:avLst/>
              <a:gdLst>
                <a:gd name="connsiteX0" fmla="*/ 0 w 2674620"/>
                <a:gd name="connsiteY0" fmla="*/ 0 h 948288"/>
                <a:gd name="connsiteX1" fmla="*/ 2674620 w 2674620"/>
                <a:gd name="connsiteY1" fmla="*/ 0 h 948288"/>
                <a:gd name="connsiteX2" fmla="*/ 2674620 w 2674620"/>
                <a:gd name="connsiteY2" fmla="*/ 948288 h 948288"/>
                <a:gd name="connsiteX3" fmla="*/ 0 w 2674620"/>
                <a:gd name="connsiteY3" fmla="*/ 948288 h 948288"/>
                <a:gd name="connsiteX4" fmla="*/ 0 w 2674620"/>
                <a:gd name="connsiteY4" fmla="*/ 0 h 94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620" h="948288">
                  <a:moveTo>
                    <a:pt x="0" y="0"/>
                  </a:moveTo>
                  <a:lnTo>
                    <a:pt x="2674620" y="0"/>
                  </a:lnTo>
                  <a:lnTo>
                    <a:pt x="2674620" y="948288"/>
                  </a:lnTo>
                  <a:lnTo>
                    <a:pt x="0" y="948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29" tIns="0" rIns="0" bIns="0" numCol="1" spcCol="1270" anchor="t" anchorCtr="0">
              <a:noAutofit/>
            </a:bodyPr>
            <a:lstStyle/>
            <a:p>
              <a:pPr>
                <a:defRPr/>
              </a:pPr>
              <a:r>
                <a:rPr lang="en-US" altLang="es-ES" sz="1000" dirty="0">
                  <a:latin typeface="Arial Rounded MT Bold" panose="020F0704030504030204" pitchFamily="34" charset="0"/>
                </a:rPr>
                <a:t>Steam has allowed us to overcome the limits of muscle based strength, be it from humans or animals, and </a:t>
              </a:r>
              <a:r>
                <a:rPr lang="en-US" altLang="es-ES" sz="1000" dirty="0">
                  <a:solidFill>
                    <a:schemeClr val="tx2">
                      <a:lumMod val="60000"/>
                      <a:lumOff val="40000"/>
                    </a:schemeClr>
                  </a:solidFill>
                  <a:latin typeface="Arial Rounded MT Bold" panose="020F0704030504030204" pitchFamily="34" charset="0"/>
                </a:rPr>
                <a:t>to </a:t>
              </a:r>
            </a:p>
            <a:p>
              <a:pPr>
                <a:defRPr/>
              </a:pPr>
              <a:r>
                <a:rPr lang="en-US" altLang="es-ES" sz="1000" dirty="0">
                  <a:solidFill>
                    <a:schemeClr val="tx2">
                      <a:lumMod val="60000"/>
                      <a:lumOff val="40000"/>
                    </a:schemeClr>
                  </a:solidFill>
                  <a:latin typeface="Arial Rounded MT Bold" panose="020F0704030504030204" pitchFamily="34" charset="0"/>
                </a:rPr>
                <a:t>generate staggering amounts of energy usable on command</a:t>
              </a:r>
              <a:r>
                <a:rPr lang="en-US" altLang="es-ES" sz="1000" dirty="0">
                  <a:latin typeface="Arial Rounded MT Bold" panose="020F0704030504030204" pitchFamily="34" charset="0"/>
                </a:rPr>
                <a:t>. </a:t>
              </a:r>
            </a:p>
          </p:txBody>
        </p:sp>
        <p:sp>
          <p:nvSpPr>
            <p:cNvPr id="12" name="Elipse 11">
              <a:extLst>
                <a:ext uri="{FF2B5EF4-FFF2-40B4-BE49-F238E27FC236}">
                  <a16:creationId xmlns:a16="http://schemas.microsoft.com/office/drawing/2014/main" id="{E7200E20-890E-4257-BFA4-0B15001C3583}"/>
                </a:ext>
              </a:extLst>
            </p:cNvPr>
            <p:cNvSpPr/>
            <p:nvPr/>
          </p:nvSpPr>
          <p:spPr>
            <a:xfrm>
              <a:off x="3831702" y="3210605"/>
              <a:ext cx="246751" cy="24675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a libre: forma 12">
              <a:extLst>
                <a:ext uri="{FF2B5EF4-FFF2-40B4-BE49-F238E27FC236}">
                  <a16:creationId xmlns:a16="http://schemas.microsoft.com/office/drawing/2014/main" id="{817B1FB6-E5EB-4134-9841-6189A4C626BF}"/>
                </a:ext>
              </a:extLst>
            </p:cNvPr>
            <p:cNvSpPr/>
            <p:nvPr/>
          </p:nvSpPr>
          <p:spPr>
            <a:xfrm>
              <a:off x="3955076" y="3333981"/>
              <a:ext cx="4444577" cy="1785013"/>
            </a:xfrm>
            <a:custGeom>
              <a:avLst/>
              <a:gdLst>
                <a:gd name="connsiteX0" fmla="*/ 0 w 1260009"/>
                <a:gd name="connsiteY0" fmla="*/ 0 h 1785013"/>
                <a:gd name="connsiteX1" fmla="*/ 1260009 w 1260009"/>
                <a:gd name="connsiteY1" fmla="*/ 0 h 1785013"/>
                <a:gd name="connsiteX2" fmla="*/ 1260009 w 1260009"/>
                <a:gd name="connsiteY2" fmla="*/ 1785013 h 1785013"/>
                <a:gd name="connsiteX3" fmla="*/ 0 w 1260009"/>
                <a:gd name="connsiteY3" fmla="*/ 1785013 h 1785013"/>
                <a:gd name="connsiteX4" fmla="*/ 0 w 1260009"/>
                <a:gd name="connsiteY4" fmla="*/ 0 h 178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9" h="1785013">
                  <a:moveTo>
                    <a:pt x="0" y="0"/>
                  </a:moveTo>
                  <a:lnTo>
                    <a:pt x="1260009" y="0"/>
                  </a:lnTo>
                  <a:lnTo>
                    <a:pt x="1260009" y="1785013"/>
                  </a:lnTo>
                  <a:lnTo>
                    <a:pt x="0" y="1785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0749" tIns="0" rIns="0" bIns="0" numCol="1" spcCol="1270" anchor="t" anchorCtr="0">
              <a:noAutofit/>
            </a:bodyPr>
            <a:lstStyle/>
            <a:p>
              <a:pPr>
                <a:defRPr/>
              </a:pPr>
              <a:r>
                <a:rPr lang="en-US" altLang="es-ES" sz="1000" dirty="0">
                  <a:latin typeface="Arial Rounded MT Bold" panose="020F0704030504030204" pitchFamily="34" charset="0"/>
                </a:rPr>
                <a:t>This led to </a:t>
              </a:r>
              <a:r>
                <a:rPr lang="en-US" altLang="es-ES" sz="1000" dirty="0">
                  <a:solidFill>
                    <a:schemeClr val="tx2">
                      <a:lumMod val="60000"/>
                      <a:lumOff val="40000"/>
                    </a:schemeClr>
                  </a:solidFill>
                  <a:latin typeface="Arial Rounded MT Bold" panose="020F0704030504030204" pitchFamily="34" charset="0"/>
                </a:rPr>
                <a:t>factories</a:t>
              </a:r>
              <a:r>
                <a:rPr lang="en-US" altLang="es-ES" sz="1000" dirty="0">
                  <a:latin typeface="Arial Rounded MT Bold" panose="020F0704030504030204" pitchFamily="34" charset="0"/>
                </a:rPr>
                <a:t> and </a:t>
              </a:r>
              <a:r>
                <a:rPr lang="en-US" altLang="es-ES" sz="1000" dirty="0">
                  <a:solidFill>
                    <a:schemeClr val="tx2">
                      <a:lumMod val="60000"/>
                      <a:lumOff val="40000"/>
                    </a:schemeClr>
                  </a:solidFill>
                  <a:latin typeface="Arial Rounded MT Bold" panose="020F0704030504030204" pitchFamily="34" charset="0"/>
                </a:rPr>
                <a:t>mass production</a:t>
              </a:r>
              <a:r>
                <a:rPr lang="en-US" altLang="es-ES" sz="1000" dirty="0">
                  <a:latin typeface="Arial Rounded MT Bold" panose="020F0704030504030204" pitchFamily="34" charset="0"/>
                </a:rPr>
                <a:t>, </a:t>
              </a:r>
              <a:r>
                <a:rPr lang="en-US" altLang="es-ES" sz="1000" dirty="0">
                  <a:solidFill>
                    <a:schemeClr val="tx2">
                      <a:lumMod val="60000"/>
                      <a:lumOff val="40000"/>
                    </a:schemeClr>
                  </a:solidFill>
                  <a:latin typeface="Arial Rounded MT Bold" panose="020F0704030504030204" pitchFamily="34" charset="0"/>
                </a:rPr>
                <a:t>railways</a:t>
              </a:r>
              <a:r>
                <a:rPr lang="en-US" altLang="es-ES" sz="1000" dirty="0">
                  <a:latin typeface="Arial Rounded MT Bold" panose="020F0704030504030204" pitchFamily="34" charset="0"/>
                </a:rPr>
                <a:t> and </a:t>
              </a:r>
              <a:r>
                <a:rPr lang="en-US" altLang="es-ES" sz="1000" dirty="0">
                  <a:solidFill>
                    <a:schemeClr val="tx2">
                      <a:lumMod val="60000"/>
                      <a:lumOff val="40000"/>
                    </a:schemeClr>
                  </a:solidFill>
                  <a:latin typeface="Arial Rounded MT Bold" panose="020F0704030504030204" pitchFamily="34" charset="0"/>
                </a:rPr>
                <a:t>to transport for many people</a:t>
              </a:r>
              <a:r>
                <a:rPr lang="en-US" altLang="es-ES" sz="1000" dirty="0">
                  <a:latin typeface="Arial Rounded MT Bold" panose="020F0704030504030204" pitchFamily="34" charset="0"/>
                </a:rPr>
                <a:t>. </a:t>
              </a:r>
            </a:p>
          </p:txBody>
        </p:sp>
        <p:sp>
          <p:nvSpPr>
            <p:cNvPr id="17" name="Elipse 16">
              <a:extLst>
                <a:ext uri="{FF2B5EF4-FFF2-40B4-BE49-F238E27FC236}">
                  <a16:creationId xmlns:a16="http://schemas.microsoft.com/office/drawing/2014/main" id="{ED41DF6B-A61A-462A-9471-CD3210FE9BEE}"/>
                </a:ext>
              </a:extLst>
            </p:cNvPr>
            <p:cNvSpPr/>
            <p:nvPr/>
          </p:nvSpPr>
          <p:spPr>
            <a:xfrm>
              <a:off x="5280713" y="2667882"/>
              <a:ext cx="341252" cy="3412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orma libre: forma 17">
              <a:extLst>
                <a:ext uri="{FF2B5EF4-FFF2-40B4-BE49-F238E27FC236}">
                  <a16:creationId xmlns:a16="http://schemas.microsoft.com/office/drawing/2014/main" id="{BF0940BB-9AB1-4013-95F6-068F181D371C}"/>
                </a:ext>
              </a:extLst>
            </p:cNvPr>
            <p:cNvSpPr/>
            <p:nvPr/>
          </p:nvSpPr>
          <p:spPr>
            <a:xfrm>
              <a:off x="5451340" y="2838509"/>
              <a:ext cx="2950522" cy="2280486"/>
            </a:xfrm>
            <a:custGeom>
              <a:avLst/>
              <a:gdLst>
                <a:gd name="connsiteX0" fmla="*/ 0 w 1260009"/>
                <a:gd name="connsiteY0" fmla="*/ 0 h 2280486"/>
                <a:gd name="connsiteX1" fmla="*/ 1260009 w 1260009"/>
                <a:gd name="connsiteY1" fmla="*/ 0 h 2280486"/>
                <a:gd name="connsiteX2" fmla="*/ 1260009 w 1260009"/>
                <a:gd name="connsiteY2" fmla="*/ 2280486 h 2280486"/>
                <a:gd name="connsiteX3" fmla="*/ 0 w 1260009"/>
                <a:gd name="connsiteY3" fmla="*/ 2280486 h 2280486"/>
                <a:gd name="connsiteX4" fmla="*/ 0 w 1260009"/>
                <a:gd name="connsiteY4" fmla="*/ 0 h 228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9" h="2280486">
                  <a:moveTo>
                    <a:pt x="0" y="0"/>
                  </a:moveTo>
                  <a:lnTo>
                    <a:pt x="1260009" y="0"/>
                  </a:lnTo>
                  <a:lnTo>
                    <a:pt x="1260009" y="2280486"/>
                  </a:lnTo>
                  <a:lnTo>
                    <a:pt x="0" y="22804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823" tIns="0" rIns="0" bIns="0" numCol="1" spcCol="1270" anchor="t" anchorCtr="0">
              <a:noAutofit/>
            </a:bodyPr>
            <a:lstStyle/>
            <a:p>
              <a:pPr>
                <a:defRPr/>
              </a:pPr>
              <a:r>
                <a:rPr lang="en-US" altLang="es-ES" sz="1000" dirty="0">
                  <a:latin typeface="Arial Rounded MT Bold" panose="020F0704030504030204" pitchFamily="34" charset="0"/>
                </a:rPr>
                <a:t>In short, it led to </a:t>
              </a:r>
              <a:r>
                <a:rPr lang="en-US" altLang="es-ES" sz="1000" i="1" dirty="0">
                  <a:latin typeface="Arial Rounded MT Bold" panose="020F0704030504030204" pitchFamily="34" charset="0"/>
                </a:rPr>
                <a:t>modern life</a:t>
              </a:r>
              <a:r>
                <a:rPr lang="en-US" altLang="es-ES" sz="1000" dirty="0">
                  <a:latin typeface="Arial Rounded MT Bold" panose="020F0704030504030204" pitchFamily="34" charset="0"/>
                </a:rPr>
                <a:t>.</a:t>
              </a:r>
              <a:endParaRPr lang="en-GB" altLang="es-ES" sz="1000" dirty="0">
                <a:latin typeface="Arial Rounded MT Bold" panose="020F0704030504030204" pitchFamily="34" charset="0"/>
              </a:endParaRPr>
            </a:p>
          </p:txBody>
        </p:sp>
      </p:grpSp>
    </p:spTree>
    <p:extLst>
      <p:ext uri="{BB962C8B-B14F-4D97-AF65-F5344CB8AC3E}">
        <p14:creationId xmlns:p14="http://schemas.microsoft.com/office/powerpoint/2010/main" val="143890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6871" y="1952709"/>
            <a:ext cx="6130258" cy="249299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And now comes the </a:t>
            </a:r>
            <a:r>
              <a:rPr lang="en-US" altLang="es-ES" sz="1200" dirty="0">
                <a:solidFill>
                  <a:schemeClr val="tx2">
                    <a:lumMod val="60000"/>
                    <a:lumOff val="40000"/>
                  </a:schemeClr>
                </a:solidFill>
                <a:latin typeface="Arial Rounded MT Bold" panose="020F0704030504030204" pitchFamily="34" charset="0"/>
              </a:rPr>
              <a:t>second age of machines</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Computers and other digital innovations are doing for our mental strength, for </a:t>
            </a:r>
          </a:p>
          <a:p>
            <a:pPr>
              <a:defRPr/>
            </a:pPr>
            <a:r>
              <a:rPr lang="en-US" altLang="es-ES" sz="1200" dirty="0">
                <a:latin typeface="Arial Rounded MT Bold" panose="020F0704030504030204" pitchFamily="34" charset="0"/>
              </a:rPr>
              <a:t>the ability to use our brain in order to understand and influence our environment, what the steam engine and its followers did for the muscle strength in the 19</a:t>
            </a:r>
            <a:r>
              <a:rPr lang="en-US" altLang="es-ES" sz="1200" baseline="30000" dirty="0">
                <a:latin typeface="Arial Rounded MT Bold" panose="020F0704030504030204" pitchFamily="34" charset="0"/>
              </a:rPr>
              <a:t>th</a:t>
            </a:r>
            <a:r>
              <a:rPr lang="en-US" altLang="es-ES" sz="1200" dirty="0">
                <a:latin typeface="Arial Rounded MT Bold" panose="020F0704030504030204" pitchFamily="34" charset="0"/>
              </a:rPr>
              <a:t> </a:t>
            </a:r>
          </a:p>
          <a:p>
            <a:pPr>
              <a:defRPr/>
            </a:pPr>
            <a:r>
              <a:rPr lang="en-US" altLang="es-ES" sz="1200" dirty="0">
                <a:latin typeface="Arial Rounded MT Bold" panose="020F0704030504030204" pitchFamily="34" charset="0"/>
              </a:rPr>
              <a:t>century.</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They allow us to overcome the previous limits and take us to an unexplored </a:t>
            </a:r>
          </a:p>
          <a:p>
            <a:pPr>
              <a:defRPr/>
            </a:pPr>
            <a:r>
              <a:rPr lang="en-US" altLang="es-ES" sz="1200" dirty="0">
                <a:latin typeface="Arial Rounded MT Bold" panose="020F0704030504030204" pitchFamily="34" charset="0"/>
              </a:rPr>
              <a:t>territory.</a:t>
            </a:r>
            <a:endParaRPr lang="en-GB" altLang="es-ES" sz="1200" dirty="0">
              <a:latin typeface="Arial Rounded MT Bold" panose="020F0704030504030204" pitchFamily="34" charset="0"/>
            </a:endParaRPr>
          </a:p>
          <a:p>
            <a:pPr algn="just">
              <a:defRPr/>
            </a:pPr>
            <a:r>
              <a:rPr lang="it-IT" altLang="es-ES" sz="1200" dirty="0">
                <a:latin typeface="Arial Rounded MT Bold" panose="020F0704030504030204" pitchFamily="34" charset="0"/>
              </a:rPr>
              <a:t> </a:t>
            </a: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2B8F523-0A9B-4CD3-9D91-4C37AEDE2D06}"/>
              </a:ext>
            </a:extLst>
          </p:cNvPr>
          <p:cNvSpPr/>
          <p:nvPr/>
        </p:nvSpPr>
        <p:spPr>
          <a:xfrm>
            <a:off x="1610094" y="1783097"/>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rgbClr val="7030A0"/>
                </a:solidFill>
                <a:latin typeface="Arial Rounded MT Bold" panose="020F0704030504030204" pitchFamily="34" charset="0"/>
              </a:rPr>
              <a:t>Machines of progress</a:t>
            </a:r>
            <a:r>
              <a:rPr lang="en-US" altLang="es-ES" sz="1200" dirty="0">
                <a:solidFill>
                  <a:schemeClr val="tx1"/>
                </a:solidFill>
                <a:latin typeface="Arial Rounded MT Bold" panose="020F0704030504030204" pitchFamily="34" charset="0"/>
              </a:rPr>
              <a:t>: the impact of technology</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8120BE68-A9A3-4B27-B443-46DA53F6F5A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0853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2225016"/>
            <a:ext cx="2822862" cy="2308324"/>
          </a:xfrm>
          <a:prstGeom prst="rect">
            <a:avLst/>
          </a:prstGeom>
          <a:noFill/>
        </p:spPr>
        <p:txBody>
          <a:bodyPr wrap="square" rtlCol="0">
            <a:spAutoFit/>
          </a:bodyPr>
          <a:lstStyle/>
          <a:p>
            <a:pPr>
              <a:defRPr/>
            </a:pPr>
            <a:r>
              <a:rPr lang="en-US" altLang="es-ES" sz="1200" dirty="0">
                <a:latin typeface="Arial Rounded MT Bold" panose="020F0704030504030204" pitchFamily="34" charset="0"/>
              </a:rPr>
              <a:t>For progress and development, to  control the physical and intellectual environment, </a:t>
            </a:r>
            <a:r>
              <a:rPr lang="en-US" altLang="es-ES" sz="1200" i="1" dirty="0">
                <a:solidFill>
                  <a:schemeClr val="tx2">
                    <a:lumMod val="60000"/>
                    <a:lumOff val="40000"/>
                  </a:schemeClr>
                </a:solidFill>
                <a:latin typeface="Arial Rounded MT Bold" panose="020F0704030504030204" pitchFamily="34" charset="0"/>
              </a:rPr>
              <a:t>mental strength is indeed as important as physical </a:t>
            </a:r>
          </a:p>
          <a:p>
            <a:pPr>
              <a:defRPr/>
            </a:pPr>
            <a:r>
              <a:rPr lang="en-US" altLang="es-ES" sz="1200" i="1" dirty="0">
                <a:solidFill>
                  <a:schemeClr val="tx2">
                    <a:lumMod val="60000"/>
                    <a:lumOff val="40000"/>
                  </a:schemeClr>
                </a:solidFill>
                <a:latin typeface="Arial Rounded MT Bold" panose="020F0704030504030204" pitchFamily="34" charset="0"/>
              </a:rPr>
              <a:t>strength</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Such a powerful and unprecedented impulse to mental power means a great stimulus for the whole of </a:t>
            </a:r>
          </a:p>
          <a:p>
            <a:pPr>
              <a:defRPr/>
            </a:pPr>
            <a:r>
              <a:rPr lang="en-US" altLang="es-ES" sz="1200" dirty="0">
                <a:latin typeface="Arial Rounded MT Bold" panose="020F0704030504030204" pitchFamily="34" charset="0"/>
              </a:rPr>
              <a:t>humanity, as happened with the </a:t>
            </a:r>
          </a:p>
          <a:p>
            <a:pPr>
              <a:defRPr/>
            </a:pPr>
            <a:r>
              <a:rPr lang="en-US" altLang="es-ES" sz="1200" dirty="0">
                <a:latin typeface="Arial Rounded MT Bold" panose="020F0704030504030204" pitchFamily="34" charset="0"/>
              </a:rPr>
              <a:t>impulse to physical potency.</a:t>
            </a:r>
            <a:endParaRPr lang="en-GB"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1E386B2-F467-42F8-8BD4-12BFA4BC48B2}"/>
              </a:ext>
            </a:extLst>
          </p:cNvPr>
          <p:cNvSpPr/>
          <p:nvPr/>
        </p:nvSpPr>
        <p:spPr>
          <a:xfrm>
            <a:off x="1610094" y="173316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rgbClr val="7030A0"/>
                </a:solidFill>
                <a:latin typeface="Arial Rounded MT Bold" panose="020F0704030504030204" pitchFamily="34" charset="0"/>
              </a:rPr>
              <a:t>Machines of progress</a:t>
            </a:r>
            <a:r>
              <a:rPr lang="en-US" altLang="es-ES" sz="1200" dirty="0">
                <a:solidFill>
                  <a:schemeClr val="tx1"/>
                </a:solidFill>
                <a:latin typeface="Arial Rounded MT Bold" panose="020F0704030504030204" pitchFamily="34" charset="0"/>
              </a:rPr>
              <a:t>: the impact of technology</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68554F1F-1E61-445C-B81C-32D25AB5F618}"/>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F08C6E81-FEB9-4CE0-98DB-8DFB0554B157}"/>
              </a:ext>
            </a:extLst>
          </p:cNvPr>
          <p:cNvSpPr/>
          <p:nvPr/>
        </p:nvSpPr>
        <p:spPr>
          <a:xfrm>
            <a:off x="4370526" y="2262926"/>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DC35708D-F717-454D-A5E2-4B602E07392E}"/>
              </a:ext>
            </a:extLst>
          </p:cNvPr>
          <p:cNvSpPr/>
          <p:nvPr/>
        </p:nvSpPr>
        <p:spPr>
          <a:xfrm rot="10800000">
            <a:off x="5620026" y="3048102"/>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pic>
        <p:nvPicPr>
          <p:cNvPr id="3" name="Imagen 2">
            <a:extLst>
              <a:ext uri="{FF2B5EF4-FFF2-40B4-BE49-F238E27FC236}">
                <a16:creationId xmlns:a16="http://schemas.microsoft.com/office/drawing/2014/main" id="{7F35BADB-1DF1-4733-97BD-564BC40F0F7A}"/>
              </a:ext>
            </a:extLst>
          </p:cNvPr>
          <p:cNvPicPr>
            <a:picLocks noChangeAspect="1"/>
          </p:cNvPicPr>
          <p:nvPr/>
        </p:nvPicPr>
        <p:blipFill rotWithShape="1">
          <a:blip r:embed="rId4">
            <a:extLst>
              <a:ext uri="{28A0092B-C50C-407E-A947-70E740481C1C}">
                <a14:useLocalDpi xmlns:a14="http://schemas.microsoft.com/office/drawing/2010/main" val="0"/>
              </a:ext>
            </a:extLst>
          </a:blip>
          <a:srcRect l="10783" r="7044"/>
          <a:stretch/>
        </p:blipFill>
        <p:spPr>
          <a:xfrm>
            <a:off x="4572000" y="2427734"/>
            <a:ext cx="2740620" cy="2030117"/>
          </a:xfrm>
          <a:prstGeom prst="rect">
            <a:avLst/>
          </a:prstGeom>
        </p:spPr>
      </p:pic>
    </p:spTree>
    <p:extLst>
      <p:ext uri="{BB962C8B-B14F-4D97-AF65-F5344CB8AC3E}">
        <p14:creationId xmlns:p14="http://schemas.microsoft.com/office/powerpoint/2010/main" val="83553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23812"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last few years have been amazing. </a:t>
            </a:r>
          </a:p>
          <a:p>
            <a:pPr>
              <a:defRPr/>
            </a:pPr>
            <a:endParaRPr lang="en-US" altLang="es-ES" sz="1200" dirty="0">
              <a:latin typeface="Arial Rounded MT Bold" panose="020F0704030504030204" pitchFamily="34" charset="0"/>
            </a:endParaRPr>
          </a:p>
          <a:p>
            <a:pPr>
              <a:defRPr/>
            </a:pPr>
            <a:r>
              <a:rPr lang="en-US" altLang="es-ES" sz="1200" dirty="0">
                <a:solidFill>
                  <a:schemeClr val="tx2">
                    <a:lumMod val="60000"/>
                    <a:lumOff val="40000"/>
                  </a:schemeClr>
                </a:solidFill>
                <a:latin typeface="Arial Rounded MT Bold" panose="020F0704030504030204" pitchFamily="34" charset="0"/>
              </a:rPr>
              <a:t>Computers</a:t>
            </a:r>
            <a:r>
              <a:rPr lang="en-US" altLang="es-ES" sz="1200" dirty="0">
                <a:latin typeface="Arial Rounded MT Bold" panose="020F0704030504030204" pitchFamily="34" charset="0"/>
              </a:rPr>
              <a:t> have begun to diagnose diseases, listening and talking to us, and writing high quality prose, while the robots started zipping around warehouses and to drive without any help or with minimal help.</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CC2AB6C-70BB-4611-BA8D-BFF96C80FA64}"/>
              </a:ext>
            </a:extLst>
          </p:cNvPr>
          <p:cNvSpPr/>
          <p:nvPr/>
        </p:nvSpPr>
        <p:spPr>
          <a:xfrm>
            <a:off x="1610094" y="178565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Chasing</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each</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other</a:t>
            </a:r>
            <a:endParaRPr lang="it-IT" altLang="es-ES" sz="1200" dirty="0">
              <a:solidFill>
                <a:schemeClr val="tx1"/>
              </a:solidFill>
              <a:latin typeface="Arial Rounded MT Bold" panose="020F0704030504030204" pitchFamily="34" charset="0"/>
            </a:endParaRPr>
          </a:p>
        </p:txBody>
      </p:sp>
      <p:sp>
        <p:nvSpPr>
          <p:cNvPr id="11" name="Donut 24">
            <a:extLst>
              <a:ext uri="{FF2B5EF4-FFF2-40B4-BE49-F238E27FC236}">
                <a16:creationId xmlns:a16="http://schemas.microsoft.com/office/drawing/2014/main" id="{E017E1F5-DCF9-42CA-8D96-284113A3025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88656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916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2781" y="1702753"/>
            <a:ext cx="6038438"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For many years </a:t>
            </a:r>
            <a:r>
              <a:rPr lang="en-US" altLang="es-ES" sz="1200" dirty="0">
                <a:solidFill>
                  <a:schemeClr val="tx2">
                    <a:lumMod val="60000"/>
                    <a:lumOff val="40000"/>
                  </a:schemeClr>
                </a:solidFill>
                <a:latin typeface="Arial Rounded MT Bold" panose="020F0704030504030204" pitchFamily="34" charset="0"/>
              </a:rPr>
              <a:t>digital</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technologies</a:t>
            </a:r>
            <a:r>
              <a:rPr lang="en-US" altLang="es-ES" sz="1200" dirty="0">
                <a:latin typeface="Arial Rounded MT Bold" panose="020F0704030504030204" pitchFamily="34" charset="0"/>
              </a:rPr>
              <a:t> had proved ridiculously incapable in so many of these activities, then they suddenly became very good.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How did it happen?</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And what are the implications of this</a:t>
            </a:r>
          </a:p>
          <a:p>
            <a:pPr>
              <a:defRPr/>
            </a:pPr>
            <a:r>
              <a:rPr lang="en-US" altLang="es-ES" sz="1200" dirty="0">
                <a:latin typeface="Arial Rounded MT Bold" panose="020F0704030504030204" pitchFamily="34" charset="0"/>
              </a:rPr>
              <a:t>progress, astonishing yet now </a:t>
            </a:r>
          </a:p>
          <a:p>
            <a:pPr>
              <a:defRPr/>
            </a:pPr>
            <a:r>
              <a:rPr lang="en-US" altLang="es-ES" sz="1200" dirty="0">
                <a:latin typeface="Arial Rounded MT Bold" panose="020F0704030504030204" pitchFamily="34" charset="0"/>
              </a:rPr>
              <a:t>considered ordinary?</a:t>
            </a:r>
            <a:endParaRPr lang="en-GB"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D135E06F-964F-414B-A877-AA804E2EB5E1}"/>
              </a:ext>
            </a:extLst>
          </p:cNvPr>
          <p:cNvSpPr/>
          <p:nvPr/>
        </p:nvSpPr>
        <p:spPr>
          <a:xfrm>
            <a:off x="1610094" y="159498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Chasing</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each</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other</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8F53BE7A-004C-4B46-B92F-E64EA9E5474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737B4744-CA2E-46BF-A0AC-2AF4A8DC7FD8}"/>
              </a:ext>
            </a:extLst>
          </p:cNvPr>
          <p:cNvSpPr/>
          <p:nvPr/>
        </p:nvSpPr>
        <p:spPr>
          <a:xfrm rot="10800000">
            <a:off x="5597824" y="2751507"/>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31931D16-4785-43EB-A78B-5A205B8F655E}"/>
              </a:ext>
            </a:extLst>
          </p:cNvPr>
          <p:cNvSpPr/>
          <p:nvPr/>
        </p:nvSpPr>
        <p:spPr>
          <a:xfrm>
            <a:off x="4605110" y="2647911"/>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84CC09C0-2808-4D5D-8CAD-7FCACE9090B1}"/>
              </a:ext>
            </a:extLst>
          </p:cNvPr>
          <p:cNvPicPr>
            <a:picLocks noChangeAspect="1"/>
          </p:cNvPicPr>
          <p:nvPr/>
        </p:nvPicPr>
        <p:blipFill rotWithShape="1">
          <a:blip r:embed="rId4">
            <a:extLst>
              <a:ext uri="{28A0092B-C50C-407E-A947-70E740481C1C}">
                <a14:useLocalDpi xmlns:a14="http://schemas.microsoft.com/office/drawing/2010/main" val="0"/>
              </a:ext>
            </a:extLst>
          </a:blip>
          <a:srcRect l="15350" r="15408"/>
          <a:stretch/>
        </p:blipFill>
        <p:spPr>
          <a:xfrm>
            <a:off x="4788024" y="2751760"/>
            <a:ext cx="2563970" cy="1410141"/>
          </a:xfrm>
          <a:prstGeom prst="rect">
            <a:avLst/>
          </a:prstGeom>
        </p:spPr>
      </p:pic>
    </p:spTree>
    <p:extLst>
      <p:ext uri="{BB962C8B-B14F-4D97-AF65-F5344CB8AC3E}">
        <p14:creationId xmlns:p14="http://schemas.microsoft.com/office/powerpoint/2010/main" val="3772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405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D9CE6DE-E712-466E-BFA7-BFB3058F4790}"/>
              </a:ext>
            </a:extLst>
          </p:cNvPr>
          <p:cNvSpPr/>
          <p:nvPr/>
        </p:nvSpPr>
        <p:spPr>
          <a:xfrm>
            <a:off x="1620000" y="124388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Chasing</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each</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other</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9B4C0066-A406-4936-8537-5F27483FC50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orma libre: forma 10">
            <a:extLst>
              <a:ext uri="{FF2B5EF4-FFF2-40B4-BE49-F238E27FC236}">
                <a16:creationId xmlns:a16="http://schemas.microsoft.com/office/drawing/2014/main" id="{24145273-D363-40AE-8D6C-ACFFBF588815}"/>
              </a:ext>
            </a:extLst>
          </p:cNvPr>
          <p:cNvSpPr/>
          <p:nvPr/>
        </p:nvSpPr>
        <p:spPr>
          <a:xfrm>
            <a:off x="2754074" y="1837314"/>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marL="0" lvl="0" indent="0" algn="l" defTabSz="355600">
              <a:lnSpc>
                <a:spcPct val="90000"/>
              </a:lnSpc>
              <a:spcBef>
                <a:spcPct val="0"/>
              </a:spcBef>
              <a:spcAft>
                <a:spcPct val="35000"/>
              </a:spcAft>
              <a:buNone/>
            </a:pPr>
            <a:r>
              <a:rPr lang="en-US" altLang="es-ES" sz="1000" dirty="0">
                <a:latin typeface="Arial Rounded MT Bold" panose="020F0704030504030204" pitchFamily="34" charset="0"/>
              </a:rPr>
              <a:t>Today it is possible to travel in a car without a driver</a:t>
            </a:r>
            <a:endParaRPr lang="es-ES" sz="1000" kern="1200" dirty="0"/>
          </a:p>
        </p:txBody>
      </p:sp>
      <p:sp>
        <p:nvSpPr>
          <p:cNvPr id="17" name="Forma libre: forma 16">
            <a:extLst>
              <a:ext uri="{FF2B5EF4-FFF2-40B4-BE49-F238E27FC236}">
                <a16:creationId xmlns:a16="http://schemas.microsoft.com/office/drawing/2014/main" id="{3EB8A6E5-85DE-4D18-976C-8BF9F268AA69}"/>
              </a:ext>
            </a:extLst>
          </p:cNvPr>
          <p:cNvSpPr/>
          <p:nvPr/>
        </p:nvSpPr>
        <p:spPr>
          <a:xfrm>
            <a:off x="2761710" y="2821205"/>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marL="0" lvl="0" indent="0" algn="just" defTabSz="355600">
              <a:lnSpc>
                <a:spcPct val="90000"/>
              </a:lnSpc>
              <a:spcBef>
                <a:spcPct val="0"/>
              </a:spcBef>
              <a:spcAft>
                <a:spcPct val="35000"/>
              </a:spcAft>
              <a:buNone/>
            </a:pPr>
            <a:r>
              <a:rPr lang="en-US" altLang="es-ES" sz="1000" dirty="0">
                <a:latin typeface="Arial Rounded MT Bold" panose="020F0704030504030204" pitchFamily="34" charset="0"/>
              </a:rPr>
              <a:t>it is possible that a computer beats teams of Harvard and MIT students in a game of </a:t>
            </a:r>
            <a:r>
              <a:rPr lang="en-US" altLang="es-ES" sz="1000" i="1" dirty="0">
                <a:latin typeface="Arial Rounded MT Bold" panose="020F0704030504030204" pitchFamily="34" charset="0"/>
              </a:rPr>
              <a:t>Jeopardy</a:t>
            </a:r>
            <a:r>
              <a:rPr lang="en-US" altLang="es-ES" sz="1000" dirty="0">
                <a:latin typeface="Arial Rounded MT Bold" panose="020F0704030504030204" pitchFamily="34" charset="0"/>
              </a:rPr>
              <a:t>!</a:t>
            </a:r>
            <a:endParaRPr lang="es-ES" sz="1000" kern="1200" dirty="0"/>
          </a:p>
        </p:txBody>
      </p:sp>
      <p:sp>
        <p:nvSpPr>
          <p:cNvPr id="19" name="Forma libre: forma 18">
            <a:extLst>
              <a:ext uri="{FF2B5EF4-FFF2-40B4-BE49-F238E27FC236}">
                <a16:creationId xmlns:a16="http://schemas.microsoft.com/office/drawing/2014/main" id="{190ADF82-D683-4561-9574-EC067D7E89A8}"/>
              </a:ext>
            </a:extLst>
          </p:cNvPr>
          <p:cNvSpPr/>
          <p:nvPr/>
        </p:nvSpPr>
        <p:spPr>
          <a:xfrm>
            <a:off x="2772804" y="3805097"/>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a:defRPr/>
            </a:pPr>
            <a:r>
              <a:rPr lang="en-US" altLang="es-ES" sz="1000" dirty="0">
                <a:latin typeface="Arial Rounded MT Bold" panose="020F0704030504030204" pitchFamily="34" charset="0"/>
              </a:rPr>
              <a:t>It is possible for an industrial robot to be "tamed" and it is possible to </a:t>
            </a:r>
          </a:p>
          <a:p>
            <a:pPr>
              <a:defRPr/>
            </a:pPr>
            <a:r>
              <a:rPr lang="en-US" altLang="es-ES" sz="1000" dirty="0">
                <a:latin typeface="Arial Rounded MT Bold" panose="020F0704030504030204" pitchFamily="34" charset="0"/>
              </a:rPr>
              <a:t>produce an elegant metal bowl </a:t>
            </a:r>
          </a:p>
          <a:p>
            <a:pPr>
              <a:defRPr/>
            </a:pPr>
            <a:r>
              <a:rPr lang="en-US" altLang="es-ES" sz="1000" dirty="0">
                <a:latin typeface="Arial Rounded MT Bold" panose="020F0704030504030204" pitchFamily="34" charset="0"/>
              </a:rPr>
              <a:t>thanks to a 3D printer.</a:t>
            </a:r>
            <a:endParaRPr lang="en-GB" altLang="es-ES" sz="1000" dirty="0">
              <a:latin typeface="Arial Rounded MT Bold" panose="020F0704030504030204" pitchFamily="34" charset="0"/>
            </a:endParaRPr>
          </a:p>
        </p:txBody>
      </p:sp>
      <p:pic>
        <p:nvPicPr>
          <p:cNvPr id="22" name="Imagen 21">
            <a:extLst>
              <a:ext uri="{FF2B5EF4-FFF2-40B4-BE49-F238E27FC236}">
                <a16:creationId xmlns:a16="http://schemas.microsoft.com/office/drawing/2014/main" id="{1298C44B-F883-4BF3-8070-0831CD142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3505" y="1717328"/>
            <a:ext cx="1283110" cy="781555"/>
          </a:xfrm>
          <a:prstGeom prst="rect">
            <a:avLst/>
          </a:prstGeom>
        </p:spPr>
      </p:pic>
      <p:pic>
        <p:nvPicPr>
          <p:cNvPr id="24" name="Imagen 23">
            <a:extLst>
              <a:ext uri="{FF2B5EF4-FFF2-40B4-BE49-F238E27FC236}">
                <a16:creationId xmlns:a16="http://schemas.microsoft.com/office/drawing/2014/main" id="{69F16C49-6747-46D3-8363-A755AA990E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0698" y="3759540"/>
            <a:ext cx="1295917" cy="728734"/>
          </a:xfrm>
          <a:prstGeom prst="rect">
            <a:avLst/>
          </a:prstGeom>
        </p:spPr>
      </p:pic>
      <p:pic>
        <p:nvPicPr>
          <p:cNvPr id="26" name="Imagen 25">
            <a:extLst>
              <a:ext uri="{FF2B5EF4-FFF2-40B4-BE49-F238E27FC236}">
                <a16:creationId xmlns:a16="http://schemas.microsoft.com/office/drawing/2014/main" id="{B57D10D7-3368-4140-9494-7B973CE034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3504" y="2745740"/>
            <a:ext cx="1286055" cy="723406"/>
          </a:xfrm>
          <a:prstGeom prst="rect">
            <a:avLst/>
          </a:prstGeom>
        </p:spPr>
      </p:pic>
    </p:spTree>
    <p:extLst>
      <p:ext uri="{BB962C8B-B14F-4D97-AF65-F5344CB8AC3E}">
        <p14:creationId xmlns:p14="http://schemas.microsoft.com/office/powerpoint/2010/main" val="412770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3" y="1917618"/>
            <a:ext cx="6480721" cy="2308324"/>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We live in an </a:t>
            </a:r>
            <a:r>
              <a:rPr lang="en-US" altLang="es-ES" sz="1200" dirty="0">
                <a:solidFill>
                  <a:schemeClr val="tx2">
                    <a:lumMod val="60000"/>
                    <a:lumOff val="40000"/>
                  </a:schemeClr>
                </a:solidFill>
                <a:latin typeface="Arial Rounded MT Bold" panose="020F0704030504030204" pitchFamily="34" charset="0"/>
              </a:rPr>
              <a:t>era</a:t>
            </a:r>
            <a:r>
              <a:rPr lang="en-US" altLang="es-ES" sz="1200" dirty="0">
                <a:latin typeface="Arial Rounded MT Bold" panose="020F0704030504030204" pitchFamily="34" charset="0"/>
              </a:rPr>
              <a:t> of incredible advances in </a:t>
            </a:r>
            <a:r>
              <a:rPr lang="en-US" altLang="es-ES" sz="1200" dirty="0">
                <a:solidFill>
                  <a:schemeClr val="tx2">
                    <a:lumMod val="60000"/>
                    <a:lumOff val="40000"/>
                  </a:schemeClr>
                </a:solidFill>
                <a:latin typeface="Arial Rounded MT Bold" panose="020F0704030504030204" pitchFamily="34" charset="0"/>
              </a:rPr>
              <a:t>digital technologies</a:t>
            </a:r>
            <a:r>
              <a:rPr lang="en-US" altLang="es-ES" sz="1200" dirty="0">
                <a:latin typeface="Arial Rounded MT Bold" panose="020F0704030504030204" pitchFamily="34" charset="0"/>
              </a:rPr>
              <a:t>, those that they</a:t>
            </a:r>
          </a:p>
          <a:p>
            <a:pPr>
              <a:defRPr/>
            </a:pPr>
            <a:r>
              <a:rPr lang="en-US" altLang="es-ES" sz="1200" dirty="0">
                <a:latin typeface="Arial Rounded MT Bold" panose="020F0704030504030204" pitchFamily="34" charset="0"/>
              </a:rPr>
              <a:t>have </a:t>
            </a:r>
            <a:r>
              <a:rPr lang="en-US" altLang="es-ES" sz="1200" dirty="0">
                <a:solidFill>
                  <a:schemeClr val="tx2">
                    <a:lumMod val="60000"/>
                    <a:lumOff val="40000"/>
                  </a:schemeClr>
                </a:solidFill>
                <a:latin typeface="Arial Rounded MT Bold" panose="020F0704030504030204" pitchFamily="34" charset="0"/>
              </a:rPr>
              <a:t>hardware</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software</a:t>
            </a:r>
            <a:r>
              <a:rPr lang="en-US" altLang="es-ES" sz="1200" dirty="0">
                <a:latin typeface="Arial Rounded MT Bold" panose="020F0704030504030204" pitchFamily="34" charset="0"/>
              </a:rPr>
              <a:t> and </a:t>
            </a:r>
            <a:r>
              <a:rPr lang="en-US" altLang="es-ES" sz="1200" dirty="0">
                <a:solidFill>
                  <a:schemeClr val="tx2">
                    <a:lumMod val="60000"/>
                    <a:lumOff val="40000"/>
                  </a:schemeClr>
                </a:solidFill>
                <a:latin typeface="Arial Rounded MT Bold" panose="020F0704030504030204" pitchFamily="34" charset="0"/>
              </a:rPr>
              <a:t>computer networks at their core</a:t>
            </a:r>
            <a:r>
              <a:rPr lang="en-US" altLang="es-ES" sz="1200" dirty="0">
                <a:latin typeface="Arial Rounded MT Bold" panose="020F0704030504030204" pitchFamily="34" charset="0"/>
              </a:rPr>
              <a:t>. </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These are not new technologies, companies have been equipping themselves</a:t>
            </a:r>
          </a:p>
          <a:p>
            <a:pPr>
              <a:defRPr/>
            </a:pPr>
            <a:r>
              <a:rPr lang="en-US" altLang="es-ES" sz="1200" dirty="0">
                <a:latin typeface="Arial Rounded MT Bold" panose="020F0704030504030204" pitchFamily="34" charset="0"/>
              </a:rPr>
              <a:t>with computers for over half a century and as early as 1982, </a:t>
            </a:r>
            <a:r>
              <a:rPr lang="en-US" altLang="es-ES" sz="1200" i="1" dirty="0">
                <a:latin typeface="Arial Rounded MT Bold" panose="020F0704030504030204" pitchFamily="34" charset="0"/>
              </a:rPr>
              <a:t>Time</a:t>
            </a:r>
            <a:r>
              <a:rPr lang="en-US" altLang="es-ES" sz="1200" dirty="0">
                <a:latin typeface="Arial Rounded MT Bold" panose="020F0704030504030204" pitchFamily="34" charset="0"/>
              </a:rPr>
              <a:t> magazine </a:t>
            </a:r>
          </a:p>
          <a:p>
            <a:pPr>
              <a:defRPr/>
            </a:pPr>
            <a:r>
              <a:rPr lang="en-US" altLang="es-ES" sz="1200" dirty="0">
                <a:latin typeface="Arial Rounded MT Bold" panose="020F0704030504030204" pitchFamily="34" charset="0"/>
              </a:rPr>
              <a:t>defined </a:t>
            </a:r>
            <a:r>
              <a:rPr lang="en-US" altLang="es-ES" sz="1200" dirty="0">
                <a:solidFill>
                  <a:schemeClr val="tx2">
                    <a:lumMod val="60000"/>
                    <a:lumOff val="40000"/>
                  </a:schemeClr>
                </a:solidFill>
                <a:latin typeface="Arial Rounded MT Bold" panose="020F0704030504030204" pitchFamily="34" charset="0"/>
              </a:rPr>
              <a:t>the computer as “Machine of the year". </a:t>
            </a: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However, just as it took multiple generations to improve the steam engine to the </a:t>
            </a:r>
          </a:p>
          <a:p>
            <a:pPr>
              <a:defRPr/>
            </a:pPr>
            <a:r>
              <a:rPr lang="en-US" altLang="es-ES" sz="1200" dirty="0">
                <a:latin typeface="Arial Rounded MT Bold" panose="020F0704030504030204" pitchFamily="34" charset="0"/>
              </a:rPr>
              <a:t>point of being able to supply energy to the Industrial Revolution, it took just as </a:t>
            </a:r>
          </a:p>
          <a:p>
            <a:pPr>
              <a:defRPr/>
            </a:pPr>
            <a:r>
              <a:rPr lang="en-US" altLang="es-ES" sz="1200" dirty="0">
                <a:latin typeface="Arial Rounded MT Bold" panose="020F0704030504030204" pitchFamily="34" charset="0"/>
              </a:rPr>
              <a:t>much to properly tune our digital machines.</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149A351-7AAC-4F3D-8DBB-6D317C877142}"/>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p:txBody>
      </p:sp>
      <p:sp>
        <p:nvSpPr>
          <p:cNvPr id="10" name="Donut 24">
            <a:extLst>
              <a:ext uri="{FF2B5EF4-FFF2-40B4-BE49-F238E27FC236}">
                <a16:creationId xmlns:a16="http://schemas.microsoft.com/office/drawing/2014/main" id="{92C40AF9-62F6-46E6-A7EE-4661F33BE31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Elipse 10">
            <a:extLst>
              <a:ext uri="{FF2B5EF4-FFF2-40B4-BE49-F238E27FC236}">
                <a16:creationId xmlns:a16="http://schemas.microsoft.com/office/drawing/2014/main" id="{CCF8B775-9861-48E3-B11A-2D0B49B4962A}"/>
              </a:ext>
            </a:extLst>
          </p:cNvPr>
          <p:cNvSpPr/>
          <p:nvPr/>
        </p:nvSpPr>
        <p:spPr>
          <a:xfrm>
            <a:off x="1054990" y="2291352"/>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ES" sz="2400" b="1" dirty="0">
              <a:solidFill>
                <a:schemeClr val="tx1"/>
              </a:solidFill>
            </a:endParaRPr>
          </a:p>
        </p:txBody>
      </p:sp>
      <p:sp>
        <p:nvSpPr>
          <p:cNvPr id="12" name="Elipse 11">
            <a:extLst>
              <a:ext uri="{FF2B5EF4-FFF2-40B4-BE49-F238E27FC236}">
                <a16:creationId xmlns:a16="http://schemas.microsoft.com/office/drawing/2014/main" id="{14F4F523-D8A5-493C-89D0-2721935102B9}"/>
              </a:ext>
            </a:extLst>
          </p:cNvPr>
          <p:cNvSpPr/>
          <p:nvPr/>
        </p:nvSpPr>
        <p:spPr>
          <a:xfrm>
            <a:off x="1054991" y="2931790"/>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ipse 16">
            <a:extLst>
              <a:ext uri="{FF2B5EF4-FFF2-40B4-BE49-F238E27FC236}">
                <a16:creationId xmlns:a16="http://schemas.microsoft.com/office/drawing/2014/main" id="{08D25648-3C4E-475A-A9ED-BFFFDD2ACFE6}"/>
              </a:ext>
            </a:extLst>
          </p:cNvPr>
          <p:cNvSpPr/>
          <p:nvPr/>
        </p:nvSpPr>
        <p:spPr>
          <a:xfrm>
            <a:off x="1054991" y="3572228"/>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9" name="Conector recto de flecha 18">
            <a:extLst>
              <a:ext uri="{FF2B5EF4-FFF2-40B4-BE49-F238E27FC236}">
                <a16:creationId xmlns:a16="http://schemas.microsoft.com/office/drawing/2014/main" id="{765D0164-3256-4E08-AE52-D72BED672B77}"/>
              </a:ext>
            </a:extLst>
          </p:cNvPr>
          <p:cNvCxnSpPr>
            <a:cxnSpLocks/>
            <a:stCxn id="11" idx="4"/>
          </p:cNvCxnSpPr>
          <p:nvPr/>
        </p:nvCxnSpPr>
        <p:spPr>
          <a:xfrm>
            <a:off x="1301327" y="2741627"/>
            <a:ext cx="0" cy="442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a:extLst>
              <a:ext uri="{FF2B5EF4-FFF2-40B4-BE49-F238E27FC236}">
                <a16:creationId xmlns:a16="http://schemas.microsoft.com/office/drawing/2014/main" id="{B12B70CE-948D-42F1-8EB8-FE8E5122A92D}"/>
              </a:ext>
            </a:extLst>
          </p:cNvPr>
          <p:cNvCxnSpPr>
            <a:cxnSpLocks/>
          </p:cNvCxnSpPr>
          <p:nvPr/>
        </p:nvCxnSpPr>
        <p:spPr>
          <a:xfrm>
            <a:off x="1301328" y="3385885"/>
            <a:ext cx="0" cy="431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661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96658"/>
            <a:ext cx="6048672"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en-US" altLang="es-ES" sz="1200" dirty="0">
                <a:solidFill>
                  <a:schemeClr val="tx2">
                    <a:lumMod val="60000"/>
                    <a:lumOff val="40000"/>
                  </a:schemeClr>
                </a:solidFill>
                <a:latin typeface="Arial Rounded MT Bold" panose="020F0704030504030204" pitchFamily="34" charset="0"/>
              </a:rPr>
              <a:t>Computers</a:t>
            </a:r>
            <a:r>
              <a:rPr lang="en-US" altLang="es-ES" sz="1200" dirty="0">
                <a:latin typeface="Arial Rounded MT Bold" panose="020F0704030504030204" pitchFamily="34" charset="0"/>
              </a:rPr>
              <a:t> will continue to </a:t>
            </a:r>
            <a:r>
              <a:rPr lang="en-US" altLang="es-ES" sz="1200" dirty="0">
                <a:solidFill>
                  <a:schemeClr val="tx2">
                    <a:lumMod val="60000"/>
                    <a:lumOff val="40000"/>
                  </a:schemeClr>
                </a:solidFill>
                <a:latin typeface="Arial Rounded MT Bold" panose="020F0704030504030204" pitchFamily="34" charset="0"/>
              </a:rPr>
              <a:t>improve</a:t>
            </a:r>
            <a:r>
              <a:rPr lang="en-US" altLang="es-ES" sz="1200" dirty="0">
                <a:latin typeface="Arial Rounded MT Bold" panose="020F0704030504030204" pitchFamily="34" charset="0"/>
              </a:rPr>
              <a:t> and do unprecedented new things.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By "full expression of power" we can simply mean that the bricks are already in place for digital technologies to prove themselves important and capable of </a:t>
            </a:r>
          </a:p>
          <a:p>
            <a:pPr>
              <a:defRPr/>
            </a:pPr>
            <a:r>
              <a:rPr lang="en-US" altLang="es-ES" sz="1200" dirty="0">
                <a:latin typeface="Arial Rounded MT Bold" panose="020F0704030504030204" pitchFamily="34" charset="0"/>
              </a:rPr>
              <a:t>transforming society and the economy as much as the steam engine.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Long story short, we are at a </a:t>
            </a:r>
            <a:r>
              <a:rPr lang="en-US" altLang="es-ES" sz="1200" dirty="0">
                <a:solidFill>
                  <a:schemeClr val="tx2">
                    <a:lumMod val="60000"/>
                    <a:lumOff val="40000"/>
                  </a:schemeClr>
                </a:solidFill>
                <a:latin typeface="Arial Rounded MT Bold" panose="020F0704030504030204" pitchFamily="34" charset="0"/>
              </a:rPr>
              <a:t>turning point</a:t>
            </a:r>
            <a:r>
              <a:rPr lang="en-US" altLang="es-ES" sz="1200" dirty="0">
                <a:latin typeface="Arial Rounded MT Bold" panose="020F0704030504030204" pitchFamily="34" charset="0"/>
              </a:rPr>
              <a:t>, at the point where the curve rears </a:t>
            </a:r>
          </a:p>
          <a:p>
            <a:pPr>
              <a:defRPr/>
            </a:pPr>
            <a:r>
              <a:rPr lang="en-US" altLang="es-ES" sz="1200" dirty="0">
                <a:latin typeface="Arial Rounded MT Bold" panose="020F0704030504030204" pitchFamily="34" charset="0"/>
              </a:rPr>
              <a:t>up, </a:t>
            </a:r>
            <a:r>
              <a:rPr lang="en-US" altLang="es-ES" sz="1200" dirty="0">
                <a:solidFill>
                  <a:schemeClr val="tx2">
                    <a:lumMod val="60000"/>
                    <a:lumOff val="40000"/>
                  </a:schemeClr>
                </a:solidFill>
                <a:latin typeface="Arial Rounded MT Bold" panose="020F0704030504030204" pitchFamily="34" charset="0"/>
              </a:rPr>
              <a:t>thanks to computers</a:t>
            </a:r>
            <a:r>
              <a:rPr lang="en-US" altLang="es-ES" sz="1200" dirty="0">
                <a:latin typeface="Arial Rounded MT Bold" panose="020F0704030504030204" pitchFamily="34" charset="0"/>
              </a:rPr>
              <a:t>. We are entering in the </a:t>
            </a:r>
            <a:r>
              <a:rPr lang="en-US" altLang="es-ES" sz="1200" dirty="0">
                <a:solidFill>
                  <a:schemeClr val="tx2">
                    <a:lumMod val="60000"/>
                    <a:lumOff val="40000"/>
                  </a:schemeClr>
                </a:solidFill>
                <a:latin typeface="Arial Rounded MT Bold" panose="020F0704030504030204" pitchFamily="34" charset="0"/>
              </a:rPr>
              <a:t>second age of machines</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B36F373-F0A1-41AD-A2A8-0066F29D0D12}"/>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p:txBody>
      </p:sp>
      <p:sp>
        <p:nvSpPr>
          <p:cNvPr id="10" name="Donut 24">
            <a:extLst>
              <a:ext uri="{FF2B5EF4-FFF2-40B4-BE49-F238E27FC236}">
                <a16:creationId xmlns:a16="http://schemas.microsoft.com/office/drawing/2014/main" id="{07A863C2-BB4B-4D22-B956-FDA81C031C6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87901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8958" y="1871766"/>
            <a:ext cx="3415090"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Our second conclusion is that the </a:t>
            </a:r>
            <a:r>
              <a:rPr lang="en-US" altLang="es-ES" sz="1200" dirty="0">
                <a:solidFill>
                  <a:schemeClr val="tx2">
                    <a:lumMod val="60000"/>
                    <a:lumOff val="40000"/>
                  </a:schemeClr>
                </a:solidFill>
                <a:latin typeface="Arial Rounded MT Bold" panose="020F0704030504030204" pitchFamily="34" charset="0"/>
              </a:rPr>
              <a:t>transformations brought by technology </a:t>
            </a:r>
            <a:r>
              <a:rPr lang="en-US" altLang="es-ES" sz="1200" dirty="0">
                <a:latin typeface="Arial Rounded MT Bold" panose="020F0704030504030204" pitchFamily="34" charset="0"/>
              </a:rPr>
              <a:t>will be </a:t>
            </a:r>
          </a:p>
          <a:p>
            <a:pPr>
              <a:defRPr/>
            </a:pPr>
            <a:r>
              <a:rPr lang="en-US" altLang="es-ES" sz="1200" dirty="0">
                <a:latin typeface="Arial Rounded MT Bold" panose="020F0704030504030204" pitchFamily="34" charset="0"/>
              </a:rPr>
              <a:t>profoundly beneficial for us.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We are moving towards an era that will not only be different, but will also be </a:t>
            </a:r>
            <a:r>
              <a:rPr lang="en-US" altLang="es-ES" sz="1200" dirty="0">
                <a:solidFill>
                  <a:schemeClr val="tx2">
                    <a:lumMod val="60000"/>
                    <a:lumOff val="40000"/>
                  </a:schemeClr>
                </a:solidFill>
                <a:latin typeface="Arial Rounded MT Bold" panose="020F0704030504030204" pitchFamily="34" charset="0"/>
              </a:rPr>
              <a:t>better</a:t>
            </a:r>
            <a:r>
              <a:rPr lang="en-US" altLang="es-ES" sz="1200" dirty="0">
                <a:latin typeface="Arial Rounded MT Bold" panose="020F0704030504030204" pitchFamily="34" charset="0"/>
              </a:rPr>
              <a:t> </a:t>
            </a:r>
          </a:p>
          <a:p>
            <a:pPr>
              <a:defRPr/>
            </a:pPr>
            <a:r>
              <a:rPr lang="en-US" altLang="es-ES" sz="1200" dirty="0">
                <a:latin typeface="Arial Rounded MT Bold" panose="020F0704030504030204" pitchFamily="34" charset="0"/>
              </a:rPr>
              <a:t>because we will be able to </a:t>
            </a:r>
            <a:r>
              <a:rPr lang="en-US" altLang="es-ES" sz="1200" dirty="0">
                <a:solidFill>
                  <a:schemeClr val="tx2">
                    <a:lumMod val="60000"/>
                    <a:lumOff val="40000"/>
                  </a:schemeClr>
                </a:solidFill>
                <a:latin typeface="Arial Rounded MT Bold" panose="020F0704030504030204" pitchFamily="34" charset="0"/>
              </a:rPr>
              <a:t>increase</a:t>
            </a:r>
            <a:r>
              <a:rPr lang="en-US" altLang="es-ES" sz="1200" dirty="0">
                <a:latin typeface="Arial Rounded MT Bold" panose="020F0704030504030204" pitchFamily="34" charset="0"/>
              </a:rPr>
              <a:t> both </a:t>
            </a:r>
          </a:p>
          <a:p>
            <a:pPr>
              <a:defRPr/>
            </a:pPr>
            <a:r>
              <a:rPr lang="en-US" altLang="es-ES" sz="1200" dirty="0">
                <a:latin typeface="Arial Rounded MT Bold" panose="020F0704030504030204" pitchFamily="34" charset="0"/>
              </a:rPr>
              <a:t>the variety and the </a:t>
            </a:r>
            <a:r>
              <a:rPr lang="en-US" altLang="es-ES" sz="1200" dirty="0">
                <a:solidFill>
                  <a:schemeClr val="tx2">
                    <a:lumMod val="60000"/>
                    <a:lumOff val="40000"/>
                  </a:schemeClr>
                </a:solidFill>
                <a:latin typeface="Arial Rounded MT Bold" panose="020F0704030504030204" pitchFamily="34" charset="0"/>
              </a:rPr>
              <a:t>volume of our consume</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81BEE8D-C29C-4EEF-A084-192DC7B9F97A}"/>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p:txBody>
      </p:sp>
      <p:sp>
        <p:nvSpPr>
          <p:cNvPr id="10" name="Donut 24">
            <a:extLst>
              <a:ext uri="{FF2B5EF4-FFF2-40B4-BE49-F238E27FC236}">
                <a16:creationId xmlns:a16="http://schemas.microsoft.com/office/drawing/2014/main" id="{CA796780-2BF7-4D80-AD08-0C76E01E4E0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0BE67A81-E9E7-48CC-B895-D332C5E75ABE}"/>
              </a:ext>
            </a:extLst>
          </p:cNvPr>
          <p:cNvSpPr/>
          <p:nvPr/>
        </p:nvSpPr>
        <p:spPr>
          <a:xfrm rot="10800000">
            <a:off x="5611471" y="2382751"/>
            <a:ext cx="1711600" cy="1485143"/>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67CA2E0B-0D9E-44E6-ABE3-4E301CF8D0C3}"/>
              </a:ext>
            </a:extLst>
          </p:cNvPr>
          <p:cNvSpPr/>
          <p:nvPr/>
        </p:nvSpPr>
        <p:spPr>
          <a:xfrm>
            <a:off x="5076056" y="2372092"/>
            <a:ext cx="1609246"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6E1B2B9D-0B1A-4508-A243-0D7E05FBA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2571750"/>
            <a:ext cx="1877326" cy="1102047"/>
          </a:xfrm>
          <a:prstGeom prst="rect">
            <a:avLst/>
          </a:prstGeom>
        </p:spPr>
      </p:pic>
    </p:spTree>
    <p:extLst>
      <p:ext uri="{BB962C8B-B14F-4D97-AF65-F5344CB8AC3E}">
        <p14:creationId xmlns:p14="http://schemas.microsoft.com/office/powerpoint/2010/main" val="366762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773542"/>
            <a:ext cx="6207782" cy="461665"/>
          </a:xfrm>
          <a:prstGeom prst="rect">
            <a:avLst/>
          </a:prstGeom>
          <a:noFill/>
        </p:spPr>
        <p:txBody>
          <a:bodyPr wrap="square" rtlCol="0">
            <a:spAutoFit/>
          </a:bodyPr>
          <a:lstStyle/>
          <a:p>
            <a:pPr marL="82296" indent="0">
              <a:buFontTx/>
              <a:buNone/>
              <a:defRPr/>
            </a:pPr>
            <a:r>
              <a:rPr lang="en-US" sz="1200" dirty="0">
                <a:latin typeface="Arial Rounded MT Bold" panose="020F0704030504030204" pitchFamily="34" charset="0"/>
              </a:rPr>
              <a:t>This module will answer the following </a:t>
            </a:r>
            <a:r>
              <a:rPr lang="en-US" sz="1200" dirty="0">
                <a:solidFill>
                  <a:schemeClr val="tx2">
                    <a:lumMod val="60000"/>
                    <a:lumOff val="40000"/>
                  </a:schemeClr>
                </a:solidFill>
                <a:latin typeface="Arial Rounded MT Bold" panose="020F0704030504030204" pitchFamily="34" charset="0"/>
              </a:rPr>
              <a:t>questions</a:t>
            </a:r>
            <a:r>
              <a:rPr lang="en-US" sz="1200" dirty="0">
                <a:latin typeface="Arial Rounded MT Bold" panose="020F0704030504030204" pitchFamily="34" charset="0"/>
              </a:rPr>
              <a:t>:</a:t>
            </a:r>
            <a:endParaRPr lang="en-GB" sz="1200" dirty="0">
              <a:latin typeface="Arial Rounded MT Bold" panose="020F0704030504030204" pitchFamily="34" charset="0"/>
            </a:endParaRPr>
          </a:p>
          <a:p>
            <a:pPr marL="82296" indent="0">
              <a:buFontTx/>
              <a:buNone/>
              <a:defRPr/>
            </a:pPr>
            <a:endParaRPr lang="en-GB"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Results</a:t>
            </a:r>
            <a:endParaRPr lang="en-GB" sz="2000" b="1" dirty="0">
              <a:solidFill>
                <a:schemeClr val="tx2">
                  <a:lumMod val="60000"/>
                  <a:lumOff val="40000"/>
                </a:schemeClr>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0079B85D-04D1-463D-9ED3-272ABB933097}"/>
              </a:ext>
            </a:extLst>
          </p:cNvPr>
          <p:cNvGraphicFramePr/>
          <p:nvPr>
            <p:extLst>
              <p:ext uri="{D42A27DB-BD31-4B8C-83A1-F6EECF244321}">
                <p14:modId xmlns:p14="http://schemas.microsoft.com/office/powerpoint/2010/main" val="1323913882"/>
              </p:ext>
            </p:extLst>
          </p:nvPr>
        </p:nvGraphicFramePr>
        <p:xfrm>
          <a:off x="2299174" y="2194933"/>
          <a:ext cx="5267967" cy="2060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Elipse 10">
            <a:extLst>
              <a:ext uri="{FF2B5EF4-FFF2-40B4-BE49-F238E27FC236}">
                <a16:creationId xmlns:a16="http://schemas.microsoft.com/office/drawing/2014/main" id="{617D28E7-5B83-47AD-8608-DB161D70D72B}"/>
              </a:ext>
            </a:extLst>
          </p:cNvPr>
          <p:cNvSpPr/>
          <p:nvPr/>
        </p:nvSpPr>
        <p:spPr>
          <a:xfrm>
            <a:off x="1691680" y="2220113"/>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Elipse 11">
            <a:extLst>
              <a:ext uri="{FF2B5EF4-FFF2-40B4-BE49-F238E27FC236}">
                <a16:creationId xmlns:a16="http://schemas.microsoft.com/office/drawing/2014/main" id="{1EB4D4CD-28A0-46BA-AE66-DB9F7F4D2253}"/>
              </a:ext>
            </a:extLst>
          </p:cNvPr>
          <p:cNvSpPr/>
          <p:nvPr/>
        </p:nvSpPr>
        <p:spPr>
          <a:xfrm>
            <a:off x="1691680" y="2978759"/>
            <a:ext cx="492673" cy="45027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ipse 16">
            <a:extLst>
              <a:ext uri="{FF2B5EF4-FFF2-40B4-BE49-F238E27FC236}">
                <a16:creationId xmlns:a16="http://schemas.microsoft.com/office/drawing/2014/main" id="{700FCD99-3275-4D32-A6DA-AFA146E91C80}"/>
              </a:ext>
            </a:extLst>
          </p:cNvPr>
          <p:cNvSpPr/>
          <p:nvPr/>
        </p:nvSpPr>
        <p:spPr>
          <a:xfrm>
            <a:off x="1691680" y="3754928"/>
            <a:ext cx="492673" cy="450275"/>
          </a:xfrm>
          <a:prstGeom prst="ellipse">
            <a:avLst/>
          </a:prstGeom>
          <a:solidFill>
            <a:srgbClr val="98DFB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CuadroTexto 1">
            <a:extLst>
              <a:ext uri="{FF2B5EF4-FFF2-40B4-BE49-F238E27FC236}">
                <a16:creationId xmlns:a16="http://schemas.microsoft.com/office/drawing/2014/main" id="{A77C0C09-7F2B-44BE-AAB7-A4A3BF883CDA}"/>
              </a:ext>
            </a:extLst>
          </p:cNvPr>
          <p:cNvSpPr txBox="1"/>
          <p:nvPr/>
        </p:nvSpPr>
        <p:spPr>
          <a:xfrm>
            <a:off x="1781825" y="2251483"/>
            <a:ext cx="315948" cy="369332"/>
          </a:xfrm>
          <a:prstGeom prst="rect">
            <a:avLst/>
          </a:prstGeom>
          <a:noFill/>
        </p:spPr>
        <p:txBody>
          <a:bodyPr wrap="square" rtlCol="0">
            <a:spAutoFit/>
          </a:bodyPr>
          <a:lstStyle/>
          <a:p>
            <a:r>
              <a:rPr lang="es-ES" dirty="0"/>
              <a:t>?</a:t>
            </a:r>
          </a:p>
        </p:txBody>
      </p:sp>
      <p:sp>
        <p:nvSpPr>
          <p:cNvPr id="18" name="CuadroTexto 17">
            <a:extLst>
              <a:ext uri="{FF2B5EF4-FFF2-40B4-BE49-F238E27FC236}">
                <a16:creationId xmlns:a16="http://schemas.microsoft.com/office/drawing/2014/main" id="{5CA24A30-5447-42B5-A712-B22C0CDB0C44}"/>
              </a:ext>
            </a:extLst>
          </p:cNvPr>
          <p:cNvSpPr txBox="1"/>
          <p:nvPr/>
        </p:nvSpPr>
        <p:spPr>
          <a:xfrm>
            <a:off x="1780042" y="3795399"/>
            <a:ext cx="315948" cy="369332"/>
          </a:xfrm>
          <a:prstGeom prst="rect">
            <a:avLst/>
          </a:prstGeom>
          <a:noFill/>
        </p:spPr>
        <p:txBody>
          <a:bodyPr wrap="square" rtlCol="0">
            <a:spAutoFit/>
          </a:bodyPr>
          <a:lstStyle/>
          <a:p>
            <a:r>
              <a:rPr lang="es-ES" dirty="0"/>
              <a:t>?</a:t>
            </a:r>
          </a:p>
        </p:txBody>
      </p:sp>
      <p:sp>
        <p:nvSpPr>
          <p:cNvPr id="19" name="CuadroTexto 18">
            <a:extLst>
              <a:ext uri="{FF2B5EF4-FFF2-40B4-BE49-F238E27FC236}">
                <a16:creationId xmlns:a16="http://schemas.microsoft.com/office/drawing/2014/main" id="{8BDBEB7D-931D-42A3-942F-1FF1C27BAA7A}"/>
              </a:ext>
            </a:extLst>
          </p:cNvPr>
          <p:cNvSpPr txBox="1"/>
          <p:nvPr/>
        </p:nvSpPr>
        <p:spPr>
          <a:xfrm>
            <a:off x="1780042" y="3003798"/>
            <a:ext cx="315948" cy="369332"/>
          </a:xfrm>
          <a:prstGeom prst="rect">
            <a:avLst/>
          </a:prstGeom>
          <a:noFill/>
        </p:spPr>
        <p:txBody>
          <a:bodyPr wrap="square" rtlCol="0">
            <a:spAutoFit/>
          </a:bodyPr>
          <a:lstStyle/>
          <a:p>
            <a:r>
              <a:rPr lang="es-ES" dirty="0"/>
              <a:t>?</a:t>
            </a: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23495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0718" y="1814715"/>
            <a:ext cx="6139634" cy="1200329"/>
          </a:xfrm>
          <a:prstGeom prst="rect">
            <a:avLst/>
          </a:prstGeom>
          <a:noFill/>
        </p:spPr>
        <p:txBody>
          <a:bodyPr wrap="square" rtlCol="0">
            <a:spAutoFit/>
          </a:bodyPr>
          <a:lstStyle/>
          <a:p>
            <a:pPr>
              <a:defRPr/>
            </a:pPr>
            <a:r>
              <a:rPr lang="en-US" altLang="es-ES" sz="1200" dirty="0">
                <a:latin typeface="Arial Rounded MT Bold" panose="020F0704030504030204" pitchFamily="34" charset="0"/>
              </a:rPr>
              <a:t>Expressed in this way, that is, using the arid vocabulary of economics, it almost </a:t>
            </a:r>
          </a:p>
          <a:p>
            <a:pPr>
              <a:defRPr/>
            </a:pPr>
            <a:r>
              <a:rPr lang="en-US" altLang="es-ES" sz="1200" dirty="0">
                <a:latin typeface="Arial Rounded MT Bold" panose="020F0704030504030204" pitchFamily="34" charset="0"/>
              </a:rPr>
              <a:t>seems like one unfortunate scenario. Who is it that wants to consume more and </a:t>
            </a:r>
          </a:p>
          <a:p>
            <a:pPr>
              <a:defRPr/>
            </a:pPr>
            <a:r>
              <a:rPr lang="en-US" altLang="es-ES" sz="1200" dirty="0">
                <a:latin typeface="Arial Rounded MT Bold" panose="020F0704030504030204" pitchFamily="34" charset="0"/>
              </a:rPr>
              <a:t>more? But we don't just consume calories and gasoline. We consume information from books and friends, entertainment provided by big stars and even amateurs, </a:t>
            </a:r>
          </a:p>
          <a:p>
            <a:pPr>
              <a:defRPr/>
            </a:pPr>
            <a:r>
              <a:rPr lang="en-US" altLang="es-ES" sz="1200" dirty="0">
                <a:latin typeface="Arial Rounded MT Bold" panose="020F0704030504030204" pitchFamily="34" charset="0"/>
              </a:rPr>
              <a:t>experience from teachers and doctors and countless other things which are not </a:t>
            </a:r>
          </a:p>
          <a:p>
            <a:pPr>
              <a:defRPr/>
            </a:pPr>
            <a:r>
              <a:rPr lang="en-US" altLang="es-ES" sz="1200" dirty="0">
                <a:latin typeface="Arial Rounded MT Bold" panose="020F0704030504030204" pitchFamily="34" charset="0"/>
              </a:rPr>
              <a:t>made of atoms.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8C5DADD-4C9A-4A60-B41C-92FE61C917A1}"/>
              </a:ext>
            </a:extLst>
          </p:cNvPr>
          <p:cNvSpPr/>
          <p:nvPr/>
        </p:nvSpPr>
        <p:spPr>
          <a:xfrm>
            <a:off x="1600719" y="137617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p:txBody>
      </p:sp>
      <p:sp>
        <p:nvSpPr>
          <p:cNvPr id="10" name="Donut 24">
            <a:extLst>
              <a:ext uri="{FF2B5EF4-FFF2-40B4-BE49-F238E27FC236}">
                <a16:creationId xmlns:a16="http://schemas.microsoft.com/office/drawing/2014/main" id="{B0E1E611-6893-4C49-BF1F-A5EA26BFC4F2}"/>
              </a:ext>
            </a:extLst>
          </p:cNvPr>
          <p:cNvSpPr/>
          <p:nvPr/>
        </p:nvSpPr>
        <p:spPr>
          <a:xfrm>
            <a:off x="6654972" y="3379229"/>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9FB50C2A-DA4C-4356-82FF-65401804E3DD}"/>
              </a:ext>
            </a:extLst>
          </p:cNvPr>
          <p:cNvGrpSpPr/>
          <p:nvPr/>
        </p:nvGrpSpPr>
        <p:grpSpPr>
          <a:xfrm>
            <a:off x="5076056" y="2895135"/>
            <a:ext cx="2266550" cy="1604377"/>
            <a:chOff x="5100204" y="3020371"/>
            <a:chExt cx="2266550" cy="1604377"/>
          </a:xfrm>
        </p:grpSpPr>
        <p:sp>
          <p:nvSpPr>
            <p:cNvPr id="17" name="object 2">
              <a:extLst>
                <a:ext uri="{FF2B5EF4-FFF2-40B4-BE49-F238E27FC236}">
                  <a16:creationId xmlns:a16="http://schemas.microsoft.com/office/drawing/2014/main" id="{1C982C99-D532-4F32-A984-7BD55F0632A6}"/>
                </a:ext>
              </a:extLst>
            </p:cNvPr>
            <p:cNvSpPr/>
            <p:nvPr/>
          </p:nvSpPr>
          <p:spPr>
            <a:xfrm rot="10800000">
              <a:off x="5635619" y="3031029"/>
              <a:ext cx="1731135" cy="159371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2C25D766-07C5-48C1-A9B3-8510CBC6A567}"/>
                </a:ext>
              </a:extLst>
            </p:cNvPr>
            <p:cNvSpPr/>
            <p:nvPr/>
          </p:nvSpPr>
          <p:spPr>
            <a:xfrm>
              <a:off x="5100204" y="3020371"/>
              <a:ext cx="1627613" cy="1593718"/>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776489E1-EE1E-46C6-8D43-5597CD1E2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194908"/>
              <a:ext cx="1966865" cy="1242910"/>
            </a:xfrm>
            <a:prstGeom prst="rect">
              <a:avLst/>
            </a:prstGeom>
          </p:spPr>
        </p:pic>
      </p:grpSp>
      <p:sp>
        <p:nvSpPr>
          <p:cNvPr id="19" name="CuadroTexto 18">
            <a:extLst>
              <a:ext uri="{FF2B5EF4-FFF2-40B4-BE49-F238E27FC236}">
                <a16:creationId xmlns:a16="http://schemas.microsoft.com/office/drawing/2014/main" id="{932B6D30-610D-43DB-8E98-7DCAA3753A35}"/>
              </a:ext>
            </a:extLst>
          </p:cNvPr>
          <p:cNvSpPr txBox="1"/>
          <p:nvPr/>
        </p:nvSpPr>
        <p:spPr>
          <a:xfrm>
            <a:off x="1600719" y="3079462"/>
            <a:ext cx="3287959" cy="461665"/>
          </a:xfrm>
          <a:prstGeom prst="rect">
            <a:avLst/>
          </a:prstGeom>
          <a:noFill/>
        </p:spPr>
        <p:txBody>
          <a:bodyPr wrap="square">
            <a:spAutoFit/>
          </a:bodyPr>
          <a:lstStyle/>
          <a:p>
            <a:pPr>
              <a:defRPr/>
            </a:pPr>
            <a:r>
              <a:rPr lang="en-US" altLang="es-ES" sz="1200" dirty="0">
                <a:solidFill>
                  <a:schemeClr val="tx2">
                    <a:lumMod val="60000"/>
                    <a:lumOff val="40000"/>
                  </a:schemeClr>
                </a:solidFill>
                <a:latin typeface="Arial Rounded MT Bold" panose="020F0704030504030204" pitchFamily="34" charset="0"/>
              </a:rPr>
              <a:t>Technology</a:t>
            </a:r>
            <a:r>
              <a:rPr lang="en-US" altLang="es-ES" sz="1200" dirty="0">
                <a:latin typeface="Arial Rounded MT Bold" panose="020F0704030504030204" pitchFamily="34" charset="0"/>
              </a:rPr>
              <a:t> can offer us </a:t>
            </a:r>
            <a:r>
              <a:rPr lang="en-US" altLang="es-ES" sz="1200" dirty="0">
                <a:solidFill>
                  <a:schemeClr val="tx2">
                    <a:lumMod val="60000"/>
                    <a:lumOff val="40000"/>
                  </a:schemeClr>
                </a:solidFill>
                <a:latin typeface="Arial Rounded MT Bold" panose="020F0704030504030204" pitchFamily="34" charset="0"/>
              </a:rPr>
              <a:t>more choice </a:t>
            </a:r>
            <a:r>
              <a:rPr lang="en-US" altLang="es-ES" sz="1200" dirty="0">
                <a:latin typeface="Arial Rounded MT Bold" panose="020F0704030504030204" pitchFamily="34" charset="0"/>
              </a:rPr>
              <a:t>and even more </a:t>
            </a:r>
            <a:r>
              <a:rPr lang="en-US" altLang="es-ES" sz="1200" dirty="0">
                <a:solidFill>
                  <a:schemeClr val="tx2">
                    <a:lumMod val="60000"/>
                    <a:lumOff val="40000"/>
                  </a:schemeClr>
                </a:solidFill>
                <a:latin typeface="Arial Rounded MT Bold" panose="020F0704030504030204" pitchFamily="34" charset="0"/>
              </a:rPr>
              <a:t>freedom</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291640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9906" y="1862203"/>
            <a:ext cx="6110446"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en-US" altLang="es-ES" sz="1200" dirty="0">
                <a:latin typeface="Arial Rounded MT Bold" panose="020F0704030504030204" pitchFamily="34" charset="0"/>
              </a:rPr>
              <a:t>When these </a:t>
            </a:r>
            <a:r>
              <a:rPr lang="en-US" altLang="es-ES" sz="1200" dirty="0">
                <a:solidFill>
                  <a:schemeClr val="tx2">
                    <a:lumMod val="60000"/>
                    <a:lumOff val="40000"/>
                  </a:schemeClr>
                </a:solidFill>
                <a:latin typeface="Arial Rounded MT Bold" panose="020F0704030504030204" pitchFamily="34" charset="0"/>
              </a:rPr>
              <a:t>assets</a:t>
            </a:r>
            <a:r>
              <a:rPr lang="en-US" altLang="es-ES" sz="1200" dirty="0">
                <a:latin typeface="Arial Rounded MT Bold" panose="020F0704030504030204" pitchFamily="34" charset="0"/>
              </a:rPr>
              <a:t> are </a:t>
            </a:r>
            <a:r>
              <a:rPr lang="en-US" altLang="es-ES" sz="1200" dirty="0">
                <a:solidFill>
                  <a:schemeClr val="tx2">
                    <a:lumMod val="60000"/>
                    <a:lumOff val="40000"/>
                  </a:schemeClr>
                </a:solidFill>
                <a:latin typeface="Arial Rounded MT Bold" panose="020F0704030504030204" pitchFamily="34" charset="0"/>
              </a:rPr>
              <a:t>digitized</a:t>
            </a:r>
            <a:r>
              <a:rPr lang="en-US" altLang="es-ES" sz="1200" dirty="0">
                <a:latin typeface="Arial Rounded MT Bold" panose="020F0704030504030204" pitchFamily="34" charset="0"/>
              </a:rPr>
              <a:t>, when they are converted into many bits and </a:t>
            </a:r>
          </a:p>
          <a:p>
            <a:pPr>
              <a:defRPr/>
            </a:pPr>
            <a:r>
              <a:rPr lang="en-US" altLang="es-ES" sz="1200" dirty="0">
                <a:latin typeface="Arial Rounded MT Bold" panose="020F0704030504030204" pitchFamily="34" charset="0"/>
              </a:rPr>
              <a:t>archived on a computer and sent over the network, they acquire some strange </a:t>
            </a:r>
          </a:p>
          <a:p>
            <a:pPr>
              <a:defRPr/>
            </a:pPr>
            <a:r>
              <a:rPr lang="en-US" altLang="es-ES" sz="1200" dirty="0">
                <a:latin typeface="Arial Rounded MT Bold" panose="020F0704030504030204" pitchFamily="34" charset="0"/>
              </a:rPr>
              <a:t>and wonderful </a:t>
            </a:r>
            <a:r>
              <a:rPr lang="en-US" altLang="es-ES" sz="1200" dirty="0">
                <a:solidFill>
                  <a:schemeClr val="tx2">
                    <a:lumMod val="60000"/>
                    <a:lumOff val="40000"/>
                  </a:schemeClr>
                </a:solidFill>
                <a:latin typeface="Arial Rounded MT Bold" panose="020F0704030504030204" pitchFamily="34" charset="0"/>
              </a:rPr>
              <a:t>qualities</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They are subject to a </a:t>
            </a:r>
            <a:r>
              <a:rPr lang="en-US" altLang="es-ES" sz="1200" dirty="0">
                <a:solidFill>
                  <a:schemeClr val="tx2">
                    <a:lumMod val="60000"/>
                    <a:lumOff val="40000"/>
                  </a:schemeClr>
                </a:solidFill>
                <a:latin typeface="Arial Rounded MT Bold" panose="020F0704030504030204" pitchFamily="34" charset="0"/>
              </a:rPr>
              <a:t>different economy</a:t>
            </a:r>
            <a:r>
              <a:rPr lang="en-US" altLang="es-ES" sz="1200" dirty="0">
                <a:latin typeface="Arial Rounded MT Bold" panose="020F0704030504030204" pitchFamily="34" charset="0"/>
              </a:rPr>
              <a:t>, where </a:t>
            </a:r>
            <a:r>
              <a:rPr lang="en-US" altLang="es-ES" sz="1200" dirty="0">
                <a:solidFill>
                  <a:schemeClr val="tx2">
                    <a:lumMod val="60000"/>
                    <a:lumOff val="40000"/>
                  </a:schemeClr>
                </a:solidFill>
                <a:latin typeface="Arial Rounded MT Bold" panose="020F0704030504030204" pitchFamily="34" charset="0"/>
              </a:rPr>
              <a:t>abundance</a:t>
            </a:r>
            <a:r>
              <a:rPr lang="en-US" altLang="es-ES" sz="1200" dirty="0">
                <a:latin typeface="Arial Rounded MT Bold" panose="020F0704030504030204" pitchFamily="34" charset="0"/>
              </a:rPr>
              <a:t>, not scarcity, is the </a:t>
            </a:r>
          </a:p>
          <a:p>
            <a:pPr>
              <a:defRPr/>
            </a:pPr>
            <a:r>
              <a:rPr lang="en-US" altLang="es-ES" sz="1200" dirty="0">
                <a:latin typeface="Arial Rounded MT Bold" panose="020F0704030504030204" pitchFamily="34" charset="0"/>
              </a:rPr>
              <a:t>norm.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As we will demonstrate, </a:t>
            </a:r>
            <a:r>
              <a:rPr lang="en-US" altLang="es-ES" sz="1200" dirty="0">
                <a:solidFill>
                  <a:schemeClr val="tx2">
                    <a:lumMod val="60000"/>
                    <a:lumOff val="40000"/>
                  </a:schemeClr>
                </a:solidFill>
                <a:latin typeface="Arial Rounded MT Bold" panose="020F0704030504030204" pitchFamily="34" charset="0"/>
              </a:rPr>
              <a:t>digital goods are not like physical ones</a:t>
            </a:r>
            <a:r>
              <a:rPr lang="en-US" altLang="es-ES" sz="1200" dirty="0">
                <a:latin typeface="Arial Rounded MT Bold" panose="020F0704030504030204" pitchFamily="34" charset="0"/>
              </a:rPr>
              <a:t>, and these </a:t>
            </a:r>
          </a:p>
          <a:p>
            <a:pPr>
              <a:defRPr/>
            </a:pPr>
            <a:r>
              <a:rPr lang="en-US" altLang="es-ES" sz="1200" dirty="0">
                <a:latin typeface="Arial Rounded MT Bold" panose="020F0704030504030204" pitchFamily="34" charset="0"/>
              </a:rPr>
              <a:t>differences are what truly matter.</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1C689CC-4279-4291-AA86-B0E07A86EB56}"/>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a:p>
            <a:pPr>
              <a:defRPr/>
            </a:pPr>
            <a:r>
              <a:rPr lang="it-IT" altLang="es-ES" sz="1200" dirty="0">
                <a:solidFill>
                  <a:schemeClr val="tx1"/>
                </a:solidFill>
                <a:latin typeface="Arial Rounded MT Bold" panose="020F0704030504030204" pitchFamily="34" charset="0"/>
              </a:rPr>
              <a:t> </a:t>
            </a:r>
          </a:p>
        </p:txBody>
      </p:sp>
      <p:sp>
        <p:nvSpPr>
          <p:cNvPr id="10" name="Donut 24">
            <a:extLst>
              <a:ext uri="{FF2B5EF4-FFF2-40B4-BE49-F238E27FC236}">
                <a16:creationId xmlns:a16="http://schemas.microsoft.com/office/drawing/2014/main" id="{F9178527-A71F-4AFD-8E56-0BC8E56DEB4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2183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615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2110665"/>
            <a:ext cx="6048672" cy="1938992"/>
          </a:xfrm>
          <a:prstGeom prst="rect">
            <a:avLst/>
          </a:prstGeom>
          <a:noFill/>
        </p:spPr>
        <p:txBody>
          <a:bodyPr wrap="square" rtlCol="0">
            <a:spAutoFit/>
          </a:bodyPr>
          <a:lstStyle/>
          <a:p>
            <a:pPr>
              <a:defRPr/>
            </a:pPr>
            <a:r>
              <a:rPr lang="en-US" altLang="es-ES" sz="1200" dirty="0">
                <a:latin typeface="Arial Rounded MT Bold" panose="020F0704030504030204" pitchFamily="34" charset="0"/>
              </a:rPr>
              <a:t>Physical goods remain essential, and almost everyone would like to have them </a:t>
            </a:r>
          </a:p>
          <a:p>
            <a:pPr>
              <a:defRPr/>
            </a:pPr>
            <a:r>
              <a:rPr lang="en-US" altLang="es-ES" sz="1200" dirty="0">
                <a:latin typeface="Arial Rounded MT Bold" panose="020F0704030504030204" pitchFamily="34" charset="0"/>
              </a:rPr>
              <a:t>to a greater quality and variety.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It doesn't matter if we want to eat more: we all want to eat in a better or in a </a:t>
            </a:r>
          </a:p>
          <a:p>
            <a:pPr>
              <a:defRPr/>
            </a:pPr>
            <a:r>
              <a:rPr lang="en-US" altLang="es-ES" sz="1200" dirty="0">
                <a:latin typeface="Arial Rounded MT Bold" panose="020F0704030504030204" pitchFamily="34" charset="0"/>
              </a:rPr>
              <a:t>more differentiated way.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It doesn't matter if we want to burn more fossil hydrocarbons: we would like to be able to visit more places with more ease. </a:t>
            </a:r>
          </a:p>
          <a:p>
            <a:pPr>
              <a:defRPr/>
            </a:pPr>
            <a:endParaRPr lang="en-US" altLang="es-ES" sz="1200" dirty="0">
              <a:latin typeface="Arial Rounded MT Bold" panose="020F0704030504030204" pitchFamily="34" charset="0"/>
            </a:endParaRPr>
          </a:p>
          <a:p>
            <a:pPr>
              <a:defRPr/>
            </a:pPr>
            <a:r>
              <a:rPr lang="en-US" altLang="es-ES" sz="1200" dirty="0">
                <a:solidFill>
                  <a:schemeClr val="tx2">
                    <a:lumMod val="60000"/>
                    <a:lumOff val="40000"/>
                  </a:schemeClr>
                </a:solidFill>
                <a:latin typeface="Arial Rounded MT Bold" panose="020F0704030504030204" pitchFamily="34" charset="0"/>
              </a:rPr>
              <a:t>Computers are helping us achieve these goals and many more.</a:t>
            </a:r>
            <a:endParaRPr lang="en-GB" altLang="es-ES" sz="1200"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39C1E5E-05B6-4B5E-AC18-D0A00C3DEC1F}"/>
              </a:ext>
            </a:extLst>
          </p:cNvPr>
          <p:cNvSpPr/>
          <p:nvPr/>
        </p:nvSpPr>
        <p:spPr>
          <a:xfrm>
            <a:off x="1547664" y="150951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p:txBody>
      </p:sp>
      <p:sp>
        <p:nvSpPr>
          <p:cNvPr id="10" name="Donut 24">
            <a:extLst>
              <a:ext uri="{FF2B5EF4-FFF2-40B4-BE49-F238E27FC236}">
                <a16:creationId xmlns:a16="http://schemas.microsoft.com/office/drawing/2014/main" id="{7CC64692-186A-4350-BAF2-438D3AD84EC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14822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2567" y="1966679"/>
            <a:ext cx="5931339"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solidFill>
                  <a:schemeClr val="tx2">
                    <a:lumMod val="60000"/>
                    <a:lumOff val="40000"/>
                  </a:schemeClr>
                </a:solidFill>
                <a:latin typeface="Arial Rounded MT Bold" panose="020F0704030504030204" pitchFamily="34" charset="0"/>
              </a:rPr>
              <a:t>Digitization</a:t>
            </a:r>
            <a:r>
              <a:rPr lang="en-US" altLang="es-ES" sz="1200" dirty="0">
                <a:latin typeface="Arial Rounded MT Bold" panose="020F0704030504030204" pitchFamily="34" charset="0"/>
              </a:rPr>
              <a:t> is improving the physical world, and these improvements can only </a:t>
            </a:r>
          </a:p>
          <a:p>
            <a:pPr>
              <a:defRPr/>
            </a:pPr>
            <a:r>
              <a:rPr lang="en-US" altLang="es-ES" sz="1200" dirty="0">
                <a:latin typeface="Arial Rounded MT Bold" panose="020F0704030504030204" pitchFamily="34" charset="0"/>
              </a:rPr>
              <a:t>become more important.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Economic historians broadly agree that, as </a:t>
            </a:r>
            <a:r>
              <a:rPr lang="en-US" altLang="es-ES" sz="1200" dirty="0">
                <a:solidFill>
                  <a:schemeClr val="tx2">
                    <a:lumMod val="60000"/>
                    <a:lumOff val="40000"/>
                  </a:schemeClr>
                </a:solidFill>
                <a:latin typeface="Arial Rounded MT Bold" panose="020F0704030504030204" pitchFamily="34" charset="0"/>
              </a:rPr>
              <a:t>Martin Weitzman puts it, “the long-term growth of an advanced economy is dominated by technical progress”.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As we will demonstrate in this module, </a:t>
            </a:r>
            <a:r>
              <a:rPr lang="en-US" altLang="es-ES" sz="1200" dirty="0">
                <a:solidFill>
                  <a:schemeClr val="tx2">
                    <a:lumMod val="60000"/>
                    <a:lumOff val="40000"/>
                  </a:schemeClr>
                </a:solidFill>
                <a:latin typeface="Arial Rounded MT Bold" panose="020F0704030504030204" pitchFamily="34" charset="0"/>
              </a:rPr>
              <a:t>technical progress is improving </a:t>
            </a:r>
          </a:p>
          <a:p>
            <a:pPr>
              <a:defRPr/>
            </a:pPr>
            <a:r>
              <a:rPr lang="en-US" altLang="es-ES" sz="1200" dirty="0">
                <a:latin typeface="Arial Rounded MT Bold" panose="020F0704030504030204" pitchFamily="34" charset="0"/>
              </a:rPr>
              <a:t>exponentially.</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B8494ED-6AF7-454C-B030-0434519B9833}"/>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p:txBody>
      </p:sp>
      <p:sp>
        <p:nvSpPr>
          <p:cNvPr id="10" name="Donut 24">
            <a:extLst>
              <a:ext uri="{FF2B5EF4-FFF2-40B4-BE49-F238E27FC236}">
                <a16:creationId xmlns:a16="http://schemas.microsoft.com/office/drawing/2014/main" id="{981C1375-C9FF-4E63-AF42-C5FB9EE8C8F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5492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0307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7E41900-1434-4B2B-A1BB-27238D8D6789}"/>
              </a:ext>
            </a:extLst>
          </p:cNvPr>
          <p:cNvSpPr/>
          <p:nvPr/>
        </p:nvSpPr>
        <p:spPr>
          <a:xfrm>
            <a:off x="1620000" y="113411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p:txBody>
      </p:sp>
      <p:sp>
        <p:nvSpPr>
          <p:cNvPr id="10" name="Donut 24">
            <a:extLst>
              <a:ext uri="{FF2B5EF4-FFF2-40B4-BE49-F238E27FC236}">
                <a16:creationId xmlns:a16="http://schemas.microsoft.com/office/drawing/2014/main" id="{0B3E6E4A-BCCB-42BA-8246-EBEAB3E0548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ángulo 4">
            <a:extLst>
              <a:ext uri="{FF2B5EF4-FFF2-40B4-BE49-F238E27FC236}">
                <a16:creationId xmlns:a16="http://schemas.microsoft.com/office/drawing/2014/main" id="{7AAAC1F3-8EF8-4F3B-A226-F56997D0AF91}"/>
              </a:ext>
            </a:extLst>
          </p:cNvPr>
          <p:cNvSpPr/>
          <p:nvPr/>
        </p:nvSpPr>
        <p:spPr>
          <a:xfrm>
            <a:off x="1595680" y="1944499"/>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7" name="Forma libre: forma 6">
            <a:extLst>
              <a:ext uri="{FF2B5EF4-FFF2-40B4-BE49-F238E27FC236}">
                <a16:creationId xmlns:a16="http://schemas.microsoft.com/office/drawing/2014/main" id="{6E73633D-0E3E-4FBB-8B85-6335A7C73FE8}"/>
              </a:ext>
            </a:extLst>
          </p:cNvPr>
          <p:cNvSpPr/>
          <p:nvPr/>
        </p:nvSpPr>
        <p:spPr>
          <a:xfrm>
            <a:off x="1868507" y="1672494"/>
            <a:ext cx="5223445" cy="1119776"/>
          </a:xfrm>
          <a:custGeom>
            <a:avLst/>
            <a:gdLst>
              <a:gd name="connsiteX0" fmla="*/ 0 w 4263032"/>
              <a:gd name="connsiteY0" fmla="*/ 262439 h 1574603"/>
              <a:gd name="connsiteX1" fmla="*/ 262439 w 4263032"/>
              <a:gd name="connsiteY1" fmla="*/ 0 h 1574603"/>
              <a:gd name="connsiteX2" fmla="*/ 4000593 w 4263032"/>
              <a:gd name="connsiteY2" fmla="*/ 0 h 1574603"/>
              <a:gd name="connsiteX3" fmla="*/ 4263032 w 4263032"/>
              <a:gd name="connsiteY3" fmla="*/ 262439 h 1574603"/>
              <a:gd name="connsiteX4" fmla="*/ 4263032 w 4263032"/>
              <a:gd name="connsiteY4" fmla="*/ 1312164 h 1574603"/>
              <a:gd name="connsiteX5" fmla="*/ 4000593 w 4263032"/>
              <a:gd name="connsiteY5" fmla="*/ 1574603 h 1574603"/>
              <a:gd name="connsiteX6" fmla="*/ 262439 w 4263032"/>
              <a:gd name="connsiteY6" fmla="*/ 1574603 h 1574603"/>
              <a:gd name="connsiteX7" fmla="*/ 0 w 4263032"/>
              <a:gd name="connsiteY7" fmla="*/ 1312164 h 1574603"/>
              <a:gd name="connsiteX8" fmla="*/ 0 w 4263032"/>
              <a:gd name="connsiteY8" fmla="*/ 262439 h 157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3032" h="1574603">
                <a:moveTo>
                  <a:pt x="0" y="262439"/>
                </a:moveTo>
                <a:cubicBezTo>
                  <a:pt x="0" y="117498"/>
                  <a:pt x="117498" y="0"/>
                  <a:pt x="262439" y="0"/>
                </a:cubicBezTo>
                <a:lnTo>
                  <a:pt x="4000593" y="0"/>
                </a:lnTo>
                <a:cubicBezTo>
                  <a:pt x="4145534" y="0"/>
                  <a:pt x="4263032" y="117498"/>
                  <a:pt x="4263032" y="262439"/>
                </a:cubicBezTo>
                <a:lnTo>
                  <a:pt x="4263032" y="1312164"/>
                </a:lnTo>
                <a:cubicBezTo>
                  <a:pt x="4263032" y="1457105"/>
                  <a:pt x="4145534" y="1574603"/>
                  <a:pt x="4000593" y="1574603"/>
                </a:cubicBezTo>
                <a:lnTo>
                  <a:pt x="262439" y="1574603"/>
                </a:lnTo>
                <a:cubicBezTo>
                  <a:pt x="117498" y="1574603"/>
                  <a:pt x="0" y="1457105"/>
                  <a:pt x="0" y="1312164"/>
                </a:cubicBezTo>
                <a:lnTo>
                  <a:pt x="0" y="26243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38156" tIns="76866" rIns="238156" bIns="76866" numCol="1" spcCol="1270" anchor="ctr" anchorCtr="0">
            <a:noAutofit/>
          </a:bodyPr>
          <a:lstStyle/>
          <a:p>
            <a:pPr>
              <a:defRPr/>
            </a:pPr>
            <a:r>
              <a:rPr lang="en-US" altLang="es-ES" sz="1000" dirty="0">
                <a:latin typeface="Arial Rounded MT Bold" panose="020F0704030504030204" pitchFamily="34" charset="0"/>
              </a:rPr>
              <a:t>The last consideration is less optimistic: </a:t>
            </a:r>
            <a:r>
              <a:rPr lang="en-US" altLang="es-ES" sz="1000" dirty="0">
                <a:solidFill>
                  <a:schemeClr val="tx2">
                    <a:lumMod val="60000"/>
                    <a:lumOff val="40000"/>
                  </a:schemeClr>
                </a:solidFill>
                <a:latin typeface="Arial Rounded MT Bold" panose="020F0704030504030204" pitchFamily="34" charset="0"/>
              </a:rPr>
              <a:t>digitization</a:t>
            </a:r>
            <a:r>
              <a:rPr lang="en-US" altLang="es-ES" sz="1000" dirty="0">
                <a:latin typeface="Arial Rounded MT Bold" panose="020F0704030504030204" pitchFamily="34" charset="0"/>
              </a:rPr>
              <a:t> will bring several thorny </a:t>
            </a:r>
          </a:p>
          <a:p>
            <a:pPr>
              <a:defRPr/>
            </a:pPr>
            <a:r>
              <a:rPr lang="en-US" altLang="es-ES" sz="1000" dirty="0">
                <a:latin typeface="Arial Rounded MT Bold" panose="020F0704030504030204" pitchFamily="34" charset="0"/>
              </a:rPr>
              <a:t>issues. Even the most beneficial advances involve unpleasant </a:t>
            </a:r>
            <a:r>
              <a:rPr lang="en-US" altLang="es-ES" sz="1000" dirty="0">
                <a:solidFill>
                  <a:schemeClr val="tx2">
                    <a:lumMod val="60000"/>
                    <a:lumOff val="40000"/>
                  </a:schemeClr>
                </a:solidFill>
                <a:latin typeface="Arial Rounded MT Bold" panose="020F0704030504030204" pitchFamily="34" charset="0"/>
              </a:rPr>
              <a:t>consequences</a:t>
            </a:r>
            <a:r>
              <a:rPr lang="en-US" altLang="es-ES" sz="1000" dirty="0">
                <a:latin typeface="Arial Rounded MT Bold" panose="020F0704030504030204" pitchFamily="34" charset="0"/>
              </a:rPr>
              <a:t> to manage. The Industrial Revolution was accompanied by soot-saturated </a:t>
            </a:r>
          </a:p>
          <a:p>
            <a:pPr>
              <a:defRPr/>
            </a:pPr>
            <a:r>
              <a:rPr lang="en-US" altLang="es-ES" sz="1000" dirty="0">
                <a:latin typeface="Arial Rounded MT Bold" panose="020F0704030504030204" pitchFamily="34" charset="0"/>
              </a:rPr>
              <a:t>London skies and by the obscene exploitation of child labor. </a:t>
            </a:r>
          </a:p>
        </p:txBody>
      </p:sp>
      <p:sp>
        <p:nvSpPr>
          <p:cNvPr id="11" name="Rectángulo 10">
            <a:extLst>
              <a:ext uri="{FF2B5EF4-FFF2-40B4-BE49-F238E27FC236}">
                <a16:creationId xmlns:a16="http://schemas.microsoft.com/office/drawing/2014/main" id="{7F46BBDF-59B4-453B-88C2-76F87C6D0388}"/>
              </a:ext>
            </a:extLst>
          </p:cNvPr>
          <p:cNvSpPr/>
          <p:nvPr/>
        </p:nvSpPr>
        <p:spPr>
          <a:xfrm>
            <a:off x="1595680" y="3345601"/>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12" name="Forma libre: forma 11">
            <a:extLst>
              <a:ext uri="{FF2B5EF4-FFF2-40B4-BE49-F238E27FC236}">
                <a16:creationId xmlns:a16="http://schemas.microsoft.com/office/drawing/2014/main" id="{D494AA6A-407D-4079-AD5B-857862F399CD}"/>
              </a:ext>
            </a:extLst>
          </p:cNvPr>
          <p:cNvSpPr/>
          <p:nvPr/>
        </p:nvSpPr>
        <p:spPr>
          <a:xfrm>
            <a:off x="1867992" y="2900677"/>
            <a:ext cx="5223960" cy="841423"/>
          </a:xfrm>
          <a:custGeom>
            <a:avLst/>
            <a:gdLst>
              <a:gd name="connsiteX0" fmla="*/ 0 w 4263032"/>
              <a:gd name="connsiteY0" fmla="*/ 170354 h 1022106"/>
              <a:gd name="connsiteX1" fmla="*/ 170354 w 4263032"/>
              <a:gd name="connsiteY1" fmla="*/ 0 h 1022106"/>
              <a:gd name="connsiteX2" fmla="*/ 4092678 w 4263032"/>
              <a:gd name="connsiteY2" fmla="*/ 0 h 1022106"/>
              <a:gd name="connsiteX3" fmla="*/ 4263032 w 4263032"/>
              <a:gd name="connsiteY3" fmla="*/ 170354 h 1022106"/>
              <a:gd name="connsiteX4" fmla="*/ 4263032 w 4263032"/>
              <a:gd name="connsiteY4" fmla="*/ 851752 h 1022106"/>
              <a:gd name="connsiteX5" fmla="*/ 4092678 w 4263032"/>
              <a:gd name="connsiteY5" fmla="*/ 1022106 h 1022106"/>
              <a:gd name="connsiteX6" fmla="*/ 170354 w 4263032"/>
              <a:gd name="connsiteY6" fmla="*/ 1022106 h 1022106"/>
              <a:gd name="connsiteX7" fmla="*/ 0 w 4263032"/>
              <a:gd name="connsiteY7" fmla="*/ 851752 h 1022106"/>
              <a:gd name="connsiteX8" fmla="*/ 0 w 4263032"/>
              <a:gd name="connsiteY8" fmla="*/ 170354 h 102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3032" h="1022106">
                <a:moveTo>
                  <a:pt x="0" y="170354"/>
                </a:moveTo>
                <a:cubicBezTo>
                  <a:pt x="0" y="76270"/>
                  <a:pt x="76270" y="0"/>
                  <a:pt x="170354" y="0"/>
                </a:cubicBezTo>
                <a:lnTo>
                  <a:pt x="4092678" y="0"/>
                </a:lnTo>
                <a:cubicBezTo>
                  <a:pt x="4186762" y="0"/>
                  <a:pt x="4263032" y="76270"/>
                  <a:pt x="4263032" y="170354"/>
                </a:cubicBezTo>
                <a:lnTo>
                  <a:pt x="4263032" y="851752"/>
                </a:lnTo>
                <a:cubicBezTo>
                  <a:pt x="4263032" y="945836"/>
                  <a:pt x="4186762" y="1022106"/>
                  <a:pt x="4092678" y="1022106"/>
                </a:cubicBezTo>
                <a:lnTo>
                  <a:pt x="170354" y="1022106"/>
                </a:lnTo>
                <a:cubicBezTo>
                  <a:pt x="76270" y="1022106"/>
                  <a:pt x="0" y="945836"/>
                  <a:pt x="0" y="851752"/>
                </a:cubicBezTo>
                <a:lnTo>
                  <a:pt x="0" y="170354"/>
                </a:lnTo>
                <a:close/>
              </a:path>
            </a:pathLst>
          </a:custGeom>
          <a:ln>
            <a:solidFill>
              <a:srgbClr val="F8B2A3"/>
            </a:solidFill>
          </a:ln>
        </p:spPr>
        <p:style>
          <a:lnRef idx="2">
            <a:schemeClr val="accent2"/>
          </a:lnRef>
          <a:fillRef idx="1">
            <a:schemeClr val="lt1"/>
          </a:fillRef>
          <a:effectRef idx="0">
            <a:schemeClr val="accent2"/>
          </a:effectRef>
          <a:fontRef idx="minor">
            <a:schemeClr val="dk1"/>
          </a:fontRef>
        </p:style>
        <p:txBody>
          <a:bodyPr spcFirstLastPara="0" vert="horz" wrap="square" lIns="211185" tIns="49895" rIns="211185" bIns="49895" numCol="1" spcCol="1270" anchor="ctr" anchorCtr="0">
            <a:noAutofit/>
          </a:bodyPr>
          <a:lstStyle/>
          <a:p>
            <a:pPr>
              <a:defRPr/>
            </a:pPr>
            <a:r>
              <a:rPr lang="en-US" altLang="es-ES" sz="1000" dirty="0">
                <a:latin typeface="Arial Rounded MT Bold" panose="020F0704030504030204" pitchFamily="34" charset="0"/>
              </a:rPr>
              <a:t>What will their modern equivalents be? Fast digitization is on the way and it </a:t>
            </a:r>
          </a:p>
          <a:p>
            <a:pPr>
              <a:defRPr/>
            </a:pPr>
            <a:r>
              <a:rPr lang="en-US" altLang="es-ES" sz="1000" dirty="0">
                <a:latin typeface="Arial Rounded MT Bold" panose="020F0704030504030204" pitchFamily="34" charset="0"/>
              </a:rPr>
              <a:t>will likely bring economic devastation more than the environmental one. </a:t>
            </a:r>
          </a:p>
        </p:txBody>
      </p:sp>
      <p:sp>
        <p:nvSpPr>
          <p:cNvPr id="17" name="Rectángulo 16">
            <a:extLst>
              <a:ext uri="{FF2B5EF4-FFF2-40B4-BE49-F238E27FC236}">
                <a16:creationId xmlns:a16="http://schemas.microsoft.com/office/drawing/2014/main" id="{2581B780-03BD-4D31-BBB8-52CE11C9F436}"/>
              </a:ext>
            </a:extLst>
          </p:cNvPr>
          <p:cNvSpPr/>
          <p:nvPr/>
        </p:nvSpPr>
        <p:spPr>
          <a:xfrm>
            <a:off x="1595680" y="4174421"/>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18" name="Forma libre: forma 17">
            <a:extLst>
              <a:ext uri="{FF2B5EF4-FFF2-40B4-BE49-F238E27FC236}">
                <a16:creationId xmlns:a16="http://schemas.microsoft.com/office/drawing/2014/main" id="{DC3BBC52-D4B4-48D2-99AC-F2B5F096ABA2}"/>
              </a:ext>
            </a:extLst>
          </p:cNvPr>
          <p:cNvSpPr/>
          <p:nvPr/>
        </p:nvSpPr>
        <p:spPr>
          <a:xfrm>
            <a:off x="1867992" y="3927033"/>
            <a:ext cx="5223960" cy="503589"/>
          </a:xfrm>
          <a:custGeom>
            <a:avLst/>
            <a:gdLst>
              <a:gd name="connsiteX0" fmla="*/ 0 w 4267200"/>
              <a:gd name="connsiteY0" fmla="*/ 59041 h 354240"/>
              <a:gd name="connsiteX1" fmla="*/ 59041 w 4267200"/>
              <a:gd name="connsiteY1" fmla="*/ 0 h 354240"/>
              <a:gd name="connsiteX2" fmla="*/ 4208159 w 4267200"/>
              <a:gd name="connsiteY2" fmla="*/ 0 h 354240"/>
              <a:gd name="connsiteX3" fmla="*/ 4267200 w 4267200"/>
              <a:gd name="connsiteY3" fmla="*/ 59041 h 354240"/>
              <a:gd name="connsiteX4" fmla="*/ 4267200 w 4267200"/>
              <a:gd name="connsiteY4" fmla="*/ 295199 h 354240"/>
              <a:gd name="connsiteX5" fmla="*/ 4208159 w 4267200"/>
              <a:gd name="connsiteY5" fmla="*/ 354240 h 354240"/>
              <a:gd name="connsiteX6" fmla="*/ 59041 w 4267200"/>
              <a:gd name="connsiteY6" fmla="*/ 354240 h 354240"/>
              <a:gd name="connsiteX7" fmla="*/ 0 w 4267200"/>
              <a:gd name="connsiteY7" fmla="*/ 295199 h 354240"/>
              <a:gd name="connsiteX8" fmla="*/ 0 w 426720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354240">
                <a:moveTo>
                  <a:pt x="0" y="59041"/>
                </a:moveTo>
                <a:cubicBezTo>
                  <a:pt x="0" y="26434"/>
                  <a:pt x="26434" y="0"/>
                  <a:pt x="59041" y="0"/>
                </a:cubicBezTo>
                <a:lnTo>
                  <a:pt x="4208159" y="0"/>
                </a:lnTo>
                <a:cubicBezTo>
                  <a:pt x="4240766" y="0"/>
                  <a:pt x="4267200" y="26434"/>
                  <a:pt x="4267200" y="59041"/>
                </a:cubicBezTo>
                <a:lnTo>
                  <a:pt x="4267200" y="295199"/>
                </a:lnTo>
                <a:cubicBezTo>
                  <a:pt x="4267200" y="327806"/>
                  <a:pt x="4240766" y="354240"/>
                  <a:pt x="4208159" y="354240"/>
                </a:cubicBezTo>
                <a:lnTo>
                  <a:pt x="59041" y="354240"/>
                </a:lnTo>
                <a:cubicBezTo>
                  <a:pt x="26434" y="354240"/>
                  <a:pt x="0" y="327806"/>
                  <a:pt x="0" y="295199"/>
                </a:cubicBezTo>
                <a:lnTo>
                  <a:pt x="0" y="59041"/>
                </a:lnTo>
                <a:close/>
              </a:path>
            </a:pathLst>
          </a:custGeom>
          <a:ln>
            <a:solidFill>
              <a:schemeClr val="accent1"/>
            </a:solidFill>
          </a:ln>
        </p:spPr>
        <p:style>
          <a:lnRef idx="2">
            <a:schemeClr val="accent2"/>
          </a:lnRef>
          <a:fillRef idx="1">
            <a:schemeClr val="lt1"/>
          </a:fillRef>
          <a:effectRef idx="0">
            <a:schemeClr val="accent2"/>
          </a:effectRef>
          <a:fontRef idx="minor">
            <a:schemeClr val="dk1"/>
          </a:fontRef>
        </p:style>
        <p:txBody>
          <a:bodyPr spcFirstLastPara="0" vert="horz" wrap="square" lIns="178583" tIns="17293" rIns="178583" bIns="17293" numCol="1" spcCol="1270" anchor="ctr" anchorCtr="0">
            <a:noAutofit/>
          </a:bodyPr>
          <a:lstStyle/>
          <a:p>
            <a:pPr>
              <a:defRPr/>
            </a:pPr>
            <a:r>
              <a:rPr lang="en-US" altLang="es-ES" sz="1000" i="1" dirty="0">
                <a:solidFill>
                  <a:srgbClr val="7030A0"/>
                </a:solidFill>
                <a:latin typeface="Arial Rounded MT Bold" panose="020F0704030504030204" pitchFamily="34" charset="0"/>
              </a:rPr>
              <a:t>As computers become more powerful, businesses will need less of certain </a:t>
            </a:r>
          </a:p>
          <a:p>
            <a:pPr>
              <a:defRPr/>
            </a:pPr>
            <a:r>
              <a:rPr lang="en-US" altLang="es-ES" sz="1000" i="1" dirty="0">
                <a:solidFill>
                  <a:srgbClr val="7030A0"/>
                </a:solidFill>
                <a:latin typeface="Arial Rounded MT Bold" panose="020F0704030504030204" pitchFamily="34" charset="0"/>
              </a:rPr>
              <a:t>types of employees.</a:t>
            </a:r>
            <a:endParaRPr lang="en-GB" altLang="es-ES" sz="1000" i="1"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112493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5766" y="1885346"/>
            <a:ext cx="6216593"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en-US" altLang="es-ES" sz="1200" dirty="0">
                <a:latin typeface="Arial Rounded MT Bold" panose="020F0704030504030204" pitchFamily="34" charset="0"/>
              </a:rPr>
              <a:t>In its run, technological progress will leave someone behind, perhaps a lot of </a:t>
            </a:r>
          </a:p>
          <a:p>
            <a:pPr>
              <a:defRPr/>
            </a:pPr>
            <a:r>
              <a:rPr lang="en-US" altLang="es-ES" sz="1200" dirty="0">
                <a:latin typeface="Arial Rounded MT Bold" panose="020F0704030504030204" pitchFamily="34" charset="0"/>
              </a:rPr>
              <a:t>people. As we will prove, there has never been a better time to be a </a:t>
            </a:r>
            <a:r>
              <a:rPr lang="en-US" altLang="es-ES" sz="1200" dirty="0">
                <a:solidFill>
                  <a:schemeClr val="tx2">
                    <a:lumMod val="60000"/>
                    <a:lumOff val="40000"/>
                  </a:schemeClr>
                </a:solidFill>
                <a:latin typeface="Arial Rounded MT Bold" panose="020F0704030504030204" pitchFamily="34" charset="0"/>
              </a:rPr>
              <a:t>skilled or </a:t>
            </a:r>
          </a:p>
          <a:p>
            <a:pPr>
              <a:defRPr/>
            </a:pPr>
            <a:r>
              <a:rPr lang="en-US" altLang="es-ES" sz="1200" dirty="0">
                <a:solidFill>
                  <a:schemeClr val="tx2">
                    <a:lumMod val="60000"/>
                    <a:lumOff val="40000"/>
                  </a:schemeClr>
                </a:solidFill>
                <a:latin typeface="Arial Rounded MT Bold" panose="020F0704030504030204" pitchFamily="34" charset="0"/>
              </a:rPr>
              <a:t>educated worker</a:t>
            </a:r>
            <a:r>
              <a:rPr lang="en-US" altLang="es-ES" sz="1200" dirty="0">
                <a:latin typeface="Arial Rounded MT Bold" panose="020F0704030504030204" pitchFamily="34" charset="0"/>
              </a:rPr>
              <a:t> in the right sense of the word, because this is the kind of </a:t>
            </a:r>
          </a:p>
          <a:p>
            <a:pPr>
              <a:defRPr/>
            </a:pPr>
            <a:r>
              <a:rPr lang="en-US" altLang="es-ES" sz="1200" dirty="0">
                <a:latin typeface="Arial Rounded MT Bold" panose="020F0704030504030204" pitchFamily="34" charset="0"/>
              </a:rPr>
              <a:t>person who can </a:t>
            </a:r>
            <a:r>
              <a:rPr lang="en-US" altLang="es-ES" sz="1200" dirty="0">
                <a:solidFill>
                  <a:schemeClr val="tx2">
                    <a:lumMod val="60000"/>
                    <a:lumOff val="40000"/>
                  </a:schemeClr>
                </a:solidFill>
                <a:latin typeface="Arial Rounded MT Bold" panose="020F0704030504030204" pitchFamily="34" charset="0"/>
              </a:rPr>
              <a:t>use technology to create and capture value</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But there has never been a </a:t>
            </a:r>
            <a:r>
              <a:rPr lang="en-US" altLang="es-ES" sz="1200" i="1" dirty="0">
                <a:solidFill>
                  <a:srgbClr val="E941D5"/>
                </a:solidFill>
                <a:latin typeface="Arial Rounded MT Bold" panose="020F0704030504030204" pitchFamily="34" charset="0"/>
              </a:rPr>
              <a:t>worse </a:t>
            </a:r>
            <a:r>
              <a:rPr lang="en-US" altLang="es-ES" sz="1200" dirty="0">
                <a:latin typeface="Arial Rounded MT Bold" panose="020F0704030504030204" pitchFamily="34" charset="0"/>
              </a:rPr>
              <a:t>time to be a </a:t>
            </a:r>
            <a:r>
              <a:rPr lang="en-US" altLang="es-ES" sz="1200" dirty="0">
                <a:solidFill>
                  <a:schemeClr val="tx2">
                    <a:lumMod val="60000"/>
                    <a:lumOff val="40000"/>
                  </a:schemeClr>
                </a:solidFill>
                <a:latin typeface="Arial Rounded MT Bold" panose="020F0704030504030204" pitchFamily="34" charset="0"/>
              </a:rPr>
              <a:t>worker</a:t>
            </a:r>
            <a:r>
              <a:rPr lang="en-US" altLang="es-ES" sz="1200" dirty="0">
                <a:latin typeface="Arial Rounded MT Bold" panose="020F0704030504030204" pitchFamily="34" charset="0"/>
              </a:rPr>
              <a:t> who has to </a:t>
            </a:r>
            <a:r>
              <a:rPr lang="en-US" altLang="es-ES" sz="1200" dirty="0">
                <a:solidFill>
                  <a:schemeClr val="tx2">
                    <a:lumMod val="60000"/>
                    <a:lumOff val="40000"/>
                  </a:schemeClr>
                </a:solidFill>
                <a:latin typeface="Arial Rounded MT Bold" panose="020F0704030504030204" pitchFamily="34" charset="0"/>
              </a:rPr>
              <a:t>offer only </a:t>
            </a:r>
          </a:p>
          <a:p>
            <a:pPr>
              <a:defRPr/>
            </a:pPr>
            <a:r>
              <a:rPr lang="en-US" altLang="es-ES" sz="1200" dirty="0">
                <a:solidFill>
                  <a:schemeClr val="tx2">
                    <a:lumMod val="60000"/>
                    <a:lumOff val="40000"/>
                  </a:schemeClr>
                </a:solidFill>
                <a:latin typeface="Arial Rounded MT Bold" panose="020F0704030504030204" pitchFamily="34" charset="0"/>
              </a:rPr>
              <a:t>"ordinary" capabilities</a:t>
            </a:r>
            <a:r>
              <a:rPr lang="en-US" altLang="es-ES" sz="1200" dirty="0">
                <a:latin typeface="Arial Rounded MT Bold" panose="020F0704030504030204" pitchFamily="34" charset="0"/>
              </a:rPr>
              <a:t> because computers, robots and other digital technologies are acquiring the same skills and competences at great speed.</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902D341-FC73-41B0-8BEA-043035849212}"/>
              </a:ext>
            </a:extLst>
          </p:cNvPr>
          <p:cNvSpPr/>
          <p:nvPr/>
        </p:nvSpPr>
        <p:spPr>
          <a:xfrm>
            <a:off x="1610094" y="145097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p:txBody>
      </p:sp>
      <p:sp>
        <p:nvSpPr>
          <p:cNvPr id="10" name="Donut 24">
            <a:extLst>
              <a:ext uri="{FF2B5EF4-FFF2-40B4-BE49-F238E27FC236}">
                <a16:creationId xmlns:a16="http://schemas.microsoft.com/office/drawing/2014/main" id="{15A1C3D1-F39D-4310-B4E0-24103AE7519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479396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417" y="12404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215454C-FF7D-49D3-8B8A-3461701DFEBD}"/>
              </a:ext>
            </a:extLst>
          </p:cNvPr>
          <p:cNvSpPr/>
          <p:nvPr/>
        </p:nvSpPr>
        <p:spPr>
          <a:xfrm>
            <a:off x="1547417" y="142500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p:txBody>
      </p:sp>
      <p:sp>
        <p:nvSpPr>
          <p:cNvPr id="10" name="Donut 24">
            <a:extLst>
              <a:ext uri="{FF2B5EF4-FFF2-40B4-BE49-F238E27FC236}">
                <a16:creationId xmlns:a16="http://schemas.microsoft.com/office/drawing/2014/main" id="{45AC5FA4-8B24-4DF6-9AF1-269AFD1A707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2" name="Diagrama 1">
            <a:extLst>
              <a:ext uri="{FF2B5EF4-FFF2-40B4-BE49-F238E27FC236}">
                <a16:creationId xmlns:a16="http://schemas.microsoft.com/office/drawing/2014/main" id="{8687C62C-19A3-40FF-93ED-D11DBDC26907}"/>
              </a:ext>
            </a:extLst>
          </p:cNvPr>
          <p:cNvGraphicFramePr/>
          <p:nvPr>
            <p:extLst>
              <p:ext uri="{D42A27DB-BD31-4B8C-83A1-F6EECF244321}">
                <p14:modId xmlns:p14="http://schemas.microsoft.com/office/powerpoint/2010/main" val="408466941"/>
              </p:ext>
            </p:extLst>
          </p:nvPr>
        </p:nvGraphicFramePr>
        <p:xfrm>
          <a:off x="2014424" y="2050842"/>
          <a:ext cx="5115152" cy="2342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283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91397"/>
            <a:ext cx="6336704" cy="2308324"/>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Almost all of the </a:t>
            </a:r>
            <a:r>
              <a:rPr lang="en-US" altLang="es-ES" sz="1200" dirty="0">
                <a:solidFill>
                  <a:schemeClr val="tx2">
                    <a:lumMod val="60000"/>
                    <a:lumOff val="40000"/>
                  </a:schemeClr>
                </a:solidFill>
                <a:latin typeface="Arial Rounded MT Bold" panose="020F0704030504030204" pitchFamily="34" charset="0"/>
              </a:rPr>
              <a:t>innovations</a:t>
            </a:r>
            <a:r>
              <a:rPr lang="en-US" altLang="es-ES" sz="1200" dirty="0">
                <a:latin typeface="Arial Rounded MT Bold" panose="020F0704030504030204" pitchFamily="34" charset="0"/>
              </a:rPr>
              <a:t> described in this module have arrived in </a:t>
            </a:r>
            <a:r>
              <a:rPr lang="en-US" altLang="es-ES" sz="1200" dirty="0">
                <a:solidFill>
                  <a:schemeClr val="tx2">
                    <a:lumMod val="60000"/>
                    <a:lumOff val="40000"/>
                  </a:schemeClr>
                </a:solidFill>
                <a:latin typeface="Arial Rounded MT Bold" panose="020F0704030504030204" pitchFamily="34" charset="0"/>
              </a:rPr>
              <a:t>the last few </a:t>
            </a:r>
          </a:p>
          <a:p>
            <a:pPr>
              <a:defRPr/>
            </a:pPr>
            <a:r>
              <a:rPr lang="en-US" altLang="es-ES" sz="1200" dirty="0">
                <a:solidFill>
                  <a:schemeClr val="tx2">
                    <a:lumMod val="60000"/>
                    <a:lumOff val="40000"/>
                  </a:schemeClr>
                </a:solidFill>
                <a:latin typeface="Arial Rounded MT Bold" panose="020F0704030504030204" pitchFamily="34" charset="0"/>
              </a:rPr>
              <a:t>years</a:t>
            </a:r>
            <a:r>
              <a:rPr lang="en-US" altLang="es-ES" sz="1200" dirty="0">
                <a:latin typeface="Arial Rounded MT Bold" panose="020F0704030504030204" pitchFamily="34" charset="0"/>
              </a:rPr>
              <a:t>. We have seen them in areas where progress had been slow for a long time </a:t>
            </a:r>
          </a:p>
          <a:p>
            <a:pPr>
              <a:defRPr/>
            </a:pPr>
            <a:r>
              <a:rPr lang="en-US" altLang="es-ES" sz="1200" dirty="0">
                <a:latin typeface="Arial Rounded MT Bold" panose="020F0704030504030204" pitchFamily="34" charset="0"/>
              </a:rPr>
              <a:t>and in which scrupulous studies had come to the conclusion more than once that </a:t>
            </a:r>
          </a:p>
          <a:p>
            <a:pPr>
              <a:defRPr/>
            </a:pPr>
            <a:r>
              <a:rPr lang="en-US" altLang="es-ES" sz="1200" dirty="0">
                <a:latin typeface="Arial Rounded MT Bold" panose="020F0704030504030204" pitchFamily="34" charset="0"/>
              </a:rPr>
              <a:t>there would never be an acceleration.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Then, after so much gradualness, </a:t>
            </a:r>
            <a:r>
              <a:rPr lang="en-US" altLang="es-ES" sz="1200" dirty="0">
                <a:solidFill>
                  <a:schemeClr val="tx2">
                    <a:lumMod val="60000"/>
                    <a:lumOff val="40000"/>
                  </a:schemeClr>
                </a:solidFill>
                <a:latin typeface="Arial Rounded MT Bold" panose="020F0704030504030204" pitchFamily="34" charset="0"/>
              </a:rPr>
              <a:t>digital progress suddenly came</a:t>
            </a:r>
            <a:r>
              <a:rPr lang="en-US" altLang="es-ES" sz="1200" dirty="0">
                <a:latin typeface="Arial Rounded MT Bold" panose="020F0704030504030204" pitchFamily="34" charset="0"/>
              </a:rPr>
              <a:t>. It has come in </a:t>
            </a:r>
          </a:p>
          <a:p>
            <a:pPr>
              <a:defRPr/>
            </a:pPr>
            <a:r>
              <a:rPr lang="en-US" altLang="es-ES" sz="1200" dirty="0">
                <a:latin typeface="Arial Rounded MT Bold" panose="020F0704030504030204" pitchFamily="34" charset="0"/>
              </a:rPr>
              <a:t>multiple industries, from artificial intelligence to self-driving cars and robotic. </a:t>
            </a:r>
          </a:p>
          <a:p>
            <a:pPr>
              <a:defRPr/>
            </a:pPr>
            <a:endParaRPr lang="en-US" altLang="es-ES" sz="1200" dirty="0">
              <a:latin typeface="Arial Rounded MT Bold" panose="020F0704030504030204" pitchFamily="34" charset="0"/>
            </a:endParaRPr>
          </a:p>
          <a:p>
            <a:pPr>
              <a:defRPr/>
            </a:pPr>
            <a:r>
              <a:rPr lang="en-US" altLang="es-ES" sz="1200" dirty="0">
                <a:solidFill>
                  <a:schemeClr val="tx2">
                    <a:lumMod val="60000"/>
                    <a:lumOff val="40000"/>
                  </a:schemeClr>
                </a:solidFill>
                <a:latin typeface="Arial Rounded MT Bold" panose="020F0704030504030204" pitchFamily="34" charset="0"/>
              </a:rPr>
              <a:t>How did it happen? </a:t>
            </a:r>
            <a:r>
              <a:rPr lang="en-US" altLang="es-ES" sz="1200" dirty="0">
                <a:latin typeface="Arial Rounded MT Bold" panose="020F0704030504030204" pitchFamily="34" charset="0"/>
              </a:rPr>
              <a:t>It was a stroke of luck, the confluence of various improvements, happy yet temporary?</a:t>
            </a:r>
            <a:endParaRPr lang="it-IT"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7972D19-3C4A-4DFF-87E7-D49550D71FE7}"/>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p:txBody>
      </p:sp>
      <p:sp>
        <p:nvSpPr>
          <p:cNvPr id="10" name="Donut 24">
            <a:extLst>
              <a:ext uri="{FF2B5EF4-FFF2-40B4-BE49-F238E27FC236}">
                <a16:creationId xmlns:a16="http://schemas.microsoft.com/office/drawing/2014/main" id="{04EB82AF-CC8F-45E0-B2A0-5FB50574968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805995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826" y="1057223"/>
            <a:ext cx="6025485" cy="73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A6D08BDA-FADA-4742-A2F0-80BBB95F52B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31" name="Grupo 30">
            <a:extLst>
              <a:ext uri="{FF2B5EF4-FFF2-40B4-BE49-F238E27FC236}">
                <a16:creationId xmlns:a16="http://schemas.microsoft.com/office/drawing/2014/main" id="{CE7F995A-C49F-413A-AA38-35B502F2A962}"/>
              </a:ext>
            </a:extLst>
          </p:cNvPr>
          <p:cNvGrpSpPr/>
          <p:nvPr/>
        </p:nvGrpSpPr>
        <p:grpSpPr>
          <a:xfrm>
            <a:off x="1672911" y="1531537"/>
            <a:ext cx="6855686" cy="2944317"/>
            <a:chOff x="3149275" y="1251802"/>
            <a:chExt cx="5708411" cy="3468611"/>
          </a:xfrm>
        </p:grpSpPr>
        <p:sp>
          <p:nvSpPr>
            <p:cNvPr id="25" name="Forma libre: forma 24">
              <a:extLst>
                <a:ext uri="{FF2B5EF4-FFF2-40B4-BE49-F238E27FC236}">
                  <a16:creationId xmlns:a16="http://schemas.microsoft.com/office/drawing/2014/main" id="{39DD8D83-E4AD-42C0-9599-D9A7A32F21F7}"/>
                </a:ext>
              </a:extLst>
            </p:cNvPr>
            <p:cNvSpPr/>
            <p:nvPr/>
          </p:nvSpPr>
          <p:spPr>
            <a:xfrm>
              <a:off x="3149275" y="1251802"/>
              <a:ext cx="5038873" cy="1001291"/>
            </a:xfrm>
            <a:custGeom>
              <a:avLst/>
              <a:gdLst>
                <a:gd name="connsiteX0" fmla="*/ 0 w 4091005"/>
                <a:gd name="connsiteY0" fmla="*/ 100129 h 1001291"/>
                <a:gd name="connsiteX1" fmla="*/ 100129 w 4091005"/>
                <a:gd name="connsiteY1" fmla="*/ 0 h 1001291"/>
                <a:gd name="connsiteX2" fmla="*/ 3990876 w 4091005"/>
                <a:gd name="connsiteY2" fmla="*/ 0 h 1001291"/>
                <a:gd name="connsiteX3" fmla="*/ 4091005 w 4091005"/>
                <a:gd name="connsiteY3" fmla="*/ 100129 h 1001291"/>
                <a:gd name="connsiteX4" fmla="*/ 4091005 w 4091005"/>
                <a:gd name="connsiteY4" fmla="*/ 901162 h 1001291"/>
                <a:gd name="connsiteX5" fmla="*/ 3990876 w 4091005"/>
                <a:gd name="connsiteY5" fmla="*/ 1001291 h 1001291"/>
                <a:gd name="connsiteX6" fmla="*/ 100129 w 4091005"/>
                <a:gd name="connsiteY6" fmla="*/ 1001291 h 1001291"/>
                <a:gd name="connsiteX7" fmla="*/ 0 w 4091005"/>
                <a:gd name="connsiteY7" fmla="*/ 901162 h 1001291"/>
                <a:gd name="connsiteX8" fmla="*/ 0 w 4091005"/>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1005" h="1001291">
                  <a:moveTo>
                    <a:pt x="0" y="100129"/>
                  </a:moveTo>
                  <a:cubicBezTo>
                    <a:pt x="0" y="44829"/>
                    <a:pt x="44829" y="0"/>
                    <a:pt x="100129" y="0"/>
                  </a:cubicBezTo>
                  <a:lnTo>
                    <a:pt x="3990876" y="0"/>
                  </a:lnTo>
                  <a:cubicBezTo>
                    <a:pt x="4046176" y="0"/>
                    <a:pt x="4091005" y="44829"/>
                    <a:pt x="4091005" y="100129"/>
                  </a:cubicBezTo>
                  <a:lnTo>
                    <a:pt x="4091005" y="901162"/>
                  </a:lnTo>
                  <a:cubicBezTo>
                    <a:pt x="4091005" y="956462"/>
                    <a:pt x="4046176" y="1001291"/>
                    <a:pt x="3990876" y="1001291"/>
                  </a:cubicBezTo>
                  <a:lnTo>
                    <a:pt x="100129" y="1001291"/>
                  </a:lnTo>
                  <a:cubicBezTo>
                    <a:pt x="44829" y="1001291"/>
                    <a:pt x="0" y="956462"/>
                    <a:pt x="0" y="901162"/>
                  </a:cubicBezTo>
                  <a:lnTo>
                    <a:pt x="0" y="100129"/>
                  </a:lnTo>
                  <a:close/>
                </a:path>
              </a:pathLst>
            </a:custGeom>
            <a:ln/>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71237" tIns="71237" rIns="1111683" bIns="71237" numCol="1" spcCol="1270" anchor="ctr" anchorCtr="0">
              <a:noAutofit/>
            </a:bodyPr>
            <a:lstStyle/>
            <a:p>
              <a:pPr>
                <a:defRPr/>
              </a:pPr>
              <a:r>
                <a:rPr lang="en-US" altLang="es-ES" sz="1100" dirty="0">
                  <a:latin typeface="Arial Rounded MT Bold" panose="020F0704030504030204" pitchFamily="34" charset="0"/>
                </a:rPr>
                <a:t>No. The digital progress that we have seen in recent years is definitely </a:t>
              </a:r>
            </a:p>
            <a:p>
              <a:pPr>
                <a:defRPr/>
              </a:pPr>
              <a:r>
                <a:rPr lang="en-US" altLang="es-ES" sz="1100" dirty="0">
                  <a:latin typeface="Arial Rounded MT Bold" panose="020F0704030504030204" pitchFamily="34" charset="0"/>
                </a:rPr>
                <a:t>impressive, but it's just a hint of what is yet to come. It is the dawn of the second age of the machines.</a:t>
              </a:r>
            </a:p>
          </p:txBody>
        </p:sp>
        <p:grpSp>
          <p:nvGrpSpPr>
            <p:cNvPr id="30" name="Grupo 29">
              <a:extLst>
                <a:ext uri="{FF2B5EF4-FFF2-40B4-BE49-F238E27FC236}">
                  <a16:creationId xmlns:a16="http://schemas.microsoft.com/office/drawing/2014/main" id="{85C191AF-9C08-494F-B396-2AC3241ED223}"/>
                </a:ext>
              </a:extLst>
            </p:cNvPr>
            <p:cNvGrpSpPr/>
            <p:nvPr/>
          </p:nvGrpSpPr>
          <p:grpSpPr>
            <a:xfrm>
              <a:off x="3160741" y="2010630"/>
              <a:ext cx="5696945" cy="2709783"/>
              <a:chOff x="3160741" y="2010630"/>
              <a:chExt cx="5696945" cy="2709783"/>
            </a:xfrm>
          </p:grpSpPr>
          <p:sp>
            <p:nvSpPr>
              <p:cNvPr id="13" name="Forma libre: forma 12">
                <a:extLst>
                  <a:ext uri="{FF2B5EF4-FFF2-40B4-BE49-F238E27FC236}">
                    <a16:creationId xmlns:a16="http://schemas.microsoft.com/office/drawing/2014/main" id="{5607AFF3-E783-4232-ABCE-B1DA05123D28}"/>
                  </a:ext>
                </a:extLst>
              </p:cNvPr>
              <p:cNvSpPr/>
              <p:nvPr/>
            </p:nvSpPr>
            <p:spPr>
              <a:xfrm>
                <a:off x="3160741" y="2809206"/>
                <a:ext cx="1426359" cy="773008"/>
              </a:xfrm>
              <a:custGeom>
                <a:avLst/>
                <a:gdLst>
                  <a:gd name="connsiteX0" fmla="*/ 0 w 1626989"/>
                  <a:gd name="connsiteY0" fmla="*/ 0 h 903882"/>
                  <a:gd name="connsiteX1" fmla="*/ 1626989 w 1626989"/>
                  <a:gd name="connsiteY1" fmla="*/ 0 h 903882"/>
                  <a:gd name="connsiteX2" fmla="*/ 1626989 w 1626989"/>
                  <a:gd name="connsiteY2" fmla="*/ 903882 h 903882"/>
                  <a:gd name="connsiteX3" fmla="*/ 0 w 1626989"/>
                  <a:gd name="connsiteY3" fmla="*/ 903882 h 903882"/>
                  <a:gd name="connsiteX4" fmla="*/ 0 w 1626989"/>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989" h="903882">
                    <a:moveTo>
                      <a:pt x="0" y="0"/>
                    </a:moveTo>
                    <a:lnTo>
                      <a:pt x="1626989" y="0"/>
                    </a:lnTo>
                    <a:lnTo>
                      <a:pt x="1626989"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r" defTabSz="266700">
                  <a:lnSpc>
                    <a:spcPct val="90000"/>
                  </a:lnSpc>
                  <a:spcBef>
                    <a:spcPct val="0"/>
                  </a:spcBef>
                  <a:spcAft>
                    <a:spcPct val="35000"/>
                  </a:spcAft>
                  <a:buNone/>
                </a:pPr>
                <a:endParaRPr lang="es-ES" sz="600" kern="1200"/>
              </a:p>
            </p:txBody>
          </p:sp>
          <p:sp>
            <p:nvSpPr>
              <p:cNvPr id="19" name="Forma libre: forma 18">
                <a:extLst>
                  <a:ext uri="{FF2B5EF4-FFF2-40B4-BE49-F238E27FC236}">
                    <a16:creationId xmlns:a16="http://schemas.microsoft.com/office/drawing/2014/main" id="{FD21143D-ECBA-439C-A6C5-0A50BDAC8F95}"/>
                  </a:ext>
                </a:extLst>
              </p:cNvPr>
              <p:cNvSpPr/>
              <p:nvPr/>
            </p:nvSpPr>
            <p:spPr>
              <a:xfrm>
                <a:off x="5822176" y="3711852"/>
                <a:ext cx="1473905" cy="773008"/>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l" defTabSz="266700">
                  <a:lnSpc>
                    <a:spcPct val="90000"/>
                  </a:lnSpc>
                  <a:spcBef>
                    <a:spcPct val="0"/>
                  </a:spcBef>
                  <a:spcAft>
                    <a:spcPct val="35000"/>
                  </a:spcAft>
                  <a:buNone/>
                </a:pPr>
                <a:endParaRPr lang="es-ES" sz="600" kern="1200"/>
              </a:p>
            </p:txBody>
          </p:sp>
          <p:sp>
            <p:nvSpPr>
              <p:cNvPr id="26" name="Forma libre: forma 25">
                <a:extLst>
                  <a:ext uri="{FF2B5EF4-FFF2-40B4-BE49-F238E27FC236}">
                    <a16:creationId xmlns:a16="http://schemas.microsoft.com/office/drawing/2014/main" id="{BDFD08EA-8BB2-4BC8-9511-32ED340AF12F}"/>
                  </a:ext>
                </a:extLst>
              </p:cNvPr>
              <p:cNvSpPr/>
              <p:nvPr/>
            </p:nvSpPr>
            <p:spPr>
              <a:xfrm>
                <a:off x="3535718" y="2454219"/>
                <a:ext cx="5038873" cy="1001291"/>
              </a:xfrm>
              <a:custGeom>
                <a:avLst/>
                <a:gdLst>
                  <a:gd name="connsiteX0" fmla="*/ 0 w 4017761"/>
                  <a:gd name="connsiteY0" fmla="*/ 100129 h 1001291"/>
                  <a:gd name="connsiteX1" fmla="*/ 100129 w 4017761"/>
                  <a:gd name="connsiteY1" fmla="*/ 0 h 1001291"/>
                  <a:gd name="connsiteX2" fmla="*/ 3917632 w 4017761"/>
                  <a:gd name="connsiteY2" fmla="*/ 0 h 1001291"/>
                  <a:gd name="connsiteX3" fmla="*/ 4017761 w 4017761"/>
                  <a:gd name="connsiteY3" fmla="*/ 100129 h 1001291"/>
                  <a:gd name="connsiteX4" fmla="*/ 4017761 w 4017761"/>
                  <a:gd name="connsiteY4" fmla="*/ 901162 h 1001291"/>
                  <a:gd name="connsiteX5" fmla="*/ 3917632 w 4017761"/>
                  <a:gd name="connsiteY5" fmla="*/ 1001291 h 1001291"/>
                  <a:gd name="connsiteX6" fmla="*/ 100129 w 4017761"/>
                  <a:gd name="connsiteY6" fmla="*/ 1001291 h 1001291"/>
                  <a:gd name="connsiteX7" fmla="*/ 0 w 4017761"/>
                  <a:gd name="connsiteY7" fmla="*/ 901162 h 1001291"/>
                  <a:gd name="connsiteX8" fmla="*/ 0 w 4017761"/>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761" h="1001291">
                    <a:moveTo>
                      <a:pt x="0" y="100129"/>
                    </a:moveTo>
                    <a:cubicBezTo>
                      <a:pt x="0" y="44829"/>
                      <a:pt x="44829" y="0"/>
                      <a:pt x="100129" y="0"/>
                    </a:cubicBezTo>
                    <a:lnTo>
                      <a:pt x="3917632" y="0"/>
                    </a:lnTo>
                    <a:cubicBezTo>
                      <a:pt x="3972932" y="0"/>
                      <a:pt x="4017761" y="44829"/>
                      <a:pt x="4017761" y="100129"/>
                    </a:cubicBezTo>
                    <a:lnTo>
                      <a:pt x="4017761" y="901162"/>
                    </a:lnTo>
                    <a:cubicBezTo>
                      <a:pt x="4017761" y="956462"/>
                      <a:pt x="3972932" y="1001291"/>
                      <a:pt x="3917632" y="1001291"/>
                    </a:cubicBezTo>
                    <a:lnTo>
                      <a:pt x="100129" y="1001291"/>
                    </a:lnTo>
                    <a:cubicBezTo>
                      <a:pt x="44829" y="1001291"/>
                      <a:pt x="0" y="956462"/>
                      <a:pt x="0" y="901162"/>
                    </a:cubicBezTo>
                    <a:lnTo>
                      <a:pt x="0" y="100129"/>
                    </a:lnTo>
                    <a:close/>
                  </a:path>
                </a:pathLst>
              </a:custGeom>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71237" tIns="71237" rIns="1076585" bIns="71237" numCol="1" spcCol="1270" anchor="ctr" anchorCtr="0">
                <a:noAutofit/>
              </a:bodyPr>
              <a:lstStyle/>
              <a:p>
                <a:pPr>
                  <a:defRPr/>
                </a:pPr>
                <a:r>
                  <a:rPr lang="en-US" altLang="es-ES" sz="1100" dirty="0">
                    <a:latin typeface="Arial Rounded MT Bold" panose="020F0704030504030204" pitchFamily="34" charset="0"/>
                  </a:rPr>
                  <a:t>To understand why it is happening now we need to understand the </a:t>
                </a:r>
              </a:p>
              <a:p>
                <a:pPr>
                  <a:defRPr/>
                </a:pPr>
                <a:r>
                  <a:rPr lang="en-US" altLang="es-ES" sz="1100" dirty="0">
                    <a:latin typeface="Arial Rounded MT Bold" panose="020F0704030504030204" pitchFamily="34" charset="0"/>
                  </a:rPr>
                  <a:t>nature of technological progress in the age of hardware, software and </a:t>
                </a:r>
              </a:p>
              <a:p>
                <a:pPr>
                  <a:defRPr/>
                </a:pPr>
                <a:r>
                  <a:rPr lang="en-US" altLang="es-ES" sz="1100" dirty="0">
                    <a:latin typeface="Arial Rounded MT Bold" panose="020F0704030504030204" pitchFamily="34" charset="0"/>
                  </a:rPr>
                  <a:t>digital networks. </a:t>
                </a:r>
              </a:p>
            </p:txBody>
          </p:sp>
          <p:sp>
            <p:nvSpPr>
              <p:cNvPr id="27" name="Forma libre: forma 26">
                <a:extLst>
                  <a:ext uri="{FF2B5EF4-FFF2-40B4-BE49-F238E27FC236}">
                    <a16:creationId xmlns:a16="http://schemas.microsoft.com/office/drawing/2014/main" id="{EA323C9E-5E15-41CA-8D32-E0DE85E7F0C7}"/>
                  </a:ext>
                </a:extLst>
              </p:cNvPr>
              <p:cNvSpPr/>
              <p:nvPr/>
            </p:nvSpPr>
            <p:spPr>
              <a:xfrm>
                <a:off x="4062049" y="3719122"/>
                <a:ext cx="4795637" cy="1001291"/>
              </a:xfrm>
              <a:custGeom>
                <a:avLst/>
                <a:gdLst>
                  <a:gd name="connsiteX0" fmla="*/ 0 w 4017761"/>
                  <a:gd name="connsiteY0" fmla="*/ 100129 h 1001291"/>
                  <a:gd name="connsiteX1" fmla="*/ 100129 w 4017761"/>
                  <a:gd name="connsiteY1" fmla="*/ 0 h 1001291"/>
                  <a:gd name="connsiteX2" fmla="*/ 3917632 w 4017761"/>
                  <a:gd name="connsiteY2" fmla="*/ 0 h 1001291"/>
                  <a:gd name="connsiteX3" fmla="*/ 4017761 w 4017761"/>
                  <a:gd name="connsiteY3" fmla="*/ 100129 h 1001291"/>
                  <a:gd name="connsiteX4" fmla="*/ 4017761 w 4017761"/>
                  <a:gd name="connsiteY4" fmla="*/ 901162 h 1001291"/>
                  <a:gd name="connsiteX5" fmla="*/ 3917632 w 4017761"/>
                  <a:gd name="connsiteY5" fmla="*/ 1001291 h 1001291"/>
                  <a:gd name="connsiteX6" fmla="*/ 100129 w 4017761"/>
                  <a:gd name="connsiteY6" fmla="*/ 1001291 h 1001291"/>
                  <a:gd name="connsiteX7" fmla="*/ 0 w 4017761"/>
                  <a:gd name="connsiteY7" fmla="*/ 901162 h 1001291"/>
                  <a:gd name="connsiteX8" fmla="*/ 0 w 4017761"/>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761" h="1001291">
                    <a:moveTo>
                      <a:pt x="0" y="100129"/>
                    </a:moveTo>
                    <a:cubicBezTo>
                      <a:pt x="0" y="44829"/>
                      <a:pt x="44829" y="0"/>
                      <a:pt x="100129" y="0"/>
                    </a:cubicBezTo>
                    <a:lnTo>
                      <a:pt x="3917632" y="0"/>
                    </a:lnTo>
                    <a:cubicBezTo>
                      <a:pt x="3972932" y="0"/>
                      <a:pt x="4017761" y="44829"/>
                      <a:pt x="4017761" y="100129"/>
                    </a:cubicBezTo>
                    <a:lnTo>
                      <a:pt x="4017761" y="901162"/>
                    </a:lnTo>
                    <a:cubicBezTo>
                      <a:pt x="4017761" y="956462"/>
                      <a:pt x="3972932" y="1001291"/>
                      <a:pt x="3917632" y="1001291"/>
                    </a:cubicBezTo>
                    <a:lnTo>
                      <a:pt x="100129" y="1001291"/>
                    </a:lnTo>
                    <a:cubicBezTo>
                      <a:pt x="44829" y="1001291"/>
                      <a:pt x="0" y="956462"/>
                      <a:pt x="0" y="901162"/>
                    </a:cubicBezTo>
                    <a:lnTo>
                      <a:pt x="0" y="10012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237" tIns="71237" rIns="1076585" bIns="71237" numCol="1" spcCol="1270" anchor="ctr" anchorCtr="0">
                <a:noAutofit/>
              </a:bodyPr>
              <a:lstStyle/>
              <a:p>
                <a:pPr>
                  <a:defRPr/>
                </a:pPr>
                <a:r>
                  <a:rPr lang="en-US" altLang="es-ES" sz="1100" dirty="0">
                    <a:latin typeface="Arial Rounded MT Bold" panose="020F0704030504030204" pitchFamily="34" charset="0"/>
                  </a:rPr>
                  <a:t>In particular, we must understand its three key characteristics: </a:t>
                </a:r>
              </a:p>
              <a:p>
                <a:pPr>
                  <a:defRPr/>
                </a:pPr>
                <a:r>
                  <a:rPr lang="en-US" altLang="es-ES" sz="1100" i="1" dirty="0">
                    <a:latin typeface="Arial Rounded MT Bold" panose="020F0704030504030204" pitchFamily="34" charset="0"/>
                  </a:rPr>
                  <a:t>exponential</a:t>
                </a:r>
                <a:r>
                  <a:rPr lang="en-US" altLang="es-ES" sz="1100" dirty="0">
                    <a:latin typeface="Arial Rounded MT Bold" panose="020F0704030504030204" pitchFamily="34" charset="0"/>
                  </a:rPr>
                  <a:t>, </a:t>
                </a:r>
                <a:r>
                  <a:rPr lang="en-US" altLang="es-ES" sz="1100" i="1" dirty="0">
                    <a:latin typeface="Arial Rounded MT Bold" panose="020F0704030504030204" pitchFamily="34" charset="0"/>
                  </a:rPr>
                  <a:t>digital</a:t>
                </a:r>
                <a:r>
                  <a:rPr lang="en-US" altLang="es-ES" sz="1100" dirty="0">
                    <a:latin typeface="Arial Rounded MT Bold" panose="020F0704030504030204" pitchFamily="34" charset="0"/>
                  </a:rPr>
                  <a:t> and </a:t>
                </a:r>
                <a:r>
                  <a:rPr lang="en-US" altLang="es-ES" sz="1100" i="1" dirty="0">
                    <a:latin typeface="Arial Rounded MT Bold" panose="020F0704030504030204" pitchFamily="34" charset="0"/>
                  </a:rPr>
                  <a:t>combinatorial</a:t>
                </a:r>
                <a:r>
                  <a:rPr lang="en-US" altLang="es-ES" sz="1100" dirty="0">
                    <a:latin typeface="Arial Rounded MT Bold" panose="020F0704030504030204" pitchFamily="34" charset="0"/>
                  </a:rPr>
                  <a:t>.</a:t>
                </a:r>
                <a:endParaRPr lang="en-GB" altLang="es-ES" sz="1100" dirty="0">
                  <a:latin typeface="Arial Rounded MT Bold" panose="020F0704030504030204" pitchFamily="34" charset="0"/>
                </a:endParaRPr>
              </a:p>
            </p:txBody>
          </p:sp>
          <p:sp>
            <p:nvSpPr>
              <p:cNvPr id="28" name="Forma libre: forma 27">
                <a:extLst>
                  <a:ext uri="{FF2B5EF4-FFF2-40B4-BE49-F238E27FC236}">
                    <a16:creationId xmlns:a16="http://schemas.microsoft.com/office/drawing/2014/main" id="{86A1F433-BC8D-4CC9-A151-F73546062ADB}"/>
                  </a:ext>
                </a:extLst>
              </p:cNvPr>
              <p:cNvSpPr/>
              <p:nvPr/>
            </p:nvSpPr>
            <p:spPr>
              <a:xfrm>
                <a:off x="7090177" y="2010630"/>
                <a:ext cx="650839" cy="650839"/>
              </a:xfrm>
              <a:custGeom>
                <a:avLst/>
                <a:gdLst>
                  <a:gd name="connsiteX0" fmla="*/ 0 w 650839"/>
                  <a:gd name="connsiteY0" fmla="*/ 357961 h 650839"/>
                  <a:gd name="connsiteX1" fmla="*/ 146439 w 650839"/>
                  <a:gd name="connsiteY1" fmla="*/ 357961 h 650839"/>
                  <a:gd name="connsiteX2" fmla="*/ 146439 w 650839"/>
                  <a:gd name="connsiteY2" fmla="*/ 0 h 650839"/>
                  <a:gd name="connsiteX3" fmla="*/ 504400 w 650839"/>
                  <a:gd name="connsiteY3" fmla="*/ 0 h 650839"/>
                  <a:gd name="connsiteX4" fmla="*/ 504400 w 650839"/>
                  <a:gd name="connsiteY4" fmla="*/ 357961 h 650839"/>
                  <a:gd name="connsiteX5" fmla="*/ 650839 w 650839"/>
                  <a:gd name="connsiteY5" fmla="*/ 357961 h 650839"/>
                  <a:gd name="connsiteX6" fmla="*/ 325420 w 650839"/>
                  <a:gd name="connsiteY6" fmla="*/ 650839 h 650839"/>
                  <a:gd name="connsiteX7" fmla="*/ 0 w 650839"/>
                  <a:gd name="connsiteY7" fmla="*/ 357961 h 6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839" h="650839">
                    <a:moveTo>
                      <a:pt x="0" y="357961"/>
                    </a:moveTo>
                    <a:lnTo>
                      <a:pt x="146439" y="357961"/>
                    </a:lnTo>
                    <a:lnTo>
                      <a:pt x="146439" y="0"/>
                    </a:lnTo>
                    <a:lnTo>
                      <a:pt x="504400" y="0"/>
                    </a:lnTo>
                    <a:lnTo>
                      <a:pt x="504400" y="357961"/>
                    </a:lnTo>
                    <a:lnTo>
                      <a:pt x="650839" y="357961"/>
                    </a:lnTo>
                    <a:lnTo>
                      <a:pt x="325420" y="650839"/>
                    </a:lnTo>
                    <a:lnTo>
                      <a:pt x="0" y="357961"/>
                    </a:lnTo>
                    <a:close/>
                  </a:path>
                </a:pathLst>
              </a:custGeom>
              <a:solidFill>
                <a:srgbClr val="F8B2A3">
                  <a:alpha val="90000"/>
                </a:srgb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809" tIns="39370" rIns="185809" bIns="200453" numCol="1" spcCol="1270" anchor="ctr" anchorCtr="0">
                <a:noAutofit/>
              </a:bodyPr>
              <a:lstStyle/>
              <a:p>
                <a:pPr marL="0" lvl="0" indent="0" algn="ctr" defTabSz="1377950">
                  <a:lnSpc>
                    <a:spcPct val="90000"/>
                  </a:lnSpc>
                  <a:spcBef>
                    <a:spcPct val="0"/>
                  </a:spcBef>
                  <a:spcAft>
                    <a:spcPct val="35000"/>
                  </a:spcAft>
                  <a:buNone/>
                </a:pPr>
                <a:endParaRPr lang="es-ES" sz="3100" kern="1200"/>
              </a:p>
            </p:txBody>
          </p:sp>
          <p:sp>
            <p:nvSpPr>
              <p:cNvPr id="29" name="Forma libre: forma 28">
                <a:extLst>
                  <a:ext uri="{FF2B5EF4-FFF2-40B4-BE49-F238E27FC236}">
                    <a16:creationId xmlns:a16="http://schemas.microsoft.com/office/drawing/2014/main" id="{9FD895E3-A15D-48BC-9FA1-C1580C288E79}"/>
                  </a:ext>
                </a:extLst>
              </p:cNvPr>
              <p:cNvSpPr/>
              <p:nvPr/>
            </p:nvSpPr>
            <p:spPr>
              <a:xfrm>
                <a:off x="7753586" y="3282688"/>
                <a:ext cx="650839" cy="650839"/>
              </a:xfrm>
              <a:custGeom>
                <a:avLst/>
                <a:gdLst>
                  <a:gd name="connsiteX0" fmla="*/ 0 w 650839"/>
                  <a:gd name="connsiteY0" fmla="*/ 357961 h 650839"/>
                  <a:gd name="connsiteX1" fmla="*/ 146439 w 650839"/>
                  <a:gd name="connsiteY1" fmla="*/ 357961 h 650839"/>
                  <a:gd name="connsiteX2" fmla="*/ 146439 w 650839"/>
                  <a:gd name="connsiteY2" fmla="*/ 0 h 650839"/>
                  <a:gd name="connsiteX3" fmla="*/ 504400 w 650839"/>
                  <a:gd name="connsiteY3" fmla="*/ 0 h 650839"/>
                  <a:gd name="connsiteX4" fmla="*/ 504400 w 650839"/>
                  <a:gd name="connsiteY4" fmla="*/ 357961 h 650839"/>
                  <a:gd name="connsiteX5" fmla="*/ 650839 w 650839"/>
                  <a:gd name="connsiteY5" fmla="*/ 357961 h 650839"/>
                  <a:gd name="connsiteX6" fmla="*/ 325420 w 650839"/>
                  <a:gd name="connsiteY6" fmla="*/ 650839 h 650839"/>
                  <a:gd name="connsiteX7" fmla="*/ 0 w 650839"/>
                  <a:gd name="connsiteY7" fmla="*/ 357961 h 6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839" h="650839">
                    <a:moveTo>
                      <a:pt x="0" y="357961"/>
                    </a:moveTo>
                    <a:lnTo>
                      <a:pt x="146439" y="357961"/>
                    </a:lnTo>
                    <a:lnTo>
                      <a:pt x="146439" y="0"/>
                    </a:lnTo>
                    <a:lnTo>
                      <a:pt x="504400" y="0"/>
                    </a:lnTo>
                    <a:lnTo>
                      <a:pt x="504400" y="357961"/>
                    </a:lnTo>
                    <a:lnTo>
                      <a:pt x="650839" y="357961"/>
                    </a:lnTo>
                    <a:lnTo>
                      <a:pt x="325420" y="650839"/>
                    </a:lnTo>
                    <a:lnTo>
                      <a:pt x="0" y="357961"/>
                    </a:lnTo>
                    <a:close/>
                  </a:path>
                </a:pathLst>
              </a:custGeom>
              <a:solidFill>
                <a:srgbClr val="F8B2A3">
                  <a:alpha val="90000"/>
                </a:srgb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809" tIns="39370" rIns="185809" bIns="200453" numCol="1" spcCol="1270" anchor="ctr" anchorCtr="0">
                <a:noAutofit/>
              </a:bodyPr>
              <a:lstStyle/>
              <a:p>
                <a:pPr marL="0" lvl="0" indent="0" algn="ctr" defTabSz="1377950">
                  <a:lnSpc>
                    <a:spcPct val="90000"/>
                  </a:lnSpc>
                  <a:spcBef>
                    <a:spcPct val="0"/>
                  </a:spcBef>
                  <a:spcAft>
                    <a:spcPct val="35000"/>
                  </a:spcAft>
                  <a:buNone/>
                </a:pPr>
                <a:endParaRPr lang="es-ES" sz="3100" kern="1200"/>
              </a:p>
            </p:txBody>
          </p:sp>
        </p:grpSp>
      </p:grpSp>
      <p:sp>
        <p:nvSpPr>
          <p:cNvPr id="9" name="Rectangle: Rounded Corners 8">
            <a:extLst>
              <a:ext uri="{FF2B5EF4-FFF2-40B4-BE49-F238E27FC236}">
                <a16:creationId xmlns:a16="http://schemas.microsoft.com/office/drawing/2014/main" id="{545C4E81-FDE1-4343-8A8E-2A7AFC726B42}"/>
              </a:ext>
            </a:extLst>
          </p:cNvPr>
          <p:cNvSpPr/>
          <p:nvPr/>
        </p:nvSpPr>
        <p:spPr>
          <a:xfrm>
            <a:off x="1341323" y="1223452"/>
            <a:ext cx="1626989"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Where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we</a:t>
            </a:r>
            <a:r>
              <a:rPr lang="it-IT" altLang="es-ES" sz="1200" dirty="0">
                <a:solidFill>
                  <a:schemeClr val="tx1"/>
                </a:solidFill>
                <a:latin typeface="Arial Rounded MT Bold" panose="020F0704030504030204" pitchFamily="34" charset="0"/>
              </a:rPr>
              <a:t> are</a:t>
            </a:r>
          </a:p>
        </p:txBody>
      </p:sp>
    </p:spTree>
    <p:extLst>
      <p:ext uri="{BB962C8B-B14F-4D97-AF65-F5344CB8AC3E}">
        <p14:creationId xmlns:p14="http://schemas.microsoft.com/office/powerpoint/2010/main" val="128099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215" y="143526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79662"/>
            <a:ext cx="6408712"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en-US" altLang="es-ES" sz="1200" dirty="0">
                <a:solidFill>
                  <a:schemeClr val="tx2">
                    <a:lumMod val="60000"/>
                    <a:lumOff val="40000"/>
                  </a:schemeClr>
                </a:solidFill>
                <a:latin typeface="Arial Rounded MT Bold" panose="020F0704030504030204" pitchFamily="34" charset="0"/>
              </a:rPr>
              <a:t>Gordon</a:t>
            </a:r>
            <a:r>
              <a:rPr lang="en-US" altLang="es-ES" sz="1200" dirty="0">
                <a:latin typeface="Arial Rounded MT Bold" panose="020F0704030504030204" pitchFamily="34" charset="0"/>
              </a:rPr>
              <a:t> and </a:t>
            </a:r>
            <a:r>
              <a:rPr lang="en-US" altLang="es-ES" sz="1200" dirty="0">
                <a:solidFill>
                  <a:schemeClr val="tx2">
                    <a:lumMod val="60000"/>
                    <a:lumOff val="40000"/>
                  </a:schemeClr>
                </a:solidFill>
                <a:latin typeface="Arial Rounded MT Bold" panose="020F0704030504030204" pitchFamily="34" charset="0"/>
              </a:rPr>
              <a:t>Cowen</a:t>
            </a:r>
            <a:r>
              <a:rPr lang="en-US" altLang="es-ES" sz="1200" dirty="0">
                <a:latin typeface="Arial Rounded MT Bold" panose="020F0704030504030204" pitchFamily="34" charset="0"/>
              </a:rPr>
              <a:t> consider the invention of </a:t>
            </a:r>
            <a:r>
              <a:rPr lang="en-US" altLang="es-ES" sz="1200" dirty="0">
                <a:solidFill>
                  <a:schemeClr val="tx2">
                    <a:lumMod val="60000"/>
                    <a:lumOff val="40000"/>
                  </a:schemeClr>
                </a:solidFill>
                <a:latin typeface="Arial Rounded MT Bold" panose="020F0704030504030204" pitchFamily="34" charset="0"/>
              </a:rPr>
              <a:t>powerful technologies essential to </a:t>
            </a:r>
          </a:p>
          <a:p>
            <a:pPr>
              <a:defRPr/>
            </a:pPr>
            <a:r>
              <a:rPr lang="en-US" altLang="es-ES" sz="1200" dirty="0">
                <a:solidFill>
                  <a:schemeClr val="tx2">
                    <a:lumMod val="60000"/>
                    <a:lumOff val="40000"/>
                  </a:schemeClr>
                </a:solidFill>
                <a:latin typeface="Arial Rounded MT Bold" panose="020F0704030504030204" pitchFamily="34" charset="0"/>
              </a:rPr>
              <a:t>economic progress</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Indeed the historians of the economy altogether agree that </a:t>
            </a:r>
            <a:r>
              <a:rPr lang="en-US" altLang="es-ES" sz="1200" dirty="0">
                <a:solidFill>
                  <a:schemeClr val="tx2">
                    <a:lumMod val="60000"/>
                    <a:lumOff val="40000"/>
                  </a:schemeClr>
                </a:solidFill>
                <a:latin typeface="Arial Rounded MT Bold" panose="020F0704030504030204" pitchFamily="34" charset="0"/>
              </a:rPr>
              <a:t>certain technologies </a:t>
            </a:r>
            <a:r>
              <a:rPr lang="en-US" altLang="es-ES" sz="1200" dirty="0">
                <a:latin typeface="Arial Rounded MT Bold" panose="020F0704030504030204" pitchFamily="34" charset="0"/>
              </a:rPr>
              <a:t>are significant enough to </a:t>
            </a:r>
            <a:r>
              <a:rPr lang="en-US" altLang="es-ES" sz="1200" dirty="0">
                <a:solidFill>
                  <a:schemeClr val="tx2">
                    <a:lumMod val="60000"/>
                    <a:lumOff val="40000"/>
                  </a:schemeClr>
                </a:solidFill>
                <a:latin typeface="Arial Rounded MT Bold" panose="020F0704030504030204" pitchFamily="34" charset="0"/>
              </a:rPr>
              <a:t>accelerate the normal march of the economic advancement</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To do this, they must </a:t>
            </a:r>
            <a:r>
              <a:rPr lang="en-US" altLang="es-ES" sz="1200" dirty="0">
                <a:solidFill>
                  <a:schemeClr val="tx2">
                    <a:lumMod val="60000"/>
                    <a:lumOff val="40000"/>
                  </a:schemeClr>
                </a:solidFill>
                <a:latin typeface="Arial Rounded MT Bold" panose="020F0704030504030204" pitchFamily="34" charset="0"/>
              </a:rPr>
              <a:t>spread in many sectors</a:t>
            </a:r>
            <a:r>
              <a:rPr lang="en-US" altLang="es-ES" sz="1200" dirty="0">
                <a:latin typeface="Arial Rounded MT Bold" panose="020F0704030504030204" pitchFamily="34" charset="0"/>
              </a:rPr>
              <a:t>, if not in every sector: they cannot </a:t>
            </a:r>
          </a:p>
          <a:p>
            <a:pPr>
              <a:defRPr/>
            </a:pPr>
            <a:r>
              <a:rPr lang="en-US" altLang="es-ES" sz="1200" dirty="0">
                <a:latin typeface="Arial Rounded MT Bold" panose="020F0704030504030204" pitchFamily="34" charset="0"/>
              </a:rPr>
              <a:t>remain relegated to just one.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A64D4DB-AF48-439F-A7DA-1784101999E9}"/>
              </a:ext>
            </a:extLst>
          </p:cNvPr>
          <p:cNvSpPr/>
          <p:nvPr/>
        </p:nvSpPr>
        <p:spPr>
          <a:xfrm>
            <a:off x="1610094" y="1622063"/>
            <a:ext cx="598624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General purpose technologies: the ones that really matter</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BBE55AA8-BBBF-458A-A15F-68767EC3CF5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4609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9905" y="2011463"/>
            <a:ext cx="6110447" cy="156966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en-US" altLang="es-ES" sz="1200" dirty="0">
                <a:latin typeface="Arial Rounded MT Bold" panose="020F0704030504030204" pitchFamily="34" charset="0"/>
              </a:rPr>
              <a:t>As anyone who tries to ask this question learns almost immediately, it is difficult    to answer.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To begin with, </a:t>
            </a:r>
            <a:r>
              <a:rPr lang="en-US" altLang="es-ES" sz="1200" dirty="0">
                <a:solidFill>
                  <a:schemeClr val="tx2">
                    <a:lumMod val="60000"/>
                    <a:lumOff val="40000"/>
                  </a:schemeClr>
                </a:solidFill>
                <a:latin typeface="Arial Rounded MT Bold" panose="020F0704030504030204" pitchFamily="34" charset="0"/>
              </a:rPr>
              <a:t>when does the "history of humanity" begin?</a:t>
            </a:r>
            <a:endParaRPr lang="it-IT" altLang="es-ES" sz="1200" dirty="0">
              <a:solidFill>
                <a:schemeClr val="tx2">
                  <a:lumMod val="60000"/>
                  <a:lumOff val="40000"/>
                </a:schemeClr>
              </a:solidFill>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B47BDB84-462B-4D1D-A878-3EADD78FEAE2}"/>
              </a:ext>
            </a:extLst>
          </p:cNvPr>
          <p:cNvGrpSpPr/>
          <p:nvPr/>
        </p:nvGrpSpPr>
        <p:grpSpPr>
          <a:xfrm>
            <a:off x="1610604" y="1769115"/>
            <a:ext cx="5985732" cy="351000"/>
            <a:chOff x="-837160" y="-513162"/>
            <a:chExt cx="5903490" cy="351000"/>
          </a:xfrm>
        </p:grpSpPr>
        <p:sp>
          <p:nvSpPr>
            <p:cNvPr id="17" name="Rectangle: Rounded Corners 16">
              <a:extLst>
                <a:ext uri="{FF2B5EF4-FFF2-40B4-BE49-F238E27FC236}">
                  <a16:creationId xmlns:a16="http://schemas.microsoft.com/office/drawing/2014/main" id="{2C72E039-B75E-4030-B215-783DAB8C0CC2}"/>
                </a:ext>
              </a:extLst>
            </p:cNvPr>
            <p:cNvSpPr/>
            <p:nvPr/>
          </p:nvSpPr>
          <p:spPr>
            <a:xfrm>
              <a:off x="-837160" y="-513162"/>
              <a:ext cx="5903490"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B8C8DD81-6035-4E07-ABE9-E12BE9B6E3C8}"/>
                </a:ext>
              </a:extLst>
            </p:cNvPr>
            <p:cNvSpPr txBox="1"/>
            <p:nvPr/>
          </p:nvSpPr>
          <p:spPr>
            <a:xfrm>
              <a:off x="-698913" y="-496028"/>
              <a:ext cx="5646298"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en-US" altLang="es-ES" sz="1200" dirty="0">
                  <a:solidFill>
                    <a:schemeClr val="tx1"/>
                  </a:solidFill>
                  <a:latin typeface="Arial Rounded MT Bold" panose="020F0704030504030204" pitchFamily="34" charset="0"/>
                </a:rPr>
                <a:t>What have been the most important leaps forward in the </a:t>
              </a:r>
              <a:r>
                <a:rPr lang="en-US" altLang="es-ES" sz="1200" dirty="0">
                  <a:solidFill>
                    <a:srgbClr val="7030A0"/>
                  </a:solidFill>
                  <a:latin typeface="Arial Rounded MT Bold" panose="020F0704030504030204" pitchFamily="34" charset="0"/>
                </a:rPr>
                <a:t>history of humanity</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grpSp>
      <p:sp>
        <p:nvSpPr>
          <p:cNvPr id="19" name="Donut 24">
            <a:extLst>
              <a:ext uri="{FF2B5EF4-FFF2-40B4-BE49-F238E27FC236}">
                <a16:creationId xmlns:a16="http://schemas.microsoft.com/office/drawing/2014/main" id="{8BD52957-65EA-4141-A2AA-E1B592E1459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F9157F76-99A9-4B51-857A-FDC176F0E995}"/>
              </a:ext>
            </a:extLst>
          </p:cNvPr>
          <p:cNvGrpSpPr/>
          <p:nvPr/>
        </p:nvGrpSpPr>
        <p:grpSpPr>
          <a:xfrm>
            <a:off x="6053856" y="2625481"/>
            <a:ext cx="492673" cy="450275"/>
            <a:chOff x="1144128" y="2695868"/>
            <a:chExt cx="492673" cy="450275"/>
          </a:xfrm>
        </p:grpSpPr>
        <p:sp>
          <p:nvSpPr>
            <p:cNvPr id="23" name="Elipse 22">
              <a:extLst>
                <a:ext uri="{FF2B5EF4-FFF2-40B4-BE49-F238E27FC236}">
                  <a16:creationId xmlns:a16="http://schemas.microsoft.com/office/drawing/2014/main" id="{F1EB21A7-4F10-4734-9ED2-F8B1CDB231F6}"/>
                </a:ext>
              </a:extLst>
            </p:cNvPr>
            <p:cNvSpPr/>
            <p:nvPr/>
          </p:nvSpPr>
          <p:spPr>
            <a:xfrm>
              <a:off x="1144128" y="2695868"/>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CuadroTexto 23">
              <a:extLst>
                <a:ext uri="{FF2B5EF4-FFF2-40B4-BE49-F238E27FC236}">
                  <a16:creationId xmlns:a16="http://schemas.microsoft.com/office/drawing/2014/main" id="{83173A7B-90E3-4935-8A4E-4C200AE527CD}"/>
                </a:ext>
              </a:extLst>
            </p:cNvPr>
            <p:cNvSpPr txBox="1"/>
            <p:nvPr/>
          </p:nvSpPr>
          <p:spPr>
            <a:xfrm>
              <a:off x="1232490" y="2736340"/>
              <a:ext cx="315948" cy="369332"/>
            </a:xfrm>
            <a:prstGeom prst="rect">
              <a:avLst/>
            </a:prstGeom>
            <a:noFill/>
          </p:spPr>
          <p:txBody>
            <a:bodyPr wrap="square" rtlCol="0">
              <a:spAutoFit/>
            </a:bodyPr>
            <a:lstStyle/>
            <a:p>
              <a:r>
                <a:rPr lang="es-ES" dirty="0"/>
                <a:t>?</a:t>
              </a:r>
            </a:p>
          </p:txBody>
        </p:sp>
      </p:grpSp>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7333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70235"/>
            <a:ext cx="5976664" cy="1200329"/>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a:t>
            </a:r>
            <a:r>
              <a:rPr lang="en-US" altLang="es-ES" sz="1200" dirty="0">
                <a:solidFill>
                  <a:schemeClr val="tx2">
                    <a:lumMod val="60000"/>
                    <a:lumOff val="40000"/>
                  </a:schemeClr>
                </a:solidFill>
                <a:latin typeface="Arial Rounded MT Bold" panose="020F0704030504030204" pitchFamily="34" charset="0"/>
              </a:rPr>
              <a:t>steam</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engine</a:t>
            </a:r>
            <a:r>
              <a:rPr lang="en-US" altLang="es-ES" sz="1200" dirty="0">
                <a:latin typeface="Arial Rounded MT Bold" panose="020F0704030504030204" pitchFamily="34" charset="0"/>
              </a:rPr>
              <a:t> and </a:t>
            </a:r>
            <a:r>
              <a:rPr lang="en-US" altLang="es-ES" sz="1200" dirty="0">
                <a:solidFill>
                  <a:schemeClr val="tx2">
                    <a:lumMod val="60000"/>
                    <a:lumOff val="40000"/>
                  </a:schemeClr>
                </a:solidFill>
                <a:latin typeface="Arial Rounded MT Bold" panose="020F0704030504030204" pitchFamily="34" charset="0"/>
              </a:rPr>
              <a:t>electricity</a:t>
            </a:r>
            <a:r>
              <a:rPr lang="en-US" altLang="es-ES" sz="1200" dirty="0">
                <a:latin typeface="Arial Rounded MT Bold" panose="020F0704030504030204" pitchFamily="34" charset="0"/>
              </a:rPr>
              <a:t>, on the other hand, spread quickly almost </a:t>
            </a:r>
          </a:p>
          <a:p>
            <a:pPr>
              <a:defRPr/>
            </a:pPr>
            <a:r>
              <a:rPr lang="en-US" altLang="es-ES" sz="1200" dirty="0">
                <a:latin typeface="Arial Rounded MT Bold" panose="020F0704030504030204" pitchFamily="34" charset="0"/>
              </a:rPr>
              <a:t>everywhere.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a:t>
            </a:r>
            <a:r>
              <a:rPr lang="en-US" altLang="es-ES" sz="1200" dirty="0">
                <a:solidFill>
                  <a:schemeClr val="tx2">
                    <a:lumMod val="60000"/>
                    <a:lumOff val="40000"/>
                  </a:schemeClr>
                </a:solidFill>
                <a:latin typeface="Arial Rounded MT Bold" panose="020F0704030504030204" pitchFamily="34" charset="0"/>
              </a:rPr>
              <a:t>steam engine </a:t>
            </a:r>
            <a:r>
              <a:rPr lang="en-US" altLang="es-ES" sz="1200" dirty="0">
                <a:latin typeface="Arial Rounded MT Bold" panose="020F0704030504030204" pitchFamily="34" charset="0"/>
              </a:rPr>
              <a:t>has not only massively </a:t>
            </a:r>
            <a:r>
              <a:rPr lang="en-US" altLang="es-ES" sz="1200" dirty="0">
                <a:solidFill>
                  <a:schemeClr val="tx2">
                    <a:lumMod val="60000"/>
                    <a:lumOff val="40000"/>
                  </a:schemeClr>
                </a:solidFill>
                <a:latin typeface="Arial Rounded MT Bold" panose="020F0704030504030204" pitchFamily="34" charset="0"/>
              </a:rPr>
              <a:t>increased</a:t>
            </a:r>
            <a:r>
              <a:rPr lang="en-US" altLang="es-ES" sz="1200" dirty="0">
                <a:latin typeface="Arial Rounded MT Bold" panose="020F0704030504030204" pitchFamily="34" charset="0"/>
              </a:rPr>
              <a:t> the </a:t>
            </a:r>
            <a:r>
              <a:rPr lang="en-US" altLang="es-ES" sz="1200" dirty="0">
                <a:solidFill>
                  <a:schemeClr val="tx2">
                    <a:lumMod val="60000"/>
                    <a:lumOff val="40000"/>
                  </a:schemeClr>
                </a:solidFill>
                <a:latin typeface="Arial Rounded MT Bold" panose="020F0704030504030204" pitchFamily="34" charset="0"/>
              </a:rPr>
              <a:t>amount of energy </a:t>
            </a:r>
          </a:p>
          <a:p>
            <a:pPr>
              <a:defRPr/>
            </a:pPr>
            <a:r>
              <a:rPr lang="en-US" altLang="es-ES" sz="1200" dirty="0">
                <a:solidFill>
                  <a:schemeClr val="tx2">
                    <a:lumMod val="60000"/>
                    <a:lumOff val="40000"/>
                  </a:schemeClr>
                </a:solidFill>
                <a:latin typeface="Arial Rounded MT Bold" panose="020F0704030504030204" pitchFamily="34" charset="0"/>
              </a:rPr>
              <a:t>available to factories</a:t>
            </a:r>
            <a:r>
              <a:rPr lang="en-US" altLang="es-ES" sz="1200" dirty="0">
                <a:latin typeface="Arial Rounded MT Bold" panose="020F0704030504030204" pitchFamily="34" charset="0"/>
              </a:rPr>
              <a:t>, but also has </a:t>
            </a:r>
            <a:r>
              <a:rPr lang="en-US" altLang="es-ES" sz="1200" dirty="0">
                <a:solidFill>
                  <a:schemeClr val="tx2">
                    <a:lumMod val="60000"/>
                    <a:lumOff val="40000"/>
                  </a:schemeClr>
                </a:solidFill>
                <a:latin typeface="Arial Rounded MT Bold" panose="020F0704030504030204" pitchFamily="34" charset="0"/>
              </a:rPr>
              <a:t>revolutionized travel on land and sea </a:t>
            </a:r>
          </a:p>
          <a:p>
            <a:pPr>
              <a:defRPr/>
            </a:pPr>
            <a:r>
              <a:rPr lang="en-US" altLang="es-ES" sz="1200" dirty="0">
                <a:latin typeface="Arial Rounded MT Bold" panose="020F0704030504030204" pitchFamily="34" charset="0"/>
              </a:rPr>
              <a:t>allowing the birth of railways and of the steamers.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5088981-22DE-4807-BDCF-40EE913FA291}"/>
              </a:ext>
            </a:extLst>
          </p:cNvPr>
          <p:cNvSpPr/>
          <p:nvPr/>
        </p:nvSpPr>
        <p:spPr>
          <a:xfrm>
            <a:off x="1547664" y="130353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General purpose technologies: the ones that really matter</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8C7C7396-3CC9-4C2A-899F-16670FF5AA9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454B4EF5-5972-442F-8D73-196F9EE0309D}"/>
              </a:ext>
            </a:extLst>
          </p:cNvPr>
          <p:cNvSpPr txBox="1"/>
          <p:nvPr/>
        </p:nvSpPr>
        <p:spPr>
          <a:xfrm>
            <a:off x="1547664" y="3014959"/>
            <a:ext cx="3528393" cy="1200329"/>
          </a:xfrm>
          <a:prstGeom prst="rect">
            <a:avLst/>
          </a:prstGeom>
          <a:noFill/>
        </p:spPr>
        <p:txBody>
          <a:bodyPr wrap="square">
            <a:spAutoFit/>
          </a:bodyPr>
          <a:lstStyle/>
          <a:p>
            <a:pPr>
              <a:defRPr/>
            </a:pPr>
            <a:r>
              <a:rPr lang="en-US" altLang="es-ES" sz="1200" dirty="0">
                <a:solidFill>
                  <a:schemeClr val="tx2">
                    <a:lumMod val="60000"/>
                    <a:lumOff val="40000"/>
                  </a:schemeClr>
                </a:solidFill>
                <a:latin typeface="Arial Rounded MT Bold" panose="020F0704030504030204" pitchFamily="34" charset="0"/>
              </a:rPr>
              <a:t>Electricity</a:t>
            </a:r>
            <a:r>
              <a:rPr lang="en-US" altLang="es-ES" sz="1200" dirty="0">
                <a:latin typeface="Arial Rounded MT Bold" panose="020F0704030504030204" pitchFamily="34" charset="0"/>
              </a:rPr>
              <a:t> has given the factories a further </a:t>
            </a:r>
          </a:p>
          <a:p>
            <a:pPr>
              <a:defRPr/>
            </a:pPr>
            <a:r>
              <a:rPr lang="en-US" altLang="es-ES" sz="1200" dirty="0">
                <a:latin typeface="Arial Rounded MT Bold" panose="020F0704030504030204" pitchFamily="34" charset="0"/>
              </a:rPr>
              <a:t>boost by allowing the </a:t>
            </a:r>
            <a:r>
              <a:rPr lang="en-US" altLang="es-ES" sz="1200" dirty="0">
                <a:solidFill>
                  <a:schemeClr val="tx2">
                    <a:lumMod val="60000"/>
                    <a:lumOff val="40000"/>
                  </a:schemeClr>
                </a:solidFill>
                <a:latin typeface="Arial Rounded MT Bold" panose="020F0704030504030204" pitchFamily="34" charset="0"/>
              </a:rPr>
              <a:t>machines</a:t>
            </a:r>
            <a:r>
              <a:rPr lang="en-US" altLang="es-ES" sz="1200" dirty="0">
                <a:latin typeface="Arial Rounded MT Bold" panose="020F0704030504030204" pitchFamily="34" charset="0"/>
              </a:rPr>
              <a:t> to be</a:t>
            </a:r>
          </a:p>
          <a:p>
            <a:pPr>
              <a:defRPr/>
            </a:pPr>
            <a:r>
              <a:rPr lang="en-US" altLang="es-ES" sz="1200" dirty="0">
                <a:solidFill>
                  <a:schemeClr val="tx2">
                    <a:lumMod val="60000"/>
                    <a:lumOff val="40000"/>
                  </a:schemeClr>
                </a:solidFill>
                <a:latin typeface="Arial Rounded MT Bold" panose="020F0704030504030204" pitchFamily="34" charset="0"/>
              </a:rPr>
              <a:t>powered individually</a:t>
            </a:r>
            <a:r>
              <a:rPr lang="en-US" altLang="es-ES" sz="1200" dirty="0">
                <a:latin typeface="Arial Rounded MT Bold" panose="020F0704030504030204" pitchFamily="34" charset="0"/>
              </a:rPr>
              <a:t>. He also illuminated </a:t>
            </a:r>
          </a:p>
          <a:p>
            <a:pPr>
              <a:defRPr/>
            </a:pPr>
            <a:r>
              <a:rPr lang="en-US" altLang="es-ES" sz="1200" dirty="0">
                <a:latin typeface="Arial Rounded MT Bold" panose="020F0704030504030204" pitchFamily="34" charset="0"/>
              </a:rPr>
              <a:t>factories, offices and warehouses and </a:t>
            </a:r>
          </a:p>
          <a:p>
            <a:pPr>
              <a:defRPr/>
            </a:pPr>
            <a:r>
              <a:rPr lang="en-US" altLang="es-ES" sz="1200" dirty="0">
                <a:latin typeface="Arial Rounded MT Bold" panose="020F0704030504030204" pitchFamily="34" charset="0"/>
              </a:rPr>
              <a:t>led to further innovations such as </a:t>
            </a:r>
            <a:r>
              <a:rPr lang="en-US" altLang="es-ES" sz="1200" dirty="0">
                <a:solidFill>
                  <a:schemeClr val="tx2">
                    <a:lumMod val="60000"/>
                    <a:lumOff val="40000"/>
                  </a:schemeClr>
                </a:solidFill>
                <a:latin typeface="Arial Rounded MT Bold" panose="020F0704030504030204" pitchFamily="34" charset="0"/>
              </a:rPr>
              <a:t>air </a:t>
            </a:r>
          </a:p>
          <a:p>
            <a:pPr>
              <a:defRPr/>
            </a:pPr>
            <a:r>
              <a:rPr lang="en-US" altLang="es-ES" sz="1200" dirty="0">
                <a:solidFill>
                  <a:schemeClr val="tx2">
                    <a:lumMod val="60000"/>
                    <a:lumOff val="40000"/>
                  </a:schemeClr>
                </a:solidFill>
                <a:latin typeface="Arial Rounded MT Bold" panose="020F0704030504030204" pitchFamily="34" charset="0"/>
              </a:rPr>
              <a:t>conditioning</a:t>
            </a:r>
            <a:r>
              <a:rPr lang="en-US" altLang="es-ES" sz="1200" dirty="0">
                <a:latin typeface="Arial Rounded MT Bold" panose="020F0704030504030204" pitchFamily="34" charset="0"/>
              </a:rPr>
              <a:t>, which made jobs pleasant. </a:t>
            </a:r>
            <a:endParaRPr lang="en-GB" altLang="es-ES" sz="1200" dirty="0">
              <a:latin typeface="Arial Rounded MT Bold" panose="020F0704030504030204" pitchFamily="34" charset="0"/>
            </a:endParaRPr>
          </a:p>
        </p:txBody>
      </p:sp>
      <p:sp>
        <p:nvSpPr>
          <p:cNvPr id="18" name="object 2">
            <a:extLst>
              <a:ext uri="{FF2B5EF4-FFF2-40B4-BE49-F238E27FC236}">
                <a16:creationId xmlns:a16="http://schemas.microsoft.com/office/drawing/2014/main" id="{177B1649-5B0D-4301-8AEB-30ED0BB4F902}"/>
              </a:ext>
            </a:extLst>
          </p:cNvPr>
          <p:cNvSpPr/>
          <p:nvPr/>
        </p:nvSpPr>
        <p:spPr>
          <a:xfrm rot="10800000">
            <a:off x="5641967" y="3014959"/>
            <a:ext cx="1711600" cy="1485143"/>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B0FB079C-B684-4CA1-9F68-4D7573670763}"/>
              </a:ext>
            </a:extLst>
          </p:cNvPr>
          <p:cNvSpPr/>
          <p:nvPr/>
        </p:nvSpPr>
        <p:spPr>
          <a:xfrm>
            <a:off x="5106552" y="3004300"/>
            <a:ext cx="1609246"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48D631B0-5BFB-4F11-AEA7-46ED73F72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1458" y="3168193"/>
            <a:ext cx="1954838" cy="1131749"/>
          </a:xfrm>
          <a:prstGeom prst="rect">
            <a:avLst/>
          </a:prstGeom>
        </p:spPr>
      </p:pic>
    </p:spTree>
    <p:extLst>
      <p:ext uri="{BB962C8B-B14F-4D97-AF65-F5344CB8AC3E}">
        <p14:creationId xmlns:p14="http://schemas.microsoft.com/office/powerpoint/2010/main" val="4104317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495814" cy="1754326"/>
          </a:xfrm>
          <a:prstGeom prst="rect">
            <a:avLst/>
          </a:prstGeom>
          <a:noFill/>
        </p:spPr>
        <p:txBody>
          <a:bodyPr wrap="square" rtlCol="0">
            <a:spAutoFit/>
          </a:bodyPr>
          <a:lstStyle/>
          <a:p>
            <a:pPr>
              <a:defRPr/>
            </a:pPr>
            <a:r>
              <a:rPr lang="en-US" altLang="es-ES" sz="1200" dirty="0">
                <a:latin typeface="Arial Rounded MT Bold" panose="020F0704030504030204" pitchFamily="34" charset="0"/>
              </a:rPr>
              <a:t>Economists define innovations as steam power and electricity </a:t>
            </a:r>
            <a:r>
              <a:rPr lang="en-US" altLang="es-ES" sz="1200" i="1" dirty="0">
                <a:solidFill>
                  <a:srgbClr val="E941D5"/>
                </a:solidFill>
                <a:latin typeface="Arial Rounded MT Bold" panose="020F0704030504030204" pitchFamily="34" charset="0"/>
              </a:rPr>
              <a:t>general purpose </a:t>
            </a:r>
          </a:p>
          <a:p>
            <a:pPr>
              <a:defRPr/>
            </a:pPr>
            <a:r>
              <a:rPr lang="en-US" altLang="es-ES" sz="1200" i="1" dirty="0">
                <a:solidFill>
                  <a:srgbClr val="E941D5"/>
                </a:solidFill>
                <a:latin typeface="Arial Rounded MT Bold" panose="020F0704030504030204" pitchFamily="34" charset="0"/>
              </a:rPr>
              <a:t>technologies</a:t>
            </a:r>
            <a:r>
              <a:rPr lang="en-US" altLang="es-ES" sz="1200" dirty="0">
                <a:solidFill>
                  <a:srgbClr val="FF0000"/>
                </a:solidFill>
                <a:latin typeface="Arial Rounded MT Bold" panose="020F0704030504030204" pitchFamily="34" charset="0"/>
              </a:rPr>
              <a:t> </a:t>
            </a:r>
            <a:r>
              <a:rPr lang="en-US" altLang="es-ES" sz="1200" dirty="0">
                <a:latin typeface="Arial Rounded MT Bold" panose="020F0704030504030204" pitchFamily="34" charset="0"/>
              </a:rPr>
              <a:t>(GPT).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Economic historian </a:t>
            </a:r>
            <a:r>
              <a:rPr lang="en-US" altLang="es-ES" sz="1200" dirty="0">
                <a:solidFill>
                  <a:schemeClr val="tx2">
                    <a:lumMod val="60000"/>
                    <a:lumOff val="40000"/>
                  </a:schemeClr>
                </a:solidFill>
                <a:latin typeface="Arial Rounded MT Bold" panose="020F0704030504030204" pitchFamily="34" charset="0"/>
              </a:rPr>
              <a:t>Gavin Wright </a:t>
            </a:r>
            <a:r>
              <a:rPr lang="en-US" altLang="es-ES" sz="1200" dirty="0">
                <a:latin typeface="Arial Rounded MT Bold" panose="020F0704030504030204" pitchFamily="34" charset="0"/>
              </a:rPr>
              <a:t>offers us a concise definition: “periodically new </a:t>
            </a:r>
          </a:p>
          <a:p>
            <a:pPr>
              <a:defRPr/>
            </a:pPr>
            <a:r>
              <a:rPr lang="en-US" altLang="es-ES" sz="1200" dirty="0">
                <a:latin typeface="Arial Rounded MT Bold" panose="020F0704030504030204" pitchFamily="34" charset="0"/>
              </a:rPr>
              <a:t>techniques that have a potentially important impact in many sectors of the economy”.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Here by “impact” we mean a significant boost in output due to substantial gains in </a:t>
            </a:r>
          </a:p>
          <a:p>
            <a:pPr>
              <a:defRPr/>
            </a:pPr>
            <a:r>
              <a:rPr lang="en-US" altLang="es-ES" sz="1200" dirty="0">
                <a:latin typeface="Arial Rounded MT Bold" panose="020F0704030504030204" pitchFamily="34" charset="0"/>
              </a:rPr>
              <a:t>productivity. </a:t>
            </a:r>
            <a:r>
              <a:rPr lang="en-US" altLang="es-ES" sz="1200" dirty="0">
                <a:solidFill>
                  <a:schemeClr val="tx2">
                    <a:lumMod val="60000"/>
                    <a:lumOff val="40000"/>
                  </a:schemeClr>
                </a:solidFill>
                <a:latin typeface="Arial Rounded MT Bold" panose="020F0704030504030204" pitchFamily="34" charset="0"/>
              </a:rPr>
              <a:t>GPTs are important because they are economically significant, because they discontinue and accelerate the normal advance of any economic progress.</a:t>
            </a:r>
            <a:endParaRPr lang="en-GB" altLang="es-ES" sz="1200"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BB27AAFA-4C11-4D85-9768-95528688F8D0}"/>
              </a:ext>
            </a:extLst>
          </p:cNvPr>
          <p:cNvSpPr/>
          <p:nvPr/>
        </p:nvSpPr>
        <p:spPr>
          <a:xfrm>
            <a:off x="1547664" y="138286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General purpose technologies: the ones that really matter</a:t>
            </a:r>
            <a:endParaRPr lang="it-IT" altLang="es-ES" sz="1200" dirty="0">
              <a:solidFill>
                <a:schemeClr val="tx1"/>
              </a:solidFill>
              <a:latin typeface="Arial Rounded MT Bold" panose="020F0704030504030204" pitchFamily="34" charset="0"/>
            </a:endParaRPr>
          </a:p>
        </p:txBody>
      </p:sp>
      <p:sp>
        <p:nvSpPr>
          <p:cNvPr id="11" name="Donut 24">
            <a:extLst>
              <a:ext uri="{FF2B5EF4-FFF2-40B4-BE49-F238E27FC236}">
                <a16:creationId xmlns:a16="http://schemas.microsoft.com/office/drawing/2014/main" id="{FC9FC5FA-537A-43E1-B475-4F15A25DD42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4733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8965" y="1059582"/>
            <a:ext cx="5850221"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85FDE08-2047-4D41-937E-D0C470FD06A9}"/>
              </a:ext>
            </a:extLst>
          </p:cNvPr>
          <p:cNvSpPr/>
          <p:nvPr/>
        </p:nvSpPr>
        <p:spPr>
          <a:xfrm>
            <a:off x="1619672" y="1203598"/>
            <a:ext cx="585022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General purpose technologies: the ones that really matter</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94A9DCEC-679A-47DE-9A39-333B3BF91858}"/>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0" name="Grupo 19">
            <a:extLst>
              <a:ext uri="{FF2B5EF4-FFF2-40B4-BE49-F238E27FC236}">
                <a16:creationId xmlns:a16="http://schemas.microsoft.com/office/drawing/2014/main" id="{137FF433-9A9D-4F0E-BBA8-6DC941657A38}"/>
              </a:ext>
            </a:extLst>
          </p:cNvPr>
          <p:cNvGrpSpPr/>
          <p:nvPr/>
        </p:nvGrpSpPr>
        <p:grpSpPr>
          <a:xfrm>
            <a:off x="1619137" y="1789749"/>
            <a:ext cx="4536504" cy="2746463"/>
            <a:chOff x="1637274" y="1879269"/>
            <a:chExt cx="4526840" cy="2746463"/>
          </a:xfrm>
        </p:grpSpPr>
        <p:sp>
          <p:nvSpPr>
            <p:cNvPr id="5" name="Forma libre: forma 4">
              <a:extLst>
                <a:ext uri="{FF2B5EF4-FFF2-40B4-BE49-F238E27FC236}">
                  <a16:creationId xmlns:a16="http://schemas.microsoft.com/office/drawing/2014/main" id="{7DC35073-99A1-4018-84E3-665DCD1BE4DB}"/>
                </a:ext>
              </a:extLst>
            </p:cNvPr>
            <p:cNvSpPr/>
            <p:nvPr/>
          </p:nvSpPr>
          <p:spPr>
            <a:xfrm>
              <a:off x="1975839" y="1879269"/>
              <a:ext cx="4180337" cy="763541"/>
            </a:xfrm>
            <a:custGeom>
              <a:avLst/>
              <a:gdLst>
                <a:gd name="connsiteX0" fmla="*/ 0 w 3950912"/>
                <a:gd name="connsiteY0" fmla="*/ 0 h 763539"/>
                <a:gd name="connsiteX1" fmla="*/ 3569143 w 3950912"/>
                <a:gd name="connsiteY1" fmla="*/ 0 h 763539"/>
                <a:gd name="connsiteX2" fmla="*/ 3950912 w 3950912"/>
                <a:gd name="connsiteY2" fmla="*/ 381770 h 763539"/>
                <a:gd name="connsiteX3" fmla="*/ 3569143 w 3950912"/>
                <a:gd name="connsiteY3" fmla="*/ 763539 h 763539"/>
                <a:gd name="connsiteX4" fmla="*/ 0 w 3950912"/>
                <a:gd name="connsiteY4" fmla="*/ 763539 h 763539"/>
                <a:gd name="connsiteX5" fmla="*/ 0 w 3950912"/>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912" h="763539">
                  <a:moveTo>
                    <a:pt x="3950912" y="763538"/>
                  </a:moveTo>
                  <a:lnTo>
                    <a:pt x="381769" y="763538"/>
                  </a:lnTo>
                  <a:lnTo>
                    <a:pt x="0" y="381769"/>
                  </a:lnTo>
                  <a:lnTo>
                    <a:pt x="381769" y="1"/>
                  </a:lnTo>
                  <a:lnTo>
                    <a:pt x="3950912" y="1"/>
                  </a:lnTo>
                  <a:lnTo>
                    <a:pt x="3950912"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91" numCol="1" spcCol="1270" anchor="ctr" anchorCtr="0">
              <a:noAutofit/>
            </a:bodyPr>
            <a:lstStyle/>
            <a:p>
              <a:pPr>
                <a:defRPr/>
              </a:pPr>
              <a:r>
                <a:rPr lang="en-US" altLang="es-ES" sz="900" dirty="0">
                  <a:solidFill>
                    <a:schemeClr val="tx1"/>
                  </a:solidFill>
                  <a:latin typeface="Arial Rounded MT Bold" panose="020F0704030504030204" pitchFamily="34" charset="0"/>
                </a:rPr>
                <a:t>These technologies should be pervasive, improve over time and be able to </a:t>
              </a:r>
              <a:r>
                <a:rPr lang="en-US" altLang="es-ES" sz="900" dirty="0">
                  <a:solidFill>
                    <a:schemeClr val="tx2">
                      <a:lumMod val="60000"/>
                      <a:lumOff val="40000"/>
                    </a:schemeClr>
                  </a:solidFill>
                  <a:latin typeface="Arial Rounded MT Bold" panose="020F0704030504030204" pitchFamily="34" charset="0"/>
                </a:rPr>
                <a:t>generate new innovations</a:t>
              </a:r>
              <a:r>
                <a:rPr lang="en-US" altLang="es-ES" sz="900" dirty="0">
                  <a:solidFill>
                    <a:schemeClr val="tx1"/>
                  </a:solidFill>
                  <a:latin typeface="Arial Rounded MT Bold" panose="020F0704030504030204" pitchFamily="34" charset="0"/>
                </a:rPr>
                <a:t>.</a:t>
              </a:r>
            </a:p>
            <a:p>
              <a:pPr marL="0" lvl="0" indent="0" algn="ctr" defTabSz="400050">
                <a:lnSpc>
                  <a:spcPct val="90000"/>
                </a:lnSpc>
                <a:spcBef>
                  <a:spcPct val="0"/>
                </a:spcBef>
                <a:spcAft>
                  <a:spcPct val="35000"/>
                </a:spcAft>
                <a:buNone/>
              </a:pPr>
              <a:endParaRPr lang="es-ES" sz="900" kern="1200" dirty="0"/>
            </a:p>
          </p:txBody>
        </p:sp>
        <p:sp>
          <p:nvSpPr>
            <p:cNvPr id="7" name="Elipse 6">
              <a:extLst>
                <a:ext uri="{FF2B5EF4-FFF2-40B4-BE49-F238E27FC236}">
                  <a16:creationId xmlns:a16="http://schemas.microsoft.com/office/drawing/2014/main" id="{564023A7-3F55-4BAF-A55A-97AA7A963588}"/>
                </a:ext>
              </a:extLst>
            </p:cNvPr>
            <p:cNvSpPr/>
            <p:nvPr/>
          </p:nvSpPr>
          <p:spPr>
            <a:xfrm>
              <a:off x="1637274" y="1879270"/>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orma libre: forma 10">
              <a:extLst>
                <a:ext uri="{FF2B5EF4-FFF2-40B4-BE49-F238E27FC236}">
                  <a16:creationId xmlns:a16="http://schemas.microsoft.com/office/drawing/2014/main" id="{05D11E4C-BAEC-41EA-A689-18D3684438CE}"/>
                </a:ext>
              </a:extLst>
            </p:cNvPr>
            <p:cNvSpPr/>
            <p:nvPr/>
          </p:nvSpPr>
          <p:spPr>
            <a:xfrm>
              <a:off x="1999775" y="2870730"/>
              <a:ext cx="4156401" cy="763540"/>
            </a:xfrm>
            <a:custGeom>
              <a:avLst/>
              <a:gdLst>
                <a:gd name="connsiteX0" fmla="*/ 0 w 3731533"/>
                <a:gd name="connsiteY0" fmla="*/ 0 h 763539"/>
                <a:gd name="connsiteX1" fmla="*/ 3349764 w 3731533"/>
                <a:gd name="connsiteY1" fmla="*/ 0 h 763539"/>
                <a:gd name="connsiteX2" fmla="*/ 3731533 w 3731533"/>
                <a:gd name="connsiteY2" fmla="*/ 381770 h 763539"/>
                <a:gd name="connsiteX3" fmla="*/ 3349764 w 3731533"/>
                <a:gd name="connsiteY3" fmla="*/ 763539 h 763539"/>
                <a:gd name="connsiteX4" fmla="*/ 0 w 3731533"/>
                <a:gd name="connsiteY4" fmla="*/ 763539 h 763539"/>
                <a:gd name="connsiteX5" fmla="*/ 0 w 3731533"/>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533" h="763539">
                  <a:moveTo>
                    <a:pt x="3731533" y="763538"/>
                  </a:moveTo>
                  <a:lnTo>
                    <a:pt x="381769" y="763538"/>
                  </a:lnTo>
                  <a:lnTo>
                    <a:pt x="0" y="381769"/>
                  </a:lnTo>
                  <a:lnTo>
                    <a:pt x="381769" y="1"/>
                  </a:lnTo>
                  <a:lnTo>
                    <a:pt x="3731533" y="1"/>
                  </a:lnTo>
                  <a:lnTo>
                    <a:pt x="3731533"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90" numCol="1" spcCol="1270" anchor="ctr" anchorCtr="0">
              <a:noAutofit/>
            </a:bodyPr>
            <a:lstStyle/>
            <a:p>
              <a:pPr>
                <a:defRPr/>
              </a:pPr>
              <a:r>
                <a:rPr lang="en-US" altLang="es-ES" sz="900" dirty="0">
                  <a:solidFill>
                    <a:schemeClr val="tx2">
                      <a:lumMod val="60000"/>
                      <a:lumOff val="40000"/>
                    </a:schemeClr>
                  </a:solidFill>
                  <a:latin typeface="Arial Rounded MT Bold" panose="020F0704030504030204" pitchFamily="34" charset="0"/>
                </a:rPr>
                <a:t>Information and communication technology (ICT) </a:t>
              </a:r>
              <a:r>
                <a:rPr lang="en-US" altLang="es-ES" sz="900" dirty="0">
                  <a:solidFill>
                    <a:schemeClr val="tx1"/>
                  </a:solidFill>
                  <a:latin typeface="Arial Rounded MT Bold" panose="020F0704030504030204" pitchFamily="34" charset="0"/>
                </a:rPr>
                <a:t>certainly </a:t>
              </a:r>
            </a:p>
            <a:p>
              <a:pPr>
                <a:defRPr/>
              </a:pPr>
              <a:r>
                <a:rPr lang="en-US" altLang="es-ES" sz="900" dirty="0">
                  <a:solidFill>
                    <a:schemeClr val="tx1"/>
                  </a:solidFill>
                  <a:latin typeface="Arial Rounded MT Bold" panose="020F0704030504030204" pitchFamily="34" charset="0"/>
                </a:rPr>
                <a:t>belongs to the same category as steam and electricity.</a:t>
              </a:r>
              <a:r>
                <a:rPr lang="en-US" altLang="es-ES" sz="900" dirty="0">
                  <a:latin typeface="Arial Rounded MT Bold" panose="020F0704030504030204" pitchFamily="34" charset="0"/>
                </a:rPr>
                <a:t> </a:t>
              </a:r>
            </a:p>
            <a:p>
              <a:pPr marL="0" lvl="0" indent="0" algn="ctr" defTabSz="400050">
                <a:lnSpc>
                  <a:spcPct val="90000"/>
                </a:lnSpc>
                <a:spcBef>
                  <a:spcPct val="0"/>
                </a:spcBef>
                <a:spcAft>
                  <a:spcPct val="35000"/>
                </a:spcAft>
                <a:buNone/>
              </a:pPr>
              <a:endParaRPr lang="es-ES" sz="900" kern="1200" dirty="0"/>
            </a:p>
          </p:txBody>
        </p:sp>
        <p:sp>
          <p:nvSpPr>
            <p:cNvPr id="12" name="Elipse 11">
              <a:extLst>
                <a:ext uri="{FF2B5EF4-FFF2-40B4-BE49-F238E27FC236}">
                  <a16:creationId xmlns:a16="http://schemas.microsoft.com/office/drawing/2014/main" id="{CFC0002B-547C-48F5-B01D-F81948B33EBD}"/>
                </a:ext>
              </a:extLst>
            </p:cNvPr>
            <p:cNvSpPr/>
            <p:nvPr/>
          </p:nvSpPr>
          <p:spPr>
            <a:xfrm>
              <a:off x="1695304" y="2870731"/>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orma libre: forma 16">
              <a:extLst>
                <a:ext uri="{FF2B5EF4-FFF2-40B4-BE49-F238E27FC236}">
                  <a16:creationId xmlns:a16="http://schemas.microsoft.com/office/drawing/2014/main" id="{31018E98-0E66-4389-A288-0C7CBD924B8C}"/>
                </a:ext>
              </a:extLst>
            </p:cNvPr>
            <p:cNvSpPr/>
            <p:nvPr/>
          </p:nvSpPr>
          <p:spPr>
            <a:xfrm>
              <a:off x="2007713" y="3862192"/>
              <a:ext cx="4156401" cy="763540"/>
            </a:xfrm>
            <a:custGeom>
              <a:avLst/>
              <a:gdLst>
                <a:gd name="connsiteX0" fmla="*/ 0 w 3731533"/>
                <a:gd name="connsiteY0" fmla="*/ 0 h 763539"/>
                <a:gd name="connsiteX1" fmla="*/ 3349764 w 3731533"/>
                <a:gd name="connsiteY1" fmla="*/ 0 h 763539"/>
                <a:gd name="connsiteX2" fmla="*/ 3731533 w 3731533"/>
                <a:gd name="connsiteY2" fmla="*/ 381770 h 763539"/>
                <a:gd name="connsiteX3" fmla="*/ 3349764 w 3731533"/>
                <a:gd name="connsiteY3" fmla="*/ 763539 h 763539"/>
                <a:gd name="connsiteX4" fmla="*/ 0 w 3731533"/>
                <a:gd name="connsiteY4" fmla="*/ 763539 h 763539"/>
                <a:gd name="connsiteX5" fmla="*/ 0 w 3731533"/>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533" h="763539">
                  <a:moveTo>
                    <a:pt x="3731533" y="763538"/>
                  </a:moveTo>
                  <a:lnTo>
                    <a:pt x="381769" y="763538"/>
                  </a:lnTo>
                  <a:lnTo>
                    <a:pt x="0" y="381769"/>
                  </a:lnTo>
                  <a:lnTo>
                    <a:pt x="381769" y="1"/>
                  </a:lnTo>
                  <a:lnTo>
                    <a:pt x="3731533" y="1"/>
                  </a:lnTo>
                  <a:lnTo>
                    <a:pt x="3731533"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89" numCol="1" spcCol="1270" anchor="ctr" anchorCtr="0">
              <a:noAutofit/>
            </a:bodyPr>
            <a:lstStyle/>
            <a:p>
              <a:pPr>
                <a:defRPr/>
              </a:pPr>
              <a:r>
                <a:rPr lang="en-US" altLang="es-ES" sz="900" dirty="0">
                  <a:solidFill>
                    <a:schemeClr val="tx1"/>
                  </a:solidFill>
                  <a:latin typeface="Arial Rounded MT Bold" panose="020F0704030504030204" pitchFamily="34" charset="0"/>
                </a:rPr>
                <a:t>Almost all historians of the economy agree to underline that </a:t>
              </a:r>
              <a:r>
                <a:rPr lang="en-US" altLang="es-ES" sz="900" dirty="0">
                  <a:solidFill>
                    <a:schemeClr val="tx2">
                      <a:lumMod val="60000"/>
                      <a:lumOff val="40000"/>
                    </a:schemeClr>
                  </a:solidFill>
                  <a:latin typeface="Arial Rounded MT Bold" panose="020F0704030504030204" pitchFamily="34" charset="0"/>
                </a:rPr>
                <a:t>ICTs</a:t>
              </a:r>
              <a:r>
                <a:rPr lang="en-US" altLang="es-ES" sz="900" dirty="0">
                  <a:latin typeface="Arial Rounded MT Bold" panose="020F0704030504030204" pitchFamily="34" charset="0"/>
                </a:rPr>
                <a:t> </a:t>
              </a:r>
              <a:r>
                <a:rPr lang="en-US" altLang="es-ES" sz="900" dirty="0">
                  <a:solidFill>
                    <a:schemeClr val="tx1"/>
                  </a:solidFill>
                  <a:latin typeface="Arial Rounded MT Bold" panose="020F0704030504030204" pitchFamily="34" charset="0"/>
                </a:rPr>
                <a:t>respect all the criteria mentioned above and therefore </a:t>
              </a:r>
              <a:r>
                <a:rPr lang="en-US" altLang="es-ES" sz="900" dirty="0">
                  <a:solidFill>
                    <a:schemeClr val="tx2">
                      <a:lumMod val="60000"/>
                      <a:lumOff val="40000"/>
                    </a:schemeClr>
                  </a:solidFill>
                  <a:latin typeface="Arial Rounded MT Bold" panose="020F0704030504030204" pitchFamily="34" charset="0"/>
                </a:rPr>
                <a:t>should </a:t>
              </a:r>
            </a:p>
            <a:p>
              <a:pPr>
                <a:defRPr/>
              </a:pPr>
              <a:r>
                <a:rPr lang="en-US" altLang="es-ES" sz="900" dirty="0">
                  <a:solidFill>
                    <a:schemeClr val="tx2">
                      <a:lumMod val="60000"/>
                      <a:lumOff val="40000"/>
                    </a:schemeClr>
                  </a:solidFill>
                  <a:latin typeface="Arial Rounded MT Bold" panose="020F0704030504030204" pitchFamily="34" charset="0"/>
                </a:rPr>
                <a:t>automatically join the club of </a:t>
              </a:r>
              <a:r>
                <a:rPr lang="en-US" altLang="es-ES" sz="900" dirty="0">
                  <a:solidFill>
                    <a:srgbClr val="E941D5"/>
                  </a:solidFill>
                  <a:latin typeface="Arial Rounded MT Bold" panose="020F0704030504030204" pitchFamily="34" charset="0"/>
                </a:rPr>
                <a:t>general purpose </a:t>
              </a:r>
            </a:p>
            <a:p>
              <a:pPr>
                <a:defRPr/>
              </a:pPr>
              <a:r>
                <a:rPr lang="en-US" altLang="es-ES" sz="900" dirty="0">
                  <a:solidFill>
                    <a:srgbClr val="E941D5"/>
                  </a:solidFill>
                  <a:latin typeface="Arial Rounded MT Bold" panose="020F0704030504030204" pitchFamily="34" charset="0"/>
                </a:rPr>
                <a:t>technologies</a:t>
              </a:r>
              <a:r>
                <a:rPr lang="en-US" altLang="es-ES" sz="900" dirty="0">
                  <a:solidFill>
                    <a:schemeClr val="tx1"/>
                  </a:solidFill>
                  <a:latin typeface="Arial Rounded MT Bold" panose="020F0704030504030204" pitchFamily="34" charset="0"/>
                </a:rPr>
                <a:t>.</a:t>
              </a:r>
              <a:endParaRPr lang="en-GB" altLang="es-ES" sz="900" dirty="0">
                <a:solidFill>
                  <a:schemeClr val="tx1"/>
                </a:solidFill>
                <a:latin typeface="Arial Rounded MT Bold" panose="020F0704030504030204" pitchFamily="34" charset="0"/>
              </a:endParaRPr>
            </a:p>
          </p:txBody>
        </p:sp>
        <p:sp>
          <p:nvSpPr>
            <p:cNvPr id="18" name="Elipse 17">
              <a:extLst>
                <a:ext uri="{FF2B5EF4-FFF2-40B4-BE49-F238E27FC236}">
                  <a16:creationId xmlns:a16="http://schemas.microsoft.com/office/drawing/2014/main" id="{1E916F9F-CB40-4980-985C-6B2A77A16701}"/>
                </a:ext>
              </a:extLst>
            </p:cNvPr>
            <p:cNvSpPr/>
            <p:nvPr/>
          </p:nvSpPr>
          <p:spPr>
            <a:xfrm>
              <a:off x="1695304" y="3862193"/>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692233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32555" y="2094761"/>
            <a:ext cx="6022660" cy="156966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Cowen says: “the</a:t>
            </a:r>
            <a:r>
              <a:rPr lang="en-US" altLang="es-ES" sz="1200" dirty="0">
                <a:solidFill>
                  <a:schemeClr val="tx2">
                    <a:lumMod val="60000"/>
                    <a:lumOff val="40000"/>
                  </a:schemeClr>
                </a:solidFill>
                <a:latin typeface="Arial Rounded MT Bold" panose="020F0704030504030204" pitchFamily="34" charset="0"/>
              </a:rPr>
              <a:t> advantages of the Internet </a:t>
            </a:r>
            <a:r>
              <a:rPr lang="en-US" altLang="es-ES" sz="1200" dirty="0">
                <a:latin typeface="Arial Rounded MT Bold" panose="020F0704030504030204" pitchFamily="34" charset="0"/>
              </a:rPr>
              <a:t>are very concrete and I am here to </a:t>
            </a:r>
          </a:p>
          <a:p>
            <a:pPr>
              <a:defRPr/>
            </a:pPr>
            <a:r>
              <a:rPr lang="en-US" altLang="es-ES" sz="1200" dirty="0">
                <a:latin typeface="Arial Rounded MT Bold" panose="020F0704030504030204" pitchFamily="34" charset="0"/>
              </a:rPr>
              <a:t>praise them, not to criticize them [...]. The big picture is this: we have more fun thanks to the Internet. And we have fun spending less. [But] we are a bit scarce </a:t>
            </a:r>
          </a:p>
          <a:p>
            <a:pPr>
              <a:defRPr/>
            </a:pPr>
            <a:r>
              <a:rPr lang="en-US" altLang="es-ES" sz="1200" dirty="0">
                <a:latin typeface="Arial Rounded MT Bold" panose="020F0704030504030204" pitchFamily="34" charset="0"/>
              </a:rPr>
              <a:t>on the revenue side, so it's hard to pay our debts, whether it's individuals, </a:t>
            </a:r>
          </a:p>
          <a:p>
            <a:pPr>
              <a:defRPr/>
            </a:pPr>
            <a:r>
              <a:rPr lang="en-US" altLang="es-ES" sz="1200" dirty="0">
                <a:latin typeface="Arial Rounded MT Bold" panose="020F0704030504030204" pitchFamily="34" charset="0"/>
              </a:rPr>
              <a:t>business or government”.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a:t>
            </a:r>
            <a:r>
              <a:rPr lang="en-US" altLang="es-ES" sz="1200" dirty="0">
                <a:solidFill>
                  <a:schemeClr val="tx2">
                    <a:lumMod val="60000"/>
                    <a:lumOff val="40000"/>
                  </a:schemeClr>
                </a:solidFill>
                <a:latin typeface="Arial Rounded MT Bold" panose="020F0704030504030204" pitchFamily="34" charset="0"/>
              </a:rPr>
              <a:t>21</a:t>
            </a:r>
            <a:r>
              <a:rPr lang="en-US" altLang="es-ES" sz="1200" baseline="30000" dirty="0">
                <a:solidFill>
                  <a:schemeClr val="tx2">
                    <a:lumMod val="60000"/>
                    <a:lumOff val="40000"/>
                  </a:schemeClr>
                </a:solidFill>
                <a:latin typeface="Arial Rounded MT Bold" panose="020F0704030504030204" pitchFamily="34" charset="0"/>
              </a:rPr>
              <a:t>st</a:t>
            </a:r>
            <a:r>
              <a:rPr lang="en-US" altLang="es-ES" sz="1200" dirty="0">
                <a:solidFill>
                  <a:schemeClr val="tx2">
                    <a:lumMod val="60000"/>
                    <a:lumOff val="40000"/>
                  </a:schemeClr>
                </a:solidFill>
                <a:latin typeface="Arial Rounded MT Bold" panose="020F0704030504030204" pitchFamily="34" charset="0"/>
              </a:rPr>
              <a:t> century ICT</a:t>
            </a:r>
            <a:r>
              <a:rPr lang="en-US" altLang="es-ES" sz="1200" dirty="0">
                <a:latin typeface="Arial Rounded MT Bold" panose="020F0704030504030204" pitchFamily="34" charset="0"/>
              </a:rPr>
              <a:t>, in short, failed the main exam, the one that asks it to prove itself as economically significant.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AAEAB6F-D33B-48CD-9408-CCE2CDB12A52}"/>
              </a:ext>
            </a:extLst>
          </p:cNvPr>
          <p:cNvSpPr/>
          <p:nvPr/>
        </p:nvSpPr>
        <p:spPr>
          <a:xfrm>
            <a:off x="1588785" y="149163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General purpose technologies: the ones that really matter</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FEACEC8B-D693-4ED6-ADB5-782F4626F3E5}"/>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42340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0595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1370" y="1655230"/>
            <a:ext cx="6207782" cy="276999"/>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most notable aspects of the second age of machines were presented: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7047195-DB51-4AC4-8FD7-8B15BB6E41A8}"/>
              </a:ext>
            </a:extLst>
          </p:cNvPr>
          <p:cNvSpPr/>
          <p:nvPr/>
        </p:nvSpPr>
        <p:spPr>
          <a:xfrm>
            <a:off x="1579144" y="1203598"/>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General purpose technologies: the ones that really matter</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6CD6BFB6-E0E2-4F8B-ADD4-31E5BD6F127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C1FF3449-C66C-4B91-935F-5E1DD8560E0A}"/>
              </a:ext>
            </a:extLst>
          </p:cNvPr>
          <p:cNvSpPr txBox="1"/>
          <p:nvPr/>
        </p:nvSpPr>
        <p:spPr>
          <a:xfrm>
            <a:off x="1541935" y="4049817"/>
            <a:ext cx="6003639" cy="461665"/>
          </a:xfrm>
          <a:prstGeom prst="rect">
            <a:avLst/>
          </a:prstGeom>
          <a:noFill/>
        </p:spPr>
        <p:txBody>
          <a:bodyPr wrap="square">
            <a:spAutoFit/>
          </a:bodyPr>
          <a:lstStyle/>
          <a:p>
            <a:pPr>
              <a:defRPr/>
            </a:pPr>
            <a:r>
              <a:rPr lang="en-US" altLang="es-ES" sz="1200" dirty="0">
                <a:latin typeface="Arial Rounded MT Bold" panose="020F0704030504030204" pitchFamily="34" charset="0"/>
              </a:rPr>
              <a:t>These three forces are guaranteeing us achievements that turn science fiction into everyday reality.</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6E58E8A4-7E53-4EF6-AD34-69D47C5D77AF}"/>
              </a:ext>
            </a:extLst>
          </p:cNvPr>
          <p:cNvGrpSpPr/>
          <p:nvPr/>
        </p:nvGrpSpPr>
        <p:grpSpPr>
          <a:xfrm>
            <a:off x="1397833" y="1793729"/>
            <a:ext cx="6116261" cy="2376264"/>
            <a:chOff x="1192043" y="1758692"/>
            <a:chExt cx="5904000" cy="2376264"/>
          </a:xfrm>
        </p:grpSpPr>
        <p:graphicFrame>
          <p:nvGraphicFramePr>
            <p:cNvPr id="2" name="Diagrama 1">
              <a:extLst>
                <a:ext uri="{FF2B5EF4-FFF2-40B4-BE49-F238E27FC236}">
                  <a16:creationId xmlns:a16="http://schemas.microsoft.com/office/drawing/2014/main" id="{012B3433-19DB-42DA-92BD-E09F3ABE2BC3}"/>
                </a:ext>
              </a:extLst>
            </p:cNvPr>
            <p:cNvGraphicFramePr/>
            <p:nvPr>
              <p:extLst>
                <p:ext uri="{D42A27DB-BD31-4B8C-83A1-F6EECF244321}">
                  <p14:modId xmlns:p14="http://schemas.microsoft.com/office/powerpoint/2010/main" val="267079569"/>
                </p:ext>
              </p:extLst>
            </p:nvPr>
          </p:nvGraphicFramePr>
          <p:xfrm>
            <a:off x="1192043" y="1758692"/>
            <a:ext cx="5904000"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0840BCA1-C48E-4A90-B6F1-806C15C12ECA}"/>
                </a:ext>
              </a:extLst>
            </p:cNvPr>
            <p:cNvSpPr txBox="1"/>
            <p:nvPr/>
          </p:nvSpPr>
          <p:spPr>
            <a:xfrm>
              <a:off x="1350816" y="2017583"/>
              <a:ext cx="278454" cy="369332"/>
            </a:xfrm>
            <a:prstGeom prst="rect">
              <a:avLst/>
            </a:prstGeom>
            <a:noFill/>
          </p:spPr>
          <p:txBody>
            <a:bodyPr wrap="square" rtlCol="0">
              <a:spAutoFit/>
            </a:bodyPr>
            <a:lstStyle/>
            <a:p>
              <a:r>
                <a:rPr lang="es-ES" dirty="0"/>
                <a:t>1</a:t>
              </a:r>
            </a:p>
          </p:txBody>
        </p:sp>
        <p:sp>
          <p:nvSpPr>
            <p:cNvPr id="18" name="CuadroTexto 17">
              <a:extLst>
                <a:ext uri="{FF2B5EF4-FFF2-40B4-BE49-F238E27FC236}">
                  <a16:creationId xmlns:a16="http://schemas.microsoft.com/office/drawing/2014/main" id="{E3475385-FD3A-4BC0-B38E-E23509AE5FE9}"/>
                </a:ext>
              </a:extLst>
            </p:cNvPr>
            <p:cNvSpPr txBox="1"/>
            <p:nvPr/>
          </p:nvSpPr>
          <p:spPr>
            <a:xfrm>
              <a:off x="1483458" y="2762158"/>
              <a:ext cx="430234" cy="369332"/>
            </a:xfrm>
            <a:prstGeom prst="rect">
              <a:avLst/>
            </a:prstGeom>
            <a:noFill/>
          </p:spPr>
          <p:txBody>
            <a:bodyPr wrap="square" rtlCol="0">
              <a:spAutoFit/>
            </a:bodyPr>
            <a:lstStyle/>
            <a:p>
              <a:r>
                <a:rPr lang="es-ES" dirty="0"/>
                <a:t> 2</a:t>
              </a:r>
            </a:p>
          </p:txBody>
        </p:sp>
        <p:sp>
          <p:nvSpPr>
            <p:cNvPr id="20" name="CuadroTexto 19">
              <a:extLst>
                <a:ext uri="{FF2B5EF4-FFF2-40B4-BE49-F238E27FC236}">
                  <a16:creationId xmlns:a16="http://schemas.microsoft.com/office/drawing/2014/main" id="{00D025F6-CEF6-4A57-8EAC-ACE23F5A03A4}"/>
                </a:ext>
              </a:extLst>
            </p:cNvPr>
            <p:cNvSpPr txBox="1"/>
            <p:nvPr/>
          </p:nvSpPr>
          <p:spPr>
            <a:xfrm>
              <a:off x="1340515" y="3478847"/>
              <a:ext cx="278454" cy="369332"/>
            </a:xfrm>
            <a:prstGeom prst="rect">
              <a:avLst/>
            </a:prstGeom>
            <a:noFill/>
          </p:spPr>
          <p:txBody>
            <a:bodyPr wrap="square" rtlCol="0">
              <a:spAutoFit/>
            </a:bodyPr>
            <a:lstStyle/>
            <a:p>
              <a:r>
                <a:rPr lang="es-ES" dirty="0"/>
                <a:t>3</a:t>
              </a:r>
            </a:p>
          </p:txBody>
        </p:sp>
      </p:grpSp>
    </p:spTree>
    <p:extLst>
      <p:ext uri="{BB962C8B-B14F-4D97-AF65-F5344CB8AC3E}">
        <p14:creationId xmlns:p14="http://schemas.microsoft.com/office/powerpoint/2010/main" val="2986272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4125" y="1696232"/>
            <a:ext cx="5961184" cy="1384995"/>
          </a:xfrm>
          <a:prstGeom prst="rect">
            <a:avLst/>
          </a:prstGeom>
          <a:noFill/>
        </p:spPr>
        <p:txBody>
          <a:bodyPr wrap="square" rtlCol="0">
            <a:spAutoFit/>
          </a:bodyPr>
          <a:lstStyle/>
          <a:p>
            <a:pPr>
              <a:defRPr/>
            </a:pPr>
            <a:r>
              <a:rPr lang="en-US" altLang="es-ES" sz="1200" dirty="0">
                <a:latin typeface="Arial Rounded MT Bold" panose="020F0704030504030204" pitchFamily="34" charset="0"/>
              </a:rPr>
              <a:t>Just as free goods instead of physical products constitute an increasingly </a:t>
            </a:r>
          </a:p>
          <a:p>
            <a:pPr>
              <a:defRPr/>
            </a:pPr>
            <a:r>
              <a:rPr lang="en-US" altLang="es-ES" sz="1200" dirty="0">
                <a:latin typeface="Arial Rounded MT Bold" panose="020F0704030504030204" pitchFamily="34" charset="0"/>
              </a:rPr>
              <a:t>important slice of consumption, intangibles are also a growing capital asset of </a:t>
            </a:r>
          </a:p>
          <a:p>
            <a:pPr>
              <a:defRPr/>
            </a:pPr>
            <a:r>
              <a:rPr lang="en-US" altLang="es-ES" sz="1200" dirty="0">
                <a:latin typeface="Arial Rounded MT Bold" panose="020F0704030504030204" pitchFamily="34" charset="0"/>
              </a:rPr>
              <a:t>the economy. </a:t>
            </a:r>
          </a:p>
          <a:p>
            <a:pPr>
              <a:defRPr/>
            </a:pPr>
            <a:endParaRPr lang="it-IT" altLang="es-ES" sz="1200" dirty="0">
              <a:latin typeface="Arial Rounded MT Bold" panose="020F0704030504030204" pitchFamily="34" charset="0"/>
            </a:endParaRPr>
          </a:p>
          <a:p>
            <a:pPr>
              <a:defRPr/>
            </a:pPr>
            <a:r>
              <a:rPr lang="en-US" altLang="es-ES" sz="1200" dirty="0">
                <a:solidFill>
                  <a:schemeClr val="tx2">
                    <a:lumMod val="60000"/>
                    <a:lumOff val="40000"/>
                  </a:schemeClr>
                </a:solidFill>
                <a:latin typeface="Arial Rounded MT Bold" panose="020F0704030504030204" pitchFamily="34" charset="0"/>
              </a:rPr>
              <a:t>Production</a:t>
            </a:r>
            <a:r>
              <a:rPr lang="en-US" altLang="es-ES" sz="1200" dirty="0">
                <a:latin typeface="Arial Rounded MT Bold" panose="020F0704030504030204" pitchFamily="34" charset="0"/>
              </a:rPr>
              <a:t> in the </a:t>
            </a:r>
            <a:r>
              <a:rPr lang="en-US" altLang="es-ES" sz="1200" dirty="0">
                <a:solidFill>
                  <a:schemeClr val="tx2">
                    <a:lumMod val="60000"/>
                    <a:lumOff val="40000"/>
                  </a:schemeClr>
                </a:solidFill>
                <a:latin typeface="Arial Rounded MT Bold" panose="020F0704030504030204" pitchFamily="34" charset="0"/>
              </a:rPr>
              <a:t>second age of machines </a:t>
            </a:r>
            <a:r>
              <a:rPr lang="en-US" altLang="es-ES" sz="1200" dirty="0">
                <a:latin typeface="Arial Rounded MT Bold" panose="020F0704030504030204" pitchFamily="34" charset="0"/>
              </a:rPr>
              <a:t>relies less on machinery and physical structures (capital assets) and more on the </a:t>
            </a:r>
            <a:r>
              <a:rPr lang="en-US" altLang="es-ES" sz="1200" dirty="0">
                <a:solidFill>
                  <a:schemeClr val="tx2">
                    <a:lumMod val="60000"/>
                    <a:lumOff val="40000"/>
                  </a:schemeClr>
                </a:solidFill>
                <a:latin typeface="Arial Rounded MT Bold" panose="020F0704030504030204" pitchFamily="34" charset="0"/>
              </a:rPr>
              <a:t>four categories of intangible assets</a:t>
            </a:r>
            <a:r>
              <a:rPr lang="en-US"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07A3AD81-A173-4595-B8A6-507C57769EF3}"/>
              </a:ext>
            </a:extLst>
          </p:cNvPr>
          <p:cNvSpPr/>
          <p:nvPr/>
        </p:nvSpPr>
        <p:spPr>
          <a:xfrm>
            <a:off x="1578879" y="1275606"/>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Human and artificial intelligence in the second age of machines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306E5746-A9A5-4952-BE62-03FA1474005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 name="Forma libre: forma 8">
            <a:extLst>
              <a:ext uri="{FF2B5EF4-FFF2-40B4-BE49-F238E27FC236}">
                <a16:creationId xmlns:a16="http://schemas.microsoft.com/office/drawing/2014/main" id="{0DF41514-8FC4-466E-A07E-AB374A5F5613}"/>
              </a:ext>
            </a:extLst>
          </p:cNvPr>
          <p:cNvSpPr/>
          <p:nvPr/>
        </p:nvSpPr>
        <p:spPr>
          <a:xfrm>
            <a:off x="1959923" y="1851670"/>
            <a:ext cx="2973631" cy="628457"/>
          </a:xfrm>
          <a:custGeom>
            <a:avLst/>
            <a:gdLst>
              <a:gd name="connsiteX0" fmla="*/ 0 w 2973631"/>
              <a:gd name="connsiteY0" fmla="*/ 0 h 628457"/>
              <a:gd name="connsiteX1" fmla="*/ 2973631 w 2973631"/>
              <a:gd name="connsiteY1" fmla="*/ 0 h 628457"/>
              <a:gd name="connsiteX2" fmla="*/ 2973631 w 2973631"/>
              <a:gd name="connsiteY2" fmla="*/ 628457 h 628457"/>
              <a:gd name="connsiteX3" fmla="*/ 0 w 2973631"/>
              <a:gd name="connsiteY3" fmla="*/ 628457 h 628457"/>
              <a:gd name="connsiteX4" fmla="*/ 0 w 2973631"/>
              <a:gd name="connsiteY4" fmla="*/ 0 h 62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31" h="628457">
                <a:moveTo>
                  <a:pt x="0" y="0"/>
                </a:moveTo>
                <a:lnTo>
                  <a:pt x="2973631" y="0"/>
                </a:lnTo>
                <a:lnTo>
                  <a:pt x="2973631" y="628457"/>
                </a:lnTo>
                <a:lnTo>
                  <a:pt x="0" y="62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50800" rIns="76200" bIns="50800" numCol="1" spcCol="1270" anchor="ctr" anchorCtr="0">
            <a:noAutofit/>
          </a:bodyPr>
          <a:lstStyle/>
          <a:p>
            <a:pPr marL="0" lvl="0" indent="0" algn="l" defTabSz="1778000">
              <a:lnSpc>
                <a:spcPct val="90000"/>
              </a:lnSpc>
              <a:spcBef>
                <a:spcPct val="0"/>
              </a:spcBef>
              <a:spcAft>
                <a:spcPct val="35000"/>
              </a:spcAft>
              <a:buNone/>
            </a:pPr>
            <a:endParaRPr lang="es-ES" sz="4000" kern="1200"/>
          </a:p>
        </p:txBody>
      </p:sp>
      <p:sp>
        <p:nvSpPr>
          <p:cNvPr id="24" name="Forma libre: forma 23">
            <a:extLst>
              <a:ext uri="{FF2B5EF4-FFF2-40B4-BE49-F238E27FC236}">
                <a16:creationId xmlns:a16="http://schemas.microsoft.com/office/drawing/2014/main" id="{36C783D0-4015-4C0B-841E-97338164E886}"/>
              </a:ext>
            </a:extLst>
          </p:cNvPr>
          <p:cNvSpPr/>
          <p:nvPr/>
        </p:nvSpPr>
        <p:spPr>
          <a:xfrm>
            <a:off x="5082235" y="1851670"/>
            <a:ext cx="2973631" cy="628457"/>
          </a:xfrm>
          <a:custGeom>
            <a:avLst/>
            <a:gdLst>
              <a:gd name="connsiteX0" fmla="*/ 0 w 2973631"/>
              <a:gd name="connsiteY0" fmla="*/ 0 h 628457"/>
              <a:gd name="connsiteX1" fmla="*/ 2973631 w 2973631"/>
              <a:gd name="connsiteY1" fmla="*/ 0 h 628457"/>
              <a:gd name="connsiteX2" fmla="*/ 2973631 w 2973631"/>
              <a:gd name="connsiteY2" fmla="*/ 628457 h 628457"/>
              <a:gd name="connsiteX3" fmla="*/ 0 w 2973631"/>
              <a:gd name="connsiteY3" fmla="*/ 628457 h 628457"/>
              <a:gd name="connsiteX4" fmla="*/ 0 w 2973631"/>
              <a:gd name="connsiteY4" fmla="*/ 0 h 62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31" h="628457">
                <a:moveTo>
                  <a:pt x="0" y="0"/>
                </a:moveTo>
                <a:lnTo>
                  <a:pt x="2973631" y="0"/>
                </a:lnTo>
                <a:lnTo>
                  <a:pt x="2973631" y="628457"/>
                </a:lnTo>
                <a:lnTo>
                  <a:pt x="0" y="62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50800" rIns="76200" bIns="50800" numCol="1" spcCol="1270" anchor="ctr" anchorCtr="0">
            <a:noAutofit/>
          </a:bodyPr>
          <a:lstStyle/>
          <a:p>
            <a:pPr marL="0" lvl="0" indent="0" algn="l" defTabSz="1778000">
              <a:lnSpc>
                <a:spcPct val="90000"/>
              </a:lnSpc>
              <a:spcBef>
                <a:spcPct val="0"/>
              </a:spcBef>
              <a:spcAft>
                <a:spcPct val="35000"/>
              </a:spcAft>
              <a:buNone/>
            </a:pPr>
            <a:endParaRPr lang="es-ES" sz="4000" kern="1200"/>
          </a:p>
        </p:txBody>
      </p:sp>
      <p:grpSp>
        <p:nvGrpSpPr>
          <p:cNvPr id="31" name="Grupo 30">
            <a:extLst>
              <a:ext uri="{FF2B5EF4-FFF2-40B4-BE49-F238E27FC236}">
                <a16:creationId xmlns:a16="http://schemas.microsoft.com/office/drawing/2014/main" id="{4560FC66-8A5B-43EA-A9D3-61C84C225DFD}"/>
              </a:ext>
            </a:extLst>
          </p:cNvPr>
          <p:cNvGrpSpPr/>
          <p:nvPr/>
        </p:nvGrpSpPr>
        <p:grpSpPr>
          <a:xfrm>
            <a:off x="1721214" y="3190099"/>
            <a:ext cx="5824095" cy="1071214"/>
            <a:chOff x="1959923" y="2975344"/>
            <a:chExt cx="6095942" cy="1071214"/>
          </a:xfrm>
        </p:grpSpPr>
        <p:sp>
          <p:nvSpPr>
            <p:cNvPr id="12" name="Rectángulo 11">
              <a:extLst>
                <a:ext uri="{FF2B5EF4-FFF2-40B4-BE49-F238E27FC236}">
                  <a16:creationId xmlns:a16="http://schemas.microsoft.com/office/drawing/2014/main" id="{1B94C3B9-DA0F-45F9-978A-1427F703B989}"/>
                </a:ext>
              </a:extLst>
            </p:cNvPr>
            <p:cNvSpPr/>
            <p:nvPr/>
          </p:nvSpPr>
          <p:spPr>
            <a:xfrm>
              <a:off x="1959923" y="3120722"/>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orma libre: forma 16">
              <a:extLst>
                <a:ext uri="{FF2B5EF4-FFF2-40B4-BE49-F238E27FC236}">
                  <a16:creationId xmlns:a16="http://schemas.microsoft.com/office/drawing/2014/main" id="{9BFB5E35-F332-41A4-AE3B-EDEAC411B32A}"/>
                </a:ext>
              </a:extLst>
            </p:cNvPr>
            <p:cNvSpPr/>
            <p:nvPr/>
          </p:nvSpPr>
          <p:spPr>
            <a:xfrm>
              <a:off x="2168077" y="2975344"/>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defRPr/>
              </a:pPr>
              <a:r>
                <a:rPr lang="en-US" altLang="es-ES" sz="1200" i="1" dirty="0">
                  <a:solidFill>
                    <a:srgbClr val="E941D5"/>
                  </a:solidFill>
                  <a:latin typeface="Arial Rounded MT Bold" panose="020F0704030504030204" pitchFamily="34" charset="0"/>
                </a:rPr>
                <a:t>intellectual property</a:t>
              </a:r>
            </a:p>
          </p:txBody>
        </p:sp>
        <p:sp>
          <p:nvSpPr>
            <p:cNvPr id="18" name="Rectángulo 17">
              <a:extLst>
                <a:ext uri="{FF2B5EF4-FFF2-40B4-BE49-F238E27FC236}">
                  <a16:creationId xmlns:a16="http://schemas.microsoft.com/office/drawing/2014/main" id="{C243582A-E48D-4D03-9407-F816F318AA4E}"/>
                </a:ext>
              </a:extLst>
            </p:cNvPr>
            <p:cNvSpPr/>
            <p:nvPr/>
          </p:nvSpPr>
          <p:spPr>
            <a:xfrm>
              <a:off x="1959923" y="3629925"/>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orma libre: forma 18">
              <a:extLst>
                <a:ext uri="{FF2B5EF4-FFF2-40B4-BE49-F238E27FC236}">
                  <a16:creationId xmlns:a16="http://schemas.microsoft.com/office/drawing/2014/main" id="{62206FD2-C36B-4CB0-A0E0-4AFC2A0B29EF}"/>
                </a:ext>
              </a:extLst>
            </p:cNvPr>
            <p:cNvSpPr/>
            <p:nvPr/>
          </p:nvSpPr>
          <p:spPr>
            <a:xfrm>
              <a:off x="2168077" y="34845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defRPr/>
              </a:pPr>
              <a:r>
                <a:rPr lang="en-US" altLang="es-ES" sz="1200" i="1" dirty="0">
                  <a:solidFill>
                    <a:srgbClr val="E941D5"/>
                  </a:solidFill>
                  <a:latin typeface="Arial Rounded MT Bold" panose="020F0704030504030204" pitchFamily="34" charset="0"/>
                </a:rPr>
                <a:t>organizational capital</a:t>
              </a:r>
            </a:p>
          </p:txBody>
        </p:sp>
        <p:sp>
          <p:nvSpPr>
            <p:cNvPr id="20" name="Rectángulo 19">
              <a:extLst>
                <a:ext uri="{FF2B5EF4-FFF2-40B4-BE49-F238E27FC236}">
                  <a16:creationId xmlns:a16="http://schemas.microsoft.com/office/drawing/2014/main" id="{3BC7C07B-6E3E-40B6-AEC6-69BB679C8F72}"/>
                </a:ext>
              </a:extLst>
            </p:cNvPr>
            <p:cNvSpPr/>
            <p:nvPr/>
          </p:nvSpPr>
          <p:spPr>
            <a:xfrm>
              <a:off x="5048260" y="3147126"/>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orma libre: forma 20">
              <a:extLst>
                <a:ext uri="{FF2B5EF4-FFF2-40B4-BE49-F238E27FC236}">
                  <a16:creationId xmlns:a16="http://schemas.microsoft.com/office/drawing/2014/main" id="{10A04DC3-BFA0-409C-8B1D-A8108DE1A6AD}"/>
                </a:ext>
              </a:extLst>
            </p:cNvPr>
            <p:cNvSpPr/>
            <p:nvPr/>
          </p:nvSpPr>
          <p:spPr>
            <a:xfrm>
              <a:off x="5256414" y="30017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defRPr/>
              </a:pPr>
              <a:r>
                <a:rPr lang="en-US" altLang="es-ES" sz="1200" i="1" dirty="0">
                  <a:solidFill>
                    <a:srgbClr val="E941D5"/>
                  </a:solidFill>
                  <a:latin typeface="Arial Rounded MT Bold" panose="020F0704030504030204" pitchFamily="34" charset="0"/>
                </a:rPr>
                <a:t>user-generated content</a:t>
              </a:r>
            </a:p>
          </p:txBody>
        </p:sp>
        <p:sp>
          <p:nvSpPr>
            <p:cNvPr id="25" name="Rectángulo 24">
              <a:extLst>
                <a:ext uri="{FF2B5EF4-FFF2-40B4-BE49-F238E27FC236}">
                  <a16:creationId xmlns:a16="http://schemas.microsoft.com/office/drawing/2014/main" id="{204E5A7A-3640-4CD6-880D-7A98DDEA4C79}"/>
                </a:ext>
              </a:extLst>
            </p:cNvPr>
            <p:cNvSpPr/>
            <p:nvPr/>
          </p:nvSpPr>
          <p:spPr>
            <a:xfrm>
              <a:off x="5082235" y="3682733"/>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orma libre: forma 25">
              <a:extLst>
                <a:ext uri="{FF2B5EF4-FFF2-40B4-BE49-F238E27FC236}">
                  <a16:creationId xmlns:a16="http://schemas.microsoft.com/office/drawing/2014/main" id="{926E7BCE-8018-4035-B301-FC8B8EF1C8CF}"/>
                </a:ext>
              </a:extLst>
            </p:cNvPr>
            <p:cNvSpPr/>
            <p:nvPr/>
          </p:nvSpPr>
          <p:spPr>
            <a:xfrm>
              <a:off x="5290389" y="3537355"/>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defRPr/>
              </a:pPr>
              <a:r>
                <a:rPr lang="en-US" altLang="es-ES" sz="1200" i="1" dirty="0">
                  <a:solidFill>
                    <a:srgbClr val="E941D5"/>
                  </a:solidFill>
                  <a:latin typeface="Arial Rounded MT Bold" panose="020F0704030504030204" pitchFamily="34" charset="0"/>
                </a:rPr>
                <a:t>human capital</a:t>
              </a:r>
              <a:endParaRPr lang="en-GB" altLang="es-ES" sz="1200" i="1" dirty="0">
                <a:solidFill>
                  <a:srgbClr val="E941D5"/>
                </a:solidFill>
                <a:latin typeface="Arial Rounded MT Bold" panose="020F0704030504030204" pitchFamily="34" charset="0"/>
              </a:endParaRPr>
            </a:p>
          </p:txBody>
        </p:sp>
      </p:grpSp>
      <p:sp>
        <p:nvSpPr>
          <p:cNvPr id="28" name="Forma libre: forma 27">
            <a:extLst>
              <a:ext uri="{FF2B5EF4-FFF2-40B4-BE49-F238E27FC236}">
                <a16:creationId xmlns:a16="http://schemas.microsoft.com/office/drawing/2014/main" id="{7092610A-6499-4425-9FDC-432DE43B773A}"/>
              </a:ext>
            </a:extLst>
          </p:cNvPr>
          <p:cNvSpPr/>
          <p:nvPr/>
        </p:nvSpPr>
        <p:spPr>
          <a:xfrm>
            <a:off x="5290389" y="34845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endParaRPr lang="es-ES" sz="1300" kern="1200"/>
          </a:p>
        </p:txBody>
      </p:sp>
      <p:sp>
        <p:nvSpPr>
          <p:cNvPr id="30" name="Forma libre: forma 29">
            <a:extLst>
              <a:ext uri="{FF2B5EF4-FFF2-40B4-BE49-F238E27FC236}">
                <a16:creationId xmlns:a16="http://schemas.microsoft.com/office/drawing/2014/main" id="{759F2165-138E-4784-84BC-210F8209B4F6}"/>
              </a:ext>
            </a:extLst>
          </p:cNvPr>
          <p:cNvSpPr/>
          <p:nvPr/>
        </p:nvSpPr>
        <p:spPr>
          <a:xfrm>
            <a:off x="5290389" y="3993751"/>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endParaRPr lang="es-ES" sz="1300" kern="1200"/>
          </a:p>
        </p:txBody>
      </p:sp>
    </p:spTree>
    <p:extLst>
      <p:ext uri="{BB962C8B-B14F-4D97-AF65-F5344CB8AC3E}">
        <p14:creationId xmlns:p14="http://schemas.microsoft.com/office/powerpoint/2010/main" val="3902650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4806" y="1931924"/>
            <a:ext cx="5984473" cy="1384995"/>
          </a:xfrm>
          <a:prstGeom prst="rect">
            <a:avLst/>
          </a:prstGeom>
          <a:noFill/>
        </p:spPr>
        <p:txBody>
          <a:bodyPr wrap="square" rtlCol="0">
            <a:spAutoFit/>
          </a:bodyPr>
          <a:lstStyle/>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a:t>
            </a:r>
            <a:r>
              <a:rPr lang="en-US" altLang="es-ES" sz="1200" dirty="0">
                <a:solidFill>
                  <a:schemeClr val="tx2">
                    <a:lumMod val="60000"/>
                    <a:lumOff val="40000"/>
                  </a:schemeClr>
                </a:solidFill>
                <a:latin typeface="Arial Rounded MT Bold" panose="020F0704030504030204" pitchFamily="34" charset="0"/>
              </a:rPr>
              <a:t>second</a:t>
            </a:r>
            <a:r>
              <a:rPr lang="en-US" altLang="es-ES" sz="1200" dirty="0">
                <a:latin typeface="Arial Rounded MT Bold" panose="020F0704030504030204" pitchFamily="34" charset="0"/>
              </a:rPr>
              <a:t>, and even broader, </a:t>
            </a:r>
            <a:r>
              <a:rPr lang="en-US" altLang="es-ES" sz="1200" dirty="0">
                <a:solidFill>
                  <a:schemeClr val="tx2">
                    <a:lumMod val="60000"/>
                    <a:lumOff val="40000"/>
                  </a:schemeClr>
                </a:solidFill>
                <a:latin typeface="Arial Rounded MT Bold" panose="020F0704030504030204" pitchFamily="34" charset="0"/>
              </a:rPr>
              <a:t>category of intangibles </a:t>
            </a:r>
            <a:r>
              <a:rPr lang="en-US" altLang="es-ES" sz="1200" dirty="0">
                <a:latin typeface="Arial Rounded MT Bold" panose="020F0704030504030204" pitchFamily="34" charset="0"/>
              </a:rPr>
              <a:t>is </a:t>
            </a:r>
            <a:r>
              <a:rPr lang="en-US" altLang="es-ES" sz="1200" dirty="0">
                <a:solidFill>
                  <a:srgbClr val="7030A0"/>
                </a:solidFill>
                <a:latin typeface="Arial Rounded MT Bold" panose="020F0704030504030204" pitchFamily="34" charset="0"/>
              </a:rPr>
              <a:t>organizational capital </a:t>
            </a:r>
          </a:p>
          <a:p>
            <a:pPr>
              <a:defRPr/>
            </a:pPr>
            <a:r>
              <a:rPr lang="en-US" altLang="es-ES" sz="1200" dirty="0">
                <a:latin typeface="Arial Rounded MT Bold" panose="020F0704030504030204" pitchFamily="34" charset="0"/>
              </a:rPr>
              <a:t>such as </a:t>
            </a:r>
            <a:r>
              <a:rPr lang="en-US" altLang="es-ES" sz="1200" dirty="0">
                <a:solidFill>
                  <a:srgbClr val="7030A0"/>
                </a:solidFill>
                <a:latin typeface="Arial Rounded MT Bold" panose="020F0704030504030204" pitchFamily="34" charset="0"/>
              </a:rPr>
              <a:t>new management procedures</a:t>
            </a:r>
            <a:r>
              <a:rPr lang="en-US" altLang="es-ES" sz="1200" dirty="0">
                <a:latin typeface="Arial Rounded MT Bold" panose="020F0704030504030204" pitchFamily="34" charset="0"/>
              </a:rPr>
              <a:t>, </a:t>
            </a:r>
            <a:r>
              <a:rPr lang="en-US" altLang="es-ES" sz="1200" dirty="0">
                <a:solidFill>
                  <a:srgbClr val="7030A0"/>
                </a:solidFill>
                <a:latin typeface="Arial Rounded MT Bold" panose="020F0704030504030204" pitchFamily="34" charset="0"/>
              </a:rPr>
              <a:t>production techniques</a:t>
            </a:r>
            <a:r>
              <a:rPr lang="en-US" altLang="es-ES" sz="1200" dirty="0">
                <a:latin typeface="Arial Rounded MT Bold" panose="020F0704030504030204" pitchFamily="34" charset="0"/>
              </a:rPr>
              <a:t>, </a:t>
            </a:r>
            <a:r>
              <a:rPr lang="en-US" altLang="es-ES" sz="1200" dirty="0">
                <a:solidFill>
                  <a:srgbClr val="7030A0"/>
                </a:solidFill>
                <a:latin typeface="Arial Rounded MT Bold" panose="020F0704030504030204" pitchFamily="34" charset="0"/>
              </a:rPr>
              <a:t>forms of </a:t>
            </a:r>
          </a:p>
          <a:p>
            <a:pPr>
              <a:defRPr/>
            </a:pPr>
            <a:r>
              <a:rPr lang="en-US" altLang="es-ES" sz="1200" dirty="0">
                <a:solidFill>
                  <a:srgbClr val="7030A0"/>
                </a:solidFill>
                <a:latin typeface="Arial Rounded MT Bold" panose="020F0704030504030204" pitchFamily="34" charset="0"/>
              </a:rPr>
              <a:t>organization</a:t>
            </a:r>
            <a:r>
              <a:rPr lang="en-US" altLang="es-ES" sz="1200" dirty="0">
                <a:latin typeface="Arial Rounded MT Bold" panose="020F0704030504030204" pitchFamily="34" charset="0"/>
              </a:rPr>
              <a:t> and </a:t>
            </a:r>
            <a:r>
              <a:rPr lang="en-US" altLang="es-ES" sz="1200" dirty="0">
                <a:solidFill>
                  <a:srgbClr val="7030A0"/>
                </a:solidFill>
                <a:latin typeface="Arial Rounded MT Bold" panose="020F0704030504030204" pitchFamily="34" charset="0"/>
              </a:rPr>
              <a:t>business models</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effective use of</a:t>
            </a:r>
            <a:r>
              <a:rPr lang="en-US" altLang="es-ES" sz="1200" dirty="0">
                <a:solidFill>
                  <a:schemeClr val="tx2">
                    <a:lumMod val="60000"/>
                    <a:lumOff val="40000"/>
                  </a:schemeClr>
                </a:solidFill>
                <a:latin typeface="Arial Rounded MT Bold" panose="020F0704030504030204" pitchFamily="34" charset="0"/>
              </a:rPr>
              <a:t> new technologies of the second age of machines</a:t>
            </a:r>
            <a:r>
              <a:rPr lang="en-US" altLang="es-ES" sz="1200" dirty="0">
                <a:latin typeface="Arial Rounded MT Bold" panose="020F0704030504030204" pitchFamily="34" charset="0"/>
              </a:rPr>
              <a:t> almost </a:t>
            </a:r>
          </a:p>
          <a:p>
            <a:pPr>
              <a:defRPr/>
            </a:pPr>
            <a:r>
              <a:rPr lang="en-US" altLang="es-ES" sz="1200" dirty="0">
                <a:latin typeface="Arial Rounded MT Bold" panose="020F0704030504030204" pitchFamily="34" charset="0"/>
              </a:rPr>
              <a:t>invariably requires </a:t>
            </a:r>
            <a:r>
              <a:rPr lang="en-US" altLang="es-ES" sz="1200" dirty="0">
                <a:solidFill>
                  <a:schemeClr val="tx2">
                    <a:lumMod val="60000"/>
                    <a:lumOff val="40000"/>
                  </a:schemeClr>
                </a:solidFill>
                <a:latin typeface="Arial Rounded MT Bold" panose="020F0704030504030204" pitchFamily="34" charset="0"/>
              </a:rPr>
              <a:t>changes in the organization of work</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822881B-81CB-46E5-9B0D-BED97BFC2199}"/>
              </a:ext>
            </a:extLst>
          </p:cNvPr>
          <p:cNvSpPr/>
          <p:nvPr/>
        </p:nvSpPr>
        <p:spPr>
          <a:xfrm>
            <a:off x="1582849" y="1491103"/>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Human and artificial intelligence in the second age of machines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55EA40E3-88BE-4DB3-9D5F-9EE7AF9BC9F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478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8262" y="1872902"/>
            <a:ext cx="5835078" cy="461665"/>
          </a:xfrm>
          <a:prstGeom prst="rect">
            <a:avLst/>
          </a:prstGeom>
          <a:noFill/>
        </p:spPr>
        <p:txBody>
          <a:bodyPr wrap="square" rtlCol="0">
            <a:spAutoFit/>
          </a:bodyPr>
          <a:lstStyle/>
          <a:p>
            <a:pPr>
              <a:defRPr/>
            </a:pPr>
            <a:r>
              <a:rPr lang="en-US" altLang="es-ES" sz="1200" dirty="0">
                <a:solidFill>
                  <a:schemeClr val="tx2">
                    <a:lumMod val="60000"/>
                    <a:lumOff val="40000"/>
                  </a:schemeClr>
                </a:solidFill>
                <a:latin typeface="Arial Rounded MT Bold" panose="020F0704030504030204" pitchFamily="34" charset="0"/>
              </a:rPr>
              <a:t>User-generated content </a:t>
            </a:r>
            <a:r>
              <a:rPr lang="en-US" altLang="es-ES" sz="1200" dirty="0">
                <a:latin typeface="Arial Rounded MT Bold" panose="020F0704030504030204" pitchFamily="34" charset="0"/>
              </a:rPr>
              <a:t>is the third, smaller but rapidly growing category of </a:t>
            </a:r>
          </a:p>
          <a:p>
            <a:pPr>
              <a:defRPr/>
            </a:pPr>
            <a:r>
              <a:rPr lang="en-US" altLang="es-ES" sz="1200" dirty="0">
                <a:latin typeface="Arial Rounded MT Bold" panose="020F0704030504030204" pitchFamily="34" charset="0"/>
              </a:rPr>
              <a:t>intangible assets.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E69656E-7347-46A6-B0FC-060335402CFA}"/>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Human and artificial intelligence in the second age of machines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169F548-9A5A-463F-93D3-115CBA1B0115}"/>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4D8BD154-285F-4185-B9F6-E9EF97BF1DE6}"/>
              </a:ext>
            </a:extLst>
          </p:cNvPr>
          <p:cNvSpPr txBox="1"/>
          <p:nvPr/>
        </p:nvSpPr>
        <p:spPr>
          <a:xfrm>
            <a:off x="1610094" y="2383387"/>
            <a:ext cx="3177930" cy="1200329"/>
          </a:xfrm>
          <a:prstGeom prst="rect">
            <a:avLst/>
          </a:prstGeom>
          <a:noFill/>
        </p:spPr>
        <p:txBody>
          <a:bodyPr wrap="square">
            <a:spAutoFit/>
          </a:bodyPr>
          <a:lstStyle/>
          <a:p>
            <a:pPr>
              <a:defRPr/>
            </a:pPr>
            <a:r>
              <a:rPr lang="en-US" altLang="es-ES" sz="1200" dirty="0">
                <a:latin typeface="Arial Rounded MT Bold" panose="020F0704030504030204" pitchFamily="34" charset="0"/>
              </a:rPr>
              <a:t>Users of </a:t>
            </a:r>
            <a:r>
              <a:rPr lang="en-US" altLang="es-ES" sz="1200" dirty="0">
                <a:solidFill>
                  <a:schemeClr val="tx2">
                    <a:lumMod val="60000"/>
                    <a:lumOff val="40000"/>
                  </a:schemeClr>
                </a:solidFill>
                <a:latin typeface="Arial Rounded MT Bold" panose="020F0704030504030204" pitchFamily="34" charset="0"/>
              </a:rPr>
              <a:t>Facebook</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YouTube</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Twitter</a:t>
            </a:r>
            <a:r>
              <a:rPr lang="en-US" altLang="es-ES" sz="1200" dirty="0">
                <a:latin typeface="Arial Rounded MT Bold" panose="020F0704030504030204" pitchFamily="34" charset="0"/>
              </a:rPr>
              <a:t>, </a:t>
            </a:r>
          </a:p>
          <a:p>
            <a:pPr>
              <a:defRPr/>
            </a:pPr>
            <a:r>
              <a:rPr lang="en-US" altLang="es-ES" sz="1200" dirty="0">
                <a:solidFill>
                  <a:schemeClr val="tx2">
                    <a:lumMod val="60000"/>
                    <a:lumOff val="40000"/>
                  </a:schemeClr>
                </a:solidFill>
                <a:latin typeface="Arial Rounded MT Bold" panose="020F0704030504030204" pitchFamily="34" charset="0"/>
              </a:rPr>
              <a:t>Instagram</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Pinterest</a:t>
            </a:r>
            <a:r>
              <a:rPr lang="en-US" altLang="es-ES" sz="1200" dirty="0">
                <a:latin typeface="Arial Rounded MT Bold" panose="020F0704030504030204" pitchFamily="34" charset="0"/>
              </a:rPr>
              <a:t> and other forms of </a:t>
            </a:r>
            <a:r>
              <a:rPr lang="en-US" altLang="es-ES" sz="1200" dirty="0">
                <a:solidFill>
                  <a:schemeClr val="tx2">
                    <a:lumMod val="60000"/>
                    <a:lumOff val="40000"/>
                  </a:schemeClr>
                </a:solidFill>
                <a:latin typeface="Arial Rounded MT Bold" panose="020F0704030504030204" pitchFamily="34" charset="0"/>
              </a:rPr>
              <a:t>online content</a:t>
            </a:r>
            <a:r>
              <a:rPr lang="en-US" altLang="es-ES" sz="1200" dirty="0">
                <a:latin typeface="Arial Rounded MT Bold" panose="020F0704030504030204" pitchFamily="34" charset="0"/>
              </a:rPr>
              <a:t> don't just </a:t>
            </a:r>
            <a:r>
              <a:rPr lang="en-US" altLang="es-ES" sz="1200" dirty="0">
                <a:solidFill>
                  <a:schemeClr val="tx2">
                    <a:lumMod val="60000"/>
                    <a:lumOff val="40000"/>
                  </a:schemeClr>
                </a:solidFill>
                <a:latin typeface="Arial Rounded MT Bold" panose="020F0704030504030204" pitchFamily="34" charset="0"/>
              </a:rPr>
              <a:t>consume the </a:t>
            </a:r>
          </a:p>
          <a:p>
            <a:pPr>
              <a:defRPr/>
            </a:pPr>
            <a:r>
              <a:rPr lang="en-US" altLang="es-ES" sz="1200" dirty="0">
                <a:solidFill>
                  <a:schemeClr val="tx2">
                    <a:lumMod val="60000"/>
                    <a:lumOff val="40000"/>
                  </a:schemeClr>
                </a:solidFill>
                <a:latin typeface="Arial Rounded MT Bold" panose="020F0704030504030204" pitchFamily="34" charset="0"/>
              </a:rPr>
              <a:t>content</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taking up the consumer surplus</a:t>
            </a:r>
            <a:r>
              <a:rPr lang="en-US" altLang="es-ES" sz="1200" dirty="0">
                <a:latin typeface="Arial Rounded MT Bold" panose="020F0704030504030204" pitchFamily="34" charset="0"/>
              </a:rPr>
              <a:t> discussed earlier, but they also produce content by themselves.</a:t>
            </a:r>
            <a:endParaRPr lang="en-GB" altLang="es-ES" sz="1200" dirty="0">
              <a:latin typeface="Arial Rounded MT Bold" panose="020F0704030504030204" pitchFamily="34" charset="0"/>
            </a:endParaRPr>
          </a:p>
        </p:txBody>
      </p:sp>
      <p:sp>
        <p:nvSpPr>
          <p:cNvPr id="18" name="object 2">
            <a:extLst>
              <a:ext uri="{FF2B5EF4-FFF2-40B4-BE49-F238E27FC236}">
                <a16:creationId xmlns:a16="http://schemas.microsoft.com/office/drawing/2014/main" id="{E809705F-805F-4D3E-B49C-D9CBB46DEAA3}"/>
              </a:ext>
            </a:extLst>
          </p:cNvPr>
          <p:cNvSpPr/>
          <p:nvPr/>
        </p:nvSpPr>
        <p:spPr>
          <a:xfrm rot="10800000">
            <a:off x="5165595" y="2372909"/>
            <a:ext cx="2348499" cy="160019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C23535F9-27E8-4506-8229-88278D28EB93}"/>
              </a:ext>
            </a:extLst>
          </p:cNvPr>
          <p:cNvSpPr/>
          <p:nvPr/>
        </p:nvSpPr>
        <p:spPr>
          <a:xfrm>
            <a:off x="4824451" y="2334567"/>
            <a:ext cx="2208058" cy="1600198"/>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E302D6ED-B3FB-444F-856C-21782EC56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2479800"/>
            <a:ext cx="2341780" cy="1311397"/>
          </a:xfrm>
          <a:prstGeom prst="rect">
            <a:avLst/>
          </a:prstGeom>
        </p:spPr>
      </p:pic>
    </p:spTree>
    <p:extLst>
      <p:ext uri="{BB962C8B-B14F-4D97-AF65-F5344CB8AC3E}">
        <p14:creationId xmlns:p14="http://schemas.microsoft.com/office/powerpoint/2010/main" val="514755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8880" y="1861499"/>
            <a:ext cx="5966430" cy="1754326"/>
          </a:xfrm>
          <a:prstGeom prst="rect">
            <a:avLst/>
          </a:prstGeom>
          <a:noFill/>
        </p:spPr>
        <p:txBody>
          <a:bodyPr wrap="square" rtlCol="0">
            <a:spAutoFit/>
          </a:bodyPr>
          <a:lstStyle/>
          <a:p>
            <a:pPr>
              <a:defRPr/>
            </a:pPr>
            <a:r>
              <a:rPr lang="en-US" altLang="es-ES" sz="1200" dirty="0">
                <a:latin typeface="Arial Rounded MT Bold" panose="020F0704030504030204" pitchFamily="34" charset="0"/>
              </a:rPr>
              <a:t>43,200 hours of </a:t>
            </a:r>
            <a:r>
              <a:rPr lang="en-US" altLang="es-ES" sz="1200" dirty="0">
                <a:solidFill>
                  <a:schemeClr val="tx2">
                    <a:lumMod val="60000"/>
                    <a:lumOff val="40000"/>
                  </a:schemeClr>
                </a:solidFill>
                <a:latin typeface="Arial Rounded MT Bold" panose="020F0704030504030204" pitchFamily="34" charset="0"/>
              </a:rPr>
              <a:t>new videos </a:t>
            </a:r>
            <a:r>
              <a:rPr lang="en-US" altLang="es-ES" sz="1200" dirty="0">
                <a:latin typeface="Arial Rounded MT Bold" panose="020F0704030504030204" pitchFamily="34" charset="0"/>
              </a:rPr>
              <a:t>are posted on a daily basis </a:t>
            </a:r>
            <a:r>
              <a:rPr lang="en-US" altLang="es-ES" sz="1200" dirty="0">
                <a:solidFill>
                  <a:schemeClr val="tx2">
                    <a:lumMod val="60000"/>
                    <a:lumOff val="40000"/>
                  </a:schemeClr>
                </a:solidFill>
                <a:latin typeface="Arial Rounded MT Bold" panose="020F0704030504030204" pitchFamily="34" charset="0"/>
              </a:rPr>
              <a:t>on YouTube</a:t>
            </a:r>
            <a:r>
              <a:rPr lang="en-US" altLang="es-ES" sz="1200" dirty="0">
                <a:latin typeface="Arial Rounded MT Bold" panose="020F0704030504030204" pitchFamily="34" charset="0"/>
              </a:rPr>
              <a:t>, and 250 </a:t>
            </a:r>
          </a:p>
          <a:p>
            <a:pPr>
              <a:defRPr/>
            </a:pPr>
            <a:r>
              <a:rPr lang="en-US" altLang="es-ES" sz="1200" dirty="0">
                <a:latin typeface="Arial Rounded MT Bold" panose="020F0704030504030204" pitchFamily="34" charset="0"/>
              </a:rPr>
              <a:t>million </a:t>
            </a:r>
            <a:r>
              <a:rPr lang="en-US" altLang="es-ES" sz="1200" dirty="0">
                <a:solidFill>
                  <a:schemeClr val="tx2">
                    <a:lumMod val="60000"/>
                    <a:lumOff val="40000"/>
                  </a:schemeClr>
                </a:solidFill>
                <a:latin typeface="Arial Rounded MT Bold" panose="020F0704030504030204" pitchFamily="34" charset="0"/>
              </a:rPr>
              <a:t>new photos </a:t>
            </a:r>
            <a:r>
              <a:rPr lang="en-US" altLang="es-ES" sz="1200" dirty="0">
                <a:latin typeface="Arial Rounded MT Bold" panose="020F0704030504030204" pitchFamily="34" charset="0"/>
              </a:rPr>
              <a:t>are uploaded </a:t>
            </a:r>
            <a:r>
              <a:rPr lang="en-US" altLang="es-ES" sz="1200" dirty="0">
                <a:solidFill>
                  <a:schemeClr val="tx2">
                    <a:lumMod val="60000"/>
                    <a:lumOff val="40000"/>
                  </a:schemeClr>
                </a:solidFill>
                <a:latin typeface="Arial Rounded MT Bold" panose="020F0704030504030204" pitchFamily="34" charset="0"/>
              </a:rPr>
              <a:t>to Facebook </a:t>
            </a:r>
            <a:r>
              <a:rPr lang="en-US" altLang="es-ES" sz="1200" dirty="0">
                <a:latin typeface="Arial Rounded MT Bold" panose="020F0704030504030204" pitchFamily="34" charset="0"/>
              </a:rPr>
              <a:t>every day.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Moreover the users provide valuable, if not measured, content in the form of </a:t>
            </a:r>
          </a:p>
          <a:p>
            <a:pPr>
              <a:defRPr/>
            </a:pPr>
            <a:r>
              <a:rPr lang="en-US" altLang="es-ES" sz="1200" dirty="0">
                <a:solidFill>
                  <a:schemeClr val="tx2">
                    <a:lumMod val="60000"/>
                    <a:lumOff val="40000"/>
                  </a:schemeClr>
                </a:solidFill>
                <a:latin typeface="Arial Rounded MT Bold" panose="020F0704030504030204" pitchFamily="34" charset="0"/>
              </a:rPr>
              <a:t>reviews</a:t>
            </a:r>
            <a:r>
              <a:rPr lang="en-US" altLang="es-ES" sz="1200" dirty="0">
                <a:latin typeface="Arial Rounded MT Bold" panose="020F0704030504030204" pitchFamily="34" charset="0"/>
              </a:rPr>
              <a:t> on sites like </a:t>
            </a:r>
            <a:r>
              <a:rPr lang="en-US" altLang="es-ES" sz="1200" dirty="0">
                <a:solidFill>
                  <a:schemeClr val="tx2">
                    <a:lumMod val="60000"/>
                    <a:lumOff val="40000"/>
                  </a:schemeClr>
                </a:solidFill>
                <a:latin typeface="Arial Rounded MT Bold" panose="020F0704030504030204" pitchFamily="34" charset="0"/>
              </a:rPr>
              <a:t>Amazon</a:t>
            </a:r>
            <a:r>
              <a:rPr lang="en-US" altLang="es-ES" sz="1200" dirty="0">
                <a:latin typeface="Arial Rounded MT Bold" panose="020F0704030504030204" pitchFamily="34" charset="0"/>
              </a:rPr>
              <a:t> and </a:t>
            </a:r>
            <a:r>
              <a:rPr lang="en-US" altLang="es-ES" sz="1200" dirty="0">
                <a:solidFill>
                  <a:schemeClr val="tx2">
                    <a:lumMod val="60000"/>
                    <a:lumOff val="40000"/>
                  </a:schemeClr>
                </a:solidFill>
                <a:latin typeface="Arial Rounded MT Bold" panose="020F0704030504030204" pitchFamily="34" charset="0"/>
              </a:rPr>
              <a:t>TripAdvisor</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User-generated content includes even simple Information used to rank reviews and present the content itself, for example when Amazon asks “Was this </a:t>
            </a:r>
          </a:p>
          <a:p>
            <a:pPr>
              <a:defRPr/>
            </a:pPr>
            <a:r>
              <a:rPr lang="en-US" altLang="es-ES" sz="1200" dirty="0">
                <a:latin typeface="Arial Rounded MT Bold" panose="020F0704030504030204" pitchFamily="34" charset="0"/>
              </a:rPr>
              <a:t>review helpful to you?”</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7C2AF9E-16AA-4B14-AC66-1B1A8FB3CCBB}"/>
              </a:ext>
            </a:extLst>
          </p:cNvPr>
          <p:cNvSpPr/>
          <p:nvPr/>
        </p:nvSpPr>
        <p:spPr>
          <a:xfrm>
            <a:off x="1578879" y="1317496"/>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Human and artificial intelligence in the second age of machines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761372F3-6D91-467B-BC11-8BF61196196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3501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1318585"/>
            <a:ext cx="5894422" cy="4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6484" y="1871406"/>
            <a:ext cx="5974300" cy="461665"/>
          </a:xfrm>
          <a:prstGeom prst="rect">
            <a:avLst/>
          </a:prstGeom>
          <a:noFill/>
        </p:spPr>
        <p:txBody>
          <a:bodyPr wrap="square" rtlCol="0">
            <a:spAutoFit/>
          </a:bodyPr>
          <a:lstStyle/>
          <a:p>
            <a:pPr>
              <a:defRPr/>
            </a:pPr>
            <a:r>
              <a:rPr lang="en-US" altLang="es-ES" sz="1200" dirty="0">
                <a:latin typeface="Arial Rounded MT Bold" panose="020F0704030504030204" pitchFamily="34" charset="0"/>
              </a:rPr>
              <a:t>Hardware and software companies today are competing </a:t>
            </a:r>
            <a:r>
              <a:rPr lang="en-US" altLang="es-ES" sz="1200" dirty="0">
                <a:solidFill>
                  <a:schemeClr val="tx2">
                    <a:lumMod val="60000"/>
                    <a:lumOff val="40000"/>
                  </a:schemeClr>
                </a:solidFill>
                <a:latin typeface="Arial Rounded MT Bold" panose="020F0704030504030204" pitchFamily="34" charset="0"/>
              </a:rPr>
              <a:t>to improve the </a:t>
            </a:r>
          </a:p>
          <a:p>
            <a:pPr>
              <a:defRPr/>
            </a:pPr>
            <a:r>
              <a:rPr lang="en-US" altLang="es-ES" sz="1200" dirty="0">
                <a:solidFill>
                  <a:schemeClr val="tx2">
                    <a:lumMod val="60000"/>
                    <a:lumOff val="40000"/>
                  </a:schemeClr>
                </a:solidFill>
                <a:latin typeface="Arial Rounded MT Bold" panose="020F0704030504030204" pitchFamily="34" charset="0"/>
              </a:rPr>
              <a:t>productivity of their user-generated content business</a:t>
            </a:r>
            <a:r>
              <a:rPr lang="en-US"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661B9B0-8A8A-43FE-93F3-A955D46A51AC}"/>
              </a:ext>
            </a:extLst>
          </p:cNvPr>
          <p:cNvSpPr/>
          <p:nvPr/>
        </p:nvSpPr>
        <p:spPr>
          <a:xfrm>
            <a:off x="1547664" y="141033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Human and artificial intelligence in the second age of machines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23F6122-F084-4352-BD70-3F37EF76EAB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1FE07C0E-137D-42DE-BDAD-E30BE05EDB6A}"/>
              </a:ext>
            </a:extLst>
          </p:cNvPr>
          <p:cNvSpPr txBox="1"/>
          <p:nvPr/>
        </p:nvSpPr>
        <p:spPr>
          <a:xfrm>
            <a:off x="1506484" y="2395946"/>
            <a:ext cx="3564396" cy="1569660"/>
          </a:xfrm>
          <a:prstGeom prst="rect">
            <a:avLst/>
          </a:prstGeom>
          <a:noFill/>
        </p:spPr>
        <p:txBody>
          <a:bodyPr wrap="square">
            <a:spAutoFit/>
          </a:bodyPr>
          <a:lstStyle/>
          <a:p>
            <a:pPr>
              <a:defRPr/>
            </a:pPr>
            <a:r>
              <a:rPr lang="en-US" altLang="es-ES" sz="1200" dirty="0">
                <a:latin typeface="Arial Rounded MT Bold" panose="020F0704030504030204" pitchFamily="34" charset="0"/>
              </a:rPr>
              <a:t>For example, smartphones and smartphone </a:t>
            </a:r>
          </a:p>
          <a:p>
            <a:pPr>
              <a:defRPr/>
            </a:pPr>
            <a:r>
              <a:rPr lang="en-US" altLang="es-ES" sz="1200" dirty="0">
                <a:latin typeface="Arial Rounded MT Bold" panose="020F0704030504030204" pitchFamily="34" charset="0"/>
              </a:rPr>
              <a:t>apps now provide easy or automatic tools</a:t>
            </a:r>
          </a:p>
          <a:p>
            <a:pPr>
              <a:defRPr/>
            </a:pPr>
            <a:r>
              <a:rPr lang="en-US" altLang="es-ES" sz="1200" dirty="0">
                <a:latin typeface="Arial Rounded MT Bold" panose="020F0704030504030204" pitchFamily="34" charset="0"/>
              </a:rPr>
              <a:t>to post photos on Facebook.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This content has value for other users and </a:t>
            </a:r>
          </a:p>
          <a:p>
            <a:pPr>
              <a:defRPr/>
            </a:pPr>
            <a:r>
              <a:rPr lang="en-US" altLang="es-ES" sz="1200" dirty="0">
                <a:latin typeface="Arial Rounded MT Bold" panose="020F0704030504030204" pitchFamily="34" charset="0"/>
              </a:rPr>
              <a:t>can be considered another type of intangible capital asset that is added to our collective </a:t>
            </a:r>
          </a:p>
          <a:p>
            <a:pPr>
              <a:defRPr/>
            </a:pPr>
            <a:r>
              <a:rPr lang="en-US" altLang="es-ES" sz="1200" dirty="0">
                <a:latin typeface="Arial Rounded MT Bold" panose="020F0704030504030204" pitchFamily="34" charset="0"/>
              </a:rPr>
              <a:t>wealth.</a:t>
            </a:r>
            <a:endParaRPr lang="en-GB" altLang="es-ES" sz="1200" dirty="0">
              <a:latin typeface="Arial Rounded MT Bold" panose="020F0704030504030204" pitchFamily="34" charset="0"/>
            </a:endParaRPr>
          </a:p>
        </p:txBody>
      </p:sp>
      <p:sp>
        <p:nvSpPr>
          <p:cNvPr id="18" name="object 2">
            <a:extLst>
              <a:ext uri="{FF2B5EF4-FFF2-40B4-BE49-F238E27FC236}">
                <a16:creationId xmlns:a16="http://schemas.microsoft.com/office/drawing/2014/main" id="{581484E4-38E4-453E-8B85-D43D1ABEAADB}"/>
              </a:ext>
            </a:extLst>
          </p:cNvPr>
          <p:cNvSpPr/>
          <p:nvPr/>
        </p:nvSpPr>
        <p:spPr>
          <a:xfrm rot="10800000">
            <a:off x="5302433" y="2441581"/>
            <a:ext cx="2140780" cy="1754325"/>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77465AA9-4638-4CF3-9957-4C5F8AFE3DA0}"/>
              </a:ext>
            </a:extLst>
          </p:cNvPr>
          <p:cNvSpPr/>
          <p:nvPr/>
        </p:nvSpPr>
        <p:spPr>
          <a:xfrm>
            <a:off x="4942392" y="2405392"/>
            <a:ext cx="2077880" cy="183407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7" name="Imagen 6">
            <a:extLst>
              <a:ext uri="{FF2B5EF4-FFF2-40B4-BE49-F238E27FC236}">
                <a16:creationId xmlns:a16="http://schemas.microsoft.com/office/drawing/2014/main" id="{0F164D46-E99A-4A27-B891-43569A96F8F1}"/>
              </a:ext>
            </a:extLst>
          </p:cNvPr>
          <p:cNvPicPr>
            <a:picLocks noChangeAspect="1"/>
          </p:cNvPicPr>
          <p:nvPr/>
        </p:nvPicPr>
        <p:blipFill rotWithShape="1">
          <a:blip r:embed="rId4">
            <a:extLst>
              <a:ext uri="{28A0092B-C50C-407E-A947-70E740481C1C}">
                <a14:useLocalDpi xmlns:a14="http://schemas.microsoft.com/office/drawing/2010/main" val="0"/>
              </a:ext>
            </a:extLst>
          </a:blip>
          <a:srcRect l="6563" r="3806"/>
          <a:stretch/>
        </p:blipFill>
        <p:spPr>
          <a:xfrm>
            <a:off x="5148064" y="2560624"/>
            <a:ext cx="2140781" cy="1451286"/>
          </a:xfrm>
          <a:prstGeom prst="rect">
            <a:avLst/>
          </a:prstGeom>
        </p:spPr>
      </p:pic>
    </p:spTree>
    <p:extLst>
      <p:ext uri="{BB962C8B-B14F-4D97-AF65-F5344CB8AC3E}">
        <p14:creationId xmlns:p14="http://schemas.microsoft.com/office/powerpoint/2010/main" val="254987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181" y="128069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6FE713C-18F8-4FD7-B717-3BF28B413EF8}"/>
              </a:ext>
            </a:extLst>
          </p:cNvPr>
          <p:cNvGrpSpPr/>
          <p:nvPr/>
        </p:nvGrpSpPr>
        <p:grpSpPr>
          <a:xfrm>
            <a:off x="1517316" y="1456180"/>
            <a:ext cx="5912865" cy="351000"/>
            <a:chOff x="-837160" y="-513162"/>
            <a:chExt cx="4272380" cy="351000"/>
          </a:xfrm>
        </p:grpSpPr>
        <p:sp>
          <p:nvSpPr>
            <p:cNvPr id="11" name="Rectangle: Rounded Corners 10">
              <a:extLst>
                <a:ext uri="{FF2B5EF4-FFF2-40B4-BE49-F238E27FC236}">
                  <a16:creationId xmlns:a16="http://schemas.microsoft.com/office/drawing/2014/main" id="{08D4C448-CDE5-4E95-8898-EE6EDF47B436}"/>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84CECA21-2F01-4366-B82F-50103292591E}"/>
                </a:ext>
              </a:extLst>
            </p:cNvPr>
            <p:cNvSpPr txBox="1"/>
            <p:nvPr/>
          </p:nvSpPr>
          <p:spPr>
            <a:xfrm>
              <a:off x="-778984" y="-502766"/>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en-US" altLang="es-ES" sz="1200" dirty="0">
                  <a:solidFill>
                    <a:schemeClr val="tx1"/>
                  </a:solidFill>
                  <a:latin typeface="Arial Rounded MT Bold" panose="020F0704030504030204" pitchFamily="34" charset="0"/>
                </a:rPr>
                <a:t>What have been the most important </a:t>
              </a:r>
              <a:r>
                <a:rPr lang="en-US" altLang="es-ES" sz="1200" dirty="0">
                  <a:solidFill>
                    <a:srgbClr val="7030A0"/>
                  </a:solidFill>
                  <a:latin typeface="Arial Rounded MT Bold" panose="020F0704030504030204" pitchFamily="34" charset="0"/>
                </a:rPr>
                <a:t>leaps</a:t>
              </a:r>
              <a:r>
                <a:rPr lang="en-US" altLang="es-ES" sz="1200" dirty="0">
                  <a:solidFill>
                    <a:schemeClr val="tx1"/>
                  </a:solidFill>
                  <a:latin typeface="Arial Rounded MT Bold" panose="020F0704030504030204" pitchFamily="34" charset="0"/>
                </a:rPr>
                <a:t> forward in the </a:t>
              </a:r>
              <a:r>
                <a:rPr lang="en-US" altLang="es-ES" sz="1200" dirty="0">
                  <a:solidFill>
                    <a:srgbClr val="7030A0"/>
                  </a:solidFill>
                  <a:latin typeface="Arial Rounded MT Bold" panose="020F0704030504030204" pitchFamily="34" charset="0"/>
                </a:rPr>
                <a:t>history of humanity</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grpSp>
      <p:sp>
        <p:nvSpPr>
          <p:cNvPr id="17" name="Donut 24">
            <a:extLst>
              <a:ext uri="{FF2B5EF4-FFF2-40B4-BE49-F238E27FC236}">
                <a16:creationId xmlns:a16="http://schemas.microsoft.com/office/drawing/2014/main" id="{54D98AD8-4B91-42A7-A775-30B714E7934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18" name="Grupo 17">
            <a:extLst>
              <a:ext uri="{FF2B5EF4-FFF2-40B4-BE49-F238E27FC236}">
                <a16:creationId xmlns:a16="http://schemas.microsoft.com/office/drawing/2014/main" id="{07173B41-BFA2-45C9-817F-A1DA0FB93DAD}"/>
              </a:ext>
            </a:extLst>
          </p:cNvPr>
          <p:cNvGrpSpPr/>
          <p:nvPr/>
        </p:nvGrpSpPr>
        <p:grpSpPr>
          <a:xfrm>
            <a:off x="1607572" y="2092383"/>
            <a:ext cx="5928856" cy="2143894"/>
            <a:chOff x="1607572" y="2092383"/>
            <a:chExt cx="5928856" cy="2143894"/>
          </a:xfrm>
          <a:solidFill>
            <a:schemeClr val="accent4">
              <a:lumMod val="60000"/>
              <a:lumOff val="40000"/>
            </a:schemeClr>
          </a:solidFill>
        </p:grpSpPr>
        <p:sp>
          <p:nvSpPr>
            <p:cNvPr id="5" name="Forma libre: forma 4">
              <a:extLst>
                <a:ext uri="{FF2B5EF4-FFF2-40B4-BE49-F238E27FC236}">
                  <a16:creationId xmlns:a16="http://schemas.microsoft.com/office/drawing/2014/main" id="{003755BA-554A-4469-9A28-96A0E9E3E3DE}"/>
                </a:ext>
              </a:extLst>
            </p:cNvPr>
            <p:cNvSpPr/>
            <p:nvPr/>
          </p:nvSpPr>
          <p:spPr>
            <a:xfrm>
              <a:off x="1607572" y="2092383"/>
              <a:ext cx="2091315" cy="2091314"/>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txBody>
            <a:bodyPr spcFirstLastPara="0" vert="horz" wrap="square" lIns="421358" tIns="317696" rIns="421358" bIns="317696" numCol="1" spcCol="1270" anchor="ctr" anchorCtr="0">
              <a:noAutofit/>
            </a:bodyPr>
            <a:lstStyle/>
            <a:p>
              <a:pPr marL="0" lvl="0" indent="0" algn="ctr" defTabSz="400050">
                <a:lnSpc>
                  <a:spcPct val="90000"/>
                </a:lnSpc>
                <a:spcBef>
                  <a:spcPct val="0"/>
                </a:spcBef>
                <a:spcAft>
                  <a:spcPct val="35000"/>
                </a:spcAft>
                <a:buNone/>
              </a:pPr>
              <a:r>
                <a:rPr lang="en-US" altLang="es-ES" sz="900" dirty="0">
                  <a:latin typeface="Arial Rounded MT Bold" panose="020F0704030504030204" pitchFamily="34" charset="0"/>
                </a:rPr>
                <a:t>One of the reasons this is a difficult question to answer is that it is not clear what  criteria we should use.</a:t>
              </a:r>
              <a:endParaRPr lang="es-ES" sz="900" kern="1200" dirty="0"/>
            </a:p>
          </p:txBody>
        </p:sp>
        <p:sp>
          <p:nvSpPr>
            <p:cNvPr id="7" name="Forma libre: forma 6">
              <a:extLst>
                <a:ext uri="{FF2B5EF4-FFF2-40B4-BE49-F238E27FC236}">
                  <a16:creationId xmlns:a16="http://schemas.microsoft.com/office/drawing/2014/main" id="{E2306E31-D7D7-43F5-9C61-51A7C633FB20}"/>
                </a:ext>
              </a:extLst>
            </p:cNvPr>
            <p:cNvSpPr/>
            <p:nvPr/>
          </p:nvSpPr>
          <p:spPr>
            <a:xfrm>
              <a:off x="3419871" y="2098157"/>
              <a:ext cx="2185906" cy="2085539"/>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32002"/>
                <a:satOff val="14221"/>
                <a:lumOff val="7333"/>
                <a:alphaOff val="0"/>
              </a:schemeClr>
            </a:fillRef>
            <a:effectRef idx="0">
              <a:schemeClr val="accent1">
                <a:shade val="80000"/>
                <a:alpha val="50000"/>
                <a:hueOff val="-32002"/>
                <a:satOff val="14221"/>
                <a:lumOff val="7333"/>
                <a:alphaOff val="0"/>
              </a:schemeClr>
            </a:effectRef>
            <a:fontRef idx="minor">
              <a:schemeClr val="tx1"/>
            </a:fontRef>
          </p:style>
          <p:txBody>
            <a:bodyPr spcFirstLastPara="0" vert="horz" wrap="square" lIns="421358" tIns="317696" rIns="421358" bIns="317696" numCol="1" spcCol="1270" anchor="ctr" anchorCtr="0">
              <a:noAutofit/>
            </a:bodyPr>
            <a:lstStyle/>
            <a:p>
              <a:pPr marL="0" lvl="0" indent="0" algn="ctr" defTabSz="400050">
                <a:lnSpc>
                  <a:spcPct val="90000"/>
                </a:lnSpc>
                <a:spcBef>
                  <a:spcPct val="0"/>
                </a:spcBef>
                <a:spcAft>
                  <a:spcPct val="35000"/>
                </a:spcAft>
                <a:buNone/>
              </a:pPr>
              <a:r>
                <a:rPr lang="en-US" altLang="es-ES" sz="900" dirty="0">
                  <a:solidFill>
                    <a:schemeClr val="tx2">
                      <a:lumMod val="60000"/>
                      <a:lumOff val="40000"/>
                    </a:schemeClr>
                  </a:solidFill>
                  <a:latin typeface="Arial Rounded MT Bold" panose="020F0704030504030204" pitchFamily="34" charset="0"/>
                </a:rPr>
                <a:t>What is a real leap forward?</a:t>
              </a:r>
              <a:endParaRPr lang="es-ES" sz="900" kern="1200" dirty="0">
                <a:solidFill>
                  <a:schemeClr val="tx2">
                    <a:lumMod val="60000"/>
                    <a:lumOff val="40000"/>
                  </a:schemeClr>
                </a:solidFill>
              </a:endParaRPr>
            </a:p>
          </p:txBody>
        </p:sp>
        <p:sp>
          <p:nvSpPr>
            <p:cNvPr id="9" name="Forma libre: forma 8">
              <a:extLst>
                <a:ext uri="{FF2B5EF4-FFF2-40B4-BE49-F238E27FC236}">
                  <a16:creationId xmlns:a16="http://schemas.microsoft.com/office/drawing/2014/main" id="{7B3BCB2D-EC52-4C66-95F5-5ABA7E1FE5EC}"/>
                </a:ext>
              </a:extLst>
            </p:cNvPr>
            <p:cNvSpPr/>
            <p:nvPr/>
          </p:nvSpPr>
          <p:spPr>
            <a:xfrm>
              <a:off x="5386180" y="2144963"/>
              <a:ext cx="2150248" cy="2091314"/>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64004"/>
                <a:satOff val="28442"/>
                <a:lumOff val="14666"/>
                <a:alphaOff val="0"/>
              </a:schemeClr>
            </a:fillRef>
            <a:effectRef idx="0">
              <a:schemeClr val="accent1">
                <a:shade val="80000"/>
                <a:alpha val="50000"/>
                <a:hueOff val="-64004"/>
                <a:satOff val="28442"/>
                <a:lumOff val="14666"/>
                <a:alphaOff val="0"/>
              </a:schemeClr>
            </a:effectRef>
            <a:fontRef idx="minor">
              <a:schemeClr val="tx1"/>
            </a:fontRef>
          </p:style>
          <p:txBody>
            <a:bodyPr spcFirstLastPara="0" vert="horz" wrap="square" lIns="421358" tIns="317696" rIns="421358" bIns="317696" numCol="1" spcCol="1270" anchor="ctr" anchorCtr="0">
              <a:noAutofit/>
            </a:bodyPr>
            <a:lstStyle/>
            <a:p>
              <a:pPr marL="0" lvl="0" indent="0" algn="ctr" defTabSz="400050">
                <a:lnSpc>
                  <a:spcPct val="90000"/>
                </a:lnSpc>
                <a:spcBef>
                  <a:spcPct val="0"/>
                </a:spcBef>
                <a:spcAft>
                  <a:spcPct val="35000"/>
                </a:spcAft>
                <a:buNone/>
              </a:pPr>
              <a:r>
                <a:rPr lang="en-US" altLang="es-ES" sz="900" dirty="0">
                  <a:latin typeface="Arial Rounded MT Bold" panose="020F0704030504030204" pitchFamily="34" charset="0"/>
                </a:rPr>
                <a:t>We almost all think it </a:t>
              </a:r>
            </a:p>
            <a:p>
              <a:pPr marL="0" lvl="0" indent="0" algn="ctr" defTabSz="400050">
                <a:lnSpc>
                  <a:spcPct val="90000"/>
                </a:lnSpc>
                <a:spcBef>
                  <a:spcPct val="0"/>
                </a:spcBef>
                <a:spcAft>
                  <a:spcPct val="35000"/>
                </a:spcAft>
                <a:buNone/>
              </a:pPr>
              <a:r>
                <a:rPr lang="en-US" altLang="es-ES" sz="900" dirty="0">
                  <a:latin typeface="Arial Rounded MT Bold" panose="020F0704030504030204" pitchFamily="34" charset="0"/>
                </a:rPr>
                <a:t>should be an event or </a:t>
              </a:r>
            </a:p>
            <a:p>
              <a:pPr marL="0" lvl="0" indent="0" algn="ctr" defTabSz="400050">
                <a:lnSpc>
                  <a:spcPct val="90000"/>
                </a:lnSpc>
                <a:spcBef>
                  <a:spcPct val="0"/>
                </a:spcBef>
                <a:spcAft>
                  <a:spcPct val="35000"/>
                </a:spcAft>
                <a:buNone/>
              </a:pPr>
              <a:r>
                <a:rPr lang="en-US" altLang="es-ES" sz="900" dirty="0">
                  <a:latin typeface="Arial Rounded MT Bold" panose="020F0704030504030204" pitchFamily="34" charset="0"/>
                </a:rPr>
                <a:t>progress that </a:t>
              </a:r>
            </a:p>
            <a:p>
              <a:pPr marL="0" lvl="0" indent="0" algn="ctr" defTabSz="400050">
                <a:lnSpc>
                  <a:spcPct val="90000"/>
                </a:lnSpc>
                <a:spcBef>
                  <a:spcPct val="0"/>
                </a:spcBef>
                <a:spcAft>
                  <a:spcPct val="35000"/>
                </a:spcAft>
                <a:buNone/>
              </a:pPr>
              <a:r>
                <a:rPr lang="en-US" altLang="es-ES" sz="900" dirty="0">
                  <a:latin typeface="Arial Rounded MT Bold" panose="020F0704030504030204" pitchFamily="34" charset="0"/>
                </a:rPr>
                <a:t>significantly changes</a:t>
              </a:r>
            </a:p>
            <a:p>
              <a:pPr marL="0" lvl="0" indent="0" algn="ctr" defTabSz="400050">
                <a:lnSpc>
                  <a:spcPct val="90000"/>
                </a:lnSpc>
                <a:spcBef>
                  <a:spcPct val="0"/>
                </a:spcBef>
                <a:spcAft>
                  <a:spcPct val="35000"/>
                </a:spcAft>
                <a:buNone/>
              </a:pPr>
              <a:r>
                <a:rPr lang="en-US" altLang="es-ES" sz="900" dirty="0">
                  <a:latin typeface="Arial Rounded MT Bold" panose="020F0704030504030204" pitchFamily="34" charset="0"/>
                </a:rPr>
                <a:t> the course of things, a moment that “turns the curve" of human </a:t>
              </a:r>
            </a:p>
            <a:p>
              <a:pPr marL="0" lvl="0" indent="0" algn="ctr" defTabSz="400050">
                <a:lnSpc>
                  <a:spcPct val="90000"/>
                </a:lnSpc>
                <a:spcBef>
                  <a:spcPct val="0"/>
                </a:spcBef>
                <a:spcAft>
                  <a:spcPct val="35000"/>
                </a:spcAft>
                <a:buNone/>
              </a:pPr>
              <a:r>
                <a:rPr lang="en-US" altLang="es-ES" sz="900" dirty="0">
                  <a:latin typeface="Arial Rounded MT Bold" panose="020F0704030504030204" pitchFamily="34" charset="0"/>
                </a:rPr>
                <a:t>history.</a:t>
              </a:r>
              <a:endParaRPr lang="es-ES" sz="900" kern="1200" dirty="0"/>
            </a:p>
          </p:txBody>
        </p:sp>
      </p:grpSp>
    </p:spTree>
    <p:extLst>
      <p:ext uri="{BB962C8B-B14F-4D97-AF65-F5344CB8AC3E}">
        <p14:creationId xmlns:p14="http://schemas.microsoft.com/office/powerpoint/2010/main" val="286880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DBD3C6A0-4365-4653-9DE6-25F3B2770986}"/>
              </a:ext>
            </a:extLst>
          </p:cNvPr>
          <p:cNvSpPr/>
          <p:nvPr/>
        </p:nvSpPr>
        <p:spPr>
          <a:xfrm>
            <a:off x="1013867" y="2239637"/>
            <a:ext cx="1414693" cy="1195076"/>
          </a:xfrm>
          <a:prstGeom prst="triangl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7870" y="2161791"/>
            <a:ext cx="5923812" cy="1200329"/>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fourth and largest category is the value of </a:t>
            </a:r>
            <a:r>
              <a:rPr lang="en-US" altLang="es-ES" sz="1200" dirty="0">
                <a:solidFill>
                  <a:schemeClr val="tx2">
                    <a:lumMod val="60000"/>
                    <a:lumOff val="40000"/>
                  </a:schemeClr>
                </a:solidFill>
                <a:latin typeface="Arial Rounded MT Bold" panose="020F0704030504030204" pitchFamily="34" charset="0"/>
              </a:rPr>
              <a:t>human capital</a:t>
            </a:r>
            <a:r>
              <a:rPr lang="en-US" altLang="es-ES" sz="1200" dirty="0">
                <a:latin typeface="Arial Rounded MT Bold" panose="020F0704030504030204" pitchFamily="34" charset="0"/>
              </a:rPr>
              <a:t>. The many years </a:t>
            </a:r>
          </a:p>
          <a:p>
            <a:pPr>
              <a:defRPr/>
            </a:pPr>
            <a:r>
              <a:rPr lang="en-US" altLang="es-ES" sz="1200" dirty="0">
                <a:latin typeface="Arial Rounded MT Bold" panose="020F0704030504030204" pitchFamily="34" charset="0"/>
              </a:rPr>
              <a:t>That we all spend in school learning skills like reading, writing and arithmetic, as well as the additional updates that can happen at work, make us more productive and, in some cases, are intrinsically rewarding.</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7EABC15-C55E-45E4-9459-6A92BA08E50F}"/>
              </a:ext>
            </a:extLst>
          </p:cNvPr>
          <p:cNvSpPr/>
          <p:nvPr/>
        </p:nvSpPr>
        <p:spPr>
          <a:xfrm>
            <a:off x="1610094" y="18093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Human and artificial intelligence in the second age of machines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4F8E0AC-8833-4A0B-929D-9E753977AEE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261517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28068" y="2004706"/>
            <a:ext cx="5909692" cy="830997"/>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lgn="just">
              <a:defRPr/>
            </a:pPr>
            <a:r>
              <a:rPr lang="en-GB" altLang="es-ES" sz="1200" dirty="0">
                <a:latin typeface="Arial Rounded MT Bold" panose="020F0704030504030204" pitchFamily="34" charset="0"/>
              </a:rPr>
              <a:t>Economist </a:t>
            </a:r>
            <a:r>
              <a:rPr lang="en-GB" altLang="es-ES" sz="1200" dirty="0">
                <a:solidFill>
                  <a:schemeClr val="tx2">
                    <a:lumMod val="60000"/>
                    <a:lumOff val="40000"/>
                  </a:schemeClr>
                </a:solidFill>
                <a:latin typeface="Arial Rounded MT Bold" panose="020F0704030504030204" pitchFamily="34" charset="0"/>
              </a:rPr>
              <a:t>Adam Smith </a:t>
            </a:r>
            <a:r>
              <a:rPr lang="en-GB" altLang="es-ES" sz="1200" dirty="0">
                <a:latin typeface="Arial Rounded MT Bold" panose="020F0704030504030204" pitchFamily="34" charset="0"/>
              </a:rPr>
              <a:t>understood</a:t>
            </a:r>
            <a:r>
              <a:rPr lang="en-GB" altLang="es-ES" sz="1200" dirty="0">
                <a:solidFill>
                  <a:schemeClr val="tx2">
                    <a:lumMod val="60000"/>
                    <a:lumOff val="40000"/>
                  </a:schemeClr>
                </a:solidFill>
                <a:latin typeface="Arial Rounded MT Bold" panose="020F0704030504030204" pitchFamily="34" charset="0"/>
              </a:rPr>
              <a:t> </a:t>
            </a:r>
            <a:r>
              <a:rPr lang="en-GB" altLang="es-ES" sz="1200" dirty="0">
                <a:latin typeface="Arial Rounded MT Bold" panose="020F0704030504030204" pitchFamily="34" charset="0"/>
              </a:rPr>
              <a:t>that</a:t>
            </a:r>
            <a:r>
              <a:rPr lang="en-GB" altLang="es-ES" sz="1200" dirty="0">
                <a:solidFill>
                  <a:schemeClr val="tx2">
                    <a:lumMod val="60000"/>
                    <a:lumOff val="40000"/>
                  </a:schemeClr>
                </a:solidFill>
                <a:latin typeface="Arial Rounded MT Bold" panose="020F0704030504030204" pitchFamily="34" charset="0"/>
              </a:rPr>
              <a:t> </a:t>
            </a:r>
            <a:r>
              <a:rPr lang="en-GB" altLang="es-ES" sz="1200" dirty="0">
                <a:latin typeface="Arial Rounded MT Bold" panose="020F0704030504030204" pitchFamily="34" charset="0"/>
              </a:rPr>
              <a:t>one of the most </a:t>
            </a:r>
            <a:r>
              <a:rPr lang="en-GB" altLang="es-ES" sz="1200" dirty="0">
                <a:solidFill>
                  <a:schemeClr val="tx2">
                    <a:lumMod val="60000"/>
                    <a:lumOff val="40000"/>
                  </a:schemeClr>
                </a:solidFill>
                <a:latin typeface="Arial Rounded MT Bold" panose="020F0704030504030204" pitchFamily="34" charset="0"/>
              </a:rPr>
              <a:t>disadvantages </a:t>
            </a:r>
            <a:r>
              <a:rPr lang="en-GB" altLang="es-ES" sz="1200" dirty="0">
                <a:latin typeface="Arial Rounded MT Bold" panose="020F0704030504030204" pitchFamily="34" charset="0"/>
              </a:rPr>
              <a:t>of the first age of machines was that it forced the workers to </a:t>
            </a:r>
            <a:r>
              <a:rPr lang="en-GB" altLang="es-ES" sz="1200" dirty="0">
                <a:solidFill>
                  <a:schemeClr val="tx2">
                    <a:lumMod val="60000"/>
                    <a:lumOff val="40000"/>
                  </a:schemeClr>
                </a:solidFill>
                <a:latin typeface="Arial Rounded MT Bold" panose="020F0704030504030204" pitchFamily="34" charset="0"/>
              </a:rPr>
              <a:t>perform repetitive </a:t>
            </a:r>
          </a:p>
          <a:p>
            <a:pPr algn="just">
              <a:defRPr/>
            </a:pPr>
            <a:r>
              <a:rPr lang="en-GB" altLang="es-ES" sz="1200" dirty="0">
                <a:solidFill>
                  <a:schemeClr val="tx2">
                    <a:lumMod val="60000"/>
                    <a:lumOff val="40000"/>
                  </a:schemeClr>
                </a:solidFill>
                <a:latin typeface="Arial Rounded MT Bold" panose="020F0704030504030204" pitchFamily="34" charset="0"/>
              </a:rPr>
              <a:t>tasks</a:t>
            </a:r>
            <a:r>
              <a:rPr lang="en-GB" altLang="es-ES" sz="1200" dirty="0">
                <a:latin typeface="Arial Rounded MT Bold" panose="020F0704030504030204" pitchFamily="34" charset="0"/>
              </a:rPr>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9B0B3B9-B0A5-4CEC-AB9C-818FAE2A4771}"/>
              </a:ext>
            </a:extLst>
          </p:cNvPr>
          <p:cNvSpPr/>
          <p:nvPr/>
        </p:nvSpPr>
        <p:spPr>
          <a:xfrm>
            <a:off x="1580480" y="1739005"/>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Human and artificial intelligence in the second age of machines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BBF3951-A23F-40FF-B12E-BF0964E240E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CuadroTexto 12">
            <a:extLst>
              <a:ext uri="{FF2B5EF4-FFF2-40B4-BE49-F238E27FC236}">
                <a16:creationId xmlns:a16="http://schemas.microsoft.com/office/drawing/2014/main" id="{01CDD1B5-B096-4483-ACC5-2A31B165A8D5}"/>
              </a:ext>
            </a:extLst>
          </p:cNvPr>
          <p:cNvSpPr txBox="1"/>
          <p:nvPr/>
        </p:nvSpPr>
        <p:spPr>
          <a:xfrm>
            <a:off x="1495217" y="2881596"/>
            <a:ext cx="3198792" cy="1015663"/>
          </a:xfrm>
          <a:prstGeom prst="rect">
            <a:avLst/>
          </a:prstGeom>
          <a:noFill/>
        </p:spPr>
        <p:txBody>
          <a:bodyPr wrap="square">
            <a:spAutoFit/>
          </a:bodyPr>
          <a:lstStyle/>
          <a:p>
            <a:pPr algn="just">
              <a:defRPr/>
            </a:pPr>
            <a:r>
              <a:rPr lang="en-GB" altLang="es-ES" sz="1200" dirty="0">
                <a:latin typeface="Arial Rounded MT Bold" panose="020F0704030504030204" pitchFamily="34" charset="0"/>
              </a:rPr>
              <a:t>In 1776 he noted: “The </a:t>
            </a:r>
            <a:r>
              <a:rPr lang="en-GB" altLang="es-ES" sz="1200" dirty="0">
                <a:solidFill>
                  <a:schemeClr val="tx2">
                    <a:lumMod val="60000"/>
                    <a:lumOff val="40000"/>
                  </a:schemeClr>
                </a:solidFill>
                <a:latin typeface="Arial Rounded MT Bold" panose="020F0704030504030204" pitchFamily="34" charset="0"/>
              </a:rPr>
              <a:t>man</a:t>
            </a:r>
            <a:r>
              <a:rPr lang="en-GB" altLang="es-ES" sz="1200" dirty="0">
                <a:latin typeface="Arial Rounded MT Bold" panose="020F0704030504030204" pitchFamily="34" charset="0"/>
              </a:rPr>
              <a:t> who spends his whole life to perform </a:t>
            </a:r>
            <a:r>
              <a:rPr lang="en-GB" altLang="es-ES" sz="1200" dirty="0">
                <a:solidFill>
                  <a:schemeClr val="tx2">
                    <a:lumMod val="60000"/>
                    <a:lumOff val="40000"/>
                  </a:schemeClr>
                </a:solidFill>
                <a:latin typeface="Arial Rounded MT Bold" panose="020F0704030504030204" pitchFamily="34" charset="0"/>
              </a:rPr>
              <a:t>few simple </a:t>
            </a:r>
          </a:p>
          <a:p>
            <a:pPr algn="just">
              <a:defRPr/>
            </a:pPr>
            <a:r>
              <a:rPr lang="en-GB" altLang="es-ES" sz="1200" dirty="0">
                <a:solidFill>
                  <a:schemeClr val="tx2">
                    <a:lumMod val="60000"/>
                    <a:lumOff val="40000"/>
                  </a:schemeClr>
                </a:solidFill>
                <a:latin typeface="Arial Rounded MT Bold" panose="020F0704030504030204" pitchFamily="34" charset="0"/>
              </a:rPr>
              <a:t>operations</a:t>
            </a:r>
            <a:r>
              <a:rPr lang="en-GB" altLang="es-ES" sz="1200" dirty="0">
                <a:latin typeface="Arial Rounded MT Bold" panose="020F0704030504030204" pitchFamily="34" charset="0"/>
              </a:rPr>
              <a:t>, which effects are maybe </a:t>
            </a:r>
          </a:p>
          <a:p>
            <a:pPr algn="just">
              <a:defRPr/>
            </a:pPr>
            <a:r>
              <a:rPr lang="en-GB" altLang="es-ES" sz="1200" dirty="0">
                <a:latin typeface="Arial Rounded MT Bold" panose="020F0704030504030204" pitchFamily="34" charset="0"/>
              </a:rPr>
              <a:t>always the same, or almost, he has </a:t>
            </a:r>
            <a:r>
              <a:rPr lang="en-GB" altLang="es-ES" sz="1200" dirty="0">
                <a:solidFill>
                  <a:schemeClr val="tx2">
                    <a:lumMod val="60000"/>
                    <a:lumOff val="40000"/>
                  </a:schemeClr>
                </a:solidFill>
                <a:latin typeface="Arial Rounded MT Bold" panose="020F0704030504030204" pitchFamily="34" charset="0"/>
              </a:rPr>
              <a:t>no</a:t>
            </a:r>
            <a:r>
              <a:rPr lang="en-GB" altLang="es-ES" sz="1200" dirty="0">
                <a:latin typeface="Arial Rounded MT Bold" panose="020F0704030504030204" pitchFamily="34" charset="0"/>
              </a:rPr>
              <a:t> </a:t>
            </a:r>
          </a:p>
          <a:p>
            <a:pPr algn="just">
              <a:defRPr/>
            </a:pPr>
            <a:r>
              <a:rPr lang="en-GB" altLang="es-ES" sz="1200" dirty="0">
                <a:latin typeface="Arial Rounded MT Bold" panose="020F0704030504030204" pitchFamily="34" charset="0"/>
              </a:rPr>
              <a:t>way to </a:t>
            </a:r>
            <a:r>
              <a:rPr lang="en-GB" altLang="es-ES" sz="1200" dirty="0">
                <a:solidFill>
                  <a:schemeClr val="tx2">
                    <a:lumMod val="60000"/>
                    <a:lumOff val="40000"/>
                  </a:schemeClr>
                </a:solidFill>
                <a:latin typeface="Arial Rounded MT Bold" panose="020F0704030504030204" pitchFamily="34" charset="0"/>
              </a:rPr>
              <a:t>comprehend</a:t>
            </a:r>
            <a:r>
              <a:rPr lang="en-GB" altLang="es-ES" sz="1200" dirty="0">
                <a:latin typeface="Arial Rounded MT Bold" panose="020F0704030504030204" pitchFamily="34" charset="0"/>
              </a:rPr>
              <a:t>”.</a:t>
            </a:r>
          </a:p>
        </p:txBody>
      </p:sp>
      <p:sp>
        <p:nvSpPr>
          <p:cNvPr id="17" name="object 2">
            <a:extLst>
              <a:ext uri="{FF2B5EF4-FFF2-40B4-BE49-F238E27FC236}">
                <a16:creationId xmlns:a16="http://schemas.microsoft.com/office/drawing/2014/main" id="{762E3F5E-91A7-490C-8A9E-37AED9EEF260}"/>
              </a:ext>
            </a:extLst>
          </p:cNvPr>
          <p:cNvSpPr/>
          <p:nvPr/>
        </p:nvSpPr>
        <p:spPr>
          <a:xfrm rot="10800000">
            <a:off x="5141910" y="2778256"/>
            <a:ext cx="2295850" cy="183407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E5E17F4D-E7DE-47DB-B111-022D2900B351}"/>
              </a:ext>
            </a:extLst>
          </p:cNvPr>
          <p:cNvSpPr/>
          <p:nvPr/>
        </p:nvSpPr>
        <p:spPr>
          <a:xfrm>
            <a:off x="4726860" y="2775746"/>
            <a:ext cx="2077880" cy="183407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774E26C9-2DA3-4787-966E-4BF72E48A7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20" b="819"/>
          <a:stretch/>
        </p:blipFill>
        <p:spPr>
          <a:xfrm>
            <a:off x="4932040" y="2955933"/>
            <a:ext cx="2304256" cy="1443093"/>
          </a:xfrm>
          <a:prstGeom prst="rect">
            <a:avLst/>
          </a:prstGeom>
        </p:spPr>
      </p:pic>
    </p:spTree>
    <p:extLst>
      <p:ext uri="{BB962C8B-B14F-4D97-AF65-F5344CB8AC3E}">
        <p14:creationId xmlns:p14="http://schemas.microsoft.com/office/powerpoint/2010/main" val="2975360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2904" y="1978844"/>
            <a:ext cx="5951190" cy="830997"/>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solidFill>
                  <a:schemeClr val="tx2">
                    <a:lumMod val="60000"/>
                    <a:lumOff val="40000"/>
                  </a:schemeClr>
                </a:solidFill>
                <a:latin typeface="Arial Rounded MT Bold" panose="020F0704030504030204" pitchFamily="34" charset="0"/>
              </a:rPr>
              <a:t>Investments in human capital </a:t>
            </a:r>
            <a:r>
              <a:rPr lang="en-US" altLang="es-ES" sz="1200" dirty="0">
                <a:latin typeface="Arial Rounded MT Bold" panose="020F0704030504030204" pitchFamily="34" charset="0"/>
              </a:rPr>
              <a:t>will become increasingly important with increased automation of </a:t>
            </a:r>
            <a:r>
              <a:rPr lang="en-US" altLang="es-ES" sz="1200" dirty="0">
                <a:solidFill>
                  <a:schemeClr val="tx2">
                    <a:lumMod val="60000"/>
                    <a:lumOff val="40000"/>
                  </a:schemeClr>
                </a:solidFill>
                <a:latin typeface="Arial Rounded MT Bold" panose="020F0704030504030204" pitchFamily="34" charset="0"/>
              </a:rPr>
              <a:t>routine work </a:t>
            </a:r>
            <a:r>
              <a:rPr lang="en-US" altLang="es-ES" sz="1200" dirty="0">
                <a:latin typeface="Arial Rounded MT Bold" panose="020F0704030504030204" pitchFamily="34" charset="0"/>
              </a:rPr>
              <a:t>and the need for </a:t>
            </a:r>
            <a:r>
              <a:rPr lang="en-US" altLang="es-ES" sz="1200" dirty="0">
                <a:solidFill>
                  <a:schemeClr val="tx2">
                    <a:lumMod val="60000"/>
                    <a:lumOff val="40000"/>
                  </a:schemeClr>
                </a:solidFill>
                <a:latin typeface="Arial Rounded MT Bold" panose="020F0704030504030204" pitchFamily="34" charset="0"/>
              </a:rPr>
              <a:t>human creativity</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3D49E33-1D76-4E4D-AF43-0163A8F7F305}"/>
              </a:ext>
            </a:extLst>
          </p:cNvPr>
          <p:cNvSpPr/>
          <p:nvPr/>
        </p:nvSpPr>
        <p:spPr>
          <a:xfrm>
            <a:off x="1598592" y="177966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Human and artificial intelligence in the second age of machines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2E6979B-EF54-4FD7-B0DA-16C729C67EE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Diagrama de flujo: intercalar 4">
            <a:extLst>
              <a:ext uri="{FF2B5EF4-FFF2-40B4-BE49-F238E27FC236}">
                <a16:creationId xmlns:a16="http://schemas.microsoft.com/office/drawing/2014/main" id="{0E5D56F8-C5CE-43D1-A9A5-DC6B1E92A41B}"/>
              </a:ext>
            </a:extLst>
          </p:cNvPr>
          <p:cNvSpPr/>
          <p:nvPr/>
        </p:nvSpPr>
        <p:spPr>
          <a:xfrm>
            <a:off x="7234618" y="2283718"/>
            <a:ext cx="535948" cy="784461"/>
          </a:xfrm>
          <a:prstGeom prst="flowChartCollat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Diagrama de flujo: intercalar 12">
            <a:extLst>
              <a:ext uri="{FF2B5EF4-FFF2-40B4-BE49-F238E27FC236}">
                <a16:creationId xmlns:a16="http://schemas.microsoft.com/office/drawing/2014/main" id="{702C798C-EE8D-480D-B62D-68AD61466767}"/>
              </a:ext>
            </a:extLst>
          </p:cNvPr>
          <p:cNvSpPr/>
          <p:nvPr/>
        </p:nvSpPr>
        <p:spPr>
          <a:xfrm>
            <a:off x="1023494" y="2283718"/>
            <a:ext cx="535948" cy="784461"/>
          </a:xfrm>
          <a:prstGeom prst="flowChartCollat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092095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66194"/>
            <a:ext cx="6202266" cy="46166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4E4F0E8-9744-4244-A115-1D926384FF4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The gap. An example: photography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35166C1-84AF-4476-8F1A-42F3B9F8811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CuadroTexto 12">
            <a:extLst>
              <a:ext uri="{FF2B5EF4-FFF2-40B4-BE49-F238E27FC236}">
                <a16:creationId xmlns:a16="http://schemas.microsoft.com/office/drawing/2014/main" id="{7EAB0B72-A9C4-4A7E-9D6A-C11C6B598B35}"/>
              </a:ext>
            </a:extLst>
          </p:cNvPr>
          <p:cNvSpPr txBox="1"/>
          <p:nvPr/>
        </p:nvSpPr>
        <p:spPr>
          <a:xfrm>
            <a:off x="1583352" y="2198883"/>
            <a:ext cx="5868968" cy="830997"/>
          </a:xfrm>
          <a:prstGeom prst="rect">
            <a:avLst/>
          </a:prstGeom>
          <a:noFill/>
        </p:spPr>
        <p:txBody>
          <a:bodyPr wrap="square">
            <a:spAutoFit/>
          </a:bodyPr>
          <a:lstStyle/>
          <a:p>
            <a:pPr>
              <a:defRPr/>
            </a:pPr>
            <a:r>
              <a:rPr lang="en-US" altLang="es-ES" sz="1200" dirty="0">
                <a:solidFill>
                  <a:schemeClr val="tx2">
                    <a:lumMod val="60000"/>
                    <a:lumOff val="40000"/>
                  </a:schemeClr>
                </a:solidFill>
                <a:latin typeface="Arial Rounded MT Bold" panose="020F0704030504030204" pitchFamily="34" charset="0"/>
              </a:rPr>
              <a:t>Kodak</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employed 145,300 people </a:t>
            </a:r>
            <a:r>
              <a:rPr lang="en-US" altLang="es-ES" sz="1200" dirty="0">
                <a:latin typeface="Arial Rounded MT Bold" panose="020F0704030504030204" pitchFamily="34" charset="0"/>
              </a:rPr>
              <a:t>at one point, a third of them in </a:t>
            </a:r>
            <a:r>
              <a:rPr lang="en-US" altLang="es-ES" sz="1200" dirty="0">
                <a:solidFill>
                  <a:schemeClr val="tx2">
                    <a:lumMod val="60000"/>
                    <a:lumOff val="40000"/>
                  </a:schemeClr>
                </a:solidFill>
                <a:latin typeface="Arial Rounded MT Bold" panose="020F0704030504030204" pitchFamily="34" charset="0"/>
              </a:rPr>
              <a:t>Rochester</a:t>
            </a:r>
            <a:r>
              <a:rPr lang="en-US" altLang="es-ES" sz="1200" dirty="0">
                <a:latin typeface="Arial Rounded MT Bold" panose="020F0704030504030204" pitchFamily="34" charset="0"/>
              </a:rPr>
              <a:t>, </a:t>
            </a:r>
          </a:p>
          <a:p>
            <a:pPr>
              <a:defRPr/>
            </a:pPr>
            <a:r>
              <a:rPr lang="en-US" altLang="es-ES" sz="1200" dirty="0">
                <a:solidFill>
                  <a:schemeClr val="tx2">
                    <a:lumMod val="60000"/>
                    <a:lumOff val="40000"/>
                  </a:schemeClr>
                </a:solidFill>
                <a:latin typeface="Arial Rounded MT Bold" panose="020F0704030504030204" pitchFamily="34" charset="0"/>
              </a:rPr>
              <a:t>New York</a:t>
            </a:r>
            <a:r>
              <a:rPr lang="en-US" altLang="es-ES" sz="1200" dirty="0">
                <a:latin typeface="Arial Rounded MT Bold" panose="020F0704030504030204" pitchFamily="34" charset="0"/>
              </a:rPr>
              <a:t>, while indirectly had several thousands </a:t>
            </a:r>
          </a:p>
          <a:p>
            <a:pPr>
              <a:defRPr/>
            </a:pPr>
            <a:r>
              <a:rPr lang="en-US" altLang="es-ES" sz="1200" dirty="0">
                <a:latin typeface="Arial Rounded MT Bold" panose="020F0704030504030204" pitchFamily="34" charset="0"/>
              </a:rPr>
              <a:t>employees through its large supply </a:t>
            </a:r>
            <a:r>
              <a:rPr lang="en-US" altLang="es-ES" sz="1200" dirty="0">
                <a:solidFill>
                  <a:schemeClr val="tx2">
                    <a:lumMod val="60000"/>
                    <a:lumOff val="40000"/>
                  </a:schemeClr>
                </a:solidFill>
                <a:latin typeface="Arial Rounded MT Bold" panose="020F0704030504030204" pitchFamily="34" charset="0"/>
              </a:rPr>
              <a:t>chain and </a:t>
            </a:r>
          </a:p>
          <a:p>
            <a:pPr>
              <a:defRPr/>
            </a:pPr>
            <a:r>
              <a:rPr lang="en-US" altLang="es-ES" sz="1200" dirty="0">
                <a:solidFill>
                  <a:schemeClr val="tx2">
                    <a:lumMod val="60000"/>
                    <a:lumOff val="40000"/>
                  </a:schemeClr>
                </a:solidFill>
                <a:latin typeface="Arial Rounded MT Bold" panose="020F0704030504030204" pitchFamily="34" charset="0"/>
              </a:rPr>
              <a:t>retail channels</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20" name="object 2">
            <a:extLst>
              <a:ext uri="{FF2B5EF4-FFF2-40B4-BE49-F238E27FC236}">
                <a16:creationId xmlns:a16="http://schemas.microsoft.com/office/drawing/2014/main" id="{8B5FF881-E19C-40C5-A779-4A30F76F9742}"/>
              </a:ext>
            </a:extLst>
          </p:cNvPr>
          <p:cNvSpPr/>
          <p:nvPr/>
        </p:nvSpPr>
        <p:spPr>
          <a:xfrm>
            <a:off x="5436096" y="2625617"/>
            <a:ext cx="1753667" cy="1890349"/>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21" name="object 2">
            <a:extLst>
              <a:ext uri="{FF2B5EF4-FFF2-40B4-BE49-F238E27FC236}">
                <a16:creationId xmlns:a16="http://schemas.microsoft.com/office/drawing/2014/main" id="{6F03FA60-733F-4F89-A64A-3CFBDDFA63A8}"/>
              </a:ext>
            </a:extLst>
          </p:cNvPr>
          <p:cNvSpPr/>
          <p:nvPr/>
        </p:nvSpPr>
        <p:spPr>
          <a:xfrm rot="10800000">
            <a:off x="5698653" y="2625617"/>
            <a:ext cx="1753667" cy="189034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E1392AA5-7955-47E0-8A23-E1C6084E66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141" y="2785737"/>
            <a:ext cx="1656184" cy="1498847"/>
          </a:xfrm>
          <a:prstGeom prst="rect">
            <a:avLst/>
          </a:prstGeom>
        </p:spPr>
      </p:pic>
      <p:pic>
        <p:nvPicPr>
          <p:cNvPr id="17" name="Imagen 16">
            <a:extLst>
              <a:ext uri="{FF2B5EF4-FFF2-40B4-BE49-F238E27FC236}">
                <a16:creationId xmlns:a16="http://schemas.microsoft.com/office/drawing/2014/main" id="{B9730F9A-5D30-43A8-9BAA-4C1673895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1610183"/>
            <a:ext cx="529519" cy="529519"/>
          </a:xfrm>
          <a:prstGeom prst="rect">
            <a:avLst/>
          </a:prstGeom>
        </p:spPr>
      </p:pic>
    </p:spTree>
    <p:extLst>
      <p:ext uri="{BB962C8B-B14F-4D97-AF65-F5344CB8AC3E}">
        <p14:creationId xmlns:p14="http://schemas.microsoft.com/office/powerpoint/2010/main" val="8993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4060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4112" y="1890678"/>
            <a:ext cx="5947552" cy="1569660"/>
          </a:xfrm>
          <a:prstGeom prst="rect">
            <a:avLst/>
          </a:prstGeom>
          <a:noFill/>
        </p:spPr>
        <p:txBody>
          <a:bodyPr wrap="square" rtlCol="0">
            <a:spAutoFit/>
          </a:bodyPr>
          <a:lstStyle/>
          <a:p>
            <a:pPr algn="just">
              <a:defRPr/>
            </a:pPr>
            <a:r>
              <a:rPr lang="en-US" altLang="es-ES" sz="1200" dirty="0">
                <a:latin typeface="Arial Rounded MT Bold" panose="020F0704030504030204" pitchFamily="34" charset="0"/>
              </a:rPr>
              <a:t>Kodak gave wealth to its founder, but it has also provided good job and paid</a:t>
            </a:r>
          </a:p>
          <a:p>
            <a:pPr algn="just">
              <a:defRPr/>
            </a:pPr>
            <a:r>
              <a:rPr lang="en-US" altLang="es-ES" sz="1200" dirty="0">
                <a:latin typeface="Arial Rounded MT Bold" panose="020F0704030504030204" pitchFamily="34" charset="0"/>
              </a:rPr>
              <a:t>multiple generations of people. Unfortunately 132 years later, a few months </a:t>
            </a:r>
          </a:p>
          <a:p>
            <a:pPr algn="just">
              <a:defRPr/>
            </a:pPr>
            <a:r>
              <a:rPr lang="en-US" altLang="es-ES" sz="1200" dirty="0">
                <a:latin typeface="Arial Rounded MT Bold" panose="020F0704030504030204" pitchFamily="34" charset="0"/>
              </a:rPr>
              <a:t>before Instagram was sold to Facebook, </a:t>
            </a:r>
            <a:r>
              <a:rPr lang="en-US" altLang="es-ES" sz="1200" dirty="0">
                <a:solidFill>
                  <a:schemeClr val="tx2">
                    <a:lumMod val="60000"/>
                    <a:lumOff val="40000"/>
                  </a:schemeClr>
                </a:solidFill>
                <a:latin typeface="Arial Rounded MT Bold" panose="020F0704030504030204" pitchFamily="34" charset="0"/>
              </a:rPr>
              <a:t>Kodak went into bankruptcy</a:t>
            </a:r>
            <a:r>
              <a:rPr lang="en-US" altLang="es-ES" sz="1200" dirty="0">
                <a:latin typeface="Arial Rounded MT Bold" panose="020F0704030504030204" pitchFamily="34" charset="0"/>
              </a:rPr>
              <a:t>. </a:t>
            </a:r>
          </a:p>
          <a:p>
            <a:pPr algn="just">
              <a:defRPr/>
            </a:pPr>
            <a:endParaRPr lang="en-US" altLang="es-ES" sz="1200" dirty="0">
              <a:latin typeface="Arial Rounded MT Bold" panose="020F0704030504030204" pitchFamily="34" charset="0"/>
            </a:endParaRPr>
          </a:p>
          <a:p>
            <a:pPr algn="just">
              <a:defRPr/>
            </a:pPr>
            <a:r>
              <a:rPr lang="en-US" altLang="es-ES" sz="1200" dirty="0">
                <a:latin typeface="Arial Rounded MT Bold" panose="020F0704030504030204" pitchFamily="34" charset="0"/>
              </a:rPr>
              <a:t>Yet photography had never been more popular. Today 70 billion photos are </a:t>
            </a:r>
          </a:p>
          <a:p>
            <a:pPr algn="just">
              <a:defRPr/>
            </a:pPr>
            <a:r>
              <a:rPr lang="en-US" altLang="es-ES" sz="1200" dirty="0">
                <a:latin typeface="Arial Rounded MT Bold" panose="020F0704030504030204" pitchFamily="34" charset="0"/>
              </a:rPr>
              <a:t>uploaded to Facebook every year at virtually zero cost. These photos are all </a:t>
            </a:r>
          </a:p>
          <a:p>
            <a:pPr algn="just">
              <a:defRPr/>
            </a:pPr>
            <a:r>
              <a:rPr lang="en-US" altLang="es-ES" sz="1200" dirty="0">
                <a:latin typeface="Arial Rounded MT Bold" panose="020F0704030504030204" pitchFamily="34" charset="0"/>
              </a:rPr>
              <a:t>digital: therefore the hundreds of thousands of people who used to work in </a:t>
            </a:r>
          </a:p>
          <a:p>
            <a:pPr algn="just">
              <a:defRPr/>
            </a:pPr>
            <a:r>
              <a:rPr lang="en-US" altLang="es-ES" sz="1200" dirty="0">
                <a:latin typeface="Arial Rounded MT Bold" panose="020F0704030504030204" pitchFamily="34" charset="0"/>
              </a:rPr>
              <a:t>the </a:t>
            </a:r>
            <a:r>
              <a:rPr lang="en-US" altLang="es-ES" sz="1200" dirty="0">
                <a:solidFill>
                  <a:schemeClr val="tx2">
                    <a:lumMod val="60000"/>
                    <a:lumOff val="40000"/>
                  </a:schemeClr>
                </a:solidFill>
                <a:latin typeface="Arial Rounded MT Bold" panose="020F0704030504030204" pitchFamily="34" charset="0"/>
              </a:rPr>
              <a:t>production of chemicals and paper for photography are no longer needed.</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ED78D8C-F32B-41C3-A8DA-4E51FD79DC7A}"/>
              </a:ext>
            </a:extLst>
          </p:cNvPr>
          <p:cNvSpPr/>
          <p:nvPr/>
        </p:nvSpPr>
        <p:spPr>
          <a:xfrm>
            <a:off x="1547664" y="1410961"/>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The gap. An example: photography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9E1A3AB-D208-434A-B336-455FD5CC4C7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6ADC07A-6BF4-4BF2-892A-EFE6F198A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93" y="1250774"/>
            <a:ext cx="529519" cy="529519"/>
          </a:xfrm>
          <a:prstGeom prst="rect">
            <a:avLst/>
          </a:prstGeom>
        </p:spPr>
      </p:pic>
    </p:spTree>
    <p:extLst>
      <p:ext uri="{BB962C8B-B14F-4D97-AF65-F5344CB8AC3E}">
        <p14:creationId xmlns:p14="http://schemas.microsoft.com/office/powerpoint/2010/main" val="4223852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8E549FFD-F5E1-4D68-9F21-33C4348B322D}"/>
              </a:ext>
            </a:extLst>
          </p:cNvPr>
          <p:cNvGraphicFramePr/>
          <p:nvPr>
            <p:extLst>
              <p:ext uri="{D42A27DB-BD31-4B8C-83A1-F6EECF244321}">
                <p14:modId xmlns:p14="http://schemas.microsoft.com/office/powerpoint/2010/main" val="1842325223"/>
              </p:ext>
            </p:extLst>
          </p:nvPr>
        </p:nvGraphicFramePr>
        <p:xfrm>
          <a:off x="1610094" y="1877922"/>
          <a:ext cx="6014157" cy="2779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637E067-B217-424B-A4F8-1F5231560362}"/>
              </a:ext>
            </a:extLst>
          </p:cNvPr>
          <p:cNvSpPr/>
          <p:nvPr/>
        </p:nvSpPr>
        <p:spPr>
          <a:xfrm>
            <a:off x="1610094" y="136845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The gap. An example: photography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4172807-689E-4C9A-B40F-1AD77171332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E8DBD2F-08DC-47FF-9E69-6936C1A873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8145" y="1178135"/>
            <a:ext cx="529519" cy="529519"/>
          </a:xfrm>
          <a:prstGeom prst="rect">
            <a:avLst/>
          </a:prstGeom>
        </p:spPr>
      </p:pic>
    </p:spTree>
    <p:extLst>
      <p:ext uri="{BB962C8B-B14F-4D97-AF65-F5344CB8AC3E}">
        <p14:creationId xmlns:p14="http://schemas.microsoft.com/office/powerpoint/2010/main" val="1417402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E47A25D-1F47-46F1-ABBD-DAFF0074EA78}"/>
              </a:ext>
            </a:extLst>
          </p:cNvPr>
          <p:cNvPicPr>
            <a:picLocks noChangeAspect="1"/>
          </p:cNvPicPr>
          <p:nvPr/>
        </p:nvPicPr>
        <p:blipFill rotWithShape="1">
          <a:blip r:embed="rId2">
            <a:extLst>
              <a:ext uri="{28A0092B-C50C-407E-A947-70E740481C1C}">
                <a14:useLocalDpi xmlns:a14="http://schemas.microsoft.com/office/drawing/2010/main" val="0"/>
              </a:ext>
            </a:extLst>
          </a:blip>
          <a:srcRect l="66344" t="21925" r="7899" b="48218"/>
          <a:stretch/>
        </p:blipFill>
        <p:spPr>
          <a:xfrm>
            <a:off x="1721214" y="2924566"/>
            <a:ext cx="1440160" cy="1141283"/>
          </a:xfrm>
          <a:prstGeom prst="rect">
            <a:avLst/>
          </a:prstGeom>
        </p:spPr>
      </p:pic>
      <p:sp>
        <p:nvSpPr>
          <p:cNvPr id="4" name="Rectangle 3"/>
          <p:cNvSpPr/>
          <p:nvPr/>
        </p:nvSpPr>
        <p:spPr>
          <a:xfrm>
            <a:off x="1629906" y="140470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TextBox 5"/>
          <p:cNvSpPr txBox="1"/>
          <p:nvPr/>
        </p:nvSpPr>
        <p:spPr>
          <a:xfrm>
            <a:off x="1629906" y="2033164"/>
            <a:ext cx="5904000" cy="156966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Photography is not an isolated example of this transition. Similar stories have </a:t>
            </a:r>
          </a:p>
          <a:p>
            <a:pPr>
              <a:defRPr/>
            </a:pPr>
            <a:r>
              <a:rPr lang="en-US" altLang="es-ES" sz="1200" dirty="0">
                <a:latin typeface="Arial Rounded MT Bold" panose="020F0704030504030204" pitchFamily="34" charset="0"/>
              </a:rPr>
              <a:t>been and will also be told in the </a:t>
            </a:r>
            <a:r>
              <a:rPr lang="en-US" altLang="es-ES" sz="1200" dirty="0">
                <a:solidFill>
                  <a:schemeClr val="tx2">
                    <a:lumMod val="60000"/>
                    <a:lumOff val="40000"/>
                  </a:schemeClr>
                </a:solidFill>
                <a:latin typeface="Arial Rounded MT Bold" panose="020F0704030504030204" pitchFamily="34" charset="0"/>
              </a:rPr>
              <a:t>music and media sector</a:t>
            </a:r>
            <a:r>
              <a:rPr lang="en-US" altLang="es-ES" sz="1200" dirty="0">
                <a:latin typeface="Arial Rounded MT Bold" panose="020F0704030504030204" pitchFamily="34" charset="0"/>
              </a:rPr>
              <a:t>, in </a:t>
            </a:r>
            <a:r>
              <a:rPr lang="en-US" altLang="es-ES" sz="1200" dirty="0">
                <a:solidFill>
                  <a:schemeClr val="tx2">
                    <a:lumMod val="60000"/>
                    <a:lumOff val="40000"/>
                  </a:schemeClr>
                </a:solidFill>
                <a:latin typeface="Arial Rounded MT Bold" panose="020F0704030504030204" pitchFamily="34" charset="0"/>
              </a:rPr>
              <a:t>finance</a:t>
            </a:r>
            <a:r>
              <a:rPr lang="en-US" altLang="es-ES" sz="1200" dirty="0">
                <a:latin typeface="Arial Rounded MT Bold" panose="020F0704030504030204" pitchFamily="34" charset="0"/>
              </a:rPr>
              <a:t> and in </a:t>
            </a:r>
          </a:p>
          <a:p>
            <a:pPr>
              <a:defRPr/>
            </a:pPr>
            <a:r>
              <a:rPr lang="en-US" altLang="es-ES" sz="1200" dirty="0">
                <a:solidFill>
                  <a:schemeClr val="tx2">
                    <a:lumMod val="60000"/>
                    <a:lumOff val="40000"/>
                  </a:schemeClr>
                </a:solidFill>
                <a:latin typeface="Arial Rounded MT Bold" panose="020F0704030504030204" pitchFamily="34" charset="0"/>
              </a:rPr>
              <a:t>publishing</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trade</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distribution</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services</a:t>
            </a:r>
            <a:r>
              <a:rPr lang="en-US" altLang="es-ES" sz="1200" dirty="0">
                <a:latin typeface="Arial Rounded MT Bold" panose="020F0704030504030204" pitchFamily="34" charset="0"/>
              </a:rPr>
              <a:t> and </a:t>
            </a:r>
            <a:r>
              <a:rPr lang="en-US" altLang="es-ES" sz="1200" dirty="0">
                <a:solidFill>
                  <a:schemeClr val="tx2">
                    <a:lumMod val="60000"/>
                    <a:lumOff val="40000"/>
                  </a:schemeClr>
                </a:solidFill>
                <a:latin typeface="Arial Rounded MT Bold" panose="020F0704030504030204" pitchFamily="34" charset="0"/>
              </a:rPr>
              <a:t>production</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 almost all areas, </a:t>
            </a:r>
            <a:r>
              <a:rPr lang="en-US" altLang="es-ES" sz="1200" dirty="0">
                <a:solidFill>
                  <a:schemeClr val="tx2">
                    <a:lumMod val="60000"/>
                    <a:lumOff val="40000"/>
                  </a:schemeClr>
                </a:solidFill>
                <a:latin typeface="Arial Rounded MT Bold" panose="020F0704030504030204" pitchFamily="34" charset="0"/>
              </a:rPr>
              <a:t>technological progress </a:t>
            </a:r>
            <a:r>
              <a:rPr lang="en-US" altLang="es-ES" sz="1200" dirty="0">
                <a:latin typeface="Arial Rounded MT Bold" panose="020F0704030504030204" pitchFamily="34" charset="0"/>
              </a:rPr>
              <a:t>will bring abundance. </a:t>
            </a:r>
          </a:p>
          <a:p>
            <a:pPr>
              <a:defRPr/>
            </a:pPr>
            <a:endParaRPr lang="en-US"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lgn="ctr">
              <a:defRPr/>
            </a:pPr>
            <a:r>
              <a:rPr lang="en-US" altLang="es-ES" sz="1200" i="1" dirty="0">
                <a:solidFill>
                  <a:srgbClr val="E941D5"/>
                </a:solidFill>
                <a:latin typeface="Arial Rounded MT Bold" panose="020F0704030504030204" pitchFamily="34" charset="0"/>
              </a:rPr>
              <a:t>      More wealth will be created with less work</a:t>
            </a:r>
            <a:r>
              <a:rPr lang="en-US" altLang="es-ES" sz="1200" i="1" dirty="0">
                <a:solidFill>
                  <a:srgbClr val="FF0000"/>
                </a:solidFill>
                <a:latin typeface="Arial Rounded MT Bold" panose="020F0704030504030204" pitchFamily="34" charset="0"/>
              </a:rPr>
              <a:t>.</a:t>
            </a:r>
            <a:endParaRPr lang="en-GB" altLang="es-ES" sz="1200" i="1" dirty="0">
              <a:solidFill>
                <a:srgbClr val="FF0000"/>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1D9774F-C798-490C-A82F-0FF618A2E32B}"/>
              </a:ext>
            </a:extLst>
          </p:cNvPr>
          <p:cNvSpPr/>
          <p:nvPr/>
        </p:nvSpPr>
        <p:spPr>
          <a:xfrm>
            <a:off x="1629906" y="152019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The gap. An example: photography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A52B0DB-BB67-43C6-93E9-C3EB2FB439D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81B88B5-64B8-4B7F-BA41-8C0D4350E8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1377567"/>
            <a:ext cx="529519" cy="529519"/>
          </a:xfrm>
          <a:prstGeom prst="rect">
            <a:avLst/>
          </a:prstGeom>
        </p:spPr>
      </p:pic>
    </p:spTree>
    <p:extLst>
      <p:ext uri="{BB962C8B-B14F-4D97-AF65-F5344CB8AC3E}">
        <p14:creationId xmlns:p14="http://schemas.microsoft.com/office/powerpoint/2010/main" val="394419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196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88265"/>
            <a:ext cx="6192688" cy="156966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However, at least in our current economic system, this </a:t>
            </a:r>
            <a:r>
              <a:rPr lang="en-US" altLang="es-ES" sz="1200" dirty="0">
                <a:solidFill>
                  <a:schemeClr val="tx2">
                    <a:lumMod val="60000"/>
                    <a:lumOff val="40000"/>
                  </a:schemeClr>
                </a:solidFill>
                <a:latin typeface="Arial Rounded MT Bold" panose="020F0704030504030204" pitchFamily="34" charset="0"/>
              </a:rPr>
              <a:t>progress</a:t>
            </a:r>
            <a:r>
              <a:rPr lang="en-US" altLang="es-ES" sz="1200" dirty="0">
                <a:latin typeface="Arial Rounded MT Bold" panose="020F0704030504030204" pitchFamily="34" charset="0"/>
              </a:rPr>
              <a:t> will also have </a:t>
            </a:r>
          </a:p>
          <a:p>
            <a:pPr>
              <a:defRPr/>
            </a:pPr>
            <a:r>
              <a:rPr lang="en-US" altLang="es-ES" sz="1200" dirty="0">
                <a:latin typeface="Arial Rounded MT Bold" panose="020F0704030504030204" pitchFamily="34" charset="0"/>
              </a:rPr>
              <a:t>enormous </a:t>
            </a:r>
            <a:r>
              <a:rPr lang="en-US" altLang="es-ES" sz="1200" dirty="0">
                <a:solidFill>
                  <a:schemeClr val="tx2">
                    <a:lumMod val="60000"/>
                    <a:lumOff val="40000"/>
                  </a:schemeClr>
                </a:solidFill>
                <a:latin typeface="Arial Rounded MT Bold" panose="020F0704030504030204" pitchFamily="34" charset="0"/>
              </a:rPr>
              <a:t>effects</a:t>
            </a:r>
            <a:r>
              <a:rPr lang="en-US" altLang="es-ES" sz="1200" dirty="0">
                <a:latin typeface="Arial Rounded MT Bold" panose="020F0704030504030204" pitchFamily="34" charset="0"/>
              </a:rPr>
              <a:t> on the </a:t>
            </a:r>
            <a:r>
              <a:rPr lang="en-US" altLang="es-ES" sz="1200" dirty="0">
                <a:solidFill>
                  <a:schemeClr val="tx2">
                    <a:lumMod val="60000"/>
                    <a:lumOff val="40000"/>
                  </a:schemeClr>
                </a:solidFill>
                <a:latin typeface="Arial Rounded MT Bold" panose="020F0704030504030204" pitchFamily="34" charset="0"/>
              </a:rPr>
              <a:t>distribution of income and wealth</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If the work done by one person in an hour can be done by a machine for a dollar, then an employer interested in maximizing profit will not offer more than a dollar per hour for that job.</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C1277C6-C75B-417C-8759-44E07D8438C3}"/>
              </a:ext>
            </a:extLst>
          </p:cNvPr>
          <p:cNvSpPr/>
          <p:nvPr/>
        </p:nvSpPr>
        <p:spPr>
          <a:xfrm>
            <a:off x="1606475" y="161893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The gap. An example: photography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DA60149D-678F-4AE9-A531-9C71E29E7A4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 name="Flecha: a la derecha 1">
            <a:extLst>
              <a:ext uri="{FF2B5EF4-FFF2-40B4-BE49-F238E27FC236}">
                <a16:creationId xmlns:a16="http://schemas.microsoft.com/office/drawing/2014/main" id="{ECDFCE10-8F69-42D7-B7C7-25B7D6EF721A}"/>
              </a:ext>
            </a:extLst>
          </p:cNvPr>
          <p:cNvSpPr/>
          <p:nvPr/>
        </p:nvSpPr>
        <p:spPr>
          <a:xfrm>
            <a:off x="899592" y="3003798"/>
            <a:ext cx="648072" cy="432048"/>
          </a:xfrm>
          <a:prstGeom prst="rightArrow">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2243C17F-BDB4-4EED-9380-72EAB8D8F1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45" y="1462955"/>
            <a:ext cx="529519" cy="529519"/>
          </a:xfrm>
          <a:prstGeom prst="rect">
            <a:avLst/>
          </a:prstGeom>
        </p:spPr>
      </p:pic>
    </p:spTree>
    <p:extLst>
      <p:ext uri="{BB962C8B-B14F-4D97-AF65-F5344CB8AC3E}">
        <p14:creationId xmlns:p14="http://schemas.microsoft.com/office/powerpoint/2010/main" val="2763992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196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a 2">
            <a:extLst>
              <a:ext uri="{FF2B5EF4-FFF2-40B4-BE49-F238E27FC236}">
                <a16:creationId xmlns:a16="http://schemas.microsoft.com/office/drawing/2014/main" id="{D4B7EF2B-5B79-4FA8-971F-AC2C054EFE49}"/>
              </a:ext>
            </a:extLst>
          </p:cNvPr>
          <p:cNvGraphicFramePr/>
          <p:nvPr>
            <p:extLst>
              <p:ext uri="{D42A27DB-BD31-4B8C-83A1-F6EECF244321}">
                <p14:modId xmlns:p14="http://schemas.microsoft.com/office/powerpoint/2010/main" val="3388916205"/>
              </p:ext>
            </p:extLst>
          </p:nvPr>
        </p:nvGraphicFramePr>
        <p:xfrm>
          <a:off x="1721214" y="1995678"/>
          <a:ext cx="5587090" cy="2063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5F440DE-7B80-40D3-BEF6-C0F96B501E00}"/>
              </a:ext>
            </a:extLst>
          </p:cNvPr>
          <p:cNvSpPr/>
          <p:nvPr/>
        </p:nvSpPr>
        <p:spPr>
          <a:xfrm>
            <a:off x="1610094" y="1535109"/>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The gap. An example: photography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187536A4-C80E-42A0-BD85-E9C8DF301BD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DF1600B6-AF2A-41BB-A966-A481BF7327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1600" y="1373154"/>
            <a:ext cx="529519" cy="529519"/>
          </a:xfrm>
          <a:prstGeom prst="rect">
            <a:avLst/>
          </a:prstGeom>
        </p:spPr>
      </p:pic>
    </p:spTree>
    <p:extLst>
      <p:ext uri="{BB962C8B-B14F-4D97-AF65-F5344CB8AC3E}">
        <p14:creationId xmlns:p14="http://schemas.microsoft.com/office/powerpoint/2010/main" val="986076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879"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7898" y="1398967"/>
            <a:ext cx="6726510" cy="830997"/>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combination of abundance and inequality </a:t>
            </a:r>
            <a:r>
              <a:rPr lang="en-US" altLang="es-ES" sz="1200" dirty="0">
                <a:solidFill>
                  <a:schemeClr val="tx2">
                    <a:lumMod val="60000"/>
                    <a:lumOff val="40000"/>
                  </a:schemeClr>
                </a:solidFill>
                <a:latin typeface="Arial Rounded MT Bold" panose="020F0704030504030204" pitchFamily="34" charset="0"/>
              </a:rPr>
              <a:t>challenges two worldviews</a:t>
            </a:r>
            <a:r>
              <a:rPr lang="en-US" altLang="es-ES" sz="1200" dirty="0">
                <a:latin typeface="Arial Rounded MT Bold" panose="020F0704030504030204" pitchFamily="34" charset="0"/>
              </a:rPr>
              <a:t>, </a:t>
            </a:r>
          </a:p>
          <a:p>
            <a:pPr>
              <a:defRPr/>
            </a:pPr>
            <a:r>
              <a:rPr lang="en-US" altLang="es-ES" sz="1200" dirty="0">
                <a:latin typeface="Arial Rounded MT Bold" panose="020F0704030504030204" pitchFamily="34" charset="0"/>
              </a:rPr>
              <a:t>popular yet contradictory.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C9FF83B-97B0-4769-A7C6-D30ACE62CD56}"/>
              </a:ext>
            </a:extLst>
          </p:cNvPr>
          <p:cNvSpPr/>
          <p:nvPr/>
        </p:nvSpPr>
        <p:spPr>
          <a:xfrm>
            <a:off x="1547664" y="123554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The gap. An example: photography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C428E1F6-6878-4A36-AE31-0D68061A949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5532172B-9E8E-4320-9625-526F269CA422}"/>
              </a:ext>
            </a:extLst>
          </p:cNvPr>
          <p:cNvGraphicFramePr/>
          <p:nvPr>
            <p:extLst>
              <p:ext uri="{D42A27DB-BD31-4B8C-83A1-F6EECF244321}">
                <p14:modId xmlns:p14="http://schemas.microsoft.com/office/powerpoint/2010/main" val="4173916334"/>
              </p:ext>
            </p:extLst>
          </p:nvPr>
        </p:nvGraphicFramePr>
        <p:xfrm>
          <a:off x="665441" y="2309857"/>
          <a:ext cx="4190199" cy="1544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CuadroTexto 16">
            <a:extLst>
              <a:ext uri="{FF2B5EF4-FFF2-40B4-BE49-F238E27FC236}">
                <a16:creationId xmlns:a16="http://schemas.microsoft.com/office/drawing/2014/main" id="{D66450A5-C8E8-494C-98AA-925ED15B5C23}"/>
              </a:ext>
            </a:extLst>
          </p:cNvPr>
          <p:cNvSpPr txBox="1"/>
          <p:nvPr/>
        </p:nvSpPr>
        <p:spPr>
          <a:xfrm>
            <a:off x="4788026" y="2169134"/>
            <a:ext cx="2880318" cy="1938992"/>
          </a:xfrm>
          <a:prstGeom prst="rect">
            <a:avLst/>
          </a:prstGeom>
          <a:noFill/>
        </p:spPr>
        <p:txBody>
          <a:bodyPr wrap="square">
            <a:spAutoFit/>
          </a:bodyPr>
          <a:lstStyle/>
          <a:p>
            <a:pPr>
              <a:defRPr/>
            </a:pPr>
            <a:r>
              <a:rPr lang="en-US" altLang="es-ES" sz="1200" dirty="0">
                <a:latin typeface="Arial Rounded MT Bold" panose="020F0704030504030204" pitchFamily="34" charset="0"/>
              </a:rPr>
              <a:t>Both views have a kernel of truth,</a:t>
            </a:r>
          </a:p>
          <a:p>
            <a:pPr>
              <a:defRPr/>
            </a:pPr>
            <a:r>
              <a:rPr lang="en-US" altLang="es-ES" sz="1200" dirty="0">
                <a:latin typeface="Arial Rounded MT Bold" panose="020F0704030504030204" pitchFamily="34" charset="0"/>
              </a:rPr>
              <a:t>but the reality is more nuanced.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rapid advancements of our        digital tools are creating a wealth     </a:t>
            </a:r>
            <a:r>
              <a:rPr lang="en-US" altLang="es-ES" sz="1200" dirty="0" err="1">
                <a:latin typeface="Arial Rounded MT Bold" panose="020F0704030504030204" pitchFamily="34" charset="0"/>
              </a:rPr>
              <a:t>everseen</a:t>
            </a:r>
            <a:r>
              <a:rPr lang="en-US" altLang="es-ES" sz="1200" dirty="0">
                <a:latin typeface="Arial Rounded MT Bold" panose="020F0704030504030204" pitchFamily="34" charset="0"/>
              </a:rPr>
              <a:t> before, but </a:t>
            </a:r>
            <a:r>
              <a:rPr lang="en-US" altLang="es-ES" sz="1200" dirty="0">
                <a:solidFill>
                  <a:srgbClr val="E941D5"/>
                </a:solidFill>
                <a:latin typeface="Arial Rounded MT Bold" panose="020F0704030504030204" pitchFamily="34" charset="0"/>
              </a:rPr>
              <a:t>there is no        economic law that guarantees that  all workers, or even just a majority, will benefit from the aforementioned progress</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pic>
        <p:nvPicPr>
          <p:cNvPr id="12" name="Imagen 11">
            <a:extLst>
              <a:ext uri="{FF2B5EF4-FFF2-40B4-BE49-F238E27FC236}">
                <a16:creationId xmlns:a16="http://schemas.microsoft.com/office/drawing/2014/main" id="{C0181BC4-EB6B-419F-B26D-46271BC8C6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283" y="1127573"/>
            <a:ext cx="529519" cy="529519"/>
          </a:xfrm>
          <a:prstGeom prst="rect">
            <a:avLst/>
          </a:prstGeom>
        </p:spPr>
      </p:pic>
    </p:spTree>
    <p:extLst>
      <p:ext uri="{BB962C8B-B14F-4D97-AF65-F5344CB8AC3E}">
        <p14:creationId xmlns:p14="http://schemas.microsoft.com/office/powerpoint/2010/main" val="41728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3300" y="1136852"/>
            <a:ext cx="595556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18EBA628-BE86-4E2E-A056-08A0757CEAC1}"/>
              </a:ext>
            </a:extLst>
          </p:cNvPr>
          <p:cNvGrpSpPr/>
          <p:nvPr/>
        </p:nvGrpSpPr>
        <p:grpSpPr>
          <a:xfrm>
            <a:off x="1529281" y="1244040"/>
            <a:ext cx="5979588" cy="351000"/>
            <a:chOff x="-837160" y="-513162"/>
            <a:chExt cx="4265606" cy="351000"/>
          </a:xfrm>
        </p:grpSpPr>
        <p:sp>
          <p:nvSpPr>
            <p:cNvPr id="10" name="Rectangle: Rounded Corners 9">
              <a:extLst>
                <a:ext uri="{FF2B5EF4-FFF2-40B4-BE49-F238E27FC236}">
                  <a16:creationId xmlns:a16="http://schemas.microsoft.com/office/drawing/2014/main" id="{08FF1B70-B810-4FB6-A130-3DEAB7BF91BA}"/>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6A6B1F01-6380-4654-9497-7FC43897C94E}"/>
                </a:ext>
              </a:extLst>
            </p:cNvPr>
            <p:cNvSpPr txBox="1"/>
            <p:nvPr/>
          </p:nvSpPr>
          <p:spPr>
            <a:xfrm>
              <a:off x="-785758" y="-496028"/>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en-US" altLang="es-ES" sz="1200" dirty="0">
                  <a:solidFill>
                    <a:schemeClr val="tx1"/>
                  </a:solidFill>
                  <a:latin typeface="Arial Rounded MT Bold" panose="020F0704030504030204" pitchFamily="34" charset="0"/>
                </a:rPr>
                <a:t>What have been the most important </a:t>
              </a:r>
              <a:r>
                <a:rPr lang="en-US" altLang="es-ES" sz="1200" dirty="0">
                  <a:solidFill>
                    <a:srgbClr val="7030A0"/>
                  </a:solidFill>
                  <a:latin typeface="Arial Rounded MT Bold" panose="020F0704030504030204" pitchFamily="34" charset="0"/>
                </a:rPr>
                <a:t>leaps</a:t>
              </a:r>
              <a:r>
                <a:rPr lang="en-US" altLang="es-ES" sz="1200" dirty="0">
                  <a:solidFill>
                    <a:schemeClr val="tx1"/>
                  </a:solidFill>
                  <a:latin typeface="Arial Rounded MT Bold" panose="020F0704030504030204" pitchFamily="34" charset="0"/>
                </a:rPr>
                <a:t> forward in the </a:t>
              </a:r>
              <a:r>
                <a:rPr lang="en-US" altLang="es-ES" sz="1200" dirty="0">
                  <a:solidFill>
                    <a:srgbClr val="7030A0"/>
                  </a:solidFill>
                  <a:latin typeface="Arial Rounded MT Bold" panose="020F0704030504030204" pitchFamily="34" charset="0"/>
                </a:rPr>
                <a:t>history of humanity</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grpSp>
      <p:sp>
        <p:nvSpPr>
          <p:cNvPr id="12" name="Donut 24">
            <a:extLst>
              <a:ext uri="{FF2B5EF4-FFF2-40B4-BE49-F238E27FC236}">
                <a16:creationId xmlns:a16="http://schemas.microsoft.com/office/drawing/2014/main" id="{893BE833-683A-46C5-A7BB-2790F3DFA9A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Forma libre: forma 16">
            <a:extLst>
              <a:ext uri="{FF2B5EF4-FFF2-40B4-BE49-F238E27FC236}">
                <a16:creationId xmlns:a16="http://schemas.microsoft.com/office/drawing/2014/main" id="{1342DCE8-5625-40F0-8108-9475783244D3}"/>
              </a:ext>
            </a:extLst>
          </p:cNvPr>
          <p:cNvSpPr/>
          <p:nvPr/>
        </p:nvSpPr>
        <p:spPr>
          <a:xfrm>
            <a:off x="1529281" y="1681336"/>
            <a:ext cx="3324076" cy="2495228"/>
          </a:xfrm>
          <a:custGeom>
            <a:avLst/>
            <a:gdLst>
              <a:gd name="connsiteX0" fmla="*/ 0 w 2230100"/>
              <a:gd name="connsiteY0" fmla="*/ 0 h 2216505"/>
              <a:gd name="connsiteX1" fmla="*/ 2230100 w 2230100"/>
              <a:gd name="connsiteY1" fmla="*/ 0 h 2216505"/>
              <a:gd name="connsiteX2" fmla="*/ 2230100 w 2230100"/>
              <a:gd name="connsiteY2" fmla="*/ 2216505 h 2216505"/>
              <a:gd name="connsiteX3" fmla="*/ 0 w 2230100"/>
              <a:gd name="connsiteY3" fmla="*/ 2216505 h 2216505"/>
              <a:gd name="connsiteX4" fmla="*/ 0 w 2230100"/>
              <a:gd name="connsiteY4" fmla="*/ 0 h 221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00" h="2216505">
                <a:moveTo>
                  <a:pt x="0" y="0"/>
                </a:moveTo>
                <a:lnTo>
                  <a:pt x="2230100" y="0"/>
                </a:lnTo>
                <a:lnTo>
                  <a:pt x="2230100" y="2216505"/>
                </a:lnTo>
                <a:lnTo>
                  <a:pt x="0" y="2216505"/>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b" anchorCtr="0">
            <a:noAutofit/>
          </a:bodyPr>
          <a:lstStyle/>
          <a:p>
            <a:pPr>
              <a:defRPr/>
            </a:pPr>
            <a:r>
              <a:rPr lang="en-US" altLang="es-ES" sz="1100" dirty="0">
                <a:solidFill>
                  <a:schemeClr val="tx1"/>
                </a:solidFill>
                <a:latin typeface="Arial Rounded MT Bold" panose="020F0704030504030204" pitchFamily="34" charset="0"/>
              </a:rPr>
              <a:t>There are some major evolutions that have </a:t>
            </a:r>
          </a:p>
          <a:p>
            <a:pPr>
              <a:defRPr/>
            </a:pPr>
            <a:r>
              <a:rPr lang="en-US" altLang="es-ES" sz="1100" dirty="0">
                <a:solidFill>
                  <a:schemeClr val="tx1"/>
                </a:solidFill>
                <a:latin typeface="Arial Rounded MT Bold" panose="020F0704030504030204" pitchFamily="34" charset="0"/>
              </a:rPr>
              <a:t>nothing to do with animals, plants or  warriors. </a:t>
            </a:r>
          </a:p>
          <a:p>
            <a:pPr>
              <a:defRPr/>
            </a:pPr>
            <a:r>
              <a:rPr lang="en-US" altLang="es-ES" sz="1100" dirty="0">
                <a:solidFill>
                  <a:schemeClr val="tx1"/>
                </a:solidFill>
                <a:latin typeface="Arial Rounded MT Bold" panose="020F0704030504030204" pitchFamily="34" charset="0"/>
              </a:rPr>
              <a:t>Some are simple ideas. The philosopher </a:t>
            </a:r>
            <a:r>
              <a:rPr lang="en-US" altLang="es-ES" sz="1100" dirty="0">
                <a:solidFill>
                  <a:schemeClr val="tx2">
                    <a:lumMod val="60000"/>
                    <a:lumOff val="40000"/>
                  </a:schemeClr>
                </a:solidFill>
                <a:latin typeface="Arial Rounded MT Bold" panose="020F0704030504030204" pitchFamily="34" charset="0"/>
              </a:rPr>
              <a:t>Karl </a:t>
            </a:r>
          </a:p>
          <a:p>
            <a:pPr>
              <a:defRPr/>
            </a:pPr>
            <a:r>
              <a:rPr lang="en-US" altLang="es-ES" sz="1100" dirty="0">
                <a:solidFill>
                  <a:schemeClr val="tx2">
                    <a:lumMod val="60000"/>
                    <a:lumOff val="40000"/>
                  </a:schemeClr>
                </a:solidFill>
                <a:latin typeface="Arial Rounded MT Bold" panose="020F0704030504030204" pitchFamily="34" charset="0"/>
              </a:rPr>
              <a:t>Jaspers </a:t>
            </a:r>
            <a:r>
              <a:rPr lang="en-US" altLang="es-ES" sz="1100" dirty="0">
                <a:solidFill>
                  <a:schemeClr val="tx1"/>
                </a:solidFill>
                <a:latin typeface="Arial Rounded MT Bold" panose="020F0704030504030204" pitchFamily="34" charset="0"/>
              </a:rPr>
              <a:t>underlines that </a:t>
            </a:r>
            <a:r>
              <a:rPr lang="en-US" altLang="es-ES" sz="1100" dirty="0">
                <a:solidFill>
                  <a:schemeClr val="tx2">
                    <a:lumMod val="60000"/>
                    <a:lumOff val="40000"/>
                  </a:schemeClr>
                </a:solidFill>
                <a:latin typeface="Arial Rounded MT Bold" panose="020F0704030504030204" pitchFamily="34" charset="0"/>
              </a:rPr>
              <a:t>Buddha</a:t>
            </a:r>
            <a:r>
              <a:rPr lang="en-US" altLang="es-ES" sz="1100" dirty="0">
                <a:solidFill>
                  <a:schemeClr val="tx1"/>
                </a:solidFill>
                <a:latin typeface="Arial Rounded MT Bold" panose="020F0704030504030204" pitchFamily="34" charset="0"/>
              </a:rPr>
              <a:t> (563-483 BC), </a:t>
            </a:r>
          </a:p>
          <a:p>
            <a:pPr>
              <a:defRPr/>
            </a:pPr>
            <a:r>
              <a:rPr lang="en-US" altLang="es-ES" sz="1100" dirty="0">
                <a:solidFill>
                  <a:schemeClr val="tx2">
                    <a:lumMod val="60000"/>
                    <a:lumOff val="40000"/>
                  </a:schemeClr>
                </a:solidFill>
                <a:latin typeface="Arial Rounded MT Bold" panose="020F0704030504030204" pitchFamily="34" charset="0"/>
              </a:rPr>
              <a:t>Confucius</a:t>
            </a:r>
            <a:r>
              <a:rPr lang="en-US" altLang="es-ES" sz="1100" dirty="0">
                <a:solidFill>
                  <a:schemeClr val="tx1"/>
                </a:solidFill>
                <a:latin typeface="Arial Rounded MT Bold" panose="020F0704030504030204" pitchFamily="34" charset="0"/>
              </a:rPr>
              <a:t> (551-479 BC) and </a:t>
            </a:r>
            <a:r>
              <a:rPr lang="en-US" altLang="es-ES" sz="1100" dirty="0">
                <a:solidFill>
                  <a:schemeClr val="tx2">
                    <a:lumMod val="60000"/>
                    <a:lumOff val="40000"/>
                  </a:schemeClr>
                </a:solidFill>
                <a:latin typeface="Arial Rounded MT Bold" panose="020F0704030504030204" pitchFamily="34" charset="0"/>
              </a:rPr>
              <a:t>Socrates</a:t>
            </a:r>
            <a:r>
              <a:rPr lang="en-US" altLang="es-ES" sz="1100" dirty="0">
                <a:solidFill>
                  <a:schemeClr val="tx1"/>
                </a:solidFill>
                <a:latin typeface="Arial Rounded MT Bold" panose="020F0704030504030204" pitchFamily="34" charset="0"/>
              </a:rPr>
              <a:t> (469-399</a:t>
            </a:r>
          </a:p>
          <a:p>
            <a:pPr>
              <a:defRPr/>
            </a:pPr>
            <a:r>
              <a:rPr lang="en-US" altLang="es-ES" sz="1100" dirty="0">
                <a:solidFill>
                  <a:schemeClr val="tx1"/>
                </a:solidFill>
                <a:latin typeface="Arial Rounded MT Bold" panose="020F0704030504030204" pitchFamily="34" charset="0"/>
              </a:rPr>
              <a:t>BC) lived more or less in the same period, but </a:t>
            </a:r>
          </a:p>
          <a:p>
            <a:pPr>
              <a:defRPr/>
            </a:pPr>
            <a:r>
              <a:rPr lang="en-US" altLang="es-ES" sz="1100" dirty="0">
                <a:solidFill>
                  <a:schemeClr val="tx1"/>
                </a:solidFill>
                <a:latin typeface="Arial Rounded MT Bold" panose="020F0704030504030204" pitchFamily="34" charset="0"/>
              </a:rPr>
              <a:t>in very distant places. In his analysis, they are </a:t>
            </a:r>
          </a:p>
          <a:p>
            <a:pPr>
              <a:defRPr/>
            </a:pPr>
            <a:r>
              <a:rPr lang="en-US" altLang="es-ES" sz="1100" dirty="0">
                <a:solidFill>
                  <a:schemeClr val="tx1"/>
                </a:solidFill>
                <a:latin typeface="Arial Rounded MT Bold" panose="020F0704030504030204" pitchFamily="34" charset="0"/>
              </a:rPr>
              <a:t>the </a:t>
            </a:r>
            <a:r>
              <a:rPr lang="en-US" altLang="es-ES" sz="1100" dirty="0">
                <a:solidFill>
                  <a:schemeClr val="tx2">
                    <a:lumMod val="60000"/>
                    <a:lumOff val="40000"/>
                  </a:schemeClr>
                </a:solidFill>
                <a:latin typeface="Arial Rounded MT Bold" panose="020F0704030504030204" pitchFamily="34" charset="0"/>
              </a:rPr>
              <a:t>central thinkers of the Axial Period</a:t>
            </a:r>
            <a:r>
              <a:rPr lang="en-US" altLang="es-ES" sz="1100" dirty="0">
                <a:solidFill>
                  <a:schemeClr val="tx1"/>
                </a:solidFill>
                <a:latin typeface="Arial Rounded MT Bold" panose="020F0704030504030204" pitchFamily="34" charset="0"/>
              </a:rPr>
              <a:t>, which </a:t>
            </a:r>
          </a:p>
          <a:p>
            <a:pPr>
              <a:defRPr/>
            </a:pPr>
            <a:r>
              <a:rPr lang="en-US" altLang="es-ES" sz="1100" dirty="0">
                <a:solidFill>
                  <a:schemeClr val="tx1"/>
                </a:solidFill>
                <a:latin typeface="Arial Rounded MT Bold" panose="020F0704030504030204" pitchFamily="34" charset="0"/>
              </a:rPr>
              <a:t>goes back from the 19th Century to 200 BC. </a:t>
            </a:r>
          </a:p>
          <a:p>
            <a:pPr>
              <a:defRPr/>
            </a:pPr>
            <a:r>
              <a:rPr lang="en-US" altLang="es-ES" sz="1100" dirty="0">
                <a:solidFill>
                  <a:schemeClr val="tx1"/>
                </a:solidFill>
                <a:latin typeface="Arial Rounded MT Bold" panose="020F0704030504030204" pitchFamily="34" charset="0"/>
              </a:rPr>
              <a:t>Jaspers defines it as «a deep breath that favors Consciousness» and adds that </a:t>
            </a:r>
            <a:r>
              <a:rPr lang="en-US" altLang="es-ES" sz="1100" dirty="0">
                <a:solidFill>
                  <a:schemeClr val="tx2">
                    <a:lumMod val="60000"/>
                    <a:lumOff val="40000"/>
                  </a:schemeClr>
                </a:solidFill>
                <a:latin typeface="Arial Rounded MT Bold" panose="020F0704030504030204" pitchFamily="34" charset="0"/>
              </a:rPr>
              <a:t>these </a:t>
            </a:r>
          </a:p>
          <a:p>
            <a:pPr>
              <a:defRPr/>
            </a:pPr>
            <a:r>
              <a:rPr lang="en-US" altLang="es-ES" sz="1100" dirty="0">
                <a:solidFill>
                  <a:schemeClr val="tx2">
                    <a:lumMod val="60000"/>
                    <a:lumOff val="40000"/>
                  </a:schemeClr>
                </a:solidFill>
                <a:latin typeface="Arial Rounded MT Bold" panose="020F0704030504030204" pitchFamily="34" charset="0"/>
              </a:rPr>
              <a:t>philosophers gave fertile schools of thought to </a:t>
            </a:r>
          </a:p>
          <a:p>
            <a:pPr>
              <a:defRPr/>
            </a:pPr>
            <a:r>
              <a:rPr lang="en-US" altLang="es-ES" sz="1100" dirty="0">
                <a:solidFill>
                  <a:schemeClr val="tx2">
                    <a:lumMod val="60000"/>
                    <a:lumOff val="40000"/>
                  </a:schemeClr>
                </a:solidFill>
                <a:latin typeface="Arial Rounded MT Bold" panose="020F0704030504030204" pitchFamily="34" charset="0"/>
              </a:rPr>
              <a:t>three major civilizations: Indian, Chinese and </a:t>
            </a:r>
          </a:p>
          <a:p>
            <a:pPr>
              <a:defRPr/>
            </a:pPr>
            <a:r>
              <a:rPr lang="en-US" altLang="es-ES" sz="1100" dirty="0">
                <a:solidFill>
                  <a:schemeClr val="tx2">
                    <a:lumMod val="60000"/>
                    <a:lumOff val="40000"/>
                  </a:schemeClr>
                </a:solidFill>
                <a:latin typeface="Arial Rounded MT Bold" panose="020F0704030504030204" pitchFamily="34" charset="0"/>
              </a:rPr>
              <a:t>European.</a:t>
            </a:r>
            <a:endParaRPr lang="en-GB" altLang="es-ES" sz="1100" dirty="0">
              <a:solidFill>
                <a:schemeClr val="tx2">
                  <a:lumMod val="60000"/>
                  <a:lumOff val="40000"/>
                </a:schemeClr>
              </a:solidFill>
              <a:latin typeface="Arial Rounded MT Bold" panose="020F0704030504030204" pitchFamily="34" charset="0"/>
            </a:endParaRPr>
          </a:p>
        </p:txBody>
      </p:sp>
      <p:sp>
        <p:nvSpPr>
          <p:cNvPr id="19" name="Forma libre: forma 18">
            <a:extLst>
              <a:ext uri="{FF2B5EF4-FFF2-40B4-BE49-F238E27FC236}">
                <a16:creationId xmlns:a16="http://schemas.microsoft.com/office/drawing/2014/main" id="{EABDA9FD-DE76-4DF7-8FBC-1A9C1059E093}"/>
              </a:ext>
            </a:extLst>
          </p:cNvPr>
          <p:cNvSpPr/>
          <p:nvPr/>
        </p:nvSpPr>
        <p:spPr>
          <a:xfrm>
            <a:off x="8809788" y="452088"/>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dirty="0"/>
          </a:p>
        </p:txBody>
      </p:sp>
      <p:sp>
        <p:nvSpPr>
          <p:cNvPr id="21" name="Forma libre: forma 20">
            <a:extLst>
              <a:ext uri="{FF2B5EF4-FFF2-40B4-BE49-F238E27FC236}">
                <a16:creationId xmlns:a16="http://schemas.microsoft.com/office/drawing/2014/main" id="{53A1FEAC-9DF9-4A75-B3E6-6B4D05AD03E3}"/>
              </a:ext>
            </a:extLst>
          </p:cNvPr>
          <p:cNvSpPr/>
          <p:nvPr/>
        </p:nvSpPr>
        <p:spPr>
          <a:xfrm>
            <a:off x="8809788" y="1629053"/>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dirty="0"/>
          </a:p>
        </p:txBody>
      </p:sp>
      <p:sp>
        <p:nvSpPr>
          <p:cNvPr id="23" name="Forma libre: forma 22">
            <a:extLst>
              <a:ext uri="{FF2B5EF4-FFF2-40B4-BE49-F238E27FC236}">
                <a16:creationId xmlns:a16="http://schemas.microsoft.com/office/drawing/2014/main" id="{15044CAD-5A92-4363-B820-B3D39A64E6BF}"/>
              </a:ext>
            </a:extLst>
          </p:cNvPr>
          <p:cNvSpPr/>
          <p:nvPr/>
        </p:nvSpPr>
        <p:spPr>
          <a:xfrm>
            <a:off x="8809788" y="2806017"/>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dirty="0"/>
          </a:p>
        </p:txBody>
      </p:sp>
      <p:sp>
        <p:nvSpPr>
          <p:cNvPr id="24" name="object 2">
            <a:extLst>
              <a:ext uri="{FF2B5EF4-FFF2-40B4-BE49-F238E27FC236}">
                <a16:creationId xmlns:a16="http://schemas.microsoft.com/office/drawing/2014/main" id="{E76B0EB5-17FD-41CC-B67B-C2EAFB3589C5}"/>
              </a:ext>
            </a:extLst>
          </p:cNvPr>
          <p:cNvSpPr/>
          <p:nvPr/>
        </p:nvSpPr>
        <p:spPr>
          <a:xfrm rot="10800000">
            <a:off x="5273446" y="1973369"/>
            <a:ext cx="2235422" cy="2183441"/>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25" name="object 2">
            <a:extLst>
              <a:ext uri="{FF2B5EF4-FFF2-40B4-BE49-F238E27FC236}">
                <a16:creationId xmlns:a16="http://schemas.microsoft.com/office/drawing/2014/main" id="{73281DDB-099B-496D-8ECF-5CEFBBDD07B3}"/>
              </a:ext>
            </a:extLst>
          </p:cNvPr>
          <p:cNvSpPr/>
          <p:nvPr/>
        </p:nvSpPr>
        <p:spPr>
          <a:xfrm>
            <a:off x="4871741" y="1932111"/>
            <a:ext cx="2069898" cy="2101293"/>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pic>
        <p:nvPicPr>
          <p:cNvPr id="26" name="Imagen 25">
            <a:extLst>
              <a:ext uri="{FF2B5EF4-FFF2-40B4-BE49-F238E27FC236}">
                <a16:creationId xmlns:a16="http://schemas.microsoft.com/office/drawing/2014/main" id="{98612305-E4CC-40D6-90C1-A471245C2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209" y="2152219"/>
            <a:ext cx="2354262" cy="1655253"/>
          </a:xfrm>
          <a:prstGeom prst="rect">
            <a:avLst/>
          </a:prstGeom>
        </p:spPr>
      </p:pic>
      <p:sp>
        <p:nvSpPr>
          <p:cNvPr id="27" name="CuadroTexto 19">
            <a:extLst>
              <a:ext uri="{FF2B5EF4-FFF2-40B4-BE49-F238E27FC236}">
                <a16:creationId xmlns:a16="http://schemas.microsoft.com/office/drawing/2014/main" id="{B2929CEA-6E2E-40E6-B75C-C5E6D249F383}"/>
              </a:ext>
            </a:extLst>
          </p:cNvPr>
          <p:cNvSpPr txBox="1"/>
          <p:nvPr/>
        </p:nvSpPr>
        <p:spPr>
          <a:xfrm>
            <a:off x="6350275" y="3838456"/>
            <a:ext cx="1058196" cy="261610"/>
          </a:xfrm>
          <a:prstGeom prst="rect">
            <a:avLst/>
          </a:prstGeom>
          <a:noFill/>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altLang="es-ES" sz="1100" dirty="0">
                <a:latin typeface="Arial Rounded MT Bold" panose="020F0704030504030204" pitchFamily="34" charset="0"/>
              </a:rPr>
              <a:t>Karl Jaspers </a:t>
            </a:r>
            <a:endParaRPr lang="es-ES" sz="1100" dirty="0"/>
          </a:p>
        </p:txBody>
      </p:sp>
      <p:pic>
        <p:nvPicPr>
          <p:cNvPr id="20" name="Imagen 19">
            <a:extLst>
              <a:ext uri="{FF2B5EF4-FFF2-40B4-BE49-F238E27FC236}">
                <a16:creationId xmlns:a16="http://schemas.microsoft.com/office/drawing/2014/main" id="{F4B70A1C-C27E-4F5E-B041-B5B700BCAC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209" y="2148191"/>
            <a:ext cx="2354262" cy="1655253"/>
          </a:xfrm>
          <a:prstGeom prst="rect">
            <a:avLst/>
          </a:prstGeom>
        </p:spPr>
      </p:pic>
    </p:spTree>
    <p:extLst>
      <p:ext uri="{BB962C8B-B14F-4D97-AF65-F5344CB8AC3E}">
        <p14:creationId xmlns:p14="http://schemas.microsoft.com/office/powerpoint/2010/main" val="1597958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2576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8785" y="1925419"/>
            <a:ext cx="6207782" cy="830997"/>
          </a:xfrm>
          <a:prstGeom prst="rect">
            <a:avLst/>
          </a:prstGeom>
          <a:noFill/>
        </p:spPr>
        <p:txBody>
          <a:bodyPr wrap="square" rtlCol="0">
            <a:spAutoFit/>
          </a:bodyPr>
          <a:lstStyle/>
          <a:p>
            <a:pPr>
              <a:defRPr/>
            </a:pPr>
            <a:r>
              <a:rPr lang="en-US" altLang="es-ES" sz="1200" dirty="0">
                <a:latin typeface="Arial Rounded MT Bold" panose="020F0704030504030204" pitchFamily="34" charset="0"/>
              </a:rPr>
              <a:t>We could call it biased technical </a:t>
            </a:r>
            <a:r>
              <a:rPr lang="en-US" altLang="es-ES" sz="1200" dirty="0">
                <a:solidFill>
                  <a:schemeClr val="tx2">
                    <a:lumMod val="60000"/>
                    <a:lumOff val="40000"/>
                  </a:schemeClr>
                </a:solidFill>
                <a:latin typeface="Arial Rounded MT Bold" panose="020F0704030504030204" pitchFamily="34" charset="0"/>
              </a:rPr>
              <a:t>change in favor of talent</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 many sectors, the difference in wealth between the number one and the second has become an abyss.</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7CC4F0B-7D5B-4EB9-8D2B-608C0D261617}"/>
              </a:ext>
            </a:extLst>
          </p:cNvPr>
          <p:cNvSpPr/>
          <p:nvPr/>
        </p:nvSpPr>
        <p:spPr>
          <a:xfrm>
            <a:off x="1588785" y="135681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The gap. An example: photography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5F25C56-6A69-4EEE-B2CF-FFB34945FA5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3B087D3-5838-4A2B-AC19-4F54FBDD1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178135"/>
            <a:ext cx="529519" cy="529519"/>
          </a:xfrm>
          <a:prstGeom prst="rect">
            <a:avLst/>
          </a:prstGeom>
        </p:spPr>
      </p:pic>
    </p:spTree>
    <p:extLst>
      <p:ext uri="{BB962C8B-B14F-4D97-AF65-F5344CB8AC3E}">
        <p14:creationId xmlns:p14="http://schemas.microsoft.com/office/powerpoint/2010/main" val="3042861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8784" y="1862203"/>
            <a:ext cx="6151568" cy="2492990"/>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a:t>
            </a:r>
            <a:r>
              <a:rPr lang="en-US" altLang="es-ES" sz="1200" dirty="0">
                <a:solidFill>
                  <a:schemeClr val="tx2">
                    <a:lumMod val="60000"/>
                    <a:lumOff val="40000"/>
                  </a:schemeClr>
                </a:solidFill>
                <a:latin typeface="Arial Rounded MT Bold" panose="020F0704030504030204" pitchFamily="34" charset="0"/>
              </a:rPr>
              <a:t>growing gaps in salaries </a:t>
            </a:r>
            <a:r>
              <a:rPr lang="en-US" altLang="es-ES" sz="1200" dirty="0">
                <a:latin typeface="Arial Rounded MT Bold" panose="020F0704030504030204" pitchFamily="34" charset="0"/>
              </a:rPr>
              <a:t>between people with or without a degree and </a:t>
            </a:r>
          </a:p>
          <a:p>
            <a:pPr>
              <a:defRPr/>
            </a:pPr>
            <a:r>
              <a:rPr lang="en-US" altLang="es-ES" sz="1200" dirty="0">
                <a:latin typeface="Arial Rounded MT Bold" panose="020F0704030504030204" pitchFamily="34" charset="0"/>
              </a:rPr>
              <a:t>between owners of capital and workers have been ridiculed by even more </a:t>
            </a:r>
          </a:p>
          <a:p>
            <a:pPr>
              <a:defRPr/>
            </a:pPr>
            <a:r>
              <a:rPr lang="en-US" altLang="es-ES" sz="1200" dirty="0">
                <a:latin typeface="Arial Rounded MT Bold" panose="020F0704030504030204" pitchFamily="34" charset="0"/>
              </a:rPr>
              <a:t>massive changes and inequalities at the top.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As noted above, between 2002 and 2007 the top 1% made two-thirds of all profits of the US economy.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But who is this 1% made up of?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Economist </a:t>
            </a:r>
            <a:r>
              <a:rPr lang="en-US" altLang="es-ES" sz="1200" dirty="0">
                <a:solidFill>
                  <a:schemeClr val="tx2">
                    <a:lumMod val="60000"/>
                    <a:lumOff val="40000"/>
                  </a:schemeClr>
                </a:solidFill>
                <a:latin typeface="Arial Rounded MT Bold" panose="020F0704030504030204" pitchFamily="34" charset="0"/>
              </a:rPr>
              <a:t>Steven Kaplan of University of Chicago </a:t>
            </a:r>
            <a:r>
              <a:rPr lang="en-US" altLang="es-ES" sz="1200" dirty="0">
                <a:latin typeface="Arial Rounded MT Bold" panose="020F0704030504030204" pitchFamily="34" charset="0"/>
              </a:rPr>
              <a:t>found that nearly everyone </a:t>
            </a:r>
          </a:p>
          <a:p>
            <a:pPr>
              <a:defRPr/>
            </a:pPr>
            <a:r>
              <a:rPr lang="en-US" altLang="es-ES" sz="1200" dirty="0">
                <a:latin typeface="Arial Rounded MT Bold" panose="020F0704030504030204" pitchFamily="34" charset="0"/>
              </a:rPr>
              <a:t>works in other industries: in the great </a:t>
            </a:r>
            <a:r>
              <a:rPr lang="en-US" altLang="es-ES" sz="1200" u="sng" dirty="0">
                <a:latin typeface="Arial Rounded MT Bold" panose="020F0704030504030204" pitchFamily="34" charset="0"/>
              </a:rPr>
              <a:t>means of communication and in </a:t>
            </a:r>
          </a:p>
          <a:p>
            <a:pPr>
              <a:defRPr/>
            </a:pPr>
            <a:r>
              <a:rPr lang="en-US" altLang="es-ES" sz="1200" u="sng" dirty="0">
                <a:latin typeface="Arial Rounded MT Bold" panose="020F0704030504030204" pitchFamily="34" charset="0"/>
              </a:rPr>
              <a:t>entertainment, in sport and in studies as lawyers, or they are entrepreneurs and senior executives</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CE28ADE-4B4F-4367-870B-2F303731184C}"/>
              </a:ext>
            </a:extLst>
          </p:cNvPr>
          <p:cNvSpPr/>
          <p:nvPr/>
        </p:nvSpPr>
        <p:spPr>
          <a:xfrm>
            <a:off x="1588785" y="1310577"/>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The gap. An example: photography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8AA40E1-547C-4FB6-B772-5B6010985BE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3" name="Imagen 2">
            <a:extLst>
              <a:ext uri="{FF2B5EF4-FFF2-40B4-BE49-F238E27FC236}">
                <a16:creationId xmlns:a16="http://schemas.microsoft.com/office/drawing/2014/main" id="{6B06B8F4-35EC-4F88-8E82-81A0C1253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178135"/>
            <a:ext cx="529519" cy="529519"/>
          </a:xfrm>
          <a:prstGeom prst="rect">
            <a:avLst/>
          </a:prstGeom>
        </p:spPr>
      </p:pic>
    </p:spTree>
    <p:extLst>
      <p:ext uri="{BB962C8B-B14F-4D97-AF65-F5344CB8AC3E}">
        <p14:creationId xmlns:p14="http://schemas.microsoft.com/office/powerpoint/2010/main" val="4123172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7792" y="1466134"/>
            <a:ext cx="5676346"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5775734" cy="156966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People can remain valuable knowledge workers in the new age of machines: </a:t>
            </a:r>
          </a:p>
          <a:p>
            <a:pPr>
              <a:defRPr/>
            </a:pPr>
            <a:r>
              <a:rPr lang="en-US" altLang="es-ES" sz="1200" dirty="0">
                <a:latin typeface="Arial Rounded MT Bold" panose="020F0704030504030204" pitchFamily="34" charset="0"/>
              </a:rPr>
              <a:t>ability to conceive, to recognize patterns in a broad context and complex </a:t>
            </a:r>
          </a:p>
          <a:p>
            <a:pPr>
              <a:defRPr/>
            </a:pPr>
            <a:r>
              <a:rPr lang="en-US" altLang="es-ES" sz="1200" dirty="0">
                <a:latin typeface="Arial Rounded MT Bold" panose="020F0704030504030204" pitchFamily="34" charset="0"/>
              </a:rPr>
              <a:t>communication.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And, whenever possible, take advantage of learning in self-organized </a:t>
            </a:r>
          </a:p>
          <a:p>
            <a:pPr>
              <a:defRPr/>
            </a:pPr>
            <a:r>
              <a:rPr lang="en-US" altLang="es-ES" sz="1200" dirty="0">
                <a:latin typeface="Arial Rounded MT Bold" panose="020F0704030504030204" pitchFamily="34" charset="0"/>
              </a:rPr>
              <a:t>environments, who are reputed to be able to develop these skills in people.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067C939-A2A7-4BF3-A91C-89F629D4A20E}"/>
              </a:ext>
            </a:extLst>
          </p:cNvPr>
          <p:cNvSpPr/>
          <p:nvPr/>
        </p:nvSpPr>
        <p:spPr>
          <a:xfrm>
            <a:off x="1527792" y="1581621"/>
            <a:ext cx="5676346"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The gap. An example: photography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9A97158-A79C-4391-93DD-3DF33150D9A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9FB028C0-6C5D-4E4A-949A-CEB75CF41A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421434"/>
            <a:ext cx="529519" cy="529519"/>
          </a:xfrm>
          <a:prstGeom prst="rect">
            <a:avLst/>
          </a:prstGeom>
        </p:spPr>
      </p:pic>
    </p:spTree>
    <p:extLst>
      <p:ext uri="{BB962C8B-B14F-4D97-AF65-F5344CB8AC3E}">
        <p14:creationId xmlns:p14="http://schemas.microsoft.com/office/powerpoint/2010/main" val="3215086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3347864" y="2366260"/>
            <a:ext cx="4392488" cy="1015663"/>
          </a:xfrm>
          <a:prstGeom prst="rect">
            <a:avLst/>
          </a:prstGeom>
          <a:noFill/>
        </p:spPr>
        <p:txBody>
          <a:bodyPr wrap="square" rtlCol="0">
            <a:spAutoFit/>
          </a:bodyPr>
          <a:lstStyle/>
          <a:p>
            <a:pPr>
              <a:defRPr/>
            </a:pPr>
            <a:r>
              <a:rPr lang="en-US" altLang="es-ES" sz="1200" dirty="0">
                <a:latin typeface="Arial Rounded MT Bold" panose="020F0704030504030204" pitchFamily="34" charset="0"/>
              </a:rPr>
              <a:t>One of the strongest material evidence that confirms </a:t>
            </a:r>
          </a:p>
          <a:p>
            <a:pPr>
              <a:defRPr/>
            </a:pPr>
            <a:r>
              <a:rPr lang="en-US" altLang="es-ES" sz="1200" dirty="0">
                <a:latin typeface="Arial Rounded MT Bold" panose="020F0704030504030204" pitchFamily="34" charset="0"/>
              </a:rPr>
              <a:t>the fact that </a:t>
            </a:r>
            <a:r>
              <a:rPr lang="en-US" altLang="es-ES" sz="1200" dirty="0">
                <a:solidFill>
                  <a:schemeClr val="tx2">
                    <a:lumMod val="60000"/>
                    <a:lumOff val="40000"/>
                  </a:schemeClr>
                </a:solidFill>
                <a:latin typeface="Arial Rounded MT Bold" panose="020F0704030504030204" pitchFamily="34" charset="0"/>
              </a:rPr>
              <a:t>students are not acquiring the right skills </a:t>
            </a:r>
            <a:r>
              <a:rPr lang="en-US" altLang="es-ES" sz="1200" dirty="0">
                <a:latin typeface="Arial Rounded MT Bold" panose="020F0704030504030204" pitchFamily="34" charset="0"/>
              </a:rPr>
              <a:t>is </a:t>
            </a:r>
          </a:p>
          <a:p>
            <a:pPr>
              <a:defRPr/>
            </a:pPr>
            <a:r>
              <a:rPr lang="en-US" altLang="es-ES" sz="1200" dirty="0">
                <a:latin typeface="Arial Rounded MT Bold" panose="020F0704030504030204" pitchFamily="34" charset="0"/>
              </a:rPr>
              <a:t>the work of sociologists </a:t>
            </a:r>
            <a:r>
              <a:rPr lang="en-US" altLang="es-ES" sz="1200" dirty="0">
                <a:solidFill>
                  <a:schemeClr val="tx2">
                    <a:lumMod val="60000"/>
                    <a:lumOff val="40000"/>
                  </a:schemeClr>
                </a:solidFill>
                <a:latin typeface="Arial Rounded MT Bold" panose="020F0704030504030204" pitchFamily="34" charset="0"/>
              </a:rPr>
              <a:t>Richard Arum and </a:t>
            </a:r>
            <a:r>
              <a:rPr lang="en-US" altLang="es-ES" sz="1200" dirty="0" err="1">
                <a:solidFill>
                  <a:schemeClr val="tx2">
                    <a:lumMod val="60000"/>
                    <a:lumOff val="40000"/>
                  </a:schemeClr>
                </a:solidFill>
                <a:latin typeface="Arial Rounded MT Bold" panose="020F0704030504030204" pitchFamily="34" charset="0"/>
              </a:rPr>
              <a:t>Josipa</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Roska</a:t>
            </a:r>
            <a:r>
              <a:rPr lang="en-US" altLang="es-ES" sz="1200" dirty="0">
                <a:latin typeface="Arial Rounded MT Bold" panose="020F0704030504030204" pitchFamily="34" charset="0"/>
              </a:rPr>
              <a:t> summarized in their book </a:t>
            </a:r>
            <a:r>
              <a:rPr lang="en-US" altLang="es-ES" sz="1200" i="1" dirty="0">
                <a:solidFill>
                  <a:schemeClr val="tx2">
                    <a:lumMod val="60000"/>
                    <a:lumOff val="40000"/>
                  </a:schemeClr>
                </a:solidFill>
                <a:latin typeface="Arial Rounded MT Bold" panose="020F0704030504030204" pitchFamily="34" charset="0"/>
              </a:rPr>
              <a:t>Academically Adrift: Limited </a:t>
            </a:r>
          </a:p>
          <a:p>
            <a:pPr>
              <a:defRPr/>
            </a:pPr>
            <a:r>
              <a:rPr lang="en-US" altLang="es-ES" sz="1200" i="1" dirty="0">
                <a:solidFill>
                  <a:schemeClr val="tx2">
                    <a:lumMod val="60000"/>
                    <a:lumOff val="40000"/>
                  </a:schemeClr>
                </a:solidFill>
                <a:latin typeface="Arial Rounded MT Bold" panose="020F0704030504030204" pitchFamily="34" charset="0"/>
              </a:rPr>
              <a:t>Learning on College Campuses.</a:t>
            </a:r>
            <a:endParaRPr lang="en-GB" altLang="es-ES" sz="1200" i="1"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179DB7C-3285-4408-B30C-E4DA778710BA}"/>
              </a:ext>
            </a:extLst>
          </p:cNvPr>
          <p:cNvSpPr/>
          <p:nvPr/>
        </p:nvSpPr>
        <p:spPr>
          <a:xfrm>
            <a:off x="1610092" y="1319085"/>
            <a:ext cx="5904001"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If you don't go to university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9AD255C7-59E5-4155-9B24-D5299377428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BCDCD3F2-9778-483E-9B5D-AC3C543897CA}"/>
              </a:ext>
            </a:extLst>
          </p:cNvPr>
          <p:cNvSpPr/>
          <p:nvPr/>
        </p:nvSpPr>
        <p:spPr>
          <a:xfrm>
            <a:off x="1610093" y="1885714"/>
            <a:ext cx="1619848" cy="195125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8" name="object 2">
            <a:extLst>
              <a:ext uri="{FF2B5EF4-FFF2-40B4-BE49-F238E27FC236}">
                <a16:creationId xmlns:a16="http://schemas.microsoft.com/office/drawing/2014/main" id="{951EEA35-7C51-44BB-BD60-ED7DDBA992CF}"/>
              </a:ext>
            </a:extLst>
          </p:cNvPr>
          <p:cNvSpPr/>
          <p:nvPr/>
        </p:nvSpPr>
        <p:spPr>
          <a:xfrm rot="10800000">
            <a:off x="1610094" y="2670539"/>
            <a:ext cx="1619848" cy="1607402"/>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3D63AF68-48A0-4486-A870-85B785B48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101236"/>
            <a:ext cx="1238056" cy="1967484"/>
          </a:xfrm>
          <a:prstGeom prst="rect">
            <a:avLst/>
          </a:prstGeom>
        </p:spPr>
      </p:pic>
    </p:spTree>
    <p:extLst>
      <p:ext uri="{BB962C8B-B14F-4D97-AF65-F5344CB8AC3E}">
        <p14:creationId xmlns:p14="http://schemas.microsoft.com/office/powerpoint/2010/main" val="2251973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9673" y="1995686"/>
            <a:ext cx="6207782" cy="156966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Arum and </a:t>
            </a:r>
            <a:r>
              <a:rPr lang="en-US" altLang="es-ES" sz="1200" dirty="0" err="1">
                <a:latin typeface="Arial Rounded MT Bold" panose="020F0704030504030204" pitchFamily="34" charset="0"/>
              </a:rPr>
              <a:t>Roska</a:t>
            </a:r>
            <a:r>
              <a:rPr lang="en-US" altLang="es-ES" sz="1200" dirty="0">
                <a:latin typeface="Arial Rounded MT Bold" panose="020F0704030504030204" pitchFamily="34" charset="0"/>
              </a:rPr>
              <a:t> used the </a:t>
            </a:r>
            <a:r>
              <a:rPr lang="en-US" altLang="es-ES" sz="1200" dirty="0">
                <a:solidFill>
                  <a:schemeClr val="tx2">
                    <a:lumMod val="60000"/>
                    <a:lumOff val="40000"/>
                  </a:schemeClr>
                </a:solidFill>
                <a:latin typeface="Arial Rounded MT Bold" panose="020F0704030504030204" pitchFamily="34" charset="0"/>
              </a:rPr>
              <a:t>Collegiate Learning Assessment </a:t>
            </a:r>
            <a:r>
              <a:rPr lang="en-US" altLang="es-ES" sz="1200" dirty="0">
                <a:latin typeface="Arial Rounded MT Bold" panose="020F0704030504030204" pitchFamily="34" charset="0"/>
              </a:rPr>
              <a:t>(CLA), a test recently developed that </a:t>
            </a:r>
            <a:r>
              <a:rPr lang="en-US" altLang="es-ES" sz="1200" dirty="0">
                <a:solidFill>
                  <a:schemeClr val="tx2">
                    <a:lumMod val="60000"/>
                    <a:lumOff val="40000"/>
                  </a:schemeClr>
                </a:solidFill>
                <a:latin typeface="Arial Rounded MT Bold" panose="020F0704030504030204" pitchFamily="34" charset="0"/>
              </a:rPr>
              <a:t>college students </a:t>
            </a:r>
            <a:r>
              <a:rPr lang="en-US" altLang="es-ES" sz="1200" dirty="0">
                <a:latin typeface="Arial Rounded MT Bold" panose="020F0704030504030204" pitchFamily="34" charset="0"/>
              </a:rPr>
              <a:t>must do in order to asses their </a:t>
            </a:r>
            <a:r>
              <a:rPr lang="en-US" altLang="es-ES" sz="1200" dirty="0">
                <a:solidFill>
                  <a:schemeClr val="tx2">
                    <a:lumMod val="60000"/>
                    <a:lumOff val="40000"/>
                  </a:schemeClr>
                </a:solidFill>
                <a:latin typeface="Arial Rounded MT Bold" panose="020F0704030504030204" pitchFamily="34" charset="0"/>
              </a:rPr>
              <a:t>critical thinking, </a:t>
            </a:r>
          </a:p>
          <a:p>
            <a:pPr>
              <a:defRPr/>
            </a:pPr>
            <a:r>
              <a:rPr lang="en-US" altLang="es-ES" sz="1200" dirty="0">
                <a:solidFill>
                  <a:schemeClr val="tx2">
                    <a:lumMod val="60000"/>
                    <a:lumOff val="40000"/>
                  </a:schemeClr>
                </a:solidFill>
                <a:latin typeface="Arial Rounded MT Bold" panose="020F0704030504030204" pitchFamily="34" charset="0"/>
              </a:rPr>
              <a:t>written communication, problem solving, and analytical reasoning skills</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Even if the CLA takes place in front of a computer, it requires writing papers </a:t>
            </a:r>
          </a:p>
          <a:p>
            <a:pPr>
              <a:defRPr/>
            </a:pPr>
            <a:r>
              <a:rPr lang="en-US" altLang="es-ES" sz="1200" dirty="0">
                <a:latin typeface="Arial Rounded MT Bold" panose="020F0704030504030204" pitchFamily="34" charset="0"/>
              </a:rPr>
              <a:t>instead of giving a series of answers to multiple choice quizzes.</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C22A5B0-BB35-49CB-AEFD-03C80B288361}"/>
              </a:ext>
            </a:extLst>
          </p:cNvPr>
          <p:cNvSpPr/>
          <p:nvPr/>
        </p:nvSpPr>
        <p:spPr>
          <a:xfrm>
            <a:off x="1610092" y="1751134"/>
            <a:ext cx="5904001"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If you don't go to university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EBAC7962-242B-4D20-A0BA-C5506770FE8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934083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11743"/>
            <a:ext cx="6207782"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One of its main components is the “</a:t>
            </a:r>
            <a:r>
              <a:rPr lang="en-US" altLang="es-ES" sz="1200" dirty="0">
                <a:solidFill>
                  <a:schemeClr val="tx2">
                    <a:lumMod val="60000"/>
                    <a:lumOff val="40000"/>
                  </a:schemeClr>
                </a:solidFill>
                <a:latin typeface="Arial Rounded MT Bold" panose="020F0704030504030204" pitchFamily="34" charset="0"/>
              </a:rPr>
              <a:t>performance task</a:t>
            </a:r>
            <a:r>
              <a:rPr lang="en-US" altLang="es-ES" sz="1200" dirty="0">
                <a:latin typeface="Arial Rounded MT Bold" panose="020F0704030504030204" pitchFamily="34" charset="0"/>
              </a:rPr>
              <a:t>”: it presents to students a </a:t>
            </a:r>
          </a:p>
          <a:p>
            <a:pPr>
              <a:defRPr/>
            </a:pPr>
            <a:r>
              <a:rPr lang="en-US" altLang="es-ES" sz="1200" dirty="0">
                <a:latin typeface="Arial Rounded MT Bold" panose="020F0704030504030204" pitchFamily="34" charset="0"/>
              </a:rPr>
              <a:t>set of accompanying documents and gives them ninety minutes to write an essay in which they must extract information from the materials given and develop a </a:t>
            </a:r>
          </a:p>
          <a:p>
            <a:pPr>
              <a:defRPr/>
            </a:pPr>
            <a:r>
              <a:rPr lang="en-US" altLang="es-ES" sz="1200" dirty="0">
                <a:latin typeface="Arial Rounded MT Bold" panose="020F0704030504030204" pitchFamily="34" charset="0"/>
              </a:rPr>
              <a:t>point of view or a recommendation.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 short, the performance task is a valid </a:t>
            </a:r>
            <a:r>
              <a:rPr lang="en-US" altLang="es-ES" sz="1200" dirty="0">
                <a:solidFill>
                  <a:schemeClr val="tx2">
                    <a:lumMod val="60000"/>
                    <a:lumOff val="40000"/>
                  </a:schemeClr>
                </a:solidFill>
                <a:latin typeface="Arial Rounded MT Bold" panose="020F0704030504030204" pitchFamily="34" charset="0"/>
              </a:rPr>
              <a:t>test on the skills of ideation, recognition of pattern and complex communication</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BD0CDBC-2F8D-40E1-B629-F9449AB4179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If you don't go to university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40E820A-6B4A-46EC-A4A2-35C7CEAA8EA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020513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5895" y="2106402"/>
            <a:ext cx="6207782"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en-US" altLang="es-ES" sz="1200" dirty="0">
                <a:latin typeface="Arial Rounded MT Bold" panose="020F0704030504030204" pitchFamily="34" charset="0"/>
              </a:rPr>
              <a:t>What explains these disappointing results? Arum, </a:t>
            </a:r>
            <a:r>
              <a:rPr lang="en-US" altLang="es-ES" sz="1200" dirty="0" err="1">
                <a:latin typeface="Arial Rounded MT Bold" panose="020F0704030504030204" pitchFamily="34" charset="0"/>
              </a:rPr>
              <a:t>Roska</a:t>
            </a:r>
            <a:r>
              <a:rPr lang="en-US" altLang="es-ES" sz="1200" dirty="0">
                <a:latin typeface="Arial Rounded MT Bold" panose="020F0704030504030204" pitchFamily="34" charset="0"/>
              </a:rPr>
              <a:t> and colleagues </a:t>
            </a:r>
          </a:p>
          <a:p>
            <a:pPr>
              <a:defRPr/>
            </a:pPr>
            <a:r>
              <a:rPr lang="en-US" altLang="es-ES" sz="1200" dirty="0">
                <a:latin typeface="Arial Rounded MT Bold" panose="020F0704030504030204" pitchFamily="34" charset="0"/>
              </a:rPr>
              <a:t>demonstrate that </a:t>
            </a:r>
            <a:r>
              <a:rPr lang="en-US" altLang="es-ES" sz="1200" dirty="0">
                <a:solidFill>
                  <a:schemeClr val="tx2">
                    <a:lumMod val="60000"/>
                    <a:lumOff val="40000"/>
                  </a:schemeClr>
                </a:solidFill>
                <a:latin typeface="Arial Rounded MT Bold" panose="020F0704030504030204" pitchFamily="34" charset="0"/>
              </a:rPr>
              <a:t>today's university students dedicate only 9% of their time to </a:t>
            </a:r>
          </a:p>
          <a:p>
            <a:pPr>
              <a:defRPr/>
            </a:pPr>
            <a:r>
              <a:rPr lang="en-US" altLang="es-ES" sz="1200" dirty="0">
                <a:solidFill>
                  <a:schemeClr val="tx2">
                    <a:lumMod val="60000"/>
                    <a:lumOff val="40000"/>
                  </a:schemeClr>
                </a:solidFill>
                <a:latin typeface="Arial Rounded MT Bold" panose="020F0704030504030204" pitchFamily="34" charset="0"/>
              </a:rPr>
              <a:t>study </a:t>
            </a:r>
            <a:r>
              <a:rPr lang="en-US" altLang="es-ES" sz="1200" dirty="0">
                <a:latin typeface="Arial Rounded MT Bold" panose="020F0704030504030204" pitchFamily="34" charset="0"/>
              </a:rPr>
              <a:t>(compared to 51% devoted to “socialization, recreation and more”), much </a:t>
            </a:r>
          </a:p>
          <a:p>
            <a:pPr>
              <a:defRPr/>
            </a:pPr>
            <a:r>
              <a:rPr lang="en-US" altLang="es-ES" sz="1200" dirty="0">
                <a:latin typeface="Arial Rounded MT Bold" panose="020F0704030504030204" pitchFamily="34" charset="0"/>
              </a:rPr>
              <a:t>less than in previous decades, and that </a:t>
            </a:r>
            <a:r>
              <a:rPr lang="en-US" altLang="es-ES" sz="1200" dirty="0">
                <a:solidFill>
                  <a:schemeClr val="tx2">
                    <a:lumMod val="60000"/>
                    <a:lumOff val="40000"/>
                  </a:schemeClr>
                </a:solidFill>
                <a:latin typeface="Arial Rounded MT Bold" panose="020F0704030504030204" pitchFamily="34" charset="0"/>
              </a:rPr>
              <a:t>only 42% </a:t>
            </a:r>
            <a:r>
              <a:rPr lang="en-US" altLang="es-ES" sz="1200" dirty="0">
                <a:latin typeface="Arial Rounded MT Bold" panose="020F0704030504030204" pitchFamily="34" charset="0"/>
              </a:rPr>
              <a:t>reported having taken a </a:t>
            </a:r>
            <a:r>
              <a:rPr lang="en-US" altLang="es-ES" sz="1200" dirty="0">
                <a:solidFill>
                  <a:schemeClr val="tx2">
                    <a:lumMod val="60000"/>
                    <a:lumOff val="40000"/>
                  </a:schemeClr>
                </a:solidFill>
                <a:latin typeface="Arial Rounded MT Bold" panose="020F0704030504030204" pitchFamily="34" charset="0"/>
              </a:rPr>
              <a:t>course</a:t>
            </a:r>
            <a:r>
              <a:rPr lang="en-US" altLang="es-ES" sz="1200" dirty="0">
                <a:latin typeface="Arial Rounded MT Bold" panose="020F0704030504030204" pitchFamily="34" charset="0"/>
              </a:rPr>
              <a:t> </a:t>
            </a:r>
          </a:p>
          <a:p>
            <a:pPr>
              <a:defRPr/>
            </a:pPr>
            <a:r>
              <a:rPr lang="en-US" altLang="es-ES" sz="1200" dirty="0">
                <a:latin typeface="Arial Rounded MT Bold" panose="020F0704030504030204" pitchFamily="34" charset="0"/>
              </a:rPr>
              <a:t>in the previous semester that </a:t>
            </a:r>
            <a:r>
              <a:rPr lang="en-US" altLang="es-ES" sz="1200" dirty="0">
                <a:solidFill>
                  <a:schemeClr val="tx2">
                    <a:lumMod val="60000"/>
                    <a:lumOff val="40000"/>
                  </a:schemeClr>
                </a:solidFill>
                <a:latin typeface="Arial Rounded MT Bold" panose="020F0704030504030204" pitchFamily="34" charset="0"/>
              </a:rPr>
              <a:t>required reading at least forty pages per week and </a:t>
            </a:r>
          </a:p>
          <a:p>
            <a:pPr>
              <a:defRPr/>
            </a:pPr>
            <a:r>
              <a:rPr lang="en-US" altLang="es-ES" sz="1200" dirty="0">
                <a:solidFill>
                  <a:schemeClr val="tx2">
                    <a:lumMod val="60000"/>
                    <a:lumOff val="40000"/>
                  </a:schemeClr>
                </a:solidFill>
                <a:latin typeface="Arial Rounded MT Bold" panose="020F0704030504030204" pitchFamily="34" charset="0"/>
              </a:rPr>
              <a:t>to write at least twenty pages in total</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6CCBB1D-2CE9-480B-AB7D-D28F771940C7}"/>
              </a:ext>
            </a:extLst>
          </p:cNvPr>
          <p:cNvSpPr/>
          <p:nvPr/>
        </p:nvSpPr>
        <p:spPr>
          <a:xfrm>
            <a:off x="1610094" y="1771342"/>
            <a:ext cx="5918295"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If you don't go to university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F8780BF-79B6-4F25-9040-65662C92F2A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245576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66194"/>
            <a:ext cx="6264696" cy="156966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But the authors also find that in each college they surveyed some students </a:t>
            </a:r>
          </a:p>
          <a:p>
            <a:pPr>
              <a:defRPr/>
            </a:pPr>
            <a:r>
              <a:rPr lang="en-US" altLang="es-ES" sz="1200" dirty="0">
                <a:latin typeface="Arial Rounded MT Bold" panose="020F0704030504030204" pitchFamily="34" charset="0"/>
              </a:rPr>
              <a:t>demonstrate a noticeable </a:t>
            </a:r>
            <a:r>
              <a:rPr lang="en-US" altLang="es-ES" sz="1200" dirty="0">
                <a:solidFill>
                  <a:schemeClr val="tx2">
                    <a:lumMod val="60000"/>
                    <a:lumOff val="40000"/>
                  </a:schemeClr>
                </a:solidFill>
                <a:latin typeface="Arial Rounded MT Bold" panose="020F0704030504030204" pitchFamily="34" charset="0"/>
              </a:rPr>
              <a:t>improvement in CLA</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They are generally </a:t>
            </a:r>
            <a:r>
              <a:rPr lang="en-US" altLang="es-ES" sz="1200" dirty="0">
                <a:solidFill>
                  <a:schemeClr val="tx2">
                    <a:lumMod val="60000"/>
                    <a:lumOff val="40000"/>
                  </a:schemeClr>
                </a:solidFill>
                <a:latin typeface="Arial Rounded MT Bold" panose="020F0704030504030204" pitchFamily="34" charset="0"/>
              </a:rPr>
              <a:t>the ones who have spent more time studying </a:t>
            </a:r>
            <a:r>
              <a:rPr lang="en-US" altLang="es-ES" sz="1200" dirty="0">
                <a:latin typeface="Arial Rounded MT Bold" panose="020F0704030504030204" pitchFamily="34" charset="0"/>
              </a:rPr>
              <a:t>(especially alone), who </a:t>
            </a:r>
            <a:r>
              <a:rPr lang="en-US" altLang="es-ES" sz="1200" dirty="0">
                <a:solidFill>
                  <a:schemeClr val="tx2">
                    <a:lumMod val="60000"/>
                    <a:lumOff val="40000"/>
                  </a:schemeClr>
                </a:solidFill>
                <a:latin typeface="Arial Rounded MT Bold" panose="020F0704030504030204" pitchFamily="34" charset="0"/>
              </a:rPr>
              <a:t>took courses </a:t>
            </a:r>
            <a:r>
              <a:rPr lang="en-US" altLang="es-ES" sz="1200" dirty="0">
                <a:latin typeface="Arial Rounded MT Bold" panose="020F0704030504030204" pitchFamily="34" charset="0"/>
              </a:rPr>
              <a:t>that actually required a lot of reading and elaboration and had </a:t>
            </a:r>
          </a:p>
          <a:p>
            <a:pPr>
              <a:defRPr/>
            </a:pPr>
            <a:r>
              <a:rPr lang="en-US" altLang="es-ES" sz="1200" dirty="0">
                <a:solidFill>
                  <a:schemeClr val="tx2">
                    <a:lumMod val="60000"/>
                    <a:lumOff val="40000"/>
                  </a:schemeClr>
                </a:solidFill>
                <a:latin typeface="Arial Rounded MT Bold" panose="020F0704030504030204" pitchFamily="34" charset="0"/>
              </a:rPr>
              <a:t>more demanding professors</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7920A85-6ADF-40A0-BBEF-9C6EBF3E3AC2}"/>
              </a:ext>
            </a:extLst>
          </p:cNvPr>
          <p:cNvSpPr/>
          <p:nvPr/>
        </p:nvSpPr>
        <p:spPr>
          <a:xfrm>
            <a:off x="1610094" y="177134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If you don't go to university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3811EB5-6239-4BC3-9F1B-32288E76CC7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216723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7D1E3547-1EFA-4DDE-A6BA-F91007646E7B}"/>
              </a:ext>
            </a:extLst>
          </p:cNvPr>
          <p:cNvGraphicFramePr/>
          <p:nvPr>
            <p:extLst>
              <p:ext uri="{D42A27DB-BD31-4B8C-83A1-F6EECF244321}">
                <p14:modId xmlns:p14="http://schemas.microsoft.com/office/powerpoint/2010/main" val="2477520632"/>
              </p:ext>
            </p:extLst>
          </p:nvPr>
        </p:nvGraphicFramePr>
        <p:xfrm>
          <a:off x="1574995" y="2427728"/>
          <a:ext cx="6207782"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E4FF813-5752-4E8B-B0EA-542241A2D0B9}"/>
              </a:ext>
            </a:extLst>
          </p:cNvPr>
          <p:cNvSpPr/>
          <p:nvPr/>
        </p:nvSpPr>
        <p:spPr>
          <a:xfrm>
            <a:off x="1610094" y="1769303"/>
            <a:ext cx="598624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If you don't go to university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9B9AB4A5-922C-44FA-8EEC-24E1C9A3B5B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93650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777513"/>
            <a:ext cx="6207782" cy="2677656"/>
          </a:xfrm>
          <a:prstGeom prst="rect">
            <a:avLst/>
          </a:prstGeom>
          <a:noFill/>
        </p:spPr>
        <p:txBody>
          <a:bodyPr wrap="square" rtlCol="0">
            <a:spAutoFit/>
          </a:bodyPr>
          <a:lstStyle/>
          <a:p>
            <a:pPr>
              <a:defRPr/>
            </a:pPr>
            <a:r>
              <a:rPr lang="en-US" altLang="es-ES" sz="1200" dirty="0">
                <a:latin typeface="Arial Rounded MT Bold" panose="020F0704030504030204" pitchFamily="34" charset="0"/>
              </a:rPr>
              <a:t>Arum, </a:t>
            </a:r>
            <a:r>
              <a:rPr lang="en-US" altLang="es-ES" sz="1200" dirty="0" err="1">
                <a:latin typeface="Arial Rounded MT Bold" panose="020F0704030504030204" pitchFamily="34" charset="0"/>
              </a:rPr>
              <a:t>Roska</a:t>
            </a:r>
            <a:r>
              <a:rPr lang="en-US" altLang="es-ES" sz="1200" dirty="0">
                <a:latin typeface="Arial Rounded MT Bold" panose="020F0704030504030204" pitchFamily="34" charset="0"/>
              </a:rPr>
              <a:t> and colleagues followed </a:t>
            </a:r>
            <a:r>
              <a:rPr lang="en-US" altLang="es-ES" sz="1200" dirty="0">
                <a:solidFill>
                  <a:schemeClr val="tx2">
                    <a:lumMod val="60000"/>
                    <a:lumOff val="40000"/>
                  </a:schemeClr>
                </a:solidFill>
                <a:latin typeface="Arial Rounded MT Bold" panose="020F0704030504030204" pitchFamily="34" charset="0"/>
              </a:rPr>
              <a:t>more than 2,300 students </a:t>
            </a:r>
            <a:r>
              <a:rPr lang="en-US" altLang="es-ES" sz="1200" dirty="0">
                <a:latin typeface="Arial Rounded MT Bold" panose="020F0704030504030204" pitchFamily="34" charset="0"/>
              </a:rPr>
              <a:t>of a four-year </a:t>
            </a:r>
          </a:p>
          <a:p>
            <a:pPr>
              <a:defRPr/>
            </a:pPr>
            <a:r>
              <a:rPr lang="en-US" altLang="es-ES" sz="1200" dirty="0">
                <a:latin typeface="Arial Rounded MT Bold" panose="020F0704030504030204" pitchFamily="34" charset="0"/>
              </a:rPr>
              <a:t>degree program in several colleges and American universities. Their findings are alarming: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average test progress after four years was quite limited.</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9A9FF6F-BD49-48C2-9E47-1A26906EF574}"/>
              </a:ext>
            </a:extLst>
          </p:cNvPr>
          <p:cNvSpPr/>
          <p:nvPr/>
        </p:nvSpPr>
        <p:spPr>
          <a:xfrm>
            <a:off x="1610094" y="12535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If you don't go to university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F39A2241-248F-4D50-8E01-754C8775C50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B5ACE69F-D095-43CA-AE39-2E21C72B1D2A}"/>
              </a:ext>
            </a:extLst>
          </p:cNvPr>
          <p:cNvGraphicFramePr/>
          <p:nvPr>
            <p:extLst>
              <p:ext uri="{D42A27DB-BD31-4B8C-83A1-F6EECF244321}">
                <p14:modId xmlns:p14="http://schemas.microsoft.com/office/powerpoint/2010/main" val="2488979787"/>
              </p:ext>
            </p:extLst>
          </p:nvPr>
        </p:nvGraphicFramePr>
        <p:xfrm>
          <a:off x="1610094" y="2534582"/>
          <a:ext cx="5731106"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774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900" y="1347614"/>
            <a:ext cx="605217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TextBox 5"/>
          <p:cNvSpPr txBox="1"/>
          <p:nvPr/>
        </p:nvSpPr>
        <p:spPr>
          <a:xfrm>
            <a:off x="3403154" y="2124871"/>
            <a:ext cx="4267956" cy="1569660"/>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In </a:t>
            </a:r>
            <a:r>
              <a:rPr lang="it-IT" altLang="es-ES" sz="1200" i="1" dirty="0">
                <a:solidFill>
                  <a:schemeClr val="tx2">
                    <a:lumMod val="60000"/>
                    <a:lumOff val="40000"/>
                  </a:schemeClr>
                </a:solidFill>
                <a:latin typeface="Arial Rounded MT Bold" panose="020F0704030504030204" pitchFamily="34" charset="0"/>
              </a:rPr>
              <a:t>Why the West Rules - For Now </a:t>
            </a:r>
            <a:r>
              <a:rPr lang="it-IT" altLang="es-ES" sz="1200" dirty="0">
                <a:latin typeface="Arial Rounded MT Bold" panose="020F0704030504030204" pitchFamily="34" charset="0"/>
              </a:rPr>
              <a:t>Morris </a:t>
            </a:r>
            <a:r>
              <a:rPr lang="en-US" altLang="es-ES" sz="1200" dirty="0">
                <a:latin typeface="Arial Rounded MT Bold" panose="020F0704030504030204" pitchFamily="34" charset="0"/>
              </a:rPr>
              <a:t>addresses an </a:t>
            </a:r>
          </a:p>
          <a:p>
            <a:pPr>
              <a:defRPr/>
            </a:pPr>
            <a:r>
              <a:rPr lang="en-US" altLang="es-ES" sz="1200" dirty="0">
                <a:latin typeface="Arial Rounded MT Bold" panose="020F0704030504030204" pitchFamily="34" charset="0"/>
              </a:rPr>
              <a:t>even more fundamental question: </a:t>
            </a:r>
            <a:r>
              <a:rPr lang="en-US" altLang="es-ES" sz="1200" dirty="0">
                <a:solidFill>
                  <a:schemeClr val="tx2">
                    <a:lumMod val="60000"/>
                    <a:lumOff val="40000"/>
                  </a:schemeClr>
                </a:solidFill>
                <a:latin typeface="Arial Rounded MT Bold" panose="020F0704030504030204" pitchFamily="34" charset="0"/>
              </a:rPr>
              <a:t>whether it is sensible or legitimate to try to classify or compare the facts and progress of humanity</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Many anthropologists and many other human sciences specialists argue that it is not.</a:t>
            </a:r>
            <a:endParaRPr lang="en-GB"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3E1287B4-0F1A-4343-A2FA-CEFFBB1279E3}"/>
              </a:ext>
            </a:extLst>
          </p:cNvPr>
          <p:cNvGrpSpPr/>
          <p:nvPr/>
        </p:nvGrpSpPr>
        <p:grpSpPr>
          <a:xfrm>
            <a:off x="1567834" y="1471832"/>
            <a:ext cx="6103276" cy="351000"/>
            <a:chOff x="-837160" y="-513162"/>
            <a:chExt cx="4276522" cy="351000"/>
          </a:xfrm>
        </p:grpSpPr>
        <p:sp>
          <p:nvSpPr>
            <p:cNvPr id="17" name="Rectangle: Rounded Corners 16">
              <a:extLst>
                <a:ext uri="{FF2B5EF4-FFF2-40B4-BE49-F238E27FC236}">
                  <a16:creationId xmlns:a16="http://schemas.microsoft.com/office/drawing/2014/main" id="{4476970D-6241-4F99-9C0C-C7198DB723EC}"/>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1CAA1AD6-B60B-4626-8F4B-722B60912863}"/>
                </a:ext>
              </a:extLst>
            </p:cNvPr>
            <p:cNvSpPr txBox="1"/>
            <p:nvPr/>
          </p:nvSpPr>
          <p:spPr>
            <a:xfrm>
              <a:off x="-774842" y="-496028"/>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en-US" altLang="es-ES" sz="1200" dirty="0">
                  <a:solidFill>
                    <a:schemeClr val="tx1"/>
                  </a:solidFill>
                  <a:latin typeface="Arial Rounded MT Bold" panose="020F0704030504030204" pitchFamily="34" charset="0"/>
                </a:rPr>
                <a:t>What have been the most important </a:t>
              </a:r>
              <a:r>
                <a:rPr lang="en-US" altLang="es-ES" sz="1200" dirty="0">
                  <a:solidFill>
                    <a:srgbClr val="7030A0"/>
                  </a:solidFill>
                  <a:latin typeface="Arial Rounded MT Bold" panose="020F0704030504030204" pitchFamily="34" charset="0"/>
                </a:rPr>
                <a:t>leaps</a:t>
              </a:r>
              <a:r>
                <a:rPr lang="en-US" altLang="es-ES" sz="1200" dirty="0">
                  <a:solidFill>
                    <a:schemeClr val="tx1"/>
                  </a:solidFill>
                  <a:latin typeface="Arial Rounded MT Bold" panose="020F0704030504030204" pitchFamily="34" charset="0"/>
                </a:rPr>
                <a:t> forward in the </a:t>
              </a:r>
              <a:r>
                <a:rPr lang="en-US" altLang="es-ES" sz="1200" dirty="0">
                  <a:solidFill>
                    <a:srgbClr val="7030A0"/>
                  </a:solidFill>
                  <a:latin typeface="Arial Rounded MT Bold" panose="020F0704030504030204" pitchFamily="34" charset="0"/>
                </a:rPr>
                <a:t>history of humanity</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grpSp>
      <p:sp>
        <p:nvSpPr>
          <p:cNvPr id="19" name="Donut 24">
            <a:extLst>
              <a:ext uri="{FF2B5EF4-FFF2-40B4-BE49-F238E27FC236}">
                <a16:creationId xmlns:a16="http://schemas.microsoft.com/office/drawing/2014/main" id="{44892B1D-32A3-4240-9831-5369231DD1A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0" name="object 2">
            <a:extLst>
              <a:ext uri="{FF2B5EF4-FFF2-40B4-BE49-F238E27FC236}">
                <a16:creationId xmlns:a16="http://schemas.microsoft.com/office/drawing/2014/main" id="{97E5E0C2-A722-4002-99F7-83C590499E42}"/>
              </a:ext>
            </a:extLst>
          </p:cNvPr>
          <p:cNvSpPr/>
          <p:nvPr/>
        </p:nvSpPr>
        <p:spPr>
          <a:xfrm>
            <a:off x="1619672" y="1995686"/>
            <a:ext cx="1296144" cy="164300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21" name="object 2">
            <a:extLst>
              <a:ext uri="{FF2B5EF4-FFF2-40B4-BE49-F238E27FC236}">
                <a16:creationId xmlns:a16="http://schemas.microsoft.com/office/drawing/2014/main" id="{B3A6B41D-BDF6-47C4-BF9C-CB88916552AF}"/>
              </a:ext>
            </a:extLst>
          </p:cNvPr>
          <p:cNvSpPr/>
          <p:nvPr/>
        </p:nvSpPr>
        <p:spPr>
          <a:xfrm rot="10800000">
            <a:off x="1681059" y="2744303"/>
            <a:ext cx="1648438" cy="1644418"/>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pic>
        <p:nvPicPr>
          <p:cNvPr id="3" name="Imagen 2">
            <a:extLst>
              <a:ext uri="{FF2B5EF4-FFF2-40B4-BE49-F238E27FC236}">
                <a16:creationId xmlns:a16="http://schemas.microsoft.com/office/drawing/2014/main" id="{92D48A2F-A3CF-4FFE-973C-6336325A5E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8" y="2193970"/>
            <a:ext cx="1440160" cy="1996467"/>
          </a:xfrm>
          <a:prstGeom prst="rect">
            <a:avLst/>
          </a:prstGeom>
        </p:spPr>
      </p:pic>
    </p:spTree>
    <p:extLst>
      <p:ext uri="{BB962C8B-B14F-4D97-AF65-F5344CB8AC3E}">
        <p14:creationId xmlns:p14="http://schemas.microsoft.com/office/powerpoint/2010/main" val="1002332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8879" y="2219889"/>
            <a:ext cx="5966430" cy="1754326"/>
          </a:xfrm>
          <a:prstGeom prst="rect">
            <a:avLst/>
          </a:prstGeom>
          <a:noFill/>
        </p:spPr>
        <p:txBody>
          <a:bodyPr wrap="square" rtlCol="0">
            <a:spAutoFit/>
          </a:bodyPr>
          <a:lstStyle/>
          <a:p>
            <a:pPr>
              <a:defRPr/>
            </a:pPr>
            <a:r>
              <a:rPr lang="en-US" altLang="es-ES" sz="1200" dirty="0">
                <a:latin typeface="Arial Rounded MT Bold" panose="020F0704030504030204" pitchFamily="34" charset="0"/>
              </a:rPr>
              <a:t>When technology advances too fast for education to stand up, the disparity </a:t>
            </a:r>
          </a:p>
          <a:p>
            <a:pPr>
              <a:defRPr/>
            </a:pPr>
            <a:r>
              <a:rPr lang="en-US" altLang="es-ES" sz="1200" dirty="0">
                <a:latin typeface="Arial Rounded MT Bold" panose="020F0704030504030204" pitchFamily="34" charset="0"/>
              </a:rPr>
              <a:t>usually grows.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Having realized this in the early years of the last century, the </a:t>
            </a:r>
            <a:r>
              <a:rPr lang="en-US" altLang="es-ES" sz="1200" dirty="0">
                <a:solidFill>
                  <a:schemeClr val="tx2">
                    <a:lumMod val="60000"/>
                    <a:lumOff val="40000"/>
                  </a:schemeClr>
                </a:solidFill>
                <a:latin typeface="Arial Rounded MT Bold" panose="020F0704030504030204" pitchFamily="34" charset="0"/>
              </a:rPr>
              <a:t>United States invested a lot in basic education</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Goldin reports that in </a:t>
            </a:r>
            <a:r>
              <a:rPr lang="en-US" altLang="es-ES" sz="1200" dirty="0">
                <a:solidFill>
                  <a:schemeClr val="tx2">
                    <a:lumMod val="60000"/>
                    <a:lumOff val="40000"/>
                  </a:schemeClr>
                </a:solidFill>
                <a:latin typeface="Arial Rounded MT Bold" panose="020F0704030504030204" pitchFamily="34" charset="0"/>
              </a:rPr>
              <a:t>1955</a:t>
            </a:r>
            <a:r>
              <a:rPr lang="en-US" altLang="es-ES" sz="1200" dirty="0">
                <a:latin typeface="Arial Rounded MT Bold" panose="020F0704030504030204" pitchFamily="34" charset="0"/>
              </a:rPr>
              <a:t>, for example, nearly </a:t>
            </a:r>
            <a:r>
              <a:rPr lang="en-US" altLang="es-ES" sz="1200" dirty="0">
                <a:solidFill>
                  <a:schemeClr val="tx2">
                    <a:lumMod val="60000"/>
                    <a:lumOff val="40000"/>
                  </a:schemeClr>
                </a:solidFill>
                <a:latin typeface="Arial Rounded MT Bold" panose="020F0704030504030204" pitchFamily="34" charset="0"/>
              </a:rPr>
              <a:t>80% of American children between the ages of fifteen and nineteen were in high school</a:t>
            </a:r>
            <a:r>
              <a:rPr lang="en-US" altLang="es-ES" sz="1200" dirty="0">
                <a:latin typeface="Arial Rounded MT Bold" panose="020F0704030504030204" pitchFamily="34" charset="0"/>
              </a:rPr>
              <a:t>, a level at the time more than double that in any European country.</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862469D-45D2-49AB-8780-DB07CC567325}"/>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Policy </a:t>
            </a:r>
            <a:r>
              <a:rPr lang="it-IT" altLang="es-ES" sz="1200" dirty="0" err="1">
                <a:solidFill>
                  <a:schemeClr val="tx1"/>
                </a:solidFill>
                <a:latin typeface="Arial Rounded MT Bold" panose="020F0704030504030204" pitchFamily="34" charset="0"/>
              </a:rPr>
              <a:t>recommendations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ADF09E8-B138-42B3-AA54-EE97856E6B6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17004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265220"/>
            <a:ext cx="603843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465496"/>
            <a:ext cx="6207782"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Over the past half century this distinct US </a:t>
            </a:r>
            <a:r>
              <a:rPr lang="en-US" altLang="es-ES" sz="1200" dirty="0">
                <a:solidFill>
                  <a:schemeClr val="tx2">
                    <a:lumMod val="60000"/>
                    <a:lumOff val="40000"/>
                  </a:schemeClr>
                </a:solidFill>
                <a:latin typeface="Arial Rounded MT Bold" panose="020F0704030504030204" pitchFamily="34" charset="0"/>
              </a:rPr>
              <a:t>advantage in primary education has </a:t>
            </a:r>
          </a:p>
          <a:p>
            <a:pPr>
              <a:defRPr/>
            </a:pPr>
            <a:r>
              <a:rPr lang="en-US" altLang="es-ES" sz="1200" dirty="0">
                <a:solidFill>
                  <a:schemeClr val="tx2">
                    <a:lumMod val="60000"/>
                    <a:lumOff val="40000"/>
                  </a:schemeClr>
                </a:solidFill>
                <a:latin typeface="Arial Rounded MT Bold" panose="020F0704030504030204" pitchFamily="34" charset="0"/>
              </a:rPr>
              <a:t>disappeared </a:t>
            </a:r>
            <a:r>
              <a:rPr lang="en-US" altLang="es-ES" sz="1200" dirty="0">
                <a:latin typeface="Arial Rounded MT Bold" panose="020F0704030504030204" pitchFamily="34" charset="0"/>
              </a:rPr>
              <a:t>and today the country does not go beyond the core positions among rich countries, and even worse in some important subjects.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most recent </a:t>
            </a:r>
            <a:r>
              <a:rPr lang="en-US" altLang="es-ES" sz="1200" dirty="0">
                <a:solidFill>
                  <a:schemeClr val="tx2">
                    <a:lumMod val="60000"/>
                    <a:lumOff val="40000"/>
                  </a:schemeClr>
                </a:solidFill>
                <a:latin typeface="Arial Rounded MT Bold" panose="020F0704030504030204" pitchFamily="34" charset="0"/>
              </a:rPr>
              <a:t>survey</a:t>
            </a:r>
            <a:r>
              <a:rPr lang="en-US" altLang="es-ES" sz="1200" dirty="0">
                <a:latin typeface="Arial Rounded MT Bold" panose="020F0704030504030204" pitchFamily="34" charset="0"/>
              </a:rPr>
              <a:t> by the </a:t>
            </a:r>
            <a:r>
              <a:rPr lang="en-US" altLang="es-ES" sz="1200" dirty="0">
                <a:solidFill>
                  <a:schemeClr val="accent4">
                    <a:lumMod val="75000"/>
                  </a:schemeClr>
                </a:solidFill>
                <a:latin typeface="Arial Rounded MT Bold" panose="020F0704030504030204" pitchFamily="34" charset="0"/>
              </a:rPr>
              <a:t>OECD's Program for International Student Assessment (PISA), </a:t>
            </a:r>
            <a:r>
              <a:rPr lang="en-US" altLang="es-ES" sz="1200" dirty="0">
                <a:latin typeface="Arial Rounded MT Bold" panose="020F0704030504030204" pitchFamily="34" charset="0"/>
              </a:rPr>
              <a:t>the Organization for Economic Co-operation and Development, conducted in 2009, found that 15 years old Americans ranked</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31D9F28-D0CF-417F-AC56-CAC7C3357D68}"/>
              </a:ext>
            </a:extLst>
          </p:cNvPr>
          <p:cNvSpPr/>
          <p:nvPr/>
        </p:nvSpPr>
        <p:spPr>
          <a:xfrm>
            <a:off x="1475656" y="1354427"/>
            <a:ext cx="6038438"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Policy </a:t>
            </a:r>
            <a:r>
              <a:rPr lang="it-IT" altLang="es-ES" sz="1200" dirty="0" err="1">
                <a:solidFill>
                  <a:schemeClr val="tx1"/>
                </a:solidFill>
                <a:latin typeface="Arial Rounded MT Bold" panose="020F0704030504030204" pitchFamily="34" charset="0"/>
              </a:rPr>
              <a:t>recommendations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3F74FB7-B16E-4D2C-9CFC-A0BE1AACA10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59F0363-A4C9-4A45-B52A-2EBF3F459BCE}"/>
              </a:ext>
            </a:extLst>
          </p:cNvPr>
          <p:cNvGraphicFramePr/>
          <p:nvPr>
            <p:extLst>
              <p:ext uri="{D42A27DB-BD31-4B8C-83A1-F6EECF244321}">
                <p14:modId xmlns:p14="http://schemas.microsoft.com/office/powerpoint/2010/main" val="3494486213"/>
              </p:ext>
            </p:extLst>
          </p:nvPr>
        </p:nvGraphicFramePr>
        <p:xfrm>
          <a:off x="1578551" y="3347893"/>
          <a:ext cx="5832648"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1959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11305"/>
            <a:ext cx="5904000"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After growing for a quarter of a century, in 2005 </a:t>
            </a:r>
            <a:r>
              <a:rPr lang="en-US" altLang="es-ES" sz="1200" dirty="0">
                <a:solidFill>
                  <a:schemeClr val="tx2">
                    <a:lumMod val="60000"/>
                    <a:lumOff val="40000"/>
                  </a:schemeClr>
                </a:solidFill>
                <a:latin typeface="Arial Rounded MT Bold" panose="020F0704030504030204" pitchFamily="34" charset="0"/>
              </a:rPr>
              <a:t>government and federal aid</a:t>
            </a:r>
          </a:p>
          <a:p>
            <a:pPr>
              <a:defRPr/>
            </a:pPr>
            <a:r>
              <a:rPr lang="en-US" altLang="es-ES" sz="1200" dirty="0">
                <a:latin typeface="Arial Rounded MT Bold" panose="020F0704030504030204" pitchFamily="34" charset="0"/>
              </a:rPr>
              <a:t>to </a:t>
            </a:r>
            <a:r>
              <a:rPr lang="en-US" altLang="es-ES" sz="1200" dirty="0">
                <a:solidFill>
                  <a:schemeClr val="tx2">
                    <a:lumMod val="60000"/>
                    <a:lumOff val="40000"/>
                  </a:schemeClr>
                </a:solidFill>
                <a:latin typeface="Arial Rounded MT Bold" panose="020F0704030504030204" pitchFamily="34" charset="0"/>
              </a:rPr>
              <a:t>basic academic research </a:t>
            </a:r>
            <a:r>
              <a:rPr lang="en-US" altLang="es-ES" sz="1200" dirty="0">
                <a:latin typeface="Arial Rounded MT Bold" panose="020F0704030504030204" pitchFamily="34" charset="0"/>
              </a:rPr>
              <a:t>have begun to </a:t>
            </a:r>
            <a:r>
              <a:rPr lang="en-US" altLang="es-ES" sz="1200" dirty="0">
                <a:solidFill>
                  <a:schemeClr val="tx2">
                    <a:lumMod val="60000"/>
                    <a:lumOff val="40000"/>
                  </a:schemeClr>
                </a:solidFill>
                <a:latin typeface="Arial Rounded MT Bold" panose="020F0704030504030204" pitchFamily="34" charset="0"/>
              </a:rPr>
              <a:t>decline</a:t>
            </a:r>
            <a:r>
              <a:rPr lang="en-US" altLang="es-ES" sz="1200" dirty="0">
                <a:latin typeface="Arial Rounded MT Bold" panose="020F0704030504030204" pitchFamily="34" charset="0"/>
              </a:rPr>
              <a:t>. This is causing some </a:t>
            </a:r>
          </a:p>
          <a:p>
            <a:pPr>
              <a:defRPr/>
            </a:pPr>
            <a:r>
              <a:rPr lang="en-US" altLang="es-ES" sz="1200" dirty="0">
                <a:latin typeface="Arial Rounded MT Bold" panose="020F0704030504030204" pitchFamily="34" charset="0"/>
              </a:rPr>
              <a:t>concern because the economy teaches that </a:t>
            </a:r>
            <a:r>
              <a:rPr lang="en-US" altLang="es-ES" sz="1200" dirty="0">
                <a:solidFill>
                  <a:schemeClr val="tx2">
                    <a:lumMod val="60000"/>
                    <a:lumOff val="40000"/>
                  </a:schemeClr>
                </a:solidFill>
                <a:latin typeface="Arial Rounded MT Bold" panose="020F0704030504030204" pitchFamily="34" charset="0"/>
              </a:rPr>
              <a:t>basic research has great positive </a:t>
            </a:r>
          </a:p>
          <a:p>
            <a:pPr>
              <a:defRPr/>
            </a:pPr>
            <a:r>
              <a:rPr lang="en-US" altLang="es-ES" sz="1200" dirty="0">
                <a:solidFill>
                  <a:schemeClr val="tx2">
                    <a:lumMod val="60000"/>
                    <a:lumOff val="40000"/>
                  </a:schemeClr>
                </a:solidFill>
                <a:latin typeface="Arial Rounded MT Bold" panose="020F0704030504030204" pitchFamily="34" charset="0"/>
              </a:rPr>
              <a:t>repercussions</a:t>
            </a:r>
            <a:r>
              <a:rPr lang="en-US" altLang="es-ES" sz="1200" dirty="0">
                <a:latin typeface="Arial Rounded MT Bold" panose="020F0704030504030204" pitchFamily="34" charset="0"/>
              </a:rPr>
              <a:t>. This trivial fact creates a role for the government, whose </a:t>
            </a:r>
          </a:p>
          <a:p>
            <a:pPr>
              <a:defRPr/>
            </a:pPr>
            <a:r>
              <a:rPr lang="en-US" altLang="es-ES" sz="1200" dirty="0">
                <a:latin typeface="Arial Rounded MT Bold" panose="020F0704030504030204" pitchFamily="34" charset="0"/>
              </a:rPr>
              <a:t>dividends could be huge.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Internet, just to give a famous example, was born from the research of </a:t>
            </a:r>
          </a:p>
          <a:p>
            <a:pPr>
              <a:defRPr/>
            </a:pPr>
            <a:r>
              <a:rPr lang="en-US" altLang="es-ES" sz="1200" dirty="0">
                <a:latin typeface="Arial Rounded MT Bold" panose="020F0704030504030204" pitchFamily="34" charset="0"/>
              </a:rPr>
              <a:t>the ministry of the US Defense to set up bomb-proof networks.</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35A3F55-B3F2-4FE5-B0FA-16F4ECFDEEEE}"/>
              </a:ext>
            </a:extLst>
          </p:cNvPr>
          <p:cNvSpPr/>
          <p:nvPr/>
        </p:nvSpPr>
        <p:spPr>
          <a:xfrm>
            <a:off x="154766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Support for </a:t>
            </a:r>
            <a:r>
              <a:rPr lang="it-IT" altLang="es-ES" sz="1200" dirty="0" err="1">
                <a:solidFill>
                  <a:schemeClr val="tx1"/>
                </a:solidFill>
                <a:latin typeface="Arial Rounded MT Bold" panose="020F0704030504030204" pitchFamily="34" charset="0"/>
              </a:rPr>
              <a:t>our</a:t>
            </a:r>
            <a:r>
              <a:rPr lang="it-IT" altLang="es-ES" sz="1200" dirty="0">
                <a:solidFill>
                  <a:schemeClr val="tx1"/>
                </a:solidFill>
                <a:latin typeface="Arial Rounded MT Bold" panose="020F0704030504030204" pitchFamily="34" charset="0"/>
              </a:rPr>
              <a:t> scientists</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F5787E43-7FD1-4C5C-8BBC-156422B904D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0502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2260308"/>
            <a:ext cx="6058249" cy="1015663"/>
          </a:xfrm>
          <a:prstGeom prst="rect">
            <a:avLst/>
          </a:prstGeom>
          <a:noFill/>
        </p:spPr>
        <p:txBody>
          <a:bodyPr wrap="square" rtlCol="0">
            <a:spAutoFit/>
          </a:bodyPr>
          <a:lstStyle/>
          <a:p>
            <a:pPr>
              <a:defRPr/>
            </a:pPr>
            <a:r>
              <a:rPr lang="en-US" altLang="es-ES" sz="1200" dirty="0">
                <a:latin typeface="Arial Rounded MT Bold" panose="020F0704030504030204" pitchFamily="34" charset="0"/>
              </a:rPr>
              <a:t>GPS systems, touch screens, voice recognition software such as Apple's Siri </a:t>
            </a:r>
          </a:p>
          <a:p>
            <a:pPr>
              <a:defRPr/>
            </a:pPr>
            <a:r>
              <a:rPr lang="en-US" altLang="es-ES" sz="1200" dirty="0">
                <a:latin typeface="Arial Rounded MT Bold" panose="020F0704030504030204" pitchFamily="34" charset="0"/>
              </a:rPr>
              <a:t>and many other </a:t>
            </a:r>
            <a:r>
              <a:rPr lang="en-US" altLang="es-ES" sz="1200" dirty="0">
                <a:solidFill>
                  <a:schemeClr val="tx2">
                    <a:lumMod val="60000"/>
                    <a:lumOff val="40000"/>
                  </a:schemeClr>
                </a:solidFill>
                <a:latin typeface="Arial Rounded MT Bold" panose="020F0704030504030204" pitchFamily="34" charset="0"/>
              </a:rPr>
              <a:t>digital innovations also</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derive</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from government-funded basic </a:t>
            </a:r>
          </a:p>
          <a:p>
            <a:pPr>
              <a:defRPr/>
            </a:pPr>
            <a:r>
              <a:rPr lang="en-US" altLang="es-ES" sz="1200" dirty="0">
                <a:solidFill>
                  <a:schemeClr val="tx2">
                    <a:lumMod val="60000"/>
                    <a:lumOff val="40000"/>
                  </a:schemeClr>
                </a:solidFill>
                <a:latin typeface="Arial Rounded MT Bold" panose="020F0704030504030204" pitchFamily="34" charset="0"/>
              </a:rPr>
              <a:t>research</a:t>
            </a:r>
            <a:r>
              <a:rPr lang="en-US" altLang="es-ES" sz="1200" dirty="0">
                <a:latin typeface="Arial Rounded MT Bold" panose="020F0704030504030204" pitchFamily="34" charset="0"/>
              </a:rPr>
              <a:t>. It is quite logical to say that hardware, software, networks and robots </a:t>
            </a:r>
          </a:p>
          <a:p>
            <a:pPr>
              <a:defRPr/>
            </a:pPr>
            <a:r>
              <a:rPr lang="en-US" altLang="es-ES" sz="1200" dirty="0">
                <a:latin typeface="Arial Rounded MT Bold" panose="020F0704030504030204" pitchFamily="34" charset="0"/>
              </a:rPr>
              <a:t>would not exist in the volume, variety and form that we know without continuous public funds.</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E8D79DE-5C2B-4AA4-B6D8-21806EA6515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Support for </a:t>
            </a:r>
            <a:r>
              <a:rPr lang="it-IT" altLang="es-ES" sz="1200" dirty="0" err="1">
                <a:solidFill>
                  <a:schemeClr val="tx1"/>
                </a:solidFill>
                <a:latin typeface="Arial Rounded MT Bold" panose="020F0704030504030204" pitchFamily="34" charset="0"/>
              </a:rPr>
              <a:t>our</a:t>
            </a:r>
            <a:r>
              <a:rPr lang="it-IT" altLang="es-ES" sz="1200" dirty="0">
                <a:solidFill>
                  <a:schemeClr val="tx1"/>
                </a:solidFill>
                <a:latin typeface="Arial Rounded MT Bold" panose="020F0704030504030204" pitchFamily="34" charset="0"/>
              </a:rPr>
              <a:t> scientists</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12CA02B0-CDAA-4409-A251-A6E8FCED64A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9498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1972" y="1862203"/>
            <a:ext cx="5912122" cy="1938992"/>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The element that will most likely change and that will bring problems and </a:t>
            </a:r>
          </a:p>
          <a:p>
            <a:pPr>
              <a:defRPr/>
            </a:pPr>
            <a:r>
              <a:rPr lang="en-US" altLang="es-ES" sz="1200" dirty="0">
                <a:latin typeface="Arial Rounded MT Bold" panose="020F0704030504030204" pitchFamily="34" charset="0"/>
              </a:rPr>
              <a:t>challenges is an aspect that we have not yet mentioned:</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However, if the theories about AI, androids and the Second Age of Machines are correct, this age-old exchange will become less feasible over time.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E5238B0-2D07-410F-B8AF-F41BDEA961B1}"/>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Long-</a:t>
            </a:r>
            <a:r>
              <a:rPr lang="it-IT" altLang="es-ES" sz="1200" dirty="0" err="1">
                <a:solidFill>
                  <a:schemeClr val="tx1"/>
                </a:solidFill>
                <a:latin typeface="Arial Rounded MT Bold" panose="020F0704030504030204" pitchFamily="34" charset="0"/>
              </a:rPr>
              <a:t>term</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recommendations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Rectangle: Rounded Corners 9">
            <a:extLst>
              <a:ext uri="{FF2B5EF4-FFF2-40B4-BE49-F238E27FC236}">
                <a16:creationId xmlns:a16="http://schemas.microsoft.com/office/drawing/2014/main" id="{AD2D50DF-9846-48B3-97A5-2E4688046805}"/>
              </a:ext>
            </a:extLst>
          </p:cNvPr>
          <p:cNvSpPr/>
          <p:nvPr/>
        </p:nvSpPr>
        <p:spPr>
          <a:xfrm>
            <a:off x="1629906" y="2447849"/>
            <a:ext cx="5912122" cy="7676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altLang="es-ES" sz="1200" dirty="0">
                <a:solidFill>
                  <a:schemeClr val="tx1"/>
                </a:solidFill>
                <a:latin typeface="Arial Rounded MT Bold" panose="020F0704030504030204" pitchFamily="34" charset="0"/>
              </a:rPr>
              <a:t>In today's capitalist economies almost everyone acquires the money to buy things by offering their jobs to the economy. We are almost all </a:t>
            </a:r>
          </a:p>
          <a:p>
            <a:pPr>
              <a:defRPr/>
            </a:pPr>
            <a:r>
              <a:rPr lang="en-US" altLang="es-ES" sz="1200" dirty="0">
                <a:solidFill>
                  <a:schemeClr val="tx1"/>
                </a:solidFill>
                <a:latin typeface="Arial Rounded MT Bold" panose="020F0704030504030204" pitchFamily="34" charset="0"/>
              </a:rPr>
              <a:t>workers, not owners of capital.</a:t>
            </a:r>
            <a:endParaRPr lang="it-IT" altLang="es-ES" sz="1200" b="1"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7F3B28AA-E8B0-410B-B40D-8D40C6324BC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996645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9484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4EA4D909-181B-4B47-86F3-4C9C0531F643}"/>
              </a:ext>
            </a:extLst>
          </p:cNvPr>
          <p:cNvGraphicFramePr/>
          <p:nvPr>
            <p:extLst>
              <p:ext uri="{D42A27DB-BD31-4B8C-83A1-F6EECF244321}">
                <p14:modId xmlns:p14="http://schemas.microsoft.com/office/powerpoint/2010/main" val="2374464717"/>
              </p:ext>
            </p:extLst>
          </p:nvPr>
        </p:nvGraphicFramePr>
        <p:xfrm>
          <a:off x="1610094" y="1983555"/>
          <a:ext cx="6130258" cy="229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F8FB4A1-5E3F-46AB-AED8-5449A9333E20}"/>
              </a:ext>
            </a:extLst>
          </p:cNvPr>
          <p:cNvSpPr/>
          <p:nvPr/>
        </p:nvSpPr>
        <p:spPr>
          <a:xfrm>
            <a:off x="1610094" y="141033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Long-</a:t>
            </a:r>
            <a:r>
              <a:rPr lang="it-IT" altLang="es-ES" sz="1200" dirty="0" err="1">
                <a:solidFill>
                  <a:schemeClr val="tx1"/>
                </a:solidFill>
                <a:latin typeface="Arial Rounded MT Bold" panose="020F0704030504030204" pitchFamily="34" charset="0"/>
              </a:rPr>
              <a:t>term</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recommendations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2B05DEC-1BF9-4B9F-862E-3CBDE5E6F4A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39699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5501" y="1866194"/>
            <a:ext cx="5928405"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 good number of </a:t>
            </a:r>
            <a:r>
              <a:rPr lang="en-US" altLang="es-ES" sz="1200" dirty="0">
                <a:solidFill>
                  <a:schemeClr val="tx2">
                    <a:lumMod val="60000"/>
                    <a:lumOff val="40000"/>
                  </a:schemeClr>
                </a:solidFill>
                <a:latin typeface="Arial Rounded MT Bold" panose="020F0704030504030204" pitchFamily="34" charset="0"/>
              </a:rPr>
              <a:t>economists</a:t>
            </a:r>
            <a:r>
              <a:rPr lang="en-US" altLang="es-ES" sz="1200" dirty="0">
                <a:latin typeface="Arial Rounded MT Bold" panose="020F0704030504030204" pitchFamily="34" charset="0"/>
              </a:rPr>
              <a:t> are </a:t>
            </a:r>
            <a:r>
              <a:rPr lang="en-US" altLang="es-ES" sz="1200" dirty="0">
                <a:solidFill>
                  <a:schemeClr val="tx2">
                    <a:lumMod val="60000"/>
                    <a:lumOff val="40000"/>
                  </a:schemeClr>
                </a:solidFill>
                <a:latin typeface="Arial Rounded MT Bold" panose="020F0704030504030204" pitchFamily="34" charset="0"/>
              </a:rPr>
              <a:t>concerned</a:t>
            </a:r>
            <a:r>
              <a:rPr lang="en-US" altLang="es-ES" sz="1200" dirty="0">
                <a:latin typeface="Arial Rounded MT Bold" panose="020F0704030504030204" pitchFamily="34" charset="0"/>
              </a:rPr>
              <a:t> about this possible </a:t>
            </a:r>
            <a:r>
              <a:rPr lang="en-US" altLang="es-ES" sz="1200" dirty="0">
                <a:solidFill>
                  <a:schemeClr val="tx2">
                    <a:lumMod val="60000"/>
                    <a:lumOff val="40000"/>
                  </a:schemeClr>
                </a:solidFill>
                <a:latin typeface="Arial Rounded MT Bold" panose="020F0704030504030204" pitchFamily="34" charset="0"/>
              </a:rPr>
              <a:t>failure of </a:t>
            </a:r>
          </a:p>
          <a:p>
            <a:pPr>
              <a:defRPr/>
            </a:pPr>
            <a:r>
              <a:rPr lang="en-US" altLang="es-ES" sz="1200" dirty="0">
                <a:solidFill>
                  <a:schemeClr val="tx2">
                    <a:lumMod val="60000"/>
                    <a:lumOff val="40000"/>
                  </a:schemeClr>
                </a:solidFill>
                <a:latin typeface="Arial Rounded MT Bold" panose="020F0704030504030204" pitchFamily="34" charset="0"/>
              </a:rPr>
              <a:t>capitalism</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Many of them have proposed the same </a:t>
            </a:r>
            <a:r>
              <a:rPr lang="en-US" altLang="es-ES" sz="1200" dirty="0">
                <a:solidFill>
                  <a:schemeClr val="tx2">
                    <a:lumMod val="60000"/>
                    <a:lumOff val="40000"/>
                  </a:schemeClr>
                </a:solidFill>
                <a:latin typeface="Arial Rounded MT Bold" panose="020F0704030504030204" pitchFamily="34" charset="0"/>
              </a:rPr>
              <a:t>solution: give money to people</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government could </a:t>
            </a:r>
            <a:r>
              <a:rPr lang="en-US" altLang="es-ES" sz="1200" dirty="0">
                <a:solidFill>
                  <a:schemeClr val="tx2">
                    <a:lumMod val="60000"/>
                    <a:lumOff val="40000"/>
                  </a:schemeClr>
                </a:solidFill>
                <a:latin typeface="Arial Rounded MT Bold" panose="020F0704030504030204" pitchFamily="34" charset="0"/>
              </a:rPr>
              <a:t>distribute every year an equal amount of money to all </a:t>
            </a:r>
          </a:p>
          <a:p>
            <a:pPr>
              <a:defRPr/>
            </a:pPr>
            <a:r>
              <a:rPr lang="en-US" altLang="es-ES" sz="1200" dirty="0">
                <a:solidFill>
                  <a:schemeClr val="tx2">
                    <a:lumMod val="60000"/>
                    <a:lumOff val="40000"/>
                  </a:schemeClr>
                </a:solidFill>
                <a:latin typeface="Arial Rounded MT Bold" panose="020F0704030504030204" pitchFamily="34" charset="0"/>
              </a:rPr>
              <a:t>citizens</a:t>
            </a:r>
            <a:r>
              <a:rPr lang="en-US" altLang="es-ES" sz="1200" dirty="0">
                <a:latin typeface="Arial Rounded MT Bold" panose="020F0704030504030204" pitchFamily="34" charset="0"/>
              </a:rPr>
              <a:t>, without carrying out any evaluation to verify who really needs money or who should have more or less.</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AACDA24-B907-43A3-921D-A1B8E437573B}"/>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Long-</a:t>
            </a:r>
            <a:r>
              <a:rPr lang="it-IT" altLang="es-ES" sz="1200" dirty="0" err="1">
                <a:solidFill>
                  <a:schemeClr val="tx1"/>
                </a:solidFill>
                <a:latin typeface="Arial Rounded MT Bold" panose="020F0704030504030204" pitchFamily="34" charset="0"/>
              </a:rPr>
              <a:t>term</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recommendations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3419BEA5-9CAE-46F3-970A-C91236BC03D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94312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35646"/>
            <a:ext cx="5966430" cy="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a 2">
            <a:extLst>
              <a:ext uri="{FF2B5EF4-FFF2-40B4-BE49-F238E27FC236}">
                <a16:creationId xmlns:a16="http://schemas.microsoft.com/office/drawing/2014/main" id="{7408C68C-C057-452F-9C5D-4900CC63D717}"/>
              </a:ext>
            </a:extLst>
          </p:cNvPr>
          <p:cNvGraphicFramePr/>
          <p:nvPr>
            <p:extLst>
              <p:ext uri="{D42A27DB-BD31-4B8C-83A1-F6EECF244321}">
                <p14:modId xmlns:p14="http://schemas.microsoft.com/office/powerpoint/2010/main" val="2228030505"/>
              </p:ext>
            </p:extLst>
          </p:nvPr>
        </p:nvGraphicFramePr>
        <p:xfrm>
          <a:off x="1497456" y="2366259"/>
          <a:ext cx="6016638" cy="1532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0E91D5F-4906-47FC-888F-097B03005529}"/>
              </a:ext>
            </a:extLst>
          </p:cNvPr>
          <p:cNvSpPr/>
          <p:nvPr/>
        </p:nvSpPr>
        <p:spPr>
          <a:xfrm>
            <a:off x="1497456" y="1784915"/>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Long-</a:t>
            </a:r>
            <a:r>
              <a:rPr lang="it-IT" altLang="es-ES" sz="1200" dirty="0" err="1">
                <a:solidFill>
                  <a:schemeClr val="tx1"/>
                </a:solidFill>
                <a:latin typeface="Arial Rounded MT Bold" panose="020F0704030504030204" pitchFamily="34" charset="0"/>
              </a:rPr>
              <a:t>term</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recommendations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FEE196A-AABF-493F-AC72-CF975E47F0D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09876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0595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6914" y="1621696"/>
            <a:ext cx="6307235" cy="2308324"/>
          </a:xfrm>
          <a:prstGeom prst="rect">
            <a:avLst/>
          </a:prstGeom>
          <a:noFill/>
        </p:spPr>
        <p:txBody>
          <a:bodyPr wrap="square" rtlCol="0">
            <a:spAutoFit/>
          </a:bodyPr>
          <a:lstStyle/>
          <a:p>
            <a:pPr>
              <a:defRPr/>
            </a:pPr>
            <a:r>
              <a:rPr lang="en-US" altLang="es-ES" sz="1200" dirty="0">
                <a:latin typeface="Arial Rounded MT Bold" panose="020F0704030504030204" pitchFamily="34" charset="0"/>
              </a:rPr>
              <a:t>Today the </a:t>
            </a:r>
            <a:r>
              <a:rPr lang="en-US" altLang="es-ES" sz="1200" dirty="0">
                <a:solidFill>
                  <a:schemeClr val="tx2">
                    <a:lumMod val="60000"/>
                    <a:lumOff val="40000"/>
                  </a:schemeClr>
                </a:solidFill>
                <a:latin typeface="Arial Rounded MT Bold" panose="020F0704030504030204" pitchFamily="34" charset="0"/>
              </a:rPr>
              <a:t>minimum income </a:t>
            </a:r>
            <a:r>
              <a:rPr lang="en-US" altLang="es-ES" sz="1200" dirty="0">
                <a:latin typeface="Arial Rounded MT Bold" panose="020F0704030504030204" pitchFamily="34" charset="0"/>
              </a:rPr>
              <a:t>is not part of the official political debate but it has a </a:t>
            </a:r>
          </a:p>
          <a:p>
            <a:pPr>
              <a:defRPr/>
            </a:pPr>
            <a:r>
              <a:rPr lang="en-US" altLang="es-ES" sz="1200" dirty="0">
                <a:latin typeface="Arial Rounded MT Bold" panose="020F0704030504030204" pitchFamily="34" charset="0"/>
              </a:rPr>
              <a:t>surprisingly long history and was </a:t>
            </a:r>
            <a:r>
              <a:rPr lang="en-US" altLang="es-ES" sz="1200" dirty="0">
                <a:solidFill>
                  <a:schemeClr val="tx2">
                    <a:lumMod val="60000"/>
                    <a:lumOff val="40000"/>
                  </a:schemeClr>
                </a:solidFill>
                <a:latin typeface="Arial Rounded MT Bold" panose="020F0704030504030204" pitchFamily="34" charset="0"/>
              </a:rPr>
              <a:t>one step away from becoming a reality in </a:t>
            </a:r>
          </a:p>
          <a:p>
            <a:pPr>
              <a:defRPr/>
            </a:pPr>
            <a:r>
              <a:rPr lang="en-US" altLang="es-ES" sz="1200" dirty="0">
                <a:solidFill>
                  <a:schemeClr val="tx2">
                    <a:lumMod val="60000"/>
                    <a:lumOff val="40000"/>
                  </a:schemeClr>
                </a:solidFill>
                <a:latin typeface="Arial Rounded MT Bold" panose="020F0704030504030204" pitchFamily="34" charset="0"/>
              </a:rPr>
              <a:t>twentieth century America</a:t>
            </a:r>
            <a:r>
              <a:rPr lang="en-US"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An early proponent of him, the Anglo-American </a:t>
            </a:r>
          </a:p>
          <a:p>
            <a:pPr>
              <a:defRPr/>
            </a:pPr>
            <a:r>
              <a:rPr lang="en-US" altLang="es-ES" sz="1200" dirty="0">
                <a:latin typeface="Arial Rounded MT Bold" panose="020F0704030504030204" pitchFamily="34" charset="0"/>
              </a:rPr>
              <a:t>political activist </a:t>
            </a:r>
            <a:r>
              <a:rPr lang="en-US" altLang="es-ES" sz="1200" dirty="0">
                <a:solidFill>
                  <a:schemeClr val="tx2">
                    <a:lumMod val="60000"/>
                    <a:lumOff val="40000"/>
                  </a:schemeClr>
                </a:solidFill>
                <a:latin typeface="Arial Rounded MT Bold" panose="020F0704030504030204" pitchFamily="34" charset="0"/>
              </a:rPr>
              <a:t>Thomas Paine</a:t>
            </a:r>
            <a:r>
              <a:rPr lang="en-US" altLang="es-ES" sz="1200" dirty="0">
                <a:latin typeface="Arial Rounded MT Bold" panose="020F0704030504030204" pitchFamily="34" charset="0"/>
              </a:rPr>
              <a:t>, in his 1797 </a:t>
            </a:r>
          </a:p>
          <a:p>
            <a:pPr>
              <a:defRPr/>
            </a:pPr>
            <a:r>
              <a:rPr lang="en-US" altLang="es-ES" sz="1200" dirty="0">
                <a:latin typeface="Arial Rounded MT Bold" panose="020F0704030504030204" pitchFamily="34" charset="0"/>
              </a:rPr>
              <a:t>pamphlet </a:t>
            </a:r>
            <a:r>
              <a:rPr lang="en-US" altLang="es-ES" sz="1200" i="1" dirty="0">
                <a:solidFill>
                  <a:schemeClr val="tx2">
                    <a:lumMod val="60000"/>
                    <a:lumOff val="40000"/>
                  </a:schemeClr>
                </a:solidFill>
                <a:latin typeface="Arial Rounded MT Bold" panose="020F0704030504030204" pitchFamily="34" charset="0"/>
              </a:rPr>
              <a:t>Agrarian Justice </a:t>
            </a:r>
            <a:r>
              <a:rPr lang="en-US" altLang="es-ES" sz="1200" dirty="0">
                <a:latin typeface="Arial Rounded MT Bold" panose="020F0704030504030204" pitchFamily="34" charset="0"/>
              </a:rPr>
              <a:t>hoped that </a:t>
            </a:r>
            <a:r>
              <a:rPr lang="en-US" altLang="es-ES" sz="1200" dirty="0">
                <a:solidFill>
                  <a:schemeClr val="tx2">
                    <a:lumMod val="60000"/>
                    <a:lumOff val="40000"/>
                  </a:schemeClr>
                </a:solidFill>
                <a:latin typeface="Arial Rounded MT Bold" panose="020F0704030504030204" pitchFamily="34" charset="0"/>
              </a:rPr>
              <a:t>everyone </a:t>
            </a:r>
          </a:p>
          <a:p>
            <a:pPr>
              <a:defRPr/>
            </a:pPr>
            <a:r>
              <a:rPr lang="en-US" altLang="es-ES" sz="1200" dirty="0">
                <a:solidFill>
                  <a:schemeClr val="tx2">
                    <a:lumMod val="60000"/>
                    <a:lumOff val="40000"/>
                  </a:schemeClr>
                </a:solidFill>
                <a:latin typeface="Arial Rounded MT Bold" panose="020F0704030504030204" pitchFamily="34" charset="0"/>
              </a:rPr>
              <a:t>would receive one lump sum once you reach </a:t>
            </a:r>
          </a:p>
          <a:p>
            <a:pPr>
              <a:defRPr/>
            </a:pPr>
            <a:r>
              <a:rPr lang="en-US" altLang="es-ES" sz="1200" dirty="0">
                <a:solidFill>
                  <a:schemeClr val="tx2">
                    <a:lumMod val="60000"/>
                    <a:lumOff val="40000"/>
                  </a:schemeClr>
                </a:solidFill>
                <a:latin typeface="Arial Rounded MT Bold" panose="020F0704030504030204" pitchFamily="34" charset="0"/>
              </a:rPr>
              <a:t>adulthood </a:t>
            </a:r>
            <a:r>
              <a:rPr lang="en-US" altLang="es-ES" sz="1200" dirty="0">
                <a:latin typeface="Arial Rounded MT Bold" panose="020F0704030504030204" pitchFamily="34" charset="0"/>
              </a:rPr>
              <a:t>to compensate the injustice of the</a:t>
            </a:r>
          </a:p>
          <a:p>
            <a:pPr>
              <a:defRPr/>
            </a:pPr>
            <a:r>
              <a:rPr lang="en-US" altLang="es-ES" sz="1200" dirty="0">
                <a:latin typeface="Arial Rounded MT Bold" panose="020F0704030504030204" pitchFamily="34" charset="0"/>
              </a:rPr>
              <a:t> fact that some were born into a landowning </a:t>
            </a:r>
          </a:p>
          <a:p>
            <a:pPr>
              <a:defRPr/>
            </a:pPr>
            <a:r>
              <a:rPr lang="en-US" altLang="es-ES" sz="1200" dirty="0">
                <a:latin typeface="Arial Rounded MT Bold" panose="020F0704030504030204" pitchFamily="34" charset="0"/>
              </a:rPr>
              <a:t>family and others did not.</a:t>
            </a:r>
            <a:endParaRPr lang="en-GB"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DA6538BA-68DC-4444-A549-091C1BDE0EF3}"/>
              </a:ext>
            </a:extLst>
          </p:cNvPr>
          <p:cNvSpPr/>
          <p:nvPr/>
        </p:nvSpPr>
        <p:spPr>
          <a:xfrm>
            <a:off x="1578879" y="118107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Long-</a:t>
            </a:r>
            <a:r>
              <a:rPr lang="it-IT" altLang="es-ES" sz="1200" dirty="0" err="1">
                <a:solidFill>
                  <a:schemeClr val="tx1"/>
                </a:solidFill>
                <a:latin typeface="Arial Rounded MT Bold" panose="020F0704030504030204" pitchFamily="34" charset="0"/>
              </a:rPr>
              <a:t>term</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recommendations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0224A7A-2C1C-4D60-8C47-59F7E4C84A5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455F0146-694E-4882-85BB-4D69A1B4FA68}"/>
              </a:ext>
            </a:extLst>
          </p:cNvPr>
          <p:cNvGrpSpPr/>
          <p:nvPr/>
        </p:nvGrpSpPr>
        <p:grpSpPr>
          <a:xfrm>
            <a:off x="5463979" y="2207776"/>
            <a:ext cx="1672427" cy="2135004"/>
            <a:chOff x="5419853" y="2020922"/>
            <a:chExt cx="1888451" cy="2491586"/>
          </a:xfrm>
        </p:grpSpPr>
        <p:sp>
          <p:nvSpPr>
            <p:cNvPr id="18" name="object 2">
              <a:extLst>
                <a:ext uri="{FF2B5EF4-FFF2-40B4-BE49-F238E27FC236}">
                  <a16:creationId xmlns:a16="http://schemas.microsoft.com/office/drawing/2014/main" id="{3C789133-AABF-4C0D-B951-561B04C6F16E}"/>
                </a:ext>
              </a:extLst>
            </p:cNvPr>
            <p:cNvSpPr/>
            <p:nvPr/>
          </p:nvSpPr>
          <p:spPr>
            <a:xfrm>
              <a:off x="5419853" y="2020922"/>
              <a:ext cx="1789171" cy="2285420"/>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9" name="object 2">
              <a:extLst>
                <a:ext uri="{FF2B5EF4-FFF2-40B4-BE49-F238E27FC236}">
                  <a16:creationId xmlns:a16="http://schemas.microsoft.com/office/drawing/2014/main" id="{E173F6A5-C930-4AA1-B78A-3EA7B15FA811}"/>
                </a:ext>
              </a:extLst>
            </p:cNvPr>
            <p:cNvSpPr/>
            <p:nvPr/>
          </p:nvSpPr>
          <p:spPr>
            <a:xfrm rot="10800000">
              <a:off x="5457348" y="2139702"/>
              <a:ext cx="1850956" cy="2372806"/>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5D4CF200-2ECA-491B-91C0-318A46FE6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617" y="2189332"/>
              <a:ext cx="1431383" cy="2144925"/>
            </a:xfrm>
            <a:prstGeom prst="rect">
              <a:avLst/>
            </a:prstGeom>
          </p:spPr>
        </p:pic>
      </p:grpSp>
    </p:spTree>
    <p:extLst>
      <p:ext uri="{BB962C8B-B14F-4D97-AF65-F5344CB8AC3E}">
        <p14:creationId xmlns:p14="http://schemas.microsoft.com/office/powerpoint/2010/main" val="1855425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1FB54434-48D8-4767-8F8D-332DDD8F83C8}"/>
              </a:ext>
            </a:extLst>
          </p:cNvPr>
          <p:cNvGraphicFramePr/>
          <p:nvPr>
            <p:extLst>
              <p:ext uri="{D42A27DB-BD31-4B8C-83A1-F6EECF244321}">
                <p14:modId xmlns:p14="http://schemas.microsoft.com/office/powerpoint/2010/main" val="3415512707"/>
              </p:ext>
            </p:extLst>
          </p:nvPr>
        </p:nvGraphicFramePr>
        <p:xfrm>
          <a:off x="1423394" y="2167009"/>
          <a:ext cx="6058250"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1251736-CE25-4C03-B8C7-284B9612EFDE}"/>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Long-</a:t>
            </a:r>
            <a:r>
              <a:rPr lang="it-IT" altLang="es-ES" sz="1200" dirty="0" err="1">
                <a:solidFill>
                  <a:schemeClr val="tx1"/>
                </a:solidFill>
                <a:latin typeface="Arial Rounded MT Bold" panose="020F0704030504030204" pitchFamily="34" charset="0"/>
              </a:rPr>
              <a:t>term</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recommendations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42BB790-9E3F-43A9-BB1D-2FD36A6586D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69970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369" y="12022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9333" y="1596333"/>
            <a:ext cx="6207782"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r>
              <a:rPr lang="it-IT" altLang="es-ES" sz="1200" dirty="0">
                <a:solidFill>
                  <a:schemeClr val="tx2">
                    <a:lumMod val="60000"/>
                    <a:lumOff val="40000"/>
                  </a:schemeClr>
                </a:solidFill>
                <a:latin typeface="Arial Rounded MT Bold" panose="020F0704030504030204" pitchFamily="34" charset="0"/>
              </a:rPr>
              <a:t>Morris</a:t>
            </a:r>
            <a:r>
              <a:rPr lang="it-IT" altLang="es-ES" sz="1200" dirty="0">
                <a:latin typeface="Arial Rounded MT Bold" panose="020F0704030504030204" pitchFamily="34" charset="0"/>
              </a:rPr>
              <a:t> </a:t>
            </a:r>
            <a:r>
              <a:rPr lang="en-US" altLang="es-ES" sz="1200" dirty="0">
                <a:latin typeface="Arial Rounded MT Bold" panose="020F0704030504030204" pitchFamily="34" charset="0"/>
              </a:rPr>
              <a:t>disagrees and his essay is an attempt to </a:t>
            </a:r>
            <a:r>
              <a:rPr lang="en-US" altLang="es-ES" sz="1200" dirty="0">
                <a:solidFill>
                  <a:schemeClr val="tx2">
                    <a:lumMod val="60000"/>
                    <a:lumOff val="40000"/>
                  </a:schemeClr>
                </a:solidFill>
                <a:latin typeface="Arial Rounded MT Bold" panose="020F0704030504030204" pitchFamily="34" charset="0"/>
              </a:rPr>
              <a:t>quantify human development</a:t>
            </a:r>
            <a:r>
              <a:rPr lang="en-US" altLang="es-ES" sz="1200" dirty="0">
                <a:latin typeface="Arial Rounded MT Bold" panose="020F0704030504030204" pitchFamily="34" charset="0"/>
              </a:rPr>
              <a:t>. </a:t>
            </a:r>
          </a:p>
          <a:p>
            <a:pPr>
              <a:defRPr/>
            </a:pPr>
            <a:r>
              <a:rPr lang="en-US" altLang="es-ES" sz="1200" dirty="0">
                <a:latin typeface="Arial Rounded MT Bold" panose="020F0704030504030204" pitchFamily="34" charset="0"/>
              </a:rPr>
              <a:t>As he himself writes: </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t>
            </a:r>
            <a:r>
              <a:rPr lang="en-US" altLang="es-ES" sz="1200" dirty="0">
                <a:solidFill>
                  <a:schemeClr val="tx2">
                    <a:lumMod val="60000"/>
                    <a:lumOff val="40000"/>
                  </a:schemeClr>
                </a:solidFill>
                <a:latin typeface="Arial Rounded MT Bold" panose="020F0704030504030204" pitchFamily="34" charset="0"/>
              </a:rPr>
              <a:t>Reducing</a:t>
            </a:r>
            <a:r>
              <a:rPr lang="en-US" altLang="es-ES" sz="1200" dirty="0">
                <a:latin typeface="Arial Rounded MT Bold" panose="020F0704030504030204" pitchFamily="34" charset="0"/>
              </a:rPr>
              <a:t> the ocean of </a:t>
            </a:r>
            <a:r>
              <a:rPr lang="en-US" altLang="es-ES" sz="1200" dirty="0">
                <a:solidFill>
                  <a:schemeClr val="tx2">
                    <a:lumMod val="60000"/>
                    <a:lumOff val="40000"/>
                  </a:schemeClr>
                </a:solidFill>
                <a:latin typeface="Arial Rounded MT Bold" panose="020F0704030504030204" pitchFamily="34" charset="0"/>
              </a:rPr>
              <a:t>facts</a:t>
            </a:r>
            <a:r>
              <a:rPr lang="en-US" altLang="es-ES" sz="1200" dirty="0">
                <a:latin typeface="Arial Rounded MT Bold" panose="020F0704030504030204" pitchFamily="34" charset="0"/>
              </a:rPr>
              <a:t> to simple </a:t>
            </a:r>
            <a:r>
              <a:rPr lang="en-US" altLang="es-ES" sz="1200" dirty="0">
                <a:solidFill>
                  <a:schemeClr val="tx2">
                    <a:lumMod val="60000"/>
                    <a:lumOff val="40000"/>
                  </a:schemeClr>
                </a:solidFill>
                <a:latin typeface="Arial Rounded MT Bold" panose="020F0704030504030204" pitchFamily="34" charset="0"/>
              </a:rPr>
              <a:t>numerical results </a:t>
            </a:r>
            <a:r>
              <a:rPr lang="en-US" altLang="es-ES" sz="1200" dirty="0">
                <a:latin typeface="Arial Rounded MT Bold" panose="020F0704030504030204" pitchFamily="34" charset="0"/>
              </a:rPr>
              <a:t>has its drawbacks, but it also has the great merit of </a:t>
            </a:r>
            <a:r>
              <a:rPr lang="en-US" altLang="es-ES" sz="1200" dirty="0">
                <a:solidFill>
                  <a:schemeClr val="tx2">
                    <a:lumMod val="60000"/>
                    <a:lumOff val="40000"/>
                  </a:schemeClr>
                </a:solidFill>
                <a:latin typeface="Arial Rounded MT Bold" panose="020F0704030504030204" pitchFamily="34" charset="0"/>
              </a:rPr>
              <a:t>forcing everyone to face the same fact, with surprising results</a:t>
            </a:r>
            <a:r>
              <a:rPr lang="en-US" altLang="es-ES" sz="1200" dirty="0">
                <a:latin typeface="Arial Rounded MT Bold" panose="020F0704030504030204" pitchFamily="34" charset="0"/>
              </a:rPr>
              <a:t>”. </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 other words, if we want to understand what </a:t>
            </a:r>
            <a:r>
              <a:rPr lang="en-US" altLang="es-ES" sz="1200" dirty="0">
                <a:solidFill>
                  <a:schemeClr val="tx2">
                    <a:lumMod val="60000"/>
                    <a:lumOff val="40000"/>
                  </a:schemeClr>
                </a:solidFill>
                <a:latin typeface="Arial Rounded MT Bold" panose="020F0704030504030204" pitchFamily="34" charset="0"/>
              </a:rPr>
              <a:t>progress has changed the curve of human history</a:t>
            </a:r>
            <a:r>
              <a:rPr lang="en-US" altLang="es-ES" sz="1200" dirty="0">
                <a:latin typeface="Arial Rounded MT Bold" panose="020F0704030504030204" pitchFamily="34" charset="0"/>
              </a:rPr>
              <a:t>, it is quite logical </a:t>
            </a:r>
            <a:r>
              <a:rPr lang="en-US" altLang="es-ES" sz="1200" dirty="0">
                <a:solidFill>
                  <a:schemeClr val="tx2">
                    <a:lumMod val="60000"/>
                    <a:lumOff val="40000"/>
                  </a:schemeClr>
                </a:solidFill>
                <a:latin typeface="Arial Rounded MT Bold" panose="020F0704030504030204" pitchFamily="34" charset="0"/>
              </a:rPr>
              <a:t>to try to trace it</a:t>
            </a:r>
            <a:r>
              <a:rPr lang="en-US" altLang="es-ES" sz="1200" dirty="0">
                <a:latin typeface="Arial Rounded MT Bold" panose="020F0704030504030204" pitchFamily="34" charset="0"/>
              </a:rPr>
              <a:t> in the meantime.</a:t>
            </a:r>
            <a:endParaRPr lang="en-GB"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0270F609-4E77-4D7B-9A1A-A3A70FFEC15A}"/>
              </a:ext>
            </a:extLst>
          </p:cNvPr>
          <p:cNvGrpSpPr/>
          <p:nvPr/>
        </p:nvGrpSpPr>
        <p:grpSpPr>
          <a:xfrm>
            <a:off x="1553303" y="1326465"/>
            <a:ext cx="5980757" cy="351000"/>
            <a:chOff x="-837160" y="-513162"/>
            <a:chExt cx="4253834" cy="351000"/>
          </a:xfrm>
        </p:grpSpPr>
        <p:sp>
          <p:nvSpPr>
            <p:cNvPr id="10" name="Rectangle: Rounded Corners 9">
              <a:extLst>
                <a:ext uri="{FF2B5EF4-FFF2-40B4-BE49-F238E27FC236}">
                  <a16:creationId xmlns:a16="http://schemas.microsoft.com/office/drawing/2014/main" id="{8E0F16A6-9697-4A42-A6FA-BCB84A4267CF}"/>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7BFE6FAE-0A08-441F-BD61-E528AEB6356A}"/>
                </a:ext>
              </a:extLst>
            </p:cNvPr>
            <p:cNvSpPr txBox="1"/>
            <p:nvPr/>
          </p:nvSpPr>
          <p:spPr>
            <a:xfrm>
              <a:off x="-797530" y="-478894"/>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en-US" altLang="es-ES" sz="1200" dirty="0">
                  <a:solidFill>
                    <a:schemeClr val="tx1"/>
                  </a:solidFill>
                  <a:latin typeface="Arial Rounded MT Bold" panose="020F0704030504030204" pitchFamily="34" charset="0"/>
                </a:rPr>
                <a:t>How do we decide which is the </a:t>
              </a:r>
              <a:r>
                <a:rPr lang="en-US" altLang="es-ES" sz="1200" dirty="0">
                  <a:solidFill>
                    <a:srgbClr val="7030A0"/>
                  </a:solidFill>
                  <a:latin typeface="Arial Rounded MT Bold" panose="020F0704030504030204" pitchFamily="34" charset="0"/>
                </a:rPr>
                <a:t>most important </a:t>
              </a:r>
              <a:r>
                <a:rPr lang="en-US" altLang="es-ES" sz="1200" dirty="0">
                  <a:solidFill>
                    <a:schemeClr val="tx1"/>
                  </a:solidFill>
                  <a:latin typeface="Arial Rounded MT Bold" panose="020F0704030504030204" pitchFamily="34" charset="0"/>
                </a:rPr>
                <a:t>of these </a:t>
              </a:r>
              <a:r>
                <a:rPr lang="en-US" altLang="es-ES" sz="1200" dirty="0">
                  <a:solidFill>
                    <a:srgbClr val="7030A0"/>
                  </a:solidFill>
                  <a:latin typeface="Arial Rounded MT Bold" panose="020F0704030504030204" pitchFamily="34" charset="0"/>
                </a:rPr>
                <a:t>leaps forward</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grpSp>
      <p:sp>
        <p:nvSpPr>
          <p:cNvPr id="12" name="Donut 24">
            <a:extLst>
              <a:ext uri="{FF2B5EF4-FFF2-40B4-BE49-F238E27FC236}">
                <a16:creationId xmlns:a16="http://schemas.microsoft.com/office/drawing/2014/main" id="{BDEF58BD-1B30-4F66-97F3-F998FFDABAA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Elipse 16">
            <a:extLst>
              <a:ext uri="{FF2B5EF4-FFF2-40B4-BE49-F238E27FC236}">
                <a16:creationId xmlns:a16="http://schemas.microsoft.com/office/drawing/2014/main" id="{32C1AEB9-CAB9-4669-B3A3-1940F0668F21}"/>
              </a:ext>
            </a:extLst>
          </p:cNvPr>
          <p:cNvSpPr/>
          <p:nvPr/>
        </p:nvSpPr>
        <p:spPr>
          <a:xfrm>
            <a:off x="1055401" y="1765449"/>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Elipse 17">
            <a:extLst>
              <a:ext uri="{FF2B5EF4-FFF2-40B4-BE49-F238E27FC236}">
                <a16:creationId xmlns:a16="http://schemas.microsoft.com/office/drawing/2014/main" id="{47F8872B-A63F-4EFC-90C0-037E4ADE7763}"/>
              </a:ext>
            </a:extLst>
          </p:cNvPr>
          <p:cNvSpPr/>
          <p:nvPr/>
        </p:nvSpPr>
        <p:spPr>
          <a:xfrm>
            <a:off x="1055402" y="2405887"/>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Elipse 18">
            <a:extLst>
              <a:ext uri="{FF2B5EF4-FFF2-40B4-BE49-F238E27FC236}">
                <a16:creationId xmlns:a16="http://schemas.microsoft.com/office/drawing/2014/main" id="{ECD01EA9-7ED9-43B9-8970-0521F5F32E19}"/>
              </a:ext>
            </a:extLst>
          </p:cNvPr>
          <p:cNvSpPr/>
          <p:nvPr/>
        </p:nvSpPr>
        <p:spPr>
          <a:xfrm>
            <a:off x="1055402" y="3046325"/>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22" name="Conector recto de flecha 21">
            <a:extLst>
              <a:ext uri="{FF2B5EF4-FFF2-40B4-BE49-F238E27FC236}">
                <a16:creationId xmlns:a16="http://schemas.microsoft.com/office/drawing/2014/main" id="{6BCCC447-389B-40B4-9953-7BEA58F78C80}"/>
              </a:ext>
            </a:extLst>
          </p:cNvPr>
          <p:cNvCxnSpPr>
            <a:cxnSpLocks/>
            <a:stCxn id="17" idx="4"/>
          </p:cNvCxnSpPr>
          <p:nvPr/>
        </p:nvCxnSpPr>
        <p:spPr>
          <a:xfrm>
            <a:off x="1301738" y="2215724"/>
            <a:ext cx="0" cy="442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id="{758E00A3-039B-4D6E-A6A6-460A13B32B9F}"/>
              </a:ext>
            </a:extLst>
          </p:cNvPr>
          <p:cNvCxnSpPr>
            <a:cxnSpLocks/>
          </p:cNvCxnSpPr>
          <p:nvPr/>
        </p:nvCxnSpPr>
        <p:spPr>
          <a:xfrm>
            <a:off x="1301739" y="2859982"/>
            <a:ext cx="0" cy="431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05079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The president who was elected that year, Republican </a:t>
            </a:r>
            <a:r>
              <a:rPr lang="en-US" altLang="es-ES" sz="1200" dirty="0">
                <a:solidFill>
                  <a:schemeClr val="tx2">
                    <a:lumMod val="60000"/>
                    <a:lumOff val="40000"/>
                  </a:schemeClr>
                </a:solidFill>
                <a:latin typeface="Arial Rounded MT Bold" panose="020F0704030504030204" pitchFamily="34" charset="0"/>
              </a:rPr>
              <a:t>Richard Nixon</a:t>
            </a:r>
            <a:r>
              <a:rPr lang="en-US" altLang="es-ES" sz="1200" dirty="0">
                <a:latin typeface="Arial Rounded MT Bold" panose="020F0704030504030204" pitchFamily="34" charset="0"/>
              </a:rPr>
              <a:t>, tried to make it law throughout his first term.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In a </a:t>
            </a:r>
            <a:r>
              <a:rPr lang="en-US" altLang="es-ES" sz="1200" dirty="0">
                <a:solidFill>
                  <a:schemeClr val="tx2">
                    <a:lumMod val="60000"/>
                    <a:lumOff val="40000"/>
                  </a:schemeClr>
                </a:solidFill>
                <a:latin typeface="Arial Rounded MT Bold" panose="020F0704030504030204" pitchFamily="34" charset="0"/>
              </a:rPr>
              <a:t>1969</a:t>
            </a:r>
            <a:r>
              <a:rPr lang="en-US" altLang="es-ES" sz="1200" dirty="0">
                <a:latin typeface="Arial Rounded MT Bold" panose="020F0704030504030204" pitchFamily="34" charset="0"/>
              </a:rPr>
              <a:t> speech he proposed a </a:t>
            </a:r>
            <a:r>
              <a:rPr lang="en-US" altLang="es-ES" sz="1200" i="1" dirty="0">
                <a:solidFill>
                  <a:schemeClr val="tx2">
                    <a:lumMod val="60000"/>
                    <a:lumOff val="40000"/>
                  </a:schemeClr>
                </a:solidFill>
                <a:latin typeface="Arial Rounded MT Bold" panose="020F0704030504030204" pitchFamily="34" charset="0"/>
              </a:rPr>
              <a:t>Family Assistance Plan</a:t>
            </a:r>
            <a:r>
              <a:rPr lang="en-US" altLang="es-ES" sz="1200" dirty="0">
                <a:solidFill>
                  <a:schemeClr val="tx2">
                    <a:lumMod val="60000"/>
                    <a:lumOff val="40000"/>
                  </a:schemeClr>
                </a:solidFill>
                <a:latin typeface="Arial Rounded MT Bold" panose="020F0704030504030204" pitchFamily="34" charset="0"/>
              </a:rPr>
              <a:t> </a:t>
            </a:r>
            <a:r>
              <a:rPr lang="en-US" altLang="es-ES" sz="1200" dirty="0">
                <a:latin typeface="Arial Rounded MT Bold" panose="020F0704030504030204" pitchFamily="34" charset="0"/>
              </a:rPr>
              <a:t>which had several aspects of a minimum income </a:t>
            </a:r>
            <a:r>
              <a:rPr lang="en-US" altLang="es-ES" sz="1200" dirty="0" err="1">
                <a:latin typeface="Arial Rounded MT Bold" panose="020F0704030504030204" pitchFamily="34" charset="0"/>
              </a:rPr>
              <a:t>programme</a:t>
            </a:r>
            <a:r>
              <a:rPr lang="en-US" altLang="es-ES" sz="1200" dirty="0">
                <a:latin typeface="Arial Rounded MT Bold" panose="020F0704030504030204" pitchFamily="34" charset="0"/>
              </a:rPr>
              <a:t>.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This plan was </a:t>
            </a:r>
            <a:r>
              <a:rPr lang="en-US" altLang="es-ES" sz="1200" dirty="0">
                <a:solidFill>
                  <a:schemeClr val="tx2">
                    <a:lumMod val="60000"/>
                    <a:lumOff val="40000"/>
                  </a:schemeClr>
                </a:solidFill>
                <a:latin typeface="Arial Rounded MT Bold" panose="020F0704030504030204" pitchFamily="34" charset="0"/>
              </a:rPr>
              <a:t>supported by all ideological camps</a:t>
            </a:r>
            <a:r>
              <a:rPr lang="en-US" altLang="es-ES" sz="1200" dirty="0">
                <a:latin typeface="Arial Rounded MT Bold" panose="020F0704030504030204" pitchFamily="34" charset="0"/>
              </a:rPr>
              <a:t>, but it also had a large and diverse group of </a:t>
            </a:r>
            <a:r>
              <a:rPr lang="en-US" altLang="es-ES" sz="1200" dirty="0">
                <a:solidFill>
                  <a:schemeClr val="tx2">
                    <a:lumMod val="60000"/>
                    <a:lumOff val="40000"/>
                  </a:schemeClr>
                </a:solidFill>
                <a:latin typeface="Arial Rounded MT Bold" panose="020F0704030504030204" pitchFamily="34" charset="0"/>
              </a:rPr>
              <a:t>protesters</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69AB300-FD92-4E90-A17D-40493CBB9B15}"/>
              </a:ext>
            </a:extLst>
          </p:cNvPr>
          <p:cNvSpPr/>
          <p:nvPr/>
        </p:nvSpPr>
        <p:spPr>
          <a:xfrm>
            <a:off x="1547664" y="1751134"/>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GB" altLang="es-ES" sz="1200" dirty="0">
                <a:solidFill>
                  <a:schemeClr val="tx1"/>
                </a:solidFill>
                <a:latin typeface="Arial Rounded MT Bold" panose="020F0704030504030204" pitchFamily="34" charset="0"/>
              </a:rPr>
              <a:t>Long-term recommendations</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33295DF-54B5-4217-B69D-0BEBD5A5337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7333950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879252"/>
            <a:ext cx="6045986"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Conservative economist and Nobel Prize winner </a:t>
            </a:r>
            <a:r>
              <a:rPr lang="en-US" altLang="es-ES" sz="1200" dirty="0">
                <a:solidFill>
                  <a:schemeClr val="tx2">
                    <a:lumMod val="60000"/>
                    <a:lumOff val="40000"/>
                  </a:schemeClr>
                </a:solidFill>
                <a:latin typeface="Arial Rounded MT Bold" panose="020F0704030504030204" pitchFamily="34" charset="0"/>
              </a:rPr>
              <a:t>Milton Friedman </a:t>
            </a:r>
            <a:r>
              <a:rPr lang="en-US" altLang="es-ES" sz="1200" dirty="0">
                <a:latin typeface="Arial Rounded MT Bold" panose="020F0704030504030204" pitchFamily="34" charset="0"/>
              </a:rPr>
              <a:t>disliked state </a:t>
            </a:r>
          </a:p>
          <a:p>
            <a:pPr>
              <a:defRPr/>
            </a:pPr>
            <a:r>
              <a:rPr lang="en-US" altLang="es-ES" sz="1200" dirty="0">
                <a:latin typeface="Arial Rounded MT Bold" panose="020F0704030504030204" pitchFamily="34" charset="0"/>
              </a:rPr>
              <a:t>interventions, yet he was in favor of what he called a “</a:t>
            </a:r>
            <a:r>
              <a:rPr lang="en-US" altLang="es-ES" sz="1200" dirty="0">
                <a:solidFill>
                  <a:schemeClr val="tx2">
                    <a:lumMod val="60000"/>
                    <a:lumOff val="40000"/>
                  </a:schemeClr>
                </a:solidFill>
                <a:latin typeface="Arial Rounded MT Bold" panose="020F0704030504030204" pitchFamily="34" charset="0"/>
              </a:rPr>
              <a:t>negative tax</a:t>
            </a:r>
            <a:r>
              <a:rPr lang="en-US" altLang="es-ES" sz="1200" dirty="0">
                <a:latin typeface="Arial Rounded MT Bold" panose="020F0704030504030204" pitchFamily="34" charset="0"/>
              </a:rPr>
              <a:t>” to help the </a:t>
            </a:r>
          </a:p>
          <a:p>
            <a:pPr>
              <a:defRPr/>
            </a:pPr>
            <a:r>
              <a:rPr lang="en-US" altLang="es-ES" sz="1200" dirty="0">
                <a:latin typeface="Arial Rounded MT Bold" panose="020F0704030504030204" pitchFamily="34" charset="0"/>
              </a:rPr>
              <a:t>poor.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Here's how he explained it in a 1968 TV appearance: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1E39BEE-FD98-4EE7-9BBC-29B207E7B8A5}"/>
              </a:ext>
            </a:extLst>
          </p:cNvPr>
          <p:cNvSpPr/>
          <p:nvPr/>
        </p:nvSpPr>
        <p:spPr>
          <a:xfrm>
            <a:off x="1547664" y="1751134"/>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Long-</a:t>
            </a:r>
            <a:r>
              <a:rPr lang="it-IT" altLang="es-ES" sz="1200" dirty="0" err="1">
                <a:solidFill>
                  <a:schemeClr val="tx1"/>
                </a:solidFill>
                <a:latin typeface="Arial Rounded MT Bold" panose="020F0704030504030204" pitchFamily="34" charset="0"/>
              </a:rPr>
              <a:t>term</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recommendations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5E0A07D-4D88-412C-B824-A452C737422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821986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169809"/>
            <a:ext cx="6264696" cy="80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60097" y="1868456"/>
            <a:ext cx="6423806" cy="2123658"/>
          </a:xfrm>
          <a:prstGeom prst="rect">
            <a:avLst/>
          </a:prstGeom>
          <a:noFill/>
        </p:spPr>
        <p:txBody>
          <a:bodyPr wrap="square" rtlCol="0">
            <a:spAutoFit/>
          </a:bodyPr>
          <a:lstStyle/>
          <a:p>
            <a:pPr algn="just">
              <a:defRPr/>
            </a:pPr>
            <a:r>
              <a:rPr lang="en-US" altLang="es-ES" sz="1200" dirty="0">
                <a:latin typeface="Arial Rounded MT Bold" panose="020F0704030504030204" pitchFamily="34" charset="0"/>
              </a:rPr>
              <a:t>“Under the present laws we have a </a:t>
            </a:r>
            <a:r>
              <a:rPr lang="en-US" altLang="es-ES" sz="1200" dirty="0">
                <a:solidFill>
                  <a:schemeClr val="tx2">
                    <a:lumMod val="60000"/>
                    <a:lumOff val="40000"/>
                  </a:schemeClr>
                </a:solidFill>
                <a:latin typeface="Arial Rounded MT Bold" panose="020F0704030504030204" pitchFamily="34" charset="0"/>
              </a:rPr>
              <a:t>positive income tax</a:t>
            </a:r>
            <a:r>
              <a:rPr lang="en-US" altLang="es-ES" sz="1200" dirty="0">
                <a:latin typeface="Arial Rounded MT Bold" panose="020F0704030504030204" pitchFamily="34" charset="0"/>
              </a:rPr>
              <a:t> [...]. According to it, if you </a:t>
            </a:r>
          </a:p>
          <a:p>
            <a:pPr algn="just">
              <a:defRPr/>
            </a:pPr>
            <a:r>
              <a:rPr lang="en-US" altLang="es-ES" sz="1200" dirty="0">
                <a:latin typeface="Arial Rounded MT Bold" panose="020F0704030504030204" pitchFamily="34" charset="0"/>
              </a:rPr>
              <a:t>are the head of a family of four, for example, and have $ 3,000 in income, you do </a:t>
            </a:r>
          </a:p>
          <a:p>
            <a:pPr algn="just">
              <a:defRPr/>
            </a:pPr>
            <a:r>
              <a:rPr lang="en-US" altLang="es-ES" sz="1200" dirty="0">
                <a:latin typeface="Arial Rounded MT Bold" panose="020F0704030504030204" pitchFamily="34" charset="0"/>
              </a:rPr>
              <a:t>not pay taxes or receive any contribution. You are on the threshold of tax exemption. Imagine you have a income of 4000 dollars. Then you have a positive taxable income of 1000, on which at the current rates (14%) you pay $ 140 in tax. Imagine you have </a:t>
            </a:r>
          </a:p>
          <a:p>
            <a:pPr algn="just">
              <a:defRPr/>
            </a:pPr>
            <a:r>
              <a:rPr lang="en-US" altLang="es-ES" sz="1200" dirty="0">
                <a:latin typeface="Arial Rounded MT Bold" panose="020F0704030504030204" pitchFamily="34" charset="0"/>
              </a:rPr>
              <a:t>an income of $ 2,000 today. You are entitled to deductions and exemptions from a </a:t>
            </a:r>
          </a:p>
          <a:p>
            <a:pPr algn="just">
              <a:defRPr/>
            </a:pPr>
            <a:r>
              <a:rPr lang="en-US" altLang="es-ES" sz="1200" dirty="0">
                <a:latin typeface="Arial Rounded MT Bold" panose="020F0704030504030204" pitchFamily="34" charset="0"/>
              </a:rPr>
              <a:t>taxable amount of 3000, which on an income of 2000 means that you have a negative [...] taxable amount of $ 1000. But currently, under current regulations, you don’t </a:t>
            </a:r>
          </a:p>
          <a:p>
            <a:pPr algn="just">
              <a:defRPr/>
            </a:pPr>
            <a:r>
              <a:rPr lang="en-US" altLang="es-ES" sz="1200" dirty="0">
                <a:latin typeface="Arial Rounded MT Bold" panose="020F0704030504030204" pitchFamily="34" charset="0"/>
              </a:rPr>
              <a:t>take advantage of these unused deductions. The meaning of a </a:t>
            </a:r>
            <a:r>
              <a:rPr lang="en-US" altLang="es-ES" sz="1200" dirty="0">
                <a:solidFill>
                  <a:schemeClr val="tx2">
                    <a:lumMod val="60000"/>
                    <a:lumOff val="40000"/>
                  </a:schemeClr>
                </a:solidFill>
                <a:latin typeface="Arial Rounded MT Bold" panose="020F0704030504030204" pitchFamily="34" charset="0"/>
              </a:rPr>
              <a:t>negative tax </a:t>
            </a:r>
            <a:r>
              <a:rPr lang="en-US" altLang="es-ES" sz="1200" dirty="0">
                <a:latin typeface="Arial Rounded MT Bold" panose="020F0704030504030204" pitchFamily="34" charset="0"/>
              </a:rPr>
              <a:t>is that,</a:t>
            </a:r>
          </a:p>
          <a:p>
            <a:pPr algn="just">
              <a:defRPr/>
            </a:pPr>
            <a:r>
              <a:rPr lang="en-US" altLang="es-ES" sz="1200" dirty="0">
                <a:solidFill>
                  <a:schemeClr val="tx2">
                    <a:lumMod val="60000"/>
                    <a:lumOff val="40000"/>
                  </a:schemeClr>
                </a:solidFill>
                <a:latin typeface="Arial Rounded MT Bold" panose="020F0704030504030204" pitchFamily="34" charset="0"/>
              </a:rPr>
              <a:t>when your income is below the disability threshold, you get a fraction paid “by” the </a:t>
            </a:r>
          </a:p>
          <a:p>
            <a:pPr algn="just">
              <a:defRPr/>
            </a:pPr>
            <a:r>
              <a:rPr lang="en-US" altLang="es-ES" sz="1200" dirty="0">
                <a:solidFill>
                  <a:schemeClr val="tx2">
                    <a:lumMod val="60000"/>
                    <a:lumOff val="40000"/>
                  </a:schemeClr>
                </a:solidFill>
                <a:latin typeface="Arial Rounded MT Bold" panose="020F0704030504030204" pitchFamily="34" charset="0"/>
              </a:rPr>
              <a:t>government. Receive money instead of giving it</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EF5F736-A699-4798-BFD3-D419707F747C}"/>
              </a:ext>
            </a:extLst>
          </p:cNvPr>
          <p:cNvSpPr/>
          <p:nvPr/>
        </p:nvSpPr>
        <p:spPr>
          <a:xfrm>
            <a:off x="1403648" y="1327066"/>
            <a:ext cx="6336704"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Long-</a:t>
            </a:r>
            <a:r>
              <a:rPr lang="it-IT" altLang="es-ES" sz="1200" dirty="0" err="1">
                <a:solidFill>
                  <a:schemeClr val="tx1"/>
                </a:solidFill>
                <a:latin typeface="Arial Rounded MT Bold" panose="020F0704030504030204" pitchFamily="34" charset="0"/>
              </a:rPr>
              <a:t>term</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recommendations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76AC7B2-96C5-4257-AD99-192899CD646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1361516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77107"/>
            <a:ext cx="596643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200329"/>
          </a:xfrm>
          <a:prstGeom prst="rect">
            <a:avLst/>
          </a:prstGeom>
          <a:noFill/>
        </p:spPr>
        <p:txBody>
          <a:bodyPr wrap="square" rtlCol="0">
            <a:spAutoFit/>
          </a:bodyPr>
          <a:lstStyle/>
          <a:p>
            <a:pPr>
              <a:defRPr/>
            </a:pPr>
            <a:r>
              <a:rPr lang="en-US" altLang="es-ES" sz="1200" dirty="0">
                <a:solidFill>
                  <a:schemeClr val="tx2">
                    <a:lumMod val="60000"/>
                    <a:lumOff val="40000"/>
                  </a:schemeClr>
                </a:solidFill>
                <a:latin typeface="Arial Rounded MT Bold" panose="020F0704030504030204" pitchFamily="34" charset="0"/>
              </a:rPr>
              <a:t>The negative income tax combines the guaranteed minimum income with an </a:t>
            </a:r>
          </a:p>
          <a:p>
            <a:pPr>
              <a:defRPr/>
            </a:pPr>
            <a:r>
              <a:rPr lang="en-US" altLang="es-ES" sz="1200" dirty="0">
                <a:solidFill>
                  <a:schemeClr val="tx2">
                    <a:lumMod val="60000"/>
                    <a:lumOff val="40000"/>
                  </a:schemeClr>
                </a:solidFill>
                <a:latin typeface="Arial Rounded MT Bold" panose="020F0704030504030204" pitchFamily="34" charset="0"/>
              </a:rPr>
              <a:t>incentive to work. </a:t>
            </a:r>
            <a:r>
              <a:rPr lang="en-US" altLang="es-ES" sz="1200" dirty="0">
                <a:latin typeface="Arial Rounded MT Bold" panose="020F0704030504030204" pitchFamily="34" charset="0"/>
              </a:rPr>
              <a:t>Below the threshold of the example (which in 1968 was 3000 </a:t>
            </a:r>
          </a:p>
          <a:p>
            <a:pPr>
              <a:defRPr/>
            </a:pPr>
            <a:r>
              <a:rPr lang="en-US" altLang="es-ES" sz="1200" dirty="0">
                <a:latin typeface="Arial Rounded MT Bold" panose="020F0704030504030204" pitchFamily="34" charset="0"/>
              </a:rPr>
              <a:t>dollars but in 2013 would be 20,000), every dollar earned increases total income </a:t>
            </a:r>
          </a:p>
          <a:p>
            <a:pPr>
              <a:defRPr/>
            </a:pPr>
            <a:r>
              <a:rPr lang="en-US" altLang="es-ES" sz="1200" dirty="0">
                <a:latin typeface="Arial Rounded MT Bold" panose="020F0704030504030204" pitchFamily="34" charset="0"/>
              </a:rPr>
              <a:t>by one and half. This encourages people to start working and find different jobs, </a:t>
            </a:r>
          </a:p>
          <a:p>
            <a:pPr>
              <a:defRPr/>
            </a:pPr>
            <a:r>
              <a:rPr lang="en-US" altLang="es-ES" sz="1200" dirty="0">
                <a:latin typeface="Arial Rounded MT Bold" panose="020F0704030504030204" pitchFamily="34" charset="0"/>
              </a:rPr>
              <a:t>even though the pay they receive for it is low. It also encourages you to file your </a:t>
            </a:r>
          </a:p>
          <a:p>
            <a:pPr>
              <a:defRPr/>
            </a:pPr>
            <a:r>
              <a:rPr lang="en-US" altLang="es-ES" sz="1200" dirty="0">
                <a:latin typeface="Arial Rounded MT Bold" panose="020F0704030504030204" pitchFamily="34" charset="0"/>
              </a:rPr>
              <a:t>tax return and thus become a part of the classic and visible workforce.</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3169D54-5016-453D-B3BD-E09837B787E2}"/>
              </a:ext>
            </a:extLst>
          </p:cNvPr>
          <p:cNvSpPr/>
          <p:nvPr/>
        </p:nvSpPr>
        <p:spPr>
          <a:xfrm>
            <a:off x="1524000" y="1266314"/>
            <a:ext cx="5990094"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Long-</a:t>
            </a:r>
            <a:r>
              <a:rPr lang="it-IT" altLang="es-ES" sz="1200" dirty="0" err="1">
                <a:solidFill>
                  <a:schemeClr val="tx1"/>
                </a:solidFill>
                <a:latin typeface="Arial Rounded MT Bold" panose="020F0704030504030204" pitchFamily="34" charset="0"/>
              </a:rPr>
              <a:t>term</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recommendations</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6828EFA-A619-462B-B047-5D37AC61360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074041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58428"/>
            <a:ext cx="6207782" cy="1015663"/>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it-IT" altLang="es-ES" sz="1200" dirty="0">
                <a:latin typeface="Arial Rounded MT Bold" panose="020F0704030504030204" pitchFamily="34" charset="0"/>
              </a:rPr>
              <a:t>1) Kurzweil R., </a:t>
            </a:r>
            <a:r>
              <a:rPr lang="en-US" altLang="es-ES" sz="1200" i="1" dirty="0">
                <a:solidFill>
                  <a:schemeClr val="tx2">
                    <a:lumMod val="60000"/>
                    <a:lumOff val="40000"/>
                  </a:schemeClr>
                </a:solidFill>
                <a:latin typeface="Arial Rounded MT Bold" panose="020F0704030504030204" pitchFamily="34" charset="0"/>
              </a:rPr>
              <a:t>The Age of Spiritual Machines</a:t>
            </a:r>
            <a:r>
              <a:rPr lang="en-US" altLang="es-ES" sz="1200" dirty="0">
                <a:latin typeface="Arial Rounded MT Bold" panose="020F0704030504030204" pitchFamily="34" charset="0"/>
              </a:rPr>
              <a:t>, New York, Viking Press, 1999</a:t>
            </a:r>
          </a:p>
          <a:p>
            <a:pPr>
              <a:defRPr/>
            </a:pPr>
            <a:r>
              <a:rPr lang="it-IT" altLang="es-ES" sz="1200" dirty="0">
                <a:latin typeface="Arial Rounded MT Bold" panose="020F0704030504030204" pitchFamily="34" charset="0"/>
              </a:rPr>
              <a:t>2) Brynjolfsson E., McAfee A., </a:t>
            </a:r>
            <a:r>
              <a:rPr lang="it-IT" altLang="es-ES" sz="1200" i="1" dirty="0">
                <a:solidFill>
                  <a:schemeClr val="tx2">
                    <a:lumMod val="60000"/>
                    <a:lumOff val="40000"/>
                  </a:schemeClr>
                </a:solidFill>
                <a:latin typeface="Arial Rounded MT Bold" panose="020F0704030504030204" pitchFamily="34" charset="0"/>
              </a:rPr>
              <a:t>La nuova rivoluzione delle macchine</a:t>
            </a:r>
            <a:r>
              <a:rPr lang="it-IT" altLang="es-ES" sz="1200" dirty="0">
                <a:latin typeface="Arial Rounded MT Bold" panose="020F0704030504030204" pitchFamily="34" charset="0"/>
              </a:rPr>
              <a:t>, Milano, </a:t>
            </a:r>
          </a:p>
          <a:p>
            <a:pPr>
              <a:defRPr/>
            </a:pPr>
            <a:r>
              <a:rPr lang="it-IT" altLang="es-ES" sz="1200" dirty="0">
                <a:latin typeface="Arial Rounded MT Bold" panose="020F0704030504030204" pitchFamily="34" charset="0"/>
              </a:rPr>
              <a:t>Feltrinelli, 2015</a:t>
            </a:r>
            <a:endParaRPr lang="en-GB" altLang="es-ES" sz="1200" i="1"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5AAABC7-0AEE-4BC0-A7BC-BD1AB4F52FE1}"/>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Bibliography</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A0C730B-0423-4A45-B773-61BE1F2A213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7647692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rgbClr val="7030A0"/>
                </a:solidFill>
              </a:rPr>
              <a:t>Thank you</a:t>
            </a:r>
            <a:endParaRPr lang="ko-KR" altLang="en-US" dirty="0">
              <a:solidFill>
                <a:srgbClr val="7030A0"/>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95586"/>
            <a:ext cx="6058250"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For many thousands of years humanity has followed a very slow and gradual </a:t>
            </a:r>
          </a:p>
          <a:p>
            <a:pPr>
              <a:defRPr/>
            </a:pPr>
            <a:r>
              <a:rPr lang="en-US" altLang="es-ES" sz="1200" dirty="0">
                <a:latin typeface="Arial Rounded MT Bold" panose="020F0704030504030204" pitchFamily="34" charset="0"/>
              </a:rPr>
              <a:t>trajectory. </a:t>
            </a:r>
            <a:r>
              <a:rPr lang="en-US" altLang="es-ES" sz="1200" dirty="0">
                <a:solidFill>
                  <a:srgbClr val="7030A0"/>
                </a:solidFill>
                <a:latin typeface="Arial Rounded MT Bold" panose="020F0704030504030204" pitchFamily="34" charset="0"/>
              </a:rPr>
              <a:t>Progress</a:t>
            </a:r>
            <a:r>
              <a:rPr lang="en-US" altLang="es-ES" sz="1200" dirty="0">
                <a:latin typeface="Arial Rounded MT Bold" panose="020F0704030504030204" pitchFamily="34" charset="0"/>
              </a:rPr>
              <a:t> was painfully </a:t>
            </a:r>
            <a:r>
              <a:rPr lang="en-US" altLang="es-ES" sz="1200" dirty="0">
                <a:solidFill>
                  <a:srgbClr val="7030A0"/>
                </a:solidFill>
                <a:latin typeface="Arial Rounded MT Bold" panose="020F0704030504030204" pitchFamily="34" charset="0"/>
              </a:rPr>
              <a:t>slow</a:t>
            </a:r>
            <a:r>
              <a:rPr lang="en-US" altLang="es-ES" sz="1200" dirty="0">
                <a:latin typeface="Arial Rounded MT Bold" panose="020F0704030504030204" pitchFamily="34" charset="0"/>
              </a:rPr>
              <a:t>, almost invisible.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Animals and farms, wars and empires, philosophies and religions, nothing could have a great influence. </a:t>
            </a:r>
          </a:p>
          <a:p>
            <a:pPr>
              <a:defRPr/>
            </a:pPr>
            <a:endParaRPr lang="en-US" altLang="es-ES" sz="1200" dirty="0">
              <a:latin typeface="Arial Rounded MT Bold" panose="020F0704030504030204" pitchFamily="34" charset="0"/>
            </a:endParaRPr>
          </a:p>
          <a:p>
            <a:pPr>
              <a:defRPr/>
            </a:pPr>
            <a:r>
              <a:rPr lang="en-US" altLang="es-ES" sz="1200" dirty="0">
                <a:latin typeface="Arial Rounded MT Bold" panose="020F0704030504030204" pitchFamily="34" charset="0"/>
              </a:rPr>
              <a:t>But a little more than two centuries ago a sudden and </a:t>
            </a:r>
            <a:r>
              <a:rPr lang="en-US" altLang="es-ES" sz="1200" dirty="0">
                <a:solidFill>
                  <a:srgbClr val="7030A0"/>
                </a:solidFill>
                <a:latin typeface="Arial Rounded MT Bold" panose="020F0704030504030204" pitchFamily="34" charset="0"/>
              </a:rPr>
              <a:t>profound phenomenon </a:t>
            </a:r>
          </a:p>
          <a:p>
            <a:pPr>
              <a:defRPr/>
            </a:pPr>
            <a:r>
              <a:rPr lang="en-US" altLang="es-ES" sz="1200" dirty="0">
                <a:latin typeface="Arial Rounded MT Bold" panose="020F0704030504030204" pitchFamily="34" charset="0"/>
              </a:rPr>
              <a:t>arrived: </a:t>
            </a:r>
            <a:r>
              <a:rPr lang="en-US" altLang="es-ES" sz="1200" dirty="0">
                <a:solidFill>
                  <a:srgbClr val="7030A0"/>
                </a:solidFill>
                <a:latin typeface="Arial Rounded MT Bold" panose="020F0704030504030204" pitchFamily="34" charset="0"/>
              </a:rPr>
              <a:t>it</a:t>
            </a:r>
            <a:r>
              <a:rPr lang="en-US" altLang="es-ES" sz="1200" dirty="0">
                <a:latin typeface="Arial Rounded MT Bold" panose="020F0704030504030204" pitchFamily="34" charset="0"/>
              </a:rPr>
              <a:t> </a:t>
            </a:r>
            <a:r>
              <a:rPr lang="en-US" altLang="es-ES" sz="1200" dirty="0">
                <a:solidFill>
                  <a:srgbClr val="7030A0"/>
                </a:solidFill>
                <a:latin typeface="Arial Rounded MT Bold" panose="020F0704030504030204" pitchFamily="34" charset="0"/>
              </a:rPr>
              <a:t>deflected the curve of human history </a:t>
            </a:r>
            <a:r>
              <a:rPr lang="en-US" altLang="es-ES" sz="1200" dirty="0">
                <a:latin typeface="Arial Rounded MT Bold" panose="020F0704030504030204" pitchFamily="34" charset="0"/>
              </a:rPr>
              <a:t>by almost 90°, looking for </a:t>
            </a:r>
          </a:p>
          <a:p>
            <a:pPr>
              <a:defRPr/>
            </a:pPr>
            <a:r>
              <a:rPr lang="en-US" altLang="es-ES" sz="1200" dirty="0">
                <a:latin typeface="Arial Rounded MT Bold" panose="020F0704030504030204" pitchFamily="34" charset="0"/>
              </a:rPr>
              <a:t>example at the total </a:t>
            </a:r>
            <a:r>
              <a:rPr lang="en-US" altLang="es-ES" sz="1200" dirty="0">
                <a:solidFill>
                  <a:srgbClr val="7030A0"/>
                </a:solidFill>
                <a:latin typeface="Arial Rounded MT Bold" panose="020F0704030504030204" pitchFamily="34" charset="0"/>
              </a:rPr>
              <a:t>population</a:t>
            </a:r>
            <a:r>
              <a:rPr lang="en-US" altLang="es-ES" sz="1200" dirty="0">
                <a:latin typeface="Arial Rounded MT Bold" panose="020F0704030504030204" pitchFamily="34" charset="0"/>
              </a:rPr>
              <a:t> and at </a:t>
            </a:r>
            <a:r>
              <a:rPr lang="en-US" altLang="es-ES" sz="1200" dirty="0">
                <a:solidFill>
                  <a:srgbClr val="7030A0"/>
                </a:solidFill>
                <a:latin typeface="Arial Rounded MT Bold" panose="020F0704030504030204" pitchFamily="34" charset="0"/>
              </a:rPr>
              <a:t>social development.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75EACC6-EE1E-482B-B5AF-6C366D8F3E28}"/>
              </a:ext>
            </a:extLst>
          </p:cNvPr>
          <p:cNvSpPr/>
          <p:nvPr/>
        </p:nvSpPr>
        <p:spPr>
          <a:xfrm>
            <a:off x="1610094" y="1759865"/>
            <a:ext cx="5923812"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altLang="es-ES" sz="1200" dirty="0">
                <a:solidFill>
                  <a:schemeClr val="tx1"/>
                </a:solidFill>
                <a:latin typeface="Arial Rounded MT Bold" panose="020F0704030504030204" pitchFamily="34" charset="0"/>
              </a:rPr>
              <a:t>How do we decide which is the </a:t>
            </a:r>
            <a:r>
              <a:rPr lang="en-US" altLang="es-ES" sz="1200" dirty="0">
                <a:solidFill>
                  <a:srgbClr val="7030A0"/>
                </a:solidFill>
                <a:latin typeface="Arial Rounded MT Bold" panose="020F0704030504030204" pitchFamily="34" charset="0"/>
              </a:rPr>
              <a:t>most</a:t>
            </a:r>
            <a:r>
              <a:rPr lang="en-US" altLang="es-ES" sz="1200" dirty="0">
                <a:solidFill>
                  <a:schemeClr val="tx1"/>
                </a:solidFill>
                <a:latin typeface="Arial Rounded MT Bold" panose="020F0704030504030204" pitchFamily="34" charset="0"/>
              </a:rPr>
              <a:t> </a:t>
            </a:r>
            <a:r>
              <a:rPr lang="en-US" altLang="es-ES" sz="1200" dirty="0">
                <a:solidFill>
                  <a:srgbClr val="7030A0"/>
                </a:solidFill>
                <a:latin typeface="Arial Rounded MT Bold" panose="020F0704030504030204" pitchFamily="34" charset="0"/>
              </a:rPr>
              <a:t>important</a:t>
            </a:r>
            <a:r>
              <a:rPr lang="en-US" altLang="es-ES" sz="1200" dirty="0">
                <a:solidFill>
                  <a:schemeClr val="tx1"/>
                </a:solidFill>
                <a:latin typeface="Arial Rounded MT Bold" panose="020F0704030504030204" pitchFamily="34" charset="0"/>
              </a:rPr>
              <a:t> of these </a:t>
            </a:r>
            <a:r>
              <a:rPr lang="en-US" altLang="es-ES" sz="1200" dirty="0">
                <a:solidFill>
                  <a:srgbClr val="7030A0"/>
                </a:solidFill>
                <a:latin typeface="Arial Rounded MT Bold" panose="020F0704030504030204" pitchFamily="34" charset="0"/>
              </a:rPr>
              <a:t>leaps forward</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a:p>
            <a:endParaRPr lang="it-IT" dirty="0"/>
          </a:p>
        </p:txBody>
      </p:sp>
      <p:sp>
        <p:nvSpPr>
          <p:cNvPr id="10" name="Donut 24">
            <a:extLst>
              <a:ext uri="{FF2B5EF4-FFF2-40B4-BE49-F238E27FC236}">
                <a16:creationId xmlns:a16="http://schemas.microsoft.com/office/drawing/2014/main" id="{7DDFB17E-A517-4AA3-86E4-1B4B91D44F3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7361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chemeClr val="tx2">
                    <a:lumMod val="60000"/>
                    <a:lumOff val="40000"/>
                  </a:schemeClr>
                </a:solidFill>
                <a:latin typeface="Arial Rounded MT Bold" panose="020F0704030504030204" pitchFamily="34" charset="0"/>
              </a:rPr>
              <a:t>1.2: Artificial Intelligence</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94645766-DDD2-416C-88F6-F9BB2DEB5D5E}"/>
              </a:ext>
            </a:extLst>
          </p:cNvPr>
          <p:cNvSpPr/>
          <p:nvPr/>
        </p:nvSpPr>
        <p:spPr>
          <a:xfrm>
            <a:off x="1620000" y="1399824"/>
            <a:ext cx="5904000"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altLang="es-ES" sz="1200" dirty="0">
                <a:solidFill>
                  <a:schemeClr val="tx1"/>
                </a:solidFill>
                <a:latin typeface="Arial Rounded MT Bold" panose="020F0704030504030204" pitchFamily="34" charset="0"/>
              </a:rPr>
              <a:t>How do we decide which is the most important of these leaps forward?</a:t>
            </a:r>
            <a:endParaRPr lang="it-IT" altLang="es-ES" sz="1200" dirty="0">
              <a:solidFill>
                <a:schemeClr val="tx1"/>
              </a:solidFill>
              <a:latin typeface="Arial Rounded MT Bold" panose="020F0704030504030204" pitchFamily="34" charset="0"/>
            </a:endParaRPr>
          </a:p>
          <a:p>
            <a:endParaRPr lang="it-IT" dirty="0"/>
          </a:p>
        </p:txBody>
      </p:sp>
      <p:sp>
        <p:nvSpPr>
          <p:cNvPr id="10" name="Donut 24">
            <a:extLst>
              <a:ext uri="{FF2B5EF4-FFF2-40B4-BE49-F238E27FC236}">
                <a16:creationId xmlns:a16="http://schemas.microsoft.com/office/drawing/2014/main" id="{4732C119-5B8C-485A-A33D-69AA9CE9AFC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13" name="Diagrama 12">
            <a:extLst>
              <a:ext uri="{FF2B5EF4-FFF2-40B4-BE49-F238E27FC236}">
                <a16:creationId xmlns:a16="http://schemas.microsoft.com/office/drawing/2014/main" id="{9D1B2053-F820-472E-BDAB-266DB4BAC80E}"/>
              </a:ext>
            </a:extLst>
          </p:cNvPr>
          <p:cNvGraphicFramePr/>
          <p:nvPr>
            <p:extLst>
              <p:ext uri="{D42A27DB-BD31-4B8C-83A1-F6EECF244321}">
                <p14:modId xmlns:p14="http://schemas.microsoft.com/office/powerpoint/2010/main" val="2737488970"/>
              </p:ext>
            </p:extLst>
          </p:nvPr>
        </p:nvGraphicFramePr>
        <p:xfrm>
          <a:off x="1598320" y="1923484"/>
          <a:ext cx="5904000" cy="2896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2709979"/>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036ED8-C5A3-4499-99EB-AFFD298FC52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5B8C1FA-C39A-4D4F-B12F-3CDBE3884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FC7CD9-70AD-458F-9DDE-3BF203144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3293</TotalTime>
  <Words>9475</Words>
  <Application>Microsoft Office PowerPoint</Application>
  <PresentationFormat>Presentación en pantalla (16:9)</PresentationFormat>
  <Paragraphs>774</Paragraphs>
  <Slides>75</Slides>
  <Notes>9</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75</vt:i4>
      </vt:variant>
    </vt:vector>
  </HeadingPairs>
  <TitlesOfParts>
    <vt:vector size="83"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299</cp:revision>
  <dcterms:created xsi:type="dcterms:W3CDTF">2016-12-05T23:26:54Z</dcterms:created>
  <dcterms:modified xsi:type="dcterms:W3CDTF">2024-02-22T16:26:42Z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